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2" r:id="rId2"/>
    <p:sldMasterId id="2147483672" r:id="rId3"/>
    <p:sldMasterId id="2147483678" r:id="rId4"/>
    <p:sldMasterId id="2147483680" r:id="rId5"/>
    <p:sldMasterId id="2147483685" r:id="rId6"/>
    <p:sldMasterId id="2147483687" r:id="rId7"/>
    <p:sldMasterId id="2147483690" r:id="rId8"/>
  </p:sldMasterIdLst>
  <p:notesMasterIdLst>
    <p:notesMasterId r:id="rId255"/>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 id="392" r:id="rId145"/>
    <p:sldId id="393" r:id="rId146"/>
    <p:sldId id="394" r:id="rId147"/>
    <p:sldId id="395" r:id="rId148"/>
    <p:sldId id="396" r:id="rId149"/>
    <p:sldId id="397" r:id="rId150"/>
    <p:sldId id="398" r:id="rId151"/>
    <p:sldId id="399" r:id="rId152"/>
    <p:sldId id="400" r:id="rId153"/>
    <p:sldId id="401" r:id="rId154"/>
    <p:sldId id="402" r:id="rId155"/>
    <p:sldId id="403" r:id="rId156"/>
    <p:sldId id="404" r:id="rId157"/>
    <p:sldId id="405" r:id="rId158"/>
    <p:sldId id="406" r:id="rId159"/>
    <p:sldId id="407" r:id="rId160"/>
    <p:sldId id="408" r:id="rId161"/>
    <p:sldId id="409" r:id="rId162"/>
    <p:sldId id="410" r:id="rId163"/>
    <p:sldId id="411" r:id="rId164"/>
    <p:sldId id="412" r:id="rId165"/>
    <p:sldId id="413" r:id="rId166"/>
    <p:sldId id="414" r:id="rId167"/>
    <p:sldId id="415" r:id="rId168"/>
    <p:sldId id="416" r:id="rId169"/>
    <p:sldId id="417" r:id="rId170"/>
    <p:sldId id="418" r:id="rId171"/>
    <p:sldId id="419" r:id="rId172"/>
    <p:sldId id="420" r:id="rId173"/>
    <p:sldId id="421" r:id="rId174"/>
    <p:sldId id="422" r:id="rId175"/>
    <p:sldId id="423" r:id="rId176"/>
    <p:sldId id="424" r:id="rId177"/>
    <p:sldId id="425" r:id="rId178"/>
    <p:sldId id="426" r:id="rId179"/>
    <p:sldId id="427" r:id="rId180"/>
    <p:sldId id="428" r:id="rId181"/>
    <p:sldId id="429" r:id="rId182"/>
    <p:sldId id="430" r:id="rId183"/>
    <p:sldId id="431" r:id="rId184"/>
    <p:sldId id="432" r:id="rId185"/>
    <p:sldId id="433" r:id="rId186"/>
    <p:sldId id="434" r:id="rId187"/>
    <p:sldId id="435" r:id="rId188"/>
    <p:sldId id="436" r:id="rId189"/>
    <p:sldId id="437" r:id="rId190"/>
    <p:sldId id="438" r:id="rId191"/>
    <p:sldId id="439" r:id="rId192"/>
    <p:sldId id="440" r:id="rId193"/>
    <p:sldId id="441" r:id="rId194"/>
    <p:sldId id="442" r:id="rId195"/>
    <p:sldId id="443" r:id="rId196"/>
    <p:sldId id="444" r:id="rId197"/>
    <p:sldId id="445" r:id="rId198"/>
    <p:sldId id="446" r:id="rId199"/>
    <p:sldId id="447" r:id="rId200"/>
    <p:sldId id="448" r:id="rId201"/>
    <p:sldId id="449" r:id="rId202"/>
    <p:sldId id="450" r:id="rId203"/>
    <p:sldId id="451" r:id="rId204"/>
    <p:sldId id="452" r:id="rId205"/>
    <p:sldId id="453" r:id="rId206"/>
    <p:sldId id="454" r:id="rId207"/>
    <p:sldId id="455" r:id="rId208"/>
    <p:sldId id="456" r:id="rId209"/>
    <p:sldId id="457" r:id="rId210"/>
    <p:sldId id="458" r:id="rId211"/>
    <p:sldId id="459" r:id="rId212"/>
    <p:sldId id="460" r:id="rId213"/>
    <p:sldId id="461" r:id="rId214"/>
    <p:sldId id="462" r:id="rId215"/>
    <p:sldId id="463" r:id="rId216"/>
    <p:sldId id="464" r:id="rId217"/>
    <p:sldId id="465" r:id="rId218"/>
    <p:sldId id="466" r:id="rId219"/>
    <p:sldId id="467" r:id="rId220"/>
    <p:sldId id="468" r:id="rId221"/>
    <p:sldId id="469" r:id="rId222"/>
    <p:sldId id="470" r:id="rId223"/>
    <p:sldId id="471" r:id="rId224"/>
    <p:sldId id="472" r:id="rId225"/>
    <p:sldId id="473" r:id="rId226"/>
    <p:sldId id="474" r:id="rId227"/>
    <p:sldId id="475" r:id="rId228"/>
    <p:sldId id="476" r:id="rId229"/>
    <p:sldId id="477" r:id="rId230"/>
    <p:sldId id="478" r:id="rId231"/>
    <p:sldId id="479" r:id="rId232"/>
    <p:sldId id="480" r:id="rId233"/>
    <p:sldId id="481" r:id="rId234"/>
    <p:sldId id="482" r:id="rId235"/>
    <p:sldId id="483" r:id="rId236"/>
    <p:sldId id="484" r:id="rId237"/>
    <p:sldId id="485" r:id="rId238"/>
    <p:sldId id="486" r:id="rId239"/>
    <p:sldId id="487" r:id="rId240"/>
    <p:sldId id="488" r:id="rId241"/>
    <p:sldId id="489" r:id="rId242"/>
    <p:sldId id="490" r:id="rId243"/>
    <p:sldId id="491" r:id="rId244"/>
    <p:sldId id="492" r:id="rId245"/>
    <p:sldId id="493" r:id="rId246"/>
    <p:sldId id="494" r:id="rId247"/>
    <p:sldId id="495" r:id="rId248"/>
    <p:sldId id="496" r:id="rId249"/>
    <p:sldId id="497" r:id="rId250"/>
    <p:sldId id="498" r:id="rId251"/>
    <p:sldId id="499" r:id="rId252"/>
    <p:sldId id="500" r:id="rId253"/>
    <p:sldId id="501" r:id="rId254"/>
  </p:sldIdLst>
  <p:sldSz cx="9144000" cy="6858000" type="screen4x3"/>
  <p:notesSz cx="7010400" cy="9296400"/>
  <p:embeddedFontLst>
    <p:embeddedFont>
      <p:font typeface="Architects Daughter" panose="020B0604020202020204" charset="0"/>
      <p:regular r:id="rId256"/>
    </p:embeddedFont>
    <p:embeddedFont>
      <p:font typeface="Calibri" panose="020F0502020204030204" pitchFamily="34" charset="0"/>
      <p:regular r:id="rId257"/>
      <p:bold r:id="rId258"/>
      <p:italic r:id="rId259"/>
      <p:boldItalic r:id="rId260"/>
    </p:embeddedFont>
    <p:embeddedFont>
      <p:font typeface="Century Schoolbook" panose="02040604050505020304" pitchFamily="18" charset="0"/>
      <p:regular r:id="rId261"/>
      <p:bold r:id="rId262"/>
      <p:italic r:id="rId263"/>
      <p:boldItalic r:id="rId264"/>
    </p:embeddedFont>
    <p:embeddedFont>
      <p:font typeface="Comic Sans MS" panose="030F0702030302020204" pitchFamily="66" charset="0"/>
      <p:regular r:id="rId265"/>
      <p:bold r:id="rId266"/>
      <p:italic r:id="rId267"/>
      <p:boldItalic r:id="rId268"/>
    </p:embeddedFont>
    <p:embeddedFont>
      <p:font typeface="Courgette" panose="020B0604020202020204" charset="0"/>
      <p:regular r:id="rId269"/>
    </p:embeddedFont>
    <p:embeddedFont>
      <p:font typeface="Garamond" panose="02020404030301010803" pitchFamily="18" charset="0"/>
      <p:regular r:id="rId270"/>
      <p:bold r:id="rId271"/>
      <p:italic r:id="rId272"/>
      <p:boldItalic r:id="rId273"/>
    </p:embeddedFont>
    <p:embeddedFont>
      <p:font typeface="Verdana" panose="020B0604030504040204" pitchFamily="34" charset="0"/>
      <p:regular r:id="rId274"/>
      <p:bold r:id="rId275"/>
      <p:italic r:id="rId276"/>
      <p:boldItalic r:id="rId2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8" roundtripDataSignature="AMtx7mhqozx8HIrpFnosUMhWZWt6bjUj/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6C6382-95A9-441B-A368-F0487E9B728C}">
  <a:tblStyle styleId="{C06C6382-95A9-441B-A368-F0487E9B728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796992C-8022-44BA-B704-2DFED4A1EE59}"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1416" y="66"/>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63" Type="http://schemas.openxmlformats.org/officeDocument/2006/relationships/slide" Target="slides/slide55.xml"/><Relationship Id="rId159" Type="http://schemas.openxmlformats.org/officeDocument/2006/relationships/slide" Target="slides/slide151.xml"/><Relationship Id="rId170" Type="http://schemas.openxmlformats.org/officeDocument/2006/relationships/slide" Target="slides/slide162.xml"/><Relationship Id="rId226" Type="http://schemas.openxmlformats.org/officeDocument/2006/relationships/slide" Target="slides/slide218.xml"/><Relationship Id="rId268" Type="http://schemas.openxmlformats.org/officeDocument/2006/relationships/font" Target="fonts/font13.fntdata"/><Relationship Id="rId32" Type="http://schemas.openxmlformats.org/officeDocument/2006/relationships/slide" Target="slides/slide24.xml"/><Relationship Id="rId74" Type="http://schemas.openxmlformats.org/officeDocument/2006/relationships/slide" Target="slides/slide66.xml"/><Relationship Id="rId128" Type="http://schemas.openxmlformats.org/officeDocument/2006/relationships/slide" Target="slides/slide120.xml"/><Relationship Id="rId5" Type="http://schemas.openxmlformats.org/officeDocument/2006/relationships/slideMaster" Target="slideMasters/slideMaster5.xml"/><Relationship Id="rId181" Type="http://schemas.openxmlformats.org/officeDocument/2006/relationships/slide" Target="slides/slide173.xml"/><Relationship Id="rId237" Type="http://schemas.openxmlformats.org/officeDocument/2006/relationships/slide" Target="slides/slide229.xml"/><Relationship Id="rId279" Type="http://schemas.openxmlformats.org/officeDocument/2006/relationships/presProps" Target="presProps.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slide" Target="slides/slide184.xml"/><Relationship Id="rId206" Type="http://schemas.openxmlformats.org/officeDocument/2006/relationships/slide" Target="slides/slide198.xml"/><Relationship Id="rId227" Type="http://schemas.openxmlformats.org/officeDocument/2006/relationships/slide" Target="slides/slide219.xml"/><Relationship Id="rId248" Type="http://schemas.openxmlformats.org/officeDocument/2006/relationships/slide" Target="slides/slide240.xml"/><Relationship Id="rId269" Type="http://schemas.openxmlformats.org/officeDocument/2006/relationships/font" Target="fonts/font14.fntdata"/><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280" Type="http://schemas.openxmlformats.org/officeDocument/2006/relationships/viewProps" Target="viewProps.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217" Type="http://schemas.openxmlformats.org/officeDocument/2006/relationships/slide" Target="slides/slide209.xml"/><Relationship Id="rId6" Type="http://schemas.openxmlformats.org/officeDocument/2006/relationships/slideMaster" Target="slideMasters/slideMaster6.xml"/><Relationship Id="rId238" Type="http://schemas.openxmlformats.org/officeDocument/2006/relationships/slide" Target="slides/slide230.xml"/><Relationship Id="rId259" Type="http://schemas.openxmlformats.org/officeDocument/2006/relationships/font" Target="fonts/font4.fntdata"/><Relationship Id="rId23" Type="http://schemas.openxmlformats.org/officeDocument/2006/relationships/slide" Target="slides/slide15.xml"/><Relationship Id="rId119" Type="http://schemas.openxmlformats.org/officeDocument/2006/relationships/slide" Target="slides/slide111.xml"/><Relationship Id="rId270" Type="http://schemas.openxmlformats.org/officeDocument/2006/relationships/font" Target="fonts/font15.fntdata"/><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slide" Target="slides/slide185.xml"/><Relationship Id="rId207" Type="http://schemas.openxmlformats.org/officeDocument/2006/relationships/slide" Target="slides/slide199.xml"/><Relationship Id="rId228" Type="http://schemas.openxmlformats.org/officeDocument/2006/relationships/slide" Target="slides/slide220.xml"/><Relationship Id="rId249" Type="http://schemas.openxmlformats.org/officeDocument/2006/relationships/slide" Target="slides/slide241.xml"/><Relationship Id="rId13" Type="http://schemas.openxmlformats.org/officeDocument/2006/relationships/slide" Target="slides/slide5.xml"/><Relationship Id="rId109" Type="http://schemas.openxmlformats.org/officeDocument/2006/relationships/slide" Target="slides/slide101.xml"/><Relationship Id="rId260" Type="http://schemas.openxmlformats.org/officeDocument/2006/relationships/font" Target="fonts/font5.fntdata"/><Relationship Id="rId281" Type="http://schemas.openxmlformats.org/officeDocument/2006/relationships/theme" Target="theme/theme1.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7.xml"/><Relationship Id="rId162" Type="http://schemas.openxmlformats.org/officeDocument/2006/relationships/slide" Target="slides/slide154.xml"/><Relationship Id="rId183" Type="http://schemas.openxmlformats.org/officeDocument/2006/relationships/slide" Target="slides/slide175.xml"/><Relationship Id="rId218" Type="http://schemas.openxmlformats.org/officeDocument/2006/relationships/slide" Target="slides/slide210.xml"/><Relationship Id="rId239" Type="http://schemas.openxmlformats.org/officeDocument/2006/relationships/slide" Target="slides/slide231.xml"/><Relationship Id="rId250" Type="http://schemas.openxmlformats.org/officeDocument/2006/relationships/slide" Target="slides/slide242.xml"/><Relationship Id="rId271" Type="http://schemas.openxmlformats.org/officeDocument/2006/relationships/font" Target="fonts/font16.fntdata"/><Relationship Id="rId24" Type="http://schemas.openxmlformats.org/officeDocument/2006/relationships/slide" Target="slides/slide16.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31" Type="http://schemas.openxmlformats.org/officeDocument/2006/relationships/slide" Target="slides/slide123.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208" Type="http://schemas.openxmlformats.org/officeDocument/2006/relationships/slide" Target="slides/slide200.xml"/><Relationship Id="rId229" Type="http://schemas.openxmlformats.org/officeDocument/2006/relationships/slide" Target="slides/slide221.xml"/><Relationship Id="rId240" Type="http://schemas.openxmlformats.org/officeDocument/2006/relationships/slide" Target="slides/slide232.xml"/><Relationship Id="rId261" Type="http://schemas.openxmlformats.org/officeDocument/2006/relationships/font" Target="fonts/font6.fntdata"/><Relationship Id="rId14" Type="http://schemas.openxmlformats.org/officeDocument/2006/relationships/slide" Target="slides/slide6.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282" Type="http://schemas.openxmlformats.org/officeDocument/2006/relationships/tableStyles" Target="tableStyles.xml"/><Relationship Id="rId8" Type="http://schemas.openxmlformats.org/officeDocument/2006/relationships/slideMaster" Target="slideMasters/slideMaster8.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219" Type="http://schemas.openxmlformats.org/officeDocument/2006/relationships/slide" Target="slides/slide211.xml"/><Relationship Id="rId230" Type="http://schemas.openxmlformats.org/officeDocument/2006/relationships/slide" Target="slides/slide222.xml"/><Relationship Id="rId251" Type="http://schemas.openxmlformats.org/officeDocument/2006/relationships/slide" Target="slides/slide24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72" Type="http://schemas.openxmlformats.org/officeDocument/2006/relationships/font" Target="fonts/font17.fntdata"/><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95" Type="http://schemas.openxmlformats.org/officeDocument/2006/relationships/slide" Target="slides/slide187.xml"/><Relationship Id="rId209" Type="http://schemas.openxmlformats.org/officeDocument/2006/relationships/slide" Target="slides/slide201.xml"/><Relationship Id="rId220" Type="http://schemas.openxmlformats.org/officeDocument/2006/relationships/slide" Target="slides/slide212.xml"/><Relationship Id="rId241" Type="http://schemas.openxmlformats.org/officeDocument/2006/relationships/slide" Target="slides/slide23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262" Type="http://schemas.openxmlformats.org/officeDocument/2006/relationships/font" Target="fonts/font7.fntdata"/><Relationship Id="rId78" Type="http://schemas.openxmlformats.org/officeDocument/2006/relationships/slide" Target="slides/slide70.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64" Type="http://schemas.openxmlformats.org/officeDocument/2006/relationships/slide" Target="slides/slide156.xml"/><Relationship Id="rId185" Type="http://schemas.openxmlformats.org/officeDocument/2006/relationships/slide" Target="slides/slide177.xml"/><Relationship Id="rId9" Type="http://schemas.openxmlformats.org/officeDocument/2006/relationships/slide" Target="slides/slide1.xml"/><Relationship Id="rId210" Type="http://schemas.openxmlformats.org/officeDocument/2006/relationships/slide" Target="slides/slide202.xml"/><Relationship Id="rId26" Type="http://schemas.openxmlformats.org/officeDocument/2006/relationships/slide" Target="slides/slide18.xml"/><Relationship Id="rId231" Type="http://schemas.openxmlformats.org/officeDocument/2006/relationships/slide" Target="slides/slide223.xml"/><Relationship Id="rId252" Type="http://schemas.openxmlformats.org/officeDocument/2006/relationships/slide" Target="slides/slide244.xml"/><Relationship Id="rId273" Type="http://schemas.openxmlformats.org/officeDocument/2006/relationships/font" Target="fonts/font18.fntdata"/><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221" Type="http://schemas.openxmlformats.org/officeDocument/2006/relationships/slide" Target="slides/slide213.xml"/><Relationship Id="rId242" Type="http://schemas.openxmlformats.org/officeDocument/2006/relationships/slide" Target="slides/slide234.xml"/><Relationship Id="rId263" Type="http://schemas.openxmlformats.org/officeDocument/2006/relationships/font" Target="fonts/font8.fntdata"/><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slide" Target="slides/slide203.xml"/><Relationship Id="rId232" Type="http://schemas.openxmlformats.org/officeDocument/2006/relationships/slide" Target="slides/slide224.xml"/><Relationship Id="rId253" Type="http://schemas.openxmlformats.org/officeDocument/2006/relationships/slide" Target="slides/slide245.xml"/><Relationship Id="rId274" Type="http://schemas.openxmlformats.org/officeDocument/2006/relationships/font" Target="fonts/font19.fntdata"/><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222" Type="http://schemas.openxmlformats.org/officeDocument/2006/relationships/slide" Target="slides/slide214.xml"/><Relationship Id="rId243" Type="http://schemas.openxmlformats.org/officeDocument/2006/relationships/slide" Target="slides/slide235.xml"/><Relationship Id="rId264" Type="http://schemas.openxmlformats.org/officeDocument/2006/relationships/font" Target="fonts/font9.fntdata"/><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slideMaster" Target="slideMasters/slideMaster1.xml"/><Relationship Id="rId212" Type="http://schemas.openxmlformats.org/officeDocument/2006/relationships/slide" Target="slides/slide204.xml"/><Relationship Id="rId233" Type="http://schemas.openxmlformats.org/officeDocument/2006/relationships/slide" Target="slides/slide225.xml"/><Relationship Id="rId254" Type="http://schemas.openxmlformats.org/officeDocument/2006/relationships/slide" Target="slides/slide246.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275" Type="http://schemas.openxmlformats.org/officeDocument/2006/relationships/font" Target="fonts/font20.fntdata"/><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202" Type="http://schemas.openxmlformats.org/officeDocument/2006/relationships/slide" Target="slides/slide194.xml"/><Relationship Id="rId223" Type="http://schemas.openxmlformats.org/officeDocument/2006/relationships/slide" Target="slides/slide215.xml"/><Relationship Id="rId244" Type="http://schemas.openxmlformats.org/officeDocument/2006/relationships/slide" Target="slides/slide236.xml"/><Relationship Id="rId18" Type="http://schemas.openxmlformats.org/officeDocument/2006/relationships/slide" Target="slides/slide10.xml"/><Relationship Id="rId39" Type="http://schemas.openxmlformats.org/officeDocument/2006/relationships/slide" Target="slides/slide31.xml"/><Relationship Id="rId265" Type="http://schemas.openxmlformats.org/officeDocument/2006/relationships/font" Target="fonts/font10.fntdata"/><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1" Type="http://schemas.openxmlformats.org/officeDocument/2006/relationships/slide" Target="slides/slide63.xml"/><Relationship Id="rId92" Type="http://schemas.openxmlformats.org/officeDocument/2006/relationships/slide" Target="slides/slide84.xml"/><Relationship Id="rId213" Type="http://schemas.openxmlformats.org/officeDocument/2006/relationships/slide" Target="slides/slide205.xml"/><Relationship Id="rId234" Type="http://schemas.openxmlformats.org/officeDocument/2006/relationships/slide" Target="slides/slide226.xml"/><Relationship Id="rId2" Type="http://schemas.openxmlformats.org/officeDocument/2006/relationships/slideMaster" Target="slideMasters/slideMaster2.xml"/><Relationship Id="rId29" Type="http://schemas.openxmlformats.org/officeDocument/2006/relationships/slide" Target="slides/slide21.xml"/><Relationship Id="rId255" Type="http://schemas.openxmlformats.org/officeDocument/2006/relationships/notesMaster" Target="notesMasters/notesMaster1.xml"/><Relationship Id="rId276" Type="http://schemas.openxmlformats.org/officeDocument/2006/relationships/font" Target="fonts/font21.fntdata"/><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 Id="rId19" Type="http://schemas.openxmlformats.org/officeDocument/2006/relationships/slide" Target="slides/slide11.xml"/><Relationship Id="rId224" Type="http://schemas.openxmlformats.org/officeDocument/2006/relationships/slide" Target="slides/slide216.xml"/><Relationship Id="rId245" Type="http://schemas.openxmlformats.org/officeDocument/2006/relationships/slide" Target="slides/slide237.xml"/><Relationship Id="rId266" Type="http://schemas.openxmlformats.org/officeDocument/2006/relationships/font" Target="fonts/font11.fntdata"/><Relationship Id="rId30" Type="http://schemas.openxmlformats.org/officeDocument/2006/relationships/slide" Target="slides/slide2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189" Type="http://schemas.openxmlformats.org/officeDocument/2006/relationships/slide" Target="slides/slide181.xml"/><Relationship Id="rId3" Type="http://schemas.openxmlformats.org/officeDocument/2006/relationships/slideMaster" Target="slideMasters/slideMaster3.xml"/><Relationship Id="rId214" Type="http://schemas.openxmlformats.org/officeDocument/2006/relationships/slide" Target="slides/slide206.xml"/><Relationship Id="rId235" Type="http://schemas.openxmlformats.org/officeDocument/2006/relationships/slide" Target="slides/slide227.xml"/><Relationship Id="rId256" Type="http://schemas.openxmlformats.org/officeDocument/2006/relationships/font" Target="fonts/font1.fntdata"/><Relationship Id="rId277" Type="http://schemas.openxmlformats.org/officeDocument/2006/relationships/font" Target="fonts/font22.fntdata"/><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179" Type="http://schemas.openxmlformats.org/officeDocument/2006/relationships/slide" Target="slides/slide171.xml"/><Relationship Id="rId190" Type="http://schemas.openxmlformats.org/officeDocument/2006/relationships/slide" Target="slides/slide182.xml"/><Relationship Id="rId204" Type="http://schemas.openxmlformats.org/officeDocument/2006/relationships/slide" Target="slides/slide196.xml"/><Relationship Id="rId225" Type="http://schemas.openxmlformats.org/officeDocument/2006/relationships/slide" Target="slides/slide217.xml"/><Relationship Id="rId246" Type="http://schemas.openxmlformats.org/officeDocument/2006/relationships/slide" Target="slides/slide238.xml"/><Relationship Id="rId267" Type="http://schemas.openxmlformats.org/officeDocument/2006/relationships/font" Target="fonts/font12.fntdata"/><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94" Type="http://schemas.openxmlformats.org/officeDocument/2006/relationships/slide" Target="slides/slide86.xml"/><Relationship Id="rId148" Type="http://schemas.openxmlformats.org/officeDocument/2006/relationships/slide" Target="slides/slide140.xml"/><Relationship Id="rId169" Type="http://schemas.openxmlformats.org/officeDocument/2006/relationships/slide" Target="slides/slide161.xml"/><Relationship Id="rId4" Type="http://schemas.openxmlformats.org/officeDocument/2006/relationships/slideMaster" Target="slideMasters/slideMaster4.xml"/><Relationship Id="rId180" Type="http://schemas.openxmlformats.org/officeDocument/2006/relationships/slide" Target="slides/slide17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font" Target="fonts/font2.fntdata"/><Relationship Id="rId278" Type="http://customschemas.google.com/relationships/presentationmetadata" Target="metadata"/><Relationship Id="rId42" Type="http://schemas.openxmlformats.org/officeDocument/2006/relationships/slide" Target="slides/slide34.xml"/><Relationship Id="rId84" Type="http://schemas.openxmlformats.org/officeDocument/2006/relationships/slide" Target="slides/slide76.xml"/><Relationship Id="rId138" Type="http://schemas.openxmlformats.org/officeDocument/2006/relationships/slide" Target="slides/slide130.xml"/><Relationship Id="rId191" Type="http://schemas.openxmlformats.org/officeDocument/2006/relationships/slide" Target="slides/slide183.xml"/><Relationship Id="rId205" Type="http://schemas.openxmlformats.org/officeDocument/2006/relationships/slide" Target="slides/slide197.xml"/><Relationship Id="rId247" Type="http://schemas.openxmlformats.org/officeDocument/2006/relationships/slide" Target="slides/slide239.xml"/><Relationship Id="rId107" Type="http://schemas.openxmlformats.org/officeDocument/2006/relationships/slide" Target="slides/slide99.xml"/><Relationship Id="rId11" Type="http://schemas.openxmlformats.org/officeDocument/2006/relationships/slide" Target="slides/slide3.xml"/><Relationship Id="rId53" Type="http://schemas.openxmlformats.org/officeDocument/2006/relationships/slide" Target="slides/slide45.xml"/><Relationship Id="rId149" Type="http://schemas.openxmlformats.org/officeDocument/2006/relationships/slide" Target="slides/slide141.xml"/><Relationship Id="rId95" Type="http://schemas.openxmlformats.org/officeDocument/2006/relationships/slide" Target="slides/slide87.xml"/><Relationship Id="rId160" Type="http://schemas.openxmlformats.org/officeDocument/2006/relationships/slide" Target="slides/slide152.xml"/><Relationship Id="rId216" Type="http://schemas.openxmlformats.org/officeDocument/2006/relationships/slide" Target="slides/slide208.xml"/><Relationship Id="rId258"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p:nvPr/>
        </p:nvSpPr>
        <p:spPr>
          <a:xfrm>
            <a:off x="4165468" y="290513"/>
            <a:ext cx="2743003" cy="8066244"/>
          </a:xfrm>
          <a:prstGeom prst="rect">
            <a:avLst/>
          </a:prstGeom>
          <a:noFill/>
          <a:ln w="9525" cap="flat" cmpd="sng">
            <a:solidFill>
              <a:schemeClr val="dk1"/>
            </a:solidFill>
            <a:prstDash val="solid"/>
            <a:miter lim="800000"/>
            <a:headEnd type="none" w="sm" len="sm"/>
            <a:tailEnd type="none" w="sm" len="sm"/>
          </a:ln>
        </p:spPr>
        <p:txBody>
          <a:bodyPr spcFirstLastPara="1" wrap="square" lIns="89400" tIns="44700" rIns="89400" bIns="44700" anchor="t" anchorCtr="0">
            <a:spAutoFit/>
          </a:bodyPr>
          <a:lstStyle/>
          <a:p>
            <a:pPr marL="0" marR="0" lvl="0" indent="0" algn="ctr" rtl="0">
              <a:spcBef>
                <a:spcPts val="0"/>
              </a:spcBef>
              <a:spcAft>
                <a:spcPts val="0"/>
              </a:spcAft>
              <a:buNone/>
            </a:pPr>
            <a:r>
              <a:rPr lang="en-US" sz="1100" b="1" i="0" u="none" strike="noStrike" cap="none">
                <a:solidFill>
                  <a:schemeClr val="dk1"/>
                </a:solidFill>
                <a:latin typeface="Verdana"/>
                <a:ea typeface="Verdana"/>
                <a:cs typeface="Verdana"/>
                <a:sym typeface="Verdana"/>
              </a:rPr>
              <a:t>Record your own notes here:</a:t>
            </a:r>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a:p>
            <a:pPr marL="0" marR="0" lvl="0" indent="0" algn="ctr" rtl="0">
              <a:spcBef>
                <a:spcPts val="0"/>
              </a:spcBef>
              <a:spcAft>
                <a:spcPts val="0"/>
              </a:spcAft>
              <a:buNone/>
            </a:pPr>
            <a:endParaRPr sz="1200" b="1" i="0" u="none" strike="noStrike" cap="none">
              <a:solidFill>
                <a:schemeClr val="dk1"/>
              </a:solidFill>
              <a:latin typeface="Verdana"/>
              <a:ea typeface="Verdana"/>
              <a:cs typeface="Verdana"/>
              <a:sym typeface="Verdana"/>
            </a:endParaRPr>
          </a:p>
        </p:txBody>
      </p:sp>
      <p:sp>
        <p:nvSpPr>
          <p:cNvPr id="4" name="Google Shape;4;n"/>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lvl1pPr marL="457200" marR="0" lvl="0" indent="-228600" algn="l" rtl="0">
              <a:lnSpc>
                <a:spcPct val="100000"/>
              </a:lnSpc>
              <a:spcBef>
                <a:spcPts val="360"/>
              </a:spcBef>
              <a:spcAft>
                <a:spcPts val="0"/>
              </a:spcAft>
              <a:buSzPts val="1400"/>
              <a:buNone/>
              <a:defRPr sz="1200" b="0" i="0" u="none" strike="noStrike" cap="none">
                <a:solidFill>
                  <a:schemeClr val="dk1"/>
                </a:solidFill>
                <a:latin typeface="Verdana"/>
                <a:ea typeface="Verdana"/>
                <a:cs typeface="Verdana"/>
                <a:sym typeface="Verdana"/>
              </a:defRPr>
            </a:lvl1pPr>
            <a:lvl2pPr marL="914400" marR="0" lvl="1" indent="-228600" algn="l" rtl="0">
              <a:lnSpc>
                <a:spcPct val="100000"/>
              </a:lnSpc>
              <a:spcBef>
                <a:spcPts val="360"/>
              </a:spcBef>
              <a:spcAft>
                <a:spcPts val="0"/>
              </a:spcAft>
              <a:buSzPts val="1400"/>
              <a:buNone/>
              <a:defRPr sz="1200" b="0" i="0" u="none" strike="noStrike" cap="none">
                <a:solidFill>
                  <a:schemeClr val="dk1"/>
                </a:solidFill>
                <a:latin typeface="Verdana"/>
                <a:ea typeface="Verdana"/>
                <a:cs typeface="Verdana"/>
                <a:sym typeface="Verdana"/>
              </a:defRPr>
            </a:lvl2pPr>
            <a:lvl3pPr marL="1371600" marR="0" lvl="2" indent="-228600" algn="l" rtl="0">
              <a:lnSpc>
                <a:spcPct val="100000"/>
              </a:lnSpc>
              <a:spcBef>
                <a:spcPts val="360"/>
              </a:spcBef>
              <a:spcAft>
                <a:spcPts val="0"/>
              </a:spcAft>
              <a:buSzPts val="1400"/>
              <a:buNone/>
              <a:defRPr sz="1200" b="0" i="0" u="none" strike="noStrike" cap="none">
                <a:solidFill>
                  <a:schemeClr val="dk1"/>
                </a:solidFill>
                <a:latin typeface="Verdana"/>
                <a:ea typeface="Verdana"/>
                <a:cs typeface="Verdana"/>
                <a:sym typeface="Verdana"/>
              </a:defRPr>
            </a:lvl3pPr>
            <a:lvl4pPr marL="1828800" marR="0" lvl="3" indent="-228600" algn="l" rtl="0">
              <a:lnSpc>
                <a:spcPct val="100000"/>
              </a:lnSpc>
              <a:spcBef>
                <a:spcPts val="360"/>
              </a:spcBef>
              <a:spcAft>
                <a:spcPts val="0"/>
              </a:spcAft>
              <a:buSzPts val="1400"/>
              <a:buNone/>
              <a:defRPr sz="1200" b="0" i="0" u="none" strike="noStrike" cap="none">
                <a:solidFill>
                  <a:schemeClr val="dk1"/>
                </a:solidFill>
                <a:latin typeface="Verdana"/>
                <a:ea typeface="Verdana"/>
                <a:cs typeface="Verdana"/>
                <a:sym typeface="Verdana"/>
              </a:defRPr>
            </a:lvl4pPr>
            <a:lvl5pPr marL="2286000" marR="0" lvl="4" indent="-228600" algn="l" rtl="0">
              <a:lnSpc>
                <a:spcPct val="100000"/>
              </a:lnSpc>
              <a:spcBef>
                <a:spcPts val="360"/>
              </a:spcBef>
              <a:spcAft>
                <a:spcPts val="0"/>
              </a:spcAft>
              <a:buSzPts val="1400"/>
              <a:buNone/>
              <a:defRPr sz="1200" b="0" i="0" u="none" strike="noStrike" cap="none">
                <a:solidFill>
                  <a:schemeClr val="dk1"/>
                </a:solidFill>
                <a:latin typeface="Verdana"/>
                <a:ea typeface="Verdana"/>
                <a:cs typeface="Verdana"/>
                <a:sym typeface="Verdana"/>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 name="Google Shape;5;n"/>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b="0" i="0" u="none" strike="noStrike" cap="none">
                <a:solidFill>
                  <a:schemeClr val="dk1"/>
                </a:solidFill>
                <a:latin typeface="Verdana"/>
                <a:ea typeface="Verdana"/>
                <a:cs typeface="Verdana"/>
                <a:sym typeface="Verdana"/>
              </a:rPr>
              <a:t>‹#›</a:t>
            </a:fld>
            <a:endParaRPr sz="900" b="0" i="0" u="none" strike="noStrike" cap="none">
              <a:solidFill>
                <a:schemeClr val="dk1"/>
              </a:solidFill>
              <a:latin typeface="Verdana"/>
              <a:ea typeface="Verdana"/>
              <a:cs typeface="Verdana"/>
              <a:sym typeface="Verdana"/>
            </a:endParaRPr>
          </a:p>
        </p:txBody>
      </p:sp>
      <p:sp>
        <p:nvSpPr>
          <p:cNvPr id="6" name="Google Shape;6;n"/>
          <p:cNvSpPr txBox="1">
            <a:spLocks noGrp="1"/>
          </p:cNvSpPr>
          <p:nvPr>
            <p:ph type="ftr" idx="11"/>
          </p:nvPr>
        </p:nvSpPr>
        <p:spPr>
          <a:xfrm>
            <a:off x="4" y="8845926"/>
            <a:ext cx="6421164" cy="464205"/>
          </a:xfrm>
          <a:prstGeom prst="rect">
            <a:avLst/>
          </a:prstGeom>
          <a:noFill/>
          <a:ln>
            <a:noFill/>
          </a:ln>
        </p:spPr>
        <p:txBody>
          <a:bodyPr spcFirstLastPara="1" wrap="square" lIns="88575" tIns="44275" rIns="88575" bIns="44275" anchor="b" anchorCtr="0">
            <a:noAutofit/>
          </a:bodyPr>
          <a:lstStyle>
            <a:lvl1pPr marR="0" lvl="0" algn="ctr" rtl="0">
              <a:spcBef>
                <a:spcPts val="0"/>
              </a:spcBef>
              <a:spcAft>
                <a:spcPts val="0"/>
              </a:spcAft>
              <a:buSzPts val="1400"/>
              <a:buNone/>
              <a:defRPr sz="8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 name="Google Shape;7;n"/>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16.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17.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35.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36.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49.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0.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6.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7.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71.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72.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84.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85.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97.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98.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9.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10.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25.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2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26.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34.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2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35.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76.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77.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94.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95.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4" name="Google Shape;224;p1: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000" b="1"/>
              <a:t>Instructor Notes: </a:t>
            </a:r>
            <a:endParaRPr sz="1000"/>
          </a:p>
          <a:p>
            <a:pPr marL="0" lvl="0" indent="0" algn="l" rtl="0">
              <a:lnSpc>
                <a:spcPct val="100000"/>
              </a:lnSpc>
              <a:spcBef>
                <a:spcPts val="0"/>
              </a:spcBef>
              <a:spcAft>
                <a:spcPts val="0"/>
              </a:spcAft>
              <a:buNone/>
            </a:pPr>
            <a:endParaRPr sz="1000"/>
          </a:p>
          <a:p>
            <a:pPr marL="223524" lvl="0" indent="-223524" algn="l" rtl="0">
              <a:lnSpc>
                <a:spcPct val="100000"/>
              </a:lnSpc>
              <a:spcBef>
                <a:spcPts val="0"/>
              </a:spcBef>
              <a:spcAft>
                <a:spcPts val="0"/>
              </a:spcAft>
              <a:buClr>
                <a:schemeClr val="dk1"/>
              </a:buClr>
              <a:buSzPts val="1000"/>
              <a:buFont typeface="Verdana"/>
              <a:buAutoNum type="arabicPeriod"/>
            </a:pPr>
            <a:r>
              <a:rPr lang="en-US" sz="1000"/>
              <a:t>Introduction of Trainer(s). You might consider answering these questions:</a:t>
            </a:r>
            <a:endParaRPr/>
          </a:p>
          <a:p>
            <a:pPr marL="664915" lvl="1" indent="-223524" algn="l" rtl="0">
              <a:lnSpc>
                <a:spcPct val="100000"/>
              </a:lnSpc>
              <a:spcBef>
                <a:spcPts val="0"/>
              </a:spcBef>
              <a:spcAft>
                <a:spcPts val="0"/>
              </a:spcAft>
              <a:buClr>
                <a:schemeClr val="dk1"/>
              </a:buClr>
              <a:buSzPts val="1000"/>
              <a:buFont typeface="Arial"/>
              <a:buChar char="•"/>
            </a:pPr>
            <a:r>
              <a:rPr lang="en-US" sz="1000"/>
              <a:t>Why are you interested in teaching resilience to teens?</a:t>
            </a:r>
            <a:endParaRPr/>
          </a:p>
          <a:p>
            <a:pPr marL="664915" lvl="1" indent="-223524" algn="l" rtl="0">
              <a:lnSpc>
                <a:spcPct val="100000"/>
              </a:lnSpc>
              <a:spcBef>
                <a:spcPts val="0"/>
              </a:spcBef>
              <a:spcAft>
                <a:spcPts val="0"/>
              </a:spcAft>
              <a:buClr>
                <a:schemeClr val="dk1"/>
              </a:buClr>
              <a:buSzPts val="1000"/>
              <a:buFont typeface="Arial"/>
              <a:buChar char="•"/>
            </a:pPr>
            <a:r>
              <a:rPr lang="en-US" sz="1000"/>
              <a:t>When have you personally used the resilience skills?</a:t>
            </a:r>
            <a:endParaRPr/>
          </a:p>
          <a:p>
            <a:pPr marL="664915" lvl="1" indent="-223524" algn="l" rtl="0">
              <a:lnSpc>
                <a:spcPct val="100000"/>
              </a:lnSpc>
              <a:spcBef>
                <a:spcPts val="0"/>
              </a:spcBef>
              <a:spcAft>
                <a:spcPts val="0"/>
              </a:spcAft>
              <a:buClr>
                <a:schemeClr val="dk1"/>
              </a:buClr>
              <a:buSzPts val="1000"/>
              <a:buFont typeface="Arial"/>
              <a:buChar char="•"/>
            </a:pPr>
            <a:r>
              <a:rPr lang="en-US" sz="1000"/>
              <a:t>If you have teens, when have they demonstrated resilience skills?</a:t>
            </a:r>
            <a:endParaRPr/>
          </a:p>
          <a:p>
            <a:pPr marL="664915" lvl="1" indent="-223524" algn="l" rtl="0">
              <a:lnSpc>
                <a:spcPct val="100000"/>
              </a:lnSpc>
              <a:spcBef>
                <a:spcPts val="0"/>
              </a:spcBef>
              <a:spcAft>
                <a:spcPts val="0"/>
              </a:spcAft>
              <a:buClr>
                <a:schemeClr val="dk1"/>
              </a:buClr>
              <a:buSzPts val="1000"/>
              <a:buFont typeface="Arial"/>
              <a:buChar char="•"/>
            </a:pPr>
            <a:r>
              <a:rPr lang="en-US" sz="1000"/>
              <a:t>Why is it so important to teach resilience skills to teens?</a:t>
            </a:r>
            <a:endParaRPr/>
          </a:p>
          <a:p>
            <a:pPr marL="664915" lvl="1" indent="-160024" algn="l" rtl="0">
              <a:lnSpc>
                <a:spcPct val="100000"/>
              </a:lnSpc>
              <a:spcBef>
                <a:spcPts val="0"/>
              </a:spcBef>
              <a:spcAft>
                <a:spcPts val="0"/>
              </a:spcAft>
              <a:buClr>
                <a:schemeClr val="dk1"/>
              </a:buClr>
              <a:buSzPts val="1000"/>
              <a:buFont typeface="Verdana"/>
              <a:buNone/>
            </a:pPr>
            <a:endParaRPr sz="1000"/>
          </a:p>
          <a:p>
            <a:pPr marL="223524" lvl="0" indent="-223524" algn="l" rtl="0">
              <a:lnSpc>
                <a:spcPct val="100000"/>
              </a:lnSpc>
              <a:spcBef>
                <a:spcPts val="0"/>
              </a:spcBef>
              <a:spcAft>
                <a:spcPts val="0"/>
              </a:spcAft>
              <a:buNone/>
            </a:pPr>
            <a:r>
              <a:rPr lang="en-US" sz="1000"/>
              <a:t>	</a:t>
            </a:r>
            <a:endParaRPr/>
          </a:p>
          <a:p>
            <a:pPr marL="223524" lvl="0" indent="-223524" algn="l" rtl="0">
              <a:lnSpc>
                <a:spcPct val="100000"/>
              </a:lnSpc>
              <a:spcBef>
                <a:spcPts val="0"/>
              </a:spcBef>
              <a:spcAft>
                <a:spcPts val="0"/>
              </a:spcAft>
              <a:buNone/>
            </a:pPr>
            <a:r>
              <a:rPr lang="en-US" sz="1000"/>
              <a:t>		</a:t>
            </a:r>
            <a:endParaRPr/>
          </a:p>
        </p:txBody>
      </p:sp>
      <p:sp>
        <p:nvSpPr>
          <p:cNvPr id="225" name="Google Shape;225;p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a:t>
            </a:fld>
            <a:endParaRPr/>
          </a:p>
        </p:txBody>
      </p:sp>
      <p:sp>
        <p:nvSpPr>
          <p:cNvPr id="226" name="Google Shape;226;p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pic>
        <p:nvPicPr>
          <p:cNvPr id="354" name="Google Shape;354;p10: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355" name="Google Shape;355;p10: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1117607" marR="0" lvl="0" indent="-1117607" algn="l" rtl="0">
              <a:spcBef>
                <a:spcPts val="0"/>
              </a:spcBef>
              <a:spcAft>
                <a:spcPts val="0"/>
              </a:spcAft>
              <a:buNone/>
            </a:pPr>
            <a:r>
              <a:rPr lang="en-US" sz="1100" b="1" i="1" u="none" strike="noStrike" cap="none">
                <a:solidFill>
                  <a:schemeClr val="dk1"/>
                </a:solidFill>
                <a:latin typeface="Verdana"/>
                <a:ea typeface="Verdana"/>
                <a:cs typeface="Verdana"/>
                <a:sym typeface="Verdana"/>
              </a:rPr>
              <a:t>Hunt the Good Stuff</a:t>
            </a:r>
            <a:r>
              <a:rPr lang="en-US" sz="1100" b="0" i="1" u="none" strike="noStrike" cap="none">
                <a:solidFill>
                  <a:schemeClr val="dk1"/>
                </a:solidFill>
                <a:latin typeface="Verdana"/>
                <a:ea typeface="Verdana"/>
                <a:cs typeface="Verdana"/>
                <a:sym typeface="Verdana"/>
              </a:rPr>
              <a:t>	</a:t>
            </a:r>
            <a:r>
              <a:rPr lang="en-US" sz="1100" b="0" i="0" u="none" strike="noStrike" cap="none">
                <a:solidFill>
                  <a:schemeClr val="dk1"/>
                </a:solidFill>
                <a:latin typeface="Verdana"/>
                <a:ea typeface="Verdana"/>
                <a:cs typeface="Verdana"/>
                <a:sym typeface="Verdana"/>
              </a:rPr>
              <a:t>A resilience skill used to counter the Negativity Bias, to create 	positive emotion, and to notice and analyze what is good</a:t>
            </a:r>
            <a:endParaRPr/>
          </a:p>
          <a:p>
            <a:pPr marL="0" marR="0" lvl="0" indent="0" algn="l" rtl="0">
              <a:spcBef>
                <a:spcPts val="220"/>
              </a:spcBef>
              <a:spcAft>
                <a:spcPts val="0"/>
              </a:spcAft>
              <a:buNone/>
            </a:pPr>
            <a:endParaRPr sz="1100" b="0" i="1" u="none" strike="noStrike" cap="none">
              <a:solidFill>
                <a:schemeClr val="dk1"/>
              </a:solidFill>
              <a:latin typeface="Verdana"/>
              <a:ea typeface="Verdana"/>
              <a:cs typeface="Verdana"/>
              <a:sym typeface="Verdana"/>
            </a:endParaRPr>
          </a:p>
          <a:p>
            <a:pPr marL="0" marR="0" lvl="0" indent="0" algn="l" rtl="0">
              <a:spcBef>
                <a:spcPts val="220"/>
              </a:spcBef>
              <a:spcAft>
                <a:spcPts val="0"/>
              </a:spcAft>
              <a:buNone/>
            </a:pPr>
            <a:r>
              <a:rPr lang="en-US" sz="1100" b="1" i="1" u="none" strike="noStrike" cap="none">
                <a:solidFill>
                  <a:schemeClr val="dk1"/>
                </a:solidFill>
                <a:latin typeface="Verdana"/>
                <a:ea typeface="Verdana"/>
                <a:cs typeface="Verdana"/>
                <a:sym typeface="Verdana"/>
              </a:rPr>
              <a:t>Negativity Bias</a:t>
            </a:r>
            <a:r>
              <a:rPr lang="en-US" sz="1100" b="0" i="0" u="none" strike="noStrike" cap="none">
                <a:solidFill>
                  <a:schemeClr val="dk1"/>
                </a:solidFill>
                <a:latin typeface="Verdana"/>
                <a:ea typeface="Verdana"/>
                <a:cs typeface="Verdana"/>
                <a:sym typeface="Verdana"/>
              </a:rPr>
              <a:t>	The tendency to notice and remember the negative aspects of 		a situation more than the positive aspects; we remember 		failures more readily than successes and analyze bad events 		more thoroughly than good events</a:t>
            </a:r>
            <a:endParaRPr/>
          </a:p>
          <a:p>
            <a:pPr marL="0" marR="0" lvl="0" indent="0" algn="l" rtl="0">
              <a:spcBef>
                <a:spcPts val="220"/>
              </a:spcBef>
              <a:spcAft>
                <a:spcPts val="0"/>
              </a:spcAft>
              <a:buNone/>
            </a:pPr>
            <a:endParaRPr sz="1100" b="0" i="1" u="none" strike="noStrike" cap="none">
              <a:solidFill>
                <a:schemeClr val="dk1"/>
              </a:solidFill>
              <a:latin typeface="Verdana"/>
              <a:ea typeface="Verdana"/>
              <a:cs typeface="Verdana"/>
              <a:sym typeface="Verdana"/>
            </a:endParaRPr>
          </a:p>
          <a:p>
            <a:pPr marL="1117607" marR="0" lvl="0" indent="-1117607" algn="l" rtl="0">
              <a:spcBef>
                <a:spcPts val="220"/>
              </a:spcBef>
              <a:spcAft>
                <a:spcPts val="0"/>
              </a:spcAft>
              <a:buNone/>
            </a:pPr>
            <a:endParaRPr sz="1100" b="1" i="0" u="none" strike="noStrike" cap="none">
              <a:solidFill>
                <a:schemeClr val="dk1"/>
              </a:solidFill>
              <a:latin typeface="Verdana"/>
              <a:ea typeface="Verdana"/>
              <a:cs typeface="Verdana"/>
              <a:sym typeface="Verdana"/>
            </a:endParaRPr>
          </a:p>
          <a:p>
            <a:pPr marL="1117607" marR="0" lvl="0" indent="-1117607" algn="l" rtl="0">
              <a:spcBef>
                <a:spcPts val="220"/>
              </a:spcBef>
              <a:spcAft>
                <a:spcPts val="0"/>
              </a:spcAft>
              <a:buNone/>
            </a:pPr>
            <a:endParaRPr sz="1100" b="0" i="0" u="none" strike="noStrike" cap="none">
              <a:solidFill>
                <a:schemeClr val="dk1"/>
              </a:solidFill>
              <a:latin typeface="Verdana"/>
              <a:ea typeface="Verdana"/>
              <a:cs typeface="Verdana"/>
              <a:sym typeface="Verdana"/>
            </a:endParaRPr>
          </a:p>
        </p:txBody>
      </p:sp>
      <p:sp>
        <p:nvSpPr>
          <p:cNvPr id="356" name="Google Shape;356;p10: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i="0" u="none" strike="noStrike" cap="none">
                <a:solidFill>
                  <a:schemeClr val="dk1"/>
                </a:solidFill>
                <a:latin typeface="Verdana"/>
                <a:ea typeface="Verdana"/>
                <a:cs typeface="Verdana"/>
                <a:sym typeface="Verdana"/>
              </a:rPr>
              <a:t>Hunt the Good Stuff</a:t>
            </a:r>
            <a:endParaRPr/>
          </a:p>
          <a:p>
            <a:pPr marL="0" marR="0" lvl="0" indent="0" algn="l" rtl="0">
              <a:spcBef>
                <a:spcPts val="0"/>
              </a:spcBef>
              <a:spcAft>
                <a:spcPts val="0"/>
              </a:spcAft>
              <a:buNone/>
            </a:pPr>
            <a:r>
              <a:rPr lang="en-US" sz="2000" b="1" i="0" u="none" strike="noStrike" cap="none">
                <a:solidFill>
                  <a:schemeClr val="dk1"/>
                </a:solidFill>
                <a:latin typeface="Verdana"/>
                <a:ea typeface="Verdana"/>
                <a:cs typeface="Verdana"/>
                <a:sym typeface="Verdana"/>
              </a:rPr>
              <a:t>Key Terms</a:t>
            </a:r>
            <a:endParaRPr/>
          </a:p>
        </p:txBody>
      </p:sp>
      <p:pic>
        <p:nvPicPr>
          <p:cNvPr id="357" name="Google Shape;357;p10: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358" name="Google Shape;358;p10: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sp>
        <p:nvSpPr>
          <p:cNvPr id="359" name="Google Shape;359;p1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10</a:t>
            </a:fld>
            <a:endParaRPr/>
          </a:p>
        </p:txBody>
      </p:sp>
      <p:sp>
        <p:nvSpPr>
          <p:cNvPr id="360" name="Google Shape;360;p1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361" name="Google Shape;361;p10: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362" name="Google Shape;362;p10: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8"/>
        <p:cNvGrpSpPr/>
        <p:nvPr/>
      </p:nvGrpSpPr>
      <p:grpSpPr>
        <a:xfrm>
          <a:off x="0" y="0"/>
          <a:ext cx="0" cy="0"/>
          <a:chOff x="0" y="0"/>
          <a:chExt cx="0" cy="0"/>
        </a:xfrm>
      </p:grpSpPr>
      <p:sp>
        <p:nvSpPr>
          <p:cNvPr id="1709" name="Google Shape;1709;p100: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10" name="Google Shape;1710;p100:notes"/>
          <p:cNvSpPr txBox="1">
            <a:spLocks noGrp="1"/>
          </p:cNvSpPr>
          <p:nvPr>
            <p:ph type="body" idx="1"/>
          </p:nvPr>
        </p:nvSpPr>
        <p:spPr>
          <a:xfrm>
            <a:off x="13813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330"/>
              </a:spcBef>
              <a:spcAft>
                <a:spcPts val="0"/>
              </a:spcAft>
              <a:buClr>
                <a:schemeClr val="dk1"/>
              </a:buClr>
              <a:buSzPts val="1100"/>
              <a:buFont typeface="Calibri"/>
              <a:buAutoNum type="arabicParenR"/>
            </a:pPr>
            <a:r>
              <a:rPr lang="en-US" sz="1100"/>
              <a:t>Explain the Confirmation Bias in terms of a metaphor – the Velcro/Teflon Effect.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Emphasize that evidence that fits our beliefs is like Velcro – it sticks to us.</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Instruct students to underline SUPPORTS in their Participant Workbook.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b="1"/>
              <a:t>At the same time our brain notices, remembers, and weights the evidence that fits our beliefs, the evidence that does NOT fit our beliefs slides off – like an egg sliding off of a Teflon pan. (Since teens may not know what Teflon is, draw their attention to the image on the slide).</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Instruct students to write AND and underline NOT SUPPORT in their Participant Workbook.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State that the Confirmation Bias or Velcro/Teflon Effect is common and influences all of us.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Emphasize that Mental Agility is needed to get around the Confirmation Bias. </a:t>
            </a:r>
            <a:endParaRPr/>
          </a:p>
          <a:p>
            <a:pPr marL="0" lvl="0" indent="0" algn="l" rtl="0">
              <a:lnSpc>
                <a:spcPct val="100000"/>
              </a:lnSpc>
              <a:spcBef>
                <a:spcPts val="0"/>
              </a:spcBef>
              <a:spcAft>
                <a:spcPts val="0"/>
              </a:spcAft>
              <a:buNone/>
            </a:pPr>
            <a:endParaRPr sz="1100" b="1"/>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a:t>The Confirmation Bias causes us to notice evidence that fits our thoughts and beliefs and miss evidence that does not fit our thoughts and beliefs. </a:t>
            </a:r>
            <a:endParaRPr/>
          </a:p>
          <a:p>
            <a:pPr marL="221464" lvl="0" indent="-221464" algn="l" rtl="0">
              <a:lnSpc>
                <a:spcPct val="100000"/>
              </a:lnSpc>
              <a:spcBef>
                <a:spcPts val="0"/>
              </a:spcBef>
              <a:spcAft>
                <a:spcPts val="0"/>
              </a:spcAft>
              <a:buNone/>
            </a:pPr>
            <a:endParaRPr sz="1100"/>
          </a:p>
        </p:txBody>
      </p:sp>
      <p:sp>
        <p:nvSpPr>
          <p:cNvPr id="1711" name="Google Shape;1711;p10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solidFill>
                  <a:srgbClr val="000000"/>
                </a:solidFill>
              </a:rPr>
              <a:t>100</a:t>
            </a:fld>
            <a:endParaRPr>
              <a:solidFill>
                <a:srgbClr val="000000"/>
              </a:solidFill>
            </a:endParaRPr>
          </a:p>
        </p:txBody>
      </p:sp>
      <p:sp>
        <p:nvSpPr>
          <p:cNvPr id="1712" name="Google Shape;1712;p10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p101: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38" name="Google Shape;1738;p101:notes"/>
          <p:cNvSpPr txBox="1">
            <a:spLocks noGrp="1"/>
          </p:cNvSpPr>
          <p:nvPr>
            <p:ph type="body" idx="1"/>
          </p:nvPr>
        </p:nvSpPr>
        <p:spPr>
          <a:xfrm>
            <a:off x="162855" y="3183893"/>
            <a:ext cx="3953506" cy="64081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sz="700" b="1"/>
          </a:p>
          <a:p>
            <a:pPr marL="0" lvl="0" indent="0" algn="l" rtl="0">
              <a:lnSpc>
                <a:spcPct val="100000"/>
              </a:lnSpc>
              <a:spcBef>
                <a:spcPts val="0"/>
              </a:spcBef>
              <a:spcAft>
                <a:spcPts val="0"/>
              </a:spcAft>
              <a:buNone/>
            </a:pPr>
            <a:endParaRPr sz="600" b="1"/>
          </a:p>
          <a:p>
            <a:pPr marL="0" lvl="0" indent="0" algn="l" rtl="0">
              <a:lnSpc>
                <a:spcPct val="100000"/>
              </a:lnSpc>
              <a:spcBef>
                <a:spcPts val="0"/>
              </a:spcBef>
              <a:spcAft>
                <a:spcPts val="0"/>
              </a:spcAft>
              <a:buNone/>
            </a:pPr>
            <a:r>
              <a:rPr lang="en-US" sz="1100" b="1" u="sng"/>
              <a:t>Hook</a:t>
            </a:r>
            <a:r>
              <a:rPr lang="en-US" sz="1100" u="sng"/>
              <a:t> (Low-Tech)</a:t>
            </a:r>
            <a:endParaRPr/>
          </a:p>
          <a:p>
            <a:pPr marL="0" lvl="0" indent="0" algn="l" rtl="0">
              <a:lnSpc>
                <a:spcPct val="100000"/>
              </a:lnSpc>
              <a:spcBef>
                <a:spcPts val="0"/>
              </a:spcBef>
              <a:spcAft>
                <a:spcPts val="0"/>
              </a:spcAft>
              <a:buNone/>
            </a:pP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Instructor prepares a flipchart that is made to look like a television.</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All 8 pieces of evidence from the belief, “My parents hate me” are written on sticky notes and posted on the flipchart (TV screen). Evidence that supports the belief is in one color and evidence that does not support the belief is in another color. </a:t>
            </a:r>
            <a:r>
              <a:rPr lang="en-US" sz="1100" b="1"/>
              <a:t>Look at the following page </a:t>
            </a:r>
            <a:r>
              <a:rPr lang="en-US" sz="1100"/>
              <a:t>for the list of evidence to prepare sticky notes.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The instructor looks at the “TV” and sticks all of the evidence that supports his/her belief onto themselves.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Instructor says, “I know the Confirmation Bias is affecting my ability to see the whole picture. I have a lot of evidence to make my belief even stronger, but I need to see if there’s evidence on another side. Let me call a friend to help me out.”</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Call up a student to help be your friend (to make this demo faster, use another instructor)</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Instructor reads a piece of evidence that supports their belief “My parents hate me” (e.g., They took my phone away).</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The friend must then find and read evidence on the “TV” that does not support the belief (e.g., They threw me a surprise birthday party). The instructor then sticks that evidence onto them.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Continue until all sticky notes are stuck onto the instructor.</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Instructor thanks his/her friend and starts to reflect on the new evidence.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 Debrief the demonstration using the questions </a:t>
            </a:r>
            <a:r>
              <a:rPr lang="en-US" sz="1100" b="1"/>
              <a:t>on the following page</a:t>
            </a:r>
            <a:r>
              <a:rPr lang="en-US" sz="1100"/>
              <a:t>. </a:t>
            </a:r>
            <a:endParaRPr/>
          </a:p>
          <a:p>
            <a:pPr marL="221464" lvl="0" indent="-151614" algn="l" rtl="0">
              <a:lnSpc>
                <a:spcPct val="100000"/>
              </a:lnSpc>
              <a:spcBef>
                <a:spcPts val="0"/>
              </a:spcBef>
              <a:spcAft>
                <a:spcPts val="0"/>
              </a:spcAft>
              <a:buClr>
                <a:schemeClr val="dk1"/>
              </a:buClr>
              <a:buSzPts val="1100"/>
              <a:buFont typeface="Verdana"/>
              <a:buNone/>
            </a:pPr>
            <a:endParaRPr sz="1100"/>
          </a:p>
        </p:txBody>
      </p:sp>
      <p:sp>
        <p:nvSpPr>
          <p:cNvPr id="1739" name="Google Shape;1739;p10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101</a:t>
            </a:fld>
            <a:endParaRPr/>
          </a:p>
        </p:txBody>
      </p:sp>
      <p:sp>
        <p:nvSpPr>
          <p:cNvPr id="1740" name="Google Shape;1740;p10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p102:notes"/>
          <p:cNvSpPr txBox="1">
            <a:spLocks noGrp="1"/>
          </p:cNvSpPr>
          <p:nvPr>
            <p:ph type="body" idx="1"/>
          </p:nvPr>
        </p:nvSpPr>
        <p:spPr>
          <a:xfrm>
            <a:off x="264716" y="295124"/>
            <a:ext cx="3829249" cy="9351736"/>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a:t>Debrief Questions</a:t>
            </a:r>
            <a:r>
              <a:rPr lang="en-US" sz="1100"/>
              <a:t>:</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Why was all the evidence seen on the “TV” but not when the instructor gathered evidence?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How did the friend help the instructor to fight the Confirmation Bias?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Is it easy to see both sides of the story? </a:t>
            </a:r>
            <a:endParaRPr/>
          </a:p>
          <a:p>
            <a:pPr marL="221464" lvl="0" indent="-221464" algn="l" rtl="0">
              <a:lnSpc>
                <a:spcPct val="100000"/>
              </a:lnSpc>
              <a:spcBef>
                <a:spcPts val="0"/>
              </a:spcBef>
              <a:spcAft>
                <a:spcPts val="0"/>
              </a:spcAft>
              <a:buNone/>
            </a:pPr>
            <a:endParaRPr sz="1100"/>
          </a:p>
        </p:txBody>
      </p:sp>
      <p:sp>
        <p:nvSpPr>
          <p:cNvPr id="1754" name="Google Shape;1754;p10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102</a:t>
            </a:fld>
            <a:endParaRPr/>
          </a:p>
        </p:txBody>
      </p:sp>
      <p:graphicFrame>
        <p:nvGraphicFramePr>
          <p:cNvPr id="1755" name="Google Shape;1755;p102:notes"/>
          <p:cNvGraphicFramePr/>
          <p:nvPr/>
        </p:nvGraphicFramePr>
        <p:xfrm>
          <a:off x="237332" y="750106"/>
          <a:ext cx="3000000" cy="3000000"/>
        </p:xfrm>
        <a:graphic>
          <a:graphicData uri="http://schemas.openxmlformats.org/drawingml/2006/table">
            <a:tbl>
              <a:tblPr firstRow="1" bandRow="1">
                <a:noFill/>
                <a:tableStyleId>{7796992C-8022-44BA-B704-2DFED4A1EE59}</a:tableStyleId>
              </a:tblPr>
              <a:tblGrid>
                <a:gridCol w="1862125">
                  <a:extLst>
                    <a:ext uri="{9D8B030D-6E8A-4147-A177-3AD203B41FA5}">
                      <a16:colId xmlns:a16="http://schemas.microsoft.com/office/drawing/2014/main" val="20000"/>
                    </a:ext>
                  </a:extLst>
                </a:gridCol>
                <a:gridCol w="1989925">
                  <a:extLst>
                    <a:ext uri="{9D8B030D-6E8A-4147-A177-3AD203B41FA5}">
                      <a16:colId xmlns:a16="http://schemas.microsoft.com/office/drawing/2014/main" val="20001"/>
                    </a:ext>
                  </a:extLst>
                </a:gridCol>
              </a:tblGrid>
              <a:tr h="639200">
                <a:tc>
                  <a:txBody>
                    <a:bodyPr/>
                    <a:lstStyle/>
                    <a:p>
                      <a:pPr marL="0" lvl="0" indent="0" algn="ctr" rtl="0">
                        <a:spcBef>
                          <a:spcPts val="0"/>
                        </a:spcBef>
                        <a:spcAft>
                          <a:spcPts val="0"/>
                        </a:spcAft>
                        <a:buNone/>
                      </a:pPr>
                      <a:r>
                        <a:rPr lang="en-US" sz="1100">
                          <a:solidFill>
                            <a:schemeClr val="dk1"/>
                          </a:solidFill>
                          <a:latin typeface="Verdana"/>
                          <a:ea typeface="Verdana"/>
                          <a:cs typeface="Verdana"/>
                          <a:sym typeface="Verdana"/>
                        </a:rPr>
                        <a:t>VELCRO</a:t>
                      </a:r>
                      <a:endParaRPr/>
                    </a:p>
                    <a:p>
                      <a:pPr marL="0" lvl="0" indent="0" algn="ctr" rtl="0">
                        <a:spcBef>
                          <a:spcPts val="0"/>
                        </a:spcBef>
                        <a:spcAft>
                          <a:spcPts val="0"/>
                        </a:spcAft>
                        <a:buNone/>
                      </a:pPr>
                      <a:endParaRPr sz="1100">
                        <a:solidFill>
                          <a:schemeClr val="dk1"/>
                        </a:solidFill>
                        <a:latin typeface="Verdana"/>
                        <a:ea typeface="Verdana"/>
                        <a:cs typeface="Verdana"/>
                        <a:sym typeface="Verdana"/>
                      </a:endParaRPr>
                    </a:p>
                    <a:p>
                      <a:pPr marL="0" lvl="0" indent="0" algn="ctr" rtl="0">
                        <a:spcBef>
                          <a:spcPts val="0"/>
                        </a:spcBef>
                        <a:spcAft>
                          <a:spcPts val="0"/>
                        </a:spcAft>
                        <a:buNone/>
                      </a:pPr>
                      <a:r>
                        <a:rPr lang="en-US" sz="1100">
                          <a:solidFill>
                            <a:schemeClr val="dk1"/>
                          </a:solidFill>
                          <a:latin typeface="Verdana"/>
                          <a:ea typeface="Verdana"/>
                          <a:cs typeface="Verdana"/>
                          <a:sym typeface="Verdana"/>
                        </a:rPr>
                        <a:t>(Read by instructor)</a:t>
                      </a:r>
                      <a:endParaRPr sz="1100">
                        <a:solidFill>
                          <a:schemeClr val="dk1"/>
                        </a:solidFill>
                        <a:latin typeface="Verdana"/>
                        <a:ea typeface="Verdana"/>
                        <a:cs typeface="Verdana"/>
                        <a:sym typeface="Verdana"/>
                      </a:endParaRPr>
                    </a:p>
                  </a:txBody>
                  <a:tcPr marL="87625" marR="87625" marT="44275" marB="442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100">
                          <a:solidFill>
                            <a:schemeClr val="dk1"/>
                          </a:solidFill>
                          <a:latin typeface="Verdana"/>
                          <a:ea typeface="Verdana"/>
                          <a:cs typeface="Verdana"/>
                          <a:sym typeface="Verdana"/>
                        </a:rPr>
                        <a:t>TEFLON</a:t>
                      </a:r>
                      <a:endParaRPr/>
                    </a:p>
                    <a:p>
                      <a:pPr marL="0" lvl="0" indent="0" algn="ctr" rtl="0">
                        <a:spcBef>
                          <a:spcPts val="0"/>
                        </a:spcBef>
                        <a:spcAft>
                          <a:spcPts val="0"/>
                        </a:spcAft>
                        <a:buNone/>
                      </a:pPr>
                      <a:endParaRPr sz="1100">
                        <a:solidFill>
                          <a:schemeClr val="dk1"/>
                        </a:solidFill>
                        <a:latin typeface="Verdana"/>
                        <a:ea typeface="Verdana"/>
                        <a:cs typeface="Verdana"/>
                        <a:sym typeface="Verdana"/>
                      </a:endParaRPr>
                    </a:p>
                    <a:p>
                      <a:pPr marL="0" lvl="0" indent="0" algn="ctr" rtl="0">
                        <a:spcBef>
                          <a:spcPts val="0"/>
                        </a:spcBef>
                        <a:spcAft>
                          <a:spcPts val="0"/>
                        </a:spcAft>
                        <a:buNone/>
                      </a:pPr>
                      <a:r>
                        <a:rPr lang="en-US" sz="1100">
                          <a:solidFill>
                            <a:schemeClr val="dk1"/>
                          </a:solidFill>
                          <a:latin typeface="Verdana"/>
                          <a:ea typeface="Verdana"/>
                          <a:cs typeface="Verdana"/>
                          <a:sym typeface="Verdana"/>
                        </a:rPr>
                        <a:t>(Read by friend)</a:t>
                      </a:r>
                      <a:endParaRPr sz="1100">
                        <a:solidFill>
                          <a:schemeClr val="dk1"/>
                        </a:solidFill>
                        <a:latin typeface="Verdana"/>
                        <a:ea typeface="Verdana"/>
                        <a:cs typeface="Verdana"/>
                        <a:sym typeface="Verdana"/>
                      </a:endParaRPr>
                    </a:p>
                  </a:txBody>
                  <a:tcPr marL="87625" marR="87625" marT="44275" marB="442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79550">
                <a:tc>
                  <a:txBody>
                    <a:bodyPr/>
                    <a:lstStyle/>
                    <a:p>
                      <a:pPr marL="0" lvl="0" indent="0" algn="l" rtl="0">
                        <a:spcBef>
                          <a:spcPts val="0"/>
                        </a:spcBef>
                        <a:spcAft>
                          <a:spcPts val="0"/>
                        </a:spcAft>
                        <a:buNone/>
                      </a:pPr>
                      <a:r>
                        <a:rPr lang="en-US" sz="1100">
                          <a:latin typeface="Verdana"/>
                          <a:ea typeface="Verdana"/>
                          <a:cs typeface="Verdana"/>
                          <a:sym typeface="Verdana"/>
                        </a:rPr>
                        <a:t>They took my phone away</a:t>
                      </a:r>
                      <a:endParaRPr sz="1100">
                        <a:latin typeface="Verdana"/>
                        <a:ea typeface="Verdana"/>
                        <a:cs typeface="Verdana"/>
                        <a:sym typeface="Verdana"/>
                      </a:endParaRPr>
                    </a:p>
                  </a:txBody>
                  <a:tcPr marL="87625" marR="87625" marT="44275" marB="4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100">
                          <a:latin typeface="Verdana"/>
                          <a:ea typeface="Verdana"/>
                          <a:cs typeface="Verdana"/>
                          <a:sym typeface="Verdana"/>
                        </a:rPr>
                        <a:t>They threw me a surprise birthday party</a:t>
                      </a:r>
                      <a:endParaRPr sz="1100">
                        <a:latin typeface="Verdana"/>
                        <a:ea typeface="Verdana"/>
                        <a:cs typeface="Verdana"/>
                        <a:sym typeface="Verdana"/>
                      </a:endParaRPr>
                    </a:p>
                  </a:txBody>
                  <a:tcPr marL="87625" marR="87625" marT="44275" marB="4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79550">
                <a:tc>
                  <a:txBody>
                    <a:bodyPr/>
                    <a:lstStyle/>
                    <a:p>
                      <a:pPr marL="0" lvl="0" indent="0" algn="l" rtl="0">
                        <a:spcBef>
                          <a:spcPts val="0"/>
                        </a:spcBef>
                        <a:spcAft>
                          <a:spcPts val="0"/>
                        </a:spcAft>
                        <a:buNone/>
                      </a:pPr>
                      <a:r>
                        <a:rPr lang="en-US" sz="1100">
                          <a:latin typeface="Verdana"/>
                          <a:ea typeface="Verdana"/>
                          <a:cs typeface="Verdana"/>
                          <a:sym typeface="Verdana"/>
                        </a:rPr>
                        <a:t>They always side with my little sister</a:t>
                      </a:r>
                      <a:endParaRPr sz="1100">
                        <a:latin typeface="Verdana"/>
                        <a:ea typeface="Verdana"/>
                        <a:cs typeface="Verdana"/>
                        <a:sym typeface="Verdana"/>
                      </a:endParaRPr>
                    </a:p>
                  </a:txBody>
                  <a:tcPr marL="87625" marR="87625" marT="44275" marB="4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100">
                          <a:latin typeface="Verdana"/>
                          <a:ea typeface="Verdana"/>
                          <a:cs typeface="Verdana"/>
                          <a:sym typeface="Verdana"/>
                        </a:rPr>
                        <a:t>They gave me money to go shopping last week</a:t>
                      </a:r>
                      <a:endParaRPr sz="1100">
                        <a:latin typeface="Verdana"/>
                        <a:ea typeface="Verdana"/>
                        <a:cs typeface="Verdana"/>
                        <a:sym typeface="Verdana"/>
                      </a:endParaRPr>
                    </a:p>
                  </a:txBody>
                  <a:tcPr marL="87625" marR="87625" marT="44275" marB="4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99300">
                <a:tc>
                  <a:txBody>
                    <a:bodyPr/>
                    <a:lstStyle/>
                    <a:p>
                      <a:pPr marL="0" lvl="0" indent="0" algn="l" rtl="0">
                        <a:spcBef>
                          <a:spcPts val="0"/>
                        </a:spcBef>
                        <a:spcAft>
                          <a:spcPts val="0"/>
                        </a:spcAft>
                        <a:buNone/>
                      </a:pPr>
                      <a:r>
                        <a:rPr lang="en-US" sz="1100">
                          <a:latin typeface="Verdana"/>
                          <a:ea typeface="Verdana"/>
                          <a:cs typeface="Verdana"/>
                          <a:sym typeface="Verdana"/>
                        </a:rPr>
                        <a:t>They won’t let me go anywhere with my friends</a:t>
                      </a:r>
                      <a:endParaRPr sz="1100">
                        <a:latin typeface="Verdana"/>
                        <a:ea typeface="Verdana"/>
                        <a:cs typeface="Verdana"/>
                        <a:sym typeface="Verdana"/>
                      </a:endParaRPr>
                    </a:p>
                  </a:txBody>
                  <a:tcPr marL="87625" marR="87625" marT="44275" marB="4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100">
                          <a:latin typeface="Verdana"/>
                          <a:ea typeface="Verdana"/>
                          <a:cs typeface="Verdana"/>
                          <a:sym typeface="Verdana"/>
                        </a:rPr>
                        <a:t>My mom told me she loved me last night</a:t>
                      </a:r>
                      <a:endParaRPr sz="1100">
                        <a:latin typeface="Verdana"/>
                        <a:ea typeface="Verdana"/>
                        <a:cs typeface="Verdana"/>
                        <a:sym typeface="Verdana"/>
                      </a:endParaRPr>
                    </a:p>
                  </a:txBody>
                  <a:tcPr marL="87625" marR="87625" marT="44275" marB="4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79550">
                <a:tc>
                  <a:txBody>
                    <a:bodyPr/>
                    <a:lstStyle/>
                    <a:p>
                      <a:pPr marL="0" lvl="0" indent="0" algn="l" rtl="0">
                        <a:spcBef>
                          <a:spcPts val="0"/>
                        </a:spcBef>
                        <a:spcAft>
                          <a:spcPts val="0"/>
                        </a:spcAft>
                        <a:buNone/>
                      </a:pPr>
                      <a:r>
                        <a:rPr lang="en-US" sz="1100">
                          <a:latin typeface="Verdana"/>
                          <a:ea typeface="Verdana"/>
                          <a:cs typeface="Verdana"/>
                          <a:sym typeface="Verdana"/>
                        </a:rPr>
                        <a:t>I’m always grounded</a:t>
                      </a:r>
                      <a:endParaRPr sz="1100">
                        <a:latin typeface="Verdana"/>
                        <a:ea typeface="Verdana"/>
                        <a:cs typeface="Verdana"/>
                        <a:sym typeface="Verdana"/>
                      </a:endParaRPr>
                    </a:p>
                  </a:txBody>
                  <a:tcPr marL="87625" marR="87625" marT="44275" marB="4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100">
                          <a:latin typeface="Verdana"/>
                          <a:ea typeface="Verdana"/>
                          <a:cs typeface="Verdana"/>
                          <a:sym typeface="Verdana"/>
                        </a:rPr>
                        <a:t>We go on family vacations every year</a:t>
                      </a:r>
                      <a:endParaRPr sz="1100">
                        <a:latin typeface="Verdana"/>
                        <a:ea typeface="Verdana"/>
                        <a:cs typeface="Verdana"/>
                        <a:sym typeface="Verdana"/>
                      </a:endParaRPr>
                    </a:p>
                  </a:txBody>
                  <a:tcPr marL="87625" marR="87625" marT="44275" marB="4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756" name="Google Shape;1756;p10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1757" name="Google Shape;1757;p102: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103: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71" name="Google Shape;1771;p103:notes"/>
          <p:cNvSpPr txBox="1">
            <a:spLocks noGrp="1"/>
          </p:cNvSpPr>
          <p:nvPr>
            <p:ph type="body" idx="1"/>
          </p:nvPr>
        </p:nvSpPr>
        <p:spPr>
          <a:xfrm>
            <a:off x="128402" y="3238680"/>
            <a:ext cx="3829249" cy="5687282"/>
          </a:xfrm>
          <a:prstGeom prst="rect">
            <a:avLst/>
          </a:prstGeom>
          <a:noFill/>
          <a:ln>
            <a:noFill/>
          </a:ln>
        </p:spPr>
        <p:txBody>
          <a:bodyPr spcFirstLastPara="1" wrap="square" lIns="94500" tIns="47250" rIns="94500" bIns="47250" anchor="t" anchorCtr="0">
            <a:normAutofit/>
          </a:bodyPr>
          <a:lstStyle/>
          <a:p>
            <a:pPr marL="230692" lvl="0" indent="-230692" algn="l" rtl="0">
              <a:lnSpc>
                <a:spcPct val="100000"/>
              </a:lnSpc>
              <a:spcBef>
                <a:spcPts val="0"/>
              </a:spcBef>
              <a:spcAft>
                <a:spcPts val="0"/>
              </a:spcAft>
              <a:buNone/>
            </a:pPr>
            <a:r>
              <a:rPr lang="en-US" sz="1100" b="1"/>
              <a:t>Instructor Notes: </a:t>
            </a:r>
            <a:endParaRPr sz="1100"/>
          </a:p>
          <a:p>
            <a:pPr marL="230692" lvl="0" indent="-230692" algn="l" rtl="0">
              <a:lnSpc>
                <a:spcPct val="100000"/>
              </a:lnSpc>
              <a:spcBef>
                <a:spcPts val="0"/>
              </a:spcBef>
              <a:spcAft>
                <a:spcPts val="0"/>
              </a:spcAft>
              <a:buNone/>
            </a:pPr>
            <a:endParaRPr sz="1100" u="sng"/>
          </a:p>
          <a:p>
            <a:pPr marL="232802" lvl="0" indent="-232802" algn="l" rtl="0">
              <a:lnSpc>
                <a:spcPct val="100000"/>
              </a:lnSpc>
              <a:spcBef>
                <a:spcPts val="330"/>
              </a:spcBef>
              <a:spcAft>
                <a:spcPts val="0"/>
              </a:spcAft>
              <a:buClr>
                <a:schemeClr val="dk1"/>
              </a:buClr>
              <a:buSzPts val="1100"/>
              <a:buFont typeface="Calibri"/>
              <a:buAutoNum type="arabicParenR"/>
            </a:pPr>
            <a:r>
              <a:rPr lang="en-US" sz="1100"/>
              <a:t>We are unaware that the Confirmation Bias is operating; we don’t do this on purpose.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The Confirmation Bias tends to be stronger for core beliefs (Icebergs) like, “x group of people are lazy” or “I’m a great athlete,” than it is for Heat-of-the-Moment thoughts like “it’s hot outside today” or “I need a haircut.”</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Confirmation Bias can operate on both positive thoughts and negative thoughts.  Either way, it can undermine resilience because it causes you to miss information and makes it hard to see situations accurately.</a:t>
            </a:r>
            <a:endParaRPr/>
          </a:p>
          <a:p>
            <a:pPr marL="221464" lvl="0" indent="-151614" algn="l" rtl="0">
              <a:lnSpc>
                <a:spcPct val="100000"/>
              </a:lnSpc>
              <a:spcBef>
                <a:spcPts val="330"/>
              </a:spcBef>
              <a:spcAft>
                <a:spcPts val="0"/>
              </a:spcAft>
              <a:buClr>
                <a:schemeClr val="dk1"/>
              </a:buClr>
              <a:buSzPts val="1100"/>
              <a:buFont typeface="Verdana"/>
              <a:buNone/>
            </a:pPr>
            <a:endParaRPr sz="1100"/>
          </a:p>
          <a:p>
            <a:pPr marL="230692" lvl="0" indent="-230692" algn="l" rtl="0">
              <a:lnSpc>
                <a:spcPct val="100000"/>
              </a:lnSpc>
              <a:spcBef>
                <a:spcPts val="0"/>
              </a:spcBef>
              <a:spcAft>
                <a:spcPts val="0"/>
              </a:spcAft>
              <a:buNone/>
            </a:pPr>
            <a:r>
              <a:rPr lang="en-US" sz="1100" b="1"/>
              <a:t>Key Points: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a:t>The Confirmation Bias is not in our awareness. That is why it’s an important concept to learn.</a:t>
            </a:r>
            <a:endParaRPr/>
          </a:p>
        </p:txBody>
      </p:sp>
      <p:sp>
        <p:nvSpPr>
          <p:cNvPr id="1772" name="Google Shape;1772;p10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103</a:t>
            </a:fld>
            <a:endParaRPr/>
          </a:p>
        </p:txBody>
      </p:sp>
      <p:sp>
        <p:nvSpPr>
          <p:cNvPr id="1773" name="Google Shape;1773;p103: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1774" name="Google Shape;1774;p10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p104: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83" name="Google Shape;1783;p104:notes"/>
          <p:cNvSpPr txBox="1">
            <a:spLocks noGrp="1"/>
          </p:cNvSpPr>
          <p:nvPr>
            <p:ph type="body" idx="1"/>
          </p:nvPr>
        </p:nvSpPr>
        <p:spPr>
          <a:xfrm>
            <a:off x="118665" y="3238680"/>
            <a:ext cx="3829249" cy="5687282"/>
          </a:xfrm>
          <a:prstGeom prst="rect">
            <a:avLst/>
          </a:prstGeom>
          <a:noFill/>
          <a:ln>
            <a:noFill/>
          </a:ln>
        </p:spPr>
        <p:txBody>
          <a:bodyPr spcFirstLastPara="1" wrap="square" lIns="94500" tIns="47250" rIns="94500" bIns="47250" anchor="t" anchorCtr="0">
            <a:normAutofit/>
          </a:bodyPr>
          <a:lstStyle/>
          <a:p>
            <a:pPr marL="229155" lvl="0" indent="-229155" algn="l" rtl="0">
              <a:lnSpc>
                <a:spcPct val="100000"/>
              </a:lnSpc>
              <a:spcBef>
                <a:spcPts val="0"/>
              </a:spcBef>
              <a:spcAft>
                <a:spcPts val="0"/>
              </a:spcAft>
              <a:buNone/>
            </a:pPr>
            <a:r>
              <a:rPr lang="en-US" sz="1100" b="1"/>
              <a:t>Instructor Notes:</a:t>
            </a:r>
            <a:endParaRPr/>
          </a:p>
          <a:p>
            <a:pPr marL="231895" lvl="0" indent="-231895" algn="l" rtl="0">
              <a:lnSpc>
                <a:spcPct val="100000"/>
              </a:lnSpc>
              <a:spcBef>
                <a:spcPts val="0"/>
              </a:spcBef>
              <a:spcAft>
                <a:spcPts val="0"/>
              </a:spcAft>
              <a:buNone/>
            </a:pPr>
            <a:endParaRPr sz="800"/>
          </a:p>
          <a:p>
            <a:pPr marL="232802" lvl="0" indent="-232802" algn="l" rtl="0">
              <a:lnSpc>
                <a:spcPct val="100000"/>
              </a:lnSpc>
              <a:spcBef>
                <a:spcPts val="330"/>
              </a:spcBef>
              <a:spcAft>
                <a:spcPts val="0"/>
              </a:spcAft>
              <a:buClr>
                <a:schemeClr val="dk1"/>
              </a:buClr>
              <a:buSzPts val="1100"/>
              <a:buFont typeface="Calibri"/>
              <a:buAutoNum type="arabicParenR"/>
            </a:pPr>
            <a:r>
              <a:rPr lang="en-US" sz="1100"/>
              <a:t>Use an example to review each of the ways the Confirmation Bias works.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Because of the Confirmation Bias, we are likely to interpret unclear information as supportive of our thoughts and beliefs.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Example: Student who believes “I am not smart”</a:t>
            </a:r>
            <a:endParaRPr/>
          </a:p>
          <a:p>
            <a:pPr marL="465603" lvl="1" indent="-232802" algn="l" rtl="0">
              <a:lnSpc>
                <a:spcPct val="100000"/>
              </a:lnSpc>
              <a:spcBef>
                <a:spcPts val="330"/>
              </a:spcBef>
              <a:spcAft>
                <a:spcPts val="0"/>
              </a:spcAft>
              <a:buClr>
                <a:schemeClr val="dk1"/>
              </a:buClr>
              <a:buSzPts val="1100"/>
              <a:buFont typeface="Arial"/>
              <a:buChar char="•"/>
            </a:pPr>
            <a:r>
              <a:rPr lang="en-US" sz="1100"/>
              <a:t>Ask the students: When the teacher says the student’s answer is partially correct (build slide), what does the student hear?</a:t>
            </a:r>
            <a:endParaRPr/>
          </a:p>
          <a:p>
            <a:pPr marL="465603" lvl="1" indent="-232802" algn="l" rtl="0">
              <a:lnSpc>
                <a:spcPct val="100000"/>
              </a:lnSpc>
              <a:spcBef>
                <a:spcPts val="330"/>
              </a:spcBef>
              <a:spcAft>
                <a:spcPts val="0"/>
              </a:spcAft>
              <a:buClr>
                <a:schemeClr val="dk1"/>
              </a:buClr>
              <a:buSzPts val="1100"/>
              <a:buFont typeface="Arial"/>
              <a:buChar char="•"/>
            </a:pPr>
            <a:r>
              <a:rPr lang="en-US" sz="1100"/>
              <a:t>The student only hears “I’m wrong” (build slide).</a:t>
            </a:r>
            <a:endParaRPr/>
          </a:p>
          <a:p>
            <a:pPr marL="229155" lvl="0" indent="-229155" algn="l" rtl="0">
              <a:lnSpc>
                <a:spcPct val="100000"/>
              </a:lnSpc>
              <a:spcBef>
                <a:spcPts val="0"/>
              </a:spcBef>
              <a:spcAft>
                <a:spcPts val="0"/>
              </a:spcAft>
              <a:buNone/>
            </a:pPr>
            <a:endParaRPr sz="1000" b="1"/>
          </a:p>
        </p:txBody>
      </p:sp>
      <p:sp>
        <p:nvSpPr>
          <p:cNvPr id="1784" name="Google Shape;1784;p10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solidFill>
                  <a:srgbClr val="000000"/>
                </a:solidFill>
              </a:rPr>
              <a:t>104</a:t>
            </a:fld>
            <a:endParaRPr>
              <a:solidFill>
                <a:srgbClr val="000000"/>
              </a:solidFill>
            </a:endParaRPr>
          </a:p>
        </p:txBody>
      </p:sp>
      <p:sp>
        <p:nvSpPr>
          <p:cNvPr id="1785" name="Google Shape;1785;p104: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1786" name="Google Shape;1786;p10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p105: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00" name="Google Shape;1800;p105: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229673" lvl="0" indent="-229673" algn="l" rtl="0">
              <a:lnSpc>
                <a:spcPct val="110500"/>
              </a:lnSpc>
              <a:spcBef>
                <a:spcPts val="0"/>
              </a:spcBef>
              <a:spcAft>
                <a:spcPts val="0"/>
              </a:spcAft>
              <a:buNone/>
            </a:pPr>
            <a:endParaRPr sz="1000">
              <a:solidFill>
                <a:srgbClr val="000000"/>
              </a:solidFill>
            </a:endParaRPr>
          </a:p>
          <a:p>
            <a:pPr marL="229641" lvl="0" indent="-229641" algn="l" rtl="0">
              <a:lnSpc>
                <a:spcPct val="100000"/>
              </a:lnSpc>
              <a:spcBef>
                <a:spcPts val="0"/>
              </a:spcBef>
              <a:spcAft>
                <a:spcPts val="0"/>
              </a:spcAft>
              <a:buNone/>
            </a:pPr>
            <a:endParaRPr>
              <a:solidFill>
                <a:srgbClr val="FF0000"/>
              </a:solidFill>
            </a:endParaRPr>
          </a:p>
        </p:txBody>
      </p:sp>
      <p:sp>
        <p:nvSpPr>
          <p:cNvPr id="1801" name="Google Shape;1801;p10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solidFill>
                  <a:srgbClr val="000000"/>
                </a:solidFill>
              </a:rPr>
              <a:t>105</a:t>
            </a:fld>
            <a:endParaRPr>
              <a:solidFill>
                <a:srgbClr val="000000"/>
              </a:solidFill>
            </a:endParaRPr>
          </a:p>
        </p:txBody>
      </p:sp>
      <p:sp>
        <p:nvSpPr>
          <p:cNvPr id="1802" name="Google Shape;1802;p105: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1803" name="Google Shape;1803;p105:notes"/>
          <p:cNvSpPr/>
          <p:nvPr/>
        </p:nvSpPr>
        <p:spPr>
          <a:xfrm>
            <a:off x="143722" y="3281719"/>
            <a:ext cx="3724276" cy="2133002"/>
          </a:xfrm>
          <a:prstGeom prst="rect">
            <a:avLst/>
          </a:prstGeom>
          <a:noFill/>
          <a:ln>
            <a:noFill/>
          </a:ln>
        </p:spPr>
        <p:txBody>
          <a:bodyPr spcFirstLastPara="1" wrap="square" lIns="88575" tIns="44275" rIns="88575" bIns="44275" anchor="t" anchorCtr="0">
            <a:spAutoFit/>
          </a:bodyPr>
          <a:lstStyle/>
          <a:p>
            <a:pPr marL="229155" marR="0" lvl="0" indent="-229155" algn="l" rtl="0">
              <a:spcBef>
                <a:spcPts val="0"/>
              </a:spcBef>
              <a:spcAft>
                <a:spcPts val="0"/>
              </a:spcAft>
              <a:buNone/>
            </a:pPr>
            <a:r>
              <a:rPr lang="en-US" sz="1100" b="1">
                <a:solidFill>
                  <a:schemeClr val="dk1"/>
                </a:solidFill>
                <a:latin typeface="Verdana"/>
                <a:ea typeface="Verdana"/>
                <a:cs typeface="Verdana"/>
                <a:sym typeface="Verdana"/>
              </a:rPr>
              <a:t>Instructor Notes:</a:t>
            </a:r>
            <a:endParaRPr/>
          </a:p>
          <a:p>
            <a:pPr marL="231895" marR="0" lvl="0" indent="-231895" algn="l" rtl="0">
              <a:spcBef>
                <a:spcPts val="0"/>
              </a:spcBef>
              <a:spcAft>
                <a:spcPts val="0"/>
              </a:spcAft>
              <a:buNone/>
            </a:pPr>
            <a:endParaRPr sz="1100">
              <a:solidFill>
                <a:schemeClr val="dk1"/>
              </a:solidFill>
              <a:latin typeface="Verdana"/>
              <a:ea typeface="Verdana"/>
              <a:cs typeface="Verdana"/>
              <a:sym typeface="Verdana"/>
            </a:endParaRPr>
          </a:p>
          <a:p>
            <a:pPr marL="232802" marR="0" lvl="0" indent="-232802" algn="l" rtl="0">
              <a:spcBef>
                <a:spcPts val="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Use an example to review each of the ways the Confirmation Bias works. </a:t>
            </a:r>
            <a:endParaRPr/>
          </a:p>
          <a:p>
            <a:pPr marL="232802" marR="0" lvl="0" indent="-232802" algn="l" rtl="0">
              <a:spcBef>
                <a:spcPts val="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Because of the Confirmation Bias, we don’t actively seek evidence that counters our thoughts and beliefs.</a:t>
            </a:r>
            <a:endParaRPr/>
          </a:p>
          <a:p>
            <a:pPr marL="232802" marR="0" lvl="0" indent="-232802" algn="l" rtl="0">
              <a:spcBef>
                <a:spcPts val="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Example: Student who believes “I am not smart”</a:t>
            </a:r>
            <a:endParaRPr/>
          </a:p>
          <a:p>
            <a:pPr marL="467013" marR="0" lvl="1" indent="-231895" algn="l" rtl="0">
              <a:spcBef>
                <a:spcPts val="0"/>
              </a:spcBef>
              <a:spcAft>
                <a:spcPts val="0"/>
              </a:spcAft>
              <a:buClr>
                <a:schemeClr val="dk1"/>
              </a:buClr>
              <a:buSzPts val="1100"/>
              <a:buFont typeface="Verdana"/>
              <a:buChar char="•"/>
            </a:pPr>
            <a:r>
              <a:rPr lang="en-US" sz="1100" b="0" i="0" u="none" strike="noStrike" cap="none">
                <a:solidFill>
                  <a:schemeClr val="dk1"/>
                </a:solidFill>
                <a:latin typeface="Verdana"/>
                <a:ea typeface="Verdana"/>
                <a:cs typeface="Verdana"/>
                <a:sym typeface="Verdana"/>
              </a:rPr>
              <a:t>Ask the students: Which course are they likely to take?</a:t>
            </a:r>
            <a:endParaRPr/>
          </a:p>
          <a:p>
            <a:pPr marL="467013" marR="0" lvl="1" indent="-231895" algn="l" rtl="0">
              <a:spcBef>
                <a:spcPts val="0"/>
              </a:spcBef>
              <a:spcAft>
                <a:spcPts val="0"/>
              </a:spcAft>
              <a:buClr>
                <a:schemeClr val="dk1"/>
              </a:buClr>
              <a:buSzPts val="1100"/>
              <a:buFont typeface="Verdana"/>
              <a:buChar char="•"/>
            </a:pPr>
            <a:r>
              <a:rPr lang="en-US" sz="1100" b="0" i="0" u="none" strike="noStrike" cap="none">
                <a:solidFill>
                  <a:schemeClr val="dk1"/>
                </a:solidFill>
                <a:latin typeface="Verdana"/>
                <a:ea typeface="Verdana"/>
                <a:cs typeface="Verdana"/>
                <a:sym typeface="Verdana"/>
              </a:rPr>
              <a:t>Basic Science  (build slide)</a:t>
            </a:r>
            <a:endParaRPr/>
          </a:p>
        </p:txBody>
      </p:sp>
      <p:sp>
        <p:nvSpPr>
          <p:cNvPr id="1804" name="Google Shape;1804;p10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p106: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18" name="Google Shape;1818;p10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solidFill>
                  <a:srgbClr val="000000"/>
                </a:solidFill>
              </a:rPr>
              <a:t>106</a:t>
            </a:fld>
            <a:endParaRPr>
              <a:solidFill>
                <a:srgbClr val="000000"/>
              </a:solidFill>
            </a:endParaRPr>
          </a:p>
        </p:txBody>
      </p:sp>
      <p:sp>
        <p:nvSpPr>
          <p:cNvPr id="1819" name="Google Shape;1819;p106: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1820" name="Google Shape;1820;p106:notes"/>
          <p:cNvSpPr txBox="1">
            <a:spLocks noGrp="1"/>
          </p:cNvSpPr>
          <p:nvPr>
            <p:ph type="body" idx="1"/>
          </p:nvPr>
        </p:nvSpPr>
        <p:spPr>
          <a:xfrm>
            <a:off x="128402" y="3238678"/>
            <a:ext cx="3829249" cy="3061567"/>
          </a:xfrm>
          <a:prstGeom prst="rect">
            <a:avLst/>
          </a:prstGeom>
          <a:noFill/>
          <a:ln>
            <a:noFill/>
          </a:ln>
        </p:spPr>
        <p:txBody>
          <a:bodyPr spcFirstLastPara="1" wrap="square" lIns="94500" tIns="47250" rIns="94500" bIns="47250" anchor="t" anchorCtr="0">
            <a:spAutoFit/>
          </a:bodyPr>
          <a:lstStyle/>
          <a:p>
            <a:pPr marL="229155" lvl="0" indent="-229155" algn="l" rtl="0">
              <a:lnSpc>
                <a:spcPct val="109090"/>
              </a:lnSpc>
              <a:spcBef>
                <a:spcPts val="0"/>
              </a:spcBef>
              <a:spcAft>
                <a:spcPts val="0"/>
              </a:spcAft>
              <a:buNone/>
            </a:pPr>
            <a:r>
              <a:rPr lang="en-US" sz="1100" b="1"/>
              <a:t>Instructor Notes:</a:t>
            </a:r>
            <a:endParaRPr/>
          </a:p>
          <a:p>
            <a:pPr marL="229155" lvl="0" indent="-229155" algn="l" rtl="0">
              <a:lnSpc>
                <a:spcPct val="109090"/>
              </a:lnSpc>
              <a:spcBef>
                <a:spcPts val="330"/>
              </a:spcBef>
              <a:spcAft>
                <a:spcPts val="0"/>
              </a:spcAft>
              <a:buNone/>
            </a:pPr>
            <a:endParaRPr sz="1100" b="1"/>
          </a:p>
          <a:p>
            <a:pPr marL="232802" lvl="0" indent="-232802" algn="l" rtl="0">
              <a:lnSpc>
                <a:spcPct val="109090"/>
              </a:lnSpc>
              <a:spcBef>
                <a:spcPts val="330"/>
              </a:spcBef>
              <a:spcAft>
                <a:spcPts val="0"/>
              </a:spcAft>
              <a:buClr>
                <a:schemeClr val="dk1"/>
              </a:buClr>
              <a:buSzPts val="1100"/>
              <a:buFont typeface="Calibri"/>
              <a:buAutoNum type="arabicParenR"/>
            </a:pPr>
            <a:r>
              <a:rPr lang="en-US" sz="1100"/>
              <a:t>Use an example to review each of the ways the Confirmation Bias works.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Because of the Confirmation Bias, we weight evidence for and against our thoughts differently.</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Example: Student who believes “I am not smart”</a:t>
            </a:r>
            <a:endParaRPr/>
          </a:p>
          <a:p>
            <a:pPr marL="467013" lvl="1" indent="-231895" algn="l" rtl="0">
              <a:lnSpc>
                <a:spcPct val="109090"/>
              </a:lnSpc>
              <a:spcBef>
                <a:spcPts val="330"/>
              </a:spcBef>
              <a:spcAft>
                <a:spcPts val="0"/>
              </a:spcAft>
              <a:buClr>
                <a:schemeClr val="dk1"/>
              </a:buClr>
              <a:buSzPts val="1100"/>
              <a:buFont typeface="Verdana"/>
              <a:buChar char="•"/>
            </a:pPr>
            <a:r>
              <a:rPr lang="en-US" sz="1100"/>
              <a:t>The student gets an A+ on a Social Studies  assignment and a D+ on an English paper. He weights the English teacher’s grade more heavily, telling himself, “that teacher knows me better and my Social Studies teacher gives good grades to everybody” (build slide).</a:t>
            </a:r>
            <a:endParaRPr/>
          </a:p>
          <a:p>
            <a:pPr marL="467013" lvl="1" indent="-231895" algn="l" rtl="0">
              <a:lnSpc>
                <a:spcPct val="109090"/>
              </a:lnSpc>
              <a:spcBef>
                <a:spcPts val="330"/>
              </a:spcBef>
              <a:spcAft>
                <a:spcPts val="0"/>
              </a:spcAft>
              <a:buNone/>
            </a:pPr>
            <a:endParaRPr sz="1100"/>
          </a:p>
        </p:txBody>
      </p:sp>
      <p:sp>
        <p:nvSpPr>
          <p:cNvPr id="1821" name="Google Shape;1821;p10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p107: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43" name="Google Shape;1843;p10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solidFill>
                  <a:srgbClr val="000000"/>
                </a:solidFill>
              </a:rPr>
              <a:t>107</a:t>
            </a:fld>
            <a:endParaRPr>
              <a:solidFill>
                <a:srgbClr val="000000"/>
              </a:solidFill>
            </a:endParaRPr>
          </a:p>
        </p:txBody>
      </p:sp>
      <p:sp>
        <p:nvSpPr>
          <p:cNvPr id="1844" name="Google Shape;1844;p107: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1845" name="Google Shape;1845;p107:notes"/>
          <p:cNvSpPr txBox="1">
            <a:spLocks noGrp="1"/>
          </p:cNvSpPr>
          <p:nvPr>
            <p:ph type="body" idx="1"/>
          </p:nvPr>
        </p:nvSpPr>
        <p:spPr>
          <a:xfrm>
            <a:off x="128402" y="3238677"/>
            <a:ext cx="3829249" cy="5407170"/>
          </a:xfrm>
          <a:prstGeom prst="rect">
            <a:avLst/>
          </a:prstGeom>
          <a:noFill/>
          <a:ln>
            <a:noFill/>
          </a:ln>
        </p:spPr>
        <p:txBody>
          <a:bodyPr spcFirstLastPara="1" wrap="square" lIns="94500" tIns="47250" rIns="94500" bIns="47250" anchor="t" anchorCtr="0">
            <a:spAutoFit/>
          </a:bodyPr>
          <a:lstStyle/>
          <a:p>
            <a:pPr marL="229155" lvl="0" indent="-229155" algn="l" rtl="0">
              <a:lnSpc>
                <a:spcPct val="100000"/>
              </a:lnSpc>
              <a:spcBef>
                <a:spcPts val="0"/>
              </a:spcBef>
              <a:spcAft>
                <a:spcPts val="0"/>
              </a:spcAft>
              <a:buNone/>
            </a:pPr>
            <a:r>
              <a:rPr lang="en-US" sz="1100" b="1"/>
              <a:t>Instructor Notes:</a:t>
            </a:r>
            <a:endParaRPr/>
          </a:p>
          <a:p>
            <a:pPr marL="231895" lvl="0" indent="-231895" algn="l" rtl="0">
              <a:lnSpc>
                <a:spcPct val="100000"/>
              </a:lnSpc>
              <a:spcBef>
                <a:spcPts val="330"/>
              </a:spcBef>
              <a:spcAft>
                <a:spcPts val="0"/>
              </a:spcAft>
              <a:buNone/>
            </a:pPr>
            <a:endParaRPr sz="1100"/>
          </a:p>
          <a:p>
            <a:pPr marL="232802" lvl="0" indent="-232802" algn="l" rtl="0">
              <a:lnSpc>
                <a:spcPct val="100000"/>
              </a:lnSpc>
              <a:spcBef>
                <a:spcPts val="330"/>
              </a:spcBef>
              <a:spcAft>
                <a:spcPts val="0"/>
              </a:spcAft>
              <a:buClr>
                <a:schemeClr val="dk1"/>
              </a:buClr>
              <a:buSzPts val="1100"/>
              <a:buFont typeface="Calibri"/>
              <a:buAutoNum type="arabicParenR"/>
            </a:pPr>
            <a:r>
              <a:rPr lang="en-US" sz="1100"/>
              <a:t>Use an example to review each of the ways the Confirmation Bias works.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Because of the Confirmation Bias, once we find evidence that supports our thoughts or beliefs, we tend to stop gathering evidence.</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Example: Student who believes “I am not smart”</a:t>
            </a:r>
            <a:endParaRPr/>
          </a:p>
          <a:p>
            <a:pPr marL="467013" lvl="1" indent="-231895" algn="l" rtl="0">
              <a:lnSpc>
                <a:spcPct val="100000"/>
              </a:lnSpc>
              <a:spcBef>
                <a:spcPts val="330"/>
              </a:spcBef>
              <a:spcAft>
                <a:spcPts val="0"/>
              </a:spcAft>
              <a:buClr>
                <a:schemeClr val="dk1"/>
              </a:buClr>
              <a:buSzPts val="1100"/>
              <a:buFont typeface="Verdana"/>
              <a:buChar char="•"/>
            </a:pPr>
            <a:r>
              <a:rPr lang="en-US" sz="1100"/>
              <a:t>At the end of the day, the student has all the evidence they need to confirm the fact that they are not smart; there is no need to think about the good things that happened that day (build slide).</a:t>
            </a:r>
            <a:endParaRPr/>
          </a:p>
          <a:p>
            <a:pPr marL="467013" lvl="1" indent="-162045" algn="l" rtl="0">
              <a:lnSpc>
                <a:spcPct val="100000"/>
              </a:lnSpc>
              <a:spcBef>
                <a:spcPts val="330"/>
              </a:spcBef>
              <a:spcAft>
                <a:spcPts val="0"/>
              </a:spcAft>
              <a:buClr>
                <a:schemeClr val="dk1"/>
              </a:buClr>
              <a:buSzPts val="1100"/>
              <a:buFont typeface="Verdana"/>
              <a:buNone/>
            </a:pPr>
            <a:endParaRPr sz="1100"/>
          </a:p>
          <a:p>
            <a:pPr marL="0" lvl="0" indent="0" algn="l" rtl="0">
              <a:lnSpc>
                <a:spcPct val="100000"/>
              </a:lnSpc>
              <a:spcBef>
                <a:spcPts val="0"/>
              </a:spcBef>
              <a:spcAft>
                <a:spcPts val="0"/>
              </a:spcAft>
              <a:buNone/>
            </a:pPr>
            <a:r>
              <a:rPr lang="en-US" sz="1100" b="1"/>
              <a:t>Key Points:</a:t>
            </a:r>
            <a:endParaRPr sz="1100"/>
          </a:p>
          <a:p>
            <a:pPr marL="0" lvl="0" indent="0" algn="l" rtl="0">
              <a:lnSpc>
                <a:spcPct val="100000"/>
              </a:lnSpc>
              <a:spcBef>
                <a:spcPts val="0"/>
              </a:spcBef>
              <a:spcAft>
                <a:spcPts val="0"/>
              </a:spcAft>
              <a:buNone/>
            </a:pPr>
            <a:endParaRPr sz="1100"/>
          </a:p>
          <a:p>
            <a:pPr marL="232802" lvl="0" indent="-232802" algn="l" rtl="0">
              <a:lnSpc>
                <a:spcPct val="100000"/>
              </a:lnSpc>
              <a:spcBef>
                <a:spcPts val="330"/>
              </a:spcBef>
              <a:spcAft>
                <a:spcPts val="0"/>
              </a:spcAft>
              <a:buClr>
                <a:schemeClr val="dk1"/>
              </a:buClr>
              <a:buSzPts val="1100"/>
              <a:buFont typeface="Calibri"/>
              <a:buAutoNum type="arabicParenR"/>
            </a:pPr>
            <a:r>
              <a:rPr lang="en-US" sz="1100"/>
              <a:t>The Confirmation Bias or Velcro/Teflon Effect causes us to notice evidence that fits our thoughts and beliefs and miss evidence that contradicts our thoughts and beliefs.</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All of these processes lead us to miss critical information and make it hard to see situations accurately.</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The Confirmation Bias gets in the way of processing information accurately.</a:t>
            </a:r>
            <a:endParaRPr/>
          </a:p>
          <a:p>
            <a:pPr marL="232802" lvl="0" indent="-162952" algn="l" rtl="0">
              <a:lnSpc>
                <a:spcPct val="100000"/>
              </a:lnSpc>
              <a:spcBef>
                <a:spcPts val="330"/>
              </a:spcBef>
              <a:spcAft>
                <a:spcPts val="0"/>
              </a:spcAft>
              <a:buClr>
                <a:schemeClr val="dk1"/>
              </a:buClr>
              <a:buSzPts val="1100"/>
              <a:buFont typeface="Calibri"/>
              <a:buNone/>
            </a:pPr>
            <a:endParaRPr sz="1100"/>
          </a:p>
          <a:p>
            <a:pPr marL="467013" lvl="1" indent="-231895" algn="l" rtl="0">
              <a:lnSpc>
                <a:spcPct val="100000"/>
              </a:lnSpc>
              <a:spcBef>
                <a:spcPts val="300"/>
              </a:spcBef>
              <a:spcAft>
                <a:spcPts val="0"/>
              </a:spcAft>
              <a:buNone/>
            </a:pPr>
            <a:endParaRPr sz="1000"/>
          </a:p>
        </p:txBody>
      </p:sp>
      <p:sp>
        <p:nvSpPr>
          <p:cNvPr id="1846" name="Google Shape;1846;p10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p108: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71" name="Google Shape;1871;p108:notes"/>
          <p:cNvSpPr txBox="1">
            <a:spLocks noGrp="1"/>
          </p:cNvSpPr>
          <p:nvPr>
            <p:ph type="body" idx="1"/>
          </p:nvPr>
        </p:nvSpPr>
        <p:spPr>
          <a:xfrm>
            <a:off x="128402" y="3238680"/>
            <a:ext cx="3829249" cy="5687282"/>
          </a:xfrm>
          <a:prstGeom prst="rect">
            <a:avLst/>
          </a:prstGeom>
          <a:noFill/>
          <a:ln>
            <a:noFill/>
          </a:ln>
        </p:spPr>
        <p:txBody>
          <a:bodyPr spcFirstLastPara="1" wrap="square" lIns="94500" tIns="47250" rIns="94500" bIns="47250" anchor="t" anchorCtr="0">
            <a:normAutofit/>
          </a:bodyPr>
          <a:lstStyle/>
          <a:p>
            <a:pPr marL="229155" lvl="0" indent="-229155" algn="l" rtl="0">
              <a:lnSpc>
                <a:spcPct val="100000"/>
              </a:lnSpc>
              <a:spcBef>
                <a:spcPts val="0"/>
              </a:spcBef>
              <a:spcAft>
                <a:spcPts val="0"/>
              </a:spcAft>
              <a:buNone/>
            </a:pPr>
            <a:r>
              <a:rPr lang="en-US" sz="1100" b="1"/>
              <a:t>Instructor Notes: </a:t>
            </a:r>
            <a:endParaRPr/>
          </a:p>
          <a:p>
            <a:pPr marL="229155" lvl="0" indent="-229155" algn="l" rtl="0">
              <a:lnSpc>
                <a:spcPct val="100000"/>
              </a:lnSpc>
              <a:spcBef>
                <a:spcPts val="0"/>
              </a:spcBef>
              <a:spcAft>
                <a:spcPts val="0"/>
              </a:spcAft>
              <a:buNone/>
            </a:pPr>
            <a:endParaRPr sz="1100" b="1"/>
          </a:p>
          <a:p>
            <a:pPr marL="232802" lvl="0" indent="-232802" algn="l" rtl="0">
              <a:lnSpc>
                <a:spcPct val="100000"/>
              </a:lnSpc>
              <a:spcBef>
                <a:spcPts val="330"/>
              </a:spcBef>
              <a:spcAft>
                <a:spcPts val="0"/>
              </a:spcAft>
              <a:buClr>
                <a:schemeClr val="dk1"/>
              </a:buClr>
              <a:buSzPts val="1100"/>
              <a:buFont typeface="Calibri"/>
              <a:buAutoNum type="arabicParenR"/>
            </a:pPr>
            <a:r>
              <a:rPr lang="en-US" sz="1100"/>
              <a:t>Remind students that the Confirmation Bias operates off of both positive and negative thoughts and beliefs.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Quickly walk students through the example.</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When the teacher says, “That’s partially correct” (build slide), the student with the belief of “I am smart,” is going to hear, “I’m right” (build slide). </a:t>
            </a:r>
            <a:endParaRPr/>
          </a:p>
        </p:txBody>
      </p:sp>
      <p:sp>
        <p:nvSpPr>
          <p:cNvPr id="1872" name="Google Shape;1872;p10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solidFill>
                  <a:srgbClr val="000000"/>
                </a:solidFill>
              </a:rPr>
              <a:t>108</a:t>
            </a:fld>
            <a:endParaRPr>
              <a:solidFill>
                <a:srgbClr val="000000"/>
              </a:solidFill>
            </a:endParaRPr>
          </a:p>
        </p:txBody>
      </p:sp>
      <p:sp>
        <p:nvSpPr>
          <p:cNvPr id="1873" name="Google Shape;1873;p108: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1874" name="Google Shape;1874;p10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p109: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87" name="Google Shape;1887;p109:notes"/>
          <p:cNvSpPr txBox="1">
            <a:spLocks noGrp="1"/>
          </p:cNvSpPr>
          <p:nvPr>
            <p:ph type="body" idx="1"/>
          </p:nvPr>
        </p:nvSpPr>
        <p:spPr>
          <a:xfrm>
            <a:off x="196558" y="3238680"/>
            <a:ext cx="3829249" cy="5687282"/>
          </a:xfrm>
          <a:prstGeom prst="rect">
            <a:avLst/>
          </a:prstGeom>
          <a:noFill/>
          <a:ln>
            <a:noFill/>
          </a:ln>
        </p:spPr>
        <p:txBody>
          <a:bodyPr spcFirstLastPara="1" wrap="square" lIns="94500" tIns="47250" rIns="94500" bIns="47250" anchor="t" anchorCtr="0">
            <a:normAutofit/>
          </a:bodyPr>
          <a:lstStyle/>
          <a:p>
            <a:pPr marL="229673" lvl="0" indent="-229673" algn="l" rtl="0">
              <a:lnSpc>
                <a:spcPct val="110500"/>
              </a:lnSpc>
              <a:spcBef>
                <a:spcPts val="0"/>
              </a:spcBef>
              <a:spcAft>
                <a:spcPts val="0"/>
              </a:spcAft>
              <a:buNone/>
            </a:pPr>
            <a:endParaRPr sz="1000">
              <a:solidFill>
                <a:srgbClr val="000000"/>
              </a:solidFill>
            </a:endParaRPr>
          </a:p>
          <a:p>
            <a:pPr marL="229641" lvl="0" indent="-229641" algn="l" rtl="0">
              <a:lnSpc>
                <a:spcPct val="100000"/>
              </a:lnSpc>
              <a:spcBef>
                <a:spcPts val="0"/>
              </a:spcBef>
              <a:spcAft>
                <a:spcPts val="0"/>
              </a:spcAft>
              <a:buNone/>
            </a:pPr>
            <a:endParaRPr>
              <a:solidFill>
                <a:srgbClr val="FF0000"/>
              </a:solidFill>
            </a:endParaRPr>
          </a:p>
        </p:txBody>
      </p:sp>
      <p:sp>
        <p:nvSpPr>
          <p:cNvPr id="1888" name="Google Shape;1888;p10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solidFill>
                  <a:srgbClr val="000000"/>
                </a:solidFill>
              </a:rPr>
              <a:t>109</a:t>
            </a:fld>
            <a:endParaRPr>
              <a:solidFill>
                <a:srgbClr val="000000"/>
              </a:solidFill>
            </a:endParaRPr>
          </a:p>
        </p:txBody>
      </p:sp>
      <p:sp>
        <p:nvSpPr>
          <p:cNvPr id="1889" name="Google Shape;1889;p109: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1890" name="Google Shape;1890;p109:notes"/>
          <p:cNvSpPr txBox="1"/>
          <p:nvPr/>
        </p:nvSpPr>
        <p:spPr>
          <a:xfrm>
            <a:off x="124750" y="3294015"/>
            <a:ext cx="3829249" cy="5687282"/>
          </a:xfrm>
          <a:prstGeom prst="rect">
            <a:avLst/>
          </a:prstGeom>
          <a:noFill/>
          <a:ln>
            <a:noFill/>
          </a:ln>
        </p:spPr>
        <p:txBody>
          <a:bodyPr spcFirstLastPara="1" wrap="square" lIns="94500" tIns="47250" rIns="94500" bIns="47250" anchor="t" anchorCtr="0">
            <a:normAutofit/>
          </a:bodyPr>
          <a:lstStyle/>
          <a:p>
            <a:pPr marL="229155" marR="0" lvl="0" indent="-229155" algn="l" rtl="0">
              <a:lnSpc>
                <a:spcPct val="105727"/>
              </a:lnSpc>
              <a:spcBef>
                <a:spcPts val="0"/>
              </a:spcBef>
              <a:spcAft>
                <a:spcPts val="0"/>
              </a:spcAft>
              <a:buNone/>
            </a:pPr>
            <a:r>
              <a:rPr lang="en-US" sz="1100" b="1">
                <a:solidFill>
                  <a:schemeClr val="dk1"/>
                </a:solidFill>
                <a:latin typeface="Verdana"/>
                <a:ea typeface="Verdana"/>
                <a:cs typeface="Verdana"/>
                <a:sym typeface="Verdana"/>
              </a:rPr>
              <a:t>Instructor Notes: </a:t>
            </a:r>
            <a:endParaRPr/>
          </a:p>
          <a:p>
            <a:pPr marL="229155" marR="0" lvl="0" indent="-229155" algn="l" rtl="0">
              <a:lnSpc>
                <a:spcPct val="105727"/>
              </a:lnSpc>
              <a:spcBef>
                <a:spcPts val="0"/>
              </a:spcBef>
              <a:spcAft>
                <a:spcPts val="0"/>
              </a:spcAft>
              <a:buNone/>
            </a:pPr>
            <a:endParaRPr sz="1100" b="1">
              <a:solidFill>
                <a:schemeClr val="dk1"/>
              </a:solidFill>
              <a:latin typeface="Verdana"/>
              <a:ea typeface="Verdana"/>
              <a:cs typeface="Verdana"/>
              <a:sym typeface="Verdana"/>
            </a:endParaRPr>
          </a:p>
          <a:p>
            <a:pPr marL="232802" marR="0" lvl="0" indent="-232802" algn="l" rtl="0">
              <a:lnSpc>
                <a:spcPct val="111090"/>
              </a:lnSpc>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Quickly walk students through the example.</a:t>
            </a:r>
            <a:endParaRPr/>
          </a:p>
          <a:p>
            <a:pPr marL="232802" marR="0" lvl="0" indent="-232802" algn="l" rtl="0">
              <a:lnSpc>
                <a:spcPct val="111090"/>
              </a:lnSpc>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A student with the belief “I am smart,” is going to take the most difficult classes (build slide).</a:t>
            </a:r>
            <a:endParaRPr/>
          </a:p>
        </p:txBody>
      </p:sp>
      <p:sp>
        <p:nvSpPr>
          <p:cNvPr id="1891" name="Google Shape;1891;p10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1: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9" name="Google Shape;369;p1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11</a:t>
            </a:fld>
            <a:endParaRPr/>
          </a:p>
        </p:txBody>
      </p:sp>
      <p:sp>
        <p:nvSpPr>
          <p:cNvPr id="370" name="Google Shape;370;p1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371" name="Google Shape;371;p11: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 </a:t>
            </a:r>
            <a:endParaRPr/>
          </a:p>
          <a:p>
            <a:pPr marL="0" lvl="0" indent="0" algn="l" rtl="0">
              <a:lnSpc>
                <a:spcPct val="150000"/>
              </a:lnSpc>
              <a:spcBef>
                <a:spcPts val="0"/>
              </a:spcBef>
              <a:spcAft>
                <a:spcPts val="0"/>
              </a:spcAft>
              <a:buNone/>
            </a:pPr>
            <a:endParaRPr sz="800"/>
          </a:p>
          <a:p>
            <a:pPr marL="232802" lvl="1" indent="-232802" algn="l" rtl="0">
              <a:lnSpc>
                <a:spcPct val="109090"/>
              </a:lnSpc>
              <a:spcBef>
                <a:spcPts val="0"/>
              </a:spcBef>
              <a:spcAft>
                <a:spcPts val="0"/>
              </a:spcAft>
              <a:buClr>
                <a:schemeClr val="dk1"/>
              </a:buClr>
              <a:buSzPts val="1100"/>
              <a:buFont typeface="Calibri"/>
              <a:buAutoNum type="arabicParenR"/>
            </a:pPr>
            <a:r>
              <a:rPr lang="en-US" sz="1100"/>
              <a:t>Tell students in one sentence what they will be learning.</a:t>
            </a:r>
            <a:endParaRPr/>
          </a:p>
          <a:p>
            <a:pPr marL="352436" lvl="1" indent="-113167" algn="l" rtl="0">
              <a:lnSpc>
                <a:spcPct val="109090"/>
              </a:lnSpc>
              <a:spcBef>
                <a:spcPts val="0"/>
              </a:spcBef>
              <a:spcAft>
                <a:spcPts val="0"/>
              </a:spcAft>
              <a:buClr>
                <a:schemeClr val="dk1"/>
              </a:buClr>
              <a:buSzPts val="1100"/>
              <a:buFont typeface="Arial"/>
              <a:buChar char="•"/>
            </a:pPr>
            <a:r>
              <a:rPr lang="en-US" sz="1100"/>
              <a:t>Define HTGS:  HTGS is the counter to negativity bias.  It is the positive emotion that focuses on goodness/the good things.</a:t>
            </a:r>
            <a:endParaRPr/>
          </a:p>
          <a:p>
            <a:pPr marL="232802" lvl="1" indent="-232802" algn="l" rtl="0">
              <a:lnSpc>
                <a:spcPct val="109090"/>
              </a:lnSpc>
              <a:spcBef>
                <a:spcPts val="0"/>
              </a:spcBef>
              <a:spcAft>
                <a:spcPts val="0"/>
              </a:spcAft>
              <a:buClr>
                <a:schemeClr val="dk1"/>
              </a:buClr>
              <a:buSzPts val="1100"/>
              <a:buFont typeface="Calibri"/>
              <a:buAutoNum type="arabicParenR" startAt="2"/>
            </a:pPr>
            <a:r>
              <a:rPr lang="en-US" sz="1100"/>
              <a:t>Provide students with the resilience core competency the skill targets. </a:t>
            </a:r>
            <a:endParaRPr/>
          </a:p>
          <a:p>
            <a:pPr marL="230726" lvl="1" indent="-230726" algn="l" rtl="0">
              <a:lnSpc>
                <a:spcPct val="150000"/>
              </a:lnSpc>
              <a:spcBef>
                <a:spcPts val="0"/>
              </a:spcBef>
              <a:spcAft>
                <a:spcPts val="0"/>
              </a:spcAft>
              <a:buNone/>
            </a:pPr>
            <a:endParaRPr sz="800" b="1"/>
          </a:p>
          <a:p>
            <a:pPr marL="230726" lvl="1" indent="-230726" algn="l" rtl="0">
              <a:lnSpc>
                <a:spcPct val="109090"/>
              </a:lnSpc>
              <a:spcBef>
                <a:spcPts val="0"/>
              </a:spcBef>
              <a:spcAft>
                <a:spcPts val="0"/>
              </a:spcAft>
              <a:buNone/>
            </a:pPr>
            <a:r>
              <a:rPr lang="en-US" sz="1100" b="1"/>
              <a:t>Key Points:</a:t>
            </a:r>
            <a:endParaRPr/>
          </a:p>
          <a:p>
            <a:pPr marL="230726" lvl="1" indent="-230726" algn="l" rtl="0">
              <a:lnSpc>
                <a:spcPct val="150000"/>
              </a:lnSpc>
              <a:spcBef>
                <a:spcPts val="0"/>
              </a:spcBef>
              <a:spcAft>
                <a:spcPts val="0"/>
              </a:spcAft>
              <a:buNone/>
            </a:pPr>
            <a:endParaRPr sz="800" b="1"/>
          </a:p>
          <a:p>
            <a:pPr marL="0" lvl="1" indent="0" algn="l" rtl="0">
              <a:lnSpc>
                <a:spcPct val="109090"/>
              </a:lnSpc>
              <a:spcBef>
                <a:spcPts val="0"/>
              </a:spcBef>
              <a:spcAft>
                <a:spcPts val="0"/>
              </a:spcAft>
              <a:buNone/>
            </a:pPr>
            <a:r>
              <a:rPr lang="en-US" sz="1100"/>
              <a:t>HTGS builds Optimism.</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p110: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06" name="Google Shape;1906;p11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solidFill>
                  <a:srgbClr val="000000"/>
                </a:solidFill>
              </a:rPr>
              <a:t>110</a:t>
            </a:fld>
            <a:endParaRPr>
              <a:solidFill>
                <a:srgbClr val="000000"/>
              </a:solidFill>
            </a:endParaRPr>
          </a:p>
        </p:txBody>
      </p:sp>
      <p:sp>
        <p:nvSpPr>
          <p:cNvPr id="1907" name="Google Shape;1907;p110: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1908" name="Google Shape;1908;p110:notes"/>
          <p:cNvSpPr txBox="1">
            <a:spLocks noGrp="1"/>
          </p:cNvSpPr>
          <p:nvPr>
            <p:ph type="body" idx="1"/>
          </p:nvPr>
        </p:nvSpPr>
        <p:spPr>
          <a:xfrm>
            <a:off x="138139" y="3238680"/>
            <a:ext cx="3829249" cy="5687282"/>
          </a:xfrm>
          <a:prstGeom prst="rect">
            <a:avLst/>
          </a:prstGeom>
          <a:noFill/>
          <a:ln>
            <a:noFill/>
          </a:ln>
        </p:spPr>
        <p:txBody>
          <a:bodyPr spcFirstLastPara="1" wrap="square" lIns="94500" tIns="47250" rIns="94500" bIns="47250" anchor="t" anchorCtr="0">
            <a:normAutofit/>
          </a:bodyPr>
          <a:lstStyle/>
          <a:p>
            <a:pPr marL="229155" lvl="0" indent="-229155" algn="l" rtl="0">
              <a:lnSpc>
                <a:spcPct val="100000"/>
              </a:lnSpc>
              <a:spcBef>
                <a:spcPts val="0"/>
              </a:spcBef>
              <a:spcAft>
                <a:spcPts val="0"/>
              </a:spcAft>
              <a:buNone/>
            </a:pPr>
            <a:r>
              <a:rPr lang="en-US" sz="1100" b="1"/>
              <a:t>Instructor Notes: </a:t>
            </a:r>
            <a:endParaRPr/>
          </a:p>
          <a:p>
            <a:pPr marL="229155" lvl="0" indent="-229155" algn="l" rtl="0">
              <a:lnSpc>
                <a:spcPct val="100000"/>
              </a:lnSpc>
              <a:spcBef>
                <a:spcPts val="0"/>
              </a:spcBef>
              <a:spcAft>
                <a:spcPts val="0"/>
              </a:spcAft>
              <a:buNone/>
            </a:pPr>
            <a:endParaRPr sz="1100" b="1"/>
          </a:p>
          <a:p>
            <a:pPr marL="232802" lvl="0" indent="-232802" algn="l" rtl="0">
              <a:lnSpc>
                <a:spcPct val="100000"/>
              </a:lnSpc>
              <a:spcBef>
                <a:spcPts val="330"/>
              </a:spcBef>
              <a:spcAft>
                <a:spcPts val="0"/>
              </a:spcAft>
              <a:buClr>
                <a:schemeClr val="dk1"/>
              </a:buClr>
              <a:buSzPts val="1100"/>
              <a:buFont typeface="Calibri"/>
              <a:buAutoNum type="arabicParenR"/>
            </a:pPr>
            <a:r>
              <a:rPr lang="en-US" sz="1100"/>
              <a:t>Quickly walk students through the example.</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A student with the belief “I am smart,” weights the Social Studies teacher’s comments more heavily, telling herself, “that teacher knows me better and is a good teacher, my English teacher is lazy and gives everyone bad grades” (build slide).</a:t>
            </a:r>
            <a:endParaRPr/>
          </a:p>
          <a:p>
            <a:pPr marL="231895" lvl="0" indent="-162045" algn="l" rtl="0">
              <a:lnSpc>
                <a:spcPct val="109090"/>
              </a:lnSpc>
              <a:spcBef>
                <a:spcPts val="330"/>
              </a:spcBef>
              <a:spcAft>
                <a:spcPts val="0"/>
              </a:spcAft>
              <a:buClr>
                <a:schemeClr val="dk1"/>
              </a:buClr>
              <a:buSzPts val="1100"/>
              <a:buFont typeface="Verdana"/>
              <a:buNone/>
            </a:pPr>
            <a:endParaRPr sz="1100"/>
          </a:p>
        </p:txBody>
      </p:sp>
      <p:sp>
        <p:nvSpPr>
          <p:cNvPr id="1909" name="Google Shape;1909;p11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8"/>
        <p:cNvGrpSpPr/>
        <p:nvPr/>
      </p:nvGrpSpPr>
      <p:grpSpPr>
        <a:xfrm>
          <a:off x="0" y="0"/>
          <a:ext cx="0" cy="0"/>
          <a:chOff x="0" y="0"/>
          <a:chExt cx="0" cy="0"/>
        </a:xfrm>
      </p:grpSpPr>
      <p:sp>
        <p:nvSpPr>
          <p:cNvPr id="1929" name="Google Shape;1929;p111: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30" name="Google Shape;1930;p11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solidFill>
                  <a:srgbClr val="000000"/>
                </a:solidFill>
              </a:rPr>
              <a:t>111</a:t>
            </a:fld>
            <a:endParaRPr>
              <a:solidFill>
                <a:srgbClr val="000000"/>
              </a:solidFill>
            </a:endParaRPr>
          </a:p>
        </p:txBody>
      </p:sp>
      <p:sp>
        <p:nvSpPr>
          <p:cNvPr id="1931" name="Google Shape;1931;p111: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1932" name="Google Shape;1932;p111:notes"/>
          <p:cNvSpPr txBox="1">
            <a:spLocks noGrp="1"/>
          </p:cNvSpPr>
          <p:nvPr>
            <p:ph type="body" idx="1"/>
          </p:nvPr>
        </p:nvSpPr>
        <p:spPr>
          <a:xfrm>
            <a:off x="118665" y="3238677"/>
            <a:ext cx="3829249" cy="3879921"/>
          </a:xfrm>
          <a:prstGeom prst="rect">
            <a:avLst/>
          </a:prstGeom>
          <a:noFill/>
          <a:ln>
            <a:noFill/>
          </a:ln>
        </p:spPr>
        <p:txBody>
          <a:bodyPr spcFirstLastPara="1" wrap="square" lIns="94500" tIns="47250" rIns="94500" bIns="47250" anchor="t" anchorCtr="0">
            <a:spAutoFit/>
          </a:bodyPr>
          <a:lstStyle/>
          <a:p>
            <a:pPr marL="229155" lvl="0" indent="-229155" algn="l" rtl="0">
              <a:lnSpc>
                <a:spcPct val="100000"/>
              </a:lnSpc>
              <a:spcBef>
                <a:spcPts val="0"/>
              </a:spcBef>
              <a:spcAft>
                <a:spcPts val="0"/>
              </a:spcAft>
              <a:buNone/>
            </a:pPr>
            <a:r>
              <a:rPr lang="en-US" sz="1100" b="1"/>
              <a:t>Instructor Notes:</a:t>
            </a:r>
            <a:endParaRPr/>
          </a:p>
          <a:p>
            <a:pPr marL="231895" lvl="0" indent="-231895" algn="l" rtl="0">
              <a:lnSpc>
                <a:spcPct val="100000"/>
              </a:lnSpc>
              <a:spcBef>
                <a:spcPts val="330"/>
              </a:spcBef>
              <a:spcAft>
                <a:spcPts val="0"/>
              </a:spcAft>
              <a:buNone/>
            </a:pPr>
            <a:endParaRPr sz="1100"/>
          </a:p>
          <a:p>
            <a:pPr marL="232802" lvl="0" indent="-232802" algn="l" rtl="0">
              <a:lnSpc>
                <a:spcPct val="100000"/>
              </a:lnSpc>
              <a:spcBef>
                <a:spcPts val="330"/>
              </a:spcBef>
              <a:spcAft>
                <a:spcPts val="0"/>
              </a:spcAft>
              <a:buClr>
                <a:schemeClr val="dk1"/>
              </a:buClr>
              <a:buSzPts val="1100"/>
              <a:buFont typeface="Calibri"/>
              <a:buAutoNum type="arabicParenR"/>
            </a:pPr>
            <a:r>
              <a:rPr lang="en-US" sz="1100"/>
              <a:t>Quickly walk students through the example</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At the end of the day, a student with the belief “I am smart,” has all the evidence to confirm the belief.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Ask students why it is a bad thing when the Confirmation Bias operates off of positive beliefs.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Point out that this student may be missing the things she is not doing well. The intent is not to change her belief, it is to make sure she is seeing an accurate picture. </a:t>
            </a:r>
            <a:endParaRPr/>
          </a:p>
          <a:p>
            <a:pPr marL="467013" lvl="1" indent="-162045" algn="l" rtl="0">
              <a:lnSpc>
                <a:spcPct val="100000"/>
              </a:lnSpc>
              <a:spcBef>
                <a:spcPts val="330"/>
              </a:spcBef>
              <a:spcAft>
                <a:spcPts val="0"/>
              </a:spcAft>
              <a:buClr>
                <a:schemeClr val="dk1"/>
              </a:buClr>
              <a:buSzPts val="1100"/>
              <a:buFont typeface="Verdana"/>
              <a:buNone/>
            </a:pPr>
            <a:endParaRPr sz="1100"/>
          </a:p>
          <a:p>
            <a:pPr marL="0" lvl="0" indent="0" algn="l" rtl="0">
              <a:lnSpc>
                <a:spcPct val="100000"/>
              </a:lnSpc>
              <a:spcBef>
                <a:spcPts val="0"/>
              </a:spcBef>
              <a:spcAft>
                <a:spcPts val="0"/>
              </a:spcAft>
              <a:buNone/>
            </a:pPr>
            <a:r>
              <a:rPr lang="en-US" sz="1100" b="1"/>
              <a:t>Key Points:</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The Confirmation Bias operates off of both positive and negative beliefs. </a:t>
            </a:r>
            <a:endParaRPr/>
          </a:p>
          <a:p>
            <a:pPr marL="25620" lvl="0" indent="-25620" algn="l" rtl="0">
              <a:lnSpc>
                <a:spcPct val="109090"/>
              </a:lnSpc>
              <a:spcBef>
                <a:spcPts val="330"/>
              </a:spcBef>
              <a:spcAft>
                <a:spcPts val="0"/>
              </a:spcAft>
              <a:buNone/>
            </a:pPr>
            <a:endParaRPr sz="1100"/>
          </a:p>
          <a:p>
            <a:pPr marL="467013" lvl="1" indent="-231895" algn="l" rtl="0">
              <a:lnSpc>
                <a:spcPct val="109090"/>
              </a:lnSpc>
              <a:spcBef>
                <a:spcPts val="330"/>
              </a:spcBef>
              <a:spcAft>
                <a:spcPts val="0"/>
              </a:spcAft>
              <a:buNone/>
            </a:pPr>
            <a:endParaRPr sz="1100"/>
          </a:p>
        </p:txBody>
      </p:sp>
      <p:sp>
        <p:nvSpPr>
          <p:cNvPr id="1933" name="Google Shape;1933;p11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p112: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58" name="Google Shape;1958;p112:notes"/>
          <p:cNvSpPr txBox="1">
            <a:spLocks noGrp="1"/>
          </p:cNvSpPr>
          <p:nvPr>
            <p:ph type="body" idx="1"/>
          </p:nvPr>
        </p:nvSpPr>
        <p:spPr>
          <a:xfrm>
            <a:off x="118665" y="3238680"/>
            <a:ext cx="3829249" cy="5687282"/>
          </a:xfrm>
          <a:prstGeom prst="rect">
            <a:avLst/>
          </a:prstGeom>
          <a:noFill/>
          <a:ln>
            <a:noFill/>
          </a:ln>
        </p:spPr>
        <p:txBody>
          <a:bodyPr spcFirstLastPara="1" wrap="square" lIns="94500" tIns="47250" rIns="94500" bIns="47250" anchor="t" anchorCtr="0">
            <a:normAutofit/>
          </a:bodyPr>
          <a:lstStyle/>
          <a:p>
            <a:pPr marL="230692" lvl="0" indent="-230692" algn="l" rtl="0">
              <a:lnSpc>
                <a:spcPct val="100000"/>
              </a:lnSpc>
              <a:spcBef>
                <a:spcPts val="0"/>
              </a:spcBef>
              <a:spcAft>
                <a:spcPts val="0"/>
              </a:spcAft>
              <a:buNone/>
            </a:pPr>
            <a:r>
              <a:rPr lang="en-US" sz="1100" b="1"/>
              <a:t>Instructor Notes: </a:t>
            </a:r>
            <a:endParaRPr/>
          </a:p>
          <a:p>
            <a:pPr marL="230692" lvl="0" indent="-230692" algn="l" rtl="0">
              <a:lnSpc>
                <a:spcPct val="100000"/>
              </a:lnSpc>
              <a:spcBef>
                <a:spcPts val="0"/>
              </a:spcBef>
              <a:spcAft>
                <a:spcPts val="0"/>
              </a:spcAft>
              <a:buNone/>
            </a:pPr>
            <a:endParaRPr sz="1100"/>
          </a:p>
          <a:p>
            <a:pPr marL="230692" lvl="0" indent="-230692" algn="l" rtl="0">
              <a:lnSpc>
                <a:spcPct val="100000"/>
              </a:lnSpc>
              <a:spcBef>
                <a:spcPts val="0"/>
              </a:spcBef>
              <a:spcAft>
                <a:spcPts val="0"/>
              </a:spcAft>
              <a:buNone/>
            </a:pPr>
            <a:r>
              <a:rPr lang="en-US" sz="1100" b="1" u="sng"/>
              <a:t>Activity</a:t>
            </a:r>
            <a:r>
              <a:rPr lang="en-US" sz="1100" u="sng"/>
              <a:t> (Low-Tech)</a:t>
            </a:r>
            <a:endParaRPr/>
          </a:p>
          <a:p>
            <a:pPr marL="230692" lvl="0" indent="-230692" algn="l" rtl="0">
              <a:lnSpc>
                <a:spcPct val="100000"/>
              </a:lnSpc>
              <a:spcBef>
                <a:spcPts val="0"/>
              </a:spcBef>
              <a:spcAft>
                <a:spcPts val="0"/>
              </a:spcAft>
              <a:buNone/>
            </a:pPr>
            <a:endParaRPr sz="1100" u="sng"/>
          </a:p>
          <a:p>
            <a:pPr marL="232802" lvl="0" indent="-232802" algn="l" rtl="0">
              <a:lnSpc>
                <a:spcPct val="109090"/>
              </a:lnSpc>
              <a:spcBef>
                <a:spcPts val="330"/>
              </a:spcBef>
              <a:spcAft>
                <a:spcPts val="0"/>
              </a:spcAft>
              <a:buClr>
                <a:schemeClr val="dk1"/>
              </a:buClr>
              <a:buSzPts val="1100"/>
              <a:buFont typeface="Calibri"/>
              <a:buAutoNum type="arabicParenR"/>
            </a:pPr>
            <a:r>
              <a:rPr lang="en-US" sz="1100"/>
              <a:t>Have students complete the Confirmation Bias exercise in the Participant Workbook. Instruct them to read the story. Students should circle any evidence that supports the belief, “Nobody likes me,” and cross out any evidence that does not support the belief.</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Debrief the activity by having a participant read the story without saying any of the information that was crossed out. Show how the Confirmation Bias caused Jon to miss critical information and remember the events of the day completely differently.</a:t>
            </a:r>
            <a:endParaRPr/>
          </a:p>
          <a:p>
            <a:pPr marL="231895" lvl="0" indent="-162045" algn="l" rtl="0">
              <a:lnSpc>
                <a:spcPct val="109090"/>
              </a:lnSpc>
              <a:spcBef>
                <a:spcPts val="330"/>
              </a:spcBef>
              <a:spcAft>
                <a:spcPts val="0"/>
              </a:spcAft>
              <a:buClr>
                <a:schemeClr val="dk1"/>
              </a:buClr>
              <a:buSzPts val="1100"/>
              <a:buFont typeface="Verdana"/>
              <a:buNone/>
            </a:pPr>
            <a:endParaRPr sz="1100"/>
          </a:p>
          <a:p>
            <a:pPr marL="230692" lvl="0" indent="-230692" algn="l" rtl="0">
              <a:lnSpc>
                <a:spcPct val="100000"/>
              </a:lnSpc>
              <a:spcBef>
                <a:spcPts val="0"/>
              </a:spcBef>
              <a:spcAft>
                <a:spcPts val="0"/>
              </a:spcAft>
              <a:buNone/>
            </a:pPr>
            <a:r>
              <a:rPr lang="en-US" sz="1100" b="1"/>
              <a:t>Key Points:</a:t>
            </a:r>
            <a:endParaRPr/>
          </a:p>
          <a:p>
            <a:pPr marL="230692" lvl="0" indent="-230692"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a:t>The Confirmation Bias is not in our awareness. That is why it’s an important concept to learn.</a:t>
            </a:r>
            <a:endParaRPr/>
          </a:p>
        </p:txBody>
      </p:sp>
      <p:sp>
        <p:nvSpPr>
          <p:cNvPr id="1959" name="Google Shape;1959;p11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112</a:t>
            </a:fld>
            <a:endParaRPr/>
          </a:p>
        </p:txBody>
      </p:sp>
      <p:sp>
        <p:nvSpPr>
          <p:cNvPr id="1960" name="Google Shape;1960;p11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113: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69" name="Google Shape;1969;p113:notes"/>
          <p:cNvSpPr txBox="1">
            <a:spLocks noGrp="1"/>
          </p:cNvSpPr>
          <p:nvPr>
            <p:ph type="body" idx="1"/>
          </p:nvPr>
        </p:nvSpPr>
        <p:spPr>
          <a:xfrm>
            <a:off x="118665" y="3200331"/>
            <a:ext cx="3829249"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i="1"/>
              <a:t>Instructor Notes: </a:t>
            </a:r>
            <a:endParaRPr sz="1100" i="1"/>
          </a:p>
          <a:p>
            <a:pPr marL="0" lvl="0" indent="0" algn="l" rtl="0">
              <a:lnSpc>
                <a:spcPct val="100000"/>
              </a:lnSpc>
              <a:spcBef>
                <a:spcPts val="0"/>
              </a:spcBef>
              <a:spcAft>
                <a:spcPts val="0"/>
              </a:spcAft>
              <a:buNone/>
            </a:pPr>
            <a:endParaRPr sz="1100" i="1" u="sng"/>
          </a:p>
          <a:p>
            <a:pPr marL="232802" lvl="0" indent="-232802" algn="l" rtl="0">
              <a:lnSpc>
                <a:spcPct val="109090"/>
              </a:lnSpc>
              <a:spcBef>
                <a:spcPts val="330"/>
              </a:spcBef>
              <a:spcAft>
                <a:spcPts val="0"/>
              </a:spcAft>
              <a:buClr>
                <a:schemeClr val="dk1"/>
              </a:buClr>
              <a:buSzPts val="1100"/>
              <a:buFont typeface="Calibri"/>
              <a:buAutoNum type="arabicParenR"/>
            </a:pPr>
            <a:r>
              <a:rPr lang="en-US" sz="1100"/>
              <a:t>Review the strategies for fighting the Confirmation Bias or Velcro/Teflon Effect.</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Underscore the difficulty of asking fair questions. The tendency is to ask leading questions such as: “How many times did you get a bad grade?” or “How often did you get a question wrong in class?”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Examples of fair questions are: “How did you do on the tests over the last year?” or “What percentage of questions do you answer correctly?”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Emphasize that asking others to help you evaluate the accuracy of a thought is helpful because they can help you gather evidence you are missing. Let students know that who they pick to help them is important. You don’t want to pick someone who shares your belief. </a:t>
            </a:r>
            <a:endParaRPr/>
          </a:p>
        </p:txBody>
      </p:sp>
      <p:sp>
        <p:nvSpPr>
          <p:cNvPr id="1970" name="Google Shape;1970;p11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113</a:t>
            </a:fld>
            <a:endParaRPr/>
          </a:p>
        </p:txBody>
      </p:sp>
      <p:sp>
        <p:nvSpPr>
          <p:cNvPr id="1971" name="Google Shape;1971;p11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9"/>
        <p:cNvGrpSpPr/>
        <p:nvPr/>
      </p:nvGrpSpPr>
      <p:grpSpPr>
        <a:xfrm>
          <a:off x="0" y="0"/>
          <a:ext cx="0" cy="0"/>
          <a:chOff x="0" y="0"/>
          <a:chExt cx="0" cy="0"/>
        </a:xfrm>
      </p:grpSpPr>
      <p:sp>
        <p:nvSpPr>
          <p:cNvPr id="1980" name="Google Shape;1980;p114: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81" name="Google Shape;1981;p11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114</a:t>
            </a:fld>
            <a:endParaRPr/>
          </a:p>
        </p:txBody>
      </p:sp>
      <p:sp>
        <p:nvSpPr>
          <p:cNvPr id="1982" name="Google Shape;1982;p114:notes"/>
          <p:cNvSpPr txBox="1">
            <a:spLocks noGrp="1"/>
          </p:cNvSpPr>
          <p:nvPr>
            <p:ph type="body" idx="1"/>
          </p:nvPr>
        </p:nvSpPr>
        <p:spPr>
          <a:xfrm>
            <a:off x="13813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a:t>
            </a:r>
            <a:endParaRPr/>
          </a:p>
          <a:p>
            <a:pPr marL="0" lvl="0" indent="0" algn="l" rtl="0">
              <a:lnSpc>
                <a:spcPct val="109090"/>
              </a:lnSpc>
              <a:spcBef>
                <a:spcPts val="330"/>
              </a:spcBef>
              <a:spcAft>
                <a:spcPts val="0"/>
              </a:spcAft>
              <a:buNone/>
            </a:pPr>
            <a:endParaRPr sz="1100" b="1"/>
          </a:p>
          <a:p>
            <a:pPr marL="0" lvl="0" indent="0" algn="l" rtl="0">
              <a:lnSpc>
                <a:spcPct val="109090"/>
              </a:lnSpc>
              <a:spcBef>
                <a:spcPts val="330"/>
              </a:spcBef>
              <a:spcAft>
                <a:spcPts val="0"/>
              </a:spcAft>
              <a:buNone/>
            </a:pPr>
            <a:r>
              <a:rPr lang="en-US" sz="1100" b="1"/>
              <a:t>[This activity is optional]</a:t>
            </a:r>
            <a:endParaRPr/>
          </a:p>
          <a:p>
            <a:pPr marL="0" lvl="0" indent="0" algn="l" rtl="0">
              <a:lnSpc>
                <a:spcPct val="109090"/>
              </a:lnSpc>
              <a:spcBef>
                <a:spcPts val="330"/>
              </a:spcBef>
              <a:spcAft>
                <a:spcPts val="0"/>
              </a:spcAft>
              <a:buNone/>
            </a:pPr>
            <a:endParaRPr sz="1100"/>
          </a:p>
          <a:p>
            <a:pPr marL="0" lvl="0" indent="0" algn="l" rtl="0">
              <a:lnSpc>
                <a:spcPct val="109090"/>
              </a:lnSpc>
              <a:spcBef>
                <a:spcPts val="330"/>
              </a:spcBef>
              <a:spcAft>
                <a:spcPts val="0"/>
              </a:spcAft>
              <a:buNone/>
            </a:pPr>
            <a:r>
              <a:rPr lang="en-US" sz="1100" b="1" u="sng"/>
              <a:t>Activity </a:t>
            </a:r>
            <a:r>
              <a:rPr lang="en-US" sz="1100" u="sng"/>
              <a:t>(Low-Tech)</a:t>
            </a:r>
            <a:endParaRPr/>
          </a:p>
          <a:p>
            <a:pPr marL="0" lvl="0" indent="0" algn="l" rtl="0">
              <a:lnSpc>
                <a:spcPct val="109090"/>
              </a:lnSpc>
              <a:spcBef>
                <a:spcPts val="330"/>
              </a:spcBef>
              <a:spcAft>
                <a:spcPts val="0"/>
              </a:spcAft>
              <a:buNone/>
            </a:pPr>
            <a:endParaRPr sz="1100" u="sng"/>
          </a:p>
          <a:p>
            <a:pPr marL="232802" lvl="0" indent="-232802" algn="l" rtl="0">
              <a:lnSpc>
                <a:spcPct val="109090"/>
              </a:lnSpc>
              <a:spcBef>
                <a:spcPts val="330"/>
              </a:spcBef>
              <a:spcAft>
                <a:spcPts val="0"/>
              </a:spcAft>
              <a:buClr>
                <a:schemeClr val="dk1"/>
              </a:buClr>
              <a:buSzPts val="1100"/>
              <a:buFont typeface="Calibri"/>
              <a:buAutoNum type="arabicParenR"/>
            </a:pPr>
            <a:r>
              <a:rPr lang="en-US" sz="1100"/>
              <a:t>Use the example in the Participant Workbook (p.40) to instruct students on what they will be doing.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Students will choose a belief of their own that the Confirmation Bias is operating on.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Students will then list all of the evidence that supports their belief.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Students will partner up and ask fair questions to each other to find evidence that does not support their belief.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Debrief the practical exercise by asking students what they understand better about the Confirmation Bias after applying it to a personal belief. Ask students what they learned.</a:t>
            </a:r>
            <a:endParaRPr/>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b="1"/>
              <a:t>Key Points</a:t>
            </a:r>
            <a:r>
              <a:rPr lang="en-US" sz="1100"/>
              <a:t>:</a:t>
            </a:r>
            <a:endParaRPr/>
          </a:p>
          <a:p>
            <a:pPr marL="0" lvl="0" indent="0" algn="l" rtl="0">
              <a:lnSpc>
                <a:spcPct val="100000"/>
              </a:lnSpc>
              <a:spcBef>
                <a:spcPts val="0"/>
              </a:spcBef>
              <a:spcAft>
                <a:spcPts val="0"/>
              </a:spcAft>
              <a:buClr>
                <a:schemeClr val="dk1"/>
              </a:buClr>
              <a:buSzPts val="1100"/>
              <a:buFont typeface="Calibri"/>
              <a:buNone/>
            </a:pPr>
            <a:endParaRPr sz="1100"/>
          </a:p>
          <a:p>
            <a:pPr marL="232802" lvl="0" indent="-232802" algn="l" rtl="0">
              <a:lnSpc>
                <a:spcPct val="109090"/>
              </a:lnSpc>
              <a:spcBef>
                <a:spcPts val="330"/>
              </a:spcBef>
              <a:spcAft>
                <a:spcPts val="0"/>
              </a:spcAft>
              <a:buClr>
                <a:schemeClr val="dk1"/>
              </a:buClr>
              <a:buSzPts val="1100"/>
              <a:buFont typeface="Calibri"/>
              <a:buAutoNum type="arabicParenR"/>
            </a:pPr>
            <a:r>
              <a:rPr lang="en-US" sz="1100"/>
              <a:t>There are strategies you can use to fight the Confirmation Bias or Velcro/Teflon Effect.</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These strategies help you to see the situation accurately.</a:t>
            </a:r>
            <a:endParaRPr/>
          </a:p>
          <a:p>
            <a:pPr marL="0" lvl="0" indent="0" algn="l" rtl="0">
              <a:lnSpc>
                <a:spcPct val="109090"/>
              </a:lnSpc>
              <a:spcBef>
                <a:spcPts val="330"/>
              </a:spcBef>
              <a:spcAft>
                <a:spcPts val="0"/>
              </a:spcAft>
              <a:buNone/>
            </a:pPr>
            <a:endParaRPr sz="1100"/>
          </a:p>
        </p:txBody>
      </p:sp>
      <p:sp>
        <p:nvSpPr>
          <p:cNvPr id="1983" name="Google Shape;1983;p11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0"/>
        <p:cNvGrpSpPr/>
        <p:nvPr/>
      </p:nvGrpSpPr>
      <p:grpSpPr>
        <a:xfrm>
          <a:off x="0" y="0"/>
          <a:ext cx="0" cy="0"/>
          <a:chOff x="0" y="0"/>
          <a:chExt cx="0" cy="0"/>
        </a:xfrm>
      </p:grpSpPr>
      <p:sp>
        <p:nvSpPr>
          <p:cNvPr id="1991" name="Google Shape;1991;p115: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92" name="Google Shape;1992;p115:notes"/>
          <p:cNvSpPr txBox="1">
            <a:spLocks noGrp="1"/>
          </p:cNvSpPr>
          <p:nvPr>
            <p:ph type="body" idx="1"/>
          </p:nvPr>
        </p:nvSpPr>
        <p:spPr>
          <a:xfrm>
            <a:off x="108928"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33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Review the Key Principles (if time permits).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Activity found in Refer to Participants Workbook (p.41)</a:t>
            </a:r>
            <a:endParaRPr/>
          </a:p>
          <a:p>
            <a:pPr marL="221464" lvl="0" indent="-151614" algn="l" rtl="0">
              <a:lnSpc>
                <a:spcPct val="100000"/>
              </a:lnSpc>
              <a:spcBef>
                <a:spcPts val="330"/>
              </a:spcBef>
              <a:spcAft>
                <a:spcPts val="0"/>
              </a:spcAft>
              <a:buClr>
                <a:schemeClr val="dk1"/>
              </a:buClr>
              <a:buSzPts val="1100"/>
              <a:buFont typeface="Verdana"/>
              <a:buNone/>
            </a:pPr>
            <a:endParaRPr sz="1100"/>
          </a:p>
          <a:p>
            <a:pPr marL="221464" lvl="0" indent="-221464" algn="l" rtl="0">
              <a:lnSpc>
                <a:spcPct val="100000"/>
              </a:lnSpc>
              <a:spcBef>
                <a:spcPts val="330"/>
              </a:spcBef>
              <a:spcAft>
                <a:spcPts val="0"/>
              </a:spcAft>
              <a:buNone/>
            </a:pPr>
            <a:r>
              <a:rPr lang="en-US" sz="1100" b="1" u="sng"/>
              <a:t>Reflection</a:t>
            </a:r>
            <a:r>
              <a:rPr lang="en-US" sz="1100" u="sng"/>
              <a:t> (Low-Tech)</a:t>
            </a:r>
            <a:endParaRPr/>
          </a:p>
          <a:p>
            <a:pPr marL="221464" lvl="0" indent="-221464" algn="l" rtl="0">
              <a:lnSpc>
                <a:spcPct val="100000"/>
              </a:lnSpc>
              <a:spcBef>
                <a:spcPts val="330"/>
              </a:spcBef>
              <a:spcAft>
                <a:spcPts val="0"/>
              </a:spcAft>
              <a:buNone/>
            </a:pPr>
            <a:endParaRPr sz="1100" u="sng"/>
          </a:p>
          <a:p>
            <a:pPr marL="0" lvl="0" indent="0" algn="l" rtl="0">
              <a:lnSpc>
                <a:spcPct val="100000"/>
              </a:lnSpc>
              <a:spcBef>
                <a:spcPts val="0"/>
              </a:spcBef>
              <a:spcAft>
                <a:spcPts val="0"/>
              </a:spcAft>
              <a:buNone/>
            </a:pPr>
            <a:r>
              <a:rPr lang="en-US" sz="1100"/>
              <a:t>Students write down what they learned and how they can use it or apply it to their own lives.</a:t>
            </a:r>
            <a:endParaRPr sz="1100"/>
          </a:p>
        </p:txBody>
      </p:sp>
      <p:sp>
        <p:nvSpPr>
          <p:cNvPr id="1993" name="Google Shape;1993;p11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115</a:t>
            </a:fld>
            <a:endParaRPr/>
          </a:p>
        </p:txBody>
      </p:sp>
      <p:sp>
        <p:nvSpPr>
          <p:cNvPr id="1994" name="Google Shape;1994;p11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
        <p:cNvGrpSpPr/>
        <p:nvPr/>
      </p:nvGrpSpPr>
      <p:grpSpPr>
        <a:xfrm>
          <a:off x="0" y="0"/>
          <a:ext cx="0" cy="0"/>
          <a:chOff x="0" y="0"/>
          <a:chExt cx="0" cy="0"/>
        </a:xfrm>
      </p:grpSpPr>
      <p:pic>
        <p:nvPicPr>
          <p:cNvPr id="2002" name="Google Shape;2002;p116: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2003" name="Google Shape;2003;p116:notes"/>
          <p:cNvSpPr txBox="1"/>
          <p:nvPr/>
        </p:nvSpPr>
        <p:spPr>
          <a:xfrm>
            <a:off x="219080" y="1713219"/>
            <a:ext cx="6572250" cy="7156753"/>
          </a:xfrm>
          <a:prstGeom prst="rect">
            <a:avLst/>
          </a:prstGeom>
          <a:noFill/>
          <a:ln>
            <a:noFill/>
          </a:ln>
        </p:spPr>
        <p:txBody>
          <a:bodyPr spcFirstLastPara="1" wrap="square" lIns="89400" tIns="44700" rIns="89400" bIns="44700" anchor="t" anchorCtr="0">
            <a:noAutofit/>
          </a:bodyPr>
          <a:lstStyle/>
          <a:p>
            <a:pPr marL="1158075" marR="0" lvl="0" indent="-1158075" algn="l" rtl="0">
              <a:spcBef>
                <a:spcPts val="0"/>
              </a:spcBef>
              <a:spcAft>
                <a:spcPts val="0"/>
              </a:spcAft>
              <a:buNone/>
            </a:pPr>
            <a:r>
              <a:rPr lang="en-US" sz="1100" b="1">
                <a:solidFill>
                  <a:schemeClr val="dk1"/>
                </a:solidFill>
                <a:latin typeface="Verdana"/>
                <a:ea typeface="Verdana"/>
                <a:cs typeface="Verdana"/>
                <a:sym typeface="Verdana"/>
              </a:rPr>
              <a:t>Rationale:</a:t>
            </a:r>
            <a:r>
              <a:rPr lang="en-US" sz="1100">
                <a:solidFill>
                  <a:schemeClr val="dk1"/>
                </a:solidFill>
                <a:latin typeface="Verdana"/>
                <a:ea typeface="Verdana"/>
                <a:cs typeface="Verdana"/>
                <a:sym typeface="Verdana"/>
              </a:rPr>
              <a:t>	People often waste time and energy on problems because they have not accurately identified the causes of problems. The Confirmation Bias or Velcro/Teflon Effect interferes with problem solving because it causes people to notice the evidence that fits their thoughts and to miss the evidence that contradicts their thoughts. </a:t>
            </a:r>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Objective:</a:t>
            </a:r>
            <a:r>
              <a:rPr lang="en-US" sz="1100">
                <a:solidFill>
                  <a:schemeClr val="dk1"/>
                </a:solidFill>
                <a:latin typeface="Verdana"/>
                <a:ea typeface="Verdana"/>
                <a:cs typeface="Verdana"/>
                <a:sym typeface="Verdana"/>
              </a:rPr>
              <a:t>	Accurately identify what caused the problem and identify solution strategies.</a:t>
            </a:r>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Note:	</a:t>
            </a:r>
            <a:r>
              <a:rPr lang="en-US" sz="1100">
                <a:solidFill>
                  <a:schemeClr val="dk1"/>
                </a:solidFill>
                <a:latin typeface="Verdana"/>
                <a:ea typeface="Verdana"/>
                <a:cs typeface="Verdana"/>
                <a:sym typeface="Verdana"/>
              </a:rPr>
              <a:t>This is an </a:t>
            </a:r>
            <a:r>
              <a:rPr lang="en-US" sz="1100" b="1">
                <a:solidFill>
                  <a:schemeClr val="dk1"/>
                </a:solidFill>
                <a:latin typeface="Verdana"/>
                <a:ea typeface="Verdana"/>
                <a:cs typeface="Verdana"/>
                <a:sym typeface="Verdana"/>
              </a:rPr>
              <a:t>optional lesson</a:t>
            </a:r>
            <a:r>
              <a:rPr lang="en-US" sz="1100">
                <a:solidFill>
                  <a:schemeClr val="dk1"/>
                </a:solidFill>
                <a:latin typeface="Verdana"/>
                <a:ea typeface="Verdana"/>
                <a:cs typeface="Verdana"/>
                <a:sym typeface="Verdana"/>
              </a:rPr>
              <a:t>. Only teach this lesson if your students have a firm understanding of the Confirmation Bias and you believe your group will understand the complexity of the worksheet.</a:t>
            </a:r>
            <a:endParaRPr sz="1100" b="1">
              <a:solidFill>
                <a:schemeClr val="dk1"/>
              </a:solidFill>
              <a:latin typeface="Verdana"/>
              <a:ea typeface="Verdana"/>
              <a:cs typeface="Verdana"/>
              <a:sym typeface="Verdana"/>
            </a:endParaRPr>
          </a:p>
          <a:p>
            <a:pPr marL="1158075" marR="0" lvl="0" indent="-1158075" algn="l" rtl="0">
              <a:spcBef>
                <a:spcPts val="200"/>
              </a:spcBef>
              <a:spcAft>
                <a:spcPts val="0"/>
              </a:spcAft>
              <a:buNone/>
            </a:pPr>
            <a:endParaRPr sz="1000" b="1">
              <a:solidFill>
                <a:schemeClr val="dk1"/>
              </a:solidFill>
              <a:latin typeface="Verdana"/>
              <a:ea typeface="Verdana"/>
              <a:cs typeface="Verdana"/>
              <a:sym typeface="Verdana"/>
            </a:endParaRPr>
          </a:p>
          <a:p>
            <a:pPr marL="1158075" marR="0" lvl="0" indent="-1158075" algn="l" rtl="0">
              <a:spcBef>
                <a:spcPts val="200"/>
              </a:spcBef>
              <a:spcAft>
                <a:spcPts val="0"/>
              </a:spcAft>
              <a:buNone/>
            </a:pPr>
            <a:endParaRPr sz="10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Unit Overview and Recommended Timing</a:t>
            </a:r>
            <a:r>
              <a:rPr lang="en-US" sz="1000" b="1">
                <a:solidFill>
                  <a:schemeClr val="dk1"/>
                </a:solidFill>
                <a:latin typeface="Verdana"/>
                <a:ea typeface="Verdana"/>
                <a:cs typeface="Verdana"/>
                <a:sym typeface="Verdana"/>
              </a:rPr>
              <a:t>:</a:t>
            </a:r>
            <a:endParaRPr/>
          </a:p>
          <a:p>
            <a:pPr marL="1158075" marR="0" lvl="0" indent="-1158075" algn="l" rtl="0">
              <a:spcBef>
                <a:spcPts val="200"/>
              </a:spcBef>
              <a:spcAft>
                <a:spcPts val="0"/>
              </a:spcAft>
              <a:buNone/>
            </a:pPr>
            <a:endParaRPr sz="1000">
              <a:solidFill>
                <a:schemeClr val="dk1"/>
              </a:solidFill>
              <a:latin typeface="Verdana"/>
              <a:ea typeface="Verdana"/>
              <a:cs typeface="Verdana"/>
              <a:sym typeface="Verdana"/>
            </a:endParaRPr>
          </a:p>
        </p:txBody>
      </p:sp>
      <p:sp>
        <p:nvSpPr>
          <p:cNvPr id="2004" name="Google Shape;2004;p116: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Resilience Training for Teens, </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Unit 9:</a:t>
            </a:r>
            <a:r>
              <a:rPr lang="en-US" sz="2000" b="1">
                <a:solidFill>
                  <a:srgbClr val="000000"/>
                </a:solidFill>
                <a:latin typeface="Verdana"/>
                <a:ea typeface="Verdana"/>
                <a:cs typeface="Verdana"/>
                <a:sym typeface="Verdana"/>
              </a:rPr>
              <a:t> Problem Solving</a:t>
            </a:r>
            <a:endParaRPr sz="2000" b="1">
              <a:solidFill>
                <a:schemeClr val="dk1"/>
              </a:solidFill>
              <a:latin typeface="Verdana"/>
              <a:ea typeface="Verdana"/>
              <a:cs typeface="Verdana"/>
              <a:sym typeface="Verdana"/>
            </a:endParaRPr>
          </a:p>
        </p:txBody>
      </p:sp>
      <p:pic>
        <p:nvPicPr>
          <p:cNvPr id="2005" name="Google Shape;2005;p116: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2006" name="Google Shape;2006;p116: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graphicFrame>
        <p:nvGraphicFramePr>
          <p:cNvPr id="2007" name="Google Shape;2007;p116:notes"/>
          <p:cNvGraphicFramePr/>
          <p:nvPr/>
        </p:nvGraphicFramePr>
        <p:xfrm>
          <a:off x="321314" y="4563514"/>
          <a:ext cx="3000000" cy="3000000"/>
        </p:xfrm>
        <a:graphic>
          <a:graphicData uri="http://schemas.openxmlformats.org/drawingml/2006/table">
            <a:tbl>
              <a:tblPr>
                <a:noFill/>
                <a:tableStyleId>{C06C6382-95A9-441B-A368-F0487E9B728C}</a:tableStyleId>
              </a:tblPr>
              <a:tblGrid>
                <a:gridCol w="5421825">
                  <a:extLst>
                    <a:ext uri="{9D8B030D-6E8A-4147-A177-3AD203B41FA5}">
                      <a16:colId xmlns:a16="http://schemas.microsoft.com/office/drawing/2014/main" val="20000"/>
                    </a:ext>
                  </a:extLst>
                </a:gridCol>
                <a:gridCol w="1063400">
                  <a:extLst>
                    <a:ext uri="{9D8B030D-6E8A-4147-A177-3AD203B41FA5}">
                      <a16:colId xmlns:a16="http://schemas.microsoft.com/office/drawing/2014/main" val="20001"/>
                    </a:ext>
                  </a:extLst>
                </a:gridCol>
              </a:tblGrid>
              <a:tr h="704000">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Skill: </a:t>
                      </a:r>
                      <a:r>
                        <a:rPr lang="en-US" sz="1100" b="0" i="0" u="none" strike="noStrike">
                          <a:solidFill>
                            <a:schemeClr val="dk1"/>
                          </a:solidFill>
                          <a:latin typeface="Verdana"/>
                          <a:ea typeface="Verdana"/>
                          <a:cs typeface="Verdana"/>
                          <a:sym typeface="Verdana"/>
                        </a:rPr>
                        <a:t>Describe Problem Solving, connecting what was learned about Confirmation Bias to this skill</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0"/>
                  </a:ext>
                </a:extLst>
              </a:tr>
              <a:tr h="7568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Hook: </a:t>
                      </a:r>
                      <a:r>
                        <a:rPr lang="en-US" sz="1100" b="0" i="0" u="none" strike="noStrike">
                          <a:solidFill>
                            <a:schemeClr val="dk1"/>
                          </a:solidFill>
                          <a:latin typeface="Verdana"/>
                          <a:ea typeface="Verdana"/>
                          <a:cs typeface="Verdana"/>
                          <a:sym typeface="Verdana"/>
                        </a:rPr>
                        <a:t>Confirmation Bias review (LT)</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1"/>
                  </a:ext>
                </a:extLst>
              </a:tr>
              <a:tr h="1009850">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Activity: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1) Students write down key words in the Participant Workbook per step *(LT)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Problem Solving practice using a personal example *(LT)</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30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2"/>
                  </a:ext>
                </a:extLst>
              </a:tr>
              <a:tr h="740350">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Make it Personal:</a:t>
                      </a:r>
                      <a:r>
                        <a:rPr lang="en-US" sz="1100" b="0" i="0" u="none" strike="noStrike">
                          <a:solidFill>
                            <a:schemeClr val="dk1"/>
                          </a:solidFill>
                          <a:latin typeface="Verdana"/>
                          <a:ea typeface="Verdana"/>
                          <a:cs typeface="Verdana"/>
                          <a:sym typeface="Verdana"/>
                        </a:rPr>
                        <a:t> Students reflect on what they learned and write down how they can apply it to their daily lives*</a:t>
                      </a: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3"/>
                  </a:ext>
                </a:extLst>
              </a:tr>
              <a:tr h="740350">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Total </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45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4"/>
                  </a:ext>
                </a:extLst>
              </a:tr>
            </a:tbl>
          </a:graphicData>
        </a:graphic>
      </p:graphicFrame>
      <p:sp>
        <p:nvSpPr>
          <p:cNvPr id="2008" name="Google Shape;2008;p11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116</a:t>
            </a:fld>
            <a:endParaRPr/>
          </a:p>
        </p:txBody>
      </p:sp>
      <p:sp>
        <p:nvSpPr>
          <p:cNvPr id="2009" name="Google Shape;2009;p11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010" name="Google Shape;2010;p116: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2011" name="Google Shape;2011;p116: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pic>
        <p:nvPicPr>
          <p:cNvPr id="2017" name="Google Shape;2017;p117: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2018" name="Google Shape;2018;p117: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1100" b="1" i="1">
                <a:solidFill>
                  <a:schemeClr val="dk1"/>
                </a:solidFill>
                <a:latin typeface="Verdana"/>
                <a:ea typeface="Verdana"/>
                <a:cs typeface="Verdana"/>
                <a:sym typeface="Verdana"/>
              </a:rPr>
              <a:t>Problem Solving</a:t>
            </a:r>
            <a:r>
              <a:rPr lang="en-US" sz="1100" i="1">
                <a:solidFill>
                  <a:schemeClr val="dk1"/>
                </a:solidFill>
                <a:latin typeface="Verdana"/>
                <a:ea typeface="Verdana"/>
                <a:cs typeface="Verdana"/>
                <a:sym typeface="Verdana"/>
              </a:rPr>
              <a:t>	</a:t>
            </a:r>
            <a:r>
              <a:rPr lang="en-US" sz="1100">
                <a:solidFill>
                  <a:schemeClr val="dk1"/>
                </a:solidFill>
                <a:latin typeface="Verdana"/>
                <a:ea typeface="Verdana"/>
                <a:cs typeface="Verdana"/>
                <a:sym typeface="Verdana"/>
              </a:rPr>
              <a:t>A skill used to accurately identify what caused the problem 			and identify solution strategies</a:t>
            </a:r>
            <a:endParaRPr/>
          </a:p>
          <a:p>
            <a:pPr marL="1117607" marR="0" lvl="0" indent="-1117607" algn="l" rtl="0">
              <a:spcBef>
                <a:spcPts val="200"/>
              </a:spcBef>
              <a:spcAft>
                <a:spcPts val="0"/>
              </a:spcAft>
              <a:buNone/>
            </a:pPr>
            <a:endParaRPr sz="1000" b="1">
              <a:solidFill>
                <a:schemeClr val="dk1"/>
              </a:solidFill>
              <a:latin typeface="Verdana"/>
              <a:ea typeface="Verdana"/>
              <a:cs typeface="Verdana"/>
              <a:sym typeface="Verdana"/>
            </a:endParaRPr>
          </a:p>
          <a:p>
            <a:pPr marL="1117607" marR="0" lvl="0" indent="-1117607" algn="l" rtl="0">
              <a:spcBef>
                <a:spcPts val="200"/>
              </a:spcBef>
              <a:spcAft>
                <a:spcPts val="0"/>
              </a:spcAft>
              <a:buNone/>
            </a:pPr>
            <a:endParaRPr sz="1000">
              <a:solidFill>
                <a:schemeClr val="dk1"/>
              </a:solidFill>
              <a:latin typeface="Verdana"/>
              <a:ea typeface="Verdana"/>
              <a:cs typeface="Verdana"/>
              <a:sym typeface="Verdana"/>
            </a:endParaRPr>
          </a:p>
        </p:txBody>
      </p:sp>
      <p:sp>
        <p:nvSpPr>
          <p:cNvPr id="2019" name="Google Shape;2019;p117: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Problem Solving</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Key Terms</a:t>
            </a:r>
            <a:endParaRPr/>
          </a:p>
        </p:txBody>
      </p:sp>
      <p:pic>
        <p:nvPicPr>
          <p:cNvPr id="2020" name="Google Shape;2020;p117: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2021" name="Google Shape;2021;p117: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sp>
        <p:nvSpPr>
          <p:cNvPr id="2022" name="Google Shape;2022;p11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117</a:t>
            </a:fld>
            <a:endParaRPr/>
          </a:p>
        </p:txBody>
      </p:sp>
      <p:sp>
        <p:nvSpPr>
          <p:cNvPr id="2023" name="Google Shape;2023;p11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024" name="Google Shape;2024;p117: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2025" name="Google Shape;2025;p117: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p118: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32" name="Google Shape;2032;p118:notes"/>
          <p:cNvSpPr txBox="1">
            <a:spLocks noGrp="1"/>
          </p:cNvSpPr>
          <p:nvPr>
            <p:ph type="body" idx="1"/>
          </p:nvPr>
        </p:nvSpPr>
        <p:spPr>
          <a:xfrm>
            <a:off x="11866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Begin the lesson with Hunt the Good Stuff.</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write down one to three good things in the Participant Workbook.</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Tell students to write the good thing </a:t>
            </a:r>
            <a:r>
              <a:rPr lang="en-US" sz="1100" b="1"/>
              <a:t>and </a:t>
            </a:r>
            <a:r>
              <a:rPr lang="en-US" sz="1100"/>
              <a:t>the reflection (i.e., why it’s a good thing).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a couple students to share their “"Good Stuff"” at the group level. Remember to emphasize that the students explain why it is a good thing to them. </a:t>
            </a:r>
            <a:endParaRPr/>
          </a:p>
          <a:p>
            <a:pPr marL="221464" lvl="0" indent="-221464"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Optimism is important for resilience.</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HTGS is a skill to use daily, or at least several times a week.</a:t>
            </a:r>
            <a:endParaRPr/>
          </a:p>
          <a:p>
            <a:pPr marL="221464" lvl="0" indent="-151614" algn="l" rtl="0">
              <a:lnSpc>
                <a:spcPct val="109090"/>
              </a:lnSpc>
              <a:spcBef>
                <a:spcPts val="330"/>
              </a:spcBef>
              <a:spcAft>
                <a:spcPts val="0"/>
              </a:spcAft>
              <a:buClr>
                <a:schemeClr val="dk1"/>
              </a:buClr>
              <a:buSzPts val="1100"/>
              <a:buFont typeface="Verdana"/>
              <a:buNone/>
            </a:pPr>
            <a:endParaRPr sz="11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0" lvl="0" indent="0" algn="l" rtl="0">
              <a:lnSpc>
                <a:spcPct val="100000"/>
              </a:lnSpc>
              <a:spcBef>
                <a:spcPts val="360"/>
              </a:spcBef>
              <a:spcAft>
                <a:spcPts val="0"/>
              </a:spcAft>
              <a:buNone/>
            </a:pPr>
            <a:endParaRPr/>
          </a:p>
        </p:txBody>
      </p:sp>
      <p:sp>
        <p:nvSpPr>
          <p:cNvPr id="2033" name="Google Shape;2033;p11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118</a:t>
            </a:fld>
            <a:endParaRPr/>
          </a:p>
        </p:txBody>
      </p:sp>
      <p:sp>
        <p:nvSpPr>
          <p:cNvPr id="2034" name="Google Shape;2034;p11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1"/>
        <p:cNvGrpSpPr/>
        <p:nvPr/>
      </p:nvGrpSpPr>
      <p:grpSpPr>
        <a:xfrm>
          <a:off x="0" y="0"/>
          <a:ext cx="0" cy="0"/>
          <a:chOff x="0" y="0"/>
          <a:chExt cx="0" cy="0"/>
        </a:xfrm>
      </p:grpSpPr>
      <p:sp>
        <p:nvSpPr>
          <p:cNvPr id="2042" name="Google Shape;2042;p119: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43" name="Google Shape;2043;p119:notes"/>
          <p:cNvSpPr txBox="1">
            <a:spLocks noGrp="1"/>
          </p:cNvSpPr>
          <p:nvPr>
            <p:ph type="body" idx="1"/>
          </p:nvPr>
        </p:nvSpPr>
        <p:spPr>
          <a:xfrm>
            <a:off x="245242" y="3238680"/>
            <a:ext cx="3829249" cy="5687282"/>
          </a:xfrm>
          <a:prstGeom prst="rect">
            <a:avLst/>
          </a:prstGeom>
          <a:noFill/>
          <a:ln>
            <a:noFill/>
          </a:ln>
        </p:spPr>
        <p:txBody>
          <a:bodyPr spcFirstLastPara="1" wrap="square" lIns="94500" tIns="47250" rIns="94500" bIns="47250" anchor="t" anchorCtr="0">
            <a:normAutofit/>
          </a:bodyPr>
          <a:lstStyle/>
          <a:p>
            <a:pPr marL="223003" lvl="0" indent="-159503" algn="l" rtl="0">
              <a:lnSpc>
                <a:spcPct val="100000"/>
              </a:lnSpc>
              <a:spcBef>
                <a:spcPts val="0"/>
              </a:spcBef>
              <a:spcAft>
                <a:spcPts val="0"/>
              </a:spcAft>
              <a:buClr>
                <a:schemeClr val="dk1"/>
              </a:buClr>
              <a:buSzPts val="1000"/>
              <a:buFont typeface="Calibri"/>
              <a:buNone/>
            </a:pPr>
            <a:endParaRPr sz="1000"/>
          </a:p>
          <a:p>
            <a:pPr marL="223003" lvl="0" indent="-223003" algn="l" rtl="0">
              <a:lnSpc>
                <a:spcPct val="100000"/>
              </a:lnSpc>
              <a:spcBef>
                <a:spcPts val="300"/>
              </a:spcBef>
              <a:spcAft>
                <a:spcPts val="0"/>
              </a:spcAft>
              <a:buNone/>
            </a:pPr>
            <a:endParaRPr sz="1000"/>
          </a:p>
          <a:p>
            <a:pPr marL="223003" lvl="0" indent="-159503" algn="l" rtl="0">
              <a:lnSpc>
                <a:spcPct val="100000"/>
              </a:lnSpc>
              <a:spcBef>
                <a:spcPts val="300"/>
              </a:spcBef>
              <a:spcAft>
                <a:spcPts val="0"/>
              </a:spcAft>
              <a:buClr>
                <a:schemeClr val="dk1"/>
              </a:buClr>
              <a:buSzPts val="1000"/>
              <a:buFont typeface="Calibri"/>
              <a:buNone/>
            </a:pPr>
            <a:endParaRPr sz="1000"/>
          </a:p>
        </p:txBody>
      </p:sp>
      <p:sp>
        <p:nvSpPr>
          <p:cNvPr id="2044" name="Google Shape;2044;p11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119</a:t>
            </a:fld>
            <a:endParaRPr/>
          </a:p>
        </p:txBody>
      </p:sp>
      <p:sp>
        <p:nvSpPr>
          <p:cNvPr id="2045" name="Google Shape;2045;p119:notes"/>
          <p:cNvSpPr txBox="1"/>
          <p:nvPr/>
        </p:nvSpPr>
        <p:spPr>
          <a:xfrm>
            <a:off x="115324" y="3234068"/>
            <a:ext cx="3829248" cy="5687282"/>
          </a:xfrm>
          <a:prstGeom prst="rect">
            <a:avLst/>
          </a:prstGeom>
          <a:noFill/>
          <a:ln>
            <a:noFill/>
          </a:ln>
        </p:spPr>
        <p:txBody>
          <a:bodyPr spcFirstLastPara="1" wrap="square" lIns="94500" tIns="47250" rIns="94500" bIns="47250" anchor="t" anchorCtr="0">
            <a:normAutofit/>
          </a:bodyPr>
          <a:lstStyle/>
          <a:p>
            <a:pPr marL="0" marR="0" lvl="0" indent="0" algn="l" rtl="0">
              <a:spcBef>
                <a:spcPts val="0"/>
              </a:spcBef>
              <a:spcAft>
                <a:spcPts val="0"/>
              </a:spcAft>
              <a:buNone/>
            </a:pPr>
            <a:r>
              <a:rPr lang="en-US" sz="1100" b="1">
                <a:solidFill>
                  <a:schemeClr val="dk1"/>
                </a:solidFill>
                <a:latin typeface="Verdana"/>
                <a:ea typeface="Verdana"/>
                <a:cs typeface="Verdana"/>
                <a:sym typeface="Verdana"/>
              </a:rPr>
              <a:t>Instructor Notes: </a:t>
            </a:r>
            <a:endParaRPr/>
          </a:p>
          <a:p>
            <a:pPr marL="0" marR="0" lvl="0" indent="0" algn="l" rtl="0">
              <a:spcBef>
                <a:spcPts val="0"/>
              </a:spcBef>
              <a:spcAft>
                <a:spcPts val="0"/>
              </a:spcAft>
              <a:buNone/>
            </a:pPr>
            <a:endParaRPr sz="1100">
              <a:solidFill>
                <a:schemeClr val="dk1"/>
              </a:solidFill>
              <a:latin typeface="Verdana"/>
              <a:ea typeface="Verdana"/>
              <a:cs typeface="Verdana"/>
              <a:sym typeface="Verdana"/>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Tell students in one sentence what they will be learning.</a:t>
            </a:r>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Provide students with the resilience Core Competency the skill targets. </a:t>
            </a:r>
            <a:endParaRPr/>
          </a:p>
          <a:p>
            <a:pPr marL="231895" marR="0" lvl="1" indent="-231895" algn="l" rtl="0">
              <a:spcBef>
                <a:spcPts val="0"/>
              </a:spcBef>
              <a:spcAft>
                <a:spcPts val="0"/>
              </a:spcAft>
              <a:buNone/>
            </a:pPr>
            <a:endParaRPr sz="1100" b="1" i="0" u="none" strike="noStrike" cap="none">
              <a:solidFill>
                <a:schemeClr val="dk1"/>
              </a:solidFill>
              <a:latin typeface="Verdana"/>
              <a:ea typeface="Verdana"/>
              <a:cs typeface="Verdana"/>
              <a:sym typeface="Verdana"/>
            </a:endParaRPr>
          </a:p>
          <a:p>
            <a:pPr marL="231895" marR="0" lvl="1" indent="-231895" algn="l" rtl="0">
              <a:spcBef>
                <a:spcPts val="0"/>
              </a:spcBef>
              <a:spcAft>
                <a:spcPts val="0"/>
              </a:spcAft>
              <a:buNone/>
            </a:pPr>
            <a:r>
              <a:rPr lang="en-US" sz="1100" b="1" i="0" u="none" strike="noStrike" cap="none">
                <a:solidFill>
                  <a:schemeClr val="dk1"/>
                </a:solidFill>
                <a:latin typeface="Verdana"/>
                <a:ea typeface="Verdana"/>
                <a:cs typeface="Verdana"/>
                <a:sym typeface="Verdana"/>
              </a:rPr>
              <a:t>Key Points:</a:t>
            </a:r>
            <a:endParaRPr/>
          </a:p>
          <a:p>
            <a:pPr marL="231895" marR="0" lvl="1" indent="-231895" algn="l" rtl="0">
              <a:spcBef>
                <a:spcPts val="0"/>
              </a:spcBef>
              <a:spcAft>
                <a:spcPts val="0"/>
              </a:spcAft>
              <a:buNone/>
            </a:pPr>
            <a:endParaRPr sz="1100" b="1" i="0" u="none" strike="noStrike" cap="none">
              <a:solidFill>
                <a:schemeClr val="dk1"/>
              </a:solidFill>
              <a:latin typeface="Verdana"/>
              <a:ea typeface="Verdana"/>
              <a:cs typeface="Verdana"/>
              <a:sym typeface="Verdana"/>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In order to solve a problem we need to understand it first and fight the Confirmation Bias. </a:t>
            </a:r>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Problem Solving builds Mental Agility.</a:t>
            </a:r>
            <a:endParaRPr/>
          </a:p>
          <a:p>
            <a:pPr marL="231895" marR="0" lvl="1" indent="-231895" algn="l" rtl="0">
              <a:lnSpc>
                <a:spcPct val="116299"/>
              </a:lnSpc>
              <a:spcBef>
                <a:spcPts val="300"/>
              </a:spcBef>
              <a:spcAft>
                <a:spcPts val="0"/>
              </a:spcAft>
              <a:buNone/>
            </a:pPr>
            <a:endParaRPr sz="1000" b="0" i="0" u="none" strike="noStrike" cap="none">
              <a:solidFill>
                <a:schemeClr val="dk1"/>
              </a:solidFill>
              <a:latin typeface="Verdana"/>
              <a:ea typeface="Verdana"/>
              <a:cs typeface="Verdana"/>
              <a:sym typeface="Verdana"/>
            </a:endParaRPr>
          </a:p>
          <a:p>
            <a:pPr marL="223524" marR="0" lvl="0" indent="-160024" algn="l" rtl="0">
              <a:lnSpc>
                <a:spcPct val="116299"/>
              </a:lnSpc>
              <a:spcBef>
                <a:spcPts val="300"/>
              </a:spcBef>
              <a:spcAft>
                <a:spcPts val="0"/>
              </a:spcAft>
              <a:buClr>
                <a:schemeClr val="dk1"/>
              </a:buClr>
              <a:buSzPts val="1000"/>
              <a:buFont typeface="Calibri"/>
              <a:buNone/>
            </a:pPr>
            <a:endParaRPr sz="1000">
              <a:solidFill>
                <a:schemeClr val="dk1"/>
              </a:solidFill>
              <a:latin typeface="Verdana"/>
              <a:ea typeface="Verdana"/>
              <a:cs typeface="Verdana"/>
              <a:sym typeface="Verdana"/>
            </a:endParaRPr>
          </a:p>
          <a:p>
            <a:pPr marL="0" marR="0" lvl="0" indent="0" algn="l" rtl="0">
              <a:lnSpc>
                <a:spcPct val="116299"/>
              </a:lnSpc>
              <a:spcBef>
                <a:spcPts val="300"/>
              </a:spcBef>
              <a:spcAft>
                <a:spcPts val="0"/>
              </a:spcAft>
              <a:buNone/>
            </a:pPr>
            <a:endParaRPr sz="1000">
              <a:solidFill>
                <a:schemeClr val="dk1"/>
              </a:solidFill>
              <a:latin typeface="Verdana"/>
              <a:ea typeface="Verdana"/>
              <a:cs typeface="Verdana"/>
              <a:sym typeface="Verdana"/>
            </a:endParaRPr>
          </a:p>
          <a:p>
            <a:pPr marL="0" marR="0" lvl="0" indent="0" algn="l" rtl="0">
              <a:lnSpc>
                <a:spcPct val="116299"/>
              </a:lnSpc>
              <a:spcBef>
                <a:spcPts val="300"/>
              </a:spcBef>
              <a:spcAft>
                <a:spcPts val="0"/>
              </a:spcAft>
              <a:buNone/>
            </a:pPr>
            <a:endParaRPr sz="1000">
              <a:solidFill>
                <a:schemeClr val="dk1"/>
              </a:solidFill>
              <a:latin typeface="Verdana"/>
              <a:ea typeface="Verdana"/>
              <a:cs typeface="Verdana"/>
              <a:sym typeface="Verdana"/>
            </a:endParaRPr>
          </a:p>
        </p:txBody>
      </p:sp>
      <p:sp>
        <p:nvSpPr>
          <p:cNvPr id="2046" name="Google Shape;2046;p11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2:notes"/>
          <p:cNvSpPr>
            <a:spLocks noGrp="1" noRot="1" noChangeAspect="1"/>
          </p:cNvSpPr>
          <p:nvPr>
            <p:ph type="sldImg" idx="2"/>
          </p:nvPr>
        </p:nvSpPr>
        <p:spPr>
          <a:xfrm>
            <a:off x="266700" y="287338"/>
            <a:ext cx="3884613" cy="29130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1" name="Google Shape;381;p1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000000"/>
                </a:solidFill>
                <a:latin typeface="Verdana"/>
                <a:ea typeface="Verdana"/>
                <a:cs typeface="Verdana"/>
                <a:sym typeface="Verdana"/>
              </a:rPr>
              <a:t>12</a:t>
            </a:fld>
            <a:endParaRPr sz="900" b="0" i="0" u="none" strike="noStrike" cap="none">
              <a:solidFill>
                <a:srgbClr val="000000"/>
              </a:solidFill>
              <a:latin typeface="Verdana"/>
              <a:ea typeface="Verdana"/>
              <a:cs typeface="Verdana"/>
              <a:sym typeface="Verdana"/>
            </a:endParaRPr>
          </a:p>
        </p:txBody>
      </p:sp>
      <p:sp>
        <p:nvSpPr>
          <p:cNvPr id="382" name="Google Shape;382;p1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383" name="Google Shape;383;p12: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 </a:t>
            </a:r>
            <a:endParaRPr/>
          </a:p>
          <a:p>
            <a:pPr marL="0" lvl="0" indent="0" algn="l" rtl="0">
              <a:lnSpc>
                <a:spcPct val="109090"/>
              </a:lnSpc>
              <a:spcBef>
                <a:spcPts val="330"/>
              </a:spcBef>
              <a:spcAft>
                <a:spcPts val="0"/>
              </a:spcAft>
              <a:buNone/>
            </a:pPr>
            <a:r>
              <a:rPr lang="en-US" sz="1100" b="1"/>
              <a:t>			</a:t>
            </a:r>
            <a:endParaRPr/>
          </a:p>
          <a:p>
            <a:pPr marL="0" lvl="0" indent="0" algn="l" rtl="0">
              <a:lnSpc>
                <a:spcPct val="109090"/>
              </a:lnSpc>
              <a:spcBef>
                <a:spcPts val="0"/>
              </a:spcBef>
              <a:spcAft>
                <a:spcPts val="0"/>
              </a:spcAft>
              <a:buNone/>
            </a:pPr>
            <a:r>
              <a:rPr lang="en-US" sz="1100" b="1" u="sng"/>
              <a:t>Skil</a:t>
            </a:r>
            <a:r>
              <a:rPr lang="en-US" sz="1100" u="sng"/>
              <a:t>l</a:t>
            </a:r>
            <a:endParaRPr/>
          </a:p>
          <a:p>
            <a:pPr marL="0" lvl="0" indent="0" algn="l" rtl="0">
              <a:lnSpc>
                <a:spcPct val="109090"/>
              </a:lnSpc>
              <a:spcBef>
                <a:spcPts val="0"/>
              </a:spcBef>
              <a:spcAft>
                <a:spcPts val="0"/>
              </a:spcAft>
              <a:buNone/>
            </a:pPr>
            <a:endParaRPr sz="1100" u="sng"/>
          </a:p>
          <a:p>
            <a:pPr marL="330521" lvl="0" indent="-330521" algn="l" rtl="0">
              <a:lnSpc>
                <a:spcPct val="109090"/>
              </a:lnSpc>
              <a:spcBef>
                <a:spcPts val="0"/>
              </a:spcBef>
              <a:spcAft>
                <a:spcPts val="0"/>
              </a:spcAft>
              <a:buClr>
                <a:schemeClr val="dk1"/>
              </a:buClr>
              <a:buSzPts val="1100"/>
              <a:buFont typeface="Calibri"/>
              <a:buAutoNum type="arabicParenR"/>
            </a:pPr>
            <a:r>
              <a:rPr lang="en-US" sz="1100"/>
              <a:t>Define Optimism.</a:t>
            </a:r>
            <a:endParaRPr/>
          </a:p>
          <a:p>
            <a:pPr marL="330521" lvl="0" indent="-330521" algn="l" rtl="0">
              <a:lnSpc>
                <a:spcPct val="109090"/>
              </a:lnSpc>
              <a:spcBef>
                <a:spcPts val="0"/>
              </a:spcBef>
              <a:spcAft>
                <a:spcPts val="0"/>
              </a:spcAft>
              <a:buClr>
                <a:schemeClr val="dk1"/>
              </a:buClr>
              <a:buSzPts val="1100"/>
              <a:buFont typeface="Calibri"/>
              <a:buAutoNum type="arabicParenR"/>
            </a:pPr>
            <a:r>
              <a:rPr lang="en-US" sz="1100"/>
              <a:t>Discuss negativity bias with the students.  Describe negativity bias as the tendency to pay more attention to the bad than the good.  Make the point that negativity bias is a basic survival skill is not bad but that HTGS helps to balance this bias.</a:t>
            </a:r>
            <a:endParaRPr/>
          </a:p>
          <a:p>
            <a:pPr marL="330521" lvl="0" indent="-330521" algn="l" rtl="0">
              <a:lnSpc>
                <a:spcPct val="109090"/>
              </a:lnSpc>
              <a:spcBef>
                <a:spcPts val="0"/>
              </a:spcBef>
              <a:spcAft>
                <a:spcPts val="0"/>
              </a:spcAft>
              <a:buClr>
                <a:schemeClr val="dk1"/>
              </a:buClr>
              <a:buSzPts val="1100"/>
              <a:buFont typeface="Calibri"/>
              <a:buAutoNum type="arabicParenR"/>
            </a:pPr>
            <a:r>
              <a:rPr lang="en-US" sz="1100"/>
              <a:t>Provide an example of "the negativity bias".</a:t>
            </a:r>
            <a:endParaRPr/>
          </a:p>
          <a:p>
            <a:pPr marL="465603" lvl="1" indent="-113167" algn="l" rtl="0">
              <a:lnSpc>
                <a:spcPct val="109090"/>
              </a:lnSpc>
              <a:spcBef>
                <a:spcPts val="0"/>
              </a:spcBef>
              <a:spcAft>
                <a:spcPts val="0"/>
              </a:spcAft>
              <a:buClr>
                <a:schemeClr val="dk1"/>
              </a:buClr>
              <a:buSzPts val="1100"/>
              <a:buFont typeface="Arial"/>
              <a:buChar char="•"/>
            </a:pPr>
            <a:r>
              <a:rPr lang="en-US" sz="1100"/>
              <a:t>i.e., at the end of the day when you talk to your best friend, you are more likely to talk about the bad grade you got, the fight you got into with another friend, how bad lunch was versus the good stuff that happened. </a:t>
            </a:r>
            <a:endParaRPr/>
          </a:p>
          <a:p>
            <a:pPr marL="330521" lvl="0" indent="-330521" algn="l" rtl="0">
              <a:lnSpc>
                <a:spcPct val="109090"/>
              </a:lnSpc>
              <a:spcBef>
                <a:spcPts val="0"/>
              </a:spcBef>
              <a:spcAft>
                <a:spcPts val="0"/>
              </a:spcAft>
              <a:buClr>
                <a:schemeClr val="dk1"/>
              </a:buClr>
              <a:buSzPts val="1100"/>
              <a:buFont typeface="Verdana"/>
              <a:buAutoNum type="arabicParenR"/>
            </a:pPr>
            <a:r>
              <a:rPr lang="en-US" sz="1100"/>
              <a:t>Go over the benefits of Optimism (listed in Participant Guide). 		</a:t>
            </a:r>
            <a:r>
              <a:rPr lang="en-US" sz="800"/>
              <a:t>	</a:t>
            </a:r>
            <a:endParaRPr/>
          </a:p>
          <a:p>
            <a:pPr marL="330521" lvl="0" indent="-330521" algn="l" rtl="0">
              <a:lnSpc>
                <a:spcPct val="109090"/>
              </a:lnSpc>
              <a:spcBef>
                <a:spcPts val="0"/>
              </a:spcBef>
              <a:spcAft>
                <a:spcPts val="0"/>
              </a:spcAft>
              <a:buNone/>
            </a:pPr>
            <a:r>
              <a:rPr lang="en-US" sz="1100" b="1"/>
              <a:t>Key Points:</a:t>
            </a:r>
            <a:endParaRPr/>
          </a:p>
          <a:p>
            <a:pPr marL="330521" lvl="0" indent="-330521" algn="l" rtl="0">
              <a:lnSpc>
                <a:spcPct val="150000"/>
              </a:lnSpc>
              <a:spcBef>
                <a:spcPts val="0"/>
              </a:spcBef>
              <a:spcAft>
                <a:spcPts val="0"/>
              </a:spcAft>
              <a:buNone/>
            </a:pPr>
            <a:endParaRPr sz="800"/>
          </a:p>
          <a:p>
            <a:pPr marL="330521" lvl="0" indent="-330521" algn="l" rtl="0">
              <a:lnSpc>
                <a:spcPct val="109090"/>
              </a:lnSpc>
              <a:spcBef>
                <a:spcPts val="0"/>
              </a:spcBef>
              <a:spcAft>
                <a:spcPts val="0"/>
              </a:spcAft>
              <a:buClr>
                <a:schemeClr val="dk1"/>
              </a:buClr>
              <a:buSzPts val="1100"/>
              <a:buFont typeface="Calibri"/>
              <a:buAutoNum type="arabicParenR"/>
            </a:pPr>
            <a:r>
              <a:rPr lang="en-US" sz="1100"/>
              <a:t>You can fight "the negativity bias" through this simple exercise. </a:t>
            </a:r>
            <a:endParaRPr/>
          </a:p>
          <a:p>
            <a:pPr marL="330521" lvl="0" indent="-330521" algn="l" rtl="0">
              <a:lnSpc>
                <a:spcPct val="109090"/>
              </a:lnSpc>
              <a:spcBef>
                <a:spcPts val="0"/>
              </a:spcBef>
              <a:spcAft>
                <a:spcPts val="0"/>
              </a:spcAft>
              <a:buClr>
                <a:schemeClr val="dk1"/>
              </a:buClr>
              <a:buSzPts val="1100"/>
              <a:buFont typeface="Calibri"/>
              <a:buAutoNum type="arabicParenR"/>
            </a:pPr>
            <a:r>
              <a:rPr lang="en-US" sz="1100"/>
              <a:t>Optimistic thoughts drive behaviors that lead to more positive outcomes. </a:t>
            </a:r>
            <a:endParaRPr/>
          </a:p>
          <a:p>
            <a:pPr marL="330521" lvl="0" indent="-330521" algn="l" rtl="0">
              <a:lnSpc>
                <a:spcPct val="109090"/>
              </a:lnSpc>
              <a:spcBef>
                <a:spcPts val="0"/>
              </a:spcBef>
              <a:spcAft>
                <a:spcPts val="0"/>
              </a:spcAft>
              <a:buClr>
                <a:schemeClr val="dk1"/>
              </a:buClr>
              <a:buSzPts val="1100"/>
              <a:buFont typeface="Calibri"/>
              <a:buAutoNum type="arabicParenR"/>
            </a:pPr>
            <a:r>
              <a:rPr lang="en-US" sz="1100"/>
              <a:t>The benefits of Optimism listed on the slide result from Hunting the Good Stuff on a regular basis.</a:t>
            </a:r>
            <a:endParaRPr/>
          </a:p>
          <a:p>
            <a:pPr marL="330521" lvl="0" indent="-330521" algn="l" rtl="0">
              <a:lnSpc>
                <a:spcPct val="109090"/>
              </a:lnSpc>
              <a:spcBef>
                <a:spcPts val="0"/>
              </a:spcBef>
              <a:spcAft>
                <a:spcPts val="0"/>
              </a:spcAft>
              <a:buNone/>
            </a:pPr>
            <a:endParaRPr sz="110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p120: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56" name="Google Shape;2056;p12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solidFill>
                  <a:srgbClr val="000000"/>
                </a:solidFill>
              </a:rPr>
              <a:t>120</a:t>
            </a:fld>
            <a:endParaRPr>
              <a:solidFill>
                <a:srgbClr val="000000"/>
              </a:solidFill>
            </a:endParaRPr>
          </a:p>
        </p:txBody>
      </p:sp>
      <p:sp>
        <p:nvSpPr>
          <p:cNvPr id="2057" name="Google Shape;2057;p120:notes"/>
          <p:cNvSpPr txBox="1">
            <a:spLocks noGrp="1"/>
          </p:cNvSpPr>
          <p:nvPr>
            <p:ph type="body" idx="1"/>
          </p:nvPr>
        </p:nvSpPr>
        <p:spPr>
          <a:xfrm>
            <a:off x="11866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 </a:t>
            </a:r>
            <a:endParaRPr/>
          </a:p>
          <a:p>
            <a:pPr marL="231895" lvl="1" indent="-231895" algn="l" rtl="0">
              <a:lnSpc>
                <a:spcPct val="100000"/>
              </a:lnSpc>
              <a:spcBef>
                <a:spcPts val="330"/>
              </a:spcBef>
              <a:spcAft>
                <a:spcPts val="0"/>
              </a:spcAft>
              <a:buNone/>
            </a:pPr>
            <a:endParaRPr sz="1100"/>
          </a:p>
          <a:p>
            <a:pPr marL="232802" lvl="1" indent="-232802" algn="l" rtl="0">
              <a:lnSpc>
                <a:spcPct val="100000"/>
              </a:lnSpc>
              <a:spcBef>
                <a:spcPts val="330"/>
              </a:spcBef>
              <a:spcAft>
                <a:spcPts val="0"/>
              </a:spcAft>
              <a:buClr>
                <a:schemeClr val="dk1"/>
              </a:buClr>
              <a:buSzPts val="1100"/>
              <a:buFont typeface="Calibri"/>
              <a:buAutoNum type="arabicParenR"/>
            </a:pPr>
            <a:r>
              <a:rPr lang="en-US" sz="1100"/>
              <a:t>Use the slide to review the key points of the Confirmation Bias. </a:t>
            </a:r>
            <a:endParaRPr/>
          </a:p>
          <a:p>
            <a:pPr marL="232802" lvl="1" indent="-232802" algn="l" rtl="0">
              <a:lnSpc>
                <a:spcPct val="100000"/>
              </a:lnSpc>
              <a:spcBef>
                <a:spcPts val="330"/>
              </a:spcBef>
              <a:spcAft>
                <a:spcPts val="0"/>
              </a:spcAft>
              <a:buClr>
                <a:schemeClr val="dk1"/>
              </a:buClr>
              <a:buSzPts val="1100"/>
              <a:buFont typeface="Calibri"/>
              <a:buAutoNum type="arabicParenR"/>
            </a:pPr>
            <a:r>
              <a:rPr lang="en-US" sz="1100"/>
              <a:t>Instruct students to write NOTICE, REMEMBER, WEIGHT on both the Velcro and Teflon sides in their Participant Workbook. </a:t>
            </a:r>
            <a:endParaRPr/>
          </a:p>
          <a:p>
            <a:pPr marL="232802" lvl="1" indent="-232802" algn="l" rtl="0">
              <a:lnSpc>
                <a:spcPct val="100000"/>
              </a:lnSpc>
              <a:spcBef>
                <a:spcPts val="330"/>
              </a:spcBef>
              <a:spcAft>
                <a:spcPts val="0"/>
              </a:spcAft>
              <a:buClr>
                <a:schemeClr val="dk1"/>
              </a:buClr>
              <a:buSzPts val="1100"/>
              <a:buFont typeface="Calibri"/>
              <a:buAutoNum type="arabicParenR"/>
            </a:pPr>
            <a:r>
              <a:rPr lang="en-US" sz="1100"/>
              <a:t>Instruct students to write STICKS and SLIDES OFF on both the Velcro and Teflon sides in their Participant Workbook.</a:t>
            </a:r>
            <a:endParaRPr/>
          </a:p>
          <a:p>
            <a:pPr marL="232802" lvl="1" indent="-232802" algn="l" rtl="0">
              <a:lnSpc>
                <a:spcPct val="100000"/>
              </a:lnSpc>
              <a:spcBef>
                <a:spcPts val="330"/>
              </a:spcBef>
              <a:spcAft>
                <a:spcPts val="0"/>
              </a:spcAft>
              <a:buClr>
                <a:schemeClr val="dk1"/>
              </a:buClr>
              <a:buSzPts val="1100"/>
              <a:buFont typeface="Calibri"/>
              <a:buAutoNum type="arabicParenR"/>
            </a:pPr>
            <a:r>
              <a:rPr lang="en-US" sz="1100"/>
              <a:t>Have students write in their Participant Workbook (p. 43) how they believe the Confirmation Bias affects their ability to solve a problem. Get a couple students to share their answer. </a:t>
            </a:r>
            <a:endParaRPr/>
          </a:p>
          <a:p>
            <a:pPr marL="231895" lvl="1" indent="-231895" algn="l" rtl="0">
              <a:lnSpc>
                <a:spcPct val="100000"/>
              </a:lnSpc>
              <a:spcBef>
                <a:spcPts val="330"/>
              </a:spcBef>
              <a:spcAft>
                <a:spcPts val="0"/>
              </a:spcAft>
              <a:buNone/>
            </a:pPr>
            <a:endParaRPr sz="1100" b="1"/>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1" indent="-232802" algn="l" rtl="0">
              <a:lnSpc>
                <a:spcPct val="100000"/>
              </a:lnSpc>
              <a:spcBef>
                <a:spcPts val="330"/>
              </a:spcBef>
              <a:spcAft>
                <a:spcPts val="0"/>
              </a:spcAft>
              <a:buClr>
                <a:schemeClr val="dk1"/>
              </a:buClr>
              <a:buSzPts val="1100"/>
              <a:buFont typeface="Calibri"/>
              <a:buAutoNum type="arabicParenR"/>
            </a:pPr>
            <a:r>
              <a:rPr lang="en-US" sz="1100"/>
              <a:t>The Confirmation Bias causes us to notice evidence that fits our thoughts and beliefs and miss evidence that does not fit our thoughts and beliefs. </a:t>
            </a:r>
            <a:endParaRPr/>
          </a:p>
          <a:p>
            <a:pPr marL="232802" lvl="1" indent="-232802" algn="l" rtl="0">
              <a:lnSpc>
                <a:spcPct val="100000"/>
              </a:lnSpc>
              <a:spcBef>
                <a:spcPts val="330"/>
              </a:spcBef>
              <a:spcAft>
                <a:spcPts val="0"/>
              </a:spcAft>
              <a:buClr>
                <a:schemeClr val="dk1"/>
              </a:buClr>
              <a:buSzPts val="1100"/>
              <a:buFont typeface="Calibri"/>
              <a:buAutoNum type="arabicParenR"/>
            </a:pPr>
            <a:r>
              <a:rPr lang="en-US" sz="1100"/>
              <a:t>The Confirmation Bias makes it hard for us to see problems accurately and solve them. We may only be seeing our side of the story. </a:t>
            </a:r>
            <a:endParaRPr/>
          </a:p>
          <a:p>
            <a:pPr marL="231895" lvl="1" indent="-168395" algn="l" rtl="0">
              <a:lnSpc>
                <a:spcPct val="100000"/>
              </a:lnSpc>
              <a:spcBef>
                <a:spcPts val="300"/>
              </a:spcBef>
              <a:spcAft>
                <a:spcPts val="0"/>
              </a:spcAft>
              <a:buClr>
                <a:schemeClr val="dk1"/>
              </a:buClr>
              <a:buSzPts val="1000"/>
              <a:buFont typeface="Verdana"/>
              <a:buNone/>
            </a:pPr>
            <a:endParaRPr sz="1000"/>
          </a:p>
          <a:p>
            <a:pPr marL="231895" lvl="1" indent="-168395" algn="l" rtl="0">
              <a:lnSpc>
                <a:spcPct val="120000"/>
              </a:lnSpc>
              <a:spcBef>
                <a:spcPts val="300"/>
              </a:spcBef>
              <a:spcAft>
                <a:spcPts val="0"/>
              </a:spcAft>
              <a:buClr>
                <a:schemeClr val="dk1"/>
              </a:buClr>
              <a:buSzPts val="1000"/>
              <a:buFont typeface="Verdana"/>
              <a:buNone/>
            </a:pPr>
            <a:endParaRPr sz="1000"/>
          </a:p>
          <a:p>
            <a:pPr marL="0" lvl="0" indent="0" algn="l" rtl="0">
              <a:lnSpc>
                <a:spcPct val="120000"/>
              </a:lnSpc>
              <a:spcBef>
                <a:spcPts val="300"/>
              </a:spcBef>
              <a:spcAft>
                <a:spcPts val="0"/>
              </a:spcAft>
              <a:buNone/>
            </a:pPr>
            <a:endParaRPr sz="1000"/>
          </a:p>
          <a:p>
            <a:pPr marL="0" lvl="0" indent="0" algn="l" rtl="0">
              <a:lnSpc>
                <a:spcPct val="120000"/>
              </a:lnSpc>
              <a:spcBef>
                <a:spcPts val="300"/>
              </a:spcBef>
              <a:spcAft>
                <a:spcPts val="0"/>
              </a:spcAft>
              <a:buNone/>
            </a:pPr>
            <a:endParaRPr sz="1000"/>
          </a:p>
        </p:txBody>
      </p:sp>
      <p:sp>
        <p:nvSpPr>
          <p:cNvPr id="2058" name="Google Shape;2058;p12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p:cNvGrpSpPr/>
        <p:nvPr/>
      </p:nvGrpSpPr>
      <p:grpSpPr>
        <a:xfrm>
          <a:off x="0" y="0"/>
          <a:ext cx="0" cy="0"/>
          <a:chOff x="0" y="0"/>
          <a:chExt cx="0" cy="0"/>
        </a:xfrm>
      </p:grpSpPr>
      <p:sp>
        <p:nvSpPr>
          <p:cNvPr id="2091" name="Google Shape;2091;p121: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92" name="Google Shape;2092;p121:notes"/>
          <p:cNvSpPr txBox="1">
            <a:spLocks noGrp="1"/>
          </p:cNvSpPr>
          <p:nvPr>
            <p:ph type="body" idx="1"/>
          </p:nvPr>
        </p:nvSpPr>
        <p:spPr>
          <a:xfrm>
            <a:off x="11866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In order to solve a problem we need to understand it first.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Read the examples of problems, and prompt students to begin thinking of some of the problems they currently have. </a:t>
            </a:r>
            <a:endParaRPr/>
          </a:p>
        </p:txBody>
      </p:sp>
      <p:sp>
        <p:nvSpPr>
          <p:cNvPr id="2093" name="Google Shape;2093;p12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chemeClr val="dk1"/>
                </a:solidFill>
                <a:latin typeface="Verdana"/>
                <a:ea typeface="Verdana"/>
                <a:cs typeface="Verdana"/>
                <a:sym typeface="Verdana"/>
              </a:rPr>
              <a:t>121</a:t>
            </a:fld>
            <a:endParaRPr sz="900">
              <a:solidFill>
                <a:schemeClr val="dk1"/>
              </a:solidFill>
              <a:latin typeface="Verdana"/>
              <a:ea typeface="Verdana"/>
              <a:cs typeface="Verdana"/>
              <a:sym typeface="Verdana"/>
            </a:endParaRPr>
          </a:p>
        </p:txBody>
      </p:sp>
      <p:sp>
        <p:nvSpPr>
          <p:cNvPr id="2094" name="Google Shape;2094;p121: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2095" name="Google Shape;2095;p12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5"/>
        <p:cNvGrpSpPr/>
        <p:nvPr/>
      </p:nvGrpSpPr>
      <p:grpSpPr>
        <a:xfrm>
          <a:off x="0" y="0"/>
          <a:ext cx="0" cy="0"/>
          <a:chOff x="0" y="0"/>
          <a:chExt cx="0" cy="0"/>
        </a:xfrm>
      </p:grpSpPr>
      <p:sp>
        <p:nvSpPr>
          <p:cNvPr id="2106" name="Google Shape;2106;p122: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07" name="Google Shape;2107;p122:notes"/>
          <p:cNvSpPr txBox="1">
            <a:spLocks noGrp="1"/>
          </p:cNvSpPr>
          <p:nvPr>
            <p:ph type="body" idx="1"/>
          </p:nvPr>
        </p:nvSpPr>
        <p:spPr>
          <a:xfrm>
            <a:off x="13813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330"/>
              </a:spcBef>
              <a:spcAft>
                <a:spcPts val="0"/>
              </a:spcAft>
              <a:buClr>
                <a:schemeClr val="dk1"/>
              </a:buClr>
              <a:buSzPts val="1100"/>
              <a:buFont typeface="Calibri"/>
              <a:buAutoNum type="arabicParenR"/>
            </a:pPr>
            <a:r>
              <a:rPr lang="en-US" sz="1100"/>
              <a:t>Read the title of the step.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Ask students to write down the key word OBJECTIVE next to Step 1 in their Participant Workbook.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Explain why the key word is important to the Problem Solving Model:</a:t>
            </a:r>
            <a:endParaRPr/>
          </a:p>
          <a:p>
            <a:pPr marL="465603" lvl="1" indent="-232802" algn="l" rtl="0">
              <a:lnSpc>
                <a:spcPct val="100000"/>
              </a:lnSpc>
              <a:spcBef>
                <a:spcPts val="330"/>
              </a:spcBef>
              <a:spcAft>
                <a:spcPts val="0"/>
              </a:spcAft>
              <a:buClr>
                <a:schemeClr val="dk1"/>
              </a:buClr>
              <a:buSzPts val="1100"/>
              <a:buFont typeface="Arial"/>
              <a:buChar char="•"/>
            </a:pPr>
            <a:r>
              <a:rPr lang="en-US" sz="1100"/>
              <a:t>One needs to be able to accurately and objectively describe the problem before they can start to solve it. </a:t>
            </a:r>
            <a:endParaRPr/>
          </a:p>
          <a:p>
            <a:pPr marL="221464" lvl="0" indent="-221464" algn="l" rtl="0">
              <a:lnSpc>
                <a:spcPct val="100000"/>
              </a:lnSpc>
              <a:spcBef>
                <a:spcPts val="330"/>
              </a:spcBef>
              <a:spcAft>
                <a:spcPts val="0"/>
              </a:spcAft>
              <a:buClr>
                <a:schemeClr val="dk1"/>
              </a:buClr>
              <a:buSzPts val="1100"/>
              <a:buFont typeface="Verdana"/>
              <a:buAutoNum type="arabicParenR"/>
            </a:pPr>
            <a:r>
              <a:rPr lang="en-US" sz="1100"/>
              <a:t>Read the example on the slide.</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a:t>Key Points: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a:t>Emphasize that they already have practice describing problems objectively from the “A” of the ATC model.</a:t>
            </a:r>
            <a:endParaRPr/>
          </a:p>
          <a:p>
            <a:pPr marL="0" lvl="0" indent="0" algn="l" rtl="0">
              <a:lnSpc>
                <a:spcPct val="100000"/>
              </a:lnSpc>
              <a:spcBef>
                <a:spcPts val="0"/>
              </a:spcBef>
              <a:spcAft>
                <a:spcPts val="0"/>
              </a:spcAft>
              <a:buClr>
                <a:schemeClr val="dk1"/>
              </a:buClr>
              <a:buSzPts val="1000"/>
              <a:buFont typeface="Calibri"/>
              <a:buNone/>
            </a:pPr>
            <a:endParaRPr sz="1000"/>
          </a:p>
        </p:txBody>
      </p:sp>
      <p:sp>
        <p:nvSpPr>
          <p:cNvPr id="2108" name="Google Shape;2108;p12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122</a:t>
            </a:fld>
            <a:endParaRPr/>
          </a:p>
        </p:txBody>
      </p:sp>
      <p:sp>
        <p:nvSpPr>
          <p:cNvPr id="2109" name="Google Shape;2109;p122: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2110" name="Google Shape;2110;p12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123: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22" name="Google Shape;2122;p123:notes"/>
          <p:cNvSpPr txBox="1">
            <a:spLocks noGrp="1"/>
          </p:cNvSpPr>
          <p:nvPr>
            <p:ph type="body" idx="1"/>
          </p:nvPr>
        </p:nvSpPr>
        <p:spPr>
          <a:xfrm>
            <a:off x="11866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write down a personal example of a problem they would like to use to work through the Problem Solving model.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Make sure that students use appropriate kinds of problems for the skill of Problem Solving. The following are criteria for good examples:</a:t>
            </a:r>
            <a:endParaRPr/>
          </a:p>
          <a:p>
            <a:pPr marL="456361" lvl="0" indent="-223524" algn="l" rtl="0">
              <a:lnSpc>
                <a:spcPct val="100000"/>
              </a:lnSpc>
              <a:spcBef>
                <a:spcPts val="0"/>
              </a:spcBef>
              <a:spcAft>
                <a:spcPts val="0"/>
              </a:spcAft>
              <a:buClr>
                <a:schemeClr val="dk1"/>
              </a:buClr>
              <a:buSzPts val="1100"/>
              <a:buFont typeface="Arial"/>
              <a:buChar char="•"/>
            </a:pPr>
            <a:r>
              <a:rPr lang="en-US" sz="1100"/>
              <a:t>Good examples often involve other people. </a:t>
            </a:r>
            <a:endParaRPr/>
          </a:p>
          <a:p>
            <a:pPr marL="456361" lvl="0" indent="-223524" algn="l" rtl="0">
              <a:lnSpc>
                <a:spcPct val="100000"/>
              </a:lnSpc>
              <a:spcBef>
                <a:spcPts val="0"/>
              </a:spcBef>
              <a:spcAft>
                <a:spcPts val="0"/>
              </a:spcAft>
              <a:buClr>
                <a:schemeClr val="dk1"/>
              </a:buClr>
              <a:buSzPts val="1100"/>
              <a:buFont typeface="Arial"/>
              <a:buChar char="•"/>
            </a:pPr>
            <a:r>
              <a:rPr lang="en-US" sz="1100"/>
              <a:t>Students have some control over the problem.</a:t>
            </a:r>
            <a:endParaRPr/>
          </a:p>
          <a:p>
            <a:pPr marL="456361" lvl="0" indent="-223524" algn="l" rtl="0">
              <a:lnSpc>
                <a:spcPct val="100000"/>
              </a:lnSpc>
              <a:spcBef>
                <a:spcPts val="0"/>
              </a:spcBef>
              <a:spcAft>
                <a:spcPts val="0"/>
              </a:spcAft>
              <a:buClr>
                <a:schemeClr val="dk1"/>
              </a:buClr>
              <a:buSzPts val="1100"/>
              <a:buFont typeface="Arial"/>
              <a:buChar char="•"/>
            </a:pPr>
            <a:r>
              <a:rPr lang="en-US" sz="1100"/>
              <a:t>Students have time to think about the problem (i.e., it doesn’t require an immediate fix).</a:t>
            </a:r>
            <a:endParaRPr/>
          </a:p>
          <a:p>
            <a:pPr marL="456361" lvl="0" indent="-223524" algn="l" rtl="0">
              <a:lnSpc>
                <a:spcPct val="100000"/>
              </a:lnSpc>
              <a:spcBef>
                <a:spcPts val="0"/>
              </a:spcBef>
              <a:spcAft>
                <a:spcPts val="0"/>
              </a:spcAft>
              <a:buClr>
                <a:schemeClr val="dk1"/>
              </a:buClr>
              <a:buSzPts val="1100"/>
              <a:buFont typeface="Arial"/>
              <a:buChar char="•"/>
            </a:pPr>
            <a:r>
              <a:rPr lang="en-US" sz="1100"/>
              <a:t>Good examples are complex enough to have multiple causes.</a:t>
            </a:r>
            <a:endParaRPr/>
          </a:p>
          <a:p>
            <a:pPr marL="456361" lvl="0" indent="-223524" algn="l" rtl="0">
              <a:lnSpc>
                <a:spcPct val="100000"/>
              </a:lnSpc>
              <a:spcBef>
                <a:spcPts val="0"/>
              </a:spcBef>
              <a:spcAft>
                <a:spcPts val="0"/>
              </a:spcAft>
              <a:buClr>
                <a:schemeClr val="dk1"/>
              </a:buClr>
              <a:buSzPts val="1100"/>
              <a:buFont typeface="Arial"/>
              <a:buChar char="•"/>
            </a:pPr>
            <a:r>
              <a:rPr lang="en-US" sz="1100"/>
              <a:t>The scenario might be an example of a recurring problem.</a:t>
            </a:r>
            <a:endParaRPr/>
          </a:p>
          <a:p>
            <a:pPr marL="456361" lvl="0" indent="-223524" algn="l" rtl="0">
              <a:lnSpc>
                <a:spcPct val="100000"/>
              </a:lnSpc>
              <a:spcBef>
                <a:spcPts val="0"/>
              </a:spcBef>
              <a:spcAft>
                <a:spcPts val="0"/>
              </a:spcAft>
              <a:buClr>
                <a:schemeClr val="dk1"/>
              </a:buClr>
              <a:buSzPts val="1100"/>
              <a:buFont typeface="Arial"/>
              <a:buChar char="•"/>
            </a:pPr>
            <a:r>
              <a:rPr lang="en-US" sz="1100"/>
              <a:t>The scenario is a problem the participant is dealing with him or herself (i.e., it’s not someone else’s problem).</a:t>
            </a:r>
            <a:endParaRPr/>
          </a:p>
          <a:p>
            <a:pPr marL="456361" lvl="0" indent="-223524" algn="l" rtl="0">
              <a:lnSpc>
                <a:spcPct val="100000"/>
              </a:lnSpc>
              <a:spcBef>
                <a:spcPts val="0"/>
              </a:spcBef>
              <a:spcAft>
                <a:spcPts val="0"/>
              </a:spcAft>
              <a:buClr>
                <a:schemeClr val="dk1"/>
              </a:buClr>
              <a:buSzPts val="1100"/>
              <a:buFont typeface="Arial"/>
              <a:buChar char="•"/>
            </a:pPr>
            <a:r>
              <a:rPr lang="en-US" sz="1100"/>
              <a:t>Students might also think about a goal they are having trouble achieving. They can use that as a problem to solve (e.g., Why am I not improving my free throw percentage?).</a:t>
            </a:r>
            <a:endParaRPr/>
          </a:p>
          <a:p>
            <a:pPr marL="662856" lvl="1" indent="-151614" algn="l" rtl="0">
              <a:lnSpc>
                <a:spcPct val="100000"/>
              </a:lnSpc>
              <a:spcBef>
                <a:spcPts val="0"/>
              </a:spcBef>
              <a:spcAft>
                <a:spcPts val="0"/>
              </a:spcAft>
              <a:buClr>
                <a:schemeClr val="dk1"/>
              </a:buClr>
              <a:buSzPts val="1100"/>
              <a:buFont typeface="Arial"/>
              <a:buNone/>
            </a:pPr>
            <a:endParaRPr sz="1100"/>
          </a:p>
          <a:p>
            <a:pPr marL="662856" lvl="1" indent="-157964" algn="l" rtl="0">
              <a:lnSpc>
                <a:spcPct val="120000"/>
              </a:lnSpc>
              <a:spcBef>
                <a:spcPts val="300"/>
              </a:spcBef>
              <a:spcAft>
                <a:spcPts val="0"/>
              </a:spcAft>
              <a:buClr>
                <a:schemeClr val="dk1"/>
              </a:buClr>
              <a:buSzPts val="1000"/>
              <a:buFont typeface="Arial"/>
              <a:buNone/>
            </a:pPr>
            <a:endParaRPr sz="1000"/>
          </a:p>
          <a:p>
            <a:pPr marL="662856" lvl="1" indent="-145264" algn="l" rtl="0">
              <a:lnSpc>
                <a:spcPct val="100000"/>
              </a:lnSpc>
              <a:spcBef>
                <a:spcPts val="360"/>
              </a:spcBef>
              <a:spcAft>
                <a:spcPts val="0"/>
              </a:spcAft>
              <a:buClr>
                <a:schemeClr val="dk1"/>
              </a:buClr>
              <a:buSzPts val="1200"/>
              <a:buFont typeface="Arial"/>
              <a:buNone/>
            </a:pPr>
            <a:endParaRPr/>
          </a:p>
        </p:txBody>
      </p:sp>
      <p:sp>
        <p:nvSpPr>
          <p:cNvPr id="2123" name="Google Shape;2123;p12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123</a:t>
            </a:fld>
            <a:endParaRPr/>
          </a:p>
        </p:txBody>
      </p:sp>
      <p:sp>
        <p:nvSpPr>
          <p:cNvPr id="2124" name="Google Shape;2124;p12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p124: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34" name="Google Shape;2134;p124: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2135" name="Google Shape;2135;p12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124</a:t>
            </a:fld>
            <a:endParaRPr/>
          </a:p>
        </p:txBody>
      </p:sp>
      <p:sp>
        <p:nvSpPr>
          <p:cNvPr id="2136" name="Google Shape;2136;p124:notes"/>
          <p:cNvSpPr txBox="1"/>
          <p:nvPr/>
        </p:nvSpPr>
        <p:spPr>
          <a:xfrm>
            <a:off x="118669" y="3159642"/>
            <a:ext cx="4027532" cy="5811651"/>
          </a:xfrm>
          <a:prstGeom prst="rect">
            <a:avLst/>
          </a:prstGeom>
          <a:noFill/>
          <a:ln>
            <a:noFill/>
          </a:ln>
        </p:spPr>
        <p:txBody>
          <a:bodyPr spcFirstLastPara="1" wrap="square" lIns="94500" tIns="47250" rIns="94500" bIns="47250" anchor="t" anchorCtr="0">
            <a:normAutofit/>
          </a:bodyPr>
          <a:lstStyle/>
          <a:p>
            <a:pPr marL="0" marR="0" lvl="0" indent="0" algn="l" rtl="0">
              <a:lnSpc>
                <a:spcPct val="110000"/>
              </a:lnSpc>
              <a:spcBef>
                <a:spcPts val="0"/>
              </a:spcBef>
              <a:spcAft>
                <a:spcPts val="0"/>
              </a:spcAft>
              <a:buNone/>
            </a:pPr>
            <a:r>
              <a:rPr lang="en-US" sz="1020" b="1">
                <a:solidFill>
                  <a:schemeClr val="dk1"/>
                </a:solidFill>
                <a:latin typeface="Verdana"/>
                <a:ea typeface="Verdana"/>
                <a:cs typeface="Verdana"/>
                <a:sym typeface="Verdana"/>
              </a:rPr>
              <a:t>Instructor Notes:</a:t>
            </a:r>
            <a:endParaRPr/>
          </a:p>
          <a:p>
            <a:pPr marL="0" marR="0" lvl="0" indent="0" algn="l" rtl="0">
              <a:lnSpc>
                <a:spcPct val="110000"/>
              </a:lnSpc>
              <a:spcBef>
                <a:spcPts val="0"/>
              </a:spcBef>
              <a:spcAft>
                <a:spcPts val="0"/>
              </a:spcAft>
              <a:buNone/>
            </a:pPr>
            <a:endParaRPr sz="1020" b="1">
              <a:solidFill>
                <a:schemeClr val="dk1"/>
              </a:solidFill>
              <a:latin typeface="Verdana"/>
              <a:ea typeface="Verdana"/>
              <a:cs typeface="Verdana"/>
              <a:sym typeface="Verdana"/>
            </a:endParaRPr>
          </a:p>
          <a:p>
            <a:pPr marL="232802" marR="0" lvl="0" indent="-232802" algn="l" rtl="0">
              <a:lnSpc>
                <a:spcPct val="110000"/>
              </a:lnSpc>
              <a:spcBef>
                <a:spcPts val="306"/>
              </a:spcBef>
              <a:spcAft>
                <a:spcPts val="0"/>
              </a:spcAft>
              <a:buClr>
                <a:schemeClr val="dk1"/>
              </a:buClr>
              <a:buSzPts val="1020"/>
              <a:buFont typeface="Calibri"/>
              <a:buAutoNum type="arabicParenR"/>
            </a:pPr>
            <a:r>
              <a:rPr lang="en-US" sz="1020">
                <a:solidFill>
                  <a:schemeClr val="dk1"/>
                </a:solidFill>
                <a:latin typeface="Verdana"/>
                <a:ea typeface="Verdana"/>
                <a:cs typeface="Verdana"/>
                <a:sym typeface="Verdana"/>
              </a:rPr>
              <a:t>Read the title of the step. </a:t>
            </a:r>
            <a:endParaRPr/>
          </a:p>
          <a:p>
            <a:pPr marL="232802" marR="0" lvl="0" indent="-232802" algn="l" rtl="0">
              <a:lnSpc>
                <a:spcPct val="110000"/>
              </a:lnSpc>
              <a:spcBef>
                <a:spcPts val="0"/>
              </a:spcBef>
              <a:spcAft>
                <a:spcPts val="0"/>
              </a:spcAft>
              <a:buClr>
                <a:schemeClr val="dk1"/>
              </a:buClr>
              <a:buSzPts val="1020"/>
              <a:buFont typeface="Calibri"/>
              <a:buAutoNum type="arabicParenR"/>
            </a:pPr>
            <a:r>
              <a:rPr lang="en-US" sz="1020">
                <a:solidFill>
                  <a:schemeClr val="dk1"/>
                </a:solidFill>
                <a:latin typeface="Verdana"/>
                <a:ea typeface="Verdana"/>
                <a:cs typeface="Verdana"/>
                <a:sym typeface="Verdana"/>
              </a:rPr>
              <a:t>Ask students to write down the key word WHY next to Step 2 in their Participant Workbook. </a:t>
            </a:r>
            <a:endParaRPr/>
          </a:p>
          <a:p>
            <a:pPr marL="232802" marR="0" lvl="0" indent="-232802" algn="l" rtl="0">
              <a:lnSpc>
                <a:spcPct val="110000"/>
              </a:lnSpc>
              <a:spcBef>
                <a:spcPts val="306"/>
              </a:spcBef>
              <a:spcAft>
                <a:spcPts val="0"/>
              </a:spcAft>
              <a:buClr>
                <a:schemeClr val="dk1"/>
              </a:buClr>
              <a:buSzPts val="1020"/>
              <a:buFont typeface="Calibri"/>
              <a:buAutoNum type="arabicParenR"/>
            </a:pPr>
            <a:r>
              <a:rPr lang="en-US" sz="1020">
                <a:solidFill>
                  <a:schemeClr val="dk1"/>
                </a:solidFill>
                <a:latin typeface="Verdana"/>
                <a:ea typeface="Verdana"/>
                <a:cs typeface="Verdana"/>
                <a:sym typeface="Verdana"/>
              </a:rPr>
              <a:t>Explain why the key word is important to the Problem Solving Model:</a:t>
            </a:r>
            <a:endParaRPr/>
          </a:p>
          <a:p>
            <a:pPr marL="465603" marR="0" lvl="1" indent="-232802" algn="l" rtl="0">
              <a:lnSpc>
                <a:spcPct val="110000"/>
              </a:lnSpc>
              <a:spcBef>
                <a:spcPts val="306"/>
              </a:spcBef>
              <a:spcAft>
                <a:spcPts val="0"/>
              </a:spcAft>
              <a:buClr>
                <a:schemeClr val="dk1"/>
              </a:buClr>
              <a:buSzPts val="1020"/>
              <a:buFont typeface="Arial"/>
              <a:buChar char="•"/>
            </a:pPr>
            <a:r>
              <a:rPr lang="en-US" sz="1020" b="0" i="0" u="none" strike="noStrike" cap="none">
                <a:solidFill>
                  <a:schemeClr val="dk1"/>
                </a:solidFill>
                <a:latin typeface="Verdana"/>
                <a:ea typeface="Verdana"/>
                <a:cs typeface="Verdana"/>
                <a:sym typeface="Verdana"/>
              </a:rPr>
              <a:t>In order to solve the problem, one needs to identify the initial thoughts about why the problem occurred.</a:t>
            </a:r>
            <a:endParaRPr/>
          </a:p>
          <a:p>
            <a:pPr marL="232802" marR="0" lvl="0" indent="-232802" algn="l" rtl="0">
              <a:lnSpc>
                <a:spcPct val="110000"/>
              </a:lnSpc>
              <a:spcBef>
                <a:spcPts val="306"/>
              </a:spcBef>
              <a:spcAft>
                <a:spcPts val="0"/>
              </a:spcAft>
              <a:buClr>
                <a:schemeClr val="dk1"/>
              </a:buClr>
              <a:buSzPts val="1020"/>
              <a:buFont typeface="Calibri"/>
              <a:buAutoNum type="arabicParenR"/>
            </a:pPr>
            <a:r>
              <a:rPr lang="en-US" sz="1020">
                <a:solidFill>
                  <a:schemeClr val="dk1"/>
                </a:solidFill>
                <a:latin typeface="Verdana"/>
                <a:ea typeface="Verdana"/>
                <a:cs typeface="Verdana"/>
                <a:sym typeface="Verdana"/>
              </a:rPr>
              <a:t>Describe the process of identifying Heat-of-the-   Moment Thoughts. </a:t>
            </a:r>
            <a:endParaRPr/>
          </a:p>
          <a:p>
            <a:pPr marL="232802" marR="0" lvl="0" indent="-232802" algn="l" rtl="0">
              <a:lnSpc>
                <a:spcPct val="110000"/>
              </a:lnSpc>
              <a:spcBef>
                <a:spcPts val="306"/>
              </a:spcBef>
              <a:spcAft>
                <a:spcPts val="0"/>
              </a:spcAft>
              <a:buClr>
                <a:schemeClr val="dk1"/>
              </a:buClr>
              <a:buSzPts val="1020"/>
              <a:buFont typeface="Calibri"/>
              <a:buAutoNum type="arabicParenR"/>
            </a:pPr>
            <a:r>
              <a:rPr lang="en-US" sz="1020">
                <a:solidFill>
                  <a:schemeClr val="dk1"/>
                </a:solidFill>
                <a:latin typeface="Verdana"/>
                <a:ea typeface="Verdana"/>
                <a:cs typeface="Verdana"/>
                <a:sym typeface="Verdana"/>
              </a:rPr>
              <a:t>Tell the students that when problems arise, most of us have immediate thoughts that pop into our heads about what caused the problem. These thoughts can be inaccurate and incomplete, and when they are, it’s difficult to solve a problem effectively.</a:t>
            </a:r>
            <a:endParaRPr/>
          </a:p>
          <a:p>
            <a:pPr marL="232802" marR="0" lvl="0" indent="-232802" algn="l" rtl="0">
              <a:lnSpc>
                <a:spcPct val="110000"/>
              </a:lnSpc>
              <a:spcBef>
                <a:spcPts val="306"/>
              </a:spcBef>
              <a:spcAft>
                <a:spcPts val="0"/>
              </a:spcAft>
              <a:buClr>
                <a:schemeClr val="dk1"/>
              </a:buClr>
              <a:buSzPts val="1020"/>
              <a:buFont typeface="Calibri"/>
              <a:buAutoNum type="arabicParenR"/>
            </a:pPr>
            <a:r>
              <a:rPr lang="en-US" sz="1020">
                <a:solidFill>
                  <a:schemeClr val="dk1"/>
                </a:solidFill>
                <a:latin typeface="Verdana"/>
                <a:ea typeface="Verdana"/>
                <a:cs typeface="Verdana"/>
                <a:sym typeface="Verdana"/>
              </a:rPr>
              <a:t>Read the example on the slide.</a:t>
            </a:r>
            <a:endParaRPr/>
          </a:p>
          <a:p>
            <a:pPr marL="232802" marR="0" lvl="0" indent="-232802" algn="l" rtl="0">
              <a:lnSpc>
                <a:spcPct val="110000"/>
              </a:lnSpc>
              <a:spcBef>
                <a:spcPts val="306"/>
              </a:spcBef>
              <a:spcAft>
                <a:spcPts val="0"/>
              </a:spcAft>
              <a:buClr>
                <a:schemeClr val="dk1"/>
              </a:buClr>
              <a:buSzPts val="1020"/>
              <a:buFont typeface="Calibri"/>
              <a:buAutoNum type="arabicParenR"/>
            </a:pPr>
            <a:r>
              <a:rPr lang="en-US" sz="1020">
                <a:solidFill>
                  <a:schemeClr val="dk1"/>
                </a:solidFill>
                <a:latin typeface="Verdana"/>
                <a:ea typeface="Verdana"/>
                <a:cs typeface="Verdana"/>
                <a:sym typeface="Verdana"/>
              </a:rPr>
              <a:t>Explain to students that the pie is sliced based on how much each factor is contributing to the problem. In this example “I have a lousy teacher” is a larger contributing factor. </a:t>
            </a:r>
            <a:endParaRPr/>
          </a:p>
          <a:p>
            <a:pPr marL="0" marR="0" lvl="0" indent="0" algn="l" rtl="0">
              <a:lnSpc>
                <a:spcPct val="110000"/>
              </a:lnSpc>
              <a:spcBef>
                <a:spcPts val="0"/>
              </a:spcBef>
              <a:spcAft>
                <a:spcPts val="0"/>
              </a:spcAft>
              <a:buNone/>
            </a:pPr>
            <a:endParaRPr sz="1020">
              <a:solidFill>
                <a:schemeClr val="dk1"/>
              </a:solidFill>
              <a:latin typeface="Verdana"/>
              <a:ea typeface="Verdana"/>
              <a:cs typeface="Verdana"/>
              <a:sym typeface="Verdana"/>
            </a:endParaRPr>
          </a:p>
          <a:p>
            <a:pPr marL="0" marR="0" lvl="0" indent="0" algn="l" rtl="0">
              <a:lnSpc>
                <a:spcPct val="110000"/>
              </a:lnSpc>
              <a:spcBef>
                <a:spcPts val="0"/>
              </a:spcBef>
              <a:spcAft>
                <a:spcPts val="0"/>
              </a:spcAft>
              <a:buNone/>
            </a:pPr>
            <a:r>
              <a:rPr lang="en-US" sz="1020" b="1">
                <a:solidFill>
                  <a:schemeClr val="dk1"/>
                </a:solidFill>
                <a:latin typeface="Verdana"/>
                <a:ea typeface="Verdana"/>
                <a:cs typeface="Verdana"/>
                <a:sym typeface="Verdana"/>
              </a:rPr>
              <a:t>Key Points:</a:t>
            </a:r>
            <a:endParaRPr/>
          </a:p>
          <a:p>
            <a:pPr marL="0" marR="0" lvl="0" indent="0" algn="l" rtl="0">
              <a:lnSpc>
                <a:spcPct val="110000"/>
              </a:lnSpc>
              <a:spcBef>
                <a:spcPts val="0"/>
              </a:spcBef>
              <a:spcAft>
                <a:spcPts val="0"/>
              </a:spcAft>
              <a:buNone/>
            </a:pPr>
            <a:endParaRPr sz="1020" b="1">
              <a:solidFill>
                <a:schemeClr val="dk1"/>
              </a:solidFill>
              <a:latin typeface="Verdana"/>
              <a:ea typeface="Verdana"/>
              <a:cs typeface="Verdana"/>
              <a:sym typeface="Verdana"/>
            </a:endParaRPr>
          </a:p>
          <a:p>
            <a:pPr marL="232802" marR="0" lvl="0" indent="-232802" algn="l" rtl="0">
              <a:lnSpc>
                <a:spcPct val="110000"/>
              </a:lnSpc>
              <a:spcBef>
                <a:spcPts val="306"/>
              </a:spcBef>
              <a:spcAft>
                <a:spcPts val="0"/>
              </a:spcAft>
              <a:buClr>
                <a:schemeClr val="dk1"/>
              </a:buClr>
              <a:buSzPts val="1020"/>
              <a:buFont typeface="Calibri"/>
              <a:buAutoNum type="arabicParenR"/>
            </a:pPr>
            <a:r>
              <a:rPr lang="en-US" sz="1020">
                <a:solidFill>
                  <a:schemeClr val="dk1"/>
                </a:solidFill>
                <a:latin typeface="Verdana"/>
                <a:ea typeface="Verdana"/>
                <a:cs typeface="Verdana"/>
                <a:sym typeface="Verdana"/>
              </a:rPr>
              <a:t>When a problem happens we have immediate thoughts about what caused the problem and those thoughts are sometimes inaccurate or incomplete.</a:t>
            </a:r>
            <a:endParaRPr/>
          </a:p>
          <a:p>
            <a:pPr marL="232802" marR="0" lvl="0" indent="-232802" algn="l" rtl="0">
              <a:lnSpc>
                <a:spcPct val="110000"/>
              </a:lnSpc>
              <a:spcBef>
                <a:spcPts val="306"/>
              </a:spcBef>
              <a:spcAft>
                <a:spcPts val="0"/>
              </a:spcAft>
              <a:buClr>
                <a:schemeClr val="dk1"/>
              </a:buClr>
              <a:buSzPts val="1020"/>
              <a:buFont typeface="Calibri"/>
              <a:buAutoNum type="arabicParenR"/>
            </a:pPr>
            <a:r>
              <a:rPr lang="en-US" sz="1020">
                <a:solidFill>
                  <a:schemeClr val="dk1"/>
                </a:solidFill>
                <a:latin typeface="Verdana"/>
                <a:ea typeface="Verdana"/>
                <a:cs typeface="Verdana"/>
                <a:sym typeface="Verdana"/>
              </a:rPr>
              <a:t>We need to be accurate in our understanding of the causes of problems in order to effectively solve problems.</a:t>
            </a:r>
            <a:endParaRPr/>
          </a:p>
          <a:p>
            <a:pPr marL="231895" marR="0" lvl="0" indent="-172522" algn="l" rtl="0">
              <a:lnSpc>
                <a:spcPct val="110000"/>
              </a:lnSpc>
              <a:spcBef>
                <a:spcPts val="281"/>
              </a:spcBef>
              <a:spcAft>
                <a:spcPts val="0"/>
              </a:spcAft>
              <a:buClr>
                <a:schemeClr val="dk1"/>
              </a:buClr>
              <a:buSzPts val="935"/>
              <a:buFont typeface="Calibri"/>
              <a:buNone/>
            </a:pPr>
            <a:endParaRPr sz="935">
              <a:solidFill>
                <a:schemeClr val="dk1"/>
              </a:solidFill>
              <a:latin typeface="Verdana"/>
              <a:ea typeface="Verdana"/>
              <a:cs typeface="Verdana"/>
              <a:sym typeface="Verdana"/>
            </a:endParaRPr>
          </a:p>
        </p:txBody>
      </p:sp>
      <p:sp>
        <p:nvSpPr>
          <p:cNvPr id="2137" name="Google Shape;2137;p12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138" name="Google Shape;2138;p124: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p125: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55" name="Google Shape;2155;p12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125</a:t>
            </a:fld>
            <a:endParaRPr/>
          </a:p>
        </p:txBody>
      </p:sp>
      <p:sp>
        <p:nvSpPr>
          <p:cNvPr id="2156" name="Google Shape;2156;p125:notes"/>
          <p:cNvSpPr txBox="1">
            <a:spLocks noGrp="1"/>
          </p:cNvSpPr>
          <p:nvPr>
            <p:ph type="body" idx="1"/>
          </p:nvPr>
        </p:nvSpPr>
        <p:spPr>
          <a:xfrm>
            <a:off x="11866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write down their 1-2 Heat-of-the-Moment Thoughts about what caused their problem and slice their pie based on how much they think each factor is contributing to the problem.</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Activity in Participants Workbook. (p.47) </a:t>
            </a:r>
            <a:endParaRPr/>
          </a:p>
          <a:p>
            <a:pPr marL="906995" lvl="1" indent="-338603" algn="l" rtl="0">
              <a:lnSpc>
                <a:spcPct val="100000"/>
              </a:lnSpc>
              <a:spcBef>
                <a:spcPts val="0"/>
              </a:spcBef>
              <a:spcAft>
                <a:spcPts val="0"/>
              </a:spcAft>
              <a:buClr>
                <a:schemeClr val="dk1"/>
              </a:buClr>
              <a:buSzPts val="2000"/>
              <a:buFont typeface="Calibri"/>
              <a:buNone/>
            </a:pPr>
            <a:endParaRPr sz="2000"/>
          </a:p>
        </p:txBody>
      </p:sp>
      <p:sp>
        <p:nvSpPr>
          <p:cNvPr id="2157" name="Google Shape;2157;p12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p126: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67" name="Google Shape;2167;p12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126</a:t>
            </a:fld>
            <a:endParaRPr/>
          </a:p>
        </p:txBody>
      </p:sp>
      <p:sp>
        <p:nvSpPr>
          <p:cNvPr id="2168" name="Google Shape;2168;p126:notes"/>
          <p:cNvSpPr txBox="1"/>
          <p:nvPr/>
        </p:nvSpPr>
        <p:spPr>
          <a:xfrm>
            <a:off x="100107" y="3218696"/>
            <a:ext cx="3829248" cy="5687282"/>
          </a:xfrm>
          <a:prstGeom prst="rect">
            <a:avLst/>
          </a:prstGeom>
          <a:noFill/>
          <a:ln>
            <a:noFill/>
          </a:ln>
        </p:spPr>
        <p:txBody>
          <a:bodyPr spcFirstLastPara="1" wrap="square" lIns="94500" tIns="47250" rIns="94500" bIns="47250" anchor="t" anchorCtr="0">
            <a:normAutofit/>
          </a:bodyPr>
          <a:lstStyle/>
          <a:p>
            <a:pPr marL="0" marR="0" lvl="0" indent="0" algn="l" rtl="0">
              <a:spcBef>
                <a:spcPts val="0"/>
              </a:spcBef>
              <a:spcAft>
                <a:spcPts val="0"/>
              </a:spcAft>
              <a:buNone/>
            </a:pPr>
            <a:r>
              <a:rPr lang="en-US" sz="1100" b="1">
                <a:solidFill>
                  <a:schemeClr val="dk1"/>
                </a:solidFill>
                <a:latin typeface="Verdana"/>
                <a:ea typeface="Verdana"/>
                <a:cs typeface="Verdana"/>
                <a:sym typeface="Verdana"/>
              </a:rPr>
              <a:t>Instructor Notes:</a:t>
            </a:r>
            <a:endParaRPr/>
          </a:p>
          <a:p>
            <a:pPr marL="0" marR="0" lvl="0" indent="0" algn="l" rtl="0">
              <a:spcBef>
                <a:spcPts val="0"/>
              </a:spcBef>
              <a:spcAft>
                <a:spcPts val="0"/>
              </a:spcAft>
              <a:buNone/>
            </a:pPr>
            <a:endParaRPr sz="1100" b="1">
              <a:solidFill>
                <a:schemeClr val="dk1"/>
              </a:solidFill>
              <a:latin typeface="Verdana"/>
              <a:ea typeface="Verdana"/>
              <a:cs typeface="Verdana"/>
              <a:sym typeface="Verdana"/>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Read the title of the step. </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Ask students to write down the key word FLEXIBILITY next to Step 3 in their Participant Workbook. </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Explain why the key word is important to the Problem Solving Model:</a:t>
            </a:r>
            <a:endParaRPr/>
          </a:p>
          <a:p>
            <a:pPr marL="465603" marR="0" lvl="1" indent="-232802" algn="l" rtl="0">
              <a:spcBef>
                <a:spcPts val="330"/>
              </a:spcBef>
              <a:spcAft>
                <a:spcPts val="0"/>
              </a:spcAft>
              <a:buClr>
                <a:schemeClr val="dk1"/>
              </a:buClr>
              <a:buSzPts val="1100"/>
              <a:buFont typeface="Arial"/>
              <a:buChar char="•"/>
            </a:pPr>
            <a:r>
              <a:rPr lang="en-US" sz="1100" b="0" i="0" u="none" strike="noStrike" cap="none">
                <a:solidFill>
                  <a:schemeClr val="dk1"/>
                </a:solidFill>
                <a:latin typeface="Verdana"/>
                <a:ea typeface="Verdana"/>
                <a:cs typeface="Verdana"/>
                <a:sym typeface="Verdana"/>
              </a:rPr>
              <a:t>In order to solve the problem, one needs to use the Critical Questions to identify the additional factors that might have caused the problem that were missed initially. </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Remind students that the Critical Questions come from the skill of Avoid Thinking Traps.</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Review the three Critical Questions that are particularly helpful in identifying the causes of problems. </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Read the example on the slide.</a:t>
            </a:r>
            <a:endParaRPr/>
          </a:p>
          <a:p>
            <a:pPr marL="231895" marR="0" lvl="0" indent="-231895" algn="l" rtl="0">
              <a:spcBef>
                <a:spcPts val="0"/>
              </a:spcBef>
              <a:spcAft>
                <a:spcPts val="0"/>
              </a:spcAft>
              <a:buNone/>
            </a:pPr>
            <a:endParaRPr sz="1100">
              <a:solidFill>
                <a:schemeClr val="dk1"/>
              </a:solidFill>
              <a:latin typeface="Verdana"/>
              <a:ea typeface="Verdana"/>
              <a:cs typeface="Verdana"/>
              <a:sym typeface="Verdana"/>
            </a:endParaRPr>
          </a:p>
          <a:p>
            <a:pPr marL="0" marR="0" lvl="0" indent="0" algn="l" rtl="0">
              <a:spcBef>
                <a:spcPts val="0"/>
              </a:spcBef>
              <a:spcAft>
                <a:spcPts val="0"/>
              </a:spcAft>
              <a:buNone/>
            </a:pPr>
            <a:r>
              <a:rPr lang="en-US" sz="1100" b="1">
                <a:solidFill>
                  <a:schemeClr val="dk1"/>
                </a:solidFill>
                <a:latin typeface="Verdana"/>
                <a:ea typeface="Verdana"/>
                <a:cs typeface="Verdana"/>
                <a:sym typeface="Verdana"/>
              </a:rPr>
              <a:t>Key Points:</a:t>
            </a:r>
            <a:endParaRPr/>
          </a:p>
          <a:p>
            <a:pPr marL="0" marR="0" lvl="0" indent="0" algn="l" rtl="0">
              <a:spcBef>
                <a:spcPts val="0"/>
              </a:spcBef>
              <a:spcAft>
                <a:spcPts val="0"/>
              </a:spcAft>
              <a:buNone/>
            </a:pPr>
            <a:endParaRPr sz="1100" b="1">
              <a:solidFill>
                <a:schemeClr val="dk1"/>
              </a:solidFill>
              <a:latin typeface="Verdana"/>
              <a:ea typeface="Verdana"/>
              <a:cs typeface="Verdana"/>
              <a:sym typeface="Verdana"/>
            </a:endParaRPr>
          </a:p>
          <a:p>
            <a:pPr marL="0" marR="0" lvl="0" indent="0" algn="l" rtl="0">
              <a:spcBef>
                <a:spcPts val="0"/>
              </a:spcBef>
              <a:spcAft>
                <a:spcPts val="0"/>
              </a:spcAft>
              <a:buNone/>
            </a:pPr>
            <a:r>
              <a:rPr lang="en-US" sz="1100">
                <a:solidFill>
                  <a:schemeClr val="dk1"/>
                </a:solidFill>
                <a:latin typeface="Verdana"/>
                <a:ea typeface="Verdana"/>
                <a:cs typeface="Verdana"/>
                <a:sym typeface="Verdana"/>
              </a:rPr>
              <a:t>The Critical Questions will help you notice information about what caused the problem that you didn’t notice initially.</a:t>
            </a:r>
            <a:endParaRPr/>
          </a:p>
          <a:p>
            <a:pPr marL="0" marR="0" lvl="0" indent="0" algn="l" rtl="0">
              <a:spcBef>
                <a:spcPts val="0"/>
              </a:spcBef>
              <a:spcAft>
                <a:spcPts val="0"/>
              </a:spcAft>
              <a:buNone/>
            </a:pPr>
            <a:endParaRPr sz="1100" b="1">
              <a:solidFill>
                <a:schemeClr val="dk1"/>
              </a:solidFill>
              <a:latin typeface="Verdana"/>
              <a:ea typeface="Verdana"/>
              <a:cs typeface="Verdana"/>
              <a:sym typeface="Verdana"/>
            </a:endParaRPr>
          </a:p>
          <a:p>
            <a:pPr marL="0" marR="0" lvl="0" indent="0" algn="l" rtl="0">
              <a:spcBef>
                <a:spcPts val="0"/>
              </a:spcBef>
              <a:spcAft>
                <a:spcPts val="0"/>
              </a:spcAft>
              <a:buNone/>
            </a:pPr>
            <a:endParaRPr sz="1100" b="1">
              <a:solidFill>
                <a:schemeClr val="dk1"/>
              </a:solidFill>
              <a:latin typeface="Verdana"/>
              <a:ea typeface="Verdana"/>
              <a:cs typeface="Verdana"/>
              <a:sym typeface="Verdana"/>
            </a:endParaRPr>
          </a:p>
          <a:p>
            <a:pPr marL="0" marR="0" lvl="0" indent="0" algn="l" rtl="0">
              <a:spcBef>
                <a:spcPts val="0"/>
              </a:spcBef>
              <a:spcAft>
                <a:spcPts val="0"/>
              </a:spcAft>
              <a:buNone/>
            </a:pPr>
            <a:endParaRPr sz="1100">
              <a:solidFill>
                <a:schemeClr val="dk1"/>
              </a:solidFill>
              <a:latin typeface="Verdana"/>
              <a:ea typeface="Verdana"/>
              <a:cs typeface="Verdana"/>
              <a:sym typeface="Verdana"/>
            </a:endParaRPr>
          </a:p>
        </p:txBody>
      </p:sp>
      <p:sp>
        <p:nvSpPr>
          <p:cNvPr id="2169" name="Google Shape;2169;p126: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2170" name="Google Shape;2170;p12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171" name="Google Shape;2171;p126: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p127: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83" name="Google Shape;2183;p12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127</a:t>
            </a:fld>
            <a:endParaRPr/>
          </a:p>
        </p:txBody>
      </p:sp>
      <p:sp>
        <p:nvSpPr>
          <p:cNvPr id="2184" name="Google Shape;2184;p127:notes"/>
          <p:cNvSpPr txBox="1">
            <a:spLocks noGrp="1"/>
          </p:cNvSpPr>
          <p:nvPr>
            <p:ph type="body" idx="1"/>
          </p:nvPr>
        </p:nvSpPr>
        <p:spPr>
          <a:xfrm>
            <a:off x="13813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use the Critical Questions to identify other potential contributing factors to the problem.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Depending on your group, students can either pair up or work independently. </a:t>
            </a:r>
            <a:endParaRPr/>
          </a:p>
          <a:p>
            <a:pPr marL="662856" lvl="1" indent="-151614" algn="l" rtl="0">
              <a:lnSpc>
                <a:spcPct val="100000"/>
              </a:lnSpc>
              <a:spcBef>
                <a:spcPts val="0"/>
              </a:spcBef>
              <a:spcAft>
                <a:spcPts val="0"/>
              </a:spcAft>
              <a:buClr>
                <a:schemeClr val="dk1"/>
              </a:buClr>
              <a:buSzPts val="1100"/>
              <a:buFont typeface="Arial"/>
              <a:buNone/>
            </a:pPr>
            <a:endParaRPr sz="1100"/>
          </a:p>
        </p:txBody>
      </p:sp>
      <p:sp>
        <p:nvSpPr>
          <p:cNvPr id="2185" name="Google Shape;2185;p12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3"/>
        <p:cNvGrpSpPr/>
        <p:nvPr/>
      </p:nvGrpSpPr>
      <p:grpSpPr>
        <a:xfrm>
          <a:off x="0" y="0"/>
          <a:ext cx="0" cy="0"/>
          <a:chOff x="0" y="0"/>
          <a:chExt cx="0" cy="0"/>
        </a:xfrm>
      </p:grpSpPr>
      <p:sp>
        <p:nvSpPr>
          <p:cNvPr id="2194" name="Google Shape;2194;p128: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95" name="Google Shape;2195;p12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128</a:t>
            </a:fld>
            <a:endParaRPr/>
          </a:p>
        </p:txBody>
      </p:sp>
      <p:sp>
        <p:nvSpPr>
          <p:cNvPr id="2196" name="Google Shape;2196;p128:notes"/>
          <p:cNvSpPr txBox="1"/>
          <p:nvPr/>
        </p:nvSpPr>
        <p:spPr>
          <a:xfrm>
            <a:off x="129320" y="3218696"/>
            <a:ext cx="3829248" cy="5687282"/>
          </a:xfrm>
          <a:prstGeom prst="rect">
            <a:avLst/>
          </a:prstGeom>
          <a:noFill/>
          <a:ln>
            <a:noFill/>
          </a:ln>
        </p:spPr>
        <p:txBody>
          <a:bodyPr spcFirstLastPara="1" wrap="square" lIns="94500" tIns="47250" rIns="94500" bIns="47250" anchor="t" anchorCtr="0">
            <a:normAutofit/>
          </a:bodyPr>
          <a:lstStyle/>
          <a:p>
            <a:pPr marL="0" marR="0" lvl="0" indent="0" algn="l" rtl="0">
              <a:spcBef>
                <a:spcPts val="0"/>
              </a:spcBef>
              <a:spcAft>
                <a:spcPts val="0"/>
              </a:spcAft>
              <a:buNone/>
            </a:pPr>
            <a:r>
              <a:rPr lang="en-US" sz="1100" b="1">
                <a:solidFill>
                  <a:schemeClr val="dk1"/>
                </a:solidFill>
                <a:latin typeface="Verdana"/>
                <a:ea typeface="Verdana"/>
                <a:cs typeface="Verdana"/>
                <a:sym typeface="Verdana"/>
              </a:rPr>
              <a:t>Instructor Notes:</a:t>
            </a:r>
            <a:endParaRPr/>
          </a:p>
          <a:p>
            <a:pPr marL="0" marR="0" lvl="0" indent="0" algn="l" rtl="0">
              <a:spcBef>
                <a:spcPts val="0"/>
              </a:spcBef>
              <a:spcAft>
                <a:spcPts val="0"/>
              </a:spcAft>
              <a:buNone/>
            </a:pPr>
            <a:endParaRPr sz="1100" b="1">
              <a:solidFill>
                <a:schemeClr val="dk1"/>
              </a:solidFill>
              <a:latin typeface="Verdana"/>
              <a:ea typeface="Verdana"/>
              <a:cs typeface="Verdana"/>
              <a:sym typeface="Verdana"/>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Read the title of the step. </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Ask students to write down the key word ACCURACY next to Step 4 in their Participant Workbook. </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Explain why the key word is important to the Problem Solving Model:</a:t>
            </a:r>
            <a:endParaRPr/>
          </a:p>
          <a:p>
            <a:pPr marL="465603" marR="0" lvl="1" indent="-232802" algn="l" rtl="0">
              <a:spcBef>
                <a:spcPts val="330"/>
              </a:spcBef>
              <a:spcAft>
                <a:spcPts val="0"/>
              </a:spcAft>
              <a:buClr>
                <a:schemeClr val="dk1"/>
              </a:buClr>
              <a:buSzPts val="1100"/>
              <a:buFont typeface="Arial"/>
              <a:buChar char="•"/>
            </a:pPr>
            <a:r>
              <a:rPr lang="en-US" sz="1100" b="0" i="0" u="none" strike="noStrike" cap="none">
                <a:solidFill>
                  <a:schemeClr val="dk1"/>
                </a:solidFill>
                <a:latin typeface="Verdana"/>
                <a:ea typeface="Verdana"/>
                <a:cs typeface="Verdana"/>
                <a:sym typeface="Verdana"/>
              </a:rPr>
              <a:t>In order to solve the problem, one needs to accurately identify the true causes of the problem.</a:t>
            </a:r>
            <a:endParaRPr/>
          </a:p>
          <a:p>
            <a:pPr marL="465603" marR="0" lvl="1" indent="-232802" algn="l" rtl="0">
              <a:spcBef>
                <a:spcPts val="330"/>
              </a:spcBef>
              <a:spcAft>
                <a:spcPts val="0"/>
              </a:spcAft>
              <a:buClr>
                <a:schemeClr val="dk1"/>
              </a:buClr>
              <a:buSzPts val="1100"/>
              <a:buFont typeface="Arial"/>
              <a:buChar char="•"/>
            </a:pPr>
            <a:r>
              <a:rPr lang="en-US" sz="1100" b="0" i="0" u="none" strike="noStrike" cap="none">
                <a:solidFill>
                  <a:schemeClr val="dk1"/>
                </a:solidFill>
                <a:latin typeface="Verdana"/>
                <a:ea typeface="Verdana"/>
                <a:cs typeface="Verdana"/>
                <a:sym typeface="Verdana"/>
              </a:rPr>
              <a:t>Fight the Confirmation Bias by weighing the evidence for and against how much each possible cause (identified in Steps 2 and 3) contributed to the problem.</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Review tips for fighting the Confirmation Bias. </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Read the example on the slide.</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Explain what factors will receive a check mark after fighting the Confirmation Bias. </a:t>
            </a:r>
            <a:endParaRPr/>
          </a:p>
          <a:p>
            <a:pPr marL="232802" marR="0" lvl="0" indent="-162952" algn="l" rtl="0">
              <a:spcBef>
                <a:spcPts val="0"/>
              </a:spcBef>
              <a:spcAft>
                <a:spcPts val="0"/>
              </a:spcAft>
              <a:buClr>
                <a:schemeClr val="dk1"/>
              </a:buClr>
              <a:buSzPts val="1100"/>
              <a:buFont typeface="Calibri"/>
              <a:buNone/>
            </a:pPr>
            <a:endParaRPr sz="1100">
              <a:solidFill>
                <a:schemeClr val="dk1"/>
              </a:solidFill>
              <a:latin typeface="Verdana"/>
              <a:ea typeface="Verdana"/>
              <a:cs typeface="Verdana"/>
              <a:sym typeface="Verdana"/>
            </a:endParaRPr>
          </a:p>
          <a:p>
            <a:pPr marL="0" marR="0" lvl="0" indent="0" algn="l" rtl="0">
              <a:spcBef>
                <a:spcPts val="0"/>
              </a:spcBef>
              <a:spcAft>
                <a:spcPts val="0"/>
              </a:spcAft>
              <a:buNone/>
            </a:pPr>
            <a:r>
              <a:rPr lang="en-US" sz="1100" b="1">
                <a:solidFill>
                  <a:schemeClr val="dk1"/>
                </a:solidFill>
                <a:latin typeface="Verdana"/>
                <a:ea typeface="Verdana"/>
                <a:cs typeface="Verdana"/>
                <a:sym typeface="Verdana"/>
              </a:rPr>
              <a:t>Key Points:</a:t>
            </a:r>
            <a:endParaRPr/>
          </a:p>
          <a:p>
            <a:pPr marL="0" marR="0" lvl="0" indent="0" algn="l" rtl="0">
              <a:spcBef>
                <a:spcPts val="0"/>
              </a:spcBef>
              <a:spcAft>
                <a:spcPts val="0"/>
              </a:spcAft>
              <a:buNone/>
            </a:pPr>
            <a:endParaRPr sz="1100" b="1">
              <a:solidFill>
                <a:schemeClr val="dk1"/>
              </a:solidFill>
              <a:latin typeface="Verdana"/>
              <a:ea typeface="Verdana"/>
              <a:cs typeface="Verdana"/>
              <a:sym typeface="Verdana"/>
            </a:endParaRPr>
          </a:p>
          <a:p>
            <a:pPr marL="0" marR="0" lvl="0" indent="0" algn="l" rtl="0">
              <a:spcBef>
                <a:spcPts val="0"/>
              </a:spcBef>
              <a:spcAft>
                <a:spcPts val="0"/>
              </a:spcAft>
              <a:buNone/>
            </a:pPr>
            <a:r>
              <a:rPr lang="en-US" sz="1100">
                <a:solidFill>
                  <a:schemeClr val="dk1"/>
                </a:solidFill>
                <a:latin typeface="Verdana"/>
                <a:ea typeface="Verdana"/>
                <a:cs typeface="Verdana"/>
                <a:sym typeface="Verdana"/>
              </a:rPr>
              <a:t>Working with a partner on this step is helpful in fighting the Confirmation Bias, unless they share your thought or belief. </a:t>
            </a:r>
            <a:endParaRPr/>
          </a:p>
          <a:p>
            <a:pPr marL="0" marR="0" lvl="0" indent="0" algn="l" rtl="0">
              <a:spcBef>
                <a:spcPts val="0"/>
              </a:spcBef>
              <a:spcAft>
                <a:spcPts val="0"/>
              </a:spcAft>
              <a:buNone/>
            </a:pPr>
            <a:endParaRPr sz="1000" b="1">
              <a:solidFill>
                <a:schemeClr val="dk1"/>
              </a:solidFill>
              <a:latin typeface="Verdana"/>
              <a:ea typeface="Verdana"/>
              <a:cs typeface="Verdana"/>
              <a:sym typeface="Verdana"/>
            </a:endParaRPr>
          </a:p>
          <a:p>
            <a:pPr marL="0" marR="0" lvl="0" indent="0" algn="l" rtl="0">
              <a:spcBef>
                <a:spcPts val="0"/>
              </a:spcBef>
              <a:spcAft>
                <a:spcPts val="0"/>
              </a:spcAft>
              <a:buNone/>
            </a:pPr>
            <a:endParaRPr sz="1000" b="1">
              <a:solidFill>
                <a:schemeClr val="dk1"/>
              </a:solidFill>
              <a:latin typeface="Verdana"/>
              <a:ea typeface="Verdana"/>
              <a:cs typeface="Verdana"/>
              <a:sym typeface="Verdana"/>
            </a:endParaRPr>
          </a:p>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2197" name="Google Shape;2197;p128: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2198" name="Google Shape;2198;p12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199" name="Google Shape;2199;p128: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p129: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12" name="Google Shape;2212;p12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129</a:t>
            </a:fld>
            <a:endParaRPr/>
          </a:p>
        </p:txBody>
      </p:sp>
      <p:sp>
        <p:nvSpPr>
          <p:cNvPr id="2213" name="Google Shape;2213;p129:notes"/>
          <p:cNvSpPr txBox="1">
            <a:spLocks noGrp="1"/>
          </p:cNvSpPr>
          <p:nvPr>
            <p:ph type="body" idx="1"/>
          </p:nvPr>
        </p:nvSpPr>
        <p:spPr>
          <a:xfrm>
            <a:off x="108928"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fight the Confirmation Bias for each of their contributing factors from Steps 2-3.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Remind students that after they look at all the evidence, they will place a check mark next to the factors from Steps 2-3 that are ACTUALLY contributing factors to the problem.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Depending on your group, students can either pair up or work independently. </a:t>
            </a:r>
            <a:endParaRPr/>
          </a:p>
        </p:txBody>
      </p:sp>
      <p:sp>
        <p:nvSpPr>
          <p:cNvPr id="2214" name="Google Shape;2214;p12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3: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7" name="Google Shape;397;p1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b="0" i="0" u="none" strike="noStrike" cap="none">
                <a:solidFill>
                  <a:schemeClr val="dk1"/>
                </a:solidFill>
                <a:latin typeface="Verdana"/>
                <a:ea typeface="Verdana"/>
                <a:cs typeface="Verdana"/>
                <a:sym typeface="Verdana"/>
              </a:rPr>
              <a:t>13</a:t>
            </a:fld>
            <a:endParaRPr sz="900" b="0" i="0" u="none" strike="noStrike" cap="none">
              <a:solidFill>
                <a:schemeClr val="dk1"/>
              </a:solidFill>
              <a:latin typeface="Verdana"/>
              <a:ea typeface="Verdana"/>
              <a:cs typeface="Verdana"/>
              <a:sym typeface="Verdana"/>
            </a:endParaRPr>
          </a:p>
        </p:txBody>
      </p:sp>
      <p:sp>
        <p:nvSpPr>
          <p:cNvPr id="398" name="Google Shape;398;p1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399" name="Google Shape;399;p13: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15090"/>
              </a:lnSpc>
              <a:spcBef>
                <a:spcPts val="0"/>
              </a:spcBef>
              <a:spcAft>
                <a:spcPts val="0"/>
              </a:spcAft>
              <a:buNone/>
            </a:pPr>
            <a:r>
              <a:rPr lang="en-US" sz="1100" b="1"/>
              <a:t>Instructor Notes: </a:t>
            </a:r>
            <a:endParaRPr/>
          </a:p>
          <a:p>
            <a:pPr marL="0" lvl="0" indent="0" algn="l" rtl="0">
              <a:lnSpc>
                <a:spcPct val="158250"/>
              </a:lnSpc>
              <a:spcBef>
                <a:spcPts val="0"/>
              </a:spcBef>
              <a:spcAft>
                <a:spcPts val="0"/>
              </a:spcAft>
              <a:buNone/>
            </a:pPr>
            <a:endParaRPr sz="800" b="1"/>
          </a:p>
          <a:p>
            <a:pPr marL="0" lvl="0" indent="0" algn="l" rtl="0">
              <a:lnSpc>
                <a:spcPct val="115090"/>
              </a:lnSpc>
              <a:spcBef>
                <a:spcPts val="0"/>
              </a:spcBef>
              <a:spcAft>
                <a:spcPts val="0"/>
              </a:spcAft>
              <a:buNone/>
            </a:pPr>
            <a:r>
              <a:rPr lang="en-US" sz="1100"/>
              <a:t>Review the points on the slide.</a:t>
            </a:r>
            <a:endParaRPr/>
          </a:p>
          <a:p>
            <a:pPr marL="220346" lvl="0" indent="-169546" algn="l" rtl="0">
              <a:lnSpc>
                <a:spcPct val="158250"/>
              </a:lnSpc>
              <a:spcBef>
                <a:spcPts val="0"/>
              </a:spcBef>
              <a:spcAft>
                <a:spcPts val="0"/>
              </a:spcAft>
              <a:buClr>
                <a:schemeClr val="dk1"/>
              </a:buClr>
              <a:buSzPts val="800"/>
              <a:buFont typeface="Verdana"/>
              <a:buNone/>
            </a:pPr>
            <a:endParaRPr sz="800"/>
          </a:p>
          <a:p>
            <a:pPr marL="220346" lvl="0" indent="-220346" algn="l" rtl="0">
              <a:lnSpc>
                <a:spcPct val="115090"/>
              </a:lnSpc>
              <a:spcBef>
                <a:spcPts val="0"/>
              </a:spcBef>
              <a:spcAft>
                <a:spcPts val="0"/>
              </a:spcAft>
              <a:buNone/>
            </a:pPr>
            <a:r>
              <a:rPr lang="en-US" sz="1100" b="1"/>
              <a:t>Key Points:</a:t>
            </a:r>
            <a:endParaRPr/>
          </a:p>
          <a:p>
            <a:pPr marL="220346" lvl="0" indent="-220346" algn="l" rtl="0">
              <a:lnSpc>
                <a:spcPct val="158250"/>
              </a:lnSpc>
              <a:spcBef>
                <a:spcPts val="0"/>
              </a:spcBef>
              <a:spcAft>
                <a:spcPts val="0"/>
              </a:spcAft>
              <a:buNone/>
            </a:pPr>
            <a:endParaRPr sz="800" b="1"/>
          </a:p>
          <a:p>
            <a:pPr marL="232802" lvl="0" indent="-232802" algn="l" rtl="0">
              <a:lnSpc>
                <a:spcPct val="115090"/>
              </a:lnSpc>
              <a:spcBef>
                <a:spcPts val="0"/>
              </a:spcBef>
              <a:spcAft>
                <a:spcPts val="0"/>
              </a:spcAft>
              <a:buClr>
                <a:schemeClr val="dk1"/>
              </a:buClr>
              <a:buSzPts val="1100"/>
              <a:buFont typeface="Calibri"/>
              <a:buAutoNum type="arabicParenR"/>
            </a:pPr>
            <a:r>
              <a:rPr lang="en-US" sz="1100"/>
              <a:t>HTGS is a daily skill, or at least a skill you practice several times a week to boost your Optimism.</a:t>
            </a:r>
            <a:endParaRPr/>
          </a:p>
          <a:p>
            <a:pPr marL="232802" lvl="0" indent="-232802" algn="l" rtl="0">
              <a:lnSpc>
                <a:spcPct val="115090"/>
              </a:lnSpc>
              <a:spcBef>
                <a:spcPts val="0"/>
              </a:spcBef>
              <a:spcAft>
                <a:spcPts val="0"/>
              </a:spcAft>
              <a:buClr>
                <a:schemeClr val="dk1"/>
              </a:buClr>
              <a:buSzPts val="1100"/>
              <a:buFont typeface="Calibri"/>
              <a:buAutoNum type="arabicParenR"/>
            </a:pPr>
            <a:r>
              <a:rPr lang="en-US" sz="1100"/>
              <a:t>It is important to include a reflection about each good thing because it causes the person to think more about and savor the experience.</a:t>
            </a:r>
            <a:endParaRPr/>
          </a:p>
          <a:p>
            <a:pPr marL="0" lvl="0" indent="0" algn="l" rtl="0">
              <a:lnSpc>
                <a:spcPct val="115090"/>
              </a:lnSpc>
              <a:spcBef>
                <a:spcPts val="0"/>
              </a:spcBef>
              <a:spcAft>
                <a:spcPts val="0"/>
              </a:spcAft>
              <a:buNone/>
            </a:pPr>
            <a:endParaRPr sz="1100" b="1"/>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p130: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24" name="Google Shape;2224;p130: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2225" name="Google Shape;2225;p13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130</a:t>
            </a:fld>
            <a:endParaRPr/>
          </a:p>
        </p:txBody>
      </p:sp>
      <p:sp>
        <p:nvSpPr>
          <p:cNvPr id="2226" name="Google Shape;2226;p130:notes"/>
          <p:cNvSpPr txBox="1"/>
          <p:nvPr/>
        </p:nvSpPr>
        <p:spPr>
          <a:xfrm>
            <a:off x="109844" y="3218696"/>
            <a:ext cx="3829248" cy="5687282"/>
          </a:xfrm>
          <a:prstGeom prst="rect">
            <a:avLst/>
          </a:prstGeom>
          <a:noFill/>
          <a:ln>
            <a:noFill/>
          </a:ln>
        </p:spPr>
        <p:txBody>
          <a:bodyPr spcFirstLastPara="1" wrap="square" lIns="94500" tIns="47250" rIns="94500" bIns="47250" anchor="t" anchorCtr="0">
            <a:normAutofit/>
          </a:bodyPr>
          <a:lstStyle/>
          <a:p>
            <a:pPr marL="0" marR="0" lvl="0" indent="0" algn="l" rtl="0">
              <a:spcBef>
                <a:spcPts val="0"/>
              </a:spcBef>
              <a:spcAft>
                <a:spcPts val="0"/>
              </a:spcAft>
              <a:buNone/>
            </a:pPr>
            <a:r>
              <a:rPr lang="en-US" sz="1100" b="1">
                <a:solidFill>
                  <a:schemeClr val="dk1"/>
                </a:solidFill>
                <a:latin typeface="Verdana"/>
                <a:ea typeface="Verdana"/>
                <a:cs typeface="Verdana"/>
                <a:sym typeface="Verdana"/>
              </a:rPr>
              <a:t>Instructor Notes:</a:t>
            </a:r>
            <a:endParaRPr/>
          </a:p>
          <a:p>
            <a:pPr marL="0" marR="0" lvl="0" indent="0" algn="l" rtl="0">
              <a:spcBef>
                <a:spcPts val="0"/>
              </a:spcBef>
              <a:spcAft>
                <a:spcPts val="0"/>
              </a:spcAft>
              <a:buNone/>
            </a:pPr>
            <a:endParaRPr sz="1100" b="1">
              <a:solidFill>
                <a:schemeClr val="dk1"/>
              </a:solidFill>
              <a:latin typeface="Verdana"/>
              <a:ea typeface="Verdana"/>
              <a:cs typeface="Verdana"/>
              <a:sym typeface="Verdana"/>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Read the title of the step. </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Ask students to write down the key words CLARITY and CONTROL next to Step 5 in their Participant Workbook. </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Explain why the key word is important to the Problem Solving Model:</a:t>
            </a:r>
            <a:endParaRPr/>
          </a:p>
          <a:p>
            <a:pPr marL="465603" marR="0" lvl="1" indent="-232802" algn="l" rtl="0">
              <a:spcBef>
                <a:spcPts val="330"/>
              </a:spcBef>
              <a:spcAft>
                <a:spcPts val="0"/>
              </a:spcAft>
              <a:buClr>
                <a:schemeClr val="dk1"/>
              </a:buClr>
              <a:buSzPts val="1100"/>
              <a:buFont typeface="Arial"/>
              <a:buChar char="•"/>
            </a:pPr>
            <a:r>
              <a:rPr lang="en-US" sz="1100" b="0" i="0" u="none" strike="noStrike" cap="none">
                <a:solidFill>
                  <a:schemeClr val="dk1"/>
                </a:solidFill>
                <a:latin typeface="Verdana"/>
                <a:ea typeface="Verdana"/>
                <a:cs typeface="Verdana"/>
                <a:sym typeface="Verdana"/>
              </a:rPr>
              <a:t>In order to solve the problem, one needs to know what factors are actually causing the problem and identify which causes one can influence, leverage, or control. </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Read the example on the slide. </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Explain the purpose of re-slicing the pie. The new pie chart reflects the actual causes of the problem. </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Let students know the purpose of starring the causes they can do something about.  It is important to focus efforts on the factors they can influence. </a:t>
            </a:r>
            <a:endParaRPr/>
          </a:p>
          <a:p>
            <a:pPr marL="231895" marR="0" lvl="0" indent="-231895" algn="l" rtl="0">
              <a:spcBef>
                <a:spcPts val="0"/>
              </a:spcBef>
              <a:spcAft>
                <a:spcPts val="0"/>
              </a:spcAft>
              <a:buNone/>
            </a:pPr>
            <a:endParaRPr sz="1100">
              <a:solidFill>
                <a:schemeClr val="dk1"/>
              </a:solidFill>
              <a:latin typeface="Verdana"/>
              <a:ea typeface="Verdana"/>
              <a:cs typeface="Verdana"/>
              <a:sym typeface="Verdana"/>
            </a:endParaRPr>
          </a:p>
          <a:p>
            <a:pPr marL="0" marR="0" lvl="0" indent="0" algn="l" rtl="0">
              <a:spcBef>
                <a:spcPts val="0"/>
              </a:spcBef>
              <a:spcAft>
                <a:spcPts val="0"/>
              </a:spcAft>
              <a:buNone/>
            </a:pPr>
            <a:r>
              <a:rPr lang="en-US" sz="1100" b="1">
                <a:solidFill>
                  <a:schemeClr val="dk1"/>
                </a:solidFill>
                <a:latin typeface="Verdana"/>
                <a:ea typeface="Verdana"/>
                <a:cs typeface="Verdana"/>
                <a:sym typeface="Verdana"/>
              </a:rPr>
              <a:t>Key Points:</a:t>
            </a:r>
            <a:endParaRPr/>
          </a:p>
          <a:p>
            <a:pPr marL="231895" marR="0" lvl="0" indent="-231895" algn="l" rtl="0">
              <a:spcBef>
                <a:spcPts val="0"/>
              </a:spcBef>
              <a:spcAft>
                <a:spcPts val="0"/>
              </a:spcAft>
              <a:buNone/>
            </a:pPr>
            <a:endParaRPr sz="1100">
              <a:solidFill>
                <a:schemeClr val="dk1"/>
              </a:solidFill>
              <a:latin typeface="Verdana"/>
              <a:ea typeface="Verdana"/>
              <a:cs typeface="Verdana"/>
              <a:sym typeface="Verdana"/>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An accurate understanding of the problem allows us to plan out solution strategies. </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Knowing what you can and cannot control is an important resilience strategy. Resilient people focus on the things they can control and manage their thoughts about the things they cannot control. </a:t>
            </a:r>
            <a:endParaRPr/>
          </a:p>
          <a:p>
            <a:pPr marL="231895" marR="0" lvl="0" indent="-162045" algn="l" rtl="0">
              <a:lnSpc>
                <a:spcPct val="111090"/>
              </a:lnSpc>
              <a:spcBef>
                <a:spcPts val="330"/>
              </a:spcBef>
              <a:spcAft>
                <a:spcPts val="0"/>
              </a:spcAft>
              <a:buClr>
                <a:schemeClr val="dk1"/>
              </a:buClr>
              <a:buSzPts val="1100"/>
              <a:buFont typeface="Calibri"/>
              <a:buNone/>
            </a:pPr>
            <a:endParaRPr sz="1100">
              <a:solidFill>
                <a:schemeClr val="dk1"/>
              </a:solidFill>
              <a:latin typeface="Verdana"/>
              <a:ea typeface="Verdana"/>
              <a:cs typeface="Verdana"/>
              <a:sym typeface="Verdana"/>
            </a:endParaRPr>
          </a:p>
          <a:p>
            <a:pPr marL="231895" marR="0" lvl="0" indent="-162045" algn="l" rtl="0">
              <a:lnSpc>
                <a:spcPct val="111090"/>
              </a:lnSpc>
              <a:spcBef>
                <a:spcPts val="330"/>
              </a:spcBef>
              <a:spcAft>
                <a:spcPts val="0"/>
              </a:spcAft>
              <a:buClr>
                <a:schemeClr val="dk1"/>
              </a:buClr>
              <a:buSzPts val="1100"/>
              <a:buFont typeface="Calibri"/>
              <a:buNone/>
            </a:pPr>
            <a:endParaRPr sz="1100">
              <a:solidFill>
                <a:schemeClr val="dk1"/>
              </a:solidFill>
              <a:latin typeface="Verdana"/>
              <a:ea typeface="Verdana"/>
              <a:cs typeface="Verdana"/>
              <a:sym typeface="Verdana"/>
            </a:endParaRPr>
          </a:p>
          <a:p>
            <a:pPr marL="231895" marR="0" lvl="0" indent="-162045" algn="l" rtl="0">
              <a:lnSpc>
                <a:spcPct val="111090"/>
              </a:lnSpc>
              <a:spcBef>
                <a:spcPts val="330"/>
              </a:spcBef>
              <a:spcAft>
                <a:spcPts val="0"/>
              </a:spcAft>
              <a:buClr>
                <a:schemeClr val="dk1"/>
              </a:buClr>
              <a:buSzPts val="1100"/>
              <a:buFont typeface="Calibri"/>
              <a:buNone/>
            </a:pPr>
            <a:endParaRPr sz="1100">
              <a:solidFill>
                <a:schemeClr val="dk1"/>
              </a:solidFill>
              <a:latin typeface="Verdana"/>
              <a:ea typeface="Verdana"/>
              <a:cs typeface="Verdana"/>
              <a:sym typeface="Verdana"/>
            </a:endParaRPr>
          </a:p>
          <a:p>
            <a:pPr marL="231895" marR="0" lvl="0" indent="-162045" algn="l" rtl="0">
              <a:lnSpc>
                <a:spcPct val="111090"/>
              </a:lnSpc>
              <a:spcBef>
                <a:spcPts val="330"/>
              </a:spcBef>
              <a:spcAft>
                <a:spcPts val="0"/>
              </a:spcAft>
              <a:buClr>
                <a:schemeClr val="dk1"/>
              </a:buClr>
              <a:buSzPts val="1100"/>
              <a:buFont typeface="Calibri"/>
              <a:buNone/>
            </a:pPr>
            <a:endParaRPr sz="1100">
              <a:solidFill>
                <a:schemeClr val="dk1"/>
              </a:solidFill>
              <a:latin typeface="Verdana"/>
              <a:ea typeface="Verdana"/>
              <a:cs typeface="Verdana"/>
              <a:sym typeface="Verdana"/>
            </a:endParaRPr>
          </a:p>
        </p:txBody>
      </p:sp>
      <p:sp>
        <p:nvSpPr>
          <p:cNvPr id="2227" name="Google Shape;2227;p13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228" name="Google Shape;2228;p130: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7"/>
        <p:cNvGrpSpPr/>
        <p:nvPr/>
      </p:nvGrpSpPr>
      <p:grpSpPr>
        <a:xfrm>
          <a:off x="0" y="0"/>
          <a:ext cx="0" cy="0"/>
          <a:chOff x="0" y="0"/>
          <a:chExt cx="0" cy="0"/>
        </a:xfrm>
      </p:grpSpPr>
      <p:sp>
        <p:nvSpPr>
          <p:cNvPr id="2248" name="Google Shape;2248;p131: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49" name="Google Shape;2249;p13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131</a:t>
            </a:fld>
            <a:endParaRPr/>
          </a:p>
        </p:txBody>
      </p:sp>
      <p:sp>
        <p:nvSpPr>
          <p:cNvPr id="2250" name="Google Shape;2250;p131:notes"/>
          <p:cNvSpPr txBox="1">
            <a:spLocks noGrp="1"/>
          </p:cNvSpPr>
          <p:nvPr>
            <p:ph type="body" idx="1"/>
          </p:nvPr>
        </p:nvSpPr>
        <p:spPr>
          <a:xfrm>
            <a:off x="108928"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write down the factors that are ACTUALLY contributing to their problem (factors they placed a check mark next to). Refer to Participants Workbook (p.48)</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 students to re-slice the pie and place a star next to the factors they can influence/control.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Depending on your group, students can either pair up or work independently. </a:t>
            </a:r>
            <a:endParaRPr/>
          </a:p>
          <a:p>
            <a:pPr marL="232802" lvl="0" indent="-156602" algn="l" rtl="0">
              <a:lnSpc>
                <a:spcPct val="100000"/>
              </a:lnSpc>
              <a:spcBef>
                <a:spcPts val="360"/>
              </a:spcBef>
              <a:spcAft>
                <a:spcPts val="0"/>
              </a:spcAft>
              <a:buClr>
                <a:schemeClr val="dk1"/>
              </a:buClr>
              <a:buSzPts val="1200"/>
              <a:buFont typeface="Calibri"/>
              <a:buNone/>
            </a:pPr>
            <a:endParaRPr/>
          </a:p>
          <a:p>
            <a:pPr marL="674193" lvl="1" indent="-156602" algn="l" rtl="0">
              <a:lnSpc>
                <a:spcPct val="100000"/>
              </a:lnSpc>
              <a:spcBef>
                <a:spcPts val="360"/>
              </a:spcBef>
              <a:spcAft>
                <a:spcPts val="0"/>
              </a:spcAft>
              <a:buClr>
                <a:schemeClr val="dk1"/>
              </a:buClr>
              <a:buSzPts val="1200"/>
              <a:buFont typeface="Calibri"/>
              <a:buNone/>
            </a:pPr>
            <a:endParaRPr/>
          </a:p>
        </p:txBody>
      </p:sp>
      <p:sp>
        <p:nvSpPr>
          <p:cNvPr id="2251" name="Google Shape;2251;p13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p132: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61" name="Google Shape;2261;p13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132</a:t>
            </a:fld>
            <a:endParaRPr/>
          </a:p>
        </p:txBody>
      </p:sp>
      <p:sp>
        <p:nvSpPr>
          <p:cNvPr id="2262" name="Google Shape;2262;p132: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2263" name="Google Shape;2263;p132:notes"/>
          <p:cNvSpPr txBox="1"/>
          <p:nvPr/>
        </p:nvSpPr>
        <p:spPr>
          <a:xfrm>
            <a:off x="109844" y="3218696"/>
            <a:ext cx="3829248" cy="5687282"/>
          </a:xfrm>
          <a:prstGeom prst="rect">
            <a:avLst/>
          </a:prstGeom>
          <a:noFill/>
          <a:ln>
            <a:noFill/>
          </a:ln>
        </p:spPr>
        <p:txBody>
          <a:bodyPr spcFirstLastPara="1" wrap="square" lIns="94500" tIns="47250" rIns="94500" bIns="47250" anchor="t" anchorCtr="0">
            <a:normAutofit/>
          </a:bodyPr>
          <a:lstStyle/>
          <a:p>
            <a:pPr marL="0" marR="0" lvl="0" indent="0" algn="l" rtl="0">
              <a:spcBef>
                <a:spcPts val="0"/>
              </a:spcBef>
              <a:spcAft>
                <a:spcPts val="0"/>
              </a:spcAft>
              <a:buNone/>
            </a:pPr>
            <a:r>
              <a:rPr lang="en-US" sz="1100" b="1">
                <a:solidFill>
                  <a:schemeClr val="dk1"/>
                </a:solidFill>
                <a:latin typeface="Verdana"/>
                <a:ea typeface="Verdana"/>
                <a:cs typeface="Verdana"/>
                <a:sym typeface="Verdana"/>
              </a:rPr>
              <a:t>Instructor Notes:</a:t>
            </a:r>
            <a:endParaRPr/>
          </a:p>
          <a:p>
            <a:pPr marL="0" marR="0" lvl="0" indent="0" algn="l" rtl="0">
              <a:spcBef>
                <a:spcPts val="0"/>
              </a:spcBef>
              <a:spcAft>
                <a:spcPts val="0"/>
              </a:spcAft>
              <a:buNone/>
            </a:pPr>
            <a:endParaRPr sz="1100" b="1">
              <a:solidFill>
                <a:schemeClr val="dk1"/>
              </a:solidFill>
              <a:latin typeface="Verdana"/>
              <a:ea typeface="Verdana"/>
              <a:cs typeface="Verdana"/>
              <a:sym typeface="Verdana"/>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Read the title of the step. </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Ask students to write down the key words POSITIVE CHANGE next to Step 6 in their Participant Workbook. </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Explain why the key word is important to the Problem Solving Model:</a:t>
            </a:r>
            <a:endParaRPr/>
          </a:p>
          <a:p>
            <a:pPr marL="465603" marR="0" lvl="1" indent="-227952" algn="l" rtl="0">
              <a:spcBef>
                <a:spcPts val="330"/>
              </a:spcBef>
              <a:spcAft>
                <a:spcPts val="0"/>
              </a:spcAft>
              <a:buClr>
                <a:schemeClr val="dk1"/>
              </a:buClr>
              <a:buSzPts val="1100"/>
              <a:buFont typeface="Arial"/>
              <a:buChar char="•"/>
            </a:pPr>
            <a:r>
              <a:rPr lang="en-US" sz="1100" b="0" i="0" u="none" strike="noStrike" cap="none">
                <a:solidFill>
                  <a:schemeClr val="dk1"/>
                </a:solidFill>
                <a:latin typeface="Verdana"/>
                <a:ea typeface="Verdana"/>
                <a:cs typeface="Verdana"/>
                <a:sym typeface="Verdana"/>
              </a:rPr>
              <a:t>In order to solve the problem, one needs to identify the actions one will take to help solve the problem.</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Explain to students that the strategies should be based off of the factors they can control.</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Read the example on the slide. </a:t>
            </a:r>
            <a:endParaRPr/>
          </a:p>
          <a:p>
            <a:pPr marL="231895" marR="0" lvl="0" indent="-231895" algn="l" rtl="0">
              <a:spcBef>
                <a:spcPts val="0"/>
              </a:spcBef>
              <a:spcAft>
                <a:spcPts val="0"/>
              </a:spcAft>
              <a:buNone/>
            </a:pPr>
            <a:endParaRPr sz="1100">
              <a:solidFill>
                <a:schemeClr val="dk1"/>
              </a:solidFill>
              <a:latin typeface="Verdana"/>
              <a:ea typeface="Verdana"/>
              <a:cs typeface="Verdana"/>
              <a:sym typeface="Verdana"/>
            </a:endParaRPr>
          </a:p>
          <a:p>
            <a:pPr marL="0" marR="0" lvl="0" indent="0" algn="l" rtl="0">
              <a:spcBef>
                <a:spcPts val="0"/>
              </a:spcBef>
              <a:spcAft>
                <a:spcPts val="0"/>
              </a:spcAft>
              <a:buNone/>
            </a:pPr>
            <a:r>
              <a:rPr lang="en-US" sz="1100" b="1">
                <a:solidFill>
                  <a:schemeClr val="dk1"/>
                </a:solidFill>
                <a:latin typeface="Verdana"/>
                <a:ea typeface="Verdana"/>
                <a:cs typeface="Verdana"/>
                <a:sym typeface="Verdana"/>
              </a:rPr>
              <a:t>Key Points:</a:t>
            </a:r>
            <a:endParaRPr/>
          </a:p>
          <a:p>
            <a:pPr marL="231895" marR="0" lvl="0" indent="-231895" algn="l" rtl="0">
              <a:spcBef>
                <a:spcPts val="0"/>
              </a:spcBef>
              <a:spcAft>
                <a:spcPts val="0"/>
              </a:spcAft>
              <a:buNone/>
            </a:pPr>
            <a:endParaRPr sz="1100">
              <a:solidFill>
                <a:schemeClr val="dk1"/>
              </a:solidFill>
              <a:latin typeface="Verdana"/>
              <a:ea typeface="Verdana"/>
              <a:cs typeface="Verdana"/>
              <a:sym typeface="Verdana"/>
            </a:endParaRPr>
          </a:p>
          <a:p>
            <a:pPr marL="0" marR="0" lvl="0" indent="0" algn="l" rtl="0">
              <a:spcBef>
                <a:spcPts val="0"/>
              </a:spcBef>
              <a:spcAft>
                <a:spcPts val="0"/>
              </a:spcAft>
              <a:buNone/>
            </a:pPr>
            <a:r>
              <a:rPr lang="en-US" sz="1100">
                <a:solidFill>
                  <a:schemeClr val="dk1"/>
                </a:solidFill>
                <a:latin typeface="Verdana"/>
                <a:ea typeface="Verdana"/>
                <a:cs typeface="Verdana"/>
                <a:sym typeface="Verdana"/>
              </a:rPr>
              <a:t>Focusing on factors you can control or influence will help to generate realistic solutions. </a:t>
            </a:r>
            <a:endParaRPr/>
          </a:p>
          <a:p>
            <a:pPr marL="231895" marR="0" lvl="0" indent="-231895" algn="l" rtl="0">
              <a:spcBef>
                <a:spcPts val="0"/>
              </a:spcBef>
              <a:spcAft>
                <a:spcPts val="0"/>
              </a:spcAft>
              <a:buNone/>
            </a:pPr>
            <a:endParaRPr sz="1000">
              <a:solidFill>
                <a:schemeClr val="dk1"/>
              </a:solidFill>
              <a:latin typeface="Verdana"/>
              <a:ea typeface="Verdana"/>
              <a:cs typeface="Verdana"/>
              <a:sym typeface="Verdana"/>
            </a:endParaRPr>
          </a:p>
          <a:p>
            <a:pPr marL="0" marR="0" lvl="0" indent="0" algn="l" rtl="0">
              <a:spcBef>
                <a:spcPts val="0"/>
              </a:spcBef>
              <a:spcAft>
                <a:spcPts val="0"/>
              </a:spcAft>
              <a:buNone/>
            </a:pPr>
            <a:endParaRPr sz="1000" b="1">
              <a:solidFill>
                <a:schemeClr val="dk1"/>
              </a:solidFill>
              <a:latin typeface="Verdana"/>
              <a:ea typeface="Verdana"/>
              <a:cs typeface="Verdana"/>
              <a:sym typeface="Verdana"/>
            </a:endParaRPr>
          </a:p>
          <a:p>
            <a:pPr marL="0" marR="0" lvl="0" indent="0" algn="l" rtl="0">
              <a:spcBef>
                <a:spcPts val="0"/>
              </a:spcBef>
              <a:spcAft>
                <a:spcPts val="0"/>
              </a:spcAft>
              <a:buNone/>
            </a:pPr>
            <a:endParaRPr sz="1000" b="1">
              <a:solidFill>
                <a:schemeClr val="dk1"/>
              </a:solidFill>
              <a:latin typeface="Verdana"/>
              <a:ea typeface="Verdana"/>
              <a:cs typeface="Verdana"/>
              <a:sym typeface="Verdana"/>
            </a:endParaRPr>
          </a:p>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2264" name="Google Shape;2264;p13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265" name="Google Shape;2265;p132: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5"/>
        <p:cNvGrpSpPr/>
        <p:nvPr/>
      </p:nvGrpSpPr>
      <p:grpSpPr>
        <a:xfrm>
          <a:off x="0" y="0"/>
          <a:ext cx="0" cy="0"/>
          <a:chOff x="0" y="0"/>
          <a:chExt cx="0" cy="0"/>
        </a:xfrm>
      </p:grpSpPr>
      <p:sp>
        <p:nvSpPr>
          <p:cNvPr id="2276" name="Google Shape;2276;p133: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77" name="Google Shape;2277;p13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133</a:t>
            </a:fld>
            <a:endParaRPr/>
          </a:p>
        </p:txBody>
      </p:sp>
      <p:sp>
        <p:nvSpPr>
          <p:cNvPr id="2278" name="Google Shape;2278;p133:notes"/>
          <p:cNvSpPr txBox="1">
            <a:spLocks noGrp="1"/>
          </p:cNvSpPr>
          <p:nvPr>
            <p:ph type="body" idx="1"/>
          </p:nvPr>
        </p:nvSpPr>
        <p:spPr>
          <a:xfrm>
            <a:off x="128402"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write down strategies for solving the problem, focusing on the factors they can control and/or influence.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Depending on your group, students can either pair up or work independently.</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Refer to Participants Workbook (p. 48).</a:t>
            </a:r>
            <a:endParaRPr/>
          </a:p>
          <a:p>
            <a:pPr marL="221464" lvl="0" indent="-151614" algn="l" rtl="0">
              <a:lnSpc>
                <a:spcPct val="100000"/>
              </a:lnSpc>
              <a:spcBef>
                <a:spcPts val="0"/>
              </a:spcBef>
              <a:spcAft>
                <a:spcPts val="0"/>
              </a:spcAft>
              <a:buClr>
                <a:schemeClr val="dk1"/>
              </a:buClr>
              <a:buSzPts val="1100"/>
              <a:buFont typeface="Verdana"/>
              <a:buNone/>
            </a:pPr>
            <a:endParaRPr sz="1100"/>
          </a:p>
          <a:p>
            <a:pPr marL="221464" lvl="0" indent="-221464"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endParaRPr sz="1100"/>
          </a:p>
          <a:p>
            <a:pPr marL="662856" lvl="1" indent="-145264" algn="l" rtl="0">
              <a:lnSpc>
                <a:spcPct val="100000"/>
              </a:lnSpc>
              <a:spcBef>
                <a:spcPts val="0"/>
              </a:spcBef>
              <a:spcAft>
                <a:spcPts val="0"/>
              </a:spcAft>
              <a:buClr>
                <a:schemeClr val="dk1"/>
              </a:buClr>
              <a:buSzPts val="1200"/>
              <a:buFont typeface="Arial"/>
              <a:buNone/>
            </a:pPr>
            <a:endParaRPr/>
          </a:p>
        </p:txBody>
      </p:sp>
      <p:sp>
        <p:nvSpPr>
          <p:cNvPr id="2279" name="Google Shape;2279;p13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7"/>
        <p:cNvGrpSpPr/>
        <p:nvPr/>
      </p:nvGrpSpPr>
      <p:grpSpPr>
        <a:xfrm>
          <a:off x="0" y="0"/>
          <a:ext cx="0" cy="0"/>
          <a:chOff x="0" y="0"/>
          <a:chExt cx="0" cy="0"/>
        </a:xfrm>
      </p:grpSpPr>
      <p:sp>
        <p:nvSpPr>
          <p:cNvPr id="2288" name="Google Shape;2288;p134: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89" name="Google Shape;2289;p13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134</a:t>
            </a:fld>
            <a:endParaRPr/>
          </a:p>
        </p:txBody>
      </p:sp>
      <p:sp>
        <p:nvSpPr>
          <p:cNvPr id="2290" name="Google Shape;2290;p134:notes"/>
          <p:cNvSpPr txBox="1">
            <a:spLocks noGrp="1"/>
          </p:cNvSpPr>
          <p:nvPr>
            <p:ph type="body" idx="1"/>
          </p:nvPr>
        </p:nvSpPr>
        <p:spPr>
          <a:xfrm>
            <a:off x="99193"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330"/>
              </a:spcBef>
              <a:spcAft>
                <a:spcPts val="0"/>
              </a:spcAft>
              <a:buNone/>
            </a:pPr>
            <a:endParaRPr sz="1100" b="1"/>
          </a:p>
          <a:p>
            <a:pPr marL="232802" lvl="0" indent="-232802" algn="l" rtl="0">
              <a:lnSpc>
                <a:spcPct val="100000"/>
              </a:lnSpc>
              <a:spcBef>
                <a:spcPts val="330"/>
              </a:spcBef>
              <a:spcAft>
                <a:spcPts val="0"/>
              </a:spcAft>
              <a:buClr>
                <a:schemeClr val="dk1"/>
              </a:buClr>
              <a:buSzPts val="1100"/>
              <a:buFont typeface="Calibri"/>
              <a:buAutoNum type="arabicParenR"/>
            </a:pPr>
            <a:r>
              <a:rPr lang="en-US" sz="1100"/>
              <a:t>Review the Key Principles (if time permits). Refer to Participants Workbook (p.49)</a:t>
            </a:r>
            <a:endParaRPr/>
          </a:p>
          <a:p>
            <a:pPr marL="221464" lvl="0" indent="-151614" algn="l" rtl="0">
              <a:lnSpc>
                <a:spcPct val="100000"/>
              </a:lnSpc>
              <a:spcBef>
                <a:spcPts val="330"/>
              </a:spcBef>
              <a:spcAft>
                <a:spcPts val="0"/>
              </a:spcAft>
              <a:buClr>
                <a:schemeClr val="dk1"/>
              </a:buClr>
              <a:buSzPts val="1100"/>
              <a:buFont typeface="Verdana"/>
              <a:buNone/>
            </a:pPr>
            <a:endParaRPr sz="1100"/>
          </a:p>
          <a:p>
            <a:pPr marL="221464" lvl="0" indent="-221464" algn="l" rtl="0">
              <a:lnSpc>
                <a:spcPct val="100000"/>
              </a:lnSpc>
              <a:spcBef>
                <a:spcPts val="330"/>
              </a:spcBef>
              <a:spcAft>
                <a:spcPts val="0"/>
              </a:spcAft>
              <a:buNone/>
            </a:pPr>
            <a:r>
              <a:rPr lang="en-US" sz="1100" b="1" u="sng"/>
              <a:t>Reflection</a:t>
            </a:r>
            <a:r>
              <a:rPr lang="en-US" sz="1100" u="sng"/>
              <a:t> (Low-Tech)</a:t>
            </a:r>
            <a:endParaRPr/>
          </a:p>
          <a:p>
            <a:pPr marL="221464" lvl="0" indent="-221464" algn="l" rtl="0">
              <a:lnSpc>
                <a:spcPct val="100000"/>
              </a:lnSpc>
              <a:spcBef>
                <a:spcPts val="330"/>
              </a:spcBef>
              <a:spcAft>
                <a:spcPts val="0"/>
              </a:spcAft>
              <a:buNone/>
            </a:pPr>
            <a:endParaRPr sz="1100" u="sng"/>
          </a:p>
          <a:p>
            <a:pPr marL="0" lvl="0" indent="0" algn="l" rtl="0">
              <a:lnSpc>
                <a:spcPct val="100000"/>
              </a:lnSpc>
              <a:spcBef>
                <a:spcPts val="0"/>
              </a:spcBef>
              <a:spcAft>
                <a:spcPts val="0"/>
              </a:spcAft>
              <a:buNone/>
            </a:pPr>
            <a:r>
              <a:rPr lang="en-US" sz="1100"/>
              <a:t>Students write down what they learned and how they can use it or apply it to their own lives. </a:t>
            </a:r>
            <a:endParaRPr sz="1100" u="sng"/>
          </a:p>
          <a:p>
            <a:pPr marL="0" lvl="0" indent="0" algn="l" rtl="0">
              <a:lnSpc>
                <a:spcPct val="100000"/>
              </a:lnSpc>
              <a:spcBef>
                <a:spcPts val="330"/>
              </a:spcBef>
              <a:spcAft>
                <a:spcPts val="0"/>
              </a:spcAft>
              <a:buNone/>
            </a:pPr>
            <a:endParaRPr sz="1100"/>
          </a:p>
        </p:txBody>
      </p:sp>
      <p:sp>
        <p:nvSpPr>
          <p:cNvPr id="2291" name="Google Shape;2291;p13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8"/>
        <p:cNvGrpSpPr/>
        <p:nvPr/>
      </p:nvGrpSpPr>
      <p:grpSpPr>
        <a:xfrm>
          <a:off x="0" y="0"/>
          <a:ext cx="0" cy="0"/>
          <a:chOff x="0" y="0"/>
          <a:chExt cx="0" cy="0"/>
        </a:xfrm>
      </p:grpSpPr>
      <p:pic>
        <p:nvPicPr>
          <p:cNvPr id="2299" name="Google Shape;2299;p135: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2300" name="Google Shape;2300;p135: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1158075" marR="0" lvl="0" indent="-1158075" algn="l" rtl="0">
              <a:spcBef>
                <a:spcPts val="0"/>
              </a:spcBef>
              <a:spcAft>
                <a:spcPts val="0"/>
              </a:spcAft>
              <a:buNone/>
            </a:pPr>
            <a:r>
              <a:rPr lang="en-US" sz="1100" b="1">
                <a:solidFill>
                  <a:schemeClr val="dk1"/>
                </a:solidFill>
                <a:latin typeface="Verdana"/>
                <a:ea typeface="Verdana"/>
                <a:cs typeface="Verdana"/>
                <a:sym typeface="Verdana"/>
              </a:rPr>
              <a:t>Rationale:</a:t>
            </a:r>
            <a:r>
              <a:rPr lang="en-US" sz="1100">
                <a:solidFill>
                  <a:schemeClr val="dk1"/>
                </a:solidFill>
                <a:latin typeface="Verdana"/>
                <a:ea typeface="Verdana"/>
                <a:cs typeface="Verdana"/>
                <a:sym typeface="Verdana"/>
              </a:rPr>
              <a:t>	Catastrophizing leads people to waste critical energy ruminating about the irrational worst case outcomes of a situation. Catastrophizing creates high levels of anxiety, decreases focus, increases helplessness, and it prevents people from taking purposeful action. The goal of Put It In Perspective is to lower anxiety so that one can accurately assess a situation and deal with it. </a:t>
            </a:r>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Objective:</a:t>
            </a:r>
            <a:r>
              <a:rPr lang="en-US" sz="1100">
                <a:solidFill>
                  <a:schemeClr val="dk1"/>
                </a:solidFill>
                <a:latin typeface="Verdana"/>
                <a:ea typeface="Verdana"/>
                <a:cs typeface="Verdana"/>
                <a:sym typeface="Verdana"/>
              </a:rPr>
              <a:t>	Stop catastrophic thinking, reduce anxiety, and improve problem solving by capturing the Worst Case thoughts, generating the Best Case thoughts, identifying the Most Likely outcomes of a situation, and developing a plan to deal with the Most Likely outcomes.</a:t>
            </a:r>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00"/>
              </a:spcBef>
              <a:spcAft>
                <a:spcPts val="0"/>
              </a:spcAft>
              <a:buNone/>
            </a:pPr>
            <a:endParaRPr sz="1000" b="1">
              <a:solidFill>
                <a:schemeClr val="dk1"/>
              </a:solidFill>
              <a:latin typeface="Verdana"/>
              <a:ea typeface="Verdana"/>
              <a:cs typeface="Verdana"/>
              <a:sym typeface="Verdana"/>
            </a:endParaRPr>
          </a:p>
          <a:p>
            <a:pPr marL="1158075" marR="0" lvl="0" indent="-1158075" algn="l" rtl="0">
              <a:spcBef>
                <a:spcPts val="200"/>
              </a:spcBef>
              <a:spcAft>
                <a:spcPts val="0"/>
              </a:spcAft>
              <a:buNone/>
            </a:pPr>
            <a:endParaRPr sz="10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Unit Overview and Recommended Timing</a:t>
            </a:r>
            <a:r>
              <a:rPr lang="en-US" sz="1000" b="1">
                <a:solidFill>
                  <a:schemeClr val="dk1"/>
                </a:solidFill>
                <a:latin typeface="Verdana"/>
                <a:ea typeface="Verdana"/>
                <a:cs typeface="Verdana"/>
                <a:sym typeface="Verdana"/>
              </a:rPr>
              <a:t>:</a:t>
            </a:r>
            <a:endParaRPr sz="1000">
              <a:solidFill>
                <a:schemeClr val="dk1"/>
              </a:solidFill>
              <a:latin typeface="Verdana"/>
              <a:ea typeface="Verdana"/>
              <a:cs typeface="Verdana"/>
              <a:sym typeface="Verdana"/>
            </a:endParaRPr>
          </a:p>
        </p:txBody>
      </p:sp>
      <p:sp>
        <p:nvSpPr>
          <p:cNvPr id="2301" name="Google Shape;2301;p135: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Resilience Training for Teens, </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Unit 10: Put It In Perspective (PIIP)</a:t>
            </a:r>
            <a:endParaRPr/>
          </a:p>
        </p:txBody>
      </p:sp>
      <p:pic>
        <p:nvPicPr>
          <p:cNvPr id="2302" name="Google Shape;2302;p135: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2303" name="Google Shape;2303;p135: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graphicFrame>
        <p:nvGraphicFramePr>
          <p:cNvPr id="2304" name="Google Shape;2304;p135:notes"/>
          <p:cNvGraphicFramePr/>
          <p:nvPr/>
        </p:nvGraphicFramePr>
        <p:xfrm>
          <a:off x="289061" y="4589581"/>
          <a:ext cx="3000000" cy="3000000"/>
        </p:xfrm>
        <a:graphic>
          <a:graphicData uri="http://schemas.openxmlformats.org/drawingml/2006/table">
            <a:tbl>
              <a:tblPr>
                <a:noFill/>
                <a:tableStyleId>{C06C6382-95A9-441B-A368-F0487E9B728C}</a:tableStyleId>
              </a:tblPr>
              <a:tblGrid>
                <a:gridCol w="5436100">
                  <a:extLst>
                    <a:ext uri="{9D8B030D-6E8A-4147-A177-3AD203B41FA5}">
                      <a16:colId xmlns:a16="http://schemas.microsoft.com/office/drawing/2014/main" val="20000"/>
                    </a:ext>
                  </a:extLst>
                </a:gridCol>
                <a:gridCol w="1136150">
                  <a:extLst>
                    <a:ext uri="{9D8B030D-6E8A-4147-A177-3AD203B41FA5}">
                      <a16:colId xmlns:a16="http://schemas.microsoft.com/office/drawing/2014/main" val="20001"/>
                    </a:ext>
                  </a:extLst>
                </a:gridCol>
              </a:tblGrid>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Skill: </a:t>
                      </a:r>
                      <a:r>
                        <a:rPr lang="en-US" sz="1100" b="0" i="0" u="none" strike="noStrike">
                          <a:solidFill>
                            <a:schemeClr val="dk1"/>
                          </a:solidFill>
                          <a:latin typeface="Verdana"/>
                          <a:ea typeface="Verdana"/>
                          <a:cs typeface="Verdana"/>
                          <a:sym typeface="Verdana"/>
                        </a:rPr>
                        <a:t>Describe Put It In Perspective and catastrophizing (or catastrophic thinking)</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0"/>
                  </a:ext>
                </a:extLst>
              </a:tr>
              <a:tr h="7709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Hook: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1) Demonstrations of 3 styles of catastrophic thinking* (LT)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Review what triggers catastrophic thinking, asking for student contributions *(LT)</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10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1"/>
                  </a:ext>
                </a:extLst>
              </a:tr>
              <a:tr h="7709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Activity:</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1) PIIP Group Demonstration with flip chart (LT)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PIIP example in Participant Workbook (LT)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3) PIIP individual practice in Participant Workbook* (LT)</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25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2"/>
                  </a:ext>
                </a:extLst>
              </a:tr>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Make it Personal:</a:t>
                      </a:r>
                      <a:r>
                        <a:rPr lang="en-US" sz="1100" b="0" i="0" u="none" strike="noStrike">
                          <a:solidFill>
                            <a:schemeClr val="dk1"/>
                          </a:solidFill>
                          <a:latin typeface="Verdana"/>
                          <a:ea typeface="Verdana"/>
                          <a:cs typeface="Verdana"/>
                          <a:sym typeface="Verdana"/>
                        </a:rPr>
                        <a:t> Students reflect on what they learned and write down how they can apply it to their daily lives*</a:t>
                      </a: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3"/>
                  </a:ext>
                </a:extLst>
              </a:tr>
              <a:tr h="274325">
                <a:tc>
                  <a:txBody>
                    <a:bodyPr/>
                    <a:lstStyle/>
                    <a:p>
                      <a:pPr marL="3175" marR="0" lvl="0" indent="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TOTAL</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45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4"/>
                  </a:ext>
                </a:extLst>
              </a:tr>
            </a:tbl>
          </a:graphicData>
        </a:graphic>
      </p:graphicFrame>
      <p:sp>
        <p:nvSpPr>
          <p:cNvPr id="2305" name="Google Shape;2305;p13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135</a:t>
            </a:fld>
            <a:endParaRPr/>
          </a:p>
        </p:txBody>
      </p:sp>
      <p:sp>
        <p:nvSpPr>
          <p:cNvPr id="2306" name="Google Shape;2306;p13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307" name="Google Shape;2307;p135: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2308" name="Google Shape;2308;p135: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3"/>
        <p:cNvGrpSpPr/>
        <p:nvPr/>
      </p:nvGrpSpPr>
      <p:grpSpPr>
        <a:xfrm>
          <a:off x="0" y="0"/>
          <a:ext cx="0" cy="0"/>
          <a:chOff x="0" y="0"/>
          <a:chExt cx="0" cy="0"/>
        </a:xfrm>
      </p:grpSpPr>
      <p:pic>
        <p:nvPicPr>
          <p:cNvPr id="2314" name="Google Shape;2314;p136: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2315" name="Google Shape;2315;p136: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1100" b="1" i="1">
                <a:solidFill>
                  <a:schemeClr val="dk1"/>
                </a:solidFill>
                <a:latin typeface="Verdana"/>
                <a:ea typeface="Verdana"/>
                <a:cs typeface="Verdana"/>
                <a:sym typeface="Verdana"/>
              </a:rPr>
              <a:t>PIIP	</a:t>
            </a:r>
            <a:r>
              <a:rPr lang="en-US" sz="1100" i="1">
                <a:solidFill>
                  <a:schemeClr val="dk1"/>
                </a:solidFill>
                <a:latin typeface="Verdana"/>
                <a:ea typeface="Verdana"/>
                <a:cs typeface="Verdana"/>
                <a:sym typeface="Verdana"/>
              </a:rPr>
              <a:t>	</a:t>
            </a:r>
            <a:r>
              <a:rPr lang="en-US" sz="1100">
                <a:solidFill>
                  <a:schemeClr val="dk1"/>
                </a:solidFill>
                <a:latin typeface="Verdana"/>
                <a:ea typeface="Verdana"/>
                <a:cs typeface="Verdana"/>
                <a:sym typeface="Verdana"/>
              </a:rPr>
              <a:t>Put It In Perspective, or PIIP, is a skill used to stop 				catastrophic thinking, reduce anxiety, and improve problem 			solving by capturing worst case thoughts, generating best 			case thoughts, identifying the most likely outcomes of a 			situation, and developing a plan to deal with the most likely 			outcomes</a:t>
            </a:r>
            <a:endParaRPr/>
          </a:p>
          <a:p>
            <a:pPr marL="0" marR="0" lvl="0" indent="0" algn="l" rtl="0">
              <a:spcBef>
                <a:spcPts val="220"/>
              </a:spcBef>
              <a:spcAft>
                <a:spcPts val="0"/>
              </a:spcAft>
              <a:buNone/>
            </a:pPr>
            <a:endParaRPr sz="1100">
              <a:solidFill>
                <a:schemeClr val="dk1"/>
              </a:solidFill>
              <a:latin typeface="Verdana"/>
              <a:ea typeface="Verdana"/>
              <a:cs typeface="Verdana"/>
              <a:sym typeface="Verdana"/>
            </a:endParaRPr>
          </a:p>
          <a:p>
            <a:pPr marL="0" marR="0" lvl="0" indent="0" algn="l" rtl="0">
              <a:spcBef>
                <a:spcPts val="220"/>
              </a:spcBef>
              <a:spcAft>
                <a:spcPts val="0"/>
              </a:spcAft>
              <a:buNone/>
            </a:pPr>
            <a:r>
              <a:rPr lang="en-US" sz="1100" b="1" i="1">
                <a:solidFill>
                  <a:schemeClr val="dk1"/>
                </a:solidFill>
                <a:latin typeface="Verdana"/>
                <a:ea typeface="Verdana"/>
                <a:cs typeface="Verdana"/>
                <a:sym typeface="Verdana"/>
              </a:rPr>
              <a:t>Catastrophizing</a:t>
            </a:r>
            <a:r>
              <a:rPr lang="en-US" sz="1100" i="1">
                <a:solidFill>
                  <a:schemeClr val="dk1"/>
                </a:solidFill>
                <a:latin typeface="Verdana"/>
                <a:ea typeface="Verdana"/>
                <a:cs typeface="Verdana"/>
                <a:sym typeface="Verdana"/>
              </a:rPr>
              <a:t>	</a:t>
            </a:r>
            <a:r>
              <a:rPr lang="en-US" sz="1100">
                <a:solidFill>
                  <a:schemeClr val="dk1"/>
                </a:solidFill>
                <a:latin typeface="Verdana"/>
                <a:ea typeface="Verdana"/>
                <a:cs typeface="Verdana"/>
                <a:sym typeface="Verdana"/>
              </a:rPr>
              <a:t>Wasting critical energy ruminating about the irrational worst 			case outcomes of a situation, which prevents you from taking 			purposeful action, leads to downward spirals, creates high 			anxiety, decreases focus, and increases helplessness</a:t>
            </a:r>
            <a:endParaRPr sz="1100" b="1">
              <a:solidFill>
                <a:schemeClr val="dk1"/>
              </a:solidFill>
              <a:latin typeface="Verdana"/>
              <a:ea typeface="Verdana"/>
              <a:cs typeface="Verdana"/>
              <a:sym typeface="Verdana"/>
            </a:endParaRPr>
          </a:p>
          <a:p>
            <a:pPr marL="1117607" marR="0" lvl="0" indent="-1117607" algn="l" rtl="0">
              <a:spcBef>
                <a:spcPts val="220"/>
              </a:spcBef>
              <a:spcAft>
                <a:spcPts val="0"/>
              </a:spcAft>
              <a:buNone/>
            </a:pPr>
            <a:endParaRPr sz="1100">
              <a:solidFill>
                <a:schemeClr val="dk1"/>
              </a:solidFill>
              <a:latin typeface="Verdana"/>
              <a:ea typeface="Verdana"/>
              <a:cs typeface="Verdana"/>
              <a:sym typeface="Verdana"/>
            </a:endParaRPr>
          </a:p>
        </p:txBody>
      </p:sp>
      <p:sp>
        <p:nvSpPr>
          <p:cNvPr id="2316" name="Google Shape;2316;p136: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Put It In Perspective</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Key Terms</a:t>
            </a:r>
            <a:endParaRPr/>
          </a:p>
        </p:txBody>
      </p:sp>
      <p:pic>
        <p:nvPicPr>
          <p:cNvPr id="2317" name="Google Shape;2317;p136: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2318" name="Google Shape;2318;p136: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sp>
        <p:nvSpPr>
          <p:cNvPr id="2319" name="Google Shape;2319;p13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136</a:t>
            </a:fld>
            <a:endParaRPr/>
          </a:p>
        </p:txBody>
      </p:sp>
      <p:sp>
        <p:nvSpPr>
          <p:cNvPr id="2320" name="Google Shape;2320;p13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321" name="Google Shape;2321;p136: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2322" name="Google Shape;2322;p136: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7"/>
        <p:cNvGrpSpPr/>
        <p:nvPr/>
      </p:nvGrpSpPr>
      <p:grpSpPr>
        <a:xfrm>
          <a:off x="0" y="0"/>
          <a:ext cx="0" cy="0"/>
          <a:chOff x="0" y="0"/>
          <a:chExt cx="0" cy="0"/>
        </a:xfrm>
      </p:grpSpPr>
      <p:sp>
        <p:nvSpPr>
          <p:cNvPr id="2328" name="Google Shape;2328;p137: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29" name="Google Shape;2329;p137:notes"/>
          <p:cNvSpPr txBox="1">
            <a:spLocks noGrp="1"/>
          </p:cNvSpPr>
          <p:nvPr>
            <p:ph type="body" idx="1"/>
          </p:nvPr>
        </p:nvSpPr>
        <p:spPr>
          <a:xfrm>
            <a:off x="108928"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800" b="1"/>
          </a:p>
          <a:p>
            <a:pPr marL="0" lvl="0" indent="0" algn="l" rtl="0">
              <a:lnSpc>
                <a:spcPct val="100000"/>
              </a:lnSpc>
              <a:spcBef>
                <a:spcPts val="0"/>
              </a:spcBef>
              <a:spcAft>
                <a:spcPts val="0"/>
              </a:spcAft>
              <a:buNone/>
            </a:pPr>
            <a:r>
              <a:rPr lang="en-US" sz="1100" b="1" u="sng"/>
              <a:t>Activity </a:t>
            </a:r>
            <a:r>
              <a:rPr lang="en-US" sz="1100" u="sng"/>
              <a:t>(Low-Tech)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Begin the lesson with Hunt the Good Stuff.</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write down one to three good things in the Participant Workbook.</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Tell students to write the good thing </a:t>
            </a:r>
            <a:r>
              <a:rPr lang="en-US" sz="1100" b="1"/>
              <a:t>and </a:t>
            </a:r>
            <a:r>
              <a:rPr lang="en-US" sz="1100"/>
              <a:t>the reflection (i.e., why it’s a good thing).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a couple students to share their “Good Stuff” at the group level. Remember to emphasize that the students explain why it is a good thing to them. Refer to Participants Workbook (p.50).</a:t>
            </a:r>
            <a:endParaRPr/>
          </a:p>
          <a:p>
            <a:pPr marL="221464" lvl="0" indent="-221464" algn="l" rtl="0">
              <a:lnSpc>
                <a:spcPct val="100000"/>
              </a:lnSpc>
              <a:spcBef>
                <a:spcPts val="0"/>
              </a:spcBef>
              <a:spcAft>
                <a:spcPts val="0"/>
              </a:spcAft>
              <a:buNone/>
            </a:pPr>
            <a:endParaRPr sz="8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800" b="1"/>
          </a:p>
          <a:p>
            <a:pPr marL="232802" lvl="0" indent="-232802" algn="l" rtl="0">
              <a:lnSpc>
                <a:spcPct val="100000"/>
              </a:lnSpc>
              <a:spcBef>
                <a:spcPts val="0"/>
              </a:spcBef>
              <a:spcAft>
                <a:spcPts val="0"/>
              </a:spcAft>
              <a:buClr>
                <a:schemeClr val="dk1"/>
              </a:buClr>
              <a:buSzPts val="1100"/>
              <a:buFont typeface="Calibri"/>
              <a:buAutoNum type="arabicParenR"/>
            </a:pPr>
            <a:r>
              <a:rPr lang="en-US" sz="1100"/>
              <a:t>Optimism is important for resilience.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HTGS is a skill to use daily, or at least several times a week</a:t>
            </a:r>
            <a:endParaRPr/>
          </a:p>
          <a:p>
            <a:pPr marL="0" lvl="0" indent="0" algn="l" rtl="0">
              <a:lnSpc>
                <a:spcPct val="100000"/>
              </a:lnSpc>
              <a:spcBef>
                <a:spcPts val="0"/>
              </a:spcBef>
              <a:spcAft>
                <a:spcPts val="0"/>
              </a:spcAft>
              <a:buNone/>
            </a:pPr>
            <a:r>
              <a:rPr lang="en-US" sz="1100"/>
              <a:t> </a:t>
            </a:r>
            <a:endParaRPr/>
          </a:p>
          <a:p>
            <a:pPr marL="221464" lvl="0" indent="-151614" algn="l" rtl="0">
              <a:lnSpc>
                <a:spcPct val="109090"/>
              </a:lnSpc>
              <a:spcBef>
                <a:spcPts val="330"/>
              </a:spcBef>
              <a:spcAft>
                <a:spcPts val="0"/>
              </a:spcAft>
              <a:buClr>
                <a:schemeClr val="dk1"/>
              </a:buClr>
              <a:buSzPts val="1100"/>
              <a:buFont typeface="Verdana"/>
              <a:buNone/>
            </a:pPr>
            <a:endParaRPr sz="11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0" lvl="0" indent="0" algn="l" rtl="0">
              <a:lnSpc>
                <a:spcPct val="100000"/>
              </a:lnSpc>
              <a:spcBef>
                <a:spcPts val="360"/>
              </a:spcBef>
              <a:spcAft>
                <a:spcPts val="0"/>
              </a:spcAft>
              <a:buNone/>
            </a:pPr>
            <a:endParaRPr/>
          </a:p>
        </p:txBody>
      </p:sp>
      <p:sp>
        <p:nvSpPr>
          <p:cNvPr id="2330" name="Google Shape;2330;p13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137</a:t>
            </a:fld>
            <a:endParaRPr/>
          </a:p>
        </p:txBody>
      </p:sp>
      <p:sp>
        <p:nvSpPr>
          <p:cNvPr id="2331" name="Google Shape;2331;p13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8"/>
        <p:cNvGrpSpPr/>
        <p:nvPr/>
      </p:nvGrpSpPr>
      <p:grpSpPr>
        <a:xfrm>
          <a:off x="0" y="0"/>
          <a:ext cx="0" cy="0"/>
          <a:chOff x="0" y="0"/>
          <a:chExt cx="0" cy="0"/>
        </a:xfrm>
      </p:grpSpPr>
      <p:sp>
        <p:nvSpPr>
          <p:cNvPr id="2339" name="Google Shape;2339;p138: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40" name="Google Shape;2340;p138:notes"/>
          <p:cNvSpPr txBox="1">
            <a:spLocks noGrp="1"/>
          </p:cNvSpPr>
          <p:nvPr>
            <p:ph type="body" idx="1"/>
          </p:nvPr>
        </p:nvSpPr>
        <p:spPr>
          <a:xfrm>
            <a:off x="196558" y="3248267"/>
            <a:ext cx="3829249" cy="5687282"/>
          </a:xfrm>
          <a:prstGeom prst="rect">
            <a:avLst/>
          </a:prstGeom>
          <a:noFill/>
          <a:ln>
            <a:noFill/>
          </a:ln>
        </p:spPr>
        <p:txBody>
          <a:bodyPr spcFirstLastPara="1" wrap="square" lIns="94500" tIns="47250" rIns="94500" bIns="47250" anchor="t" anchorCtr="0">
            <a:normAutofit/>
          </a:bodyPr>
          <a:lstStyle/>
          <a:p>
            <a:pPr marL="223524" lvl="0" indent="-160024" algn="l" rtl="0">
              <a:lnSpc>
                <a:spcPct val="120000"/>
              </a:lnSpc>
              <a:spcBef>
                <a:spcPts val="0"/>
              </a:spcBef>
              <a:spcAft>
                <a:spcPts val="0"/>
              </a:spcAft>
              <a:buClr>
                <a:schemeClr val="dk1"/>
              </a:buClr>
              <a:buSzPts val="1000"/>
              <a:buFont typeface="Calibri"/>
              <a:buNone/>
            </a:pPr>
            <a:endParaRPr sz="1000"/>
          </a:p>
          <a:p>
            <a:pPr marL="0" lvl="0" indent="0" algn="l" rtl="0">
              <a:lnSpc>
                <a:spcPct val="120000"/>
              </a:lnSpc>
              <a:spcBef>
                <a:spcPts val="300"/>
              </a:spcBef>
              <a:spcAft>
                <a:spcPts val="0"/>
              </a:spcAft>
              <a:buNone/>
            </a:pPr>
            <a:endParaRPr sz="1000"/>
          </a:p>
          <a:p>
            <a:pPr marL="0" lvl="0" indent="0" algn="l" rtl="0">
              <a:lnSpc>
                <a:spcPct val="120000"/>
              </a:lnSpc>
              <a:spcBef>
                <a:spcPts val="300"/>
              </a:spcBef>
              <a:spcAft>
                <a:spcPts val="0"/>
              </a:spcAft>
              <a:buNone/>
            </a:pPr>
            <a:endParaRPr sz="1000"/>
          </a:p>
        </p:txBody>
      </p:sp>
      <p:sp>
        <p:nvSpPr>
          <p:cNvPr id="2341" name="Google Shape;2341;p13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138</a:t>
            </a:fld>
            <a:endParaRPr/>
          </a:p>
        </p:txBody>
      </p:sp>
      <p:sp>
        <p:nvSpPr>
          <p:cNvPr id="2342" name="Google Shape;2342;p138:notes"/>
          <p:cNvSpPr txBox="1"/>
          <p:nvPr/>
        </p:nvSpPr>
        <p:spPr>
          <a:xfrm>
            <a:off x="109261" y="3233587"/>
            <a:ext cx="3829249" cy="5687282"/>
          </a:xfrm>
          <a:prstGeom prst="rect">
            <a:avLst/>
          </a:prstGeom>
          <a:noFill/>
          <a:ln>
            <a:noFill/>
          </a:ln>
        </p:spPr>
        <p:txBody>
          <a:bodyPr spcFirstLastPara="1" wrap="square" lIns="94500" tIns="47250" rIns="94500" bIns="47250" anchor="t" anchorCtr="0">
            <a:normAutofit/>
          </a:bodyPr>
          <a:lstStyle/>
          <a:p>
            <a:pPr marL="0" marR="0" lvl="0" indent="0" algn="l" rtl="0">
              <a:spcBef>
                <a:spcPts val="0"/>
              </a:spcBef>
              <a:spcAft>
                <a:spcPts val="0"/>
              </a:spcAft>
              <a:buNone/>
            </a:pPr>
            <a:r>
              <a:rPr lang="en-US" sz="1100" b="1">
                <a:solidFill>
                  <a:schemeClr val="dk1"/>
                </a:solidFill>
                <a:latin typeface="Verdana"/>
                <a:ea typeface="Verdana"/>
                <a:cs typeface="Verdana"/>
                <a:sym typeface="Verdana"/>
              </a:rPr>
              <a:t>Instructor Notes: </a:t>
            </a:r>
            <a:endParaRPr/>
          </a:p>
          <a:p>
            <a:pPr marL="0" marR="0" lvl="0" indent="0" algn="l" rtl="0">
              <a:spcBef>
                <a:spcPts val="0"/>
              </a:spcBef>
              <a:spcAft>
                <a:spcPts val="0"/>
              </a:spcAft>
              <a:buNone/>
            </a:pPr>
            <a:endParaRPr sz="1100">
              <a:solidFill>
                <a:schemeClr val="dk1"/>
              </a:solidFill>
              <a:latin typeface="Verdana"/>
              <a:ea typeface="Verdana"/>
              <a:cs typeface="Verdana"/>
              <a:sym typeface="Verdana"/>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Tell students in one sentence what they will be learning.</a:t>
            </a:r>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Provide students with the resilience Core Competency the skill targets. </a:t>
            </a:r>
            <a:endParaRPr/>
          </a:p>
          <a:p>
            <a:pPr marL="232802" marR="0" lvl="1" indent="-162952" algn="l" rtl="0">
              <a:spcBef>
                <a:spcPts val="0"/>
              </a:spcBef>
              <a:spcAft>
                <a:spcPts val="0"/>
              </a:spcAft>
              <a:buClr>
                <a:schemeClr val="dk1"/>
              </a:buClr>
              <a:buSzPts val="1100"/>
              <a:buFont typeface="Calibri"/>
              <a:buNone/>
            </a:pPr>
            <a:endParaRPr sz="1100" b="1" i="0" u="none" strike="noStrike" cap="none">
              <a:solidFill>
                <a:schemeClr val="dk1"/>
              </a:solidFill>
              <a:latin typeface="Verdana"/>
              <a:ea typeface="Verdana"/>
              <a:cs typeface="Verdana"/>
              <a:sym typeface="Verdana"/>
            </a:endParaRPr>
          </a:p>
          <a:p>
            <a:pPr marL="231895" marR="0" lvl="1" indent="-231895" algn="l" rtl="0">
              <a:spcBef>
                <a:spcPts val="0"/>
              </a:spcBef>
              <a:spcAft>
                <a:spcPts val="0"/>
              </a:spcAft>
              <a:buNone/>
            </a:pPr>
            <a:r>
              <a:rPr lang="en-US" sz="1100" b="1" i="0" u="none" strike="noStrike" cap="none">
                <a:solidFill>
                  <a:schemeClr val="dk1"/>
                </a:solidFill>
                <a:latin typeface="Verdana"/>
                <a:ea typeface="Verdana"/>
                <a:cs typeface="Verdana"/>
                <a:sym typeface="Verdana"/>
              </a:rPr>
              <a:t>Key Points:</a:t>
            </a:r>
            <a:endParaRPr/>
          </a:p>
          <a:p>
            <a:pPr marL="231895" marR="0" lvl="1" indent="-231895" algn="l" rtl="0">
              <a:spcBef>
                <a:spcPts val="0"/>
              </a:spcBef>
              <a:spcAft>
                <a:spcPts val="0"/>
              </a:spcAft>
              <a:buNone/>
            </a:pPr>
            <a:endParaRPr sz="1100" b="1" i="0" u="none" strike="noStrike" cap="none">
              <a:solidFill>
                <a:schemeClr val="dk1"/>
              </a:solidFill>
              <a:latin typeface="Verdana"/>
              <a:ea typeface="Verdana"/>
              <a:cs typeface="Verdana"/>
              <a:sym typeface="Verdana"/>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This skill is for when we can’t stop thinking worst case thoughts. </a:t>
            </a:r>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Put It In Perspective builds Optimism. </a:t>
            </a:r>
            <a:endParaRPr/>
          </a:p>
          <a:p>
            <a:pPr marL="232802" marR="0" lvl="1" indent="-162952" algn="l" rtl="0">
              <a:spcBef>
                <a:spcPts val="0"/>
              </a:spcBef>
              <a:spcAft>
                <a:spcPts val="0"/>
              </a:spcAft>
              <a:buClr>
                <a:schemeClr val="dk1"/>
              </a:buClr>
              <a:buSzPts val="1100"/>
              <a:buFont typeface="Calibri"/>
              <a:buNone/>
            </a:pPr>
            <a:endParaRPr sz="1100" b="0" i="0" u="none" strike="noStrike" cap="none">
              <a:solidFill>
                <a:schemeClr val="dk1"/>
              </a:solidFill>
              <a:latin typeface="Verdana"/>
              <a:ea typeface="Verdana"/>
              <a:cs typeface="Verdana"/>
              <a:sym typeface="Verdana"/>
            </a:endParaRPr>
          </a:p>
          <a:p>
            <a:pPr marL="232802" marR="0" lvl="0" indent="-162952" algn="l" rtl="0">
              <a:lnSpc>
                <a:spcPct val="105727"/>
              </a:lnSpc>
              <a:spcBef>
                <a:spcPts val="330"/>
              </a:spcBef>
              <a:spcAft>
                <a:spcPts val="0"/>
              </a:spcAft>
              <a:buClr>
                <a:schemeClr val="dk1"/>
              </a:buClr>
              <a:buSzPts val="1100"/>
              <a:buFont typeface="Calibri"/>
              <a:buNone/>
            </a:pPr>
            <a:endParaRPr sz="1100">
              <a:solidFill>
                <a:schemeClr val="dk1"/>
              </a:solidFill>
              <a:latin typeface="Verdana"/>
              <a:ea typeface="Verdana"/>
              <a:cs typeface="Verdana"/>
              <a:sym typeface="Verdana"/>
            </a:endParaRPr>
          </a:p>
          <a:p>
            <a:pPr marL="232802" marR="0" lvl="0" indent="-162952" algn="l" rtl="0">
              <a:lnSpc>
                <a:spcPct val="105727"/>
              </a:lnSpc>
              <a:spcBef>
                <a:spcPts val="330"/>
              </a:spcBef>
              <a:spcAft>
                <a:spcPts val="0"/>
              </a:spcAft>
              <a:buClr>
                <a:schemeClr val="dk1"/>
              </a:buClr>
              <a:buSzPts val="1100"/>
              <a:buFont typeface="Calibri"/>
              <a:buNone/>
            </a:pPr>
            <a:endParaRPr sz="1100">
              <a:solidFill>
                <a:schemeClr val="dk1"/>
              </a:solidFill>
              <a:latin typeface="Verdana"/>
              <a:ea typeface="Verdana"/>
              <a:cs typeface="Verdana"/>
              <a:sym typeface="Verdana"/>
            </a:endParaRPr>
          </a:p>
          <a:p>
            <a:pPr marL="0" marR="0" lvl="0" indent="0" algn="l" rtl="0">
              <a:lnSpc>
                <a:spcPct val="105727"/>
              </a:lnSpc>
              <a:spcBef>
                <a:spcPts val="330"/>
              </a:spcBef>
              <a:spcAft>
                <a:spcPts val="0"/>
              </a:spcAft>
              <a:buNone/>
            </a:pPr>
            <a:endParaRPr sz="1100">
              <a:solidFill>
                <a:schemeClr val="dk1"/>
              </a:solidFill>
              <a:latin typeface="Verdana"/>
              <a:ea typeface="Verdana"/>
              <a:cs typeface="Verdana"/>
              <a:sym typeface="Verdana"/>
            </a:endParaRPr>
          </a:p>
        </p:txBody>
      </p:sp>
      <p:sp>
        <p:nvSpPr>
          <p:cNvPr id="2343" name="Google Shape;2343;p13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1"/>
        <p:cNvGrpSpPr/>
        <p:nvPr/>
      </p:nvGrpSpPr>
      <p:grpSpPr>
        <a:xfrm>
          <a:off x="0" y="0"/>
          <a:ext cx="0" cy="0"/>
          <a:chOff x="0" y="0"/>
          <a:chExt cx="0" cy="0"/>
        </a:xfrm>
      </p:grpSpPr>
      <p:sp>
        <p:nvSpPr>
          <p:cNvPr id="2352" name="Google Shape;2352;p139: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53" name="Google Shape;2353;p139:notes"/>
          <p:cNvSpPr txBox="1">
            <a:spLocks noGrp="1"/>
          </p:cNvSpPr>
          <p:nvPr>
            <p:ph type="body" idx="1"/>
          </p:nvPr>
        </p:nvSpPr>
        <p:spPr>
          <a:xfrm>
            <a:off x="11866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231895" lvl="0" indent="-231895" algn="l" rtl="0">
              <a:lnSpc>
                <a:spcPct val="100000"/>
              </a:lnSpc>
              <a:spcBef>
                <a:spcPts val="0"/>
              </a:spcBef>
              <a:spcAft>
                <a:spcPts val="0"/>
              </a:spcAft>
              <a:buNone/>
            </a:pPr>
            <a:endParaRPr sz="800" u="sng"/>
          </a:p>
          <a:p>
            <a:pPr marL="231895" lvl="0" indent="-231895" algn="l" rtl="0">
              <a:lnSpc>
                <a:spcPct val="100000"/>
              </a:lnSpc>
              <a:spcBef>
                <a:spcPts val="0"/>
              </a:spcBef>
              <a:spcAft>
                <a:spcPts val="0"/>
              </a:spcAft>
              <a:buNone/>
            </a:pPr>
            <a:r>
              <a:rPr lang="en-US" sz="1100" b="1" u="sng"/>
              <a:t>Skill</a:t>
            </a:r>
            <a:endParaRPr/>
          </a:p>
          <a:p>
            <a:pPr marL="231895" lvl="0" indent="-231895" algn="l" rtl="0">
              <a:lnSpc>
                <a:spcPct val="100000"/>
              </a:lnSpc>
              <a:spcBef>
                <a:spcPts val="0"/>
              </a:spcBef>
              <a:spcAft>
                <a:spcPts val="0"/>
              </a:spcAft>
              <a:buNone/>
            </a:pPr>
            <a:endParaRPr sz="800"/>
          </a:p>
          <a:p>
            <a:pPr marL="231895" lvl="0" indent="-231895" algn="l" rtl="0">
              <a:lnSpc>
                <a:spcPct val="100000"/>
              </a:lnSpc>
              <a:spcBef>
                <a:spcPts val="0"/>
              </a:spcBef>
              <a:spcAft>
                <a:spcPts val="0"/>
              </a:spcAft>
              <a:buNone/>
            </a:pPr>
            <a:r>
              <a:rPr lang="en-US" sz="1100"/>
              <a:t>Review the points on the slide.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Describe the three styles of Catastrophizing and how the images relate to each style. </a:t>
            </a:r>
            <a:endParaRPr/>
          </a:p>
          <a:p>
            <a:pPr marL="470232" lvl="1" indent="-241557" algn="l" rtl="0">
              <a:lnSpc>
                <a:spcPct val="100000"/>
              </a:lnSpc>
              <a:spcBef>
                <a:spcPts val="0"/>
              </a:spcBef>
              <a:spcAft>
                <a:spcPts val="0"/>
              </a:spcAft>
              <a:buClr>
                <a:schemeClr val="dk1"/>
              </a:buClr>
              <a:buSzPts val="1100"/>
              <a:buFont typeface="Arial"/>
              <a:buChar char="•"/>
            </a:pPr>
            <a:r>
              <a:rPr lang="en-US" sz="1100"/>
              <a:t>Downward spiral: An Activating Event occurs and your brain starts to tell a story that gets increasingly negative and unlikely, causing you to get more and more anxious as the story goes on. Your brain is like a “runaway train.”</a:t>
            </a:r>
            <a:endParaRPr/>
          </a:p>
          <a:p>
            <a:pPr marL="470232" lvl="1" indent="-241557" algn="l" rtl="0">
              <a:lnSpc>
                <a:spcPct val="100000"/>
              </a:lnSpc>
              <a:spcBef>
                <a:spcPts val="0"/>
              </a:spcBef>
              <a:spcAft>
                <a:spcPts val="0"/>
              </a:spcAft>
              <a:buClr>
                <a:schemeClr val="dk1"/>
              </a:buClr>
              <a:buSzPts val="1100"/>
              <a:buFont typeface="Arial"/>
              <a:buChar char="•"/>
            </a:pPr>
            <a:r>
              <a:rPr lang="en-US" sz="1100"/>
              <a:t>Scattershot: An Activating Event occurs and you start thinking about many disconnected, worst case thoughts. </a:t>
            </a:r>
            <a:endParaRPr/>
          </a:p>
          <a:p>
            <a:pPr marL="470232" lvl="1" indent="-241557" algn="l" rtl="0">
              <a:lnSpc>
                <a:spcPct val="100000"/>
              </a:lnSpc>
              <a:spcBef>
                <a:spcPts val="0"/>
              </a:spcBef>
              <a:spcAft>
                <a:spcPts val="0"/>
              </a:spcAft>
              <a:buClr>
                <a:schemeClr val="dk1"/>
              </a:buClr>
              <a:buSzPts val="1100"/>
              <a:buFont typeface="Arial"/>
              <a:buChar char="•"/>
            </a:pPr>
            <a:r>
              <a:rPr lang="en-US" sz="1100"/>
              <a:t>Circling: An Activating Event occurs and your thoughts about one bad outcome keep repeating. The thoughts do not necessarily get more negative, but they continue to occur repetitively.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Define purposeful action as the process of taking steps to address the Activating Event.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Demonstrate the three styles of Catastrophizing following the demonstration instructions on the following page.  Use teen examples so the students can better relate.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Following the demonstration ask for a show of hands: How many of you have catastrophized before? How many of you know someone who catastrophizes?</a:t>
            </a:r>
            <a:endParaRPr/>
          </a:p>
          <a:p>
            <a:pPr marL="0" lvl="0" indent="0" algn="l" rtl="0">
              <a:lnSpc>
                <a:spcPct val="100000"/>
              </a:lnSpc>
              <a:spcBef>
                <a:spcPts val="0"/>
              </a:spcBef>
              <a:spcAft>
                <a:spcPts val="0"/>
              </a:spcAft>
              <a:buNone/>
            </a:pPr>
            <a:endParaRPr sz="1100"/>
          </a:p>
        </p:txBody>
      </p:sp>
      <p:sp>
        <p:nvSpPr>
          <p:cNvPr id="2354" name="Google Shape;2354;p13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139</a:t>
            </a:fld>
            <a:endParaRPr/>
          </a:p>
        </p:txBody>
      </p:sp>
      <p:sp>
        <p:nvSpPr>
          <p:cNvPr id="2355" name="Google Shape;2355;p139: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2356" name="Google Shape;2356;p13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4: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2" name="Google Shape;412;p1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14</a:t>
            </a:fld>
            <a:endParaRPr/>
          </a:p>
        </p:txBody>
      </p:sp>
      <p:sp>
        <p:nvSpPr>
          <p:cNvPr id="413" name="Google Shape;413;p1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414" name="Google Shape;414;p14: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 </a:t>
            </a:r>
            <a:endParaRPr/>
          </a:p>
          <a:p>
            <a:pPr marL="0" lvl="0" indent="0" algn="l" rtl="0">
              <a:lnSpc>
                <a:spcPct val="150000"/>
              </a:lnSpc>
              <a:spcBef>
                <a:spcPts val="0"/>
              </a:spcBef>
              <a:spcAft>
                <a:spcPts val="0"/>
              </a:spcAft>
              <a:buNone/>
            </a:pPr>
            <a:endParaRPr sz="800" u="sng"/>
          </a:p>
          <a:p>
            <a:pPr marL="0" lvl="0" indent="0" algn="l" rtl="0">
              <a:lnSpc>
                <a:spcPct val="109090"/>
              </a:lnSpc>
              <a:spcBef>
                <a:spcPts val="0"/>
              </a:spcBef>
              <a:spcAft>
                <a:spcPts val="0"/>
              </a:spcAft>
              <a:buNone/>
            </a:pPr>
            <a:r>
              <a:rPr lang="en-US" sz="1100" b="1" u="sng"/>
              <a:t>Activity</a:t>
            </a:r>
            <a:r>
              <a:rPr lang="en-US" sz="1100" u="sng"/>
              <a:t> (Low-Tech)</a:t>
            </a:r>
            <a:endParaRPr/>
          </a:p>
          <a:p>
            <a:pPr marL="0" lvl="0" indent="0" algn="l" rtl="0">
              <a:lnSpc>
                <a:spcPct val="109090"/>
              </a:lnSpc>
              <a:spcBef>
                <a:spcPts val="0"/>
              </a:spcBef>
              <a:spcAft>
                <a:spcPts val="0"/>
              </a:spcAft>
              <a:buNone/>
            </a:pPr>
            <a:endParaRPr sz="1100" u="sng"/>
          </a:p>
          <a:p>
            <a:pPr marL="232802" lvl="0" indent="-232802" algn="l" rtl="0">
              <a:lnSpc>
                <a:spcPct val="109090"/>
              </a:lnSpc>
              <a:spcBef>
                <a:spcPts val="0"/>
              </a:spcBef>
              <a:spcAft>
                <a:spcPts val="0"/>
              </a:spcAft>
              <a:buClr>
                <a:schemeClr val="dk1"/>
              </a:buClr>
              <a:buSzPts val="1100"/>
              <a:buFont typeface="Calibri"/>
              <a:buAutoNum type="arabicParenR"/>
            </a:pPr>
            <a:r>
              <a:rPr lang="en-US" sz="1100"/>
              <a:t>Go over the HTGS example.</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Have students write down one to three good things in the Participant Guide.</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Tell students to share the good thing </a:t>
            </a:r>
            <a:r>
              <a:rPr lang="en-US" sz="1100" b="1"/>
              <a:t>and </a:t>
            </a:r>
            <a:r>
              <a:rPr lang="en-US" sz="1100"/>
              <a:t>the reflection they wrote about it. </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Ask a couple students to share their "Good Stuff" at the group level. Remember to emphasize that the students </a:t>
            </a:r>
            <a:r>
              <a:rPr lang="en-US" sz="1100" b="1" u="sng"/>
              <a:t>explain why </a:t>
            </a:r>
            <a:r>
              <a:rPr lang="en-US" sz="1100"/>
              <a:t>it is a good thing to them. </a:t>
            </a:r>
            <a:endParaRPr/>
          </a:p>
          <a:p>
            <a:pPr marL="220346" lvl="0" indent="-220346" algn="l" rtl="0">
              <a:lnSpc>
                <a:spcPct val="150000"/>
              </a:lnSpc>
              <a:spcBef>
                <a:spcPts val="0"/>
              </a:spcBef>
              <a:spcAft>
                <a:spcPts val="0"/>
              </a:spcAft>
              <a:buNone/>
            </a:pPr>
            <a:endParaRPr sz="800"/>
          </a:p>
          <a:p>
            <a:pPr marL="220346" lvl="0" indent="-220346" algn="l" rtl="0">
              <a:lnSpc>
                <a:spcPct val="109090"/>
              </a:lnSpc>
              <a:spcBef>
                <a:spcPts val="0"/>
              </a:spcBef>
              <a:spcAft>
                <a:spcPts val="0"/>
              </a:spcAft>
              <a:buNone/>
            </a:pPr>
            <a:r>
              <a:rPr lang="en-US" sz="1100" b="1"/>
              <a:t>Key Points:</a:t>
            </a:r>
            <a:endParaRPr/>
          </a:p>
          <a:p>
            <a:pPr marL="220346" lvl="0" indent="-220346" algn="l" rtl="0">
              <a:lnSpc>
                <a:spcPct val="150000"/>
              </a:lnSpc>
              <a:spcBef>
                <a:spcPts val="0"/>
              </a:spcBef>
              <a:spcAft>
                <a:spcPts val="0"/>
              </a:spcAft>
              <a:buNone/>
            </a:pPr>
            <a:endParaRPr sz="800" b="1"/>
          </a:p>
          <a:p>
            <a:pPr marL="232802" lvl="0" indent="-232802" algn="l" rtl="0">
              <a:lnSpc>
                <a:spcPct val="109090"/>
              </a:lnSpc>
              <a:spcBef>
                <a:spcPts val="0"/>
              </a:spcBef>
              <a:spcAft>
                <a:spcPts val="0"/>
              </a:spcAft>
              <a:buClr>
                <a:schemeClr val="dk1"/>
              </a:buClr>
              <a:buSzPts val="1100"/>
              <a:buFont typeface="Calibri"/>
              <a:buAutoNum type="arabicParenR"/>
            </a:pPr>
            <a:r>
              <a:rPr lang="en-US" sz="1100"/>
              <a:t>Optimism is important for resilience.</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HTGS is a daily skill. </a:t>
            </a:r>
            <a:endParaRPr/>
          </a:p>
          <a:p>
            <a:pPr marL="220346" lvl="0" indent="-169546" algn="l" rtl="0">
              <a:lnSpc>
                <a:spcPct val="150000"/>
              </a:lnSpc>
              <a:spcBef>
                <a:spcPts val="0"/>
              </a:spcBef>
              <a:spcAft>
                <a:spcPts val="0"/>
              </a:spcAft>
              <a:buClr>
                <a:schemeClr val="dk1"/>
              </a:buClr>
              <a:buSzPts val="800"/>
              <a:buFont typeface="Verdana"/>
              <a:buNone/>
            </a:pPr>
            <a:endParaRPr sz="800"/>
          </a:p>
          <a:p>
            <a:pPr marL="220346" lvl="0" indent="-220346" algn="l" rtl="0">
              <a:lnSpc>
                <a:spcPct val="109090"/>
              </a:lnSpc>
              <a:spcBef>
                <a:spcPts val="0"/>
              </a:spcBef>
              <a:spcAft>
                <a:spcPts val="0"/>
              </a:spcAft>
              <a:buNone/>
            </a:pPr>
            <a:r>
              <a:rPr lang="en-US" sz="1100" b="1"/>
              <a:t>Recommendation:</a:t>
            </a:r>
            <a:endParaRPr/>
          </a:p>
          <a:p>
            <a:pPr marL="220346" lvl="0" indent="-220346" algn="l" rtl="0">
              <a:lnSpc>
                <a:spcPct val="150000"/>
              </a:lnSpc>
              <a:spcBef>
                <a:spcPts val="0"/>
              </a:spcBef>
              <a:spcAft>
                <a:spcPts val="0"/>
              </a:spcAft>
              <a:buNone/>
            </a:pPr>
            <a:endParaRPr sz="800" b="1"/>
          </a:p>
          <a:p>
            <a:pPr marL="0" lvl="0" indent="0" algn="l" rtl="0">
              <a:lnSpc>
                <a:spcPct val="109090"/>
              </a:lnSpc>
              <a:spcBef>
                <a:spcPts val="0"/>
              </a:spcBef>
              <a:spcAft>
                <a:spcPts val="0"/>
              </a:spcAft>
              <a:buNone/>
            </a:pPr>
            <a:r>
              <a:rPr lang="en-US" sz="1100"/>
              <a:t>It is important to have the students Hunt the Good Stuff on a regular basis.  It is recommended that Hunt the Good Stuff be conducted and shared prior to the start of every lesson, time permitting.</a:t>
            </a:r>
            <a:endParaRPr/>
          </a:p>
          <a:p>
            <a:pPr marL="220346" lvl="0" indent="-220346" algn="l" rtl="0">
              <a:lnSpc>
                <a:spcPct val="109090"/>
              </a:lnSpc>
              <a:spcBef>
                <a:spcPts val="0"/>
              </a:spcBef>
              <a:spcAft>
                <a:spcPts val="0"/>
              </a:spcAft>
              <a:buNone/>
            </a:pPr>
            <a:endParaRPr sz="1100"/>
          </a:p>
          <a:p>
            <a:pPr marL="220346" lvl="0" indent="-220346" algn="l" rtl="0">
              <a:lnSpc>
                <a:spcPct val="109090"/>
              </a:lnSpc>
              <a:spcBef>
                <a:spcPts val="0"/>
              </a:spcBef>
              <a:spcAft>
                <a:spcPts val="0"/>
              </a:spcAft>
              <a:buNone/>
            </a:pPr>
            <a:endParaRPr sz="1100"/>
          </a:p>
          <a:p>
            <a:pPr marL="0" lvl="0" indent="0" algn="l" rtl="0">
              <a:lnSpc>
                <a:spcPct val="109090"/>
              </a:lnSpc>
              <a:spcBef>
                <a:spcPts val="0"/>
              </a:spcBef>
              <a:spcAft>
                <a:spcPts val="0"/>
              </a:spcAft>
              <a:buNone/>
            </a:pPr>
            <a:endParaRPr sz="110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9"/>
        <p:cNvGrpSpPr/>
        <p:nvPr/>
      </p:nvGrpSpPr>
      <p:grpSpPr>
        <a:xfrm>
          <a:off x="0" y="0"/>
          <a:ext cx="0" cy="0"/>
          <a:chOff x="0" y="0"/>
          <a:chExt cx="0" cy="0"/>
        </a:xfrm>
      </p:grpSpPr>
      <p:sp>
        <p:nvSpPr>
          <p:cNvPr id="2380" name="Google Shape;2380;p14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140</a:t>
            </a:fld>
            <a:endParaRPr/>
          </a:p>
        </p:txBody>
      </p:sp>
      <p:sp>
        <p:nvSpPr>
          <p:cNvPr id="2381" name="Google Shape;2381;p140:notes"/>
          <p:cNvSpPr txBox="1">
            <a:spLocks noGrp="1"/>
          </p:cNvSpPr>
          <p:nvPr>
            <p:ph type="body" idx="1"/>
          </p:nvPr>
        </p:nvSpPr>
        <p:spPr>
          <a:xfrm>
            <a:off x="60246" y="33925"/>
            <a:ext cx="4116163" cy="8652355"/>
          </a:xfrm>
          <a:prstGeom prst="rect">
            <a:avLst/>
          </a:prstGeom>
          <a:noFill/>
          <a:ln>
            <a:noFill/>
          </a:ln>
        </p:spPr>
        <p:txBody>
          <a:bodyPr spcFirstLastPara="1" wrap="square" lIns="94500" tIns="47250" rIns="94500" bIns="47250" anchor="t" anchorCtr="0">
            <a:noAutofit/>
          </a:bodyPr>
          <a:lstStyle/>
          <a:p>
            <a:pPr marL="0" lvl="0" indent="0" algn="l" rtl="0">
              <a:lnSpc>
                <a:spcPct val="110000"/>
              </a:lnSpc>
              <a:spcBef>
                <a:spcPts val="0"/>
              </a:spcBef>
              <a:spcAft>
                <a:spcPts val="0"/>
              </a:spcAft>
              <a:buNone/>
            </a:pPr>
            <a:r>
              <a:rPr lang="en-US" sz="900" b="1"/>
              <a:t>Instructor Notes:</a:t>
            </a:r>
            <a:endParaRPr/>
          </a:p>
          <a:p>
            <a:pPr marL="0" lvl="0" indent="0" algn="l" rtl="0">
              <a:lnSpc>
                <a:spcPct val="110000"/>
              </a:lnSpc>
              <a:spcBef>
                <a:spcPts val="0"/>
              </a:spcBef>
              <a:spcAft>
                <a:spcPts val="0"/>
              </a:spcAft>
              <a:buNone/>
            </a:pPr>
            <a:endParaRPr sz="400" b="1"/>
          </a:p>
          <a:p>
            <a:pPr marL="0" lvl="0" indent="0" algn="l" rtl="0">
              <a:lnSpc>
                <a:spcPct val="110000"/>
              </a:lnSpc>
              <a:spcBef>
                <a:spcPts val="0"/>
              </a:spcBef>
              <a:spcAft>
                <a:spcPts val="0"/>
              </a:spcAft>
              <a:buNone/>
            </a:pPr>
            <a:r>
              <a:rPr lang="en-US" sz="900" b="1" u="sng"/>
              <a:t>Hook</a:t>
            </a:r>
            <a:r>
              <a:rPr lang="en-US" sz="900" u="sng"/>
              <a:t> (Low-Tech)</a:t>
            </a:r>
            <a:endParaRPr/>
          </a:p>
          <a:p>
            <a:pPr marL="231895" lvl="0" indent="-231895" algn="l" rtl="0">
              <a:lnSpc>
                <a:spcPct val="110000"/>
              </a:lnSpc>
              <a:spcBef>
                <a:spcPts val="0"/>
              </a:spcBef>
              <a:spcAft>
                <a:spcPts val="0"/>
              </a:spcAft>
              <a:buNone/>
            </a:pPr>
            <a:endParaRPr sz="900" u="sng"/>
          </a:p>
          <a:p>
            <a:pPr marL="232802" lvl="0" indent="-232802" algn="l" rtl="0">
              <a:lnSpc>
                <a:spcPct val="110000"/>
              </a:lnSpc>
              <a:spcBef>
                <a:spcPts val="0"/>
              </a:spcBef>
              <a:spcAft>
                <a:spcPts val="0"/>
              </a:spcAft>
              <a:buClr>
                <a:schemeClr val="dk1"/>
              </a:buClr>
              <a:buSzPts val="900"/>
              <a:buFont typeface="Calibri"/>
              <a:buAutoNum type="arabicParenR"/>
            </a:pPr>
            <a:r>
              <a:rPr lang="en-US" sz="900"/>
              <a:t>Demonstrate all three styles of catastrophizing.</a:t>
            </a:r>
            <a:endParaRPr/>
          </a:p>
          <a:p>
            <a:pPr marL="232802" lvl="0" indent="-232802" algn="l" rtl="0">
              <a:lnSpc>
                <a:spcPct val="110000"/>
              </a:lnSpc>
              <a:spcBef>
                <a:spcPts val="0"/>
              </a:spcBef>
              <a:spcAft>
                <a:spcPts val="0"/>
              </a:spcAft>
              <a:buClr>
                <a:schemeClr val="dk1"/>
              </a:buClr>
              <a:buSzPts val="900"/>
              <a:buFont typeface="Calibri"/>
              <a:buAutoNum type="arabicParenR"/>
            </a:pPr>
            <a:r>
              <a:rPr lang="en-US" sz="900"/>
              <a:t>Starting with downward spiral, describe the Activating Event aloud, and then demonstrate the catastrophic thoughts. After each demonstration, describe what happens physiologically, and how you’re unable to take purposeful action. Each demonstration should follow the below guidelines:</a:t>
            </a:r>
            <a:endParaRPr/>
          </a:p>
          <a:p>
            <a:pPr marL="467918" lvl="1" indent="-232802" algn="l" rtl="0">
              <a:lnSpc>
                <a:spcPct val="110000"/>
              </a:lnSpc>
              <a:spcBef>
                <a:spcPts val="0"/>
              </a:spcBef>
              <a:spcAft>
                <a:spcPts val="0"/>
              </a:spcAft>
              <a:buClr>
                <a:schemeClr val="dk1"/>
              </a:buClr>
              <a:buSzPts val="900"/>
              <a:buFont typeface="Arial"/>
              <a:buChar char="•"/>
            </a:pPr>
            <a:r>
              <a:rPr lang="en-US" sz="900" b="1"/>
              <a:t>Downward spiral: </a:t>
            </a:r>
            <a:r>
              <a:rPr lang="en-US" sz="900"/>
              <a:t>The demonstration should last 30-40 seconds and contain at least 6 thoughts.  The body movements should mimic the experience of Catastrophizing (e.g., pacing, wringing hands).</a:t>
            </a:r>
            <a:endParaRPr/>
          </a:p>
          <a:p>
            <a:pPr marL="467918" lvl="1" indent="-232802" algn="l" rtl="0">
              <a:lnSpc>
                <a:spcPct val="110000"/>
              </a:lnSpc>
              <a:spcBef>
                <a:spcPts val="0"/>
              </a:spcBef>
              <a:spcAft>
                <a:spcPts val="0"/>
              </a:spcAft>
              <a:buClr>
                <a:schemeClr val="dk1"/>
              </a:buClr>
              <a:buSzPts val="900"/>
              <a:buFont typeface="Arial"/>
              <a:buChar char="•"/>
            </a:pPr>
            <a:r>
              <a:rPr lang="en-US" sz="900" b="1"/>
              <a:t>Scattershot:</a:t>
            </a:r>
            <a:r>
              <a:rPr lang="en-US" sz="900"/>
              <a:t> The demonstration should last about 30 seconds.</a:t>
            </a:r>
            <a:endParaRPr/>
          </a:p>
          <a:p>
            <a:pPr marL="467918" lvl="1" indent="-232802" algn="l" rtl="0">
              <a:lnSpc>
                <a:spcPct val="110000"/>
              </a:lnSpc>
              <a:spcBef>
                <a:spcPts val="0"/>
              </a:spcBef>
              <a:spcAft>
                <a:spcPts val="0"/>
              </a:spcAft>
              <a:buClr>
                <a:schemeClr val="dk1"/>
              </a:buClr>
              <a:buSzPts val="900"/>
              <a:buFont typeface="Arial"/>
              <a:buChar char="•"/>
            </a:pPr>
            <a:r>
              <a:rPr lang="en-US" sz="900" b="1"/>
              <a:t>Circling:</a:t>
            </a:r>
            <a:r>
              <a:rPr lang="en-US" sz="900"/>
              <a:t> The demonstration should last about 15 seconds.</a:t>
            </a:r>
            <a:endParaRPr/>
          </a:p>
          <a:p>
            <a:pPr marL="467918" lvl="1" indent="-207402" algn="l" rtl="0">
              <a:lnSpc>
                <a:spcPct val="110000"/>
              </a:lnSpc>
              <a:spcBef>
                <a:spcPts val="0"/>
              </a:spcBef>
              <a:spcAft>
                <a:spcPts val="0"/>
              </a:spcAft>
              <a:buClr>
                <a:schemeClr val="dk1"/>
              </a:buClr>
              <a:buSzPts val="400"/>
              <a:buFont typeface="Calibri"/>
              <a:buNone/>
            </a:pPr>
            <a:endParaRPr sz="400"/>
          </a:p>
          <a:p>
            <a:pPr marL="26527" lvl="0" indent="-26527" algn="l" rtl="0">
              <a:lnSpc>
                <a:spcPct val="110000"/>
              </a:lnSpc>
              <a:spcBef>
                <a:spcPts val="0"/>
              </a:spcBef>
              <a:spcAft>
                <a:spcPts val="0"/>
              </a:spcAft>
              <a:buClr>
                <a:schemeClr val="dk1"/>
              </a:buClr>
              <a:buSzPts val="900"/>
              <a:buFont typeface="Calibri"/>
              <a:buAutoNum type="arabicParenR"/>
            </a:pPr>
            <a:r>
              <a:rPr lang="en-US" sz="900" u="sng"/>
              <a:t>Sample Teen Examples: </a:t>
            </a:r>
            <a:endParaRPr/>
          </a:p>
          <a:p>
            <a:pPr marL="26527" lvl="0" indent="-26527" algn="l" rtl="0">
              <a:lnSpc>
                <a:spcPct val="110000"/>
              </a:lnSpc>
              <a:spcBef>
                <a:spcPts val="0"/>
              </a:spcBef>
              <a:spcAft>
                <a:spcPts val="0"/>
              </a:spcAft>
              <a:buClr>
                <a:schemeClr val="dk1"/>
              </a:buClr>
              <a:buSzPts val="900"/>
              <a:buFont typeface="Calibri"/>
              <a:buAutoNum type="arabicParenR"/>
            </a:pPr>
            <a:r>
              <a:rPr lang="en-US" sz="900"/>
              <a:t>Downward Spiral</a:t>
            </a:r>
            <a:endParaRPr/>
          </a:p>
          <a:p>
            <a:pPr marL="235117" lvl="1" indent="0" algn="l" rtl="0">
              <a:lnSpc>
                <a:spcPct val="110000"/>
              </a:lnSpc>
              <a:spcBef>
                <a:spcPts val="0"/>
              </a:spcBef>
              <a:spcAft>
                <a:spcPts val="0"/>
              </a:spcAft>
              <a:buNone/>
            </a:pPr>
            <a:r>
              <a:rPr lang="en-US" sz="900"/>
              <a:t>AE: Failed history mid-term</a:t>
            </a:r>
            <a:endParaRPr/>
          </a:p>
          <a:p>
            <a:pPr marL="409718" lvl="1" indent="-174602" algn="l" rtl="0">
              <a:lnSpc>
                <a:spcPct val="110000"/>
              </a:lnSpc>
              <a:spcBef>
                <a:spcPts val="0"/>
              </a:spcBef>
              <a:spcAft>
                <a:spcPts val="0"/>
              </a:spcAft>
              <a:buClr>
                <a:schemeClr val="dk1"/>
              </a:buClr>
              <a:buSzPts val="900"/>
              <a:buFont typeface="Arial"/>
              <a:buChar char="•"/>
            </a:pPr>
            <a:r>
              <a:rPr lang="en-US" sz="900"/>
              <a:t>“Oh crap, I’m going to fail this class.”</a:t>
            </a:r>
            <a:endParaRPr/>
          </a:p>
          <a:p>
            <a:pPr marL="409718" lvl="1" indent="-174602" algn="l" rtl="0">
              <a:lnSpc>
                <a:spcPct val="110000"/>
              </a:lnSpc>
              <a:spcBef>
                <a:spcPts val="0"/>
              </a:spcBef>
              <a:spcAft>
                <a:spcPts val="0"/>
              </a:spcAft>
              <a:buClr>
                <a:schemeClr val="dk1"/>
              </a:buClr>
              <a:buSzPts val="900"/>
              <a:buFont typeface="Arial"/>
              <a:buChar char="•"/>
            </a:pPr>
            <a:r>
              <a:rPr lang="en-US" sz="900"/>
              <a:t>“I’m never going to graduate.”</a:t>
            </a:r>
            <a:endParaRPr/>
          </a:p>
          <a:p>
            <a:pPr marL="409718" lvl="1" indent="-174602" algn="l" rtl="0">
              <a:lnSpc>
                <a:spcPct val="110000"/>
              </a:lnSpc>
              <a:spcBef>
                <a:spcPts val="0"/>
              </a:spcBef>
              <a:spcAft>
                <a:spcPts val="0"/>
              </a:spcAft>
              <a:buClr>
                <a:schemeClr val="dk1"/>
              </a:buClr>
              <a:buSzPts val="900"/>
              <a:buFont typeface="Arial"/>
              <a:buChar char="•"/>
            </a:pPr>
            <a:r>
              <a:rPr lang="en-US" sz="900"/>
              <a:t>“How will I ever get a job?”</a:t>
            </a:r>
            <a:endParaRPr/>
          </a:p>
          <a:p>
            <a:pPr marL="409718" lvl="1" indent="-174602" algn="l" rtl="0">
              <a:lnSpc>
                <a:spcPct val="110000"/>
              </a:lnSpc>
              <a:spcBef>
                <a:spcPts val="0"/>
              </a:spcBef>
              <a:spcAft>
                <a:spcPts val="0"/>
              </a:spcAft>
              <a:buClr>
                <a:schemeClr val="dk1"/>
              </a:buClr>
              <a:buSzPts val="900"/>
              <a:buFont typeface="Arial"/>
              <a:buChar char="•"/>
            </a:pPr>
            <a:r>
              <a:rPr lang="en-US" sz="900"/>
              <a:t>“My parents are going to kick me out.”</a:t>
            </a:r>
            <a:endParaRPr/>
          </a:p>
          <a:p>
            <a:pPr marL="409718" lvl="1" indent="-174602" algn="l" rtl="0">
              <a:lnSpc>
                <a:spcPct val="110000"/>
              </a:lnSpc>
              <a:spcBef>
                <a:spcPts val="0"/>
              </a:spcBef>
              <a:spcAft>
                <a:spcPts val="0"/>
              </a:spcAft>
              <a:buClr>
                <a:schemeClr val="dk1"/>
              </a:buClr>
              <a:buSzPts val="900"/>
              <a:buFont typeface="Arial"/>
              <a:buChar char="•"/>
            </a:pPr>
            <a:r>
              <a:rPr lang="en-US" sz="900"/>
              <a:t>“I’m going to be a bum on the street.”</a:t>
            </a:r>
            <a:endParaRPr/>
          </a:p>
          <a:p>
            <a:pPr marL="409718" lvl="1" indent="-174602" algn="l" rtl="0">
              <a:lnSpc>
                <a:spcPct val="110000"/>
              </a:lnSpc>
              <a:spcBef>
                <a:spcPts val="0"/>
              </a:spcBef>
              <a:spcAft>
                <a:spcPts val="0"/>
              </a:spcAft>
              <a:buClr>
                <a:schemeClr val="dk1"/>
              </a:buClr>
              <a:buSzPts val="900"/>
              <a:buFont typeface="Arial"/>
              <a:buChar char="•"/>
            </a:pPr>
            <a:r>
              <a:rPr lang="en-US" sz="900"/>
              <a:t>“I’ll turn to a life of crime.”</a:t>
            </a:r>
            <a:endParaRPr/>
          </a:p>
          <a:p>
            <a:pPr marL="409718" lvl="1" indent="-174602" algn="l" rtl="0">
              <a:lnSpc>
                <a:spcPct val="110000"/>
              </a:lnSpc>
              <a:spcBef>
                <a:spcPts val="0"/>
              </a:spcBef>
              <a:spcAft>
                <a:spcPts val="0"/>
              </a:spcAft>
              <a:buClr>
                <a:schemeClr val="dk1"/>
              </a:buClr>
              <a:buSzPts val="900"/>
              <a:buFont typeface="Arial"/>
              <a:buChar char="•"/>
            </a:pPr>
            <a:r>
              <a:rPr lang="en-US" sz="900"/>
              <a:t>“No one will love me.”</a:t>
            </a:r>
            <a:endParaRPr/>
          </a:p>
          <a:p>
            <a:pPr marL="409718" lvl="1" indent="-174602" algn="l" rtl="0">
              <a:lnSpc>
                <a:spcPct val="110000"/>
              </a:lnSpc>
              <a:spcBef>
                <a:spcPts val="0"/>
              </a:spcBef>
              <a:spcAft>
                <a:spcPts val="0"/>
              </a:spcAft>
              <a:buClr>
                <a:schemeClr val="dk1"/>
              </a:buClr>
              <a:buSzPts val="900"/>
              <a:buFont typeface="Arial"/>
              <a:buChar char="•"/>
            </a:pPr>
            <a:r>
              <a:rPr lang="en-US" sz="900"/>
              <a:t>“I’ll die alone.”</a:t>
            </a:r>
            <a:endParaRPr/>
          </a:p>
          <a:p>
            <a:pPr marL="26527" lvl="0" indent="-26527" algn="l" rtl="0">
              <a:lnSpc>
                <a:spcPct val="110000"/>
              </a:lnSpc>
              <a:spcBef>
                <a:spcPts val="0"/>
              </a:spcBef>
              <a:spcAft>
                <a:spcPts val="0"/>
              </a:spcAft>
              <a:buClr>
                <a:schemeClr val="dk1"/>
              </a:buClr>
              <a:buSzPts val="900"/>
              <a:buFont typeface="Calibri"/>
              <a:buAutoNum type="arabicParenR"/>
            </a:pPr>
            <a:r>
              <a:rPr lang="en-US" sz="900"/>
              <a:t>Scattershot</a:t>
            </a:r>
            <a:endParaRPr/>
          </a:p>
          <a:p>
            <a:pPr marL="235117" lvl="1" indent="0" algn="l" rtl="0">
              <a:lnSpc>
                <a:spcPct val="110000"/>
              </a:lnSpc>
              <a:spcBef>
                <a:spcPts val="0"/>
              </a:spcBef>
              <a:spcAft>
                <a:spcPts val="0"/>
              </a:spcAft>
              <a:buNone/>
            </a:pPr>
            <a:r>
              <a:rPr lang="en-US" sz="900"/>
              <a:t>AE: Found out my family is PCSing </a:t>
            </a:r>
            <a:endParaRPr/>
          </a:p>
          <a:p>
            <a:pPr marL="409718" lvl="1" indent="-174602" algn="l" rtl="0">
              <a:lnSpc>
                <a:spcPct val="110000"/>
              </a:lnSpc>
              <a:spcBef>
                <a:spcPts val="0"/>
              </a:spcBef>
              <a:spcAft>
                <a:spcPts val="0"/>
              </a:spcAft>
              <a:buClr>
                <a:schemeClr val="dk1"/>
              </a:buClr>
              <a:buSzPts val="900"/>
              <a:buFont typeface="Arial"/>
              <a:buChar char="•"/>
            </a:pPr>
            <a:r>
              <a:rPr lang="en-US" sz="900"/>
              <a:t>“OMG, not again, I’m going to be alone forever.” </a:t>
            </a:r>
            <a:endParaRPr/>
          </a:p>
          <a:p>
            <a:pPr marL="409718" lvl="1" indent="-174602" algn="l" rtl="0">
              <a:lnSpc>
                <a:spcPct val="110000"/>
              </a:lnSpc>
              <a:spcBef>
                <a:spcPts val="0"/>
              </a:spcBef>
              <a:spcAft>
                <a:spcPts val="0"/>
              </a:spcAft>
              <a:buClr>
                <a:schemeClr val="dk1"/>
              </a:buClr>
              <a:buSzPts val="900"/>
              <a:buFont typeface="Arial"/>
              <a:buChar char="•"/>
            </a:pPr>
            <a:r>
              <a:rPr lang="en-US" sz="900"/>
              <a:t>“But what about my friends here at [Fort Knox]?”</a:t>
            </a:r>
            <a:endParaRPr/>
          </a:p>
          <a:p>
            <a:pPr marL="409718" lvl="1" indent="-174602" algn="l" rtl="0">
              <a:lnSpc>
                <a:spcPct val="110000"/>
              </a:lnSpc>
              <a:spcBef>
                <a:spcPts val="0"/>
              </a:spcBef>
              <a:spcAft>
                <a:spcPts val="0"/>
              </a:spcAft>
              <a:buClr>
                <a:schemeClr val="dk1"/>
              </a:buClr>
              <a:buSzPts val="900"/>
              <a:buFont typeface="Arial"/>
              <a:buChar char="•"/>
            </a:pPr>
            <a:r>
              <a:rPr lang="en-US" sz="900"/>
              <a:t>“Everyone is going to think I’m such a loser.”</a:t>
            </a:r>
            <a:endParaRPr/>
          </a:p>
          <a:p>
            <a:pPr marL="409718" lvl="1" indent="-174602" algn="l" rtl="0">
              <a:lnSpc>
                <a:spcPct val="110000"/>
              </a:lnSpc>
              <a:spcBef>
                <a:spcPts val="0"/>
              </a:spcBef>
              <a:spcAft>
                <a:spcPts val="0"/>
              </a:spcAft>
              <a:buClr>
                <a:schemeClr val="dk1"/>
              </a:buClr>
              <a:buSzPts val="900"/>
              <a:buFont typeface="Arial"/>
              <a:buChar char="•"/>
            </a:pPr>
            <a:r>
              <a:rPr lang="en-US" sz="900"/>
              <a:t>“Why me? It’s like my parents hate me.”</a:t>
            </a:r>
            <a:endParaRPr/>
          </a:p>
          <a:p>
            <a:pPr marL="409718" lvl="1" indent="-174602" algn="l" rtl="0">
              <a:lnSpc>
                <a:spcPct val="110000"/>
              </a:lnSpc>
              <a:spcBef>
                <a:spcPts val="0"/>
              </a:spcBef>
              <a:spcAft>
                <a:spcPts val="0"/>
              </a:spcAft>
              <a:buClr>
                <a:schemeClr val="dk1"/>
              </a:buClr>
              <a:buSzPts val="900"/>
              <a:buFont typeface="Arial"/>
              <a:buChar char="•"/>
            </a:pPr>
            <a:r>
              <a:rPr lang="en-US" sz="900"/>
              <a:t>“I’m going to have to get a new job.”</a:t>
            </a:r>
            <a:endParaRPr/>
          </a:p>
          <a:p>
            <a:pPr marL="409718" lvl="1" indent="-174602" algn="l" rtl="0">
              <a:lnSpc>
                <a:spcPct val="110000"/>
              </a:lnSpc>
              <a:spcBef>
                <a:spcPts val="0"/>
              </a:spcBef>
              <a:spcAft>
                <a:spcPts val="0"/>
              </a:spcAft>
              <a:buClr>
                <a:schemeClr val="dk1"/>
              </a:buClr>
              <a:buSzPts val="900"/>
              <a:buFont typeface="Arial"/>
              <a:buChar char="•"/>
            </a:pPr>
            <a:r>
              <a:rPr lang="en-US" sz="900"/>
              <a:t>“I’ll never make new friends.”</a:t>
            </a:r>
            <a:endParaRPr/>
          </a:p>
          <a:p>
            <a:pPr marL="409718" lvl="1" indent="-174602" algn="l" rtl="0">
              <a:lnSpc>
                <a:spcPct val="110000"/>
              </a:lnSpc>
              <a:spcBef>
                <a:spcPts val="0"/>
              </a:spcBef>
              <a:spcAft>
                <a:spcPts val="0"/>
              </a:spcAft>
              <a:buClr>
                <a:schemeClr val="dk1"/>
              </a:buClr>
              <a:buSzPts val="900"/>
              <a:buFont typeface="Arial"/>
              <a:buChar char="•"/>
            </a:pPr>
            <a:r>
              <a:rPr lang="en-US" sz="900"/>
              <a:t>“New schools are so hard in the middle of the year!”</a:t>
            </a:r>
            <a:endParaRPr/>
          </a:p>
          <a:p>
            <a:pPr marL="409718" lvl="1" indent="-174602" algn="l" rtl="0">
              <a:lnSpc>
                <a:spcPct val="110000"/>
              </a:lnSpc>
              <a:spcBef>
                <a:spcPts val="0"/>
              </a:spcBef>
              <a:spcAft>
                <a:spcPts val="0"/>
              </a:spcAft>
              <a:buClr>
                <a:schemeClr val="dk1"/>
              </a:buClr>
              <a:buSzPts val="900"/>
              <a:buFont typeface="Arial"/>
              <a:buChar char="•"/>
            </a:pPr>
            <a:r>
              <a:rPr lang="en-US" sz="900"/>
              <a:t>“I’m probably going to fail out of high school, maybe I </a:t>
            </a:r>
            <a:endParaRPr/>
          </a:p>
          <a:p>
            <a:pPr marL="235117" lvl="1" indent="0" algn="l" rtl="0">
              <a:lnSpc>
                <a:spcPct val="110000"/>
              </a:lnSpc>
              <a:spcBef>
                <a:spcPts val="0"/>
              </a:spcBef>
              <a:spcAft>
                <a:spcPts val="0"/>
              </a:spcAft>
              <a:buNone/>
            </a:pPr>
            <a:r>
              <a:rPr lang="en-US" sz="900"/>
              <a:t>      should drop out.”</a:t>
            </a:r>
            <a:endParaRPr/>
          </a:p>
          <a:p>
            <a:pPr marL="235117" lvl="1" indent="0" algn="l" rtl="0">
              <a:lnSpc>
                <a:spcPct val="110000"/>
              </a:lnSpc>
              <a:spcBef>
                <a:spcPts val="0"/>
              </a:spcBef>
              <a:spcAft>
                <a:spcPts val="0"/>
              </a:spcAft>
              <a:buNone/>
            </a:pPr>
            <a:r>
              <a:rPr lang="en-US" sz="900"/>
              <a:t>“What am I going to do?”</a:t>
            </a:r>
            <a:endParaRPr/>
          </a:p>
          <a:p>
            <a:pPr marL="26527" lvl="0" indent="-26527" algn="l" rtl="0">
              <a:lnSpc>
                <a:spcPct val="110000"/>
              </a:lnSpc>
              <a:spcBef>
                <a:spcPts val="0"/>
              </a:spcBef>
              <a:spcAft>
                <a:spcPts val="0"/>
              </a:spcAft>
              <a:buClr>
                <a:schemeClr val="dk1"/>
              </a:buClr>
              <a:buSzPts val="900"/>
              <a:buFont typeface="Calibri"/>
              <a:buAutoNum type="arabicParenR"/>
            </a:pPr>
            <a:r>
              <a:rPr lang="en-US" sz="900"/>
              <a:t>Circling </a:t>
            </a:r>
            <a:endParaRPr/>
          </a:p>
          <a:p>
            <a:pPr marL="490514" lvl="1" indent="-232802" algn="l" rtl="0">
              <a:lnSpc>
                <a:spcPct val="110000"/>
              </a:lnSpc>
              <a:spcBef>
                <a:spcPts val="0"/>
              </a:spcBef>
              <a:spcAft>
                <a:spcPts val="0"/>
              </a:spcAft>
              <a:buClr>
                <a:schemeClr val="dk1"/>
              </a:buClr>
              <a:buSzPts val="900"/>
              <a:buFont typeface="Arial"/>
              <a:buChar char="•"/>
            </a:pPr>
            <a:r>
              <a:rPr lang="en-US" sz="900"/>
              <a:t>AE: Lost my parents’ car keys or Dented the car</a:t>
            </a:r>
            <a:endParaRPr/>
          </a:p>
          <a:p>
            <a:pPr marL="490514" lvl="1" indent="-232802" algn="l" rtl="0">
              <a:lnSpc>
                <a:spcPct val="110000"/>
              </a:lnSpc>
              <a:spcBef>
                <a:spcPts val="0"/>
              </a:spcBef>
              <a:spcAft>
                <a:spcPts val="0"/>
              </a:spcAft>
              <a:buClr>
                <a:schemeClr val="dk1"/>
              </a:buClr>
              <a:buSzPts val="900"/>
              <a:buFont typeface="Arial"/>
              <a:buChar char="•"/>
            </a:pPr>
            <a:r>
              <a:rPr lang="en-US" sz="900"/>
              <a:t>“Oh no! My parents are going to kill me”</a:t>
            </a:r>
            <a:endParaRPr/>
          </a:p>
          <a:p>
            <a:pPr marL="490514" lvl="1" indent="-232802" algn="l" rtl="0">
              <a:lnSpc>
                <a:spcPct val="110000"/>
              </a:lnSpc>
              <a:spcBef>
                <a:spcPts val="0"/>
              </a:spcBef>
              <a:spcAft>
                <a:spcPts val="0"/>
              </a:spcAft>
              <a:buClr>
                <a:schemeClr val="dk1"/>
              </a:buClr>
              <a:buSzPts val="900"/>
              <a:buFont typeface="Arial"/>
              <a:buChar char="•"/>
            </a:pPr>
            <a:r>
              <a:rPr lang="en-US" sz="900"/>
              <a:t>“My parents are going to be so mad.”</a:t>
            </a:r>
            <a:endParaRPr/>
          </a:p>
          <a:p>
            <a:pPr marL="490514" lvl="1" indent="-232802" algn="l" rtl="0">
              <a:lnSpc>
                <a:spcPct val="110000"/>
              </a:lnSpc>
              <a:spcBef>
                <a:spcPts val="0"/>
              </a:spcBef>
              <a:spcAft>
                <a:spcPts val="0"/>
              </a:spcAft>
              <a:buClr>
                <a:schemeClr val="dk1"/>
              </a:buClr>
              <a:buSzPts val="900"/>
              <a:buFont typeface="Arial"/>
              <a:buChar char="•"/>
            </a:pPr>
            <a:r>
              <a:rPr lang="en-US" sz="900"/>
              <a:t>“They will never let me drive again.”</a:t>
            </a:r>
            <a:endParaRPr/>
          </a:p>
          <a:p>
            <a:pPr marL="490514" lvl="1" indent="-232802" algn="l" rtl="0">
              <a:lnSpc>
                <a:spcPct val="110000"/>
              </a:lnSpc>
              <a:spcBef>
                <a:spcPts val="0"/>
              </a:spcBef>
              <a:spcAft>
                <a:spcPts val="0"/>
              </a:spcAft>
              <a:buClr>
                <a:schemeClr val="dk1"/>
              </a:buClr>
              <a:buSzPts val="900"/>
              <a:buFont typeface="Arial"/>
              <a:buChar char="•"/>
            </a:pPr>
            <a:r>
              <a:rPr lang="en-US" sz="900"/>
              <a:t>(Continue to circle around these 3 thoughts)</a:t>
            </a:r>
            <a:endParaRPr/>
          </a:p>
          <a:p>
            <a:pPr marL="0" lvl="0" indent="0" algn="l" rtl="0">
              <a:lnSpc>
                <a:spcPct val="110000"/>
              </a:lnSpc>
              <a:spcBef>
                <a:spcPts val="0"/>
              </a:spcBef>
              <a:spcAft>
                <a:spcPts val="0"/>
              </a:spcAft>
              <a:buNone/>
            </a:pPr>
            <a:endParaRPr sz="400" b="1"/>
          </a:p>
          <a:p>
            <a:pPr marL="0" lvl="0" indent="0" algn="l" rtl="0">
              <a:lnSpc>
                <a:spcPct val="110000"/>
              </a:lnSpc>
              <a:spcBef>
                <a:spcPts val="0"/>
              </a:spcBef>
              <a:spcAft>
                <a:spcPts val="0"/>
              </a:spcAft>
              <a:buNone/>
            </a:pPr>
            <a:r>
              <a:rPr lang="en-US" sz="900" b="1"/>
              <a:t>Key Points:</a:t>
            </a:r>
            <a:endParaRPr/>
          </a:p>
          <a:p>
            <a:pPr marL="0" lvl="0" indent="0" algn="l" rtl="0">
              <a:lnSpc>
                <a:spcPct val="110000"/>
              </a:lnSpc>
              <a:spcBef>
                <a:spcPts val="0"/>
              </a:spcBef>
              <a:spcAft>
                <a:spcPts val="0"/>
              </a:spcAft>
              <a:buNone/>
            </a:pPr>
            <a:endParaRPr sz="400" b="1"/>
          </a:p>
          <a:p>
            <a:pPr marL="232802" lvl="0" indent="-232802" algn="l" rtl="0">
              <a:lnSpc>
                <a:spcPct val="110000"/>
              </a:lnSpc>
              <a:spcBef>
                <a:spcPts val="0"/>
              </a:spcBef>
              <a:spcAft>
                <a:spcPts val="0"/>
              </a:spcAft>
              <a:buClr>
                <a:schemeClr val="dk1"/>
              </a:buClr>
              <a:buSzPts val="900"/>
              <a:buFont typeface="Calibri"/>
              <a:buAutoNum type="arabicParenR"/>
            </a:pPr>
            <a:r>
              <a:rPr lang="en-US" sz="900"/>
              <a:t>Catastrophizing is when a person is lost in his or her head, and the thoughts are not reality-based.</a:t>
            </a:r>
            <a:endParaRPr/>
          </a:p>
          <a:p>
            <a:pPr marL="232802" lvl="0" indent="-232802" algn="l" rtl="0">
              <a:lnSpc>
                <a:spcPct val="110000"/>
              </a:lnSpc>
              <a:spcBef>
                <a:spcPts val="0"/>
              </a:spcBef>
              <a:spcAft>
                <a:spcPts val="0"/>
              </a:spcAft>
              <a:buClr>
                <a:schemeClr val="dk1"/>
              </a:buClr>
              <a:buSzPts val="900"/>
              <a:buFont typeface="Calibri"/>
              <a:buAutoNum type="arabicParenR"/>
            </a:pPr>
            <a:r>
              <a:rPr lang="en-US" sz="900"/>
              <a:t>Catastrophic thoughts cause anxiety and prevent purposeful action.</a:t>
            </a:r>
            <a:endParaRPr/>
          </a:p>
          <a:p>
            <a:pPr marL="232802" lvl="0" indent="-232802" algn="l" rtl="0">
              <a:lnSpc>
                <a:spcPct val="110000"/>
              </a:lnSpc>
              <a:spcBef>
                <a:spcPts val="0"/>
              </a:spcBef>
              <a:spcAft>
                <a:spcPts val="0"/>
              </a:spcAft>
              <a:buClr>
                <a:schemeClr val="dk1"/>
              </a:buClr>
              <a:buSzPts val="900"/>
              <a:buFont typeface="Calibri"/>
              <a:buAutoNum type="arabicParenR"/>
            </a:pPr>
            <a:r>
              <a:rPr lang="en-US" sz="900"/>
              <a:t>When we see others catastrophize we often laugh or feel disgust but for the person catastrophizing it is serious and anxiety filled. </a:t>
            </a:r>
            <a:endParaRPr/>
          </a:p>
        </p:txBody>
      </p:sp>
      <p:sp>
        <p:nvSpPr>
          <p:cNvPr id="2382" name="Google Shape;2382;p14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383" name="Google Shape;2383;p140: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5"/>
        <p:cNvGrpSpPr/>
        <p:nvPr/>
      </p:nvGrpSpPr>
      <p:grpSpPr>
        <a:xfrm>
          <a:off x="0" y="0"/>
          <a:ext cx="0" cy="0"/>
          <a:chOff x="0" y="0"/>
          <a:chExt cx="0" cy="0"/>
        </a:xfrm>
      </p:grpSpPr>
      <p:sp>
        <p:nvSpPr>
          <p:cNvPr id="2406" name="Google Shape;2406;p141: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07" name="Google Shape;2407;p141:notes"/>
          <p:cNvSpPr txBox="1">
            <a:spLocks noGrp="1"/>
          </p:cNvSpPr>
          <p:nvPr>
            <p:ph type="body" idx="1"/>
          </p:nvPr>
        </p:nvSpPr>
        <p:spPr>
          <a:xfrm>
            <a:off x="11866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1100" b="1"/>
          </a:p>
          <a:p>
            <a:pPr marL="231895" lvl="0" indent="-231895" algn="l" rtl="0">
              <a:lnSpc>
                <a:spcPct val="100000"/>
              </a:lnSpc>
              <a:spcBef>
                <a:spcPts val="0"/>
              </a:spcBef>
              <a:spcAft>
                <a:spcPts val="0"/>
              </a:spcAft>
              <a:buNone/>
            </a:pPr>
            <a:r>
              <a:rPr lang="en-US" sz="1100" b="1" u="sng"/>
              <a:t>Hook</a:t>
            </a:r>
            <a:r>
              <a:rPr lang="en-US" sz="1100" u="sng"/>
              <a:t> (Low-Tech)</a:t>
            </a:r>
            <a:endParaRPr/>
          </a:p>
          <a:p>
            <a:pPr marL="231895" lvl="0" indent="-231895" algn="l" rtl="0">
              <a:lnSpc>
                <a:spcPct val="100000"/>
              </a:lnSpc>
              <a:spcBef>
                <a:spcPts val="0"/>
              </a:spcBef>
              <a:spcAft>
                <a:spcPts val="0"/>
              </a:spcAft>
              <a:buNone/>
            </a:pP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Review what triggers catastrophic thinking. Use the images on the slide for examples. </a:t>
            </a:r>
            <a:endParaRPr/>
          </a:p>
          <a:p>
            <a:pPr marL="465603" lvl="1" indent="-227952" algn="l" rtl="0">
              <a:lnSpc>
                <a:spcPct val="100000"/>
              </a:lnSpc>
              <a:spcBef>
                <a:spcPts val="0"/>
              </a:spcBef>
              <a:spcAft>
                <a:spcPts val="0"/>
              </a:spcAft>
              <a:buClr>
                <a:schemeClr val="dk1"/>
              </a:buClr>
              <a:buSzPts val="1100"/>
              <a:buFont typeface="Arial"/>
              <a:buChar char="•"/>
            </a:pPr>
            <a:r>
              <a:rPr lang="en-US" sz="1100"/>
              <a:t>When something is unclear (e.g., parent  says “call me” in a text message).</a:t>
            </a:r>
            <a:endParaRPr/>
          </a:p>
          <a:p>
            <a:pPr marL="465603" lvl="1" indent="-227952" algn="l" rtl="0">
              <a:lnSpc>
                <a:spcPct val="100000"/>
              </a:lnSpc>
              <a:spcBef>
                <a:spcPts val="0"/>
              </a:spcBef>
              <a:spcAft>
                <a:spcPts val="0"/>
              </a:spcAft>
              <a:buClr>
                <a:schemeClr val="dk1"/>
              </a:buClr>
              <a:buSzPts val="1100"/>
              <a:buFont typeface="Arial"/>
              <a:buChar char="•"/>
            </a:pPr>
            <a:r>
              <a:rPr lang="en-US" sz="1100"/>
              <a:t>Something you value is at stake (e.g., failed a test).</a:t>
            </a:r>
            <a:endParaRPr/>
          </a:p>
          <a:p>
            <a:pPr marL="465603" lvl="1" indent="-227952" algn="l" rtl="0">
              <a:lnSpc>
                <a:spcPct val="100000"/>
              </a:lnSpc>
              <a:spcBef>
                <a:spcPts val="0"/>
              </a:spcBef>
              <a:spcAft>
                <a:spcPts val="0"/>
              </a:spcAft>
              <a:buClr>
                <a:schemeClr val="dk1"/>
              </a:buClr>
              <a:buSzPts val="1100"/>
              <a:buFont typeface="Arial"/>
              <a:buChar char="•"/>
            </a:pPr>
            <a:r>
              <a:rPr lang="en-US" sz="1100"/>
              <a:t>You’re run down or tired (e.g., didn’t get much sleep after studying all night).</a:t>
            </a:r>
            <a:endParaRPr/>
          </a:p>
          <a:p>
            <a:pPr marL="465603" lvl="1" indent="-227952" algn="l" rtl="0">
              <a:lnSpc>
                <a:spcPct val="100000"/>
              </a:lnSpc>
              <a:spcBef>
                <a:spcPts val="0"/>
              </a:spcBef>
              <a:spcAft>
                <a:spcPts val="0"/>
              </a:spcAft>
              <a:buClr>
                <a:schemeClr val="dk1"/>
              </a:buClr>
              <a:buSzPts val="1100"/>
              <a:buFont typeface="Arial"/>
              <a:buChar char="•"/>
            </a:pPr>
            <a:r>
              <a:rPr lang="en-US" sz="1100"/>
              <a:t>You already fear the situation (e.g., parent deploying). </a:t>
            </a:r>
            <a:endParaRPr/>
          </a:p>
          <a:p>
            <a:pPr marL="465603" lvl="1" indent="-227952" algn="l" rtl="0">
              <a:lnSpc>
                <a:spcPct val="100000"/>
              </a:lnSpc>
              <a:spcBef>
                <a:spcPts val="0"/>
              </a:spcBef>
              <a:spcAft>
                <a:spcPts val="0"/>
              </a:spcAft>
              <a:buClr>
                <a:schemeClr val="dk1"/>
              </a:buClr>
              <a:buSzPts val="1100"/>
              <a:buFont typeface="Arial"/>
              <a:buChar char="•"/>
            </a:pPr>
            <a:r>
              <a:rPr lang="en-US" sz="1100"/>
              <a:t>Your first time doing something (e.g., first day at a new school).</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if students have any triggers they want to add.</a:t>
            </a:r>
            <a:endParaRPr/>
          </a:p>
          <a:p>
            <a:pPr marL="0" lvl="0" indent="0" algn="l" rtl="0">
              <a:lnSpc>
                <a:spcPct val="100000"/>
              </a:lnSpc>
              <a:spcBef>
                <a:spcPts val="0"/>
              </a:spcBef>
              <a:spcAft>
                <a:spcPts val="0"/>
              </a:spcAft>
              <a:buNone/>
            </a:pPr>
            <a:endParaRPr sz="1100"/>
          </a:p>
        </p:txBody>
      </p:sp>
      <p:sp>
        <p:nvSpPr>
          <p:cNvPr id="2408" name="Google Shape;2408;p14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141</a:t>
            </a:fld>
            <a:endParaRPr/>
          </a:p>
        </p:txBody>
      </p:sp>
      <p:sp>
        <p:nvSpPr>
          <p:cNvPr id="2409" name="Google Shape;2409;p14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p142: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25" name="Google Shape;2425;p142:notes"/>
          <p:cNvSpPr txBox="1">
            <a:spLocks noGrp="1"/>
          </p:cNvSpPr>
          <p:nvPr>
            <p:ph type="body" idx="1"/>
          </p:nvPr>
        </p:nvSpPr>
        <p:spPr>
          <a:xfrm>
            <a:off x="138141" y="3200331"/>
            <a:ext cx="3999945"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Trainer Instructors:</a:t>
            </a:r>
            <a:endParaRPr/>
          </a:p>
          <a:p>
            <a:pPr marL="0" lvl="0" indent="0" algn="l" rtl="0">
              <a:lnSpc>
                <a:spcPct val="100000"/>
              </a:lnSpc>
              <a:spcBef>
                <a:spcPts val="330"/>
              </a:spcBef>
              <a:spcAft>
                <a:spcPts val="0"/>
              </a:spcAft>
              <a:buNone/>
            </a:pPr>
            <a:endParaRPr sz="1100" b="1"/>
          </a:p>
          <a:p>
            <a:pPr marL="232802" lvl="0" indent="-232802" algn="l" rtl="0">
              <a:lnSpc>
                <a:spcPct val="100000"/>
              </a:lnSpc>
              <a:spcBef>
                <a:spcPts val="330"/>
              </a:spcBef>
              <a:spcAft>
                <a:spcPts val="0"/>
              </a:spcAft>
              <a:buClr>
                <a:schemeClr val="dk1"/>
              </a:buClr>
              <a:buSzPts val="1100"/>
              <a:buFont typeface="Calibri"/>
              <a:buAutoNum type="arabicParenR"/>
            </a:pPr>
            <a:r>
              <a:rPr lang="en-US" sz="1100"/>
              <a:t>Tell students we will be going over the steps of Put It Into Perspective. Emphasize that order is very important.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Point out the goal of PIIP and instruct students to underline LOWER ANXIETY in their Participant Workbook.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The skill always starts with describing the AE.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Then, you must Capture the Worst Case thoughts, Generate the Best Case thoughts, and Identify the Most Likely outcomes. Capturing the Worst Case then generating the Best Case (in that order) “jolts” people out of their anxiety so they are better able to identify the accurate Most Likely outcomes of a situation.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Point out that Best Case thoughts are highly unlikely to actually happen.</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Point out that the Most Likely outcomes may not all be positive, but identifying them allows one to Develop a plan.</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The final step is to Develop a plan for dealing with the Most Likely outcomes.</a:t>
            </a:r>
            <a:endParaRPr/>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b="1"/>
              <a:t>Key Points:</a:t>
            </a:r>
            <a:endParaRPr sz="1100"/>
          </a:p>
          <a:p>
            <a:pPr marL="0" lvl="0" indent="0" algn="l" rtl="0">
              <a:lnSpc>
                <a:spcPct val="100000"/>
              </a:lnSpc>
              <a:spcBef>
                <a:spcPts val="0"/>
              </a:spcBef>
              <a:spcAft>
                <a:spcPts val="0"/>
              </a:spcAft>
              <a:buClr>
                <a:schemeClr val="dk1"/>
              </a:buClr>
              <a:buSzPts val="1100"/>
              <a:buFont typeface="Calibri"/>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When using the skill of PIIP, always follow the order of the five steps: </a:t>
            </a:r>
            <a:endParaRPr/>
          </a:p>
          <a:p>
            <a:pPr marL="465603" lvl="1" indent="-227952" algn="l" rtl="0">
              <a:lnSpc>
                <a:spcPct val="100000"/>
              </a:lnSpc>
              <a:spcBef>
                <a:spcPts val="0"/>
              </a:spcBef>
              <a:spcAft>
                <a:spcPts val="0"/>
              </a:spcAft>
              <a:buClr>
                <a:schemeClr val="dk1"/>
              </a:buClr>
              <a:buSzPts val="1100"/>
              <a:buFont typeface="Arial"/>
              <a:buChar char="•"/>
            </a:pPr>
            <a:r>
              <a:rPr lang="en-US" sz="1100"/>
              <a:t>Describe the AE</a:t>
            </a:r>
            <a:endParaRPr/>
          </a:p>
          <a:p>
            <a:pPr marL="465603" lvl="1" indent="-227952" algn="l" rtl="0">
              <a:lnSpc>
                <a:spcPct val="100000"/>
              </a:lnSpc>
              <a:spcBef>
                <a:spcPts val="0"/>
              </a:spcBef>
              <a:spcAft>
                <a:spcPts val="0"/>
              </a:spcAft>
              <a:buClr>
                <a:schemeClr val="dk1"/>
              </a:buClr>
              <a:buSzPts val="1100"/>
              <a:buFont typeface="Arial"/>
              <a:buChar char="•"/>
            </a:pPr>
            <a:r>
              <a:rPr lang="en-US" sz="1100"/>
              <a:t>Capture Worst Case thoughts</a:t>
            </a:r>
            <a:endParaRPr/>
          </a:p>
          <a:p>
            <a:pPr marL="465603" lvl="1" indent="-227952" algn="l" rtl="0">
              <a:lnSpc>
                <a:spcPct val="100000"/>
              </a:lnSpc>
              <a:spcBef>
                <a:spcPts val="0"/>
              </a:spcBef>
              <a:spcAft>
                <a:spcPts val="0"/>
              </a:spcAft>
              <a:buClr>
                <a:schemeClr val="dk1"/>
              </a:buClr>
              <a:buSzPts val="1100"/>
              <a:buFont typeface="Arial"/>
              <a:buChar char="•"/>
            </a:pPr>
            <a:r>
              <a:rPr lang="en-US" sz="1100"/>
              <a:t>Generate Best Case thoughts</a:t>
            </a:r>
            <a:endParaRPr/>
          </a:p>
          <a:p>
            <a:pPr marL="465603" lvl="1" indent="-227952" algn="l" rtl="0">
              <a:lnSpc>
                <a:spcPct val="100000"/>
              </a:lnSpc>
              <a:spcBef>
                <a:spcPts val="0"/>
              </a:spcBef>
              <a:spcAft>
                <a:spcPts val="0"/>
              </a:spcAft>
              <a:buClr>
                <a:schemeClr val="dk1"/>
              </a:buClr>
              <a:buSzPts val="1100"/>
              <a:buFont typeface="Arial"/>
              <a:buChar char="•"/>
            </a:pPr>
            <a:r>
              <a:rPr lang="en-US" sz="1100"/>
              <a:t>Identify Most Likely outcomes</a:t>
            </a:r>
            <a:endParaRPr/>
          </a:p>
          <a:p>
            <a:pPr marL="465603" lvl="1" indent="-227952" algn="l" rtl="0">
              <a:lnSpc>
                <a:spcPct val="100000"/>
              </a:lnSpc>
              <a:spcBef>
                <a:spcPts val="0"/>
              </a:spcBef>
              <a:spcAft>
                <a:spcPts val="0"/>
              </a:spcAft>
              <a:buClr>
                <a:schemeClr val="dk1"/>
              </a:buClr>
              <a:buSzPts val="1100"/>
              <a:buFont typeface="Arial"/>
              <a:buChar char="•"/>
            </a:pPr>
            <a:r>
              <a:rPr lang="en-US" sz="1100"/>
              <a:t>Develop a plan </a:t>
            </a:r>
            <a:endParaRPr/>
          </a:p>
          <a:p>
            <a:pPr marL="465603" lvl="0" indent="-158102" algn="l" rtl="0">
              <a:lnSpc>
                <a:spcPct val="100000"/>
              </a:lnSpc>
              <a:spcBef>
                <a:spcPts val="330"/>
              </a:spcBef>
              <a:spcAft>
                <a:spcPts val="0"/>
              </a:spcAft>
              <a:buClr>
                <a:schemeClr val="dk1"/>
              </a:buClr>
              <a:buSzPts val="1100"/>
              <a:buFont typeface="Arial"/>
              <a:buNone/>
            </a:pPr>
            <a:endParaRPr sz="1100"/>
          </a:p>
        </p:txBody>
      </p:sp>
      <p:sp>
        <p:nvSpPr>
          <p:cNvPr id="2426" name="Google Shape;2426;p14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rgbClr val="000000"/>
                </a:solidFill>
                <a:latin typeface="Verdana"/>
                <a:ea typeface="Verdana"/>
                <a:cs typeface="Verdana"/>
                <a:sym typeface="Verdana"/>
              </a:rPr>
              <a:t>142</a:t>
            </a:fld>
            <a:endParaRPr sz="900">
              <a:solidFill>
                <a:srgbClr val="000000"/>
              </a:solidFill>
              <a:latin typeface="Verdana"/>
              <a:ea typeface="Verdana"/>
              <a:cs typeface="Verdana"/>
              <a:sym typeface="Verdana"/>
            </a:endParaRPr>
          </a:p>
        </p:txBody>
      </p:sp>
      <p:sp>
        <p:nvSpPr>
          <p:cNvPr id="2427" name="Google Shape;2427;p142: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2428" name="Google Shape;2428;p14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6"/>
        <p:cNvGrpSpPr/>
        <p:nvPr/>
      </p:nvGrpSpPr>
      <p:grpSpPr>
        <a:xfrm>
          <a:off x="0" y="0"/>
          <a:ext cx="0" cy="0"/>
          <a:chOff x="0" y="0"/>
          <a:chExt cx="0" cy="0"/>
        </a:xfrm>
      </p:grpSpPr>
      <p:sp>
        <p:nvSpPr>
          <p:cNvPr id="2457" name="Google Shape;2457;p143: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8" name="Google Shape;2458;p14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143</a:t>
            </a:fld>
            <a:endParaRPr/>
          </a:p>
        </p:txBody>
      </p:sp>
      <p:sp>
        <p:nvSpPr>
          <p:cNvPr id="2459" name="Google Shape;2459;p143:notes"/>
          <p:cNvSpPr txBox="1"/>
          <p:nvPr/>
        </p:nvSpPr>
        <p:spPr>
          <a:xfrm>
            <a:off x="1904740" y="3"/>
            <a:ext cx="533996" cy="278808"/>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Flip </a:t>
            </a:r>
            <a:endParaRPr/>
          </a:p>
          <a:p>
            <a:pPr marL="0" marR="0" lvl="0" indent="0" algn="ctr" rtl="0">
              <a:spcBef>
                <a:spcPts val="0"/>
              </a:spcBef>
              <a:spcAft>
                <a:spcPts val="0"/>
              </a:spcAft>
              <a:buNone/>
            </a:pPr>
            <a:r>
              <a:rPr lang="en-US" sz="900" b="1">
                <a:solidFill>
                  <a:schemeClr val="dk1"/>
                </a:solidFill>
                <a:latin typeface="Verdana"/>
                <a:ea typeface="Verdana"/>
                <a:cs typeface="Verdana"/>
                <a:sym typeface="Verdana"/>
              </a:rPr>
              <a:t>Chart</a:t>
            </a:r>
            <a:endParaRPr/>
          </a:p>
        </p:txBody>
      </p:sp>
      <p:sp>
        <p:nvSpPr>
          <p:cNvPr id="2460" name="Google Shape;2460;p143:notes"/>
          <p:cNvSpPr txBox="1">
            <a:spLocks noGrp="1"/>
          </p:cNvSpPr>
          <p:nvPr>
            <p:ph type="body" idx="1"/>
          </p:nvPr>
        </p:nvSpPr>
        <p:spPr>
          <a:xfrm>
            <a:off x="108929" y="3238680"/>
            <a:ext cx="4037269"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a:t>[This demonstration is optional, do if time permits. If time does not permit, follow the example in the Participant Workbook, shown on next slide.]</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Demonstration </a:t>
            </a:r>
            <a:r>
              <a:rPr lang="en-US" sz="1100" u="sng"/>
              <a:t>(Low-Tech)</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Prepare a flip chart that looks exactly like the blank PIIP Practical Exercise ahead of time.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This demonstration should take approximately 12 minutes.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Facilitate Step 1: Describe the Activating Event: “I got home from school and my parent told me that he/she just found out that he/she is deploying.”</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Facilitate Step 2: Capture the Worst Case thoughts (flip chart on the left side):</a:t>
            </a:r>
            <a:endParaRPr/>
          </a:p>
          <a:p>
            <a:pPr marL="464698" lvl="1" indent="-232802" algn="l" rtl="0">
              <a:lnSpc>
                <a:spcPct val="100000"/>
              </a:lnSpc>
              <a:spcBef>
                <a:spcPts val="0"/>
              </a:spcBef>
              <a:spcAft>
                <a:spcPts val="0"/>
              </a:spcAft>
              <a:buClr>
                <a:schemeClr val="dk1"/>
              </a:buClr>
              <a:buSzPts val="1100"/>
              <a:buFont typeface="Arial"/>
              <a:buChar char="•"/>
            </a:pPr>
            <a:r>
              <a:rPr lang="en-US" sz="1100"/>
              <a:t>The demonstration tends to work best with a downward spiral example, but if the style changes to scattershot during the demonstration, name what has happened and proceed with the demonstration. Circling does not make for a good demonstration.</a:t>
            </a:r>
            <a:endParaRPr/>
          </a:p>
          <a:p>
            <a:pPr marL="464698" lvl="1" indent="-232802" algn="l" rtl="0">
              <a:lnSpc>
                <a:spcPct val="100000"/>
              </a:lnSpc>
              <a:spcBef>
                <a:spcPts val="0"/>
              </a:spcBef>
              <a:spcAft>
                <a:spcPts val="0"/>
              </a:spcAft>
              <a:buClr>
                <a:schemeClr val="dk1"/>
              </a:buClr>
              <a:buSzPts val="1100"/>
              <a:buFont typeface="Arial"/>
              <a:buChar char="•"/>
            </a:pPr>
            <a:r>
              <a:rPr lang="en-US" sz="1100"/>
              <a:t>Emphasize the logic of using the verb “Capture.”</a:t>
            </a:r>
            <a:endParaRPr/>
          </a:p>
          <a:p>
            <a:pPr marL="464698" lvl="1" indent="-232802" algn="l" rtl="0">
              <a:lnSpc>
                <a:spcPct val="100000"/>
              </a:lnSpc>
              <a:spcBef>
                <a:spcPts val="0"/>
              </a:spcBef>
              <a:spcAft>
                <a:spcPts val="0"/>
              </a:spcAft>
              <a:buClr>
                <a:schemeClr val="dk1"/>
              </a:buClr>
              <a:buSzPts val="1100"/>
              <a:buFont typeface="Arial"/>
              <a:buChar char="•"/>
            </a:pPr>
            <a:r>
              <a:rPr lang="en-US" sz="1100"/>
              <a:t>Point out that catastrophic thoughts feel real in the moment. Proof that they feel real is that our bodies react strongly (e.g., anxiety, hands sweating, heart racing, confused thinking, agitation, etc.). </a:t>
            </a:r>
            <a:endParaRPr/>
          </a:p>
          <a:p>
            <a:pPr marL="464698" lvl="1" indent="-232802" algn="l" rtl="0">
              <a:lnSpc>
                <a:spcPct val="100000"/>
              </a:lnSpc>
              <a:spcBef>
                <a:spcPts val="0"/>
              </a:spcBef>
              <a:spcAft>
                <a:spcPts val="0"/>
              </a:spcAft>
              <a:buClr>
                <a:schemeClr val="dk1"/>
              </a:buClr>
              <a:buSzPts val="1100"/>
              <a:buFont typeface="Arial"/>
              <a:buChar char="•"/>
            </a:pPr>
            <a:r>
              <a:rPr lang="en-US" sz="1100"/>
              <a:t>Use the question “And then what happens?” until the group stops generating ideas. Record the Worst Case thoughts on the left side of the flip chart.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students about their mood, focus, and energy after reviewing Step 2.</a:t>
            </a:r>
            <a:endParaRPr/>
          </a:p>
        </p:txBody>
      </p:sp>
      <p:sp>
        <p:nvSpPr>
          <p:cNvPr id="2461" name="Google Shape;2461;p14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3"/>
        <p:cNvGrpSpPr/>
        <p:nvPr/>
      </p:nvGrpSpPr>
      <p:grpSpPr>
        <a:xfrm>
          <a:off x="0" y="0"/>
          <a:ext cx="0" cy="0"/>
          <a:chOff x="0" y="0"/>
          <a:chExt cx="0" cy="0"/>
        </a:xfrm>
      </p:grpSpPr>
      <p:sp>
        <p:nvSpPr>
          <p:cNvPr id="2474" name="Google Shape;2474;p14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144</a:t>
            </a:fld>
            <a:endParaRPr/>
          </a:p>
        </p:txBody>
      </p:sp>
      <p:sp>
        <p:nvSpPr>
          <p:cNvPr id="2475" name="Google Shape;2475;p144:notes"/>
          <p:cNvSpPr txBox="1">
            <a:spLocks noGrp="1"/>
          </p:cNvSpPr>
          <p:nvPr>
            <p:ph type="body" idx="1"/>
          </p:nvPr>
        </p:nvSpPr>
        <p:spPr>
          <a:xfrm>
            <a:off x="234660" y="3013986"/>
            <a:ext cx="3829249" cy="6125986"/>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31895" lvl="0" indent="-231895" algn="l" rtl="0">
              <a:lnSpc>
                <a:spcPct val="100000"/>
              </a:lnSpc>
              <a:spcBef>
                <a:spcPts val="0"/>
              </a:spcBef>
              <a:spcAft>
                <a:spcPts val="0"/>
              </a:spcAft>
              <a:buNone/>
            </a:pPr>
            <a:r>
              <a:rPr lang="en-US" sz="1100"/>
              <a:t>7)	Facilitate Step 3: Generate Best Case thoughts (flip chart on the right side):</a:t>
            </a:r>
            <a:endParaRPr/>
          </a:p>
          <a:p>
            <a:pPr marL="349453" lvl="1" indent="-117557" algn="l" rtl="0">
              <a:lnSpc>
                <a:spcPct val="100000"/>
              </a:lnSpc>
              <a:spcBef>
                <a:spcPts val="0"/>
              </a:spcBef>
              <a:spcAft>
                <a:spcPts val="0"/>
              </a:spcAft>
              <a:buClr>
                <a:schemeClr val="dk1"/>
              </a:buClr>
              <a:buSzPts val="1100"/>
              <a:buFont typeface="Arial"/>
              <a:buChar char="•"/>
            </a:pPr>
            <a:r>
              <a:rPr lang="en-US" sz="1100"/>
              <a:t>Best Case does not have to be equally as outrageous as the Worst Case, but does need to be very unlikely so that it changes the emotion from negative to positive.</a:t>
            </a:r>
            <a:endParaRPr/>
          </a:p>
          <a:p>
            <a:pPr marL="349453" lvl="1" indent="-117557" algn="l" rtl="0">
              <a:lnSpc>
                <a:spcPct val="100000"/>
              </a:lnSpc>
              <a:spcBef>
                <a:spcPts val="0"/>
              </a:spcBef>
              <a:spcAft>
                <a:spcPts val="0"/>
              </a:spcAft>
              <a:buClr>
                <a:schemeClr val="dk1"/>
              </a:buClr>
              <a:buSzPts val="1100"/>
              <a:buFont typeface="Arial"/>
              <a:buChar char="•"/>
            </a:pPr>
            <a:r>
              <a:rPr lang="en-US" sz="1100"/>
              <a:t>If students have difficulty coming up with unlikely Best Case thoughts, remind them that the Negativity Bias may be preventing them from thinking about potentially positive events.</a:t>
            </a:r>
            <a:endParaRPr/>
          </a:p>
          <a:p>
            <a:pPr marL="231895" lvl="0" indent="-231895" algn="l" rtl="0">
              <a:lnSpc>
                <a:spcPct val="100000"/>
              </a:lnSpc>
              <a:spcBef>
                <a:spcPts val="0"/>
              </a:spcBef>
              <a:spcAft>
                <a:spcPts val="0"/>
              </a:spcAft>
              <a:buNone/>
            </a:pPr>
            <a:r>
              <a:rPr lang="en-US" sz="1100"/>
              <a:t>8)	Ask students about their mood, focus, and energy after reviewing Step 3. Highlight that positive emotions help a person to calm down so they can think more clearly.</a:t>
            </a:r>
            <a:endParaRPr/>
          </a:p>
          <a:p>
            <a:pPr marL="231895" lvl="0" indent="-231895" algn="l" rtl="0">
              <a:lnSpc>
                <a:spcPct val="100000"/>
              </a:lnSpc>
              <a:spcBef>
                <a:spcPts val="0"/>
              </a:spcBef>
              <a:spcAft>
                <a:spcPts val="0"/>
              </a:spcAft>
              <a:buNone/>
            </a:pPr>
            <a:r>
              <a:rPr lang="en-US" sz="1100"/>
              <a:t>9)	Facilitate Step 4: Identify Most Likely outcomes (flip chart in the middle):</a:t>
            </a:r>
            <a:endParaRPr/>
          </a:p>
          <a:p>
            <a:pPr marL="349453" lvl="1" indent="-117557" algn="l" rtl="0">
              <a:lnSpc>
                <a:spcPct val="100000"/>
              </a:lnSpc>
              <a:spcBef>
                <a:spcPts val="0"/>
              </a:spcBef>
              <a:spcAft>
                <a:spcPts val="0"/>
              </a:spcAft>
              <a:buClr>
                <a:schemeClr val="dk1"/>
              </a:buClr>
              <a:buSzPts val="1100"/>
              <a:buFont typeface="Arial"/>
              <a:buChar char="•"/>
            </a:pPr>
            <a:r>
              <a:rPr lang="en-US" sz="1100"/>
              <a:t>Encourage students to include other people, long-term and short-term outcomes, and emotions and behaviors, not just events (e.g., “I’ll feel down, want to avoid friends”).</a:t>
            </a:r>
            <a:endParaRPr/>
          </a:p>
          <a:p>
            <a:pPr marL="349453" lvl="1" indent="-117557" algn="l" rtl="0">
              <a:lnSpc>
                <a:spcPct val="100000"/>
              </a:lnSpc>
              <a:spcBef>
                <a:spcPts val="0"/>
              </a:spcBef>
              <a:spcAft>
                <a:spcPts val="0"/>
              </a:spcAft>
              <a:buClr>
                <a:schemeClr val="dk1"/>
              </a:buClr>
              <a:buSzPts val="1100"/>
              <a:buFont typeface="Arial"/>
              <a:buChar char="•"/>
            </a:pPr>
            <a:r>
              <a:rPr lang="en-US" sz="1100"/>
              <a:t>Point out that the Most Likely outcomes can include both positive and negative potential outcomes.</a:t>
            </a:r>
            <a:endParaRPr/>
          </a:p>
          <a:p>
            <a:pPr marL="231895" lvl="0" indent="-231895" algn="l" rtl="0">
              <a:lnSpc>
                <a:spcPct val="100000"/>
              </a:lnSpc>
              <a:spcBef>
                <a:spcPts val="0"/>
              </a:spcBef>
              <a:spcAft>
                <a:spcPts val="0"/>
              </a:spcAft>
              <a:buNone/>
            </a:pPr>
            <a:r>
              <a:rPr lang="en-US" sz="1100"/>
              <a:t>10) Ask students about their mood, focus, and energy after reviewing Step 4.</a:t>
            </a:r>
            <a:endParaRPr/>
          </a:p>
          <a:p>
            <a:pPr marL="231895" lvl="0" indent="-231895" algn="l" rtl="0">
              <a:lnSpc>
                <a:spcPct val="100000"/>
              </a:lnSpc>
              <a:spcBef>
                <a:spcPts val="0"/>
              </a:spcBef>
              <a:spcAft>
                <a:spcPts val="0"/>
              </a:spcAft>
              <a:buNone/>
            </a:pPr>
            <a:r>
              <a:rPr lang="en-US" sz="1100"/>
              <a:t>11) Facilitate Step 5: Develop a Plan: </a:t>
            </a:r>
            <a:endParaRPr/>
          </a:p>
          <a:p>
            <a:pPr marL="349453" lvl="1" indent="-117557" algn="l" rtl="0">
              <a:lnSpc>
                <a:spcPct val="100000"/>
              </a:lnSpc>
              <a:spcBef>
                <a:spcPts val="0"/>
              </a:spcBef>
              <a:spcAft>
                <a:spcPts val="0"/>
              </a:spcAft>
              <a:buClr>
                <a:schemeClr val="dk1"/>
              </a:buClr>
              <a:buSzPts val="1100"/>
              <a:buFont typeface="Arial"/>
              <a:buChar char="•"/>
            </a:pPr>
            <a:r>
              <a:rPr lang="en-US" sz="1100"/>
              <a:t>Ask students to name three to five action steps they can take to deal with the Most Likely outcomes. </a:t>
            </a:r>
            <a:endParaRPr/>
          </a:p>
          <a:p>
            <a:pPr marL="349453" lvl="1" indent="-117557" algn="l" rtl="0">
              <a:lnSpc>
                <a:spcPct val="100000"/>
              </a:lnSpc>
              <a:spcBef>
                <a:spcPts val="0"/>
              </a:spcBef>
              <a:spcAft>
                <a:spcPts val="0"/>
              </a:spcAft>
              <a:buClr>
                <a:schemeClr val="dk1"/>
              </a:buClr>
              <a:buSzPts val="1100"/>
              <a:buFont typeface="Arial"/>
              <a:buChar char="•"/>
            </a:pPr>
            <a:r>
              <a:rPr lang="en-US" sz="1100"/>
              <a:t>Make sure to have brief plans for dealing with any feelings identified in the Most Likely outcomes (e.g., Deliberate Breathing, exercise, talk to my parents).</a:t>
            </a:r>
            <a:endParaRPr/>
          </a:p>
        </p:txBody>
      </p:sp>
      <p:sp>
        <p:nvSpPr>
          <p:cNvPr id="2476" name="Google Shape;2476;p14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477" name="Google Shape;2477;p144: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8"/>
        <p:cNvGrpSpPr/>
        <p:nvPr/>
      </p:nvGrpSpPr>
      <p:grpSpPr>
        <a:xfrm>
          <a:off x="0" y="0"/>
          <a:ext cx="0" cy="0"/>
          <a:chOff x="0" y="0"/>
          <a:chExt cx="0" cy="0"/>
        </a:xfrm>
      </p:grpSpPr>
      <p:sp>
        <p:nvSpPr>
          <p:cNvPr id="2489" name="Google Shape;2489;p145: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0" name="Google Shape;2490;p14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145</a:t>
            </a:fld>
            <a:endParaRPr/>
          </a:p>
        </p:txBody>
      </p:sp>
      <p:sp>
        <p:nvSpPr>
          <p:cNvPr id="2491" name="Google Shape;2491;p145:notes"/>
          <p:cNvSpPr txBox="1"/>
          <p:nvPr/>
        </p:nvSpPr>
        <p:spPr>
          <a:xfrm>
            <a:off x="1904740" y="3"/>
            <a:ext cx="533996" cy="278808"/>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Flip </a:t>
            </a:r>
            <a:endParaRPr/>
          </a:p>
          <a:p>
            <a:pPr marL="0" marR="0" lvl="0" indent="0" algn="ctr" rtl="0">
              <a:spcBef>
                <a:spcPts val="0"/>
              </a:spcBef>
              <a:spcAft>
                <a:spcPts val="0"/>
              </a:spcAft>
              <a:buNone/>
            </a:pPr>
            <a:r>
              <a:rPr lang="en-US" sz="900" b="1">
                <a:solidFill>
                  <a:schemeClr val="dk1"/>
                </a:solidFill>
                <a:latin typeface="Verdana"/>
                <a:ea typeface="Verdana"/>
                <a:cs typeface="Verdana"/>
                <a:sym typeface="Verdana"/>
              </a:rPr>
              <a:t>Chart</a:t>
            </a:r>
            <a:endParaRPr/>
          </a:p>
        </p:txBody>
      </p:sp>
      <p:sp>
        <p:nvSpPr>
          <p:cNvPr id="2492" name="Google Shape;2492;p145:notes"/>
          <p:cNvSpPr txBox="1">
            <a:spLocks noGrp="1"/>
          </p:cNvSpPr>
          <p:nvPr>
            <p:ph type="body" idx="1"/>
          </p:nvPr>
        </p:nvSpPr>
        <p:spPr>
          <a:xfrm>
            <a:off x="138139" y="3219505"/>
            <a:ext cx="3829249"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a:t>[This activity is optional, complete if the demonstration was not completed]</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Walk through the completed PIIP example in the Participant Workbook (p.52)  with interaction from the students.</a:t>
            </a: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Facilitate Step 1: Describe the Activating Event: “It’s the middle of the school year and my parents told me that we are moving in two months.”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Facilitate Step 2: Capture the Worst Case thoughts</a:t>
            </a:r>
            <a:endParaRPr/>
          </a:p>
          <a:p>
            <a:pPr marL="464698" lvl="1" indent="-232802" algn="l" rtl="0">
              <a:lnSpc>
                <a:spcPct val="100000"/>
              </a:lnSpc>
              <a:spcBef>
                <a:spcPts val="0"/>
              </a:spcBef>
              <a:spcAft>
                <a:spcPts val="0"/>
              </a:spcAft>
              <a:buClr>
                <a:schemeClr val="dk1"/>
              </a:buClr>
              <a:buSzPts val="1100"/>
              <a:buFont typeface="Arial"/>
              <a:buChar char="•"/>
            </a:pPr>
            <a:r>
              <a:rPr lang="en-US" sz="1100"/>
              <a:t>Ask the students what style of catastrophizing is displayed  in this example (Downward Spiral).</a:t>
            </a:r>
            <a:endParaRPr/>
          </a:p>
          <a:p>
            <a:pPr marL="464698" lvl="1" indent="-232802" algn="l" rtl="0">
              <a:lnSpc>
                <a:spcPct val="100000"/>
              </a:lnSpc>
              <a:spcBef>
                <a:spcPts val="0"/>
              </a:spcBef>
              <a:spcAft>
                <a:spcPts val="0"/>
              </a:spcAft>
              <a:buClr>
                <a:schemeClr val="dk1"/>
              </a:buClr>
              <a:buSzPts val="1100"/>
              <a:buFont typeface="Arial"/>
              <a:buChar char="•"/>
            </a:pPr>
            <a:r>
              <a:rPr lang="en-US" sz="1100"/>
              <a:t>Emphasize the logic of using the verb “Capture.”</a:t>
            </a:r>
            <a:endParaRPr/>
          </a:p>
          <a:p>
            <a:pPr marL="464698" lvl="1" indent="-232802" algn="l" rtl="0">
              <a:lnSpc>
                <a:spcPct val="100000"/>
              </a:lnSpc>
              <a:spcBef>
                <a:spcPts val="0"/>
              </a:spcBef>
              <a:spcAft>
                <a:spcPts val="0"/>
              </a:spcAft>
              <a:buClr>
                <a:schemeClr val="dk1"/>
              </a:buClr>
              <a:buSzPts val="1100"/>
              <a:buFont typeface="Arial"/>
              <a:buChar char="•"/>
            </a:pPr>
            <a:r>
              <a:rPr lang="en-US" sz="1100"/>
              <a:t>Point out that catastrophic thoughts feel real in the moment. Proof that they feel real is that our bodies react strongly (e.g., anxiety, hands sweating, heart racing, confused thinking, agitation, etc.).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students about their mood, focus, and energy after reviewing Step 2.</a:t>
            </a:r>
            <a:endParaRPr/>
          </a:p>
        </p:txBody>
      </p:sp>
      <p:sp>
        <p:nvSpPr>
          <p:cNvPr id="2493" name="Google Shape;2493;p14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0"/>
        <p:cNvGrpSpPr/>
        <p:nvPr/>
      </p:nvGrpSpPr>
      <p:grpSpPr>
        <a:xfrm>
          <a:off x="0" y="0"/>
          <a:ext cx="0" cy="0"/>
          <a:chOff x="0" y="0"/>
          <a:chExt cx="0" cy="0"/>
        </a:xfrm>
      </p:grpSpPr>
      <p:sp>
        <p:nvSpPr>
          <p:cNvPr id="2501" name="Google Shape;2501;p14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146</a:t>
            </a:fld>
            <a:endParaRPr/>
          </a:p>
        </p:txBody>
      </p:sp>
      <p:sp>
        <p:nvSpPr>
          <p:cNvPr id="2502" name="Google Shape;2502;p146:notes"/>
          <p:cNvSpPr txBox="1">
            <a:spLocks noGrp="1"/>
          </p:cNvSpPr>
          <p:nvPr>
            <p:ph type="body" idx="1"/>
          </p:nvPr>
        </p:nvSpPr>
        <p:spPr>
          <a:xfrm>
            <a:off x="264716" y="284368"/>
            <a:ext cx="3829249" cy="8597018"/>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800" b="1"/>
          </a:p>
          <a:p>
            <a:pPr marL="231895" lvl="0" indent="-231895" algn="l" rtl="0">
              <a:lnSpc>
                <a:spcPct val="100000"/>
              </a:lnSpc>
              <a:spcBef>
                <a:spcPts val="0"/>
              </a:spcBef>
              <a:spcAft>
                <a:spcPts val="0"/>
              </a:spcAft>
              <a:buNone/>
            </a:pPr>
            <a:r>
              <a:rPr lang="en-US" sz="1100"/>
              <a:t>7)	Facilitate Step 3: Generate Best Case thoughts:</a:t>
            </a:r>
            <a:endParaRPr/>
          </a:p>
          <a:p>
            <a:pPr marL="349453" lvl="1" indent="-117557" algn="l" rtl="0">
              <a:lnSpc>
                <a:spcPct val="100000"/>
              </a:lnSpc>
              <a:spcBef>
                <a:spcPts val="0"/>
              </a:spcBef>
              <a:spcAft>
                <a:spcPts val="0"/>
              </a:spcAft>
              <a:buClr>
                <a:schemeClr val="dk1"/>
              </a:buClr>
              <a:buSzPts val="1100"/>
              <a:buFont typeface="Arial"/>
              <a:buChar char="•"/>
            </a:pPr>
            <a:r>
              <a:rPr lang="en-US" sz="1100"/>
              <a:t>Best Case does not have to be equally as outrageous as the Worst Case, but does need to be very unlikely so that it changes the emotion from negative to positive.</a:t>
            </a:r>
            <a:endParaRPr/>
          </a:p>
          <a:p>
            <a:pPr marL="349453" lvl="1" indent="-117557" algn="l" rtl="0">
              <a:lnSpc>
                <a:spcPct val="100000"/>
              </a:lnSpc>
              <a:spcBef>
                <a:spcPts val="0"/>
              </a:spcBef>
              <a:spcAft>
                <a:spcPts val="0"/>
              </a:spcAft>
              <a:buClr>
                <a:schemeClr val="dk1"/>
              </a:buClr>
              <a:buSzPts val="1100"/>
              <a:buFont typeface="Arial"/>
              <a:buChar char="•"/>
            </a:pPr>
            <a:r>
              <a:rPr lang="en-US" sz="1100"/>
              <a:t>Ask students what makes generating Best Case thoughts so difficult (Negativity Bias).</a:t>
            </a:r>
            <a:endParaRPr/>
          </a:p>
          <a:p>
            <a:pPr marL="231895" lvl="0" indent="-231895" algn="l" rtl="0">
              <a:lnSpc>
                <a:spcPct val="100000"/>
              </a:lnSpc>
              <a:spcBef>
                <a:spcPts val="0"/>
              </a:spcBef>
              <a:spcAft>
                <a:spcPts val="0"/>
              </a:spcAft>
              <a:buNone/>
            </a:pPr>
            <a:r>
              <a:rPr lang="en-US" sz="1100"/>
              <a:t>8)	Ask students about their mood, focus, and energy after reviewing Step 3. Highlight that positive emotions help a person to calm down so they can think more clearly.</a:t>
            </a:r>
            <a:endParaRPr/>
          </a:p>
          <a:p>
            <a:pPr marL="231895" lvl="0" indent="-231895" algn="l" rtl="0">
              <a:lnSpc>
                <a:spcPct val="100000"/>
              </a:lnSpc>
              <a:spcBef>
                <a:spcPts val="0"/>
              </a:spcBef>
              <a:spcAft>
                <a:spcPts val="0"/>
              </a:spcAft>
              <a:buNone/>
            </a:pPr>
            <a:r>
              <a:rPr lang="en-US" sz="1100"/>
              <a:t>9)	Facilitate Step 4: Identify Most Likely outcomes:</a:t>
            </a:r>
            <a:endParaRPr/>
          </a:p>
          <a:p>
            <a:pPr marL="349453" lvl="1" indent="-117557" algn="l" rtl="0">
              <a:lnSpc>
                <a:spcPct val="100000"/>
              </a:lnSpc>
              <a:spcBef>
                <a:spcPts val="0"/>
              </a:spcBef>
              <a:spcAft>
                <a:spcPts val="0"/>
              </a:spcAft>
              <a:buClr>
                <a:schemeClr val="dk1"/>
              </a:buClr>
              <a:buSzPts val="1100"/>
              <a:buFont typeface="Arial"/>
              <a:buChar char="•"/>
            </a:pPr>
            <a:r>
              <a:rPr lang="en-US" sz="1100"/>
              <a:t>Point out in this step it is important to include other people, long-term and short-term outcomes, and emotions and behaviors, not just events (e.g., “I’ll feel down, want to avoid friends”).</a:t>
            </a:r>
            <a:endParaRPr/>
          </a:p>
          <a:p>
            <a:pPr marL="349453" lvl="1" indent="-117557" algn="l" rtl="0">
              <a:lnSpc>
                <a:spcPct val="100000"/>
              </a:lnSpc>
              <a:spcBef>
                <a:spcPts val="0"/>
              </a:spcBef>
              <a:spcAft>
                <a:spcPts val="0"/>
              </a:spcAft>
              <a:buClr>
                <a:schemeClr val="dk1"/>
              </a:buClr>
              <a:buSzPts val="1100"/>
              <a:buFont typeface="Arial"/>
              <a:buChar char="•"/>
            </a:pPr>
            <a:r>
              <a:rPr lang="en-US" sz="1100"/>
              <a:t>Point out that the Most Likely outcomes can include both positive and negative potential outcomes.</a:t>
            </a:r>
            <a:endParaRPr/>
          </a:p>
          <a:p>
            <a:pPr marL="231895" lvl="0" indent="-231895" algn="l" rtl="0">
              <a:lnSpc>
                <a:spcPct val="100000"/>
              </a:lnSpc>
              <a:spcBef>
                <a:spcPts val="0"/>
              </a:spcBef>
              <a:spcAft>
                <a:spcPts val="0"/>
              </a:spcAft>
              <a:buNone/>
            </a:pPr>
            <a:r>
              <a:rPr lang="en-US" sz="1100"/>
              <a:t>10) Ask students about their mood, focus, and energy after reviewing Step 4.</a:t>
            </a:r>
            <a:endParaRPr/>
          </a:p>
          <a:p>
            <a:pPr marL="231895" lvl="0" indent="-231895" algn="l" rtl="0">
              <a:lnSpc>
                <a:spcPct val="100000"/>
              </a:lnSpc>
              <a:spcBef>
                <a:spcPts val="0"/>
              </a:spcBef>
              <a:spcAft>
                <a:spcPts val="0"/>
              </a:spcAft>
              <a:buNone/>
            </a:pPr>
            <a:endParaRPr sz="1100"/>
          </a:p>
          <a:p>
            <a:pPr marL="231895" lvl="0" indent="-231895" algn="l" rtl="0">
              <a:lnSpc>
                <a:spcPct val="100000"/>
              </a:lnSpc>
              <a:spcBef>
                <a:spcPts val="0"/>
              </a:spcBef>
              <a:spcAft>
                <a:spcPts val="0"/>
              </a:spcAft>
              <a:buNone/>
            </a:pPr>
            <a:r>
              <a:rPr lang="en-US" sz="1100"/>
              <a:t>11) Facilitate Step 5: Develop a Plan: </a:t>
            </a:r>
            <a:endParaRPr/>
          </a:p>
          <a:p>
            <a:pPr marL="349453" lvl="1" indent="-117557" algn="l" rtl="0">
              <a:lnSpc>
                <a:spcPct val="100000"/>
              </a:lnSpc>
              <a:spcBef>
                <a:spcPts val="0"/>
              </a:spcBef>
              <a:spcAft>
                <a:spcPts val="0"/>
              </a:spcAft>
              <a:buClr>
                <a:schemeClr val="dk1"/>
              </a:buClr>
              <a:buSzPts val="1100"/>
              <a:buFont typeface="Arial"/>
              <a:buChar char="•"/>
            </a:pPr>
            <a:r>
              <a:rPr lang="en-US" sz="1100"/>
              <a:t>Ask students if they can come up with any additional plans. </a:t>
            </a:r>
            <a:endParaRPr/>
          </a:p>
          <a:p>
            <a:pPr marL="349453" lvl="1" indent="-117557" algn="l" rtl="0">
              <a:lnSpc>
                <a:spcPct val="100000"/>
              </a:lnSpc>
              <a:spcBef>
                <a:spcPts val="0"/>
              </a:spcBef>
              <a:spcAft>
                <a:spcPts val="0"/>
              </a:spcAft>
              <a:buClr>
                <a:schemeClr val="dk1"/>
              </a:buClr>
              <a:buSzPts val="1100"/>
              <a:buFont typeface="Arial"/>
              <a:buChar char="•"/>
            </a:pPr>
            <a:r>
              <a:rPr lang="en-US" sz="1100"/>
              <a:t>Make sure to have brief plans for dealing with any feelings identified in the Most Likely outcomes (e.g., Deliberate Breathing, exercise, talk to my parents).</a:t>
            </a:r>
            <a:endParaRPr/>
          </a:p>
        </p:txBody>
      </p:sp>
      <p:sp>
        <p:nvSpPr>
          <p:cNvPr id="2503" name="Google Shape;2503;p14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504" name="Google Shape;2504;p146: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p147: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12" name="Google Shape;2512;p147:notes"/>
          <p:cNvSpPr txBox="1">
            <a:spLocks noGrp="1"/>
          </p:cNvSpPr>
          <p:nvPr>
            <p:ph type="body" idx="1"/>
          </p:nvPr>
        </p:nvSpPr>
        <p:spPr>
          <a:xfrm>
            <a:off x="118669" y="3238679"/>
            <a:ext cx="4027532" cy="5642705"/>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 </a:t>
            </a:r>
            <a:endParaRPr/>
          </a:p>
          <a:p>
            <a:pPr marL="223524" lvl="0" indent="-223524" algn="l" rtl="0">
              <a:lnSpc>
                <a:spcPct val="100000"/>
              </a:lnSpc>
              <a:spcBef>
                <a:spcPts val="0"/>
              </a:spcBef>
              <a:spcAft>
                <a:spcPts val="0"/>
              </a:spcAft>
              <a:buNone/>
            </a:pPr>
            <a:endParaRPr sz="800"/>
          </a:p>
          <a:p>
            <a:pPr marL="223524" lvl="0" indent="-223524" algn="l" rtl="0">
              <a:lnSpc>
                <a:spcPct val="100000"/>
              </a:lnSpc>
              <a:spcBef>
                <a:spcPts val="0"/>
              </a:spcBef>
              <a:spcAft>
                <a:spcPts val="0"/>
              </a:spcAft>
              <a:buNone/>
            </a:pPr>
            <a:r>
              <a:rPr lang="en-US" sz="1100" b="1" u="sng"/>
              <a:t>Activity</a:t>
            </a:r>
            <a:r>
              <a:rPr lang="en-US" sz="1100" u="sng"/>
              <a:t> (Low-Tech)</a:t>
            </a:r>
            <a:endParaRPr/>
          </a:p>
          <a:p>
            <a:pPr marL="223524" lvl="0" indent="-223524"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Refer students to the Participant Workbook.(p.53)</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This setup should take approximately 5 minutes.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work with a partner.</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Partners decide whose situation they will work through first.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The first partner describes his or her Activating Event on the Practical Exercise.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Then, the partners work to Capture the first partner’s Worst Case thoughts. The second partner should ask questions to help Capture the Worst Case thoughts (i.e., “and then what happens” or “what else”).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Next, the second partner helps the first partner Generate the Best Case thoughts until he or she is jolted out of Catastrophizing by generating some positive emotion.</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Then, the second partner helps the first partner Identify the Most Likely outcomes, making sure to include other people, long-term and short-term outcomes, and emotions and behaviors.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Finally, the second partner helps the first partner Develop a plan for dealing with the Most Likely outcomes, including plans for dealing with any feelings identified in the Most Likely outcomes.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Once the first partner has completed his or her Practical Exercise, the partners switch roles and the first partner coaches the second partner through his or her situation following the same instructions.</a:t>
            </a:r>
            <a:endParaRPr/>
          </a:p>
          <a:p>
            <a:pPr marL="231895" lvl="0" indent="-231895" algn="l" rtl="0">
              <a:lnSpc>
                <a:spcPct val="100000"/>
              </a:lnSpc>
              <a:spcBef>
                <a:spcPts val="0"/>
              </a:spcBef>
              <a:spcAft>
                <a:spcPts val="0"/>
              </a:spcAft>
              <a:buNone/>
            </a:pPr>
            <a:endParaRPr sz="1100"/>
          </a:p>
          <a:p>
            <a:pPr marL="0" lvl="0" indent="0" algn="l" rtl="0">
              <a:lnSpc>
                <a:spcPct val="100000"/>
              </a:lnSpc>
              <a:spcBef>
                <a:spcPts val="0"/>
              </a:spcBef>
              <a:spcAft>
                <a:spcPts val="0"/>
              </a:spcAft>
              <a:buNone/>
            </a:pPr>
            <a:endParaRPr sz="1000"/>
          </a:p>
        </p:txBody>
      </p:sp>
      <p:sp>
        <p:nvSpPr>
          <p:cNvPr id="2513" name="Google Shape;2513;p14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147</a:t>
            </a:fld>
            <a:endParaRPr/>
          </a:p>
        </p:txBody>
      </p:sp>
      <p:sp>
        <p:nvSpPr>
          <p:cNvPr id="2514" name="Google Shape;2514;p14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p148: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3" name="Google Shape;2523;p14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148</a:t>
            </a:fld>
            <a:endParaRPr/>
          </a:p>
        </p:txBody>
      </p:sp>
      <p:sp>
        <p:nvSpPr>
          <p:cNvPr id="2524" name="Google Shape;2524;p148:notes"/>
          <p:cNvSpPr txBox="1">
            <a:spLocks noGrp="1"/>
          </p:cNvSpPr>
          <p:nvPr>
            <p:ph type="body" idx="1"/>
          </p:nvPr>
        </p:nvSpPr>
        <p:spPr>
          <a:xfrm>
            <a:off x="11866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240"/>
              </a:spcBef>
              <a:spcAft>
                <a:spcPts val="0"/>
              </a:spcAft>
              <a:buNone/>
            </a:pPr>
            <a:endParaRPr sz="800" b="1"/>
          </a:p>
          <a:p>
            <a:pPr marL="232802" lvl="0" indent="-232802" algn="l" rtl="0">
              <a:lnSpc>
                <a:spcPct val="100000"/>
              </a:lnSpc>
              <a:spcBef>
                <a:spcPts val="330"/>
              </a:spcBef>
              <a:spcAft>
                <a:spcPts val="0"/>
              </a:spcAft>
              <a:buClr>
                <a:schemeClr val="dk1"/>
              </a:buClr>
              <a:buSzPts val="1100"/>
              <a:buFont typeface="Calibri"/>
              <a:buAutoNum type="arabicParenR"/>
            </a:pPr>
            <a:r>
              <a:rPr lang="en-US" sz="1100"/>
              <a:t>Review the Key Principles (if time permits). Participants workbook (p.54)</a:t>
            </a:r>
            <a:endParaRPr/>
          </a:p>
          <a:p>
            <a:pPr marL="221464" lvl="0" indent="-170664" algn="l" rtl="0">
              <a:lnSpc>
                <a:spcPct val="100000"/>
              </a:lnSpc>
              <a:spcBef>
                <a:spcPts val="240"/>
              </a:spcBef>
              <a:spcAft>
                <a:spcPts val="0"/>
              </a:spcAft>
              <a:buClr>
                <a:schemeClr val="dk1"/>
              </a:buClr>
              <a:buSzPts val="800"/>
              <a:buFont typeface="Verdana"/>
              <a:buNone/>
            </a:pPr>
            <a:endParaRPr sz="800"/>
          </a:p>
          <a:p>
            <a:pPr marL="221464" lvl="0" indent="-221464" algn="l" rtl="0">
              <a:lnSpc>
                <a:spcPct val="100000"/>
              </a:lnSpc>
              <a:spcBef>
                <a:spcPts val="330"/>
              </a:spcBef>
              <a:spcAft>
                <a:spcPts val="0"/>
              </a:spcAft>
              <a:buNone/>
            </a:pPr>
            <a:r>
              <a:rPr lang="en-US" sz="1100" b="1" u="sng"/>
              <a:t>Reflection</a:t>
            </a:r>
            <a:r>
              <a:rPr lang="en-US" sz="1100" u="sng"/>
              <a:t> (Low-Tech)</a:t>
            </a:r>
            <a:endParaRPr/>
          </a:p>
          <a:p>
            <a:pPr marL="221464" lvl="0" indent="-221464" algn="l" rtl="0">
              <a:lnSpc>
                <a:spcPct val="100000"/>
              </a:lnSpc>
              <a:spcBef>
                <a:spcPts val="330"/>
              </a:spcBef>
              <a:spcAft>
                <a:spcPts val="0"/>
              </a:spcAft>
              <a:buNone/>
            </a:pPr>
            <a:endParaRPr sz="1100" u="sng"/>
          </a:p>
          <a:p>
            <a:pPr marL="0" lvl="0" indent="0" algn="l" rtl="0">
              <a:lnSpc>
                <a:spcPct val="100000"/>
              </a:lnSpc>
              <a:spcBef>
                <a:spcPts val="0"/>
              </a:spcBef>
              <a:spcAft>
                <a:spcPts val="0"/>
              </a:spcAft>
              <a:buNone/>
            </a:pPr>
            <a:r>
              <a:rPr lang="en-US" sz="1100"/>
              <a:t>Students write down what they learned and how they can use it or apply it to their own lives. </a:t>
            </a:r>
            <a:endParaRPr sz="1100" u="sng"/>
          </a:p>
          <a:p>
            <a:pPr marL="0" lvl="0" indent="0" algn="l" rtl="0">
              <a:lnSpc>
                <a:spcPct val="100000"/>
              </a:lnSpc>
              <a:spcBef>
                <a:spcPts val="330"/>
              </a:spcBef>
              <a:spcAft>
                <a:spcPts val="0"/>
              </a:spcAft>
              <a:buNone/>
            </a:pPr>
            <a:endParaRPr sz="1100"/>
          </a:p>
        </p:txBody>
      </p:sp>
      <p:sp>
        <p:nvSpPr>
          <p:cNvPr id="2525" name="Google Shape;2525;p14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2"/>
        <p:cNvGrpSpPr/>
        <p:nvPr/>
      </p:nvGrpSpPr>
      <p:grpSpPr>
        <a:xfrm>
          <a:off x="0" y="0"/>
          <a:ext cx="0" cy="0"/>
          <a:chOff x="0" y="0"/>
          <a:chExt cx="0" cy="0"/>
        </a:xfrm>
      </p:grpSpPr>
      <p:pic>
        <p:nvPicPr>
          <p:cNvPr id="2533" name="Google Shape;2533;p149: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2534" name="Google Shape;2534;p149: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1158075" marR="0" lvl="0" indent="-1158075" algn="l" rtl="0">
              <a:spcBef>
                <a:spcPts val="0"/>
              </a:spcBef>
              <a:spcAft>
                <a:spcPts val="0"/>
              </a:spcAft>
              <a:buNone/>
            </a:pPr>
            <a:r>
              <a:rPr lang="en-US" sz="1100" b="1">
                <a:solidFill>
                  <a:srgbClr val="000000"/>
                </a:solidFill>
                <a:latin typeface="Verdana"/>
                <a:ea typeface="Verdana"/>
                <a:cs typeface="Verdana"/>
                <a:sym typeface="Verdana"/>
              </a:rPr>
              <a:t>Rationale:</a:t>
            </a:r>
            <a:r>
              <a:rPr lang="en-US" sz="1100">
                <a:solidFill>
                  <a:srgbClr val="000000"/>
                </a:solidFill>
                <a:latin typeface="Verdana"/>
                <a:ea typeface="Verdana"/>
                <a:cs typeface="Verdana"/>
                <a:sym typeface="Verdana"/>
              </a:rPr>
              <a:t>	</a:t>
            </a:r>
            <a:r>
              <a:rPr lang="en-US" sz="1100">
                <a:solidFill>
                  <a:schemeClr val="dk1"/>
                </a:solidFill>
                <a:latin typeface="Verdana"/>
                <a:ea typeface="Verdana"/>
                <a:cs typeface="Verdana"/>
                <a:sym typeface="Verdana"/>
              </a:rPr>
              <a:t>Mental Games are used to regulate emotion and energy levels and enable critical thinking and optimal performance. They help to refocus one’s thinking on the task at hand. </a:t>
            </a:r>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Objective:</a:t>
            </a:r>
            <a:r>
              <a:rPr lang="en-US" sz="1100">
                <a:solidFill>
                  <a:schemeClr val="dk1"/>
                </a:solidFill>
                <a:latin typeface="Verdana"/>
                <a:ea typeface="Verdana"/>
                <a:cs typeface="Verdana"/>
                <a:sym typeface="Verdana"/>
              </a:rPr>
              <a:t>	Change the focus away from, or compartmentalize, counterproductive thinking to enable greater concentration and focus on the task at hand.</a:t>
            </a:r>
            <a:endParaRPr/>
          </a:p>
          <a:p>
            <a:pPr marL="1158075" marR="0" lvl="0" indent="-1158075" algn="l" rtl="0">
              <a:spcBef>
                <a:spcPts val="220"/>
              </a:spcBef>
              <a:spcAft>
                <a:spcPts val="0"/>
              </a:spcAft>
              <a:buNone/>
            </a:pPr>
            <a:endParaRPr sz="1100">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Note: 	</a:t>
            </a:r>
            <a:r>
              <a:rPr lang="en-US" sz="1100">
                <a:solidFill>
                  <a:schemeClr val="dk1"/>
                </a:solidFill>
                <a:latin typeface="Verdana"/>
                <a:ea typeface="Verdana"/>
                <a:cs typeface="Verdana"/>
                <a:sym typeface="Verdana"/>
              </a:rPr>
              <a:t>This is a short unit. If time permits, this unit should be taught in conjunction with Unit 12: Real-Time Resilience.</a:t>
            </a:r>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rgbClr val="000000"/>
                </a:solidFill>
                <a:latin typeface="Verdana"/>
                <a:ea typeface="Verdana"/>
                <a:cs typeface="Verdana"/>
                <a:sym typeface="Verdana"/>
              </a:rPr>
              <a:t>Unit Overview and Recommended Timing:</a:t>
            </a:r>
            <a:endParaRPr/>
          </a:p>
          <a:p>
            <a:pPr marL="1158075" marR="0" lvl="0" indent="-1158075" algn="l" rtl="0">
              <a:spcBef>
                <a:spcPts val="220"/>
              </a:spcBef>
              <a:spcAft>
                <a:spcPts val="0"/>
              </a:spcAft>
              <a:buNone/>
            </a:pPr>
            <a:endParaRPr sz="1100">
              <a:solidFill>
                <a:srgbClr val="000000"/>
              </a:solidFill>
              <a:latin typeface="Verdana"/>
              <a:ea typeface="Verdana"/>
              <a:cs typeface="Verdana"/>
              <a:sym typeface="Verdana"/>
            </a:endParaRPr>
          </a:p>
        </p:txBody>
      </p:sp>
      <p:sp>
        <p:nvSpPr>
          <p:cNvPr id="2535" name="Google Shape;2535;p149: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Resilience Training for Teens, </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Unit 11:</a:t>
            </a:r>
            <a:r>
              <a:rPr lang="en-US" sz="2000" b="1">
                <a:solidFill>
                  <a:srgbClr val="000000"/>
                </a:solidFill>
                <a:latin typeface="Verdana"/>
                <a:ea typeface="Verdana"/>
                <a:cs typeface="Verdana"/>
                <a:sym typeface="Verdana"/>
              </a:rPr>
              <a:t> Mental Games</a:t>
            </a:r>
            <a:endParaRPr sz="2000" b="1">
              <a:solidFill>
                <a:schemeClr val="dk1"/>
              </a:solidFill>
              <a:latin typeface="Verdana"/>
              <a:ea typeface="Verdana"/>
              <a:cs typeface="Verdana"/>
              <a:sym typeface="Verdana"/>
            </a:endParaRPr>
          </a:p>
        </p:txBody>
      </p:sp>
      <p:pic>
        <p:nvPicPr>
          <p:cNvPr id="2536" name="Google Shape;2536;p149: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2537" name="Google Shape;2537;p149: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graphicFrame>
        <p:nvGraphicFramePr>
          <p:cNvPr id="2538" name="Google Shape;2538;p149:notes"/>
          <p:cNvGraphicFramePr/>
          <p:nvPr/>
        </p:nvGraphicFramePr>
        <p:xfrm>
          <a:off x="234292" y="4349900"/>
          <a:ext cx="3000000" cy="3000000"/>
        </p:xfrm>
        <a:graphic>
          <a:graphicData uri="http://schemas.openxmlformats.org/drawingml/2006/table">
            <a:tbl>
              <a:tblPr>
                <a:noFill/>
                <a:tableStyleId>{C06C6382-95A9-441B-A368-F0487E9B728C}</a:tableStyleId>
              </a:tblPr>
              <a:tblGrid>
                <a:gridCol w="5481125">
                  <a:extLst>
                    <a:ext uri="{9D8B030D-6E8A-4147-A177-3AD203B41FA5}">
                      <a16:colId xmlns:a16="http://schemas.microsoft.com/office/drawing/2014/main" val="20000"/>
                    </a:ext>
                  </a:extLst>
                </a:gridCol>
                <a:gridCol w="1091125">
                  <a:extLst>
                    <a:ext uri="{9D8B030D-6E8A-4147-A177-3AD203B41FA5}">
                      <a16:colId xmlns:a16="http://schemas.microsoft.com/office/drawing/2014/main" val="20001"/>
                    </a:ext>
                  </a:extLst>
                </a:gridCol>
              </a:tblGrid>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Skill: </a:t>
                      </a:r>
                      <a:r>
                        <a:rPr lang="en-US" sz="1100" b="0" i="0" u="none" strike="noStrike">
                          <a:solidFill>
                            <a:schemeClr val="dk1"/>
                          </a:solidFill>
                          <a:latin typeface="Verdana"/>
                          <a:ea typeface="Verdana"/>
                          <a:cs typeface="Verdana"/>
                          <a:sym typeface="Verdana"/>
                        </a:rPr>
                        <a:t>Define Mental Games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3 minutes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0"/>
                  </a:ext>
                </a:extLst>
              </a:tr>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Hook: </a:t>
                      </a:r>
                      <a:r>
                        <a:rPr lang="en-US" sz="1100" b="0" i="0" u="none" strike="noStrike">
                          <a:solidFill>
                            <a:schemeClr val="dk1"/>
                          </a:solidFill>
                          <a:latin typeface="Verdana"/>
                          <a:ea typeface="Verdana"/>
                          <a:cs typeface="Verdana"/>
                          <a:sym typeface="Verdana"/>
                        </a:rPr>
                        <a:t>Mental Games student demonstrations*(LT)</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1"/>
                  </a:ext>
                </a:extLst>
              </a:tr>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Activity: </a:t>
                      </a:r>
                      <a:r>
                        <a:rPr lang="en-US" sz="1100" b="0" i="0" u="none" strike="noStrike">
                          <a:solidFill>
                            <a:schemeClr val="dk1"/>
                          </a:solidFill>
                          <a:latin typeface="Verdana"/>
                          <a:ea typeface="Verdana"/>
                          <a:cs typeface="Verdana"/>
                          <a:sym typeface="Verdana"/>
                        </a:rPr>
                        <a:t>(1) Small group practice and Mental Game development*(LT)</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2"/>
                  </a:ext>
                </a:extLst>
              </a:tr>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Make it Personal: </a:t>
                      </a:r>
                      <a:r>
                        <a:rPr lang="en-US" sz="1100" b="0" i="0" u="none" strike="noStrike">
                          <a:solidFill>
                            <a:schemeClr val="dk1"/>
                          </a:solidFill>
                          <a:latin typeface="Verdana"/>
                          <a:ea typeface="Verdana"/>
                          <a:cs typeface="Verdana"/>
                          <a:sym typeface="Verdana"/>
                        </a:rPr>
                        <a:t>Students reflect on what they learned and write down how they can apply it to their daily lives*</a:t>
                      </a: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2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3"/>
                  </a:ext>
                </a:extLst>
              </a:tr>
              <a:tr h="274325">
                <a:tc>
                  <a:txBody>
                    <a:bodyPr/>
                    <a:lstStyle/>
                    <a:p>
                      <a:pPr marL="3175" marR="0" lvl="0" indent="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TOTAL</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15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4"/>
                  </a:ext>
                </a:extLst>
              </a:tr>
            </a:tbl>
          </a:graphicData>
        </a:graphic>
      </p:graphicFrame>
      <p:sp>
        <p:nvSpPr>
          <p:cNvPr id="2539" name="Google Shape;2539;p14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149</a:t>
            </a:fld>
            <a:endParaRPr/>
          </a:p>
        </p:txBody>
      </p:sp>
      <p:sp>
        <p:nvSpPr>
          <p:cNvPr id="2540" name="Google Shape;2540;p14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541" name="Google Shape;2541;p149: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2542" name="Google Shape;2542;p149: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5: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0" name="Google Shape;450;p1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15</a:t>
            </a:fld>
            <a:endParaRPr/>
          </a:p>
        </p:txBody>
      </p:sp>
      <p:sp>
        <p:nvSpPr>
          <p:cNvPr id="451" name="Google Shape;451;p1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452" name="Google Shape;452;p15: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 </a:t>
            </a:r>
            <a:endParaRPr/>
          </a:p>
          <a:p>
            <a:pPr marL="0" lvl="0" indent="0" algn="l" rtl="0">
              <a:lnSpc>
                <a:spcPct val="150000"/>
              </a:lnSpc>
              <a:spcBef>
                <a:spcPts val="0"/>
              </a:spcBef>
              <a:spcAft>
                <a:spcPts val="0"/>
              </a:spcAft>
              <a:buNone/>
            </a:pPr>
            <a:endParaRPr sz="800" b="1"/>
          </a:p>
          <a:p>
            <a:pPr marL="0" lvl="0" indent="0" algn="l" rtl="0">
              <a:lnSpc>
                <a:spcPct val="109090"/>
              </a:lnSpc>
              <a:spcBef>
                <a:spcPts val="0"/>
              </a:spcBef>
              <a:spcAft>
                <a:spcPts val="0"/>
              </a:spcAft>
              <a:buNone/>
            </a:pPr>
            <a:r>
              <a:rPr lang="en-US" sz="1100"/>
              <a:t>Review the Key Principles (if time permits).</a:t>
            </a:r>
            <a:endParaRPr/>
          </a:p>
          <a:p>
            <a:pPr marL="220346" lvl="0" indent="-169546" algn="l" rtl="0">
              <a:lnSpc>
                <a:spcPct val="150000"/>
              </a:lnSpc>
              <a:spcBef>
                <a:spcPts val="0"/>
              </a:spcBef>
              <a:spcAft>
                <a:spcPts val="0"/>
              </a:spcAft>
              <a:buClr>
                <a:schemeClr val="dk1"/>
              </a:buClr>
              <a:buSzPts val="800"/>
              <a:buFont typeface="Verdana"/>
              <a:buNone/>
            </a:pPr>
            <a:endParaRPr sz="800"/>
          </a:p>
          <a:p>
            <a:pPr marL="220346" lvl="0" indent="-220346" algn="l" rtl="0">
              <a:lnSpc>
                <a:spcPct val="109090"/>
              </a:lnSpc>
              <a:spcBef>
                <a:spcPts val="0"/>
              </a:spcBef>
              <a:spcAft>
                <a:spcPts val="0"/>
              </a:spcAft>
              <a:buNone/>
            </a:pPr>
            <a:r>
              <a:rPr lang="en-US" sz="1100" b="1" u="sng"/>
              <a:t>Reflection</a:t>
            </a:r>
            <a:r>
              <a:rPr lang="en-US" sz="1100" u="sng"/>
              <a:t> (Low-Tech)</a:t>
            </a:r>
            <a:endParaRPr/>
          </a:p>
          <a:p>
            <a:pPr marL="220346" lvl="0" indent="-220346" algn="l" rtl="0">
              <a:lnSpc>
                <a:spcPct val="109090"/>
              </a:lnSpc>
              <a:spcBef>
                <a:spcPts val="0"/>
              </a:spcBef>
              <a:spcAft>
                <a:spcPts val="0"/>
              </a:spcAft>
              <a:buNone/>
            </a:pPr>
            <a:endParaRPr sz="1100" u="sng"/>
          </a:p>
          <a:p>
            <a:pPr marL="0" lvl="0" indent="0" algn="l" rtl="0">
              <a:lnSpc>
                <a:spcPct val="100000"/>
              </a:lnSpc>
              <a:spcBef>
                <a:spcPts val="0"/>
              </a:spcBef>
              <a:spcAft>
                <a:spcPts val="0"/>
              </a:spcAft>
              <a:buNone/>
            </a:pPr>
            <a:r>
              <a:rPr lang="en-US" sz="1100"/>
              <a:t>Students write down what they learned and how they can use it or apply it to their own lives. </a:t>
            </a:r>
            <a:endParaRPr sz="1100" u="sng"/>
          </a:p>
          <a:p>
            <a:pPr marL="220346" lvl="0" indent="-220346" algn="l" rtl="0">
              <a:lnSpc>
                <a:spcPct val="109090"/>
              </a:lnSpc>
              <a:spcBef>
                <a:spcPts val="0"/>
              </a:spcBef>
              <a:spcAft>
                <a:spcPts val="0"/>
              </a:spcAft>
              <a:buNone/>
            </a:pPr>
            <a:endParaRPr sz="1100" u="sng"/>
          </a:p>
          <a:p>
            <a:pPr marL="0" lvl="0" indent="0" algn="l" rtl="0">
              <a:lnSpc>
                <a:spcPct val="109090"/>
              </a:lnSpc>
              <a:spcBef>
                <a:spcPts val="0"/>
              </a:spcBef>
              <a:spcAft>
                <a:spcPts val="0"/>
              </a:spcAft>
              <a:buNone/>
            </a:pPr>
            <a:endParaRPr sz="110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7"/>
        <p:cNvGrpSpPr/>
        <p:nvPr/>
      </p:nvGrpSpPr>
      <p:grpSpPr>
        <a:xfrm>
          <a:off x="0" y="0"/>
          <a:ext cx="0" cy="0"/>
          <a:chOff x="0" y="0"/>
          <a:chExt cx="0" cy="0"/>
        </a:xfrm>
      </p:grpSpPr>
      <p:pic>
        <p:nvPicPr>
          <p:cNvPr id="2548" name="Google Shape;2548;p150: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2549" name="Google Shape;2549;p150: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1100" b="1" i="1">
                <a:solidFill>
                  <a:schemeClr val="dk1"/>
                </a:solidFill>
                <a:latin typeface="Verdana"/>
                <a:ea typeface="Verdana"/>
                <a:cs typeface="Verdana"/>
                <a:sym typeface="Verdana"/>
              </a:rPr>
              <a:t>Mental Games </a:t>
            </a:r>
            <a:r>
              <a:rPr lang="en-US" sz="1100" i="1">
                <a:solidFill>
                  <a:schemeClr val="dk1"/>
                </a:solidFill>
                <a:latin typeface="Verdana"/>
                <a:ea typeface="Verdana"/>
                <a:cs typeface="Verdana"/>
                <a:sym typeface="Verdana"/>
              </a:rPr>
              <a:t>	</a:t>
            </a:r>
            <a:r>
              <a:rPr lang="en-US" sz="1100">
                <a:solidFill>
                  <a:schemeClr val="dk1"/>
                </a:solidFill>
                <a:latin typeface="Verdana"/>
                <a:ea typeface="Verdana"/>
                <a:cs typeface="Verdana"/>
                <a:sym typeface="Verdana"/>
              </a:rPr>
              <a:t>A skill used to change the focus away from counterproductive 			thinking to enable greater concentration and focus on the task 			at hand</a:t>
            </a:r>
            <a:endParaRPr/>
          </a:p>
          <a:p>
            <a:pPr marL="1117607" marR="0" lvl="0" indent="-1117607" algn="l" rtl="0">
              <a:spcBef>
                <a:spcPts val="200"/>
              </a:spcBef>
              <a:spcAft>
                <a:spcPts val="0"/>
              </a:spcAft>
              <a:buNone/>
            </a:pPr>
            <a:endParaRPr sz="1000" b="1">
              <a:solidFill>
                <a:schemeClr val="dk1"/>
              </a:solidFill>
              <a:latin typeface="Verdana"/>
              <a:ea typeface="Verdana"/>
              <a:cs typeface="Verdana"/>
              <a:sym typeface="Verdana"/>
            </a:endParaRPr>
          </a:p>
          <a:p>
            <a:pPr marL="1117607" marR="0" lvl="0" indent="-1117607" algn="l" rtl="0">
              <a:spcBef>
                <a:spcPts val="200"/>
              </a:spcBef>
              <a:spcAft>
                <a:spcPts val="0"/>
              </a:spcAft>
              <a:buNone/>
            </a:pPr>
            <a:endParaRPr sz="1000">
              <a:solidFill>
                <a:schemeClr val="dk1"/>
              </a:solidFill>
              <a:latin typeface="Verdana"/>
              <a:ea typeface="Verdana"/>
              <a:cs typeface="Verdana"/>
              <a:sym typeface="Verdana"/>
            </a:endParaRPr>
          </a:p>
        </p:txBody>
      </p:sp>
      <p:sp>
        <p:nvSpPr>
          <p:cNvPr id="2550" name="Google Shape;2550;p150: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Mental Games</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Key Terms</a:t>
            </a:r>
            <a:endParaRPr/>
          </a:p>
        </p:txBody>
      </p:sp>
      <p:pic>
        <p:nvPicPr>
          <p:cNvPr id="2551" name="Google Shape;2551;p150: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2552" name="Google Shape;2552;p150: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sp>
        <p:nvSpPr>
          <p:cNvPr id="2553" name="Google Shape;2553;p15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150</a:t>
            </a:fld>
            <a:endParaRPr/>
          </a:p>
        </p:txBody>
      </p:sp>
      <p:sp>
        <p:nvSpPr>
          <p:cNvPr id="2554" name="Google Shape;2554;p15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555" name="Google Shape;2555;p150: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2556" name="Google Shape;2556;p150: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1"/>
        <p:cNvGrpSpPr/>
        <p:nvPr/>
      </p:nvGrpSpPr>
      <p:grpSpPr>
        <a:xfrm>
          <a:off x="0" y="0"/>
          <a:ext cx="0" cy="0"/>
          <a:chOff x="0" y="0"/>
          <a:chExt cx="0" cy="0"/>
        </a:xfrm>
      </p:grpSpPr>
      <p:sp>
        <p:nvSpPr>
          <p:cNvPr id="2562" name="Google Shape;2562;p151: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63" name="Google Shape;2563;p151:notes"/>
          <p:cNvSpPr txBox="1">
            <a:spLocks noGrp="1"/>
          </p:cNvSpPr>
          <p:nvPr>
            <p:ph type="body" idx="1"/>
          </p:nvPr>
        </p:nvSpPr>
        <p:spPr>
          <a:xfrm>
            <a:off x="128402"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Begin the lesson with Hunt the Good Stuff.</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write down one to three good things in the Participant Workbook.</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Tell students to write the good thing </a:t>
            </a:r>
            <a:r>
              <a:rPr lang="en-US" sz="1100" b="1"/>
              <a:t>and </a:t>
            </a:r>
            <a:r>
              <a:rPr lang="en-US" sz="1100"/>
              <a:t>the reflection (i.e., why it’s a good thing).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a couple students to share their “"Good Stuff"” at the group level. Remember to emphasize that the students explain why it is a good thing to them. </a:t>
            </a:r>
            <a:endParaRPr/>
          </a:p>
          <a:p>
            <a:pPr marL="221464" lvl="0" indent="-221464"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Optimism is important for resilience.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HTGS is a skill to use daily, or at least several times a week</a:t>
            </a:r>
            <a:endParaRPr/>
          </a:p>
          <a:p>
            <a:pPr marL="221464" lvl="0" indent="-151614" algn="l" rtl="0">
              <a:lnSpc>
                <a:spcPct val="100000"/>
              </a:lnSpc>
              <a:spcBef>
                <a:spcPts val="0"/>
              </a:spcBef>
              <a:spcAft>
                <a:spcPts val="0"/>
              </a:spcAft>
              <a:buClr>
                <a:schemeClr val="dk1"/>
              </a:buClr>
              <a:buSzPts val="1100"/>
              <a:buFont typeface="Verdana"/>
              <a:buNone/>
            </a:pPr>
            <a:endParaRPr sz="1100"/>
          </a:p>
          <a:p>
            <a:pPr marL="221464" lvl="0" indent="-221464" algn="l" rtl="0">
              <a:lnSpc>
                <a:spcPct val="100000"/>
              </a:lnSpc>
              <a:spcBef>
                <a:spcPts val="0"/>
              </a:spcBef>
              <a:spcAft>
                <a:spcPts val="0"/>
              </a:spcAft>
              <a:buNone/>
            </a:pPr>
            <a:r>
              <a:rPr lang="en-US" sz="1100" b="1"/>
              <a:t>Note:</a:t>
            </a:r>
            <a:endParaRPr/>
          </a:p>
          <a:p>
            <a:pPr marL="221464" lvl="0" indent="-221464" algn="l" rtl="0">
              <a:lnSpc>
                <a:spcPct val="100000"/>
              </a:lnSpc>
              <a:spcBef>
                <a:spcPts val="0"/>
              </a:spcBef>
              <a:spcAft>
                <a:spcPts val="0"/>
              </a:spcAft>
              <a:buNone/>
            </a:pPr>
            <a:r>
              <a:rPr lang="en-US" sz="1100"/>
              <a:t>	If Mental Games is taught in conjunction with Real-Time Resilience, Hunt the Good Stuff only needs to be conducted once at the start of the block of instruction.</a:t>
            </a:r>
            <a:endParaRPr/>
          </a:p>
          <a:p>
            <a:pPr marL="221464" lvl="0" indent="-157964" algn="l" rtl="0">
              <a:lnSpc>
                <a:spcPct val="120000"/>
              </a:lnSpc>
              <a:spcBef>
                <a:spcPts val="300"/>
              </a:spcBef>
              <a:spcAft>
                <a:spcPts val="0"/>
              </a:spcAft>
              <a:buClr>
                <a:schemeClr val="dk1"/>
              </a:buClr>
              <a:buSzPts val="1000"/>
              <a:buFont typeface="Verdana"/>
              <a:buNone/>
            </a:pPr>
            <a:endParaRPr sz="10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0" lvl="0" indent="0" algn="l" rtl="0">
              <a:lnSpc>
                <a:spcPct val="100000"/>
              </a:lnSpc>
              <a:spcBef>
                <a:spcPts val="360"/>
              </a:spcBef>
              <a:spcAft>
                <a:spcPts val="0"/>
              </a:spcAft>
              <a:buNone/>
            </a:pPr>
            <a:endParaRPr/>
          </a:p>
        </p:txBody>
      </p:sp>
      <p:sp>
        <p:nvSpPr>
          <p:cNvPr id="2564" name="Google Shape;2564;p15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151</a:t>
            </a:fld>
            <a:endParaRPr/>
          </a:p>
        </p:txBody>
      </p:sp>
      <p:sp>
        <p:nvSpPr>
          <p:cNvPr id="2565" name="Google Shape;2565;p15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2"/>
        <p:cNvGrpSpPr/>
        <p:nvPr/>
      </p:nvGrpSpPr>
      <p:grpSpPr>
        <a:xfrm>
          <a:off x="0" y="0"/>
          <a:ext cx="0" cy="0"/>
          <a:chOff x="0" y="0"/>
          <a:chExt cx="0" cy="0"/>
        </a:xfrm>
      </p:grpSpPr>
      <p:sp>
        <p:nvSpPr>
          <p:cNvPr id="2573" name="Google Shape;2573;p152: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74" name="Google Shape;2574;p15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152</a:t>
            </a:fld>
            <a:endParaRPr/>
          </a:p>
        </p:txBody>
      </p:sp>
      <p:sp>
        <p:nvSpPr>
          <p:cNvPr id="2575" name="Google Shape;2575;p152:notes"/>
          <p:cNvSpPr txBox="1">
            <a:spLocks noGrp="1"/>
          </p:cNvSpPr>
          <p:nvPr>
            <p:ph type="body" idx="1"/>
          </p:nvPr>
        </p:nvSpPr>
        <p:spPr>
          <a:xfrm flipH="1">
            <a:off x="104367" y="3297090"/>
            <a:ext cx="3852068" cy="5495143"/>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1100"/>
          </a:p>
          <a:p>
            <a:pPr marL="231895" lvl="1" indent="-231895" algn="l" rtl="0">
              <a:lnSpc>
                <a:spcPct val="100000"/>
              </a:lnSpc>
              <a:spcBef>
                <a:spcPts val="0"/>
              </a:spcBef>
              <a:spcAft>
                <a:spcPts val="0"/>
              </a:spcAft>
              <a:buClr>
                <a:schemeClr val="dk1"/>
              </a:buClr>
              <a:buSzPts val="1100"/>
              <a:buFont typeface="Calibri"/>
              <a:buAutoNum type="arabicParenR"/>
            </a:pPr>
            <a:r>
              <a:rPr lang="en-US" sz="1100"/>
              <a:t>Tell students in one sentence what they will be learning.</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t>Provide students with the resilience Core Competency the skill targets. </a:t>
            </a:r>
            <a:endParaRPr/>
          </a:p>
          <a:p>
            <a:pPr marL="231895" lvl="1" indent="-231895" algn="l" rtl="0">
              <a:lnSpc>
                <a:spcPct val="100000"/>
              </a:lnSpc>
              <a:spcBef>
                <a:spcPts val="0"/>
              </a:spcBef>
              <a:spcAft>
                <a:spcPts val="0"/>
              </a:spcAft>
              <a:buNone/>
            </a:pPr>
            <a:endParaRPr sz="1100" b="1"/>
          </a:p>
          <a:p>
            <a:pPr marL="231895" lvl="1" indent="-231895" algn="l" rtl="0">
              <a:lnSpc>
                <a:spcPct val="100000"/>
              </a:lnSpc>
              <a:spcBef>
                <a:spcPts val="0"/>
              </a:spcBef>
              <a:spcAft>
                <a:spcPts val="0"/>
              </a:spcAft>
              <a:buNone/>
            </a:pPr>
            <a:r>
              <a:rPr lang="en-US" sz="1100" b="1"/>
              <a:t>Key Points:</a:t>
            </a:r>
            <a:endParaRPr/>
          </a:p>
          <a:p>
            <a:pPr marL="231895" lvl="1" indent="-231895" algn="l" rtl="0">
              <a:lnSpc>
                <a:spcPct val="100000"/>
              </a:lnSpc>
              <a:spcBef>
                <a:spcPts val="0"/>
              </a:spcBef>
              <a:spcAft>
                <a:spcPts val="0"/>
              </a:spcAft>
              <a:buNone/>
            </a:pPr>
            <a:endParaRPr sz="1100" b="1"/>
          </a:p>
          <a:p>
            <a:pPr marL="232802" lvl="1" indent="-232802" algn="l" rtl="0">
              <a:lnSpc>
                <a:spcPct val="100000"/>
              </a:lnSpc>
              <a:spcBef>
                <a:spcPts val="0"/>
              </a:spcBef>
              <a:spcAft>
                <a:spcPts val="0"/>
              </a:spcAft>
              <a:buClr>
                <a:schemeClr val="dk1"/>
              </a:buClr>
              <a:buSzPts val="1100"/>
              <a:buFont typeface="Calibri"/>
              <a:buAutoNum type="arabicParenR"/>
            </a:pPr>
            <a:r>
              <a:rPr lang="en-US" sz="1100"/>
              <a:t>This skill is a fun way to get re-focused.</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t>Mental Games builds Self-regulation. </a:t>
            </a:r>
            <a:endParaRPr/>
          </a:p>
          <a:p>
            <a:pPr marL="231895" lvl="1" indent="-231895" algn="l" rtl="0">
              <a:lnSpc>
                <a:spcPct val="100000"/>
              </a:lnSpc>
              <a:spcBef>
                <a:spcPts val="0"/>
              </a:spcBef>
              <a:spcAft>
                <a:spcPts val="0"/>
              </a:spcAft>
              <a:buNone/>
            </a:pPr>
            <a:endParaRPr sz="1100"/>
          </a:p>
          <a:p>
            <a:pPr marL="223524" lvl="0" indent="-153674" algn="l" rtl="0">
              <a:lnSpc>
                <a:spcPct val="100000"/>
              </a:lnSpc>
              <a:spcBef>
                <a:spcPts val="0"/>
              </a:spcBef>
              <a:spcAft>
                <a:spcPts val="0"/>
              </a:spcAft>
              <a:buClr>
                <a:schemeClr val="dk1"/>
              </a:buClr>
              <a:buSzPts val="1100"/>
              <a:buFont typeface="Calibri"/>
              <a:buNone/>
            </a:pP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endParaRPr sz="1100"/>
          </a:p>
        </p:txBody>
      </p:sp>
      <p:sp>
        <p:nvSpPr>
          <p:cNvPr id="2576" name="Google Shape;2576;p15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4"/>
        <p:cNvGrpSpPr/>
        <p:nvPr/>
      </p:nvGrpSpPr>
      <p:grpSpPr>
        <a:xfrm>
          <a:off x="0" y="0"/>
          <a:ext cx="0" cy="0"/>
          <a:chOff x="0" y="0"/>
          <a:chExt cx="0" cy="0"/>
        </a:xfrm>
      </p:grpSpPr>
      <p:sp>
        <p:nvSpPr>
          <p:cNvPr id="2585" name="Google Shape;2585;p153: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86" name="Google Shape;2586;p153:notes"/>
          <p:cNvSpPr txBox="1">
            <a:spLocks noGrp="1"/>
          </p:cNvSpPr>
          <p:nvPr>
            <p:ph type="body" idx="1"/>
          </p:nvPr>
        </p:nvSpPr>
        <p:spPr>
          <a:xfrm>
            <a:off x="128402"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Explain that Mental Games are used when you cannot stay focused and your thoughts are distracting you from a task at hand (i.e., something you need to do).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Define counterproductive thoughts as unhelpful. Instruct students to write UNHELPFUL in their Participant Workbooks.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Point out that this skill is used when there is a task at hand. Instruct students to write down SOMETHING YOU’RE ABOUT TO DO in their Participant Workbooks. </a:t>
            </a:r>
            <a:endParaRPr/>
          </a:p>
          <a:p>
            <a:pPr marL="404170" lvl="0" indent="-166518" algn="l" rtl="0">
              <a:lnSpc>
                <a:spcPct val="100000"/>
              </a:lnSpc>
              <a:spcBef>
                <a:spcPts val="0"/>
              </a:spcBef>
              <a:spcAft>
                <a:spcPts val="0"/>
              </a:spcAft>
              <a:buClr>
                <a:schemeClr val="dk1"/>
              </a:buClr>
              <a:buSzPts val="1100"/>
              <a:buFont typeface="Arial"/>
              <a:buChar char="•"/>
            </a:pPr>
            <a:r>
              <a:rPr lang="en-US" sz="1100"/>
              <a:t>Review the three criteria of Mental Games:</a:t>
            </a:r>
            <a:endParaRPr/>
          </a:p>
          <a:p>
            <a:pPr marL="404170" lvl="0" indent="-166518" algn="l" rtl="0">
              <a:lnSpc>
                <a:spcPct val="100000"/>
              </a:lnSpc>
              <a:spcBef>
                <a:spcPts val="0"/>
              </a:spcBef>
              <a:spcAft>
                <a:spcPts val="0"/>
              </a:spcAft>
              <a:buClr>
                <a:schemeClr val="dk1"/>
              </a:buClr>
              <a:buSzPts val="1100"/>
              <a:buFont typeface="Arial"/>
              <a:buChar char="•"/>
            </a:pPr>
            <a:r>
              <a:rPr lang="en-US" sz="1100"/>
              <a:t>Engage your full attention so you do not have distracting thoughts going on at the same time</a:t>
            </a:r>
            <a:endParaRPr/>
          </a:p>
          <a:p>
            <a:pPr marL="404170" lvl="0" indent="-166518" algn="l" rtl="0">
              <a:lnSpc>
                <a:spcPct val="100000"/>
              </a:lnSpc>
              <a:spcBef>
                <a:spcPts val="0"/>
              </a:spcBef>
              <a:spcAft>
                <a:spcPts val="0"/>
              </a:spcAft>
              <a:buClr>
                <a:schemeClr val="dk1"/>
              </a:buClr>
              <a:buSzPts val="1100"/>
              <a:buFont typeface="Arial"/>
              <a:buChar char="•"/>
            </a:pPr>
            <a:r>
              <a:rPr lang="en-US" sz="1100"/>
              <a:t>Be challenging and fun so that it takes your full attention and does not create more distracting thoughts</a:t>
            </a:r>
            <a:endParaRPr/>
          </a:p>
          <a:p>
            <a:pPr marL="404170" lvl="0" indent="-166518" algn="l" rtl="0">
              <a:lnSpc>
                <a:spcPct val="100000"/>
              </a:lnSpc>
              <a:spcBef>
                <a:spcPts val="0"/>
              </a:spcBef>
              <a:spcAft>
                <a:spcPts val="0"/>
              </a:spcAft>
              <a:buClr>
                <a:schemeClr val="dk1"/>
              </a:buClr>
              <a:buSzPts val="1100"/>
              <a:buFont typeface="Arial"/>
              <a:buChar char="•"/>
            </a:pPr>
            <a:r>
              <a:rPr lang="en-US" sz="1100"/>
              <a:t>Be done in a few minutes because there is a task at hand (i.e., something you need to do)</a:t>
            </a:r>
            <a:endParaRPr/>
          </a:p>
          <a:p>
            <a:pPr marL="404170" lvl="0" indent="-166518" algn="l" rtl="0">
              <a:lnSpc>
                <a:spcPct val="100000"/>
              </a:lnSpc>
              <a:spcBef>
                <a:spcPts val="0"/>
              </a:spcBef>
              <a:spcAft>
                <a:spcPts val="0"/>
              </a:spcAft>
              <a:buClr>
                <a:schemeClr val="dk1"/>
              </a:buClr>
              <a:buSzPts val="1100"/>
              <a:buFont typeface="Arial"/>
              <a:buChar char="•"/>
            </a:pPr>
            <a:r>
              <a:rPr lang="en-US" sz="1100"/>
              <a:t>Instruct students to underline FULL ATTENTION, CHALLENGING, FUN and FEW MINUTES in their Participant Workbook. </a:t>
            </a:r>
            <a:endParaRPr/>
          </a:p>
          <a:p>
            <a:pPr marL="221464" lvl="0" indent="-151614" algn="l" rtl="0">
              <a:lnSpc>
                <a:spcPct val="100000"/>
              </a:lnSpc>
              <a:spcBef>
                <a:spcPts val="0"/>
              </a:spcBef>
              <a:spcAft>
                <a:spcPts val="0"/>
              </a:spcAft>
              <a:buClr>
                <a:schemeClr val="dk1"/>
              </a:buClr>
              <a:buSzPts val="1100"/>
              <a:buFont typeface="Calibri"/>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800" b="1"/>
          </a:p>
          <a:p>
            <a:pPr marL="232802" lvl="0" indent="-232802" algn="l" rtl="0">
              <a:lnSpc>
                <a:spcPct val="100000"/>
              </a:lnSpc>
              <a:spcBef>
                <a:spcPts val="0"/>
              </a:spcBef>
              <a:spcAft>
                <a:spcPts val="0"/>
              </a:spcAft>
              <a:buClr>
                <a:schemeClr val="dk1"/>
              </a:buClr>
              <a:buSzPts val="1100"/>
              <a:buFont typeface="Calibri"/>
              <a:buAutoNum type="arabicParenR"/>
            </a:pPr>
            <a:r>
              <a:rPr lang="en-US" sz="1100"/>
              <a:t>We will teach you some Mental Games and, with the criteria described, you can generate your own.</a:t>
            </a:r>
            <a:endParaRPr/>
          </a:p>
          <a:p>
            <a:pPr marL="221464" lvl="0" indent="-221464" algn="l" rtl="0">
              <a:lnSpc>
                <a:spcPct val="100000"/>
              </a:lnSpc>
              <a:spcBef>
                <a:spcPts val="0"/>
              </a:spcBef>
              <a:spcAft>
                <a:spcPts val="0"/>
              </a:spcAft>
              <a:buNone/>
            </a:pPr>
            <a:endParaRPr sz="1100"/>
          </a:p>
        </p:txBody>
      </p:sp>
      <p:sp>
        <p:nvSpPr>
          <p:cNvPr id="2587" name="Google Shape;2587;p15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rgbClr val="000000"/>
                </a:solidFill>
                <a:latin typeface="Verdana"/>
                <a:ea typeface="Verdana"/>
                <a:cs typeface="Verdana"/>
                <a:sym typeface="Verdana"/>
              </a:rPr>
              <a:t>153</a:t>
            </a:fld>
            <a:endParaRPr sz="900">
              <a:solidFill>
                <a:srgbClr val="000000"/>
              </a:solidFill>
              <a:latin typeface="Verdana"/>
              <a:ea typeface="Verdana"/>
              <a:cs typeface="Verdana"/>
              <a:sym typeface="Verdana"/>
            </a:endParaRPr>
          </a:p>
        </p:txBody>
      </p:sp>
      <p:sp>
        <p:nvSpPr>
          <p:cNvPr id="2588" name="Google Shape;2588;p15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0"/>
        <p:cNvGrpSpPr/>
        <p:nvPr/>
      </p:nvGrpSpPr>
      <p:grpSpPr>
        <a:xfrm>
          <a:off x="0" y="0"/>
          <a:ext cx="0" cy="0"/>
          <a:chOff x="0" y="0"/>
          <a:chExt cx="0" cy="0"/>
        </a:xfrm>
      </p:grpSpPr>
      <p:sp>
        <p:nvSpPr>
          <p:cNvPr id="2611" name="Google Shape;2611;p154: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12" name="Google Shape;2612;p154:notes"/>
          <p:cNvSpPr txBox="1">
            <a:spLocks noGrp="1"/>
          </p:cNvSpPr>
          <p:nvPr>
            <p:ph type="body" idx="1"/>
          </p:nvPr>
        </p:nvSpPr>
        <p:spPr>
          <a:xfrm>
            <a:off x="118669" y="3238677"/>
            <a:ext cx="4027532" cy="6057723"/>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Hook</a:t>
            </a:r>
            <a:r>
              <a:rPr lang="en-US" sz="1100" u="sng"/>
              <a:t> (Low-Tech)</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Describe each of the Mental Games in the Participant Workbook. (p.56)</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Pick a few Mental Games to demonstrate with the students’ involvement:</a:t>
            </a:r>
            <a:endParaRPr/>
          </a:p>
          <a:p>
            <a:pPr marL="465603" lvl="1" indent="-227952" algn="l" rtl="0">
              <a:lnSpc>
                <a:spcPct val="100000"/>
              </a:lnSpc>
              <a:spcBef>
                <a:spcPts val="0"/>
              </a:spcBef>
              <a:spcAft>
                <a:spcPts val="0"/>
              </a:spcAft>
              <a:buClr>
                <a:schemeClr val="dk1"/>
              </a:buClr>
              <a:buSzPts val="1100"/>
              <a:buFont typeface="Arial"/>
              <a:buChar char="•"/>
            </a:pPr>
            <a:r>
              <a:rPr lang="en-US" sz="1100"/>
              <a:t>Math games</a:t>
            </a:r>
            <a:endParaRPr/>
          </a:p>
          <a:p>
            <a:pPr marL="465603" lvl="1" indent="-227952" algn="l" rtl="0">
              <a:lnSpc>
                <a:spcPct val="100000"/>
              </a:lnSpc>
              <a:spcBef>
                <a:spcPts val="0"/>
              </a:spcBef>
              <a:spcAft>
                <a:spcPts val="0"/>
              </a:spcAft>
              <a:buClr>
                <a:schemeClr val="dk1"/>
              </a:buClr>
              <a:buSzPts val="1100"/>
              <a:buFont typeface="Arial"/>
              <a:buChar char="•"/>
            </a:pPr>
            <a:r>
              <a:rPr lang="en-US" sz="1100"/>
              <a:t>Alphabet games</a:t>
            </a:r>
            <a:endParaRPr/>
          </a:p>
          <a:p>
            <a:pPr marL="465603" lvl="1" indent="-227952" algn="l" rtl="0">
              <a:lnSpc>
                <a:spcPct val="100000"/>
              </a:lnSpc>
              <a:spcBef>
                <a:spcPts val="0"/>
              </a:spcBef>
              <a:spcAft>
                <a:spcPts val="0"/>
              </a:spcAft>
              <a:buClr>
                <a:schemeClr val="dk1"/>
              </a:buClr>
              <a:buSzPts val="1100"/>
              <a:buFont typeface="Arial"/>
              <a:buChar char="•"/>
            </a:pPr>
            <a:r>
              <a:rPr lang="en-US" sz="1100"/>
              <a:t>Categories games</a:t>
            </a:r>
            <a:endParaRPr/>
          </a:p>
          <a:p>
            <a:pPr marL="465603" lvl="1" indent="-227952" algn="l" rtl="0">
              <a:lnSpc>
                <a:spcPct val="100000"/>
              </a:lnSpc>
              <a:spcBef>
                <a:spcPts val="0"/>
              </a:spcBef>
              <a:spcAft>
                <a:spcPts val="0"/>
              </a:spcAft>
              <a:buClr>
                <a:schemeClr val="dk1"/>
              </a:buClr>
              <a:buSzPts val="1100"/>
              <a:buFont typeface="Arial"/>
              <a:buChar char="•"/>
            </a:pPr>
            <a:r>
              <a:rPr lang="en-US" sz="1100"/>
              <a:t>Alphabet backwards</a:t>
            </a:r>
            <a:endParaRPr/>
          </a:p>
          <a:p>
            <a:pPr marL="465603" lvl="1" indent="-227952" algn="l" rtl="0">
              <a:lnSpc>
                <a:spcPct val="100000"/>
              </a:lnSpc>
              <a:spcBef>
                <a:spcPts val="0"/>
              </a:spcBef>
              <a:spcAft>
                <a:spcPts val="0"/>
              </a:spcAft>
              <a:buClr>
                <a:schemeClr val="dk1"/>
              </a:buClr>
              <a:buSzPts val="1100"/>
              <a:buFont typeface="Arial"/>
              <a:buChar char="•"/>
            </a:pPr>
            <a:r>
              <a:rPr lang="en-US" sz="1100"/>
              <a:t>Lyrics- use caution with the musical lyrics example to ensure they are not disruptive or offensive</a:t>
            </a:r>
            <a:endParaRPr/>
          </a:p>
          <a:p>
            <a:pPr marL="465603" lvl="1" indent="-227952" algn="l" rtl="0">
              <a:lnSpc>
                <a:spcPct val="100000"/>
              </a:lnSpc>
              <a:spcBef>
                <a:spcPts val="0"/>
              </a:spcBef>
              <a:spcAft>
                <a:spcPts val="0"/>
              </a:spcAft>
              <a:buClr>
                <a:schemeClr val="dk1"/>
              </a:buClr>
              <a:buSzPts val="1100"/>
              <a:buFont typeface="Arial"/>
              <a:buChar char="•"/>
            </a:pPr>
            <a:r>
              <a:rPr lang="en-US" sz="1100"/>
              <a:t>Positive Imagery</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Ask students to pair up and think of other Mental Games they could use when they need to re-focus. Have students record games in their Participant Workbook.</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Debrief the skill by asking students which Mental Games they think they will use and identify when Mental Games will be useful for them. </a:t>
            </a:r>
            <a:endParaRPr/>
          </a:p>
          <a:p>
            <a:pPr marL="221464" lvl="0" indent="-151614" algn="l" rtl="0">
              <a:lnSpc>
                <a:spcPct val="100000"/>
              </a:lnSpc>
              <a:spcBef>
                <a:spcPts val="0"/>
              </a:spcBef>
              <a:spcAft>
                <a:spcPts val="0"/>
              </a:spcAft>
              <a:buClr>
                <a:schemeClr val="dk1"/>
              </a:buClr>
              <a:buSzPts val="1100"/>
              <a:buFont typeface="Verdana"/>
              <a:buNone/>
            </a:pPr>
            <a:endParaRPr sz="1100"/>
          </a:p>
          <a:p>
            <a:pPr marL="221464" lvl="0" indent="-221464" algn="l" rtl="0">
              <a:lnSpc>
                <a:spcPct val="100000"/>
              </a:lnSpc>
              <a:spcBef>
                <a:spcPts val="0"/>
              </a:spcBef>
              <a:spcAft>
                <a:spcPts val="0"/>
              </a:spcAft>
              <a:buNone/>
            </a:pPr>
            <a:r>
              <a:rPr lang="en-US" sz="1100" b="1"/>
              <a:t>Key Points: </a:t>
            </a:r>
            <a:endParaRPr/>
          </a:p>
          <a:p>
            <a:pPr marL="221464" lvl="0" indent="-221464"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a:t>It is important to choose a game that’s right for you. For example, if math games make you frustrated, it will likely decrease your focus. </a:t>
            </a:r>
            <a:endParaRPr/>
          </a:p>
          <a:p>
            <a:pPr marL="0" lvl="0" indent="0" algn="l" rtl="0">
              <a:lnSpc>
                <a:spcPct val="100000"/>
              </a:lnSpc>
              <a:spcBef>
                <a:spcPts val="0"/>
              </a:spcBef>
              <a:spcAft>
                <a:spcPts val="0"/>
              </a:spcAft>
              <a:buNone/>
            </a:pPr>
            <a:endParaRPr sz="1100" b="1"/>
          </a:p>
        </p:txBody>
      </p:sp>
      <p:sp>
        <p:nvSpPr>
          <p:cNvPr id="2613" name="Google Shape;2613;p15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154</a:t>
            </a:fld>
            <a:endParaRPr/>
          </a:p>
        </p:txBody>
      </p:sp>
      <p:sp>
        <p:nvSpPr>
          <p:cNvPr id="2614" name="Google Shape;2614;p15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2"/>
        <p:cNvGrpSpPr/>
        <p:nvPr/>
      </p:nvGrpSpPr>
      <p:grpSpPr>
        <a:xfrm>
          <a:off x="0" y="0"/>
          <a:ext cx="0" cy="0"/>
          <a:chOff x="0" y="0"/>
          <a:chExt cx="0" cy="0"/>
        </a:xfrm>
      </p:grpSpPr>
      <p:sp>
        <p:nvSpPr>
          <p:cNvPr id="2623" name="Google Shape;2623;p155: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24" name="Google Shape;2624;p15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155</a:t>
            </a:fld>
            <a:endParaRPr/>
          </a:p>
        </p:txBody>
      </p:sp>
      <p:sp>
        <p:nvSpPr>
          <p:cNvPr id="2625" name="Google Shape;2625;p155:notes"/>
          <p:cNvSpPr txBox="1">
            <a:spLocks noGrp="1"/>
          </p:cNvSpPr>
          <p:nvPr>
            <p:ph type="body" idx="1"/>
          </p:nvPr>
        </p:nvSpPr>
        <p:spPr>
          <a:xfrm>
            <a:off x="118669" y="3238680"/>
            <a:ext cx="4027532"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b="1"/>
              <a:t>Instructor Notes:</a:t>
            </a:r>
            <a:endParaRPr b="1"/>
          </a:p>
          <a:p>
            <a:pPr marL="0" lvl="0" indent="0" algn="l" rtl="0">
              <a:lnSpc>
                <a:spcPct val="100000"/>
              </a:lnSpc>
              <a:spcBef>
                <a:spcPts val="360"/>
              </a:spcBef>
              <a:spcAft>
                <a:spcPts val="0"/>
              </a:spcAft>
              <a:buNone/>
            </a:pPr>
            <a:endParaRPr b="1"/>
          </a:p>
          <a:p>
            <a:pPr marL="0" lvl="0" indent="0" algn="l" rtl="0">
              <a:lnSpc>
                <a:spcPct val="100000"/>
              </a:lnSpc>
              <a:spcBef>
                <a:spcPts val="360"/>
              </a:spcBef>
              <a:spcAft>
                <a:spcPts val="0"/>
              </a:spcAft>
              <a:buNone/>
            </a:pPr>
            <a:r>
              <a:rPr lang="en-US"/>
              <a:t>Review the Key Principles (if time permits). Refer to Participants Workbook (p.57)</a:t>
            </a:r>
            <a:endParaRPr/>
          </a:p>
          <a:p>
            <a:pPr marL="221464" lvl="0" indent="-145264" algn="l" rtl="0">
              <a:lnSpc>
                <a:spcPct val="100000"/>
              </a:lnSpc>
              <a:spcBef>
                <a:spcPts val="360"/>
              </a:spcBef>
              <a:spcAft>
                <a:spcPts val="0"/>
              </a:spcAft>
              <a:buClr>
                <a:schemeClr val="dk1"/>
              </a:buClr>
              <a:buSzPts val="1200"/>
              <a:buFont typeface="Verdana"/>
              <a:buNone/>
            </a:pPr>
            <a:endParaRPr/>
          </a:p>
          <a:p>
            <a:pPr marL="221464" lvl="0" indent="-221464" algn="l" rtl="0">
              <a:lnSpc>
                <a:spcPct val="100000"/>
              </a:lnSpc>
              <a:spcBef>
                <a:spcPts val="360"/>
              </a:spcBef>
              <a:spcAft>
                <a:spcPts val="0"/>
              </a:spcAft>
              <a:buNone/>
            </a:pPr>
            <a:r>
              <a:rPr lang="en-US" b="1" u="sng"/>
              <a:t>Reflection</a:t>
            </a:r>
            <a:r>
              <a:rPr lang="en-US" u="sng"/>
              <a:t> (Low-Tech)</a:t>
            </a:r>
            <a:endParaRPr/>
          </a:p>
          <a:p>
            <a:pPr marL="221464" lvl="0" indent="-221464" algn="l" rtl="0">
              <a:lnSpc>
                <a:spcPct val="100000"/>
              </a:lnSpc>
              <a:spcBef>
                <a:spcPts val="360"/>
              </a:spcBef>
              <a:spcAft>
                <a:spcPts val="0"/>
              </a:spcAft>
              <a:buNone/>
            </a:pPr>
            <a:endParaRPr u="sng"/>
          </a:p>
          <a:p>
            <a:pPr marL="0" lvl="0" indent="0" algn="l" rtl="0">
              <a:lnSpc>
                <a:spcPct val="100000"/>
              </a:lnSpc>
              <a:spcBef>
                <a:spcPts val="0"/>
              </a:spcBef>
              <a:spcAft>
                <a:spcPts val="0"/>
              </a:spcAft>
              <a:buNone/>
            </a:pPr>
            <a:r>
              <a:rPr lang="en-US"/>
              <a:t>Students write down what they learned and how they can use it or apply it to their own lives. </a:t>
            </a:r>
            <a:endParaRPr u="sng"/>
          </a:p>
          <a:p>
            <a:pPr marL="0" lvl="0" indent="0" algn="l" rtl="0">
              <a:lnSpc>
                <a:spcPct val="100000"/>
              </a:lnSpc>
              <a:spcBef>
                <a:spcPts val="360"/>
              </a:spcBef>
              <a:spcAft>
                <a:spcPts val="0"/>
              </a:spcAft>
              <a:buNone/>
            </a:pPr>
            <a:endParaRPr/>
          </a:p>
        </p:txBody>
      </p:sp>
      <p:sp>
        <p:nvSpPr>
          <p:cNvPr id="2626" name="Google Shape;2626;p15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3"/>
        <p:cNvGrpSpPr/>
        <p:nvPr/>
      </p:nvGrpSpPr>
      <p:grpSpPr>
        <a:xfrm>
          <a:off x="0" y="0"/>
          <a:ext cx="0" cy="0"/>
          <a:chOff x="0" y="0"/>
          <a:chExt cx="0" cy="0"/>
        </a:xfrm>
      </p:grpSpPr>
      <p:pic>
        <p:nvPicPr>
          <p:cNvPr id="2634" name="Google Shape;2634;p156: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2635" name="Google Shape;2635;p156: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1158075" marR="0" lvl="0" indent="-1158075" algn="l" rtl="0">
              <a:spcBef>
                <a:spcPts val="0"/>
              </a:spcBef>
              <a:spcAft>
                <a:spcPts val="0"/>
              </a:spcAft>
              <a:buNone/>
            </a:pPr>
            <a:r>
              <a:rPr lang="en-US" sz="1100" b="1">
                <a:solidFill>
                  <a:srgbClr val="000000"/>
                </a:solidFill>
                <a:latin typeface="Verdana"/>
                <a:ea typeface="Verdana"/>
                <a:cs typeface="Verdana"/>
                <a:sym typeface="Verdana"/>
              </a:rPr>
              <a:t>Rationale:</a:t>
            </a:r>
            <a:r>
              <a:rPr lang="en-US" sz="1100">
                <a:solidFill>
                  <a:srgbClr val="000000"/>
                </a:solidFill>
                <a:latin typeface="Verdana"/>
                <a:ea typeface="Verdana"/>
                <a:cs typeface="Verdana"/>
                <a:sym typeface="Verdana"/>
              </a:rPr>
              <a:t>	Counterproductive thoughts sometimes interfere with the ability to effectively engage with the task at hand. Real-Time Resilience is used to lower anxiety and to enhance a person’s attention and positive attitude.</a:t>
            </a:r>
            <a:endParaRPr/>
          </a:p>
          <a:p>
            <a:pPr marL="1158075" marR="0" lvl="0" indent="-1158075" algn="l" rtl="0">
              <a:spcBef>
                <a:spcPts val="220"/>
              </a:spcBef>
              <a:spcAft>
                <a:spcPts val="0"/>
              </a:spcAft>
              <a:buNone/>
            </a:pPr>
            <a:endParaRPr sz="1100">
              <a:solidFill>
                <a:srgbClr val="000000"/>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rgbClr val="000000"/>
                </a:solidFill>
                <a:latin typeface="Verdana"/>
                <a:ea typeface="Verdana"/>
                <a:cs typeface="Verdana"/>
                <a:sym typeface="Verdana"/>
              </a:rPr>
              <a:t>Objective:</a:t>
            </a:r>
            <a:r>
              <a:rPr lang="en-US" sz="1100">
                <a:solidFill>
                  <a:srgbClr val="000000"/>
                </a:solidFill>
                <a:latin typeface="Verdana"/>
                <a:ea typeface="Verdana"/>
                <a:cs typeface="Verdana"/>
                <a:sym typeface="Verdana"/>
              </a:rPr>
              <a:t>	Shut down counterproductive thinking to enable greater concentration and focus on the task at hand.</a:t>
            </a:r>
            <a:endParaRPr/>
          </a:p>
          <a:p>
            <a:pPr marL="1158075" marR="0" lvl="0" indent="-1158075" algn="l" rtl="0">
              <a:spcBef>
                <a:spcPts val="220"/>
              </a:spcBef>
              <a:spcAft>
                <a:spcPts val="0"/>
              </a:spcAft>
              <a:buNone/>
            </a:pPr>
            <a:endParaRPr sz="1100" b="1">
              <a:solidFill>
                <a:srgbClr val="000000"/>
              </a:solidFill>
              <a:latin typeface="Verdana"/>
              <a:ea typeface="Verdana"/>
              <a:cs typeface="Verdana"/>
              <a:sym typeface="Verdana"/>
            </a:endParaRPr>
          </a:p>
          <a:p>
            <a:pPr marL="1158075" marR="0" lvl="0" indent="-1158075" algn="l" rtl="0">
              <a:spcBef>
                <a:spcPts val="220"/>
              </a:spcBef>
              <a:spcAft>
                <a:spcPts val="0"/>
              </a:spcAft>
              <a:buNone/>
            </a:pPr>
            <a:endParaRPr sz="1100" b="1">
              <a:solidFill>
                <a:srgbClr val="000000"/>
              </a:solidFill>
              <a:latin typeface="Verdana"/>
              <a:ea typeface="Verdana"/>
              <a:cs typeface="Verdana"/>
              <a:sym typeface="Verdana"/>
            </a:endParaRPr>
          </a:p>
          <a:p>
            <a:pPr marL="1158075" marR="0" lvl="0" indent="-1158075" algn="l" rtl="0">
              <a:spcBef>
                <a:spcPts val="220"/>
              </a:spcBef>
              <a:spcAft>
                <a:spcPts val="0"/>
              </a:spcAft>
              <a:buNone/>
            </a:pPr>
            <a:endParaRPr sz="1100" b="1">
              <a:solidFill>
                <a:srgbClr val="000000"/>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rgbClr val="000000"/>
                </a:solidFill>
                <a:latin typeface="Verdana"/>
                <a:ea typeface="Verdana"/>
                <a:cs typeface="Verdana"/>
                <a:sym typeface="Verdana"/>
              </a:rPr>
              <a:t>Unit Overview and Recommended Timing:</a:t>
            </a:r>
            <a:endParaRPr/>
          </a:p>
          <a:p>
            <a:pPr marL="1158075" marR="0" lvl="0" indent="-1158075" algn="l" rtl="0">
              <a:spcBef>
                <a:spcPts val="220"/>
              </a:spcBef>
              <a:spcAft>
                <a:spcPts val="0"/>
              </a:spcAft>
              <a:buNone/>
            </a:pPr>
            <a:endParaRPr sz="1100">
              <a:solidFill>
                <a:srgbClr val="000000"/>
              </a:solidFill>
              <a:latin typeface="Verdana"/>
              <a:ea typeface="Verdana"/>
              <a:cs typeface="Verdana"/>
              <a:sym typeface="Verdana"/>
            </a:endParaRPr>
          </a:p>
        </p:txBody>
      </p:sp>
      <p:sp>
        <p:nvSpPr>
          <p:cNvPr id="2636" name="Google Shape;2636;p156: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Resilience Training for Teens, </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Unit 12:</a:t>
            </a:r>
            <a:r>
              <a:rPr lang="en-US" sz="2000" b="1">
                <a:solidFill>
                  <a:srgbClr val="000000"/>
                </a:solidFill>
                <a:latin typeface="Verdana"/>
                <a:ea typeface="Verdana"/>
                <a:cs typeface="Verdana"/>
                <a:sym typeface="Verdana"/>
              </a:rPr>
              <a:t> Real-Time Resilience (RTR)</a:t>
            </a:r>
            <a:endParaRPr sz="2000" b="1">
              <a:solidFill>
                <a:schemeClr val="dk1"/>
              </a:solidFill>
              <a:latin typeface="Verdana"/>
              <a:ea typeface="Verdana"/>
              <a:cs typeface="Verdana"/>
              <a:sym typeface="Verdana"/>
            </a:endParaRPr>
          </a:p>
        </p:txBody>
      </p:sp>
      <p:pic>
        <p:nvPicPr>
          <p:cNvPr id="2637" name="Google Shape;2637;p156: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2638" name="Google Shape;2638;p156: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graphicFrame>
        <p:nvGraphicFramePr>
          <p:cNvPr id="2639" name="Google Shape;2639;p156:notes"/>
          <p:cNvGraphicFramePr/>
          <p:nvPr/>
        </p:nvGraphicFramePr>
        <p:xfrm>
          <a:off x="264511" y="3813018"/>
          <a:ext cx="3000000" cy="3000000"/>
        </p:xfrm>
        <a:graphic>
          <a:graphicData uri="http://schemas.openxmlformats.org/drawingml/2006/table">
            <a:tbl>
              <a:tblPr>
                <a:noFill/>
                <a:tableStyleId>{C06C6382-95A9-441B-A368-F0487E9B728C}</a:tableStyleId>
              </a:tblPr>
              <a:tblGrid>
                <a:gridCol w="5431450">
                  <a:extLst>
                    <a:ext uri="{9D8B030D-6E8A-4147-A177-3AD203B41FA5}">
                      <a16:colId xmlns:a16="http://schemas.microsoft.com/office/drawing/2014/main" val="20000"/>
                    </a:ext>
                  </a:extLst>
                </a:gridCol>
                <a:gridCol w="1140800">
                  <a:extLst>
                    <a:ext uri="{9D8B030D-6E8A-4147-A177-3AD203B41FA5}">
                      <a16:colId xmlns:a16="http://schemas.microsoft.com/office/drawing/2014/main" val="20001"/>
                    </a:ext>
                  </a:extLst>
                </a:gridCol>
              </a:tblGrid>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Skill: </a:t>
                      </a:r>
                      <a:r>
                        <a:rPr lang="en-US" sz="1100" b="0" i="0" u="none" strike="noStrike">
                          <a:solidFill>
                            <a:schemeClr val="dk1"/>
                          </a:solidFill>
                          <a:latin typeface="Verdana"/>
                          <a:ea typeface="Verdana"/>
                          <a:cs typeface="Verdana"/>
                          <a:sym typeface="Verdana"/>
                        </a:rPr>
                        <a:t>Define Real-Time Resilience</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0"/>
                  </a:ext>
                </a:extLst>
              </a:tr>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Hook: </a:t>
                      </a:r>
                      <a:r>
                        <a:rPr lang="en-US" sz="1100" b="0" i="0" u="none" strike="noStrike">
                          <a:solidFill>
                            <a:schemeClr val="dk1"/>
                          </a:solidFill>
                          <a:latin typeface="Verdana"/>
                          <a:ea typeface="Verdana"/>
                          <a:cs typeface="Verdana"/>
                          <a:sym typeface="Verdana"/>
                        </a:rPr>
                        <a:t>RTR Demonstration *(LT)</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10 minutes</a:t>
                      </a:r>
                      <a:endParaRPr/>
                    </a:p>
                    <a:p>
                      <a:pPr marL="914400" marR="0" lvl="0" indent="-914400" algn="l" rtl="0">
                        <a:lnSpc>
                          <a:spcPct val="115000"/>
                        </a:lnSpc>
                        <a:spcBef>
                          <a:spcPts val="0"/>
                        </a:spcBef>
                        <a:spcAft>
                          <a:spcPts val="0"/>
                        </a:spcAft>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1"/>
                  </a:ext>
                </a:extLst>
              </a:tr>
              <a:tr h="7709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Activity: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1) Name that Pitfall *(LT)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Workbook activity using a personal situation *(LT)</a:t>
                      </a:r>
                      <a:endParaRPr/>
                    </a:p>
                    <a:p>
                      <a:pPr marL="0" marR="0" lvl="0" indent="0" algn="l" rtl="0">
                        <a:lnSpc>
                          <a:spcPct val="115000"/>
                        </a:lnSpc>
                        <a:spcBef>
                          <a:spcPts val="0"/>
                        </a:spcBef>
                        <a:spcAft>
                          <a:spcPts val="0"/>
                        </a:spcAft>
                        <a:buSzPts val="1400"/>
                        <a:buFont typeface="Calibri"/>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25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2"/>
                  </a:ext>
                </a:extLst>
              </a:tr>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Reflection: </a:t>
                      </a:r>
                      <a:r>
                        <a:rPr lang="en-US" sz="1100" b="0" i="0" u="none" strike="noStrike">
                          <a:solidFill>
                            <a:schemeClr val="dk1"/>
                          </a:solidFill>
                          <a:latin typeface="Verdana"/>
                          <a:ea typeface="Verdana"/>
                          <a:cs typeface="Verdana"/>
                          <a:sym typeface="Verdana"/>
                        </a:rPr>
                        <a:t>Students reflect on what they learned and write down how they can apply it to their daily lives *</a:t>
                      </a: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3"/>
                  </a:ext>
                </a:extLst>
              </a:tr>
              <a:tr h="274325">
                <a:tc>
                  <a:txBody>
                    <a:bodyPr/>
                    <a:lstStyle/>
                    <a:p>
                      <a:pPr marL="3175" marR="0" lvl="0" indent="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TOTAL</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45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4"/>
                  </a:ext>
                </a:extLst>
              </a:tr>
            </a:tbl>
          </a:graphicData>
        </a:graphic>
      </p:graphicFrame>
      <p:sp>
        <p:nvSpPr>
          <p:cNvPr id="2640" name="Google Shape;2640;p15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156</a:t>
            </a:fld>
            <a:endParaRPr/>
          </a:p>
        </p:txBody>
      </p:sp>
      <p:sp>
        <p:nvSpPr>
          <p:cNvPr id="2641" name="Google Shape;2641;p15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642" name="Google Shape;2642;p156: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2643" name="Google Shape;2643;p156: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8"/>
        <p:cNvGrpSpPr/>
        <p:nvPr/>
      </p:nvGrpSpPr>
      <p:grpSpPr>
        <a:xfrm>
          <a:off x="0" y="0"/>
          <a:ext cx="0" cy="0"/>
          <a:chOff x="0" y="0"/>
          <a:chExt cx="0" cy="0"/>
        </a:xfrm>
      </p:grpSpPr>
      <p:pic>
        <p:nvPicPr>
          <p:cNvPr id="2649" name="Google Shape;2649;p157: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2650" name="Google Shape;2650;p157: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1100" b="1" i="1">
                <a:solidFill>
                  <a:schemeClr val="dk1"/>
                </a:solidFill>
                <a:latin typeface="Verdana"/>
                <a:ea typeface="Verdana"/>
                <a:cs typeface="Verdana"/>
                <a:sym typeface="Verdana"/>
              </a:rPr>
              <a:t>Real-Time Resilience</a:t>
            </a:r>
            <a:r>
              <a:rPr lang="en-US" sz="1000" i="1">
                <a:solidFill>
                  <a:schemeClr val="dk1"/>
                </a:solidFill>
                <a:latin typeface="Verdana"/>
                <a:ea typeface="Verdana"/>
                <a:cs typeface="Verdana"/>
                <a:sym typeface="Verdana"/>
              </a:rPr>
              <a:t>	</a:t>
            </a:r>
            <a:r>
              <a:rPr lang="en-US" sz="1100">
                <a:solidFill>
                  <a:schemeClr val="dk1"/>
                </a:solidFill>
                <a:latin typeface="Verdana"/>
                <a:ea typeface="Verdana"/>
                <a:cs typeface="Verdana"/>
                <a:sym typeface="Verdana"/>
              </a:rPr>
              <a:t>A skill used to shut down counterproductive thinking, enabling 			greater concentration and focus on the task at hand</a:t>
            </a:r>
            <a:endParaRPr sz="1100">
              <a:solidFill>
                <a:srgbClr val="000000"/>
              </a:solidFill>
              <a:latin typeface="Verdana"/>
              <a:ea typeface="Verdana"/>
              <a:cs typeface="Verdana"/>
              <a:sym typeface="Verdana"/>
            </a:endParaRPr>
          </a:p>
          <a:p>
            <a:pPr marL="1117607" marR="0" lvl="0" indent="-1117607" algn="l" rtl="0">
              <a:spcBef>
                <a:spcPts val="220"/>
              </a:spcBef>
              <a:spcAft>
                <a:spcPts val="0"/>
              </a:spcAft>
              <a:buNone/>
            </a:pPr>
            <a:endParaRPr sz="1100" b="1">
              <a:solidFill>
                <a:schemeClr val="dk1"/>
              </a:solidFill>
              <a:latin typeface="Verdana"/>
              <a:ea typeface="Verdana"/>
              <a:cs typeface="Verdana"/>
              <a:sym typeface="Verdana"/>
            </a:endParaRPr>
          </a:p>
          <a:p>
            <a:pPr marL="1117607" marR="0" lvl="0" indent="-1117607" algn="l" rtl="0">
              <a:spcBef>
                <a:spcPts val="220"/>
              </a:spcBef>
              <a:spcAft>
                <a:spcPts val="0"/>
              </a:spcAft>
              <a:buNone/>
            </a:pPr>
            <a:endParaRPr sz="1100">
              <a:solidFill>
                <a:schemeClr val="dk1"/>
              </a:solidFill>
              <a:latin typeface="Verdana"/>
              <a:ea typeface="Verdana"/>
              <a:cs typeface="Verdana"/>
              <a:sym typeface="Verdana"/>
            </a:endParaRPr>
          </a:p>
        </p:txBody>
      </p:sp>
      <p:sp>
        <p:nvSpPr>
          <p:cNvPr id="2651" name="Google Shape;2651;p157: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Real-Time Resilience</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Key Terms</a:t>
            </a:r>
            <a:endParaRPr/>
          </a:p>
        </p:txBody>
      </p:sp>
      <p:pic>
        <p:nvPicPr>
          <p:cNvPr id="2652" name="Google Shape;2652;p157: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2653" name="Google Shape;2653;p157: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sp>
        <p:nvSpPr>
          <p:cNvPr id="2654" name="Google Shape;2654;p15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157</a:t>
            </a:fld>
            <a:endParaRPr/>
          </a:p>
        </p:txBody>
      </p:sp>
      <p:sp>
        <p:nvSpPr>
          <p:cNvPr id="2655" name="Google Shape;2655;p15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656" name="Google Shape;2656;p157: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2657" name="Google Shape;2657;p157: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2"/>
        <p:cNvGrpSpPr/>
        <p:nvPr/>
      </p:nvGrpSpPr>
      <p:grpSpPr>
        <a:xfrm>
          <a:off x="0" y="0"/>
          <a:ext cx="0" cy="0"/>
          <a:chOff x="0" y="0"/>
          <a:chExt cx="0" cy="0"/>
        </a:xfrm>
      </p:grpSpPr>
      <p:sp>
        <p:nvSpPr>
          <p:cNvPr id="2663" name="Google Shape;2663;p158: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4" name="Google Shape;2664;p158:notes"/>
          <p:cNvSpPr txBox="1">
            <a:spLocks noGrp="1"/>
          </p:cNvSpPr>
          <p:nvPr>
            <p:ph type="body" idx="1"/>
          </p:nvPr>
        </p:nvSpPr>
        <p:spPr>
          <a:xfrm>
            <a:off x="108928"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Begin the lesson with Hunt the Good Stuff.</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write down one to three good things in the Participant Workbook.</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Tell students to write the good thing </a:t>
            </a:r>
            <a:r>
              <a:rPr lang="en-US" sz="1100" b="1"/>
              <a:t>and </a:t>
            </a:r>
            <a:r>
              <a:rPr lang="en-US" sz="1100"/>
              <a:t>the reflection (i.e., why it’s a good thing).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a couple students to share their “"Good Stuff"” at the group level. Remember to emphasize that the students explain why it is a good thing to them. </a:t>
            </a:r>
            <a:endParaRPr/>
          </a:p>
          <a:p>
            <a:pPr marL="221464" lvl="0" indent="-221464"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Optimism is important for resilience.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HTGS is a skill to use daily, or at least several times a week</a:t>
            </a:r>
            <a:endParaRPr/>
          </a:p>
          <a:p>
            <a:pPr marL="232802" lvl="0" indent="-162952" algn="l" rtl="0">
              <a:lnSpc>
                <a:spcPct val="109090"/>
              </a:lnSpc>
              <a:spcBef>
                <a:spcPts val="330"/>
              </a:spcBef>
              <a:spcAft>
                <a:spcPts val="0"/>
              </a:spcAft>
              <a:buClr>
                <a:schemeClr val="dk1"/>
              </a:buClr>
              <a:buSzPts val="1100"/>
              <a:buFont typeface="Calibri"/>
              <a:buNone/>
            </a:pPr>
            <a:endParaRPr sz="1100"/>
          </a:p>
          <a:p>
            <a:pPr marL="232802" lvl="0" indent="-162952" algn="l" rtl="0">
              <a:lnSpc>
                <a:spcPct val="109090"/>
              </a:lnSpc>
              <a:spcBef>
                <a:spcPts val="330"/>
              </a:spcBef>
              <a:spcAft>
                <a:spcPts val="0"/>
              </a:spcAft>
              <a:buClr>
                <a:schemeClr val="dk1"/>
              </a:buClr>
              <a:buSzPts val="1100"/>
              <a:buFont typeface="Calibri"/>
              <a:buNone/>
            </a:pPr>
            <a:endParaRPr sz="1100"/>
          </a:p>
          <a:p>
            <a:pPr marL="221464" lvl="0" indent="-221464" algn="l" rtl="0">
              <a:lnSpc>
                <a:spcPct val="120000"/>
              </a:lnSpc>
              <a:spcBef>
                <a:spcPts val="300"/>
              </a:spcBef>
              <a:spcAft>
                <a:spcPts val="0"/>
              </a:spcAft>
              <a:buNone/>
            </a:pPr>
            <a:endParaRPr sz="1000"/>
          </a:p>
          <a:p>
            <a:pPr marL="0" lvl="0" indent="0" algn="l" rtl="0">
              <a:lnSpc>
                <a:spcPct val="100000"/>
              </a:lnSpc>
              <a:spcBef>
                <a:spcPts val="360"/>
              </a:spcBef>
              <a:spcAft>
                <a:spcPts val="0"/>
              </a:spcAft>
              <a:buNone/>
            </a:pPr>
            <a:endParaRPr/>
          </a:p>
        </p:txBody>
      </p:sp>
      <p:sp>
        <p:nvSpPr>
          <p:cNvPr id="2665" name="Google Shape;2665;p15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158</a:t>
            </a:fld>
            <a:endParaRPr/>
          </a:p>
        </p:txBody>
      </p:sp>
      <p:sp>
        <p:nvSpPr>
          <p:cNvPr id="2666" name="Google Shape;2666;p15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3"/>
        <p:cNvGrpSpPr/>
        <p:nvPr/>
      </p:nvGrpSpPr>
      <p:grpSpPr>
        <a:xfrm>
          <a:off x="0" y="0"/>
          <a:ext cx="0" cy="0"/>
          <a:chOff x="0" y="0"/>
          <a:chExt cx="0" cy="0"/>
        </a:xfrm>
      </p:grpSpPr>
      <p:sp>
        <p:nvSpPr>
          <p:cNvPr id="2674" name="Google Shape;2674;p159: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75" name="Google Shape;2675;p15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159</a:t>
            </a:fld>
            <a:endParaRPr/>
          </a:p>
        </p:txBody>
      </p:sp>
      <p:sp>
        <p:nvSpPr>
          <p:cNvPr id="2676" name="Google Shape;2676;p159:notes"/>
          <p:cNvSpPr txBox="1"/>
          <p:nvPr/>
        </p:nvSpPr>
        <p:spPr>
          <a:xfrm>
            <a:off x="138432" y="3233592"/>
            <a:ext cx="3829249" cy="5687282"/>
          </a:xfrm>
          <a:prstGeom prst="rect">
            <a:avLst/>
          </a:prstGeom>
          <a:noFill/>
          <a:ln>
            <a:noFill/>
          </a:ln>
        </p:spPr>
        <p:txBody>
          <a:bodyPr spcFirstLastPara="1" wrap="square" lIns="94500" tIns="47250" rIns="94500" bIns="47250" anchor="t" anchorCtr="0">
            <a:normAutofit/>
          </a:bodyPr>
          <a:lstStyle/>
          <a:p>
            <a:pPr marL="0" marR="0" lvl="0" indent="0" algn="l" rtl="0">
              <a:spcBef>
                <a:spcPts val="0"/>
              </a:spcBef>
              <a:spcAft>
                <a:spcPts val="0"/>
              </a:spcAft>
              <a:buNone/>
            </a:pPr>
            <a:r>
              <a:rPr lang="en-US" sz="1100" b="1">
                <a:solidFill>
                  <a:schemeClr val="dk1"/>
                </a:solidFill>
                <a:latin typeface="Verdana"/>
                <a:ea typeface="Verdana"/>
                <a:cs typeface="Verdana"/>
                <a:sym typeface="Verdana"/>
              </a:rPr>
              <a:t>Instructor Notes: </a:t>
            </a:r>
            <a:endParaRPr/>
          </a:p>
          <a:p>
            <a:pPr marL="0" marR="0" lvl="0" indent="0" algn="l" rtl="0">
              <a:spcBef>
                <a:spcPts val="0"/>
              </a:spcBef>
              <a:spcAft>
                <a:spcPts val="0"/>
              </a:spcAft>
              <a:buNone/>
            </a:pPr>
            <a:endParaRPr sz="1100">
              <a:solidFill>
                <a:schemeClr val="dk1"/>
              </a:solidFill>
              <a:latin typeface="Verdana"/>
              <a:ea typeface="Verdana"/>
              <a:cs typeface="Verdana"/>
              <a:sym typeface="Verdana"/>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Tell students in one sentence what they will be learning.</a:t>
            </a:r>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Provide students with the resilience Core Competency the skill targets. </a:t>
            </a:r>
            <a:endParaRPr/>
          </a:p>
          <a:p>
            <a:pPr marL="231895" marR="0" lvl="1" indent="-231895" algn="l" rtl="0">
              <a:spcBef>
                <a:spcPts val="0"/>
              </a:spcBef>
              <a:spcAft>
                <a:spcPts val="0"/>
              </a:spcAft>
              <a:buNone/>
            </a:pPr>
            <a:endParaRPr sz="1100" b="1" i="0" u="none" strike="noStrike" cap="none">
              <a:solidFill>
                <a:schemeClr val="dk1"/>
              </a:solidFill>
              <a:latin typeface="Verdana"/>
              <a:ea typeface="Verdana"/>
              <a:cs typeface="Verdana"/>
              <a:sym typeface="Verdana"/>
            </a:endParaRPr>
          </a:p>
          <a:p>
            <a:pPr marL="231895" marR="0" lvl="1" indent="-231895" algn="l" rtl="0">
              <a:spcBef>
                <a:spcPts val="0"/>
              </a:spcBef>
              <a:spcAft>
                <a:spcPts val="0"/>
              </a:spcAft>
              <a:buNone/>
            </a:pPr>
            <a:r>
              <a:rPr lang="en-US" sz="1100" b="1" i="0" u="none" strike="noStrike" cap="none">
                <a:solidFill>
                  <a:schemeClr val="dk1"/>
                </a:solidFill>
                <a:latin typeface="Verdana"/>
                <a:ea typeface="Verdana"/>
                <a:cs typeface="Verdana"/>
                <a:sym typeface="Verdana"/>
              </a:rPr>
              <a:t>Key Points:</a:t>
            </a:r>
            <a:endParaRPr/>
          </a:p>
          <a:p>
            <a:pPr marL="231895" marR="0" lvl="1" indent="-231895" algn="l" rtl="0">
              <a:spcBef>
                <a:spcPts val="0"/>
              </a:spcBef>
              <a:spcAft>
                <a:spcPts val="0"/>
              </a:spcAft>
              <a:buNone/>
            </a:pPr>
            <a:endParaRPr sz="1100" b="1" i="0" u="none" strike="noStrike" cap="none">
              <a:solidFill>
                <a:schemeClr val="dk1"/>
              </a:solidFill>
              <a:latin typeface="Verdana"/>
              <a:ea typeface="Verdana"/>
              <a:cs typeface="Verdana"/>
              <a:sym typeface="Verdana"/>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This skill is a way to get rid of unhelpful thoughts as they happen. </a:t>
            </a:r>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Real-Time Resilience builds Optimism. </a:t>
            </a:r>
            <a:endParaRPr/>
          </a:p>
          <a:p>
            <a:pPr marL="231895" marR="0" lvl="1" indent="-231895" algn="l" rtl="0">
              <a:lnSpc>
                <a:spcPct val="105727"/>
              </a:lnSpc>
              <a:spcBef>
                <a:spcPts val="330"/>
              </a:spcBef>
              <a:spcAft>
                <a:spcPts val="0"/>
              </a:spcAft>
              <a:buNone/>
            </a:pPr>
            <a:endParaRPr sz="1100" b="0" i="0" u="none" strike="noStrike" cap="none">
              <a:solidFill>
                <a:schemeClr val="dk1"/>
              </a:solidFill>
              <a:latin typeface="Verdana"/>
              <a:ea typeface="Verdana"/>
              <a:cs typeface="Verdana"/>
              <a:sym typeface="Verdana"/>
            </a:endParaRPr>
          </a:p>
          <a:p>
            <a:pPr marL="223524" marR="0" lvl="0" indent="-153674" algn="l" rtl="0">
              <a:lnSpc>
                <a:spcPct val="105727"/>
              </a:lnSpc>
              <a:spcBef>
                <a:spcPts val="330"/>
              </a:spcBef>
              <a:spcAft>
                <a:spcPts val="0"/>
              </a:spcAft>
              <a:buClr>
                <a:schemeClr val="dk1"/>
              </a:buClr>
              <a:buSzPts val="1100"/>
              <a:buFont typeface="Calibri"/>
              <a:buNone/>
            </a:pPr>
            <a:endParaRPr sz="1100">
              <a:solidFill>
                <a:schemeClr val="dk1"/>
              </a:solidFill>
              <a:latin typeface="Verdana"/>
              <a:ea typeface="Verdana"/>
              <a:cs typeface="Verdana"/>
              <a:sym typeface="Verdana"/>
            </a:endParaRPr>
          </a:p>
          <a:p>
            <a:pPr marL="0" marR="0" lvl="0" indent="0" algn="l" rtl="0">
              <a:lnSpc>
                <a:spcPct val="116299"/>
              </a:lnSpc>
              <a:spcBef>
                <a:spcPts val="300"/>
              </a:spcBef>
              <a:spcAft>
                <a:spcPts val="0"/>
              </a:spcAft>
              <a:buNone/>
            </a:pPr>
            <a:endParaRPr sz="1000">
              <a:solidFill>
                <a:schemeClr val="dk1"/>
              </a:solidFill>
              <a:latin typeface="Verdana"/>
              <a:ea typeface="Verdana"/>
              <a:cs typeface="Verdana"/>
              <a:sym typeface="Verdana"/>
            </a:endParaRPr>
          </a:p>
          <a:p>
            <a:pPr marL="0" marR="0" lvl="0" indent="0" algn="l" rtl="0">
              <a:lnSpc>
                <a:spcPct val="116299"/>
              </a:lnSpc>
              <a:spcBef>
                <a:spcPts val="300"/>
              </a:spcBef>
              <a:spcAft>
                <a:spcPts val="0"/>
              </a:spcAft>
              <a:buNone/>
            </a:pPr>
            <a:endParaRPr sz="1000">
              <a:solidFill>
                <a:schemeClr val="dk1"/>
              </a:solidFill>
              <a:latin typeface="Verdana"/>
              <a:ea typeface="Verdana"/>
              <a:cs typeface="Verdana"/>
              <a:sym typeface="Verdana"/>
            </a:endParaRPr>
          </a:p>
        </p:txBody>
      </p:sp>
      <p:sp>
        <p:nvSpPr>
          <p:cNvPr id="2677" name="Google Shape;2677;p15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678" name="Google Shape;2678;p159: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pic>
        <p:nvPicPr>
          <p:cNvPr id="460" name="Google Shape;460;p16: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461" name="Google Shape;461;p16: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1158075" marR="0" lvl="0" indent="-1158075" algn="l" rtl="0">
              <a:spcBef>
                <a:spcPts val="0"/>
              </a:spcBef>
              <a:spcAft>
                <a:spcPts val="0"/>
              </a:spcAft>
              <a:buNone/>
            </a:pPr>
            <a:r>
              <a:rPr lang="en-US" sz="1100" b="1">
                <a:solidFill>
                  <a:schemeClr val="dk1"/>
                </a:solidFill>
                <a:latin typeface="Verdana"/>
                <a:ea typeface="Verdana"/>
                <a:cs typeface="Verdana"/>
                <a:sym typeface="Verdana"/>
              </a:rPr>
              <a:t>Rationale:</a:t>
            </a:r>
            <a:r>
              <a:rPr lang="en-US" sz="1100">
                <a:solidFill>
                  <a:schemeClr val="dk1"/>
                </a:solidFill>
                <a:latin typeface="Verdana"/>
                <a:ea typeface="Verdana"/>
                <a:cs typeface="Verdana"/>
                <a:sym typeface="Verdana"/>
              </a:rPr>
              <a:t>	Goal Setting, when done correctly, can result in more optimal performance, sustained motivation, and increased effort and persistence. This model of goal setting is effective because it enhances mental toughness by accounting for thoughts and beliefs that can hinder goal achievement. </a:t>
            </a:r>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Objective:</a:t>
            </a:r>
            <a:r>
              <a:rPr lang="en-US" sz="1100">
                <a:solidFill>
                  <a:schemeClr val="dk1"/>
                </a:solidFill>
                <a:latin typeface="Verdana"/>
                <a:ea typeface="Verdana"/>
                <a:cs typeface="Verdana"/>
                <a:sym typeface="Verdana"/>
              </a:rPr>
              <a:t>	Introduce students to critical components of the Goal Setting process and practice the skill so it can be used independently to plan for achieving personal and educational goals.  </a:t>
            </a:r>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Unit Overview and Recommended Timing:</a:t>
            </a:r>
            <a:endParaRPr/>
          </a:p>
          <a:p>
            <a:pPr marL="1158075" marR="0" lvl="0" indent="-1158075" algn="l" rtl="0">
              <a:spcBef>
                <a:spcPts val="220"/>
              </a:spcBef>
              <a:spcAft>
                <a:spcPts val="0"/>
              </a:spcAft>
              <a:buNone/>
            </a:pPr>
            <a:endParaRPr sz="1100">
              <a:solidFill>
                <a:schemeClr val="dk1"/>
              </a:solidFill>
              <a:latin typeface="Verdana"/>
              <a:ea typeface="Verdana"/>
              <a:cs typeface="Verdana"/>
              <a:sym typeface="Verdana"/>
            </a:endParaRPr>
          </a:p>
        </p:txBody>
      </p:sp>
      <p:sp>
        <p:nvSpPr>
          <p:cNvPr id="462" name="Google Shape;462;p16: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Resilience Training for Teens, </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Unit 3:</a:t>
            </a:r>
            <a:r>
              <a:rPr lang="en-US" sz="2000" b="1">
                <a:solidFill>
                  <a:srgbClr val="000000"/>
                </a:solidFill>
                <a:latin typeface="Verdana"/>
                <a:ea typeface="Verdana"/>
                <a:cs typeface="Verdana"/>
                <a:sym typeface="Verdana"/>
              </a:rPr>
              <a:t> Goal Setting</a:t>
            </a:r>
            <a:endParaRPr sz="2000" b="1">
              <a:solidFill>
                <a:schemeClr val="dk1"/>
              </a:solidFill>
              <a:latin typeface="Verdana"/>
              <a:ea typeface="Verdana"/>
              <a:cs typeface="Verdana"/>
              <a:sym typeface="Verdana"/>
            </a:endParaRPr>
          </a:p>
        </p:txBody>
      </p:sp>
      <p:pic>
        <p:nvPicPr>
          <p:cNvPr id="463" name="Google Shape;463;p16: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464" name="Google Shape;464;p16: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graphicFrame>
        <p:nvGraphicFramePr>
          <p:cNvPr id="465" name="Google Shape;465;p16:notes"/>
          <p:cNvGraphicFramePr/>
          <p:nvPr/>
        </p:nvGraphicFramePr>
        <p:xfrm>
          <a:off x="234292" y="4364117"/>
          <a:ext cx="3000000" cy="3000000"/>
        </p:xfrm>
        <a:graphic>
          <a:graphicData uri="http://schemas.openxmlformats.org/drawingml/2006/table">
            <a:tbl>
              <a:tblPr>
                <a:noFill/>
                <a:tableStyleId>{C06C6382-95A9-441B-A368-F0487E9B728C}</a:tableStyleId>
              </a:tblPr>
              <a:tblGrid>
                <a:gridCol w="5329525">
                  <a:extLst>
                    <a:ext uri="{9D8B030D-6E8A-4147-A177-3AD203B41FA5}">
                      <a16:colId xmlns:a16="http://schemas.microsoft.com/office/drawing/2014/main" val="20000"/>
                    </a:ext>
                  </a:extLst>
                </a:gridCol>
                <a:gridCol w="1242725">
                  <a:extLst>
                    <a:ext uri="{9D8B030D-6E8A-4147-A177-3AD203B41FA5}">
                      <a16:colId xmlns:a16="http://schemas.microsoft.com/office/drawing/2014/main" val="20001"/>
                    </a:ext>
                  </a:extLst>
                </a:gridCol>
              </a:tblGrid>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Skill: </a:t>
                      </a:r>
                      <a:r>
                        <a:rPr lang="en-US" sz="1100" b="0" i="0" u="none" strike="noStrike">
                          <a:solidFill>
                            <a:schemeClr val="dk1"/>
                          </a:solidFill>
                          <a:latin typeface="Verdana"/>
                          <a:ea typeface="Verdana"/>
                          <a:cs typeface="Verdana"/>
                          <a:sym typeface="Verdana"/>
                        </a:rPr>
                        <a:t>Introduce Goal Setting</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0"/>
                  </a:ext>
                </a:extLst>
              </a:tr>
              <a:tr h="476400">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Hook:  </a:t>
                      </a:r>
                      <a:r>
                        <a:rPr lang="en-US" sz="1100" b="0" i="0" u="none" strike="noStrike">
                          <a:solidFill>
                            <a:schemeClr val="dk1"/>
                          </a:solidFill>
                          <a:latin typeface="Verdana"/>
                          <a:ea typeface="Verdana"/>
                          <a:cs typeface="Verdana"/>
                          <a:sym typeface="Verdana"/>
                        </a:rPr>
                        <a:t>Students make a Goal List*(LT)</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p>
                      <a:pPr marL="914400" marR="0" lvl="0" indent="-914400" algn="l" rtl="0">
                        <a:lnSpc>
                          <a:spcPct val="115000"/>
                        </a:lnSpc>
                        <a:spcBef>
                          <a:spcPts val="0"/>
                        </a:spcBef>
                        <a:spcAft>
                          <a:spcPts val="0"/>
                        </a:spcAft>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1"/>
                  </a:ext>
                </a:extLst>
              </a:tr>
              <a:tr h="15541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Activity: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1) Students choose a goal to work with: What’s my goal?*(LT)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Students visualize success*(LT)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3) Students write down steps to make it happen*(LT)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4) Students create an obstacle game plan*(LT)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5) Students pick their first step they are going to take*(LT)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6) Students make their goal real *(LT)</a:t>
                      </a:r>
                      <a:endParaRPr/>
                    </a:p>
                    <a:p>
                      <a:pPr marL="0" marR="0" lvl="0" indent="0" algn="l" rtl="0">
                        <a:lnSpc>
                          <a:spcPct val="115000"/>
                        </a:lnSpc>
                        <a:spcBef>
                          <a:spcPts val="0"/>
                        </a:spcBef>
                        <a:spcAft>
                          <a:spcPts val="0"/>
                        </a:spcAft>
                        <a:buSzPts val="1400"/>
                        <a:buFont typeface="Calibri"/>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30 minutes</a:t>
                      </a:r>
                      <a:endParaRPr/>
                    </a:p>
                    <a:p>
                      <a:pPr marL="914400" marR="0" lvl="0" indent="-914400" algn="l" rtl="0">
                        <a:lnSpc>
                          <a:spcPct val="115000"/>
                        </a:lnSpc>
                        <a:spcBef>
                          <a:spcPts val="0"/>
                        </a:spcBef>
                        <a:spcAft>
                          <a:spcPts val="0"/>
                        </a:spcAft>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2"/>
                  </a:ext>
                </a:extLst>
              </a:tr>
              <a:tr h="7784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Reflection:</a:t>
                      </a:r>
                      <a:r>
                        <a:rPr lang="en-US" sz="1100" b="0" i="0" u="none" strike="noStrike">
                          <a:solidFill>
                            <a:schemeClr val="dk1"/>
                          </a:solidFill>
                          <a:latin typeface="Verdana"/>
                          <a:ea typeface="Verdana"/>
                          <a:cs typeface="Verdana"/>
                          <a:sym typeface="Verdana"/>
                        </a:rPr>
                        <a:t> Students reflect on what they learned and write down how they can apply it to their daily lives*</a:t>
                      </a: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p>
                      <a:pPr marL="914400" marR="0" lvl="0" indent="-914400" algn="l" rtl="0">
                        <a:lnSpc>
                          <a:spcPct val="115000"/>
                        </a:lnSpc>
                        <a:spcBef>
                          <a:spcPts val="0"/>
                        </a:spcBef>
                        <a:spcAft>
                          <a:spcPts val="0"/>
                        </a:spcAft>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3"/>
                  </a:ext>
                </a:extLst>
              </a:tr>
              <a:tr h="274325">
                <a:tc>
                  <a:txBody>
                    <a:bodyPr/>
                    <a:lstStyle/>
                    <a:p>
                      <a:pPr marL="3175" marR="0" lvl="0" indent="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TOTAL</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45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4"/>
                  </a:ext>
                </a:extLst>
              </a:tr>
            </a:tbl>
          </a:graphicData>
        </a:graphic>
      </p:graphicFrame>
      <p:sp>
        <p:nvSpPr>
          <p:cNvPr id="466" name="Google Shape;466;p1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16</a:t>
            </a:fld>
            <a:endParaRPr/>
          </a:p>
        </p:txBody>
      </p:sp>
      <p:sp>
        <p:nvSpPr>
          <p:cNvPr id="467" name="Google Shape;467;p1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468" name="Google Shape;468;p16: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469" name="Google Shape;469;p16: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6"/>
        <p:cNvGrpSpPr/>
        <p:nvPr/>
      </p:nvGrpSpPr>
      <p:grpSpPr>
        <a:xfrm>
          <a:off x="0" y="0"/>
          <a:ext cx="0" cy="0"/>
          <a:chOff x="0" y="0"/>
          <a:chExt cx="0" cy="0"/>
        </a:xfrm>
      </p:grpSpPr>
      <p:sp>
        <p:nvSpPr>
          <p:cNvPr id="2687" name="Google Shape;2687;p160: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88" name="Google Shape;2688;p160:notes"/>
          <p:cNvSpPr txBox="1">
            <a:spLocks noGrp="1"/>
          </p:cNvSpPr>
          <p:nvPr>
            <p:ph type="body" idx="1"/>
          </p:nvPr>
        </p:nvSpPr>
        <p:spPr>
          <a:xfrm>
            <a:off x="11866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330"/>
              </a:spcBef>
              <a:spcAft>
                <a:spcPts val="0"/>
              </a:spcAft>
              <a:buNone/>
            </a:pPr>
            <a:endParaRPr sz="1100" u="sng"/>
          </a:p>
          <a:p>
            <a:pPr marL="0" lvl="0" indent="0" algn="l" rtl="0">
              <a:lnSpc>
                <a:spcPct val="100000"/>
              </a:lnSpc>
              <a:spcBef>
                <a:spcPts val="330"/>
              </a:spcBef>
              <a:spcAft>
                <a:spcPts val="0"/>
              </a:spcAft>
              <a:buNone/>
            </a:pPr>
            <a:r>
              <a:rPr lang="en-US" sz="1100" b="1" u="sng"/>
              <a:t>Skill</a:t>
            </a:r>
            <a:endParaRPr/>
          </a:p>
          <a:p>
            <a:pPr marL="0" lvl="0" indent="0" algn="l" rtl="0">
              <a:lnSpc>
                <a:spcPct val="100000"/>
              </a:lnSpc>
              <a:spcBef>
                <a:spcPts val="330"/>
              </a:spcBef>
              <a:spcAft>
                <a:spcPts val="0"/>
              </a:spcAft>
              <a:buNone/>
            </a:pPr>
            <a:endParaRPr sz="1100" u="sng"/>
          </a:p>
          <a:p>
            <a:pPr marL="232802" lvl="0" indent="-232802" algn="l" rtl="0">
              <a:lnSpc>
                <a:spcPct val="100000"/>
              </a:lnSpc>
              <a:spcBef>
                <a:spcPts val="330"/>
              </a:spcBef>
              <a:spcAft>
                <a:spcPts val="0"/>
              </a:spcAft>
              <a:buClr>
                <a:schemeClr val="dk1"/>
              </a:buClr>
              <a:buSzPts val="1100"/>
              <a:buFont typeface="Calibri"/>
              <a:buAutoNum type="arabicParenR"/>
            </a:pPr>
            <a:r>
              <a:rPr lang="en-US" sz="1100"/>
              <a:t>Make it clear that RTR is an internal skill used to challenge your own counterproductive thinking; it happens in your head.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Define counterproductive thoughts as unhelpful (slide builds). Instruct students to write UNHELPFUL in their Participant Workbooks.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Point out that this skill is used when there is a task at hand (slide builds). Instruct students to write down SOMETHING YOU’RE ABOUT TO DO in their Participant Workbook.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This skill is used to get “back in the game” to help you stay focused and perform.</a:t>
            </a:r>
            <a:endParaRPr/>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b="1"/>
              <a:t>Key Points</a:t>
            </a:r>
            <a:r>
              <a:rPr lang="en-US" sz="1100"/>
              <a:t>:</a:t>
            </a:r>
            <a:endParaRPr/>
          </a:p>
          <a:p>
            <a:pPr marL="223524" lvl="0" indent="-153674" algn="l" rtl="0">
              <a:lnSpc>
                <a:spcPct val="100000"/>
              </a:lnSpc>
              <a:spcBef>
                <a:spcPts val="0"/>
              </a:spcBef>
              <a:spcAft>
                <a:spcPts val="0"/>
              </a:spcAft>
              <a:buClr>
                <a:schemeClr val="dk1"/>
              </a:buClr>
              <a:buSzPts val="1100"/>
              <a:buFont typeface="Calibri"/>
              <a:buNone/>
            </a:pP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Real-Time Resilience helps you to stop unhelpful thinking so you can get back to what you need to do and be on top of your game mentally.</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Real-Time Resilience is an internal skill.</a:t>
            </a:r>
            <a:endParaRPr/>
          </a:p>
          <a:p>
            <a:pPr marL="221464" lvl="0" indent="-221464" algn="l" rtl="0">
              <a:lnSpc>
                <a:spcPct val="100000"/>
              </a:lnSpc>
              <a:spcBef>
                <a:spcPts val="330"/>
              </a:spcBef>
              <a:spcAft>
                <a:spcPts val="0"/>
              </a:spcAft>
              <a:buNone/>
            </a:pPr>
            <a:endParaRPr sz="1100"/>
          </a:p>
          <a:p>
            <a:pPr marL="221464" lvl="0" indent="-221464" algn="l" rtl="0">
              <a:lnSpc>
                <a:spcPct val="109090"/>
              </a:lnSpc>
              <a:spcBef>
                <a:spcPts val="330"/>
              </a:spcBef>
              <a:spcAft>
                <a:spcPts val="0"/>
              </a:spcAft>
              <a:buNone/>
            </a:pPr>
            <a:endParaRPr sz="1100"/>
          </a:p>
          <a:p>
            <a:pPr marL="221464" lvl="0" indent="-157964" algn="l" rtl="0">
              <a:lnSpc>
                <a:spcPct val="120000"/>
              </a:lnSpc>
              <a:spcBef>
                <a:spcPts val="300"/>
              </a:spcBef>
              <a:spcAft>
                <a:spcPts val="0"/>
              </a:spcAft>
              <a:buClr>
                <a:schemeClr val="dk1"/>
              </a:buClr>
              <a:buSzPts val="1000"/>
              <a:buFont typeface="Verdana"/>
              <a:buNone/>
            </a:pPr>
            <a:endParaRPr sz="1000"/>
          </a:p>
        </p:txBody>
      </p:sp>
      <p:sp>
        <p:nvSpPr>
          <p:cNvPr id="2689" name="Google Shape;2689;p16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chemeClr val="dk1"/>
                </a:solidFill>
                <a:latin typeface="Verdana"/>
                <a:ea typeface="Verdana"/>
                <a:cs typeface="Verdana"/>
                <a:sym typeface="Verdana"/>
              </a:rPr>
              <a:t>160</a:t>
            </a:fld>
            <a:endParaRPr sz="900">
              <a:solidFill>
                <a:schemeClr val="dk1"/>
              </a:solidFill>
              <a:latin typeface="Verdana"/>
              <a:ea typeface="Verdana"/>
              <a:cs typeface="Verdana"/>
              <a:sym typeface="Verdana"/>
            </a:endParaRPr>
          </a:p>
        </p:txBody>
      </p:sp>
      <p:sp>
        <p:nvSpPr>
          <p:cNvPr id="2690" name="Google Shape;2690;p160: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2691" name="Google Shape;2691;p160:notes"/>
          <p:cNvSpPr txBox="1"/>
          <p:nvPr/>
        </p:nvSpPr>
        <p:spPr>
          <a:xfrm>
            <a:off x="8629856" y="1203342"/>
            <a:ext cx="3829249" cy="5687282"/>
          </a:xfrm>
          <a:prstGeom prst="rect">
            <a:avLst/>
          </a:prstGeom>
          <a:noFill/>
          <a:ln>
            <a:noFill/>
          </a:ln>
        </p:spPr>
        <p:txBody>
          <a:bodyPr spcFirstLastPara="1" wrap="square" lIns="94500" tIns="47250" rIns="94500" bIns="47250" anchor="t" anchorCtr="0">
            <a:norm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2692" name="Google Shape;2692;p16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1"/>
        <p:cNvGrpSpPr/>
        <p:nvPr/>
      </p:nvGrpSpPr>
      <p:grpSpPr>
        <a:xfrm>
          <a:off x="0" y="0"/>
          <a:ext cx="0" cy="0"/>
          <a:chOff x="0" y="0"/>
          <a:chExt cx="0" cy="0"/>
        </a:xfrm>
      </p:grpSpPr>
      <p:sp>
        <p:nvSpPr>
          <p:cNvPr id="2712" name="Google Shape;2712;p161: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13" name="Google Shape;2713;p161:notes"/>
          <p:cNvSpPr txBox="1">
            <a:spLocks noGrp="1"/>
          </p:cNvSpPr>
          <p:nvPr>
            <p:ph type="body" idx="1"/>
          </p:nvPr>
        </p:nvSpPr>
        <p:spPr>
          <a:xfrm>
            <a:off x="11866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Encourage students to use this skill when their thoughts are preventing them from performing at their best.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Use RTR when there is something you’re about to do.</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Using the pictures on the slide, provide a couple examples of when students would use RTR:</a:t>
            </a:r>
            <a:endParaRPr/>
          </a:p>
          <a:p>
            <a:pPr marL="465603" lvl="1" indent="-260286" algn="l" rtl="0">
              <a:lnSpc>
                <a:spcPct val="100000"/>
              </a:lnSpc>
              <a:spcBef>
                <a:spcPts val="0"/>
              </a:spcBef>
              <a:spcAft>
                <a:spcPts val="0"/>
              </a:spcAft>
              <a:buClr>
                <a:schemeClr val="dk1"/>
              </a:buClr>
              <a:buSzPts val="1100"/>
              <a:buFont typeface="Arial"/>
              <a:buChar char="•"/>
            </a:pPr>
            <a:r>
              <a:rPr lang="en-US" sz="1100"/>
              <a:t>About to take a test</a:t>
            </a:r>
            <a:endParaRPr/>
          </a:p>
          <a:p>
            <a:pPr marL="465603" lvl="1" indent="-260286" algn="l" rtl="0">
              <a:lnSpc>
                <a:spcPct val="100000"/>
              </a:lnSpc>
              <a:spcBef>
                <a:spcPts val="0"/>
              </a:spcBef>
              <a:spcAft>
                <a:spcPts val="0"/>
              </a:spcAft>
              <a:buClr>
                <a:schemeClr val="dk1"/>
              </a:buClr>
              <a:buSzPts val="1100"/>
              <a:buFont typeface="Arial"/>
              <a:buChar char="•"/>
            </a:pPr>
            <a:r>
              <a:rPr lang="en-US" sz="1100"/>
              <a:t>About to give a presentation</a:t>
            </a:r>
            <a:endParaRPr/>
          </a:p>
          <a:p>
            <a:pPr marL="465603" lvl="1" indent="-260286" algn="l" rtl="0">
              <a:lnSpc>
                <a:spcPct val="100000"/>
              </a:lnSpc>
              <a:spcBef>
                <a:spcPts val="0"/>
              </a:spcBef>
              <a:spcAft>
                <a:spcPts val="0"/>
              </a:spcAft>
              <a:buClr>
                <a:schemeClr val="dk1"/>
              </a:buClr>
              <a:buSzPts val="1100"/>
              <a:buFont typeface="Arial"/>
              <a:buChar char="•"/>
            </a:pPr>
            <a:r>
              <a:rPr lang="en-US" sz="1100"/>
              <a:t>On the starting blocks before a race</a:t>
            </a:r>
            <a:endParaRPr/>
          </a:p>
          <a:p>
            <a:pPr marL="465603" lvl="1" indent="-260286" algn="l" rtl="0">
              <a:lnSpc>
                <a:spcPct val="100000"/>
              </a:lnSpc>
              <a:spcBef>
                <a:spcPts val="0"/>
              </a:spcBef>
              <a:spcAft>
                <a:spcPts val="0"/>
              </a:spcAft>
              <a:buClr>
                <a:schemeClr val="dk1"/>
              </a:buClr>
              <a:buSzPts val="1100"/>
              <a:buFont typeface="Arial"/>
              <a:buChar char="•"/>
            </a:pPr>
            <a:r>
              <a:rPr lang="en-US" sz="1100"/>
              <a:t>Before driving/driver’s test</a:t>
            </a:r>
            <a:endParaRPr/>
          </a:p>
          <a:p>
            <a:pPr marL="465603" lvl="1" indent="-260286" algn="l" rtl="0">
              <a:lnSpc>
                <a:spcPct val="100000"/>
              </a:lnSpc>
              <a:spcBef>
                <a:spcPts val="0"/>
              </a:spcBef>
              <a:spcAft>
                <a:spcPts val="0"/>
              </a:spcAft>
              <a:buClr>
                <a:schemeClr val="dk1"/>
              </a:buClr>
              <a:buSzPts val="1100"/>
              <a:buFont typeface="Arial"/>
              <a:buChar char="•"/>
            </a:pPr>
            <a:r>
              <a:rPr lang="en-US" sz="1100"/>
              <a:t>About to start a gaming competition</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Lead a group discussion about other times students could use RTR. </a:t>
            </a:r>
            <a:endParaRPr/>
          </a:p>
          <a:p>
            <a:pPr marL="662856" lvl="1" indent="-151614" algn="l" rtl="0">
              <a:lnSpc>
                <a:spcPct val="109090"/>
              </a:lnSpc>
              <a:spcBef>
                <a:spcPts val="330"/>
              </a:spcBef>
              <a:spcAft>
                <a:spcPts val="0"/>
              </a:spcAft>
              <a:buClr>
                <a:schemeClr val="dk1"/>
              </a:buClr>
              <a:buSzPts val="1100"/>
              <a:buFont typeface="Arial"/>
              <a:buNone/>
            </a:pPr>
            <a:endParaRPr sz="1100"/>
          </a:p>
          <a:p>
            <a:pPr marL="662856" lvl="1" indent="-221464" algn="l" rtl="0">
              <a:lnSpc>
                <a:spcPct val="120000"/>
              </a:lnSpc>
              <a:spcBef>
                <a:spcPts val="300"/>
              </a:spcBef>
              <a:spcAft>
                <a:spcPts val="0"/>
              </a:spcAft>
              <a:buNone/>
            </a:pPr>
            <a:endParaRPr sz="1000"/>
          </a:p>
        </p:txBody>
      </p:sp>
      <p:sp>
        <p:nvSpPr>
          <p:cNvPr id="2714" name="Google Shape;2714;p16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chemeClr val="dk1"/>
                </a:solidFill>
                <a:latin typeface="Verdana"/>
                <a:ea typeface="Verdana"/>
                <a:cs typeface="Verdana"/>
                <a:sym typeface="Verdana"/>
              </a:rPr>
              <a:t>161</a:t>
            </a:fld>
            <a:endParaRPr sz="900">
              <a:solidFill>
                <a:schemeClr val="dk1"/>
              </a:solidFill>
              <a:latin typeface="Verdana"/>
              <a:ea typeface="Verdana"/>
              <a:cs typeface="Verdana"/>
              <a:sym typeface="Verdana"/>
            </a:endParaRPr>
          </a:p>
        </p:txBody>
      </p:sp>
      <p:sp>
        <p:nvSpPr>
          <p:cNvPr id="2715" name="Google Shape;2715;p16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9"/>
        <p:cNvGrpSpPr/>
        <p:nvPr/>
      </p:nvGrpSpPr>
      <p:grpSpPr>
        <a:xfrm>
          <a:off x="0" y="0"/>
          <a:ext cx="0" cy="0"/>
          <a:chOff x="0" y="0"/>
          <a:chExt cx="0" cy="0"/>
        </a:xfrm>
      </p:grpSpPr>
      <p:sp>
        <p:nvSpPr>
          <p:cNvPr id="2730" name="Google Shape;2730;p162: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31" name="Google Shape;2731;p162:notes"/>
          <p:cNvSpPr txBox="1">
            <a:spLocks noGrp="1"/>
          </p:cNvSpPr>
          <p:nvPr>
            <p:ph type="body" idx="1"/>
          </p:nvPr>
        </p:nvSpPr>
        <p:spPr>
          <a:xfrm>
            <a:off x="108928"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Fight back against counterproductive/unhelpful thoughts using evidence, thinking optimistically, and putting the situation in perspective.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Review the three sentence starters with the students.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Fighting back against unhelpful thoughts is difficult; sentence starters will help us to fight back stronger. </a:t>
            </a:r>
            <a:endParaRPr/>
          </a:p>
          <a:p>
            <a:pPr marL="221464" lvl="0" indent="-221464"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The three Sentence Starters help structure your thinking so that you craft effective Real-Time Resilience responses.</a:t>
            </a:r>
            <a:endParaRPr/>
          </a:p>
          <a:p>
            <a:pPr marL="221464" lvl="0" indent="-221464" algn="l" rtl="0">
              <a:lnSpc>
                <a:spcPct val="109090"/>
              </a:lnSpc>
              <a:spcBef>
                <a:spcPts val="330"/>
              </a:spcBef>
              <a:spcAft>
                <a:spcPts val="0"/>
              </a:spcAft>
              <a:buNone/>
            </a:pPr>
            <a:endParaRPr sz="1100"/>
          </a:p>
          <a:p>
            <a:pPr marL="221464" lvl="0" indent="-221464" algn="l" rtl="0">
              <a:lnSpc>
                <a:spcPct val="109090"/>
              </a:lnSpc>
              <a:spcBef>
                <a:spcPts val="330"/>
              </a:spcBef>
              <a:spcAft>
                <a:spcPts val="0"/>
              </a:spcAft>
              <a:buNone/>
            </a:pPr>
            <a:endParaRPr sz="1100"/>
          </a:p>
        </p:txBody>
      </p:sp>
      <p:sp>
        <p:nvSpPr>
          <p:cNvPr id="2732" name="Google Shape;2732;p16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chemeClr val="dk1"/>
                </a:solidFill>
                <a:latin typeface="Verdana"/>
                <a:ea typeface="Verdana"/>
                <a:cs typeface="Verdana"/>
                <a:sym typeface="Verdana"/>
              </a:rPr>
              <a:t>162</a:t>
            </a:fld>
            <a:endParaRPr sz="900">
              <a:solidFill>
                <a:schemeClr val="dk1"/>
              </a:solidFill>
              <a:latin typeface="Verdana"/>
              <a:ea typeface="Verdana"/>
              <a:cs typeface="Verdana"/>
              <a:sym typeface="Verdana"/>
            </a:endParaRPr>
          </a:p>
        </p:txBody>
      </p:sp>
      <p:sp>
        <p:nvSpPr>
          <p:cNvPr id="2733" name="Google Shape;2733;p162: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2734" name="Google Shape;2734;p16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4"/>
        <p:cNvGrpSpPr/>
        <p:nvPr/>
      </p:nvGrpSpPr>
      <p:grpSpPr>
        <a:xfrm>
          <a:off x="0" y="0"/>
          <a:ext cx="0" cy="0"/>
          <a:chOff x="0" y="0"/>
          <a:chExt cx="0" cy="0"/>
        </a:xfrm>
      </p:grpSpPr>
      <p:sp>
        <p:nvSpPr>
          <p:cNvPr id="2745" name="Google Shape;2745;p163: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6" name="Google Shape;2746;p163:notes"/>
          <p:cNvSpPr txBox="1">
            <a:spLocks noGrp="1"/>
          </p:cNvSpPr>
          <p:nvPr>
            <p:ph type="body" idx="1"/>
          </p:nvPr>
        </p:nvSpPr>
        <p:spPr>
          <a:xfrm>
            <a:off x="124011" y="3238680"/>
            <a:ext cx="3936495"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800"/>
          </a:p>
          <a:p>
            <a:pPr marL="0" lvl="0" indent="0" algn="l" rtl="0">
              <a:lnSpc>
                <a:spcPct val="100000"/>
              </a:lnSpc>
              <a:spcBef>
                <a:spcPts val="0"/>
              </a:spcBef>
              <a:spcAft>
                <a:spcPts val="0"/>
              </a:spcAft>
              <a:buNone/>
            </a:pPr>
            <a:r>
              <a:rPr lang="en-US" sz="1100" b="1" u="sng"/>
              <a:t>Hook</a:t>
            </a:r>
            <a:r>
              <a:rPr lang="en-US" sz="1100" u="sng"/>
              <a:t> (Low-Tech)</a:t>
            </a:r>
            <a:endParaRPr/>
          </a:p>
          <a:p>
            <a:pPr marL="0" lvl="0" indent="0" algn="l" rtl="0">
              <a:lnSpc>
                <a:spcPct val="100000"/>
              </a:lnSpc>
              <a:spcBef>
                <a:spcPts val="0"/>
              </a:spcBef>
              <a:spcAft>
                <a:spcPts val="0"/>
              </a:spcAft>
              <a:buNone/>
            </a:pPr>
            <a:endParaRPr sz="800"/>
          </a:p>
          <a:p>
            <a:pPr marL="232802" lvl="0" indent="-232802" algn="l" rtl="0">
              <a:lnSpc>
                <a:spcPct val="100000"/>
              </a:lnSpc>
              <a:spcBef>
                <a:spcPts val="0"/>
              </a:spcBef>
              <a:spcAft>
                <a:spcPts val="0"/>
              </a:spcAft>
              <a:buClr>
                <a:schemeClr val="dk1"/>
              </a:buClr>
              <a:buSzPts val="1100"/>
              <a:buFont typeface="Calibri"/>
              <a:buAutoNum type="arabicParenR"/>
            </a:pPr>
            <a:r>
              <a:rPr lang="en-US" sz="1100"/>
              <a:t>For this demonstration, instructors can create an example or use the example </a:t>
            </a:r>
            <a:r>
              <a:rPr lang="en-US" sz="1100" b="1"/>
              <a:t>on the following page</a:t>
            </a:r>
            <a:r>
              <a:rPr lang="en-US" sz="1100"/>
              <a:t>.</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Instructors have five volunteers come up to the front of the room.</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Each volunteer is given a numbered note card with a counterproductive thought. Tell students that the volunteers will act like the counterproductive part of your brain by saying unhelpful thoughts you might think in the heat of the moment.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The student with the note card marked number 1 will read their thought first. The instructor responds modeling the use of the sentence starters. After the response, the instructor stops to ask the students to identify whether the instructor used evidence, Optimism or perspective.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Repeat the process with each counterproductive thought.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Debrief the demonstration asking students what they noticed about the responses. </a:t>
            </a:r>
            <a:endParaRPr/>
          </a:p>
          <a:p>
            <a:pPr marL="221464" lvl="0" indent="-170664" algn="l" rtl="0">
              <a:lnSpc>
                <a:spcPct val="100000"/>
              </a:lnSpc>
              <a:spcBef>
                <a:spcPts val="0"/>
              </a:spcBef>
              <a:spcAft>
                <a:spcPts val="0"/>
              </a:spcAft>
              <a:buClr>
                <a:schemeClr val="dk1"/>
              </a:buClr>
              <a:buSzPts val="800"/>
              <a:buFont typeface="Verdana"/>
              <a:buNone/>
            </a:pPr>
            <a:endParaRPr sz="800"/>
          </a:p>
          <a:p>
            <a:pPr marL="221464" lvl="0" indent="-221464" algn="l" rtl="0">
              <a:lnSpc>
                <a:spcPct val="100000"/>
              </a:lnSpc>
              <a:spcBef>
                <a:spcPts val="0"/>
              </a:spcBef>
              <a:spcAft>
                <a:spcPts val="0"/>
              </a:spcAft>
              <a:buNone/>
            </a:pPr>
            <a:r>
              <a:rPr lang="en-US" sz="1100" b="1"/>
              <a:t>Key Points: </a:t>
            </a:r>
            <a:endParaRPr/>
          </a:p>
          <a:p>
            <a:pPr marL="221464" lvl="0" indent="-221464" algn="l" rtl="0">
              <a:lnSpc>
                <a:spcPct val="100000"/>
              </a:lnSpc>
              <a:spcBef>
                <a:spcPts val="0"/>
              </a:spcBef>
              <a:spcAft>
                <a:spcPts val="0"/>
              </a:spcAft>
              <a:buNone/>
            </a:pPr>
            <a:endParaRPr sz="800" b="1"/>
          </a:p>
          <a:p>
            <a:pPr marL="232802" lvl="0" indent="-232802" algn="l" rtl="0">
              <a:lnSpc>
                <a:spcPct val="100000"/>
              </a:lnSpc>
              <a:spcBef>
                <a:spcPts val="0"/>
              </a:spcBef>
              <a:spcAft>
                <a:spcPts val="0"/>
              </a:spcAft>
              <a:buClr>
                <a:schemeClr val="dk1"/>
              </a:buClr>
              <a:buSzPts val="1100"/>
              <a:buFont typeface="Calibri"/>
              <a:buAutoNum type="arabicParenR"/>
            </a:pPr>
            <a:r>
              <a:rPr lang="en-US" sz="1100"/>
              <a:t>RTR uses Evidence, Optimism, and Put It In Perspective to combat unhelpful thinking.</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With practice, responses become accurate and fast. </a:t>
            </a:r>
            <a:endParaRPr/>
          </a:p>
          <a:p>
            <a:pPr marL="221464" lvl="0" indent="-221464" algn="l" rtl="0">
              <a:lnSpc>
                <a:spcPct val="100000"/>
              </a:lnSpc>
              <a:spcBef>
                <a:spcPts val="0"/>
              </a:spcBef>
              <a:spcAft>
                <a:spcPts val="0"/>
              </a:spcAft>
              <a:buNone/>
            </a:pPr>
            <a:r>
              <a:rPr lang="en-US" sz="1100"/>
              <a:t> </a:t>
            </a:r>
            <a:endParaRPr/>
          </a:p>
          <a:p>
            <a:pPr marL="221464" lvl="0" indent="-221464" algn="l" rtl="0">
              <a:lnSpc>
                <a:spcPct val="120000"/>
              </a:lnSpc>
              <a:spcBef>
                <a:spcPts val="300"/>
              </a:spcBef>
              <a:spcAft>
                <a:spcPts val="0"/>
              </a:spcAft>
              <a:buNone/>
            </a:pPr>
            <a:endParaRPr sz="1000"/>
          </a:p>
        </p:txBody>
      </p:sp>
      <p:sp>
        <p:nvSpPr>
          <p:cNvPr id="2747" name="Google Shape;2747;p16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163</a:t>
            </a:fld>
            <a:endParaRPr/>
          </a:p>
        </p:txBody>
      </p:sp>
      <p:sp>
        <p:nvSpPr>
          <p:cNvPr id="2748" name="Google Shape;2748;p16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0"/>
        <p:cNvGrpSpPr/>
        <p:nvPr/>
      </p:nvGrpSpPr>
      <p:grpSpPr>
        <a:xfrm>
          <a:off x="0" y="0"/>
          <a:ext cx="0" cy="0"/>
          <a:chOff x="0" y="0"/>
          <a:chExt cx="0" cy="0"/>
        </a:xfrm>
      </p:grpSpPr>
      <p:sp>
        <p:nvSpPr>
          <p:cNvPr id="2761" name="Google Shape;2761;p164:notes"/>
          <p:cNvSpPr txBox="1">
            <a:spLocks noGrp="1"/>
          </p:cNvSpPr>
          <p:nvPr>
            <p:ph type="body" idx="1"/>
          </p:nvPr>
        </p:nvSpPr>
        <p:spPr>
          <a:xfrm>
            <a:off x="264716" y="310938"/>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800"/>
          </a:p>
          <a:p>
            <a:pPr marL="0" lvl="0" indent="0" algn="l" rtl="0">
              <a:lnSpc>
                <a:spcPct val="100000"/>
              </a:lnSpc>
              <a:spcBef>
                <a:spcPts val="0"/>
              </a:spcBef>
              <a:spcAft>
                <a:spcPts val="0"/>
              </a:spcAft>
              <a:buNone/>
            </a:pPr>
            <a:r>
              <a:rPr lang="en-US" sz="1100" b="1" u="sng"/>
              <a:t>Example:</a:t>
            </a:r>
            <a:endParaRPr/>
          </a:p>
          <a:p>
            <a:pPr marL="0" lvl="0" indent="0" algn="l" rtl="0">
              <a:lnSpc>
                <a:spcPct val="100000"/>
              </a:lnSpc>
              <a:spcBef>
                <a:spcPts val="0"/>
              </a:spcBef>
              <a:spcAft>
                <a:spcPts val="0"/>
              </a:spcAft>
              <a:buNone/>
            </a:pPr>
            <a:endParaRPr sz="800" u="sng"/>
          </a:p>
          <a:p>
            <a:pPr marL="0" lvl="0" indent="0" algn="l" rtl="0">
              <a:lnSpc>
                <a:spcPct val="100000"/>
              </a:lnSpc>
              <a:spcBef>
                <a:spcPts val="0"/>
              </a:spcBef>
              <a:spcAft>
                <a:spcPts val="0"/>
              </a:spcAft>
              <a:buNone/>
            </a:pPr>
            <a:r>
              <a:rPr lang="en-US" sz="1100" b="1"/>
              <a:t>Task at hand</a:t>
            </a:r>
            <a:r>
              <a:rPr lang="en-US" sz="1100"/>
              <a:t>: About to take a math test</a:t>
            </a:r>
            <a:endParaRPr/>
          </a:p>
          <a:p>
            <a:pPr marL="0" lvl="0" indent="0" algn="l" rtl="0">
              <a:lnSpc>
                <a:spcPct val="100000"/>
              </a:lnSpc>
              <a:spcBef>
                <a:spcPts val="0"/>
              </a:spcBef>
              <a:spcAft>
                <a:spcPts val="0"/>
              </a:spcAft>
              <a:buNone/>
            </a:pPr>
            <a:endParaRPr sz="8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endParaRPr sz="1100"/>
          </a:p>
        </p:txBody>
      </p:sp>
      <p:sp>
        <p:nvSpPr>
          <p:cNvPr id="2762" name="Google Shape;2762;p16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164</a:t>
            </a:fld>
            <a:endParaRPr/>
          </a:p>
        </p:txBody>
      </p:sp>
      <p:graphicFrame>
        <p:nvGraphicFramePr>
          <p:cNvPr id="2763" name="Google Shape;2763;p164:notes"/>
          <p:cNvGraphicFramePr/>
          <p:nvPr/>
        </p:nvGraphicFramePr>
        <p:xfrm>
          <a:off x="352535" y="1525388"/>
          <a:ext cx="3000000" cy="3000000"/>
        </p:xfrm>
        <a:graphic>
          <a:graphicData uri="http://schemas.openxmlformats.org/drawingml/2006/table">
            <a:tbl>
              <a:tblPr firstRow="1" bandRow="1">
                <a:noFill/>
                <a:tableStyleId>{7796992C-8022-44BA-B704-2DFED4A1EE59}</a:tableStyleId>
              </a:tblPr>
              <a:tblGrid>
                <a:gridCol w="1863400">
                  <a:extLst>
                    <a:ext uri="{9D8B030D-6E8A-4147-A177-3AD203B41FA5}">
                      <a16:colId xmlns:a16="http://schemas.microsoft.com/office/drawing/2014/main" val="20000"/>
                    </a:ext>
                  </a:extLst>
                </a:gridCol>
                <a:gridCol w="1863400">
                  <a:extLst>
                    <a:ext uri="{9D8B030D-6E8A-4147-A177-3AD203B41FA5}">
                      <a16:colId xmlns:a16="http://schemas.microsoft.com/office/drawing/2014/main" val="20001"/>
                    </a:ext>
                  </a:extLst>
                </a:gridCol>
              </a:tblGrid>
              <a:tr h="604675">
                <a:tc>
                  <a:txBody>
                    <a:bodyPr/>
                    <a:lstStyle/>
                    <a:p>
                      <a:pPr marL="0" lvl="0" indent="0" algn="ctr" rtl="0">
                        <a:spcBef>
                          <a:spcPts val="0"/>
                        </a:spcBef>
                        <a:spcAft>
                          <a:spcPts val="0"/>
                        </a:spcAft>
                        <a:buNone/>
                      </a:pPr>
                      <a:r>
                        <a:rPr lang="en-US" sz="1100">
                          <a:solidFill>
                            <a:schemeClr val="dk1"/>
                          </a:solidFill>
                          <a:latin typeface="Verdana"/>
                          <a:ea typeface="Verdana"/>
                          <a:cs typeface="Verdana"/>
                          <a:sym typeface="Verdana"/>
                        </a:rPr>
                        <a:t>Counterproductive Thought</a:t>
                      </a:r>
                      <a:endParaRPr/>
                    </a:p>
                    <a:p>
                      <a:pPr marL="0" lvl="0" indent="0" algn="ctr" rtl="0">
                        <a:spcBef>
                          <a:spcPts val="0"/>
                        </a:spcBef>
                        <a:spcAft>
                          <a:spcPts val="0"/>
                        </a:spcAft>
                        <a:buNone/>
                      </a:pPr>
                      <a:r>
                        <a:rPr lang="en-US" sz="1100">
                          <a:solidFill>
                            <a:schemeClr val="dk1"/>
                          </a:solidFill>
                          <a:latin typeface="Verdana"/>
                          <a:ea typeface="Verdana"/>
                          <a:cs typeface="Verdana"/>
                          <a:sym typeface="Verdana"/>
                        </a:rPr>
                        <a:t>(read by student)</a:t>
                      </a:r>
                      <a:endParaRPr sz="1100">
                        <a:solidFill>
                          <a:schemeClr val="dk1"/>
                        </a:solidFill>
                        <a:latin typeface="Verdana"/>
                        <a:ea typeface="Verdana"/>
                        <a:cs typeface="Verdana"/>
                        <a:sym typeface="Verdana"/>
                      </a:endParaRPr>
                    </a:p>
                  </a:txBody>
                  <a:tcPr marL="87625" marR="87625" marT="44275" marB="4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100">
                          <a:solidFill>
                            <a:schemeClr val="dk1"/>
                          </a:solidFill>
                          <a:latin typeface="Verdana"/>
                          <a:ea typeface="Verdana"/>
                          <a:cs typeface="Verdana"/>
                          <a:sym typeface="Verdana"/>
                        </a:rPr>
                        <a:t>RTR Response</a:t>
                      </a:r>
                      <a:endParaRPr/>
                    </a:p>
                    <a:p>
                      <a:pPr marL="0" lvl="0" indent="0" algn="ctr" rtl="0">
                        <a:spcBef>
                          <a:spcPts val="0"/>
                        </a:spcBef>
                        <a:spcAft>
                          <a:spcPts val="0"/>
                        </a:spcAft>
                        <a:buNone/>
                      </a:pPr>
                      <a:endParaRPr sz="1100">
                        <a:solidFill>
                          <a:schemeClr val="dk1"/>
                        </a:solidFill>
                        <a:latin typeface="Verdana"/>
                        <a:ea typeface="Verdana"/>
                        <a:cs typeface="Verdana"/>
                        <a:sym typeface="Verdana"/>
                      </a:endParaRPr>
                    </a:p>
                    <a:p>
                      <a:pPr marL="0" lvl="0" indent="0" algn="ctr" rtl="0">
                        <a:spcBef>
                          <a:spcPts val="0"/>
                        </a:spcBef>
                        <a:spcAft>
                          <a:spcPts val="0"/>
                        </a:spcAft>
                        <a:buNone/>
                      </a:pPr>
                      <a:r>
                        <a:rPr lang="en-US" sz="1100">
                          <a:solidFill>
                            <a:schemeClr val="dk1"/>
                          </a:solidFill>
                          <a:latin typeface="Verdana"/>
                          <a:ea typeface="Verdana"/>
                          <a:cs typeface="Verdana"/>
                          <a:sym typeface="Verdana"/>
                        </a:rPr>
                        <a:t>(given by instructor)</a:t>
                      </a:r>
                      <a:endParaRPr sz="1100">
                        <a:solidFill>
                          <a:schemeClr val="dk1"/>
                        </a:solidFill>
                        <a:latin typeface="Verdana"/>
                        <a:ea typeface="Verdana"/>
                        <a:cs typeface="Verdana"/>
                        <a:sym typeface="Verdana"/>
                      </a:endParaRPr>
                    </a:p>
                  </a:txBody>
                  <a:tcPr marL="87625" marR="87625" marT="44275" marB="4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450600">
                <a:tc>
                  <a:txBody>
                    <a:bodyPr/>
                    <a:lstStyle/>
                    <a:p>
                      <a:pPr marL="0" lvl="0" indent="0" algn="l" rtl="0">
                        <a:spcBef>
                          <a:spcPts val="0"/>
                        </a:spcBef>
                        <a:spcAft>
                          <a:spcPts val="0"/>
                        </a:spcAft>
                        <a:buNone/>
                      </a:pPr>
                      <a:r>
                        <a:rPr lang="en-US" sz="1100">
                          <a:latin typeface="Verdana"/>
                          <a:ea typeface="Verdana"/>
                          <a:cs typeface="Verdana"/>
                          <a:sym typeface="Verdana"/>
                        </a:rPr>
                        <a:t>1. I’m going to fail. </a:t>
                      </a:r>
                      <a:endParaRPr sz="1100">
                        <a:latin typeface="Verdana"/>
                        <a:ea typeface="Verdana"/>
                        <a:cs typeface="Verdana"/>
                        <a:sym typeface="Verdana"/>
                      </a:endParaRPr>
                    </a:p>
                  </a:txBody>
                  <a:tcPr marL="87625" marR="87625" marT="44275" marB="442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100">
                          <a:latin typeface="Verdana"/>
                          <a:ea typeface="Verdana"/>
                          <a:cs typeface="Verdana"/>
                          <a:sym typeface="Verdana"/>
                        </a:rPr>
                        <a:t>1. That’s not true, I spent 2 hours studying last night, I’ve completed all my homework assignments, and I have never failed a math test. (E)</a:t>
                      </a:r>
                      <a:endParaRPr sz="1100">
                        <a:latin typeface="Verdana"/>
                        <a:ea typeface="Verdana"/>
                        <a:cs typeface="Verdana"/>
                        <a:sym typeface="Verdana"/>
                      </a:endParaRPr>
                    </a:p>
                  </a:txBody>
                  <a:tcPr marL="87625" marR="87625" marT="44275" marB="442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939825">
                <a:tc>
                  <a:txBody>
                    <a:bodyPr/>
                    <a:lstStyle/>
                    <a:p>
                      <a:pPr marL="0" lvl="0" indent="0" algn="l" rtl="0">
                        <a:spcBef>
                          <a:spcPts val="0"/>
                        </a:spcBef>
                        <a:spcAft>
                          <a:spcPts val="0"/>
                        </a:spcAft>
                        <a:buNone/>
                      </a:pPr>
                      <a:r>
                        <a:rPr lang="en-US" sz="1100">
                          <a:latin typeface="Verdana"/>
                          <a:ea typeface="Verdana"/>
                          <a:cs typeface="Verdana"/>
                          <a:sym typeface="Verdana"/>
                        </a:rPr>
                        <a:t>2. I didn’t get enough sleep last night. </a:t>
                      </a:r>
                      <a:endParaRPr sz="1100">
                        <a:latin typeface="Verdana"/>
                        <a:ea typeface="Verdana"/>
                        <a:cs typeface="Verdana"/>
                        <a:sym typeface="Verdana"/>
                      </a:endParaRPr>
                    </a:p>
                  </a:txBody>
                  <a:tcPr marL="87625" marR="87625" marT="44275" marB="442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100">
                          <a:latin typeface="Verdana"/>
                          <a:ea typeface="Verdana"/>
                          <a:cs typeface="Verdana"/>
                          <a:sym typeface="Verdana"/>
                        </a:rPr>
                        <a:t>2. A more optimistic way of seeing this is that time I stayed up helped me prepare for this test. (O)</a:t>
                      </a:r>
                      <a:endParaRPr sz="1100">
                        <a:latin typeface="Verdana"/>
                        <a:ea typeface="Verdana"/>
                        <a:cs typeface="Verdana"/>
                        <a:sym typeface="Verdana"/>
                      </a:endParaRPr>
                    </a:p>
                  </a:txBody>
                  <a:tcPr marL="87625" marR="87625" marT="44275" marB="442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450600">
                <a:tc>
                  <a:txBody>
                    <a:bodyPr/>
                    <a:lstStyle/>
                    <a:p>
                      <a:pPr marL="0" lvl="0" indent="0" algn="l" rtl="0">
                        <a:spcBef>
                          <a:spcPts val="0"/>
                        </a:spcBef>
                        <a:spcAft>
                          <a:spcPts val="0"/>
                        </a:spcAft>
                        <a:buNone/>
                      </a:pPr>
                      <a:r>
                        <a:rPr lang="en-US" sz="1100">
                          <a:latin typeface="Verdana"/>
                          <a:ea typeface="Verdana"/>
                          <a:cs typeface="Verdana"/>
                          <a:sym typeface="Verdana"/>
                        </a:rPr>
                        <a:t>3. This test is going to be so hard. </a:t>
                      </a:r>
                      <a:endParaRPr sz="1100">
                        <a:latin typeface="Verdana"/>
                        <a:ea typeface="Verdana"/>
                        <a:cs typeface="Verdana"/>
                        <a:sym typeface="Verdana"/>
                      </a:endParaRPr>
                    </a:p>
                  </a:txBody>
                  <a:tcPr marL="87625" marR="87625" marT="44275" marB="442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100">
                          <a:latin typeface="Verdana"/>
                          <a:ea typeface="Verdana"/>
                          <a:cs typeface="Verdana"/>
                          <a:sym typeface="Verdana"/>
                        </a:rPr>
                        <a:t>3. The most likely thing is the test will be hard and I can make sure I take my time, think about the answers, and take deep breaths to help me stay relaxed. (P)</a:t>
                      </a:r>
                      <a:endParaRPr sz="1100">
                        <a:latin typeface="Verdana"/>
                        <a:ea typeface="Verdana"/>
                        <a:cs typeface="Verdana"/>
                        <a:sym typeface="Verdana"/>
                      </a:endParaRPr>
                    </a:p>
                  </a:txBody>
                  <a:tcPr marL="87625" marR="87625" marT="44275" marB="442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280325">
                <a:tc>
                  <a:txBody>
                    <a:bodyPr/>
                    <a:lstStyle/>
                    <a:p>
                      <a:pPr marL="0" lvl="0" indent="0" algn="l" rtl="0">
                        <a:spcBef>
                          <a:spcPts val="0"/>
                        </a:spcBef>
                        <a:spcAft>
                          <a:spcPts val="0"/>
                        </a:spcAft>
                        <a:buNone/>
                      </a:pPr>
                      <a:r>
                        <a:rPr lang="en-US" sz="1100">
                          <a:latin typeface="Verdana"/>
                          <a:ea typeface="Verdana"/>
                          <a:cs typeface="Verdana"/>
                          <a:sym typeface="Verdana"/>
                        </a:rPr>
                        <a:t>4. This is going to bring down my grade. </a:t>
                      </a:r>
                      <a:endParaRPr sz="1100">
                        <a:latin typeface="Verdana"/>
                        <a:ea typeface="Verdana"/>
                        <a:cs typeface="Verdana"/>
                        <a:sym typeface="Verdana"/>
                      </a:endParaRPr>
                    </a:p>
                  </a:txBody>
                  <a:tcPr marL="87625" marR="87625" marT="44275" marB="442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100">
                          <a:latin typeface="Verdana"/>
                          <a:ea typeface="Verdana"/>
                          <a:cs typeface="Verdana"/>
                          <a:sym typeface="Verdana"/>
                        </a:rPr>
                        <a:t>4. A more optimistic way of looking at it is, I have a B in the class and plenty of time to bring my grade up to an A throughout the semester. (O)</a:t>
                      </a:r>
                      <a:endParaRPr sz="1100">
                        <a:latin typeface="Verdana"/>
                        <a:ea typeface="Verdana"/>
                        <a:cs typeface="Verdana"/>
                        <a:sym typeface="Verdana"/>
                      </a:endParaRPr>
                    </a:p>
                  </a:txBody>
                  <a:tcPr marL="87625" marR="87625" marT="44275" marB="442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1280325">
                <a:tc>
                  <a:txBody>
                    <a:bodyPr/>
                    <a:lstStyle/>
                    <a:p>
                      <a:pPr marL="0" lvl="0" indent="0" algn="l" rtl="0">
                        <a:spcBef>
                          <a:spcPts val="0"/>
                        </a:spcBef>
                        <a:spcAft>
                          <a:spcPts val="0"/>
                        </a:spcAft>
                        <a:buNone/>
                      </a:pPr>
                      <a:r>
                        <a:rPr lang="en-US" sz="1100">
                          <a:latin typeface="Verdana"/>
                          <a:ea typeface="Verdana"/>
                          <a:cs typeface="Verdana"/>
                          <a:sym typeface="Verdana"/>
                        </a:rPr>
                        <a:t>5. The teacher didn’t spend enough time on this unit. </a:t>
                      </a:r>
                      <a:endParaRPr sz="1100">
                        <a:latin typeface="Verdana"/>
                        <a:ea typeface="Verdana"/>
                        <a:cs typeface="Verdana"/>
                        <a:sym typeface="Verdana"/>
                      </a:endParaRPr>
                    </a:p>
                  </a:txBody>
                  <a:tcPr marL="87625" marR="87625" marT="44275" marB="442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100">
                          <a:latin typeface="Verdana"/>
                          <a:ea typeface="Verdana"/>
                          <a:cs typeface="Verdana"/>
                          <a:sym typeface="Verdana"/>
                        </a:rPr>
                        <a:t>5. That’s not completely true, we spent three weeks on this unit and completed several homework assignments. (E)</a:t>
                      </a:r>
                      <a:endParaRPr sz="1100">
                        <a:latin typeface="Verdana"/>
                        <a:ea typeface="Verdana"/>
                        <a:cs typeface="Verdana"/>
                        <a:sym typeface="Verdana"/>
                      </a:endParaRPr>
                    </a:p>
                  </a:txBody>
                  <a:tcPr marL="87625" marR="87625" marT="44275" marB="442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764" name="Google Shape;2764;p16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765" name="Google Shape;2765;p164: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7"/>
        <p:cNvGrpSpPr/>
        <p:nvPr/>
      </p:nvGrpSpPr>
      <p:grpSpPr>
        <a:xfrm>
          <a:off x="0" y="0"/>
          <a:ext cx="0" cy="0"/>
          <a:chOff x="0" y="0"/>
          <a:chExt cx="0" cy="0"/>
        </a:xfrm>
      </p:grpSpPr>
      <p:sp>
        <p:nvSpPr>
          <p:cNvPr id="2778" name="Google Shape;2778;p165: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79" name="Google Shape;2779;p165:notes"/>
          <p:cNvSpPr txBox="1">
            <a:spLocks noGrp="1"/>
          </p:cNvSpPr>
          <p:nvPr>
            <p:ph type="body" idx="1"/>
          </p:nvPr>
        </p:nvSpPr>
        <p:spPr>
          <a:xfrm>
            <a:off x="120609" y="3238676"/>
            <a:ext cx="3973355" cy="6057723"/>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solidFill>
                  <a:srgbClr val="000000"/>
                </a:solidFill>
              </a:rPr>
              <a:t>Instructor Notes:</a:t>
            </a:r>
            <a:endParaRPr/>
          </a:p>
          <a:p>
            <a:pPr marL="0" lvl="0" indent="0" algn="l" rtl="0">
              <a:lnSpc>
                <a:spcPct val="100000"/>
              </a:lnSpc>
              <a:spcBef>
                <a:spcPts val="0"/>
              </a:spcBef>
              <a:spcAft>
                <a:spcPts val="0"/>
              </a:spcAft>
              <a:buNone/>
            </a:pPr>
            <a:endParaRPr sz="800" b="1">
              <a:solidFill>
                <a:srgbClr val="000000"/>
              </a:solidFill>
            </a:endParaRPr>
          </a:p>
          <a:p>
            <a:pPr marL="232802" lvl="0" indent="-232802" algn="l" rtl="0">
              <a:lnSpc>
                <a:spcPct val="100000"/>
              </a:lnSpc>
              <a:spcBef>
                <a:spcPts val="0"/>
              </a:spcBef>
              <a:spcAft>
                <a:spcPts val="0"/>
              </a:spcAft>
              <a:buClr>
                <a:srgbClr val="000000"/>
              </a:buClr>
              <a:buSzPts val="1100"/>
              <a:buFont typeface="Calibri"/>
              <a:buAutoNum type="arabicParenR"/>
            </a:pPr>
            <a:r>
              <a:rPr lang="en-US" sz="1100">
                <a:solidFill>
                  <a:srgbClr val="000000"/>
                </a:solidFill>
              </a:rPr>
              <a:t>Teach the Pitfall responses. For example, the task at hand is you’re about to give a presentation in front of your class.</a:t>
            </a:r>
            <a:endParaRPr/>
          </a:p>
          <a:p>
            <a:pPr marL="465603" lvl="1" indent="-227952" algn="l" rtl="0">
              <a:lnSpc>
                <a:spcPct val="100000"/>
              </a:lnSpc>
              <a:spcBef>
                <a:spcPts val="0"/>
              </a:spcBef>
              <a:spcAft>
                <a:spcPts val="0"/>
              </a:spcAft>
              <a:buClr>
                <a:srgbClr val="000000"/>
              </a:buClr>
              <a:buSzPts val="1100"/>
              <a:buFont typeface="Arial"/>
              <a:buChar char="•"/>
            </a:pPr>
            <a:r>
              <a:rPr lang="en-US" sz="1100">
                <a:solidFill>
                  <a:srgbClr val="000000"/>
                </a:solidFill>
              </a:rPr>
              <a:t>Dismissing the grain of truth: students write “NUH-UH” in their Participant Workbooks.</a:t>
            </a:r>
            <a:endParaRPr/>
          </a:p>
          <a:p>
            <a:pPr marL="818040" lvl="2" indent="-291002" algn="l" rtl="0">
              <a:lnSpc>
                <a:spcPct val="100000"/>
              </a:lnSpc>
              <a:spcBef>
                <a:spcPts val="0"/>
              </a:spcBef>
              <a:spcAft>
                <a:spcPts val="0"/>
              </a:spcAft>
              <a:buClr>
                <a:srgbClr val="000000"/>
              </a:buClr>
              <a:buSzPts val="1100"/>
              <a:buFont typeface="Arial"/>
              <a:buChar char="•"/>
            </a:pPr>
            <a:r>
              <a:rPr lang="en-US" sz="1100" b="1">
                <a:solidFill>
                  <a:srgbClr val="000000"/>
                </a:solidFill>
              </a:rPr>
              <a:t>Counterproductive Thought</a:t>
            </a:r>
            <a:r>
              <a:rPr lang="en-US" sz="1100">
                <a:solidFill>
                  <a:srgbClr val="000000"/>
                </a:solidFill>
              </a:rPr>
              <a:t>: I’m not prepared to do this.</a:t>
            </a:r>
            <a:endParaRPr/>
          </a:p>
          <a:p>
            <a:pPr marL="818040" lvl="2" indent="-291002" algn="l" rtl="0">
              <a:lnSpc>
                <a:spcPct val="100000"/>
              </a:lnSpc>
              <a:spcBef>
                <a:spcPts val="0"/>
              </a:spcBef>
              <a:spcAft>
                <a:spcPts val="0"/>
              </a:spcAft>
              <a:buClr>
                <a:srgbClr val="000000"/>
              </a:buClr>
              <a:buSzPts val="1100"/>
              <a:buFont typeface="Arial"/>
              <a:buChar char="•"/>
            </a:pPr>
            <a:r>
              <a:rPr lang="en-US" sz="1100" b="1">
                <a:solidFill>
                  <a:srgbClr val="000000"/>
                </a:solidFill>
              </a:rPr>
              <a:t>Pitfall: </a:t>
            </a:r>
            <a:r>
              <a:rPr lang="en-US" sz="1100">
                <a:solidFill>
                  <a:srgbClr val="000000"/>
                </a:solidFill>
              </a:rPr>
              <a:t>I am totally prepared. </a:t>
            </a:r>
            <a:endParaRPr/>
          </a:p>
          <a:p>
            <a:pPr marL="465603" lvl="1" indent="-227952" algn="l" rtl="0">
              <a:lnSpc>
                <a:spcPct val="100000"/>
              </a:lnSpc>
              <a:spcBef>
                <a:spcPts val="0"/>
              </a:spcBef>
              <a:spcAft>
                <a:spcPts val="0"/>
              </a:spcAft>
              <a:buClr>
                <a:srgbClr val="000000"/>
              </a:buClr>
              <a:buSzPts val="1100"/>
              <a:buFont typeface="Arial"/>
              <a:buChar char="•"/>
            </a:pPr>
            <a:r>
              <a:rPr lang="en-US" sz="1100">
                <a:solidFill>
                  <a:srgbClr val="000000"/>
                </a:solidFill>
              </a:rPr>
              <a:t>Minimizing the situation: students write “WHO CARES” in their Participant Workbooks. </a:t>
            </a:r>
            <a:endParaRPr/>
          </a:p>
          <a:p>
            <a:pPr marL="818040" lvl="2" indent="-291002" algn="l" rtl="0">
              <a:lnSpc>
                <a:spcPct val="100000"/>
              </a:lnSpc>
              <a:spcBef>
                <a:spcPts val="0"/>
              </a:spcBef>
              <a:spcAft>
                <a:spcPts val="0"/>
              </a:spcAft>
              <a:buClr>
                <a:srgbClr val="000000"/>
              </a:buClr>
              <a:buSzPts val="1100"/>
              <a:buFont typeface="Arial"/>
              <a:buChar char="•"/>
            </a:pPr>
            <a:r>
              <a:rPr lang="en-US" sz="1100" b="1">
                <a:solidFill>
                  <a:srgbClr val="000000"/>
                </a:solidFill>
              </a:rPr>
              <a:t>Counterproductive Thought</a:t>
            </a:r>
            <a:r>
              <a:rPr lang="en-US" sz="1100">
                <a:solidFill>
                  <a:srgbClr val="000000"/>
                </a:solidFill>
              </a:rPr>
              <a:t>: The teacher and students won’t understand.</a:t>
            </a:r>
            <a:endParaRPr/>
          </a:p>
          <a:p>
            <a:pPr marL="818040" lvl="2" indent="-291002" algn="l" rtl="0">
              <a:lnSpc>
                <a:spcPct val="100000"/>
              </a:lnSpc>
              <a:spcBef>
                <a:spcPts val="0"/>
              </a:spcBef>
              <a:spcAft>
                <a:spcPts val="0"/>
              </a:spcAft>
              <a:buClr>
                <a:srgbClr val="000000"/>
              </a:buClr>
              <a:buSzPts val="1100"/>
              <a:buFont typeface="Arial"/>
              <a:buChar char="•"/>
            </a:pPr>
            <a:r>
              <a:rPr lang="en-US" sz="1100" b="1">
                <a:solidFill>
                  <a:srgbClr val="000000"/>
                </a:solidFill>
              </a:rPr>
              <a:t>Pitfall: </a:t>
            </a:r>
            <a:r>
              <a:rPr lang="en-US" sz="1100">
                <a:solidFill>
                  <a:srgbClr val="000000"/>
                </a:solidFill>
              </a:rPr>
              <a:t>Who cares if they don’t understand!</a:t>
            </a:r>
            <a:endParaRPr/>
          </a:p>
          <a:p>
            <a:pPr marL="465603" lvl="1" indent="-227952" algn="l" rtl="0">
              <a:lnSpc>
                <a:spcPct val="100000"/>
              </a:lnSpc>
              <a:spcBef>
                <a:spcPts val="0"/>
              </a:spcBef>
              <a:spcAft>
                <a:spcPts val="0"/>
              </a:spcAft>
              <a:buClr>
                <a:srgbClr val="000000"/>
              </a:buClr>
              <a:buSzPts val="1100"/>
              <a:buFont typeface="Arial"/>
              <a:buChar char="•"/>
            </a:pPr>
            <a:r>
              <a:rPr lang="en-US" sz="1100">
                <a:solidFill>
                  <a:srgbClr val="000000"/>
                </a:solidFill>
              </a:rPr>
              <a:t>Rationalizing or excusing one’s contribution to a problem: students write “BLAME GAME” in their Participant Workbooks.</a:t>
            </a:r>
            <a:endParaRPr/>
          </a:p>
          <a:p>
            <a:pPr marL="818040" lvl="2" indent="-291002" algn="l" rtl="0">
              <a:lnSpc>
                <a:spcPct val="100000"/>
              </a:lnSpc>
              <a:spcBef>
                <a:spcPts val="0"/>
              </a:spcBef>
              <a:spcAft>
                <a:spcPts val="0"/>
              </a:spcAft>
              <a:buClr>
                <a:srgbClr val="000000"/>
              </a:buClr>
              <a:buSzPts val="1100"/>
              <a:buFont typeface="Arial"/>
              <a:buChar char="•"/>
            </a:pPr>
            <a:r>
              <a:rPr lang="en-US" sz="1100" b="1">
                <a:solidFill>
                  <a:srgbClr val="000000"/>
                </a:solidFill>
              </a:rPr>
              <a:t>Counterproductive Thought</a:t>
            </a:r>
            <a:r>
              <a:rPr lang="en-US" sz="1100">
                <a:solidFill>
                  <a:srgbClr val="000000"/>
                </a:solidFill>
              </a:rPr>
              <a:t>: The teacher will ask me questions I can’t answer.</a:t>
            </a:r>
            <a:endParaRPr/>
          </a:p>
          <a:p>
            <a:pPr marL="818040" lvl="2" indent="-291002" algn="l" rtl="0">
              <a:lnSpc>
                <a:spcPct val="100000"/>
              </a:lnSpc>
              <a:spcBef>
                <a:spcPts val="0"/>
              </a:spcBef>
              <a:spcAft>
                <a:spcPts val="0"/>
              </a:spcAft>
              <a:buClr>
                <a:srgbClr val="000000"/>
              </a:buClr>
              <a:buSzPts val="1100"/>
              <a:buFont typeface="Arial"/>
              <a:buChar char="•"/>
            </a:pPr>
            <a:r>
              <a:rPr lang="en-US" sz="1100" b="1">
                <a:solidFill>
                  <a:srgbClr val="000000"/>
                </a:solidFill>
              </a:rPr>
              <a:t>Pitfall: </a:t>
            </a:r>
            <a:r>
              <a:rPr lang="en-US" sz="1100">
                <a:solidFill>
                  <a:srgbClr val="000000"/>
                </a:solidFill>
              </a:rPr>
              <a:t>That’s because she is a bad teacher and gave me bad materials. </a:t>
            </a:r>
            <a:endParaRPr/>
          </a:p>
          <a:p>
            <a:pPr marL="465603" lvl="1" indent="-227952" algn="l" rtl="0">
              <a:lnSpc>
                <a:spcPct val="100000"/>
              </a:lnSpc>
              <a:spcBef>
                <a:spcPts val="0"/>
              </a:spcBef>
              <a:spcAft>
                <a:spcPts val="0"/>
              </a:spcAft>
              <a:buClr>
                <a:srgbClr val="000000"/>
              </a:buClr>
              <a:buSzPts val="1100"/>
              <a:buFont typeface="Arial"/>
              <a:buChar char="•"/>
            </a:pPr>
            <a:r>
              <a:rPr lang="en-US" sz="1100">
                <a:solidFill>
                  <a:srgbClr val="000000"/>
                </a:solidFill>
              </a:rPr>
              <a:t>Weak responses: students write “MEH” in their Participant Workbooks. </a:t>
            </a:r>
            <a:endParaRPr/>
          </a:p>
          <a:p>
            <a:pPr marL="818040" lvl="2" indent="-291002" algn="l" rtl="0">
              <a:lnSpc>
                <a:spcPct val="100000"/>
              </a:lnSpc>
              <a:spcBef>
                <a:spcPts val="0"/>
              </a:spcBef>
              <a:spcAft>
                <a:spcPts val="0"/>
              </a:spcAft>
              <a:buClr>
                <a:srgbClr val="000000"/>
              </a:buClr>
              <a:buSzPts val="1100"/>
              <a:buFont typeface="Arial"/>
              <a:buChar char="•"/>
            </a:pPr>
            <a:r>
              <a:rPr lang="en-US" sz="1100" b="1">
                <a:solidFill>
                  <a:srgbClr val="000000"/>
                </a:solidFill>
              </a:rPr>
              <a:t>Counterproductive Thought</a:t>
            </a:r>
            <a:r>
              <a:rPr lang="en-US" sz="1100">
                <a:solidFill>
                  <a:srgbClr val="000000"/>
                </a:solidFill>
              </a:rPr>
              <a:t>: I’m going to blow this presentation. </a:t>
            </a:r>
            <a:endParaRPr/>
          </a:p>
          <a:p>
            <a:pPr marL="818040" lvl="2" indent="-291002" algn="l" rtl="0">
              <a:lnSpc>
                <a:spcPct val="100000"/>
              </a:lnSpc>
              <a:spcBef>
                <a:spcPts val="0"/>
              </a:spcBef>
              <a:spcAft>
                <a:spcPts val="0"/>
              </a:spcAft>
              <a:buClr>
                <a:srgbClr val="000000"/>
              </a:buClr>
              <a:buSzPts val="1100"/>
              <a:buFont typeface="Arial"/>
              <a:buChar char="•"/>
            </a:pPr>
            <a:r>
              <a:rPr lang="en-US" sz="1100" b="1">
                <a:solidFill>
                  <a:srgbClr val="000000"/>
                </a:solidFill>
              </a:rPr>
              <a:t>Pitfall: </a:t>
            </a:r>
            <a:r>
              <a:rPr lang="en-US" sz="1100">
                <a:solidFill>
                  <a:srgbClr val="000000"/>
                </a:solidFill>
              </a:rPr>
              <a:t>No, my pre fine. </a:t>
            </a:r>
            <a:endParaRPr/>
          </a:p>
          <a:p>
            <a:pPr marL="221464" lvl="0" indent="-221464" algn="l" rtl="0">
              <a:lnSpc>
                <a:spcPct val="120000"/>
              </a:lnSpc>
              <a:spcBef>
                <a:spcPts val="300"/>
              </a:spcBef>
              <a:spcAft>
                <a:spcPts val="0"/>
              </a:spcAft>
              <a:buNone/>
            </a:pPr>
            <a:endParaRPr sz="1000">
              <a:solidFill>
                <a:srgbClr val="000000"/>
              </a:solidFill>
            </a:endParaRPr>
          </a:p>
        </p:txBody>
      </p:sp>
      <p:sp>
        <p:nvSpPr>
          <p:cNvPr id="2780" name="Google Shape;2780;p16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chemeClr val="dk1"/>
                </a:solidFill>
                <a:latin typeface="Verdana"/>
                <a:ea typeface="Verdana"/>
                <a:cs typeface="Verdana"/>
                <a:sym typeface="Verdana"/>
              </a:rPr>
              <a:t>165</a:t>
            </a:fld>
            <a:endParaRPr sz="900">
              <a:solidFill>
                <a:schemeClr val="dk1"/>
              </a:solidFill>
              <a:latin typeface="Verdana"/>
              <a:ea typeface="Verdana"/>
              <a:cs typeface="Verdana"/>
              <a:sym typeface="Verdana"/>
            </a:endParaRPr>
          </a:p>
        </p:txBody>
      </p:sp>
      <p:sp>
        <p:nvSpPr>
          <p:cNvPr id="2781" name="Google Shape;2781;p165: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2782" name="Google Shape;2782;p16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2"/>
        <p:cNvGrpSpPr/>
        <p:nvPr/>
      </p:nvGrpSpPr>
      <p:grpSpPr>
        <a:xfrm>
          <a:off x="0" y="0"/>
          <a:ext cx="0" cy="0"/>
          <a:chOff x="0" y="0"/>
          <a:chExt cx="0" cy="0"/>
        </a:xfrm>
      </p:grpSpPr>
      <p:sp>
        <p:nvSpPr>
          <p:cNvPr id="2793" name="Google Shape;2793;p166:notes"/>
          <p:cNvSpPr txBox="1">
            <a:spLocks noGrp="1"/>
          </p:cNvSpPr>
          <p:nvPr>
            <p:ph type="body" idx="1"/>
          </p:nvPr>
        </p:nvSpPr>
        <p:spPr>
          <a:xfrm>
            <a:off x="249607" y="292526"/>
            <a:ext cx="3829249" cy="6057723"/>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solidFill>
                  <a:srgbClr val="000000"/>
                </a:solidFill>
              </a:rPr>
              <a:t>Instructor Notes:</a:t>
            </a:r>
            <a:endParaRPr/>
          </a:p>
          <a:p>
            <a:pPr marL="0" lvl="0" indent="0" algn="l" rtl="0">
              <a:lnSpc>
                <a:spcPct val="100000"/>
              </a:lnSpc>
              <a:spcBef>
                <a:spcPts val="0"/>
              </a:spcBef>
              <a:spcAft>
                <a:spcPts val="0"/>
              </a:spcAft>
              <a:buNone/>
            </a:pPr>
            <a:endParaRPr sz="1100" b="1">
              <a:solidFill>
                <a:srgbClr val="000000"/>
              </a:solidFill>
            </a:endParaRPr>
          </a:p>
          <a:p>
            <a:pPr marL="232802" lvl="0" indent="-232802" algn="l" rtl="0">
              <a:lnSpc>
                <a:spcPct val="100000"/>
              </a:lnSpc>
              <a:spcBef>
                <a:spcPts val="0"/>
              </a:spcBef>
              <a:spcAft>
                <a:spcPts val="0"/>
              </a:spcAft>
              <a:buClr>
                <a:srgbClr val="000000"/>
              </a:buClr>
              <a:buSzPts val="1100"/>
              <a:buFont typeface="Calibri"/>
              <a:buAutoNum type="arabicParenR"/>
            </a:pPr>
            <a:r>
              <a:rPr lang="en-US" sz="1100">
                <a:solidFill>
                  <a:srgbClr val="000000"/>
                </a:solidFill>
              </a:rPr>
              <a:t>Emphasize that Pitfalls are problematic because they keep us from fighting counterproductive thoughts. </a:t>
            </a:r>
            <a:endParaRPr/>
          </a:p>
          <a:p>
            <a:pPr marL="232802" lvl="0" indent="-232802" algn="l" rtl="0">
              <a:lnSpc>
                <a:spcPct val="100000"/>
              </a:lnSpc>
              <a:spcBef>
                <a:spcPts val="0"/>
              </a:spcBef>
              <a:spcAft>
                <a:spcPts val="0"/>
              </a:spcAft>
              <a:buClr>
                <a:srgbClr val="000000"/>
              </a:buClr>
              <a:buSzPts val="1100"/>
              <a:buFont typeface="Calibri"/>
              <a:buAutoNum type="arabicParenR"/>
            </a:pPr>
            <a:r>
              <a:rPr lang="en-US" sz="1100">
                <a:solidFill>
                  <a:srgbClr val="000000"/>
                </a:solidFill>
              </a:rPr>
              <a:t>call a do-over and craft a stronger response. Weak responses are responses that lack data and “oomph”. </a:t>
            </a:r>
            <a:endParaRPr/>
          </a:p>
          <a:p>
            <a:pPr marL="232802" lvl="0" indent="-232802" algn="l" rtl="0">
              <a:lnSpc>
                <a:spcPct val="100000"/>
              </a:lnSpc>
              <a:spcBef>
                <a:spcPts val="0"/>
              </a:spcBef>
              <a:spcAft>
                <a:spcPts val="0"/>
              </a:spcAft>
              <a:buClr>
                <a:srgbClr val="000000"/>
              </a:buClr>
              <a:buSzPts val="1100"/>
              <a:buFont typeface="Calibri"/>
              <a:buAutoNum type="arabicParenR"/>
            </a:pPr>
            <a:r>
              <a:rPr lang="en-US" sz="1100">
                <a:solidFill>
                  <a:srgbClr val="000000"/>
                </a:solidFill>
              </a:rPr>
              <a:t>Tell students to use the “gut check” (we feel the power of the response in our bodies) to determine whether or not they’re falling into a Pitfall. What may sound like a Pitfall to others may pass that individual’s “gut check.”</a:t>
            </a:r>
            <a:endParaRPr/>
          </a:p>
          <a:p>
            <a:pPr marL="0" lvl="0" indent="0" algn="l" rtl="0">
              <a:lnSpc>
                <a:spcPct val="100000"/>
              </a:lnSpc>
              <a:spcBef>
                <a:spcPts val="0"/>
              </a:spcBef>
              <a:spcAft>
                <a:spcPts val="0"/>
              </a:spcAft>
              <a:buNone/>
            </a:pPr>
            <a:endParaRPr sz="1100">
              <a:solidFill>
                <a:srgbClr val="000000"/>
              </a:solidFill>
            </a:endParaRPr>
          </a:p>
          <a:p>
            <a:pPr marL="221464" lvl="0" indent="-221464" algn="l" rtl="0">
              <a:lnSpc>
                <a:spcPct val="100000"/>
              </a:lnSpc>
              <a:spcBef>
                <a:spcPts val="0"/>
              </a:spcBef>
              <a:spcAft>
                <a:spcPts val="0"/>
              </a:spcAft>
              <a:buNone/>
            </a:pPr>
            <a:r>
              <a:rPr lang="en-US" sz="1100" b="1">
                <a:solidFill>
                  <a:srgbClr val="000000"/>
                </a:solidFill>
              </a:rPr>
              <a:t>Key Points: </a:t>
            </a:r>
            <a:endParaRPr/>
          </a:p>
          <a:p>
            <a:pPr marL="221464" lvl="0" indent="-221464" algn="l" rtl="0">
              <a:lnSpc>
                <a:spcPct val="100000"/>
              </a:lnSpc>
              <a:spcBef>
                <a:spcPts val="0"/>
              </a:spcBef>
              <a:spcAft>
                <a:spcPts val="0"/>
              </a:spcAft>
              <a:buNone/>
            </a:pPr>
            <a:endParaRPr sz="1100" b="1">
              <a:solidFill>
                <a:srgbClr val="000000"/>
              </a:solidFill>
            </a:endParaRPr>
          </a:p>
          <a:p>
            <a:pPr marL="0" lvl="0" indent="0" algn="l" rtl="0">
              <a:lnSpc>
                <a:spcPct val="100000"/>
              </a:lnSpc>
              <a:spcBef>
                <a:spcPts val="0"/>
              </a:spcBef>
              <a:spcAft>
                <a:spcPts val="0"/>
              </a:spcAft>
              <a:buNone/>
            </a:pPr>
            <a:r>
              <a:rPr lang="en-US" sz="1100">
                <a:solidFill>
                  <a:srgbClr val="000000"/>
                </a:solidFill>
              </a:rPr>
              <a:t>Pitfalls are common, if they happen, </a:t>
            </a:r>
            <a:endParaRPr/>
          </a:p>
          <a:p>
            <a:pPr marL="221464" lvl="0" indent="-221464" algn="l" rtl="0">
              <a:lnSpc>
                <a:spcPct val="109090"/>
              </a:lnSpc>
              <a:spcBef>
                <a:spcPts val="330"/>
              </a:spcBef>
              <a:spcAft>
                <a:spcPts val="0"/>
              </a:spcAft>
              <a:buNone/>
            </a:pPr>
            <a:endParaRPr sz="1100">
              <a:solidFill>
                <a:srgbClr val="000000"/>
              </a:solidFill>
            </a:endParaRPr>
          </a:p>
          <a:p>
            <a:pPr marL="221464" lvl="0" indent="-221464" algn="l" rtl="0">
              <a:lnSpc>
                <a:spcPct val="109090"/>
              </a:lnSpc>
              <a:spcBef>
                <a:spcPts val="330"/>
              </a:spcBef>
              <a:spcAft>
                <a:spcPts val="0"/>
              </a:spcAft>
              <a:buNone/>
            </a:pPr>
            <a:endParaRPr sz="1100">
              <a:solidFill>
                <a:srgbClr val="000000"/>
              </a:solidFill>
            </a:endParaRPr>
          </a:p>
          <a:p>
            <a:pPr marL="221464" lvl="0" indent="-221464" algn="l" rtl="0">
              <a:lnSpc>
                <a:spcPct val="109090"/>
              </a:lnSpc>
              <a:spcBef>
                <a:spcPts val="330"/>
              </a:spcBef>
              <a:spcAft>
                <a:spcPts val="0"/>
              </a:spcAft>
              <a:buNone/>
            </a:pPr>
            <a:endParaRPr sz="1100">
              <a:solidFill>
                <a:srgbClr val="000000"/>
              </a:solidFill>
            </a:endParaRPr>
          </a:p>
        </p:txBody>
      </p:sp>
      <p:sp>
        <p:nvSpPr>
          <p:cNvPr id="2794" name="Google Shape;2794;p16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chemeClr val="dk1"/>
                </a:solidFill>
                <a:latin typeface="Verdana"/>
                <a:ea typeface="Verdana"/>
                <a:cs typeface="Verdana"/>
                <a:sym typeface="Verdana"/>
              </a:rPr>
              <a:t>166</a:t>
            </a:fld>
            <a:endParaRPr sz="900">
              <a:solidFill>
                <a:schemeClr val="dk1"/>
              </a:solidFill>
              <a:latin typeface="Verdana"/>
              <a:ea typeface="Verdana"/>
              <a:cs typeface="Verdana"/>
              <a:sym typeface="Verdana"/>
            </a:endParaRPr>
          </a:p>
        </p:txBody>
      </p:sp>
      <p:sp>
        <p:nvSpPr>
          <p:cNvPr id="2795" name="Google Shape;2795;p16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796" name="Google Shape;2796;p166: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2"/>
        <p:cNvGrpSpPr/>
        <p:nvPr/>
      </p:nvGrpSpPr>
      <p:grpSpPr>
        <a:xfrm>
          <a:off x="0" y="0"/>
          <a:ext cx="0" cy="0"/>
          <a:chOff x="0" y="0"/>
          <a:chExt cx="0" cy="0"/>
        </a:xfrm>
      </p:grpSpPr>
      <p:sp>
        <p:nvSpPr>
          <p:cNvPr id="2803" name="Google Shape;2803;p167: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4" name="Google Shape;2804;p167:notes"/>
          <p:cNvSpPr txBox="1">
            <a:spLocks noGrp="1"/>
          </p:cNvSpPr>
          <p:nvPr>
            <p:ph type="body" idx="1"/>
          </p:nvPr>
        </p:nvSpPr>
        <p:spPr>
          <a:xfrm>
            <a:off x="12400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endParaRPr sz="1100" b="1" u="sng"/>
          </a:p>
          <a:p>
            <a:pPr marL="0" lvl="0" indent="0" algn="l" rtl="0">
              <a:lnSpc>
                <a:spcPct val="100000"/>
              </a:lnSpc>
              <a:spcBef>
                <a:spcPts val="0"/>
              </a:spcBef>
              <a:spcAft>
                <a:spcPts val="0"/>
              </a:spcAft>
              <a:buNone/>
            </a:pPr>
            <a:endParaRPr sz="1100" b="1" u="sng"/>
          </a:p>
          <a:p>
            <a:pPr marL="0" lvl="0" indent="0" algn="l" rtl="0">
              <a:lnSpc>
                <a:spcPct val="100000"/>
              </a:lnSpc>
              <a:spcBef>
                <a:spcPts val="0"/>
              </a:spcBef>
              <a:spcAft>
                <a:spcPts val="0"/>
              </a:spcAft>
              <a:buNone/>
            </a:pPr>
            <a:r>
              <a:rPr lang="en-US" sz="1100"/>
              <a:t>At the large group level, students choose what Pitfall the response falls into (slide builds).</a:t>
            </a:r>
            <a:endParaRPr/>
          </a:p>
          <a:p>
            <a:pPr marL="221464" lvl="0" indent="-221464" algn="l" rtl="0">
              <a:lnSpc>
                <a:spcPct val="109090"/>
              </a:lnSpc>
              <a:spcBef>
                <a:spcPts val="330"/>
              </a:spcBef>
              <a:spcAft>
                <a:spcPts val="0"/>
              </a:spcAft>
              <a:buNone/>
            </a:pPr>
            <a:endParaRPr sz="1100"/>
          </a:p>
          <a:p>
            <a:pPr marL="0" lvl="0" indent="0" algn="l" rtl="0">
              <a:lnSpc>
                <a:spcPct val="109090"/>
              </a:lnSpc>
              <a:spcBef>
                <a:spcPts val="330"/>
              </a:spcBef>
              <a:spcAft>
                <a:spcPts val="0"/>
              </a:spcAft>
              <a:buNone/>
            </a:pPr>
            <a:endParaRPr sz="1100" b="1" u="sng"/>
          </a:p>
          <a:p>
            <a:pPr marL="0" lvl="0" indent="0" algn="l" rtl="0">
              <a:lnSpc>
                <a:spcPct val="120000"/>
              </a:lnSpc>
              <a:spcBef>
                <a:spcPts val="300"/>
              </a:spcBef>
              <a:spcAft>
                <a:spcPts val="0"/>
              </a:spcAft>
              <a:buNone/>
            </a:pPr>
            <a:endParaRPr sz="1000"/>
          </a:p>
          <a:p>
            <a:pPr marL="0" lvl="0" indent="0" algn="l" rtl="0">
              <a:lnSpc>
                <a:spcPct val="120000"/>
              </a:lnSpc>
              <a:spcBef>
                <a:spcPts val="300"/>
              </a:spcBef>
              <a:spcAft>
                <a:spcPts val="0"/>
              </a:spcAft>
              <a:buNone/>
            </a:pPr>
            <a:endParaRPr sz="1000" b="1"/>
          </a:p>
          <a:p>
            <a:pPr marL="0" lvl="0" indent="0" algn="l" rtl="0">
              <a:lnSpc>
                <a:spcPct val="120000"/>
              </a:lnSpc>
              <a:spcBef>
                <a:spcPts val="300"/>
              </a:spcBef>
              <a:spcAft>
                <a:spcPts val="0"/>
              </a:spcAft>
              <a:buNone/>
            </a:pPr>
            <a:endParaRPr sz="1000" b="1"/>
          </a:p>
        </p:txBody>
      </p:sp>
      <p:sp>
        <p:nvSpPr>
          <p:cNvPr id="2805" name="Google Shape;2805;p16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167</a:t>
            </a:fld>
            <a:endParaRPr/>
          </a:p>
        </p:txBody>
      </p:sp>
      <p:sp>
        <p:nvSpPr>
          <p:cNvPr id="2806" name="Google Shape;2806;p167: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2807" name="Google Shape;2807;p16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p168: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6" name="Google Shape;2816;p168:notes"/>
          <p:cNvSpPr txBox="1">
            <a:spLocks noGrp="1"/>
          </p:cNvSpPr>
          <p:nvPr>
            <p:ph type="body" idx="1"/>
          </p:nvPr>
        </p:nvSpPr>
        <p:spPr>
          <a:xfrm>
            <a:off x="103907"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u="sng"/>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turn to their Participant Workbooks. (p.61-62)</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Use the completed example in the Participant Workbook to help explain the activity.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will partner up for this activity and </a:t>
            </a:r>
            <a:r>
              <a:rPr lang="en-US" sz="1100" b="1"/>
              <a:t>complete one partner’s exercise in full before switching</a:t>
            </a:r>
            <a:r>
              <a:rPr lang="en-US" sz="1100"/>
              <a:t>.</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Set up the activity in the Participant Workbook using the instructions </a:t>
            </a:r>
            <a:r>
              <a:rPr lang="en-US" sz="1100" b="1"/>
              <a:t>on the following page</a:t>
            </a:r>
            <a:r>
              <a:rPr lang="en-US" sz="1100"/>
              <a:t>.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Following the activity, debrief with students their experience with the sentence starters, RTR responses, and Pitfalls. </a:t>
            </a:r>
            <a:endParaRPr/>
          </a:p>
          <a:p>
            <a:pPr marL="0" lvl="0" indent="0"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Note: </a:t>
            </a:r>
            <a:endParaRPr/>
          </a:p>
          <a:p>
            <a:pPr marL="221464" lvl="0" indent="-221464"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Students should be responding with the sentence starters throughout the activity. </a:t>
            </a:r>
            <a:endParaRPr/>
          </a:p>
          <a:p>
            <a:pPr marL="221464" lvl="0" indent="-151614" algn="l" rtl="0">
              <a:lnSpc>
                <a:spcPct val="100000"/>
              </a:lnSpc>
              <a:spcBef>
                <a:spcPts val="0"/>
              </a:spcBef>
              <a:spcAft>
                <a:spcPts val="0"/>
              </a:spcAft>
              <a:buClr>
                <a:schemeClr val="dk1"/>
              </a:buClr>
              <a:buSzPts val="1100"/>
              <a:buFont typeface="Verdana"/>
              <a:buNone/>
            </a:pPr>
            <a:endParaRPr sz="1100"/>
          </a:p>
          <a:p>
            <a:pPr marL="221464" lvl="0" indent="-221464" algn="l" rtl="0">
              <a:lnSpc>
                <a:spcPct val="100000"/>
              </a:lnSpc>
              <a:spcBef>
                <a:spcPts val="0"/>
              </a:spcBef>
              <a:spcAft>
                <a:spcPts val="0"/>
              </a:spcAft>
              <a:buNone/>
            </a:pPr>
            <a:endParaRPr sz="1100"/>
          </a:p>
        </p:txBody>
      </p:sp>
      <p:sp>
        <p:nvSpPr>
          <p:cNvPr id="2817" name="Google Shape;2817;p16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168</a:t>
            </a:fld>
            <a:endParaRPr/>
          </a:p>
        </p:txBody>
      </p:sp>
      <p:sp>
        <p:nvSpPr>
          <p:cNvPr id="2818" name="Google Shape;2818;p16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6"/>
        <p:cNvGrpSpPr/>
        <p:nvPr/>
      </p:nvGrpSpPr>
      <p:grpSpPr>
        <a:xfrm>
          <a:off x="0" y="0"/>
          <a:ext cx="0" cy="0"/>
          <a:chOff x="0" y="0"/>
          <a:chExt cx="0" cy="0"/>
        </a:xfrm>
      </p:grpSpPr>
      <p:sp>
        <p:nvSpPr>
          <p:cNvPr id="2827" name="Google Shape;2827;p169:notes"/>
          <p:cNvSpPr txBox="1">
            <a:spLocks noGrp="1"/>
          </p:cNvSpPr>
          <p:nvPr>
            <p:ph type="body" idx="1"/>
          </p:nvPr>
        </p:nvSpPr>
        <p:spPr>
          <a:xfrm>
            <a:off x="150765" y="292526"/>
            <a:ext cx="3973420" cy="8271152"/>
          </a:xfrm>
          <a:prstGeom prst="rect">
            <a:avLst/>
          </a:prstGeom>
          <a:noFill/>
          <a:ln>
            <a:noFill/>
          </a:ln>
        </p:spPr>
        <p:txBody>
          <a:bodyPr spcFirstLastPara="1" wrap="square" lIns="94500" tIns="47250" rIns="94500" bIns="47250" anchor="t" anchorCtr="0">
            <a:normAutofit lnSpcReduction="10000"/>
          </a:bodyPr>
          <a:lstStyle/>
          <a:p>
            <a:pPr marL="0" lvl="0" indent="0" algn="l" rtl="0">
              <a:lnSpc>
                <a:spcPct val="110000"/>
              </a:lnSpc>
              <a:spcBef>
                <a:spcPts val="0"/>
              </a:spcBef>
              <a:spcAft>
                <a:spcPts val="0"/>
              </a:spcAft>
              <a:buNone/>
            </a:pPr>
            <a:r>
              <a:rPr lang="en-US" sz="1110" b="1"/>
              <a:t>Instructor Notes:</a:t>
            </a:r>
            <a:endParaRPr sz="1110" b="1"/>
          </a:p>
          <a:p>
            <a:pPr marL="0" lvl="0" indent="0" algn="l" rtl="0">
              <a:lnSpc>
                <a:spcPct val="110000"/>
              </a:lnSpc>
              <a:spcBef>
                <a:spcPts val="0"/>
              </a:spcBef>
              <a:spcAft>
                <a:spcPts val="0"/>
              </a:spcAft>
              <a:buNone/>
            </a:pPr>
            <a:endParaRPr sz="1110" b="1"/>
          </a:p>
          <a:p>
            <a:pPr marL="232802" lvl="0" indent="-232802" algn="l" rtl="0">
              <a:lnSpc>
                <a:spcPct val="110000"/>
              </a:lnSpc>
              <a:spcBef>
                <a:spcPts val="0"/>
              </a:spcBef>
              <a:spcAft>
                <a:spcPts val="0"/>
              </a:spcAft>
              <a:buClr>
                <a:schemeClr val="dk1"/>
              </a:buClr>
              <a:buSzPts val="1110"/>
              <a:buFont typeface="Calibri"/>
              <a:buAutoNum type="arabicParenR"/>
            </a:pPr>
            <a:r>
              <a:rPr lang="en-US" sz="1110"/>
              <a:t>Remind students what a task at hand is and have each student choose a task at hand to use for the activity. Have all students write down their task at hand. Refer to the completed example. </a:t>
            </a:r>
            <a:endParaRPr/>
          </a:p>
          <a:p>
            <a:pPr marL="232802" lvl="0" indent="-232802" algn="l" rtl="0">
              <a:lnSpc>
                <a:spcPct val="110000"/>
              </a:lnSpc>
              <a:spcBef>
                <a:spcPts val="0"/>
              </a:spcBef>
              <a:spcAft>
                <a:spcPts val="0"/>
              </a:spcAft>
              <a:buClr>
                <a:schemeClr val="dk1"/>
              </a:buClr>
              <a:buSzPts val="1110"/>
              <a:buFont typeface="Calibri"/>
              <a:buAutoNum type="arabicParenR"/>
            </a:pPr>
            <a:r>
              <a:rPr lang="en-US" sz="1110"/>
              <a:t>Instruct students to write down five counterproductive thoughts in the left column under </a:t>
            </a:r>
            <a:r>
              <a:rPr lang="en-US" sz="1110" i="1"/>
              <a:t>list five thoughts. </a:t>
            </a:r>
            <a:r>
              <a:rPr lang="en-US" sz="1110"/>
              <a:t>Refer to completed example (give students 2-3 minutes to write down their thoughts). </a:t>
            </a:r>
            <a:endParaRPr/>
          </a:p>
          <a:p>
            <a:pPr marL="232802" lvl="0" indent="-232802" algn="l" rtl="0">
              <a:lnSpc>
                <a:spcPct val="110000"/>
              </a:lnSpc>
              <a:spcBef>
                <a:spcPts val="0"/>
              </a:spcBef>
              <a:spcAft>
                <a:spcPts val="0"/>
              </a:spcAft>
              <a:buClr>
                <a:schemeClr val="dk1"/>
              </a:buClr>
              <a:buSzPts val="1110"/>
              <a:buFont typeface="Calibri"/>
              <a:buAutoNum type="arabicParenR"/>
            </a:pPr>
            <a:r>
              <a:rPr lang="en-US" sz="1110"/>
              <a:t>After each student records five counterproductive thoughts, they </a:t>
            </a:r>
            <a:r>
              <a:rPr lang="en-US" sz="1110" b="1"/>
              <a:t>switch books with a partner</a:t>
            </a:r>
            <a:r>
              <a:rPr lang="en-US" sz="1110"/>
              <a:t>. </a:t>
            </a:r>
            <a:endParaRPr/>
          </a:p>
          <a:p>
            <a:pPr marL="232802" lvl="0" indent="-232802" algn="l" rtl="0">
              <a:lnSpc>
                <a:spcPct val="110000"/>
              </a:lnSpc>
              <a:spcBef>
                <a:spcPts val="0"/>
              </a:spcBef>
              <a:spcAft>
                <a:spcPts val="0"/>
              </a:spcAft>
              <a:buClr>
                <a:schemeClr val="dk1"/>
              </a:buClr>
              <a:buSzPts val="1110"/>
              <a:buFont typeface="Calibri"/>
              <a:buAutoNum type="arabicParenR"/>
            </a:pPr>
            <a:r>
              <a:rPr lang="en-US" sz="1110"/>
              <a:t>Partners decide whose activity they will work through first.</a:t>
            </a:r>
            <a:endParaRPr/>
          </a:p>
          <a:p>
            <a:pPr marL="232802" lvl="0" indent="-232802" algn="l" rtl="0">
              <a:lnSpc>
                <a:spcPct val="110000"/>
              </a:lnSpc>
              <a:spcBef>
                <a:spcPts val="0"/>
              </a:spcBef>
              <a:spcAft>
                <a:spcPts val="0"/>
              </a:spcAft>
              <a:buClr>
                <a:schemeClr val="dk1"/>
              </a:buClr>
              <a:buSzPts val="1110"/>
              <a:buFont typeface="Calibri"/>
              <a:buAutoNum type="arabicParenR"/>
            </a:pPr>
            <a:r>
              <a:rPr lang="en-US" sz="1110"/>
              <a:t>If Partner 1 goes first, Partner 2 reads the first counterproductive thought to Partner 1. Partner 1 responds using a sentence starter. </a:t>
            </a:r>
            <a:endParaRPr/>
          </a:p>
          <a:p>
            <a:pPr marL="232802" lvl="0" indent="-232802" algn="l" rtl="0">
              <a:lnSpc>
                <a:spcPct val="110000"/>
              </a:lnSpc>
              <a:spcBef>
                <a:spcPts val="0"/>
              </a:spcBef>
              <a:spcAft>
                <a:spcPts val="0"/>
              </a:spcAft>
              <a:buClr>
                <a:schemeClr val="dk1"/>
              </a:buClr>
              <a:buSzPts val="1110"/>
              <a:buFont typeface="Calibri"/>
              <a:buAutoNum type="arabicParenR"/>
            </a:pPr>
            <a:r>
              <a:rPr lang="en-US" sz="1110"/>
              <a:t>Partner 2 writes down the response given by Partner 1 under the column labeled </a:t>
            </a:r>
            <a:r>
              <a:rPr lang="en-US" sz="1110" i="1"/>
              <a:t>Practice Real-Time Resilience. </a:t>
            </a:r>
            <a:r>
              <a:rPr lang="en-US" sz="1110"/>
              <a:t>Refer to the completed example. </a:t>
            </a:r>
            <a:endParaRPr sz="1110" i="1"/>
          </a:p>
          <a:p>
            <a:pPr marL="232802" lvl="0" indent="-232802" algn="l" rtl="0">
              <a:lnSpc>
                <a:spcPct val="110000"/>
              </a:lnSpc>
              <a:spcBef>
                <a:spcPts val="0"/>
              </a:spcBef>
              <a:spcAft>
                <a:spcPts val="0"/>
              </a:spcAft>
              <a:buClr>
                <a:schemeClr val="dk1"/>
              </a:buClr>
              <a:buSzPts val="1110"/>
              <a:buFont typeface="Calibri"/>
              <a:buAutoNum type="arabicParenR"/>
            </a:pPr>
            <a:r>
              <a:rPr lang="en-US" sz="1110"/>
              <a:t>After recording the response, the partners </a:t>
            </a:r>
            <a:r>
              <a:rPr lang="en-US" sz="1110" b="1"/>
              <a:t>code the response together</a:t>
            </a:r>
            <a:r>
              <a:rPr lang="en-US" sz="1110"/>
              <a:t> and check off either E, O, or P. Refer to the completed example. </a:t>
            </a:r>
            <a:endParaRPr/>
          </a:p>
          <a:p>
            <a:pPr marL="232802" lvl="0" indent="-232802" algn="l" rtl="0">
              <a:lnSpc>
                <a:spcPct val="110000"/>
              </a:lnSpc>
              <a:spcBef>
                <a:spcPts val="0"/>
              </a:spcBef>
              <a:spcAft>
                <a:spcPts val="0"/>
              </a:spcAft>
              <a:buClr>
                <a:schemeClr val="dk1"/>
              </a:buClr>
              <a:buSzPts val="1110"/>
              <a:buFont typeface="Calibri"/>
              <a:buAutoNum type="arabicParenR"/>
            </a:pPr>
            <a:r>
              <a:rPr lang="en-US" sz="1110"/>
              <a:t>If the response is a Pitfall, students circle the response; then the partners work together to write down a stronger RTR response. </a:t>
            </a:r>
            <a:endParaRPr/>
          </a:p>
          <a:p>
            <a:pPr marL="232802" lvl="0" indent="-232802" algn="l" rtl="0">
              <a:lnSpc>
                <a:spcPct val="110000"/>
              </a:lnSpc>
              <a:spcBef>
                <a:spcPts val="0"/>
              </a:spcBef>
              <a:spcAft>
                <a:spcPts val="0"/>
              </a:spcAft>
              <a:buClr>
                <a:schemeClr val="dk1"/>
              </a:buClr>
              <a:buSzPts val="1110"/>
              <a:buFont typeface="Calibri"/>
              <a:buAutoNum type="arabicParenR"/>
            </a:pPr>
            <a:r>
              <a:rPr lang="en-US" sz="1110"/>
              <a:t>Repeat this process for all five counterproductive thoughts. Complete all five thoughts for Partner 1 before switching to Partner 2. Follow the same steps for Partner 2. </a:t>
            </a:r>
            <a:endParaRPr/>
          </a:p>
          <a:p>
            <a:pPr marL="232802" lvl="0" indent="-232802" algn="l" rtl="0">
              <a:lnSpc>
                <a:spcPct val="110000"/>
              </a:lnSpc>
              <a:spcBef>
                <a:spcPts val="0"/>
              </a:spcBef>
              <a:spcAft>
                <a:spcPts val="0"/>
              </a:spcAft>
              <a:buClr>
                <a:schemeClr val="dk1"/>
              </a:buClr>
              <a:buSzPts val="1110"/>
              <a:buFont typeface="Calibri"/>
              <a:buAutoNum type="arabicParenR"/>
            </a:pPr>
            <a:r>
              <a:rPr lang="en-US" sz="1110"/>
              <a:t>Instruct the students to take back their own books once both partners have completed the activity. </a:t>
            </a:r>
            <a:endParaRPr/>
          </a:p>
          <a:p>
            <a:pPr marL="221464" lvl="0" indent="-150979" algn="l" rtl="0">
              <a:lnSpc>
                <a:spcPct val="110000"/>
              </a:lnSpc>
              <a:spcBef>
                <a:spcPts val="0"/>
              </a:spcBef>
              <a:spcAft>
                <a:spcPts val="0"/>
              </a:spcAft>
              <a:buClr>
                <a:schemeClr val="dk1"/>
              </a:buClr>
              <a:buSzPts val="1110"/>
              <a:buFont typeface="Verdana"/>
              <a:buNone/>
            </a:pPr>
            <a:endParaRPr sz="1110"/>
          </a:p>
          <a:p>
            <a:pPr marL="221464" lvl="0" indent="-221464" algn="l" rtl="0">
              <a:lnSpc>
                <a:spcPct val="110000"/>
              </a:lnSpc>
              <a:spcBef>
                <a:spcPts val="0"/>
              </a:spcBef>
              <a:spcAft>
                <a:spcPts val="0"/>
              </a:spcAft>
              <a:buNone/>
            </a:pPr>
            <a:r>
              <a:rPr lang="en-US" sz="1110" b="1"/>
              <a:t>Note: </a:t>
            </a:r>
            <a:endParaRPr/>
          </a:p>
          <a:p>
            <a:pPr marL="0" lvl="0" indent="0" algn="l" rtl="0">
              <a:lnSpc>
                <a:spcPct val="110000"/>
              </a:lnSpc>
              <a:spcBef>
                <a:spcPts val="0"/>
              </a:spcBef>
              <a:spcAft>
                <a:spcPts val="0"/>
              </a:spcAft>
              <a:buNone/>
            </a:pPr>
            <a:endParaRPr sz="1110"/>
          </a:p>
          <a:p>
            <a:pPr marL="0" lvl="0" indent="0" algn="l" rtl="0">
              <a:lnSpc>
                <a:spcPct val="110000"/>
              </a:lnSpc>
              <a:spcBef>
                <a:spcPts val="0"/>
              </a:spcBef>
              <a:spcAft>
                <a:spcPts val="0"/>
              </a:spcAft>
              <a:buNone/>
            </a:pPr>
            <a:r>
              <a:rPr lang="en-US" sz="1110"/>
              <a:t>These are difficult instructions to follow. Before the students get started, remind them that if they get lost they can follow the flowchart at the top of the page. </a:t>
            </a:r>
            <a:endParaRPr/>
          </a:p>
          <a:p>
            <a:pPr marL="221464" lvl="0" indent="-221464" algn="l" rtl="0">
              <a:lnSpc>
                <a:spcPct val="100000"/>
              </a:lnSpc>
              <a:spcBef>
                <a:spcPts val="0"/>
              </a:spcBef>
              <a:spcAft>
                <a:spcPts val="0"/>
              </a:spcAft>
              <a:buNone/>
            </a:pPr>
            <a:endParaRPr sz="1110"/>
          </a:p>
          <a:p>
            <a:pPr marL="0" lvl="0" indent="0" algn="l" rtl="0">
              <a:lnSpc>
                <a:spcPct val="108108"/>
              </a:lnSpc>
              <a:spcBef>
                <a:spcPts val="333"/>
              </a:spcBef>
              <a:spcAft>
                <a:spcPts val="0"/>
              </a:spcAft>
              <a:buNone/>
            </a:pPr>
            <a:endParaRPr sz="1110" b="1"/>
          </a:p>
          <a:p>
            <a:pPr marL="0" lvl="0" indent="0" algn="l" rtl="0">
              <a:lnSpc>
                <a:spcPct val="108108"/>
              </a:lnSpc>
              <a:spcBef>
                <a:spcPts val="333"/>
              </a:spcBef>
              <a:spcAft>
                <a:spcPts val="0"/>
              </a:spcAft>
              <a:buNone/>
            </a:pPr>
            <a:r>
              <a:rPr lang="en-US" sz="1110" b="1"/>
              <a:t> </a:t>
            </a:r>
            <a:endParaRPr/>
          </a:p>
          <a:p>
            <a:pPr marL="0" lvl="0" indent="0" algn="l" rtl="0">
              <a:lnSpc>
                <a:spcPct val="129729"/>
              </a:lnSpc>
              <a:spcBef>
                <a:spcPts val="278"/>
              </a:spcBef>
              <a:spcAft>
                <a:spcPts val="0"/>
              </a:spcAft>
              <a:buNone/>
            </a:pPr>
            <a:endParaRPr sz="925" b="1"/>
          </a:p>
          <a:p>
            <a:pPr marL="221464" lvl="0" indent="-162726" algn="l" rtl="0">
              <a:lnSpc>
                <a:spcPct val="129729"/>
              </a:lnSpc>
              <a:spcBef>
                <a:spcPts val="278"/>
              </a:spcBef>
              <a:spcAft>
                <a:spcPts val="0"/>
              </a:spcAft>
              <a:buClr>
                <a:schemeClr val="dk1"/>
              </a:buClr>
              <a:buSzPts val="925"/>
              <a:buFont typeface="Verdana"/>
              <a:buNone/>
            </a:pPr>
            <a:endParaRPr sz="925"/>
          </a:p>
          <a:p>
            <a:pPr marL="221464" lvl="0" indent="-221464" algn="l" rtl="0">
              <a:lnSpc>
                <a:spcPct val="129729"/>
              </a:lnSpc>
              <a:spcBef>
                <a:spcPts val="278"/>
              </a:spcBef>
              <a:spcAft>
                <a:spcPts val="0"/>
              </a:spcAft>
              <a:buNone/>
            </a:pPr>
            <a:endParaRPr sz="925"/>
          </a:p>
        </p:txBody>
      </p:sp>
      <p:sp>
        <p:nvSpPr>
          <p:cNvPr id="2828" name="Google Shape;2828;p16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169</a:t>
            </a:fld>
            <a:endParaRPr/>
          </a:p>
        </p:txBody>
      </p:sp>
      <p:sp>
        <p:nvSpPr>
          <p:cNvPr id="2829" name="Google Shape;2829;p16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830" name="Google Shape;2830;p169: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pic>
        <p:nvPicPr>
          <p:cNvPr id="475" name="Google Shape;475;p17: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476" name="Google Shape;476;p17: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1100" b="1" i="1">
                <a:solidFill>
                  <a:schemeClr val="dk1"/>
                </a:solidFill>
                <a:latin typeface="Verdana"/>
                <a:ea typeface="Verdana"/>
                <a:cs typeface="Verdana"/>
                <a:sym typeface="Verdana"/>
              </a:rPr>
              <a:t>Goal Setting</a:t>
            </a:r>
            <a:r>
              <a:rPr lang="en-US" sz="1100" i="1">
                <a:solidFill>
                  <a:schemeClr val="dk1"/>
                </a:solidFill>
                <a:latin typeface="Verdana"/>
                <a:ea typeface="Verdana"/>
                <a:cs typeface="Verdana"/>
                <a:sym typeface="Verdana"/>
              </a:rPr>
              <a:t>	</a:t>
            </a:r>
            <a:r>
              <a:rPr lang="en-US" sz="1100">
                <a:solidFill>
                  <a:schemeClr val="dk1"/>
                </a:solidFill>
                <a:latin typeface="Verdana"/>
                <a:ea typeface="Verdana"/>
                <a:cs typeface="Verdana"/>
                <a:sym typeface="Verdana"/>
              </a:rPr>
              <a:t>A process to deliberately energize, direct, and 				sustain behavior to ensure progress toward a goal </a:t>
            </a:r>
            <a:endParaRPr/>
          </a:p>
        </p:txBody>
      </p:sp>
      <p:sp>
        <p:nvSpPr>
          <p:cNvPr id="477" name="Google Shape;477;p17: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Goal Setting</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Key Terms</a:t>
            </a:r>
            <a:endParaRPr/>
          </a:p>
        </p:txBody>
      </p:sp>
      <p:pic>
        <p:nvPicPr>
          <p:cNvPr id="478" name="Google Shape;478;p17: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479" name="Google Shape;479;p17: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sp>
        <p:nvSpPr>
          <p:cNvPr id="480" name="Google Shape;480;p1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17</a:t>
            </a:fld>
            <a:endParaRPr/>
          </a:p>
        </p:txBody>
      </p:sp>
      <p:sp>
        <p:nvSpPr>
          <p:cNvPr id="481" name="Google Shape;481;p1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482" name="Google Shape;482;p17: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483" name="Google Shape;483;p17: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6"/>
        <p:cNvGrpSpPr/>
        <p:nvPr/>
      </p:nvGrpSpPr>
      <p:grpSpPr>
        <a:xfrm>
          <a:off x="0" y="0"/>
          <a:ext cx="0" cy="0"/>
          <a:chOff x="0" y="0"/>
          <a:chExt cx="0" cy="0"/>
        </a:xfrm>
      </p:grpSpPr>
      <p:sp>
        <p:nvSpPr>
          <p:cNvPr id="2837" name="Google Shape;2837;p170: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8" name="Google Shape;2838;p17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170</a:t>
            </a:fld>
            <a:endParaRPr/>
          </a:p>
        </p:txBody>
      </p:sp>
      <p:sp>
        <p:nvSpPr>
          <p:cNvPr id="2839" name="Google Shape;2839;p170:notes"/>
          <p:cNvSpPr txBox="1">
            <a:spLocks noGrp="1"/>
          </p:cNvSpPr>
          <p:nvPr>
            <p:ph type="body" idx="1"/>
          </p:nvPr>
        </p:nvSpPr>
        <p:spPr>
          <a:xfrm>
            <a:off x="124003"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330"/>
              </a:spcBef>
              <a:spcAft>
                <a:spcPts val="0"/>
              </a:spcAft>
              <a:buNone/>
            </a:pPr>
            <a:endParaRPr sz="1100" b="1"/>
          </a:p>
          <a:p>
            <a:pPr marL="0" lvl="0" indent="0" algn="l" rtl="0">
              <a:lnSpc>
                <a:spcPct val="100000"/>
              </a:lnSpc>
              <a:spcBef>
                <a:spcPts val="330"/>
              </a:spcBef>
              <a:spcAft>
                <a:spcPts val="0"/>
              </a:spcAft>
              <a:buNone/>
            </a:pPr>
            <a:r>
              <a:rPr lang="en-US" sz="1100"/>
              <a:t>Review the Key Principles (if time permits). Refer to Participants Workbook (p.63)</a:t>
            </a:r>
            <a:endParaRPr/>
          </a:p>
          <a:p>
            <a:pPr marL="221464" lvl="0" indent="-151614" algn="l" rtl="0">
              <a:lnSpc>
                <a:spcPct val="100000"/>
              </a:lnSpc>
              <a:spcBef>
                <a:spcPts val="330"/>
              </a:spcBef>
              <a:spcAft>
                <a:spcPts val="0"/>
              </a:spcAft>
              <a:buClr>
                <a:schemeClr val="dk1"/>
              </a:buClr>
              <a:buSzPts val="1100"/>
              <a:buFont typeface="Verdana"/>
              <a:buNone/>
            </a:pPr>
            <a:endParaRPr sz="1100"/>
          </a:p>
          <a:p>
            <a:pPr marL="221464" lvl="0" indent="-221464" algn="l" rtl="0">
              <a:lnSpc>
                <a:spcPct val="100000"/>
              </a:lnSpc>
              <a:spcBef>
                <a:spcPts val="330"/>
              </a:spcBef>
              <a:spcAft>
                <a:spcPts val="0"/>
              </a:spcAft>
              <a:buNone/>
            </a:pPr>
            <a:r>
              <a:rPr lang="en-US" sz="1100" b="1" u="sng"/>
              <a:t>Reflection</a:t>
            </a:r>
            <a:r>
              <a:rPr lang="en-US" sz="1100" u="sng"/>
              <a:t> (Low-Tech)</a:t>
            </a:r>
            <a:endParaRPr/>
          </a:p>
          <a:p>
            <a:pPr marL="221464" lvl="0" indent="-221464" algn="l" rtl="0">
              <a:lnSpc>
                <a:spcPct val="100000"/>
              </a:lnSpc>
              <a:spcBef>
                <a:spcPts val="330"/>
              </a:spcBef>
              <a:spcAft>
                <a:spcPts val="0"/>
              </a:spcAft>
              <a:buNone/>
            </a:pPr>
            <a:endParaRPr sz="1100" u="sng"/>
          </a:p>
          <a:p>
            <a:pPr marL="0" lvl="0" indent="0" algn="l" rtl="0">
              <a:lnSpc>
                <a:spcPct val="100000"/>
              </a:lnSpc>
              <a:spcBef>
                <a:spcPts val="0"/>
              </a:spcBef>
              <a:spcAft>
                <a:spcPts val="0"/>
              </a:spcAft>
              <a:buNone/>
            </a:pPr>
            <a:r>
              <a:rPr lang="en-US" sz="1100"/>
              <a:t>Students write down what they learned and how they can use it or apply it to their own lives. </a:t>
            </a:r>
            <a:endParaRPr sz="1100" u="sng"/>
          </a:p>
          <a:p>
            <a:pPr marL="0" lvl="0" indent="0" algn="l" rtl="0">
              <a:lnSpc>
                <a:spcPct val="100000"/>
              </a:lnSpc>
              <a:spcBef>
                <a:spcPts val="330"/>
              </a:spcBef>
              <a:spcAft>
                <a:spcPts val="0"/>
              </a:spcAft>
              <a:buNone/>
            </a:pPr>
            <a:endParaRPr sz="1100"/>
          </a:p>
        </p:txBody>
      </p:sp>
      <p:sp>
        <p:nvSpPr>
          <p:cNvPr id="2840" name="Google Shape;2840;p17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7"/>
        <p:cNvGrpSpPr/>
        <p:nvPr/>
      </p:nvGrpSpPr>
      <p:grpSpPr>
        <a:xfrm>
          <a:off x="0" y="0"/>
          <a:ext cx="0" cy="0"/>
          <a:chOff x="0" y="0"/>
          <a:chExt cx="0" cy="0"/>
        </a:xfrm>
      </p:grpSpPr>
      <p:pic>
        <p:nvPicPr>
          <p:cNvPr id="2848" name="Google Shape;2848;p171: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2849" name="Google Shape;2849;p171:notes"/>
          <p:cNvSpPr txBox="1"/>
          <p:nvPr/>
        </p:nvSpPr>
        <p:spPr>
          <a:xfrm>
            <a:off x="219080" y="1889497"/>
            <a:ext cx="6572250" cy="7156753"/>
          </a:xfrm>
          <a:prstGeom prst="rect">
            <a:avLst/>
          </a:prstGeom>
          <a:noFill/>
          <a:ln>
            <a:noFill/>
          </a:ln>
        </p:spPr>
        <p:txBody>
          <a:bodyPr spcFirstLastPara="1" wrap="square" lIns="89350" tIns="44675" rIns="89350" bIns="44675" anchor="t" anchorCtr="0">
            <a:noAutofit/>
          </a:bodyPr>
          <a:lstStyle/>
          <a:p>
            <a:pPr marL="1158075" marR="0" lvl="0" indent="-1158075" algn="l" rtl="0">
              <a:spcBef>
                <a:spcPts val="0"/>
              </a:spcBef>
              <a:spcAft>
                <a:spcPts val="0"/>
              </a:spcAft>
              <a:buNone/>
            </a:pPr>
            <a:r>
              <a:rPr lang="en-US" sz="1100" b="1">
                <a:solidFill>
                  <a:schemeClr val="dk1"/>
                </a:solidFill>
                <a:latin typeface="Verdana"/>
                <a:ea typeface="Verdana"/>
                <a:cs typeface="Verdana"/>
                <a:sym typeface="Verdana"/>
              </a:rPr>
              <a:t>Rationale:</a:t>
            </a:r>
            <a:r>
              <a:rPr lang="en-US" sz="1100">
                <a:solidFill>
                  <a:schemeClr val="dk1"/>
                </a:solidFill>
                <a:latin typeface="Verdana"/>
                <a:ea typeface="Verdana"/>
                <a:cs typeface="Verdana"/>
                <a:sym typeface="Verdana"/>
              </a:rPr>
              <a:t>	Drs. Chris Peterson and Martin Seligman identified the Character Strengths that are valued in nearly every culture. They identified a total of twenty-four Character Strengths that appear to be universal. Knowing one’s Character Strengths facilitates optimal performance and builds engagement.</a:t>
            </a:r>
            <a:endParaRPr sz="1100">
              <a:solidFill>
                <a:schemeClr val="dk1"/>
              </a:solidFill>
              <a:latin typeface="Verdana"/>
              <a:ea typeface="Verdana"/>
              <a:cs typeface="Verdana"/>
              <a:sym typeface="Verdana"/>
            </a:endParaRPr>
          </a:p>
          <a:p>
            <a:pPr marL="1158075" marR="0" lvl="0" indent="-1158075" algn="l" rtl="0">
              <a:spcBef>
                <a:spcPts val="1964"/>
              </a:spcBef>
              <a:spcAft>
                <a:spcPts val="0"/>
              </a:spcAft>
              <a:buNone/>
            </a:pPr>
            <a:r>
              <a:rPr lang="en-US" sz="1100" b="1">
                <a:solidFill>
                  <a:schemeClr val="dk1"/>
                </a:solidFill>
                <a:latin typeface="Verdana"/>
                <a:ea typeface="Verdana"/>
                <a:cs typeface="Verdana"/>
                <a:sym typeface="Verdana"/>
              </a:rPr>
              <a:t>Objective:</a:t>
            </a:r>
            <a:r>
              <a:rPr lang="en-US" sz="1100">
                <a:solidFill>
                  <a:schemeClr val="dk1"/>
                </a:solidFill>
                <a:latin typeface="Verdana"/>
                <a:ea typeface="Verdana"/>
                <a:cs typeface="Verdana"/>
                <a:sym typeface="Verdana"/>
              </a:rPr>
              <a:t>	Identify Character Strengths in yourself to recognize who you are at your best.</a:t>
            </a:r>
            <a:endParaRPr sz="1100">
              <a:solidFill>
                <a:schemeClr val="dk1"/>
              </a:solidFill>
              <a:latin typeface="Verdana"/>
              <a:ea typeface="Verdana"/>
              <a:cs typeface="Verdana"/>
              <a:sym typeface="Verdana"/>
            </a:endParaRPr>
          </a:p>
          <a:p>
            <a:pPr marL="1158075" marR="0" lvl="0" indent="-1158075" algn="l" rtl="0">
              <a:spcBef>
                <a:spcPts val="1964"/>
              </a:spcBef>
              <a:spcAft>
                <a:spcPts val="0"/>
              </a:spcAft>
              <a:buNone/>
            </a:pPr>
            <a:r>
              <a:rPr lang="en-US" sz="1100" b="1">
                <a:solidFill>
                  <a:schemeClr val="dk1"/>
                </a:solidFill>
                <a:latin typeface="Verdana"/>
                <a:ea typeface="Verdana"/>
                <a:cs typeface="Verdana"/>
                <a:sym typeface="Verdana"/>
              </a:rPr>
              <a:t>Note: </a:t>
            </a:r>
            <a:r>
              <a:rPr lang="en-US" sz="1100">
                <a:solidFill>
                  <a:schemeClr val="dk1"/>
                </a:solidFill>
                <a:latin typeface="Verdana"/>
                <a:ea typeface="Verdana"/>
                <a:cs typeface="Verdana"/>
                <a:sym typeface="Verdana"/>
              </a:rPr>
              <a:t>	It is helpful if students complete the VIA survey for this lesson, this can be done in or out of class depending on your schedule. The survey takes approximately 25-30 minutes to complete (look for specific details in Instructor Notes). There is an alternative if time does not permit the taking of the VIA (detailed in Instructor Notes). </a:t>
            </a:r>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Unit Overview and Recommended Timing:</a:t>
            </a:r>
            <a:endParaRPr/>
          </a:p>
          <a:p>
            <a:pPr marL="1158075" marR="0" lvl="0" indent="-1158075" algn="l" rtl="0">
              <a:spcBef>
                <a:spcPts val="200"/>
              </a:spcBef>
              <a:spcAft>
                <a:spcPts val="0"/>
              </a:spcAft>
              <a:buNone/>
            </a:pPr>
            <a:endParaRPr sz="1000">
              <a:solidFill>
                <a:schemeClr val="dk1"/>
              </a:solidFill>
              <a:latin typeface="Verdana"/>
              <a:ea typeface="Verdana"/>
              <a:cs typeface="Verdana"/>
              <a:sym typeface="Verdana"/>
            </a:endParaRPr>
          </a:p>
        </p:txBody>
      </p:sp>
      <p:sp>
        <p:nvSpPr>
          <p:cNvPr id="2850" name="Google Shape;2850;p171:notes"/>
          <p:cNvSpPr txBox="1"/>
          <p:nvPr/>
        </p:nvSpPr>
        <p:spPr>
          <a:xfrm>
            <a:off x="158779" y="959152"/>
            <a:ext cx="6636148" cy="664029"/>
          </a:xfrm>
          <a:prstGeom prst="rect">
            <a:avLst/>
          </a:prstGeom>
          <a:noFill/>
          <a:ln>
            <a:noFill/>
          </a:ln>
        </p:spPr>
        <p:txBody>
          <a:bodyPr spcFirstLastPara="1" wrap="square" lIns="89350" tIns="44675" rIns="89350" bIns="44675"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Resilience Training for Teens, </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Unit 13:</a:t>
            </a:r>
            <a:r>
              <a:rPr lang="en-US" sz="2000" b="1">
                <a:solidFill>
                  <a:srgbClr val="000000"/>
                </a:solidFill>
                <a:latin typeface="Verdana"/>
                <a:ea typeface="Verdana"/>
                <a:cs typeface="Verdana"/>
                <a:sym typeface="Verdana"/>
              </a:rPr>
              <a:t> Character Strengths: Knowing Yourself</a:t>
            </a:r>
            <a:endParaRPr sz="2000" b="1">
              <a:solidFill>
                <a:schemeClr val="dk1"/>
              </a:solidFill>
              <a:latin typeface="Verdana"/>
              <a:ea typeface="Verdana"/>
              <a:cs typeface="Verdana"/>
              <a:sym typeface="Verdana"/>
            </a:endParaRPr>
          </a:p>
        </p:txBody>
      </p:sp>
      <p:pic>
        <p:nvPicPr>
          <p:cNvPr id="2851" name="Google Shape;2851;p171:notes" descr="CSF2-slide-template-text.png"/>
          <p:cNvPicPr preferRelativeResize="0"/>
          <p:nvPr/>
        </p:nvPicPr>
        <p:blipFill rotWithShape="1">
          <a:blip r:embed="rId4">
            <a:alphaModFix/>
          </a:blip>
          <a:srcRect/>
          <a:stretch/>
        </p:blipFill>
        <p:spPr>
          <a:xfrm>
            <a:off x="733294" y="26133"/>
            <a:ext cx="2552832" cy="859241"/>
          </a:xfrm>
          <a:prstGeom prst="rect">
            <a:avLst/>
          </a:prstGeom>
          <a:noFill/>
          <a:ln>
            <a:noFill/>
          </a:ln>
        </p:spPr>
      </p:pic>
      <p:pic>
        <p:nvPicPr>
          <p:cNvPr id="2852" name="Google Shape;2852;p171:notes" descr="csf2_logo-l.png"/>
          <p:cNvPicPr preferRelativeResize="0"/>
          <p:nvPr/>
        </p:nvPicPr>
        <p:blipFill rotWithShape="1">
          <a:blip r:embed="rId5">
            <a:alphaModFix/>
          </a:blip>
          <a:srcRect/>
          <a:stretch/>
        </p:blipFill>
        <p:spPr>
          <a:xfrm>
            <a:off x="44124" y="119894"/>
            <a:ext cx="646575" cy="653269"/>
          </a:xfrm>
          <a:prstGeom prst="rect">
            <a:avLst/>
          </a:prstGeom>
          <a:noFill/>
          <a:ln>
            <a:noFill/>
          </a:ln>
        </p:spPr>
      </p:pic>
      <p:graphicFrame>
        <p:nvGraphicFramePr>
          <p:cNvPr id="2853" name="Google Shape;2853;p171:notes"/>
          <p:cNvGraphicFramePr/>
          <p:nvPr/>
        </p:nvGraphicFramePr>
        <p:xfrm>
          <a:off x="259281" y="5163916"/>
          <a:ext cx="3000000" cy="3000000"/>
        </p:xfrm>
        <a:graphic>
          <a:graphicData uri="http://schemas.openxmlformats.org/drawingml/2006/table">
            <a:tbl>
              <a:tblPr>
                <a:noFill/>
                <a:tableStyleId>{C06C6382-95A9-441B-A368-F0487E9B728C}</a:tableStyleId>
              </a:tblPr>
              <a:tblGrid>
                <a:gridCol w="5608325">
                  <a:extLst>
                    <a:ext uri="{9D8B030D-6E8A-4147-A177-3AD203B41FA5}">
                      <a16:colId xmlns:a16="http://schemas.microsoft.com/office/drawing/2014/main" val="20000"/>
                    </a:ext>
                  </a:extLst>
                </a:gridCol>
                <a:gridCol w="963925">
                  <a:extLst>
                    <a:ext uri="{9D8B030D-6E8A-4147-A177-3AD203B41FA5}">
                      <a16:colId xmlns:a16="http://schemas.microsoft.com/office/drawing/2014/main" val="20001"/>
                    </a:ext>
                  </a:extLst>
                </a:gridCol>
              </a:tblGrid>
              <a:tr h="652350">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Skill: </a:t>
                      </a:r>
                      <a:r>
                        <a:rPr lang="en-US" sz="1100" b="0" i="0" u="none" strike="noStrike">
                          <a:solidFill>
                            <a:schemeClr val="dk1"/>
                          </a:solidFill>
                          <a:latin typeface="Verdana"/>
                          <a:ea typeface="Verdana"/>
                          <a:cs typeface="Verdana"/>
                          <a:sym typeface="Verdana"/>
                        </a:rPr>
                        <a:t>Define Character Strengths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0"/>
                  </a:ext>
                </a:extLst>
              </a:tr>
              <a:tr h="11625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Hook: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1) Students complete the online Values-In-Action (VIA) survey and print results for discussion in class (HT)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Students complete activity to figure out their Signature Strengths (if VIA was not completed, students use the list of Character Strengths in the Participant Workbook to complete the activity)*(LT)</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10 minutes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1"/>
                  </a:ext>
                </a:extLst>
              </a:tr>
              <a:tr h="905050">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Activity: </a:t>
                      </a:r>
                      <a:endParaRPr/>
                    </a:p>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 </a:t>
                      </a:r>
                      <a:r>
                        <a:rPr lang="en-US" sz="1100" b="0" i="0" u="none" strike="noStrike">
                          <a:solidFill>
                            <a:schemeClr val="dk1"/>
                          </a:solidFill>
                          <a:latin typeface="Verdana"/>
                          <a:ea typeface="Verdana"/>
                          <a:cs typeface="Verdana"/>
                          <a:sym typeface="Verdana"/>
                        </a:rPr>
                        <a:t>1) Dominant hand activity*(LT)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Posting Signature Strengths *(LT)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3) Use Participant Workbook prompts to have small group discussion*(LT)</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25 minutes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2"/>
                  </a:ext>
                </a:extLst>
              </a:tr>
              <a:tr h="573000">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Reflection:</a:t>
                      </a:r>
                      <a:r>
                        <a:rPr lang="en-US" sz="1100" b="0" i="0" u="none" strike="noStrike">
                          <a:solidFill>
                            <a:schemeClr val="dk1"/>
                          </a:solidFill>
                          <a:latin typeface="Verdana"/>
                          <a:ea typeface="Verdana"/>
                          <a:cs typeface="Verdana"/>
                          <a:sym typeface="Verdana"/>
                        </a:rPr>
                        <a:t> Students reflect on what they learned and write down how they can apply it to their daily lives*</a:t>
                      </a: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3"/>
                  </a:ext>
                </a:extLst>
              </a:tr>
              <a:tr h="289900">
                <a:tc>
                  <a:txBody>
                    <a:bodyPr/>
                    <a:lstStyle/>
                    <a:p>
                      <a:pPr marL="3175" marR="0" lvl="0" indent="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TOTAL</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45 mins</a:t>
                      </a: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4"/>
                  </a:ext>
                </a:extLst>
              </a:tr>
            </a:tbl>
          </a:graphicData>
        </a:graphic>
      </p:graphicFrame>
      <p:sp>
        <p:nvSpPr>
          <p:cNvPr id="2854" name="Google Shape;2854;p17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171</a:t>
            </a:fld>
            <a:endParaRPr/>
          </a:p>
        </p:txBody>
      </p:sp>
      <p:sp>
        <p:nvSpPr>
          <p:cNvPr id="2855" name="Google Shape;2855;p17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856" name="Google Shape;2856;p171: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2857" name="Google Shape;2857;p171: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2"/>
        <p:cNvGrpSpPr/>
        <p:nvPr/>
      </p:nvGrpSpPr>
      <p:grpSpPr>
        <a:xfrm>
          <a:off x="0" y="0"/>
          <a:ext cx="0" cy="0"/>
          <a:chOff x="0" y="0"/>
          <a:chExt cx="0" cy="0"/>
        </a:xfrm>
      </p:grpSpPr>
      <p:pic>
        <p:nvPicPr>
          <p:cNvPr id="2863" name="Google Shape;2863;p172: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2864" name="Google Shape;2864;p172: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1100" b="1" i="1">
                <a:solidFill>
                  <a:schemeClr val="dk1"/>
                </a:solidFill>
                <a:latin typeface="Verdana"/>
                <a:ea typeface="Verdana"/>
                <a:cs typeface="Verdana"/>
                <a:sym typeface="Verdana"/>
              </a:rPr>
              <a:t>Signature Character</a:t>
            </a:r>
            <a:r>
              <a:rPr lang="en-US" sz="1100">
                <a:solidFill>
                  <a:schemeClr val="dk1"/>
                </a:solidFill>
                <a:latin typeface="Verdana"/>
                <a:ea typeface="Verdana"/>
                <a:cs typeface="Verdana"/>
                <a:sym typeface="Verdana"/>
              </a:rPr>
              <a:t>	The top, or most prominent, of your Character Strengths</a:t>
            </a:r>
            <a:endParaRPr/>
          </a:p>
          <a:p>
            <a:pPr marL="0" marR="0" lvl="0" indent="0" algn="l" rtl="0">
              <a:spcBef>
                <a:spcPts val="220"/>
              </a:spcBef>
              <a:spcAft>
                <a:spcPts val="0"/>
              </a:spcAft>
              <a:buNone/>
            </a:pPr>
            <a:endParaRPr sz="1100" i="1">
              <a:solidFill>
                <a:schemeClr val="dk1"/>
              </a:solidFill>
              <a:latin typeface="Verdana"/>
              <a:ea typeface="Verdana"/>
              <a:cs typeface="Verdana"/>
              <a:sym typeface="Verdana"/>
            </a:endParaRPr>
          </a:p>
          <a:p>
            <a:pPr marL="0" marR="0" lvl="0" indent="0" algn="l" rtl="0">
              <a:spcBef>
                <a:spcPts val="220"/>
              </a:spcBef>
              <a:spcAft>
                <a:spcPts val="0"/>
              </a:spcAft>
              <a:buNone/>
            </a:pPr>
            <a:r>
              <a:rPr lang="en-US" sz="1100" b="1" i="1">
                <a:solidFill>
                  <a:schemeClr val="dk1"/>
                </a:solidFill>
                <a:latin typeface="Verdana"/>
                <a:ea typeface="Verdana"/>
                <a:cs typeface="Verdana"/>
                <a:sym typeface="Verdana"/>
              </a:rPr>
              <a:t>Strengths</a:t>
            </a:r>
            <a:endParaRPr/>
          </a:p>
          <a:p>
            <a:pPr marL="1117607" marR="0" lvl="0" indent="-1117607" algn="l" rtl="0">
              <a:spcBef>
                <a:spcPts val="220"/>
              </a:spcBef>
              <a:spcAft>
                <a:spcPts val="0"/>
              </a:spcAft>
              <a:buNone/>
            </a:pPr>
            <a:endParaRPr sz="1100" b="1">
              <a:solidFill>
                <a:schemeClr val="dk1"/>
              </a:solidFill>
              <a:latin typeface="Verdana"/>
              <a:ea typeface="Verdana"/>
              <a:cs typeface="Verdana"/>
              <a:sym typeface="Verdana"/>
            </a:endParaRPr>
          </a:p>
          <a:p>
            <a:pPr marL="1117607" marR="0" lvl="0" indent="-1117607" algn="l" rtl="0">
              <a:spcBef>
                <a:spcPts val="200"/>
              </a:spcBef>
              <a:spcAft>
                <a:spcPts val="0"/>
              </a:spcAft>
              <a:buNone/>
            </a:pPr>
            <a:endParaRPr sz="1000">
              <a:solidFill>
                <a:schemeClr val="dk1"/>
              </a:solidFill>
              <a:latin typeface="Verdana"/>
              <a:ea typeface="Verdana"/>
              <a:cs typeface="Verdana"/>
              <a:sym typeface="Verdana"/>
            </a:endParaRPr>
          </a:p>
        </p:txBody>
      </p:sp>
      <p:sp>
        <p:nvSpPr>
          <p:cNvPr id="2865" name="Google Shape;2865;p172:notes"/>
          <p:cNvSpPr txBox="1"/>
          <p:nvPr/>
        </p:nvSpPr>
        <p:spPr>
          <a:xfrm>
            <a:off x="145295" y="92984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Character Strengths</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Key Terms</a:t>
            </a:r>
            <a:endParaRPr/>
          </a:p>
        </p:txBody>
      </p:sp>
      <p:pic>
        <p:nvPicPr>
          <p:cNvPr id="2866" name="Google Shape;2866;p172: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2867" name="Google Shape;2867;p172: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sp>
        <p:nvSpPr>
          <p:cNvPr id="2868" name="Google Shape;2868;p17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172</a:t>
            </a:fld>
            <a:endParaRPr/>
          </a:p>
        </p:txBody>
      </p:sp>
      <p:sp>
        <p:nvSpPr>
          <p:cNvPr id="2869" name="Google Shape;2869;p17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870" name="Google Shape;2870;p172: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2871" name="Google Shape;2871;p172: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6"/>
        <p:cNvGrpSpPr/>
        <p:nvPr/>
      </p:nvGrpSpPr>
      <p:grpSpPr>
        <a:xfrm>
          <a:off x="0" y="0"/>
          <a:ext cx="0" cy="0"/>
          <a:chOff x="0" y="0"/>
          <a:chExt cx="0" cy="0"/>
        </a:xfrm>
      </p:grpSpPr>
      <p:sp>
        <p:nvSpPr>
          <p:cNvPr id="2877" name="Google Shape;2877;p173: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8" name="Google Shape;2878;p173:notes"/>
          <p:cNvSpPr txBox="1">
            <a:spLocks noGrp="1"/>
          </p:cNvSpPr>
          <p:nvPr>
            <p:ph type="body" idx="1"/>
          </p:nvPr>
        </p:nvSpPr>
        <p:spPr>
          <a:xfrm>
            <a:off x="12400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Begin the lesson with Hunt the Good Stuff.</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write down one to three good things in the Participant Workbook.</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Tell students to write the good thing </a:t>
            </a:r>
            <a:r>
              <a:rPr lang="en-US" sz="1100" b="1"/>
              <a:t>and </a:t>
            </a:r>
            <a:r>
              <a:rPr lang="en-US" sz="1100"/>
              <a:t>the reflection (i.e., why it’s a good thing).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a couple students to share their “"Good Stuff"” at the group level. Remember to emphasize that the students explain why it is a good thing to them. </a:t>
            </a:r>
            <a:endParaRPr/>
          </a:p>
          <a:p>
            <a:pPr marL="221464" lvl="0" indent="-221464"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Optimism is important for resilience.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HTGS is a skill to use daily, or at least several times a week</a:t>
            </a:r>
            <a:endParaRPr/>
          </a:p>
          <a:p>
            <a:pPr marL="0" lvl="0" indent="0" algn="l" rtl="0">
              <a:lnSpc>
                <a:spcPct val="100000"/>
              </a:lnSpc>
              <a:spcBef>
                <a:spcPts val="0"/>
              </a:spcBef>
              <a:spcAft>
                <a:spcPts val="0"/>
              </a:spcAft>
              <a:buNone/>
            </a:pPr>
            <a:r>
              <a:rPr lang="en-US" sz="1100"/>
              <a:t> </a:t>
            </a:r>
            <a:endParaRPr/>
          </a:p>
          <a:p>
            <a:pPr marL="221464" lvl="0" indent="-151614" algn="l" rtl="0">
              <a:lnSpc>
                <a:spcPct val="100000"/>
              </a:lnSpc>
              <a:spcBef>
                <a:spcPts val="330"/>
              </a:spcBef>
              <a:spcAft>
                <a:spcPts val="0"/>
              </a:spcAft>
              <a:buClr>
                <a:schemeClr val="dk1"/>
              </a:buClr>
              <a:buSzPts val="1100"/>
              <a:buFont typeface="Verdana"/>
              <a:buNone/>
            </a:pPr>
            <a:endParaRPr sz="1100"/>
          </a:p>
          <a:p>
            <a:pPr marL="221464" lvl="0" indent="-221464" algn="l" rtl="0">
              <a:lnSpc>
                <a:spcPct val="100000"/>
              </a:lnSpc>
              <a:spcBef>
                <a:spcPts val="330"/>
              </a:spcBef>
              <a:spcAft>
                <a:spcPts val="0"/>
              </a:spcAft>
              <a:buNone/>
            </a:pPr>
            <a:endParaRPr sz="1100"/>
          </a:p>
          <a:p>
            <a:pPr marL="221464" lvl="0" indent="-221464" algn="l" rtl="0">
              <a:lnSpc>
                <a:spcPct val="100000"/>
              </a:lnSpc>
              <a:spcBef>
                <a:spcPts val="300"/>
              </a:spcBef>
              <a:spcAft>
                <a:spcPts val="0"/>
              </a:spcAft>
              <a:buNone/>
            </a:pPr>
            <a:endParaRPr sz="1000"/>
          </a:p>
          <a:p>
            <a:pPr marL="0" lvl="0" indent="0" algn="l" rtl="0">
              <a:lnSpc>
                <a:spcPct val="100000"/>
              </a:lnSpc>
              <a:spcBef>
                <a:spcPts val="360"/>
              </a:spcBef>
              <a:spcAft>
                <a:spcPts val="0"/>
              </a:spcAft>
              <a:buNone/>
            </a:pPr>
            <a:endParaRPr/>
          </a:p>
        </p:txBody>
      </p:sp>
      <p:sp>
        <p:nvSpPr>
          <p:cNvPr id="2879" name="Google Shape;2879;p17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173</a:t>
            </a:fld>
            <a:endParaRPr/>
          </a:p>
        </p:txBody>
      </p:sp>
      <p:sp>
        <p:nvSpPr>
          <p:cNvPr id="2880" name="Google Shape;2880;p17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7"/>
        <p:cNvGrpSpPr/>
        <p:nvPr/>
      </p:nvGrpSpPr>
      <p:grpSpPr>
        <a:xfrm>
          <a:off x="0" y="0"/>
          <a:ext cx="0" cy="0"/>
          <a:chOff x="0" y="0"/>
          <a:chExt cx="0" cy="0"/>
        </a:xfrm>
      </p:grpSpPr>
      <p:sp>
        <p:nvSpPr>
          <p:cNvPr id="2888" name="Google Shape;2888;p174: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89" name="Google Shape;2889;p174: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endParaRPr sz="1000"/>
          </a:p>
          <a:p>
            <a:pPr marL="0" lvl="0" indent="0" algn="l" rtl="0">
              <a:lnSpc>
                <a:spcPct val="100000"/>
              </a:lnSpc>
              <a:spcBef>
                <a:spcPts val="0"/>
              </a:spcBef>
              <a:spcAft>
                <a:spcPts val="0"/>
              </a:spcAft>
              <a:buNone/>
            </a:pPr>
            <a:endParaRPr sz="1000"/>
          </a:p>
          <a:p>
            <a:pPr marL="0" lvl="0" indent="0" algn="l" rtl="0">
              <a:lnSpc>
                <a:spcPct val="100000"/>
              </a:lnSpc>
              <a:spcBef>
                <a:spcPts val="0"/>
              </a:spcBef>
              <a:spcAft>
                <a:spcPts val="0"/>
              </a:spcAft>
              <a:buNone/>
            </a:pPr>
            <a:endParaRPr sz="1000"/>
          </a:p>
        </p:txBody>
      </p:sp>
      <p:sp>
        <p:nvSpPr>
          <p:cNvPr id="2890" name="Google Shape;2890;p174: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2891" name="Google Shape;2891;p17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174</a:t>
            </a:fld>
            <a:endParaRPr/>
          </a:p>
        </p:txBody>
      </p:sp>
      <p:sp>
        <p:nvSpPr>
          <p:cNvPr id="2892" name="Google Shape;2892;p174:notes"/>
          <p:cNvSpPr txBox="1"/>
          <p:nvPr/>
        </p:nvSpPr>
        <p:spPr>
          <a:xfrm>
            <a:off x="118967" y="3248853"/>
            <a:ext cx="3829249" cy="5687282"/>
          </a:xfrm>
          <a:prstGeom prst="rect">
            <a:avLst/>
          </a:prstGeom>
          <a:noFill/>
          <a:ln>
            <a:noFill/>
          </a:ln>
        </p:spPr>
        <p:txBody>
          <a:bodyPr spcFirstLastPara="1" wrap="square" lIns="94500" tIns="47250" rIns="94500" bIns="47250" anchor="t" anchorCtr="0">
            <a:normAutofit/>
          </a:bodyPr>
          <a:lstStyle/>
          <a:p>
            <a:pPr marL="0" marR="0" lvl="0" indent="0" algn="l" rtl="0">
              <a:spcBef>
                <a:spcPts val="0"/>
              </a:spcBef>
              <a:spcAft>
                <a:spcPts val="0"/>
              </a:spcAft>
              <a:buNone/>
            </a:pPr>
            <a:r>
              <a:rPr lang="en-US" sz="1100" b="1">
                <a:solidFill>
                  <a:schemeClr val="dk1"/>
                </a:solidFill>
                <a:latin typeface="Verdana"/>
                <a:ea typeface="Verdana"/>
                <a:cs typeface="Verdana"/>
                <a:sym typeface="Verdana"/>
              </a:rPr>
              <a:t>Instructor Notes: </a:t>
            </a:r>
            <a:endParaRPr/>
          </a:p>
          <a:p>
            <a:pPr marL="0" marR="0" lvl="0" indent="0" algn="l" rtl="0">
              <a:spcBef>
                <a:spcPts val="0"/>
              </a:spcBef>
              <a:spcAft>
                <a:spcPts val="0"/>
              </a:spcAft>
              <a:buNone/>
            </a:pPr>
            <a:endParaRPr sz="1100">
              <a:solidFill>
                <a:schemeClr val="dk1"/>
              </a:solidFill>
              <a:latin typeface="Verdana"/>
              <a:ea typeface="Verdana"/>
              <a:cs typeface="Verdana"/>
              <a:sym typeface="Verdana"/>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Tell students in one sentence what they will be learning.</a:t>
            </a:r>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Provide students with the resilience Core Competency the skill targets. </a:t>
            </a:r>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Ask students how often they think about what they are bad at or what others do better than them. Use these questions to lead into the “what’s right with you?” discussion.</a:t>
            </a:r>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Instruct students that these next two lessons will be discussion based and there will be an “adult” feel to the conversation. There are no right or wrong answers, just good discussion. </a:t>
            </a:r>
            <a:endParaRPr/>
          </a:p>
          <a:p>
            <a:pPr marL="231895" marR="0" lvl="1" indent="-231895" algn="l" rtl="0">
              <a:spcBef>
                <a:spcPts val="0"/>
              </a:spcBef>
              <a:spcAft>
                <a:spcPts val="0"/>
              </a:spcAft>
              <a:buNone/>
            </a:pPr>
            <a:endParaRPr sz="1100" b="1" i="0" u="none" strike="noStrike" cap="none">
              <a:solidFill>
                <a:schemeClr val="dk1"/>
              </a:solidFill>
              <a:latin typeface="Verdana"/>
              <a:ea typeface="Verdana"/>
              <a:cs typeface="Verdana"/>
              <a:sym typeface="Verdana"/>
            </a:endParaRPr>
          </a:p>
          <a:p>
            <a:pPr marL="231895" marR="0" lvl="1" indent="-231895" algn="l" rtl="0">
              <a:spcBef>
                <a:spcPts val="0"/>
              </a:spcBef>
              <a:spcAft>
                <a:spcPts val="0"/>
              </a:spcAft>
              <a:buNone/>
            </a:pPr>
            <a:r>
              <a:rPr lang="en-US" sz="1100" b="1" i="0" u="none" strike="noStrike" cap="none">
                <a:solidFill>
                  <a:schemeClr val="dk1"/>
                </a:solidFill>
                <a:latin typeface="Verdana"/>
                <a:ea typeface="Verdana"/>
                <a:cs typeface="Verdana"/>
                <a:sym typeface="Verdana"/>
              </a:rPr>
              <a:t>Key Points:</a:t>
            </a:r>
            <a:endParaRPr/>
          </a:p>
          <a:p>
            <a:pPr marL="231895" marR="0" lvl="1" indent="-231895" algn="l" rtl="0">
              <a:spcBef>
                <a:spcPts val="0"/>
              </a:spcBef>
              <a:spcAft>
                <a:spcPts val="0"/>
              </a:spcAft>
              <a:buNone/>
            </a:pPr>
            <a:endParaRPr sz="1100" b="1" i="0" u="none" strike="noStrike" cap="none">
              <a:solidFill>
                <a:schemeClr val="dk1"/>
              </a:solidFill>
              <a:latin typeface="Verdana"/>
              <a:ea typeface="Verdana"/>
              <a:cs typeface="Verdana"/>
              <a:sym typeface="Verdana"/>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Character Strengths: Knowing Yourself is about knowing who you are at your best. </a:t>
            </a:r>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Character Strengths: Knowing Yourself builds Strengths of Character. </a:t>
            </a:r>
            <a:endParaRPr/>
          </a:p>
          <a:p>
            <a:pPr marL="231895" marR="0" lvl="1" indent="-231895" algn="l" rtl="0">
              <a:lnSpc>
                <a:spcPct val="105727"/>
              </a:lnSpc>
              <a:spcBef>
                <a:spcPts val="330"/>
              </a:spcBef>
              <a:spcAft>
                <a:spcPts val="0"/>
              </a:spcAft>
              <a:buNone/>
            </a:pPr>
            <a:endParaRPr sz="1100" b="0" i="0" u="none" strike="noStrike" cap="none">
              <a:solidFill>
                <a:schemeClr val="dk1"/>
              </a:solidFill>
              <a:latin typeface="Verdana"/>
              <a:ea typeface="Verdana"/>
              <a:cs typeface="Verdana"/>
              <a:sym typeface="Verdana"/>
            </a:endParaRPr>
          </a:p>
          <a:p>
            <a:pPr marL="223524" marR="0" lvl="0" indent="-153674" algn="l" rtl="0">
              <a:lnSpc>
                <a:spcPct val="105727"/>
              </a:lnSpc>
              <a:spcBef>
                <a:spcPts val="330"/>
              </a:spcBef>
              <a:spcAft>
                <a:spcPts val="0"/>
              </a:spcAft>
              <a:buClr>
                <a:schemeClr val="dk1"/>
              </a:buClr>
              <a:buSzPts val="1100"/>
              <a:buFont typeface="Calibri"/>
              <a:buNone/>
            </a:pPr>
            <a:endParaRPr sz="1100">
              <a:solidFill>
                <a:schemeClr val="dk1"/>
              </a:solidFill>
              <a:latin typeface="Verdana"/>
              <a:ea typeface="Verdana"/>
              <a:cs typeface="Verdana"/>
              <a:sym typeface="Verdana"/>
            </a:endParaRPr>
          </a:p>
          <a:p>
            <a:pPr marL="0" marR="0" lvl="0" indent="0" algn="l" rtl="0">
              <a:lnSpc>
                <a:spcPct val="105727"/>
              </a:lnSpc>
              <a:spcBef>
                <a:spcPts val="330"/>
              </a:spcBef>
              <a:spcAft>
                <a:spcPts val="0"/>
              </a:spcAft>
              <a:buNone/>
            </a:pPr>
            <a:endParaRPr sz="1100">
              <a:solidFill>
                <a:schemeClr val="dk1"/>
              </a:solidFill>
              <a:latin typeface="Verdana"/>
              <a:ea typeface="Verdana"/>
              <a:cs typeface="Verdana"/>
              <a:sym typeface="Verdana"/>
            </a:endParaRPr>
          </a:p>
          <a:p>
            <a:pPr marL="0" marR="0" lvl="0" indent="0" algn="l" rtl="0">
              <a:lnSpc>
                <a:spcPct val="116299"/>
              </a:lnSpc>
              <a:spcBef>
                <a:spcPts val="300"/>
              </a:spcBef>
              <a:spcAft>
                <a:spcPts val="0"/>
              </a:spcAft>
              <a:buNone/>
            </a:pPr>
            <a:endParaRPr sz="1000">
              <a:solidFill>
                <a:schemeClr val="dk1"/>
              </a:solidFill>
              <a:latin typeface="Verdana"/>
              <a:ea typeface="Verdana"/>
              <a:cs typeface="Verdana"/>
              <a:sym typeface="Verdana"/>
            </a:endParaRPr>
          </a:p>
        </p:txBody>
      </p:sp>
      <p:sp>
        <p:nvSpPr>
          <p:cNvPr id="2893" name="Google Shape;2893;p17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1"/>
        <p:cNvGrpSpPr/>
        <p:nvPr/>
      </p:nvGrpSpPr>
      <p:grpSpPr>
        <a:xfrm>
          <a:off x="0" y="0"/>
          <a:ext cx="0" cy="0"/>
          <a:chOff x="0" y="0"/>
          <a:chExt cx="0" cy="0"/>
        </a:xfrm>
      </p:grpSpPr>
      <p:sp>
        <p:nvSpPr>
          <p:cNvPr id="2902" name="Google Shape;2902;p175: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3" name="Google Shape;2903;p175:notes"/>
          <p:cNvSpPr txBox="1">
            <a:spLocks noGrp="1"/>
          </p:cNvSpPr>
          <p:nvPr>
            <p:ph type="body" idx="1"/>
          </p:nvPr>
        </p:nvSpPr>
        <p:spPr>
          <a:xfrm>
            <a:off x="113959" y="3238680"/>
            <a:ext cx="3829249"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Skill</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You can strengthen your effectiveness in a variety of performances (e.g., school, sports, social, family) by knowing and using your top Character Strengths.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Inform students that they will be discussing who they are in relation to the 24 Character Strengths.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Out of those 24 Character Strengths, you will have top Character Strengths called Signature Character Strengths. Those are the strengths you use most comfortably.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All 24 strengths will not be your Signature Character Strengths because some of them contradict each other. </a:t>
            </a:r>
            <a:endParaRPr/>
          </a:p>
          <a:p>
            <a:pPr marL="221464" lvl="0" indent="-151614" algn="l" rtl="0">
              <a:lnSpc>
                <a:spcPct val="100000"/>
              </a:lnSpc>
              <a:spcBef>
                <a:spcPts val="0"/>
              </a:spcBef>
              <a:spcAft>
                <a:spcPts val="0"/>
              </a:spcAft>
              <a:buClr>
                <a:schemeClr val="dk1"/>
              </a:buClr>
              <a:buSzPts val="1100"/>
              <a:buFont typeface="Verdana"/>
              <a:buNone/>
            </a:pPr>
            <a:endParaRPr sz="1100"/>
          </a:p>
          <a:p>
            <a:pPr marL="221464" lvl="0" indent="-221464" algn="l" rtl="0">
              <a:lnSpc>
                <a:spcPct val="100000"/>
              </a:lnSpc>
              <a:spcBef>
                <a:spcPts val="0"/>
              </a:spcBef>
              <a:spcAft>
                <a:spcPts val="0"/>
              </a:spcAft>
              <a:buNone/>
            </a:pPr>
            <a:r>
              <a:rPr lang="en-US" sz="1100" b="1" u="sng"/>
              <a:t>Activity</a:t>
            </a:r>
            <a:r>
              <a:rPr lang="en-US" sz="1100" u="sng"/>
              <a:t> (Low-Tech)</a:t>
            </a:r>
            <a:endParaRPr/>
          </a:p>
          <a:p>
            <a:pPr marL="221464" lvl="0" indent="-221464"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 students to find some blank space in their Participant Workbook and to sign their name with their dominant hand.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Next, instruct students to sign their name again, but with their non-dominant hand.</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Use this quick activity to illustrate that Signature Character Strengths are like signing with your dominant hand, it’s comfortable and easy. </a:t>
            </a:r>
            <a:endParaRPr/>
          </a:p>
          <a:p>
            <a:pPr marL="221464" lvl="0" indent="-151614" algn="l" rtl="0">
              <a:lnSpc>
                <a:spcPct val="100000"/>
              </a:lnSpc>
              <a:spcBef>
                <a:spcPts val="0"/>
              </a:spcBef>
              <a:spcAft>
                <a:spcPts val="0"/>
              </a:spcAft>
              <a:buClr>
                <a:schemeClr val="dk1"/>
              </a:buClr>
              <a:buSzPts val="1100"/>
              <a:buFont typeface="Verdana"/>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Signature Character Strengths are strengths that are natural and comfortable for us to use. </a:t>
            </a:r>
            <a:endParaRPr/>
          </a:p>
          <a:p>
            <a:pPr marL="221464" lvl="0" indent="-221464" algn="l" rtl="0">
              <a:lnSpc>
                <a:spcPct val="109090"/>
              </a:lnSpc>
              <a:spcBef>
                <a:spcPts val="330"/>
              </a:spcBef>
              <a:spcAft>
                <a:spcPts val="0"/>
              </a:spcAft>
              <a:buNone/>
            </a:pPr>
            <a:endParaRPr sz="1100"/>
          </a:p>
          <a:p>
            <a:pPr marL="221464" lvl="0" indent="-151614" algn="l" rtl="0">
              <a:lnSpc>
                <a:spcPct val="109090"/>
              </a:lnSpc>
              <a:spcBef>
                <a:spcPts val="330"/>
              </a:spcBef>
              <a:spcAft>
                <a:spcPts val="0"/>
              </a:spcAft>
              <a:buClr>
                <a:schemeClr val="dk1"/>
              </a:buClr>
              <a:buSzPts val="1100"/>
              <a:buFont typeface="Verdana"/>
              <a:buNone/>
            </a:pPr>
            <a:endParaRPr sz="1100"/>
          </a:p>
          <a:p>
            <a:pPr marL="221464" lvl="0" indent="-221464" algn="l" rtl="0">
              <a:lnSpc>
                <a:spcPct val="120000"/>
              </a:lnSpc>
              <a:spcBef>
                <a:spcPts val="300"/>
              </a:spcBef>
              <a:spcAft>
                <a:spcPts val="0"/>
              </a:spcAft>
              <a:buNone/>
            </a:pPr>
            <a:endParaRPr sz="1000"/>
          </a:p>
          <a:p>
            <a:pPr marL="0" lvl="0" indent="0" algn="l" rtl="0">
              <a:lnSpc>
                <a:spcPct val="120000"/>
              </a:lnSpc>
              <a:spcBef>
                <a:spcPts val="300"/>
              </a:spcBef>
              <a:spcAft>
                <a:spcPts val="0"/>
              </a:spcAft>
              <a:buNone/>
            </a:pPr>
            <a:endParaRPr sz="1000"/>
          </a:p>
        </p:txBody>
      </p:sp>
      <p:sp>
        <p:nvSpPr>
          <p:cNvPr id="2904" name="Google Shape;2904;p17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175</a:t>
            </a:fld>
            <a:endParaRPr/>
          </a:p>
        </p:txBody>
      </p:sp>
      <p:sp>
        <p:nvSpPr>
          <p:cNvPr id="2905" name="Google Shape;2905;p17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p176: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6" name="Google Shape;2916;p17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176</a:t>
            </a:fld>
            <a:endParaRPr/>
          </a:p>
        </p:txBody>
      </p:sp>
      <p:sp>
        <p:nvSpPr>
          <p:cNvPr id="2917" name="Google Shape;2917;p176:notes"/>
          <p:cNvSpPr txBox="1"/>
          <p:nvPr/>
        </p:nvSpPr>
        <p:spPr>
          <a:xfrm>
            <a:off x="134111" y="3218326"/>
            <a:ext cx="3994236" cy="5687282"/>
          </a:xfrm>
          <a:prstGeom prst="rect">
            <a:avLst/>
          </a:prstGeom>
          <a:noFill/>
          <a:ln>
            <a:noFill/>
          </a:ln>
        </p:spPr>
        <p:txBody>
          <a:bodyPr spcFirstLastPara="1" wrap="square" lIns="94500" tIns="47250" rIns="94500" bIns="47250" anchor="t" anchorCtr="0">
            <a:noAutofit/>
          </a:bodyPr>
          <a:lstStyle/>
          <a:p>
            <a:pPr marL="0" marR="0" lvl="0" indent="0" algn="l" rtl="0">
              <a:spcBef>
                <a:spcPts val="0"/>
              </a:spcBef>
              <a:spcAft>
                <a:spcPts val="0"/>
              </a:spcAft>
              <a:buNone/>
            </a:pPr>
            <a:r>
              <a:rPr lang="en-US" sz="1100" b="1">
                <a:solidFill>
                  <a:schemeClr val="dk1"/>
                </a:solidFill>
                <a:latin typeface="Verdana"/>
                <a:ea typeface="Verdana"/>
                <a:cs typeface="Verdana"/>
                <a:sym typeface="Verdana"/>
              </a:rPr>
              <a:t>Instructor Notes:</a:t>
            </a:r>
            <a:endParaRPr/>
          </a:p>
          <a:p>
            <a:pPr marL="0" marR="0" lvl="0" indent="0" algn="l" rtl="0">
              <a:spcBef>
                <a:spcPts val="0"/>
              </a:spcBef>
              <a:spcAft>
                <a:spcPts val="0"/>
              </a:spcAft>
              <a:buNone/>
            </a:pPr>
            <a:endParaRPr sz="1100" b="1">
              <a:solidFill>
                <a:schemeClr val="dk1"/>
              </a:solidFill>
              <a:latin typeface="Verdana"/>
              <a:ea typeface="Verdana"/>
              <a:cs typeface="Verdana"/>
              <a:sym typeface="Verdana"/>
            </a:endParaRPr>
          </a:p>
          <a:p>
            <a:pPr marL="221574" marR="0" lvl="0" indent="-221574" algn="l" rtl="0">
              <a:spcBef>
                <a:spcPts val="330"/>
              </a:spcBef>
              <a:spcAft>
                <a:spcPts val="0"/>
              </a:spcAft>
              <a:buNone/>
            </a:pPr>
            <a:r>
              <a:rPr lang="en-US" sz="1100" b="1" u="sng">
                <a:solidFill>
                  <a:schemeClr val="dk1"/>
                </a:solidFill>
                <a:latin typeface="Verdana"/>
                <a:ea typeface="Verdana"/>
                <a:cs typeface="Verdana"/>
                <a:sym typeface="Verdana"/>
              </a:rPr>
              <a:t>Hook</a:t>
            </a:r>
            <a:r>
              <a:rPr lang="en-US" sz="1100" u="sng">
                <a:solidFill>
                  <a:schemeClr val="dk1"/>
                </a:solidFill>
                <a:latin typeface="Verdana"/>
                <a:ea typeface="Verdana"/>
                <a:cs typeface="Verdana"/>
                <a:sym typeface="Verdana"/>
              </a:rPr>
              <a:t> (Low-Tech)</a:t>
            </a:r>
            <a:endParaRPr/>
          </a:p>
          <a:p>
            <a:pPr marL="221574" marR="0" lvl="0" indent="-221574" algn="l" rtl="0">
              <a:spcBef>
                <a:spcPts val="330"/>
              </a:spcBef>
              <a:spcAft>
                <a:spcPts val="0"/>
              </a:spcAft>
              <a:buNone/>
            </a:pPr>
            <a:endParaRPr sz="1100">
              <a:solidFill>
                <a:schemeClr val="dk1"/>
              </a:solidFill>
              <a:latin typeface="Verdana"/>
              <a:ea typeface="Verdana"/>
              <a:cs typeface="Verdana"/>
              <a:sym typeface="Verdana"/>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Have students turn to their Participant Workbooks and look over the definition list of all the Character Strengths. </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Explain what the term “Signature Character Strengths” means: one’s top Character Strengths.</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With the use of the definitions, have students complete the “What are your Signature Strengths?” workbook activity on the next page to determine their Signature Strengths. </a:t>
            </a:r>
            <a:endParaRPr/>
          </a:p>
          <a:p>
            <a:pPr marL="231895" marR="0" lvl="0" indent="-231895" algn="ctr" rtl="0">
              <a:spcBef>
                <a:spcPts val="330"/>
              </a:spcBef>
              <a:spcAft>
                <a:spcPts val="0"/>
              </a:spcAft>
              <a:buNone/>
            </a:pPr>
            <a:r>
              <a:rPr lang="en-US" sz="1100" b="1">
                <a:solidFill>
                  <a:schemeClr val="dk1"/>
                </a:solidFill>
                <a:latin typeface="Verdana"/>
                <a:ea typeface="Verdana"/>
                <a:cs typeface="Verdana"/>
                <a:sym typeface="Verdana"/>
              </a:rPr>
              <a:t>OR</a:t>
            </a:r>
            <a:endParaRPr sz="1100">
              <a:solidFill>
                <a:schemeClr val="dk1"/>
              </a:solidFill>
              <a:latin typeface="Verdana"/>
              <a:ea typeface="Verdana"/>
              <a:cs typeface="Verdana"/>
              <a:sym typeface="Verdana"/>
            </a:endParaRPr>
          </a:p>
          <a:p>
            <a:pPr marL="221574" marR="0" lvl="0" indent="-221574" algn="l" rtl="0">
              <a:spcBef>
                <a:spcPts val="330"/>
              </a:spcBef>
              <a:spcAft>
                <a:spcPts val="0"/>
              </a:spcAft>
              <a:buNone/>
            </a:pPr>
            <a:r>
              <a:rPr lang="en-US" sz="1100" b="1" u="sng">
                <a:solidFill>
                  <a:schemeClr val="dk1"/>
                </a:solidFill>
                <a:latin typeface="Verdana"/>
                <a:ea typeface="Verdana"/>
                <a:cs typeface="Verdana"/>
                <a:sym typeface="Verdana"/>
              </a:rPr>
              <a:t>Hook</a:t>
            </a:r>
            <a:r>
              <a:rPr lang="en-US" sz="1100" u="sng">
                <a:solidFill>
                  <a:schemeClr val="dk1"/>
                </a:solidFill>
                <a:latin typeface="Verdana"/>
                <a:ea typeface="Verdana"/>
                <a:cs typeface="Verdana"/>
                <a:sym typeface="Verdana"/>
              </a:rPr>
              <a:t> (High-Tech)</a:t>
            </a:r>
            <a:endParaRPr/>
          </a:p>
          <a:p>
            <a:pPr marL="221574" marR="0" lvl="0" indent="-221574" algn="l" rtl="0">
              <a:spcBef>
                <a:spcPts val="330"/>
              </a:spcBef>
              <a:spcAft>
                <a:spcPts val="0"/>
              </a:spcAft>
              <a:buNone/>
            </a:pPr>
            <a:r>
              <a:rPr lang="en-US" sz="1100" b="1">
                <a:solidFill>
                  <a:schemeClr val="dk1"/>
                </a:solidFill>
                <a:latin typeface="Verdana"/>
                <a:ea typeface="Verdana"/>
                <a:cs typeface="Verdana"/>
                <a:sym typeface="Verdana"/>
              </a:rPr>
              <a:t>[This is the preferred method]</a:t>
            </a:r>
            <a:endParaRPr/>
          </a:p>
          <a:p>
            <a:pPr marL="221574" marR="0" lvl="0" indent="-221574" algn="l" rtl="0">
              <a:spcBef>
                <a:spcPts val="330"/>
              </a:spcBef>
              <a:spcAft>
                <a:spcPts val="0"/>
              </a:spcAft>
              <a:buNone/>
            </a:pPr>
            <a:endParaRPr sz="1100">
              <a:solidFill>
                <a:schemeClr val="dk1"/>
              </a:solidFill>
              <a:latin typeface="Verdana"/>
              <a:ea typeface="Verdana"/>
              <a:cs typeface="Verdana"/>
              <a:sym typeface="Verdana"/>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Before class, students should complete the VIA (Values in Action) Strength Survey for Children from University of Pennsylvania. Learners between ages 13-18 are able to register themselves (under 13 requires parental registration). [http://www.authentichappiness.sas.upenn.edu/entry.aspx?rurl=addchild.aspx%3Fcid%3D0%26turl%3D%2FTests%2FSameAnswers_t.aspx%3Fid%3D314]</a:t>
            </a:r>
            <a:endParaRPr/>
          </a:p>
          <a:p>
            <a:pPr marL="232802" marR="0" lvl="0" indent="-232802" algn="l" rtl="0">
              <a:spcBef>
                <a:spcPts val="33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Based on their VIA results, have students complete the activity on the next page. </a:t>
            </a:r>
            <a:endParaRPr/>
          </a:p>
        </p:txBody>
      </p:sp>
      <p:sp>
        <p:nvSpPr>
          <p:cNvPr id="2918" name="Google Shape;2918;p17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919" name="Google Shape;2919;p176: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7"/>
        <p:cNvGrpSpPr/>
        <p:nvPr/>
      </p:nvGrpSpPr>
      <p:grpSpPr>
        <a:xfrm>
          <a:off x="0" y="0"/>
          <a:ext cx="0" cy="0"/>
          <a:chOff x="0" y="0"/>
          <a:chExt cx="0" cy="0"/>
        </a:xfrm>
      </p:grpSpPr>
      <p:sp>
        <p:nvSpPr>
          <p:cNvPr id="2928" name="Google Shape;2928;p177: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9" name="Google Shape;2929;p177:notes"/>
          <p:cNvSpPr txBox="1">
            <a:spLocks noGrp="1"/>
          </p:cNvSpPr>
          <p:nvPr>
            <p:ph type="body" idx="1"/>
          </p:nvPr>
        </p:nvSpPr>
        <p:spPr>
          <a:xfrm>
            <a:off x="12400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Using the definitions of the Character Strengths and the VIA (if completed), have students answer the questions to determine their Signature Character Strengths.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list their Signature Strengths at the bottom of page 66, in the Participants Workbook. </a:t>
            </a:r>
            <a:endParaRPr/>
          </a:p>
          <a:p>
            <a:pPr marL="0" lvl="0" indent="0" algn="l" rtl="0">
              <a:lnSpc>
                <a:spcPct val="109090"/>
              </a:lnSpc>
              <a:spcBef>
                <a:spcPts val="330"/>
              </a:spcBef>
              <a:spcAft>
                <a:spcPts val="0"/>
              </a:spcAft>
              <a:buNone/>
            </a:pPr>
            <a:endParaRPr sz="1100" u="sng"/>
          </a:p>
          <a:p>
            <a:pPr marL="0" lvl="0" indent="0" algn="l" rtl="0">
              <a:lnSpc>
                <a:spcPct val="109090"/>
              </a:lnSpc>
              <a:spcBef>
                <a:spcPts val="330"/>
              </a:spcBef>
              <a:spcAft>
                <a:spcPts val="0"/>
              </a:spcAft>
              <a:buNone/>
            </a:pPr>
            <a:endParaRPr sz="1100" u="sng"/>
          </a:p>
          <a:p>
            <a:pPr marL="0" lvl="0" indent="0" algn="l" rtl="0">
              <a:lnSpc>
                <a:spcPct val="109090"/>
              </a:lnSpc>
              <a:spcBef>
                <a:spcPts val="330"/>
              </a:spcBef>
              <a:spcAft>
                <a:spcPts val="0"/>
              </a:spcAft>
              <a:buNone/>
            </a:pPr>
            <a:endParaRPr sz="1100" b="1"/>
          </a:p>
          <a:p>
            <a:pPr marL="0" lvl="0" indent="0" algn="l" rtl="0">
              <a:lnSpc>
                <a:spcPct val="109090"/>
              </a:lnSpc>
              <a:spcBef>
                <a:spcPts val="330"/>
              </a:spcBef>
              <a:spcAft>
                <a:spcPts val="0"/>
              </a:spcAft>
              <a:buNone/>
            </a:pPr>
            <a:endParaRPr sz="1100"/>
          </a:p>
        </p:txBody>
      </p:sp>
      <p:sp>
        <p:nvSpPr>
          <p:cNvPr id="2930" name="Google Shape;2930;p17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177</a:t>
            </a:fld>
            <a:endParaRPr/>
          </a:p>
        </p:txBody>
      </p:sp>
      <p:sp>
        <p:nvSpPr>
          <p:cNvPr id="2931" name="Google Shape;2931;p17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8"/>
        <p:cNvGrpSpPr/>
        <p:nvPr/>
      </p:nvGrpSpPr>
      <p:grpSpPr>
        <a:xfrm>
          <a:off x="0" y="0"/>
          <a:ext cx="0" cy="0"/>
          <a:chOff x="0" y="0"/>
          <a:chExt cx="0" cy="0"/>
        </a:xfrm>
      </p:grpSpPr>
      <p:sp>
        <p:nvSpPr>
          <p:cNvPr id="2939" name="Google Shape;2939;p178: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0" name="Google Shape;2940;p178:notes"/>
          <p:cNvSpPr txBox="1">
            <a:spLocks noGrp="1"/>
          </p:cNvSpPr>
          <p:nvPr>
            <p:ph type="body" idx="1"/>
          </p:nvPr>
        </p:nvSpPr>
        <p:spPr>
          <a:xfrm>
            <a:off x="113959" y="3238680"/>
            <a:ext cx="3829249" cy="5687282"/>
          </a:xfrm>
          <a:prstGeom prst="rect">
            <a:avLst/>
          </a:prstGeom>
          <a:noFill/>
          <a:ln>
            <a:noFill/>
          </a:ln>
        </p:spPr>
        <p:txBody>
          <a:bodyPr spcFirstLastPara="1" wrap="square" lIns="94500" tIns="47250" rIns="94500" bIns="47250" anchor="t" anchorCtr="0">
            <a:normAutofit lnSpcReduction="10000"/>
          </a:bodyPr>
          <a:lstStyle/>
          <a:p>
            <a:pPr marL="0" lvl="0" indent="0" algn="l" rtl="0">
              <a:lnSpc>
                <a:spcPct val="109090"/>
              </a:lnSpc>
              <a:spcBef>
                <a:spcPts val="0"/>
              </a:spcBef>
              <a:spcAft>
                <a:spcPts val="0"/>
              </a:spcAft>
              <a:buNone/>
            </a:pPr>
            <a:r>
              <a:rPr lang="en-US" sz="1100" b="1"/>
              <a:t>Instructor Notes:</a:t>
            </a:r>
            <a:endParaRPr/>
          </a:p>
          <a:p>
            <a:pPr marL="0" lvl="0" indent="0" algn="l" rtl="0">
              <a:lnSpc>
                <a:spcPct val="109090"/>
              </a:lnSpc>
              <a:spcBef>
                <a:spcPts val="330"/>
              </a:spcBef>
              <a:spcAft>
                <a:spcPts val="0"/>
              </a:spcAft>
              <a:buNone/>
            </a:pPr>
            <a:endParaRPr sz="1100" b="1"/>
          </a:p>
          <a:p>
            <a:pPr marL="232802" lvl="0" indent="-232802" algn="l" rtl="0">
              <a:lnSpc>
                <a:spcPct val="109090"/>
              </a:lnSpc>
              <a:spcBef>
                <a:spcPts val="330"/>
              </a:spcBef>
              <a:spcAft>
                <a:spcPts val="0"/>
              </a:spcAft>
              <a:buClr>
                <a:schemeClr val="dk1"/>
              </a:buClr>
              <a:buSzPts val="1100"/>
              <a:buFont typeface="Calibri"/>
              <a:buAutoNum type="arabicParenR"/>
            </a:pPr>
            <a:r>
              <a:rPr lang="en-US" sz="1100"/>
              <a:t>Discuss the points on the slide.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Generate a discussion about what Character Strengths might be at the bottom of their list and whether they are “lesser strengths” or weaknesses. Provide an example of a “lesser strength” vs. a weakness (e.g., Forgiveness and Mercy as a “lesser strength” looks different than Forgiveness and Mercy as a weakness). It is up to the individual to decide which it is.</a:t>
            </a:r>
            <a:endParaRPr sz="1100"/>
          </a:p>
          <a:p>
            <a:pPr marL="232802" lvl="0" indent="-232802" algn="l" rtl="0">
              <a:lnSpc>
                <a:spcPct val="109090"/>
              </a:lnSpc>
              <a:spcBef>
                <a:spcPts val="330"/>
              </a:spcBef>
              <a:spcAft>
                <a:spcPts val="0"/>
              </a:spcAft>
              <a:buClr>
                <a:schemeClr val="dk1"/>
              </a:buClr>
              <a:buSzPts val="1100"/>
              <a:buFont typeface="Calibri"/>
              <a:buAutoNum type="arabicParenR"/>
            </a:pPr>
            <a:r>
              <a:rPr lang="en-US" sz="1100"/>
              <a:t>Instruct students to place a “W” next to the strengths they consider weaknesses for themselves either on the definitions pages or their VIA.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Ask students to review their Character Strengths list and put a “V” next to the Character Strengths that they value but that do not show up near the top of their lists either on the definitions pages or their VIA.</a:t>
            </a:r>
            <a:endParaRPr sz="1100"/>
          </a:p>
          <a:p>
            <a:pPr marL="232802" lvl="0" indent="-232802" algn="l" rtl="0">
              <a:lnSpc>
                <a:spcPct val="109090"/>
              </a:lnSpc>
              <a:spcBef>
                <a:spcPts val="330"/>
              </a:spcBef>
              <a:spcAft>
                <a:spcPts val="0"/>
              </a:spcAft>
              <a:buClr>
                <a:schemeClr val="dk1"/>
              </a:buClr>
              <a:buSzPts val="1100"/>
              <a:buFont typeface="Calibri"/>
              <a:buAutoNum type="arabicParenR"/>
            </a:pPr>
            <a:r>
              <a:rPr lang="en-US" sz="1100"/>
              <a:t>Certain strengths are easier to develop than others (e.g., Optimism).  If there is a value a student wants to put into action more frequently, note that doing so requires effort </a:t>
            </a:r>
            <a:endParaRPr sz="1100"/>
          </a:p>
          <a:p>
            <a:pPr marL="221464" lvl="0" indent="-151614" algn="l" rtl="0">
              <a:lnSpc>
                <a:spcPct val="109090"/>
              </a:lnSpc>
              <a:spcBef>
                <a:spcPts val="330"/>
              </a:spcBef>
              <a:spcAft>
                <a:spcPts val="0"/>
              </a:spcAft>
              <a:buClr>
                <a:schemeClr val="dk1"/>
              </a:buClr>
              <a:buSzPts val="1100"/>
              <a:buFont typeface="Verdana"/>
              <a:buNone/>
            </a:pPr>
            <a:endParaRPr sz="1100"/>
          </a:p>
          <a:p>
            <a:pPr marL="221464" lvl="0" indent="-221464" algn="l" rtl="0">
              <a:lnSpc>
                <a:spcPct val="109090"/>
              </a:lnSpc>
              <a:spcBef>
                <a:spcPts val="330"/>
              </a:spcBef>
              <a:spcAft>
                <a:spcPts val="0"/>
              </a:spcAft>
              <a:buNone/>
            </a:pPr>
            <a:r>
              <a:rPr lang="en-US" sz="1100" b="1"/>
              <a:t>Key Points:</a:t>
            </a:r>
            <a:endParaRPr/>
          </a:p>
          <a:p>
            <a:pPr marL="221464" lvl="0" indent="-221464" algn="l" rtl="0">
              <a:lnSpc>
                <a:spcPct val="109090"/>
              </a:lnSpc>
              <a:spcBef>
                <a:spcPts val="330"/>
              </a:spcBef>
              <a:spcAft>
                <a:spcPts val="0"/>
              </a:spcAft>
              <a:buNone/>
            </a:pPr>
            <a:endParaRPr sz="1100" b="1"/>
          </a:p>
          <a:p>
            <a:pPr marL="0" lvl="0" indent="0" algn="l" rtl="0">
              <a:lnSpc>
                <a:spcPct val="109090"/>
              </a:lnSpc>
              <a:spcBef>
                <a:spcPts val="330"/>
              </a:spcBef>
              <a:spcAft>
                <a:spcPts val="0"/>
              </a:spcAft>
              <a:buNone/>
            </a:pPr>
            <a:r>
              <a:rPr lang="en-US" sz="1100"/>
              <a:t>With effort, you can develop Character Strengths that you value. </a:t>
            </a:r>
            <a:endParaRPr/>
          </a:p>
          <a:p>
            <a:pPr marL="221464" lvl="0" indent="-221464" algn="l" rtl="0">
              <a:lnSpc>
                <a:spcPct val="120000"/>
              </a:lnSpc>
              <a:spcBef>
                <a:spcPts val="300"/>
              </a:spcBef>
              <a:spcAft>
                <a:spcPts val="0"/>
              </a:spcAft>
              <a:buNone/>
            </a:pPr>
            <a:endParaRPr sz="1000"/>
          </a:p>
          <a:p>
            <a:pPr marL="0" lvl="0" indent="0" algn="l" rtl="0">
              <a:lnSpc>
                <a:spcPct val="120000"/>
              </a:lnSpc>
              <a:spcBef>
                <a:spcPts val="300"/>
              </a:spcBef>
              <a:spcAft>
                <a:spcPts val="0"/>
              </a:spcAft>
              <a:buNone/>
            </a:pPr>
            <a:endParaRPr sz="1000" b="1"/>
          </a:p>
          <a:p>
            <a:pPr marL="0" lvl="0" indent="0" algn="l" rtl="0">
              <a:lnSpc>
                <a:spcPct val="120000"/>
              </a:lnSpc>
              <a:spcBef>
                <a:spcPts val="300"/>
              </a:spcBef>
              <a:spcAft>
                <a:spcPts val="0"/>
              </a:spcAft>
              <a:buNone/>
            </a:pPr>
            <a:endParaRPr sz="1000"/>
          </a:p>
        </p:txBody>
      </p:sp>
      <p:sp>
        <p:nvSpPr>
          <p:cNvPr id="2941" name="Google Shape;2941;p17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178</a:t>
            </a:fld>
            <a:endParaRPr/>
          </a:p>
        </p:txBody>
      </p:sp>
      <p:sp>
        <p:nvSpPr>
          <p:cNvPr id="2942" name="Google Shape;2942;p17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9"/>
        <p:cNvGrpSpPr/>
        <p:nvPr/>
      </p:nvGrpSpPr>
      <p:grpSpPr>
        <a:xfrm>
          <a:off x="0" y="0"/>
          <a:ext cx="0" cy="0"/>
          <a:chOff x="0" y="0"/>
          <a:chExt cx="0" cy="0"/>
        </a:xfrm>
      </p:grpSpPr>
      <p:sp>
        <p:nvSpPr>
          <p:cNvPr id="2950" name="Google Shape;2950;p179: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1" name="Google Shape;2951;p179:notes"/>
          <p:cNvSpPr txBox="1">
            <a:spLocks noGrp="1"/>
          </p:cNvSpPr>
          <p:nvPr>
            <p:ph type="body" idx="1"/>
          </p:nvPr>
        </p:nvSpPr>
        <p:spPr>
          <a:xfrm>
            <a:off x="113956" y="3209037"/>
            <a:ext cx="3829249" cy="5874544"/>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000" b="1"/>
              <a:t>Instructor Notes: </a:t>
            </a:r>
            <a:endParaRPr/>
          </a:p>
          <a:p>
            <a:pPr marL="0" lvl="0" indent="0" algn="l" rtl="0">
              <a:lnSpc>
                <a:spcPct val="100000"/>
              </a:lnSpc>
              <a:spcBef>
                <a:spcPts val="300"/>
              </a:spcBef>
              <a:spcAft>
                <a:spcPts val="0"/>
              </a:spcAft>
              <a:buNone/>
            </a:pPr>
            <a:endParaRPr sz="1000" b="1"/>
          </a:p>
          <a:p>
            <a:pPr marL="0" lvl="0" indent="0" algn="l" rtl="0">
              <a:lnSpc>
                <a:spcPct val="100000"/>
              </a:lnSpc>
              <a:spcBef>
                <a:spcPts val="300"/>
              </a:spcBef>
              <a:spcAft>
                <a:spcPts val="0"/>
              </a:spcAft>
              <a:buNone/>
            </a:pPr>
            <a:r>
              <a:rPr lang="en-US" sz="1000" b="1" u="sng"/>
              <a:t>Activity</a:t>
            </a:r>
            <a:r>
              <a:rPr lang="en-US" sz="1000" u="sng"/>
              <a:t> (Low-Tech)</a:t>
            </a:r>
            <a:endParaRPr/>
          </a:p>
          <a:p>
            <a:pPr marL="0" lvl="0" indent="0" algn="l" rtl="0">
              <a:lnSpc>
                <a:spcPct val="100000"/>
              </a:lnSpc>
              <a:spcBef>
                <a:spcPts val="300"/>
              </a:spcBef>
              <a:spcAft>
                <a:spcPts val="0"/>
              </a:spcAft>
              <a:buNone/>
            </a:pPr>
            <a:endParaRPr sz="1000" u="sng"/>
          </a:p>
          <a:p>
            <a:pPr marL="0" lvl="0" indent="0" algn="l" rtl="0">
              <a:lnSpc>
                <a:spcPct val="100000"/>
              </a:lnSpc>
              <a:spcBef>
                <a:spcPts val="300"/>
              </a:spcBef>
              <a:spcAft>
                <a:spcPts val="0"/>
              </a:spcAft>
              <a:buNone/>
            </a:pPr>
            <a:r>
              <a:rPr lang="en-US" sz="1000" b="1"/>
              <a:t>Note: </a:t>
            </a:r>
            <a:r>
              <a:rPr lang="en-US" sz="1000"/>
              <a:t>This activity works best with groups of twenty or more. If you are working with a smaller group, you can instead create a spreadsheet of the Character Strengths and ask participants to write their names under the appropriate columns. </a:t>
            </a:r>
            <a:endParaRPr/>
          </a:p>
          <a:p>
            <a:pPr marL="0" lvl="0" indent="0" algn="l" rtl="0">
              <a:lnSpc>
                <a:spcPct val="100000"/>
              </a:lnSpc>
              <a:spcBef>
                <a:spcPts val="300"/>
              </a:spcBef>
              <a:spcAft>
                <a:spcPts val="0"/>
              </a:spcAft>
              <a:buNone/>
            </a:pPr>
            <a:endParaRPr sz="1000"/>
          </a:p>
          <a:p>
            <a:pPr marL="232802" lvl="0" indent="-232802" algn="l" rtl="0">
              <a:lnSpc>
                <a:spcPct val="100000"/>
              </a:lnSpc>
              <a:spcBef>
                <a:spcPts val="300"/>
              </a:spcBef>
              <a:spcAft>
                <a:spcPts val="0"/>
              </a:spcAft>
              <a:buClr>
                <a:schemeClr val="dk1"/>
              </a:buClr>
              <a:buSzPts val="1000"/>
              <a:buFont typeface="Calibri"/>
              <a:buAutoNum type="arabicParenR"/>
            </a:pPr>
            <a:r>
              <a:rPr lang="en-US" sz="1000"/>
              <a:t>Prior to class, post twenty-four flipcharts/pieces of paper around the room, each one labeled with the name of a Character Strength.</a:t>
            </a:r>
            <a:endParaRPr sz="1000"/>
          </a:p>
          <a:p>
            <a:pPr marL="232802" lvl="0" indent="-232802" algn="l" rtl="0">
              <a:lnSpc>
                <a:spcPct val="100000"/>
              </a:lnSpc>
              <a:spcBef>
                <a:spcPts val="300"/>
              </a:spcBef>
              <a:spcAft>
                <a:spcPts val="0"/>
              </a:spcAft>
              <a:buClr>
                <a:schemeClr val="dk1"/>
              </a:buClr>
              <a:buSzPts val="1000"/>
              <a:buFont typeface="Calibri"/>
              <a:buAutoNum type="arabicParenR"/>
            </a:pPr>
            <a:r>
              <a:rPr lang="en-US" sz="1000"/>
              <a:t>Distribute at least six sticky notes to each participant. Participants will write their names on, and post, as many sticky notes as they have top Character Strengths (i.e., however many fulfill the criteria for Signature Character Strengths).</a:t>
            </a:r>
            <a:endParaRPr/>
          </a:p>
          <a:p>
            <a:pPr marL="232802" lvl="0" indent="-232802" algn="l" rtl="0">
              <a:lnSpc>
                <a:spcPct val="100000"/>
              </a:lnSpc>
              <a:spcBef>
                <a:spcPts val="300"/>
              </a:spcBef>
              <a:spcAft>
                <a:spcPts val="0"/>
              </a:spcAft>
              <a:buClr>
                <a:schemeClr val="dk1"/>
              </a:buClr>
              <a:buSzPts val="1000"/>
              <a:buFont typeface="Calibri"/>
              <a:buAutoNum type="arabicParenR"/>
            </a:pPr>
            <a:r>
              <a:rPr lang="en-US" sz="1000"/>
              <a:t>Instruct students to post their sticky notes on the respective Character Strengths charts. </a:t>
            </a:r>
            <a:endParaRPr/>
          </a:p>
          <a:p>
            <a:pPr marL="232802" lvl="0" indent="-232802" algn="l" rtl="0">
              <a:lnSpc>
                <a:spcPct val="100000"/>
              </a:lnSpc>
              <a:spcBef>
                <a:spcPts val="300"/>
              </a:spcBef>
              <a:spcAft>
                <a:spcPts val="0"/>
              </a:spcAft>
              <a:buClr>
                <a:schemeClr val="dk1"/>
              </a:buClr>
              <a:buSzPts val="1000"/>
              <a:buFont typeface="Calibri"/>
              <a:buAutoNum type="arabicParenR"/>
            </a:pPr>
            <a:r>
              <a:rPr lang="en-US" sz="1000"/>
              <a:t>When the students are done posting, tally up the number for each strength (it is easiest to have someone tally numbers while the instructor continues to teach).</a:t>
            </a:r>
            <a:endParaRPr/>
          </a:p>
          <a:p>
            <a:pPr marL="232802" lvl="0" indent="-232802" algn="l" rtl="0">
              <a:lnSpc>
                <a:spcPct val="100000"/>
              </a:lnSpc>
              <a:spcBef>
                <a:spcPts val="300"/>
              </a:spcBef>
              <a:spcAft>
                <a:spcPts val="0"/>
              </a:spcAft>
              <a:buClr>
                <a:schemeClr val="dk1"/>
              </a:buClr>
              <a:buSzPts val="1000"/>
              <a:buFont typeface="Calibri"/>
              <a:buAutoNum type="arabicParenR"/>
            </a:pPr>
            <a:r>
              <a:rPr lang="en-US" sz="1000"/>
              <a:t>Use the flipcharts to bring up a discussion on what strengths are high as a group and low as a group. Make sure the discussion is specific and students include WHY they agree or disagree.</a:t>
            </a:r>
            <a:endParaRPr/>
          </a:p>
          <a:p>
            <a:pPr marL="232802" lvl="0" indent="-232802" algn="l" rtl="0">
              <a:lnSpc>
                <a:spcPct val="100000"/>
              </a:lnSpc>
              <a:spcBef>
                <a:spcPts val="300"/>
              </a:spcBef>
              <a:spcAft>
                <a:spcPts val="0"/>
              </a:spcAft>
              <a:buClr>
                <a:schemeClr val="dk1"/>
              </a:buClr>
              <a:buSzPts val="1000"/>
              <a:buFont typeface="Calibri"/>
              <a:buAutoNum type="arabicParenR"/>
            </a:pPr>
            <a:r>
              <a:rPr lang="en-US" sz="1000"/>
              <a:t>The goal of this activity is a great discussion centered around strengths. </a:t>
            </a:r>
            <a:endParaRPr/>
          </a:p>
          <a:p>
            <a:pPr marL="232802" lvl="0" indent="-169302" algn="l" rtl="0">
              <a:lnSpc>
                <a:spcPct val="100000"/>
              </a:lnSpc>
              <a:spcBef>
                <a:spcPts val="300"/>
              </a:spcBef>
              <a:spcAft>
                <a:spcPts val="0"/>
              </a:spcAft>
              <a:buClr>
                <a:schemeClr val="dk1"/>
              </a:buClr>
              <a:buSzPts val="1000"/>
              <a:buFont typeface="Calibri"/>
              <a:buNone/>
            </a:pPr>
            <a:endParaRPr sz="1000"/>
          </a:p>
          <a:p>
            <a:pPr marL="0" lvl="0" indent="0" algn="l" rtl="0">
              <a:lnSpc>
                <a:spcPct val="100000"/>
              </a:lnSpc>
              <a:spcBef>
                <a:spcPts val="0"/>
              </a:spcBef>
              <a:spcAft>
                <a:spcPts val="0"/>
              </a:spcAft>
              <a:buNone/>
            </a:pPr>
            <a:r>
              <a:rPr lang="en-US" sz="1000" b="1"/>
              <a:t>Note:  </a:t>
            </a:r>
            <a:r>
              <a:rPr lang="en-US" sz="1000"/>
              <a:t>The discussion on what they posted can take place before or after the activity on the following page. </a:t>
            </a:r>
            <a:endParaRPr sz="1000" b="1"/>
          </a:p>
          <a:p>
            <a:pPr marL="0" lvl="0" indent="0" algn="l" rtl="0">
              <a:lnSpc>
                <a:spcPct val="120000"/>
              </a:lnSpc>
              <a:spcBef>
                <a:spcPts val="300"/>
              </a:spcBef>
              <a:spcAft>
                <a:spcPts val="0"/>
              </a:spcAft>
              <a:buNone/>
            </a:pPr>
            <a:endParaRPr sz="1000"/>
          </a:p>
          <a:p>
            <a:pPr marL="0" lvl="0" indent="0" algn="l" rtl="0">
              <a:lnSpc>
                <a:spcPct val="120000"/>
              </a:lnSpc>
              <a:spcBef>
                <a:spcPts val="300"/>
              </a:spcBef>
              <a:spcAft>
                <a:spcPts val="0"/>
              </a:spcAft>
              <a:buNone/>
            </a:pPr>
            <a:endParaRPr sz="1000" u="sng"/>
          </a:p>
          <a:p>
            <a:pPr marL="0" lvl="0" indent="0" algn="l" rtl="0">
              <a:lnSpc>
                <a:spcPct val="120000"/>
              </a:lnSpc>
              <a:spcBef>
                <a:spcPts val="300"/>
              </a:spcBef>
              <a:spcAft>
                <a:spcPts val="0"/>
              </a:spcAft>
              <a:buNone/>
            </a:pPr>
            <a:endParaRPr sz="1000"/>
          </a:p>
        </p:txBody>
      </p:sp>
      <p:sp>
        <p:nvSpPr>
          <p:cNvPr id="2952" name="Google Shape;2952;p17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179</a:t>
            </a:fld>
            <a:endParaRPr/>
          </a:p>
        </p:txBody>
      </p:sp>
      <p:sp>
        <p:nvSpPr>
          <p:cNvPr id="2953" name="Google Shape;2953;p17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18: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0" name="Google Shape;490;p1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18</a:t>
            </a:fld>
            <a:endParaRPr/>
          </a:p>
        </p:txBody>
      </p:sp>
      <p:sp>
        <p:nvSpPr>
          <p:cNvPr id="491" name="Google Shape;491;p1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492" name="Google Shape;492;p18: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 </a:t>
            </a:r>
            <a:endParaRPr/>
          </a:p>
          <a:p>
            <a:pPr marL="0" lvl="0" indent="0" algn="l" rtl="0">
              <a:lnSpc>
                <a:spcPct val="109090"/>
              </a:lnSpc>
              <a:spcBef>
                <a:spcPts val="0"/>
              </a:spcBef>
              <a:spcAft>
                <a:spcPts val="0"/>
              </a:spcAft>
              <a:buNone/>
            </a:pPr>
            <a:endParaRPr sz="1100" u="sng"/>
          </a:p>
          <a:p>
            <a:pPr marL="0" lvl="0" indent="0" algn="l" rtl="0">
              <a:lnSpc>
                <a:spcPct val="109090"/>
              </a:lnSpc>
              <a:spcBef>
                <a:spcPts val="0"/>
              </a:spcBef>
              <a:spcAft>
                <a:spcPts val="0"/>
              </a:spcAft>
              <a:buNone/>
            </a:pPr>
            <a:r>
              <a:rPr lang="en-US" sz="1100" b="1" u="sng"/>
              <a:t>Activity</a:t>
            </a:r>
            <a:r>
              <a:rPr lang="en-US" sz="1100" u="sng"/>
              <a:t> (Low-Tech)</a:t>
            </a:r>
            <a:endParaRPr/>
          </a:p>
          <a:p>
            <a:pPr marL="0" lvl="0" indent="0" algn="l" rtl="0">
              <a:lnSpc>
                <a:spcPct val="109090"/>
              </a:lnSpc>
              <a:spcBef>
                <a:spcPts val="0"/>
              </a:spcBef>
              <a:spcAft>
                <a:spcPts val="0"/>
              </a:spcAft>
              <a:buNone/>
            </a:pPr>
            <a:endParaRPr sz="1100" u="sng"/>
          </a:p>
          <a:p>
            <a:pPr marL="232802" lvl="0" indent="-232802" algn="l" rtl="0">
              <a:lnSpc>
                <a:spcPct val="109090"/>
              </a:lnSpc>
              <a:spcBef>
                <a:spcPts val="0"/>
              </a:spcBef>
              <a:spcAft>
                <a:spcPts val="0"/>
              </a:spcAft>
              <a:buClr>
                <a:schemeClr val="dk1"/>
              </a:buClr>
              <a:buSzPts val="1100"/>
              <a:buFont typeface="Calibri"/>
              <a:buAutoNum type="arabicParenR"/>
            </a:pPr>
            <a:r>
              <a:rPr lang="en-US" sz="1100"/>
              <a:t>Begin the lesson with Hunt the Good Stuff.</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Have students write down one to three good things in the Participant Guide.</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Tell students to write the good thing </a:t>
            </a:r>
            <a:r>
              <a:rPr lang="en-US" sz="1100" b="1"/>
              <a:t>and </a:t>
            </a:r>
            <a:r>
              <a:rPr lang="en-US" sz="1100"/>
              <a:t>the reflection (i.e., why it’s a good thing). </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Ask a couple students to share their "Good Stuff" at the group level. Remember to emphasize that the students explain why it is a good thing to them. </a:t>
            </a:r>
            <a:endParaRPr/>
          </a:p>
          <a:p>
            <a:pPr marL="220346" lvl="0" indent="-220346" algn="l" rtl="0">
              <a:lnSpc>
                <a:spcPct val="150000"/>
              </a:lnSpc>
              <a:spcBef>
                <a:spcPts val="0"/>
              </a:spcBef>
              <a:spcAft>
                <a:spcPts val="0"/>
              </a:spcAft>
              <a:buNone/>
            </a:pPr>
            <a:endParaRPr sz="800"/>
          </a:p>
          <a:p>
            <a:pPr marL="220346" lvl="0" indent="-220346" algn="l" rtl="0">
              <a:lnSpc>
                <a:spcPct val="109090"/>
              </a:lnSpc>
              <a:spcBef>
                <a:spcPts val="0"/>
              </a:spcBef>
              <a:spcAft>
                <a:spcPts val="0"/>
              </a:spcAft>
              <a:buNone/>
            </a:pPr>
            <a:r>
              <a:rPr lang="en-US" sz="1100" b="1"/>
              <a:t>Key Points:</a:t>
            </a:r>
            <a:endParaRPr/>
          </a:p>
          <a:p>
            <a:pPr marL="220346" lvl="0" indent="-220346" algn="l" rtl="0">
              <a:lnSpc>
                <a:spcPct val="150000"/>
              </a:lnSpc>
              <a:spcBef>
                <a:spcPts val="0"/>
              </a:spcBef>
              <a:spcAft>
                <a:spcPts val="0"/>
              </a:spcAft>
              <a:buNone/>
            </a:pPr>
            <a:endParaRPr sz="800" b="1"/>
          </a:p>
          <a:p>
            <a:pPr marL="232802" lvl="0" indent="-232802" algn="l" rtl="0">
              <a:lnSpc>
                <a:spcPct val="109090"/>
              </a:lnSpc>
              <a:spcBef>
                <a:spcPts val="0"/>
              </a:spcBef>
              <a:spcAft>
                <a:spcPts val="0"/>
              </a:spcAft>
              <a:buClr>
                <a:schemeClr val="dk1"/>
              </a:buClr>
              <a:buSzPts val="1100"/>
              <a:buFont typeface="Calibri"/>
              <a:buAutoNum type="arabicParenR"/>
            </a:pPr>
            <a:r>
              <a:rPr lang="en-US" sz="1100"/>
              <a:t>Optimism is important for resilience.</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HTGS is a skill to use daily, or at least several days a week. </a:t>
            </a:r>
            <a:endParaRPr/>
          </a:p>
          <a:p>
            <a:pPr marL="232802" lvl="0" indent="-162952" algn="l" rtl="0">
              <a:lnSpc>
                <a:spcPct val="109090"/>
              </a:lnSpc>
              <a:spcBef>
                <a:spcPts val="0"/>
              </a:spcBef>
              <a:spcAft>
                <a:spcPts val="0"/>
              </a:spcAft>
              <a:buClr>
                <a:schemeClr val="dk1"/>
              </a:buClr>
              <a:buSzPts val="1100"/>
              <a:buFont typeface="Calibri"/>
              <a:buNone/>
            </a:pPr>
            <a:endParaRPr sz="1100"/>
          </a:p>
          <a:p>
            <a:pPr marL="220346" lvl="0" indent="-220346" algn="l" rtl="0">
              <a:lnSpc>
                <a:spcPct val="109090"/>
              </a:lnSpc>
              <a:spcBef>
                <a:spcPts val="0"/>
              </a:spcBef>
              <a:spcAft>
                <a:spcPts val="0"/>
              </a:spcAft>
              <a:buNone/>
            </a:pPr>
            <a:endParaRPr sz="1100"/>
          </a:p>
          <a:p>
            <a:pPr marL="220346" lvl="0" indent="-220346" algn="l" rtl="0">
              <a:lnSpc>
                <a:spcPct val="109090"/>
              </a:lnSpc>
              <a:spcBef>
                <a:spcPts val="0"/>
              </a:spcBef>
              <a:spcAft>
                <a:spcPts val="0"/>
              </a:spcAft>
              <a:buNone/>
            </a:pPr>
            <a:endParaRPr sz="1100"/>
          </a:p>
          <a:p>
            <a:pPr marL="0" lvl="0" indent="0" algn="l" rtl="0">
              <a:lnSpc>
                <a:spcPct val="100000"/>
              </a:lnSpc>
              <a:spcBef>
                <a:spcPts val="360"/>
              </a:spcBef>
              <a:spcAft>
                <a:spcPts val="0"/>
              </a:spcAft>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2"/>
        <p:cNvGrpSpPr/>
        <p:nvPr/>
      </p:nvGrpSpPr>
      <p:grpSpPr>
        <a:xfrm>
          <a:off x="0" y="0"/>
          <a:ext cx="0" cy="0"/>
          <a:chOff x="0" y="0"/>
          <a:chExt cx="0" cy="0"/>
        </a:xfrm>
      </p:grpSpPr>
      <p:sp>
        <p:nvSpPr>
          <p:cNvPr id="2963" name="Google Shape;2963;p180: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4" name="Google Shape;2964;p18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180</a:t>
            </a:fld>
            <a:endParaRPr/>
          </a:p>
        </p:txBody>
      </p:sp>
      <p:sp>
        <p:nvSpPr>
          <p:cNvPr id="2965" name="Google Shape;2965;p180:notes"/>
          <p:cNvSpPr txBox="1">
            <a:spLocks noGrp="1"/>
          </p:cNvSpPr>
          <p:nvPr>
            <p:ph type="body" idx="1"/>
          </p:nvPr>
        </p:nvSpPr>
        <p:spPr>
          <a:xfrm>
            <a:off x="128588"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Trainer Instruction:</a:t>
            </a:r>
            <a:endParaRPr sz="1100"/>
          </a:p>
          <a:p>
            <a:pPr marL="0" lvl="0" indent="0" algn="l" rtl="0">
              <a:lnSpc>
                <a:spcPct val="100000"/>
              </a:lnSpc>
              <a:spcBef>
                <a:spcPts val="0"/>
              </a:spcBef>
              <a:spcAft>
                <a:spcPts val="0"/>
              </a:spcAft>
              <a:buNone/>
            </a:pPr>
            <a:endParaRPr sz="1100"/>
          </a:p>
          <a:p>
            <a:pPr marL="231895" lvl="0" indent="-231895" algn="l" rtl="0">
              <a:lnSpc>
                <a:spcPct val="100000"/>
              </a:lnSpc>
              <a:spcBef>
                <a:spcPts val="0"/>
              </a:spcBef>
              <a:spcAft>
                <a:spcPts val="0"/>
              </a:spcAft>
              <a:buNone/>
            </a:pPr>
            <a:r>
              <a:rPr lang="en-US" sz="1100" b="1" u="sng"/>
              <a:t>Activity</a:t>
            </a:r>
            <a:r>
              <a:rPr lang="en-US" sz="1100" u="sng"/>
              <a:t> (Low-Tech)</a:t>
            </a:r>
            <a:endParaRPr/>
          </a:p>
          <a:p>
            <a:pPr marL="231895" lvl="0" indent="-231895" algn="l" rtl="0">
              <a:lnSpc>
                <a:spcPct val="100000"/>
              </a:lnSpc>
              <a:spcBef>
                <a:spcPts val="0"/>
              </a:spcBef>
              <a:spcAft>
                <a:spcPts val="0"/>
              </a:spcAft>
              <a:buNone/>
            </a:pP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 students to turn to their Participant Workbooks.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Give students a few minutes to record some notes for each question. The discussion is more important than the notes for this activity.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Next, have students discuss their responses with the people around them, using the questions as prompts.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Debrief the exercise by asking students what they learned about themselves and their Character Strengths. </a:t>
            </a:r>
            <a:endParaRPr/>
          </a:p>
          <a:p>
            <a:pPr marL="0" lvl="0" indent="0" algn="l" rtl="0">
              <a:lnSpc>
                <a:spcPct val="100000"/>
              </a:lnSpc>
              <a:spcBef>
                <a:spcPts val="0"/>
              </a:spcBef>
              <a:spcAft>
                <a:spcPts val="0"/>
              </a:spcAft>
              <a:buNone/>
            </a:pPr>
            <a:endParaRPr sz="1100"/>
          </a:p>
        </p:txBody>
      </p:sp>
      <p:sp>
        <p:nvSpPr>
          <p:cNvPr id="2966" name="Google Shape;2966;p18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3"/>
        <p:cNvGrpSpPr/>
        <p:nvPr/>
      </p:nvGrpSpPr>
      <p:grpSpPr>
        <a:xfrm>
          <a:off x="0" y="0"/>
          <a:ext cx="0" cy="0"/>
          <a:chOff x="0" y="0"/>
          <a:chExt cx="0" cy="0"/>
        </a:xfrm>
      </p:grpSpPr>
      <p:sp>
        <p:nvSpPr>
          <p:cNvPr id="2974" name="Google Shape;2974;p181: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5" name="Google Shape;2975;p181:notes"/>
          <p:cNvSpPr txBox="1">
            <a:spLocks noGrp="1"/>
          </p:cNvSpPr>
          <p:nvPr>
            <p:ph type="body" idx="1"/>
          </p:nvPr>
        </p:nvSpPr>
        <p:spPr>
          <a:xfrm>
            <a:off x="13405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a:t>[This slide is optional but lends itself to great discussion. If time permits, the slide is recommended.]</a:t>
            </a:r>
            <a:endParaRPr/>
          </a:p>
          <a:p>
            <a:pPr marL="232802" lvl="0" indent="-162952" algn="l" rtl="0">
              <a:lnSpc>
                <a:spcPct val="100000"/>
              </a:lnSpc>
              <a:spcBef>
                <a:spcPts val="0"/>
              </a:spcBef>
              <a:spcAft>
                <a:spcPts val="0"/>
              </a:spcAft>
              <a:buClr>
                <a:schemeClr val="dk1"/>
              </a:buClr>
              <a:buSzPts val="1100"/>
              <a:buFont typeface="Calibri"/>
              <a:buNone/>
            </a:pP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Inform students that this is the ranking for 84,000 U.S. Adults that took the VIA survey.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The top five strengths are highlighted in yellow. Discuss as a large group the top strengths and whether they agree with/disagree with them and WHY.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The bottom five strengths are highlighted in red. Discuss as a large group the bottom strengths  and whether they agree with/disagree with them and WHY.</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The goal of this slide is to have a great discussion. </a:t>
            </a:r>
            <a:endParaRPr/>
          </a:p>
        </p:txBody>
      </p:sp>
      <p:sp>
        <p:nvSpPr>
          <p:cNvPr id="2976" name="Google Shape;2976;p18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181</a:t>
            </a:fld>
            <a:endParaRPr/>
          </a:p>
        </p:txBody>
      </p:sp>
      <p:sp>
        <p:nvSpPr>
          <p:cNvPr id="2977" name="Google Shape;2977;p18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1"/>
        <p:cNvGrpSpPr/>
        <p:nvPr/>
      </p:nvGrpSpPr>
      <p:grpSpPr>
        <a:xfrm>
          <a:off x="0" y="0"/>
          <a:ext cx="0" cy="0"/>
          <a:chOff x="0" y="0"/>
          <a:chExt cx="0" cy="0"/>
        </a:xfrm>
      </p:grpSpPr>
      <p:sp>
        <p:nvSpPr>
          <p:cNvPr id="2992" name="Google Shape;2992;p182: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3" name="Google Shape;2993;p18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182</a:t>
            </a:fld>
            <a:endParaRPr/>
          </a:p>
        </p:txBody>
      </p:sp>
      <p:sp>
        <p:nvSpPr>
          <p:cNvPr id="2994" name="Google Shape;2994;p182:notes"/>
          <p:cNvSpPr txBox="1">
            <a:spLocks noGrp="1"/>
          </p:cNvSpPr>
          <p:nvPr>
            <p:ph type="body" idx="1"/>
          </p:nvPr>
        </p:nvSpPr>
        <p:spPr>
          <a:xfrm>
            <a:off x="11395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 </a:t>
            </a:r>
            <a:endParaRPr/>
          </a:p>
          <a:p>
            <a:pPr marL="0" lvl="0" indent="0" algn="l" rtl="0">
              <a:lnSpc>
                <a:spcPct val="109090"/>
              </a:lnSpc>
              <a:spcBef>
                <a:spcPts val="330"/>
              </a:spcBef>
              <a:spcAft>
                <a:spcPts val="0"/>
              </a:spcAft>
              <a:buNone/>
            </a:pPr>
            <a:endParaRPr sz="1100" b="1"/>
          </a:p>
          <a:p>
            <a:pPr marL="0" lvl="0" indent="0" algn="l" rtl="0">
              <a:lnSpc>
                <a:spcPct val="109090"/>
              </a:lnSpc>
              <a:spcBef>
                <a:spcPts val="330"/>
              </a:spcBef>
              <a:spcAft>
                <a:spcPts val="0"/>
              </a:spcAft>
              <a:buNone/>
            </a:pPr>
            <a:r>
              <a:rPr lang="en-US" sz="1100" b="1"/>
              <a:t>[This slide is optional but lends itself to great discussion. If time permits, the slide is recommended.]</a:t>
            </a:r>
            <a:endParaRPr/>
          </a:p>
          <a:p>
            <a:pPr marL="0" lvl="0" indent="0" algn="l" rtl="0">
              <a:lnSpc>
                <a:spcPct val="109090"/>
              </a:lnSpc>
              <a:spcBef>
                <a:spcPts val="330"/>
              </a:spcBef>
              <a:spcAft>
                <a:spcPts val="0"/>
              </a:spcAft>
              <a:buNone/>
            </a:pPr>
            <a:endParaRPr sz="1100"/>
          </a:p>
          <a:p>
            <a:pPr marL="232802" lvl="0" indent="-232802" algn="l" rtl="0">
              <a:lnSpc>
                <a:spcPct val="109090"/>
              </a:lnSpc>
              <a:spcBef>
                <a:spcPts val="330"/>
              </a:spcBef>
              <a:spcAft>
                <a:spcPts val="0"/>
              </a:spcAft>
              <a:buClr>
                <a:schemeClr val="dk1"/>
              </a:buClr>
              <a:buSzPts val="1100"/>
              <a:buFont typeface="Calibri"/>
              <a:buAutoNum type="arabicParenR"/>
            </a:pPr>
            <a:r>
              <a:rPr lang="en-US" sz="1100"/>
              <a:t>Inform students that this is the ranking for U.S. Youth compared to U.S. adults.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The top five strengths are highlighted in yellow. Discuss as a large group the top strengths and whether they agree with/disagree with them and WHY.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The bottom five strengths are highlighted in red. Discuss as a large group the bottom strengths and whether they agree with/disagree with them and WHY.</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Discuss the differences between adults and youth.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Compare the youth results on the slide to the posted strengths of your group in the classroom.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The goal of this slide is to have a great discussion. </a:t>
            </a:r>
            <a:endParaRPr/>
          </a:p>
        </p:txBody>
      </p:sp>
      <p:sp>
        <p:nvSpPr>
          <p:cNvPr id="2995" name="Google Shape;2995;p18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7"/>
        <p:cNvGrpSpPr/>
        <p:nvPr/>
      </p:nvGrpSpPr>
      <p:grpSpPr>
        <a:xfrm>
          <a:off x="0" y="0"/>
          <a:ext cx="0" cy="0"/>
          <a:chOff x="0" y="0"/>
          <a:chExt cx="0" cy="0"/>
        </a:xfrm>
      </p:grpSpPr>
      <p:sp>
        <p:nvSpPr>
          <p:cNvPr id="3008" name="Google Shape;3008;p183: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9" name="Google Shape;3009;p18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183</a:t>
            </a:fld>
            <a:endParaRPr/>
          </a:p>
        </p:txBody>
      </p:sp>
      <p:sp>
        <p:nvSpPr>
          <p:cNvPr id="3010" name="Google Shape;3010;p183:notes"/>
          <p:cNvSpPr txBox="1">
            <a:spLocks noGrp="1"/>
          </p:cNvSpPr>
          <p:nvPr>
            <p:ph type="body" idx="1"/>
          </p:nvPr>
        </p:nvSpPr>
        <p:spPr>
          <a:xfrm>
            <a:off x="12400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330"/>
              </a:spcBef>
              <a:spcAft>
                <a:spcPts val="0"/>
              </a:spcAft>
              <a:buNone/>
            </a:pPr>
            <a:endParaRPr sz="1100" b="1"/>
          </a:p>
          <a:p>
            <a:pPr marL="0" lvl="0" indent="0" algn="l" rtl="0">
              <a:lnSpc>
                <a:spcPct val="100000"/>
              </a:lnSpc>
              <a:spcBef>
                <a:spcPts val="330"/>
              </a:spcBef>
              <a:spcAft>
                <a:spcPts val="0"/>
              </a:spcAft>
              <a:buNone/>
            </a:pPr>
            <a:r>
              <a:rPr lang="en-US" sz="1100"/>
              <a:t>Review the Key Principles (if time permits). Refer to Participants Workbook (p.69)</a:t>
            </a:r>
            <a:endParaRPr/>
          </a:p>
          <a:p>
            <a:pPr marL="221464" lvl="0" indent="-151614" algn="l" rtl="0">
              <a:lnSpc>
                <a:spcPct val="100000"/>
              </a:lnSpc>
              <a:spcBef>
                <a:spcPts val="330"/>
              </a:spcBef>
              <a:spcAft>
                <a:spcPts val="0"/>
              </a:spcAft>
              <a:buClr>
                <a:schemeClr val="dk1"/>
              </a:buClr>
              <a:buSzPts val="1100"/>
              <a:buFont typeface="Verdana"/>
              <a:buNone/>
            </a:pPr>
            <a:endParaRPr sz="1100"/>
          </a:p>
          <a:p>
            <a:pPr marL="221464" lvl="0" indent="-221464" algn="l" rtl="0">
              <a:lnSpc>
                <a:spcPct val="100000"/>
              </a:lnSpc>
              <a:spcBef>
                <a:spcPts val="330"/>
              </a:spcBef>
              <a:spcAft>
                <a:spcPts val="0"/>
              </a:spcAft>
              <a:buNone/>
            </a:pPr>
            <a:r>
              <a:rPr lang="en-US" sz="1100" b="1" u="sng"/>
              <a:t>Reflection</a:t>
            </a:r>
            <a:r>
              <a:rPr lang="en-US" sz="1100" u="sng"/>
              <a:t> (Low-Tech)</a:t>
            </a:r>
            <a:endParaRPr/>
          </a:p>
          <a:p>
            <a:pPr marL="221464" lvl="0" indent="-221464" algn="l" rtl="0">
              <a:lnSpc>
                <a:spcPct val="100000"/>
              </a:lnSpc>
              <a:spcBef>
                <a:spcPts val="330"/>
              </a:spcBef>
              <a:spcAft>
                <a:spcPts val="0"/>
              </a:spcAft>
              <a:buNone/>
            </a:pPr>
            <a:endParaRPr sz="1100" u="sng"/>
          </a:p>
          <a:p>
            <a:pPr marL="0" lvl="0" indent="0" algn="l" rtl="0">
              <a:lnSpc>
                <a:spcPct val="100000"/>
              </a:lnSpc>
              <a:spcBef>
                <a:spcPts val="0"/>
              </a:spcBef>
              <a:spcAft>
                <a:spcPts val="0"/>
              </a:spcAft>
              <a:buNone/>
            </a:pPr>
            <a:r>
              <a:rPr lang="en-US" sz="1100"/>
              <a:t>Students write down what they learned and how they can use it or apply it to their own lives. </a:t>
            </a:r>
            <a:endParaRPr sz="1100" u="sng"/>
          </a:p>
          <a:p>
            <a:pPr marL="0" lvl="0" indent="0" algn="l" rtl="0">
              <a:lnSpc>
                <a:spcPct val="100000"/>
              </a:lnSpc>
              <a:spcBef>
                <a:spcPts val="330"/>
              </a:spcBef>
              <a:spcAft>
                <a:spcPts val="0"/>
              </a:spcAft>
              <a:buNone/>
            </a:pPr>
            <a:endParaRPr sz="1100"/>
          </a:p>
        </p:txBody>
      </p:sp>
      <p:sp>
        <p:nvSpPr>
          <p:cNvPr id="3011" name="Google Shape;3011;p18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8"/>
        <p:cNvGrpSpPr/>
        <p:nvPr/>
      </p:nvGrpSpPr>
      <p:grpSpPr>
        <a:xfrm>
          <a:off x="0" y="0"/>
          <a:ext cx="0" cy="0"/>
          <a:chOff x="0" y="0"/>
          <a:chExt cx="0" cy="0"/>
        </a:xfrm>
      </p:grpSpPr>
      <p:pic>
        <p:nvPicPr>
          <p:cNvPr id="3019" name="Google Shape;3019;p184: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3020" name="Google Shape;3020;p184:notes"/>
          <p:cNvSpPr txBox="1"/>
          <p:nvPr/>
        </p:nvSpPr>
        <p:spPr>
          <a:xfrm>
            <a:off x="219080" y="1987475"/>
            <a:ext cx="6572250" cy="7156753"/>
          </a:xfrm>
          <a:prstGeom prst="rect">
            <a:avLst/>
          </a:prstGeom>
          <a:noFill/>
          <a:ln>
            <a:noFill/>
          </a:ln>
        </p:spPr>
        <p:txBody>
          <a:bodyPr spcFirstLastPara="1" wrap="square" lIns="89350" tIns="44675" rIns="89350" bIns="44675" anchor="t" anchorCtr="0">
            <a:noAutofit/>
          </a:bodyPr>
          <a:lstStyle/>
          <a:p>
            <a:pPr marL="1159476" marR="0" lvl="0" indent="-1159476" algn="l" rtl="0">
              <a:spcBef>
                <a:spcPts val="0"/>
              </a:spcBef>
              <a:spcAft>
                <a:spcPts val="0"/>
              </a:spcAft>
              <a:buNone/>
            </a:pPr>
            <a:r>
              <a:rPr lang="en-US" sz="1100" b="1">
                <a:solidFill>
                  <a:schemeClr val="dk1"/>
                </a:solidFill>
                <a:latin typeface="Verdana"/>
                <a:ea typeface="Verdana"/>
                <a:cs typeface="Verdana"/>
                <a:sym typeface="Verdana"/>
              </a:rPr>
              <a:t>Rationale:</a:t>
            </a:r>
            <a:r>
              <a:rPr lang="en-US" sz="1100">
                <a:solidFill>
                  <a:schemeClr val="dk1"/>
                </a:solidFill>
                <a:latin typeface="Verdana"/>
                <a:ea typeface="Verdana"/>
                <a:cs typeface="Verdana"/>
                <a:sym typeface="Verdana"/>
              </a:rPr>
              <a:t>	Drs. Chris Peterson and Martin Seligman identified the Character Strengths that are valued in nearly every culture. They identified a total of twenty-four Character Strengths that appear to be universal. Character Strengths, in addition to skills and talents, can be used to overcome challenges and to strengthen leadership.</a:t>
            </a:r>
            <a:endParaRPr sz="1100">
              <a:solidFill>
                <a:schemeClr val="dk1"/>
              </a:solidFill>
              <a:latin typeface="Verdana"/>
              <a:ea typeface="Verdana"/>
              <a:cs typeface="Verdana"/>
              <a:sym typeface="Verdana"/>
            </a:endParaRPr>
          </a:p>
          <a:p>
            <a:pPr marL="1159476" marR="0" lvl="0" indent="-1159476" algn="l" rtl="0">
              <a:spcBef>
                <a:spcPts val="220"/>
              </a:spcBef>
              <a:spcAft>
                <a:spcPts val="0"/>
              </a:spcAft>
              <a:buNone/>
            </a:pPr>
            <a:endParaRPr sz="1100" b="1">
              <a:solidFill>
                <a:schemeClr val="dk1"/>
              </a:solidFill>
              <a:latin typeface="Verdana"/>
              <a:ea typeface="Verdana"/>
              <a:cs typeface="Verdana"/>
              <a:sym typeface="Verdana"/>
            </a:endParaRPr>
          </a:p>
          <a:p>
            <a:pPr marL="1159476" marR="0" lvl="0" indent="-1159476" algn="l" rtl="0">
              <a:spcBef>
                <a:spcPts val="220"/>
              </a:spcBef>
              <a:spcAft>
                <a:spcPts val="0"/>
              </a:spcAft>
              <a:buNone/>
            </a:pPr>
            <a:r>
              <a:rPr lang="en-US" sz="1100" b="1">
                <a:solidFill>
                  <a:schemeClr val="dk1"/>
                </a:solidFill>
                <a:latin typeface="Verdana"/>
                <a:ea typeface="Verdana"/>
                <a:cs typeface="Verdana"/>
                <a:sym typeface="Verdana"/>
              </a:rPr>
              <a:t>Objective:</a:t>
            </a:r>
            <a:r>
              <a:rPr lang="en-US" sz="1100">
                <a:solidFill>
                  <a:schemeClr val="dk1"/>
                </a:solidFill>
                <a:latin typeface="Verdana"/>
                <a:ea typeface="Verdana"/>
                <a:cs typeface="Verdana"/>
                <a:sym typeface="Verdana"/>
              </a:rPr>
              <a:t>	Use Character Strengths in yourself and in others to overcome challenges, increase team effectiveness, and strengthen leadership.</a:t>
            </a:r>
            <a:endParaRPr/>
          </a:p>
          <a:p>
            <a:pPr marL="1117607" marR="0" lvl="0" indent="-1117607" algn="l" rtl="0">
              <a:spcBef>
                <a:spcPts val="220"/>
              </a:spcBef>
              <a:spcAft>
                <a:spcPts val="0"/>
              </a:spcAft>
              <a:buNone/>
            </a:pPr>
            <a:endParaRPr sz="1100" b="1">
              <a:solidFill>
                <a:schemeClr val="dk1"/>
              </a:solidFill>
              <a:latin typeface="Verdana"/>
              <a:ea typeface="Verdana"/>
              <a:cs typeface="Verdana"/>
              <a:sym typeface="Verdana"/>
            </a:endParaRPr>
          </a:p>
          <a:p>
            <a:pPr marL="1117607" marR="0" lvl="0" indent="-1117607" algn="l" rtl="0">
              <a:spcBef>
                <a:spcPts val="220"/>
              </a:spcBef>
              <a:spcAft>
                <a:spcPts val="0"/>
              </a:spcAft>
              <a:buNone/>
            </a:pPr>
            <a:endParaRPr sz="1100" b="1">
              <a:solidFill>
                <a:schemeClr val="dk1"/>
              </a:solidFill>
              <a:latin typeface="Verdana"/>
              <a:ea typeface="Verdana"/>
              <a:cs typeface="Verdana"/>
              <a:sym typeface="Verdana"/>
            </a:endParaRPr>
          </a:p>
          <a:p>
            <a:pPr marL="1117607" marR="0" lvl="0" indent="-1117607" algn="l" rtl="0">
              <a:spcBef>
                <a:spcPts val="220"/>
              </a:spcBef>
              <a:spcAft>
                <a:spcPts val="0"/>
              </a:spcAft>
              <a:buNone/>
            </a:pPr>
            <a:endParaRPr sz="1100" b="1">
              <a:solidFill>
                <a:schemeClr val="dk1"/>
              </a:solidFill>
              <a:latin typeface="Verdana"/>
              <a:ea typeface="Verdana"/>
              <a:cs typeface="Verdana"/>
              <a:sym typeface="Verdana"/>
            </a:endParaRPr>
          </a:p>
          <a:p>
            <a:pPr marL="1117607" marR="0" lvl="0" indent="-1117607" algn="l" rtl="0">
              <a:spcBef>
                <a:spcPts val="220"/>
              </a:spcBef>
              <a:spcAft>
                <a:spcPts val="0"/>
              </a:spcAft>
              <a:buNone/>
            </a:pPr>
            <a:endParaRPr sz="1100" b="1">
              <a:solidFill>
                <a:schemeClr val="dk1"/>
              </a:solidFill>
              <a:latin typeface="Verdana"/>
              <a:ea typeface="Verdana"/>
              <a:cs typeface="Verdana"/>
              <a:sym typeface="Verdana"/>
            </a:endParaRPr>
          </a:p>
          <a:p>
            <a:pPr marL="1117607" marR="0" lvl="0" indent="-1117607" algn="l" rtl="0">
              <a:spcBef>
                <a:spcPts val="220"/>
              </a:spcBef>
              <a:spcAft>
                <a:spcPts val="0"/>
              </a:spcAft>
              <a:buNone/>
            </a:pPr>
            <a:r>
              <a:rPr lang="en-US" sz="1100" b="1">
                <a:solidFill>
                  <a:schemeClr val="dk1"/>
                </a:solidFill>
                <a:latin typeface="Verdana"/>
                <a:ea typeface="Verdana"/>
                <a:cs typeface="Verdana"/>
                <a:sym typeface="Verdana"/>
              </a:rPr>
              <a:t>Unit Overview and Recommended Timing:</a:t>
            </a:r>
            <a:endParaRPr/>
          </a:p>
          <a:p>
            <a:pPr marL="1159476" marR="0" lvl="0" indent="-1159476" algn="l" rtl="0">
              <a:spcBef>
                <a:spcPts val="220"/>
              </a:spcBef>
              <a:spcAft>
                <a:spcPts val="0"/>
              </a:spcAft>
              <a:buNone/>
            </a:pPr>
            <a:endParaRPr sz="1100">
              <a:solidFill>
                <a:schemeClr val="dk1"/>
              </a:solidFill>
              <a:latin typeface="Verdana"/>
              <a:ea typeface="Verdana"/>
              <a:cs typeface="Verdana"/>
              <a:sym typeface="Verdana"/>
            </a:endParaRPr>
          </a:p>
        </p:txBody>
      </p:sp>
      <p:sp>
        <p:nvSpPr>
          <p:cNvPr id="3021" name="Google Shape;3021;p184:notes"/>
          <p:cNvSpPr txBox="1"/>
          <p:nvPr/>
        </p:nvSpPr>
        <p:spPr>
          <a:xfrm>
            <a:off x="219080" y="959152"/>
            <a:ext cx="6572250" cy="664029"/>
          </a:xfrm>
          <a:prstGeom prst="rect">
            <a:avLst/>
          </a:prstGeom>
          <a:noFill/>
          <a:ln>
            <a:noFill/>
          </a:ln>
        </p:spPr>
        <p:txBody>
          <a:bodyPr spcFirstLastPara="1" wrap="square" lIns="89350" tIns="44675" rIns="89350" bIns="44675"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Resilience Training for Teens, </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Unit 14:</a:t>
            </a:r>
            <a:r>
              <a:rPr lang="en-US" sz="2000" b="1">
                <a:solidFill>
                  <a:srgbClr val="000000"/>
                </a:solidFill>
                <a:latin typeface="Verdana"/>
                <a:ea typeface="Verdana"/>
                <a:cs typeface="Verdana"/>
                <a:sym typeface="Verdana"/>
              </a:rPr>
              <a:t> Character Strengths: Using Your Strengths With Others</a:t>
            </a:r>
            <a:endParaRPr sz="2000" b="1">
              <a:solidFill>
                <a:schemeClr val="dk1"/>
              </a:solidFill>
              <a:latin typeface="Verdana"/>
              <a:ea typeface="Verdana"/>
              <a:cs typeface="Verdana"/>
              <a:sym typeface="Verdana"/>
            </a:endParaRPr>
          </a:p>
        </p:txBody>
      </p:sp>
      <p:pic>
        <p:nvPicPr>
          <p:cNvPr id="3022" name="Google Shape;3022;p184: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3023" name="Google Shape;3023;p184: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graphicFrame>
        <p:nvGraphicFramePr>
          <p:cNvPr id="3024" name="Google Shape;3024;p184:notes"/>
          <p:cNvGraphicFramePr/>
          <p:nvPr/>
        </p:nvGraphicFramePr>
        <p:xfrm>
          <a:off x="219080" y="4700828"/>
          <a:ext cx="3000000" cy="3000000"/>
        </p:xfrm>
        <a:graphic>
          <a:graphicData uri="http://schemas.openxmlformats.org/drawingml/2006/table">
            <a:tbl>
              <a:tblPr>
                <a:noFill/>
                <a:tableStyleId>{C06C6382-95A9-441B-A368-F0487E9B728C}</a:tableStyleId>
              </a:tblPr>
              <a:tblGrid>
                <a:gridCol w="5489750">
                  <a:extLst>
                    <a:ext uri="{9D8B030D-6E8A-4147-A177-3AD203B41FA5}">
                      <a16:colId xmlns:a16="http://schemas.microsoft.com/office/drawing/2014/main" val="20000"/>
                    </a:ext>
                  </a:extLst>
                </a:gridCol>
                <a:gridCol w="1082500">
                  <a:extLst>
                    <a:ext uri="{9D8B030D-6E8A-4147-A177-3AD203B41FA5}">
                      <a16:colId xmlns:a16="http://schemas.microsoft.com/office/drawing/2014/main" val="20001"/>
                    </a:ext>
                  </a:extLst>
                </a:gridCol>
              </a:tblGrid>
              <a:tr h="5044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Skill: </a:t>
                      </a:r>
                      <a:r>
                        <a:rPr lang="en-US" sz="1100" b="0" i="0" u="none" strike="noStrike">
                          <a:solidFill>
                            <a:schemeClr val="dk1"/>
                          </a:solidFill>
                          <a:latin typeface="Verdana"/>
                          <a:ea typeface="Verdana"/>
                          <a:cs typeface="Verdana"/>
                          <a:sym typeface="Verdana"/>
                        </a:rPr>
                        <a:t>Review Character Strengths and outline that this unit is about using Character Strengths to overcome challenges and work better as a team</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0"/>
                  </a:ext>
                </a:extLst>
              </a:tr>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Hook: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1) Shadow side discussion *(LT)</a:t>
                      </a:r>
                      <a:endParaRPr sz="1100" b="1" i="0" u="none" strike="noStrik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“Honest Abe” Geico commercial (HT)</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10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1"/>
                  </a:ext>
                </a:extLst>
              </a:tr>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Activity:</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1) Challenges and Teams in Participant Workbook *(LT)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Great Leader in Participant Workbook (LT)</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25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2"/>
                  </a:ext>
                </a:extLst>
              </a:tr>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Reflection:</a:t>
                      </a:r>
                      <a:r>
                        <a:rPr lang="en-US" sz="1100" b="0" i="0" u="none" strike="noStrike">
                          <a:solidFill>
                            <a:schemeClr val="dk1"/>
                          </a:solidFill>
                          <a:latin typeface="Verdana"/>
                          <a:ea typeface="Verdana"/>
                          <a:cs typeface="Verdana"/>
                          <a:sym typeface="Verdana"/>
                        </a:rPr>
                        <a:t> Students reflect on what they learned and write down how they can apply it to their daily lives *</a:t>
                      </a: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3"/>
                  </a:ext>
                </a:extLst>
              </a:tr>
              <a:tr h="274325">
                <a:tc>
                  <a:txBody>
                    <a:bodyPr/>
                    <a:lstStyle/>
                    <a:p>
                      <a:pPr marL="3175" marR="0" lvl="0" indent="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TOTAL</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45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4"/>
                  </a:ext>
                </a:extLst>
              </a:tr>
            </a:tbl>
          </a:graphicData>
        </a:graphic>
      </p:graphicFrame>
      <p:sp>
        <p:nvSpPr>
          <p:cNvPr id="3025" name="Google Shape;3025;p18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184</a:t>
            </a:fld>
            <a:endParaRPr/>
          </a:p>
        </p:txBody>
      </p:sp>
      <p:sp>
        <p:nvSpPr>
          <p:cNvPr id="3026" name="Google Shape;3026;p18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3027" name="Google Shape;3027;p184: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3028" name="Google Shape;3028;p184: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3"/>
        <p:cNvGrpSpPr/>
        <p:nvPr/>
      </p:nvGrpSpPr>
      <p:grpSpPr>
        <a:xfrm>
          <a:off x="0" y="0"/>
          <a:ext cx="0" cy="0"/>
          <a:chOff x="0" y="0"/>
          <a:chExt cx="0" cy="0"/>
        </a:xfrm>
      </p:grpSpPr>
      <p:pic>
        <p:nvPicPr>
          <p:cNvPr id="3034" name="Google Shape;3034;p185: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3035" name="Google Shape;3035;p185: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1100" b="1" i="1">
                <a:solidFill>
                  <a:schemeClr val="dk1"/>
                </a:solidFill>
                <a:latin typeface="Verdana"/>
                <a:ea typeface="Verdana"/>
                <a:cs typeface="Verdana"/>
                <a:sym typeface="Verdana"/>
              </a:rPr>
              <a:t>Shadow Side	</a:t>
            </a:r>
            <a:r>
              <a:rPr lang="en-US" sz="1100">
                <a:solidFill>
                  <a:schemeClr val="dk1"/>
                </a:solidFill>
                <a:latin typeface="Verdana"/>
                <a:ea typeface="Verdana"/>
                <a:cs typeface="Verdana"/>
                <a:sym typeface="Verdana"/>
              </a:rPr>
              <a:t>A way in which a Character Strength can get one into trouble 			or cause difficulty</a:t>
            </a:r>
            <a:endParaRPr/>
          </a:p>
          <a:p>
            <a:pPr marL="0" marR="0" lvl="0" indent="0" algn="l" rtl="0">
              <a:spcBef>
                <a:spcPts val="220"/>
              </a:spcBef>
              <a:spcAft>
                <a:spcPts val="0"/>
              </a:spcAft>
              <a:buNone/>
            </a:pPr>
            <a:endParaRPr sz="1100">
              <a:solidFill>
                <a:schemeClr val="dk1"/>
              </a:solidFill>
              <a:latin typeface="Verdana"/>
              <a:ea typeface="Verdana"/>
              <a:cs typeface="Verdana"/>
              <a:sym typeface="Verdana"/>
            </a:endParaRPr>
          </a:p>
          <a:p>
            <a:pPr marL="0" marR="0" lvl="0" indent="0" algn="l" rtl="0">
              <a:spcBef>
                <a:spcPts val="220"/>
              </a:spcBef>
              <a:spcAft>
                <a:spcPts val="0"/>
              </a:spcAft>
              <a:buNone/>
            </a:pPr>
            <a:r>
              <a:rPr lang="en-US" sz="1100" b="1" i="1">
                <a:solidFill>
                  <a:schemeClr val="dk1"/>
                </a:solidFill>
                <a:latin typeface="Verdana"/>
                <a:ea typeface="Verdana"/>
                <a:cs typeface="Verdana"/>
                <a:sym typeface="Verdana"/>
              </a:rPr>
              <a:t>Signature Character</a:t>
            </a:r>
            <a:r>
              <a:rPr lang="en-US" sz="1100">
                <a:solidFill>
                  <a:schemeClr val="dk1"/>
                </a:solidFill>
                <a:latin typeface="Verdana"/>
                <a:ea typeface="Verdana"/>
                <a:cs typeface="Verdana"/>
                <a:sym typeface="Verdana"/>
              </a:rPr>
              <a:t>	The top, or most prominent, of your Character Strengths</a:t>
            </a:r>
            <a:endParaRPr/>
          </a:p>
          <a:p>
            <a:pPr marL="0" marR="0" lvl="0" indent="0" algn="l" rtl="0">
              <a:spcBef>
                <a:spcPts val="220"/>
              </a:spcBef>
              <a:spcAft>
                <a:spcPts val="0"/>
              </a:spcAft>
              <a:buNone/>
            </a:pPr>
            <a:endParaRPr sz="1100" i="1">
              <a:solidFill>
                <a:schemeClr val="dk1"/>
              </a:solidFill>
              <a:latin typeface="Verdana"/>
              <a:ea typeface="Verdana"/>
              <a:cs typeface="Verdana"/>
              <a:sym typeface="Verdana"/>
            </a:endParaRPr>
          </a:p>
          <a:p>
            <a:pPr marL="0" marR="0" lvl="0" indent="0" algn="l" rtl="0">
              <a:spcBef>
                <a:spcPts val="220"/>
              </a:spcBef>
              <a:spcAft>
                <a:spcPts val="0"/>
              </a:spcAft>
              <a:buNone/>
            </a:pPr>
            <a:r>
              <a:rPr lang="en-US" sz="1100" b="1" i="1">
                <a:solidFill>
                  <a:schemeClr val="dk1"/>
                </a:solidFill>
                <a:latin typeface="Verdana"/>
                <a:ea typeface="Verdana"/>
                <a:cs typeface="Verdana"/>
                <a:sym typeface="Verdana"/>
              </a:rPr>
              <a:t>Strengths</a:t>
            </a:r>
            <a:endParaRPr/>
          </a:p>
          <a:p>
            <a:pPr marL="1117607" marR="0" lvl="0" indent="-1117607" algn="l" rtl="0">
              <a:spcBef>
                <a:spcPts val="220"/>
              </a:spcBef>
              <a:spcAft>
                <a:spcPts val="0"/>
              </a:spcAft>
              <a:buNone/>
            </a:pPr>
            <a:endParaRPr sz="1100" b="1">
              <a:solidFill>
                <a:schemeClr val="dk1"/>
              </a:solidFill>
              <a:latin typeface="Verdana"/>
              <a:ea typeface="Verdana"/>
              <a:cs typeface="Verdana"/>
              <a:sym typeface="Verdana"/>
            </a:endParaRPr>
          </a:p>
          <a:p>
            <a:pPr marL="1117607" marR="0" lvl="0" indent="-1117607" algn="l" rtl="0">
              <a:spcBef>
                <a:spcPts val="220"/>
              </a:spcBef>
              <a:spcAft>
                <a:spcPts val="0"/>
              </a:spcAft>
              <a:buNone/>
            </a:pPr>
            <a:endParaRPr sz="1100">
              <a:solidFill>
                <a:schemeClr val="dk1"/>
              </a:solidFill>
              <a:latin typeface="Verdana"/>
              <a:ea typeface="Verdana"/>
              <a:cs typeface="Verdana"/>
              <a:sym typeface="Verdana"/>
            </a:endParaRPr>
          </a:p>
        </p:txBody>
      </p:sp>
      <p:sp>
        <p:nvSpPr>
          <p:cNvPr id="3036" name="Google Shape;3036;p185: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Character Strengths</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Key Terms</a:t>
            </a:r>
            <a:endParaRPr/>
          </a:p>
        </p:txBody>
      </p:sp>
      <p:pic>
        <p:nvPicPr>
          <p:cNvPr id="3037" name="Google Shape;3037;p185: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3038" name="Google Shape;3038;p185: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sp>
        <p:nvSpPr>
          <p:cNvPr id="3039" name="Google Shape;3039;p18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185</a:t>
            </a:fld>
            <a:endParaRPr/>
          </a:p>
        </p:txBody>
      </p:sp>
      <p:sp>
        <p:nvSpPr>
          <p:cNvPr id="3040" name="Google Shape;3040;p18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3041" name="Google Shape;3041;p185: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3042" name="Google Shape;3042;p185: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7"/>
        <p:cNvGrpSpPr/>
        <p:nvPr/>
      </p:nvGrpSpPr>
      <p:grpSpPr>
        <a:xfrm>
          <a:off x="0" y="0"/>
          <a:ext cx="0" cy="0"/>
          <a:chOff x="0" y="0"/>
          <a:chExt cx="0" cy="0"/>
        </a:xfrm>
      </p:grpSpPr>
      <p:sp>
        <p:nvSpPr>
          <p:cNvPr id="3048" name="Google Shape;3048;p186: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49" name="Google Shape;3049;p186:notes"/>
          <p:cNvSpPr txBox="1">
            <a:spLocks noGrp="1"/>
          </p:cNvSpPr>
          <p:nvPr>
            <p:ph type="body" idx="1"/>
          </p:nvPr>
        </p:nvSpPr>
        <p:spPr>
          <a:xfrm>
            <a:off x="11395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8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8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Begin the lesson with Hunt the Good Stuff.</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write down one to three good things in the Participant Workbook. (p.70)</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Tell students to write the good thing </a:t>
            </a:r>
            <a:r>
              <a:rPr lang="en-US" sz="1100" b="1"/>
              <a:t>and </a:t>
            </a:r>
            <a:r>
              <a:rPr lang="en-US" sz="1100"/>
              <a:t>the reflection (i.e., why it’s a good thing).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a couple students to share their “"Good Stuff"” at the group level. Remember to emphasize that the students explain why it is a good thing to them. </a:t>
            </a:r>
            <a:endParaRPr/>
          </a:p>
          <a:p>
            <a:pPr marL="221464" lvl="0" indent="-221464" algn="l" rtl="0">
              <a:lnSpc>
                <a:spcPct val="100000"/>
              </a:lnSpc>
              <a:spcBef>
                <a:spcPts val="0"/>
              </a:spcBef>
              <a:spcAft>
                <a:spcPts val="0"/>
              </a:spcAft>
              <a:buNone/>
            </a:pPr>
            <a:endParaRPr sz="8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800" b="1"/>
          </a:p>
          <a:p>
            <a:pPr marL="232802" lvl="0" indent="-232802" algn="l" rtl="0">
              <a:lnSpc>
                <a:spcPct val="100000"/>
              </a:lnSpc>
              <a:spcBef>
                <a:spcPts val="0"/>
              </a:spcBef>
              <a:spcAft>
                <a:spcPts val="0"/>
              </a:spcAft>
              <a:buClr>
                <a:schemeClr val="dk1"/>
              </a:buClr>
              <a:buSzPts val="1100"/>
              <a:buFont typeface="Calibri"/>
              <a:buAutoNum type="arabicParenR"/>
            </a:pPr>
            <a:r>
              <a:rPr lang="en-US" sz="1100"/>
              <a:t>Optimism is important for resilience.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HTGS is a skill to use daily, or at least several times a week</a:t>
            </a:r>
            <a:endParaRPr/>
          </a:p>
          <a:p>
            <a:pPr marL="0" lvl="0" indent="0"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endParaRPr sz="1100"/>
          </a:p>
          <a:p>
            <a:pPr marL="221464" lvl="0" indent="-221464" algn="l" rtl="0">
              <a:lnSpc>
                <a:spcPct val="120000"/>
              </a:lnSpc>
              <a:spcBef>
                <a:spcPts val="300"/>
              </a:spcBef>
              <a:spcAft>
                <a:spcPts val="0"/>
              </a:spcAft>
              <a:buNone/>
            </a:pPr>
            <a:endParaRPr sz="1000"/>
          </a:p>
          <a:p>
            <a:pPr marL="0" lvl="0" indent="0" algn="l" rtl="0">
              <a:lnSpc>
                <a:spcPct val="100000"/>
              </a:lnSpc>
              <a:spcBef>
                <a:spcPts val="360"/>
              </a:spcBef>
              <a:spcAft>
                <a:spcPts val="0"/>
              </a:spcAft>
              <a:buNone/>
            </a:pPr>
            <a:endParaRPr/>
          </a:p>
        </p:txBody>
      </p:sp>
      <p:sp>
        <p:nvSpPr>
          <p:cNvPr id="3050" name="Google Shape;3050;p18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186</a:t>
            </a:fld>
            <a:endParaRPr/>
          </a:p>
        </p:txBody>
      </p:sp>
      <p:sp>
        <p:nvSpPr>
          <p:cNvPr id="3051" name="Google Shape;3051;p18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8"/>
        <p:cNvGrpSpPr/>
        <p:nvPr/>
      </p:nvGrpSpPr>
      <p:grpSpPr>
        <a:xfrm>
          <a:off x="0" y="0"/>
          <a:ext cx="0" cy="0"/>
          <a:chOff x="0" y="0"/>
          <a:chExt cx="0" cy="0"/>
        </a:xfrm>
      </p:grpSpPr>
      <p:sp>
        <p:nvSpPr>
          <p:cNvPr id="3059" name="Google Shape;3059;p187: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60" name="Google Shape;3060;p18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187</a:t>
            </a:fld>
            <a:endParaRPr/>
          </a:p>
        </p:txBody>
      </p:sp>
      <p:sp>
        <p:nvSpPr>
          <p:cNvPr id="3061" name="Google Shape;3061;p187:notes"/>
          <p:cNvSpPr txBox="1">
            <a:spLocks noGrp="1"/>
          </p:cNvSpPr>
          <p:nvPr>
            <p:ph type="body" idx="1"/>
          </p:nvPr>
        </p:nvSpPr>
        <p:spPr>
          <a:xfrm>
            <a:off x="11395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 </a:t>
            </a:r>
            <a:endParaRPr/>
          </a:p>
          <a:p>
            <a:pPr marL="0" lvl="0" indent="0" algn="l" rtl="0">
              <a:lnSpc>
                <a:spcPct val="109090"/>
              </a:lnSpc>
              <a:spcBef>
                <a:spcPts val="330"/>
              </a:spcBef>
              <a:spcAft>
                <a:spcPts val="0"/>
              </a:spcAft>
              <a:buNone/>
            </a:pPr>
            <a:endParaRPr sz="1100"/>
          </a:p>
          <a:p>
            <a:pPr marL="232802" lvl="1" indent="-232802" algn="l" rtl="0">
              <a:lnSpc>
                <a:spcPct val="109090"/>
              </a:lnSpc>
              <a:spcBef>
                <a:spcPts val="330"/>
              </a:spcBef>
              <a:spcAft>
                <a:spcPts val="0"/>
              </a:spcAft>
              <a:buClr>
                <a:schemeClr val="dk1"/>
              </a:buClr>
              <a:buSzPts val="1100"/>
              <a:buFont typeface="Calibri"/>
              <a:buAutoNum type="arabicParenR"/>
            </a:pPr>
            <a:r>
              <a:rPr lang="en-US" sz="1100"/>
              <a:t>Tell students in one sentence what they will be learning.</a:t>
            </a:r>
            <a:endParaRPr/>
          </a:p>
          <a:p>
            <a:pPr marL="232802" lvl="1" indent="-232802" algn="l" rtl="0">
              <a:lnSpc>
                <a:spcPct val="109090"/>
              </a:lnSpc>
              <a:spcBef>
                <a:spcPts val="330"/>
              </a:spcBef>
              <a:spcAft>
                <a:spcPts val="0"/>
              </a:spcAft>
              <a:buClr>
                <a:schemeClr val="dk1"/>
              </a:buClr>
              <a:buSzPts val="1100"/>
              <a:buFont typeface="Calibri"/>
              <a:buAutoNum type="arabicParenR"/>
            </a:pPr>
            <a:r>
              <a:rPr lang="en-US" sz="1100"/>
              <a:t>Provide students with the resilience Core Competency the skill targets. </a:t>
            </a:r>
            <a:endParaRPr/>
          </a:p>
          <a:p>
            <a:pPr marL="231895" lvl="1" indent="-231895" algn="l" rtl="0">
              <a:lnSpc>
                <a:spcPct val="109090"/>
              </a:lnSpc>
              <a:spcBef>
                <a:spcPts val="330"/>
              </a:spcBef>
              <a:spcAft>
                <a:spcPts val="0"/>
              </a:spcAft>
              <a:buNone/>
            </a:pPr>
            <a:endParaRPr sz="1100" b="1"/>
          </a:p>
          <a:p>
            <a:pPr marL="231895" lvl="1" indent="-231895" algn="l" rtl="0">
              <a:lnSpc>
                <a:spcPct val="109090"/>
              </a:lnSpc>
              <a:spcBef>
                <a:spcPts val="330"/>
              </a:spcBef>
              <a:spcAft>
                <a:spcPts val="0"/>
              </a:spcAft>
              <a:buNone/>
            </a:pPr>
            <a:r>
              <a:rPr lang="en-US" sz="1100" b="1"/>
              <a:t>Key Points:</a:t>
            </a:r>
            <a:endParaRPr/>
          </a:p>
          <a:p>
            <a:pPr marL="231895" lvl="1" indent="-231895" algn="l" rtl="0">
              <a:lnSpc>
                <a:spcPct val="109090"/>
              </a:lnSpc>
              <a:spcBef>
                <a:spcPts val="330"/>
              </a:spcBef>
              <a:spcAft>
                <a:spcPts val="0"/>
              </a:spcAft>
              <a:buNone/>
            </a:pPr>
            <a:endParaRPr sz="1100" b="1"/>
          </a:p>
          <a:p>
            <a:pPr marL="232802" lvl="1" indent="-232802" algn="l" rtl="0">
              <a:lnSpc>
                <a:spcPct val="109090"/>
              </a:lnSpc>
              <a:spcBef>
                <a:spcPts val="330"/>
              </a:spcBef>
              <a:spcAft>
                <a:spcPts val="0"/>
              </a:spcAft>
              <a:buClr>
                <a:schemeClr val="dk1"/>
              </a:buClr>
              <a:buSzPts val="1100"/>
              <a:buFont typeface="Calibri"/>
              <a:buAutoNum type="arabicParenR"/>
            </a:pPr>
            <a:r>
              <a:rPr lang="en-US" sz="1100"/>
              <a:t>Character Strengths can also be used with others to help overcome challenges and in leadership. </a:t>
            </a:r>
            <a:endParaRPr/>
          </a:p>
          <a:p>
            <a:pPr marL="232802" lvl="1" indent="-232802" algn="l" rtl="0">
              <a:lnSpc>
                <a:spcPct val="109090"/>
              </a:lnSpc>
              <a:spcBef>
                <a:spcPts val="330"/>
              </a:spcBef>
              <a:spcAft>
                <a:spcPts val="0"/>
              </a:spcAft>
              <a:buClr>
                <a:schemeClr val="dk1"/>
              </a:buClr>
              <a:buSzPts val="1100"/>
              <a:buFont typeface="Calibri"/>
              <a:buAutoNum type="arabicParenR"/>
            </a:pPr>
            <a:r>
              <a:rPr lang="en-US" sz="1100"/>
              <a:t>Character Strengths: Using Your Strengths With Others builds Strengths of Character. </a:t>
            </a:r>
            <a:endParaRPr/>
          </a:p>
          <a:p>
            <a:pPr marL="231895" lvl="1" indent="-231895" algn="l" rtl="0">
              <a:lnSpc>
                <a:spcPct val="109090"/>
              </a:lnSpc>
              <a:spcBef>
                <a:spcPts val="330"/>
              </a:spcBef>
              <a:spcAft>
                <a:spcPts val="0"/>
              </a:spcAft>
              <a:buNone/>
            </a:pPr>
            <a:endParaRPr sz="1100"/>
          </a:p>
          <a:p>
            <a:pPr marL="223524" lvl="0" indent="-153674" algn="l" rtl="0">
              <a:lnSpc>
                <a:spcPct val="109090"/>
              </a:lnSpc>
              <a:spcBef>
                <a:spcPts val="330"/>
              </a:spcBef>
              <a:spcAft>
                <a:spcPts val="0"/>
              </a:spcAft>
              <a:buClr>
                <a:schemeClr val="dk1"/>
              </a:buClr>
              <a:buSzPts val="1100"/>
              <a:buFont typeface="Calibri"/>
              <a:buNone/>
            </a:pPr>
            <a:endParaRPr sz="1100"/>
          </a:p>
          <a:p>
            <a:pPr marL="0" lvl="0" indent="0" algn="l" rtl="0">
              <a:lnSpc>
                <a:spcPct val="109090"/>
              </a:lnSpc>
              <a:spcBef>
                <a:spcPts val="330"/>
              </a:spcBef>
              <a:spcAft>
                <a:spcPts val="0"/>
              </a:spcAft>
              <a:buNone/>
            </a:pPr>
            <a:endParaRPr sz="1100"/>
          </a:p>
          <a:p>
            <a:pPr marL="0" lvl="0" indent="0" algn="l" rtl="0">
              <a:lnSpc>
                <a:spcPct val="120000"/>
              </a:lnSpc>
              <a:spcBef>
                <a:spcPts val="300"/>
              </a:spcBef>
              <a:spcAft>
                <a:spcPts val="0"/>
              </a:spcAft>
              <a:buNone/>
            </a:pPr>
            <a:endParaRPr sz="1000"/>
          </a:p>
        </p:txBody>
      </p:sp>
      <p:sp>
        <p:nvSpPr>
          <p:cNvPr id="3062" name="Google Shape;3062;p18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0"/>
        <p:cNvGrpSpPr/>
        <p:nvPr/>
      </p:nvGrpSpPr>
      <p:grpSpPr>
        <a:xfrm>
          <a:off x="0" y="0"/>
          <a:ext cx="0" cy="0"/>
          <a:chOff x="0" y="0"/>
          <a:chExt cx="0" cy="0"/>
        </a:xfrm>
      </p:grpSpPr>
      <p:sp>
        <p:nvSpPr>
          <p:cNvPr id="3071" name="Google Shape;3071;p188: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72" name="Google Shape;3072;p188:notes"/>
          <p:cNvSpPr txBox="1">
            <a:spLocks noGrp="1"/>
          </p:cNvSpPr>
          <p:nvPr>
            <p:ph type="body" idx="1"/>
          </p:nvPr>
        </p:nvSpPr>
        <p:spPr>
          <a:xfrm>
            <a:off x="154160" y="3238680"/>
            <a:ext cx="3992038"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MRT 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Hook </a:t>
            </a:r>
            <a:r>
              <a:rPr lang="en-US" sz="1100" u="sng"/>
              <a:t>(Low-Tech)</a:t>
            </a:r>
            <a:endParaRPr/>
          </a:p>
          <a:p>
            <a:pPr marL="0" lvl="0" indent="0" algn="l" rtl="0">
              <a:lnSpc>
                <a:spcPct val="100000"/>
              </a:lnSpc>
              <a:spcBef>
                <a:spcPts val="0"/>
              </a:spcBef>
              <a:spcAft>
                <a:spcPts val="0"/>
              </a:spcAft>
              <a:buNone/>
            </a:pP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Ask participants if their Character Strengths have ever gotten them into trouble (e.g., offending someone because of top Character Strengths of Honesty, Authenticity, and Genuineness or Humor and Playfulness).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Review each shadow side and provide an example of each.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Explain that it is important to be aware of the shadow sides of your Character Strengths and the problems they can cause, particularly in relationships. </a:t>
            </a:r>
            <a:endParaRPr/>
          </a:p>
          <a:p>
            <a:pPr marL="221340" lvl="0" indent="-151490" algn="l" rtl="0">
              <a:lnSpc>
                <a:spcPct val="100000"/>
              </a:lnSpc>
              <a:spcBef>
                <a:spcPts val="0"/>
              </a:spcBef>
              <a:spcAft>
                <a:spcPts val="0"/>
              </a:spcAft>
              <a:buClr>
                <a:schemeClr val="dk1"/>
              </a:buClr>
              <a:buSzPts val="1100"/>
              <a:buFont typeface="Calibri"/>
              <a:buNone/>
            </a:pPr>
            <a:endParaRPr sz="1100"/>
          </a:p>
          <a:p>
            <a:pPr marL="221340" lvl="0" indent="-221340" algn="l" rtl="0">
              <a:lnSpc>
                <a:spcPct val="100000"/>
              </a:lnSpc>
              <a:spcBef>
                <a:spcPts val="0"/>
              </a:spcBef>
              <a:spcAft>
                <a:spcPts val="0"/>
              </a:spcAft>
              <a:buNone/>
            </a:pPr>
            <a:r>
              <a:rPr lang="en-US" sz="1100" b="1" u="sng"/>
              <a:t>Hook</a:t>
            </a:r>
            <a:r>
              <a:rPr lang="en-US" sz="1100" u="sng"/>
              <a:t> (High-Tech)</a:t>
            </a:r>
            <a:endParaRPr/>
          </a:p>
          <a:p>
            <a:pPr marL="221340" lvl="0" indent="-221340" algn="l" rtl="0">
              <a:lnSpc>
                <a:spcPct val="100000"/>
              </a:lnSpc>
              <a:spcBef>
                <a:spcPts val="0"/>
              </a:spcBef>
              <a:spcAft>
                <a:spcPts val="0"/>
              </a:spcAft>
              <a:buNone/>
            </a:pPr>
            <a:endParaRPr sz="1100" u="sng"/>
          </a:p>
          <a:p>
            <a:pPr marL="221340" lvl="0" indent="-221340" algn="l" rtl="0">
              <a:lnSpc>
                <a:spcPct val="100000"/>
              </a:lnSpc>
              <a:spcBef>
                <a:spcPts val="0"/>
              </a:spcBef>
              <a:spcAft>
                <a:spcPts val="0"/>
              </a:spcAft>
              <a:buNone/>
            </a:pPr>
            <a:r>
              <a:rPr lang="en-US" sz="1100" b="1"/>
              <a:t>[This clip is optional]</a:t>
            </a:r>
            <a:endParaRPr/>
          </a:p>
          <a:p>
            <a:pPr marL="221340" lvl="0" indent="-221340" algn="l" rtl="0">
              <a:lnSpc>
                <a:spcPct val="100000"/>
              </a:lnSpc>
              <a:spcBef>
                <a:spcPts val="0"/>
              </a:spcBef>
              <a:spcAft>
                <a:spcPts val="0"/>
              </a:spcAft>
              <a:buNone/>
            </a:pP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Prior to discussing the points on the slide, show the Geico “Honest Abe” commercial as an example of a shadow side.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Follow the Low-Tech points above after showing the video. </a:t>
            </a:r>
            <a:endParaRPr/>
          </a:p>
          <a:p>
            <a:pPr marL="221464" lvl="0" indent="-151614" algn="l" rtl="0">
              <a:lnSpc>
                <a:spcPct val="100000"/>
              </a:lnSpc>
              <a:spcBef>
                <a:spcPts val="0"/>
              </a:spcBef>
              <a:spcAft>
                <a:spcPts val="0"/>
              </a:spcAft>
              <a:buClr>
                <a:schemeClr val="dk1"/>
              </a:buClr>
              <a:buSzPts val="1100"/>
              <a:buFont typeface="Verdana"/>
              <a:buNone/>
            </a:pPr>
            <a:endParaRPr sz="1100"/>
          </a:p>
          <a:p>
            <a:pPr marL="221464" lvl="0" indent="-221464" algn="l" rtl="0">
              <a:lnSpc>
                <a:spcPct val="100000"/>
              </a:lnSpc>
              <a:spcBef>
                <a:spcPts val="0"/>
              </a:spcBef>
              <a:spcAft>
                <a:spcPts val="0"/>
              </a:spcAft>
              <a:buNone/>
            </a:pPr>
            <a:r>
              <a:rPr lang="en-US" sz="1100" b="1"/>
              <a:t>Key Points: </a:t>
            </a:r>
            <a:endParaRPr/>
          </a:p>
          <a:p>
            <a:pPr marL="221464" lvl="0" indent="-221464"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a:t>The best of who we are, our Signature Character Strengths, can often get us into trouble and impact our performance and our relationships. </a:t>
            </a:r>
            <a:endParaRPr/>
          </a:p>
          <a:p>
            <a:pPr marL="221464" lvl="0" indent="-221464" algn="l" rtl="0">
              <a:lnSpc>
                <a:spcPct val="109090"/>
              </a:lnSpc>
              <a:spcBef>
                <a:spcPts val="330"/>
              </a:spcBef>
              <a:spcAft>
                <a:spcPts val="0"/>
              </a:spcAft>
              <a:buNone/>
            </a:pPr>
            <a:endParaRPr sz="1100"/>
          </a:p>
          <a:p>
            <a:pPr marL="221340" lvl="0" indent="-157840" algn="l" rtl="0">
              <a:lnSpc>
                <a:spcPct val="120000"/>
              </a:lnSpc>
              <a:spcBef>
                <a:spcPts val="300"/>
              </a:spcBef>
              <a:spcAft>
                <a:spcPts val="0"/>
              </a:spcAft>
              <a:buClr>
                <a:schemeClr val="dk1"/>
              </a:buClr>
              <a:buSzPts val="1000"/>
              <a:buFont typeface="Calibri"/>
              <a:buNone/>
            </a:pPr>
            <a:endParaRPr sz="1000"/>
          </a:p>
        </p:txBody>
      </p:sp>
      <p:sp>
        <p:nvSpPr>
          <p:cNvPr id="3073" name="Google Shape;3073;p18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rgbClr val="000000"/>
                </a:solidFill>
                <a:latin typeface="Verdana"/>
                <a:ea typeface="Verdana"/>
                <a:cs typeface="Verdana"/>
                <a:sym typeface="Verdana"/>
              </a:rPr>
              <a:t>188</a:t>
            </a:fld>
            <a:endParaRPr sz="900">
              <a:solidFill>
                <a:srgbClr val="000000"/>
              </a:solidFill>
              <a:latin typeface="Verdana"/>
              <a:ea typeface="Verdana"/>
              <a:cs typeface="Verdana"/>
              <a:sym typeface="Verdana"/>
            </a:endParaRPr>
          </a:p>
        </p:txBody>
      </p:sp>
      <p:sp>
        <p:nvSpPr>
          <p:cNvPr id="3074" name="Google Shape;3074;p188: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3075" name="Google Shape;3075;p18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7"/>
        <p:cNvGrpSpPr/>
        <p:nvPr/>
      </p:nvGrpSpPr>
      <p:grpSpPr>
        <a:xfrm>
          <a:off x="0" y="0"/>
          <a:ext cx="0" cy="0"/>
          <a:chOff x="0" y="0"/>
          <a:chExt cx="0" cy="0"/>
        </a:xfrm>
      </p:grpSpPr>
      <p:sp>
        <p:nvSpPr>
          <p:cNvPr id="3088" name="Google Shape;3088;p189: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9" name="Google Shape;3089;p189:notes"/>
          <p:cNvSpPr txBox="1">
            <a:spLocks noGrp="1"/>
          </p:cNvSpPr>
          <p:nvPr>
            <p:ph type="body" idx="1"/>
          </p:nvPr>
        </p:nvSpPr>
        <p:spPr>
          <a:xfrm>
            <a:off x="113958" y="3238680"/>
            <a:ext cx="4032240"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b="1" u="sng"/>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get into small groups and discuss questions about shadow sides.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The discussion is more important than taking a lot of notes.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Following the small group discussion, have some students discuss the shadow sides of their strengths at the large group level and what they intend to do to minimize them. </a:t>
            </a:r>
            <a:r>
              <a:rPr lang="en-US" sz="1100" b="1"/>
              <a:t>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Discuss with students how shadow sides impact their relationships. </a:t>
            </a:r>
            <a:endParaRPr/>
          </a:p>
          <a:p>
            <a:pPr marL="221464" lvl="0" indent="-221464" algn="l" rtl="0">
              <a:lnSpc>
                <a:spcPct val="109090"/>
              </a:lnSpc>
              <a:spcBef>
                <a:spcPts val="330"/>
              </a:spcBef>
              <a:spcAft>
                <a:spcPts val="0"/>
              </a:spcAft>
              <a:buNone/>
            </a:pPr>
            <a:endParaRPr sz="1100"/>
          </a:p>
        </p:txBody>
      </p:sp>
      <p:sp>
        <p:nvSpPr>
          <p:cNvPr id="3090" name="Google Shape;3090;p18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189</a:t>
            </a:fld>
            <a:endParaRPr/>
          </a:p>
        </p:txBody>
      </p:sp>
      <p:sp>
        <p:nvSpPr>
          <p:cNvPr id="3091" name="Google Shape;3091;p18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19: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4" name="Google Shape;514;p1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19</a:t>
            </a:fld>
            <a:endParaRPr/>
          </a:p>
        </p:txBody>
      </p:sp>
      <p:sp>
        <p:nvSpPr>
          <p:cNvPr id="515" name="Google Shape;515;p1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516" name="Google Shape;516;p19:notes"/>
          <p:cNvSpPr txBox="1">
            <a:spLocks noGrp="1"/>
          </p:cNvSpPr>
          <p:nvPr>
            <p:ph type="body" idx="1"/>
          </p:nvPr>
        </p:nvSpPr>
        <p:spPr>
          <a:xfrm>
            <a:off x="264716" y="3238680"/>
            <a:ext cx="3829249" cy="5687282"/>
          </a:xfrm>
          <a:prstGeom prst="rect">
            <a:avLst/>
          </a:prstGeom>
          <a:noFill/>
          <a:ln>
            <a:noFill/>
          </a:ln>
        </p:spPr>
        <p:txBody>
          <a:bodyPr spcFirstLastPara="1" wrap="square" lIns="94025" tIns="47000" rIns="94025" bIns="47000" anchor="t" anchorCtr="0">
            <a:normAutofit/>
          </a:bodyPr>
          <a:lstStyle/>
          <a:p>
            <a:pPr marL="0" lvl="0" indent="0" algn="l" rtl="0">
              <a:lnSpc>
                <a:spcPct val="109090"/>
              </a:lnSpc>
              <a:spcBef>
                <a:spcPts val="0"/>
              </a:spcBef>
              <a:spcAft>
                <a:spcPts val="0"/>
              </a:spcAft>
              <a:buNone/>
            </a:pPr>
            <a:r>
              <a:rPr lang="en-US" sz="1100" b="1"/>
              <a:t>Instructor Notes: </a:t>
            </a:r>
            <a:endParaRPr/>
          </a:p>
          <a:p>
            <a:pPr marL="0" lvl="0" indent="0" algn="l" rtl="0">
              <a:lnSpc>
                <a:spcPct val="150000"/>
              </a:lnSpc>
              <a:spcBef>
                <a:spcPts val="0"/>
              </a:spcBef>
              <a:spcAft>
                <a:spcPts val="0"/>
              </a:spcAft>
              <a:buNone/>
            </a:pPr>
            <a:endParaRPr sz="800"/>
          </a:p>
          <a:p>
            <a:pPr marL="232802" lvl="1" indent="-232802" algn="l" rtl="0">
              <a:lnSpc>
                <a:spcPct val="109090"/>
              </a:lnSpc>
              <a:spcBef>
                <a:spcPts val="0"/>
              </a:spcBef>
              <a:spcAft>
                <a:spcPts val="0"/>
              </a:spcAft>
              <a:buClr>
                <a:schemeClr val="dk1"/>
              </a:buClr>
              <a:buSzPts val="1100"/>
              <a:buFont typeface="Calibri"/>
              <a:buAutoNum type="arabicParenR"/>
            </a:pPr>
            <a:r>
              <a:rPr lang="en-US" sz="1100"/>
              <a:t>Tell students in one sentence what they will be learning.</a:t>
            </a:r>
            <a:endParaRPr/>
          </a:p>
          <a:p>
            <a:pPr marL="232802" lvl="1" indent="-232802" algn="l" rtl="0">
              <a:lnSpc>
                <a:spcPct val="109090"/>
              </a:lnSpc>
              <a:spcBef>
                <a:spcPts val="0"/>
              </a:spcBef>
              <a:spcAft>
                <a:spcPts val="0"/>
              </a:spcAft>
              <a:buClr>
                <a:schemeClr val="dk1"/>
              </a:buClr>
              <a:buSzPts val="1100"/>
              <a:buFont typeface="Calibri"/>
              <a:buAutoNum type="arabicParenR"/>
            </a:pPr>
            <a:r>
              <a:rPr lang="en-US" sz="1100"/>
              <a:t>Provide students with the resilience core competency and the target skills that it builds, strengthen, and support it. </a:t>
            </a:r>
            <a:endParaRPr/>
          </a:p>
          <a:p>
            <a:pPr marL="230726" lvl="1" indent="-230726" algn="l" rtl="0">
              <a:lnSpc>
                <a:spcPct val="150000"/>
              </a:lnSpc>
              <a:spcBef>
                <a:spcPts val="0"/>
              </a:spcBef>
              <a:spcAft>
                <a:spcPts val="0"/>
              </a:spcAft>
              <a:buNone/>
            </a:pPr>
            <a:endParaRPr sz="800" b="1"/>
          </a:p>
          <a:p>
            <a:pPr marL="230726" lvl="1" indent="-230726" algn="l" rtl="0">
              <a:lnSpc>
                <a:spcPct val="109090"/>
              </a:lnSpc>
              <a:spcBef>
                <a:spcPts val="0"/>
              </a:spcBef>
              <a:spcAft>
                <a:spcPts val="0"/>
              </a:spcAft>
              <a:buNone/>
            </a:pPr>
            <a:r>
              <a:rPr lang="en-US" sz="1100" b="1"/>
              <a:t>Key Points:</a:t>
            </a:r>
            <a:endParaRPr/>
          </a:p>
          <a:p>
            <a:pPr marL="230726" lvl="1" indent="-230726" algn="l" rtl="0">
              <a:lnSpc>
                <a:spcPct val="150000"/>
              </a:lnSpc>
              <a:spcBef>
                <a:spcPts val="0"/>
              </a:spcBef>
              <a:spcAft>
                <a:spcPts val="0"/>
              </a:spcAft>
              <a:buNone/>
            </a:pPr>
            <a:endParaRPr sz="800" b="1"/>
          </a:p>
          <a:p>
            <a:pPr marL="232802" lvl="1" indent="-232802" algn="l" rtl="0">
              <a:lnSpc>
                <a:spcPct val="109090"/>
              </a:lnSpc>
              <a:spcBef>
                <a:spcPts val="0"/>
              </a:spcBef>
              <a:spcAft>
                <a:spcPts val="0"/>
              </a:spcAft>
              <a:buClr>
                <a:schemeClr val="dk1"/>
              </a:buClr>
              <a:buSzPts val="1100"/>
              <a:buFont typeface="Calibri"/>
              <a:buAutoNum type="arabicParenR"/>
            </a:pPr>
            <a:r>
              <a:rPr lang="en-US" sz="1100"/>
              <a:t>This skill is about planning, staying committed to goals, and navigating obstacles that will present themselves along the way.</a:t>
            </a:r>
            <a:endParaRPr/>
          </a:p>
          <a:p>
            <a:pPr marL="232802" lvl="1" indent="-232802" algn="l" rtl="0">
              <a:lnSpc>
                <a:spcPct val="109090"/>
              </a:lnSpc>
              <a:spcBef>
                <a:spcPts val="0"/>
              </a:spcBef>
              <a:spcAft>
                <a:spcPts val="0"/>
              </a:spcAft>
              <a:buClr>
                <a:schemeClr val="dk1"/>
              </a:buClr>
              <a:buSzPts val="1100"/>
              <a:buFont typeface="Calibri"/>
              <a:buAutoNum type="arabicParenR"/>
            </a:pPr>
            <a:r>
              <a:rPr lang="en-US" sz="1100"/>
              <a:t>Goal Setting builds Self-regulation. </a:t>
            </a:r>
            <a:endParaRPr/>
          </a:p>
          <a:p>
            <a:pPr marL="232802" lvl="1" indent="-162952" algn="l" rtl="0">
              <a:lnSpc>
                <a:spcPct val="109090"/>
              </a:lnSpc>
              <a:spcBef>
                <a:spcPts val="0"/>
              </a:spcBef>
              <a:spcAft>
                <a:spcPts val="0"/>
              </a:spcAft>
              <a:buClr>
                <a:schemeClr val="dk1"/>
              </a:buClr>
              <a:buSzPts val="1100"/>
              <a:buFont typeface="Calibri"/>
              <a:buNone/>
            </a:pPr>
            <a:endParaRPr sz="1100"/>
          </a:p>
          <a:p>
            <a:pPr marL="222396" lvl="0" indent="-152546" algn="l" rtl="0">
              <a:lnSpc>
                <a:spcPct val="109090"/>
              </a:lnSpc>
              <a:spcBef>
                <a:spcPts val="0"/>
              </a:spcBef>
              <a:spcAft>
                <a:spcPts val="0"/>
              </a:spcAft>
              <a:buClr>
                <a:schemeClr val="dk1"/>
              </a:buClr>
              <a:buSzPts val="1100"/>
              <a:buFont typeface="Calibri"/>
              <a:buNone/>
            </a:pPr>
            <a:endParaRPr sz="1100"/>
          </a:p>
          <a:p>
            <a:pPr marL="0" lvl="0" indent="0" algn="l" rtl="0">
              <a:lnSpc>
                <a:spcPct val="109090"/>
              </a:lnSpc>
              <a:spcBef>
                <a:spcPts val="0"/>
              </a:spcBef>
              <a:spcAft>
                <a:spcPts val="0"/>
              </a:spcAft>
              <a:buNone/>
            </a:pPr>
            <a:endParaRPr sz="1100"/>
          </a:p>
          <a:p>
            <a:pPr marL="0" lvl="0" indent="0" algn="l" rtl="0">
              <a:lnSpc>
                <a:spcPct val="109090"/>
              </a:lnSpc>
              <a:spcBef>
                <a:spcPts val="0"/>
              </a:spcBef>
              <a:spcAft>
                <a:spcPts val="0"/>
              </a:spcAft>
              <a:buNone/>
            </a:pPr>
            <a:endParaRPr sz="110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8"/>
        <p:cNvGrpSpPr/>
        <p:nvPr/>
      </p:nvGrpSpPr>
      <p:grpSpPr>
        <a:xfrm>
          <a:off x="0" y="0"/>
          <a:ext cx="0" cy="0"/>
          <a:chOff x="0" y="0"/>
          <a:chExt cx="0" cy="0"/>
        </a:xfrm>
      </p:grpSpPr>
      <p:sp>
        <p:nvSpPr>
          <p:cNvPr id="3099" name="Google Shape;3099;p190: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0" name="Google Shape;3100;p190:notes"/>
          <p:cNvSpPr txBox="1">
            <a:spLocks noGrp="1"/>
          </p:cNvSpPr>
          <p:nvPr>
            <p:ph type="body" idx="1"/>
          </p:nvPr>
        </p:nvSpPr>
        <p:spPr>
          <a:xfrm>
            <a:off x="12400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Skill</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Lead a brief group discussion with students about how Character Strengths can impact a team challenge (e.g., school project, sports teams, family challenges, etc.). </a:t>
            </a:r>
            <a:endParaRPr/>
          </a:p>
          <a:p>
            <a:pPr marL="221464" lvl="0" indent="-151614" algn="l" rtl="0">
              <a:lnSpc>
                <a:spcPct val="100000"/>
              </a:lnSpc>
              <a:spcBef>
                <a:spcPts val="0"/>
              </a:spcBef>
              <a:spcAft>
                <a:spcPts val="0"/>
              </a:spcAft>
              <a:buClr>
                <a:schemeClr val="dk1"/>
              </a:buClr>
              <a:buSzPts val="1100"/>
              <a:buFont typeface="Verdana"/>
              <a:buNone/>
            </a:pPr>
            <a:endParaRPr sz="1100"/>
          </a:p>
          <a:p>
            <a:pPr marL="221464" lvl="0" indent="-221464" algn="l" rtl="0">
              <a:lnSpc>
                <a:spcPct val="109090"/>
              </a:lnSpc>
              <a:spcBef>
                <a:spcPts val="330"/>
              </a:spcBef>
              <a:spcAft>
                <a:spcPts val="0"/>
              </a:spcAft>
              <a:buNone/>
            </a:pPr>
            <a:endParaRPr sz="1100"/>
          </a:p>
          <a:p>
            <a:pPr marL="221464" lvl="0" indent="-221464" algn="l" rtl="0">
              <a:lnSpc>
                <a:spcPct val="120000"/>
              </a:lnSpc>
              <a:spcBef>
                <a:spcPts val="300"/>
              </a:spcBef>
              <a:spcAft>
                <a:spcPts val="0"/>
              </a:spcAft>
              <a:buNone/>
            </a:pPr>
            <a:endParaRPr sz="1000" b="1"/>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p:txBody>
      </p:sp>
      <p:sp>
        <p:nvSpPr>
          <p:cNvPr id="3101" name="Google Shape;3101;p19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190</a:t>
            </a:fld>
            <a:endParaRPr/>
          </a:p>
        </p:txBody>
      </p:sp>
      <p:sp>
        <p:nvSpPr>
          <p:cNvPr id="3102" name="Google Shape;3102;p19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9"/>
        <p:cNvGrpSpPr/>
        <p:nvPr/>
      </p:nvGrpSpPr>
      <p:grpSpPr>
        <a:xfrm>
          <a:off x="0" y="0"/>
          <a:ext cx="0" cy="0"/>
          <a:chOff x="0" y="0"/>
          <a:chExt cx="0" cy="0"/>
        </a:xfrm>
      </p:grpSpPr>
      <p:sp>
        <p:nvSpPr>
          <p:cNvPr id="3110" name="Google Shape;3110;p191: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1" name="Google Shape;3111;p191:notes"/>
          <p:cNvSpPr txBox="1">
            <a:spLocks noGrp="1"/>
          </p:cNvSpPr>
          <p:nvPr>
            <p:ph type="body" idx="1"/>
          </p:nvPr>
        </p:nvSpPr>
        <p:spPr>
          <a:xfrm>
            <a:off x="12400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Refer students to their Participant Workbooks.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Use the completed example to explain the activity.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Put students into groups of 3-4.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Give each group a card with a challenge on it. Example challenges can be found </a:t>
            </a:r>
            <a:r>
              <a:rPr lang="en-US" sz="1100" b="1"/>
              <a:t>on the following page</a:t>
            </a:r>
            <a:r>
              <a:rPr lang="en-US" sz="1100"/>
              <a:t>. Use the challenges given or create challenges that are relevant to your group.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will first choose goals they want to accomplish for this challenge (reference completed example).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will then discuss as groups how they can leverage their SIGNATURE STRENGTHS to overcome the challenge as a team (reference completed example).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Following the activity, have a couple groups share at the large group level.</a:t>
            </a:r>
            <a:endParaRPr/>
          </a:p>
          <a:p>
            <a:pPr marL="221464" lvl="0" indent="-221464"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 </a:t>
            </a:r>
            <a:endParaRPr/>
          </a:p>
          <a:p>
            <a:pPr marL="221464" lvl="0" indent="-221464"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a:t>Teams become more effective at overcoming challenges when they leverage each others’ Signature Strengths. </a:t>
            </a:r>
            <a:endParaRPr/>
          </a:p>
          <a:p>
            <a:pPr marL="221464" lvl="0" indent="-221464" algn="l" rtl="0">
              <a:lnSpc>
                <a:spcPct val="100000"/>
              </a:lnSpc>
              <a:spcBef>
                <a:spcPts val="0"/>
              </a:spcBef>
              <a:spcAft>
                <a:spcPts val="0"/>
              </a:spcAft>
              <a:buNone/>
            </a:pPr>
            <a:endParaRPr sz="1000"/>
          </a:p>
        </p:txBody>
      </p:sp>
      <p:sp>
        <p:nvSpPr>
          <p:cNvPr id="3112" name="Google Shape;3112;p19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191</a:t>
            </a:fld>
            <a:endParaRPr/>
          </a:p>
        </p:txBody>
      </p:sp>
      <p:sp>
        <p:nvSpPr>
          <p:cNvPr id="3113" name="Google Shape;3113;p19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1"/>
        <p:cNvGrpSpPr/>
        <p:nvPr/>
      </p:nvGrpSpPr>
      <p:grpSpPr>
        <a:xfrm>
          <a:off x="0" y="0"/>
          <a:ext cx="0" cy="0"/>
          <a:chOff x="0" y="0"/>
          <a:chExt cx="0" cy="0"/>
        </a:xfrm>
      </p:grpSpPr>
      <p:sp>
        <p:nvSpPr>
          <p:cNvPr id="3122" name="Google Shape;3122;p192:notes"/>
          <p:cNvSpPr txBox="1">
            <a:spLocks noGrp="1"/>
          </p:cNvSpPr>
          <p:nvPr>
            <p:ph type="body" idx="1"/>
          </p:nvPr>
        </p:nvSpPr>
        <p:spPr>
          <a:xfrm>
            <a:off x="264716" y="307704"/>
            <a:ext cx="3829249"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u="sng"/>
          </a:p>
          <a:p>
            <a:pPr marL="221464" lvl="0" indent="-221464" algn="l" rtl="0">
              <a:lnSpc>
                <a:spcPct val="100000"/>
              </a:lnSpc>
              <a:spcBef>
                <a:spcPts val="0"/>
              </a:spcBef>
              <a:spcAft>
                <a:spcPts val="0"/>
              </a:spcAft>
              <a:buNone/>
            </a:pPr>
            <a:r>
              <a:rPr lang="en-US" sz="1100"/>
              <a:t>Example Challenges:</a:t>
            </a:r>
            <a:endParaRPr/>
          </a:p>
          <a:p>
            <a:pPr marL="221464" lvl="0" indent="-221464" algn="l" rtl="0">
              <a:lnSpc>
                <a:spcPct val="100000"/>
              </a:lnSpc>
              <a:spcBef>
                <a:spcPts val="0"/>
              </a:spcBef>
              <a:spcAft>
                <a:spcPts val="0"/>
              </a:spcAft>
              <a:buNone/>
            </a:pP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One of your close friends is moving to another state and is having a hard time with it. You and your friends want to throw a going away party.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You and a committee have to plan the homecoming dance.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Your teammate is struggling to stay eligible for sports. You decide to get the team to help him/her out.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Community service with other JROTC Cadets. You have to set up a tent for an upcoming parade.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You and some friends want to start a small business that helps benefit your community by raising money for park renovations, after school programs, etc.</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You have been selected by your school to create a campaign for bullying awareness.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You are in charge of planning this year’s talent show.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 family in the school had their house burn down last week. They need the school’s help and support.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Your best friend’s parent has been deployed for 6 months and you notice he/she has been distant from your group of friends. </a:t>
            </a:r>
            <a:endParaRPr/>
          </a:p>
        </p:txBody>
      </p:sp>
      <p:sp>
        <p:nvSpPr>
          <p:cNvPr id="3123" name="Google Shape;3123;p19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192</a:t>
            </a:fld>
            <a:endParaRPr/>
          </a:p>
        </p:txBody>
      </p:sp>
      <p:sp>
        <p:nvSpPr>
          <p:cNvPr id="3124" name="Google Shape;3124;p19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3125" name="Google Shape;3125;p192: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3"/>
        <p:cNvGrpSpPr/>
        <p:nvPr/>
      </p:nvGrpSpPr>
      <p:grpSpPr>
        <a:xfrm>
          <a:off x="0" y="0"/>
          <a:ext cx="0" cy="0"/>
          <a:chOff x="0" y="0"/>
          <a:chExt cx="0" cy="0"/>
        </a:xfrm>
      </p:grpSpPr>
      <p:sp>
        <p:nvSpPr>
          <p:cNvPr id="3134" name="Google Shape;3134;p193: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5" name="Google Shape;3135;p193:notes"/>
          <p:cNvSpPr txBox="1">
            <a:spLocks noGrp="1"/>
          </p:cNvSpPr>
          <p:nvPr>
            <p:ph type="body" idx="1"/>
          </p:nvPr>
        </p:nvSpPr>
        <p:spPr>
          <a:xfrm>
            <a:off x="11395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a:t>Note: </a:t>
            </a:r>
            <a:r>
              <a:rPr lang="en-US" sz="1100"/>
              <a:t>This slide is optional and meant to serve as a transition between strengths in challenges and strengths in leadership. </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Quickly go over the points on the slide highlighting what the group has covered so far.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students if they have any questions/comments. </a:t>
            </a:r>
            <a:r>
              <a:rPr lang="en-US" sz="1100" b="1"/>
              <a:t> </a:t>
            </a:r>
            <a:endParaRPr/>
          </a:p>
        </p:txBody>
      </p:sp>
      <p:sp>
        <p:nvSpPr>
          <p:cNvPr id="3136" name="Google Shape;3136;p19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193</a:t>
            </a:fld>
            <a:endParaRPr/>
          </a:p>
        </p:txBody>
      </p:sp>
      <p:sp>
        <p:nvSpPr>
          <p:cNvPr id="3137" name="Google Shape;3137;p19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4"/>
        <p:cNvGrpSpPr/>
        <p:nvPr/>
      </p:nvGrpSpPr>
      <p:grpSpPr>
        <a:xfrm>
          <a:off x="0" y="0"/>
          <a:ext cx="0" cy="0"/>
          <a:chOff x="0" y="0"/>
          <a:chExt cx="0" cy="0"/>
        </a:xfrm>
      </p:grpSpPr>
      <p:sp>
        <p:nvSpPr>
          <p:cNvPr id="3145" name="Google Shape;3145;p194: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6" name="Google Shape;3146;p19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194</a:t>
            </a:fld>
            <a:endParaRPr/>
          </a:p>
        </p:txBody>
      </p:sp>
      <p:sp>
        <p:nvSpPr>
          <p:cNvPr id="3147" name="Google Shape;3147;p194:notes"/>
          <p:cNvSpPr txBox="1">
            <a:spLocks noGrp="1"/>
          </p:cNvSpPr>
          <p:nvPr>
            <p:ph type="body" idx="1"/>
          </p:nvPr>
        </p:nvSpPr>
        <p:spPr>
          <a:xfrm>
            <a:off x="103908"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Skill</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a:t>Note: </a:t>
            </a:r>
            <a:r>
              <a:rPr lang="en-US" sz="1100"/>
              <a:t>The leadership discussion is optional based on group and time. This discussion is particularly beneficial for students in leadership roles (JROTC, sports teams, committees, upperclassmen, etc). </a:t>
            </a:r>
            <a:endParaRPr sz="1100" b="1"/>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a:t>Lead a brief group discussion with students about how Character Strengths can make them great leaders. </a:t>
            </a:r>
            <a:endParaRPr/>
          </a:p>
        </p:txBody>
      </p:sp>
      <p:sp>
        <p:nvSpPr>
          <p:cNvPr id="3148" name="Google Shape;3148;p19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5"/>
        <p:cNvGrpSpPr/>
        <p:nvPr/>
      </p:nvGrpSpPr>
      <p:grpSpPr>
        <a:xfrm>
          <a:off x="0" y="0"/>
          <a:ext cx="0" cy="0"/>
          <a:chOff x="0" y="0"/>
          <a:chExt cx="0" cy="0"/>
        </a:xfrm>
      </p:grpSpPr>
      <p:sp>
        <p:nvSpPr>
          <p:cNvPr id="3156" name="Google Shape;3156;p195: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7" name="Google Shape;3157;p195:notes"/>
          <p:cNvSpPr txBox="1">
            <a:spLocks noGrp="1"/>
          </p:cNvSpPr>
          <p:nvPr>
            <p:ph type="body" idx="1"/>
          </p:nvPr>
        </p:nvSpPr>
        <p:spPr>
          <a:xfrm>
            <a:off x="11395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330"/>
              </a:spcBef>
              <a:spcAft>
                <a:spcPts val="0"/>
              </a:spcAft>
              <a:buNone/>
            </a:pPr>
            <a:endParaRPr sz="1100" b="1"/>
          </a:p>
          <a:p>
            <a:pPr marL="0" lvl="0" indent="0" algn="l" rtl="0">
              <a:lnSpc>
                <a:spcPct val="100000"/>
              </a:lnSpc>
              <a:spcBef>
                <a:spcPts val="330"/>
              </a:spcBef>
              <a:spcAft>
                <a:spcPts val="0"/>
              </a:spcAft>
              <a:buNone/>
            </a:pPr>
            <a:r>
              <a:rPr lang="en-US" sz="1100" b="1" u="sng"/>
              <a:t>Activity</a:t>
            </a:r>
            <a:r>
              <a:rPr lang="en-US" sz="1100" u="sng"/>
              <a:t> (Low-Tech)</a:t>
            </a:r>
            <a:endParaRPr/>
          </a:p>
          <a:p>
            <a:pPr marL="0" lvl="0" indent="0" algn="l" rtl="0">
              <a:lnSpc>
                <a:spcPct val="100000"/>
              </a:lnSpc>
              <a:spcBef>
                <a:spcPts val="330"/>
              </a:spcBef>
              <a:spcAft>
                <a:spcPts val="0"/>
              </a:spcAft>
              <a:buNone/>
            </a:pPr>
            <a:endParaRPr sz="1100" u="sng"/>
          </a:p>
          <a:p>
            <a:pPr marL="0" lvl="0" indent="0" algn="l" rtl="0">
              <a:lnSpc>
                <a:spcPct val="100000"/>
              </a:lnSpc>
              <a:spcBef>
                <a:spcPts val="330"/>
              </a:spcBef>
              <a:spcAft>
                <a:spcPts val="0"/>
              </a:spcAft>
              <a:buNone/>
            </a:pPr>
            <a:r>
              <a:rPr lang="en-US" sz="1100" b="1"/>
              <a:t>Note:  </a:t>
            </a:r>
            <a:r>
              <a:rPr lang="en-US" sz="1100"/>
              <a:t>This activity is an optional activity meant to be completed with the leadership discussion. </a:t>
            </a:r>
            <a:endParaRPr/>
          </a:p>
          <a:p>
            <a:pPr marL="0" lvl="0" indent="0" algn="l" rtl="0">
              <a:lnSpc>
                <a:spcPct val="100000"/>
              </a:lnSpc>
              <a:spcBef>
                <a:spcPts val="33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Refer students to the Participant Workbook (p. 74-75 and review the example.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students to work with someone sitting near them.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3.  Direct students to identify a person that is/was a great leader and then discuss the questions in the activity. This can be a personal example or someone they admire from afar.</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record the name of a great leader on the line at the top of the page.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discuss questions 1-3 with a partner and record their answers in their Participant Workbooks.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When debriefing the conversation, highlight the Character Strengths that were identified in the chosen leaders' leadership styles and ask the students to share what they learned from the people they identified.</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students to think about who would choose them as their great leader (i.e., sibling, teammate, etc.).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them to consider what it will take to be identified as a great leader in the future. </a:t>
            </a:r>
            <a:endParaRPr/>
          </a:p>
          <a:p>
            <a:pPr marL="0" lvl="0" indent="0" algn="l" rtl="0">
              <a:lnSpc>
                <a:spcPct val="100000"/>
              </a:lnSpc>
              <a:spcBef>
                <a:spcPts val="330"/>
              </a:spcBef>
              <a:spcAft>
                <a:spcPts val="0"/>
              </a:spcAft>
              <a:buNone/>
            </a:pPr>
            <a:endParaRPr sz="1100" b="1"/>
          </a:p>
        </p:txBody>
      </p:sp>
      <p:sp>
        <p:nvSpPr>
          <p:cNvPr id="3158" name="Google Shape;3158;p19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195</a:t>
            </a:fld>
            <a:endParaRPr/>
          </a:p>
        </p:txBody>
      </p:sp>
      <p:sp>
        <p:nvSpPr>
          <p:cNvPr id="3159" name="Google Shape;3159;p19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7"/>
        <p:cNvGrpSpPr/>
        <p:nvPr/>
      </p:nvGrpSpPr>
      <p:grpSpPr>
        <a:xfrm>
          <a:off x="0" y="0"/>
          <a:ext cx="0" cy="0"/>
          <a:chOff x="0" y="0"/>
          <a:chExt cx="0" cy="0"/>
        </a:xfrm>
      </p:grpSpPr>
      <p:sp>
        <p:nvSpPr>
          <p:cNvPr id="3168" name="Google Shape;3168;p196: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9" name="Google Shape;3169;p19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196</a:t>
            </a:fld>
            <a:endParaRPr/>
          </a:p>
        </p:txBody>
      </p:sp>
      <p:sp>
        <p:nvSpPr>
          <p:cNvPr id="3170" name="Google Shape;3170;p196:notes"/>
          <p:cNvSpPr txBox="1">
            <a:spLocks noGrp="1"/>
          </p:cNvSpPr>
          <p:nvPr>
            <p:ph type="body" idx="1"/>
          </p:nvPr>
        </p:nvSpPr>
        <p:spPr>
          <a:xfrm>
            <a:off x="11395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330"/>
              </a:spcBef>
              <a:spcAft>
                <a:spcPts val="0"/>
              </a:spcAft>
              <a:buNone/>
            </a:pPr>
            <a:endParaRPr sz="1100" b="1"/>
          </a:p>
          <a:p>
            <a:pPr marL="0" lvl="0" indent="0" algn="l" rtl="0">
              <a:lnSpc>
                <a:spcPct val="100000"/>
              </a:lnSpc>
              <a:spcBef>
                <a:spcPts val="330"/>
              </a:spcBef>
              <a:spcAft>
                <a:spcPts val="0"/>
              </a:spcAft>
              <a:buNone/>
            </a:pPr>
            <a:r>
              <a:rPr lang="en-US" sz="1100"/>
              <a:t>Review the Key Principles (if time permits). Refer to Participants Workbook (p.76)</a:t>
            </a:r>
            <a:endParaRPr/>
          </a:p>
          <a:p>
            <a:pPr marL="221464" lvl="0" indent="-151614" algn="l" rtl="0">
              <a:lnSpc>
                <a:spcPct val="100000"/>
              </a:lnSpc>
              <a:spcBef>
                <a:spcPts val="330"/>
              </a:spcBef>
              <a:spcAft>
                <a:spcPts val="0"/>
              </a:spcAft>
              <a:buClr>
                <a:schemeClr val="dk1"/>
              </a:buClr>
              <a:buSzPts val="1100"/>
              <a:buFont typeface="Verdana"/>
              <a:buNone/>
            </a:pPr>
            <a:endParaRPr sz="1100"/>
          </a:p>
          <a:p>
            <a:pPr marL="221464" lvl="0" indent="-221464" algn="l" rtl="0">
              <a:lnSpc>
                <a:spcPct val="100000"/>
              </a:lnSpc>
              <a:spcBef>
                <a:spcPts val="330"/>
              </a:spcBef>
              <a:spcAft>
                <a:spcPts val="0"/>
              </a:spcAft>
              <a:buNone/>
            </a:pPr>
            <a:r>
              <a:rPr lang="en-US" sz="1100" b="1" u="sng"/>
              <a:t>Reflection</a:t>
            </a:r>
            <a:r>
              <a:rPr lang="en-US" sz="1100" u="sng"/>
              <a:t> (Low-Tech)</a:t>
            </a:r>
            <a:endParaRPr/>
          </a:p>
          <a:p>
            <a:pPr marL="221464" lvl="0" indent="-221464" algn="l" rtl="0">
              <a:lnSpc>
                <a:spcPct val="100000"/>
              </a:lnSpc>
              <a:spcBef>
                <a:spcPts val="330"/>
              </a:spcBef>
              <a:spcAft>
                <a:spcPts val="0"/>
              </a:spcAft>
              <a:buNone/>
            </a:pPr>
            <a:endParaRPr sz="1100" u="sng"/>
          </a:p>
          <a:p>
            <a:pPr marL="0" lvl="0" indent="0" algn="l" rtl="0">
              <a:lnSpc>
                <a:spcPct val="100000"/>
              </a:lnSpc>
              <a:spcBef>
                <a:spcPts val="0"/>
              </a:spcBef>
              <a:spcAft>
                <a:spcPts val="0"/>
              </a:spcAft>
              <a:buNone/>
            </a:pPr>
            <a:r>
              <a:rPr lang="en-US" sz="1100"/>
              <a:t>Students write down what they learned and how they can use it or apply it to their daily lives. </a:t>
            </a:r>
            <a:endParaRPr sz="1100" u="sng"/>
          </a:p>
          <a:p>
            <a:pPr marL="0" lvl="0" indent="0" algn="l" rtl="0">
              <a:lnSpc>
                <a:spcPct val="100000"/>
              </a:lnSpc>
              <a:spcBef>
                <a:spcPts val="330"/>
              </a:spcBef>
              <a:spcAft>
                <a:spcPts val="0"/>
              </a:spcAft>
              <a:buNone/>
            </a:pPr>
            <a:endParaRPr sz="1100"/>
          </a:p>
        </p:txBody>
      </p:sp>
      <p:sp>
        <p:nvSpPr>
          <p:cNvPr id="3171" name="Google Shape;3171;p19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8"/>
        <p:cNvGrpSpPr/>
        <p:nvPr/>
      </p:nvGrpSpPr>
      <p:grpSpPr>
        <a:xfrm>
          <a:off x="0" y="0"/>
          <a:ext cx="0" cy="0"/>
          <a:chOff x="0" y="0"/>
          <a:chExt cx="0" cy="0"/>
        </a:xfrm>
      </p:grpSpPr>
      <p:pic>
        <p:nvPicPr>
          <p:cNvPr id="3179" name="Google Shape;3179;p197: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3180" name="Google Shape;3180;p197:notes"/>
          <p:cNvSpPr txBox="1"/>
          <p:nvPr/>
        </p:nvSpPr>
        <p:spPr>
          <a:xfrm>
            <a:off x="219080" y="1847598"/>
            <a:ext cx="6572250" cy="7156753"/>
          </a:xfrm>
          <a:prstGeom prst="rect">
            <a:avLst/>
          </a:prstGeom>
          <a:noFill/>
          <a:ln>
            <a:noFill/>
          </a:ln>
        </p:spPr>
        <p:txBody>
          <a:bodyPr spcFirstLastPara="1" wrap="square" lIns="89400" tIns="44700" rIns="89400" bIns="44700" anchor="t" anchorCtr="0">
            <a:noAutofit/>
          </a:bodyPr>
          <a:lstStyle/>
          <a:p>
            <a:pPr marL="1158075" marR="0" lvl="0" indent="-1158075" algn="l" rtl="0">
              <a:spcBef>
                <a:spcPts val="0"/>
              </a:spcBef>
              <a:spcAft>
                <a:spcPts val="0"/>
              </a:spcAft>
              <a:buNone/>
            </a:pPr>
            <a:endParaRPr sz="10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Rationale:</a:t>
            </a:r>
            <a:r>
              <a:rPr lang="en-US" sz="1100">
                <a:solidFill>
                  <a:schemeClr val="dk1"/>
                </a:solidFill>
                <a:latin typeface="Verdana"/>
                <a:ea typeface="Verdana"/>
                <a:cs typeface="Verdana"/>
                <a:sym typeface="Verdana"/>
              </a:rPr>
              <a:t>	Different styles of communicating can facilitate or hinder interpersonal problem solving. Many individuals, especially teens, communicate heavily through social media and texting. It is important to know limitations and consequences of social media/texting communication versus face-to-face communication. </a:t>
            </a:r>
            <a:endParaRPr sz="1100">
              <a:solidFill>
                <a:schemeClr val="dk1"/>
              </a:solidFill>
              <a:latin typeface="Verdana"/>
              <a:ea typeface="Verdana"/>
              <a:cs typeface="Verdana"/>
              <a:sym typeface="Verdana"/>
            </a:endParaRPr>
          </a:p>
          <a:p>
            <a:pPr marL="1158075" marR="0" lvl="0" indent="-1158075" algn="l" rtl="0">
              <a:spcBef>
                <a:spcPts val="1964"/>
              </a:spcBef>
              <a:spcAft>
                <a:spcPts val="0"/>
              </a:spcAft>
              <a:buNone/>
            </a:pPr>
            <a:r>
              <a:rPr lang="en-US" sz="1100" b="1">
                <a:solidFill>
                  <a:schemeClr val="dk1"/>
                </a:solidFill>
                <a:latin typeface="Verdana"/>
                <a:ea typeface="Verdana"/>
                <a:cs typeface="Verdana"/>
                <a:sym typeface="Verdana"/>
              </a:rPr>
              <a:t>Objective:</a:t>
            </a:r>
            <a:r>
              <a:rPr lang="en-US" sz="1100">
                <a:solidFill>
                  <a:schemeClr val="dk1"/>
                </a:solidFill>
                <a:latin typeface="Verdana"/>
                <a:ea typeface="Verdana"/>
                <a:cs typeface="Verdana"/>
                <a:sym typeface="Verdana"/>
              </a:rPr>
              <a:t>	Know the pros and cons of communicating through social media/texting and discuss what types of conversations should be discussed face-to-face using Assertive Communication and the IDEAL model (Part 2). </a:t>
            </a:r>
            <a:endParaRPr/>
          </a:p>
          <a:p>
            <a:pPr marL="1158075" marR="0" lvl="0" indent="-1158075" algn="l" rtl="0">
              <a:spcBef>
                <a:spcPts val="1964"/>
              </a:spcBef>
              <a:spcAft>
                <a:spcPts val="0"/>
              </a:spcAft>
              <a:buNone/>
            </a:pPr>
            <a:r>
              <a:rPr lang="en-US" sz="1100" b="1">
                <a:solidFill>
                  <a:schemeClr val="dk1"/>
                </a:solidFill>
                <a:latin typeface="Verdana"/>
                <a:ea typeface="Verdana"/>
                <a:cs typeface="Verdana"/>
                <a:sym typeface="Verdana"/>
              </a:rPr>
              <a:t>Note: 	</a:t>
            </a:r>
            <a:r>
              <a:rPr lang="en-US" sz="1100">
                <a:solidFill>
                  <a:schemeClr val="dk1"/>
                </a:solidFill>
                <a:latin typeface="Verdana"/>
                <a:ea typeface="Verdana"/>
                <a:cs typeface="Verdana"/>
                <a:sym typeface="Verdana"/>
              </a:rPr>
              <a:t>This lesson is intended to serve as a hook to Unit 15B: Assertive Communication (Part 2).</a:t>
            </a:r>
            <a:r>
              <a:rPr lang="en-US" sz="1100" b="1">
                <a:solidFill>
                  <a:schemeClr val="dk1"/>
                </a:solidFill>
                <a:latin typeface="Verdana"/>
                <a:ea typeface="Verdana"/>
                <a:cs typeface="Verdana"/>
                <a:sym typeface="Verdana"/>
              </a:rPr>
              <a:t>	</a:t>
            </a: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Unit Overview and Recommended Timing:</a:t>
            </a:r>
            <a:endParaRPr/>
          </a:p>
          <a:p>
            <a:pPr marL="1158075" marR="0" lvl="0" indent="-1158075" algn="l" rtl="0">
              <a:spcBef>
                <a:spcPts val="200"/>
              </a:spcBef>
              <a:spcAft>
                <a:spcPts val="0"/>
              </a:spcAft>
              <a:buNone/>
            </a:pPr>
            <a:endParaRPr sz="1000">
              <a:solidFill>
                <a:schemeClr val="dk1"/>
              </a:solidFill>
              <a:latin typeface="Verdana"/>
              <a:ea typeface="Verdana"/>
              <a:cs typeface="Verdana"/>
              <a:sym typeface="Verdana"/>
            </a:endParaRPr>
          </a:p>
        </p:txBody>
      </p:sp>
      <p:sp>
        <p:nvSpPr>
          <p:cNvPr id="3181" name="Google Shape;3181;p197:notes"/>
          <p:cNvSpPr txBox="1"/>
          <p:nvPr/>
        </p:nvSpPr>
        <p:spPr>
          <a:xfrm>
            <a:off x="219080" y="959153"/>
            <a:ext cx="6572250" cy="963764"/>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Resilience Training for Teens, </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Unit 15A:</a:t>
            </a:r>
            <a:r>
              <a:rPr lang="en-US" sz="2000" b="1">
                <a:solidFill>
                  <a:srgbClr val="000000"/>
                </a:solidFill>
                <a:latin typeface="Verdana"/>
                <a:ea typeface="Verdana"/>
                <a:cs typeface="Verdana"/>
                <a:sym typeface="Verdana"/>
              </a:rPr>
              <a:t> Assertive Communication (Part 1): Social Media/Texting</a:t>
            </a:r>
            <a:endParaRPr sz="2000" b="1">
              <a:solidFill>
                <a:schemeClr val="dk1"/>
              </a:solidFill>
              <a:latin typeface="Verdana"/>
              <a:ea typeface="Verdana"/>
              <a:cs typeface="Verdana"/>
              <a:sym typeface="Verdana"/>
            </a:endParaRPr>
          </a:p>
        </p:txBody>
      </p:sp>
      <p:pic>
        <p:nvPicPr>
          <p:cNvPr id="3182" name="Google Shape;3182;p197:notes" descr="CSF2-slide-template-text.png"/>
          <p:cNvPicPr preferRelativeResize="0"/>
          <p:nvPr/>
        </p:nvPicPr>
        <p:blipFill rotWithShape="1">
          <a:blip r:embed="rId4">
            <a:alphaModFix/>
          </a:blip>
          <a:srcRect/>
          <a:stretch/>
        </p:blipFill>
        <p:spPr>
          <a:xfrm>
            <a:off x="733294" y="26133"/>
            <a:ext cx="2552832" cy="859241"/>
          </a:xfrm>
          <a:prstGeom prst="rect">
            <a:avLst/>
          </a:prstGeom>
          <a:noFill/>
          <a:ln>
            <a:noFill/>
          </a:ln>
        </p:spPr>
      </p:pic>
      <p:pic>
        <p:nvPicPr>
          <p:cNvPr id="3183" name="Google Shape;3183;p197:notes" descr="csf2_logo-l.png"/>
          <p:cNvPicPr preferRelativeResize="0"/>
          <p:nvPr/>
        </p:nvPicPr>
        <p:blipFill rotWithShape="1">
          <a:blip r:embed="rId5">
            <a:alphaModFix/>
          </a:blip>
          <a:srcRect/>
          <a:stretch/>
        </p:blipFill>
        <p:spPr>
          <a:xfrm>
            <a:off x="44124" y="119894"/>
            <a:ext cx="646575" cy="653269"/>
          </a:xfrm>
          <a:prstGeom prst="rect">
            <a:avLst/>
          </a:prstGeom>
          <a:noFill/>
          <a:ln>
            <a:noFill/>
          </a:ln>
        </p:spPr>
      </p:pic>
      <p:graphicFrame>
        <p:nvGraphicFramePr>
          <p:cNvPr id="3184" name="Google Shape;3184;p197:notes"/>
          <p:cNvGraphicFramePr/>
          <p:nvPr/>
        </p:nvGraphicFramePr>
        <p:xfrm>
          <a:off x="234292" y="5026634"/>
          <a:ext cx="3000000" cy="3000000"/>
        </p:xfrm>
        <a:graphic>
          <a:graphicData uri="http://schemas.openxmlformats.org/drawingml/2006/table">
            <a:tbl>
              <a:tblPr>
                <a:noFill/>
                <a:tableStyleId>{C06C6382-95A9-441B-A368-F0487E9B728C}</a:tableStyleId>
              </a:tblPr>
              <a:tblGrid>
                <a:gridCol w="5434325">
                  <a:extLst>
                    <a:ext uri="{9D8B030D-6E8A-4147-A177-3AD203B41FA5}">
                      <a16:colId xmlns:a16="http://schemas.microsoft.com/office/drawing/2014/main" val="20000"/>
                    </a:ext>
                  </a:extLst>
                </a:gridCol>
                <a:gridCol w="1137925">
                  <a:extLst>
                    <a:ext uri="{9D8B030D-6E8A-4147-A177-3AD203B41FA5}">
                      <a16:colId xmlns:a16="http://schemas.microsoft.com/office/drawing/2014/main" val="20001"/>
                    </a:ext>
                  </a:extLst>
                </a:gridCol>
              </a:tblGrid>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Skill: </a:t>
                      </a:r>
                      <a:r>
                        <a:rPr lang="en-US" sz="1100" b="0" i="0" u="none" strike="noStrike">
                          <a:solidFill>
                            <a:schemeClr val="dk1"/>
                          </a:solidFill>
                          <a:latin typeface="Verdana"/>
                          <a:ea typeface="Verdana"/>
                          <a:cs typeface="Verdana"/>
                          <a:sym typeface="Verdana"/>
                        </a:rPr>
                        <a:t>Methods of communication</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0"/>
                  </a:ext>
                </a:extLst>
              </a:tr>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Hook: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1) List ways of communicating *(LT)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Social media/texting and ATC *(LT)</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15 minutes</a:t>
                      </a:r>
                      <a:endParaRPr/>
                    </a:p>
                    <a:p>
                      <a:pPr marL="914400" marR="0" lvl="0" indent="-914400" algn="l" rtl="0">
                        <a:lnSpc>
                          <a:spcPct val="115000"/>
                        </a:lnSpc>
                        <a:spcBef>
                          <a:spcPts val="0"/>
                        </a:spcBef>
                        <a:spcAft>
                          <a:spcPts val="0"/>
                        </a:spcAft>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1"/>
                  </a:ext>
                </a:extLst>
              </a:tr>
              <a:tr h="11625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Activity:</a:t>
                      </a:r>
                      <a:r>
                        <a:rPr lang="en-US" sz="1100" b="0" i="0" u="none" strike="noStrike">
                          <a:solidFill>
                            <a:schemeClr val="dk1"/>
                          </a:solidFill>
                          <a:latin typeface="Verdana"/>
                          <a:ea typeface="Verdana"/>
                          <a:cs typeface="Verdana"/>
                          <a:sym typeface="Verdana"/>
                        </a:rPr>
                        <a:t>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1) Benefits and problems of communicating through social media/texting *(LT)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What is OK/not OK to communicate about through social media/texting *(LT)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3) Make it personal *(LT)</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20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2"/>
                  </a:ext>
                </a:extLst>
              </a:tr>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Reflection:</a:t>
                      </a:r>
                      <a:r>
                        <a:rPr lang="en-US" sz="1100" b="0" i="0" u="none" strike="noStrike">
                          <a:solidFill>
                            <a:schemeClr val="dk1"/>
                          </a:solidFill>
                          <a:latin typeface="Verdana"/>
                          <a:ea typeface="Verdana"/>
                          <a:cs typeface="Verdana"/>
                          <a:sym typeface="Verdana"/>
                        </a:rPr>
                        <a:t>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Students reflect on what they learned and write down how they can apply it to their daily lives *</a:t>
                      </a: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3"/>
                  </a:ext>
                </a:extLst>
              </a:tr>
              <a:tr h="274325">
                <a:tc>
                  <a:txBody>
                    <a:bodyPr/>
                    <a:lstStyle/>
                    <a:p>
                      <a:pPr marL="3175" marR="0" lvl="0" indent="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TOTAL</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45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4"/>
                  </a:ext>
                </a:extLst>
              </a:tr>
            </a:tbl>
          </a:graphicData>
        </a:graphic>
      </p:graphicFrame>
      <p:sp>
        <p:nvSpPr>
          <p:cNvPr id="3185" name="Google Shape;3185;p19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197</a:t>
            </a:fld>
            <a:endParaRPr/>
          </a:p>
        </p:txBody>
      </p:sp>
      <p:sp>
        <p:nvSpPr>
          <p:cNvPr id="3186" name="Google Shape;3186;p19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3187" name="Google Shape;3187;p197: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3188" name="Google Shape;3188;p197: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3"/>
        <p:cNvGrpSpPr/>
        <p:nvPr/>
      </p:nvGrpSpPr>
      <p:grpSpPr>
        <a:xfrm>
          <a:off x="0" y="0"/>
          <a:ext cx="0" cy="0"/>
          <a:chOff x="0" y="0"/>
          <a:chExt cx="0" cy="0"/>
        </a:xfrm>
      </p:grpSpPr>
      <p:pic>
        <p:nvPicPr>
          <p:cNvPr id="3194" name="Google Shape;3194;p198: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3195" name="Google Shape;3195;p198: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1100" b="1" i="1">
                <a:solidFill>
                  <a:schemeClr val="dk1"/>
                </a:solidFill>
                <a:latin typeface="Verdana"/>
                <a:ea typeface="Verdana"/>
                <a:cs typeface="Verdana"/>
                <a:sym typeface="Verdana"/>
              </a:rPr>
              <a:t>Social Media</a:t>
            </a:r>
            <a:r>
              <a:rPr lang="en-US" sz="1000">
                <a:solidFill>
                  <a:schemeClr val="dk1"/>
                </a:solidFill>
                <a:latin typeface="Verdana"/>
                <a:ea typeface="Verdana"/>
                <a:cs typeface="Verdana"/>
                <a:sym typeface="Verdana"/>
              </a:rPr>
              <a:t>		</a:t>
            </a:r>
            <a:r>
              <a:rPr lang="en-US" sz="1100">
                <a:solidFill>
                  <a:schemeClr val="dk1"/>
                </a:solidFill>
                <a:latin typeface="Verdana"/>
                <a:ea typeface="Verdana"/>
                <a:cs typeface="Verdana"/>
                <a:sym typeface="Verdana"/>
              </a:rPr>
              <a:t>Alternative forms of communication, usually 				electronic, where users share information, ideas, 				personal messages, and other content (e.g., 				Facebook, Snapchat, Twitter, Instagram, etc.).</a:t>
            </a:r>
            <a:endParaRPr sz="1100" i="1">
              <a:solidFill>
                <a:schemeClr val="dk1"/>
              </a:solidFill>
              <a:latin typeface="Verdana"/>
              <a:ea typeface="Verdana"/>
              <a:cs typeface="Verdana"/>
              <a:sym typeface="Verdana"/>
            </a:endParaRPr>
          </a:p>
          <a:p>
            <a:pPr marL="0" marR="0" lvl="0" indent="0" algn="l" rtl="0">
              <a:spcBef>
                <a:spcPts val="220"/>
              </a:spcBef>
              <a:spcAft>
                <a:spcPts val="0"/>
              </a:spcAft>
              <a:buNone/>
            </a:pPr>
            <a:endParaRPr sz="1100" i="1">
              <a:solidFill>
                <a:schemeClr val="dk1"/>
              </a:solidFill>
              <a:latin typeface="Verdana"/>
              <a:ea typeface="Verdana"/>
              <a:cs typeface="Verdana"/>
              <a:sym typeface="Verdana"/>
            </a:endParaRPr>
          </a:p>
          <a:p>
            <a:pPr marL="1117607" marR="0" lvl="0" indent="-1117607" algn="l" rtl="0">
              <a:spcBef>
                <a:spcPts val="200"/>
              </a:spcBef>
              <a:spcAft>
                <a:spcPts val="0"/>
              </a:spcAft>
              <a:buNone/>
            </a:pPr>
            <a:endParaRPr sz="1000" b="1">
              <a:solidFill>
                <a:schemeClr val="dk1"/>
              </a:solidFill>
              <a:latin typeface="Verdana"/>
              <a:ea typeface="Verdana"/>
              <a:cs typeface="Verdana"/>
              <a:sym typeface="Verdana"/>
            </a:endParaRPr>
          </a:p>
          <a:p>
            <a:pPr marL="1117607" marR="0" lvl="0" indent="-1117607" algn="l" rtl="0">
              <a:spcBef>
                <a:spcPts val="200"/>
              </a:spcBef>
              <a:spcAft>
                <a:spcPts val="0"/>
              </a:spcAft>
              <a:buNone/>
            </a:pPr>
            <a:endParaRPr sz="1000">
              <a:solidFill>
                <a:schemeClr val="dk1"/>
              </a:solidFill>
              <a:latin typeface="Verdana"/>
              <a:ea typeface="Verdana"/>
              <a:cs typeface="Verdana"/>
              <a:sym typeface="Verdana"/>
            </a:endParaRPr>
          </a:p>
        </p:txBody>
      </p:sp>
      <p:sp>
        <p:nvSpPr>
          <p:cNvPr id="3196" name="Google Shape;3196;p198: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1800" b="1">
                <a:solidFill>
                  <a:schemeClr val="dk1"/>
                </a:solidFill>
                <a:latin typeface="Verdana"/>
                <a:ea typeface="Verdana"/>
                <a:cs typeface="Verdana"/>
                <a:sym typeface="Verdana"/>
              </a:rPr>
              <a:t>Assertive Communication (Part 1)</a:t>
            </a:r>
            <a:endParaRPr/>
          </a:p>
          <a:p>
            <a:pPr marL="0" marR="0" lvl="0" indent="0" algn="l" rtl="0">
              <a:spcBef>
                <a:spcPts val="0"/>
              </a:spcBef>
              <a:spcAft>
                <a:spcPts val="0"/>
              </a:spcAft>
              <a:buNone/>
            </a:pPr>
            <a:r>
              <a:rPr lang="en-US" sz="1800" b="1">
                <a:solidFill>
                  <a:schemeClr val="dk1"/>
                </a:solidFill>
                <a:latin typeface="Verdana"/>
                <a:ea typeface="Verdana"/>
                <a:cs typeface="Verdana"/>
                <a:sym typeface="Verdana"/>
              </a:rPr>
              <a:t>Key Terms</a:t>
            </a:r>
            <a:endParaRPr/>
          </a:p>
        </p:txBody>
      </p:sp>
      <p:pic>
        <p:nvPicPr>
          <p:cNvPr id="3197" name="Google Shape;3197;p198: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3198" name="Google Shape;3198;p198: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sp>
        <p:nvSpPr>
          <p:cNvPr id="3199" name="Google Shape;3199;p19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198</a:t>
            </a:fld>
            <a:endParaRPr/>
          </a:p>
        </p:txBody>
      </p:sp>
      <p:sp>
        <p:nvSpPr>
          <p:cNvPr id="3200" name="Google Shape;3200;p19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3201" name="Google Shape;3201;p198: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3202" name="Google Shape;3202;p198: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7"/>
        <p:cNvGrpSpPr/>
        <p:nvPr/>
      </p:nvGrpSpPr>
      <p:grpSpPr>
        <a:xfrm>
          <a:off x="0" y="0"/>
          <a:ext cx="0" cy="0"/>
          <a:chOff x="0" y="0"/>
          <a:chExt cx="0" cy="0"/>
        </a:xfrm>
      </p:grpSpPr>
      <p:sp>
        <p:nvSpPr>
          <p:cNvPr id="3208" name="Google Shape;3208;p199: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09" name="Google Shape;3209;p199:notes"/>
          <p:cNvSpPr txBox="1">
            <a:spLocks noGrp="1"/>
          </p:cNvSpPr>
          <p:nvPr>
            <p:ph type="body" idx="1"/>
          </p:nvPr>
        </p:nvSpPr>
        <p:spPr>
          <a:xfrm>
            <a:off x="12400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 </a:t>
            </a:r>
            <a:r>
              <a:rPr lang="en-US" sz="1100" u="sng"/>
              <a:t>(Low-Tech)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Begin the lesson with Hunt the Good Stuff.</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write down one to three good things in the Participant Workbook.</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Tell students to write the good thing </a:t>
            </a:r>
            <a:r>
              <a:rPr lang="en-US" sz="1100" b="1"/>
              <a:t>and </a:t>
            </a:r>
            <a:r>
              <a:rPr lang="en-US" sz="1100"/>
              <a:t>the reflection (i.e., why it’s a good thing).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a couple students to share their “"Good Stuff"” at the group level. Remember to emphasize that the students explain why it is a good thing to them. </a:t>
            </a:r>
            <a:endParaRPr/>
          </a:p>
          <a:p>
            <a:pPr marL="221464" lvl="0" indent="-221464"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Optimism is important for resilience.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HTGS is a skill to use daily, or at least several times a week</a:t>
            </a:r>
            <a:endParaRPr/>
          </a:p>
          <a:p>
            <a:pPr marL="221464" lvl="0" indent="-157964" algn="l" rtl="0">
              <a:lnSpc>
                <a:spcPct val="100000"/>
              </a:lnSpc>
              <a:spcBef>
                <a:spcPts val="300"/>
              </a:spcBef>
              <a:spcAft>
                <a:spcPts val="0"/>
              </a:spcAft>
              <a:buClr>
                <a:schemeClr val="dk1"/>
              </a:buClr>
              <a:buSzPts val="1000"/>
              <a:buFont typeface="Verdana"/>
              <a:buNone/>
            </a:pPr>
            <a:endParaRPr sz="10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0" lvl="0" indent="0" algn="l" rtl="0">
              <a:lnSpc>
                <a:spcPct val="100000"/>
              </a:lnSpc>
              <a:spcBef>
                <a:spcPts val="360"/>
              </a:spcBef>
              <a:spcAft>
                <a:spcPts val="0"/>
              </a:spcAft>
              <a:buNone/>
            </a:pPr>
            <a:endParaRPr/>
          </a:p>
        </p:txBody>
      </p:sp>
      <p:sp>
        <p:nvSpPr>
          <p:cNvPr id="3210" name="Google Shape;3210;p19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199</a:t>
            </a:fld>
            <a:endParaRPr/>
          </a:p>
        </p:txBody>
      </p:sp>
      <p:sp>
        <p:nvSpPr>
          <p:cNvPr id="3211" name="Google Shape;3211;p19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3" name="Google Shape;233;p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a:t>
            </a:fld>
            <a:endParaRPr/>
          </a:p>
        </p:txBody>
      </p:sp>
      <p:sp>
        <p:nvSpPr>
          <p:cNvPr id="234" name="Google Shape;234;p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35" name="Google Shape;235;p2:notes"/>
          <p:cNvSpPr txBox="1"/>
          <p:nvPr/>
        </p:nvSpPr>
        <p:spPr>
          <a:xfrm>
            <a:off x="4268557" y="607439"/>
            <a:ext cx="2740326" cy="5687282"/>
          </a:xfrm>
          <a:prstGeom prst="rect">
            <a:avLst/>
          </a:prstGeom>
          <a:noFill/>
          <a:ln>
            <a:noFill/>
          </a:ln>
        </p:spPr>
        <p:txBody>
          <a:bodyPr spcFirstLastPara="1" wrap="square" lIns="94025" tIns="47000" rIns="94025" bIns="47000" anchor="t" anchorCtr="0">
            <a:normAutofit/>
          </a:bodyPr>
          <a:lstStyle/>
          <a:p>
            <a:pPr marL="0" marR="0" lvl="0" indent="0" algn="l" rtl="0">
              <a:lnSpc>
                <a:spcPct val="109090"/>
              </a:lnSpc>
              <a:spcBef>
                <a:spcPts val="0"/>
              </a:spcBef>
              <a:spcAft>
                <a:spcPts val="0"/>
              </a:spcAft>
              <a:buNone/>
            </a:pPr>
            <a:r>
              <a:rPr lang="en-US" sz="1100" b="0" i="0" u="none" strike="noStrike" cap="none">
                <a:solidFill>
                  <a:schemeClr val="dk1"/>
                </a:solidFill>
                <a:latin typeface="Verdana"/>
                <a:ea typeface="Verdana"/>
                <a:cs typeface="Verdana"/>
                <a:sym typeface="Verdana"/>
              </a:rPr>
              <a:t>Standard Resilience and Performance Skills:</a:t>
            </a:r>
            <a:endParaRPr sz="1100" b="1" i="0" u="none" strike="noStrike" cap="none">
              <a:solidFill>
                <a:srgbClr val="FF0000"/>
              </a:solidFill>
              <a:latin typeface="Verdana"/>
              <a:ea typeface="Verdana"/>
              <a:cs typeface="Verdana"/>
              <a:sym typeface="Verdana"/>
            </a:endParaRPr>
          </a:p>
          <a:p>
            <a:pPr marL="352436" marR="0" lvl="0" indent="-352436" algn="l" rtl="0">
              <a:lnSpc>
                <a:spcPct val="109090"/>
              </a:lnSpc>
              <a:spcBef>
                <a:spcPts val="33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Hunt the Good Stuff</a:t>
            </a:r>
            <a:endParaRPr/>
          </a:p>
          <a:p>
            <a:pPr marL="352436" marR="0" lvl="0" indent="-352436" algn="l" rtl="0">
              <a:lnSpc>
                <a:spcPct val="109090"/>
              </a:lnSpc>
              <a:spcBef>
                <a:spcPts val="33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Goal Setting</a:t>
            </a:r>
            <a:endParaRPr/>
          </a:p>
          <a:p>
            <a:pPr marL="352436" marR="0" lvl="0" indent="-352436" algn="l" rtl="0">
              <a:lnSpc>
                <a:spcPct val="109090"/>
              </a:lnSpc>
              <a:spcBef>
                <a:spcPts val="33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Activating Event, Thoughts, Consequences</a:t>
            </a:r>
            <a:endParaRPr/>
          </a:p>
          <a:p>
            <a:pPr marL="352436" marR="0" lvl="0" indent="-352436" algn="l" rtl="0">
              <a:lnSpc>
                <a:spcPct val="109090"/>
              </a:lnSpc>
              <a:spcBef>
                <a:spcPts val="33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Energy Management</a:t>
            </a:r>
            <a:endParaRPr/>
          </a:p>
          <a:p>
            <a:pPr marL="352436" marR="0" lvl="0" indent="-352436" algn="l" rtl="0">
              <a:lnSpc>
                <a:spcPct val="109090"/>
              </a:lnSpc>
              <a:spcBef>
                <a:spcPts val="33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Avoid Thinking Traps</a:t>
            </a:r>
            <a:endParaRPr/>
          </a:p>
          <a:p>
            <a:pPr marL="352436" marR="0" lvl="0" indent="-352436" algn="l" rtl="0">
              <a:lnSpc>
                <a:spcPct val="109090"/>
              </a:lnSpc>
              <a:spcBef>
                <a:spcPts val="33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Detect Icebergs</a:t>
            </a:r>
            <a:endParaRPr/>
          </a:p>
          <a:p>
            <a:pPr marL="352436" marR="0" lvl="0" indent="-352436" algn="l" rtl="0">
              <a:lnSpc>
                <a:spcPct val="109090"/>
              </a:lnSpc>
              <a:spcBef>
                <a:spcPts val="33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Problem Solving</a:t>
            </a:r>
            <a:endParaRPr/>
          </a:p>
          <a:p>
            <a:pPr marL="352436" marR="0" lvl="0" indent="-352436" algn="l" rtl="0">
              <a:lnSpc>
                <a:spcPct val="109090"/>
              </a:lnSpc>
              <a:spcBef>
                <a:spcPts val="33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Put It in Perspective</a:t>
            </a:r>
            <a:endParaRPr/>
          </a:p>
          <a:p>
            <a:pPr marL="352436" marR="0" lvl="0" indent="-352436" algn="l" rtl="0">
              <a:lnSpc>
                <a:spcPct val="109090"/>
              </a:lnSpc>
              <a:spcBef>
                <a:spcPts val="33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Mental Games</a:t>
            </a:r>
            <a:endParaRPr/>
          </a:p>
          <a:p>
            <a:pPr marL="352436" marR="0" lvl="0" indent="-352436" algn="l" rtl="0">
              <a:lnSpc>
                <a:spcPct val="109090"/>
              </a:lnSpc>
              <a:spcBef>
                <a:spcPts val="33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Real-Time Resilience</a:t>
            </a:r>
            <a:endParaRPr/>
          </a:p>
          <a:p>
            <a:pPr marL="352436" marR="0" lvl="0" indent="-352436" algn="l" rtl="0">
              <a:lnSpc>
                <a:spcPct val="109090"/>
              </a:lnSpc>
              <a:spcBef>
                <a:spcPts val="33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Identify Character Strengths in Self and Others</a:t>
            </a:r>
            <a:endParaRPr/>
          </a:p>
          <a:p>
            <a:pPr marL="352436" marR="0" lvl="0" indent="-352436" algn="l" rtl="0">
              <a:lnSpc>
                <a:spcPct val="109090"/>
              </a:lnSpc>
              <a:spcBef>
                <a:spcPts val="33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Character Strengths: Challenges &amp; Leadership</a:t>
            </a:r>
            <a:endParaRPr/>
          </a:p>
          <a:p>
            <a:pPr marL="352436" marR="0" lvl="0" indent="-352436" algn="l" rtl="0">
              <a:lnSpc>
                <a:spcPct val="109090"/>
              </a:lnSpc>
              <a:spcBef>
                <a:spcPts val="33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Assertive Communication</a:t>
            </a:r>
            <a:endParaRPr/>
          </a:p>
          <a:p>
            <a:pPr marL="352436" marR="0" lvl="0" indent="-352436" algn="l" rtl="0">
              <a:lnSpc>
                <a:spcPct val="109090"/>
              </a:lnSpc>
              <a:spcBef>
                <a:spcPts val="33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Effective Praise and Active Constructive responding</a:t>
            </a:r>
            <a:endParaRPr/>
          </a:p>
        </p:txBody>
      </p:sp>
      <p:sp>
        <p:nvSpPr>
          <p:cNvPr id="236" name="Google Shape;236;p2: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 </a:t>
            </a:r>
            <a:endParaRPr/>
          </a:p>
          <a:p>
            <a:pPr marL="0" lvl="0" indent="0" algn="l" rtl="0">
              <a:lnSpc>
                <a:spcPct val="150000"/>
              </a:lnSpc>
              <a:spcBef>
                <a:spcPts val="0"/>
              </a:spcBef>
              <a:spcAft>
                <a:spcPts val="0"/>
              </a:spcAft>
              <a:buNone/>
            </a:pPr>
            <a:endParaRPr sz="800" b="1">
              <a:solidFill>
                <a:srgbClr val="FF0000"/>
              </a:solidFill>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This slide is optional, use only if teaching the full curriculum.</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You may elect to name each of the 14 skills currently covered in the Resilience Training for Teens course (See list on note side).</a:t>
            </a:r>
            <a:endParaRPr/>
          </a:p>
          <a:p>
            <a:pPr marL="0" lvl="0" indent="0" algn="l" rtl="0">
              <a:lnSpc>
                <a:spcPct val="150000"/>
              </a:lnSpc>
              <a:spcBef>
                <a:spcPts val="0"/>
              </a:spcBef>
              <a:spcAft>
                <a:spcPts val="0"/>
              </a:spcAft>
              <a:buNone/>
            </a:pPr>
            <a:endParaRPr sz="800"/>
          </a:p>
          <a:p>
            <a:pPr marL="0" lvl="0" indent="0" algn="l" rtl="0">
              <a:lnSpc>
                <a:spcPct val="109090"/>
              </a:lnSpc>
              <a:spcBef>
                <a:spcPts val="0"/>
              </a:spcBef>
              <a:spcAft>
                <a:spcPts val="0"/>
              </a:spcAft>
              <a:buNone/>
            </a:pPr>
            <a:r>
              <a:rPr lang="en-US" sz="1100" b="1"/>
              <a:t>Key Points:</a:t>
            </a:r>
            <a:endParaRPr/>
          </a:p>
          <a:p>
            <a:pPr marL="0" lvl="0" indent="0" algn="l" rtl="0">
              <a:lnSpc>
                <a:spcPct val="150000"/>
              </a:lnSpc>
              <a:spcBef>
                <a:spcPts val="0"/>
              </a:spcBef>
              <a:spcAft>
                <a:spcPts val="0"/>
              </a:spcAft>
              <a:buNone/>
            </a:pPr>
            <a:endParaRPr sz="800"/>
          </a:p>
          <a:p>
            <a:pPr marL="232802" lvl="0" indent="-232802" algn="l" rtl="0">
              <a:lnSpc>
                <a:spcPct val="109090"/>
              </a:lnSpc>
              <a:spcBef>
                <a:spcPts val="0"/>
              </a:spcBef>
              <a:spcAft>
                <a:spcPts val="0"/>
              </a:spcAft>
              <a:buClr>
                <a:schemeClr val="dk1"/>
              </a:buClr>
              <a:buSzPts val="1100"/>
              <a:buFont typeface="Calibri"/>
              <a:buAutoNum type="arabicParenR"/>
            </a:pPr>
            <a:r>
              <a:rPr lang="en-US" sz="1100"/>
              <a:t>All of the resilience skills are conceived as a “Skill Set," represented by this visual. </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The skills work together, in concert, to improve and sustain resilience. Together, the skills form a kind of armor; that is, if you have multiple strategies, you can defend against any kind of challenge that comes your way.</a:t>
            </a:r>
            <a:endParaRPr/>
          </a:p>
          <a:p>
            <a:pPr marL="0" lvl="0" indent="0" algn="l" rtl="0">
              <a:lnSpc>
                <a:spcPct val="120000"/>
              </a:lnSpc>
              <a:spcBef>
                <a:spcPts val="300"/>
              </a:spcBef>
              <a:spcAft>
                <a:spcPts val="0"/>
              </a:spcAft>
              <a:buNone/>
            </a:pPr>
            <a:endParaRPr sz="1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0: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6" name="Google Shape;526;p2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20</a:t>
            </a:fld>
            <a:endParaRPr/>
          </a:p>
        </p:txBody>
      </p:sp>
      <p:sp>
        <p:nvSpPr>
          <p:cNvPr id="527" name="Google Shape;527;p2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528" name="Google Shape;528;p20: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800"/>
          </a:p>
          <a:p>
            <a:pPr marL="221878" lvl="1" indent="-221878" algn="l" rtl="0">
              <a:lnSpc>
                <a:spcPct val="100000"/>
              </a:lnSpc>
              <a:spcBef>
                <a:spcPts val="0"/>
              </a:spcBef>
              <a:spcAft>
                <a:spcPts val="0"/>
              </a:spcAft>
              <a:buNone/>
            </a:pPr>
            <a:r>
              <a:rPr lang="en-US" sz="1100" b="1" u="sng"/>
              <a:t>Skill</a:t>
            </a:r>
            <a:endParaRPr/>
          </a:p>
          <a:p>
            <a:pPr marL="221878" lvl="1" indent="-221878" algn="l" rtl="0">
              <a:lnSpc>
                <a:spcPct val="100000"/>
              </a:lnSpc>
              <a:spcBef>
                <a:spcPts val="0"/>
              </a:spcBef>
              <a:spcAft>
                <a:spcPts val="0"/>
              </a:spcAft>
              <a:buNone/>
            </a:pPr>
            <a:endParaRPr sz="1100" b="1" u="sng"/>
          </a:p>
          <a:p>
            <a:pPr marL="0" lvl="0" indent="0" algn="l" rtl="0">
              <a:lnSpc>
                <a:spcPct val="100000"/>
              </a:lnSpc>
              <a:spcBef>
                <a:spcPts val="0"/>
              </a:spcBef>
              <a:spcAft>
                <a:spcPts val="0"/>
              </a:spcAft>
              <a:buNone/>
            </a:pPr>
            <a:r>
              <a:rPr lang="en-US" sz="1100"/>
              <a:t>1)  Goal Setting facilitates resilience by giving us a process for planning to achieve our goals, which allows us to grow and thrive. </a:t>
            </a:r>
            <a:endParaRPr/>
          </a:p>
          <a:p>
            <a:pPr marL="0" lvl="1" indent="0" algn="l" rtl="0">
              <a:lnSpc>
                <a:spcPct val="100000"/>
              </a:lnSpc>
              <a:spcBef>
                <a:spcPts val="0"/>
              </a:spcBef>
              <a:spcAft>
                <a:spcPts val="0"/>
              </a:spcAft>
              <a:buNone/>
            </a:pPr>
            <a:r>
              <a:rPr lang="en-US" sz="1100"/>
              <a:t>2)  When thinking about goals, these questions on the slide are important to consider. </a:t>
            </a:r>
            <a:endParaRPr/>
          </a:p>
          <a:p>
            <a:pPr marL="221878" lvl="1" indent="-171078" algn="l" rtl="0">
              <a:lnSpc>
                <a:spcPct val="100000"/>
              </a:lnSpc>
              <a:spcBef>
                <a:spcPts val="0"/>
              </a:spcBef>
              <a:spcAft>
                <a:spcPts val="0"/>
              </a:spcAft>
              <a:buClr>
                <a:schemeClr val="dk1"/>
              </a:buClr>
              <a:buSzPts val="800"/>
              <a:buFont typeface="Verdana"/>
              <a:buNone/>
            </a:pPr>
            <a:endParaRPr sz="800"/>
          </a:p>
          <a:p>
            <a:pPr marL="221878" lvl="1" indent="-221878" algn="l" rtl="0">
              <a:lnSpc>
                <a:spcPct val="100000"/>
              </a:lnSpc>
              <a:spcBef>
                <a:spcPts val="0"/>
              </a:spcBef>
              <a:spcAft>
                <a:spcPts val="0"/>
              </a:spcAft>
              <a:buNone/>
            </a:pPr>
            <a:r>
              <a:rPr lang="en-US" sz="1100" b="1"/>
              <a:t>Key Points: </a:t>
            </a:r>
            <a:endParaRPr/>
          </a:p>
          <a:p>
            <a:pPr marL="221878" lvl="1" indent="-221878" algn="l" rtl="0">
              <a:lnSpc>
                <a:spcPct val="100000"/>
              </a:lnSpc>
              <a:spcBef>
                <a:spcPts val="0"/>
              </a:spcBef>
              <a:spcAft>
                <a:spcPts val="0"/>
              </a:spcAft>
              <a:buNone/>
            </a:pPr>
            <a:endParaRPr sz="800" b="1"/>
          </a:p>
          <a:p>
            <a:pPr marL="0" lvl="1" indent="0" algn="l" rtl="0">
              <a:lnSpc>
                <a:spcPct val="100000"/>
              </a:lnSpc>
              <a:spcBef>
                <a:spcPts val="0"/>
              </a:spcBef>
              <a:spcAft>
                <a:spcPts val="0"/>
              </a:spcAft>
              <a:buNone/>
            </a:pPr>
            <a:r>
              <a:rPr lang="en-US" sz="1100"/>
              <a:t>1)  Goal Setting is difficult but essential. You will set several goals throughout your lifetime. </a:t>
            </a:r>
            <a:endParaRPr/>
          </a:p>
          <a:p>
            <a:pPr marL="0" lvl="1" indent="0" algn="l" rtl="0">
              <a:lnSpc>
                <a:spcPct val="100000"/>
              </a:lnSpc>
              <a:spcBef>
                <a:spcPts val="0"/>
              </a:spcBef>
              <a:spcAft>
                <a:spcPts val="0"/>
              </a:spcAft>
              <a:buNone/>
            </a:pPr>
            <a:r>
              <a:rPr lang="en-US" sz="1100"/>
              <a:t>2)  It is important to know what your goals are and think about them </a:t>
            </a:r>
            <a:r>
              <a:rPr lang="en-US" sz="1100" b="1" u="sng"/>
              <a:t>several days a week</a:t>
            </a:r>
            <a:r>
              <a:rPr lang="en-US" sz="1100" b="1"/>
              <a:t>.</a:t>
            </a:r>
            <a:endParaRPr/>
          </a:p>
          <a:p>
            <a:pPr marL="0" lvl="0" indent="0" algn="l" rtl="0">
              <a:lnSpc>
                <a:spcPct val="100000"/>
              </a:lnSpc>
              <a:spcBef>
                <a:spcPts val="0"/>
              </a:spcBef>
              <a:spcAft>
                <a:spcPts val="0"/>
              </a:spcAft>
              <a:buNone/>
            </a:pPr>
            <a:endParaRPr sz="1100" b="1"/>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8"/>
        <p:cNvGrpSpPr/>
        <p:nvPr/>
      </p:nvGrpSpPr>
      <p:grpSpPr>
        <a:xfrm>
          <a:off x="0" y="0"/>
          <a:ext cx="0" cy="0"/>
          <a:chOff x="0" y="0"/>
          <a:chExt cx="0" cy="0"/>
        </a:xfrm>
      </p:grpSpPr>
      <p:sp>
        <p:nvSpPr>
          <p:cNvPr id="3219" name="Google Shape;3219;p20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200</a:t>
            </a:fld>
            <a:endParaRPr/>
          </a:p>
        </p:txBody>
      </p:sp>
      <p:sp>
        <p:nvSpPr>
          <p:cNvPr id="3220" name="Google Shape;3220;p200:notes"/>
          <p:cNvSpPr txBox="1">
            <a:spLocks noGrp="1"/>
          </p:cNvSpPr>
          <p:nvPr>
            <p:ph type="body" idx="1"/>
          </p:nvPr>
        </p:nvSpPr>
        <p:spPr>
          <a:xfrm>
            <a:off x="11395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Tell students in one sentence what they will be learning.</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Provide students with the resilience Core Competency the skill targets. </a:t>
            </a:r>
            <a:endParaRPr/>
          </a:p>
          <a:p>
            <a:pPr marL="455613" lvl="1"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b="1"/>
              <a:t>Key Points:</a:t>
            </a:r>
            <a:endParaRPr/>
          </a:p>
          <a:p>
            <a:pPr marL="455613" lvl="1" indent="0" algn="l" rtl="0">
              <a:lnSpc>
                <a:spcPct val="100000"/>
              </a:lnSpc>
              <a:spcBef>
                <a:spcPts val="0"/>
              </a:spcBef>
              <a:spcAft>
                <a:spcPts val="0"/>
              </a:spcAft>
              <a:buNone/>
            </a:pP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This lesson is all about communicating through social media and texting. Are you communicating in a way that helps or hurts relationships?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Assertive Communication  (Part 1): Social Media/Texting builds Connection. </a:t>
            </a:r>
            <a:endParaRPr/>
          </a:p>
          <a:p>
            <a:pPr marL="455613" lvl="1"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endParaRPr sz="1000"/>
          </a:p>
          <a:p>
            <a:pPr marL="0" lvl="0" indent="0" algn="l" rtl="0">
              <a:lnSpc>
                <a:spcPct val="100000"/>
              </a:lnSpc>
              <a:spcBef>
                <a:spcPts val="0"/>
              </a:spcBef>
              <a:spcAft>
                <a:spcPts val="0"/>
              </a:spcAft>
              <a:buNone/>
            </a:pPr>
            <a:endParaRPr sz="1000"/>
          </a:p>
        </p:txBody>
      </p:sp>
      <p:sp>
        <p:nvSpPr>
          <p:cNvPr id="3221" name="Google Shape;3221;p200: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22" name="Google Shape;3222;p20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0"/>
        <p:cNvGrpSpPr/>
        <p:nvPr/>
      </p:nvGrpSpPr>
      <p:grpSpPr>
        <a:xfrm>
          <a:off x="0" y="0"/>
          <a:ext cx="0" cy="0"/>
          <a:chOff x="0" y="0"/>
          <a:chExt cx="0" cy="0"/>
        </a:xfrm>
      </p:grpSpPr>
      <p:sp>
        <p:nvSpPr>
          <p:cNvPr id="3231" name="Google Shape;3231;p201: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32" name="Google Shape;3232;p201:notes"/>
          <p:cNvSpPr txBox="1">
            <a:spLocks noGrp="1"/>
          </p:cNvSpPr>
          <p:nvPr>
            <p:ph type="body" idx="1"/>
          </p:nvPr>
        </p:nvSpPr>
        <p:spPr>
          <a:xfrm>
            <a:off x="12400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Hook</a:t>
            </a:r>
            <a:r>
              <a:rPr lang="en-US" sz="1100" u="sng"/>
              <a:t> (Low-Tech)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work in small groups (3-4) to list all the ways they communicate, including social media. Examples may include:</a:t>
            </a:r>
            <a:endParaRPr/>
          </a:p>
          <a:p>
            <a:pPr marL="465603" lvl="1" indent="-227952" algn="l" rtl="0">
              <a:lnSpc>
                <a:spcPct val="100000"/>
              </a:lnSpc>
              <a:spcBef>
                <a:spcPts val="0"/>
              </a:spcBef>
              <a:spcAft>
                <a:spcPts val="0"/>
              </a:spcAft>
              <a:buClr>
                <a:schemeClr val="dk1"/>
              </a:buClr>
              <a:buSzPts val="1100"/>
              <a:buFont typeface="Arial"/>
              <a:buChar char="•"/>
            </a:pPr>
            <a:r>
              <a:rPr lang="en-US" sz="1100"/>
              <a:t>Twitter</a:t>
            </a:r>
            <a:endParaRPr/>
          </a:p>
          <a:p>
            <a:pPr marL="465603" lvl="1" indent="-227952" algn="l" rtl="0">
              <a:lnSpc>
                <a:spcPct val="100000"/>
              </a:lnSpc>
              <a:spcBef>
                <a:spcPts val="0"/>
              </a:spcBef>
              <a:spcAft>
                <a:spcPts val="0"/>
              </a:spcAft>
              <a:buClr>
                <a:schemeClr val="dk1"/>
              </a:buClr>
              <a:buSzPts val="1100"/>
              <a:buFont typeface="Arial"/>
              <a:buChar char="•"/>
            </a:pPr>
            <a:r>
              <a:rPr lang="en-US" sz="1100"/>
              <a:t>Instagram</a:t>
            </a:r>
            <a:endParaRPr/>
          </a:p>
          <a:p>
            <a:pPr marL="465603" lvl="1" indent="-227952" algn="l" rtl="0">
              <a:lnSpc>
                <a:spcPct val="100000"/>
              </a:lnSpc>
              <a:spcBef>
                <a:spcPts val="0"/>
              </a:spcBef>
              <a:spcAft>
                <a:spcPts val="0"/>
              </a:spcAft>
              <a:buClr>
                <a:schemeClr val="dk1"/>
              </a:buClr>
              <a:buSzPts val="1100"/>
              <a:buFont typeface="Arial"/>
              <a:buChar char="•"/>
            </a:pPr>
            <a:r>
              <a:rPr lang="en-US" sz="1100"/>
              <a:t>Whats App</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record answers in their Participant Workbooks. (p.78)</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share what they came up with and prompt students to write down forms of communication they use that they heard from another group.</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Next, instruct students to slice the pie in their Participant Workbooks according to how often they use each form of communication they listed. Have students color in the slices of the pie that are forms of social media/texting. Use the completed example as a reference. </a:t>
            </a:r>
            <a:endParaRPr/>
          </a:p>
          <a:p>
            <a:pPr marL="221464" lvl="0" indent="-151614" algn="l" rtl="0">
              <a:lnSpc>
                <a:spcPct val="100000"/>
              </a:lnSpc>
              <a:spcBef>
                <a:spcPts val="0"/>
              </a:spcBef>
              <a:spcAft>
                <a:spcPts val="0"/>
              </a:spcAft>
              <a:buClr>
                <a:schemeClr val="dk1"/>
              </a:buClr>
              <a:buSzPts val="1100"/>
              <a:buFont typeface="Calibri"/>
              <a:buNone/>
            </a:pPr>
            <a:endParaRPr sz="1100"/>
          </a:p>
          <a:p>
            <a:pPr marL="221464" lvl="0" indent="-221464" algn="l" rtl="0">
              <a:lnSpc>
                <a:spcPct val="100000"/>
              </a:lnSpc>
              <a:spcBef>
                <a:spcPts val="0"/>
              </a:spcBef>
              <a:spcAft>
                <a:spcPts val="0"/>
              </a:spcAft>
              <a:buNone/>
            </a:pPr>
            <a:r>
              <a:rPr lang="en-US" sz="1100" b="1"/>
              <a:t>Note: </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Chances are, most students communicate primarily through social media/texting; that is why it is important to take time to talk about those specific forms of communication. </a:t>
            </a:r>
            <a:endParaRPr/>
          </a:p>
          <a:p>
            <a:pPr marL="221464" lvl="0" indent="-221464" algn="l" rtl="0">
              <a:lnSpc>
                <a:spcPct val="100000"/>
              </a:lnSpc>
              <a:spcBef>
                <a:spcPts val="0"/>
              </a:spcBef>
              <a:spcAft>
                <a:spcPts val="0"/>
              </a:spcAft>
              <a:buNone/>
            </a:pPr>
            <a:endParaRPr sz="11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p:txBody>
      </p:sp>
      <p:sp>
        <p:nvSpPr>
          <p:cNvPr id="3233" name="Google Shape;3233;p20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201</a:t>
            </a:fld>
            <a:endParaRPr/>
          </a:p>
        </p:txBody>
      </p:sp>
      <p:sp>
        <p:nvSpPr>
          <p:cNvPr id="3234" name="Google Shape;3234;p20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1"/>
        <p:cNvGrpSpPr/>
        <p:nvPr/>
      </p:nvGrpSpPr>
      <p:grpSpPr>
        <a:xfrm>
          <a:off x="0" y="0"/>
          <a:ext cx="0" cy="0"/>
          <a:chOff x="0" y="0"/>
          <a:chExt cx="0" cy="0"/>
        </a:xfrm>
      </p:grpSpPr>
      <p:sp>
        <p:nvSpPr>
          <p:cNvPr id="3242" name="Google Shape;3242;p202: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43" name="Google Shape;3243;p202:notes"/>
          <p:cNvSpPr txBox="1">
            <a:spLocks noGrp="1"/>
          </p:cNvSpPr>
          <p:nvPr>
            <p:ph type="body" idx="1"/>
          </p:nvPr>
        </p:nvSpPr>
        <p:spPr>
          <a:xfrm>
            <a:off x="134060"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Provide a quick refresher of the ATC model using the slide.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Activating events can often be the messages we receive from others; those messages cause us to have thoughts, and those thoughts drive consequences. </a:t>
            </a:r>
            <a:endParaRPr/>
          </a:p>
        </p:txBody>
      </p:sp>
      <p:sp>
        <p:nvSpPr>
          <p:cNvPr id="3244" name="Google Shape;3244;p20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rgbClr val="000000"/>
                </a:solidFill>
                <a:latin typeface="Verdana"/>
                <a:ea typeface="Verdana"/>
                <a:cs typeface="Verdana"/>
                <a:sym typeface="Verdana"/>
              </a:rPr>
              <a:t>202</a:t>
            </a:fld>
            <a:endParaRPr sz="900">
              <a:solidFill>
                <a:srgbClr val="000000"/>
              </a:solidFill>
              <a:latin typeface="Verdana"/>
              <a:ea typeface="Verdana"/>
              <a:cs typeface="Verdana"/>
              <a:sym typeface="Verdana"/>
            </a:endParaRPr>
          </a:p>
        </p:txBody>
      </p:sp>
      <p:sp>
        <p:nvSpPr>
          <p:cNvPr id="3245" name="Google Shape;3245;p20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2"/>
        <p:cNvGrpSpPr/>
        <p:nvPr/>
      </p:nvGrpSpPr>
      <p:grpSpPr>
        <a:xfrm>
          <a:off x="0" y="0"/>
          <a:ext cx="0" cy="0"/>
          <a:chOff x="0" y="0"/>
          <a:chExt cx="0" cy="0"/>
        </a:xfrm>
      </p:grpSpPr>
      <p:sp>
        <p:nvSpPr>
          <p:cNvPr id="3283" name="Google Shape;3283;p203: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84" name="Google Shape;3284;p203:notes"/>
          <p:cNvSpPr txBox="1">
            <a:spLocks noGrp="1"/>
          </p:cNvSpPr>
          <p:nvPr>
            <p:ph type="body" idx="1"/>
          </p:nvPr>
        </p:nvSpPr>
        <p:spPr>
          <a:xfrm>
            <a:off x="11395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This is an example of how receiving a message via social media can be an Activating Event. If this example is not relevant to your teens, adjust the example on this slide and the following slide accordingly.</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Read the tweet above (AE).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Build the slide and explain the Thought and Consequences. </a:t>
            </a:r>
            <a:endParaRPr/>
          </a:p>
          <a:p>
            <a:pPr marL="221464" lvl="0" indent="-221464"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Note: </a:t>
            </a:r>
            <a:endParaRPr/>
          </a:p>
          <a:p>
            <a:pPr marL="221464" lvl="0" indent="-221464"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a:t>Twitter is a form of social media. The [@yourname] refers to a twitter handle, your twitter name that people see when they search for you, follow you, or want to mention you in a tweet.  [#betrayed] refers to a hashtag. People place hashtags so anyone who searches for a particular hashtag can see their tweet. If thousands/millions of people use the same hashtag, that topic is considered “trending”. </a:t>
            </a:r>
            <a:endParaRPr/>
          </a:p>
          <a:p>
            <a:pPr marL="221464" lvl="0" indent="-221464" algn="l" rtl="0">
              <a:lnSpc>
                <a:spcPct val="109090"/>
              </a:lnSpc>
              <a:spcBef>
                <a:spcPts val="330"/>
              </a:spcBef>
              <a:spcAft>
                <a:spcPts val="0"/>
              </a:spcAft>
              <a:buNone/>
            </a:pPr>
            <a:endParaRPr sz="1100"/>
          </a:p>
        </p:txBody>
      </p:sp>
      <p:sp>
        <p:nvSpPr>
          <p:cNvPr id="3285" name="Google Shape;3285;p20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rgbClr val="000000"/>
                </a:solidFill>
                <a:latin typeface="Verdana"/>
                <a:ea typeface="Verdana"/>
                <a:cs typeface="Verdana"/>
                <a:sym typeface="Verdana"/>
              </a:rPr>
              <a:t>203</a:t>
            </a:fld>
            <a:endParaRPr sz="900">
              <a:solidFill>
                <a:srgbClr val="000000"/>
              </a:solidFill>
              <a:latin typeface="Verdana"/>
              <a:ea typeface="Verdana"/>
              <a:cs typeface="Verdana"/>
              <a:sym typeface="Verdana"/>
            </a:endParaRPr>
          </a:p>
        </p:txBody>
      </p:sp>
      <p:sp>
        <p:nvSpPr>
          <p:cNvPr id="3286" name="Google Shape;3286;p203: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3287" name="Google Shape;3287;p20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7"/>
        <p:cNvGrpSpPr/>
        <p:nvPr/>
      </p:nvGrpSpPr>
      <p:grpSpPr>
        <a:xfrm>
          <a:off x="0" y="0"/>
          <a:ext cx="0" cy="0"/>
          <a:chOff x="0" y="0"/>
          <a:chExt cx="0" cy="0"/>
        </a:xfrm>
      </p:grpSpPr>
      <p:sp>
        <p:nvSpPr>
          <p:cNvPr id="3308" name="Google Shape;3308;p204: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09" name="Google Shape;3309;p20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rgbClr val="000000"/>
                </a:solidFill>
                <a:latin typeface="Verdana"/>
                <a:ea typeface="Verdana"/>
                <a:cs typeface="Verdana"/>
                <a:sym typeface="Verdana"/>
              </a:rPr>
              <a:t>204</a:t>
            </a:fld>
            <a:endParaRPr sz="900">
              <a:solidFill>
                <a:srgbClr val="000000"/>
              </a:solidFill>
              <a:latin typeface="Verdana"/>
              <a:ea typeface="Verdana"/>
              <a:cs typeface="Verdana"/>
              <a:sym typeface="Verdana"/>
            </a:endParaRPr>
          </a:p>
        </p:txBody>
      </p:sp>
      <p:sp>
        <p:nvSpPr>
          <p:cNvPr id="3310" name="Google Shape;3310;p204: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3311" name="Google Shape;3311;p204:notes"/>
          <p:cNvSpPr txBox="1">
            <a:spLocks noGrp="1"/>
          </p:cNvSpPr>
          <p:nvPr>
            <p:ph type="body" idx="1"/>
          </p:nvPr>
        </p:nvSpPr>
        <p:spPr>
          <a:xfrm>
            <a:off x="134058"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This is an example using the same AE, but with a different Thought driving different Consequences.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Build the slide and explain the Thought and Consequences.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This slide is intended to show how people can react differently to the same AE (i.e., message). </a:t>
            </a:r>
            <a:endParaRPr/>
          </a:p>
          <a:p>
            <a:pPr marL="221464" lvl="0" indent="-151614" algn="l" rtl="0">
              <a:lnSpc>
                <a:spcPct val="100000"/>
              </a:lnSpc>
              <a:spcBef>
                <a:spcPts val="0"/>
              </a:spcBef>
              <a:spcAft>
                <a:spcPts val="0"/>
              </a:spcAft>
              <a:buClr>
                <a:schemeClr val="dk1"/>
              </a:buClr>
              <a:buSzPts val="1100"/>
              <a:buFont typeface="Verdana"/>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a:t>The messages you send are going to be interpreted by others. The messages may not be interpreted as you intended. </a:t>
            </a:r>
            <a:endParaRPr/>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p:txBody>
      </p:sp>
      <p:sp>
        <p:nvSpPr>
          <p:cNvPr id="3312" name="Google Shape;3312;p20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2"/>
        <p:cNvGrpSpPr/>
        <p:nvPr/>
      </p:nvGrpSpPr>
      <p:grpSpPr>
        <a:xfrm>
          <a:off x="0" y="0"/>
          <a:ext cx="0" cy="0"/>
          <a:chOff x="0" y="0"/>
          <a:chExt cx="0" cy="0"/>
        </a:xfrm>
      </p:grpSpPr>
      <p:sp>
        <p:nvSpPr>
          <p:cNvPr id="3333" name="Google Shape;3333;p205:notes"/>
          <p:cNvSpPr>
            <a:spLocks noGrp="1" noRot="1" noChangeAspect="1"/>
          </p:cNvSpPr>
          <p:nvPr>
            <p:ph type="sldImg" idx="2"/>
          </p:nvPr>
        </p:nvSpPr>
        <p:spPr>
          <a:xfrm>
            <a:off x="150813" y="490538"/>
            <a:ext cx="3856037" cy="2890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34" name="Google Shape;3334;p205:notes"/>
          <p:cNvSpPr txBox="1">
            <a:spLocks noGrp="1"/>
          </p:cNvSpPr>
          <p:nvPr>
            <p:ph type="body" idx="1"/>
          </p:nvPr>
        </p:nvSpPr>
        <p:spPr>
          <a:xfrm>
            <a:off x="264716" y="3519838"/>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r>
              <a:rPr lang="en-US" sz="1100" b="1" u="sng"/>
              <a:t> </a:t>
            </a:r>
            <a:endParaRPr/>
          </a:p>
          <a:p>
            <a:pPr marL="0" lvl="0" indent="0" algn="l" rtl="0">
              <a:lnSpc>
                <a:spcPct val="100000"/>
              </a:lnSpc>
              <a:spcBef>
                <a:spcPts val="0"/>
              </a:spcBef>
              <a:spcAft>
                <a:spcPts val="0"/>
              </a:spcAft>
              <a:buNone/>
            </a:pPr>
            <a:endParaRPr sz="1100" b="1" u="sng"/>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complete the ATC model for each AE (i.e., message).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 students to pick a message they received recently to complete the blank ATC model at the bottom of the page.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Use student examples to illustrate how powerfully messages, tweets, texts, etc. can influence our emotions and reactions.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Discuss a variety of examples for “YOU’RE CRAZY” and “We need to talk…”. Based on responses, tie back to Thinking Traps and catastrophizing. </a:t>
            </a:r>
            <a:endParaRPr/>
          </a:p>
          <a:p>
            <a:pPr marL="221464" lvl="0" indent="-151614" algn="l" rtl="0">
              <a:lnSpc>
                <a:spcPct val="100000"/>
              </a:lnSpc>
              <a:spcBef>
                <a:spcPts val="0"/>
              </a:spcBef>
              <a:spcAft>
                <a:spcPts val="0"/>
              </a:spcAft>
              <a:buClr>
                <a:schemeClr val="dk1"/>
              </a:buClr>
              <a:buSzPts val="1100"/>
              <a:buFont typeface="Verdana"/>
              <a:buNone/>
            </a:pPr>
            <a:endParaRPr sz="1100"/>
          </a:p>
          <a:p>
            <a:pPr marL="221464" lvl="0" indent="-221464" algn="l" rtl="0">
              <a:lnSpc>
                <a:spcPct val="100000"/>
              </a:lnSpc>
              <a:spcBef>
                <a:spcPts val="0"/>
              </a:spcBef>
              <a:spcAft>
                <a:spcPts val="0"/>
              </a:spcAft>
              <a:buNone/>
            </a:pPr>
            <a:endParaRPr sz="1100"/>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endParaRPr sz="1100"/>
          </a:p>
        </p:txBody>
      </p:sp>
      <p:sp>
        <p:nvSpPr>
          <p:cNvPr id="3335" name="Google Shape;3335;p20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205</a:t>
            </a:fld>
            <a:endParaRPr/>
          </a:p>
        </p:txBody>
      </p:sp>
      <p:sp>
        <p:nvSpPr>
          <p:cNvPr id="3336" name="Google Shape;3336;p20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3"/>
        <p:cNvGrpSpPr/>
        <p:nvPr/>
      </p:nvGrpSpPr>
      <p:grpSpPr>
        <a:xfrm>
          <a:off x="0" y="0"/>
          <a:ext cx="0" cy="0"/>
          <a:chOff x="0" y="0"/>
          <a:chExt cx="0" cy="0"/>
        </a:xfrm>
      </p:grpSpPr>
      <p:sp>
        <p:nvSpPr>
          <p:cNvPr id="3344" name="Google Shape;3344;p206: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45" name="Google Shape;3345;p206:notes"/>
          <p:cNvSpPr txBox="1">
            <a:spLocks noGrp="1"/>
          </p:cNvSpPr>
          <p:nvPr>
            <p:ph type="body" idx="1"/>
          </p:nvPr>
        </p:nvSpPr>
        <p:spPr>
          <a:xfrm>
            <a:off x="13405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b="1" u="sng"/>
          </a:p>
          <a:p>
            <a:pPr marL="232802" lvl="0" indent="-232802" algn="l" rtl="0">
              <a:lnSpc>
                <a:spcPct val="100000"/>
              </a:lnSpc>
              <a:spcBef>
                <a:spcPts val="0"/>
              </a:spcBef>
              <a:spcAft>
                <a:spcPts val="0"/>
              </a:spcAft>
              <a:buClr>
                <a:schemeClr val="dk1"/>
              </a:buClr>
              <a:buSzPts val="1100"/>
              <a:buFont typeface="Calibri"/>
              <a:buAutoNum type="arabicParenR"/>
            </a:pPr>
            <a:r>
              <a:rPr lang="en-US" sz="1100"/>
              <a:t>Since social media messages and texting can have such a powerful impact on us, it’s important to discuss the benefits of communicating through social media/texting, as well as the problems with communicating through social media/texting.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work in small groups to discuss and record both benefits and problems in their Participant Workbook. (p.80)</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Debrief activity by getting a variety of responses from students. Flipchart responses. </a:t>
            </a:r>
            <a:endParaRPr/>
          </a:p>
        </p:txBody>
      </p:sp>
      <p:sp>
        <p:nvSpPr>
          <p:cNvPr id="3346" name="Google Shape;3346;p20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206</a:t>
            </a:fld>
            <a:endParaRPr/>
          </a:p>
        </p:txBody>
      </p:sp>
      <p:sp>
        <p:nvSpPr>
          <p:cNvPr id="3347" name="Google Shape;3347;p206:notes"/>
          <p:cNvSpPr txBox="1"/>
          <p:nvPr/>
        </p:nvSpPr>
        <p:spPr>
          <a:xfrm>
            <a:off x="1904740" y="4"/>
            <a:ext cx="533996" cy="278808"/>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Flip</a:t>
            </a:r>
            <a:endParaRPr/>
          </a:p>
          <a:p>
            <a:pPr marL="0" marR="0" lvl="0" indent="0" algn="ctr" rtl="0">
              <a:spcBef>
                <a:spcPts val="0"/>
              </a:spcBef>
              <a:spcAft>
                <a:spcPts val="0"/>
              </a:spcAft>
              <a:buNone/>
            </a:pPr>
            <a:r>
              <a:rPr lang="en-US" sz="900" b="1">
                <a:solidFill>
                  <a:schemeClr val="dk1"/>
                </a:solidFill>
                <a:latin typeface="Verdana"/>
                <a:ea typeface="Verdana"/>
                <a:cs typeface="Verdana"/>
                <a:sym typeface="Verdana"/>
              </a:rPr>
              <a:t>Chart</a:t>
            </a:r>
            <a:endParaRPr/>
          </a:p>
        </p:txBody>
      </p:sp>
      <p:sp>
        <p:nvSpPr>
          <p:cNvPr id="3348" name="Google Shape;3348;p20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5"/>
        <p:cNvGrpSpPr/>
        <p:nvPr/>
      </p:nvGrpSpPr>
      <p:grpSpPr>
        <a:xfrm>
          <a:off x="0" y="0"/>
          <a:ext cx="0" cy="0"/>
          <a:chOff x="0" y="0"/>
          <a:chExt cx="0" cy="0"/>
        </a:xfrm>
      </p:grpSpPr>
      <p:sp>
        <p:nvSpPr>
          <p:cNvPr id="3356" name="Google Shape;3356;p207: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57" name="Google Shape;3357;p20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207</a:t>
            </a:fld>
            <a:endParaRPr/>
          </a:p>
        </p:txBody>
      </p:sp>
      <p:sp>
        <p:nvSpPr>
          <p:cNvPr id="3358" name="Google Shape;3358;p207:notes"/>
          <p:cNvSpPr txBox="1"/>
          <p:nvPr/>
        </p:nvSpPr>
        <p:spPr>
          <a:xfrm>
            <a:off x="1904740" y="4"/>
            <a:ext cx="533996" cy="278808"/>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Flip</a:t>
            </a:r>
            <a:endParaRPr/>
          </a:p>
          <a:p>
            <a:pPr marL="0" marR="0" lvl="0" indent="0" algn="ctr" rtl="0">
              <a:spcBef>
                <a:spcPts val="0"/>
              </a:spcBef>
              <a:spcAft>
                <a:spcPts val="0"/>
              </a:spcAft>
              <a:buNone/>
            </a:pPr>
            <a:r>
              <a:rPr lang="en-US" sz="900" b="1">
                <a:solidFill>
                  <a:schemeClr val="dk1"/>
                </a:solidFill>
                <a:latin typeface="Verdana"/>
                <a:ea typeface="Verdana"/>
                <a:cs typeface="Verdana"/>
                <a:sym typeface="Verdana"/>
              </a:rPr>
              <a:t>Chart</a:t>
            </a:r>
            <a:endParaRPr/>
          </a:p>
        </p:txBody>
      </p:sp>
      <p:sp>
        <p:nvSpPr>
          <p:cNvPr id="3359" name="Google Shape;3359;p207:notes"/>
          <p:cNvSpPr txBox="1">
            <a:spLocks noGrp="1"/>
          </p:cNvSpPr>
          <p:nvPr>
            <p:ph type="body" idx="1"/>
          </p:nvPr>
        </p:nvSpPr>
        <p:spPr>
          <a:xfrm>
            <a:off x="12400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b="1" u="sng"/>
          </a:p>
          <a:p>
            <a:pPr marL="232802" lvl="0" indent="-232802" algn="l" rtl="0">
              <a:lnSpc>
                <a:spcPct val="100000"/>
              </a:lnSpc>
              <a:spcBef>
                <a:spcPts val="0"/>
              </a:spcBef>
              <a:spcAft>
                <a:spcPts val="0"/>
              </a:spcAft>
              <a:buClr>
                <a:schemeClr val="dk1"/>
              </a:buClr>
              <a:buSzPts val="1100"/>
              <a:buFont typeface="Calibri"/>
              <a:buAutoNum type="arabicParenR"/>
            </a:pPr>
            <a:r>
              <a:rPr lang="en-US" sz="1100"/>
              <a:t>After discussing benefits and problems, have students work in small groups to discuss what is OK to discuss through social media/texting and what is NOT OK to discuss through social media/texting. Students record answers in their Participant Workbook. (p. 81)</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Debrief activity by getting a variety of responses from students. Flipchart responses. </a:t>
            </a:r>
            <a:endParaRPr/>
          </a:p>
          <a:p>
            <a:pPr marL="221464" lvl="0" indent="-221464" algn="l" rtl="0">
              <a:lnSpc>
                <a:spcPct val="100000"/>
              </a:lnSpc>
              <a:spcBef>
                <a:spcPts val="0"/>
              </a:spcBef>
              <a:spcAft>
                <a:spcPts val="0"/>
              </a:spcAft>
              <a:buNone/>
            </a:pPr>
            <a:endParaRPr sz="1100"/>
          </a:p>
        </p:txBody>
      </p:sp>
      <p:sp>
        <p:nvSpPr>
          <p:cNvPr id="3360" name="Google Shape;3360;p20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7"/>
        <p:cNvGrpSpPr/>
        <p:nvPr/>
      </p:nvGrpSpPr>
      <p:grpSpPr>
        <a:xfrm>
          <a:off x="0" y="0"/>
          <a:ext cx="0" cy="0"/>
          <a:chOff x="0" y="0"/>
          <a:chExt cx="0" cy="0"/>
        </a:xfrm>
      </p:grpSpPr>
      <p:sp>
        <p:nvSpPr>
          <p:cNvPr id="3368" name="Google Shape;3368;p208: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69" name="Google Shape;3369;p20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208</a:t>
            </a:fld>
            <a:endParaRPr/>
          </a:p>
        </p:txBody>
      </p:sp>
      <p:sp>
        <p:nvSpPr>
          <p:cNvPr id="3370" name="Google Shape;3370;p208:notes"/>
          <p:cNvSpPr txBox="1">
            <a:spLocks noGrp="1"/>
          </p:cNvSpPr>
          <p:nvPr>
            <p:ph type="body" idx="1"/>
          </p:nvPr>
        </p:nvSpPr>
        <p:spPr>
          <a:xfrm>
            <a:off x="124008"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330"/>
              </a:spcBef>
              <a:spcAft>
                <a:spcPts val="0"/>
              </a:spcAft>
              <a:buNone/>
            </a:pPr>
            <a:endParaRPr sz="1100" b="1"/>
          </a:p>
          <a:p>
            <a:pPr marL="0" lvl="0" indent="0" algn="l" rtl="0">
              <a:lnSpc>
                <a:spcPct val="100000"/>
              </a:lnSpc>
              <a:spcBef>
                <a:spcPts val="330"/>
              </a:spcBef>
              <a:spcAft>
                <a:spcPts val="0"/>
              </a:spcAft>
              <a:buNone/>
            </a:pPr>
            <a:r>
              <a:rPr lang="en-US" sz="1100" b="1" u="sng"/>
              <a:t>Activity</a:t>
            </a:r>
            <a:r>
              <a:rPr lang="en-US" sz="1100" u="sng"/>
              <a:t> (Low-Tech)</a:t>
            </a:r>
            <a:endParaRPr/>
          </a:p>
          <a:p>
            <a:pPr marL="0" lvl="0" indent="0" algn="l" rtl="0">
              <a:lnSpc>
                <a:spcPct val="100000"/>
              </a:lnSpc>
              <a:spcBef>
                <a:spcPts val="330"/>
              </a:spcBef>
              <a:spcAft>
                <a:spcPts val="0"/>
              </a:spcAft>
              <a:buNone/>
            </a:pPr>
            <a:endParaRPr sz="1100" b="1" u="sng"/>
          </a:p>
          <a:p>
            <a:pPr marL="232802" lvl="0" indent="-232802" algn="l" rtl="0">
              <a:lnSpc>
                <a:spcPct val="100000"/>
              </a:lnSpc>
              <a:spcBef>
                <a:spcPts val="330"/>
              </a:spcBef>
              <a:spcAft>
                <a:spcPts val="0"/>
              </a:spcAft>
              <a:buClr>
                <a:schemeClr val="dk1"/>
              </a:buClr>
              <a:buSzPts val="1100"/>
              <a:buFont typeface="Calibri"/>
              <a:buAutoNum type="arabicParenR"/>
            </a:pPr>
            <a:r>
              <a:rPr lang="en-US" sz="1100"/>
              <a:t>Instruct students to complete the questions in the blue box on their own.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Ask for 1-2 student examples; make sure the examples given are appropriate.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Ask for a show of hands: How many of you should have had your conversations face-to-face?</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Let students know that the next lesson is about having those difficult conversations face-to-face in a way that protects your relationship with that person. </a:t>
            </a:r>
            <a:endParaRPr/>
          </a:p>
          <a:p>
            <a:pPr marL="221464" lvl="0" indent="-221464" algn="l" rtl="0">
              <a:lnSpc>
                <a:spcPct val="100000"/>
              </a:lnSpc>
              <a:spcBef>
                <a:spcPts val="330"/>
              </a:spcBef>
              <a:spcAft>
                <a:spcPts val="0"/>
              </a:spcAft>
              <a:buNone/>
            </a:pPr>
            <a:endParaRPr sz="1100"/>
          </a:p>
          <a:p>
            <a:pPr marL="221464" lvl="0" indent="-221464" algn="l" rtl="0">
              <a:lnSpc>
                <a:spcPct val="100000"/>
              </a:lnSpc>
              <a:spcBef>
                <a:spcPts val="330"/>
              </a:spcBef>
              <a:spcAft>
                <a:spcPts val="0"/>
              </a:spcAft>
              <a:buNone/>
            </a:pPr>
            <a:r>
              <a:rPr lang="en-US" sz="1100" b="1" u="sng"/>
              <a:t>Reflection</a:t>
            </a:r>
            <a:r>
              <a:rPr lang="en-US" sz="1100" u="sng"/>
              <a:t> (Low-Tech):</a:t>
            </a:r>
            <a:endParaRPr/>
          </a:p>
          <a:p>
            <a:pPr marL="221464" lvl="0" indent="-221464" algn="l" rtl="0">
              <a:lnSpc>
                <a:spcPct val="100000"/>
              </a:lnSpc>
              <a:spcBef>
                <a:spcPts val="330"/>
              </a:spcBef>
              <a:spcAft>
                <a:spcPts val="0"/>
              </a:spcAft>
              <a:buNone/>
            </a:pPr>
            <a:endParaRPr sz="1100" u="sng"/>
          </a:p>
          <a:p>
            <a:pPr marL="0" lvl="0" indent="0" algn="l" rtl="0">
              <a:lnSpc>
                <a:spcPct val="100000"/>
              </a:lnSpc>
              <a:spcBef>
                <a:spcPts val="0"/>
              </a:spcBef>
              <a:spcAft>
                <a:spcPts val="0"/>
              </a:spcAft>
              <a:buNone/>
            </a:pPr>
            <a:r>
              <a:rPr lang="en-US" sz="1100"/>
              <a:t>Students write down what they learned and how they can use it or apply it to their own lives. </a:t>
            </a:r>
            <a:endParaRPr sz="1100" u="sng"/>
          </a:p>
          <a:p>
            <a:pPr marL="221464" lvl="0" indent="-221464" algn="l" rtl="0">
              <a:lnSpc>
                <a:spcPct val="100000"/>
              </a:lnSpc>
              <a:spcBef>
                <a:spcPts val="330"/>
              </a:spcBef>
              <a:spcAft>
                <a:spcPts val="0"/>
              </a:spcAft>
              <a:buNone/>
            </a:pPr>
            <a:endParaRPr sz="1100"/>
          </a:p>
          <a:p>
            <a:pPr marL="221464" lvl="0" indent="-221464" algn="l" rtl="0">
              <a:lnSpc>
                <a:spcPct val="100000"/>
              </a:lnSpc>
              <a:spcBef>
                <a:spcPts val="330"/>
              </a:spcBef>
              <a:spcAft>
                <a:spcPts val="0"/>
              </a:spcAft>
              <a:buNone/>
            </a:pPr>
            <a:endParaRPr sz="1100"/>
          </a:p>
          <a:p>
            <a:pPr marL="221464" lvl="0" indent="-221464" algn="l" rtl="0">
              <a:lnSpc>
                <a:spcPct val="100000"/>
              </a:lnSpc>
              <a:spcBef>
                <a:spcPts val="330"/>
              </a:spcBef>
              <a:spcAft>
                <a:spcPts val="0"/>
              </a:spcAft>
              <a:buNone/>
            </a:pPr>
            <a:endParaRPr sz="1100"/>
          </a:p>
        </p:txBody>
      </p:sp>
      <p:sp>
        <p:nvSpPr>
          <p:cNvPr id="3371" name="Google Shape;3371;p20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8"/>
        <p:cNvGrpSpPr/>
        <p:nvPr/>
      </p:nvGrpSpPr>
      <p:grpSpPr>
        <a:xfrm>
          <a:off x="0" y="0"/>
          <a:ext cx="0" cy="0"/>
          <a:chOff x="0" y="0"/>
          <a:chExt cx="0" cy="0"/>
        </a:xfrm>
      </p:grpSpPr>
      <p:pic>
        <p:nvPicPr>
          <p:cNvPr id="3379" name="Google Shape;3379;p209: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3380" name="Google Shape;3380;p209: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1158075" marR="0" lvl="0" indent="-1158075" algn="l" rtl="0">
              <a:spcBef>
                <a:spcPts val="0"/>
              </a:spcBef>
              <a:spcAft>
                <a:spcPts val="0"/>
              </a:spcAft>
              <a:buNone/>
            </a:pPr>
            <a:r>
              <a:rPr lang="en-US" sz="1100" b="1">
                <a:solidFill>
                  <a:schemeClr val="dk1"/>
                </a:solidFill>
                <a:latin typeface="Verdana"/>
                <a:ea typeface="Verdana"/>
                <a:cs typeface="Verdana"/>
                <a:sym typeface="Verdana"/>
              </a:rPr>
              <a:t>Rationale:</a:t>
            </a:r>
            <a:r>
              <a:rPr lang="en-US" sz="1100">
                <a:solidFill>
                  <a:schemeClr val="dk1"/>
                </a:solidFill>
                <a:latin typeface="Verdana"/>
                <a:ea typeface="Verdana"/>
                <a:cs typeface="Verdana"/>
                <a:sym typeface="Verdana"/>
              </a:rPr>
              <a:t>	Different styles of communicating can facilitate or hinder interpersonal problem solving. Aggressive, Passive, and Assertive Communication are styles—not personality types—that can be developed; the IDEAL model is a method that facilitates Assertive Communication. </a:t>
            </a:r>
            <a:endParaRPr/>
          </a:p>
          <a:p>
            <a:pPr marL="1158075" marR="0" lvl="0" indent="-1158075" algn="l" rtl="0">
              <a:spcBef>
                <a:spcPts val="1964"/>
              </a:spcBef>
              <a:spcAft>
                <a:spcPts val="0"/>
              </a:spcAft>
              <a:buNone/>
            </a:pPr>
            <a:r>
              <a:rPr lang="en-US" sz="1100" b="1">
                <a:solidFill>
                  <a:schemeClr val="dk1"/>
                </a:solidFill>
                <a:latin typeface="Verdana"/>
                <a:ea typeface="Verdana"/>
                <a:cs typeface="Verdana"/>
                <a:sym typeface="Verdana"/>
              </a:rPr>
              <a:t>Objective:</a:t>
            </a:r>
            <a:r>
              <a:rPr lang="en-US" sz="1100">
                <a:solidFill>
                  <a:schemeClr val="dk1"/>
                </a:solidFill>
                <a:latin typeface="Verdana"/>
                <a:ea typeface="Verdana"/>
                <a:cs typeface="Verdana"/>
                <a:sym typeface="Verdana"/>
              </a:rPr>
              <a:t>	Communicate clearly and with respect. Use the IDEAL model to communicate in a Confident, Clear, and Controlled manner.</a:t>
            </a:r>
            <a:endParaRPr sz="1100">
              <a:solidFill>
                <a:schemeClr val="dk1"/>
              </a:solidFill>
              <a:latin typeface="Verdana"/>
              <a:ea typeface="Verdana"/>
              <a:cs typeface="Verdana"/>
              <a:sym typeface="Verdana"/>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Unit Overview and Recommended Timing:</a:t>
            </a:r>
            <a:endParaRPr/>
          </a:p>
          <a:p>
            <a:pPr marL="1158075" marR="0" lvl="0" indent="-1158075" algn="l" rtl="0">
              <a:spcBef>
                <a:spcPts val="200"/>
              </a:spcBef>
              <a:spcAft>
                <a:spcPts val="0"/>
              </a:spcAft>
              <a:buNone/>
            </a:pPr>
            <a:endParaRPr sz="1000">
              <a:solidFill>
                <a:schemeClr val="dk1"/>
              </a:solidFill>
              <a:latin typeface="Verdana"/>
              <a:ea typeface="Verdana"/>
              <a:cs typeface="Verdana"/>
              <a:sym typeface="Verdana"/>
            </a:endParaRPr>
          </a:p>
        </p:txBody>
      </p:sp>
      <p:sp>
        <p:nvSpPr>
          <p:cNvPr id="3381" name="Google Shape;3381;p209:notes"/>
          <p:cNvSpPr txBox="1"/>
          <p:nvPr/>
        </p:nvSpPr>
        <p:spPr>
          <a:xfrm>
            <a:off x="219075" y="959152"/>
            <a:ext cx="665564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Resilience Training for Teens, </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Unit 15B:</a:t>
            </a:r>
            <a:r>
              <a:rPr lang="en-US" sz="2000" b="1">
                <a:solidFill>
                  <a:srgbClr val="000000"/>
                </a:solidFill>
                <a:latin typeface="Verdana"/>
                <a:ea typeface="Verdana"/>
                <a:cs typeface="Verdana"/>
                <a:sym typeface="Verdana"/>
              </a:rPr>
              <a:t> Assertive Communication (Part 2)</a:t>
            </a:r>
            <a:endParaRPr sz="2000" b="1">
              <a:solidFill>
                <a:schemeClr val="dk1"/>
              </a:solidFill>
              <a:latin typeface="Verdana"/>
              <a:ea typeface="Verdana"/>
              <a:cs typeface="Verdana"/>
              <a:sym typeface="Verdana"/>
            </a:endParaRPr>
          </a:p>
        </p:txBody>
      </p:sp>
      <p:pic>
        <p:nvPicPr>
          <p:cNvPr id="3382" name="Google Shape;3382;p209:notes" descr="CSF2-slide-template-text.png"/>
          <p:cNvPicPr preferRelativeResize="0"/>
          <p:nvPr/>
        </p:nvPicPr>
        <p:blipFill rotWithShape="1">
          <a:blip r:embed="rId4">
            <a:alphaModFix/>
          </a:blip>
          <a:srcRect/>
          <a:stretch/>
        </p:blipFill>
        <p:spPr>
          <a:xfrm>
            <a:off x="733294" y="26133"/>
            <a:ext cx="2552832" cy="859241"/>
          </a:xfrm>
          <a:prstGeom prst="rect">
            <a:avLst/>
          </a:prstGeom>
          <a:noFill/>
          <a:ln>
            <a:noFill/>
          </a:ln>
        </p:spPr>
      </p:pic>
      <p:pic>
        <p:nvPicPr>
          <p:cNvPr id="3383" name="Google Shape;3383;p209:notes" descr="csf2_logo-l.png"/>
          <p:cNvPicPr preferRelativeResize="0"/>
          <p:nvPr/>
        </p:nvPicPr>
        <p:blipFill rotWithShape="1">
          <a:blip r:embed="rId5">
            <a:alphaModFix/>
          </a:blip>
          <a:srcRect/>
          <a:stretch/>
        </p:blipFill>
        <p:spPr>
          <a:xfrm>
            <a:off x="44124" y="119894"/>
            <a:ext cx="646575" cy="653269"/>
          </a:xfrm>
          <a:prstGeom prst="rect">
            <a:avLst/>
          </a:prstGeom>
          <a:noFill/>
          <a:ln>
            <a:noFill/>
          </a:ln>
        </p:spPr>
      </p:pic>
      <p:graphicFrame>
        <p:nvGraphicFramePr>
          <p:cNvPr id="3384" name="Google Shape;3384;p209:notes"/>
          <p:cNvGraphicFramePr/>
          <p:nvPr/>
        </p:nvGraphicFramePr>
        <p:xfrm>
          <a:off x="249401" y="3827687"/>
          <a:ext cx="3000000" cy="3000000"/>
        </p:xfrm>
        <a:graphic>
          <a:graphicData uri="http://schemas.openxmlformats.org/drawingml/2006/table">
            <a:tbl>
              <a:tblPr>
                <a:noFill/>
                <a:tableStyleId>{C06C6382-95A9-441B-A368-F0487E9B728C}</a:tableStyleId>
              </a:tblPr>
              <a:tblGrid>
                <a:gridCol w="5429275">
                  <a:extLst>
                    <a:ext uri="{9D8B030D-6E8A-4147-A177-3AD203B41FA5}">
                      <a16:colId xmlns:a16="http://schemas.microsoft.com/office/drawing/2014/main" val="20000"/>
                    </a:ext>
                  </a:extLst>
                </a:gridCol>
                <a:gridCol w="1142975">
                  <a:extLst>
                    <a:ext uri="{9D8B030D-6E8A-4147-A177-3AD203B41FA5}">
                      <a16:colId xmlns:a16="http://schemas.microsoft.com/office/drawing/2014/main" val="20001"/>
                    </a:ext>
                  </a:extLst>
                </a:gridCol>
              </a:tblGrid>
              <a:tr h="652000">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Skill: </a:t>
                      </a:r>
                      <a:r>
                        <a:rPr lang="en-US" sz="1100" b="0" i="0" u="none" strike="noStrike">
                          <a:solidFill>
                            <a:schemeClr val="dk1"/>
                          </a:solidFill>
                          <a:latin typeface="Verdana"/>
                          <a:ea typeface="Verdana"/>
                          <a:cs typeface="Verdana"/>
                          <a:sym typeface="Verdana"/>
                        </a:rPr>
                        <a:t>Define Assertive Communication and the IDEAL model</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0"/>
                  </a:ext>
                </a:extLst>
              </a:tr>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Hook: </a:t>
                      </a:r>
                      <a:r>
                        <a:rPr lang="en-US" sz="1100" b="0" i="0" u="none" strike="noStrike">
                          <a:solidFill>
                            <a:schemeClr val="dk1"/>
                          </a:solidFill>
                          <a:latin typeface="Verdana"/>
                          <a:ea typeface="Verdana"/>
                          <a:cs typeface="Verdana"/>
                          <a:sym typeface="Verdana"/>
                        </a:rPr>
                        <a:t>Small group discussion on communication styles *(LT)</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10 minutes</a:t>
                      </a:r>
                      <a:endParaRPr/>
                    </a:p>
                    <a:p>
                      <a:pPr marL="914400" marR="0" lvl="0" indent="-914400" algn="l" rtl="0">
                        <a:lnSpc>
                          <a:spcPct val="115000"/>
                        </a:lnSpc>
                        <a:spcBef>
                          <a:spcPts val="0"/>
                        </a:spcBef>
                        <a:spcAft>
                          <a:spcPts val="0"/>
                        </a:spcAft>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1"/>
                  </a:ext>
                </a:extLst>
              </a:tr>
              <a:tr h="9667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Activity: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1) Demonstrations of Aggressive, Passive, and Assertive Communication Styles *(LT)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Use the IDEAL model in a current situation *(LT)</a:t>
                      </a:r>
                      <a:endParaRPr/>
                    </a:p>
                    <a:p>
                      <a:pPr marL="0" marR="0" lvl="0" indent="0" algn="l" rtl="0">
                        <a:lnSpc>
                          <a:spcPct val="115000"/>
                        </a:lnSpc>
                        <a:spcBef>
                          <a:spcPts val="0"/>
                        </a:spcBef>
                        <a:spcAft>
                          <a:spcPts val="0"/>
                        </a:spcAft>
                        <a:buSzPts val="1400"/>
                        <a:buFont typeface="Calibri"/>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25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2"/>
                  </a:ext>
                </a:extLst>
              </a:tr>
              <a:tr h="6749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Reflection:</a:t>
                      </a:r>
                      <a:r>
                        <a:rPr lang="en-US" sz="1100" b="0" i="0" u="none" strike="noStrike">
                          <a:solidFill>
                            <a:schemeClr val="dk1"/>
                          </a:solidFill>
                          <a:latin typeface="Verdana"/>
                          <a:ea typeface="Verdana"/>
                          <a:cs typeface="Verdana"/>
                          <a:sym typeface="Verdana"/>
                        </a:rPr>
                        <a:t> Students reflect on what they learned and write down how they can apply it to their daily lives *</a:t>
                      </a: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p>
                      <a:pPr marL="914400" marR="0" lvl="0" indent="-914400" algn="l" rtl="0">
                        <a:lnSpc>
                          <a:spcPct val="115000"/>
                        </a:lnSpc>
                        <a:spcBef>
                          <a:spcPts val="0"/>
                        </a:spcBef>
                        <a:spcAft>
                          <a:spcPts val="0"/>
                        </a:spcAft>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3"/>
                  </a:ext>
                </a:extLst>
              </a:tr>
              <a:tr h="379350">
                <a:tc>
                  <a:txBody>
                    <a:bodyPr/>
                    <a:lstStyle/>
                    <a:p>
                      <a:pPr marL="3175" marR="0" lvl="0" indent="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TOTAL</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45 minutes</a:t>
                      </a:r>
                      <a:endParaRPr/>
                    </a:p>
                    <a:p>
                      <a:pPr marL="914400" marR="0" lvl="0" indent="-914400" algn="l" rtl="0">
                        <a:lnSpc>
                          <a:spcPct val="115000"/>
                        </a:lnSpc>
                        <a:spcBef>
                          <a:spcPts val="0"/>
                        </a:spcBef>
                        <a:spcAft>
                          <a:spcPts val="0"/>
                        </a:spcAft>
                        <a:buNone/>
                      </a:pP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4"/>
                  </a:ext>
                </a:extLst>
              </a:tr>
            </a:tbl>
          </a:graphicData>
        </a:graphic>
      </p:graphicFrame>
      <p:sp>
        <p:nvSpPr>
          <p:cNvPr id="3385" name="Google Shape;3385;p20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209</a:t>
            </a:fld>
            <a:endParaRPr/>
          </a:p>
        </p:txBody>
      </p:sp>
      <p:sp>
        <p:nvSpPr>
          <p:cNvPr id="3386" name="Google Shape;3386;p20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3387" name="Google Shape;3387;p209: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3388" name="Google Shape;3388;p209: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21: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5" name="Google Shape;545;p2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21</a:t>
            </a:fld>
            <a:endParaRPr/>
          </a:p>
        </p:txBody>
      </p:sp>
      <p:sp>
        <p:nvSpPr>
          <p:cNvPr id="546" name="Google Shape;546;p2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547" name="Google Shape;547;p21: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latin typeface="Verdana"/>
                <a:ea typeface="Verdana"/>
                <a:cs typeface="Verdana"/>
                <a:sym typeface="Verdana"/>
              </a:rPr>
              <a:t>Instructor Notes: </a:t>
            </a:r>
            <a:endParaRPr/>
          </a:p>
          <a:p>
            <a:pPr marL="0" lvl="0" indent="0" algn="l" rtl="0">
              <a:lnSpc>
                <a:spcPct val="100000"/>
              </a:lnSpc>
              <a:spcBef>
                <a:spcPts val="0"/>
              </a:spcBef>
              <a:spcAft>
                <a:spcPts val="0"/>
              </a:spcAft>
              <a:buNone/>
            </a:pPr>
            <a:endParaRPr sz="800"/>
          </a:p>
          <a:p>
            <a:pPr marL="222396" lvl="1" indent="-222396" algn="l" rtl="0">
              <a:lnSpc>
                <a:spcPct val="100000"/>
              </a:lnSpc>
              <a:spcBef>
                <a:spcPts val="0"/>
              </a:spcBef>
              <a:spcAft>
                <a:spcPts val="0"/>
              </a:spcAft>
              <a:buNone/>
            </a:pPr>
            <a:r>
              <a:rPr lang="en-US" sz="1100" b="1" u="sng"/>
              <a:t>Hook</a:t>
            </a:r>
            <a:r>
              <a:rPr lang="en-US" sz="1100" u="sng"/>
              <a:t> (Low-Tech)</a:t>
            </a:r>
            <a:endParaRPr/>
          </a:p>
          <a:p>
            <a:pPr marL="222396" lvl="1" indent="-222396" algn="l" rtl="0">
              <a:lnSpc>
                <a:spcPct val="100000"/>
              </a:lnSpc>
              <a:spcBef>
                <a:spcPts val="0"/>
              </a:spcBef>
              <a:spcAft>
                <a:spcPts val="0"/>
              </a:spcAft>
              <a:buNone/>
            </a:pPr>
            <a:endParaRPr sz="1100" u="sng"/>
          </a:p>
          <a:p>
            <a:pPr marL="232802" lvl="1" indent="-232802" algn="l" rtl="0">
              <a:lnSpc>
                <a:spcPct val="100000"/>
              </a:lnSpc>
              <a:spcBef>
                <a:spcPts val="0"/>
              </a:spcBef>
              <a:spcAft>
                <a:spcPts val="0"/>
              </a:spcAft>
              <a:buClr>
                <a:schemeClr val="dk1"/>
              </a:buClr>
              <a:buSzPts val="1100"/>
              <a:buFont typeface="Calibri"/>
              <a:buAutoNum type="arabicParenR"/>
            </a:pPr>
            <a:r>
              <a:rPr lang="en-US" sz="1100">
                <a:latin typeface="Verdana"/>
                <a:ea typeface="Verdana"/>
                <a:cs typeface="Verdana"/>
                <a:sym typeface="Verdana"/>
              </a:rPr>
              <a:t>Have participants individually brainstorm and write down the goals they would like to achieve. Provide sample categories such as family, vacation, career, etc., if necessary.</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latin typeface="Verdana"/>
                <a:ea typeface="Verdana"/>
                <a:cs typeface="Verdana"/>
                <a:sym typeface="Verdana"/>
              </a:rPr>
              <a:t>Prompt students to consider the questions on the previous slide. </a:t>
            </a:r>
            <a:endParaRPr/>
          </a:p>
          <a:p>
            <a:pPr marL="232802" lvl="1" indent="-162952" algn="l" rtl="0">
              <a:lnSpc>
                <a:spcPct val="100000"/>
              </a:lnSpc>
              <a:spcBef>
                <a:spcPts val="0"/>
              </a:spcBef>
              <a:spcAft>
                <a:spcPts val="0"/>
              </a:spcAft>
              <a:buClr>
                <a:schemeClr val="dk1"/>
              </a:buClr>
              <a:buSzPts val="1100"/>
              <a:buFont typeface="Calibri"/>
              <a:buNone/>
            </a:pPr>
            <a:endParaRPr sz="1100"/>
          </a:p>
          <a:p>
            <a:pPr marL="232802" lvl="0" indent="-162952" algn="l" rtl="0">
              <a:lnSpc>
                <a:spcPct val="100000"/>
              </a:lnSpc>
              <a:spcBef>
                <a:spcPts val="0"/>
              </a:spcBef>
              <a:spcAft>
                <a:spcPts val="0"/>
              </a:spcAft>
              <a:buClr>
                <a:schemeClr val="dk1"/>
              </a:buClr>
              <a:buSzPts val="1100"/>
              <a:buFont typeface="Calibri"/>
              <a:buNone/>
            </a:pP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endParaRPr sz="110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3"/>
        <p:cNvGrpSpPr/>
        <p:nvPr/>
      </p:nvGrpSpPr>
      <p:grpSpPr>
        <a:xfrm>
          <a:off x="0" y="0"/>
          <a:ext cx="0" cy="0"/>
          <a:chOff x="0" y="0"/>
          <a:chExt cx="0" cy="0"/>
        </a:xfrm>
      </p:grpSpPr>
      <p:pic>
        <p:nvPicPr>
          <p:cNvPr id="3394" name="Google Shape;3394;p210: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3395" name="Google Shape;3395;p210: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1100" b="1" i="1">
                <a:solidFill>
                  <a:schemeClr val="dk1"/>
                </a:solidFill>
                <a:latin typeface="Verdana"/>
                <a:ea typeface="Verdana"/>
                <a:cs typeface="Verdana"/>
                <a:sym typeface="Verdana"/>
              </a:rPr>
              <a:t>Assertive Communication</a:t>
            </a:r>
            <a:r>
              <a:rPr lang="en-US" sz="1100" i="1">
                <a:solidFill>
                  <a:schemeClr val="dk1"/>
                </a:solidFill>
                <a:latin typeface="Verdana"/>
                <a:ea typeface="Verdana"/>
                <a:cs typeface="Verdana"/>
                <a:sym typeface="Verdana"/>
              </a:rPr>
              <a:t>	</a:t>
            </a:r>
            <a:r>
              <a:rPr lang="en-US" sz="1100">
                <a:solidFill>
                  <a:schemeClr val="dk1"/>
                </a:solidFill>
                <a:latin typeface="Verdana"/>
                <a:ea typeface="Verdana"/>
                <a:cs typeface="Verdana"/>
                <a:sym typeface="Verdana"/>
              </a:rPr>
              <a:t>A skill used to communicate clearly and with 				respect by using the IDEAL model to 					communicate in a Confident, Clear, and 				Controlled manner</a:t>
            </a:r>
            <a:endParaRPr/>
          </a:p>
          <a:p>
            <a:pPr marL="1117607" marR="0" lvl="0" indent="-1117607" algn="l" rtl="0">
              <a:spcBef>
                <a:spcPts val="220"/>
              </a:spcBef>
              <a:spcAft>
                <a:spcPts val="0"/>
              </a:spcAft>
              <a:buNone/>
            </a:pPr>
            <a:endParaRPr sz="1100" b="1">
              <a:solidFill>
                <a:schemeClr val="dk1"/>
              </a:solidFill>
              <a:latin typeface="Verdana"/>
              <a:ea typeface="Verdana"/>
              <a:cs typeface="Verdana"/>
              <a:sym typeface="Verdana"/>
            </a:endParaRPr>
          </a:p>
          <a:p>
            <a:pPr marL="1117607" marR="0" lvl="0" indent="-1117607" algn="l" rtl="0">
              <a:spcBef>
                <a:spcPts val="220"/>
              </a:spcBef>
              <a:spcAft>
                <a:spcPts val="0"/>
              </a:spcAft>
              <a:buNone/>
            </a:pPr>
            <a:endParaRPr sz="1100">
              <a:solidFill>
                <a:schemeClr val="dk1"/>
              </a:solidFill>
              <a:latin typeface="Verdana"/>
              <a:ea typeface="Verdana"/>
              <a:cs typeface="Verdana"/>
              <a:sym typeface="Verdana"/>
            </a:endParaRPr>
          </a:p>
        </p:txBody>
      </p:sp>
      <p:sp>
        <p:nvSpPr>
          <p:cNvPr id="3396" name="Google Shape;3396;p210: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Assertive Communication (Part 2)</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Key Terms</a:t>
            </a:r>
            <a:endParaRPr/>
          </a:p>
        </p:txBody>
      </p:sp>
      <p:pic>
        <p:nvPicPr>
          <p:cNvPr id="3397" name="Google Shape;3397;p210: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3398" name="Google Shape;3398;p210: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sp>
        <p:nvSpPr>
          <p:cNvPr id="3399" name="Google Shape;3399;p21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210</a:t>
            </a:fld>
            <a:endParaRPr/>
          </a:p>
        </p:txBody>
      </p:sp>
      <p:sp>
        <p:nvSpPr>
          <p:cNvPr id="3400" name="Google Shape;3400;p21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3401" name="Google Shape;3401;p210: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3402" name="Google Shape;3402;p210: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7"/>
        <p:cNvGrpSpPr/>
        <p:nvPr/>
      </p:nvGrpSpPr>
      <p:grpSpPr>
        <a:xfrm>
          <a:off x="0" y="0"/>
          <a:ext cx="0" cy="0"/>
          <a:chOff x="0" y="0"/>
          <a:chExt cx="0" cy="0"/>
        </a:xfrm>
      </p:grpSpPr>
      <p:sp>
        <p:nvSpPr>
          <p:cNvPr id="3408" name="Google Shape;3408;p211: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09" name="Google Shape;3409;p211:notes"/>
          <p:cNvSpPr txBox="1">
            <a:spLocks noGrp="1"/>
          </p:cNvSpPr>
          <p:nvPr>
            <p:ph type="body" idx="1"/>
          </p:nvPr>
        </p:nvSpPr>
        <p:spPr>
          <a:xfrm>
            <a:off x="12400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Begin the lesson with Hunt the Good Stuff.</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write down one to three good things in the Participant Workbook.</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Tell students to write the good thing </a:t>
            </a:r>
            <a:r>
              <a:rPr lang="en-US" sz="1100" b="1"/>
              <a:t>and </a:t>
            </a:r>
            <a:r>
              <a:rPr lang="en-US" sz="1100"/>
              <a:t>the reflection (i.e., why it’s a good thing).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a couple students to share their “"Good Stuff"” at the group level. Remember to emphasize that the students explain why it is a good thing to them. </a:t>
            </a:r>
            <a:endParaRPr/>
          </a:p>
          <a:p>
            <a:pPr marL="232802" lvl="0" indent="-162952" algn="l" rtl="0">
              <a:lnSpc>
                <a:spcPct val="100000"/>
              </a:lnSpc>
              <a:spcBef>
                <a:spcPts val="0"/>
              </a:spcBef>
              <a:spcAft>
                <a:spcPts val="0"/>
              </a:spcAft>
              <a:buClr>
                <a:schemeClr val="dk1"/>
              </a:buClr>
              <a:buSzPts val="1100"/>
              <a:buFont typeface="Calibri"/>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Optimism is important for resilience.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HTGS is a skill to use daily, or at least several times a week</a:t>
            </a:r>
            <a:endParaRPr/>
          </a:p>
          <a:p>
            <a:pPr marL="221464" lvl="0" indent="-151614" algn="l" rtl="0">
              <a:lnSpc>
                <a:spcPct val="100000"/>
              </a:lnSpc>
              <a:spcBef>
                <a:spcPts val="0"/>
              </a:spcBef>
              <a:spcAft>
                <a:spcPts val="0"/>
              </a:spcAft>
              <a:buClr>
                <a:schemeClr val="dk1"/>
              </a:buClr>
              <a:buSzPts val="1100"/>
              <a:buFont typeface="Verdana"/>
              <a:buNone/>
            </a:pPr>
            <a:endParaRPr sz="1100"/>
          </a:p>
          <a:p>
            <a:pPr marL="221464" lvl="0" indent="-151614" algn="l" rtl="0">
              <a:lnSpc>
                <a:spcPct val="100000"/>
              </a:lnSpc>
              <a:spcBef>
                <a:spcPts val="330"/>
              </a:spcBef>
              <a:spcAft>
                <a:spcPts val="0"/>
              </a:spcAft>
              <a:buClr>
                <a:schemeClr val="dk1"/>
              </a:buClr>
              <a:buSzPts val="1100"/>
              <a:buFont typeface="Verdana"/>
              <a:buNone/>
            </a:pPr>
            <a:endParaRPr sz="1100"/>
          </a:p>
          <a:p>
            <a:pPr marL="221464" lvl="0" indent="-221464" algn="l" rtl="0">
              <a:lnSpc>
                <a:spcPct val="100000"/>
              </a:lnSpc>
              <a:spcBef>
                <a:spcPts val="330"/>
              </a:spcBef>
              <a:spcAft>
                <a:spcPts val="0"/>
              </a:spcAft>
              <a:buNone/>
            </a:pPr>
            <a:endParaRPr sz="1100"/>
          </a:p>
          <a:p>
            <a:pPr marL="221464" lvl="0" indent="-221464" algn="l" rtl="0">
              <a:lnSpc>
                <a:spcPct val="100000"/>
              </a:lnSpc>
              <a:spcBef>
                <a:spcPts val="330"/>
              </a:spcBef>
              <a:spcAft>
                <a:spcPts val="0"/>
              </a:spcAft>
              <a:buNone/>
            </a:pPr>
            <a:endParaRPr sz="1100"/>
          </a:p>
          <a:p>
            <a:pPr marL="0" lvl="0" indent="0" algn="l" rtl="0">
              <a:lnSpc>
                <a:spcPct val="100000"/>
              </a:lnSpc>
              <a:spcBef>
                <a:spcPts val="360"/>
              </a:spcBef>
              <a:spcAft>
                <a:spcPts val="0"/>
              </a:spcAft>
              <a:buNone/>
            </a:pPr>
            <a:endParaRPr/>
          </a:p>
        </p:txBody>
      </p:sp>
      <p:sp>
        <p:nvSpPr>
          <p:cNvPr id="3410" name="Google Shape;3410;p21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211</a:t>
            </a:fld>
            <a:endParaRPr/>
          </a:p>
        </p:txBody>
      </p:sp>
      <p:sp>
        <p:nvSpPr>
          <p:cNvPr id="3411" name="Google Shape;3411;p21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8"/>
        <p:cNvGrpSpPr/>
        <p:nvPr/>
      </p:nvGrpSpPr>
      <p:grpSpPr>
        <a:xfrm>
          <a:off x="0" y="0"/>
          <a:ext cx="0" cy="0"/>
          <a:chOff x="0" y="0"/>
          <a:chExt cx="0" cy="0"/>
        </a:xfrm>
      </p:grpSpPr>
      <p:sp>
        <p:nvSpPr>
          <p:cNvPr id="3419" name="Google Shape;3419;p212: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20" name="Google Shape;3420;p21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212</a:t>
            </a:fld>
            <a:endParaRPr/>
          </a:p>
        </p:txBody>
      </p:sp>
      <p:sp>
        <p:nvSpPr>
          <p:cNvPr id="3421" name="Google Shape;3421;p212:notes"/>
          <p:cNvSpPr txBox="1"/>
          <p:nvPr/>
        </p:nvSpPr>
        <p:spPr>
          <a:xfrm>
            <a:off x="129000" y="3238681"/>
            <a:ext cx="3829249" cy="5687282"/>
          </a:xfrm>
          <a:prstGeom prst="rect">
            <a:avLst/>
          </a:prstGeom>
          <a:noFill/>
          <a:ln>
            <a:noFill/>
          </a:ln>
        </p:spPr>
        <p:txBody>
          <a:bodyPr spcFirstLastPara="1" wrap="square" lIns="94500" tIns="47250" rIns="94500" bIns="47250" anchor="t" anchorCtr="0">
            <a:normAutofit/>
          </a:bodyPr>
          <a:lstStyle/>
          <a:p>
            <a:pPr marL="0" marR="0" lvl="0" indent="0" algn="l" rtl="0">
              <a:spcBef>
                <a:spcPts val="0"/>
              </a:spcBef>
              <a:spcAft>
                <a:spcPts val="0"/>
              </a:spcAft>
              <a:buNone/>
            </a:pPr>
            <a:r>
              <a:rPr lang="en-US" sz="1100" b="1">
                <a:solidFill>
                  <a:schemeClr val="dk1"/>
                </a:solidFill>
                <a:latin typeface="Verdana"/>
                <a:ea typeface="Verdana"/>
                <a:cs typeface="Verdana"/>
                <a:sym typeface="Verdana"/>
              </a:rPr>
              <a:t>Instructor Notes:</a:t>
            </a:r>
            <a:endParaRPr sz="1100">
              <a:solidFill>
                <a:schemeClr val="dk1"/>
              </a:solidFill>
              <a:latin typeface="Verdana"/>
              <a:ea typeface="Verdana"/>
              <a:cs typeface="Verdana"/>
              <a:sym typeface="Verdana"/>
            </a:endParaRPr>
          </a:p>
          <a:p>
            <a:pPr marL="0" marR="0" lvl="0" indent="0" algn="l" rtl="0">
              <a:spcBef>
                <a:spcPts val="0"/>
              </a:spcBef>
              <a:spcAft>
                <a:spcPts val="0"/>
              </a:spcAft>
              <a:buNone/>
            </a:pPr>
            <a:endParaRPr sz="1100" b="1">
              <a:solidFill>
                <a:schemeClr val="dk1"/>
              </a:solidFill>
              <a:latin typeface="Verdana"/>
              <a:ea typeface="Verdana"/>
              <a:cs typeface="Verdana"/>
              <a:sym typeface="Verdana"/>
            </a:endParaRPr>
          </a:p>
          <a:p>
            <a:pPr marL="223524" marR="0" lvl="0" indent="-223524" algn="l" rtl="0">
              <a:spcBef>
                <a:spcPts val="0"/>
              </a:spcBef>
              <a:spcAft>
                <a:spcPts val="0"/>
              </a:spcAft>
              <a:buNone/>
            </a:pPr>
            <a:r>
              <a:rPr lang="en-US" sz="1100" b="1" u="sng">
                <a:solidFill>
                  <a:schemeClr val="dk1"/>
                </a:solidFill>
                <a:latin typeface="Verdana"/>
                <a:ea typeface="Verdana"/>
                <a:cs typeface="Verdana"/>
                <a:sym typeface="Verdana"/>
              </a:rPr>
              <a:t>Skill</a:t>
            </a:r>
            <a:endParaRPr/>
          </a:p>
          <a:p>
            <a:pPr marL="223524" marR="0" lvl="0" indent="-223524" algn="l" rtl="0">
              <a:spcBef>
                <a:spcPts val="0"/>
              </a:spcBef>
              <a:spcAft>
                <a:spcPts val="0"/>
              </a:spcAft>
              <a:buNone/>
            </a:pPr>
            <a:endParaRPr sz="1100" u="sng">
              <a:solidFill>
                <a:schemeClr val="dk1"/>
              </a:solidFill>
              <a:latin typeface="Verdana"/>
              <a:ea typeface="Verdana"/>
              <a:cs typeface="Verdana"/>
              <a:sym typeface="Verdana"/>
            </a:endParaRPr>
          </a:p>
          <a:p>
            <a:pPr marL="232802" marR="0" lvl="0" indent="-232802" algn="l" rtl="0">
              <a:spcBef>
                <a:spcPts val="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This lesson is about having tough conversations face-to-face; communicating clearly and with respect. </a:t>
            </a:r>
            <a:endParaRPr/>
          </a:p>
          <a:p>
            <a:pPr marL="232802" marR="0" lvl="0" indent="-232802" algn="l" rtl="0">
              <a:spcBef>
                <a:spcPts val="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It is important to be flexible in the way that you communicate; resilience involves being flexible.</a:t>
            </a:r>
            <a:endParaRPr sz="1100">
              <a:solidFill>
                <a:schemeClr val="dk1"/>
              </a:solidFill>
              <a:latin typeface="Verdana"/>
              <a:ea typeface="Verdana"/>
              <a:cs typeface="Verdana"/>
              <a:sym typeface="Verdana"/>
            </a:endParaRPr>
          </a:p>
          <a:p>
            <a:pPr marL="0" marR="0" lvl="0" indent="0" algn="l" rtl="0">
              <a:spcBef>
                <a:spcPts val="0"/>
              </a:spcBef>
              <a:spcAft>
                <a:spcPts val="0"/>
              </a:spcAft>
              <a:buNone/>
            </a:pPr>
            <a:endParaRPr sz="1100">
              <a:solidFill>
                <a:schemeClr val="dk1"/>
              </a:solidFill>
              <a:latin typeface="Verdana"/>
              <a:ea typeface="Verdana"/>
              <a:cs typeface="Verdana"/>
              <a:sym typeface="Verdana"/>
            </a:endParaRPr>
          </a:p>
          <a:p>
            <a:pPr marL="0" marR="0" lvl="0" indent="0" algn="l" rtl="0">
              <a:spcBef>
                <a:spcPts val="0"/>
              </a:spcBef>
              <a:spcAft>
                <a:spcPts val="0"/>
              </a:spcAft>
              <a:buNone/>
            </a:pPr>
            <a:r>
              <a:rPr lang="en-US" sz="1100" b="1">
                <a:solidFill>
                  <a:schemeClr val="dk1"/>
                </a:solidFill>
                <a:latin typeface="Verdana"/>
                <a:ea typeface="Verdana"/>
                <a:cs typeface="Verdana"/>
                <a:sym typeface="Verdana"/>
              </a:rPr>
              <a:t>Key Points</a:t>
            </a:r>
            <a:r>
              <a:rPr lang="en-US" sz="1100">
                <a:solidFill>
                  <a:schemeClr val="dk1"/>
                </a:solidFill>
                <a:latin typeface="Verdana"/>
                <a:ea typeface="Verdana"/>
                <a:cs typeface="Verdana"/>
                <a:sym typeface="Verdana"/>
              </a:rPr>
              <a:t>:</a:t>
            </a:r>
            <a:endParaRPr sz="1100">
              <a:solidFill>
                <a:schemeClr val="dk1"/>
              </a:solidFill>
              <a:latin typeface="Verdana"/>
              <a:ea typeface="Verdana"/>
              <a:cs typeface="Verdana"/>
              <a:sym typeface="Verdana"/>
            </a:endParaRPr>
          </a:p>
          <a:p>
            <a:pPr marL="0" marR="0" lvl="0" indent="0" algn="l" rtl="0">
              <a:spcBef>
                <a:spcPts val="0"/>
              </a:spcBef>
              <a:spcAft>
                <a:spcPts val="0"/>
              </a:spcAft>
              <a:buClr>
                <a:schemeClr val="dk1"/>
              </a:buClr>
              <a:buSzPts val="1100"/>
              <a:buFont typeface="Calibri"/>
              <a:buNone/>
            </a:pPr>
            <a:endParaRPr sz="1100">
              <a:solidFill>
                <a:schemeClr val="dk1"/>
              </a:solidFill>
              <a:latin typeface="Verdana"/>
              <a:ea typeface="Verdana"/>
              <a:cs typeface="Verdana"/>
              <a:sym typeface="Verdana"/>
            </a:endParaRPr>
          </a:p>
          <a:p>
            <a:pPr marL="232802" marR="0" lvl="0" indent="-232802" algn="l" rtl="0">
              <a:spcBef>
                <a:spcPts val="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Flexibility is key for effective communication.</a:t>
            </a:r>
            <a:endParaRPr/>
          </a:p>
          <a:p>
            <a:pPr marL="232802" marR="0" lvl="0" indent="-232802" algn="l" rtl="0">
              <a:spcBef>
                <a:spcPts val="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Assertive Communication builds Connection. </a:t>
            </a:r>
            <a:endParaRPr/>
          </a:p>
          <a:p>
            <a:pPr marL="0" marR="0" lvl="0" indent="0" algn="l" rtl="0">
              <a:spcBef>
                <a:spcPts val="0"/>
              </a:spcBef>
              <a:spcAft>
                <a:spcPts val="0"/>
              </a:spcAft>
              <a:buClr>
                <a:schemeClr val="dk1"/>
              </a:buClr>
              <a:buSzPts val="1100"/>
              <a:buFont typeface="Calibri"/>
              <a:buNone/>
            </a:pPr>
            <a:endParaRPr sz="1100">
              <a:solidFill>
                <a:schemeClr val="dk1"/>
              </a:solidFill>
              <a:latin typeface="Verdana"/>
              <a:ea typeface="Verdana"/>
              <a:cs typeface="Verdana"/>
              <a:sym typeface="Verdana"/>
            </a:endParaRPr>
          </a:p>
          <a:p>
            <a:pPr marL="0" marR="0" lvl="0" indent="0" algn="l" rtl="0">
              <a:spcBef>
                <a:spcPts val="0"/>
              </a:spcBef>
              <a:spcAft>
                <a:spcPts val="0"/>
              </a:spcAft>
              <a:buClr>
                <a:schemeClr val="dk1"/>
              </a:buClr>
              <a:buSzPts val="1100"/>
              <a:buFont typeface="Calibri"/>
              <a:buNone/>
            </a:pPr>
            <a:endParaRPr sz="1100">
              <a:solidFill>
                <a:schemeClr val="dk1"/>
              </a:solidFill>
              <a:latin typeface="Verdana"/>
              <a:ea typeface="Verdana"/>
              <a:cs typeface="Verdana"/>
              <a:sym typeface="Verdana"/>
            </a:endParaRPr>
          </a:p>
          <a:p>
            <a:pPr marL="0" marR="0" lvl="0" indent="0" algn="l" rtl="0">
              <a:spcBef>
                <a:spcPts val="0"/>
              </a:spcBef>
              <a:spcAft>
                <a:spcPts val="0"/>
              </a:spcAft>
              <a:buNone/>
            </a:pPr>
            <a:endParaRPr sz="1100">
              <a:solidFill>
                <a:schemeClr val="dk1"/>
              </a:solidFill>
              <a:latin typeface="Verdana"/>
              <a:ea typeface="Verdana"/>
              <a:cs typeface="Verdana"/>
              <a:sym typeface="Verdana"/>
            </a:endParaRPr>
          </a:p>
        </p:txBody>
      </p:sp>
      <p:sp>
        <p:nvSpPr>
          <p:cNvPr id="3422" name="Google Shape;3422;p21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3423" name="Google Shape;3423;p212: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1"/>
        <p:cNvGrpSpPr/>
        <p:nvPr/>
      </p:nvGrpSpPr>
      <p:grpSpPr>
        <a:xfrm>
          <a:off x="0" y="0"/>
          <a:ext cx="0" cy="0"/>
          <a:chOff x="0" y="0"/>
          <a:chExt cx="0" cy="0"/>
        </a:xfrm>
      </p:grpSpPr>
      <p:sp>
        <p:nvSpPr>
          <p:cNvPr id="3432" name="Google Shape;3432;p213:notes"/>
          <p:cNvSpPr>
            <a:spLocks noGrp="1" noRot="1" noChangeAspect="1"/>
          </p:cNvSpPr>
          <p:nvPr>
            <p:ph type="sldImg" idx="2"/>
          </p:nvPr>
        </p:nvSpPr>
        <p:spPr>
          <a:xfrm>
            <a:off x="254000" y="285750"/>
            <a:ext cx="3871913" cy="2903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33" name="Google Shape;3433;p213:notes"/>
          <p:cNvSpPr txBox="1">
            <a:spLocks noGrp="1"/>
          </p:cNvSpPr>
          <p:nvPr>
            <p:ph type="body" idx="1"/>
          </p:nvPr>
        </p:nvSpPr>
        <p:spPr>
          <a:xfrm>
            <a:off x="10390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sz="1100"/>
          </a:p>
          <a:p>
            <a:pPr marL="0" lvl="0" indent="0" algn="l" rtl="0">
              <a:lnSpc>
                <a:spcPct val="100000"/>
              </a:lnSpc>
              <a:spcBef>
                <a:spcPts val="0"/>
              </a:spcBef>
              <a:spcAft>
                <a:spcPts val="0"/>
              </a:spcAft>
              <a:buClr>
                <a:schemeClr val="dk1"/>
              </a:buClr>
              <a:buSzPts val="800"/>
              <a:buFont typeface="Calibri"/>
              <a:buNone/>
            </a:pPr>
            <a:endParaRPr sz="800"/>
          </a:p>
          <a:p>
            <a:pPr marL="223524" lvl="0" indent="-223524" algn="l" rtl="0">
              <a:lnSpc>
                <a:spcPct val="100000"/>
              </a:lnSpc>
              <a:spcBef>
                <a:spcPts val="0"/>
              </a:spcBef>
              <a:spcAft>
                <a:spcPts val="0"/>
              </a:spcAft>
              <a:buNone/>
            </a:pPr>
            <a:r>
              <a:rPr lang="en-US" sz="1100" b="1" u="sng"/>
              <a:t>Hook</a:t>
            </a:r>
            <a:r>
              <a:rPr lang="en-US" sz="1100" u="sng"/>
              <a:t> (Low-Tech)</a:t>
            </a:r>
            <a:endParaRPr/>
          </a:p>
          <a:p>
            <a:pPr marL="223524" lvl="0" indent="-223524" algn="l" rtl="0">
              <a:lnSpc>
                <a:spcPct val="100000"/>
              </a:lnSpc>
              <a:spcBef>
                <a:spcPts val="0"/>
              </a:spcBef>
              <a:spcAft>
                <a:spcPts val="0"/>
              </a:spcAft>
              <a:buNone/>
            </a:pPr>
            <a:endParaRPr sz="800"/>
          </a:p>
          <a:p>
            <a:pPr marL="232802" lvl="0" indent="-232802" algn="l" rtl="0">
              <a:lnSpc>
                <a:spcPct val="100000"/>
              </a:lnSpc>
              <a:spcBef>
                <a:spcPts val="0"/>
              </a:spcBef>
              <a:spcAft>
                <a:spcPts val="0"/>
              </a:spcAft>
              <a:buClr>
                <a:schemeClr val="dk1"/>
              </a:buClr>
              <a:buSzPts val="1100"/>
              <a:buFont typeface="Calibri"/>
              <a:buAutoNum type="arabicParenR"/>
            </a:pPr>
            <a:r>
              <a:rPr lang="en-US" sz="1100"/>
              <a:t>Refer students to the top section of the workbook page in their Participant Workbooks. (p.84)</a:t>
            </a: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In small groups, students discuss what makes communication effective and record their answers.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Once students have completed the activity, ask for a sample of their responses. Possible responses include: </a:t>
            </a:r>
            <a:endParaRPr/>
          </a:p>
          <a:p>
            <a:pPr marL="465603" lvl="2" indent="-227952" algn="l" rtl="0">
              <a:lnSpc>
                <a:spcPct val="100000"/>
              </a:lnSpc>
              <a:spcBef>
                <a:spcPts val="0"/>
              </a:spcBef>
              <a:spcAft>
                <a:spcPts val="0"/>
              </a:spcAft>
              <a:buClr>
                <a:schemeClr val="dk1"/>
              </a:buClr>
              <a:buSzPts val="1100"/>
              <a:buFont typeface="Arial"/>
              <a:buChar char="•"/>
            </a:pPr>
            <a:r>
              <a:rPr lang="en-US" sz="1100"/>
              <a:t>Respecting the other person</a:t>
            </a:r>
            <a:endParaRPr/>
          </a:p>
          <a:p>
            <a:pPr marL="465603" lvl="2" indent="-227952" algn="l" rtl="0">
              <a:lnSpc>
                <a:spcPct val="100000"/>
              </a:lnSpc>
              <a:spcBef>
                <a:spcPts val="0"/>
              </a:spcBef>
              <a:spcAft>
                <a:spcPts val="0"/>
              </a:spcAft>
              <a:buClr>
                <a:schemeClr val="dk1"/>
              </a:buClr>
              <a:buSzPts val="1100"/>
              <a:buFont typeface="Arial"/>
              <a:buChar char="•"/>
            </a:pPr>
            <a:r>
              <a:rPr lang="en-US" sz="1100"/>
              <a:t>Non-verbal cues such as eye contact, body posture, and listening</a:t>
            </a:r>
            <a:endParaRPr/>
          </a:p>
          <a:p>
            <a:pPr marL="465603" lvl="2" indent="-227952" algn="l" rtl="0">
              <a:lnSpc>
                <a:spcPct val="100000"/>
              </a:lnSpc>
              <a:spcBef>
                <a:spcPts val="0"/>
              </a:spcBef>
              <a:spcAft>
                <a:spcPts val="0"/>
              </a:spcAft>
              <a:buClr>
                <a:schemeClr val="dk1"/>
              </a:buClr>
              <a:buSzPts val="1100"/>
              <a:buFont typeface="Arial"/>
              <a:buChar char="•"/>
            </a:pPr>
            <a:r>
              <a:rPr lang="en-US" sz="1100"/>
              <a:t>Verbal cues such as tone of voice and vocabulary</a:t>
            </a:r>
            <a:endParaRPr/>
          </a:p>
          <a:p>
            <a:pPr marL="223524" lvl="0" indent="-223524" algn="l" rtl="0">
              <a:lnSpc>
                <a:spcPct val="100000"/>
              </a:lnSpc>
              <a:spcBef>
                <a:spcPts val="0"/>
              </a:spcBef>
              <a:spcAft>
                <a:spcPts val="0"/>
              </a:spcAft>
              <a:buClr>
                <a:schemeClr val="dk1"/>
              </a:buClr>
              <a:buSzPts val="1100"/>
              <a:buFont typeface="Calibri"/>
              <a:buAutoNum type="arabicParenR"/>
            </a:pPr>
            <a:r>
              <a:rPr lang="en-US" sz="1100"/>
              <a:t>Ask students to describe what they share - the more specific the better (e.g., if student says tone of voice, ask them to describe effective tone). </a:t>
            </a:r>
            <a:endParaRPr/>
          </a:p>
          <a:p>
            <a:pPr marL="223524" lvl="0" indent="-153674" algn="l" rtl="0">
              <a:lnSpc>
                <a:spcPct val="100000"/>
              </a:lnSpc>
              <a:spcBef>
                <a:spcPts val="0"/>
              </a:spcBef>
              <a:spcAft>
                <a:spcPts val="0"/>
              </a:spcAft>
              <a:buClr>
                <a:schemeClr val="dk1"/>
              </a:buClr>
              <a:buSzPts val="1100"/>
              <a:buFont typeface="Calibri"/>
              <a:buNone/>
            </a:pPr>
            <a:endParaRPr sz="1100"/>
          </a:p>
          <a:p>
            <a:pPr marL="14969" lvl="0" indent="-14969" algn="l" rtl="0">
              <a:lnSpc>
                <a:spcPct val="100000"/>
              </a:lnSpc>
              <a:spcBef>
                <a:spcPts val="0"/>
              </a:spcBef>
              <a:spcAft>
                <a:spcPts val="0"/>
              </a:spcAft>
              <a:buNone/>
            </a:pPr>
            <a:endParaRPr sz="1000"/>
          </a:p>
          <a:p>
            <a:pPr marL="14969" lvl="0" indent="-14969" algn="l" rtl="0">
              <a:lnSpc>
                <a:spcPct val="100000"/>
              </a:lnSpc>
              <a:spcBef>
                <a:spcPts val="0"/>
              </a:spcBef>
              <a:spcAft>
                <a:spcPts val="0"/>
              </a:spcAft>
              <a:buNone/>
            </a:pPr>
            <a:endParaRPr sz="1000"/>
          </a:p>
          <a:p>
            <a:pPr marL="456361" lvl="1" indent="-223524" algn="l" rtl="0">
              <a:lnSpc>
                <a:spcPct val="100000"/>
              </a:lnSpc>
              <a:spcBef>
                <a:spcPts val="0"/>
              </a:spcBef>
              <a:spcAft>
                <a:spcPts val="0"/>
              </a:spcAft>
              <a:buNone/>
            </a:pPr>
            <a:endParaRPr sz="1000"/>
          </a:p>
        </p:txBody>
      </p:sp>
      <p:sp>
        <p:nvSpPr>
          <p:cNvPr id="3434" name="Google Shape;3434;p21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213</a:t>
            </a:fld>
            <a:endParaRPr/>
          </a:p>
        </p:txBody>
      </p:sp>
      <p:sp>
        <p:nvSpPr>
          <p:cNvPr id="3435" name="Google Shape;3435;p213:notes"/>
          <p:cNvSpPr txBox="1"/>
          <p:nvPr/>
        </p:nvSpPr>
        <p:spPr>
          <a:xfrm>
            <a:off x="1904740" y="3"/>
            <a:ext cx="533996" cy="278808"/>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Flip</a:t>
            </a:r>
            <a:endParaRPr/>
          </a:p>
          <a:p>
            <a:pPr marL="0" marR="0" lvl="0" indent="0" algn="ctr" rtl="0">
              <a:spcBef>
                <a:spcPts val="0"/>
              </a:spcBef>
              <a:spcAft>
                <a:spcPts val="0"/>
              </a:spcAft>
              <a:buNone/>
            </a:pPr>
            <a:r>
              <a:rPr lang="en-US" sz="900" b="1">
                <a:solidFill>
                  <a:schemeClr val="dk1"/>
                </a:solidFill>
                <a:latin typeface="Verdana"/>
                <a:ea typeface="Verdana"/>
                <a:cs typeface="Verdana"/>
                <a:sym typeface="Verdana"/>
              </a:rPr>
              <a:t>Chart</a:t>
            </a:r>
            <a:endParaRPr/>
          </a:p>
        </p:txBody>
      </p:sp>
      <p:sp>
        <p:nvSpPr>
          <p:cNvPr id="3436" name="Google Shape;3436;p21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4"/>
        <p:cNvGrpSpPr/>
        <p:nvPr/>
      </p:nvGrpSpPr>
      <p:grpSpPr>
        <a:xfrm>
          <a:off x="0" y="0"/>
          <a:ext cx="0" cy="0"/>
          <a:chOff x="0" y="0"/>
          <a:chExt cx="0" cy="0"/>
        </a:xfrm>
      </p:grpSpPr>
      <p:sp>
        <p:nvSpPr>
          <p:cNvPr id="3445" name="Google Shape;3445;p214:notes"/>
          <p:cNvSpPr>
            <a:spLocks noGrp="1" noRot="1" noChangeAspect="1"/>
          </p:cNvSpPr>
          <p:nvPr>
            <p:ph type="sldImg" idx="2"/>
          </p:nvPr>
        </p:nvSpPr>
        <p:spPr>
          <a:xfrm>
            <a:off x="254000" y="285750"/>
            <a:ext cx="3871913" cy="2903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46" name="Google Shape;3446;p214:notes"/>
          <p:cNvSpPr txBox="1">
            <a:spLocks noGrp="1"/>
          </p:cNvSpPr>
          <p:nvPr>
            <p:ph type="body" idx="1"/>
          </p:nvPr>
        </p:nvSpPr>
        <p:spPr>
          <a:xfrm>
            <a:off x="103904" y="3238680"/>
            <a:ext cx="4052030"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000" b="1"/>
              <a:t>Instructor Notes:</a:t>
            </a:r>
            <a:endParaRPr/>
          </a:p>
          <a:p>
            <a:pPr marL="0" lvl="0" indent="0" algn="l" rtl="0">
              <a:lnSpc>
                <a:spcPct val="100000"/>
              </a:lnSpc>
              <a:spcBef>
                <a:spcPts val="0"/>
              </a:spcBef>
              <a:spcAft>
                <a:spcPts val="0"/>
              </a:spcAft>
              <a:buNone/>
            </a:pPr>
            <a:endParaRPr sz="800" b="1"/>
          </a:p>
          <a:p>
            <a:pPr marL="232802" lvl="0" indent="-232802" algn="l" rtl="0">
              <a:lnSpc>
                <a:spcPct val="100000"/>
              </a:lnSpc>
              <a:spcBef>
                <a:spcPts val="0"/>
              </a:spcBef>
              <a:spcAft>
                <a:spcPts val="0"/>
              </a:spcAft>
              <a:buClr>
                <a:schemeClr val="dk1"/>
              </a:buClr>
              <a:buSzPts val="1000"/>
              <a:buFont typeface="Calibri"/>
              <a:buAutoNum type="arabicParenR"/>
            </a:pPr>
            <a:r>
              <a:rPr lang="en-US" sz="1000"/>
              <a:t>Refer students to the Participant Workbook.(p.84)</a:t>
            </a:r>
            <a:endParaRPr/>
          </a:p>
          <a:p>
            <a:pPr marL="232802" lvl="0" indent="-232802" algn="l" rtl="0">
              <a:lnSpc>
                <a:spcPct val="100000"/>
              </a:lnSpc>
              <a:spcBef>
                <a:spcPts val="0"/>
              </a:spcBef>
              <a:spcAft>
                <a:spcPts val="0"/>
              </a:spcAft>
              <a:buClr>
                <a:schemeClr val="dk1"/>
              </a:buClr>
              <a:buSzPts val="1000"/>
              <a:buFont typeface="Calibri"/>
              <a:buAutoNum type="arabicParenR"/>
            </a:pPr>
            <a:r>
              <a:rPr lang="en-US" sz="1000"/>
              <a:t>Students will be seeing three different demonstrations (Aggressive, Passive, and Assertive).</a:t>
            </a:r>
            <a:endParaRPr/>
          </a:p>
          <a:p>
            <a:pPr marL="232802" lvl="0" indent="-232802" algn="l" rtl="0">
              <a:lnSpc>
                <a:spcPct val="100000"/>
              </a:lnSpc>
              <a:spcBef>
                <a:spcPts val="0"/>
              </a:spcBef>
              <a:spcAft>
                <a:spcPts val="0"/>
              </a:spcAft>
              <a:buClr>
                <a:schemeClr val="dk1"/>
              </a:buClr>
              <a:buSzPts val="1000"/>
              <a:buFont typeface="Calibri"/>
              <a:buAutoNum type="arabicParenR"/>
            </a:pPr>
            <a:r>
              <a:rPr lang="en-US" sz="1000"/>
              <a:t>After each demonstration, students will answer two questions; what are the descriptors of the style and, if you communicate this way, what does the other person think about you?</a:t>
            </a:r>
            <a:endParaRPr sz="1000"/>
          </a:p>
          <a:p>
            <a:pPr marL="223524" lvl="0" indent="-172724" algn="l" rtl="0">
              <a:lnSpc>
                <a:spcPct val="100000"/>
              </a:lnSpc>
              <a:spcBef>
                <a:spcPts val="0"/>
              </a:spcBef>
              <a:spcAft>
                <a:spcPts val="0"/>
              </a:spcAft>
              <a:buClr>
                <a:schemeClr val="dk1"/>
              </a:buClr>
              <a:buSzPts val="800"/>
              <a:buFont typeface="Calibri"/>
              <a:buNone/>
            </a:pPr>
            <a:endParaRPr sz="800"/>
          </a:p>
          <a:p>
            <a:pPr marL="223524" lvl="0" indent="-223524" algn="l" rtl="0">
              <a:lnSpc>
                <a:spcPct val="100000"/>
              </a:lnSpc>
              <a:spcBef>
                <a:spcPts val="0"/>
              </a:spcBef>
              <a:spcAft>
                <a:spcPts val="0"/>
              </a:spcAft>
              <a:buNone/>
            </a:pPr>
            <a:r>
              <a:rPr lang="en-US" sz="1000" b="1" u="sng"/>
              <a:t>Activity</a:t>
            </a:r>
            <a:r>
              <a:rPr lang="en-US" sz="1000" u="sng"/>
              <a:t> (Low-Tech)</a:t>
            </a:r>
            <a:endParaRPr/>
          </a:p>
          <a:p>
            <a:pPr marL="223524" lvl="0" indent="-223524" algn="l" rtl="0">
              <a:lnSpc>
                <a:spcPct val="100000"/>
              </a:lnSpc>
              <a:spcBef>
                <a:spcPts val="0"/>
              </a:spcBef>
              <a:spcAft>
                <a:spcPts val="0"/>
              </a:spcAft>
              <a:buNone/>
            </a:pPr>
            <a:endParaRPr sz="800" u="sng"/>
          </a:p>
          <a:p>
            <a:pPr marL="232802" lvl="0" indent="-232802" algn="l" rtl="0">
              <a:lnSpc>
                <a:spcPct val="100000"/>
              </a:lnSpc>
              <a:spcBef>
                <a:spcPts val="300"/>
              </a:spcBef>
              <a:spcAft>
                <a:spcPts val="0"/>
              </a:spcAft>
              <a:buClr>
                <a:schemeClr val="dk1"/>
              </a:buClr>
              <a:buSzPts val="1000"/>
              <a:buFont typeface="Calibri"/>
              <a:buAutoNum type="arabicParenR"/>
            </a:pPr>
            <a:r>
              <a:rPr lang="en-US" sz="1000"/>
              <a:t>Identify an adult to do the demonstration with you and assign roles: Person 1 initiates Aggressive Communication and Person 2 responds.</a:t>
            </a:r>
            <a:endParaRPr/>
          </a:p>
          <a:p>
            <a:pPr marL="232802" lvl="0" indent="-232802" algn="l" rtl="0">
              <a:lnSpc>
                <a:spcPct val="100000"/>
              </a:lnSpc>
              <a:spcBef>
                <a:spcPts val="300"/>
              </a:spcBef>
              <a:spcAft>
                <a:spcPts val="0"/>
              </a:spcAft>
              <a:buClr>
                <a:schemeClr val="dk1"/>
              </a:buClr>
              <a:buSzPts val="1000"/>
              <a:buFont typeface="Calibri"/>
              <a:buAutoNum type="arabicParenR"/>
            </a:pPr>
            <a:r>
              <a:rPr lang="en-US" sz="1000"/>
              <a:t>The Aggressive Communication demonstration should have the following qualities:</a:t>
            </a:r>
            <a:endParaRPr sz="1000"/>
          </a:p>
          <a:p>
            <a:pPr marL="435833" lvl="1" indent="-213469" algn="l" rtl="0">
              <a:lnSpc>
                <a:spcPct val="100000"/>
              </a:lnSpc>
              <a:spcBef>
                <a:spcPts val="300"/>
              </a:spcBef>
              <a:spcAft>
                <a:spcPts val="0"/>
              </a:spcAft>
              <a:buClr>
                <a:schemeClr val="dk1"/>
              </a:buClr>
              <a:buSzPts val="1000"/>
              <a:buFont typeface="Arial"/>
              <a:buChar char="•"/>
            </a:pPr>
            <a:r>
              <a:rPr lang="en-US" sz="1000" b="1"/>
              <a:t>Body language: </a:t>
            </a:r>
            <a:r>
              <a:rPr lang="en-US" sz="1000"/>
              <a:t>takes up more room; distance between them is too close; gestures such as pointing</a:t>
            </a:r>
            <a:endParaRPr/>
          </a:p>
          <a:p>
            <a:pPr marL="435833" lvl="1" indent="-213469" algn="l" rtl="0">
              <a:lnSpc>
                <a:spcPct val="100000"/>
              </a:lnSpc>
              <a:spcBef>
                <a:spcPts val="300"/>
              </a:spcBef>
              <a:spcAft>
                <a:spcPts val="0"/>
              </a:spcAft>
              <a:buClr>
                <a:schemeClr val="dk1"/>
              </a:buClr>
              <a:buSzPts val="1000"/>
              <a:buFont typeface="Arial"/>
              <a:buChar char="•"/>
            </a:pPr>
            <a:r>
              <a:rPr lang="en-US" sz="1000" b="1"/>
              <a:t>Voice: </a:t>
            </a:r>
            <a:r>
              <a:rPr lang="en-US" sz="1000"/>
              <a:t>loud; sarcastic</a:t>
            </a:r>
            <a:endParaRPr/>
          </a:p>
          <a:p>
            <a:pPr marL="435833" lvl="1" indent="-213469" algn="l" rtl="0">
              <a:lnSpc>
                <a:spcPct val="100000"/>
              </a:lnSpc>
              <a:spcBef>
                <a:spcPts val="300"/>
              </a:spcBef>
              <a:spcAft>
                <a:spcPts val="0"/>
              </a:spcAft>
              <a:buClr>
                <a:schemeClr val="dk1"/>
              </a:buClr>
              <a:buSzPts val="1000"/>
              <a:buFont typeface="Arial"/>
              <a:buChar char="•"/>
            </a:pPr>
            <a:r>
              <a:rPr lang="en-US" sz="1000" b="1"/>
              <a:t>Message: </a:t>
            </a:r>
            <a:r>
              <a:rPr lang="en-US" sz="1000"/>
              <a:t>uses “you” and blaming; exaggerates, using words such as “always” and “never;” does not ask for the other person’s point of view</a:t>
            </a:r>
            <a:endParaRPr/>
          </a:p>
          <a:p>
            <a:pPr marL="435833" lvl="1" indent="-213469" algn="l" rtl="0">
              <a:lnSpc>
                <a:spcPct val="100000"/>
              </a:lnSpc>
              <a:spcBef>
                <a:spcPts val="300"/>
              </a:spcBef>
              <a:spcAft>
                <a:spcPts val="0"/>
              </a:spcAft>
              <a:buClr>
                <a:schemeClr val="dk1"/>
              </a:buClr>
              <a:buSzPts val="1000"/>
              <a:buFont typeface="Arial"/>
              <a:buChar char="•"/>
            </a:pPr>
            <a:r>
              <a:rPr lang="en-US" sz="1000" b="1"/>
              <a:t>Other person’s response: </a:t>
            </a:r>
            <a:r>
              <a:rPr lang="en-US" sz="1000"/>
              <a:t>could be intimidated; could fight back; problem does not get resolved</a:t>
            </a:r>
            <a:endParaRPr/>
          </a:p>
          <a:p>
            <a:pPr marL="0" lvl="1" indent="0" algn="l" rtl="0">
              <a:lnSpc>
                <a:spcPct val="100000"/>
              </a:lnSpc>
              <a:spcBef>
                <a:spcPts val="0"/>
              </a:spcBef>
              <a:spcAft>
                <a:spcPts val="0"/>
              </a:spcAft>
              <a:buNone/>
            </a:pPr>
            <a:endParaRPr sz="1000"/>
          </a:p>
          <a:p>
            <a:pPr marL="0" lvl="1" indent="0" algn="l" rtl="0">
              <a:lnSpc>
                <a:spcPct val="100000"/>
              </a:lnSpc>
              <a:spcBef>
                <a:spcPts val="0"/>
              </a:spcBef>
              <a:spcAft>
                <a:spcPts val="0"/>
              </a:spcAft>
              <a:buNone/>
            </a:pPr>
            <a:r>
              <a:rPr lang="en-US" sz="1000" u="sng"/>
              <a:t>Suggested Demonstration Topics</a:t>
            </a:r>
            <a:r>
              <a:rPr lang="en-US" sz="1000"/>
              <a:t>: Asking a parent to borrow the car or go somewhere with friends; talking to a friend about a message they posted online about you; talking to a teacher about a grade; asking a coach for more playing time, etc.</a:t>
            </a:r>
            <a:endParaRPr/>
          </a:p>
          <a:p>
            <a:pPr marL="223524" lvl="0" indent="-223524" algn="l" rtl="0">
              <a:lnSpc>
                <a:spcPct val="100000"/>
              </a:lnSpc>
              <a:spcBef>
                <a:spcPts val="0"/>
              </a:spcBef>
              <a:spcAft>
                <a:spcPts val="0"/>
              </a:spcAft>
              <a:buNone/>
            </a:pPr>
            <a:endParaRPr sz="1000" u="sng"/>
          </a:p>
        </p:txBody>
      </p:sp>
      <p:sp>
        <p:nvSpPr>
          <p:cNvPr id="3447" name="Google Shape;3447;p214: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3448" name="Google Shape;3448;p21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214</a:t>
            </a:fld>
            <a:endParaRPr/>
          </a:p>
        </p:txBody>
      </p:sp>
      <p:sp>
        <p:nvSpPr>
          <p:cNvPr id="3449" name="Google Shape;3449;p21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1"/>
        <p:cNvGrpSpPr/>
        <p:nvPr/>
      </p:nvGrpSpPr>
      <p:grpSpPr>
        <a:xfrm>
          <a:off x="0" y="0"/>
          <a:ext cx="0" cy="0"/>
          <a:chOff x="0" y="0"/>
          <a:chExt cx="0" cy="0"/>
        </a:xfrm>
      </p:grpSpPr>
      <p:sp>
        <p:nvSpPr>
          <p:cNvPr id="3462" name="Google Shape;3462;p215:notes"/>
          <p:cNvSpPr>
            <a:spLocks noGrp="1" noRot="1" noChangeAspect="1"/>
          </p:cNvSpPr>
          <p:nvPr>
            <p:ph type="sldImg" idx="2"/>
          </p:nvPr>
        </p:nvSpPr>
        <p:spPr>
          <a:xfrm>
            <a:off x="254000" y="285750"/>
            <a:ext cx="3871913" cy="2903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63" name="Google Shape;3463;p215:notes"/>
          <p:cNvSpPr txBox="1">
            <a:spLocks noGrp="1"/>
          </p:cNvSpPr>
          <p:nvPr>
            <p:ph type="body" idx="1"/>
          </p:nvPr>
        </p:nvSpPr>
        <p:spPr>
          <a:xfrm>
            <a:off x="103908"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sz="1100"/>
          </a:p>
          <a:p>
            <a:pPr marL="0" lvl="0" indent="0" algn="l" rtl="0">
              <a:lnSpc>
                <a:spcPct val="100000"/>
              </a:lnSpc>
              <a:spcBef>
                <a:spcPts val="0"/>
              </a:spcBef>
              <a:spcAft>
                <a:spcPts val="0"/>
              </a:spcAft>
              <a:buClr>
                <a:schemeClr val="dk1"/>
              </a:buClr>
              <a:buSzPts val="1100"/>
              <a:buFont typeface="Calibri"/>
              <a:buNone/>
            </a:pPr>
            <a:endParaRPr sz="1100"/>
          </a:p>
          <a:p>
            <a:pPr marL="223524" lvl="0" indent="-223524" algn="l" rtl="0">
              <a:lnSpc>
                <a:spcPct val="100000"/>
              </a:lnSpc>
              <a:spcBef>
                <a:spcPts val="0"/>
              </a:spcBef>
              <a:spcAft>
                <a:spcPts val="0"/>
              </a:spcAft>
              <a:buNone/>
            </a:pPr>
            <a:r>
              <a:rPr lang="en-US" sz="1100" u="sng"/>
              <a:t>Activity (Low-Tech)</a:t>
            </a:r>
            <a:endParaRPr sz="1100"/>
          </a:p>
          <a:p>
            <a:pPr marL="223524" lvl="0" indent="-223524"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After the demonstration, ask participants to complete the Aggressive column of the activity in their Participant Workbooks.(p.84)</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Provide students with some examples:</a:t>
            </a:r>
            <a:endParaRPr/>
          </a:p>
          <a:p>
            <a:pPr marL="404170" lvl="1" indent="-166518" algn="l" rtl="0">
              <a:lnSpc>
                <a:spcPct val="100000"/>
              </a:lnSpc>
              <a:spcBef>
                <a:spcPts val="0"/>
              </a:spcBef>
              <a:spcAft>
                <a:spcPts val="0"/>
              </a:spcAft>
              <a:buClr>
                <a:schemeClr val="dk1"/>
              </a:buClr>
              <a:buSzPts val="1100"/>
              <a:buFont typeface="Arial"/>
              <a:buChar char="•"/>
            </a:pPr>
            <a:r>
              <a:rPr lang="en-US" sz="1100"/>
              <a:t>Descriptors: loud, invading personal space, etc.</a:t>
            </a:r>
            <a:endParaRPr/>
          </a:p>
          <a:p>
            <a:pPr marL="404170" lvl="1" indent="-166518" algn="l" rtl="0">
              <a:lnSpc>
                <a:spcPct val="100000"/>
              </a:lnSpc>
              <a:spcBef>
                <a:spcPts val="0"/>
              </a:spcBef>
              <a:spcAft>
                <a:spcPts val="0"/>
              </a:spcAft>
              <a:buClr>
                <a:schemeClr val="dk1"/>
              </a:buClr>
              <a:buSzPts val="1100"/>
              <a:buFont typeface="Arial"/>
              <a:buChar char="•"/>
            </a:pPr>
            <a:r>
              <a:rPr lang="en-US" sz="1100"/>
              <a:t>What other person thinks about you: You’re mean, you don’t care about the other person, etc.</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Get a few students to share what they identified and discuss.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students if this was an effective way to communicate and if the problem got resolved.</a:t>
            </a:r>
            <a:endParaRPr/>
          </a:p>
          <a:p>
            <a:pPr marL="223524" lvl="0" indent="-153674" algn="l" rtl="0">
              <a:lnSpc>
                <a:spcPct val="100000"/>
              </a:lnSpc>
              <a:spcBef>
                <a:spcPts val="0"/>
              </a:spcBef>
              <a:spcAft>
                <a:spcPts val="0"/>
              </a:spcAft>
              <a:buClr>
                <a:schemeClr val="dk1"/>
              </a:buClr>
              <a:buSzPts val="1100"/>
              <a:buFont typeface="Verdana"/>
              <a:buNone/>
            </a:pPr>
            <a:endParaRPr sz="1100" b="1"/>
          </a:p>
          <a:p>
            <a:pPr marL="223524" lvl="0" indent="-223524" algn="l" rtl="0">
              <a:lnSpc>
                <a:spcPct val="100000"/>
              </a:lnSpc>
              <a:spcBef>
                <a:spcPts val="0"/>
              </a:spcBef>
              <a:spcAft>
                <a:spcPts val="0"/>
              </a:spcAft>
              <a:buNone/>
            </a:pPr>
            <a:endParaRPr sz="1100"/>
          </a:p>
        </p:txBody>
      </p:sp>
      <p:sp>
        <p:nvSpPr>
          <p:cNvPr id="3464" name="Google Shape;3464;p21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215</a:t>
            </a:fld>
            <a:endParaRPr/>
          </a:p>
        </p:txBody>
      </p:sp>
      <p:sp>
        <p:nvSpPr>
          <p:cNvPr id="3465" name="Google Shape;3465;p21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3"/>
        <p:cNvGrpSpPr/>
        <p:nvPr/>
      </p:nvGrpSpPr>
      <p:grpSpPr>
        <a:xfrm>
          <a:off x="0" y="0"/>
          <a:ext cx="0" cy="0"/>
          <a:chOff x="0" y="0"/>
          <a:chExt cx="0" cy="0"/>
        </a:xfrm>
      </p:grpSpPr>
      <p:sp>
        <p:nvSpPr>
          <p:cNvPr id="3474" name="Google Shape;3474;p216:notes"/>
          <p:cNvSpPr>
            <a:spLocks noGrp="1" noRot="1" noChangeAspect="1"/>
          </p:cNvSpPr>
          <p:nvPr>
            <p:ph type="sldImg" idx="2"/>
          </p:nvPr>
        </p:nvSpPr>
        <p:spPr>
          <a:xfrm>
            <a:off x="254000" y="285750"/>
            <a:ext cx="3871913" cy="2903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75" name="Google Shape;3475;p216:notes"/>
          <p:cNvSpPr txBox="1">
            <a:spLocks noGrp="1"/>
          </p:cNvSpPr>
          <p:nvPr>
            <p:ph type="body" idx="1"/>
          </p:nvPr>
        </p:nvSpPr>
        <p:spPr>
          <a:xfrm>
            <a:off x="103903"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u="sng"/>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Keep the same topic and adult from the previous demonstration. For this demonstration: Person 1 initiates Passive Communication and Person 2 responds.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The Passive Communication demonstration should have the following qualities:</a:t>
            </a:r>
            <a:endParaRPr sz="1100"/>
          </a:p>
          <a:p>
            <a:pPr marL="432869" lvl="1" indent="-216435" algn="l" rtl="0">
              <a:lnSpc>
                <a:spcPct val="100000"/>
              </a:lnSpc>
              <a:spcBef>
                <a:spcPts val="0"/>
              </a:spcBef>
              <a:spcAft>
                <a:spcPts val="0"/>
              </a:spcAft>
              <a:buClr>
                <a:schemeClr val="dk1"/>
              </a:buClr>
              <a:buSzPts val="1100"/>
              <a:buFont typeface="Arial"/>
              <a:buChar char="•"/>
            </a:pPr>
            <a:r>
              <a:rPr lang="en-US" sz="1100" b="1"/>
              <a:t>Body language: </a:t>
            </a:r>
            <a:r>
              <a:rPr lang="en-US" sz="1100"/>
              <a:t>poor eye contact; slumping; distance between them is too far</a:t>
            </a:r>
            <a:endParaRPr/>
          </a:p>
          <a:p>
            <a:pPr marL="432869" lvl="1" indent="-216435" algn="l" rtl="0">
              <a:lnSpc>
                <a:spcPct val="100000"/>
              </a:lnSpc>
              <a:spcBef>
                <a:spcPts val="0"/>
              </a:spcBef>
              <a:spcAft>
                <a:spcPts val="0"/>
              </a:spcAft>
              <a:buClr>
                <a:schemeClr val="dk1"/>
              </a:buClr>
              <a:buSzPts val="1100"/>
              <a:buFont typeface="Arial"/>
              <a:buChar char="•"/>
            </a:pPr>
            <a:r>
              <a:rPr lang="en-US" sz="1100" b="1"/>
              <a:t>Voice: </a:t>
            </a:r>
            <a:r>
              <a:rPr lang="en-US" sz="1100"/>
              <a:t>stammering; low volume</a:t>
            </a:r>
            <a:endParaRPr/>
          </a:p>
          <a:p>
            <a:pPr marL="432869" lvl="1" indent="-216435" algn="l" rtl="0">
              <a:lnSpc>
                <a:spcPct val="100000"/>
              </a:lnSpc>
              <a:spcBef>
                <a:spcPts val="0"/>
              </a:spcBef>
              <a:spcAft>
                <a:spcPts val="0"/>
              </a:spcAft>
              <a:buClr>
                <a:schemeClr val="dk1"/>
              </a:buClr>
              <a:buSzPts val="1100"/>
              <a:buFont typeface="Arial"/>
              <a:buChar char="•"/>
            </a:pPr>
            <a:r>
              <a:rPr lang="en-US" sz="1100" b="1"/>
              <a:t>Message: </a:t>
            </a:r>
            <a:r>
              <a:rPr lang="en-US" sz="1100"/>
              <a:t>never really figure out what the problem is; backs down </a:t>
            </a:r>
            <a:endParaRPr/>
          </a:p>
          <a:p>
            <a:pPr marL="432869" lvl="1" indent="-216435" algn="l" rtl="0">
              <a:lnSpc>
                <a:spcPct val="100000"/>
              </a:lnSpc>
              <a:spcBef>
                <a:spcPts val="0"/>
              </a:spcBef>
              <a:spcAft>
                <a:spcPts val="0"/>
              </a:spcAft>
              <a:buClr>
                <a:schemeClr val="dk1"/>
              </a:buClr>
              <a:buSzPts val="1100"/>
              <a:buFont typeface="Arial"/>
              <a:buChar char="•"/>
            </a:pPr>
            <a:r>
              <a:rPr lang="en-US" sz="1100" b="1"/>
              <a:t>Other person’s response: </a:t>
            </a:r>
            <a:r>
              <a:rPr lang="en-US" sz="1100"/>
              <a:t>might take control of the conversation; might get annoyed that the message is so unclear or taking too long; problem does not get resolved</a:t>
            </a:r>
            <a:endParaRPr/>
          </a:p>
          <a:p>
            <a:pPr marL="223524" lvl="0" indent="-153674" algn="l" rtl="0">
              <a:lnSpc>
                <a:spcPct val="100000"/>
              </a:lnSpc>
              <a:spcBef>
                <a:spcPts val="0"/>
              </a:spcBef>
              <a:spcAft>
                <a:spcPts val="0"/>
              </a:spcAft>
              <a:buClr>
                <a:schemeClr val="dk1"/>
              </a:buClr>
              <a:buSzPts val="1100"/>
              <a:buFont typeface="Calibri"/>
              <a:buNone/>
            </a:pPr>
            <a:endParaRPr sz="1100"/>
          </a:p>
          <a:p>
            <a:pPr marL="0" lvl="0" indent="0" algn="l" rtl="0">
              <a:lnSpc>
                <a:spcPct val="100000"/>
              </a:lnSpc>
              <a:spcBef>
                <a:spcPts val="0"/>
              </a:spcBef>
              <a:spcAft>
                <a:spcPts val="0"/>
              </a:spcAft>
              <a:buNone/>
            </a:pPr>
            <a:endParaRPr sz="1100" b="1"/>
          </a:p>
        </p:txBody>
      </p:sp>
      <p:sp>
        <p:nvSpPr>
          <p:cNvPr id="3476" name="Google Shape;3476;p216: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3477" name="Google Shape;3477;p21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216</a:t>
            </a:fld>
            <a:endParaRPr/>
          </a:p>
        </p:txBody>
      </p:sp>
      <p:sp>
        <p:nvSpPr>
          <p:cNvPr id="3478" name="Google Shape;3478;p21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0"/>
        <p:cNvGrpSpPr/>
        <p:nvPr/>
      </p:nvGrpSpPr>
      <p:grpSpPr>
        <a:xfrm>
          <a:off x="0" y="0"/>
          <a:ext cx="0" cy="0"/>
          <a:chOff x="0" y="0"/>
          <a:chExt cx="0" cy="0"/>
        </a:xfrm>
      </p:grpSpPr>
      <p:sp>
        <p:nvSpPr>
          <p:cNvPr id="3491" name="Google Shape;3491;p217:notes"/>
          <p:cNvSpPr>
            <a:spLocks noGrp="1" noRot="1" noChangeAspect="1"/>
          </p:cNvSpPr>
          <p:nvPr>
            <p:ph type="sldImg" idx="2"/>
          </p:nvPr>
        </p:nvSpPr>
        <p:spPr>
          <a:xfrm>
            <a:off x="254000" y="285750"/>
            <a:ext cx="3871913" cy="2903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92" name="Google Shape;3492;p21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217</a:t>
            </a:fld>
            <a:endParaRPr/>
          </a:p>
        </p:txBody>
      </p:sp>
      <p:sp>
        <p:nvSpPr>
          <p:cNvPr id="3493" name="Google Shape;3493;p217:notes"/>
          <p:cNvSpPr txBox="1">
            <a:spLocks noGrp="1"/>
          </p:cNvSpPr>
          <p:nvPr>
            <p:ph type="body" idx="1"/>
          </p:nvPr>
        </p:nvSpPr>
        <p:spPr>
          <a:xfrm>
            <a:off x="10389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sz="1100"/>
          </a:p>
          <a:p>
            <a:pPr marL="0" lvl="0" indent="0" algn="l" rtl="0">
              <a:lnSpc>
                <a:spcPct val="100000"/>
              </a:lnSpc>
              <a:spcBef>
                <a:spcPts val="0"/>
              </a:spcBef>
              <a:spcAft>
                <a:spcPts val="0"/>
              </a:spcAft>
              <a:buClr>
                <a:schemeClr val="dk1"/>
              </a:buClr>
              <a:buSzPts val="1100"/>
              <a:buFont typeface="Calibri"/>
              <a:buNone/>
            </a:pPr>
            <a:endParaRPr sz="1100"/>
          </a:p>
          <a:p>
            <a:pPr marL="223524" lvl="0" indent="-223524" algn="l" rtl="0">
              <a:lnSpc>
                <a:spcPct val="100000"/>
              </a:lnSpc>
              <a:spcBef>
                <a:spcPts val="0"/>
              </a:spcBef>
              <a:spcAft>
                <a:spcPts val="0"/>
              </a:spcAft>
              <a:buNone/>
            </a:pPr>
            <a:r>
              <a:rPr lang="en-US" sz="1100" b="1" u="sng"/>
              <a:t>Activity</a:t>
            </a:r>
            <a:r>
              <a:rPr lang="en-US" sz="1100" u="sng"/>
              <a:t> (Low-Tech)</a:t>
            </a:r>
            <a:endParaRPr sz="1100"/>
          </a:p>
          <a:p>
            <a:pPr marL="223524" lvl="0" indent="-223524"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After the demonstration, ask participants to complete the Passive column of the activity in their Participant Workbooks.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Provide students with some examples:</a:t>
            </a:r>
            <a:endParaRPr/>
          </a:p>
          <a:p>
            <a:pPr marL="465603" lvl="1" indent="-227952" algn="l" rtl="0">
              <a:lnSpc>
                <a:spcPct val="100000"/>
              </a:lnSpc>
              <a:spcBef>
                <a:spcPts val="0"/>
              </a:spcBef>
              <a:spcAft>
                <a:spcPts val="0"/>
              </a:spcAft>
              <a:buClr>
                <a:schemeClr val="dk1"/>
              </a:buClr>
              <a:buSzPts val="1100"/>
              <a:buFont typeface="Arial"/>
              <a:buChar char="•"/>
            </a:pPr>
            <a:r>
              <a:rPr lang="en-US" sz="1100"/>
              <a:t>Descriptors: quiet, no eye contact, etc.</a:t>
            </a:r>
            <a:endParaRPr/>
          </a:p>
          <a:p>
            <a:pPr marL="465603" lvl="1" indent="-227952" algn="l" rtl="0">
              <a:lnSpc>
                <a:spcPct val="100000"/>
              </a:lnSpc>
              <a:spcBef>
                <a:spcPts val="0"/>
              </a:spcBef>
              <a:spcAft>
                <a:spcPts val="0"/>
              </a:spcAft>
              <a:buClr>
                <a:schemeClr val="dk1"/>
              </a:buClr>
              <a:buSzPts val="1100"/>
              <a:buFont typeface="Arial"/>
              <a:buChar char="•"/>
            </a:pPr>
            <a:r>
              <a:rPr lang="en-US" sz="1100"/>
              <a:t>What other person thinks about you: What you have to say is not important, etc.</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Get a few students to share what they identified and discuss.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students if this was an effective way to communicate and if the problem got resolved.</a:t>
            </a:r>
            <a:endParaRPr/>
          </a:p>
          <a:p>
            <a:pPr marL="223524" lvl="0" indent="-153674" algn="l" rtl="0">
              <a:lnSpc>
                <a:spcPct val="100000"/>
              </a:lnSpc>
              <a:spcBef>
                <a:spcPts val="0"/>
              </a:spcBef>
              <a:spcAft>
                <a:spcPts val="0"/>
              </a:spcAft>
              <a:buClr>
                <a:schemeClr val="dk1"/>
              </a:buClr>
              <a:buSzPts val="1100"/>
              <a:buFont typeface="Verdana"/>
              <a:buNone/>
            </a:pPr>
            <a:endParaRPr sz="1100" b="1"/>
          </a:p>
          <a:p>
            <a:pPr marL="223524" lvl="0" indent="-223524" algn="l" rtl="0">
              <a:lnSpc>
                <a:spcPct val="100000"/>
              </a:lnSpc>
              <a:spcBef>
                <a:spcPts val="0"/>
              </a:spcBef>
              <a:spcAft>
                <a:spcPts val="0"/>
              </a:spcAft>
              <a:buNone/>
            </a:pPr>
            <a:endParaRPr sz="1100"/>
          </a:p>
        </p:txBody>
      </p:sp>
      <p:sp>
        <p:nvSpPr>
          <p:cNvPr id="3494" name="Google Shape;3494;p21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2"/>
        <p:cNvGrpSpPr/>
        <p:nvPr/>
      </p:nvGrpSpPr>
      <p:grpSpPr>
        <a:xfrm>
          <a:off x="0" y="0"/>
          <a:ext cx="0" cy="0"/>
          <a:chOff x="0" y="0"/>
          <a:chExt cx="0" cy="0"/>
        </a:xfrm>
      </p:grpSpPr>
      <p:sp>
        <p:nvSpPr>
          <p:cNvPr id="3503" name="Google Shape;3503;p218:notes"/>
          <p:cNvSpPr>
            <a:spLocks noGrp="1" noRot="1" noChangeAspect="1"/>
          </p:cNvSpPr>
          <p:nvPr>
            <p:ph type="sldImg" idx="2"/>
          </p:nvPr>
        </p:nvSpPr>
        <p:spPr>
          <a:xfrm>
            <a:off x="254000" y="285750"/>
            <a:ext cx="3871913" cy="2903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04" name="Google Shape;3504;p218:notes"/>
          <p:cNvSpPr txBox="1">
            <a:spLocks noGrp="1"/>
          </p:cNvSpPr>
          <p:nvPr>
            <p:ph type="body" idx="1"/>
          </p:nvPr>
        </p:nvSpPr>
        <p:spPr>
          <a:xfrm>
            <a:off x="113959" y="3238680"/>
            <a:ext cx="3829249"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330"/>
              </a:spcBef>
              <a:spcAft>
                <a:spcPts val="0"/>
              </a:spcAft>
              <a:buNone/>
            </a:pPr>
            <a:endParaRPr sz="1100" b="1"/>
          </a:p>
          <a:p>
            <a:pPr marL="0" lvl="0" indent="0" algn="l" rtl="0">
              <a:lnSpc>
                <a:spcPct val="100000"/>
              </a:lnSpc>
              <a:spcBef>
                <a:spcPts val="330"/>
              </a:spcBef>
              <a:spcAft>
                <a:spcPts val="0"/>
              </a:spcAft>
              <a:buNone/>
            </a:pPr>
            <a:r>
              <a:rPr lang="en-US" sz="1100" b="1" u="sng"/>
              <a:t>Activity</a:t>
            </a:r>
            <a:r>
              <a:rPr lang="en-US" sz="1100" u="sng"/>
              <a:t> (Low-Tech)</a:t>
            </a:r>
            <a:endParaRPr/>
          </a:p>
          <a:p>
            <a:pPr marL="0" lvl="0" indent="0" algn="l" rtl="0">
              <a:lnSpc>
                <a:spcPct val="100000"/>
              </a:lnSpc>
              <a:spcBef>
                <a:spcPts val="330"/>
              </a:spcBef>
              <a:spcAft>
                <a:spcPts val="0"/>
              </a:spcAft>
              <a:buNone/>
            </a:pPr>
            <a:endParaRPr sz="1100" u="sng"/>
          </a:p>
          <a:p>
            <a:pPr marL="232802" lvl="0" indent="-232802" algn="l" rtl="0">
              <a:lnSpc>
                <a:spcPct val="100000"/>
              </a:lnSpc>
              <a:spcBef>
                <a:spcPts val="330"/>
              </a:spcBef>
              <a:spcAft>
                <a:spcPts val="0"/>
              </a:spcAft>
              <a:buClr>
                <a:schemeClr val="dk1"/>
              </a:buClr>
              <a:buSzPts val="1100"/>
              <a:buFont typeface="Calibri"/>
              <a:buAutoNum type="arabicParenR"/>
            </a:pPr>
            <a:r>
              <a:rPr lang="en-US" sz="1100"/>
              <a:t>Keep the same topic and adult from the previous demonstrations. For this demonstration: Person 1 initiates Assertive Communication and Person 2 responds.</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The Assertive Communication demonstration should have the following qualities:</a:t>
            </a:r>
            <a:endParaRPr sz="1100"/>
          </a:p>
          <a:p>
            <a:pPr marL="478824" lvl="1" indent="-266836" algn="l" rtl="0">
              <a:lnSpc>
                <a:spcPct val="100000"/>
              </a:lnSpc>
              <a:spcBef>
                <a:spcPts val="403"/>
              </a:spcBef>
              <a:spcAft>
                <a:spcPts val="0"/>
              </a:spcAft>
              <a:buClr>
                <a:schemeClr val="dk1"/>
              </a:buClr>
              <a:buSzPts val="1100"/>
              <a:buFont typeface="Arial"/>
              <a:buChar char="•"/>
            </a:pPr>
            <a:r>
              <a:rPr lang="en-US" sz="1100" b="1">
                <a:latin typeface="Verdana"/>
                <a:ea typeface="Verdana"/>
                <a:cs typeface="Verdana"/>
                <a:sym typeface="Verdana"/>
              </a:rPr>
              <a:t>Body language: </a:t>
            </a:r>
            <a:r>
              <a:rPr lang="en-US" sz="1100">
                <a:latin typeface="Verdana"/>
                <a:ea typeface="Verdana"/>
                <a:cs typeface="Verdana"/>
                <a:sym typeface="Verdana"/>
              </a:rPr>
              <a:t>good posture; confident; good eye contact; moderate amount of distance</a:t>
            </a:r>
            <a:endParaRPr/>
          </a:p>
          <a:p>
            <a:pPr marL="478824" lvl="1" indent="-266836" algn="l" rtl="0">
              <a:lnSpc>
                <a:spcPct val="100000"/>
              </a:lnSpc>
              <a:spcBef>
                <a:spcPts val="403"/>
              </a:spcBef>
              <a:spcAft>
                <a:spcPts val="0"/>
              </a:spcAft>
              <a:buClr>
                <a:schemeClr val="dk1"/>
              </a:buClr>
              <a:buSzPts val="1100"/>
              <a:buFont typeface="Arial"/>
              <a:buChar char="•"/>
            </a:pPr>
            <a:r>
              <a:rPr lang="en-US" sz="1100" b="1">
                <a:latin typeface="Verdana"/>
                <a:ea typeface="Verdana"/>
                <a:cs typeface="Verdana"/>
                <a:sym typeface="Verdana"/>
              </a:rPr>
              <a:t>Voice: </a:t>
            </a:r>
            <a:r>
              <a:rPr lang="en-US" sz="1100">
                <a:latin typeface="Verdana"/>
                <a:ea typeface="Verdana"/>
                <a:cs typeface="Verdana"/>
                <a:sym typeface="Verdana"/>
              </a:rPr>
              <a:t>even tone</a:t>
            </a:r>
            <a:endParaRPr/>
          </a:p>
          <a:p>
            <a:pPr marL="478824" lvl="1" indent="-266836" algn="l" rtl="0">
              <a:lnSpc>
                <a:spcPct val="100000"/>
              </a:lnSpc>
              <a:spcBef>
                <a:spcPts val="403"/>
              </a:spcBef>
              <a:spcAft>
                <a:spcPts val="0"/>
              </a:spcAft>
              <a:buClr>
                <a:schemeClr val="dk1"/>
              </a:buClr>
              <a:buSzPts val="1100"/>
              <a:buFont typeface="Arial"/>
              <a:buChar char="•"/>
            </a:pPr>
            <a:r>
              <a:rPr lang="en-US" sz="1100" b="1">
                <a:latin typeface="Verdana"/>
                <a:ea typeface="Verdana"/>
                <a:cs typeface="Verdana"/>
                <a:sym typeface="Verdana"/>
              </a:rPr>
              <a:t>Message: </a:t>
            </a:r>
            <a:r>
              <a:rPr lang="en-US" sz="1100">
                <a:latin typeface="Verdana"/>
                <a:ea typeface="Verdana"/>
                <a:cs typeface="Verdana"/>
                <a:sym typeface="Verdana"/>
              </a:rPr>
              <a:t>Okay to express annoyance or irritation, but controlled; asks if it is a good time to talk; asks for the other person’s point of view; holds the other person accountable; solution to the problem is concrete and collaborative</a:t>
            </a:r>
            <a:endParaRPr/>
          </a:p>
          <a:p>
            <a:pPr marL="478824" lvl="1" indent="-266836" algn="l" rtl="0">
              <a:lnSpc>
                <a:spcPct val="100000"/>
              </a:lnSpc>
              <a:spcBef>
                <a:spcPts val="403"/>
              </a:spcBef>
              <a:spcAft>
                <a:spcPts val="0"/>
              </a:spcAft>
              <a:buClr>
                <a:schemeClr val="dk1"/>
              </a:buClr>
              <a:buSzPts val="1100"/>
              <a:buFont typeface="Arial"/>
              <a:buChar char="•"/>
            </a:pPr>
            <a:r>
              <a:rPr lang="en-US" sz="1100" b="1">
                <a:latin typeface="Verdana"/>
                <a:ea typeface="Verdana"/>
                <a:cs typeface="Verdana"/>
                <a:sym typeface="Verdana"/>
              </a:rPr>
              <a:t>Other person’s response: </a:t>
            </a:r>
            <a:r>
              <a:rPr lang="en-US" sz="1100">
                <a:latin typeface="Verdana"/>
                <a:ea typeface="Verdana"/>
                <a:cs typeface="Verdana"/>
                <a:sym typeface="Verdana"/>
              </a:rPr>
              <a:t>might apologize for whatever part they played in the problem; receptive to the conversation; friendship/relationship is maintained; agrees to the solution, though problem may not be 100% resolved in this conversation  </a:t>
            </a:r>
            <a:endParaRPr/>
          </a:p>
          <a:p>
            <a:pPr marL="0" lvl="0" indent="0" algn="l" rtl="0">
              <a:lnSpc>
                <a:spcPct val="100000"/>
              </a:lnSpc>
              <a:spcBef>
                <a:spcPts val="300"/>
              </a:spcBef>
              <a:spcAft>
                <a:spcPts val="0"/>
              </a:spcAft>
              <a:buNone/>
            </a:pPr>
            <a:endParaRPr sz="1000" b="1"/>
          </a:p>
        </p:txBody>
      </p:sp>
      <p:sp>
        <p:nvSpPr>
          <p:cNvPr id="3505" name="Google Shape;3505;p218: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3506" name="Google Shape;3506;p21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218</a:t>
            </a:fld>
            <a:endParaRPr/>
          </a:p>
        </p:txBody>
      </p:sp>
      <p:sp>
        <p:nvSpPr>
          <p:cNvPr id="3507" name="Google Shape;3507;p21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9"/>
        <p:cNvGrpSpPr/>
        <p:nvPr/>
      </p:nvGrpSpPr>
      <p:grpSpPr>
        <a:xfrm>
          <a:off x="0" y="0"/>
          <a:ext cx="0" cy="0"/>
          <a:chOff x="0" y="0"/>
          <a:chExt cx="0" cy="0"/>
        </a:xfrm>
      </p:grpSpPr>
      <p:sp>
        <p:nvSpPr>
          <p:cNvPr id="3520" name="Google Shape;3520;p219:notes"/>
          <p:cNvSpPr>
            <a:spLocks noGrp="1" noRot="1" noChangeAspect="1"/>
          </p:cNvSpPr>
          <p:nvPr>
            <p:ph type="sldImg" idx="2"/>
          </p:nvPr>
        </p:nvSpPr>
        <p:spPr>
          <a:xfrm>
            <a:off x="254000" y="285750"/>
            <a:ext cx="3871913" cy="2903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21" name="Google Shape;3521;p21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219</a:t>
            </a:fld>
            <a:endParaRPr/>
          </a:p>
        </p:txBody>
      </p:sp>
      <p:sp>
        <p:nvSpPr>
          <p:cNvPr id="3522" name="Google Shape;3522;p219:notes"/>
          <p:cNvSpPr txBox="1">
            <a:spLocks noGrp="1"/>
          </p:cNvSpPr>
          <p:nvPr>
            <p:ph type="body" idx="1"/>
          </p:nvPr>
        </p:nvSpPr>
        <p:spPr>
          <a:xfrm>
            <a:off x="93858"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sz="1100"/>
          </a:p>
          <a:p>
            <a:pPr marL="0" lvl="0" indent="0" algn="l" rtl="0">
              <a:lnSpc>
                <a:spcPct val="100000"/>
              </a:lnSpc>
              <a:spcBef>
                <a:spcPts val="0"/>
              </a:spcBef>
              <a:spcAft>
                <a:spcPts val="0"/>
              </a:spcAft>
              <a:buClr>
                <a:schemeClr val="dk1"/>
              </a:buClr>
              <a:buSzPts val="1100"/>
              <a:buFont typeface="Calibri"/>
              <a:buNone/>
            </a:pPr>
            <a:endParaRPr sz="1100"/>
          </a:p>
          <a:p>
            <a:pPr marL="223524" lvl="0" indent="-223524" algn="l" rtl="0">
              <a:lnSpc>
                <a:spcPct val="100000"/>
              </a:lnSpc>
              <a:spcBef>
                <a:spcPts val="0"/>
              </a:spcBef>
              <a:spcAft>
                <a:spcPts val="0"/>
              </a:spcAft>
              <a:buNone/>
            </a:pPr>
            <a:r>
              <a:rPr lang="en-US" sz="1100" b="1" u="sng"/>
              <a:t>Activity </a:t>
            </a:r>
            <a:r>
              <a:rPr lang="en-US" sz="1100" u="sng"/>
              <a:t>(Low-Tech)</a:t>
            </a:r>
            <a:endParaRPr sz="1100"/>
          </a:p>
          <a:p>
            <a:pPr marL="223524" lvl="0" indent="-223524"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After the demonstration, ask participants to complete the Assertive column of the activity.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Provide students with some examples:</a:t>
            </a:r>
            <a:endParaRPr/>
          </a:p>
          <a:p>
            <a:pPr marL="465603" lvl="1" indent="-227952" algn="l" rtl="0">
              <a:lnSpc>
                <a:spcPct val="100000"/>
              </a:lnSpc>
              <a:spcBef>
                <a:spcPts val="0"/>
              </a:spcBef>
              <a:spcAft>
                <a:spcPts val="0"/>
              </a:spcAft>
              <a:buClr>
                <a:schemeClr val="dk1"/>
              </a:buClr>
              <a:buSzPts val="1100"/>
              <a:buFont typeface="Arial"/>
              <a:buChar char="•"/>
            </a:pPr>
            <a:r>
              <a:rPr lang="en-US" sz="1100"/>
              <a:t>Descriptors: confident, asked questions, etc.</a:t>
            </a:r>
            <a:endParaRPr/>
          </a:p>
          <a:p>
            <a:pPr marL="465603" lvl="1" indent="-227952" algn="l" rtl="0">
              <a:lnSpc>
                <a:spcPct val="100000"/>
              </a:lnSpc>
              <a:spcBef>
                <a:spcPts val="0"/>
              </a:spcBef>
              <a:spcAft>
                <a:spcPts val="0"/>
              </a:spcAft>
              <a:buClr>
                <a:schemeClr val="dk1"/>
              </a:buClr>
              <a:buSzPts val="1100"/>
              <a:buFont typeface="Arial"/>
              <a:buChar char="•"/>
            </a:pPr>
            <a:r>
              <a:rPr lang="en-US" sz="1100"/>
              <a:t>What other person thinks about you: that you care about the situation, etc.</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Get a few students to share what they identified and discuss.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students if this was an effective way to communicate and if the problem got resolved.</a:t>
            </a:r>
            <a:endParaRPr/>
          </a:p>
          <a:p>
            <a:pPr marL="223524" lvl="0" indent="-153674" algn="l" rtl="0">
              <a:lnSpc>
                <a:spcPct val="100000"/>
              </a:lnSpc>
              <a:spcBef>
                <a:spcPts val="0"/>
              </a:spcBef>
              <a:spcAft>
                <a:spcPts val="0"/>
              </a:spcAft>
              <a:buClr>
                <a:schemeClr val="dk1"/>
              </a:buClr>
              <a:buSzPts val="1100"/>
              <a:buFont typeface="Verdana"/>
              <a:buNone/>
            </a:pPr>
            <a:endParaRPr sz="1100" b="1"/>
          </a:p>
          <a:p>
            <a:pPr marL="223524" lvl="0" indent="-223524" algn="l" rtl="0">
              <a:lnSpc>
                <a:spcPct val="100000"/>
              </a:lnSpc>
              <a:spcBef>
                <a:spcPts val="0"/>
              </a:spcBef>
              <a:spcAft>
                <a:spcPts val="0"/>
              </a:spcAft>
              <a:buNone/>
            </a:pPr>
            <a:endParaRPr sz="1100"/>
          </a:p>
        </p:txBody>
      </p:sp>
      <p:sp>
        <p:nvSpPr>
          <p:cNvPr id="3523" name="Google Shape;3523;p21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2: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7" name="Google Shape;557;p2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22</a:t>
            </a:fld>
            <a:endParaRPr/>
          </a:p>
        </p:txBody>
      </p:sp>
      <p:sp>
        <p:nvSpPr>
          <p:cNvPr id="558" name="Google Shape;558;p22:notes"/>
          <p:cNvSpPr txBox="1"/>
          <p:nvPr/>
        </p:nvSpPr>
        <p:spPr>
          <a:xfrm>
            <a:off x="1935167"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559" name="Google Shape;559;p2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560" name="Google Shape;560;p22:notes"/>
          <p:cNvSpPr txBox="1">
            <a:spLocks noGrp="1"/>
          </p:cNvSpPr>
          <p:nvPr>
            <p:ph type="body" idx="1"/>
          </p:nvPr>
        </p:nvSpPr>
        <p:spPr>
          <a:xfrm>
            <a:off x="264716" y="3238680"/>
            <a:ext cx="3829249" cy="5687282"/>
          </a:xfrm>
          <a:prstGeom prst="rect">
            <a:avLst/>
          </a:prstGeom>
          <a:noFill/>
          <a:ln>
            <a:noFill/>
          </a:ln>
        </p:spPr>
        <p:txBody>
          <a:bodyPr spcFirstLastPara="1" wrap="square" lIns="94025" tIns="47000" rIns="94025" bIns="47000" anchor="t" anchorCtr="0">
            <a:normAutofit/>
          </a:bodyPr>
          <a:lstStyle/>
          <a:p>
            <a:pPr marL="0" lvl="0" indent="0" algn="l" rtl="0">
              <a:lnSpc>
                <a:spcPct val="100000"/>
              </a:lnSpc>
              <a:spcBef>
                <a:spcPts val="0"/>
              </a:spcBef>
              <a:spcAft>
                <a:spcPts val="0"/>
              </a:spcAft>
              <a:buNone/>
            </a:pPr>
            <a:r>
              <a:rPr lang="en-US" sz="1100" b="1">
                <a:latin typeface="Verdana"/>
                <a:ea typeface="Verdana"/>
                <a:cs typeface="Verdana"/>
                <a:sym typeface="Verdana"/>
              </a:rPr>
              <a:t>Instructor Notes: </a:t>
            </a:r>
            <a:endParaRPr/>
          </a:p>
          <a:p>
            <a:pPr marL="0" lvl="0" indent="0" algn="l" rtl="0">
              <a:lnSpc>
                <a:spcPct val="100000"/>
              </a:lnSpc>
              <a:spcBef>
                <a:spcPts val="0"/>
              </a:spcBef>
              <a:spcAft>
                <a:spcPts val="0"/>
              </a:spcAft>
              <a:buNone/>
            </a:pPr>
            <a:endParaRPr sz="800"/>
          </a:p>
          <a:p>
            <a:pPr marL="232802" lvl="1" indent="-232802" algn="l" rtl="0">
              <a:lnSpc>
                <a:spcPct val="100000"/>
              </a:lnSpc>
              <a:spcBef>
                <a:spcPts val="0"/>
              </a:spcBef>
              <a:spcAft>
                <a:spcPts val="0"/>
              </a:spcAft>
              <a:buClr>
                <a:schemeClr val="dk1"/>
              </a:buClr>
              <a:buSzPts val="1100"/>
              <a:buFont typeface="Calibri"/>
              <a:buAutoNum type="arabicParenR"/>
            </a:pPr>
            <a:r>
              <a:rPr lang="en-US" sz="1100"/>
              <a:t>You have to know your goal before you can make a plan for it. </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t>Review example on the slide. </a:t>
            </a:r>
            <a:endParaRPr/>
          </a:p>
          <a:p>
            <a:pPr marL="222396" lvl="1" indent="-222396" algn="l" rtl="0">
              <a:lnSpc>
                <a:spcPct val="100000"/>
              </a:lnSpc>
              <a:spcBef>
                <a:spcPts val="0"/>
              </a:spcBef>
              <a:spcAft>
                <a:spcPts val="0"/>
              </a:spcAft>
              <a:buNone/>
            </a:pPr>
            <a:endParaRPr sz="800"/>
          </a:p>
          <a:p>
            <a:pPr marL="222396" lvl="1" indent="-222396" algn="l" rtl="0">
              <a:lnSpc>
                <a:spcPct val="100000"/>
              </a:lnSpc>
              <a:spcBef>
                <a:spcPts val="0"/>
              </a:spcBef>
              <a:spcAft>
                <a:spcPts val="0"/>
              </a:spcAft>
              <a:buNone/>
            </a:pPr>
            <a:r>
              <a:rPr lang="en-US" sz="1100" b="1"/>
              <a:t>Key Points:  </a:t>
            </a:r>
            <a:endParaRPr/>
          </a:p>
          <a:p>
            <a:pPr marL="222396" lvl="1" indent="-171596" algn="l" rtl="0">
              <a:lnSpc>
                <a:spcPct val="100000"/>
              </a:lnSpc>
              <a:spcBef>
                <a:spcPts val="0"/>
              </a:spcBef>
              <a:spcAft>
                <a:spcPts val="0"/>
              </a:spcAft>
              <a:buClr>
                <a:schemeClr val="dk1"/>
              </a:buClr>
              <a:buSzPts val="800"/>
              <a:buFont typeface="Verdana"/>
              <a:buNone/>
            </a:pPr>
            <a:endParaRPr sz="800"/>
          </a:p>
          <a:p>
            <a:pPr marL="232802" lvl="0" indent="-232802" algn="l" rtl="0">
              <a:lnSpc>
                <a:spcPct val="100000"/>
              </a:lnSpc>
              <a:spcBef>
                <a:spcPts val="0"/>
              </a:spcBef>
              <a:spcAft>
                <a:spcPts val="0"/>
              </a:spcAft>
              <a:buClr>
                <a:schemeClr val="dk1"/>
              </a:buClr>
              <a:buSzPts val="1100"/>
              <a:buFont typeface="Calibri"/>
              <a:buAutoNum type="arabicParenR"/>
            </a:pPr>
            <a:r>
              <a:rPr lang="en-US" sz="1100"/>
              <a:t>Writing a date you want to achieve your goal by gives you less time and room to procrastinate, even though the date may change later.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Identifying why a goal is important to you helps to energize you and keeps you motivated throughout the goal setting process.</a:t>
            </a:r>
            <a:endParaRPr/>
          </a:p>
          <a:p>
            <a:pPr marL="0" lvl="0" indent="0" algn="l" rtl="0">
              <a:lnSpc>
                <a:spcPct val="100000"/>
              </a:lnSpc>
              <a:spcBef>
                <a:spcPts val="0"/>
              </a:spcBef>
              <a:spcAft>
                <a:spcPts val="0"/>
              </a:spcAft>
              <a:buNone/>
            </a:pPr>
            <a:endParaRPr sz="110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1"/>
        <p:cNvGrpSpPr/>
        <p:nvPr/>
      </p:nvGrpSpPr>
      <p:grpSpPr>
        <a:xfrm>
          <a:off x="0" y="0"/>
          <a:ext cx="0" cy="0"/>
          <a:chOff x="0" y="0"/>
          <a:chExt cx="0" cy="0"/>
        </a:xfrm>
      </p:grpSpPr>
      <p:sp>
        <p:nvSpPr>
          <p:cNvPr id="3532" name="Google Shape;3532;p220: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33" name="Google Shape;3533;p220:notes"/>
          <p:cNvSpPr txBox="1">
            <a:spLocks noGrp="1"/>
          </p:cNvSpPr>
          <p:nvPr>
            <p:ph type="body" idx="1"/>
          </p:nvPr>
        </p:nvSpPr>
        <p:spPr>
          <a:xfrm>
            <a:off x="134060"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223524" lvl="0" indent="-223524" algn="l" rtl="0">
              <a:lnSpc>
                <a:spcPct val="100000"/>
              </a:lnSpc>
              <a:spcBef>
                <a:spcPts val="0"/>
              </a:spcBef>
              <a:spcAft>
                <a:spcPts val="0"/>
              </a:spcAft>
              <a:buNone/>
            </a:pP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The 3Cs are the critical ingredients of Assertive Communication.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Review points on the slide, having students </a:t>
            </a:r>
            <a:r>
              <a:rPr lang="en-US" sz="1100" u="sng"/>
              <a:t>underline the key words</a:t>
            </a:r>
            <a:r>
              <a:rPr lang="en-US" sz="1100"/>
              <a:t> in their Participant Workbooks. </a:t>
            </a: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Emphasize that the goal of this unit is to increase students’ flexibility when communicating so that they are able to choose and use the style of communication that is most appropriate in any given situation.</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b="1"/>
              <a:t>Key Points:</a:t>
            </a:r>
            <a:endParaRPr sz="1100"/>
          </a:p>
          <a:p>
            <a:pPr marL="223524" lvl="0" indent="-153674" algn="l" rtl="0">
              <a:lnSpc>
                <a:spcPct val="100000"/>
              </a:lnSpc>
              <a:spcBef>
                <a:spcPts val="0"/>
              </a:spcBef>
              <a:spcAft>
                <a:spcPts val="0"/>
              </a:spcAft>
              <a:buClr>
                <a:schemeClr val="dk1"/>
              </a:buClr>
              <a:buSzPts val="1100"/>
              <a:buFont typeface="Calibri"/>
              <a:buNone/>
            </a:pPr>
            <a:endParaRPr sz="1100" b="1"/>
          </a:p>
          <a:p>
            <a:pPr marL="0" lvl="0" indent="0" algn="l" rtl="0">
              <a:lnSpc>
                <a:spcPct val="100000"/>
              </a:lnSpc>
              <a:spcBef>
                <a:spcPts val="0"/>
              </a:spcBef>
              <a:spcAft>
                <a:spcPts val="0"/>
              </a:spcAft>
              <a:buNone/>
            </a:pPr>
            <a:r>
              <a:rPr lang="en-US" sz="1100"/>
              <a:t>Assertive Communication is Confident, Clear, and Controlled.</a:t>
            </a:r>
            <a:endParaRPr sz="1100"/>
          </a:p>
          <a:p>
            <a:pPr marL="0" lvl="0" indent="0" algn="l" rtl="0">
              <a:lnSpc>
                <a:spcPct val="109090"/>
              </a:lnSpc>
              <a:spcBef>
                <a:spcPts val="330"/>
              </a:spcBef>
              <a:spcAft>
                <a:spcPts val="0"/>
              </a:spcAft>
              <a:buNone/>
            </a:pPr>
            <a:endParaRPr sz="1100"/>
          </a:p>
        </p:txBody>
      </p:sp>
      <p:sp>
        <p:nvSpPr>
          <p:cNvPr id="3534" name="Google Shape;3534;p22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rgbClr val="000000"/>
                </a:solidFill>
                <a:latin typeface="Verdana"/>
                <a:ea typeface="Verdana"/>
                <a:cs typeface="Verdana"/>
                <a:sym typeface="Verdana"/>
              </a:rPr>
              <a:t>220</a:t>
            </a:fld>
            <a:endParaRPr sz="900">
              <a:solidFill>
                <a:srgbClr val="000000"/>
              </a:solidFill>
              <a:latin typeface="Verdana"/>
              <a:ea typeface="Verdana"/>
              <a:cs typeface="Verdana"/>
              <a:sym typeface="Verdana"/>
            </a:endParaRPr>
          </a:p>
        </p:txBody>
      </p:sp>
      <p:sp>
        <p:nvSpPr>
          <p:cNvPr id="3535" name="Google Shape;3535;p220: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3536" name="Google Shape;3536;p22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1"/>
        <p:cNvGrpSpPr/>
        <p:nvPr/>
      </p:nvGrpSpPr>
      <p:grpSpPr>
        <a:xfrm>
          <a:off x="0" y="0"/>
          <a:ext cx="0" cy="0"/>
          <a:chOff x="0" y="0"/>
          <a:chExt cx="0" cy="0"/>
        </a:xfrm>
      </p:grpSpPr>
      <p:sp>
        <p:nvSpPr>
          <p:cNvPr id="3552" name="Google Shape;3552;p221:notes"/>
          <p:cNvSpPr>
            <a:spLocks noGrp="1" noRot="1" noChangeAspect="1"/>
          </p:cNvSpPr>
          <p:nvPr>
            <p:ph type="sldImg" idx="2"/>
          </p:nvPr>
        </p:nvSpPr>
        <p:spPr>
          <a:xfrm>
            <a:off x="252413" y="285750"/>
            <a:ext cx="3871912" cy="2903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53" name="Google Shape;3553;p221:notes"/>
          <p:cNvSpPr txBox="1">
            <a:spLocks noGrp="1"/>
          </p:cNvSpPr>
          <p:nvPr>
            <p:ph type="body" idx="1"/>
          </p:nvPr>
        </p:nvSpPr>
        <p:spPr>
          <a:xfrm>
            <a:off x="103907"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Skill</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Introduce the IDEAL model for Assertive Communication. This model helps the communicator stay Confident, Clear, and Controlled.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Review the points on the slide and discuss (slide builds). Use the tips for IDEAL </a:t>
            </a:r>
            <a:r>
              <a:rPr lang="en-US" sz="1100" b="1"/>
              <a:t>on the following page</a:t>
            </a:r>
            <a:r>
              <a:rPr lang="en-US" sz="1100"/>
              <a:t>.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Use the completed IDEAL model in the Participant Workbook (p. 85) as an example to reinforce the tips for IDEAL. </a:t>
            </a:r>
            <a:endParaRPr/>
          </a:p>
          <a:p>
            <a:pPr marL="221464" lvl="0" indent="-221464"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The IDEAL Model can help you to craft an assertive conversation.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These are talking points, not a script. </a:t>
            </a:r>
            <a:endParaRPr/>
          </a:p>
          <a:p>
            <a:pPr marL="232802" lvl="0" indent="-162952" algn="l" rtl="0">
              <a:lnSpc>
                <a:spcPct val="109090"/>
              </a:lnSpc>
              <a:spcBef>
                <a:spcPts val="330"/>
              </a:spcBef>
              <a:spcAft>
                <a:spcPts val="0"/>
              </a:spcAft>
              <a:buClr>
                <a:schemeClr val="dk1"/>
              </a:buClr>
              <a:buSzPts val="1100"/>
              <a:buFont typeface="Calibri"/>
              <a:buNone/>
            </a:pPr>
            <a:endParaRPr sz="1100"/>
          </a:p>
        </p:txBody>
      </p:sp>
      <p:sp>
        <p:nvSpPr>
          <p:cNvPr id="3554" name="Google Shape;3554;p22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221</a:t>
            </a:fld>
            <a:endParaRPr/>
          </a:p>
        </p:txBody>
      </p:sp>
      <p:sp>
        <p:nvSpPr>
          <p:cNvPr id="3555" name="Google Shape;3555;p221: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3556" name="Google Shape;3556;p22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2"/>
        <p:cNvGrpSpPr/>
        <p:nvPr/>
      </p:nvGrpSpPr>
      <p:grpSpPr>
        <a:xfrm>
          <a:off x="0" y="0"/>
          <a:ext cx="0" cy="0"/>
          <a:chOff x="0" y="0"/>
          <a:chExt cx="0" cy="0"/>
        </a:xfrm>
      </p:grpSpPr>
      <p:sp>
        <p:nvSpPr>
          <p:cNvPr id="3573" name="Google Shape;3573;p222:notes"/>
          <p:cNvSpPr txBox="1">
            <a:spLocks noGrp="1"/>
          </p:cNvSpPr>
          <p:nvPr>
            <p:ph type="body" idx="1"/>
          </p:nvPr>
        </p:nvSpPr>
        <p:spPr>
          <a:xfrm>
            <a:off x="73755" y="108862"/>
            <a:ext cx="4037006" cy="8729587"/>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800" b="1"/>
          </a:p>
          <a:p>
            <a:pPr marL="221464" lvl="0" indent="-221464" algn="l" rtl="0">
              <a:lnSpc>
                <a:spcPct val="100000"/>
              </a:lnSpc>
              <a:spcBef>
                <a:spcPts val="0"/>
              </a:spcBef>
              <a:spcAft>
                <a:spcPts val="0"/>
              </a:spcAft>
              <a:buNone/>
            </a:pPr>
            <a:r>
              <a:rPr lang="en-US" sz="1100" u="sng"/>
              <a:t>Tips for </a:t>
            </a:r>
            <a:r>
              <a:rPr lang="en-US" sz="1100" b="1" u="sng"/>
              <a:t>IDEAL</a:t>
            </a:r>
            <a:r>
              <a:rPr lang="en-US" sz="1100"/>
              <a:t>:</a:t>
            </a:r>
            <a:endParaRPr sz="1100" u="sng"/>
          </a:p>
          <a:p>
            <a:pPr marL="221464" lvl="0" indent="-221464" algn="l" rtl="0">
              <a:lnSpc>
                <a:spcPct val="100000"/>
              </a:lnSpc>
              <a:spcBef>
                <a:spcPts val="0"/>
              </a:spcBef>
              <a:spcAft>
                <a:spcPts val="0"/>
              </a:spcAft>
              <a:buNone/>
            </a:pPr>
            <a:endParaRPr sz="800" u="sng"/>
          </a:p>
          <a:p>
            <a:pPr marL="221464" lvl="0" indent="-221464" algn="l" rtl="0">
              <a:lnSpc>
                <a:spcPct val="100000"/>
              </a:lnSpc>
              <a:spcBef>
                <a:spcPts val="0"/>
              </a:spcBef>
              <a:spcAft>
                <a:spcPts val="0"/>
              </a:spcAft>
              <a:buNone/>
            </a:pPr>
            <a:r>
              <a:rPr lang="en-US" sz="1100" b="1" u="sng"/>
              <a:t>“I”</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Underscore that the “I” in IDEAL is internal. This is your homework before communicating anything.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should use other skills they have already learned during this step; ATC, check for Thinking Traps, Detect Icebergs, etc.</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write BEFORE YOU TALK in their Participant Workbooks. </a:t>
            </a:r>
            <a:endParaRPr/>
          </a:p>
          <a:p>
            <a:pPr marL="221464" lvl="0" indent="-170664" algn="l" rtl="0">
              <a:lnSpc>
                <a:spcPct val="100000"/>
              </a:lnSpc>
              <a:spcBef>
                <a:spcPts val="0"/>
              </a:spcBef>
              <a:spcAft>
                <a:spcPts val="0"/>
              </a:spcAft>
              <a:buClr>
                <a:schemeClr val="dk1"/>
              </a:buClr>
              <a:buSzPts val="800"/>
              <a:buFont typeface="Verdana"/>
              <a:buNone/>
            </a:pPr>
            <a:endParaRPr sz="800"/>
          </a:p>
          <a:p>
            <a:pPr marL="221464" lvl="0" indent="-221464" algn="l" rtl="0">
              <a:lnSpc>
                <a:spcPct val="100000"/>
              </a:lnSpc>
              <a:spcBef>
                <a:spcPts val="0"/>
              </a:spcBef>
              <a:spcAft>
                <a:spcPts val="0"/>
              </a:spcAft>
              <a:buNone/>
            </a:pPr>
            <a:r>
              <a:rPr lang="en-US" sz="1100" b="1" u="sng"/>
              <a:t>“D”</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Objective, just the facts, draws from the skill of ATC.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Emphasize the importance of being specific and recent in the description of the problem. This helps ground the conversation in something both parties can address. </a:t>
            </a:r>
            <a:endParaRPr/>
          </a:p>
          <a:p>
            <a:pPr marL="221464" lvl="0" indent="-170664" algn="l" rtl="0">
              <a:lnSpc>
                <a:spcPct val="100000"/>
              </a:lnSpc>
              <a:spcBef>
                <a:spcPts val="0"/>
              </a:spcBef>
              <a:spcAft>
                <a:spcPts val="0"/>
              </a:spcAft>
              <a:buClr>
                <a:schemeClr val="dk1"/>
              </a:buClr>
              <a:buSzPts val="800"/>
              <a:buFont typeface="Verdana"/>
              <a:buNone/>
            </a:pPr>
            <a:endParaRPr sz="800"/>
          </a:p>
          <a:p>
            <a:pPr marL="221464" lvl="0" indent="-221464" algn="l" rtl="0">
              <a:lnSpc>
                <a:spcPct val="100000"/>
              </a:lnSpc>
              <a:spcBef>
                <a:spcPts val="0"/>
              </a:spcBef>
              <a:spcAft>
                <a:spcPts val="0"/>
              </a:spcAft>
              <a:buNone/>
            </a:pPr>
            <a:r>
              <a:rPr lang="en-US" sz="1100" b="1" u="sng"/>
              <a:t>“E”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Emphasize that it is important to express your concerns about the problem, but it may not always be appropriate to express your feelings.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It is important to say “I” rather than “you” so the other person does not get defensive, and you do not fall into the Mind Reading Thinking Trap.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Emphasize the importance of not exaggerating. Exaggerating causes the other person to say, “I do not do that all the time!” and the conversation gets off track. </a:t>
            </a:r>
            <a:endParaRPr/>
          </a:p>
          <a:p>
            <a:pPr marL="221464" lvl="0" indent="-221464" algn="l" rtl="0">
              <a:lnSpc>
                <a:spcPct val="100000"/>
              </a:lnSpc>
              <a:spcBef>
                <a:spcPts val="0"/>
              </a:spcBef>
              <a:spcAft>
                <a:spcPts val="0"/>
              </a:spcAft>
              <a:buNone/>
            </a:pPr>
            <a:endParaRPr sz="800" u="sng"/>
          </a:p>
          <a:p>
            <a:pPr marL="221464" lvl="0" indent="-221464" algn="l" rtl="0">
              <a:lnSpc>
                <a:spcPct val="100000"/>
              </a:lnSpc>
              <a:spcBef>
                <a:spcPts val="0"/>
              </a:spcBef>
              <a:spcAft>
                <a:spcPts val="0"/>
              </a:spcAft>
              <a:buNone/>
            </a:pPr>
            <a:r>
              <a:rPr lang="en-US" sz="1100" b="1" u="sng"/>
              <a:t>“A”</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Point out that “What” and “How” questions draw from the skill of Detect Icebergs, helping the conversation to get to the deeper issue and stay on track. “Why” questions can lead to defensiveness.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Example of reasonable change: “Be more respectful of me, if you do say something disrespectful, own up to it and apologize” versus “never say an unkind thing again.”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 win-win is how both parties will benefit if the agreed upon changes are made (e.g., our friendship will be stronger).</a:t>
            </a:r>
            <a:endParaRPr/>
          </a:p>
          <a:p>
            <a:pPr marL="221464" lvl="0" indent="-170664" algn="l" rtl="0">
              <a:lnSpc>
                <a:spcPct val="100000"/>
              </a:lnSpc>
              <a:spcBef>
                <a:spcPts val="0"/>
              </a:spcBef>
              <a:spcAft>
                <a:spcPts val="0"/>
              </a:spcAft>
              <a:buClr>
                <a:schemeClr val="dk1"/>
              </a:buClr>
              <a:buSzPts val="800"/>
              <a:buFont typeface="Verdana"/>
              <a:buNone/>
            </a:pPr>
            <a:endParaRPr sz="800"/>
          </a:p>
          <a:p>
            <a:pPr marL="221464" lvl="0" indent="-221464" algn="l" rtl="0">
              <a:lnSpc>
                <a:spcPct val="100000"/>
              </a:lnSpc>
              <a:spcBef>
                <a:spcPts val="0"/>
              </a:spcBef>
              <a:spcAft>
                <a:spcPts val="0"/>
              </a:spcAft>
              <a:buNone/>
            </a:pPr>
            <a:r>
              <a:rPr lang="en-US" sz="1100" b="1" u="sng"/>
              <a:t>“L”</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Emphasize that rewards work better than punishments, so naming a positive outcome is typically more effective than threatening a negative outcome. </a:t>
            </a:r>
            <a:endParaRPr/>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u="sng"/>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p:txBody>
      </p:sp>
      <p:sp>
        <p:nvSpPr>
          <p:cNvPr id="3574" name="Google Shape;3574;p22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222</a:t>
            </a:fld>
            <a:endParaRPr/>
          </a:p>
        </p:txBody>
      </p:sp>
      <p:sp>
        <p:nvSpPr>
          <p:cNvPr id="3575" name="Google Shape;3575;p22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3576" name="Google Shape;3576;p222: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2"/>
        <p:cNvGrpSpPr/>
        <p:nvPr/>
      </p:nvGrpSpPr>
      <p:grpSpPr>
        <a:xfrm>
          <a:off x="0" y="0"/>
          <a:ext cx="0" cy="0"/>
          <a:chOff x="0" y="0"/>
          <a:chExt cx="0" cy="0"/>
        </a:xfrm>
      </p:grpSpPr>
      <p:sp>
        <p:nvSpPr>
          <p:cNvPr id="3593" name="Google Shape;3593;p223: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4" name="Google Shape;3594;p223:notes"/>
          <p:cNvSpPr txBox="1">
            <a:spLocks noGrp="1"/>
          </p:cNvSpPr>
          <p:nvPr>
            <p:ph type="body" idx="1"/>
          </p:nvPr>
        </p:nvSpPr>
        <p:spPr>
          <a:xfrm>
            <a:off x="113957" y="3179041"/>
            <a:ext cx="4032241"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8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8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Refer students to their Participant Workbooks.(p. 85-87)</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write a few sentences describing a specific situation in which they could apply the IDEAL model.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individually fill out the IDEAL model, recording some notes about what they are going to say at each step. Remind students that this is not a script, but rather talking points.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partner up and quickly describe their scenarios to each other.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role play their scenario with a partner using the Assertive communication style. The first partner uses their IDEAL talking points while the second partner plays the role of the person the first partner is communicating with in the scenario.</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The second partner should respond as he or she actually would if he or she were approached with that communication style.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Once the first partner’s scenario is complete, the partners pause for a couple minutes to discuss how the role play went.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The partners then switch roles, and role play the second partner’s scenario following the same instructions.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Debrief activity with students asking them about their experience with the activity.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Emphasize that, in most cases, Assertive Communication will keep relationships strong.</a:t>
            </a:r>
            <a:endParaRPr/>
          </a:p>
        </p:txBody>
      </p:sp>
      <p:sp>
        <p:nvSpPr>
          <p:cNvPr id="3595" name="Google Shape;3595;p22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223</a:t>
            </a:fld>
            <a:endParaRPr/>
          </a:p>
        </p:txBody>
      </p:sp>
      <p:sp>
        <p:nvSpPr>
          <p:cNvPr id="3596" name="Google Shape;3596;p22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4"/>
        <p:cNvGrpSpPr/>
        <p:nvPr/>
      </p:nvGrpSpPr>
      <p:grpSpPr>
        <a:xfrm>
          <a:off x="0" y="0"/>
          <a:ext cx="0" cy="0"/>
          <a:chOff x="0" y="0"/>
          <a:chExt cx="0" cy="0"/>
        </a:xfrm>
      </p:grpSpPr>
      <p:sp>
        <p:nvSpPr>
          <p:cNvPr id="3605" name="Google Shape;3605;p224: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6" name="Google Shape;3606;p22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224</a:t>
            </a:fld>
            <a:endParaRPr/>
          </a:p>
        </p:txBody>
      </p:sp>
      <p:sp>
        <p:nvSpPr>
          <p:cNvPr id="3607" name="Google Shape;3607;p224:notes"/>
          <p:cNvSpPr txBox="1">
            <a:spLocks noGrp="1"/>
          </p:cNvSpPr>
          <p:nvPr>
            <p:ph type="body" idx="1"/>
          </p:nvPr>
        </p:nvSpPr>
        <p:spPr>
          <a:xfrm>
            <a:off x="11395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330"/>
              </a:spcBef>
              <a:spcAft>
                <a:spcPts val="0"/>
              </a:spcAft>
              <a:buNone/>
            </a:pPr>
            <a:endParaRPr sz="1100" b="1"/>
          </a:p>
          <a:p>
            <a:pPr marL="0" lvl="0" indent="0" algn="l" rtl="0">
              <a:lnSpc>
                <a:spcPct val="100000"/>
              </a:lnSpc>
              <a:spcBef>
                <a:spcPts val="330"/>
              </a:spcBef>
              <a:spcAft>
                <a:spcPts val="0"/>
              </a:spcAft>
              <a:buNone/>
            </a:pPr>
            <a:r>
              <a:rPr lang="en-US" sz="1100"/>
              <a:t>Review the Key Principles (if time permits). Refer to Participants Workbook (p.88)</a:t>
            </a:r>
            <a:endParaRPr/>
          </a:p>
          <a:p>
            <a:pPr marL="221464" lvl="0" indent="-151614" algn="l" rtl="0">
              <a:lnSpc>
                <a:spcPct val="100000"/>
              </a:lnSpc>
              <a:spcBef>
                <a:spcPts val="330"/>
              </a:spcBef>
              <a:spcAft>
                <a:spcPts val="0"/>
              </a:spcAft>
              <a:buClr>
                <a:schemeClr val="dk1"/>
              </a:buClr>
              <a:buSzPts val="1100"/>
              <a:buFont typeface="Verdana"/>
              <a:buNone/>
            </a:pPr>
            <a:endParaRPr sz="1100"/>
          </a:p>
          <a:p>
            <a:pPr marL="221464" lvl="0" indent="-221464" algn="l" rtl="0">
              <a:lnSpc>
                <a:spcPct val="100000"/>
              </a:lnSpc>
              <a:spcBef>
                <a:spcPts val="330"/>
              </a:spcBef>
              <a:spcAft>
                <a:spcPts val="0"/>
              </a:spcAft>
              <a:buNone/>
            </a:pPr>
            <a:r>
              <a:rPr lang="en-US" sz="1100" b="1" u="sng"/>
              <a:t>Reflection </a:t>
            </a:r>
            <a:r>
              <a:rPr lang="en-US" sz="1100" u="sng"/>
              <a:t>(Low-Tech)</a:t>
            </a:r>
            <a:endParaRPr/>
          </a:p>
          <a:p>
            <a:pPr marL="221464" lvl="0" indent="-221464" algn="l" rtl="0">
              <a:lnSpc>
                <a:spcPct val="100000"/>
              </a:lnSpc>
              <a:spcBef>
                <a:spcPts val="330"/>
              </a:spcBef>
              <a:spcAft>
                <a:spcPts val="0"/>
              </a:spcAft>
              <a:buNone/>
            </a:pPr>
            <a:endParaRPr sz="1100" u="sng"/>
          </a:p>
          <a:p>
            <a:pPr marL="0" lvl="0" indent="0" algn="l" rtl="0">
              <a:lnSpc>
                <a:spcPct val="100000"/>
              </a:lnSpc>
              <a:spcBef>
                <a:spcPts val="0"/>
              </a:spcBef>
              <a:spcAft>
                <a:spcPts val="0"/>
              </a:spcAft>
              <a:buNone/>
            </a:pPr>
            <a:r>
              <a:rPr lang="en-US" sz="1100"/>
              <a:t>Students write down what they learned and how they can use it or apply it to their own lives. </a:t>
            </a:r>
            <a:endParaRPr sz="1100" u="sng"/>
          </a:p>
          <a:p>
            <a:pPr marL="0" lvl="0" indent="0" algn="l" rtl="0">
              <a:lnSpc>
                <a:spcPct val="100000"/>
              </a:lnSpc>
              <a:spcBef>
                <a:spcPts val="330"/>
              </a:spcBef>
              <a:spcAft>
                <a:spcPts val="0"/>
              </a:spcAft>
              <a:buNone/>
            </a:pPr>
            <a:endParaRPr sz="1100"/>
          </a:p>
        </p:txBody>
      </p:sp>
      <p:sp>
        <p:nvSpPr>
          <p:cNvPr id="3608" name="Google Shape;3608;p22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5"/>
        <p:cNvGrpSpPr/>
        <p:nvPr/>
      </p:nvGrpSpPr>
      <p:grpSpPr>
        <a:xfrm>
          <a:off x="0" y="0"/>
          <a:ext cx="0" cy="0"/>
          <a:chOff x="0" y="0"/>
          <a:chExt cx="0" cy="0"/>
        </a:xfrm>
      </p:grpSpPr>
      <p:pic>
        <p:nvPicPr>
          <p:cNvPr id="3616" name="Google Shape;3616;p225: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3617" name="Google Shape;3617;p225: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1158075" marR="0" lvl="0" indent="-1158075" algn="l" rtl="0">
              <a:spcBef>
                <a:spcPts val="0"/>
              </a:spcBef>
              <a:spcAft>
                <a:spcPts val="0"/>
              </a:spcAft>
              <a:buNone/>
            </a:pPr>
            <a:r>
              <a:rPr lang="en-US" sz="1100" b="1">
                <a:solidFill>
                  <a:schemeClr val="dk1"/>
                </a:solidFill>
                <a:latin typeface="Verdana"/>
                <a:ea typeface="Verdana"/>
                <a:cs typeface="Verdana"/>
                <a:sym typeface="Verdana"/>
              </a:rPr>
              <a:t>Rationale:</a:t>
            </a:r>
            <a:r>
              <a:rPr lang="en-US" sz="1100">
                <a:solidFill>
                  <a:schemeClr val="dk1"/>
                </a:solidFill>
                <a:latin typeface="Verdana"/>
                <a:ea typeface="Verdana"/>
                <a:cs typeface="Verdana"/>
                <a:sym typeface="Verdana"/>
              </a:rPr>
              <a:t>	As Dr. Carol Dweck’s work suggests, Effective Praise builds mastery because it focuses on the strategy or the process the individual used to bring about a good outcome. </a:t>
            </a:r>
            <a:endParaRPr sz="1100">
              <a:solidFill>
                <a:schemeClr val="dk1"/>
              </a:solidFill>
              <a:latin typeface="Verdana"/>
              <a:ea typeface="Verdana"/>
              <a:cs typeface="Verdana"/>
              <a:sym typeface="Verdana"/>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Objective:</a:t>
            </a:r>
            <a:r>
              <a:rPr lang="en-US" sz="1100">
                <a:solidFill>
                  <a:schemeClr val="dk1"/>
                </a:solidFill>
                <a:latin typeface="Verdana"/>
                <a:ea typeface="Verdana"/>
                <a:cs typeface="Verdana"/>
                <a:sym typeface="Verdana"/>
              </a:rPr>
              <a:t>	Use Effective Praise to build mastery and winning streaks.</a:t>
            </a:r>
            <a:endParaRPr/>
          </a:p>
          <a:p>
            <a:pPr marL="1158075" marR="0" lvl="0" indent="-1158075" algn="l" rtl="0">
              <a:spcBef>
                <a:spcPts val="220"/>
              </a:spcBef>
              <a:spcAft>
                <a:spcPts val="0"/>
              </a:spcAft>
              <a:buNone/>
            </a:pPr>
            <a:endParaRPr sz="1100">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Note:	</a:t>
            </a:r>
            <a:r>
              <a:rPr lang="en-US" sz="1100">
                <a:solidFill>
                  <a:schemeClr val="dk1"/>
                </a:solidFill>
                <a:latin typeface="Verdana"/>
                <a:ea typeface="Verdana"/>
                <a:cs typeface="Verdana"/>
                <a:sym typeface="Verdana"/>
              </a:rPr>
              <a:t>This is a companion unit to Unit 17: Active Constructive Responding, but can be taught separately.</a:t>
            </a: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Unit Overview and Recommended Timing:</a:t>
            </a:r>
            <a:endParaRPr/>
          </a:p>
          <a:p>
            <a:pPr marL="1158075" marR="0" lvl="0" indent="-1158075" algn="l" rtl="0">
              <a:spcBef>
                <a:spcPts val="220"/>
              </a:spcBef>
              <a:spcAft>
                <a:spcPts val="0"/>
              </a:spcAft>
              <a:buNone/>
            </a:pPr>
            <a:endParaRPr sz="1100">
              <a:solidFill>
                <a:schemeClr val="dk1"/>
              </a:solidFill>
              <a:latin typeface="Verdana"/>
              <a:ea typeface="Verdana"/>
              <a:cs typeface="Verdana"/>
              <a:sym typeface="Verdana"/>
            </a:endParaRPr>
          </a:p>
        </p:txBody>
      </p:sp>
      <p:sp>
        <p:nvSpPr>
          <p:cNvPr id="3618" name="Google Shape;3618;p225: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Resilience Training for Teens, </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Unit 16: Effective Praise</a:t>
            </a:r>
            <a:endParaRPr sz="2000" b="1">
              <a:solidFill>
                <a:schemeClr val="dk1"/>
              </a:solidFill>
              <a:latin typeface="Verdana"/>
              <a:ea typeface="Verdana"/>
              <a:cs typeface="Verdana"/>
              <a:sym typeface="Verdana"/>
            </a:endParaRPr>
          </a:p>
        </p:txBody>
      </p:sp>
      <p:pic>
        <p:nvPicPr>
          <p:cNvPr id="3619" name="Google Shape;3619;p225:notes" descr="CSF2-slide-template-text.png"/>
          <p:cNvPicPr preferRelativeResize="0"/>
          <p:nvPr/>
        </p:nvPicPr>
        <p:blipFill rotWithShape="1">
          <a:blip r:embed="rId4">
            <a:alphaModFix/>
          </a:blip>
          <a:srcRect/>
          <a:stretch/>
        </p:blipFill>
        <p:spPr>
          <a:xfrm>
            <a:off x="733294" y="26133"/>
            <a:ext cx="2552832" cy="859241"/>
          </a:xfrm>
          <a:prstGeom prst="rect">
            <a:avLst/>
          </a:prstGeom>
          <a:noFill/>
          <a:ln>
            <a:noFill/>
          </a:ln>
        </p:spPr>
      </p:pic>
      <p:pic>
        <p:nvPicPr>
          <p:cNvPr id="3620" name="Google Shape;3620;p225:notes" descr="csf2_logo-l.png"/>
          <p:cNvPicPr preferRelativeResize="0"/>
          <p:nvPr/>
        </p:nvPicPr>
        <p:blipFill rotWithShape="1">
          <a:blip r:embed="rId5">
            <a:alphaModFix/>
          </a:blip>
          <a:srcRect/>
          <a:stretch/>
        </p:blipFill>
        <p:spPr>
          <a:xfrm>
            <a:off x="44124" y="119894"/>
            <a:ext cx="646575" cy="653269"/>
          </a:xfrm>
          <a:prstGeom prst="rect">
            <a:avLst/>
          </a:prstGeom>
          <a:noFill/>
          <a:ln>
            <a:noFill/>
          </a:ln>
        </p:spPr>
      </p:pic>
      <p:graphicFrame>
        <p:nvGraphicFramePr>
          <p:cNvPr id="3621" name="Google Shape;3621;p225:notes"/>
          <p:cNvGraphicFramePr/>
          <p:nvPr/>
        </p:nvGraphicFramePr>
        <p:xfrm>
          <a:off x="234292" y="4261451"/>
          <a:ext cx="3000000" cy="3000000"/>
        </p:xfrm>
        <a:graphic>
          <a:graphicData uri="http://schemas.openxmlformats.org/drawingml/2006/table">
            <a:tbl>
              <a:tblPr>
                <a:noFill/>
                <a:tableStyleId>{C06C6382-95A9-441B-A368-F0487E9B728C}</a:tableStyleId>
              </a:tblPr>
              <a:tblGrid>
                <a:gridCol w="5434325">
                  <a:extLst>
                    <a:ext uri="{9D8B030D-6E8A-4147-A177-3AD203B41FA5}">
                      <a16:colId xmlns:a16="http://schemas.microsoft.com/office/drawing/2014/main" val="20000"/>
                    </a:ext>
                  </a:extLst>
                </a:gridCol>
                <a:gridCol w="1137925">
                  <a:extLst>
                    <a:ext uri="{9D8B030D-6E8A-4147-A177-3AD203B41FA5}">
                      <a16:colId xmlns:a16="http://schemas.microsoft.com/office/drawing/2014/main" val="20001"/>
                    </a:ext>
                  </a:extLst>
                </a:gridCol>
              </a:tblGrid>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Skill: </a:t>
                      </a:r>
                      <a:r>
                        <a:rPr lang="en-US" sz="1100" b="0" i="0" u="none" strike="noStrike">
                          <a:solidFill>
                            <a:schemeClr val="dk1"/>
                          </a:solidFill>
                          <a:latin typeface="Verdana"/>
                          <a:ea typeface="Verdana"/>
                          <a:cs typeface="Verdana"/>
                          <a:sym typeface="Verdana"/>
                        </a:rPr>
                        <a:t>Define Effective Praise</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0"/>
                  </a:ext>
                </a:extLst>
              </a:tr>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Hook: </a:t>
                      </a:r>
                      <a:r>
                        <a:rPr lang="en-US" sz="1100" b="0" i="0" u="none" strike="noStrike">
                          <a:solidFill>
                            <a:schemeClr val="dk1"/>
                          </a:solidFill>
                          <a:latin typeface="Verdana"/>
                          <a:ea typeface="Verdana"/>
                          <a:cs typeface="Verdana"/>
                          <a:sym typeface="Verdana"/>
                        </a:rPr>
                        <a:t>Effective Praise demonstrations *(LT)</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p>
                      <a:pPr marL="914400" marR="0" lvl="0" indent="-914400" algn="l" rtl="0">
                        <a:lnSpc>
                          <a:spcPct val="115000"/>
                        </a:lnSpc>
                        <a:spcBef>
                          <a:spcPts val="0"/>
                        </a:spcBef>
                        <a:spcAft>
                          <a:spcPts val="0"/>
                        </a:spcAft>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1"/>
                  </a:ext>
                </a:extLst>
              </a:tr>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Activity: </a:t>
                      </a:r>
                      <a:r>
                        <a:rPr lang="en-US" sz="1100" b="0" i="0" u="none" strike="noStrike">
                          <a:solidFill>
                            <a:schemeClr val="dk1"/>
                          </a:solidFill>
                          <a:latin typeface="Verdana"/>
                          <a:ea typeface="Verdana"/>
                          <a:cs typeface="Verdana"/>
                          <a:sym typeface="Verdana"/>
                        </a:rPr>
                        <a:t>Personal example of Effective Praise *(LT)</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2"/>
                  </a:ext>
                </a:extLst>
              </a:tr>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Reflection: </a:t>
                      </a:r>
                      <a:r>
                        <a:rPr lang="en-US" sz="1100" b="0" i="0" u="none" strike="noStrike">
                          <a:solidFill>
                            <a:schemeClr val="dk1"/>
                          </a:solidFill>
                          <a:latin typeface="Verdana"/>
                          <a:ea typeface="Verdana"/>
                          <a:cs typeface="Verdana"/>
                          <a:sym typeface="Verdana"/>
                        </a:rPr>
                        <a:t>Students reflect on what they learned and write down how they can apply it to their daily lives *</a:t>
                      </a: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3"/>
                  </a:ext>
                </a:extLst>
              </a:tr>
              <a:tr h="274325">
                <a:tc>
                  <a:txBody>
                    <a:bodyPr/>
                    <a:lstStyle/>
                    <a:p>
                      <a:pPr marL="3175" marR="0" lvl="0" indent="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TOTAL</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20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4"/>
                  </a:ext>
                </a:extLst>
              </a:tr>
            </a:tbl>
          </a:graphicData>
        </a:graphic>
      </p:graphicFrame>
      <p:sp>
        <p:nvSpPr>
          <p:cNvPr id="3622" name="Google Shape;3622;p22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225</a:t>
            </a:fld>
            <a:endParaRPr/>
          </a:p>
        </p:txBody>
      </p:sp>
      <p:sp>
        <p:nvSpPr>
          <p:cNvPr id="3623" name="Google Shape;3623;p22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3624" name="Google Shape;3624;p225: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3625" name="Google Shape;3625;p225: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0"/>
        <p:cNvGrpSpPr/>
        <p:nvPr/>
      </p:nvGrpSpPr>
      <p:grpSpPr>
        <a:xfrm>
          <a:off x="0" y="0"/>
          <a:ext cx="0" cy="0"/>
          <a:chOff x="0" y="0"/>
          <a:chExt cx="0" cy="0"/>
        </a:xfrm>
      </p:grpSpPr>
      <p:pic>
        <p:nvPicPr>
          <p:cNvPr id="3631" name="Google Shape;3631;p226: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3632" name="Google Shape;3632;p226: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1100" b="1" i="1">
                <a:solidFill>
                  <a:schemeClr val="dk1"/>
                </a:solidFill>
                <a:latin typeface="Verdana"/>
                <a:ea typeface="Verdana"/>
                <a:cs typeface="Verdana"/>
                <a:sym typeface="Verdana"/>
              </a:rPr>
              <a:t>Effective Praise</a:t>
            </a:r>
            <a:r>
              <a:rPr lang="en-US" sz="1100" i="1">
                <a:solidFill>
                  <a:schemeClr val="dk1"/>
                </a:solidFill>
                <a:latin typeface="Verdana"/>
                <a:ea typeface="Verdana"/>
                <a:cs typeface="Verdana"/>
                <a:sym typeface="Verdana"/>
              </a:rPr>
              <a:t>	</a:t>
            </a:r>
            <a:r>
              <a:rPr lang="en-US" sz="1100">
                <a:solidFill>
                  <a:schemeClr val="dk1"/>
                </a:solidFill>
                <a:latin typeface="Verdana"/>
                <a:ea typeface="Verdana"/>
                <a:cs typeface="Verdana"/>
                <a:sym typeface="Verdana"/>
              </a:rPr>
              <a:t>A skill used to build mastery and winning streaks by 			naming the specific strategy, effort, or skill that led to the 			good outcome</a:t>
            </a:r>
            <a:endParaRPr/>
          </a:p>
          <a:p>
            <a:pPr marL="1117607" marR="0" lvl="0" indent="-1117607" algn="l" rtl="0">
              <a:spcBef>
                <a:spcPts val="220"/>
              </a:spcBef>
              <a:spcAft>
                <a:spcPts val="0"/>
              </a:spcAft>
              <a:buNone/>
            </a:pPr>
            <a:endParaRPr sz="1100" b="1">
              <a:solidFill>
                <a:schemeClr val="dk1"/>
              </a:solidFill>
              <a:latin typeface="Verdana"/>
              <a:ea typeface="Verdana"/>
              <a:cs typeface="Verdana"/>
              <a:sym typeface="Verdana"/>
            </a:endParaRPr>
          </a:p>
          <a:p>
            <a:pPr marL="1117607" marR="0" lvl="0" indent="-1117607" algn="l" rtl="0">
              <a:spcBef>
                <a:spcPts val="200"/>
              </a:spcBef>
              <a:spcAft>
                <a:spcPts val="0"/>
              </a:spcAft>
              <a:buNone/>
            </a:pPr>
            <a:endParaRPr sz="1000">
              <a:solidFill>
                <a:schemeClr val="dk1"/>
              </a:solidFill>
              <a:latin typeface="Verdana"/>
              <a:ea typeface="Verdana"/>
              <a:cs typeface="Verdana"/>
              <a:sym typeface="Verdana"/>
            </a:endParaRPr>
          </a:p>
        </p:txBody>
      </p:sp>
      <p:sp>
        <p:nvSpPr>
          <p:cNvPr id="3633" name="Google Shape;3633;p226: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Effective Praise</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Key Terms</a:t>
            </a:r>
            <a:endParaRPr/>
          </a:p>
        </p:txBody>
      </p:sp>
      <p:pic>
        <p:nvPicPr>
          <p:cNvPr id="3634" name="Google Shape;3634;p226: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3635" name="Google Shape;3635;p226: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sp>
        <p:nvSpPr>
          <p:cNvPr id="3636" name="Google Shape;3636;p22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226</a:t>
            </a:fld>
            <a:endParaRPr/>
          </a:p>
        </p:txBody>
      </p:sp>
      <p:sp>
        <p:nvSpPr>
          <p:cNvPr id="3637" name="Google Shape;3637;p22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3638" name="Google Shape;3638;p226: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3639" name="Google Shape;3639;p226: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4"/>
        <p:cNvGrpSpPr/>
        <p:nvPr/>
      </p:nvGrpSpPr>
      <p:grpSpPr>
        <a:xfrm>
          <a:off x="0" y="0"/>
          <a:ext cx="0" cy="0"/>
          <a:chOff x="0" y="0"/>
          <a:chExt cx="0" cy="0"/>
        </a:xfrm>
      </p:grpSpPr>
      <p:sp>
        <p:nvSpPr>
          <p:cNvPr id="3645" name="Google Shape;3645;p227: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46" name="Google Shape;3646;p227:notes"/>
          <p:cNvSpPr txBox="1">
            <a:spLocks noGrp="1"/>
          </p:cNvSpPr>
          <p:nvPr>
            <p:ph type="body" idx="1"/>
          </p:nvPr>
        </p:nvSpPr>
        <p:spPr>
          <a:xfrm>
            <a:off x="11395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Begin the lesson with Hunt the Good Stuff.</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write down one to three good things in the Participant Workbook.</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Tell students to write the good thing </a:t>
            </a:r>
            <a:r>
              <a:rPr lang="en-US" sz="1100" b="1"/>
              <a:t>and </a:t>
            </a:r>
            <a:r>
              <a:rPr lang="en-US" sz="1100"/>
              <a:t>the reflection (i.e., why it’s a good thing).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a couple students to share their “"Good Stuff"” at the group level. Remember to emphasize that the students explain why it is a good thing to them. </a:t>
            </a:r>
            <a:endParaRPr/>
          </a:p>
          <a:p>
            <a:pPr marL="221464" lvl="0" indent="-221464"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Optimism is important for resilience.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HTGS is a skill to use daily, or at least several times a week</a:t>
            </a:r>
            <a:endParaRPr/>
          </a:p>
          <a:p>
            <a:pPr marL="221464" lvl="0" indent="-151614" algn="l" rtl="0">
              <a:lnSpc>
                <a:spcPct val="109090"/>
              </a:lnSpc>
              <a:spcBef>
                <a:spcPts val="330"/>
              </a:spcBef>
              <a:spcAft>
                <a:spcPts val="0"/>
              </a:spcAft>
              <a:buClr>
                <a:schemeClr val="dk1"/>
              </a:buClr>
              <a:buSzPts val="1100"/>
              <a:buFont typeface="Verdana"/>
              <a:buNone/>
            </a:pPr>
            <a:endParaRPr sz="11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0" lvl="0" indent="0" algn="l" rtl="0">
              <a:lnSpc>
                <a:spcPct val="100000"/>
              </a:lnSpc>
              <a:spcBef>
                <a:spcPts val="360"/>
              </a:spcBef>
              <a:spcAft>
                <a:spcPts val="0"/>
              </a:spcAft>
              <a:buNone/>
            </a:pPr>
            <a:endParaRPr/>
          </a:p>
        </p:txBody>
      </p:sp>
      <p:sp>
        <p:nvSpPr>
          <p:cNvPr id="3647" name="Google Shape;3647;p22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227</a:t>
            </a:fld>
            <a:endParaRPr/>
          </a:p>
        </p:txBody>
      </p:sp>
      <p:sp>
        <p:nvSpPr>
          <p:cNvPr id="3648" name="Google Shape;3648;p22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5"/>
        <p:cNvGrpSpPr/>
        <p:nvPr/>
      </p:nvGrpSpPr>
      <p:grpSpPr>
        <a:xfrm>
          <a:off x="0" y="0"/>
          <a:ext cx="0" cy="0"/>
          <a:chOff x="0" y="0"/>
          <a:chExt cx="0" cy="0"/>
        </a:xfrm>
      </p:grpSpPr>
      <p:sp>
        <p:nvSpPr>
          <p:cNvPr id="3656" name="Google Shape;3656;p228: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57" name="Google Shape;3657;p228:notes"/>
          <p:cNvSpPr txBox="1">
            <a:spLocks noGrp="1"/>
          </p:cNvSpPr>
          <p:nvPr>
            <p:ph type="body" idx="1"/>
          </p:nvPr>
        </p:nvSpPr>
        <p:spPr>
          <a:xfrm>
            <a:off x="212848" y="3248851"/>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20000"/>
              </a:lnSpc>
              <a:spcBef>
                <a:spcPts val="0"/>
              </a:spcBef>
              <a:spcAft>
                <a:spcPts val="0"/>
              </a:spcAft>
              <a:buNone/>
            </a:pPr>
            <a:endParaRPr sz="1000"/>
          </a:p>
          <a:p>
            <a:pPr marL="0" lvl="0" indent="0" algn="l" rtl="0">
              <a:lnSpc>
                <a:spcPct val="120000"/>
              </a:lnSpc>
              <a:spcBef>
                <a:spcPts val="300"/>
              </a:spcBef>
              <a:spcAft>
                <a:spcPts val="0"/>
              </a:spcAft>
              <a:buNone/>
            </a:pPr>
            <a:endParaRPr sz="1000"/>
          </a:p>
          <a:p>
            <a:pPr marL="0" lvl="0" indent="0" algn="l" rtl="0">
              <a:lnSpc>
                <a:spcPct val="120000"/>
              </a:lnSpc>
              <a:spcBef>
                <a:spcPts val="300"/>
              </a:spcBef>
              <a:spcAft>
                <a:spcPts val="0"/>
              </a:spcAft>
              <a:buNone/>
            </a:pPr>
            <a:endParaRPr sz="1000"/>
          </a:p>
        </p:txBody>
      </p:sp>
      <p:sp>
        <p:nvSpPr>
          <p:cNvPr id="3658" name="Google Shape;3658;p22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228</a:t>
            </a:fld>
            <a:endParaRPr/>
          </a:p>
        </p:txBody>
      </p:sp>
      <p:sp>
        <p:nvSpPr>
          <p:cNvPr id="3659" name="Google Shape;3659;p228:notes"/>
          <p:cNvSpPr txBox="1"/>
          <p:nvPr/>
        </p:nvSpPr>
        <p:spPr>
          <a:xfrm>
            <a:off x="103924" y="3248853"/>
            <a:ext cx="3829249" cy="5687282"/>
          </a:xfrm>
          <a:prstGeom prst="rect">
            <a:avLst/>
          </a:prstGeom>
          <a:noFill/>
          <a:ln>
            <a:noFill/>
          </a:ln>
        </p:spPr>
        <p:txBody>
          <a:bodyPr spcFirstLastPara="1" wrap="square" lIns="94500" tIns="47250" rIns="94500" bIns="47250" anchor="t" anchorCtr="0">
            <a:normAutofit/>
          </a:bodyPr>
          <a:lstStyle/>
          <a:p>
            <a:pPr marL="0" marR="0" lvl="0" indent="0" algn="l" rtl="0">
              <a:spcBef>
                <a:spcPts val="0"/>
              </a:spcBef>
              <a:spcAft>
                <a:spcPts val="0"/>
              </a:spcAft>
              <a:buNone/>
            </a:pPr>
            <a:r>
              <a:rPr lang="en-US" sz="1100" b="1">
                <a:solidFill>
                  <a:schemeClr val="dk1"/>
                </a:solidFill>
                <a:latin typeface="Verdana"/>
                <a:ea typeface="Verdana"/>
                <a:cs typeface="Verdana"/>
                <a:sym typeface="Verdana"/>
              </a:rPr>
              <a:t>Instructor Notes: </a:t>
            </a:r>
            <a:endParaRPr/>
          </a:p>
          <a:p>
            <a:pPr marL="0" marR="0" lvl="0" indent="0" algn="l" rtl="0">
              <a:spcBef>
                <a:spcPts val="0"/>
              </a:spcBef>
              <a:spcAft>
                <a:spcPts val="0"/>
              </a:spcAft>
              <a:buNone/>
            </a:pPr>
            <a:endParaRPr sz="1100">
              <a:solidFill>
                <a:schemeClr val="dk1"/>
              </a:solidFill>
              <a:latin typeface="Verdana"/>
              <a:ea typeface="Verdana"/>
              <a:cs typeface="Verdana"/>
              <a:sym typeface="Verdana"/>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Tell students in one sentence what they will be learning.</a:t>
            </a:r>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Provide students with the resilience Core Competency the skill targets. </a:t>
            </a:r>
            <a:endParaRPr/>
          </a:p>
          <a:p>
            <a:pPr marL="231895" marR="0" lvl="1" indent="-231895" algn="l" rtl="0">
              <a:spcBef>
                <a:spcPts val="0"/>
              </a:spcBef>
              <a:spcAft>
                <a:spcPts val="0"/>
              </a:spcAft>
              <a:buNone/>
            </a:pPr>
            <a:endParaRPr sz="1100" b="1" i="0" u="none" strike="noStrike" cap="none">
              <a:solidFill>
                <a:schemeClr val="dk1"/>
              </a:solidFill>
              <a:latin typeface="Verdana"/>
              <a:ea typeface="Verdana"/>
              <a:cs typeface="Verdana"/>
              <a:sym typeface="Verdana"/>
            </a:endParaRPr>
          </a:p>
          <a:p>
            <a:pPr marL="231895" marR="0" lvl="1" indent="-231895" algn="l" rtl="0">
              <a:spcBef>
                <a:spcPts val="0"/>
              </a:spcBef>
              <a:spcAft>
                <a:spcPts val="0"/>
              </a:spcAft>
              <a:buNone/>
            </a:pPr>
            <a:r>
              <a:rPr lang="en-US" sz="1100" b="1" i="0" u="none" strike="noStrike" cap="none">
                <a:solidFill>
                  <a:schemeClr val="dk1"/>
                </a:solidFill>
                <a:latin typeface="Verdana"/>
                <a:ea typeface="Verdana"/>
                <a:cs typeface="Verdana"/>
                <a:sym typeface="Verdana"/>
              </a:rPr>
              <a:t>Key Points:</a:t>
            </a:r>
            <a:endParaRPr/>
          </a:p>
          <a:p>
            <a:pPr marL="231895" marR="0" lvl="1" indent="-231895" algn="l" rtl="0">
              <a:spcBef>
                <a:spcPts val="0"/>
              </a:spcBef>
              <a:spcAft>
                <a:spcPts val="0"/>
              </a:spcAft>
              <a:buNone/>
            </a:pPr>
            <a:endParaRPr sz="1100" b="1" i="0" u="none" strike="noStrike" cap="none">
              <a:solidFill>
                <a:schemeClr val="dk1"/>
              </a:solidFill>
              <a:latin typeface="Verdana"/>
              <a:ea typeface="Verdana"/>
              <a:cs typeface="Verdana"/>
              <a:sym typeface="Verdana"/>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This skill is about how to give someone or yourself praise when they or you do something that deserves praise. </a:t>
            </a:r>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Effective Praise builds Connection. </a:t>
            </a:r>
            <a:endParaRPr/>
          </a:p>
          <a:p>
            <a:pPr marL="232802" marR="0" lvl="1" indent="-162952" algn="l" rtl="0">
              <a:spcBef>
                <a:spcPts val="0"/>
              </a:spcBef>
              <a:spcAft>
                <a:spcPts val="0"/>
              </a:spcAft>
              <a:buClr>
                <a:schemeClr val="dk1"/>
              </a:buClr>
              <a:buSzPts val="1100"/>
              <a:buFont typeface="Calibri"/>
              <a:buNone/>
            </a:pPr>
            <a:endParaRPr sz="1100" b="0" i="0" u="none" strike="noStrike" cap="none">
              <a:solidFill>
                <a:schemeClr val="dk1"/>
              </a:solidFill>
              <a:latin typeface="Verdana"/>
              <a:ea typeface="Verdana"/>
              <a:cs typeface="Verdana"/>
              <a:sym typeface="Verdana"/>
            </a:endParaRPr>
          </a:p>
          <a:p>
            <a:pPr marL="232802" marR="0" lvl="0" indent="-162952" algn="l" rtl="0">
              <a:spcBef>
                <a:spcPts val="0"/>
              </a:spcBef>
              <a:spcAft>
                <a:spcPts val="0"/>
              </a:spcAft>
              <a:buClr>
                <a:schemeClr val="dk1"/>
              </a:buClr>
              <a:buSzPts val="1100"/>
              <a:buFont typeface="Calibri"/>
              <a:buNone/>
            </a:pPr>
            <a:endParaRPr sz="1100">
              <a:solidFill>
                <a:schemeClr val="dk1"/>
              </a:solidFill>
              <a:latin typeface="Verdana"/>
              <a:ea typeface="Verdana"/>
              <a:cs typeface="Verdana"/>
              <a:sym typeface="Verdana"/>
            </a:endParaRPr>
          </a:p>
          <a:p>
            <a:pPr marL="232802" marR="0" lvl="0" indent="-169302" algn="l" rtl="0">
              <a:lnSpc>
                <a:spcPct val="116299"/>
              </a:lnSpc>
              <a:spcBef>
                <a:spcPts val="300"/>
              </a:spcBef>
              <a:spcAft>
                <a:spcPts val="0"/>
              </a:spcAft>
              <a:buClr>
                <a:schemeClr val="dk1"/>
              </a:buClr>
              <a:buSzPts val="1000"/>
              <a:buFont typeface="Calibri"/>
              <a:buNone/>
            </a:pPr>
            <a:endParaRPr sz="1000">
              <a:solidFill>
                <a:schemeClr val="dk1"/>
              </a:solidFill>
              <a:latin typeface="Verdana"/>
              <a:ea typeface="Verdana"/>
              <a:cs typeface="Verdana"/>
              <a:sym typeface="Verdana"/>
            </a:endParaRPr>
          </a:p>
          <a:p>
            <a:pPr marL="0" marR="0" lvl="0" indent="0" algn="l" rtl="0">
              <a:lnSpc>
                <a:spcPct val="116299"/>
              </a:lnSpc>
              <a:spcBef>
                <a:spcPts val="300"/>
              </a:spcBef>
              <a:spcAft>
                <a:spcPts val="0"/>
              </a:spcAft>
              <a:buNone/>
            </a:pPr>
            <a:endParaRPr sz="1000">
              <a:solidFill>
                <a:schemeClr val="dk1"/>
              </a:solidFill>
              <a:latin typeface="Verdana"/>
              <a:ea typeface="Verdana"/>
              <a:cs typeface="Verdana"/>
              <a:sym typeface="Verdana"/>
            </a:endParaRPr>
          </a:p>
        </p:txBody>
      </p:sp>
      <p:sp>
        <p:nvSpPr>
          <p:cNvPr id="3660" name="Google Shape;3660;p22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8"/>
        <p:cNvGrpSpPr/>
        <p:nvPr/>
      </p:nvGrpSpPr>
      <p:grpSpPr>
        <a:xfrm>
          <a:off x="0" y="0"/>
          <a:ext cx="0" cy="0"/>
          <a:chOff x="0" y="0"/>
          <a:chExt cx="0" cy="0"/>
        </a:xfrm>
      </p:grpSpPr>
      <p:sp>
        <p:nvSpPr>
          <p:cNvPr id="3669" name="Google Shape;3669;p229:notes"/>
          <p:cNvSpPr>
            <a:spLocks noGrp="1" noRot="1" noChangeAspect="1"/>
          </p:cNvSpPr>
          <p:nvPr>
            <p:ph type="sldImg" idx="2"/>
          </p:nvPr>
        </p:nvSpPr>
        <p:spPr>
          <a:xfrm>
            <a:off x="254000" y="285750"/>
            <a:ext cx="3871913" cy="2903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70" name="Google Shape;3670;p229:notes"/>
          <p:cNvSpPr txBox="1">
            <a:spLocks noGrp="1"/>
          </p:cNvSpPr>
          <p:nvPr>
            <p:ph type="body" idx="1"/>
          </p:nvPr>
        </p:nvSpPr>
        <p:spPr>
          <a:xfrm>
            <a:off x="113954" y="3238680"/>
            <a:ext cx="3829249"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23524" lvl="0" indent="-223524" algn="l" rtl="0">
              <a:lnSpc>
                <a:spcPct val="100000"/>
              </a:lnSpc>
              <a:spcBef>
                <a:spcPts val="0"/>
              </a:spcBef>
              <a:spcAft>
                <a:spcPts val="0"/>
              </a:spcAft>
              <a:buNone/>
            </a:pPr>
            <a:r>
              <a:rPr lang="en-US" sz="1100" b="1" u="sng"/>
              <a:t>Skill</a:t>
            </a:r>
            <a:endParaRPr/>
          </a:p>
          <a:p>
            <a:pPr marL="223524" lvl="0" indent="-223524"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Ask students what effective criticism is.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Demonstrate the use of Effective Praise, following the demonstration instructions below.</a:t>
            </a:r>
            <a:r>
              <a:rPr lang="en-US" sz="1100" b="1"/>
              <a:t> </a:t>
            </a:r>
            <a:endParaRPr sz="1100" b="1"/>
          </a:p>
          <a:p>
            <a:pPr marL="223524" lvl="0" indent="-223524" algn="l" rtl="0">
              <a:lnSpc>
                <a:spcPct val="100000"/>
              </a:lnSpc>
              <a:spcBef>
                <a:spcPts val="0"/>
              </a:spcBef>
              <a:spcAft>
                <a:spcPts val="0"/>
              </a:spcAft>
              <a:buNone/>
            </a:pPr>
            <a:endParaRPr sz="1100" u="sng"/>
          </a:p>
          <a:p>
            <a:pPr marL="223524" lvl="0" indent="-223524" algn="l" rtl="0">
              <a:lnSpc>
                <a:spcPct val="100000"/>
              </a:lnSpc>
              <a:spcBef>
                <a:spcPts val="0"/>
              </a:spcBef>
              <a:spcAft>
                <a:spcPts val="0"/>
              </a:spcAft>
              <a:buNone/>
            </a:pPr>
            <a:r>
              <a:rPr lang="en-US" sz="1100" b="1" u="sng"/>
              <a:t>Activity</a:t>
            </a:r>
            <a:r>
              <a:rPr lang="en-US" sz="1100" u="sng"/>
              <a:t> (Low-Tech)</a:t>
            </a:r>
            <a:endParaRPr/>
          </a:p>
          <a:p>
            <a:pPr marL="223524" lvl="0" indent="-223524" algn="l" rtl="0">
              <a:lnSpc>
                <a:spcPct val="100000"/>
              </a:lnSpc>
              <a:spcBef>
                <a:spcPts val="0"/>
              </a:spcBef>
              <a:spcAft>
                <a:spcPts val="0"/>
              </a:spcAft>
              <a:buNone/>
            </a:pP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Read the scenario on the slide (or come up with a scenario more relevant to your group).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Tell students you will be giving two forms of praise and they will need to point out which is more effective and why.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Demonstrate an example of ineffective praise (e.g., good job guys, bring it in).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Demonstrate an example of Effective Praise (e.g., “Good job guys. Last night in the game we were communicating during plays and everyone supported each other whether they were on the court or on the sidelines).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Discuss which form of praise was more effective and why. </a:t>
            </a:r>
            <a:endParaRPr sz="1100"/>
          </a:p>
          <a:p>
            <a:pPr marL="223524" lvl="0" indent="-153674" algn="l" rtl="0">
              <a:lnSpc>
                <a:spcPct val="100000"/>
              </a:lnSpc>
              <a:spcBef>
                <a:spcPts val="0"/>
              </a:spcBef>
              <a:spcAft>
                <a:spcPts val="0"/>
              </a:spcAft>
              <a:buClr>
                <a:schemeClr val="dk1"/>
              </a:buClr>
              <a:buSzPts val="1100"/>
              <a:buFont typeface="Verdana"/>
              <a:buNone/>
            </a:pPr>
            <a:endParaRPr sz="1100"/>
          </a:p>
        </p:txBody>
      </p:sp>
      <p:sp>
        <p:nvSpPr>
          <p:cNvPr id="3671" name="Google Shape;3671;p22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229</a:t>
            </a:fld>
            <a:endParaRPr/>
          </a:p>
        </p:txBody>
      </p:sp>
      <p:sp>
        <p:nvSpPr>
          <p:cNvPr id="3672" name="Google Shape;3672;p229:notes"/>
          <p:cNvSpPr txBox="1"/>
          <p:nvPr/>
        </p:nvSpPr>
        <p:spPr>
          <a:xfrm>
            <a:off x="1934958"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3673" name="Google Shape;3673;p22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23: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3" name="Google Shape;573;p23:notes"/>
          <p:cNvSpPr txBox="1">
            <a:spLocks noGrp="1"/>
          </p:cNvSpPr>
          <p:nvPr>
            <p:ph type="body" idx="1"/>
          </p:nvPr>
        </p:nvSpPr>
        <p:spPr>
          <a:xfrm>
            <a:off x="108925" y="3238680"/>
            <a:ext cx="3829249" cy="5687282"/>
          </a:xfrm>
          <a:prstGeom prst="rect">
            <a:avLst/>
          </a:prstGeom>
          <a:noFill/>
          <a:ln>
            <a:noFill/>
          </a:ln>
        </p:spPr>
        <p:txBody>
          <a:bodyPr spcFirstLastPara="1" wrap="square" lIns="94500" tIns="47250" rIns="94500" bIns="47250" anchor="t" anchorCtr="0">
            <a:normAutofit/>
          </a:bodyPr>
          <a:lstStyle/>
          <a:p>
            <a:pPr marL="223524" lvl="0" indent="-223524" algn="l" rtl="0">
              <a:lnSpc>
                <a:spcPct val="100000"/>
              </a:lnSpc>
              <a:spcBef>
                <a:spcPts val="0"/>
              </a:spcBef>
              <a:spcAft>
                <a:spcPts val="0"/>
              </a:spcAft>
              <a:buNone/>
            </a:pPr>
            <a:endParaRPr sz="1000"/>
          </a:p>
          <a:p>
            <a:pPr marL="0" lvl="0" indent="0" algn="l" rtl="0">
              <a:lnSpc>
                <a:spcPct val="100000"/>
              </a:lnSpc>
              <a:spcBef>
                <a:spcPts val="0"/>
              </a:spcBef>
              <a:spcAft>
                <a:spcPts val="0"/>
              </a:spcAft>
              <a:buNone/>
            </a:pPr>
            <a:endParaRPr sz="1000"/>
          </a:p>
          <a:p>
            <a:pPr marL="0" lvl="0" indent="0" algn="l" rtl="0">
              <a:lnSpc>
                <a:spcPct val="100000"/>
              </a:lnSpc>
              <a:spcBef>
                <a:spcPts val="0"/>
              </a:spcBef>
              <a:spcAft>
                <a:spcPts val="0"/>
              </a:spcAft>
              <a:buNone/>
            </a:pPr>
            <a:endParaRPr sz="1000"/>
          </a:p>
        </p:txBody>
      </p:sp>
      <p:sp>
        <p:nvSpPr>
          <p:cNvPr id="574" name="Google Shape;574;p2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23</a:t>
            </a:fld>
            <a:endParaRPr/>
          </a:p>
        </p:txBody>
      </p:sp>
      <p:sp>
        <p:nvSpPr>
          <p:cNvPr id="575" name="Google Shape;575;p2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576" name="Google Shape;576;p23:notes"/>
          <p:cNvSpPr txBox="1"/>
          <p:nvPr/>
        </p:nvSpPr>
        <p:spPr>
          <a:xfrm>
            <a:off x="275369" y="3264809"/>
            <a:ext cx="3829248" cy="5687282"/>
          </a:xfrm>
          <a:prstGeom prst="rect">
            <a:avLst/>
          </a:prstGeom>
          <a:noFill/>
          <a:ln>
            <a:noFill/>
          </a:ln>
        </p:spPr>
        <p:txBody>
          <a:bodyPr spcFirstLastPara="1" wrap="square" lIns="94025" tIns="47000" rIns="94025" bIns="47000" anchor="t" anchorCtr="0">
            <a:normAutofit/>
          </a:bodyPr>
          <a:lstStyle/>
          <a:p>
            <a:pPr marL="0" marR="0" lvl="0" indent="0" algn="l" rtl="0">
              <a:spcBef>
                <a:spcPts val="0"/>
              </a:spcBef>
              <a:spcAft>
                <a:spcPts val="0"/>
              </a:spcAft>
              <a:buNone/>
            </a:pPr>
            <a:r>
              <a:rPr lang="en-US" sz="1100" b="1">
                <a:solidFill>
                  <a:schemeClr val="dk1"/>
                </a:solidFill>
                <a:latin typeface="Verdana"/>
                <a:ea typeface="Verdana"/>
                <a:cs typeface="Verdana"/>
                <a:sym typeface="Verdana"/>
              </a:rPr>
              <a:t>Instructor Notes: </a:t>
            </a:r>
            <a:endParaRPr/>
          </a:p>
          <a:p>
            <a:pPr marL="0" marR="0" lvl="0" indent="0" algn="l" rtl="0">
              <a:spcBef>
                <a:spcPts val="0"/>
              </a:spcBef>
              <a:spcAft>
                <a:spcPts val="0"/>
              </a:spcAft>
              <a:buNone/>
            </a:pPr>
            <a:endParaRPr sz="800">
              <a:solidFill>
                <a:schemeClr val="dk1"/>
              </a:solidFill>
              <a:latin typeface="Verdana"/>
              <a:ea typeface="Verdana"/>
              <a:cs typeface="Verdana"/>
              <a:sym typeface="Verdana"/>
            </a:endParaRPr>
          </a:p>
          <a:p>
            <a:pPr marL="222396" marR="0" lvl="1" indent="-222396" algn="l" rtl="0">
              <a:spcBef>
                <a:spcPts val="0"/>
              </a:spcBef>
              <a:spcAft>
                <a:spcPts val="0"/>
              </a:spcAft>
              <a:buNone/>
            </a:pPr>
            <a:r>
              <a:rPr lang="en-US" sz="1100" b="1" i="0" u="sng" strike="noStrike" cap="none">
                <a:solidFill>
                  <a:schemeClr val="dk1"/>
                </a:solidFill>
                <a:latin typeface="Verdana"/>
                <a:ea typeface="Verdana"/>
                <a:cs typeface="Verdana"/>
                <a:sym typeface="Verdana"/>
              </a:rPr>
              <a:t>Activity</a:t>
            </a:r>
            <a:r>
              <a:rPr lang="en-US" sz="1100" b="0" i="0" u="sng" strike="noStrike" cap="none">
                <a:solidFill>
                  <a:schemeClr val="dk1"/>
                </a:solidFill>
                <a:latin typeface="Verdana"/>
                <a:ea typeface="Verdana"/>
                <a:cs typeface="Verdana"/>
                <a:sym typeface="Verdana"/>
              </a:rPr>
              <a:t> (Low-Tech)</a:t>
            </a:r>
            <a:endParaRPr/>
          </a:p>
          <a:p>
            <a:pPr marL="222396" marR="0" lvl="1" indent="-222396" algn="l" rtl="0">
              <a:spcBef>
                <a:spcPts val="0"/>
              </a:spcBef>
              <a:spcAft>
                <a:spcPts val="0"/>
              </a:spcAft>
              <a:buNone/>
            </a:pPr>
            <a:endParaRPr sz="1100" b="0" i="0" u="sng" strike="noStrike" cap="none">
              <a:solidFill>
                <a:schemeClr val="dk1"/>
              </a:solidFill>
              <a:latin typeface="Verdana"/>
              <a:ea typeface="Verdana"/>
              <a:cs typeface="Verdana"/>
              <a:sym typeface="Verdana"/>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Have students pick a goal from their Goal List, a date they will achieve it by, and explain why it is important to them. </a:t>
            </a:r>
            <a:endParaRPr/>
          </a:p>
          <a:p>
            <a:pPr marL="232802" marR="0" lvl="1" indent="-232802" algn="l" rtl="0">
              <a:spcBef>
                <a:spcPts val="0"/>
              </a:spcBef>
              <a:spcAft>
                <a:spcPts val="0"/>
              </a:spcAft>
              <a:buClr>
                <a:schemeClr val="dk1"/>
              </a:buClr>
              <a:buSzPts val="1100"/>
              <a:buFont typeface="Calibri"/>
              <a:buAutoNum type="arabicParenR"/>
            </a:pPr>
            <a:r>
              <a:rPr lang="en-US" sz="1100" b="0" i="0" u="none" strike="noStrike" cap="none">
                <a:solidFill>
                  <a:schemeClr val="dk1"/>
                </a:solidFill>
                <a:latin typeface="Verdana"/>
                <a:ea typeface="Verdana"/>
                <a:cs typeface="Verdana"/>
                <a:sym typeface="Verdana"/>
              </a:rPr>
              <a:t>Have students turn to someone near them and share their goal OR have several students share at the large group level. </a:t>
            </a:r>
            <a:endParaRPr/>
          </a:p>
          <a:p>
            <a:pPr marL="222396" marR="0" lvl="1" indent="-152546" algn="l" rtl="0">
              <a:spcBef>
                <a:spcPts val="0"/>
              </a:spcBef>
              <a:spcAft>
                <a:spcPts val="0"/>
              </a:spcAft>
              <a:buClr>
                <a:schemeClr val="dk1"/>
              </a:buClr>
              <a:buSzPts val="1100"/>
              <a:buFont typeface="Arial"/>
              <a:buNone/>
            </a:pPr>
            <a:endParaRPr sz="1100" b="0" i="0" u="none" strike="noStrike" cap="none">
              <a:solidFill>
                <a:schemeClr val="dk1"/>
              </a:solidFill>
              <a:latin typeface="Verdana"/>
              <a:ea typeface="Verdana"/>
              <a:cs typeface="Verdana"/>
              <a:sym typeface="Verdana"/>
            </a:endParaRPr>
          </a:p>
          <a:p>
            <a:pPr marL="0" marR="0" lvl="0" indent="0" algn="l" rtl="0">
              <a:spcBef>
                <a:spcPts val="0"/>
              </a:spcBef>
              <a:spcAft>
                <a:spcPts val="0"/>
              </a:spcAft>
              <a:buNone/>
            </a:pPr>
            <a:endParaRPr sz="1100">
              <a:solidFill>
                <a:schemeClr val="dk1"/>
              </a:solidFill>
              <a:latin typeface="Verdana"/>
              <a:ea typeface="Verdana"/>
              <a:cs typeface="Verdana"/>
              <a:sym typeface="Verdana"/>
            </a:endParaRPr>
          </a:p>
          <a:p>
            <a:pPr marL="0" marR="0" lvl="0" indent="0" algn="l" rtl="0">
              <a:spcBef>
                <a:spcPts val="0"/>
              </a:spcBef>
              <a:spcAft>
                <a:spcPts val="0"/>
              </a:spcAft>
              <a:buNone/>
            </a:pPr>
            <a:endParaRPr sz="1100">
              <a:solidFill>
                <a:schemeClr val="dk1"/>
              </a:solidFill>
              <a:latin typeface="Verdana"/>
              <a:ea typeface="Verdana"/>
              <a:cs typeface="Verdana"/>
              <a:sym typeface="Verdana"/>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6"/>
        <p:cNvGrpSpPr/>
        <p:nvPr/>
      </p:nvGrpSpPr>
      <p:grpSpPr>
        <a:xfrm>
          <a:off x="0" y="0"/>
          <a:ext cx="0" cy="0"/>
          <a:chOff x="0" y="0"/>
          <a:chExt cx="0" cy="0"/>
        </a:xfrm>
      </p:grpSpPr>
      <p:sp>
        <p:nvSpPr>
          <p:cNvPr id="3687" name="Google Shape;3687;p230:notes"/>
          <p:cNvSpPr>
            <a:spLocks noGrp="1" noRot="1" noChangeAspect="1"/>
          </p:cNvSpPr>
          <p:nvPr>
            <p:ph type="sldImg" idx="2"/>
          </p:nvPr>
        </p:nvSpPr>
        <p:spPr>
          <a:xfrm>
            <a:off x="254000" y="285750"/>
            <a:ext cx="3871913" cy="2903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88" name="Google Shape;3688;p230:notes"/>
          <p:cNvSpPr txBox="1">
            <a:spLocks noGrp="1"/>
          </p:cNvSpPr>
          <p:nvPr>
            <p:ph type="body" idx="1"/>
          </p:nvPr>
        </p:nvSpPr>
        <p:spPr>
          <a:xfrm>
            <a:off x="103902" y="3238680"/>
            <a:ext cx="3829249"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23524" lvl="0" indent="-223524" algn="l" rtl="0">
              <a:lnSpc>
                <a:spcPct val="100000"/>
              </a:lnSpc>
              <a:spcBef>
                <a:spcPts val="0"/>
              </a:spcBef>
              <a:spcAft>
                <a:spcPts val="0"/>
              </a:spcAft>
              <a:buNone/>
            </a:pPr>
            <a:r>
              <a:rPr lang="en-US" sz="1100" b="1" u="sng"/>
              <a:t>Skill</a:t>
            </a:r>
            <a:endParaRPr/>
          </a:p>
          <a:p>
            <a:pPr marL="223524" lvl="0" indent="-223524"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Point out that we often skip the process, strategy, and behavior that led to the good outcome. This type of praise does not communicate </a:t>
            </a:r>
            <a:r>
              <a:rPr lang="en-US" sz="1100" b="1"/>
              <a:t>how</a:t>
            </a:r>
            <a:r>
              <a:rPr lang="en-US" sz="1100"/>
              <a:t> the person brought about the positive outcome.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underline SPECIFIC STRATEGY, EFFORT, OR SKILL in their Participant Workbooks.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Review the benefits of Effective Praise:</a:t>
            </a:r>
            <a:endParaRPr/>
          </a:p>
          <a:p>
            <a:pPr marL="465603" lvl="1" indent="-227952" algn="l" rtl="0">
              <a:lnSpc>
                <a:spcPct val="100000"/>
              </a:lnSpc>
              <a:spcBef>
                <a:spcPts val="0"/>
              </a:spcBef>
              <a:spcAft>
                <a:spcPts val="0"/>
              </a:spcAft>
              <a:buClr>
                <a:schemeClr val="dk1"/>
              </a:buClr>
              <a:buSzPts val="1100"/>
              <a:buFont typeface="Arial"/>
              <a:buChar char="•"/>
            </a:pPr>
            <a:r>
              <a:rPr lang="en-US" sz="1100"/>
              <a:t>Builds Optimism</a:t>
            </a:r>
            <a:endParaRPr/>
          </a:p>
          <a:p>
            <a:pPr marL="465603" lvl="1" indent="-227952" algn="l" rtl="0">
              <a:lnSpc>
                <a:spcPct val="100000"/>
              </a:lnSpc>
              <a:spcBef>
                <a:spcPts val="0"/>
              </a:spcBef>
              <a:spcAft>
                <a:spcPts val="0"/>
              </a:spcAft>
              <a:buClr>
                <a:schemeClr val="dk1"/>
              </a:buClr>
              <a:buSzPts val="1100"/>
              <a:buFont typeface="Arial"/>
              <a:buChar char="•"/>
            </a:pPr>
            <a:r>
              <a:rPr lang="en-US" sz="1100"/>
              <a:t>Enables winning streaks </a:t>
            </a:r>
            <a:endParaRPr/>
          </a:p>
          <a:p>
            <a:pPr marL="465603" lvl="1" indent="-227952" algn="l" rtl="0">
              <a:lnSpc>
                <a:spcPct val="100000"/>
              </a:lnSpc>
              <a:spcBef>
                <a:spcPts val="0"/>
              </a:spcBef>
              <a:spcAft>
                <a:spcPts val="0"/>
              </a:spcAft>
              <a:buClr>
                <a:schemeClr val="dk1"/>
              </a:buClr>
              <a:buSzPts val="1100"/>
              <a:buFont typeface="Arial"/>
              <a:buChar char="•"/>
            </a:pPr>
            <a:r>
              <a:rPr lang="en-US" sz="1100"/>
              <a:t>Builds confidence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write BUILDS CONFIDENCE in their Participant Workbooks.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Discuss how students can give themselves Effective Praise to build confidence. </a:t>
            </a:r>
            <a:endParaRPr/>
          </a:p>
          <a:p>
            <a:pPr marL="223524" lvl="0" indent="-223524" algn="l" rtl="0">
              <a:lnSpc>
                <a:spcPct val="100000"/>
              </a:lnSpc>
              <a:spcBef>
                <a:spcPts val="0"/>
              </a:spcBef>
              <a:spcAft>
                <a:spcPts val="0"/>
              </a:spcAft>
              <a:buNone/>
            </a:pPr>
            <a:endParaRPr sz="1100" b="1"/>
          </a:p>
          <a:p>
            <a:pPr marL="223524" lvl="0" indent="-223524" algn="l" rtl="0">
              <a:lnSpc>
                <a:spcPct val="100000"/>
              </a:lnSpc>
              <a:spcBef>
                <a:spcPts val="0"/>
              </a:spcBef>
              <a:spcAft>
                <a:spcPts val="0"/>
              </a:spcAft>
              <a:buNone/>
            </a:pPr>
            <a:r>
              <a:rPr lang="en-US" sz="1100" b="1"/>
              <a:t>Key Points:</a:t>
            </a:r>
            <a:endParaRPr/>
          </a:p>
          <a:p>
            <a:pPr marL="223524" lvl="0" indent="-22352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Effective Praise names the specific strategy, effort, or skill that led to the good outcome.</a:t>
            </a: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Effective Praise can build confidence in yourself and others. </a:t>
            </a:r>
            <a:endParaRPr sz="1100"/>
          </a:p>
          <a:p>
            <a:pPr marL="223524" lvl="0" indent="-160024" algn="l" rtl="0">
              <a:lnSpc>
                <a:spcPct val="100000"/>
              </a:lnSpc>
              <a:spcBef>
                <a:spcPts val="0"/>
              </a:spcBef>
              <a:spcAft>
                <a:spcPts val="0"/>
              </a:spcAft>
              <a:buClr>
                <a:schemeClr val="dk1"/>
              </a:buClr>
              <a:buSzPts val="1000"/>
              <a:buFont typeface="Verdana"/>
              <a:buNone/>
            </a:pPr>
            <a:endParaRPr sz="1000"/>
          </a:p>
        </p:txBody>
      </p:sp>
      <p:sp>
        <p:nvSpPr>
          <p:cNvPr id="3689" name="Google Shape;3689;p23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230</a:t>
            </a:fld>
            <a:endParaRPr/>
          </a:p>
        </p:txBody>
      </p:sp>
      <p:sp>
        <p:nvSpPr>
          <p:cNvPr id="3690" name="Google Shape;3690;p230:notes"/>
          <p:cNvSpPr txBox="1"/>
          <p:nvPr/>
        </p:nvSpPr>
        <p:spPr>
          <a:xfrm>
            <a:off x="1934958"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3691" name="Google Shape;3691;p23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4"/>
        <p:cNvGrpSpPr/>
        <p:nvPr/>
      </p:nvGrpSpPr>
      <p:grpSpPr>
        <a:xfrm>
          <a:off x="0" y="0"/>
          <a:ext cx="0" cy="0"/>
          <a:chOff x="0" y="0"/>
          <a:chExt cx="0" cy="0"/>
        </a:xfrm>
      </p:grpSpPr>
      <p:sp>
        <p:nvSpPr>
          <p:cNvPr id="3705" name="Google Shape;3705;p231:notes"/>
          <p:cNvSpPr>
            <a:spLocks noGrp="1" noRot="1" noChangeAspect="1"/>
          </p:cNvSpPr>
          <p:nvPr>
            <p:ph type="sldImg" idx="2"/>
          </p:nvPr>
        </p:nvSpPr>
        <p:spPr>
          <a:xfrm>
            <a:off x="252413" y="285750"/>
            <a:ext cx="3871912" cy="2903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06" name="Google Shape;3706;p231:notes"/>
          <p:cNvSpPr txBox="1">
            <a:spLocks noGrp="1"/>
          </p:cNvSpPr>
          <p:nvPr>
            <p:ph type="body" idx="1"/>
          </p:nvPr>
        </p:nvSpPr>
        <p:spPr>
          <a:xfrm>
            <a:off x="93854"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Discuss examples of when to use Effective Praise.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For each example on the slide, have a student at the large group level provide an example of how they would respond using Effective Praise.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students for other situations in which they could use Effective Praise.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If time permits, ask students for examples of Effective Praise they have given and have received. Ask other students to point out what made the examples effective. </a:t>
            </a:r>
            <a:endParaRPr/>
          </a:p>
        </p:txBody>
      </p:sp>
      <p:sp>
        <p:nvSpPr>
          <p:cNvPr id="3707" name="Google Shape;3707;p23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chemeClr val="dk1"/>
                </a:solidFill>
                <a:latin typeface="Verdana"/>
                <a:ea typeface="Verdana"/>
                <a:cs typeface="Verdana"/>
                <a:sym typeface="Verdana"/>
              </a:rPr>
              <a:t>231</a:t>
            </a:fld>
            <a:endParaRPr sz="900">
              <a:solidFill>
                <a:schemeClr val="dk1"/>
              </a:solidFill>
              <a:latin typeface="Verdana"/>
              <a:ea typeface="Verdana"/>
              <a:cs typeface="Verdana"/>
              <a:sym typeface="Verdana"/>
            </a:endParaRPr>
          </a:p>
        </p:txBody>
      </p:sp>
      <p:sp>
        <p:nvSpPr>
          <p:cNvPr id="3708" name="Google Shape;3708;p231:notes"/>
          <p:cNvSpPr txBox="1"/>
          <p:nvPr/>
        </p:nvSpPr>
        <p:spPr>
          <a:xfrm>
            <a:off x="1934958"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3709" name="Google Shape;3709;p23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7"/>
        <p:cNvGrpSpPr/>
        <p:nvPr/>
      </p:nvGrpSpPr>
      <p:grpSpPr>
        <a:xfrm>
          <a:off x="0" y="0"/>
          <a:ext cx="0" cy="0"/>
          <a:chOff x="0" y="0"/>
          <a:chExt cx="0" cy="0"/>
        </a:xfrm>
      </p:grpSpPr>
      <p:sp>
        <p:nvSpPr>
          <p:cNvPr id="3718" name="Google Shape;3718;p232: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9" name="Google Shape;3719;p232:notes"/>
          <p:cNvSpPr txBox="1">
            <a:spLocks noGrp="1"/>
          </p:cNvSpPr>
          <p:nvPr>
            <p:ph type="body" idx="1"/>
          </p:nvPr>
        </p:nvSpPr>
        <p:spPr>
          <a:xfrm>
            <a:off x="11395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 </a:t>
            </a:r>
            <a:r>
              <a:rPr lang="en-US" sz="1100" u="sng"/>
              <a:t>(Low-Tech)</a:t>
            </a:r>
            <a:r>
              <a:rPr lang="en-US" sz="1100" b="1" u="sng"/>
              <a:t> </a:t>
            </a:r>
            <a:endParaRPr/>
          </a:p>
          <a:p>
            <a:pPr marL="0" lvl="0" indent="0" algn="l" rtl="0">
              <a:lnSpc>
                <a:spcPct val="100000"/>
              </a:lnSpc>
              <a:spcBef>
                <a:spcPts val="0"/>
              </a:spcBef>
              <a:spcAft>
                <a:spcPts val="0"/>
              </a:spcAft>
              <a:buNone/>
            </a:pPr>
            <a:endParaRPr sz="1100" b="1" u="sng"/>
          </a:p>
          <a:p>
            <a:pPr marL="232802" lvl="0" indent="-232802" algn="l" rtl="0">
              <a:lnSpc>
                <a:spcPct val="100000"/>
              </a:lnSpc>
              <a:spcBef>
                <a:spcPts val="0"/>
              </a:spcBef>
              <a:spcAft>
                <a:spcPts val="0"/>
              </a:spcAft>
              <a:buClr>
                <a:schemeClr val="dk1"/>
              </a:buClr>
              <a:buSzPts val="1100"/>
              <a:buFont typeface="Calibri"/>
              <a:buAutoNum type="arabicParenR"/>
            </a:pPr>
            <a:r>
              <a:rPr lang="en-US" sz="1100"/>
              <a:t>Refer students to the Participant Workbook.(p.90)</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identify someone in their life that deserves praise (teacher, friend, teammate, sibling, coach, etc.) and record an example of Effective Praise. Students can also pick themselves for this activity.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a couple students share their examples.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write down in their Participant Workbooks how Effective Praise builds Connection.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Get a couple students to share what they wrote. </a:t>
            </a:r>
            <a:endParaRPr/>
          </a:p>
          <a:p>
            <a:pPr marL="0" lvl="0" indent="0" algn="l" rtl="0">
              <a:lnSpc>
                <a:spcPct val="100000"/>
              </a:lnSpc>
              <a:spcBef>
                <a:spcPts val="0"/>
              </a:spcBef>
              <a:spcAft>
                <a:spcPts val="0"/>
              </a:spcAft>
              <a:buNone/>
            </a:pPr>
            <a:endParaRPr sz="1100"/>
          </a:p>
          <a:p>
            <a:pPr marL="0" lvl="0" indent="0" algn="l" rtl="0">
              <a:lnSpc>
                <a:spcPct val="100000"/>
              </a:lnSpc>
              <a:spcBef>
                <a:spcPts val="360"/>
              </a:spcBef>
              <a:spcAft>
                <a:spcPts val="0"/>
              </a:spcAft>
              <a:buNone/>
            </a:pPr>
            <a:endParaRPr/>
          </a:p>
        </p:txBody>
      </p:sp>
      <p:sp>
        <p:nvSpPr>
          <p:cNvPr id="3720" name="Google Shape;3720;p23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232</a:t>
            </a:fld>
            <a:endParaRPr/>
          </a:p>
        </p:txBody>
      </p:sp>
      <p:sp>
        <p:nvSpPr>
          <p:cNvPr id="3721" name="Google Shape;3721;p23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8"/>
        <p:cNvGrpSpPr/>
        <p:nvPr/>
      </p:nvGrpSpPr>
      <p:grpSpPr>
        <a:xfrm>
          <a:off x="0" y="0"/>
          <a:ext cx="0" cy="0"/>
          <a:chOff x="0" y="0"/>
          <a:chExt cx="0" cy="0"/>
        </a:xfrm>
      </p:grpSpPr>
      <p:sp>
        <p:nvSpPr>
          <p:cNvPr id="3729" name="Google Shape;3729;p233: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0" name="Google Shape;3730;p23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233</a:t>
            </a:fld>
            <a:endParaRPr/>
          </a:p>
        </p:txBody>
      </p:sp>
      <p:sp>
        <p:nvSpPr>
          <p:cNvPr id="3731" name="Google Shape;3731;p233:notes"/>
          <p:cNvSpPr txBox="1">
            <a:spLocks noGrp="1"/>
          </p:cNvSpPr>
          <p:nvPr>
            <p:ph type="body" idx="1"/>
          </p:nvPr>
        </p:nvSpPr>
        <p:spPr>
          <a:xfrm>
            <a:off x="12400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330"/>
              </a:spcBef>
              <a:spcAft>
                <a:spcPts val="0"/>
              </a:spcAft>
              <a:buNone/>
            </a:pPr>
            <a:endParaRPr sz="1100" b="1"/>
          </a:p>
          <a:p>
            <a:pPr marL="0" lvl="0" indent="0" algn="l" rtl="0">
              <a:lnSpc>
                <a:spcPct val="100000"/>
              </a:lnSpc>
              <a:spcBef>
                <a:spcPts val="330"/>
              </a:spcBef>
              <a:spcAft>
                <a:spcPts val="0"/>
              </a:spcAft>
              <a:buNone/>
            </a:pPr>
            <a:r>
              <a:rPr lang="en-US" sz="1100"/>
              <a:t>Review the Key Principles (if time permits). Participants Workbook (p. 91)</a:t>
            </a:r>
            <a:endParaRPr/>
          </a:p>
          <a:p>
            <a:pPr marL="221464" lvl="0" indent="-151614" algn="l" rtl="0">
              <a:lnSpc>
                <a:spcPct val="100000"/>
              </a:lnSpc>
              <a:spcBef>
                <a:spcPts val="330"/>
              </a:spcBef>
              <a:spcAft>
                <a:spcPts val="0"/>
              </a:spcAft>
              <a:buClr>
                <a:schemeClr val="dk1"/>
              </a:buClr>
              <a:buSzPts val="1100"/>
              <a:buFont typeface="Verdana"/>
              <a:buNone/>
            </a:pPr>
            <a:endParaRPr sz="1100"/>
          </a:p>
          <a:p>
            <a:pPr marL="221464" lvl="0" indent="-221464" algn="l" rtl="0">
              <a:lnSpc>
                <a:spcPct val="100000"/>
              </a:lnSpc>
              <a:spcBef>
                <a:spcPts val="330"/>
              </a:spcBef>
              <a:spcAft>
                <a:spcPts val="0"/>
              </a:spcAft>
              <a:buNone/>
            </a:pPr>
            <a:r>
              <a:rPr lang="en-US" sz="1100" b="1" u="sng"/>
              <a:t>Reflection</a:t>
            </a:r>
            <a:r>
              <a:rPr lang="en-US" sz="1100" u="sng"/>
              <a:t> (Low-Tech)</a:t>
            </a:r>
            <a:endParaRPr/>
          </a:p>
          <a:p>
            <a:pPr marL="221464" lvl="0" indent="-221464" algn="l" rtl="0">
              <a:lnSpc>
                <a:spcPct val="100000"/>
              </a:lnSpc>
              <a:spcBef>
                <a:spcPts val="330"/>
              </a:spcBef>
              <a:spcAft>
                <a:spcPts val="0"/>
              </a:spcAft>
              <a:buNone/>
            </a:pPr>
            <a:endParaRPr sz="1100" u="sng"/>
          </a:p>
          <a:p>
            <a:pPr marL="0" lvl="0" indent="0" algn="l" rtl="0">
              <a:lnSpc>
                <a:spcPct val="100000"/>
              </a:lnSpc>
              <a:spcBef>
                <a:spcPts val="0"/>
              </a:spcBef>
              <a:spcAft>
                <a:spcPts val="0"/>
              </a:spcAft>
              <a:buNone/>
            </a:pPr>
            <a:r>
              <a:rPr lang="en-US" sz="1100"/>
              <a:t>Students write down what they learned and how they can use it or apply it to their own lives. </a:t>
            </a:r>
            <a:endParaRPr sz="1100" u="sng"/>
          </a:p>
          <a:p>
            <a:pPr marL="0" lvl="0" indent="0" algn="l" rtl="0">
              <a:lnSpc>
                <a:spcPct val="100000"/>
              </a:lnSpc>
              <a:spcBef>
                <a:spcPts val="330"/>
              </a:spcBef>
              <a:spcAft>
                <a:spcPts val="0"/>
              </a:spcAft>
              <a:buNone/>
            </a:pPr>
            <a:endParaRPr sz="1100"/>
          </a:p>
        </p:txBody>
      </p:sp>
      <p:sp>
        <p:nvSpPr>
          <p:cNvPr id="3732" name="Google Shape;3732;p23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9"/>
        <p:cNvGrpSpPr/>
        <p:nvPr/>
      </p:nvGrpSpPr>
      <p:grpSpPr>
        <a:xfrm>
          <a:off x="0" y="0"/>
          <a:ext cx="0" cy="0"/>
          <a:chOff x="0" y="0"/>
          <a:chExt cx="0" cy="0"/>
        </a:xfrm>
      </p:grpSpPr>
      <p:pic>
        <p:nvPicPr>
          <p:cNvPr id="3740" name="Google Shape;3740;p234: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3741" name="Google Shape;3741;p234:notes"/>
          <p:cNvSpPr txBox="1"/>
          <p:nvPr/>
        </p:nvSpPr>
        <p:spPr>
          <a:xfrm>
            <a:off x="219080" y="1929082"/>
            <a:ext cx="6572250" cy="7156753"/>
          </a:xfrm>
          <a:prstGeom prst="rect">
            <a:avLst/>
          </a:prstGeom>
          <a:noFill/>
          <a:ln>
            <a:noFill/>
          </a:ln>
        </p:spPr>
        <p:txBody>
          <a:bodyPr spcFirstLastPara="1" wrap="square" lIns="89400" tIns="44700" rIns="89400" bIns="44700" anchor="t" anchorCtr="0">
            <a:noAutofit/>
          </a:bodyPr>
          <a:lstStyle/>
          <a:p>
            <a:pPr marL="1159476" marR="0" lvl="0" indent="-1159476" algn="l" rtl="0">
              <a:spcBef>
                <a:spcPts val="0"/>
              </a:spcBef>
              <a:spcAft>
                <a:spcPts val="0"/>
              </a:spcAft>
              <a:buNone/>
            </a:pPr>
            <a:r>
              <a:rPr lang="en-US" sz="1100" b="1">
                <a:solidFill>
                  <a:schemeClr val="dk1"/>
                </a:solidFill>
                <a:latin typeface="Verdana"/>
                <a:ea typeface="Verdana"/>
                <a:cs typeface="Verdana"/>
                <a:sym typeface="Verdana"/>
              </a:rPr>
              <a:t>Rationale:</a:t>
            </a:r>
            <a:r>
              <a:rPr lang="en-US" sz="1100">
                <a:solidFill>
                  <a:schemeClr val="dk1"/>
                </a:solidFill>
                <a:latin typeface="Verdana"/>
                <a:ea typeface="Verdana"/>
                <a:cs typeface="Verdana"/>
                <a:sym typeface="Verdana"/>
              </a:rPr>
              <a:t>	Dr. Shelly Gable’s work demonstrates the effects of sharing a positive experience with others and the effect that the other person’s response to our positive experience has on our relationship. Only Active Constructive Responses enhance the well-being of both parties. </a:t>
            </a:r>
            <a:endParaRPr/>
          </a:p>
          <a:p>
            <a:pPr marL="1159476" marR="0" lvl="0" indent="-1159476" algn="l" rtl="0">
              <a:spcBef>
                <a:spcPts val="220"/>
              </a:spcBef>
              <a:spcAft>
                <a:spcPts val="0"/>
              </a:spcAft>
              <a:buNone/>
            </a:pPr>
            <a:endParaRPr sz="1100" b="1">
              <a:solidFill>
                <a:schemeClr val="dk1"/>
              </a:solidFill>
              <a:latin typeface="Verdana"/>
              <a:ea typeface="Verdana"/>
              <a:cs typeface="Verdana"/>
              <a:sym typeface="Verdana"/>
            </a:endParaRPr>
          </a:p>
          <a:p>
            <a:pPr marL="1159476" marR="0" lvl="0" indent="-1159476" algn="l" rtl="0">
              <a:spcBef>
                <a:spcPts val="220"/>
              </a:spcBef>
              <a:spcAft>
                <a:spcPts val="0"/>
              </a:spcAft>
              <a:buNone/>
            </a:pPr>
            <a:r>
              <a:rPr lang="en-US" sz="1100" b="1">
                <a:solidFill>
                  <a:schemeClr val="dk1"/>
                </a:solidFill>
                <a:latin typeface="Verdana"/>
                <a:ea typeface="Verdana"/>
                <a:cs typeface="Verdana"/>
                <a:sym typeface="Verdana"/>
              </a:rPr>
              <a:t>Objective:</a:t>
            </a:r>
            <a:r>
              <a:rPr lang="en-US" sz="1100">
                <a:solidFill>
                  <a:schemeClr val="dk1"/>
                </a:solidFill>
                <a:latin typeface="Verdana"/>
                <a:ea typeface="Verdana"/>
                <a:cs typeface="Verdana"/>
                <a:sym typeface="Verdana"/>
              </a:rPr>
              <a:t>	Using Active Constructive Responding builds stronger relationships with those we care about.</a:t>
            </a:r>
            <a:endParaRPr/>
          </a:p>
          <a:p>
            <a:pPr marL="1117607" marR="0" lvl="0" indent="-1117607" algn="l" rtl="0">
              <a:spcBef>
                <a:spcPts val="220"/>
              </a:spcBef>
              <a:spcAft>
                <a:spcPts val="0"/>
              </a:spcAft>
              <a:buNone/>
            </a:pPr>
            <a:endParaRPr sz="1100" b="1">
              <a:solidFill>
                <a:schemeClr val="dk1"/>
              </a:solidFill>
              <a:latin typeface="Verdana"/>
              <a:ea typeface="Verdana"/>
              <a:cs typeface="Verdana"/>
              <a:sym typeface="Verdana"/>
            </a:endParaRPr>
          </a:p>
          <a:p>
            <a:pPr marL="1117607" marR="0" lvl="0" indent="-1117607" algn="l" rtl="0">
              <a:spcBef>
                <a:spcPts val="220"/>
              </a:spcBef>
              <a:spcAft>
                <a:spcPts val="0"/>
              </a:spcAft>
              <a:buNone/>
            </a:pPr>
            <a:r>
              <a:rPr lang="en-US" sz="1100" b="1">
                <a:solidFill>
                  <a:schemeClr val="dk1"/>
                </a:solidFill>
                <a:latin typeface="Verdana"/>
                <a:ea typeface="Verdana"/>
                <a:cs typeface="Verdana"/>
                <a:sym typeface="Verdana"/>
              </a:rPr>
              <a:t>Note:	</a:t>
            </a:r>
            <a:r>
              <a:rPr lang="en-US" sz="1100">
                <a:solidFill>
                  <a:schemeClr val="dk1"/>
                </a:solidFill>
                <a:latin typeface="Verdana"/>
                <a:ea typeface="Verdana"/>
                <a:cs typeface="Verdana"/>
                <a:sym typeface="Verdana"/>
              </a:rPr>
              <a:t>This unit is a companion to Unit 16: Effective Praise, but can be taught separately.</a:t>
            </a:r>
            <a:endParaRPr sz="1100" b="1">
              <a:solidFill>
                <a:schemeClr val="dk1"/>
              </a:solidFill>
              <a:latin typeface="Verdana"/>
              <a:ea typeface="Verdana"/>
              <a:cs typeface="Verdana"/>
              <a:sym typeface="Verdana"/>
            </a:endParaRPr>
          </a:p>
          <a:p>
            <a:pPr marL="1159476" marR="0" lvl="0" indent="-1159476" algn="l" rtl="0">
              <a:spcBef>
                <a:spcPts val="220"/>
              </a:spcBef>
              <a:spcAft>
                <a:spcPts val="0"/>
              </a:spcAft>
              <a:buNone/>
            </a:pPr>
            <a:endParaRPr sz="1100" b="1">
              <a:solidFill>
                <a:schemeClr val="dk1"/>
              </a:solidFill>
              <a:latin typeface="Verdana"/>
              <a:ea typeface="Verdana"/>
              <a:cs typeface="Verdana"/>
              <a:sym typeface="Verdana"/>
            </a:endParaRPr>
          </a:p>
          <a:p>
            <a:pPr marL="1159476" marR="0" lvl="0" indent="-1159476" algn="l" rtl="0">
              <a:spcBef>
                <a:spcPts val="220"/>
              </a:spcBef>
              <a:spcAft>
                <a:spcPts val="0"/>
              </a:spcAft>
              <a:buNone/>
            </a:pPr>
            <a:endParaRPr sz="1100" b="1">
              <a:solidFill>
                <a:schemeClr val="dk1"/>
              </a:solidFill>
              <a:latin typeface="Verdana"/>
              <a:ea typeface="Verdana"/>
              <a:cs typeface="Verdana"/>
              <a:sym typeface="Verdana"/>
            </a:endParaRPr>
          </a:p>
          <a:p>
            <a:pPr marL="1159476" marR="0" lvl="0" indent="-1159476" algn="l" rtl="0">
              <a:spcBef>
                <a:spcPts val="220"/>
              </a:spcBef>
              <a:spcAft>
                <a:spcPts val="0"/>
              </a:spcAft>
              <a:buNone/>
            </a:pPr>
            <a:endParaRPr sz="1100" b="1">
              <a:solidFill>
                <a:schemeClr val="dk1"/>
              </a:solidFill>
              <a:latin typeface="Verdana"/>
              <a:ea typeface="Verdana"/>
              <a:cs typeface="Verdana"/>
              <a:sym typeface="Verdana"/>
            </a:endParaRPr>
          </a:p>
          <a:p>
            <a:pPr marL="1159476" marR="0" lvl="0" indent="-1159476" algn="l" rtl="0">
              <a:spcBef>
                <a:spcPts val="220"/>
              </a:spcBef>
              <a:spcAft>
                <a:spcPts val="0"/>
              </a:spcAft>
              <a:buNone/>
            </a:pPr>
            <a:endParaRPr sz="1100" b="1">
              <a:solidFill>
                <a:schemeClr val="dk1"/>
              </a:solidFill>
              <a:latin typeface="Verdana"/>
              <a:ea typeface="Verdana"/>
              <a:cs typeface="Verdana"/>
              <a:sym typeface="Verdana"/>
            </a:endParaRPr>
          </a:p>
          <a:p>
            <a:pPr marL="1159476" marR="0" lvl="0" indent="-1159476" algn="l" rtl="0">
              <a:spcBef>
                <a:spcPts val="220"/>
              </a:spcBef>
              <a:spcAft>
                <a:spcPts val="0"/>
              </a:spcAft>
              <a:buNone/>
            </a:pPr>
            <a:r>
              <a:rPr lang="en-US" sz="1100" b="1">
                <a:solidFill>
                  <a:schemeClr val="dk1"/>
                </a:solidFill>
                <a:latin typeface="Verdana"/>
                <a:ea typeface="Verdana"/>
                <a:cs typeface="Verdana"/>
                <a:sym typeface="Verdana"/>
              </a:rPr>
              <a:t>Unit Overview and Recommended Timing:</a:t>
            </a:r>
            <a:endParaRPr/>
          </a:p>
          <a:p>
            <a:pPr marL="1159476" marR="0" lvl="0" indent="-1159476" algn="l" rtl="0">
              <a:spcBef>
                <a:spcPts val="200"/>
              </a:spcBef>
              <a:spcAft>
                <a:spcPts val="0"/>
              </a:spcAft>
              <a:buNone/>
            </a:pPr>
            <a:endParaRPr sz="1000">
              <a:solidFill>
                <a:schemeClr val="dk1"/>
              </a:solidFill>
              <a:latin typeface="Verdana"/>
              <a:ea typeface="Verdana"/>
              <a:cs typeface="Verdana"/>
              <a:sym typeface="Verdana"/>
            </a:endParaRPr>
          </a:p>
        </p:txBody>
      </p:sp>
      <p:sp>
        <p:nvSpPr>
          <p:cNvPr id="3742" name="Google Shape;3742;p234: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Resilience Training for Teens, </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Unit 17: Active Constructive Responding (ACR)</a:t>
            </a:r>
            <a:r>
              <a:rPr lang="en-US" sz="1800" b="1">
                <a:solidFill>
                  <a:schemeClr val="dk1"/>
                </a:solidFill>
                <a:latin typeface="Verdana"/>
                <a:ea typeface="Verdana"/>
                <a:cs typeface="Verdana"/>
                <a:sym typeface="Verdana"/>
              </a:rPr>
              <a:t>  </a:t>
            </a:r>
            <a:endParaRPr sz="1800" b="1">
              <a:solidFill>
                <a:schemeClr val="dk1"/>
              </a:solidFill>
              <a:latin typeface="Verdana"/>
              <a:ea typeface="Verdana"/>
              <a:cs typeface="Verdana"/>
              <a:sym typeface="Verdana"/>
            </a:endParaRPr>
          </a:p>
        </p:txBody>
      </p:sp>
      <p:pic>
        <p:nvPicPr>
          <p:cNvPr id="3743" name="Google Shape;3743;p234:notes" descr="CSF2-slide-template-text.png"/>
          <p:cNvPicPr preferRelativeResize="0"/>
          <p:nvPr/>
        </p:nvPicPr>
        <p:blipFill rotWithShape="1">
          <a:blip r:embed="rId4">
            <a:alphaModFix/>
          </a:blip>
          <a:srcRect/>
          <a:stretch/>
        </p:blipFill>
        <p:spPr>
          <a:xfrm>
            <a:off x="733294" y="26133"/>
            <a:ext cx="2552832" cy="859241"/>
          </a:xfrm>
          <a:prstGeom prst="rect">
            <a:avLst/>
          </a:prstGeom>
          <a:noFill/>
          <a:ln>
            <a:noFill/>
          </a:ln>
        </p:spPr>
      </p:pic>
      <p:pic>
        <p:nvPicPr>
          <p:cNvPr id="3744" name="Google Shape;3744;p234:notes" descr="csf2_logo-l.png"/>
          <p:cNvPicPr preferRelativeResize="0"/>
          <p:nvPr/>
        </p:nvPicPr>
        <p:blipFill rotWithShape="1">
          <a:blip r:embed="rId5">
            <a:alphaModFix/>
          </a:blip>
          <a:srcRect/>
          <a:stretch/>
        </p:blipFill>
        <p:spPr>
          <a:xfrm>
            <a:off x="44124" y="119894"/>
            <a:ext cx="646575" cy="653269"/>
          </a:xfrm>
          <a:prstGeom prst="rect">
            <a:avLst/>
          </a:prstGeom>
          <a:noFill/>
          <a:ln>
            <a:noFill/>
          </a:ln>
        </p:spPr>
      </p:pic>
      <p:graphicFrame>
        <p:nvGraphicFramePr>
          <p:cNvPr id="3745" name="Google Shape;3745;p234:notes"/>
          <p:cNvGraphicFramePr/>
          <p:nvPr/>
        </p:nvGraphicFramePr>
        <p:xfrm>
          <a:off x="264511" y="4967913"/>
          <a:ext cx="3000000" cy="3000000"/>
        </p:xfrm>
        <a:graphic>
          <a:graphicData uri="http://schemas.openxmlformats.org/drawingml/2006/table">
            <a:tbl>
              <a:tblPr>
                <a:noFill/>
                <a:tableStyleId>{C06C6382-95A9-441B-A368-F0487E9B728C}</a:tableStyleId>
              </a:tblPr>
              <a:tblGrid>
                <a:gridCol w="5414175">
                  <a:extLst>
                    <a:ext uri="{9D8B030D-6E8A-4147-A177-3AD203B41FA5}">
                      <a16:colId xmlns:a16="http://schemas.microsoft.com/office/drawing/2014/main" val="20000"/>
                    </a:ext>
                  </a:extLst>
                </a:gridCol>
                <a:gridCol w="1158075">
                  <a:extLst>
                    <a:ext uri="{9D8B030D-6E8A-4147-A177-3AD203B41FA5}">
                      <a16:colId xmlns:a16="http://schemas.microsoft.com/office/drawing/2014/main" val="20001"/>
                    </a:ext>
                  </a:extLst>
                </a:gridCol>
              </a:tblGrid>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Skill: </a:t>
                      </a:r>
                      <a:r>
                        <a:rPr lang="en-US" sz="1100" b="0" i="0" u="none" strike="noStrike">
                          <a:solidFill>
                            <a:schemeClr val="dk1"/>
                          </a:solidFill>
                          <a:latin typeface="Verdana"/>
                          <a:ea typeface="Verdana"/>
                          <a:cs typeface="Verdana"/>
                          <a:sym typeface="Verdana"/>
                        </a:rPr>
                        <a:t>Define Active Constructive Responding</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0"/>
                  </a:ext>
                </a:extLst>
              </a:tr>
              <a:tr h="9667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Hook:</a:t>
                      </a:r>
                      <a:r>
                        <a:rPr lang="en-US" sz="1100" b="0" i="0" u="none" strike="noStrike">
                          <a:solidFill>
                            <a:schemeClr val="dk1"/>
                          </a:solidFill>
                          <a:latin typeface="Verdana"/>
                          <a:ea typeface="Verdana"/>
                          <a:cs typeface="Verdana"/>
                          <a:sym typeface="Verdana"/>
                        </a:rPr>
                        <a:t>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1) Students make a list of important people in their lives *(LT)</a:t>
                      </a:r>
                      <a:endParaRPr sz="1100" b="0" i="0" u="none" strike="noStrik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Demonstrate the four types of responding (requires two facilitators) *(LT)</a:t>
                      </a:r>
                      <a:endParaRPr/>
                    </a:p>
                    <a:p>
                      <a:pPr marL="0" marR="0" lvl="0" indent="0" algn="l" rtl="0">
                        <a:lnSpc>
                          <a:spcPct val="115000"/>
                        </a:lnSpc>
                        <a:spcBef>
                          <a:spcPts val="0"/>
                        </a:spcBef>
                        <a:spcAft>
                          <a:spcPts val="0"/>
                        </a:spcAft>
                        <a:buSzPts val="1400"/>
                        <a:buFont typeface="Calibri"/>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10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1"/>
                  </a:ext>
                </a:extLst>
              </a:tr>
              <a:tr h="10380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Activity:</a:t>
                      </a:r>
                      <a:r>
                        <a:rPr lang="en-US" sz="1100" b="0" i="0" u="none" strike="noStrike">
                          <a:solidFill>
                            <a:schemeClr val="dk1"/>
                          </a:solidFill>
                          <a:latin typeface="Verdana"/>
                          <a:ea typeface="Verdana"/>
                          <a:cs typeface="Verdana"/>
                          <a:sym typeface="Verdana"/>
                        </a:rPr>
                        <a:t>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1) Students identify their own patterns of responding and those patterns demonstrated by significant people in their lives *(LT)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Students practice ACR (LT)</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20 minutes</a:t>
                      </a:r>
                      <a:endParaRPr/>
                    </a:p>
                    <a:p>
                      <a:pPr marL="914400" marR="0" lvl="0" indent="-914400" algn="l" rtl="0">
                        <a:lnSpc>
                          <a:spcPct val="115000"/>
                        </a:lnSpc>
                        <a:spcBef>
                          <a:spcPts val="0"/>
                        </a:spcBef>
                        <a:spcAft>
                          <a:spcPts val="0"/>
                        </a:spcAft>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2"/>
                  </a:ext>
                </a:extLst>
              </a:tr>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Reflection:</a:t>
                      </a:r>
                      <a:r>
                        <a:rPr lang="en-US" sz="1100" b="0" i="0" u="none" strike="noStrike">
                          <a:solidFill>
                            <a:schemeClr val="dk1"/>
                          </a:solidFill>
                          <a:latin typeface="Verdana"/>
                          <a:ea typeface="Verdana"/>
                          <a:cs typeface="Verdana"/>
                          <a:sym typeface="Verdana"/>
                        </a:rPr>
                        <a:t> Students reflect on what they learned and write down how they can apply it to their daily lives *</a:t>
                      </a: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p>
                      <a:pPr marL="914400" marR="0" lvl="0" indent="-914400" algn="l" rtl="0">
                        <a:lnSpc>
                          <a:spcPct val="115000"/>
                        </a:lnSpc>
                        <a:spcBef>
                          <a:spcPts val="0"/>
                        </a:spcBef>
                        <a:spcAft>
                          <a:spcPts val="0"/>
                        </a:spcAft>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3"/>
                  </a:ext>
                </a:extLst>
              </a:tr>
              <a:tr h="379350">
                <a:tc>
                  <a:txBody>
                    <a:bodyPr/>
                    <a:lstStyle/>
                    <a:p>
                      <a:pPr marL="3175" marR="0" lvl="0" indent="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TOTAL</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40 minutes</a:t>
                      </a:r>
                      <a:endParaRPr/>
                    </a:p>
                    <a:p>
                      <a:pPr marL="914400" marR="0" lvl="0" indent="-914400" algn="l" rtl="0">
                        <a:lnSpc>
                          <a:spcPct val="115000"/>
                        </a:lnSpc>
                        <a:spcBef>
                          <a:spcPts val="0"/>
                        </a:spcBef>
                        <a:spcAft>
                          <a:spcPts val="0"/>
                        </a:spcAft>
                        <a:buNone/>
                      </a:pP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4"/>
                  </a:ext>
                </a:extLst>
              </a:tr>
            </a:tbl>
          </a:graphicData>
        </a:graphic>
      </p:graphicFrame>
      <p:sp>
        <p:nvSpPr>
          <p:cNvPr id="3746" name="Google Shape;3746;p23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234</a:t>
            </a:fld>
            <a:endParaRPr/>
          </a:p>
        </p:txBody>
      </p:sp>
      <p:sp>
        <p:nvSpPr>
          <p:cNvPr id="3747" name="Google Shape;3747;p23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3748" name="Google Shape;3748;p234: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3749" name="Google Shape;3749;p234: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4"/>
        <p:cNvGrpSpPr/>
        <p:nvPr/>
      </p:nvGrpSpPr>
      <p:grpSpPr>
        <a:xfrm>
          <a:off x="0" y="0"/>
          <a:ext cx="0" cy="0"/>
          <a:chOff x="0" y="0"/>
          <a:chExt cx="0" cy="0"/>
        </a:xfrm>
      </p:grpSpPr>
      <p:pic>
        <p:nvPicPr>
          <p:cNvPr id="3755" name="Google Shape;3755;p235: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3756" name="Google Shape;3756;p235: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1100" b="1" i="1">
                <a:solidFill>
                  <a:schemeClr val="dk1"/>
                </a:solidFill>
                <a:latin typeface="Verdana"/>
                <a:ea typeface="Verdana"/>
                <a:cs typeface="Verdana"/>
                <a:sym typeface="Verdana"/>
              </a:rPr>
              <a:t>ACR</a:t>
            </a:r>
            <a:r>
              <a:rPr lang="en-US" sz="1100" i="1">
                <a:solidFill>
                  <a:schemeClr val="dk1"/>
                </a:solidFill>
                <a:latin typeface="Verdana"/>
                <a:ea typeface="Verdana"/>
                <a:cs typeface="Verdana"/>
                <a:sym typeface="Verdana"/>
              </a:rPr>
              <a:t>		</a:t>
            </a:r>
            <a:r>
              <a:rPr lang="en-US" sz="1100">
                <a:solidFill>
                  <a:schemeClr val="dk1"/>
                </a:solidFill>
                <a:latin typeface="Verdana"/>
                <a:ea typeface="Verdana"/>
                <a:cs typeface="Verdana"/>
                <a:sym typeface="Verdana"/>
              </a:rPr>
              <a:t>Active Constructive Responding is a skill used to respond to 			others to build strong relationships when they talk about 			positive experiences or describe a success; shows authentic 			interest and elaborates the experience to make the person 			feel validated and understood, leading to stronger 				relationships.</a:t>
            </a:r>
            <a:endParaRPr/>
          </a:p>
          <a:p>
            <a:pPr marL="1117607" marR="0" lvl="0" indent="-1117607" algn="l" rtl="0">
              <a:spcBef>
                <a:spcPts val="220"/>
              </a:spcBef>
              <a:spcAft>
                <a:spcPts val="0"/>
              </a:spcAft>
              <a:buNone/>
            </a:pPr>
            <a:endParaRPr sz="1100" b="1">
              <a:solidFill>
                <a:schemeClr val="dk1"/>
              </a:solidFill>
              <a:latin typeface="Verdana"/>
              <a:ea typeface="Verdana"/>
              <a:cs typeface="Verdana"/>
              <a:sym typeface="Verdana"/>
            </a:endParaRPr>
          </a:p>
          <a:p>
            <a:pPr marL="1117607" marR="0" lvl="0" indent="-1117607" algn="l" rtl="0">
              <a:spcBef>
                <a:spcPts val="200"/>
              </a:spcBef>
              <a:spcAft>
                <a:spcPts val="0"/>
              </a:spcAft>
              <a:buNone/>
            </a:pPr>
            <a:endParaRPr sz="1000">
              <a:solidFill>
                <a:schemeClr val="dk1"/>
              </a:solidFill>
              <a:latin typeface="Verdana"/>
              <a:ea typeface="Verdana"/>
              <a:cs typeface="Verdana"/>
              <a:sym typeface="Verdana"/>
            </a:endParaRPr>
          </a:p>
        </p:txBody>
      </p:sp>
      <p:sp>
        <p:nvSpPr>
          <p:cNvPr id="3757" name="Google Shape;3757;p235: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Active Constructive Responding (ACR)</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Key Terms</a:t>
            </a:r>
            <a:endParaRPr/>
          </a:p>
        </p:txBody>
      </p:sp>
      <p:pic>
        <p:nvPicPr>
          <p:cNvPr id="3758" name="Google Shape;3758;p235: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3759" name="Google Shape;3759;p235: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sp>
        <p:nvSpPr>
          <p:cNvPr id="3760" name="Google Shape;3760;p23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235</a:t>
            </a:fld>
            <a:endParaRPr/>
          </a:p>
        </p:txBody>
      </p:sp>
      <p:sp>
        <p:nvSpPr>
          <p:cNvPr id="3761" name="Google Shape;3761;p23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3762" name="Google Shape;3762;p235: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3763" name="Google Shape;3763;p235: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8"/>
        <p:cNvGrpSpPr/>
        <p:nvPr/>
      </p:nvGrpSpPr>
      <p:grpSpPr>
        <a:xfrm>
          <a:off x="0" y="0"/>
          <a:ext cx="0" cy="0"/>
          <a:chOff x="0" y="0"/>
          <a:chExt cx="0" cy="0"/>
        </a:xfrm>
      </p:grpSpPr>
      <p:sp>
        <p:nvSpPr>
          <p:cNvPr id="3769" name="Google Shape;3769;p236: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70" name="Google Shape;3770;p236:notes"/>
          <p:cNvSpPr txBox="1">
            <a:spLocks noGrp="1"/>
          </p:cNvSpPr>
          <p:nvPr>
            <p:ph type="body" idx="1"/>
          </p:nvPr>
        </p:nvSpPr>
        <p:spPr>
          <a:xfrm>
            <a:off x="103902"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Begin the lesson with Hunt the Good Stuff.</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write down one to three good things in the Participant Workbook.(p. 92)</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Tell students to write the good thing </a:t>
            </a:r>
            <a:r>
              <a:rPr lang="en-US" sz="1100" b="1"/>
              <a:t>and </a:t>
            </a:r>
            <a:r>
              <a:rPr lang="en-US" sz="1100"/>
              <a:t>the reflection (i.e., why it’s a good thing).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a couple students to share their “"Good Stuff"” at the group level. Remember to emphasize that the students explain why it is a good thing to them. </a:t>
            </a:r>
            <a:endParaRPr/>
          </a:p>
          <a:p>
            <a:pPr marL="221464" lvl="0" indent="-221464"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Optimism is important for resilience.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HTGS is a daily skill. </a:t>
            </a:r>
            <a:endParaRPr/>
          </a:p>
          <a:p>
            <a:pPr marL="221464" lvl="0" indent="-151614" algn="l" rtl="0">
              <a:lnSpc>
                <a:spcPct val="100000"/>
              </a:lnSpc>
              <a:spcBef>
                <a:spcPts val="0"/>
              </a:spcBef>
              <a:spcAft>
                <a:spcPts val="0"/>
              </a:spcAft>
              <a:buClr>
                <a:schemeClr val="dk1"/>
              </a:buClr>
              <a:buSzPts val="1100"/>
              <a:buFont typeface="Verdana"/>
              <a:buNone/>
            </a:pPr>
            <a:endParaRPr sz="11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0" lvl="0" indent="0" algn="l" rtl="0">
              <a:lnSpc>
                <a:spcPct val="109090"/>
              </a:lnSpc>
              <a:spcBef>
                <a:spcPts val="330"/>
              </a:spcBef>
              <a:spcAft>
                <a:spcPts val="0"/>
              </a:spcAft>
              <a:buNone/>
            </a:pPr>
            <a:endParaRPr sz="1100"/>
          </a:p>
        </p:txBody>
      </p:sp>
      <p:sp>
        <p:nvSpPr>
          <p:cNvPr id="3771" name="Google Shape;3771;p23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236</a:t>
            </a:fld>
            <a:endParaRPr/>
          </a:p>
        </p:txBody>
      </p:sp>
      <p:sp>
        <p:nvSpPr>
          <p:cNvPr id="3772" name="Google Shape;3772;p23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9"/>
        <p:cNvGrpSpPr/>
        <p:nvPr/>
      </p:nvGrpSpPr>
      <p:grpSpPr>
        <a:xfrm>
          <a:off x="0" y="0"/>
          <a:ext cx="0" cy="0"/>
          <a:chOff x="0" y="0"/>
          <a:chExt cx="0" cy="0"/>
        </a:xfrm>
      </p:grpSpPr>
      <p:sp>
        <p:nvSpPr>
          <p:cNvPr id="3780" name="Google Shape;3780;p237: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81" name="Google Shape;3781;p23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237</a:t>
            </a:fld>
            <a:endParaRPr/>
          </a:p>
        </p:txBody>
      </p:sp>
      <p:sp>
        <p:nvSpPr>
          <p:cNvPr id="3782" name="Google Shape;3782;p237:notes"/>
          <p:cNvSpPr txBox="1">
            <a:spLocks noGrp="1"/>
          </p:cNvSpPr>
          <p:nvPr>
            <p:ph type="body" idx="1"/>
          </p:nvPr>
        </p:nvSpPr>
        <p:spPr>
          <a:xfrm>
            <a:off x="113954"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1100"/>
          </a:p>
          <a:p>
            <a:pPr marL="232802" lvl="1" indent="-232802" algn="l" rtl="0">
              <a:lnSpc>
                <a:spcPct val="100000"/>
              </a:lnSpc>
              <a:spcBef>
                <a:spcPts val="0"/>
              </a:spcBef>
              <a:spcAft>
                <a:spcPts val="0"/>
              </a:spcAft>
              <a:buClr>
                <a:schemeClr val="dk1"/>
              </a:buClr>
              <a:buSzPts val="1100"/>
              <a:buFont typeface="Calibri"/>
              <a:buAutoNum type="arabicParenR"/>
            </a:pPr>
            <a:r>
              <a:rPr lang="en-US" sz="1100"/>
              <a:t>Tell students in one sentence what they will be learning.</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t>Provide students with the resilience Core Competency the skill targets. </a:t>
            </a:r>
            <a:endParaRPr/>
          </a:p>
          <a:p>
            <a:pPr marL="231895" lvl="1" indent="-231895" algn="l" rtl="0">
              <a:lnSpc>
                <a:spcPct val="100000"/>
              </a:lnSpc>
              <a:spcBef>
                <a:spcPts val="0"/>
              </a:spcBef>
              <a:spcAft>
                <a:spcPts val="0"/>
              </a:spcAft>
              <a:buNone/>
            </a:pPr>
            <a:endParaRPr sz="1100" b="1"/>
          </a:p>
          <a:p>
            <a:pPr marL="231895" lvl="1" indent="-231895" algn="l" rtl="0">
              <a:lnSpc>
                <a:spcPct val="100000"/>
              </a:lnSpc>
              <a:spcBef>
                <a:spcPts val="0"/>
              </a:spcBef>
              <a:spcAft>
                <a:spcPts val="0"/>
              </a:spcAft>
              <a:buNone/>
            </a:pPr>
            <a:r>
              <a:rPr lang="en-US" sz="1100" b="1"/>
              <a:t>Key Points:</a:t>
            </a:r>
            <a:endParaRPr/>
          </a:p>
          <a:p>
            <a:pPr marL="231895" lvl="1" indent="-231895" algn="l" rtl="0">
              <a:lnSpc>
                <a:spcPct val="100000"/>
              </a:lnSpc>
              <a:spcBef>
                <a:spcPts val="0"/>
              </a:spcBef>
              <a:spcAft>
                <a:spcPts val="0"/>
              </a:spcAft>
              <a:buNone/>
            </a:pPr>
            <a:endParaRPr sz="1100" b="1"/>
          </a:p>
          <a:p>
            <a:pPr marL="232802" lvl="1" indent="-232802" algn="l" rtl="0">
              <a:lnSpc>
                <a:spcPct val="100000"/>
              </a:lnSpc>
              <a:spcBef>
                <a:spcPts val="0"/>
              </a:spcBef>
              <a:spcAft>
                <a:spcPts val="0"/>
              </a:spcAft>
              <a:buClr>
                <a:schemeClr val="dk1"/>
              </a:buClr>
              <a:buSzPts val="1100"/>
              <a:buFont typeface="Calibri"/>
              <a:buAutoNum type="arabicParenR"/>
            </a:pPr>
            <a:r>
              <a:rPr lang="en-US" sz="1100"/>
              <a:t>How you respond to good news impacts your relationships. </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t>Active Constructive Responding builds Connection. </a:t>
            </a:r>
            <a:endParaRPr/>
          </a:p>
          <a:p>
            <a:pPr marL="231895" lvl="1" indent="-231895" algn="l" rtl="0">
              <a:lnSpc>
                <a:spcPct val="100000"/>
              </a:lnSpc>
              <a:spcBef>
                <a:spcPts val="0"/>
              </a:spcBef>
              <a:spcAft>
                <a:spcPts val="0"/>
              </a:spcAft>
              <a:buNone/>
            </a:pPr>
            <a:endParaRPr sz="1400"/>
          </a:p>
          <a:p>
            <a:pPr marL="223524" lvl="0" indent="-134624" algn="l" rtl="0">
              <a:lnSpc>
                <a:spcPct val="100000"/>
              </a:lnSpc>
              <a:spcBef>
                <a:spcPts val="0"/>
              </a:spcBef>
              <a:spcAft>
                <a:spcPts val="0"/>
              </a:spcAft>
              <a:buClr>
                <a:schemeClr val="dk1"/>
              </a:buClr>
              <a:buSzPts val="1400"/>
              <a:buFont typeface="Calibri"/>
              <a:buNone/>
            </a:pPr>
            <a:endParaRPr sz="1400"/>
          </a:p>
          <a:p>
            <a:pPr marL="0" lvl="0" indent="0" algn="l" rtl="0">
              <a:lnSpc>
                <a:spcPct val="100000"/>
              </a:lnSpc>
              <a:spcBef>
                <a:spcPts val="0"/>
              </a:spcBef>
              <a:spcAft>
                <a:spcPts val="0"/>
              </a:spcAft>
              <a:buNone/>
            </a:pPr>
            <a:endParaRPr sz="1400"/>
          </a:p>
          <a:p>
            <a:pPr marL="0" lvl="0" indent="0" algn="l" rtl="0">
              <a:lnSpc>
                <a:spcPct val="120000"/>
              </a:lnSpc>
              <a:spcBef>
                <a:spcPts val="300"/>
              </a:spcBef>
              <a:spcAft>
                <a:spcPts val="0"/>
              </a:spcAft>
              <a:buNone/>
            </a:pPr>
            <a:endParaRPr sz="1000"/>
          </a:p>
        </p:txBody>
      </p:sp>
      <p:sp>
        <p:nvSpPr>
          <p:cNvPr id="3783" name="Google Shape;3783;p23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1"/>
        <p:cNvGrpSpPr/>
        <p:nvPr/>
      </p:nvGrpSpPr>
      <p:grpSpPr>
        <a:xfrm>
          <a:off x="0" y="0"/>
          <a:ext cx="0" cy="0"/>
          <a:chOff x="0" y="0"/>
          <a:chExt cx="0" cy="0"/>
        </a:xfrm>
      </p:grpSpPr>
      <p:sp>
        <p:nvSpPr>
          <p:cNvPr id="3792" name="Google Shape;3792;p238: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3" name="Google Shape;3793;p238:notes"/>
          <p:cNvSpPr txBox="1">
            <a:spLocks noGrp="1"/>
          </p:cNvSpPr>
          <p:nvPr>
            <p:ph type="body" idx="1"/>
          </p:nvPr>
        </p:nvSpPr>
        <p:spPr>
          <a:xfrm>
            <a:off x="113954"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 </a:t>
            </a:r>
            <a:endParaRPr/>
          </a:p>
          <a:p>
            <a:pPr marL="0" lvl="0" indent="0" algn="l" rtl="0">
              <a:lnSpc>
                <a:spcPct val="109090"/>
              </a:lnSpc>
              <a:spcBef>
                <a:spcPts val="330"/>
              </a:spcBef>
              <a:spcAft>
                <a:spcPts val="0"/>
              </a:spcAft>
              <a:buNone/>
            </a:pPr>
            <a:endParaRPr sz="1100" b="1"/>
          </a:p>
          <a:p>
            <a:pPr marL="0" lvl="0" indent="0" algn="l" rtl="0">
              <a:lnSpc>
                <a:spcPct val="109090"/>
              </a:lnSpc>
              <a:spcBef>
                <a:spcPts val="330"/>
              </a:spcBef>
              <a:spcAft>
                <a:spcPts val="0"/>
              </a:spcAft>
              <a:buNone/>
            </a:pPr>
            <a:r>
              <a:rPr lang="en-US" sz="1100" b="1" u="sng"/>
              <a:t>Hook</a:t>
            </a:r>
            <a:r>
              <a:rPr lang="en-US" sz="1100" u="sng"/>
              <a:t> (Low-Tech)</a:t>
            </a:r>
            <a:endParaRPr/>
          </a:p>
          <a:p>
            <a:pPr marL="0" lvl="0" indent="0" algn="l" rtl="0">
              <a:lnSpc>
                <a:spcPct val="109090"/>
              </a:lnSpc>
              <a:spcBef>
                <a:spcPts val="330"/>
              </a:spcBef>
              <a:spcAft>
                <a:spcPts val="0"/>
              </a:spcAft>
              <a:buNone/>
            </a:pPr>
            <a:endParaRPr sz="1100" b="1"/>
          </a:p>
          <a:p>
            <a:pPr marL="232802" lvl="0" indent="-232802" algn="l" rtl="0">
              <a:lnSpc>
                <a:spcPct val="109090"/>
              </a:lnSpc>
              <a:spcBef>
                <a:spcPts val="330"/>
              </a:spcBef>
              <a:spcAft>
                <a:spcPts val="0"/>
              </a:spcAft>
              <a:buClr>
                <a:schemeClr val="dk1"/>
              </a:buClr>
              <a:buSzPts val="1100"/>
              <a:buFont typeface="Calibri"/>
              <a:buAutoNum type="arabicParenR"/>
            </a:pPr>
            <a:r>
              <a:rPr lang="en-US" sz="1100"/>
              <a:t>Refer students to the Participant Workbook.(p.93)</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Remind students how important relationships are to resilience and that other people matter.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Have students make a list of important people in their lives.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Tell students to keep those people in mind when learning about this skill. </a:t>
            </a:r>
            <a:endParaRPr/>
          </a:p>
        </p:txBody>
      </p:sp>
      <p:sp>
        <p:nvSpPr>
          <p:cNvPr id="3794" name="Google Shape;3794;p23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238</a:t>
            </a:fld>
            <a:endParaRPr/>
          </a:p>
        </p:txBody>
      </p:sp>
      <p:sp>
        <p:nvSpPr>
          <p:cNvPr id="3795" name="Google Shape;3795;p23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3"/>
        <p:cNvGrpSpPr/>
        <p:nvPr/>
      </p:nvGrpSpPr>
      <p:grpSpPr>
        <a:xfrm>
          <a:off x="0" y="0"/>
          <a:ext cx="0" cy="0"/>
          <a:chOff x="0" y="0"/>
          <a:chExt cx="0" cy="0"/>
        </a:xfrm>
      </p:grpSpPr>
      <p:sp>
        <p:nvSpPr>
          <p:cNvPr id="3804" name="Google Shape;3804;p239:notes"/>
          <p:cNvSpPr>
            <a:spLocks noGrp="1" noRot="1" noChangeAspect="1"/>
          </p:cNvSpPr>
          <p:nvPr>
            <p:ph type="sldImg" idx="2"/>
          </p:nvPr>
        </p:nvSpPr>
        <p:spPr>
          <a:xfrm>
            <a:off x="254000" y="285750"/>
            <a:ext cx="3871913" cy="2903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05" name="Google Shape;3805;p239:notes"/>
          <p:cNvSpPr txBox="1">
            <a:spLocks noGrp="1"/>
          </p:cNvSpPr>
          <p:nvPr>
            <p:ph type="body" idx="1"/>
          </p:nvPr>
        </p:nvSpPr>
        <p:spPr>
          <a:xfrm>
            <a:off x="249610" y="3208148"/>
            <a:ext cx="3875047" cy="6271433"/>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000" b="1"/>
              <a:t>Instructor Notes:</a:t>
            </a:r>
            <a:endParaRPr/>
          </a:p>
          <a:p>
            <a:pPr marL="0" lvl="0" indent="0" algn="l" rtl="0">
              <a:lnSpc>
                <a:spcPct val="100000"/>
              </a:lnSpc>
              <a:spcBef>
                <a:spcPts val="0"/>
              </a:spcBef>
              <a:spcAft>
                <a:spcPts val="0"/>
              </a:spcAft>
              <a:buNone/>
            </a:pPr>
            <a:endParaRPr sz="1000" b="1"/>
          </a:p>
          <a:p>
            <a:pPr marL="223524" lvl="0" indent="-223524" algn="l" rtl="0">
              <a:lnSpc>
                <a:spcPct val="100000"/>
              </a:lnSpc>
              <a:spcBef>
                <a:spcPts val="0"/>
              </a:spcBef>
              <a:spcAft>
                <a:spcPts val="0"/>
              </a:spcAft>
              <a:buNone/>
            </a:pPr>
            <a:r>
              <a:rPr lang="en-US" sz="1000" b="1" u="sng"/>
              <a:t>Skill</a:t>
            </a:r>
            <a:endParaRPr/>
          </a:p>
          <a:p>
            <a:pPr marL="223524" lvl="0" indent="-223524" algn="l" rtl="0">
              <a:lnSpc>
                <a:spcPct val="100000"/>
              </a:lnSpc>
              <a:spcBef>
                <a:spcPts val="0"/>
              </a:spcBef>
              <a:spcAft>
                <a:spcPts val="0"/>
              </a:spcAft>
              <a:buNone/>
            </a:pPr>
            <a:endParaRPr sz="1000"/>
          </a:p>
          <a:p>
            <a:pPr marL="232802" lvl="0" indent="-232802" algn="l" rtl="0">
              <a:lnSpc>
                <a:spcPct val="100000"/>
              </a:lnSpc>
              <a:spcBef>
                <a:spcPts val="0"/>
              </a:spcBef>
              <a:spcAft>
                <a:spcPts val="0"/>
              </a:spcAft>
              <a:buClr>
                <a:schemeClr val="dk1"/>
              </a:buClr>
              <a:buSzPts val="1000"/>
              <a:buFont typeface="Calibri"/>
              <a:buAutoNum type="arabicParenR"/>
            </a:pPr>
            <a:r>
              <a:rPr lang="en-US" sz="1000"/>
              <a:t>Describe the four typical styles of responding </a:t>
            </a:r>
            <a:r>
              <a:rPr lang="en-US" sz="1000" b="1"/>
              <a:t>when someone shares good news</a:t>
            </a:r>
            <a:r>
              <a:rPr lang="en-US" sz="1000"/>
              <a:t> and instruct students to listen closely to each style and begin to think about which is most common for them.</a:t>
            </a:r>
            <a:endParaRPr/>
          </a:p>
          <a:p>
            <a:pPr marL="232802" lvl="0" indent="-232802" algn="l" rtl="0">
              <a:lnSpc>
                <a:spcPct val="100000"/>
              </a:lnSpc>
              <a:spcBef>
                <a:spcPts val="0"/>
              </a:spcBef>
              <a:spcAft>
                <a:spcPts val="0"/>
              </a:spcAft>
              <a:buClr>
                <a:schemeClr val="dk1"/>
              </a:buClr>
              <a:buSzPts val="1000"/>
              <a:buFont typeface="Calibri"/>
              <a:buAutoNum type="arabicParenR"/>
            </a:pPr>
            <a:r>
              <a:rPr lang="en-US" sz="1000"/>
              <a:t>Briefly explain what is meant by good news and tie to Hunt the Good Stuff. </a:t>
            </a:r>
            <a:endParaRPr sz="1000"/>
          </a:p>
          <a:p>
            <a:pPr marL="232802" lvl="0" indent="-232802" algn="l" rtl="0">
              <a:lnSpc>
                <a:spcPct val="100000"/>
              </a:lnSpc>
              <a:spcBef>
                <a:spcPts val="0"/>
              </a:spcBef>
              <a:spcAft>
                <a:spcPts val="0"/>
              </a:spcAft>
              <a:buClr>
                <a:schemeClr val="dk1"/>
              </a:buClr>
              <a:buSzPts val="1000"/>
              <a:buFont typeface="Calibri"/>
              <a:buAutoNum type="arabicParenR"/>
            </a:pPr>
            <a:r>
              <a:rPr lang="en-US" sz="1000"/>
              <a:t>Review the four cells, noting the key descriptors of each style (note that the slide builds beginning with the Passive Constructive cell and working counterclockwise). </a:t>
            </a:r>
            <a:endParaRPr/>
          </a:p>
          <a:p>
            <a:pPr marL="232802" lvl="0" indent="-232802" algn="l" rtl="0">
              <a:lnSpc>
                <a:spcPct val="100000"/>
              </a:lnSpc>
              <a:spcBef>
                <a:spcPts val="0"/>
              </a:spcBef>
              <a:spcAft>
                <a:spcPts val="0"/>
              </a:spcAft>
              <a:buClr>
                <a:schemeClr val="dk1"/>
              </a:buClr>
              <a:buSzPts val="1000"/>
              <a:buFont typeface="Calibri"/>
              <a:buAutoNum type="arabicParenR"/>
            </a:pPr>
            <a:r>
              <a:rPr lang="en-US" sz="1000"/>
              <a:t>Emphasize that a key word in the Active Constructive box is </a:t>
            </a:r>
            <a:r>
              <a:rPr lang="en-US" sz="1000" b="1"/>
              <a:t>authentic</a:t>
            </a:r>
            <a:r>
              <a:rPr lang="en-US" sz="1000"/>
              <a:t>.  It’s not cheerleading; it’s about helping the other person relive the positive event. </a:t>
            </a:r>
            <a:endParaRPr/>
          </a:p>
          <a:p>
            <a:pPr marL="232802" lvl="0" indent="-232802" algn="l" rtl="0">
              <a:lnSpc>
                <a:spcPct val="100000"/>
              </a:lnSpc>
              <a:spcBef>
                <a:spcPts val="0"/>
              </a:spcBef>
              <a:spcAft>
                <a:spcPts val="0"/>
              </a:spcAft>
              <a:buClr>
                <a:schemeClr val="dk1"/>
              </a:buClr>
              <a:buSzPts val="1000"/>
              <a:buFont typeface="Calibri"/>
              <a:buAutoNum type="arabicParenR"/>
            </a:pPr>
            <a:r>
              <a:rPr lang="en-US" sz="1000"/>
              <a:t>Have students underline AUTHENTIC in their Participant Workbooks. (p. 93)</a:t>
            </a:r>
            <a:endParaRPr sz="1000"/>
          </a:p>
          <a:p>
            <a:pPr marL="232802" lvl="0" indent="-232802" algn="l" rtl="0">
              <a:lnSpc>
                <a:spcPct val="100000"/>
              </a:lnSpc>
              <a:spcBef>
                <a:spcPts val="0"/>
              </a:spcBef>
              <a:spcAft>
                <a:spcPts val="0"/>
              </a:spcAft>
              <a:buClr>
                <a:schemeClr val="dk1"/>
              </a:buClr>
              <a:buSzPts val="1000"/>
              <a:buFont typeface="Calibri"/>
              <a:buAutoNum type="arabicParenR"/>
            </a:pPr>
            <a:r>
              <a:rPr lang="en-US" sz="1000"/>
              <a:t>Explain that Active Constructive Responding helps the sharer enjoy the good experience longer.</a:t>
            </a:r>
            <a:endParaRPr sz="1000"/>
          </a:p>
          <a:p>
            <a:pPr marL="232802" lvl="0" indent="-169302" algn="l" rtl="0">
              <a:lnSpc>
                <a:spcPct val="100000"/>
              </a:lnSpc>
              <a:spcBef>
                <a:spcPts val="0"/>
              </a:spcBef>
              <a:spcAft>
                <a:spcPts val="0"/>
              </a:spcAft>
              <a:buClr>
                <a:schemeClr val="dk1"/>
              </a:buClr>
              <a:buSzPts val="1000"/>
              <a:buFont typeface="Calibri"/>
              <a:buNone/>
            </a:pPr>
            <a:endParaRPr sz="1000"/>
          </a:p>
          <a:p>
            <a:pPr marL="0" lvl="0" indent="0" algn="l" rtl="0">
              <a:lnSpc>
                <a:spcPct val="100000"/>
              </a:lnSpc>
              <a:spcBef>
                <a:spcPts val="0"/>
              </a:spcBef>
              <a:spcAft>
                <a:spcPts val="0"/>
              </a:spcAft>
              <a:buNone/>
            </a:pPr>
            <a:r>
              <a:rPr lang="en-US" sz="1000" b="1"/>
              <a:t>Key Points:</a:t>
            </a:r>
            <a:endParaRPr/>
          </a:p>
          <a:p>
            <a:pPr marL="0" lvl="0" indent="0" algn="l" rtl="0">
              <a:lnSpc>
                <a:spcPct val="100000"/>
              </a:lnSpc>
              <a:spcBef>
                <a:spcPts val="0"/>
              </a:spcBef>
              <a:spcAft>
                <a:spcPts val="0"/>
              </a:spcAft>
              <a:buNone/>
            </a:pPr>
            <a:endParaRPr sz="1000" b="1"/>
          </a:p>
          <a:p>
            <a:pPr marL="232802" lvl="0" indent="-232802" algn="l" rtl="0">
              <a:lnSpc>
                <a:spcPct val="100000"/>
              </a:lnSpc>
              <a:spcBef>
                <a:spcPts val="0"/>
              </a:spcBef>
              <a:spcAft>
                <a:spcPts val="0"/>
              </a:spcAft>
              <a:buClr>
                <a:schemeClr val="dk1"/>
              </a:buClr>
              <a:buSzPts val="1000"/>
              <a:buFont typeface="Calibri"/>
              <a:buAutoNum type="arabicParenR"/>
            </a:pPr>
            <a:r>
              <a:rPr lang="en-US" sz="1000"/>
              <a:t>ACR furthers the conversation in an authentic way.</a:t>
            </a:r>
            <a:endParaRPr sz="1000"/>
          </a:p>
          <a:p>
            <a:pPr marL="232802" lvl="0" indent="-232802" algn="l" rtl="0">
              <a:lnSpc>
                <a:spcPct val="100000"/>
              </a:lnSpc>
              <a:spcBef>
                <a:spcPts val="0"/>
              </a:spcBef>
              <a:spcAft>
                <a:spcPts val="0"/>
              </a:spcAft>
              <a:buClr>
                <a:schemeClr val="dk1"/>
              </a:buClr>
              <a:buSzPts val="1000"/>
              <a:buFont typeface="Calibri"/>
              <a:buAutoNum type="arabicParenR"/>
            </a:pPr>
            <a:r>
              <a:rPr lang="en-US" sz="1000"/>
              <a:t>ACR is the only style of responding that builds strong relationships.</a:t>
            </a:r>
            <a:endParaRPr/>
          </a:p>
          <a:p>
            <a:pPr marL="223524" lvl="0" indent="-160024" algn="l" rtl="0">
              <a:lnSpc>
                <a:spcPct val="100000"/>
              </a:lnSpc>
              <a:spcBef>
                <a:spcPts val="0"/>
              </a:spcBef>
              <a:spcAft>
                <a:spcPts val="0"/>
              </a:spcAft>
              <a:buClr>
                <a:schemeClr val="dk1"/>
              </a:buClr>
              <a:buSzPts val="1000"/>
              <a:buFont typeface="Calibri"/>
              <a:buNone/>
            </a:pPr>
            <a:endParaRPr sz="1000"/>
          </a:p>
          <a:p>
            <a:pPr marL="0" lvl="0" indent="0" algn="l" rtl="0">
              <a:lnSpc>
                <a:spcPct val="100000"/>
              </a:lnSpc>
              <a:spcBef>
                <a:spcPts val="0"/>
              </a:spcBef>
              <a:spcAft>
                <a:spcPts val="0"/>
              </a:spcAft>
              <a:buNone/>
            </a:pPr>
            <a:r>
              <a:rPr lang="en-US" sz="1000" b="1"/>
              <a:t>Note:</a:t>
            </a:r>
            <a:r>
              <a:rPr lang="en-US" sz="1000"/>
              <a:t> Instructors will conduct a demonstration of the four styles of responding on the following slides. Two people are required for each demonstration. Demonstration Instructions specific to each responding style are included on each demonstration slide.</a:t>
            </a:r>
            <a:endParaRPr sz="1000" b="1"/>
          </a:p>
          <a:p>
            <a:pPr marL="223524" lvl="0" indent="-223524" algn="l" rtl="0">
              <a:lnSpc>
                <a:spcPct val="100000"/>
              </a:lnSpc>
              <a:spcBef>
                <a:spcPts val="0"/>
              </a:spcBef>
              <a:spcAft>
                <a:spcPts val="0"/>
              </a:spcAft>
              <a:buNone/>
            </a:pPr>
            <a:endParaRPr sz="1000"/>
          </a:p>
        </p:txBody>
      </p:sp>
      <p:sp>
        <p:nvSpPr>
          <p:cNvPr id="3806" name="Google Shape;3806;p239: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3807" name="Google Shape;3807;p23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239</a:t>
            </a:fld>
            <a:endParaRPr/>
          </a:p>
        </p:txBody>
      </p:sp>
      <p:sp>
        <p:nvSpPr>
          <p:cNvPr id="3808" name="Google Shape;3808;p23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4: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6" name="Google Shape;586;p2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24</a:t>
            </a:fld>
            <a:endParaRPr/>
          </a:p>
        </p:txBody>
      </p:sp>
      <p:sp>
        <p:nvSpPr>
          <p:cNvPr id="587" name="Google Shape;587;p2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588" name="Google Shape;588;p24:notes"/>
          <p:cNvSpPr txBox="1">
            <a:spLocks noGrp="1"/>
          </p:cNvSpPr>
          <p:nvPr>
            <p:ph type="body" idx="1"/>
          </p:nvPr>
        </p:nvSpPr>
        <p:spPr>
          <a:xfrm>
            <a:off x="264716" y="3238680"/>
            <a:ext cx="3829249" cy="5687282"/>
          </a:xfrm>
          <a:prstGeom prst="rect">
            <a:avLst/>
          </a:prstGeom>
          <a:noFill/>
          <a:ln>
            <a:noFill/>
          </a:ln>
        </p:spPr>
        <p:txBody>
          <a:bodyPr spcFirstLastPara="1" wrap="square" lIns="94025" tIns="47000" rIns="94025" bIns="47000" anchor="t" anchorCtr="0">
            <a:normAutofit/>
          </a:bodyPr>
          <a:lstStyle/>
          <a:p>
            <a:pPr marL="0" lvl="0" indent="0" algn="l" rtl="0">
              <a:lnSpc>
                <a:spcPct val="100000"/>
              </a:lnSpc>
              <a:spcBef>
                <a:spcPts val="0"/>
              </a:spcBef>
              <a:spcAft>
                <a:spcPts val="0"/>
              </a:spcAft>
              <a:buNone/>
            </a:pPr>
            <a:r>
              <a:rPr lang="en-US" sz="1100" b="1">
                <a:latin typeface="Verdana"/>
                <a:ea typeface="Verdana"/>
                <a:cs typeface="Verdana"/>
                <a:sym typeface="Verdana"/>
              </a:rPr>
              <a:t>Instructor Notes: </a:t>
            </a:r>
            <a:endParaRPr/>
          </a:p>
          <a:p>
            <a:pPr marL="0" lvl="0" indent="0" algn="l" rtl="0">
              <a:lnSpc>
                <a:spcPct val="100000"/>
              </a:lnSpc>
              <a:spcBef>
                <a:spcPts val="0"/>
              </a:spcBef>
              <a:spcAft>
                <a:spcPts val="0"/>
              </a:spcAft>
              <a:buNone/>
            </a:pPr>
            <a:endParaRPr sz="800"/>
          </a:p>
          <a:p>
            <a:pPr marL="232802" lvl="1" indent="-232802" algn="l" rtl="0">
              <a:lnSpc>
                <a:spcPct val="100000"/>
              </a:lnSpc>
              <a:spcBef>
                <a:spcPts val="0"/>
              </a:spcBef>
              <a:spcAft>
                <a:spcPts val="0"/>
              </a:spcAft>
              <a:buClr>
                <a:schemeClr val="dk1"/>
              </a:buClr>
              <a:buSzPts val="1100"/>
              <a:buFont typeface="Verdana"/>
              <a:buAutoNum type="arabicParenR"/>
            </a:pPr>
            <a:r>
              <a:rPr lang="en-US" sz="1100"/>
              <a:t>Once you have your end state in mind, think </a:t>
            </a:r>
            <a:endParaRPr/>
          </a:p>
          <a:p>
            <a:pPr marL="0" lvl="1" indent="0" algn="l" rtl="0">
              <a:lnSpc>
                <a:spcPct val="100000"/>
              </a:lnSpc>
              <a:spcBef>
                <a:spcPts val="0"/>
              </a:spcBef>
              <a:spcAft>
                <a:spcPts val="0"/>
              </a:spcAft>
              <a:buNone/>
            </a:pPr>
            <a:r>
              <a:rPr lang="en-US" sz="1100"/>
              <a:t>     about what it will be like to achieve your goal. </a:t>
            </a:r>
            <a:endParaRPr/>
          </a:p>
          <a:p>
            <a:pPr marL="0" lvl="1" indent="0" algn="l" rtl="0">
              <a:lnSpc>
                <a:spcPct val="100000"/>
              </a:lnSpc>
              <a:spcBef>
                <a:spcPts val="0"/>
              </a:spcBef>
              <a:spcAft>
                <a:spcPts val="0"/>
              </a:spcAft>
              <a:buNone/>
            </a:pPr>
            <a:r>
              <a:rPr lang="en-US" sz="1100"/>
              <a:t>     What are the benefits of getting to your final </a:t>
            </a:r>
            <a:endParaRPr/>
          </a:p>
          <a:p>
            <a:pPr marL="0" lvl="1" indent="0" algn="l" rtl="0">
              <a:lnSpc>
                <a:spcPct val="100000"/>
              </a:lnSpc>
              <a:spcBef>
                <a:spcPts val="0"/>
              </a:spcBef>
              <a:spcAft>
                <a:spcPts val="0"/>
              </a:spcAft>
              <a:buNone/>
            </a:pPr>
            <a:r>
              <a:rPr lang="en-US" sz="1100"/>
              <a:t>     destination?</a:t>
            </a:r>
            <a:endParaRPr/>
          </a:p>
          <a:p>
            <a:pPr marL="0" lvl="1" indent="0" algn="l" rtl="0">
              <a:lnSpc>
                <a:spcPct val="100000"/>
              </a:lnSpc>
              <a:spcBef>
                <a:spcPts val="0"/>
              </a:spcBef>
              <a:spcAft>
                <a:spcPts val="0"/>
              </a:spcAft>
              <a:buNone/>
            </a:pPr>
            <a:r>
              <a:rPr lang="en-US" sz="1100"/>
              <a:t>2)  Review example (images) on the slide. </a:t>
            </a:r>
            <a:endParaRPr/>
          </a:p>
          <a:p>
            <a:pPr marL="222396" lvl="1" indent="-171596" algn="l" rtl="0">
              <a:lnSpc>
                <a:spcPct val="100000"/>
              </a:lnSpc>
              <a:spcBef>
                <a:spcPts val="0"/>
              </a:spcBef>
              <a:spcAft>
                <a:spcPts val="0"/>
              </a:spcAft>
              <a:buClr>
                <a:schemeClr val="dk1"/>
              </a:buClr>
              <a:buSzPts val="800"/>
              <a:buFont typeface="Verdana"/>
              <a:buNone/>
            </a:pPr>
            <a:endParaRPr sz="800"/>
          </a:p>
          <a:p>
            <a:pPr marL="222396" lvl="1" indent="-222396" algn="l" rtl="0">
              <a:lnSpc>
                <a:spcPct val="100000"/>
              </a:lnSpc>
              <a:spcBef>
                <a:spcPts val="0"/>
              </a:spcBef>
              <a:spcAft>
                <a:spcPts val="0"/>
              </a:spcAft>
              <a:buNone/>
            </a:pPr>
            <a:r>
              <a:rPr lang="en-US" sz="1100" b="1"/>
              <a:t>Key Points:  </a:t>
            </a:r>
            <a:endParaRPr/>
          </a:p>
          <a:p>
            <a:pPr marL="222396" lvl="1" indent="-171596" algn="l" rtl="0">
              <a:lnSpc>
                <a:spcPct val="100000"/>
              </a:lnSpc>
              <a:spcBef>
                <a:spcPts val="0"/>
              </a:spcBef>
              <a:spcAft>
                <a:spcPts val="0"/>
              </a:spcAft>
              <a:buClr>
                <a:schemeClr val="dk1"/>
              </a:buClr>
              <a:buSzPts val="800"/>
              <a:buFont typeface="Verdana"/>
              <a:buNone/>
            </a:pPr>
            <a:endParaRPr sz="800"/>
          </a:p>
          <a:p>
            <a:pPr marL="232802" lvl="0" indent="-232802" algn="l" rtl="0">
              <a:lnSpc>
                <a:spcPct val="100000"/>
              </a:lnSpc>
              <a:spcBef>
                <a:spcPts val="0"/>
              </a:spcBef>
              <a:spcAft>
                <a:spcPts val="0"/>
              </a:spcAft>
              <a:buClr>
                <a:schemeClr val="dk1"/>
              </a:buClr>
              <a:buSzPts val="1100"/>
              <a:buFont typeface="Verdana"/>
              <a:buAutoNum type="arabicParenR"/>
            </a:pPr>
            <a:r>
              <a:rPr lang="en-US" sz="1100"/>
              <a:t>Visualizing success gives us energy and </a:t>
            </a:r>
            <a:endParaRPr/>
          </a:p>
          <a:p>
            <a:pPr marL="0" lvl="0" indent="0" algn="l" rtl="0">
              <a:lnSpc>
                <a:spcPct val="100000"/>
              </a:lnSpc>
              <a:spcBef>
                <a:spcPts val="0"/>
              </a:spcBef>
              <a:spcAft>
                <a:spcPts val="0"/>
              </a:spcAft>
              <a:buNone/>
            </a:pPr>
            <a:r>
              <a:rPr lang="en-US" sz="1100"/>
              <a:t>     motivates us.  Helps us reduce our negativity </a:t>
            </a:r>
            <a:endParaRPr/>
          </a:p>
          <a:p>
            <a:pPr marL="0" lvl="0" indent="0" algn="l" rtl="0">
              <a:lnSpc>
                <a:spcPct val="100000"/>
              </a:lnSpc>
              <a:spcBef>
                <a:spcPts val="0"/>
              </a:spcBef>
              <a:spcAft>
                <a:spcPts val="0"/>
              </a:spcAft>
              <a:buNone/>
            </a:pPr>
            <a:r>
              <a:rPr lang="en-US" sz="1100"/>
              <a:t>     bias.</a:t>
            </a:r>
            <a:endParaRPr/>
          </a:p>
          <a:p>
            <a:pPr marL="0" lvl="0" indent="0" algn="l" rtl="0">
              <a:lnSpc>
                <a:spcPct val="100000"/>
              </a:lnSpc>
              <a:spcBef>
                <a:spcPts val="0"/>
              </a:spcBef>
              <a:spcAft>
                <a:spcPts val="0"/>
              </a:spcAft>
              <a:buNone/>
            </a:pPr>
            <a:r>
              <a:rPr lang="en-US" sz="1100"/>
              <a:t>2)  You should visualize success regularly. </a:t>
            </a:r>
            <a:endParaRPr/>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endParaRPr sz="110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6"/>
        <p:cNvGrpSpPr/>
        <p:nvPr/>
      </p:nvGrpSpPr>
      <p:grpSpPr>
        <a:xfrm>
          <a:off x="0" y="0"/>
          <a:ext cx="0" cy="0"/>
          <a:chOff x="0" y="0"/>
          <a:chExt cx="0" cy="0"/>
        </a:xfrm>
      </p:grpSpPr>
      <p:sp>
        <p:nvSpPr>
          <p:cNvPr id="3827" name="Google Shape;3827;p240:notes"/>
          <p:cNvSpPr>
            <a:spLocks noGrp="1" noRot="1" noChangeAspect="1"/>
          </p:cNvSpPr>
          <p:nvPr>
            <p:ph type="sldImg" idx="2"/>
          </p:nvPr>
        </p:nvSpPr>
        <p:spPr>
          <a:xfrm>
            <a:off x="254000" y="285750"/>
            <a:ext cx="3871913" cy="2903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28" name="Google Shape;3828;p240:notes"/>
          <p:cNvSpPr txBox="1">
            <a:spLocks noGrp="1"/>
          </p:cNvSpPr>
          <p:nvPr>
            <p:ph type="body" idx="1"/>
          </p:nvPr>
        </p:nvSpPr>
        <p:spPr>
          <a:xfrm>
            <a:off x="103904"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23524" lvl="0" indent="-223524" algn="l" rtl="0">
              <a:lnSpc>
                <a:spcPct val="100000"/>
              </a:lnSpc>
              <a:spcBef>
                <a:spcPts val="0"/>
              </a:spcBef>
              <a:spcAft>
                <a:spcPts val="0"/>
              </a:spcAft>
              <a:buNone/>
            </a:pPr>
            <a:r>
              <a:rPr lang="en-US" sz="1100" b="1" u="sng"/>
              <a:t>Activity</a:t>
            </a:r>
            <a:r>
              <a:rPr lang="en-US" sz="1100" u="sng"/>
              <a:t> (Low-Tech)</a:t>
            </a:r>
            <a:endParaRPr/>
          </a:p>
          <a:p>
            <a:pPr marL="223524" lvl="0" indent="-223524" algn="l" rtl="0">
              <a:lnSpc>
                <a:spcPct val="100000"/>
              </a:lnSpc>
              <a:spcBef>
                <a:spcPts val="0"/>
              </a:spcBef>
              <a:spcAft>
                <a:spcPts val="0"/>
              </a:spcAft>
              <a:buNone/>
            </a:pP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Prepare a scenario and act out the Passive Constructive demonstration with another instructor/adult.</a:t>
            </a:r>
            <a:endParaRPr sz="1100"/>
          </a:p>
          <a:p>
            <a:pPr marL="232802" lvl="0" indent="-232802" algn="l" rtl="0">
              <a:lnSpc>
                <a:spcPct val="100000"/>
              </a:lnSpc>
              <a:spcBef>
                <a:spcPts val="330"/>
              </a:spcBef>
              <a:spcAft>
                <a:spcPts val="0"/>
              </a:spcAft>
              <a:buClr>
                <a:schemeClr val="dk1"/>
              </a:buClr>
              <a:buSzPts val="1100"/>
              <a:buFont typeface="Calibri"/>
              <a:buAutoNum type="arabicParenR"/>
            </a:pPr>
            <a:r>
              <a:rPr lang="en-US" sz="1100"/>
              <a:t>Use the following guidelines for the Passive Constructive demonstration:</a:t>
            </a:r>
            <a:endParaRPr/>
          </a:p>
          <a:p>
            <a:pPr marL="459466" lvl="1" indent="-232837" algn="l" rtl="0">
              <a:lnSpc>
                <a:spcPct val="100000"/>
              </a:lnSpc>
              <a:spcBef>
                <a:spcPts val="0"/>
              </a:spcBef>
              <a:spcAft>
                <a:spcPts val="0"/>
              </a:spcAft>
              <a:buClr>
                <a:schemeClr val="dk1"/>
              </a:buClr>
              <a:buSzPts val="1100"/>
              <a:buFont typeface="Arial"/>
              <a:buChar char="•"/>
            </a:pPr>
            <a:r>
              <a:rPr lang="en-US" sz="1100"/>
              <a:t>Responder might be distracted, looking at cell phone or computer</a:t>
            </a:r>
            <a:endParaRPr/>
          </a:p>
          <a:p>
            <a:pPr marL="459466" lvl="1" indent="-232837" algn="l" rtl="0">
              <a:lnSpc>
                <a:spcPct val="100000"/>
              </a:lnSpc>
              <a:spcBef>
                <a:spcPts val="0"/>
              </a:spcBef>
              <a:spcAft>
                <a:spcPts val="0"/>
              </a:spcAft>
              <a:buClr>
                <a:schemeClr val="dk1"/>
              </a:buClr>
              <a:buSzPts val="1100"/>
              <a:buFont typeface="Arial"/>
              <a:buChar char="•"/>
            </a:pPr>
            <a:r>
              <a:rPr lang="en-US" sz="1100"/>
              <a:t>One or 2 word responses (e.g., “That’s great”)</a:t>
            </a:r>
            <a:endParaRPr/>
          </a:p>
          <a:p>
            <a:pPr marL="459466" lvl="1" indent="-232837" algn="l" rtl="0">
              <a:lnSpc>
                <a:spcPct val="100000"/>
              </a:lnSpc>
              <a:spcBef>
                <a:spcPts val="0"/>
              </a:spcBef>
              <a:spcAft>
                <a:spcPts val="0"/>
              </a:spcAft>
              <a:buClr>
                <a:schemeClr val="dk1"/>
              </a:buClr>
              <a:buSzPts val="1100"/>
              <a:buFont typeface="Arial"/>
              <a:buChar char="•"/>
            </a:pPr>
            <a:r>
              <a:rPr lang="en-US" sz="1100"/>
              <a:t>Sharer might keep trying once or twice but gets discouraged or annoyed </a:t>
            </a:r>
            <a:endParaRPr sz="1100"/>
          </a:p>
          <a:p>
            <a:pPr marL="232802" lvl="0" indent="-232802" algn="l" rtl="0">
              <a:lnSpc>
                <a:spcPct val="100000"/>
              </a:lnSpc>
              <a:spcBef>
                <a:spcPts val="330"/>
              </a:spcBef>
              <a:spcAft>
                <a:spcPts val="0"/>
              </a:spcAft>
              <a:buClr>
                <a:schemeClr val="dk1"/>
              </a:buClr>
              <a:buSzPts val="1100"/>
              <a:buFont typeface="Calibri"/>
              <a:buAutoNum type="arabicParenR"/>
            </a:pPr>
            <a:r>
              <a:rPr lang="en-US" sz="1100"/>
              <a:t>After the demonstration, the group names the box that the person responding fell into and the instructor reveals the key phrase (i.e., Conversation Killer).</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Students write CONVERSATION KILLER in their Participant Workbooks. (p. 93)</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After the demonstration, ask the students to describe how the sharer of the good news likely feels when responded to in the Passive Constructive style. For example, the sharer feels unimportant, misunderstood, embarrassed, or guilty.</a:t>
            </a:r>
            <a:endParaRPr sz="1100"/>
          </a:p>
          <a:p>
            <a:pPr marL="232802" lvl="0" indent="-232802" algn="l" rtl="0">
              <a:lnSpc>
                <a:spcPct val="100000"/>
              </a:lnSpc>
              <a:spcBef>
                <a:spcPts val="330"/>
              </a:spcBef>
              <a:spcAft>
                <a:spcPts val="0"/>
              </a:spcAft>
              <a:buClr>
                <a:schemeClr val="dk1"/>
              </a:buClr>
              <a:buSzPts val="1100"/>
              <a:buFont typeface="Calibri"/>
              <a:buAutoNum type="arabicParenR"/>
            </a:pPr>
            <a:r>
              <a:rPr lang="en-US" sz="1100"/>
              <a:t>Point out the body language displayed during the demonstration.</a:t>
            </a:r>
            <a:endParaRPr sz="1100">
              <a:solidFill>
                <a:srgbClr val="FF0000"/>
              </a:solidFill>
            </a:endParaRPr>
          </a:p>
          <a:p>
            <a:pPr marL="0" lvl="0" indent="0" algn="l" rtl="0">
              <a:lnSpc>
                <a:spcPct val="100000"/>
              </a:lnSpc>
              <a:spcBef>
                <a:spcPts val="0"/>
              </a:spcBef>
              <a:spcAft>
                <a:spcPts val="0"/>
              </a:spcAft>
              <a:buClr>
                <a:schemeClr val="dk1"/>
              </a:buClr>
              <a:buSzPts val="1100"/>
              <a:buFont typeface="Calibri"/>
              <a:buNone/>
            </a:pPr>
            <a:endParaRPr sz="1100"/>
          </a:p>
          <a:p>
            <a:pPr marL="0" lvl="0" indent="0" algn="l" rtl="0">
              <a:lnSpc>
                <a:spcPct val="100000"/>
              </a:lnSpc>
              <a:spcBef>
                <a:spcPts val="0"/>
              </a:spcBef>
              <a:spcAft>
                <a:spcPts val="0"/>
              </a:spcAft>
              <a:buClr>
                <a:schemeClr val="dk1"/>
              </a:buClr>
              <a:buSzPts val="1100"/>
              <a:buFont typeface="Calibri"/>
              <a:buNone/>
            </a:pPr>
            <a:endParaRPr sz="1100"/>
          </a:p>
          <a:p>
            <a:pPr marL="0" lvl="0" indent="0" algn="l" rtl="0">
              <a:lnSpc>
                <a:spcPct val="100000"/>
              </a:lnSpc>
              <a:spcBef>
                <a:spcPts val="0"/>
              </a:spcBef>
              <a:spcAft>
                <a:spcPts val="0"/>
              </a:spcAft>
              <a:buClr>
                <a:schemeClr val="dk1"/>
              </a:buClr>
              <a:buSzPts val="1000"/>
              <a:buFont typeface="Calibri"/>
              <a:buNone/>
            </a:pPr>
            <a:endParaRPr sz="1000"/>
          </a:p>
          <a:p>
            <a:pPr marL="0" lvl="0" indent="0" algn="l" rtl="0">
              <a:lnSpc>
                <a:spcPct val="100000"/>
              </a:lnSpc>
              <a:spcBef>
                <a:spcPts val="0"/>
              </a:spcBef>
              <a:spcAft>
                <a:spcPts val="0"/>
              </a:spcAft>
              <a:buClr>
                <a:schemeClr val="dk1"/>
              </a:buClr>
              <a:buSzPts val="1000"/>
              <a:buFont typeface="Calibri"/>
              <a:buNone/>
            </a:pPr>
            <a:endParaRPr sz="1000"/>
          </a:p>
          <a:p>
            <a:pPr marL="0" lvl="0" indent="0" algn="l" rtl="0">
              <a:lnSpc>
                <a:spcPct val="100000"/>
              </a:lnSpc>
              <a:spcBef>
                <a:spcPts val="0"/>
              </a:spcBef>
              <a:spcAft>
                <a:spcPts val="0"/>
              </a:spcAft>
              <a:buClr>
                <a:schemeClr val="dk1"/>
              </a:buClr>
              <a:buSzPts val="1000"/>
              <a:buFont typeface="Calibri"/>
              <a:buNone/>
            </a:pPr>
            <a:endParaRPr sz="1000"/>
          </a:p>
          <a:p>
            <a:pPr marL="0" lvl="0" indent="0" algn="l" rtl="0">
              <a:lnSpc>
                <a:spcPct val="100000"/>
              </a:lnSpc>
              <a:spcBef>
                <a:spcPts val="0"/>
              </a:spcBef>
              <a:spcAft>
                <a:spcPts val="0"/>
              </a:spcAft>
              <a:buNone/>
            </a:pPr>
            <a:endParaRPr sz="1000" b="1"/>
          </a:p>
        </p:txBody>
      </p:sp>
      <p:sp>
        <p:nvSpPr>
          <p:cNvPr id="3829" name="Google Shape;3829;p240: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3830" name="Google Shape;3830;p24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240</a:t>
            </a:fld>
            <a:endParaRPr/>
          </a:p>
        </p:txBody>
      </p:sp>
      <p:sp>
        <p:nvSpPr>
          <p:cNvPr id="3831" name="Google Shape;3831;p24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6"/>
        <p:cNvGrpSpPr/>
        <p:nvPr/>
      </p:nvGrpSpPr>
      <p:grpSpPr>
        <a:xfrm>
          <a:off x="0" y="0"/>
          <a:ext cx="0" cy="0"/>
          <a:chOff x="0" y="0"/>
          <a:chExt cx="0" cy="0"/>
        </a:xfrm>
      </p:grpSpPr>
      <p:sp>
        <p:nvSpPr>
          <p:cNvPr id="3847" name="Google Shape;3847;p241:notes"/>
          <p:cNvSpPr>
            <a:spLocks noGrp="1" noRot="1" noChangeAspect="1"/>
          </p:cNvSpPr>
          <p:nvPr>
            <p:ph type="sldImg" idx="2"/>
          </p:nvPr>
        </p:nvSpPr>
        <p:spPr>
          <a:xfrm>
            <a:off x="254000" y="285750"/>
            <a:ext cx="3871913" cy="2903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48" name="Google Shape;3848;p241:notes"/>
          <p:cNvSpPr txBox="1">
            <a:spLocks noGrp="1"/>
          </p:cNvSpPr>
          <p:nvPr>
            <p:ph type="body" idx="1"/>
          </p:nvPr>
        </p:nvSpPr>
        <p:spPr>
          <a:xfrm>
            <a:off x="11395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23524" lvl="0" indent="-223524" algn="l" rtl="0">
              <a:lnSpc>
                <a:spcPct val="100000"/>
              </a:lnSpc>
              <a:spcBef>
                <a:spcPts val="0"/>
              </a:spcBef>
              <a:spcAft>
                <a:spcPts val="0"/>
              </a:spcAft>
              <a:buNone/>
            </a:pPr>
            <a:r>
              <a:rPr lang="en-US" sz="1100" b="1" u="sng"/>
              <a:t>Activity</a:t>
            </a:r>
            <a:r>
              <a:rPr lang="en-US" sz="1100" u="sng"/>
              <a:t> (Low-Tech)</a:t>
            </a:r>
            <a:endParaRPr/>
          </a:p>
          <a:p>
            <a:pPr marL="223524" lvl="0" indent="-223524" algn="l" rtl="0">
              <a:lnSpc>
                <a:spcPct val="100000"/>
              </a:lnSpc>
              <a:spcBef>
                <a:spcPts val="0"/>
              </a:spcBef>
              <a:spcAft>
                <a:spcPts val="0"/>
              </a:spcAft>
              <a:buNone/>
            </a:pP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Using the same scenario, act out the Passive Destructive demonstration.</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Use the following guidelines for the Passive Destructive demonstration:</a:t>
            </a:r>
            <a:endParaRPr/>
          </a:p>
          <a:p>
            <a:pPr marL="459466" lvl="1" indent="-232837" algn="l" rtl="0">
              <a:lnSpc>
                <a:spcPct val="100000"/>
              </a:lnSpc>
              <a:spcBef>
                <a:spcPts val="0"/>
              </a:spcBef>
              <a:spcAft>
                <a:spcPts val="0"/>
              </a:spcAft>
              <a:buClr>
                <a:schemeClr val="dk1"/>
              </a:buClr>
              <a:buSzPts val="1100"/>
              <a:buFont typeface="Arial"/>
              <a:buChar char="•"/>
            </a:pPr>
            <a:r>
              <a:rPr lang="en-US" sz="1100"/>
              <a:t>Can illustrate that the person’s good news reminds them of their own good news or their own problem</a:t>
            </a:r>
            <a:endParaRPr/>
          </a:p>
          <a:p>
            <a:pPr marL="459466" lvl="1" indent="-232837" algn="l" rtl="0">
              <a:lnSpc>
                <a:spcPct val="100000"/>
              </a:lnSpc>
              <a:spcBef>
                <a:spcPts val="0"/>
              </a:spcBef>
              <a:spcAft>
                <a:spcPts val="0"/>
              </a:spcAft>
              <a:buClr>
                <a:schemeClr val="dk1"/>
              </a:buClr>
              <a:buSzPts val="1100"/>
              <a:buFont typeface="Arial"/>
              <a:buChar char="•"/>
            </a:pPr>
            <a:r>
              <a:rPr lang="en-US" sz="1100"/>
              <a:t>Can be that the person changes the topic to something random (e.g., what’s for dinner, weekend plans, etc.)</a:t>
            </a:r>
            <a:endParaRPr/>
          </a:p>
          <a:p>
            <a:pPr marL="459466" lvl="1" indent="-232837" algn="l" rtl="0">
              <a:lnSpc>
                <a:spcPct val="100000"/>
              </a:lnSpc>
              <a:spcBef>
                <a:spcPts val="0"/>
              </a:spcBef>
              <a:spcAft>
                <a:spcPts val="0"/>
              </a:spcAft>
              <a:buClr>
                <a:schemeClr val="dk1"/>
              </a:buClr>
              <a:buSzPts val="1100"/>
              <a:buFont typeface="Arial"/>
              <a:buChar char="•"/>
            </a:pPr>
            <a:r>
              <a:rPr lang="en-US" sz="1100"/>
              <a:t>Sharer tries once or twice to refocus the conversation, but gets confused or angry</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After the demonstration, the group names the box that the person responding fell into and the instructor reveals the phrase (i.e., Conversation Hijacker).</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Students write CONVERSATION HIJACKER in their Participant Workbooks. (p.93)</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After the demonstration, ask the students to describe how the sharer of the good news likely feels when responded to in the Passive Destructive style. For example, the sharer feels confused, guilty, or disappointed.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Point out the body language displayed during the demonstration.</a:t>
            </a:r>
            <a:endParaRPr/>
          </a:p>
          <a:p>
            <a:pPr marL="232802" lvl="0" indent="-162952" algn="l" rtl="0">
              <a:lnSpc>
                <a:spcPct val="100000"/>
              </a:lnSpc>
              <a:spcBef>
                <a:spcPts val="330"/>
              </a:spcBef>
              <a:spcAft>
                <a:spcPts val="0"/>
              </a:spcAft>
              <a:buClr>
                <a:schemeClr val="dk1"/>
              </a:buClr>
              <a:buSzPts val="1100"/>
              <a:buFont typeface="Calibri"/>
              <a:buNone/>
            </a:pPr>
            <a:endParaRPr sz="1100"/>
          </a:p>
          <a:p>
            <a:pPr marL="232802" lvl="0" indent="-162952" algn="l" rtl="0">
              <a:lnSpc>
                <a:spcPct val="100000"/>
              </a:lnSpc>
              <a:spcBef>
                <a:spcPts val="0"/>
              </a:spcBef>
              <a:spcAft>
                <a:spcPts val="0"/>
              </a:spcAft>
              <a:buClr>
                <a:schemeClr val="dk1"/>
              </a:buClr>
              <a:buSzPts val="1100"/>
              <a:buFont typeface="Calibri"/>
              <a:buNone/>
            </a:pPr>
            <a:endParaRPr sz="1100"/>
          </a:p>
          <a:p>
            <a:pPr marL="232802" lvl="0" indent="-169302" algn="l" rtl="0">
              <a:lnSpc>
                <a:spcPct val="100000"/>
              </a:lnSpc>
              <a:spcBef>
                <a:spcPts val="0"/>
              </a:spcBef>
              <a:spcAft>
                <a:spcPts val="0"/>
              </a:spcAft>
              <a:buClr>
                <a:schemeClr val="dk1"/>
              </a:buClr>
              <a:buSzPts val="1000"/>
              <a:buFont typeface="Calibri"/>
              <a:buNone/>
            </a:pPr>
            <a:endParaRPr sz="1000">
              <a:solidFill>
                <a:srgbClr val="FF0000"/>
              </a:solidFill>
            </a:endParaRPr>
          </a:p>
          <a:p>
            <a:pPr marL="232802" lvl="0" indent="-169302" algn="l" rtl="0">
              <a:lnSpc>
                <a:spcPct val="100000"/>
              </a:lnSpc>
              <a:spcBef>
                <a:spcPts val="0"/>
              </a:spcBef>
              <a:spcAft>
                <a:spcPts val="0"/>
              </a:spcAft>
              <a:buClr>
                <a:schemeClr val="dk1"/>
              </a:buClr>
              <a:buSzPts val="1000"/>
              <a:buFont typeface="Calibri"/>
              <a:buNone/>
            </a:pPr>
            <a:endParaRPr sz="1000"/>
          </a:p>
          <a:p>
            <a:pPr marL="0" lvl="0" indent="0" algn="l" rtl="0">
              <a:lnSpc>
                <a:spcPct val="100000"/>
              </a:lnSpc>
              <a:spcBef>
                <a:spcPts val="0"/>
              </a:spcBef>
              <a:spcAft>
                <a:spcPts val="0"/>
              </a:spcAft>
              <a:buClr>
                <a:schemeClr val="dk1"/>
              </a:buClr>
              <a:buSzPts val="1000"/>
              <a:buFont typeface="Calibri"/>
              <a:buNone/>
            </a:pPr>
            <a:endParaRPr sz="1000"/>
          </a:p>
          <a:p>
            <a:pPr marL="0" lvl="0" indent="0" algn="l" rtl="0">
              <a:lnSpc>
                <a:spcPct val="100000"/>
              </a:lnSpc>
              <a:spcBef>
                <a:spcPts val="0"/>
              </a:spcBef>
              <a:spcAft>
                <a:spcPts val="0"/>
              </a:spcAft>
              <a:buClr>
                <a:schemeClr val="dk1"/>
              </a:buClr>
              <a:buSzPts val="1000"/>
              <a:buFont typeface="Calibri"/>
              <a:buNone/>
            </a:pPr>
            <a:endParaRPr sz="1000"/>
          </a:p>
          <a:p>
            <a:pPr marL="0" lvl="0" indent="0" algn="l" rtl="0">
              <a:lnSpc>
                <a:spcPct val="100000"/>
              </a:lnSpc>
              <a:spcBef>
                <a:spcPts val="0"/>
              </a:spcBef>
              <a:spcAft>
                <a:spcPts val="0"/>
              </a:spcAft>
              <a:buClr>
                <a:schemeClr val="dk1"/>
              </a:buClr>
              <a:buSzPts val="1000"/>
              <a:buFont typeface="Calibri"/>
              <a:buNone/>
            </a:pPr>
            <a:endParaRPr sz="1000"/>
          </a:p>
          <a:p>
            <a:pPr marL="0" lvl="0" indent="0" algn="l" rtl="0">
              <a:lnSpc>
                <a:spcPct val="100000"/>
              </a:lnSpc>
              <a:spcBef>
                <a:spcPts val="0"/>
              </a:spcBef>
              <a:spcAft>
                <a:spcPts val="0"/>
              </a:spcAft>
              <a:buClr>
                <a:schemeClr val="dk1"/>
              </a:buClr>
              <a:buSzPts val="1000"/>
              <a:buFont typeface="Calibri"/>
              <a:buNone/>
            </a:pPr>
            <a:endParaRPr sz="1000"/>
          </a:p>
          <a:p>
            <a:pPr marL="0" lvl="0" indent="0" algn="l" rtl="0">
              <a:lnSpc>
                <a:spcPct val="100000"/>
              </a:lnSpc>
              <a:spcBef>
                <a:spcPts val="0"/>
              </a:spcBef>
              <a:spcAft>
                <a:spcPts val="0"/>
              </a:spcAft>
              <a:buNone/>
            </a:pPr>
            <a:endParaRPr sz="1000" b="1"/>
          </a:p>
        </p:txBody>
      </p:sp>
      <p:sp>
        <p:nvSpPr>
          <p:cNvPr id="3849" name="Google Shape;3849;p24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241</a:t>
            </a:fld>
            <a:endParaRPr/>
          </a:p>
        </p:txBody>
      </p:sp>
      <p:sp>
        <p:nvSpPr>
          <p:cNvPr id="3850" name="Google Shape;3850;p241: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3851" name="Google Shape;3851;p24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7"/>
        <p:cNvGrpSpPr/>
        <p:nvPr/>
      </p:nvGrpSpPr>
      <p:grpSpPr>
        <a:xfrm>
          <a:off x="0" y="0"/>
          <a:ext cx="0" cy="0"/>
          <a:chOff x="0" y="0"/>
          <a:chExt cx="0" cy="0"/>
        </a:xfrm>
      </p:grpSpPr>
      <p:sp>
        <p:nvSpPr>
          <p:cNvPr id="3868" name="Google Shape;3868;p242:notes"/>
          <p:cNvSpPr>
            <a:spLocks noGrp="1" noRot="1" noChangeAspect="1"/>
          </p:cNvSpPr>
          <p:nvPr>
            <p:ph type="sldImg" idx="2"/>
          </p:nvPr>
        </p:nvSpPr>
        <p:spPr>
          <a:xfrm>
            <a:off x="254000" y="285750"/>
            <a:ext cx="3871913" cy="2903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69" name="Google Shape;3869;p242:notes"/>
          <p:cNvSpPr txBox="1">
            <a:spLocks noGrp="1"/>
          </p:cNvSpPr>
          <p:nvPr>
            <p:ph type="body" idx="1"/>
          </p:nvPr>
        </p:nvSpPr>
        <p:spPr>
          <a:xfrm>
            <a:off x="113959" y="3238680"/>
            <a:ext cx="3829249"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Using the same scenario, act out the Active Destructive demonstration.</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Use the following guidelines for the Active Destructive demonstration:</a:t>
            </a:r>
            <a:endParaRPr/>
          </a:p>
          <a:p>
            <a:pPr marL="465639" lvl="1" indent="-232802" algn="l" rtl="0">
              <a:lnSpc>
                <a:spcPct val="100000"/>
              </a:lnSpc>
              <a:spcBef>
                <a:spcPts val="0"/>
              </a:spcBef>
              <a:spcAft>
                <a:spcPts val="0"/>
              </a:spcAft>
              <a:buClr>
                <a:schemeClr val="dk1"/>
              </a:buClr>
              <a:buSzPts val="1100"/>
              <a:buFont typeface="Arial"/>
              <a:buChar char="•"/>
            </a:pPr>
            <a:r>
              <a:rPr lang="en-US" sz="1100"/>
              <a:t>Goal is not usually to be a jerk, but to demonstrate concern for the other person by pointing out all of the problems in their good news</a:t>
            </a:r>
            <a:endParaRPr/>
          </a:p>
          <a:p>
            <a:pPr marL="465639" lvl="1" indent="-232802" algn="l" rtl="0">
              <a:lnSpc>
                <a:spcPct val="100000"/>
              </a:lnSpc>
              <a:spcBef>
                <a:spcPts val="0"/>
              </a:spcBef>
              <a:spcAft>
                <a:spcPts val="0"/>
              </a:spcAft>
              <a:buClr>
                <a:schemeClr val="dk1"/>
              </a:buClr>
              <a:buSzPts val="1100"/>
              <a:buFont typeface="Arial"/>
              <a:buChar char="•"/>
            </a:pPr>
            <a:r>
              <a:rPr lang="en-US" sz="1100"/>
              <a:t>Might point out problems, safety concerns, “Have you thought of…,” or how the news affects the responder</a:t>
            </a:r>
            <a:endParaRPr/>
          </a:p>
          <a:p>
            <a:pPr marL="465639" lvl="1" indent="-232802" algn="l" rtl="0">
              <a:lnSpc>
                <a:spcPct val="100000"/>
              </a:lnSpc>
              <a:spcBef>
                <a:spcPts val="0"/>
              </a:spcBef>
              <a:spcAft>
                <a:spcPts val="0"/>
              </a:spcAft>
              <a:buClr>
                <a:schemeClr val="dk1"/>
              </a:buClr>
              <a:buSzPts val="1100"/>
              <a:buFont typeface="Arial"/>
              <a:buChar char="•"/>
            </a:pPr>
            <a:r>
              <a:rPr lang="en-US" sz="1100"/>
              <a:t>Sharer might start to agree with the responder and decide that the good news is not so good after all</a:t>
            </a:r>
            <a:endParaRPr/>
          </a:p>
          <a:p>
            <a:pPr marL="465639" lvl="1" indent="-232802" algn="l" rtl="0">
              <a:lnSpc>
                <a:spcPct val="100000"/>
              </a:lnSpc>
              <a:spcBef>
                <a:spcPts val="0"/>
              </a:spcBef>
              <a:spcAft>
                <a:spcPts val="0"/>
              </a:spcAft>
              <a:buClr>
                <a:schemeClr val="dk1"/>
              </a:buClr>
              <a:buSzPts val="1100"/>
              <a:buFont typeface="Arial"/>
              <a:buChar char="•"/>
            </a:pPr>
            <a:r>
              <a:rPr lang="en-US" sz="1100"/>
              <a:t>Sharer might get angry that the person is not sharing in their joy</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After the demonstration, the group names the box that the person responding fell into and the instructor reveals the phrase (i.e., Joy Thief).</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write JOY THIEF in their Participant Workbooks. (p.95)</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After the demonstration, ask the students to describe how the sharer of the good news likely feels when responded to in the Active Destructive style. For example, the sharer feels ashamed, embarrassed, guilty, or angry.</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Point out the body language displayed in the demonstration.</a:t>
            </a:r>
            <a:endParaRPr/>
          </a:p>
          <a:p>
            <a:pPr marL="232802" lvl="0" indent="-162952" algn="l" rtl="0">
              <a:lnSpc>
                <a:spcPct val="100000"/>
              </a:lnSpc>
              <a:spcBef>
                <a:spcPts val="0"/>
              </a:spcBef>
              <a:spcAft>
                <a:spcPts val="0"/>
              </a:spcAft>
              <a:buClr>
                <a:schemeClr val="dk1"/>
              </a:buClr>
              <a:buSzPts val="1100"/>
              <a:buFont typeface="Calibri"/>
              <a:buNone/>
            </a:pPr>
            <a:endParaRPr sz="1100">
              <a:solidFill>
                <a:srgbClr val="FF0000"/>
              </a:solidFill>
            </a:endParaRPr>
          </a:p>
          <a:p>
            <a:pPr marL="0" lvl="0" indent="0" algn="l" rtl="0">
              <a:lnSpc>
                <a:spcPct val="100000"/>
              </a:lnSpc>
              <a:spcBef>
                <a:spcPts val="0"/>
              </a:spcBef>
              <a:spcAft>
                <a:spcPts val="0"/>
              </a:spcAft>
              <a:buClr>
                <a:schemeClr val="dk1"/>
              </a:buClr>
              <a:buSzPts val="1100"/>
              <a:buFont typeface="Calibri"/>
              <a:buNone/>
            </a:pPr>
            <a:endParaRPr sz="1100"/>
          </a:p>
          <a:p>
            <a:pPr marL="0" lvl="0" indent="0" algn="l" rtl="0">
              <a:lnSpc>
                <a:spcPct val="100000"/>
              </a:lnSpc>
              <a:spcBef>
                <a:spcPts val="0"/>
              </a:spcBef>
              <a:spcAft>
                <a:spcPts val="0"/>
              </a:spcAft>
              <a:buClr>
                <a:schemeClr val="dk1"/>
              </a:buClr>
              <a:buSzPts val="1000"/>
              <a:buFont typeface="Calibri"/>
              <a:buNone/>
            </a:pPr>
            <a:endParaRPr sz="1000"/>
          </a:p>
          <a:p>
            <a:pPr marL="0" lvl="0" indent="0" algn="l" rtl="0">
              <a:lnSpc>
                <a:spcPct val="100000"/>
              </a:lnSpc>
              <a:spcBef>
                <a:spcPts val="0"/>
              </a:spcBef>
              <a:spcAft>
                <a:spcPts val="0"/>
              </a:spcAft>
              <a:buClr>
                <a:schemeClr val="dk1"/>
              </a:buClr>
              <a:buSzPts val="1000"/>
              <a:buFont typeface="Calibri"/>
              <a:buNone/>
            </a:pPr>
            <a:endParaRPr sz="1000"/>
          </a:p>
          <a:p>
            <a:pPr marL="0" lvl="0" indent="0" algn="l" rtl="0">
              <a:lnSpc>
                <a:spcPct val="100000"/>
              </a:lnSpc>
              <a:spcBef>
                <a:spcPts val="0"/>
              </a:spcBef>
              <a:spcAft>
                <a:spcPts val="0"/>
              </a:spcAft>
              <a:buClr>
                <a:schemeClr val="dk1"/>
              </a:buClr>
              <a:buSzPts val="1000"/>
              <a:buFont typeface="Calibri"/>
              <a:buNone/>
            </a:pPr>
            <a:endParaRPr sz="1000"/>
          </a:p>
          <a:p>
            <a:pPr marL="0" lvl="0" indent="0" algn="l" rtl="0">
              <a:lnSpc>
                <a:spcPct val="100000"/>
              </a:lnSpc>
              <a:spcBef>
                <a:spcPts val="0"/>
              </a:spcBef>
              <a:spcAft>
                <a:spcPts val="0"/>
              </a:spcAft>
              <a:buClr>
                <a:schemeClr val="dk1"/>
              </a:buClr>
              <a:buSzPts val="1000"/>
              <a:buFont typeface="Calibri"/>
              <a:buNone/>
            </a:pPr>
            <a:endParaRPr sz="1000"/>
          </a:p>
          <a:p>
            <a:pPr marL="0" lvl="0" indent="0" algn="l" rtl="0">
              <a:lnSpc>
                <a:spcPct val="100000"/>
              </a:lnSpc>
              <a:spcBef>
                <a:spcPts val="0"/>
              </a:spcBef>
              <a:spcAft>
                <a:spcPts val="0"/>
              </a:spcAft>
              <a:buNone/>
            </a:pPr>
            <a:endParaRPr sz="1000" b="1"/>
          </a:p>
        </p:txBody>
      </p:sp>
      <p:sp>
        <p:nvSpPr>
          <p:cNvPr id="3870" name="Google Shape;3870;p24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242</a:t>
            </a:fld>
            <a:endParaRPr/>
          </a:p>
        </p:txBody>
      </p:sp>
      <p:sp>
        <p:nvSpPr>
          <p:cNvPr id="3871" name="Google Shape;3871;p242: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3872" name="Google Shape;3872;p24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0"/>
        <p:cNvGrpSpPr/>
        <p:nvPr/>
      </p:nvGrpSpPr>
      <p:grpSpPr>
        <a:xfrm>
          <a:off x="0" y="0"/>
          <a:ext cx="0" cy="0"/>
          <a:chOff x="0" y="0"/>
          <a:chExt cx="0" cy="0"/>
        </a:xfrm>
      </p:grpSpPr>
      <p:sp>
        <p:nvSpPr>
          <p:cNvPr id="3891" name="Google Shape;3891;p243:notes"/>
          <p:cNvSpPr>
            <a:spLocks noGrp="1" noRot="1" noChangeAspect="1"/>
          </p:cNvSpPr>
          <p:nvPr>
            <p:ph type="sldImg" idx="2"/>
          </p:nvPr>
        </p:nvSpPr>
        <p:spPr>
          <a:xfrm>
            <a:off x="254000" y="285750"/>
            <a:ext cx="3871913" cy="2903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92" name="Google Shape;3892;p243:notes"/>
          <p:cNvSpPr txBox="1">
            <a:spLocks noGrp="1"/>
          </p:cNvSpPr>
          <p:nvPr>
            <p:ph type="body" idx="1"/>
          </p:nvPr>
        </p:nvSpPr>
        <p:spPr>
          <a:xfrm>
            <a:off x="63704" y="3189199"/>
            <a:ext cx="4092230"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a:t>
            </a:r>
            <a:endParaRPr sz="1100" b="1"/>
          </a:p>
          <a:p>
            <a:pPr marL="0" lvl="0" indent="0" algn="l" rtl="0">
              <a:lnSpc>
                <a:spcPct val="100000"/>
              </a:lnSpc>
              <a:spcBef>
                <a:spcPts val="0"/>
              </a:spcBef>
              <a:spcAft>
                <a:spcPts val="0"/>
              </a:spcAft>
              <a:buNone/>
            </a:pPr>
            <a:endParaRPr sz="4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4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Using the same scenario, act out the Active Constructive demonstration.</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Use the following guidelines for the Active Constructive demonstration:</a:t>
            </a:r>
            <a:endParaRPr/>
          </a:p>
          <a:p>
            <a:pPr marL="476370" lvl="1" indent="-232802" algn="l" rtl="0">
              <a:lnSpc>
                <a:spcPct val="100000"/>
              </a:lnSpc>
              <a:spcBef>
                <a:spcPts val="0"/>
              </a:spcBef>
              <a:spcAft>
                <a:spcPts val="0"/>
              </a:spcAft>
              <a:buClr>
                <a:schemeClr val="dk1"/>
              </a:buClr>
              <a:buSzPts val="1100"/>
              <a:buFont typeface="Arial"/>
              <a:buChar char="•"/>
            </a:pPr>
            <a:r>
              <a:rPr lang="en-US" sz="1100"/>
              <a:t>Responder needs to stay authentic—he or she should only be a cheerleader if it’s natural</a:t>
            </a:r>
            <a:endParaRPr/>
          </a:p>
          <a:p>
            <a:pPr marL="476370" lvl="1" indent="-232802" algn="l" rtl="0">
              <a:lnSpc>
                <a:spcPct val="100000"/>
              </a:lnSpc>
              <a:spcBef>
                <a:spcPts val="0"/>
              </a:spcBef>
              <a:spcAft>
                <a:spcPts val="0"/>
              </a:spcAft>
              <a:buClr>
                <a:schemeClr val="dk1"/>
              </a:buClr>
              <a:buSzPts val="1100"/>
              <a:buFont typeface="Arial"/>
              <a:buChar char="•"/>
            </a:pPr>
            <a:r>
              <a:rPr lang="en-US" sz="1100"/>
              <a:t>Can show interest with curiosity, especially if the responder does not know much about the good news he or she is hearing</a:t>
            </a:r>
            <a:endParaRPr/>
          </a:p>
          <a:p>
            <a:pPr marL="476370" lvl="1" indent="-232802" algn="l" rtl="0">
              <a:lnSpc>
                <a:spcPct val="100000"/>
              </a:lnSpc>
              <a:spcBef>
                <a:spcPts val="0"/>
              </a:spcBef>
              <a:spcAft>
                <a:spcPts val="0"/>
              </a:spcAft>
              <a:buClr>
                <a:schemeClr val="dk1"/>
              </a:buClr>
              <a:buSzPts val="1100"/>
              <a:buFont typeface="Arial"/>
              <a:buChar char="•"/>
            </a:pPr>
            <a:r>
              <a:rPr lang="en-US" sz="1100"/>
              <a:t>Do at least 4-5 back-and-forth interchanges</a:t>
            </a:r>
            <a:endParaRPr/>
          </a:p>
          <a:p>
            <a:pPr marL="476370" lvl="1" indent="-232802" algn="l" rtl="0">
              <a:lnSpc>
                <a:spcPct val="100000"/>
              </a:lnSpc>
              <a:spcBef>
                <a:spcPts val="0"/>
              </a:spcBef>
              <a:spcAft>
                <a:spcPts val="0"/>
              </a:spcAft>
              <a:buClr>
                <a:schemeClr val="dk1"/>
              </a:buClr>
              <a:buSzPts val="1100"/>
              <a:buFont typeface="Arial"/>
              <a:buChar char="•"/>
            </a:pPr>
            <a:r>
              <a:rPr lang="en-US" sz="1100"/>
              <a:t>Body language is close, good eye contact</a:t>
            </a:r>
            <a:endParaRPr/>
          </a:p>
          <a:p>
            <a:pPr marL="476370" lvl="1" indent="-232802" algn="l" rtl="0">
              <a:lnSpc>
                <a:spcPct val="100000"/>
              </a:lnSpc>
              <a:spcBef>
                <a:spcPts val="0"/>
              </a:spcBef>
              <a:spcAft>
                <a:spcPts val="0"/>
              </a:spcAft>
              <a:buClr>
                <a:schemeClr val="dk1"/>
              </a:buClr>
              <a:buSzPts val="1100"/>
              <a:buFont typeface="Arial"/>
              <a:buChar char="•"/>
            </a:pPr>
            <a:r>
              <a:rPr lang="en-US" sz="1100"/>
              <a:t>Sharer shows increasing joy as the conversation goes on</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After the demonstration, the group names the box that the person responding fell into and the instructor reveals the phrase (i.e., Joy Multiplier).</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Students write JOY MULTIPLIER in their Participant Workbooks. (p.95)</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After the demonstration, ask the students to describe how the sharer of the good news likely feels when responded to in the Active Constructive style. For example, the sharer feels validated and understood.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the students to describe how using ACR will likely impact the relationship.</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Point out the body language displayed in the demonstration.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Point out that ACR is the only style in gold because it is the only style that strengthens relationships.</a:t>
            </a:r>
            <a:endParaRPr/>
          </a:p>
          <a:p>
            <a:pPr marL="0" lvl="0" indent="0" algn="l" rtl="0">
              <a:lnSpc>
                <a:spcPct val="100000"/>
              </a:lnSpc>
              <a:spcBef>
                <a:spcPts val="0"/>
              </a:spcBef>
              <a:spcAft>
                <a:spcPts val="0"/>
              </a:spcAft>
              <a:buNone/>
            </a:pPr>
            <a:endParaRPr sz="1100">
              <a:solidFill>
                <a:srgbClr val="FF0000"/>
              </a:solidFill>
            </a:endParaRPr>
          </a:p>
          <a:p>
            <a:pPr marL="0" lvl="0" indent="0" algn="l" rtl="0">
              <a:lnSpc>
                <a:spcPct val="100000"/>
              </a:lnSpc>
              <a:spcBef>
                <a:spcPts val="0"/>
              </a:spcBef>
              <a:spcAft>
                <a:spcPts val="0"/>
              </a:spcAft>
              <a:buClr>
                <a:schemeClr val="dk1"/>
              </a:buClr>
              <a:buSzPts val="1000"/>
              <a:buFont typeface="Calibri"/>
              <a:buNone/>
            </a:pPr>
            <a:endParaRPr sz="1000"/>
          </a:p>
          <a:p>
            <a:pPr marL="0" lvl="0" indent="0" algn="l" rtl="0">
              <a:lnSpc>
                <a:spcPct val="100000"/>
              </a:lnSpc>
              <a:spcBef>
                <a:spcPts val="0"/>
              </a:spcBef>
              <a:spcAft>
                <a:spcPts val="0"/>
              </a:spcAft>
              <a:buClr>
                <a:schemeClr val="dk1"/>
              </a:buClr>
              <a:buSzPts val="1000"/>
              <a:buFont typeface="Calibri"/>
              <a:buNone/>
            </a:pPr>
            <a:endParaRPr sz="1000"/>
          </a:p>
          <a:p>
            <a:pPr marL="0" lvl="0" indent="0" algn="l" rtl="0">
              <a:lnSpc>
                <a:spcPct val="100000"/>
              </a:lnSpc>
              <a:spcBef>
                <a:spcPts val="0"/>
              </a:spcBef>
              <a:spcAft>
                <a:spcPts val="0"/>
              </a:spcAft>
              <a:buClr>
                <a:schemeClr val="dk1"/>
              </a:buClr>
              <a:buSzPts val="1000"/>
              <a:buFont typeface="Calibri"/>
              <a:buNone/>
            </a:pPr>
            <a:endParaRPr sz="1000"/>
          </a:p>
          <a:p>
            <a:pPr marL="0" lvl="0" indent="0" algn="l" rtl="0">
              <a:lnSpc>
                <a:spcPct val="100000"/>
              </a:lnSpc>
              <a:spcBef>
                <a:spcPts val="0"/>
              </a:spcBef>
              <a:spcAft>
                <a:spcPts val="0"/>
              </a:spcAft>
              <a:buClr>
                <a:schemeClr val="dk1"/>
              </a:buClr>
              <a:buSzPts val="1000"/>
              <a:buFont typeface="Calibri"/>
              <a:buNone/>
            </a:pPr>
            <a:endParaRPr sz="1000"/>
          </a:p>
          <a:p>
            <a:pPr marL="0" lvl="0" indent="0" algn="l" rtl="0">
              <a:lnSpc>
                <a:spcPct val="100000"/>
              </a:lnSpc>
              <a:spcBef>
                <a:spcPts val="0"/>
              </a:spcBef>
              <a:spcAft>
                <a:spcPts val="0"/>
              </a:spcAft>
              <a:buClr>
                <a:schemeClr val="dk1"/>
              </a:buClr>
              <a:buSzPts val="1000"/>
              <a:buFont typeface="Calibri"/>
              <a:buNone/>
            </a:pPr>
            <a:endParaRPr sz="1000"/>
          </a:p>
          <a:p>
            <a:pPr marL="0" lvl="0" indent="0" algn="l" rtl="0">
              <a:lnSpc>
                <a:spcPct val="100000"/>
              </a:lnSpc>
              <a:spcBef>
                <a:spcPts val="0"/>
              </a:spcBef>
              <a:spcAft>
                <a:spcPts val="0"/>
              </a:spcAft>
              <a:buNone/>
            </a:pPr>
            <a:endParaRPr sz="1000" b="1"/>
          </a:p>
        </p:txBody>
      </p:sp>
      <p:sp>
        <p:nvSpPr>
          <p:cNvPr id="3893" name="Google Shape;3893;p24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243</a:t>
            </a:fld>
            <a:endParaRPr/>
          </a:p>
        </p:txBody>
      </p:sp>
      <p:sp>
        <p:nvSpPr>
          <p:cNvPr id="3894" name="Google Shape;3894;p243: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3895" name="Google Shape;3895;p24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9"/>
        <p:cNvGrpSpPr/>
        <p:nvPr/>
      </p:nvGrpSpPr>
      <p:grpSpPr>
        <a:xfrm>
          <a:off x="0" y="0"/>
          <a:ext cx="0" cy="0"/>
          <a:chOff x="0" y="0"/>
          <a:chExt cx="0" cy="0"/>
        </a:xfrm>
      </p:grpSpPr>
      <p:sp>
        <p:nvSpPr>
          <p:cNvPr id="3920" name="Google Shape;3920;p244:notes"/>
          <p:cNvSpPr>
            <a:spLocks noGrp="1" noRot="1" noChangeAspect="1"/>
          </p:cNvSpPr>
          <p:nvPr>
            <p:ph type="sldImg" idx="2"/>
          </p:nvPr>
        </p:nvSpPr>
        <p:spPr>
          <a:xfrm>
            <a:off x="254000" y="285750"/>
            <a:ext cx="3871913" cy="2903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21" name="Google Shape;3921;p244:notes"/>
          <p:cNvSpPr txBox="1">
            <a:spLocks noGrp="1"/>
          </p:cNvSpPr>
          <p:nvPr>
            <p:ph type="body" idx="1"/>
          </p:nvPr>
        </p:nvSpPr>
        <p:spPr>
          <a:xfrm>
            <a:off x="93851" y="3238680"/>
            <a:ext cx="3829249"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330"/>
              </a:spcBef>
              <a:spcAft>
                <a:spcPts val="0"/>
              </a:spcAft>
              <a:buNone/>
            </a:pPr>
            <a:endParaRPr sz="1100" b="1"/>
          </a:p>
          <a:p>
            <a:pPr marL="232802" lvl="0" indent="-232802" algn="l" rtl="0">
              <a:lnSpc>
                <a:spcPct val="100000"/>
              </a:lnSpc>
              <a:spcBef>
                <a:spcPts val="202"/>
              </a:spcBef>
              <a:spcAft>
                <a:spcPts val="0"/>
              </a:spcAft>
              <a:buClr>
                <a:schemeClr val="dk1"/>
              </a:buClr>
              <a:buSzPts val="1100"/>
              <a:buFont typeface="Calibri"/>
              <a:buAutoNum type="arabicParenR"/>
            </a:pPr>
            <a:r>
              <a:rPr lang="en-US" sz="1100"/>
              <a:t>Ask students if they should use ACR if they don’t care about the news. </a:t>
            </a:r>
            <a:endParaRPr/>
          </a:p>
          <a:p>
            <a:pPr marL="232802" lvl="0" indent="-232802" algn="l" rtl="0">
              <a:lnSpc>
                <a:spcPct val="100000"/>
              </a:lnSpc>
              <a:spcBef>
                <a:spcPts val="202"/>
              </a:spcBef>
              <a:spcAft>
                <a:spcPts val="0"/>
              </a:spcAft>
              <a:buClr>
                <a:schemeClr val="dk1"/>
              </a:buClr>
              <a:buSzPts val="1100"/>
              <a:buFont typeface="Calibri"/>
              <a:buAutoNum type="arabicParenR"/>
            </a:pPr>
            <a:r>
              <a:rPr lang="en-US" sz="1100"/>
              <a:t>In response to this question, ACR is about authentic interest in the person, not the news. Mention that ACR can be easier if you are interested in the news, but authentic interest in the person is most important. </a:t>
            </a:r>
            <a:endParaRPr/>
          </a:p>
          <a:p>
            <a:pPr marL="232802" lvl="0" indent="-232802" algn="l" rtl="0">
              <a:lnSpc>
                <a:spcPct val="100000"/>
              </a:lnSpc>
              <a:spcBef>
                <a:spcPts val="202"/>
              </a:spcBef>
              <a:spcAft>
                <a:spcPts val="0"/>
              </a:spcAft>
              <a:buClr>
                <a:schemeClr val="dk1"/>
              </a:buClr>
              <a:buSzPts val="1100"/>
              <a:buFont typeface="Calibri"/>
              <a:buAutoNum type="arabicParenR"/>
            </a:pPr>
            <a:r>
              <a:rPr lang="en-US" sz="1100"/>
              <a:t>Point out that even when we care about the other person, we often fail to be active and constructive in how we respond. Point out that this might be hard for some people because sharing in another person’s joy can make us feel uncomfortable.</a:t>
            </a:r>
            <a:endParaRPr/>
          </a:p>
          <a:p>
            <a:pPr marL="232802" lvl="0" indent="-232802" algn="l" rtl="0">
              <a:lnSpc>
                <a:spcPct val="100000"/>
              </a:lnSpc>
              <a:spcBef>
                <a:spcPts val="202"/>
              </a:spcBef>
              <a:spcAft>
                <a:spcPts val="0"/>
              </a:spcAft>
              <a:buClr>
                <a:schemeClr val="dk1"/>
              </a:buClr>
              <a:buSzPts val="1100"/>
              <a:buFont typeface="Calibri"/>
              <a:buAutoNum type="arabicParenR"/>
            </a:pPr>
            <a:r>
              <a:rPr lang="en-US" sz="1100"/>
              <a:t>Ask students if they have any other questions.</a:t>
            </a:r>
            <a:endParaRPr/>
          </a:p>
          <a:p>
            <a:pPr marL="223524" lvl="0" indent="-223524" algn="l" rtl="0">
              <a:lnSpc>
                <a:spcPct val="100000"/>
              </a:lnSpc>
              <a:spcBef>
                <a:spcPts val="202"/>
              </a:spcBef>
              <a:spcAft>
                <a:spcPts val="0"/>
              </a:spcAft>
              <a:buNone/>
            </a:pPr>
            <a:endParaRPr sz="1100"/>
          </a:p>
        </p:txBody>
      </p:sp>
      <p:sp>
        <p:nvSpPr>
          <p:cNvPr id="3922" name="Google Shape;3922;p24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244</a:t>
            </a:fld>
            <a:endParaRPr/>
          </a:p>
        </p:txBody>
      </p:sp>
      <p:sp>
        <p:nvSpPr>
          <p:cNvPr id="3923" name="Google Shape;3923;p24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p245:notes"/>
          <p:cNvSpPr>
            <a:spLocks noGrp="1" noRot="1" noChangeAspect="1"/>
          </p:cNvSpPr>
          <p:nvPr>
            <p:ph type="sldImg" idx="2"/>
          </p:nvPr>
        </p:nvSpPr>
        <p:spPr>
          <a:xfrm>
            <a:off x="254000" y="285750"/>
            <a:ext cx="3871913" cy="2903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34" name="Google Shape;3934;p245:notes"/>
          <p:cNvSpPr txBox="1">
            <a:spLocks noGrp="1"/>
          </p:cNvSpPr>
          <p:nvPr>
            <p:ph type="body" idx="1"/>
          </p:nvPr>
        </p:nvSpPr>
        <p:spPr>
          <a:xfrm>
            <a:off x="103908" y="3238680"/>
            <a:ext cx="3829249" cy="5687282"/>
          </a:xfrm>
          <a:prstGeom prst="rect">
            <a:avLst/>
          </a:prstGeom>
          <a:noFill/>
          <a:ln>
            <a:noFill/>
          </a:ln>
        </p:spPr>
        <p:txBody>
          <a:bodyPr spcFirstLastPara="1" wrap="square" lIns="94500" tIns="47250" rIns="94500" bIns="47250" anchor="t" anchorCtr="0">
            <a:normAutofit/>
          </a:bodyPr>
          <a:lstStyle/>
          <a:p>
            <a:pPr marL="223003" lvl="0" indent="-223003" algn="l" rtl="0">
              <a:lnSpc>
                <a:spcPct val="100000"/>
              </a:lnSpc>
              <a:spcBef>
                <a:spcPts val="0"/>
              </a:spcBef>
              <a:spcAft>
                <a:spcPts val="0"/>
              </a:spcAft>
              <a:buNone/>
            </a:pPr>
            <a:r>
              <a:rPr lang="en-US" sz="1100" b="1"/>
              <a:t>Instructor Notes: </a:t>
            </a:r>
            <a:endParaRPr/>
          </a:p>
          <a:p>
            <a:pPr marL="223003" lvl="0" indent="-223003" algn="l" rtl="0">
              <a:lnSpc>
                <a:spcPct val="100000"/>
              </a:lnSpc>
              <a:spcBef>
                <a:spcPts val="0"/>
              </a:spcBef>
              <a:spcAft>
                <a:spcPts val="0"/>
              </a:spcAft>
              <a:buNone/>
            </a:pPr>
            <a:endParaRPr sz="1100" b="1"/>
          </a:p>
          <a:p>
            <a:pPr marL="223003" lvl="0" indent="-223003" algn="l" rtl="0">
              <a:lnSpc>
                <a:spcPct val="100000"/>
              </a:lnSpc>
              <a:spcBef>
                <a:spcPts val="0"/>
              </a:spcBef>
              <a:spcAft>
                <a:spcPts val="0"/>
              </a:spcAft>
              <a:buNone/>
            </a:pPr>
            <a:r>
              <a:rPr lang="en-US" sz="1100" b="1" u="sng"/>
              <a:t>Activity</a:t>
            </a:r>
            <a:r>
              <a:rPr lang="en-US" sz="1100" u="sng"/>
              <a:t> (Low-Tech)</a:t>
            </a:r>
            <a:endParaRPr/>
          </a:p>
          <a:p>
            <a:pPr marL="223003" lvl="0" indent="-223003"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Refer students to the Participant Workbook.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Use the complete example in the Participant Workbook (p.94-96) to instruct students on how to complete the activity.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reflect and capture how important people in their life RESPOND TO THEM.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Then, students reflect on HOW THEY RESPOND to the important people in their life.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capture what they learned from this exercise.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After the students have completed the activity, ask for a few to share what they recorded and what they learned about their communication style.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Discuss with students what it’s like when they do not receive ACR.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Show of hands: ask students how many of them found that they are not always using ACR with the people they care about the most. </a:t>
            </a:r>
            <a:endParaRPr/>
          </a:p>
          <a:p>
            <a:pPr marL="223003" lvl="0" indent="-153153" algn="l" rtl="0">
              <a:lnSpc>
                <a:spcPct val="100000"/>
              </a:lnSpc>
              <a:spcBef>
                <a:spcPts val="0"/>
              </a:spcBef>
              <a:spcAft>
                <a:spcPts val="0"/>
              </a:spcAft>
              <a:buClr>
                <a:schemeClr val="dk1"/>
              </a:buClr>
              <a:buSzPts val="1100"/>
              <a:buFont typeface="Verdana"/>
              <a:buNone/>
            </a:pPr>
            <a:endParaRPr sz="1100"/>
          </a:p>
          <a:p>
            <a:pPr marL="223003" lvl="0" indent="-223003" algn="l" rtl="0">
              <a:lnSpc>
                <a:spcPct val="100000"/>
              </a:lnSpc>
              <a:spcBef>
                <a:spcPts val="0"/>
              </a:spcBef>
              <a:spcAft>
                <a:spcPts val="0"/>
              </a:spcAft>
              <a:buNone/>
            </a:pPr>
            <a:r>
              <a:rPr lang="en-US" sz="1100" b="1"/>
              <a:t>Key Points:</a:t>
            </a:r>
            <a:endParaRPr/>
          </a:p>
          <a:p>
            <a:pPr marL="223003" lvl="0" indent="-223003"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Many people find that those individuals closest to them are often in boxes other than the ACR box. </a:t>
            </a:r>
            <a:endParaRPr/>
          </a:p>
          <a:p>
            <a:pPr marL="223003" lvl="0" indent="-223003" algn="l" rtl="0">
              <a:lnSpc>
                <a:spcPct val="100000"/>
              </a:lnSpc>
              <a:spcBef>
                <a:spcPts val="0"/>
              </a:spcBef>
              <a:spcAft>
                <a:spcPts val="0"/>
              </a:spcAft>
              <a:buNone/>
            </a:pPr>
            <a:endParaRPr sz="1100"/>
          </a:p>
        </p:txBody>
      </p:sp>
      <p:sp>
        <p:nvSpPr>
          <p:cNvPr id="3935" name="Google Shape;3935;p24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245</a:t>
            </a:fld>
            <a:endParaRPr/>
          </a:p>
        </p:txBody>
      </p:sp>
      <p:sp>
        <p:nvSpPr>
          <p:cNvPr id="3936" name="Google Shape;3936;p24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4"/>
        <p:cNvGrpSpPr/>
        <p:nvPr/>
      </p:nvGrpSpPr>
      <p:grpSpPr>
        <a:xfrm>
          <a:off x="0" y="0"/>
          <a:ext cx="0" cy="0"/>
          <a:chOff x="0" y="0"/>
          <a:chExt cx="0" cy="0"/>
        </a:xfrm>
      </p:grpSpPr>
      <p:sp>
        <p:nvSpPr>
          <p:cNvPr id="3945" name="Google Shape;3945;p246:notes"/>
          <p:cNvSpPr>
            <a:spLocks noGrp="1" noRot="1" noChangeAspect="1"/>
          </p:cNvSpPr>
          <p:nvPr>
            <p:ph type="sldImg" idx="2"/>
          </p:nvPr>
        </p:nvSpPr>
        <p:spPr>
          <a:xfrm>
            <a:off x="254000" y="285750"/>
            <a:ext cx="3871913" cy="2903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46" name="Google Shape;3946;p24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246</a:t>
            </a:fld>
            <a:endParaRPr/>
          </a:p>
        </p:txBody>
      </p:sp>
      <p:sp>
        <p:nvSpPr>
          <p:cNvPr id="3947" name="Google Shape;3947;p246:notes"/>
          <p:cNvSpPr txBox="1">
            <a:spLocks noGrp="1"/>
          </p:cNvSpPr>
          <p:nvPr>
            <p:ph type="body" idx="1"/>
          </p:nvPr>
        </p:nvSpPr>
        <p:spPr>
          <a:xfrm>
            <a:off x="103904"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330"/>
              </a:spcBef>
              <a:spcAft>
                <a:spcPts val="0"/>
              </a:spcAft>
              <a:buNone/>
            </a:pPr>
            <a:endParaRPr sz="1100" b="1"/>
          </a:p>
          <a:p>
            <a:pPr marL="0" lvl="0" indent="0" algn="l" rtl="0">
              <a:lnSpc>
                <a:spcPct val="100000"/>
              </a:lnSpc>
              <a:spcBef>
                <a:spcPts val="330"/>
              </a:spcBef>
              <a:spcAft>
                <a:spcPts val="0"/>
              </a:spcAft>
              <a:buNone/>
            </a:pPr>
            <a:r>
              <a:rPr lang="en-US" sz="1100"/>
              <a:t>Review the Key Principles (if time permits).</a:t>
            </a:r>
            <a:endParaRPr/>
          </a:p>
          <a:p>
            <a:pPr marL="221464" lvl="0" indent="-151614" algn="l" rtl="0">
              <a:lnSpc>
                <a:spcPct val="100000"/>
              </a:lnSpc>
              <a:spcBef>
                <a:spcPts val="330"/>
              </a:spcBef>
              <a:spcAft>
                <a:spcPts val="0"/>
              </a:spcAft>
              <a:buClr>
                <a:schemeClr val="dk1"/>
              </a:buClr>
              <a:buSzPts val="1100"/>
              <a:buFont typeface="Verdana"/>
              <a:buNone/>
            </a:pPr>
            <a:endParaRPr sz="1100"/>
          </a:p>
          <a:p>
            <a:pPr marL="221464" lvl="0" indent="-221464" algn="l" rtl="0">
              <a:lnSpc>
                <a:spcPct val="100000"/>
              </a:lnSpc>
              <a:spcBef>
                <a:spcPts val="330"/>
              </a:spcBef>
              <a:spcAft>
                <a:spcPts val="0"/>
              </a:spcAft>
              <a:buNone/>
            </a:pPr>
            <a:r>
              <a:rPr lang="en-US" sz="1100" b="1" u="sng"/>
              <a:t>Reflection</a:t>
            </a:r>
            <a:r>
              <a:rPr lang="en-US" sz="1100" u="sng"/>
              <a:t> (Low-Tech)</a:t>
            </a:r>
            <a:endParaRPr/>
          </a:p>
          <a:p>
            <a:pPr marL="221464" lvl="0" indent="-221464" algn="l" rtl="0">
              <a:lnSpc>
                <a:spcPct val="100000"/>
              </a:lnSpc>
              <a:spcBef>
                <a:spcPts val="330"/>
              </a:spcBef>
              <a:spcAft>
                <a:spcPts val="0"/>
              </a:spcAft>
              <a:buNone/>
            </a:pPr>
            <a:endParaRPr sz="1100" u="sng"/>
          </a:p>
          <a:p>
            <a:pPr marL="0" lvl="0" indent="0" algn="l" rtl="0">
              <a:lnSpc>
                <a:spcPct val="100000"/>
              </a:lnSpc>
              <a:spcBef>
                <a:spcPts val="0"/>
              </a:spcBef>
              <a:spcAft>
                <a:spcPts val="0"/>
              </a:spcAft>
              <a:buNone/>
            </a:pPr>
            <a:r>
              <a:rPr lang="en-US" sz="1100"/>
              <a:t>Students write down what they learned and how they can use it or apply it to their own lives. </a:t>
            </a:r>
            <a:endParaRPr sz="1100" u="sng"/>
          </a:p>
          <a:p>
            <a:pPr marL="0" lvl="0" indent="0" algn="l" rtl="0">
              <a:lnSpc>
                <a:spcPct val="100000"/>
              </a:lnSpc>
              <a:spcBef>
                <a:spcPts val="330"/>
              </a:spcBef>
              <a:spcAft>
                <a:spcPts val="0"/>
              </a:spcAft>
              <a:buNone/>
            </a:pPr>
            <a:endParaRPr sz="1100"/>
          </a:p>
        </p:txBody>
      </p:sp>
      <p:sp>
        <p:nvSpPr>
          <p:cNvPr id="3948" name="Google Shape;3948;p246:notes"/>
          <p:cNvSpPr txBox="1">
            <a:spLocks noGrp="1"/>
          </p:cNvSpPr>
          <p:nvPr>
            <p:ph type="ftr" idx="11"/>
          </p:nvPr>
        </p:nvSpPr>
        <p:spPr>
          <a:xfrm>
            <a:off x="4" y="8845926"/>
            <a:ext cx="642116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V1.1 AUG 2014.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25: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0" name="Google Shape;600;p2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25</a:t>
            </a:fld>
            <a:endParaRPr/>
          </a:p>
        </p:txBody>
      </p:sp>
      <p:sp>
        <p:nvSpPr>
          <p:cNvPr id="601" name="Google Shape;601;p2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602" name="Google Shape;602;p25:notes"/>
          <p:cNvSpPr txBox="1"/>
          <p:nvPr/>
        </p:nvSpPr>
        <p:spPr>
          <a:xfrm>
            <a:off x="273844" y="3250567"/>
            <a:ext cx="3797300" cy="4611309"/>
          </a:xfrm>
          <a:prstGeom prst="rect">
            <a:avLst/>
          </a:prstGeom>
          <a:noFill/>
          <a:ln>
            <a:noFill/>
          </a:ln>
        </p:spPr>
        <p:txBody>
          <a:bodyPr spcFirstLastPara="1" wrap="square" lIns="94025" tIns="47000" rIns="94025" bIns="47000" anchor="t" anchorCtr="0">
            <a:normAutofit/>
          </a:bodyPr>
          <a:lstStyle/>
          <a:p>
            <a:pPr marL="0" marR="0" lvl="0" indent="0" algn="l" rtl="0">
              <a:spcBef>
                <a:spcPts val="0"/>
              </a:spcBef>
              <a:spcAft>
                <a:spcPts val="0"/>
              </a:spcAft>
              <a:buNone/>
            </a:pPr>
            <a:r>
              <a:rPr lang="en-US" sz="1100" b="1">
                <a:solidFill>
                  <a:schemeClr val="dk1"/>
                </a:solidFill>
                <a:latin typeface="Verdana"/>
                <a:ea typeface="Verdana"/>
                <a:cs typeface="Verdana"/>
                <a:sym typeface="Verdana"/>
              </a:rPr>
              <a:t>Instructor Notes: </a:t>
            </a:r>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a:p>
            <a:pPr marL="222396" marR="0" lvl="1" indent="-222396" algn="l" rtl="0">
              <a:spcBef>
                <a:spcPts val="0"/>
              </a:spcBef>
              <a:spcAft>
                <a:spcPts val="0"/>
              </a:spcAft>
              <a:buNone/>
            </a:pPr>
            <a:r>
              <a:rPr lang="en-US" sz="1100" b="1" i="0" u="sng" strike="noStrike" cap="none">
                <a:solidFill>
                  <a:schemeClr val="dk1"/>
                </a:solidFill>
                <a:latin typeface="Verdana"/>
                <a:ea typeface="Verdana"/>
                <a:cs typeface="Verdana"/>
                <a:sym typeface="Verdana"/>
              </a:rPr>
              <a:t>Activity </a:t>
            </a:r>
            <a:r>
              <a:rPr lang="en-US" sz="1100" b="0" i="0" u="sng" strike="noStrike" cap="none">
                <a:solidFill>
                  <a:schemeClr val="dk1"/>
                </a:solidFill>
                <a:latin typeface="Verdana"/>
                <a:ea typeface="Verdana"/>
                <a:cs typeface="Verdana"/>
                <a:sym typeface="Verdana"/>
              </a:rPr>
              <a:t>(Low-Tech)</a:t>
            </a:r>
            <a:endParaRPr/>
          </a:p>
          <a:p>
            <a:pPr marL="0" marR="0" lvl="1" indent="0" algn="l" rtl="0">
              <a:spcBef>
                <a:spcPts val="0"/>
              </a:spcBef>
              <a:spcAft>
                <a:spcPts val="0"/>
              </a:spcAft>
              <a:buNone/>
            </a:pPr>
            <a:endParaRPr sz="1100" b="0" i="0" u="none" strike="noStrike" cap="none">
              <a:solidFill>
                <a:schemeClr val="dk1"/>
              </a:solidFill>
              <a:latin typeface="Verdana"/>
              <a:ea typeface="Verdana"/>
              <a:cs typeface="Verdana"/>
              <a:sym typeface="Verdana"/>
            </a:endParaRPr>
          </a:p>
          <a:p>
            <a:pPr marL="232802" marR="0" lvl="1" indent="-232802" algn="l" rtl="0">
              <a:spcBef>
                <a:spcPts val="0"/>
              </a:spcBef>
              <a:spcAft>
                <a:spcPts val="0"/>
              </a:spcAft>
              <a:buClr>
                <a:schemeClr val="dk1"/>
              </a:buClr>
              <a:buSzPts val="1100"/>
              <a:buFont typeface="Verdana"/>
              <a:buAutoNum type="arabicParenR"/>
            </a:pPr>
            <a:r>
              <a:rPr lang="en-US" sz="1100" b="0" i="0" u="none" strike="noStrike" cap="none">
                <a:solidFill>
                  <a:schemeClr val="dk1"/>
                </a:solidFill>
                <a:latin typeface="Verdana"/>
                <a:ea typeface="Verdana"/>
                <a:cs typeface="Verdana"/>
                <a:sym typeface="Verdana"/>
              </a:rPr>
              <a:t>Give students 1-2 minutes to visualize what it </a:t>
            </a:r>
            <a:endParaRPr/>
          </a:p>
          <a:p>
            <a:pPr marL="0" marR="0" lvl="1" indent="0" algn="l" rtl="0">
              <a:spcBef>
                <a:spcPts val="0"/>
              </a:spcBef>
              <a:spcAft>
                <a:spcPts val="0"/>
              </a:spcAft>
              <a:buNone/>
            </a:pPr>
            <a:r>
              <a:rPr lang="en-US" sz="1100" b="0" i="0" u="none" strike="noStrike" cap="none">
                <a:solidFill>
                  <a:schemeClr val="dk1"/>
                </a:solidFill>
                <a:latin typeface="Verdana"/>
                <a:ea typeface="Verdana"/>
                <a:cs typeface="Verdana"/>
                <a:sym typeface="Verdana"/>
              </a:rPr>
              <a:t>     will look like to achieve their goal and what  </a:t>
            </a:r>
            <a:endParaRPr/>
          </a:p>
          <a:p>
            <a:pPr marL="0" marR="0" lvl="1" indent="0" algn="l" rtl="0">
              <a:spcBef>
                <a:spcPts val="0"/>
              </a:spcBef>
              <a:spcAft>
                <a:spcPts val="0"/>
              </a:spcAft>
              <a:buNone/>
            </a:pPr>
            <a:r>
              <a:rPr lang="en-US" sz="1100" b="0" i="0" u="none" strike="noStrike" cap="none">
                <a:solidFill>
                  <a:schemeClr val="dk1"/>
                </a:solidFill>
                <a:latin typeface="Verdana"/>
                <a:ea typeface="Verdana"/>
                <a:cs typeface="Verdana"/>
                <a:sym typeface="Verdana"/>
              </a:rPr>
              <a:t>     the benefits will be of that success. </a:t>
            </a:r>
            <a:endParaRPr/>
          </a:p>
          <a:p>
            <a:pPr marL="232802" marR="0" lvl="1" indent="-232802" algn="l" rtl="0">
              <a:spcBef>
                <a:spcPts val="0"/>
              </a:spcBef>
              <a:spcAft>
                <a:spcPts val="0"/>
              </a:spcAft>
              <a:buClr>
                <a:schemeClr val="dk1"/>
              </a:buClr>
              <a:buSzPts val="1100"/>
              <a:buFont typeface="Verdana"/>
              <a:buAutoNum type="arabicParenR" startAt="2"/>
            </a:pPr>
            <a:r>
              <a:rPr lang="en-US" sz="1100" b="0" i="0" u="none" strike="noStrike" cap="none">
                <a:solidFill>
                  <a:schemeClr val="dk1"/>
                </a:solidFill>
                <a:latin typeface="Verdana"/>
                <a:ea typeface="Verdana"/>
                <a:cs typeface="Verdana"/>
                <a:sym typeface="Verdana"/>
              </a:rPr>
              <a:t>Next, instruct students to write 2-3 sentences </a:t>
            </a:r>
            <a:endParaRPr/>
          </a:p>
          <a:p>
            <a:pPr marL="0" marR="0" lvl="1" indent="0" algn="l" rtl="0">
              <a:spcBef>
                <a:spcPts val="0"/>
              </a:spcBef>
              <a:spcAft>
                <a:spcPts val="0"/>
              </a:spcAft>
              <a:buNone/>
            </a:pPr>
            <a:r>
              <a:rPr lang="en-US" sz="1100" b="0" i="0" u="none" strike="noStrike" cap="none">
                <a:solidFill>
                  <a:schemeClr val="dk1"/>
                </a:solidFill>
                <a:latin typeface="Verdana"/>
                <a:ea typeface="Verdana"/>
                <a:cs typeface="Verdana"/>
                <a:sym typeface="Verdana"/>
              </a:rPr>
              <a:t>     of what it would look like to achieve their </a:t>
            </a:r>
            <a:endParaRPr/>
          </a:p>
          <a:p>
            <a:pPr marL="0" marR="0" lvl="1" indent="0" algn="l" rtl="0">
              <a:spcBef>
                <a:spcPts val="0"/>
              </a:spcBef>
              <a:spcAft>
                <a:spcPts val="0"/>
              </a:spcAft>
              <a:buNone/>
            </a:pPr>
            <a:r>
              <a:rPr lang="en-US" sz="1100" b="0" i="0" u="none" strike="noStrike" cap="none">
                <a:solidFill>
                  <a:schemeClr val="dk1"/>
                </a:solidFill>
                <a:latin typeface="Verdana"/>
                <a:ea typeface="Verdana"/>
                <a:cs typeface="Verdana"/>
                <a:sym typeface="Verdana"/>
              </a:rPr>
              <a:t>     goal. </a:t>
            </a:r>
            <a:endParaRPr/>
          </a:p>
          <a:p>
            <a:pPr marL="232802" marR="0" lvl="1" indent="-232802" algn="l" rtl="0">
              <a:spcBef>
                <a:spcPts val="0"/>
              </a:spcBef>
              <a:spcAft>
                <a:spcPts val="0"/>
              </a:spcAft>
              <a:buClr>
                <a:schemeClr val="dk1"/>
              </a:buClr>
              <a:buSzPts val="1100"/>
              <a:buFont typeface="Verdana"/>
              <a:buAutoNum type="arabicParenR" startAt="3"/>
            </a:pPr>
            <a:r>
              <a:rPr lang="en-US" sz="1100" b="0" i="0" u="none" strike="noStrike" cap="none">
                <a:solidFill>
                  <a:schemeClr val="dk1"/>
                </a:solidFill>
                <a:latin typeface="Verdana"/>
                <a:ea typeface="Verdana"/>
                <a:cs typeface="Verdana"/>
                <a:sym typeface="Verdana"/>
              </a:rPr>
              <a:t>Have a couple students share how they </a:t>
            </a:r>
            <a:endParaRPr/>
          </a:p>
          <a:p>
            <a:pPr marL="0" marR="0" lvl="1" indent="0" algn="l" rtl="0">
              <a:spcBef>
                <a:spcPts val="0"/>
              </a:spcBef>
              <a:spcAft>
                <a:spcPts val="0"/>
              </a:spcAft>
              <a:buNone/>
            </a:pPr>
            <a:r>
              <a:rPr lang="en-US" sz="1100" b="0" i="0" u="none" strike="noStrike" cap="none">
                <a:solidFill>
                  <a:schemeClr val="dk1"/>
                </a:solidFill>
                <a:latin typeface="Verdana"/>
                <a:ea typeface="Verdana"/>
                <a:cs typeface="Verdana"/>
                <a:sym typeface="Verdana"/>
              </a:rPr>
              <a:t>     visualize their success.</a:t>
            </a:r>
            <a:endParaRPr/>
          </a:p>
          <a:p>
            <a:pPr marL="222396" marR="0" lvl="0" indent="-152546" algn="l" rtl="0">
              <a:spcBef>
                <a:spcPts val="0"/>
              </a:spcBef>
              <a:spcAft>
                <a:spcPts val="0"/>
              </a:spcAft>
              <a:buClr>
                <a:schemeClr val="dk1"/>
              </a:buClr>
              <a:buSzPts val="1100"/>
              <a:buFont typeface="Calibri"/>
              <a:buNone/>
            </a:pPr>
            <a:endParaRPr sz="1100">
              <a:solidFill>
                <a:schemeClr val="dk1"/>
              </a:solidFill>
              <a:latin typeface="Verdana"/>
              <a:ea typeface="Verdana"/>
              <a:cs typeface="Verdana"/>
              <a:sym typeface="Verdana"/>
            </a:endParaRPr>
          </a:p>
          <a:p>
            <a:pPr marL="0" marR="0" lvl="0" indent="0" algn="l" rtl="0">
              <a:spcBef>
                <a:spcPts val="0"/>
              </a:spcBef>
              <a:spcAft>
                <a:spcPts val="0"/>
              </a:spcAft>
              <a:buNone/>
            </a:pPr>
            <a:endParaRPr sz="1100">
              <a:solidFill>
                <a:schemeClr val="dk1"/>
              </a:solidFill>
              <a:latin typeface="Verdana"/>
              <a:ea typeface="Verdana"/>
              <a:cs typeface="Verdana"/>
              <a:sym typeface="Verdana"/>
            </a:endParaRPr>
          </a:p>
          <a:p>
            <a:pPr marL="0" marR="0" lvl="0" indent="0" algn="l" rtl="0">
              <a:spcBef>
                <a:spcPts val="0"/>
              </a:spcBef>
              <a:spcAft>
                <a:spcPts val="0"/>
              </a:spcAft>
              <a:buNone/>
            </a:pPr>
            <a:endParaRPr sz="1100">
              <a:solidFill>
                <a:schemeClr val="dk1"/>
              </a:solidFill>
              <a:latin typeface="Verdana"/>
              <a:ea typeface="Verdana"/>
              <a:cs typeface="Verdana"/>
              <a:sym typeface="Verdana"/>
            </a:endParaRPr>
          </a:p>
        </p:txBody>
      </p:sp>
      <p:sp>
        <p:nvSpPr>
          <p:cNvPr id="603" name="Google Shape;603;p25: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26: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3" name="Google Shape;613;p2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26</a:t>
            </a:fld>
            <a:endParaRPr/>
          </a:p>
        </p:txBody>
      </p:sp>
      <p:sp>
        <p:nvSpPr>
          <p:cNvPr id="614" name="Google Shape;614;p26:notes"/>
          <p:cNvSpPr txBox="1"/>
          <p:nvPr/>
        </p:nvSpPr>
        <p:spPr>
          <a:xfrm>
            <a:off x="1935167"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615" name="Google Shape;615;p2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616" name="Google Shape;616;p26: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latin typeface="Verdana"/>
                <a:ea typeface="Verdana"/>
                <a:cs typeface="Verdana"/>
                <a:sym typeface="Verdana"/>
              </a:rPr>
              <a:t>Instructor Notes: </a:t>
            </a:r>
            <a:endParaRPr/>
          </a:p>
          <a:p>
            <a:pPr marL="0" lvl="0" indent="0" algn="l" rtl="0">
              <a:lnSpc>
                <a:spcPct val="100000"/>
              </a:lnSpc>
              <a:spcBef>
                <a:spcPts val="0"/>
              </a:spcBef>
              <a:spcAft>
                <a:spcPts val="0"/>
              </a:spcAft>
              <a:buNone/>
            </a:pPr>
            <a:endParaRPr sz="800"/>
          </a:p>
          <a:p>
            <a:pPr marL="232802" lvl="1" indent="-232802" algn="l" rtl="0">
              <a:lnSpc>
                <a:spcPct val="100000"/>
              </a:lnSpc>
              <a:spcBef>
                <a:spcPts val="0"/>
              </a:spcBef>
              <a:spcAft>
                <a:spcPts val="0"/>
              </a:spcAft>
              <a:buClr>
                <a:schemeClr val="dk1"/>
              </a:buClr>
              <a:buSzPts val="1100"/>
              <a:buFont typeface="Calibri"/>
              <a:buAutoNum type="arabicParenR"/>
            </a:pPr>
            <a:r>
              <a:rPr lang="en-US" sz="1100"/>
              <a:t>When setting goals it is important to have a plan.  Consider this a “to-do” list to reach your goal. </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t>Completing these accomplishments will move you closer to reaching your goal. </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t>Review example on the slide. </a:t>
            </a:r>
            <a:endParaRPr/>
          </a:p>
          <a:p>
            <a:pPr marL="222396" lvl="1" indent="-171596" algn="l" rtl="0">
              <a:lnSpc>
                <a:spcPct val="100000"/>
              </a:lnSpc>
              <a:spcBef>
                <a:spcPts val="0"/>
              </a:spcBef>
              <a:spcAft>
                <a:spcPts val="0"/>
              </a:spcAft>
              <a:buClr>
                <a:schemeClr val="dk1"/>
              </a:buClr>
              <a:buSzPts val="800"/>
              <a:buFont typeface="Verdana"/>
              <a:buNone/>
            </a:pPr>
            <a:endParaRPr sz="800"/>
          </a:p>
          <a:p>
            <a:pPr marL="222396" lvl="1" indent="-222396" algn="l" rtl="0">
              <a:lnSpc>
                <a:spcPct val="100000"/>
              </a:lnSpc>
              <a:spcBef>
                <a:spcPts val="0"/>
              </a:spcBef>
              <a:spcAft>
                <a:spcPts val="0"/>
              </a:spcAft>
              <a:buNone/>
            </a:pPr>
            <a:r>
              <a:rPr lang="en-US" sz="1100" b="1"/>
              <a:t>Key Points:  </a:t>
            </a:r>
            <a:endParaRPr/>
          </a:p>
          <a:p>
            <a:pPr marL="222396" lvl="1" indent="-171596" algn="l" rtl="0">
              <a:lnSpc>
                <a:spcPct val="100000"/>
              </a:lnSpc>
              <a:spcBef>
                <a:spcPts val="0"/>
              </a:spcBef>
              <a:spcAft>
                <a:spcPts val="0"/>
              </a:spcAft>
              <a:buClr>
                <a:schemeClr val="dk1"/>
              </a:buClr>
              <a:buSzPts val="800"/>
              <a:buFont typeface="Verdana"/>
              <a:buNone/>
            </a:pPr>
            <a:endParaRPr sz="800"/>
          </a:p>
          <a:p>
            <a:pPr marL="232802" lvl="0" indent="-232802" algn="l" rtl="0">
              <a:lnSpc>
                <a:spcPct val="100000"/>
              </a:lnSpc>
              <a:spcBef>
                <a:spcPts val="0"/>
              </a:spcBef>
              <a:spcAft>
                <a:spcPts val="0"/>
              </a:spcAft>
              <a:buClr>
                <a:schemeClr val="dk1"/>
              </a:buClr>
              <a:buSzPts val="1100"/>
              <a:buFont typeface="Calibri"/>
              <a:buAutoNum type="arabicParenR"/>
            </a:pPr>
            <a:r>
              <a:rPr lang="en-US" sz="1100"/>
              <a:t>along the way. Setting goals is about building a plan and establishing supporting goals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Discuss the notion that there are multiple pathways to the same goal and just as each of us are different, our paths may be different.</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Successful goal setting requires a deliberate yet flexible plan.</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Indicate what work you need to start doing to achieve your goal.</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Remind the students that there will be obstacles along the way; that is life.  Resilience allows them to rely on their successes to keep the obstacles from derailing them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7: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28" name="Google Shape;628;p2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27</a:t>
            </a:fld>
            <a:endParaRPr/>
          </a:p>
        </p:txBody>
      </p:sp>
      <p:sp>
        <p:nvSpPr>
          <p:cNvPr id="629" name="Google Shape;629;p2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630" name="Google Shape;630;p27:notes"/>
          <p:cNvSpPr txBox="1">
            <a:spLocks noGrp="1"/>
          </p:cNvSpPr>
          <p:nvPr>
            <p:ph type="body" idx="1"/>
          </p:nvPr>
        </p:nvSpPr>
        <p:spPr>
          <a:xfrm>
            <a:off x="264716" y="3238680"/>
            <a:ext cx="3829249" cy="5687282"/>
          </a:xfrm>
          <a:prstGeom prst="rect">
            <a:avLst/>
          </a:prstGeom>
          <a:noFill/>
          <a:ln>
            <a:noFill/>
          </a:ln>
        </p:spPr>
        <p:txBody>
          <a:bodyPr spcFirstLastPara="1" wrap="square" lIns="94025" tIns="47000" rIns="94025" bIns="47000" anchor="t" anchorCtr="0">
            <a:normAutofit/>
          </a:bodyPr>
          <a:lstStyle/>
          <a:p>
            <a:pPr marL="0" lvl="0" indent="0" algn="l" rtl="0">
              <a:lnSpc>
                <a:spcPct val="100000"/>
              </a:lnSpc>
              <a:spcBef>
                <a:spcPts val="0"/>
              </a:spcBef>
              <a:spcAft>
                <a:spcPts val="0"/>
              </a:spcAft>
              <a:buNone/>
            </a:pPr>
            <a:r>
              <a:rPr lang="en-US" sz="1100" b="1">
                <a:latin typeface="Verdana"/>
                <a:ea typeface="Verdana"/>
                <a:cs typeface="Verdana"/>
                <a:sym typeface="Verdana"/>
              </a:rPr>
              <a:t>Instructor Notes: </a:t>
            </a:r>
            <a:endParaRPr/>
          </a:p>
          <a:p>
            <a:pPr marL="0" lvl="0" indent="0" algn="l" rtl="0">
              <a:lnSpc>
                <a:spcPct val="100000"/>
              </a:lnSpc>
              <a:spcBef>
                <a:spcPts val="0"/>
              </a:spcBef>
              <a:spcAft>
                <a:spcPts val="0"/>
              </a:spcAft>
              <a:buNone/>
            </a:pPr>
            <a:endParaRPr sz="800"/>
          </a:p>
          <a:p>
            <a:pPr marL="222396" lvl="1" indent="-222396" algn="l" rtl="0">
              <a:lnSpc>
                <a:spcPct val="100000"/>
              </a:lnSpc>
              <a:spcBef>
                <a:spcPts val="0"/>
              </a:spcBef>
              <a:spcAft>
                <a:spcPts val="0"/>
              </a:spcAft>
              <a:buNone/>
            </a:pPr>
            <a:r>
              <a:rPr lang="en-US" sz="1100" b="1" u="sng"/>
              <a:t>Activity</a:t>
            </a:r>
            <a:r>
              <a:rPr lang="en-US" sz="1100" u="sng"/>
              <a:t> (Low-Tech)</a:t>
            </a:r>
            <a:endParaRPr/>
          </a:p>
          <a:p>
            <a:pPr marL="222396" lvl="1" indent="-222396" algn="l" rtl="0">
              <a:lnSpc>
                <a:spcPct val="100000"/>
              </a:lnSpc>
              <a:spcBef>
                <a:spcPts val="0"/>
              </a:spcBef>
              <a:spcAft>
                <a:spcPts val="0"/>
              </a:spcAft>
              <a:buNone/>
            </a:pPr>
            <a:endParaRPr sz="1100" u="sng"/>
          </a:p>
          <a:p>
            <a:pPr marL="232802" lvl="1" indent="-232802" algn="l" rtl="0">
              <a:lnSpc>
                <a:spcPct val="100000"/>
              </a:lnSpc>
              <a:spcBef>
                <a:spcPts val="0"/>
              </a:spcBef>
              <a:spcAft>
                <a:spcPts val="0"/>
              </a:spcAft>
              <a:buClr>
                <a:schemeClr val="dk1"/>
              </a:buClr>
              <a:buSzPts val="1100"/>
              <a:buFont typeface="Calibri"/>
              <a:buAutoNum type="arabicParenR"/>
            </a:pPr>
            <a:r>
              <a:rPr lang="en-US" sz="1100"/>
              <a:t>Have students write down at least five things they need to do to reach their goal.  </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t>Have a couple students share what they need to accomplish in order to reach their goal. </a:t>
            </a:r>
            <a:endParaRPr/>
          </a:p>
          <a:p>
            <a:pPr marL="222396" lvl="0" indent="-152546" algn="l" rtl="0">
              <a:lnSpc>
                <a:spcPct val="100000"/>
              </a:lnSpc>
              <a:spcBef>
                <a:spcPts val="0"/>
              </a:spcBef>
              <a:spcAft>
                <a:spcPts val="0"/>
              </a:spcAft>
              <a:buClr>
                <a:schemeClr val="dk1"/>
              </a:buClr>
              <a:buSzPts val="1100"/>
              <a:buFont typeface="Calibri"/>
              <a:buNone/>
            </a:pP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endParaRPr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28: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0" name="Google Shape;640;p2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28</a:t>
            </a:fld>
            <a:endParaRPr/>
          </a:p>
        </p:txBody>
      </p:sp>
      <p:sp>
        <p:nvSpPr>
          <p:cNvPr id="641" name="Google Shape;641;p28:notes"/>
          <p:cNvSpPr txBox="1"/>
          <p:nvPr/>
        </p:nvSpPr>
        <p:spPr>
          <a:xfrm>
            <a:off x="1935167"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642" name="Google Shape;642;p2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643" name="Google Shape;643;p28:notes"/>
          <p:cNvSpPr txBox="1">
            <a:spLocks noGrp="1"/>
          </p:cNvSpPr>
          <p:nvPr>
            <p:ph type="body" idx="1"/>
          </p:nvPr>
        </p:nvSpPr>
        <p:spPr>
          <a:xfrm>
            <a:off x="264716" y="3238680"/>
            <a:ext cx="3829249" cy="5687282"/>
          </a:xfrm>
          <a:prstGeom prst="rect">
            <a:avLst/>
          </a:prstGeom>
          <a:noFill/>
          <a:ln>
            <a:noFill/>
          </a:ln>
        </p:spPr>
        <p:txBody>
          <a:bodyPr spcFirstLastPara="1" wrap="square" lIns="94025" tIns="47000" rIns="94025" bIns="47000" anchor="t" anchorCtr="0">
            <a:normAutofit/>
          </a:bodyPr>
          <a:lstStyle/>
          <a:p>
            <a:pPr marL="0" lvl="0" indent="0" algn="l" rtl="0">
              <a:lnSpc>
                <a:spcPct val="100000"/>
              </a:lnSpc>
              <a:spcBef>
                <a:spcPts val="0"/>
              </a:spcBef>
              <a:spcAft>
                <a:spcPts val="0"/>
              </a:spcAft>
              <a:buNone/>
            </a:pPr>
            <a:r>
              <a:rPr lang="en-US" sz="1100" b="1">
                <a:latin typeface="Verdana"/>
                <a:ea typeface="Verdana"/>
                <a:cs typeface="Verdana"/>
                <a:sym typeface="Verdana"/>
              </a:rPr>
              <a:t>Instructor Notes: </a:t>
            </a:r>
            <a:endParaRPr/>
          </a:p>
          <a:p>
            <a:pPr marL="222396" lvl="1" indent="-222396" algn="l" rtl="0">
              <a:lnSpc>
                <a:spcPct val="100000"/>
              </a:lnSpc>
              <a:spcBef>
                <a:spcPts val="0"/>
              </a:spcBef>
              <a:spcAft>
                <a:spcPts val="0"/>
              </a:spcAft>
              <a:buNone/>
            </a:pPr>
            <a:endParaRPr sz="800"/>
          </a:p>
          <a:p>
            <a:pPr marL="232802" lvl="1" indent="-232802" algn="l" rtl="0">
              <a:lnSpc>
                <a:spcPct val="100000"/>
              </a:lnSpc>
              <a:spcBef>
                <a:spcPts val="0"/>
              </a:spcBef>
              <a:spcAft>
                <a:spcPts val="0"/>
              </a:spcAft>
              <a:buClr>
                <a:schemeClr val="dk1"/>
              </a:buClr>
              <a:buSzPts val="1100"/>
              <a:buFont typeface="Calibri"/>
              <a:buAutoNum type="arabicParenR"/>
            </a:pPr>
            <a:r>
              <a:rPr lang="en-US" sz="1100"/>
              <a:t>Explain the importance of identifying obstacles you may face with your goal and having a plan to deal with those obstacles. </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t>Review example on the slide. </a:t>
            </a:r>
            <a:endParaRPr/>
          </a:p>
          <a:p>
            <a:pPr marL="222396" lvl="1" indent="-171596" algn="l" rtl="0">
              <a:lnSpc>
                <a:spcPct val="100000"/>
              </a:lnSpc>
              <a:spcBef>
                <a:spcPts val="0"/>
              </a:spcBef>
              <a:spcAft>
                <a:spcPts val="0"/>
              </a:spcAft>
              <a:buClr>
                <a:schemeClr val="dk1"/>
              </a:buClr>
              <a:buSzPts val="800"/>
              <a:buFont typeface="Verdana"/>
              <a:buNone/>
            </a:pPr>
            <a:endParaRPr sz="800"/>
          </a:p>
          <a:p>
            <a:pPr marL="222396" lvl="1" indent="-222396" algn="l" rtl="0">
              <a:lnSpc>
                <a:spcPct val="100000"/>
              </a:lnSpc>
              <a:spcBef>
                <a:spcPts val="0"/>
              </a:spcBef>
              <a:spcAft>
                <a:spcPts val="0"/>
              </a:spcAft>
              <a:buNone/>
            </a:pPr>
            <a:r>
              <a:rPr lang="en-US" sz="1100" b="1"/>
              <a:t>Key Points: </a:t>
            </a:r>
            <a:endParaRPr/>
          </a:p>
          <a:p>
            <a:pPr marL="222396" lvl="1" indent="-222396" algn="l" rtl="0">
              <a:lnSpc>
                <a:spcPct val="100000"/>
              </a:lnSpc>
              <a:spcBef>
                <a:spcPts val="0"/>
              </a:spcBef>
              <a:spcAft>
                <a:spcPts val="0"/>
              </a:spcAft>
              <a:buNone/>
            </a:pPr>
            <a:endParaRPr sz="800" b="1"/>
          </a:p>
          <a:p>
            <a:pPr marL="232802" lvl="1" indent="-232802" algn="l" rtl="0">
              <a:lnSpc>
                <a:spcPct val="100000"/>
              </a:lnSpc>
              <a:spcBef>
                <a:spcPts val="0"/>
              </a:spcBef>
              <a:spcAft>
                <a:spcPts val="0"/>
              </a:spcAft>
              <a:buClr>
                <a:schemeClr val="dk1"/>
              </a:buClr>
              <a:buSzPts val="1100"/>
              <a:buFont typeface="Calibri"/>
              <a:buAutoNum type="arabicParenR"/>
            </a:pPr>
            <a:r>
              <a:rPr lang="en-US" sz="1100"/>
              <a:t>Reinforce personal “ownership” of the plan as well as their responsibility to overcome the obstacles that they meet along the way.  Remind them that others are available to help them achieve their successes.</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t>Knowing potential obstacles helps you come up with your Goal Setting plan. </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t>Because obstacles are an inevitable part of pursuing goals, maintaining motivation requires planning for obstacles that we can expect to face.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29: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4" name="Google Shape;654;p2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29</a:t>
            </a:fld>
            <a:endParaRPr/>
          </a:p>
        </p:txBody>
      </p:sp>
      <p:sp>
        <p:nvSpPr>
          <p:cNvPr id="655" name="Google Shape;655;p2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656" name="Google Shape;656;p29:notes"/>
          <p:cNvSpPr txBox="1">
            <a:spLocks noGrp="1"/>
          </p:cNvSpPr>
          <p:nvPr>
            <p:ph type="body" idx="1"/>
          </p:nvPr>
        </p:nvSpPr>
        <p:spPr>
          <a:xfrm>
            <a:off x="264716" y="3238680"/>
            <a:ext cx="3829249" cy="5687282"/>
          </a:xfrm>
          <a:prstGeom prst="rect">
            <a:avLst/>
          </a:prstGeom>
          <a:noFill/>
          <a:ln>
            <a:noFill/>
          </a:ln>
        </p:spPr>
        <p:txBody>
          <a:bodyPr spcFirstLastPara="1" wrap="square" lIns="94025" tIns="47000" rIns="94025" bIns="47000" anchor="t" anchorCtr="0">
            <a:normAutofit/>
          </a:bodyPr>
          <a:lstStyle/>
          <a:p>
            <a:pPr marL="0" lvl="0" indent="0" algn="l" rtl="0">
              <a:lnSpc>
                <a:spcPct val="100000"/>
              </a:lnSpc>
              <a:spcBef>
                <a:spcPts val="0"/>
              </a:spcBef>
              <a:spcAft>
                <a:spcPts val="0"/>
              </a:spcAft>
              <a:buNone/>
            </a:pPr>
            <a:r>
              <a:rPr lang="en-US" sz="1100" b="1">
                <a:latin typeface="Verdana"/>
                <a:ea typeface="Verdana"/>
                <a:cs typeface="Verdana"/>
                <a:sym typeface="Verdana"/>
              </a:rPr>
              <a:t>Instructor Notes: </a:t>
            </a:r>
            <a:endParaRPr/>
          </a:p>
          <a:p>
            <a:pPr marL="0" lvl="0" indent="0" algn="l" rtl="0">
              <a:lnSpc>
                <a:spcPct val="100000"/>
              </a:lnSpc>
              <a:spcBef>
                <a:spcPts val="0"/>
              </a:spcBef>
              <a:spcAft>
                <a:spcPts val="0"/>
              </a:spcAft>
              <a:buNone/>
            </a:pPr>
            <a:endParaRPr sz="800"/>
          </a:p>
          <a:p>
            <a:pPr marL="222396" lvl="1" indent="-222396" algn="l" rtl="0">
              <a:lnSpc>
                <a:spcPct val="100000"/>
              </a:lnSpc>
              <a:spcBef>
                <a:spcPts val="0"/>
              </a:spcBef>
              <a:spcAft>
                <a:spcPts val="0"/>
              </a:spcAft>
              <a:buNone/>
            </a:pPr>
            <a:r>
              <a:rPr lang="en-US" sz="1100" b="1" u="sng"/>
              <a:t>Activity</a:t>
            </a:r>
            <a:r>
              <a:rPr lang="en-US" sz="1100" u="sng"/>
              <a:t> (Low-Tech)</a:t>
            </a:r>
            <a:endParaRPr/>
          </a:p>
          <a:p>
            <a:pPr marL="222396" lvl="1" indent="-222396" algn="l" rtl="0">
              <a:lnSpc>
                <a:spcPct val="100000"/>
              </a:lnSpc>
              <a:spcBef>
                <a:spcPts val="0"/>
              </a:spcBef>
              <a:spcAft>
                <a:spcPts val="0"/>
              </a:spcAft>
              <a:buNone/>
            </a:pPr>
            <a:endParaRPr sz="1100" u="sng"/>
          </a:p>
          <a:p>
            <a:pPr marL="232802" lvl="1" indent="-232802" algn="l" rtl="0">
              <a:lnSpc>
                <a:spcPct val="100000"/>
              </a:lnSpc>
              <a:spcBef>
                <a:spcPts val="0"/>
              </a:spcBef>
              <a:spcAft>
                <a:spcPts val="0"/>
              </a:spcAft>
              <a:buClr>
                <a:schemeClr val="dk1"/>
              </a:buClr>
              <a:buSzPts val="1100"/>
              <a:buFont typeface="Calibri"/>
              <a:buAutoNum type="arabicParenR"/>
            </a:pPr>
            <a:r>
              <a:rPr lang="en-US" sz="1100"/>
              <a:t>Have students identify two obstacles they may face as they pursue their goal and develop a plan for overcoming those obstacles. </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t>Have several students share an obstacle and their plan for overcoming it.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3: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5" name="Google Shape;245;p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3</a:t>
            </a:fld>
            <a:endParaRPr/>
          </a:p>
        </p:txBody>
      </p:sp>
      <p:sp>
        <p:nvSpPr>
          <p:cNvPr id="246" name="Google Shape;246;p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47" name="Google Shape;247;p3: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 </a:t>
            </a:r>
            <a:endParaRPr/>
          </a:p>
          <a:p>
            <a:pPr marL="0" lvl="0" indent="0" algn="l" rtl="0">
              <a:lnSpc>
                <a:spcPct val="109090"/>
              </a:lnSpc>
              <a:spcBef>
                <a:spcPts val="0"/>
              </a:spcBef>
              <a:spcAft>
                <a:spcPts val="0"/>
              </a:spcAft>
              <a:buNone/>
            </a:pPr>
            <a:r>
              <a:rPr lang="en-US" sz="1100" b="1"/>
              <a:t> </a:t>
            </a:r>
            <a:r>
              <a:rPr lang="en-US" sz="800" b="1"/>
              <a:t>		</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Explain that resilience doesn’t result from a lucky scramble of genes, the family that you were born into (i.e. your parent’s rank, social and financial status, race, nationality, gender) the school that you attend, your religious beliefs, or your athletic ability.  It is not just the lucky few who can be resilient; these are skills that anyone can learn.</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Point out that even the most resilient people have non-resilient moments and that everyone can increase their resilience.</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Also point out that resilience can be context specific; the captain of the football team may be resilient on the football field, but less resilient on a baseball field.</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The tennis balls can serve as a visual cue for resilience throughout the course.Refer to the visual of the tennis ball throughout the course when you talk about resilience.</a:t>
            </a:r>
            <a:endParaRPr/>
          </a:p>
          <a:p>
            <a:pPr marL="0" lvl="0" indent="0" algn="l" rtl="0">
              <a:lnSpc>
                <a:spcPct val="150000"/>
              </a:lnSpc>
              <a:spcBef>
                <a:spcPts val="0"/>
              </a:spcBef>
              <a:spcAft>
                <a:spcPts val="0"/>
              </a:spcAft>
              <a:buNone/>
            </a:pPr>
            <a:endParaRPr sz="800"/>
          </a:p>
          <a:p>
            <a:pPr marL="0" lvl="0" indent="0" algn="l" rtl="0">
              <a:lnSpc>
                <a:spcPct val="109090"/>
              </a:lnSpc>
              <a:spcBef>
                <a:spcPts val="0"/>
              </a:spcBef>
              <a:spcAft>
                <a:spcPts val="0"/>
              </a:spcAft>
              <a:buNone/>
            </a:pPr>
            <a:r>
              <a:rPr lang="en-US" sz="1100" b="1"/>
              <a:t>Key Points:</a:t>
            </a:r>
            <a:endParaRPr/>
          </a:p>
          <a:p>
            <a:pPr marL="0" lvl="0" indent="0" algn="l" rtl="0">
              <a:lnSpc>
                <a:spcPct val="150000"/>
              </a:lnSpc>
              <a:spcBef>
                <a:spcPts val="0"/>
              </a:spcBef>
              <a:spcAft>
                <a:spcPts val="0"/>
              </a:spcAft>
              <a:buNone/>
            </a:pPr>
            <a:endParaRPr sz="800" b="1"/>
          </a:p>
          <a:p>
            <a:pPr marL="0" lvl="0" indent="0" algn="l" rtl="0">
              <a:lnSpc>
                <a:spcPct val="109090"/>
              </a:lnSpc>
              <a:spcBef>
                <a:spcPts val="0"/>
              </a:spcBef>
              <a:spcAft>
                <a:spcPts val="0"/>
              </a:spcAft>
              <a:buNone/>
            </a:pPr>
            <a:r>
              <a:rPr lang="en-US" sz="1100"/>
              <a:t>Everyone can enhance his or her resilience.</a:t>
            </a:r>
            <a:endParaRPr/>
          </a:p>
          <a:p>
            <a:pPr marL="222396" lvl="0" indent="-152546" algn="l" rtl="0">
              <a:lnSpc>
                <a:spcPct val="109090"/>
              </a:lnSpc>
              <a:spcBef>
                <a:spcPts val="0"/>
              </a:spcBef>
              <a:spcAft>
                <a:spcPts val="0"/>
              </a:spcAft>
              <a:buClr>
                <a:schemeClr val="dk1"/>
              </a:buClr>
              <a:buSzPts val="1100"/>
              <a:buFont typeface="Calibri"/>
              <a:buNone/>
            </a:pPr>
            <a:endParaRPr sz="1100"/>
          </a:p>
          <a:p>
            <a:pPr marL="0" lvl="0" indent="0" algn="l" rtl="0">
              <a:lnSpc>
                <a:spcPct val="109090"/>
              </a:lnSpc>
              <a:spcBef>
                <a:spcPts val="0"/>
              </a:spcBef>
              <a:spcAft>
                <a:spcPts val="0"/>
              </a:spcAft>
              <a:buNone/>
            </a:pPr>
            <a:endParaRPr sz="1100"/>
          </a:p>
          <a:p>
            <a:pPr marL="0" lvl="0" indent="0" algn="l" rtl="0">
              <a:lnSpc>
                <a:spcPct val="109090"/>
              </a:lnSpc>
              <a:spcBef>
                <a:spcPts val="0"/>
              </a:spcBef>
              <a:spcAft>
                <a:spcPts val="0"/>
              </a:spcAft>
              <a:buNone/>
            </a:pPr>
            <a:endParaRPr sz="1100" u="sng"/>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30: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66" name="Google Shape;666;p3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30</a:t>
            </a:fld>
            <a:endParaRPr/>
          </a:p>
        </p:txBody>
      </p:sp>
      <p:sp>
        <p:nvSpPr>
          <p:cNvPr id="667" name="Google Shape;667;p30:notes"/>
          <p:cNvSpPr txBox="1"/>
          <p:nvPr/>
        </p:nvSpPr>
        <p:spPr>
          <a:xfrm>
            <a:off x="1935167"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668" name="Google Shape;668;p3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669" name="Google Shape;669;p30: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latin typeface="Verdana"/>
                <a:ea typeface="Verdana"/>
                <a:cs typeface="Verdana"/>
                <a:sym typeface="Verdana"/>
              </a:rPr>
              <a:t>Instructor Notes: </a:t>
            </a:r>
            <a:endParaRPr/>
          </a:p>
          <a:p>
            <a:pPr marL="222396" lvl="1" indent="-222396" algn="l" rtl="0">
              <a:lnSpc>
                <a:spcPct val="100000"/>
              </a:lnSpc>
              <a:spcBef>
                <a:spcPts val="0"/>
              </a:spcBef>
              <a:spcAft>
                <a:spcPts val="0"/>
              </a:spcAft>
              <a:buNone/>
            </a:pPr>
            <a:endParaRPr sz="800"/>
          </a:p>
          <a:p>
            <a:pPr marL="232802" lvl="1" indent="-232802" algn="l" rtl="0">
              <a:lnSpc>
                <a:spcPct val="100000"/>
              </a:lnSpc>
              <a:spcBef>
                <a:spcPts val="0"/>
              </a:spcBef>
              <a:spcAft>
                <a:spcPts val="0"/>
              </a:spcAft>
              <a:buClr>
                <a:schemeClr val="dk1"/>
              </a:buClr>
              <a:buSzPts val="1100"/>
              <a:buFont typeface="Calibri"/>
              <a:buAutoNum type="arabicParenR"/>
            </a:pPr>
            <a:r>
              <a:rPr lang="en-US" sz="1100"/>
              <a:t>Explain the importance of putting a goal into action and taking the first step. </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t>Review example on the slide. </a:t>
            </a:r>
            <a:endParaRPr/>
          </a:p>
          <a:p>
            <a:pPr marL="222396" lvl="1" indent="-171596" algn="l" rtl="0">
              <a:lnSpc>
                <a:spcPct val="100000"/>
              </a:lnSpc>
              <a:spcBef>
                <a:spcPts val="0"/>
              </a:spcBef>
              <a:spcAft>
                <a:spcPts val="0"/>
              </a:spcAft>
              <a:buClr>
                <a:schemeClr val="dk1"/>
              </a:buClr>
              <a:buSzPts val="800"/>
              <a:buFont typeface="Verdana"/>
              <a:buNone/>
            </a:pPr>
            <a:endParaRPr sz="800" b="1"/>
          </a:p>
          <a:p>
            <a:pPr marL="222396" lvl="1" indent="-222396" algn="l" rtl="0">
              <a:lnSpc>
                <a:spcPct val="100000"/>
              </a:lnSpc>
              <a:spcBef>
                <a:spcPts val="0"/>
              </a:spcBef>
              <a:spcAft>
                <a:spcPts val="0"/>
              </a:spcAft>
              <a:buNone/>
            </a:pPr>
            <a:r>
              <a:rPr lang="en-US" sz="1100" b="1"/>
              <a:t>Key Points: </a:t>
            </a:r>
            <a:endParaRPr/>
          </a:p>
          <a:p>
            <a:pPr marL="222396" lvl="1" indent="-222396" algn="l" rtl="0">
              <a:lnSpc>
                <a:spcPct val="100000"/>
              </a:lnSpc>
              <a:spcBef>
                <a:spcPts val="0"/>
              </a:spcBef>
              <a:spcAft>
                <a:spcPts val="0"/>
              </a:spcAft>
              <a:buNone/>
            </a:pPr>
            <a:endParaRPr sz="800" b="1"/>
          </a:p>
          <a:p>
            <a:pPr marL="0" lvl="1" indent="0" algn="l" rtl="0">
              <a:lnSpc>
                <a:spcPct val="100000"/>
              </a:lnSpc>
              <a:spcBef>
                <a:spcPts val="0"/>
              </a:spcBef>
              <a:spcAft>
                <a:spcPts val="0"/>
              </a:spcAft>
              <a:buNone/>
            </a:pPr>
            <a:r>
              <a:rPr lang="en-US" sz="1100"/>
              <a:t>If you really want to achieve the goal you set for yourself, you should do something each day to move you closer to your goal, even if it’s a small step. Your first step gets this process going.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31: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0" name="Google Shape;680;p3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31</a:t>
            </a:fld>
            <a:endParaRPr/>
          </a:p>
        </p:txBody>
      </p:sp>
      <p:sp>
        <p:nvSpPr>
          <p:cNvPr id="681" name="Google Shape;681;p3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682" name="Google Shape;682;p31: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latin typeface="Verdana"/>
                <a:ea typeface="Verdana"/>
                <a:cs typeface="Verdana"/>
                <a:sym typeface="Verdana"/>
              </a:rPr>
              <a:t>Instructor Notes: </a:t>
            </a:r>
            <a:endParaRPr/>
          </a:p>
          <a:p>
            <a:pPr marL="0" lvl="0" indent="0" algn="l" rtl="0">
              <a:lnSpc>
                <a:spcPct val="100000"/>
              </a:lnSpc>
              <a:spcBef>
                <a:spcPts val="0"/>
              </a:spcBef>
              <a:spcAft>
                <a:spcPts val="0"/>
              </a:spcAft>
              <a:buNone/>
            </a:pPr>
            <a:endParaRPr sz="800"/>
          </a:p>
          <a:p>
            <a:pPr marL="222396" lvl="1" indent="-222396" algn="l" rtl="0">
              <a:lnSpc>
                <a:spcPct val="100000"/>
              </a:lnSpc>
              <a:spcBef>
                <a:spcPts val="0"/>
              </a:spcBef>
              <a:spcAft>
                <a:spcPts val="0"/>
              </a:spcAft>
              <a:buNone/>
            </a:pPr>
            <a:r>
              <a:rPr lang="en-US" sz="1100" b="1" u="sng"/>
              <a:t>Activity</a:t>
            </a:r>
            <a:r>
              <a:rPr lang="en-US" sz="1100" u="sng"/>
              <a:t> (Low-Tech)</a:t>
            </a:r>
            <a:endParaRPr/>
          </a:p>
          <a:p>
            <a:pPr marL="222396" lvl="1" indent="-222396" algn="l" rtl="0">
              <a:lnSpc>
                <a:spcPct val="100000"/>
              </a:lnSpc>
              <a:spcBef>
                <a:spcPts val="0"/>
              </a:spcBef>
              <a:spcAft>
                <a:spcPts val="0"/>
              </a:spcAft>
              <a:buNone/>
            </a:pPr>
            <a:endParaRPr sz="1100" u="sng"/>
          </a:p>
          <a:p>
            <a:pPr marL="232802" lvl="1" indent="-232802" algn="l" rtl="0">
              <a:lnSpc>
                <a:spcPct val="100000"/>
              </a:lnSpc>
              <a:spcBef>
                <a:spcPts val="0"/>
              </a:spcBef>
              <a:spcAft>
                <a:spcPts val="0"/>
              </a:spcAft>
              <a:buClr>
                <a:schemeClr val="dk1"/>
              </a:buClr>
              <a:buSzPts val="1100"/>
              <a:buFont typeface="Calibri"/>
              <a:buAutoNum type="arabicParenR"/>
            </a:pPr>
            <a:r>
              <a:rPr lang="en-US" sz="1100"/>
              <a:t>Have students identify the first thing they are going to do to reach their goal. Instruct students to try to be specific (e.g., look up 5 colleges this weekend, practice free throws for one hour this weekend, set up an appointment with my guidance counselor next week, etc.). </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t>Have several students share their first step with the group.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32: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92" name="Google Shape;692;p3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32</a:t>
            </a:fld>
            <a:endParaRPr/>
          </a:p>
        </p:txBody>
      </p:sp>
      <p:sp>
        <p:nvSpPr>
          <p:cNvPr id="693" name="Google Shape;693;p3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694" name="Google Shape;694;p32: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latin typeface="Verdana"/>
                <a:ea typeface="Verdana"/>
                <a:cs typeface="Verdana"/>
                <a:sym typeface="Verdana"/>
              </a:rPr>
              <a:t>Instructor Notes: </a:t>
            </a:r>
            <a:endParaRPr/>
          </a:p>
          <a:p>
            <a:pPr marL="0" lvl="0" indent="0" algn="l" rtl="0">
              <a:lnSpc>
                <a:spcPct val="100000"/>
              </a:lnSpc>
              <a:spcBef>
                <a:spcPts val="0"/>
              </a:spcBef>
              <a:spcAft>
                <a:spcPts val="0"/>
              </a:spcAft>
              <a:buNone/>
            </a:pPr>
            <a:endParaRPr sz="800"/>
          </a:p>
          <a:p>
            <a:pPr marL="222396" lvl="1" indent="-222396" algn="l" rtl="0">
              <a:lnSpc>
                <a:spcPct val="100000"/>
              </a:lnSpc>
              <a:spcBef>
                <a:spcPts val="0"/>
              </a:spcBef>
              <a:spcAft>
                <a:spcPts val="0"/>
              </a:spcAft>
              <a:buNone/>
            </a:pPr>
            <a:r>
              <a:rPr lang="en-US" sz="1100" b="1" u="sng"/>
              <a:t>Activity</a:t>
            </a:r>
            <a:r>
              <a:rPr lang="en-US" sz="1100" u="sng"/>
              <a:t> (Low-Tech)</a:t>
            </a:r>
            <a:endParaRPr/>
          </a:p>
          <a:p>
            <a:pPr marL="222396" lvl="1" indent="-222396" algn="l" rtl="0">
              <a:lnSpc>
                <a:spcPct val="100000"/>
              </a:lnSpc>
              <a:spcBef>
                <a:spcPts val="0"/>
              </a:spcBef>
              <a:spcAft>
                <a:spcPts val="0"/>
              </a:spcAft>
              <a:buNone/>
            </a:pPr>
            <a:endParaRPr sz="1100" u="sng"/>
          </a:p>
          <a:p>
            <a:pPr marL="232802" lvl="1" indent="-232802" algn="l" rtl="0">
              <a:lnSpc>
                <a:spcPct val="109090"/>
              </a:lnSpc>
              <a:spcBef>
                <a:spcPts val="0"/>
              </a:spcBef>
              <a:spcAft>
                <a:spcPts val="0"/>
              </a:spcAft>
              <a:buClr>
                <a:schemeClr val="dk1"/>
              </a:buClr>
              <a:buSzPts val="1100"/>
              <a:buFont typeface="Calibri"/>
              <a:buAutoNum type="arabicParenR"/>
            </a:pPr>
            <a:r>
              <a:rPr lang="en-US" sz="1100"/>
              <a:t>Give students time to make their goal come to life. The goal of this activity is for students to find/create images that relate to their goal. Some options include: </a:t>
            </a:r>
            <a:endParaRPr/>
          </a:p>
          <a:p>
            <a:pPr marL="349203" lvl="1" indent="-116401" algn="l" rtl="0">
              <a:lnSpc>
                <a:spcPct val="109090"/>
              </a:lnSpc>
              <a:spcBef>
                <a:spcPts val="0"/>
              </a:spcBef>
              <a:spcAft>
                <a:spcPts val="0"/>
              </a:spcAft>
              <a:buClr>
                <a:schemeClr val="dk1"/>
              </a:buClr>
              <a:buSzPts val="1100"/>
              <a:buFont typeface="Arial"/>
              <a:buChar char="•"/>
            </a:pPr>
            <a:r>
              <a:rPr lang="en-US" sz="1100"/>
              <a:t>Bring in magazines or have students bring in magazines to clip out pictures that relate to their goal</a:t>
            </a:r>
            <a:endParaRPr/>
          </a:p>
          <a:p>
            <a:pPr marL="349203" lvl="1" indent="-116401" algn="l" rtl="0">
              <a:lnSpc>
                <a:spcPct val="109090"/>
              </a:lnSpc>
              <a:spcBef>
                <a:spcPts val="0"/>
              </a:spcBef>
              <a:spcAft>
                <a:spcPts val="0"/>
              </a:spcAft>
              <a:buClr>
                <a:schemeClr val="dk1"/>
              </a:buClr>
              <a:buSzPts val="1100"/>
              <a:buFont typeface="Arial"/>
              <a:buChar char="•"/>
            </a:pPr>
            <a:r>
              <a:rPr lang="en-US" sz="1100"/>
              <a:t>Have students draw a picture related to their goal</a:t>
            </a:r>
            <a:endParaRPr/>
          </a:p>
          <a:p>
            <a:pPr marL="349203" lvl="1" indent="-116401" algn="l" rtl="0">
              <a:lnSpc>
                <a:spcPct val="109090"/>
              </a:lnSpc>
              <a:spcBef>
                <a:spcPts val="0"/>
              </a:spcBef>
              <a:spcAft>
                <a:spcPts val="0"/>
              </a:spcAft>
              <a:buClr>
                <a:schemeClr val="dk1"/>
              </a:buClr>
              <a:buSzPts val="1100"/>
              <a:buFont typeface="Arial"/>
              <a:buChar char="•"/>
            </a:pPr>
            <a:r>
              <a:rPr lang="en-US" sz="1100"/>
              <a:t>If the students have laptops, allow them to search for images related to their goal</a:t>
            </a:r>
            <a:endParaRPr/>
          </a:p>
          <a:p>
            <a:pPr marL="232802" lvl="1" indent="-232802" algn="l" rtl="0">
              <a:lnSpc>
                <a:spcPct val="109090"/>
              </a:lnSpc>
              <a:spcBef>
                <a:spcPts val="0"/>
              </a:spcBef>
              <a:spcAft>
                <a:spcPts val="0"/>
              </a:spcAft>
              <a:buClr>
                <a:schemeClr val="dk1"/>
              </a:buClr>
              <a:buSzPts val="1100"/>
              <a:buFont typeface="Calibri"/>
              <a:buAutoNum type="arabicParenR" startAt="2"/>
            </a:pPr>
            <a:r>
              <a:rPr lang="en-US" sz="1100"/>
              <a:t>Discuss with students ways they can remind themselves of their goal every day (e.g., change their computer/phone background, set reminders on phone, write goal on bathroom mirror, etc.).</a:t>
            </a:r>
            <a:endParaRPr/>
          </a:p>
          <a:p>
            <a:pPr marL="232802" lvl="1" indent="-232802" algn="l" rtl="0">
              <a:lnSpc>
                <a:spcPct val="109090"/>
              </a:lnSpc>
              <a:spcBef>
                <a:spcPts val="0"/>
              </a:spcBef>
              <a:spcAft>
                <a:spcPts val="0"/>
              </a:spcAft>
              <a:buClr>
                <a:schemeClr val="dk1"/>
              </a:buClr>
              <a:buSzPts val="1100"/>
              <a:buFont typeface="Calibri"/>
              <a:buAutoNum type="arabicParenR" startAt="2"/>
            </a:pPr>
            <a:r>
              <a:rPr lang="en-US" sz="1100"/>
              <a:t>Discuss with students where they can post their goal (e.g., locker, bedroom mirror, athletic equipment, etc.).</a:t>
            </a:r>
            <a:endParaRPr/>
          </a:p>
          <a:p>
            <a:pPr marL="232802" lvl="1" indent="-232802" algn="l" rtl="0">
              <a:lnSpc>
                <a:spcPct val="109090"/>
              </a:lnSpc>
              <a:spcBef>
                <a:spcPts val="0"/>
              </a:spcBef>
              <a:spcAft>
                <a:spcPts val="0"/>
              </a:spcAft>
              <a:buClr>
                <a:schemeClr val="dk1"/>
              </a:buClr>
              <a:buSzPts val="1100"/>
              <a:buFont typeface="Calibri"/>
              <a:buAutoNum type="arabicParenR" startAt="2"/>
            </a:pPr>
            <a:r>
              <a:rPr lang="en-US" sz="1100"/>
              <a:t>Emphasize the need to routinely take time and reflect on your plan and the goals you established to achieve it.  As part of the reflection, review your expectations and assess your progress towards achieving the goal.  </a:t>
            </a:r>
            <a:endParaRPr/>
          </a:p>
          <a:p>
            <a:pPr marL="232802" lvl="1" indent="-232802" algn="l" rtl="0">
              <a:lnSpc>
                <a:spcPct val="109090"/>
              </a:lnSpc>
              <a:spcBef>
                <a:spcPts val="0"/>
              </a:spcBef>
              <a:spcAft>
                <a:spcPts val="0"/>
              </a:spcAft>
              <a:buClr>
                <a:schemeClr val="dk1"/>
              </a:buClr>
              <a:buSzPts val="1100"/>
              <a:buFont typeface="Calibri"/>
              <a:buAutoNum type="arabicParenR" startAt="2"/>
            </a:pPr>
            <a:r>
              <a:rPr lang="en-US" sz="1100"/>
              <a:t>After reflecting, refine and adjust your plan as needed to achieve your goal.  </a:t>
            </a:r>
            <a:endParaRPr/>
          </a:p>
          <a:p>
            <a:pPr marL="222396" lvl="0" indent="-152546" algn="l" rtl="0">
              <a:lnSpc>
                <a:spcPct val="100000"/>
              </a:lnSpc>
              <a:spcBef>
                <a:spcPts val="0"/>
              </a:spcBef>
              <a:spcAft>
                <a:spcPts val="0"/>
              </a:spcAft>
              <a:buClr>
                <a:schemeClr val="dk1"/>
              </a:buClr>
              <a:buSzPts val="1100"/>
              <a:buFont typeface="Calibri"/>
              <a:buNone/>
            </a:pP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endParaRPr sz="11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33: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3" name="Google Shape;713;p3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33</a:t>
            </a:fld>
            <a:endParaRPr/>
          </a:p>
        </p:txBody>
      </p:sp>
      <p:sp>
        <p:nvSpPr>
          <p:cNvPr id="714" name="Google Shape;714;p3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715" name="Google Shape;715;p33: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 </a:t>
            </a:r>
            <a:endParaRPr/>
          </a:p>
          <a:p>
            <a:pPr marL="0" lvl="0" indent="0" algn="l" rtl="0">
              <a:lnSpc>
                <a:spcPct val="150000"/>
              </a:lnSpc>
              <a:spcBef>
                <a:spcPts val="0"/>
              </a:spcBef>
              <a:spcAft>
                <a:spcPts val="0"/>
              </a:spcAft>
              <a:buNone/>
            </a:pPr>
            <a:endParaRPr sz="800" b="1"/>
          </a:p>
          <a:p>
            <a:pPr marL="0" lvl="0" indent="0" algn="l" rtl="0">
              <a:lnSpc>
                <a:spcPct val="109090"/>
              </a:lnSpc>
              <a:spcBef>
                <a:spcPts val="0"/>
              </a:spcBef>
              <a:spcAft>
                <a:spcPts val="0"/>
              </a:spcAft>
              <a:buNone/>
            </a:pPr>
            <a:r>
              <a:rPr lang="en-US" sz="1100"/>
              <a:t>Review the Key Principles (if time permits).</a:t>
            </a:r>
            <a:endParaRPr/>
          </a:p>
          <a:p>
            <a:pPr marL="220346" lvl="0" indent="-169546" algn="l" rtl="0">
              <a:lnSpc>
                <a:spcPct val="150000"/>
              </a:lnSpc>
              <a:spcBef>
                <a:spcPts val="0"/>
              </a:spcBef>
              <a:spcAft>
                <a:spcPts val="0"/>
              </a:spcAft>
              <a:buClr>
                <a:schemeClr val="dk1"/>
              </a:buClr>
              <a:buSzPts val="800"/>
              <a:buFont typeface="Verdana"/>
              <a:buNone/>
            </a:pPr>
            <a:endParaRPr sz="800"/>
          </a:p>
          <a:p>
            <a:pPr marL="220346" lvl="0" indent="-220346" algn="l" rtl="0">
              <a:lnSpc>
                <a:spcPct val="109090"/>
              </a:lnSpc>
              <a:spcBef>
                <a:spcPts val="0"/>
              </a:spcBef>
              <a:spcAft>
                <a:spcPts val="0"/>
              </a:spcAft>
              <a:buNone/>
            </a:pPr>
            <a:r>
              <a:rPr lang="en-US" sz="1100" b="1" u="sng"/>
              <a:t>Reflection</a:t>
            </a:r>
            <a:r>
              <a:rPr lang="en-US" sz="1100" u="sng"/>
              <a:t> (Low-Tech)</a:t>
            </a:r>
            <a:endParaRPr/>
          </a:p>
          <a:p>
            <a:pPr marL="220346" lvl="0" indent="-220346" algn="l" rtl="0">
              <a:lnSpc>
                <a:spcPct val="109090"/>
              </a:lnSpc>
              <a:spcBef>
                <a:spcPts val="0"/>
              </a:spcBef>
              <a:spcAft>
                <a:spcPts val="0"/>
              </a:spcAft>
              <a:buNone/>
            </a:pPr>
            <a:endParaRPr sz="1100" u="sng"/>
          </a:p>
          <a:p>
            <a:pPr marL="0" lvl="0" indent="0" algn="l" rtl="0">
              <a:lnSpc>
                <a:spcPct val="100000"/>
              </a:lnSpc>
              <a:spcBef>
                <a:spcPts val="0"/>
              </a:spcBef>
              <a:spcAft>
                <a:spcPts val="0"/>
              </a:spcAft>
              <a:buNone/>
            </a:pPr>
            <a:r>
              <a:rPr lang="en-US" sz="1100"/>
              <a:t>Students write down what they learned and how they can use it or apply it to their own lives. </a:t>
            </a:r>
            <a:endParaRPr sz="1100" u="sng"/>
          </a:p>
          <a:p>
            <a:pPr marL="0" lvl="0" indent="0" algn="l" rtl="0">
              <a:lnSpc>
                <a:spcPct val="109090"/>
              </a:lnSpc>
              <a:spcBef>
                <a:spcPts val="0"/>
              </a:spcBef>
              <a:spcAft>
                <a:spcPts val="0"/>
              </a:spcAft>
              <a:buNone/>
            </a:pPr>
            <a:endParaRPr sz="11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pic>
        <p:nvPicPr>
          <p:cNvPr id="723" name="Google Shape;723;p34: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724" name="Google Shape;724;p34: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1158075" marR="0" lvl="0" indent="-1158075" algn="l" rtl="0">
              <a:spcBef>
                <a:spcPts val="0"/>
              </a:spcBef>
              <a:spcAft>
                <a:spcPts val="0"/>
              </a:spcAft>
              <a:buNone/>
            </a:pPr>
            <a:r>
              <a:rPr lang="en-US" sz="1100" b="1">
                <a:solidFill>
                  <a:schemeClr val="dk1"/>
                </a:solidFill>
                <a:latin typeface="Verdana"/>
                <a:ea typeface="Verdana"/>
                <a:cs typeface="Verdana"/>
                <a:sym typeface="Verdana"/>
              </a:rPr>
              <a:t>Rationale:</a:t>
            </a:r>
            <a:r>
              <a:rPr lang="en-US" sz="1100">
                <a:solidFill>
                  <a:schemeClr val="dk1"/>
                </a:solidFill>
                <a:latin typeface="Verdana"/>
                <a:ea typeface="Verdana"/>
                <a:cs typeface="Verdana"/>
                <a:sym typeface="Verdana"/>
              </a:rPr>
              <a:t>	The ATC Model, originally developed by Dr. Albert Ellis, highlights the link between Thoughts and Emotions/Reactions. You use the ATC model to identify the Activating Event, your Heat-of-the-Moment Thoughts, and the Consequences your Thoughts generate.</a:t>
            </a:r>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Objective:</a:t>
            </a:r>
            <a:r>
              <a:rPr lang="en-US" sz="1100">
                <a:solidFill>
                  <a:schemeClr val="dk1"/>
                </a:solidFill>
                <a:latin typeface="Verdana"/>
                <a:ea typeface="Verdana"/>
                <a:cs typeface="Verdana"/>
                <a:sym typeface="Verdana"/>
              </a:rPr>
              <a:t>	Identify your Thoughts about an Activating Event and the Consequences of those Thoughts so you can have greater control over your Emotions and Reactions.</a:t>
            </a:r>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Unit Overview and Recommended Timing:</a:t>
            </a:r>
            <a:endParaRPr/>
          </a:p>
          <a:p>
            <a:pPr marL="1158075" marR="0" lvl="0" indent="-1158075" algn="l" rtl="0">
              <a:spcBef>
                <a:spcPts val="220"/>
              </a:spcBef>
              <a:spcAft>
                <a:spcPts val="0"/>
              </a:spcAft>
              <a:buNone/>
            </a:pPr>
            <a:endParaRPr sz="1100">
              <a:solidFill>
                <a:schemeClr val="dk1"/>
              </a:solidFill>
              <a:latin typeface="Verdana"/>
              <a:ea typeface="Verdana"/>
              <a:cs typeface="Verdana"/>
              <a:sym typeface="Verdana"/>
            </a:endParaRPr>
          </a:p>
        </p:txBody>
      </p:sp>
      <p:sp>
        <p:nvSpPr>
          <p:cNvPr id="725" name="Google Shape;725;p34: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Resilience Training for Teens, </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Unit 4:</a:t>
            </a:r>
            <a:r>
              <a:rPr lang="en-US" sz="2000" b="1">
                <a:solidFill>
                  <a:srgbClr val="000000"/>
                </a:solidFill>
                <a:latin typeface="Verdana"/>
                <a:ea typeface="Verdana"/>
                <a:cs typeface="Verdana"/>
                <a:sym typeface="Verdana"/>
              </a:rPr>
              <a:t> ATC</a:t>
            </a:r>
            <a:endParaRPr sz="2000" b="1">
              <a:solidFill>
                <a:schemeClr val="dk1"/>
              </a:solidFill>
              <a:latin typeface="Verdana"/>
              <a:ea typeface="Verdana"/>
              <a:cs typeface="Verdana"/>
              <a:sym typeface="Verdana"/>
            </a:endParaRPr>
          </a:p>
        </p:txBody>
      </p:sp>
      <p:pic>
        <p:nvPicPr>
          <p:cNvPr id="726" name="Google Shape;726;p34: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727" name="Google Shape;727;p34: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graphicFrame>
        <p:nvGraphicFramePr>
          <p:cNvPr id="728" name="Google Shape;728;p34:notes"/>
          <p:cNvGraphicFramePr/>
          <p:nvPr/>
        </p:nvGraphicFramePr>
        <p:xfrm>
          <a:off x="234292" y="4234559"/>
          <a:ext cx="3000000" cy="3000000"/>
        </p:xfrm>
        <a:graphic>
          <a:graphicData uri="http://schemas.openxmlformats.org/drawingml/2006/table">
            <a:tbl>
              <a:tblPr>
                <a:noFill/>
                <a:tableStyleId>{C06C6382-95A9-441B-A368-F0487E9B728C}</a:tableStyleId>
              </a:tblPr>
              <a:tblGrid>
                <a:gridCol w="5429675">
                  <a:extLst>
                    <a:ext uri="{9D8B030D-6E8A-4147-A177-3AD203B41FA5}">
                      <a16:colId xmlns:a16="http://schemas.microsoft.com/office/drawing/2014/main" val="20000"/>
                    </a:ext>
                  </a:extLst>
                </a:gridCol>
                <a:gridCol w="1142575">
                  <a:extLst>
                    <a:ext uri="{9D8B030D-6E8A-4147-A177-3AD203B41FA5}">
                      <a16:colId xmlns:a16="http://schemas.microsoft.com/office/drawing/2014/main" val="20001"/>
                    </a:ext>
                  </a:extLst>
                </a:gridCol>
              </a:tblGrid>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Skill: </a:t>
                      </a:r>
                      <a:r>
                        <a:rPr lang="en-US" sz="1100" b="0" i="0" u="none" strike="noStrike">
                          <a:solidFill>
                            <a:schemeClr val="dk1"/>
                          </a:solidFill>
                          <a:latin typeface="Verdana"/>
                          <a:ea typeface="Verdana"/>
                          <a:cs typeface="Verdana"/>
                          <a:sym typeface="Verdana"/>
                        </a:rPr>
                        <a:t>Introduce the ATC model: Activating Events – Thoughts – Consequences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0"/>
                  </a:ext>
                </a:extLst>
              </a:tr>
              <a:tr h="4622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Hook: </a:t>
                      </a:r>
                      <a:r>
                        <a:rPr lang="en-US" sz="1100" b="0" i="0" u="none" strike="noStrike">
                          <a:solidFill>
                            <a:schemeClr val="dk1"/>
                          </a:solidFill>
                          <a:latin typeface="Verdana"/>
                          <a:ea typeface="Verdana"/>
                          <a:cs typeface="Verdana"/>
                          <a:sym typeface="Verdana"/>
                        </a:rPr>
                        <a:t>(1) Students complete math test ATC example*(LT)</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p>
                      <a:pPr marL="914400" marR="0" lvl="0" indent="-914400" algn="l" rtl="0">
                        <a:lnSpc>
                          <a:spcPct val="115000"/>
                        </a:lnSpc>
                        <a:spcBef>
                          <a:spcPts val="0"/>
                        </a:spcBef>
                        <a:spcAft>
                          <a:spcPts val="0"/>
                        </a:spcAft>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1"/>
                  </a:ext>
                </a:extLst>
              </a:tr>
              <a:tr h="11625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Activity:</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1) Generate a list of Activating Events in the Participant Workbook*(LT)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Generate a personal basic ATC in the Participant Workbook*(LT)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3) ATC Relay Game (HT) (15 min)</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5) Complex ATC Practice Participant Workbook Activity &amp; Reflection (LT)</a:t>
                      </a:r>
                      <a:endParaRPr/>
                    </a:p>
                    <a:p>
                      <a:pPr marL="0" marR="0" lvl="0" indent="0" algn="l" rtl="0">
                        <a:lnSpc>
                          <a:spcPct val="115000"/>
                        </a:lnSpc>
                        <a:spcBef>
                          <a:spcPts val="0"/>
                        </a:spcBef>
                        <a:spcAft>
                          <a:spcPts val="0"/>
                        </a:spcAft>
                        <a:buSzPts val="1400"/>
                        <a:buFont typeface="Calibri"/>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25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2"/>
                  </a:ext>
                </a:extLst>
              </a:tr>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Reflection: </a:t>
                      </a:r>
                      <a:r>
                        <a:rPr lang="en-US" sz="1100" b="0" i="0" u="none" strike="noStrike">
                          <a:solidFill>
                            <a:schemeClr val="dk1"/>
                          </a:solidFill>
                          <a:latin typeface="Verdana"/>
                          <a:ea typeface="Verdana"/>
                          <a:cs typeface="Verdana"/>
                          <a:sym typeface="Verdana"/>
                        </a:rPr>
                        <a:t>Students reflect on what they learned and write down how they can apply it to their daily lives*</a:t>
                      </a: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3"/>
                  </a:ext>
                </a:extLst>
              </a:tr>
              <a:tr h="274325">
                <a:tc>
                  <a:txBody>
                    <a:bodyPr/>
                    <a:lstStyle/>
                    <a:p>
                      <a:pPr marL="3175" marR="0" lvl="0" indent="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TOTAL</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45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4"/>
                  </a:ext>
                </a:extLst>
              </a:tr>
            </a:tbl>
          </a:graphicData>
        </a:graphic>
      </p:graphicFrame>
      <p:sp>
        <p:nvSpPr>
          <p:cNvPr id="729" name="Google Shape;729;p3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34</a:t>
            </a:fld>
            <a:endParaRPr/>
          </a:p>
        </p:txBody>
      </p:sp>
      <p:sp>
        <p:nvSpPr>
          <p:cNvPr id="730" name="Google Shape;730;p3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731" name="Google Shape;731;p34: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732" name="Google Shape;732;p34: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pic>
        <p:nvPicPr>
          <p:cNvPr id="738" name="Google Shape;738;p35: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739" name="Google Shape;739;p35: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1100" b="1" i="1">
                <a:solidFill>
                  <a:schemeClr val="dk1"/>
                </a:solidFill>
                <a:latin typeface="Verdana"/>
                <a:ea typeface="Verdana"/>
                <a:cs typeface="Verdana"/>
                <a:sym typeface="Verdana"/>
              </a:rPr>
              <a:t>Activating Event</a:t>
            </a:r>
            <a:r>
              <a:rPr lang="en-US" sz="1100" i="1">
                <a:solidFill>
                  <a:schemeClr val="dk1"/>
                </a:solidFill>
                <a:latin typeface="Verdana"/>
                <a:ea typeface="Verdana"/>
                <a:cs typeface="Verdana"/>
                <a:sym typeface="Verdana"/>
              </a:rPr>
              <a:t>	</a:t>
            </a:r>
            <a:r>
              <a:rPr lang="en-US" sz="1100">
                <a:solidFill>
                  <a:schemeClr val="dk1"/>
                </a:solidFill>
                <a:latin typeface="Verdana"/>
                <a:ea typeface="Verdana"/>
                <a:cs typeface="Verdana"/>
                <a:sym typeface="Verdana"/>
              </a:rPr>
              <a:t>The “A” in the ATC model; the who, what, when, where; a 			situation (challenge, adversity, or positive event) that triggers 			Thoughts, Emotions, and Reactions</a:t>
            </a:r>
            <a:endParaRPr/>
          </a:p>
          <a:p>
            <a:pPr marL="0" marR="0" lvl="0" indent="0" algn="l" rtl="0">
              <a:spcBef>
                <a:spcPts val="220"/>
              </a:spcBef>
              <a:spcAft>
                <a:spcPts val="0"/>
              </a:spcAft>
              <a:buNone/>
            </a:pPr>
            <a:endParaRPr sz="1100">
              <a:solidFill>
                <a:schemeClr val="dk1"/>
              </a:solidFill>
              <a:latin typeface="Verdana"/>
              <a:ea typeface="Verdana"/>
              <a:cs typeface="Verdana"/>
              <a:sym typeface="Verdana"/>
            </a:endParaRPr>
          </a:p>
          <a:p>
            <a:pPr marL="0" marR="0" lvl="0" indent="0" algn="l" rtl="0">
              <a:spcBef>
                <a:spcPts val="220"/>
              </a:spcBef>
              <a:spcAft>
                <a:spcPts val="0"/>
              </a:spcAft>
              <a:buNone/>
            </a:pPr>
            <a:r>
              <a:rPr lang="en-US" sz="1100" b="1" i="1">
                <a:solidFill>
                  <a:schemeClr val="dk1"/>
                </a:solidFill>
                <a:latin typeface="Verdana"/>
                <a:ea typeface="Verdana"/>
                <a:cs typeface="Verdana"/>
                <a:sym typeface="Verdana"/>
              </a:rPr>
              <a:t>Thoughts</a:t>
            </a:r>
            <a:r>
              <a:rPr lang="en-US" sz="1100" i="1">
                <a:solidFill>
                  <a:schemeClr val="dk1"/>
                </a:solidFill>
                <a:latin typeface="Verdana"/>
                <a:ea typeface="Verdana"/>
                <a:cs typeface="Verdana"/>
                <a:sym typeface="Verdana"/>
              </a:rPr>
              <a:t>		</a:t>
            </a:r>
            <a:r>
              <a:rPr lang="en-US" sz="1100">
                <a:solidFill>
                  <a:schemeClr val="dk1"/>
                </a:solidFill>
                <a:latin typeface="Verdana"/>
                <a:ea typeface="Verdana"/>
                <a:cs typeface="Verdana"/>
                <a:sym typeface="Verdana"/>
              </a:rPr>
              <a:t>The “T” in the ATC model; what you say to yourself in the 		heat of the moment during an Activating Event</a:t>
            </a:r>
            <a:endParaRPr sz="1100" i="1">
              <a:solidFill>
                <a:schemeClr val="dk1"/>
              </a:solidFill>
              <a:latin typeface="Verdana"/>
              <a:ea typeface="Verdana"/>
              <a:cs typeface="Verdana"/>
              <a:sym typeface="Verdana"/>
            </a:endParaRPr>
          </a:p>
          <a:p>
            <a:pPr marL="0" marR="0" lvl="0" indent="0" algn="l" rtl="0">
              <a:spcBef>
                <a:spcPts val="220"/>
              </a:spcBef>
              <a:spcAft>
                <a:spcPts val="0"/>
              </a:spcAft>
              <a:buNone/>
            </a:pPr>
            <a:endParaRPr sz="1100" i="1">
              <a:solidFill>
                <a:schemeClr val="dk1"/>
              </a:solidFill>
              <a:latin typeface="Verdana"/>
              <a:ea typeface="Verdana"/>
              <a:cs typeface="Verdana"/>
              <a:sym typeface="Verdana"/>
            </a:endParaRPr>
          </a:p>
          <a:p>
            <a:pPr marL="0" marR="0" lvl="0" indent="0" algn="l" rtl="0">
              <a:spcBef>
                <a:spcPts val="220"/>
              </a:spcBef>
              <a:spcAft>
                <a:spcPts val="0"/>
              </a:spcAft>
              <a:buNone/>
            </a:pPr>
            <a:r>
              <a:rPr lang="en-US" sz="1100" b="1" i="1">
                <a:solidFill>
                  <a:schemeClr val="dk1"/>
                </a:solidFill>
                <a:latin typeface="Verdana"/>
                <a:ea typeface="Verdana"/>
                <a:cs typeface="Verdana"/>
                <a:sym typeface="Verdana"/>
              </a:rPr>
              <a:t>Consequences	</a:t>
            </a:r>
            <a:r>
              <a:rPr lang="en-US" sz="1100">
                <a:solidFill>
                  <a:schemeClr val="dk1"/>
                </a:solidFill>
                <a:latin typeface="Verdana"/>
                <a:ea typeface="Verdana"/>
                <a:cs typeface="Verdana"/>
                <a:sym typeface="Verdana"/>
              </a:rPr>
              <a:t>The “C” in the ATC model; Emotions and Reactions that are 		driven by Thoughts about an Activating Event</a:t>
            </a:r>
            <a:endParaRPr/>
          </a:p>
          <a:p>
            <a:pPr marL="1117607" marR="0" lvl="0" indent="-1117607" algn="l" rtl="0">
              <a:spcBef>
                <a:spcPts val="220"/>
              </a:spcBef>
              <a:spcAft>
                <a:spcPts val="0"/>
              </a:spcAft>
              <a:buNone/>
            </a:pPr>
            <a:endParaRPr sz="1100" b="1">
              <a:solidFill>
                <a:schemeClr val="dk1"/>
              </a:solidFill>
              <a:latin typeface="Verdana"/>
              <a:ea typeface="Verdana"/>
              <a:cs typeface="Verdana"/>
              <a:sym typeface="Verdana"/>
            </a:endParaRPr>
          </a:p>
          <a:p>
            <a:pPr marL="1117607" marR="0" lvl="0" indent="-1117607" algn="l" rtl="0">
              <a:spcBef>
                <a:spcPts val="220"/>
              </a:spcBef>
              <a:spcAft>
                <a:spcPts val="0"/>
              </a:spcAft>
              <a:buNone/>
            </a:pPr>
            <a:endParaRPr sz="1100">
              <a:solidFill>
                <a:schemeClr val="dk1"/>
              </a:solidFill>
              <a:latin typeface="Verdana"/>
              <a:ea typeface="Verdana"/>
              <a:cs typeface="Verdana"/>
              <a:sym typeface="Verdana"/>
            </a:endParaRPr>
          </a:p>
        </p:txBody>
      </p:sp>
      <p:sp>
        <p:nvSpPr>
          <p:cNvPr id="740" name="Google Shape;740;p35: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ATC</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Key Terms</a:t>
            </a:r>
            <a:endParaRPr/>
          </a:p>
        </p:txBody>
      </p:sp>
      <p:pic>
        <p:nvPicPr>
          <p:cNvPr id="741" name="Google Shape;741;p35: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742" name="Google Shape;742;p35: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sp>
        <p:nvSpPr>
          <p:cNvPr id="743" name="Google Shape;743;p3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35</a:t>
            </a:fld>
            <a:endParaRPr/>
          </a:p>
        </p:txBody>
      </p:sp>
      <p:sp>
        <p:nvSpPr>
          <p:cNvPr id="744" name="Google Shape;744;p3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745" name="Google Shape;745;p35: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746" name="Google Shape;746;p35: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36: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53" name="Google Shape;753;p36:notes"/>
          <p:cNvSpPr txBox="1">
            <a:spLocks noGrp="1"/>
          </p:cNvSpPr>
          <p:nvPr>
            <p:ph type="body" idx="1"/>
          </p:nvPr>
        </p:nvSpPr>
        <p:spPr>
          <a:xfrm>
            <a:off x="120057"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Begin the lesson with Hunt the Good Stuff.</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write down one to three good things in the Participant Workbook.</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Tell students to write the good thing </a:t>
            </a:r>
            <a:r>
              <a:rPr lang="en-US" sz="1100" b="1"/>
              <a:t>and </a:t>
            </a:r>
            <a:r>
              <a:rPr lang="en-US" sz="1100"/>
              <a:t>the reflection (i.e., why it’s a good thing).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a couple students to share their “"Good Stuff"” at the group level. Remember to emphasize that the students explain why it is a good thing to them. </a:t>
            </a:r>
            <a:endParaRPr/>
          </a:p>
          <a:p>
            <a:pPr marL="221464" lvl="0" indent="-221464"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Optimism is important for resilience.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HTGS is a skill to use daily, or at least several times a week. </a:t>
            </a:r>
            <a:endParaRPr/>
          </a:p>
          <a:p>
            <a:pPr marL="221464" lvl="0" indent="-151614" algn="l" rtl="0">
              <a:lnSpc>
                <a:spcPct val="100000"/>
              </a:lnSpc>
              <a:spcBef>
                <a:spcPts val="0"/>
              </a:spcBef>
              <a:spcAft>
                <a:spcPts val="0"/>
              </a:spcAft>
              <a:buClr>
                <a:schemeClr val="dk1"/>
              </a:buClr>
              <a:buSzPts val="1100"/>
              <a:buFont typeface="Verdana"/>
              <a:buNone/>
            </a:pPr>
            <a:endParaRPr sz="1100"/>
          </a:p>
          <a:p>
            <a:pPr marL="221464" lvl="0" indent="-221464"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endParaRPr sz="1100"/>
          </a:p>
          <a:p>
            <a:pPr marL="0" lvl="0" indent="0" algn="l" rtl="0">
              <a:lnSpc>
                <a:spcPct val="100000"/>
              </a:lnSpc>
              <a:spcBef>
                <a:spcPts val="360"/>
              </a:spcBef>
              <a:spcAft>
                <a:spcPts val="0"/>
              </a:spcAft>
              <a:buNone/>
            </a:pPr>
            <a:endParaRPr/>
          </a:p>
        </p:txBody>
      </p:sp>
      <p:sp>
        <p:nvSpPr>
          <p:cNvPr id="754" name="Google Shape;754;p3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36</a:t>
            </a:fld>
            <a:endParaRPr/>
          </a:p>
        </p:txBody>
      </p:sp>
      <p:sp>
        <p:nvSpPr>
          <p:cNvPr id="755" name="Google Shape;755;p3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37: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7" name="Google Shape;777;p3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37</a:t>
            </a:fld>
            <a:endParaRPr/>
          </a:p>
        </p:txBody>
      </p:sp>
      <p:sp>
        <p:nvSpPr>
          <p:cNvPr id="778" name="Google Shape;778;p37:notes"/>
          <p:cNvSpPr txBox="1">
            <a:spLocks noGrp="1"/>
          </p:cNvSpPr>
          <p:nvPr>
            <p:ph type="body" idx="1"/>
          </p:nvPr>
        </p:nvSpPr>
        <p:spPr>
          <a:xfrm flipH="1">
            <a:off x="124708" y="3250974"/>
            <a:ext cx="3760787" cy="6197600"/>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1100"/>
          </a:p>
          <a:p>
            <a:pPr marL="232802" lvl="1" indent="-232802" algn="l" rtl="0">
              <a:lnSpc>
                <a:spcPct val="100000"/>
              </a:lnSpc>
              <a:spcBef>
                <a:spcPts val="0"/>
              </a:spcBef>
              <a:spcAft>
                <a:spcPts val="0"/>
              </a:spcAft>
              <a:buClr>
                <a:schemeClr val="dk1"/>
              </a:buClr>
              <a:buSzPts val="1100"/>
              <a:buFont typeface="Calibri"/>
              <a:buAutoNum type="arabicParenR"/>
            </a:pPr>
            <a:r>
              <a:rPr lang="en-US" sz="1100"/>
              <a:t>Tell students in one sentence what they will be learning.</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t>Provide students with the resilience Core Competency the skill targets. </a:t>
            </a:r>
            <a:endParaRPr/>
          </a:p>
          <a:p>
            <a:pPr marL="232802" lvl="1" indent="-162952" algn="l" rtl="0">
              <a:lnSpc>
                <a:spcPct val="100000"/>
              </a:lnSpc>
              <a:spcBef>
                <a:spcPts val="0"/>
              </a:spcBef>
              <a:spcAft>
                <a:spcPts val="0"/>
              </a:spcAft>
              <a:buClr>
                <a:schemeClr val="dk1"/>
              </a:buClr>
              <a:buSzPts val="1100"/>
              <a:buFont typeface="Calibri"/>
              <a:buNone/>
            </a:pPr>
            <a:endParaRPr sz="1100" b="1"/>
          </a:p>
          <a:p>
            <a:pPr marL="232802" lvl="1" indent="-232802" algn="l" rtl="0">
              <a:lnSpc>
                <a:spcPct val="100000"/>
              </a:lnSpc>
              <a:spcBef>
                <a:spcPts val="0"/>
              </a:spcBef>
              <a:spcAft>
                <a:spcPts val="0"/>
              </a:spcAft>
              <a:buClr>
                <a:schemeClr val="dk1"/>
              </a:buClr>
              <a:buSzPts val="1100"/>
              <a:buFont typeface="Calibri"/>
              <a:buAutoNum type="arabicParenR"/>
            </a:pPr>
            <a:r>
              <a:rPr lang="en-US" sz="1100" b="1"/>
              <a:t>Key Points:</a:t>
            </a:r>
            <a:endParaRPr/>
          </a:p>
          <a:p>
            <a:pPr marL="231895" lvl="1" indent="-231895" algn="l" rtl="0">
              <a:lnSpc>
                <a:spcPct val="100000"/>
              </a:lnSpc>
              <a:spcBef>
                <a:spcPts val="0"/>
              </a:spcBef>
              <a:spcAft>
                <a:spcPts val="0"/>
              </a:spcAft>
              <a:buNone/>
            </a:pPr>
            <a:endParaRPr sz="1100" b="1"/>
          </a:p>
          <a:p>
            <a:pPr marL="232802" lvl="1" indent="-232802" algn="l" rtl="0">
              <a:lnSpc>
                <a:spcPct val="100000"/>
              </a:lnSpc>
              <a:spcBef>
                <a:spcPts val="0"/>
              </a:spcBef>
              <a:spcAft>
                <a:spcPts val="0"/>
              </a:spcAft>
              <a:buClr>
                <a:schemeClr val="dk1"/>
              </a:buClr>
              <a:buSzPts val="1100"/>
              <a:buFont typeface="Calibri"/>
              <a:buAutoNum type="arabicParenR"/>
            </a:pPr>
            <a:r>
              <a:rPr lang="en-US" sz="1100"/>
              <a:t>ATC is all about how our thoughts impact us. </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t>ATC builds Self-awareness. </a:t>
            </a:r>
            <a:endParaRPr/>
          </a:p>
          <a:p>
            <a:pPr marL="232802" lvl="1" indent="-162952" algn="l" rtl="0">
              <a:lnSpc>
                <a:spcPct val="100000"/>
              </a:lnSpc>
              <a:spcBef>
                <a:spcPts val="0"/>
              </a:spcBef>
              <a:spcAft>
                <a:spcPts val="0"/>
              </a:spcAft>
              <a:buClr>
                <a:schemeClr val="dk1"/>
              </a:buClr>
              <a:buSzPts val="1100"/>
              <a:buFont typeface="Calibri"/>
              <a:buNone/>
            </a:pPr>
            <a:endParaRPr sz="1100"/>
          </a:p>
          <a:p>
            <a:pPr marL="232802" lvl="0" indent="-169302" algn="l" rtl="0">
              <a:lnSpc>
                <a:spcPct val="120000"/>
              </a:lnSpc>
              <a:spcBef>
                <a:spcPts val="300"/>
              </a:spcBef>
              <a:spcAft>
                <a:spcPts val="0"/>
              </a:spcAft>
              <a:buClr>
                <a:schemeClr val="dk1"/>
              </a:buClr>
              <a:buSzPts val="1000"/>
              <a:buFont typeface="Calibri"/>
              <a:buNone/>
            </a:pPr>
            <a:endParaRPr sz="1000"/>
          </a:p>
          <a:p>
            <a:pPr marL="232802" lvl="0" indent="-169302" algn="l" rtl="0">
              <a:lnSpc>
                <a:spcPct val="120000"/>
              </a:lnSpc>
              <a:spcBef>
                <a:spcPts val="300"/>
              </a:spcBef>
              <a:spcAft>
                <a:spcPts val="0"/>
              </a:spcAft>
              <a:buClr>
                <a:schemeClr val="dk1"/>
              </a:buClr>
              <a:buSzPts val="1000"/>
              <a:buFont typeface="Calibri"/>
              <a:buNone/>
            </a:pPr>
            <a:endParaRPr sz="1000"/>
          </a:p>
          <a:p>
            <a:pPr marL="232802" lvl="0" indent="-169302" algn="l" rtl="0">
              <a:lnSpc>
                <a:spcPct val="120000"/>
              </a:lnSpc>
              <a:spcBef>
                <a:spcPts val="300"/>
              </a:spcBef>
              <a:spcAft>
                <a:spcPts val="0"/>
              </a:spcAft>
              <a:buClr>
                <a:schemeClr val="dk1"/>
              </a:buClr>
              <a:buSzPts val="1000"/>
              <a:buFont typeface="Calibri"/>
              <a:buNone/>
            </a:pPr>
            <a:endParaRPr sz="1000"/>
          </a:p>
        </p:txBody>
      </p:sp>
      <p:sp>
        <p:nvSpPr>
          <p:cNvPr id="779" name="Google Shape;779;p3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38: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89" name="Google Shape;789;p3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rgbClr val="000000"/>
                </a:solidFill>
                <a:latin typeface="Verdana"/>
                <a:ea typeface="Verdana"/>
                <a:cs typeface="Verdana"/>
                <a:sym typeface="Verdana"/>
              </a:rPr>
              <a:t>38</a:t>
            </a:fld>
            <a:endParaRPr sz="900">
              <a:solidFill>
                <a:srgbClr val="000000"/>
              </a:solidFill>
              <a:latin typeface="Verdana"/>
              <a:ea typeface="Verdana"/>
              <a:cs typeface="Verdana"/>
              <a:sym typeface="Verdana"/>
            </a:endParaRPr>
          </a:p>
        </p:txBody>
      </p:sp>
      <p:sp>
        <p:nvSpPr>
          <p:cNvPr id="790" name="Google Shape;790;p38: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791" name="Google Shape;791;p3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792" name="Google Shape;792;p38:notes"/>
          <p:cNvSpPr txBox="1"/>
          <p:nvPr/>
        </p:nvSpPr>
        <p:spPr>
          <a:xfrm>
            <a:off x="2" y="3234067"/>
            <a:ext cx="4086358" cy="5687282"/>
          </a:xfrm>
          <a:prstGeom prst="rect">
            <a:avLst/>
          </a:prstGeom>
          <a:noFill/>
          <a:ln>
            <a:noFill/>
          </a:ln>
        </p:spPr>
        <p:txBody>
          <a:bodyPr spcFirstLastPara="1" wrap="square" lIns="94025" tIns="47000" rIns="94025" bIns="47000" anchor="t" anchorCtr="0">
            <a:noAutofit/>
          </a:bodyPr>
          <a:lstStyle/>
          <a:p>
            <a:pPr marL="0" marR="0" lvl="0" indent="0" algn="l" rtl="0">
              <a:spcBef>
                <a:spcPts val="0"/>
              </a:spcBef>
              <a:spcAft>
                <a:spcPts val="0"/>
              </a:spcAft>
              <a:buNone/>
            </a:pPr>
            <a:r>
              <a:rPr lang="en-US" sz="1100" b="1">
                <a:solidFill>
                  <a:schemeClr val="dk1"/>
                </a:solidFill>
                <a:latin typeface="Verdana"/>
                <a:ea typeface="Verdana"/>
                <a:cs typeface="Verdana"/>
                <a:sym typeface="Verdana"/>
              </a:rPr>
              <a:t>Instructor Notes: </a:t>
            </a:r>
            <a:endParaRPr/>
          </a:p>
          <a:p>
            <a:pPr marL="0" marR="0" lvl="0" indent="0" algn="l" rtl="0">
              <a:spcBef>
                <a:spcPts val="0"/>
              </a:spcBef>
              <a:spcAft>
                <a:spcPts val="0"/>
              </a:spcAft>
              <a:buNone/>
            </a:pPr>
            <a:endParaRPr sz="800" u="sng">
              <a:solidFill>
                <a:schemeClr val="dk1"/>
              </a:solidFill>
              <a:latin typeface="Verdana"/>
              <a:ea typeface="Verdana"/>
              <a:cs typeface="Verdana"/>
              <a:sym typeface="Verdana"/>
            </a:endParaRPr>
          </a:p>
          <a:p>
            <a:pPr marL="222396" marR="0" lvl="0" indent="-222396" algn="l" rtl="0">
              <a:spcBef>
                <a:spcPts val="0"/>
              </a:spcBef>
              <a:spcAft>
                <a:spcPts val="0"/>
              </a:spcAft>
              <a:buNone/>
            </a:pPr>
            <a:r>
              <a:rPr lang="en-US" sz="1100" b="1" u="sng">
                <a:solidFill>
                  <a:schemeClr val="dk1"/>
                </a:solidFill>
                <a:latin typeface="Verdana"/>
                <a:ea typeface="Verdana"/>
                <a:cs typeface="Verdana"/>
                <a:sym typeface="Verdana"/>
              </a:rPr>
              <a:t>Skill</a:t>
            </a:r>
            <a:endParaRPr/>
          </a:p>
          <a:p>
            <a:pPr marL="222396" marR="0" lvl="0" indent="-222396" algn="l" rtl="0">
              <a:spcBef>
                <a:spcPts val="0"/>
              </a:spcBef>
              <a:spcAft>
                <a:spcPts val="0"/>
              </a:spcAft>
              <a:buNone/>
            </a:pPr>
            <a:endParaRPr sz="1100" b="1" u="sng">
              <a:solidFill>
                <a:schemeClr val="dk1"/>
              </a:solidFill>
              <a:latin typeface="Verdana"/>
              <a:ea typeface="Verdana"/>
              <a:cs typeface="Verdana"/>
              <a:sym typeface="Verdana"/>
            </a:endParaRPr>
          </a:p>
          <a:p>
            <a:pPr marL="232802" marR="0" lvl="0" indent="-232802" algn="l" rtl="0">
              <a:spcBef>
                <a:spcPts val="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Review the ATC model (note that the slide builds).  Provide examples of each part of the ATC model. </a:t>
            </a:r>
            <a:endParaRPr/>
          </a:p>
          <a:p>
            <a:pPr marL="349203" marR="0" lvl="1" indent="-116401" algn="l" rtl="0">
              <a:spcBef>
                <a:spcPts val="0"/>
              </a:spcBef>
              <a:spcAft>
                <a:spcPts val="0"/>
              </a:spcAft>
              <a:buClr>
                <a:schemeClr val="dk1"/>
              </a:buClr>
              <a:buSzPts val="1000"/>
              <a:buFont typeface="Arial"/>
              <a:buChar char="•"/>
            </a:pPr>
            <a:r>
              <a:rPr lang="en-US" sz="1000" b="1" i="0" u="none" strike="noStrike" cap="none">
                <a:solidFill>
                  <a:schemeClr val="dk1"/>
                </a:solidFill>
                <a:latin typeface="Verdana"/>
                <a:ea typeface="Verdana"/>
                <a:cs typeface="Verdana"/>
                <a:sym typeface="Verdana"/>
              </a:rPr>
              <a:t>Activating Event: </a:t>
            </a:r>
            <a:r>
              <a:rPr lang="en-US" sz="1000" b="0" i="0" u="none" strike="noStrike" cap="none">
                <a:solidFill>
                  <a:schemeClr val="dk1"/>
                </a:solidFill>
                <a:latin typeface="Verdana"/>
                <a:ea typeface="Verdana"/>
                <a:cs typeface="Verdana"/>
                <a:sym typeface="Verdana"/>
              </a:rPr>
              <a:t> Describe how an Activating Event is the who, what, when, and where, just the facts.  Underscore that AEs can be a large adversity (death of someone they care about) or a minor issue (being grounded).  Indicate that Activating Events can also be positive (graduation; winning a game).  Ask the students to write SOMETHING THAT HAPPENED TO THEM in their Participant Guide. </a:t>
            </a:r>
            <a:endParaRPr/>
          </a:p>
          <a:p>
            <a:pPr marL="349203" marR="0" lvl="1" indent="-116401" algn="l" rtl="0">
              <a:spcBef>
                <a:spcPts val="0"/>
              </a:spcBef>
              <a:spcAft>
                <a:spcPts val="0"/>
              </a:spcAft>
              <a:buClr>
                <a:schemeClr val="dk1"/>
              </a:buClr>
              <a:buSzPts val="1000"/>
              <a:buFont typeface="Arial"/>
              <a:buChar char="•"/>
            </a:pPr>
            <a:r>
              <a:rPr lang="en-US" sz="1000" b="1" i="0" u="none" strike="noStrike" cap="none">
                <a:solidFill>
                  <a:schemeClr val="dk1"/>
                </a:solidFill>
                <a:latin typeface="Verdana"/>
                <a:ea typeface="Verdana"/>
                <a:cs typeface="Verdana"/>
                <a:sym typeface="Verdana"/>
              </a:rPr>
              <a:t>Thoughts:</a:t>
            </a:r>
            <a:r>
              <a:rPr lang="en-US" sz="1000" b="0" i="0" u="none" strike="noStrike" cap="none">
                <a:solidFill>
                  <a:schemeClr val="dk1"/>
                </a:solidFill>
                <a:latin typeface="Verdana"/>
                <a:ea typeface="Verdana"/>
                <a:cs typeface="Verdana"/>
                <a:sym typeface="Verdana"/>
              </a:rPr>
              <a:t> Underscore that these are our Heat-of-the-Moment Thoughts, or what we say to ourselves immediately following an Activating Event. Emphasize that Thoughts drive immediate Consequences and can be helpful or unhelpful.  Ask the students to underline HEAT OF THE MOMENT and write UNCENSORED in their Participant Guide. </a:t>
            </a:r>
            <a:endParaRPr/>
          </a:p>
          <a:p>
            <a:pPr marL="349203" marR="0" lvl="1" indent="-116401" algn="l" rtl="0">
              <a:spcBef>
                <a:spcPts val="0"/>
              </a:spcBef>
              <a:spcAft>
                <a:spcPts val="0"/>
              </a:spcAft>
              <a:buClr>
                <a:schemeClr val="dk1"/>
              </a:buClr>
              <a:buSzPts val="1000"/>
              <a:buFont typeface="Arial"/>
              <a:buChar char="•"/>
            </a:pPr>
            <a:r>
              <a:rPr lang="en-US" sz="1000" b="1" i="0" u="none" strike="noStrike" cap="none">
                <a:solidFill>
                  <a:schemeClr val="dk1"/>
                </a:solidFill>
                <a:latin typeface="Verdana"/>
                <a:ea typeface="Verdana"/>
                <a:cs typeface="Verdana"/>
                <a:sym typeface="Verdana"/>
              </a:rPr>
              <a:t>Consequences:</a:t>
            </a:r>
            <a:r>
              <a:rPr lang="en-US" sz="1000" b="0" i="0" u="none" strike="noStrike" cap="none">
                <a:solidFill>
                  <a:schemeClr val="dk1"/>
                </a:solidFill>
                <a:latin typeface="Verdana"/>
                <a:ea typeface="Verdana"/>
                <a:cs typeface="Verdana"/>
                <a:sym typeface="Verdana"/>
              </a:rPr>
              <a:t>  Cs are Emotions and Reactions; what we feel and do in reaction to our Thoughts about an Activating Event.  Underscore that Emotions are feelings and Reactions are behaviors.  Emphasize that Reactions can be what you do and what you don’t do (e.g., avoiding a person or situation).  Ask the students to write WHAT THEY FEEL and WHAT THEY DO in their Participant Guide. </a:t>
            </a:r>
            <a:endParaRPr/>
          </a:p>
          <a:p>
            <a:pPr marL="232802" marR="0" lvl="1" indent="-232802" algn="l" rtl="0">
              <a:spcBef>
                <a:spcPts val="0"/>
              </a:spcBef>
              <a:spcAft>
                <a:spcPts val="0"/>
              </a:spcAft>
              <a:buClr>
                <a:schemeClr val="dk1"/>
              </a:buClr>
              <a:buSzPts val="1100"/>
              <a:buFont typeface="Calibri"/>
              <a:buAutoNum type="arabicParenR" startAt="2"/>
            </a:pPr>
            <a:r>
              <a:rPr lang="en-US" sz="1100" b="0" i="0" u="none" strike="noStrike" cap="none">
                <a:solidFill>
                  <a:schemeClr val="dk1"/>
                </a:solidFill>
                <a:latin typeface="Verdana"/>
                <a:ea typeface="Verdana"/>
                <a:cs typeface="Verdana"/>
                <a:sym typeface="Verdana"/>
              </a:rPr>
              <a:t>Emphasize that thoughts (not the AE) drive consequences.  Have the students write THOUGHTS DRIVE CONSEQUENCES in their Participant Guide. </a:t>
            </a:r>
            <a:endParaRPr/>
          </a:p>
          <a:p>
            <a:pPr marL="0" marR="0" lvl="0" indent="0" algn="l" rtl="0">
              <a:spcBef>
                <a:spcPts val="0"/>
              </a:spcBef>
              <a:spcAft>
                <a:spcPts val="0"/>
              </a:spcAft>
              <a:buNone/>
            </a:pPr>
            <a:endParaRPr sz="1100">
              <a:solidFill>
                <a:schemeClr val="dk1"/>
              </a:solidFill>
              <a:latin typeface="Verdana"/>
              <a:ea typeface="Verdana"/>
              <a:cs typeface="Verdana"/>
              <a:sym typeface="Verdana"/>
            </a:endParaRPr>
          </a:p>
        </p:txBody>
      </p:sp>
      <p:sp>
        <p:nvSpPr>
          <p:cNvPr id="793" name="Google Shape;793;p38: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39: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23" name="Google Shape;823;p3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rgbClr val="000000"/>
                </a:solidFill>
                <a:latin typeface="Verdana"/>
                <a:ea typeface="Verdana"/>
                <a:cs typeface="Verdana"/>
                <a:sym typeface="Verdana"/>
              </a:rPr>
              <a:t>39</a:t>
            </a:fld>
            <a:endParaRPr sz="900">
              <a:solidFill>
                <a:srgbClr val="000000"/>
              </a:solidFill>
              <a:latin typeface="Verdana"/>
              <a:ea typeface="Verdana"/>
              <a:cs typeface="Verdana"/>
              <a:sym typeface="Verdana"/>
            </a:endParaRPr>
          </a:p>
        </p:txBody>
      </p:sp>
      <p:sp>
        <p:nvSpPr>
          <p:cNvPr id="824" name="Google Shape;824;p39: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825" name="Google Shape;825;p3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826" name="Google Shape;826;p39: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latin typeface="Verdana"/>
                <a:ea typeface="Verdana"/>
                <a:cs typeface="Verdana"/>
                <a:sym typeface="Verdana"/>
              </a:rPr>
              <a:t>Instructor Notes: </a:t>
            </a:r>
            <a:endParaRPr/>
          </a:p>
          <a:p>
            <a:pPr marL="222396" lvl="0" indent="-171596" algn="l" rtl="0">
              <a:lnSpc>
                <a:spcPct val="100000"/>
              </a:lnSpc>
              <a:spcBef>
                <a:spcPts val="0"/>
              </a:spcBef>
              <a:spcAft>
                <a:spcPts val="0"/>
              </a:spcAft>
              <a:buClr>
                <a:schemeClr val="dk1"/>
              </a:buClr>
              <a:buSzPts val="800"/>
              <a:buFont typeface="Calibri"/>
              <a:buNone/>
            </a:pPr>
            <a:endParaRPr sz="800" b="1"/>
          </a:p>
          <a:p>
            <a:pPr marL="222396" lvl="0" indent="-222396" algn="l" rtl="0">
              <a:lnSpc>
                <a:spcPct val="100000"/>
              </a:lnSpc>
              <a:spcBef>
                <a:spcPts val="0"/>
              </a:spcBef>
              <a:spcAft>
                <a:spcPts val="0"/>
              </a:spcAft>
              <a:buNone/>
            </a:pPr>
            <a:r>
              <a:rPr lang="en-US" sz="1100" b="1" u="sng"/>
              <a:t>Hook</a:t>
            </a:r>
            <a:r>
              <a:rPr lang="en-US" sz="1100" u="sng"/>
              <a:t> (Low-Tech)</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Use the slide to guide students through an ATC example. Have them complete the basic ATC model in their Participant Guide.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students to generate a Thought they would have about this Activating Event.</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students to generate the Emotions and Reactions that will follow from the Thought.</a:t>
            </a:r>
            <a:endParaRPr/>
          </a:p>
          <a:p>
            <a:pPr marL="222396" lvl="0" indent="-171596" algn="l" rtl="0">
              <a:lnSpc>
                <a:spcPct val="100000"/>
              </a:lnSpc>
              <a:spcBef>
                <a:spcPts val="0"/>
              </a:spcBef>
              <a:spcAft>
                <a:spcPts val="0"/>
              </a:spcAft>
              <a:buClr>
                <a:schemeClr val="dk1"/>
              </a:buClr>
              <a:buSzPts val="800"/>
              <a:buFont typeface="Calibri"/>
              <a:buNone/>
            </a:pPr>
            <a:endParaRPr sz="800"/>
          </a:p>
          <a:p>
            <a:pPr marL="0" lvl="0" indent="0" algn="l" rtl="0">
              <a:lnSpc>
                <a:spcPct val="100000"/>
              </a:lnSpc>
              <a:spcBef>
                <a:spcPts val="0"/>
              </a:spcBef>
              <a:spcAft>
                <a:spcPts val="0"/>
              </a:spcAft>
              <a:buNone/>
            </a:pPr>
            <a:r>
              <a:rPr lang="en-US" sz="1100" b="1"/>
              <a:t>Key Points:</a:t>
            </a:r>
            <a:endParaRPr sz="1100"/>
          </a:p>
          <a:p>
            <a:pPr marL="0" lvl="0" indent="0" algn="l" rtl="0">
              <a:lnSpc>
                <a:spcPct val="100000"/>
              </a:lnSpc>
              <a:spcBef>
                <a:spcPts val="0"/>
              </a:spcBef>
              <a:spcAft>
                <a:spcPts val="0"/>
              </a:spcAft>
              <a:buNone/>
            </a:pPr>
            <a:endParaRPr sz="800"/>
          </a:p>
          <a:p>
            <a:pPr marL="0" lvl="0" indent="0" algn="l" rtl="0">
              <a:lnSpc>
                <a:spcPct val="100000"/>
              </a:lnSpc>
              <a:spcBef>
                <a:spcPts val="0"/>
              </a:spcBef>
              <a:spcAft>
                <a:spcPts val="0"/>
              </a:spcAft>
              <a:buNone/>
            </a:pPr>
            <a:r>
              <a:rPr lang="en-US" sz="1100"/>
              <a:t>Although it often feels like our Emotions and Reactions (Consequences) are driven by the situation itself (the Activating Event), in fact, our Consequences are driven by what we say to ourselves (our Thoughts) about the Activating Event.  </a:t>
            </a:r>
            <a:endParaRPr/>
          </a:p>
          <a:p>
            <a:pPr marL="638589" lvl="1" indent="-174601" algn="l" rtl="0">
              <a:lnSpc>
                <a:spcPct val="100000"/>
              </a:lnSpc>
              <a:spcBef>
                <a:spcPts val="0"/>
              </a:spcBef>
              <a:spcAft>
                <a:spcPts val="0"/>
              </a:spcAft>
              <a:buClr>
                <a:schemeClr val="dk1"/>
              </a:buClr>
              <a:buSzPts val="1100"/>
              <a:buFont typeface="Arial"/>
              <a:buChar char="•"/>
            </a:pPr>
            <a:r>
              <a:rPr lang="en-US" sz="1100"/>
              <a:t>One student could think, “Woohoo, I did awesome!” while another student could think, “I did awful, I should have gotten an A.” These Thoughts lead to completely different Consequences depending on the individual.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4: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1" name="Google Shape;261;p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4</a:t>
            </a:fld>
            <a:endParaRPr/>
          </a:p>
        </p:txBody>
      </p:sp>
      <p:sp>
        <p:nvSpPr>
          <p:cNvPr id="262" name="Google Shape;262;p4:notes"/>
          <p:cNvSpPr txBox="1"/>
          <p:nvPr/>
        </p:nvSpPr>
        <p:spPr>
          <a:xfrm>
            <a:off x="1904740" y="3"/>
            <a:ext cx="533996" cy="278808"/>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i="0" u="none" strike="noStrike" cap="none">
                <a:solidFill>
                  <a:schemeClr val="dk1"/>
                </a:solidFill>
                <a:latin typeface="Verdana"/>
                <a:ea typeface="Verdana"/>
                <a:cs typeface="Verdana"/>
                <a:sym typeface="Verdana"/>
              </a:rPr>
              <a:t>Flip</a:t>
            </a:r>
            <a:endParaRPr/>
          </a:p>
          <a:p>
            <a:pPr marL="0" marR="0" lvl="0" indent="0" algn="ctr" rtl="0">
              <a:spcBef>
                <a:spcPts val="0"/>
              </a:spcBef>
              <a:spcAft>
                <a:spcPts val="0"/>
              </a:spcAft>
              <a:buNone/>
            </a:pPr>
            <a:r>
              <a:rPr lang="en-US" sz="900" b="1" i="0" u="none" strike="noStrike" cap="none">
                <a:solidFill>
                  <a:schemeClr val="dk1"/>
                </a:solidFill>
                <a:latin typeface="Verdana"/>
                <a:ea typeface="Verdana"/>
                <a:cs typeface="Verdana"/>
                <a:sym typeface="Verdana"/>
              </a:rPr>
              <a:t>Chart</a:t>
            </a:r>
            <a:endParaRPr/>
          </a:p>
        </p:txBody>
      </p:sp>
      <p:sp>
        <p:nvSpPr>
          <p:cNvPr id="263" name="Google Shape;263;p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64" name="Google Shape;264;p4: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 </a:t>
            </a:r>
            <a:endParaRPr/>
          </a:p>
          <a:p>
            <a:pPr marL="0" lvl="0" indent="0" algn="l" rtl="0">
              <a:lnSpc>
                <a:spcPct val="150000"/>
              </a:lnSpc>
              <a:spcBef>
                <a:spcPts val="0"/>
              </a:spcBef>
              <a:spcAft>
                <a:spcPts val="0"/>
              </a:spcAft>
              <a:buNone/>
            </a:pPr>
            <a:endParaRPr sz="800" b="1"/>
          </a:p>
          <a:p>
            <a:pPr marL="0" lvl="0" indent="0" algn="l" rtl="0">
              <a:lnSpc>
                <a:spcPct val="109090"/>
              </a:lnSpc>
              <a:spcBef>
                <a:spcPts val="0"/>
              </a:spcBef>
              <a:spcAft>
                <a:spcPts val="0"/>
              </a:spcAft>
              <a:buNone/>
            </a:pPr>
            <a:r>
              <a:rPr lang="en-US" sz="1100" b="1" u="sng"/>
              <a:t>Hook</a:t>
            </a:r>
            <a:r>
              <a:rPr lang="en-US" sz="1100" u="sng"/>
              <a:t> (Low-Tech)</a:t>
            </a:r>
            <a:endParaRPr/>
          </a:p>
          <a:p>
            <a:pPr marL="0" lvl="0" indent="0" algn="l" rtl="0">
              <a:lnSpc>
                <a:spcPct val="109090"/>
              </a:lnSpc>
              <a:spcBef>
                <a:spcPts val="0"/>
              </a:spcBef>
              <a:spcAft>
                <a:spcPts val="0"/>
              </a:spcAft>
              <a:buNone/>
            </a:pPr>
            <a:endParaRPr sz="1100" u="sng"/>
          </a:p>
          <a:p>
            <a:pPr marL="232802" lvl="0" indent="-232802" algn="l" rtl="0">
              <a:lnSpc>
                <a:spcPct val="109090"/>
              </a:lnSpc>
              <a:spcBef>
                <a:spcPts val="0"/>
              </a:spcBef>
              <a:spcAft>
                <a:spcPts val="0"/>
              </a:spcAft>
              <a:buClr>
                <a:schemeClr val="dk1"/>
              </a:buClr>
              <a:buSzPts val="1100"/>
              <a:buFont typeface="Calibri"/>
              <a:buAutoNum type="arabicParenR"/>
            </a:pPr>
            <a:r>
              <a:rPr lang="en-US" sz="1100"/>
              <a:t>Have two students come up to the front of the room.</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One student drops an egg, the other drops a tennis ball.</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Lead a short group discussion about the differences between the tennis ball and the egg, and why the tennis ball is a symbol of resilience.</a:t>
            </a:r>
            <a:endParaRPr/>
          </a:p>
          <a:p>
            <a:pPr marL="0" lvl="0" indent="0" algn="l" rtl="0">
              <a:lnSpc>
                <a:spcPct val="150000"/>
              </a:lnSpc>
              <a:spcBef>
                <a:spcPts val="0"/>
              </a:spcBef>
              <a:spcAft>
                <a:spcPts val="0"/>
              </a:spcAft>
              <a:buNone/>
            </a:pPr>
            <a:endParaRPr sz="800" b="1"/>
          </a:p>
          <a:p>
            <a:pPr marL="230726" lvl="0" indent="-230726" algn="l" rtl="0">
              <a:lnSpc>
                <a:spcPct val="109090"/>
              </a:lnSpc>
              <a:spcBef>
                <a:spcPts val="0"/>
              </a:spcBef>
              <a:spcAft>
                <a:spcPts val="0"/>
              </a:spcAft>
              <a:buNone/>
            </a:pPr>
            <a:r>
              <a:rPr lang="en-US" sz="1100" b="1" u="sng"/>
              <a:t>Hook</a:t>
            </a:r>
            <a:r>
              <a:rPr lang="en-US" sz="1100" u="sng"/>
              <a:t> (Low-Tech)</a:t>
            </a:r>
            <a:endParaRPr/>
          </a:p>
          <a:p>
            <a:pPr marL="230726" lvl="0" indent="-230726" algn="l" rtl="0">
              <a:lnSpc>
                <a:spcPct val="109090"/>
              </a:lnSpc>
              <a:spcBef>
                <a:spcPts val="0"/>
              </a:spcBef>
              <a:spcAft>
                <a:spcPts val="0"/>
              </a:spcAft>
              <a:buNone/>
            </a:pPr>
            <a:endParaRPr sz="1100" u="sng"/>
          </a:p>
          <a:p>
            <a:pPr marL="232802" lvl="0" indent="-232802" algn="l" rtl="0">
              <a:lnSpc>
                <a:spcPct val="109090"/>
              </a:lnSpc>
              <a:spcBef>
                <a:spcPts val="0"/>
              </a:spcBef>
              <a:spcAft>
                <a:spcPts val="0"/>
              </a:spcAft>
              <a:buClr>
                <a:schemeClr val="dk1"/>
              </a:buClr>
              <a:buSzPts val="1100"/>
              <a:buFont typeface="Calibri"/>
              <a:buAutoNum type="arabicParenR"/>
            </a:pPr>
            <a:r>
              <a:rPr lang="en-US" sz="1100"/>
              <a:t>Refer students to the Participant Guide page 2.</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Ask students to use the Egg/Tennis Ball Demo to help them complete this activity. </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Have students write three words that describe resilience.  Have students discuss words as a group.  Record the words discussed on a large flip-chart.</a:t>
            </a:r>
            <a:endParaRPr/>
          </a:p>
          <a:p>
            <a:pPr marL="0" lvl="0" indent="0" algn="l" rtl="0">
              <a:lnSpc>
                <a:spcPct val="109090"/>
              </a:lnSpc>
              <a:spcBef>
                <a:spcPts val="0"/>
              </a:spcBef>
              <a:spcAft>
                <a:spcPts val="0"/>
              </a:spcAft>
              <a:buNone/>
            </a:pPr>
            <a:endParaRPr sz="1100"/>
          </a:p>
          <a:p>
            <a:pPr marL="220346" lvl="1" indent="-150496" algn="l" rtl="0">
              <a:lnSpc>
                <a:spcPct val="109090"/>
              </a:lnSpc>
              <a:spcBef>
                <a:spcPts val="0"/>
              </a:spcBef>
              <a:spcAft>
                <a:spcPts val="0"/>
              </a:spcAft>
              <a:buClr>
                <a:schemeClr val="dk1"/>
              </a:buClr>
              <a:buSzPts val="1100"/>
              <a:buFont typeface="Arial"/>
              <a:buNone/>
            </a:pPr>
            <a:endParaRPr sz="11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40: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49" name="Google Shape;849;p4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40</a:t>
            </a:fld>
            <a:endParaRPr/>
          </a:p>
        </p:txBody>
      </p:sp>
      <p:sp>
        <p:nvSpPr>
          <p:cNvPr id="850" name="Google Shape;850;p4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851" name="Google Shape;851;p40: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 </a:t>
            </a:r>
            <a:endParaRPr/>
          </a:p>
          <a:p>
            <a:pPr marL="0" lvl="0" indent="0" algn="l" rtl="0">
              <a:lnSpc>
                <a:spcPct val="150000"/>
              </a:lnSpc>
              <a:spcBef>
                <a:spcPts val="0"/>
              </a:spcBef>
              <a:spcAft>
                <a:spcPts val="0"/>
              </a:spcAft>
              <a:buNone/>
            </a:pPr>
            <a:endParaRPr sz="800" b="1"/>
          </a:p>
          <a:p>
            <a:pPr marL="0" lvl="0" indent="0" algn="l" rtl="0">
              <a:lnSpc>
                <a:spcPct val="109090"/>
              </a:lnSpc>
              <a:spcBef>
                <a:spcPts val="0"/>
              </a:spcBef>
              <a:spcAft>
                <a:spcPts val="0"/>
              </a:spcAft>
              <a:buNone/>
            </a:pPr>
            <a:r>
              <a:rPr lang="en-US" sz="1100" b="1" u="sng"/>
              <a:t>Activity</a:t>
            </a:r>
            <a:r>
              <a:rPr lang="en-US" sz="1100" u="sng"/>
              <a:t> (Low-Tech)</a:t>
            </a:r>
            <a:endParaRPr/>
          </a:p>
          <a:p>
            <a:pPr marL="0" lvl="0" indent="0" algn="l" rtl="0">
              <a:lnSpc>
                <a:spcPct val="109090"/>
              </a:lnSpc>
              <a:spcBef>
                <a:spcPts val="0"/>
              </a:spcBef>
              <a:spcAft>
                <a:spcPts val="0"/>
              </a:spcAft>
              <a:buNone/>
            </a:pPr>
            <a:endParaRPr sz="1100" u="sng"/>
          </a:p>
          <a:p>
            <a:pPr marL="232802" lvl="0" indent="-232802" algn="l" rtl="0">
              <a:lnSpc>
                <a:spcPct val="109090"/>
              </a:lnSpc>
              <a:spcBef>
                <a:spcPts val="0"/>
              </a:spcBef>
              <a:spcAft>
                <a:spcPts val="0"/>
              </a:spcAft>
              <a:buClr>
                <a:schemeClr val="dk1"/>
              </a:buClr>
              <a:buSzPts val="1100"/>
              <a:buFont typeface="Calibri"/>
              <a:buAutoNum type="arabicParenR"/>
            </a:pPr>
            <a:r>
              <a:rPr lang="en-US" sz="1100"/>
              <a:t>Refer students to their Participant Guide. </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Have students write down a variety of recent Activating Events. </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Remind students that Activating Events can be positive, negative, big, or small. </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Get a sample of Activating Events from students. </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Have students chose an Activating Event from their list to work through the basic ATC model at the bottom of the page. </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Have a couple students share their ATC. </a:t>
            </a:r>
            <a:endParaRPr/>
          </a:p>
          <a:p>
            <a:pPr marL="0" lvl="0" indent="0" algn="l" rtl="0">
              <a:lnSpc>
                <a:spcPct val="109090"/>
              </a:lnSpc>
              <a:spcBef>
                <a:spcPts val="0"/>
              </a:spcBef>
              <a:spcAft>
                <a:spcPts val="0"/>
              </a:spcAft>
              <a:buNone/>
            </a:pPr>
            <a:endParaRPr sz="1100" u="sng"/>
          </a:p>
          <a:p>
            <a:pPr marL="0" lvl="0" indent="0" algn="l" rtl="0">
              <a:lnSpc>
                <a:spcPct val="109090"/>
              </a:lnSpc>
              <a:spcBef>
                <a:spcPts val="0"/>
              </a:spcBef>
              <a:spcAft>
                <a:spcPts val="0"/>
              </a:spcAft>
              <a:buNone/>
            </a:pPr>
            <a:endParaRPr sz="11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41: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0" name="Google Shape;860;p4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41</a:t>
            </a:fld>
            <a:endParaRPr/>
          </a:p>
        </p:txBody>
      </p:sp>
      <p:sp>
        <p:nvSpPr>
          <p:cNvPr id="861" name="Google Shape;861;p4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862" name="Google Shape;862;p41: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 </a:t>
            </a:r>
            <a:endParaRPr/>
          </a:p>
          <a:p>
            <a:pPr marL="0" lvl="0" indent="0" algn="l" rtl="0">
              <a:lnSpc>
                <a:spcPct val="109090"/>
              </a:lnSpc>
              <a:spcBef>
                <a:spcPts val="0"/>
              </a:spcBef>
              <a:spcAft>
                <a:spcPts val="0"/>
              </a:spcAft>
              <a:buNone/>
            </a:pPr>
            <a:r>
              <a:rPr lang="en-US" sz="1100" b="1"/>
              <a:t>[This activity is optional depending on time.]</a:t>
            </a:r>
            <a:endParaRPr/>
          </a:p>
          <a:p>
            <a:pPr marL="0" lvl="0" indent="0" algn="l" rtl="0">
              <a:lnSpc>
                <a:spcPct val="150000"/>
              </a:lnSpc>
              <a:spcBef>
                <a:spcPts val="0"/>
              </a:spcBef>
              <a:spcAft>
                <a:spcPts val="0"/>
              </a:spcAft>
              <a:buNone/>
            </a:pPr>
            <a:endParaRPr sz="800" b="1"/>
          </a:p>
          <a:p>
            <a:pPr marL="0" lvl="0" indent="0" algn="l" rtl="0">
              <a:lnSpc>
                <a:spcPct val="109090"/>
              </a:lnSpc>
              <a:spcBef>
                <a:spcPts val="0"/>
              </a:spcBef>
              <a:spcAft>
                <a:spcPts val="0"/>
              </a:spcAft>
              <a:buNone/>
            </a:pPr>
            <a:r>
              <a:rPr lang="en-US" sz="1100" b="1" u="sng"/>
              <a:t>Activity</a:t>
            </a:r>
            <a:r>
              <a:rPr lang="en-US" sz="1100" u="sng"/>
              <a:t> (Low-Tech)</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Refer students to their Participant Guide. </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Inform students that we often have more than one Heat-of-the-Moment Thought about the AE. </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Use the completed example in the Participant Guide to set up this activity. </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Students will start by describing the AE in a sentence that includes just the facts. Students should chose an AE from the list they created. </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Then, students complete each T-C couplet, including their Heat-of-the-Moment Thoughts and the Emotions and Reactions driven by those Thoughts.  It is okay to capture the Emotions and Reactions before the Thoughts if they are more obvious or memorable to the participant. </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After completing the ATC sections, students will think about whether their Emotions and Reactions were helpful or harmful and write a few sentences about what they discovered. </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Following the activity, ask a couple students to share their example. </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Discuss with students the importance of describing if Emotions and Reactions are helping or harming. </a:t>
            </a:r>
            <a:endParaRPr/>
          </a:p>
          <a:p>
            <a:pPr marL="220346" lvl="0" indent="-150496" algn="l" rtl="0">
              <a:lnSpc>
                <a:spcPct val="109090"/>
              </a:lnSpc>
              <a:spcBef>
                <a:spcPts val="330"/>
              </a:spcBef>
              <a:spcAft>
                <a:spcPts val="0"/>
              </a:spcAft>
              <a:buClr>
                <a:schemeClr val="dk1"/>
              </a:buClr>
              <a:buSzPts val="1100"/>
              <a:buFont typeface="Verdana"/>
              <a:buNone/>
            </a:pPr>
            <a:endParaRPr sz="11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42: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72" name="Google Shape;872;p4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42</a:t>
            </a:fld>
            <a:endParaRPr/>
          </a:p>
        </p:txBody>
      </p:sp>
      <p:sp>
        <p:nvSpPr>
          <p:cNvPr id="873" name="Google Shape;873;p4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874" name="Google Shape;874;p42: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latin typeface="Verdana"/>
                <a:ea typeface="Verdana"/>
                <a:cs typeface="Verdana"/>
                <a:sym typeface="Verdana"/>
              </a:rPr>
              <a:t>Instructor Notes: </a:t>
            </a:r>
            <a:endParaRPr/>
          </a:p>
          <a:p>
            <a:pPr marL="230726" lvl="0" indent="-230726" algn="l" rtl="0">
              <a:lnSpc>
                <a:spcPct val="100000"/>
              </a:lnSpc>
              <a:spcBef>
                <a:spcPts val="0"/>
              </a:spcBef>
              <a:spcAft>
                <a:spcPts val="0"/>
              </a:spcAft>
              <a:buNone/>
            </a:pPr>
            <a:endParaRPr sz="800" b="1"/>
          </a:p>
          <a:p>
            <a:pPr marL="230726" lvl="0" indent="-230726" algn="l" rtl="0">
              <a:lnSpc>
                <a:spcPct val="100000"/>
              </a:lnSpc>
              <a:spcBef>
                <a:spcPts val="0"/>
              </a:spcBef>
              <a:spcAft>
                <a:spcPts val="0"/>
              </a:spcAft>
              <a:buNone/>
            </a:pPr>
            <a:r>
              <a:rPr lang="en-US" sz="1100" b="1"/>
              <a:t>Note: </a:t>
            </a:r>
            <a:r>
              <a:rPr lang="en-US" sz="1100"/>
              <a:t>This activity takes approximately one hour to prepare. More specific directions can be found in the Activity Appendix. </a:t>
            </a:r>
            <a:endParaRPr/>
          </a:p>
          <a:p>
            <a:pPr marL="230726" lvl="0" indent="-230726" algn="l" rtl="0">
              <a:lnSpc>
                <a:spcPct val="100000"/>
              </a:lnSpc>
              <a:spcBef>
                <a:spcPts val="0"/>
              </a:spcBef>
              <a:spcAft>
                <a:spcPts val="0"/>
              </a:spcAft>
              <a:buNone/>
            </a:pPr>
            <a:endParaRPr sz="800"/>
          </a:p>
          <a:p>
            <a:pPr marL="230726" lvl="0" indent="-230726" algn="l" rtl="0">
              <a:lnSpc>
                <a:spcPct val="100000"/>
              </a:lnSpc>
              <a:spcBef>
                <a:spcPts val="0"/>
              </a:spcBef>
              <a:spcAft>
                <a:spcPts val="0"/>
              </a:spcAft>
              <a:buNone/>
            </a:pPr>
            <a:r>
              <a:rPr lang="en-US" sz="1100" b="1" u="sng"/>
              <a:t>Activity</a:t>
            </a:r>
            <a:r>
              <a:rPr lang="en-US" sz="1100" u="sng"/>
              <a:t> (High Tech)</a:t>
            </a:r>
            <a:endParaRPr/>
          </a:p>
          <a:p>
            <a:pPr marL="230726" lvl="0" indent="-230726"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Conduct the ATC Relay Game. Allow 15 minutes for this exercise (relay and debrief)</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Split class into </a:t>
            </a:r>
            <a:r>
              <a:rPr lang="en-US" sz="1100" b="1"/>
              <a:t>teams of four or five students</a:t>
            </a:r>
            <a:r>
              <a:rPr lang="en-US" sz="1100"/>
              <a:t>, depending on class size.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Each team will be assigned a </a:t>
            </a:r>
            <a:r>
              <a:rPr lang="en-US" sz="1100" b="1"/>
              <a:t>color-coded ATC game board</a:t>
            </a:r>
            <a:r>
              <a:rPr lang="en-US" sz="1100"/>
              <a:t> located at the front of the room as well as a mixed stack of </a:t>
            </a:r>
            <a:r>
              <a:rPr lang="en-US" sz="1100" b="1"/>
              <a:t>28 Activating Events, Thoughts and Consequences </a:t>
            </a:r>
            <a:r>
              <a:rPr lang="en-US" sz="1100"/>
              <a:t>(Emotions and Reactions) index cards.  The A-T-C cards will match the color of the team’s game board.</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 will compete against their teammates in a </a:t>
            </a:r>
            <a:r>
              <a:rPr lang="en-US" sz="1100" b="1"/>
              <a:t>five minute team relay</a:t>
            </a:r>
            <a:r>
              <a:rPr lang="en-US" sz="1100"/>
              <a:t> to demonstrate the skill of A-T-C.</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Each team will have to </a:t>
            </a:r>
            <a:r>
              <a:rPr lang="en-US" sz="1100" b="1"/>
              <a:t>accurately place</a:t>
            </a:r>
            <a:r>
              <a:rPr lang="en-US" sz="1100"/>
              <a:t> as many </a:t>
            </a:r>
            <a:r>
              <a:rPr lang="en-US" sz="1100" b="1"/>
              <a:t>A-T-C cards</a:t>
            </a:r>
            <a:r>
              <a:rPr lang="en-US" sz="1100"/>
              <a:t> on their board as possible in </a:t>
            </a:r>
            <a:r>
              <a:rPr lang="en-US" sz="1100" b="1"/>
              <a:t>FIVE</a:t>
            </a:r>
            <a:r>
              <a:rPr lang="en-US" sz="1100"/>
              <a:t> minutes.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Teams will send </a:t>
            </a:r>
            <a:r>
              <a:rPr lang="en-US" sz="1100" b="1"/>
              <a:t>one team member at a time</a:t>
            </a:r>
            <a:r>
              <a:rPr lang="en-US" sz="1100"/>
              <a:t> to the front of the room to </a:t>
            </a:r>
            <a:r>
              <a:rPr lang="en-US" sz="1100" b="1"/>
              <a:t>draw one A-T-C card</a:t>
            </a:r>
            <a:r>
              <a:rPr lang="en-US" sz="1100"/>
              <a:t> and place it in the appropriate category (A, T, or C) on the magnetic board.  Team members </a:t>
            </a:r>
            <a:r>
              <a:rPr lang="en-US" sz="1100" b="1"/>
              <a:t>may not ask for help</a:t>
            </a:r>
            <a:r>
              <a:rPr lang="en-US" sz="1100"/>
              <a:t> from their teammates.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4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43</a:t>
            </a:fld>
            <a:endParaRPr/>
          </a:p>
        </p:txBody>
      </p:sp>
      <p:sp>
        <p:nvSpPr>
          <p:cNvPr id="885" name="Google Shape;885;p4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886" name="Google Shape;886;p43:notes"/>
          <p:cNvSpPr txBox="1"/>
          <p:nvPr/>
        </p:nvSpPr>
        <p:spPr>
          <a:xfrm>
            <a:off x="295143" y="292052"/>
            <a:ext cx="3829249" cy="5687282"/>
          </a:xfrm>
          <a:prstGeom prst="rect">
            <a:avLst/>
          </a:prstGeom>
          <a:noFill/>
          <a:ln>
            <a:noFill/>
          </a:ln>
        </p:spPr>
        <p:txBody>
          <a:bodyPr spcFirstLastPara="1" wrap="square" lIns="94025" tIns="47000" rIns="94025" bIns="47000" anchor="t" anchorCtr="0">
            <a:noAutofit/>
          </a:bodyPr>
          <a:lstStyle/>
          <a:p>
            <a:pPr marL="0" marR="0" lvl="0" indent="0" algn="l" rtl="0">
              <a:spcBef>
                <a:spcPts val="0"/>
              </a:spcBef>
              <a:spcAft>
                <a:spcPts val="0"/>
              </a:spcAft>
              <a:buNone/>
            </a:pPr>
            <a:r>
              <a:rPr lang="en-US" sz="1100" b="1">
                <a:solidFill>
                  <a:schemeClr val="dk1"/>
                </a:solidFill>
                <a:latin typeface="Verdana"/>
                <a:ea typeface="Verdana"/>
                <a:cs typeface="Verdana"/>
                <a:sym typeface="Verdana"/>
              </a:rPr>
              <a:t>Instructor Notes: </a:t>
            </a:r>
            <a:endParaRPr/>
          </a:p>
          <a:p>
            <a:pPr marL="230726" marR="0" lvl="0" indent="-230726" algn="l" rtl="0">
              <a:spcBef>
                <a:spcPts val="0"/>
              </a:spcBef>
              <a:spcAft>
                <a:spcPts val="0"/>
              </a:spcAft>
              <a:buNone/>
            </a:pPr>
            <a:endParaRPr sz="1100">
              <a:solidFill>
                <a:schemeClr val="dk1"/>
              </a:solidFill>
              <a:latin typeface="Verdana"/>
              <a:ea typeface="Verdana"/>
              <a:cs typeface="Verdana"/>
              <a:sym typeface="Verdana"/>
            </a:endParaRPr>
          </a:p>
          <a:p>
            <a:pPr marL="232802" marR="0" lvl="0" indent="-232802" algn="l" rtl="0">
              <a:spcBef>
                <a:spcPts val="0"/>
              </a:spcBef>
              <a:spcAft>
                <a:spcPts val="0"/>
              </a:spcAft>
              <a:buClr>
                <a:schemeClr val="dk1"/>
              </a:buClr>
              <a:buSzPts val="1100"/>
              <a:buFont typeface="Calibri"/>
              <a:buAutoNum type="arabicParenR" startAt="7"/>
            </a:pPr>
            <a:r>
              <a:rPr lang="en-US" sz="1100">
                <a:solidFill>
                  <a:schemeClr val="dk1"/>
                </a:solidFill>
                <a:latin typeface="Verdana"/>
                <a:ea typeface="Verdana"/>
                <a:cs typeface="Verdana"/>
                <a:sym typeface="Verdana"/>
              </a:rPr>
              <a:t>Once a team member places a single A-T-C card on the board, they should </a:t>
            </a:r>
            <a:r>
              <a:rPr lang="en-US" sz="1100" b="1">
                <a:solidFill>
                  <a:schemeClr val="dk1"/>
                </a:solidFill>
                <a:latin typeface="Verdana"/>
                <a:ea typeface="Verdana"/>
                <a:cs typeface="Verdana"/>
                <a:sym typeface="Verdana"/>
              </a:rPr>
              <a:t>return to their seat</a:t>
            </a:r>
            <a:r>
              <a:rPr lang="en-US" sz="1100">
                <a:solidFill>
                  <a:schemeClr val="dk1"/>
                </a:solidFill>
                <a:latin typeface="Verdana"/>
                <a:ea typeface="Verdana"/>
                <a:cs typeface="Verdana"/>
                <a:sym typeface="Verdana"/>
              </a:rPr>
              <a:t>.  Only then can the next team member proceed to the front of the room to draw the next card.  </a:t>
            </a:r>
            <a:endParaRPr/>
          </a:p>
          <a:p>
            <a:pPr marL="232802" marR="0" lvl="0" indent="-232802" algn="l" rtl="0">
              <a:spcBef>
                <a:spcPts val="0"/>
              </a:spcBef>
              <a:spcAft>
                <a:spcPts val="0"/>
              </a:spcAft>
              <a:buClr>
                <a:schemeClr val="dk1"/>
              </a:buClr>
              <a:buSzPts val="1100"/>
              <a:buFont typeface="Calibri"/>
              <a:buAutoNum type="arabicParenR" startAt="7"/>
            </a:pPr>
            <a:r>
              <a:rPr lang="en-US" sz="1100">
                <a:solidFill>
                  <a:schemeClr val="dk1"/>
                </a:solidFill>
                <a:latin typeface="Verdana"/>
                <a:ea typeface="Verdana"/>
                <a:cs typeface="Verdana"/>
                <a:sym typeface="Verdana"/>
              </a:rPr>
              <a:t>Once the student places the A-T-C card on the board under A, T, or C, it </a:t>
            </a:r>
            <a:r>
              <a:rPr lang="en-US" sz="1100" b="1">
                <a:solidFill>
                  <a:schemeClr val="dk1"/>
                </a:solidFill>
                <a:latin typeface="Verdana"/>
                <a:ea typeface="Verdana"/>
                <a:cs typeface="Verdana"/>
                <a:sym typeface="Verdana"/>
              </a:rPr>
              <a:t>may not be moved by any subsequent player</a:t>
            </a:r>
            <a:r>
              <a:rPr lang="en-US" sz="1100">
                <a:solidFill>
                  <a:schemeClr val="dk1"/>
                </a:solidFill>
                <a:latin typeface="Verdana"/>
                <a:ea typeface="Verdana"/>
                <a:cs typeface="Verdana"/>
                <a:sym typeface="Verdana"/>
              </a:rPr>
              <a:t> to approach the board. </a:t>
            </a:r>
            <a:endParaRPr/>
          </a:p>
          <a:p>
            <a:pPr marL="232802" marR="0" lvl="0" indent="-232802" algn="l" rtl="0">
              <a:spcBef>
                <a:spcPts val="0"/>
              </a:spcBef>
              <a:spcAft>
                <a:spcPts val="0"/>
              </a:spcAft>
              <a:buClr>
                <a:schemeClr val="dk1"/>
              </a:buClr>
              <a:buSzPts val="1100"/>
              <a:buFont typeface="Calibri"/>
              <a:buAutoNum type="arabicParenR" startAt="7"/>
            </a:pPr>
            <a:r>
              <a:rPr lang="en-US" sz="1100">
                <a:solidFill>
                  <a:schemeClr val="dk1"/>
                </a:solidFill>
                <a:latin typeface="Verdana"/>
                <a:ea typeface="Verdana"/>
                <a:cs typeface="Verdana"/>
                <a:sym typeface="Verdana"/>
              </a:rPr>
              <a:t>At the end of five minutes, tally the score for each team (e.g. 2 points for each correct card, -1 point for each incorrect card).</a:t>
            </a:r>
            <a:endParaRPr/>
          </a:p>
          <a:p>
            <a:pPr marL="232802" marR="0" lvl="0" indent="-232802" algn="l" rtl="0">
              <a:spcBef>
                <a:spcPts val="0"/>
              </a:spcBef>
              <a:spcAft>
                <a:spcPts val="0"/>
              </a:spcAft>
              <a:buClr>
                <a:schemeClr val="dk1"/>
              </a:buClr>
              <a:buSzPts val="1100"/>
              <a:buFont typeface="Calibri"/>
              <a:buAutoNum type="arabicParenR" startAt="7"/>
            </a:pPr>
            <a:r>
              <a:rPr lang="en-US" sz="1100">
                <a:solidFill>
                  <a:schemeClr val="dk1"/>
                </a:solidFill>
                <a:latin typeface="Verdana"/>
                <a:ea typeface="Verdana"/>
                <a:cs typeface="Verdana"/>
                <a:sym typeface="Verdana"/>
              </a:rPr>
              <a:t> Debrief the activity.</a:t>
            </a:r>
            <a:endParaRPr/>
          </a:p>
          <a:p>
            <a:pPr marL="232802" marR="0" lvl="0" indent="-162952" algn="l" rtl="0">
              <a:spcBef>
                <a:spcPts val="0"/>
              </a:spcBef>
              <a:spcAft>
                <a:spcPts val="0"/>
              </a:spcAft>
              <a:buClr>
                <a:schemeClr val="dk1"/>
              </a:buClr>
              <a:buSzPts val="1100"/>
              <a:buFont typeface="Calibri"/>
              <a:buNone/>
            </a:pPr>
            <a:endParaRPr sz="1100">
              <a:solidFill>
                <a:schemeClr val="dk1"/>
              </a:solidFill>
              <a:latin typeface="Verdana"/>
              <a:ea typeface="Verdana"/>
              <a:cs typeface="Verdana"/>
              <a:sym typeface="Verdana"/>
            </a:endParaRPr>
          </a:p>
          <a:p>
            <a:pPr marL="230726" marR="0" lvl="0" indent="-230726" algn="l" rtl="0">
              <a:spcBef>
                <a:spcPts val="0"/>
              </a:spcBef>
              <a:spcAft>
                <a:spcPts val="0"/>
              </a:spcAft>
              <a:buNone/>
            </a:pPr>
            <a:r>
              <a:rPr lang="en-US" sz="1100" b="1">
                <a:solidFill>
                  <a:schemeClr val="dk1"/>
                </a:solidFill>
                <a:latin typeface="Verdana"/>
                <a:ea typeface="Verdana"/>
                <a:cs typeface="Verdana"/>
                <a:sym typeface="Verdana"/>
              </a:rPr>
              <a:t>Key Points: </a:t>
            </a:r>
            <a:endParaRPr/>
          </a:p>
          <a:p>
            <a:pPr marL="230726" marR="0" lvl="0" indent="-230726" algn="l" rtl="0">
              <a:spcBef>
                <a:spcPts val="0"/>
              </a:spcBef>
              <a:spcAft>
                <a:spcPts val="0"/>
              </a:spcAft>
              <a:buNone/>
            </a:pPr>
            <a:endParaRPr sz="1100" b="1">
              <a:solidFill>
                <a:schemeClr val="dk1"/>
              </a:solidFill>
              <a:latin typeface="Verdana"/>
              <a:ea typeface="Verdana"/>
              <a:cs typeface="Verdana"/>
              <a:sym typeface="Verdana"/>
            </a:endParaRPr>
          </a:p>
          <a:p>
            <a:pPr marL="0" marR="0" lvl="0" indent="0" algn="l" rtl="0">
              <a:spcBef>
                <a:spcPts val="0"/>
              </a:spcBef>
              <a:spcAft>
                <a:spcPts val="0"/>
              </a:spcAft>
              <a:buNone/>
            </a:pPr>
            <a:r>
              <a:rPr lang="en-US" sz="1100">
                <a:solidFill>
                  <a:schemeClr val="dk1"/>
                </a:solidFill>
                <a:latin typeface="Verdana"/>
                <a:ea typeface="Verdana"/>
                <a:cs typeface="Verdana"/>
                <a:sym typeface="Verdana"/>
              </a:rPr>
              <a:t>When using the skill of ATC, it is important to separate the A, T, and C. </a:t>
            </a:r>
            <a:endParaRPr/>
          </a:p>
          <a:p>
            <a:pPr marL="230726" marR="0" lvl="0" indent="-230726" algn="l" rtl="0">
              <a:spcBef>
                <a:spcPts val="0"/>
              </a:spcBef>
              <a:spcAft>
                <a:spcPts val="0"/>
              </a:spcAft>
              <a:buNone/>
            </a:pPr>
            <a:endParaRPr sz="1000">
              <a:solidFill>
                <a:schemeClr val="dk1"/>
              </a:solidFill>
              <a:latin typeface="Calibri"/>
              <a:ea typeface="Calibri"/>
              <a:cs typeface="Calibri"/>
              <a:sym typeface="Calibri"/>
            </a:endParaRPr>
          </a:p>
          <a:p>
            <a:pPr marL="230726" marR="0" lvl="0" indent="-230726" algn="l" rtl="0">
              <a:spcBef>
                <a:spcPts val="0"/>
              </a:spcBef>
              <a:spcAft>
                <a:spcPts val="0"/>
              </a:spcAft>
              <a:buNone/>
            </a:pPr>
            <a:endParaRPr sz="1000">
              <a:solidFill>
                <a:schemeClr val="dk1"/>
              </a:solidFill>
              <a:latin typeface="Calibri"/>
              <a:ea typeface="Calibri"/>
              <a:cs typeface="Calibri"/>
              <a:sym typeface="Calibri"/>
            </a:endParaRPr>
          </a:p>
        </p:txBody>
      </p:sp>
      <p:sp>
        <p:nvSpPr>
          <p:cNvPr id="887" name="Google Shape;887;p43: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888" name="Google Shape;888;p43: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44: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99" name="Google Shape;899;p4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44</a:t>
            </a:fld>
            <a:endParaRPr/>
          </a:p>
        </p:txBody>
      </p:sp>
      <p:sp>
        <p:nvSpPr>
          <p:cNvPr id="900" name="Google Shape;900;p4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901" name="Google Shape;901;p44: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 </a:t>
            </a:r>
            <a:endParaRPr/>
          </a:p>
          <a:p>
            <a:pPr marL="0" lvl="0" indent="0" algn="l" rtl="0">
              <a:lnSpc>
                <a:spcPct val="150000"/>
              </a:lnSpc>
              <a:spcBef>
                <a:spcPts val="0"/>
              </a:spcBef>
              <a:spcAft>
                <a:spcPts val="0"/>
              </a:spcAft>
              <a:buNone/>
            </a:pPr>
            <a:endParaRPr sz="800" b="1"/>
          </a:p>
          <a:p>
            <a:pPr marL="0" lvl="0" indent="0" algn="l" rtl="0">
              <a:lnSpc>
                <a:spcPct val="109090"/>
              </a:lnSpc>
              <a:spcBef>
                <a:spcPts val="0"/>
              </a:spcBef>
              <a:spcAft>
                <a:spcPts val="0"/>
              </a:spcAft>
              <a:buNone/>
            </a:pPr>
            <a:r>
              <a:rPr lang="en-US" sz="1100"/>
              <a:t>Review the Key Principles (if time permits).</a:t>
            </a:r>
            <a:endParaRPr/>
          </a:p>
          <a:p>
            <a:pPr marL="220346" lvl="0" indent="-169546" algn="l" rtl="0">
              <a:lnSpc>
                <a:spcPct val="150000"/>
              </a:lnSpc>
              <a:spcBef>
                <a:spcPts val="0"/>
              </a:spcBef>
              <a:spcAft>
                <a:spcPts val="0"/>
              </a:spcAft>
              <a:buClr>
                <a:schemeClr val="dk1"/>
              </a:buClr>
              <a:buSzPts val="800"/>
              <a:buFont typeface="Verdana"/>
              <a:buNone/>
            </a:pPr>
            <a:endParaRPr sz="800"/>
          </a:p>
          <a:p>
            <a:pPr marL="220346" lvl="0" indent="-220346" algn="l" rtl="0">
              <a:lnSpc>
                <a:spcPct val="109090"/>
              </a:lnSpc>
              <a:spcBef>
                <a:spcPts val="0"/>
              </a:spcBef>
              <a:spcAft>
                <a:spcPts val="0"/>
              </a:spcAft>
              <a:buNone/>
            </a:pPr>
            <a:r>
              <a:rPr lang="en-US" sz="1100" b="1" u="sng"/>
              <a:t>Reflection</a:t>
            </a:r>
            <a:r>
              <a:rPr lang="en-US" sz="1100" u="sng"/>
              <a:t> (Low-Tech)</a:t>
            </a:r>
            <a:endParaRPr/>
          </a:p>
          <a:p>
            <a:pPr marL="220346" lvl="0" indent="-220346" algn="l" rtl="0">
              <a:lnSpc>
                <a:spcPct val="109090"/>
              </a:lnSpc>
              <a:spcBef>
                <a:spcPts val="0"/>
              </a:spcBef>
              <a:spcAft>
                <a:spcPts val="0"/>
              </a:spcAft>
              <a:buNone/>
            </a:pPr>
            <a:endParaRPr sz="1100" u="sng"/>
          </a:p>
          <a:p>
            <a:pPr marL="0" lvl="0" indent="0" algn="l" rtl="0">
              <a:lnSpc>
                <a:spcPct val="100000"/>
              </a:lnSpc>
              <a:spcBef>
                <a:spcPts val="0"/>
              </a:spcBef>
              <a:spcAft>
                <a:spcPts val="0"/>
              </a:spcAft>
              <a:buNone/>
            </a:pPr>
            <a:r>
              <a:rPr lang="en-US" sz="1100"/>
              <a:t>Students write down what they learned and how they can use it or apply it to their own lives. </a:t>
            </a:r>
            <a:endParaRPr sz="1100" u="sng"/>
          </a:p>
          <a:p>
            <a:pPr marL="0" lvl="0" indent="0" algn="l" rtl="0">
              <a:lnSpc>
                <a:spcPct val="109090"/>
              </a:lnSpc>
              <a:spcBef>
                <a:spcPts val="0"/>
              </a:spcBef>
              <a:spcAft>
                <a:spcPts val="0"/>
              </a:spcAft>
              <a:buNone/>
            </a:pPr>
            <a:endParaRPr sz="11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pic>
        <p:nvPicPr>
          <p:cNvPr id="909" name="Google Shape;909;p45: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910" name="Google Shape;910;p45:notes"/>
          <p:cNvSpPr txBox="1"/>
          <p:nvPr/>
        </p:nvSpPr>
        <p:spPr>
          <a:xfrm>
            <a:off x="239181" y="1668950"/>
            <a:ext cx="6572250" cy="7156753"/>
          </a:xfrm>
          <a:prstGeom prst="rect">
            <a:avLst/>
          </a:prstGeom>
          <a:noFill/>
          <a:ln>
            <a:noFill/>
          </a:ln>
        </p:spPr>
        <p:txBody>
          <a:bodyPr spcFirstLastPara="1" wrap="square" lIns="89400" tIns="44700" rIns="89400" bIns="44700" anchor="t" anchorCtr="0">
            <a:noAutofit/>
          </a:bodyPr>
          <a:lstStyle/>
          <a:p>
            <a:pPr marL="1158075" marR="0" lvl="0" indent="-1158075" algn="l" rtl="0">
              <a:spcBef>
                <a:spcPts val="0"/>
              </a:spcBef>
              <a:spcAft>
                <a:spcPts val="0"/>
              </a:spcAft>
              <a:buNone/>
            </a:pPr>
            <a:r>
              <a:rPr lang="en-US" sz="1100" b="1">
                <a:solidFill>
                  <a:srgbClr val="000000"/>
                </a:solidFill>
                <a:latin typeface="Verdana"/>
                <a:ea typeface="Verdana"/>
                <a:cs typeface="Verdana"/>
                <a:sym typeface="Verdana"/>
              </a:rPr>
              <a:t>Rationale:</a:t>
            </a:r>
            <a:r>
              <a:rPr lang="en-US" sz="1100">
                <a:solidFill>
                  <a:srgbClr val="000000"/>
                </a:solidFill>
                <a:latin typeface="Verdana"/>
                <a:ea typeface="Verdana"/>
                <a:cs typeface="Verdana"/>
                <a:sym typeface="Verdana"/>
              </a:rPr>
              <a:t>	Energy levels impact our ability to perform in our personal and professional lives. Effectively managing our energy is possible but requires deliberate and diligent effort. Deliberate Breathing is a tool that, when used regularly, allows you to manage energy levels and facilitate optimal performance.</a:t>
            </a:r>
            <a:endParaRPr sz="1100">
              <a:solidFill>
                <a:srgbClr val="FF0000"/>
              </a:solidFill>
              <a:latin typeface="Verdana"/>
              <a:ea typeface="Verdana"/>
              <a:cs typeface="Verdana"/>
              <a:sym typeface="Verdana"/>
            </a:endParaRPr>
          </a:p>
          <a:p>
            <a:pPr marL="1158075" marR="0" lvl="0" indent="-1158075" algn="l" rtl="0">
              <a:spcBef>
                <a:spcPts val="220"/>
              </a:spcBef>
              <a:spcAft>
                <a:spcPts val="0"/>
              </a:spcAft>
              <a:buNone/>
            </a:pPr>
            <a:endParaRPr sz="1100" b="1">
              <a:solidFill>
                <a:srgbClr val="000000"/>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rgbClr val="000000"/>
                </a:solidFill>
                <a:latin typeface="Verdana"/>
                <a:ea typeface="Verdana"/>
                <a:cs typeface="Verdana"/>
                <a:sym typeface="Verdana"/>
              </a:rPr>
              <a:t>Objective:</a:t>
            </a:r>
            <a:r>
              <a:rPr lang="en-US" sz="1100">
                <a:solidFill>
                  <a:srgbClr val="000000"/>
                </a:solidFill>
                <a:latin typeface="Verdana"/>
                <a:ea typeface="Verdana"/>
                <a:cs typeface="Verdana"/>
                <a:sym typeface="Verdana"/>
              </a:rPr>
              <a:t>	Modulate energy to a level that is appropriate for the task-at-hand and that allows for optimal performance.</a:t>
            </a:r>
            <a:endParaRPr sz="1100">
              <a:solidFill>
                <a:srgbClr val="FF0000"/>
              </a:solidFill>
              <a:latin typeface="Verdana"/>
              <a:ea typeface="Verdana"/>
              <a:cs typeface="Verdana"/>
              <a:sym typeface="Verdana"/>
            </a:endParaRPr>
          </a:p>
          <a:p>
            <a:pPr marL="1158075" marR="0" lvl="0" indent="-1158075" algn="l" rtl="0">
              <a:spcBef>
                <a:spcPts val="220"/>
              </a:spcBef>
              <a:spcAft>
                <a:spcPts val="0"/>
              </a:spcAft>
              <a:buNone/>
            </a:pPr>
            <a:endParaRPr sz="1100" b="1">
              <a:solidFill>
                <a:srgbClr val="000000"/>
              </a:solidFill>
              <a:latin typeface="Verdana"/>
              <a:ea typeface="Verdana"/>
              <a:cs typeface="Verdana"/>
              <a:sym typeface="Verdana"/>
            </a:endParaRPr>
          </a:p>
          <a:p>
            <a:pPr marL="1158075" marR="0" lvl="0" indent="-1158075" algn="l" rtl="0">
              <a:spcBef>
                <a:spcPts val="220"/>
              </a:spcBef>
              <a:spcAft>
                <a:spcPts val="0"/>
              </a:spcAft>
              <a:buNone/>
            </a:pPr>
            <a:endParaRPr sz="1100" b="1">
              <a:solidFill>
                <a:srgbClr val="000000"/>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rgbClr val="000000"/>
                </a:solidFill>
                <a:latin typeface="Verdana"/>
                <a:ea typeface="Verdana"/>
                <a:cs typeface="Verdana"/>
                <a:sym typeface="Verdana"/>
              </a:rPr>
              <a:t>Unit Overview and Recommended Timing:</a:t>
            </a:r>
            <a:endParaRPr/>
          </a:p>
          <a:p>
            <a:pPr marL="1158075" marR="0" lvl="0" indent="-1158075" algn="l" rtl="0">
              <a:spcBef>
                <a:spcPts val="220"/>
              </a:spcBef>
              <a:spcAft>
                <a:spcPts val="0"/>
              </a:spcAft>
              <a:buNone/>
            </a:pPr>
            <a:endParaRPr sz="1100" b="1">
              <a:solidFill>
                <a:srgbClr val="000000"/>
              </a:solidFill>
              <a:latin typeface="Verdana"/>
              <a:ea typeface="Verdana"/>
              <a:cs typeface="Verdana"/>
              <a:sym typeface="Verdana"/>
            </a:endParaRPr>
          </a:p>
          <a:p>
            <a:pPr marL="1158075" marR="0" lvl="0" indent="-1158075" algn="l" rtl="0">
              <a:spcBef>
                <a:spcPts val="160"/>
              </a:spcBef>
              <a:spcAft>
                <a:spcPts val="0"/>
              </a:spcAft>
              <a:buNone/>
            </a:pPr>
            <a:endParaRPr sz="800" b="1">
              <a:solidFill>
                <a:srgbClr val="000000"/>
              </a:solidFill>
              <a:latin typeface="Verdana"/>
              <a:ea typeface="Verdana"/>
              <a:cs typeface="Verdana"/>
              <a:sym typeface="Verdana"/>
            </a:endParaRPr>
          </a:p>
          <a:p>
            <a:pPr marL="1158075" marR="0" lvl="0" indent="-1158075" algn="l" rtl="0">
              <a:spcBef>
                <a:spcPts val="220"/>
              </a:spcBef>
              <a:spcAft>
                <a:spcPts val="0"/>
              </a:spcAft>
              <a:buNone/>
            </a:pPr>
            <a:endParaRPr sz="1100">
              <a:solidFill>
                <a:srgbClr val="000000"/>
              </a:solidFill>
              <a:latin typeface="Verdana"/>
              <a:ea typeface="Verdana"/>
              <a:cs typeface="Verdana"/>
              <a:sym typeface="Verdana"/>
            </a:endParaRPr>
          </a:p>
        </p:txBody>
      </p:sp>
      <p:sp>
        <p:nvSpPr>
          <p:cNvPr id="911" name="Google Shape;911;p45: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Resilience Training for Teens, </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Unit 5:</a:t>
            </a:r>
            <a:r>
              <a:rPr lang="en-US" sz="2000" b="1">
                <a:solidFill>
                  <a:srgbClr val="000000"/>
                </a:solidFill>
                <a:latin typeface="Verdana"/>
                <a:ea typeface="Verdana"/>
                <a:cs typeface="Verdana"/>
                <a:sym typeface="Verdana"/>
              </a:rPr>
              <a:t> Energy Management</a:t>
            </a:r>
            <a:endParaRPr/>
          </a:p>
          <a:p>
            <a:pPr marL="0" marR="0" lvl="0" indent="0" algn="l" rtl="0">
              <a:spcBef>
                <a:spcPts val="0"/>
              </a:spcBef>
              <a:spcAft>
                <a:spcPts val="0"/>
              </a:spcAft>
              <a:buNone/>
            </a:pPr>
            <a:endParaRPr sz="2000" b="1">
              <a:solidFill>
                <a:schemeClr val="dk1"/>
              </a:solidFill>
              <a:latin typeface="Verdana"/>
              <a:ea typeface="Verdana"/>
              <a:cs typeface="Verdana"/>
              <a:sym typeface="Verdana"/>
            </a:endParaRPr>
          </a:p>
        </p:txBody>
      </p:sp>
      <p:pic>
        <p:nvPicPr>
          <p:cNvPr id="912" name="Google Shape;912;p45: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913" name="Google Shape;913;p45: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graphicFrame>
        <p:nvGraphicFramePr>
          <p:cNvPr id="914" name="Google Shape;914;p45:notes"/>
          <p:cNvGraphicFramePr/>
          <p:nvPr/>
        </p:nvGraphicFramePr>
        <p:xfrm>
          <a:off x="259210" y="4154546"/>
          <a:ext cx="3000000" cy="3000000"/>
        </p:xfrm>
        <a:graphic>
          <a:graphicData uri="http://schemas.openxmlformats.org/drawingml/2006/table">
            <a:tbl>
              <a:tblPr>
                <a:noFill/>
                <a:tableStyleId>{C06C6382-95A9-441B-A368-F0487E9B728C}</a:tableStyleId>
              </a:tblPr>
              <a:tblGrid>
                <a:gridCol w="5613875">
                  <a:extLst>
                    <a:ext uri="{9D8B030D-6E8A-4147-A177-3AD203B41FA5}">
                      <a16:colId xmlns:a16="http://schemas.microsoft.com/office/drawing/2014/main" val="20000"/>
                    </a:ext>
                  </a:extLst>
                </a:gridCol>
                <a:gridCol w="964875">
                  <a:extLst>
                    <a:ext uri="{9D8B030D-6E8A-4147-A177-3AD203B41FA5}">
                      <a16:colId xmlns:a16="http://schemas.microsoft.com/office/drawing/2014/main" val="20001"/>
                    </a:ext>
                  </a:extLst>
                </a:gridCol>
              </a:tblGrid>
              <a:tr h="7111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Skill: </a:t>
                      </a:r>
                      <a:r>
                        <a:rPr lang="en-US" sz="1100" b="0" i="0" u="none" strike="noStrike">
                          <a:solidFill>
                            <a:schemeClr val="dk1"/>
                          </a:solidFill>
                          <a:latin typeface="Verdana"/>
                          <a:ea typeface="Verdana"/>
                          <a:cs typeface="Verdana"/>
                          <a:sym typeface="Verdana"/>
                        </a:rPr>
                        <a:t>Introduce Energy Management</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0"/>
                  </a:ext>
                </a:extLst>
              </a:tr>
              <a:tr h="6565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Hook: </a:t>
                      </a:r>
                      <a:r>
                        <a:rPr lang="en-US" sz="1100" b="0" i="0" u="none" strike="noStrike">
                          <a:solidFill>
                            <a:schemeClr val="dk1"/>
                          </a:solidFill>
                          <a:latin typeface="Verdana"/>
                          <a:ea typeface="Verdana"/>
                          <a:cs typeface="Verdana"/>
                          <a:sym typeface="Verdana"/>
                        </a:rPr>
                        <a:t>N/A</a:t>
                      </a:r>
                      <a:endParaRPr sz="1100" b="0" i="0" u="none" strike="noStrike">
                        <a:solidFill>
                          <a:schemeClr val="dk1"/>
                        </a:solidFill>
                        <a:latin typeface="Verdana"/>
                        <a:ea typeface="Verdana"/>
                        <a:cs typeface="Verdana"/>
                        <a:sym typeface="Verdana"/>
                      </a:endParaRPr>
                    </a:p>
                    <a:p>
                      <a:pPr marL="0" marR="0" lvl="0" indent="0" algn="l" rtl="0">
                        <a:lnSpc>
                          <a:spcPct val="115000"/>
                        </a:lnSpc>
                        <a:spcBef>
                          <a:spcPts val="0"/>
                        </a:spcBef>
                        <a:spcAft>
                          <a:spcPts val="0"/>
                        </a:spcAft>
                        <a:buSzPts val="1400"/>
                        <a:buFont typeface="Calibri"/>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1"/>
                  </a:ext>
                </a:extLst>
              </a:tr>
              <a:tr h="11625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Activity: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1) Control the Controllables *(LT)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What About My Nerves * (LT)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3) Deliberate Breathing Practice (Body, Mind, Emotions) *(LT)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4) Times students can use Deliberate Breathing *(LT)</a:t>
                      </a:r>
                      <a:endParaRPr/>
                    </a:p>
                    <a:p>
                      <a:pPr marL="0" marR="0" lvl="0" indent="0" algn="l" rtl="0">
                        <a:lnSpc>
                          <a:spcPct val="115000"/>
                        </a:lnSpc>
                        <a:spcBef>
                          <a:spcPts val="0"/>
                        </a:spcBef>
                        <a:spcAft>
                          <a:spcPts val="0"/>
                        </a:spcAft>
                        <a:buSzPts val="1400"/>
                        <a:buFont typeface="Calibri"/>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35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2"/>
                  </a:ext>
                </a:extLst>
              </a:tr>
              <a:tr h="697650">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Reflection: </a:t>
                      </a:r>
                      <a:r>
                        <a:rPr lang="en-US" sz="1100" b="0" i="0" u="none" strike="noStrike">
                          <a:solidFill>
                            <a:schemeClr val="dk1"/>
                          </a:solidFill>
                          <a:latin typeface="Verdana"/>
                          <a:ea typeface="Verdana"/>
                          <a:cs typeface="Verdana"/>
                          <a:sym typeface="Verdana"/>
                        </a:rPr>
                        <a:t>Students reflect on what they learned and write down how they can apply it to their daily lives *</a:t>
                      </a: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3"/>
                  </a:ext>
                </a:extLst>
              </a:tr>
              <a:tr h="877400">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Total</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45</a:t>
                      </a:r>
                      <a:endParaRPr sz="1100" b="1" i="0" u="none" strike="noStrike">
                        <a:solidFill>
                          <a:schemeClr val="dk1"/>
                        </a:solidFill>
                        <a:latin typeface="Verdana"/>
                        <a:ea typeface="Verdana"/>
                        <a:cs typeface="Verdana"/>
                        <a:sym typeface="Verdana"/>
                      </a:endParaRPr>
                    </a:p>
                    <a:p>
                      <a:pPr marL="914400" marR="0" lvl="0" indent="-91440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4"/>
                  </a:ext>
                </a:extLst>
              </a:tr>
            </a:tbl>
          </a:graphicData>
        </a:graphic>
      </p:graphicFrame>
      <p:sp>
        <p:nvSpPr>
          <p:cNvPr id="915" name="Google Shape;915;p4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45</a:t>
            </a:fld>
            <a:endParaRPr/>
          </a:p>
        </p:txBody>
      </p:sp>
      <p:sp>
        <p:nvSpPr>
          <p:cNvPr id="916" name="Google Shape;916;p4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917" name="Google Shape;917;p45: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918" name="Google Shape;918;p45: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pic>
        <p:nvPicPr>
          <p:cNvPr id="924" name="Google Shape;924;p46: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925" name="Google Shape;925;p46:notes"/>
          <p:cNvSpPr txBox="1"/>
          <p:nvPr/>
        </p:nvSpPr>
        <p:spPr>
          <a:xfrm>
            <a:off x="219080" y="1682788"/>
            <a:ext cx="6572250" cy="7156753"/>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1100" b="1" i="1">
                <a:solidFill>
                  <a:schemeClr val="dk1"/>
                </a:solidFill>
                <a:latin typeface="Verdana"/>
                <a:ea typeface="Verdana"/>
                <a:cs typeface="Verdana"/>
                <a:sym typeface="Verdana"/>
              </a:rPr>
              <a:t>Deliberate Breathing</a:t>
            </a:r>
            <a:r>
              <a:rPr lang="en-US" sz="1100" i="1">
                <a:solidFill>
                  <a:schemeClr val="dk1"/>
                </a:solidFill>
                <a:latin typeface="Verdana"/>
                <a:ea typeface="Verdana"/>
                <a:cs typeface="Verdana"/>
                <a:sym typeface="Verdana"/>
              </a:rPr>
              <a:t>	</a:t>
            </a:r>
            <a:r>
              <a:rPr lang="en-US" sz="1100">
                <a:solidFill>
                  <a:schemeClr val="dk1"/>
                </a:solidFill>
                <a:latin typeface="Verdana"/>
                <a:ea typeface="Verdana"/>
                <a:cs typeface="Verdana"/>
                <a:sym typeface="Verdana"/>
              </a:rPr>
              <a:t>A skill used to regulate energy levels with the intent to be 			efficient and effective under any circumstance; requires 			deliberate control of rhythmic breathing, thoughts, and 			consequences</a:t>
            </a:r>
            <a:endParaRPr/>
          </a:p>
          <a:p>
            <a:pPr marL="0" marR="0" lvl="0" indent="0" algn="l" rtl="0">
              <a:spcBef>
                <a:spcPts val="220"/>
              </a:spcBef>
              <a:spcAft>
                <a:spcPts val="0"/>
              </a:spcAft>
              <a:buNone/>
            </a:pPr>
            <a:endParaRPr sz="1100">
              <a:solidFill>
                <a:schemeClr val="dk1"/>
              </a:solidFill>
              <a:latin typeface="Verdana"/>
              <a:ea typeface="Verdana"/>
              <a:cs typeface="Verdana"/>
              <a:sym typeface="Verdana"/>
            </a:endParaRPr>
          </a:p>
          <a:p>
            <a:pPr marL="1117607" marR="0" lvl="0" indent="-1117607" algn="l" rtl="0">
              <a:spcBef>
                <a:spcPts val="220"/>
              </a:spcBef>
              <a:spcAft>
                <a:spcPts val="0"/>
              </a:spcAft>
              <a:buNone/>
            </a:pPr>
            <a:endParaRPr sz="1100" b="1">
              <a:solidFill>
                <a:schemeClr val="dk1"/>
              </a:solidFill>
              <a:latin typeface="Verdana"/>
              <a:ea typeface="Verdana"/>
              <a:cs typeface="Verdana"/>
              <a:sym typeface="Verdana"/>
            </a:endParaRPr>
          </a:p>
          <a:p>
            <a:pPr marL="1117607" marR="0" lvl="0" indent="-1117607" algn="l" rtl="0">
              <a:spcBef>
                <a:spcPts val="220"/>
              </a:spcBef>
              <a:spcAft>
                <a:spcPts val="0"/>
              </a:spcAft>
              <a:buNone/>
            </a:pPr>
            <a:endParaRPr sz="1100">
              <a:solidFill>
                <a:schemeClr val="dk1"/>
              </a:solidFill>
              <a:latin typeface="Verdana"/>
              <a:ea typeface="Verdana"/>
              <a:cs typeface="Verdana"/>
              <a:sym typeface="Verdana"/>
            </a:endParaRPr>
          </a:p>
        </p:txBody>
      </p:sp>
      <p:sp>
        <p:nvSpPr>
          <p:cNvPr id="926" name="Google Shape;926;p46: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Energy Management</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Key Terms</a:t>
            </a:r>
            <a:endParaRPr/>
          </a:p>
        </p:txBody>
      </p:sp>
      <p:pic>
        <p:nvPicPr>
          <p:cNvPr id="927" name="Google Shape;927;p46: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928" name="Google Shape;928;p46: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sp>
        <p:nvSpPr>
          <p:cNvPr id="929" name="Google Shape;929;p4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46</a:t>
            </a:fld>
            <a:endParaRPr/>
          </a:p>
        </p:txBody>
      </p:sp>
      <p:sp>
        <p:nvSpPr>
          <p:cNvPr id="930" name="Google Shape;930;p4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931" name="Google Shape;931;p46: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932" name="Google Shape;932;p46: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47: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39" name="Google Shape;939;p47:notes"/>
          <p:cNvSpPr txBox="1">
            <a:spLocks noGrp="1"/>
          </p:cNvSpPr>
          <p:nvPr>
            <p:ph type="body" idx="1"/>
          </p:nvPr>
        </p:nvSpPr>
        <p:spPr>
          <a:xfrm>
            <a:off x="134060"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a:t>
            </a:r>
            <a:endParaRPr/>
          </a:p>
          <a:p>
            <a:pPr marL="0" lvl="0" indent="0" algn="l" rtl="0">
              <a:lnSpc>
                <a:spcPct val="150000"/>
              </a:lnSpc>
              <a:spcBef>
                <a:spcPts val="240"/>
              </a:spcBef>
              <a:spcAft>
                <a:spcPts val="0"/>
              </a:spcAft>
              <a:buNone/>
            </a:pPr>
            <a:endParaRPr sz="800" b="1"/>
          </a:p>
          <a:p>
            <a:pPr marL="0" lvl="0" indent="0" algn="l" rtl="0">
              <a:lnSpc>
                <a:spcPct val="109090"/>
              </a:lnSpc>
              <a:spcBef>
                <a:spcPts val="330"/>
              </a:spcBef>
              <a:spcAft>
                <a:spcPts val="0"/>
              </a:spcAft>
              <a:buNone/>
            </a:pPr>
            <a:r>
              <a:rPr lang="en-US" sz="1100" b="1" u="sng"/>
              <a:t>Activity</a:t>
            </a:r>
            <a:r>
              <a:rPr lang="en-US" sz="1100" u="sng"/>
              <a:t> (Low-Tech)</a:t>
            </a:r>
            <a:endParaRPr/>
          </a:p>
          <a:p>
            <a:pPr marL="0" lvl="0" indent="0" algn="l" rtl="0">
              <a:lnSpc>
                <a:spcPct val="150000"/>
              </a:lnSpc>
              <a:spcBef>
                <a:spcPts val="240"/>
              </a:spcBef>
              <a:spcAft>
                <a:spcPts val="0"/>
              </a:spcAft>
              <a:buNone/>
            </a:pPr>
            <a:endParaRPr sz="800" u="sng"/>
          </a:p>
          <a:p>
            <a:pPr marL="232802" lvl="0" indent="-232802" algn="l" rtl="0">
              <a:lnSpc>
                <a:spcPct val="109090"/>
              </a:lnSpc>
              <a:spcBef>
                <a:spcPts val="330"/>
              </a:spcBef>
              <a:spcAft>
                <a:spcPts val="0"/>
              </a:spcAft>
              <a:buClr>
                <a:schemeClr val="dk1"/>
              </a:buClr>
              <a:buSzPts val="1100"/>
              <a:buFont typeface="Calibri"/>
              <a:buAutoNum type="arabicParenR"/>
            </a:pPr>
            <a:r>
              <a:rPr lang="en-US" sz="1100"/>
              <a:t>Begin the lesson with Hunt the Good Stuff.</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Have students write down one to three good things in the Participant Workbook.</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Tell students to write the good thing </a:t>
            </a:r>
            <a:r>
              <a:rPr lang="en-US" sz="1100" b="1"/>
              <a:t>and </a:t>
            </a:r>
            <a:r>
              <a:rPr lang="en-US" sz="1100"/>
              <a:t>the reflection (i.e., why it’s a good thing).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Ask a couple students to share their “"Good Stuff"” at the group level. Remember to emphasize that the students explain why it is a good thing to them. </a:t>
            </a:r>
            <a:endParaRPr/>
          </a:p>
          <a:p>
            <a:pPr marL="221464" lvl="0" indent="-221464" algn="l" rtl="0">
              <a:lnSpc>
                <a:spcPct val="150000"/>
              </a:lnSpc>
              <a:spcBef>
                <a:spcPts val="240"/>
              </a:spcBef>
              <a:spcAft>
                <a:spcPts val="0"/>
              </a:spcAft>
              <a:buNone/>
            </a:pPr>
            <a:endParaRPr sz="800"/>
          </a:p>
          <a:p>
            <a:pPr marL="221464" lvl="0" indent="-221464" algn="l" rtl="0">
              <a:lnSpc>
                <a:spcPct val="109090"/>
              </a:lnSpc>
              <a:spcBef>
                <a:spcPts val="330"/>
              </a:spcBef>
              <a:spcAft>
                <a:spcPts val="0"/>
              </a:spcAft>
              <a:buNone/>
            </a:pPr>
            <a:r>
              <a:rPr lang="en-US" sz="1100" b="1"/>
              <a:t>Key Points:</a:t>
            </a:r>
            <a:endParaRPr/>
          </a:p>
          <a:p>
            <a:pPr marL="221464" lvl="0" indent="-221464" algn="l" rtl="0">
              <a:lnSpc>
                <a:spcPct val="150000"/>
              </a:lnSpc>
              <a:spcBef>
                <a:spcPts val="240"/>
              </a:spcBef>
              <a:spcAft>
                <a:spcPts val="0"/>
              </a:spcAft>
              <a:buNone/>
            </a:pPr>
            <a:endParaRPr sz="800" b="1"/>
          </a:p>
          <a:p>
            <a:pPr marL="232802" lvl="0" indent="-232802" algn="l" rtl="0">
              <a:lnSpc>
                <a:spcPct val="109090"/>
              </a:lnSpc>
              <a:spcBef>
                <a:spcPts val="330"/>
              </a:spcBef>
              <a:spcAft>
                <a:spcPts val="0"/>
              </a:spcAft>
              <a:buClr>
                <a:schemeClr val="dk1"/>
              </a:buClr>
              <a:buSzPts val="1100"/>
              <a:buFont typeface="Calibri"/>
              <a:buAutoNum type="arabicParenR"/>
            </a:pPr>
            <a:r>
              <a:rPr lang="en-US" sz="1100"/>
              <a:t>Optimism is important for resilience.</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HTGS is a skill to use daily, or at least several times a week. </a:t>
            </a:r>
            <a:endParaRPr/>
          </a:p>
          <a:p>
            <a:pPr marL="221464" lvl="0" indent="-157964" algn="l" rtl="0">
              <a:lnSpc>
                <a:spcPct val="120000"/>
              </a:lnSpc>
              <a:spcBef>
                <a:spcPts val="300"/>
              </a:spcBef>
              <a:spcAft>
                <a:spcPts val="0"/>
              </a:spcAft>
              <a:buClr>
                <a:schemeClr val="dk1"/>
              </a:buClr>
              <a:buSzPts val="1000"/>
              <a:buFont typeface="Verdana"/>
              <a:buNone/>
            </a:pPr>
            <a:endParaRPr sz="10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0" lvl="0" indent="0" algn="l" rtl="0">
              <a:lnSpc>
                <a:spcPct val="100000"/>
              </a:lnSpc>
              <a:spcBef>
                <a:spcPts val="360"/>
              </a:spcBef>
              <a:spcAft>
                <a:spcPts val="0"/>
              </a:spcAft>
              <a:buNone/>
            </a:pPr>
            <a:endParaRPr/>
          </a:p>
        </p:txBody>
      </p:sp>
      <p:sp>
        <p:nvSpPr>
          <p:cNvPr id="940" name="Google Shape;940;p4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47</a:t>
            </a:fld>
            <a:endParaRPr/>
          </a:p>
        </p:txBody>
      </p:sp>
      <p:sp>
        <p:nvSpPr>
          <p:cNvPr id="941" name="Google Shape;941;p4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48: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63" name="Google Shape;963;p4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rgbClr val="000000"/>
                </a:solidFill>
                <a:latin typeface="Verdana"/>
                <a:ea typeface="Verdana"/>
                <a:cs typeface="Verdana"/>
                <a:sym typeface="Verdana"/>
              </a:rPr>
              <a:t>48</a:t>
            </a:fld>
            <a:endParaRPr sz="900">
              <a:solidFill>
                <a:srgbClr val="000000"/>
              </a:solidFill>
              <a:latin typeface="Verdana"/>
              <a:ea typeface="Verdana"/>
              <a:cs typeface="Verdana"/>
              <a:sym typeface="Verdana"/>
            </a:endParaRPr>
          </a:p>
        </p:txBody>
      </p:sp>
      <p:sp>
        <p:nvSpPr>
          <p:cNvPr id="964" name="Google Shape;964;p48:notes"/>
          <p:cNvSpPr txBox="1">
            <a:spLocks noGrp="1"/>
          </p:cNvSpPr>
          <p:nvPr>
            <p:ph type="body" idx="1"/>
          </p:nvPr>
        </p:nvSpPr>
        <p:spPr>
          <a:xfrm>
            <a:off x="14410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800"/>
          </a:p>
          <a:p>
            <a:pPr marL="232802" lvl="1" indent="-232802" algn="l" rtl="0">
              <a:lnSpc>
                <a:spcPct val="100000"/>
              </a:lnSpc>
              <a:spcBef>
                <a:spcPts val="0"/>
              </a:spcBef>
              <a:spcAft>
                <a:spcPts val="0"/>
              </a:spcAft>
              <a:buClr>
                <a:schemeClr val="dk1"/>
              </a:buClr>
              <a:buSzPts val="1100"/>
              <a:buFont typeface="Calibri"/>
              <a:buAutoNum type="arabicParenR"/>
            </a:pPr>
            <a:r>
              <a:rPr lang="en-US" sz="1100"/>
              <a:t>Tell students in one sentence what they will be learning.</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t>Provide students with the resilience Core Competency the skill targets. </a:t>
            </a:r>
            <a:endParaRPr/>
          </a:p>
          <a:p>
            <a:pPr marL="231895" lvl="1" indent="-231895" algn="l" rtl="0">
              <a:lnSpc>
                <a:spcPct val="100000"/>
              </a:lnSpc>
              <a:spcBef>
                <a:spcPts val="0"/>
              </a:spcBef>
              <a:spcAft>
                <a:spcPts val="0"/>
              </a:spcAft>
              <a:buNone/>
            </a:pPr>
            <a:endParaRPr sz="800" b="1"/>
          </a:p>
          <a:p>
            <a:pPr marL="231895" lvl="1" indent="-231895" algn="l" rtl="0">
              <a:lnSpc>
                <a:spcPct val="100000"/>
              </a:lnSpc>
              <a:spcBef>
                <a:spcPts val="0"/>
              </a:spcBef>
              <a:spcAft>
                <a:spcPts val="0"/>
              </a:spcAft>
              <a:buNone/>
            </a:pPr>
            <a:r>
              <a:rPr lang="en-US" sz="1100" b="1"/>
              <a:t>Key Points:</a:t>
            </a:r>
            <a:endParaRPr/>
          </a:p>
          <a:p>
            <a:pPr marL="231895" lvl="1" indent="-231895" algn="l" rtl="0">
              <a:lnSpc>
                <a:spcPct val="100000"/>
              </a:lnSpc>
              <a:spcBef>
                <a:spcPts val="0"/>
              </a:spcBef>
              <a:spcAft>
                <a:spcPts val="0"/>
              </a:spcAft>
              <a:buNone/>
            </a:pPr>
            <a:endParaRPr sz="800" b="1"/>
          </a:p>
          <a:p>
            <a:pPr marL="231895" lvl="1" indent="-231895" algn="l" rtl="0">
              <a:lnSpc>
                <a:spcPct val="100000"/>
              </a:lnSpc>
              <a:spcBef>
                <a:spcPts val="0"/>
              </a:spcBef>
              <a:spcAft>
                <a:spcPts val="0"/>
              </a:spcAft>
              <a:buNone/>
            </a:pPr>
            <a:r>
              <a:rPr lang="en-US" sz="1100" b="1" u="sng"/>
              <a:t>Skill</a:t>
            </a:r>
            <a:r>
              <a:rPr lang="en-US" sz="1100" b="1">
                <a:solidFill>
                  <a:srgbClr val="FF0000"/>
                </a:solidFill>
              </a:rPr>
              <a:t> </a:t>
            </a:r>
            <a:r>
              <a:rPr lang="en-US" sz="1100">
                <a:solidFill>
                  <a:srgbClr val="FF0000"/>
                </a:solidFill>
              </a:rPr>
              <a:t> </a:t>
            </a:r>
            <a:endParaRPr/>
          </a:p>
          <a:p>
            <a:pPr marL="231895" lvl="1" indent="-231895" algn="l" rtl="0">
              <a:lnSpc>
                <a:spcPct val="100000"/>
              </a:lnSpc>
              <a:spcBef>
                <a:spcPts val="0"/>
              </a:spcBef>
              <a:spcAft>
                <a:spcPts val="0"/>
              </a:spcAft>
              <a:buNone/>
            </a:pPr>
            <a:endParaRPr sz="800" b="1"/>
          </a:p>
          <a:p>
            <a:pPr marL="232802" lvl="1" indent="-232802" algn="l" rtl="0">
              <a:lnSpc>
                <a:spcPct val="100000"/>
              </a:lnSpc>
              <a:spcBef>
                <a:spcPts val="0"/>
              </a:spcBef>
              <a:spcAft>
                <a:spcPts val="0"/>
              </a:spcAft>
              <a:buClr>
                <a:schemeClr val="dk1"/>
              </a:buClr>
              <a:buSzPts val="1100"/>
              <a:buFont typeface="Calibri"/>
              <a:buAutoNum type="arabicParenR"/>
            </a:pPr>
            <a:r>
              <a:rPr lang="en-US" sz="1100"/>
              <a:t>Energy Management is about regulating energy levels deliberately in order to perform better, more consistently, as well as deal effectively with stress. </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t>Energy Management builds Self-regulation. </a:t>
            </a:r>
            <a:endParaRPr/>
          </a:p>
          <a:p>
            <a:pPr marL="231895" lvl="1" indent="-231895" algn="l" rtl="0">
              <a:lnSpc>
                <a:spcPct val="100000"/>
              </a:lnSpc>
              <a:spcBef>
                <a:spcPts val="0"/>
              </a:spcBef>
              <a:spcAft>
                <a:spcPts val="0"/>
              </a:spcAft>
              <a:buNone/>
            </a:pPr>
            <a:endParaRPr sz="1100"/>
          </a:p>
          <a:p>
            <a:pPr marL="223524" lvl="0" indent="-153674" algn="l" rtl="0">
              <a:lnSpc>
                <a:spcPct val="109090"/>
              </a:lnSpc>
              <a:spcBef>
                <a:spcPts val="330"/>
              </a:spcBef>
              <a:spcAft>
                <a:spcPts val="0"/>
              </a:spcAft>
              <a:buClr>
                <a:schemeClr val="dk1"/>
              </a:buClr>
              <a:buSzPts val="1100"/>
              <a:buFont typeface="Calibri"/>
              <a:buNone/>
            </a:pPr>
            <a:endParaRPr sz="1100"/>
          </a:p>
          <a:p>
            <a:pPr marL="0" lvl="0" indent="0" algn="l" rtl="0">
              <a:lnSpc>
                <a:spcPct val="120000"/>
              </a:lnSpc>
              <a:spcBef>
                <a:spcPts val="300"/>
              </a:spcBef>
              <a:spcAft>
                <a:spcPts val="0"/>
              </a:spcAft>
              <a:buNone/>
            </a:pPr>
            <a:endParaRPr sz="1000"/>
          </a:p>
          <a:p>
            <a:pPr marL="0" lvl="0" indent="0" algn="l" rtl="0">
              <a:lnSpc>
                <a:spcPct val="120000"/>
              </a:lnSpc>
              <a:spcBef>
                <a:spcPts val="300"/>
              </a:spcBef>
              <a:spcAft>
                <a:spcPts val="0"/>
              </a:spcAft>
              <a:buNone/>
            </a:pPr>
            <a:endParaRPr sz="1000"/>
          </a:p>
        </p:txBody>
      </p:sp>
      <p:sp>
        <p:nvSpPr>
          <p:cNvPr id="965" name="Google Shape;965;p4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49: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75" name="Google Shape;975;p49:notes"/>
          <p:cNvSpPr txBox="1">
            <a:spLocks noGrp="1"/>
          </p:cNvSpPr>
          <p:nvPr>
            <p:ph type="body" idx="1"/>
          </p:nvPr>
        </p:nvSpPr>
        <p:spPr>
          <a:xfrm>
            <a:off x="14410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800" b="1"/>
          </a:p>
          <a:p>
            <a:pPr marL="232802" lvl="1" indent="-232802" algn="l" rtl="0">
              <a:lnSpc>
                <a:spcPct val="100000"/>
              </a:lnSpc>
              <a:spcBef>
                <a:spcPts val="330"/>
              </a:spcBef>
              <a:spcAft>
                <a:spcPts val="0"/>
              </a:spcAft>
              <a:buClr>
                <a:schemeClr val="dk1"/>
              </a:buClr>
              <a:buSzPts val="1100"/>
              <a:buFont typeface="Calibri"/>
              <a:buAutoNum type="arabicParenR"/>
            </a:pPr>
            <a:r>
              <a:rPr lang="en-US" sz="1100"/>
              <a:t>Stress impacts our energy level.</a:t>
            </a:r>
            <a:endParaRPr/>
          </a:p>
          <a:p>
            <a:pPr marL="232802" lvl="1" indent="-232802" algn="l" rtl="0">
              <a:lnSpc>
                <a:spcPct val="100000"/>
              </a:lnSpc>
              <a:spcBef>
                <a:spcPts val="330"/>
              </a:spcBef>
              <a:spcAft>
                <a:spcPts val="0"/>
              </a:spcAft>
              <a:buClr>
                <a:schemeClr val="dk1"/>
              </a:buClr>
              <a:buSzPts val="1100"/>
              <a:buFont typeface="Calibri"/>
              <a:buAutoNum type="arabicParenR"/>
            </a:pPr>
            <a:r>
              <a:rPr lang="en-US" sz="1100"/>
              <a:t>Resilient individuals focus their energy on what they can control and influence and accept the things they cannot control. </a:t>
            </a:r>
            <a:endParaRPr/>
          </a:p>
          <a:p>
            <a:pPr marL="232802" lvl="1" indent="-232802" algn="l" rtl="0">
              <a:lnSpc>
                <a:spcPct val="100000"/>
              </a:lnSpc>
              <a:spcBef>
                <a:spcPts val="330"/>
              </a:spcBef>
              <a:spcAft>
                <a:spcPts val="0"/>
              </a:spcAft>
              <a:buClr>
                <a:schemeClr val="dk1"/>
              </a:buClr>
              <a:buSzPts val="1100"/>
              <a:buFont typeface="Calibri"/>
              <a:buAutoNum type="arabicParenR"/>
            </a:pPr>
            <a:r>
              <a:rPr lang="en-US" sz="1100"/>
              <a:t>Ask students how controlling our thoughts can manage our energy. </a:t>
            </a:r>
            <a:endParaRPr/>
          </a:p>
          <a:p>
            <a:pPr marL="232802" lvl="1" indent="-232802" algn="l" rtl="0">
              <a:lnSpc>
                <a:spcPct val="100000"/>
              </a:lnSpc>
              <a:spcBef>
                <a:spcPts val="330"/>
              </a:spcBef>
              <a:spcAft>
                <a:spcPts val="0"/>
              </a:spcAft>
              <a:buClr>
                <a:schemeClr val="dk1"/>
              </a:buClr>
              <a:buSzPts val="1100"/>
              <a:buFont typeface="Calibri"/>
              <a:buAutoNum type="arabicParenR"/>
            </a:pPr>
            <a:r>
              <a:rPr lang="en-US" sz="1100"/>
              <a:t>Tie controlling thoughts to the skill of ATC (i.e., because Thoughts drive Consequences, by controlling our thoughts we can influence how our body reacts).</a:t>
            </a:r>
            <a:endParaRPr/>
          </a:p>
          <a:p>
            <a:pPr marL="231895" lvl="1" indent="-181095" algn="l" rtl="0">
              <a:lnSpc>
                <a:spcPct val="100000"/>
              </a:lnSpc>
              <a:spcBef>
                <a:spcPts val="240"/>
              </a:spcBef>
              <a:spcAft>
                <a:spcPts val="0"/>
              </a:spcAft>
              <a:buClr>
                <a:schemeClr val="dk1"/>
              </a:buClr>
              <a:buSzPts val="800"/>
              <a:buFont typeface="Calibri"/>
              <a:buNone/>
            </a:pPr>
            <a:endParaRPr sz="800"/>
          </a:p>
          <a:p>
            <a:pPr marL="0" lvl="1" indent="0" algn="l" rtl="0">
              <a:lnSpc>
                <a:spcPct val="100000"/>
              </a:lnSpc>
              <a:spcBef>
                <a:spcPts val="330"/>
              </a:spcBef>
              <a:spcAft>
                <a:spcPts val="0"/>
              </a:spcAft>
              <a:buNone/>
            </a:pPr>
            <a:r>
              <a:rPr lang="en-US" sz="1100" b="1"/>
              <a:t>Key Points: </a:t>
            </a:r>
            <a:endParaRPr/>
          </a:p>
          <a:p>
            <a:pPr marL="0" lvl="1" indent="0" algn="l" rtl="0">
              <a:lnSpc>
                <a:spcPct val="100000"/>
              </a:lnSpc>
              <a:spcBef>
                <a:spcPts val="240"/>
              </a:spcBef>
              <a:spcAft>
                <a:spcPts val="0"/>
              </a:spcAft>
              <a:buNone/>
            </a:pPr>
            <a:endParaRPr sz="800"/>
          </a:p>
          <a:p>
            <a:pPr marL="232802" lvl="1" indent="-232802" algn="l" rtl="0">
              <a:lnSpc>
                <a:spcPct val="100000"/>
              </a:lnSpc>
              <a:spcBef>
                <a:spcPts val="330"/>
              </a:spcBef>
              <a:spcAft>
                <a:spcPts val="0"/>
              </a:spcAft>
              <a:buClr>
                <a:schemeClr val="dk1"/>
              </a:buClr>
              <a:buSzPts val="1100"/>
              <a:buFont typeface="Calibri"/>
              <a:buAutoNum type="arabicParenR"/>
            </a:pPr>
            <a:r>
              <a:rPr lang="en-US" sz="1100"/>
              <a:t>By identifying what we can change, and what we can’t, we can develop a strategy to deal with those things we can change, and learn to live with those things we can’t change. </a:t>
            </a:r>
            <a:endParaRPr/>
          </a:p>
          <a:p>
            <a:pPr marL="232802" lvl="1" indent="-232802" algn="l" rtl="0">
              <a:lnSpc>
                <a:spcPct val="100000"/>
              </a:lnSpc>
              <a:spcBef>
                <a:spcPts val="330"/>
              </a:spcBef>
              <a:spcAft>
                <a:spcPts val="0"/>
              </a:spcAft>
              <a:buClr>
                <a:schemeClr val="dk1"/>
              </a:buClr>
              <a:buSzPts val="1100"/>
              <a:buFont typeface="Calibri"/>
              <a:buAutoNum type="arabicParenR"/>
            </a:pPr>
            <a:r>
              <a:rPr lang="en-US" sz="1100"/>
              <a:t>By developing a strategy for dealing with what we  can control, we empower ourselves to manage those things we can change in an effective way.</a:t>
            </a:r>
            <a:endParaRPr/>
          </a:p>
          <a:p>
            <a:pPr marL="232802" lvl="1" indent="-232802" algn="l" rtl="0">
              <a:lnSpc>
                <a:spcPct val="100000"/>
              </a:lnSpc>
              <a:spcBef>
                <a:spcPts val="330"/>
              </a:spcBef>
              <a:spcAft>
                <a:spcPts val="0"/>
              </a:spcAft>
              <a:buClr>
                <a:schemeClr val="dk1"/>
              </a:buClr>
              <a:buSzPts val="1100"/>
              <a:buFont typeface="Calibri"/>
              <a:buAutoNum type="arabicParenR"/>
            </a:pPr>
            <a:r>
              <a:rPr lang="en-US" sz="1100"/>
              <a:t>We can manage our energy by controlling our thoughts. </a:t>
            </a:r>
            <a:endParaRPr sz="1100"/>
          </a:p>
        </p:txBody>
      </p:sp>
      <p:sp>
        <p:nvSpPr>
          <p:cNvPr id="976" name="Google Shape;976;p4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49</a:t>
            </a:fld>
            <a:endParaRPr/>
          </a:p>
        </p:txBody>
      </p:sp>
      <p:sp>
        <p:nvSpPr>
          <p:cNvPr id="977" name="Google Shape;977;p4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5: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9" name="Google Shape;279;p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5</a:t>
            </a:fld>
            <a:endParaRPr/>
          </a:p>
        </p:txBody>
      </p:sp>
      <p:sp>
        <p:nvSpPr>
          <p:cNvPr id="280" name="Google Shape;280;p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81" name="Google Shape;281;p5: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800" u="sng"/>
          </a:p>
          <a:p>
            <a:pPr marL="232802" lvl="1" indent="-232802" algn="l" rtl="0">
              <a:lnSpc>
                <a:spcPct val="109090"/>
              </a:lnSpc>
              <a:spcBef>
                <a:spcPts val="0"/>
              </a:spcBef>
              <a:spcAft>
                <a:spcPts val="0"/>
              </a:spcAft>
              <a:buClr>
                <a:schemeClr val="dk1"/>
              </a:buClr>
              <a:buSzPts val="1100"/>
              <a:buFont typeface="Calibri"/>
              <a:buAutoNum type="arabicParenR"/>
            </a:pPr>
            <a:r>
              <a:rPr lang="en-US" sz="1100"/>
              <a:t>Resilience is not about suppressing emotions; it’s about regulating/expressing them appropriately.</a:t>
            </a:r>
            <a:endParaRPr/>
          </a:p>
          <a:p>
            <a:pPr marL="232802" lvl="1" indent="-232802" algn="l" rtl="0">
              <a:lnSpc>
                <a:spcPct val="109090"/>
              </a:lnSpc>
              <a:spcBef>
                <a:spcPts val="0"/>
              </a:spcBef>
              <a:spcAft>
                <a:spcPts val="0"/>
              </a:spcAft>
              <a:buClr>
                <a:schemeClr val="dk1"/>
              </a:buClr>
              <a:buSzPts val="1100"/>
              <a:buFont typeface="Calibri"/>
              <a:buAutoNum type="arabicParenR"/>
            </a:pPr>
            <a:r>
              <a:rPr lang="en-US" sz="1100"/>
              <a:t>Resilience is not about handling everything on your own; asking for help is a resilient strategy.</a:t>
            </a:r>
            <a:endParaRPr/>
          </a:p>
          <a:p>
            <a:pPr marL="232802" lvl="1" indent="-232802" algn="l" rtl="0">
              <a:lnSpc>
                <a:spcPct val="109090"/>
              </a:lnSpc>
              <a:spcBef>
                <a:spcPts val="0"/>
              </a:spcBef>
              <a:spcAft>
                <a:spcPts val="0"/>
              </a:spcAft>
              <a:buClr>
                <a:schemeClr val="dk1"/>
              </a:buClr>
              <a:buSzPts val="1100"/>
              <a:buFont typeface="Calibri"/>
              <a:buAutoNum type="arabicParenR"/>
            </a:pPr>
            <a:r>
              <a:rPr lang="en-US" sz="1100"/>
              <a:t>Resilience is not about always being composed and graceful; sometimes it’s just muddling through.</a:t>
            </a:r>
            <a:endParaRPr/>
          </a:p>
          <a:p>
            <a:pPr marL="232802" lvl="1" indent="-232802" algn="l" rtl="0">
              <a:lnSpc>
                <a:spcPct val="109090"/>
              </a:lnSpc>
              <a:spcBef>
                <a:spcPts val="0"/>
              </a:spcBef>
              <a:spcAft>
                <a:spcPts val="0"/>
              </a:spcAft>
              <a:buClr>
                <a:schemeClr val="dk1"/>
              </a:buClr>
              <a:buSzPts val="1100"/>
              <a:buFont typeface="Calibri"/>
              <a:buAutoNum type="arabicParenR"/>
            </a:pPr>
            <a:r>
              <a:rPr lang="en-US" sz="1100"/>
              <a:t>Resilience is not pre-determined at birth.  It is developed and reinforced through life experiences.</a:t>
            </a:r>
            <a:endParaRPr/>
          </a:p>
          <a:p>
            <a:pPr marL="0" lvl="0" indent="0" algn="l" rtl="0">
              <a:lnSpc>
                <a:spcPct val="150000"/>
              </a:lnSpc>
              <a:spcBef>
                <a:spcPts val="240"/>
              </a:spcBef>
              <a:spcAft>
                <a:spcPts val="0"/>
              </a:spcAft>
              <a:buNone/>
            </a:pPr>
            <a:endParaRPr sz="800" b="1"/>
          </a:p>
          <a:p>
            <a:pPr marL="0" lvl="0" indent="0" algn="l" rtl="0">
              <a:lnSpc>
                <a:spcPct val="109090"/>
              </a:lnSpc>
              <a:spcBef>
                <a:spcPts val="330"/>
              </a:spcBef>
              <a:spcAft>
                <a:spcPts val="0"/>
              </a:spcAft>
              <a:buNone/>
            </a:pPr>
            <a:r>
              <a:rPr lang="en-US" sz="1100" b="1" u="sng"/>
              <a:t>Activity</a:t>
            </a:r>
            <a:r>
              <a:rPr lang="en-US" sz="1100" u="sng"/>
              <a:t> (Low-Tech)</a:t>
            </a:r>
            <a:endParaRPr/>
          </a:p>
          <a:p>
            <a:pPr marL="0" lvl="0" indent="0" algn="l" rtl="0">
              <a:lnSpc>
                <a:spcPct val="109090"/>
              </a:lnSpc>
              <a:spcBef>
                <a:spcPts val="330"/>
              </a:spcBef>
              <a:spcAft>
                <a:spcPts val="0"/>
              </a:spcAft>
              <a:buNone/>
            </a:pPr>
            <a:endParaRPr sz="1100" u="sng"/>
          </a:p>
          <a:p>
            <a:pPr marL="0" lvl="0" indent="0" algn="l" rtl="0">
              <a:lnSpc>
                <a:spcPct val="109090"/>
              </a:lnSpc>
              <a:spcBef>
                <a:spcPts val="330"/>
              </a:spcBef>
              <a:spcAft>
                <a:spcPts val="0"/>
              </a:spcAft>
              <a:buNone/>
            </a:pPr>
            <a:r>
              <a:rPr lang="en-US" sz="1100"/>
              <a:t>Discussion: Discuss with students why asking for help is a resilient strategy. Ask students to think of people they can turn to for help (e.g., peers, family, teachers, coaches). Emphasize that seeking help is a resilient strategy. </a:t>
            </a:r>
            <a:endParaRPr/>
          </a:p>
          <a:p>
            <a:pPr marL="222396" lvl="0" indent="-171596" algn="l" rtl="0">
              <a:lnSpc>
                <a:spcPct val="150000"/>
              </a:lnSpc>
              <a:spcBef>
                <a:spcPts val="240"/>
              </a:spcBef>
              <a:spcAft>
                <a:spcPts val="0"/>
              </a:spcAft>
              <a:buClr>
                <a:schemeClr val="dk1"/>
              </a:buClr>
              <a:buSzPts val="800"/>
              <a:buFont typeface="Calibri"/>
              <a:buNone/>
            </a:pPr>
            <a:endParaRPr sz="800"/>
          </a:p>
          <a:p>
            <a:pPr marL="0" lvl="0" indent="0" algn="l" rtl="0">
              <a:lnSpc>
                <a:spcPct val="109090"/>
              </a:lnSpc>
              <a:spcBef>
                <a:spcPts val="0"/>
              </a:spcBef>
              <a:spcAft>
                <a:spcPts val="0"/>
              </a:spcAft>
              <a:buNone/>
            </a:pPr>
            <a:r>
              <a:rPr lang="en-US" sz="1100" b="1"/>
              <a:t>Key Points:</a:t>
            </a:r>
            <a:endParaRPr/>
          </a:p>
          <a:p>
            <a:pPr marL="0" lvl="0" indent="0" algn="l" rtl="0">
              <a:lnSpc>
                <a:spcPct val="150000"/>
              </a:lnSpc>
              <a:spcBef>
                <a:spcPts val="0"/>
              </a:spcBef>
              <a:spcAft>
                <a:spcPts val="0"/>
              </a:spcAft>
              <a:buNone/>
            </a:pPr>
            <a:endParaRPr sz="800"/>
          </a:p>
          <a:p>
            <a:pPr marL="0" lvl="0" indent="0" algn="l" rtl="0">
              <a:lnSpc>
                <a:spcPct val="109090"/>
              </a:lnSpc>
              <a:spcBef>
                <a:spcPts val="0"/>
              </a:spcBef>
              <a:spcAft>
                <a:spcPts val="0"/>
              </a:spcAft>
              <a:buNone/>
            </a:pPr>
            <a:r>
              <a:rPr lang="en-US" sz="1100"/>
              <a:t>Resilience is obtainable by all.</a:t>
            </a:r>
            <a:endParaRPr/>
          </a:p>
          <a:p>
            <a:pPr marL="220346" lvl="1" indent="-150496" algn="l" rtl="0">
              <a:lnSpc>
                <a:spcPct val="109090"/>
              </a:lnSpc>
              <a:spcBef>
                <a:spcPts val="0"/>
              </a:spcBef>
              <a:spcAft>
                <a:spcPts val="0"/>
              </a:spcAft>
              <a:buClr>
                <a:schemeClr val="dk1"/>
              </a:buClr>
              <a:buSzPts val="1100"/>
              <a:buFont typeface="Arial"/>
              <a:buNone/>
            </a:pPr>
            <a:endParaRPr sz="11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50: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1" name="Google Shape;991;p50:notes"/>
          <p:cNvSpPr txBox="1">
            <a:spLocks noGrp="1"/>
          </p:cNvSpPr>
          <p:nvPr>
            <p:ph type="body" idx="1"/>
          </p:nvPr>
        </p:nvSpPr>
        <p:spPr>
          <a:xfrm>
            <a:off x="80410" y="3149611"/>
            <a:ext cx="4065791" cy="5786908"/>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800" u="sng"/>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u="sng"/>
          </a:p>
          <a:p>
            <a:pPr marL="234419" lvl="0" indent="-234419" algn="l" rtl="0">
              <a:lnSpc>
                <a:spcPct val="100000"/>
              </a:lnSpc>
              <a:spcBef>
                <a:spcPts val="200"/>
              </a:spcBef>
              <a:spcAft>
                <a:spcPts val="0"/>
              </a:spcAft>
              <a:buClr>
                <a:schemeClr val="dk1"/>
              </a:buClr>
              <a:buSzPts val="1000"/>
              <a:buFont typeface="Calibri"/>
              <a:buAutoNum type="arabicParenR"/>
            </a:pPr>
            <a:r>
              <a:rPr lang="en-US" sz="1000"/>
              <a:t>Refer students to the Participant Workbook. This activity will bring the concept into the students’ personal worlds, and allow them to develop strategies to deal with stress. </a:t>
            </a:r>
            <a:endParaRPr/>
          </a:p>
          <a:p>
            <a:pPr marL="234419" lvl="0" indent="-234419" algn="l" rtl="0">
              <a:lnSpc>
                <a:spcPct val="100000"/>
              </a:lnSpc>
              <a:spcBef>
                <a:spcPts val="200"/>
              </a:spcBef>
              <a:spcAft>
                <a:spcPts val="0"/>
              </a:spcAft>
              <a:buClr>
                <a:schemeClr val="dk1"/>
              </a:buClr>
              <a:buSzPts val="1000"/>
              <a:buFont typeface="Calibri"/>
              <a:buAutoNum type="arabicParenR"/>
            </a:pPr>
            <a:r>
              <a:rPr lang="en-US" sz="1000"/>
              <a:t>Use the complete example in the Participant Workbook to instruct students on how to complete the activity. </a:t>
            </a:r>
            <a:endParaRPr sz="1000"/>
          </a:p>
          <a:p>
            <a:pPr marL="234419" lvl="0" indent="-234419" algn="l" rtl="0">
              <a:lnSpc>
                <a:spcPct val="100000"/>
              </a:lnSpc>
              <a:spcBef>
                <a:spcPts val="200"/>
              </a:spcBef>
              <a:spcAft>
                <a:spcPts val="0"/>
              </a:spcAft>
              <a:buClr>
                <a:schemeClr val="dk1"/>
              </a:buClr>
              <a:buSzPts val="1000"/>
              <a:buFont typeface="Calibri"/>
              <a:buAutoNum type="arabicParenR"/>
            </a:pPr>
            <a:r>
              <a:rPr lang="en-US" sz="1000"/>
              <a:t>Have students make a list of the things that are stressing them out. Give students some examples to consider and prompt students to include both positive and negative things (e.g., math homework, curfew, basketball practice, fighting with friends, finding a homecoming date).</a:t>
            </a:r>
            <a:endParaRPr/>
          </a:p>
          <a:p>
            <a:pPr marL="234419" lvl="0" indent="-234419" algn="l" rtl="0">
              <a:lnSpc>
                <a:spcPct val="100000"/>
              </a:lnSpc>
              <a:spcBef>
                <a:spcPts val="200"/>
              </a:spcBef>
              <a:spcAft>
                <a:spcPts val="0"/>
              </a:spcAft>
              <a:buClr>
                <a:schemeClr val="dk1"/>
              </a:buClr>
              <a:buSzPts val="1000"/>
              <a:buFont typeface="Calibri"/>
              <a:buAutoNum type="arabicParenR"/>
            </a:pPr>
            <a:r>
              <a:rPr lang="en-US" sz="1000"/>
              <a:t>Students then circle the “B” if they consider the stressor a “BIG DEAL” and the “L” if they consider the stressor a “LITTLE DEAL.”</a:t>
            </a:r>
            <a:endParaRPr/>
          </a:p>
          <a:p>
            <a:pPr marL="234419" lvl="0" indent="-234419" algn="l" rtl="0">
              <a:lnSpc>
                <a:spcPct val="100000"/>
              </a:lnSpc>
              <a:spcBef>
                <a:spcPts val="200"/>
              </a:spcBef>
              <a:spcAft>
                <a:spcPts val="0"/>
              </a:spcAft>
              <a:buClr>
                <a:schemeClr val="dk1"/>
              </a:buClr>
              <a:buSzPts val="1000"/>
              <a:buFont typeface="Calibri"/>
              <a:buAutoNum type="arabicParenR"/>
            </a:pPr>
            <a:r>
              <a:rPr lang="en-US" sz="1000"/>
              <a:t>Students then decide if their stressors are “CONTROLLABLE” or “UNCONTROLLABLE” and place them into quadrants. </a:t>
            </a:r>
            <a:endParaRPr/>
          </a:p>
          <a:p>
            <a:pPr marL="234419" lvl="0" indent="-234419" algn="l" rtl="0">
              <a:lnSpc>
                <a:spcPct val="100000"/>
              </a:lnSpc>
              <a:spcBef>
                <a:spcPts val="200"/>
              </a:spcBef>
              <a:spcAft>
                <a:spcPts val="0"/>
              </a:spcAft>
              <a:buClr>
                <a:schemeClr val="dk1"/>
              </a:buClr>
              <a:buSzPts val="1000"/>
              <a:buFont typeface="Calibri"/>
              <a:buAutoNum type="arabicParenR"/>
            </a:pPr>
            <a:r>
              <a:rPr lang="en-US" sz="1000"/>
              <a:t>Review the strategies for dealing with each quadrant (i.e. take action to fix the problem, work to change how you think about it, accept it). </a:t>
            </a:r>
            <a:endParaRPr/>
          </a:p>
          <a:p>
            <a:pPr marL="234419" lvl="0" indent="-234419" algn="l" rtl="0">
              <a:lnSpc>
                <a:spcPct val="100000"/>
              </a:lnSpc>
              <a:spcBef>
                <a:spcPts val="200"/>
              </a:spcBef>
              <a:spcAft>
                <a:spcPts val="0"/>
              </a:spcAft>
              <a:buClr>
                <a:schemeClr val="dk1"/>
              </a:buClr>
              <a:buSzPts val="1000"/>
              <a:buFont typeface="Calibri"/>
              <a:buAutoNum type="arabicParenR"/>
            </a:pPr>
            <a:r>
              <a:rPr lang="en-US" sz="1000"/>
              <a:t>Have each student write down at least one thing they can do to lower their stress. </a:t>
            </a:r>
            <a:endParaRPr/>
          </a:p>
          <a:p>
            <a:pPr marL="234419" lvl="0" indent="-234419" algn="l" rtl="0">
              <a:lnSpc>
                <a:spcPct val="100000"/>
              </a:lnSpc>
              <a:spcBef>
                <a:spcPts val="200"/>
              </a:spcBef>
              <a:spcAft>
                <a:spcPts val="0"/>
              </a:spcAft>
              <a:buClr>
                <a:schemeClr val="dk1"/>
              </a:buClr>
              <a:buSzPts val="1000"/>
              <a:buFont typeface="Calibri"/>
              <a:buAutoNum type="arabicParenR"/>
            </a:pPr>
            <a:r>
              <a:rPr lang="en-US" sz="1000"/>
              <a:t>Ask a couple students to share their strategy to lower stress with the class. </a:t>
            </a:r>
            <a:endParaRPr/>
          </a:p>
          <a:p>
            <a:pPr marL="0" lvl="0" indent="0" algn="l" rtl="0">
              <a:lnSpc>
                <a:spcPct val="100000"/>
              </a:lnSpc>
              <a:spcBef>
                <a:spcPts val="200"/>
              </a:spcBef>
              <a:spcAft>
                <a:spcPts val="0"/>
              </a:spcAft>
              <a:buNone/>
            </a:pPr>
            <a:endParaRPr sz="1000"/>
          </a:p>
          <a:p>
            <a:pPr marL="221464" lvl="0" indent="-221464" algn="l" rtl="0">
              <a:lnSpc>
                <a:spcPct val="100000"/>
              </a:lnSpc>
              <a:spcBef>
                <a:spcPts val="0"/>
              </a:spcBef>
              <a:spcAft>
                <a:spcPts val="0"/>
              </a:spcAft>
              <a:buNone/>
            </a:pPr>
            <a:r>
              <a:rPr lang="en-US" sz="1000" b="1"/>
              <a:t>Key Points: </a:t>
            </a:r>
            <a:endParaRPr/>
          </a:p>
          <a:p>
            <a:pPr marL="221464" lvl="0" indent="-221464" algn="l" rtl="0">
              <a:lnSpc>
                <a:spcPct val="100000"/>
              </a:lnSpc>
              <a:spcBef>
                <a:spcPts val="0"/>
              </a:spcBef>
              <a:spcAft>
                <a:spcPts val="0"/>
              </a:spcAft>
              <a:buNone/>
            </a:pPr>
            <a:endParaRPr sz="1000" b="1"/>
          </a:p>
          <a:p>
            <a:pPr marL="221464" lvl="0" indent="-221464" algn="l" rtl="0">
              <a:lnSpc>
                <a:spcPct val="100000"/>
              </a:lnSpc>
              <a:spcBef>
                <a:spcPts val="0"/>
              </a:spcBef>
              <a:spcAft>
                <a:spcPts val="0"/>
              </a:spcAft>
              <a:buClr>
                <a:schemeClr val="dk1"/>
              </a:buClr>
              <a:buSzPts val="1000"/>
              <a:buFont typeface="Verdana"/>
              <a:buAutoNum type="arabicPeriod"/>
            </a:pPr>
            <a:r>
              <a:rPr lang="en-US" sz="1000"/>
              <a:t>Taking control of your stress through actions and thoughts will help manage your energy. </a:t>
            </a:r>
            <a:endParaRPr/>
          </a:p>
          <a:p>
            <a:pPr marL="221464" lvl="0" indent="-221464" algn="l" rtl="0">
              <a:lnSpc>
                <a:spcPct val="100000"/>
              </a:lnSpc>
              <a:spcBef>
                <a:spcPts val="0"/>
              </a:spcBef>
              <a:spcAft>
                <a:spcPts val="0"/>
              </a:spcAft>
              <a:buNone/>
            </a:pPr>
            <a:endParaRPr sz="1100"/>
          </a:p>
        </p:txBody>
      </p:sp>
      <p:sp>
        <p:nvSpPr>
          <p:cNvPr id="992" name="Google Shape;992;p5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50</a:t>
            </a:fld>
            <a:endParaRPr/>
          </a:p>
        </p:txBody>
      </p:sp>
      <p:sp>
        <p:nvSpPr>
          <p:cNvPr id="993" name="Google Shape;993;p5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51: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03" name="Google Shape;1003;p5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51</a:t>
            </a:fld>
            <a:endParaRPr/>
          </a:p>
        </p:txBody>
      </p:sp>
      <p:sp>
        <p:nvSpPr>
          <p:cNvPr id="1004" name="Google Shape;1004;p51: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0000"/>
                </a:solidFill>
                <a:latin typeface="Verdana"/>
                <a:ea typeface="Verdana"/>
                <a:cs typeface="Verdana"/>
                <a:sym typeface="Verdana"/>
              </a:rPr>
              <a:t>Slide Builds</a:t>
            </a:r>
            <a:endParaRPr/>
          </a:p>
        </p:txBody>
      </p:sp>
      <p:sp>
        <p:nvSpPr>
          <p:cNvPr id="1005" name="Google Shape;1005;p51:notes"/>
          <p:cNvSpPr txBox="1"/>
          <p:nvPr/>
        </p:nvSpPr>
        <p:spPr>
          <a:xfrm>
            <a:off x="130661" y="3229192"/>
            <a:ext cx="3951974" cy="5734932"/>
          </a:xfrm>
          <a:prstGeom prst="rect">
            <a:avLst/>
          </a:prstGeom>
          <a:noFill/>
          <a:ln>
            <a:noFill/>
          </a:ln>
        </p:spPr>
        <p:txBody>
          <a:bodyPr spcFirstLastPara="1" wrap="square" lIns="94500" tIns="47250" rIns="94500" bIns="47250" anchor="t" anchorCtr="0">
            <a:noAutofit/>
          </a:bodyPr>
          <a:lstStyle/>
          <a:p>
            <a:pPr marL="0" marR="0" lvl="0" indent="0" algn="l" rtl="0">
              <a:spcBef>
                <a:spcPts val="0"/>
              </a:spcBef>
              <a:spcAft>
                <a:spcPts val="0"/>
              </a:spcAft>
              <a:buNone/>
            </a:pPr>
            <a:r>
              <a:rPr lang="en-US" sz="1100" b="1">
                <a:solidFill>
                  <a:schemeClr val="dk1"/>
                </a:solidFill>
                <a:latin typeface="Verdana"/>
                <a:ea typeface="Verdana"/>
                <a:cs typeface="Verdana"/>
                <a:sym typeface="Verdana"/>
              </a:rPr>
              <a:t>Instructor Notes:</a:t>
            </a:r>
            <a:endParaRPr/>
          </a:p>
          <a:p>
            <a:pPr marL="348059" marR="0" lvl="0" indent="-348059" algn="l" rtl="0">
              <a:spcBef>
                <a:spcPts val="160"/>
              </a:spcBef>
              <a:spcAft>
                <a:spcPts val="0"/>
              </a:spcAft>
              <a:buNone/>
            </a:pPr>
            <a:endParaRPr sz="800" u="sng">
              <a:solidFill>
                <a:schemeClr val="dk1"/>
              </a:solidFill>
              <a:latin typeface="Verdana"/>
              <a:ea typeface="Verdana"/>
              <a:cs typeface="Verdana"/>
              <a:sym typeface="Verdana"/>
            </a:endParaRPr>
          </a:p>
          <a:p>
            <a:pPr marL="234419" marR="0" lvl="0" indent="-234419" algn="l" rtl="0">
              <a:spcBef>
                <a:spcPts val="22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Ask students if Frank looks ready to perform.</a:t>
            </a:r>
            <a:endParaRPr/>
          </a:p>
          <a:p>
            <a:pPr marL="234419" marR="0" lvl="0" indent="-234419" algn="l" rtl="0">
              <a:spcBef>
                <a:spcPts val="22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Ask for some of Frank’s symptoms of nervousness. Potential answers include sweating, shaking, tension, butterflies, etc.</a:t>
            </a:r>
            <a:endParaRPr/>
          </a:p>
          <a:p>
            <a:pPr marL="234419" marR="0" lvl="0" indent="-234419" algn="l" rtl="0">
              <a:spcBef>
                <a:spcPts val="22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Explain the three symptoms of nervousness on the slide (slide builds). If students brought up other symptoms of nervousness, address those as well: </a:t>
            </a:r>
            <a:endParaRPr/>
          </a:p>
          <a:p>
            <a:pPr marL="468836" marR="0" lvl="1" indent="-234418" algn="l" rtl="0">
              <a:spcBef>
                <a:spcPts val="220"/>
              </a:spcBef>
              <a:spcAft>
                <a:spcPts val="0"/>
              </a:spcAft>
              <a:buClr>
                <a:schemeClr val="dk1"/>
              </a:buClr>
              <a:buSzPts val="1100"/>
              <a:buFont typeface="Arial"/>
              <a:buChar char="•"/>
            </a:pPr>
            <a:r>
              <a:rPr lang="en-US" sz="1100" b="0" i="0" u="sng" strike="noStrike" cap="none">
                <a:solidFill>
                  <a:schemeClr val="dk1"/>
                </a:solidFill>
                <a:latin typeface="Verdana"/>
                <a:ea typeface="Verdana"/>
                <a:cs typeface="Verdana"/>
                <a:sym typeface="Verdana"/>
              </a:rPr>
              <a:t>Dry Mouth</a:t>
            </a:r>
            <a:r>
              <a:rPr lang="en-US" sz="1100" b="0" i="0" u="none" strike="noStrike" cap="none">
                <a:solidFill>
                  <a:schemeClr val="dk1"/>
                </a:solidFill>
                <a:latin typeface="Verdana"/>
                <a:ea typeface="Verdana"/>
                <a:cs typeface="Verdana"/>
                <a:sym typeface="Verdana"/>
              </a:rPr>
              <a:t>: We get dry mouth because our saliva turns off so that energy used for digestion can be used to help us perform. </a:t>
            </a:r>
            <a:endParaRPr/>
          </a:p>
          <a:p>
            <a:pPr marL="468836" marR="0" lvl="1" indent="-234418" algn="l" rtl="0">
              <a:spcBef>
                <a:spcPts val="220"/>
              </a:spcBef>
              <a:spcAft>
                <a:spcPts val="0"/>
              </a:spcAft>
              <a:buClr>
                <a:schemeClr val="dk1"/>
              </a:buClr>
              <a:buSzPts val="1100"/>
              <a:buFont typeface="Arial"/>
              <a:buChar char="•"/>
            </a:pPr>
            <a:r>
              <a:rPr lang="en-US" sz="1100" b="0" i="0" u="sng" strike="noStrike" cap="none">
                <a:solidFill>
                  <a:schemeClr val="dk1"/>
                </a:solidFill>
                <a:latin typeface="Verdana"/>
                <a:ea typeface="Verdana"/>
                <a:cs typeface="Verdana"/>
                <a:sym typeface="Verdana"/>
              </a:rPr>
              <a:t>Rapid Breathing: </a:t>
            </a:r>
            <a:r>
              <a:rPr lang="en-US" sz="1100" b="0" i="0" u="none" strike="noStrike" cap="none">
                <a:solidFill>
                  <a:schemeClr val="dk1"/>
                </a:solidFill>
                <a:latin typeface="Verdana"/>
                <a:ea typeface="Verdana"/>
                <a:cs typeface="Verdana"/>
                <a:sym typeface="Verdana"/>
              </a:rPr>
              <a:t>We breathe more quickly to get more oxygen to our brain and body.</a:t>
            </a:r>
            <a:endParaRPr/>
          </a:p>
          <a:p>
            <a:pPr marL="468836" marR="0" lvl="1" indent="-234418" algn="l" rtl="0">
              <a:spcBef>
                <a:spcPts val="220"/>
              </a:spcBef>
              <a:spcAft>
                <a:spcPts val="0"/>
              </a:spcAft>
              <a:buClr>
                <a:schemeClr val="dk1"/>
              </a:buClr>
              <a:buSzPts val="1100"/>
              <a:buFont typeface="Arial"/>
              <a:buChar char="•"/>
            </a:pPr>
            <a:r>
              <a:rPr lang="en-US" sz="1100" b="0" i="0" u="none" strike="noStrike" cap="none">
                <a:solidFill>
                  <a:schemeClr val="dk1"/>
                </a:solidFill>
                <a:latin typeface="Verdana"/>
                <a:ea typeface="Verdana"/>
                <a:cs typeface="Verdana"/>
                <a:sym typeface="Verdana"/>
              </a:rPr>
              <a:t>Increased Heart Rate: Our heart rate increases to get oxygen to our brain and muscles faster.</a:t>
            </a:r>
            <a:endParaRPr/>
          </a:p>
          <a:p>
            <a:pPr marL="468836" marR="0" lvl="1" indent="-234418" algn="l" rtl="0">
              <a:spcBef>
                <a:spcPts val="220"/>
              </a:spcBef>
              <a:spcAft>
                <a:spcPts val="0"/>
              </a:spcAft>
              <a:buClr>
                <a:schemeClr val="dk1"/>
              </a:buClr>
              <a:buSzPts val="1100"/>
              <a:buFont typeface="Arial"/>
              <a:buChar char="•"/>
            </a:pPr>
            <a:r>
              <a:rPr lang="en-US" sz="1100" b="0" i="0" u="sng" strike="noStrike" cap="none">
                <a:solidFill>
                  <a:schemeClr val="dk1"/>
                </a:solidFill>
                <a:latin typeface="Verdana"/>
                <a:ea typeface="Verdana"/>
                <a:cs typeface="Verdana"/>
                <a:sym typeface="Verdana"/>
              </a:rPr>
              <a:t>Digestive System</a:t>
            </a:r>
            <a:r>
              <a:rPr lang="en-US" sz="1100" b="0" i="0" u="none" strike="noStrike" cap="none">
                <a:solidFill>
                  <a:schemeClr val="dk1"/>
                </a:solidFill>
                <a:latin typeface="Verdana"/>
                <a:ea typeface="Verdana"/>
                <a:cs typeface="Verdana"/>
                <a:sym typeface="Verdana"/>
              </a:rPr>
              <a:t>: We feel nauseous or sick because our digestive system shuts down so we can use that energy to perform</a:t>
            </a:r>
            <a:r>
              <a:rPr lang="en-US" sz="1100" b="0" i="0" u="none" strike="noStrike" cap="none">
                <a:solidFill>
                  <a:schemeClr val="dk1"/>
                </a:solidFill>
                <a:latin typeface="Arial"/>
                <a:ea typeface="Arial"/>
                <a:cs typeface="Arial"/>
                <a:sym typeface="Arial"/>
              </a:rPr>
              <a:t>.</a:t>
            </a:r>
            <a:endParaRPr/>
          </a:p>
          <a:p>
            <a:pPr marL="234418" marR="0" lvl="1" indent="0" algn="l" rtl="0">
              <a:spcBef>
                <a:spcPts val="160"/>
              </a:spcBef>
              <a:spcAft>
                <a:spcPts val="0"/>
              </a:spcAft>
              <a:buNone/>
            </a:pPr>
            <a:endParaRPr sz="800" b="0" i="0" u="none" strike="noStrike" cap="none">
              <a:solidFill>
                <a:schemeClr val="dk1"/>
              </a:solidFill>
              <a:latin typeface="Verdana"/>
              <a:ea typeface="Verdana"/>
              <a:cs typeface="Verdana"/>
              <a:sym typeface="Verdana"/>
            </a:endParaRPr>
          </a:p>
          <a:p>
            <a:pPr marL="348059" marR="0" lvl="0" indent="-348059" algn="l" rtl="0">
              <a:spcBef>
                <a:spcPts val="220"/>
              </a:spcBef>
              <a:spcAft>
                <a:spcPts val="0"/>
              </a:spcAft>
              <a:buNone/>
            </a:pPr>
            <a:r>
              <a:rPr lang="en-US" sz="1100" b="1">
                <a:solidFill>
                  <a:schemeClr val="dk1"/>
                </a:solidFill>
                <a:latin typeface="Verdana"/>
                <a:ea typeface="Verdana"/>
                <a:cs typeface="Verdana"/>
                <a:sym typeface="Verdana"/>
              </a:rPr>
              <a:t>Key Points: </a:t>
            </a:r>
            <a:endParaRPr/>
          </a:p>
          <a:p>
            <a:pPr marL="441390" marR="0" lvl="1" indent="0" algn="l" rtl="0">
              <a:spcBef>
                <a:spcPts val="160"/>
              </a:spcBef>
              <a:spcAft>
                <a:spcPts val="0"/>
              </a:spcAft>
              <a:buNone/>
            </a:pPr>
            <a:endParaRPr sz="800" b="0" i="0" u="none" strike="noStrike" cap="none">
              <a:solidFill>
                <a:schemeClr val="dk1"/>
              </a:solidFill>
              <a:latin typeface="Verdana"/>
              <a:ea typeface="Verdana"/>
              <a:cs typeface="Verdana"/>
              <a:sym typeface="Verdana"/>
            </a:endParaRPr>
          </a:p>
          <a:p>
            <a:pPr marL="232802" marR="0" lvl="0" indent="-232802" algn="l" rtl="0">
              <a:spcBef>
                <a:spcPts val="22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When we want to perform well our bodies start changing to set us up for success; nerves help us. </a:t>
            </a:r>
            <a:endParaRPr/>
          </a:p>
          <a:p>
            <a:pPr marL="232802" marR="0" lvl="0" indent="-232802" algn="l" rtl="0">
              <a:spcBef>
                <a:spcPts val="220"/>
              </a:spcBef>
              <a:spcAft>
                <a:spcPts val="0"/>
              </a:spcAft>
              <a:buClr>
                <a:schemeClr val="dk1"/>
              </a:buClr>
              <a:buSzPts val="1100"/>
              <a:buFont typeface="Calibri"/>
              <a:buAutoNum type="arabicParenR"/>
            </a:pPr>
            <a:r>
              <a:rPr lang="en-US" sz="1100">
                <a:solidFill>
                  <a:schemeClr val="dk1"/>
                </a:solidFill>
                <a:latin typeface="Verdana"/>
                <a:ea typeface="Verdana"/>
                <a:cs typeface="Verdana"/>
                <a:sym typeface="Verdana"/>
              </a:rPr>
              <a:t>We often convince ourselves that nerves are bad and those Thoughts hurt our performance;  remember Thoughts drive Consequences. </a:t>
            </a:r>
            <a:endParaRPr/>
          </a:p>
          <a:p>
            <a:pPr marL="789451" marR="0" lvl="1" indent="-278209" algn="l" rtl="0">
              <a:spcBef>
                <a:spcPts val="220"/>
              </a:spcBef>
              <a:spcAft>
                <a:spcPts val="0"/>
              </a:spcAft>
              <a:buClr>
                <a:schemeClr val="dk1"/>
              </a:buClr>
              <a:buSzPts val="1100"/>
              <a:buFont typeface="Arial"/>
              <a:buNone/>
            </a:pPr>
            <a:endParaRPr sz="1100" b="0" i="0" u="none" strike="noStrike" cap="none">
              <a:solidFill>
                <a:schemeClr val="dk1"/>
              </a:solidFill>
              <a:latin typeface="Verdana"/>
              <a:ea typeface="Verdana"/>
              <a:cs typeface="Verdana"/>
              <a:sym typeface="Verdana"/>
            </a:endParaRPr>
          </a:p>
          <a:p>
            <a:pPr marL="348059" marR="0" lvl="0" indent="-278209" algn="l" rtl="0">
              <a:spcBef>
                <a:spcPts val="220"/>
              </a:spcBef>
              <a:spcAft>
                <a:spcPts val="0"/>
              </a:spcAft>
              <a:buClr>
                <a:schemeClr val="dk1"/>
              </a:buClr>
              <a:buSzPts val="1100"/>
              <a:buFont typeface="Arial"/>
              <a:buNone/>
            </a:pPr>
            <a:endParaRPr sz="1100">
              <a:solidFill>
                <a:schemeClr val="dk1"/>
              </a:solidFill>
              <a:latin typeface="Verdana"/>
              <a:ea typeface="Verdana"/>
              <a:cs typeface="Verdana"/>
              <a:sym typeface="Verdana"/>
            </a:endParaRPr>
          </a:p>
        </p:txBody>
      </p:sp>
      <p:sp>
        <p:nvSpPr>
          <p:cNvPr id="1006" name="Google Shape;1006;p5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1007" name="Google Shape;1007;p51: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52: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24" name="Google Shape;1024;p52:notes"/>
          <p:cNvSpPr txBox="1">
            <a:spLocks noGrp="1"/>
          </p:cNvSpPr>
          <p:nvPr>
            <p:ph type="body" idx="1"/>
          </p:nvPr>
        </p:nvSpPr>
        <p:spPr>
          <a:xfrm>
            <a:off x="144110"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8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800" u="sng"/>
          </a:p>
          <a:p>
            <a:pPr marL="234419" lvl="0" indent="-234419" algn="l" rtl="0">
              <a:lnSpc>
                <a:spcPct val="100000"/>
              </a:lnSpc>
              <a:spcBef>
                <a:spcPts val="220"/>
              </a:spcBef>
              <a:spcAft>
                <a:spcPts val="0"/>
              </a:spcAft>
              <a:buClr>
                <a:schemeClr val="dk1"/>
              </a:buClr>
              <a:buSzPts val="1100"/>
              <a:buFont typeface="Calibri"/>
              <a:buAutoNum type="arabicParenR"/>
            </a:pPr>
            <a:r>
              <a:rPr lang="en-US" sz="1100"/>
              <a:t>Students identify two situations that make them nervous, followed by what they feel like when they get nervous. Prompt students to think about the physical reactions (like Frank) that happen to them. </a:t>
            </a:r>
            <a:endParaRPr/>
          </a:p>
          <a:p>
            <a:pPr marL="234419" lvl="0" indent="-234419" algn="l" rtl="0">
              <a:lnSpc>
                <a:spcPct val="100000"/>
              </a:lnSpc>
              <a:spcBef>
                <a:spcPts val="220"/>
              </a:spcBef>
              <a:spcAft>
                <a:spcPts val="0"/>
              </a:spcAft>
              <a:buClr>
                <a:schemeClr val="dk1"/>
              </a:buClr>
              <a:buSzPts val="1100"/>
              <a:buFont typeface="Calibri"/>
              <a:buAutoNum type="arabicParenR"/>
            </a:pPr>
            <a:r>
              <a:rPr lang="en-US" sz="1100"/>
              <a:t>Next, students identify Thoughts they can tell themselves when they get nervous to help them remain confident and perform (i.e., how they will reinterpret their nerves).</a:t>
            </a:r>
            <a:endParaRPr/>
          </a:p>
          <a:p>
            <a:pPr marL="234419" lvl="0" indent="-234419" algn="l" rtl="0">
              <a:lnSpc>
                <a:spcPct val="100000"/>
              </a:lnSpc>
              <a:spcBef>
                <a:spcPts val="220"/>
              </a:spcBef>
              <a:spcAft>
                <a:spcPts val="0"/>
              </a:spcAft>
              <a:buClr>
                <a:schemeClr val="dk1"/>
              </a:buClr>
              <a:buSzPts val="1100"/>
              <a:buFont typeface="Calibri"/>
              <a:buAutoNum type="arabicParenR"/>
            </a:pPr>
            <a:r>
              <a:rPr lang="en-US" sz="1100"/>
              <a:t>Get a few students to share how they will reinterpret their nerves. </a:t>
            </a:r>
            <a:endParaRPr/>
          </a:p>
          <a:p>
            <a:pPr marL="0" lvl="0" indent="0" algn="l" rtl="0">
              <a:lnSpc>
                <a:spcPct val="100000"/>
              </a:lnSpc>
              <a:spcBef>
                <a:spcPts val="0"/>
              </a:spcBef>
              <a:spcAft>
                <a:spcPts val="0"/>
              </a:spcAft>
              <a:buNone/>
            </a:pPr>
            <a:endParaRPr sz="800"/>
          </a:p>
          <a:p>
            <a:pPr marL="221464" lvl="0" indent="-221464" algn="l" rtl="0">
              <a:lnSpc>
                <a:spcPct val="100000"/>
              </a:lnSpc>
              <a:spcBef>
                <a:spcPts val="0"/>
              </a:spcBef>
              <a:spcAft>
                <a:spcPts val="0"/>
              </a:spcAft>
              <a:buNone/>
            </a:pPr>
            <a:r>
              <a:rPr lang="en-US" sz="1100" b="1"/>
              <a:t>Key Points: </a:t>
            </a:r>
            <a:endParaRPr/>
          </a:p>
          <a:p>
            <a:pPr marL="221464" lvl="0" indent="-221464" algn="l" rtl="0">
              <a:lnSpc>
                <a:spcPct val="100000"/>
              </a:lnSpc>
              <a:spcBef>
                <a:spcPts val="0"/>
              </a:spcBef>
              <a:spcAft>
                <a:spcPts val="0"/>
              </a:spcAft>
              <a:buNone/>
            </a:pPr>
            <a:endParaRPr sz="800"/>
          </a:p>
          <a:p>
            <a:pPr marL="232802" lvl="0" indent="-232802" algn="l" rtl="0">
              <a:lnSpc>
                <a:spcPct val="109090"/>
              </a:lnSpc>
              <a:spcBef>
                <a:spcPts val="330"/>
              </a:spcBef>
              <a:spcAft>
                <a:spcPts val="0"/>
              </a:spcAft>
              <a:buClr>
                <a:schemeClr val="dk1"/>
              </a:buClr>
              <a:buSzPts val="1100"/>
              <a:buFont typeface="Calibri"/>
              <a:buAutoNum type="arabicParenR"/>
            </a:pPr>
            <a:r>
              <a:rPr lang="en-US" sz="1100"/>
              <a:t>Experiencing nerves is our bodies’ way of telling us we are ready to perform.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Taking control of our Thoughts will help us to perform and not let nervous symptoms, and our Thoughts about them, take control. </a:t>
            </a:r>
            <a:endParaRPr/>
          </a:p>
        </p:txBody>
      </p:sp>
      <p:sp>
        <p:nvSpPr>
          <p:cNvPr id="1025" name="Google Shape;1025;p5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52</a:t>
            </a:fld>
            <a:endParaRPr/>
          </a:p>
        </p:txBody>
      </p:sp>
      <p:sp>
        <p:nvSpPr>
          <p:cNvPr id="1026" name="Google Shape;1026;p5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53: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35" name="Google Shape;1035;p53:notes"/>
          <p:cNvSpPr txBox="1">
            <a:spLocks noGrp="1"/>
          </p:cNvSpPr>
          <p:nvPr>
            <p:ph type="body" idx="1"/>
          </p:nvPr>
        </p:nvSpPr>
        <p:spPr>
          <a:xfrm>
            <a:off x="113958" y="3238680"/>
            <a:ext cx="4032240"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000" b="1"/>
              <a:t>Instructor Notes: </a:t>
            </a:r>
            <a:endParaRPr/>
          </a:p>
          <a:p>
            <a:pPr marL="0" lvl="0" indent="0" algn="l" rtl="0">
              <a:lnSpc>
                <a:spcPct val="100000"/>
              </a:lnSpc>
              <a:spcBef>
                <a:spcPts val="0"/>
              </a:spcBef>
              <a:spcAft>
                <a:spcPts val="0"/>
              </a:spcAft>
              <a:buNone/>
            </a:pPr>
            <a:endParaRPr sz="800" b="1"/>
          </a:p>
          <a:p>
            <a:pPr marL="0" lvl="0" indent="0" algn="l" rtl="0">
              <a:lnSpc>
                <a:spcPct val="100000"/>
              </a:lnSpc>
              <a:spcBef>
                <a:spcPts val="0"/>
              </a:spcBef>
              <a:spcAft>
                <a:spcPts val="0"/>
              </a:spcAft>
              <a:buNone/>
            </a:pPr>
            <a:r>
              <a:rPr lang="en-US" sz="1000" b="1"/>
              <a:t>Note: </a:t>
            </a:r>
            <a:r>
              <a:rPr lang="en-US" sz="1000"/>
              <a:t>Teach each fundamental one by one. This </a:t>
            </a:r>
            <a:r>
              <a:rPr lang="en-US" sz="1000" u="sng"/>
              <a:t>slide includes 3 activities </a:t>
            </a:r>
            <a:r>
              <a:rPr lang="en-US" sz="1000"/>
              <a:t>(one for each fundamental).</a:t>
            </a:r>
            <a:endParaRPr sz="1000" b="1"/>
          </a:p>
          <a:p>
            <a:pPr marL="0" lvl="0" indent="0" algn="l" rtl="0">
              <a:lnSpc>
                <a:spcPct val="100000"/>
              </a:lnSpc>
              <a:spcBef>
                <a:spcPts val="0"/>
              </a:spcBef>
              <a:spcAft>
                <a:spcPts val="0"/>
              </a:spcAft>
              <a:buNone/>
            </a:pPr>
            <a:endParaRPr sz="800" b="1"/>
          </a:p>
          <a:p>
            <a:pPr marL="232802" lvl="0" indent="-232802" algn="l" rtl="0">
              <a:lnSpc>
                <a:spcPct val="120000"/>
              </a:lnSpc>
              <a:spcBef>
                <a:spcPts val="0"/>
              </a:spcBef>
              <a:spcAft>
                <a:spcPts val="0"/>
              </a:spcAft>
              <a:buClr>
                <a:schemeClr val="dk1"/>
              </a:buClr>
              <a:buSzPts val="1000"/>
              <a:buFont typeface="Calibri"/>
              <a:buAutoNum type="arabicParenR"/>
            </a:pPr>
            <a:r>
              <a:rPr lang="en-US" sz="1000"/>
              <a:t>Segue into Deliberate Breathing as a technique to help you perform, deal with stress, and manage energy.</a:t>
            </a:r>
            <a:endParaRPr/>
          </a:p>
          <a:p>
            <a:pPr marL="232802" lvl="0" indent="-232802" algn="l" rtl="0">
              <a:lnSpc>
                <a:spcPct val="120000"/>
              </a:lnSpc>
              <a:spcBef>
                <a:spcPts val="200"/>
              </a:spcBef>
              <a:spcAft>
                <a:spcPts val="0"/>
              </a:spcAft>
              <a:buClr>
                <a:schemeClr val="dk1"/>
              </a:buClr>
              <a:buSzPts val="1000"/>
              <a:buFont typeface="Calibri"/>
              <a:buAutoNum type="arabicParenR"/>
            </a:pPr>
            <a:r>
              <a:rPr lang="en-US" sz="1000"/>
              <a:t>The difference between breathing and Deliberate Breathing is the use of 3 fundamentals. </a:t>
            </a:r>
            <a:endParaRPr/>
          </a:p>
          <a:p>
            <a:pPr marL="232802" lvl="0" indent="-232802" algn="l" rtl="0">
              <a:lnSpc>
                <a:spcPct val="120000"/>
              </a:lnSpc>
              <a:spcBef>
                <a:spcPts val="200"/>
              </a:spcBef>
              <a:spcAft>
                <a:spcPts val="0"/>
              </a:spcAft>
              <a:buClr>
                <a:schemeClr val="dk1"/>
              </a:buClr>
              <a:buSzPts val="1000"/>
              <a:buFont typeface="Calibri"/>
              <a:buAutoNum type="arabicParenR"/>
            </a:pPr>
            <a:r>
              <a:rPr lang="en-US" sz="1000"/>
              <a:t>Instruct students to place one hand on their stomach and one on their chest. Have students take 3 deep breaths while paying attention to which hand is moving the most. Show of hands: </a:t>
            </a:r>
            <a:endParaRPr/>
          </a:p>
          <a:p>
            <a:pPr marL="468836" lvl="1" indent="-234418" algn="l" rtl="0">
              <a:lnSpc>
                <a:spcPct val="120000"/>
              </a:lnSpc>
              <a:spcBef>
                <a:spcPts val="200"/>
              </a:spcBef>
              <a:spcAft>
                <a:spcPts val="0"/>
              </a:spcAft>
              <a:buClr>
                <a:schemeClr val="dk1"/>
              </a:buClr>
              <a:buSzPts val="1000"/>
              <a:buFont typeface="Calibri"/>
              <a:buAutoNum type="arabicParenR"/>
            </a:pPr>
            <a:r>
              <a:rPr lang="en-US" sz="1000"/>
              <a:t>Whose hand on their chest moved the most?</a:t>
            </a:r>
            <a:endParaRPr/>
          </a:p>
          <a:p>
            <a:pPr marL="468836" lvl="1" indent="-234418" algn="l" rtl="0">
              <a:lnSpc>
                <a:spcPct val="120000"/>
              </a:lnSpc>
              <a:spcBef>
                <a:spcPts val="200"/>
              </a:spcBef>
              <a:spcAft>
                <a:spcPts val="0"/>
              </a:spcAft>
              <a:buClr>
                <a:schemeClr val="dk1"/>
              </a:buClr>
              <a:buSzPts val="1000"/>
              <a:buFont typeface="Calibri"/>
              <a:buAutoNum type="arabicParenR"/>
            </a:pPr>
            <a:r>
              <a:rPr lang="en-US" sz="1000"/>
              <a:t>Whose hand on their stomach moved the most?</a:t>
            </a:r>
            <a:endParaRPr/>
          </a:p>
          <a:p>
            <a:pPr marL="468836" lvl="1" indent="-234418" algn="l" rtl="0">
              <a:lnSpc>
                <a:spcPct val="120000"/>
              </a:lnSpc>
              <a:spcBef>
                <a:spcPts val="200"/>
              </a:spcBef>
              <a:spcAft>
                <a:spcPts val="0"/>
              </a:spcAft>
              <a:buClr>
                <a:schemeClr val="dk1"/>
              </a:buClr>
              <a:buSzPts val="1000"/>
              <a:buFont typeface="Calibri"/>
              <a:buAutoNum type="arabicParenR"/>
            </a:pPr>
            <a:r>
              <a:rPr lang="en-US" sz="1000"/>
              <a:t>Who had both hands move?</a:t>
            </a:r>
            <a:endParaRPr/>
          </a:p>
          <a:p>
            <a:pPr marL="221464" lvl="0" indent="-221464" algn="l" rtl="0">
              <a:lnSpc>
                <a:spcPct val="120000"/>
              </a:lnSpc>
              <a:spcBef>
                <a:spcPts val="200"/>
              </a:spcBef>
              <a:spcAft>
                <a:spcPts val="0"/>
              </a:spcAft>
              <a:buClr>
                <a:schemeClr val="dk1"/>
              </a:buClr>
              <a:buSzPts val="1000"/>
              <a:buFont typeface="Calibri"/>
              <a:buAutoNum type="arabicParenR"/>
            </a:pPr>
            <a:r>
              <a:rPr lang="en-US" sz="1000"/>
              <a:t>Inform students that we want the hand on our stomach moving more because it means we are breathing more deeply and getting more oxygen. This brings us to our first fundamental.  </a:t>
            </a:r>
            <a:endParaRPr/>
          </a:p>
          <a:p>
            <a:pPr marL="221464" lvl="0" indent="-221464" algn="l" rtl="0">
              <a:lnSpc>
                <a:spcPct val="120000"/>
              </a:lnSpc>
              <a:spcBef>
                <a:spcPts val="200"/>
              </a:spcBef>
              <a:spcAft>
                <a:spcPts val="0"/>
              </a:spcAft>
              <a:buClr>
                <a:schemeClr val="dk1"/>
              </a:buClr>
              <a:buSzPts val="1000"/>
              <a:buFont typeface="Calibri"/>
              <a:buAutoNum type="arabicParenR"/>
            </a:pPr>
            <a:r>
              <a:rPr lang="en-US" sz="1000"/>
              <a:t>Build slide to reveal first fundamental: CONTROL YOUR BODY.</a:t>
            </a:r>
            <a:endParaRPr/>
          </a:p>
          <a:p>
            <a:pPr marL="468836" lvl="1" indent="-234418" algn="l" rtl="0">
              <a:lnSpc>
                <a:spcPct val="120000"/>
              </a:lnSpc>
              <a:spcBef>
                <a:spcPts val="200"/>
              </a:spcBef>
              <a:spcAft>
                <a:spcPts val="0"/>
              </a:spcAft>
              <a:buClr>
                <a:schemeClr val="dk1"/>
              </a:buClr>
              <a:buSzPts val="1000"/>
              <a:buFont typeface="Arial"/>
              <a:buChar char="•"/>
            </a:pPr>
            <a:r>
              <a:rPr lang="en-US" sz="1000"/>
              <a:t>Breathe low, into your diaphragm, to get a more complete breath. You should feel your stomach expand when you inhale and deflate when you exhale. </a:t>
            </a:r>
            <a:endParaRPr/>
          </a:p>
          <a:p>
            <a:pPr marL="468836" lvl="1" indent="-234418" algn="l" rtl="0">
              <a:lnSpc>
                <a:spcPct val="120000"/>
              </a:lnSpc>
              <a:spcBef>
                <a:spcPts val="200"/>
              </a:spcBef>
              <a:spcAft>
                <a:spcPts val="0"/>
              </a:spcAft>
              <a:buClr>
                <a:schemeClr val="dk1"/>
              </a:buClr>
              <a:buSzPts val="1000"/>
              <a:buFont typeface="Arial"/>
              <a:buChar char="•"/>
            </a:pPr>
            <a:r>
              <a:rPr lang="en-US" sz="1000"/>
              <a:t>It is recommended to breathe with a 5-5 cadence (5 sec. inhale, 5 sec. exhale). If that’s difficult try 4-4. The goal is to breathe with a rhythm (length of inhale matches exhale). </a:t>
            </a:r>
            <a:endParaRPr/>
          </a:p>
          <a:p>
            <a:pPr marL="0" lvl="0" indent="0" algn="l" rtl="0">
              <a:lnSpc>
                <a:spcPct val="100000"/>
              </a:lnSpc>
              <a:spcBef>
                <a:spcPts val="0"/>
              </a:spcBef>
              <a:spcAft>
                <a:spcPts val="0"/>
              </a:spcAft>
              <a:buNone/>
            </a:pPr>
            <a:endParaRPr sz="1000"/>
          </a:p>
        </p:txBody>
      </p:sp>
      <p:sp>
        <p:nvSpPr>
          <p:cNvPr id="1036" name="Google Shape;1036;p5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53</a:t>
            </a:fld>
            <a:endParaRPr/>
          </a:p>
        </p:txBody>
      </p:sp>
      <p:sp>
        <p:nvSpPr>
          <p:cNvPr id="1037" name="Google Shape;1037;p53: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0000"/>
                </a:solidFill>
                <a:latin typeface="Verdana"/>
                <a:ea typeface="Verdana"/>
                <a:cs typeface="Verdana"/>
                <a:sym typeface="Verdana"/>
              </a:rPr>
              <a:t>Slide Builds</a:t>
            </a:r>
            <a:endParaRPr/>
          </a:p>
        </p:txBody>
      </p:sp>
      <p:sp>
        <p:nvSpPr>
          <p:cNvPr id="1038" name="Google Shape;1038;p5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54:notes"/>
          <p:cNvSpPr txBox="1">
            <a:spLocks noGrp="1"/>
          </p:cNvSpPr>
          <p:nvPr>
            <p:ph type="body" idx="1"/>
          </p:nvPr>
        </p:nvSpPr>
        <p:spPr>
          <a:xfrm>
            <a:off x="58713" y="170405"/>
            <a:ext cx="4001795" cy="8988608"/>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017" b="1"/>
              <a:t>Instructor Notes: </a:t>
            </a:r>
            <a:endParaRPr/>
          </a:p>
          <a:p>
            <a:pPr marL="221464" lvl="0" indent="-156884" algn="l" rtl="0">
              <a:lnSpc>
                <a:spcPct val="100000"/>
              </a:lnSpc>
              <a:spcBef>
                <a:spcPts val="0"/>
              </a:spcBef>
              <a:spcAft>
                <a:spcPts val="0"/>
              </a:spcAft>
              <a:buClr>
                <a:schemeClr val="dk1"/>
              </a:buClr>
              <a:buSzPts val="1017"/>
              <a:buFont typeface="Verdana"/>
              <a:buNone/>
            </a:pPr>
            <a:endParaRPr sz="1017"/>
          </a:p>
          <a:p>
            <a:pPr marL="219868" lvl="0" indent="-161667" algn="l" rtl="0">
              <a:lnSpc>
                <a:spcPct val="100000"/>
              </a:lnSpc>
              <a:spcBef>
                <a:spcPts val="203"/>
              </a:spcBef>
              <a:spcAft>
                <a:spcPts val="0"/>
              </a:spcAft>
              <a:buNone/>
            </a:pPr>
            <a:r>
              <a:rPr lang="en-US" sz="1017"/>
              <a:t>6)  Activity #1 (Low-Tech)</a:t>
            </a:r>
            <a:endParaRPr/>
          </a:p>
          <a:p>
            <a:pPr marL="468836" lvl="0" indent="-234418" algn="l" rtl="0">
              <a:lnSpc>
                <a:spcPct val="100000"/>
              </a:lnSpc>
              <a:spcBef>
                <a:spcPts val="203"/>
              </a:spcBef>
              <a:spcAft>
                <a:spcPts val="0"/>
              </a:spcAft>
              <a:buClr>
                <a:schemeClr val="dk1"/>
              </a:buClr>
              <a:buSzPts val="1017"/>
              <a:buFont typeface="Arial"/>
              <a:buChar char="•"/>
            </a:pPr>
            <a:r>
              <a:rPr lang="en-US" sz="1017"/>
              <a:t>To breathe most efficiently, sit up straight and uncross your legs and arms (to facilitate circulation).</a:t>
            </a:r>
            <a:endParaRPr sz="1017"/>
          </a:p>
          <a:p>
            <a:pPr marL="468836" lvl="0" indent="-234418" algn="l" rtl="0">
              <a:lnSpc>
                <a:spcPct val="100000"/>
              </a:lnSpc>
              <a:spcBef>
                <a:spcPts val="203"/>
              </a:spcBef>
              <a:spcAft>
                <a:spcPts val="0"/>
              </a:spcAft>
              <a:buClr>
                <a:schemeClr val="dk1"/>
              </a:buClr>
              <a:buSzPts val="1017"/>
              <a:buFont typeface="Arial"/>
              <a:buChar char="•"/>
            </a:pPr>
            <a:r>
              <a:rPr lang="en-US" sz="1017"/>
              <a:t>Instruct students to breathe with a 5-5 cadence. Count the first few cadences for the students. Then allow students to continue for 1 minute.</a:t>
            </a:r>
            <a:endParaRPr/>
          </a:p>
          <a:p>
            <a:pPr marL="468836" lvl="0" indent="-234418" algn="l" rtl="0">
              <a:lnSpc>
                <a:spcPct val="100000"/>
              </a:lnSpc>
              <a:spcBef>
                <a:spcPts val="203"/>
              </a:spcBef>
              <a:spcAft>
                <a:spcPts val="0"/>
              </a:spcAft>
              <a:buClr>
                <a:schemeClr val="dk1"/>
              </a:buClr>
              <a:buSzPts val="1017"/>
              <a:buFont typeface="Arial"/>
              <a:buChar char="•"/>
            </a:pPr>
            <a:r>
              <a:rPr lang="en-US" sz="1017"/>
              <a:t>Following the activity, have students record their experience in the BODY box in their Participant Workbooks. Prompt students to include what their body felt like, what their mind felt like, and what emotions they experienced. </a:t>
            </a:r>
            <a:endParaRPr/>
          </a:p>
          <a:p>
            <a:pPr marL="0" lvl="0" indent="0" algn="l" rtl="0">
              <a:lnSpc>
                <a:spcPct val="100000"/>
              </a:lnSpc>
              <a:spcBef>
                <a:spcPts val="203"/>
              </a:spcBef>
              <a:spcAft>
                <a:spcPts val="0"/>
              </a:spcAft>
              <a:buNone/>
            </a:pPr>
            <a:r>
              <a:rPr lang="en-US" sz="1017"/>
              <a:t>  7)  Build slide to reveal second fundamental: CONTROL </a:t>
            </a:r>
            <a:endParaRPr/>
          </a:p>
          <a:p>
            <a:pPr marL="0" lvl="0" indent="0" algn="l" rtl="0">
              <a:lnSpc>
                <a:spcPct val="100000"/>
              </a:lnSpc>
              <a:spcBef>
                <a:spcPts val="203"/>
              </a:spcBef>
              <a:spcAft>
                <a:spcPts val="0"/>
              </a:spcAft>
              <a:buNone/>
            </a:pPr>
            <a:r>
              <a:rPr lang="en-US" sz="1017"/>
              <a:t>       YOUR MIND.</a:t>
            </a:r>
            <a:endParaRPr/>
          </a:p>
          <a:p>
            <a:pPr marL="468836" lvl="1" indent="-234418" algn="l" rtl="0">
              <a:lnSpc>
                <a:spcPct val="100000"/>
              </a:lnSpc>
              <a:spcBef>
                <a:spcPts val="203"/>
              </a:spcBef>
              <a:spcAft>
                <a:spcPts val="0"/>
              </a:spcAft>
              <a:buClr>
                <a:schemeClr val="dk1"/>
              </a:buClr>
              <a:buSzPts val="1017"/>
              <a:buFont typeface="Arial"/>
              <a:buChar char="•"/>
            </a:pPr>
            <a:r>
              <a:rPr lang="en-US" sz="1017"/>
              <a:t>It is important to focus your mind by narrowing your attention. We do this by picking a target to stare at and repeating a cue word of choice over and over (i.e., relax, calm, focus). </a:t>
            </a:r>
            <a:endParaRPr/>
          </a:p>
          <a:p>
            <a:pPr marL="0" lvl="0" indent="0" algn="l" rtl="0">
              <a:lnSpc>
                <a:spcPct val="100000"/>
              </a:lnSpc>
              <a:spcBef>
                <a:spcPts val="203"/>
              </a:spcBef>
              <a:spcAft>
                <a:spcPts val="0"/>
              </a:spcAft>
              <a:buNone/>
            </a:pPr>
            <a:r>
              <a:rPr lang="en-US" sz="1017"/>
              <a:t>  8)  Activity #2 (Low-Tech)</a:t>
            </a:r>
            <a:endParaRPr/>
          </a:p>
          <a:p>
            <a:pPr marL="468836" lvl="0" indent="-234418" algn="l" rtl="0">
              <a:lnSpc>
                <a:spcPct val="100000"/>
              </a:lnSpc>
              <a:spcBef>
                <a:spcPts val="203"/>
              </a:spcBef>
              <a:spcAft>
                <a:spcPts val="0"/>
              </a:spcAft>
              <a:buClr>
                <a:schemeClr val="dk1"/>
              </a:buClr>
              <a:buSzPts val="1017"/>
              <a:buFont typeface="Arial"/>
              <a:buChar char="•"/>
            </a:pPr>
            <a:r>
              <a:rPr lang="en-US" sz="1017"/>
              <a:t>Instruct each student to pick a target to stare at and a cue word they can repeat as they breathe. Allow students 1 minute to practice this technique. </a:t>
            </a:r>
            <a:endParaRPr/>
          </a:p>
          <a:p>
            <a:pPr marL="468836" lvl="0" indent="-234418" algn="l" rtl="0">
              <a:lnSpc>
                <a:spcPct val="100000"/>
              </a:lnSpc>
              <a:spcBef>
                <a:spcPts val="203"/>
              </a:spcBef>
              <a:spcAft>
                <a:spcPts val="0"/>
              </a:spcAft>
              <a:buClr>
                <a:schemeClr val="dk1"/>
              </a:buClr>
              <a:buSzPts val="1017"/>
              <a:buFont typeface="Arial"/>
              <a:buChar char="•"/>
            </a:pPr>
            <a:r>
              <a:rPr lang="en-US" sz="1017"/>
              <a:t>Following the activity, have students record their experience in the MIND box in their Participant Workbooks. Prompt students to include what their body felt like, what their mind felt like, and what emotions they experienced. </a:t>
            </a:r>
            <a:endParaRPr/>
          </a:p>
          <a:p>
            <a:pPr marL="0" lvl="0" indent="0" algn="l" rtl="0">
              <a:lnSpc>
                <a:spcPct val="100000"/>
              </a:lnSpc>
              <a:spcBef>
                <a:spcPts val="203"/>
              </a:spcBef>
              <a:spcAft>
                <a:spcPts val="0"/>
              </a:spcAft>
              <a:buNone/>
            </a:pPr>
            <a:r>
              <a:rPr lang="en-US" sz="1017"/>
              <a:t>  9)  Build slide to reveal third fundamental: CONTROL </a:t>
            </a:r>
            <a:endParaRPr/>
          </a:p>
          <a:p>
            <a:pPr marL="0" lvl="0" indent="0" algn="l" rtl="0">
              <a:lnSpc>
                <a:spcPct val="100000"/>
              </a:lnSpc>
              <a:spcBef>
                <a:spcPts val="203"/>
              </a:spcBef>
              <a:spcAft>
                <a:spcPts val="0"/>
              </a:spcAft>
              <a:buNone/>
            </a:pPr>
            <a:r>
              <a:rPr lang="en-US" sz="1017"/>
              <a:t>       YOUR EMOTIONS. </a:t>
            </a:r>
            <a:endParaRPr/>
          </a:p>
          <a:p>
            <a:pPr marL="468836" lvl="1" indent="-234418" algn="l" rtl="0">
              <a:lnSpc>
                <a:spcPct val="100000"/>
              </a:lnSpc>
              <a:spcBef>
                <a:spcPts val="203"/>
              </a:spcBef>
              <a:spcAft>
                <a:spcPts val="0"/>
              </a:spcAft>
              <a:buClr>
                <a:schemeClr val="dk1"/>
              </a:buClr>
              <a:buSzPts val="1017"/>
              <a:buFont typeface="Arial"/>
              <a:buChar char="•"/>
            </a:pPr>
            <a:r>
              <a:rPr lang="en-US" sz="1017"/>
              <a:t>Depending on the intent of the breathing, performance or relaxation, prime an emotion that is going to help you (i.e., gratitude may help you relax, excitement may help you sprint). </a:t>
            </a:r>
            <a:endParaRPr/>
          </a:p>
          <a:p>
            <a:pPr marL="468836" lvl="1" indent="-234418" algn="l" rtl="0">
              <a:lnSpc>
                <a:spcPct val="100000"/>
              </a:lnSpc>
              <a:spcBef>
                <a:spcPts val="203"/>
              </a:spcBef>
              <a:spcAft>
                <a:spcPts val="0"/>
              </a:spcAft>
              <a:buClr>
                <a:schemeClr val="dk1"/>
              </a:buClr>
              <a:buSzPts val="1017"/>
              <a:buFont typeface="Arial"/>
              <a:buChar char="•"/>
            </a:pPr>
            <a:r>
              <a:rPr lang="en-US" sz="1017"/>
              <a:t>Prime emotions with thoughts because Thoughts drive Consequences (i.e., choose a thought that will help you feel a certain emotion). You can also recall a memory and use imagery (visualization) to help create/recreate an emotion. </a:t>
            </a:r>
            <a:endParaRPr/>
          </a:p>
          <a:p>
            <a:pPr marL="0" lvl="0" indent="0" algn="l" rtl="0">
              <a:lnSpc>
                <a:spcPct val="100000"/>
              </a:lnSpc>
              <a:spcBef>
                <a:spcPts val="203"/>
              </a:spcBef>
              <a:spcAft>
                <a:spcPts val="0"/>
              </a:spcAft>
              <a:buNone/>
            </a:pPr>
            <a:r>
              <a:rPr lang="en-US" sz="1017"/>
              <a:t> 10) Activity #3 (Low-Tech)</a:t>
            </a:r>
            <a:endParaRPr/>
          </a:p>
          <a:p>
            <a:pPr marL="468836" lvl="0" indent="-177833" algn="l" rtl="0">
              <a:lnSpc>
                <a:spcPct val="100000"/>
              </a:lnSpc>
              <a:spcBef>
                <a:spcPts val="203"/>
              </a:spcBef>
              <a:spcAft>
                <a:spcPts val="0"/>
              </a:spcAft>
              <a:buClr>
                <a:schemeClr val="dk1"/>
              </a:buClr>
              <a:buSzPts val="1017"/>
              <a:buFont typeface="Arial"/>
              <a:buChar char="•"/>
            </a:pPr>
            <a:r>
              <a:rPr lang="en-US" sz="1017"/>
              <a:t>Instruct students to pick an emotion they want to experience and use their thoughts and images to prime the emotion. Allow students to continue for 1 minute. </a:t>
            </a:r>
            <a:endParaRPr/>
          </a:p>
          <a:p>
            <a:pPr marL="468836" lvl="0" indent="-177833" algn="l" rtl="0">
              <a:lnSpc>
                <a:spcPct val="100000"/>
              </a:lnSpc>
              <a:spcBef>
                <a:spcPts val="203"/>
              </a:spcBef>
              <a:spcAft>
                <a:spcPts val="0"/>
              </a:spcAft>
              <a:buClr>
                <a:schemeClr val="dk1"/>
              </a:buClr>
              <a:buSzPts val="1017"/>
              <a:buFont typeface="Arial"/>
              <a:buChar char="•"/>
            </a:pPr>
            <a:r>
              <a:rPr lang="en-US" sz="1017"/>
              <a:t>Following the activity, have students record their experience in the EMOTION box in their Participant Workbooks. Prompt students to include what their body felt like, what their mind felt like, and what emotions they experienced. </a:t>
            </a:r>
            <a:endParaRPr/>
          </a:p>
          <a:p>
            <a:pPr marL="0" lvl="0" indent="0" algn="l" rtl="0">
              <a:lnSpc>
                <a:spcPct val="100000"/>
              </a:lnSpc>
              <a:spcBef>
                <a:spcPts val="203"/>
              </a:spcBef>
              <a:spcAft>
                <a:spcPts val="0"/>
              </a:spcAft>
              <a:buNone/>
            </a:pPr>
            <a:r>
              <a:rPr lang="en-US" sz="1017"/>
              <a:t>  11) Following the 3 activities, get a couple students to  </a:t>
            </a:r>
            <a:endParaRPr/>
          </a:p>
          <a:p>
            <a:pPr marL="0" lvl="0" indent="0" algn="l" rtl="0">
              <a:lnSpc>
                <a:spcPct val="100000"/>
              </a:lnSpc>
              <a:spcBef>
                <a:spcPts val="203"/>
              </a:spcBef>
              <a:spcAft>
                <a:spcPts val="0"/>
              </a:spcAft>
              <a:buNone/>
            </a:pPr>
            <a:r>
              <a:rPr lang="en-US" sz="1017"/>
              <a:t>        share their experience at the group level. </a:t>
            </a:r>
            <a:endParaRPr/>
          </a:p>
          <a:p>
            <a:pPr marL="221464" lvl="0" indent="-156884" algn="l" rtl="0">
              <a:lnSpc>
                <a:spcPct val="100000"/>
              </a:lnSpc>
              <a:spcBef>
                <a:spcPts val="203"/>
              </a:spcBef>
              <a:spcAft>
                <a:spcPts val="0"/>
              </a:spcAft>
              <a:buClr>
                <a:schemeClr val="dk1"/>
              </a:buClr>
              <a:buSzPts val="1017"/>
              <a:buFont typeface="Arial"/>
              <a:buNone/>
            </a:pPr>
            <a:endParaRPr sz="1017"/>
          </a:p>
          <a:p>
            <a:pPr marL="662856" lvl="1" indent="-156884" algn="l" rtl="0">
              <a:lnSpc>
                <a:spcPct val="100000"/>
              </a:lnSpc>
              <a:spcBef>
                <a:spcPts val="203"/>
              </a:spcBef>
              <a:spcAft>
                <a:spcPts val="0"/>
              </a:spcAft>
              <a:buClr>
                <a:schemeClr val="dk1"/>
              </a:buClr>
              <a:buSzPts val="1017"/>
              <a:buFont typeface="Arial"/>
              <a:buNone/>
            </a:pPr>
            <a:endParaRPr sz="1017"/>
          </a:p>
          <a:p>
            <a:pPr marL="662856" lvl="1" indent="-162726" algn="l" rtl="0">
              <a:lnSpc>
                <a:spcPct val="100000"/>
              </a:lnSpc>
              <a:spcBef>
                <a:spcPts val="0"/>
              </a:spcBef>
              <a:spcAft>
                <a:spcPts val="0"/>
              </a:spcAft>
              <a:buClr>
                <a:schemeClr val="dk1"/>
              </a:buClr>
              <a:buSzPts val="925"/>
              <a:buFont typeface="Arial"/>
              <a:buNone/>
            </a:pPr>
            <a:endParaRPr sz="925"/>
          </a:p>
          <a:p>
            <a:pPr marL="221464" lvl="0" indent="-162726" algn="l" rtl="0">
              <a:lnSpc>
                <a:spcPct val="100000"/>
              </a:lnSpc>
              <a:spcBef>
                <a:spcPts val="0"/>
              </a:spcBef>
              <a:spcAft>
                <a:spcPts val="0"/>
              </a:spcAft>
              <a:buClr>
                <a:schemeClr val="dk1"/>
              </a:buClr>
              <a:buSzPts val="925"/>
              <a:buFont typeface="Arial"/>
              <a:buNone/>
            </a:pPr>
            <a:endParaRPr sz="925"/>
          </a:p>
          <a:p>
            <a:pPr marL="221464" lvl="0" indent="-162726" algn="l" rtl="0">
              <a:lnSpc>
                <a:spcPct val="100000"/>
              </a:lnSpc>
              <a:spcBef>
                <a:spcPts val="0"/>
              </a:spcBef>
              <a:spcAft>
                <a:spcPts val="0"/>
              </a:spcAft>
              <a:buClr>
                <a:schemeClr val="dk1"/>
              </a:buClr>
              <a:buSzPts val="925"/>
              <a:buFont typeface="Calibri"/>
              <a:buNone/>
            </a:pPr>
            <a:endParaRPr sz="925"/>
          </a:p>
        </p:txBody>
      </p:sp>
      <p:sp>
        <p:nvSpPr>
          <p:cNvPr id="1053" name="Google Shape;1053;p5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54</a:t>
            </a:fld>
            <a:endParaRPr/>
          </a:p>
        </p:txBody>
      </p:sp>
      <p:sp>
        <p:nvSpPr>
          <p:cNvPr id="1054" name="Google Shape;1054;p5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1055" name="Google Shape;1055;p54: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55: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71" name="Google Shape;1071;p55:notes"/>
          <p:cNvSpPr txBox="1">
            <a:spLocks noGrp="1"/>
          </p:cNvSpPr>
          <p:nvPr>
            <p:ph type="body" idx="1"/>
          </p:nvPr>
        </p:nvSpPr>
        <p:spPr>
          <a:xfrm>
            <a:off x="11395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8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800" b="1"/>
          </a:p>
          <a:p>
            <a:pPr marL="278273" lvl="0" indent="-278273" algn="l" rtl="0">
              <a:lnSpc>
                <a:spcPct val="100000"/>
              </a:lnSpc>
              <a:spcBef>
                <a:spcPts val="292"/>
              </a:spcBef>
              <a:spcAft>
                <a:spcPts val="0"/>
              </a:spcAft>
              <a:buClr>
                <a:schemeClr val="dk1"/>
              </a:buClr>
              <a:buSzPts val="1100"/>
              <a:buFont typeface="Calibri"/>
              <a:buAutoNum type="arabicParenR"/>
            </a:pPr>
            <a:r>
              <a:rPr lang="en-US" sz="1100"/>
              <a:t>Students record times they can use deliberate breathing (e.g., during a test, before shooting a free throw, when their parents are lecturing them, etc.).</a:t>
            </a:r>
            <a:endParaRPr/>
          </a:p>
          <a:p>
            <a:pPr marL="278273" lvl="0" indent="-278273" algn="l" rtl="0">
              <a:lnSpc>
                <a:spcPct val="100000"/>
              </a:lnSpc>
              <a:spcBef>
                <a:spcPts val="292"/>
              </a:spcBef>
              <a:spcAft>
                <a:spcPts val="0"/>
              </a:spcAft>
              <a:buClr>
                <a:schemeClr val="dk1"/>
              </a:buClr>
              <a:buSzPts val="1100"/>
              <a:buFont typeface="Calibri"/>
              <a:buAutoNum type="arabicParenR"/>
            </a:pPr>
            <a:r>
              <a:rPr lang="en-US" sz="1100"/>
              <a:t>Get a few students to share when they will use Deliberate Breathing. </a:t>
            </a:r>
            <a:endParaRPr/>
          </a:p>
          <a:p>
            <a:pPr marL="0" lvl="0" indent="0" algn="l" rtl="0">
              <a:lnSpc>
                <a:spcPct val="100000"/>
              </a:lnSpc>
              <a:spcBef>
                <a:spcPts val="0"/>
              </a:spcBef>
              <a:spcAft>
                <a:spcPts val="0"/>
              </a:spcAft>
              <a:buNone/>
            </a:pPr>
            <a:endParaRPr sz="800" b="1"/>
          </a:p>
          <a:p>
            <a:pPr marL="221464" lvl="0" indent="-221464" algn="l" rtl="0">
              <a:lnSpc>
                <a:spcPct val="100000"/>
              </a:lnSpc>
              <a:spcBef>
                <a:spcPts val="0"/>
              </a:spcBef>
              <a:spcAft>
                <a:spcPts val="0"/>
              </a:spcAft>
              <a:buNone/>
            </a:pPr>
            <a:r>
              <a:rPr lang="en-US" sz="1100" b="1"/>
              <a:t>Key Points: </a:t>
            </a:r>
            <a:endParaRPr/>
          </a:p>
          <a:p>
            <a:pPr marL="221464" lvl="0" indent="-221464" algn="l" rtl="0">
              <a:lnSpc>
                <a:spcPct val="100000"/>
              </a:lnSpc>
              <a:spcBef>
                <a:spcPts val="0"/>
              </a:spcBef>
              <a:spcAft>
                <a:spcPts val="0"/>
              </a:spcAft>
              <a:buNone/>
            </a:pPr>
            <a:endParaRPr sz="800" b="1"/>
          </a:p>
          <a:p>
            <a:pPr marL="278273" lvl="0" indent="-278273" algn="l" rtl="0">
              <a:lnSpc>
                <a:spcPct val="100000"/>
              </a:lnSpc>
              <a:spcBef>
                <a:spcPts val="292"/>
              </a:spcBef>
              <a:spcAft>
                <a:spcPts val="0"/>
              </a:spcAft>
              <a:buClr>
                <a:schemeClr val="dk1"/>
              </a:buClr>
              <a:buSzPts val="1100"/>
              <a:buFont typeface="Calibri"/>
              <a:buAutoNum type="arabicParenR"/>
            </a:pPr>
            <a:r>
              <a:rPr lang="en-US" sz="1100"/>
              <a:t>Deliberate Breathing is a Self-regulation technique that includes physical, mental, and emotional components which, together, produce an immediate physical benefit.</a:t>
            </a:r>
            <a:endParaRPr/>
          </a:p>
          <a:p>
            <a:pPr marL="278273" lvl="0" indent="-278273" algn="l" rtl="0">
              <a:lnSpc>
                <a:spcPct val="100000"/>
              </a:lnSpc>
              <a:spcBef>
                <a:spcPts val="292"/>
              </a:spcBef>
              <a:spcAft>
                <a:spcPts val="0"/>
              </a:spcAft>
              <a:buClr>
                <a:schemeClr val="dk1"/>
              </a:buClr>
              <a:buSzPts val="1100"/>
              <a:buFont typeface="Calibri"/>
              <a:buAutoNum type="arabicParenR"/>
            </a:pPr>
            <a:r>
              <a:rPr lang="en-US" sz="1100">
                <a:latin typeface="Verdana"/>
                <a:ea typeface="Verdana"/>
                <a:cs typeface="Verdana"/>
                <a:sym typeface="Verdana"/>
              </a:rPr>
              <a:t>The goal of this technique is to work towards gaining control over our Thoughts, Emotions, and physical Reactions all at once.</a:t>
            </a:r>
            <a:endParaRPr sz="1100"/>
          </a:p>
          <a:p>
            <a:pPr marL="278273" lvl="0" indent="-278273" algn="l" rtl="0">
              <a:lnSpc>
                <a:spcPct val="100000"/>
              </a:lnSpc>
              <a:spcBef>
                <a:spcPts val="292"/>
              </a:spcBef>
              <a:spcAft>
                <a:spcPts val="0"/>
              </a:spcAft>
              <a:buClr>
                <a:schemeClr val="dk1"/>
              </a:buClr>
              <a:buSzPts val="1100"/>
              <a:buFont typeface="Calibri"/>
              <a:buAutoNum type="arabicParenR"/>
            </a:pPr>
            <a:r>
              <a:rPr lang="en-US" sz="1100"/>
              <a:t>Deliberate Breathing is a skill that should be used daily to manage energy. </a:t>
            </a:r>
            <a:endParaRPr/>
          </a:p>
          <a:p>
            <a:pPr marL="232802" lvl="0" indent="-169302" algn="l" rtl="0">
              <a:lnSpc>
                <a:spcPct val="100000"/>
              </a:lnSpc>
              <a:spcBef>
                <a:spcPts val="0"/>
              </a:spcBef>
              <a:spcAft>
                <a:spcPts val="0"/>
              </a:spcAft>
              <a:buClr>
                <a:schemeClr val="dk1"/>
              </a:buClr>
              <a:buSzPts val="1000"/>
              <a:buFont typeface="Calibri"/>
              <a:buNone/>
            </a:pPr>
            <a:endParaRPr sz="1000"/>
          </a:p>
        </p:txBody>
      </p:sp>
      <p:sp>
        <p:nvSpPr>
          <p:cNvPr id="1072" name="Google Shape;1072;p5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55</a:t>
            </a:fld>
            <a:endParaRPr/>
          </a:p>
        </p:txBody>
      </p:sp>
      <p:sp>
        <p:nvSpPr>
          <p:cNvPr id="1073" name="Google Shape;1073;p5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56: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83" name="Google Shape;1083;p5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56</a:t>
            </a:fld>
            <a:endParaRPr/>
          </a:p>
        </p:txBody>
      </p:sp>
      <p:sp>
        <p:nvSpPr>
          <p:cNvPr id="1084" name="Google Shape;1084;p56:notes"/>
          <p:cNvSpPr txBox="1">
            <a:spLocks noGrp="1"/>
          </p:cNvSpPr>
          <p:nvPr>
            <p:ph type="body" idx="1"/>
          </p:nvPr>
        </p:nvSpPr>
        <p:spPr>
          <a:xfrm>
            <a:off x="134059" y="3238680"/>
            <a:ext cx="401213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330"/>
              </a:spcBef>
              <a:spcAft>
                <a:spcPts val="0"/>
              </a:spcAft>
              <a:buNone/>
            </a:pPr>
            <a:endParaRPr sz="1100" b="1"/>
          </a:p>
          <a:p>
            <a:pPr marL="232802" lvl="0" indent="-232802" algn="l" rtl="0">
              <a:lnSpc>
                <a:spcPct val="100000"/>
              </a:lnSpc>
              <a:spcBef>
                <a:spcPts val="330"/>
              </a:spcBef>
              <a:spcAft>
                <a:spcPts val="0"/>
              </a:spcAft>
              <a:buClr>
                <a:schemeClr val="dk1"/>
              </a:buClr>
              <a:buSzPts val="1100"/>
              <a:buFont typeface="Calibri"/>
              <a:buAutoNum type="arabicParenR"/>
            </a:pPr>
            <a:r>
              <a:rPr lang="en-US" sz="1100"/>
              <a:t>Review the Key Principles (if time permits).</a:t>
            </a:r>
            <a:endParaRPr/>
          </a:p>
          <a:p>
            <a:pPr marL="0" lvl="0" indent="0" algn="l" rtl="0">
              <a:lnSpc>
                <a:spcPct val="100000"/>
              </a:lnSpc>
              <a:spcBef>
                <a:spcPts val="330"/>
              </a:spcBef>
              <a:spcAft>
                <a:spcPts val="0"/>
              </a:spcAft>
              <a:buNone/>
            </a:pPr>
            <a:endParaRPr sz="1100"/>
          </a:p>
          <a:p>
            <a:pPr marL="221464" lvl="0" indent="-221464" algn="l" rtl="0">
              <a:lnSpc>
                <a:spcPct val="100000"/>
              </a:lnSpc>
              <a:spcBef>
                <a:spcPts val="330"/>
              </a:spcBef>
              <a:spcAft>
                <a:spcPts val="0"/>
              </a:spcAft>
              <a:buNone/>
            </a:pPr>
            <a:r>
              <a:rPr lang="en-US" sz="1100" b="1" u="sng"/>
              <a:t>Reflection</a:t>
            </a:r>
            <a:r>
              <a:rPr lang="en-US" sz="1100" u="sng"/>
              <a:t> (Low-Tech)</a:t>
            </a:r>
            <a:endParaRPr/>
          </a:p>
          <a:p>
            <a:pPr marL="221464" lvl="0" indent="-221464" algn="l" rtl="0">
              <a:lnSpc>
                <a:spcPct val="100000"/>
              </a:lnSpc>
              <a:spcBef>
                <a:spcPts val="330"/>
              </a:spcBef>
              <a:spcAft>
                <a:spcPts val="0"/>
              </a:spcAft>
              <a:buNone/>
            </a:pPr>
            <a:endParaRPr sz="1100" u="sng"/>
          </a:p>
          <a:p>
            <a:pPr marL="0" lvl="0" indent="0" algn="l" rtl="0">
              <a:lnSpc>
                <a:spcPct val="100000"/>
              </a:lnSpc>
              <a:spcBef>
                <a:spcPts val="0"/>
              </a:spcBef>
              <a:spcAft>
                <a:spcPts val="0"/>
              </a:spcAft>
              <a:buNone/>
            </a:pPr>
            <a:r>
              <a:rPr lang="en-US" sz="1100"/>
              <a:t>Students write down what they learned and how they can use it or apply it to their own lives. </a:t>
            </a:r>
            <a:endParaRPr sz="1100" u="sng"/>
          </a:p>
          <a:p>
            <a:pPr marL="0" lvl="0" indent="0" algn="l" rtl="0">
              <a:lnSpc>
                <a:spcPct val="100000"/>
              </a:lnSpc>
              <a:spcBef>
                <a:spcPts val="330"/>
              </a:spcBef>
              <a:spcAft>
                <a:spcPts val="0"/>
              </a:spcAft>
              <a:buNone/>
            </a:pPr>
            <a:endParaRPr sz="1100"/>
          </a:p>
        </p:txBody>
      </p:sp>
      <p:sp>
        <p:nvSpPr>
          <p:cNvPr id="1085" name="Google Shape;1085;p5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pic>
        <p:nvPicPr>
          <p:cNvPr id="1093" name="Google Shape;1093;p57: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1094" name="Google Shape;1094;p57: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1158075" marR="0" lvl="0" indent="-1158075" algn="l" rtl="0">
              <a:spcBef>
                <a:spcPts val="0"/>
              </a:spcBef>
              <a:spcAft>
                <a:spcPts val="0"/>
              </a:spcAft>
              <a:buNone/>
            </a:pPr>
            <a:r>
              <a:rPr lang="en-US" sz="1100" b="1">
                <a:solidFill>
                  <a:schemeClr val="dk1"/>
                </a:solidFill>
                <a:latin typeface="Verdana"/>
                <a:ea typeface="Verdana"/>
                <a:cs typeface="Verdana"/>
                <a:sym typeface="Verdana"/>
              </a:rPr>
              <a:t>Rationale:</a:t>
            </a:r>
            <a:r>
              <a:rPr lang="en-US" sz="1100">
                <a:solidFill>
                  <a:schemeClr val="dk1"/>
                </a:solidFill>
                <a:latin typeface="Verdana"/>
                <a:ea typeface="Verdana"/>
                <a:cs typeface="Verdana"/>
                <a:sym typeface="Verdana"/>
              </a:rPr>
              <a:t>	Drs. Aaron Beck and Martin Seligman identified common patterns in thinking that are problematic, particularly when under stress. These Thinking Traps undermine mental toughness and performance and lead to an inaccurate understanding of the situation. You can use the Mental Cues and Critical Questions to avoid the Traps and to see the situation more accurately.</a:t>
            </a:r>
            <a:endParaRPr/>
          </a:p>
          <a:p>
            <a:pPr marL="1158075" marR="0" lvl="0" indent="-1158075" algn="l" rtl="0">
              <a:spcBef>
                <a:spcPts val="1964"/>
              </a:spcBef>
              <a:spcAft>
                <a:spcPts val="0"/>
              </a:spcAft>
              <a:buNone/>
            </a:pPr>
            <a:r>
              <a:rPr lang="en-US" sz="1100" b="1">
                <a:solidFill>
                  <a:schemeClr val="dk1"/>
                </a:solidFill>
                <a:latin typeface="Verdana"/>
                <a:ea typeface="Verdana"/>
                <a:cs typeface="Verdana"/>
                <a:sym typeface="Verdana"/>
              </a:rPr>
              <a:t>Objective:</a:t>
            </a:r>
            <a:r>
              <a:rPr lang="en-US" sz="1100">
                <a:solidFill>
                  <a:schemeClr val="dk1"/>
                </a:solidFill>
                <a:latin typeface="Verdana"/>
                <a:ea typeface="Verdana"/>
                <a:cs typeface="Verdana"/>
                <a:sym typeface="Verdana"/>
              </a:rPr>
              <a:t>	Identify and correct counterproductive patterns in thinking through the use of Mental Cues and Critical Questions.</a:t>
            </a:r>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Unit Overview and Recommended Timing:</a:t>
            </a:r>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00"/>
              </a:spcBef>
              <a:spcAft>
                <a:spcPts val="0"/>
              </a:spcAft>
              <a:buNone/>
            </a:pPr>
            <a:endParaRPr sz="1000">
              <a:solidFill>
                <a:schemeClr val="dk1"/>
              </a:solidFill>
              <a:latin typeface="Verdana"/>
              <a:ea typeface="Verdana"/>
              <a:cs typeface="Verdana"/>
              <a:sym typeface="Verdana"/>
            </a:endParaRPr>
          </a:p>
        </p:txBody>
      </p:sp>
      <p:sp>
        <p:nvSpPr>
          <p:cNvPr id="1095" name="Google Shape;1095;p57: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Resilience Training for Teens, </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Unit 6:</a:t>
            </a:r>
            <a:r>
              <a:rPr lang="en-US" sz="2000" b="1">
                <a:solidFill>
                  <a:srgbClr val="000000"/>
                </a:solidFill>
                <a:latin typeface="Verdana"/>
                <a:ea typeface="Verdana"/>
                <a:cs typeface="Verdana"/>
                <a:sym typeface="Verdana"/>
              </a:rPr>
              <a:t> Avoid Thinking Traps</a:t>
            </a:r>
            <a:endParaRPr sz="2000" b="1">
              <a:solidFill>
                <a:schemeClr val="dk1"/>
              </a:solidFill>
              <a:latin typeface="Verdana"/>
              <a:ea typeface="Verdana"/>
              <a:cs typeface="Verdana"/>
              <a:sym typeface="Verdana"/>
            </a:endParaRPr>
          </a:p>
        </p:txBody>
      </p:sp>
      <p:pic>
        <p:nvPicPr>
          <p:cNvPr id="1096" name="Google Shape;1096;p57: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1097" name="Google Shape;1097;p57: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graphicFrame>
        <p:nvGraphicFramePr>
          <p:cNvPr id="1098" name="Google Shape;1098;p57:notes"/>
          <p:cNvGraphicFramePr/>
          <p:nvPr/>
        </p:nvGraphicFramePr>
        <p:xfrm>
          <a:off x="273564" y="4189731"/>
          <a:ext cx="3000000" cy="3000000"/>
        </p:xfrm>
        <a:graphic>
          <a:graphicData uri="http://schemas.openxmlformats.org/drawingml/2006/table">
            <a:tbl>
              <a:tblPr>
                <a:noFill/>
                <a:tableStyleId>{C06C6382-95A9-441B-A368-F0487E9B728C}</a:tableStyleId>
              </a:tblPr>
              <a:tblGrid>
                <a:gridCol w="5608325">
                  <a:extLst>
                    <a:ext uri="{9D8B030D-6E8A-4147-A177-3AD203B41FA5}">
                      <a16:colId xmlns:a16="http://schemas.microsoft.com/office/drawing/2014/main" val="20000"/>
                    </a:ext>
                  </a:extLst>
                </a:gridCol>
                <a:gridCol w="963925">
                  <a:extLst>
                    <a:ext uri="{9D8B030D-6E8A-4147-A177-3AD203B41FA5}">
                      <a16:colId xmlns:a16="http://schemas.microsoft.com/office/drawing/2014/main" val="20001"/>
                    </a:ext>
                  </a:extLst>
                </a:gridCol>
              </a:tblGrid>
              <a:tr h="798100">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Skill: </a:t>
                      </a:r>
                      <a:r>
                        <a:rPr lang="en-US" sz="1100" b="0" i="0" u="none" strike="noStrike">
                          <a:solidFill>
                            <a:schemeClr val="dk1"/>
                          </a:solidFill>
                          <a:latin typeface="Verdana"/>
                          <a:ea typeface="Verdana"/>
                          <a:cs typeface="Verdana"/>
                          <a:sym typeface="Verdana"/>
                        </a:rPr>
                        <a:t>Describe the common Thinking Traps and the Mental Cues and Critical Questions students can use to avoid them</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10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0"/>
                  </a:ext>
                </a:extLst>
              </a:tr>
              <a:tr h="795750">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Hook:</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1) Paul Potts Video (HT)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“Them, Them, Them” demonstration*(LT)</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10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1"/>
                  </a:ext>
                </a:extLst>
              </a:tr>
              <a:tr h="7502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Activity:</a:t>
                      </a:r>
                      <a:r>
                        <a:rPr lang="en-US" sz="1100" b="0" i="0" u="none" strike="noStrike">
                          <a:solidFill>
                            <a:schemeClr val="dk1"/>
                          </a:solidFill>
                          <a:latin typeface="Verdana"/>
                          <a:ea typeface="Verdana"/>
                          <a:cs typeface="Verdana"/>
                          <a:sym typeface="Verdana"/>
                        </a:rPr>
                        <a:t>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1) Name That Trap in Participant Workbook*(LT)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Avoid Thinking Traps exercise in Participant Workbook (LT)</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20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2"/>
                  </a:ext>
                </a:extLst>
              </a:tr>
              <a:tr h="5741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Make it Personal: </a:t>
                      </a:r>
                      <a:r>
                        <a:rPr lang="en-US" sz="1100" b="0" i="0" u="none" strike="noStrike">
                          <a:solidFill>
                            <a:schemeClr val="dk1"/>
                          </a:solidFill>
                          <a:latin typeface="Verdana"/>
                          <a:ea typeface="Verdana"/>
                          <a:cs typeface="Verdana"/>
                          <a:sym typeface="Verdana"/>
                        </a:rPr>
                        <a:t>Students reflect on what they learned and write down how they can apply it to their lives*</a:t>
                      </a: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3"/>
                  </a:ext>
                </a:extLst>
              </a:tr>
              <a:tr h="4686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Total</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45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4"/>
                  </a:ext>
                </a:extLst>
              </a:tr>
            </a:tbl>
          </a:graphicData>
        </a:graphic>
      </p:graphicFrame>
      <p:sp>
        <p:nvSpPr>
          <p:cNvPr id="1099" name="Google Shape;1099;p5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57</a:t>
            </a:fld>
            <a:endParaRPr/>
          </a:p>
        </p:txBody>
      </p:sp>
      <p:sp>
        <p:nvSpPr>
          <p:cNvPr id="1100" name="Google Shape;1100;p5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1101" name="Google Shape;1101;p57: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1102" name="Google Shape;1102;p57: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pic>
        <p:nvPicPr>
          <p:cNvPr id="1108" name="Google Shape;1108;p58: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1109" name="Google Shape;1109;p58:notes"/>
          <p:cNvSpPr txBox="1"/>
          <p:nvPr/>
        </p:nvSpPr>
        <p:spPr>
          <a:xfrm>
            <a:off x="219080" y="1685666"/>
            <a:ext cx="6572250" cy="7156753"/>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1100" b="1" i="1">
                <a:solidFill>
                  <a:schemeClr val="dk1"/>
                </a:solidFill>
                <a:latin typeface="Verdana"/>
                <a:ea typeface="Verdana"/>
                <a:cs typeface="Verdana"/>
                <a:sym typeface="Verdana"/>
              </a:rPr>
              <a:t>Thinking Traps</a:t>
            </a:r>
            <a:r>
              <a:rPr lang="en-US" sz="1100" i="1">
                <a:solidFill>
                  <a:schemeClr val="dk1"/>
                </a:solidFill>
                <a:latin typeface="Verdana"/>
                <a:ea typeface="Verdana"/>
                <a:cs typeface="Verdana"/>
                <a:sym typeface="Verdana"/>
              </a:rPr>
              <a:t>	</a:t>
            </a:r>
            <a:r>
              <a:rPr lang="en-US" sz="1100">
                <a:solidFill>
                  <a:schemeClr val="dk1"/>
                </a:solidFill>
                <a:latin typeface="Verdana"/>
                <a:ea typeface="Verdana"/>
                <a:cs typeface="Verdana"/>
                <a:sym typeface="Verdana"/>
              </a:rPr>
              <a:t>Overly rigid patterns in thinking that can cause people to miss 			critical information about a situation or an individual</a:t>
            </a:r>
            <a:endParaRPr/>
          </a:p>
          <a:p>
            <a:pPr marL="0" marR="0" lvl="0" indent="0" algn="l" rtl="0">
              <a:spcBef>
                <a:spcPts val="220"/>
              </a:spcBef>
              <a:spcAft>
                <a:spcPts val="0"/>
              </a:spcAft>
              <a:buNone/>
            </a:pPr>
            <a:endParaRPr sz="1100">
              <a:solidFill>
                <a:schemeClr val="dk1"/>
              </a:solidFill>
              <a:latin typeface="Verdana"/>
              <a:ea typeface="Verdana"/>
              <a:cs typeface="Verdana"/>
              <a:sym typeface="Verdana"/>
            </a:endParaRPr>
          </a:p>
          <a:p>
            <a:pPr marL="1159476" marR="0" lvl="0" indent="-1159476" algn="l" rtl="0">
              <a:spcBef>
                <a:spcPts val="220"/>
              </a:spcBef>
              <a:spcAft>
                <a:spcPts val="0"/>
              </a:spcAft>
              <a:buNone/>
            </a:pPr>
            <a:r>
              <a:rPr lang="en-US" sz="1100" b="1" i="1">
                <a:solidFill>
                  <a:schemeClr val="dk1"/>
                </a:solidFill>
                <a:latin typeface="Verdana"/>
                <a:ea typeface="Verdana"/>
                <a:cs typeface="Verdana"/>
                <a:sym typeface="Verdana"/>
              </a:rPr>
              <a:t>Mental Cues</a:t>
            </a:r>
            <a:r>
              <a:rPr lang="en-US" sz="1100" i="1">
                <a:solidFill>
                  <a:schemeClr val="dk1"/>
                </a:solidFill>
                <a:latin typeface="Verdana"/>
                <a:ea typeface="Verdana"/>
                <a:cs typeface="Verdana"/>
                <a:sym typeface="Verdana"/>
              </a:rPr>
              <a:t>		</a:t>
            </a:r>
            <a:r>
              <a:rPr lang="en-US" sz="1100">
                <a:solidFill>
                  <a:schemeClr val="dk1"/>
                </a:solidFill>
                <a:latin typeface="Verdana"/>
                <a:ea typeface="Verdana"/>
                <a:cs typeface="Verdana"/>
                <a:sym typeface="Verdana"/>
              </a:rPr>
              <a:t>Words or phrases that remind you what you need to do to get 	out of a Thinking Trap.</a:t>
            </a:r>
            <a:endParaRPr sz="1100" i="1">
              <a:solidFill>
                <a:schemeClr val="dk1"/>
              </a:solidFill>
              <a:latin typeface="Verdana"/>
              <a:ea typeface="Verdana"/>
              <a:cs typeface="Verdana"/>
              <a:sym typeface="Verdana"/>
            </a:endParaRPr>
          </a:p>
          <a:p>
            <a:pPr marL="1159476" marR="0" lvl="0" indent="-1159476" algn="l" rtl="0">
              <a:spcBef>
                <a:spcPts val="220"/>
              </a:spcBef>
              <a:spcAft>
                <a:spcPts val="0"/>
              </a:spcAft>
              <a:buNone/>
            </a:pPr>
            <a:endParaRPr sz="1100" b="1" i="1">
              <a:solidFill>
                <a:schemeClr val="dk1"/>
              </a:solidFill>
              <a:latin typeface="Verdana"/>
              <a:ea typeface="Verdana"/>
              <a:cs typeface="Verdana"/>
              <a:sym typeface="Verdana"/>
            </a:endParaRPr>
          </a:p>
          <a:p>
            <a:pPr marL="1159476" marR="0" lvl="0" indent="-1159476" algn="l" rtl="0">
              <a:spcBef>
                <a:spcPts val="220"/>
              </a:spcBef>
              <a:spcAft>
                <a:spcPts val="0"/>
              </a:spcAft>
              <a:buNone/>
            </a:pPr>
            <a:r>
              <a:rPr lang="en-US" sz="1100" b="1" i="1">
                <a:solidFill>
                  <a:schemeClr val="dk1"/>
                </a:solidFill>
                <a:latin typeface="Verdana"/>
                <a:ea typeface="Verdana"/>
                <a:cs typeface="Verdana"/>
                <a:sym typeface="Verdana"/>
              </a:rPr>
              <a:t>Critical Questions</a:t>
            </a:r>
            <a:r>
              <a:rPr lang="en-US" sz="1100" i="1">
                <a:solidFill>
                  <a:schemeClr val="dk1"/>
                </a:solidFill>
                <a:latin typeface="Verdana"/>
                <a:ea typeface="Verdana"/>
                <a:cs typeface="Verdana"/>
                <a:sym typeface="Verdana"/>
              </a:rPr>
              <a:t>	</a:t>
            </a:r>
            <a:r>
              <a:rPr lang="en-US" sz="1100">
                <a:solidFill>
                  <a:schemeClr val="dk1"/>
                </a:solidFill>
                <a:latin typeface="Verdana"/>
                <a:ea typeface="Verdana"/>
                <a:cs typeface="Verdana"/>
                <a:sym typeface="Verdana"/>
              </a:rPr>
              <a:t>Specific questions that help avoid Thinking Traps and broaden 	awareness of important information</a:t>
            </a:r>
            <a:endParaRPr/>
          </a:p>
          <a:p>
            <a:pPr marL="1117607" marR="0" lvl="0" indent="-1117607" algn="l" rtl="0">
              <a:spcBef>
                <a:spcPts val="220"/>
              </a:spcBef>
              <a:spcAft>
                <a:spcPts val="0"/>
              </a:spcAft>
              <a:buNone/>
            </a:pPr>
            <a:endParaRPr sz="1100" b="1">
              <a:solidFill>
                <a:schemeClr val="dk1"/>
              </a:solidFill>
              <a:latin typeface="Verdana"/>
              <a:ea typeface="Verdana"/>
              <a:cs typeface="Verdana"/>
              <a:sym typeface="Verdana"/>
            </a:endParaRPr>
          </a:p>
          <a:p>
            <a:pPr marL="1117607" marR="0" lvl="0" indent="-1117607" algn="l" rtl="0">
              <a:spcBef>
                <a:spcPts val="200"/>
              </a:spcBef>
              <a:spcAft>
                <a:spcPts val="0"/>
              </a:spcAft>
              <a:buNone/>
            </a:pPr>
            <a:endParaRPr sz="1000">
              <a:solidFill>
                <a:schemeClr val="dk1"/>
              </a:solidFill>
              <a:latin typeface="Verdana"/>
              <a:ea typeface="Verdana"/>
              <a:cs typeface="Verdana"/>
              <a:sym typeface="Verdana"/>
            </a:endParaRPr>
          </a:p>
        </p:txBody>
      </p:sp>
      <p:sp>
        <p:nvSpPr>
          <p:cNvPr id="1110" name="Google Shape;1110;p58: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Avoid Thinking Traps</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Key Terms</a:t>
            </a:r>
            <a:endParaRPr/>
          </a:p>
        </p:txBody>
      </p:sp>
      <p:pic>
        <p:nvPicPr>
          <p:cNvPr id="1111" name="Google Shape;1111;p58: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1112" name="Google Shape;1112;p58: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sp>
        <p:nvSpPr>
          <p:cNvPr id="1113" name="Google Shape;1113;p5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58</a:t>
            </a:fld>
            <a:endParaRPr/>
          </a:p>
        </p:txBody>
      </p:sp>
      <p:sp>
        <p:nvSpPr>
          <p:cNvPr id="1114" name="Google Shape;1114;p5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1115" name="Google Shape;1115;p58: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1116" name="Google Shape;1116;p58: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59: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3" name="Google Shape;1123;p59:notes"/>
          <p:cNvSpPr txBox="1">
            <a:spLocks noGrp="1"/>
          </p:cNvSpPr>
          <p:nvPr>
            <p:ph type="body" idx="1"/>
          </p:nvPr>
        </p:nvSpPr>
        <p:spPr>
          <a:xfrm>
            <a:off x="12400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 </a:t>
            </a:r>
            <a:r>
              <a:rPr lang="en-US" sz="1100" u="sng"/>
              <a:t>(Low-Tech)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Begin the lesson with Hunt the Good Stuff.</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write down one to three good things in the Participant Workbook.</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Tell students to write the good thing </a:t>
            </a:r>
            <a:r>
              <a:rPr lang="en-US" sz="1100" b="1"/>
              <a:t>and </a:t>
            </a:r>
            <a:r>
              <a:rPr lang="en-US" sz="1100"/>
              <a:t>the reflection (i.e., why it’s a good thing).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a couple students to share their “"Good Stuff"” at the group level. Remember to emphasize that the students explain why it is a good thing to them. </a:t>
            </a:r>
            <a:endParaRPr/>
          </a:p>
          <a:p>
            <a:pPr marL="221464" lvl="0" indent="-221464"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Optimism is important for resilience.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HTGS is a skill to use daily, or at least several times a week.</a:t>
            </a:r>
            <a:endParaRPr sz="1000"/>
          </a:p>
          <a:p>
            <a:pPr marL="221464" lvl="0" indent="-221464" algn="l" rtl="0">
              <a:lnSpc>
                <a:spcPct val="120000"/>
              </a:lnSpc>
              <a:spcBef>
                <a:spcPts val="300"/>
              </a:spcBef>
              <a:spcAft>
                <a:spcPts val="0"/>
              </a:spcAft>
              <a:buNone/>
            </a:pPr>
            <a:endParaRPr sz="1000"/>
          </a:p>
          <a:p>
            <a:pPr marL="221464" lvl="0" indent="-221464" algn="l" rtl="0">
              <a:lnSpc>
                <a:spcPct val="120000"/>
              </a:lnSpc>
              <a:spcBef>
                <a:spcPts val="300"/>
              </a:spcBef>
              <a:spcAft>
                <a:spcPts val="0"/>
              </a:spcAft>
              <a:buNone/>
            </a:pPr>
            <a:endParaRPr sz="1000"/>
          </a:p>
          <a:p>
            <a:pPr marL="0" lvl="0" indent="0" algn="l" rtl="0">
              <a:lnSpc>
                <a:spcPct val="100000"/>
              </a:lnSpc>
              <a:spcBef>
                <a:spcPts val="360"/>
              </a:spcBef>
              <a:spcAft>
                <a:spcPts val="0"/>
              </a:spcAft>
              <a:buNone/>
            </a:pPr>
            <a:endParaRPr/>
          </a:p>
        </p:txBody>
      </p:sp>
      <p:sp>
        <p:nvSpPr>
          <p:cNvPr id="1124" name="Google Shape;1124;p5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59</a:t>
            </a:fld>
            <a:endParaRPr/>
          </a:p>
        </p:txBody>
      </p:sp>
      <p:sp>
        <p:nvSpPr>
          <p:cNvPr id="1125" name="Google Shape;1125;p5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6: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0" name="Google Shape;290;p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b="0" i="0" u="none" strike="noStrike" cap="none">
                <a:solidFill>
                  <a:schemeClr val="dk1"/>
                </a:solidFill>
                <a:latin typeface="Verdana"/>
                <a:ea typeface="Verdana"/>
                <a:cs typeface="Verdana"/>
                <a:sym typeface="Verdana"/>
              </a:rPr>
              <a:t>6</a:t>
            </a:fld>
            <a:endParaRPr sz="900" b="0" i="0" u="none" strike="noStrike" cap="none">
              <a:solidFill>
                <a:schemeClr val="dk1"/>
              </a:solidFill>
              <a:latin typeface="Verdana"/>
              <a:ea typeface="Verdana"/>
              <a:cs typeface="Verdana"/>
              <a:sym typeface="Verdana"/>
            </a:endParaRPr>
          </a:p>
        </p:txBody>
      </p:sp>
      <p:sp>
        <p:nvSpPr>
          <p:cNvPr id="291" name="Google Shape;291;p6: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i="0" u="none" strike="noStrike" cap="none">
                <a:solidFill>
                  <a:schemeClr val="dk1"/>
                </a:solidFill>
                <a:latin typeface="Verdana"/>
                <a:ea typeface="Verdana"/>
                <a:cs typeface="Verdana"/>
                <a:sym typeface="Verdana"/>
              </a:rPr>
              <a:t>Slide Builds</a:t>
            </a:r>
            <a:endParaRPr/>
          </a:p>
        </p:txBody>
      </p:sp>
      <p:sp>
        <p:nvSpPr>
          <p:cNvPr id="292" name="Google Shape;292;p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293" name="Google Shape;293;p6: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15090"/>
              </a:lnSpc>
              <a:spcBef>
                <a:spcPts val="0"/>
              </a:spcBef>
              <a:spcAft>
                <a:spcPts val="0"/>
              </a:spcAft>
              <a:buNone/>
            </a:pPr>
            <a:r>
              <a:rPr lang="en-US" sz="1100" b="1"/>
              <a:t>Instructor Notes: </a:t>
            </a:r>
            <a:endParaRPr/>
          </a:p>
          <a:p>
            <a:pPr marL="0" lvl="0" indent="0" algn="l" rtl="0">
              <a:lnSpc>
                <a:spcPct val="158250"/>
              </a:lnSpc>
              <a:spcBef>
                <a:spcPts val="0"/>
              </a:spcBef>
              <a:spcAft>
                <a:spcPts val="0"/>
              </a:spcAft>
              <a:buNone/>
            </a:pPr>
            <a:endParaRPr sz="800"/>
          </a:p>
          <a:p>
            <a:pPr marL="232802" lvl="0" indent="-232802" algn="l" rtl="0">
              <a:lnSpc>
                <a:spcPct val="115090"/>
              </a:lnSpc>
              <a:spcBef>
                <a:spcPts val="0"/>
              </a:spcBef>
              <a:spcAft>
                <a:spcPts val="0"/>
              </a:spcAft>
              <a:buClr>
                <a:schemeClr val="dk1"/>
              </a:buClr>
              <a:buSzPts val="1100"/>
              <a:buFont typeface="Calibri"/>
              <a:buAutoNum type="arabicParenR"/>
            </a:pPr>
            <a:r>
              <a:rPr lang="en-US" sz="1100"/>
              <a:t>Review the key points of the competencies.</a:t>
            </a:r>
            <a:endParaRPr/>
          </a:p>
          <a:p>
            <a:pPr marL="232802" lvl="0" indent="-232802" algn="l" rtl="0">
              <a:lnSpc>
                <a:spcPct val="115090"/>
              </a:lnSpc>
              <a:spcBef>
                <a:spcPts val="0"/>
              </a:spcBef>
              <a:spcAft>
                <a:spcPts val="0"/>
              </a:spcAft>
              <a:buClr>
                <a:schemeClr val="dk1"/>
              </a:buClr>
              <a:buSzPts val="1100"/>
              <a:buFont typeface="Calibri"/>
              <a:buAutoNum type="arabicParenR"/>
            </a:pPr>
            <a:r>
              <a:rPr lang="en-US" sz="1100"/>
              <a:t>Instruct students to record the words they see as key for each competency.</a:t>
            </a:r>
            <a:endParaRPr/>
          </a:p>
          <a:p>
            <a:pPr marL="232802" lvl="0" indent="-232802" algn="l" rtl="0">
              <a:lnSpc>
                <a:spcPct val="115090"/>
              </a:lnSpc>
              <a:spcBef>
                <a:spcPts val="0"/>
              </a:spcBef>
              <a:spcAft>
                <a:spcPts val="0"/>
              </a:spcAft>
              <a:buClr>
                <a:schemeClr val="dk1"/>
              </a:buClr>
              <a:buSzPts val="1100"/>
              <a:buFont typeface="Calibri"/>
              <a:buAutoNum type="arabicParenR"/>
            </a:pPr>
            <a:r>
              <a:rPr lang="en-US" sz="1100"/>
              <a:t>Discuss the traits and characteristics of each competency including the words that the students identified.</a:t>
            </a:r>
            <a:endParaRPr/>
          </a:p>
          <a:p>
            <a:pPr marL="220346" lvl="0" indent="-169546" algn="l" rtl="0">
              <a:lnSpc>
                <a:spcPct val="158250"/>
              </a:lnSpc>
              <a:spcBef>
                <a:spcPts val="0"/>
              </a:spcBef>
              <a:spcAft>
                <a:spcPts val="0"/>
              </a:spcAft>
              <a:buClr>
                <a:schemeClr val="dk1"/>
              </a:buClr>
              <a:buSzPts val="800"/>
              <a:buFont typeface="Verdana"/>
              <a:buNone/>
            </a:pPr>
            <a:endParaRPr sz="800"/>
          </a:p>
          <a:p>
            <a:pPr marL="220346" lvl="0" indent="-220346" algn="l" rtl="0">
              <a:lnSpc>
                <a:spcPct val="115090"/>
              </a:lnSpc>
              <a:spcBef>
                <a:spcPts val="0"/>
              </a:spcBef>
              <a:spcAft>
                <a:spcPts val="0"/>
              </a:spcAft>
              <a:buNone/>
            </a:pPr>
            <a:r>
              <a:rPr lang="en-US" sz="1100" b="1"/>
              <a:t>Key Points:</a:t>
            </a:r>
            <a:endParaRPr/>
          </a:p>
          <a:p>
            <a:pPr marL="220346" lvl="0" indent="-220346" algn="l" rtl="0">
              <a:lnSpc>
                <a:spcPct val="158250"/>
              </a:lnSpc>
              <a:spcBef>
                <a:spcPts val="0"/>
              </a:spcBef>
              <a:spcAft>
                <a:spcPts val="0"/>
              </a:spcAft>
              <a:buNone/>
            </a:pPr>
            <a:endParaRPr sz="800" b="1"/>
          </a:p>
          <a:p>
            <a:pPr marL="232802" lvl="0" indent="-232802" algn="l" rtl="0">
              <a:lnSpc>
                <a:spcPct val="115090"/>
              </a:lnSpc>
              <a:spcBef>
                <a:spcPts val="0"/>
              </a:spcBef>
              <a:spcAft>
                <a:spcPts val="0"/>
              </a:spcAft>
              <a:buClr>
                <a:schemeClr val="dk1"/>
              </a:buClr>
              <a:buSzPts val="1100"/>
              <a:buFont typeface="Calibri"/>
              <a:buAutoNum type="arabicParenR"/>
            </a:pPr>
            <a:r>
              <a:rPr lang="en-US" sz="1100"/>
              <a:t>It is important to be aware of your thoughts, emotions, and behavior. </a:t>
            </a:r>
            <a:endParaRPr/>
          </a:p>
          <a:p>
            <a:pPr marL="232802" lvl="0" indent="-232802" algn="l" rtl="0">
              <a:lnSpc>
                <a:spcPct val="115090"/>
              </a:lnSpc>
              <a:spcBef>
                <a:spcPts val="0"/>
              </a:spcBef>
              <a:spcAft>
                <a:spcPts val="0"/>
              </a:spcAft>
              <a:buClr>
                <a:schemeClr val="dk1"/>
              </a:buClr>
              <a:buSzPts val="1100"/>
              <a:buFont typeface="Calibri"/>
              <a:buAutoNum type="arabicParenR"/>
            </a:pPr>
            <a:r>
              <a:rPr lang="en-US" sz="1100"/>
              <a:t>Resilience requires us to control our impulses, emotions, and behaviors.</a:t>
            </a:r>
            <a:endParaRPr/>
          </a:p>
          <a:p>
            <a:pPr marL="232802" lvl="0" indent="-232802" algn="l" rtl="0">
              <a:lnSpc>
                <a:spcPct val="115090"/>
              </a:lnSpc>
              <a:spcBef>
                <a:spcPts val="0"/>
              </a:spcBef>
              <a:spcAft>
                <a:spcPts val="0"/>
              </a:spcAft>
              <a:buClr>
                <a:schemeClr val="dk1"/>
              </a:buClr>
              <a:buSzPts val="1100"/>
              <a:buFont typeface="Calibri"/>
              <a:buAutoNum type="arabicParenR"/>
            </a:pPr>
            <a:r>
              <a:rPr lang="en-US" sz="1100"/>
              <a:t>Optimism is the engine of resilience, without Optimism, resilience is not possible. </a:t>
            </a:r>
            <a:endParaRPr/>
          </a:p>
          <a:p>
            <a:pPr marL="232802" lvl="0" indent="-232802" algn="l" rtl="0">
              <a:lnSpc>
                <a:spcPct val="115090"/>
              </a:lnSpc>
              <a:spcBef>
                <a:spcPts val="0"/>
              </a:spcBef>
              <a:spcAft>
                <a:spcPts val="0"/>
              </a:spcAft>
              <a:buClr>
                <a:schemeClr val="dk1"/>
              </a:buClr>
              <a:buSzPts val="1100"/>
              <a:buFont typeface="Calibri"/>
              <a:buAutoNum type="arabicParenR"/>
            </a:pPr>
            <a:r>
              <a:rPr lang="en-US" sz="1100"/>
              <a:t>Flexible, Accurate, Thorough (F.A.T.) thinking helps us to see things from a different perspective. </a:t>
            </a:r>
            <a:endParaRPr/>
          </a:p>
          <a:p>
            <a:pPr marL="232802" lvl="0" indent="-232802" algn="l" rtl="0">
              <a:lnSpc>
                <a:spcPct val="115090"/>
              </a:lnSpc>
              <a:spcBef>
                <a:spcPts val="0"/>
              </a:spcBef>
              <a:spcAft>
                <a:spcPts val="0"/>
              </a:spcAft>
              <a:buClr>
                <a:schemeClr val="dk1"/>
              </a:buClr>
              <a:buSzPts val="1100"/>
              <a:buFont typeface="Calibri"/>
              <a:buAutoNum type="arabicParenR"/>
            </a:pPr>
            <a:r>
              <a:rPr lang="en-US" sz="1100"/>
              <a:t>It is important to know who you are at your best. </a:t>
            </a:r>
            <a:endParaRPr/>
          </a:p>
          <a:p>
            <a:pPr marL="232802" lvl="0" indent="-232802" algn="l" rtl="0">
              <a:lnSpc>
                <a:spcPct val="115090"/>
              </a:lnSpc>
              <a:spcBef>
                <a:spcPts val="0"/>
              </a:spcBef>
              <a:spcAft>
                <a:spcPts val="0"/>
              </a:spcAft>
              <a:buClr>
                <a:schemeClr val="dk1"/>
              </a:buClr>
              <a:buSzPts val="1100"/>
              <a:buFont typeface="Calibri"/>
              <a:buAutoNum type="arabicParenR"/>
            </a:pPr>
            <a:r>
              <a:rPr lang="en-US" sz="1100"/>
              <a:t>Building strong relationships is critical for resilience.</a:t>
            </a:r>
            <a:endParaRPr/>
          </a:p>
          <a:p>
            <a:pPr marL="232802" lvl="0" indent="-232802" algn="l" rtl="0">
              <a:lnSpc>
                <a:spcPct val="115090"/>
              </a:lnSpc>
              <a:spcBef>
                <a:spcPts val="0"/>
              </a:spcBef>
              <a:spcAft>
                <a:spcPts val="0"/>
              </a:spcAft>
              <a:buClr>
                <a:schemeClr val="dk1"/>
              </a:buClr>
              <a:buSzPts val="1100"/>
              <a:buFont typeface="Calibri"/>
              <a:buAutoNum type="arabicParenR"/>
            </a:pPr>
            <a:r>
              <a:rPr lang="en-US" sz="1100"/>
              <a:t>The resilience skills that we discuss today will enable each of you to develop your core resilience competencies.  Skills discussed in future lessons will help you to develop additional resilience core competencies.</a:t>
            </a:r>
            <a:endParaRPr/>
          </a:p>
          <a:p>
            <a:pPr marL="220346" lvl="0" indent="-144146" algn="l" rtl="0">
              <a:lnSpc>
                <a:spcPct val="105499"/>
              </a:lnSpc>
              <a:spcBef>
                <a:spcPts val="0"/>
              </a:spcBef>
              <a:spcAft>
                <a:spcPts val="0"/>
              </a:spcAft>
              <a:buClr>
                <a:schemeClr val="dk1"/>
              </a:buClr>
              <a:buSzPts val="1200"/>
              <a:buFont typeface="Verdana"/>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60: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4" name="Google Shape;1134;p6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60</a:t>
            </a:fld>
            <a:endParaRPr/>
          </a:p>
        </p:txBody>
      </p:sp>
      <p:sp>
        <p:nvSpPr>
          <p:cNvPr id="1135" name="Google Shape;1135;p60:notes"/>
          <p:cNvSpPr txBox="1">
            <a:spLocks noGrp="1"/>
          </p:cNvSpPr>
          <p:nvPr>
            <p:ph type="body" idx="1"/>
          </p:nvPr>
        </p:nvSpPr>
        <p:spPr>
          <a:xfrm>
            <a:off x="134054"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 </a:t>
            </a:r>
            <a:endParaRPr/>
          </a:p>
          <a:p>
            <a:pPr marL="0" lvl="0" indent="0" algn="l" rtl="0">
              <a:lnSpc>
                <a:spcPct val="109090"/>
              </a:lnSpc>
              <a:spcBef>
                <a:spcPts val="330"/>
              </a:spcBef>
              <a:spcAft>
                <a:spcPts val="0"/>
              </a:spcAft>
              <a:buNone/>
            </a:pPr>
            <a:endParaRPr sz="1100"/>
          </a:p>
          <a:p>
            <a:pPr marL="232802" lvl="1" indent="-232802" algn="l" rtl="0">
              <a:lnSpc>
                <a:spcPct val="109090"/>
              </a:lnSpc>
              <a:spcBef>
                <a:spcPts val="330"/>
              </a:spcBef>
              <a:spcAft>
                <a:spcPts val="0"/>
              </a:spcAft>
              <a:buClr>
                <a:schemeClr val="dk1"/>
              </a:buClr>
              <a:buSzPts val="1100"/>
              <a:buFont typeface="Calibri"/>
              <a:buAutoNum type="arabicParenR"/>
            </a:pPr>
            <a:r>
              <a:rPr lang="en-US" sz="1100"/>
              <a:t>Tell students in one sentence what they will be learning.</a:t>
            </a:r>
            <a:endParaRPr/>
          </a:p>
          <a:p>
            <a:pPr marL="232802" lvl="1" indent="-232802" algn="l" rtl="0">
              <a:lnSpc>
                <a:spcPct val="109090"/>
              </a:lnSpc>
              <a:spcBef>
                <a:spcPts val="330"/>
              </a:spcBef>
              <a:spcAft>
                <a:spcPts val="0"/>
              </a:spcAft>
              <a:buClr>
                <a:schemeClr val="dk1"/>
              </a:buClr>
              <a:buSzPts val="1100"/>
              <a:buFont typeface="Calibri"/>
              <a:buAutoNum type="arabicParenR"/>
            </a:pPr>
            <a:r>
              <a:rPr lang="en-US" sz="1100"/>
              <a:t>Provide students with the resilience Core Competency the skill targets. </a:t>
            </a:r>
            <a:endParaRPr/>
          </a:p>
          <a:p>
            <a:pPr marL="231895" lvl="1" indent="-231895" algn="l" rtl="0">
              <a:lnSpc>
                <a:spcPct val="109090"/>
              </a:lnSpc>
              <a:spcBef>
                <a:spcPts val="330"/>
              </a:spcBef>
              <a:spcAft>
                <a:spcPts val="0"/>
              </a:spcAft>
              <a:buNone/>
            </a:pPr>
            <a:endParaRPr sz="1100" b="1"/>
          </a:p>
          <a:p>
            <a:pPr marL="231895" lvl="1" indent="-231895" algn="l" rtl="0">
              <a:lnSpc>
                <a:spcPct val="109090"/>
              </a:lnSpc>
              <a:spcBef>
                <a:spcPts val="330"/>
              </a:spcBef>
              <a:spcAft>
                <a:spcPts val="0"/>
              </a:spcAft>
              <a:buNone/>
            </a:pPr>
            <a:r>
              <a:rPr lang="en-US" sz="1100" b="1"/>
              <a:t>Key Points:</a:t>
            </a:r>
            <a:endParaRPr/>
          </a:p>
          <a:p>
            <a:pPr marL="231895" lvl="1" indent="-231895" algn="l" rtl="0">
              <a:lnSpc>
                <a:spcPct val="109090"/>
              </a:lnSpc>
              <a:spcBef>
                <a:spcPts val="330"/>
              </a:spcBef>
              <a:spcAft>
                <a:spcPts val="0"/>
              </a:spcAft>
              <a:buNone/>
            </a:pPr>
            <a:endParaRPr sz="1100" b="1"/>
          </a:p>
          <a:p>
            <a:pPr marL="232802" lvl="1" indent="-232802" algn="l" rtl="0">
              <a:lnSpc>
                <a:spcPct val="109090"/>
              </a:lnSpc>
              <a:spcBef>
                <a:spcPts val="330"/>
              </a:spcBef>
              <a:spcAft>
                <a:spcPts val="0"/>
              </a:spcAft>
              <a:buClr>
                <a:schemeClr val="dk1"/>
              </a:buClr>
              <a:buSzPts val="1100"/>
              <a:buFont typeface="Calibri"/>
              <a:buAutoNum type="arabicParenR"/>
            </a:pPr>
            <a:r>
              <a:rPr lang="en-US" sz="1100"/>
              <a:t>Sometimes we fall into traps with our thinking.</a:t>
            </a:r>
            <a:endParaRPr/>
          </a:p>
          <a:p>
            <a:pPr marL="232802" lvl="1" indent="-232802" algn="l" rtl="0">
              <a:lnSpc>
                <a:spcPct val="109090"/>
              </a:lnSpc>
              <a:spcBef>
                <a:spcPts val="330"/>
              </a:spcBef>
              <a:spcAft>
                <a:spcPts val="0"/>
              </a:spcAft>
              <a:buClr>
                <a:schemeClr val="dk1"/>
              </a:buClr>
              <a:buSzPts val="1100"/>
              <a:buFont typeface="Calibri"/>
              <a:buAutoNum type="arabicParenR"/>
            </a:pPr>
            <a:r>
              <a:rPr lang="en-US" sz="1100"/>
              <a:t>Avoid Thinking Traps builds Mental Agility.</a:t>
            </a:r>
            <a:endParaRPr/>
          </a:p>
          <a:p>
            <a:pPr marL="231895" lvl="1" indent="-231895" algn="l" rtl="0">
              <a:lnSpc>
                <a:spcPct val="109090"/>
              </a:lnSpc>
              <a:spcBef>
                <a:spcPts val="330"/>
              </a:spcBef>
              <a:spcAft>
                <a:spcPts val="0"/>
              </a:spcAft>
              <a:buNone/>
            </a:pPr>
            <a:endParaRPr sz="1100"/>
          </a:p>
          <a:p>
            <a:pPr marL="223524" lvl="0" indent="-153674" algn="l" rtl="0">
              <a:lnSpc>
                <a:spcPct val="109090"/>
              </a:lnSpc>
              <a:spcBef>
                <a:spcPts val="330"/>
              </a:spcBef>
              <a:spcAft>
                <a:spcPts val="0"/>
              </a:spcAft>
              <a:buClr>
                <a:schemeClr val="dk1"/>
              </a:buClr>
              <a:buSzPts val="1100"/>
              <a:buFont typeface="Calibri"/>
              <a:buNone/>
            </a:pPr>
            <a:endParaRPr sz="1100"/>
          </a:p>
          <a:p>
            <a:pPr marL="0" lvl="0" indent="0" algn="l" rtl="0">
              <a:lnSpc>
                <a:spcPct val="109090"/>
              </a:lnSpc>
              <a:spcBef>
                <a:spcPts val="330"/>
              </a:spcBef>
              <a:spcAft>
                <a:spcPts val="0"/>
              </a:spcAft>
              <a:buNone/>
            </a:pPr>
            <a:endParaRPr sz="1100"/>
          </a:p>
          <a:p>
            <a:pPr marL="0" lvl="0" indent="0" algn="l" rtl="0">
              <a:lnSpc>
                <a:spcPct val="109090"/>
              </a:lnSpc>
              <a:spcBef>
                <a:spcPts val="330"/>
              </a:spcBef>
              <a:spcAft>
                <a:spcPts val="0"/>
              </a:spcAft>
              <a:buNone/>
            </a:pPr>
            <a:endParaRPr sz="1100"/>
          </a:p>
        </p:txBody>
      </p:sp>
      <p:sp>
        <p:nvSpPr>
          <p:cNvPr id="1136" name="Google Shape;1136;p6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61: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46" name="Google Shape;1146;p61:notes"/>
          <p:cNvSpPr txBox="1">
            <a:spLocks noGrp="1"/>
          </p:cNvSpPr>
          <p:nvPr>
            <p:ph type="body" idx="1"/>
          </p:nvPr>
        </p:nvSpPr>
        <p:spPr>
          <a:xfrm>
            <a:off x="134055" y="3238680"/>
            <a:ext cx="4012143"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latin typeface="Verdana"/>
                <a:ea typeface="Verdana"/>
                <a:cs typeface="Verdana"/>
                <a:sym typeface="Verdana"/>
              </a:rPr>
              <a:t>Instructor Notes: </a:t>
            </a:r>
            <a:endParaRPr sz="1100">
              <a:latin typeface="Verdana"/>
              <a:ea typeface="Verdana"/>
              <a:cs typeface="Verdana"/>
              <a:sym typeface="Verdana"/>
            </a:endParaRPr>
          </a:p>
          <a:p>
            <a:pPr marL="0" lvl="0" indent="0" algn="l" rtl="0">
              <a:lnSpc>
                <a:spcPct val="150000"/>
              </a:lnSpc>
              <a:spcBef>
                <a:spcPts val="240"/>
              </a:spcBef>
              <a:spcAft>
                <a:spcPts val="0"/>
              </a:spcAft>
              <a:buNone/>
            </a:pPr>
            <a:endParaRPr sz="800"/>
          </a:p>
          <a:p>
            <a:pPr marL="232802" lvl="0" indent="-232802" algn="l" rtl="0">
              <a:lnSpc>
                <a:spcPct val="109090"/>
              </a:lnSpc>
              <a:spcBef>
                <a:spcPts val="330"/>
              </a:spcBef>
              <a:spcAft>
                <a:spcPts val="0"/>
              </a:spcAft>
              <a:buClr>
                <a:schemeClr val="dk1"/>
              </a:buClr>
              <a:buSzPts val="1100"/>
              <a:buFont typeface="Calibri"/>
              <a:buAutoNum type="arabicParenR"/>
            </a:pPr>
            <a:r>
              <a:rPr lang="en-US" sz="1100"/>
              <a:t>Explain that Thinking Traps occur in the heat of the moment and are a part of our Thoughts in the ATC model.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Point out that because Thinking Traps are Thoughts, they drive our Consequences.</a:t>
            </a:r>
            <a:endParaRPr/>
          </a:p>
          <a:p>
            <a:pPr marL="0" lvl="0" indent="0" algn="l" rtl="0">
              <a:lnSpc>
                <a:spcPct val="150000"/>
              </a:lnSpc>
              <a:spcBef>
                <a:spcPts val="240"/>
              </a:spcBef>
              <a:spcAft>
                <a:spcPts val="0"/>
              </a:spcAft>
              <a:buNone/>
            </a:pPr>
            <a:endParaRPr sz="800"/>
          </a:p>
          <a:p>
            <a:pPr marL="0" lvl="0" indent="0" algn="l" rtl="0">
              <a:lnSpc>
                <a:spcPct val="100000"/>
              </a:lnSpc>
              <a:spcBef>
                <a:spcPts val="0"/>
              </a:spcBef>
              <a:spcAft>
                <a:spcPts val="0"/>
              </a:spcAft>
              <a:buNone/>
            </a:pPr>
            <a:r>
              <a:rPr lang="en-US" sz="1100" b="1"/>
              <a:t>Key Points:</a:t>
            </a:r>
            <a:endParaRPr sz="1100"/>
          </a:p>
          <a:p>
            <a:pPr marL="0" lvl="0" indent="0" algn="l" rtl="0">
              <a:lnSpc>
                <a:spcPct val="100000"/>
              </a:lnSpc>
              <a:spcBef>
                <a:spcPts val="0"/>
              </a:spcBef>
              <a:spcAft>
                <a:spcPts val="0"/>
              </a:spcAft>
              <a:buNone/>
            </a:pPr>
            <a:endParaRPr sz="800" b="1"/>
          </a:p>
          <a:p>
            <a:pPr marL="232802" lvl="0" indent="-232802" algn="l" rtl="0">
              <a:lnSpc>
                <a:spcPct val="109090"/>
              </a:lnSpc>
              <a:spcBef>
                <a:spcPts val="330"/>
              </a:spcBef>
              <a:spcAft>
                <a:spcPts val="0"/>
              </a:spcAft>
              <a:buClr>
                <a:schemeClr val="dk1"/>
              </a:buClr>
              <a:buSzPts val="1100"/>
              <a:buFont typeface="Calibri"/>
              <a:buAutoNum type="arabicParenR"/>
            </a:pPr>
            <a:r>
              <a:rPr lang="en-US" sz="1100"/>
              <a:t>Thinking Traps are Thoughts in the ATC model.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Thinking Traps affect our Cs (Emotions, Reactions).</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Thinking Traps can be difficult to change if you do not work at it.</a:t>
            </a:r>
            <a:endParaRPr/>
          </a:p>
          <a:p>
            <a:pPr marL="0" lvl="0" indent="0" algn="l" rtl="0">
              <a:lnSpc>
                <a:spcPct val="100000"/>
              </a:lnSpc>
              <a:spcBef>
                <a:spcPts val="0"/>
              </a:spcBef>
              <a:spcAft>
                <a:spcPts val="0"/>
              </a:spcAft>
              <a:buNone/>
            </a:pPr>
            <a:endParaRPr sz="1100" b="1"/>
          </a:p>
        </p:txBody>
      </p:sp>
      <p:sp>
        <p:nvSpPr>
          <p:cNvPr id="1147" name="Google Shape;1147;p6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61</a:t>
            </a:fld>
            <a:endParaRPr/>
          </a:p>
        </p:txBody>
      </p:sp>
      <p:sp>
        <p:nvSpPr>
          <p:cNvPr id="1148" name="Google Shape;1148;p6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62: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87" name="Google Shape;1187;p62:notes"/>
          <p:cNvSpPr txBox="1">
            <a:spLocks noGrp="1"/>
          </p:cNvSpPr>
          <p:nvPr>
            <p:ph type="body" idx="1"/>
          </p:nvPr>
        </p:nvSpPr>
        <p:spPr>
          <a:xfrm>
            <a:off x="12400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latin typeface="Verdana"/>
                <a:ea typeface="Verdana"/>
                <a:cs typeface="Verdana"/>
                <a:sym typeface="Verdana"/>
              </a:rPr>
              <a:t>Instructor Notes: </a:t>
            </a:r>
            <a:endParaRPr sz="1100">
              <a:latin typeface="Verdana"/>
              <a:ea typeface="Verdana"/>
              <a:cs typeface="Verdana"/>
              <a:sym typeface="Verdana"/>
            </a:endParaRPr>
          </a:p>
          <a:p>
            <a:pPr marL="0" lvl="0" indent="0" algn="l" rtl="0">
              <a:lnSpc>
                <a:spcPct val="100000"/>
              </a:lnSpc>
              <a:spcBef>
                <a:spcPts val="0"/>
              </a:spcBef>
              <a:spcAft>
                <a:spcPts val="0"/>
              </a:spcAft>
              <a:buNone/>
            </a:pPr>
            <a:endParaRPr sz="800" b="1"/>
          </a:p>
          <a:p>
            <a:pPr marL="223524" lvl="0" indent="-223524" algn="l" rtl="0">
              <a:lnSpc>
                <a:spcPct val="100000"/>
              </a:lnSpc>
              <a:spcBef>
                <a:spcPts val="0"/>
              </a:spcBef>
              <a:spcAft>
                <a:spcPts val="0"/>
              </a:spcAft>
              <a:buNone/>
            </a:pPr>
            <a:r>
              <a:rPr lang="en-US" sz="1100" b="1" u="sng"/>
              <a:t>Skill</a:t>
            </a:r>
            <a:endParaRPr/>
          </a:p>
          <a:p>
            <a:pPr marL="0" lvl="0" indent="0" algn="l" rtl="0">
              <a:lnSpc>
                <a:spcPct val="150000"/>
              </a:lnSpc>
              <a:spcBef>
                <a:spcPts val="240"/>
              </a:spcBef>
              <a:spcAft>
                <a:spcPts val="0"/>
              </a:spcAft>
              <a:buNone/>
            </a:pPr>
            <a:endParaRPr sz="800"/>
          </a:p>
          <a:p>
            <a:pPr marL="232802" lvl="0" indent="-232802" algn="l" rtl="0">
              <a:lnSpc>
                <a:spcPct val="109090"/>
              </a:lnSpc>
              <a:spcBef>
                <a:spcPts val="330"/>
              </a:spcBef>
              <a:spcAft>
                <a:spcPts val="0"/>
              </a:spcAft>
              <a:buClr>
                <a:schemeClr val="dk1"/>
              </a:buClr>
              <a:buSzPts val="1100"/>
              <a:buFont typeface="Calibri"/>
              <a:buAutoNum type="arabicParenR"/>
            </a:pPr>
            <a:r>
              <a:rPr lang="en-US" sz="1100"/>
              <a:t>Review the definition of Thinking Traps.</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Instruct students to underline key words NOT FLEXIBLE and MISS CRITICAL INFORMATION in their Participant Workbook.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Ask students what can happen when our thinking is not flexible and we are missing critical information. </a:t>
            </a:r>
            <a:endParaRPr/>
          </a:p>
          <a:p>
            <a:pPr marL="0" lvl="0" indent="0" algn="l" rtl="0">
              <a:lnSpc>
                <a:spcPct val="150000"/>
              </a:lnSpc>
              <a:spcBef>
                <a:spcPts val="240"/>
              </a:spcBef>
              <a:spcAft>
                <a:spcPts val="0"/>
              </a:spcAft>
              <a:buNone/>
            </a:pPr>
            <a:endParaRPr sz="800"/>
          </a:p>
          <a:p>
            <a:pPr marL="0" lvl="0" indent="0" algn="l" rtl="0">
              <a:lnSpc>
                <a:spcPct val="100000"/>
              </a:lnSpc>
              <a:spcBef>
                <a:spcPts val="0"/>
              </a:spcBef>
              <a:spcAft>
                <a:spcPts val="0"/>
              </a:spcAft>
              <a:buNone/>
            </a:pPr>
            <a:r>
              <a:rPr lang="en-US" sz="1100" b="1"/>
              <a:t>Key Points:</a:t>
            </a:r>
            <a:endParaRPr sz="1100"/>
          </a:p>
          <a:p>
            <a:pPr marL="0" lvl="0" indent="0" algn="l" rtl="0">
              <a:lnSpc>
                <a:spcPct val="100000"/>
              </a:lnSpc>
              <a:spcBef>
                <a:spcPts val="0"/>
              </a:spcBef>
              <a:spcAft>
                <a:spcPts val="0"/>
              </a:spcAft>
              <a:buNone/>
            </a:pPr>
            <a:endParaRPr sz="800"/>
          </a:p>
          <a:p>
            <a:pPr marL="232802" lvl="0" indent="-232802" algn="l" rtl="0">
              <a:lnSpc>
                <a:spcPct val="109090"/>
              </a:lnSpc>
              <a:spcBef>
                <a:spcPts val="330"/>
              </a:spcBef>
              <a:spcAft>
                <a:spcPts val="0"/>
              </a:spcAft>
              <a:buClr>
                <a:schemeClr val="dk1"/>
              </a:buClr>
              <a:buSzPts val="1100"/>
              <a:buFont typeface="Calibri"/>
              <a:buAutoNum type="arabicParenR"/>
            </a:pPr>
            <a:r>
              <a:rPr lang="en-US" sz="1100"/>
              <a:t>Thinking Traps are common, we all fall into them.</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Thinking Traps happen when our thinking is not F.A.T. (flexible, accurate, thorough).</a:t>
            </a:r>
            <a:endParaRPr/>
          </a:p>
        </p:txBody>
      </p:sp>
      <p:sp>
        <p:nvSpPr>
          <p:cNvPr id="1188" name="Google Shape;1188;p6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62</a:t>
            </a:fld>
            <a:endParaRPr/>
          </a:p>
        </p:txBody>
      </p:sp>
      <p:sp>
        <p:nvSpPr>
          <p:cNvPr id="1189" name="Google Shape;1189;p6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63: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00" name="Google Shape;1200;p63:notes"/>
          <p:cNvSpPr txBox="1">
            <a:spLocks noGrp="1"/>
          </p:cNvSpPr>
          <p:nvPr>
            <p:ph type="body" idx="1"/>
          </p:nvPr>
        </p:nvSpPr>
        <p:spPr>
          <a:xfrm>
            <a:off x="124006" y="3238680"/>
            <a:ext cx="3829249"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latin typeface="Verdana"/>
                <a:ea typeface="Verdana"/>
                <a:cs typeface="Verdana"/>
                <a:sym typeface="Verdana"/>
              </a:rPr>
              <a:t>Instructor Notes: </a:t>
            </a:r>
            <a:endParaRPr/>
          </a:p>
          <a:p>
            <a:pPr marL="0" lvl="0" indent="0" algn="l" rtl="0">
              <a:lnSpc>
                <a:spcPct val="100000"/>
              </a:lnSpc>
              <a:spcBef>
                <a:spcPts val="0"/>
              </a:spcBef>
              <a:spcAft>
                <a:spcPts val="0"/>
              </a:spcAft>
              <a:buNone/>
            </a:pPr>
            <a:endParaRPr sz="1100" b="1">
              <a:latin typeface="Verdana"/>
              <a:ea typeface="Verdana"/>
              <a:cs typeface="Verdana"/>
              <a:sym typeface="Verdana"/>
            </a:endParaRPr>
          </a:p>
          <a:p>
            <a:pPr marL="0" lvl="0" indent="0" algn="l" rtl="0">
              <a:lnSpc>
                <a:spcPct val="100000"/>
              </a:lnSpc>
              <a:spcBef>
                <a:spcPts val="0"/>
              </a:spcBef>
              <a:spcAft>
                <a:spcPts val="0"/>
              </a:spcAft>
              <a:buNone/>
            </a:pPr>
            <a:r>
              <a:rPr lang="en-US" sz="1100" b="1">
                <a:latin typeface="Verdana"/>
                <a:ea typeface="Verdana"/>
                <a:cs typeface="Verdana"/>
                <a:sym typeface="Verdana"/>
              </a:rPr>
              <a:t>[This hook is optional]</a:t>
            </a:r>
            <a:endParaRPr/>
          </a:p>
          <a:p>
            <a:pPr marL="0" lvl="0" indent="0" algn="l" rtl="0">
              <a:lnSpc>
                <a:spcPct val="100000"/>
              </a:lnSpc>
              <a:spcBef>
                <a:spcPts val="0"/>
              </a:spcBef>
              <a:spcAft>
                <a:spcPts val="0"/>
              </a:spcAft>
              <a:buNone/>
            </a:pPr>
            <a:endParaRPr sz="1100" u="sng"/>
          </a:p>
          <a:p>
            <a:pPr marL="231895" lvl="0" indent="-231895" algn="l" rtl="0">
              <a:lnSpc>
                <a:spcPct val="100000"/>
              </a:lnSpc>
              <a:spcBef>
                <a:spcPts val="0"/>
              </a:spcBef>
              <a:spcAft>
                <a:spcPts val="0"/>
              </a:spcAft>
              <a:buNone/>
            </a:pPr>
            <a:r>
              <a:rPr lang="en-US" sz="1100" b="1" u="sng"/>
              <a:t>Hook</a:t>
            </a:r>
            <a:r>
              <a:rPr lang="en-US" sz="1100" u="sng"/>
              <a:t> (High-Tech)</a:t>
            </a:r>
            <a:endParaRPr/>
          </a:p>
          <a:p>
            <a:pPr marL="231895" lvl="0" indent="-231895" algn="l" rtl="0">
              <a:lnSpc>
                <a:spcPct val="100000"/>
              </a:lnSpc>
              <a:spcBef>
                <a:spcPts val="0"/>
              </a:spcBef>
              <a:spcAft>
                <a:spcPts val="0"/>
              </a:spcAft>
              <a:buNone/>
            </a:pP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(Video--“Paul Potts” ).</a:t>
            </a:r>
            <a:endParaRPr/>
          </a:p>
          <a:p>
            <a:pPr marL="467013" lvl="1" indent="-231895" algn="l" rtl="0">
              <a:lnSpc>
                <a:spcPct val="100000"/>
              </a:lnSpc>
              <a:spcBef>
                <a:spcPts val="0"/>
              </a:spcBef>
              <a:spcAft>
                <a:spcPts val="0"/>
              </a:spcAft>
              <a:buClr>
                <a:schemeClr val="dk1"/>
              </a:buClr>
              <a:buSzPts val="1100"/>
              <a:buFont typeface="Arial"/>
              <a:buChar char="•"/>
            </a:pPr>
            <a:r>
              <a:rPr lang="en-US" sz="1100"/>
              <a:t>Prebrief: Ask students to think about the following questions as they watch the video:</a:t>
            </a:r>
            <a:endParaRPr/>
          </a:p>
          <a:p>
            <a:pPr marL="467013" lvl="1" indent="-231895" algn="l" rtl="0">
              <a:lnSpc>
                <a:spcPct val="100000"/>
              </a:lnSpc>
              <a:spcBef>
                <a:spcPts val="0"/>
              </a:spcBef>
              <a:spcAft>
                <a:spcPts val="0"/>
              </a:spcAft>
              <a:buClr>
                <a:schemeClr val="dk1"/>
              </a:buClr>
              <a:buSzPts val="1100"/>
              <a:buFont typeface="Arial"/>
              <a:buChar char="•"/>
            </a:pPr>
            <a:r>
              <a:rPr lang="en-US" sz="1100"/>
              <a:t>What was Amanda’s (the female judge) initial thought about Paul Potts, and did it change by the end of the clip?</a:t>
            </a:r>
            <a:endParaRPr/>
          </a:p>
          <a:p>
            <a:pPr marL="467013" lvl="1" indent="-231895" algn="l" rtl="0">
              <a:lnSpc>
                <a:spcPct val="100000"/>
              </a:lnSpc>
              <a:spcBef>
                <a:spcPts val="0"/>
              </a:spcBef>
              <a:spcAft>
                <a:spcPts val="0"/>
              </a:spcAft>
              <a:buClr>
                <a:schemeClr val="dk1"/>
              </a:buClr>
              <a:buSzPts val="1100"/>
              <a:buFont typeface="Arial"/>
              <a:buChar char="•"/>
            </a:pPr>
            <a:r>
              <a:rPr lang="en-US" sz="1100"/>
              <a:t>What was Amanda’s more general belief, and did it change by the end of the clip?  </a:t>
            </a:r>
            <a:r>
              <a:rPr lang="en-US" sz="1100" b="1"/>
              <a:t> </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endParaRPr sz="1100"/>
          </a:p>
        </p:txBody>
      </p:sp>
      <p:sp>
        <p:nvSpPr>
          <p:cNvPr id="1201" name="Google Shape;1201;p6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63</a:t>
            </a:fld>
            <a:endParaRPr/>
          </a:p>
        </p:txBody>
      </p:sp>
      <p:sp>
        <p:nvSpPr>
          <p:cNvPr id="1202" name="Google Shape;1202;p6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p6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64</a:t>
            </a:fld>
            <a:endParaRPr/>
          </a:p>
        </p:txBody>
      </p:sp>
      <p:sp>
        <p:nvSpPr>
          <p:cNvPr id="1210" name="Google Shape;1210;p64:notes"/>
          <p:cNvSpPr txBox="1">
            <a:spLocks noGrp="1"/>
          </p:cNvSpPr>
          <p:nvPr>
            <p:ph type="body" idx="1"/>
          </p:nvPr>
        </p:nvSpPr>
        <p:spPr>
          <a:xfrm>
            <a:off x="264716" y="284367"/>
            <a:ext cx="3829249" cy="8641594"/>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latin typeface="Verdana"/>
                <a:ea typeface="Verdana"/>
                <a:cs typeface="Verdana"/>
                <a:sym typeface="Verdana"/>
              </a:rPr>
              <a:t>Instructor Notes (cont.): </a:t>
            </a:r>
            <a:endParaRPr sz="1100">
              <a:latin typeface="Verdana"/>
              <a:ea typeface="Verdana"/>
              <a:cs typeface="Verdana"/>
              <a:sym typeface="Verdana"/>
            </a:endParaRPr>
          </a:p>
          <a:p>
            <a:pPr marL="0" lvl="0" indent="0" algn="l" rtl="0">
              <a:lnSpc>
                <a:spcPct val="100000"/>
              </a:lnSpc>
              <a:spcBef>
                <a:spcPts val="0"/>
              </a:spcBef>
              <a:spcAft>
                <a:spcPts val="0"/>
              </a:spcAft>
              <a:buNone/>
            </a:pPr>
            <a:endParaRPr sz="1100" u="sng"/>
          </a:p>
          <a:p>
            <a:pPr marL="231895" lvl="0" indent="-231895" algn="l" rtl="0">
              <a:lnSpc>
                <a:spcPct val="100000"/>
              </a:lnSpc>
              <a:spcBef>
                <a:spcPts val="0"/>
              </a:spcBef>
              <a:spcAft>
                <a:spcPts val="0"/>
              </a:spcAft>
              <a:buNone/>
            </a:pPr>
            <a:r>
              <a:rPr lang="en-US" sz="1100"/>
              <a:t>2)	Debrief :</a:t>
            </a:r>
            <a:endParaRPr/>
          </a:p>
          <a:p>
            <a:pPr marL="468836" lvl="2" indent="-234418" algn="l" rtl="0">
              <a:lnSpc>
                <a:spcPct val="100000"/>
              </a:lnSpc>
              <a:spcBef>
                <a:spcPts val="330"/>
              </a:spcBef>
              <a:spcAft>
                <a:spcPts val="0"/>
              </a:spcAft>
              <a:buClr>
                <a:schemeClr val="dk1"/>
              </a:buClr>
              <a:buSzPts val="1100"/>
              <a:buFont typeface="Arial"/>
              <a:buChar char="•"/>
            </a:pPr>
            <a:r>
              <a:rPr lang="en-US" sz="1100"/>
              <a:t>Ask students: What were the judges’ initial beliefs about Paul Potts? Did their beliefs change?</a:t>
            </a:r>
            <a:endParaRPr/>
          </a:p>
          <a:p>
            <a:pPr marL="468836" lvl="2" indent="-234418" algn="l" rtl="0">
              <a:lnSpc>
                <a:spcPct val="100000"/>
              </a:lnSpc>
              <a:spcBef>
                <a:spcPts val="330"/>
              </a:spcBef>
              <a:spcAft>
                <a:spcPts val="0"/>
              </a:spcAft>
              <a:buClr>
                <a:schemeClr val="dk1"/>
              </a:buClr>
              <a:buSzPts val="1100"/>
              <a:buFont typeface="Arial"/>
              <a:buChar char="•"/>
            </a:pPr>
            <a:r>
              <a:rPr lang="en-US" sz="1100"/>
              <a:t>Note that most students will agree that Amanda's specific initial thought about Paul Potts changed by the end of the video. She would agree that he can sing opera. However, Amanda's general belief “people who look like that cannot sing opera” did not change.  </a:t>
            </a:r>
            <a:endParaRPr/>
          </a:p>
          <a:p>
            <a:pPr marL="468836" lvl="2" indent="-234418" algn="l" rtl="0">
              <a:lnSpc>
                <a:spcPct val="100000"/>
              </a:lnSpc>
              <a:spcBef>
                <a:spcPts val="330"/>
              </a:spcBef>
              <a:spcAft>
                <a:spcPts val="0"/>
              </a:spcAft>
              <a:buClr>
                <a:schemeClr val="dk1"/>
              </a:buClr>
              <a:buSzPts val="1100"/>
              <a:buFont typeface="Arial"/>
              <a:buChar char="•"/>
            </a:pPr>
            <a:r>
              <a:rPr lang="en-US" sz="1100"/>
              <a:t>Explain that the evidence that Amanda’s general belief did not change is that she made 2 comments about the singer: that he is a “lump of coal turning into a diamond” and a “frog that will turn into a prince.” Finding an “exception to the rule” does not mean that the underlying belief has changed.  </a:t>
            </a:r>
            <a:endParaRPr/>
          </a:p>
          <a:p>
            <a:pPr marL="468836" lvl="2" indent="-234418" algn="l" rtl="0">
              <a:lnSpc>
                <a:spcPct val="100000"/>
              </a:lnSpc>
              <a:spcBef>
                <a:spcPts val="330"/>
              </a:spcBef>
              <a:spcAft>
                <a:spcPts val="0"/>
              </a:spcAft>
              <a:buClr>
                <a:schemeClr val="dk1"/>
              </a:buClr>
              <a:buSzPts val="1100"/>
              <a:buFont typeface="Arial"/>
              <a:buChar char="•"/>
            </a:pPr>
            <a:r>
              <a:rPr lang="en-US" sz="1100"/>
              <a:t>Point out that Amanda's experience of not changing her basic belief is common for most of us. It is hard to change our beliefs, and the stronger the belief, the harder it is to change. </a:t>
            </a:r>
            <a:endParaRPr/>
          </a:p>
          <a:p>
            <a:pPr marL="468836" lvl="2" indent="-234418" algn="l" rtl="0">
              <a:lnSpc>
                <a:spcPct val="100000"/>
              </a:lnSpc>
              <a:spcBef>
                <a:spcPts val="330"/>
              </a:spcBef>
              <a:spcAft>
                <a:spcPts val="0"/>
              </a:spcAft>
              <a:buClr>
                <a:schemeClr val="dk1"/>
              </a:buClr>
              <a:buSzPts val="1100"/>
              <a:buFont typeface="Arial"/>
              <a:buChar char="•"/>
            </a:pPr>
            <a:r>
              <a:rPr lang="en-US" sz="1100"/>
              <a:t>Tell students that we will now look at Thinking Traps and these are difficult to change because, like Amanda’s belief, they are strong patterns in how we think. </a:t>
            </a:r>
            <a:endParaRPr/>
          </a:p>
          <a:p>
            <a:pPr marL="234418" lvl="2" indent="0" algn="l" rtl="0">
              <a:lnSpc>
                <a:spcPct val="100000"/>
              </a:lnSpc>
              <a:spcBef>
                <a:spcPts val="330"/>
              </a:spcBef>
              <a:spcAft>
                <a:spcPts val="0"/>
              </a:spcAft>
              <a:buNone/>
            </a:pPr>
            <a:endParaRPr sz="1100"/>
          </a:p>
          <a:p>
            <a:pPr marL="0" lvl="0" indent="0" algn="l" rtl="0">
              <a:lnSpc>
                <a:spcPct val="100000"/>
              </a:lnSpc>
              <a:spcBef>
                <a:spcPts val="0"/>
              </a:spcBef>
              <a:spcAft>
                <a:spcPts val="0"/>
              </a:spcAft>
              <a:buNone/>
            </a:pPr>
            <a:r>
              <a:rPr lang="en-US" sz="1100" b="1"/>
              <a:t>Key Points: </a:t>
            </a:r>
            <a:endParaRPr/>
          </a:p>
          <a:p>
            <a:pPr marL="0" lvl="0" indent="0" algn="l" rtl="0">
              <a:lnSpc>
                <a:spcPct val="100000"/>
              </a:lnSpc>
              <a:spcBef>
                <a:spcPts val="0"/>
              </a:spcBef>
              <a:spcAft>
                <a:spcPts val="0"/>
              </a:spcAft>
              <a:buNone/>
            </a:pPr>
            <a:endParaRPr sz="1100"/>
          </a:p>
          <a:p>
            <a:pPr marL="232802" lvl="0" indent="-232802" algn="l" rtl="0">
              <a:lnSpc>
                <a:spcPct val="100000"/>
              </a:lnSpc>
              <a:spcBef>
                <a:spcPts val="330"/>
              </a:spcBef>
              <a:spcAft>
                <a:spcPts val="0"/>
              </a:spcAft>
              <a:buClr>
                <a:schemeClr val="dk1"/>
              </a:buClr>
              <a:buSzPts val="1100"/>
              <a:buFont typeface="Calibri"/>
              <a:buAutoNum type="arabicParenR"/>
            </a:pPr>
            <a:r>
              <a:rPr lang="en-US" sz="1100"/>
              <a:t>Thinking Traps are rigid patterns in thinking that are hard to change.</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“Exception to the rule” makes it difficult to change beliefs.</a:t>
            </a:r>
            <a:endParaRPr/>
          </a:p>
          <a:p>
            <a:pPr marL="221464" lvl="1" indent="-151614" algn="l" rtl="0">
              <a:lnSpc>
                <a:spcPct val="109090"/>
              </a:lnSpc>
              <a:spcBef>
                <a:spcPts val="330"/>
              </a:spcBef>
              <a:spcAft>
                <a:spcPts val="0"/>
              </a:spcAft>
              <a:buClr>
                <a:schemeClr val="dk1"/>
              </a:buClr>
              <a:buSzPts val="1100"/>
              <a:buFont typeface="Calibri"/>
              <a:buNone/>
            </a:pPr>
            <a:endParaRPr sz="1100"/>
          </a:p>
          <a:p>
            <a:pPr marL="221464" lvl="0" indent="-151614" algn="l" rtl="0">
              <a:lnSpc>
                <a:spcPct val="109090"/>
              </a:lnSpc>
              <a:spcBef>
                <a:spcPts val="330"/>
              </a:spcBef>
              <a:spcAft>
                <a:spcPts val="0"/>
              </a:spcAft>
              <a:buClr>
                <a:schemeClr val="dk1"/>
              </a:buClr>
              <a:buSzPts val="1100"/>
              <a:buFont typeface="Verdana"/>
              <a:buNone/>
            </a:pPr>
            <a:endParaRPr sz="1100"/>
          </a:p>
          <a:p>
            <a:pPr marL="0" lvl="0" indent="0" algn="l" rtl="0">
              <a:lnSpc>
                <a:spcPct val="100000"/>
              </a:lnSpc>
              <a:spcBef>
                <a:spcPts val="0"/>
              </a:spcBef>
              <a:spcAft>
                <a:spcPts val="0"/>
              </a:spcAft>
              <a:buNone/>
            </a:pPr>
            <a:endParaRPr sz="1000"/>
          </a:p>
        </p:txBody>
      </p:sp>
      <p:sp>
        <p:nvSpPr>
          <p:cNvPr id="1211" name="Google Shape;1211;p6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1212" name="Google Shape;1212;p64: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65: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19" name="Google Shape;1219;p65:notes"/>
          <p:cNvSpPr txBox="1">
            <a:spLocks noGrp="1"/>
          </p:cNvSpPr>
          <p:nvPr>
            <p:ph type="body" idx="1"/>
          </p:nvPr>
        </p:nvSpPr>
        <p:spPr>
          <a:xfrm>
            <a:off x="13405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Read the scenario. (Note that the slide builds). Review the Thinking Trap and read the definition.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 students to underline key words CERTAIN and LITTLE OR NO EVIDENCE in their Participant Workbook.</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Point out that people who jump to conclusions are often impulsive in their emotions and reactions.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for a show of hands: How many of you have fallen into the Jumping to Conclusions Thinking Trap?</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Review the Mental Cue and Critical Question and explain their use to get out of a Thinking Trap.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 students to underline EVIDENCE FOR AND AGAINST.</a:t>
            </a:r>
            <a:endParaRPr/>
          </a:p>
          <a:p>
            <a:pPr marL="0" lvl="0" indent="0"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Jumping to Conclusions is </a:t>
            </a:r>
            <a:r>
              <a:rPr lang="en-US" sz="1100" b="1" i="1"/>
              <a:t>number “1”</a:t>
            </a:r>
            <a:r>
              <a:rPr lang="en-US" sz="1100"/>
              <a:t> </a:t>
            </a:r>
            <a:r>
              <a:rPr lang="en-US" sz="1100" i="1"/>
              <a:t>of all Thinking Traps</a:t>
            </a:r>
            <a:r>
              <a:rPr lang="en-US" sz="1100"/>
              <a:t>, which means that all Thinking Traps are some form of Jumping to Conclusions. </a:t>
            </a:r>
            <a:endParaRPr sz="1100" i="1"/>
          </a:p>
          <a:p>
            <a:pPr marL="221464" lvl="0" indent="-221464" algn="l" rtl="0">
              <a:lnSpc>
                <a:spcPct val="109090"/>
              </a:lnSpc>
              <a:spcBef>
                <a:spcPts val="330"/>
              </a:spcBef>
              <a:spcAft>
                <a:spcPts val="0"/>
              </a:spcAft>
              <a:buNone/>
            </a:pPr>
            <a:endParaRPr sz="1100"/>
          </a:p>
          <a:p>
            <a:pPr marL="221464" lvl="0" indent="-157964" algn="l" rtl="0">
              <a:lnSpc>
                <a:spcPct val="120000"/>
              </a:lnSpc>
              <a:spcBef>
                <a:spcPts val="300"/>
              </a:spcBef>
              <a:spcAft>
                <a:spcPts val="0"/>
              </a:spcAft>
              <a:buClr>
                <a:schemeClr val="dk1"/>
              </a:buClr>
              <a:buSzPts val="1000"/>
              <a:buFont typeface="Verdana"/>
              <a:buNone/>
            </a:pPr>
            <a:endParaRPr sz="1000"/>
          </a:p>
          <a:p>
            <a:pPr marL="221464" lvl="0" indent="-157964" algn="l" rtl="0">
              <a:lnSpc>
                <a:spcPct val="120000"/>
              </a:lnSpc>
              <a:spcBef>
                <a:spcPts val="300"/>
              </a:spcBef>
              <a:spcAft>
                <a:spcPts val="0"/>
              </a:spcAft>
              <a:buClr>
                <a:schemeClr val="dk1"/>
              </a:buClr>
              <a:buSzPts val="1000"/>
              <a:buFont typeface="Verdana"/>
              <a:buNone/>
            </a:pPr>
            <a:endParaRPr sz="1000"/>
          </a:p>
          <a:p>
            <a:pPr marL="221464" lvl="0" indent="-157964" algn="l" rtl="0">
              <a:lnSpc>
                <a:spcPct val="120000"/>
              </a:lnSpc>
              <a:spcBef>
                <a:spcPts val="300"/>
              </a:spcBef>
              <a:spcAft>
                <a:spcPts val="0"/>
              </a:spcAft>
              <a:buClr>
                <a:schemeClr val="dk1"/>
              </a:buClr>
              <a:buSzPts val="1000"/>
              <a:buFont typeface="Verdana"/>
              <a:buNone/>
            </a:pPr>
            <a:endParaRPr sz="1000"/>
          </a:p>
        </p:txBody>
      </p:sp>
      <p:sp>
        <p:nvSpPr>
          <p:cNvPr id="1220" name="Google Shape;1220;p6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chemeClr val="dk1"/>
                </a:solidFill>
                <a:latin typeface="Verdana"/>
                <a:ea typeface="Verdana"/>
                <a:cs typeface="Verdana"/>
                <a:sym typeface="Verdana"/>
              </a:rPr>
              <a:t>65</a:t>
            </a:fld>
            <a:endParaRPr sz="900">
              <a:solidFill>
                <a:schemeClr val="dk1"/>
              </a:solidFill>
              <a:latin typeface="Verdana"/>
              <a:ea typeface="Verdana"/>
              <a:cs typeface="Verdana"/>
              <a:sym typeface="Verdana"/>
            </a:endParaRPr>
          </a:p>
        </p:txBody>
      </p:sp>
      <p:sp>
        <p:nvSpPr>
          <p:cNvPr id="1221" name="Google Shape;1221;p65: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1222" name="Google Shape;1222;p6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66: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38" name="Google Shape;1238;p6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chemeClr val="dk1"/>
                </a:solidFill>
                <a:latin typeface="Verdana"/>
                <a:ea typeface="Verdana"/>
                <a:cs typeface="Verdana"/>
                <a:sym typeface="Verdana"/>
              </a:rPr>
              <a:t>66</a:t>
            </a:fld>
            <a:endParaRPr sz="900">
              <a:solidFill>
                <a:schemeClr val="dk1"/>
              </a:solidFill>
              <a:latin typeface="Verdana"/>
              <a:ea typeface="Verdana"/>
              <a:cs typeface="Verdana"/>
              <a:sym typeface="Verdana"/>
            </a:endParaRPr>
          </a:p>
        </p:txBody>
      </p:sp>
      <p:sp>
        <p:nvSpPr>
          <p:cNvPr id="1239" name="Google Shape;1239;p66: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1240" name="Google Shape;1240;p66:notes"/>
          <p:cNvSpPr txBox="1">
            <a:spLocks noGrp="1"/>
          </p:cNvSpPr>
          <p:nvPr>
            <p:ph type="body" idx="1"/>
          </p:nvPr>
        </p:nvSpPr>
        <p:spPr>
          <a:xfrm>
            <a:off x="12400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Read the scenario. (Note that the slide builds). Review the Thinking Trap and read the definition.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 students to underline key words ASSUMING and EXPECTING in their Participant Workbook.</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Point out that Mind Reading blocks communication.</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for a show of hands: How many of you have fallen into the Mind Reading Thinking Trap?</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Review the Mental Cue and Critical Question and explain their use to get out of a Thinking Trap.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 students to underline EXPRESS and ASK.</a:t>
            </a:r>
            <a:endParaRPr/>
          </a:p>
          <a:p>
            <a:pPr marL="0" lvl="0" indent="0"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The Thinking Trap of Mind Reading is common in close relationships. </a:t>
            </a:r>
            <a:endParaRPr sz="1100" i="1"/>
          </a:p>
          <a:p>
            <a:pPr marL="221464" lvl="0" indent="-221464" algn="l" rtl="0">
              <a:lnSpc>
                <a:spcPct val="100000"/>
              </a:lnSpc>
              <a:spcBef>
                <a:spcPts val="0"/>
              </a:spcBef>
              <a:spcAft>
                <a:spcPts val="0"/>
              </a:spcAft>
              <a:buNone/>
            </a:pPr>
            <a:endParaRPr sz="1000"/>
          </a:p>
          <a:p>
            <a:pPr marL="221464" lvl="0" indent="-157964" algn="l" rtl="0">
              <a:lnSpc>
                <a:spcPct val="100000"/>
              </a:lnSpc>
              <a:spcBef>
                <a:spcPts val="0"/>
              </a:spcBef>
              <a:spcAft>
                <a:spcPts val="0"/>
              </a:spcAft>
              <a:buClr>
                <a:schemeClr val="dk1"/>
              </a:buClr>
              <a:buSzPts val="1000"/>
              <a:buFont typeface="Verdana"/>
              <a:buNone/>
            </a:pPr>
            <a:endParaRPr sz="1000"/>
          </a:p>
          <a:p>
            <a:pPr marL="221464" lvl="0" indent="-157964" algn="l" rtl="0">
              <a:lnSpc>
                <a:spcPct val="120000"/>
              </a:lnSpc>
              <a:spcBef>
                <a:spcPts val="300"/>
              </a:spcBef>
              <a:spcAft>
                <a:spcPts val="0"/>
              </a:spcAft>
              <a:buClr>
                <a:schemeClr val="dk1"/>
              </a:buClr>
              <a:buSzPts val="1000"/>
              <a:buFont typeface="Verdana"/>
              <a:buNone/>
            </a:pPr>
            <a:endParaRPr sz="1000"/>
          </a:p>
          <a:p>
            <a:pPr marL="221464" lvl="0" indent="-157964" algn="l" rtl="0">
              <a:lnSpc>
                <a:spcPct val="120000"/>
              </a:lnSpc>
              <a:spcBef>
                <a:spcPts val="300"/>
              </a:spcBef>
              <a:spcAft>
                <a:spcPts val="0"/>
              </a:spcAft>
              <a:buClr>
                <a:schemeClr val="dk1"/>
              </a:buClr>
              <a:buSzPts val="1000"/>
              <a:buFont typeface="Verdana"/>
              <a:buNone/>
            </a:pPr>
            <a:endParaRPr sz="1000"/>
          </a:p>
        </p:txBody>
      </p:sp>
      <p:sp>
        <p:nvSpPr>
          <p:cNvPr id="1241" name="Google Shape;1241;p6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p67: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57" name="Google Shape;1257;p67:notes"/>
          <p:cNvSpPr txBox="1">
            <a:spLocks noGrp="1"/>
          </p:cNvSpPr>
          <p:nvPr>
            <p:ph type="body" idx="1"/>
          </p:nvPr>
        </p:nvSpPr>
        <p:spPr>
          <a:xfrm>
            <a:off x="157612"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Read the scenario. (Note that the slide builds). Review the Thinking Trap and read the definition.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 students to underline key words YOU, SOLE CAUSE and EVERY PROBLEM in their Participant Workbook.</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Point out that Me, Me, Me causes us to blame ourselves for everything. Instruct students to write BLAMING YOURSELF next to the Me, Me, Me definition in their Participant Workbook.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for a show of hands: How many of you have fallen into the Me, Me, Me Thinking Trap?</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Review the Mental Cue and Critical Question and explain their use to get out of a Thinking Trap.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 students to underline OTHERS AND/OR CIRCUMSTANCES.</a:t>
            </a:r>
            <a:endParaRPr/>
          </a:p>
          <a:p>
            <a:pPr marL="0" lvl="0" indent="0"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It is important to look at all the possible contributing factors to a problem. </a:t>
            </a:r>
            <a:endParaRPr/>
          </a:p>
          <a:p>
            <a:pPr marL="221464" lvl="0" indent="-221464" algn="l" rtl="0">
              <a:lnSpc>
                <a:spcPct val="100000"/>
              </a:lnSpc>
              <a:spcBef>
                <a:spcPts val="0"/>
              </a:spcBef>
              <a:spcAft>
                <a:spcPts val="0"/>
              </a:spcAft>
              <a:buNone/>
            </a:pPr>
            <a:endParaRPr sz="1100" i="1"/>
          </a:p>
          <a:p>
            <a:pPr marL="0" lvl="0" indent="0" algn="l" rtl="0">
              <a:lnSpc>
                <a:spcPct val="109090"/>
              </a:lnSpc>
              <a:spcBef>
                <a:spcPts val="330"/>
              </a:spcBef>
              <a:spcAft>
                <a:spcPts val="0"/>
              </a:spcAft>
              <a:buNone/>
            </a:pPr>
            <a:endParaRPr sz="1100"/>
          </a:p>
        </p:txBody>
      </p:sp>
      <p:sp>
        <p:nvSpPr>
          <p:cNvPr id="1258" name="Google Shape;1258;p6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chemeClr val="dk1"/>
                </a:solidFill>
                <a:latin typeface="Verdana"/>
                <a:ea typeface="Verdana"/>
                <a:cs typeface="Verdana"/>
                <a:sym typeface="Verdana"/>
              </a:rPr>
              <a:t>67</a:t>
            </a:fld>
            <a:endParaRPr sz="900">
              <a:solidFill>
                <a:schemeClr val="dk1"/>
              </a:solidFill>
              <a:latin typeface="Verdana"/>
              <a:ea typeface="Verdana"/>
              <a:cs typeface="Verdana"/>
              <a:sym typeface="Verdana"/>
            </a:endParaRPr>
          </a:p>
        </p:txBody>
      </p:sp>
      <p:sp>
        <p:nvSpPr>
          <p:cNvPr id="1259" name="Google Shape;1259;p67: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1260" name="Google Shape;1260;p6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p68: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80" name="Google Shape;1280;p68:notes"/>
          <p:cNvSpPr txBox="1">
            <a:spLocks noGrp="1"/>
          </p:cNvSpPr>
          <p:nvPr>
            <p:ph type="body" idx="1"/>
          </p:nvPr>
        </p:nvSpPr>
        <p:spPr>
          <a:xfrm>
            <a:off x="14787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Read the scenario. (Note that the slide builds). Review the Thinking Trap and read the definition.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 students to underline key words OTHER PEOPLE OR CIRCUMSTANCES, SOLE CAUSE, EVERY PROBLEM in their Participant Workbook.</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Point out that Them, Them, Them causes us to point fingers. Instruct students to write BLAMING OTHERS next to the Them, Them, Them definition in their Participant Workbook.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for a show of hands: How many of you have fallen into the Them, Them, Them Thinking Trap?</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Review the Mental Cue and Critical Question and explain their use to get out of a Thinking Trap.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 students to underline I.</a:t>
            </a:r>
            <a:endParaRPr/>
          </a:p>
          <a:p>
            <a:pPr marL="0" lvl="0" indent="0"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It is important to stop placing blame and take responsibility for how you may have contributed to the problem. </a:t>
            </a:r>
            <a:endParaRPr/>
          </a:p>
          <a:p>
            <a:pPr marL="221464" lvl="0" indent="-221464" algn="l" rtl="0">
              <a:lnSpc>
                <a:spcPct val="100000"/>
              </a:lnSpc>
              <a:spcBef>
                <a:spcPts val="0"/>
              </a:spcBef>
              <a:spcAft>
                <a:spcPts val="0"/>
              </a:spcAft>
              <a:buNone/>
            </a:pPr>
            <a:endParaRPr sz="1000"/>
          </a:p>
          <a:p>
            <a:pPr marL="0" lvl="0" indent="0" algn="l" rtl="0">
              <a:lnSpc>
                <a:spcPct val="100000"/>
              </a:lnSpc>
              <a:spcBef>
                <a:spcPts val="0"/>
              </a:spcBef>
              <a:spcAft>
                <a:spcPts val="0"/>
              </a:spcAft>
              <a:buNone/>
            </a:pPr>
            <a:endParaRPr sz="1000"/>
          </a:p>
        </p:txBody>
      </p:sp>
      <p:sp>
        <p:nvSpPr>
          <p:cNvPr id="1281" name="Google Shape;1281;p6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chemeClr val="dk1"/>
                </a:solidFill>
                <a:latin typeface="Verdana"/>
                <a:ea typeface="Verdana"/>
                <a:cs typeface="Verdana"/>
                <a:sym typeface="Verdana"/>
              </a:rPr>
              <a:t>68</a:t>
            </a:fld>
            <a:endParaRPr sz="900">
              <a:solidFill>
                <a:schemeClr val="dk1"/>
              </a:solidFill>
              <a:latin typeface="Verdana"/>
              <a:ea typeface="Verdana"/>
              <a:cs typeface="Verdana"/>
              <a:sym typeface="Verdana"/>
            </a:endParaRPr>
          </a:p>
        </p:txBody>
      </p:sp>
      <p:sp>
        <p:nvSpPr>
          <p:cNvPr id="1282" name="Google Shape;1282;p68: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1283" name="Google Shape;1283;p6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69: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0" name="Google Shape;1300;p69:notes"/>
          <p:cNvSpPr txBox="1">
            <a:spLocks noGrp="1"/>
          </p:cNvSpPr>
          <p:nvPr>
            <p:ph type="body" idx="1"/>
          </p:nvPr>
        </p:nvSpPr>
        <p:spPr>
          <a:xfrm>
            <a:off x="-27915" y="3159242"/>
            <a:ext cx="4156262" cy="5792477"/>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r>
              <a:rPr lang="en-US" sz="1100" b="1" u="sng"/>
              <a:t>Hook </a:t>
            </a:r>
            <a:r>
              <a:rPr lang="en-US" sz="1100" u="sng"/>
              <a:t>(Low-Tech)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You will demonstrate how Thinking Traps can influence us.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Prepare sticky notes with </a:t>
            </a:r>
            <a:r>
              <a:rPr lang="en-US" sz="1100" b="1"/>
              <a:t>situations and thoughts listed on the following page </a:t>
            </a:r>
            <a:r>
              <a:rPr lang="en-US" sz="1100"/>
              <a:t>ahead of time. Use two different colors—one for the more positive interpretation (i.e., Thought A) and one for the “Them, Them, Them” interpretation (i.e., Thought B).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 advance, each pair of sticky notes should be placed next to each other across the front row of tables in the training room with some space between each pair of notes.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Explain that you will demonstrate a day in the life of a Them, Them, Them thinker.</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First read the situation, e.g., “I get up in the morning and I can’t find my science book.” Then, hold up the corresponding Thought A sticky note and say, “I could think to myself...” followed by the Thought A text for that situation. Then hold up the Thought B sticky note and say, “or I could think to myself…”. After reading both Thoughts, hold up both sticky notes, asking students, “If I am a Them, Them, Them thinker, which color sticks to me (naming colors)?”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Place the Thought B sticky note somewhere on your shirt and follow the same pattern throughout the rest of the story. You should have six sticky notes attached to you by the end (all Thought Bs and all the same color sticky notes).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Continuing the story, when you arrive home and someone asks you how your day was, you explain all of the Thought B interpretations. Sticky notes should be taken off and read one by one as you retell the story of your day.  </a:t>
            </a:r>
            <a:endParaRPr/>
          </a:p>
          <a:p>
            <a:pPr marL="221464" lvl="0" indent="-151614" algn="l" rtl="0">
              <a:lnSpc>
                <a:spcPct val="109090"/>
              </a:lnSpc>
              <a:spcBef>
                <a:spcPts val="330"/>
              </a:spcBef>
              <a:spcAft>
                <a:spcPts val="0"/>
              </a:spcAft>
              <a:buClr>
                <a:schemeClr val="dk1"/>
              </a:buClr>
              <a:buSzPts val="1100"/>
              <a:buFont typeface="Verdana"/>
              <a:buNone/>
            </a:pPr>
            <a:endParaRPr sz="1100" b="1"/>
          </a:p>
        </p:txBody>
      </p:sp>
      <p:sp>
        <p:nvSpPr>
          <p:cNvPr id="1301" name="Google Shape;1301;p6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69</a:t>
            </a:fld>
            <a:endParaRPr/>
          </a:p>
        </p:txBody>
      </p:sp>
      <p:sp>
        <p:nvSpPr>
          <p:cNvPr id="1302" name="Google Shape;1302;p6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7: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0" name="Google Shape;310;p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7</a:t>
            </a:fld>
            <a:endParaRPr/>
          </a:p>
        </p:txBody>
      </p:sp>
      <p:sp>
        <p:nvSpPr>
          <p:cNvPr id="311" name="Google Shape;311;p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312" name="Google Shape;312;p7: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 </a:t>
            </a:r>
            <a:endParaRPr/>
          </a:p>
          <a:p>
            <a:pPr marL="0" lvl="0" indent="0" algn="l" rtl="0">
              <a:lnSpc>
                <a:spcPct val="109090"/>
              </a:lnSpc>
              <a:spcBef>
                <a:spcPts val="0"/>
              </a:spcBef>
              <a:spcAft>
                <a:spcPts val="0"/>
              </a:spcAft>
              <a:buNone/>
            </a:pPr>
            <a:endParaRPr sz="1100" b="1"/>
          </a:p>
          <a:p>
            <a:pPr marL="0" lvl="0" indent="0" algn="l" rtl="0">
              <a:lnSpc>
                <a:spcPct val="109090"/>
              </a:lnSpc>
              <a:spcBef>
                <a:spcPts val="0"/>
              </a:spcBef>
              <a:spcAft>
                <a:spcPts val="0"/>
              </a:spcAft>
              <a:buNone/>
            </a:pPr>
            <a:r>
              <a:rPr lang="en-US" sz="1100" b="1" u="sng"/>
              <a:t>Activity</a:t>
            </a:r>
            <a:r>
              <a:rPr lang="en-US" sz="1100" u="sng"/>
              <a:t> (Low-Tech)</a:t>
            </a:r>
            <a:endParaRPr/>
          </a:p>
          <a:p>
            <a:pPr marL="0" lvl="0" indent="0" algn="l" rtl="0">
              <a:lnSpc>
                <a:spcPct val="109090"/>
              </a:lnSpc>
              <a:spcBef>
                <a:spcPts val="0"/>
              </a:spcBef>
              <a:spcAft>
                <a:spcPts val="0"/>
              </a:spcAft>
              <a:buNone/>
            </a:pPr>
            <a:endParaRPr sz="1100" u="sng"/>
          </a:p>
          <a:p>
            <a:pPr marL="0" lvl="0" indent="0" algn="l" rtl="0">
              <a:lnSpc>
                <a:spcPct val="109090"/>
              </a:lnSpc>
              <a:spcBef>
                <a:spcPts val="0"/>
              </a:spcBef>
              <a:spcAft>
                <a:spcPts val="0"/>
              </a:spcAft>
              <a:buNone/>
            </a:pPr>
            <a:r>
              <a:rPr lang="en-US" sz="1100"/>
              <a:t>Students draw a line matching the competency to the picture that most accurately represents that competency.</a:t>
            </a:r>
            <a:endParaRPr/>
          </a:p>
          <a:p>
            <a:pPr marL="0" lvl="0" indent="0" algn="l" rtl="0">
              <a:lnSpc>
                <a:spcPct val="109090"/>
              </a:lnSpc>
              <a:spcBef>
                <a:spcPts val="0"/>
              </a:spcBef>
              <a:spcAft>
                <a:spcPts val="0"/>
              </a:spcAft>
              <a:buNone/>
            </a:pPr>
            <a:endParaRPr sz="1100"/>
          </a:p>
          <a:p>
            <a:pPr marL="0" lvl="0" indent="0" algn="l" rtl="0">
              <a:lnSpc>
                <a:spcPct val="109090"/>
              </a:lnSpc>
              <a:spcBef>
                <a:spcPts val="0"/>
              </a:spcBef>
              <a:spcAft>
                <a:spcPts val="0"/>
              </a:spcAft>
              <a:buNone/>
            </a:pPr>
            <a:r>
              <a:rPr lang="en-US" sz="1100" b="1"/>
              <a:t>Solution:</a:t>
            </a:r>
            <a:endParaRPr/>
          </a:p>
          <a:p>
            <a:pPr marL="0" lvl="0" indent="0" algn="l" rtl="0">
              <a:lnSpc>
                <a:spcPct val="109090"/>
              </a:lnSpc>
              <a:spcBef>
                <a:spcPts val="0"/>
              </a:spcBef>
              <a:spcAft>
                <a:spcPts val="0"/>
              </a:spcAft>
              <a:buNone/>
            </a:pPr>
            <a:endParaRPr sz="1100"/>
          </a:p>
          <a:p>
            <a:pPr marL="0" lvl="0" indent="0" algn="l" rtl="0">
              <a:lnSpc>
                <a:spcPct val="109090"/>
              </a:lnSpc>
              <a:spcBef>
                <a:spcPts val="0"/>
              </a:spcBef>
              <a:spcAft>
                <a:spcPts val="0"/>
              </a:spcAft>
              <a:buNone/>
            </a:pPr>
            <a:endParaRPr sz="1100"/>
          </a:p>
        </p:txBody>
      </p:sp>
      <p:grpSp>
        <p:nvGrpSpPr>
          <p:cNvPr id="313" name="Google Shape;313;p7:notes"/>
          <p:cNvGrpSpPr/>
          <p:nvPr/>
        </p:nvGrpSpPr>
        <p:grpSpPr>
          <a:xfrm>
            <a:off x="909428" y="4838919"/>
            <a:ext cx="2683471" cy="3494902"/>
            <a:chOff x="889655" y="5040773"/>
            <a:chExt cx="2625135" cy="3441189"/>
          </a:xfrm>
        </p:grpSpPr>
        <p:pic>
          <p:nvPicPr>
            <p:cNvPr id="314" name="Google Shape;314;p7:notes"/>
            <p:cNvPicPr preferRelativeResize="0"/>
            <p:nvPr/>
          </p:nvPicPr>
          <p:blipFill rotWithShape="1">
            <a:blip r:embed="rId3">
              <a:alphaModFix/>
            </a:blip>
            <a:srcRect l="45000" t="23641" r="25112" b="13670"/>
            <a:stretch/>
          </p:blipFill>
          <p:spPr>
            <a:xfrm>
              <a:off x="889655" y="5040773"/>
              <a:ext cx="2625135" cy="3441189"/>
            </a:xfrm>
            <a:prstGeom prst="rect">
              <a:avLst/>
            </a:prstGeom>
            <a:noFill/>
            <a:ln w="22225" cap="flat" cmpd="thickThin">
              <a:solidFill>
                <a:srgbClr val="000000"/>
              </a:solidFill>
              <a:prstDash val="solid"/>
              <a:miter lim="800000"/>
              <a:headEnd type="none" w="sm" len="sm"/>
              <a:tailEnd type="none" w="sm" len="sm"/>
            </a:ln>
          </p:spPr>
        </p:pic>
        <p:cxnSp>
          <p:nvCxnSpPr>
            <p:cNvPr id="315" name="Google Shape;315;p7:notes"/>
            <p:cNvCxnSpPr/>
            <p:nvPr/>
          </p:nvCxnSpPr>
          <p:spPr>
            <a:xfrm>
              <a:off x="2295646" y="5759925"/>
              <a:ext cx="665994" cy="558800"/>
            </a:xfrm>
            <a:prstGeom prst="straightConnector1">
              <a:avLst/>
            </a:prstGeom>
            <a:noFill/>
            <a:ln w="12700" cap="flat" cmpd="sng">
              <a:solidFill>
                <a:srgbClr val="FF0000"/>
              </a:solidFill>
              <a:prstDash val="solid"/>
              <a:round/>
              <a:headEnd type="none" w="sm" len="sm"/>
              <a:tailEnd type="triangle" w="med" len="med"/>
            </a:ln>
          </p:spPr>
        </p:cxnSp>
        <p:cxnSp>
          <p:nvCxnSpPr>
            <p:cNvPr id="316" name="Google Shape;316;p7:notes"/>
            <p:cNvCxnSpPr/>
            <p:nvPr/>
          </p:nvCxnSpPr>
          <p:spPr>
            <a:xfrm>
              <a:off x="2222339" y="6721033"/>
              <a:ext cx="578734" cy="547868"/>
            </a:xfrm>
            <a:prstGeom prst="straightConnector1">
              <a:avLst/>
            </a:prstGeom>
            <a:noFill/>
            <a:ln w="12700" cap="flat" cmpd="sng">
              <a:solidFill>
                <a:srgbClr val="FF0000"/>
              </a:solidFill>
              <a:prstDash val="solid"/>
              <a:round/>
              <a:headEnd type="none" w="sm" len="sm"/>
              <a:tailEnd type="triangle" w="med" len="med"/>
            </a:ln>
          </p:spPr>
        </p:cxnSp>
        <p:cxnSp>
          <p:nvCxnSpPr>
            <p:cNvPr id="317" name="Google Shape;317;p7:notes"/>
            <p:cNvCxnSpPr/>
            <p:nvPr/>
          </p:nvCxnSpPr>
          <p:spPr>
            <a:xfrm rot="10800000" flipH="1">
              <a:off x="2388243" y="5759925"/>
              <a:ext cx="507357" cy="1397088"/>
            </a:xfrm>
            <a:prstGeom prst="straightConnector1">
              <a:avLst/>
            </a:prstGeom>
            <a:noFill/>
            <a:ln w="12700" cap="flat" cmpd="sng">
              <a:solidFill>
                <a:srgbClr val="FF0000"/>
              </a:solidFill>
              <a:prstDash val="solid"/>
              <a:round/>
              <a:headEnd type="none" w="sm" len="sm"/>
              <a:tailEnd type="triangle" w="med" len="med"/>
            </a:ln>
          </p:spPr>
        </p:cxnSp>
        <p:cxnSp>
          <p:nvCxnSpPr>
            <p:cNvPr id="318" name="Google Shape;318;p7:notes"/>
            <p:cNvCxnSpPr/>
            <p:nvPr/>
          </p:nvCxnSpPr>
          <p:spPr>
            <a:xfrm>
              <a:off x="1412240" y="8091645"/>
              <a:ext cx="1417320" cy="10160"/>
            </a:xfrm>
            <a:prstGeom prst="straightConnector1">
              <a:avLst/>
            </a:prstGeom>
            <a:noFill/>
            <a:ln w="12700" cap="flat" cmpd="sng">
              <a:solidFill>
                <a:srgbClr val="FF0000"/>
              </a:solidFill>
              <a:prstDash val="solid"/>
              <a:round/>
              <a:headEnd type="none" w="sm" len="sm"/>
              <a:tailEnd type="triangle" w="med" len="med"/>
            </a:ln>
          </p:spPr>
        </p:cxnSp>
        <p:cxnSp>
          <p:nvCxnSpPr>
            <p:cNvPr id="319" name="Google Shape;319;p7:notes"/>
            <p:cNvCxnSpPr/>
            <p:nvPr/>
          </p:nvCxnSpPr>
          <p:spPr>
            <a:xfrm rot="10800000" flipH="1">
              <a:off x="2222339" y="6852213"/>
              <a:ext cx="607221" cy="802512"/>
            </a:xfrm>
            <a:prstGeom prst="straightConnector1">
              <a:avLst/>
            </a:prstGeom>
            <a:noFill/>
            <a:ln w="12700" cap="flat" cmpd="sng">
              <a:solidFill>
                <a:srgbClr val="FF0000"/>
              </a:solidFill>
              <a:prstDash val="solid"/>
              <a:round/>
              <a:headEnd type="none" w="sm" len="sm"/>
              <a:tailEnd type="triangle" w="med" len="med"/>
            </a:ln>
          </p:spPr>
        </p:cxnSp>
        <p:cxnSp>
          <p:nvCxnSpPr>
            <p:cNvPr id="320" name="Google Shape;320;p7:notes"/>
            <p:cNvCxnSpPr/>
            <p:nvPr/>
          </p:nvCxnSpPr>
          <p:spPr>
            <a:xfrm>
              <a:off x="2264780" y="6265762"/>
              <a:ext cx="615580" cy="1510923"/>
            </a:xfrm>
            <a:prstGeom prst="straightConnector1">
              <a:avLst/>
            </a:prstGeom>
            <a:noFill/>
            <a:ln w="12700" cap="flat" cmpd="sng">
              <a:solidFill>
                <a:srgbClr val="FF0000"/>
              </a:solidFill>
              <a:prstDash val="solid"/>
              <a:round/>
              <a:headEnd type="none" w="sm" len="sm"/>
              <a:tailEnd type="triangle" w="med" len="med"/>
            </a:ln>
          </p:spPr>
        </p:cxnSp>
      </p:gr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p70: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16" name="Google Shape;1316;p70:notes"/>
          <p:cNvSpPr txBox="1">
            <a:spLocks noGrp="1"/>
          </p:cNvSpPr>
          <p:nvPr>
            <p:ph type="body" idx="1"/>
          </p:nvPr>
        </p:nvSpPr>
        <p:spPr>
          <a:xfrm>
            <a:off x="138143" y="3192883"/>
            <a:ext cx="3890156" cy="5874543"/>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000" b="1"/>
              <a:t>Instructor Notes: </a:t>
            </a:r>
            <a:endParaRPr sz="800" b="1"/>
          </a:p>
          <a:p>
            <a:pPr marL="232802" lvl="0" indent="-232802" algn="l" rtl="0">
              <a:lnSpc>
                <a:spcPct val="100000"/>
              </a:lnSpc>
              <a:spcBef>
                <a:spcPts val="0"/>
              </a:spcBef>
              <a:spcAft>
                <a:spcPts val="0"/>
              </a:spcAft>
              <a:buClr>
                <a:schemeClr val="dk1"/>
              </a:buClr>
              <a:buSzPts val="1000"/>
              <a:buFont typeface="Calibri"/>
              <a:buAutoNum type="arabicParenR" startAt="8"/>
            </a:pPr>
            <a:r>
              <a:rPr lang="en-US" sz="1000"/>
              <a:t>The chart below lists the situations and thoughts to be put on sticky notes and used in the “Them, Them, Them” demonstration, as described on the previous page. </a:t>
            </a:r>
            <a:endParaRPr/>
          </a:p>
          <a:p>
            <a:pPr marL="231895" lvl="0" indent="-168395" algn="l" rtl="0">
              <a:lnSpc>
                <a:spcPct val="100000"/>
              </a:lnSpc>
              <a:spcBef>
                <a:spcPts val="0"/>
              </a:spcBef>
              <a:spcAft>
                <a:spcPts val="0"/>
              </a:spcAft>
              <a:buClr>
                <a:schemeClr val="dk1"/>
              </a:buClr>
              <a:buSzPts val="1000"/>
              <a:buFont typeface="Calibri"/>
              <a:buNone/>
            </a:pPr>
            <a:endParaRPr sz="1000"/>
          </a:p>
          <a:p>
            <a:pPr marL="231895" lvl="0" indent="-168395" algn="l" rtl="0">
              <a:lnSpc>
                <a:spcPct val="100000"/>
              </a:lnSpc>
              <a:spcBef>
                <a:spcPts val="0"/>
              </a:spcBef>
              <a:spcAft>
                <a:spcPts val="0"/>
              </a:spcAft>
              <a:buClr>
                <a:schemeClr val="dk1"/>
              </a:buClr>
              <a:buSzPts val="1000"/>
              <a:buFont typeface="Calibri"/>
              <a:buNone/>
            </a:pPr>
            <a:endParaRPr sz="1000"/>
          </a:p>
          <a:p>
            <a:pPr marL="231895" lvl="0" indent="-168395" algn="l" rtl="0">
              <a:lnSpc>
                <a:spcPct val="100000"/>
              </a:lnSpc>
              <a:spcBef>
                <a:spcPts val="0"/>
              </a:spcBef>
              <a:spcAft>
                <a:spcPts val="0"/>
              </a:spcAft>
              <a:buClr>
                <a:schemeClr val="dk1"/>
              </a:buClr>
              <a:buSzPts val="1000"/>
              <a:buFont typeface="Calibri"/>
              <a:buNone/>
            </a:pPr>
            <a:endParaRPr sz="1000"/>
          </a:p>
          <a:p>
            <a:pPr marL="231895" lvl="0" indent="-168395" algn="l" rtl="0">
              <a:lnSpc>
                <a:spcPct val="100000"/>
              </a:lnSpc>
              <a:spcBef>
                <a:spcPts val="0"/>
              </a:spcBef>
              <a:spcAft>
                <a:spcPts val="0"/>
              </a:spcAft>
              <a:buClr>
                <a:schemeClr val="dk1"/>
              </a:buClr>
              <a:buSzPts val="1000"/>
              <a:buFont typeface="Calibri"/>
              <a:buNone/>
            </a:pPr>
            <a:endParaRPr sz="1000"/>
          </a:p>
          <a:p>
            <a:pPr marL="231895" lvl="0" indent="-168395" algn="l" rtl="0">
              <a:lnSpc>
                <a:spcPct val="100000"/>
              </a:lnSpc>
              <a:spcBef>
                <a:spcPts val="0"/>
              </a:spcBef>
              <a:spcAft>
                <a:spcPts val="0"/>
              </a:spcAft>
              <a:buClr>
                <a:schemeClr val="dk1"/>
              </a:buClr>
              <a:buSzPts val="1000"/>
              <a:buFont typeface="Calibri"/>
              <a:buNone/>
            </a:pPr>
            <a:endParaRPr sz="1000"/>
          </a:p>
          <a:p>
            <a:pPr marL="231895" lvl="0" indent="-168395" algn="l" rtl="0">
              <a:lnSpc>
                <a:spcPct val="100000"/>
              </a:lnSpc>
              <a:spcBef>
                <a:spcPts val="0"/>
              </a:spcBef>
              <a:spcAft>
                <a:spcPts val="0"/>
              </a:spcAft>
              <a:buClr>
                <a:schemeClr val="dk1"/>
              </a:buClr>
              <a:buSzPts val="1000"/>
              <a:buFont typeface="Calibri"/>
              <a:buNone/>
            </a:pPr>
            <a:endParaRPr sz="1000"/>
          </a:p>
          <a:p>
            <a:pPr marL="231895" lvl="0" indent="-168395" algn="l" rtl="0">
              <a:lnSpc>
                <a:spcPct val="100000"/>
              </a:lnSpc>
              <a:spcBef>
                <a:spcPts val="0"/>
              </a:spcBef>
              <a:spcAft>
                <a:spcPts val="0"/>
              </a:spcAft>
              <a:buClr>
                <a:schemeClr val="dk1"/>
              </a:buClr>
              <a:buSzPts val="1000"/>
              <a:buFont typeface="Calibri"/>
              <a:buNone/>
            </a:pPr>
            <a:endParaRPr sz="1000"/>
          </a:p>
          <a:p>
            <a:pPr marL="231895" lvl="0" indent="-168395" algn="l" rtl="0">
              <a:lnSpc>
                <a:spcPct val="100000"/>
              </a:lnSpc>
              <a:spcBef>
                <a:spcPts val="0"/>
              </a:spcBef>
              <a:spcAft>
                <a:spcPts val="0"/>
              </a:spcAft>
              <a:buClr>
                <a:schemeClr val="dk1"/>
              </a:buClr>
              <a:buSzPts val="1000"/>
              <a:buFont typeface="Calibri"/>
              <a:buNone/>
            </a:pPr>
            <a:endParaRPr sz="1000"/>
          </a:p>
          <a:p>
            <a:pPr marL="231895" lvl="0" indent="-168395" algn="l" rtl="0">
              <a:lnSpc>
                <a:spcPct val="100000"/>
              </a:lnSpc>
              <a:spcBef>
                <a:spcPts val="0"/>
              </a:spcBef>
              <a:spcAft>
                <a:spcPts val="0"/>
              </a:spcAft>
              <a:buClr>
                <a:schemeClr val="dk1"/>
              </a:buClr>
              <a:buSzPts val="1000"/>
              <a:buFont typeface="Calibri"/>
              <a:buNone/>
            </a:pPr>
            <a:endParaRPr sz="1000"/>
          </a:p>
          <a:p>
            <a:pPr marL="231895" lvl="0" indent="-168395" algn="l" rtl="0">
              <a:lnSpc>
                <a:spcPct val="100000"/>
              </a:lnSpc>
              <a:spcBef>
                <a:spcPts val="0"/>
              </a:spcBef>
              <a:spcAft>
                <a:spcPts val="0"/>
              </a:spcAft>
              <a:buClr>
                <a:schemeClr val="dk1"/>
              </a:buClr>
              <a:buSzPts val="1000"/>
              <a:buFont typeface="Calibri"/>
              <a:buNone/>
            </a:pPr>
            <a:endParaRPr sz="1000"/>
          </a:p>
          <a:p>
            <a:pPr marL="231895" lvl="0" indent="-168395" algn="l" rtl="0">
              <a:lnSpc>
                <a:spcPct val="100000"/>
              </a:lnSpc>
              <a:spcBef>
                <a:spcPts val="0"/>
              </a:spcBef>
              <a:spcAft>
                <a:spcPts val="0"/>
              </a:spcAft>
              <a:buClr>
                <a:schemeClr val="dk1"/>
              </a:buClr>
              <a:buSzPts val="1000"/>
              <a:buFont typeface="Calibri"/>
              <a:buNone/>
            </a:pPr>
            <a:endParaRPr sz="1000"/>
          </a:p>
          <a:p>
            <a:pPr marL="231895" lvl="0" indent="-168395" algn="l" rtl="0">
              <a:lnSpc>
                <a:spcPct val="100000"/>
              </a:lnSpc>
              <a:spcBef>
                <a:spcPts val="0"/>
              </a:spcBef>
              <a:spcAft>
                <a:spcPts val="0"/>
              </a:spcAft>
              <a:buClr>
                <a:schemeClr val="dk1"/>
              </a:buClr>
              <a:buSzPts val="1000"/>
              <a:buFont typeface="Calibri"/>
              <a:buNone/>
            </a:pPr>
            <a:endParaRPr sz="1000"/>
          </a:p>
          <a:p>
            <a:pPr marL="231895" lvl="0" indent="-168395" algn="l" rtl="0">
              <a:lnSpc>
                <a:spcPct val="100000"/>
              </a:lnSpc>
              <a:spcBef>
                <a:spcPts val="0"/>
              </a:spcBef>
              <a:spcAft>
                <a:spcPts val="0"/>
              </a:spcAft>
              <a:buClr>
                <a:schemeClr val="dk1"/>
              </a:buClr>
              <a:buSzPts val="1000"/>
              <a:buFont typeface="Calibri"/>
              <a:buNone/>
            </a:pPr>
            <a:endParaRPr sz="1000"/>
          </a:p>
          <a:p>
            <a:pPr marL="231895" lvl="0" indent="-168395" algn="l" rtl="0">
              <a:lnSpc>
                <a:spcPct val="100000"/>
              </a:lnSpc>
              <a:spcBef>
                <a:spcPts val="0"/>
              </a:spcBef>
              <a:spcAft>
                <a:spcPts val="0"/>
              </a:spcAft>
              <a:buClr>
                <a:schemeClr val="dk1"/>
              </a:buClr>
              <a:buSzPts val="1000"/>
              <a:buFont typeface="Calibri"/>
              <a:buNone/>
            </a:pPr>
            <a:endParaRPr sz="1000"/>
          </a:p>
          <a:p>
            <a:pPr marL="231895" lvl="0" indent="-168395" algn="l" rtl="0">
              <a:lnSpc>
                <a:spcPct val="100000"/>
              </a:lnSpc>
              <a:spcBef>
                <a:spcPts val="0"/>
              </a:spcBef>
              <a:spcAft>
                <a:spcPts val="0"/>
              </a:spcAft>
              <a:buClr>
                <a:schemeClr val="dk1"/>
              </a:buClr>
              <a:buSzPts val="1000"/>
              <a:buFont typeface="Calibri"/>
              <a:buNone/>
            </a:pPr>
            <a:endParaRPr sz="1000"/>
          </a:p>
          <a:p>
            <a:pPr marL="231895" lvl="0" indent="-168395" algn="l" rtl="0">
              <a:lnSpc>
                <a:spcPct val="100000"/>
              </a:lnSpc>
              <a:spcBef>
                <a:spcPts val="0"/>
              </a:spcBef>
              <a:spcAft>
                <a:spcPts val="0"/>
              </a:spcAft>
              <a:buClr>
                <a:schemeClr val="dk1"/>
              </a:buClr>
              <a:buSzPts val="1000"/>
              <a:buFont typeface="Calibri"/>
              <a:buNone/>
            </a:pPr>
            <a:endParaRPr sz="1000"/>
          </a:p>
          <a:p>
            <a:pPr marL="231895" lvl="0" indent="-168395" algn="l" rtl="0">
              <a:lnSpc>
                <a:spcPct val="100000"/>
              </a:lnSpc>
              <a:spcBef>
                <a:spcPts val="0"/>
              </a:spcBef>
              <a:spcAft>
                <a:spcPts val="0"/>
              </a:spcAft>
              <a:buClr>
                <a:schemeClr val="dk1"/>
              </a:buClr>
              <a:buSzPts val="1000"/>
              <a:buFont typeface="Calibri"/>
              <a:buNone/>
            </a:pPr>
            <a:endParaRPr sz="1000"/>
          </a:p>
          <a:p>
            <a:pPr marL="231895" lvl="0" indent="-231895" algn="l" rtl="0">
              <a:lnSpc>
                <a:spcPct val="100000"/>
              </a:lnSpc>
              <a:spcBef>
                <a:spcPts val="0"/>
              </a:spcBef>
              <a:spcAft>
                <a:spcPts val="0"/>
              </a:spcAft>
              <a:buNone/>
            </a:pPr>
            <a:endParaRPr sz="1000" b="1"/>
          </a:p>
          <a:p>
            <a:pPr marL="231895" lvl="0" indent="-231895" algn="l" rtl="0">
              <a:lnSpc>
                <a:spcPct val="100000"/>
              </a:lnSpc>
              <a:spcBef>
                <a:spcPts val="0"/>
              </a:spcBef>
              <a:spcAft>
                <a:spcPts val="0"/>
              </a:spcAft>
              <a:buNone/>
            </a:pPr>
            <a:endParaRPr sz="1000" b="1"/>
          </a:p>
          <a:p>
            <a:pPr marL="231895" lvl="0" indent="-231895" algn="l" rtl="0">
              <a:lnSpc>
                <a:spcPct val="100000"/>
              </a:lnSpc>
              <a:spcBef>
                <a:spcPts val="0"/>
              </a:spcBef>
              <a:spcAft>
                <a:spcPts val="0"/>
              </a:spcAft>
              <a:buNone/>
            </a:pPr>
            <a:endParaRPr sz="1000" b="1"/>
          </a:p>
          <a:p>
            <a:pPr marL="231895" lvl="0" indent="-231895" algn="l" rtl="0">
              <a:lnSpc>
                <a:spcPct val="100000"/>
              </a:lnSpc>
              <a:spcBef>
                <a:spcPts val="0"/>
              </a:spcBef>
              <a:spcAft>
                <a:spcPts val="0"/>
              </a:spcAft>
              <a:buNone/>
            </a:pPr>
            <a:endParaRPr sz="1000" b="1"/>
          </a:p>
          <a:p>
            <a:pPr marL="231895" lvl="0" indent="-231895" algn="l" rtl="0">
              <a:lnSpc>
                <a:spcPct val="100000"/>
              </a:lnSpc>
              <a:spcBef>
                <a:spcPts val="0"/>
              </a:spcBef>
              <a:spcAft>
                <a:spcPts val="0"/>
              </a:spcAft>
              <a:buNone/>
            </a:pPr>
            <a:endParaRPr sz="1000" b="1"/>
          </a:p>
          <a:p>
            <a:pPr marL="231895" lvl="0" indent="-231895" algn="l" rtl="0">
              <a:lnSpc>
                <a:spcPct val="100000"/>
              </a:lnSpc>
              <a:spcBef>
                <a:spcPts val="0"/>
              </a:spcBef>
              <a:spcAft>
                <a:spcPts val="0"/>
              </a:spcAft>
              <a:buNone/>
            </a:pPr>
            <a:r>
              <a:rPr lang="en-US" sz="1000" b="1"/>
              <a:t>Key Points:</a:t>
            </a:r>
            <a:endParaRPr sz="800"/>
          </a:p>
          <a:p>
            <a:pPr marL="232802" lvl="0" indent="-232802" algn="l" rtl="0">
              <a:lnSpc>
                <a:spcPct val="100000"/>
              </a:lnSpc>
              <a:spcBef>
                <a:spcPts val="0"/>
              </a:spcBef>
              <a:spcAft>
                <a:spcPts val="0"/>
              </a:spcAft>
              <a:buClr>
                <a:schemeClr val="dk1"/>
              </a:buClr>
              <a:buSzPts val="1000"/>
              <a:buFont typeface="Calibri"/>
              <a:buAutoNum type="arabicParenR"/>
            </a:pPr>
            <a:r>
              <a:rPr lang="en-US" sz="1000"/>
              <a:t>Emphasize how, at the end of the day, this person is more of a Them, Them, Them thinker.  Think about how many sticky notes they would have in a week, a year, ten years…</a:t>
            </a:r>
            <a:endParaRPr/>
          </a:p>
          <a:p>
            <a:pPr marL="232802" lvl="0" indent="-232802" algn="l" rtl="0">
              <a:lnSpc>
                <a:spcPct val="100000"/>
              </a:lnSpc>
              <a:spcBef>
                <a:spcPts val="0"/>
              </a:spcBef>
              <a:spcAft>
                <a:spcPts val="0"/>
              </a:spcAft>
              <a:buClr>
                <a:schemeClr val="dk1"/>
              </a:buClr>
              <a:buSzPts val="1000"/>
              <a:buFont typeface="Calibri"/>
              <a:buAutoNum type="arabicParenR"/>
            </a:pPr>
            <a:r>
              <a:rPr lang="en-US" sz="1000"/>
              <a:t>Point out that these thoughts started out as choices but ended up as facts – reinforcing the pattern in his/her thoughts.</a:t>
            </a:r>
            <a:endParaRPr/>
          </a:p>
          <a:p>
            <a:pPr marL="232802" lvl="0" indent="-232802" algn="l" rtl="0">
              <a:lnSpc>
                <a:spcPct val="100000"/>
              </a:lnSpc>
              <a:spcBef>
                <a:spcPts val="0"/>
              </a:spcBef>
              <a:spcAft>
                <a:spcPts val="0"/>
              </a:spcAft>
              <a:buClr>
                <a:schemeClr val="dk1"/>
              </a:buClr>
              <a:buSzPts val="1000"/>
              <a:buFont typeface="Calibri"/>
              <a:buAutoNum type="arabicParenR"/>
            </a:pPr>
            <a:r>
              <a:rPr lang="en-US" sz="1000"/>
              <a:t>We often fall into a pattern with these Thinking Traps. </a:t>
            </a:r>
            <a:endParaRPr/>
          </a:p>
          <a:p>
            <a:pPr marL="0" lvl="0" indent="0" algn="l" rtl="0">
              <a:lnSpc>
                <a:spcPct val="111600"/>
              </a:lnSpc>
              <a:spcBef>
                <a:spcPts val="300"/>
              </a:spcBef>
              <a:spcAft>
                <a:spcPts val="0"/>
              </a:spcAft>
              <a:buNone/>
            </a:pPr>
            <a:endParaRPr sz="1000" b="1"/>
          </a:p>
          <a:p>
            <a:pPr marL="0" lvl="0" indent="0" algn="l" rtl="0">
              <a:lnSpc>
                <a:spcPct val="120000"/>
              </a:lnSpc>
              <a:spcBef>
                <a:spcPts val="300"/>
              </a:spcBef>
              <a:spcAft>
                <a:spcPts val="0"/>
              </a:spcAft>
              <a:buNone/>
            </a:pPr>
            <a:endParaRPr sz="1000"/>
          </a:p>
        </p:txBody>
      </p:sp>
      <p:graphicFrame>
        <p:nvGraphicFramePr>
          <p:cNvPr id="1317" name="Google Shape;1317;p70:notes"/>
          <p:cNvGraphicFramePr/>
          <p:nvPr/>
        </p:nvGraphicFramePr>
        <p:xfrm>
          <a:off x="211525" y="4076242"/>
          <a:ext cx="3000000" cy="3000000"/>
        </p:xfrm>
        <a:graphic>
          <a:graphicData uri="http://schemas.openxmlformats.org/drawingml/2006/table">
            <a:tbl>
              <a:tblPr>
                <a:noFill/>
                <a:tableStyleId>{C06C6382-95A9-441B-A368-F0487E9B728C}</a:tableStyleId>
              </a:tblPr>
              <a:tblGrid>
                <a:gridCol w="1436300">
                  <a:extLst>
                    <a:ext uri="{9D8B030D-6E8A-4147-A177-3AD203B41FA5}">
                      <a16:colId xmlns:a16="http://schemas.microsoft.com/office/drawing/2014/main" val="20000"/>
                    </a:ext>
                  </a:extLst>
                </a:gridCol>
                <a:gridCol w="1215575">
                  <a:extLst>
                    <a:ext uri="{9D8B030D-6E8A-4147-A177-3AD203B41FA5}">
                      <a16:colId xmlns:a16="http://schemas.microsoft.com/office/drawing/2014/main" val="20001"/>
                    </a:ext>
                  </a:extLst>
                </a:gridCol>
                <a:gridCol w="1226500">
                  <a:extLst>
                    <a:ext uri="{9D8B030D-6E8A-4147-A177-3AD203B41FA5}">
                      <a16:colId xmlns:a16="http://schemas.microsoft.com/office/drawing/2014/main" val="20002"/>
                    </a:ext>
                  </a:extLst>
                </a:gridCol>
              </a:tblGrid>
              <a:tr h="161600">
                <a:tc>
                  <a:txBody>
                    <a:bodyPr/>
                    <a:lstStyle/>
                    <a:p>
                      <a:pPr marL="0" lvl="0" indent="0" algn="l" rtl="0">
                        <a:spcBef>
                          <a:spcPts val="0"/>
                        </a:spcBef>
                        <a:spcAft>
                          <a:spcPts val="0"/>
                        </a:spcAft>
                        <a:buNone/>
                      </a:pPr>
                      <a:r>
                        <a:rPr lang="en-US" sz="800" b="1" i="0" u="none" strike="noStrike">
                          <a:solidFill>
                            <a:schemeClr val="dk1"/>
                          </a:solidFill>
                          <a:latin typeface="Verdana"/>
                          <a:ea typeface="Verdana"/>
                          <a:cs typeface="Verdana"/>
                          <a:sym typeface="Verdana"/>
                        </a:rPr>
                        <a:t>Situation</a:t>
                      </a:r>
                      <a:endParaRPr sz="800" b="0" i="0" u="none" strike="noStrike">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800" b="1" i="0" u="none" strike="noStrike">
                          <a:solidFill>
                            <a:schemeClr val="dk1"/>
                          </a:solidFill>
                          <a:latin typeface="Verdana"/>
                          <a:ea typeface="Verdana"/>
                          <a:cs typeface="Verdana"/>
                          <a:sym typeface="Verdana"/>
                        </a:rPr>
                        <a:t>Thought A</a:t>
                      </a:r>
                      <a:endParaRPr sz="800" b="1" i="0" u="none" strike="noStrike">
                        <a:solidFill>
                          <a:schemeClr val="dk1"/>
                        </a:solidFill>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800" b="1" i="0" u="none" strike="noStrike">
                          <a:solidFill>
                            <a:schemeClr val="dk1"/>
                          </a:solidFill>
                          <a:latin typeface="Verdana"/>
                          <a:ea typeface="Verdana"/>
                          <a:cs typeface="Verdana"/>
                          <a:sym typeface="Verdana"/>
                        </a:rPr>
                        <a:t>Thought B</a:t>
                      </a:r>
                      <a:endParaRPr sz="800" b="1" i="0" u="none" strike="noStrike">
                        <a:solidFill>
                          <a:schemeClr val="dk1"/>
                        </a:solidFill>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55825">
                <a:tc>
                  <a:txBody>
                    <a:bodyPr/>
                    <a:lstStyle/>
                    <a:p>
                      <a:pPr marL="0" lvl="0" indent="0" algn="l" rtl="0">
                        <a:spcBef>
                          <a:spcPts val="0"/>
                        </a:spcBef>
                        <a:spcAft>
                          <a:spcPts val="0"/>
                        </a:spcAft>
                        <a:buNone/>
                      </a:pPr>
                      <a:r>
                        <a:rPr lang="en-US" sz="800" b="0" i="0" u="none" strike="noStrike">
                          <a:solidFill>
                            <a:schemeClr val="dk1"/>
                          </a:solidFill>
                          <a:latin typeface="Verdana"/>
                          <a:ea typeface="Verdana"/>
                          <a:cs typeface="Verdana"/>
                          <a:sym typeface="Verdana"/>
                        </a:rPr>
                        <a:t>I get up in the morning and I can’t find my science book.</a:t>
                      </a:r>
                      <a:endParaRPr sz="800" b="0" i="0" u="none" strike="noStrike">
                        <a:solidFill>
                          <a:schemeClr val="dk1"/>
                        </a:solidFill>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800" b="0" i="0" u="none" strike="noStrike">
                          <a:solidFill>
                            <a:schemeClr val="dk1"/>
                          </a:solidFill>
                          <a:latin typeface="Verdana"/>
                          <a:ea typeface="Verdana"/>
                          <a:cs typeface="Verdana"/>
                          <a:sym typeface="Verdana"/>
                        </a:rPr>
                        <a:t>I need to be more organized.</a:t>
                      </a:r>
                      <a:endParaRPr sz="800" b="0" i="0" u="none" strike="noStrike">
                        <a:solidFill>
                          <a:schemeClr val="dk1"/>
                        </a:solidFill>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800" b="0" i="0" u="none" strike="noStrike">
                          <a:solidFill>
                            <a:schemeClr val="dk1"/>
                          </a:solidFill>
                          <a:latin typeface="Verdana"/>
                          <a:ea typeface="Verdana"/>
                          <a:cs typeface="Verdana"/>
                          <a:sym typeface="Verdana"/>
                        </a:rPr>
                        <a:t>People are always moving my stuff.</a:t>
                      </a:r>
                      <a:endParaRPr sz="800" b="0" i="0" u="none" strike="noStrike">
                        <a:solidFill>
                          <a:schemeClr val="dk1"/>
                        </a:solidFill>
                        <a:latin typeface="Verdana"/>
                        <a:ea typeface="Verdana"/>
                        <a:cs typeface="Verdana"/>
                        <a:sym typeface="Verdana"/>
                      </a:endParaRPr>
                    </a:p>
                    <a:p>
                      <a:pPr marL="0" lvl="0" indent="0" algn="l" rtl="0">
                        <a:spcBef>
                          <a:spcPts val="0"/>
                        </a:spcBef>
                        <a:spcAft>
                          <a:spcPts val="0"/>
                        </a:spcAft>
                        <a:buNone/>
                      </a:pPr>
                      <a:endParaRPr sz="800" b="0" i="0" u="none" strike="noStrike">
                        <a:solidFill>
                          <a:schemeClr val="dk1"/>
                        </a:solidFill>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80075">
                <a:tc>
                  <a:txBody>
                    <a:bodyPr/>
                    <a:lstStyle/>
                    <a:p>
                      <a:pPr marL="0" lvl="0" indent="0" algn="l" rtl="0">
                        <a:spcBef>
                          <a:spcPts val="0"/>
                        </a:spcBef>
                        <a:spcAft>
                          <a:spcPts val="0"/>
                        </a:spcAft>
                        <a:buNone/>
                      </a:pPr>
                      <a:r>
                        <a:rPr lang="en-US" sz="800" b="0" i="0" u="none" strike="noStrike">
                          <a:solidFill>
                            <a:schemeClr val="dk1"/>
                          </a:solidFill>
                          <a:latin typeface="Verdana"/>
                          <a:ea typeface="Verdana"/>
                          <a:cs typeface="Verdana"/>
                          <a:sym typeface="Verdana"/>
                        </a:rPr>
                        <a:t>Late to school. I walk in and 1</a:t>
                      </a:r>
                      <a:r>
                        <a:rPr lang="en-US" sz="800" b="0" i="0" u="none" strike="noStrike" baseline="30000">
                          <a:solidFill>
                            <a:schemeClr val="dk1"/>
                          </a:solidFill>
                          <a:latin typeface="Verdana"/>
                          <a:ea typeface="Verdana"/>
                          <a:cs typeface="Verdana"/>
                          <a:sym typeface="Verdana"/>
                        </a:rPr>
                        <a:t>st</a:t>
                      </a:r>
                      <a:r>
                        <a:rPr lang="en-US" sz="800" b="0" i="0" u="none" strike="noStrike">
                          <a:solidFill>
                            <a:schemeClr val="dk1"/>
                          </a:solidFill>
                          <a:latin typeface="Verdana"/>
                          <a:ea typeface="Verdana"/>
                          <a:cs typeface="Verdana"/>
                          <a:sym typeface="Verdana"/>
                        </a:rPr>
                        <a:t> period teacher says, “thanks for joining us today.”</a:t>
                      </a:r>
                      <a:endParaRPr sz="800" b="0" i="0" u="none" strike="noStrike">
                        <a:solidFill>
                          <a:schemeClr val="dk1"/>
                        </a:solidFill>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800" b="0" i="0" u="none" strike="noStrike">
                          <a:solidFill>
                            <a:schemeClr val="dk1"/>
                          </a:solidFill>
                          <a:latin typeface="Verdana"/>
                          <a:ea typeface="Verdana"/>
                          <a:cs typeface="Verdana"/>
                          <a:sym typeface="Verdana"/>
                        </a:rPr>
                        <a:t>I shouldn’t be late, no excuse.</a:t>
                      </a:r>
                      <a:endParaRPr sz="800" b="0" i="0" u="none" strike="noStrike">
                        <a:solidFill>
                          <a:schemeClr val="dk1"/>
                        </a:solidFill>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800" b="0" i="0" u="none" strike="noStrike">
                          <a:solidFill>
                            <a:schemeClr val="dk1"/>
                          </a:solidFill>
                          <a:latin typeface="Verdana"/>
                          <a:ea typeface="Verdana"/>
                          <a:cs typeface="Verdana"/>
                          <a:sym typeface="Verdana"/>
                        </a:rPr>
                        <a:t>Get off my case, geeze!</a:t>
                      </a:r>
                      <a:endParaRPr sz="800" b="0" i="0" u="none" strike="noStrike">
                        <a:latin typeface="Verdana"/>
                        <a:ea typeface="Verdana"/>
                        <a:cs typeface="Verdana"/>
                        <a:sym typeface="Verdana"/>
                      </a:endParaRPr>
                    </a:p>
                    <a:p>
                      <a:pPr marL="0" lvl="0" indent="0" algn="l" rtl="0">
                        <a:spcBef>
                          <a:spcPts val="0"/>
                        </a:spcBef>
                        <a:spcAft>
                          <a:spcPts val="0"/>
                        </a:spcAft>
                        <a:buNone/>
                      </a:pPr>
                      <a:endParaRPr sz="800" b="0" i="0" u="none" strike="noStrike">
                        <a:solidFill>
                          <a:schemeClr val="dk1"/>
                        </a:solidFill>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73225">
                <a:tc>
                  <a:txBody>
                    <a:bodyPr/>
                    <a:lstStyle/>
                    <a:p>
                      <a:pPr marL="0" lvl="0" indent="0" algn="l" rtl="0">
                        <a:spcBef>
                          <a:spcPts val="0"/>
                        </a:spcBef>
                        <a:spcAft>
                          <a:spcPts val="0"/>
                        </a:spcAft>
                        <a:buNone/>
                      </a:pPr>
                      <a:r>
                        <a:rPr lang="en-US" sz="800" b="0" i="0" u="none" strike="noStrike">
                          <a:solidFill>
                            <a:schemeClr val="dk1"/>
                          </a:solidFill>
                          <a:latin typeface="Verdana"/>
                          <a:ea typeface="Verdana"/>
                          <a:cs typeface="Verdana"/>
                          <a:sym typeface="Verdana"/>
                        </a:rPr>
                        <a:t>In 2</a:t>
                      </a:r>
                      <a:r>
                        <a:rPr lang="en-US" sz="800" b="0" i="0" u="none" strike="noStrike" baseline="30000">
                          <a:solidFill>
                            <a:schemeClr val="dk1"/>
                          </a:solidFill>
                          <a:latin typeface="Verdana"/>
                          <a:ea typeface="Verdana"/>
                          <a:cs typeface="Verdana"/>
                          <a:sym typeface="Verdana"/>
                        </a:rPr>
                        <a:t>nd</a:t>
                      </a:r>
                      <a:r>
                        <a:rPr lang="en-US" sz="800" b="0" i="0" u="none" strike="noStrike">
                          <a:solidFill>
                            <a:schemeClr val="dk1"/>
                          </a:solidFill>
                          <a:latin typeface="Verdana"/>
                          <a:ea typeface="Verdana"/>
                          <a:cs typeface="Verdana"/>
                          <a:sym typeface="Verdana"/>
                        </a:rPr>
                        <a:t> period, I get an English paper back and I got a C.</a:t>
                      </a:r>
                      <a:endParaRPr sz="800" b="0" i="0" u="none" strike="noStrike">
                        <a:solidFill>
                          <a:schemeClr val="dk1"/>
                        </a:solidFill>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800" b="0" i="0" u="none" strike="noStrike">
                          <a:solidFill>
                            <a:schemeClr val="dk1"/>
                          </a:solidFill>
                          <a:latin typeface="Verdana"/>
                          <a:ea typeface="Verdana"/>
                          <a:cs typeface="Verdana"/>
                          <a:sym typeface="Verdana"/>
                        </a:rPr>
                        <a:t>I need to work harder and not procrastinate.</a:t>
                      </a:r>
                      <a:endParaRPr sz="800" b="0" i="0" u="none" strike="noStrike">
                        <a:solidFill>
                          <a:schemeClr val="dk1"/>
                        </a:solidFill>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800" b="0" i="0" u="none" strike="noStrike">
                          <a:solidFill>
                            <a:schemeClr val="dk1"/>
                          </a:solidFill>
                          <a:latin typeface="Verdana"/>
                          <a:ea typeface="Verdana"/>
                          <a:cs typeface="Verdana"/>
                          <a:sym typeface="Verdana"/>
                        </a:rPr>
                        <a:t>Stupid teacher grades so hard. She’s on a power trip.</a:t>
                      </a:r>
                      <a:endParaRPr sz="800" b="0" i="0" u="none" strike="noStrike">
                        <a:solidFill>
                          <a:schemeClr val="dk1"/>
                        </a:solidFill>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42375">
                <a:tc>
                  <a:txBody>
                    <a:bodyPr/>
                    <a:lstStyle/>
                    <a:p>
                      <a:pPr marL="0" lvl="0" indent="0" algn="l" rtl="0">
                        <a:spcBef>
                          <a:spcPts val="0"/>
                        </a:spcBef>
                        <a:spcAft>
                          <a:spcPts val="0"/>
                        </a:spcAft>
                        <a:buNone/>
                      </a:pPr>
                      <a:r>
                        <a:rPr lang="en-US" sz="800" b="0" i="0" u="none" strike="noStrike">
                          <a:solidFill>
                            <a:schemeClr val="dk1"/>
                          </a:solidFill>
                          <a:latin typeface="Verdana"/>
                          <a:ea typeface="Verdana"/>
                          <a:cs typeface="Verdana"/>
                          <a:sym typeface="Verdana"/>
                        </a:rPr>
                        <a:t>In 4</a:t>
                      </a:r>
                      <a:r>
                        <a:rPr lang="en-US" sz="800" b="0" i="0" u="none" strike="noStrike" baseline="30000">
                          <a:solidFill>
                            <a:schemeClr val="dk1"/>
                          </a:solidFill>
                          <a:latin typeface="Verdana"/>
                          <a:ea typeface="Verdana"/>
                          <a:cs typeface="Verdana"/>
                          <a:sym typeface="Verdana"/>
                        </a:rPr>
                        <a:t>th</a:t>
                      </a:r>
                      <a:r>
                        <a:rPr lang="en-US" sz="800" b="0" i="0" u="none" strike="noStrike">
                          <a:solidFill>
                            <a:schemeClr val="dk1"/>
                          </a:solidFill>
                          <a:latin typeface="Verdana"/>
                          <a:ea typeface="Verdana"/>
                          <a:cs typeface="Verdana"/>
                          <a:sym typeface="Verdana"/>
                        </a:rPr>
                        <a:t> period I get in trouble for talking to a friend.</a:t>
                      </a:r>
                      <a:endParaRPr sz="800" b="0" i="0" u="none" strike="noStrike">
                        <a:solidFill>
                          <a:schemeClr val="dk1"/>
                        </a:solidFill>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800" b="0" i="0" u="none" strike="noStrike">
                          <a:solidFill>
                            <a:schemeClr val="dk1"/>
                          </a:solidFill>
                          <a:latin typeface="Verdana"/>
                          <a:ea typeface="Verdana"/>
                          <a:cs typeface="Verdana"/>
                          <a:sym typeface="Verdana"/>
                        </a:rPr>
                        <a:t>I should be paying attention in class.</a:t>
                      </a:r>
                      <a:endParaRPr sz="800" b="0" i="0" u="none" strike="noStrike">
                        <a:solidFill>
                          <a:schemeClr val="dk1"/>
                        </a:solidFill>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800" b="0" i="0" u="none" strike="noStrike">
                          <a:solidFill>
                            <a:schemeClr val="dk1"/>
                          </a:solidFill>
                          <a:latin typeface="Verdana"/>
                          <a:ea typeface="Verdana"/>
                          <a:cs typeface="Verdana"/>
                          <a:sym typeface="Verdana"/>
                        </a:rPr>
                        <a:t>Can’t my friend stay quiet for once? He is always getting me in trouble.</a:t>
                      </a:r>
                      <a:endParaRPr sz="800" b="0" i="0" u="none" strike="noStrike">
                        <a:solidFill>
                          <a:schemeClr val="dk1"/>
                        </a:solidFill>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50800">
                <a:tc>
                  <a:txBody>
                    <a:bodyPr/>
                    <a:lstStyle/>
                    <a:p>
                      <a:pPr marL="0" lvl="0" indent="0" algn="l" rtl="0">
                        <a:spcBef>
                          <a:spcPts val="0"/>
                        </a:spcBef>
                        <a:spcAft>
                          <a:spcPts val="0"/>
                        </a:spcAft>
                        <a:buNone/>
                      </a:pPr>
                      <a:r>
                        <a:rPr lang="en-US" sz="800" b="0" i="0" u="none" strike="noStrike">
                          <a:solidFill>
                            <a:schemeClr val="dk1"/>
                          </a:solidFill>
                          <a:latin typeface="Verdana"/>
                          <a:ea typeface="Verdana"/>
                          <a:cs typeface="Verdana"/>
                          <a:sym typeface="Verdana"/>
                        </a:rPr>
                        <a:t>Later that night, we lose our basketball game.</a:t>
                      </a:r>
                      <a:endParaRPr sz="800" b="0" i="0" u="none" strike="noStrike">
                        <a:solidFill>
                          <a:schemeClr val="dk1"/>
                        </a:solidFill>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800" b="0" i="0" u="none" strike="noStrike">
                          <a:solidFill>
                            <a:schemeClr val="dk1"/>
                          </a:solidFill>
                          <a:latin typeface="Verdana"/>
                          <a:ea typeface="Verdana"/>
                          <a:cs typeface="Verdana"/>
                          <a:sym typeface="Verdana"/>
                        </a:rPr>
                        <a:t>I’ve gotta contribute more, I have been slacking at practice.</a:t>
                      </a:r>
                      <a:endParaRPr sz="800" b="0" i="0" u="none" strike="noStrike">
                        <a:solidFill>
                          <a:schemeClr val="dk1"/>
                        </a:solidFill>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800" b="0" i="0" u="none" strike="noStrike">
                          <a:solidFill>
                            <a:schemeClr val="dk1"/>
                          </a:solidFill>
                          <a:latin typeface="Verdana"/>
                          <a:ea typeface="Verdana"/>
                          <a:cs typeface="Verdana"/>
                          <a:sym typeface="Verdana"/>
                        </a:rPr>
                        <a:t>I’m stuck with a lousy team. They are always giving up.</a:t>
                      </a:r>
                      <a:endParaRPr sz="800" b="0" i="0" u="none" strike="noStrike">
                        <a:solidFill>
                          <a:schemeClr val="dk1"/>
                        </a:solidFill>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56050">
                <a:tc>
                  <a:txBody>
                    <a:bodyPr/>
                    <a:lstStyle/>
                    <a:p>
                      <a:pPr marL="0" lvl="0" indent="0" algn="l" rtl="0">
                        <a:spcBef>
                          <a:spcPts val="0"/>
                        </a:spcBef>
                        <a:spcAft>
                          <a:spcPts val="0"/>
                        </a:spcAft>
                        <a:buNone/>
                      </a:pPr>
                      <a:r>
                        <a:rPr lang="en-US" sz="800" b="0" i="0" u="none" strike="noStrike">
                          <a:solidFill>
                            <a:schemeClr val="dk1"/>
                          </a:solidFill>
                          <a:latin typeface="Verdana"/>
                          <a:ea typeface="Verdana"/>
                          <a:cs typeface="Verdana"/>
                          <a:sym typeface="Verdana"/>
                        </a:rPr>
                        <a:t>At home, I get into an argument with my boyfriend/girlfriend on the phone.</a:t>
                      </a:r>
                      <a:endParaRPr sz="800" b="0" i="0" u="none" strike="noStrike">
                        <a:solidFill>
                          <a:schemeClr val="dk1"/>
                        </a:solidFill>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800" b="0" i="0" u="none" strike="noStrike">
                          <a:solidFill>
                            <a:schemeClr val="dk1"/>
                          </a:solidFill>
                          <a:latin typeface="Verdana"/>
                          <a:ea typeface="Verdana"/>
                          <a:cs typeface="Verdana"/>
                          <a:sym typeface="Verdana"/>
                        </a:rPr>
                        <a:t>I wasn’t listening. There are two sides to every story.</a:t>
                      </a:r>
                      <a:endParaRPr sz="800" b="0" i="0" u="none" strike="noStrike">
                        <a:solidFill>
                          <a:schemeClr val="dk1"/>
                        </a:solidFill>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800" b="0" i="0" u="none" strike="noStrike">
                          <a:solidFill>
                            <a:schemeClr val="dk1"/>
                          </a:solidFill>
                          <a:latin typeface="Verdana"/>
                          <a:ea typeface="Verdana"/>
                          <a:cs typeface="Verdana"/>
                          <a:sym typeface="Verdana"/>
                        </a:rPr>
                        <a:t>Dramatic much? He/she is bringing me down.</a:t>
                      </a:r>
                      <a:endParaRPr sz="800" b="0" i="0" u="none" strike="noStrike">
                        <a:solidFill>
                          <a:schemeClr val="dk1"/>
                        </a:solidFill>
                        <a:latin typeface="Verdana"/>
                        <a:ea typeface="Verdana"/>
                        <a:cs typeface="Verdana"/>
                        <a:sym typeface="Verdana"/>
                      </a:endParaRPr>
                    </a:p>
                  </a:txBody>
                  <a:tcPr marL="43800" marR="43800" marT="92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318" name="Google Shape;1318;p7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70</a:t>
            </a:fld>
            <a:endParaRPr/>
          </a:p>
        </p:txBody>
      </p:sp>
      <p:sp>
        <p:nvSpPr>
          <p:cNvPr id="1319" name="Google Shape;1319;p7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p71: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27" name="Google Shape;1327;p71:notes"/>
          <p:cNvSpPr txBox="1">
            <a:spLocks noGrp="1"/>
          </p:cNvSpPr>
          <p:nvPr>
            <p:ph type="body" idx="1"/>
          </p:nvPr>
        </p:nvSpPr>
        <p:spPr>
          <a:xfrm>
            <a:off x="128402"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90000"/>
              </a:lnSpc>
              <a:spcBef>
                <a:spcPts val="0"/>
              </a:spcBef>
              <a:spcAft>
                <a:spcPts val="0"/>
              </a:spcAft>
              <a:buNone/>
            </a:pPr>
            <a:r>
              <a:rPr lang="en-US" sz="1100" b="1"/>
              <a:t>Instructor Notes:</a:t>
            </a:r>
            <a:endParaRPr/>
          </a:p>
          <a:p>
            <a:pPr marL="0" lvl="0" indent="0" algn="l" rtl="0">
              <a:lnSpc>
                <a:spcPct val="90000"/>
              </a:lnSpc>
              <a:spcBef>
                <a:spcPts val="0"/>
              </a:spcBef>
              <a:spcAft>
                <a:spcPts val="0"/>
              </a:spcAft>
              <a:buNone/>
            </a:pPr>
            <a:endParaRPr sz="1100" b="1"/>
          </a:p>
          <a:p>
            <a:pPr marL="232802" lvl="0" indent="-232802" algn="l" rtl="0">
              <a:lnSpc>
                <a:spcPct val="90000"/>
              </a:lnSpc>
              <a:spcBef>
                <a:spcPts val="0"/>
              </a:spcBef>
              <a:spcAft>
                <a:spcPts val="0"/>
              </a:spcAft>
              <a:buClr>
                <a:schemeClr val="dk1"/>
              </a:buClr>
              <a:buSzPts val="1100"/>
              <a:buFont typeface="Calibri"/>
              <a:buAutoNum type="arabicParenR"/>
            </a:pPr>
            <a:r>
              <a:rPr lang="en-US" sz="1100"/>
              <a:t>Point out that all Thinking Traps are bad, but the next two we will discuss are the most toxic. Instruct students to write TOXIC DUO above the Always, Always, Always and Everything, Everything, Everything box in their Participant Workbook. </a:t>
            </a:r>
            <a:endParaRPr/>
          </a:p>
          <a:p>
            <a:pPr marL="232802" lvl="0" indent="-232802" algn="l" rtl="0">
              <a:lnSpc>
                <a:spcPct val="90000"/>
              </a:lnSpc>
              <a:spcBef>
                <a:spcPts val="0"/>
              </a:spcBef>
              <a:spcAft>
                <a:spcPts val="0"/>
              </a:spcAft>
              <a:buClr>
                <a:schemeClr val="dk1"/>
              </a:buClr>
              <a:buSzPts val="1100"/>
              <a:buFont typeface="Calibri"/>
              <a:buAutoNum type="arabicParenR"/>
            </a:pPr>
            <a:r>
              <a:rPr lang="en-US" sz="1100"/>
              <a:t>Read the scenario. (Note that the slide builds). Review the Thinking Trap and read the definition. </a:t>
            </a:r>
            <a:endParaRPr/>
          </a:p>
          <a:p>
            <a:pPr marL="232802" lvl="0" indent="-232802" algn="l" rtl="0">
              <a:lnSpc>
                <a:spcPct val="90000"/>
              </a:lnSpc>
              <a:spcBef>
                <a:spcPts val="0"/>
              </a:spcBef>
              <a:spcAft>
                <a:spcPts val="0"/>
              </a:spcAft>
              <a:buClr>
                <a:schemeClr val="dk1"/>
              </a:buClr>
              <a:buSzPts val="1100"/>
              <a:buFont typeface="Calibri"/>
              <a:buAutoNum type="arabicParenR"/>
            </a:pPr>
            <a:r>
              <a:rPr lang="en-US" sz="1100"/>
              <a:t>Instruct students to underline key words UNCHANGEABLE and LITTLE OR NO CONTROL in their Participant Workbook.</a:t>
            </a:r>
            <a:endParaRPr/>
          </a:p>
          <a:p>
            <a:pPr marL="232802" lvl="0" indent="-232802" algn="l" rtl="0">
              <a:lnSpc>
                <a:spcPct val="90000"/>
              </a:lnSpc>
              <a:spcBef>
                <a:spcPts val="0"/>
              </a:spcBef>
              <a:spcAft>
                <a:spcPts val="0"/>
              </a:spcAft>
              <a:buClr>
                <a:schemeClr val="dk1"/>
              </a:buClr>
              <a:buSzPts val="1100"/>
              <a:buFont typeface="Calibri"/>
              <a:buAutoNum type="arabicParenR"/>
            </a:pPr>
            <a:r>
              <a:rPr lang="en-US" sz="1100"/>
              <a:t>Point out that this Thinking Trap refers to time, meaning that the bad thing is here to stay, it will never get better. Have students write TIME next to Always, Always, Always in their Participant Workbook. </a:t>
            </a:r>
            <a:endParaRPr/>
          </a:p>
          <a:p>
            <a:pPr marL="232802" lvl="0" indent="-232802" algn="l" rtl="0">
              <a:lnSpc>
                <a:spcPct val="90000"/>
              </a:lnSpc>
              <a:spcBef>
                <a:spcPts val="0"/>
              </a:spcBef>
              <a:spcAft>
                <a:spcPts val="0"/>
              </a:spcAft>
              <a:buClr>
                <a:schemeClr val="dk1"/>
              </a:buClr>
              <a:buSzPts val="1100"/>
              <a:buFont typeface="Calibri"/>
              <a:buAutoNum type="arabicParenR"/>
            </a:pPr>
            <a:r>
              <a:rPr lang="en-US" sz="1100"/>
              <a:t>Ask for a show of hands: How many of you have fallen into the Always, Always, Always Thinking Trap?</a:t>
            </a:r>
            <a:endParaRPr/>
          </a:p>
          <a:p>
            <a:pPr marL="232802" lvl="0" indent="-232802" algn="l" rtl="0">
              <a:lnSpc>
                <a:spcPct val="90000"/>
              </a:lnSpc>
              <a:spcBef>
                <a:spcPts val="0"/>
              </a:spcBef>
              <a:spcAft>
                <a:spcPts val="0"/>
              </a:spcAft>
              <a:buClr>
                <a:schemeClr val="dk1"/>
              </a:buClr>
              <a:buSzPts val="1100"/>
              <a:buFont typeface="Calibri"/>
              <a:buAutoNum type="arabicParenR"/>
            </a:pPr>
            <a:r>
              <a:rPr lang="en-US" sz="1100"/>
              <a:t>Emphasize that this is one of the most toxic Thinking Traps because it leads to helplessness and hopelessness – causes someone to give up.</a:t>
            </a:r>
            <a:endParaRPr/>
          </a:p>
          <a:p>
            <a:pPr marL="232802" lvl="0" indent="-232802" algn="l" rtl="0">
              <a:lnSpc>
                <a:spcPct val="90000"/>
              </a:lnSpc>
              <a:spcBef>
                <a:spcPts val="0"/>
              </a:spcBef>
              <a:spcAft>
                <a:spcPts val="0"/>
              </a:spcAft>
              <a:buClr>
                <a:schemeClr val="dk1"/>
              </a:buClr>
              <a:buSzPts val="1100"/>
              <a:buFont typeface="Calibri"/>
              <a:buAutoNum type="arabicParenR"/>
            </a:pPr>
            <a:r>
              <a:rPr lang="en-US" sz="1100"/>
              <a:t>Review the Mental Cue and Critical Question and explain their use to get out of a Thinking Trap. </a:t>
            </a:r>
            <a:endParaRPr/>
          </a:p>
          <a:p>
            <a:pPr marL="232802" lvl="0" indent="-232802" algn="l" rtl="0">
              <a:lnSpc>
                <a:spcPct val="90000"/>
              </a:lnSpc>
              <a:spcBef>
                <a:spcPts val="0"/>
              </a:spcBef>
              <a:spcAft>
                <a:spcPts val="0"/>
              </a:spcAft>
              <a:buClr>
                <a:schemeClr val="dk1"/>
              </a:buClr>
              <a:buSzPts val="1100"/>
              <a:buFont typeface="Calibri"/>
              <a:buAutoNum type="arabicParenR"/>
            </a:pPr>
            <a:r>
              <a:rPr lang="en-US" sz="1100"/>
              <a:t>Instruct students to underline CHANGEABLE and CONTROL.</a:t>
            </a:r>
            <a:endParaRPr/>
          </a:p>
          <a:p>
            <a:pPr marL="221464" lvl="0" indent="-151614" algn="l" rtl="0">
              <a:lnSpc>
                <a:spcPct val="90000"/>
              </a:lnSpc>
              <a:spcBef>
                <a:spcPts val="0"/>
              </a:spcBef>
              <a:spcAft>
                <a:spcPts val="0"/>
              </a:spcAft>
              <a:buClr>
                <a:schemeClr val="dk1"/>
              </a:buClr>
              <a:buSzPts val="1100"/>
              <a:buFont typeface="Verdana"/>
              <a:buNone/>
            </a:pPr>
            <a:endParaRPr sz="1100"/>
          </a:p>
          <a:p>
            <a:pPr marL="221464" lvl="0" indent="-221464" algn="l" rtl="0">
              <a:lnSpc>
                <a:spcPct val="90000"/>
              </a:lnSpc>
              <a:spcBef>
                <a:spcPts val="0"/>
              </a:spcBef>
              <a:spcAft>
                <a:spcPts val="0"/>
              </a:spcAft>
              <a:buNone/>
            </a:pPr>
            <a:r>
              <a:rPr lang="en-US" sz="1100" b="1"/>
              <a:t>Key Points:</a:t>
            </a:r>
            <a:endParaRPr/>
          </a:p>
          <a:p>
            <a:pPr marL="221464" lvl="0" indent="-221464" algn="l" rtl="0">
              <a:lnSpc>
                <a:spcPct val="90000"/>
              </a:lnSpc>
              <a:spcBef>
                <a:spcPts val="0"/>
              </a:spcBef>
              <a:spcAft>
                <a:spcPts val="0"/>
              </a:spcAft>
              <a:buNone/>
            </a:pPr>
            <a:endParaRPr sz="1100" b="1"/>
          </a:p>
          <a:p>
            <a:pPr marL="232802" lvl="0" indent="-232802" algn="l" rtl="0">
              <a:lnSpc>
                <a:spcPct val="90000"/>
              </a:lnSpc>
              <a:spcBef>
                <a:spcPts val="0"/>
              </a:spcBef>
              <a:spcAft>
                <a:spcPts val="0"/>
              </a:spcAft>
              <a:buClr>
                <a:schemeClr val="dk1"/>
              </a:buClr>
              <a:buSzPts val="1100"/>
              <a:buFont typeface="Calibri"/>
              <a:buAutoNum type="arabicParenR"/>
            </a:pPr>
            <a:r>
              <a:rPr lang="en-US" sz="1100"/>
              <a:t>Identifying where you have control is critical to resilience. </a:t>
            </a:r>
            <a:endParaRPr/>
          </a:p>
          <a:p>
            <a:pPr marL="221464" lvl="0" indent="-221464" algn="l" rtl="0">
              <a:lnSpc>
                <a:spcPct val="120000"/>
              </a:lnSpc>
              <a:spcBef>
                <a:spcPts val="300"/>
              </a:spcBef>
              <a:spcAft>
                <a:spcPts val="0"/>
              </a:spcAft>
              <a:buNone/>
            </a:pPr>
            <a:endParaRPr sz="1000"/>
          </a:p>
          <a:p>
            <a:pPr marL="221464" lvl="0" indent="-157964" algn="l" rtl="0">
              <a:lnSpc>
                <a:spcPct val="120000"/>
              </a:lnSpc>
              <a:spcBef>
                <a:spcPts val="300"/>
              </a:spcBef>
              <a:spcAft>
                <a:spcPts val="0"/>
              </a:spcAft>
              <a:buClr>
                <a:schemeClr val="dk1"/>
              </a:buClr>
              <a:buSzPts val="1000"/>
              <a:buFont typeface="Verdana"/>
              <a:buNone/>
            </a:pPr>
            <a:endParaRPr sz="1000"/>
          </a:p>
          <a:p>
            <a:pPr marL="221464" lvl="0" indent="-157964" algn="l" rtl="0">
              <a:lnSpc>
                <a:spcPct val="120000"/>
              </a:lnSpc>
              <a:spcBef>
                <a:spcPts val="300"/>
              </a:spcBef>
              <a:spcAft>
                <a:spcPts val="0"/>
              </a:spcAft>
              <a:buClr>
                <a:schemeClr val="dk1"/>
              </a:buClr>
              <a:buSzPts val="1000"/>
              <a:buFont typeface="Verdana"/>
              <a:buNone/>
            </a:pPr>
            <a:endParaRPr sz="1000"/>
          </a:p>
        </p:txBody>
      </p:sp>
      <p:sp>
        <p:nvSpPr>
          <p:cNvPr id="1328" name="Google Shape;1328;p7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chemeClr val="dk1"/>
                </a:solidFill>
                <a:latin typeface="Verdana"/>
                <a:ea typeface="Verdana"/>
                <a:cs typeface="Verdana"/>
                <a:sym typeface="Verdana"/>
              </a:rPr>
              <a:t>71</a:t>
            </a:fld>
            <a:endParaRPr sz="900">
              <a:solidFill>
                <a:schemeClr val="dk1"/>
              </a:solidFill>
              <a:latin typeface="Verdana"/>
              <a:ea typeface="Verdana"/>
              <a:cs typeface="Verdana"/>
              <a:sym typeface="Verdana"/>
            </a:endParaRPr>
          </a:p>
        </p:txBody>
      </p:sp>
      <p:sp>
        <p:nvSpPr>
          <p:cNvPr id="1329" name="Google Shape;1329;p71: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1330" name="Google Shape;1330;p7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p72:notes"/>
          <p:cNvSpPr>
            <a:spLocks noGrp="1" noRot="1" noChangeAspect="1"/>
          </p:cNvSpPr>
          <p:nvPr>
            <p:ph type="sldImg" idx="2"/>
          </p:nvPr>
        </p:nvSpPr>
        <p:spPr>
          <a:xfrm>
            <a:off x="271463" y="295275"/>
            <a:ext cx="3836987" cy="2878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50" name="Google Shape;1350;p72:notes"/>
          <p:cNvSpPr txBox="1">
            <a:spLocks noGrp="1"/>
          </p:cNvSpPr>
          <p:nvPr>
            <p:ph type="body" idx="1"/>
          </p:nvPr>
        </p:nvSpPr>
        <p:spPr>
          <a:xfrm>
            <a:off x="128403" y="3238680"/>
            <a:ext cx="4009681"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Read the scenario. (Note that the slide builds). Review the Thinking Trap and read the definition.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Point out that there are two parts to this Thinking Trap.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 students to underline key words JUDGE YOUR CHARACTER OR SOMEONE ELSE’S CHARACTER, SINGLE EVENT, NEGATIVELY AFFECT MANY AREAS in their Participant Workbook.</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Point out that this Thinking Trap impacts all aspects of one’s life. Instruct student to write DOMINO EFFECT next to Everything, Everything, Everything in their Participant Workbook.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for a show of hands: How many of you have fallen into the Everything, Everything, Everything Thinking Trap?</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Emphasize that this is one of the most toxic Thinking Traps, along with Always, Always, Always, because it leads to helplessness and hopelessness – causes someone to give up.</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Review the Mental Cue and Critical Question and explain their use to get out of a Thinking Trap.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 students to underline SPECIFIC BEHAVIOR and SPECIFIC AREA OF MY LIFE.</a:t>
            </a:r>
            <a:endParaRPr/>
          </a:p>
          <a:p>
            <a:pPr marL="221464" lvl="0" indent="-151614" algn="l" rtl="0">
              <a:lnSpc>
                <a:spcPct val="100000"/>
              </a:lnSpc>
              <a:spcBef>
                <a:spcPts val="0"/>
              </a:spcBef>
              <a:spcAft>
                <a:spcPts val="0"/>
              </a:spcAft>
              <a:buClr>
                <a:schemeClr val="dk1"/>
              </a:buClr>
              <a:buSzPts val="1100"/>
              <a:buFont typeface="Verdana"/>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This Thinking Traps makes it hard for us to make changes and sort out problems. </a:t>
            </a:r>
            <a:endParaRPr/>
          </a:p>
          <a:p>
            <a:pPr marL="0" lvl="0" indent="0" algn="l" rtl="0">
              <a:lnSpc>
                <a:spcPct val="100272"/>
              </a:lnSpc>
              <a:spcBef>
                <a:spcPts val="207"/>
              </a:spcBef>
              <a:spcAft>
                <a:spcPts val="0"/>
              </a:spcAft>
              <a:buNone/>
            </a:pPr>
            <a:endParaRPr sz="1100"/>
          </a:p>
        </p:txBody>
      </p:sp>
      <p:sp>
        <p:nvSpPr>
          <p:cNvPr id="1351" name="Google Shape;1351;p7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chemeClr val="dk1"/>
                </a:solidFill>
                <a:latin typeface="Verdana"/>
                <a:ea typeface="Verdana"/>
                <a:cs typeface="Verdana"/>
                <a:sym typeface="Verdana"/>
              </a:rPr>
              <a:t>72</a:t>
            </a:fld>
            <a:endParaRPr sz="900">
              <a:solidFill>
                <a:schemeClr val="dk1"/>
              </a:solidFill>
              <a:latin typeface="Verdana"/>
              <a:ea typeface="Verdana"/>
              <a:cs typeface="Verdana"/>
              <a:sym typeface="Verdana"/>
            </a:endParaRPr>
          </a:p>
        </p:txBody>
      </p:sp>
      <p:sp>
        <p:nvSpPr>
          <p:cNvPr id="1352" name="Google Shape;1352;p72: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1353" name="Google Shape;1353;p7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73: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72" name="Google Shape;1372;p73:notes"/>
          <p:cNvSpPr txBox="1">
            <a:spLocks noGrp="1"/>
          </p:cNvSpPr>
          <p:nvPr>
            <p:ph type="body" idx="1"/>
          </p:nvPr>
        </p:nvSpPr>
        <p:spPr>
          <a:xfrm>
            <a:off x="128402" y="3238680"/>
            <a:ext cx="3829249"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r>
              <a:rPr lang="en-US" sz="1100"/>
              <a:t>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Introduce the “Name that Trap” activity in the Participant Workbook.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will work in pairs, reading each Thought and recording which Thinking Trap each Thought falls into.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Review answers as a group.</a:t>
            </a:r>
            <a:endParaRPr/>
          </a:p>
          <a:p>
            <a:pPr marL="0" lvl="0" indent="0"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One Thought can fall into multiple Thinking Traps.</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Not every Thought falls into a Thinking Trap.</a:t>
            </a:r>
            <a:endParaRPr/>
          </a:p>
          <a:p>
            <a:pPr marL="0" lvl="0" indent="0"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Answer Key:</a:t>
            </a:r>
            <a:endParaRPr/>
          </a:p>
          <a:p>
            <a:pPr marL="221464" lvl="0" indent="-221464" algn="l" rtl="0">
              <a:lnSpc>
                <a:spcPct val="100000"/>
              </a:lnSpc>
              <a:spcBef>
                <a:spcPts val="0"/>
              </a:spcBef>
              <a:spcAft>
                <a:spcPts val="0"/>
              </a:spcAft>
              <a:buNone/>
            </a:pPr>
            <a:endParaRPr sz="1100" b="1"/>
          </a:p>
          <a:p>
            <a:pPr marL="221464" lvl="0" indent="-221464" algn="l" rtl="0">
              <a:lnSpc>
                <a:spcPct val="100000"/>
              </a:lnSpc>
              <a:spcBef>
                <a:spcPts val="0"/>
              </a:spcBef>
              <a:spcAft>
                <a:spcPts val="0"/>
              </a:spcAft>
              <a:buNone/>
            </a:pPr>
            <a:r>
              <a:rPr lang="en-US" sz="1100"/>
              <a:t>Note: Each thought may fit multiple Thinking Traps. If a student provides an alternative, have them make a case for what they chose.</a:t>
            </a:r>
            <a:endParaRPr/>
          </a:p>
          <a:p>
            <a:pPr marL="696789" lvl="1" indent="-232802" algn="l" rtl="0">
              <a:lnSpc>
                <a:spcPct val="100000"/>
              </a:lnSpc>
              <a:spcBef>
                <a:spcPts val="0"/>
              </a:spcBef>
              <a:spcAft>
                <a:spcPts val="0"/>
              </a:spcAft>
              <a:buClr>
                <a:schemeClr val="dk1"/>
              </a:buClr>
              <a:buSzPts val="1100"/>
              <a:buFont typeface="Arial"/>
              <a:buChar char="•"/>
            </a:pPr>
            <a:r>
              <a:rPr lang="en-US" sz="1100"/>
              <a:t>Them, Them, Them</a:t>
            </a:r>
            <a:endParaRPr/>
          </a:p>
          <a:p>
            <a:pPr marL="696789" lvl="1" indent="-232802" algn="l" rtl="0">
              <a:lnSpc>
                <a:spcPct val="100000"/>
              </a:lnSpc>
              <a:spcBef>
                <a:spcPts val="0"/>
              </a:spcBef>
              <a:spcAft>
                <a:spcPts val="0"/>
              </a:spcAft>
              <a:buClr>
                <a:schemeClr val="dk1"/>
              </a:buClr>
              <a:buSzPts val="1100"/>
              <a:buFont typeface="Arial"/>
              <a:buChar char="•"/>
            </a:pPr>
            <a:r>
              <a:rPr lang="en-US" sz="1100"/>
              <a:t>Mind Reading</a:t>
            </a:r>
            <a:endParaRPr/>
          </a:p>
          <a:p>
            <a:pPr marL="696789" lvl="1" indent="-232802" algn="l" rtl="0">
              <a:lnSpc>
                <a:spcPct val="100000"/>
              </a:lnSpc>
              <a:spcBef>
                <a:spcPts val="0"/>
              </a:spcBef>
              <a:spcAft>
                <a:spcPts val="0"/>
              </a:spcAft>
              <a:buClr>
                <a:schemeClr val="dk1"/>
              </a:buClr>
              <a:buSzPts val="1100"/>
              <a:buFont typeface="Arial"/>
              <a:buChar char="•"/>
            </a:pPr>
            <a:r>
              <a:rPr lang="en-US" sz="1100"/>
              <a:t>Me, Me, Me</a:t>
            </a:r>
            <a:endParaRPr/>
          </a:p>
          <a:p>
            <a:pPr marL="696789" lvl="1" indent="-232802" algn="l" rtl="0">
              <a:lnSpc>
                <a:spcPct val="100000"/>
              </a:lnSpc>
              <a:spcBef>
                <a:spcPts val="0"/>
              </a:spcBef>
              <a:spcAft>
                <a:spcPts val="0"/>
              </a:spcAft>
              <a:buClr>
                <a:schemeClr val="dk1"/>
              </a:buClr>
              <a:buSzPts val="1100"/>
              <a:buFont typeface="Arial"/>
              <a:buChar char="•"/>
            </a:pPr>
            <a:r>
              <a:rPr lang="en-US" sz="1100"/>
              <a:t>Everything, Everything, Everything</a:t>
            </a:r>
            <a:endParaRPr/>
          </a:p>
          <a:p>
            <a:pPr marL="696789" lvl="1" indent="-232802" algn="l" rtl="0">
              <a:lnSpc>
                <a:spcPct val="100000"/>
              </a:lnSpc>
              <a:spcBef>
                <a:spcPts val="0"/>
              </a:spcBef>
              <a:spcAft>
                <a:spcPts val="0"/>
              </a:spcAft>
              <a:buClr>
                <a:schemeClr val="dk1"/>
              </a:buClr>
              <a:buSzPts val="1100"/>
              <a:buFont typeface="Arial"/>
              <a:buChar char="•"/>
            </a:pPr>
            <a:r>
              <a:rPr lang="en-US" sz="1100"/>
              <a:t>Always, Always, Always</a:t>
            </a:r>
            <a:endParaRPr/>
          </a:p>
          <a:p>
            <a:pPr marL="696789" lvl="1" indent="-232802" algn="l" rtl="0">
              <a:lnSpc>
                <a:spcPct val="100000"/>
              </a:lnSpc>
              <a:spcBef>
                <a:spcPts val="0"/>
              </a:spcBef>
              <a:spcAft>
                <a:spcPts val="0"/>
              </a:spcAft>
              <a:buClr>
                <a:schemeClr val="dk1"/>
              </a:buClr>
              <a:buSzPts val="1100"/>
              <a:buFont typeface="Arial"/>
              <a:buChar char="•"/>
            </a:pPr>
            <a:r>
              <a:rPr lang="en-US" sz="1100"/>
              <a:t>Jumping to Conclusions</a:t>
            </a:r>
            <a:endParaRPr/>
          </a:p>
          <a:p>
            <a:pPr marL="696789" lvl="1" indent="-232802" algn="l" rtl="0">
              <a:lnSpc>
                <a:spcPct val="100000"/>
              </a:lnSpc>
              <a:spcBef>
                <a:spcPts val="0"/>
              </a:spcBef>
              <a:spcAft>
                <a:spcPts val="0"/>
              </a:spcAft>
              <a:buClr>
                <a:schemeClr val="dk1"/>
              </a:buClr>
              <a:buSzPts val="1100"/>
              <a:buFont typeface="Arial"/>
              <a:buChar char="•"/>
            </a:pPr>
            <a:r>
              <a:rPr lang="en-US" sz="1100"/>
              <a:t>Everything, Everything, Everything</a:t>
            </a:r>
            <a:endParaRPr/>
          </a:p>
          <a:p>
            <a:pPr marL="696789" lvl="1" indent="-232802" algn="l" rtl="0">
              <a:lnSpc>
                <a:spcPct val="100000"/>
              </a:lnSpc>
              <a:spcBef>
                <a:spcPts val="0"/>
              </a:spcBef>
              <a:spcAft>
                <a:spcPts val="0"/>
              </a:spcAft>
              <a:buClr>
                <a:schemeClr val="dk1"/>
              </a:buClr>
              <a:buSzPts val="1100"/>
              <a:buFont typeface="Arial"/>
              <a:buChar char="•"/>
            </a:pPr>
            <a:r>
              <a:rPr lang="en-US" sz="1100"/>
              <a:t>Mind Reading</a:t>
            </a:r>
            <a:endParaRPr/>
          </a:p>
        </p:txBody>
      </p:sp>
      <p:sp>
        <p:nvSpPr>
          <p:cNvPr id="1373" name="Google Shape;1373;p7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73</a:t>
            </a:fld>
            <a:endParaRPr/>
          </a:p>
        </p:txBody>
      </p:sp>
      <p:sp>
        <p:nvSpPr>
          <p:cNvPr id="1374" name="Google Shape;1374;p7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74: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83" name="Google Shape;1383;p74:notes"/>
          <p:cNvSpPr txBox="1">
            <a:spLocks noGrp="1"/>
          </p:cNvSpPr>
          <p:nvPr>
            <p:ph type="body" idx="1"/>
          </p:nvPr>
        </p:nvSpPr>
        <p:spPr>
          <a:xfrm>
            <a:off x="11866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a:t>[This activity is optional]</a:t>
            </a:r>
            <a:endParaRPr/>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Use the example in the Participant Workbook to instruct students on what they will be doing.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complete the ATC model to describe a time they fell into a Thinking Trap.</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identify what Thinking Trap they fell into and record the Mental Cue and Critical Question for that particular Thinking Trap.</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answer the Critical Question.</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If time permits, have students share their personal example with a partner or get a couple examples from students at the group level. </a:t>
            </a:r>
            <a:endParaRPr/>
          </a:p>
        </p:txBody>
      </p:sp>
      <p:sp>
        <p:nvSpPr>
          <p:cNvPr id="1384" name="Google Shape;1384;p7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74</a:t>
            </a:fld>
            <a:endParaRPr/>
          </a:p>
        </p:txBody>
      </p:sp>
      <p:sp>
        <p:nvSpPr>
          <p:cNvPr id="1385" name="Google Shape;1385;p7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p75: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4" name="Google Shape;1394;p75:notes"/>
          <p:cNvSpPr txBox="1">
            <a:spLocks noGrp="1"/>
          </p:cNvSpPr>
          <p:nvPr>
            <p:ph type="body" idx="1"/>
          </p:nvPr>
        </p:nvSpPr>
        <p:spPr>
          <a:xfrm>
            <a:off x="128402"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330"/>
              </a:spcBef>
              <a:spcAft>
                <a:spcPts val="0"/>
              </a:spcAft>
              <a:buNone/>
            </a:pPr>
            <a:endParaRPr sz="1100" b="1"/>
          </a:p>
          <a:p>
            <a:pPr marL="232802" lvl="0" indent="-232802" algn="l" rtl="0">
              <a:lnSpc>
                <a:spcPct val="100000"/>
              </a:lnSpc>
              <a:spcBef>
                <a:spcPts val="330"/>
              </a:spcBef>
              <a:spcAft>
                <a:spcPts val="0"/>
              </a:spcAft>
              <a:buClr>
                <a:schemeClr val="dk1"/>
              </a:buClr>
              <a:buSzPts val="1100"/>
              <a:buFont typeface="Calibri"/>
              <a:buAutoNum type="arabicParenR"/>
            </a:pPr>
            <a:r>
              <a:rPr lang="en-US" sz="1100"/>
              <a:t>Review the Key Principles (if time permits).</a:t>
            </a:r>
            <a:endParaRPr/>
          </a:p>
          <a:p>
            <a:pPr marL="0" lvl="0" indent="0" algn="l" rtl="0">
              <a:lnSpc>
                <a:spcPct val="100000"/>
              </a:lnSpc>
              <a:spcBef>
                <a:spcPts val="330"/>
              </a:spcBef>
              <a:spcAft>
                <a:spcPts val="0"/>
              </a:spcAft>
              <a:buNone/>
            </a:pPr>
            <a:endParaRPr sz="1100"/>
          </a:p>
          <a:p>
            <a:pPr marL="221464" lvl="0" indent="-221464" algn="l" rtl="0">
              <a:lnSpc>
                <a:spcPct val="100000"/>
              </a:lnSpc>
              <a:spcBef>
                <a:spcPts val="330"/>
              </a:spcBef>
              <a:spcAft>
                <a:spcPts val="0"/>
              </a:spcAft>
              <a:buNone/>
            </a:pPr>
            <a:r>
              <a:rPr lang="en-US" sz="1100" b="1" u="sng"/>
              <a:t>Reflection</a:t>
            </a:r>
            <a:r>
              <a:rPr lang="en-US" sz="1100" u="sng"/>
              <a:t> (Low-Tech)</a:t>
            </a:r>
            <a:endParaRPr/>
          </a:p>
          <a:p>
            <a:pPr marL="221464" lvl="0" indent="-221464" algn="l" rtl="0">
              <a:lnSpc>
                <a:spcPct val="100000"/>
              </a:lnSpc>
              <a:spcBef>
                <a:spcPts val="330"/>
              </a:spcBef>
              <a:spcAft>
                <a:spcPts val="0"/>
              </a:spcAft>
              <a:buNone/>
            </a:pPr>
            <a:endParaRPr sz="1100" u="sng"/>
          </a:p>
          <a:p>
            <a:pPr marL="0" lvl="0" indent="0" algn="l" rtl="0">
              <a:lnSpc>
                <a:spcPct val="100000"/>
              </a:lnSpc>
              <a:spcBef>
                <a:spcPts val="0"/>
              </a:spcBef>
              <a:spcAft>
                <a:spcPts val="0"/>
              </a:spcAft>
              <a:buNone/>
            </a:pPr>
            <a:r>
              <a:rPr lang="en-US" sz="1100"/>
              <a:t>Students write down what they learned and how they can use it or apply it to their own lives. </a:t>
            </a:r>
            <a:endParaRPr sz="1100" u="sng"/>
          </a:p>
          <a:p>
            <a:pPr marL="0" lvl="0" indent="0" algn="l" rtl="0">
              <a:lnSpc>
                <a:spcPct val="100000"/>
              </a:lnSpc>
              <a:spcBef>
                <a:spcPts val="330"/>
              </a:spcBef>
              <a:spcAft>
                <a:spcPts val="0"/>
              </a:spcAft>
              <a:buNone/>
            </a:pPr>
            <a:endParaRPr sz="1100"/>
          </a:p>
        </p:txBody>
      </p:sp>
      <p:sp>
        <p:nvSpPr>
          <p:cNvPr id="1395" name="Google Shape;1395;p7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75</a:t>
            </a:fld>
            <a:endParaRPr/>
          </a:p>
        </p:txBody>
      </p:sp>
      <p:sp>
        <p:nvSpPr>
          <p:cNvPr id="1396" name="Google Shape;1396;p7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pic>
        <p:nvPicPr>
          <p:cNvPr id="1404" name="Google Shape;1404;p76: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1405" name="Google Shape;1405;p76: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1158075" marR="0" lvl="0" indent="-1158075" algn="l" rtl="0">
              <a:spcBef>
                <a:spcPts val="0"/>
              </a:spcBef>
              <a:spcAft>
                <a:spcPts val="0"/>
              </a:spcAft>
              <a:buNone/>
            </a:pPr>
            <a:r>
              <a:rPr lang="en-US" sz="1100" b="1">
                <a:solidFill>
                  <a:srgbClr val="000000"/>
                </a:solidFill>
                <a:latin typeface="Verdana"/>
                <a:ea typeface="Verdana"/>
                <a:cs typeface="Verdana"/>
                <a:sym typeface="Verdana"/>
              </a:rPr>
              <a:t>Rationale:</a:t>
            </a:r>
            <a:r>
              <a:rPr lang="en-US" sz="1100">
                <a:solidFill>
                  <a:srgbClr val="000000"/>
                </a:solidFill>
                <a:latin typeface="Verdana"/>
                <a:ea typeface="Verdana"/>
                <a:cs typeface="Verdana"/>
                <a:sym typeface="Verdana"/>
              </a:rPr>
              <a:t>	The </a:t>
            </a:r>
            <a:r>
              <a:rPr lang="en-US" sz="1100">
                <a:solidFill>
                  <a:schemeClr val="dk1"/>
                </a:solidFill>
                <a:latin typeface="Verdana"/>
                <a:ea typeface="Verdana"/>
                <a:cs typeface="Verdana"/>
                <a:sym typeface="Verdana"/>
              </a:rPr>
              <a:t>skill of Detect Icebergs allows you to identify core beliefs or values and determine their usefulness. Core beliefs or values may be operating when an emotion or reaction seems out of proportion to what you’re thinking in the heat of the moment.</a:t>
            </a:r>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Objective:</a:t>
            </a:r>
            <a:r>
              <a:rPr lang="en-US" sz="1100">
                <a:solidFill>
                  <a:schemeClr val="dk1"/>
                </a:solidFill>
                <a:latin typeface="Verdana"/>
                <a:ea typeface="Verdana"/>
                <a:cs typeface="Verdana"/>
                <a:sym typeface="Verdana"/>
              </a:rPr>
              <a:t>	Identify core beliefs and core values that fuel out-of-proportion emotions and reactions, and evaluate the accuracy and usefulness of these beliefs.</a:t>
            </a:r>
            <a:endParaRPr/>
          </a:p>
          <a:p>
            <a:pPr marL="1158075" marR="0" lvl="0" indent="-1158075" algn="l" rtl="0">
              <a:spcBef>
                <a:spcPts val="220"/>
              </a:spcBef>
              <a:spcAft>
                <a:spcPts val="0"/>
              </a:spcAft>
              <a:buNone/>
            </a:pPr>
            <a:endParaRPr sz="1100">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Note:</a:t>
            </a:r>
            <a:r>
              <a:rPr lang="en-US" sz="1100">
                <a:solidFill>
                  <a:schemeClr val="dk1"/>
                </a:solidFill>
                <a:latin typeface="Verdana"/>
                <a:ea typeface="Verdana"/>
                <a:cs typeface="Verdana"/>
                <a:sym typeface="Verdana"/>
              </a:rPr>
              <a:t>	This lesson is recommended for older age groups due to the complexity of the content; it can be considered optional when working with younger age groups. Additionally, time management for this lesson may be an issue due to the high volume of content.</a:t>
            </a:r>
            <a:endParaRPr sz="1100" b="1">
              <a:solidFill>
                <a:srgbClr val="000000"/>
              </a:solidFill>
              <a:latin typeface="Verdana"/>
              <a:ea typeface="Verdana"/>
              <a:cs typeface="Verdana"/>
              <a:sym typeface="Verdana"/>
            </a:endParaRPr>
          </a:p>
          <a:p>
            <a:pPr marL="1158075" marR="0" lvl="0" indent="-1158075" algn="l" rtl="0">
              <a:spcBef>
                <a:spcPts val="220"/>
              </a:spcBef>
              <a:spcAft>
                <a:spcPts val="0"/>
              </a:spcAft>
              <a:buNone/>
            </a:pPr>
            <a:endParaRPr sz="1100" b="1">
              <a:solidFill>
                <a:srgbClr val="000000"/>
              </a:solidFill>
              <a:latin typeface="Verdana"/>
              <a:ea typeface="Verdana"/>
              <a:cs typeface="Verdana"/>
              <a:sym typeface="Verdana"/>
            </a:endParaRPr>
          </a:p>
          <a:p>
            <a:pPr marL="1158075" marR="0" lvl="0" indent="-1158075" algn="l" rtl="0">
              <a:spcBef>
                <a:spcPts val="220"/>
              </a:spcBef>
              <a:spcAft>
                <a:spcPts val="0"/>
              </a:spcAft>
              <a:buNone/>
            </a:pPr>
            <a:endParaRPr sz="1100" b="1">
              <a:solidFill>
                <a:srgbClr val="000000"/>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rgbClr val="000000"/>
                </a:solidFill>
                <a:latin typeface="Verdana"/>
                <a:ea typeface="Verdana"/>
                <a:cs typeface="Verdana"/>
                <a:sym typeface="Verdana"/>
              </a:rPr>
              <a:t>Unit Overview and Recommended Timing:</a:t>
            </a:r>
            <a:endParaRPr/>
          </a:p>
          <a:p>
            <a:pPr marL="1158075" marR="0" lvl="0" indent="-1158075" algn="l" rtl="0">
              <a:spcBef>
                <a:spcPts val="220"/>
              </a:spcBef>
              <a:spcAft>
                <a:spcPts val="0"/>
              </a:spcAft>
              <a:buNone/>
            </a:pPr>
            <a:endParaRPr sz="1100">
              <a:solidFill>
                <a:srgbClr val="000000"/>
              </a:solidFill>
              <a:latin typeface="Verdana"/>
              <a:ea typeface="Verdana"/>
              <a:cs typeface="Verdana"/>
              <a:sym typeface="Verdana"/>
            </a:endParaRPr>
          </a:p>
        </p:txBody>
      </p:sp>
      <p:sp>
        <p:nvSpPr>
          <p:cNvPr id="1406" name="Google Shape;1406;p76: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Resilience Training for Teens, </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Unit 7:</a:t>
            </a:r>
            <a:r>
              <a:rPr lang="en-US" sz="2000" b="1">
                <a:solidFill>
                  <a:srgbClr val="000000"/>
                </a:solidFill>
                <a:latin typeface="Verdana"/>
                <a:ea typeface="Verdana"/>
                <a:cs typeface="Verdana"/>
                <a:sym typeface="Verdana"/>
              </a:rPr>
              <a:t> Detect Icebergs</a:t>
            </a:r>
            <a:endParaRPr sz="2000" b="1">
              <a:solidFill>
                <a:schemeClr val="dk1"/>
              </a:solidFill>
              <a:latin typeface="Verdana"/>
              <a:ea typeface="Verdana"/>
              <a:cs typeface="Verdana"/>
              <a:sym typeface="Verdana"/>
            </a:endParaRPr>
          </a:p>
        </p:txBody>
      </p:sp>
      <p:pic>
        <p:nvPicPr>
          <p:cNvPr id="1407" name="Google Shape;1407;p76: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1408" name="Google Shape;1408;p76: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graphicFrame>
        <p:nvGraphicFramePr>
          <p:cNvPr id="1409" name="Google Shape;1409;p76:notes"/>
          <p:cNvGraphicFramePr/>
          <p:nvPr/>
        </p:nvGraphicFramePr>
        <p:xfrm>
          <a:off x="265708" y="4804610"/>
          <a:ext cx="3000000" cy="3000000"/>
        </p:xfrm>
        <a:graphic>
          <a:graphicData uri="http://schemas.openxmlformats.org/drawingml/2006/table">
            <a:tbl>
              <a:tblPr>
                <a:noFill/>
                <a:tableStyleId>{C06C6382-95A9-441B-A368-F0487E9B728C}</a:tableStyleId>
              </a:tblPr>
              <a:tblGrid>
                <a:gridCol w="5531350">
                  <a:extLst>
                    <a:ext uri="{9D8B030D-6E8A-4147-A177-3AD203B41FA5}">
                      <a16:colId xmlns:a16="http://schemas.microsoft.com/office/drawing/2014/main" val="20000"/>
                    </a:ext>
                  </a:extLst>
                </a:gridCol>
                <a:gridCol w="1040900">
                  <a:extLst>
                    <a:ext uri="{9D8B030D-6E8A-4147-A177-3AD203B41FA5}">
                      <a16:colId xmlns:a16="http://schemas.microsoft.com/office/drawing/2014/main" val="20001"/>
                    </a:ext>
                  </a:extLst>
                </a:gridCol>
              </a:tblGrid>
              <a:tr h="6969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Skill: </a:t>
                      </a:r>
                      <a:r>
                        <a:rPr lang="en-US" sz="1100" b="0" i="0" u="none" strike="noStrike">
                          <a:solidFill>
                            <a:schemeClr val="dk1"/>
                          </a:solidFill>
                          <a:latin typeface="Verdana"/>
                          <a:ea typeface="Verdana"/>
                          <a:cs typeface="Verdana"/>
                          <a:sym typeface="Verdana"/>
                        </a:rPr>
                        <a:t>Describe the iceberg metaphor</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0"/>
                  </a:ext>
                </a:extLst>
              </a:tr>
              <a:tr h="7709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Hook:</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1) Students capture their own Icebergs in the Participant Workbook*(LT)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“Bad friend” and “Good friend” demonstrations* (LT)</a:t>
                      </a:r>
                      <a:endParaRPr/>
                    </a:p>
                    <a:p>
                      <a:pPr marL="0" marR="0" lvl="0" indent="0" algn="l" rtl="0">
                        <a:lnSpc>
                          <a:spcPct val="115000"/>
                        </a:lnSpc>
                        <a:spcBef>
                          <a:spcPts val="0"/>
                        </a:spcBef>
                        <a:spcAft>
                          <a:spcPts val="0"/>
                        </a:spcAft>
                        <a:buSzPts val="1400"/>
                        <a:buFont typeface="Calibri"/>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1"/>
                  </a:ext>
                </a:extLst>
              </a:tr>
              <a:tr h="8999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Activity: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1) Detect Icebergs class discussion using the Participant Workbook*(LT)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Detect Icebergs example in Participant Workbook*(LT)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3) Detect Icebergs practice in Participant Workbook (LT)</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30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2"/>
                  </a:ext>
                </a:extLst>
              </a:tr>
              <a:tr h="7659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Make it Personal:</a:t>
                      </a:r>
                      <a:r>
                        <a:rPr lang="en-US" sz="1100" b="0" i="0" u="none" strike="noStrike">
                          <a:solidFill>
                            <a:schemeClr val="dk1"/>
                          </a:solidFill>
                          <a:latin typeface="Verdana"/>
                          <a:ea typeface="Verdana"/>
                          <a:cs typeface="Verdana"/>
                          <a:sym typeface="Verdana"/>
                        </a:rPr>
                        <a:t> Students reflect on what they learned and write down how they can apply it to their daily lives*</a:t>
                      </a: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3"/>
                  </a:ext>
                </a:extLst>
              </a:tr>
              <a:tr h="5218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Total</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45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4"/>
                  </a:ext>
                </a:extLst>
              </a:tr>
            </a:tbl>
          </a:graphicData>
        </a:graphic>
      </p:graphicFrame>
      <p:sp>
        <p:nvSpPr>
          <p:cNvPr id="1410" name="Google Shape;1410;p7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76</a:t>
            </a:fld>
            <a:endParaRPr/>
          </a:p>
        </p:txBody>
      </p:sp>
      <p:sp>
        <p:nvSpPr>
          <p:cNvPr id="1411" name="Google Shape;1411;p7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1412" name="Google Shape;1412;p76: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1413" name="Google Shape;1413;p76: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pic>
        <p:nvPicPr>
          <p:cNvPr id="1419" name="Google Shape;1419;p77: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1420" name="Google Shape;1420;p77:notes"/>
          <p:cNvSpPr txBox="1"/>
          <p:nvPr/>
        </p:nvSpPr>
        <p:spPr>
          <a:xfrm>
            <a:off x="219080" y="1741981"/>
            <a:ext cx="6572250" cy="7156753"/>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1100" b="1" i="1">
                <a:solidFill>
                  <a:schemeClr val="dk1"/>
                </a:solidFill>
                <a:latin typeface="Verdana"/>
                <a:ea typeface="Verdana"/>
                <a:cs typeface="Verdana"/>
                <a:sym typeface="Verdana"/>
              </a:rPr>
              <a:t>Icebergs</a:t>
            </a:r>
            <a:r>
              <a:rPr lang="en-US" sz="1100" i="1">
                <a:solidFill>
                  <a:schemeClr val="dk1"/>
                </a:solidFill>
                <a:latin typeface="Verdana"/>
                <a:ea typeface="Verdana"/>
                <a:cs typeface="Verdana"/>
                <a:sym typeface="Verdana"/>
              </a:rPr>
              <a:t>		</a:t>
            </a:r>
            <a:r>
              <a:rPr lang="en-US" sz="1100">
                <a:solidFill>
                  <a:schemeClr val="dk1"/>
                </a:solidFill>
                <a:latin typeface="Verdana"/>
                <a:ea typeface="Verdana"/>
                <a:cs typeface="Verdana"/>
                <a:sym typeface="Verdana"/>
              </a:rPr>
              <a:t>Core beliefs and core values that are usually connected to 			how we think the world “should” operate; assumptions we 			have about ourselves and others</a:t>
            </a:r>
            <a:endParaRPr/>
          </a:p>
          <a:p>
            <a:pPr marL="1117607" marR="0" lvl="0" indent="-1117607" algn="l" rtl="0">
              <a:spcBef>
                <a:spcPts val="200"/>
              </a:spcBef>
              <a:spcAft>
                <a:spcPts val="0"/>
              </a:spcAft>
              <a:buNone/>
            </a:pPr>
            <a:endParaRPr sz="1000" b="1">
              <a:solidFill>
                <a:schemeClr val="dk1"/>
              </a:solidFill>
              <a:latin typeface="Verdana"/>
              <a:ea typeface="Verdana"/>
              <a:cs typeface="Verdana"/>
              <a:sym typeface="Verdana"/>
            </a:endParaRPr>
          </a:p>
          <a:p>
            <a:pPr marL="1117607" marR="0" lvl="0" indent="-1117607" algn="l" rtl="0">
              <a:spcBef>
                <a:spcPts val="200"/>
              </a:spcBef>
              <a:spcAft>
                <a:spcPts val="0"/>
              </a:spcAft>
              <a:buNone/>
            </a:pPr>
            <a:endParaRPr sz="1000">
              <a:solidFill>
                <a:schemeClr val="dk1"/>
              </a:solidFill>
              <a:latin typeface="Verdana"/>
              <a:ea typeface="Verdana"/>
              <a:cs typeface="Verdana"/>
              <a:sym typeface="Verdana"/>
            </a:endParaRPr>
          </a:p>
        </p:txBody>
      </p:sp>
      <p:sp>
        <p:nvSpPr>
          <p:cNvPr id="1421" name="Google Shape;1421;p77: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Detect Icebergs</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Key Terms</a:t>
            </a:r>
            <a:endParaRPr/>
          </a:p>
        </p:txBody>
      </p:sp>
      <p:pic>
        <p:nvPicPr>
          <p:cNvPr id="1422" name="Google Shape;1422;p77: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1423" name="Google Shape;1423;p77: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sp>
        <p:nvSpPr>
          <p:cNvPr id="1424" name="Google Shape;1424;p7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77</a:t>
            </a:fld>
            <a:endParaRPr/>
          </a:p>
        </p:txBody>
      </p:sp>
      <p:sp>
        <p:nvSpPr>
          <p:cNvPr id="1425" name="Google Shape;1425;p7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1426" name="Google Shape;1426;p77: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1427" name="Google Shape;1427;p77: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p78: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34" name="Google Shape;1434;p78:notes"/>
          <p:cNvSpPr txBox="1">
            <a:spLocks noGrp="1"/>
          </p:cNvSpPr>
          <p:nvPr>
            <p:ph type="body" idx="1"/>
          </p:nvPr>
        </p:nvSpPr>
        <p:spPr>
          <a:xfrm>
            <a:off x="128402"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 </a:t>
            </a:r>
            <a:r>
              <a:rPr lang="en-US" sz="1100" u="sng"/>
              <a:t>(Low-Tech)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Begin the lesson with Hunt the Good Stuff.</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write down one to three good things in the Participant Workbook.</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Tell students to write the good thing </a:t>
            </a:r>
            <a:r>
              <a:rPr lang="en-US" sz="1100" b="1"/>
              <a:t>and </a:t>
            </a:r>
            <a:r>
              <a:rPr lang="en-US" sz="1100"/>
              <a:t>the reflection (i.e., why it’s a good thing).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a couple students to share their “"Good Stuff"” at the group level. Remember to emphasize that the students explain why it is a good thing to them. </a:t>
            </a:r>
            <a:endParaRPr/>
          </a:p>
          <a:p>
            <a:pPr marL="221464" lvl="0" indent="-221464"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Optimism is important for resilience.</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HTGS is a skill to use daily, or at least several times a week.</a:t>
            </a:r>
            <a:endParaRPr/>
          </a:p>
          <a:p>
            <a:pPr marL="221464" lvl="0" indent="-221464" algn="l" rtl="0">
              <a:lnSpc>
                <a:spcPct val="109090"/>
              </a:lnSpc>
              <a:spcBef>
                <a:spcPts val="330"/>
              </a:spcBef>
              <a:spcAft>
                <a:spcPts val="0"/>
              </a:spcAft>
              <a:buNone/>
            </a:pPr>
            <a:endParaRPr sz="1100"/>
          </a:p>
          <a:p>
            <a:pPr marL="221464" lvl="0" indent="-221464" algn="l" rtl="0">
              <a:lnSpc>
                <a:spcPct val="120000"/>
              </a:lnSpc>
              <a:spcBef>
                <a:spcPts val="300"/>
              </a:spcBef>
              <a:spcAft>
                <a:spcPts val="0"/>
              </a:spcAft>
              <a:buNone/>
            </a:pPr>
            <a:endParaRPr sz="1000"/>
          </a:p>
          <a:p>
            <a:pPr marL="0" lvl="0" indent="0" algn="l" rtl="0">
              <a:lnSpc>
                <a:spcPct val="100000"/>
              </a:lnSpc>
              <a:spcBef>
                <a:spcPts val="360"/>
              </a:spcBef>
              <a:spcAft>
                <a:spcPts val="0"/>
              </a:spcAft>
              <a:buNone/>
            </a:pPr>
            <a:endParaRPr/>
          </a:p>
        </p:txBody>
      </p:sp>
      <p:sp>
        <p:nvSpPr>
          <p:cNvPr id="1435" name="Google Shape;1435;p7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78</a:t>
            </a:fld>
            <a:endParaRPr/>
          </a:p>
        </p:txBody>
      </p:sp>
      <p:sp>
        <p:nvSpPr>
          <p:cNvPr id="1436" name="Google Shape;1436;p7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79: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45" name="Google Shape;1445;p79:notes"/>
          <p:cNvSpPr txBox="1">
            <a:spLocks noGrp="1"/>
          </p:cNvSpPr>
          <p:nvPr>
            <p:ph type="body" idx="1"/>
          </p:nvPr>
        </p:nvSpPr>
        <p:spPr>
          <a:xfrm>
            <a:off x="118665"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330"/>
              </a:spcBef>
              <a:spcAft>
                <a:spcPts val="0"/>
              </a:spcAft>
              <a:buNone/>
            </a:pPr>
            <a:endParaRPr sz="1100"/>
          </a:p>
          <a:p>
            <a:pPr marL="232802" lvl="1" indent="-232802" algn="l" rtl="0">
              <a:lnSpc>
                <a:spcPct val="100000"/>
              </a:lnSpc>
              <a:spcBef>
                <a:spcPts val="330"/>
              </a:spcBef>
              <a:spcAft>
                <a:spcPts val="0"/>
              </a:spcAft>
              <a:buClr>
                <a:schemeClr val="dk1"/>
              </a:buClr>
              <a:buSzPts val="1100"/>
              <a:buFont typeface="Calibri"/>
              <a:buAutoNum type="arabicParenR"/>
            </a:pPr>
            <a:r>
              <a:rPr lang="en-US" sz="1100"/>
              <a:t>Tell students in one sentence what they will be learning.</a:t>
            </a:r>
            <a:endParaRPr/>
          </a:p>
          <a:p>
            <a:pPr marL="232802" lvl="1" indent="-232802" algn="l" rtl="0">
              <a:lnSpc>
                <a:spcPct val="100000"/>
              </a:lnSpc>
              <a:spcBef>
                <a:spcPts val="330"/>
              </a:spcBef>
              <a:spcAft>
                <a:spcPts val="0"/>
              </a:spcAft>
              <a:buClr>
                <a:schemeClr val="dk1"/>
              </a:buClr>
              <a:buSzPts val="1100"/>
              <a:buFont typeface="Calibri"/>
              <a:buAutoNum type="arabicParenR"/>
            </a:pPr>
            <a:r>
              <a:rPr lang="en-US" sz="1100"/>
              <a:t>Provide students with the resilience Core Competency the skill targets. </a:t>
            </a:r>
            <a:endParaRPr/>
          </a:p>
          <a:p>
            <a:pPr marL="230692" lvl="1" indent="-230692" algn="l" rtl="0">
              <a:lnSpc>
                <a:spcPct val="100000"/>
              </a:lnSpc>
              <a:spcBef>
                <a:spcPts val="330"/>
              </a:spcBef>
              <a:spcAft>
                <a:spcPts val="0"/>
              </a:spcAft>
              <a:buNone/>
            </a:pPr>
            <a:endParaRPr sz="1100" b="1"/>
          </a:p>
          <a:p>
            <a:pPr marL="230692" lvl="1" indent="-230692" algn="l" rtl="0">
              <a:lnSpc>
                <a:spcPct val="100000"/>
              </a:lnSpc>
              <a:spcBef>
                <a:spcPts val="330"/>
              </a:spcBef>
              <a:spcAft>
                <a:spcPts val="0"/>
              </a:spcAft>
              <a:buNone/>
            </a:pPr>
            <a:r>
              <a:rPr lang="en-US" sz="1100" b="1"/>
              <a:t>Key Points:</a:t>
            </a:r>
            <a:endParaRPr/>
          </a:p>
          <a:p>
            <a:pPr marL="230692" lvl="1" indent="-230692" algn="l" rtl="0">
              <a:lnSpc>
                <a:spcPct val="100000"/>
              </a:lnSpc>
              <a:spcBef>
                <a:spcPts val="330"/>
              </a:spcBef>
              <a:spcAft>
                <a:spcPts val="0"/>
              </a:spcAft>
              <a:buNone/>
            </a:pPr>
            <a:endParaRPr sz="1100" b="1"/>
          </a:p>
          <a:p>
            <a:pPr marL="232802" lvl="1" indent="-232802" algn="l" rtl="0">
              <a:lnSpc>
                <a:spcPct val="100000"/>
              </a:lnSpc>
              <a:spcBef>
                <a:spcPts val="330"/>
              </a:spcBef>
              <a:spcAft>
                <a:spcPts val="0"/>
              </a:spcAft>
              <a:buClr>
                <a:schemeClr val="dk1"/>
              </a:buClr>
              <a:buSzPts val="1100"/>
              <a:buFont typeface="Calibri"/>
              <a:buAutoNum type="arabicParenR"/>
            </a:pPr>
            <a:r>
              <a:rPr lang="en-US" sz="1100"/>
              <a:t>This is a skill that is used when your emotions and reactions don’t make sense; they confuse you.</a:t>
            </a:r>
            <a:endParaRPr/>
          </a:p>
          <a:p>
            <a:pPr marL="232802" lvl="1" indent="-232802" algn="l" rtl="0">
              <a:lnSpc>
                <a:spcPct val="100000"/>
              </a:lnSpc>
              <a:spcBef>
                <a:spcPts val="330"/>
              </a:spcBef>
              <a:spcAft>
                <a:spcPts val="0"/>
              </a:spcAft>
              <a:buClr>
                <a:schemeClr val="dk1"/>
              </a:buClr>
              <a:buSzPts val="1100"/>
              <a:buFont typeface="Calibri"/>
              <a:buAutoNum type="arabicParenR"/>
            </a:pPr>
            <a:r>
              <a:rPr lang="en-US" sz="1100"/>
              <a:t>Detect Icebergs builds Self-awareness.</a:t>
            </a:r>
            <a:endParaRPr/>
          </a:p>
          <a:p>
            <a:pPr marL="0" lvl="0" indent="0" algn="l" rtl="0">
              <a:lnSpc>
                <a:spcPct val="100000"/>
              </a:lnSpc>
              <a:spcBef>
                <a:spcPts val="0"/>
              </a:spcBef>
              <a:spcAft>
                <a:spcPts val="0"/>
              </a:spcAft>
              <a:buNone/>
            </a:pPr>
            <a:r>
              <a:rPr lang="en-US" sz="1100" b="1"/>
              <a:t> </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endParaRPr sz="1000"/>
          </a:p>
          <a:p>
            <a:pPr marL="0" lvl="0" indent="0" algn="l" rtl="0">
              <a:lnSpc>
                <a:spcPct val="100000"/>
              </a:lnSpc>
              <a:spcBef>
                <a:spcPts val="0"/>
              </a:spcBef>
              <a:spcAft>
                <a:spcPts val="0"/>
              </a:spcAft>
              <a:buNone/>
            </a:pPr>
            <a:endParaRPr sz="1000"/>
          </a:p>
        </p:txBody>
      </p:sp>
      <p:sp>
        <p:nvSpPr>
          <p:cNvPr id="1446" name="Google Shape;1446;p7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79</a:t>
            </a:fld>
            <a:endParaRPr/>
          </a:p>
        </p:txBody>
      </p:sp>
      <p:sp>
        <p:nvSpPr>
          <p:cNvPr id="1447" name="Google Shape;1447;p7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8: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9" name="Google Shape;329;p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8</a:t>
            </a:fld>
            <a:endParaRPr/>
          </a:p>
        </p:txBody>
      </p:sp>
      <p:sp>
        <p:nvSpPr>
          <p:cNvPr id="330" name="Google Shape;330;p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331" name="Google Shape;331;p8:notes"/>
          <p:cNvSpPr txBox="1">
            <a:spLocks noGrp="1"/>
          </p:cNvSpPr>
          <p:nvPr>
            <p:ph type="body" idx="1"/>
          </p:nvPr>
        </p:nvSpPr>
        <p:spPr>
          <a:xfrm>
            <a:off x="264716"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 [This activity is optional]</a:t>
            </a:r>
            <a:endParaRPr/>
          </a:p>
          <a:p>
            <a:pPr marL="0" lvl="0" indent="0" algn="l" rtl="0">
              <a:lnSpc>
                <a:spcPct val="150000"/>
              </a:lnSpc>
              <a:spcBef>
                <a:spcPts val="0"/>
              </a:spcBef>
              <a:spcAft>
                <a:spcPts val="0"/>
              </a:spcAft>
              <a:buNone/>
            </a:pPr>
            <a:endParaRPr sz="800" b="1"/>
          </a:p>
          <a:p>
            <a:pPr marL="0" lvl="0" indent="0" algn="l" rtl="0">
              <a:lnSpc>
                <a:spcPct val="109090"/>
              </a:lnSpc>
              <a:spcBef>
                <a:spcPts val="0"/>
              </a:spcBef>
              <a:spcAft>
                <a:spcPts val="0"/>
              </a:spcAft>
              <a:buNone/>
            </a:pPr>
            <a:r>
              <a:rPr lang="en-US" sz="1100" b="1" u="sng"/>
              <a:t>Activity</a:t>
            </a:r>
            <a:r>
              <a:rPr lang="en-US" sz="1100" u="sng"/>
              <a:t> (Low-Tech)</a:t>
            </a:r>
            <a:endParaRPr/>
          </a:p>
          <a:p>
            <a:pPr marL="0" lvl="0" indent="0" algn="l" rtl="0">
              <a:lnSpc>
                <a:spcPct val="109090"/>
              </a:lnSpc>
              <a:spcBef>
                <a:spcPts val="0"/>
              </a:spcBef>
              <a:spcAft>
                <a:spcPts val="0"/>
              </a:spcAft>
              <a:buNone/>
            </a:pPr>
            <a:endParaRPr sz="1100" u="sng"/>
          </a:p>
          <a:p>
            <a:pPr marL="232802" lvl="0" indent="-232802" algn="l" rtl="0">
              <a:lnSpc>
                <a:spcPct val="109090"/>
              </a:lnSpc>
              <a:spcBef>
                <a:spcPts val="0"/>
              </a:spcBef>
              <a:spcAft>
                <a:spcPts val="0"/>
              </a:spcAft>
              <a:buClr>
                <a:schemeClr val="dk1"/>
              </a:buClr>
              <a:buSzPts val="1100"/>
              <a:buFont typeface="Calibri"/>
              <a:buAutoNum type="arabicParenR"/>
            </a:pPr>
            <a:r>
              <a:rPr lang="en-US" sz="1100"/>
              <a:t>Have students complete the workbook activity.</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Ask a couple polling/show of hands questions (i.e. “Let’s discuss the resilience Core Competencies that some of you indicated you were strong in.  Who picked Optimism?”).</a:t>
            </a:r>
            <a:endParaRPr/>
          </a:p>
          <a:p>
            <a:pPr marL="232802" lvl="0" indent="-232802" algn="l" rtl="0">
              <a:lnSpc>
                <a:spcPct val="109090"/>
              </a:lnSpc>
              <a:spcBef>
                <a:spcPts val="0"/>
              </a:spcBef>
              <a:spcAft>
                <a:spcPts val="0"/>
              </a:spcAft>
              <a:buClr>
                <a:schemeClr val="dk1"/>
              </a:buClr>
              <a:buSzPts val="1100"/>
              <a:buFont typeface="Calibri"/>
              <a:buAutoNum type="arabicParenR"/>
            </a:pPr>
            <a:r>
              <a:rPr lang="en-US" sz="1100"/>
              <a:t>Elicit some specific examples from students.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p80: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57" name="Google Shape;1457;p80:notes"/>
          <p:cNvSpPr txBox="1">
            <a:spLocks noGrp="1"/>
          </p:cNvSpPr>
          <p:nvPr>
            <p:ph type="body" idx="1"/>
          </p:nvPr>
        </p:nvSpPr>
        <p:spPr>
          <a:xfrm>
            <a:off x="10068" y="3161982"/>
            <a:ext cx="4118281"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latin typeface="Verdana"/>
                <a:ea typeface="Verdana"/>
                <a:cs typeface="Verdana"/>
                <a:sym typeface="Verdana"/>
              </a:rPr>
              <a:t>Instructor Notes: </a:t>
            </a:r>
            <a:endParaRPr sz="1100">
              <a:latin typeface="Verdana"/>
              <a:ea typeface="Verdana"/>
              <a:cs typeface="Verdana"/>
              <a:sym typeface="Verdana"/>
            </a:endParaRPr>
          </a:p>
          <a:p>
            <a:pPr marL="231895" lvl="0" indent="-231895" algn="l" rtl="0">
              <a:lnSpc>
                <a:spcPct val="100000"/>
              </a:lnSpc>
              <a:spcBef>
                <a:spcPts val="0"/>
              </a:spcBef>
              <a:spcAft>
                <a:spcPts val="0"/>
              </a:spcAft>
              <a:buNone/>
            </a:pPr>
            <a:endParaRPr sz="800" u="sng"/>
          </a:p>
          <a:p>
            <a:pPr marL="231895" lvl="0" indent="-231895" algn="l" rtl="0">
              <a:lnSpc>
                <a:spcPct val="100000"/>
              </a:lnSpc>
              <a:spcBef>
                <a:spcPts val="0"/>
              </a:spcBef>
              <a:spcAft>
                <a:spcPts val="0"/>
              </a:spcAft>
              <a:buNone/>
            </a:pPr>
            <a:r>
              <a:rPr lang="en-US" sz="1100" b="1" u="sng"/>
              <a:t>Skill</a:t>
            </a:r>
            <a:endParaRPr/>
          </a:p>
          <a:p>
            <a:pPr marL="231895" lvl="0" indent="-231895" algn="l" rtl="0">
              <a:lnSpc>
                <a:spcPct val="100000"/>
              </a:lnSpc>
              <a:spcBef>
                <a:spcPts val="0"/>
              </a:spcBef>
              <a:spcAft>
                <a:spcPts val="0"/>
              </a:spcAft>
              <a:buNone/>
            </a:pPr>
            <a:endParaRPr sz="600" u="sng"/>
          </a:p>
          <a:p>
            <a:pPr marL="232802" lvl="0" indent="-232802" algn="l" rtl="0">
              <a:lnSpc>
                <a:spcPct val="100000"/>
              </a:lnSpc>
              <a:spcBef>
                <a:spcPts val="330"/>
              </a:spcBef>
              <a:spcAft>
                <a:spcPts val="0"/>
              </a:spcAft>
              <a:buClr>
                <a:schemeClr val="dk1"/>
              </a:buClr>
              <a:buSzPts val="1100"/>
              <a:buFont typeface="Calibri"/>
              <a:buAutoNum type="arabicParenR"/>
            </a:pPr>
            <a:r>
              <a:rPr lang="en-US" sz="1100"/>
              <a:t>Explain that Icebergs include both core values and core beliefs. Core values are what one aspires to, or what one believes they, the world, and others “should” be.  Instruct students to write HOW THINGS SHOULD BE next to core values in their Participant Workbook.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Core beliefs are what one believes to be true about oneself, others, and the world, or the way it “is.” Instruct students to write HOW THINGS ARE next to core beliefs in their Participant Workbook.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Describe the metaphor of the iceberg picture as it applies to the skill of Detect Icebergs. Students should record the red text AWARE and UNAWARE in the Participant Workbook.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The metaphor represents awareness; Heat-of-the-Moment Thoughts are in our awareness whereas Iceberg beliefs and values are often outside our awareness.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Tell students that Heat-of-the-Moment Thoughts are what we typically identify with the ATC model.</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Tell students they are still forming their core values and core beliefs. </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Make clear that Icebergs are not always bad, wrong, or in need of being changed.</a:t>
            </a:r>
            <a:endParaRPr/>
          </a:p>
          <a:p>
            <a:pPr marL="232802" lvl="0" indent="-188352" algn="l" rtl="0">
              <a:lnSpc>
                <a:spcPct val="100000"/>
              </a:lnSpc>
              <a:spcBef>
                <a:spcPts val="210"/>
              </a:spcBef>
              <a:spcAft>
                <a:spcPts val="0"/>
              </a:spcAft>
              <a:buClr>
                <a:schemeClr val="dk1"/>
              </a:buClr>
              <a:buSzPts val="700"/>
              <a:buFont typeface="Calibri"/>
              <a:buNone/>
            </a:pPr>
            <a:endParaRPr sz="700"/>
          </a:p>
          <a:p>
            <a:pPr marL="231895" lvl="0" indent="-231895" algn="l" rtl="0">
              <a:lnSpc>
                <a:spcPct val="100000"/>
              </a:lnSpc>
              <a:spcBef>
                <a:spcPts val="0"/>
              </a:spcBef>
              <a:spcAft>
                <a:spcPts val="0"/>
              </a:spcAft>
              <a:buNone/>
            </a:pPr>
            <a:r>
              <a:rPr lang="en-US" sz="1100" b="1"/>
              <a:t>Key Points: </a:t>
            </a:r>
            <a:endParaRPr/>
          </a:p>
          <a:p>
            <a:pPr marL="231895" lvl="0" indent="-231895" algn="l" rtl="0">
              <a:lnSpc>
                <a:spcPct val="100000"/>
              </a:lnSpc>
              <a:spcBef>
                <a:spcPts val="0"/>
              </a:spcBef>
              <a:spcAft>
                <a:spcPts val="0"/>
              </a:spcAft>
              <a:buNone/>
            </a:pPr>
            <a:endParaRPr sz="500" b="1"/>
          </a:p>
          <a:p>
            <a:pPr marL="232802" lvl="0" indent="-232802" algn="l" rtl="0">
              <a:lnSpc>
                <a:spcPct val="100000"/>
              </a:lnSpc>
              <a:spcBef>
                <a:spcPts val="0"/>
              </a:spcBef>
              <a:spcAft>
                <a:spcPts val="0"/>
              </a:spcAft>
              <a:buClr>
                <a:schemeClr val="dk1"/>
              </a:buClr>
              <a:buSzPts val="1100"/>
              <a:buFont typeface="Calibri"/>
              <a:buAutoNum type="arabicParenR"/>
            </a:pPr>
            <a:r>
              <a:rPr lang="en-US" sz="1100"/>
              <a:t>Icebergs are not fully in our awareness, but we can learn to identify them. </a:t>
            </a:r>
            <a:endParaRPr/>
          </a:p>
        </p:txBody>
      </p:sp>
      <p:sp>
        <p:nvSpPr>
          <p:cNvPr id="1458" name="Google Shape;1458;p8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80</a:t>
            </a:fld>
            <a:endParaRPr/>
          </a:p>
        </p:txBody>
      </p:sp>
      <p:sp>
        <p:nvSpPr>
          <p:cNvPr id="1459" name="Google Shape;1459;p80:notes"/>
          <p:cNvSpPr txBox="1"/>
          <p:nvPr/>
        </p:nvSpPr>
        <p:spPr>
          <a:xfrm>
            <a:off x="1904740" y="3"/>
            <a:ext cx="533996" cy="281323"/>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chemeClr val="dk1"/>
                </a:solidFill>
                <a:latin typeface="Verdana"/>
                <a:ea typeface="Verdana"/>
                <a:cs typeface="Verdana"/>
                <a:sym typeface="Verdana"/>
              </a:rPr>
              <a:t>Slide Builds</a:t>
            </a:r>
            <a:endParaRPr/>
          </a:p>
        </p:txBody>
      </p:sp>
      <p:sp>
        <p:nvSpPr>
          <p:cNvPr id="1460" name="Google Shape;1460;p8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p81: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74" name="Google Shape;1474;p81:notes"/>
          <p:cNvSpPr txBox="1">
            <a:spLocks noGrp="1"/>
          </p:cNvSpPr>
          <p:nvPr>
            <p:ph type="body" idx="1"/>
          </p:nvPr>
        </p:nvSpPr>
        <p:spPr>
          <a:xfrm>
            <a:off x="108928"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sz="1100"/>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Review the list with students and ask students to identify two or three other Icebergs.</a:t>
            </a:r>
            <a:endParaRPr/>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b="1"/>
              <a:t>Key Points:</a:t>
            </a:r>
            <a:endParaRPr/>
          </a:p>
          <a:p>
            <a:pPr marL="0" lvl="0" indent="0" algn="l" rtl="0">
              <a:lnSpc>
                <a:spcPct val="100000"/>
              </a:lnSpc>
              <a:spcBef>
                <a:spcPts val="0"/>
              </a:spcBef>
              <a:spcAft>
                <a:spcPts val="0"/>
              </a:spcAft>
              <a:buNone/>
            </a:pPr>
            <a:endParaRPr sz="1100" b="1"/>
          </a:p>
          <a:p>
            <a:pPr marL="232802" lvl="1" indent="-232802" algn="l" rtl="0">
              <a:lnSpc>
                <a:spcPct val="100000"/>
              </a:lnSpc>
              <a:spcBef>
                <a:spcPts val="330"/>
              </a:spcBef>
              <a:spcAft>
                <a:spcPts val="0"/>
              </a:spcAft>
              <a:buClr>
                <a:schemeClr val="dk1"/>
              </a:buClr>
              <a:buSzPts val="1100"/>
              <a:buFont typeface="Calibri"/>
              <a:buAutoNum type="arabicParenR"/>
            </a:pPr>
            <a:r>
              <a:rPr lang="en-US" sz="1100"/>
              <a:t>Icebergs are often broad rules for how the world SHOULD operate or how the world IS.</a:t>
            </a:r>
            <a:endParaRPr/>
          </a:p>
          <a:p>
            <a:pPr marL="232802" lvl="1" indent="-232802" algn="l" rtl="0">
              <a:lnSpc>
                <a:spcPct val="100000"/>
              </a:lnSpc>
              <a:spcBef>
                <a:spcPts val="330"/>
              </a:spcBef>
              <a:spcAft>
                <a:spcPts val="0"/>
              </a:spcAft>
              <a:buClr>
                <a:schemeClr val="dk1"/>
              </a:buClr>
              <a:buSzPts val="1100"/>
              <a:buFont typeface="Calibri"/>
              <a:buAutoNum type="arabicParenR"/>
            </a:pPr>
            <a:r>
              <a:rPr lang="en-US" sz="1100"/>
              <a:t>People have many different Icebergs, and it is important not to judge someone else’s Icebergs.</a:t>
            </a:r>
            <a:endParaRPr/>
          </a:p>
          <a:p>
            <a:pPr marL="0" lvl="0" indent="0" algn="l" rtl="0">
              <a:lnSpc>
                <a:spcPct val="100000"/>
              </a:lnSpc>
              <a:spcBef>
                <a:spcPts val="0"/>
              </a:spcBef>
              <a:spcAft>
                <a:spcPts val="0"/>
              </a:spcAft>
              <a:buNone/>
            </a:pPr>
            <a:endParaRPr sz="1100">
              <a:solidFill>
                <a:srgbClr val="FF3300"/>
              </a:solidFill>
            </a:endParaRPr>
          </a:p>
        </p:txBody>
      </p:sp>
      <p:sp>
        <p:nvSpPr>
          <p:cNvPr id="1475" name="Google Shape;1475;p8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81</a:t>
            </a:fld>
            <a:endParaRPr/>
          </a:p>
        </p:txBody>
      </p:sp>
      <p:sp>
        <p:nvSpPr>
          <p:cNvPr id="1476" name="Google Shape;1476;p8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p82: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86" name="Google Shape;1486;p82:notes"/>
          <p:cNvSpPr txBox="1">
            <a:spLocks noGrp="1"/>
          </p:cNvSpPr>
          <p:nvPr>
            <p:ph type="body" idx="1"/>
          </p:nvPr>
        </p:nvSpPr>
        <p:spPr>
          <a:xfrm>
            <a:off x="108928"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None/>
            </a:pPr>
            <a:r>
              <a:rPr lang="en-US" sz="1100" b="1"/>
              <a:t>Instructor Notes:</a:t>
            </a:r>
            <a:endParaRPr/>
          </a:p>
          <a:p>
            <a:pPr marL="0" lvl="0" indent="0" algn="l" rtl="0">
              <a:lnSpc>
                <a:spcPct val="109090"/>
              </a:lnSpc>
              <a:spcBef>
                <a:spcPts val="330"/>
              </a:spcBef>
              <a:spcAft>
                <a:spcPts val="0"/>
              </a:spcAft>
              <a:buNone/>
            </a:pPr>
            <a:endParaRPr sz="1100" b="1"/>
          </a:p>
          <a:p>
            <a:pPr marL="0" lvl="0" indent="0" algn="l" rtl="0">
              <a:lnSpc>
                <a:spcPct val="109090"/>
              </a:lnSpc>
              <a:spcBef>
                <a:spcPts val="330"/>
              </a:spcBef>
              <a:spcAft>
                <a:spcPts val="0"/>
              </a:spcAft>
              <a:buNone/>
            </a:pPr>
            <a:r>
              <a:rPr lang="en-US" sz="1100" b="1" u="sng"/>
              <a:t>Hook</a:t>
            </a:r>
            <a:r>
              <a:rPr lang="en-US" sz="1100" u="sng"/>
              <a:t> (Low-Tech)</a:t>
            </a:r>
            <a:endParaRPr/>
          </a:p>
          <a:p>
            <a:pPr marL="0" lvl="0" indent="0" algn="l" rtl="0">
              <a:lnSpc>
                <a:spcPct val="109090"/>
              </a:lnSpc>
              <a:spcBef>
                <a:spcPts val="330"/>
              </a:spcBef>
              <a:spcAft>
                <a:spcPts val="0"/>
              </a:spcAft>
              <a:buNone/>
            </a:pPr>
            <a:endParaRPr sz="1100" u="sng"/>
          </a:p>
          <a:p>
            <a:pPr marL="232802" lvl="0" indent="-232802" algn="l" rtl="0">
              <a:lnSpc>
                <a:spcPct val="109090"/>
              </a:lnSpc>
              <a:spcBef>
                <a:spcPts val="330"/>
              </a:spcBef>
              <a:spcAft>
                <a:spcPts val="0"/>
              </a:spcAft>
              <a:buClr>
                <a:schemeClr val="dk1"/>
              </a:buClr>
              <a:buSzPts val="1100"/>
              <a:buFont typeface="Calibri"/>
              <a:buAutoNum type="arabicParenR"/>
            </a:pPr>
            <a:r>
              <a:rPr lang="en-US" sz="1100"/>
              <a:t>Refer students to the Participant Workbook.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Remind students that not all Icebergs are bad.</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Encourage students to think about the values their family teaches them and movies or books they enjoy to help them come up with Icebergs.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Students write as many of their own Icebergs as they can. </a:t>
            </a:r>
            <a:endParaRPr/>
          </a:p>
        </p:txBody>
      </p:sp>
      <p:sp>
        <p:nvSpPr>
          <p:cNvPr id="1487" name="Google Shape;1487;p8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82</a:t>
            </a:fld>
            <a:endParaRPr/>
          </a:p>
        </p:txBody>
      </p:sp>
      <p:sp>
        <p:nvSpPr>
          <p:cNvPr id="1488" name="Google Shape;1488;p8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p83: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98" name="Google Shape;1498;p83:notes"/>
          <p:cNvSpPr txBox="1">
            <a:spLocks noGrp="1"/>
          </p:cNvSpPr>
          <p:nvPr>
            <p:ph type="body" idx="1"/>
          </p:nvPr>
        </p:nvSpPr>
        <p:spPr>
          <a:xfrm>
            <a:off x="11043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Trainer Notes:</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Tell students when they would need to detect an Iceberg.</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 students to underline DON’T MAKE SENSE in their Participant Workbook.</a:t>
            </a:r>
            <a:endParaRPr/>
          </a:p>
          <a:p>
            <a:pPr marL="232802" lvl="0" indent="-162952" algn="l" rtl="0">
              <a:lnSpc>
                <a:spcPct val="100000"/>
              </a:lnSpc>
              <a:spcBef>
                <a:spcPts val="0"/>
              </a:spcBef>
              <a:spcAft>
                <a:spcPts val="0"/>
              </a:spcAft>
              <a:buClr>
                <a:schemeClr val="dk1"/>
              </a:buClr>
              <a:buSzPts val="1100"/>
              <a:buFont typeface="Calibri"/>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a:t>Icebergs often need to be detected if your emotions and reactions don’t make sense; they confuse you based on your Heat-of-the-Moment Thought. </a:t>
            </a:r>
            <a:endParaRPr/>
          </a:p>
          <a:p>
            <a:pPr marL="221464" lvl="0" indent="-221464" algn="l" rtl="0">
              <a:lnSpc>
                <a:spcPct val="100000"/>
              </a:lnSpc>
              <a:spcBef>
                <a:spcPts val="0"/>
              </a:spcBef>
              <a:spcAft>
                <a:spcPts val="0"/>
              </a:spcAft>
              <a:buNone/>
            </a:pPr>
            <a:endParaRPr sz="1100"/>
          </a:p>
        </p:txBody>
      </p:sp>
      <p:sp>
        <p:nvSpPr>
          <p:cNvPr id="1499" name="Google Shape;1499;p8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83</a:t>
            </a:fld>
            <a:endParaRPr/>
          </a:p>
        </p:txBody>
      </p:sp>
      <p:sp>
        <p:nvSpPr>
          <p:cNvPr id="1500" name="Google Shape;1500;p8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p84: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10" name="Google Shape;1510;p84:notes"/>
          <p:cNvSpPr txBox="1">
            <a:spLocks noGrp="1"/>
          </p:cNvSpPr>
          <p:nvPr>
            <p:ph type="body" idx="1"/>
          </p:nvPr>
        </p:nvSpPr>
        <p:spPr>
          <a:xfrm>
            <a:off x="108928"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Trainer Notes: </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Read the scenario on the slide.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students if Sam needs to detect an Iceberg and if so, have them explain why.</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 this example, explain that Detect Icebergs is NOT needed because Sam’s emotions and reactions make sense based on her Heat-of-the-Moment Thought. </a:t>
            </a:r>
            <a:endParaRPr/>
          </a:p>
          <a:p>
            <a:pPr marL="0" lvl="0" indent="0"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Not all strong emotions and reactions are driven by Icebergs. Sometimes our Heat-of-the-Moment Thoughts explain our strong emotions and reactions. </a:t>
            </a:r>
            <a:endParaRPr/>
          </a:p>
          <a:p>
            <a:pPr marL="221464" lvl="0" indent="-221464" algn="l" rtl="0">
              <a:lnSpc>
                <a:spcPct val="100000"/>
              </a:lnSpc>
              <a:spcBef>
                <a:spcPts val="0"/>
              </a:spcBef>
              <a:spcAft>
                <a:spcPts val="0"/>
              </a:spcAft>
              <a:buNone/>
            </a:pPr>
            <a:endParaRPr sz="1000"/>
          </a:p>
        </p:txBody>
      </p:sp>
      <p:sp>
        <p:nvSpPr>
          <p:cNvPr id="1511" name="Google Shape;1511;p8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rgbClr val="000000"/>
                </a:solidFill>
                <a:latin typeface="Verdana"/>
                <a:ea typeface="Verdana"/>
                <a:cs typeface="Verdana"/>
                <a:sym typeface="Verdana"/>
              </a:rPr>
              <a:t>84</a:t>
            </a:fld>
            <a:endParaRPr sz="900">
              <a:solidFill>
                <a:srgbClr val="000000"/>
              </a:solidFill>
              <a:latin typeface="Verdana"/>
              <a:ea typeface="Verdana"/>
              <a:cs typeface="Verdana"/>
              <a:sym typeface="Verdana"/>
            </a:endParaRPr>
          </a:p>
        </p:txBody>
      </p:sp>
      <p:sp>
        <p:nvSpPr>
          <p:cNvPr id="1512" name="Google Shape;1512;p8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p85: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22" name="Google Shape;1522;p85:notes"/>
          <p:cNvSpPr txBox="1">
            <a:spLocks noGrp="1"/>
          </p:cNvSpPr>
          <p:nvPr>
            <p:ph type="body" idx="1"/>
          </p:nvPr>
        </p:nvSpPr>
        <p:spPr>
          <a:xfrm>
            <a:off x="108929" y="3238680"/>
            <a:ext cx="4037269" cy="5687282"/>
          </a:xfrm>
          <a:prstGeom prst="rect">
            <a:avLst/>
          </a:prstGeom>
          <a:noFill/>
          <a:ln>
            <a:noFill/>
          </a:ln>
        </p:spPr>
        <p:txBody>
          <a:bodyPr spcFirstLastPara="1" wrap="square" lIns="94500" tIns="47250" rIns="94500" bIns="47250" anchor="t" anchorCtr="0">
            <a:normAutofit/>
          </a:bodyPr>
          <a:lstStyle/>
          <a:p>
            <a:pPr marL="0" lvl="0" indent="0" algn="l" rtl="0">
              <a:lnSpc>
                <a:spcPct val="109090"/>
              </a:lnSpc>
              <a:spcBef>
                <a:spcPts val="0"/>
              </a:spcBef>
              <a:spcAft>
                <a:spcPts val="0"/>
              </a:spcAft>
              <a:buClr>
                <a:schemeClr val="dk1"/>
              </a:buClr>
              <a:buSzPts val="1100"/>
              <a:buFont typeface="Calibri"/>
              <a:buNone/>
            </a:pPr>
            <a:r>
              <a:rPr lang="en-US" sz="1100" b="1"/>
              <a:t>Trainer Notes: </a:t>
            </a:r>
            <a:endParaRPr/>
          </a:p>
          <a:p>
            <a:pPr marL="0" lvl="0" indent="0" algn="l" rtl="0">
              <a:lnSpc>
                <a:spcPct val="109090"/>
              </a:lnSpc>
              <a:spcBef>
                <a:spcPts val="330"/>
              </a:spcBef>
              <a:spcAft>
                <a:spcPts val="0"/>
              </a:spcAft>
              <a:buClr>
                <a:schemeClr val="dk1"/>
              </a:buClr>
              <a:buSzPts val="1100"/>
              <a:buFont typeface="Calibri"/>
              <a:buNone/>
            </a:pPr>
            <a:endParaRPr sz="1100" b="1"/>
          </a:p>
          <a:p>
            <a:pPr marL="232802" lvl="0" indent="-232802" algn="l" rtl="0">
              <a:lnSpc>
                <a:spcPct val="109090"/>
              </a:lnSpc>
              <a:spcBef>
                <a:spcPts val="330"/>
              </a:spcBef>
              <a:spcAft>
                <a:spcPts val="0"/>
              </a:spcAft>
              <a:buClr>
                <a:schemeClr val="dk1"/>
              </a:buClr>
              <a:buSzPts val="1100"/>
              <a:buFont typeface="Calibri"/>
              <a:buAutoNum type="arabicParenR"/>
            </a:pPr>
            <a:r>
              <a:rPr lang="en-US" sz="1100"/>
              <a:t>Read the scenario on the slide.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Ask students if Joe needs to detect an Iceberg and if so, have them explain why.</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In this example, explain that Detect Icebergs </a:t>
            </a:r>
            <a:r>
              <a:rPr lang="en-US" sz="1100" u="sng"/>
              <a:t>IS</a:t>
            </a:r>
            <a:r>
              <a:rPr lang="en-US" sz="1100"/>
              <a:t> needed because Joe’s emotions and reactions don’t make sense based on his Heat-of-the-Moment Thought. </a:t>
            </a:r>
            <a:endParaRPr/>
          </a:p>
          <a:p>
            <a:pPr marL="0" lvl="0" indent="0" algn="l" rtl="0">
              <a:lnSpc>
                <a:spcPct val="109090"/>
              </a:lnSpc>
              <a:spcBef>
                <a:spcPts val="330"/>
              </a:spcBef>
              <a:spcAft>
                <a:spcPts val="0"/>
              </a:spcAft>
              <a:buNone/>
            </a:pPr>
            <a:endParaRPr sz="1100"/>
          </a:p>
          <a:p>
            <a:pPr marL="221464" lvl="0" indent="-221464" algn="l" rtl="0">
              <a:lnSpc>
                <a:spcPct val="109090"/>
              </a:lnSpc>
              <a:spcBef>
                <a:spcPts val="330"/>
              </a:spcBef>
              <a:spcAft>
                <a:spcPts val="0"/>
              </a:spcAft>
              <a:buNone/>
            </a:pPr>
            <a:r>
              <a:rPr lang="en-US" sz="1100" b="1"/>
              <a:t>Key Points:</a:t>
            </a:r>
            <a:endParaRPr/>
          </a:p>
          <a:p>
            <a:pPr marL="221464" lvl="0" indent="-221464" algn="l" rtl="0">
              <a:lnSpc>
                <a:spcPct val="109090"/>
              </a:lnSpc>
              <a:spcBef>
                <a:spcPts val="330"/>
              </a:spcBef>
              <a:spcAft>
                <a:spcPts val="0"/>
              </a:spcAft>
              <a:buNone/>
            </a:pPr>
            <a:endParaRPr sz="1100" b="1"/>
          </a:p>
          <a:p>
            <a:pPr marL="0" lvl="0" indent="0" algn="l" rtl="0">
              <a:lnSpc>
                <a:spcPct val="109090"/>
              </a:lnSpc>
              <a:spcBef>
                <a:spcPts val="330"/>
              </a:spcBef>
              <a:spcAft>
                <a:spcPts val="0"/>
              </a:spcAft>
              <a:buNone/>
            </a:pPr>
            <a:r>
              <a:rPr lang="en-US" sz="1100"/>
              <a:t>The skill of Detect Icebergs may be helpful here so that Joe can understand why he reacted so strongly, and to evaluate his Iceberg. </a:t>
            </a:r>
            <a:endParaRPr/>
          </a:p>
          <a:p>
            <a:pPr marL="0" lvl="0" indent="0" algn="l" rtl="0">
              <a:lnSpc>
                <a:spcPct val="109090"/>
              </a:lnSpc>
              <a:spcBef>
                <a:spcPts val="330"/>
              </a:spcBef>
              <a:spcAft>
                <a:spcPts val="0"/>
              </a:spcAft>
              <a:buNone/>
            </a:pPr>
            <a:endParaRPr sz="1100"/>
          </a:p>
        </p:txBody>
      </p:sp>
      <p:sp>
        <p:nvSpPr>
          <p:cNvPr id="1523" name="Google Shape;1523;p8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marR="0" lvl="0" indent="0" algn="r" rtl="0">
              <a:spcBef>
                <a:spcPts val="0"/>
              </a:spcBef>
              <a:spcAft>
                <a:spcPts val="0"/>
              </a:spcAft>
              <a:buNone/>
            </a:pPr>
            <a:fld id="{00000000-1234-1234-1234-123412341234}" type="slidenum">
              <a:rPr lang="en-US" sz="900">
                <a:solidFill>
                  <a:srgbClr val="000000"/>
                </a:solidFill>
                <a:latin typeface="Verdana"/>
                <a:ea typeface="Verdana"/>
                <a:cs typeface="Verdana"/>
                <a:sym typeface="Verdana"/>
              </a:rPr>
              <a:t>85</a:t>
            </a:fld>
            <a:endParaRPr sz="900">
              <a:solidFill>
                <a:srgbClr val="000000"/>
              </a:solidFill>
              <a:latin typeface="Verdana"/>
              <a:ea typeface="Verdana"/>
              <a:cs typeface="Verdana"/>
              <a:sym typeface="Verdana"/>
            </a:endParaRPr>
          </a:p>
        </p:txBody>
      </p:sp>
      <p:sp>
        <p:nvSpPr>
          <p:cNvPr id="1524" name="Google Shape;1524;p8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p86: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34" name="Google Shape;1534;p86:notes"/>
          <p:cNvSpPr txBox="1">
            <a:spLocks noGrp="1"/>
          </p:cNvSpPr>
          <p:nvPr>
            <p:ph type="body" idx="1"/>
          </p:nvPr>
        </p:nvSpPr>
        <p:spPr>
          <a:xfrm>
            <a:off x="108928" y="3238677"/>
            <a:ext cx="3829249" cy="6057723"/>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Complete this demonstration with someone playing the role of “bad friend.”</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Instructor describes the scenario: </a:t>
            </a:r>
            <a:endParaRPr/>
          </a:p>
          <a:p>
            <a:pPr marL="465603" lvl="1" indent="-232802" algn="l" rtl="0">
              <a:lnSpc>
                <a:spcPct val="100000"/>
              </a:lnSpc>
              <a:spcBef>
                <a:spcPts val="0"/>
              </a:spcBef>
              <a:spcAft>
                <a:spcPts val="0"/>
              </a:spcAft>
              <a:buClr>
                <a:schemeClr val="dk1"/>
              </a:buClr>
              <a:buSzPts val="1100"/>
              <a:buFont typeface="Calibri"/>
              <a:buAutoNum type="arabicParenR"/>
            </a:pPr>
            <a:r>
              <a:rPr lang="en-US" sz="1100"/>
              <a:t>“I have had a “D” average in science all year and really needed to bring it up. I studied for 5 hours an “A” on the final exam. I was and earned then called to the office for a meeting with the principal and my teacher and was accused of cheating.”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Instructor walks through ATC:</a:t>
            </a:r>
            <a:endParaRPr/>
          </a:p>
          <a:p>
            <a:pPr marL="465603" lvl="1" indent="-232802" algn="l" rtl="0">
              <a:lnSpc>
                <a:spcPct val="100000"/>
              </a:lnSpc>
              <a:spcBef>
                <a:spcPts val="0"/>
              </a:spcBef>
              <a:spcAft>
                <a:spcPts val="0"/>
              </a:spcAft>
              <a:buClr>
                <a:schemeClr val="dk1"/>
              </a:buClr>
              <a:buSzPts val="1100"/>
              <a:buFont typeface="Arial"/>
              <a:buChar char="•"/>
            </a:pPr>
            <a:r>
              <a:rPr lang="en-US" sz="1100" b="1"/>
              <a:t>AE: </a:t>
            </a:r>
            <a:r>
              <a:rPr lang="en-US" sz="1100"/>
              <a:t>I was called to the principal’s office and accused of cheating on my science final exam. </a:t>
            </a:r>
            <a:endParaRPr/>
          </a:p>
          <a:p>
            <a:pPr marL="465603" lvl="1" indent="-232802" algn="l" rtl="0">
              <a:lnSpc>
                <a:spcPct val="100000"/>
              </a:lnSpc>
              <a:spcBef>
                <a:spcPts val="0"/>
              </a:spcBef>
              <a:spcAft>
                <a:spcPts val="0"/>
              </a:spcAft>
              <a:buClr>
                <a:schemeClr val="dk1"/>
              </a:buClr>
              <a:buSzPts val="1100"/>
              <a:buFont typeface="Arial"/>
              <a:buChar char="•"/>
            </a:pPr>
            <a:r>
              <a:rPr lang="en-US" sz="1100" b="1"/>
              <a:t>T: </a:t>
            </a:r>
            <a:r>
              <a:rPr lang="en-US" sz="1100"/>
              <a:t>“I can’t believe they think I cheated.”</a:t>
            </a:r>
            <a:endParaRPr/>
          </a:p>
          <a:p>
            <a:pPr marL="465603" lvl="1" indent="-232802" algn="l" rtl="0">
              <a:lnSpc>
                <a:spcPct val="100000"/>
              </a:lnSpc>
              <a:spcBef>
                <a:spcPts val="0"/>
              </a:spcBef>
              <a:spcAft>
                <a:spcPts val="0"/>
              </a:spcAft>
              <a:buClr>
                <a:schemeClr val="dk1"/>
              </a:buClr>
              <a:buSzPts val="1100"/>
              <a:buFont typeface="Arial"/>
              <a:buChar char="•"/>
            </a:pPr>
            <a:r>
              <a:rPr lang="en-US" sz="1100" b="1"/>
              <a:t>E: </a:t>
            </a:r>
            <a:r>
              <a:rPr lang="en-US" sz="1100"/>
              <a:t>Enraged</a:t>
            </a:r>
            <a:endParaRPr/>
          </a:p>
          <a:p>
            <a:pPr marL="465603" lvl="1" indent="-232802" algn="l" rtl="0">
              <a:lnSpc>
                <a:spcPct val="100000"/>
              </a:lnSpc>
              <a:spcBef>
                <a:spcPts val="0"/>
              </a:spcBef>
              <a:spcAft>
                <a:spcPts val="0"/>
              </a:spcAft>
              <a:buClr>
                <a:schemeClr val="dk1"/>
              </a:buClr>
              <a:buSzPts val="1100"/>
              <a:buFont typeface="Arial"/>
              <a:buChar char="•"/>
            </a:pPr>
            <a:r>
              <a:rPr lang="en-US" sz="1100" b="1"/>
              <a:t>R: </a:t>
            </a:r>
            <a:r>
              <a:rPr lang="en-US" sz="1100"/>
              <a:t>Heart starts racing, teeth clenched, and begin to scream and yell at the teacher and principal.</a:t>
            </a:r>
            <a:endParaRPr/>
          </a:p>
          <a:p>
            <a:pPr marL="232802" lvl="0" indent="-232802" algn="l" rtl="0">
              <a:lnSpc>
                <a:spcPct val="100000"/>
              </a:lnSpc>
              <a:spcBef>
                <a:spcPts val="0"/>
              </a:spcBef>
              <a:spcAft>
                <a:spcPts val="0"/>
              </a:spcAft>
              <a:buClr>
                <a:schemeClr val="dk1"/>
              </a:buClr>
              <a:buSzPts val="1100"/>
              <a:buFont typeface="Calibri"/>
              <a:buAutoNum type="arabicParenR" startAt="4"/>
            </a:pPr>
            <a:r>
              <a:rPr lang="en-US" sz="1100"/>
              <a:t>Instructor asks students if the skill of Detect Icebergs is needed.</a:t>
            </a:r>
            <a:endParaRPr/>
          </a:p>
          <a:p>
            <a:pPr marL="232802" lvl="0" indent="-232802" algn="l" rtl="0">
              <a:lnSpc>
                <a:spcPct val="100000"/>
              </a:lnSpc>
              <a:spcBef>
                <a:spcPts val="0"/>
              </a:spcBef>
              <a:spcAft>
                <a:spcPts val="0"/>
              </a:spcAft>
              <a:buClr>
                <a:schemeClr val="dk1"/>
              </a:buClr>
              <a:buSzPts val="1100"/>
              <a:buFont typeface="Calibri"/>
              <a:buAutoNum type="arabicParenR" startAt="4"/>
            </a:pPr>
            <a:r>
              <a:rPr lang="en-US" sz="1100"/>
              <a:t>Call “bad friend” to the front of the room. </a:t>
            </a:r>
            <a:endParaRPr/>
          </a:p>
          <a:p>
            <a:pPr marL="232802" lvl="0" indent="-232802" algn="l" rtl="0">
              <a:lnSpc>
                <a:spcPct val="100000"/>
              </a:lnSpc>
              <a:spcBef>
                <a:spcPts val="0"/>
              </a:spcBef>
              <a:spcAft>
                <a:spcPts val="0"/>
              </a:spcAft>
              <a:buClr>
                <a:schemeClr val="dk1"/>
              </a:buClr>
              <a:buSzPts val="1100"/>
              <a:buFont typeface="Calibri"/>
              <a:buAutoNum type="arabicParenR" startAt="4"/>
            </a:pPr>
            <a:r>
              <a:rPr lang="en-US" sz="1100"/>
              <a:t>Follow “bad friend” script </a:t>
            </a:r>
            <a:r>
              <a:rPr lang="en-US" sz="1100" b="1"/>
              <a:t>on the following page</a:t>
            </a:r>
            <a:r>
              <a:rPr lang="en-US" sz="1100"/>
              <a:t>. </a:t>
            </a:r>
            <a:endParaRPr/>
          </a:p>
          <a:p>
            <a:pPr marL="232802" lvl="0" indent="-232802" algn="l" rtl="0">
              <a:lnSpc>
                <a:spcPct val="100000"/>
              </a:lnSpc>
              <a:spcBef>
                <a:spcPts val="0"/>
              </a:spcBef>
              <a:spcAft>
                <a:spcPts val="0"/>
              </a:spcAft>
              <a:buClr>
                <a:schemeClr val="dk1"/>
              </a:buClr>
              <a:buSzPts val="1100"/>
              <a:buFont typeface="Calibri"/>
              <a:buAutoNum type="arabicParenR" startAt="4"/>
            </a:pPr>
            <a:r>
              <a:rPr lang="en-US" sz="1100"/>
              <a:t>After the demonstration, ask students if this was an effective way to figure out the Iceberg. If not, have them explain why.</a:t>
            </a:r>
            <a:endParaRPr/>
          </a:p>
          <a:p>
            <a:pPr marL="232802" lvl="0" indent="-232802" algn="l" rtl="0">
              <a:lnSpc>
                <a:spcPct val="100000"/>
              </a:lnSpc>
              <a:spcBef>
                <a:spcPts val="0"/>
              </a:spcBef>
              <a:spcAft>
                <a:spcPts val="0"/>
              </a:spcAft>
              <a:buClr>
                <a:schemeClr val="dk1"/>
              </a:buClr>
              <a:buSzPts val="1100"/>
              <a:buFont typeface="Calibri"/>
              <a:buAutoNum type="arabicParenR" startAt="4"/>
            </a:pPr>
            <a:r>
              <a:rPr lang="en-US" sz="1100"/>
              <a:t>Point out “why” questions.</a:t>
            </a:r>
            <a:endParaRPr/>
          </a:p>
          <a:p>
            <a:pPr marL="232802" lvl="0" indent="-169302" algn="l" rtl="0">
              <a:lnSpc>
                <a:spcPct val="120000"/>
              </a:lnSpc>
              <a:spcBef>
                <a:spcPts val="300"/>
              </a:spcBef>
              <a:spcAft>
                <a:spcPts val="0"/>
              </a:spcAft>
              <a:buClr>
                <a:schemeClr val="dk1"/>
              </a:buClr>
              <a:buSzPts val="1000"/>
              <a:buFont typeface="Calibri"/>
              <a:buNone/>
            </a:pPr>
            <a:endParaRPr sz="1000"/>
          </a:p>
          <a:p>
            <a:pPr marL="221464" lvl="0" indent="-221464" algn="l" rtl="0">
              <a:lnSpc>
                <a:spcPct val="120000"/>
              </a:lnSpc>
              <a:spcBef>
                <a:spcPts val="300"/>
              </a:spcBef>
              <a:spcAft>
                <a:spcPts val="0"/>
              </a:spcAft>
              <a:buNone/>
            </a:pPr>
            <a:endParaRPr sz="1000"/>
          </a:p>
          <a:p>
            <a:pPr marL="221464" lvl="0" indent="-157964" algn="l" rtl="0">
              <a:lnSpc>
                <a:spcPct val="120000"/>
              </a:lnSpc>
              <a:spcBef>
                <a:spcPts val="300"/>
              </a:spcBef>
              <a:spcAft>
                <a:spcPts val="0"/>
              </a:spcAft>
              <a:buClr>
                <a:schemeClr val="dk1"/>
              </a:buClr>
              <a:buSzPts val="1000"/>
              <a:buFont typeface="Verdana"/>
              <a:buNone/>
            </a:pPr>
            <a:endParaRPr sz="1000"/>
          </a:p>
          <a:p>
            <a:pPr marL="662856" lvl="1" indent="-157964" algn="l" rtl="0">
              <a:lnSpc>
                <a:spcPct val="120000"/>
              </a:lnSpc>
              <a:spcBef>
                <a:spcPts val="300"/>
              </a:spcBef>
              <a:spcAft>
                <a:spcPts val="0"/>
              </a:spcAft>
              <a:buClr>
                <a:schemeClr val="dk1"/>
              </a:buClr>
              <a:buSzPts val="1000"/>
              <a:buFont typeface="Arial"/>
              <a:buNone/>
            </a:pPr>
            <a:endParaRPr sz="1000"/>
          </a:p>
        </p:txBody>
      </p:sp>
      <p:sp>
        <p:nvSpPr>
          <p:cNvPr id="1535" name="Google Shape;1535;p8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86</a:t>
            </a:fld>
            <a:endParaRPr/>
          </a:p>
        </p:txBody>
      </p:sp>
      <p:sp>
        <p:nvSpPr>
          <p:cNvPr id="1536" name="Google Shape;1536;p8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p87:notes"/>
          <p:cNvSpPr txBox="1">
            <a:spLocks noGrp="1"/>
          </p:cNvSpPr>
          <p:nvPr>
            <p:ph type="body" idx="1"/>
          </p:nvPr>
        </p:nvSpPr>
        <p:spPr>
          <a:xfrm>
            <a:off x="264716" y="324330"/>
            <a:ext cx="3829249" cy="7846911"/>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1100" b="1"/>
          </a:p>
          <a:p>
            <a:pPr marL="221464" lvl="0" indent="-221464" algn="l" rtl="0">
              <a:lnSpc>
                <a:spcPct val="100000"/>
              </a:lnSpc>
              <a:spcBef>
                <a:spcPts val="0"/>
              </a:spcBef>
              <a:spcAft>
                <a:spcPts val="0"/>
              </a:spcAft>
              <a:buNone/>
            </a:pPr>
            <a:r>
              <a:rPr lang="en-US" sz="1100" u="sng"/>
              <a:t>“Bad friend” script:</a:t>
            </a:r>
            <a:endParaRPr/>
          </a:p>
          <a:p>
            <a:pPr marL="221464" lvl="0" indent="-221464" algn="l" rtl="0">
              <a:lnSpc>
                <a:spcPct val="100000"/>
              </a:lnSpc>
              <a:spcBef>
                <a:spcPts val="0"/>
              </a:spcBef>
              <a:spcAft>
                <a:spcPts val="0"/>
              </a:spcAft>
              <a:buNone/>
            </a:pP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Instructor: So I’m in the office and all I keep thinking is, “I can’t believe they think I cheated!”</a:t>
            </a:r>
            <a:endParaRPr/>
          </a:p>
          <a:p>
            <a:pPr marL="232802" lvl="0" indent="-232802" algn="l" rtl="0">
              <a:lnSpc>
                <a:spcPct val="100000"/>
              </a:lnSpc>
              <a:spcBef>
                <a:spcPts val="581"/>
              </a:spcBef>
              <a:spcAft>
                <a:spcPts val="0"/>
              </a:spcAft>
              <a:buClr>
                <a:schemeClr val="dk1"/>
              </a:buClr>
              <a:buSzPts val="1100"/>
              <a:buFont typeface="Calibri"/>
              <a:buAutoNum type="arabicParenR"/>
            </a:pPr>
            <a:r>
              <a:rPr lang="en-US" sz="1100"/>
              <a:t>Bad Friend: Why do they think you cheated?”</a:t>
            </a:r>
            <a:endParaRPr/>
          </a:p>
          <a:p>
            <a:pPr marL="232802" lvl="0" indent="-232802" algn="l" rtl="0">
              <a:lnSpc>
                <a:spcPct val="100000"/>
              </a:lnSpc>
              <a:spcBef>
                <a:spcPts val="581"/>
              </a:spcBef>
              <a:spcAft>
                <a:spcPts val="0"/>
              </a:spcAft>
              <a:buClr>
                <a:schemeClr val="dk1"/>
              </a:buClr>
              <a:buSzPts val="1100"/>
              <a:buFont typeface="Calibri"/>
              <a:buAutoNum type="arabicParenR"/>
            </a:pPr>
            <a:r>
              <a:rPr lang="en-US" sz="1100"/>
              <a:t>Instructor: Because they are stupid teachers who would never believe a student could do anything good.</a:t>
            </a:r>
            <a:endParaRPr/>
          </a:p>
          <a:p>
            <a:pPr marL="232802" lvl="0" indent="-232802" algn="l" rtl="0">
              <a:lnSpc>
                <a:spcPct val="100000"/>
              </a:lnSpc>
              <a:spcBef>
                <a:spcPts val="581"/>
              </a:spcBef>
              <a:spcAft>
                <a:spcPts val="0"/>
              </a:spcAft>
              <a:buClr>
                <a:schemeClr val="dk1"/>
              </a:buClr>
              <a:buSzPts val="1100"/>
              <a:buFont typeface="Calibri"/>
              <a:buAutoNum type="arabicParenR"/>
            </a:pPr>
            <a:r>
              <a:rPr lang="en-US" sz="1100"/>
              <a:t>Bad Friend: Yeah, they are so stupid, why do you think they never want anyone to just be good?</a:t>
            </a:r>
            <a:endParaRPr/>
          </a:p>
          <a:p>
            <a:pPr marL="232802" lvl="0" indent="-232802" algn="l" rtl="0">
              <a:lnSpc>
                <a:spcPct val="100000"/>
              </a:lnSpc>
              <a:spcBef>
                <a:spcPts val="581"/>
              </a:spcBef>
              <a:spcAft>
                <a:spcPts val="0"/>
              </a:spcAft>
              <a:buClr>
                <a:schemeClr val="dk1"/>
              </a:buClr>
              <a:buSzPts val="1100"/>
              <a:buFont typeface="Calibri"/>
              <a:buAutoNum type="arabicParenR"/>
            </a:pPr>
            <a:r>
              <a:rPr lang="en-US" sz="1100"/>
              <a:t>Instructor: Who even knows, I mean, they don’t ever let anyone do ANYTHING, I mean, look at the dress code in this school, it’s so strict, it’s like they think we’re little kids. </a:t>
            </a:r>
            <a:endParaRPr/>
          </a:p>
          <a:p>
            <a:pPr marL="232802" lvl="0" indent="-232802" algn="l" rtl="0">
              <a:lnSpc>
                <a:spcPct val="100000"/>
              </a:lnSpc>
              <a:spcBef>
                <a:spcPts val="581"/>
              </a:spcBef>
              <a:spcAft>
                <a:spcPts val="0"/>
              </a:spcAft>
              <a:buClr>
                <a:schemeClr val="dk1"/>
              </a:buClr>
              <a:buSzPts val="1100"/>
              <a:buFont typeface="Calibri"/>
              <a:buAutoNum type="arabicParenR"/>
            </a:pPr>
            <a:r>
              <a:rPr lang="en-US" sz="1100"/>
              <a:t>Bad Friend: Oh yeah, so true, why the heck is our dress code so strict?</a:t>
            </a:r>
            <a:endParaRPr/>
          </a:p>
          <a:p>
            <a:pPr marL="232802" lvl="0" indent="-232802" algn="l" rtl="0">
              <a:lnSpc>
                <a:spcPct val="100000"/>
              </a:lnSpc>
              <a:spcBef>
                <a:spcPts val="581"/>
              </a:spcBef>
              <a:spcAft>
                <a:spcPts val="0"/>
              </a:spcAft>
              <a:buClr>
                <a:schemeClr val="dk1"/>
              </a:buClr>
              <a:buSzPts val="1100"/>
              <a:buFont typeface="Calibri"/>
              <a:buAutoNum type="arabicParenR"/>
            </a:pPr>
            <a:r>
              <a:rPr lang="en-US" sz="1100"/>
              <a:t>Instructor: I don’t even know, it’s so stupid, it’s like we can’t even dress ourselves. They have so many stupid rules, it’s so frustrating!</a:t>
            </a:r>
            <a:endParaRPr/>
          </a:p>
          <a:p>
            <a:pPr marL="232802" lvl="0" indent="-232802" algn="l" rtl="0">
              <a:lnSpc>
                <a:spcPct val="100000"/>
              </a:lnSpc>
              <a:spcBef>
                <a:spcPts val="581"/>
              </a:spcBef>
              <a:spcAft>
                <a:spcPts val="0"/>
              </a:spcAft>
              <a:buClr>
                <a:schemeClr val="dk1"/>
              </a:buClr>
              <a:buSzPts val="1100"/>
              <a:buFont typeface="Calibri"/>
              <a:buAutoNum type="arabicParenR"/>
            </a:pPr>
            <a:r>
              <a:rPr lang="en-US" sz="1100"/>
              <a:t>Bad Friend: Yeah really, why do they have so many stupid rules?</a:t>
            </a:r>
            <a:endParaRPr/>
          </a:p>
          <a:p>
            <a:pPr marL="232802" lvl="0" indent="-232802" algn="l" rtl="0">
              <a:lnSpc>
                <a:spcPct val="100000"/>
              </a:lnSpc>
              <a:spcBef>
                <a:spcPts val="581"/>
              </a:spcBef>
              <a:spcAft>
                <a:spcPts val="0"/>
              </a:spcAft>
              <a:buClr>
                <a:schemeClr val="dk1"/>
              </a:buClr>
              <a:buSzPts val="1100"/>
              <a:buFont typeface="Calibri"/>
              <a:buAutoNum type="arabicParenR"/>
            </a:pPr>
            <a:r>
              <a:rPr lang="en-US" sz="1100"/>
              <a:t>Instructor: Because they think we are BABIES! Man, I can’t wait to graduate, this is so dumb. Thanks for the vent session, talk to you later.</a:t>
            </a:r>
            <a:endParaRPr/>
          </a:p>
          <a:p>
            <a:pPr marL="0" lvl="0" indent="0" algn="l" rtl="0">
              <a:lnSpc>
                <a:spcPct val="100000"/>
              </a:lnSpc>
              <a:spcBef>
                <a:spcPts val="581"/>
              </a:spcBef>
              <a:spcAft>
                <a:spcPts val="0"/>
              </a:spcAft>
              <a:buNone/>
            </a:pPr>
            <a:endParaRPr sz="1100"/>
          </a:p>
          <a:p>
            <a:pPr marL="221464" lvl="0" indent="-221464" algn="l" rtl="0">
              <a:lnSpc>
                <a:spcPct val="100000"/>
              </a:lnSpc>
              <a:spcBef>
                <a:spcPts val="581"/>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a:t>Why questions lead to defensiveness and stay on the surface of the problem. </a:t>
            </a:r>
            <a:endParaRPr/>
          </a:p>
          <a:p>
            <a:pPr marL="221464" lvl="0" indent="-221464" algn="l" rtl="0">
              <a:lnSpc>
                <a:spcPct val="100000"/>
              </a:lnSpc>
              <a:spcBef>
                <a:spcPts val="0"/>
              </a:spcBef>
              <a:spcAft>
                <a:spcPts val="0"/>
              </a:spcAft>
              <a:buNone/>
            </a:pPr>
            <a:r>
              <a:rPr lang="en-US" sz="1100"/>
              <a:t> </a:t>
            </a:r>
            <a:endParaRPr/>
          </a:p>
          <a:p>
            <a:pPr marL="221464" lvl="0" indent="-221464" algn="l" rtl="0">
              <a:lnSpc>
                <a:spcPct val="100000"/>
              </a:lnSpc>
              <a:spcBef>
                <a:spcPts val="581"/>
              </a:spcBef>
              <a:spcAft>
                <a:spcPts val="0"/>
              </a:spcAft>
              <a:buNone/>
            </a:pPr>
            <a:endParaRPr sz="1000"/>
          </a:p>
          <a:p>
            <a:pPr marL="221464" lvl="0" indent="-221464" algn="l" rtl="0">
              <a:lnSpc>
                <a:spcPct val="100000"/>
              </a:lnSpc>
              <a:spcBef>
                <a:spcPts val="0"/>
              </a:spcBef>
              <a:spcAft>
                <a:spcPts val="0"/>
              </a:spcAft>
              <a:buNone/>
            </a:pPr>
            <a:endParaRPr sz="1000"/>
          </a:p>
          <a:p>
            <a:pPr marL="662856" lvl="1" indent="-157964" algn="l" rtl="0">
              <a:lnSpc>
                <a:spcPct val="120000"/>
              </a:lnSpc>
              <a:spcBef>
                <a:spcPts val="300"/>
              </a:spcBef>
              <a:spcAft>
                <a:spcPts val="0"/>
              </a:spcAft>
              <a:buClr>
                <a:schemeClr val="dk1"/>
              </a:buClr>
              <a:buSzPts val="1000"/>
              <a:buFont typeface="Arial"/>
              <a:buNone/>
            </a:pPr>
            <a:endParaRPr sz="1000"/>
          </a:p>
        </p:txBody>
      </p:sp>
      <p:sp>
        <p:nvSpPr>
          <p:cNvPr id="1550" name="Google Shape;1550;p8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87</a:t>
            </a:fld>
            <a:endParaRPr/>
          </a:p>
        </p:txBody>
      </p:sp>
      <p:sp>
        <p:nvSpPr>
          <p:cNvPr id="1551" name="Google Shape;1551;p8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1552" name="Google Shape;1552;p87: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p88: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60" name="Google Shape;1560;p88:notes"/>
          <p:cNvSpPr txBox="1">
            <a:spLocks noGrp="1"/>
          </p:cNvSpPr>
          <p:nvPr>
            <p:ph type="body" idx="1"/>
          </p:nvPr>
        </p:nvSpPr>
        <p:spPr>
          <a:xfrm>
            <a:off x="118669" y="3238680"/>
            <a:ext cx="4027532"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875" b="1"/>
              <a:t>Instructor Notes: </a:t>
            </a:r>
            <a:endParaRPr sz="875" u="sng"/>
          </a:p>
          <a:p>
            <a:pPr marL="231895" lvl="0" indent="-231895" algn="l" rtl="0">
              <a:lnSpc>
                <a:spcPct val="100000"/>
              </a:lnSpc>
              <a:spcBef>
                <a:spcPts val="0"/>
              </a:spcBef>
              <a:spcAft>
                <a:spcPts val="0"/>
              </a:spcAft>
              <a:buNone/>
            </a:pPr>
            <a:endParaRPr sz="875" u="sng"/>
          </a:p>
          <a:p>
            <a:pPr marL="349203" lvl="0" indent="-349203" algn="l" rtl="0">
              <a:lnSpc>
                <a:spcPct val="100000"/>
              </a:lnSpc>
              <a:spcBef>
                <a:spcPts val="0"/>
              </a:spcBef>
              <a:spcAft>
                <a:spcPts val="0"/>
              </a:spcAft>
              <a:buClr>
                <a:schemeClr val="dk1"/>
              </a:buClr>
              <a:buSzPts val="875"/>
              <a:buFont typeface="Calibri"/>
              <a:buAutoNum type="arabicParenR"/>
            </a:pPr>
            <a:r>
              <a:rPr lang="en-US" sz="875"/>
              <a:t>Review the four “What” questions.</a:t>
            </a:r>
            <a:endParaRPr/>
          </a:p>
          <a:p>
            <a:pPr marL="349203" lvl="0" indent="-349203" algn="l" rtl="0">
              <a:lnSpc>
                <a:spcPct val="100000"/>
              </a:lnSpc>
              <a:spcBef>
                <a:spcPts val="0"/>
              </a:spcBef>
              <a:spcAft>
                <a:spcPts val="0"/>
              </a:spcAft>
              <a:buClr>
                <a:schemeClr val="dk1"/>
              </a:buClr>
              <a:buSzPts val="875"/>
              <a:buFont typeface="Calibri"/>
              <a:buAutoNum type="arabicParenR"/>
            </a:pPr>
            <a:r>
              <a:rPr lang="en-US" sz="875"/>
              <a:t>Underscore that “What” questions lead to curiosity, reflection, and openness, and “Why” questions lead to defensiveness and rationalization.</a:t>
            </a:r>
            <a:endParaRPr/>
          </a:p>
          <a:p>
            <a:pPr marL="349203" lvl="0" indent="-349203" algn="l" rtl="0">
              <a:lnSpc>
                <a:spcPct val="100000"/>
              </a:lnSpc>
              <a:spcBef>
                <a:spcPts val="0"/>
              </a:spcBef>
              <a:spcAft>
                <a:spcPts val="0"/>
              </a:spcAft>
              <a:buClr>
                <a:schemeClr val="dk1"/>
              </a:buClr>
              <a:buSzPts val="875"/>
              <a:buFont typeface="Calibri"/>
              <a:buAutoNum type="arabicParenR"/>
            </a:pPr>
            <a:r>
              <a:rPr lang="en-US" sz="875"/>
              <a:t>Highlight that the “What” questions on the slide are only sample questions. Any “What” questions are fine if they help guide the person deeper toward his or her Iceberg and do not keep the person focused on Heat-of-the-Moment Thoughts.</a:t>
            </a:r>
            <a:endParaRPr/>
          </a:p>
          <a:p>
            <a:pPr marL="349203" lvl="0" indent="-349203" algn="l" rtl="0">
              <a:lnSpc>
                <a:spcPct val="100000"/>
              </a:lnSpc>
              <a:spcBef>
                <a:spcPts val="0"/>
              </a:spcBef>
              <a:spcAft>
                <a:spcPts val="0"/>
              </a:spcAft>
              <a:buClr>
                <a:schemeClr val="dk1"/>
              </a:buClr>
              <a:buSzPts val="875"/>
              <a:buFont typeface="Calibri"/>
              <a:buAutoNum type="arabicParenR"/>
            </a:pPr>
            <a:r>
              <a:rPr lang="en-US" sz="875"/>
              <a:t>Explain that students should anchor each question with the last response. Repeat back exactly what the person said. Parrot, just like a parrot repeats back what you say. </a:t>
            </a:r>
            <a:endParaRPr/>
          </a:p>
          <a:p>
            <a:pPr marL="349203" lvl="0" indent="-349203" algn="l" rtl="0">
              <a:lnSpc>
                <a:spcPct val="100000"/>
              </a:lnSpc>
              <a:spcBef>
                <a:spcPts val="0"/>
              </a:spcBef>
              <a:spcAft>
                <a:spcPts val="0"/>
              </a:spcAft>
              <a:buClr>
                <a:schemeClr val="dk1"/>
              </a:buClr>
              <a:buSzPts val="875"/>
              <a:buFont typeface="Calibri"/>
              <a:buAutoNum type="arabicParenR"/>
            </a:pPr>
            <a:r>
              <a:rPr lang="en-US" sz="875"/>
              <a:t>To determine when to stop asking the “What” questions, remind students to ask themselves if the Iceberg explains the emotions and reactions.</a:t>
            </a:r>
            <a:endParaRPr/>
          </a:p>
          <a:p>
            <a:pPr marL="349203" lvl="0" indent="-349203" algn="l" rtl="0">
              <a:lnSpc>
                <a:spcPct val="100000"/>
              </a:lnSpc>
              <a:spcBef>
                <a:spcPts val="0"/>
              </a:spcBef>
              <a:spcAft>
                <a:spcPts val="0"/>
              </a:spcAft>
              <a:buClr>
                <a:schemeClr val="dk1"/>
              </a:buClr>
              <a:buSzPts val="875"/>
              <a:buFont typeface="Calibri"/>
              <a:buAutoNum type="arabicParenR"/>
            </a:pPr>
            <a:r>
              <a:rPr lang="en-US" sz="875"/>
              <a:t>Remind students that the person whose situation it is decides when to stop asking the “What” questions.</a:t>
            </a:r>
            <a:endParaRPr/>
          </a:p>
          <a:p>
            <a:pPr marL="0" lvl="0" indent="0" algn="l" rtl="0">
              <a:lnSpc>
                <a:spcPct val="100000"/>
              </a:lnSpc>
              <a:spcBef>
                <a:spcPts val="0"/>
              </a:spcBef>
              <a:spcAft>
                <a:spcPts val="0"/>
              </a:spcAft>
              <a:buNone/>
            </a:pPr>
            <a:endParaRPr sz="875"/>
          </a:p>
          <a:p>
            <a:pPr marL="0" lvl="0" indent="0" algn="l" rtl="0">
              <a:lnSpc>
                <a:spcPct val="100000"/>
              </a:lnSpc>
              <a:spcBef>
                <a:spcPts val="0"/>
              </a:spcBef>
              <a:spcAft>
                <a:spcPts val="0"/>
              </a:spcAft>
              <a:buNone/>
            </a:pPr>
            <a:r>
              <a:rPr lang="en-US" sz="875" b="1" u="sng"/>
              <a:t>Demonstration</a:t>
            </a:r>
            <a:r>
              <a:rPr lang="en-US" sz="875" u="sng"/>
              <a:t> (Low-Tech)</a:t>
            </a:r>
            <a:endParaRPr/>
          </a:p>
          <a:p>
            <a:pPr marL="0" lvl="0" indent="0" algn="l" rtl="0">
              <a:lnSpc>
                <a:spcPct val="100000"/>
              </a:lnSpc>
              <a:spcBef>
                <a:spcPts val="0"/>
              </a:spcBef>
              <a:spcAft>
                <a:spcPts val="0"/>
              </a:spcAft>
              <a:buNone/>
            </a:pPr>
            <a:endParaRPr sz="875"/>
          </a:p>
          <a:p>
            <a:pPr marL="349203" lvl="0" indent="-349203" algn="l" rtl="0">
              <a:lnSpc>
                <a:spcPct val="100000"/>
              </a:lnSpc>
              <a:spcBef>
                <a:spcPts val="0"/>
              </a:spcBef>
              <a:spcAft>
                <a:spcPts val="0"/>
              </a:spcAft>
              <a:buClr>
                <a:schemeClr val="dk1"/>
              </a:buClr>
              <a:buSzPts val="875"/>
              <a:buFont typeface="Calibri"/>
              <a:buAutoNum type="arabicParenR"/>
            </a:pPr>
            <a:r>
              <a:rPr lang="en-US" sz="875"/>
              <a:t>Complete the demonstration with students playing the role of “good friend.” </a:t>
            </a:r>
            <a:endParaRPr/>
          </a:p>
          <a:p>
            <a:pPr marL="349203" lvl="0" indent="-349203" algn="l" rtl="0">
              <a:lnSpc>
                <a:spcPct val="100000"/>
              </a:lnSpc>
              <a:spcBef>
                <a:spcPts val="0"/>
              </a:spcBef>
              <a:spcAft>
                <a:spcPts val="0"/>
              </a:spcAft>
              <a:buClr>
                <a:schemeClr val="dk1"/>
              </a:buClr>
              <a:buSzPts val="875"/>
              <a:buFont typeface="Calibri"/>
              <a:buAutoNum type="arabicParenR"/>
            </a:pPr>
            <a:r>
              <a:rPr lang="en-US" sz="875"/>
              <a:t>This demo is a slow version that gets the students practicing/learning the use of “what” questions. There will be do-overs.</a:t>
            </a:r>
            <a:endParaRPr/>
          </a:p>
          <a:p>
            <a:pPr marL="349203" lvl="0" indent="-349203" algn="l" rtl="0">
              <a:lnSpc>
                <a:spcPct val="100000"/>
              </a:lnSpc>
              <a:spcBef>
                <a:spcPts val="0"/>
              </a:spcBef>
              <a:spcAft>
                <a:spcPts val="0"/>
              </a:spcAft>
              <a:buClr>
                <a:schemeClr val="dk1"/>
              </a:buClr>
              <a:buSzPts val="875"/>
              <a:buFont typeface="Calibri"/>
              <a:buAutoNum type="arabicParenR"/>
            </a:pPr>
            <a:r>
              <a:rPr lang="en-US" sz="875"/>
              <a:t>Use the scenario from the previous demo (i.e., accused of cheating.)</a:t>
            </a:r>
            <a:endParaRPr/>
          </a:p>
          <a:p>
            <a:pPr marL="349203" lvl="0" indent="-349203" algn="l" rtl="0">
              <a:lnSpc>
                <a:spcPct val="100000"/>
              </a:lnSpc>
              <a:spcBef>
                <a:spcPts val="0"/>
              </a:spcBef>
              <a:spcAft>
                <a:spcPts val="0"/>
              </a:spcAft>
              <a:buClr>
                <a:schemeClr val="dk1"/>
              </a:buClr>
              <a:buSzPts val="875"/>
              <a:buFont typeface="Calibri"/>
              <a:buAutoNum type="arabicParenR"/>
            </a:pPr>
            <a:r>
              <a:rPr lang="en-US" sz="875"/>
              <a:t>Leave the slide with “what” questions up to help the students. </a:t>
            </a:r>
            <a:endParaRPr/>
          </a:p>
          <a:p>
            <a:pPr marL="349203" lvl="0" indent="-349203" algn="l" rtl="0">
              <a:lnSpc>
                <a:spcPct val="100000"/>
              </a:lnSpc>
              <a:spcBef>
                <a:spcPts val="0"/>
              </a:spcBef>
              <a:spcAft>
                <a:spcPts val="0"/>
              </a:spcAft>
              <a:buClr>
                <a:schemeClr val="dk1"/>
              </a:buClr>
              <a:buSzPts val="875"/>
              <a:buFont typeface="Calibri"/>
              <a:buAutoNum type="arabicParenR"/>
            </a:pPr>
            <a:r>
              <a:rPr lang="en-US" sz="875"/>
              <a:t>Instructor models the first what question.</a:t>
            </a:r>
            <a:endParaRPr/>
          </a:p>
          <a:p>
            <a:pPr marL="349203" lvl="0" indent="-349203" algn="l" rtl="0">
              <a:lnSpc>
                <a:spcPct val="100000"/>
              </a:lnSpc>
              <a:spcBef>
                <a:spcPts val="0"/>
              </a:spcBef>
              <a:spcAft>
                <a:spcPts val="0"/>
              </a:spcAft>
              <a:buClr>
                <a:schemeClr val="dk1"/>
              </a:buClr>
              <a:buSzPts val="875"/>
              <a:buFont typeface="Calibri"/>
              <a:buAutoNum type="arabicParenR"/>
            </a:pPr>
            <a:r>
              <a:rPr lang="en-US" sz="875"/>
              <a:t>Work with the students to parrot and use the “what” questions.</a:t>
            </a:r>
            <a:endParaRPr/>
          </a:p>
          <a:p>
            <a:pPr marL="349203" lvl="0" indent="-349203" algn="l" rtl="0">
              <a:lnSpc>
                <a:spcPct val="100000"/>
              </a:lnSpc>
              <a:spcBef>
                <a:spcPts val="0"/>
              </a:spcBef>
              <a:spcAft>
                <a:spcPts val="0"/>
              </a:spcAft>
              <a:buClr>
                <a:schemeClr val="dk1"/>
              </a:buClr>
              <a:buSzPts val="875"/>
              <a:buFont typeface="Calibri"/>
              <a:buAutoNum type="arabicParenR"/>
            </a:pPr>
            <a:r>
              <a:rPr lang="en-US" sz="875"/>
              <a:t>Point out how the what questions are going deeper towards the Iceberg. </a:t>
            </a:r>
            <a:endParaRPr/>
          </a:p>
          <a:p>
            <a:pPr marL="349203" lvl="0" indent="-349203" algn="l" rtl="0">
              <a:lnSpc>
                <a:spcPct val="100000"/>
              </a:lnSpc>
              <a:spcBef>
                <a:spcPts val="0"/>
              </a:spcBef>
              <a:spcAft>
                <a:spcPts val="0"/>
              </a:spcAft>
              <a:buClr>
                <a:schemeClr val="dk1"/>
              </a:buClr>
              <a:buSzPts val="875"/>
              <a:buFont typeface="Calibri"/>
              <a:buAutoNum type="arabicParenR"/>
            </a:pPr>
            <a:r>
              <a:rPr lang="en-US" sz="875"/>
              <a:t>For assistance, there is an </a:t>
            </a:r>
            <a:r>
              <a:rPr lang="en-US" sz="875" b="1"/>
              <a:t>example script on the following page. </a:t>
            </a:r>
            <a:endParaRPr/>
          </a:p>
          <a:p>
            <a:pPr marL="0" lvl="0" indent="0" algn="l" rtl="0">
              <a:lnSpc>
                <a:spcPct val="160000"/>
              </a:lnSpc>
              <a:spcBef>
                <a:spcPts val="225"/>
              </a:spcBef>
              <a:spcAft>
                <a:spcPts val="0"/>
              </a:spcAft>
              <a:buNone/>
            </a:pPr>
            <a:endParaRPr sz="750"/>
          </a:p>
        </p:txBody>
      </p:sp>
      <p:sp>
        <p:nvSpPr>
          <p:cNvPr id="1561" name="Google Shape;1561;p8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88</a:t>
            </a:fld>
            <a:endParaRPr/>
          </a:p>
        </p:txBody>
      </p:sp>
      <p:sp>
        <p:nvSpPr>
          <p:cNvPr id="1562" name="Google Shape;1562;p8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p89:notes"/>
          <p:cNvSpPr txBox="1">
            <a:spLocks noGrp="1"/>
          </p:cNvSpPr>
          <p:nvPr>
            <p:ph type="body" idx="1"/>
          </p:nvPr>
        </p:nvSpPr>
        <p:spPr>
          <a:xfrm>
            <a:off x="246460" y="287441"/>
            <a:ext cx="3829249" cy="686462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240"/>
              </a:spcBef>
              <a:spcAft>
                <a:spcPts val="0"/>
              </a:spcAft>
              <a:buNone/>
            </a:pPr>
            <a:endParaRPr sz="800" b="1" u="sng"/>
          </a:p>
          <a:p>
            <a:pPr marL="0" lvl="0" indent="0" algn="l" rtl="0">
              <a:lnSpc>
                <a:spcPct val="100000"/>
              </a:lnSpc>
              <a:spcBef>
                <a:spcPts val="330"/>
              </a:spcBef>
              <a:spcAft>
                <a:spcPts val="0"/>
              </a:spcAft>
              <a:buNone/>
            </a:pPr>
            <a:r>
              <a:rPr lang="en-US" sz="1100" u="sng"/>
              <a:t>“Good Friend” Script:</a:t>
            </a:r>
            <a:endParaRPr/>
          </a:p>
          <a:p>
            <a:pPr marL="232802" lvl="0" indent="-232802" algn="l" rtl="0">
              <a:lnSpc>
                <a:spcPct val="100000"/>
              </a:lnSpc>
              <a:spcBef>
                <a:spcPts val="911"/>
              </a:spcBef>
              <a:spcAft>
                <a:spcPts val="0"/>
              </a:spcAft>
              <a:buClr>
                <a:schemeClr val="dk1"/>
              </a:buClr>
              <a:buSzPts val="1100"/>
              <a:buFont typeface="Calibri"/>
              <a:buAutoNum type="arabicParenR"/>
            </a:pPr>
            <a:r>
              <a:rPr lang="en-US" sz="1100"/>
              <a:t>Instructor: So I’m in the office and all I keep thinking is, “I can’t believe they think I cheated!”</a:t>
            </a:r>
            <a:endParaRPr/>
          </a:p>
          <a:p>
            <a:pPr marL="232802" lvl="0" indent="-232802" algn="l" rtl="0">
              <a:lnSpc>
                <a:spcPct val="100000"/>
              </a:lnSpc>
              <a:spcBef>
                <a:spcPts val="911"/>
              </a:spcBef>
              <a:spcAft>
                <a:spcPts val="0"/>
              </a:spcAft>
              <a:buClr>
                <a:schemeClr val="dk1"/>
              </a:buClr>
              <a:buSzPts val="1100"/>
              <a:buFont typeface="Calibri"/>
              <a:buAutoNum type="arabicParenR"/>
            </a:pPr>
            <a:r>
              <a:rPr lang="en-US" sz="1100"/>
              <a:t>Instructor: So what’s so bad about them thinking you cheated?</a:t>
            </a:r>
            <a:endParaRPr/>
          </a:p>
          <a:p>
            <a:pPr marL="232802" lvl="0" indent="-232802" algn="l" rtl="0">
              <a:lnSpc>
                <a:spcPct val="100000"/>
              </a:lnSpc>
              <a:spcBef>
                <a:spcPts val="911"/>
              </a:spcBef>
              <a:spcAft>
                <a:spcPts val="0"/>
              </a:spcAft>
              <a:buClr>
                <a:schemeClr val="dk1"/>
              </a:buClr>
              <a:buSzPts val="1100"/>
              <a:buFont typeface="Calibri"/>
              <a:buAutoNum type="arabicParenR"/>
            </a:pPr>
            <a:r>
              <a:rPr lang="en-US" sz="1100"/>
              <a:t>Instructor: Well, that means they don’t think I worked really hard for that grade, which I did. </a:t>
            </a:r>
            <a:endParaRPr/>
          </a:p>
          <a:p>
            <a:pPr marL="232802" lvl="0" indent="-232802" algn="l" rtl="0">
              <a:lnSpc>
                <a:spcPct val="100000"/>
              </a:lnSpc>
              <a:spcBef>
                <a:spcPts val="911"/>
              </a:spcBef>
              <a:spcAft>
                <a:spcPts val="0"/>
              </a:spcAft>
              <a:buClr>
                <a:schemeClr val="dk1"/>
              </a:buClr>
              <a:buSzPts val="1100"/>
              <a:buFont typeface="Calibri"/>
              <a:buAutoNum type="arabicParenR"/>
            </a:pPr>
            <a:r>
              <a:rPr lang="en-US" sz="1100"/>
              <a:t>Students: What’s it mean to you they don’t think you worked really hard for that grade?</a:t>
            </a:r>
            <a:endParaRPr/>
          </a:p>
          <a:p>
            <a:pPr marL="232802" lvl="0" indent="-232802" algn="l" rtl="0">
              <a:lnSpc>
                <a:spcPct val="100000"/>
              </a:lnSpc>
              <a:spcBef>
                <a:spcPts val="911"/>
              </a:spcBef>
              <a:spcAft>
                <a:spcPts val="0"/>
              </a:spcAft>
              <a:buClr>
                <a:schemeClr val="dk1"/>
              </a:buClr>
              <a:buSzPts val="1100"/>
              <a:buFont typeface="Calibri"/>
              <a:buAutoNum type="arabicParenR"/>
            </a:pPr>
            <a:r>
              <a:rPr lang="en-US" sz="1100"/>
              <a:t>Instructor: It means that I’m being punished instead of rewarded for my hard work.</a:t>
            </a:r>
            <a:endParaRPr/>
          </a:p>
          <a:p>
            <a:pPr marL="232802" lvl="0" indent="-232802" algn="l" rtl="0">
              <a:lnSpc>
                <a:spcPct val="100000"/>
              </a:lnSpc>
              <a:spcBef>
                <a:spcPts val="911"/>
              </a:spcBef>
              <a:spcAft>
                <a:spcPts val="0"/>
              </a:spcAft>
              <a:buClr>
                <a:schemeClr val="dk1"/>
              </a:buClr>
              <a:buSzPts val="1100"/>
              <a:buFont typeface="Calibri"/>
              <a:buAutoNum type="arabicParenR"/>
            </a:pPr>
            <a:r>
              <a:rPr lang="en-US" sz="1100"/>
              <a:t>Students: What bothers you the most about them punishing you instead of rewarding you for your hard work?</a:t>
            </a:r>
            <a:endParaRPr/>
          </a:p>
          <a:p>
            <a:pPr marL="232802" lvl="0" indent="-232802" algn="l" rtl="0">
              <a:lnSpc>
                <a:spcPct val="100000"/>
              </a:lnSpc>
              <a:spcBef>
                <a:spcPts val="911"/>
              </a:spcBef>
              <a:spcAft>
                <a:spcPts val="0"/>
              </a:spcAft>
              <a:buClr>
                <a:schemeClr val="dk1"/>
              </a:buClr>
              <a:buSzPts val="1100"/>
              <a:buFont typeface="Calibri"/>
              <a:buAutoNum type="arabicParenR"/>
            </a:pPr>
            <a:r>
              <a:rPr lang="en-US" sz="1100"/>
              <a:t>Instructor: Well, it’s really unfair. It just shows that they don’t trust me. </a:t>
            </a:r>
            <a:endParaRPr/>
          </a:p>
          <a:p>
            <a:pPr marL="232802" lvl="0" indent="-232802" algn="l" rtl="0">
              <a:lnSpc>
                <a:spcPct val="100000"/>
              </a:lnSpc>
              <a:spcBef>
                <a:spcPts val="911"/>
              </a:spcBef>
              <a:spcAft>
                <a:spcPts val="0"/>
              </a:spcAft>
              <a:buClr>
                <a:schemeClr val="dk1"/>
              </a:buClr>
              <a:buSzPts val="1100"/>
              <a:buFont typeface="Calibri"/>
              <a:buAutoNum type="arabicParenR"/>
            </a:pPr>
            <a:r>
              <a:rPr lang="en-US" sz="1100"/>
              <a:t>Students: What’s that mean to you that they don’t trust you?</a:t>
            </a:r>
            <a:endParaRPr/>
          </a:p>
          <a:p>
            <a:pPr marL="232802" lvl="0" indent="-232802" algn="l" rtl="0">
              <a:lnSpc>
                <a:spcPct val="100000"/>
              </a:lnSpc>
              <a:spcBef>
                <a:spcPts val="911"/>
              </a:spcBef>
              <a:spcAft>
                <a:spcPts val="0"/>
              </a:spcAft>
              <a:buClr>
                <a:schemeClr val="dk1"/>
              </a:buClr>
              <a:buSzPts val="1100"/>
              <a:buFont typeface="Calibri"/>
              <a:buAutoNum type="arabicParenR"/>
            </a:pPr>
            <a:r>
              <a:rPr lang="en-US" sz="1100"/>
              <a:t>Instructor: Well good teachers should trust that their students work hard for their grades.</a:t>
            </a:r>
            <a:endParaRPr/>
          </a:p>
          <a:p>
            <a:pPr marL="232802" lvl="0" indent="-232802" algn="l" rtl="0">
              <a:lnSpc>
                <a:spcPct val="100000"/>
              </a:lnSpc>
              <a:spcBef>
                <a:spcPts val="581"/>
              </a:spcBef>
              <a:spcAft>
                <a:spcPts val="0"/>
              </a:spcAft>
              <a:buClr>
                <a:schemeClr val="dk1"/>
              </a:buClr>
              <a:buSzPts val="1100"/>
              <a:buFont typeface="Calibri"/>
              <a:buAutoNum type="arabicParenR"/>
            </a:pPr>
            <a:r>
              <a:rPr lang="en-US" sz="1100"/>
              <a:t> </a:t>
            </a:r>
            <a:r>
              <a:rPr lang="en-US" sz="1100" i="1"/>
              <a:t>Instructor models the “aha” moment and repeats the Iceberg: </a:t>
            </a:r>
            <a:r>
              <a:rPr lang="en-US" sz="1100" b="1"/>
              <a:t>Good teachers should trust that their students work hard for their grades.</a:t>
            </a:r>
            <a:endParaRPr/>
          </a:p>
          <a:p>
            <a:pPr marL="221464" lvl="0" indent="-221464" algn="l" rtl="0">
              <a:lnSpc>
                <a:spcPct val="100000"/>
              </a:lnSpc>
              <a:spcBef>
                <a:spcPts val="0"/>
              </a:spcBef>
              <a:spcAft>
                <a:spcPts val="0"/>
              </a:spcAft>
              <a:buNone/>
            </a:pPr>
            <a:endParaRPr sz="800" b="1"/>
          </a:p>
          <a:p>
            <a:pPr marL="0" lvl="0" indent="0" algn="l" rtl="0">
              <a:lnSpc>
                <a:spcPct val="100000"/>
              </a:lnSpc>
              <a:spcBef>
                <a:spcPts val="0"/>
              </a:spcBef>
              <a:spcAft>
                <a:spcPts val="0"/>
              </a:spcAft>
              <a:buNone/>
            </a:pPr>
            <a:r>
              <a:rPr lang="en-US" sz="1100" b="1"/>
              <a:t>Key Points:</a:t>
            </a:r>
            <a:endParaRPr/>
          </a:p>
          <a:p>
            <a:pPr marL="0" lvl="0" indent="0" algn="l" rtl="0">
              <a:lnSpc>
                <a:spcPct val="100000"/>
              </a:lnSpc>
              <a:spcBef>
                <a:spcPts val="581"/>
              </a:spcBef>
              <a:spcAft>
                <a:spcPts val="0"/>
              </a:spcAft>
              <a:buNone/>
            </a:pPr>
            <a:endParaRPr sz="800"/>
          </a:p>
          <a:p>
            <a:pPr marL="232802" lvl="0" indent="-232802" algn="l" rtl="0">
              <a:lnSpc>
                <a:spcPct val="100000"/>
              </a:lnSpc>
              <a:spcBef>
                <a:spcPts val="581"/>
              </a:spcBef>
              <a:spcAft>
                <a:spcPts val="0"/>
              </a:spcAft>
              <a:buClr>
                <a:schemeClr val="dk1"/>
              </a:buClr>
              <a:buSzPts val="1100"/>
              <a:buFont typeface="Calibri"/>
              <a:buAutoNum type="arabicParenR"/>
            </a:pPr>
            <a:r>
              <a:rPr lang="en-US" sz="1100"/>
              <a:t>What questions lead to depth.</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Based on this Iceberg, it now makes sense why the student reacted the way he/she did. </a:t>
            </a:r>
            <a:endParaRPr/>
          </a:p>
        </p:txBody>
      </p:sp>
      <p:sp>
        <p:nvSpPr>
          <p:cNvPr id="1579" name="Google Shape;1579;p8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89</a:t>
            </a:fld>
            <a:endParaRPr/>
          </a:p>
        </p:txBody>
      </p:sp>
      <p:sp>
        <p:nvSpPr>
          <p:cNvPr id="1580" name="Google Shape;1580;p8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1581" name="Google Shape;1581;p89: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pic>
        <p:nvPicPr>
          <p:cNvPr id="339" name="Google Shape;339;p9: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340" name="Google Shape;340;p9: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1116550" marR="0" lvl="0" indent="-1116550" algn="l" rtl="0">
              <a:spcBef>
                <a:spcPts val="0"/>
              </a:spcBef>
              <a:spcAft>
                <a:spcPts val="0"/>
              </a:spcAft>
              <a:buNone/>
            </a:pPr>
            <a:r>
              <a:rPr lang="en-US" sz="1100" b="1" i="0" u="none" strike="noStrike" cap="none">
                <a:solidFill>
                  <a:schemeClr val="dk1"/>
                </a:solidFill>
                <a:latin typeface="Verdana"/>
                <a:ea typeface="Verdana"/>
                <a:cs typeface="Verdana"/>
                <a:sym typeface="Verdana"/>
              </a:rPr>
              <a:t>Rationale:</a:t>
            </a:r>
            <a:r>
              <a:rPr lang="en-US" sz="1100" b="0" i="0" u="none" strike="noStrike" cap="none">
                <a:solidFill>
                  <a:schemeClr val="dk1"/>
                </a:solidFill>
                <a:latin typeface="Verdana"/>
                <a:ea typeface="Verdana"/>
                <a:cs typeface="Verdana"/>
                <a:sym typeface="Verdana"/>
              </a:rPr>
              <a:t>	Dr. Seligman and colleagues developed an activity to help people notice positive experiences to enhance their gratitude and positivity. Thinking about why events go well, what the positive events mean, and how to create circumstances that enable more good things to occur encourages a consciousness of blessings and molds a style of thinking that promotes Optimism about the future.</a:t>
            </a:r>
            <a:endParaRPr/>
          </a:p>
          <a:p>
            <a:pPr marL="1116550" marR="0" lvl="0" indent="-1116550" algn="l" rtl="0">
              <a:spcBef>
                <a:spcPts val="220"/>
              </a:spcBef>
              <a:spcAft>
                <a:spcPts val="0"/>
              </a:spcAft>
              <a:buNone/>
            </a:pPr>
            <a:endParaRPr sz="1100" b="1" i="0" u="none" strike="noStrike" cap="none">
              <a:solidFill>
                <a:schemeClr val="dk1"/>
              </a:solidFill>
              <a:latin typeface="Verdana"/>
              <a:ea typeface="Verdana"/>
              <a:cs typeface="Verdana"/>
              <a:sym typeface="Verdana"/>
            </a:endParaRPr>
          </a:p>
          <a:p>
            <a:pPr marL="1116550" marR="0" lvl="0" indent="-1116550" algn="l" rtl="0">
              <a:spcBef>
                <a:spcPts val="220"/>
              </a:spcBef>
              <a:spcAft>
                <a:spcPts val="0"/>
              </a:spcAft>
              <a:buNone/>
            </a:pPr>
            <a:r>
              <a:rPr lang="en-US" sz="1100" b="1" i="0" u="none" strike="noStrike" cap="none">
                <a:solidFill>
                  <a:schemeClr val="dk1"/>
                </a:solidFill>
                <a:latin typeface="Verdana"/>
                <a:ea typeface="Verdana"/>
                <a:cs typeface="Verdana"/>
                <a:sym typeface="Verdana"/>
              </a:rPr>
              <a:t>Objective:</a:t>
            </a:r>
            <a:r>
              <a:rPr lang="en-US" sz="1100" b="0" i="0" u="none" strike="noStrike" cap="none">
                <a:solidFill>
                  <a:schemeClr val="dk1"/>
                </a:solidFill>
                <a:latin typeface="Verdana"/>
                <a:ea typeface="Verdana"/>
                <a:cs typeface="Verdana"/>
                <a:sym typeface="Verdana"/>
              </a:rPr>
              <a:t>	Counteract the Negativity Bias, create positive emotion, and notice and analyze what is good.</a:t>
            </a:r>
            <a:endParaRPr/>
          </a:p>
          <a:p>
            <a:pPr marL="1116550" marR="0" lvl="0" indent="-1116550" algn="l" rtl="0">
              <a:spcBef>
                <a:spcPts val="220"/>
              </a:spcBef>
              <a:spcAft>
                <a:spcPts val="0"/>
              </a:spcAft>
              <a:buNone/>
            </a:pPr>
            <a:endParaRPr sz="1100" b="1" i="0" u="none" strike="noStrike" cap="none">
              <a:solidFill>
                <a:schemeClr val="dk1"/>
              </a:solidFill>
              <a:latin typeface="Verdana"/>
              <a:ea typeface="Verdana"/>
              <a:cs typeface="Verdana"/>
              <a:sym typeface="Verdana"/>
            </a:endParaRPr>
          </a:p>
          <a:p>
            <a:pPr marL="1116550" marR="0" lvl="0" indent="-1116550" algn="l" rtl="0">
              <a:spcBef>
                <a:spcPts val="220"/>
              </a:spcBef>
              <a:spcAft>
                <a:spcPts val="0"/>
              </a:spcAft>
              <a:buNone/>
            </a:pPr>
            <a:r>
              <a:rPr lang="en-US" sz="1100" b="1" i="0" u="none" strike="noStrike" cap="none">
                <a:solidFill>
                  <a:schemeClr val="dk1"/>
                </a:solidFill>
                <a:latin typeface="Verdana"/>
                <a:ea typeface="Verdana"/>
                <a:cs typeface="Verdana"/>
                <a:sym typeface="Verdana"/>
              </a:rPr>
              <a:t>Note:</a:t>
            </a:r>
            <a:r>
              <a:rPr lang="en-US" sz="1100" b="0" i="0" u="none" strike="noStrike" cap="none">
                <a:solidFill>
                  <a:schemeClr val="dk1"/>
                </a:solidFill>
                <a:latin typeface="Verdana"/>
                <a:ea typeface="Verdana"/>
                <a:cs typeface="Verdana"/>
                <a:sym typeface="Verdana"/>
              </a:rPr>
              <a:t>	This unit should be taught in conjunction with Unit 1, Resilience Overview.</a:t>
            </a:r>
            <a:endParaRPr sz="1100" b="1" i="0" u="none" strike="noStrike" cap="none">
              <a:solidFill>
                <a:schemeClr val="dk1"/>
              </a:solidFill>
              <a:latin typeface="Verdana"/>
              <a:ea typeface="Verdana"/>
              <a:cs typeface="Verdana"/>
              <a:sym typeface="Verdana"/>
            </a:endParaRPr>
          </a:p>
          <a:p>
            <a:pPr marL="1116550" marR="0" lvl="0" indent="-1116550" algn="l" rtl="0">
              <a:spcBef>
                <a:spcPts val="220"/>
              </a:spcBef>
              <a:spcAft>
                <a:spcPts val="0"/>
              </a:spcAft>
              <a:buNone/>
            </a:pPr>
            <a:endParaRPr sz="1100" b="1" i="0" u="none" strike="noStrike" cap="none">
              <a:solidFill>
                <a:schemeClr val="dk1"/>
              </a:solidFill>
              <a:latin typeface="Verdana"/>
              <a:ea typeface="Verdana"/>
              <a:cs typeface="Verdana"/>
              <a:sym typeface="Verdana"/>
            </a:endParaRPr>
          </a:p>
          <a:p>
            <a:pPr marL="1116550" marR="0" lvl="0" indent="-1116550" algn="l" rtl="0">
              <a:spcBef>
                <a:spcPts val="220"/>
              </a:spcBef>
              <a:spcAft>
                <a:spcPts val="0"/>
              </a:spcAft>
              <a:buNone/>
            </a:pPr>
            <a:r>
              <a:rPr lang="en-US" sz="1100" b="1" i="0" u="none" strike="noStrike" cap="none">
                <a:solidFill>
                  <a:schemeClr val="dk1"/>
                </a:solidFill>
                <a:latin typeface="Verdana"/>
                <a:ea typeface="Verdana"/>
                <a:cs typeface="Verdana"/>
                <a:sym typeface="Verdana"/>
              </a:rPr>
              <a:t>Note:</a:t>
            </a:r>
            <a:r>
              <a:rPr lang="en-US" sz="1100" b="0" i="0" u="none" strike="noStrike" cap="none">
                <a:solidFill>
                  <a:schemeClr val="dk1"/>
                </a:solidFill>
                <a:latin typeface="Verdana"/>
                <a:ea typeface="Verdana"/>
                <a:cs typeface="Verdana"/>
                <a:sym typeface="Verdana"/>
              </a:rPr>
              <a:t>	There is a HTGS page in the Participant Workbook at the beginning of each lesson so that this activity becomes regular practice during resilience training.</a:t>
            </a:r>
            <a:endParaRPr/>
          </a:p>
          <a:p>
            <a:pPr marL="1116550" marR="0" lvl="0" indent="-1116550" algn="l" rtl="0">
              <a:spcBef>
                <a:spcPts val="220"/>
              </a:spcBef>
              <a:spcAft>
                <a:spcPts val="0"/>
              </a:spcAft>
              <a:buNone/>
            </a:pPr>
            <a:endParaRPr sz="1100" b="1" i="0" u="none" strike="noStrike" cap="none">
              <a:solidFill>
                <a:schemeClr val="dk1"/>
              </a:solidFill>
              <a:latin typeface="Verdana"/>
              <a:ea typeface="Verdana"/>
              <a:cs typeface="Verdana"/>
              <a:sym typeface="Verdana"/>
            </a:endParaRPr>
          </a:p>
          <a:p>
            <a:pPr marL="1116550" marR="0" lvl="0" indent="-1116550" algn="l" rtl="0">
              <a:spcBef>
                <a:spcPts val="220"/>
              </a:spcBef>
              <a:spcAft>
                <a:spcPts val="0"/>
              </a:spcAft>
              <a:buNone/>
            </a:pPr>
            <a:endParaRPr sz="1100" b="1" i="0" u="none" strike="noStrike" cap="none">
              <a:solidFill>
                <a:schemeClr val="dk1"/>
              </a:solidFill>
              <a:latin typeface="Verdana"/>
              <a:ea typeface="Verdana"/>
              <a:cs typeface="Verdana"/>
              <a:sym typeface="Verdana"/>
            </a:endParaRPr>
          </a:p>
          <a:p>
            <a:pPr marL="1116550" marR="0" lvl="0" indent="-1116550" algn="l" rtl="0">
              <a:spcBef>
                <a:spcPts val="220"/>
              </a:spcBef>
              <a:spcAft>
                <a:spcPts val="0"/>
              </a:spcAft>
              <a:buNone/>
            </a:pPr>
            <a:r>
              <a:rPr lang="en-US" sz="1100" b="1" i="0" u="none" strike="noStrike" cap="none">
                <a:solidFill>
                  <a:schemeClr val="dk1"/>
                </a:solidFill>
                <a:latin typeface="Verdana"/>
                <a:ea typeface="Verdana"/>
                <a:cs typeface="Verdana"/>
                <a:sym typeface="Verdana"/>
              </a:rPr>
              <a:t>Unit Overview and Recommended Timing:</a:t>
            </a:r>
            <a:endParaRPr/>
          </a:p>
          <a:p>
            <a:pPr marL="1116550" marR="0" lvl="0" indent="-1116550" algn="l" rtl="0">
              <a:spcBef>
                <a:spcPts val="200"/>
              </a:spcBef>
              <a:spcAft>
                <a:spcPts val="0"/>
              </a:spcAft>
              <a:buNone/>
            </a:pPr>
            <a:endParaRPr sz="1000" b="0" i="0" u="none" strike="noStrike" cap="none">
              <a:solidFill>
                <a:schemeClr val="dk1"/>
              </a:solidFill>
              <a:latin typeface="Verdana"/>
              <a:ea typeface="Verdana"/>
              <a:cs typeface="Verdana"/>
              <a:sym typeface="Verdana"/>
            </a:endParaRPr>
          </a:p>
        </p:txBody>
      </p:sp>
      <p:sp>
        <p:nvSpPr>
          <p:cNvPr id="341" name="Google Shape;341;p9: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i="0" u="none" strike="noStrike" cap="none">
                <a:solidFill>
                  <a:schemeClr val="dk1"/>
                </a:solidFill>
                <a:latin typeface="Verdana"/>
                <a:ea typeface="Verdana"/>
                <a:cs typeface="Verdana"/>
                <a:sym typeface="Verdana"/>
              </a:rPr>
              <a:t>Resilience Training for Teens, </a:t>
            </a:r>
            <a:endParaRPr/>
          </a:p>
          <a:p>
            <a:pPr marL="0" marR="0" lvl="0" indent="0" algn="l" rtl="0">
              <a:spcBef>
                <a:spcPts val="0"/>
              </a:spcBef>
              <a:spcAft>
                <a:spcPts val="0"/>
              </a:spcAft>
              <a:buNone/>
            </a:pPr>
            <a:r>
              <a:rPr lang="en-US" sz="2000" b="1" i="0" u="none" strike="noStrike" cap="none">
                <a:solidFill>
                  <a:schemeClr val="dk1"/>
                </a:solidFill>
                <a:latin typeface="Verdana"/>
                <a:ea typeface="Verdana"/>
                <a:cs typeface="Verdana"/>
                <a:sym typeface="Verdana"/>
              </a:rPr>
              <a:t>Unit 2: Hunt the Good Stuff</a:t>
            </a:r>
            <a:endParaRPr/>
          </a:p>
        </p:txBody>
      </p:sp>
      <p:pic>
        <p:nvPicPr>
          <p:cNvPr id="342" name="Google Shape;342;p9: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343" name="Google Shape;343;p9: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graphicFrame>
        <p:nvGraphicFramePr>
          <p:cNvPr id="344" name="Google Shape;344;p9:notes"/>
          <p:cNvGraphicFramePr/>
          <p:nvPr/>
        </p:nvGraphicFramePr>
        <p:xfrm>
          <a:off x="234292" y="5503104"/>
          <a:ext cx="3000000" cy="3000000"/>
        </p:xfrm>
        <a:graphic>
          <a:graphicData uri="http://schemas.openxmlformats.org/drawingml/2006/table">
            <a:tbl>
              <a:tblPr>
                <a:noFill/>
                <a:tableStyleId>{C06C6382-95A9-441B-A368-F0487E9B728C}</a:tableStyleId>
              </a:tblPr>
              <a:tblGrid>
                <a:gridCol w="5507575">
                  <a:extLst>
                    <a:ext uri="{9D8B030D-6E8A-4147-A177-3AD203B41FA5}">
                      <a16:colId xmlns:a16="http://schemas.microsoft.com/office/drawing/2014/main" val="20000"/>
                    </a:ext>
                  </a:extLst>
                </a:gridCol>
                <a:gridCol w="1064675">
                  <a:extLst>
                    <a:ext uri="{9D8B030D-6E8A-4147-A177-3AD203B41FA5}">
                      <a16:colId xmlns:a16="http://schemas.microsoft.com/office/drawing/2014/main" val="20001"/>
                    </a:ext>
                  </a:extLst>
                </a:gridCol>
              </a:tblGrid>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Skill: </a:t>
                      </a:r>
                      <a:r>
                        <a:rPr lang="en-US" sz="1100" b="0" i="0" u="none" strike="noStrike">
                          <a:solidFill>
                            <a:schemeClr val="dk1"/>
                          </a:solidFill>
                          <a:latin typeface="Verdana"/>
                          <a:ea typeface="Verdana"/>
                          <a:cs typeface="Verdana"/>
                          <a:sym typeface="Verdana"/>
                        </a:rPr>
                        <a:t>Describe how Hunt the Good Stuff counteracts the Negativity Bias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0"/>
                  </a:ext>
                </a:extLst>
              </a:tr>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Hook: </a:t>
                      </a:r>
                      <a:r>
                        <a:rPr lang="en-US" sz="1100" b="0" i="0" u="none" strike="noStrike">
                          <a:solidFill>
                            <a:schemeClr val="dk1"/>
                          </a:solidFill>
                          <a:latin typeface="Verdana"/>
                          <a:ea typeface="Verdana"/>
                          <a:cs typeface="Verdana"/>
                          <a:sym typeface="Verdana"/>
                        </a:rPr>
                        <a:t>(Unit 1 includes the hook for this lesson)</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1"/>
                  </a:ext>
                </a:extLst>
              </a:tr>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Activity: </a:t>
                      </a:r>
                      <a:r>
                        <a:rPr lang="en-US" sz="1100" b="0" i="0" u="none" strike="noStrike">
                          <a:solidFill>
                            <a:schemeClr val="dk1"/>
                          </a:solidFill>
                          <a:latin typeface="Verdana"/>
                          <a:ea typeface="Verdana"/>
                          <a:cs typeface="Verdana"/>
                          <a:sym typeface="Verdana"/>
                        </a:rPr>
                        <a:t>Students write down 1-3 "Good Stuff" in the Participant Workbook and share at the group level*(LT)</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10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2"/>
                  </a:ext>
                </a:extLst>
              </a:tr>
              <a:tr h="6172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Make it Personal: </a:t>
                      </a:r>
                      <a:r>
                        <a:rPr lang="en-US" sz="1100" b="0" i="0" u="none" strike="noStrike">
                          <a:solidFill>
                            <a:schemeClr val="dk1"/>
                          </a:solidFill>
                          <a:latin typeface="Verdana"/>
                          <a:ea typeface="Verdana"/>
                          <a:cs typeface="Verdana"/>
                          <a:sym typeface="Verdana"/>
                        </a:rPr>
                        <a:t>Students reflect on what they learned and write down how they can apply it to their lives*</a:t>
                      </a: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Clr>
                          <a:schemeClr val="dk1"/>
                        </a:buClr>
                        <a:buSzPts val="1100"/>
                        <a:buFont typeface="Verdana"/>
                        <a:buNone/>
                      </a:pPr>
                      <a:r>
                        <a:rPr lang="en-US" sz="1100" b="0" i="0" u="none" strike="noStrike">
                          <a:solidFill>
                            <a:schemeClr val="dk1"/>
                          </a:solidFill>
                          <a:latin typeface="Verdana"/>
                          <a:ea typeface="Verdana"/>
                          <a:cs typeface="Verdana"/>
                          <a:sym typeface="Verdana"/>
                        </a:rPr>
                        <a:t>5 minutes</a:t>
                      </a:r>
                      <a:endParaRPr/>
                    </a:p>
                    <a:p>
                      <a:pPr marL="914400" marR="0" lvl="0" indent="-914400" algn="l" rtl="0">
                        <a:lnSpc>
                          <a:spcPct val="115000"/>
                        </a:lnSpc>
                        <a:spcBef>
                          <a:spcPts val="0"/>
                        </a:spcBef>
                        <a:spcAft>
                          <a:spcPts val="0"/>
                        </a:spcAft>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3"/>
                  </a:ext>
                </a:extLst>
              </a:tr>
              <a:tr h="274325">
                <a:tc>
                  <a:txBody>
                    <a:bodyPr/>
                    <a:lstStyle/>
                    <a:p>
                      <a:pPr marL="3175" marR="0" lvl="0" indent="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TOTAL</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20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4"/>
                  </a:ext>
                </a:extLst>
              </a:tr>
            </a:tbl>
          </a:graphicData>
        </a:graphic>
      </p:graphicFrame>
      <p:sp>
        <p:nvSpPr>
          <p:cNvPr id="345" name="Google Shape;345;p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9</a:t>
            </a:fld>
            <a:endParaRPr/>
          </a:p>
        </p:txBody>
      </p:sp>
      <p:sp>
        <p:nvSpPr>
          <p:cNvPr id="346" name="Google Shape;346;p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347" name="Google Shape;347;p9: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348" name="Google Shape;348;p9: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90: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89" name="Google Shape;1589;p90:notes"/>
          <p:cNvSpPr txBox="1">
            <a:spLocks noGrp="1"/>
          </p:cNvSpPr>
          <p:nvPr>
            <p:ph type="body" idx="1"/>
          </p:nvPr>
        </p:nvSpPr>
        <p:spPr>
          <a:xfrm>
            <a:off x="118665" y="3238680"/>
            <a:ext cx="3829249"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u="sng"/>
          </a:p>
          <a:p>
            <a:pPr marL="232802" lvl="0" indent="-232802" algn="l" rtl="0">
              <a:lnSpc>
                <a:spcPct val="100000"/>
              </a:lnSpc>
              <a:spcBef>
                <a:spcPts val="0"/>
              </a:spcBef>
              <a:spcAft>
                <a:spcPts val="0"/>
              </a:spcAft>
              <a:buClr>
                <a:schemeClr val="dk1"/>
              </a:buClr>
              <a:buSzPts val="1100"/>
              <a:buFont typeface="Calibri"/>
              <a:buAutoNum type="arabicParenR"/>
            </a:pPr>
            <a:r>
              <a:rPr lang="en-US" sz="1100"/>
              <a:t>Tell students that once an Iceberg is detected, the work does not stop there. It is important to ask yourself questions to determine if the Iceberg needs to be changed at all.</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Review the questions on the slide.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students for an example of an Iceberg that could help resilience (e.g., I should ask for help when I need it) and one that could hurt resilience (e.g., I can handle everything on my own).</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Provide an example of an Iceberg that may need to be more flexible (i.e. Good students never make mistakes).</a:t>
            </a:r>
            <a:endParaRPr/>
          </a:p>
          <a:p>
            <a:pPr marL="221464" lvl="0" indent="-221464"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may find that an Iceberg is harming them in certain situations and it is hurting their resilience.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may find that their Iceberg is helping them to be resilient.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may find that they could be more flexible with their Iceberg. </a:t>
            </a:r>
            <a:endParaRPr/>
          </a:p>
          <a:p>
            <a:pPr marL="221464" lvl="0" indent="-221464" algn="l" rtl="0">
              <a:lnSpc>
                <a:spcPct val="120000"/>
              </a:lnSpc>
              <a:spcBef>
                <a:spcPts val="300"/>
              </a:spcBef>
              <a:spcAft>
                <a:spcPts val="0"/>
              </a:spcAft>
              <a:buNone/>
            </a:pPr>
            <a:endParaRPr sz="1000"/>
          </a:p>
          <a:p>
            <a:pPr marL="0" lvl="0" indent="0" algn="l" rtl="0">
              <a:lnSpc>
                <a:spcPct val="120000"/>
              </a:lnSpc>
              <a:spcBef>
                <a:spcPts val="300"/>
              </a:spcBef>
              <a:spcAft>
                <a:spcPts val="0"/>
              </a:spcAft>
              <a:buNone/>
            </a:pPr>
            <a:endParaRPr sz="1000"/>
          </a:p>
          <a:p>
            <a:pPr marL="0" lvl="0" indent="0" algn="l" rtl="0">
              <a:lnSpc>
                <a:spcPct val="120000"/>
              </a:lnSpc>
              <a:spcBef>
                <a:spcPts val="300"/>
              </a:spcBef>
              <a:spcAft>
                <a:spcPts val="0"/>
              </a:spcAft>
              <a:buNone/>
            </a:pPr>
            <a:endParaRPr sz="1000"/>
          </a:p>
          <a:p>
            <a:pPr marL="0" lvl="0" indent="0" algn="l" rtl="0">
              <a:lnSpc>
                <a:spcPct val="120000"/>
              </a:lnSpc>
              <a:spcBef>
                <a:spcPts val="300"/>
              </a:spcBef>
              <a:spcAft>
                <a:spcPts val="0"/>
              </a:spcAft>
              <a:buNone/>
            </a:pPr>
            <a:endParaRPr sz="1000" u="sng"/>
          </a:p>
          <a:p>
            <a:pPr marL="0" lvl="0" indent="0" algn="l" rtl="0">
              <a:lnSpc>
                <a:spcPct val="120000"/>
              </a:lnSpc>
              <a:spcBef>
                <a:spcPts val="300"/>
              </a:spcBef>
              <a:spcAft>
                <a:spcPts val="0"/>
              </a:spcAft>
              <a:buNone/>
            </a:pPr>
            <a:endParaRPr sz="1000" b="1" u="sng"/>
          </a:p>
          <a:p>
            <a:pPr marL="0" lvl="0" indent="0" algn="l" rtl="0">
              <a:lnSpc>
                <a:spcPct val="120000"/>
              </a:lnSpc>
              <a:spcBef>
                <a:spcPts val="300"/>
              </a:spcBef>
              <a:spcAft>
                <a:spcPts val="0"/>
              </a:spcAft>
              <a:buNone/>
            </a:pPr>
            <a:r>
              <a:rPr lang="en-US" sz="1000" b="1" u="sng"/>
              <a:t> </a:t>
            </a:r>
            <a:endParaRPr/>
          </a:p>
        </p:txBody>
      </p:sp>
      <p:sp>
        <p:nvSpPr>
          <p:cNvPr id="1590" name="Google Shape;1590;p90: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90</a:t>
            </a:fld>
            <a:endParaRPr/>
          </a:p>
        </p:txBody>
      </p:sp>
      <p:sp>
        <p:nvSpPr>
          <p:cNvPr id="1591" name="Google Shape;1591;p90: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p91: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02" name="Google Shape;1602;p91:notes"/>
          <p:cNvSpPr txBox="1">
            <a:spLocks noGrp="1"/>
          </p:cNvSpPr>
          <p:nvPr>
            <p:ph type="body" idx="1"/>
          </p:nvPr>
        </p:nvSpPr>
        <p:spPr>
          <a:xfrm>
            <a:off x="128402"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Refer students to the Participant Workbook. (p.34)</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Review the practice example.</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Students work to complete the questions on the bottom of the page.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one to two students to share what they put for each question. </a:t>
            </a:r>
            <a:endParaRPr/>
          </a:p>
          <a:p>
            <a:pPr marL="221464" lvl="0" indent="-151614" algn="l" rtl="0">
              <a:lnSpc>
                <a:spcPct val="100000"/>
              </a:lnSpc>
              <a:spcBef>
                <a:spcPts val="0"/>
              </a:spcBef>
              <a:spcAft>
                <a:spcPts val="0"/>
              </a:spcAft>
              <a:buClr>
                <a:schemeClr val="dk1"/>
              </a:buClr>
              <a:buSzPts val="1100"/>
              <a:buFont typeface="Verdana"/>
              <a:buNone/>
            </a:pPr>
            <a:endParaRPr sz="1100"/>
          </a:p>
          <a:p>
            <a:pPr marL="221464" lvl="0" indent="-221464" algn="l" rtl="0">
              <a:lnSpc>
                <a:spcPct val="100000"/>
              </a:lnSpc>
              <a:spcBef>
                <a:spcPts val="0"/>
              </a:spcBef>
              <a:spcAft>
                <a:spcPts val="0"/>
              </a:spcAft>
              <a:buNone/>
            </a:pPr>
            <a:r>
              <a:rPr lang="en-US" sz="1100" b="1"/>
              <a:t>Key Points:</a:t>
            </a:r>
            <a:endParaRPr/>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a:t>In this particular example, the Iceberg may need to be more flexible. Just because she was not invited to the party, does not necessarily mean she cannot trust and rely on her friend. </a:t>
            </a:r>
            <a:endParaRPr/>
          </a:p>
          <a:p>
            <a:pPr marL="0" lvl="0" indent="0" algn="l" rtl="0">
              <a:lnSpc>
                <a:spcPct val="100000"/>
              </a:lnSpc>
              <a:spcBef>
                <a:spcPts val="0"/>
              </a:spcBef>
              <a:spcAft>
                <a:spcPts val="0"/>
              </a:spcAft>
              <a:buNone/>
            </a:pPr>
            <a:endParaRPr sz="1100"/>
          </a:p>
        </p:txBody>
      </p:sp>
      <p:sp>
        <p:nvSpPr>
          <p:cNvPr id="1603" name="Google Shape;1603;p91: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91</a:t>
            </a:fld>
            <a:endParaRPr/>
          </a:p>
        </p:txBody>
      </p:sp>
      <p:sp>
        <p:nvSpPr>
          <p:cNvPr id="1604" name="Google Shape;1604;p91: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92: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13" name="Google Shape;1613;p92:notes"/>
          <p:cNvSpPr txBox="1">
            <a:spLocks noGrp="1"/>
          </p:cNvSpPr>
          <p:nvPr>
            <p:ph type="body" idx="1"/>
          </p:nvPr>
        </p:nvSpPr>
        <p:spPr>
          <a:xfrm>
            <a:off x="128402" y="3238680"/>
            <a:ext cx="4017795" cy="5687282"/>
          </a:xfrm>
          <a:prstGeom prst="rect">
            <a:avLst/>
          </a:prstGeom>
          <a:noFill/>
          <a:ln>
            <a:noFill/>
          </a:ln>
        </p:spPr>
        <p:txBody>
          <a:bodyPr spcFirstLastPara="1" wrap="square" lIns="94500" tIns="47250" rIns="94500" bIns="47250" anchor="t" anchorCtr="0">
            <a:no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r>
              <a:rPr lang="en-US" sz="1100" b="1"/>
              <a:t>[This activity is optional] </a:t>
            </a:r>
            <a:endParaRPr/>
          </a:p>
          <a:p>
            <a:pPr marL="347843" lvl="0" indent="-347843" algn="l" rtl="0">
              <a:lnSpc>
                <a:spcPct val="100000"/>
              </a:lnSpc>
              <a:spcBef>
                <a:spcPts val="0"/>
              </a:spcBef>
              <a:spcAft>
                <a:spcPts val="0"/>
              </a:spcAft>
              <a:buNone/>
            </a:pPr>
            <a:endParaRPr sz="800"/>
          </a:p>
          <a:p>
            <a:pPr marL="347843" lvl="0" indent="-347843" algn="l" rtl="0">
              <a:lnSpc>
                <a:spcPct val="100000"/>
              </a:lnSpc>
              <a:spcBef>
                <a:spcPts val="0"/>
              </a:spcBef>
              <a:spcAft>
                <a:spcPts val="0"/>
              </a:spcAft>
              <a:buNone/>
            </a:pPr>
            <a:r>
              <a:rPr lang="en-US" sz="1100" b="1" u="sng"/>
              <a:t>Activity </a:t>
            </a:r>
            <a:r>
              <a:rPr lang="en-US" sz="1100" u="sng"/>
              <a:t>(Low-Tech)</a:t>
            </a:r>
            <a:endParaRPr/>
          </a:p>
          <a:p>
            <a:pPr marL="347843" lvl="0" indent="-347843" algn="l" rtl="0">
              <a:lnSpc>
                <a:spcPct val="100000"/>
              </a:lnSpc>
              <a:spcBef>
                <a:spcPts val="0"/>
              </a:spcBef>
              <a:spcAft>
                <a:spcPts val="0"/>
              </a:spcAft>
              <a:buNone/>
            </a:pPr>
            <a:endParaRPr sz="800" u="sng"/>
          </a:p>
          <a:p>
            <a:pPr marL="347843" lvl="0" indent="-347843" algn="l" rtl="0">
              <a:lnSpc>
                <a:spcPct val="100000"/>
              </a:lnSpc>
              <a:spcBef>
                <a:spcPts val="0"/>
              </a:spcBef>
              <a:spcAft>
                <a:spcPts val="0"/>
              </a:spcAft>
              <a:buClr>
                <a:schemeClr val="dk1"/>
              </a:buClr>
              <a:buSzPts val="1100"/>
              <a:buFont typeface="Calibri"/>
              <a:buAutoNum type="arabicParenR"/>
            </a:pPr>
            <a:r>
              <a:rPr lang="en-US" sz="1100"/>
              <a:t>Refer students to the Participant Workbook. (p.35)</a:t>
            </a:r>
            <a:endParaRPr/>
          </a:p>
          <a:p>
            <a:pPr marL="347843" lvl="0" indent="-347843" algn="l" rtl="0">
              <a:lnSpc>
                <a:spcPct val="100000"/>
              </a:lnSpc>
              <a:spcBef>
                <a:spcPts val="0"/>
              </a:spcBef>
              <a:spcAft>
                <a:spcPts val="0"/>
              </a:spcAft>
              <a:buClr>
                <a:schemeClr val="dk1"/>
              </a:buClr>
              <a:buSzPts val="1100"/>
              <a:buFont typeface="Calibri"/>
              <a:buAutoNum type="arabicParenR"/>
            </a:pPr>
            <a:r>
              <a:rPr lang="en-US" sz="1100"/>
              <a:t>Instruct students to first complete the two practice examples at the top of the page. Based on the scenario, students will need to chose if an Iceberg needs to be detected. If they choose yes, they will need to identify a potential Iceberg. </a:t>
            </a:r>
            <a:endParaRPr/>
          </a:p>
          <a:p>
            <a:pPr marL="347843" lvl="0" indent="-347843" algn="l" rtl="0">
              <a:lnSpc>
                <a:spcPct val="100000"/>
              </a:lnSpc>
              <a:spcBef>
                <a:spcPts val="0"/>
              </a:spcBef>
              <a:spcAft>
                <a:spcPts val="0"/>
              </a:spcAft>
              <a:buClr>
                <a:schemeClr val="dk1"/>
              </a:buClr>
              <a:buSzPts val="1100"/>
              <a:buFont typeface="Calibri"/>
              <a:buAutoNum type="arabicParenR"/>
            </a:pPr>
            <a:r>
              <a:rPr lang="en-US" sz="1100"/>
              <a:t>Students will then complete a personal example.</a:t>
            </a:r>
            <a:endParaRPr/>
          </a:p>
          <a:p>
            <a:pPr marL="347843" lvl="0" indent="-347843" algn="l" rtl="0">
              <a:lnSpc>
                <a:spcPct val="100000"/>
              </a:lnSpc>
              <a:spcBef>
                <a:spcPts val="0"/>
              </a:spcBef>
              <a:spcAft>
                <a:spcPts val="0"/>
              </a:spcAft>
              <a:buClr>
                <a:schemeClr val="dk1"/>
              </a:buClr>
              <a:buSzPts val="1100"/>
              <a:buFont typeface="Calibri"/>
              <a:buAutoNum type="arabicParenR"/>
            </a:pPr>
            <a:r>
              <a:rPr lang="en-US" sz="1100"/>
              <a:t>If students have trouble coming up with a good learning example, encourage students to think about situations when:</a:t>
            </a:r>
            <a:endParaRPr/>
          </a:p>
          <a:p>
            <a:pPr marL="578129" lvl="1" indent="-241557" algn="l" rtl="0">
              <a:lnSpc>
                <a:spcPct val="100000"/>
              </a:lnSpc>
              <a:spcBef>
                <a:spcPts val="0"/>
              </a:spcBef>
              <a:spcAft>
                <a:spcPts val="0"/>
              </a:spcAft>
              <a:buClr>
                <a:schemeClr val="dk1"/>
              </a:buClr>
              <a:buSzPts val="1100"/>
              <a:buFont typeface="Arial"/>
              <a:buChar char="•"/>
            </a:pPr>
            <a:r>
              <a:rPr lang="en-US" sz="1100"/>
              <a:t>They are confused by their reaction.</a:t>
            </a:r>
            <a:endParaRPr/>
          </a:p>
          <a:p>
            <a:pPr marL="578129" lvl="1" indent="-241557" algn="l" rtl="0">
              <a:lnSpc>
                <a:spcPct val="100000"/>
              </a:lnSpc>
              <a:spcBef>
                <a:spcPts val="0"/>
              </a:spcBef>
              <a:spcAft>
                <a:spcPts val="0"/>
              </a:spcAft>
              <a:buClr>
                <a:schemeClr val="dk1"/>
              </a:buClr>
              <a:buSzPts val="1100"/>
              <a:buFont typeface="Arial"/>
              <a:buChar char="•"/>
            </a:pPr>
            <a:r>
              <a:rPr lang="en-US" sz="1100"/>
              <a:t>They are stuck when making a seemingly obvious decision.</a:t>
            </a:r>
            <a:endParaRPr/>
          </a:p>
          <a:p>
            <a:pPr marL="578129" lvl="1" indent="-241557" algn="l" rtl="0">
              <a:lnSpc>
                <a:spcPct val="100000"/>
              </a:lnSpc>
              <a:spcBef>
                <a:spcPts val="0"/>
              </a:spcBef>
              <a:spcAft>
                <a:spcPts val="0"/>
              </a:spcAft>
              <a:buClr>
                <a:schemeClr val="dk1"/>
              </a:buClr>
              <a:buSzPts val="1100"/>
              <a:buFont typeface="Arial"/>
              <a:buChar char="•"/>
            </a:pPr>
            <a:r>
              <a:rPr lang="en-US" sz="1100"/>
              <a:t>They can’t get over something.</a:t>
            </a:r>
            <a:endParaRPr/>
          </a:p>
          <a:p>
            <a:pPr marL="578129" lvl="1" indent="-241557" algn="l" rtl="0">
              <a:lnSpc>
                <a:spcPct val="100000"/>
              </a:lnSpc>
              <a:spcBef>
                <a:spcPts val="0"/>
              </a:spcBef>
              <a:spcAft>
                <a:spcPts val="0"/>
              </a:spcAft>
              <a:buClr>
                <a:schemeClr val="dk1"/>
              </a:buClr>
              <a:buSzPts val="1100"/>
              <a:buFont typeface="Arial"/>
              <a:buChar char="•"/>
            </a:pPr>
            <a:r>
              <a:rPr lang="en-US" sz="1100"/>
              <a:t>Their positive reaction is out of proportion to the Thought (e.g., they are unusually moved by something).</a:t>
            </a:r>
            <a:endParaRPr/>
          </a:p>
          <a:p>
            <a:pPr marL="578129" lvl="1" indent="-241557" algn="l" rtl="0">
              <a:lnSpc>
                <a:spcPct val="100000"/>
              </a:lnSpc>
              <a:spcBef>
                <a:spcPts val="0"/>
              </a:spcBef>
              <a:spcAft>
                <a:spcPts val="0"/>
              </a:spcAft>
              <a:buClr>
                <a:schemeClr val="dk1"/>
              </a:buClr>
              <a:buSzPts val="1100"/>
              <a:buFont typeface="Arial"/>
              <a:buChar char="•"/>
            </a:pPr>
            <a:r>
              <a:rPr lang="en-US" sz="1100"/>
              <a:t>They have a pet peeve.</a:t>
            </a:r>
            <a:endParaRPr/>
          </a:p>
          <a:p>
            <a:pPr marL="347843" lvl="0" indent="-347843" algn="l" rtl="0">
              <a:lnSpc>
                <a:spcPct val="100000"/>
              </a:lnSpc>
              <a:spcBef>
                <a:spcPts val="0"/>
              </a:spcBef>
              <a:spcAft>
                <a:spcPts val="0"/>
              </a:spcAft>
              <a:buClr>
                <a:schemeClr val="dk1"/>
              </a:buClr>
              <a:buSzPts val="1100"/>
              <a:buFont typeface="Calibri"/>
              <a:buAutoNum type="arabicParenR"/>
            </a:pPr>
            <a:r>
              <a:rPr lang="en-US" sz="1100"/>
              <a:t>Once students complete the ATC portion, encourage them to either ask themselves the what questions or pair up with a partner to detect their Iceberg. </a:t>
            </a:r>
            <a:endParaRPr/>
          </a:p>
          <a:p>
            <a:pPr marL="347843" lvl="0" indent="-347843" algn="l" rtl="0">
              <a:lnSpc>
                <a:spcPct val="100000"/>
              </a:lnSpc>
              <a:spcBef>
                <a:spcPts val="0"/>
              </a:spcBef>
              <a:spcAft>
                <a:spcPts val="0"/>
              </a:spcAft>
              <a:buClr>
                <a:schemeClr val="dk1"/>
              </a:buClr>
              <a:buSzPts val="1100"/>
              <a:buFont typeface="Calibri"/>
              <a:buAutoNum type="arabicParenR"/>
            </a:pPr>
            <a:r>
              <a:rPr lang="en-US" sz="1100"/>
              <a:t>Once an Iceberg is identified, the student writes it down in the space allotted. Students should check whether the Iceberg they identified helps to make sense of their initial emotions and reactions. </a:t>
            </a:r>
            <a:endParaRPr/>
          </a:p>
          <a:p>
            <a:pPr marL="347843" lvl="0" indent="-347843" algn="l" rtl="0">
              <a:lnSpc>
                <a:spcPct val="100000"/>
              </a:lnSpc>
              <a:spcBef>
                <a:spcPts val="0"/>
              </a:spcBef>
              <a:spcAft>
                <a:spcPts val="0"/>
              </a:spcAft>
              <a:buClr>
                <a:schemeClr val="dk1"/>
              </a:buClr>
              <a:buSzPts val="1100"/>
              <a:buFont typeface="Calibri"/>
              <a:buAutoNum type="arabicParenR"/>
            </a:pPr>
            <a:r>
              <a:rPr lang="en-US" sz="1100"/>
              <a:t>Students can then discuss with a partner if the Iceberg is helping or harming them and if it’s not flexible enough. </a:t>
            </a:r>
            <a:endParaRPr/>
          </a:p>
        </p:txBody>
      </p:sp>
      <p:sp>
        <p:nvSpPr>
          <p:cNvPr id="1614" name="Google Shape;1614;p92: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92</a:t>
            </a:fld>
            <a:endParaRPr/>
          </a:p>
        </p:txBody>
      </p:sp>
      <p:sp>
        <p:nvSpPr>
          <p:cNvPr id="1615" name="Google Shape;1615;p92: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93: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24" name="Google Shape;1624;p93: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93</a:t>
            </a:fld>
            <a:endParaRPr/>
          </a:p>
        </p:txBody>
      </p:sp>
      <p:sp>
        <p:nvSpPr>
          <p:cNvPr id="1625" name="Google Shape;1625;p93:notes"/>
          <p:cNvSpPr txBox="1">
            <a:spLocks noGrp="1"/>
          </p:cNvSpPr>
          <p:nvPr>
            <p:ph type="body" idx="1"/>
          </p:nvPr>
        </p:nvSpPr>
        <p:spPr>
          <a:xfrm>
            <a:off x="108928"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330"/>
              </a:spcBef>
              <a:spcAft>
                <a:spcPts val="0"/>
              </a:spcAft>
              <a:buNone/>
            </a:pPr>
            <a:endParaRPr sz="1100" b="1"/>
          </a:p>
          <a:p>
            <a:pPr marL="232802" lvl="0" indent="-232802" algn="l" rtl="0">
              <a:lnSpc>
                <a:spcPct val="100000"/>
              </a:lnSpc>
              <a:spcBef>
                <a:spcPts val="330"/>
              </a:spcBef>
              <a:spcAft>
                <a:spcPts val="0"/>
              </a:spcAft>
              <a:buClr>
                <a:schemeClr val="dk1"/>
              </a:buClr>
              <a:buSzPts val="1100"/>
              <a:buFont typeface="Calibri"/>
              <a:buAutoNum type="arabicParenR"/>
            </a:pPr>
            <a:r>
              <a:rPr lang="en-US" sz="1100"/>
              <a:t>Refer students to the Participant Workbook. (p.36)</a:t>
            </a:r>
            <a:endParaRPr/>
          </a:p>
          <a:p>
            <a:pPr marL="232802" lvl="0" indent="-232802" algn="l" rtl="0">
              <a:lnSpc>
                <a:spcPct val="100000"/>
              </a:lnSpc>
              <a:spcBef>
                <a:spcPts val="330"/>
              </a:spcBef>
              <a:spcAft>
                <a:spcPts val="0"/>
              </a:spcAft>
              <a:buClr>
                <a:schemeClr val="dk1"/>
              </a:buClr>
              <a:buSzPts val="1100"/>
              <a:buFont typeface="Calibri"/>
              <a:buAutoNum type="arabicParenR"/>
            </a:pPr>
            <a:r>
              <a:rPr lang="en-US" sz="1100"/>
              <a:t>Review the Key Principles (if time permits).</a:t>
            </a:r>
            <a:endParaRPr/>
          </a:p>
          <a:p>
            <a:pPr marL="221464" lvl="0" indent="-151614" algn="l" rtl="0">
              <a:lnSpc>
                <a:spcPct val="100000"/>
              </a:lnSpc>
              <a:spcBef>
                <a:spcPts val="330"/>
              </a:spcBef>
              <a:spcAft>
                <a:spcPts val="0"/>
              </a:spcAft>
              <a:buClr>
                <a:schemeClr val="dk1"/>
              </a:buClr>
              <a:buSzPts val="1100"/>
              <a:buFont typeface="Verdana"/>
              <a:buNone/>
            </a:pPr>
            <a:endParaRPr sz="1100"/>
          </a:p>
          <a:p>
            <a:pPr marL="0" lvl="0" indent="0" algn="l" rtl="0">
              <a:lnSpc>
                <a:spcPct val="100000"/>
              </a:lnSpc>
              <a:spcBef>
                <a:spcPts val="330"/>
              </a:spcBef>
              <a:spcAft>
                <a:spcPts val="0"/>
              </a:spcAft>
              <a:buNone/>
            </a:pPr>
            <a:endParaRPr sz="1100"/>
          </a:p>
          <a:p>
            <a:pPr marL="221464" lvl="0" indent="-221464" algn="l" rtl="0">
              <a:lnSpc>
                <a:spcPct val="100000"/>
              </a:lnSpc>
              <a:spcBef>
                <a:spcPts val="330"/>
              </a:spcBef>
              <a:spcAft>
                <a:spcPts val="0"/>
              </a:spcAft>
              <a:buNone/>
            </a:pPr>
            <a:r>
              <a:rPr lang="en-US" sz="1100" b="1" u="sng"/>
              <a:t>Reflection</a:t>
            </a:r>
            <a:r>
              <a:rPr lang="en-US" sz="1100" u="sng"/>
              <a:t> (Low-Tech)</a:t>
            </a:r>
            <a:endParaRPr/>
          </a:p>
          <a:p>
            <a:pPr marL="221464" lvl="0" indent="-221464" algn="l" rtl="0">
              <a:lnSpc>
                <a:spcPct val="100000"/>
              </a:lnSpc>
              <a:spcBef>
                <a:spcPts val="330"/>
              </a:spcBef>
              <a:spcAft>
                <a:spcPts val="0"/>
              </a:spcAft>
              <a:buNone/>
            </a:pPr>
            <a:endParaRPr sz="1100" u="sng"/>
          </a:p>
          <a:p>
            <a:pPr marL="0" lvl="0" indent="0" algn="l" rtl="0">
              <a:lnSpc>
                <a:spcPct val="100000"/>
              </a:lnSpc>
              <a:spcBef>
                <a:spcPts val="0"/>
              </a:spcBef>
              <a:spcAft>
                <a:spcPts val="0"/>
              </a:spcAft>
              <a:buNone/>
            </a:pPr>
            <a:r>
              <a:rPr lang="en-US" sz="1100"/>
              <a:t>Students write down what they learned and how they can use it or apply it to their own lives.</a:t>
            </a:r>
            <a:endParaRPr sz="1100" u="sng"/>
          </a:p>
          <a:p>
            <a:pPr marL="0" lvl="0" indent="0" algn="l" rtl="0">
              <a:lnSpc>
                <a:spcPct val="100000"/>
              </a:lnSpc>
              <a:spcBef>
                <a:spcPts val="330"/>
              </a:spcBef>
              <a:spcAft>
                <a:spcPts val="0"/>
              </a:spcAft>
              <a:buNone/>
            </a:pPr>
            <a:endParaRPr sz="1100"/>
          </a:p>
        </p:txBody>
      </p:sp>
      <p:sp>
        <p:nvSpPr>
          <p:cNvPr id="1626" name="Google Shape;1626;p93: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pic>
        <p:nvPicPr>
          <p:cNvPr id="1634" name="Google Shape;1634;p94: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1635" name="Google Shape;1635;p94:notes"/>
          <p:cNvSpPr txBox="1"/>
          <p:nvPr/>
        </p:nvSpPr>
        <p:spPr>
          <a:xfrm>
            <a:off x="219080" y="1770742"/>
            <a:ext cx="6572250" cy="7156753"/>
          </a:xfrm>
          <a:prstGeom prst="rect">
            <a:avLst/>
          </a:prstGeom>
          <a:noFill/>
          <a:ln>
            <a:noFill/>
          </a:ln>
        </p:spPr>
        <p:txBody>
          <a:bodyPr spcFirstLastPara="1" wrap="square" lIns="89400" tIns="44700" rIns="89400" bIns="44700" anchor="t" anchorCtr="0">
            <a:noAutofit/>
          </a:bodyPr>
          <a:lstStyle/>
          <a:p>
            <a:pPr marL="1158075" marR="0" lvl="0" indent="-1158075" algn="l" rtl="0">
              <a:spcBef>
                <a:spcPts val="0"/>
              </a:spcBef>
              <a:spcAft>
                <a:spcPts val="0"/>
              </a:spcAft>
              <a:buNone/>
            </a:pPr>
            <a:r>
              <a:rPr lang="en-US" sz="1100" b="1">
                <a:solidFill>
                  <a:schemeClr val="dk1"/>
                </a:solidFill>
                <a:latin typeface="Verdana"/>
                <a:ea typeface="Verdana"/>
                <a:cs typeface="Verdana"/>
                <a:sym typeface="Verdana"/>
              </a:rPr>
              <a:t>Rationale:</a:t>
            </a:r>
            <a:r>
              <a:rPr lang="en-US" sz="1100">
                <a:solidFill>
                  <a:schemeClr val="dk1"/>
                </a:solidFill>
                <a:latin typeface="Verdana"/>
                <a:ea typeface="Verdana"/>
                <a:cs typeface="Verdana"/>
                <a:sym typeface="Verdana"/>
              </a:rPr>
              <a:t>	The Confirmation Bias (or Velcro/Teflon Effect) interferes with problem solving because it causes people to notice the evidence that fits their thoughts and to miss the evidence that contradicts their thoughts. </a:t>
            </a:r>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Objective:</a:t>
            </a:r>
            <a:r>
              <a:rPr lang="en-US" sz="1100">
                <a:solidFill>
                  <a:schemeClr val="dk1"/>
                </a:solidFill>
                <a:latin typeface="Verdana"/>
                <a:ea typeface="Verdana"/>
                <a:cs typeface="Verdana"/>
                <a:sym typeface="Verdana"/>
              </a:rPr>
              <a:t>	Be able to define the Confirmation Bias prior to the unit on Problem Solving.</a:t>
            </a:r>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Note:</a:t>
            </a:r>
            <a:r>
              <a:rPr lang="en-US" sz="1100">
                <a:solidFill>
                  <a:schemeClr val="dk1"/>
                </a:solidFill>
                <a:latin typeface="Verdana"/>
                <a:ea typeface="Verdana"/>
                <a:cs typeface="Verdana"/>
                <a:sym typeface="Verdana"/>
              </a:rPr>
              <a:t> 	This concept needs to be a separate lesson from Problem Solving due to its complexity and for timing purposes. It may be too difficult for younger age groups and, like Problem Solving, may therefore be considered as optional. However, if Problem Solving is going to be taught, this lesson must occur first to facilitate understanding.</a:t>
            </a: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endParaRPr sz="1100" b="1">
              <a:solidFill>
                <a:schemeClr val="dk1"/>
              </a:solidFill>
              <a:latin typeface="Verdana"/>
              <a:ea typeface="Verdana"/>
              <a:cs typeface="Verdana"/>
              <a:sym typeface="Verdana"/>
            </a:endParaRPr>
          </a:p>
          <a:p>
            <a:pPr marL="1158075" marR="0" lvl="0" indent="-1158075" algn="l" rtl="0">
              <a:spcBef>
                <a:spcPts val="220"/>
              </a:spcBef>
              <a:spcAft>
                <a:spcPts val="0"/>
              </a:spcAft>
              <a:buNone/>
            </a:pPr>
            <a:r>
              <a:rPr lang="en-US" sz="1100" b="1">
                <a:solidFill>
                  <a:schemeClr val="dk1"/>
                </a:solidFill>
                <a:latin typeface="Verdana"/>
                <a:ea typeface="Verdana"/>
                <a:cs typeface="Verdana"/>
                <a:sym typeface="Verdana"/>
              </a:rPr>
              <a:t>Unit Overview and Recommended Timing:</a:t>
            </a:r>
            <a:endParaRPr/>
          </a:p>
          <a:p>
            <a:pPr marL="1158075" marR="0" lvl="0" indent="-1158075" algn="l" rtl="0">
              <a:spcBef>
                <a:spcPts val="220"/>
              </a:spcBef>
              <a:spcAft>
                <a:spcPts val="0"/>
              </a:spcAft>
              <a:buNone/>
            </a:pPr>
            <a:endParaRPr sz="1100">
              <a:solidFill>
                <a:schemeClr val="dk1"/>
              </a:solidFill>
              <a:latin typeface="Verdana"/>
              <a:ea typeface="Verdana"/>
              <a:cs typeface="Verdana"/>
              <a:sym typeface="Verdana"/>
            </a:endParaRPr>
          </a:p>
        </p:txBody>
      </p:sp>
      <p:sp>
        <p:nvSpPr>
          <p:cNvPr id="1636" name="Google Shape;1636;p94: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Resilience Training for Teens, </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Unit 8:</a:t>
            </a:r>
            <a:r>
              <a:rPr lang="en-US" sz="2000" b="1">
                <a:solidFill>
                  <a:srgbClr val="000000"/>
                </a:solidFill>
                <a:latin typeface="Verdana"/>
                <a:ea typeface="Verdana"/>
                <a:cs typeface="Verdana"/>
                <a:sym typeface="Verdana"/>
              </a:rPr>
              <a:t> Confirmation Bias</a:t>
            </a:r>
            <a:endParaRPr sz="2000" b="1">
              <a:solidFill>
                <a:schemeClr val="dk1"/>
              </a:solidFill>
              <a:latin typeface="Verdana"/>
              <a:ea typeface="Verdana"/>
              <a:cs typeface="Verdana"/>
              <a:sym typeface="Verdana"/>
            </a:endParaRPr>
          </a:p>
        </p:txBody>
      </p:sp>
      <p:pic>
        <p:nvPicPr>
          <p:cNvPr id="1637" name="Google Shape;1637;p94: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1638" name="Google Shape;1638;p94: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graphicFrame>
        <p:nvGraphicFramePr>
          <p:cNvPr id="1639" name="Google Shape;1639;p94:notes"/>
          <p:cNvGraphicFramePr/>
          <p:nvPr/>
        </p:nvGraphicFramePr>
        <p:xfrm>
          <a:off x="263500" y="4682110"/>
          <a:ext cx="3000000" cy="3000000"/>
        </p:xfrm>
        <a:graphic>
          <a:graphicData uri="http://schemas.openxmlformats.org/drawingml/2006/table">
            <a:tbl>
              <a:tblPr>
                <a:noFill/>
                <a:tableStyleId>{C06C6382-95A9-441B-A368-F0487E9B728C}</a:tableStyleId>
              </a:tblPr>
              <a:tblGrid>
                <a:gridCol w="5425700">
                  <a:extLst>
                    <a:ext uri="{9D8B030D-6E8A-4147-A177-3AD203B41FA5}">
                      <a16:colId xmlns:a16="http://schemas.microsoft.com/office/drawing/2014/main" val="20000"/>
                    </a:ext>
                  </a:extLst>
                </a:gridCol>
                <a:gridCol w="1186375">
                  <a:extLst>
                    <a:ext uri="{9D8B030D-6E8A-4147-A177-3AD203B41FA5}">
                      <a16:colId xmlns:a16="http://schemas.microsoft.com/office/drawing/2014/main" val="20001"/>
                    </a:ext>
                  </a:extLst>
                </a:gridCol>
              </a:tblGrid>
              <a:tr h="5626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Skill: </a:t>
                      </a:r>
                      <a:r>
                        <a:rPr lang="en-US" sz="1100" b="0" i="0" u="none" strike="noStrike">
                          <a:solidFill>
                            <a:schemeClr val="dk1"/>
                          </a:solidFill>
                          <a:latin typeface="Verdana"/>
                          <a:ea typeface="Verdana"/>
                          <a:cs typeface="Verdana"/>
                          <a:sym typeface="Verdana"/>
                        </a:rPr>
                        <a:t>Describe Confirmation Bias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0"/>
                  </a:ext>
                </a:extLst>
              </a:tr>
              <a:tr h="76697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Hook:</a:t>
                      </a:r>
                      <a:endParaRPr/>
                    </a:p>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 </a:t>
                      </a:r>
                      <a:r>
                        <a:rPr lang="en-US" sz="1100" b="0" i="0" u="none" strike="noStrike">
                          <a:solidFill>
                            <a:schemeClr val="dk1"/>
                          </a:solidFill>
                          <a:latin typeface="Verdana"/>
                          <a:ea typeface="Verdana"/>
                          <a:cs typeface="Verdana"/>
                          <a:sym typeface="Verdana"/>
                        </a:rPr>
                        <a:t>1) “Awareness Test” video clip (HT)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Confirmation Bias Demonstration* (LT)</a:t>
                      </a: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10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1"/>
                  </a:ext>
                </a:extLst>
              </a:tr>
              <a:tr h="966725">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Activity: </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1) Tell story of student to illustrate how the Confirmation Bias works *(LT)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2) “Nobody likes me” example in Participant Workbook* (LT)</a:t>
                      </a:r>
                      <a:endParaRPr/>
                    </a:p>
                    <a:p>
                      <a:pPr marL="0" marR="0" lvl="0" indent="0" algn="l" rtl="0">
                        <a:lnSpc>
                          <a:spcPct val="115000"/>
                        </a:lnSpc>
                        <a:spcBef>
                          <a:spcPts val="0"/>
                        </a:spcBef>
                        <a:spcAft>
                          <a:spcPts val="0"/>
                        </a:spcAft>
                        <a:buClr>
                          <a:schemeClr val="dk1"/>
                        </a:buClr>
                        <a:buSzPts val="1400"/>
                        <a:buFont typeface="Calibri"/>
                        <a:buNone/>
                      </a:pPr>
                      <a:r>
                        <a:rPr lang="en-US" sz="1100" b="0" i="0" u="none" strike="noStrike">
                          <a:solidFill>
                            <a:schemeClr val="dk1"/>
                          </a:solidFill>
                          <a:latin typeface="Verdana"/>
                          <a:ea typeface="Verdana"/>
                          <a:cs typeface="Verdana"/>
                          <a:sym typeface="Verdana"/>
                        </a:rPr>
                        <a:t> 3) Confirmation Bias Example in Participant Workbook (LT)</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25 minutes</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DD9C3"/>
                    </a:solidFill>
                  </a:tcPr>
                </a:tc>
                <a:extLst>
                  <a:ext uri="{0D108BD9-81ED-4DB2-BD59-A6C34878D82A}">
                    <a16:rowId xmlns:a16="http://schemas.microsoft.com/office/drawing/2014/main" val="10002"/>
                  </a:ext>
                </a:extLst>
              </a:tr>
              <a:tr h="624800">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Make it Personal:</a:t>
                      </a:r>
                      <a:r>
                        <a:rPr lang="en-US" sz="1100" b="0" i="0" u="none" strike="noStrike">
                          <a:solidFill>
                            <a:schemeClr val="dk1"/>
                          </a:solidFill>
                          <a:latin typeface="Verdana"/>
                          <a:ea typeface="Verdana"/>
                          <a:cs typeface="Verdana"/>
                          <a:sym typeface="Verdana"/>
                        </a:rPr>
                        <a:t> Students reflect on what they learned and write down how they can apply it to their daily lives*</a:t>
                      </a: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0" i="0" u="none" strike="noStrike">
                          <a:solidFill>
                            <a:schemeClr val="dk1"/>
                          </a:solidFill>
                          <a:latin typeface="Verdana"/>
                          <a:ea typeface="Verdana"/>
                          <a:cs typeface="Verdana"/>
                          <a:sym typeface="Verdana"/>
                        </a:rPr>
                        <a:t>5 minutes</a:t>
                      </a:r>
                      <a:endParaRPr/>
                    </a:p>
                    <a:p>
                      <a:pPr marL="914400" marR="0" lvl="0" indent="-914400" algn="l" rtl="0">
                        <a:lnSpc>
                          <a:spcPct val="115000"/>
                        </a:lnSpc>
                        <a:spcBef>
                          <a:spcPts val="0"/>
                        </a:spcBef>
                        <a:spcAft>
                          <a:spcPts val="0"/>
                        </a:spcAft>
                        <a:buNone/>
                      </a:pPr>
                      <a:endParaRPr sz="1100" b="0"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3"/>
                  </a:ext>
                </a:extLst>
              </a:tr>
              <a:tr h="624800">
                <a:tc>
                  <a:txBody>
                    <a:bodyPr/>
                    <a:lstStyle/>
                    <a:p>
                      <a:pPr marL="0" marR="0" lvl="0" indent="0" algn="l" rtl="0">
                        <a:lnSpc>
                          <a:spcPct val="115000"/>
                        </a:lnSpc>
                        <a:spcBef>
                          <a:spcPts val="0"/>
                        </a:spcBef>
                        <a:spcAft>
                          <a:spcPts val="0"/>
                        </a:spcAft>
                        <a:buClr>
                          <a:schemeClr val="dk1"/>
                        </a:buClr>
                        <a:buSzPts val="1400"/>
                        <a:buFont typeface="Calibri"/>
                        <a:buNone/>
                      </a:pPr>
                      <a:r>
                        <a:rPr lang="en-US" sz="1100" b="1" i="0" u="none" strike="noStrike">
                          <a:solidFill>
                            <a:schemeClr val="dk1"/>
                          </a:solidFill>
                          <a:latin typeface="Verdana"/>
                          <a:ea typeface="Verdana"/>
                          <a:cs typeface="Verdana"/>
                          <a:sym typeface="Verdana"/>
                        </a:rPr>
                        <a:t>Total</a:t>
                      </a:r>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tc>
                  <a:txBody>
                    <a:bodyPr/>
                    <a:lstStyle/>
                    <a:p>
                      <a:pPr marL="914400" marR="0" lvl="0" indent="-914400" algn="l" rtl="0">
                        <a:lnSpc>
                          <a:spcPct val="115000"/>
                        </a:lnSpc>
                        <a:spcBef>
                          <a:spcPts val="0"/>
                        </a:spcBef>
                        <a:spcAft>
                          <a:spcPts val="0"/>
                        </a:spcAft>
                        <a:buNone/>
                      </a:pPr>
                      <a:r>
                        <a:rPr lang="en-US" sz="1100" b="1" i="0" u="none" strike="noStrike">
                          <a:solidFill>
                            <a:schemeClr val="dk1"/>
                          </a:solidFill>
                          <a:latin typeface="Verdana"/>
                          <a:ea typeface="Verdana"/>
                          <a:cs typeface="Verdana"/>
                          <a:sym typeface="Verdana"/>
                        </a:rPr>
                        <a:t>45 minutes</a:t>
                      </a:r>
                      <a:endParaRPr sz="1100" b="1" i="0" u="none" strike="noStrike">
                        <a:solidFill>
                          <a:schemeClr val="dk1"/>
                        </a:solidFill>
                        <a:latin typeface="Verdana"/>
                        <a:ea typeface="Verdana"/>
                        <a:cs typeface="Verdana"/>
                        <a:sym typeface="Verdana"/>
                      </a:endParaRPr>
                    </a:p>
                  </a:txBody>
                  <a:tcPr marL="52250" marR="52250" marT="7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CAB1"/>
                    </a:solidFill>
                  </a:tcPr>
                </a:tc>
                <a:extLst>
                  <a:ext uri="{0D108BD9-81ED-4DB2-BD59-A6C34878D82A}">
                    <a16:rowId xmlns:a16="http://schemas.microsoft.com/office/drawing/2014/main" val="10004"/>
                  </a:ext>
                </a:extLst>
              </a:tr>
            </a:tbl>
          </a:graphicData>
        </a:graphic>
      </p:graphicFrame>
      <p:sp>
        <p:nvSpPr>
          <p:cNvPr id="1640" name="Google Shape;1640;p94: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94</a:t>
            </a:fld>
            <a:endParaRPr/>
          </a:p>
        </p:txBody>
      </p:sp>
      <p:sp>
        <p:nvSpPr>
          <p:cNvPr id="1641" name="Google Shape;1641;p94: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1642" name="Google Shape;1642;p94: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1643" name="Google Shape;1643;p94: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pic>
        <p:nvPicPr>
          <p:cNvPr id="1649" name="Google Shape;1649;p95:notes" descr="csf_inside"/>
          <p:cNvPicPr preferRelativeResize="0"/>
          <p:nvPr/>
        </p:nvPicPr>
        <p:blipFill rotWithShape="1">
          <a:blip r:embed="rId3">
            <a:alphaModFix/>
          </a:blip>
          <a:srcRect b="92290"/>
          <a:stretch/>
        </p:blipFill>
        <p:spPr>
          <a:xfrm>
            <a:off x="1" y="3"/>
            <a:ext cx="7010400" cy="851555"/>
          </a:xfrm>
          <a:prstGeom prst="rect">
            <a:avLst/>
          </a:prstGeom>
          <a:noFill/>
          <a:ln>
            <a:noFill/>
          </a:ln>
        </p:spPr>
      </p:pic>
      <p:sp>
        <p:nvSpPr>
          <p:cNvPr id="1650" name="Google Shape;1650;p95:notes"/>
          <p:cNvSpPr txBox="1"/>
          <p:nvPr/>
        </p:nvSpPr>
        <p:spPr>
          <a:xfrm>
            <a:off x="219080" y="1658641"/>
            <a:ext cx="6572250" cy="7156753"/>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1100" b="1" i="1">
                <a:solidFill>
                  <a:schemeClr val="dk1"/>
                </a:solidFill>
                <a:latin typeface="Verdana"/>
                <a:ea typeface="Verdana"/>
                <a:cs typeface="Verdana"/>
                <a:sym typeface="Verdana"/>
              </a:rPr>
              <a:t>Confirmation Bias or Velcro/Teflon Effect    </a:t>
            </a:r>
            <a:r>
              <a:rPr lang="en-US" sz="1100">
                <a:solidFill>
                  <a:schemeClr val="dk1"/>
                </a:solidFill>
                <a:latin typeface="Verdana"/>
                <a:ea typeface="Verdana"/>
                <a:cs typeface="Verdana"/>
                <a:sym typeface="Verdana"/>
              </a:rPr>
              <a:t>The tendency to notice the evidence 				              that fits our thoughts and beliefs 				              and to miss the evidence that 				              contradicts our thoughts and beliefs.</a:t>
            </a:r>
            <a:endParaRPr/>
          </a:p>
          <a:p>
            <a:pPr marL="0" marR="0" lvl="0" indent="0" algn="l" rtl="0">
              <a:spcBef>
                <a:spcPts val="220"/>
              </a:spcBef>
              <a:spcAft>
                <a:spcPts val="0"/>
              </a:spcAft>
              <a:buNone/>
            </a:pPr>
            <a:endParaRPr sz="1100">
              <a:solidFill>
                <a:schemeClr val="dk1"/>
              </a:solidFill>
              <a:latin typeface="Verdana"/>
              <a:ea typeface="Verdana"/>
              <a:cs typeface="Verdana"/>
              <a:sym typeface="Verdana"/>
            </a:endParaRPr>
          </a:p>
          <a:p>
            <a:pPr marL="0" marR="0" lvl="0" indent="0" algn="l" rtl="0">
              <a:spcBef>
                <a:spcPts val="220"/>
              </a:spcBef>
              <a:spcAft>
                <a:spcPts val="0"/>
              </a:spcAft>
              <a:buNone/>
            </a:pPr>
            <a:r>
              <a:rPr lang="en-US" sz="1100">
                <a:solidFill>
                  <a:schemeClr val="dk1"/>
                </a:solidFill>
                <a:latin typeface="Verdana"/>
                <a:ea typeface="Verdana"/>
                <a:cs typeface="Verdana"/>
                <a:sym typeface="Verdana"/>
              </a:rPr>
              <a:t>			</a:t>
            </a:r>
            <a:endParaRPr/>
          </a:p>
        </p:txBody>
      </p:sp>
      <p:sp>
        <p:nvSpPr>
          <p:cNvPr id="1651" name="Google Shape;1651;p95:notes"/>
          <p:cNvSpPr txBox="1"/>
          <p:nvPr/>
        </p:nvSpPr>
        <p:spPr>
          <a:xfrm>
            <a:off x="219080" y="959152"/>
            <a:ext cx="6572250" cy="664029"/>
          </a:xfrm>
          <a:prstGeom prst="rect">
            <a:avLst/>
          </a:prstGeom>
          <a:noFill/>
          <a:ln>
            <a:noFill/>
          </a:ln>
        </p:spPr>
        <p:txBody>
          <a:bodyPr spcFirstLastPara="1" wrap="square" lIns="89400" tIns="44700" rIns="89400" bIns="44700" anchor="t" anchorCtr="0">
            <a:noAutofit/>
          </a:bodyPr>
          <a:lstStyle/>
          <a:p>
            <a:pPr marL="0" marR="0" lvl="0" indent="0" algn="l" rtl="0">
              <a:spcBef>
                <a:spcPts val="0"/>
              </a:spcBef>
              <a:spcAft>
                <a:spcPts val="0"/>
              </a:spcAft>
              <a:buNone/>
            </a:pPr>
            <a:r>
              <a:rPr lang="en-US" sz="2000" b="1">
                <a:solidFill>
                  <a:schemeClr val="dk1"/>
                </a:solidFill>
                <a:latin typeface="Verdana"/>
                <a:ea typeface="Verdana"/>
                <a:cs typeface="Verdana"/>
                <a:sym typeface="Verdana"/>
              </a:rPr>
              <a:t>Confirmation Bias</a:t>
            </a:r>
            <a:endParaRPr/>
          </a:p>
          <a:p>
            <a:pPr marL="0" marR="0" lvl="0" indent="0" algn="l" rtl="0">
              <a:spcBef>
                <a:spcPts val="0"/>
              </a:spcBef>
              <a:spcAft>
                <a:spcPts val="0"/>
              </a:spcAft>
              <a:buNone/>
            </a:pPr>
            <a:r>
              <a:rPr lang="en-US" sz="2000" b="1">
                <a:solidFill>
                  <a:schemeClr val="dk1"/>
                </a:solidFill>
                <a:latin typeface="Verdana"/>
                <a:ea typeface="Verdana"/>
                <a:cs typeface="Verdana"/>
                <a:sym typeface="Verdana"/>
              </a:rPr>
              <a:t>Key Terms</a:t>
            </a:r>
            <a:endParaRPr/>
          </a:p>
        </p:txBody>
      </p:sp>
      <p:pic>
        <p:nvPicPr>
          <p:cNvPr id="1652" name="Google Shape;1652;p95:notes" descr="CSF2-slide-template-text.png"/>
          <p:cNvPicPr preferRelativeResize="0"/>
          <p:nvPr/>
        </p:nvPicPr>
        <p:blipFill rotWithShape="1">
          <a:blip r:embed="rId4">
            <a:alphaModFix/>
          </a:blip>
          <a:srcRect/>
          <a:stretch/>
        </p:blipFill>
        <p:spPr>
          <a:xfrm>
            <a:off x="765242" y="27668"/>
            <a:ext cx="2663891" cy="886909"/>
          </a:xfrm>
          <a:prstGeom prst="rect">
            <a:avLst/>
          </a:prstGeom>
          <a:noFill/>
          <a:ln>
            <a:noFill/>
          </a:ln>
        </p:spPr>
      </p:pic>
      <p:pic>
        <p:nvPicPr>
          <p:cNvPr id="1653" name="Google Shape;1653;p95:notes" descr="csf2_logo-l.png"/>
          <p:cNvPicPr preferRelativeResize="0"/>
          <p:nvPr/>
        </p:nvPicPr>
        <p:blipFill rotWithShape="1">
          <a:blip r:embed="rId5">
            <a:alphaModFix/>
          </a:blip>
          <a:srcRect/>
          <a:stretch/>
        </p:blipFill>
        <p:spPr>
          <a:xfrm>
            <a:off x="45644" y="124507"/>
            <a:ext cx="675482" cy="673251"/>
          </a:xfrm>
          <a:prstGeom prst="rect">
            <a:avLst/>
          </a:prstGeom>
          <a:noFill/>
          <a:ln>
            <a:noFill/>
          </a:ln>
        </p:spPr>
      </p:pic>
      <p:sp>
        <p:nvSpPr>
          <p:cNvPr id="1654" name="Google Shape;1654;p95: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95</a:t>
            </a:fld>
            <a:endParaRPr/>
          </a:p>
        </p:txBody>
      </p:sp>
      <p:sp>
        <p:nvSpPr>
          <p:cNvPr id="1655" name="Google Shape;1655;p95: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
        <p:nvSpPr>
          <p:cNvPr id="1656" name="Google Shape;1656;p95:notes"/>
          <p:cNvSpPr txBox="1">
            <a:spLocks noGrp="1"/>
          </p:cNvSpPr>
          <p:nvPr>
            <p:ph type="body" idx="1"/>
          </p:nvPr>
        </p:nvSpPr>
        <p:spPr>
          <a:xfrm>
            <a:off x="264716" y="3238680"/>
            <a:ext cx="3829249" cy="5687282"/>
          </a:xfrm>
          <a:prstGeom prst="rect">
            <a:avLst/>
          </a:prstGeom>
        </p:spPr>
        <p:txBody>
          <a:bodyPr spcFirstLastPara="1" wrap="square" lIns="94500" tIns="47250" rIns="94500" bIns="47250" anchor="t" anchorCtr="0">
            <a:noAutofit/>
          </a:bodyPr>
          <a:lstStyle/>
          <a:p>
            <a:pPr marL="0" lvl="0" indent="0" algn="l" rtl="0">
              <a:spcBef>
                <a:spcPts val="360"/>
              </a:spcBef>
              <a:spcAft>
                <a:spcPts val="0"/>
              </a:spcAft>
              <a:buNone/>
            </a:pPr>
            <a:endParaRPr/>
          </a:p>
        </p:txBody>
      </p:sp>
      <p:sp>
        <p:nvSpPr>
          <p:cNvPr id="1657" name="Google Shape;1657;p95:notes"/>
          <p:cNvSpPr>
            <a:spLocks noGrp="1" noRot="1" noChangeAspect="1"/>
          </p:cNvSpPr>
          <p:nvPr>
            <p:ph type="sldImg" idx="2"/>
          </p:nvPr>
        </p:nvSpPr>
        <p:spPr>
          <a:xfrm>
            <a:off x="255588" y="292100"/>
            <a:ext cx="3671887" cy="27543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96: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64" name="Google Shape;1664;p96:notes"/>
          <p:cNvSpPr txBox="1">
            <a:spLocks noGrp="1"/>
          </p:cNvSpPr>
          <p:nvPr>
            <p:ph type="body" idx="1"/>
          </p:nvPr>
        </p:nvSpPr>
        <p:spPr>
          <a:xfrm>
            <a:off x="108928"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a:t>
            </a:r>
            <a:endParaRPr/>
          </a:p>
          <a:p>
            <a:pPr marL="0" lvl="0" indent="0" algn="l" rtl="0">
              <a:lnSpc>
                <a:spcPct val="100000"/>
              </a:lnSpc>
              <a:spcBef>
                <a:spcPts val="0"/>
              </a:spcBef>
              <a:spcAft>
                <a:spcPts val="0"/>
              </a:spcAft>
              <a:buNone/>
            </a:pPr>
            <a:endParaRPr sz="1100" b="1"/>
          </a:p>
          <a:p>
            <a:pPr marL="0" lvl="0" indent="0" algn="l" rtl="0">
              <a:lnSpc>
                <a:spcPct val="100000"/>
              </a:lnSpc>
              <a:spcBef>
                <a:spcPts val="0"/>
              </a:spcBef>
              <a:spcAft>
                <a:spcPts val="0"/>
              </a:spcAft>
              <a:buNone/>
            </a:pPr>
            <a:r>
              <a:rPr lang="en-US" sz="1100" b="1" u="sng"/>
              <a:t>Activity</a:t>
            </a:r>
            <a:r>
              <a:rPr lang="en-US" sz="1100" u="sng"/>
              <a:t> (Low-Tech)</a:t>
            </a:r>
            <a:endParaRPr/>
          </a:p>
          <a:p>
            <a:pPr marL="0" lvl="0" indent="0" algn="l" rtl="0">
              <a:lnSpc>
                <a:spcPct val="100000"/>
              </a:lnSpc>
              <a:spcBef>
                <a:spcPts val="0"/>
              </a:spcBef>
              <a:spcAft>
                <a:spcPts val="0"/>
              </a:spcAft>
              <a:buNone/>
            </a:pPr>
            <a:endParaRPr sz="1100" u="sng"/>
          </a:p>
          <a:p>
            <a:pPr marL="232802" lvl="0" indent="-232802" algn="l" rtl="0">
              <a:lnSpc>
                <a:spcPct val="100000"/>
              </a:lnSpc>
              <a:spcBef>
                <a:spcPts val="0"/>
              </a:spcBef>
              <a:spcAft>
                <a:spcPts val="0"/>
              </a:spcAft>
              <a:buClr>
                <a:schemeClr val="dk1"/>
              </a:buClr>
              <a:buSzPts val="1100"/>
              <a:buFont typeface="Calibri"/>
              <a:buAutoNum type="arabicParenR"/>
            </a:pPr>
            <a:r>
              <a:rPr lang="en-US" sz="1100"/>
              <a:t>Begin the lesson with Hunt the Good Stuff.</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Have students write down one to three good things in the Participant Workbook.</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Tell students to write the good thing </a:t>
            </a:r>
            <a:r>
              <a:rPr lang="en-US" sz="1100" b="1"/>
              <a:t>and </a:t>
            </a:r>
            <a:r>
              <a:rPr lang="en-US" sz="1100"/>
              <a:t>the reflection (i.e., why it’s a good thing).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Ask a couple students to share their “"Good Stuff"” at the group level. Remember to emphasize that the students explain why it is a good thing to them. </a:t>
            </a:r>
            <a:endParaRPr/>
          </a:p>
          <a:p>
            <a:pPr marL="221464" lvl="0" indent="-221464" algn="l" rtl="0">
              <a:lnSpc>
                <a:spcPct val="100000"/>
              </a:lnSpc>
              <a:spcBef>
                <a:spcPts val="0"/>
              </a:spcBef>
              <a:spcAft>
                <a:spcPts val="0"/>
              </a:spcAft>
              <a:buNone/>
            </a:pPr>
            <a:endParaRPr sz="1100"/>
          </a:p>
          <a:p>
            <a:pPr marL="221464" lvl="0" indent="-221464" algn="l" rtl="0">
              <a:lnSpc>
                <a:spcPct val="100000"/>
              </a:lnSpc>
              <a:spcBef>
                <a:spcPts val="0"/>
              </a:spcBef>
              <a:spcAft>
                <a:spcPts val="0"/>
              </a:spcAft>
              <a:buNone/>
            </a:pPr>
            <a:r>
              <a:rPr lang="en-US" sz="1100" b="1"/>
              <a:t>Key Points:</a:t>
            </a:r>
            <a:endParaRPr/>
          </a:p>
          <a:p>
            <a:pPr marL="221464" lvl="0" indent="-221464" algn="l" rtl="0">
              <a:lnSpc>
                <a:spcPct val="100000"/>
              </a:lnSpc>
              <a:spcBef>
                <a:spcPts val="0"/>
              </a:spcBef>
              <a:spcAft>
                <a:spcPts val="0"/>
              </a:spcAft>
              <a:buNone/>
            </a:pPr>
            <a:endParaRPr sz="1100" b="1"/>
          </a:p>
          <a:p>
            <a:pPr marL="232802" lvl="0" indent="-232802" algn="l" rtl="0">
              <a:lnSpc>
                <a:spcPct val="100000"/>
              </a:lnSpc>
              <a:spcBef>
                <a:spcPts val="0"/>
              </a:spcBef>
              <a:spcAft>
                <a:spcPts val="0"/>
              </a:spcAft>
              <a:buClr>
                <a:schemeClr val="dk1"/>
              </a:buClr>
              <a:buSzPts val="1100"/>
              <a:buFont typeface="Calibri"/>
              <a:buAutoNum type="arabicParenR"/>
            </a:pPr>
            <a:r>
              <a:rPr lang="en-US" sz="1100"/>
              <a:t>Optimism is important for resilience. </a:t>
            </a:r>
            <a:endParaRPr/>
          </a:p>
          <a:p>
            <a:pPr marL="232802" lvl="0" indent="-232802" algn="l" rtl="0">
              <a:lnSpc>
                <a:spcPct val="100000"/>
              </a:lnSpc>
              <a:spcBef>
                <a:spcPts val="0"/>
              </a:spcBef>
              <a:spcAft>
                <a:spcPts val="0"/>
              </a:spcAft>
              <a:buClr>
                <a:schemeClr val="dk1"/>
              </a:buClr>
              <a:buSzPts val="1100"/>
              <a:buFont typeface="Calibri"/>
              <a:buAutoNum type="arabicParenR"/>
            </a:pPr>
            <a:r>
              <a:rPr lang="en-US" sz="1100"/>
              <a:t>HTGS is a skill to use daily, or at least several times a week.</a:t>
            </a:r>
            <a:endParaRPr/>
          </a:p>
          <a:p>
            <a:pPr marL="221464" lvl="0" indent="-151614" algn="l" rtl="0">
              <a:lnSpc>
                <a:spcPct val="100000"/>
              </a:lnSpc>
              <a:spcBef>
                <a:spcPts val="0"/>
              </a:spcBef>
              <a:spcAft>
                <a:spcPts val="0"/>
              </a:spcAft>
              <a:buClr>
                <a:schemeClr val="dk1"/>
              </a:buClr>
              <a:buSzPts val="1100"/>
              <a:buFont typeface="Verdana"/>
              <a:buNone/>
            </a:pPr>
            <a:endParaRPr sz="1100"/>
          </a:p>
          <a:p>
            <a:pPr marL="221464" lvl="0" indent="-151614" algn="l" rtl="0">
              <a:lnSpc>
                <a:spcPct val="109090"/>
              </a:lnSpc>
              <a:spcBef>
                <a:spcPts val="330"/>
              </a:spcBef>
              <a:spcAft>
                <a:spcPts val="0"/>
              </a:spcAft>
              <a:buClr>
                <a:schemeClr val="dk1"/>
              </a:buClr>
              <a:buSzPts val="1100"/>
              <a:buFont typeface="Verdana"/>
              <a:buNone/>
            </a:pPr>
            <a:endParaRPr sz="1100"/>
          </a:p>
          <a:p>
            <a:pPr marL="221464" lvl="0" indent="-221464" algn="l" rtl="0">
              <a:lnSpc>
                <a:spcPct val="109090"/>
              </a:lnSpc>
              <a:spcBef>
                <a:spcPts val="330"/>
              </a:spcBef>
              <a:spcAft>
                <a:spcPts val="0"/>
              </a:spcAft>
              <a:buNone/>
            </a:pPr>
            <a:endParaRPr sz="1100"/>
          </a:p>
          <a:p>
            <a:pPr marL="221464" lvl="0" indent="-221464" algn="l" rtl="0">
              <a:lnSpc>
                <a:spcPct val="109090"/>
              </a:lnSpc>
              <a:spcBef>
                <a:spcPts val="330"/>
              </a:spcBef>
              <a:spcAft>
                <a:spcPts val="0"/>
              </a:spcAft>
              <a:buNone/>
            </a:pPr>
            <a:endParaRPr sz="1100"/>
          </a:p>
          <a:p>
            <a:pPr marL="0" lvl="0" indent="0" algn="l" rtl="0">
              <a:lnSpc>
                <a:spcPct val="100000"/>
              </a:lnSpc>
              <a:spcBef>
                <a:spcPts val="360"/>
              </a:spcBef>
              <a:spcAft>
                <a:spcPts val="0"/>
              </a:spcAft>
              <a:buNone/>
            </a:pPr>
            <a:endParaRPr/>
          </a:p>
        </p:txBody>
      </p:sp>
      <p:sp>
        <p:nvSpPr>
          <p:cNvPr id="1665" name="Google Shape;1665;p96: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96</a:t>
            </a:fld>
            <a:endParaRPr/>
          </a:p>
        </p:txBody>
      </p:sp>
      <p:sp>
        <p:nvSpPr>
          <p:cNvPr id="1666" name="Google Shape;1666;p96: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Google Shape;1674;p97: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75" name="Google Shape;1675;p97:notes"/>
          <p:cNvSpPr txBox="1">
            <a:spLocks noGrp="1"/>
          </p:cNvSpPr>
          <p:nvPr>
            <p:ph type="body" idx="1"/>
          </p:nvPr>
        </p:nvSpPr>
        <p:spPr>
          <a:xfrm>
            <a:off x="108928"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t>Instructor Notes: </a:t>
            </a:r>
            <a:endParaRPr/>
          </a:p>
          <a:p>
            <a:pPr marL="0" lvl="0" indent="0" algn="l" rtl="0">
              <a:lnSpc>
                <a:spcPct val="100000"/>
              </a:lnSpc>
              <a:spcBef>
                <a:spcPts val="0"/>
              </a:spcBef>
              <a:spcAft>
                <a:spcPts val="0"/>
              </a:spcAft>
              <a:buNone/>
            </a:pPr>
            <a:endParaRPr sz="1100"/>
          </a:p>
          <a:p>
            <a:pPr marL="232802" lvl="1" indent="-232802" algn="l" rtl="0">
              <a:lnSpc>
                <a:spcPct val="100000"/>
              </a:lnSpc>
              <a:spcBef>
                <a:spcPts val="0"/>
              </a:spcBef>
              <a:spcAft>
                <a:spcPts val="0"/>
              </a:spcAft>
              <a:buClr>
                <a:schemeClr val="dk1"/>
              </a:buClr>
              <a:buSzPts val="1100"/>
              <a:buFont typeface="Calibri"/>
              <a:buAutoNum type="arabicParenR"/>
            </a:pPr>
            <a:r>
              <a:rPr lang="en-US" sz="1100"/>
              <a:t>Tell students in one sentence what they will be learning.</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t>Provide students with the resilience Core Competency the skill targets. </a:t>
            </a:r>
            <a:endParaRPr/>
          </a:p>
          <a:p>
            <a:pPr marL="231895" lvl="1" indent="-231895" algn="l" rtl="0">
              <a:lnSpc>
                <a:spcPct val="100000"/>
              </a:lnSpc>
              <a:spcBef>
                <a:spcPts val="0"/>
              </a:spcBef>
              <a:spcAft>
                <a:spcPts val="0"/>
              </a:spcAft>
              <a:buNone/>
            </a:pPr>
            <a:endParaRPr sz="1100" b="1"/>
          </a:p>
          <a:p>
            <a:pPr marL="231895" lvl="1" indent="-231895" algn="l" rtl="0">
              <a:lnSpc>
                <a:spcPct val="100000"/>
              </a:lnSpc>
              <a:spcBef>
                <a:spcPts val="0"/>
              </a:spcBef>
              <a:spcAft>
                <a:spcPts val="0"/>
              </a:spcAft>
              <a:buNone/>
            </a:pPr>
            <a:r>
              <a:rPr lang="en-US" sz="1100" b="1"/>
              <a:t>Key Points:</a:t>
            </a:r>
            <a:endParaRPr/>
          </a:p>
          <a:p>
            <a:pPr marL="231895" lvl="1" indent="-231895" algn="l" rtl="0">
              <a:lnSpc>
                <a:spcPct val="100000"/>
              </a:lnSpc>
              <a:spcBef>
                <a:spcPts val="0"/>
              </a:spcBef>
              <a:spcAft>
                <a:spcPts val="0"/>
              </a:spcAft>
              <a:buNone/>
            </a:pPr>
            <a:endParaRPr sz="1100" b="1"/>
          </a:p>
          <a:p>
            <a:pPr marL="232802" lvl="1" indent="-232802" algn="l" rtl="0">
              <a:lnSpc>
                <a:spcPct val="100000"/>
              </a:lnSpc>
              <a:spcBef>
                <a:spcPts val="0"/>
              </a:spcBef>
              <a:spcAft>
                <a:spcPts val="0"/>
              </a:spcAft>
              <a:buClr>
                <a:schemeClr val="dk1"/>
              </a:buClr>
              <a:buSzPts val="1100"/>
              <a:buFont typeface="Calibri"/>
              <a:buAutoNum type="arabicParenR"/>
            </a:pPr>
            <a:r>
              <a:rPr lang="en-US" sz="1100"/>
              <a:t>We see what we want to see.</a:t>
            </a:r>
            <a:endParaRPr/>
          </a:p>
          <a:p>
            <a:pPr marL="232802" lvl="1" indent="-232802" algn="l" rtl="0">
              <a:lnSpc>
                <a:spcPct val="100000"/>
              </a:lnSpc>
              <a:spcBef>
                <a:spcPts val="0"/>
              </a:spcBef>
              <a:spcAft>
                <a:spcPts val="0"/>
              </a:spcAft>
              <a:buClr>
                <a:schemeClr val="dk1"/>
              </a:buClr>
              <a:buSzPts val="1100"/>
              <a:buFont typeface="Calibri"/>
              <a:buAutoNum type="arabicParenR"/>
            </a:pPr>
            <a:r>
              <a:rPr lang="en-US" sz="1100"/>
              <a:t>Fighting the Confirmation Bias builds Mental Agility.  </a:t>
            </a:r>
            <a:endParaRPr/>
          </a:p>
          <a:p>
            <a:pPr marL="223524" lvl="0" indent="-153674" algn="l" rtl="0">
              <a:lnSpc>
                <a:spcPct val="100000"/>
              </a:lnSpc>
              <a:spcBef>
                <a:spcPts val="0"/>
              </a:spcBef>
              <a:spcAft>
                <a:spcPts val="0"/>
              </a:spcAft>
              <a:buClr>
                <a:schemeClr val="dk1"/>
              </a:buClr>
              <a:buSzPts val="1100"/>
              <a:buFont typeface="Calibri"/>
              <a:buNone/>
            </a:pPr>
            <a:endParaRPr sz="1100"/>
          </a:p>
          <a:p>
            <a:pPr marL="0" lvl="0" indent="0" algn="l" rtl="0">
              <a:lnSpc>
                <a:spcPct val="100000"/>
              </a:lnSpc>
              <a:spcBef>
                <a:spcPts val="0"/>
              </a:spcBef>
              <a:spcAft>
                <a:spcPts val="0"/>
              </a:spcAft>
              <a:buNone/>
            </a:pPr>
            <a:endParaRPr sz="1000"/>
          </a:p>
          <a:p>
            <a:pPr marL="0" lvl="0" indent="0" algn="l" rtl="0">
              <a:lnSpc>
                <a:spcPct val="100000"/>
              </a:lnSpc>
              <a:spcBef>
                <a:spcPts val="0"/>
              </a:spcBef>
              <a:spcAft>
                <a:spcPts val="0"/>
              </a:spcAft>
              <a:buNone/>
            </a:pPr>
            <a:endParaRPr sz="1000"/>
          </a:p>
        </p:txBody>
      </p:sp>
      <p:sp>
        <p:nvSpPr>
          <p:cNvPr id="1676" name="Google Shape;1676;p97: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97</a:t>
            </a:fld>
            <a:endParaRPr/>
          </a:p>
        </p:txBody>
      </p:sp>
      <p:sp>
        <p:nvSpPr>
          <p:cNvPr id="1677" name="Google Shape;1677;p97: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p98: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87" name="Google Shape;1687;p98:notes"/>
          <p:cNvSpPr txBox="1">
            <a:spLocks noGrp="1"/>
          </p:cNvSpPr>
          <p:nvPr>
            <p:ph type="body" idx="1"/>
          </p:nvPr>
        </p:nvSpPr>
        <p:spPr>
          <a:xfrm>
            <a:off x="138139"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latin typeface="Verdana"/>
                <a:ea typeface="Verdana"/>
                <a:cs typeface="Verdana"/>
                <a:sym typeface="Verdana"/>
              </a:rPr>
              <a:t>Instructor Notes: </a:t>
            </a:r>
            <a:endParaRPr/>
          </a:p>
          <a:p>
            <a:pPr marL="0" lvl="0" indent="0" algn="l" rtl="0">
              <a:lnSpc>
                <a:spcPct val="100000"/>
              </a:lnSpc>
              <a:spcBef>
                <a:spcPts val="0"/>
              </a:spcBef>
              <a:spcAft>
                <a:spcPts val="0"/>
              </a:spcAft>
              <a:buNone/>
            </a:pPr>
            <a:endParaRPr sz="1100" b="1">
              <a:latin typeface="Verdana"/>
              <a:ea typeface="Verdana"/>
              <a:cs typeface="Verdana"/>
              <a:sym typeface="Verdana"/>
            </a:endParaRPr>
          </a:p>
          <a:p>
            <a:pPr marL="0" lvl="0" indent="0" algn="l" rtl="0">
              <a:lnSpc>
                <a:spcPct val="100000"/>
              </a:lnSpc>
              <a:spcBef>
                <a:spcPts val="0"/>
              </a:spcBef>
              <a:spcAft>
                <a:spcPts val="0"/>
              </a:spcAft>
              <a:buNone/>
            </a:pPr>
            <a:r>
              <a:rPr lang="en-US" sz="1100" b="1">
                <a:latin typeface="Verdana"/>
                <a:ea typeface="Verdana"/>
                <a:cs typeface="Verdana"/>
                <a:sym typeface="Verdana"/>
              </a:rPr>
              <a:t>[This clip is optional]</a:t>
            </a:r>
            <a:endParaRPr sz="1100">
              <a:latin typeface="Verdana"/>
              <a:ea typeface="Verdana"/>
              <a:cs typeface="Verdana"/>
              <a:sym typeface="Verdana"/>
            </a:endParaRPr>
          </a:p>
          <a:p>
            <a:pPr marL="231895" lvl="0" indent="-231895" algn="l" rtl="0">
              <a:lnSpc>
                <a:spcPct val="100000"/>
              </a:lnSpc>
              <a:spcBef>
                <a:spcPts val="0"/>
              </a:spcBef>
              <a:spcAft>
                <a:spcPts val="0"/>
              </a:spcAft>
              <a:buNone/>
            </a:pPr>
            <a:endParaRPr sz="1100"/>
          </a:p>
          <a:p>
            <a:pPr marL="231895" lvl="0" indent="-231895" algn="l" rtl="0">
              <a:lnSpc>
                <a:spcPct val="100000"/>
              </a:lnSpc>
              <a:spcBef>
                <a:spcPts val="0"/>
              </a:spcBef>
              <a:spcAft>
                <a:spcPts val="0"/>
              </a:spcAft>
              <a:buNone/>
            </a:pPr>
            <a:r>
              <a:rPr lang="en-US" sz="1100" b="1" u="sng"/>
              <a:t>Hook</a:t>
            </a:r>
            <a:r>
              <a:rPr lang="en-US" sz="1100" u="sng"/>
              <a:t> (High-Tech)</a:t>
            </a:r>
            <a:endParaRPr/>
          </a:p>
          <a:p>
            <a:pPr marL="231895" lvl="0" indent="-231895" algn="l" rtl="0">
              <a:lnSpc>
                <a:spcPct val="100000"/>
              </a:lnSpc>
              <a:spcBef>
                <a:spcPts val="0"/>
              </a:spcBef>
              <a:spcAft>
                <a:spcPts val="0"/>
              </a:spcAft>
              <a:buNone/>
            </a:pPr>
            <a:endParaRPr sz="1100"/>
          </a:p>
          <a:p>
            <a:pPr marL="232802" lvl="0" indent="-232802" algn="l" rtl="0">
              <a:lnSpc>
                <a:spcPct val="100000"/>
              </a:lnSpc>
              <a:spcBef>
                <a:spcPts val="0"/>
              </a:spcBef>
              <a:spcAft>
                <a:spcPts val="0"/>
              </a:spcAft>
              <a:buClr>
                <a:schemeClr val="dk1"/>
              </a:buClr>
              <a:buSzPts val="1100"/>
              <a:buFont typeface="Calibri"/>
              <a:buAutoNum type="arabicParenR"/>
            </a:pPr>
            <a:r>
              <a:rPr lang="en-US" sz="1100"/>
              <a:t>Show the “Awareness Test” clip:</a:t>
            </a:r>
            <a:endParaRPr/>
          </a:p>
          <a:p>
            <a:pPr marL="467013" lvl="1" indent="-231895" algn="l" rtl="0">
              <a:lnSpc>
                <a:spcPct val="100000"/>
              </a:lnSpc>
              <a:spcBef>
                <a:spcPts val="0"/>
              </a:spcBef>
              <a:spcAft>
                <a:spcPts val="0"/>
              </a:spcAft>
              <a:buClr>
                <a:schemeClr val="dk1"/>
              </a:buClr>
              <a:buSzPts val="1100"/>
              <a:buFont typeface="Arial"/>
              <a:buChar char="•"/>
            </a:pPr>
            <a:r>
              <a:rPr lang="en-US" sz="1100"/>
              <a:t>Prebrief: Show the clip without an introduction so that you don’t ruin the effect.</a:t>
            </a:r>
            <a:endParaRPr/>
          </a:p>
          <a:p>
            <a:pPr marL="467013" lvl="1" indent="-231895" algn="l" rtl="0">
              <a:lnSpc>
                <a:spcPct val="100000"/>
              </a:lnSpc>
              <a:spcBef>
                <a:spcPts val="0"/>
              </a:spcBef>
              <a:spcAft>
                <a:spcPts val="0"/>
              </a:spcAft>
              <a:buClr>
                <a:schemeClr val="dk1"/>
              </a:buClr>
              <a:buSzPts val="1100"/>
              <a:buFont typeface="Arial"/>
              <a:buChar char="•"/>
            </a:pPr>
            <a:r>
              <a:rPr lang="en-US" sz="1100"/>
              <a:t>Debrief: </a:t>
            </a:r>
            <a:endParaRPr/>
          </a:p>
          <a:p>
            <a:pPr marL="644834" lvl="2" indent="-174601" algn="l" rtl="0">
              <a:lnSpc>
                <a:spcPct val="100000"/>
              </a:lnSpc>
              <a:spcBef>
                <a:spcPts val="0"/>
              </a:spcBef>
              <a:spcAft>
                <a:spcPts val="0"/>
              </a:spcAft>
              <a:buClr>
                <a:schemeClr val="dk1"/>
              </a:buClr>
              <a:buSzPts val="1100"/>
              <a:buFont typeface="Noto Sans Symbols"/>
              <a:buChar char="❑"/>
            </a:pPr>
            <a:r>
              <a:rPr lang="en-US" sz="1100"/>
              <a:t>Ask how many students saw the hidden message on the cards.</a:t>
            </a:r>
            <a:endParaRPr/>
          </a:p>
          <a:p>
            <a:pPr marL="644834" lvl="2" indent="-174601" algn="l" rtl="0">
              <a:lnSpc>
                <a:spcPct val="100000"/>
              </a:lnSpc>
              <a:spcBef>
                <a:spcPts val="0"/>
              </a:spcBef>
              <a:spcAft>
                <a:spcPts val="0"/>
              </a:spcAft>
              <a:buClr>
                <a:schemeClr val="dk1"/>
              </a:buClr>
              <a:buSzPts val="1100"/>
              <a:buFont typeface="Noto Sans Symbols"/>
              <a:buChar char="❑"/>
            </a:pPr>
            <a:r>
              <a:rPr lang="en-US" sz="1100"/>
              <a:t>Emphasize that we tend to see what we are looking for, making it hard to see the whole picture. “</a:t>
            </a:r>
            <a:r>
              <a:rPr lang="en-US" sz="1100" b="1"/>
              <a:t>We see information that supports our beliefs.”</a:t>
            </a:r>
            <a:endParaRPr/>
          </a:p>
          <a:p>
            <a:pPr marL="0" lvl="0" indent="0" algn="l" rtl="0">
              <a:lnSpc>
                <a:spcPct val="100000"/>
              </a:lnSpc>
              <a:spcBef>
                <a:spcPts val="0"/>
              </a:spcBef>
              <a:spcAft>
                <a:spcPts val="0"/>
              </a:spcAft>
              <a:buNone/>
            </a:pPr>
            <a:endParaRPr sz="1100"/>
          </a:p>
          <a:p>
            <a:pPr marL="231895" lvl="0" indent="-231895" algn="l" rtl="0">
              <a:lnSpc>
                <a:spcPct val="100000"/>
              </a:lnSpc>
              <a:spcBef>
                <a:spcPts val="0"/>
              </a:spcBef>
              <a:spcAft>
                <a:spcPts val="0"/>
              </a:spcAft>
              <a:buNone/>
            </a:pPr>
            <a:r>
              <a:rPr lang="en-US" sz="1100" b="1"/>
              <a:t>Key Points:</a:t>
            </a:r>
            <a:endParaRPr/>
          </a:p>
          <a:p>
            <a:pPr marL="231895" lvl="0" indent="-231895" algn="l" rtl="0">
              <a:lnSpc>
                <a:spcPct val="100000"/>
              </a:lnSpc>
              <a:spcBef>
                <a:spcPts val="0"/>
              </a:spcBef>
              <a:spcAft>
                <a:spcPts val="0"/>
              </a:spcAft>
              <a:buNone/>
            </a:pPr>
            <a:endParaRPr sz="1100" b="1"/>
          </a:p>
          <a:p>
            <a:pPr marL="231895" lvl="0" indent="-231895" algn="l" rtl="0">
              <a:lnSpc>
                <a:spcPct val="100000"/>
              </a:lnSpc>
              <a:spcBef>
                <a:spcPts val="0"/>
              </a:spcBef>
              <a:spcAft>
                <a:spcPts val="0"/>
              </a:spcAft>
              <a:buNone/>
            </a:pPr>
            <a:r>
              <a:rPr lang="en-US" sz="1100"/>
              <a:t>Our tendency to see what we are looking for</a:t>
            </a:r>
            <a:endParaRPr/>
          </a:p>
          <a:p>
            <a:pPr marL="231895" lvl="0" indent="-231895" algn="l" rtl="0">
              <a:lnSpc>
                <a:spcPct val="100000"/>
              </a:lnSpc>
              <a:spcBef>
                <a:spcPts val="0"/>
              </a:spcBef>
              <a:spcAft>
                <a:spcPts val="0"/>
              </a:spcAft>
              <a:buNone/>
            </a:pPr>
            <a:r>
              <a:rPr lang="en-US" sz="1100"/>
              <a:t>makes it hard for us to see the whole picture. </a:t>
            </a:r>
            <a:endParaRPr/>
          </a:p>
        </p:txBody>
      </p:sp>
      <p:sp>
        <p:nvSpPr>
          <p:cNvPr id="1688" name="Google Shape;1688;p98: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98</a:t>
            </a:fld>
            <a:endParaRPr/>
          </a:p>
        </p:txBody>
      </p:sp>
      <p:sp>
        <p:nvSpPr>
          <p:cNvPr id="1689" name="Google Shape;1689;p98: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p99:notes"/>
          <p:cNvSpPr>
            <a:spLocks noGrp="1" noRot="1" noChangeAspect="1"/>
          </p:cNvSpPr>
          <p:nvPr>
            <p:ph type="sldImg" idx="2"/>
          </p:nvPr>
        </p:nvSpPr>
        <p:spPr>
          <a:xfrm>
            <a:off x="260350" y="285750"/>
            <a:ext cx="3856038" cy="2890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98" name="Google Shape;1698;p99:notes"/>
          <p:cNvSpPr txBox="1">
            <a:spLocks noGrp="1"/>
          </p:cNvSpPr>
          <p:nvPr>
            <p:ph type="body" idx="1"/>
          </p:nvPr>
        </p:nvSpPr>
        <p:spPr>
          <a:xfrm>
            <a:off x="128402" y="3238680"/>
            <a:ext cx="3829249" cy="5687282"/>
          </a:xfrm>
          <a:prstGeom prst="rect">
            <a:avLst/>
          </a:prstGeom>
          <a:noFill/>
          <a:ln>
            <a:noFill/>
          </a:ln>
        </p:spPr>
        <p:txBody>
          <a:bodyPr spcFirstLastPara="1" wrap="square" lIns="94500" tIns="47250" rIns="94500" bIns="47250" anchor="t" anchorCtr="0">
            <a:normAutofit/>
          </a:bodyPr>
          <a:lstStyle/>
          <a:p>
            <a:pPr marL="0" lvl="0" indent="0" algn="l" rtl="0">
              <a:lnSpc>
                <a:spcPct val="100000"/>
              </a:lnSpc>
              <a:spcBef>
                <a:spcPts val="0"/>
              </a:spcBef>
              <a:spcAft>
                <a:spcPts val="0"/>
              </a:spcAft>
              <a:buNone/>
            </a:pPr>
            <a:r>
              <a:rPr lang="en-US" sz="1100" b="1">
                <a:latin typeface="Verdana"/>
                <a:ea typeface="Verdana"/>
                <a:cs typeface="Verdana"/>
                <a:sym typeface="Verdana"/>
              </a:rPr>
              <a:t>Instructor Notes: </a:t>
            </a:r>
            <a:endParaRPr sz="1100">
              <a:latin typeface="Verdana"/>
              <a:ea typeface="Verdana"/>
              <a:cs typeface="Verdana"/>
              <a:sym typeface="Verdana"/>
            </a:endParaRPr>
          </a:p>
          <a:p>
            <a:pPr marL="231895" lvl="0" indent="-231895" algn="l" rtl="0">
              <a:lnSpc>
                <a:spcPct val="100000"/>
              </a:lnSpc>
              <a:spcBef>
                <a:spcPts val="0"/>
              </a:spcBef>
              <a:spcAft>
                <a:spcPts val="0"/>
              </a:spcAft>
              <a:buNone/>
            </a:pPr>
            <a:endParaRPr sz="1100"/>
          </a:p>
          <a:p>
            <a:pPr marL="232802" lvl="0" indent="-232802" algn="l" rtl="0">
              <a:lnSpc>
                <a:spcPct val="109090"/>
              </a:lnSpc>
              <a:spcBef>
                <a:spcPts val="330"/>
              </a:spcBef>
              <a:spcAft>
                <a:spcPts val="0"/>
              </a:spcAft>
              <a:buClr>
                <a:schemeClr val="dk1"/>
              </a:buClr>
              <a:buSzPts val="1100"/>
              <a:buFont typeface="Calibri"/>
              <a:buAutoNum type="arabicParenR"/>
            </a:pPr>
            <a:r>
              <a:rPr lang="en-US" sz="1100"/>
              <a:t>Explain that the Confirmation Bias is the automatic process that makes us more likely to confirm that which we already believe.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Point out that the Confirmation Bias makes it hard to change our minds.</a:t>
            </a:r>
            <a:endParaRPr/>
          </a:p>
          <a:p>
            <a:pPr marL="0" lvl="0" indent="0" algn="l" rtl="0">
              <a:lnSpc>
                <a:spcPct val="109090"/>
              </a:lnSpc>
              <a:spcBef>
                <a:spcPts val="330"/>
              </a:spcBef>
              <a:spcAft>
                <a:spcPts val="0"/>
              </a:spcAft>
              <a:buNone/>
            </a:pPr>
            <a:endParaRPr sz="1100"/>
          </a:p>
          <a:p>
            <a:pPr marL="0" lvl="0" indent="0" algn="l" rtl="0">
              <a:lnSpc>
                <a:spcPct val="109090"/>
              </a:lnSpc>
              <a:spcBef>
                <a:spcPts val="330"/>
              </a:spcBef>
              <a:spcAft>
                <a:spcPts val="0"/>
              </a:spcAft>
              <a:buNone/>
            </a:pPr>
            <a:r>
              <a:rPr lang="en-US" sz="1100" b="1"/>
              <a:t>Key Points:</a:t>
            </a:r>
            <a:endParaRPr/>
          </a:p>
          <a:p>
            <a:pPr marL="0" lvl="0" indent="0" algn="l" rtl="0">
              <a:lnSpc>
                <a:spcPct val="109090"/>
              </a:lnSpc>
              <a:spcBef>
                <a:spcPts val="330"/>
              </a:spcBef>
              <a:spcAft>
                <a:spcPts val="0"/>
              </a:spcAft>
              <a:buNone/>
            </a:pPr>
            <a:endParaRPr sz="1100"/>
          </a:p>
          <a:p>
            <a:pPr marL="232802" lvl="0" indent="-232802" algn="l" rtl="0">
              <a:lnSpc>
                <a:spcPct val="109090"/>
              </a:lnSpc>
              <a:spcBef>
                <a:spcPts val="330"/>
              </a:spcBef>
              <a:spcAft>
                <a:spcPts val="0"/>
              </a:spcAft>
              <a:buClr>
                <a:schemeClr val="dk1"/>
              </a:buClr>
              <a:buSzPts val="1100"/>
              <a:buFont typeface="Calibri"/>
              <a:buAutoNum type="arabicParenR"/>
            </a:pPr>
            <a:r>
              <a:rPr lang="en-US" sz="1100"/>
              <a:t>Confirmation Bias affects us all; our brains automatically do this. </a:t>
            </a:r>
            <a:endParaRPr/>
          </a:p>
          <a:p>
            <a:pPr marL="232802" lvl="0" indent="-232802" algn="l" rtl="0">
              <a:lnSpc>
                <a:spcPct val="109090"/>
              </a:lnSpc>
              <a:spcBef>
                <a:spcPts val="330"/>
              </a:spcBef>
              <a:spcAft>
                <a:spcPts val="0"/>
              </a:spcAft>
              <a:buClr>
                <a:schemeClr val="dk1"/>
              </a:buClr>
              <a:buSzPts val="1100"/>
              <a:buFont typeface="Calibri"/>
              <a:buAutoNum type="arabicParenR"/>
            </a:pPr>
            <a:r>
              <a:rPr lang="en-US" sz="1100"/>
              <a:t>Most of us do not learn about the Confirmation Bias. Learning about the Confirmation Bias helps us to see the whole picture and solve problems. </a:t>
            </a:r>
            <a:endParaRPr/>
          </a:p>
        </p:txBody>
      </p:sp>
      <p:sp>
        <p:nvSpPr>
          <p:cNvPr id="1699" name="Google Shape;1699;p99:notes"/>
          <p:cNvSpPr txBox="1">
            <a:spLocks noGrp="1"/>
          </p:cNvSpPr>
          <p:nvPr>
            <p:ph type="sldNum" idx="12"/>
          </p:nvPr>
        </p:nvSpPr>
        <p:spPr>
          <a:xfrm>
            <a:off x="6426201" y="8830661"/>
            <a:ext cx="582679" cy="464205"/>
          </a:xfrm>
          <a:prstGeom prst="rect">
            <a:avLst/>
          </a:prstGeom>
          <a:noFill/>
          <a:ln>
            <a:noFill/>
          </a:ln>
        </p:spPr>
        <p:txBody>
          <a:bodyPr spcFirstLastPara="1" wrap="square" lIns="94500" tIns="47250" rIns="94500" bIns="47250" anchor="b" anchorCtr="0">
            <a:noAutofit/>
          </a:bodyPr>
          <a:lstStyle/>
          <a:p>
            <a:pPr marL="0" lvl="0" indent="0" algn="r" rtl="0">
              <a:spcBef>
                <a:spcPts val="0"/>
              </a:spcBef>
              <a:spcAft>
                <a:spcPts val="0"/>
              </a:spcAft>
              <a:buNone/>
            </a:pPr>
            <a:fld id="{00000000-1234-1234-1234-123412341234}" type="slidenum">
              <a:rPr lang="en-US"/>
              <a:t>99</a:t>
            </a:fld>
            <a:endParaRPr/>
          </a:p>
        </p:txBody>
      </p:sp>
      <p:sp>
        <p:nvSpPr>
          <p:cNvPr id="1700" name="Google Shape;1700;p99:notes"/>
          <p:cNvSpPr txBox="1">
            <a:spLocks noGrp="1"/>
          </p:cNvSpPr>
          <p:nvPr>
            <p:ph type="ftr" idx="11"/>
          </p:nvPr>
        </p:nvSpPr>
        <p:spPr>
          <a:xfrm>
            <a:off x="0" y="8830661"/>
            <a:ext cx="6647794" cy="464205"/>
          </a:xfrm>
          <a:prstGeom prst="rect">
            <a:avLst/>
          </a:prstGeom>
          <a:noFill/>
          <a:ln>
            <a:noFill/>
          </a:ln>
        </p:spPr>
        <p:txBody>
          <a:bodyPr spcFirstLastPara="1" wrap="square" lIns="88575" tIns="44275" rIns="88575" bIns="44275" anchor="b" anchorCtr="0">
            <a:noAutofit/>
          </a:bodyPr>
          <a:lstStyle/>
          <a:p>
            <a:pPr marL="0" lvl="0" indent="0" algn="ctr" rtl="0">
              <a:spcBef>
                <a:spcPts val="0"/>
              </a:spcBef>
              <a:spcAft>
                <a:spcPts val="0"/>
              </a:spcAft>
              <a:buNone/>
            </a:pPr>
            <a:r>
              <a:rPr lang="en-US"/>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SF Title">
  <p:cSld name="CSF Title">
    <p:spTree>
      <p:nvGrpSpPr>
        <p:cNvPr id="1" name="Shape 19"/>
        <p:cNvGrpSpPr/>
        <p:nvPr/>
      </p:nvGrpSpPr>
      <p:grpSpPr>
        <a:xfrm>
          <a:off x="0" y="0"/>
          <a:ext cx="0" cy="0"/>
          <a:chOff x="0" y="0"/>
          <a:chExt cx="0" cy="0"/>
        </a:xfrm>
      </p:grpSpPr>
      <p:sp>
        <p:nvSpPr>
          <p:cNvPr id="20" name="Google Shape;20;p248"/>
          <p:cNvSpPr txBox="1">
            <a:spLocks noGrp="1"/>
          </p:cNvSpPr>
          <p:nvPr>
            <p:ph type="title"/>
          </p:nvPr>
        </p:nvSpPr>
        <p:spPr>
          <a:xfrm>
            <a:off x="2667000" y="4191000"/>
            <a:ext cx="6477000" cy="1143000"/>
          </a:xfrm>
          <a:prstGeom prst="rect">
            <a:avLst/>
          </a:prstGeom>
          <a:noFill/>
          <a:ln>
            <a:noFill/>
          </a:ln>
        </p:spPr>
        <p:txBody>
          <a:bodyPr spcFirstLastPara="1" wrap="square" lIns="91275" tIns="45625" rIns="91275" bIns="45625" anchor="ctr" anchorCtr="0">
            <a:noAutofit/>
          </a:bodyPr>
          <a:lstStyle>
            <a:lvl1pPr lvl="0" algn="l">
              <a:spcBef>
                <a:spcPts val="0"/>
              </a:spcBef>
              <a:spcAft>
                <a:spcPts val="0"/>
              </a:spcAft>
              <a:buSzPts val="1400"/>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48"/>
          <p:cNvSpPr txBox="1">
            <a:spLocks noGrp="1"/>
          </p:cNvSpPr>
          <p:nvPr>
            <p:ph type="ftr" idx="11"/>
          </p:nvPr>
        </p:nvSpPr>
        <p:spPr>
          <a:xfrm>
            <a:off x="457200" y="6356350"/>
            <a:ext cx="752674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48"/>
          <p:cNvSpPr txBox="1">
            <a:spLocks noGrp="1"/>
          </p:cNvSpPr>
          <p:nvPr>
            <p:ph type="sldNum" idx="12"/>
          </p:nvPr>
        </p:nvSpPr>
        <p:spPr>
          <a:xfrm>
            <a:off x="8077200" y="6356350"/>
            <a:ext cx="6096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b="0" i="0" u="none" strike="noStrike" cap="none">
                <a:solidFill>
                  <a:srgbClr val="FFFFFF"/>
                </a:solidFill>
                <a:latin typeface="Verdana"/>
                <a:ea typeface="Verdana"/>
                <a:cs typeface="Verdana"/>
                <a:sym typeface="Verdana"/>
              </a:defRPr>
            </a:lvl1pPr>
            <a:lvl2pPr marL="0" marR="0" lvl="1" indent="0" algn="r">
              <a:spcBef>
                <a:spcPts val="0"/>
              </a:spcBef>
              <a:spcAft>
                <a:spcPts val="0"/>
              </a:spcAft>
              <a:buNone/>
              <a:defRPr sz="1000" b="0" i="0" u="none" strike="noStrike" cap="none">
                <a:solidFill>
                  <a:srgbClr val="FFFFFF"/>
                </a:solidFill>
                <a:latin typeface="Verdana"/>
                <a:ea typeface="Verdana"/>
                <a:cs typeface="Verdana"/>
                <a:sym typeface="Verdana"/>
              </a:defRPr>
            </a:lvl2pPr>
            <a:lvl3pPr marL="0" marR="0" lvl="2" indent="0" algn="r">
              <a:spcBef>
                <a:spcPts val="0"/>
              </a:spcBef>
              <a:spcAft>
                <a:spcPts val="0"/>
              </a:spcAft>
              <a:buNone/>
              <a:defRPr sz="1000" b="0" i="0" u="none" strike="noStrike" cap="none">
                <a:solidFill>
                  <a:srgbClr val="FFFFFF"/>
                </a:solidFill>
                <a:latin typeface="Verdana"/>
                <a:ea typeface="Verdana"/>
                <a:cs typeface="Verdana"/>
                <a:sym typeface="Verdana"/>
              </a:defRPr>
            </a:lvl3pPr>
            <a:lvl4pPr marL="0" marR="0" lvl="3" indent="0" algn="r">
              <a:spcBef>
                <a:spcPts val="0"/>
              </a:spcBef>
              <a:spcAft>
                <a:spcPts val="0"/>
              </a:spcAft>
              <a:buNone/>
              <a:defRPr sz="1000" b="0" i="0" u="none" strike="noStrike" cap="none">
                <a:solidFill>
                  <a:srgbClr val="FFFFFF"/>
                </a:solidFill>
                <a:latin typeface="Verdana"/>
                <a:ea typeface="Verdana"/>
                <a:cs typeface="Verdana"/>
                <a:sym typeface="Verdana"/>
              </a:defRPr>
            </a:lvl4pPr>
            <a:lvl5pPr marL="0" marR="0" lvl="4" indent="0" algn="r">
              <a:spcBef>
                <a:spcPts val="0"/>
              </a:spcBef>
              <a:spcAft>
                <a:spcPts val="0"/>
              </a:spcAft>
              <a:buNone/>
              <a:defRPr sz="1000" b="0" i="0" u="none" strike="noStrike" cap="none">
                <a:solidFill>
                  <a:srgbClr val="FFFFFF"/>
                </a:solidFill>
                <a:latin typeface="Verdana"/>
                <a:ea typeface="Verdana"/>
                <a:cs typeface="Verdana"/>
                <a:sym typeface="Verdana"/>
              </a:defRPr>
            </a:lvl5pPr>
            <a:lvl6pPr marL="0" marR="0" lvl="5" indent="0" algn="r">
              <a:spcBef>
                <a:spcPts val="0"/>
              </a:spcBef>
              <a:spcAft>
                <a:spcPts val="0"/>
              </a:spcAft>
              <a:buNone/>
              <a:defRPr sz="1000" b="0" i="0" u="none" strike="noStrike" cap="none">
                <a:solidFill>
                  <a:srgbClr val="FFFFFF"/>
                </a:solidFill>
                <a:latin typeface="Verdana"/>
                <a:ea typeface="Verdana"/>
                <a:cs typeface="Verdana"/>
                <a:sym typeface="Verdana"/>
              </a:defRPr>
            </a:lvl6pPr>
            <a:lvl7pPr marL="0" marR="0" lvl="6" indent="0" algn="r">
              <a:spcBef>
                <a:spcPts val="0"/>
              </a:spcBef>
              <a:spcAft>
                <a:spcPts val="0"/>
              </a:spcAft>
              <a:buNone/>
              <a:defRPr sz="1000" b="0" i="0" u="none" strike="noStrike" cap="none">
                <a:solidFill>
                  <a:srgbClr val="FFFFFF"/>
                </a:solidFill>
                <a:latin typeface="Verdana"/>
                <a:ea typeface="Verdana"/>
                <a:cs typeface="Verdana"/>
                <a:sym typeface="Verdana"/>
              </a:defRPr>
            </a:lvl7pPr>
            <a:lvl8pPr marL="0" marR="0" lvl="7" indent="0" algn="r">
              <a:spcBef>
                <a:spcPts val="0"/>
              </a:spcBef>
              <a:spcAft>
                <a:spcPts val="0"/>
              </a:spcAft>
              <a:buNone/>
              <a:defRPr sz="1000" b="0" i="0" u="none" strike="noStrike" cap="none">
                <a:solidFill>
                  <a:srgbClr val="FFFFFF"/>
                </a:solidFill>
                <a:latin typeface="Verdana"/>
                <a:ea typeface="Verdana"/>
                <a:cs typeface="Verdana"/>
                <a:sym typeface="Verdana"/>
              </a:defRPr>
            </a:lvl8pPr>
            <a:lvl9pPr marL="0" marR="0" lvl="8" indent="0" algn="r">
              <a:spcBef>
                <a:spcPts val="0"/>
              </a:spcBef>
              <a:spcAft>
                <a:spcPts val="0"/>
              </a:spcAft>
              <a:buNone/>
              <a:defRPr sz="1000" b="0" i="0" u="none" strike="noStrike" cap="none">
                <a:solidFill>
                  <a:srgbClr val="FFFFFF"/>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CSF Three Layers">
  <p:cSld name="4_CSF Three Layers">
    <p:spTree>
      <p:nvGrpSpPr>
        <p:cNvPr id="1" name="Shape 62"/>
        <p:cNvGrpSpPr/>
        <p:nvPr/>
      </p:nvGrpSpPr>
      <p:grpSpPr>
        <a:xfrm>
          <a:off x="0" y="0"/>
          <a:ext cx="0" cy="0"/>
          <a:chOff x="0" y="0"/>
          <a:chExt cx="0" cy="0"/>
        </a:xfrm>
      </p:grpSpPr>
      <p:sp>
        <p:nvSpPr>
          <p:cNvPr id="63" name="Google Shape;63;p256"/>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 name="Google Shape;64;p256"/>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5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CSF Three Layers">
  <p:cSld name="5_CSF Three Layers">
    <p:spTree>
      <p:nvGrpSpPr>
        <p:cNvPr id="1" name="Shape 66"/>
        <p:cNvGrpSpPr/>
        <p:nvPr/>
      </p:nvGrpSpPr>
      <p:grpSpPr>
        <a:xfrm>
          <a:off x="0" y="0"/>
          <a:ext cx="0" cy="0"/>
          <a:chOff x="0" y="0"/>
          <a:chExt cx="0" cy="0"/>
        </a:xfrm>
      </p:grpSpPr>
      <p:sp>
        <p:nvSpPr>
          <p:cNvPr id="67" name="Google Shape;67;p257"/>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8" name="Google Shape;68;p257"/>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5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CSF Three Layers">
  <p:cSld name="6_CSF Three Layers">
    <p:spTree>
      <p:nvGrpSpPr>
        <p:cNvPr id="1" name="Shape 70"/>
        <p:cNvGrpSpPr/>
        <p:nvPr/>
      </p:nvGrpSpPr>
      <p:grpSpPr>
        <a:xfrm>
          <a:off x="0" y="0"/>
          <a:ext cx="0" cy="0"/>
          <a:chOff x="0" y="0"/>
          <a:chExt cx="0" cy="0"/>
        </a:xfrm>
      </p:grpSpPr>
      <p:sp>
        <p:nvSpPr>
          <p:cNvPr id="71" name="Google Shape;71;p258"/>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 name="Google Shape;72;p258"/>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5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7_CSF Three Layers">
  <p:cSld name="7_CSF Three Layers">
    <p:spTree>
      <p:nvGrpSpPr>
        <p:cNvPr id="1" name="Shape 74"/>
        <p:cNvGrpSpPr/>
        <p:nvPr/>
      </p:nvGrpSpPr>
      <p:grpSpPr>
        <a:xfrm>
          <a:off x="0" y="0"/>
          <a:ext cx="0" cy="0"/>
          <a:chOff x="0" y="0"/>
          <a:chExt cx="0" cy="0"/>
        </a:xfrm>
      </p:grpSpPr>
      <p:sp>
        <p:nvSpPr>
          <p:cNvPr id="75" name="Google Shape;75;p259"/>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 name="Google Shape;76;p259"/>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5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8_CSF Three Layers">
  <p:cSld name="8_CSF Three Layers">
    <p:spTree>
      <p:nvGrpSpPr>
        <p:cNvPr id="1" name="Shape 78"/>
        <p:cNvGrpSpPr/>
        <p:nvPr/>
      </p:nvGrpSpPr>
      <p:grpSpPr>
        <a:xfrm>
          <a:off x="0" y="0"/>
          <a:ext cx="0" cy="0"/>
          <a:chOff x="0" y="0"/>
          <a:chExt cx="0" cy="0"/>
        </a:xfrm>
      </p:grpSpPr>
      <p:sp>
        <p:nvSpPr>
          <p:cNvPr id="79" name="Google Shape;79;p260"/>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260"/>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260"/>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6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9_CSF Three Layers">
  <p:cSld name="9_CSF Three Layers">
    <p:spTree>
      <p:nvGrpSpPr>
        <p:cNvPr id="1" name="Shape 83"/>
        <p:cNvGrpSpPr/>
        <p:nvPr/>
      </p:nvGrpSpPr>
      <p:grpSpPr>
        <a:xfrm>
          <a:off x="0" y="0"/>
          <a:ext cx="0" cy="0"/>
          <a:chOff x="0" y="0"/>
          <a:chExt cx="0" cy="0"/>
        </a:xfrm>
      </p:grpSpPr>
      <p:sp>
        <p:nvSpPr>
          <p:cNvPr id="84" name="Google Shape;84;p261"/>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5" name="Google Shape;85;p261"/>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261"/>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6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0_CSF Three Layers">
  <p:cSld name="10_CSF Three Layers">
    <p:spTree>
      <p:nvGrpSpPr>
        <p:cNvPr id="1" name="Shape 88"/>
        <p:cNvGrpSpPr/>
        <p:nvPr/>
      </p:nvGrpSpPr>
      <p:grpSpPr>
        <a:xfrm>
          <a:off x="0" y="0"/>
          <a:ext cx="0" cy="0"/>
          <a:chOff x="0" y="0"/>
          <a:chExt cx="0" cy="0"/>
        </a:xfrm>
      </p:grpSpPr>
      <p:sp>
        <p:nvSpPr>
          <p:cNvPr id="89" name="Google Shape;89;p262"/>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0" name="Google Shape;90;p262"/>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 name="Google Shape;91;p262"/>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6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1_CSF Three Layers">
  <p:cSld name="11_CSF Three Layers">
    <p:spTree>
      <p:nvGrpSpPr>
        <p:cNvPr id="1" name="Shape 93"/>
        <p:cNvGrpSpPr/>
        <p:nvPr/>
      </p:nvGrpSpPr>
      <p:grpSpPr>
        <a:xfrm>
          <a:off x="0" y="0"/>
          <a:ext cx="0" cy="0"/>
          <a:chOff x="0" y="0"/>
          <a:chExt cx="0" cy="0"/>
        </a:xfrm>
      </p:grpSpPr>
      <p:sp>
        <p:nvSpPr>
          <p:cNvPr id="94" name="Google Shape;94;p263"/>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5" name="Google Shape;95;p263"/>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6" name="Google Shape;96;p263"/>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6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2_CSF Three Layers">
  <p:cSld name="12_CSF Three Layers">
    <p:spTree>
      <p:nvGrpSpPr>
        <p:cNvPr id="1" name="Shape 98"/>
        <p:cNvGrpSpPr/>
        <p:nvPr/>
      </p:nvGrpSpPr>
      <p:grpSpPr>
        <a:xfrm>
          <a:off x="0" y="0"/>
          <a:ext cx="0" cy="0"/>
          <a:chOff x="0" y="0"/>
          <a:chExt cx="0" cy="0"/>
        </a:xfrm>
      </p:grpSpPr>
      <p:sp>
        <p:nvSpPr>
          <p:cNvPr id="99" name="Google Shape;99;p264"/>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0" name="Google Shape;100;p264"/>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1" name="Google Shape;101;p264"/>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6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3_CSF Three Layers">
  <p:cSld name="13_CSF Three Layers">
    <p:spTree>
      <p:nvGrpSpPr>
        <p:cNvPr id="1" name="Shape 103"/>
        <p:cNvGrpSpPr/>
        <p:nvPr/>
      </p:nvGrpSpPr>
      <p:grpSpPr>
        <a:xfrm>
          <a:off x="0" y="0"/>
          <a:ext cx="0" cy="0"/>
          <a:chOff x="0" y="0"/>
          <a:chExt cx="0" cy="0"/>
        </a:xfrm>
      </p:grpSpPr>
      <p:sp>
        <p:nvSpPr>
          <p:cNvPr id="104" name="Google Shape;104;p26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5" name="Google Shape;105;p265"/>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6" name="Google Shape;106;p265"/>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6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SF Skill Title">
  <p:cSld name="CSF Skill Title">
    <p:spTree>
      <p:nvGrpSpPr>
        <p:cNvPr id="1" name="Shape 23"/>
        <p:cNvGrpSpPr/>
        <p:nvPr/>
      </p:nvGrpSpPr>
      <p:grpSpPr>
        <a:xfrm>
          <a:off x="0" y="0"/>
          <a:ext cx="0" cy="0"/>
          <a:chOff x="0" y="0"/>
          <a:chExt cx="0" cy="0"/>
        </a:xfrm>
      </p:grpSpPr>
      <p:sp>
        <p:nvSpPr>
          <p:cNvPr id="24" name="Google Shape;24;p269"/>
          <p:cNvSpPr txBox="1">
            <a:spLocks noGrp="1"/>
          </p:cNvSpPr>
          <p:nvPr>
            <p:ph type="title"/>
          </p:nvPr>
        </p:nvSpPr>
        <p:spPr>
          <a:xfrm>
            <a:off x="2667000" y="4191000"/>
            <a:ext cx="6477000" cy="1143000"/>
          </a:xfrm>
          <a:prstGeom prst="rect">
            <a:avLst/>
          </a:prstGeom>
          <a:noFill/>
          <a:ln>
            <a:noFill/>
          </a:ln>
        </p:spPr>
        <p:txBody>
          <a:bodyPr spcFirstLastPara="1" wrap="square" lIns="91275" tIns="45625" rIns="91275" bIns="456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69"/>
          <p:cNvSpPr txBox="1">
            <a:spLocks noGrp="1"/>
          </p:cNvSpPr>
          <p:nvPr>
            <p:ph type="ftr" idx="11"/>
          </p:nvPr>
        </p:nvSpPr>
        <p:spPr>
          <a:xfrm>
            <a:off x="457200" y="6356350"/>
            <a:ext cx="6858000" cy="365125"/>
          </a:xfrm>
          <a:prstGeom prst="rect">
            <a:avLst/>
          </a:prstGeom>
          <a:noFill/>
          <a:ln>
            <a:noFill/>
          </a:ln>
        </p:spPr>
        <p:txBody>
          <a:bodyPr spcFirstLastPara="1" wrap="square" lIns="91275" tIns="45625" rIns="91275" bIns="456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69"/>
          <p:cNvSpPr txBox="1">
            <a:spLocks noGrp="1"/>
          </p:cNvSpPr>
          <p:nvPr>
            <p:ph type="sldNum" idx="12"/>
          </p:nvPr>
        </p:nvSpPr>
        <p:spPr>
          <a:xfrm>
            <a:off x="8077200" y="6356350"/>
            <a:ext cx="6096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FFFFFF"/>
                </a:solidFill>
                <a:latin typeface="Verdana"/>
                <a:ea typeface="Verdana"/>
                <a:cs typeface="Verdana"/>
                <a:sym typeface="Verdana"/>
              </a:defRPr>
            </a:lvl1pPr>
            <a:lvl2pPr marL="0" marR="0" lvl="1" indent="0" algn="r">
              <a:spcBef>
                <a:spcPts val="0"/>
              </a:spcBef>
              <a:spcAft>
                <a:spcPts val="0"/>
              </a:spcAft>
              <a:buNone/>
              <a:defRPr sz="1000">
                <a:solidFill>
                  <a:srgbClr val="FFFFFF"/>
                </a:solidFill>
                <a:latin typeface="Verdana"/>
                <a:ea typeface="Verdana"/>
                <a:cs typeface="Verdana"/>
                <a:sym typeface="Verdana"/>
              </a:defRPr>
            </a:lvl2pPr>
            <a:lvl3pPr marL="0" marR="0" lvl="2" indent="0" algn="r">
              <a:spcBef>
                <a:spcPts val="0"/>
              </a:spcBef>
              <a:spcAft>
                <a:spcPts val="0"/>
              </a:spcAft>
              <a:buNone/>
              <a:defRPr sz="1000">
                <a:solidFill>
                  <a:srgbClr val="FFFFFF"/>
                </a:solidFill>
                <a:latin typeface="Verdana"/>
                <a:ea typeface="Verdana"/>
                <a:cs typeface="Verdana"/>
                <a:sym typeface="Verdana"/>
              </a:defRPr>
            </a:lvl3pPr>
            <a:lvl4pPr marL="0" marR="0" lvl="3" indent="0" algn="r">
              <a:spcBef>
                <a:spcPts val="0"/>
              </a:spcBef>
              <a:spcAft>
                <a:spcPts val="0"/>
              </a:spcAft>
              <a:buNone/>
              <a:defRPr sz="1000">
                <a:solidFill>
                  <a:srgbClr val="FFFFFF"/>
                </a:solidFill>
                <a:latin typeface="Verdana"/>
                <a:ea typeface="Verdana"/>
                <a:cs typeface="Verdana"/>
                <a:sym typeface="Verdana"/>
              </a:defRPr>
            </a:lvl4pPr>
            <a:lvl5pPr marL="0" marR="0" lvl="4" indent="0" algn="r">
              <a:spcBef>
                <a:spcPts val="0"/>
              </a:spcBef>
              <a:spcAft>
                <a:spcPts val="0"/>
              </a:spcAft>
              <a:buNone/>
              <a:defRPr sz="1000">
                <a:solidFill>
                  <a:srgbClr val="FFFFFF"/>
                </a:solidFill>
                <a:latin typeface="Verdana"/>
                <a:ea typeface="Verdana"/>
                <a:cs typeface="Verdana"/>
                <a:sym typeface="Verdana"/>
              </a:defRPr>
            </a:lvl5pPr>
            <a:lvl6pPr marL="0" marR="0" lvl="5" indent="0" algn="r">
              <a:spcBef>
                <a:spcPts val="0"/>
              </a:spcBef>
              <a:spcAft>
                <a:spcPts val="0"/>
              </a:spcAft>
              <a:buNone/>
              <a:defRPr sz="1000">
                <a:solidFill>
                  <a:srgbClr val="FFFFFF"/>
                </a:solidFill>
                <a:latin typeface="Verdana"/>
                <a:ea typeface="Verdana"/>
                <a:cs typeface="Verdana"/>
                <a:sym typeface="Verdana"/>
              </a:defRPr>
            </a:lvl6pPr>
            <a:lvl7pPr marL="0" marR="0" lvl="6" indent="0" algn="r">
              <a:spcBef>
                <a:spcPts val="0"/>
              </a:spcBef>
              <a:spcAft>
                <a:spcPts val="0"/>
              </a:spcAft>
              <a:buNone/>
              <a:defRPr sz="1000">
                <a:solidFill>
                  <a:srgbClr val="FFFFFF"/>
                </a:solidFill>
                <a:latin typeface="Verdana"/>
                <a:ea typeface="Verdana"/>
                <a:cs typeface="Verdana"/>
                <a:sym typeface="Verdana"/>
              </a:defRPr>
            </a:lvl7pPr>
            <a:lvl8pPr marL="0" marR="0" lvl="7" indent="0" algn="r">
              <a:spcBef>
                <a:spcPts val="0"/>
              </a:spcBef>
              <a:spcAft>
                <a:spcPts val="0"/>
              </a:spcAft>
              <a:buNone/>
              <a:defRPr sz="1000">
                <a:solidFill>
                  <a:srgbClr val="FFFFFF"/>
                </a:solidFill>
                <a:latin typeface="Verdana"/>
                <a:ea typeface="Verdana"/>
                <a:cs typeface="Verdana"/>
                <a:sym typeface="Verdana"/>
              </a:defRPr>
            </a:lvl8pPr>
            <a:lvl9pPr marL="0" marR="0" lvl="8" indent="0" algn="r">
              <a:spcBef>
                <a:spcPts val="0"/>
              </a:spcBef>
              <a:spcAft>
                <a:spcPts val="0"/>
              </a:spcAft>
              <a:buNone/>
              <a:defRPr sz="1000">
                <a:solidFill>
                  <a:srgbClr val="FFFFFF"/>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4_CSF Three Layers">
  <p:cSld name="14_CSF Three Layers">
    <p:spTree>
      <p:nvGrpSpPr>
        <p:cNvPr id="1" name="Shape 108"/>
        <p:cNvGrpSpPr/>
        <p:nvPr/>
      </p:nvGrpSpPr>
      <p:grpSpPr>
        <a:xfrm>
          <a:off x="0" y="0"/>
          <a:ext cx="0" cy="0"/>
          <a:chOff x="0" y="0"/>
          <a:chExt cx="0" cy="0"/>
        </a:xfrm>
      </p:grpSpPr>
      <p:sp>
        <p:nvSpPr>
          <p:cNvPr id="109" name="Google Shape;109;p26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0" name="Google Shape;110;p266"/>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1" name="Google Shape;111;p266"/>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6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5_CSF Three Layers">
  <p:cSld name="15_CSF Three Layers">
    <p:spTree>
      <p:nvGrpSpPr>
        <p:cNvPr id="1" name="Shape 113"/>
        <p:cNvGrpSpPr/>
        <p:nvPr/>
      </p:nvGrpSpPr>
      <p:grpSpPr>
        <a:xfrm>
          <a:off x="0" y="0"/>
          <a:ext cx="0" cy="0"/>
          <a:chOff x="0" y="0"/>
          <a:chExt cx="0" cy="0"/>
        </a:xfrm>
      </p:grpSpPr>
      <p:sp>
        <p:nvSpPr>
          <p:cNvPr id="114" name="Google Shape;114;p26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5" name="Google Shape;115;p267"/>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6" name="Google Shape;116;p267"/>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6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6_CSF Three Layers">
  <p:cSld name="16_CSF Three Layers">
    <p:spTree>
      <p:nvGrpSpPr>
        <p:cNvPr id="1" name="Shape 118"/>
        <p:cNvGrpSpPr/>
        <p:nvPr/>
      </p:nvGrpSpPr>
      <p:grpSpPr>
        <a:xfrm>
          <a:off x="0" y="0"/>
          <a:ext cx="0" cy="0"/>
          <a:chOff x="0" y="0"/>
          <a:chExt cx="0" cy="0"/>
        </a:xfrm>
      </p:grpSpPr>
      <p:sp>
        <p:nvSpPr>
          <p:cNvPr id="119" name="Google Shape;119;p26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0" name="Google Shape;120;p268"/>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1" name="Google Shape;121;p268"/>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6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SF Title">
  <p:cSld name="CSF Title">
    <p:spTree>
      <p:nvGrpSpPr>
        <p:cNvPr id="1" name="Shape 134"/>
        <p:cNvGrpSpPr/>
        <p:nvPr/>
      </p:nvGrpSpPr>
      <p:grpSpPr>
        <a:xfrm>
          <a:off x="0" y="0"/>
          <a:ext cx="0" cy="0"/>
          <a:chOff x="0" y="0"/>
          <a:chExt cx="0" cy="0"/>
        </a:xfrm>
      </p:grpSpPr>
      <p:sp>
        <p:nvSpPr>
          <p:cNvPr id="135" name="Google Shape;135;p272"/>
          <p:cNvSpPr txBox="1">
            <a:spLocks noGrp="1"/>
          </p:cNvSpPr>
          <p:nvPr>
            <p:ph type="title"/>
          </p:nvPr>
        </p:nvSpPr>
        <p:spPr>
          <a:xfrm>
            <a:off x="2667000" y="4191000"/>
            <a:ext cx="6477000" cy="1143000"/>
          </a:xfrm>
          <a:prstGeom prst="rect">
            <a:avLst/>
          </a:prstGeom>
          <a:noFill/>
          <a:ln>
            <a:noFill/>
          </a:ln>
        </p:spPr>
        <p:txBody>
          <a:bodyPr spcFirstLastPara="1" wrap="square" lIns="91275" tIns="45625" rIns="91275" bIns="45625" anchor="ctr" anchorCtr="0">
            <a:noAutofit/>
          </a:bodyPr>
          <a:lstStyle>
            <a:lvl1pPr lvl="0" algn="l">
              <a:spcBef>
                <a:spcPts val="0"/>
              </a:spcBef>
              <a:spcAft>
                <a:spcPts val="0"/>
              </a:spcAft>
              <a:buSzPts val="1400"/>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72"/>
          <p:cNvSpPr txBox="1">
            <a:spLocks noGrp="1"/>
          </p:cNvSpPr>
          <p:nvPr>
            <p:ph type="ftr" idx="11"/>
          </p:nvPr>
        </p:nvSpPr>
        <p:spPr>
          <a:xfrm>
            <a:off x="457199" y="6356350"/>
            <a:ext cx="7499445"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72"/>
          <p:cNvSpPr txBox="1">
            <a:spLocks noGrp="1"/>
          </p:cNvSpPr>
          <p:nvPr>
            <p:ph type="sldNum" idx="12"/>
          </p:nvPr>
        </p:nvSpPr>
        <p:spPr>
          <a:xfrm>
            <a:off x="8077200" y="6356350"/>
            <a:ext cx="6096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FFFFFF"/>
                </a:solidFill>
                <a:latin typeface="Verdana"/>
                <a:ea typeface="Verdana"/>
                <a:cs typeface="Verdana"/>
                <a:sym typeface="Verdana"/>
              </a:defRPr>
            </a:lvl1pPr>
            <a:lvl2pPr marL="0" marR="0" lvl="1" indent="0" algn="r">
              <a:spcBef>
                <a:spcPts val="0"/>
              </a:spcBef>
              <a:spcAft>
                <a:spcPts val="0"/>
              </a:spcAft>
              <a:buNone/>
              <a:defRPr sz="1000">
                <a:solidFill>
                  <a:srgbClr val="FFFFFF"/>
                </a:solidFill>
                <a:latin typeface="Verdana"/>
                <a:ea typeface="Verdana"/>
                <a:cs typeface="Verdana"/>
                <a:sym typeface="Verdana"/>
              </a:defRPr>
            </a:lvl2pPr>
            <a:lvl3pPr marL="0" marR="0" lvl="2" indent="0" algn="r">
              <a:spcBef>
                <a:spcPts val="0"/>
              </a:spcBef>
              <a:spcAft>
                <a:spcPts val="0"/>
              </a:spcAft>
              <a:buNone/>
              <a:defRPr sz="1000">
                <a:solidFill>
                  <a:srgbClr val="FFFFFF"/>
                </a:solidFill>
                <a:latin typeface="Verdana"/>
                <a:ea typeface="Verdana"/>
                <a:cs typeface="Verdana"/>
                <a:sym typeface="Verdana"/>
              </a:defRPr>
            </a:lvl3pPr>
            <a:lvl4pPr marL="0" marR="0" lvl="3" indent="0" algn="r">
              <a:spcBef>
                <a:spcPts val="0"/>
              </a:spcBef>
              <a:spcAft>
                <a:spcPts val="0"/>
              </a:spcAft>
              <a:buNone/>
              <a:defRPr sz="1000">
                <a:solidFill>
                  <a:srgbClr val="FFFFFF"/>
                </a:solidFill>
                <a:latin typeface="Verdana"/>
                <a:ea typeface="Verdana"/>
                <a:cs typeface="Verdana"/>
                <a:sym typeface="Verdana"/>
              </a:defRPr>
            </a:lvl4pPr>
            <a:lvl5pPr marL="0" marR="0" lvl="4" indent="0" algn="r">
              <a:spcBef>
                <a:spcPts val="0"/>
              </a:spcBef>
              <a:spcAft>
                <a:spcPts val="0"/>
              </a:spcAft>
              <a:buNone/>
              <a:defRPr sz="1000">
                <a:solidFill>
                  <a:srgbClr val="FFFFFF"/>
                </a:solidFill>
                <a:latin typeface="Verdana"/>
                <a:ea typeface="Verdana"/>
                <a:cs typeface="Verdana"/>
                <a:sym typeface="Verdana"/>
              </a:defRPr>
            </a:lvl5pPr>
            <a:lvl6pPr marL="0" marR="0" lvl="5" indent="0" algn="r">
              <a:spcBef>
                <a:spcPts val="0"/>
              </a:spcBef>
              <a:spcAft>
                <a:spcPts val="0"/>
              </a:spcAft>
              <a:buNone/>
              <a:defRPr sz="1000">
                <a:solidFill>
                  <a:srgbClr val="FFFFFF"/>
                </a:solidFill>
                <a:latin typeface="Verdana"/>
                <a:ea typeface="Verdana"/>
                <a:cs typeface="Verdana"/>
                <a:sym typeface="Verdana"/>
              </a:defRPr>
            </a:lvl6pPr>
            <a:lvl7pPr marL="0" marR="0" lvl="6" indent="0" algn="r">
              <a:spcBef>
                <a:spcPts val="0"/>
              </a:spcBef>
              <a:spcAft>
                <a:spcPts val="0"/>
              </a:spcAft>
              <a:buNone/>
              <a:defRPr sz="1000">
                <a:solidFill>
                  <a:srgbClr val="FFFFFF"/>
                </a:solidFill>
                <a:latin typeface="Verdana"/>
                <a:ea typeface="Verdana"/>
                <a:cs typeface="Verdana"/>
                <a:sym typeface="Verdana"/>
              </a:defRPr>
            </a:lvl7pPr>
            <a:lvl8pPr marL="0" marR="0" lvl="7" indent="0" algn="r">
              <a:spcBef>
                <a:spcPts val="0"/>
              </a:spcBef>
              <a:spcAft>
                <a:spcPts val="0"/>
              </a:spcAft>
              <a:buNone/>
              <a:defRPr sz="1000">
                <a:solidFill>
                  <a:srgbClr val="FFFFFF"/>
                </a:solidFill>
                <a:latin typeface="Verdana"/>
                <a:ea typeface="Verdana"/>
                <a:cs typeface="Verdana"/>
                <a:sym typeface="Verdana"/>
              </a:defRPr>
            </a:lvl8pPr>
            <a:lvl9pPr marL="0" marR="0" lvl="8" indent="0" algn="r">
              <a:spcBef>
                <a:spcPts val="0"/>
              </a:spcBef>
              <a:spcAft>
                <a:spcPts val="0"/>
              </a:spcAft>
              <a:buNone/>
              <a:defRPr sz="1000">
                <a:solidFill>
                  <a:srgbClr val="FFFFFF"/>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SF Three Layers">
  <p:cSld name="CSF Three Layers">
    <p:spTree>
      <p:nvGrpSpPr>
        <p:cNvPr id="1" name="Shape 138"/>
        <p:cNvGrpSpPr/>
        <p:nvPr/>
      </p:nvGrpSpPr>
      <p:grpSpPr>
        <a:xfrm>
          <a:off x="0" y="0"/>
          <a:ext cx="0" cy="0"/>
          <a:chOff x="0" y="0"/>
          <a:chExt cx="0" cy="0"/>
        </a:xfrm>
      </p:grpSpPr>
      <p:sp>
        <p:nvSpPr>
          <p:cNvPr id="139" name="Google Shape;139;p273"/>
          <p:cNvSpPr txBox="1">
            <a:spLocks noGrp="1"/>
          </p:cNvSpPr>
          <p:nvPr>
            <p:ph type="title"/>
          </p:nvPr>
        </p:nvSpPr>
        <p:spPr>
          <a:xfrm>
            <a:off x="2667000" y="4191000"/>
            <a:ext cx="6477000" cy="1143000"/>
          </a:xfrm>
          <a:prstGeom prst="rect">
            <a:avLst/>
          </a:prstGeom>
          <a:noFill/>
          <a:ln>
            <a:noFill/>
          </a:ln>
        </p:spPr>
        <p:txBody>
          <a:bodyPr spcFirstLastPara="1" wrap="square" lIns="91275" tIns="45625" rIns="91275" bIns="456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73"/>
          <p:cNvSpPr txBox="1">
            <a:spLocks noGrp="1"/>
          </p:cNvSpPr>
          <p:nvPr>
            <p:ph type="body" idx="1"/>
          </p:nvPr>
        </p:nvSpPr>
        <p:spPr>
          <a:xfrm>
            <a:off x="457200" y="1295400"/>
            <a:ext cx="8229600" cy="50292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8300" algn="l" rtl="0">
              <a:spcBef>
                <a:spcPts val="44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1" name="Google Shape;141;p273"/>
          <p:cNvSpPr txBox="1">
            <a:spLocks noGrp="1"/>
          </p:cNvSpPr>
          <p:nvPr>
            <p:ph type="ftr" idx="11"/>
          </p:nvPr>
        </p:nvSpPr>
        <p:spPr>
          <a:xfrm>
            <a:off x="457199" y="6356350"/>
            <a:ext cx="7499445"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73"/>
          <p:cNvSpPr txBox="1">
            <a:spLocks noGrp="1"/>
          </p:cNvSpPr>
          <p:nvPr>
            <p:ph type="sldNum" idx="12"/>
          </p:nvPr>
        </p:nvSpPr>
        <p:spPr>
          <a:xfrm>
            <a:off x="8077200" y="6356350"/>
            <a:ext cx="6096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FFFFFF"/>
                </a:solidFill>
                <a:latin typeface="Verdana"/>
                <a:ea typeface="Verdana"/>
                <a:cs typeface="Verdana"/>
                <a:sym typeface="Verdana"/>
              </a:defRPr>
            </a:lvl1pPr>
            <a:lvl2pPr marL="0" marR="0" lvl="1" indent="0" algn="r">
              <a:spcBef>
                <a:spcPts val="0"/>
              </a:spcBef>
              <a:spcAft>
                <a:spcPts val="0"/>
              </a:spcAft>
              <a:buNone/>
              <a:defRPr sz="1000">
                <a:solidFill>
                  <a:srgbClr val="FFFFFF"/>
                </a:solidFill>
                <a:latin typeface="Verdana"/>
                <a:ea typeface="Verdana"/>
                <a:cs typeface="Verdana"/>
                <a:sym typeface="Verdana"/>
              </a:defRPr>
            </a:lvl2pPr>
            <a:lvl3pPr marL="0" marR="0" lvl="2" indent="0" algn="r">
              <a:spcBef>
                <a:spcPts val="0"/>
              </a:spcBef>
              <a:spcAft>
                <a:spcPts val="0"/>
              </a:spcAft>
              <a:buNone/>
              <a:defRPr sz="1000">
                <a:solidFill>
                  <a:srgbClr val="FFFFFF"/>
                </a:solidFill>
                <a:latin typeface="Verdana"/>
                <a:ea typeface="Verdana"/>
                <a:cs typeface="Verdana"/>
                <a:sym typeface="Verdana"/>
              </a:defRPr>
            </a:lvl3pPr>
            <a:lvl4pPr marL="0" marR="0" lvl="3" indent="0" algn="r">
              <a:spcBef>
                <a:spcPts val="0"/>
              </a:spcBef>
              <a:spcAft>
                <a:spcPts val="0"/>
              </a:spcAft>
              <a:buNone/>
              <a:defRPr sz="1000">
                <a:solidFill>
                  <a:srgbClr val="FFFFFF"/>
                </a:solidFill>
                <a:latin typeface="Verdana"/>
                <a:ea typeface="Verdana"/>
                <a:cs typeface="Verdana"/>
                <a:sym typeface="Verdana"/>
              </a:defRPr>
            </a:lvl4pPr>
            <a:lvl5pPr marL="0" marR="0" lvl="4" indent="0" algn="r">
              <a:spcBef>
                <a:spcPts val="0"/>
              </a:spcBef>
              <a:spcAft>
                <a:spcPts val="0"/>
              </a:spcAft>
              <a:buNone/>
              <a:defRPr sz="1000">
                <a:solidFill>
                  <a:srgbClr val="FFFFFF"/>
                </a:solidFill>
                <a:latin typeface="Verdana"/>
                <a:ea typeface="Verdana"/>
                <a:cs typeface="Verdana"/>
                <a:sym typeface="Verdana"/>
              </a:defRPr>
            </a:lvl5pPr>
            <a:lvl6pPr marL="0" marR="0" lvl="5" indent="0" algn="r">
              <a:spcBef>
                <a:spcPts val="0"/>
              </a:spcBef>
              <a:spcAft>
                <a:spcPts val="0"/>
              </a:spcAft>
              <a:buNone/>
              <a:defRPr sz="1000">
                <a:solidFill>
                  <a:srgbClr val="FFFFFF"/>
                </a:solidFill>
                <a:latin typeface="Verdana"/>
                <a:ea typeface="Verdana"/>
                <a:cs typeface="Verdana"/>
                <a:sym typeface="Verdana"/>
              </a:defRPr>
            </a:lvl6pPr>
            <a:lvl7pPr marL="0" marR="0" lvl="6" indent="0" algn="r">
              <a:spcBef>
                <a:spcPts val="0"/>
              </a:spcBef>
              <a:spcAft>
                <a:spcPts val="0"/>
              </a:spcAft>
              <a:buNone/>
              <a:defRPr sz="1000">
                <a:solidFill>
                  <a:srgbClr val="FFFFFF"/>
                </a:solidFill>
                <a:latin typeface="Verdana"/>
                <a:ea typeface="Verdana"/>
                <a:cs typeface="Verdana"/>
                <a:sym typeface="Verdana"/>
              </a:defRPr>
            </a:lvl7pPr>
            <a:lvl8pPr marL="0" marR="0" lvl="7" indent="0" algn="r">
              <a:spcBef>
                <a:spcPts val="0"/>
              </a:spcBef>
              <a:spcAft>
                <a:spcPts val="0"/>
              </a:spcAft>
              <a:buNone/>
              <a:defRPr sz="1000">
                <a:solidFill>
                  <a:srgbClr val="FFFFFF"/>
                </a:solidFill>
                <a:latin typeface="Verdana"/>
                <a:ea typeface="Verdana"/>
                <a:cs typeface="Verdana"/>
                <a:sym typeface="Verdana"/>
              </a:defRPr>
            </a:lvl8pPr>
            <a:lvl9pPr marL="0" marR="0" lvl="8" indent="0" algn="r">
              <a:spcBef>
                <a:spcPts val="0"/>
              </a:spcBef>
              <a:spcAft>
                <a:spcPts val="0"/>
              </a:spcAft>
              <a:buNone/>
              <a:defRPr sz="1000">
                <a:solidFill>
                  <a:srgbClr val="FFFFFF"/>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SF Skill Title">
  <p:cSld name="CSF Skill Title">
    <p:spTree>
      <p:nvGrpSpPr>
        <p:cNvPr id="1" name="Shape 143"/>
        <p:cNvGrpSpPr/>
        <p:nvPr/>
      </p:nvGrpSpPr>
      <p:grpSpPr>
        <a:xfrm>
          <a:off x="0" y="0"/>
          <a:ext cx="0" cy="0"/>
          <a:chOff x="0" y="0"/>
          <a:chExt cx="0" cy="0"/>
        </a:xfrm>
      </p:grpSpPr>
      <p:sp>
        <p:nvSpPr>
          <p:cNvPr id="144" name="Google Shape;144;p274"/>
          <p:cNvSpPr txBox="1">
            <a:spLocks noGrp="1"/>
          </p:cNvSpPr>
          <p:nvPr>
            <p:ph type="title"/>
          </p:nvPr>
        </p:nvSpPr>
        <p:spPr>
          <a:xfrm>
            <a:off x="2667000" y="4191000"/>
            <a:ext cx="6477000" cy="1143000"/>
          </a:xfrm>
          <a:prstGeom prst="rect">
            <a:avLst/>
          </a:prstGeom>
          <a:noFill/>
          <a:ln>
            <a:noFill/>
          </a:ln>
        </p:spPr>
        <p:txBody>
          <a:bodyPr spcFirstLastPara="1" wrap="square" lIns="91275" tIns="45625" rIns="91275" bIns="456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74"/>
          <p:cNvSpPr txBox="1">
            <a:spLocks noGrp="1"/>
          </p:cNvSpPr>
          <p:nvPr>
            <p:ph type="ftr" idx="11"/>
          </p:nvPr>
        </p:nvSpPr>
        <p:spPr>
          <a:xfrm>
            <a:off x="457199" y="6356350"/>
            <a:ext cx="7499445"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74"/>
          <p:cNvSpPr txBox="1">
            <a:spLocks noGrp="1"/>
          </p:cNvSpPr>
          <p:nvPr>
            <p:ph type="sldNum" idx="12"/>
          </p:nvPr>
        </p:nvSpPr>
        <p:spPr>
          <a:xfrm>
            <a:off x="8077200" y="6356350"/>
            <a:ext cx="6096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FFFFFF"/>
                </a:solidFill>
                <a:latin typeface="Verdana"/>
                <a:ea typeface="Verdana"/>
                <a:cs typeface="Verdana"/>
                <a:sym typeface="Verdana"/>
              </a:defRPr>
            </a:lvl1pPr>
            <a:lvl2pPr marL="0" marR="0" lvl="1" indent="0" algn="r">
              <a:spcBef>
                <a:spcPts val="0"/>
              </a:spcBef>
              <a:spcAft>
                <a:spcPts val="0"/>
              </a:spcAft>
              <a:buNone/>
              <a:defRPr sz="1000">
                <a:solidFill>
                  <a:srgbClr val="FFFFFF"/>
                </a:solidFill>
                <a:latin typeface="Verdana"/>
                <a:ea typeface="Verdana"/>
                <a:cs typeface="Verdana"/>
                <a:sym typeface="Verdana"/>
              </a:defRPr>
            </a:lvl2pPr>
            <a:lvl3pPr marL="0" marR="0" lvl="2" indent="0" algn="r">
              <a:spcBef>
                <a:spcPts val="0"/>
              </a:spcBef>
              <a:spcAft>
                <a:spcPts val="0"/>
              </a:spcAft>
              <a:buNone/>
              <a:defRPr sz="1000">
                <a:solidFill>
                  <a:srgbClr val="FFFFFF"/>
                </a:solidFill>
                <a:latin typeface="Verdana"/>
                <a:ea typeface="Verdana"/>
                <a:cs typeface="Verdana"/>
                <a:sym typeface="Verdana"/>
              </a:defRPr>
            </a:lvl3pPr>
            <a:lvl4pPr marL="0" marR="0" lvl="3" indent="0" algn="r">
              <a:spcBef>
                <a:spcPts val="0"/>
              </a:spcBef>
              <a:spcAft>
                <a:spcPts val="0"/>
              </a:spcAft>
              <a:buNone/>
              <a:defRPr sz="1000">
                <a:solidFill>
                  <a:srgbClr val="FFFFFF"/>
                </a:solidFill>
                <a:latin typeface="Verdana"/>
                <a:ea typeface="Verdana"/>
                <a:cs typeface="Verdana"/>
                <a:sym typeface="Verdana"/>
              </a:defRPr>
            </a:lvl4pPr>
            <a:lvl5pPr marL="0" marR="0" lvl="4" indent="0" algn="r">
              <a:spcBef>
                <a:spcPts val="0"/>
              </a:spcBef>
              <a:spcAft>
                <a:spcPts val="0"/>
              </a:spcAft>
              <a:buNone/>
              <a:defRPr sz="1000">
                <a:solidFill>
                  <a:srgbClr val="FFFFFF"/>
                </a:solidFill>
                <a:latin typeface="Verdana"/>
                <a:ea typeface="Verdana"/>
                <a:cs typeface="Verdana"/>
                <a:sym typeface="Verdana"/>
              </a:defRPr>
            </a:lvl5pPr>
            <a:lvl6pPr marL="0" marR="0" lvl="5" indent="0" algn="r">
              <a:spcBef>
                <a:spcPts val="0"/>
              </a:spcBef>
              <a:spcAft>
                <a:spcPts val="0"/>
              </a:spcAft>
              <a:buNone/>
              <a:defRPr sz="1000">
                <a:solidFill>
                  <a:srgbClr val="FFFFFF"/>
                </a:solidFill>
                <a:latin typeface="Verdana"/>
                <a:ea typeface="Verdana"/>
                <a:cs typeface="Verdana"/>
                <a:sym typeface="Verdana"/>
              </a:defRPr>
            </a:lvl6pPr>
            <a:lvl7pPr marL="0" marR="0" lvl="6" indent="0" algn="r">
              <a:spcBef>
                <a:spcPts val="0"/>
              </a:spcBef>
              <a:spcAft>
                <a:spcPts val="0"/>
              </a:spcAft>
              <a:buNone/>
              <a:defRPr sz="1000">
                <a:solidFill>
                  <a:srgbClr val="FFFFFF"/>
                </a:solidFill>
                <a:latin typeface="Verdana"/>
                <a:ea typeface="Verdana"/>
                <a:cs typeface="Verdana"/>
                <a:sym typeface="Verdana"/>
              </a:defRPr>
            </a:lvl7pPr>
            <a:lvl8pPr marL="0" marR="0" lvl="7" indent="0" algn="r">
              <a:spcBef>
                <a:spcPts val="0"/>
              </a:spcBef>
              <a:spcAft>
                <a:spcPts val="0"/>
              </a:spcAft>
              <a:buNone/>
              <a:defRPr sz="1000">
                <a:solidFill>
                  <a:srgbClr val="FFFFFF"/>
                </a:solidFill>
                <a:latin typeface="Verdana"/>
                <a:ea typeface="Verdana"/>
                <a:cs typeface="Verdana"/>
                <a:sym typeface="Verdana"/>
              </a:defRPr>
            </a:lvl8pPr>
            <a:lvl9pPr marL="0" marR="0" lvl="8" indent="0" algn="r">
              <a:spcBef>
                <a:spcPts val="0"/>
              </a:spcBef>
              <a:spcAft>
                <a:spcPts val="0"/>
              </a:spcAft>
              <a:buNone/>
              <a:defRPr sz="1000">
                <a:solidFill>
                  <a:srgbClr val="FFFFFF"/>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47"/>
        <p:cNvGrpSpPr/>
        <p:nvPr/>
      </p:nvGrpSpPr>
      <p:grpSpPr>
        <a:xfrm>
          <a:off x="0" y="0"/>
          <a:ext cx="0" cy="0"/>
          <a:chOff x="0" y="0"/>
          <a:chExt cx="0" cy="0"/>
        </a:xfrm>
      </p:grpSpPr>
      <p:sp>
        <p:nvSpPr>
          <p:cNvPr id="148" name="Google Shape;148;p275"/>
          <p:cNvSpPr txBox="1">
            <a:spLocks noGrp="1"/>
          </p:cNvSpPr>
          <p:nvPr>
            <p:ph type="title"/>
          </p:nvPr>
        </p:nvSpPr>
        <p:spPr>
          <a:xfrm>
            <a:off x="685800" y="609600"/>
            <a:ext cx="7772400" cy="1143000"/>
          </a:xfrm>
          <a:prstGeom prst="rect">
            <a:avLst/>
          </a:prstGeom>
          <a:noFill/>
          <a:ln>
            <a:noFill/>
          </a:ln>
        </p:spPr>
        <p:txBody>
          <a:bodyPr spcFirstLastPara="1" wrap="square" lIns="91275" tIns="45625" rIns="91275" bIns="456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7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CSF Title">
  <p:cSld name="1_CSF Title">
    <p:spTree>
      <p:nvGrpSpPr>
        <p:cNvPr id="1" name="Shape 150"/>
        <p:cNvGrpSpPr/>
        <p:nvPr/>
      </p:nvGrpSpPr>
      <p:grpSpPr>
        <a:xfrm>
          <a:off x="0" y="0"/>
          <a:ext cx="0" cy="0"/>
          <a:chOff x="0" y="0"/>
          <a:chExt cx="0" cy="0"/>
        </a:xfrm>
      </p:grpSpPr>
      <p:sp>
        <p:nvSpPr>
          <p:cNvPr id="151" name="Google Shape;151;p276"/>
          <p:cNvSpPr txBox="1">
            <a:spLocks noGrp="1"/>
          </p:cNvSpPr>
          <p:nvPr>
            <p:ph type="title"/>
          </p:nvPr>
        </p:nvSpPr>
        <p:spPr>
          <a:xfrm>
            <a:off x="2667000" y="4191000"/>
            <a:ext cx="6477000" cy="1143000"/>
          </a:xfrm>
          <a:prstGeom prst="rect">
            <a:avLst/>
          </a:prstGeom>
          <a:noFill/>
          <a:ln>
            <a:noFill/>
          </a:ln>
        </p:spPr>
        <p:txBody>
          <a:bodyPr spcFirstLastPara="1" wrap="square" lIns="91275" tIns="45625" rIns="91275" bIns="45625" anchor="ctr" anchorCtr="0">
            <a:noAutofit/>
          </a:bodyPr>
          <a:lstStyle>
            <a:lvl1pPr lvl="0" algn="l">
              <a:spcBef>
                <a:spcPts val="0"/>
              </a:spcBef>
              <a:spcAft>
                <a:spcPts val="0"/>
              </a:spcAft>
              <a:buSzPts val="1400"/>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76"/>
          <p:cNvSpPr txBox="1">
            <a:spLocks noGrp="1"/>
          </p:cNvSpPr>
          <p:nvPr>
            <p:ph type="ftr" idx="11"/>
          </p:nvPr>
        </p:nvSpPr>
        <p:spPr>
          <a:xfrm>
            <a:off x="457199" y="6356350"/>
            <a:ext cx="7499445"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76"/>
          <p:cNvSpPr txBox="1">
            <a:spLocks noGrp="1"/>
          </p:cNvSpPr>
          <p:nvPr>
            <p:ph type="sldNum" idx="12"/>
          </p:nvPr>
        </p:nvSpPr>
        <p:spPr>
          <a:xfrm>
            <a:off x="8077200" y="6356350"/>
            <a:ext cx="6096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FFFFFF"/>
                </a:solidFill>
                <a:latin typeface="Verdana"/>
                <a:ea typeface="Verdana"/>
                <a:cs typeface="Verdana"/>
                <a:sym typeface="Verdana"/>
              </a:defRPr>
            </a:lvl1pPr>
            <a:lvl2pPr marL="0" marR="0" lvl="1" indent="0" algn="r">
              <a:spcBef>
                <a:spcPts val="0"/>
              </a:spcBef>
              <a:spcAft>
                <a:spcPts val="0"/>
              </a:spcAft>
              <a:buNone/>
              <a:defRPr sz="1000">
                <a:solidFill>
                  <a:srgbClr val="FFFFFF"/>
                </a:solidFill>
                <a:latin typeface="Verdana"/>
                <a:ea typeface="Verdana"/>
                <a:cs typeface="Verdana"/>
                <a:sym typeface="Verdana"/>
              </a:defRPr>
            </a:lvl2pPr>
            <a:lvl3pPr marL="0" marR="0" lvl="2" indent="0" algn="r">
              <a:spcBef>
                <a:spcPts val="0"/>
              </a:spcBef>
              <a:spcAft>
                <a:spcPts val="0"/>
              </a:spcAft>
              <a:buNone/>
              <a:defRPr sz="1000">
                <a:solidFill>
                  <a:srgbClr val="FFFFFF"/>
                </a:solidFill>
                <a:latin typeface="Verdana"/>
                <a:ea typeface="Verdana"/>
                <a:cs typeface="Verdana"/>
                <a:sym typeface="Verdana"/>
              </a:defRPr>
            </a:lvl3pPr>
            <a:lvl4pPr marL="0" marR="0" lvl="3" indent="0" algn="r">
              <a:spcBef>
                <a:spcPts val="0"/>
              </a:spcBef>
              <a:spcAft>
                <a:spcPts val="0"/>
              </a:spcAft>
              <a:buNone/>
              <a:defRPr sz="1000">
                <a:solidFill>
                  <a:srgbClr val="FFFFFF"/>
                </a:solidFill>
                <a:latin typeface="Verdana"/>
                <a:ea typeface="Verdana"/>
                <a:cs typeface="Verdana"/>
                <a:sym typeface="Verdana"/>
              </a:defRPr>
            </a:lvl4pPr>
            <a:lvl5pPr marL="0" marR="0" lvl="4" indent="0" algn="r">
              <a:spcBef>
                <a:spcPts val="0"/>
              </a:spcBef>
              <a:spcAft>
                <a:spcPts val="0"/>
              </a:spcAft>
              <a:buNone/>
              <a:defRPr sz="1000">
                <a:solidFill>
                  <a:srgbClr val="FFFFFF"/>
                </a:solidFill>
                <a:latin typeface="Verdana"/>
                <a:ea typeface="Verdana"/>
                <a:cs typeface="Verdana"/>
                <a:sym typeface="Verdana"/>
              </a:defRPr>
            </a:lvl5pPr>
            <a:lvl6pPr marL="0" marR="0" lvl="5" indent="0" algn="r">
              <a:spcBef>
                <a:spcPts val="0"/>
              </a:spcBef>
              <a:spcAft>
                <a:spcPts val="0"/>
              </a:spcAft>
              <a:buNone/>
              <a:defRPr sz="1000">
                <a:solidFill>
                  <a:srgbClr val="FFFFFF"/>
                </a:solidFill>
                <a:latin typeface="Verdana"/>
                <a:ea typeface="Verdana"/>
                <a:cs typeface="Verdana"/>
                <a:sym typeface="Verdana"/>
              </a:defRPr>
            </a:lvl6pPr>
            <a:lvl7pPr marL="0" marR="0" lvl="6" indent="0" algn="r">
              <a:spcBef>
                <a:spcPts val="0"/>
              </a:spcBef>
              <a:spcAft>
                <a:spcPts val="0"/>
              </a:spcAft>
              <a:buNone/>
              <a:defRPr sz="1000">
                <a:solidFill>
                  <a:srgbClr val="FFFFFF"/>
                </a:solidFill>
                <a:latin typeface="Verdana"/>
                <a:ea typeface="Verdana"/>
                <a:cs typeface="Verdana"/>
                <a:sym typeface="Verdana"/>
              </a:defRPr>
            </a:lvl7pPr>
            <a:lvl8pPr marL="0" marR="0" lvl="7" indent="0" algn="r">
              <a:spcBef>
                <a:spcPts val="0"/>
              </a:spcBef>
              <a:spcAft>
                <a:spcPts val="0"/>
              </a:spcAft>
              <a:buNone/>
              <a:defRPr sz="1000">
                <a:solidFill>
                  <a:srgbClr val="FFFFFF"/>
                </a:solidFill>
                <a:latin typeface="Verdana"/>
                <a:ea typeface="Verdana"/>
                <a:cs typeface="Verdana"/>
                <a:sym typeface="Verdana"/>
              </a:defRPr>
            </a:lvl8pPr>
            <a:lvl9pPr marL="0" marR="0" lvl="8" indent="0" algn="r">
              <a:spcBef>
                <a:spcPts val="0"/>
              </a:spcBef>
              <a:spcAft>
                <a:spcPts val="0"/>
              </a:spcAft>
              <a:buNone/>
              <a:defRPr sz="1000">
                <a:solidFill>
                  <a:srgbClr val="FFFFFF"/>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SF Three Layers">
  <p:cSld name="CSF Three Layers">
    <p:spTree>
      <p:nvGrpSpPr>
        <p:cNvPr id="1" name="Shape 160"/>
        <p:cNvGrpSpPr/>
        <p:nvPr/>
      </p:nvGrpSpPr>
      <p:grpSpPr>
        <a:xfrm>
          <a:off x="0" y="0"/>
          <a:ext cx="0" cy="0"/>
          <a:chOff x="0" y="0"/>
          <a:chExt cx="0" cy="0"/>
        </a:xfrm>
      </p:grpSpPr>
      <p:sp>
        <p:nvSpPr>
          <p:cNvPr id="161" name="Google Shape;161;p27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2" name="Google Shape;162;p278"/>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3" name="Google Shape;163;p278"/>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27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SF Three Layers">
  <p:cSld name="CSF Three Layers">
    <p:spTree>
      <p:nvGrpSpPr>
        <p:cNvPr id="1" name="Shape 171"/>
        <p:cNvGrpSpPr/>
        <p:nvPr/>
      </p:nvGrpSpPr>
      <p:grpSpPr>
        <a:xfrm>
          <a:off x="0" y="0"/>
          <a:ext cx="0" cy="0"/>
          <a:chOff x="0" y="0"/>
          <a:chExt cx="0" cy="0"/>
        </a:xfrm>
      </p:grpSpPr>
      <p:sp>
        <p:nvSpPr>
          <p:cNvPr id="172" name="Google Shape;172;p280"/>
          <p:cNvSpPr txBox="1">
            <a:spLocks noGrp="1"/>
          </p:cNvSpPr>
          <p:nvPr>
            <p:ph type="title"/>
          </p:nvPr>
        </p:nvSpPr>
        <p:spPr>
          <a:xfrm>
            <a:off x="0" y="0"/>
            <a:ext cx="9144000" cy="10795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3" name="Google Shape;173;p280"/>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4" name="Google Shape;174;p280"/>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28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7"/>
        <p:cNvGrpSpPr/>
        <p:nvPr/>
      </p:nvGrpSpPr>
      <p:grpSpPr>
        <a:xfrm>
          <a:off x="0" y="0"/>
          <a:ext cx="0" cy="0"/>
          <a:chOff x="0" y="0"/>
          <a:chExt cx="0" cy="0"/>
        </a:xfrm>
      </p:grpSpPr>
      <p:sp>
        <p:nvSpPr>
          <p:cNvPr id="28" name="Google Shape;28;p270"/>
          <p:cNvSpPr txBox="1">
            <a:spLocks noGrp="1"/>
          </p:cNvSpPr>
          <p:nvPr>
            <p:ph type="title"/>
          </p:nvPr>
        </p:nvSpPr>
        <p:spPr>
          <a:xfrm>
            <a:off x="685800" y="609600"/>
            <a:ext cx="7772400" cy="1143000"/>
          </a:xfrm>
          <a:prstGeom prst="rect">
            <a:avLst/>
          </a:prstGeom>
          <a:noFill/>
          <a:ln>
            <a:noFill/>
          </a:ln>
        </p:spPr>
        <p:txBody>
          <a:bodyPr spcFirstLastPara="1" wrap="square" lIns="91275" tIns="45625" rIns="91275" bIns="456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70"/>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SF Skill Title">
  <p:cSld name="CSF Skill Title">
    <p:spTree>
      <p:nvGrpSpPr>
        <p:cNvPr id="1" name="Shape 176"/>
        <p:cNvGrpSpPr/>
        <p:nvPr/>
      </p:nvGrpSpPr>
      <p:grpSpPr>
        <a:xfrm>
          <a:off x="0" y="0"/>
          <a:ext cx="0" cy="0"/>
          <a:chOff x="0" y="0"/>
          <a:chExt cx="0" cy="0"/>
        </a:xfrm>
      </p:grpSpPr>
      <p:sp>
        <p:nvSpPr>
          <p:cNvPr id="177" name="Google Shape;177;p281"/>
          <p:cNvSpPr txBox="1">
            <a:spLocks noGrp="1"/>
          </p:cNvSpPr>
          <p:nvPr>
            <p:ph type="title"/>
          </p:nvPr>
        </p:nvSpPr>
        <p:spPr>
          <a:xfrm>
            <a:off x="0" y="0"/>
            <a:ext cx="9144000" cy="10795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8" name="Google Shape;178;p281"/>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8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SF Title">
  <p:cSld name="CSF Title">
    <p:spTree>
      <p:nvGrpSpPr>
        <p:cNvPr id="1" name="Shape 180"/>
        <p:cNvGrpSpPr/>
        <p:nvPr/>
      </p:nvGrpSpPr>
      <p:grpSpPr>
        <a:xfrm>
          <a:off x="0" y="0"/>
          <a:ext cx="0" cy="0"/>
          <a:chOff x="0" y="0"/>
          <a:chExt cx="0" cy="0"/>
        </a:xfrm>
      </p:grpSpPr>
      <p:sp>
        <p:nvSpPr>
          <p:cNvPr id="181" name="Google Shape;181;p282"/>
          <p:cNvSpPr txBox="1">
            <a:spLocks noGrp="1"/>
          </p:cNvSpPr>
          <p:nvPr>
            <p:ph type="title"/>
          </p:nvPr>
        </p:nvSpPr>
        <p:spPr>
          <a:xfrm>
            <a:off x="0" y="0"/>
            <a:ext cx="9144000" cy="10795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2" name="Google Shape;182;p282"/>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28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84"/>
        <p:cNvGrpSpPr/>
        <p:nvPr/>
      </p:nvGrpSpPr>
      <p:grpSpPr>
        <a:xfrm>
          <a:off x="0" y="0"/>
          <a:ext cx="0" cy="0"/>
          <a:chOff x="0" y="0"/>
          <a:chExt cx="0" cy="0"/>
        </a:xfrm>
      </p:grpSpPr>
      <p:sp>
        <p:nvSpPr>
          <p:cNvPr id="185" name="Google Shape;185;p283"/>
          <p:cNvSpPr txBox="1">
            <a:spLocks noGrp="1"/>
          </p:cNvSpPr>
          <p:nvPr>
            <p:ph type="title"/>
          </p:nvPr>
        </p:nvSpPr>
        <p:spPr>
          <a:xfrm>
            <a:off x="685800" y="609600"/>
            <a:ext cx="7772400" cy="11430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6" name="Google Shape;186;p283"/>
          <p:cNvSpPr txBox="1">
            <a:spLocks noGrp="1"/>
          </p:cNvSpPr>
          <p:nvPr>
            <p:ph type="body" idx="1"/>
          </p:nvPr>
        </p:nvSpPr>
        <p:spPr>
          <a:xfrm>
            <a:off x="685800" y="1981200"/>
            <a:ext cx="7772400" cy="4114800"/>
          </a:xfrm>
          <a:prstGeom prst="rect">
            <a:avLst/>
          </a:prstGeom>
          <a:noFill/>
          <a:ln>
            <a:noFill/>
          </a:ln>
        </p:spPr>
        <p:txBody>
          <a:bodyPr spcFirstLastPara="1" wrap="square" lIns="91275" tIns="45625" rIns="91275" bIns="456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SF Skill Title">
  <p:cSld name="CSF Skill Title">
    <p:spTree>
      <p:nvGrpSpPr>
        <p:cNvPr id="1" name="Shape 192"/>
        <p:cNvGrpSpPr/>
        <p:nvPr/>
      </p:nvGrpSpPr>
      <p:grpSpPr>
        <a:xfrm>
          <a:off x="0" y="0"/>
          <a:ext cx="0" cy="0"/>
          <a:chOff x="0" y="0"/>
          <a:chExt cx="0" cy="0"/>
        </a:xfrm>
      </p:grpSpPr>
      <p:sp>
        <p:nvSpPr>
          <p:cNvPr id="193" name="Google Shape;193;p285"/>
          <p:cNvSpPr txBox="1">
            <a:spLocks noGrp="1"/>
          </p:cNvSpPr>
          <p:nvPr>
            <p:ph type="title"/>
          </p:nvPr>
        </p:nvSpPr>
        <p:spPr>
          <a:xfrm>
            <a:off x="482600" y="1308100"/>
            <a:ext cx="8204200" cy="9144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4" name="Google Shape;194;p285"/>
          <p:cNvSpPr txBox="1">
            <a:spLocks noGrp="1"/>
          </p:cNvSpPr>
          <p:nvPr>
            <p:ph type="ftr" idx="11"/>
          </p:nvPr>
        </p:nvSpPr>
        <p:spPr>
          <a:xfrm>
            <a:off x="457199" y="6356350"/>
            <a:ext cx="7117307"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85"/>
          <p:cNvSpPr txBox="1">
            <a:spLocks noGrp="1"/>
          </p:cNvSpPr>
          <p:nvPr>
            <p:ph type="sldNum" idx="12"/>
          </p:nvPr>
        </p:nvSpPr>
        <p:spPr>
          <a:xfrm>
            <a:off x="7772400" y="6356350"/>
            <a:ext cx="9144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SF Three Layers">
  <p:cSld name="CSF Three Layers">
    <p:spTree>
      <p:nvGrpSpPr>
        <p:cNvPr id="1" name="Shape 202"/>
        <p:cNvGrpSpPr/>
        <p:nvPr/>
      </p:nvGrpSpPr>
      <p:grpSpPr>
        <a:xfrm>
          <a:off x="0" y="0"/>
          <a:ext cx="0" cy="0"/>
          <a:chOff x="0" y="0"/>
          <a:chExt cx="0" cy="0"/>
        </a:xfrm>
      </p:grpSpPr>
      <p:sp>
        <p:nvSpPr>
          <p:cNvPr id="203" name="Google Shape;203;p287"/>
          <p:cNvSpPr txBox="1">
            <a:spLocks noGrp="1"/>
          </p:cNvSpPr>
          <p:nvPr>
            <p:ph type="title"/>
          </p:nvPr>
        </p:nvSpPr>
        <p:spPr>
          <a:xfrm>
            <a:off x="0" y="0"/>
            <a:ext cx="9144000" cy="10795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4" name="Google Shape;204;p287"/>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5" name="Google Shape;205;p287"/>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28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SF Skill Title">
  <p:cSld name="CSF Skill Title">
    <p:spTree>
      <p:nvGrpSpPr>
        <p:cNvPr id="1" name="Shape 207"/>
        <p:cNvGrpSpPr/>
        <p:nvPr/>
      </p:nvGrpSpPr>
      <p:grpSpPr>
        <a:xfrm>
          <a:off x="0" y="0"/>
          <a:ext cx="0" cy="0"/>
          <a:chOff x="0" y="0"/>
          <a:chExt cx="0" cy="0"/>
        </a:xfrm>
      </p:grpSpPr>
      <p:sp>
        <p:nvSpPr>
          <p:cNvPr id="208" name="Google Shape;208;p288"/>
          <p:cNvSpPr txBox="1">
            <a:spLocks noGrp="1"/>
          </p:cNvSpPr>
          <p:nvPr>
            <p:ph type="title"/>
          </p:nvPr>
        </p:nvSpPr>
        <p:spPr>
          <a:xfrm>
            <a:off x="0" y="0"/>
            <a:ext cx="9144000" cy="10795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9" name="Google Shape;209;p288"/>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28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SF Three Layers">
  <p:cSld name="CSF Three Layers">
    <p:spTree>
      <p:nvGrpSpPr>
        <p:cNvPr id="1" name="Shape 217"/>
        <p:cNvGrpSpPr/>
        <p:nvPr/>
      </p:nvGrpSpPr>
      <p:grpSpPr>
        <a:xfrm>
          <a:off x="0" y="0"/>
          <a:ext cx="0" cy="0"/>
          <a:chOff x="0" y="0"/>
          <a:chExt cx="0" cy="0"/>
        </a:xfrm>
      </p:grpSpPr>
      <p:sp>
        <p:nvSpPr>
          <p:cNvPr id="218" name="Google Shape;218;p290"/>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9" name="Google Shape;219;p290"/>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0" name="Google Shape;220;p290"/>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29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SF Three Layers">
  <p:cSld name="CSF Three Layers">
    <p:spTree>
      <p:nvGrpSpPr>
        <p:cNvPr id="1" name="Shape 36"/>
        <p:cNvGrpSpPr/>
        <p:nvPr/>
      </p:nvGrpSpPr>
      <p:grpSpPr>
        <a:xfrm>
          <a:off x="0" y="0"/>
          <a:ext cx="0" cy="0"/>
          <a:chOff x="0" y="0"/>
          <a:chExt cx="0" cy="0"/>
        </a:xfrm>
      </p:grpSpPr>
      <p:sp>
        <p:nvSpPr>
          <p:cNvPr id="37" name="Google Shape;37;p250"/>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 name="Google Shape;38;p250"/>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 name="Google Shape;39;p250"/>
          <p:cNvSpPr txBox="1">
            <a:spLocks noGrp="1"/>
          </p:cNvSpPr>
          <p:nvPr>
            <p:ph type="ftr" idx="11"/>
          </p:nvPr>
        </p:nvSpPr>
        <p:spPr>
          <a:xfrm>
            <a:off x="525440" y="6438238"/>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5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b="0" i="0" u="none" strike="noStrike" cap="none">
                <a:solidFill>
                  <a:srgbClr val="000000"/>
                </a:solidFill>
                <a:latin typeface="Verdana"/>
                <a:ea typeface="Verdana"/>
                <a:cs typeface="Verdana"/>
                <a:sym typeface="Verdana"/>
              </a:defRPr>
            </a:lvl1pPr>
            <a:lvl2pPr marL="0" marR="0" lvl="1" indent="0" algn="r">
              <a:spcBef>
                <a:spcPts val="0"/>
              </a:spcBef>
              <a:spcAft>
                <a:spcPts val="0"/>
              </a:spcAft>
              <a:buNone/>
              <a:defRPr sz="1000" b="0" i="0" u="none" strike="noStrike" cap="none">
                <a:solidFill>
                  <a:srgbClr val="000000"/>
                </a:solidFill>
                <a:latin typeface="Verdana"/>
                <a:ea typeface="Verdana"/>
                <a:cs typeface="Verdana"/>
                <a:sym typeface="Verdana"/>
              </a:defRPr>
            </a:lvl2pPr>
            <a:lvl3pPr marL="0" marR="0" lvl="2" indent="0" algn="r">
              <a:spcBef>
                <a:spcPts val="0"/>
              </a:spcBef>
              <a:spcAft>
                <a:spcPts val="0"/>
              </a:spcAft>
              <a:buNone/>
              <a:defRPr sz="1000" b="0" i="0" u="none" strike="noStrike" cap="none">
                <a:solidFill>
                  <a:srgbClr val="000000"/>
                </a:solidFill>
                <a:latin typeface="Verdana"/>
                <a:ea typeface="Verdana"/>
                <a:cs typeface="Verdana"/>
                <a:sym typeface="Verdana"/>
              </a:defRPr>
            </a:lvl3pPr>
            <a:lvl4pPr marL="0" marR="0" lvl="3" indent="0" algn="r">
              <a:spcBef>
                <a:spcPts val="0"/>
              </a:spcBef>
              <a:spcAft>
                <a:spcPts val="0"/>
              </a:spcAft>
              <a:buNone/>
              <a:defRPr sz="1000" b="0" i="0" u="none" strike="noStrike" cap="none">
                <a:solidFill>
                  <a:srgbClr val="000000"/>
                </a:solidFill>
                <a:latin typeface="Verdana"/>
                <a:ea typeface="Verdana"/>
                <a:cs typeface="Verdana"/>
                <a:sym typeface="Verdana"/>
              </a:defRPr>
            </a:lvl4pPr>
            <a:lvl5pPr marL="0" marR="0" lvl="4" indent="0" algn="r">
              <a:spcBef>
                <a:spcPts val="0"/>
              </a:spcBef>
              <a:spcAft>
                <a:spcPts val="0"/>
              </a:spcAft>
              <a:buNone/>
              <a:defRPr sz="1000" b="0" i="0" u="none" strike="noStrike" cap="none">
                <a:solidFill>
                  <a:srgbClr val="000000"/>
                </a:solidFill>
                <a:latin typeface="Verdana"/>
                <a:ea typeface="Verdana"/>
                <a:cs typeface="Verdana"/>
                <a:sym typeface="Verdana"/>
              </a:defRPr>
            </a:lvl5pPr>
            <a:lvl6pPr marL="0" marR="0" lvl="5" indent="0" algn="r">
              <a:spcBef>
                <a:spcPts val="0"/>
              </a:spcBef>
              <a:spcAft>
                <a:spcPts val="0"/>
              </a:spcAft>
              <a:buNone/>
              <a:defRPr sz="1000" b="0" i="0" u="none" strike="noStrike" cap="none">
                <a:solidFill>
                  <a:srgbClr val="000000"/>
                </a:solidFill>
                <a:latin typeface="Verdana"/>
                <a:ea typeface="Verdana"/>
                <a:cs typeface="Verdana"/>
                <a:sym typeface="Verdana"/>
              </a:defRPr>
            </a:lvl6pPr>
            <a:lvl7pPr marL="0" marR="0" lvl="6" indent="0" algn="r">
              <a:spcBef>
                <a:spcPts val="0"/>
              </a:spcBef>
              <a:spcAft>
                <a:spcPts val="0"/>
              </a:spcAft>
              <a:buNone/>
              <a:defRPr sz="1000" b="0" i="0" u="none" strike="noStrike" cap="none">
                <a:solidFill>
                  <a:srgbClr val="000000"/>
                </a:solidFill>
                <a:latin typeface="Verdana"/>
                <a:ea typeface="Verdana"/>
                <a:cs typeface="Verdana"/>
                <a:sym typeface="Verdana"/>
              </a:defRPr>
            </a:lvl7pPr>
            <a:lvl8pPr marL="0" marR="0" lvl="7" indent="0" algn="r">
              <a:spcBef>
                <a:spcPts val="0"/>
              </a:spcBef>
              <a:spcAft>
                <a:spcPts val="0"/>
              </a:spcAft>
              <a:buNone/>
              <a:defRPr sz="1000" b="0" i="0" u="none" strike="noStrike" cap="none">
                <a:solidFill>
                  <a:srgbClr val="000000"/>
                </a:solidFill>
                <a:latin typeface="Verdana"/>
                <a:ea typeface="Verdana"/>
                <a:cs typeface="Verdana"/>
                <a:sym typeface="Verdana"/>
              </a:defRPr>
            </a:lvl8pPr>
            <a:lvl9pPr marL="0" marR="0" lvl="8" indent="0" algn="r">
              <a:spcBef>
                <a:spcPts val="0"/>
              </a:spcBef>
              <a:spcAft>
                <a:spcPts val="0"/>
              </a:spcAft>
              <a:buNone/>
              <a:defRPr sz="1000" b="0" i="0" u="none" strike="noStrike" cap="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SF Skill Title">
  <p:cSld name="CSF Skill Title">
    <p:spTree>
      <p:nvGrpSpPr>
        <p:cNvPr id="1" name="Shape 41"/>
        <p:cNvGrpSpPr/>
        <p:nvPr/>
      </p:nvGrpSpPr>
      <p:grpSpPr>
        <a:xfrm>
          <a:off x="0" y="0"/>
          <a:ext cx="0" cy="0"/>
          <a:chOff x="0" y="0"/>
          <a:chExt cx="0" cy="0"/>
        </a:xfrm>
      </p:grpSpPr>
      <p:sp>
        <p:nvSpPr>
          <p:cNvPr id="42" name="Google Shape;42;p251"/>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 name="Google Shape;43;p251"/>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5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b="0" i="0" u="none" strike="noStrike" cap="none">
                <a:solidFill>
                  <a:srgbClr val="000000"/>
                </a:solidFill>
                <a:latin typeface="Verdana"/>
                <a:ea typeface="Verdana"/>
                <a:cs typeface="Verdana"/>
                <a:sym typeface="Verdana"/>
              </a:defRPr>
            </a:lvl1pPr>
            <a:lvl2pPr marL="0" marR="0" lvl="1" indent="0" algn="r">
              <a:spcBef>
                <a:spcPts val="0"/>
              </a:spcBef>
              <a:spcAft>
                <a:spcPts val="0"/>
              </a:spcAft>
              <a:buNone/>
              <a:defRPr sz="1000" b="0" i="0" u="none" strike="noStrike" cap="none">
                <a:solidFill>
                  <a:srgbClr val="000000"/>
                </a:solidFill>
                <a:latin typeface="Verdana"/>
                <a:ea typeface="Verdana"/>
                <a:cs typeface="Verdana"/>
                <a:sym typeface="Verdana"/>
              </a:defRPr>
            </a:lvl2pPr>
            <a:lvl3pPr marL="0" marR="0" lvl="2" indent="0" algn="r">
              <a:spcBef>
                <a:spcPts val="0"/>
              </a:spcBef>
              <a:spcAft>
                <a:spcPts val="0"/>
              </a:spcAft>
              <a:buNone/>
              <a:defRPr sz="1000" b="0" i="0" u="none" strike="noStrike" cap="none">
                <a:solidFill>
                  <a:srgbClr val="000000"/>
                </a:solidFill>
                <a:latin typeface="Verdana"/>
                <a:ea typeface="Verdana"/>
                <a:cs typeface="Verdana"/>
                <a:sym typeface="Verdana"/>
              </a:defRPr>
            </a:lvl3pPr>
            <a:lvl4pPr marL="0" marR="0" lvl="3" indent="0" algn="r">
              <a:spcBef>
                <a:spcPts val="0"/>
              </a:spcBef>
              <a:spcAft>
                <a:spcPts val="0"/>
              </a:spcAft>
              <a:buNone/>
              <a:defRPr sz="1000" b="0" i="0" u="none" strike="noStrike" cap="none">
                <a:solidFill>
                  <a:srgbClr val="000000"/>
                </a:solidFill>
                <a:latin typeface="Verdana"/>
                <a:ea typeface="Verdana"/>
                <a:cs typeface="Verdana"/>
                <a:sym typeface="Verdana"/>
              </a:defRPr>
            </a:lvl4pPr>
            <a:lvl5pPr marL="0" marR="0" lvl="4" indent="0" algn="r">
              <a:spcBef>
                <a:spcPts val="0"/>
              </a:spcBef>
              <a:spcAft>
                <a:spcPts val="0"/>
              </a:spcAft>
              <a:buNone/>
              <a:defRPr sz="1000" b="0" i="0" u="none" strike="noStrike" cap="none">
                <a:solidFill>
                  <a:srgbClr val="000000"/>
                </a:solidFill>
                <a:latin typeface="Verdana"/>
                <a:ea typeface="Verdana"/>
                <a:cs typeface="Verdana"/>
                <a:sym typeface="Verdana"/>
              </a:defRPr>
            </a:lvl5pPr>
            <a:lvl6pPr marL="0" marR="0" lvl="5" indent="0" algn="r">
              <a:spcBef>
                <a:spcPts val="0"/>
              </a:spcBef>
              <a:spcAft>
                <a:spcPts val="0"/>
              </a:spcAft>
              <a:buNone/>
              <a:defRPr sz="1000" b="0" i="0" u="none" strike="noStrike" cap="none">
                <a:solidFill>
                  <a:srgbClr val="000000"/>
                </a:solidFill>
                <a:latin typeface="Verdana"/>
                <a:ea typeface="Verdana"/>
                <a:cs typeface="Verdana"/>
                <a:sym typeface="Verdana"/>
              </a:defRPr>
            </a:lvl6pPr>
            <a:lvl7pPr marL="0" marR="0" lvl="6" indent="0" algn="r">
              <a:spcBef>
                <a:spcPts val="0"/>
              </a:spcBef>
              <a:spcAft>
                <a:spcPts val="0"/>
              </a:spcAft>
              <a:buNone/>
              <a:defRPr sz="1000" b="0" i="0" u="none" strike="noStrike" cap="none">
                <a:solidFill>
                  <a:srgbClr val="000000"/>
                </a:solidFill>
                <a:latin typeface="Verdana"/>
                <a:ea typeface="Verdana"/>
                <a:cs typeface="Verdana"/>
                <a:sym typeface="Verdana"/>
              </a:defRPr>
            </a:lvl7pPr>
            <a:lvl8pPr marL="0" marR="0" lvl="7" indent="0" algn="r">
              <a:spcBef>
                <a:spcPts val="0"/>
              </a:spcBef>
              <a:spcAft>
                <a:spcPts val="0"/>
              </a:spcAft>
              <a:buNone/>
              <a:defRPr sz="1000" b="0" i="0" u="none" strike="noStrike" cap="none">
                <a:solidFill>
                  <a:srgbClr val="000000"/>
                </a:solidFill>
                <a:latin typeface="Verdana"/>
                <a:ea typeface="Verdana"/>
                <a:cs typeface="Verdana"/>
                <a:sym typeface="Verdana"/>
              </a:defRPr>
            </a:lvl8pPr>
            <a:lvl9pPr marL="0" marR="0" lvl="8" indent="0" algn="r">
              <a:spcBef>
                <a:spcPts val="0"/>
              </a:spcBef>
              <a:spcAft>
                <a:spcPts val="0"/>
              </a:spcAft>
              <a:buNone/>
              <a:defRPr sz="1000" b="0" i="0" u="none" strike="noStrike" cap="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45"/>
        <p:cNvGrpSpPr/>
        <p:nvPr/>
      </p:nvGrpSpPr>
      <p:grpSpPr>
        <a:xfrm>
          <a:off x="0" y="0"/>
          <a:ext cx="0" cy="0"/>
          <a:chOff x="0" y="0"/>
          <a:chExt cx="0" cy="0"/>
        </a:xfrm>
      </p:grpSpPr>
      <p:sp>
        <p:nvSpPr>
          <p:cNvPr id="46" name="Google Shape;46;p252"/>
          <p:cNvSpPr txBox="1">
            <a:spLocks noGrp="1"/>
          </p:cNvSpPr>
          <p:nvPr>
            <p:ph type="title"/>
          </p:nvPr>
        </p:nvSpPr>
        <p:spPr>
          <a:xfrm>
            <a:off x="685800" y="609600"/>
            <a:ext cx="7772400" cy="11430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252"/>
          <p:cNvSpPr txBox="1">
            <a:spLocks noGrp="1"/>
          </p:cNvSpPr>
          <p:nvPr>
            <p:ph type="body" idx="1"/>
          </p:nvPr>
        </p:nvSpPr>
        <p:spPr>
          <a:xfrm>
            <a:off x="685800" y="1981200"/>
            <a:ext cx="7772400" cy="4114800"/>
          </a:xfrm>
          <a:prstGeom prst="rect">
            <a:avLst/>
          </a:prstGeom>
          <a:noFill/>
          <a:ln>
            <a:noFill/>
          </a:ln>
        </p:spPr>
        <p:txBody>
          <a:bodyPr spcFirstLastPara="1" wrap="square" lIns="91275" tIns="45625" rIns="91275" bIns="456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 name="Google Shape;48;p252"/>
          <p:cNvSpPr txBox="1">
            <a:spLocks noGrp="1"/>
          </p:cNvSpPr>
          <p:nvPr>
            <p:ph type="ftr" idx="11"/>
          </p:nvPr>
        </p:nvSpPr>
        <p:spPr>
          <a:xfrm>
            <a:off x="525440" y="6438238"/>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SF Three Layers">
  <p:cSld name="1_CSF Three Layers">
    <p:spTree>
      <p:nvGrpSpPr>
        <p:cNvPr id="1" name="Shape 50"/>
        <p:cNvGrpSpPr/>
        <p:nvPr/>
      </p:nvGrpSpPr>
      <p:grpSpPr>
        <a:xfrm>
          <a:off x="0" y="0"/>
          <a:ext cx="0" cy="0"/>
          <a:chOff x="0" y="0"/>
          <a:chExt cx="0" cy="0"/>
        </a:xfrm>
      </p:grpSpPr>
      <p:sp>
        <p:nvSpPr>
          <p:cNvPr id="51" name="Google Shape;51;p253"/>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 name="Google Shape;52;p253"/>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CSF Three Layers">
  <p:cSld name="2_CSF Three Layers">
    <p:spTree>
      <p:nvGrpSpPr>
        <p:cNvPr id="1" name="Shape 54"/>
        <p:cNvGrpSpPr/>
        <p:nvPr/>
      </p:nvGrpSpPr>
      <p:grpSpPr>
        <a:xfrm>
          <a:off x="0" y="0"/>
          <a:ext cx="0" cy="0"/>
          <a:chOff x="0" y="0"/>
          <a:chExt cx="0" cy="0"/>
        </a:xfrm>
      </p:grpSpPr>
      <p:sp>
        <p:nvSpPr>
          <p:cNvPr id="55" name="Google Shape;55;p254"/>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6" name="Google Shape;56;p254"/>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5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CSF Three Layers">
  <p:cSld name="3_CSF Three Layers">
    <p:spTree>
      <p:nvGrpSpPr>
        <p:cNvPr id="1" name="Shape 58"/>
        <p:cNvGrpSpPr/>
        <p:nvPr/>
      </p:nvGrpSpPr>
      <p:grpSpPr>
        <a:xfrm>
          <a:off x="0" y="0"/>
          <a:ext cx="0" cy="0"/>
          <a:chOff x="0" y="0"/>
          <a:chExt cx="0" cy="0"/>
        </a:xfrm>
      </p:grpSpPr>
      <p:sp>
        <p:nvSpPr>
          <p:cNvPr id="59" name="Google Shape;59;p255"/>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lvl="0" indent="-381000" algn="l">
              <a:spcBef>
                <a:spcPts val="480"/>
              </a:spcBef>
              <a:spcAft>
                <a:spcPts val="0"/>
              </a:spcAft>
              <a:buClr>
                <a:schemeClr val="dk1"/>
              </a:buClr>
              <a:buSzPts val="2400"/>
              <a:buChar char="▪"/>
              <a:defRPr sz="2400"/>
            </a:lvl1pPr>
            <a:lvl2pPr marL="914400" lvl="1" indent="-368300" algn="l">
              <a:spcBef>
                <a:spcPts val="440"/>
              </a:spcBef>
              <a:spcAft>
                <a:spcPts val="0"/>
              </a:spcAft>
              <a:buClr>
                <a:schemeClr val="dk1"/>
              </a:buClr>
              <a:buSzPts val="2200"/>
              <a:buChar char="–"/>
              <a:defRPr sz="22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 name="Google Shape;60;p255"/>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5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a:spcBef>
                <a:spcPts val="0"/>
              </a:spcBef>
              <a:spcAft>
                <a:spcPts val="0"/>
              </a:spcAft>
              <a:buNone/>
              <a:defRPr sz="1000">
                <a:solidFill>
                  <a:srgbClr val="000000"/>
                </a:solidFill>
                <a:latin typeface="Verdana"/>
                <a:ea typeface="Verdana"/>
                <a:cs typeface="Verdana"/>
                <a:sym typeface="Verdana"/>
              </a:defRPr>
            </a:lvl1pPr>
            <a:lvl2pPr marL="0" marR="0" lvl="1" indent="0" algn="r">
              <a:spcBef>
                <a:spcPts val="0"/>
              </a:spcBef>
              <a:spcAft>
                <a:spcPts val="0"/>
              </a:spcAft>
              <a:buNone/>
              <a:defRPr sz="1000">
                <a:solidFill>
                  <a:srgbClr val="000000"/>
                </a:solidFill>
                <a:latin typeface="Verdana"/>
                <a:ea typeface="Verdana"/>
                <a:cs typeface="Verdana"/>
                <a:sym typeface="Verdana"/>
              </a:defRPr>
            </a:lvl2pPr>
            <a:lvl3pPr marL="0" marR="0" lvl="2" indent="0" algn="r">
              <a:spcBef>
                <a:spcPts val="0"/>
              </a:spcBef>
              <a:spcAft>
                <a:spcPts val="0"/>
              </a:spcAft>
              <a:buNone/>
              <a:defRPr sz="1000">
                <a:solidFill>
                  <a:srgbClr val="000000"/>
                </a:solidFill>
                <a:latin typeface="Verdana"/>
                <a:ea typeface="Verdana"/>
                <a:cs typeface="Verdana"/>
                <a:sym typeface="Verdana"/>
              </a:defRPr>
            </a:lvl3pPr>
            <a:lvl4pPr marL="0" marR="0" lvl="3" indent="0" algn="r">
              <a:spcBef>
                <a:spcPts val="0"/>
              </a:spcBef>
              <a:spcAft>
                <a:spcPts val="0"/>
              </a:spcAft>
              <a:buNone/>
              <a:defRPr sz="1000">
                <a:solidFill>
                  <a:srgbClr val="000000"/>
                </a:solidFill>
                <a:latin typeface="Verdana"/>
                <a:ea typeface="Verdana"/>
                <a:cs typeface="Verdana"/>
                <a:sym typeface="Verdana"/>
              </a:defRPr>
            </a:lvl4pPr>
            <a:lvl5pPr marL="0" marR="0" lvl="4" indent="0" algn="r">
              <a:spcBef>
                <a:spcPts val="0"/>
              </a:spcBef>
              <a:spcAft>
                <a:spcPts val="0"/>
              </a:spcAft>
              <a:buNone/>
              <a:defRPr sz="1000">
                <a:solidFill>
                  <a:srgbClr val="000000"/>
                </a:solidFill>
                <a:latin typeface="Verdana"/>
                <a:ea typeface="Verdana"/>
                <a:cs typeface="Verdana"/>
                <a:sym typeface="Verdana"/>
              </a:defRPr>
            </a:lvl5pPr>
            <a:lvl6pPr marL="0" marR="0" lvl="5" indent="0" algn="r">
              <a:spcBef>
                <a:spcPts val="0"/>
              </a:spcBef>
              <a:spcAft>
                <a:spcPts val="0"/>
              </a:spcAft>
              <a:buNone/>
              <a:defRPr sz="1000">
                <a:solidFill>
                  <a:srgbClr val="000000"/>
                </a:solidFill>
                <a:latin typeface="Verdana"/>
                <a:ea typeface="Verdana"/>
                <a:cs typeface="Verdana"/>
                <a:sym typeface="Verdana"/>
              </a:defRPr>
            </a:lvl6pPr>
            <a:lvl7pPr marL="0" marR="0" lvl="6" indent="0" algn="r">
              <a:spcBef>
                <a:spcPts val="0"/>
              </a:spcBef>
              <a:spcAft>
                <a:spcPts val="0"/>
              </a:spcAft>
              <a:buNone/>
              <a:defRPr sz="1000">
                <a:solidFill>
                  <a:srgbClr val="000000"/>
                </a:solidFill>
                <a:latin typeface="Verdana"/>
                <a:ea typeface="Verdana"/>
                <a:cs typeface="Verdana"/>
                <a:sym typeface="Verdana"/>
              </a:defRPr>
            </a:lvl7pPr>
            <a:lvl8pPr marL="0" marR="0" lvl="7" indent="0" algn="r">
              <a:spcBef>
                <a:spcPts val="0"/>
              </a:spcBef>
              <a:spcAft>
                <a:spcPts val="0"/>
              </a:spcAft>
              <a:buNone/>
              <a:defRPr sz="1000">
                <a:solidFill>
                  <a:srgbClr val="000000"/>
                </a:solidFill>
                <a:latin typeface="Verdana"/>
                <a:ea typeface="Verdana"/>
                <a:cs typeface="Verdana"/>
                <a:sym typeface="Verdana"/>
              </a:defRPr>
            </a:lvl8pPr>
            <a:lvl9pPr marL="0" marR="0" lvl="8" indent="0" algn="r">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image" Target="../media/image3.pn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3.png"/><Relationship Id="rId5" Type="http://schemas.openxmlformats.org/officeDocument/2006/relationships/theme" Target="../theme/theme5.xml"/><Relationship Id="rId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xml"/><Relationship Id="rId1"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8.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pic>
        <p:nvPicPr>
          <p:cNvPr id="9" name="Google Shape;9;p247" descr="csf_cover_grey"/>
          <p:cNvPicPr preferRelativeResize="0"/>
          <p:nvPr/>
        </p:nvPicPr>
        <p:blipFill rotWithShape="1">
          <a:blip r:embed="rId5">
            <a:alphaModFix/>
          </a:blip>
          <a:srcRect/>
          <a:stretch/>
        </p:blipFill>
        <p:spPr>
          <a:xfrm>
            <a:off x="0" y="0"/>
            <a:ext cx="9144000" cy="6858000"/>
          </a:xfrm>
          <a:prstGeom prst="rect">
            <a:avLst/>
          </a:prstGeom>
          <a:noFill/>
          <a:ln>
            <a:noFill/>
          </a:ln>
        </p:spPr>
      </p:pic>
      <p:sp>
        <p:nvSpPr>
          <p:cNvPr id="10" name="Google Shape;10;p247"/>
          <p:cNvSpPr txBox="1">
            <a:spLocks noGrp="1"/>
          </p:cNvSpPr>
          <p:nvPr>
            <p:ph type="title"/>
          </p:nvPr>
        </p:nvSpPr>
        <p:spPr>
          <a:xfrm>
            <a:off x="2667000" y="4191000"/>
            <a:ext cx="6477000" cy="1143000"/>
          </a:xfrm>
          <a:prstGeom prst="rect">
            <a:avLst/>
          </a:prstGeom>
          <a:noFill/>
          <a:ln>
            <a:noFill/>
          </a:ln>
        </p:spPr>
        <p:txBody>
          <a:bodyPr spcFirstLastPara="1" wrap="square" lIns="91275" tIns="45625" rIns="91275" bIns="45625" anchor="ctr" anchorCtr="0">
            <a:noAutofit/>
          </a:bodyPr>
          <a:lstStyle>
            <a:lvl1pPr marR="0" lvl="0" algn="l" rtl="0">
              <a:spcBef>
                <a:spcPts val="0"/>
              </a:spcBef>
              <a:spcAft>
                <a:spcPts val="0"/>
              </a:spcAft>
              <a:buSzPts val="1400"/>
              <a:buNone/>
              <a:defRPr sz="3000" b="0" i="0" u="none" strike="noStrike" cap="none">
                <a:solidFill>
                  <a:schemeClr val="lt1"/>
                </a:solidFill>
                <a:latin typeface="Verdana"/>
                <a:ea typeface="Verdana"/>
                <a:cs typeface="Verdana"/>
                <a:sym typeface="Verdana"/>
              </a:defRPr>
            </a:lvl1pPr>
            <a:lvl2pPr marR="0" lvl="1" algn="l" rtl="0">
              <a:spcBef>
                <a:spcPts val="0"/>
              </a:spcBef>
              <a:spcAft>
                <a:spcPts val="0"/>
              </a:spcAft>
              <a:buSzPts val="1400"/>
              <a:buNone/>
              <a:defRPr sz="3000" b="0" i="0" u="none" strike="noStrike" cap="none">
                <a:solidFill>
                  <a:schemeClr val="lt1"/>
                </a:solidFill>
                <a:latin typeface="Verdana"/>
                <a:ea typeface="Verdana"/>
                <a:cs typeface="Verdana"/>
                <a:sym typeface="Verdana"/>
              </a:defRPr>
            </a:lvl2pPr>
            <a:lvl3pPr marR="0" lvl="2" algn="l" rtl="0">
              <a:spcBef>
                <a:spcPts val="0"/>
              </a:spcBef>
              <a:spcAft>
                <a:spcPts val="0"/>
              </a:spcAft>
              <a:buSzPts val="1400"/>
              <a:buNone/>
              <a:defRPr sz="3000" b="0" i="0" u="none" strike="noStrike" cap="none">
                <a:solidFill>
                  <a:schemeClr val="lt1"/>
                </a:solidFill>
                <a:latin typeface="Verdana"/>
                <a:ea typeface="Verdana"/>
                <a:cs typeface="Verdana"/>
                <a:sym typeface="Verdana"/>
              </a:defRPr>
            </a:lvl3pPr>
            <a:lvl4pPr marR="0" lvl="3" algn="l" rtl="0">
              <a:spcBef>
                <a:spcPts val="0"/>
              </a:spcBef>
              <a:spcAft>
                <a:spcPts val="0"/>
              </a:spcAft>
              <a:buSzPts val="1400"/>
              <a:buNone/>
              <a:defRPr sz="3000" b="0" i="0" u="none" strike="noStrike" cap="none">
                <a:solidFill>
                  <a:schemeClr val="lt1"/>
                </a:solidFill>
                <a:latin typeface="Verdana"/>
                <a:ea typeface="Verdana"/>
                <a:cs typeface="Verdana"/>
                <a:sym typeface="Verdana"/>
              </a:defRPr>
            </a:lvl4pPr>
            <a:lvl5pPr marR="0" lvl="4" algn="l" rtl="0">
              <a:spcBef>
                <a:spcPts val="0"/>
              </a:spcBef>
              <a:spcAft>
                <a:spcPts val="0"/>
              </a:spcAft>
              <a:buSzPts val="1400"/>
              <a:buNone/>
              <a:defRPr sz="3000" b="0" i="0" u="none" strike="noStrike" cap="none">
                <a:solidFill>
                  <a:schemeClr val="lt1"/>
                </a:solidFill>
                <a:latin typeface="Verdana"/>
                <a:ea typeface="Verdana"/>
                <a:cs typeface="Verdana"/>
                <a:sym typeface="Verdana"/>
              </a:defRPr>
            </a:lvl5pPr>
            <a:lvl6pPr marR="0" lvl="5" algn="l" rtl="0">
              <a:spcBef>
                <a:spcPts val="0"/>
              </a:spcBef>
              <a:spcAft>
                <a:spcPts val="0"/>
              </a:spcAft>
              <a:buSzPts val="1400"/>
              <a:buNone/>
              <a:defRPr sz="3000" b="1" i="0" u="none" strike="noStrike" cap="none">
                <a:solidFill>
                  <a:schemeClr val="lt1"/>
                </a:solidFill>
                <a:latin typeface="Verdana"/>
                <a:ea typeface="Verdana"/>
                <a:cs typeface="Verdana"/>
                <a:sym typeface="Verdana"/>
              </a:defRPr>
            </a:lvl6pPr>
            <a:lvl7pPr marR="0" lvl="6" algn="l" rtl="0">
              <a:spcBef>
                <a:spcPts val="0"/>
              </a:spcBef>
              <a:spcAft>
                <a:spcPts val="0"/>
              </a:spcAft>
              <a:buSzPts val="1400"/>
              <a:buNone/>
              <a:defRPr sz="3000" b="1" i="0" u="none" strike="noStrike" cap="none">
                <a:solidFill>
                  <a:schemeClr val="lt1"/>
                </a:solidFill>
                <a:latin typeface="Verdana"/>
                <a:ea typeface="Verdana"/>
                <a:cs typeface="Verdana"/>
                <a:sym typeface="Verdana"/>
              </a:defRPr>
            </a:lvl7pPr>
            <a:lvl8pPr marR="0" lvl="7" algn="l" rtl="0">
              <a:spcBef>
                <a:spcPts val="0"/>
              </a:spcBef>
              <a:spcAft>
                <a:spcPts val="0"/>
              </a:spcAft>
              <a:buSzPts val="1400"/>
              <a:buNone/>
              <a:defRPr sz="3000" b="1" i="0" u="none" strike="noStrike" cap="none">
                <a:solidFill>
                  <a:schemeClr val="lt1"/>
                </a:solidFill>
                <a:latin typeface="Verdana"/>
                <a:ea typeface="Verdana"/>
                <a:cs typeface="Verdana"/>
                <a:sym typeface="Verdana"/>
              </a:defRPr>
            </a:lvl8pPr>
            <a:lvl9pPr marR="0" lvl="8" algn="l" rtl="0">
              <a:spcBef>
                <a:spcPts val="0"/>
              </a:spcBef>
              <a:spcAft>
                <a:spcPts val="0"/>
              </a:spcAft>
              <a:buSzPts val="1400"/>
              <a:buNone/>
              <a:defRPr sz="3000" b="1" i="0" u="none" strike="noStrike" cap="none">
                <a:solidFill>
                  <a:schemeClr val="lt1"/>
                </a:solidFill>
                <a:latin typeface="Verdana"/>
                <a:ea typeface="Verdana"/>
                <a:cs typeface="Verdana"/>
                <a:sym typeface="Verdana"/>
              </a:defRPr>
            </a:lvl9pPr>
          </a:lstStyle>
          <a:p>
            <a:endParaRPr/>
          </a:p>
        </p:txBody>
      </p:sp>
      <p:sp>
        <p:nvSpPr>
          <p:cNvPr id="11" name="Google Shape;11;p247"/>
          <p:cNvSpPr txBox="1">
            <a:spLocks noGrp="1"/>
          </p:cNvSpPr>
          <p:nvPr>
            <p:ph type="ftr" idx="11"/>
          </p:nvPr>
        </p:nvSpPr>
        <p:spPr>
          <a:xfrm>
            <a:off x="457200" y="6356350"/>
            <a:ext cx="6858000" cy="365125"/>
          </a:xfrm>
          <a:prstGeom prst="rect">
            <a:avLst/>
          </a:prstGeom>
          <a:noFill/>
          <a:ln>
            <a:noFill/>
          </a:ln>
        </p:spPr>
        <p:txBody>
          <a:bodyPr spcFirstLastPara="1" wrap="square" lIns="91275" tIns="45625" rIns="91275" bIns="45625" anchor="ctr" anchorCtr="0">
            <a:noAutofit/>
          </a:bodyPr>
          <a:lstStyle>
            <a:lvl1pPr marR="0" lvl="0" algn="l" rtl="0">
              <a:spcBef>
                <a:spcPts val="0"/>
              </a:spcBef>
              <a:spcAft>
                <a:spcPts val="0"/>
              </a:spcAft>
              <a:buSzPts val="1400"/>
              <a:buNone/>
              <a:defRPr sz="1000" b="0" i="0" u="none" strike="noStrike" cap="none">
                <a:solidFill>
                  <a:srgbClr val="FFFFFF"/>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 name="Google Shape;12;p247"/>
          <p:cNvSpPr txBox="1">
            <a:spLocks noGrp="1"/>
          </p:cNvSpPr>
          <p:nvPr>
            <p:ph type="sldNum" idx="12"/>
          </p:nvPr>
        </p:nvSpPr>
        <p:spPr>
          <a:xfrm>
            <a:off x="8077200" y="6356350"/>
            <a:ext cx="609600" cy="365125"/>
          </a:xfrm>
          <a:prstGeom prst="rect">
            <a:avLst/>
          </a:prstGeom>
          <a:noFill/>
          <a:ln>
            <a:noFill/>
          </a:ln>
        </p:spPr>
        <p:txBody>
          <a:bodyPr spcFirstLastPara="1" wrap="square" lIns="91275" tIns="45625" rIns="91275" bIns="45625" anchor="ctr" anchorCtr="0">
            <a:noAutofit/>
          </a:bodyPr>
          <a:lstStyle>
            <a:lvl1pPr marL="0" marR="0" lvl="0" indent="0" algn="r" rtl="0">
              <a:spcBef>
                <a:spcPts val="0"/>
              </a:spcBef>
              <a:spcAft>
                <a:spcPts val="0"/>
              </a:spcAft>
              <a:buNone/>
              <a:defRPr sz="1000" b="0" i="0" u="none" strike="noStrike" cap="none">
                <a:solidFill>
                  <a:srgbClr val="FFFFFF"/>
                </a:solidFill>
                <a:latin typeface="Verdana"/>
                <a:ea typeface="Verdana"/>
                <a:cs typeface="Verdana"/>
                <a:sym typeface="Verdana"/>
              </a:defRPr>
            </a:lvl1pPr>
            <a:lvl2pPr marL="0" marR="0" lvl="1" indent="0" algn="r" rtl="0">
              <a:spcBef>
                <a:spcPts val="0"/>
              </a:spcBef>
              <a:spcAft>
                <a:spcPts val="0"/>
              </a:spcAft>
              <a:buNone/>
              <a:defRPr sz="1000" b="0" i="0" u="none" strike="noStrike" cap="none">
                <a:solidFill>
                  <a:srgbClr val="FFFFFF"/>
                </a:solidFill>
                <a:latin typeface="Verdana"/>
                <a:ea typeface="Verdana"/>
                <a:cs typeface="Verdana"/>
                <a:sym typeface="Verdana"/>
              </a:defRPr>
            </a:lvl2pPr>
            <a:lvl3pPr marL="0" marR="0" lvl="2" indent="0" algn="r" rtl="0">
              <a:spcBef>
                <a:spcPts val="0"/>
              </a:spcBef>
              <a:spcAft>
                <a:spcPts val="0"/>
              </a:spcAft>
              <a:buNone/>
              <a:defRPr sz="1000" b="0" i="0" u="none" strike="noStrike" cap="none">
                <a:solidFill>
                  <a:srgbClr val="FFFFFF"/>
                </a:solidFill>
                <a:latin typeface="Verdana"/>
                <a:ea typeface="Verdana"/>
                <a:cs typeface="Verdana"/>
                <a:sym typeface="Verdana"/>
              </a:defRPr>
            </a:lvl3pPr>
            <a:lvl4pPr marL="0" marR="0" lvl="3" indent="0" algn="r" rtl="0">
              <a:spcBef>
                <a:spcPts val="0"/>
              </a:spcBef>
              <a:spcAft>
                <a:spcPts val="0"/>
              </a:spcAft>
              <a:buNone/>
              <a:defRPr sz="1000" b="0" i="0" u="none" strike="noStrike" cap="none">
                <a:solidFill>
                  <a:srgbClr val="FFFFFF"/>
                </a:solidFill>
                <a:latin typeface="Verdana"/>
                <a:ea typeface="Verdana"/>
                <a:cs typeface="Verdana"/>
                <a:sym typeface="Verdana"/>
              </a:defRPr>
            </a:lvl4pPr>
            <a:lvl5pPr marL="0" marR="0" lvl="4" indent="0" algn="r" rtl="0">
              <a:spcBef>
                <a:spcPts val="0"/>
              </a:spcBef>
              <a:spcAft>
                <a:spcPts val="0"/>
              </a:spcAft>
              <a:buNone/>
              <a:defRPr sz="1000" b="0" i="0" u="none" strike="noStrike" cap="none">
                <a:solidFill>
                  <a:srgbClr val="FFFFFF"/>
                </a:solidFill>
                <a:latin typeface="Verdana"/>
                <a:ea typeface="Verdana"/>
                <a:cs typeface="Verdana"/>
                <a:sym typeface="Verdana"/>
              </a:defRPr>
            </a:lvl5pPr>
            <a:lvl6pPr marL="0" marR="0" lvl="5" indent="0" algn="r" rtl="0">
              <a:spcBef>
                <a:spcPts val="0"/>
              </a:spcBef>
              <a:spcAft>
                <a:spcPts val="0"/>
              </a:spcAft>
              <a:buNone/>
              <a:defRPr sz="1000" b="0" i="0" u="none" strike="noStrike" cap="none">
                <a:solidFill>
                  <a:srgbClr val="FFFFFF"/>
                </a:solidFill>
                <a:latin typeface="Verdana"/>
                <a:ea typeface="Verdana"/>
                <a:cs typeface="Verdana"/>
                <a:sym typeface="Verdana"/>
              </a:defRPr>
            </a:lvl6pPr>
            <a:lvl7pPr marL="0" marR="0" lvl="6" indent="0" algn="r" rtl="0">
              <a:spcBef>
                <a:spcPts val="0"/>
              </a:spcBef>
              <a:spcAft>
                <a:spcPts val="0"/>
              </a:spcAft>
              <a:buNone/>
              <a:defRPr sz="1000" b="0" i="0" u="none" strike="noStrike" cap="none">
                <a:solidFill>
                  <a:srgbClr val="FFFFFF"/>
                </a:solidFill>
                <a:latin typeface="Verdana"/>
                <a:ea typeface="Verdana"/>
                <a:cs typeface="Verdana"/>
                <a:sym typeface="Verdana"/>
              </a:defRPr>
            </a:lvl7pPr>
            <a:lvl8pPr marL="0" marR="0" lvl="7" indent="0" algn="r" rtl="0">
              <a:spcBef>
                <a:spcPts val="0"/>
              </a:spcBef>
              <a:spcAft>
                <a:spcPts val="0"/>
              </a:spcAft>
              <a:buNone/>
              <a:defRPr sz="1000" b="0" i="0" u="none" strike="noStrike" cap="none">
                <a:solidFill>
                  <a:srgbClr val="FFFFFF"/>
                </a:solidFill>
                <a:latin typeface="Verdana"/>
                <a:ea typeface="Verdana"/>
                <a:cs typeface="Verdana"/>
                <a:sym typeface="Verdana"/>
              </a:defRPr>
            </a:lvl8pPr>
            <a:lvl9pPr marL="0" marR="0" lvl="8" indent="0" algn="r" rtl="0">
              <a:spcBef>
                <a:spcPts val="0"/>
              </a:spcBef>
              <a:spcAft>
                <a:spcPts val="0"/>
              </a:spcAft>
              <a:buNone/>
              <a:defRPr sz="1000" b="0" i="0" u="none" strike="noStrike" cap="none">
                <a:solidFill>
                  <a:srgbClr val="FFFFFF"/>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247" descr="csf2_logo-l.png"/>
          <p:cNvPicPr preferRelativeResize="0"/>
          <p:nvPr/>
        </p:nvPicPr>
        <p:blipFill rotWithShape="1">
          <a:blip r:embed="rId6">
            <a:alphaModFix/>
          </a:blip>
          <a:srcRect/>
          <a:stretch/>
        </p:blipFill>
        <p:spPr>
          <a:xfrm>
            <a:off x="533400" y="1752600"/>
            <a:ext cx="1752600" cy="1752600"/>
          </a:xfrm>
          <a:prstGeom prst="rect">
            <a:avLst/>
          </a:prstGeom>
          <a:noFill/>
          <a:ln>
            <a:noFill/>
          </a:ln>
        </p:spPr>
      </p:pic>
      <p:sp>
        <p:nvSpPr>
          <p:cNvPr id="14" name="Google Shape;14;p247"/>
          <p:cNvSpPr/>
          <p:nvPr/>
        </p:nvSpPr>
        <p:spPr>
          <a:xfrm>
            <a:off x="5151438" y="3048000"/>
            <a:ext cx="182562" cy="182563"/>
          </a:xfrm>
          <a:prstGeom prst="star5">
            <a:avLst>
              <a:gd name="adj" fmla="val 22035"/>
              <a:gd name="hf" fmla="val 105146"/>
              <a:gd name="vf" fmla="val 110557"/>
            </a:avLst>
          </a:prstGeom>
          <a:solidFill>
            <a:schemeClr val="lt1"/>
          </a:solidFill>
          <a:ln>
            <a:noFill/>
          </a:ln>
        </p:spPr>
        <p:txBody>
          <a:bodyPr spcFirstLastPara="1" wrap="square" lIns="91275" tIns="45625" rIns="91275" bIns="45625"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5" name="Google Shape;15;p247"/>
          <p:cNvSpPr txBox="1"/>
          <p:nvPr/>
        </p:nvSpPr>
        <p:spPr>
          <a:xfrm>
            <a:off x="2286000" y="1752600"/>
            <a:ext cx="6629400" cy="923925"/>
          </a:xfrm>
          <a:prstGeom prst="rect">
            <a:avLst/>
          </a:prstGeom>
          <a:noFill/>
          <a:ln>
            <a:noFill/>
          </a:ln>
        </p:spPr>
        <p:txBody>
          <a:bodyPr spcFirstLastPara="1" wrap="square" lIns="91275" tIns="45625" rIns="91275" bIns="45625" anchor="t" anchorCtr="0">
            <a:spAutoFit/>
          </a:bodyPr>
          <a:lstStyle/>
          <a:p>
            <a:pPr marL="57055" marR="0" lvl="0" indent="0" algn="l" rtl="0">
              <a:spcBef>
                <a:spcPts val="0"/>
              </a:spcBef>
              <a:spcAft>
                <a:spcPts val="0"/>
              </a:spcAft>
              <a:buNone/>
            </a:pPr>
            <a:r>
              <a:rPr lang="en-US" sz="5400" b="0" i="0" u="none" strike="noStrike" cap="none">
                <a:solidFill>
                  <a:srgbClr val="FFFFFF"/>
                </a:solidFill>
                <a:latin typeface="Verdana"/>
                <a:ea typeface="Verdana"/>
                <a:cs typeface="Verdana"/>
                <a:sym typeface="Verdana"/>
              </a:rPr>
              <a:t>COMPREHENSIVE</a:t>
            </a:r>
            <a:endParaRPr/>
          </a:p>
        </p:txBody>
      </p:sp>
      <p:sp>
        <p:nvSpPr>
          <p:cNvPr id="16" name="Google Shape;16;p247"/>
          <p:cNvSpPr txBox="1"/>
          <p:nvPr/>
        </p:nvSpPr>
        <p:spPr>
          <a:xfrm>
            <a:off x="2362200" y="2438400"/>
            <a:ext cx="6507163" cy="646113"/>
          </a:xfrm>
          <a:prstGeom prst="rect">
            <a:avLst/>
          </a:prstGeom>
          <a:noFill/>
          <a:ln>
            <a:noFill/>
          </a:ln>
        </p:spPr>
        <p:txBody>
          <a:bodyPr spcFirstLastPara="1" wrap="square" lIns="91275" tIns="45625" rIns="91275" bIns="45625" anchor="t" anchorCtr="0">
            <a:spAutoFit/>
          </a:bodyPr>
          <a:lstStyle/>
          <a:p>
            <a:pPr marL="0" marR="0" lvl="0" indent="0" algn="l" rtl="0">
              <a:spcBef>
                <a:spcPts val="0"/>
              </a:spcBef>
              <a:spcAft>
                <a:spcPts val="0"/>
              </a:spcAft>
              <a:buNone/>
            </a:pPr>
            <a:r>
              <a:rPr lang="en-US" sz="3600" b="0" i="0" u="none" strike="noStrike" cap="none">
                <a:solidFill>
                  <a:srgbClr val="FFFFFF"/>
                </a:solidFill>
                <a:latin typeface="Verdana"/>
                <a:ea typeface="Verdana"/>
                <a:cs typeface="Verdana"/>
                <a:sym typeface="Verdana"/>
              </a:rPr>
              <a:t>SOLDIER &amp; FAMILY FITNESS</a:t>
            </a:r>
            <a:endParaRPr/>
          </a:p>
        </p:txBody>
      </p:sp>
      <p:sp>
        <p:nvSpPr>
          <p:cNvPr id="17" name="Google Shape;17;p247"/>
          <p:cNvSpPr txBox="1"/>
          <p:nvPr/>
        </p:nvSpPr>
        <p:spPr>
          <a:xfrm>
            <a:off x="5257800" y="2952750"/>
            <a:ext cx="3468688" cy="400050"/>
          </a:xfrm>
          <a:prstGeom prst="rect">
            <a:avLst/>
          </a:prstGeom>
          <a:noFill/>
          <a:ln>
            <a:noFill/>
          </a:ln>
        </p:spPr>
        <p:txBody>
          <a:bodyPr spcFirstLastPara="1" wrap="square" lIns="91275" tIns="45625" rIns="91275" bIns="45625" anchor="t" anchorCtr="0">
            <a:spAutoFit/>
          </a:bodyPr>
          <a:lstStyle/>
          <a:p>
            <a:pPr marL="60224" marR="0" lvl="0" indent="0" algn="l" rtl="0">
              <a:spcBef>
                <a:spcPts val="0"/>
              </a:spcBef>
              <a:spcAft>
                <a:spcPts val="0"/>
              </a:spcAft>
              <a:buNone/>
            </a:pPr>
            <a:r>
              <a:rPr lang="en-US" sz="2000" b="0" i="0" u="none" strike="noStrike" cap="none">
                <a:solidFill>
                  <a:srgbClr val="FFFFFF"/>
                </a:solidFill>
                <a:latin typeface="Verdana"/>
                <a:ea typeface="Verdana"/>
                <a:cs typeface="Verdana"/>
                <a:sym typeface="Verdana"/>
              </a:rPr>
              <a:t>ENHANCING PERFORMANCE</a:t>
            </a:r>
            <a:endParaRPr/>
          </a:p>
        </p:txBody>
      </p:sp>
      <p:sp>
        <p:nvSpPr>
          <p:cNvPr id="18" name="Google Shape;18;p247"/>
          <p:cNvSpPr txBox="1"/>
          <p:nvPr/>
        </p:nvSpPr>
        <p:spPr>
          <a:xfrm>
            <a:off x="2362200" y="2951163"/>
            <a:ext cx="2809875" cy="401637"/>
          </a:xfrm>
          <a:prstGeom prst="rect">
            <a:avLst/>
          </a:prstGeom>
          <a:noFill/>
          <a:ln>
            <a:noFill/>
          </a:ln>
        </p:spPr>
        <p:txBody>
          <a:bodyPr spcFirstLastPara="1" wrap="square" lIns="91275" tIns="45625" rIns="91275" bIns="45625" anchor="t" anchorCtr="0">
            <a:spAutoFit/>
          </a:bodyPr>
          <a:lstStyle/>
          <a:p>
            <a:pPr marL="0" marR="0" lvl="0" indent="0" algn="l" rtl="0">
              <a:spcBef>
                <a:spcPts val="0"/>
              </a:spcBef>
              <a:spcAft>
                <a:spcPts val="0"/>
              </a:spcAft>
              <a:buNone/>
            </a:pPr>
            <a:r>
              <a:rPr lang="en-US" sz="2000" b="0" i="0" u="none" strike="noStrike" cap="none">
                <a:solidFill>
                  <a:srgbClr val="FFFFFF"/>
                </a:solidFill>
                <a:latin typeface="Verdana"/>
                <a:ea typeface="Verdana"/>
                <a:cs typeface="Verdana"/>
                <a:sym typeface="Verdana"/>
              </a:rPr>
              <a:t>BUILDING RESILIENCE</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
        <p:cNvGrpSpPr/>
        <p:nvPr/>
      </p:nvGrpSpPr>
      <p:grpSpPr>
        <a:xfrm>
          <a:off x="0" y="0"/>
          <a:ext cx="0" cy="0"/>
          <a:chOff x="0" y="0"/>
          <a:chExt cx="0" cy="0"/>
        </a:xfrm>
      </p:grpSpPr>
      <p:pic>
        <p:nvPicPr>
          <p:cNvPr id="31" name="Google Shape;31;p249" descr="csf_inside"/>
          <p:cNvPicPr preferRelativeResize="0"/>
          <p:nvPr/>
        </p:nvPicPr>
        <p:blipFill rotWithShape="1">
          <a:blip r:embed="rId21">
            <a:alphaModFix/>
          </a:blip>
          <a:srcRect b="15887"/>
          <a:stretch/>
        </p:blipFill>
        <p:spPr>
          <a:xfrm>
            <a:off x="0" y="0"/>
            <a:ext cx="9144000" cy="6858000"/>
          </a:xfrm>
          <a:prstGeom prst="rect">
            <a:avLst/>
          </a:prstGeom>
          <a:noFill/>
          <a:ln>
            <a:noFill/>
          </a:ln>
        </p:spPr>
      </p:pic>
      <p:sp>
        <p:nvSpPr>
          <p:cNvPr id="32" name="Google Shape;32;p24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lvl1pPr marR="0" lvl="0"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1pPr>
            <a:lvl2pPr marR="0" lvl="1"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2pPr>
            <a:lvl3pPr marR="0" lvl="2"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3pPr>
            <a:lvl4pPr marR="0" lvl="3"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4pPr>
            <a:lvl5pPr marR="0" lvl="4"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5pPr>
            <a:lvl6pPr marR="0" lvl="5"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6pPr>
            <a:lvl7pPr marR="0" lvl="6"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7pPr>
            <a:lvl8pPr marR="0" lvl="7"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8pPr>
            <a:lvl9pPr marR="0" lvl="8"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9pPr>
          </a:lstStyle>
          <a:p>
            <a:endParaRPr/>
          </a:p>
        </p:txBody>
      </p:sp>
      <p:sp>
        <p:nvSpPr>
          <p:cNvPr id="33" name="Google Shape;33;p249"/>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marR="0" lvl="0" indent="-381000" algn="l" rtl="0">
              <a:spcBef>
                <a:spcPts val="480"/>
              </a:spcBef>
              <a:spcAft>
                <a:spcPts val="0"/>
              </a:spcAft>
              <a:buClr>
                <a:schemeClr val="dk1"/>
              </a:buClr>
              <a:buSzPts val="2400"/>
              <a:buFont typeface="Noto Sans Symbols"/>
              <a:buChar char="▪"/>
              <a:defRPr sz="2400" b="0" i="0" u="none" strike="noStrike" cap="none">
                <a:solidFill>
                  <a:schemeClr val="dk1"/>
                </a:solidFill>
                <a:latin typeface="Verdana"/>
                <a:ea typeface="Verdana"/>
                <a:cs typeface="Verdana"/>
                <a:sym typeface="Verdana"/>
              </a:defRPr>
            </a:lvl1pPr>
            <a:lvl2pPr marL="914400" marR="0" lvl="1" indent="-368300" algn="l" rtl="0">
              <a:spcBef>
                <a:spcPts val="440"/>
              </a:spcBef>
              <a:spcAft>
                <a:spcPts val="0"/>
              </a:spcAft>
              <a:buClr>
                <a:schemeClr val="dk1"/>
              </a:buClr>
              <a:buSzPts val="2200"/>
              <a:buFont typeface="Arial"/>
              <a:buChar char="–"/>
              <a:defRPr sz="2200" b="0" i="0" u="none" strike="noStrike" cap="none">
                <a:solidFill>
                  <a:schemeClr val="dk1"/>
                </a:solidFill>
                <a:latin typeface="Verdana"/>
                <a:ea typeface="Verdana"/>
                <a:cs typeface="Verdana"/>
                <a:sym typeface="Verdana"/>
              </a:defRPr>
            </a:lvl2pPr>
            <a:lvl3pPr marL="1371600" marR="0" lvl="2"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34" name="Google Shape;34;p249"/>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marR="0" lvl="0" algn="l" rtl="0">
              <a:spcBef>
                <a:spcPts val="0"/>
              </a:spcBef>
              <a:spcAft>
                <a:spcPts val="0"/>
              </a:spcAft>
              <a:buSzPts val="1400"/>
              <a:buNone/>
              <a:defRPr sz="1000" b="0" i="0" u="none" strike="noStrike" cap="none">
                <a:solidFill>
                  <a:srgbClr val="000000"/>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 name="Google Shape;35;p24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rtl="0">
              <a:spcBef>
                <a:spcPts val="0"/>
              </a:spcBef>
              <a:spcAft>
                <a:spcPts val="0"/>
              </a:spcAft>
              <a:buNone/>
              <a:defRPr sz="1000" b="0" i="0" u="none" strike="noStrike" cap="none">
                <a:solidFill>
                  <a:srgbClr val="000000"/>
                </a:solidFill>
                <a:latin typeface="Verdana"/>
                <a:ea typeface="Verdana"/>
                <a:cs typeface="Verdana"/>
                <a:sym typeface="Verdana"/>
              </a:defRPr>
            </a:lvl1pPr>
            <a:lvl2pPr marL="0" marR="0" lvl="1" indent="0" algn="r" rtl="0">
              <a:spcBef>
                <a:spcPts val="0"/>
              </a:spcBef>
              <a:spcAft>
                <a:spcPts val="0"/>
              </a:spcAft>
              <a:buNone/>
              <a:defRPr sz="1000" b="0" i="0" u="none" strike="noStrike" cap="none">
                <a:solidFill>
                  <a:srgbClr val="000000"/>
                </a:solidFill>
                <a:latin typeface="Verdana"/>
                <a:ea typeface="Verdana"/>
                <a:cs typeface="Verdana"/>
                <a:sym typeface="Verdana"/>
              </a:defRPr>
            </a:lvl2pPr>
            <a:lvl3pPr marL="0" marR="0" lvl="2" indent="0" algn="r" rtl="0">
              <a:spcBef>
                <a:spcPts val="0"/>
              </a:spcBef>
              <a:spcAft>
                <a:spcPts val="0"/>
              </a:spcAft>
              <a:buNone/>
              <a:defRPr sz="1000" b="0" i="0" u="none" strike="noStrike" cap="none">
                <a:solidFill>
                  <a:srgbClr val="000000"/>
                </a:solidFill>
                <a:latin typeface="Verdana"/>
                <a:ea typeface="Verdana"/>
                <a:cs typeface="Verdana"/>
                <a:sym typeface="Verdana"/>
              </a:defRPr>
            </a:lvl3pPr>
            <a:lvl4pPr marL="0" marR="0" lvl="3" indent="0" algn="r" rtl="0">
              <a:spcBef>
                <a:spcPts val="0"/>
              </a:spcBef>
              <a:spcAft>
                <a:spcPts val="0"/>
              </a:spcAft>
              <a:buNone/>
              <a:defRPr sz="1000" b="0" i="0" u="none" strike="noStrike" cap="none">
                <a:solidFill>
                  <a:srgbClr val="000000"/>
                </a:solidFill>
                <a:latin typeface="Verdana"/>
                <a:ea typeface="Verdana"/>
                <a:cs typeface="Verdana"/>
                <a:sym typeface="Verdana"/>
              </a:defRPr>
            </a:lvl4pPr>
            <a:lvl5pPr marL="0" marR="0" lvl="4" indent="0" algn="r" rtl="0">
              <a:spcBef>
                <a:spcPts val="0"/>
              </a:spcBef>
              <a:spcAft>
                <a:spcPts val="0"/>
              </a:spcAft>
              <a:buNone/>
              <a:defRPr sz="1000" b="0" i="0" u="none" strike="noStrike" cap="none">
                <a:solidFill>
                  <a:srgbClr val="000000"/>
                </a:solidFill>
                <a:latin typeface="Verdana"/>
                <a:ea typeface="Verdana"/>
                <a:cs typeface="Verdana"/>
                <a:sym typeface="Verdana"/>
              </a:defRPr>
            </a:lvl5pPr>
            <a:lvl6pPr marL="0" marR="0" lvl="5" indent="0" algn="r" rtl="0">
              <a:spcBef>
                <a:spcPts val="0"/>
              </a:spcBef>
              <a:spcAft>
                <a:spcPts val="0"/>
              </a:spcAft>
              <a:buNone/>
              <a:defRPr sz="1000" b="0" i="0" u="none" strike="noStrike" cap="none">
                <a:solidFill>
                  <a:srgbClr val="000000"/>
                </a:solidFill>
                <a:latin typeface="Verdana"/>
                <a:ea typeface="Verdana"/>
                <a:cs typeface="Verdana"/>
                <a:sym typeface="Verdana"/>
              </a:defRPr>
            </a:lvl6pPr>
            <a:lvl7pPr marL="0" marR="0" lvl="6" indent="0" algn="r" rtl="0">
              <a:spcBef>
                <a:spcPts val="0"/>
              </a:spcBef>
              <a:spcAft>
                <a:spcPts val="0"/>
              </a:spcAft>
              <a:buNone/>
              <a:defRPr sz="1000" b="0" i="0" u="none" strike="noStrike" cap="none">
                <a:solidFill>
                  <a:srgbClr val="000000"/>
                </a:solidFill>
                <a:latin typeface="Verdana"/>
                <a:ea typeface="Verdana"/>
                <a:cs typeface="Verdana"/>
                <a:sym typeface="Verdana"/>
              </a:defRPr>
            </a:lvl7pPr>
            <a:lvl8pPr marL="0" marR="0" lvl="7" indent="0" algn="r" rtl="0">
              <a:spcBef>
                <a:spcPts val="0"/>
              </a:spcBef>
              <a:spcAft>
                <a:spcPts val="0"/>
              </a:spcAft>
              <a:buNone/>
              <a:defRPr sz="1000" b="0" i="0" u="none" strike="noStrike" cap="none">
                <a:solidFill>
                  <a:srgbClr val="000000"/>
                </a:solidFill>
                <a:latin typeface="Verdana"/>
                <a:ea typeface="Verdana"/>
                <a:cs typeface="Verdana"/>
                <a:sym typeface="Verdana"/>
              </a:defRPr>
            </a:lvl8pPr>
            <a:lvl9pPr marL="0" marR="0" lvl="8" indent="0" algn="r" rtl="0">
              <a:spcBef>
                <a:spcPts val="0"/>
              </a:spcBef>
              <a:spcAft>
                <a:spcPts val="0"/>
              </a:spcAft>
              <a:buNone/>
              <a:defRPr sz="1000" b="0" i="0" u="none" strike="noStrike" cap="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
        <p:cNvGrpSpPr/>
        <p:nvPr/>
      </p:nvGrpSpPr>
      <p:grpSpPr>
        <a:xfrm>
          <a:off x="0" y="0"/>
          <a:ext cx="0" cy="0"/>
          <a:chOff x="0" y="0"/>
          <a:chExt cx="0" cy="0"/>
        </a:xfrm>
      </p:grpSpPr>
      <p:pic>
        <p:nvPicPr>
          <p:cNvPr id="124" name="Google Shape;124;p271" descr="csf_cover_grey"/>
          <p:cNvPicPr preferRelativeResize="0"/>
          <p:nvPr/>
        </p:nvPicPr>
        <p:blipFill rotWithShape="1">
          <a:blip r:embed="rId7">
            <a:alphaModFix/>
          </a:blip>
          <a:srcRect/>
          <a:stretch/>
        </p:blipFill>
        <p:spPr>
          <a:xfrm>
            <a:off x="0" y="0"/>
            <a:ext cx="9144000" cy="6858000"/>
          </a:xfrm>
          <a:prstGeom prst="rect">
            <a:avLst/>
          </a:prstGeom>
          <a:noFill/>
          <a:ln>
            <a:noFill/>
          </a:ln>
        </p:spPr>
      </p:pic>
      <p:sp>
        <p:nvSpPr>
          <p:cNvPr id="125" name="Google Shape;125;p271"/>
          <p:cNvSpPr txBox="1">
            <a:spLocks noGrp="1"/>
          </p:cNvSpPr>
          <p:nvPr>
            <p:ph type="title"/>
          </p:nvPr>
        </p:nvSpPr>
        <p:spPr>
          <a:xfrm>
            <a:off x="2667000" y="4191000"/>
            <a:ext cx="6477000" cy="1143000"/>
          </a:xfrm>
          <a:prstGeom prst="rect">
            <a:avLst/>
          </a:prstGeom>
          <a:noFill/>
          <a:ln>
            <a:noFill/>
          </a:ln>
        </p:spPr>
        <p:txBody>
          <a:bodyPr spcFirstLastPara="1" wrap="square" lIns="91275" tIns="45625" rIns="91275" bIns="45625" anchor="ctr" anchorCtr="0">
            <a:noAutofit/>
          </a:bodyPr>
          <a:lstStyle>
            <a:lvl1pPr marR="0" lvl="0" algn="l" rtl="0">
              <a:spcBef>
                <a:spcPts val="0"/>
              </a:spcBef>
              <a:spcAft>
                <a:spcPts val="0"/>
              </a:spcAft>
              <a:buSzPts val="1400"/>
              <a:buNone/>
              <a:defRPr sz="3000" b="0" i="0" u="none" strike="noStrike" cap="none">
                <a:solidFill>
                  <a:schemeClr val="lt1"/>
                </a:solidFill>
                <a:latin typeface="Verdana"/>
                <a:ea typeface="Verdana"/>
                <a:cs typeface="Verdana"/>
                <a:sym typeface="Verdana"/>
              </a:defRPr>
            </a:lvl1pPr>
            <a:lvl2pPr marR="0" lvl="1" algn="l" rtl="0">
              <a:spcBef>
                <a:spcPts val="0"/>
              </a:spcBef>
              <a:spcAft>
                <a:spcPts val="0"/>
              </a:spcAft>
              <a:buSzPts val="1400"/>
              <a:buNone/>
              <a:defRPr sz="3000" b="0" i="0" u="none" strike="noStrike" cap="none">
                <a:solidFill>
                  <a:schemeClr val="lt1"/>
                </a:solidFill>
                <a:latin typeface="Verdana"/>
                <a:ea typeface="Verdana"/>
                <a:cs typeface="Verdana"/>
                <a:sym typeface="Verdana"/>
              </a:defRPr>
            </a:lvl2pPr>
            <a:lvl3pPr marR="0" lvl="2" algn="l" rtl="0">
              <a:spcBef>
                <a:spcPts val="0"/>
              </a:spcBef>
              <a:spcAft>
                <a:spcPts val="0"/>
              </a:spcAft>
              <a:buSzPts val="1400"/>
              <a:buNone/>
              <a:defRPr sz="3000" b="0" i="0" u="none" strike="noStrike" cap="none">
                <a:solidFill>
                  <a:schemeClr val="lt1"/>
                </a:solidFill>
                <a:latin typeface="Verdana"/>
                <a:ea typeface="Verdana"/>
                <a:cs typeface="Verdana"/>
                <a:sym typeface="Verdana"/>
              </a:defRPr>
            </a:lvl3pPr>
            <a:lvl4pPr marR="0" lvl="3" algn="l" rtl="0">
              <a:spcBef>
                <a:spcPts val="0"/>
              </a:spcBef>
              <a:spcAft>
                <a:spcPts val="0"/>
              </a:spcAft>
              <a:buSzPts val="1400"/>
              <a:buNone/>
              <a:defRPr sz="3000" b="0" i="0" u="none" strike="noStrike" cap="none">
                <a:solidFill>
                  <a:schemeClr val="lt1"/>
                </a:solidFill>
                <a:latin typeface="Verdana"/>
                <a:ea typeface="Verdana"/>
                <a:cs typeface="Verdana"/>
                <a:sym typeface="Verdana"/>
              </a:defRPr>
            </a:lvl4pPr>
            <a:lvl5pPr marR="0" lvl="4" algn="l" rtl="0">
              <a:spcBef>
                <a:spcPts val="0"/>
              </a:spcBef>
              <a:spcAft>
                <a:spcPts val="0"/>
              </a:spcAft>
              <a:buSzPts val="1400"/>
              <a:buNone/>
              <a:defRPr sz="3000" b="0" i="0" u="none" strike="noStrike" cap="none">
                <a:solidFill>
                  <a:schemeClr val="lt1"/>
                </a:solidFill>
                <a:latin typeface="Verdana"/>
                <a:ea typeface="Verdana"/>
                <a:cs typeface="Verdana"/>
                <a:sym typeface="Verdana"/>
              </a:defRPr>
            </a:lvl5pPr>
            <a:lvl6pPr marR="0" lvl="5" algn="l" rtl="0">
              <a:spcBef>
                <a:spcPts val="0"/>
              </a:spcBef>
              <a:spcAft>
                <a:spcPts val="0"/>
              </a:spcAft>
              <a:buSzPts val="1400"/>
              <a:buNone/>
              <a:defRPr sz="3000" b="1" i="0" u="none" strike="noStrike" cap="none">
                <a:solidFill>
                  <a:schemeClr val="lt1"/>
                </a:solidFill>
                <a:latin typeface="Verdana"/>
                <a:ea typeface="Verdana"/>
                <a:cs typeface="Verdana"/>
                <a:sym typeface="Verdana"/>
              </a:defRPr>
            </a:lvl6pPr>
            <a:lvl7pPr marR="0" lvl="6" algn="l" rtl="0">
              <a:spcBef>
                <a:spcPts val="0"/>
              </a:spcBef>
              <a:spcAft>
                <a:spcPts val="0"/>
              </a:spcAft>
              <a:buSzPts val="1400"/>
              <a:buNone/>
              <a:defRPr sz="3000" b="1" i="0" u="none" strike="noStrike" cap="none">
                <a:solidFill>
                  <a:schemeClr val="lt1"/>
                </a:solidFill>
                <a:latin typeface="Verdana"/>
                <a:ea typeface="Verdana"/>
                <a:cs typeface="Verdana"/>
                <a:sym typeface="Verdana"/>
              </a:defRPr>
            </a:lvl7pPr>
            <a:lvl8pPr marR="0" lvl="7" algn="l" rtl="0">
              <a:spcBef>
                <a:spcPts val="0"/>
              </a:spcBef>
              <a:spcAft>
                <a:spcPts val="0"/>
              </a:spcAft>
              <a:buSzPts val="1400"/>
              <a:buNone/>
              <a:defRPr sz="3000" b="1" i="0" u="none" strike="noStrike" cap="none">
                <a:solidFill>
                  <a:schemeClr val="lt1"/>
                </a:solidFill>
                <a:latin typeface="Verdana"/>
                <a:ea typeface="Verdana"/>
                <a:cs typeface="Verdana"/>
                <a:sym typeface="Verdana"/>
              </a:defRPr>
            </a:lvl8pPr>
            <a:lvl9pPr marR="0" lvl="8" algn="l" rtl="0">
              <a:spcBef>
                <a:spcPts val="0"/>
              </a:spcBef>
              <a:spcAft>
                <a:spcPts val="0"/>
              </a:spcAft>
              <a:buSzPts val="1400"/>
              <a:buNone/>
              <a:defRPr sz="3000" b="1" i="0" u="none" strike="noStrike" cap="none">
                <a:solidFill>
                  <a:schemeClr val="lt1"/>
                </a:solidFill>
                <a:latin typeface="Verdana"/>
                <a:ea typeface="Verdana"/>
                <a:cs typeface="Verdana"/>
                <a:sym typeface="Verdana"/>
              </a:defRPr>
            </a:lvl9pPr>
          </a:lstStyle>
          <a:p>
            <a:endParaRPr/>
          </a:p>
        </p:txBody>
      </p:sp>
      <p:sp>
        <p:nvSpPr>
          <p:cNvPr id="126" name="Google Shape;126;p271"/>
          <p:cNvSpPr txBox="1">
            <a:spLocks noGrp="1"/>
          </p:cNvSpPr>
          <p:nvPr>
            <p:ph type="ftr" idx="11"/>
          </p:nvPr>
        </p:nvSpPr>
        <p:spPr>
          <a:xfrm>
            <a:off x="457199" y="6356350"/>
            <a:ext cx="7499445" cy="365125"/>
          </a:xfrm>
          <a:prstGeom prst="rect">
            <a:avLst/>
          </a:prstGeom>
          <a:noFill/>
          <a:ln>
            <a:noFill/>
          </a:ln>
        </p:spPr>
        <p:txBody>
          <a:bodyPr spcFirstLastPara="1" wrap="square" lIns="91275" tIns="45625" rIns="91275" bIns="45625" anchor="ctr" anchorCtr="0">
            <a:noAutofit/>
          </a:bodyPr>
          <a:lstStyle>
            <a:lvl1pPr marR="0" lvl="0" algn="ctr" rtl="0">
              <a:spcBef>
                <a:spcPts val="0"/>
              </a:spcBef>
              <a:spcAft>
                <a:spcPts val="0"/>
              </a:spcAft>
              <a:buSzPts val="1400"/>
              <a:buNone/>
              <a:defRPr sz="800">
                <a:solidFill>
                  <a:srgbClr val="FFFFFF"/>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 name="Google Shape;127;p271"/>
          <p:cNvSpPr txBox="1">
            <a:spLocks noGrp="1"/>
          </p:cNvSpPr>
          <p:nvPr>
            <p:ph type="sldNum" idx="12"/>
          </p:nvPr>
        </p:nvSpPr>
        <p:spPr>
          <a:xfrm>
            <a:off x="8077200" y="6356350"/>
            <a:ext cx="609600" cy="365125"/>
          </a:xfrm>
          <a:prstGeom prst="rect">
            <a:avLst/>
          </a:prstGeom>
          <a:noFill/>
          <a:ln>
            <a:noFill/>
          </a:ln>
        </p:spPr>
        <p:txBody>
          <a:bodyPr spcFirstLastPara="1" wrap="square" lIns="91275" tIns="45625" rIns="91275" bIns="45625" anchor="ctr" anchorCtr="0">
            <a:noAutofit/>
          </a:bodyPr>
          <a:lstStyle>
            <a:lvl1pPr marL="0" marR="0" lvl="0" indent="0" algn="r" rtl="0">
              <a:spcBef>
                <a:spcPts val="0"/>
              </a:spcBef>
              <a:spcAft>
                <a:spcPts val="0"/>
              </a:spcAft>
              <a:buNone/>
              <a:defRPr sz="1000">
                <a:solidFill>
                  <a:srgbClr val="FFFFFF"/>
                </a:solidFill>
                <a:latin typeface="Verdana"/>
                <a:ea typeface="Verdana"/>
                <a:cs typeface="Verdana"/>
                <a:sym typeface="Verdana"/>
              </a:defRPr>
            </a:lvl1pPr>
            <a:lvl2pPr marL="0" marR="0" lvl="1" indent="0" algn="r" rtl="0">
              <a:spcBef>
                <a:spcPts val="0"/>
              </a:spcBef>
              <a:spcAft>
                <a:spcPts val="0"/>
              </a:spcAft>
              <a:buNone/>
              <a:defRPr sz="1000">
                <a:solidFill>
                  <a:srgbClr val="FFFFFF"/>
                </a:solidFill>
                <a:latin typeface="Verdana"/>
                <a:ea typeface="Verdana"/>
                <a:cs typeface="Verdana"/>
                <a:sym typeface="Verdana"/>
              </a:defRPr>
            </a:lvl2pPr>
            <a:lvl3pPr marL="0" marR="0" lvl="2" indent="0" algn="r" rtl="0">
              <a:spcBef>
                <a:spcPts val="0"/>
              </a:spcBef>
              <a:spcAft>
                <a:spcPts val="0"/>
              </a:spcAft>
              <a:buNone/>
              <a:defRPr sz="1000">
                <a:solidFill>
                  <a:srgbClr val="FFFFFF"/>
                </a:solidFill>
                <a:latin typeface="Verdana"/>
                <a:ea typeface="Verdana"/>
                <a:cs typeface="Verdana"/>
                <a:sym typeface="Verdana"/>
              </a:defRPr>
            </a:lvl3pPr>
            <a:lvl4pPr marL="0" marR="0" lvl="3" indent="0" algn="r" rtl="0">
              <a:spcBef>
                <a:spcPts val="0"/>
              </a:spcBef>
              <a:spcAft>
                <a:spcPts val="0"/>
              </a:spcAft>
              <a:buNone/>
              <a:defRPr sz="1000">
                <a:solidFill>
                  <a:srgbClr val="FFFFFF"/>
                </a:solidFill>
                <a:latin typeface="Verdana"/>
                <a:ea typeface="Verdana"/>
                <a:cs typeface="Verdana"/>
                <a:sym typeface="Verdana"/>
              </a:defRPr>
            </a:lvl4pPr>
            <a:lvl5pPr marL="0" marR="0" lvl="4" indent="0" algn="r" rtl="0">
              <a:spcBef>
                <a:spcPts val="0"/>
              </a:spcBef>
              <a:spcAft>
                <a:spcPts val="0"/>
              </a:spcAft>
              <a:buNone/>
              <a:defRPr sz="1000">
                <a:solidFill>
                  <a:srgbClr val="FFFFFF"/>
                </a:solidFill>
                <a:latin typeface="Verdana"/>
                <a:ea typeface="Verdana"/>
                <a:cs typeface="Verdana"/>
                <a:sym typeface="Verdana"/>
              </a:defRPr>
            </a:lvl5pPr>
            <a:lvl6pPr marL="0" marR="0" lvl="5" indent="0" algn="r" rtl="0">
              <a:spcBef>
                <a:spcPts val="0"/>
              </a:spcBef>
              <a:spcAft>
                <a:spcPts val="0"/>
              </a:spcAft>
              <a:buNone/>
              <a:defRPr sz="1000">
                <a:solidFill>
                  <a:srgbClr val="FFFFFF"/>
                </a:solidFill>
                <a:latin typeface="Verdana"/>
                <a:ea typeface="Verdana"/>
                <a:cs typeface="Verdana"/>
                <a:sym typeface="Verdana"/>
              </a:defRPr>
            </a:lvl6pPr>
            <a:lvl7pPr marL="0" marR="0" lvl="6" indent="0" algn="r" rtl="0">
              <a:spcBef>
                <a:spcPts val="0"/>
              </a:spcBef>
              <a:spcAft>
                <a:spcPts val="0"/>
              </a:spcAft>
              <a:buNone/>
              <a:defRPr sz="1000">
                <a:solidFill>
                  <a:srgbClr val="FFFFFF"/>
                </a:solidFill>
                <a:latin typeface="Verdana"/>
                <a:ea typeface="Verdana"/>
                <a:cs typeface="Verdana"/>
                <a:sym typeface="Verdana"/>
              </a:defRPr>
            </a:lvl7pPr>
            <a:lvl8pPr marL="0" marR="0" lvl="7" indent="0" algn="r" rtl="0">
              <a:spcBef>
                <a:spcPts val="0"/>
              </a:spcBef>
              <a:spcAft>
                <a:spcPts val="0"/>
              </a:spcAft>
              <a:buNone/>
              <a:defRPr sz="1000">
                <a:solidFill>
                  <a:srgbClr val="FFFFFF"/>
                </a:solidFill>
                <a:latin typeface="Verdana"/>
                <a:ea typeface="Verdana"/>
                <a:cs typeface="Verdana"/>
                <a:sym typeface="Verdana"/>
              </a:defRPr>
            </a:lvl8pPr>
            <a:lvl9pPr marL="0" marR="0" lvl="8" indent="0" algn="r" rtl="0">
              <a:spcBef>
                <a:spcPts val="0"/>
              </a:spcBef>
              <a:spcAft>
                <a:spcPts val="0"/>
              </a:spcAft>
              <a:buNone/>
              <a:defRPr sz="1000">
                <a:solidFill>
                  <a:srgbClr val="FFFFFF"/>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28" name="Google Shape;128;p271" descr="csf2_logo-l.png"/>
          <p:cNvPicPr preferRelativeResize="0"/>
          <p:nvPr/>
        </p:nvPicPr>
        <p:blipFill rotWithShape="1">
          <a:blip r:embed="rId8">
            <a:alphaModFix/>
          </a:blip>
          <a:srcRect/>
          <a:stretch/>
        </p:blipFill>
        <p:spPr>
          <a:xfrm>
            <a:off x="533400" y="1752600"/>
            <a:ext cx="1752600" cy="1752600"/>
          </a:xfrm>
          <a:prstGeom prst="rect">
            <a:avLst/>
          </a:prstGeom>
          <a:noFill/>
          <a:ln>
            <a:noFill/>
          </a:ln>
        </p:spPr>
      </p:pic>
      <p:sp>
        <p:nvSpPr>
          <p:cNvPr id="129" name="Google Shape;129;p271"/>
          <p:cNvSpPr/>
          <p:nvPr/>
        </p:nvSpPr>
        <p:spPr>
          <a:xfrm>
            <a:off x="5151438" y="3048000"/>
            <a:ext cx="182562" cy="182563"/>
          </a:xfrm>
          <a:prstGeom prst="star5">
            <a:avLst>
              <a:gd name="adj" fmla="val 22035"/>
              <a:gd name="hf" fmla="val 105146"/>
              <a:gd name="vf" fmla="val 110557"/>
            </a:avLst>
          </a:prstGeom>
          <a:solidFill>
            <a:schemeClr val="lt1"/>
          </a:solidFill>
          <a:ln>
            <a:noFill/>
          </a:ln>
        </p:spPr>
        <p:txBody>
          <a:bodyPr spcFirstLastPara="1" wrap="square" lIns="91275" tIns="45625" rIns="91275" bIns="45625"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0" name="Google Shape;130;p271"/>
          <p:cNvSpPr txBox="1"/>
          <p:nvPr/>
        </p:nvSpPr>
        <p:spPr>
          <a:xfrm>
            <a:off x="2286000" y="1752600"/>
            <a:ext cx="6629400" cy="923925"/>
          </a:xfrm>
          <a:prstGeom prst="rect">
            <a:avLst/>
          </a:prstGeom>
          <a:noFill/>
          <a:ln>
            <a:noFill/>
          </a:ln>
        </p:spPr>
        <p:txBody>
          <a:bodyPr spcFirstLastPara="1" wrap="square" lIns="91275" tIns="45625" rIns="91275" bIns="45625" anchor="t" anchorCtr="0">
            <a:spAutoFit/>
          </a:bodyPr>
          <a:lstStyle/>
          <a:p>
            <a:pPr marL="57055" marR="0" lvl="0" indent="0" algn="l" rtl="0">
              <a:spcBef>
                <a:spcPts val="0"/>
              </a:spcBef>
              <a:spcAft>
                <a:spcPts val="0"/>
              </a:spcAft>
              <a:buNone/>
            </a:pPr>
            <a:r>
              <a:rPr lang="en-US" sz="5400">
                <a:solidFill>
                  <a:srgbClr val="FFFFFF"/>
                </a:solidFill>
                <a:latin typeface="Verdana"/>
                <a:ea typeface="Verdana"/>
                <a:cs typeface="Verdana"/>
                <a:sym typeface="Verdana"/>
              </a:rPr>
              <a:t>COMPREHENSIVE</a:t>
            </a:r>
            <a:endParaRPr/>
          </a:p>
        </p:txBody>
      </p:sp>
      <p:sp>
        <p:nvSpPr>
          <p:cNvPr id="131" name="Google Shape;131;p271"/>
          <p:cNvSpPr txBox="1"/>
          <p:nvPr/>
        </p:nvSpPr>
        <p:spPr>
          <a:xfrm>
            <a:off x="2362200" y="2438400"/>
            <a:ext cx="6507163" cy="646113"/>
          </a:xfrm>
          <a:prstGeom prst="rect">
            <a:avLst/>
          </a:prstGeom>
          <a:noFill/>
          <a:ln>
            <a:noFill/>
          </a:ln>
        </p:spPr>
        <p:txBody>
          <a:bodyPr spcFirstLastPara="1" wrap="square" lIns="91275" tIns="45625" rIns="91275" bIns="45625" anchor="t" anchorCtr="0">
            <a:spAutoFit/>
          </a:bodyPr>
          <a:lstStyle/>
          <a:p>
            <a:pPr marL="0" marR="0" lvl="0" indent="0" algn="l" rtl="0">
              <a:spcBef>
                <a:spcPts val="0"/>
              </a:spcBef>
              <a:spcAft>
                <a:spcPts val="0"/>
              </a:spcAft>
              <a:buNone/>
            </a:pPr>
            <a:r>
              <a:rPr lang="en-US" sz="3600">
                <a:solidFill>
                  <a:srgbClr val="FFFFFF"/>
                </a:solidFill>
                <a:latin typeface="Verdana"/>
                <a:ea typeface="Verdana"/>
                <a:cs typeface="Verdana"/>
                <a:sym typeface="Verdana"/>
              </a:rPr>
              <a:t>SOLDIER &amp; FAMILY FITNESS</a:t>
            </a:r>
            <a:endParaRPr/>
          </a:p>
        </p:txBody>
      </p:sp>
      <p:sp>
        <p:nvSpPr>
          <p:cNvPr id="132" name="Google Shape;132;p271"/>
          <p:cNvSpPr txBox="1"/>
          <p:nvPr/>
        </p:nvSpPr>
        <p:spPr>
          <a:xfrm>
            <a:off x="5257800" y="2952750"/>
            <a:ext cx="3468688" cy="400050"/>
          </a:xfrm>
          <a:prstGeom prst="rect">
            <a:avLst/>
          </a:prstGeom>
          <a:noFill/>
          <a:ln>
            <a:noFill/>
          </a:ln>
        </p:spPr>
        <p:txBody>
          <a:bodyPr spcFirstLastPara="1" wrap="square" lIns="91275" tIns="45625" rIns="91275" bIns="45625" anchor="t" anchorCtr="0">
            <a:spAutoFit/>
          </a:bodyPr>
          <a:lstStyle/>
          <a:p>
            <a:pPr marL="60224" marR="0" lvl="0" indent="0" algn="l" rtl="0">
              <a:spcBef>
                <a:spcPts val="0"/>
              </a:spcBef>
              <a:spcAft>
                <a:spcPts val="0"/>
              </a:spcAft>
              <a:buNone/>
            </a:pPr>
            <a:r>
              <a:rPr lang="en-US" sz="2000">
                <a:solidFill>
                  <a:srgbClr val="FFFFFF"/>
                </a:solidFill>
                <a:latin typeface="Verdana"/>
                <a:ea typeface="Verdana"/>
                <a:cs typeface="Verdana"/>
                <a:sym typeface="Verdana"/>
              </a:rPr>
              <a:t>ENHANCING PERFORMANCE</a:t>
            </a:r>
            <a:endParaRPr/>
          </a:p>
        </p:txBody>
      </p:sp>
      <p:sp>
        <p:nvSpPr>
          <p:cNvPr id="133" name="Google Shape;133;p271"/>
          <p:cNvSpPr txBox="1"/>
          <p:nvPr/>
        </p:nvSpPr>
        <p:spPr>
          <a:xfrm>
            <a:off x="2362200" y="2951163"/>
            <a:ext cx="2809875" cy="401637"/>
          </a:xfrm>
          <a:prstGeom prst="rect">
            <a:avLst/>
          </a:prstGeom>
          <a:noFill/>
          <a:ln>
            <a:noFill/>
          </a:ln>
        </p:spPr>
        <p:txBody>
          <a:bodyPr spcFirstLastPara="1" wrap="square" lIns="91275" tIns="45625" rIns="91275" bIns="45625" anchor="t" anchorCtr="0">
            <a:spAutoFit/>
          </a:bodyPr>
          <a:lstStyle/>
          <a:p>
            <a:pPr marL="0" marR="0" lvl="0" indent="0" algn="l" rtl="0">
              <a:spcBef>
                <a:spcPts val="0"/>
              </a:spcBef>
              <a:spcAft>
                <a:spcPts val="0"/>
              </a:spcAft>
              <a:buNone/>
            </a:pPr>
            <a:r>
              <a:rPr lang="en-US" sz="2000">
                <a:solidFill>
                  <a:srgbClr val="FFFFFF"/>
                </a:solidFill>
                <a:latin typeface="Verdana"/>
                <a:ea typeface="Verdana"/>
                <a:cs typeface="Verdana"/>
                <a:sym typeface="Verdana"/>
              </a:rPr>
              <a:t>BUILDING RESILIENCE</a:t>
            </a:r>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pic>
        <p:nvPicPr>
          <p:cNvPr id="155" name="Google Shape;155;p277" descr="csf_inside"/>
          <p:cNvPicPr preferRelativeResize="0"/>
          <p:nvPr/>
        </p:nvPicPr>
        <p:blipFill rotWithShape="1">
          <a:blip r:embed="rId3">
            <a:alphaModFix/>
          </a:blip>
          <a:srcRect b="15887"/>
          <a:stretch/>
        </p:blipFill>
        <p:spPr>
          <a:xfrm>
            <a:off x="0" y="0"/>
            <a:ext cx="9144000" cy="6858000"/>
          </a:xfrm>
          <a:prstGeom prst="rect">
            <a:avLst/>
          </a:prstGeom>
          <a:noFill/>
          <a:ln>
            <a:noFill/>
          </a:ln>
        </p:spPr>
      </p:pic>
      <p:sp>
        <p:nvSpPr>
          <p:cNvPr id="156" name="Google Shape;156;p27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lvl1pPr marR="0" lvl="0"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1pPr>
            <a:lvl2pPr marR="0" lvl="1"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2pPr>
            <a:lvl3pPr marR="0" lvl="2"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3pPr>
            <a:lvl4pPr marR="0" lvl="3"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4pPr>
            <a:lvl5pPr marR="0" lvl="4"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5pPr>
            <a:lvl6pPr marR="0" lvl="5"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6pPr>
            <a:lvl7pPr marR="0" lvl="6"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7pPr>
            <a:lvl8pPr marR="0" lvl="7"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8pPr>
            <a:lvl9pPr marR="0" lvl="8"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9pPr>
          </a:lstStyle>
          <a:p>
            <a:endParaRPr/>
          </a:p>
        </p:txBody>
      </p:sp>
      <p:sp>
        <p:nvSpPr>
          <p:cNvPr id="157" name="Google Shape;157;p277"/>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marR="0" lvl="0" indent="-381000" algn="l" rtl="0">
              <a:spcBef>
                <a:spcPts val="480"/>
              </a:spcBef>
              <a:spcAft>
                <a:spcPts val="0"/>
              </a:spcAft>
              <a:buClr>
                <a:schemeClr val="dk1"/>
              </a:buClr>
              <a:buSzPts val="2400"/>
              <a:buFont typeface="Noto Sans Symbols"/>
              <a:buChar char="▪"/>
              <a:defRPr sz="2400" b="0" i="0" u="none" strike="noStrike" cap="none">
                <a:solidFill>
                  <a:schemeClr val="dk1"/>
                </a:solidFill>
                <a:latin typeface="Verdana"/>
                <a:ea typeface="Verdana"/>
                <a:cs typeface="Verdana"/>
                <a:sym typeface="Verdana"/>
              </a:defRPr>
            </a:lvl1pPr>
            <a:lvl2pPr marL="914400" marR="0" lvl="1" indent="-368300" algn="l" rtl="0">
              <a:spcBef>
                <a:spcPts val="440"/>
              </a:spcBef>
              <a:spcAft>
                <a:spcPts val="0"/>
              </a:spcAft>
              <a:buClr>
                <a:schemeClr val="dk1"/>
              </a:buClr>
              <a:buSzPts val="2200"/>
              <a:buFont typeface="Arial"/>
              <a:buChar char="–"/>
              <a:defRPr sz="2200" b="0" i="0" u="none" strike="noStrike" cap="none">
                <a:solidFill>
                  <a:schemeClr val="dk1"/>
                </a:solidFill>
                <a:latin typeface="Verdana"/>
                <a:ea typeface="Verdana"/>
                <a:cs typeface="Verdana"/>
                <a:sym typeface="Verdana"/>
              </a:defRPr>
            </a:lvl2pPr>
            <a:lvl3pPr marL="1371600" marR="0" lvl="2"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158" name="Google Shape;158;p277"/>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marR="0" lvl="0" algn="l" rtl="0">
              <a:spcBef>
                <a:spcPts val="0"/>
              </a:spcBef>
              <a:spcAft>
                <a:spcPts val="0"/>
              </a:spcAft>
              <a:buSzPts val="1400"/>
              <a:buNone/>
              <a:defRPr sz="1000">
                <a:solidFill>
                  <a:srgbClr val="000000"/>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9" name="Google Shape;159;p27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rtl="0">
              <a:spcBef>
                <a:spcPts val="0"/>
              </a:spcBef>
              <a:spcAft>
                <a:spcPts val="0"/>
              </a:spcAft>
              <a:buNone/>
              <a:defRPr sz="1000">
                <a:solidFill>
                  <a:srgbClr val="000000"/>
                </a:solidFill>
                <a:latin typeface="Verdana"/>
                <a:ea typeface="Verdana"/>
                <a:cs typeface="Verdana"/>
                <a:sym typeface="Verdana"/>
              </a:defRPr>
            </a:lvl1pPr>
            <a:lvl2pPr marL="0" marR="0" lvl="1" indent="0" algn="r" rtl="0">
              <a:spcBef>
                <a:spcPts val="0"/>
              </a:spcBef>
              <a:spcAft>
                <a:spcPts val="0"/>
              </a:spcAft>
              <a:buNone/>
              <a:defRPr sz="1000">
                <a:solidFill>
                  <a:srgbClr val="000000"/>
                </a:solidFill>
                <a:latin typeface="Verdana"/>
                <a:ea typeface="Verdana"/>
                <a:cs typeface="Verdana"/>
                <a:sym typeface="Verdana"/>
              </a:defRPr>
            </a:lvl2pPr>
            <a:lvl3pPr marL="0" marR="0" lvl="2" indent="0" algn="r" rtl="0">
              <a:spcBef>
                <a:spcPts val="0"/>
              </a:spcBef>
              <a:spcAft>
                <a:spcPts val="0"/>
              </a:spcAft>
              <a:buNone/>
              <a:defRPr sz="1000">
                <a:solidFill>
                  <a:srgbClr val="000000"/>
                </a:solidFill>
                <a:latin typeface="Verdana"/>
                <a:ea typeface="Verdana"/>
                <a:cs typeface="Verdana"/>
                <a:sym typeface="Verdana"/>
              </a:defRPr>
            </a:lvl3pPr>
            <a:lvl4pPr marL="0" marR="0" lvl="3" indent="0" algn="r" rtl="0">
              <a:spcBef>
                <a:spcPts val="0"/>
              </a:spcBef>
              <a:spcAft>
                <a:spcPts val="0"/>
              </a:spcAft>
              <a:buNone/>
              <a:defRPr sz="1000">
                <a:solidFill>
                  <a:srgbClr val="000000"/>
                </a:solidFill>
                <a:latin typeface="Verdana"/>
                <a:ea typeface="Verdana"/>
                <a:cs typeface="Verdana"/>
                <a:sym typeface="Verdana"/>
              </a:defRPr>
            </a:lvl4pPr>
            <a:lvl5pPr marL="0" marR="0" lvl="4" indent="0" algn="r" rtl="0">
              <a:spcBef>
                <a:spcPts val="0"/>
              </a:spcBef>
              <a:spcAft>
                <a:spcPts val="0"/>
              </a:spcAft>
              <a:buNone/>
              <a:defRPr sz="1000">
                <a:solidFill>
                  <a:srgbClr val="000000"/>
                </a:solidFill>
                <a:latin typeface="Verdana"/>
                <a:ea typeface="Verdana"/>
                <a:cs typeface="Verdana"/>
                <a:sym typeface="Verdana"/>
              </a:defRPr>
            </a:lvl5pPr>
            <a:lvl6pPr marL="0" marR="0" lvl="5" indent="0" algn="r" rtl="0">
              <a:spcBef>
                <a:spcPts val="0"/>
              </a:spcBef>
              <a:spcAft>
                <a:spcPts val="0"/>
              </a:spcAft>
              <a:buNone/>
              <a:defRPr sz="1000">
                <a:solidFill>
                  <a:srgbClr val="000000"/>
                </a:solidFill>
                <a:latin typeface="Verdana"/>
                <a:ea typeface="Verdana"/>
                <a:cs typeface="Verdana"/>
                <a:sym typeface="Verdana"/>
              </a:defRPr>
            </a:lvl6pPr>
            <a:lvl7pPr marL="0" marR="0" lvl="6" indent="0" algn="r" rtl="0">
              <a:spcBef>
                <a:spcPts val="0"/>
              </a:spcBef>
              <a:spcAft>
                <a:spcPts val="0"/>
              </a:spcAft>
              <a:buNone/>
              <a:defRPr sz="1000">
                <a:solidFill>
                  <a:srgbClr val="000000"/>
                </a:solidFill>
                <a:latin typeface="Verdana"/>
                <a:ea typeface="Verdana"/>
                <a:cs typeface="Verdana"/>
                <a:sym typeface="Verdana"/>
              </a:defRPr>
            </a:lvl7pPr>
            <a:lvl8pPr marL="0" marR="0" lvl="7" indent="0" algn="r" rtl="0">
              <a:spcBef>
                <a:spcPts val="0"/>
              </a:spcBef>
              <a:spcAft>
                <a:spcPts val="0"/>
              </a:spcAft>
              <a:buNone/>
              <a:defRPr sz="1000">
                <a:solidFill>
                  <a:srgbClr val="000000"/>
                </a:solidFill>
                <a:latin typeface="Verdana"/>
                <a:ea typeface="Verdana"/>
                <a:cs typeface="Verdana"/>
                <a:sym typeface="Verdana"/>
              </a:defRPr>
            </a:lvl8pPr>
            <a:lvl9pPr marL="0" marR="0" lvl="8" indent="0" algn="r" rtl="0">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pic>
        <p:nvPicPr>
          <p:cNvPr id="166" name="Google Shape;166;p279" descr="csf_inside"/>
          <p:cNvPicPr preferRelativeResize="0"/>
          <p:nvPr/>
        </p:nvPicPr>
        <p:blipFill rotWithShape="1">
          <a:blip r:embed="rId6">
            <a:alphaModFix/>
          </a:blip>
          <a:srcRect b="15887"/>
          <a:stretch/>
        </p:blipFill>
        <p:spPr>
          <a:xfrm>
            <a:off x="0" y="0"/>
            <a:ext cx="9144000" cy="6858000"/>
          </a:xfrm>
          <a:prstGeom prst="rect">
            <a:avLst/>
          </a:prstGeom>
          <a:noFill/>
          <a:ln>
            <a:noFill/>
          </a:ln>
        </p:spPr>
      </p:pic>
      <p:sp>
        <p:nvSpPr>
          <p:cNvPr id="167" name="Google Shape;167;p279"/>
          <p:cNvSpPr txBox="1">
            <a:spLocks noGrp="1"/>
          </p:cNvSpPr>
          <p:nvPr>
            <p:ph type="title"/>
          </p:nvPr>
        </p:nvSpPr>
        <p:spPr>
          <a:xfrm>
            <a:off x="0" y="0"/>
            <a:ext cx="9144000" cy="1079500"/>
          </a:xfrm>
          <a:prstGeom prst="rect">
            <a:avLst/>
          </a:prstGeom>
          <a:noFill/>
          <a:ln>
            <a:noFill/>
          </a:ln>
        </p:spPr>
        <p:txBody>
          <a:bodyPr spcFirstLastPara="1" wrap="square" lIns="91275" tIns="45625" rIns="91275" bIns="45625" anchor="ctr" anchorCtr="0">
            <a:noAutofit/>
          </a:bodyPr>
          <a:lstStyle>
            <a:lvl1pPr marR="0" lvl="0"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1pPr>
            <a:lvl2pPr marR="0" lvl="1"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2pPr>
            <a:lvl3pPr marR="0" lvl="2"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3pPr>
            <a:lvl4pPr marR="0" lvl="3"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4pPr>
            <a:lvl5pPr marR="0" lvl="4"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5pPr>
            <a:lvl6pPr marR="0" lvl="5"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6pPr>
            <a:lvl7pPr marR="0" lvl="6"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7pPr>
            <a:lvl8pPr marR="0" lvl="7"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8pPr>
            <a:lvl9pPr marR="0" lvl="8"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9pPr>
          </a:lstStyle>
          <a:p>
            <a:endParaRPr/>
          </a:p>
        </p:txBody>
      </p:sp>
      <p:sp>
        <p:nvSpPr>
          <p:cNvPr id="168" name="Google Shape;168;p279"/>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marR="0" lvl="0" indent="-381000" algn="l" rtl="0">
              <a:spcBef>
                <a:spcPts val="480"/>
              </a:spcBef>
              <a:spcAft>
                <a:spcPts val="0"/>
              </a:spcAft>
              <a:buClr>
                <a:schemeClr val="dk1"/>
              </a:buClr>
              <a:buSzPts val="2400"/>
              <a:buFont typeface="Noto Sans Symbols"/>
              <a:buChar char="▪"/>
              <a:defRPr sz="2400" b="0" i="0" u="none" strike="noStrike" cap="none">
                <a:solidFill>
                  <a:schemeClr val="dk1"/>
                </a:solidFill>
                <a:latin typeface="Verdana"/>
                <a:ea typeface="Verdana"/>
                <a:cs typeface="Verdana"/>
                <a:sym typeface="Verdana"/>
              </a:defRPr>
            </a:lvl1pPr>
            <a:lvl2pPr marL="914400" marR="0" lvl="1" indent="-368300" algn="l" rtl="0">
              <a:spcBef>
                <a:spcPts val="440"/>
              </a:spcBef>
              <a:spcAft>
                <a:spcPts val="0"/>
              </a:spcAft>
              <a:buClr>
                <a:schemeClr val="dk1"/>
              </a:buClr>
              <a:buSzPts val="2200"/>
              <a:buFont typeface="Arial"/>
              <a:buChar char="–"/>
              <a:defRPr sz="2200" b="0" i="0" u="none" strike="noStrike" cap="none">
                <a:solidFill>
                  <a:schemeClr val="dk1"/>
                </a:solidFill>
                <a:latin typeface="Verdana"/>
                <a:ea typeface="Verdana"/>
                <a:cs typeface="Verdana"/>
                <a:sym typeface="Verdana"/>
              </a:defRPr>
            </a:lvl2pPr>
            <a:lvl3pPr marL="1371600" marR="0" lvl="2"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169" name="Google Shape;169;p279"/>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marR="0" lvl="0" algn="l" rtl="0">
              <a:spcBef>
                <a:spcPts val="0"/>
              </a:spcBef>
              <a:spcAft>
                <a:spcPts val="0"/>
              </a:spcAft>
              <a:buSzPts val="1400"/>
              <a:buNone/>
              <a:defRPr sz="1000">
                <a:solidFill>
                  <a:srgbClr val="000000"/>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0" name="Google Shape;170;p27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rtl="0">
              <a:spcBef>
                <a:spcPts val="0"/>
              </a:spcBef>
              <a:spcAft>
                <a:spcPts val="0"/>
              </a:spcAft>
              <a:buNone/>
              <a:defRPr sz="1000">
                <a:solidFill>
                  <a:srgbClr val="000000"/>
                </a:solidFill>
                <a:latin typeface="Verdana"/>
                <a:ea typeface="Verdana"/>
                <a:cs typeface="Verdana"/>
                <a:sym typeface="Verdana"/>
              </a:defRPr>
            </a:lvl1pPr>
            <a:lvl2pPr marL="0" marR="0" lvl="1" indent="0" algn="r" rtl="0">
              <a:spcBef>
                <a:spcPts val="0"/>
              </a:spcBef>
              <a:spcAft>
                <a:spcPts val="0"/>
              </a:spcAft>
              <a:buNone/>
              <a:defRPr sz="1000">
                <a:solidFill>
                  <a:srgbClr val="000000"/>
                </a:solidFill>
                <a:latin typeface="Verdana"/>
                <a:ea typeface="Verdana"/>
                <a:cs typeface="Verdana"/>
                <a:sym typeface="Verdana"/>
              </a:defRPr>
            </a:lvl2pPr>
            <a:lvl3pPr marL="0" marR="0" lvl="2" indent="0" algn="r" rtl="0">
              <a:spcBef>
                <a:spcPts val="0"/>
              </a:spcBef>
              <a:spcAft>
                <a:spcPts val="0"/>
              </a:spcAft>
              <a:buNone/>
              <a:defRPr sz="1000">
                <a:solidFill>
                  <a:srgbClr val="000000"/>
                </a:solidFill>
                <a:latin typeface="Verdana"/>
                <a:ea typeface="Verdana"/>
                <a:cs typeface="Verdana"/>
                <a:sym typeface="Verdana"/>
              </a:defRPr>
            </a:lvl3pPr>
            <a:lvl4pPr marL="0" marR="0" lvl="3" indent="0" algn="r" rtl="0">
              <a:spcBef>
                <a:spcPts val="0"/>
              </a:spcBef>
              <a:spcAft>
                <a:spcPts val="0"/>
              </a:spcAft>
              <a:buNone/>
              <a:defRPr sz="1000">
                <a:solidFill>
                  <a:srgbClr val="000000"/>
                </a:solidFill>
                <a:latin typeface="Verdana"/>
                <a:ea typeface="Verdana"/>
                <a:cs typeface="Verdana"/>
                <a:sym typeface="Verdana"/>
              </a:defRPr>
            </a:lvl4pPr>
            <a:lvl5pPr marL="0" marR="0" lvl="4" indent="0" algn="r" rtl="0">
              <a:spcBef>
                <a:spcPts val="0"/>
              </a:spcBef>
              <a:spcAft>
                <a:spcPts val="0"/>
              </a:spcAft>
              <a:buNone/>
              <a:defRPr sz="1000">
                <a:solidFill>
                  <a:srgbClr val="000000"/>
                </a:solidFill>
                <a:latin typeface="Verdana"/>
                <a:ea typeface="Verdana"/>
                <a:cs typeface="Verdana"/>
                <a:sym typeface="Verdana"/>
              </a:defRPr>
            </a:lvl5pPr>
            <a:lvl6pPr marL="0" marR="0" lvl="5" indent="0" algn="r" rtl="0">
              <a:spcBef>
                <a:spcPts val="0"/>
              </a:spcBef>
              <a:spcAft>
                <a:spcPts val="0"/>
              </a:spcAft>
              <a:buNone/>
              <a:defRPr sz="1000">
                <a:solidFill>
                  <a:srgbClr val="000000"/>
                </a:solidFill>
                <a:latin typeface="Verdana"/>
                <a:ea typeface="Verdana"/>
                <a:cs typeface="Verdana"/>
                <a:sym typeface="Verdana"/>
              </a:defRPr>
            </a:lvl6pPr>
            <a:lvl7pPr marL="0" marR="0" lvl="6" indent="0" algn="r" rtl="0">
              <a:spcBef>
                <a:spcPts val="0"/>
              </a:spcBef>
              <a:spcAft>
                <a:spcPts val="0"/>
              </a:spcAft>
              <a:buNone/>
              <a:defRPr sz="1000">
                <a:solidFill>
                  <a:srgbClr val="000000"/>
                </a:solidFill>
                <a:latin typeface="Verdana"/>
                <a:ea typeface="Verdana"/>
                <a:cs typeface="Verdana"/>
                <a:sym typeface="Verdana"/>
              </a:defRPr>
            </a:lvl7pPr>
            <a:lvl8pPr marL="0" marR="0" lvl="7" indent="0" algn="r" rtl="0">
              <a:spcBef>
                <a:spcPts val="0"/>
              </a:spcBef>
              <a:spcAft>
                <a:spcPts val="0"/>
              </a:spcAft>
              <a:buNone/>
              <a:defRPr sz="1000">
                <a:solidFill>
                  <a:srgbClr val="000000"/>
                </a:solidFill>
                <a:latin typeface="Verdana"/>
                <a:ea typeface="Verdana"/>
                <a:cs typeface="Verdana"/>
                <a:sym typeface="Verdana"/>
              </a:defRPr>
            </a:lvl8pPr>
            <a:lvl9pPr marL="0" marR="0" lvl="8" indent="0" algn="r" rtl="0">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pic>
        <p:nvPicPr>
          <p:cNvPr id="188" name="Google Shape;188;p284" descr="csf_inside"/>
          <p:cNvPicPr preferRelativeResize="0"/>
          <p:nvPr/>
        </p:nvPicPr>
        <p:blipFill rotWithShape="1">
          <a:blip r:embed="rId3">
            <a:alphaModFix/>
          </a:blip>
          <a:srcRect b="15887"/>
          <a:stretch/>
        </p:blipFill>
        <p:spPr>
          <a:xfrm>
            <a:off x="0" y="0"/>
            <a:ext cx="9144000" cy="6858000"/>
          </a:xfrm>
          <a:prstGeom prst="rect">
            <a:avLst/>
          </a:prstGeom>
          <a:noFill/>
          <a:ln>
            <a:noFill/>
          </a:ln>
        </p:spPr>
      </p:pic>
      <p:sp>
        <p:nvSpPr>
          <p:cNvPr id="189" name="Google Shape;189;p284"/>
          <p:cNvSpPr txBox="1">
            <a:spLocks noGrp="1"/>
          </p:cNvSpPr>
          <p:nvPr>
            <p:ph type="title"/>
          </p:nvPr>
        </p:nvSpPr>
        <p:spPr>
          <a:xfrm>
            <a:off x="482600" y="1308100"/>
            <a:ext cx="8204200" cy="914400"/>
          </a:xfrm>
          <a:prstGeom prst="rect">
            <a:avLst/>
          </a:prstGeom>
          <a:noFill/>
          <a:ln>
            <a:noFill/>
          </a:ln>
        </p:spPr>
        <p:txBody>
          <a:bodyPr spcFirstLastPara="1" wrap="square" lIns="91275" tIns="45625" rIns="91275" bIns="45625" anchor="ctr" anchorCtr="0">
            <a:noAutofit/>
          </a:bodyPr>
          <a:lstStyle>
            <a:lvl1pPr marR="0" lvl="0" algn="ctr" rtl="0">
              <a:spcBef>
                <a:spcPts val="0"/>
              </a:spcBef>
              <a:spcAft>
                <a:spcPts val="0"/>
              </a:spcAft>
              <a:buSzPts val="1400"/>
              <a:buNone/>
              <a:defRPr sz="3000" b="1" i="0" u="none" strike="noStrike" cap="none">
                <a:solidFill>
                  <a:schemeClr val="dk1"/>
                </a:solidFill>
                <a:latin typeface="Verdana"/>
                <a:ea typeface="Verdana"/>
                <a:cs typeface="Verdana"/>
                <a:sym typeface="Verdana"/>
              </a:defRPr>
            </a:lvl1pPr>
            <a:lvl2pPr marR="0" lvl="1" algn="ctr" rtl="0">
              <a:spcBef>
                <a:spcPts val="0"/>
              </a:spcBef>
              <a:spcAft>
                <a:spcPts val="0"/>
              </a:spcAft>
              <a:buSzPts val="1400"/>
              <a:buNone/>
              <a:defRPr sz="3000" b="1" i="0" u="none" strike="noStrike" cap="none">
                <a:solidFill>
                  <a:schemeClr val="dk1"/>
                </a:solidFill>
                <a:latin typeface="Verdana"/>
                <a:ea typeface="Verdana"/>
                <a:cs typeface="Verdana"/>
                <a:sym typeface="Verdana"/>
              </a:defRPr>
            </a:lvl2pPr>
            <a:lvl3pPr marR="0" lvl="2" algn="ctr" rtl="0">
              <a:spcBef>
                <a:spcPts val="0"/>
              </a:spcBef>
              <a:spcAft>
                <a:spcPts val="0"/>
              </a:spcAft>
              <a:buSzPts val="1400"/>
              <a:buNone/>
              <a:defRPr sz="3000" b="1" i="0" u="none" strike="noStrike" cap="none">
                <a:solidFill>
                  <a:schemeClr val="dk1"/>
                </a:solidFill>
                <a:latin typeface="Verdana"/>
                <a:ea typeface="Verdana"/>
                <a:cs typeface="Verdana"/>
                <a:sym typeface="Verdana"/>
              </a:defRPr>
            </a:lvl3pPr>
            <a:lvl4pPr marR="0" lvl="3" algn="ctr" rtl="0">
              <a:spcBef>
                <a:spcPts val="0"/>
              </a:spcBef>
              <a:spcAft>
                <a:spcPts val="0"/>
              </a:spcAft>
              <a:buSzPts val="1400"/>
              <a:buNone/>
              <a:defRPr sz="3000" b="1" i="0" u="none" strike="noStrike" cap="none">
                <a:solidFill>
                  <a:schemeClr val="dk1"/>
                </a:solidFill>
                <a:latin typeface="Verdana"/>
                <a:ea typeface="Verdana"/>
                <a:cs typeface="Verdana"/>
                <a:sym typeface="Verdana"/>
              </a:defRPr>
            </a:lvl4pPr>
            <a:lvl5pPr marR="0" lvl="4" algn="ctr" rtl="0">
              <a:spcBef>
                <a:spcPts val="0"/>
              </a:spcBef>
              <a:spcAft>
                <a:spcPts val="0"/>
              </a:spcAft>
              <a:buSzPts val="1400"/>
              <a:buNone/>
              <a:defRPr sz="3000" b="1" i="0" u="none" strike="noStrike" cap="none">
                <a:solidFill>
                  <a:schemeClr val="dk1"/>
                </a:solidFill>
                <a:latin typeface="Verdana"/>
                <a:ea typeface="Verdana"/>
                <a:cs typeface="Verdana"/>
                <a:sym typeface="Verdana"/>
              </a:defRPr>
            </a:lvl5pPr>
            <a:lvl6pPr marR="0" lvl="5"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6pPr>
            <a:lvl7pPr marR="0" lvl="6"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7pPr>
            <a:lvl8pPr marR="0" lvl="7"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8pPr>
            <a:lvl9pPr marR="0" lvl="8"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9pPr>
          </a:lstStyle>
          <a:p>
            <a:endParaRPr/>
          </a:p>
        </p:txBody>
      </p:sp>
      <p:sp>
        <p:nvSpPr>
          <p:cNvPr id="190" name="Google Shape;190;p284"/>
          <p:cNvSpPr txBox="1">
            <a:spLocks noGrp="1"/>
          </p:cNvSpPr>
          <p:nvPr>
            <p:ph type="ftr" idx="11"/>
          </p:nvPr>
        </p:nvSpPr>
        <p:spPr>
          <a:xfrm>
            <a:off x="457199" y="6356350"/>
            <a:ext cx="7117307" cy="365125"/>
          </a:xfrm>
          <a:prstGeom prst="rect">
            <a:avLst/>
          </a:prstGeom>
          <a:noFill/>
          <a:ln>
            <a:noFill/>
          </a:ln>
        </p:spPr>
        <p:txBody>
          <a:bodyPr spcFirstLastPara="1" wrap="square" lIns="91275" tIns="45625" rIns="91275" bIns="45625" anchor="ctr" anchorCtr="0">
            <a:noAutofit/>
          </a:bodyPr>
          <a:lstStyle>
            <a:lvl1pPr marR="0" lvl="0" algn="ctr" rtl="0">
              <a:spcBef>
                <a:spcPts val="0"/>
              </a:spcBef>
              <a:spcAft>
                <a:spcPts val="0"/>
              </a:spcAft>
              <a:buSzPts val="1400"/>
              <a:buNone/>
              <a:defRPr sz="800">
                <a:solidFill>
                  <a:srgbClr val="000000"/>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1" name="Google Shape;191;p284"/>
          <p:cNvSpPr txBox="1">
            <a:spLocks noGrp="1"/>
          </p:cNvSpPr>
          <p:nvPr>
            <p:ph type="sldNum" idx="12"/>
          </p:nvPr>
        </p:nvSpPr>
        <p:spPr>
          <a:xfrm>
            <a:off x="7772400" y="6356350"/>
            <a:ext cx="914400" cy="365125"/>
          </a:xfrm>
          <a:prstGeom prst="rect">
            <a:avLst/>
          </a:prstGeom>
          <a:noFill/>
          <a:ln>
            <a:noFill/>
          </a:ln>
        </p:spPr>
        <p:txBody>
          <a:bodyPr spcFirstLastPara="1" wrap="square" lIns="91275" tIns="45625" rIns="91275" bIns="45625" anchor="ctr" anchorCtr="0">
            <a:noAutofit/>
          </a:bodyPr>
          <a:lstStyle>
            <a:lvl1pPr marL="0" marR="0" lvl="0" indent="0" algn="r" rtl="0">
              <a:spcBef>
                <a:spcPts val="0"/>
              </a:spcBef>
              <a:spcAft>
                <a:spcPts val="0"/>
              </a:spcAft>
              <a:buNone/>
              <a:defRPr sz="1000">
                <a:solidFill>
                  <a:srgbClr val="000000"/>
                </a:solidFill>
                <a:latin typeface="Verdana"/>
                <a:ea typeface="Verdana"/>
                <a:cs typeface="Verdana"/>
                <a:sym typeface="Verdana"/>
              </a:defRPr>
            </a:lvl1pPr>
            <a:lvl2pPr marL="0" marR="0" lvl="1" indent="0" algn="r" rtl="0">
              <a:spcBef>
                <a:spcPts val="0"/>
              </a:spcBef>
              <a:spcAft>
                <a:spcPts val="0"/>
              </a:spcAft>
              <a:buNone/>
              <a:defRPr sz="1000">
                <a:solidFill>
                  <a:srgbClr val="000000"/>
                </a:solidFill>
                <a:latin typeface="Verdana"/>
                <a:ea typeface="Verdana"/>
                <a:cs typeface="Verdana"/>
                <a:sym typeface="Verdana"/>
              </a:defRPr>
            </a:lvl2pPr>
            <a:lvl3pPr marL="0" marR="0" lvl="2" indent="0" algn="r" rtl="0">
              <a:spcBef>
                <a:spcPts val="0"/>
              </a:spcBef>
              <a:spcAft>
                <a:spcPts val="0"/>
              </a:spcAft>
              <a:buNone/>
              <a:defRPr sz="1000">
                <a:solidFill>
                  <a:srgbClr val="000000"/>
                </a:solidFill>
                <a:latin typeface="Verdana"/>
                <a:ea typeface="Verdana"/>
                <a:cs typeface="Verdana"/>
                <a:sym typeface="Verdana"/>
              </a:defRPr>
            </a:lvl3pPr>
            <a:lvl4pPr marL="0" marR="0" lvl="3" indent="0" algn="r" rtl="0">
              <a:spcBef>
                <a:spcPts val="0"/>
              </a:spcBef>
              <a:spcAft>
                <a:spcPts val="0"/>
              </a:spcAft>
              <a:buNone/>
              <a:defRPr sz="1000">
                <a:solidFill>
                  <a:srgbClr val="000000"/>
                </a:solidFill>
                <a:latin typeface="Verdana"/>
                <a:ea typeface="Verdana"/>
                <a:cs typeface="Verdana"/>
                <a:sym typeface="Verdana"/>
              </a:defRPr>
            </a:lvl4pPr>
            <a:lvl5pPr marL="0" marR="0" lvl="4" indent="0" algn="r" rtl="0">
              <a:spcBef>
                <a:spcPts val="0"/>
              </a:spcBef>
              <a:spcAft>
                <a:spcPts val="0"/>
              </a:spcAft>
              <a:buNone/>
              <a:defRPr sz="1000">
                <a:solidFill>
                  <a:srgbClr val="000000"/>
                </a:solidFill>
                <a:latin typeface="Verdana"/>
                <a:ea typeface="Verdana"/>
                <a:cs typeface="Verdana"/>
                <a:sym typeface="Verdana"/>
              </a:defRPr>
            </a:lvl5pPr>
            <a:lvl6pPr marL="0" marR="0" lvl="5" indent="0" algn="r" rtl="0">
              <a:spcBef>
                <a:spcPts val="0"/>
              </a:spcBef>
              <a:spcAft>
                <a:spcPts val="0"/>
              </a:spcAft>
              <a:buNone/>
              <a:defRPr sz="1000">
                <a:solidFill>
                  <a:srgbClr val="000000"/>
                </a:solidFill>
                <a:latin typeface="Verdana"/>
                <a:ea typeface="Verdana"/>
                <a:cs typeface="Verdana"/>
                <a:sym typeface="Verdana"/>
              </a:defRPr>
            </a:lvl6pPr>
            <a:lvl7pPr marL="0" marR="0" lvl="6" indent="0" algn="r" rtl="0">
              <a:spcBef>
                <a:spcPts val="0"/>
              </a:spcBef>
              <a:spcAft>
                <a:spcPts val="0"/>
              </a:spcAft>
              <a:buNone/>
              <a:defRPr sz="1000">
                <a:solidFill>
                  <a:srgbClr val="000000"/>
                </a:solidFill>
                <a:latin typeface="Verdana"/>
                <a:ea typeface="Verdana"/>
                <a:cs typeface="Verdana"/>
                <a:sym typeface="Verdana"/>
              </a:defRPr>
            </a:lvl7pPr>
            <a:lvl8pPr marL="0" marR="0" lvl="7" indent="0" algn="r" rtl="0">
              <a:spcBef>
                <a:spcPts val="0"/>
              </a:spcBef>
              <a:spcAft>
                <a:spcPts val="0"/>
              </a:spcAft>
              <a:buNone/>
              <a:defRPr sz="1000">
                <a:solidFill>
                  <a:srgbClr val="000000"/>
                </a:solidFill>
                <a:latin typeface="Verdana"/>
                <a:ea typeface="Verdana"/>
                <a:cs typeface="Verdana"/>
                <a:sym typeface="Verdana"/>
              </a:defRPr>
            </a:lvl8pPr>
            <a:lvl9pPr marL="0" marR="0" lvl="8" indent="0" algn="r" rtl="0">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6"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pic>
        <p:nvPicPr>
          <p:cNvPr id="197" name="Google Shape;197;p286" descr="csf_inside"/>
          <p:cNvPicPr preferRelativeResize="0"/>
          <p:nvPr/>
        </p:nvPicPr>
        <p:blipFill rotWithShape="1">
          <a:blip r:embed="rId4">
            <a:alphaModFix/>
          </a:blip>
          <a:srcRect b="15887"/>
          <a:stretch/>
        </p:blipFill>
        <p:spPr>
          <a:xfrm>
            <a:off x="0" y="0"/>
            <a:ext cx="9144000" cy="6858000"/>
          </a:xfrm>
          <a:prstGeom prst="rect">
            <a:avLst/>
          </a:prstGeom>
          <a:noFill/>
          <a:ln>
            <a:noFill/>
          </a:ln>
        </p:spPr>
      </p:pic>
      <p:sp>
        <p:nvSpPr>
          <p:cNvPr id="198" name="Google Shape;198;p286"/>
          <p:cNvSpPr txBox="1">
            <a:spLocks noGrp="1"/>
          </p:cNvSpPr>
          <p:nvPr>
            <p:ph type="title"/>
          </p:nvPr>
        </p:nvSpPr>
        <p:spPr>
          <a:xfrm>
            <a:off x="0" y="0"/>
            <a:ext cx="9144000" cy="1079500"/>
          </a:xfrm>
          <a:prstGeom prst="rect">
            <a:avLst/>
          </a:prstGeom>
          <a:noFill/>
          <a:ln>
            <a:noFill/>
          </a:ln>
        </p:spPr>
        <p:txBody>
          <a:bodyPr spcFirstLastPara="1" wrap="square" lIns="91275" tIns="45625" rIns="91275" bIns="45625" anchor="ctr" anchorCtr="0">
            <a:noAutofit/>
          </a:bodyPr>
          <a:lstStyle>
            <a:lvl1pPr marR="0" lvl="0"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1pPr>
            <a:lvl2pPr marR="0" lvl="1"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2pPr>
            <a:lvl3pPr marR="0" lvl="2"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3pPr>
            <a:lvl4pPr marR="0" lvl="3"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4pPr>
            <a:lvl5pPr marR="0" lvl="4"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5pPr>
            <a:lvl6pPr marR="0" lvl="5"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6pPr>
            <a:lvl7pPr marR="0" lvl="6"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7pPr>
            <a:lvl8pPr marR="0" lvl="7"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8pPr>
            <a:lvl9pPr marR="0" lvl="8"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9pPr>
          </a:lstStyle>
          <a:p>
            <a:endParaRPr/>
          </a:p>
        </p:txBody>
      </p:sp>
      <p:sp>
        <p:nvSpPr>
          <p:cNvPr id="199" name="Google Shape;199;p286"/>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marR="0" lvl="0" indent="-381000" algn="l" rtl="0">
              <a:spcBef>
                <a:spcPts val="480"/>
              </a:spcBef>
              <a:spcAft>
                <a:spcPts val="0"/>
              </a:spcAft>
              <a:buClr>
                <a:schemeClr val="dk1"/>
              </a:buClr>
              <a:buSzPts val="2400"/>
              <a:buFont typeface="Noto Sans Symbols"/>
              <a:buChar char="▪"/>
              <a:defRPr sz="2400" b="0" i="0" u="none" strike="noStrike" cap="none">
                <a:solidFill>
                  <a:schemeClr val="dk1"/>
                </a:solidFill>
                <a:latin typeface="Verdana"/>
                <a:ea typeface="Verdana"/>
                <a:cs typeface="Verdana"/>
                <a:sym typeface="Verdana"/>
              </a:defRPr>
            </a:lvl1pPr>
            <a:lvl2pPr marL="914400" marR="0" lvl="1" indent="-368300" algn="l" rtl="0">
              <a:spcBef>
                <a:spcPts val="440"/>
              </a:spcBef>
              <a:spcAft>
                <a:spcPts val="0"/>
              </a:spcAft>
              <a:buClr>
                <a:schemeClr val="dk1"/>
              </a:buClr>
              <a:buSzPts val="2200"/>
              <a:buFont typeface="Arial"/>
              <a:buChar char="–"/>
              <a:defRPr sz="2200" b="0" i="0" u="none" strike="noStrike" cap="none">
                <a:solidFill>
                  <a:schemeClr val="dk1"/>
                </a:solidFill>
                <a:latin typeface="Verdana"/>
                <a:ea typeface="Verdana"/>
                <a:cs typeface="Verdana"/>
                <a:sym typeface="Verdana"/>
              </a:defRPr>
            </a:lvl2pPr>
            <a:lvl3pPr marL="1371600" marR="0" lvl="2"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200" name="Google Shape;200;p286"/>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marR="0" lvl="0" algn="ctr" rtl="0">
              <a:spcBef>
                <a:spcPts val="0"/>
              </a:spcBef>
              <a:spcAft>
                <a:spcPts val="0"/>
              </a:spcAft>
              <a:buSzPts val="1400"/>
              <a:buNone/>
              <a:defRPr sz="800">
                <a:solidFill>
                  <a:srgbClr val="000000"/>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1" name="Google Shape;201;p28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rtl="0">
              <a:spcBef>
                <a:spcPts val="0"/>
              </a:spcBef>
              <a:spcAft>
                <a:spcPts val="0"/>
              </a:spcAft>
              <a:buNone/>
              <a:defRPr sz="1000">
                <a:solidFill>
                  <a:srgbClr val="000000"/>
                </a:solidFill>
                <a:latin typeface="Verdana"/>
                <a:ea typeface="Verdana"/>
                <a:cs typeface="Verdana"/>
                <a:sym typeface="Verdana"/>
              </a:defRPr>
            </a:lvl1pPr>
            <a:lvl2pPr marL="0" marR="0" lvl="1" indent="0" algn="r" rtl="0">
              <a:spcBef>
                <a:spcPts val="0"/>
              </a:spcBef>
              <a:spcAft>
                <a:spcPts val="0"/>
              </a:spcAft>
              <a:buNone/>
              <a:defRPr sz="1000">
                <a:solidFill>
                  <a:srgbClr val="000000"/>
                </a:solidFill>
                <a:latin typeface="Verdana"/>
                <a:ea typeface="Verdana"/>
                <a:cs typeface="Verdana"/>
                <a:sym typeface="Verdana"/>
              </a:defRPr>
            </a:lvl2pPr>
            <a:lvl3pPr marL="0" marR="0" lvl="2" indent="0" algn="r" rtl="0">
              <a:spcBef>
                <a:spcPts val="0"/>
              </a:spcBef>
              <a:spcAft>
                <a:spcPts val="0"/>
              </a:spcAft>
              <a:buNone/>
              <a:defRPr sz="1000">
                <a:solidFill>
                  <a:srgbClr val="000000"/>
                </a:solidFill>
                <a:latin typeface="Verdana"/>
                <a:ea typeface="Verdana"/>
                <a:cs typeface="Verdana"/>
                <a:sym typeface="Verdana"/>
              </a:defRPr>
            </a:lvl3pPr>
            <a:lvl4pPr marL="0" marR="0" lvl="3" indent="0" algn="r" rtl="0">
              <a:spcBef>
                <a:spcPts val="0"/>
              </a:spcBef>
              <a:spcAft>
                <a:spcPts val="0"/>
              </a:spcAft>
              <a:buNone/>
              <a:defRPr sz="1000">
                <a:solidFill>
                  <a:srgbClr val="000000"/>
                </a:solidFill>
                <a:latin typeface="Verdana"/>
                <a:ea typeface="Verdana"/>
                <a:cs typeface="Verdana"/>
                <a:sym typeface="Verdana"/>
              </a:defRPr>
            </a:lvl4pPr>
            <a:lvl5pPr marL="0" marR="0" lvl="4" indent="0" algn="r" rtl="0">
              <a:spcBef>
                <a:spcPts val="0"/>
              </a:spcBef>
              <a:spcAft>
                <a:spcPts val="0"/>
              </a:spcAft>
              <a:buNone/>
              <a:defRPr sz="1000">
                <a:solidFill>
                  <a:srgbClr val="000000"/>
                </a:solidFill>
                <a:latin typeface="Verdana"/>
                <a:ea typeface="Verdana"/>
                <a:cs typeface="Verdana"/>
                <a:sym typeface="Verdana"/>
              </a:defRPr>
            </a:lvl5pPr>
            <a:lvl6pPr marL="0" marR="0" lvl="5" indent="0" algn="r" rtl="0">
              <a:spcBef>
                <a:spcPts val="0"/>
              </a:spcBef>
              <a:spcAft>
                <a:spcPts val="0"/>
              </a:spcAft>
              <a:buNone/>
              <a:defRPr sz="1000">
                <a:solidFill>
                  <a:srgbClr val="000000"/>
                </a:solidFill>
                <a:latin typeface="Verdana"/>
                <a:ea typeface="Verdana"/>
                <a:cs typeface="Verdana"/>
                <a:sym typeface="Verdana"/>
              </a:defRPr>
            </a:lvl6pPr>
            <a:lvl7pPr marL="0" marR="0" lvl="6" indent="0" algn="r" rtl="0">
              <a:spcBef>
                <a:spcPts val="0"/>
              </a:spcBef>
              <a:spcAft>
                <a:spcPts val="0"/>
              </a:spcAft>
              <a:buNone/>
              <a:defRPr sz="1000">
                <a:solidFill>
                  <a:srgbClr val="000000"/>
                </a:solidFill>
                <a:latin typeface="Verdana"/>
                <a:ea typeface="Verdana"/>
                <a:cs typeface="Verdana"/>
                <a:sym typeface="Verdana"/>
              </a:defRPr>
            </a:lvl7pPr>
            <a:lvl8pPr marL="0" marR="0" lvl="7" indent="0" algn="r" rtl="0">
              <a:spcBef>
                <a:spcPts val="0"/>
              </a:spcBef>
              <a:spcAft>
                <a:spcPts val="0"/>
              </a:spcAft>
              <a:buNone/>
              <a:defRPr sz="1000">
                <a:solidFill>
                  <a:srgbClr val="000000"/>
                </a:solidFill>
                <a:latin typeface="Verdana"/>
                <a:ea typeface="Verdana"/>
                <a:cs typeface="Verdana"/>
                <a:sym typeface="Verdana"/>
              </a:defRPr>
            </a:lvl8pPr>
            <a:lvl9pPr marL="0" marR="0" lvl="8" indent="0" algn="r" rtl="0">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p:cNvGrpSpPr/>
        <p:nvPr/>
      </p:nvGrpSpPr>
      <p:grpSpPr>
        <a:xfrm>
          <a:off x="0" y="0"/>
          <a:ext cx="0" cy="0"/>
          <a:chOff x="0" y="0"/>
          <a:chExt cx="0" cy="0"/>
        </a:xfrm>
      </p:grpSpPr>
      <p:pic>
        <p:nvPicPr>
          <p:cNvPr id="212" name="Google Shape;212;p289" descr="csf_inside"/>
          <p:cNvPicPr preferRelativeResize="0"/>
          <p:nvPr/>
        </p:nvPicPr>
        <p:blipFill rotWithShape="1">
          <a:blip r:embed="rId3">
            <a:alphaModFix/>
          </a:blip>
          <a:srcRect b="15887"/>
          <a:stretch/>
        </p:blipFill>
        <p:spPr>
          <a:xfrm>
            <a:off x="0" y="0"/>
            <a:ext cx="9144000" cy="6858000"/>
          </a:xfrm>
          <a:prstGeom prst="rect">
            <a:avLst/>
          </a:prstGeom>
          <a:noFill/>
          <a:ln>
            <a:noFill/>
          </a:ln>
        </p:spPr>
      </p:pic>
      <p:sp>
        <p:nvSpPr>
          <p:cNvPr id="213" name="Google Shape;213;p28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lvl1pPr marR="0" lvl="0"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1pPr>
            <a:lvl2pPr marR="0" lvl="1"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2pPr>
            <a:lvl3pPr marR="0" lvl="2"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3pPr>
            <a:lvl4pPr marR="0" lvl="3"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4pPr>
            <a:lvl5pPr marR="0" lvl="4" algn="ctr" rtl="0">
              <a:spcBef>
                <a:spcPts val="0"/>
              </a:spcBef>
              <a:spcAft>
                <a:spcPts val="0"/>
              </a:spcAft>
              <a:buSzPts val="1400"/>
              <a:buNone/>
              <a:defRPr sz="2400" b="1" i="0" u="none" strike="noStrike" cap="none">
                <a:solidFill>
                  <a:schemeClr val="lt1"/>
                </a:solidFill>
                <a:latin typeface="Verdana"/>
                <a:ea typeface="Verdana"/>
                <a:cs typeface="Verdana"/>
                <a:sym typeface="Verdana"/>
              </a:defRPr>
            </a:lvl5pPr>
            <a:lvl6pPr marR="0" lvl="5"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6pPr>
            <a:lvl7pPr marR="0" lvl="6"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7pPr>
            <a:lvl8pPr marR="0" lvl="7"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8pPr>
            <a:lvl9pPr marR="0" lvl="8" algn="ctr" rtl="0">
              <a:spcBef>
                <a:spcPts val="0"/>
              </a:spcBef>
              <a:spcAft>
                <a:spcPts val="0"/>
              </a:spcAft>
              <a:buSzPts val="1400"/>
              <a:buNone/>
              <a:defRPr sz="2000" b="1" i="0" u="none" strike="noStrike" cap="none">
                <a:solidFill>
                  <a:schemeClr val="lt1"/>
                </a:solidFill>
                <a:latin typeface="Verdana"/>
                <a:ea typeface="Verdana"/>
                <a:cs typeface="Verdana"/>
                <a:sym typeface="Verdana"/>
              </a:defRPr>
            </a:lvl9pPr>
          </a:lstStyle>
          <a:p>
            <a:endParaRPr/>
          </a:p>
        </p:txBody>
      </p:sp>
      <p:sp>
        <p:nvSpPr>
          <p:cNvPr id="214" name="Google Shape;214;p289"/>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lvl1pPr marL="457200" marR="0" lvl="0" indent="-381000" algn="l" rtl="0">
              <a:spcBef>
                <a:spcPts val="480"/>
              </a:spcBef>
              <a:spcAft>
                <a:spcPts val="0"/>
              </a:spcAft>
              <a:buClr>
                <a:schemeClr val="dk1"/>
              </a:buClr>
              <a:buSzPts val="2400"/>
              <a:buFont typeface="Noto Sans Symbols"/>
              <a:buChar char="▪"/>
              <a:defRPr sz="2400" b="0" i="0" u="none" strike="noStrike" cap="none">
                <a:solidFill>
                  <a:schemeClr val="dk1"/>
                </a:solidFill>
                <a:latin typeface="Verdana"/>
                <a:ea typeface="Verdana"/>
                <a:cs typeface="Verdana"/>
                <a:sym typeface="Verdana"/>
              </a:defRPr>
            </a:lvl1pPr>
            <a:lvl2pPr marL="914400" marR="0" lvl="1" indent="-368300" algn="l" rtl="0">
              <a:spcBef>
                <a:spcPts val="440"/>
              </a:spcBef>
              <a:spcAft>
                <a:spcPts val="0"/>
              </a:spcAft>
              <a:buClr>
                <a:schemeClr val="dk1"/>
              </a:buClr>
              <a:buSzPts val="2200"/>
              <a:buFont typeface="Arial"/>
              <a:buChar char="–"/>
              <a:defRPr sz="2200" b="0" i="0" u="none" strike="noStrike" cap="none">
                <a:solidFill>
                  <a:schemeClr val="dk1"/>
                </a:solidFill>
                <a:latin typeface="Verdana"/>
                <a:ea typeface="Verdana"/>
                <a:cs typeface="Verdana"/>
                <a:sym typeface="Verdana"/>
              </a:defRPr>
            </a:lvl2pPr>
            <a:lvl3pPr marL="1371600" marR="0" lvl="2"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215" name="Google Shape;215;p289"/>
          <p:cNvSpPr txBox="1">
            <a:spLocks noGrp="1"/>
          </p:cNvSpPr>
          <p:nvPr>
            <p:ph type="ftr" idx="11"/>
          </p:nvPr>
        </p:nvSpPr>
        <p:spPr>
          <a:xfrm>
            <a:off x="457200" y="6356350"/>
            <a:ext cx="7315200" cy="365125"/>
          </a:xfrm>
          <a:prstGeom prst="rect">
            <a:avLst/>
          </a:prstGeom>
          <a:noFill/>
          <a:ln>
            <a:noFill/>
          </a:ln>
        </p:spPr>
        <p:txBody>
          <a:bodyPr spcFirstLastPara="1" wrap="square" lIns="91275" tIns="45625" rIns="91275" bIns="45625" anchor="ctr" anchorCtr="0">
            <a:noAutofit/>
          </a:bodyPr>
          <a:lstStyle>
            <a:lvl1pPr marR="0" lvl="0" algn="ctr" rtl="0">
              <a:spcBef>
                <a:spcPts val="0"/>
              </a:spcBef>
              <a:spcAft>
                <a:spcPts val="0"/>
              </a:spcAft>
              <a:buSzPts val="1400"/>
              <a:buNone/>
              <a:defRPr sz="800">
                <a:solidFill>
                  <a:srgbClr val="000000"/>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6" name="Google Shape;216;p28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lvl1pPr marL="0" marR="0" lvl="0" indent="0" algn="r" rtl="0">
              <a:spcBef>
                <a:spcPts val="0"/>
              </a:spcBef>
              <a:spcAft>
                <a:spcPts val="0"/>
              </a:spcAft>
              <a:buNone/>
              <a:defRPr sz="1000">
                <a:solidFill>
                  <a:srgbClr val="000000"/>
                </a:solidFill>
                <a:latin typeface="Verdana"/>
                <a:ea typeface="Verdana"/>
                <a:cs typeface="Verdana"/>
                <a:sym typeface="Verdana"/>
              </a:defRPr>
            </a:lvl1pPr>
            <a:lvl2pPr marL="0" marR="0" lvl="1" indent="0" algn="r" rtl="0">
              <a:spcBef>
                <a:spcPts val="0"/>
              </a:spcBef>
              <a:spcAft>
                <a:spcPts val="0"/>
              </a:spcAft>
              <a:buNone/>
              <a:defRPr sz="1000">
                <a:solidFill>
                  <a:srgbClr val="000000"/>
                </a:solidFill>
                <a:latin typeface="Verdana"/>
                <a:ea typeface="Verdana"/>
                <a:cs typeface="Verdana"/>
                <a:sym typeface="Verdana"/>
              </a:defRPr>
            </a:lvl2pPr>
            <a:lvl3pPr marL="0" marR="0" lvl="2" indent="0" algn="r" rtl="0">
              <a:spcBef>
                <a:spcPts val="0"/>
              </a:spcBef>
              <a:spcAft>
                <a:spcPts val="0"/>
              </a:spcAft>
              <a:buNone/>
              <a:defRPr sz="1000">
                <a:solidFill>
                  <a:srgbClr val="000000"/>
                </a:solidFill>
                <a:latin typeface="Verdana"/>
                <a:ea typeface="Verdana"/>
                <a:cs typeface="Verdana"/>
                <a:sym typeface="Verdana"/>
              </a:defRPr>
            </a:lvl3pPr>
            <a:lvl4pPr marL="0" marR="0" lvl="3" indent="0" algn="r" rtl="0">
              <a:spcBef>
                <a:spcPts val="0"/>
              </a:spcBef>
              <a:spcAft>
                <a:spcPts val="0"/>
              </a:spcAft>
              <a:buNone/>
              <a:defRPr sz="1000">
                <a:solidFill>
                  <a:srgbClr val="000000"/>
                </a:solidFill>
                <a:latin typeface="Verdana"/>
                <a:ea typeface="Verdana"/>
                <a:cs typeface="Verdana"/>
                <a:sym typeface="Verdana"/>
              </a:defRPr>
            </a:lvl4pPr>
            <a:lvl5pPr marL="0" marR="0" lvl="4" indent="0" algn="r" rtl="0">
              <a:spcBef>
                <a:spcPts val="0"/>
              </a:spcBef>
              <a:spcAft>
                <a:spcPts val="0"/>
              </a:spcAft>
              <a:buNone/>
              <a:defRPr sz="1000">
                <a:solidFill>
                  <a:srgbClr val="000000"/>
                </a:solidFill>
                <a:latin typeface="Verdana"/>
                <a:ea typeface="Verdana"/>
                <a:cs typeface="Verdana"/>
                <a:sym typeface="Verdana"/>
              </a:defRPr>
            </a:lvl5pPr>
            <a:lvl6pPr marL="0" marR="0" lvl="5" indent="0" algn="r" rtl="0">
              <a:spcBef>
                <a:spcPts val="0"/>
              </a:spcBef>
              <a:spcAft>
                <a:spcPts val="0"/>
              </a:spcAft>
              <a:buNone/>
              <a:defRPr sz="1000">
                <a:solidFill>
                  <a:srgbClr val="000000"/>
                </a:solidFill>
                <a:latin typeface="Verdana"/>
                <a:ea typeface="Verdana"/>
                <a:cs typeface="Verdana"/>
                <a:sym typeface="Verdana"/>
              </a:defRPr>
            </a:lvl6pPr>
            <a:lvl7pPr marL="0" marR="0" lvl="6" indent="0" algn="r" rtl="0">
              <a:spcBef>
                <a:spcPts val="0"/>
              </a:spcBef>
              <a:spcAft>
                <a:spcPts val="0"/>
              </a:spcAft>
              <a:buNone/>
              <a:defRPr sz="1000">
                <a:solidFill>
                  <a:srgbClr val="000000"/>
                </a:solidFill>
                <a:latin typeface="Verdana"/>
                <a:ea typeface="Verdana"/>
                <a:cs typeface="Verdana"/>
                <a:sym typeface="Verdana"/>
              </a:defRPr>
            </a:lvl7pPr>
            <a:lvl8pPr marL="0" marR="0" lvl="7" indent="0" algn="r" rtl="0">
              <a:spcBef>
                <a:spcPts val="0"/>
              </a:spcBef>
              <a:spcAft>
                <a:spcPts val="0"/>
              </a:spcAft>
              <a:buNone/>
              <a:defRPr sz="1000">
                <a:solidFill>
                  <a:srgbClr val="000000"/>
                </a:solidFill>
                <a:latin typeface="Verdana"/>
                <a:ea typeface="Verdana"/>
                <a:cs typeface="Verdana"/>
                <a:sym typeface="Verdana"/>
              </a:defRPr>
            </a:lvl8pPr>
            <a:lvl9pPr marL="0" marR="0" lvl="8" indent="0" algn="r" rtl="0">
              <a:spcBef>
                <a:spcPts val="0"/>
              </a:spcBef>
              <a:spcAft>
                <a:spcPts val="0"/>
              </a:spcAft>
              <a:buNone/>
              <a:defRPr sz="1000">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www.google.com/url?sa=i&amp;rct=j&amp;q=&amp;esrc=s&amp;source=images&amp;cd=&amp;cad=rja&amp;docid=kQ7-qrMYB77aAM&amp;tbnid=PxzWT8b6xDnqkM:&amp;ved=0CAUQjRw&amp;url=http://www.theguardian.com/world/2010/jun/16/us-army-ditches-velcro-uniforms&amp;ei=dbznUsjVLKidyQHpwoGYDg&amp;bvm=bv.60157871,d.aWc&amp;psig=AFQjCNF5-j3S3MxHYuJmf7M385ocrkwQfg&amp;ust=1391005147707161" TargetMode="External"/><Relationship Id="rId7" Type="http://schemas.openxmlformats.org/officeDocument/2006/relationships/image" Target="../media/image80.png"/><Relationship Id="rId2" Type="http://schemas.openxmlformats.org/officeDocument/2006/relationships/notesSlide" Target="../notesSlides/notesSlide100.xml"/><Relationship Id="rId1" Type="http://schemas.openxmlformats.org/officeDocument/2006/relationships/slideLayout" Target="../slideLayouts/slideLayout4.xml"/><Relationship Id="rId6" Type="http://schemas.openxmlformats.org/officeDocument/2006/relationships/hyperlink" Target="http://www.google.com/url?sa=i&amp;rct=j&amp;q=&amp;esrc=s&amp;source=images&amp;cd=&amp;cad=rja&amp;docid=xijLAFxCFgpGYM&amp;tbnid=yFcDfCR337ox5M:&amp;ved=0CAUQjRw&amp;url=http://www.somoleadershiplabs.com/dang-biases&amp;ei=Cb3nUrHVL-GSyAG5p4D4Bg&amp;bvm=bv.60157871,d.aWc&amp;psig=AFQjCNG9cYk3ZOYgWO1HHi2EYE94ZVC4tw&amp;ust=1391005303244604" TargetMode="External"/><Relationship Id="rId5" Type="http://schemas.openxmlformats.org/officeDocument/2006/relationships/hyperlink" Target="http://www.google.com/url?sa=i&amp;rct=j&amp;q=&amp;esrc=s&amp;source=images&amp;cd=&amp;docid=-xCDIkGrK40TFM&amp;tbnid=R98TS-OzJK6SiM:&amp;ved=0CAUQjRw&amp;url=http://costaricanflora.blogspot.com/2008/05/human-velcro-wall.html&amp;ei=27znUoPDKeGdyQG_y4GQAw&amp;bvm=bv.60157871,d.aWc&amp;psig=AFQjCNFiAjlsdMR1kB2u2FkWNoXy53NL0A&amp;ust=1391005221500212" TargetMode="External"/><Relationship Id="rId4" Type="http://schemas.openxmlformats.org/officeDocument/2006/relationships/hyperlink" Target="http://www.google.com/url?sa=i&amp;rct=j&amp;q=&amp;esrc=s&amp;source=images&amp;cd=&amp;cad=rja&amp;docid=-xCDIkGrK40TFM&amp;tbnid=R98TS-OzJK6SiM:&amp;ved=0CAUQjRw&amp;url=http://costaricanflora.blogspot.com/2008/05/human-velcro-wall.html&amp;ei=rbznUp6_E-nuyQHRqoEo&amp;bvm=bv.60157871,d.aWc&amp;psig=AFQjCNFiAjlsdMR1kB2u2FkWNoXy53NL0A&amp;ust=1391005221500212"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1.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1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2.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0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docid=9I3r0KqmFaihUM&amp;tbnid=eA0_9WYRl0y3pM:&amp;ved=0CAUQjRw&amp;url=http://www.clker.com/clipart-sad-boy.html&amp;ei=80r5Uph8iemzBvbsgYAC&amp;bvm=bv.60983673,d.Yms&amp;psig=AFQjCNHtp_6-H-E8WwlmRyXbCJC9juQLmw&amp;ust=1392155755657671" TargetMode="External"/><Relationship Id="rId7" Type="http://schemas.openxmlformats.org/officeDocument/2006/relationships/image" Target="../media/image80.png"/><Relationship Id="rId2" Type="http://schemas.openxmlformats.org/officeDocument/2006/relationships/notesSlide" Target="../notesSlides/notesSlide104.xml"/><Relationship Id="rId1" Type="http://schemas.openxmlformats.org/officeDocument/2006/relationships/slideLayout" Target="../slideLayouts/slideLayout4.xml"/><Relationship Id="rId6" Type="http://schemas.openxmlformats.org/officeDocument/2006/relationships/image" Target="../media/image85.jpg"/><Relationship Id="rId5" Type="http://schemas.openxmlformats.org/officeDocument/2006/relationships/hyperlink" Target="http://www.google.it/url?sa=i&amp;rct=j&amp;q=&amp;esrc=s&amp;source=images&amp;cd=&amp;cad=rja&amp;docid=TeZ3PGOflEzMCM&amp;tbnid=xoooEnysMfmizM:&amp;ved=0CAUQjRw&amp;url=http://www.acclaimclipart.com/free_clipart_images/woman_teacher_in_classroom_teaching_class_in_front_of_chalkboard_0521-1005-1515-3728.html&amp;ei=ZUv5UvTFDoiptAbu44FY&amp;bvm=bv.60983673,d.Yms&amp;psig=AFQjCNFXihkEH3upAjNnmyintgs2eQCxbQ&amp;ust=1392155864257586" TargetMode="External"/><Relationship Id="rId4" Type="http://schemas.openxmlformats.org/officeDocument/2006/relationships/image" Target="../media/image84.png"/></Relationships>
</file>

<file path=ppt/slides/_rels/slide105.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docid=9I3r0KqmFaihUM&amp;tbnid=eA0_9WYRl0y3pM:&amp;ved=0CAUQjRw&amp;url=http://www.clker.com/clipart-sad-boy.html&amp;ei=80r5Uph8iemzBvbsgYAC&amp;bvm=bv.60983673,d.Yms&amp;psig=AFQjCNHtp_6-H-E8WwlmRyXbCJC9juQLmw&amp;ust=1392155755657671" TargetMode="External"/><Relationship Id="rId7" Type="http://schemas.openxmlformats.org/officeDocument/2006/relationships/image" Target="../media/image80.png"/><Relationship Id="rId2" Type="http://schemas.openxmlformats.org/officeDocument/2006/relationships/notesSlide" Target="../notesSlides/notesSlide105.xml"/><Relationship Id="rId1" Type="http://schemas.openxmlformats.org/officeDocument/2006/relationships/slideLayout" Target="../slideLayouts/slideLayout4.xml"/><Relationship Id="rId6" Type="http://schemas.openxmlformats.org/officeDocument/2006/relationships/image" Target="../media/image86.jpg"/><Relationship Id="rId5" Type="http://schemas.openxmlformats.org/officeDocument/2006/relationships/hyperlink" Target="http://www.google.com/url?sa=i&amp;rct=j&amp;q=&amp;esrc=s&amp;source=images&amp;cd=&amp;cad=rja&amp;docid=C98CnUGS1zme6M&amp;tbnid=tBRqMGA5eaXGuM:&amp;ved=0CAUQjRw&amp;url=http://www.aestheticmovement.com/sales/&amp;ei=20z5UprxHM3Isgbv_IGQDw&amp;bvm=bv.60983673,d.Yms&amp;psig=AFQjCNEaHc6m2W8G8mgq0dqQE7V_kcPDsw&amp;ust=1392156241697696" TargetMode="External"/><Relationship Id="rId4" Type="http://schemas.openxmlformats.org/officeDocument/2006/relationships/image" Target="../media/image84.png"/></Relationships>
</file>

<file path=ppt/slides/_rels/slide106.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hyperlink" Target="http://www.google.it/url?sa=i&amp;rct=j&amp;q=&amp;esrc=s&amp;source=images&amp;cd=&amp;cad=rja&amp;docid=9I3r0KqmFaihUM&amp;tbnid=eA0_9WYRl0y3pM:&amp;ved=0CAUQjRw&amp;url=http://www.clker.com/clipart-sad-boy.html&amp;ei=80r5Uph8iemzBvbsgYAC&amp;bvm=bv.60983673,d.Yms&amp;psig=AFQjCNHtp_6-H-E8WwlmRyXbCJC9juQLmw&amp;ust=1392155755657671" TargetMode="External"/><Relationship Id="rId7" Type="http://schemas.openxmlformats.org/officeDocument/2006/relationships/hyperlink" Target="http://www.google.it/url?sa=i&amp;rct=j&amp;q=&amp;esrc=s&amp;source=images&amp;cd=&amp;cad=rja&amp;docid=erghLe9qR9nyJM&amp;tbnid=VC1_j6v7lx8WRM:&amp;ved=0CAUQjRw&amp;url=http://jumpinmydiary.tumblr.com/&amp;ei=ZFH5Up_DHIPZtAaWpoDwAQ&amp;bvm=bv.60983673,d.bGE&amp;psig=AFQjCNELp1IBYCNKH_66Zcy0WUoxPNt0FA&amp;ust=1392157403637998" TargetMode="External"/><Relationship Id="rId2" Type="http://schemas.openxmlformats.org/officeDocument/2006/relationships/notesSlide" Target="../notesSlides/notesSlide106.xml"/><Relationship Id="rId1" Type="http://schemas.openxmlformats.org/officeDocument/2006/relationships/slideLayout" Target="../slideLayouts/slideLayout4.xml"/><Relationship Id="rId6" Type="http://schemas.openxmlformats.org/officeDocument/2006/relationships/hyperlink" Target="http://www.google.it/url?sa=i&amp;rct=j&amp;q=&amp;esrc=s&amp;source=images&amp;cd=&amp;cad=rja&amp;docid=I-Kwp1fn-lY_9M&amp;tbnid=jhlcrCol-pcDBM:&amp;ved=0CAUQjRw&amp;url=http://francis-moran.com/public-and-media-relations/five-ways-to-dazzle-a-potential-employer/&amp;ei=3lD5UsT-KMfDtQb8lYHQDA&amp;bvm=bv.60983673,d.bGE&amp;psig=AFQjCNGX-Q0FpTNp0Q5v5WYFOeTgsOwQhQ&amp;ust=1392157269871560" TargetMode="External"/><Relationship Id="rId5" Type="http://schemas.openxmlformats.org/officeDocument/2006/relationships/hyperlink" Target="http://www.google.it/url?sa=i&amp;rct=j&amp;q=&amp;esrc=s&amp;source=images&amp;cd=&amp;cad=rja&amp;docid=n-GHP2AV5OWdLM&amp;tbnid=6ctw6JiZosmicM:&amp;ved=0CAUQjRw&amp;url=http://www.wpclipart.com/page_frames/school/school_frames_2/dry_erase_board_background.png.html&amp;ei=jUz5UvP6IIXasgbFwIHoCA&amp;bvm=bv.60983673,d.Yms&amp;psig=AFQjCNHW9nc8CogukeIMUNFhHrT-gm9khQ&amp;ust=1392156168922772" TargetMode="External"/><Relationship Id="rId4" Type="http://schemas.openxmlformats.org/officeDocument/2006/relationships/image" Target="../media/image84.png"/><Relationship Id="rId9" Type="http://schemas.openxmlformats.org/officeDocument/2006/relationships/image" Target="../media/image80.png"/></Relationships>
</file>

<file path=ppt/slides/_rels/slide107.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hyperlink" Target="http://www.google.it/url?sa=i&amp;rct=j&amp;q=&amp;esrc=s&amp;source=images&amp;cd=&amp;cad=rja&amp;docid=9I3r0KqmFaihUM&amp;tbnid=eA0_9WYRl0y3pM:&amp;ved=0CAUQjRw&amp;url=http://www.clker.com/clipart-sad-boy.html&amp;ei=80r5Uph8iemzBvbsgYAC&amp;bvm=bv.60983673,d.Yms&amp;psig=AFQjCNHtp_6-H-E8WwlmRyXbCJC9juQLmw&amp;ust=1392155755657671" TargetMode="External"/><Relationship Id="rId7" Type="http://schemas.openxmlformats.org/officeDocument/2006/relationships/hyperlink" Target="http://www.google.it/url?sa=i&amp;rct=j&amp;q=&amp;esrc=s&amp;source=images&amp;cd=&amp;cad=rja&amp;docid=erghLe9qR9nyJM&amp;tbnid=VC1_j6v7lx8WRM:&amp;ved=0CAUQjRw&amp;url=http://jumpinmydiary.tumblr.com/&amp;ei=ZFH5Up_DHIPZtAaWpoDwAQ&amp;bvm=bv.60983673,d.bGE&amp;psig=AFQjCNELp1IBYCNKH_66Zcy0WUoxPNt0FA&amp;ust=1392157403637998" TargetMode="External"/><Relationship Id="rId2" Type="http://schemas.openxmlformats.org/officeDocument/2006/relationships/notesSlide" Target="../notesSlides/notesSlide107.xml"/><Relationship Id="rId1" Type="http://schemas.openxmlformats.org/officeDocument/2006/relationships/slideLayout" Target="../slideLayouts/slideLayout4.xml"/><Relationship Id="rId6" Type="http://schemas.openxmlformats.org/officeDocument/2006/relationships/hyperlink" Target="http://www.google.it/url?sa=i&amp;rct=j&amp;q=&amp;esrc=s&amp;source=images&amp;cd=&amp;cad=rja&amp;docid=I-Kwp1fn-lY_9M&amp;tbnid=jhlcrCol-pcDBM:&amp;ved=0CAUQjRw&amp;url=http://francis-moran.com/public-and-media-relations/five-ways-to-dazzle-a-potential-employer/&amp;ei=3lD5UsT-KMfDtQb8lYHQDA&amp;bvm=bv.60983673,d.bGE&amp;psig=AFQjCNGX-Q0FpTNp0Q5v5WYFOeTgsOwQhQ&amp;ust=1392157269871560" TargetMode="External"/><Relationship Id="rId11" Type="http://schemas.openxmlformats.org/officeDocument/2006/relationships/image" Target="../media/image80.png"/><Relationship Id="rId5" Type="http://schemas.openxmlformats.org/officeDocument/2006/relationships/hyperlink" Target="http://www.google.it/url?sa=i&amp;rct=j&amp;q=&amp;esrc=s&amp;source=images&amp;cd=&amp;cad=rja&amp;docid=n-GHP2AV5OWdLM&amp;tbnid=6ctw6JiZosmicM:&amp;ved=0CAUQjRw&amp;url=http://www.wpclipart.com/page_frames/school/school_frames_2/dry_erase_board_background.png.html&amp;ei=jUz5UvP6IIXasgbFwIHoCA&amp;bvm=bv.60983673,d.Yms&amp;psig=AFQjCNHW9nc8CogukeIMUNFhHrT-gm9khQ&amp;ust=1392156168922772" TargetMode="External"/><Relationship Id="rId10" Type="http://schemas.openxmlformats.org/officeDocument/2006/relationships/image" Target="../media/image86.jpg"/><Relationship Id="rId4" Type="http://schemas.openxmlformats.org/officeDocument/2006/relationships/image" Target="../media/image84.png"/><Relationship Id="rId9" Type="http://schemas.openxmlformats.org/officeDocument/2006/relationships/hyperlink" Target="http://www.google.com/url?sa=i&amp;rct=j&amp;q=&amp;esrc=s&amp;source=images&amp;cd=&amp;cad=rja&amp;docid=C98CnUGS1zme6M&amp;tbnid=tBRqMGA5eaXGuM:&amp;ved=0CAUQjRw&amp;url=http://www.aestheticmovement.com/sales/&amp;ei=20z5UprxHM3Isgbv_IGQDw&amp;bvm=bv.60983673,d.Yms&amp;psig=AFQjCNEaHc6m2W8G8mgq0dqQE7V_kcPDsw&amp;ust=1392156241697696"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docid=9I3r0KqmFaihUM&amp;tbnid=eA0_9WYRl0y3pM:&amp;ved=0CAUQjRw&amp;url=http://www.clker.com/clipart-sad-boy.html&amp;ei=80r5Uph8iemzBvbsgYAC&amp;bvm=bv.60983673,d.Yms&amp;psig=AFQjCNHtp_6-H-E8WwlmRyXbCJC9juQLmw&amp;ust=1392155755657671" TargetMode="External"/><Relationship Id="rId7" Type="http://schemas.openxmlformats.org/officeDocument/2006/relationships/image" Target="../media/image89.jpg"/><Relationship Id="rId2" Type="http://schemas.openxmlformats.org/officeDocument/2006/relationships/notesSlide" Target="../notesSlides/notesSlide108.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85.jpg"/><Relationship Id="rId4" Type="http://schemas.openxmlformats.org/officeDocument/2006/relationships/hyperlink" Target="http://www.google.it/url?sa=i&amp;rct=j&amp;q=&amp;esrc=s&amp;source=images&amp;cd=&amp;cad=rja&amp;docid=TeZ3PGOflEzMCM&amp;tbnid=xoooEnysMfmizM:&amp;ved=0CAUQjRw&amp;url=http://www.acclaimclipart.com/free_clipart_images/woman_teacher_in_classroom_teaching_class_in_front_of_chalkboard_0521-1005-1515-3728.html&amp;ei=ZUv5UvTFDoiptAbu44FY&amp;bvm=bv.60983673,d.Yms&amp;psig=AFQjCNFXihkEH3upAjNnmyintgs2eQCxbQ&amp;ust=1392155864257586" TargetMode="External"/></Relationships>
</file>

<file path=ppt/slides/_rels/slide109.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hyperlink" Target="http://www.google.it/url?sa=i&amp;rct=j&amp;q=&amp;esrc=s&amp;source=images&amp;cd=&amp;cad=rja&amp;docid=9I3r0KqmFaihUM&amp;tbnid=eA0_9WYRl0y3pM:&amp;ved=0CAUQjRw&amp;url=http://www.clker.com/clipart-sad-boy.html&amp;ei=80r5Uph8iemzBvbsgYAC&amp;bvm=bv.60983673,d.Yms&amp;psig=AFQjCNHtp_6-H-E8WwlmRyXbCJC9juQLmw&amp;ust=1392155755657671" TargetMode="External"/><Relationship Id="rId7" Type="http://schemas.openxmlformats.org/officeDocument/2006/relationships/image" Target="../media/image80.png"/><Relationship Id="rId2" Type="http://schemas.openxmlformats.org/officeDocument/2006/relationships/notesSlide" Target="../notesSlides/notesSlide109.xml"/><Relationship Id="rId1" Type="http://schemas.openxmlformats.org/officeDocument/2006/relationships/slideLayout" Target="../slideLayouts/slideLayout4.xml"/><Relationship Id="rId6" Type="http://schemas.openxmlformats.org/officeDocument/2006/relationships/image" Target="../media/image86.jpg"/><Relationship Id="rId5" Type="http://schemas.openxmlformats.org/officeDocument/2006/relationships/hyperlink" Target="http://www.google.com/url?sa=i&amp;rct=j&amp;q=&amp;esrc=s&amp;source=images&amp;cd=&amp;cad=rja&amp;docid=C98CnUGS1zme6M&amp;tbnid=tBRqMGA5eaXGuM:&amp;ved=0CAUQjRw&amp;url=http://www.aestheticmovement.com/sales/&amp;ei=20z5UprxHM3Isgbv_IGQDw&amp;bvm=bv.60983673,d.Yms&amp;psig=AFQjCNEaHc6m2W8G8mgq0dqQE7V_kcPDsw&amp;ust=1392156241697696" TargetMode="External"/><Relationship Id="rId4" Type="http://schemas.openxmlformats.org/officeDocument/2006/relationships/hyperlink" Target="http://www.google.it/url?sa=i&amp;rct=j&amp;q=&amp;esrc=s&amp;source=images&amp;cd=&amp;cad=rja&amp;docid=n-GHP2AV5OWdLM&amp;tbnid=6ctw6JiZosmicM:&amp;ved=0CAUQjRw&amp;url=http://www.wpclipart.com/page_frames/school/school_frames_2/dry_erase_board_background.png.html&amp;ei=jUz5UvP6IIXasgbFwIHoCA&amp;bvm=bv.60983673,d.Yms&amp;psig=AFQjCNHW9nc8CogukeIMUNFhHrT-gm9khQ&amp;ust=139215616892277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www.google.it/url?sa=i&amp;rct=j&amp;q=&amp;esrc=s&amp;source=images&amp;cd=&amp;cad=rja&amp;docid=9I3r0KqmFaihUM&amp;tbnid=eA0_9WYRl0y3pM:&amp;ved=0CAUQjRw&amp;url=http://www.clker.com/clipart-sad-boy.html&amp;ei=80r5Uph8iemzBvbsgYAC&amp;bvm=bv.60983673,d.Yms&amp;psig=AFQjCNHtp_6-H-E8WwlmRyXbCJC9juQLmw&amp;ust=1392155755657671" TargetMode="External"/><Relationship Id="rId7" Type="http://schemas.openxmlformats.org/officeDocument/2006/relationships/image" Target="../media/image87.jpg"/><Relationship Id="rId2" Type="http://schemas.openxmlformats.org/officeDocument/2006/relationships/notesSlide" Target="../notesSlides/notesSlide110.xml"/><Relationship Id="rId1" Type="http://schemas.openxmlformats.org/officeDocument/2006/relationships/slideLayout" Target="../slideLayouts/slideLayout4.xml"/><Relationship Id="rId6" Type="http://schemas.openxmlformats.org/officeDocument/2006/relationships/hyperlink" Target="http://www.google.it/url?sa=i&amp;rct=j&amp;q=&amp;esrc=s&amp;source=images&amp;cd=&amp;cad=rja&amp;docid=erghLe9qR9nyJM&amp;tbnid=VC1_j6v7lx8WRM:&amp;ved=0CAUQjRw&amp;url=http://jumpinmydiary.tumblr.com/&amp;ei=ZFH5Up_DHIPZtAaWpoDwAQ&amp;bvm=bv.60983673,d.bGE&amp;psig=AFQjCNELp1IBYCNKH_66Zcy0WUoxPNt0FA&amp;ust=1392157403637998" TargetMode="External"/><Relationship Id="rId5" Type="http://schemas.openxmlformats.org/officeDocument/2006/relationships/hyperlink" Target="http://www.google.it/url?sa=i&amp;rct=j&amp;q=&amp;esrc=s&amp;source=images&amp;cd=&amp;cad=rja&amp;docid=I-Kwp1fn-lY_9M&amp;tbnid=jhlcrCol-pcDBM:&amp;ved=0CAUQjRw&amp;url=http://francis-moran.com/public-and-media-relations/five-ways-to-dazzle-a-potential-employer/&amp;ei=3lD5UsT-KMfDtQb8lYHQDA&amp;bvm=bv.60983673,d.bGE&amp;psig=AFQjCNGX-Q0FpTNp0Q5v5WYFOeTgsOwQhQ&amp;ust=1392157269871560" TargetMode="External"/><Relationship Id="rId4" Type="http://schemas.openxmlformats.org/officeDocument/2006/relationships/hyperlink" Target="http://www.google.it/url?sa=i&amp;rct=j&amp;q=&amp;esrc=s&amp;source=images&amp;cd=&amp;cad=rja&amp;docid=n-GHP2AV5OWdLM&amp;tbnid=6ctw6JiZosmicM:&amp;ved=0CAUQjRw&amp;url=http://www.wpclipart.com/page_frames/school/school_frames_2/dry_erase_board_background.png.html&amp;ei=jUz5UvP6IIXasgbFwIHoCA&amp;bvm=bv.60983673,d.Yms&amp;psig=AFQjCNHW9nc8CogukeIMUNFhHrT-gm9khQ&amp;ust=1392156168922772" TargetMode="External"/><Relationship Id="rId9" Type="http://schemas.openxmlformats.org/officeDocument/2006/relationships/image" Target="../media/image89.jpg"/></Relationships>
</file>

<file path=ppt/slides/_rels/slide111.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hyperlink" Target="http://www.google.it/url?sa=i&amp;rct=j&amp;q=&amp;esrc=s&amp;source=images&amp;cd=&amp;cad=rja&amp;docid=9I3r0KqmFaihUM&amp;tbnid=eA0_9WYRl0y3pM:&amp;ved=0CAUQjRw&amp;url=http://www.clker.com/clipart-sad-boy.html&amp;ei=80r5Uph8iemzBvbsgYAC&amp;bvm=bv.60983673,d.Yms&amp;psig=AFQjCNHtp_6-H-E8WwlmRyXbCJC9juQLmw&amp;ust=1392155755657671" TargetMode="External"/><Relationship Id="rId7" Type="http://schemas.openxmlformats.org/officeDocument/2006/relationships/hyperlink" Target="http://www.google.it/url?sa=i&amp;rct=j&amp;q=&amp;esrc=s&amp;source=images&amp;cd=&amp;cad=rja&amp;docid=erghLe9qR9nyJM&amp;tbnid=VC1_j6v7lx8WRM:&amp;ved=0CAUQjRw&amp;url=http://jumpinmydiary.tumblr.com/&amp;ei=ZFH5Up_DHIPZtAaWpoDwAQ&amp;bvm=bv.60983673,d.bGE&amp;psig=AFQjCNELp1IBYCNKH_66Zcy0WUoxPNt0FA&amp;ust=1392157403637998" TargetMode="External"/><Relationship Id="rId2" Type="http://schemas.openxmlformats.org/officeDocument/2006/relationships/notesSlide" Target="../notesSlides/notesSlide111.xml"/><Relationship Id="rId1" Type="http://schemas.openxmlformats.org/officeDocument/2006/relationships/slideLayout" Target="../slideLayouts/slideLayout4.xml"/><Relationship Id="rId6" Type="http://schemas.openxmlformats.org/officeDocument/2006/relationships/hyperlink" Target="http://www.google.it/url?sa=i&amp;rct=j&amp;q=&amp;esrc=s&amp;source=images&amp;cd=&amp;cad=rja&amp;docid=I-Kwp1fn-lY_9M&amp;tbnid=jhlcrCol-pcDBM:&amp;ved=0CAUQjRw&amp;url=http://francis-moran.com/public-and-media-relations/five-ways-to-dazzle-a-potential-employer/&amp;ei=3lD5UsT-KMfDtQb8lYHQDA&amp;bvm=bv.60983673,d.bGE&amp;psig=AFQjCNGX-Q0FpTNp0Q5v5WYFOeTgsOwQhQ&amp;ust=1392157269871560" TargetMode="External"/><Relationship Id="rId11" Type="http://schemas.openxmlformats.org/officeDocument/2006/relationships/image" Target="../media/image80.png"/><Relationship Id="rId5" Type="http://schemas.openxmlformats.org/officeDocument/2006/relationships/hyperlink" Target="http://www.google.it/url?sa=i&amp;rct=j&amp;q=&amp;esrc=s&amp;source=images&amp;cd=&amp;cad=rja&amp;docid=n-GHP2AV5OWdLM&amp;tbnid=6ctw6JiZosmicM:&amp;ved=0CAUQjRw&amp;url=http://www.wpclipart.com/page_frames/school/school_frames_2/dry_erase_board_background.png.html&amp;ei=jUz5UvP6IIXasgbFwIHoCA&amp;bvm=bv.60983673,d.Yms&amp;psig=AFQjCNHW9nc8CogukeIMUNFhHrT-gm9khQ&amp;ust=1392156168922772" TargetMode="External"/><Relationship Id="rId10" Type="http://schemas.openxmlformats.org/officeDocument/2006/relationships/image" Target="../media/image86.jpg"/><Relationship Id="rId4" Type="http://schemas.openxmlformats.org/officeDocument/2006/relationships/image" Target="../media/image89.jpg"/><Relationship Id="rId9" Type="http://schemas.openxmlformats.org/officeDocument/2006/relationships/hyperlink" Target="http://www.google.com/url?sa=i&amp;rct=j&amp;q=&amp;esrc=s&amp;source=images&amp;cd=&amp;cad=rja&amp;docid=C98CnUGS1zme6M&amp;tbnid=tBRqMGA5eaXGuM:&amp;ved=0CAUQjRw&amp;url=http://www.aestheticmovement.com/sales/&amp;ei=20z5UprxHM3Isgbv_IGQDw&amp;bvm=bv.60983673,d.Yms&amp;psig=AFQjCNEaHc6m2W8G8mgq0dqQE7V_kcPDsw&amp;ust=1392156241697696"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2.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4.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1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5.xml"/><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8.xml"/><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1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9.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www.google.com/url?sa=i&amp;rct=j&amp;q=&amp;esrc=s&amp;source=images&amp;cd=&amp;cad=rja&amp;docid=kQ7-qrMYB77aAM&amp;tbnid=PxzWT8b6xDnqkM:&amp;ved=0CAUQjRw&amp;url=http://www.theguardian.com/world/2010/jun/16/us-army-ditches-velcro-uniforms&amp;ei=dbznUsjVLKidyQHpwoGYDg&amp;bvm=bv.60157871,d.aWc&amp;psig=AFQjCNF5-j3S3MxHYuJmf7M385ocrkwQfg&amp;ust=1391005147707161" TargetMode="External"/><Relationship Id="rId7" Type="http://schemas.openxmlformats.org/officeDocument/2006/relationships/image" Target="../media/image80.png"/><Relationship Id="rId2" Type="http://schemas.openxmlformats.org/officeDocument/2006/relationships/notesSlide" Target="../notesSlides/notesSlide120.xml"/><Relationship Id="rId1" Type="http://schemas.openxmlformats.org/officeDocument/2006/relationships/slideLayout" Target="../slideLayouts/slideLayout4.xml"/><Relationship Id="rId6" Type="http://schemas.openxmlformats.org/officeDocument/2006/relationships/hyperlink" Target="http://www.google.com/url?sa=i&amp;rct=j&amp;q=&amp;esrc=s&amp;source=images&amp;cd=&amp;cad=rja&amp;docid=xijLAFxCFgpGYM&amp;tbnid=yFcDfCR337ox5M:&amp;ved=0CAUQjRw&amp;url=http://www.somoleadershiplabs.com/dang-biases&amp;ei=Cb3nUrHVL-GSyAG5p4D4Bg&amp;bvm=bv.60157871,d.aWc&amp;psig=AFQjCNG9cYk3ZOYgWO1HHi2EYE94ZVC4tw&amp;ust=1391005303244604" TargetMode="External"/><Relationship Id="rId5" Type="http://schemas.openxmlformats.org/officeDocument/2006/relationships/hyperlink" Target="http://www.google.com/url?sa=i&amp;rct=j&amp;q=&amp;esrc=s&amp;source=images&amp;cd=&amp;docid=-xCDIkGrK40TFM&amp;tbnid=R98TS-OzJK6SiM:&amp;ved=0CAUQjRw&amp;url=http://costaricanflora.blogspot.com/2008/05/human-velcro-wall.html&amp;ei=27znUoPDKeGdyQG_y4GQAw&amp;bvm=bv.60157871,d.aWc&amp;psig=AFQjCNFiAjlsdMR1kB2u2FkWNoXy53NL0A&amp;ust=1391005221500212" TargetMode="External"/><Relationship Id="rId4" Type="http://schemas.openxmlformats.org/officeDocument/2006/relationships/hyperlink" Target="http://www.google.com/url?sa=i&amp;rct=j&amp;q=&amp;esrc=s&amp;source=images&amp;cd=&amp;cad=rja&amp;docid=-xCDIkGrK40TFM&amp;tbnid=R98TS-OzJK6SiM:&amp;ved=0CAUQjRw&amp;url=http://costaricanflora.blogspot.com/2008/05/human-velcro-wall.html&amp;ei=rbznUp6_E-nuyQHRqoEo&amp;bvm=bv.60157871,d.aWc&amp;psig=AFQjCNFiAjlsdMR1kB2u2FkWNoXy53NL0A&amp;ust=1391005221500212"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3.xml"/><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1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4.xml"/><Relationship Id="rId1" Type="http://schemas.openxmlformats.org/officeDocument/2006/relationships/slideLayout" Target="../slideLayouts/slideLayout4.xml"/><Relationship Id="rId5" Type="http://schemas.openxmlformats.org/officeDocument/2006/relationships/image" Target="../media/image95.png"/><Relationship Id="rId4" Type="http://schemas.openxmlformats.org/officeDocument/2006/relationships/oleObject" Target="../embeddings/oleObject1.bin"/></Relationships>
</file>

<file path=ppt/slides/_rels/slide1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5.xml"/><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1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7.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1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8.xml"/><Relationship Id="rId1" Type="http://schemas.openxmlformats.org/officeDocument/2006/relationships/slideLayout" Target="../slideLayouts/slideLayout4.xml"/><Relationship Id="rId5" Type="http://schemas.openxmlformats.org/officeDocument/2006/relationships/image" Target="../media/image96.png"/><Relationship Id="rId4" Type="http://schemas.openxmlformats.org/officeDocument/2006/relationships/hyperlink" Target="http://www.google.com/url?sa=i&amp;rct=j&amp;q=&amp;esrc=s&amp;source=images&amp;cd=&amp;cad=rja&amp;uact=8&amp;docid=UQkp032GORU9SM&amp;tbnid=-kNb03V63WAIiM:&amp;ved=0CAUQjRw&amp;url=http://icon-park.com/icon/check-icon-black/&amp;ei=yh7RU4WOJo3YoASqtYGYCQ&amp;bvm=bv.71778758,d.cGU&amp;psig=AFQjCNEJVzM0dDWn30cJGIhh3lM7WAzquA&amp;ust=1406300226037026"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9.xml"/><Relationship Id="rId1" Type="http://schemas.openxmlformats.org/officeDocument/2006/relationships/slideLayout" Target="../slideLayouts/slideLayout5.xml"/><Relationship Id="rId4" Type="http://schemas.openxmlformats.org/officeDocument/2006/relationships/image" Target="../media/image97.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30.xm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image" Target="../media/image98.png"/></Relationships>
</file>

<file path=ppt/slides/_rels/slide1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1.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1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3.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1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4.xml"/><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7.xml"/><Relationship Id="rId1" Type="http://schemas.openxmlformats.org/officeDocument/2006/relationships/slideLayout" Target="../slideLayouts/slideLayout5.xml"/><Relationship Id="rId4" Type="http://schemas.openxmlformats.org/officeDocument/2006/relationships/image" Target="../media/image100.png"/></Relationships>
</file>

<file path=ppt/slides/_rels/slide1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8.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3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2.png"/><Relationship Id="rId7" Type="http://schemas.openxmlformats.org/officeDocument/2006/relationships/image" Target="../media/image104.jpg"/><Relationship Id="rId2" Type="http://schemas.openxmlformats.org/officeDocument/2006/relationships/notesSlide" Target="../notesSlides/notesSlide139.xml"/><Relationship Id="rId1" Type="http://schemas.openxmlformats.org/officeDocument/2006/relationships/slideLayout" Target="../slideLayouts/slideLayout4.xml"/><Relationship Id="rId6" Type="http://schemas.openxmlformats.org/officeDocument/2006/relationships/hyperlink" Target="http://www.google.com/url?sa=i&amp;rct=j&amp;q=&amp;esrc=s&amp;source=images&amp;cd=&amp;cad=rja&amp;docid=WtdSbVxLX70KTM&amp;tbnid=U3exdeLYkaKQeM:&amp;ved=0CAUQjRw&amp;url=http://capitalistpreservation.blogspot.com/2012/06/john-roberts-infographic.html&amp;ei=IuoMU7yVHNTOqQGNl4HIDg&amp;bvm=bv.61725948,d.aWc&amp;psig=AFQjCNHub3z8X3RmJcip3mbAOkD3QppNTA&amp;ust=1393441621053359" TargetMode="External"/><Relationship Id="rId5" Type="http://schemas.openxmlformats.org/officeDocument/2006/relationships/image" Target="../media/image103.jpg"/><Relationship Id="rId4" Type="http://schemas.openxmlformats.org/officeDocument/2006/relationships/hyperlink" Target="http://www.google.com/url?sa=i&amp;rct=j&amp;q=&amp;esrc=s&amp;source=images&amp;cd=&amp;cad=rja&amp;docid=eRO8kP8jmW6izM&amp;tbnid=M8kCg-ZbKWf_dM:&amp;ved=0CAUQjRw&amp;url=http://www.depressedaboutdepression.com/depression/treatments/psychotherapy/&amp;ei=rukMU7SYHZOrqQGe5oC4DA&amp;bvm=bv.61725948,d.aWc&amp;psig=AFQjCNGxXQQXnSy_J6YtBLhZW72oq2ygnA&amp;ust=139344150960821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40.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docid=eRO8kP8jmW6izM&amp;tbnid=M8kCg-ZbKWf_dM:&amp;ved=0CAUQjRw&amp;url=http://www.depressedaboutdepression.com/depression/treatments/psychotherapy/&amp;ei=rukMU7SYHZOrqQGe5oC4DA&amp;bvm=bv.61725948,d.aWc&amp;psig=AFQjCNGxXQQXnSy_J6YtBLhZW72oq2ygnA&amp;ust=1393441509608219" TargetMode="External"/><Relationship Id="rId7" Type="http://schemas.openxmlformats.org/officeDocument/2006/relationships/image" Target="../media/image9.png"/><Relationship Id="rId2" Type="http://schemas.openxmlformats.org/officeDocument/2006/relationships/notesSlide" Target="../notesSlides/notesSlide140.xml"/><Relationship Id="rId1" Type="http://schemas.openxmlformats.org/officeDocument/2006/relationships/slideLayout" Target="../slideLayouts/slideLayout5.xml"/><Relationship Id="rId6" Type="http://schemas.openxmlformats.org/officeDocument/2006/relationships/image" Target="../media/image104.jpg"/><Relationship Id="rId5" Type="http://schemas.openxmlformats.org/officeDocument/2006/relationships/hyperlink" Target="http://www.google.com/url?sa=i&amp;rct=j&amp;q=&amp;esrc=s&amp;source=images&amp;cd=&amp;cad=rja&amp;docid=WtdSbVxLX70KTM&amp;tbnid=U3exdeLYkaKQeM:&amp;ved=0CAUQjRw&amp;url=http://capitalistpreservation.blogspot.com/2012/06/john-roberts-infographic.html&amp;ei=IuoMU7yVHNTOqQGNl4HIDg&amp;bvm=bv.61725948,d.aWc&amp;psig=AFQjCNHub3z8X3RmJcip3mbAOkD3QppNTA&amp;ust=1393441621053359" TargetMode="External"/><Relationship Id="rId4" Type="http://schemas.openxmlformats.org/officeDocument/2006/relationships/image" Target="../media/image103.jpg"/></Relationships>
</file>

<file path=ppt/slides/_rels/slide14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hyperlink" Target="http://www.google.com/url?sa=i&amp;rct=j&amp;q=&amp;esrc=s&amp;source=images&amp;cd=&amp;cad=rja&amp;uact=8&amp;docid=IPCtWBF1J7u6ZM&amp;tbnid=EdqmBFk9Rq2pTM:&amp;ved=0CAUQjRw&amp;url=http://www.language-arts-teaching-expert.com/first-day-of-school-activities.html&amp;ei=0XHSU5OZBcKjyASuioCIDQ&amp;bvm=bv.71667212,d.aWw&amp;psig=AFQjCNGBFztm0lxFgRVTlmCjZdkTHU4Uxw&amp;ust=1406386923978943" TargetMode="External"/><Relationship Id="rId3" Type="http://schemas.openxmlformats.org/officeDocument/2006/relationships/hyperlink" Target="http://www.google.com/url?sa=i&amp;rct=j&amp;q=&amp;esrc=s&amp;source=images&amp;cd=&amp;cad=rja&amp;uact=8&amp;docid=20h8gQxESDHivM&amp;tbnid=1AHQdqD1PbCYMM:&amp;ved=0CAUQjRw&amp;url=http://www.levihackwith.com/a-helpful-guide-to-moving-away-from-jquery-via-the-lonely-coder/&amp;ei=FGfRU4GUGtejyASljoHgCw&amp;bvm=bv.71667212,d.aWw&amp;psig=AFQjCNGADXzp05OWfUqb3L6a9Wi3giJd1Q&amp;ust=1406318673178410" TargetMode="External"/><Relationship Id="rId7" Type="http://schemas.openxmlformats.org/officeDocument/2006/relationships/image" Target="../media/image108.jpg"/><Relationship Id="rId12" Type="http://schemas.openxmlformats.org/officeDocument/2006/relationships/image" Target="../media/image110.jpg"/><Relationship Id="rId2" Type="http://schemas.openxmlformats.org/officeDocument/2006/relationships/notesSlide" Target="../notesSlides/notesSlide141.xml"/><Relationship Id="rId16" Type="http://schemas.openxmlformats.org/officeDocument/2006/relationships/image" Target="../media/image112.jpg"/><Relationship Id="rId1" Type="http://schemas.openxmlformats.org/officeDocument/2006/relationships/slideLayout" Target="../slideLayouts/slideLayout4.xml"/><Relationship Id="rId6" Type="http://schemas.openxmlformats.org/officeDocument/2006/relationships/image" Target="../media/image107.png"/><Relationship Id="rId11" Type="http://schemas.openxmlformats.org/officeDocument/2006/relationships/hyperlink" Target="http://www.google.com/url?sa=i&amp;rct=j&amp;q=&amp;esrc=s&amp;source=images&amp;cd=&amp;cad=rja&amp;uact=8&amp;docid=_xg3RVAPJ7e-5M&amp;tbnid=y4GvYkpfs7WcCM:&amp;ved=0CAUQjRw&amp;url=http://www.clarkson.edu/news/2008/news-release_2008-09-23-1.html&amp;ei=XnPSU_-FGsWMyATgloCoDQ&amp;bvm=bv.71667212,d.aWw&amp;psig=AFQjCNHgwiQfq0Lx0qSmiWsHk-SF_cncbQ&amp;ust=1406387412413761" TargetMode="External"/><Relationship Id="rId5" Type="http://schemas.openxmlformats.org/officeDocument/2006/relationships/image" Target="../media/image106.jpg"/><Relationship Id="rId15" Type="http://schemas.openxmlformats.org/officeDocument/2006/relationships/hyperlink" Target="http://www.google.com/url?sa=i&amp;rct=j&amp;q=&amp;esrc=s&amp;source=images&amp;cd=&amp;cad=rja&amp;uact=8&amp;docid=HZ9H7w9sG2xPcM&amp;tbnid=UI_5vmF0W7iS_M:&amp;ved=0CAUQjRw&amp;url=http://www.act.org/newsroom/data/2013/resources.html&amp;ei=hHTSU9vzEdKbyATK1YDADA&amp;bvm=bv.71667212,d.aWw&amp;psig=AFQjCNGE5AWoiG_ulN_VoxVRtV6Ut8ohbw&amp;ust=1406387702909901" TargetMode="External"/><Relationship Id="rId10" Type="http://schemas.openxmlformats.org/officeDocument/2006/relationships/image" Target="../media/image109.jpg"/><Relationship Id="rId4" Type="http://schemas.openxmlformats.org/officeDocument/2006/relationships/image" Target="../media/image105.jpg"/><Relationship Id="rId9" Type="http://schemas.openxmlformats.org/officeDocument/2006/relationships/hyperlink" Target="http://www.google.com/url?sa=i&amp;rct=j&amp;q=&amp;esrc=s&amp;source=images&amp;cd=&amp;cad=rja&amp;uact=8&amp;docid=VHDBG1NMWfOe1M&amp;tbnid=TkMCwZ3z7U09PM:&amp;ved=0CAUQjRw&amp;url=http://houstondrivingschool.net/adult-driving&amp;ei=9nDSU9u_EYuKyASU44KoCA&amp;bvm=bv.71667212,d.aWw&amp;psig=AFQjCNFkz9m4SB7e8U-9NxYaie0t5KEHzQ&amp;ust=1406386791782740" TargetMode="External"/><Relationship Id="rId14" Type="http://schemas.openxmlformats.org/officeDocument/2006/relationships/image" Target="../media/image111.jpg"/></Relationships>
</file>

<file path=ppt/slides/_rels/slide1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2.xml"/><Relationship Id="rId1" Type="http://schemas.openxmlformats.org/officeDocument/2006/relationships/slideLayout" Target="../slideLayouts/slideLayout4.xml"/><Relationship Id="rId5" Type="http://schemas.openxmlformats.org/officeDocument/2006/relationships/image" Target="../media/image65.jpg"/><Relationship Id="rId4" Type="http://schemas.openxmlformats.org/officeDocument/2006/relationships/hyperlink" Target="http://www.google.com/url?sa=i&amp;rct=j&amp;q=journal+and+pen&amp;source=images&amp;cd=&amp;cad=rja&amp;docid=3jaY9TTeYXESbM&amp;tbnid=tea3svon7QMUcM:&amp;ved=0CAUQjRw&amp;url=http://peanutonthetable.com/2013/02/06/and-then-everything-went-black/&amp;ei=UaekUeuIFMbw0QGKuYHAAw&amp;bvm=bv.47008514,d.dmQ&amp;psig=AFQjCNF7_tY4K3Rqf7S_QyTwS523fxhCVQ&amp;ust=1369831596385078"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4.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5.xml"/><Relationship Id="rId1" Type="http://schemas.openxmlformats.org/officeDocument/2006/relationships/slideLayout" Target="../slideLayouts/slideLayout5.xml"/><Relationship Id="rId4" Type="http://schemas.openxmlformats.org/officeDocument/2006/relationships/image" Target="../media/image102.png"/></Relationships>
</file>

<file path=ppt/slides/_rels/slide14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6.xml"/><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7.xml"/><Relationship Id="rId1" Type="http://schemas.openxmlformats.org/officeDocument/2006/relationships/slideLayout" Target="../slideLayouts/slideLayout4.xml"/><Relationship Id="rId4" Type="http://schemas.openxmlformats.org/officeDocument/2006/relationships/image" Target="../media/image114.png"/></Relationships>
</file>

<file path=ppt/slides/_rels/slide1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8.xml"/><Relationship Id="rId1" Type="http://schemas.openxmlformats.org/officeDocument/2006/relationships/slideLayout" Target="../slideLayouts/slideLayout5.xml"/><Relationship Id="rId4" Type="http://schemas.openxmlformats.org/officeDocument/2006/relationships/image" Target="../media/image115.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1.xml"/><Relationship Id="rId1" Type="http://schemas.openxmlformats.org/officeDocument/2006/relationships/slideLayout" Target="../slideLayouts/slideLayout5.xml"/><Relationship Id="rId4" Type="http://schemas.openxmlformats.org/officeDocument/2006/relationships/image" Target="../media/image116.png"/></Relationships>
</file>

<file path=ppt/slides/_rels/slide1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2.xml"/><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153.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docid=ehUW0kghOAUd4M&amp;tbnid=yoQL-c5xIP0u8M:&amp;ved=0CAUQjRw&amp;url=http://www.aromanticsperspective.com/%E2%99%AE-%E2%99%AA-%E2%99%AB-%E2%99%A5-invite-her-to-sing-with-you-%E2%99%A5-%E2%99%A9-%E2%99%AC-%E2%99%AD-%E2%99%AF/musicnotes/&amp;ei=ZY_SU8e3MMuVyATMjYCgDg&amp;bvm=bv.71667212,d.aWw&amp;psig=AFQjCNFJPRSSt157C7T9vBmP-yqLq5ufAg&amp;ust=1406394463447939" TargetMode="External"/><Relationship Id="rId3" Type="http://schemas.openxmlformats.org/officeDocument/2006/relationships/hyperlink" Target="http://www.google.com/url?sa=i&amp;rct=j&amp;q=&amp;esrc=s&amp;source=images&amp;cd=&amp;cad=rja&amp;docid=I8QmLyQAtqyWRM&amp;tbnid=nVvWDxLF3s-GXM:&amp;ved=0CAUQjRw&amp;url=http://jackfit.blogspot.com/2010/03/mind-games.html&amp;ei=--4VU4vLAZP_yQHL1oCgCw&amp;bvm=bv.62286460,d.aWc&amp;psig=AFQjCNG3jDqxD4PYmTJ8Nyi64vkJvUGOzQ&amp;ust=1394032695589868" TargetMode="External"/><Relationship Id="rId7" Type="http://schemas.openxmlformats.org/officeDocument/2006/relationships/image" Target="../media/image65.jpg"/><Relationship Id="rId2" Type="http://schemas.openxmlformats.org/officeDocument/2006/relationships/notesSlide" Target="../notesSlides/notesSlide153.xml"/><Relationship Id="rId1" Type="http://schemas.openxmlformats.org/officeDocument/2006/relationships/slideLayout" Target="../slideLayouts/slideLayout4.xml"/><Relationship Id="rId6" Type="http://schemas.openxmlformats.org/officeDocument/2006/relationships/hyperlink" Target="http://www.google.com/url?sa=i&amp;rct=j&amp;q=journal+and+pen&amp;source=images&amp;cd=&amp;cad=rja&amp;docid=3jaY9TTeYXESbM&amp;tbnid=tea3svon7QMUcM:&amp;ved=0CAUQjRw&amp;url=http://peanutonthetable.com/2013/02/06/and-then-everything-went-black/&amp;ei=UaekUeuIFMbw0QGKuYHAAw&amp;bvm=bv.47008514,d.dmQ&amp;psig=AFQjCNF7_tY4K3Rqf7S_QyTwS523fxhCVQ&amp;ust=1369831596385078" TargetMode="External"/><Relationship Id="rId11" Type="http://schemas.openxmlformats.org/officeDocument/2006/relationships/image" Target="../media/image121.jpg"/><Relationship Id="rId5" Type="http://schemas.openxmlformats.org/officeDocument/2006/relationships/image" Target="../media/image118.png"/><Relationship Id="rId10" Type="http://schemas.openxmlformats.org/officeDocument/2006/relationships/hyperlink" Target="http://www.google.com/url?sa=i&amp;source=images&amp;cd=&amp;cad=rja&amp;uact=8&amp;docid=xKORDI8DJp39MM&amp;tbnid=KP88XTHzCO4svM&amp;ved=0CAgQjRw&amp;url=http://www.softicons.com/application-icons/mac-style-applications-icons-by-c55inator/chalkboard-icon&amp;ei=EpDSU666GNKPyASTt4Io&amp;psig=AFQjCNGOK8-K_CXPhDdSy8FFcMYhlpcaCg&amp;ust=1406394770721807" TargetMode="External"/><Relationship Id="rId4" Type="http://schemas.openxmlformats.org/officeDocument/2006/relationships/image" Target="../media/image119.png"/><Relationship Id="rId9" Type="http://schemas.openxmlformats.org/officeDocument/2006/relationships/image" Target="../media/image120.jpg"/></Relationships>
</file>

<file path=ppt/slides/_rels/slide1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54.xml"/><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1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5.xml"/><Relationship Id="rId1" Type="http://schemas.openxmlformats.org/officeDocument/2006/relationships/slideLayout" Target="../slideLayouts/slideLayout4.xml"/><Relationship Id="rId4" Type="http://schemas.openxmlformats.org/officeDocument/2006/relationships/image" Target="../media/image123.pn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8.xml"/><Relationship Id="rId1" Type="http://schemas.openxmlformats.org/officeDocument/2006/relationships/slideLayout" Target="../slideLayouts/slideLayout5.xml"/><Relationship Id="rId4" Type="http://schemas.openxmlformats.org/officeDocument/2006/relationships/image" Target="../media/image124.png"/></Relationships>
</file>

<file path=ppt/slides/_rels/slide1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9.xml"/><Relationship Id="rId1" Type="http://schemas.openxmlformats.org/officeDocument/2006/relationships/slideLayout" Target="../slideLayouts/slideLayout4.xml"/><Relationship Id="rId4" Type="http://schemas.openxmlformats.org/officeDocument/2006/relationships/image" Target="../media/image1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docid=AqD64stVo9KRxM&amp;tbnid=7CVGn8Kv52qOfM:&amp;ved=0CAUQjRw&amp;url=http://www.moodjuice.scot.nhs.uk/challengingthoughts.asp&amp;ei=rE4XU-3oCsTKrgGK54DABg&amp;psig=AFQjCNFVSpr6rIcBX2uB2A5PQqxguhaoBg&amp;ust=1394122787773217" TargetMode="External"/><Relationship Id="rId7" Type="http://schemas.openxmlformats.org/officeDocument/2006/relationships/image" Target="../media/image128.png"/><Relationship Id="rId2" Type="http://schemas.openxmlformats.org/officeDocument/2006/relationships/notesSlide" Target="../notesSlides/notesSlide160.xml"/><Relationship Id="rId1" Type="http://schemas.openxmlformats.org/officeDocument/2006/relationships/slideLayout" Target="../slideLayouts/slideLayout4.xml"/><Relationship Id="rId6" Type="http://schemas.openxmlformats.org/officeDocument/2006/relationships/hyperlink" Target="http://www.google.com/url?sa=i&amp;rct=j&amp;q=&amp;esrc=s&amp;source=images&amp;cd=&amp;cad=rja&amp;uact=8&amp;docid=E5qkiKWsm-OIXM&amp;tbnid=dpGCxaWxj33fmM:&amp;ved=0CAUQjRw&amp;url=http://blogbybela.wordpress.com/tag/things/&amp;ei=TJ7SU8awIcqkyASo0oGoCw&amp;bvm=bv.71778758,bs.1,d.aWw&amp;psig=AFQjCNEqj4-gl2WbHel-a4CcrhC-pThmxw&amp;ust=1406398393331026" TargetMode="External"/><Relationship Id="rId5" Type="http://schemas.openxmlformats.org/officeDocument/2006/relationships/image" Target="../media/image127.jpg"/><Relationship Id="rId4" Type="http://schemas.openxmlformats.org/officeDocument/2006/relationships/image" Target="../media/image126.png"/></Relationships>
</file>

<file path=ppt/slides/_rels/slide161.xml.rels><?xml version="1.0" encoding="UTF-8" standalone="yes"?>
<Relationships xmlns="http://schemas.openxmlformats.org/package/2006/relationships"><Relationship Id="rId8" Type="http://schemas.openxmlformats.org/officeDocument/2006/relationships/image" Target="../media/image131.jpg"/><Relationship Id="rId13" Type="http://schemas.openxmlformats.org/officeDocument/2006/relationships/hyperlink" Target="http://www.google.com/url?sa=i&amp;rct=j&amp;q=&amp;esrc=s&amp;source=images&amp;cd=&amp;cad=rja&amp;uact=8&amp;docid=I-AKVuQZynUG2M&amp;tbnid=nHKf2hKmBAgUBM:&amp;ved=0CAUQjRw&amp;url=http://www.thedp.com/article/2012/02/penn_for_youth_debate_hosts_highschool_speech_debate_competition&amp;ei=86jSU_L3HpW2yASHn4DYCg&amp;bvm=bv.71778758,d.aWw&amp;psig=AFQjCNHzqq4VBL6KpBk2_JJ9YmOeTu20cw&amp;ust=1406401112709938" TargetMode="External"/><Relationship Id="rId3" Type="http://schemas.openxmlformats.org/officeDocument/2006/relationships/hyperlink" Target="http://www.google.com/url?sa=i&amp;rct=j&amp;q=&amp;esrc=s&amp;source=images&amp;cd=&amp;cad=rja&amp;docid=_nOARq79qa54ZM&amp;tbnid=IYOZB5Nq9XjflM:&amp;ved=0CAUQjRw&amp;url=http://www.superstock.com/stock-photos-images/1491R-1128585&amp;ei=hksXU_fDKcqwqgG2yYDYCg&amp;bvm=bv.62286460,d.aWc&amp;psig=AFQjCNHMq0VNcOPni6tqa_zA4xlihMH-MA&amp;ust=1394121960757189" TargetMode="External"/><Relationship Id="rId7" Type="http://schemas.openxmlformats.org/officeDocument/2006/relationships/hyperlink" Target="http://www.google.com/url?sa=i&amp;rct=j&amp;q=&amp;esrc=s&amp;source=images&amp;cd=&amp;cad=rja&amp;docid=YqH5OnGnwkApfM&amp;tbnid=7MUJZ_ICmuiMSM:&amp;ved=0CAUQjRw&amp;url=http://www.nydailynews.com/new-york/city-fail-road-test-2012-article-1.1367690&amp;ei=IEwXU8_HOMiIrgH1zYCQAQ&amp;bvm=bv.62286460,d.aWc&amp;psig=AFQjCNED20VpwDXyGdtuc6KOees6GOP1kA&amp;ust=1394122131658791" TargetMode="External"/><Relationship Id="rId12" Type="http://schemas.openxmlformats.org/officeDocument/2006/relationships/hyperlink" Target="http://www.google.com/url?sa=i&amp;rct=j&amp;q=&amp;esrc=s&amp;source=images&amp;cd=&amp;cad=rja&amp;uact=8&amp;docid=2TTmwJGwodcOkM&amp;tbnid=b7Wo9XtRCEq1WM:&amp;ved=0CAUQjRw&amp;url=http://www.nj.com/sports/index.ssf/2009/06/track_and_field_meet_of_champi.html&amp;ei=B6LSU_XTFYGZyAS8zIK4DA&amp;bvm=bv.71778758,bs.1,d.aWw&amp;psig=AFQjCNGp2CzUFVEMbpz87GGS8wRandPVrA&amp;ust=1406399356231968" TargetMode="External"/><Relationship Id="rId2" Type="http://schemas.openxmlformats.org/officeDocument/2006/relationships/notesSlide" Target="../notesSlides/notesSlide161.xml"/><Relationship Id="rId16" Type="http://schemas.openxmlformats.org/officeDocument/2006/relationships/image" Target="../media/image134.jpg"/><Relationship Id="rId1" Type="http://schemas.openxmlformats.org/officeDocument/2006/relationships/slideLayout" Target="../slideLayouts/slideLayout4.xml"/><Relationship Id="rId6" Type="http://schemas.openxmlformats.org/officeDocument/2006/relationships/image" Target="../media/image130.jpg"/><Relationship Id="rId11" Type="http://schemas.openxmlformats.org/officeDocument/2006/relationships/image" Target="../media/image126.png"/><Relationship Id="rId5" Type="http://schemas.openxmlformats.org/officeDocument/2006/relationships/hyperlink" Target="http://www.google.com/url?sa=i&amp;rct=j&amp;q=&amp;esrc=s&amp;source=images&amp;cd=&amp;cad=rja&amp;docid=8WSf63BSzm7RsM&amp;tbnid=hvWG8cQ82ogfsM:&amp;ved=0CAUQjRw&amp;url=http://www.livestrong.com/article/417269-power-swimming-workouts/&amp;ei=50sXU9ruPIafrAGGhoGoDw&amp;bvm=bv.62286460,d.aWc&amp;psig=AFQjCNFNXf0b7mycFZksLObxjuQKSR9J2A&amp;ust=1394122032036451" TargetMode="External"/><Relationship Id="rId15" Type="http://schemas.openxmlformats.org/officeDocument/2006/relationships/hyperlink" Target="http://www.google.com/url?sa=i&amp;rct=j&amp;q=&amp;esrc=s&amp;source=images&amp;cd=&amp;cad=rja&amp;uact=8&amp;docid=2TTmwJGwodcOkM&amp;tbnid=b7Wo9XtRCEq1WM:&amp;ved=0CAUQjRw&amp;url=http://www.nj.com/sports/index.ssf/2009/06/track_and_field_meet_of_champi.html&amp;ei=6KTSU-HDBc6XyASamILoBg&amp;bvm=bv.71778758,d.aWw&amp;psig=AFQjCNG9yYEA4vPRL3VigXMoy_lfonzqDA&amp;ust=1406400101253437" TargetMode="External"/><Relationship Id="rId10" Type="http://schemas.openxmlformats.org/officeDocument/2006/relationships/image" Target="../media/image132.jpg"/><Relationship Id="rId4" Type="http://schemas.openxmlformats.org/officeDocument/2006/relationships/image" Target="../media/image129.jpg"/><Relationship Id="rId9" Type="http://schemas.openxmlformats.org/officeDocument/2006/relationships/hyperlink" Target="http://www.google.com/url?sa=i&amp;rct=j&amp;q=&amp;esrc=s&amp;source=images&amp;cd=&amp;cad=rja&amp;docid=ASI-q3a_KZdhoM&amp;tbnid=x_EEfSDh0B4ycM:&amp;ved=0CAUQjRw&amp;url=http://sportstravelmagazine.com/video-games-move-into-the-mainstream/&amp;ei=xEwXU7vLH8mhrAGNi4DoDQ&amp;bvm=bv.62286460,d.aWc&amp;psig=AFQjCNGvNYS-QdYOpH9qIUMDmQZwlGVcgA&amp;ust=1394122262539586" TargetMode="External"/><Relationship Id="rId14" Type="http://schemas.openxmlformats.org/officeDocument/2006/relationships/image" Target="../media/image133.jpg"/></Relationships>
</file>

<file path=ppt/slides/_rels/slide162.xml.rels><?xml version="1.0" encoding="UTF-8" standalone="yes"?>
<Relationships xmlns="http://schemas.openxmlformats.org/package/2006/relationships"><Relationship Id="rId8" Type="http://schemas.openxmlformats.org/officeDocument/2006/relationships/image" Target="../media/image137.jpg"/><Relationship Id="rId3" Type="http://schemas.openxmlformats.org/officeDocument/2006/relationships/hyperlink" Target="http://www.google.com/url?sa=i&amp;rct=j&amp;q=&amp;esrc=s&amp;source=images&amp;cd=&amp;cad=rja&amp;docid=kR4mjJVGQolhXM&amp;tbnid=F5cz3QEB-IncwM:&amp;ved=0CAUQjRw&amp;url=http://www.caresearch.com.au/caresearch/tabid/1590/Default.aspx&amp;ei=nE8XU9ioDpLuqwH3uIHwAg&amp;psig=AFQjCNGt4NlE4d4P7pPysxr9QzB_UefKWg&amp;ust=1394123030495495" TargetMode="External"/><Relationship Id="rId7" Type="http://schemas.openxmlformats.org/officeDocument/2006/relationships/hyperlink" Target="http://www.google.com/url?sa=i&amp;rct=j&amp;q=&amp;esrc=s&amp;source=images&amp;cd=&amp;cad=rja&amp;docid=3CdBt77PcQpTVM&amp;tbnid=WeEogHu8SiZB-M:&amp;ved=0CAUQjRw&amp;url=http://imgur.com/gallery/JRQGQSe&amp;ei=NFEXU5HmA8iyrQHGpoDABw&amp;psig=AFQjCNF_57yf_cIWzsPf134T2TVB4vOZxg&amp;ust=1394123432789817" TargetMode="External"/><Relationship Id="rId2" Type="http://schemas.openxmlformats.org/officeDocument/2006/relationships/notesSlide" Target="../notesSlides/notesSlide162.xml"/><Relationship Id="rId1" Type="http://schemas.openxmlformats.org/officeDocument/2006/relationships/slideLayout" Target="../slideLayouts/slideLayout4.xml"/><Relationship Id="rId6" Type="http://schemas.openxmlformats.org/officeDocument/2006/relationships/image" Target="../media/image136.jpg"/><Relationship Id="rId5" Type="http://schemas.openxmlformats.org/officeDocument/2006/relationships/hyperlink" Target="http://www.google.com/url?sa=i&amp;rct=j&amp;q=&amp;esrc=s&amp;source=images&amp;cd=&amp;cad=rja&amp;docid=uQGQZI4_HMG6mM&amp;tbnid=3Uz4700zw0yq3M:&amp;ved=0CAUQjRw&amp;url=http://www.people-results.com/why-create-workplace-optimism/&amp;ei=_U8XU4SZMceorQGAuIDADw&amp;psig=AFQjCNF1ihVifqckLlI0tMB-vqJeVx-mEg&amp;ust=1394123112163465" TargetMode="External"/><Relationship Id="rId4" Type="http://schemas.openxmlformats.org/officeDocument/2006/relationships/image" Target="../media/image135.jpg"/><Relationship Id="rId9" Type="http://schemas.openxmlformats.org/officeDocument/2006/relationships/image" Target="../media/image126.png"/></Relationships>
</file>

<file path=ppt/slides/_rels/slide1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3.xml"/><Relationship Id="rId1" Type="http://schemas.openxmlformats.org/officeDocument/2006/relationships/slideLayout" Target="../slideLayouts/slideLayout5.xml"/><Relationship Id="rId4" Type="http://schemas.openxmlformats.org/officeDocument/2006/relationships/image" Target="../media/image126.png"/></Relationships>
</file>

<file path=ppt/slides/_rels/slide1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4.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6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docid=sTlUt85Ed89dBM&amp;tbnid=lxBjNe9LuPaimM:&amp;ved=0CAUQjRw&amp;url=http://marketingchristianbooks.wordpress.com/2013/12/16/potential-pitfall/&amp;ei=gVEXU6blFIaYrQH1kICgBQ&amp;psig=AFQjCNHDg1W2vs6sNc52pDGe9LL8adR52w&amp;ust=1394123497924758" TargetMode="External"/><Relationship Id="rId2" Type="http://schemas.openxmlformats.org/officeDocument/2006/relationships/notesSlide" Target="../notesSlides/notesSlide165.xml"/><Relationship Id="rId1" Type="http://schemas.openxmlformats.org/officeDocument/2006/relationships/slideLayout" Target="../slideLayouts/slideLayout4.xml"/><Relationship Id="rId5" Type="http://schemas.openxmlformats.org/officeDocument/2006/relationships/image" Target="../media/image126.png"/><Relationship Id="rId4" Type="http://schemas.openxmlformats.org/officeDocument/2006/relationships/image" Target="../media/image138.jpg"/></Relationships>
</file>

<file path=ppt/slides/_rels/slide16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6.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7.xml"/><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8.xml"/><Relationship Id="rId1" Type="http://schemas.openxmlformats.org/officeDocument/2006/relationships/slideLayout" Target="../slideLayouts/slideLayout5.xml"/><Relationship Id="rId5" Type="http://schemas.openxmlformats.org/officeDocument/2006/relationships/image" Target="../media/image140.png"/><Relationship Id="rId4" Type="http://schemas.openxmlformats.org/officeDocument/2006/relationships/image" Target="../media/image139.png"/></Relationships>
</file>

<file path=ppt/slides/_rels/slide1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0.xml"/><Relationship Id="rId1" Type="http://schemas.openxmlformats.org/officeDocument/2006/relationships/slideLayout" Target="../slideLayouts/slideLayout5.xml"/><Relationship Id="rId4" Type="http://schemas.openxmlformats.org/officeDocument/2006/relationships/image" Target="../media/image141.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3.xml"/><Relationship Id="rId1" Type="http://schemas.openxmlformats.org/officeDocument/2006/relationships/slideLayout" Target="../slideLayouts/slideLayout5.xml"/><Relationship Id="rId4" Type="http://schemas.openxmlformats.org/officeDocument/2006/relationships/image" Target="../media/image142.png"/></Relationships>
</file>

<file path=ppt/slides/_rels/slide17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74.xml"/><Relationship Id="rId1" Type="http://schemas.openxmlformats.org/officeDocument/2006/relationships/slideLayout" Target="../slideLayouts/slideLayout9.xml"/><Relationship Id="rId4" Type="http://schemas.openxmlformats.org/officeDocument/2006/relationships/image" Target="../media/image144.png"/></Relationships>
</file>

<file path=ppt/slides/_rels/slide175.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75.xml"/><Relationship Id="rId1" Type="http://schemas.openxmlformats.org/officeDocument/2006/relationships/slideLayout" Target="../slideLayouts/slideLayout5.xml"/><Relationship Id="rId4" Type="http://schemas.openxmlformats.org/officeDocument/2006/relationships/image" Target="../media/image144.png"/></Relationships>
</file>

<file path=ppt/slides/_rels/slide17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76.xml"/><Relationship Id="rId1" Type="http://schemas.openxmlformats.org/officeDocument/2006/relationships/slideLayout" Target="../slideLayouts/slideLayout5.xml"/><Relationship Id="rId5" Type="http://schemas.openxmlformats.org/officeDocument/2006/relationships/image" Target="../media/image147.png"/><Relationship Id="rId4" Type="http://schemas.openxmlformats.org/officeDocument/2006/relationships/image" Target="../media/image144.png"/></Relationships>
</file>

<file path=ppt/slides/_rels/slide17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77.xml"/><Relationship Id="rId1" Type="http://schemas.openxmlformats.org/officeDocument/2006/relationships/slideLayout" Target="../slideLayouts/slideLayout5.xml"/><Relationship Id="rId4" Type="http://schemas.openxmlformats.org/officeDocument/2006/relationships/image" Target="../media/image148.png"/></Relationships>
</file>

<file path=ppt/slides/_rels/slide17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78.xml"/><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3" Type="http://schemas.openxmlformats.org/officeDocument/2006/relationships/hyperlink" Target="https://www.google.com/imgres?imgurl=http://us.cdn3.123rf.com/168nwm/william87/william871207/william87120700062/14404353-passing-the-relay-baton.jpg&amp;imgrefurl=http://www.123rf.com/stock-photo/pass.html&amp;docid=WLVGmfHTL9DBLM&amp;tbnid=2-U_EhGJYHuUBM:&amp;w=168&amp;h=113&amp;ei=fGnOU6GPK4emyASsqIHoCQ&amp;ved=undefined&amp;iact=c" TargetMode="External"/><Relationship Id="rId2" Type="http://schemas.openxmlformats.org/officeDocument/2006/relationships/notesSlide" Target="../notesSlides/notesSlide179.xml"/><Relationship Id="rId1" Type="http://schemas.openxmlformats.org/officeDocument/2006/relationships/slideLayout" Target="../slideLayouts/slideLayout5.xml"/><Relationship Id="rId6" Type="http://schemas.openxmlformats.org/officeDocument/2006/relationships/image" Target="../media/image144.png"/><Relationship Id="rId5" Type="http://schemas.openxmlformats.org/officeDocument/2006/relationships/image" Target="../media/image149.jpg"/><Relationship Id="rId4" Type="http://schemas.openxmlformats.org/officeDocument/2006/relationships/hyperlink" Target="http://www.google.com/url?sa=i&amp;rct=j&amp;q=&amp;esrc=s&amp;source=images&amp;cd=&amp;cad=rja&amp;uact=8&amp;docid=r0eU2t5bgD1k-M&amp;tbnid=f4DFGGTxublm0M:&amp;ved=0CAUQjRw&amp;url=http://thaicrossbreed.com/picpost&amp;ei=FkvZU_GPG5LvoATZ-4AQ&amp;bvm=bv.71778758,d.aWw&amp;psig=AFQjCNHry7TZkGL24kCEB2j9BPGiHRdiYA&amp;ust=140683581705630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8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80.xml"/><Relationship Id="rId1" Type="http://schemas.openxmlformats.org/officeDocument/2006/relationships/slideLayout" Target="../slideLayouts/slideLayout5.xml"/><Relationship Id="rId4" Type="http://schemas.openxmlformats.org/officeDocument/2006/relationships/image" Target="../media/image150.png"/></Relationships>
</file>

<file path=ppt/slides/_rels/slide18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81.xml"/><Relationship Id="rId1" Type="http://schemas.openxmlformats.org/officeDocument/2006/relationships/slideLayout" Target="../slideLayouts/slideLayout5.xml"/><Relationship Id="rId4" Type="http://schemas.openxmlformats.org/officeDocument/2006/relationships/image" Target="../media/image152.png"/></Relationships>
</file>

<file path=ppt/slides/_rels/slide18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82.xml"/><Relationship Id="rId1" Type="http://schemas.openxmlformats.org/officeDocument/2006/relationships/slideLayout" Target="../slideLayouts/slideLayout10.xml"/><Relationship Id="rId4" Type="http://schemas.openxmlformats.org/officeDocument/2006/relationships/image" Target="../media/image152.png"/></Relationships>
</file>

<file path=ppt/slides/_rels/slide18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83.xml"/><Relationship Id="rId1" Type="http://schemas.openxmlformats.org/officeDocument/2006/relationships/slideLayout" Target="../slideLayouts/slideLayout5.xml"/><Relationship Id="rId4" Type="http://schemas.openxmlformats.org/officeDocument/2006/relationships/image" Target="../media/image153.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6.xml"/><Relationship Id="rId1" Type="http://schemas.openxmlformats.org/officeDocument/2006/relationships/slideLayout" Target="../slideLayouts/slideLayout5.xml"/><Relationship Id="rId4" Type="http://schemas.openxmlformats.org/officeDocument/2006/relationships/image" Target="../media/image154.png"/></Relationships>
</file>

<file path=ppt/slides/_rels/slide18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87.xml"/><Relationship Id="rId1" Type="http://schemas.openxmlformats.org/officeDocument/2006/relationships/slideLayout" Target="../slideLayouts/slideLayout13.xml"/><Relationship Id="rId4" Type="http://schemas.openxmlformats.org/officeDocument/2006/relationships/image" Target="../media/image156.png"/></Relationships>
</file>

<file path=ppt/slides/_rels/slide18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c8yrw9eX1WPb-M&amp;tbnid=DT4YGYYGwjhQGM:&amp;ved=0CAUQjRw&amp;url=http://www.digitaltrends.com/social-media/what-exactly-is-a-facebook-shadow-profile/&amp;ei=ondWU_a4PPKgyAHHuICwBQ&amp;bvm=bv.65177938,d.aWw&amp;psig=AFQjCNEuvz_LPAxjWDCNCzg2MO6l1fiSow&amp;ust=1398262006173606" TargetMode="External"/><Relationship Id="rId2" Type="http://schemas.openxmlformats.org/officeDocument/2006/relationships/notesSlide" Target="../notesSlides/notesSlide188.xml"/><Relationship Id="rId1" Type="http://schemas.openxmlformats.org/officeDocument/2006/relationships/slideLayout" Target="../slideLayouts/slideLayout14.xml"/><Relationship Id="rId6" Type="http://schemas.openxmlformats.org/officeDocument/2006/relationships/image" Target="../media/image156.png"/><Relationship Id="rId5" Type="http://schemas.openxmlformats.org/officeDocument/2006/relationships/image" Target="../media/image157.jpg"/><Relationship Id="rId4" Type="http://schemas.openxmlformats.org/officeDocument/2006/relationships/hyperlink" Target="https://www.google.com/url?sa=i&amp;rct=j&amp;q=&amp;esrc=s&amp;source=images&amp;cd=&amp;cad=rja&amp;uact=8&amp;docid=PlFo7JN369cvHM&amp;tbnid=ZFaI4jZaJcz-IM:&amp;ved=0CAUQjRw&amp;url=https://msustudyprograms.wordpress.com/tag/job-shadow/&amp;ei=HHhWU6PeN-LXyAGnyoHgBQ&amp;bvm=bv.65177938,d.aWw&amp;psig=AFQjCNGADYnR_7pyw-xII6iRK52dm51Vag&amp;ust=1398262111134514"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89.xml"/><Relationship Id="rId1" Type="http://schemas.openxmlformats.org/officeDocument/2006/relationships/slideLayout" Target="../slideLayouts/slideLayout15.xml"/><Relationship Id="rId4" Type="http://schemas.openxmlformats.org/officeDocument/2006/relationships/image" Target="../media/image15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90.xml"/><Relationship Id="rId1" Type="http://schemas.openxmlformats.org/officeDocument/2006/relationships/slideLayout" Target="../slideLayouts/slideLayout16.xml"/></Relationships>
</file>

<file path=ppt/slides/_rels/slide19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91.xml"/><Relationship Id="rId1" Type="http://schemas.openxmlformats.org/officeDocument/2006/relationships/slideLayout" Target="../slideLayouts/slideLayout17.xml"/><Relationship Id="rId5" Type="http://schemas.openxmlformats.org/officeDocument/2006/relationships/image" Target="../media/image160.png"/><Relationship Id="rId4" Type="http://schemas.openxmlformats.org/officeDocument/2006/relationships/image" Target="../media/image159.png"/></Relationships>
</file>

<file path=ppt/slides/_rels/slide19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92.xml"/><Relationship Id="rId1" Type="http://schemas.openxmlformats.org/officeDocument/2006/relationships/slideLayout" Target="../slideLayouts/slideLayout18.xml"/><Relationship Id="rId5" Type="http://schemas.openxmlformats.org/officeDocument/2006/relationships/image" Target="../media/image160.png"/><Relationship Id="rId4" Type="http://schemas.openxmlformats.org/officeDocument/2006/relationships/image" Target="../media/image159.png"/></Relationships>
</file>

<file path=ppt/slides/_rels/slide19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93.xml"/><Relationship Id="rId1" Type="http://schemas.openxmlformats.org/officeDocument/2006/relationships/slideLayout" Target="../slideLayouts/slideLayout19.xml"/></Relationships>
</file>

<file path=ppt/slides/_rels/slide19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94.xml"/><Relationship Id="rId1" Type="http://schemas.openxmlformats.org/officeDocument/2006/relationships/slideLayout" Target="../slideLayouts/slideLayout20.xml"/></Relationships>
</file>

<file path=ppt/slides/_rels/slide19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95.xml"/><Relationship Id="rId1" Type="http://schemas.openxmlformats.org/officeDocument/2006/relationships/slideLayout" Target="../slideLayouts/slideLayout21.xml"/><Relationship Id="rId5" Type="http://schemas.openxmlformats.org/officeDocument/2006/relationships/image" Target="../media/image162.png"/><Relationship Id="rId4" Type="http://schemas.openxmlformats.org/officeDocument/2006/relationships/image" Target="../media/image161.png"/></Relationships>
</file>

<file path=ppt/slides/_rels/slide19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96.xml"/><Relationship Id="rId1" Type="http://schemas.openxmlformats.org/officeDocument/2006/relationships/slideLayout" Target="../slideLayouts/slideLayout22.xml"/><Relationship Id="rId4" Type="http://schemas.openxmlformats.org/officeDocument/2006/relationships/image" Target="../media/image163.png"/></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9.xml"/><Relationship Id="rId1" Type="http://schemas.openxmlformats.org/officeDocument/2006/relationships/slideLayout" Target="../slideLayouts/slideLayout5.xml"/><Relationship Id="rId4" Type="http://schemas.openxmlformats.org/officeDocument/2006/relationships/image" Target="../media/image16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2.jpg"/><Relationship Id="rId11" Type="http://schemas.openxmlformats.org/officeDocument/2006/relationships/image" Target="../media/image27.jpg"/><Relationship Id="rId5" Type="http://schemas.openxmlformats.org/officeDocument/2006/relationships/image" Target="../media/image21.jp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jpg"/></Relationships>
</file>

<file path=ppt/slides/_rels/slide20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00.xml"/><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20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01.xml"/><Relationship Id="rId1" Type="http://schemas.openxmlformats.org/officeDocument/2006/relationships/slideLayout" Target="../slideLayouts/slideLayout5.xml"/><Relationship Id="rId4" Type="http://schemas.openxmlformats.org/officeDocument/2006/relationships/image" Target="../media/image167.png"/></Relationships>
</file>

<file path=ppt/slides/_rels/slide202.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ffvoutvdnjbRqM&amp;tbnid=RR1Dbwl5PHMyeM:&amp;ved=0CAYQjRw&amp;url=http://howto.cnet.com/8301-11310_39-57432732-285/five-iphone-tricks-to-beef-up-your-texting-skills/&amp;ei=XHcgU_WkKoKCyAHQtYGwAQ&amp;bvm=bv.62788935,d.aWc&amp;psig=AFQjCNHiWp3E3NhjbWX6-0qqrw2zwLs6Zg&amp;ust=1394723032527626" TargetMode="External"/><Relationship Id="rId2" Type="http://schemas.openxmlformats.org/officeDocument/2006/relationships/notesSlide" Target="../notesSlides/notesSlide202.xml"/><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20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docid=s9i1fOwKGmTxyM&amp;tbnid=WN02ipL_jiZzjM:&amp;ved=0CAUQjRw&amp;url=http://rebeccaberto.com/2012/07/05/twitter-abuse-part-2-writing-effective-tweets/&amp;ei=kEKvUri4JOOiyAGl8YHIBA&amp;bvm=bv.57967247,d.aWc&amp;psig=AFQjCNGYNFJ6Am7jaSon8vDMExyONbPb1Q&amp;ust=1387303907267562" TargetMode="External"/><Relationship Id="rId2" Type="http://schemas.openxmlformats.org/officeDocument/2006/relationships/notesSlide" Target="../notesSlides/notesSlide203.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8.jpg"/></Relationships>
</file>

<file path=ppt/slides/_rels/slide204.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docid=s9i1fOwKGmTxyM&amp;tbnid=WN02ipL_jiZzjM:&amp;ved=0CAUQjRw&amp;url=http://rebeccaberto.com/2012/07/05/twitter-abuse-part-2-writing-effective-tweets/&amp;ei=kEKvUri4JOOiyAGl8YHIBA&amp;bvm=bv.57967247,d.aWc&amp;psig=AFQjCNGYNFJ6Am7jaSon8vDMExyONbPb1Q&amp;ust=1387303907267562" TargetMode="External"/><Relationship Id="rId2" Type="http://schemas.openxmlformats.org/officeDocument/2006/relationships/notesSlide" Target="../notesSlides/notesSlide204.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8.jpg"/></Relationships>
</file>

<file path=ppt/slides/_rels/slide20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05.xml"/><Relationship Id="rId1" Type="http://schemas.openxmlformats.org/officeDocument/2006/relationships/slideLayout" Target="../slideLayouts/slideLayout5.xml"/><Relationship Id="rId4" Type="http://schemas.openxmlformats.org/officeDocument/2006/relationships/image" Target="../media/image166.png"/></Relationships>
</file>

<file path=ppt/slides/_rels/slide20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06.xml"/><Relationship Id="rId1" Type="http://schemas.openxmlformats.org/officeDocument/2006/relationships/slideLayout" Target="../slideLayouts/slideLayout5.xml"/><Relationship Id="rId4" Type="http://schemas.openxmlformats.org/officeDocument/2006/relationships/image" Target="../media/image166.png"/></Relationships>
</file>

<file path=ppt/slides/_rels/slide20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07.xml"/><Relationship Id="rId1" Type="http://schemas.openxmlformats.org/officeDocument/2006/relationships/slideLayout" Target="../slideLayouts/slideLayout5.xml"/><Relationship Id="rId4" Type="http://schemas.openxmlformats.org/officeDocument/2006/relationships/image" Target="../media/image171.png"/></Relationships>
</file>

<file path=ppt/slides/_rels/slide20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08.xml"/><Relationship Id="rId1" Type="http://schemas.openxmlformats.org/officeDocument/2006/relationships/slideLayout" Target="../slideLayouts/slideLayout5.xml"/><Relationship Id="rId4" Type="http://schemas.openxmlformats.org/officeDocument/2006/relationships/image" Target="../media/image172.pn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1.xml"/><Relationship Id="rId1" Type="http://schemas.openxmlformats.org/officeDocument/2006/relationships/slideLayout" Target="../slideLayouts/slideLayout5.xml"/><Relationship Id="rId4" Type="http://schemas.openxmlformats.org/officeDocument/2006/relationships/image" Target="../media/image173.png"/></Relationships>
</file>

<file path=ppt/slides/_rels/slide21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12.xml"/><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21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13.xml"/><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21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1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1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15.xml"/><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21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1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1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17.xml"/><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21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1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1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19.xml"/><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20.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ffvoutvdnjbRqM&amp;tbnid=RR1Dbwl5PHMyeM:&amp;ved=0CAYQjRw&amp;url=http://howto.cnet.com/8301-11310_39-57432732-285/five-iphone-tricks-to-beef-up-your-texting-skills/&amp;ei=XHcgU_WkKoKCyAHQtYGwAQ&amp;bvm=bv.62788935,d.aWc&amp;psig=AFQjCNHiWp3E3NhjbWX6-0qqrw2zwLs6Zg&amp;ust=1394723032527626" TargetMode="External"/><Relationship Id="rId2" Type="http://schemas.openxmlformats.org/officeDocument/2006/relationships/notesSlide" Target="../notesSlides/notesSlide220.xml"/><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22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21.xml"/><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22.xml"/><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23.xml"/><Relationship Id="rId1" Type="http://schemas.openxmlformats.org/officeDocument/2006/relationships/slideLayout" Target="../slideLayouts/slideLayout5.xml"/><Relationship Id="rId5" Type="http://schemas.openxmlformats.org/officeDocument/2006/relationships/image" Target="../media/image176.png"/><Relationship Id="rId4" Type="http://schemas.openxmlformats.org/officeDocument/2006/relationships/image" Target="../media/image175.png"/></Relationships>
</file>

<file path=ppt/slides/_rels/slide22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24.xml"/><Relationship Id="rId1" Type="http://schemas.openxmlformats.org/officeDocument/2006/relationships/slideLayout" Target="../slideLayouts/slideLayout5.xml"/><Relationship Id="rId4" Type="http://schemas.openxmlformats.org/officeDocument/2006/relationships/image" Target="../media/image177.png"/></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7.xml"/><Relationship Id="rId1" Type="http://schemas.openxmlformats.org/officeDocument/2006/relationships/slideLayout" Target="../slideLayouts/slideLayout5.xml"/><Relationship Id="rId4" Type="http://schemas.openxmlformats.org/officeDocument/2006/relationships/image" Target="../media/image178.png"/></Relationships>
</file>

<file path=ppt/slides/_rels/slide22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28.xml"/><Relationship Id="rId1" Type="http://schemas.openxmlformats.org/officeDocument/2006/relationships/slideLayout" Target="../slideLayouts/slideLayout4.xml"/><Relationship Id="rId4" Type="http://schemas.openxmlformats.org/officeDocument/2006/relationships/image" Target="../media/image180.png"/></Relationships>
</file>

<file path=ppt/slides/_rels/slide22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29.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3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30.xml"/><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31.xml"/><Relationship Id="rId1" Type="http://schemas.openxmlformats.org/officeDocument/2006/relationships/slideLayout" Target="../slideLayouts/slideLayout4.xml"/></Relationships>
</file>

<file path=ppt/slides/_rels/slide23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32.xml"/><Relationship Id="rId1" Type="http://schemas.openxmlformats.org/officeDocument/2006/relationships/slideLayout" Target="../slideLayouts/slideLayout4.xml"/><Relationship Id="rId4" Type="http://schemas.openxmlformats.org/officeDocument/2006/relationships/image" Target="../media/image181.png"/></Relationships>
</file>

<file path=ppt/slides/_rels/slide23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33.xml"/><Relationship Id="rId1" Type="http://schemas.openxmlformats.org/officeDocument/2006/relationships/slideLayout" Target="../slideLayouts/slideLayout4.xml"/><Relationship Id="rId4" Type="http://schemas.openxmlformats.org/officeDocument/2006/relationships/image" Target="../media/image182.png"/></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6.xml"/><Relationship Id="rId1" Type="http://schemas.openxmlformats.org/officeDocument/2006/relationships/slideLayout" Target="../slideLayouts/slideLayout5.xml"/><Relationship Id="rId4" Type="http://schemas.openxmlformats.org/officeDocument/2006/relationships/image" Target="../media/image183.png"/></Relationships>
</file>

<file path=ppt/slides/_rels/slide23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37.xml"/><Relationship Id="rId1" Type="http://schemas.openxmlformats.org/officeDocument/2006/relationships/slideLayout" Target="../slideLayouts/slideLayout4.xml"/><Relationship Id="rId4" Type="http://schemas.openxmlformats.org/officeDocument/2006/relationships/image" Target="../media/image180.png"/></Relationships>
</file>

<file path=ppt/slides/_rels/slide23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38.xml"/><Relationship Id="rId1" Type="http://schemas.openxmlformats.org/officeDocument/2006/relationships/slideLayout" Target="../slideLayouts/slideLayout5.xml"/><Relationship Id="rId4" Type="http://schemas.openxmlformats.org/officeDocument/2006/relationships/image" Target="../media/image180.png"/></Relationships>
</file>

<file path=ppt/slides/_rels/slide23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39.xml"/><Relationship Id="rId1" Type="http://schemas.openxmlformats.org/officeDocument/2006/relationships/slideLayout" Target="../slideLayouts/slideLayout4.xml"/><Relationship Id="rId5" Type="http://schemas.openxmlformats.org/officeDocument/2006/relationships/image" Target="../media/image65.jpg"/><Relationship Id="rId4" Type="http://schemas.openxmlformats.org/officeDocument/2006/relationships/hyperlink" Target="http://www.google.com/url?sa=i&amp;rct=j&amp;q=journal+and+pen&amp;source=images&amp;cd=&amp;cad=rja&amp;docid=3jaY9TTeYXESbM&amp;tbnid=tea3svon7QMUcM:&amp;ved=0CAUQjRw&amp;url=http://peanutonthetable.com/2013/02/06/and-then-everything-went-black/&amp;ei=UaekUeuIFMbw0QGKuYHAAw&amp;bvm=bv.47008514,d.dmQ&amp;psig=AFQjCNF7_tY4K3Rqf7S_QyTwS523fxhCVQ&amp;ust=1369831596385078"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4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4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4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4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2.xml"/><Relationship Id="rId1" Type="http://schemas.openxmlformats.org/officeDocument/2006/relationships/slideLayout" Target="../slideLayouts/slideLayout4.xml"/><Relationship Id="rId4" Type="http://schemas.openxmlformats.org/officeDocument/2006/relationships/image" Target="../media/image180.png"/></Relationships>
</file>

<file path=ppt/slides/_rels/slide24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4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44.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_03yREHOh4PKRM&amp;tbnid=nE93p8woXSR75M:&amp;ved=0CAUQjRw&amp;url=http://twistytactix18.blogspot.com/2012_03_01_archive.html&amp;ei=go-EU_bHBIyfyATuyoLACA&amp;bvm=bv.67720277,d.aWw&amp;psig=AFQjCNEDqA2aLqhIItoNdTH-sIoYPSBffQ&amp;ust=1401282754143891" TargetMode="External"/><Relationship Id="rId2" Type="http://schemas.openxmlformats.org/officeDocument/2006/relationships/notesSlide" Target="../notesSlides/notesSlide244.xml"/><Relationship Id="rId1" Type="http://schemas.openxmlformats.org/officeDocument/2006/relationships/slideLayout" Target="../slideLayouts/slideLayout4.xml"/><Relationship Id="rId6" Type="http://schemas.openxmlformats.org/officeDocument/2006/relationships/image" Target="../media/image186.gif"/><Relationship Id="rId5" Type="http://schemas.openxmlformats.org/officeDocument/2006/relationships/image" Target="../media/image180.png"/><Relationship Id="rId4" Type="http://schemas.openxmlformats.org/officeDocument/2006/relationships/image" Target="../media/image185.jpg"/></Relationships>
</file>

<file path=ppt/slides/_rels/slide24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45.xml"/><Relationship Id="rId1" Type="http://schemas.openxmlformats.org/officeDocument/2006/relationships/slideLayout" Target="../slideLayouts/slideLayout4.xml"/><Relationship Id="rId5" Type="http://schemas.openxmlformats.org/officeDocument/2006/relationships/image" Target="../media/image188.png"/><Relationship Id="rId4" Type="http://schemas.openxmlformats.org/officeDocument/2006/relationships/image" Target="../media/image187.png"/></Relationships>
</file>

<file path=ppt/slides/_rels/slide24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46.xml"/><Relationship Id="rId1" Type="http://schemas.openxmlformats.org/officeDocument/2006/relationships/slideLayout" Target="../slideLayouts/slideLayout4.xml"/><Relationship Id="rId4" Type="http://schemas.openxmlformats.org/officeDocument/2006/relationships/image" Target="../media/image189.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docid=Cpvms7ai6hGxmM&amp;tbnid=xADU0P6S9UoaCM:&amp;ved=0CAUQjRw&amp;url=http://altagraciaapparel.com/news.php?pageNum_Data02=1&amp;ei=NvDbU_SDD9CWyASrv4GYDA&amp;bvm=bv.72197243,d.aWw&amp;psig=AFQjCNFW0cyvfHwVBRS_rsht9DlsYyqZ1Q&amp;ust=1407009190210121" TargetMode="External"/><Relationship Id="rId3" Type="http://schemas.openxmlformats.org/officeDocument/2006/relationships/image" Target="../media/image19.png"/><Relationship Id="rId7"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hyperlink" Target="http://www.google.com/url?sa=i&amp;rct=j&amp;q=&amp;esrc=s&amp;source=images&amp;cd=&amp;cad=rja&amp;uact=8&amp;docid=HjK0ky6YxG9BVM&amp;tbnid=YI5Vn3B7LWtpAM:&amp;ved=0CAUQjRw&amp;url=http://blogs.bu.edu/admissions/2012/12/14/congratulations-to-the-first-members-of-the-class-of-2017/&amp;ei=Z_HbU5_cEZGgyASetoLgCA&amp;bvm=bv.72197243,d.aWw&amp;psig=AFQjCNGeBTggSqHY2dsck4HarcBLr77cEw&amp;ust=1407009406494573" TargetMode="External"/><Relationship Id="rId11" Type="http://schemas.openxmlformats.org/officeDocument/2006/relationships/image" Target="../media/image39.jpg"/><Relationship Id="rId5" Type="http://schemas.openxmlformats.org/officeDocument/2006/relationships/image" Target="../media/image36.jpg"/><Relationship Id="rId10" Type="http://schemas.openxmlformats.org/officeDocument/2006/relationships/hyperlink" Target="http://www.google.com/url?sa=i&amp;rct=j&amp;q=&amp;esrc=s&amp;source=images&amp;cd=&amp;cad=rja&amp;uact=8&amp;docid=zaw-t2M3Sj_bEM&amp;tbnid=l3DpVb1YNGv2FM:&amp;ved=0CAUQjRw&amp;url=http://www.kapoleihigh.org/apps/events/2013/2/27/1383678/?id=0&amp;ei=xfDbU5jIDtemyATd84GwBg&amp;bvm=bv.72197243,d.aWw&amp;psig=AFQjCNGYdeeGH8StFZnpQEnVf3PQZOqIrw&amp;ust=1407009315216801" TargetMode="External"/><Relationship Id="rId4" Type="http://schemas.openxmlformats.org/officeDocument/2006/relationships/hyperlink" Target="http://www.google.com/url?sa=i&amp;rct=j&amp;q=&amp;esrc=s&amp;source=images&amp;cd=&amp;cad=rja&amp;uact=8&amp;docid=zYDxpMv_8SYH_M&amp;tbnid=tvvTbAae1r60tM:&amp;ved=0CAUQjRw&amp;url=http://adam-realestate.com/info/2014/real-estate-recent-offers/&amp;ei=h_DbU4_9ENCOyASmv4G4BQ&amp;bvm=bv.72197243,d.aWw&amp;psig=AFQjCNFp_7H65RDs1owo-K5EeplT_LDy5w&amp;ust=1407009250935161" TargetMode="External"/><Relationship Id="rId9" Type="http://schemas.openxmlformats.org/officeDocument/2006/relationships/image" Target="../media/image38.jp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hyperlink" Target="http://www.google.com/url?sa=i&amp;rct=j&amp;q=journal+and+pen&amp;source=images&amp;cd=&amp;cad=rja&amp;docid=3jaY9TTeYXESbM&amp;tbnid=tea3svon7QMUcM:&amp;ved=0CAUQjRw&amp;url=http://peanutonthetable.com/2013/02/06/and-then-everything-went-black/&amp;ei=UaekUeuIFMbw0QGKuYHAAw&amp;bvm=bv.47008514,d.dmQ&amp;psig=AFQjCNF7_tY4K3Rqf7S_QyTwS523fxhCVQ&amp;ust=1369831596385078"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46.jpg"/><Relationship Id="rId5" Type="http://schemas.openxmlformats.org/officeDocument/2006/relationships/hyperlink" Target="http://www.google.com/url?sa=i&amp;rct=j&amp;q=&amp;esrc=s&amp;source=images&amp;cd=&amp;cad=rja&amp;uact=8&amp;docid=TXQUR54el7pRlM&amp;tbnid=gFJEBLk8LWJRCM:&amp;ved=0CAUQjRw&amp;url=http://committostayfit.com/blog/&amp;ei=dP7PU_2IDsqUyATon4LoAg&amp;bvm=bv.71667212,d.aWw&amp;psig=AFQjCNGLypuozvVSOzIlnxwTrbh8fQta2A&amp;ust=1406226374518713" TargetMode="External"/><Relationship Id="rId4" Type="http://schemas.openxmlformats.org/officeDocument/2006/relationships/hyperlink" Target="https://www.google.com/imgres?imgurl=http://us.cdn3.123rf.com/168nwm/william87/william871207/william87120700062/14404353-passing-the-relay-baton.jpg&amp;imgrefurl=http://www.123rf.com/stock-photo/pass.html&amp;docid=WLVGmfHTL9DBLM&amp;tbnid=2-U_EhGJYHuUBM:&amp;w=168&amp;h=113&amp;ei=fGnOU6GPK4emyASsqIHoCQ&amp;ved=undefined&amp;iact=c"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46.jpg"/><Relationship Id="rId5" Type="http://schemas.openxmlformats.org/officeDocument/2006/relationships/hyperlink" Target="http://www.google.com/url?sa=i&amp;rct=j&amp;q=&amp;esrc=s&amp;source=images&amp;cd=&amp;cad=rja&amp;uact=8&amp;docid=TXQUR54el7pRlM&amp;tbnid=gFJEBLk8LWJRCM:&amp;ved=0CAUQjRw&amp;url=http://committostayfit.com/blog/&amp;ei=dP7PU_2IDsqUyATon4LoAg&amp;bvm=bv.71667212,d.aWw&amp;psig=AFQjCNGLypuozvVSOzIlnxwTrbh8fQta2A&amp;ust=1406226374518713" TargetMode="External"/><Relationship Id="rId4" Type="http://schemas.openxmlformats.org/officeDocument/2006/relationships/hyperlink" Target="https://www.google.com/imgres?imgurl=http://us.cdn3.123rf.com/168nwm/william87/william871207/william87120700062/14404353-passing-the-relay-baton.jpg&amp;imgrefurl=http://www.123rf.com/stock-photo/pass.html&amp;docid=WLVGmfHTL9DBLM&amp;tbnid=2-U_EhGJYHuUBM:&amp;w=168&amp;h=113&amp;ei=fGnOU6GPK4emyASsqIHoCQ&amp;ved=undefined&amp;iact=c"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51.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55.jp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59.jpg"/><Relationship Id="rId5" Type="http://schemas.openxmlformats.org/officeDocument/2006/relationships/hyperlink" Target="http://www.google.com/url?sa=i&amp;rct=j&amp;q=journal+and+pen&amp;source=images&amp;cd=&amp;cad=rja&amp;docid=3jaY9TTeYXESbM&amp;tbnid=tea3svon7QMUcM:&amp;ved=0CAUQjRw&amp;url=http://peanutonthetable.com/2013/02/06/and-then-everything-went-black/&amp;ei=UaekUeuIFMbw0QGKuYHAAw&amp;bvm=bv.47008514,d.dmQ&amp;psig=AFQjCNF7_tY4K3Rqf7S_QyTwS523fxhCVQ&amp;ust=1369831596385078" TargetMode="External"/><Relationship Id="rId4" Type="http://schemas.openxmlformats.org/officeDocument/2006/relationships/image" Target="../media/image58.jpg"/></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59.jp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hyperlink" Target="http://www.google.com/url?sa=i&amp;rct=j&amp;q=journal+and+pen&amp;source=images&amp;cd=&amp;cad=rja&amp;docid=3jaY9TTeYXESbM&amp;tbnid=tea3svon7QMUcM:&amp;ved=0CAUQjRw&amp;url=http://peanutonthetable.com/2013/02/06/and-then-everything-went-black/&amp;ei=UaekUeuIFMbw0QGKuYHAAw&amp;bvm=bv.47008514,d.dmQ&amp;psig=AFQjCNF7_tY4K3Rqf7S_QyTwS523fxhCVQ&amp;ust=1369831596385078" TargetMode="External"/><Relationship Id="rId5" Type="http://schemas.openxmlformats.org/officeDocument/2006/relationships/image" Target="../media/image49.png"/><Relationship Id="rId4" Type="http://schemas.openxmlformats.org/officeDocument/2006/relationships/image" Target="../media/image58.jp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image" Target="../media/image65.jpg"/><Relationship Id="rId4" Type="http://schemas.openxmlformats.org/officeDocument/2006/relationships/hyperlink" Target="http://www.google.com/url?sa=i&amp;rct=j&amp;q=journal+and+pen&amp;source=images&amp;cd=&amp;cad=rja&amp;docid=3jaY9TTeYXESbM&amp;tbnid=tea3svon7QMUcM:&amp;ved=0CAUQjRw&amp;url=http://peanutonthetable.com/2013/02/06/and-then-everything-went-black/&amp;ei=UaekUeuIFMbw0QGKuYHAAw&amp;bvm=bv.47008514,d.dmQ&amp;psig=AFQjCNF7_tY4K3Rqf7S_QyTwS523fxhCVQ&amp;ust=1369831596385078"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2.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8.xml"/><Relationship Id="rId1" Type="http://schemas.openxmlformats.org/officeDocument/2006/relationships/slideLayout" Target="../slideLayouts/slideLayout4.xml"/><Relationship Id="rId6" Type="http://schemas.openxmlformats.org/officeDocument/2006/relationships/image" Target="../media/image74.jpg"/><Relationship Id="rId5" Type="http://schemas.openxmlformats.org/officeDocument/2006/relationships/hyperlink" Target="http://www.google.com/url?sa=i&amp;rct=j&amp;q=&amp;esrc=s&amp;source=images&amp;cd=&amp;cad=rja&amp;uact=8&amp;docid=2ezuYNbDXp2-0M&amp;tbnid=4qpcmH27VviUcM:&amp;ved=0CAYQjRw&amp;url=http://www.clipartlord.com/page/202/&amp;ei=vFcoU66eE4j0qgGCu4CYCA&amp;bvm=bv.62922401,d.b2I&amp;psig=AFQjCNE07jk7ONtqVsO30MpVaZ2nl8lkzg&amp;ust=1395236940889324" TargetMode="External"/><Relationship Id="rId4" Type="http://schemas.openxmlformats.org/officeDocument/2006/relationships/image" Target="../media/image9.png"/></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1.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3.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6.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9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9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8.xml"/><Relationship Id="rId1" Type="http://schemas.openxmlformats.org/officeDocument/2006/relationships/slideLayout" Target="../slideLayouts/slideLayout4.xml"/><Relationship Id="rId5" Type="http://schemas.openxmlformats.org/officeDocument/2006/relationships/image" Target="../media/image81.jpg"/><Relationship Id="rId4" Type="http://schemas.openxmlformats.org/officeDocument/2006/relationships/hyperlink" Target="http://www.youtube.com/watch?v=YcTgjR5iV1Y"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
          <p:cNvSpPr txBox="1">
            <a:spLocks noGrp="1"/>
          </p:cNvSpPr>
          <p:nvPr>
            <p:ph type="title"/>
          </p:nvPr>
        </p:nvSpPr>
        <p:spPr>
          <a:xfrm>
            <a:off x="2667000" y="4191000"/>
            <a:ext cx="6477000" cy="1143000"/>
          </a:xfrm>
          <a:prstGeom prst="rect">
            <a:avLst/>
          </a:prstGeom>
          <a:noFill/>
          <a:ln>
            <a:noFill/>
          </a:ln>
        </p:spPr>
        <p:txBody>
          <a:bodyPr spcFirstLastPara="1" wrap="square" lIns="91275" tIns="45625" rIns="91275" bIns="45625" anchor="ctr" anchorCtr="0">
            <a:noAutofit/>
          </a:bodyPr>
          <a:lstStyle/>
          <a:p>
            <a:pPr marL="0" lvl="0" indent="0" algn="l" rtl="0">
              <a:spcBef>
                <a:spcPts val="0"/>
              </a:spcBef>
              <a:spcAft>
                <a:spcPts val="0"/>
              </a:spcAft>
              <a:buNone/>
            </a:pPr>
            <a:r>
              <a:rPr lang="en-US"/>
              <a:t>Resilience Training for Teens</a:t>
            </a:r>
            <a:br>
              <a:rPr lang="en-US"/>
            </a:br>
            <a:r>
              <a:rPr lang="en-US"/>
              <a:t>Full Curriculum</a:t>
            </a:r>
            <a:br>
              <a:rPr lang="en-US"/>
            </a:br>
            <a:r>
              <a:rPr lang="en-US"/>
              <a:t>V2.0</a:t>
            </a:r>
            <a:endParaRPr/>
          </a:p>
        </p:txBody>
      </p:sp>
      <p:sp>
        <p:nvSpPr>
          <p:cNvPr id="229" name="Google Shape;229;p1"/>
          <p:cNvSpPr txBox="1">
            <a:spLocks noGrp="1"/>
          </p:cNvSpPr>
          <p:nvPr>
            <p:ph type="sldNum" idx="12"/>
          </p:nvPr>
        </p:nvSpPr>
        <p:spPr>
          <a:xfrm>
            <a:off x="8077200" y="6356350"/>
            <a:ext cx="6096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a:t>
            </a:fld>
            <a:endParaRPr/>
          </a:p>
        </p:txBody>
      </p:sp>
      <p:sp>
        <p:nvSpPr>
          <p:cNvPr id="230" name="Google Shape;230;p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chemeClr val="lt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363"/>
        <p:cNvGrpSpPr/>
        <p:nvPr/>
      </p:nvGrpSpPr>
      <p:grpSpPr>
        <a:xfrm>
          <a:off x="0" y="0"/>
          <a:ext cx="0" cy="0"/>
          <a:chOff x="0" y="0"/>
          <a:chExt cx="0" cy="0"/>
        </a:xfrm>
      </p:grpSpPr>
      <p:sp>
        <p:nvSpPr>
          <p:cNvPr id="364" name="Google Shape;364;p10"/>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2) HTGS Key Terms</a:t>
            </a:r>
            <a:endParaRPr/>
          </a:p>
        </p:txBody>
      </p:sp>
      <p:sp>
        <p:nvSpPr>
          <p:cNvPr id="365" name="Google Shape;365;p1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366" name="Google Shape;366;p1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4" name="Google Shape;1714;p100"/>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What is the</a:t>
            </a:r>
            <a:br>
              <a:rPr lang="en-US"/>
            </a:br>
            <a:r>
              <a:rPr lang="en-US"/>
              <a:t> Confirmation Bias?</a:t>
            </a:r>
            <a:endParaRPr/>
          </a:p>
        </p:txBody>
      </p:sp>
      <p:sp>
        <p:nvSpPr>
          <p:cNvPr id="1715" name="Google Shape;1715;p100"/>
          <p:cNvSpPr txBox="1">
            <a:spLocks noGrp="1"/>
          </p:cNvSpPr>
          <p:nvPr>
            <p:ph type="body" idx="1"/>
          </p:nvPr>
        </p:nvSpPr>
        <p:spPr>
          <a:xfrm>
            <a:off x="457200" y="755650"/>
            <a:ext cx="8502650" cy="2107872"/>
          </a:xfrm>
          <a:prstGeom prst="rect">
            <a:avLst/>
          </a:prstGeom>
          <a:noFill/>
          <a:ln>
            <a:noFill/>
          </a:ln>
        </p:spPr>
        <p:txBody>
          <a:bodyPr spcFirstLastPara="1" wrap="square" lIns="91275" tIns="45625" rIns="91275" bIns="45625" anchor="t" anchorCtr="0">
            <a:noAutofit/>
          </a:bodyPr>
          <a:lstStyle/>
          <a:p>
            <a:pPr marL="341313" lvl="0" indent="-341313" algn="ctr" rtl="0">
              <a:spcBef>
                <a:spcPts val="0"/>
              </a:spcBef>
              <a:spcAft>
                <a:spcPts val="0"/>
              </a:spcAft>
              <a:buClr>
                <a:schemeClr val="dk1"/>
              </a:buClr>
              <a:buSzPts val="2400"/>
              <a:buFont typeface="Noto Sans Symbols"/>
              <a:buNone/>
            </a:pPr>
            <a:endParaRPr/>
          </a:p>
          <a:p>
            <a:pPr marL="0" lvl="0" indent="0" algn="l" rtl="0">
              <a:spcBef>
                <a:spcPts val="480"/>
              </a:spcBef>
              <a:spcAft>
                <a:spcPts val="0"/>
              </a:spcAft>
              <a:buClr>
                <a:schemeClr val="dk1"/>
              </a:buClr>
              <a:buSzPts val="2400"/>
              <a:buFont typeface="Noto Sans Symbols"/>
              <a:buNone/>
            </a:pPr>
            <a:r>
              <a:rPr lang="en-US"/>
              <a:t>The Confirmation Bias causes us to:</a:t>
            </a:r>
            <a:endParaRPr sz="1800"/>
          </a:p>
        </p:txBody>
      </p:sp>
      <p:sp>
        <p:nvSpPr>
          <p:cNvPr id="1716" name="Google Shape;1716;p100"/>
          <p:cNvSpPr txBox="1">
            <a:spLocks noGrp="1"/>
          </p:cNvSpPr>
          <p:nvPr>
            <p:ph type="sldNum" idx="12"/>
          </p:nvPr>
        </p:nvSpPr>
        <p:spPr>
          <a:xfrm>
            <a:off x="8072280" y="6356350"/>
            <a:ext cx="762000" cy="365125"/>
          </a:xfrm>
          <a:prstGeom prst="rect">
            <a:avLst/>
          </a:prstGeom>
          <a:noFill/>
          <a:ln>
            <a:noFill/>
          </a:ln>
        </p:spPr>
        <p:txBody>
          <a:bodyPr spcFirstLastPara="1" wrap="square" lIns="91275" tIns="45625" rIns="91275" bIns="45625" anchor="ctr" anchorCtr="0">
            <a:noAutofit/>
          </a:bodyPr>
          <a:lstStyle/>
          <a:p>
            <a:pPr marL="0" marR="0" lvl="0" indent="0" algn="r" rtl="0">
              <a:spcBef>
                <a:spcPts val="0"/>
              </a:spcBef>
              <a:spcAft>
                <a:spcPts val="0"/>
              </a:spcAft>
              <a:buNone/>
            </a:pPr>
            <a:fld id="{00000000-1234-1234-1234-123412341234}" type="slidenum">
              <a:rPr lang="en-US" sz="1000">
                <a:solidFill>
                  <a:srgbClr val="000000"/>
                </a:solidFill>
                <a:latin typeface="Verdana"/>
                <a:ea typeface="Verdana"/>
                <a:cs typeface="Verdana"/>
                <a:sym typeface="Verdana"/>
              </a:rPr>
              <a:t>100</a:t>
            </a:fld>
            <a:endParaRPr sz="1000">
              <a:solidFill>
                <a:srgbClr val="000000"/>
              </a:solidFill>
              <a:latin typeface="Verdana"/>
              <a:ea typeface="Verdana"/>
              <a:cs typeface="Verdana"/>
              <a:sym typeface="Verdana"/>
            </a:endParaRPr>
          </a:p>
        </p:txBody>
      </p:sp>
      <p:sp>
        <p:nvSpPr>
          <p:cNvPr id="1717" name="Google Shape;1717;p100" descr="data:image/jpeg;base64,/9j/4AAQSkZJRgABAQAAAQABAAD/2wCEAAkGBhQSERUUExQVFRUWFxgYGBgXFBgXFxcUGBUcFxcYFxcaHCYeGhokGhUUHy8gJCcpLCwsFx4xNTAqNSYrLCkBCQoKDgwOGg8PGiwcHBwpLCwsKSwpKSwsLCkpLCwsLCwpLCwsLCwpLCwsLCkpKSwsKSwsKSwsLCwsLCkpLCkpKf/AABEIAK4BIgMBIgACEQEDEQH/xAAcAAACAgMBAQAAAAAAAAAAAAAFBgMEAQIHAAj/xAA/EAABAwIEAwYDBgUDAwUAAAABAAIRAyEEBRIxQVFhBhMicYGRMqGxQlLB0eHwByNicvEUFYIzU5IkY6LC0v/EABkBAAMBAQEAAAAAAAAAAAAAAAECAwQABf/EAC4RAAICAgIBAgQDCQAAAAAAAAABAhEDMRIhQRNRIkJh8IGh4QQUIzJxkbHR8f/aAAwDAQACEQMRAD8A5YGqehiCxwc3cFOlPA0qbA17A+BuIQfMso1v/lMIBRlBKPK0yccjcuLi0HsVmba+GY4bhzZHGZCxmj5qf8QlTBudTq926R4hI6yEz5if5noFnUaZdu0VMQzwFJlXASTBhN2LqeEjolhtS6rEmyGngnjqsvwlSQRIIV+nUU7Xp6Fs87NqjwGuB/VR1cI5xktcPQqYFHMrz6PDUEjnxUFiUHaLvM5qmUjRZWZTYAGPaIc47FS1+xZDS4vYGASXEwAOqbMLTp1I0AOlLlTD1syxAo0QTSa4hrRZryLOqPPBo4JVJ+DmkCctq0aRmlS793B1WRSmbaaTfE//AJGOid8uwWZ42BUqmkzfTTaGQPJoGm33j6Jiy3sVQwjQ0+Ou6DqDCdPMMHAfMpnwjm02NbqLZmGuAEnnA2Ezf5rnLyFR8CfX7N4Zo0k1Krhb+Y9ziTNyXB0egRjLm06dP4Q14+0ANXkDHhEclrUe5zyXEOa2dgACeg4qVlLU6Gt8cX8U+/ABcBbLT8yZUDZa4lpnSD4ehJ4+SFZrX1mCXF9Q+FgMWBALj92m2bnjsLm0tKi2kddR8EO2bDieQ5zvAAU1HIhPfuvWfOsBxMUy6WU2zYaW6Rtcgnil6Q6TexYoZDUp12NcWPovcO8cGFpAv4T4iQ02Ei8E7Jny7KGua1rR3VNkiKZhrr8BxHVQYXCVa1aSNNJtj6fZHVMReGiAlnOimPHYExXZKiJdSboeTMtJuefJCcdlTvvF54h0z/xMwmh+NhaOaHXUlkNEsK8o5G5/c1jq1NbJncHSYkfX2XTsHktN9NjmOkESSb6gYI/fVQZrkNOs3S9s8jxHkd1ayQjD0e6OpwZOmBJ0nYel1VzvRn9Kn3o5rhmfzcdQPCp3jf8AyLHfI0z6KfA1/C2YtEjieYlVH4qM3eCC3vXOYRxh7YHzgr1CqadQ2HxTBFr7gj3VaM7GnNslaac07AAkiSZESOPmuevcaNafsv36G4n5FPeVZoDr1uABFpJgdBPQ/JLHaPKtILbE6HOkcYIcPXf3SVapjxlxdoFZvUshrqwdTLeO/rxWrq5c0A8FUA3SRhSNEp2yvcFFsoqYhzgylqc47NF1BQwnNdT/AIe4FtCn3rWy94+KLBk7N9rppaJX2I1YYy7TRqT0Y4/QFUSa86dD55aTPtC7ri6pNMlrRqPEWXOM4wWMNRzgNIAtBmV0eJ0pMEZV2UqvOqqC0cj8R9OHqmU5MA2ALAWRjJ+zL3UWP7464uCNj5KerkuJb9lrx0sm5pCOLYAHZmob2915FiMSLdy73CyjyQvBnJe9f94+6mo46qNnFaAW2Psva04pVxOJcazXON5H1RvFZsH1PQJcxb5evHUTICNWCw7jKwIseCXhurdFjlcwORGq4hpAjgU2hdlCk9WmORYdjavRbjspWHAe6POIOLBgUrWhEh2YrfdHui3Z3sPUr1g15FNm7nbmOTRxcUeSBxZN2U7PVa1KqWkt1ju2vMhrNRh9TqQJAA3J6LpfZns9QwlPRSG0N1n4nEDcnzm3BW/9uZTotpUwGsZA3sABu4oN/vrRIaNUG0uAYTsTI+L0MLK3y0aYpR2EsyptLjVc6GsbFrEuvYHzMdUDzXNXvYAAWyL6jpY0DYGAXOd+7LbEYpzoe86jfSCPh/tHAfO+6qvxnhcNIJcAJ+71CKTA2jXBUa9Q/GxltwJgdXOsOWxUneva091UDiZ1F9OSCLCDIt6cUQwlTVTNJ0FgExtJJ3J3XswwMMa8bRBv7Rx5rm+6OSdWgbl1Wo1+uoxz3Os3TBa3mS10Ek22Ng0DqjuF7yo4tJc0CJkEETyniehhVW1gTRDTMAD14j3R9jidtlKUi0IWjR1aPC3goX05F1O6nCgrVICk/qbIV4BeLwxkEFTYSsRZ23NSh4Oy93cJaRRpmdYJhTswnEKBtMTyVrvS0gc+iZE39CtjMop1CC+m0uaQWktEtIMgg7gpdzHsXTeXOaXNc4km+oSTJsdhJ2Tc6qTwCq4itpFxZOpNaF4qS+JHMcZgnUXaDe2/Cei3zCKj6flpcY5tLSEe7VgOZrZEtv8AgUr4lullIjxEuBJ1R6LRB32YMsFB0tCzWw+qWmzhx5+fNUjl1Rt9Mjm24/T1RSsZqOa4Q9rjPI3my3uBKo4iKdAbHhzQ0barngQJgekp67HZyWDuTdp+Ho7iB5rnNOs+rWcTeSW9A3kmHKaxAF7tsTxkfCfUR7I8E1Qjk07OrYLGuI8QIvsVaNaTJQ7IsyFeiHfaFnf3Dj6i6I6QsjVOjUu1aJBVA2spqeOcNiquha6AuOCH+8O5fJZQ6Oq8uOFOplYPAKCrkzD9kT5K+2osVKidsnQEOQU5u0H0VqjkdL7g9lae8ranUQTYWkRtySl9wey3GSsa4Oa0AjkrbMQFJ3gKNsFI1LIWwavU3AGFNSGowP8AHXyXBMYTDF7omALknYBMeSQ1pc1uoxuTDGieL4uZ4CdkAeA4aRYDjeX+fIdFeo49waGfZH7/AMJuLoTkrCGNPeAS6Zklv2RBsQ3meZkrX/Ra2/CBAJBIsACPzUAe0b2LuPQCQr+HcatFpqO0aHEki2qCbeWx4oXQ9WD8Lgw9o7wkFwloB4cT5K1W7PM0jTqLuAJET7bIPVrtqvfU1EeGGidIkbRbhfyEq1UxtfS1gOsxOoHxRe02m0X+q52BV7F2rjGO0sp/ZgOOmJMfNHqVMaACB6rm9LEvFUaSW3uPLnITTgO0OkEVC5xkRAERHolcQxkvJcOXsfV1EfAZAFhqjc+Uq9VxYA5KjRxALC8bEk36pI7SdpH0nEi44j8lnlN6N+PEmrGrHZ6GzdAML2lD67mE/Zkehg/VIOYdrNR+KOnFL9XPajawe0wW/Od56IKLZRyS6R3PB5iOaJUMcHbLi2D7YPdG4mfkJ3TFlPbmm2GEnVyg3K5poCkmdOZdWC8Jfy/NC5oc5pbI2NlebjZgBcmM1YQ1KrmJ8J8lu1yr4uqE1g0IGY4t1Oq5p+F34odWJ0mnO06fyRjtXp4bygbCXGVshqzz83bozi8IwtNVzhrMQA2HAG+onj4tQQiudTbbc0eY0ENBMeIt2n4gXN+j/dU80wUOdpjyFt+hVEzK0KuVYYvxDaYIaH1Gt1HhJAlMWaZGcJXIadbSLyIdESHaeV0tVC5lQi4IM9bXH0XRcfhNZa8bPEucbkAgWA9V10znoqdlMxNKvpnw1BEf1Db8R6p6p4oHdcyxeYtFQGnqlhbJIAJLePsIXSGQ4Bw2IBHkRIUsq7spik6otCoF5zwqulbAqNFrJbLy0heXAs5iKlbhr9ip2nE8neyZ9fkthWWjl9CHH6i1GJIiHeyzSyqud5HmUziujWWZI6q0PcdLTtzI59AlcqGWNsSaWQVfvqankVQG9Qpwq0KbHljpDvsybO9efRS0cKw/5Kn6xf8AdmAaODgCXSizMCG0w770mf6QQAPfUVYwxpvdUaAPCQPcKziMEXs0h8R8NgY5fgkWVWO/2aVAqlQ1QWiQfaytljWDaTzKq0axojS8gHULgQL784n8VTxLHF0mYF7ze/VW5WZ3Bx2ixiHFxVfNMyn+S24A8V91DjMwAAa34iJ8h1WuBwB/6jrcR+YXJCt3omos1Uyw6Ww2Gatg4cfO9z0RTGP7pmk1NQLfFzA3Ia7iN7FAyx08+RWprAiLlrSb83flK5o5Mv06jHEEyDsD/wDrn6mwW1SiWnmXERax8uPohLHny39uF+at4TMzH9PIi8iII4AzsufQVT2H8fihSp6QdguV9ps11OKZe0GMquc1jGlzn7NEajIn4ZkeyB4jsPWPirAN6Ej5rBCSk7PYfwxE/BBrnF9TVxhrW7mLSTaJWtTAucSQCnfLuyrSbuEdLp0yrJaLPCGAzzEzzWmUktEFE4xRdpaNTYLXgyNy02dPkJ9+iIdocrGHxdSmwuLWkFjjZ1wHAwLcV1vEdkMPVaD3YEzcW4wgOc/wx7wk06jtYaANfiBA2E7j5ro5FfZKWJ/KwD2a7YPqkU6zr7NdsCeR6/VP+ExFNjbuEpB7I9gnHEvGLYWtpQdJ2qGSBB4tsSY6J7xbsNT2pM1cBAU8nFPori5tfEEqWOlpcNuHXy6KhisVOy9oq1I8MDgBwHkpDgNIvMpUMxQzbCl7tzZVWYTRBTJj8PbzQvE0hHktMZdUZZx7sEvqEOkcCD7XChzasHO3mw25qzVbxHBaYmk0Uy8N1GOG+yumZZxFjNGQBxJt+X4p2ZjXMpNeT/0mhotZ1QNgm/IyOcgpGzCoXsdzBBHnKNjMf5FOk4HwiJGx8+t07jdEU6BlCS5ztyQfqun9nHE4WkTvoA9rD5AJP7LZIKtTU5rjTAmdgXWgTx42Ce2U4AAsBYAbAJMrvopjXkn0rBYoTK9JUaK2b3XlDpPNZXUdYHDFnQsqShQL3BrRJJgJhS7kmV99UAPwi7vIcPVM2Z5i1giwW+W5eMPTjdxu48z06Jd7SjU07hQm70bcMOKtgjtFmEiDediOB6FDMt7WkeCobiwdzHVB8ZiHDwkyOHmtst7POxHjJLGiwMXdzjoOaRRvovJqKthvJs9/9U4Tao23mL/SU7UcXbyXMf8AS4enUbDq1QtMyxzWiR/VB+Up87GYZ9Umq+RSHwNJ1FzuZIAEDy38krxtDLMmg/g8uF3vEu3/ALeQHVDs8JDTxCLYnE6CTEg7jYiEndpc9DWEtMzaOIKakJyYCyyr3lV43jjyB5opiMWRABsOHNJWXdp3Yd9RwaHF8b7CJ4DfdQHtRWc/VqF9hobA9IstcIujzczXN0P1WtIA8tXQGR7qs+qBxgbQDf8AfuljA9qXizgCDxiDfj19Uw4d4e0abC0+W6LVCJ2TssASftTAuZ4AQNjy5oVnPaPufDTPjkNc4XbTk7DgX7yeHzW+b5maVF0AteSWTedOgGW8iZI90oupB0sB8Nem1zCf+43h5yCPVY23mk4/Kt/X9D0MWNQipPb/AC/Uaf4ZZo0YjEPqmXt8LSdw2bn1gKftN2r1PeBfgOMJAZULS2o1xaXjQ4j7NQcT52VapWeZLpJaYeOY5qvpK+tDPI/OxxynPmhsE31W6g/qulZPGqZnSz5u/wAFfPrfA6Jlrtj0Tr2b7X1GMdSkajFz9poEAi/uEJ4/YRZeO9HaMubFOn6n3cVfpMElI3ZztzSc5tKodDgAGybOMcDtO5hPFJwNwppU+xnLkrRVzPKm1GxtxB2IPohg7PM1apeHciQ4DykFMe6rVTwKEorY0JvRTY1zfLyVXEvBV+oLIViyBxQHegTmLvkgmNcAIV3McVvxQw0i+5VkZ5EVGnqBEbqwMJpVzBUhsNgpsdRmw6JuQnEVM17KawH07EO1FuwdG1+BQWvnjqToOGAaDB1gucfM8D5QuoYah4ACoKmEI225G4PpzTPIxfRQPyfO290zSJplstIsQORHMFHMPimv+Ez04+yXKuHayA1ukS6w2E6Sfmo9cXFvVBSJNU6G7QtXNQLDZ25u/iHXf3/NFsNmbH7GDyO/6prASwVhSyvLrOApYm7s3k/dt1u+Nw2+638ygWUUQazAfvD5XTyWpZMrjS2U8YbFJee1XXsSOic8YYBSPnuJgmCpGoUsRvMA32IkeoWuZZvUqnQYYz7rdiOp4jpsrFYat+PFC8RQeXBgBL5gAAkuPSN0YumPKKkrL2U4J1Wqykzd5AH4nyABPouzYbBto02sbIaxsA8TzJ67n1SV/D/s+6gXVsQA15GljCQS0H4nOiwJsI33RftF2jDGnSbrpdk6IM+zfRN5HMbj8/Jc2z3PNZ8NjsSLA+iznWaOquJkj9/NVcj7N1MY54Y4N0AS43udgBxNj7IqPFWxXK3SNu0OR0qeFpVmuPeENDxMteXX9CNrWMJcpPm4V3tC99N/+mNUVBRJEgQJ4+ZHw+hQdtQtMtP5HzC1YrUezH+0cXP4RjynLXVfFwmPPzPBOdLDhto0gARsfTbeyodlM0oYim2nT/l12tju3R4zFywmzuJg3RapQIdBEkQbiBtB+vRCUrEUaKOZ0A9hDjvafun7Lj6mDtYnkkruHQ6lBD2E1KfMOHxsHtIXQCQYBmD8Q5jaD9Eq53RFQvdSM1KDgHkdB4XHn9x3UTxWSX8OfPw9/wCzdhnyjw8rX39+QFWc13iNqdaz/wCiqOPvfyKq1ZbJMa6dng7PZsD++iuPe27iIpVrPH/bq/u/koquHLjoeAalPb/3KfC/OFsgk3TEm6Vr7+9P8GD6eHEGbEzAnhcxf+35rLQT4bhwJLCd7firjPEBccJuHcBIIN9g75KDEUPIObPMXHEcPsu91eePkvqZIzp9+TTGY01GtJtUaQHDaYNnDrz9F1j+HXbk1CMPWd4/sE/aG+n+4fMLkVelrkj4m2cBxjiFjCYkgtcHEFpBBBggi8grLKPNU9lVJ43a0fUZxsKjiM0E2XIsB/FdxphtVvjAjUNndSBsVZw/bnXcO/TzWZ45eTassNo6k/HSELxQLks4LtYTsQf35otQzmd0vGg87NKuXFy9/pA0cJ+ixVzwGwVSpiS4wJTCF6hDfUqw1wQ55IU+EeSVwArQaHbfsrd1O8KXCNtb981vXaGNLzYAEpWyiQrZwB3pA+yPmf8ACF4mzSrHeaiXndxn02AUVenIVUYpd9k2Ep6mDyUD2wYU2FqaWwvYlkwfVFOhWiH/AFVThVfHmV5YIXk3ITiNGUia9P8AuHyv+CfWiySezxnEN8nfROupLLZohop41kgpI7Q5fYkDZP2IbZB8TgQ4RG/NSfRpj2jmWXZXVr1hTpDf4ifha3i4/u66hlnZ2lQaNIBfEF5HiPO/AdApMty9tJsNaATuYEnzKmxOIi3FcM7BuY7Fc57Rkh26fsfXt6LnXafFAusmhsWbVC3mWK0NJVXKO1tbDsf3Z0l4I9eY6i91DnNewE77xyH6oSapMCbDYTsOQWlRUtmRzcNEs+p49VkqNpstiVYys0O4IsQbEcD0TxkPbmq6KWIAq2hrzap5Od9r1E9UkAKem+ErVhTo6nRxbXgvYZjcE+Jt+fEb3HRBKGSCi8vplzmjUC2NRcx1yx7dzJnxiXbWMXE5VmBI1T4hysU00apqMBdDXjlYchPIqUoppxemUi2naFLG0G0zqHiw9UX6Dgej2mxVQ0DIpE/zGXov4PbuBP09k042gDqDxDXGXx94n/qDmY+LmDzAS5iMHpPcvMCZpVODSbgT907hRxNxfpy/B+6Nlqa5r8fp9/4KjyHeMCCCO9ZpmDcamg8N1qHWF4kTxbxnjI+/7lXW4Z73T8OIYDqadqreMczG4/YjGCL5NOzftjVHdkb26yQPNb1mio/E9GWeGV/Ct/f9vYHk/a9vkCeokQPVDg6A7ib3RKo6TbYfQbIUweE9SpK38T8iSfyrwaNUlJxBlpIPMKSlR2U5Zp5IihHLc+fTMuY1/mLo9R7XNdw0+YSeOq0qO4C5SOCYyyNHRcJnVJxu9vuiZz2i0WcFy/D4eDfc2J8xZSUKpgXuPwS+iOs9HRKOcd6+GpvyrBgASuJsz+pQcHDjy3/JOfZvtbVrzpe10RINnR5D6qUoNF4ZEzqlJzQl/tbmVhSad7u/tHD1NlVp5sQ0ufsOu55Dqg9R5c4uduTJ/Aeiml5GyT6pGQT+K9uo3OJspTCYgV3i/RXXbKuQtnYgG37hcca92F5akBZXHUOHZVv86eTT9QE3hKvZJkveeg+v6JqCMtlYfymr7qE01NCiqvgJGVj7Ihr1NIshFTEcSrWKfKA4/E8AgkPJ0gbnGPNzJjYQkLMHOLiSCnTEstqIk8NvdJ+NJBJ59VeCMs5MV86pkOaTsRt1H+UPYVezypLmjiAfmUPYtEdGeWydpWxK0aVsAmJmQtwVqshEBcy/Eljw68AzHPqui5ZD2S24Ik9TyHI7dFzNpTN2ZzjuzoefC6wPL9FOURosbXYBr9Q1FrjBZNhMzE7ibQeaW61IXoVhDZ8LiI0Hkf6SfaZ2NmQOkA9POwvB9eCgzCgyr4akAj4X3jyJ4jhPBZ5wU1T/AOF4TcHaFqthnS2jUJFQH+TVm87hjjz5Hjso+0eO7tvct0h7oNcttqfEQOguI6u5oxhappP0VhtHdu4tvYTsW8uU+yZjGnvHOIO53+QUsanOfGfy9/19jVlyxULht/l7mKDdxPBDqjogCbWHL9UYp4YC55T8uKAtddbzzkT03lbF0rDFNSpoAIiSVYyyhrqtZIbqIaCdgeHubeq2FAL1GjBtvwjgVwUTVKRDjwIMFQx4z1v+aOZiz+cHOECq0OI/r03H/l9UOxOGgyOB+R4IpgaM4bLWVnNpvJGrZw4OMATzCxgexmJBc6RScw+El0SZiZBloi8kXUdWqNBE3af/ALIke14cGNcYkCY+8LHVzJieO6SV+B4tDTTe57WB1TUWASYgPeBd0Rtcx78VivX0C9vIyEBpYhsS10dZsUTw7KtiQNPNwIt1BWdoqmb/AO5DhJPkpKdd7tgt6bGkna3LZXKZAQCVqoIbc/kFHTxTW3MlQ42tqceQ2/EqtiKZc0gGJEfJMokZZO+iV2YVJsLeS8lFzrn81hV9NC2z6G7KYeGOdzP0H6lMB2Q3JaOmiwdAfe/4onKz+TdVJEUqrXcrLyh+LdZKysQbj68AlAalaZKmzrHgWnohNfEDTBgefNMhJsoZ5mENgJQxFYlXM0rEuPFCMRWhpPJXiqRmkwFjqk1HH09rKJpWI4rLQrIkyZrltK0bssgIiG4UgUYUgRFJGFT03QqzVM1y44dOzGYmo3QbkWEk/vhEotj2Ry8+Jt+7pa7IP/mO/tnyv0vfZMuKqWB4XMX9j7KElTKxfRRdigG6agln2Tu5gM7SLjoh2e5Y51NpZFRu8t2P9XnFo4Qos6xWlpJHRoJ3ff5Dc+3FL2XdpauHcQ10tcZe07E8SDwPUIpHMkzUGlRAdu+3UD/CC02Wn9lWs5zLvqhcJgCGg79ZVOkE4hPKssMjlHzVZpUzUQBPAhpqMLiNJI8PqmilgsM2hUMAvJMWJiDaEjtdBlM1WtppMHMD5pJIZMs53hu8wrajd6cE+ROmR/y+qXn1SWE8SP8A5D9hMuVEf9N+z2ubfYEtOk+eoNS49kggbwflb8V0fYLKLBLiDeYPy/RDXN0uI5Eong7Ob5QfOUJrVTJPMn6pwBNoq02F12tOkjmHEAtI9E2dnc9FRsVd2mN7G31+SCZvV1UWcZiP+DGthQ4fCOptBNpItx8/mk48l2G+OjoDgCJbAHL8lo+oA0k8PeeCpv7PVmsZUpPuWg6CJuRJEG303S/jcxrB3jMwfugAdOc9CoqFso5dBny+a0iVXwONDxbfiFcJgcJ+iZozg9+Vsk+AexWVPqPVeRtnHecM2AByAHsFUzXtBQww/m1WtPKZcfJouuZ5/wDxKrVJbSJos2tBqkRxds3yF0mVMUS4nidyTLj5k3SxxN7Nksqvo6hif4mBxLcPQqVDzcdA8+JhB8w7UY5+wosB6Fx+ZSjk2eihqDmlwcZkb/NHaObMrg6dxuCLrnHj4F9SUvIFzTEYokF1Rpv91CMZmeIHhcQQj2Nff9EHzIJosRt+4MZmkmHS0/IrTFeIQsVWA7rSi7RY3b14H8k7QLKjqMLXu0RqUlVexMmBkMLzeqzK8mQhst1osgpgEo/cBSMdBUDSpWoADXZ3Hd3WaedvfmnOqyQ4mzGjUTExPAc3Gdv0XOqTiCI3+nVP+IzFoy9r93Obv/XJaT5qUl2PFiD2jzd1WrbwtaNLW/dEzf8AqPFBSZW1W7i7mV6kyUxxq0K1Rp7XW9LC3kqQU/kiA85kEwQshqzZb02SuBRmrQLQCRZwkHmFewbi5zATLW/U7A+tkaw2EY7DDV4jaI2HXnNkEqNcwnTwPqkuxqoMvxEYimGkaQWcLlx39JlL3eHW7zcPmpKOKl7XCbOBI/qBXsZT01Xj+s/VFILKeHPMxGpC6wMkDZEq1QR5alVqOBIjjARAMOGY0Nadw0mPM/4V3KqBxFamzg4megBkn2CFUDDHDnceabv4d4IzUq/d8LfN13fKPdBukBdsen0mlsbcunJL+a5LTqE94yTHxCxI8+I6FHlh9CRe/wCHkoNWXTOc43su6ke8w79Q5GJHTkUNxGNe0gd28O5Fpj05p8zPLal4kjm0X/5D8kGbBJD3SBeD14+W/sim/JKVWLfdVjfS+/8AVHymy8mTXT5fv2WUOw8l7Cw8qMouzANETc9VKKDQbAeyo8qHWJi/3TibBWqNEsG5k8kQcVQxDkjm2MoJFSri3NvqKr1cxcRfZYrCVSqP5pkKzP8ArOYW3eg8VSe660VBaGI05a08x+lvZUKzIR7s7hxVwTuDqTzfm13ij0M+6FVqcknl9VwGC3NWFPWCrOKdCM3leC1CyEQG8qVjlCxTU22nkuOLVAc/X8lPjc1P+nNMmzZLY5nn0Fz5lU5gKljHeH1H5pTkV46qWk6FllIQvMZJQHLFCoQVZ7wHp9FXpujqt3OlcAkpVNToPPgFZfQk8hHDmqlNo68v8Kw/GRIi6DOGXL8KW0rxDRaDJJN/oUOGHcX2aYnkiuUZiO7a5zRIbuBfluTyXmYvUXECIsPX/CS2hugCAO+b1e0Dn8QlVcUS6o8/1uPzWuJq/wA4EcHj5H9FLmDdNV4H3j9U6FZT0gh88AfooQwF1MDlKlxNOGvv0UmWYQFznH7LR7udH4IgLLrLq/ZPKxSwzG/aPjd5uvHtC5lRaDUYHXbqaD1GofmuzPdp2STHgRnD33VhzxFlE13NbtqiJhTooatqXSP2wyLQTXpggTLtJjSTuY2g+ScKtWdrKImd7oitWcm/3x/Jv/ifwK8uiO7L4Yme6bfzH4rya0LR/9k=">
            <a:hlinkClick r:id="rId3"/>
          </p:cNvPr>
          <p:cNvSpPr/>
          <p:nvPr/>
        </p:nvSpPr>
        <p:spPr>
          <a:xfrm>
            <a:off x="0" y="-1179513"/>
            <a:ext cx="4173538" cy="2465388"/>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8" name="Google Shape;1718;p100" descr="data:image/jpeg;base64,/9j/4AAQSkZJRgABAQAAAQABAAD/2wCEAAkGBhQSERUUExQVFRUWFxgYGBgXFBgXFxcUGBUcFxcYFxcaHCYeGhokGhUUHy8gJCcpLCwsFx4xNTAqNSYrLCkBCQoKDgwOGg8PGiwcHBwpLCwsKSwpKSwsLCkpLCwsLCwpLCwsLCwpLCwsLCkpKSwsKSwsKSwsLCwsLCkpLCkpKf/AABEIAK4BIgMBIgACEQEDEQH/xAAcAAACAgMBAQAAAAAAAAAAAAAFBgMEAQIHAAj/xAA/EAABAwIEAwYDBgUDAwUAAAABAAIRAyEEBRIxQVFhBhMicYGRMqGxQlLB0eHwByNicvEUFYIzU5IkY6LC0v/EABkBAAMBAQEAAAAAAAAAAAAAAAECAwQABf/EAC4RAAICAgIBAgQDCQAAAAAAAAABAhEDMRIhQRNRIkJh8IGh4QQUIzJxkbHR8f/aAAwDAQACEQMRAD8A5YGqehiCxwc3cFOlPA0qbA17A+BuIQfMso1v/lMIBRlBKPK0yccjcuLi0HsVmba+GY4bhzZHGZCxmj5qf8QlTBudTq926R4hI6yEz5if5noFnUaZdu0VMQzwFJlXASTBhN2LqeEjolhtS6rEmyGngnjqsvwlSQRIIV+nUU7Xp6Fs87NqjwGuB/VR1cI5xktcPQqYFHMrz6PDUEjnxUFiUHaLvM5qmUjRZWZTYAGPaIc47FS1+xZDS4vYGASXEwAOqbMLTp1I0AOlLlTD1syxAo0QTSa4hrRZryLOqPPBo4JVJ+DmkCctq0aRmlS793B1WRSmbaaTfE//AJGOid8uwWZ42BUqmkzfTTaGQPJoGm33j6Jiy3sVQwjQ0+Ou6DqDCdPMMHAfMpnwjm02NbqLZmGuAEnnA2Ezf5rnLyFR8CfX7N4Zo0k1Krhb+Y9ziTNyXB0egRjLm06dP4Q14+0ANXkDHhEclrUe5zyXEOa2dgACeg4qVlLU6Gt8cX8U+/ABcBbLT8yZUDZa4lpnSD4ehJ4+SFZrX1mCXF9Q+FgMWBALj92m2bnjsLm0tKi2kddR8EO2bDieQ5zvAAU1HIhPfuvWfOsBxMUy6WU2zYaW6Rtcgnil6Q6TexYoZDUp12NcWPovcO8cGFpAv4T4iQ02Ei8E7Jny7KGua1rR3VNkiKZhrr8BxHVQYXCVa1aSNNJtj6fZHVMReGiAlnOimPHYExXZKiJdSboeTMtJuefJCcdlTvvF54h0z/xMwmh+NhaOaHXUlkNEsK8o5G5/c1jq1NbJncHSYkfX2XTsHktN9NjmOkESSb6gYI/fVQZrkNOs3S9s8jxHkd1ayQjD0e6OpwZOmBJ0nYel1VzvRn9Kn3o5rhmfzcdQPCp3jf8AyLHfI0z6KfA1/C2YtEjieYlVH4qM3eCC3vXOYRxh7YHzgr1CqadQ2HxTBFr7gj3VaM7GnNslaac07AAkiSZESOPmuevcaNafsv36G4n5FPeVZoDr1uABFpJgdBPQ/JLHaPKtILbE6HOkcYIcPXf3SVapjxlxdoFZvUshrqwdTLeO/rxWrq5c0A8FUA3SRhSNEp2yvcFFsoqYhzgylqc47NF1BQwnNdT/AIe4FtCn3rWy94+KLBk7N9rppaJX2I1YYy7TRqT0Y4/QFUSa86dD55aTPtC7ri6pNMlrRqPEWXOM4wWMNRzgNIAtBmV0eJ0pMEZV2UqvOqqC0cj8R9OHqmU5MA2ALAWRjJ+zL3UWP7464uCNj5KerkuJb9lrx0sm5pCOLYAHZmob2915FiMSLdy73CyjyQvBnJe9f94+6mo46qNnFaAW2Psva04pVxOJcazXON5H1RvFZsH1PQJcxb5evHUTICNWCw7jKwIseCXhurdFjlcwORGq4hpAjgU2hdlCk9WmORYdjavRbjspWHAe6POIOLBgUrWhEh2YrfdHui3Z3sPUr1g15FNm7nbmOTRxcUeSBxZN2U7PVa1KqWkt1ju2vMhrNRh9TqQJAA3J6LpfZns9QwlPRSG0N1n4nEDcnzm3BW/9uZTotpUwGsZA3sABu4oN/vrRIaNUG0uAYTsTI+L0MLK3y0aYpR2EsyptLjVc6GsbFrEuvYHzMdUDzXNXvYAAWyL6jpY0DYGAXOd+7LbEYpzoe86jfSCPh/tHAfO+6qvxnhcNIJcAJ+71CKTA2jXBUa9Q/GxltwJgdXOsOWxUneva091UDiZ1F9OSCLCDIt6cUQwlTVTNJ0FgExtJJ3J3XswwMMa8bRBv7Rx5rm+6OSdWgbl1Wo1+uoxz3Os3TBa3mS10Ek22Ng0DqjuF7yo4tJc0CJkEETyniehhVW1gTRDTMAD14j3R9jidtlKUi0IWjR1aPC3goX05F1O6nCgrVICk/qbIV4BeLwxkEFTYSsRZ23NSh4Oy93cJaRRpmdYJhTswnEKBtMTyVrvS0gc+iZE39CtjMop1CC+m0uaQWktEtIMgg7gpdzHsXTeXOaXNc4km+oSTJsdhJ2Tc6qTwCq4itpFxZOpNaF4qS+JHMcZgnUXaDe2/Cei3zCKj6flpcY5tLSEe7VgOZrZEtv8AgUr4lullIjxEuBJ1R6LRB32YMsFB0tCzWw+qWmzhx5+fNUjl1Rt9Mjm24/T1RSsZqOa4Q9rjPI3my3uBKo4iKdAbHhzQ0barngQJgekp67HZyWDuTdp+Ho7iB5rnNOs+rWcTeSW9A3kmHKaxAF7tsTxkfCfUR7I8E1Qjk07OrYLGuI8QIvsVaNaTJQ7IsyFeiHfaFnf3Dj6i6I6QsjVOjUu1aJBVA2spqeOcNiquha6AuOCH+8O5fJZQ6Oq8uOFOplYPAKCrkzD9kT5K+2osVKidsnQEOQU5u0H0VqjkdL7g9lae8ranUQTYWkRtySl9wey3GSsa4Oa0AjkrbMQFJ3gKNsFI1LIWwavU3AGFNSGowP8AHXyXBMYTDF7omALknYBMeSQ1pc1uoxuTDGieL4uZ4CdkAeA4aRYDjeX+fIdFeo49waGfZH7/AMJuLoTkrCGNPeAS6Zklv2RBsQ3meZkrX/Ra2/CBAJBIsACPzUAe0b2LuPQCQr+HcatFpqO0aHEki2qCbeWx4oXQ9WD8Lgw9o7wkFwloB4cT5K1W7PM0jTqLuAJET7bIPVrtqvfU1EeGGidIkbRbhfyEq1UxtfS1gOsxOoHxRe02m0X+q52BV7F2rjGO0sp/ZgOOmJMfNHqVMaACB6rm9LEvFUaSW3uPLnITTgO0OkEVC5xkRAERHolcQxkvJcOXsfV1EfAZAFhqjc+Uq9VxYA5KjRxALC8bEk36pI7SdpH0nEi44j8lnlN6N+PEmrGrHZ6GzdAML2lD67mE/Zkehg/VIOYdrNR+KOnFL9XPajawe0wW/Od56IKLZRyS6R3PB5iOaJUMcHbLi2D7YPdG4mfkJ3TFlPbmm2GEnVyg3K5poCkmdOZdWC8Jfy/NC5oc5pbI2NlebjZgBcmM1YQ1KrmJ8J8lu1yr4uqE1g0IGY4t1Oq5p+F34odWJ0mnO06fyRjtXp4bygbCXGVshqzz83bozi8IwtNVzhrMQA2HAG+onj4tQQiudTbbc0eY0ENBMeIt2n4gXN+j/dU80wUOdpjyFt+hVEzK0KuVYYvxDaYIaH1Gt1HhJAlMWaZGcJXIadbSLyIdESHaeV0tVC5lQi4IM9bXH0XRcfhNZa8bPEucbkAgWA9V10znoqdlMxNKvpnw1BEf1Db8R6p6p4oHdcyxeYtFQGnqlhbJIAJLePsIXSGQ4Bw2IBHkRIUsq7spik6otCoF5zwqulbAqNFrJbLy0heXAs5iKlbhr9ip2nE8neyZ9fkthWWjl9CHH6i1GJIiHeyzSyqud5HmUziujWWZI6q0PcdLTtzI59AlcqGWNsSaWQVfvqankVQG9Qpwq0KbHljpDvsybO9efRS0cKw/5Kn6xf8AdmAaODgCXSizMCG0w770mf6QQAPfUVYwxpvdUaAPCQPcKziMEXs0h8R8NgY5fgkWVWO/2aVAqlQ1QWiQfaytljWDaTzKq0axojS8gHULgQL784n8VTxLHF0mYF7ze/VW5WZ3Bx2ixiHFxVfNMyn+S24A8V91DjMwAAa34iJ8h1WuBwB/6jrcR+YXJCt3omos1Uyw6Ww2Gatg4cfO9z0RTGP7pmk1NQLfFzA3Ia7iN7FAyx08+RWprAiLlrSb83flK5o5Mv06jHEEyDsD/wDrn6mwW1SiWnmXERax8uPohLHny39uF+at4TMzH9PIi8iII4AzsufQVT2H8fihSp6QdguV9ps11OKZe0GMquc1jGlzn7NEajIn4ZkeyB4jsPWPirAN6Ej5rBCSk7PYfwxE/BBrnF9TVxhrW7mLSTaJWtTAucSQCnfLuyrSbuEdLp0yrJaLPCGAzzEzzWmUktEFE4xRdpaNTYLXgyNy02dPkJ9+iIdocrGHxdSmwuLWkFjjZ1wHAwLcV1vEdkMPVaD3YEzcW4wgOc/wx7wk06jtYaANfiBA2E7j5ro5FfZKWJ/KwD2a7YPqkU6zr7NdsCeR6/VP+ExFNjbuEpB7I9gnHEvGLYWtpQdJ2qGSBB4tsSY6J7xbsNT2pM1cBAU8nFPori5tfEEqWOlpcNuHXy6KhisVOy9oq1I8MDgBwHkpDgNIvMpUMxQzbCl7tzZVWYTRBTJj8PbzQvE0hHktMZdUZZx7sEvqEOkcCD7XChzasHO3mw25qzVbxHBaYmk0Uy8N1GOG+yumZZxFjNGQBxJt+X4p2ZjXMpNeT/0mhotZ1QNgm/IyOcgpGzCoXsdzBBHnKNjMf5FOk4HwiJGx8+t07jdEU6BlCS5ztyQfqun9nHE4WkTvoA9rD5AJP7LZIKtTU5rjTAmdgXWgTx42Ce2U4AAsBYAbAJMrvopjXkn0rBYoTK9JUaK2b3XlDpPNZXUdYHDFnQsqShQL3BrRJJgJhS7kmV99UAPwi7vIcPVM2Z5i1giwW+W5eMPTjdxu48z06Jd7SjU07hQm70bcMOKtgjtFmEiDediOB6FDMt7WkeCobiwdzHVB8ZiHDwkyOHmtst7POxHjJLGiwMXdzjoOaRRvovJqKthvJs9/9U4Tao23mL/SU7UcXbyXMf8AS4enUbDq1QtMyxzWiR/VB+Up87GYZ9Umq+RSHwNJ1FzuZIAEDy38krxtDLMmg/g8uF3vEu3/ALeQHVDs8JDTxCLYnE6CTEg7jYiEndpc9DWEtMzaOIKakJyYCyyr3lV43jjyB5opiMWRABsOHNJWXdp3Yd9RwaHF8b7CJ4DfdQHtRWc/VqF9hobA9IstcIujzczXN0P1WtIA8tXQGR7qs+qBxgbQDf8AfuljA9qXizgCDxiDfj19Uw4d4e0abC0+W6LVCJ2TssASftTAuZ4AQNjy5oVnPaPufDTPjkNc4XbTk7DgX7yeHzW+b5maVF0AteSWTedOgGW8iZI90oupB0sB8Nem1zCf+43h5yCPVY23mk4/Kt/X9D0MWNQipPb/AC/Uaf4ZZo0YjEPqmXt8LSdw2bn1gKftN2r1PeBfgOMJAZULS2o1xaXjQ4j7NQcT52VapWeZLpJaYeOY5qvpK+tDPI/OxxynPmhsE31W6g/qulZPGqZnSz5u/wAFfPrfA6Jlrtj0Tr2b7X1GMdSkajFz9poEAi/uEJ4/YRZeO9HaMubFOn6n3cVfpMElI3ZztzSc5tKodDgAGybOMcDtO5hPFJwNwppU+xnLkrRVzPKm1GxtxB2IPohg7PM1apeHciQ4DykFMe6rVTwKEorY0JvRTY1zfLyVXEvBV+oLIViyBxQHegTmLvkgmNcAIV3McVvxQw0i+5VkZ5EVGnqBEbqwMJpVzBUhsNgpsdRmw6JuQnEVM17KawH07EO1FuwdG1+BQWvnjqToOGAaDB1gucfM8D5QuoYah4ACoKmEI225G4PpzTPIxfRQPyfO290zSJplstIsQORHMFHMPimv+Ez04+yXKuHayA1ukS6w2E6Sfmo9cXFvVBSJNU6G7QtXNQLDZ25u/iHXf3/NFsNmbH7GDyO/6prASwVhSyvLrOApYm7s3k/dt1u+Nw2+638ygWUUQazAfvD5XTyWpZMrjS2U8YbFJee1XXsSOic8YYBSPnuJgmCpGoUsRvMA32IkeoWuZZvUqnQYYz7rdiOp4jpsrFYat+PFC8RQeXBgBL5gAAkuPSN0YumPKKkrL2U4J1Wqykzd5AH4nyABPouzYbBto02sbIaxsA8TzJ67n1SV/D/s+6gXVsQA15GljCQS0H4nOiwJsI33RftF2jDGnSbrpdk6IM+zfRN5HMbj8/Jc2z3PNZ8NjsSLA+iznWaOquJkj9/NVcj7N1MY54Y4N0AS43udgBxNj7IqPFWxXK3SNu0OR0qeFpVmuPeENDxMteXX9CNrWMJcpPm4V3tC99N/+mNUVBRJEgQJ4+ZHw+hQdtQtMtP5HzC1YrUezH+0cXP4RjynLXVfFwmPPzPBOdLDhto0gARsfTbeyodlM0oYim2nT/l12tju3R4zFywmzuJg3RapQIdBEkQbiBtB+vRCUrEUaKOZ0A9hDjvafun7Lj6mDtYnkkruHQ6lBD2E1KfMOHxsHtIXQCQYBmD8Q5jaD9Eq53RFQvdSM1KDgHkdB4XHn9x3UTxWSX8OfPw9/wCzdhnyjw8rX39+QFWc13iNqdaz/wCiqOPvfyKq1ZbJMa6dng7PZsD++iuPe27iIpVrPH/bq/u/koquHLjoeAalPb/3KfC/OFsgk3TEm6Vr7+9P8GD6eHEGbEzAnhcxf+35rLQT4bhwJLCd7firjPEBccJuHcBIIN9g75KDEUPIObPMXHEcPsu91eePkvqZIzp9+TTGY01GtJtUaQHDaYNnDrz9F1j+HXbk1CMPWd4/sE/aG+n+4fMLkVelrkj4m2cBxjiFjCYkgtcHEFpBBBggi8grLKPNU9lVJ43a0fUZxsKjiM0E2XIsB/FdxphtVvjAjUNndSBsVZw/bnXcO/TzWZ45eTassNo6k/HSELxQLks4LtYTsQf35otQzmd0vGg87NKuXFy9/pA0cJ+ixVzwGwVSpiS4wJTCF6hDfUqw1wQ55IU+EeSVwArQaHbfsrd1O8KXCNtb981vXaGNLzYAEpWyiQrZwB3pA+yPmf8ACF4mzSrHeaiXndxn02AUVenIVUYpd9k2Ep6mDyUD2wYU2FqaWwvYlkwfVFOhWiH/AFVThVfHmV5YIXk3ITiNGUia9P8AuHyv+CfWiySezxnEN8nfROupLLZohop41kgpI7Q5fYkDZP2IbZB8TgQ4RG/NSfRpj2jmWXZXVr1hTpDf4ifha3i4/u66hlnZ2lQaNIBfEF5HiPO/AdApMty9tJsNaATuYEnzKmxOIi3FcM7BuY7Fc57Rkh26fsfXt6LnXafFAusmhsWbVC3mWK0NJVXKO1tbDsf3Z0l4I9eY6i91DnNewE77xyH6oSapMCbDYTsOQWlRUtmRzcNEs+p49VkqNpstiVYys0O4IsQbEcD0TxkPbmq6KWIAq2hrzap5Od9r1E9UkAKem+ErVhTo6nRxbXgvYZjcE+Jt+fEb3HRBKGSCi8vplzmjUC2NRcx1yx7dzJnxiXbWMXE5VmBI1T4hysU00apqMBdDXjlYchPIqUoppxemUi2naFLG0G0zqHiw9UX6Dgej2mxVQ0DIpE/zGXov4PbuBP09k042gDqDxDXGXx94n/qDmY+LmDzAS5iMHpPcvMCZpVODSbgT907hRxNxfpy/B+6Nlqa5r8fp9/4KjyHeMCCCO9ZpmDcamg8N1qHWF4kTxbxnjI+/7lXW4Z73T8OIYDqadqreMczG4/YjGCL5NOzftjVHdkb26yQPNb1mio/E9GWeGV/Ct/f9vYHk/a9vkCeokQPVDg6A7ib3RKo6TbYfQbIUweE9SpK38T8iSfyrwaNUlJxBlpIPMKSlR2U5Zp5IihHLc+fTMuY1/mLo9R7XNdw0+YSeOq0qO4C5SOCYyyNHRcJnVJxu9vuiZz2i0WcFy/D4eDfc2J8xZSUKpgXuPwS+iOs9HRKOcd6+GpvyrBgASuJsz+pQcHDjy3/JOfZvtbVrzpe10RINnR5D6qUoNF4ZEzqlJzQl/tbmVhSad7u/tHD1NlVp5sQ0ufsOu55Dqg9R5c4uduTJ/Aeiml5GyT6pGQT+K9uo3OJspTCYgV3i/RXXbKuQtnYgG37hcca92F5akBZXHUOHZVv86eTT9QE3hKvZJkveeg+v6JqCMtlYfymr7qE01NCiqvgJGVj7Ihr1NIshFTEcSrWKfKA4/E8AgkPJ0gbnGPNzJjYQkLMHOLiSCnTEstqIk8NvdJ+NJBJ59VeCMs5MV86pkOaTsRt1H+UPYVezypLmjiAfmUPYtEdGeWydpWxK0aVsAmJmQtwVqshEBcy/Eljw68AzHPqui5ZD2S24Ik9TyHI7dFzNpTN2ZzjuzoefC6wPL9FOURosbXYBr9Q1FrjBZNhMzE7ibQeaW61IXoVhDZ8LiI0Hkf6SfaZ2NmQOkA9POwvB9eCgzCgyr4akAj4X3jyJ4jhPBZ5wU1T/AOF4TcHaFqthnS2jUJFQH+TVm87hjjz5Hjso+0eO7tvct0h7oNcttqfEQOguI6u5oxhappP0VhtHdu4tvYTsW8uU+yZjGnvHOIO53+QUsanOfGfy9/19jVlyxULht/l7mKDdxPBDqjogCbWHL9UYp4YC55T8uKAtddbzzkT03lbF0rDFNSpoAIiSVYyyhrqtZIbqIaCdgeHubeq2FAL1GjBtvwjgVwUTVKRDjwIMFQx4z1v+aOZiz+cHOECq0OI/r03H/l9UOxOGgyOB+R4IpgaM4bLWVnNpvJGrZw4OMATzCxgexmJBc6RScw+El0SZiZBloi8kXUdWqNBE3af/ALIke14cGNcYkCY+8LHVzJieO6SV+B4tDTTe57WB1TUWASYgPeBd0Rtcx78VivX0C9vIyEBpYhsS10dZsUTw7KtiQNPNwIt1BWdoqmb/AO5DhJPkpKdd7tgt6bGkna3LZXKZAQCVqoIbc/kFHTxTW3MlQ42tqceQ2/EqtiKZc0gGJEfJMokZZO+iV2YVJsLeS8lFzrn81hV9NC2z6G7KYeGOdzP0H6lMB2Q3JaOmiwdAfe/4onKz+TdVJEUqrXcrLyh+LdZKysQbj68AlAalaZKmzrHgWnohNfEDTBgefNMhJsoZ5mENgJQxFYlXM0rEuPFCMRWhpPJXiqRmkwFjqk1HH09rKJpWI4rLQrIkyZrltK0bssgIiG4UgUYUgRFJGFT03QqzVM1y44dOzGYmo3QbkWEk/vhEotj2Ry8+Jt+7pa7IP/mO/tnyv0vfZMuKqWB4XMX9j7KElTKxfRRdigG6agln2Tu5gM7SLjoh2e5Y51NpZFRu8t2P9XnFo4Qos6xWlpJHRoJ3ff5Dc+3FL2XdpauHcQ10tcZe07E8SDwPUIpHMkzUGlRAdu+3UD/CC02Wn9lWs5zLvqhcJgCGg79ZVOkE4hPKssMjlHzVZpUzUQBPAhpqMLiNJI8PqmilgsM2hUMAvJMWJiDaEjtdBlM1WtppMHMD5pJIZMs53hu8wrajd6cE+ROmR/y+qXn1SWE8SP8A5D9hMuVEf9N+z2ubfYEtOk+eoNS49kggbwflb8V0fYLKLBLiDeYPy/RDXN0uI5Eong7Ob5QfOUJrVTJPMn6pwBNoq02F12tOkjmHEAtI9E2dnc9FRsVd2mN7G31+SCZvV1UWcZiP+DGthQ4fCOptBNpItx8/mk48l2G+OjoDgCJbAHL8lo+oA0k8PeeCpv7PVmsZUpPuWg6CJuRJEG303S/jcxrB3jMwfugAdOc9CoqFso5dBny+a0iVXwONDxbfiFcJgcJ+iZozg9+Vsk+AexWVPqPVeRtnHecM2AByAHsFUzXtBQww/m1WtPKZcfJouuZ5/wDxKrVJbSJos2tBqkRxds3yF0mVMUS4nidyTLj5k3SxxN7Nksqvo6hif4mBxLcPQqVDzcdA8+JhB8w7UY5+wosB6Fx+ZSjk2eihqDmlwcZkb/NHaObMrg6dxuCLrnHj4F9SUvIFzTEYokF1Rpv91CMZmeIHhcQQj2Nff9EHzIJosRt+4MZmkmHS0/IrTFeIQsVWA7rSi7RY3b14H8k7QLKjqMLXu0RqUlVexMmBkMLzeqzK8mQhst1osgpgEo/cBSMdBUDSpWoADXZ3Hd3WaedvfmnOqyQ4mzGjUTExPAc3Gdv0XOqTiCI3+nVP+IzFoy9r93Obv/XJaT5qUl2PFiD2jzd1WrbwtaNLW/dEzf8AqPFBSZW1W7i7mV6kyUxxq0K1Rp7XW9LC3kqQU/kiA85kEwQshqzZb02SuBRmrQLQCRZwkHmFewbi5zATLW/U7A+tkaw2EY7DDV4jaI2HXnNkEqNcwnTwPqkuxqoMvxEYimGkaQWcLlx39JlL3eHW7zcPmpKOKl7XCbOBI/qBXsZT01Xj+s/VFILKeHPMxGpC6wMkDZEq1QR5alVqOBIjjARAMOGY0Nadw0mPM/4V3KqBxFamzg4megBkn2CFUDDHDnceabv4d4IzUq/d8LfN13fKPdBukBdsen0mlsbcunJL+a5LTqE94yTHxCxI8+I6FHlh9CRe/wCHkoNWXTOc43su6ke8w79Q5GJHTkUNxGNe0gd28O5Fpj05p8zPLal4kjm0X/5D8kGbBJD3SBeD14+W/sim/JKVWLfdVjfS+/8AVHymy8mTXT5fv2WUOw8l7Cw8qMouzANETc9VKKDQbAeyo8qHWJi/3TibBWqNEsG5k8kQcVQxDkjm2MoJFSri3NvqKr1cxcRfZYrCVSqP5pkKzP8ArOYW3eg8VSe660VBaGI05a08x+lvZUKzIR7s7hxVwTuDqTzfm13ij0M+6FVqcknl9VwGC3NWFPWCrOKdCM3leC1CyEQG8qVjlCxTU22nkuOLVAc/X8lPjc1P+nNMmzZLY5nn0Fz5lU5gKljHeH1H5pTkV46qWk6FllIQvMZJQHLFCoQVZ7wHp9FXpujqt3OlcAkpVNToPPgFZfQk8hHDmqlNo68v8Kw/GRIi6DOGXL8KW0rxDRaDJJN/oUOGHcX2aYnkiuUZiO7a5zRIbuBfluTyXmYvUXECIsPX/CS2hugCAO+b1e0Dn8QlVcUS6o8/1uPzWuJq/wA4EcHj5H9FLmDdNV4H3j9U6FZT0gh88AfooQwF1MDlKlxNOGvv0UmWYQFznH7LR7udH4IgLLrLq/ZPKxSwzG/aPjd5uvHtC5lRaDUYHXbqaD1GofmuzPdp2STHgRnD33VhzxFlE13NbtqiJhTooatqXSP2wyLQTXpggTLtJjSTuY2g+ScKtWdrKImd7oitWcm/3x/Jv/ifwK8uiO7L4Yme6bfzH4rya0LR/9k=">
            <a:hlinkClick r:id="rId3"/>
          </p:cNvPr>
          <p:cNvSpPr/>
          <p:nvPr/>
        </p:nvSpPr>
        <p:spPr>
          <a:xfrm>
            <a:off x="0" y="-1179513"/>
            <a:ext cx="4173538" cy="2465388"/>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9" name="Google Shape;1719;p100" descr="data:image/jpeg;base64,/9j/4AAQSkZJRgABAQAAAQABAAD/2wCEAAkGBhQSERUUExQWFBUUGBgYFRgYFxwVFhoXGxgcGBcYGBwYHCYeFxkjHBccHy8gIycpLCwsFR4xNTAqNSYrLCkBCQoKDgwOGg8PGiwkHyQsNiwsMCwpLCwsLCwpLy0sLCwsLCwpLCwuLCwsLCksLCwsLCwsLCkpLCwsLCwsLCwsKf/AABEIARgAtAMBIgACEQEDEQH/xAAcAAADAAMBAQEAAAAAAAAAAAAFBgcAAwQBAgj/xABCEAABAgMEBQgIBQQCAwEBAAABAhEAAyEEBhIxBUFRYXETIoGRobGywQcUIyQyQmJyUoLC0fAzNKLhQ3MVkvFjU//EABsBAAMBAQEBAQAAAAAAAAAAAAQFBgcDAgEA/8QAOREAAQMCAgYHBwQCAwEAAAAAAQACAwQRBXESITEzQYEGEyNRYbHBIjJikaHR8CQ0QnIU8VKC4RX/2gAMAwEAAhEDEQA/AKgEiFS/3wyuK/0w1wpX+NJXFf6YiaU9qFR0H7hv5wSeIpF1le6y6aj4jE1JijXVPukvgfEYNrzaMZptim6Gf3XfpE+yXq5ivCYihVXX5RaNJD2Mz7F+ExD+UrFD0T1slzHqoTFNreac/Rwr2syjcweIRQErrqie+jc+2mN+D9Qh/wBeqEfSPVXuyHkjcP3A5pDvWv3pfBPhEcNhPtEfcnvEdN6Ve9Lp+HwiOSwq56PuT3iOsJ7IZeiuIR2Df6+iqT/xo8xVzjyPRnE/dSamd7m9bmVHy62+VMcuh1NaJRcfGjX9QjuvqgetqdqhGr6RAmwrSJqGHzJ741al9qgYPgHkpeXVOc/VV4mkL99E+xSdi/0mDxO+Al8H9X4KT5xmNMe1arGk1TNzSS22H26Cnsw3FQ7X84QcR2w8XKU8g7lnuTDOu3XNOMSF4eaPYaRHJiQFkbCRFkBpEa0vNwz5ia0Wof5GG3RV3tSt8B6qIxMey0pkuFMAtLbUK3bD5RRMWyJTceYfXEO9QoZ/SYqgVAPSYWrAe9o9V2w3XDzSdfCQTPB+geJUewU05ZMcwH6W7TGQBDOAwBVsFRoxgI7ihSv+qkr8/wCmGwQo3/P9L8/6YBoz2wQNB+4b+cEnkxR7qj3SXwPiMTYjKKTdQ+6S6aleIwdiG6Gf3TXFN0M/uu+2E8kv7VdxiRaI0QZilJUk4zJM2zj5ZhSQcNcwWIaK7amMtX2ndqMTK6VrExaJCjhVKUZsiZsBIE2WfpIJ6wdUNujsjmQTFvePX8yUXVsa+Vgd4+iY9AyES7WtUtKQifIRNQwZqjGkDUHIPSIaQaxySbEhJBAqlKkgvkFqClDg4DcI+7VMwJLEE5J2v5QJisDqiRsnhYnutxPJFwgMGiPy6RL0f3Uz8vhEclkotP3DvEdF4R7woE1ZPhEclmHPTscd8eot0Ldysody3L0VV2RiRXq848A749OdTsidUkp5fqUfWqN8Ccw51jygHJSQoF8iDlBy/wBLHrAJeqBk+1ULYlJd2Marhh0qGP8Aqpip1TuzVm1QIvan3ZW4p7/9wUlVSOEDrzp92XuwnP6hGYwm0rc1XU29bmEgvw6ocrkzPZL+/vSP2hMKjtaGu46ubMD60nsMNq3clPq8dgU04qGJDeJk2udl/UV3vFd6YkV85mG2TWIqp8tqQfODOir/ANQ8fD6hRGJjswfFbbozCLZKciqm6wR5xWxqiKXdWo2uS5Lcond8wiyolgNHnpXqqIz8PqV9wvXG4eK+pkpzlHkeqAjyJUP1Jvcrr5MQoX//AOL8/wCmHB4T7/ikr8/6YLpN6ERh/wC4b+cEmkRSLq/2srgrxGJw2UUi6n9pL/N4jB1fuxmm2K7oZ/dEbQeYX2HuiHyrRyM5E5IcoLkbR8w6QYuE4c08Ilt2NAcvMJVRKWcs+dQEg0cirnKkM+j9VFTwzul2ahntUTXRPkkZocL+icLBeizKlBeMnFkljiG4vl0kRoVpUrWF8jMEp/iwk4RtLBm1kvB/Rmh5EkOlIcCq1VU3E/CODCPqbp2z4m5eS+zlUP4oHnqxK0sa3Ufzgim6QOspAvWlrUvgnwiB1nHOTU5jXvgve+UOXxpIKFpGEpII5owkUo4p1iA8g85PEd8fIhaMDwVtTEOgaR3Krgd8emPP3jCf50xOXUkkT0gkCch3Do/UqFTFvhr9JBAmSjUc1Xf/ALhRMwUz6o1XBDegiy9SpetFp3Kx2FTykHalPhEcl4w9mmfb5iN2iFPZ5X2I8IjzTSXs837FdzxmZGjPbud6qqpz7TDkpktO6Gm4iazKfh/VCspP8aGO4v8AUmD6R4v9w3q9y5U9aLwOTnriU35Q1tmH7T/gmKthhI0nNA0pyag6Z0sJI20djuZJj90cl6qpc61/YPmFFVzOsYG34pVu3ZlTLXKAeigsnYlPOPc3EiK0i2g4c+c5HAZmE26t2ZkpVoWoYFEKlSioHUazDrwkhPFjDHOThYPQgAHYgAFStzmnQIdY2xlVIDtDR5/nzXOgjMbNe0lGqxkabMoqSCQz5cNUZEGRY2TNdsKd/wAUlcV/phrEKd//AIZXFf6YLo96EXQfuG/nBJrZRR7pD3RFfxeIxN8WUUa6KvdEUeqvEYY1265ptiu5Gf3RSd8P8aJLc7THJ2hclRZy6N7BiM2cM/XsisTiGyIj8/aUdM4qSplJWSDrBBpBWCUoq4Z4j4EZ61GVcvUvY7P0VJtml+UJQguh3J1F9daNGofc0Keh9J8wECjk4U/izIHTlxgubVylAuUk7ChXYrHXqhjBSPsWNHuqgNXT08bCf5C+y67LeSuWUg4mOIbi2riKdUCZSsj0xhtKZauaorX9LpQ/ByVdghpsNypk1AUQJRIepNXy5rEgdI4R+qaYxN03kDnrXWmxmnJ6sXt321fnJOSVuHjTPtSU5wOtumkyZQDuoBiEsSMNC70FaV7cold6L+Fa8CSuuQUQW6UtEvT0Uk7rDYk73tanG/s9Ewyiku2MFqt8OcKMyWxGcApN4VuAUknLjBOz6WcOoRd4fMaWFsO0D73SeohbK4u4lWS76ns0n/rT3Rv0iPYrH0K8JgXdDSSJlmlhKgSkYSNYZ9UGbQh5ag2aT3GIGo1VL/7HzTiDUG8lKSIYbkf11b0HxJhew7oK3etnILMwimEp/MWaHUzC+MtHFWFS3ShcB3J/mkElGPCoijEYhvALjsMLukborTME6X7VSXZ/jDgg62UKnZnrjiTasZKwupzfbBCx3gXKLKJUnYTToNSO0bo809PJSi8Z18fFTc+HuIuDdddi0gJgILiYPiSc97bu0a49mOohOo1PR3DVHukbGm0oE6ScMwZF2LgfCrYRqO/WDHt1rQlaFFR9olWFb5jZTUN20GP1ZVkwHRFjsPggI7tNnIkgU1R7HYFp/gjImdAd67aS95OFS/qObK4r7kw24t0Kd/zzJX3K7hB1LbrQiqAn/Ib+cElq1RQbnn3VP3K74nqlZQ/3MX7qPuV3wwrt1zTrFNyM/ujE00iB6XT7SZuUrvi9zGakQvTSfbzRT41+Iw36Ke/KPAeqhMV91qHaIUoLUlOsFVNRAJeDi1/Kn/Z/YRy3Ss4NqSDrSvwmKBde6qMRXMIYKOBJribWrd9OtnMNqutipah7XbbA57R6LnEHzwsHAEjyK+7jXSBUmfODj/jSdZ/E34dm3hB/SV7ZUteBHtFHY5T1mh6IE3y0ucKrPJClLIaYpwlCEnNL61EatQVwhNk2XA6lTACRq5zVZhkBr16oS2krZNJ4yHgndNTRRRmSU2aPqvm/loVOmgCWStbDm1ChtOqgeEY2IS5pCxhUMgcgSKeUUyWZKymWtfOOFJU5DuQw5up1AHhXKDivRlKnL5SdgmUASkFSQAH1pZzXshhKI6OIBx19wS6WRs0pMQ9lR0rBSCW1vG71h0kGprXgzPvin6U9ElkQhSguZIyFFcolyaAJUHqd8T7Sdy50oEj2gB+QFVOGYPR0x4jqGSC4X0QPIJAuAnn0YWROBcxy5y3NQ8f/AJD9gcRNdC2xVksyFID81RO34SSCGL14ZQRsN7pim5ZWBJyo1fqI+AcYRVOHy1E7nsR8bQGC5AzK5p2gTJKTO+bIPQ7nBz3f7jqCUqAAIYZDIjg2fTB6xlM8GXRR1oXQnelWR26jC5pvQa5RyLb+4+Rh7hlZFfqZ2aLjxOwobEn1b36ZcdXAarZfdfHLFJYqCtyhgPQpIbrT0xrmWp9fNOW0f7GuB02biGFdCMie47Y51WvmnFVqZsXah7OyD6+kYxmmwWsuuFYjI6QRSm4OzNMGhNLqRNwBRYghQ1GjjqOR3mDN2kqNstCx8CggbisZ9VeuJZpDSisQTLUQWZShmNwIyLRWbgJAsUptQUOpRiVxKlljgFQdjvZt9b/RE1U8T6kxs2ga800pjI8EZE+uS+nhUv8A/wBOX9yu6GmFW/8A/Sl/ce6CaU9q1GUA/UM/OCStkUC5p91H3K8on4NBFAuWfdvzq8oZV26TrFNzz+6MKI1RFbxSmtM4fWvxGLVMREXvCr3ub/2L8Rhp0T3so8B5qExX3G5r4uYn3xPBfhMPptRlrBekI1z/AO8RTPGP8FQ9W6Q+cCdJ3aFc0/CPMrrhWuA5pI0rpFZmqSonMpPHWek16YFTQspYVqx6TQ9B7zB+fYOUmFKjzksC+agHY8cOEdEdEyzoQCCyRmra2oDrbpMMaGN8j2kZ8k9q6mMUXt8dQHiEr2azTCpCqufLX/NkWfRilIFaAhyN+uFG6tllzprlsCKkcDzU9Jcnck7YdLTOCqDpgbHZGCRrG7WjXz4JHR6RaSeKCXs0pzpaASwCpqvAjvX/AOsD7vKK7RJD0SVTVcEjCj/NYP5IGadtjz5ralCWnggV/wAyqC92imWmbNWWcplp2sgOr/Nah+WOWl1VPy806c3QpgBtcmO8Wh02mUcDImiqVCmLakneIRrFoMIJxElY+UgprvB18YYrVeVKQTkBU1pCJpq/C566FkJbDtptObl8tQA3wbgtc+5jIu3v7j3JFWUxsHbCmFVsKeegMoAmlA6ahukCH6YOWSCQCCAah6HyiO6L06tJZblKixD5uQ/U3XwisXe0yhVmSpwcHNJ2sGB6RXi8C4sGueXM2fnqmgZKaaNzxs1cuCSL7aHEhacPwzcWB9Sk1Ug9FRwI4q9vteGViSmpGEnPnElj1A9UMXpaK7UiQJLqUJpIALUws5c7x1x7pXQnJ6PDjnBSCojaSx6HMG0mKBzIoZNZc7R5eKVSwOYXSN1WF+aQ7LZ6ZVfMxY/R2XsYrktQ7j5xKpMukVD0brezrGxfekftDPpLGDQ5OH29UBhzz1+viE20jIwiMjNbKjWPCvf4vKl/cfDDaUgfx4Vr/D2KK/OfCYJpW2mai6E/qGZpFCaaofrkn3b86u4QgHLPXwh8uMs+rqavPPcmGVbuk8xQdhzR9QffEXvKlrVOp/yL1/UYtKl9ESC9yR65N+89tfOGXRQ9vIPh9VBYru2nxXFdT+8lfd5GKRakRPLrSQLZJ+7yMUu0pgfpcP1LP6+pXTCt0c0maRSBaGyKkfqAjh0hJxhSqhT5PqBOfV2xpvBpAy9KS0/iRhGxy5TX7mMdM1HOYZZdZYdLB+mHWBxkRNce4fVe6+cOibGOBKK3KsuELJbJA7VnzEMs0Pry6I06D0aEyApvjJV0fCnoZIPTHxpZfJylq3HupExiTusrHkbL2+WpFUreza3ikebP9o5dnUs9JKjDVo6Q0lKFZs6vuUSpXaowmWcY5rO+IpR0KUEnseKXMlp+IDOOlc72WtCa1hDXNb3BTi+IUJqZSTRg43nX1ZdMArJooqVuFNjBjXshkvNL97J2KA6gmMl2fnAD/wDo54PhPYrvispqZsdGNEa9G6mutL6oB+y9kI9RIAAWK0FCwGwRiLwzZI5GV8Slc5RqGozA6zU11NG7TtqCAhIqpiWz1kB92Z6IF2GTzgTUu/TnCN7G21hW2g6Y6H8R9fDkqhonRRLFZKlbTHdeuSPUpm4JPUtMddnRzY5rzSybHOp8h7GMS9BIf8yNx/5DzU7UNvG4eBUqFoAeH/0aW44JwA1p7lftE8RILmkP/owQxnA7EHtV+8ab0gaXYfJy8wpmgIE7efkngzl7o9jcRujIy2x71UalveFi/oeQn7/0qhleFy/X9sPvHhVBVMe1aiKLfszSBih7uKfYK+8+FMIYHlD1cI+xmbl/pH7QzrN0VQYnuDmExrUIkF8/72bl8Q7hFgUr+NEhvxJ99mcUn/FMHdFT+qf/AF9QoLFN0M/uuHQC8Nqk1/5E+ICKlahEo0USLRKplMR4xFS0ktkK1UPdHrpa280V+IPmvmE+47NImnbJjSlRcqSrG+x1OA25JA6N0aZk10IIqcTniKCC6peOXhzUoEmsCNGTEuEvzUhRfaUByRu72hxhzi11uFvLYmeKwxtgbbUb/PvVR0OypEoDIIQP8RAq9dhaUSV5kAA6qvq3CO/RkvkkoTsSkHiAAYG35J5NABDkk1rkGf8AyiSY1r5ud16pgTI0JL0HosKngguQSrZkDWu8iHnR6yxSeMA7pWNeJSlJySA4y5yiT4B1wzp0cokEBo+VmuXVwCIq33kIU/vTKPrK2HzDtlpMc9ttolJMxfyAqbWWwqA6WgzehuXVtdn+0BP7wsW6zmfMDFmINXYgnWOHdFq2YRUjA7aQkVPSyTzOLB7uv/xAJRXMUZkwMpdW2JySBuYQUkIrHZpuyYZiB/8Amnz/AGjTKTWJ1z9PWFoNEzRhbfbbXnxVbsQeWk7UjujzTUp7LOG2WvwmPdD1kyz9CfCI6bUjFKWNqVDrSRExD7E4Pc71UrMPeGai6V1OeuHH0bTRy6w+aNuxSf3hQcBX82Qyej6cBam2oV5HyjWMXbpUMo+HyUlSG07c1Ty22Mj5xjZHkZHdVi34oXb8n3YfenuVDGJZ4QAvrL92289PcYIpgetbmiKQjr2ZqdhVIdvR+rmTc/iT3GEwZZa4crgqOGbxTq+6G9XuiqLEv27uXmE1kRJb/SSLavYyPCIrRWeMSv0hTB60d6EZjdBXRc/rCPhPmFBYoOx5pesayJqPuT4hFU0ormqAAJIIAOXS0ScL5wNOiKdpW3DJJcmGPSeJ75oCwX2+i8YM0v0mjwS5aUiWrC5KWwqI3qAYcXZ4E2qThPKMwNEgUGwgbAziDVpl5gB9pducMkp2l8+DbW5TKxpwq+UOSdWsmG9BHoxnSG3yXXGJmvmAYb6ItzVFWoTEiYnJQCk8DWFu8k0TJwS/woQPzLUpVRsZCawXu3Z1y7OlC3BHOAPypUSQniA3bAXSyR60rBrKMWsOmW/QwIiQp2NFQ4DWNfmmNGSXgnhrR+7VnCJRY4nUzh9QFK7INEQO0NzJEsNVQxN9xxDsMDb33j9XRgSXmzHCQPlp8R4dpjnoGabRYLklcJ3+05xSLp62cpPmDPnTVUOozN2RwkR9WaxfCoawKHNxnxgVoqUQQTXnOftVzVP2HohhCsIAGQXnwbviiq4zG4NPcPojsIkD4To7bm/NcN6pY5RG+WPEqBktOUGr4SefLr8pHUr/AHALk8oR05vGD+bVTUZvC0qqaAV7tKr8g7KQRDkQGuqSbNL4HX9Rg2ldP9RPS6pXZqYnFpHDxKik1JC238N0GrihrYjfiH+KoG6UUEz5g2LUBT6jHZdScE2yTT5wOunnGv1Q6yjf4sPkoyP2Zhn6qvDojI+wsfhMZGPWVYt+I7YAX2UfVsgeendtg80Ar5j3Y/enzgqAnrG5rrSb9manAWG1jKHL0fkNNr+D9UJ6Mj0Q33CR/V4I71Q1qtyVTYj+3dy8wm5ST/8AIlPpHS1rzZ0J84qhS20RM/SaGtCCdcsavqVHboy61dbvaVB4kOw5pNxstJYFiD1Q5WfSRmJKhnqPGuLoTUcBC5oqxcrM1gJBJI1UYNvfLhBqUMIYMAogNsSCAM+jqisxEsfURx/PmumFNkipJZgNuzl/tdkqVjIJFHZI2wVuzosLtBKxRDKUNWJ+YD0hSm+gRz2KzuMTnACEgJ+IkkBKUvmpRbrhy0Xogykc489RxL1gFvhG0JAAfXU64HxWrEMJY06zqS6miL36RXWuRr6+EINptbTLQsVPtmGqnsx3ND/NnAJKlFgkEqOoAByeqEKzTAuYzABa0JYioC5mMji3dE1RWBc4Kgphqc48AnQeyQNagAAN4DROr2WZQtBUur4SOBSA3/slUUYrqSzwtX1sePk1DUC/QQR2KVHfCH6NWO43SyqHZFKkqRgVk7uGGsNBNJAScmKcaekP2jujjmpqlWsDtBjm0jpUSgEfc1ckqLjoGI9UUOJt9hr+SIwKTtHR9+v5LtvelxJVtCv0nzgEBlBu859jIO4+FMApc2kSdLugM/NWtFuRz81Sbnr92TuKvET5wdEwNCxcua9nbYpXkYYEiEtRqmdmpyqFpnZqS3oWBa5tP+RXaSfOOXRNvw2mWQwZaTt+YR33xs/vc0VqQd1UgwKsqME1JAyIOewvGt095aRviweSipLNmOfqrYFzDr7IyNyVU1xkY3o+JVdfwXQmAl8z7qfuT3wZEBb5f2p+5PfBdOe0bmutLv2ZhTpKqQ4XBVWbwT3mFDHSG24B503gnvMOKndFUmI/t3cvMJxeES+2jDOtMt6ICBiOv4zRP1GGzSeksCVCWErmJAJTiwgDas/KGrvhRtWlFTpqlfCkOlL6g5c9QfpjjhPWwzda3ut81LMpmVJ0H7Np5LWmWEJwIASA51U2udex4GWqQ3NBdWZ3NWuzb1R1rJWpgRTJOQSfxK/ErsGqtY+ZtmABFTrmKFSwqw/mcWlNQ27SXbt/2g67FQW9RTizdl+/JGrm2ALVypcolEhGwzSOcttiUnCN6lbBDYufhGcBdBWQypCUKcmqjtBUcRTwD4RuAjdabUEgqVRIBJJ1AB3MRWIVhqJy4ZBeoIdBgCFXv0ylkyQXK+coDMgHmA7ioOX/AAtrhd0FpgKmoeijOQM3BYtQjKpyOyFa8emVTpsxSSQCakFiwDJQ+oAN0kxx6F0gpEwMWxFx9KwxCh05w+hpA2DR42XwVjmXYNhV5SgHNTDW2uBV7MJkAgfCsB/uSR3tH3o23crLQsfOkHhtHXSPNOF5Kg3wlKn1c1YPcISUUnV1LL99vqv0rLsOSSVreWDsLDbUUeOHR2ikzp7zPlUMIfNhRLa9vRHlqtBx4akBRKmDlgCAwGeb02QV0fYhgZTF+clWe8EbdsVWL6T2hjTbxXXBYxoPdx2ZLqvdJeSg7F96T+0K0tNIZ9MzzMsigr4kLS+8VD9sLMo0iXpI3RR6DtoKr6AFsWieBT1cVbyljYrvA/aGpCIT7hTg0wb0nvEOKV7oVVYtM5Iq8Wncpn6QJDWs70JPY3lC6JfOFDDV6SUkT0GlUdylfvCliNKxqmEO0qKI/D5alD1YtM7NXCwTMUpCtqUnrSDGRwXeOKyyTU+zT2BvKMjKahmhK9vcSPqqiM3aD4I5yY29kA74yx6qqvzJ74Pcrt64B3zINlU1ecnvjpAG9Y23eu1IT17Mwpvhpl2wdupb+SE0tUhIGzMwtWm1pQhSiQwqeqCFnmrRLDS3cYy5pUUyzYecPerDxY7FV1ei5hjPFMFsnlZwsAkVKUsElWZUvWo8dm2BVrt6ZYIBBV3E162Y9W2OEaeXyZwgYqku7qAw80db9Da41Wa3ImAKXhSVF2IbFtI1DUK7Id4fSNNpDs9VH4nVtgDqeMWJ2lbbVZVBHMLKVVW4bIJXTsszlQZoJlySFK1gzT8CSXqEg4uJQY4bGlZW+FySAhJpiUSyQNoGsjIB4oOj7GmVJEv4jUrP4lGqldeQ1AAao+47W9RD1bfeck1DFpu0jsC22imWSqpMIvpE0thlCSCypgxrr8iTQfmV2IVDbadLIkoVynwJBUXowGt+ERu9GmeXVMnhJSqcQEA1aWkMOztUaRI0EHWP6zgNmafxtu6xHil421iQ71PfHtnttW2Zd8abPo8rW2sufON87RExGQJin69oOiSl8lK9ushWG4ttMyzgJqQogcCyup1Qw6UsqhZpvOdWAsBXj2Qh+i62jklyy4UlWLPUQB2Ef5Q9+uJfCoFQOypruiYmIjqi87NK/wA0ToEs0fBTizzJmAOKgkFRFdoJgrItGJPNOskjYpi7bjQ8a6zHwZ5lzCmYUlKiUlDZEEpLnUQR3x8SLSmXMqlKa569x3Ros8baiGwzCSUc5pagPORXVyHKS3y+U7i/NfpHfALkiklJoRnDTLUhRCkFnB3OHZaC1CHBoXFOECNN2V/aSwcOStbEZPrZqPuiRe0tOtaJTTXPgdiLXFm+0WNqR2H/AHDuIndyVH1g70K7wfKKAEq3RPV2qXkleJNtOckl+kuXWSrcodoPnCQpbAZQ9ekyyr5KUqlFEdYH7ROzZFEVVr2Ro/R9+lQR+Fx9SofEABOVXrm2p7HLrliHUoxkc/o9s6fUwCTRah3HzjIz3E43trJQB/I+afUzmmJuScsf8aAN9KWVR+pPfBo2lg5hbvppL3YgpIdSW638oGhcOtaL8UbSNPXNzCmtuWTLUGCsn6SAH6S3TGzQ2k59UJlqUBk7DLN3zzgbbL0JR7KWkTJi1AFIAI2AEnXrYVfY0GV2N1JJExIFSApL9eIHXFjDCTHYheq/EA2s02G4GrwX0qaieSAkypiQOap0lyQ5FNWENxjhtNiSpQJVVhiYvznolLVc0DM79EMcxUmagpUCFBJwEuFBTUIOuu8xq0HYBLtGJSgUqdRJ5rKIACm1hTg0yqYZxTdRTuJGtoJzSWuAmqA9jrh30RvQOjZtnSmaS8wBgg1ShJ+Uaips1dApmx2a8AWPgRi16o5JMrASDkRTWOiEO9mm1Km+r2R+UB9pMDjB9IP4jtiGe+WqlLnHO+wBMWsY1ujZfXpCvWLSr1VAHNU00hxXVLTt38GhDmJKy+rIcIoOgbohAxzOdMLuXJzLnPMnWc4UU2ICDqaojN449jU8w2AOvdfGgbJ7xLfWW6wRDrP0KDq1QCu5ZB61L+7yMUNVjoIWYlOWSNt3fdeMQYGPA8EiSJJsk9M1I5rtMTtQWB6mB6Ip1ktCMLpDd8LWkdFBYYijRx3a0hyJVZpyzQkoJq8smgfMlOXBo+MmE7L8QPolTwuG9iQiaspRWYRMTr+IYV11c5OL88Cp9idpkxTggFt41b4e7wWeTyfKJ5+EMptaCz9IIB6DCFbtOSE8xSFrZykg81+jMbovMIqmy07dI6xqskNXG4SHRGoolo+VjIKThRjogZgqSk9pctteNslQkrB5VBZTKQo0WGIUlVCwI3ZgRwaMs0+cWUyJSqMhhQJcKrmQW4PHcbvSUJAzOe0wFWxBshtx1/NVOGSmen0HjUNXyRfQklKbTLUhhjCnALgUORYPlsHbDwhET3RaES5kooUaKCSDmCopApqcIMPKKgVPXEniI0ZBkvNWS52s+HyQb0hSQbJwWnuIiY40gZjOKlfCzYrHMplhPUoeRiUYBXXFz0XfpUZHc4+iksSbaUZJqu5eVMmUU1LqJy3AeUZC3ZywoIyGE2GxSPLyNZXBlQ5rQArhOKUgrWWCQSdwAcnqiF3/APSBOtilS5YMuSk0A+I6gVnafwigfXnF20hISuWpBoFpKTwIY98Ry8l0xLVQLmYizIQVEnawrq3xn+FdQ2QiT3uH53qhlEjh7CRbpc21JcAO4c5gs/NfI0ZxtiiqmAwPsvo6tJaYmzTWphBQUkHaxYv0R2z7vWuXVUmcKgACWqr72YcYsWXCVuF9S2MCGL9xjeiWpeFOL4cTvmU4SRxLjtMM+jPRlPKHmKloJHwuV9ZZh0PAe8ejV6NSFrlFYcBCkqATrzLE68mj9UFzoy2MXcRa2epfIrNcC7YNfyQvS17J8izs7aklYq+oJGZpXU0dlyNEA2dM0h1TXWo6ySTCJpW1zLTMxzT9qRRKRsSNXHMxW7iSwbFK3BQ6lGJrGMOfRUDXfyLtdsimFNWtnmIGwBd0qzRLZ0plkbFEdRixGXSJZpez4Z8wbFq7yYS4SLFwKqsKfdzgvnQNLTK+8dpaKUZcTSwOmahWxST1ERUgiPuKMu5pXjFdT2nwXBNkxPPSOhUmbZ5yM0qX0/CW4GKhMl7oRfSjZCZUotksjrS/6Y/YHGDXRsdsNwfkVP1byISRw+63StJC0ykrlVSobKg6wdhBpAbTOhJaClZUxUQFJzSd/wBJGe8CFHRWlp9kXilE4T8aD8Kh5HYYfza5dsszy2OFlzAaKSH54YZKZxv6YpDQSYfVtd/Anb9/zWhhUtqISONl2aAlY0lyBzhU1ADOw6Ggjp1ckIKUsThYLO3dqML9ntTuhAOoqbgBwGXbGu02cvzqEZ1ST0sXEOHRda4vcV+ZXGGNsbBsHmhsuZhnyilnxYlc4EskjUPm6coqUq1UpEfvLNazLUDVLEFJYguwO0M8cF3fSrabOyZjT0UcKotvpUNfEGEeKYc+ch0Z1j6r3DUgM0HD8Ksl4CpVlnCn9NXYH8ojxxOQ22K5d29lm0hKIlllMy5aqLAND9wrmOyJhOITMKWJYkZdGuGXRYOY2WF+ogg/P/SXYprLXBc8hKm2cTHsbRaD+Ax5FlohKLlXifNDQLlaXWkFhgH82RqtFv2F44LTaeTSVzAyQ1dWwZRk+EVEQc7SIDjsVjJA42AF0Rl6VW7gx1SdNzBrhWm3tsyQ5WABsc9wj4sV6Jc9REoKU1ScLD/JuyKQ1DGN0i7UuRpHg2LbJ+kXgOuOTTVrk2qWqzz0hSF51Yg5gg6iIWOXWTshcv3pCZKloCFkcpiCjrYBNBszMcqbEYp6hsMR9o+mtcZqYRRl7tiTJsoJJSC4BUAdoBYHpzis+jtb2Mblq8j5xI0JLCsVT0cH3U/9iu5MMek+ug/7BKsN1TnJNwRE1vLKa0zfufrSDFIConl7E+8r/Kf8RENh/vnJXGFG0py9Qg+GsVOxKxSkHalJ7BEuilaFU9nl/YnugnEB7IPiicWHstK6liFP0kWd7KD+Fae0EeYhugNe+SFWObuS/UoGBcLd1dZE74h9dSmalulE4eCicyVThDVccHkpoHxAh9pSRl1pgIUiv7Qw3CmATpidqH6lD9zGjY6wmheRtFj8ikGHvtO3xVLuXo2TJkBakhUyZzjiAOEakjogtpvQki1yVJwoStjya8IBSrVUB8J1jWITV29UugNIIWbS6iBCWjro6iMFp18U5kpXAk8EoaYuJbkJLWdM1JBBKFBZY7gXI1ZRObXcqbLVhUGOwgg8CDUR+gEaUUMiY+7RpFExOGdLRMGXOAV1E1HRBxIK4dU4KGXe0XaJM5C5TpmINDtOWE7QcuBMNN7gEWpbBsTKZ8ioAntJh4l6ClIOOUdfwqqU8DrHbCXfqUfWAWFUJ8x5Rww+pP8A9ExaNvZPPWP/AFcquLsNInigqp+6MjQpJ2CMivukqsEmyBIBUXOyA99lKNlNGGJPfDAZKtSQN5qYA3x0cpVlWVKJYpOwfEB5xhNMCJm5rQ6YjrmkniFMFgtB65T8osfSO/8A3AT1Gh/eD1yLCDPU/wCA96YoqvcuyVJVjsXFNoBfPthN9JGLDJrrXr3Jh/8A/Gj+GE30maJHIyzV8ZGZ/D/qF2BP/XxW8fIqOrnDqHKeCaphWKX6OrWr1dVfnPhTEy/8fTM9ZiiejTRvsZnOV8Y1/TFv0ka7/AdfvHmkeHub14yTqm1rrzoRb02pXrKq6k90O/8A43eeuEO+GjsNoPOVVKTnxHlEJhp7U5Kyw+3W6u5DhbVbYod3ber1aX9vmYmXqh/EYfruWNXq0vnHI+IwfiJtGM0ZibQYxfvTCbepoG6dtyvVZoYfAvuMbPUlN8Rjg03osmzTeep8C9f0mFVM89ew/EPNT0jW6ByUuXbTWggxcu2H1oBmdKu5/KFiZYy55564M3IsvvaeefhV4TGp4oXGjluP4nyU1StYJm5qkT1AwF0xpNdnSFIb4gCDUGh6soNLsiqV7IX74WVQlJL/ADDVuMZhQv0Zm6JVnDG17w08US0NfOXMZMz2at55p4H92g3PtANREkEs7eyGu5cla8YKnAwsC7B3yrTKKl9d1TC5+sBdavDGNaZGGydbIp1UOQZQ3wq+kFuVlmnwdyj+8MsmxrGTdv7wj+keVOE2Xzg2A6vqrr4QPhNb/kYm1zRqsR9FP10QbTkXQvFllHkB0id+LsjI0LrD3Kc0B3hfokoO0wIvUhXqsyupPiEGVCBN5gfVZv29xBjF4RaVuatac9q3MealpetP48HbkP6xl8ivKAfKGsHLlzT6yK/Kruh/UC8TslV1e4fkn4y1boU/SPKV6snL+oPCqHJ1bYVvSLi9VFR/UT3KhXgo0a6I+Kh6zXC/JSrk1NkM4onoxlnk5oP4knsP7QgJUtshD76M5ymnD7P1RofSJoOHycvMJBh57dv5wTuZFYRb7SCJ4+weJUPgWXzhMvyTyqMvgPiMZzh9hNyVvhx7cJVMmKBdWU9mRuxD/IwiYjsEPtzZnu/5leUMcQF4uaZYnuRmiZkFo5NIyDyMwbUr8JgoFbo1zWKSGz84SMGi8O7ipsm4IUHVKr/qC1ykNbJe/EOtKo5pyWVlHXdpYTapJy56R1lvONgrWadLIO9p8lJQOLZW5qnqkZQEvfZHs53KSe1vOGbEGgbeNANmmfa/UQfKMephozNPiranfaVp8VMkyYa7iBpixtSD1H/cLiTDBc2Y1ozzSryPlFJUtvE4eCo6wXgcn0JYwnekdAwyj948JhxTxhS9I8v2UvXzleEHygXADavjt4+RURWjsHJGkJcZCMjWiWrWpuEZGqlpUxdXXHSB14l+7TfsMZGRicfvtzVvFvG5hS3HnTbBe6M33pO8K8JjIyKKbduyKrancvyVCYiF6/j+qHctHn+8ZGQpwrVWRf2Hmoeq3LslMEroeiHT0azDimhvlT3n94yMjRsdF6CTIeYU9Q6p2p9Ky+UJt+ZjLl0Pwq7xGRkZrQ74K3w/fjn5JWM7+ZQ73LtfsSNij3CPYyGOIG0BKcYiAYOaOm0isaxa86bIyMic6wqb0Qozb7U01fN+ZXeY90RaFcvLIS3PT4hGRkbU7XB/19FIADT5qxupshHHpvF6vN+xXdGRkY1FfrBmrOL325hTYBX8EHLopPrKX1hXcYyMiom3bsiqip3T8lREWUjZ1Qu+kKQfVgQRzVjtChHsZC3CPZrYiP8Akoeq1xOyUzdUeRkZGt3UrZf/2Q==">
            <a:hlinkClick r:id="rId4"/>
          </p:cNvPr>
          <p:cNvSpPr/>
          <p:nvPr/>
        </p:nvSpPr>
        <p:spPr>
          <a:xfrm>
            <a:off x="0" y="-1677988"/>
            <a:ext cx="2286000"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0" name="Google Shape;1720;p100" descr="data:image/jpeg;base64,/9j/4AAQSkZJRgABAQAAAQABAAD/2wCEAAkGBhQSERUUExQWFBUUGBgYFRgYFxwVFhoXGxgcGBcYGBwYHCYeFxkjHBccHy8gIycpLCwsFR4xNTAqNSYrLCkBCQoKDgwOGg8PGiwkHyQsNiwsMCwpLCwsLCwpLy0sLCwsLCwpLCwuLCwsLCksLCwsLCwsLCkpLCwsLCwsLCwsKf/AABEIARgAtAMBIgACEQEDEQH/xAAcAAADAAMBAQEAAAAAAAAAAAAFBgcAAwQBAgj/xABCEAABAgMEBQgIBQQCAwEBAAABAhEAAyEEBhIxBUFRYXETIoGRobGywQcUIyQyQmJyUoLC0fAzNKLhQ3MVkvFjU//EABsBAAMBAQEBAQAAAAAAAAAAAAQFBgcDAgEA/8QAOREAAQMCAgYHBwQCAwEAAAAAAQACAwQRBXESITEzQYEGEyNRYbHBIjJikaHR8CQ0QnIU8VKC4RX/2gAMAwEAAhEDEQA/AKgEiFS/3wyuK/0w1wpX+NJXFf6YiaU9qFR0H7hv5wSeIpF1le6y6aj4jE1JijXVPukvgfEYNrzaMZptim6Gf3XfpE+yXq5ivCYihVXX5RaNJD2Mz7F+ExD+UrFD0T1slzHqoTFNreac/Rwr2syjcweIRQErrqie+jc+2mN+D9Qh/wBeqEfSPVXuyHkjcP3A5pDvWv3pfBPhEcNhPtEfcnvEdN6Ve9Lp+HwiOSwq56PuT3iOsJ7IZeiuIR2Df6+iqT/xo8xVzjyPRnE/dSamd7m9bmVHy62+VMcuh1NaJRcfGjX9QjuvqgetqdqhGr6RAmwrSJqGHzJ741al9qgYPgHkpeXVOc/VV4mkL99E+xSdi/0mDxO+Al8H9X4KT5xmNMe1arGk1TNzSS22H26Cnsw3FQ7X84QcR2w8XKU8g7lnuTDOu3XNOMSF4eaPYaRHJiQFkbCRFkBpEa0vNwz5ia0Wof5GG3RV3tSt8B6qIxMey0pkuFMAtLbUK3bD5RRMWyJTceYfXEO9QoZ/SYqgVAPSYWrAe9o9V2w3XDzSdfCQTPB+geJUewU05ZMcwH6W7TGQBDOAwBVsFRoxgI7ihSv+qkr8/wCmGwQo3/P9L8/6YBoz2wQNB+4b+cEnkxR7qj3SXwPiMTYjKKTdQ+6S6aleIwdiG6Gf3TXFN0M/uu+2E8kv7VdxiRaI0QZilJUk4zJM2zj5ZhSQcNcwWIaK7amMtX2ndqMTK6VrExaJCjhVKUZsiZsBIE2WfpIJ6wdUNujsjmQTFvePX8yUXVsa+Vgd4+iY9AyES7WtUtKQifIRNQwZqjGkDUHIPSIaQaxySbEhJBAqlKkgvkFqClDg4DcI+7VMwJLEE5J2v5QJisDqiRsnhYnutxPJFwgMGiPy6RL0f3Uz8vhEclkotP3DvEdF4R7woE1ZPhEclmHPTscd8eot0Ldysody3L0VV2RiRXq848A749OdTsidUkp5fqUfWqN8Ccw51jygHJSQoF8iDlBy/wBLHrAJeqBk+1ULYlJd2Marhh0qGP8Aqpip1TuzVm1QIvan3ZW4p7/9wUlVSOEDrzp92XuwnP6hGYwm0rc1XU29bmEgvw6ocrkzPZL+/vSP2hMKjtaGu46ubMD60nsMNq3clPq8dgU04qGJDeJk2udl/UV3vFd6YkV85mG2TWIqp8tqQfODOir/ANQ8fD6hRGJjswfFbbozCLZKciqm6wR5xWxqiKXdWo2uS5Lcond8wiyolgNHnpXqqIz8PqV9wvXG4eK+pkpzlHkeqAjyJUP1Jvcrr5MQoX//AOL8/wCmHB4T7/ikr8/6YLpN6ERh/wC4b+cEmkRSLq/2srgrxGJw2UUi6n9pL/N4jB1fuxmm2K7oZ/dEbQeYX2HuiHyrRyM5E5IcoLkbR8w6QYuE4c08Ilt2NAcvMJVRKWcs+dQEg0cirnKkM+j9VFTwzul2ahntUTXRPkkZocL+icLBeizKlBeMnFkljiG4vl0kRoVpUrWF8jMEp/iwk4RtLBm1kvB/Rmh5EkOlIcCq1VU3E/CODCPqbp2z4m5eS+zlUP4oHnqxK0sa3Ufzgim6QOspAvWlrUvgnwiB1nHOTU5jXvgve+UOXxpIKFpGEpII5owkUo4p1iA8g85PEd8fIhaMDwVtTEOgaR3Krgd8emPP3jCf50xOXUkkT0gkCch3Do/UqFTFvhr9JBAmSjUc1Xf/ALhRMwUz6o1XBDegiy9SpetFp3Kx2FTykHalPhEcl4w9mmfb5iN2iFPZ5X2I8IjzTSXs837FdzxmZGjPbud6qqpz7TDkpktO6Gm4iazKfh/VCspP8aGO4v8AUmD6R4v9w3q9y5U9aLwOTnriU35Q1tmH7T/gmKthhI0nNA0pyag6Z0sJI20djuZJj90cl6qpc61/YPmFFVzOsYG34pVu3ZlTLXKAeigsnYlPOPc3EiK0i2g4c+c5HAZmE26t2ZkpVoWoYFEKlSioHUazDrwkhPFjDHOThYPQgAHYgAFStzmnQIdY2xlVIDtDR5/nzXOgjMbNe0lGqxkabMoqSCQz5cNUZEGRY2TNdsKd/wAUlcV/phrEKd//AIZXFf6YLo96EXQfuG/nBJrZRR7pD3RFfxeIxN8WUUa6KvdEUeqvEYY1265ptiu5Gf3RSd8P8aJLc7THJ2hclRZy6N7BiM2cM/XsisTiGyIj8/aUdM4qSplJWSDrBBpBWCUoq4Z4j4EZ61GVcvUvY7P0VJtml+UJQguh3J1F9daNGofc0Keh9J8wECjk4U/izIHTlxgubVylAuUk7ChXYrHXqhjBSPsWNHuqgNXT08bCf5C+y67LeSuWUg4mOIbi2riKdUCZSsj0xhtKZauaorX9LpQ/ByVdghpsNypk1AUQJRIepNXy5rEgdI4R+qaYxN03kDnrXWmxmnJ6sXt321fnJOSVuHjTPtSU5wOtumkyZQDuoBiEsSMNC70FaV7cold6L+Fa8CSuuQUQW6UtEvT0Uk7rDYk73tanG/s9Ewyiku2MFqt8OcKMyWxGcApN4VuAUknLjBOz6WcOoRd4fMaWFsO0D73SeohbK4u4lWS76ns0n/rT3Rv0iPYrH0K8JgXdDSSJlmlhKgSkYSNYZ9UGbQh5ag2aT3GIGo1VL/7HzTiDUG8lKSIYbkf11b0HxJhew7oK3etnILMwimEp/MWaHUzC+MtHFWFS3ShcB3J/mkElGPCoijEYhvALjsMLukborTME6X7VSXZ/jDgg62UKnZnrjiTasZKwupzfbBCx3gXKLKJUnYTToNSO0bo809PJSi8Z18fFTc+HuIuDdddi0gJgILiYPiSc97bu0a49mOohOo1PR3DVHukbGm0oE6ScMwZF2LgfCrYRqO/WDHt1rQlaFFR9olWFb5jZTUN20GP1ZVkwHRFjsPggI7tNnIkgU1R7HYFp/gjImdAd67aS95OFS/qObK4r7kw24t0Kd/zzJX3K7hB1LbrQiqAn/Ib+cElq1RQbnn3VP3K74nqlZQ/3MX7qPuV3wwrt1zTrFNyM/ujE00iB6XT7SZuUrvi9zGakQvTSfbzRT41+Iw36Ke/KPAeqhMV91qHaIUoLUlOsFVNRAJeDi1/Kn/Z/YRy3Ss4NqSDrSvwmKBde6qMRXMIYKOBJribWrd9OtnMNqutipah7XbbA57R6LnEHzwsHAEjyK+7jXSBUmfODj/jSdZ/E34dm3hB/SV7ZUteBHtFHY5T1mh6IE3y0ucKrPJClLIaYpwlCEnNL61EatQVwhNk2XA6lTACRq5zVZhkBr16oS2krZNJ4yHgndNTRRRmSU2aPqvm/loVOmgCWStbDm1ChtOqgeEY2IS5pCxhUMgcgSKeUUyWZKymWtfOOFJU5DuQw5up1AHhXKDivRlKnL5SdgmUASkFSQAH1pZzXshhKI6OIBx19wS6WRs0pMQ9lR0rBSCW1vG71h0kGprXgzPvin6U9ElkQhSguZIyFFcolyaAJUHqd8T7Sdy50oEj2gB+QFVOGYPR0x4jqGSC4X0QPIJAuAnn0YWROBcxy5y3NQ8f/AJD9gcRNdC2xVksyFID81RO34SSCGL14ZQRsN7pim5ZWBJyo1fqI+AcYRVOHy1E7nsR8bQGC5AzK5p2gTJKTO+bIPQ7nBz3f7jqCUqAAIYZDIjg2fTB6xlM8GXRR1oXQnelWR26jC5pvQa5RyLb+4+Rh7hlZFfqZ2aLjxOwobEn1b36ZcdXAarZfdfHLFJYqCtyhgPQpIbrT0xrmWp9fNOW0f7GuB02biGFdCMie47Y51WvmnFVqZsXah7OyD6+kYxmmwWsuuFYjI6QRSm4OzNMGhNLqRNwBRYghQ1GjjqOR3mDN2kqNstCx8CggbisZ9VeuJZpDSisQTLUQWZShmNwIyLRWbgJAsUptQUOpRiVxKlljgFQdjvZt9b/RE1U8T6kxs2ga800pjI8EZE+uS+nhUv8A/wBOX9yu6GmFW/8A/Sl/ce6CaU9q1GUA/UM/OCStkUC5p91H3K8on4NBFAuWfdvzq8oZV26TrFNzz+6MKI1RFbxSmtM4fWvxGLVMREXvCr3ub/2L8Rhp0T3so8B5qExX3G5r4uYn3xPBfhMPptRlrBekI1z/AO8RTPGP8FQ9W6Q+cCdJ3aFc0/CPMrrhWuA5pI0rpFZmqSonMpPHWek16YFTQspYVqx6TQ9B7zB+fYOUmFKjzksC+agHY8cOEdEdEyzoQCCyRmra2oDrbpMMaGN8j2kZ8k9q6mMUXt8dQHiEr2azTCpCqufLX/NkWfRilIFaAhyN+uFG6tllzprlsCKkcDzU9Jcnck7YdLTOCqDpgbHZGCRrG7WjXz4JHR6RaSeKCXs0pzpaASwCpqvAjvX/AOsD7vKK7RJD0SVTVcEjCj/NYP5IGadtjz5ralCWnggV/wAyqC92imWmbNWWcplp2sgOr/Nah+WOWl1VPy806c3QpgBtcmO8Wh02mUcDImiqVCmLakneIRrFoMIJxElY+UgprvB18YYrVeVKQTkBU1pCJpq/C566FkJbDtptObl8tQA3wbgtc+5jIu3v7j3JFWUxsHbCmFVsKeegMoAmlA6ahukCH6YOWSCQCCAah6HyiO6L06tJZblKixD5uQ/U3XwisXe0yhVmSpwcHNJ2sGB6RXi8C4sGueXM2fnqmgZKaaNzxs1cuCSL7aHEhacPwzcWB9Sk1Ug9FRwI4q9vteGViSmpGEnPnElj1A9UMXpaK7UiQJLqUJpIALUws5c7x1x7pXQnJ6PDjnBSCojaSx6HMG0mKBzIoZNZc7R5eKVSwOYXSN1WF+aQ7LZ6ZVfMxY/R2XsYrktQ7j5xKpMukVD0brezrGxfekftDPpLGDQ5OH29UBhzz1+viE20jIwiMjNbKjWPCvf4vKl/cfDDaUgfx4Vr/D2KK/OfCYJpW2mai6E/qGZpFCaaofrkn3b86u4QgHLPXwh8uMs+rqavPPcmGVbuk8xQdhzR9QffEXvKlrVOp/yL1/UYtKl9ESC9yR65N+89tfOGXRQ9vIPh9VBYru2nxXFdT+8lfd5GKRakRPLrSQLZJ+7yMUu0pgfpcP1LP6+pXTCt0c0maRSBaGyKkfqAjh0hJxhSqhT5PqBOfV2xpvBpAy9KS0/iRhGxy5TX7mMdM1HOYZZdZYdLB+mHWBxkRNce4fVe6+cOibGOBKK3KsuELJbJA7VnzEMs0Pry6I06D0aEyApvjJV0fCnoZIPTHxpZfJylq3HupExiTusrHkbL2+WpFUreza3ikebP9o5dnUs9JKjDVo6Q0lKFZs6vuUSpXaowmWcY5rO+IpR0KUEnseKXMlp+IDOOlc72WtCa1hDXNb3BTi+IUJqZSTRg43nX1ZdMArJooqVuFNjBjXshkvNL97J2KA6gmMl2fnAD/wDo54PhPYrvispqZsdGNEa9G6mutL6oB+y9kI9RIAAWK0FCwGwRiLwzZI5GV8Slc5RqGozA6zU11NG7TtqCAhIqpiWz1kB92Z6IF2GTzgTUu/TnCN7G21hW2g6Y6H8R9fDkqhonRRLFZKlbTHdeuSPUpm4JPUtMddnRzY5rzSybHOp8h7GMS9BIf8yNx/5DzU7UNvG4eBUqFoAeH/0aW44JwA1p7lftE8RILmkP/owQxnA7EHtV+8ab0gaXYfJy8wpmgIE7efkngzl7o9jcRujIy2x71UalveFi/oeQn7/0qhleFy/X9sPvHhVBVMe1aiKLfszSBih7uKfYK+8+FMIYHlD1cI+xmbl/pH7QzrN0VQYnuDmExrUIkF8/72bl8Q7hFgUr+NEhvxJ99mcUn/FMHdFT+qf/AF9QoLFN0M/uuHQC8Nqk1/5E+ICKlahEo0USLRKplMR4xFS0ktkK1UPdHrpa280V+IPmvmE+47NImnbJjSlRcqSrG+x1OA25JA6N0aZk10IIqcTniKCC6peOXhzUoEmsCNGTEuEvzUhRfaUByRu72hxhzi11uFvLYmeKwxtgbbUb/PvVR0OypEoDIIQP8RAq9dhaUSV5kAA6qvq3CO/RkvkkoTsSkHiAAYG35J5NABDkk1rkGf8AyiSY1r5ud16pgTI0JL0HosKngguQSrZkDWu8iHnR6yxSeMA7pWNeJSlJySA4y5yiT4B1wzp0cokEBo+VmuXVwCIq33kIU/vTKPrK2HzDtlpMc9ttolJMxfyAqbWWwqA6WgzehuXVtdn+0BP7wsW6zmfMDFmINXYgnWOHdFq2YRUjA7aQkVPSyTzOLB7uv/xAJRXMUZkwMpdW2JySBuYQUkIrHZpuyYZiB/8Amnz/AGjTKTWJ1z9PWFoNEzRhbfbbXnxVbsQeWk7UjujzTUp7LOG2WvwmPdD1kyz9CfCI6bUjFKWNqVDrSRExD7E4Pc71UrMPeGai6V1OeuHH0bTRy6w+aNuxSf3hQcBX82Qyej6cBam2oV5HyjWMXbpUMo+HyUlSG07c1Ty22Mj5xjZHkZHdVi34oXb8n3YfenuVDGJZ4QAvrL92289PcYIpgetbmiKQjr2ZqdhVIdvR+rmTc/iT3GEwZZa4crgqOGbxTq+6G9XuiqLEv27uXmE1kRJb/SSLavYyPCIrRWeMSv0hTB60d6EZjdBXRc/rCPhPmFBYoOx5pesayJqPuT4hFU0ormqAAJIIAOXS0ScL5wNOiKdpW3DJJcmGPSeJ75oCwX2+i8YM0v0mjwS5aUiWrC5KWwqI3qAYcXZ4E2qThPKMwNEgUGwgbAziDVpl5gB9pducMkp2l8+DbW5TKxpwq+UOSdWsmG9BHoxnSG3yXXGJmvmAYb6ItzVFWoTEiYnJQCk8DWFu8k0TJwS/woQPzLUpVRsZCawXu3Z1y7OlC3BHOAPypUSQniA3bAXSyR60rBrKMWsOmW/QwIiQp2NFQ4DWNfmmNGSXgnhrR+7VnCJRY4nUzh9QFK7INEQO0NzJEsNVQxN9xxDsMDb33j9XRgSXmzHCQPlp8R4dpjnoGabRYLklcJ3+05xSLp62cpPmDPnTVUOozN2RwkR9WaxfCoawKHNxnxgVoqUQQTXnOftVzVP2HohhCsIAGQXnwbviiq4zG4NPcPojsIkD4To7bm/NcN6pY5RG+WPEqBktOUGr4SefLr8pHUr/AHALk8oR05vGD+bVTUZvC0qqaAV7tKr8g7KQRDkQGuqSbNL4HX9Rg2ldP9RPS6pXZqYnFpHDxKik1JC238N0GrihrYjfiH+KoG6UUEz5g2LUBT6jHZdScE2yTT5wOunnGv1Q6yjf4sPkoyP2Zhn6qvDojI+wsfhMZGPWVYt+I7YAX2UfVsgeendtg80Ar5j3Y/enzgqAnrG5rrSb9manAWG1jKHL0fkNNr+D9UJ6Mj0Q33CR/V4I71Q1qtyVTYj+3dy8wm5ST/8AIlPpHS1rzZ0J84qhS20RM/SaGtCCdcsavqVHboy61dbvaVB4kOw5pNxstJYFiD1Q5WfSRmJKhnqPGuLoTUcBC5oqxcrM1gJBJI1UYNvfLhBqUMIYMAogNsSCAM+jqisxEsfURx/PmumFNkipJZgNuzl/tdkqVjIJFHZI2wVuzosLtBKxRDKUNWJ+YD0hSm+gRz2KzuMTnACEgJ+IkkBKUvmpRbrhy0Xogykc489RxL1gFvhG0JAAfXU64HxWrEMJY06zqS6miL36RXWuRr6+EINptbTLQsVPtmGqnsx3ND/NnAJKlFgkEqOoAByeqEKzTAuYzABa0JYioC5mMji3dE1RWBc4Kgphqc48AnQeyQNagAAN4DROr2WZQtBUur4SOBSA3/slUUYrqSzwtX1sePk1DUC/QQR2KVHfCH6NWO43SyqHZFKkqRgVk7uGGsNBNJAScmKcaekP2jujjmpqlWsDtBjm0jpUSgEfc1ckqLjoGI9UUOJt9hr+SIwKTtHR9+v5LtvelxJVtCv0nzgEBlBu859jIO4+FMApc2kSdLugM/NWtFuRz81Sbnr92TuKvET5wdEwNCxcua9nbYpXkYYEiEtRqmdmpyqFpnZqS3oWBa5tP+RXaSfOOXRNvw2mWQwZaTt+YR33xs/vc0VqQd1UgwKsqME1JAyIOewvGt095aRviweSipLNmOfqrYFzDr7IyNyVU1xkY3o+JVdfwXQmAl8z7qfuT3wZEBb5f2p+5PfBdOe0bmutLv2ZhTpKqQ4XBVWbwT3mFDHSG24B503gnvMOKndFUmI/t3cvMJxeES+2jDOtMt6ICBiOv4zRP1GGzSeksCVCWErmJAJTiwgDas/KGrvhRtWlFTpqlfCkOlL6g5c9QfpjjhPWwzda3ut81LMpmVJ0H7Np5LWmWEJwIASA51U2udex4GWqQ3NBdWZ3NWuzb1R1rJWpgRTJOQSfxK/ErsGqtY+ZtmABFTrmKFSwqw/mcWlNQ27SXbt/2g67FQW9RTizdl+/JGrm2ALVypcolEhGwzSOcttiUnCN6lbBDYufhGcBdBWQypCUKcmqjtBUcRTwD4RuAjdabUEgqVRIBJJ1AB3MRWIVhqJy4ZBeoIdBgCFXv0ylkyQXK+coDMgHmA7ioOX/AAtrhd0FpgKmoeijOQM3BYtQjKpyOyFa8emVTpsxSSQCakFiwDJQ+oAN0kxx6F0gpEwMWxFx9KwxCh05w+hpA2DR42XwVjmXYNhV5SgHNTDW2uBV7MJkAgfCsB/uSR3tH3o23crLQsfOkHhtHXSPNOF5Kg3wlKn1c1YPcISUUnV1LL99vqv0rLsOSSVreWDsLDbUUeOHR2ikzp7zPlUMIfNhRLa9vRHlqtBx4akBRKmDlgCAwGeb02QV0fYhgZTF+clWe8EbdsVWL6T2hjTbxXXBYxoPdx2ZLqvdJeSg7F96T+0K0tNIZ9MzzMsigr4kLS+8VD9sLMo0iXpI3RR6DtoKr6AFsWieBT1cVbyljYrvA/aGpCIT7hTg0wb0nvEOKV7oVVYtM5Iq8Wncpn6QJDWs70JPY3lC6JfOFDDV6SUkT0GlUdylfvCliNKxqmEO0qKI/D5alD1YtM7NXCwTMUpCtqUnrSDGRwXeOKyyTU+zT2BvKMjKahmhK9vcSPqqiM3aD4I5yY29kA74yx6qqvzJ74Pcrt64B3zINlU1ecnvjpAG9Y23eu1IT17Mwpvhpl2wdupb+SE0tUhIGzMwtWm1pQhSiQwqeqCFnmrRLDS3cYy5pUUyzYecPerDxY7FV1ei5hjPFMFsnlZwsAkVKUsElWZUvWo8dm2BVrt6ZYIBBV3E162Y9W2OEaeXyZwgYqku7qAw80db9Da41Wa3ImAKXhSVF2IbFtI1DUK7Id4fSNNpDs9VH4nVtgDqeMWJ2lbbVZVBHMLKVVW4bIJXTsszlQZoJlySFK1gzT8CSXqEg4uJQY4bGlZW+FySAhJpiUSyQNoGsjIB4oOj7GmVJEv4jUrP4lGqldeQ1AAao+47W9RD1bfeck1DFpu0jsC22imWSqpMIvpE0thlCSCypgxrr8iTQfmV2IVDbadLIkoVynwJBUXowGt+ERu9GmeXVMnhJSqcQEA1aWkMOztUaRI0EHWP6zgNmafxtu6xHil421iQ71PfHtnttW2Zd8abPo8rW2sufON87RExGQJin69oOiSl8lK9ushWG4ttMyzgJqQogcCyup1Qw6UsqhZpvOdWAsBXj2Qh+i62jklyy4UlWLPUQB2Ef5Q9+uJfCoFQOypruiYmIjqi87NK/wA0ToEs0fBTizzJmAOKgkFRFdoJgrItGJPNOskjYpi7bjQ8a6zHwZ5lzCmYUlKiUlDZEEpLnUQR3x8SLSmXMqlKa569x3Ros8baiGwzCSUc5pagPORXVyHKS3y+U7i/NfpHfALkiklJoRnDTLUhRCkFnB3OHZaC1CHBoXFOECNN2V/aSwcOStbEZPrZqPuiRe0tOtaJTTXPgdiLXFm+0WNqR2H/AHDuIndyVH1g70K7wfKKAEq3RPV2qXkleJNtOckl+kuXWSrcodoPnCQpbAZQ9ekyyr5KUqlFEdYH7ROzZFEVVr2Ro/R9+lQR+Fx9SofEABOVXrm2p7HLrliHUoxkc/o9s6fUwCTRah3HzjIz3E43trJQB/I+afUzmmJuScsf8aAN9KWVR+pPfBo2lg5hbvppL3YgpIdSW638oGhcOtaL8UbSNPXNzCmtuWTLUGCsn6SAH6S3TGzQ2k59UJlqUBk7DLN3zzgbbL0JR7KWkTJi1AFIAI2AEnXrYVfY0GV2N1JJExIFSApL9eIHXFjDCTHYheq/EA2s02G4GrwX0qaieSAkypiQOap0lyQ5FNWENxjhtNiSpQJVVhiYvznolLVc0DM79EMcxUmagpUCFBJwEuFBTUIOuu8xq0HYBLtGJSgUqdRJ5rKIACm1hTg0yqYZxTdRTuJGtoJzSWuAmqA9jrh30RvQOjZtnSmaS8wBgg1ShJ+Uaips1dApmx2a8AWPgRi16o5JMrASDkRTWOiEO9mm1Km+r2R+UB9pMDjB9IP4jtiGe+WqlLnHO+wBMWsY1ujZfXpCvWLSr1VAHNU00hxXVLTt38GhDmJKy+rIcIoOgbohAxzOdMLuXJzLnPMnWc4UU2ICDqaojN449jU8w2AOvdfGgbJ7xLfWW6wRDrP0KDq1QCu5ZB61L+7yMUNVjoIWYlOWSNt3fdeMQYGPA8EiSJJsk9M1I5rtMTtQWB6mB6Ip1ktCMLpDd8LWkdFBYYijRx3a0hyJVZpyzQkoJq8smgfMlOXBo+MmE7L8QPolTwuG9iQiaspRWYRMTr+IYV11c5OL88Cp9idpkxTggFt41b4e7wWeTyfKJ5+EMptaCz9IIB6DCFbtOSE8xSFrZykg81+jMbovMIqmy07dI6xqskNXG4SHRGoolo+VjIKThRjogZgqSk9pctteNslQkrB5VBZTKQo0WGIUlVCwI3ZgRwaMs0+cWUyJSqMhhQJcKrmQW4PHcbvSUJAzOe0wFWxBshtx1/NVOGSmen0HjUNXyRfQklKbTLUhhjCnALgUORYPlsHbDwhET3RaES5kooUaKCSDmCopApqcIMPKKgVPXEniI0ZBkvNWS52s+HyQb0hSQbJwWnuIiY40gZjOKlfCzYrHMplhPUoeRiUYBXXFz0XfpUZHc4+iksSbaUZJqu5eVMmUU1LqJy3AeUZC3ZywoIyGE2GxSPLyNZXBlQ5rQArhOKUgrWWCQSdwAcnqiF3/APSBOtilS5YMuSk0A+I6gVnafwigfXnF20hISuWpBoFpKTwIY98Ry8l0xLVQLmYizIQVEnawrq3xn+FdQ2QiT3uH53qhlEjh7CRbpc21JcAO4c5gs/NfI0ZxtiiqmAwPsvo6tJaYmzTWphBQUkHaxYv0R2z7vWuXVUmcKgACWqr72YcYsWXCVuF9S2MCGL9xjeiWpeFOL4cTvmU4SRxLjtMM+jPRlPKHmKloJHwuV9ZZh0PAe8ejV6NSFrlFYcBCkqATrzLE68mj9UFzoy2MXcRa2epfIrNcC7YNfyQvS17J8izs7aklYq+oJGZpXU0dlyNEA2dM0h1TXWo6ySTCJpW1zLTMxzT9qRRKRsSNXHMxW7iSwbFK3BQ6lGJrGMOfRUDXfyLtdsimFNWtnmIGwBd0qzRLZ0plkbFEdRixGXSJZpez4Z8wbFq7yYS4SLFwKqsKfdzgvnQNLTK+8dpaKUZcTSwOmahWxST1ERUgiPuKMu5pXjFdT2nwXBNkxPPSOhUmbZ5yM0qX0/CW4GKhMl7oRfSjZCZUotksjrS/6Y/YHGDXRsdsNwfkVP1byISRw+63StJC0ykrlVSobKg6wdhBpAbTOhJaClZUxUQFJzSd/wBJGe8CFHRWlp9kXilE4T8aD8Kh5HYYfza5dsszy2OFlzAaKSH54YZKZxv6YpDQSYfVtd/Anb9/zWhhUtqISONl2aAlY0lyBzhU1ADOw6Ggjp1ckIKUsThYLO3dqML9ntTuhAOoqbgBwGXbGu02cvzqEZ1ST0sXEOHRda4vcV+ZXGGNsbBsHmhsuZhnyilnxYlc4EskjUPm6coqUq1UpEfvLNazLUDVLEFJYguwO0M8cF3fSrabOyZjT0UcKotvpUNfEGEeKYc+ch0Z1j6r3DUgM0HD8Ksl4CpVlnCn9NXYH8ojxxOQ22K5d29lm0hKIlllMy5aqLAND9wrmOyJhOITMKWJYkZdGuGXRYOY2WF+ogg/P/SXYprLXBc8hKm2cTHsbRaD+Ax5FlohKLlXifNDQLlaXWkFhgH82RqtFv2F44LTaeTSVzAyQ1dWwZRk+EVEQc7SIDjsVjJA42AF0Rl6VW7gx1SdNzBrhWm3tsyQ5WABsc9wj4sV6Jc9REoKU1ScLD/JuyKQ1DGN0i7UuRpHg2LbJ+kXgOuOTTVrk2qWqzz0hSF51Yg5gg6iIWOXWTshcv3pCZKloCFkcpiCjrYBNBszMcqbEYp6hsMR9o+mtcZqYRRl7tiTJsoJJSC4BUAdoBYHpzis+jtb2Mblq8j5xI0JLCsVT0cH3U/9iu5MMek+ug/7BKsN1TnJNwRE1vLKa0zfufrSDFIConl7E+8r/Kf8RENh/vnJXGFG0py9Qg+GsVOxKxSkHalJ7BEuilaFU9nl/YnugnEB7IPiicWHstK6liFP0kWd7KD+Fae0EeYhugNe+SFWObuS/UoGBcLd1dZE74h9dSmalulE4eCicyVThDVccHkpoHxAh9pSRl1pgIUiv7Qw3CmATpidqH6lD9zGjY6wmheRtFj8ikGHvtO3xVLuXo2TJkBakhUyZzjiAOEakjogtpvQki1yVJwoStjya8IBSrVUB8J1jWITV29UugNIIWbS6iBCWjro6iMFp18U5kpXAk8EoaYuJbkJLWdM1JBBKFBZY7gXI1ZRObXcqbLVhUGOwgg8CDUR+gEaUUMiY+7RpFExOGdLRMGXOAV1E1HRBxIK4dU4KGXe0XaJM5C5TpmINDtOWE7QcuBMNN7gEWpbBsTKZ8ioAntJh4l6ClIOOUdfwqqU8DrHbCXfqUfWAWFUJ8x5Rww+pP8A9ExaNvZPPWP/AFcquLsNInigqp+6MjQpJ2CMivukqsEmyBIBUXOyA99lKNlNGGJPfDAZKtSQN5qYA3x0cpVlWVKJYpOwfEB5xhNMCJm5rQ6YjrmkniFMFgtB65T8osfSO/8A3AT1Gh/eD1yLCDPU/wCA96YoqvcuyVJVjsXFNoBfPthN9JGLDJrrXr3Jh/8A/Gj+GE30maJHIyzV8ZGZ/D/qF2BP/XxW8fIqOrnDqHKeCaphWKX6OrWr1dVfnPhTEy/8fTM9ZiiejTRvsZnOV8Y1/TFv0ka7/AdfvHmkeHub14yTqm1rrzoRb02pXrKq6k90O/8A43eeuEO+GjsNoPOVVKTnxHlEJhp7U5Kyw+3W6u5DhbVbYod3ber1aX9vmYmXqh/EYfruWNXq0vnHI+IwfiJtGM0ZibQYxfvTCbepoG6dtyvVZoYfAvuMbPUlN8Rjg03osmzTeep8C9f0mFVM89ew/EPNT0jW6ByUuXbTWggxcu2H1oBmdKu5/KFiZYy55564M3IsvvaeefhV4TGp4oXGjluP4nyU1StYJm5qkT1AwF0xpNdnSFIb4gCDUGh6soNLsiqV7IX74WVQlJL/ADDVuMZhQv0Zm6JVnDG17w08US0NfOXMZMz2at55p4H92g3PtANREkEs7eyGu5cla8YKnAwsC7B3yrTKKl9d1TC5+sBdavDGNaZGGydbIp1UOQZQ3wq+kFuVlmnwdyj+8MsmxrGTdv7wj+keVOE2Xzg2A6vqrr4QPhNb/kYm1zRqsR9FP10QbTkXQvFllHkB0id+LsjI0LrD3Kc0B3hfokoO0wIvUhXqsyupPiEGVCBN5gfVZv29xBjF4RaVuatac9q3MealpetP48HbkP6xl8ivKAfKGsHLlzT6yK/Kruh/UC8TslV1e4fkn4y1boU/SPKV6snL+oPCqHJ1bYVvSLi9VFR/UT3KhXgo0a6I+Kh6zXC/JSrk1NkM4onoxlnk5oP4knsP7QgJUtshD76M5ymnD7P1RofSJoOHycvMJBh57dv5wTuZFYRb7SCJ4+weJUPgWXzhMvyTyqMvgPiMZzh9hNyVvhx7cJVMmKBdWU9mRuxD/IwiYjsEPtzZnu/5leUMcQF4uaZYnuRmiZkFo5NIyDyMwbUr8JgoFbo1zWKSGz84SMGi8O7ipsm4IUHVKr/qC1ykNbJe/EOtKo5pyWVlHXdpYTapJy56R1lvONgrWadLIO9p8lJQOLZW5qnqkZQEvfZHs53KSe1vOGbEGgbeNANmmfa/UQfKMephozNPiranfaVp8VMkyYa7iBpixtSD1H/cLiTDBc2Y1ozzSryPlFJUtvE4eCo6wXgcn0JYwnekdAwyj948JhxTxhS9I8v2UvXzleEHygXADavjt4+RURWjsHJGkJcZCMjWiWrWpuEZGqlpUxdXXHSB14l+7TfsMZGRicfvtzVvFvG5hS3HnTbBe6M33pO8K8JjIyKKbduyKrancvyVCYiF6/j+qHctHn+8ZGQpwrVWRf2Hmoeq3LslMEroeiHT0azDimhvlT3n94yMjRsdF6CTIeYU9Q6p2p9Ky+UJt+ZjLl0Pwq7xGRkZrQ74K3w/fjn5JWM7+ZQ73LtfsSNij3CPYyGOIG0BKcYiAYOaOm0isaxa86bIyMic6wqb0Qozb7U01fN+ZXeY90RaFcvLIS3PT4hGRkbU7XB/19FIADT5qxupshHHpvF6vN+xXdGRkY1FfrBmrOL325hTYBX8EHLopPrKX1hXcYyMiom3bsiqip3T8lREWUjZ1Qu+kKQfVgQRzVjtChHsZC3CPZrYiP8Akoeq1xOyUzdUeRkZGt3UrZf/2Q==">
            <a:hlinkClick r:id="rId5"/>
          </p:cNvPr>
          <p:cNvSpPr/>
          <p:nvPr/>
        </p:nvSpPr>
        <p:spPr>
          <a:xfrm>
            <a:off x="0" y="-714375"/>
            <a:ext cx="979488" cy="1500188"/>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1" name="Google Shape;1721;p100" descr="data:image/jpeg;base64,/9j/4AAQSkZJRgABAQAAAQABAAD/2wCEAAkGBhQSERUUExQUFBQUFBcVFhgXFxQUFxcZFBgWFRcVGhQXHCYeFxojGhgVHy8gIycpLCwtFR4xNTAqNSYrLCkBCQoKDgwOGg8PGikkHyQsLCkqLCwtLCksLCwsLCwpLCwsLC81LCwsLCksLCkpLCwsLCwsLCksLCksLCwsLCwsLP/AABEIAIsBbAMBIgACEQEDEQH/xAAcAAABBQEBAQAAAAAAAAAAAAAAAQMEBQYCBwj/xABCEAABAwIDBAYJAQcEAQUBAAABAAIRAyEEMUEFElFxBmGBkaHwBxMiMkKxwdHhYhQjUnKSsvFTc4KiMxdjk8LSFv/EABsBAAIDAQEBAAAAAAAAAAAAAAABAgMEBQYH/8QANxEAAgEDAgIGBwcFAQAAAAAAAAECAwQRITESQQUGMlFxoRRhgZGxwdETIkJScuHwJDNDYvEj/9oADAMBAAIRAxEAPwD3FCEIAEIQgAQhCABI7JKhDAods4uqwS1zhNhl35LO4nb+ImBVIkHLdzbrca5LWbaoDdnvmYWK2gwCS1pkRPVfNeE6SqV7e6cVOWHqtWdChGMo7CYTpRiCb1nHsZ9l6Ds3F+spMfxF+YsfFeWVWw6dDfv/ACt30MxW9Scw/CZHI/kHvW7oi8m7jgnJtSXN51WvwyFxTXBxJGhQhC9ac8EIQgAQhCABCEIAEIQgAKTdSoQBw5tk3KdfkmoTAUFKkSoAEIQgARKEQgBZQgBKgACQqLtDa1Kg3eqvawaTmeoNF3HkFg+kXploUCWs3QRP/kJLv/hZLv6i3sRgD0ZKvnPbHpxr1D7DqsfpLaA/6hzvFZ6v6UMQ45E/zVsQ7/7hPAsn1aUi+VsP6UMQ0gzVbH8FeqPBxK1GyvTPiN3dNbekERVADhNvZrDXnwT4e4MnqPTLpKSBhcK7fr1juHdJ/dt1MjIm4nS5WD6bdLhh6X7PTrPc2l77w94c+rMOuD7gsBfirnZXTLD4trKeIpkVGN9h7PYrNAGbHNje5Nj+VefdM6OFxNU06NcB9F3tgsLfXAkbzg4CA9l5EAECQJsmnw7kWsjvo7wGK2jivWPrVxSY4GBVqQc4b73Ue4r6IwuH3GhokxqST81n+gXRZmDwrGtALnDeJGsgXHVEAdQC0yr31ZZ6gTjck2nG5JsQqEISAEIQgAQhCABCEIAYxlIOaZ4LE7VwxDoidOo8+/wW8cLKh23hLeOmi8v1gteKKrxWq38DVbTw8GFxFEgQRBbbsP0BV70Lxm7WjR4Le3MeetQcdSjdnUbvYcr9ii7MrmlUa63sun+krz1pX4Jxqdzz9ToTXFFrvPVEJGOkAjIiUq+knFBCEIAEIQgAQhCABCEIAEIQgBHZJpOuyTSYCoSJUACEISAEqAE3isUymwve4Na0SXEwB2pgOOcAJNgLlee9NfS1RwrS2m4OdBhwhxP+2z4v5jDf5lifSb6X3PLqGHkNuCD83jX/AG8h8U5Lx/E4t1Rxc9xc45kmSUwND0i9IGJxTy7fcwE5hxLzzfa36WgDqWYJSJ2jQc4wASepCywG4XQpngtfsL0Z4vEXFMhsTJBHzWg/9OqFEfv8XRB1aHAnuBVigiDl3HmXqHcCuS0heh19h4ICG194/wAr474Vbi+jrYJa5ru2/dmp8KI8bKPZO2SwhrySzIGTLesHh1LcbA2McdiGUxAqu3d6oIlzGAnfJ1du66wJXn+M2cWHKP8AK0nQrb1Si9tRh/eUHBzetpEFp6okcilKOVgeeZ9S4PCilTZTb7rGho5NEBOqPs3Htr0adVl21GNeOThMcxl2KQqCzIJxuSbhONySAVCEIAEIQgAQhCABCEIAFGxdIQTEwJ7lJSOCqq01Ug4saeGYbaGF3nXFoniMvPcqXGsgzN8iQIuI00Wl2+x1OpLW6yPtCo8XR3pJEExxzEjxyXzFwlRqOnLk2jsQeYqRs+iuO9Zh2yZLCWHsy8I7lcLz7ottf1NSHe46x6oyPnivQGukSMivfdFXSr0FHP3o6P5P+cznXFPgn6mKhCF1TOCEIQAIQhAAhCEACEIQAjsk2nHZJtAAlhCRABCVCEAc1agaCSQABJJsABmSdF4B6V/Sk6s40MOSGNNsv6z+o6D4RfM20Xpo9IYpNOFouE/GReXA+7ybmeJgaFeAveSSSZJMk8SVLYQjnE5pELQdFejDsU+SQyky9R5yaAhLIznox0QrY2oGU2m+ZgwBxJ4L0rDYbZ+yxAa3F4kC5maTXD9Xx30HeqrH9JWspfs2DBp0fdccn1Y1cfhb+nv4KsoYGYLu5XKOCpyLPavTDF4r2S8tZoxnsMHYM+2VVtwmpJKmZZWXBYp7EGMkDQJp3H8QpJYm6jUhEXEUw8Q6DwPXPFVGAo+qricjIPaDHiArd7YTGJZLmu4OA7zZMD3T0PbS9ZgCwm9Gq5g/lcA8eJcOxbpeW+g+pbGN0D6Z7xUH0XqKzS3NC2FXbU2nGqIxHPAzIHOyUPExqqrpK790M7vAtycqFtdzN0NLgbkaHw+q8/fdNeh1/snDK0ec/I0U6HHHOTaIWRbtOtf2nEdhUmntyoCLgzoRMDmqo9ZLZvDjJe76knaz9RpUKgZt995aIHUe7NSKPSAR7TYPUePUVqp9PWU3hyx4pkXb1FyLdChU9qsdeYGs2gqS3ENMQ4GcoIK6NK8oVuxNP2lLhJbocQuWvmeowlBWlNNZRErtqYVrxexAMcDIyWTxzMw0QQBMwPnrp2LcVAD1iLf5WSx+FG8YJveIvJ6483XiunrVQmq8UtdzoWsuTKCqIII7uBGfitDsTpCaYDXS5n9vLjyVPVpkuc20G5i0OuR9VHpkix8wuPQuKlGSqU3ho2SpqS4ZHpmHxLXjeaQQnVgMFj3UyCwxx4HnxWiwXScG1QR1jLu0XrbPp2jVSjW+7Ly/b2+851S1lHbUvUJuhiGvEtII6k4u/GSksxeUZGsAhCFIAQhCABCEIAR2S4XblwEACRKQgIAAFQ9NukowOEfVkB/u05y3jryABPZ1q/Xzz6d+lPrcT6hhllL2P+QMvP8AVDf+BTQmeY7V2i6tVc9xJkmJzi/jcnmVDQlARuMnbH2Wa9QNGU3OQA4k6ZLWYvaA3G0KIikyLx/5Hfxnq4D7qswlP1VIMA9uoAXkfw2hvVOqnYLDwJOa0QjhFMpZZKwWHjPNTmmVHpiVIYFIiELhwTkLhxsgBt1k24SlK53UhDFRN0/eHnK67qnNR69TdY938IjtdYfVAHqvoEO8zGO41aY7mv8AuvVl5r6B8HuYB7v9SoD/ANfyvS1nk9TQthE41NpxqiMqOk5/dN/3B/a5Zwm45ef8rRdKCRSbH+oP7XrN78uH38yvn/T6/rH4I6Vt2B5ucxac75p1rrweWYHXcpilU0ga9Xgui69uom0eOa880asHdI59qQRFlzTqZ346+Sla7LmlgeCRTaIIHDQ/UrlrYEd94y5JPWDUfXJDjl1jqUNR4HX1HAjdJFhk4gcutL+0PaGw4xJkSR1hN1DcfcFKLDv1yzVka1SOMSfvFwpofbtGq0xvewRYw3M/lQ6tZ7xLokDdzE9RPiu6jO+BxTLqfsn8CeZ1V7vK9SHBOba7m8iVOK1SIVam45W15+RoouKZrERnPgbKxqPtu93YmatPhca3N5Exbt70QlgtwyJSeSc08Dbz5/wmCN3LLT7Jym7z4+N1ZJdw1qS6eKc0gtO6RwJVxhelDgYeA4dxWfnz4HwhH37eHzjvV1vdVrd5pSa+HuKp0Yz3RuMLtuk/4t08HW8clOBXnW8Tp9NU9hce9l2ucOS79DrFNaVYJ+taeX/DHOz/ACs9AQslh+k9QZw7mI8Qp9HpW34mkciF16XTlpPduPivpkzStqi5F8hVtPpDRPxEcwbKVT2hTdk9p7QuhC8t6nZnF+1FThJbofK5Sh4ORBQtSaeqICISwhMCFtjaAoUKtU5U2Od2gWHaYC+Pdv401a73EyZgniZknvJX016XMd6vZzh/qVGM7pqH+xfKz7knjfvT5C5hSZJU3AYcOqXyaJPYkwNGQTwVr0b2LUxDiyk0vc46WAAvc6D7KxJRWWReXsSMKzecXG5N/wAKxaF6BsD0QksnEPLSRYMi3MkGVc0vRNQHxumNSTfQwICi68UCpNnmFOmYmDGUp9nEfhe74TZTKTAxjQAItECwiwFgqDa/QHD1nl/tsc7+DdAJ47pGfaJVHpiT+8tCf2Omh5MTAXDwt/ifRfLfYrGRxpjd11DpHcsTtPZb6FR1OoIe3O1oNwQdR1/LJaKdeE3hMqlTcdyDvSkIgJwDv86JN3RWlZGeFT7VfJZSHxHfPyb4AlXVd4aC51mtEnkPqT81B6FbJdjcc39b/wClokk8gB4JN4JxWT6G9HWzvUbOotNi4es/qy/6gLS7yi0yGtDQIDQGgcABAHcl9aqMFpI3k6w2UL1il0D7ISaGVfSdhNJsXPrB/a5Zd3vAEGw4D5fRarpI+KQJEw8fJyzO8CZyG9EXIuLHkvn3T+fTH4I6dt2DlgN7G/L6p8smOUxy4nTXuXDHt+YuLyLp39rbzMT/AIHFcB57jSNs17fMpA6wjinJaW/Cb9cmetLSp2EQDfwPzUckkKDmBHDjP5Q5sAfj5LprI5xmbR3Lo08gMp0HH581HIHGvYk9bmOtLUpkGL5RlfuRSZHHjppzRoSR20yMs55rljbZC351XbaZBvee3zoinaTFuMfVRyLOhFcyY00TbKRI6slJdceR80BgyI+sKziwW50K59IXv1x19XBMbkdY0P34FWGIoukwOGnHXtTNZrhF/llwI1/CvjMTjnVDTT3fT/B8EbvHt+UjwK5kTGWkaHkdLLrnbL/8nwhSDONGcOHZ29h8YKC7j9BE696ccOf+fZd9Fw9uU8Y5aHxg9qaYzmcvPLxt2roO1jh9Yv3hcFs+Yg5Hxgrje7PHX737VLGRND7eo5+R9Ql9Z9I7cp+SjGp4WM6T9nLoPt8+qbE/1I4SLgWuw6x/aKY/VGfUfktusHsKp+/p9TifAh30K2dSvOVl7Pq8sUJfq+SOXeLE14D7qgCYqYrgO9Nym6hXpEYjzv01VXuwlJoJM1XQANRTdFhfUrzToV6OvXNe/F0q9NsA05LaW/NjZw3jpcCM72Xv9SnLoAbvNBO+QHFsiPZByPWsLj9nGo8uD3vkwSSZkc81jrXP4Y+8thT1yymodD8DSsKW8f1ue7wsD2rc9Ctj0aDHeqptaXmbNi+U/jqVBhcM4OBcCbwZi02HaVrsFWbTIHtS4RugEjnbLNZ1VZY4FwZI4fdcAHsmfZ14JrGNe9sMduXz6kNouAaPWEho9qwl3M6diUnxMaWEc1sA5z2vFSo1jMmNsCeLjmfBdepLXlwAO9AMWORuZtwHaumV5YSZZY52IzvGnFVT3vwzWta11d1Wp7TrwJvJzj5KuaS1JxzLQumvByPnIqs29sJmJpljwOp0DeYdHD6jVdV9rClV3HtIDhLX5yTm3LS3erLcnuUoyfLchKON9meAsYbh43Xtc5jmmbOYSD9OyEjqXP76Dz1rR+knDNw+PpumBi2HeGgqU4Af/wAmwD/KsZ0j2x6hu40xVdl/7bT8R/UdAcpldqjU44JmGUcSwVHSLH77vUsNgZqEXlw+Hri/aV7D6HOinqKBxD2w+oIpzozV3abdnWvOvRp0IOMrgukUme1Udx4AHifuV9EUaQa0NaA1rQAAMgBYDuQ2SSHJRKRCiAsqfhvdCr1YYb3R51SY0dVaIcIcJGajO2TSIjdHipiFlqWtCq8zhFv1pMmpNbMr3bCpH4bzPcmj0cpcI7tc+xWqFmfRdm/8a+HwJqrNcyld0Xp8TlHZ3ps9FheHHTvGqvkKmXQtlL8Hm/qSVxUXMz56NOGT/rY5jJM//wA9VHxaRplp2rTIWaXV60ezkvavmmTV1UMsdj1uo/fs4rl2BrN+CeHbmFq0LNLqzQe05eX7EvTJ80jHup1Bm0j76FIK8C7Dx1GVjZbAhcOw7Tm0dyyVOq8vwVF7Vj5ssV53xMgKwymbx9k82OrLMmY0Whq7Jpu+FRK3R1h90lq5tbq9eQ7KT8H9cFqu6b3yioq0wQBHhEKM6mZgD7gHT2la1NgVG+46fxl9lCq4aoLubP0n7Ll1bSvQ/uRa8V/EaadWD2ZB/ZTmc5vlzUdtN4PGdDqrI1REOEHgR3/dJpHZncxJCqVR8zRxZWqILgDJPskTIOV/yEjmT2nS4uPupWJw9g4717ZR2z3qE3DkyRIjX5ZKyLTWSKgnqmIWT4H+qx8U2W8Zzv2+y5O1akRqCNbHOdNJS7wM6G+fBw481NNh95bojVGEm/br1Hwgrgt0v19ljn1QVKLJ5Wy/UIPiE3u68p/tcpqQKSHthj9/T/mntAIPhBW1BWN2PSP7RTkH3vFoIPhC2TQvbdX3/wCEv1fJHJvu2vAUBN1TA85pxzoCZxbbZkE3nhGq7VaqoRZjjHLGKNPdBM3m55Ki2jg/VP3oG66+WpVxgsR6xpGcGO7PxTuOwYe0jUkLlxfEso04wZ2u0boIEgubIDS45yMiIvF1dUgqsNNJxa+0+6Qc/lBUzDYkOO7BG5FzvC/CTn3lRUtSbTwPUml1Ru+3eLRIeJDQToGyb2unvUBpc9tnOzLt45dXDkmGYglzmRumBEmTBMb0Cw704KjnFpY5u5ebEkxYQfryUk0J5FfXLSf3ciBcD3nOMQBwGp6wpFWtusJA3iATAzNphR6JguJbAmQd4uknWPh5BRsZjxQBLy9wc6RDS7dt7oDR8+KfHhZYKOWkjrC7TFSiypVplpLvdIJLXSQDEdXip2IxQY0ud7IFyTAVTtvpEzD0W1HAkOsJhgB3d72nO93LwK8a6ZelapWHq6Tpi2/ADQeLWxd36jloFdRpSqa507yupJLb3Fl6UumVF9ZjmMDq1Jrgwm+7vke25uQPAZ6nRYDYGx6uNrwJc4mXvdMAHUnzwXfRvotWx1Qwd1mb6jpPONXHyV7JsPYtLCUxTpNganNzj/ETqunHEVhGZ6k/o/hG4Sm1lK0e8f4jFyea1+BxoqNnIjMcFk99TtjYrdqgaOse6yYjTyud5JKEwOgVY4U+wPOqrFZYX3B51SYDyEIURghCEACEIQAIQhAAhCEACEIQAIQhAAhCEAMVcCx2bR8lX1+jjDdpLeSt0Ln1ujbWt26a8Vo/esFkas4bMzGJ6PVR7p3hwUCo1zTFRhA5b3gtsuXMBzAK41fq3SlrSm146/T5muF9NdpZMIIJNx1aERwCWthDBMSB1fLh+Fq8TsKk/wCGOSrMR0YcL039hv8AP7rh1+hbyjqo5Xq18t/I2QvacvUZupQdMgC9xE2ldOBiPZNusOvEi2f4VhWwNan7zJF7jwzUWrWE3lvMRnnlouZJTg+GSw/M18UZrkw2VUBrss4HeJM/ywVrmlZvZ7QajCCLEmJvIz5/laD7Fe16vPNtPH5n8Eci+S+0WO47aR7xUQkvnQG0rukd+nw85JRpGgjl2LVcNsqgsC4HDtp+y2wz/PguxXBLbm8wCP4bdyaBgn5pvEPcRDdTc8ByHm6qjLhWCbWSuxOHp1aoJLtyn7MQTJnM65lO19mje3WzMb2VuAE+clNwNOAbX+5TgY4EzlNosQpwhlZ7xuXLuK2rVPq3ESQCfdJmQY3bCeqyep0XOZdpbvC4mCAdJXVfHspwHW3iYABvkSbcxdN4jHEGGn3xbPM8Esxzqww2loLh8DuQwNa2nu3jU5RHLWVw7FNYSBJDAGgXzyMnVP4anuML3uLpE6EcgqWo8ukiSXOhv8zsvunstED1ZT9Odnvxuz8SAASatEUhkA5h9oydIce4rFbA9FVJkPxLvWuz3GkhgPW6xdysvSukLxRZTw4Mlo3n9ZdN/EqDSP7sk56Lq28Wo6mOo8sqcTQFKCwBoZYAAAQcwAFYtqcFF2gJaYziO0+Sp1GiQAOrkruZAVrONvPj+VN2eBvtiU3Rw6tMBg/a3iFIC5lEpuUspgdKywnuDzqquVaYP3B51KTAfQhCiMEIQgAQhCABCEIAEIQgAQhCABCEIAEIQgAQhCABCEIAEIQgAUetgKbs2NPYpCFXUpQqLE4pr1rI02timf0dpsIe2RumY8E7CtEQoULelbpqmsJvI5TlPWTKim3dJ4Oz5pvFYY70sjrB1/IV1CWEqtCNRYHGbiyjzF+3VNMzkZHUH6aLQQjdWb0H/byLVWxyKGS1p3TvOvANs8hKTCGoWfvC0u3r8M+pX8IhNWbT7QnW02M5i9mCpUD3Os0eyASM8546J2m0OILYIjPS2ivoQApKzSeU/IbrZWpT4qkCImG5nsVacQ2hSdXeMh+7bxLvkSY7AtVCC0cFZG3SeckHUyjxv1rqjy959pxJJ5qwFewFoGS9T9WOA7kerHAdy1LQqPLsNS3jJiNOsq5wey3PyFluNwcAlhAGfbhKdFsuzXFOvvGfPJaMtRup5Aod5G8r6EQjIFFKtsF7jfOpT8JUNiP/2Q==">
            <a:hlinkClick r:id="rId6"/>
          </p:cNvPr>
          <p:cNvSpPr/>
          <p:nvPr/>
        </p:nvSpPr>
        <p:spPr>
          <a:xfrm>
            <a:off x="0" y="-1071563"/>
            <a:ext cx="5942013" cy="223202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722" name="Google Shape;1722;p100" descr="Problem_Solving.png"/>
          <p:cNvPicPr preferRelativeResize="0"/>
          <p:nvPr/>
        </p:nvPicPr>
        <p:blipFill rotWithShape="1">
          <a:blip r:embed="rId7">
            <a:alphaModFix/>
          </a:blip>
          <a:srcRect/>
          <a:stretch/>
        </p:blipFill>
        <p:spPr>
          <a:xfrm>
            <a:off x="457200" y="141288"/>
            <a:ext cx="682625" cy="822325"/>
          </a:xfrm>
          <a:prstGeom prst="rect">
            <a:avLst/>
          </a:prstGeom>
          <a:noFill/>
          <a:ln>
            <a:noFill/>
          </a:ln>
        </p:spPr>
      </p:pic>
      <p:sp>
        <p:nvSpPr>
          <p:cNvPr id="1723" name="Google Shape;1723;p100"/>
          <p:cNvSpPr/>
          <p:nvPr/>
        </p:nvSpPr>
        <p:spPr>
          <a:xfrm>
            <a:off x="680989" y="2313652"/>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
        <p:nvSpPr>
          <p:cNvPr id="1724" name="Google Shape;1724;p100"/>
          <p:cNvSpPr/>
          <p:nvPr/>
        </p:nvSpPr>
        <p:spPr>
          <a:xfrm>
            <a:off x="325015" y="1684898"/>
            <a:ext cx="8402638" cy="4587910"/>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725" name="Google Shape;1725;p100"/>
          <p:cNvSpPr/>
          <p:nvPr/>
        </p:nvSpPr>
        <p:spPr>
          <a:xfrm>
            <a:off x="1216463" y="1935451"/>
            <a:ext cx="2209800" cy="144780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6625" tIns="48300" rIns="96625" bIns="483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Notice </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Remember</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Weight</a:t>
            </a:r>
            <a:endParaRPr/>
          </a:p>
        </p:txBody>
      </p:sp>
      <p:sp>
        <p:nvSpPr>
          <p:cNvPr id="1726" name="Google Shape;1726;p100"/>
          <p:cNvSpPr/>
          <p:nvPr/>
        </p:nvSpPr>
        <p:spPr>
          <a:xfrm>
            <a:off x="5571724" y="1935451"/>
            <a:ext cx="2241550" cy="144780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6625" tIns="48300" rIns="96625" bIns="48300" anchor="ctr" anchorCtr="0">
            <a:noAutofit/>
          </a:bodyPr>
          <a:lstStyle/>
          <a:p>
            <a:pPr marL="0" marR="0" lvl="0" indent="0" algn="ctr" rtl="0">
              <a:spcBef>
                <a:spcPts val="0"/>
              </a:spcBef>
              <a:spcAft>
                <a:spcPts val="0"/>
              </a:spcAft>
              <a:buNone/>
            </a:pPr>
            <a:endParaRPr sz="1800">
              <a:solidFill>
                <a:srgbClr val="FF0000"/>
              </a:solidFill>
              <a:latin typeface="Arial"/>
              <a:ea typeface="Arial"/>
              <a:cs typeface="Arial"/>
              <a:sym typeface="Arial"/>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NOT Notice</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NOT Remember</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NOT Weight</a:t>
            </a:r>
            <a:endParaRPr/>
          </a:p>
          <a:p>
            <a:pPr marL="0" marR="0" lvl="0" indent="0" algn="ctr" rtl="0">
              <a:spcBef>
                <a:spcPts val="0"/>
              </a:spcBef>
              <a:spcAft>
                <a:spcPts val="0"/>
              </a:spcAft>
              <a:buNone/>
            </a:pPr>
            <a:endParaRPr sz="1800">
              <a:solidFill>
                <a:srgbClr val="FF0000"/>
              </a:solidFill>
              <a:latin typeface="Arial"/>
              <a:ea typeface="Arial"/>
              <a:cs typeface="Arial"/>
              <a:sym typeface="Arial"/>
            </a:endParaRPr>
          </a:p>
        </p:txBody>
      </p:sp>
      <p:sp>
        <p:nvSpPr>
          <p:cNvPr id="1727" name="Google Shape;1727;p100"/>
          <p:cNvSpPr txBox="1"/>
          <p:nvPr/>
        </p:nvSpPr>
        <p:spPr>
          <a:xfrm>
            <a:off x="542288" y="3387957"/>
            <a:ext cx="3569580" cy="1882692"/>
          </a:xfrm>
          <a:prstGeom prst="rect">
            <a:avLst/>
          </a:prstGeom>
          <a:noFill/>
          <a:ln>
            <a:noFill/>
          </a:ln>
        </p:spPr>
        <p:txBody>
          <a:bodyPr spcFirstLastPara="1" wrap="square" lIns="96625" tIns="48300" rIns="96625" bIns="48300" anchor="t" anchorCtr="0">
            <a:spAutoFit/>
          </a:bodyPr>
          <a:lstStyle/>
          <a:p>
            <a:pPr marL="0" marR="0" lvl="0" indent="0" algn="ctr" rtl="0">
              <a:spcBef>
                <a:spcPts val="0"/>
              </a:spcBef>
              <a:spcAft>
                <a:spcPts val="0"/>
              </a:spcAft>
              <a:buNone/>
            </a:pPr>
            <a:r>
              <a:rPr lang="en-US" sz="1800">
                <a:solidFill>
                  <a:schemeClr val="dk1"/>
                </a:solidFill>
                <a:latin typeface="Verdana"/>
                <a:ea typeface="Verdana"/>
                <a:cs typeface="Verdana"/>
                <a:sym typeface="Verdana"/>
              </a:rPr>
              <a:t>Evidence that supports our thoughts and beliefs</a:t>
            </a:r>
            <a:endParaRPr/>
          </a:p>
          <a:p>
            <a:pPr marL="0" marR="0" lvl="0" indent="0" algn="ctr" rtl="0">
              <a:spcBef>
                <a:spcPts val="0"/>
              </a:spcBef>
              <a:spcAft>
                <a:spcPts val="0"/>
              </a:spcAft>
              <a:buNone/>
            </a:pPr>
            <a:endParaRPr sz="4000">
              <a:solidFill>
                <a:schemeClr val="dk1"/>
              </a:solidFill>
              <a:latin typeface="Verdana"/>
              <a:ea typeface="Verdana"/>
              <a:cs typeface="Verdana"/>
              <a:sym typeface="Verdana"/>
            </a:endParaRPr>
          </a:p>
          <a:p>
            <a:pPr marL="0" marR="0" lvl="0" indent="0" algn="ctr" rtl="0">
              <a:spcBef>
                <a:spcPts val="0"/>
              </a:spcBef>
              <a:spcAft>
                <a:spcPts val="0"/>
              </a:spcAft>
              <a:buNone/>
            </a:pPr>
            <a:r>
              <a:rPr lang="en-US" sz="1800">
                <a:solidFill>
                  <a:schemeClr val="dk1"/>
                </a:solidFill>
                <a:latin typeface="Verdana"/>
                <a:ea typeface="Verdana"/>
                <a:cs typeface="Verdana"/>
                <a:sym typeface="Verdana"/>
              </a:rPr>
              <a:t>VELCRO EFFECT</a:t>
            </a:r>
            <a:endParaRPr/>
          </a:p>
          <a:p>
            <a:pPr marL="0" marR="0" lvl="0" indent="0" algn="ctr" rtl="0">
              <a:spcBef>
                <a:spcPts val="0"/>
              </a:spcBef>
              <a:spcAft>
                <a:spcPts val="0"/>
              </a:spcAft>
              <a:buNone/>
            </a:pPr>
            <a:r>
              <a:rPr lang="en-US" sz="1800">
                <a:solidFill>
                  <a:schemeClr val="dk1"/>
                </a:solidFill>
                <a:latin typeface="Verdana"/>
                <a:ea typeface="Verdana"/>
                <a:cs typeface="Verdana"/>
                <a:sym typeface="Verdana"/>
              </a:rPr>
              <a:t>It sticks</a:t>
            </a:r>
            <a:endParaRPr sz="1800">
              <a:solidFill>
                <a:schemeClr val="dk1"/>
              </a:solidFill>
              <a:latin typeface="Verdana"/>
              <a:ea typeface="Verdana"/>
              <a:cs typeface="Verdana"/>
              <a:sym typeface="Verdana"/>
            </a:endParaRPr>
          </a:p>
        </p:txBody>
      </p:sp>
      <p:sp>
        <p:nvSpPr>
          <p:cNvPr id="1728" name="Google Shape;1728;p100"/>
          <p:cNvSpPr txBox="1"/>
          <p:nvPr/>
        </p:nvSpPr>
        <p:spPr>
          <a:xfrm>
            <a:off x="4583143" y="3387957"/>
            <a:ext cx="4218712" cy="1821137"/>
          </a:xfrm>
          <a:prstGeom prst="rect">
            <a:avLst/>
          </a:prstGeom>
          <a:noFill/>
          <a:ln>
            <a:noFill/>
          </a:ln>
        </p:spPr>
        <p:txBody>
          <a:bodyPr spcFirstLastPara="1" wrap="square" lIns="96625" tIns="48300" rIns="96625" bIns="48300" anchor="t" anchorCtr="0">
            <a:spAutoFit/>
          </a:bodyPr>
          <a:lstStyle/>
          <a:p>
            <a:pPr marL="0" marR="0" lvl="0" indent="0" algn="ctr" rtl="0">
              <a:spcBef>
                <a:spcPts val="0"/>
              </a:spcBef>
              <a:spcAft>
                <a:spcPts val="0"/>
              </a:spcAft>
              <a:buNone/>
            </a:pPr>
            <a:r>
              <a:rPr lang="en-US" sz="1800">
                <a:solidFill>
                  <a:schemeClr val="dk1"/>
                </a:solidFill>
                <a:latin typeface="Verdana"/>
                <a:ea typeface="Verdana"/>
                <a:cs typeface="Verdana"/>
                <a:sym typeface="Verdana"/>
              </a:rPr>
              <a:t>Evidence that does NOT support</a:t>
            </a:r>
            <a:r>
              <a:rPr lang="en-US" sz="1800" u="sng">
                <a:solidFill>
                  <a:schemeClr val="dk1"/>
                </a:solidFill>
                <a:latin typeface="Verdana"/>
                <a:ea typeface="Verdana"/>
                <a:cs typeface="Verdana"/>
                <a:sym typeface="Verdana"/>
              </a:rPr>
              <a:t> </a:t>
            </a:r>
            <a:r>
              <a:rPr lang="en-US" sz="1800">
                <a:solidFill>
                  <a:schemeClr val="dk1"/>
                </a:solidFill>
                <a:latin typeface="Verdana"/>
                <a:ea typeface="Verdana"/>
                <a:cs typeface="Verdana"/>
                <a:sym typeface="Verdana"/>
              </a:rPr>
              <a:t>our thoughts and beliefs</a:t>
            </a:r>
            <a:endParaRPr/>
          </a:p>
          <a:p>
            <a:pPr marL="0" marR="0" lvl="0" indent="0" algn="ctr" rtl="0">
              <a:spcBef>
                <a:spcPts val="0"/>
              </a:spcBef>
              <a:spcAft>
                <a:spcPts val="0"/>
              </a:spcAft>
              <a:buNone/>
            </a:pPr>
            <a:endParaRPr sz="4000">
              <a:solidFill>
                <a:schemeClr val="dk1"/>
              </a:solidFill>
              <a:latin typeface="Verdana"/>
              <a:ea typeface="Verdana"/>
              <a:cs typeface="Verdana"/>
              <a:sym typeface="Verdana"/>
            </a:endParaRPr>
          </a:p>
          <a:p>
            <a:pPr marL="0" marR="0" lvl="0" indent="0" algn="ctr" rtl="0">
              <a:spcBef>
                <a:spcPts val="0"/>
              </a:spcBef>
              <a:spcAft>
                <a:spcPts val="0"/>
              </a:spcAft>
              <a:buNone/>
            </a:pPr>
            <a:r>
              <a:rPr lang="en-US" sz="1800">
                <a:solidFill>
                  <a:schemeClr val="dk1"/>
                </a:solidFill>
                <a:latin typeface="Verdana"/>
                <a:ea typeface="Verdana"/>
                <a:cs typeface="Verdana"/>
                <a:sym typeface="Verdana"/>
              </a:rPr>
              <a:t>TEFLON EFFECT</a:t>
            </a:r>
            <a:endParaRPr/>
          </a:p>
          <a:p>
            <a:pPr marL="0" marR="0" lvl="0" indent="0" algn="ctr" rtl="0">
              <a:spcBef>
                <a:spcPts val="0"/>
              </a:spcBef>
              <a:spcAft>
                <a:spcPts val="0"/>
              </a:spcAft>
              <a:buNone/>
            </a:pPr>
            <a:r>
              <a:rPr lang="en-US" sz="1800">
                <a:solidFill>
                  <a:schemeClr val="dk1"/>
                </a:solidFill>
                <a:latin typeface="Verdana"/>
                <a:ea typeface="Verdana"/>
                <a:cs typeface="Verdana"/>
                <a:sym typeface="Verdana"/>
              </a:rPr>
              <a:t>It slides off</a:t>
            </a:r>
            <a:endParaRPr sz="1800">
              <a:solidFill>
                <a:schemeClr val="dk1"/>
              </a:solidFill>
              <a:latin typeface="Verdana"/>
              <a:ea typeface="Verdana"/>
              <a:cs typeface="Verdana"/>
              <a:sym typeface="Verdana"/>
            </a:endParaRPr>
          </a:p>
        </p:txBody>
      </p:sp>
      <p:sp>
        <p:nvSpPr>
          <p:cNvPr id="1729" name="Google Shape;1729;p100"/>
          <p:cNvSpPr/>
          <p:nvPr/>
        </p:nvSpPr>
        <p:spPr>
          <a:xfrm>
            <a:off x="6488109" y="4018058"/>
            <a:ext cx="408781" cy="464982"/>
          </a:xfrm>
          <a:prstGeom prst="downArrow">
            <a:avLst>
              <a:gd name="adj1" fmla="val 50000"/>
              <a:gd name="adj2" fmla="val 49998"/>
            </a:avLst>
          </a:prstGeom>
          <a:solidFill>
            <a:schemeClr val="lt1"/>
          </a:solidFill>
          <a:ln w="25400" cap="flat" cmpd="sng">
            <a:solidFill>
              <a:srgbClr val="C00000"/>
            </a:solidFill>
            <a:prstDash val="solid"/>
            <a:round/>
            <a:headEnd type="none" w="sm" len="sm"/>
            <a:tailEnd type="none" w="sm" len="sm"/>
          </a:ln>
        </p:spPr>
        <p:txBody>
          <a:bodyPr spcFirstLastPara="1" wrap="square" lIns="96625" tIns="48300" rIns="96625" bIns="483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pic>
        <p:nvPicPr>
          <p:cNvPr id="1730" name="Google Shape;1730;p100" descr="C:\Users\CSF PREP\Desktop\velcro teflon.png"/>
          <p:cNvPicPr preferRelativeResize="0"/>
          <p:nvPr/>
        </p:nvPicPr>
        <p:blipFill rotWithShape="1">
          <a:blip r:embed="rId8">
            <a:alphaModFix/>
          </a:blip>
          <a:srcRect r="46031"/>
          <a:stretch/>
        </p:blipFill>
        <p:spPr>
          <a:xfrm>
            <a:off x="1343463" y="5225046"/>
            <a:ext cx="1905000" cy="914400"/>
          </a:xfrm>
          <a:prstGeom prst="rect">
            <a:avLst/>
          </a:prstGeom>
          <a:noFill/>
          <a:ln>
            <a:noFill/>
          </a:ln>
        </p:spPr>
      </p:pic>
      <p:pic>
        <p:nvPicPr>
          <p:cNvPr id="1731" name="Google Shape;1731;p100" descr="C:\Users\CSF PREP\Desktop\velcro teflon.png"/>
          <p:cNvPicPr preferRelativeResize="0"/>
          <p:nvPr/>
        </p:nvPicPr>
        <p:blipFill rotWithShape="1">
          <a:blip r:embed="rId8">
            <a:alphaModFix/>
          </a:blip>
          <a:srcRect l="55554"/>
          <a:stretch/>
        </p:blipFill>
        <p:spPr>
          <a:xfrm>
            <a:off x="5739803" y="5225046"/>
            <a:ext cx="1905392" cy="914400"/>
          </a:xfrm>
          <a:prstGeom prst="rect">
            <a:avLst/>
          </a:prstGeom>
          <a:noFill/>
          <a:ln>
            <a:noFill/>
          </a:ln>
        </p:spPr>
      </p:pic>
      <p:sp>
        <p:nvSpPr>
          <p:cNvPr id="1732" name="Google Shape;1732;p100"/>
          <p:cNvSpPr txBox="1"/>
          <p:nvPr/>
        </p:nvSpPr>
        <p:spPr>
          <a:xfrm>
            <a:off x="3820039" y="2330483"/>
            <a:ext cx="1406154"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u="sng">
                <a:solidFill>
                  <a:srgbClr val="C00000"/>
                </a:solidFill>
                <a:latin typeface="Arial"/>
                <a:ea typeface="Arial"/>
                <a:cs typeface="Arial"/>
                <a:sym typeface="Arial"/>
              </a:rPr>
              <a:t>AND</a:t>
            </a:r>
            <a:endParaRPr sz="4400" b="1" u="sng">
              <a:solidFill>
                <a:srgbClr val="C00000"/>
              </a:solidFill>
              <a:latin typeface="Arial"/>
              <a:ea typeface="Arial"/>
              <a:cs typeface="Arial"/>
              <a:sym typeface="Arial"/>
            </a:endParaRPr>
          </a:p>
        </p:txBody>
      </p:sp>
      <p:sp>
        <p:nvSpPr>
          <p:cNvPr id="1733" name="Google Shape;1733;p100"/>
          <p:cNvSpPr/>
          <p:nvPr/>
        </p:nvSpPr>
        <p:spPr>
          <a:xfrm>
            <a:off x="2091572" y="4018058"/>
            <a:ext cx="408781" cy="464982"/>
          </a:xfrm>
          <a:prstGeom prst="downArrow">
            <a:avLst>
              <a:gd name="adj1" fmla="val 50000"/>
              <a:gd name="adj2" fmla="val 49998"/>
            </a:avLst>
          </a:prstGeom>
          <a:solidFill>
            <a:schemeClr val="lt1"/>
          </a:solidFill>
          <a:ln w="25400" cap="flat" cmpd="sng">
            <a:solidFill>
              <a:srgbClr val="C00000"/>
            </a:solidFill>
            <a:prstDash val="solid"/>
            <a:round/>
            <a:headEnd type="none" w="sm" len="sm"/>
            <a:tailEnd type="none" w="sm" len="sm"/>
          </a:ln>
        </p:spPr>
        <p:txBody>
          <a:bodyPr spcFirstLastPara="1" wrap="square" lIns="96625" tIns="48300" rIns="96625" bIns="483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cxnSp>
        <p:nvCxnSpPr>
          <p:cNvPr id="1734" name="Google Shape;1734;p100"/>
          <p:cNvCxnSpPr/>
          <p:nvPr/>
        </p:nvCxnSpPr>
        <p:spPr>
          <a:xfrm>
            <a:off x="2426886" y="3681091"/>
            <a:ext cx="985047" cy="0"/>
          </a:xfrm>
          <a:prstGeom prst="straightConnector1">
            <a:avLst/>
          </a:prstGeom>
          <a:noFill/>
          <a:ln w="28575" cap="flat" cmpd="sng">
            <a:solidFill>
              <a:srgbClr val="C00000"/>
            </a:solidFill>
            <a:prstDash val="solid"/>
            <a:round/>
            <a:headEnd type="none" w="sm" len="sm"/>
            <a:tailEnd type="none" w="sm" len="sm"/>
          </a:ln>
        </p:spPr>
      </p:cxnSp>
      <p:cxnSp>
        <p:nvCxnSpPr>
          <p:cNvPr id="1735" name="Google Shape;1735;p100"/>
          <p:cNvCxnSpPr/>
          <p:nvPr/>
        </p:nvCxnSpPr>
        <p:spPr>
          <a:xfrm>
            <a:off x="7121506" y="3681091"/>
            <a:ext cx="1440893" cy="0"/>
          </a:xfrm>
          <a:prstGeom prst="straightConnector1">
            <a:avLst/>
          </a:prstGeom>
          <a:noFill/>
          <a:ln w="28575" cap="flat" cmpd="sng">
            <a:solidFill>
              <a:srgbClr val="C00000"/>
            </a:solidFill>
            <a:prstDash val="solid"/>
            <a:round/>
            <a:headEnd type="none" w="sm" len="sm"/>
            <a:tailEnd type="none" w="sm" len="sm"/>
          </a:ln>
        </p:spPr>
      </p:cxn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1742" name="Google Shape;1742;p10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101</a:t>
            </a:fld>
            <a:endParaRPr/>
          </a:p>
        </p:txBody>
      </p:sp>
      <p:grpSp>
        <p:nvGrpSpPr>
          <p:cNvPr id="1743" name="Google Shape;1743;p101"/>
          <p:cNvGrpSpPr/>
          <p:nvPr/>
        </p:nvGrpSpPr>
        <p:grpSpPr>
          <a:xfrm>
            <a:off x="2998788" y="1978025"/>
            <a:ext cx="3155950" cy="3516313"/>
            <a:chOff x="1117635" y="1978025"/>
            <a:chExt cx="3155915" cy="3515757"/>
          </a:xfrm>
        </p:grpSpPr>
        <p:sp>
          <p:nvSpPr>
            <p:cNvPr id="1744" name="Google Shape;1744;p101"/>
            <p:cNvSpPr txBox="1"/>
            <p:nvPr/>
          </p:nvSpPr>
          <p:spPr>
            <a:xfrm>
              <a:off x="1117635" y="5123952"/>
              <a:ext cx="3120990" cy="3698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Verdana"/>
                  <a:ea typeface="Verdana"/>
                  <a:cs typeface="Verdana"/>
                  <a:sym typeface="Verdana"/>
                </a:rPr>
                <a:t>“My parents hate me”</a:t>
              </a:r>
              <a:endParaRPr/>
            </a:p>
          </p:txBody>
        </p:sp>
        <p:grpSp>
          <p:nvGrpSpPr>
            <p:cNvPr id="1745" name="Google Shape;1745;p101"/>
            <p:cNvGrpSpPr/>
            <p:nvPr/>
          </p:nvGrpSpPr>
          <p:grpSpPr>
            <a:xfrm>
              <a:off x="1162050" y="1978025"/>
              <a:ext cx="3111500" cy="3111500"/>
              <a:chOff x="1162050" y="1978025"/>
              <a:chExt cx="3111500" cy="3111500"/>
            </a:xfrm>
          </p:grpSpPr>
          <p:pic>
            <p:nvPicPr>
              <p:cNvPr id="1746" name="Google Shape;1746;p101" descr="Movie Icon"/>
              <p:cNvPicPr preferRelativeResize="0"/>
              <p:nvPr/>
            </p:nvPicPr>
            <p:blipFill rotWithShape="1">
              <a:blip r:embed="rId3">
                <a:alphaModFix/>
              </a:blip>
              <a:srcRect/>
              <a:stretch/>
            </p:blipFill>
            <p:spPr>
              <a:xfrm>
                <a:off x="1162050" y="1978025"/>
                <a:ext cx="3111500" cy="3111500"/>
              </a:xfrm>
              <a:prstGeom prst="rect">
                <a:avLst/>
              </a:prstGeom>
              <a:noFill/>
              <a:ln>
                <a:noFill/>
              </a:ln>
            </p:spPr>
          </p:pic>
          <p:sp>
            <p:nvSpPr>
              <p:cNvPr id="1747" name="Google Shape;1747;p101"/>
              <p:cNvSpPr/>
              <p:nvPr/>
            </p:nvSpPr>
            <p:spPr>
              <a:xfrm>
                <a:off x="1625630" y="3685905"/>
                <a:ext cx="2105001" cy="944414"/>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748" name="Google Shape;1748;p101"/>
            <p:cNvSpPr txBox="1"/>
            <p:nvPr/>
          </p:nvSpPr>
          <p:spPr>
            <a:xfrm>
              <a:off x="1639916" y="3865265"/>
              <a:ext cx="2046265" cy="58569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200" b="1">
                  <a:solidFill>
                    <a:schemeClr val="lt1"/>
                  </a:solidFill>
                  <a:latin typeface="Verdana"/>
                  <a:ea typeface="Verdana"/>
                  <a:cs typeface="Verdana"/>
                  <a:sym typeface="Verdana"/>
                </a:rPr>
                <a:t>DEMO</a:t>
              </a:r>
              <a:endParaRPr/>
            </a:p>
          </p:txBody>
        </p:sp>
      </p:grpSp>
      <p:sp>
        <p:nvSpPr>
          <p:cNvPr id="1749" name="Google Shape;1749;p101"/>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Demonstration</a:t>
            </a:r>
            <a:endParaRPr/>
          </a:p>
        </p:txBody>
      </p:sp>
      <p:pic>
        <p:nvPicPr>
          <p:cNvPr id="1750" name="Google Shape;1750;p101" descr="Problem_Solving.png"/>
          <p:cNvPicPr preferRelativeResize="0"/>
          <p:nvPr/>
        </p:nvPicPr>
        <p:blipFill rotWithShape="1">
          <a:blip r:embed="rId4">
            <a:alphaModFix/>
          </a:blip>
          <a:srcRect/>
          <a:stretch/>
        </p:blipFill>
        <p:spPr>
          <a:xfrm>
            <a:off x="457200" y="141288"/>
            <a:ext cx="682625" cy="822325"/>
          </a:xfrm>
          <a:prstGeom prst="rect">
            <a:avLst/>
          </a:prstGeom>
          <a:noFill/>
          <a:ln>
            <a:noFill/>
          </a:ln>
        </p:spPr>
      </p:pic>
      <p:sp>
        <p:nvSpPr>
          <p:cNvPr id="1751" name="Google Shape;1751;p10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Shape 1758"/>
        <p:cNvGrpSpPr/>
        <p:nvPr/>
      </p:nvGrpSpPr>
      <p:grpSpPr>
        <a:xfrm>
          <a:off x="0" y="0"/>
          <a:ext cx="0" cy="0"/>
          <a:chOff x="0" y="0"/>
          <a:chExt cx="0" cy="0"/>
        </a:xfrm>
      </p:grpSpPr>
      <p:sp>
        <p:nvSpPr>
          <p:cNvPr id="1759" name="Google Shape;1759;p10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102</a:t>
            </a:fld>
            <a:endParaRPr/>
          </a:p>
        </p:txBody>
      </p:sp>
      <p:sp>
        <p:nvSpPr>
          <p:cNvPr id="1760" name="Google Shape;1760;p102"/>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Demonstration … </a:t>
            </a:r>
            <a:r>
              <a:rPr lang="en-US" sz="1800"/>
              <a:t>(continued)</a:t>
            </a:r>
            <a:endParaRPr/>
          </a:p>
        </p:txBody>
      </p:sp>
      <p:pic>
        <p:nvPicPr>
          <p:cNvPr id="1761" name="Google Shape;1761;p102" descr="Problem_Solving.png"/>
          <p:cNvPicPr preferRelativeResize="0"/>
          <p:nvPr/>
        </p:nvPicPr>
        <p:blipFill rotWithShape="1">
          <a:blip r:embed="rId3">
            <a:alphaModFix/>
          </a:blip>
          <a:srcRect/>
          <a:stretch/>
        </p:blipFill>
        <p:spPr>
          <a:xfrm>
            <a:off x="457200" y="141288"/>
            <a:ext cx="682625" cy="822325"/>
          </a:xfrm>
          <a:prstGeom prst="rect">
            <a:avLst/>
          </a:prstGeom>
          <a:noFill/>
          <a:ln>
            <a:noFill/>
          </a:ln>
        </p:spPr>
      </p:pic>
      <p:sp>
        <p:nvSpPr>
          <p:cNvPr id="1762" name="Google Shape;1762;p10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grpSp>
        <p:nvGrpSpPr>
          <p:cNvPr id="1763" name="Google Shape;1763;p102"/>
          <p:cNvGrpSpPr/>
          <p:nvPr/>
        </p:nvGrpSpPr>
        <p:grpSpPr>
          <a:xfrm>
            <a:off x="2998788" y="1978025"/>
            <a:ext cx="3155950" cy="3516313"/>
            <a:chOff x="1117635" y="1978025"/>
            <a:chExt cx="3155915" cy="3515757"/>
          </a:xfrm>
        </p:grpSpPr>
        <p:sp>
          <p:nvSpPr>
            <p:cNvPr id="1764" name="Google Shape;1764;p102"/>
            <p:cNvSpPr txBox="1"/>
            <p:nvPr/>
          </p:nvSpPr>
          <p:spPr>
            <a:xfrm>
              <a:off x="1117635" y="5123952"/>
              <a:ext cx="3120990" cy="3698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Verdana"/>
                  <a:ea typeface="Verdana"/>
                  <a:cs typeface="Verdana"/>
                  <a:sym typeface="Verdana"/>
                </a:rPr>
                <a:t>“My parents hate me”</a:t>
              </a:r>
              <a:endParaRPr/>
            </a:p>
          </p:txBody>
        </p:sp>
        <p:grpSp>
          <p:nvGrpSpPr>
            <p:cNvPr id="1765" name="Google Shape;1765;p102"/>
            <p:cNvGrpSpPr/>
            <p:nvPr/>
          </p:nvGrpSpPr>
          <p:grpSpPr>
            <a:xfrm>
              <a:off x="1162050" y="1978025"/>
              <a:ext cx="3111500" cy="3111500"/>
              <a:chOff x="1162050" y="1978025"/>
              <a:chExt cx="3111500" cy="3111500"/>
            </a:xfrm>
          </p:grpSpPr>
          <p:pic>
            <p:nvPicPr>
              <p:cNvPr id="1766" name="Google Shape;1766;p102" descr="Movie Icon"/>
              <p:cNvPicPr preferRelativeResize="0"/>
              <p:nvPr/>
            </p:nvPicPr>
            <p:blipFill rotWithShape="1">
              <a:blip r:embed="rId4">
                <a:alphaModFix/>
              </a:blip>
              <a:srcRect/>
              <a:stretch/>
            </p:blipFill>
            <p:spPr>
              <a:xfrm>
                <a:off x="1162050" y="1978025"/>
                <a:ext cx="3111500" cy="3111500"/>
              </a:xfrm>
              <a:prstGeom prst="rect">
                <a:avLst/>
              </a:prstGeom>
              <a:noFill/>
              <a:ln>
                <a:noFill/>
              </a:ln>
            </p:spPr>
          </p:pic>
          <p:sp>
            <p:nvSpPr>
              <p:cNvPr id="1767" name="Google Shape;1767;p102"/>
              <p:cNvSpPr/>
              <p:nvPr/>
            </p:nvSpPr>
            <p:spPr>
              <a:xfrm>
                <a:off x="1625630" y="3685905"/>
                <a:ext cx="2105001" cy="944414"/>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768" name="Google Shape;1768;p102"/>
            <p:cNvSpPr txBox="1"/>
            <p:nvPr/>
          </p:nvSpPr>
          <p:spPr>
            <a:xfrm>
              <a:off x="1639916" y="3865265"/>
              <a:ext cx="2046265" cy="58569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200" b="1">
                  <a:solidFill>
                    <a:schemeClr val="lt1"/>
                  </a:solidFill>
                  <a:latin typeface="Verdana"/>
                  <a:ea typeface="Verdana"/>
                  <a:cs typeface="Verdana"/>
                  <a:sym typeface="Verdana"/>
                </a:rPr>
                <a:t>DEMO</a:t>
              </a:r>
              <a:endParaRPr/>
            </a:p>
          </p:txBody>
        </p: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775"/>
        <p:cNvGrpSpPr/>
        <p:nvPr/>
      </p:nvGrpSpPr>
      <p:grpSpPr>
        <a:xfrm>
          <a:off x="0" y="0"/>
          <a:ext cx="0" cy="0"/>
          <a:chOff x="0" y="0"/>
          <a:chExt cx="0" cy="0"/>
        </a:xfrm>
      </p:grpSpPr>
      <p:sp>
        <p:nvSpPr>
          <p:cNvPr id="1776" name="Google Shape;1776;p103"/>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It is important to remember</a:t>
            </a:r>
            <a:endParaRPr/>
          </a:p>
        </p:txBody>
      </p:sp>
      <p:sp>
        <p:nvSpPr>
          <p:cNvPr id="1777" name="Google Shape;1777;p10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103</a:t>
            </a:fld>
            <a:endParaRPr/>
          </a:p>
        </p:txBody>
      </p:sp>
      <p:pic>
        <p:nvPicPr>
          <p:cNvPr id="1778" name="Google Shape;1778;p103" descr="Problem_Solving.png"/>
          <p:cNvPicPr preferRelativeResize="0"/>
          <p:nvPr/>
        </p:nvPicPr>
        <p:blipFill rotWithShape="1">
          <a:blip r:embed="rId3">
            <a:alphaModFix/>
          </a:blip>
          <a:srcRect/>
          <a:stretch/>
        </p:blipFill>
        <p:spPr>
          <a:xfrm>
            <a:off x="457200" y="141288"/>
            <a:ext cx="682625" cy="822325"/>
          </a:xfrm>
          <a:prstGeom prst="rect">
            <a:avLst/>
          </a:prstGeom>
          <a:noFill/>
          <a:ln>
            <a:noFill/>
          </a:ln>
        </p:spPr>
      </p:pic>
      <p:sp>
        <p:nvSpPr>
          <p:cNvPr id="1779" name="Google Shape;1779;p103"/>
          <p:cNvSpPr txBox="1"/>
          <p:nvPr/>
        </p:nvSpPr>
        <p:spPr>
          <a:xfrm>
            <a:off x="236538" y="1381125"/>
            <a:ext cx="8640762" cy="4768663"/>
          </a:xfrm>
          <a:prstGeom prst="rect">
            <a:avLst/>
          </a:prstGeom>
          <a:noFill/>
          <a:ln>
            <a:noFill/>
          </a:ln>
        </p:spPr>
        <p:txBody>
          <a:bodyPr spcFirstLastPara="1" wrap="square" lIns="91275" tIns="45625" rIns="91275" bIns="45625" anchor="t" anchorCtr="0">
            <a:noAutofit/>
          </a:bodyPr>
          <a:lstStyle/>
          <a:p>
            <a:pPr marL="341313" marR="0" lvl="0" indent="-341313" algn="l" rtl="0">
              <a:spcBef>
                <a:spcPts val="0"/>
              </a:spcBef>
              <a:spcAft>
                <a:spcPts val="0"/>
              </a:spcAft>
              <a:buClr>
                <a:schemeClr val="dk1"/>
              </a:buClr>
              <a:buSzPts val="2400"/>
              <a:buFont typeface="Noto Sans Symbols"/>
              <a:buChar char="▪"/>
            </a:pPr>
            <a:r>
              <a:rPr lang="en-US" sz="2400">
                <a:solidFill>
                  <a:schemeClr val="dk1"/>
                </a:solidFill>
                <a:latin typeface="Verdana"/>
                <a:ea typeface="Verdana"/>
                <a:cs typeface="Verdana"/>
                <a:sym typeface="Verdana"/>
              </a:rPr>
              <a:t>The Confirmation Bias is </a:t>
            </a:r>
            <a:endParaRPr/>
          </a:p>
          <a:p>
            <a:pPr marL="741363" marR="0" lvl="1" indent="-284163" algn="l" rtl="0">
              <a:spcBef>
                <a:spcPts val="44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not intentional</a:t>
            </a:r>
            <a:endParaRPr/>
          </a:p>
          <a:p>
            <a:pPr marL="741363" marR="0" lvl="1" indent="-284163" algn="l" rtl="0">
              <a:spcBef>
                <a:spcPts val="44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not in our awareness</a:t>
            </a:r>
            <a:endParaRPr/>
          </a:p>
          <a:p>
            <a:pPr marL="741363" marR="0" lvl="1" indent="-284163" algn="l" rtl="0">
              <a:spcBef>
                <a:spcPts val="440"/>
              </a:spcBef>
              <a:spcAft>
                <a:spcPts val="0"/>
              </a:spcAft>
              <a:buClr>
                <a:schemeClr val="dk1"/>
              </a:buClr>
              <a:buSzPts val="2200"/>
              <a:buFont typeface="Arial"/>
              <a:buNone/>
            </a:pPr>
            <a:endParaRPr sz="2200" b="0" i="0" u="none" strike="noStrike" cap="none">
              <a:solidFill>
                <a:schemeClr val="dk1"/>
              </a:solidFill>
              <a:latin typeface="Verdana"/>
              <a:ea typeface="Verdana"/>
              <a:cs typeface="Verdana"/>
              <a:sym typeface="Verdana"/>
            </a:endParaRPr>
          </a:p>
          <a:p>
            <a:pPr marL="341313" marR="0" lvl="0" indent="-341313" algn="l" rtl="0">
              <a:spcBef>
                <a:spcPts val="480"/>
              </a:spcBef>
              <a:spcAft>
                <a:spcPts val="0"/>
              </a:spcAft>
              <a:buClr>
                <a:schemeClr val="dk1"/>
              </a:buClr>
              <a:buSzPts val="2400"/>
              <a:buFont typeface="Noto Sans Symbols"/>
              <a:buChar char="▪"/>
            </a:pPr>
            <a:r>
              <a:rPr lang="en-US" sz="2400">
                <a:solidFill>
                  <a:schemeClr val="dk1"/>
                </a:solidFill>
                <a:latin typeface="Verdana"/>
                <a:ea typeface="Verdana"/>
                <a:cs typeface="Verdana"/>
                <a:sym typeface="Verdana"/>
              </a:rPr>
              <a:t>The stronger the belief, the stronger the Confirmation Bias</a:t>
            </a:r>
            <a:endParaRPr/>
          </a:p>
          <a:p>
            <a:pPr marL="341313" marR="0" lvl="0" indent="-341313" algn="l"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341313" algn="l" rtl="0">
              <a:spcBef>
                <a:spcPts val="480"/>
              </a:spcBef>
              <a:spcAft>
                <a:spcPts val="0"/>
              </a:spcAft>
              <a:buClr>
                <a:schemeClr val="dk1"/>
              </a:buClr>
              <a:buSzPts val="2400"/>
              <a:buFont typeface="Noto Sans Symbols"/>
              <a:buChar char="▪"/>
            </a:pPr>
            <a:r>
              <a:rPr lang="en-US" sz="2400">
                <a:solidFill>
                  <a:schemeClr val="dk1"/>
                </a:solidFill>
                <a:latin typeface="Verdana"/>
                <a:ea typeface="Verdana"/>
                <a:cs typeface="Verdana"/>
                <a:sym typeface="Verdana"/>
              </a:rPr>
              <a:t>The Confirmation Bias operates on </a:t>
            </a:r>
            <a:r>
              <a:rPr lang="en-US" sz="2400" b="1">
                <a:solidFill>
                  <a:schemeClr val="dk1"/>
                </a:solidFill>
                <a:latin typeface="Verdana"/>
                <a:ea typeface="Verdana"/>
                <a:cs typeface="Verdana"/>
                <a:sym typeface="Verdana"/>
              </a:rPr>
              <a:t>both positive and negative </a:t>
            </a:r>
            <a:r>
              <a:rPr lang="en-US" sz="2400">
                <a:solidFill>
                  <a:schemeClr val="dk1"/>
                </a:solidFill>
                <a:latin typeface="Verdana"/>
                <a:ea typeface="Verdana"/>
                <a:cs typeface="Verdana"/>
                <a:sym typeface="Verdana"/>
              </a:rPr>
              <a:t>thoughts</a:t>
            </a:r>
            <a:endParaRPr/>
          </a:p>
          <a:p>
            <a:pPr marL="741363" marR="0" lvl="1" indent="-284163" algn="l" rtl="0">
              <a:spcBef>
                <a:spcPts val="44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“I am smart.”</a:t>
            </a:r>
            <a:endParaRPr/>
          </a:p>
          <a:p>
            <a:pPr marL="741363" marR="0" lvl="1" indent="-284163" algn="l" rtl="0">
              <a:spcBef>
                <a:spcPts val="44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“I am not smart.”</a:t>
            </a:r>
            <a:endParaRPr/>
          </a:p>
          <a:p>
            <a:pPr marL="341313" marR="0" lvl="0" indent="-188913" algn="l"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p:txBody>
      </p:sp>
      <p:sp>
        <p:nvSpPr>
          <p:cNvPr id="1780" name="Google Shape;1780;p10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787"/>
        <p:cNvGrpSpPr/>
        <p:nvPr/>
      </p:nvGrpSpPr>
      <p:grpSpPr>
        <a:xfrm>
          <a:off x="0" y="0"/>
          <a:ext cx="0" cy="0"/>
          <a:chOff x="0" y="0"/>
          <a:chExt cx="0" cy="0"/>
        </a:xfrm>
      </p:grpSpPr>
      <p:sp>
        <p:nvSpPr>
          <p:cNvPr id="1788" name="Google Shape;1788;p104"/>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latin typeface="Verdana"/>
                <a:ea typeface="Verdana"/>
                <a:cs typeface="Verdana"/>
                <a:sym typeface="Verdana"/>
              </a:rPr>
              <a:t>“I’m not smart”</a:t>
            </a:r>
            <a:endParaRPr/>
          </a:p>
        </p:txBody>
      </p:sp>
      <p:sp>
        <p:nvSpPr>
          <p:cNvPr id="1789" name="Google Shape;1789;p104"/>
          <p:cNvSpPr/>
          <p:nvPr/>
        </p:nvSpPr>
        <p:spPr>
          <a:xfrm>
            <a:off x="6450013" y="1170074"/>
            <a:ext cx="2686050" cy="1785937"/>
          </a:xfrm>
          <a:prstGeom prst="cloudCallout">
            <a:avLst>
              <a:gd name="adj1" fmla="val -28589"/>
              <a:gd name="adj2" fmla="val 81295"/>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86475" tIns="43225" rIns="86475" bIns="43225" anchor="ctr" anchorCtr="0">
            <a:noAutofit/>
          </a:bodyPr>
          <a:lstStyle/>
          <a:p>
            <a:pPr marL="0" marR="0" lvl="0" indent="0" algn="ctr" rtl="0">
              <a:spcBef>
                <a:spcPts val="0"/>
              </a:spcBef>
              <a:spcAft>
                <a:spcPts val="0"/>
              </a:spcAft>
              <a:buNone/>
            </a:pPr>
            <a:r>
              <a:rPr lang="en-US" sz="3400">
                <a:solidFill>
                  <a:schemeClr val="lt1"/>
                </a:solidFill>
                <a:latin typeface="Arial"/>
                <a:ea typeface="Arial"/>
                <a:cs typeface="Arial"/>
                <a:sym typeface="Arial"/>
              </a:rPr>
              <a:t>I’m wrong</a:t>
            </a:r>
            <a:endParaRPr/>
          </a:p>
        </p:txBody>
      </p:sp>
      <p:sp>
        <p:nvSpPr>
          <p:cNvPr id="1790" name="Google Shape;1790;p104"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p:nvPr/>
        </p:nvSpPr>
        <p:spPr>
          <a:xfrm>
            <a:off x="0" y="-1677988"/>
            <a:ext cx="1804988"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1" name="Google Shape;1791;p104"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p:nvPr/>
        </p:nvSpPr>
        <p:spPr>
          <a:xfrm>
            <a:off x="0" y="-1677988"/>
            <a:ext cx="1804988"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792" name="Google Shape;1792;p104" descr="student.png"/>
          <p:cNvPicPr preferRelativeResize="0"/>
          <p:nvPr/>
        </p:nvPicPr>
        <p:blipFill rotWithShape="1">
          <a:blip r:embed="rId4">
            <a:alphaModFix/>
          </a:blip>
          <a:srcRect/>
          <a:stretch/>
        </p:blipFill>
        <p:spPr>
          <a:xfrm>
            <a:off x="5588000" y="3143250"/>
            <a:ext cx="1814513" cy="3244850"/>
          </a:xfrm>
          <a:prstGeom prst="rect">
            <a:avLst/>
          </a:prstGeom>
          <a:noFill/>
          <a:ln>
            <a:noFill/>
          </a:ln>
        </p:spPr>
      </p:pic>
      <p:pic>
        <p:nvPicPr>
          <p:cNvPr id="1793" name="Google Shape;1793;p104" descr="http://www.acclaimclipart.com/free_clipart_images/woman_teacher_in_classroom_teaching_class_in_front_of_chalkboard_0521-1005-1515-3728_SMU.jpg">
            <a:hlinkClick r:id="rId5"/>
          </p:cNvPr>
          <p:cNvPicPr preferRelativeResize="0"/>
          <p:nvPr/>
        </p:nvPicPr>
        <p:blipFill rotWithShape="1">
          <a:blip r:embed="rId6">
            <a:alphaModFix/>
          </a:blip>
          <a:srcRect/>
          <a:stretch/>
        </p:blipFill>
        <p:spPr>
          <a:xfrm>
            <a:off x="363538" y="1928813"/>
            <a:ext cx="4706937" cy="4062412"/>
          </a:xfrm>
          <a:prstGeom prst="rect">
            <a:avLst/>
          </a:prstGeom>
          <a:noFill/>
          <a:ln>
            <a:noFill/>
          </a:ln>
        </p:spPr>
      </p:pic>
      <p:sp>
        <p:nvSpPr>
          <p:cNvPr id="1794" name="Google Shape;1794;p104"/>
          <p:cNvSpPr/>
          <p:nvPr/>
        </p:nvSpPr>
        <p:spPr>
          <a:xfrm>
            <a:off x="1379538" y="1214438"/>
            <a:ext cx="3119437" cy="1643062"/>
          </a:xfrm>
          <a:prstGeom prst="wedgeRoundRectCallout">
            <a:avLst>
              <a:gd name="adj1" fmla="val -20833"/>
              <a:gd name="adj2" fmla="val 62500"/>
              <a:gd name="adj3" fmla="val 0"/>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86475" tIns="43225" rIns="86475" bIns="43225" anchor="ctr" anchorCtr="0">
            <a:noAutofit/>
          </a:bodyPr>
          <a:lstStyle/>
          <a:p>
            <a:pPr marL="0" marR="0" lvl="0" indent="0" algn="ctr" rtl="0">
              <a:spcBef>
                <a:spcPts val="0"/>
              </a:spcBef>
              <a:spcAft>
                <a:spcPts val="0"/>
              </a:spcAft>
              <a:buNone/>
            </a:pPr>
            <a:r>
              <a:rPr lang="en-US" sz="3400">
                <a:solidFill>
                  <a:schemeClr val="lt1"/>
                </a:solidFill>
                <a:latin typeface="Arial"/>
                <a:ea typeface="Arial"/>
                <a:cs typeface="Arial"/>
                <a:sym typeface="Arial"/>
              </a:rPr>
              <a:t>That’s partially correct</a:t>
            </a:r>
            <a:endParaRPr/>
          </a:p>
        </p:txBody>
      </p:sp>
      <p:pic>
        <p:nvPicPr>
          <p:cNvPr id="1795" name="Google Shape;1795;p104" descr="Problem_Solving.png"/>
          <p:cNvPicPr preferRelativeResize="0"/>
          <p:nvPr/>
        </p:nvPicPr>
        <p:blipFill rotWithShape="1">
          <a:blip r:embed="rId7">
            <a:alphaModFix/>
          </a:blip>
          <a:srcRect/>
          <a:stretch/>
        </p:blipFill>
        <p:spPr>
          <a:xfrm>
            <a:off x="457200" y="141288"/>
            <a:ext cx="682625" cy="822325"/>
          </a:xfrm>
          <a:prstGeom prst="rect">
            <a:avLst/>
          </a:prstGeom>
          <a:noFill/>
          <a:ln>
            <a:noFill/>
          </a:ln>
        </p:spPr>
      </p:pic>
      <p:sp>
        <p:nvSpPr>
          <p:cNvPr id="1796" name="Google Shape;1796;p10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104</a:t>
            </a:fld>
            <a:endParaRPr/>
          </a:p>
        </p:txBody>
      </p:sp>
      <p:sp>
        <p:nvSpPr>
          <p:cNvPr id="1797" name="Google Shape;1797;p10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p10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latin typeface="Verdana"/>
                <a:ea typeface="Verdana"/>
                <a:cs typeface="Verdana"/>
                <a:sym typeface="Verdana"/>
              </a:rPr>
              <a:t>“I’m not smart”</a:t>
            </a:r>
            <a:endParaRPr/>
          </a:p>
        </p:txBody>
      </p:sp>
      <p:sp>
        <p:nvSpPr>
          <p:cNvPr id="1807" name="Google Shape;1807;p105"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p:nvPr/>
        </p:nvSpPr>
        <p:spPr>
          <a:xfrm>
            <a:off x="0" y="-1677988"/>
            <a:ext cx="1804988"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8" name="Google Shape;1808;p105"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p:nvPr/>
        </p:nvSpPr>
        <p:spPr>
          <a:xfrm>
            <a:off x="0" y="-1677988"/>
            <a:ext cx="1804988"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09" name="Google Shape;1809;p105" descr="student.png"/>
          <p:cNvPicPr preferRelativeResize="0"/>
          <p:nvPr/>
        </p:nvPicPr>
        <p:blipFill rotWithShape="1">
          <a:blip r:embed="rId4">
            <a:alphaModFix/>
          </a:blip>
          <a:srcRect/>
          <a:stretch/>
        </p:blipFill>
        <p:spPr>
          <a:xfrm>
            <a:off x="5588000" y="3143250"/>
            <a:ext cx="1814513" cy="3244850"/>
          </a:xfrm>
          <a:prstGeom prst="rect">
            <a:avLst/>
          </a:prstGeom>
          <a:noFill/>
          <a:ln>
            <a:noFill/>
          </a:ln>
        </p:spPr>
      </p:pic>
      <p:pic>
        <p:nvPicPr>
          <p:cNvPr id="1810" name="Google Shape;1810;p105" descr="https://encrypted-tbn2.gstatic.com/images?q=tbn:ANd9GcQjd6c7fCGXdyZG1f5sHJ1VH61JkyeV8SZov8k_El1g0h5Foi0w">
            <a:hlinkClick r:id="rId5"/>
          </p:cNvPr>
          <p:cNvPicPr preferRelativeResize="0"/>
          <p:nvPr/>
        </p:nvPicPr>
        <p:blipFill rotWithShape="1">
          <a:blip r:embed="rId6">
            <a:alphaModFix/>
          </a:blip>
          <a:srcRect/>
          <a:stretch/>
        </p:blipFill>
        <p:spPr>
          <a:xfrm>
            <a:off x="434975" y="1714500"/>
            <a:ext cx="4886325" cy="3000375"/>
          </a:xfrm>
          <a:prstGeom prst="rect">
            <a:avLst/>
          </a:prstGeom>
          <a:noFill/>
          <a:ln>
            <a:noFill/>
          </a:ln>
        </p:spPr>
      </p:pic>
      <p:sp>
        <p:nvSpPr>
          <p:cNvPr id="1811" name="Google Shape;1811;p105"/>
          <p:cNvSpPr txBox="1"/>
          <p:nvPr/>
        </p:nvSpPr>
        <p:spPr>
          <a:xfrm>
            <a:off x="798513" y="1785938"/>
            <a:ext cx="3409950" cy="3519487"/>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3400" u="sng">
                <a:solidFill>
                  <a:schemeClr val="lt1"/>
                </a:solidFill>
                <a:latin typeface="Comic Sans MS"/>
                <a:ea typeface="Comic Sans MS"/>
                <a:cs typeface="Comic Sans MS"/>
                <a:sym typeface="Comic Sans MS"/>
              </a:rPr>
              <a:t>List of classes</a:t>
            </a:r>
            <a:endParaRPr/>
          </a:p>
          <a:p>
            <a:pPr marL="0" marR="0" lvl="0" indent="0" algn="l" rtl="0">
              <a:spcBef>
                <a:spcPts val="0"/>
              </a:spcBef>
              <a:spcAft>
                <a:spcPts val="0"/>
              </a:spcAft>
              <a:buNone/>
            </a:pPr>
            <a:endParaRPr sz="1300">
              <a:solidFill>
                <a:schemeClr val="lt1"/>
              </a:solidFill>
              <a:latin typeface="Comic Sans MS"/>
              <a:ea typeface="Comic Sans MS"/>
              <a:cs typeface="Comic Sans MS"/>
              <a:sym typeface="Comic Sans MS"/>
            </a:endParaRPr>
          </a:p>
          <a:p>
            <a:pPr marL="0" marR="0" lvl="0" indent="0" algn="l" rtl="0">
              <a:spcBef>
                <a:spcPts val="0"/>
              </a:spcBef>
              <a:spcAft>
                <a:spcPts val="0"/>
              </a:spcAft>
              <a:buNone/>
            </a:pPr>
            <a:r>
              <a:rPr lang="en-US" sz="3400">
                <a:solidFill>
                  <a:schemeClr val="lt1"/>
                </a:solidFill>
                <a:latin typeface="Comic Sans MS"/>
                <a:ea typeface="Comic Sans MS"/>
                <a:cs typeface="Comic Sans MS"/>
                <a:sym typeface="Comic Sans MS"/>
              </a:rPr>
              <a:t>AP Physics</a:t>
            </a:r>
            <a:endParaRPr/>
          </a:p>
          <a:p>
            <a:pPr marL="0" marR="0" lvl="0" indent="0" algn="l" rtl="0">
              <a:spcBef>
                <a:spcPts val="0"/>
              </a:spcBef>
              <a:spcAft>
                <a:spcPts val="0"/>
              </a:spcAft>
              <a:buNone/>
            </a:pPr>
            <a:r>
              <a:rPr lang="en-US" sz="3400">
                <a:solidFill>
                  <a:schemeClr val="lt1"/>
                </a:solidFill>
                <a:latin typeface="Comic Sans MS"/>
                <a:ea typeface="Comic Sans MS"/>
                <a:cs typeface="Comic Sans MS"/>
                <a:sym typeface="Comic Sans MS"/>
              </a:rPr>
              <a:t>Advanced Math</a:t>
            </a:r>
            <a:endParaRPr/>
          </a:p>
          <a:p>
            <a:pPr marL="0" marR="0" lvl="0" indent="0" algn="l" rtl="0">
              <a:spcBef>
                <a:spcPts val="0"/>
              </a:spcBef>
              <a:spcAft>
                <a:spcPts val="0"/>
              </a:spcAft>
              <a:buNone/>
            </a:pPr>
            <a:r>
              <a:rPr lang="en-US" sz="3400">
                <a:solidFill>
                  <a:schemeClr val="lt1"/>
                </a:solidFill>
                <a:latin typeface="Comic Sans MS"/>
                <a:ea typeface="Comic Sans MS"/>
                <a:cs typeface="Comic Sans MS"/>
                <a:sym typeface="Comic Sans MS"/>
              </a:rPr>
              <a:t>Basic Science</a:t>
            </a:r>
            <a:endParaRPr/>
          </a:p>
          <a:p>
            <a:pPr marL="0" marR="0" lvl="0" indent="0" algn="l" rtl="0">
              <a:spcBef>
                <a:spcPts val="0"/>
              </a:spcBef>
              <a:spcAft>
                <a:spcPts val="0"/>
              </a:spcAft>
              <a:buNone/>
            </a:pPr>
            <a:endParaRPr sz="3400">
              <a:solidFill>
                <a:schemeClr val="lt1"/>
              </a:solidFill>
              <a:latin typeface="Comic Sans MS"/>
              <a:ea typeface="Comic Sans MS"/>
              <a:cs typeface="Comic Sans MS"/>
              <a:sym typeface="Comic Sans MS"/>
            </a:endParaRPr>
          </a:p>
          <a:p>
            <a:pPr marL="0" marR="0" lvl="0" indent="0" algn="l" rtl="0">
              <a:spcBef>
                <a:spcPts val="0"/>
              </a:spcBef>
              <a:spcAft>
                <a:spcPts val="0"/>
              </a:spcAft>
              <a:buNone/>
            </a:pPr>
            <a:endParaRPr sz="3400">
              <a:solidFill>
                <a:schemeClr val="lt1"/>
              </a:solidFill>
              <a:latin typeface="Comic Sans MS"/>
              <a:ea typeface="Comic Sans MS"/>
              <a:cs typeface="Comic Sans MS"/>
              <a:sym typeface="Comic Sans MS"/>
            </a:endParaRPr>
          </a:p>
        </p:txBody>
      </p:sp>
      <p:sp>
        <p:nvSpPr>
          <p:cNvPr id="1812" name="Google Shape;1812;p105"/>
          <p:cNvSpPr/>
          <p:nvPr/>
        </p:nvSpPr>
        <p:spPr>
          <a:xfrm>
            <a:off x="581025" y="3500438"/>
            <a:ext cx="3409950" cy="714375"/>
          </a:xfrm>
          <a:prstGeom prst="ellipse">
            <a:avLst/>
          </a:prstGeom>
          <a:noFill/>
          <a:ln w="38100" cap="flat" cmpd="sng">
            <a:solidFill>
              <a:srgbClr val="FFC000"/>
            </a:solidFill>
            <a:prstDash val="solid"/>
            <a:round/>
            <a:headEnd type="none" w="sm" len="sm"/>
            <a:tailEnd type="none" w="sm" len="sm"/>
          </a:ln>
        </p:spPr>
        <p:txBody>
          <a:bodyPr spcFirstLastPara="1" wrap="square" lIns="86475" tIns="43225" rIns="86475" bIns="43225"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813" name="Google Shape;1813;p105" descr="Problem_Solving.png"/>
          <p:cNvPicPr preferRelativeResize="0"/>
          <p:nvPr/>
        </p:nvPicPr>
        <p:blipFill rotWithShape="1">
          <a:blip r:embed="rId7">
            <a:alphaModFix/>
          </a:blip>
          <a:srcRect/>
          <a:stretch/>
        </p:blipFill>
        <p:spPr>
          <a:xfrm>
            <a:off x="457200" y="141288"/>
            <a:ext cx="682625" cy="822325"/>
          </a:xfrm>
          <a:prstGeom prst="rect">
            <a:avLst/>
          </a:prstGeom>
          <a:noFill/>
          <a:ln>
            <a:noFill/>
          </a:ln>
        </p:spPr>
      </p:pic>
      <p:sp>
        <p:nvSpPr>
          <p:cNvPr id="1814" name="Google Shape;1814;p10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105</a:t>
            </a:fld>
            <a:endParaRPr/>
          </a:p>
        </p:txBody>
      </p:sp>
      <p:sp>
        <p:nvSpPr>
          <p:cNvPr id="1815" name="Google Shape;1815;p10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23" name="Google Shape;1823;p10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latin typeface="Verdana"/>
                <a:ea typeface="Verdana"/>
                <a:cs typeface="Verdana"/>
                <a:sym typeface="Verdana"/>
              </a:rPr>
              <a:t>“I’m not smart”</a:t>
            </a:r>
            <a:endParaRPr/>
          </a:p>
        </p:txBody>
      </p:sp>
      <p:sp>
        <p:nvSpPr>
          <p:cNvPr id="1824" name="Google Shape;1824;p106"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p:nvPr/>
        </p:nvSpPr>
        <p:spPr>
          <a:xfrm>
            <a:off x="0" y="-1677988"/>
            <a:ext cx="1804988"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5" name="Google Shape;1825;p106"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p:nvPr/>
        </p:nvSpPr>
        <p:spPr>
          <a:xfrm>
            <a:off x="0" y="-1677988"/>
            <a:ext cx="1804988"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26" name="Google Shape;1826;p106" descr="student.png"/>
          <p:cNvPicPr preferRelativeResize="0"/>
          <p:nvPr/>
        </p:nvPicPr>
        <p:blipFill rotWithShape="1">
          <a:blip r:embed="rId4">
            <a:alphaModFix/>
          </a:blip>
          <a:srcRect/>
          <a:stretch/>
        </p:blipFill>
        <p:spPr>
          <a:xfrm>
            <a:off x="4572000" y="3071813"/>
            <a:ext cx="1814513" cy="3244850"/>
          </a:xfrm>
          <a:prstGeom prst="rect">
            <a:avLst/>
          </a:prstGeom>
          <a:noFill/>
          <a:ln>
            <a:noFill/>
          </a:ln>
        </p:spPr>
      </p:pic>
      <p:sp>
        <p:nvSpPr>
          <p:cNvPr id="1827" name="Google Shape;1827;p106" descr="data:image/jpeg;base64,/9j/4AAQSkZJRgABAQAAAQABAAD/2wCEAAkGBg0NDg0SDwwQDQgQDA0ODAwPDQ4PDQwNExAVFBMQEhIXICYqFxkjJRIVHzIgLzMsOC0uGCE9NjAqOTJCMiwBCQoKBQUFDQUFDSkYEhgpKSkpKSkpKSkpKSkpKSkpKSkpKSkpKSkpKSkpKSkpKSkpKSkpKSkpKSkpKSkpKSkpKf/AABEIAMUA/wMBIgACEQEDEQH/xAAcAAEAAgMBAQEAAAAAAAAAAAAABgcBBAUDAgj/xABcEAABAgMCBwMRFQYEBwAAAAAAAQQCAwUGFxFVlJXR0tNTdJMHEhQWISQ1RVFUdZKhs7S11BMVIiMlJjE0QUNEUlZhc4GFkbGywTM2ZGVxgjJCo6RGYnKi4eLj/8QAFAEBAAAAAAAAAAAAAAAAAAAAAP/EABQRAQAAAAAAAAAAAAAAAAAAAAD/2gAMAwEAAhEDEQA/ALxK9Y0aKoOqvHNqNSl+ZVWY3kym1ScSJUEqFu3jRElwrg9mZEWEVm8iVKfbBUVUiR3VFRUXAqL52twO1yiS8Y1jPD3SOUSVjCr54faQ14llCily1WnQccsEKr6a49lUT/mPW6ig4tg4VxrAefKJK6+q2eH+sOUST15Vc7v9Y9LqKDi2DhXGsLqKDi2DhXGsB58obfruqZ3qGuOUNt1zU87VDXPS6ig4tg4VxrC6ig4tg4VxrAefKC13epZ2qOuOUFpu1RztUdc9LqKDi2DhXGsLqKDi2DhXGsB58oDPdKhnWpbQXfMvjP8AOtS2h6XUUHFsHCuNYXUUHFsHCuNYDyu9Y/xudKntBd2w6jzOdT2h63UUHFsHCuNYXUUHFsHCuNYDxu5p3xHec6ntTF29N3N1nKp7U97qKDi2DhXGsLqKDi2DhXGsBr3a0zcXOcantTF2dL63cZxqe1Nm6ig4tg4VxrC6ig4tg4VxrAa12VJ62n5wqe1MXY0nrSdl9S2ptXUUHFsHCuNYXUUHFsHCuNYDVuwpHWczLajtRdhR+sY8rqG0Nq6ig4tg4VxrC6ig4tg4VxrAat19G6wXKn20F11Fxd/uHu0Nq6ig4tg4VxrC6ig4tg4VxrAat11FxanDPNczddRMWQ8I61zZuooOLYOFcawuooOLYOFcawGtddQ8VS+3c64uuoeKZX3uNY2bqKDi2DhXGsLqKDi2DhXGsBrXXUPFEn/W1jN19DxRI7WbpNi6ig4tg4VxrC6mg4tg4VxrAaD/AIm1Dgkz1Skt4Y4ZE2KFeNjwoqQKqLzV+YkFhVw0ik9XzqYYcmgIxZhnLbNa/Kkw8Y1lVGowSZfHRKkuBGclcCKqrzMKqv1knsMmCkUnsWw8GgA7hWTzofbHfVV8WNyzSs3nQ+2O+qr4skAWKwX0mT9FL/Kh7mtTV9IkfQyvyIbIAAAAAAAAAAAAAAAAAAAAAAAAAAAAAAAAAKAoEBpS872kX+Z1buNJSfoSSxSepVL7GMfB4CMUxec7Sr/Ma33G8CfoSmxyYKZTOxzLvEAHYKzd9D7Y76q3iuQWYVo69oWx3zV/FcgCwaX7Xb/QSvyIbRqUj2s23vJ/IhtgAAAAAAAAAAAAAAAAAAAAAAAAAAAAAAAADCmTCgV6wX1PtKv8wr/clYP0JbZNMFNp28GfeICIM19TLSL/AB1o+5DEn6EyswmCnsN4te8wgdMrVx7Qtjvmr+K5BZRW072jbDfVW8VyAJ7Rl51a72kd7Q3DRoa86NN6yO9wm8AAAAAAAAAAAAAAAAAAAAAAAAAAAAAAAAAMKZMKBXLdfUm0i/xlpu4s1P0JtZ1MDJlvNt3qEg8vmUa0m+rUr/3z9BO6EmBo03q373CBvFbzE5ytfvureK5BZBXCpzna7fdV8VyAJxQF5zZ70b96hN851nV5xZbzbd6hOiAAAAAAAAAAAAAAAAAAAAAAAAAAAAAAAAAAAFbL0DtEvVn2pX/VcE9o6YGzbe8nvaECj6A1/wCebafv7ksCmJgbyPoJX5EA2SuYfalrd+VXxXILGK7l+1bW79qviyQBMrNLzgx3k17zCdI5ll19T2G8WveYTpgAAAAAAAAAAAAAAAAAAAAAAAAAAAAAAAAAABWsa+t+uL1Y7Sr/ALl0WGxTBJlfRS/yoV1EvrdrK9VbR+FOix2qely/o4PwQD1K8kpztazftU8WSCwyvWyc72r39U/FsgCW2UX1Op+8GneYDqnJsivqbTux7PvEB1gAAAAAAAAAAAAAAAAAAAAAAAAAAAAAAAAAAArGJfW1Vl6qWh7rx0WVIT0EH/RD+BWSr616mvVgr3dfOSz5acxP6IB9Ffs/2Fqt/wBS8WtywCAMf2NqeyFS8XNwJRY/oZTexzPvEB1zjWN6F0zsay8HgOyAAAAAAAAAAAAAAAAAAAAAAAAAAAAAAAAAAAFVqvrUqC9WVWl+984LTQqqJfWi9XqyKr3X88tZABAad+ytP2RqPi5uT4gVL/Z2m7JVDxc3AkdiuhVL7GsfB4DtHEsR0JpXYxj4PAdsAAAAAAAAAAAAAAAAAAAAAAAAAAAAAAAAAFAUCqIv3Qc/O2fd1/N0lrIVQv7nzfnaz+6+i0lroBkgdJT0Fpeyb/xe3J4QWjf4bSdlX3gDYDvWG6EUnsWw8GgO4cKwnQekdimHg0s7oAAAAAAAAAAAAAAAAAAAAAAAAAAAAAAAAAwpkwoFUf8AB/8AVp+L7/yWuhVCfufL+dpI7r6HSWugGSDUT2LR9lnvgDYnJCLPwLEtoYUTDFFWHkKJ1VVi2REA7VhOg9I7FMPBoDukAs1atwzYMW8ygVeKe3ZNm8yKBq2WBY5cqGCJYVWamFMMPUQ6XL/MxBWcjb7UCWgiV4EeIKzkUnamLwIsQ1nIJe0AlwIleCuIqzm+HXMXhfyOs5t/9wJcCI3hpiSs5si1heJDias5rmaQJcCI3iwYnrGap2kzeLLxRWM0uAJaCJXjSsVVjNDnQLxpOK6vmd3oAkNXq7djImT3MzzJpL4zj5nGxxYOOjSCFONhRVXCsSJ9ZH70qN1zNyCobIj9vLaSnVPjlQsajJjjdU7BMcU1zIkw8a+kReimRJgh9jAnzqhMYo1wr6JfZX3V6oHOvSo3XU3IKhshelRuupuQVDZHQ49fjL96jzRfjL96gc+9KjddTcgqGyF6VG66m5BUNkdDzRfjL96jzRfjL96gbNCtG0qMEcbWd5rLlzPMpmGXNlRQTONSLjVhmIi+xEi/WdMrqg2rbsnlbgnQOo44qlBGiyGTpzBg5CbpzYpcKoi8z2Du3jMNyf5oqOzAlAIveNT/AIj5PsmpbMxeRTeo9T7JqWyAlIIteVTOq7zVUtkYvMpfx3Wa6lsgJUCK3nUndHOa6lsjF6FI3Zxmyp7ICVmFIovFSo+7z82VPZGL06N1xOzdUtkBFYf3Qb/O1Y917K0lroVXHKigsk0hihWGNG1LRYYkVFRVeyPZRf6lqAeSupe6QdvCQ+yjiWk6t4ZkCYa7PVMMcKYU5Ea800LF2GpCwPG86ltZjpnUXLdZkyRKjmTJEUST28USqnN9LnQJ/aSK7qh4nZZLK0Ab3JUrdZfbw6RyVK3WX28Jo3d0PE7LJZWgXd0PE7LJZOgDe5KlbrL7eEclSt1l9vCaN3dDxOyyWToF3dDxOyyWToA3uSpW6y+3hMckyt0l9vCaV3dDxOyyWToF3dDxOyyWToA3eSZW6S+3hHJUrdZfbwaTSu7oeJ2WSydAu7oeJ2WSydAG7yVK3WX28GkclSt1l8JBpNO7yiYnZZJJ0C7yiYnZZJJ0AbnJcrdZfCQaRyXK3WXwkGk07vKJidlkknQLvKJidlkknQBr2oZt3rJxJjceZwrDDMSOVNlpMhjlRwzYFTDhT2ZcPuH5vi4qFdXpnP8Aq8zT8EP0xd5RMTsskk6DF3dDxOyyWToA/Mi8UquL00c/VHg/BD4XiiVtemrv6p8afgfp67uh4nZZLJ0C7uh4nZZLJ0Afl5bfVpemzzKZqfqea23rC9NXuWT9J+prvKJidlkknQLvKJidlkknQBxuJ5JkSaa2mebrG7dyG7t3MnOVmzJjiORLSJVWNcKf4UTB7mA+KtJkPqu3kTnExGMukuJ/GyXs5ukU+J1KgRVilRQ4cCQxcz5zuXe0TE7HJJOgXe0TE7LJJOgDR5R6V107T7af7UzykUz3Hr1P6Vt/tDdu9omJ2OSSdAu9omJ2OSSdAGjylU7GD5Ptt9tDjWwoclgwcOmlTe8ntklz5STKs7nyouMmQxRQxyljwRwqiKmD5yT3e0TE7HJJOgXe0TE7HJJOgCO2gbVWUzez47SQQxyWbmdLkNGbaVCscuVFFDCscyKZEqYU9zAdOyVrYn0mYs+CBq6lTYZMyDkqXNhjVZEqakyGJMHMVJqcz3MCnQu9omJ2ORyNAu9omJ2ORyNAG554S93g4WHSPPCXu8HCw6TTu9omJ2ORyNAu9omJ2ORyNAHH4oTuXFTZyJNgiiVxTuYkyFVXn9vh90mPJ8ndpfCQaTjXe0TE7HI5GgidvrAUub53s2zFq1dvHcxFnSm0qCZDIktps2NUiROZ6JJSf3ASSqWTdxPJzllVOQI58qRA5l8hynMM2OTx6QTMMapxq4I0h/tQ8uVyu/KOHM7bWAAcrte+UcGZ2+uOV6vfKKXmaTtAAHK/X/lFJzNK2pnzgr/yhkZll7UwAM+cNf8AlA3zLBtjPnJX8ft8yw7YAB5z15OnrbMybcx5115OnbXM3/3AAwtPrqdOmuZ1258q2rqdOGmaIvKAAPlYK4nTZmv2RH5QfCxVxOmjPNMzygAD4VxXE6ZMs1TfKD5V9XE6YMs1TfKAAPhapW0+Hsc1zvKD4irdbT4axzZP8oAA84rRVtPhbBfs1x5QfEVqa0nwlhm5x5QAB5RWwrSe/sM3OfKDzitvWk9+YZvc+UAAeUVvq0nvlPyB15QecXFFrKf5qfkLrygADyi4pdZT3afkTryg84uKlWE6wyN1twAPNeKzWE/ysMldbc84uLBV097Y5O52wAHxFxZ6snvLLgHO1POLi3VRPg7LgnG0AA84uLtU0+DM+0cbQkPE5tW4rlSinuYJUtWbGdLkS5UEaJxzibK4+YqxRLzcElE+tQAP/9k=">
            <a:hlinkClick r:id="rId5"/>
          </p:cNvPr>
          <p:cNvSpPr/>
          <p:nvPr/>
        </p:nvSpPr>
        <p:spPr>
          <a:xfrm>
            <a:off x="0" y="-1677988"/>
            <a:ext cx="4618038"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8" name="Google Shape;1828;p106" descr="data:image/jpeg;base64,/9j/4AAQSkZJRgABAQAAAQABAAD/2wCEAAkGBxQTEhIUERQWFRMVGRUWGBgYGBUXFhkfFhYbGBwdHB0bHyghGBolHBcXITElJiksLzAxFx8zODMxNygtLisBCgoKDg0OGxAPGjclHyU3NzctNyw3NzQsNzc0NywrNywxLSw3NzcvMjArMCs0NysvNzQuNy4vKzc1LDc3NzArN//AABEIAJkAmQMBIgACEQEDEQH/xAAcAAEAAwADAQEAAAAAAAAAAAAABAUGAgMHAQj/xABDEAACAQMBBAYFCgQEBwEAAAABAgMABBEFBhIhMRMiQVFhcQcygZGhFCNCUmJygpKxwTNjorIVNFODQ2Rzk6Okwhb/xAAYAQEAAwEAAAAAAAAAAAAAAAAAAQIEA//EACURAQACAQMCBgMAAAAAAAAAAAABAhEDITGRsUFRcdHw8QQyYf/aAAwDAQACEQMRAD8A9xpSlApSlAqDqmrw24XppApc4Rebue5FHWc+AFTqhx2MMbyTBFV24vIfWIHex4hR3chQZ/WNp7lQvyayLF2CJ079EXJGeqihmKgZJLbmAK4Q7PX7yGWe/VN7kkEIHRjuRpGYce0lMmpOm3C7smo3RCAqeizn5uHI3Rg8ekkOGOBk5RcdUZ5aHtJLPdSwNb9GiIsm8Xy43yd1ZF3QI3IG9uhiQMZ50Hxdlpfpajet+K3XH5IhXCLY8qci/vs+MqsPcyEVqKUGUl2YvAQYtVuAR2SxW8inzCohI9tDZ6unq3NnOO54JIezvSRq1dKDK/45qEf8fThIO+2uEdj47kipj81cE9IVoMC5E1oe0XEMkYB+8Run2E1ra6ROjM0e8pYAFl4EgNnGR3HBonCPp+sQTjME0Uv3HVv0NTqzWq7BafcZMlrGGOOsg6N+HcUwRVXJ6OAn+Uv7637lExkjH4ZAT8aIbmleeS7Gat9DW3x9q2jz7w3GqPVfR5fuyJNrNxI0hICIjIMDG8zYkwFUY7OZUczQerG8HS9EvWYDebHJAc4z4kjgPAmpNZTYzYC100s8HSNK67rySOSWBIbkMKOI7s1q6BSlKBSlKBVHtYpkjS3U4+UyLG3P+H68vlmNWX8Qq8qkZt/UQvZb2+94b1xIQAfELA35qCw1JlSJ3KBhEpkC4B4xjeGB38OFZLQLluiSGyKSTynp7q59aJGlAZjwPzkmMBUzwCrnhjO4rjHGFGFAAHYBgUFBBq0kEjxXSzSDOYpkheQOpAyH6JSEdWyOIAI3SO3Fxa6hFJ/DkRj2gMCR5jmPbUmo81jExJeNGJ5kqpPxFBIpXVb2yICI0VAexQAPhUTX9WS1gkmk5KOAHNmPBVHeSaiZxvK1azaYrXmUXX9XZGS3twGups7oPFY1HrSP9kdg7TgVx2TtlSObdJfM0gZ24u7JhGZj4srYHIDAHKunZWwKI9xOwa5n68pBBCgerGvcqjh55NfdgZd+xjfnvvcN+a5kb96pG9omWvUiK6Vq18JiJnzneekY26tDSvhNfEcEAggg8QRxBzXRicqq9IUu0lweUmFj8I15H8Ry/kV7q7dbkxFuj1pWWId/XOCfYu8fZU1FAAA5DgPZQcqUpQKUpQKUpQKo9Cw1xfyfzUi9kUKH+6R6vKpdlG3opHIwXnuSfZMyj4KKC6pSlApSlB8JrH6eDqF38oP+TtmZYB2SyDqtJ4qpyB4jNX+v6c1xEYlkMauQJCB1in0lU9hPLPcTUy0tkiRY41CogCqByAFUmMz/AB307xp0mY/advSPeePTKs1bR7fckl6FN9UchgAreqe0cahejVgdMtN3lusPaJGB+Oa0VwmUYDmQR7xWV9FaldPjRucbzJ7pWJ+JNRjF4+eTrFpt+NbM8THazhtXqt7HG0YhiJnboInSU7+ZAQDuFMEgZPrdlX+l3WFSMwyxEKFAZcr1R9ZCVHLtIr7qOlCWa2kY/wABncL2MWQoM+WSasamInOVL6lJ061iu/jzz9d1Zd9a6t07I1lm9uBEvwkk91WdQIBm5lP1UjX3l2qfV2YpSlApSlApSlBxlfAJPAAE+6qvZNCLO23vWaNXPm/XPxavm10+5ZXZHBuikVfvMpVf6iKsrWEIiIOSKqj8Ix+1BWa7r4tSm/BcSK2etDE8wXH1gmSvnis9qO21hOm415PZtng248Df+WMqR5ir/XbK8dg1ndJFgYKSQiRSck5yCGB5DGccKp3TWAQJE0+5Tu+ehb3npB8KDhplxJJws9YgucchIkEx/EYXQ/pV/aPeKB0ywSeMReP+l97+6s9PCHwLzRgRgEtF8nmUEceAyrk57lrstJLTOI5rqxcnO7KZYgccMKtwDER4KKDXwyZHFSp5YOPhg8q7Kr7bp1HF45h2EDo2x44JVj4gKPCpsLkjipU9xx+xPCg511wQKmdxQuSWOBjJbiT5muylDJSlKCu08kz3RPY0aj2Rq36uasartKb5y78JgP8A14T+9WNApSlApSlApSlBn9rX3vkkGcGa5i8isJNwwPgRFj21fs2OJ4Cswz9Nq4UZ3bO3JPdv3T4APiEiyPvmrPaS/tI4WW+kjSGUNGekIVW3lOV4+GaCxE6/WX3iuYNeV/8A5nZuUgxTW8bngDHdlG9imT9qs7X0cxrhrPUr2M44YnWRceRWg9Cri6AjBAIPYeIrHx7PanEPmtU6TwuLeNvihVvjUuG71OP+Nb29wBnrQStE57sRygqP+5QXI0mIHKL0Z/llkz5hSAalQRlRgsXPHrNu5PH7IA4cuXZVLFtOowLiC4tjwz0kZaMf7sW9GPMsKuLW6SRQ0bq6nkVYMPeKDupSlApSlBUbPtk3Z77iQflRE/8AnHsq3qi2Sl3kuT/zV0v5ZSv7Ve0ClKUClKUCuEsoVWZiAqgkk8AABkk+Fc6x3pDuWlEOnQn529JVyM9SBcdMx7uqd0d5bzoOfo3QyQzXjg797M8wzwIiHUhH5FDebmpW1m0dnb7qXiO+RvhRbyyrjJGchSoPPhnPvq+RVijAAwka4AAJwFHIAcTwHIcayi+lDSixQ3YVuRDxzx+/fQYoMxcaxs1McTRQox+vbTRH2sEH61L0/Y3Q5stYziNjzNvduG48eILnHlitrY6rZXIzDLbzd+60b+/HI11X+x1hNky2cDk9pjTe94GRQVcexsybvybVLxFHIOYZ1/rTjU0R6nHye1uV4YDLJbv45ZS6k/hFdI2EgT/Ky3Vsf5VxKV7/AFZC648ABUmG1v4cYmiulH+qnQy8/rxjc5fYHnQdsWvOpIubSeEZwHULOh4c/mizKPFlFWdmkRzJEE6/NlA62CeZHPBzUKDWxkLcRSW7E4G/utGfKRCVHkxB8KtqBSlKBSlQtauhFbzyMcBI3YnuwpNBT+jtt6yVzzklupDy+lcyHs8MVpazvo6gKaZYg8zDG585Bvn+6tFQKUpQKUri7gAkkADiSeAGKCLrGqR20Mk87bscalmPl2AdpPICsxsDaSzNLqV2pWa5CiKM/wDBgXii/eYksfMVUh/8duVwG/wm1fOTwF3KvIYPExJ7iT7vSAKCr2h1xbSMSPFPKucHoU6Qr5jIOPGspN6RNKbIuUkizz6a1l4+eEPxr0CuEkSt6yg+YBoMVZW2g3ZHRLYSOcN1REJPaODD21bRbIQJxt5bmDOD83cSsvD7EhdMfhqwvdn7Wb+NbQyffjRv1FQDsdbqd6AzW7d8M0qqP9skx4/DQclsb6P1LqOcZzieIK58N6HdUdnHcNd6anOhAntWx2vCyyoPwndk9yGumHT72L1btZ17p4lDeQeLdAHiVJqVFfzqPnrc+LROsi+eG3X9gUmgl2l6ko6hz3qQysM/WVgCvtFSa4o2QCM8ePEEH3HiK5UClKUCsZ6Xr0x6VcKvrz7lug7zK4Uj8m97q2dec+kZvlGo6RYjJBlNzIAeSwgkZ/qoN9YQBIo0AwERVA8FUD9qkUpQKUpQR7oSfQZUHaWUt59oHKvNrnp9ZmaCC4kGlplbiUCNRcMDxjhITe3BggtvEHPln0q+tEmjeKQZSRSjDJGQwweI4ivtnapEixxKqRoAqqoAUAcgAKCs0/Rnt0SK3lCxIAqo0SEADxTdqS0065zGsg/ltuv7FfCn8wqwpQV66xFndcmNu6RSnsBPVb8JNTwa+OoIwQCO48arToiqd63d4D3IcxnzjbKce0qAfGgtKVTm9uIj89EJI/8AUhyWHfvRHrY+4WPhVjZ3iSrvRsGHI47D3EcwfA0HfSlKBSlKBSlKD4xxxPACvMfR4/y7VdS1I8Y0xa257N1cFiPPAOfttUv0zbUm2tRa25Jurv5pAPWVWOGPgTndHic9laTYLZ0WFjBbj1lG9Ie924sfLPAeAFBoKUpQKUpQKUpQKUpQKUpQKg3ulo53xmOXskQ7r+3sdfssCPCp1KCjmvLq3OZI/lEP14RiZfFoycOB3oc/Zqfpmqw3AJhkV8cCBwZT3Mp4qfAgGptVGrbNwTsJGVo5gMLNEzRTDw3lwWHE8GyOJ4UFvSsq0Gp24+bkhvkHZL8xP+dAY3PdlU5cSajS7eGHheafewkE5ZUWePh270bE49lBs6rNpNdhsreS4uG3UQcu1j2Ko7STWXuPS9pSA5uH3gM7vQzhjwzjigAPma8R2k2qm1i9RpY5ntVbqwQgswX9N8jmez2UHoPox0eTVL2TWb31Q5Fun0Ru8Bj7KcvFsmvaKy2wV1cvEVmslsoECrAm+C+6AfWUDq9nnk1qaBSlKBSlKBSlKBSlKBSlKBSlKBSlKBSlKD86bTx3uvam9vDGYre3cx9YYWPBwzv9ZzjgO7A7zXuOyWzEGn26QW68BxZyBvux5sx7/wBBgVz0H17z/rn+xKt6BSlKBSlKBSlKD//Z">
            <a:hlinkClick r:id="rId6"/>
          </p:cNvPr>
          <p:cNvSpPr/>
          <p:nvPr/>
        </p:nvSpPr>
        <p:spPr>
          <a:xfrm>
            <a:off x="0" y="-820738"/>
            <a:ext cx="1741488" cy="1714501"/>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9" name="Google Shape;1829;p106" descr="data:image/jpeg;base64,/9j/4AAQSkZJRgABAQAAAQABAAD/2wCEAAkGBxQTEhIUERQWFRMVGRUWGBgYGBUXFhkfFhYbGBwdHB0bHyghGBolHBcXITElJiksLzAxFx8zODMxNygtLisBCgoKDg0OGxAPGjclHyU3NzctNyw3NzQsNzc0NywrNywxLSw3NzcvMjArMCs0NysvNzQuNy4vKzc1LDc3NzArN//AABEIAJkAmQMBIgACEQEDEQH/xAAcAAEAAwADAQEAAAAAAAAAAAAABAUGAgMHAQj/xABDEAACAQMBBAYFCgQEBwEAAAABAgMABBEFBhIhMRMiQVFhcQcygZGhFCNCUmJygpKxwTNjorIVNFODQ2Rzk6Okwhb/xAAYAQEAAwEAAAAAAAAAAAAAAAAAAQIEA//EACURAQACAQMCBgMAAAAAAAAAAAABAhEDITGRsUFRcdHw8QQyYf/aAAwDAQACEQMRAD8A9xpSlApSlAqDqmrw24XppApc4Rebue5FHWc+AFTqhx2MMbyTBFV24vIfWIHex4hR3chQZ/WNp7lQvyayLF2CJ079EXJGeqihmKgZJLbmAK4Q7PX7yGWe/VN7kkEIHRjuRpGYce0lMmpOm3C7smo3RCAqeizn5uHI3Rg8ekkOGOBk5RcdUZ5aHtJLPdSwNb9GiIsm8Xy43yd1ZF3QI3IG9uhiQMZ50Hxdlpfpajet+K3XH5IhXCLY8qci/vs+MqsPcyEVqKUGUl2YvAQYtVuAR2SxW8inzCohI9tDZ6unq3NnOO54JIezvSRq1dKDK/45qEf8fThIO+2uEdj47kipj81cE9IVoMC5E1oe0XEMkYB+8Run2E1ra6ROjM0e8pYAFl4EgNnGR3HBonCPp+sQTjME0Uv3HVv0NTqzWq7BafcZMlrGGOOsg6N+HcUwRVXJ6OAn+Uv7637lExkjH4ZAT8aIbmleeS7Gat9DW3x9q2jz7w3GqPVfR5fuyJNrNxI0hICIjIMDG8zYkwFUY7OZUczQerG8HS9EvWYDebHJAc4z4kjgPAmpNZTYzYC100s8HSNK67rySOSWBIbkMKOI7s1q6BSlKBSlKBVHtYpkjS3U4+UyLG3P+H68vlmNWX8Qq8qkZt/UQvZb2+94b1xIQAfELA35qCw1JlSJ3KBhEpkC4B4xjeGB38OFZLQLluiSGyKSTynp7q59aJGlAZjwPzkmMBUzwCrnhjO4rjHGFGFAAHYBgUFBBq0kEjxXSzSDOYpkheQOpAyH6JSEdWyOIAI3SO3Fxa6hFJ/DkRj2gMCR5jmPbUmo81jExJeNGJ5kqpPxFBIpXVb2yICI0VAexQAPhUTX9WS1gkmk5KOAHNmPBVHeSaiZxvK1azaYrXmUXX9XZGS3twGups7oPFY1HrSP9kdg7TgVx2TtlSObdJfM0gZ24u7JhGZj4srYHIDAHKunZWwKI9xOwa5n68pBBCgerGvcqjh55NfdgZd+xjfnvvcN+a5kb96pG9omWvUiK6Vq18JiJnzneekY26tDSvhNfEcEAggg8QRxBzXRicqq9IUu0lweUmFj8I15H8Ry/kV7q7dbkxFuj1pWWId/XOCfYu8fZU1FAAA5DgPZQcqUpQKUpQKUpQKo9Cw1xfyfzUi9kUKH+6R6vKpdlG3opHIwXnuSfZMyj4KKC6pSlApSlB8JrH6eDqF38oP+TtmZYB2SyDqtJ4qpyB4jNX+v6c1xEYlkMauQJCB1in0lU9hPLPcTUy0tkiRY41CogCqByAFUmMz/AB307xp0mY/advSPeePTKs1bR7fckl6FN9UchgAreqe0cahejVgdMtN3lusPaJGB+Oa0VwmUYDmQR7xWV9FaldPjRucbzJ7pWJ+JNRjF4+eTrFpt+NbM8THazhtXqt7HG0YhiJnboInSU7+ZAQDuFMEgZPrdlX+l3WFSMwyxEKFAZcr1R9ZCVHLtIr7qOlCWa2kY/wABncL2MWQoM+WSasamInOVL6lJ061iu/jzz9d1Zd9a6t07I1lm9uBEvwkk91WdQIBm5lP1UjX3l2qfV2YpSlApSlApSlBxlfAJPAAE+6qvZNCLO23vWaNXPm/XPxavm10+5ZXZHBuikVfvMpVf6iKsrWEIiIOSKqj8Ix+1BWa7r4tSm/BcSK2etDE8wXH1gmSvnis9qO21hOm415PZtng248Df+WMqR5ir/XbK8dg1ndJFgYKSQiRSck5yCGB5DGccKp3TWAQJE0+5Tu+ehb3npB8KDhplxJJws9YgucchIkEx/EYXQ/pV/aPeKB0ywSeMReP+l97+6s9PCHwLzRgRgEtF8nmUEceAyrk57lrstJLTOI5rqxcnO7KZYgccMKtwDER4KKDXwyZHFSp5YOPhg8q7Kr7bp1HF45h2EDo2x44JVj4gKPCpsLkjipU9xx+xPCg511wQKmdxQuSWOBjJbiT5muylDJSlKCu08kz3RPY0aj2Rq36uasartKb5y78JgP8A14T+9WNApSlApSlApSlBn9rX3vkkGcGa5i8isJNwwPgRFj21fs2OJ4Cswz9Nq4UZ3bO3JPdv3T4APiEiyPvmrPaS/tI4WW+kjSGUNGekIVW3lOV4+GaCxE6/WX3iuYNeV/8A5nZuUgxTW8bngDHdlG9imT9qs7X0cxrhrPUr2M44YnWRceRWg9Cri6AjBAIPYeIrHx7PanEPmtU6TwuLeNvihVvjUuG71OP+Nb29wBnrQStE57sRygqP+5QXI0mIHKL0Z/llkz5hSAalQRlRgsXPHrNu5PH7IA4cuXZVLFtOowLiC4tjwz0kZaMf7sW9GPMsKuLW6SRQ0bq6nkVYMPeKDupSlApSlBUbPtk3Z77iQflRE/8AnHsq3qi2Sl3kuT/zV0v5ZSv7Ve0ClKUClKUCuEsoVWZiAqgkk8AABkk+Fc6x3pDuWlEOnQn529JVyM9SBcdMx7uqd0d5bzoOfo3QyQzXjg797M8wzwIiHUhH5FDebmpW1m0dnb7qXiO+RvhRbyyrjJGchSoPPhnPvq+RVijAAwka4AAJwFHIAcTwHIcayi+lDSixQ3YVuRDxzx+/fQYoMxcaxs1McTRQox+vbTRH2sEH61L0/Y3Q5stYziNjzNvduG48eILnHlitrY6rZXIzDLbzd+60b+/HI11X+x1hNky2cDk9pjTe94GRQVcexsybvybVLxFHIOYZ1/rTjU0R6nHye1uV4YDLJbv45ZS6k/hFdI2EgT/Ky3Vsf5VxKV7/AFZC648ABUmG1v4cYmiulH+qnQy8/rxjc5fYHnQdsWvOpIubSeEZwHULOh4c/mizKPFlFWdmkRzJEE6/NlA62CeZHPBzUKDWxkLcRSW7E4G/utGfKRCVHkxB8KtqBSlKBSlQtauhFbzyMcBI3YnuwpNBT+jtt6yVzzklupDy+lcyHs8MVpazvo6gKaZYg8zDG585Bvn+6tFQKUpQKUri7gAkkADiSeAGKCLrGqR20Mk87bscalmPl2AdpPICsxsDaSzNLqV2pWa5CiKM/wDBgXii/eYksfMVUh/8duVwG/wm1fOTwF3KvIYPExJ7iT7vSAKCr2h1xbSMSPFPKucHoU6Qr5jIOPGspN6RNKbIuUkizz6a1l4+eEPxr0CuEkSt6yg+YBoMVZW2g3ZHRLYSOcN1REJPaODD21bRbIQJxt5bmDOD83cSsvD7EhdMfhqwvdn7Wb+NbQyffjRv1FQDsdbqd6AzW7d8M0qqP9skx4/DQclsb6P1LqOcZzieIK58N6HdUdnHcNd6anOhAntWx2vCyyoPwndk9yGumHT72L1btZ17p4lDeQeLdAHiVJqVFfzqPnrc+LROsi+eG3X9gUmgl2l6ko6hz3qQysM/WVgCvtFSa4o2QCM8ePEEH3HiK5UClKUCsZ6Xr0x6VcKvrz7lug7zK4Uj8m97q2dec+kZvlGo6RYjJBlNzIAeSwgkZ/qoN9YQBIo0AwERVA8FUD9qkUpQKUpQR7oSfQZUHaWUt59oHKvNrnp9ZmaCC4kGlplbiUCNRcMDxjhITe3BggtvEHPln0q+tEmjeKQZSRSjDJGQwweI4ivtnapEixxKqRoAqqoAUAcgAKCs0/Rnt0SK3lCxIAqo0SEADxTdqS0065zGsg/ltuv7FfCn8wqwpQV66xFndcmNu6RSnsBPVb8JNTwa+OoIwQCO48arToiqd63d4D3IcxnzjbKce0qAfGgtKVTm9uIj89EJI/8AUhyWHfvRHrY+4WPhVjZ3iSrvRsGHI47D3EcwfA0HfSlKBSlKBSlKD4xxxPACvMfR4/y7VdS1I8Y0xa257N1cFiPPAOfttUv0zbUm2tRa25Jurv5pAPWVWOGPgTndHic9laTYLZ0WFjBbj1lG9Ie924sfLPAeAFBoKUpQKUpQKUpQKUpQKUpQKg3ulo53xmOXskQ7r+3sdfssCPCp1KCjmvLq3OZI/lEP14RiZfFoycOB3oc/Zqfpmqw3AJhkV8cCBwZT3Mp4qfAgGptVGrbNwTsJGVo5gMLNEzRTDw3lwWHE8GyOJ4UFvSsq0Gp24+bkhvkHZL8xP+dAY3PdlU5cSajS7eGHheafewkE5ZUWePh270bE49lBs6rNpNdhsreS4uG3UQcu1j2Ko7STWXuPS9pSA5uH3gM7vQzhjwzjigAPma8R2k2qm1i9RpY5ntVbqwQgswX9N8jmez2UHoPox0eTVL2TWb31Q5Fun0Ru8Bj7KcvFsmvaKy2wV1cvEVmslsoECrAm+C+6AfWUDq9nnk1qaBSlKBSlKBSlKBSlKBSlKBSlKBSlKBSlKD86bTx3uvam9vDGYre3cx9YYWPBwzv9ZzjgO7A7zXuOyWzEGn26QW68BxZyBvux5sx7/wBBgVz0H17z/rn+xKt6BSlKBSlKBSlKD//Z">
            <a:hlinkClick r:id="rId6"/>
          </p:cNvPr>
          <p:cNvSpPr/>
          <p:nvPr/>
        </p:nvSpPr>
        <p:spPr>
          <a:xfrm>
            <a:off x="0" y="-820738"/>
            <a:ext cx="1741488" cy="1714501"/>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830" name="Google Shape;1830;p106"/>
          <p:cNvGrpSpPr/>
          <p:nvPr/>
        </p:nvGrpSpPr>
        <p:grpSpPr>
          <a:xfrm>
            <a:off x="291226" y="1203262"/>
            <a:ext cx="3083086" cy="2500119"/>
            <a:chOff x="291226" y="1203262"/>
            <a:chExt cx="3083086" cy="2500119"/>
          </a:xfrm>
        </p:grpSpPr>
        <p:pic>
          <p:nvPicPr>
            <p:cNvPr id="1831" name="Google Shape;1831;p106" descr="http://static.tumblr.com/lhoyup3/uHEmbvbu3/notebook-paper-backgrounds-for-powerpoint.jpg">
              <a:hlinkClick r:id="rId7"/>
            </p:cNvPr>
            <p:cNvPicPr preferRelativeResize="0"/>
            <p:nvPr/>
          </p:nvPicPr>
          <p:blipFill rotWithShape="1">
            <a:blip r:embed="rId8">
              <a:alphaModFix/>
            </a:blip>
            <a:srcRect/>
            <a:stretch/>
          </p:blipFill>
          <p:spPr>
            <a:xfrm rot="-308460">
              <a:off x="385763" y="1338263"/>
              <a:ext cx="2894012" cy="2239962"/>
            </a:xfrm>
            <a:prstGeom prst="rect">
              <a:avLst/>
            </a:prstGeom>
            <a:noFill/>
            <a:ln>
              <a:noFill/>
            </a:ln>
          </p:spPr>
        </p:pic>
        <p:sp>
          <p:nvSpPr>
            <p:cNvPr id="1832" name="Google Shape;1832;p106"/>
            <p:cNvSpPr txBox="1"/>
            <p:nvPr/>
          </p:nvSpPr>
          <p:spPr>
            <a:xfrm>
              <a:off x="1233488" y="1500188"/>
              <a:ext cx="1670050" cy="1257300"/>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7600">
                  <a:solidFill>
                    <a:srgbClr val="FF0000"/>
                  </a:solidFill>
                  <a:latin typeface="Comic Sans MS"/>
                  <a:ea typeface="Comic Sans MS"/>
                  <a:cs typeface="Comic Sans MS"/>
                  <a:sym typeface="Comic Sans MS"/>
                </a:rPr>
                <a:t>A+</a:t>
              </a:r>
              <a:endParaRPr/>
            </a:p>
          </p:txBody>
        </p:sp>
        <p:sp>
          <p:nvSpPr>
            <p:cNvPr id="1833" name="Google Shape;1833;p106"/>
            <p:cNvSpPr txBox="1"/>
            <p:nvPr/>
          </p:nvSpPr>
          <p:spPr>
            <a:xfrm rot="-413917">
              <a:off x="871538" y="1323975"/>
              <a:ext cx="2032000" cy="365125"/>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Social Studies</a:t>
              </a:r>
              <a:endParaRPr/>
            </a:p>
          </p:txBody>
        </p:sp>
      </p:grpSp>
      <p:grpSp>
        <p:nvGrpSpPr>
          <p:cNvPr id="1834" name="Google Shape;1834;p106"/>
          <p:cNvGrpSpPr/>
          <p:nvPr/>
        </p:nvGrpSpPr>
        <p:grpSpPr>
          <a:xfrm>
            <a:off x="948516" y="3566693"/>
            <a:ext cx="3371880" cy="2907553"/>
            <a:chOff x="948516" y="3566693"/>
            <a:chExt cx="3371880" cy="2907553"/>
          </a:xfrm>
        </p:grpSpPr>
        <p:pic>
          <p:nvPicPr>
            <p:cNvPr id="1835" name="Google Shape;1835;p106" descr="http://static.tumblr.com/lhoyup3/uHEmbvbu3/notebook-paper-backgrounds-for-powerpoint.jpg">
              <a:hlinkClick r:id="rId7"/>
            </p:cNvPr>
            <p:cNvPicPr preferRelativeResize="0"/>
            <p:nvPr/>
          </p:nvPicPr>
          <p:blipFill rotWithShape="1">
            <a:blip r:embed="rId8">
              <a:alphaModFix/>
            </a:blip>
            <a:srcRect/>
            <a:stretch/>
          </p:blipFill>
          <p:spPr>
            <a:xfrm rot="892084">
              <a:off x="1187450" y="3900488"/>
              <a:ext cx="2894013" cy="2239962"/>
            </a:xfrm>
            <a:prstGeom prst="rect">
              <a:avLst/>
            </a:prstGeom>
            <a:noFill/>
            <a:ln>
              <a:noFill/>
            </a:ln>
          </p:spPr>
        </p:pic>
        <p:sp>
          <p:nvSpPr>
            <p:cNvPr id="1836" name="Google Shape;1836;p106"/>
            <p:cNvSpPr txBox="1"/>
            <p:nvPr/>
          </p:nvSpPr>
          <p:spPr>
            <a:xfrm rot="-403421">
              <a:off x="1668463" y="4349750"/>
              <a:ext cx="1670050" cy="1257300"/>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7600">
                  <a:solidFill>
                    <a:srgbClr val="FF0000"/>
                  </a:solidFill>
                  <a:latin typeface="Comic Sans MS"/>
                  <a:ea typeface="Comic Sans MS"/>
                  <a:cs typeface="Comic Sans MS"/>
                  <a:sym typeface="Comic Sans MS"/>
                </a:rPr>
                <a:t>D+</a:t>
              </a:r>
              <a:endParaRPr/>
            </a:p>
          </p:txBody>
        </p:sp>
        <p:sp>
          <p:nvSpPr>
            <p:cNvPr id="1837" name="Google Shape;1837;p106"/>
            <p:cNvSpPr txBox="1"/>
            <p:nvPr/>
          </p:nvSpPr>
          <p:spPr>
            <a:xfrm rot="937083">
              <a:off x="1946275" y="3954463"/>
              <a:ext cx="2032000" cy="363537"/>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English</a:t>
              </a:r>
              <a:endParaRPr/>
            </a:p>
          </p:txBody>
        </p:sp>
      </p:grpSp>
      <p:pic>
        <p:nvPicPr>
          <p:cNvPr id="1838" name="Google Shape;1838;p106" descr="Problem_Solving.png"/>
          <p:cNvPicPr preferRelativeResize="0"/>
          <p:nvPr/>
        </p:nvPicPr>
        <p:blipFill rotWithShape="1">
          <a:blip r:embed="rId9">
            <a:alphaModFix/>
          </a:blip>
          <a:srcRect/>
          <a:stretch/>
        </p:blipFill>
        <p:spPr>
          <a:xfrm>
            <a:off x="457200" y="141288"/>
            <a:ext cx="682625" cy="822325"/>
          </a:xfrm>
          <a:prstGeom prst="rect">
            <a:avLst/>
          </a:prstGeom>
          <a:noFill/>
          <a:ln>
            <a:noFill/>
          </a:ln>
        </p:spPr>
      </p:pic>
      <p:sp>
        <p:nvSpPr>
          <p:cNvPr id="1839" name="Google Shape;1839;p10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106</a:t>
            </a:fld>
            <a:endParaRPr/>
          </a:p>
        </p:txBody>
      </p:sp>
      <p:sp>
        <p:nvSpPr>
          <p:cNvPr id="1840" name="Google Shape;1840;p10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sp>
        <p:nvSpPr>
          <p:cNvPr id="1848" name="Google Shape;1848;p10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latin typeface="Verdana"/>
                <a:ea typeface="Verdana"/>
                <a:cs typeface="Verdana"/>
                <a:sym typeface="Verdana"/>
              </a:rPr>
              <a:t>“I’m not smart”</a:t>
            </a:r>
            <a:endParaRPr/>
          </a:p>
        </p:txBody>
      </p:sp>
      <p:sp>
        <p:nvSpPr>
          <p:cNvPr id="1849" name="Google Shape;1849;p107"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p:nvPr/>
        </p:nvSpPr>
        <p:spPr>
          <a:xfrm>
            <a:off x="0" y="-1677988"/>
            <a:ext cx="1804988"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50" name="Google Shape;1850;p107"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p:nvPr/>
        </p:nvSpPr>
        <p:spPr>
          <a:xfrm>
            <a:off x="0" y="-1677988"/>
            <a:ext cx="1804988"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51" name="Google Shape;1851;p107" descr="student.png"/>
          <p:cNvPicPr preferRelativeResize="0"/>
          <p:nvPr/>
        </p:nvPicPr>
        <p:blipFill rotWithShape="1">
          <a:blip r:embed="rId4">
            <a:alphaModFix/>
          </a:blip>
          <a:srcRect/>
          <a:stretch/>
        </p:blipFill>
        <p:spPr>
          <a:xfrm>
            <a:off x="3673475" y="3071813"/>
            <a:ext cx="1814513" cy="3244850"/>
          </a:xfrm>
          <a:prstGeom prst="rect">
            <a:avLst/>
          </a:prstGeom>
          <a:noFill/>
          <a:ln>
            <a:noFill/>
          </a:ln>
        </p:spPr>
      </p:pic>
      <p:sp>
        <p:nvSpPr>
          <p:cNvPr id="1852" name="Google Shape;1852;p107" descr="data:image/jpeg;base64,/9j/4AAQSkZJRgABAQAAAQABAAD/2wCEAAkGBg0NDg0SDwwQDQgQDA0ODAwPDQ4PDQwNExAVFBMQEhIXICYqFxkjJRIVHzIgLzMsOC0uGCE9NjAqOTJCMiwBCQoKBQUFDQUFDSkYEhgpKSkpKSkpKSkpKSkpKSkpKSkpKSkpKSkpKSkpKSkpKSkpKSkpKSkpKSkpKSkpKSkpKf/AABEIAMUA/wMBIgACEQEDEQH/xAAcAAEAAgMBAQEAAAAAAAAAAAAABgcBBAUDAgj/xABcEAABAgMCBwMRFQYEBwAAAAAAAQQCAwUGFxFVlJXR0tNTdJMHEhQWISQ1RVFUdZKhs7S11BMVIiMlJjE0QUNEUlZhc4GFkbGywTM2ZGVxgjJCo6RGYnKi4eLj/8QAFAEBAAAAAAAAAAAAAAAAAAAAAP/EABQRAQAAAAAAAAAAAAAAAAAAAAD/2gAMAwEAAhEDEQA/ALxK9Y0aKoOqvHNqNSl+ZVWY3kym1ScSJUEqFu3jRElwrg9mZEWEVm8iVKfbBUVUiR3VFRUXAqL52twO1yiS8Y1jPD3SOUSVjCr54faQ14llCily1WnQccsEKr6a49lUT/mPW6ig4tg4VxrAefKJK6+q2eH+sOUST15Vc7v9Y9LqKDi2DhXGsLqKDi2DhXGsB58obfruqZ3qGuOUNt1zU87VDXPS6ig4tg4VxrC6ig4tg4VxrAefKC13epZ2qOuOUFpu1RztUdc9LqKDi2DhXGsLqKDi2DhXGsB58oDPdKhnWpbQXfMvjP8AOtS2h6XUUHFsHCuNYXUUHFsHCuNYDyu9Y/xudKntBd2w6jzOdT2h63UUHFsHCuNYXUUHFsHCuNYDxu5p3xHec6ntTF29N3N1nKp7U97qKDi2DhXGsLqKDi2DhXGsBr3a0zcXOcantTF2dL63cZxqe1Nm6ig4tg4VxrC6ig4tg4VxrAa12VJ62n5wqe1MXY0nrSdl9S2ptXUUHFsHCuNYXUUHFsHCuNYDVuwpHWczLajtRdhR+sY8rqG0Nq6ig4tg4VxrC6ig4tg4VxrAat19G6wXKn20F11Fxd/uHu0Nq6ig4tg4VxrC6ig4tg4VxrAat11FxanDPNczddRMWQ8I61zZuooOLYOFcawuooOLYOFcawGtddQ8VS+3c64uuoeKZX3uNY2bqKDi2DhXGsLqKDi2DhXGsBrXXUPFEn/W1jN19DxRI7WbpNi6ig4tg4VxrC6mg4tg4VxrAaD/AIm1Dgkz1Skt4Y4ZE2KFeNjwoqQKqLzV+YkFhVw0ik9XzqYYcmgIxZhnLbNa/Kkw8Y1lVGowSZfHRKkuBGclcCKqrzMKqv1knsMmCkUnsWw8GgA7hWTzofbHfVV8WNyzSs3nQ+2O+qr4skAWKwX0mT9FL/Kh7mtTV9IkfQyvyIbIAAAAAAAAAAAAAAAAAAAAAAAAAAAAAAAAAKAoEBpS872kX+Z1buNJSfoSSxSepVL7GMfB4CMUxec7Sr/Ma33G8CfoSmxyYKZTOxzLvEAHYKzd9D7Y76q3iuQWYVo69oWx3zV/FcgCwaX7Xb/QSvyIbRqUj2s23vJ/IhtgAAAAAAAAAAAAAAAAAAAAAAAAAAAAAAAADCmTCgV6wX1PtKv8wr/clYP0JbZNMFNp28GfeICIM19TLSL/AB1o+5DEn6EyswmCnsN4te8wgdMrVx7Qtjvmr+K5BZRW072jbDfVW8VyAJ7Rl51a72kd7Q3DRoa86NN6yO9wm8AAAAAAAAAAAAAAAAAAAAAAAAAAAAAAAAAMKZMKBXLdfUm0i/xlpu4s1P0JtZ1MDJlvNt3qEg8vmUa0m+rUr/3z9BO6EmBo03q373CBvFbzE5ytfvureK5BZBXCpzna7fdV8VyAJxQF5zZ70b96hN851nV5xZbzbd6hOiAAAAAAAAAAAAAAAAAAAAAAAAAAAAAAAAAAAFbL0DtEvVn2pX/VcE9o6YGzbe8nvaECj6A1/wCebafv7ksCmJgbyPoJX5EA2SuYfalrd+VXxXILGK7l+1bW79qviyQBMrNLzgx3k17zCdI5ll19T2G8WveYTpgAAAAAAAAAAAAAAAAAAAAAAAAAAAAAAAAAABWsa+t+uL1Y7Sr/ALl0WGxTBJlfRS/yoV1EvrdrK9VbR+FOix2qely/o4PwQD1K8kpztazftU8WSCwyvWyc72r39U/FsgCW2UX1Op+8GneYDqnJsivqbTux7PvEB1gAAAAAAAAAAAAAAAAAAAAAAAAAAAAAAAAAAArGJfW1Vl6qWh7rx0WVIT0EH/RD+BWSr616mvVgr3dfOSz5acxP6IB9Ffs/2Fqt/wBS8WtywCAMf2NqeyFS8XNwJRY/oZTexzPvEB1zjWN6F0zsay8HgOyAAAAAAAAAAAAAAAAAAAAAAAAAAAAAAAAAAAFVqvrUqC9WVWl+984LTQqqJfWi9XqyKr3X88tZABAad+ytP2RqPi5uT4gVL/Z2m7JVDxc3AkdiuhVL7GsfB4DtHEsR0JpXYxj4PAdsAAAAAAAAAAAAAAAAAAAAAAAAAAAAAAAAAFAUCqIv3Qc/O2fd1/N0lrIVQv7nzfnaz+6+i0lroBkgdJT0Fpeyb/xe3J4QWjf4bSdlX3gDYDvWG6EUnsWw8GgO4cKwnQekdimHg0s7oAAAAAAAAAAAAAAAAAAAAAAAAAAAAAAAAAwpkwoFUf8AB/8AVp+L7/yWuhVCfufL+dpI7r6HSWugGSDUT2LR9lnvgDYnJCLPwLEtoYUTDFFWHkKJ1VVi2REA7VhOg9I7FMPBoDukAs1atwzYMW8ygVeKe3ZNm8yKBq2WBY5cqGCJYVWamFMMPUQ6XL/MxBWcjb7UCWgiV4EeIKzkUnamLwIsQ1nIJe0AlwIleCuIqzm+HXMXhfyOs5t/9wJcCI3hpiSs5si1heJDias5rmaQJcCI3iwYnrGap2kzeLLxRWM0uAJaCJXjSsVVjNDnQLxpOK6vmd3oAkNXq7djImT3MzzJpL4zj5nGxxYOOjSCFONhRVXCsSJ9ZH70qN1zNyCobIj9vLaSnVPjlQsajJjjdU7BMcU1zIkw8a+kReimRJgh9jAnzqhMYo1wr6JfZX3V6oHOvSo3XU3IKhshelRuupuQVDZHQ49fjL96jzRfjL96gc+9KjddTcgqGyF6VG66m5BUNkdDzRfjL96jzRfjL96gbNCtG0qMEcbWd5rLlzPMpmGXNlRQTONSLjVhmIi+xEi/WdMrqg2rbsnlbgnQOo44qlBGiyGTpzBg5CbpzYpcKoi8z2Du3jMNyf5oqOzAlAIveNT/AIj5PsmpbMxeRTeo9T7JqWyAlIIteVTOq7zVUtkYvMpfx3Wa6lsgJUCK3nUndHOa6lsjF6FI3Zxmyp7ICVmFIovFSo+7z82VPZGL06N1xOzdUtkBFYf3Qb/O1Y917K0lroVXHKigsk0hihWGNG1LRYYkVFRVeyPZRf6lqAeSupe6QdvCQ+yjiWk6t4ZkCYa7PVMMcKYU5Ea800LF2GpCwPG86ltZjpnUXLdZkyRKjmTJEUST28USqnN9LnQJ/aSK7qh4nZZLK0Ab3JUrdZfbw6RyVK3WX28Jo3d0PE7LJZWgXd0PE7LJZOgDe5KlbrL7eEclSt1l9vCaN3dDxOyyWToF3dDxOyyWToA3uSpW6y+3hMckyt0l9vCaV3dDxOyyWToF3dDxOyyWToA3eSZW6S+3hHJUrdZfbwaTSu7oeJ2WSydAu7oeJ2WSydAG7yVK3WX28GkclSt1l8JBpNO7yiYnZZJJ0C7yiYnZZJJ0AbnJcrdZfCQaRyXK3WXwkGk07vKJidlkknQLvKJidlkknQBr2oZt3rJxJjceZwrDDMSOVNlpMhjlRwzYFTDhT2ZcPuH5vi4qFdXpnP8Aq8zT8EP0xd5RMTsskk6DF3dDxOyyWToA/Mi8UquL00c/VHg/BD4XiiVtemrv6p8afgfp67uh4nZZLJ0C7uh4nZZLJ0Afl5bfVpemzzKZqfqea23rC9NXuWT9J+prvKJidlkknQLvKJidlkknQBxuJ5JkSaa2mebrG7dyG7t3MnOVmzJjiORLSJVWNcKf4UTB7mA+KtJkPqu3kTnExGMukuJ/GyXs5ukU+J1KgRVilRQ4cCQxcz5zuXe0TE7HJJOgXe0TE7LJJOgDR5R6V107T7af7UzykUz3Hr1P6Vt/tDdu9omJ2OSSdAu9omJ2OSSdAGjylU7GD5Ptt9tDjWwoclgwcOmlTe8ntklz5STKs7nyouMmQxRQxyljwRwqiKmD5yT3e0TE7HJJOgXe0TE7HJJOgCO2gbVWUzez47SQQxyWbmdLkNGbaVCscuVFFDCscyKZEqYU9zAdOyVrYn0mYs+CBq6lTYZMyDkqXNhjVZEqakyGJMHMVJqcz3MCnQu9omJ2ORyNAu9omJ2ORyNAG554S93g4WHSPPCXu8HCw6TTu9omJ2ORyNAu9omJ2ORyNAHH4oTuXFTZyJNgiiVxTuYkyFVXn9vh90mPJ8ndpfCQaTjXe0TE7HI5GgidvrAUub53s2zFq1dvHcxFnSm0qCZDIktps2NUiROZ6JJSf3ASSqWTdxPJzllVOQI58qRA5l8hynMM2OTx6QTMMapxq4I0h/tQ8uVyu/KOHM7bWAAcrte+UcGZ2+uOV6vfKKXmaTtAAHK/X/lFJzNK2pnzgr/yhkZll7UwAM+cNf8AlA3zLBtjPnJX8ft8yw7YAB5z15OnrbMybcx5115OnbXM3/3AAwtPrqdOmuZ1258q2rqdOGmaIvKAAPlYK4nTZmv2RH5QfCxVxOmjPNMzygAD4VxXE6ZMs1TfKD5V9XE6YMs1TfKAAPhapW0+Hsc1zvKD4irdbT4axzZP8oAA84rRVtPhbBfs1x5QfEVqa0nwlhm5x5QAB5RWwrSe/sM3OfKDzitvWk9+YZvc+UAAeUVvq0nvlPyB15QecXFFrKf5qfkLrygADyi4pdZT3afkTryg84uKlWE6wyN1twAPNeKzWE/ysMldbc84uLBV097Y5O52wAHxFxZ6snvLLgHO1POLi3VRPg7LgnG0AA84uLtU0+DM+0cbQkPE5tW4rlSinuYJUtWbGdLkS5UEaJxzibK4+YqxRLzcElE+tQAP/9k=">
            <a:hlinkClick r:id="rId5"/>
          </p:cNvPr>
          <p:cNvSpPr/>
          <p:nvPr/>
        </p:nvSpPr>
        <p:spPr>
          <a:xfrm>
            <a:off x="0" y="-1677988"/>
            <a:ext cx="4618038"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53" name="Google Shape;1853;p107" descr="data:image/jpeg;base64,/9j/4AAQSkZJRgABAQAAAQABAAD/2wCEAAkGBxQTEhIUERQWFRMVGRUWGBgYGBUXFhkfFhYbGBwdHB0bHyghGBolHBcXITElJiksLzAxFx8zODMxNygtLisBCgoKDg0OGxAPGjclHyU3NzctNyw3NzQsNzc0NywrNywxLSw3NzcvMjArMCs0NysvNzQuNy4vKzc1LDc3NzArN//AABEIAJkAmQMBIgACEQEDEQH/xAAcAAEAAwADAQEAAAAAAAAAAAAABAUGAgMHAQj/xABDEAACAQMBBAYFCgQEBwEAAAABAgMABBEFBhIhMRMiQVFhcQcygZGhFCNCUmJygpKxwTNjorIVNFODQ2Rzk6Okwhb/xAAYAQEAAwEAAAAAAAAAAAAAAAAAAQIEA//EACURAQACAQMCBgMAAAAAAAAAAAABAhEDITGRsUFRcdHw8QQyYf/aAAwDAQACEQMRAD8A9xpSlApSlAqDqmrw24XppApc4Rebue5FHWc+AFTqhx2MMbyTBFV24vIfWIHex4hR3chQZ/WNp7lQvyayLF2CJ079EXJGeqihmKgZJLbmAK4Q7PX7yGWe/VN7kkEIHRjuRpGYce0lMmpOm3C7smo3RCAqeizn5uHI3Rg8ekkOGOBk5RcdUZ5aHtJLPdSwNb9GiIsm8Xy43yd1ZF3QI3IG9uhiQMZ50Hxdlpfpajet+K3XH5IhXCLY8qci/vs+MqsPcyEVqKUGUl2YvAQYtVuAR2SxW8inzCohI9tDZ6unq3NnOO54JIezvSRq1dKDK/45qEf8fThIO+2uEdj47kipj81cE9IVoMC5E1oe0XEMkYB+8Run2E1ra6ROjM0e8pYAFl4EgNnGR3HBonCPp+sQTjME0Uv3HVv0NTqzWq7BafcZMlrGGOOsg6N+HcUwRVXJ6OAn+Uv7637lExkjH4ZAT8aIbmleeS7Gat9DW3x9q2jz7w3GqPVfR5fuyJNrNxI0hICIjIMDG8zYkwFUY7OZUczQerG8HS9EvWYDebHJAc4z4kjgPAmpNZTYzYC100s8HSNK67rySOSWBIbkMKOI7s1q6BSlKBSlKBVHtYpkjS3U4+UyLG3P+H68vlmNWX8Qq8qkZt/UQvZb2+94b1xIQAfELA35qCw1JlSJ3KBhEpkC4B4xjeGB38OFZLQLluiSGyKSTynp7q59aJGlAZjwPzkmMBUzwCrnhjO4rjHGFGFAAHYBgUFBBq0kEjxXSzSDOYpkheQOpAyH6JSEdWyOIAI3SO3Fxa6hFJ/DkRj2gMCR5jmPbUmo81jExJeNGJ5kqpPxFBIpXVb2yICI0VAexQAPhUTX9WS1gkmk5KOAHNmPBVHeSaiZxvK1azaYrXmUXX9XZGS3twGups7oPFY1HrSP9kdg7TgVx2TtlSObdJfM0gZ24u7JhGZj4srYHIDAHKunZWwKI9xOwa5n68pBBCgerGvcqjh55NfdgZd+xjfnvvcN+a5kb96pG9omWvUiK6Vq18JiJnzneekY26tDSvhNfEcEAggg8QRxBzXRicqq9IUu0lweUmFj8I15H8Ry/kV7q7dbkxFuj1pWWId/XOCfYu8fZU1FAAA5DgPZQcqUpQKUpQKUpQKo9Cw1xfyfzUi9kUKH+6R6vKpdlG3opHIwXnuSfZMyj4KKC6pSlApSlB8JrH6eDqF38oP+TtmZYB2SyDqtJ4qpyB4jNX+v6c1xEYlkMauQJCB1in0lU9hPLPcTUy0tkiRY41CogCqByAFUmMz/AB307xp0mY/advSPeePTKs1bR7fckl6FN9UchgAreqe0cahejVgdMtN3lusPaJGB+Oa0VwmUYDmQR7xWV9FaldPjRucbzJ7pWJ+JNRjF4+eTrFpt+NbM8THazhtXqt7HG0YhiJnboInSU7+ZAQDuFMEgZPrdlX+l3WFSMwyxEKFAZcr1R9ZCVHLtIr7qOlCWa2kY/wABncL2MWQoM+WSasamInOVL6lJ061iu/jzz9d1Zd9a6t07I1lm9uBEvwkk91WdQIBm5lP1UjX3l2qfV2YpSlApSlApSlBxlfAJPAAE+6qvZNCLO23vWaNXPm/XPxavm10+5ZXZHBuikVfvMpVf6iKsrWEIiIOSKqj8Ix+1BWa7r4tSm/BcSK2etDE8wXH1gmSvnis9qO21hOm415PZtng248Df+WMqR5ir/XbK8dg1ndJFgYKSQiRSck5yCGB5DGccKp3TWAQJE0+5Tu+ehb3npB8KDhplxJJws9YgucchIkEx/EYXQ/pV/aPeKB0ywSeMReP+l97+6s9PCHwLzRgRgEtF8nmUEceAyrk57lrstJLTOI5rqxcnO7KZYgccMKtwDER4KKDXwyZHFSp5YOPhg8q7Kr7bp1HF45h2EDo2x44JVj4gKPCpsLkjipU9xx+xPCg511wQKmdxQuSWOBjJbiT5muylDJSlKCu08kz3RPY0aj2Rq36uasartKb5y78JgP8A14T+9WNApSlApSlApSlBn9rX3vkkGcGa5i8isJNwwPgRFj21fs2OJ4Cswz9Nq4UZ3bO3JPdv3T4APiEiyPvmrPaS/tI4WW+kjSGUNGekIVW3lOV4+GaCxE6/WX3iuYNeV/8A5nZuUgxTW8bngDHdlG9imT9qs7X0cxrhrPUr2M44YnWRceRWg9Cri6AjBAIPYeIrHx7PanEPmtU6TwuLeNvihVvjUuG71OP+Nb29wBnrQStE57sRygqP+5QXI0mIHKL0Z/llkz5hSAalQRlRgsXPHrNu5PH7IA4cuXZVLFtOowLiC4tjwz0kZaMf7sW9GPMsKuLW6SRQ0bq6nkVYMPeKDupSlApSlBUbPtk3Z77iQflRE/8AnHsq3qi2Sl3kuT/zV0v5ZSv7Ve0ClKUClKUCuEsoVWZiAqgkk8AABkk+Fc6x3pDuWlEOnQn529JVyM9SBcdMx7uqd0d5bzoOfo3QyQzXjg797M8wzwIiHUhH5FDebmpW1m0dnb7qXiO+RvhRbyyrjJGchSoPPhnPvq+RVijAAwka4AAJwFHIAcTwHIcayi+lDSixQ3YVuRDxzx+/fQYoMxcaxs1McTRQox+vbTRH2sEH61L0/Y3Q5stYziNjzNvduG48eILnHlitrY6rZXIzDLbzd+60b+/HI11X+x1hNky2cDk9pjTe94GRQVcexsybvybVLxFHIOYZ1/rTjU0R6nHye1uV4YDLJbv45ZS6k/hFdI2EgT/Ky3Vsf5VxKV7/AFZC648ABUmG1v4cYmiulH+qnQy8/rxjc5fYHnQdsWvOpIubSeEZwHULOh4c/mizKPFlFWdmkRzJEE6/NlA62CeZHPBzUKDWxkLcRSW7E4G/utGfKRCVHkxB8KtqBSlKBSlQtauhFbzyMcBI3YnuwpNBT+jtt6yVzzklupDy+lcyHs8MVpazvo6gKaZYg8zDG585Bvn+6tFQKUpQKUri7gAkkADiSeAGKCLrGqR20Mk87bscalmPl2AdpPICsxsDaSzNLqV2pWa5CiKM/wDBgXii/eYksfMVUh/8duVwG/wm1fOTwF3KvIYPExJ7iT7vSAKCr2h1xbSMSPFPKucHoU6Qr5jIOPGspN6RNKbIuUkizz6a1l4+eEPxr0CuEkSt6yg+YBoMVZW2g3ZHRLYSOcN1REJPaODD21bRbIQJxt5bmDOD83cSsvD7EhdMfhqwvdn7Wb+NbQyffjRv1FQDsdbqd6AzW7d8M0qqP9skx4/DQclsb6P1LqOcZzieIK58N6HdUdnHcNd6anOhAntWx2vCyyoPwndk9yGumHT72L1btZ17p4lDeQeLdAHiVJqVFfzqPnrc+LROsi+eG3X9gUmgl2l6ko6hz3qQysM/WVgCvtFSa4o2QCM8ePEEH3HiK5UClKUCsZ6Xr0x6VcKvrz7lug7zK4Uj8m97q2dec+kZvlGo6RYjJBlNzIAeSwgkZ/qoN9YQBIo0AwERVA8FUD9qkUpQKUpQR7oSfQZUHaWUt59oHKvNrnp9ZmaCC4kGlplbiUCNRcMDxjhITe3BggtvEHPln0q+tEmjeKQZSRSjDJGQwweI4ivtnapEixxKqRoAqqoAUAcgAKCs0/Rnt0SK3lCxIAqo0SEADxTdqS0065zGsg/ltuv7FfCn8wqwpQV66xFndcmNu6RSnsBPVb8JNTwa+OoIwQCO48arToiqd63d4D3IcxnzjbKce0qAfGgtKVTm9uIj89EJI/8AUhyWHfvRHrY+4WPhVjZ3iSrvRsGHI47D3EcwfA0HfSlKBSlKBSlKD4xxxPACvMfR4/y7VdS1I8Y0xa257N1cFiPPAOfttUv0zbUm2tRa25Jurv5pAPWVWOGPgTndHic9laTYLZ0WFjBbj1lG9Ie924sfLPAeAFBoKUpQKUpQKUpQKUpQKUpQKg3ulo53xmOXskQ7r+3sdfssCPCp1KCjmvLq3OZI/lEP14RiZfFoycOB3oc/Zqfpmqw3AJhkV8cCBwZT3Mp4qfAgGptVGrbNwTsJGVo5gMLNEzRTDw3lwWHE8GyOJ4UFvSsq0Gp24+bkhvkHZL8xP+dAY3PdlU5cSajS7eGHheafewkE5ZUWePh270bE49lBs6rNpNdhsreS4uG3UQcu1j2Ko7STWXuPS9pSA5uH3gM7vQzhjwzjigAPma8R2k2qm1i9RpY5ntVbqwQgswX9N8jmez2UHoPox0eTVL2TWb31Q5Fun0Ru8Bj7KcvFsmvaKy2wV1cvEVmslsoECrAm+C+6AfWUDq9nnk1qaBSlKBSlKBSlKBSlKBSlKBSlKBSlKBSlKD86bTx3uvam9vDGYre3cx9YYWPBwzv9ZzjgO7A7zXuOyWzEGn26QW68BxZyBvux5sx7/wBBgVz0H17z/rn+xKt6BSlKBSlKBSlKD//Z">
            <a:hlinkClick r:id="rId6"/>
          </p:cNvPr>
          <p:cNvSpPr/>
          <p:nvPr/>
        </p:nvSpPr>
        <p:spPr>
          <a:xfrm>
            <a:off x="0" y="-820738"/>
            <a:ext cx="1741488" cy="1714501"/>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54" name="Google Shape;1854;p107" descr="data:image/jpeg;base64,/9j/4AAQSkZJRgABAQAAAQABAAD/2wCEAAkGBxQTEhIUERQWFRMVGRUWGBgYGBUXFhkfFhYbGBwdHB0bHyghGBolHBcXITElJiksLzAxFx8zODMxNygtLisBCgoKDg0OGxAPGjclHyU3NzctNyw3NzQsNzc0NywrNywxLSw3NzcvMjArMCs0NysvNzQuNy4vKzc1LDc3NzArN//AABEIAJkAmQMBIgACEQEDEQH/xAAcAAEAAwADAQEAAAAAAAAAAAAABAUGAgMHAQj/xABDEAACAQMBBAYFCgQEBwEAAAABAgMABBEFBhIhMRMiQVFhcQcygZGhFCNCUmJygpKxwTNjorIVNFODQ2Rzk6Okwhb/xAAYAQEAAwEAAAAAAAAAAAAAAAAAAQIEA//EACURAQACAQMCBgMAAAAAAAAAAAABAhEDITGRsUFRcdHw8QQyYf/aAAwDAQACEQMRAD8A9xpSlApSlAqDqmrw24XppApc4Rebue5FHWc+AFTqhx2MMbyTBFV24vIfWIHex4hR3chQZ/WNp7lQvyayLF2CJ079EXJGeqihmKgZJLbmAK4Q7PX7yGWe/VN7kkEIHRjuRpGYce0lMmpOm3C7smo3RCAqeizn5uHI3Rg8ekkOGOBk5RcdUZ5aHtJLPdSwNb9GiIsm8Xy43yd1ZF3QI3IG9uhiQMZ50Hxdlpfpajet+K3XH5IhXCLY8qci/vs+MqsPcyEVqKUGUl2YvAQYtVuAR2SxW8inzCohI9tDZ6unq3NnOO54JIezvSRq1dKDK/45qEf8fThIO+2uEdj47kipj81cE9IVoMC5E1oe0XEMkYB+8Run2E1ra6ROjM0e8pYAFl4EgNnGR3HBonCPp+sQTjME0Uv3HVv0NTqzWq7BafcZMlrGGOOsg6N+HcUwRVXJ6OAn+Uv7637lExkjH4ZAT8aIbmleeS7Gat9DW3x9q2jz7w3GqPVfR5fuyJNrNxI0hICIjIMDG8zYkwFUY7OZUczQerG8HS9EvWYDebHJAc4z4kjgPAmpNZTYzYC100s8HSNK67rySOSWBIbkMKOI7s1q6BSlKBSlKBVHtYpkjS3U4+UyLG3P+H68vlmNWX8Qq8qkZt/UQvZb2+94b1xIQAfELA35qCw1JlSJ3KBhEpkC4B4xjeGB38OFZLQLluiSGyKSTynp7q59aJGlAZjwPzkmMBUzwCrnhjO4rjHGFGFAAHYBgUFBBq0kEjxXSzSDOYpkheQOpAyH6JSEdWyOIAI3SO3Fxa6hFJ/DkRj2gMCR5jmPbUmo81jExJeNGJ5kqpPxFBIpXVb2yICI0VAexQAPhUTX9WS1gkmk5KOAHNmPBVHeSaiZxvK1azaYrXmUXX9XZGS3twGups7oPFY1HrSP9kdg7TgVx2TtlSObdJfM0gZ24u7JhGZj4srYHIDAHKunZWwKI9xOwa5n68pBBCgerGvcqjh55NfdgZd+xjfnvvcN+a5kb96pG9omWvUiK6Vq18JiJnzneekY26tDSvhNfEcEAggg8QRxBzXRicqq9IUu0lweUmFj8I15H8Ry/kV7q7dbkxFuj1pWWId/XOCfYu8fZU1FAAA5DgPZQcqUpQKUpQKUpQKo9Cw1xfyfzUi9kUKH+6R6vKpdlG3opHIwXnuSfZMyj4KKC6pSlApSlB8JrH6eDqF38oP+TtmZYB2SyDqtJ4qpyB4jNX+v6c1xEYlkMauQJCB1in0lU9hPLPcTUy0tkiRY41CogCqByAFUmMz/AB307xp0mY/advSPeePTKs1bR7fckl6FN9UchgAreqe0cahejVgdMtN3lusPaJGB+Oa0VwmUYDmQR7xWV9FaldPjRucbzJ7pWJ+JNRjF4+eTrFpt+NbM8THazhtXqt7HG0YhiJnboInSU7+ZAQDuFMEgZPrdlX+l3WFSMwyxEKFAZcr1R9ZCVHLtIr7qOlCWa2kY/wABncL2MWQoM+WSasamInOVL6lJ061iu/jzz9d1Zd9a6t07I1lm9uBEvwkk91WdQIBm5lP1UjX3l2qfV2YpSlApSlApSlBxlfAJPAAE+6qvZNCLO23vWaNXPm/XPxavm10+5ZXZHBuikVfvMpVf6iKsrWEIiIOSKqj8Ix+1BWa7r4tSm/BcSK2etDE8wXH1gmSvnis9qO21hOm415PZtng248Df+WMqR5ir/XbK8dg1ndJFgYKSQiRSck5yCGB5DGccKp3TWAQJE0+5Tu+ehb3npB8KDhplxJJws9YgucchIkEx/EYXQ/pV/aPeKB0ywSeMReP+l97+6s9PCHwLzRgRgEtF8nmUEceAyrk57lrstJLTOI5rqxcnO7KZYgccMKtwDER4KKDXwyZHFSp5YOPhg8q7Kr7bp1HF45h2EDo2x44JVj4gKPCpsLkjipU9xx+xPCg511wQKmdxQuSWOBjJbiT5muylDJSlKCu08kz3RPY0aj2Rq36uasartKb5y78JgP8A14T+9WNApSlApSlApSlBn9rX3vkkGcGa5i8isJNwwPgRFj21fs2OJ4Cswz9Nq4UZ3bO3JPdv3T4APiEiyPvmrPaS/tI4WW+kjSGUNGekIVW3lOV4+GaCxE6/WX3iuYNeV/8A5nZuUgxTW8bngDHdlG9imT9qs7X0cxrhrPUr2M44YnWRceRWg9Cri6AjBAIPYeIrHx7PanEPmtU6TwuLeNvihVvjUuG71OP+Nb29wBnrQStE57sRygqP+5QXI0mIHKL0Z/llkz5hSAalQRlRgsXPHrNu5PH7IA4cuXZVLFtOowLiC4tjwz0kZaMf7sW9GPMsKuLW6SRQ0bq6nkVYMPeKDupSlApSlBUbPtk3Z77iQflRE/8AnHsq3qi2Sl3kuT/zV0v5ZSv7Ve0ClKUClKUCuEsoVWZiAqgkk8AABkk+Fc6x3pDuWlEOnQn529JVyM9SBcdMx7uqd0d5bzoOfo3QyQzXjg797M8wzwIiHUhH5FDebmpW1m0dnb7qXiO+RvhRbyyrjJGchSoPPhnPvq+RVijAAwka4AAJwFHIAcTwHIcayi+lDSixQ3YVuRDxzx+/fQYoMxcaxs1McTRQox+vbTRH2sEH61L0/Y3Q5stYziNjzNvduG48eILnHlitrY6rZXIzDLbzd+60b+/HI11X+x1hNky2cDk9pjTe94GRQVcexsybvybVLxFHIOYZ1/rTjU0R6nHye1uV4YDLJbv45ZS6k/hFdI2EgT/Ky3Vsf5VxKV7/AFZC648ABUmG1v4cYmiulH+qnQy8/rxjc5fYHnQdsWvOpIubSeEZwHULOh4c/mizKPFlFWdmkRzJEE6/NlA62CeZHPBzUKDWxkLcRSW7E4G/utGfKRCVHkxB8KtqBSlKBSlQtauhFbzyMcBI3YnuwpNBT+jtt6yVzzklupDy+lcyHs8MVpazvo6gKaZYg8zDG585Bvn+6tFQKUpQKUri7gAkkADiSeAGKCLrGqR20Mk87bscalmPl2AdpPICsxsDaSzNLqV2pWa5CiKM/wDBgXii/eYksfMVUh/8duVwG/wm1fOTwF3KvIYPExJ7iT7vSAKCr2h1xbSMSPFPKucHoU6Qr5jIOPGspN6RNKbIuUkizz6a1l4+eEPxr0CuEkSt6yg+YBoMVZW2g3ZHRLYSOcN1REJPaODD21bRbIQJxt5bmDOD83cSsvD7EhdMfhqwvdn7Wb+NbQyffjRv1FQDsdbqd6AzW7d8M0qqP9skx4/DQclsb6P1LqOcZzieIK58N6HdUdnHcNd6anOhAntWx2vCyyoPwndk9yGumHT72L1btZ17p4lDeQeLdAHiVJqVFfzqPnrc+LROsi+eG3X9gUmgl2l6ko6hz3qQysM/WVgCvtFSa4o2QCM8ePEEH3HiK5UClKUCsZ6Xr0x6VcKvrz7lug7zK4Uj8m97q2dec+kZvlGo6RYjJBlNzIAeSwgkZ/qoN9YQBIo0AwERVA8FUD9qkUpQKUpQR7oSfQZUHaWUt59oHKvNrnp9ZmaCC4kGlplbiUCNRcMDxjhITe3BggtvEHPln0q+tEmjeKQZSRSjDJGQwweI4ivtnapEixxKqRoAqqoAUAcgAKCs0/Rnt0SK3lCxIAqo0SEADxTdqS0065zGsg/ltuv7FfCn8wqwpQV66xFndcmNu6RSnsBPVb8JNTwa+OoIwQCO48arToiqd63d4D3IcxnzjbKce0qAfGgtKVTm9uIj89EJI/8AUhyWHfvRHrY+4WPhVjZ3iSrvRsGHI47D3EcwfA0HfSlKBSlKBSlKD4xxxPACvMfR4/y7VdS1I8Y0xa257N1cFiPPAOfttUv0zbUm2tRa25Jurv5pAPWVWOGPgTndHic9laTYLZ0WFjBbj1lG9Ie924sfLPAeAFBoKUpQKUpQKUpQKUpQKUpQKg3ulo53xmOXskQ7r+3sdfssCPCp1KCjmvLq3OZI/lEP14RiZfFoycOB3oc/Zqfpmqw3AJhkV8cCBwZT3Mp4qfAgGptVGrbNwTsJGVo5gMLNEzRTDw3lwWHE8GyOJ4UFvSsq0Gp24+bkhvkHZL8xP+dAY3PdlU5cSajS7eGHheafewkE5ZUWePh270bE49lBs6rNpNdhsreS4uG3UQcu1j2Ko7STWXuPS9pSA5uH3gM7vQzhjwzjigAPma8R2k2qm1i9RpY5ntVbqwQgswX9N8jmez2UHoPox0eTVL2TWb31Q5Fun0Ru8Bj7KcvFsmvaKy2wV1cvEVmslsoECrAm+C+6AfWUDq9nnk1qaBSlKBSlKBSlKBSlKBSlKBSlKBSlKBSlKD86bTx3uvam9vDGYre3cx9YYWPBwzv9ZzjgO7A7zXuOyWzEGn26QW68BxZyBvux5sx7/wBBgVz0H17z/rn+xKt6BSlKBSlKBSlKD//Z">
            <a:hlinkClick r:id="rId6"/>
          </p:cNvPr>
          <p:cNvSpPr/>
          <p:nvPr/>
        </p:nvSpPr>
        <p:spPr>
          <a:xfrm>
            <a:off x="0" y="-820738"/>
            <a:ext cx="1741488" cy="1714501"/>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855" name="Google Shape;1855;p107"/>
          <p:cNvGrpSpPr/>
          <p:nvPr/>
        </p:nvGrpSpPr>
        <p:grpSpPr>
          <a:xfrm>
            <a:off x="1203564" y="2166066"/>
            <a:ext cx="1920768" cy="2340892"/>
            <a:chOff x="304800" y="1295399"/>
            <a:chExt cx="4236003" cy="5604985"/>
          </a:xfrm>
        </p:grpSpPr>
        <p:pic>
          <p:nvPicPr>
            <p:cNvPr id="1856" name="Google Shape;1856;p107" descr="http://static.tumblr.com/lhoyup3/uHEmbvbu3/notebook-paper-backgrounds-for-powerpoint.jpg">
              <a:hlinkClick r:id="rId7"/>
            </p:cNvPr>
            <p:cNvPicPr preferRelativeResize="0"/>
            <p:nvPr/>
          </p:nvPicPr>
          <p:blipFill rotWithShape="1">
            <a:blip r:embed="rId8">
              <a:alphaModFix/>
            </a:blip>
            <a:srcRect/>
            <a:stretch/>
          </p:blipFill>
          <p:spPr>
            <a:xfrm rot="-308460">
              <a:off x="405804" y="1426725"/>
              <a:ext cx="3038475" cy="2390775"/>
            </a:xfrm>
            <a:prstGeom prst="rect">
              <a:avLst/>
            </a:prstGeom>
            <a:noFill/>
            <a:ln>
              <a:noFill/>
            </a:ln>
          </p:spPr>
        </p:pic>
        <p:pic>
          <p:nvPicPr>
            <p:cNvPr id="1857" name="Google Shape;1857;p107" descr="http://static.tumblr.com/lhoyup3/uHEmbvbu3/notebook-paper-backgrounds-for-powerpoint.jpg">
              <a:hlinkClick r:id="rId7"/>
            </p:cNvPr>
            <p:cNvPicPr preferRelativeResize="0"/>
            <p:nvPr/>
          </p:nvPicPr>
          <p:blipFill rotWithShape="1">
            <a:blip r:embed="rId8">
              <a:alphaModFix/>
            </a:blip>
            <a:srcRect/>
            <a:stretch/>
          </p:blipFill>
          <p:spPr>
            <a:xfrm rot="892084">
              <a:off x="1246464" y="4159805"/>
              <a:ext cx="3038475" cy="2390775"/>
            </a:xfrm>
            <a:prstGeom prst="rect">
              <a:avLst/>
            </a:prstGeom>
            <a:noFill/>
            <a:ln>
              <a:noFill/>
            </a:ln>
          </p:spPr>
        </p:pic>
        <p:sp>
          <p:nvSpPr>
            <p:cNvPr id="1858" name="Google Shape;1858;p107"/>
            <p:cNvSpPr txBox="1"/>
            <p:nvPr/>
          </p:nvSpPr>
          <p:spPr>
            <a:xfrm>
              <a:off x="1295400" y="1600199"/>
              <a:ext cx="1752601" cy="16207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a:solidFill>
                    <a:srgbClr val="FF0000"/>
                  </a:solidFill>
                  <a:latin typeface="Comic Sans MS"/>
                  <a:ea typeface="Comic Sans MS"/>
                  <a:cs typeface="Comic Sans MS"/>
                  <a:sym typeface="Comic Sans MS"/>
                </a:rPr>
                <a:t>A+</a:t>
              </a:r>
              <a:endParaRPr/>
            </a:p>
          </p:txBody>
        </p:sp>
        <p:sp>
          <p:nvSpPr>
            <p:cNvPr id="1859" name="Google Shape;1859;p107"/>
            <p:cNvSpPr txBox="1"/>
            <p:nvPr/>
          </p:nvSpPr>
          <p:spPr>
            <a:xfrm rot="-403421">
              <a:off x="1752600" y="4499567"/>
              <a:ext cx="1752601" cy="16207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a:solidFill>
                    <a:srgbClr val="FF0000"/>
                  </a:solidFill>
                  <a:latin typeface="Comic Sans MS"/>
                  <a:ea typeface="Comic Sans MS"/>
                  <a:cs typeface="Comic Sans MS"/>
                  <a:sym typeface="Comic Sans MS"/>
                </a:rPr>
                <a:t>D+</a:t>
              </a:r>
              <a:endParaRPr/>
            </a:p>
          </p:txBody>
        </p:sp>
      </p:grpSp>
      <p:grpSp>
        <p:nvGrpSpPr>
          <p:cNvPr id="1860" name="Google Shape;1860;p107"/>
          <p:cNvGrpSpPr/>
          <p:nvPr/>
        </p:nvGrpSpPr>
        <p:grpSpPr>
          <a:xfrm>
            <a:off x="3421063" y="1250950"/>
            <a:ext cx="2346325" cy="1792288"/>
            <a:chOff x="457200" y="1828800"/>
            <a:chExt cx="5130287" cy="3624717"/>
          </a:xfrm>
        </p:grpSpPr>
        <p:pic>
          <p:nvPicPr>
            <p:cNvPr id="1861" name="Google Shape;1861;p107" descr="https://encrypted-tbn2.gstatic.com/images?q=tbn:ANd9GcQjd6c7fCGXdyZG1f5sHJ1VH61JkyeV8SZov8k_El1g0h5Foi0w">
              <a:hlinkClick r:id="rId9"/>
            </p:cNvPr>
            <p:cNvPicPr preferRelativeResize="0"/>
            <p:nvPr/>
          </p:nvPicPr>
          <p:blipFill rotWithShape="1">
            <a:blip r:embed="rId10">
              <a:alphaModFix/>
            </a:blip>
            <a:srcRect/>
            <a:stretch/>
          </p:blipFill>
          <p:spPr>
            <a:xfrm>
              <a:off x="457200" y="1828800"/>
              <a:ext cx="5130287" cy="3200400"/>
            </a:xfrm>
            <a:prstGeom prst="rect">
              <a:avLst/>
            </a:prstGeom>
            <a:noFill/>
            <a:ln>
              <a:noFill/>
            </a:ln>
          </p:spPr>
        </p:pic>
        <p:sp>
          <p:nvSpPr>
            <p:cNvPr id="1862" name="Google Shape;1862;p107"/>
            <p:cNvSpPr txBox="1"/>
            <p:nvPr/>
          </p:nvSpPr>
          <p:spPr>
            <a:xfrm>
              <a:off x="838201" y="1904998"/>
              <a:ext cx="3581400" cy="35485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u="sng">
                  <a:solidFill>
                    <a:schemeClr val="lt1"/>
                  </a:solidFill>
                  <a:latin typeface="Comic Sans MS"/>
                  <a:ea typeface="Comic Sans MS"/>
                  <a:cs typeface="Comic Sans MS"/>
                  <a:sym typeface="Comic Sans MS"/>
                </a:rPr>
                <a:t>List of classes</a:t>
              </a:r>
              <a:endParaRPr/>
            </a:p>
            <a:p>
              <a:pPr marL="0" marR="0" lvl="0" indent="0" algn="l" rtl="0">
                <a:spcBef>
                  <a:spcPts val="0"/>
                </a:spcBef>
                <a:spcAft>
                  <a:spcPts val="0"/>
                </a:spcAft>
                <a:buNone/>
              </a:pPr>
              <a:endParaRPr sz="1500">
                <a:solidFill>
                  <a:schemeClr val="lt1"/>
                </a:solidFill>
                <a:latin typeface="Comic Sans MS"/>
                <a:ea typeface="Comic Sans MS"/>
                <a:cs typeface="Comic Sans MS"/>
                <a:sym typeface="Comic Sans MS"/>
              </a:endParaRPr>
            </a:p>
            <a:p>
              <a:pPr marL="0" marR="0" lvl="0" indent="0" algn="l" rtl="0">
                <a:spcBef>
                  <a:spcPts val="0"/>
                </a:spcBef>
                <a:spcAft>
                  <a:spcPts val="0"/>
                </a:spcAft>
                <a:buNone/>
              </a:pPr>
              <a:r>
                <a:rPr lang="en-US" sz="1500">
                  <a:solidFill>
                    <a:schemeClr val="lt1"/>
                  </a:solidFill>
                  <a:latin typeface="Comic Sans MS"/>
                  <a:ea typeface="Comic Sans MS"/>
                  <a:cs typeface="Comic Sans MS"/>
                  <a:sym typeface="Comic Sans MS"/>
                </a:rPr>
                <a:t>AP Physics</a:t>
              </a:r>
              <a:endParaRPr/>
            </a:p>
            <a:p>
              <a:pPr marL="0" marR="0" lvl="0" indent="0" algn="l" rtl="0">
                <a:spcBef>
                  <a:spcPts val="0"/>
                </a:spcBef>
                <a:spcAft>
                  <a:spcPts val="0"/>
                </a:spcAft>
                <a:buNone/>
              </a:pPr>
              <a:r>
                <a:rPr lang="en-US" sz="1500">
                  <a:solidFill>
                    <a:schemeClr val="lt1"/>
                  </a:solidFill>
                  <a:latin typeface="Comic Sans MS"/>
                  <a:ea typeface="Comic Sans MS"/>
                  <a:cs typeface="Comic Sans MS"/>
                  <a:sym typeface="Comic Sans MS"/>
                </a:rPr>
                <a:t>Advanced Math</a:t>
              </a:r>
              <a:endParaRPr/>
            </a:p>
            <a:p>
              <a:pPr marL="0" marR="0" lvl="0" indent="0" algn="l" rtl="0">
                <a:spcBef>
                  <a:spcPts val="0"/>
                </a:spcBef>
                <a:spcAft>
                  <a:spcPts val="0"/>
                </a:spcAft>
                <a:buNone/>
              </a:pPr>
              <a:r>
                <a:rPr lang="en-US" sz="1500">
                  <a:solidFill>
                    <a:schemeClr val="lt1"/>
                  </a:solidFill>
                  <a:latin typeface="Comic Sans MS"/>
                  <a:ea typeface="Comic Sans MS"/>
                  <a:cs typeface="Comic Sans MS"/>
                  <a:sym typeface="Comic Sans MS"/>
                </a:rPr>
                <a:t>Basic Science</a:t>
              </a:r>
              <a:endParaRPr/>
            </a:p>
            <a:p>
              <a:pPr marL="0" marR="0" lvl="0" indent="0" algn="l" rtl="0">
                <a:spcBef>
                  <a:spcPts val="0"/>
                </a:spcBef>
                <a:spcAft>
                  <a:spcPts val="0"/>
                </a:spcAft>
                <a:buNone/>
              </a:pPr>
              <a:endParaRPr sz="1500">
                <a:solidFill>
                  <a:schemeClr val="lt1"/>
                </a:solidFill>
                <a:latin typeface="Comic Sans MS"/>
                <a:ea typeface="Comic Sans MS"/>
                <a:cs typeface="Comic Sans MS"/>
                <a:sym typeface="Comic Sans MS"/>
              </a:endParaRPr>
            </a:p>
            <a:p>
              <a:pPr marL="0" marR="0" lvl="0" indent="0" algn="l" rtl="0">
                <a:spcBef>
                  <a:spcPts val="0"/>
                </a:spcBef>
                <a:spcAft>
                  <a:spcPts val="0"/>
                </a:spcAft>
                <a:buNone/>
              </a:pPr>
              <a:endParaRPr sz="1500">
                <a:solidFill>
                  <a:schemeClr val="lt1"/>
                </a:solidFill>
                <a:latin typeface="Comic Sans MS"/>
                <a:ea typeface="Comic Sans MS"/>
                <a:cs typeface="Comic Sans MS"/>
                <a:sym typeface="Comic Sans MS"/>
              </a:endParaRPr>
            </a:p>
          </p:txBody>
        </p:sp>
        <p:sp>
          <p:nvSpPr>
            <p:cNvPr id="1863" name="Google Shape;1863;p107"/>
            <p:cNvSpPr/>
            <p:nvPr/>
          </p:nvSpPr>
          <p:spPr>
            <a:xfrm>
              <a:off x="609928" y="3732660"/>
              <a:ext cx="3582176" cy="764112"/>
            </a:xfrm>
            <a:prstGeom prst="ellipse">
              <a:avLst/>
            </a:prstGeom>
            <a:noFill/>
            <a:ln w="381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864" name="Google Shape;1864;p107"/>
          <p:cNvSpPr/>
          <p:nvPr/>
        </p:nvSpPr>
        <p:spPr>
          <a:xfrm>
            <a:off x="5767388" y="1856777"/>
            <a:ext cx="1741487" cy="1357312"/>
          </a:xfrm>
          <a:prstGeom prst="cloudCallout">
            <a:avLst>
              <a:gd name="adj1" fmla="val -77992"/>
              <a:gd name="adj2" fmla="val 73586"/>
            </a:avLst>
          </a:prstGeom>
          <a:gradFill>
            <a:gsLst>
              <a:gs pos="0">
                <a:schemeClr val="dk1"/>
              </a:gs>
              <a:gs pos="80000">
                <a:schemeClr val="dk1"/>
              </a:gs>
              <a:gs pos="100000">
                <a:schemeClr val="dk1"/>
              </a:gs>
            </a:gsLst>
            <a:lin ang="16200000" scaled="0"/>
          </a:gradFill>
          <a:ln>
            <a:noFill/>
          </a:ln>
          <a:effectLst>
            <a:outerShdw blurRad="40000" dist="23000" dir="5400000" rotWithShape="0">
              <a:srgbClr val="000000">
                <a:alpha val="34901"/>
              </a:srgbClr>
            </a:outerShdw>
          </a:effectLst>
        </p:spPr>
        <p:txBody>
          <a:bodyPr spcFirstLastPara="1" wrap="square" lIns="86475" tIns="43225" rIns="86475" bIns="43225" anchor="ctr" anchorCtr="0">
            <a:noAutofit/>
          </a:bodyPr>
          <a:lstStyle/>
          <a:p>
            <a:pPr marL="0" marR="0" lvl="0" indent="0" algn="ctr" rtl="0">
              <a:spcBef>
                <a:spcPts val="0"/>
              </a:spcBef>
              <a:spcAft>
                <a:spcPts val="0"/>
              </a:spcAft>
              <a:buNone/>
            </a:pPr>
            <a:r>
              <a:rPr lang="en-US" sz="2300">
                <a:solidFill>
                  <a:schemeClr val="lt1"/>
                </a:solidFill>
                <a:latin typeface="Arial"/>
                <a:ea typeface="Arial"/>
                <a:cs typeface="Arial"/>
                <a:sym typeface="Arial"/>
              </a:rPr>
              <a:t>I’m wrong</a:t>
            </a:r>
            <a:endParaRPr/>
          </a:p>
        </p:txBody>
      </p:sp>
      <p:sp>
        <p:nvSpPr>
          <p:cNvPr id="1865" name="Google Shape;1865;p107"/>
          <p:cNvSpPr txBox="1"/>
          <p:nvPr/>
        </p:nvSpPr>
        <p:spPr>
          <a:xfrm rot="-823338">
            <a:off x="-487363" y="4141788"/>
            <a:ext cx="10523538" cy="1125537"/>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6800">
                <a:solidFill>
                  <a:srgbClr val="FF0000"/>
                </a:solidFill>
                <a:latin typeface="Verdana"/>
                <a:ea typeface="Verdana"/>
                <a:cs typeface="Verdana"/>
                <a:sym typeface="Verdana"/>
              </a:rPr>
              <a:t>I’m not smart!</a:t>
            </a:r>
            <a:endParaRPr/>
          </a:p>
        </p:txBody>
      </p:sp>
      <p:pic>
        <p:nvPicPr>
          <p:cNvPr id="1866" name="Google Shape;1866;p107" descr="Problem_Solving.png"/>
          <p:cNvPicPr preferRelativeResize="0"/>
          <p:nvPr/>
        </p:nvPicPr>
        <p:blipFill rotWithShape="1">
          <a:blip r:embed="rId11">
            <a:alphaModFix/>
          </a:blip>
          <a:srcRect/>
          <a:stretch/>
        </p:blipFill>
        <p:spPr>
          <a:xfrm>
            <a:off x="457200" y="141288"/>
            <a:ext cx="682625" cy="822325"/>
          </a:xfrm>
          <a:prstGeom prst="rect">
            <a:avLst/>
          </a:prstGeom>
          <a:noFill/>
          <a:ln>
            <a:noFill/>
          </a:ln>
        </p:spPr>
      </p:pic>
      <p:sp>
        <p:nvSpPr>
          <p:cNvPr id="1867" name="Google Shape;1867;p10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107</a:t>
            </a:fld>
            <a:endParaRPr/>
          </a:p>
        </p:txBody>
      </p:sp>
      <p:sp>
        <p:nvSpPr>
          <p:cNvPr id="1868" name="Google Shape;1868;p10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sp>
        <p:nvSpPr>
          <p:cNvPr id="1876" name="Google Shape;1876;p10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latin typeface="Verdana"/>
                <a:ea typeface="Verdana"/>
                <a:cs typeface="Verdana"/>
                <a:sym typeface="Verdana"/>
              </a:rPr>
              <a:t>“I am smart”</a:t>
            </a:r>
            <a:endParaRPr/>
          </a:p>
        </p:txBody>
      </p:sp>
      <p:sp>
        <p:nvSpPr>
          <p:cNvPr id="1877" name="Google Shape;1877;p108"/>
          <p:cNvSpPr/>
          <p:nvPr/>
        </p:nvSpPr>
        <p:spPr>
          <a:xfrm>
            <a:off x="6086475" y="1233574"/>
            <a:ext cx="2686050" cy="1785937"/>
          </a:xfrm>
          <a:prstGeom prst="cloudCallout">
            <a:avLst>
              <a:gd name="adj1" fmla="val -36353"/>
              <a:gd name="adj2" fmla="val 70148"/>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86475" tIns="43225" rIns="86475" bIns="43225" anchor="ctr" anchorCtr="0">
            <a:noAutofit/>
          </a:bodyPr>
          <a:lstStyle/>
          <a:p>
            <a:pPr marL="0" marR="0" lvl="0" indent="0" algn="ctr" rtl="0">
              <a:spcBef>
                <a:spcPts val="0"/>
              </a:spcBef>
              <a:spcAft>
                <a:spcPts val="0"/>
              </a:spcAft>
              <a:buNone/>
            </a:pPr>
            <a:r>
              <a:rPr lang="en-US" sz="3400">
                <a:solidFill>
                  <a:schemeClr val="lt1"/>
                </a:solidFill>
                <a:latin typeface="Arial"/>
                <a:ea typeface="Arial"/>
                <a:cs typeface="Arial"/>
                <a:sym typeface="Arial"/>
              </a:rPr>
              <a:t>I’m right!</a:t>
            </a:r>
            <a:endParaRPr/>
          </a:p>
        </p:txBody>
      </p:sp>
      <p:sp>
        <p:nvSpPr>
          <p:cNvPr id="1878" name="Google Shape;1878;p108"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p:nvPr/>
        </p:nvSpPr>
        <p:spPr>
          <a:xfrm>
            <a:off x="0" y="-1677988"/>
            <a:ext cx="1804988"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79" name="Google Shape;1879;p108" descr="http://www.acclaimclipart.com/free_clipart_images/woman_teacher_in_classroom_teaching_class_in_front_of_chalkboard_0521-1005-1515-3728_SMU.jpg">
            <a:hlinkClick r:id="rId4"/>
          </p:cNvPr>
          <p:cNvPicPr preferRelativeResize="0"/>
          <p:nvPr/>
        </p:nvPicPr>
        <p:blipFill rotWithShape="1">
          <a:blip r:embed="rId5">
            <a:alphaModFix/>
          </a:blip>
          <a:srcRect/>
          <a:stretch/>
        </p:blipFill>
        <p:spPr>
          <a:xfrm>
            <a:off x="363538" y="1928813"/>
            <a:ext cx="4706937" cy="4062412"/>
          </a:xfrm>
          <a:prstGeom prst="rect">
            <a:avLst/>
          </a:prstGeom>
          <a:noFill/>
          <a:ln>
            <a:noFill/>
          </a:ln>
        </p:spPr>
      </p:pic>
      <p:sp>
        <p:nvSpPr>
          <p:cNvPr id="1880" name="Google Shape;1880;p108"/>
          <p:cNvSpPr/>
          <p:nvPr/>
        </p:nvSpPr>
        <p:spPr>
          <a:xfrm>
            <a:off x="1379538" y="1214438"/>
            <a:ext cx="3119437" cy="1643062"/>
          </a:xfrm>
          <a:prstGeom prst="wedgeRoundRectCallout">
            <a:avLst>
              <a:gd name="adj1" fmla="val -20833"/>
              <a:gd name="adj2" fmla="val 62500"/>
              <a:gd name="adj3" fmla="val 0"/>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86475" tIns="43225" rIns="86475" bIns="43225" anchor="ctr" anchorCtr="0">
            <a:noAutofit/>
          </a:bodyPr>
          <a:lstStyle/>
          <a:p>
            <a:pPr marL="0" marR="0" lvl="0" indent="0" algn="ctr" rtl="0">
              <a:spcBef>
                <a:spcPts val="0"/>
              </a:spcBef>
              <a:spcAft>
                <a:spcPts val="0"/>
              </a:spcAft>
              <a:buNone/>
            </a:pPr>
            <a:r>
              <a:rPr lang="en-US" sz="3400">
                <a:solidFill>
                  <a:schemeClr val="lt1"/>
                </a:solidFill>
                <a:latin typeface="Arial"/>
                <a:ea typeface="Arial"/>
                <a:cs typeface="Arial"/>
                <a:sym typeface="Arial"/>
              </a:rPr>
              <a:t>That’s partially correct</a:t>
            </a:r>
            <a:endParaRPr/>
          </a:p>
        </p:txBody>
      </p:sp>
      <p:pic>
        <p:nvPicPr>
          <p:cNvPr id="1881" name="Google Shape;1881;p108" descr="Problem_Solving.png"/>
          <p:cNvPicPr preferRelativeResize="0"/>
          <p:nvPr/>
        </p:nvPicPr>
        <p:blipFill rotWithShape="1">
          <a:blip r:embed="rId6">
            <a:alphaModFix/>
          </a:blip>
          <a:srcRect/>
          <a:stretch/>
        </p:blipFill>
        <p:spPr>
          <a:xfrm>
            <a:off x="457200" y="141288"/>
            <a:ext cx="682625" cy="822325"/>
          </a:xfrm>
          <a:prstGeom prst="rect">
            <a:avLst/>
          </a:prstGeom>
          <a:noFill/>
          <a:ln>
            <a:noFill/>
          </a:ln>
        </p:spPr>
      </p:pic>
      <p:pic>
        <p:nvPicPr>
          <p:cNvPr id="1882" name="Google Shape;1882;p108" descr="28459078-black-and-white-cartoon-illustration-of-elementary-school-student-girl-with-satchel-for-coloring-boo.jpg"/>
          <p:cNvPicPr preferRelativeResize="0"/>
          <p:nvPr/>
        </p:nvPicPr>
        <p:blipFill rotWithShape="1">
          <a:blip r:embed="rId7">
            <a:alphaModFix/>
          </a:blip>
          <a:srcRect/>
          <a:stretch/>
        </p:blipFill>
        <p:spPr>
          <a:xfrm>
            <a:off x="5186363" y="3379788"/>
            <a:ext cx="1946275" cy="2944812"/>
          </a:xfrm>
          <a:prstGeom prst="rect">
            <a:avLst/>
          </a:prstGeom>
          <a:noFill/>
          <a:ln>
            <a:noFill/>
          </a:ln>
        </p:spPr>
      </p:pic>
      <p:sp>
        <p:nvSpPr>
          <p:cNvPr id="1883" name="Google Shape;1883;p10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108</a:t>
            </a:fld>
            <a:endParaRPr/>
          </a:p>
        </p:txBody>
      </p:sp>
      <p:sp>
        <p:nvSpPr>
          <p:cNvPr id="1884" name="Google Shape;1884;p10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Google Shape;1893;p10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latin typeface="Verdana"/>
                <a:ea typeface="Verdana"/>
                <a:cs typeface="Verdana"/>
                <a:sym typeface="Verdana"/>
              </a:rPr>
              <a:t>“I am smart”</a:t>
            </a:r>
            <a:endParaRPr/>
          </a:p>
        </p:txBody>
      </p:sp>
      <p:sp>
        <p:nvSpPr>
          <p:cNvPr id="1894" name="Google Shape;1894;p109"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p:nvPr/>
        </p:nvSpPr>
        <p:spPr>
          <a:xfrm>
            <a:off x="0" y="-1677988"/>
            <a:ext cx="1804988"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5" name="Google Shape;1895;p109"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p:nvPr/>
        </p:nvSpPr>
        <p:spPr>
          <a:xfrm>
            <a:off x="0" y="-1677988"/>
            <a:ext cx="1804988"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6" name="Google Shape;1896;p109" descr="data:image/jpeg;base64,/9j/4AAQSkZJRgABAQAAAQABAAD/2wCEAAkGBg0NDg0SDwwQDQgQDA0ODAwPDQ4PDQwNExAVFBMQEhIXICYqFxkjJRIVHzIgLzMsOC0uGCE9NjAqOTJCMiwBCQoKBQUFDQUFDSkYEhgpKSkpKSkpKSkpKSkpKSkpKSkpKSkpKSkpKSkpKSkpKSkpKSkpKSkpKSkpKSkpKSkpKf/AABEIAMUA/wMBIgACEQEDEQH/xAAcAAEAAgMBAQEAAAAAAAAAAAAABgcBBAUDAgj/xABcEAABAgMCBwMRFQYEBwAAAAAAAQQCAwUGFxFVlJXR0tNTdJMHEhQWISQ1RVFUdZKhs7S11BMVIiMlJjE0QUNEUlZhc4GFkbGywTM2ZGVxgjJCo6RGYnKi4eLj/8QAFAEBAAAAAAAAAAAAAAAAAAAAAP/EABQRAQAAAAAAAAAAAAAAAAAAAAD/2gAMAwEAAhEDEQA/ALxK9Y0aKoOqvHNqNSl+ZVWY3kym1ScSJUEqFu3jRElwrg9mZEWEVm8iVKfbBUVUiR3VFRUXAqL52twO1yiS8Y1jPD3SOUSVjCr54faQ14llCily1WnQccsEKr6a49lUT/mPW6ig4tg4VxrAefKJK6+q2eH+sOUST15Vc7v9Y9LqKDi2DhXGsLqKDi2DhXGsB58obfruqZ3qGuOUNt1zU87VDXPS6ig4tg4VxrC6ig4tg4VxrAefKC13epZ2qOuOUFpu1RztUdc9LqKDi2DhXGsLqKDi2DhXGsB58oDPdKhnWpbQXfMvjP8AOtS2h6XUUHFsHCuNYXUUHFsHCuNYDyu9Y/xudKntBd2w6jzOdT2h63UUHFsHCuNYXUUHFsHCuNYDxu5p3xHec6ntTF29N3N1nKp7U97qKDi2DhXGsLqKDi2DhXGsBr3a0zcXOcantTF2dL63cZxqe1Nm6ig4tg4VxrC6ig4tg4VxrAa12VJ62n5wqe1MXY0nrSdl9S2ptXUUHFsHCuNYXUUHFsHCuNYDVuwpHWczLajtRdhR+sY8rqG0Nq6ig4tg4VxrC6ig4tg4VxrAat19G6wXKn20F11Fxd/uHu0Nq6ig4tg4VxrC6ig4tg4VxrAat11FxanDPNczddRMWQ8I61zZuooOLYOFcawuooOLYOFcawGtddQ8VS+3c64uuoeKZX3uNY2bqKDi2DhXGsLqKDi2DhXGsBrXXUPFEn/W1jN19DxRI7WbpNi6ig4tg4VxrC6mg4tg4VxrAaD/AIm1Dgkz1Skt4Y4ZE2KFeNjwoqQKqLzV+YkFhVw0ik9XzqYYcmgIxZhnLbNa/Kkw8Y1lVGowSZfHRKkuBGclcCKqrzMKqv1knsMmCkUnsWw8GgA7hWTzofbHfVV8WNyzSs3nQ+2O+qr4skAWKwX0mT9FL/Kh7mtTV9IkfQyvyIbIAAAAAAAAAAAAAAAAAAAAAAAAAAAAAAAAAKAoEBpS872kX+Z1buNJSfoSSxSepVL7GMfB4CMUxec7Sr/Ma33G8CfoSmxyYKZTOxzLvEAHYKzd9D7Y76q3iuQWYVo69oWx3zV/FcgCwaX7Xb/QSvyIbRqUj2s23vJ/IhtgAAAAAAAAAAAAAAAAAAAAAAAAAAAAAAAADCmTCgV6wX1PtKv8wr/clYP0JbZNMFNp28GfeICIM19TLSL/AB1o+5DEn6EyswmCnsN4te8wgdMrVx7Qtjvmr+K5BZRW072jbDfVW8VyAJ7Rl51a72kd7Q3DRoa86NN6yO9wm8AAAAAAAAAAAAAAAAAAAAAAAAAAAAAAAAAMKZMKBXLdfUm0i/xlpu4s1P0JtZ1MDJlvNt3qEg8vmUa0m+rUr/3z9BO6EmBo03q373CBvFbzE5ytfvureK5BZBXCpzna7fdV8VyAJxQF5zZ70b96hN851nV5xZbzbd6hOiAAAAAAAAAAAAAAAAAAAAAAAAAAAAAAAAAAAFbL0DtEvVn2pX/VcE9o6YGzbe8nvaECj6A1/wCebafv7ksCmJgbyPoJX5EA2SuYfalrd+VXxXILGK7l+1bW79qviyQBMrNLzgx3k17zCdI5ll19T2G8WveYTpgAAAAAAAAAAAAAAAAAAAAAAAAAAAAAAAAAABWsa+t+uL1Y7Sr/ALl0WGxTBJlfRS/yoV1EvrdrK9VbR+FOix2qely/o4PwQD1K8kpztazftU8WSCwyvWyc72r39U/FsgCW2UX1Op+8GneYDqnJsivqbTux7PvEB1gAAAAAAAAAAAAAAAAAAAAAAAAAAAAAAAAAAArGJfW1Vl6qWh7rx0WVIT0EH/RD+BWSr616mvVgr3dfOSz5acxP6IB9Ffs/2Fqt/wBS8WtywCAMf2NqeyFS8XNwJRY/oZTexzPvEB1zjWN6F0zsay8HgOyAAAAAAAAAAAAAAAAAAAAAAAAAAAAAAAAAAAFVqvrUqC9WVWl+984LTQqqJfWi9XqyKr3X88tZABAad+ytP2RqPi5uT4gVL/Z2m7JVDxc3AkdiuhVL7GsfB4DtHEsR0JpXYxj4PAdsAAAAAAAAAAAAAAAAAAAAAAAAAAAAAAAAAFAUCqIv3Qc/O2fd1/N0lrIVQv7nzfnaz+6+i0lroBkgdJT0Fpeyb/xe3J4QWjf4bSdlX3gDYDvWG6EUnsWw8GgO4cKwnQekdimHg0s7oAAAAAAAAAAAAAAAAAAAAAAAAAAAAAAAAAwpkwoFUf8AB/8AVp+L7/yWuhVCfufL+dpI7r6HSWugGSDUT2LR9lnvgDYnJCLPwLEtoYUTDFFWHkKJ1VVi2REA7VhOg9I7FMPBoDukAs1atwzYMW8ygVeKe3ZNm8yKBq2WBY5cqGCJYVWamFMMPUQ6XL/MxBWcjb7UCWgiV4EeIKzkUnamLwIsQ1nIJe0AlwIleCuIqzm+HXMXhfyOs5t/9wJcCI3hpiSs5si1heJDias5rmaQJcCI3iwYnrGap2kzeLLxRWM0uAJaCJXjSsVVjNDnQLxpOK6vmd3oAkNXq7djImT3MzzJpL4zj5nGxxYOOjSCFONhRVXCsSJ9ZH70qN1zNyCobIj9vLaSnVPjlQsajJjjdU7BMcU1zIkw8a+kReimRJgh9jAnzqhMYo1wr6JfZX3V6oHOvSo3XU3IKhshelRuupuQVDZHQ49fjL96jzRfjL96gc+9KjddTcgqGyF6VG66m5BUNkdDzRfjL96jzRfjL96gbNCtG0qMEcbWd5rLlzPMpmGXNlRQTONSLjVhmIi+xEi/WdMrqg2rbsnlbgnQOo44qlBGiyGTpzBg5CbpzYpcKoi8z2Du3jMNyf5oqOzAlAIveNT/AIj5PsmpbMxeRTeo9T7JqWyAlIIteVTOq7zVUtkYvMpfx3Wa6lsgJUCK3nUndHOa6lsjF6FI3Zxmyp7ICVmFIovFSo+7z82VPZGL06N1xOzdUtkBFYf3Qb/O1Y917K0lroVXHKigsk0hihWGNG1LRYYkVFRVeyPZRf6lqAeSupe6QdvCQ+yjiWk6t4ZkCYa7PVMMcKYU5Ea800LF2GpCwPG86ltZjpnUXLdZkyRKjmTJEUST28USqnN9LnQJ/aSK7qh4nZZLK0Ab3JUrdZfbw6RyVK3WX28Jo3d0PE7LJZWgXd0PE7LJZOgDe5KlbrL7eEclSt1l9vCaN3dDxOyyWToF3dDxOyyWToA3uSpW6y+3hMckyt0l9vCaV3dDxOyyWToF3dDxOyyWToA3eSZW6S+3hHJUrdZfbwaTSu7oeJ2WSydAu7oeJ2WSydAG7yVK3WX28GkclSt1l8JBpNO7yiYnZZJJ0C7yiYnZZJJ0AbnJcrdZfCQaRyXK3WXwkGk07vKJidlkknQLvKJidlkknQBr2oZt3rJxJjceZwrDDMSOVNlpMhjlRwzYFTDhT2ZcPuH5vi4qFdXpnP8Aq8zT8EP0xd5RMTsskk6DF3dDxOyyWToA/Mi8UquL00c/VHg/BD4XiiVtemrv6p8afgfp67uh4nZZLJ0C7uh4nZZLJ0Afl5bfVpemzzKZqfqea23rC9NXuWT9J+prvKJidlkknQLvKJidlkknQBxuJ5JkSaa2mebrG7dyG7t3MnOVmzJjiORLSJVWNcKf4UTB7mA+KtJkPqu3kTnExGMukuJ/GyXs5ukU+J1KgRVilRQ4cCQxcz5zuXe0TE7HJJOgXe0TE7LJJOgDR5R6V107T7af7UzykUz3Hr1P6Vt/tDdu9omJ2OSSdAu9omJ2OSSdAGjylU7GD5Ptt9tDjWwoclgwcOmlTe8ntklz5STKs7nyouMmQxRQxyljwRwqiKmD5yT3e0TE7HJJOgXe0TE7HJJOgCO2gbVWUzez47SQQxyWbmdLkNGbaVCscuVFFDCscyKZEqYU9zAdOyVrYn0mYs+CBq6lTYZMyDkqXNhjVZEqakyGJMHMVJqcz3MCnQu9omJ2ORyNAu9omJ2ORyNAG554S93g4WHSPPCXu8HCw6TTu9omJ2ORyNAu9omJ2ORyNAHH4oTuXFTZyJNgiiVxTuYkyFVXn9vh90mPJ8ndpfCQaTjXe0TE7HI5GgidvrAUub53s2zFq1dvHcxFnSm0qCZDIktps2NUiROZ6JJSf3ASSqWTdxPJzllVOQI58qRA5l8hynMM2OTx6QTMMapxq4I0h/tQ8uVyu/KOHM7bWAAcrte+UcGZ2+uOV6vfKKXmaTtAAHK/X/lFJzNK2pnzgr/yhkZll7UwAM+cNf8AlA3zLBtjPnJX8ft8yw7YAB5z15OnrbMybcx5115OnbXM3/3AAwtPrqdOmuZ1258q2rqdOGmaIvKAAPlYK4nTZmv2RH5QfCxVxOmjPNMzygAD4VxXE6ZMs1TfKD5V9XE6YMs1TfKAAPhapW0+Hsc1zvKD4irdbT4axzZP8oAA84rRVtPhbBfs1x5QfEVqa0nwlhm5x5QAB5RWwrSe/sM3OfKDzitvWk9+YZvc+UAAeUVvq0nvlPyB15QecXFFrKf5qfkLrygADyi4pdZT3afkTryg84uKlWE6wyN1twAPNeKzWE/ysMldbc84uLBV097Y5O52wAHxFxZ6snvLLgHO1POLi3VRPg7LgnG0AA84uLtU0+DM+0cbQkPE5tW4rlSinuYJUtWbGdLkS5UEaJxzibK4+YqxRLzcElE+tQAP/9k=">
            <a:hlinkClick r:id="rId4"/>
          </p:cNvPr>
          <p:cNvSpPr/>
          <p:nvPr/>
        </p:nvSpPr>
        <p:spPr>
          <a:xfrm>
            <a:off x="0" y="-1677988"/>
            <a:ext cx="4618038"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97" name="Google Shape;1897;p109" descr="https://encrypted-tbn2.gstatic.com/images?q=tbn:ANd9GcQjd6c7fCGXdyZG1f5sHJ1VH61JkyeV8SZov8k_El1g0h5Foi0w">
            <a:hlinkClick r:id="rId5"/>
          </p:cNvPr>
          <p:cNvPicPr preferRelativeResize="0"/>
          <p:nvPr/>
        </p:nvPicPr>
        <p:blipFill rotWithShape="1">
          <a:blip r:embed="rId6">
            <a:alphaModFix/>
          </a:blip>
          <a:srcRect/>
          <a:stretch/>
        </p:blipFill>
        <p:spPr>
          <a:xfrm>
            <a:off x="434975" y="1714500"/>
            <a:ext cx="4886325" cy="3000375"/>
          </a:xfrm>
          <a:prstGeom prst="rect">
            <a:avLst/>
          </a:prstGeom>
          <a:noFill/>
          <a:ln>
            <a:noFill/>
          </a:ln>
        </p:spPr>
      </p:pic>
      <p:sp>
        <p:nvSpPr>
          <p:cNvPr id="1898" name="Google Shape;1898;p109"/>
          <p:cNvSpPr txBox="1"/>
          <p:nvPr/>
        </p:nvSpPr>
        <p:spPr>
          <a:xfrm>
            <a:off x="798513" y="1785938"/>
            <a:ext cx="3409950" cy="3519487"/>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3400" u="sng">
                <a:solidFill>
                  <a:schemeClr val="lt1"/>
                </a:solidFill>
                <a:latin typeface="Comic Sans MS"/>
                <a:ea typeface="Comic Sans MS"/>
                <a:cs typeface="Comic Sans MS"/>
                <a:sym typeface="Comic Sans MS"/>
              </a:rPr>
              <a:t>List of classes</a:t>
            </a:r>
            <a:endParaRPr/>
          </a:p>
          <a:p>
            <a:pPr marL="0" marR="0" lvl="0" indent="0" algn="l" rtl="0">
              <a:spcBef>
                <a:spcPts val="0"/>
              </a:spcBef>
              <a:spcAft>
                <a:spcPts val="0"/>
              </a:spcAft>
              <a:buNone/>
            </a:pPr>
            <a:endParaRPr sz="1300">
              <a:solidFill>
                <a:schemeClr val="lt1"/>
              </a:solidFill>
              <a:latin typeface="Comic Sans MS"/>
              <a:ea typeface="Comic Sans MS"/>
              <a:cs typeface="Comic Sans MS"/>
              <a:sym typeface="Comic Sans MS"/>
            </a:endParaRPr>
          </a:p>
          <a:p>
            <a:pPr marL="0" marR="0" lvl="0" indent="0" algn="l" rtl="0">
              <a:spcBef>
                <a:spcPts val="0"/>
              </a:spcBef>
              <a:spcAft>
                <a:spcPts val="0"/>
              </a:spcAft>
              <a:buNone/>
            </a:pPr>
            <a:r>
              <a:rPr lang="en-US" sz="3400">
                <a:solidFill>
                  <a:schemeClr val="lt1"/>
                </a:solidFill>
                <a:latin typeface="Comic Sans MS"/>
                <a:ea typeface="Comic Sans MS"/>
                <a:cs typeface="Comic Sans MS"/>
                <a:sym typeface="Comic Sans MS"/>
              </a:rPr>
              <a:t>AP Physics</a:t>
            </a:r>
            <a:endParaRPr/>
          </a:p>
          <a:p>
            <a:pPr marL="0" marR="0" lvl="0" indent="0" algn="l" rtl="0">
              <a:spcBef>
                <a:spcPts val="0"/>
              </a:spcBef>
              <a:spcAft>
                <a:spcPts val="0"/>
              </a:spcAft>
              <a:buNone/>
            </a:pPr>
            <a:r>
              <a:rPr lang="en-US" sz="3400">
                <a:solidFill>
                  <a:schemeClr val="lt1"/>
                </a:solidFill>
                <a:latin typeface="Comic Sans MS"/>
                <a:ea typeface="Comic Sans MS"/>
                <a:cs typeface="Comic Sans MS"/>
                <a:sym typeface="Comic Sans MS"/>
              </a:rPr>
              <a:t>Basic Math</a:t>
            </a:r>
            <a:endParaRPr/>
          </a:p>
          <a:p>
            <a:pPr marL="0" marR="0" lvl="0" indent="0" algn="l" rtl="0">
              <a:spcBef>
                <a:spcPts val="0"/>
              </a:spcBef>
              <a:spcAft>
                <a:spcPts val="0"/>
              </a:spcAft>
              <a:buNone/>
            </a:pPr>
            <a:r>
              <a:rPr lang="en-US" sz="3400">
                <a:solidFill>
                  <a:schemeClr val="lt1"/>
                </a:solidFill>
                <a:latin typeface="Comic Sans MS"/>
                <a:ea typeface="Comic Sans MS"/>
                <a:cs typeface="Comic Sans MS"/>
                <a:sym typeface="Comic Sans MS"/>
              </a:rPr>
              <a:t>Basic Science</a:t>
            </a:r>
            <a:endParaRPr/>
          </a:p>
          <a:p>
            <a:pPr marL="0" marR="0" lvl="0" indent="0" algn="l" rtl="0">
              <a:spcBef>
                <a:spcPts val="0"/>
              </a:spcBef>
              <a:spcAft>
                <a:spcPts val="0"/>
              </a:spcAft>
              <a:buNone/>
            </a:pPr>
            <a:endParaRPr sz="3400">
              <a:solidFill>
                <a:schemeClr val="lt1"/>
              </a:solidFill>
              <a:latin typeface="Comic Sans MS"/>
              <a:ea typeface="Comic Sans MS"/>
              <a:cs typeface="Comic Sans MS"/>
              <a:sym typeface="Comic Sans MS"/>
            </a:endParaRPr>
          </a:p>
          <a:p>
            <a:pPr marL="0" marR="0" lvl="0" indent="0" algn="l" rtl="0">
              <a:spcBef>
                <a:spcPts val="0"/>
              </a:spcBef>
              <a:spcAft>
                <a:spcPts val="0"/>
              </a:spcAft>
              <a:buNone/>
            </a:pPr>
            <a:endParaRPr sz="3400">
              <a:solidFill>
                <a:schemeClr val="lt1"/>
              </a:solidFill>
              <a:latin typeface="Comic Sans MS"/>
              <a:ea typeface="Comic Sans MS"/>
              <a:cs typeface="Comic Sans MS"/>
              <a:sym typeface="Comic Sans MS"/>
            </a:endParaRPr>
          </a:p>
        </p:txBody>
      </p:sp>
      <p:sp>
        <p:nvSpPr>
          <p:cNvPr id="1899" name="Google Shape;1899;p109"/>
          <p:cNvSpPr/>
          <p:nvPr/>
        </p:nvSpPr>
        <p:spPr>
          <a:xfrm>
            <a:off x="581025" y="2438400"/>
            <a:ext cx="2832100" cy="685800"/>
          </a:xfrm>
          <a:prstGeom prst="ellipse">
            <a:avLst/>
          </a:prstGeom>
          <a:noFill/>
          <a:ln w="38100" cap="flat" cmpd="sng">
            <a:solidFill>
              <a:srgbClr val="FFC000"/>
            </a:solidFill>
            <a:prstDash val="solid"/>
            <a:round/>
            <a:headEnd type="none" w="sm" len="sm"/>
            <a:tailEnd type="none" w="sm" len="sm"/>
          </a:ln>
        </p:spPr>
        <p:txBody>
          <a:bodyPr spcFirstLastPara="1" wrap="square" lIns="86475" tIns="43225" rIns="86475" bIns="43225"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900" name="Google Shape;1900;p109" descr="Problem_Solving.png"/>
          <p:cNvPicPr preferRelativeResize="0"/>
          <p:nvPr/>
        </p:nvPicPr>
        <p:blipFill rotWithShape="1">
          <a:blip r:embed="rId7">
            <a:alphaModFix/>
          </a:blip>
          <a:srcRect/>
          <a:stretch/>
        </p:blipFill>
        <p:spPr>
          <a:xfrm>
            <a:off x="457200" y="141288"/>
            <a:ext cx="682625" cy="822325"/>
          </a:xfrm>
          <a:prstGeom prst="rect">
            <a:avLst/>
          </a:prstGeom>
          <a:noFill/>
          <a:ln>
            <a:noFill/>
          </a:ln>
        </p:spPr>
      </p:pic>
      <p:pic>
        <p:nvPicPr>
          <p:cNvPr id="1901" name="Google Shape;1901;p109" descr="28459078-black-and-white-cartoon-illustration-of-elementary-school-student-girl-with-satchel-for-coloring-boo.jpg"/>
          <p:cNvPicPr preferRelativeResize="0"/>
          <p:nvPr/>
        </p:nvPicPr>
        <p:blipFill rotWithShape="1">
          <a:blip r:embed="rId8">
            <a:alphaModFix/>
          </a:blip>
          <a:srcRect/>
          <a:stretch/>
        </p:blipFill>
        <p:spPr>
          <a:xfrm>
            <a:off x="5872163" y="3379788"/>
            <a:ext cx="1946275" cy="2944812"/>
          </a:xfrm>
          <a:prstGeom prst="rect">
            <a:avLst/>
          </a:prstGeom>
          <a:noFill/>
          <a:ln>
            <a:noFill/>
          </a:ln>
        </p:spPr>
      </p:pic>
      <p:sp>
        <p:nvSpPr>
          <p:cNvPr id="1902" name="Google Shape;1902;p10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109</a:t>
            </a:fld>
            <a:endParaRPr/>
          </a:p>
        </p:txBody>
      </p:sp>
      <p:sp>
        <p:nvSpPr>
          <p:cNvPr id="1903" name="Google Shape;1903;p10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1"/>
          <p:cNvSpPr txBox="1">
            <a:spLocks noGrp="1"/>
          </p:cNvSpPr>
          <p:nvPr>
            <p:ph type="title"/>
          </p:nvPr>
        </p:nvSpPr>
        <p:spPr>
          <a:xfrm>
            <a:off x="0" y="-49213"/>
            <a:ext cx="9144000" cy="1079501"/>
          </a:xfrm>
          <a:prstGeom prst="rect">
            <a:avLst/>
          </a:prstGeom>
          <a:noFill/>
          <a:ln>
            <a:noFill/>
          </a:ln>
        </p:spPr>
        <p:txBody>
          <a:bodyPr spcFirstLastPara="1" wrap="square" lIns="91275" tIns="45625" rIns="91275" bIns="45625" anchor="t" anchorCtr="0">
            <a:noAutofit/>
          </a:bodyPr>
          <a:lstStyle/>
          <a:p>
            <a:pPr marL="0" lvl="0" indent="0" algn="ctr" rtl="0">
              <a:spcBef>
                <a:spcPts val="0"/>
              </a:spcBef>
              <a:spcAft>
                <a:spcPts val="0"/>
              </a:spcAft>
              <a:buNone/>
            </a:pPr>
            <a:br>
              <a:rPr lang="en-US"/>
            </a:br>
            <a:r>
              <a:rPr lang="en-US"/>
              <a:t>Hunt the Good Stuff</a:t>
            </a:r>
            <a:endParaRPr/>
          </a:p>
        </p:txBody>
      </p:sp>
      <p:sp>
        <p:nvSpPr>
          <p:cNvPr id="374" name="Google Shape;374;p1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375" name="Google Shape;375;p11" descr="S:\0Resilience\Army\MRT V 3.0 Devel\Final\Icons\HTGS.png"/>
          <p:cNvPicPr preferRelativeResize="0"/>
          <p:nvPr/>
        </p:nvPicPr>
        <p:blipFill rotWithShape="1">
          <a:blip r:embed="rId3">
            <a:alphaModFix/>
          </a:blip>
          <a:srcRect/>
          <a:stretch/>
        </p:blipFill>
        <p:spPr>
          <a:xfrm>
            <a:off x="2879725" y="1828800"/>
            <a:ext cx="3417888" cy="4114800"/>
          </a:xfrm>
          <a:prstGeom prst="rect">
            <a:avLst/>
          </a:prstGeom>
          <a:noFill/>
          <a:ln>
            <a:noFill/>
          </a:ln>
        </p:spPr>
      </p:pic>
      <p:sp>
        <p:nvSpPr>
          <p:cNvPr id="376" name="Google Shape;376;p11"/>
          <p:cNvSpPr/>
          <p:nvPr/>
        </p:nvSpPr>
        <p:spPr>
          <a:xfrm>
            <a:off x="2889250" y="947738"/>
            <a:ext cx="3338513" cy="357187"/>
          </a:xfrm>
          <a:prstGeom prst="roundRect">
            <a:avLst>
              <a:gd name="adj" fmla="val 16667"/>
            </a:avLst>
          </a:prstGeom>
          <a:solidFill>
            <a:srgbClr val="00B050"/>
          </a:solidFill>
          <a:ln>
            <a:noFill/>
          </a:ln>
        </p:spPr>
        <p:txBody>
          <a:bodyPr spcFirstLastPara="1" wrap="square" lIns="86475" tIns="43225" rIns="86475" bIns="43225" anchor="ctr" anchorCtr="0">
            <a:noAutofit/>
          </a:bodyPr>
          <a:lstStyle/>
          <a:p>
            <a:pPr marL="0" marR="0" lvl="0" indent="0" algn="ctr" rtl="0">
              <a:spcBef>
                <a:spcPts val="0"/>
              </a:spcBef>
              <a:spcAft>
                <a:spcPts val="0"/>
              </a:spcAft>
              <a:buNone/>
            </a:pPr>
            <a:r>
              <a:rPr lang="en-US" sz="1800" b="1" i="0" u="none" strike="noStrike" cap="none">
                <a:solidFill>
                  <a:schemeClr val="lt1"/>
                </a:solidFill>
                <a:latin typeface="Arial"/>
                <a:ea typeface="Arial"/>
                <a:cs typeface="Arial"/>
                <a:sym typeface="Arial"/>
              </a:rPr>
              <a:t>Optimism</a:t>
            </a:r>
            <a:endParaRPr sz="1800" b="1" i="0" u="none" strike="noStrike" cap="none">
              <a:solidFill>
                <a:schemeClr val="lt1"/>
              </a:solidFill>
              <a:latin typeface="Arial"/>
              <a:ea typeface="Arial"/>
              <a:cs typeface="Arial"/>
              <a:sym typeface="Arial"/>
            </a:endParaRPr>
          </a:p>
        </p:txBody>
      </p:sp>
      <p:pic>
        <p:nvPicPr>
          <p:cNvPr id="377" name="Google Shape;377;p11" descr="HTGS.png"/>
          <p:cNvPicPr preferRelativeResize="0"/>
          <p:nvPr/>
        </p:nvPicPr>
        <p:blipFill rotWithShape="1">
          <a:blip r:embed="rId4">
            <a:alphaModFix/>
          </a:blip>
          <a:srcRect/>
          <a:stretch/>
        </p:blipFill>
        <p:spPr>
          <a:xfrm>
            <a:off x="457200" y="146050"/>
            <a:ext cx="684213" cy="822325"/>
          </a:xfrm>
          <a:prstGeom prst="rect">
            <a:avLst/>
          </a:prstGeom>
          <a:noFill/>
          <a:ln>
            <a:noFill/>
          </a:ln>
        </p:spPr>
      </p:pic>
      <p:sp>
        <p:nvSpPr>
          <p:cNvPr id="378" name="Google Shape;378;p1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p110"/>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latin typeface="Verdana"/>
                <a:ea typeface="Verdana"/>
                <a:cs typeface="Verdana"/>
                <a:sym typeface="Verdana"/>
              </a:rPr>
              <a:t>“I am smart”</a:t>
            </a:r>
            <a:endParaRPr/>
          </a:p>
        </p:txBody>
      </p:sp>
      <p:sp>
        <p:nvSpPr>
          <p:cNvPr id="1912" name="Google Shape;1912;p110"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p:nvPr/>
        </p:nvSpPr>
        <p:spPr>
          <a:xfrm>
            <a:off x="0" y="-1677988"/>
            <a:ext cx="1804988"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3" name="Google Shape;1913;p110"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p:nvPr/>
        </p:nvSpPr>
        <p:spPr>
          <a:xfrm>
            <a:off x="0" y="-1677988"/>
            <a:ext cx="1804988"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4" name="Google Shape;1914;p110" descr="data:image/jpeg;base64,/9j/4AAQSkZJRgABAQAAAQABAAD/2wCEAAkGBg0NDg0SDwwQDQgQDA0ODAwPDQ4PDQwNExAVFBMQEhIXICYqFxkjJRIVHzIgLzMsOC0uGCE9NjAqOTJCMiwBCQoKBQUFDQUFDSkYEhgpKSkpKSkpKSkpKSkpKSkpKSkpKSkpKSkpKSkpKSkpKSkpKSkpKSkpKSkpKSkpKSkpKf/AABEIAMUA/wMBIgACEQEDEQH/xAAcAAEAAgMBAQEAAAAAAAAAAAAABgcBBAUDAgj/xABcEAABAgMCBwMRFQYEBwAAAAAAAQQCAwUGFxFVlJXR0tNTdJMHEhQWISQ1RVFUdZKhs7S11BMVIiMlJjE0QUNEUlZhc4GFkbGywTM2ZGVxgjJCo6RGYnKi4eLj/8QAFAEBAAAAAAAAAAAAAAAAAAAAAP/EABQRAQAAAAAAAAAAAAAAAAAAAAD/2gAMAwEAAhEDEQA/ALxK9Y0aKoOqvHNqNSl+ZVWY3kym1ScSJUEqFu3jRElwrg9mZEWEVm8iVKfbBUVUiR3VFRUXAqL52twO1yiS8Y1jPD3SOUSVjCr54faQ14llCily1WnQccsEKr6a49lUT/mPW6ig4tg4VxrAefKJK6+q2eH+sOUST15Vc7v9Y9LqKDi2DhXGsLqKDi2DhXGsB58obfruqZ3qGuOUNt1zU87VDXPS6ig4tg4VxrC6ig4tg4VxrAefKC13epZ2qOuOUFpu1RztUdc9LqKDi2DhXGsLqKDi2DhXGsB58oDPdKhnWpbQXfMvjP8AOtS2h6XUUHFsHCuNYXUUHFsHCuNYDyu9Y/xudKntBd2w6jzOdT2h63UUHFsHCuNYXUUHFsHCuNYDxu5p3xHec6ntTF29N3N1nKp7U97qKDi2DhXGsLqKDi2DhXGsBr3a0zcXOcantTF2dL63cZxqe1Nm6ig4tg4VxrC6ig4tg4VxrAa12VJ62n5wqe1MXY0nrSdl9S2ptXUUHFsHCuNYXUUHFsHCuNYDVuwpHWczLajtRdhR+sY8rqG0Nq6ig4tg4VxrC6ig4tg4VxrAat19G6wXKn20F11Fxd/uHu0Nq6ig4tg4VxrC6ig4tg4VxrAat11FxanDPNczddRMWQ8I61zZuooOLYOFcawuooOLYOFcawGtddQ8VS+3c64uuoeKZX3uNY2bqKDi2DhXGsLqKDi2DhXGsBrXXUPFEn/W1jN19DxRI7WbpNi6ig4tg4VxrC6mg4tg4VxrAaD/AIm1Dgkz1Skt4Y4ZE2KFeNjwoqQKqLzV+YkFhVw0ik9XzqYYcmgIxZhnLbNa/Kkw8Y1lVGowSZfHRKkuBGclcCKqrzMKqv1knsMmCkUnsWw8GgA7hWTzofbHfVV8WNyzSs3nQ+2O+qr4skAWKwX0mT9FL/Kh7mtTV9IkfQyvyIbIAAAAAAAAAAAAAAAAAAAAAAAAAAAAAAAAAKAoEBpS872kX+Z1buNJSfoSSxSepVL7GMfB4CMUxec7Sr/Ma33G8CfoSmxyYKZTOxzLvEAHYKzd9D7Y76q3iuQWYVo69oWx3zV/FcgCwaX7Xb/QSvyIbRqUj2s23vJ/IhtgAAAAAAAAAAAAAAAAAAAAAAAAAAAAAAAADCmTCgV6wX1PtKv8wr/clYP0JbZNMFNp28GfeICIM19TLSL/AB1o+5DEn6EyswmCnsN4te8wgdMrVx7Qtjvmr+K5BZRW072jbDfVW8VyAJ7Rl51a72kd7Q3DRoa86NN6yO9wm8AAAAAAAAAAAAAAAAAAAAAAAAAAAAAAAAAMKZMKBXLdfUm0i/xlpu4s1P0JtZ1MDJlvNt3qEg8vmUa0m+rUr/3z9BO6EmBo03q373CBvFbzE5ytfvureK5BZBXCpzna7fdV8VyAJxQF5zZ70b96hN851nV5xZbzbd6hOiAAAAAAAAAAAAAAAAAAAAAAAAAAAAAAAAAAAFbL0DtEvVn2pX/VcE9o6YGzbe8nvaECj6A1/wCebafv7ksCmJgbyPoJX5EA2SuYfalrd+VXxXILGK7l+1bW79qviyQBMrNLzgx3k17zCdI5ll19T2G8WveYTpgAAAAAAAAAAAAAAAAAAAAAAAAAAAAAAAAAABWsa+t+uL1Y7Sr/ALl0WGxTBJlfRS/yoV1EvrdrK9VbR+FOix2qely/o4PwQD1K8kpztazftU8WSCwyvWyc72r39U/FsgCW2UX1Op+8GneYDqnJsivqbTux7PvEB1gAAAAAAAAAAAAAAAAAAAAAAAAAAAAAAAAAAArGJfW1Vl6qWh7rx0WVIT0EH/RD+BWSr616mvVgr3dfOSz5acxP6IB9Ffs/2Fqt/wBS8WtywCAMf2NqeyFS8XNwJRY/oZTexzPvEB1zjWN6F0zsay8HgOyAAAAAAAAAAAAAAAAAAAAAAAAAAAAAAAAAAAFVqvrUqC9WVWl+984LTQqqJfWi9XqyKr3X88tZABAad+ytP2RqPi5uT4gVL/Z2m7JVDxc3AkdiuhVL7GsfB4DtHEsR0JpXYxj4PAdsAAAAAAAAAAAAAAAAAAAAAAAAAAAAAAAAAFAUCqIv3Qc/O2fd1/N0lrIVQv7nzfnaz+6+i0lroBkgdJT0Fpeyb/xe3J4QWjf4bSdlX3gDYDvWG6EUnsWw8GgO4cKwnQekdimHg0s7oAAAAAAAAAAAAAAAAAAAAAAAAAAAAAAAAAwpkwoFUf8AB/8AVp+L7/yWuhVCfufL+dpI7r6HSWugGSDUT2LR9lnvgDYnJCLPwLEtoYUTDFFWHkKJ1VVi2REA7VhOg9I7FMPBoDukAs1atwzYMW8ygVeKe3ZNm8yKBq2WBY5cqGCJYVWamFMMPUQ6XL/MxBWcjb7UCWgiV4EeIKzkUnamLwIsQ1nIJe0AlwIleCuIqzm+HXMXhfyOs5t/9wJcCI3hpiSs5si1heJDias5rmaQJcCI3iwYnrGap2kzeLLxRWM0uAJaCJXjSsVVjNDnQLxpOK6vmd3oAkNXq7djImT3MzzJpL4zj5nGxxYOOjSCFONhRVXCsSJ9ZH70qN1zNyCobIj9vLaSnVPjlQsajJjjdU7BMcU1zIkw8a+kReimRJgh9jAnzqhMYo1wr6JfZX3V6oHOvSo3XU3IKhshelRuupuQVDZHQ49fjL96jzRfjL96gc+9KjddTcgqGyF6VG66m5BUNkdDzRfjL96jzRfjL96gbNCtG0qMEcbWd5rLlzPMpmGXNlRQTONSLjVhmIi+xEi/WdMrqg2rbsnlbgnQOo44qlBGiyGTpzBg5CbpzYpcKoi8z2Du3jMNyf5oqOzAlAIveNT/AIj5PsmpbMxeRTeo9T7JqWyAlIIteVTOq7zVUtkYvMpfx3Wa6lsgJUCK3nUndHOa6lsjF6FI3Zxmyp7ICVmFIovFSo+7z82VPZGL06N1xOzdUtkBFYf3Qb/O1Y917K0lroVXHKigsk0hihWGNG1LRYYkVFRVeyPZRf6lqAeSupe6QdvCQ+yjiWk6t4ZkCYa7PVMMcKYU5Ea800LF2GpCwPG86ltZjpnUXLdZkyRKjmTJEUST28USqnN9LnQJ/aSK7qh4nZZLK0Ab3JUrdZfbw6RyVK3WX28Jo3d0PE7LJZWgXd0PE7LJZOgDe5KlbrL7eEclSt1l9vCaN3dDxOyyWToF3dDxOyyWToA3uSpW6y+3hMckyt0l9vCaV3dDxOyyWToF3dDxOyyWToA3eSZW6S+3hHJUrdZfbwaTSu7oeJ2WSydAu7oeJ2WSydAG7yVK3WX28GkclSt1l8JBpNO7yiYnZZJJ0C7yiYnZZJJ0AbnJcrdZfCQaRyXK3WXwkGk07vKJidlkknQLvKJidlkknQBr2oZt3rJxJjceZwrDDMSOVNlpMhjlRwzYFTDhT2ZcPuH5vi4qFdXpnP8Aq8zT8EP0xd5RMTsskk6DF3dDxOyyWToA/Mi8UquL00c/VHg/BD4XiiVtemrv6p8afgfp67uh4nZZLJ0C7uh4nZZLJ0Afl5bfVpemzzKZqfqea23rC9NXuWT9J+prvKJidlkknQLvKJidlkknQBxuJ5JkSaa2mebrG7dyG7t3MnOVmzJjiORLSJVWNcKf4UTB7mA+KtJkPqu3kTnExGMukuJ/GyXs5ukU+J1KgRVilRQ4cCQxcz5zuXe0TE7HJJOgXe0TE7LJJOgDR5R6V107T7af7UzykUz3Hr1P6Vt/tDdu9omJ2OSSdAu9omJ2OSSdAGjylU7GD5Ptt9tDjWwoclgwcOmlTe8ntklz5STKs7nyouMmQxRQxyljwRwqiKmD5yT3e0TE7HJJOgXe0TE7HJJOgCO2gbVWUzez47SQQxyWbmdLkNGbaVCscuVFFDCscyKZEqYU9zAdOyVrYn0mYs+CBq6lTYZMyDkqXNhjVZEqakyGJMHMVJqcz3MCnQu9omJ2ORyNAu9omJ2ORyNAG554S93g4WHSPPCXu8HCw6TTu9omJ2ORyNAu9omJ2ORyNAHH4oTuXFTZyJNgiiVxTuYkyFVXn9vh90mPJ8ndpfCQaTjXe0TE7HI5GgidvrAUub53s2zFq1dvHcxFnSm0qCZDIktps2NUiROZ6JJSf3ASSqWTdxPJzllVOQI58qRA5l8hynMM2OTx6QTMMapxq4I0h/tQ8uVyu/KOHM7bWAAcrte+UcGZ2+uOV6vfKKXmaTtAAHK/X/lFJzNK2pnzgr/yhkZll7UwAM+cNf8AlA3zLBtjPnJX8ft8yw7YAB5z15OnrbMybcx5115OnbXM3/3AAwtPrqdOmuZ1258q2rqdOGmaIvKAAPlYK4nTZmv2RH5QfCxVxOmjPNMzygAD4VxXE6ZMs1TfKD5V9XE6YMs1TfKAAPhapW0+Hsc1zvKD4irdbT4axzZP8oAA84rRVtPhbBfs1x5QfEVqa0nwlhm5x5QAB5RWwrSe/sM3OfKDzitvWk9+YZvc+UAAeUVvq0nvlPyB15QecXFFrKf5qfkLrygADyi4pdZT3afkTryg84uKlWE6wyN1twAPNeKzWE/ysMldbc84uLBV097Y5O52wAHxFxZ6snvLLgHO1POLi3VRPg7LgnG0AA84uLtU0+DM+0cbQkPE5tW4rlSinuYJUtWbGdLkS5UEaJxzibK4+YqxRLzcElE+tQAP/9k=">
            <a:hlinkClick r:id="rId4"/>
          </p:cNvPr>
          <p:cNvSpPr/>
          <p:nvPr/>
        </p:nvSpPr>
        <p:spPr>
          <a:xfrm>
            <a:off x="0" y="-1677988"/>
            <a:ext cx="4618038"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5" name="Google Shape;1915;p110" descr="data:image/jpeg;base64,/9j/4AAQSkZJRgABAQAAAQABAAD/2wCEAAkGBxQTEhIUERQWFRMVGRUWGBgYGBUXFhkfFhYbGBwdHB0bHyghGBolHBcXITElJiksLzAxFx8zODMxNygtLisBCgoKDg0OGxAPGjclHyU3NzctNyw3NzQsNzc0NywrNywxLSw3NzcvMjArMCs0NysvNzQuNy4vKzc1LDc3NzArN//AABEIAJkAmQMBIgACEQEDEQH/xAAcAAEAAwADAQEAAAAAAAAAAAAABAUGAgMHAQj/xABDEAACAQMBBAYFCgQEBwEAAAABAgMABBEFBhIhMRMiQVFhcQcygZGhFCNCUmJygpKxwTNjorIVNFODQ2Rzk6Okwhb/xAAYAQEAAwEAAAAAAAAAAAAAAAAAAQIEA//EACURAQACAQMCBgMAAAAAAAAAAAABAhEDITGRsUFRcdHw8QQyYf/aAAwDAQACEQMRAD8A9xpSlApSlAqDqmrw24XppApc4Rebue5FHWc+AFTqhx2MMbyTBFV24vIfWIHex4hR3chQZ/WNp7lQvyayLF2CJ079EXJGeqihmKgZJLbmAK4Q7PX7yGWe/VN7kkEIHRjuRpGYce0lMmpOm3C7smo3RCAqeizn5uHI3Rg8ekkOGOBk5RcdUZ5aHtJLPdSwNb9GiIsm8Xy43yd1ZF3QI3IG9uhiQMZ50Hxdlpfpajet+K3XH5IhXCLY8qci/vs+MqsPcyEVqKUGUl2YvAQYtVuAR2SxW8inzCohI9tDZ6unq3NnOO54JIezvSRq1dKDK/45qEf8fThIO+2uEdj47kipj81cE9IVoMC5E1oe0XEMkYB+8Run2E1ra6ROjM0e8pYAFl4EgNnGR3HBonCPp+sQTjME0Uv3HVv0NTqzWq7BafcZMlrGGOOsg6N+HcUwRVXJ6OAn+Uv7637lExkjH4ZAT8aIbmleeS7Gat9DW3x9q2jz7w3GqPVfR5fuyJNrNxI0hICIjIMDG8zYkwFUY7OZUczQerG8HS9EvWYDebHJAc4z4kjgPAmpNZTYzYC100s8HSNK67rySOSWBIbkMKOI7s1q6BSlKBSlKBVHtYpkjS3U4+UyLG3P+H68vlmNWX8Qq8qkZt/UQvZb2+94b1xIQAfELA35qCw1JlSJ3KBhEpkC4B4xjeGB38OFZLQLluiSGyKSTynp7q59aJGlAZjwPzkmMBUzwCrnhjO4rjHGFGFAAHYBgUFBBq0kEjxXSzSDOYpkheQOpAyH6JSEdWyOIAI3SO3Fxa6hFJ/DkRj2gMCR5jmPbUmo81jExJeNGJ5kqpPxFBIpXVb2yICI0VAexQAPhUTX9WS1gkmk5KOAHNmPBVHeSaiZxvK1azaYrXmUXX9XZGS3twGups7oPFY1HrSP9kdg7TgVx2TtlSObdJfM0gZ24u7JhGZj4srYHIDAHKunZWwKI9xOwa5n68pBBCgerGvcqjh55NfdgZd+xjfnvvcN+a5kb96pG9omWvUiK6Vq18JiJnzneekY26tDSvhNfEcEAggg8QRxBzXRicqq9IUu0lweUmFj8I15H8Ry/kV7q7dbkxFuj1pWWId/XOCfYu8fZU1FAAA5DgPZQcqUpQKUpQKUpQKo9Cw1xfyfzUi9kUKH+6R6vKpdlG3opHIwXnuSfZMyj4KKC6pSlApSlB8JrH6eDqF38oP+TtmZYB2SyDqtJ4qpyB4jNX+v6c1xEYlkMauQJCB1in0lU9hPLPcTUy0tkiRY41CogCqByAFUmMz/AB307xp0mY/advSPeePTKs1bR7fckl6FN9UchgAreqe0cahejVgdMtN3lusPaJGB+Oa0VwmUYDmQR7xWV9FaldPjRucbzJ7pWJ+JNRjF4+eTrFpt+NbM8THazhtXqt7HG0YhiJnboInSU7+ZAQDuFMEgZPrdlX+l3WFSMwyxEKFAZcr1R9ZCVHLtIr7qOlCWa2kY/wABncL2MWQoM+WSasamInOVL6lJ061iu/jzz9d1Zd9a6t07I1lm9uBEvwkk91WdQIBm5lP1UjX3l2qfV2YpSlApSlApSlBxlfAJPAAE+6qvZNCLO23vWaNXPm/XPxavm10+5ZXZHBuikVfvMpVf6iKsrWEIiIOSKqj8Ix+1BWa7r4tSm/BcSK2etDE8wXH1gmSvnis9qO21hOm415PZtng248Df+WMqR5ir/XbK8dg1ndJFgYKSQiRSck5yCGB5DGccKp3TWAQJE0+5Tu+ehb3npB8KDhplxJJws9YgucchIkEx/EYXQ/pV/aPeKB0ywSeMReP+l97+6s9PCHwLzRgRgEtF8nmUEceAyrk57lrstJLTOI5rqxcnO7KZYgccMKtwDER4KKDXwyZHFSp5YOPhg8q7Kr7bp1HF45h2EDo2x44JVj4gKPCpsLkjipU9xx+xPCg511wQKmdxQuSWOBjJbiT5muylDJSlKCu08kz3RPY0aj2Rq36uasartKb5y78JgP8A14T+9WNApSlApSlApSlBn9rX3vkkGcGa5i8isJNwwPgRFj21fs2OJ4Cswz9Nq4UZ3bO3JPdv3T4APiEiyPvmrPaS/tI4WW+kjSGUNGekIVW3lOV4+GaCxE6/WX3iuYNeV/8A5nZuUgxTW8bngDHdlG9imT9qs7X0cxrhrPUr2M44YnWRceRWg9Cri6AjBAIPYeIrHx7PanEPmtU6TwuLeNvihVvjUuG71OP+Nb29wBnrQStE57sRygqP+5QXI0mIHKL0Z/llkz5hSAalQRlRgsXPHrNu5PH7IA4cuXZVLFtOowLiC4tjwz0kZaMf7sW9GPMsKuLW6SRQ0bq6nkVYMPeKDupSlApSlBUbPtk3Z77iQflRE/8AnHsq3qi2Sl3kuT/zV0v5ZSv7Ve0ClKUClKUCuEsoVWZiAqgkk8AABkk+Fc6x3pDuWlEOnQn529JVyM9SBcdMx7uqd0d5bzoOfo3QyQzXjg797M8wzwIiHUhH5FDebmpW1m0dnb7qXiO+RvhRbyyrjJGchSoPPhnPvq+RVijAAwka4AAJwFHIAcTwHIcayi+lDSixQ3YVuRDxzx+/fQYoMxcaxs1McTRQox+vbTRH2sEH61L0/Y3Q5stYziNjzNvduG48eILnHlitrY6rZXIzDLbzd+60b+/HI11X+x1hNky2cDk9pjTe94GRQVcexsybvybVLxFHIOYZ1/rTjU0R6nHye1uV4YDLJbv45ZS6k/hFdI2EgT/Ky3Vsf5VxKV7/AFZC648ABUmG1v4cYmiulH+qnQy8/rxjc5fYHnQdsWvOpIubSeEZwHULOh4c/mizKPFlFWdmkRzJEE6/NlA62CeZHPBzUKDWxkLcRSW7E4G/utGfKRCVHkxB8KtqBSlKBSlQtauhFbzyMcBI3YnuwpNBT+jtt6yVzzklupDy+lcyHs8MVpazvo6gKaZYg8zDG585Bvn+6tFQKUpQKUri7gAkkADiSeAGKCLrGqR20Mk87bscalmPl2AdpPICsxsDaSzNLqV2pWa5CiKM/wDBgXii/eYksfMVUh/8duVwG/wm1fOTwF3KvIYPExJ7iT7vSAKCr2h1xbSMSPFPKucHoU6Qr5jIOPGspN6RNKbIuUkizz6a1l4+eEPxr0CuEkSt6yg+YBoMVZW2g3ZHRLYSOcN1REJPaODD21bRbIQJxt5bmDOD83cSsvD7EhdMfhqwvdn7Wb+NbQyffjRv1FQDsdbqd6AzW7d8M0qqP9skx4/DQclsb6P1LqOcZzieIK58N6HdUdnHcNd6anOhAntWx2vCyyoPwndk9yGumHT72L1btZ17p4lDeQeLdAHiVJqVFfzqPnrc+LROsi+eG3X9gUmgl2l6ko6hz3qQysM/WVgCvtFSa4o2QCM8ePEEH3HiK5UClKUCsZ6Xr0x6VcKvrz7lug7zK4Uj8m97q2dec+kZvlGo6RYjJBlNzIAeSwgkZ/qoN9YQBIo0AwERVA8FUD9qkUpQKUpQR7oSfQZUHaWUt59oHKvNrnp9ZmaCC4kGlplbiUCNRcMDxjhITe3BggtvEHPln0q+tEmjeKQZSRSjDJGQwweI4ivtnapEixxKqRoAqqoAUAcgAKCs0/Rnt0SK3lCxIAqo0SEADxTdqS0065zGsg/ltuv7FfCn8wqwpQV66xFndcmNu6RSnsBPVb8JNTwa+OoIwQCO48arToiqd63d4D3IcxnzjbKce0qAfGgtKVTm9uIj89EJI/8AUhyWHfvRHrY+4WPhVjZ3iSrvRsGHI47D3EcwfA0HfSlKBSlKBSlKD4xxxPACvMfR4/y7VdS1I8Y0xa257N1cFiPPAOfttUv0zbUm2tRa25Jurv5pAPWVWOGPgTndHic9laTYLZ0WFjBbj1lG9Ie924sfLPAeAFBoKUpQKUpQKUpQKUpQKUpQKg3ulo53xmOXskQ7r+3sdfssCPCp1KCjmvLq3OZI/lEP14RiZfFoycOB3oc/Zqfpmqw3AJhkV8cCBwZT3Mp4qfAgGptVGrbNwTsJGVo5gMLNEzRTDw3lwWHE8GyOJ4UFvSsq0Gp24+bkhvkHZL8xP+dAY3PdlU5cSajS7eGHheafewkE5ZUWePh270bE49lBs6rNpNdhsreS4uG3UQcu1j2Ko7STWXuPS9pSA5uH3gM7vQzhjwzjigAPma8R2k2qm1i9RpY5ntVbqwQgswX9N8jmez2UHoPox0eTVL2TWb31Q5Fun0Ru8Bj7KcvFsmvaKy2wV1cvEVmslsoECrAm+C+6AfWUDq9nnk1qaBSlKBSlKBSlKBSlKBSlKBSlKBSlKBSlKD86bTx3uvam9vDGYre3cx9YYWPBwzv9ZzjgO7A7zXuOyWzEGn26QW68BxZyBvux5sx7/wBBgVz0H17z/rn+xKt6BSlKBSlKBSlKD//Z">
            <a:hlinkClick r:id="rId5"/>
          </p:cNvPr>
          <p:cNvSpPr/>
          <p:nvPr/>
        </p:nvSpPr>
        <p:spPr>
          <a:xfrm>
            <a:off x="0" y="-820738"/>
            <a:ext cx="1741488" cy="1714501"/>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6" name="Google Shape;1916;p110" descr="data:image/jpeg;base64,/9j/4AAQSkZJRgABAQAAAQABAAD/2wCEAAkGBxQTEhIUERQWFRMVGRUWGBgYGBUXFhkfFhYbGBwdHB0bHyghGBolHBcXITElJiksLzAxFx8zODMxNygtLisBCgoKDg0OGxAPGjclHyU3NzctNyw3NzQsNzc0NywrNywxLSw3NzcvMjArMCs0NysvNzQuNy4vKzc1LDc3NzArN//AABEIAJkAmQMBIgACEQEDEQH/xAAcAAEAAwADAQEAAAAAAAAAAAAABAUGAgMHAQj/xABDEAACAQMBBAYFCgQEBwEAAAABAgMABBEFBhIhMRMiQVFhcQcygZGhFCNCUmJygpKxwTNjorIVNFODQ2Rzk6Okwhb/xAAYAQEAAwEAAAAAAAAAAAAAAAAAAQIEA//EACURAQACAQMCBgMAAAAAAAAAAAABAhEDITGRsUFRcdHw8QQyYf/aAAwDAQACEQMRAD8A9xpSlApSlAqDqmrw24XppApc4Rebue5FHWc+AFTqhx2MMbyTBFV24vIfWIHex4hR3chQZ/WNp7lQvyayLF2CJ079EXJGeqihmKgZJLbmAK4Q7PX7yGWe/VN7kkEIHRjuRpGYce0lMmpOm3C7smo3RCAqeizn5uHI3Rg8ekkOGOBk5RcdUZ5aHtJLPdSwNb9GiIsm8Xy43yd1ZF3QI3IG9uhiQMZ50Hxdlpfpajet+K3XH5IhXCLY8qci/vs+MqsPcyEVqKUGUl2YvAQYtVuAR2SxW8inzCohI9tDZ6unq3NnOO54JIezvSRq1dKDK/45qEf8fThIO+2uEdj47kipj81cE9IVoMC5E1oe0XEMkYB+8Run2E1ra6ROjM0e8pYAFl4EgNnGR3HBonCPp+sQTjME0Uv3HVv0NTqzWq7BafcZMlrGGOOsg6N+HcUwRVXJ6OAn+Uv7637lExkjH4ZAT8aIbmleeS7Gat9DW3x9q2jz7w3GqPVfR5fuyJNrNxI0hICIjIMDG8zYkwFUY7OZUczQerG8HS9EvWYDebHJAc4z4kjgPAmpNZTYzYC100s8HSNK67rySOSWBIbkMKOI7s1q6BSlKBSlKBVHtYpkjS3U4+UyLG3P+H68vlmNWX8Qq8qkZt/UQvZb2+94b1xIQAfELA35qCw1JlSJ3KBhEpkC4B4xjeGB38OFZLQLluiSGyKSTynp7q59aJGlAZjwPzkmMBUzwCrnhjO4rjHGFGFAAHYBgUFBBq0kEjxXSzSDOYpkheQOpAyH6JSEdWyOIAI3SO3Fxa6hFJ/DkRj2gMCR5jmPbUmo81jExJeNGJ5kqpPxFBIpXVb2yICI0VAexQAPhUTX9WS1gkmk5KOAHNmPBVHeSaiZxvK1azaYrXmUXX9XZGS3twGups7oPFY1HrSP9kdg7TgVx2TtlSObdJfM0gZ24u7JhGZj4srYHIDAHKunZWwKI9xOwa5n68pBBCgerGvcqjh55NfdgZd+xjfnvvcN+a5kb96pG9omWvUiK6Vq18JiJnzneekY26tDSvhNfEcEAggg8QRxBzXRicqq9IUu0lweUmFj8I15H8Ry/kV7q7dbkxFuj1pWWId/XOCfYu8fZU1FAAA5DgPZQcqUpQKUpQKUpQKo9Cw1xfyfzUi9kUKH+6R6vKpdlG3opHIwXnuSfZMyj4KKC6pSlApSlB8JrH6eDqF38oP+TtmZYB2SyDqtJ4qpyB4jNX+v6c1xEYlkMauQJCB1in0lU9hPLPcTUy0tkiRY41CogCqByAFUmMz/AB307xp0mY/advSPeePTKs1bR7fckl6FN9UchgAreqe0cahejVgdMtN3lusPaJGB+Oa0VwmUYDmQR7xWV9FaldPjRucbzJ7pWJ+JNRjF4+eTrFpt+NbM8THazhtXqt7HG0YhiJnboInSU7+ZAQDuFMEgZPrdlX+l3WFSMwyxEKFAZcr1R9ZCVHLtIr7qOlCWa2kY/wABncL2MWQoM+WSasamInOVL6lJ061iu/jzz9d1Zd9a6t07I1lm9uBEvwkk91WdQIBm5lP1UjX3l2qfV2YpSlApSlApSlBxlfAJPAAE+6qvZNCLO23vWaNXPm/XPxavm10+5ZXZHBuikVfvMpVf6iKsrWEIiIOSKqj8Ix+1BWa7r4tSm/BcSK2etDE8wXH1gmSvnis9qO21hOm415PZtng248Df+WMqR5ir/XbK8dg1ndJFgYKSQiRSck5yCGB5DGccKp3TWAQJE0+5Tu+ehb3npB8KDhplxJJws9YgucchIkEx/EYXQ/pV/aPeKB0ywSeMReP+l97+6s9PCHwLzRgRgEtF8nmUEceAyrk57lrstJLTOI5rqxcnO7KZYgccMKtwDER4KKDXwyZHFSp5YOPhg8q7Kr7bp1HF45h2EDo2x44JVj4gKPCpsLkjipU9xx+xPCg511wQKmdxQuSWOBjJbiT5muylDJSlKCu08kz3RPY0aj2Rq36uasartKb5y78JgP8A14T+9WNApSlApSlApSlBn9rX3vkkGcGa5i8isJNwwPgRFj21fs2OJ4Cswz9Nq4UZ3bO3JPdv3T4APiEiyPvmrPaS/tI4WW+kjSGUNGekIVW3lOV4+GaCxE6/WX3iuYNeV/8A5nZuUgxTW8bngDHdlG9imT9qs7X0cxrhrPUr2M44YnWRceRWg9Cri6AjBAIPYeIrHx7PanEPmtU6TwuLeNvihVvjUuG71OP+Nb29wBnrQStE57sRygqP+5QXI0mIHKL0Z/llkz5hSAalQRlRgsXPHrNu5PH7IA4cuXZVLFtOowLiC4tjwz0kZaMf7sW9GPMsKuLW6SRQ0bq6nkVYMPeKDupSlApSlBUbPtk3Z77iQflRE/8AnHsq3qi2Sl3kuT/zV0v5ZSv7Ve0ClKUClKUCuEsoVWZiAqgkk8AABkk+Fc6x3pDuWlEOnQn529JVyM9SBcdMx7uqd0d5bzoOfo3QyQzXjg797M8wzwIiHUhH5FDebmpW1m0dnb7qXiO+RvhRbyyrjJGchSoPPhnPvq+RVijAAwka4AAJwFHIAcTwHIcayi+lDSixQ3YVuRDxzx+/fQYoMxcaxs1McTRQox+vbTRH2sEH61L0/Y3Q5stYziNjzNvduG48eILnHlitrY6rZXIzDLbzd+60b+/HI11X+x1hNky2cDk9pjTe94GRQVcexsybvybVLxFHIOYZ1/rTjU0R6nHye1uV4YDLJbv45ZS6k/hFdI2EgT/Ky3Vsf5VxKV7/AFZC648ABUmG1v4cYmiulH+qnQy8/rxjc5fYHnQdsWvOpIubSeEZwHULOh4c/mizKPFlFWdmkRzJEE6/NlA62CeZHPBzUKDWxkLcRSW7E4G/utGfKRCVHkxB8KtqBSlKBSlQtauhFbzyMcBI3YnuwpNBT+jtt6yVzzklupDy+lcyHs8MVpazvo6gKaZYg8zDG585Bvn+6tFQKUpQKUri7gAkkADiSeAGKCLrGqR20Mk87bscalmPl2AdpPICsxsDaSzNLqV2pWa5CiKM/wDBgXii/eYksfMVUh/8duVwG/wm1fOTwF3KvIYPExJ7iT7vSAKCr2h1xbSMSPFPKucHoU6Qr5jIOPGspN6RNKbIuUkizz6a1l4+eEPxr0CuEkSt6yg+YBoMVZW2g3ZHRLYSOcN1REJPaODD21bRbIQJxt5bmDOD83cSsvD7EhdMfhqwvdn7Wb+NbQyffjRv1FQDsdbqd6AzW7d8M0qqP9skx4/DQclsb6P1LqOcZzieIK58N6HdUdnHcNd6anOhAntWx2vCyyoPwndk9yGumHT72L1btZ17p4lDeQeLdAHiVJqVFfzqPnrc+LROsi+eG3X9gUmgl2l6ko6hz3qQysM/WVgCvtFSa4o2QCM8ePEEH3HiK5UClKUCsZ6Xr0x6VcKvrz7lug7zK4Uj8m97q2dec+kZvlGo6RYjJBlNzIAeSwgkZ/qoN9YQBIo0AwERVA8FUD9qkUpQKUpQR7oSfQZUHaWUt59oHKvNrnp9ZmaCC4kGlplbiUCNRcMDxjhITe3BggtvEHPln0q+tEmjeKQZSRSjDJGQwweI4ivtnapEixxKqRoAqqoAUAcgAKCs0/Rnt0SK3lCxIAqo0SEADxTdqS0065zGsg/ltuv7FfCn8wqwpQV66xFndcmNu6RSnsBPVb8JNTwa+OoIwQCO48arToiqd63d4D3IcxnzjbKce0qAfGgtKVTm9uIj89EJI/8AUhyWHfvRHrY+4WPhVjZ3iSrvRsGHI47D3EcwfA0HfSlKBSlKBSlKD4xxxPACvMfR4/y7VdS1I8Y0xa257N1cFiPPAOfttUv0zbUm2tRa25Jurv5pAPWVWOGPgTndHic9laTYLZ0WFjBbj1lG9Ie924sfLPAeAFBoKUpQKUpQKUpQKUpQKUpQKg3ulo53xmOXskQ7r+3sdfssCPCp1KCjmvLq3OZI/lEP14RiZfFoycOB3oc/Zqfpmqw3AJhkV8cCBwZT3Mp4qfAgGptVGrbNwTsJGVo5gMLNEzRTDw3lwWHE8GyOJ4UFvSsq0Gp24+bkhvkHZL8xP+dAY3PdlU5cSajS7eGHheafewkE5ZUWePh270bE49lBs6rNpNdhsreS4uG3UQcu1j2Ko7STWXuPS9pSA5uH3gM7vQzhjwzjigAPma8R2k2qm1i9RpY5ntVbqwQgswX9N8jmez2UHoPox0eTVL2TWb31Q5Fun0Ru8Bj7KcvFsmvaKy2wV1cvEVmslsoECrAm+C+6AfWUDq9nnk1qaBSlKBSlKBSlKBSlKBSlKBSlKBSlKBSlKD86bTx3uvam9vDGYre3cx9YYWPBwzv9ZzjgO7A7zXuOyWzEGn26QW68BxZyBvux5sx7/wBBgVz0H17z/rn+xKt6BSlKBSlKBSlKD//Z">
            <a:hlinkClick r:id="rId5"/>
          </p:cNvPr>
          <p:cNvSpPr/>
          <p:nvPr/>
        </p:nvSpPr>
        <p:spPr>
          <a:xfrm>
            <a:off x="0" y="-820738"/>
            <a:ext cx="1741488" cy="1714501"/>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917" name="Google Shape;1917;p110" descr="http://static.tumblr.com/lhoyup3/uHEmbvbu3/notebook-paper-backgrounds-for-powerpoint.jpg">
            <a:hlinkClick r:id="rId6"/>
          </p:cNvPr>
          <p:cNvPicPr preferRelativeResize="0"/>
          <p:nvPr/>
        </p:nvPicPr>
        <p:blipFill rotWithShape="1">
          <a:blip r:embed="rId7">
            <a:alphaModFix/>
          </a:blip>
          <a:srcRect/>
          <a:stretch/>
        </p:blipFill>
        <p:spPr>
          <a:xfrm rot="892084">
            <a:off x="958850" y="4037013"/>
            <a:ext cx="2894013" cy="2239962"/>
          </a:xfrm>
          <a:prstGeom prst="rect">
            <a:avLst/>
          </a:prstGeom>
          <a:noFill/>
          <a:ln>
            <a:noFill/>
          </a:ln>
        </p:spPr>
      </p:pic>
      <p:sp>
        <p:nvSpPr>
          <p:cNvPr id="1918" name="Google Shape;1918;p110"/>
          <p:cNvSpPr txBox="1"/>
          <p:nvPr/>
        </p:nvSpPr>
        <p:spPr>
          <a:xfrm rot="-403421">
            <a:off x="1439863" y="4486275"/>
            <a:ext cx="1670050" cy="1257300"/>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7600">
                <a:solidFill>
                  <a:srgbClr val="FF0000"/>
                </a:solidFill>
                <a:latin typeface="Comic Sans MS"/>
                <a:ea typeface="Comic Sans MS"/>
                <a:cs typeface="Comic Sans MS"/>
                <a:sym typeface="Comic Sans MS"/>
              </a:rPr>
              <a:t>D+</a:t>
            </a:r>
            <a:endParaRPr/>
          </a:p>
        </p:txBody>
      </p:sp>
      <p:grpSp>
        <p:nvGrpSpPr>
          <p:cNvPr id="1919" name="Google Shape;1919;p110"/>
          <p:cNvGrpSpPr/>
          <p:nvPr/>
        </p:nvGrpSpPr>
        <p:grpSpPr>
          <a:xfrm>
            <a:off x="1342151" y="1203262"/>
            <a:ext cx="3083086" cy="2500119"/>
            <a:chOff x="1342151" y="1203262"/>
            <a:chExt cx="3083086" cy="2500119"/>
          </a:xfrm>
        </p:grpSpPr>
        <p:pic>
          <p:nvPicPr>
            <p:cNvPr id="1920" name="Google Shape;1920;p110" descr="http://static.tumblr.com/lhoyup3/uHEmbvbu3/notebook-paper-backgrounds-for-powerpoint.jpg">
              <a:hlinkClick r:id="rId6"/>
            </p:cNvPr>
            <p:cNvPicPr preferRelativeResize="0"/>
            <p:nvPr/>
          </p:nvPicPr>
          <p:blipFill rotWithShape="1">
            <a:blip r:embed="rId7">
              <a:alphaModFix/>
            </a:blip>
            <a:srcRect/>
            <a:stretch/>
          </p:blipFill>
          <p:spPr>
            <a:xfrm rot="-308460">
              <a:off x="1436688" y="1338263"/>
              <a:ext cx="2894012" cy="2239962"/>
            </a:xfrm>
            <a:prstGeom prst="rect">
              <a:avLst/>
            </a:prstGeom>
            <a:noFill/>
            <a:ln>
              <a:noFill/>
            </a:ln>
          </p:spPr>
        </p:pic>
        <p:sp>
          <p:nvSpPr>
            <p:cNvPr id="1921" name="Google Shape;1921;p110"/>
            <p:cNvSpPr txBox="1"/>
            <p:nvPr/>
          </p:nvSpPr>
          <p:spPr>
            <a:xfrm>
              <a:off x="2284413" y="1652588"/>
              <a:ext cx="1670050" cy="1257300"/>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7600">
                  <a:solidFill>
                    <a:srgbClr val="FF0000"/>
                  </a:solidFill>
                  <a:latin typeface="Comic Sans MS"/>
                  <a:ea typeface="Comic Sans MS"/>
                  <a:cs typeface="Comic Sans MS"/>
                  <a:sym typeface="Comic Sans MS"/>
                </a:rPr>
                <a:t>A+</a:t>
              </a:r>
              <a:endParaRPr/>
            </a:p>
          </p:txBody>
        </p:sp>
        <p:sp>
          <p:nvSpPr>
            <p:cNvPr id="1922" name="Google Shape;1922;p110"/>
            <p:cNvSpPr txBox="1"/>
            <p:nvPr/>
          </p:nvSpPr>
          <p:spPr>
            <a:xfrm rot="-413917">
              <a:off x="1846263" y="1323975"/>
              <a:ext cx="2032000" cy="365125"/>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Social Studies</a:t>
              </a:r>
              <a:endParaRPr/>
            </a:p>
          </p:txBody>
        </p:sp>
      </p:grpSp>
      <p:sp>
        <p:nvSpPr>
          <p:cNvPr id="1923" name="Google Shape;1923;p110"/>
          <p:cNvSpPr txBox="1"/>
          <p:nvPr/>
        </p:nvSpPr>
        <p:spPr>
          <a:xfrm rot="937083">
            <a:off x="1717675" y="4090988"/>
            <a:ext cx="2032000" cy="363537"/>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English</a:t>
            </a:r>
            <a:endParaRPr/>
          </a:p>
        </p:txBody>
      </p:sp>
      <p:pic>
        <p:nvPicPr>
          <p:cNvPr id="1924" name="Google Shape;1924;p110" descr="Problem_Solving.png"/>
          <p:cNvPicPr preferRelativeResize="0"/>
          <p:nvPr/>
        </p:nvPicPr>
        <p:blipFill rotWithShape="1">
          <a:blip r:embed="rId8">
            <a:alphaModFix/>
          </a:blip>
          <a:srcRect/>
          <a:stretch/>
        </p:blipFill>
        <p:spPr>
          <a:xfrm>
            <a:off x="457200" y="141288"/>
            <a:ext cx="682625" cy="822325"/>
          </a:xfrm>
          <a:prstGeom prst="rect">
            <a:avLst/>
          </a:prstGeom>
          <a:noFill/>
          <a:ln>
            <a:noFill/>
          </a:ln>
        </p:spPr>
      </p:pic>
      <p:pic>
        <p:nvPicPr>
          <p:cNvPr id="1925" name="Google Shape;1925;p110" descr="28459078-black-and-white-cartoon-illustration-of-elementary-school-student-girl-with-satchel-for-coloring-boo.jpg"/>
          <p:cNvPicPr preferRelativeResize="0"/>
          <p:nvPr/>
        </p:nvPicPr>
        <p:blipFill rotWithShape="1">
          <a:blip r:embed="rId9">
            <a:alphaModFix/>
          </a:blip>
          <a:srcRect/>
          <a:stretch/>
        </p:blipFill>
        <p:spPr>
          <a:xfrm>
            <a:off x="5049838" y="3379788"/>
            <a:ext cx="1944687" cy="2944812"/>
          </a:xfrm>
          <a:prstGeom prst="rect">
            <a:avLst/>
          </a:prstGeom>
          <a:noFill/>
          <a:ln>
            <a:noFill/>
          </a:ln>
        </p:spPr>
      </p:pic>
      <p:sp>
        <p:nvSpPr>
          <p:cNvPr id="1926" name="Google Shape;1926;p11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110</a:t>
            </a:fld>
            <a:endParaRPr/>
          </a:p>
        </p:txBody>
      </p:sp>
      <p:sp>
        <p:nvSpPr>
          <p:cNvPr id="1927" name="Google Shape;1927;p11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5" name="Google Shape;1935;p111"/>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latin typeface="Verdana"/>
                <a:ea typeface="Verdana"/>
                <a:cs typeface="Verdana"/>
                <a:sym typeface="Verdana"/>
              </a:rPr>
              <a:t>“I am smart”</a:t>
            </a:r>
            <a:endParaRPr/>
          </a:p>
        </p:txBody>
      </p:sp>
      <p:sp>
        <p:nvSpPr>
          <p:cNvPr id="1936" name="Google Shape;1936;p111"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p:nvPr/>
        </p:nvSpPr>
        <p:spPr>
          <a:xfrm>
            <a:off x="0" y="-1677988"/>
            <a:ext cx="1804988"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7" name="Google Shape;1937;p111" descr="data:image/jpeg;base64,/9j/4AAQSkZJRgABAQAAAQABAAD/2wCEAAkGBhQQERQUDxQTEBUVFxUYFBQVFBoWGRgdGRgXGBQVFRccHSYeHBkjGhQYHy8kJScpLCwsFx4yNTAtNSYtLCkBCQoKBQUFDQUFDSkYEhgpKSkpKSkpKSkpKSkpKSkpKSkpKSkpKSkpKSkpKSkpKSkpKSkpKSkpKSkpKSkpKSkpKf/AABEIATwAoAMBIgACEQEDEQH/xAAcAAEAAwEAAwEAAAAAAAAAAAAABgcIBQEDBAL/xABQEAACAQMBBQQDCggLBwUBAAABAgMABBEFBgcSITETQVFhInGBCBQyNFJykZKhsyM1QnN0grHDFRgzQ1NidaKywcIkJURUY4STJmSUo+MX/8QAFAEBAAAAAAAAAAAAAAAAAAAAAP/EABQRAQAAAAAAAAAAAAAAAAAAAAD/2gAMAwEAAhEDEQA/ALxpSlApSlApXP1/W47K3luJ88ESljwjJPcFUeJJAHrqGaNv20y4YK7yWpOAO2TC5+ehYD1nAoJpr9u8lrOkLNHI0UgjdThlYqeAqR0IbFVx7nzaF7i0uI5neWSObiLOxZsSqMZJOfhRv9NWlDOsiho2V1YZVlIII7iCORFUlu2/2DaS+sz6Ky9rwL6mE0X/ANbNQXjVU7Xb527f3nokQvZyeHtAC6A94QD4eO9shRjvr1769tpFMemWHEbi4wJOD4QVzwpED3M56+C/OqT7td3MWkwDIV7lwO2l6+fZoe5B9pGT3ABI9CluGgQ3qRRzkemkTFkB8ift6+s9a6FKUClKUClKUClKUClKUClKUClKUCo5tHu8sb8H3zbx8R/nUHBIPPjXmfUcjyqR0oKPmsL/AGUk7SFmvtMZvwiHrHk9SOiN3cQ9FuhAJFcvbbaKGLWdP1a2bjgmWNnYDn6BMU6kfLEZUY8av+5hV0ZZArIwIdWAKkEYYMDyIxWSN4Nlb293JBYTi4tgxdACWWNmwHQN0bHCo4hnIC5JIoLP3M6c2pahd6tcjJ42WEHnhmHPHzIiqDyfyq3L/aK1t/jFxBD5SSon2MRWUdDvNSuIhaWJuXjUkmKAMBljkmQpjPrY8sVJNN3CanMAZFht8/0suT7RGGoL4/8A6Npuce/rX/zLj6c4ro2G0lrccre5t5ie6OZHP0AmqJ/i4XuPjFrnwzJj6eD/ACrm6juC1OIExrDcY/o5cH6JAtBpqlZVttrNY0VwkjXEQ7orhS8bAfJ4+WPNCPXVq7E7+7e7KxX6izlPIPnMLH5x5x/rZH9agtWleFYEZHMHoRXmgUpSgUpSgUpSgUpSgV6rm5WJGeRgiICzMxwFAGSSe4AV7aoDfjvBa5m/g6zJKIwE/BzMkmeUQA6hT3d7fNFBzd5G9ifVZDaacHW3Y8ACg9pcE8uYHMIe5O/v8BJdgdwCgLNq3pMeYtlbAH51weZ8lOPM9Kk+6fdammRCa4UPduOZ6iEH+bQ/Kx8Jh6hy62LQfPYadHAgjgjSJF6IihVHsHKvopSgUpSg9F7YRzoY5kSVG+EjqGU+sHlVO7e7gEcNNpP4Nhkm2Zsq35tycqfJuXmKumlBmvd3vUuNIl96agJDbq3CyOD2lue8qDz4R3p7R4HR1pdpMiyRMJEdQyMpyGBGQQfCoHvV3XJqkRlgCpdoPQboJQP5tz+wnp6qr7cnt+9ncfwdeFljdysXHyMUucGMg8wrNyx3N6zQaDpSlApSlApSlApXrnnWNWeRlRVBLMxAAA5kknkBVb6r7oHToXKRie5x+XGihPYXZSfoxQSPeXtZ/BunyzKcSEdnD8988J/VAL/q1VW4LYr3xM+oXA41iYrDxc+KQ83kOevCDyPi2eq1xd7m8WPWGtY7MSdmgYlXXhYyOeEAgEg4UciD+Wa0BshoC2FlBbLj8HGoYjvc85G9rlj7aDsUpSgUqrN+W8CfT44YLNuykn4maQY4lRcDC56FievdwnHXIgu6feneLfxW93NJcxXDiP8ACsXZGbkjKx5/CwCM4wfKg0bSlKBSlKBVZ7bbk4tRvRcpMbXiA7YInEWYdHU5AViORPP4IPUmrMrJ+3e8S7vL2VhPLFGjssMaOyBVUkKcAjLHGSTz5+GBQartISiIrM0hVVBdscTEDBZsADJ6nAHWvbVcbj9sptQsnW6YySQOE7Q9WVlynEe9hhhnqcDPPmbHoFKUoFKUoKc3s38+p6hBo1o3ApCyXLd3TiHGPkog48Z5ll7wKnGz27HT7KIIltFK2PSlmRZHY95JYHHqGB5VFdlYcbVamX+F2CFM/JIt+Y9mBVqGgzWdKim2rEMMaRxJdL+DRQqjsVDPhRyAJjOfWa0rWd9jx/6vlz1983+PqzY+ytEUClKUEA3t7tm1eGNoGVJ4eLgD8ldWxxISOhyoIPrHfkQ/djuTuLa8S61DgQQnijjVg5ZuYVmI5BR165Jx0q76UClKUClKUCqP213ASz3bzafLCscrF2jlLKULHLcJVWyuST3EZxzq0tsdjotUhWKd5ogjiQNCwVshWXBJB5YY/ZUMfcYE52upX8B8ePi/w8H7aCU7u9hk0i07FW7V2bjlkxgMxAGFHcoAAHtPfUoqp32V2gsedpfpqCj+bnHpN5Zkz94K9ujb6jFMLfXLZ9Pl/pMMYz3ZIPML/WBYeYoLTpX4ilDqGUhlYAqwOQQeYII6giv3QKUpQV/t7ok9vdwarYIZpIVMdzAvwpoTnPAO91yT7F+Tg9/Rt4Fjdxh4rmEcvSSR1jdPEOjEEY6eHgTUhrj6hsdZXD8dxaW0rnq7woWPrOMn20FEWGpRR7WiSCRJY5LkgOjBlJnjKnDDkfTkI9laPrPm/bQRYXlndWiJCnCAojQKqvC/EpwMAZDL9U1e2i6qt1bxTx/BlRHHlxAHB8xnHsoPtpSlApSlApSlApSlApSlArh7YbIwanbNDcKOh7OTHpRt3Oh7vMd45Gvv1XW4LROO6mjgXxkcLnyGep8hVUbU70JtVLWOz8UkpcFZbnhKhVPIlM/ABHLjbHkM4NB+vc667LJDc2sjcaQFGiOc8Ifj4kB+TlOIfONXFUT3b7BppFr2eRJK54p5AMBmxgKvfwKOQ9ZPLOKllApSuJthtZDplq9xccwOSIOruc8KL5nB59wBPdQfdq+tQ2kZlupUgQflO2OfgO8nyHOoBde6C0xGwvvmUfLSIAev02VvsqhNrtsbjU5zNdPnrwRjPBGPkoO7zPU99cOg0btVr9htHp8kFnKDcr+FgikBjkLoD6Kg8mLKWX0SccWe6ud7nzbING+nzHDxlngz3qTmRB5qx4seDHwqhY5CpBUlSCCCDggjoQfGvvtdfmiuVuo3Kzq4ftO8t3lvHi558cnPWg2lSovu/wBvItWthJHhJVwJos80bxHih6g+zqDUooFKVALjbe5v7mS10RY+GE8NxfTAtEh70hUfyjcj5cvDnQT+lRAbJX/Dk6vP2niLa3Cf+Ph6frVzpds7vS5Uj1pY5LeRgkd/ApVQ3cLiI54CeuQccu/ngLApXhHBAIIIPMEcwfAivNBw9r7S9lgC6XNFbzcakvKvEODDcQA4G554e7u61Re8nWdVsJEhuNUaWR1LMlvmLgXOF4ioXm3Pl4DzFXXt5tzDpNsZZcNI2RDFnBkb/JR1J7vWQDUW6jZKbV759T1DLosnGOIcpZB8EKP6OPA5dOSr3HASnZHcfA8UU+qme5uHUNJG8pCqTzCHHpkgYBy3XNWdpmkQ2qCO2ijgQfkxqFHrOOp86+ulApSlArLe+bbU6hfskbZgti0cYB5MwOJJPaRgeSjxq+95u0nvDTLiZTiQr2cXjxyeipHmoJb9Wsi0ClKUCvIrxSgmun2d1YRw6rpbMYuay49LsnBAkhnXvjbkQT3MucNirr2F3z2moKEuGWzuAPSSRgEY+MTnl+qefr61XHuftpBFcT2kxHZTxs4DcxxRglxjpgx8WfmCohs9spJrV9OlmI4Qe1mUEFUReL0E9EHAy6qOXKg1HtYk7WVytmC07ROsQBCniYYBBJABGc8z3Vzd2uzR0/TYIXTgkwXmGQTxsctkgkHAwuQeiiqXi1/X9B9GZZHhXoJV7eLHdwyqcqMd3EPVUg033SgwBc2Zz3tFLy9isvL61BeFc7aHREvbaa3lAKyoV59x/JYeasAw8xVbfxkLLHxe7z4Yjx9PH/lXK1L3SgwRbWZz3NLLge1VXn9agsPdfY3dvp0UOoJ2csRZF9NXygOY+asRyB4ceCiudt7vftdNDRxkXVz0ESHIQ/8AVYfB+aPS8h1qrJNpde130LdZI4W69ivYxY7+KZjkjHdxH1VyN0+z8E2ri21CPtOESgRknhMkfPDAfCGFfl34GfCg7Oy2xt7tLde/NRZ1t883xw8QB/kbde5euW6Dn1bNaG0/T47eJIoEEcaKFRF6ADoK9sUQRQqAKqgBVAwAByAAHQV+6BSlKBSlKCj/AHSes8rS1U9eOZx6vQjP2yVRlWJv61DtdYkX+hjhjHtXtD9spqu6BSlKBSlKD32V68Lh4mKMAwBHgylW+lWI9tXp7mzSwIbu45FmdIh4gIvEfYTIPq1QldTZ7aW4sJhNaSNE464+Cw+S69GXyNBs/FQzeDsnZtYXsrWtuZFt7h1k7JQ4YRswYMBnOQDXP3c74YNT4YZ+G2usfAz6EniYie/v4Tz8M4JqTbefiu//AES5+6egpTcNsjaX/vz35Ck/Z9hwcRb0eLteLkCOvCOvhV2afsPYW+DDZ2yEdGEKlvrEE/bVV+5n/wCP/wC3/fVeFB4xWZdQl94bUlvggXqs3zZiC/8AdlNabrL+/OLs9alYciyQMD5iNVz/AHKDUFK+XTLwTQxSjpIiOP1lDf519VApSlApSlBkbejcdpq96fCZl+phP9NRWu/t+f8Ael/n/mrj71sVwKBSlKBSlKBVy7v9h7fW9GMbYiubaWRY5gOeGxIqyD8pCXbzGDjvBpqtB+5w0tRaXFwC/G8pjYcXokIqMp4flAyNz86CktodnLjTbgw3KmKRTlWB5MM+i8bd45de7yIxVlbP75Dcabd2WpNmU2twsE5/nD2ThY5P656Bvyuh582t/bzYeHVrZopQFkXJhlxzjbx81OACO8eYBGS9V0yS1mkhmHDJEzI48wccvEd4PeCKC6Pcz/8AH/8Ab/vqvCqJ9zRdKHvYyRxssDBe8hTIGI9RdfrCr2oFZr90KuNWXzt4v8Ug/wAq0pWa/dDn/eq/o8X+OWgvDdvc9ppVi3/t4l+ooT/TUkqH7onzo1n+bYfRI4/yqYUClKUClKUGQ95sHBq18PGd2+seL/VUYqf787DstZnOMCVYpB9QIT9ZDUAoFKUoFKUoFaP9zn+LJf0p/u4qzhWj/c5/iyX9Kf7uKgtSsy7/AONBq5KYyYYjJj5XpAZ8+AJ9lXztrtvb6VbmW4YFjnsogfTkbwUdw8W6D14Bybr2tyXtxLcTnMkrFmx0HcqjyAAA8gKCSbnb5otYtOD8tmjYeIdGBz6jg+sCtX1nT3POzSz3sl05+KqOBfFpQ6hvUFVvaR4VougVmTf9LnV2HyYYR9hb/VWm6yrvqm4tauv6vYr9EMeftzQX9uoh4NHsh/0s/WZm/wA6llczZew972VtFjHZwQofWqKD9orp0ClKUClKUFD+6T0fElpcgfCV4WPhwnjT6eN/oqlK1dvg2d9+6VOqjLxYmj9ceSwHmULj1kVlGgUpSgUpSgVP9iN7kuk2UlvBAkjvI0iyuxwpKouDGBz+Bn4Q618m7Tdu2syTL2ht0iRSZODj9Jm9FeHiXqquevcK6tvucM2qSWFvcl1gRWuLgw8IQsMrGq8Z4mOR+UPyvk8wgmta5NeTNNdSNNI3Vm+wKOgUdwHIU025hQSdvC0xZGWPEvAEYggSMApL8JIIGQOXPNXL/FmH/Pn/AOL/APtXruPc0sEYx3wdwCUVrfhDHHohmEh4QT34OPA0Hs9zP0v/APt/31XhVBaNsJqWzqvfh4pFjKdvbxuzCWHn2hOVGGTkQeeMk9AQZTpPuhLOaWON4poONgvaO0fAmTjiduIYUd9BalZX1u39/wC0ckfUSX3Zn5qyBGPq4UNXrfb4dKh63aOfCNHk+1VI+2qa3Pxe+9f7Y9Abmfn/AFuID7ZQfZQaYpSlApSlApSlB4Iz1rJe9HY46ZfyRqMQyZkgPdwMT6HrU5X1AHvrWtRXeLsJHq9oYmwkqZaCQ/ktjoe/gbofYeoFBkalfbrOjTWczw3KNFIhwyn7CD0KkcwRyNfFQK8quTgcya8VdO5PdYzul/eoVRcNbRsObnumYHoo6r4nB6AZCyt1mx/8GafHG4xNJ+En8mYDCfqqAvrB8a5u6qEe+NYZv5Q6hMrfNXnH7PSbFT+aUIpZiFVQSSegAGST7Kg261Dce+9SIMYvpcxx9AI4cxxsR8tsMSaCeUpSg/MkYYFWAYEEEEZBB5EEd4qv94G6SzvLeR4IY7a4RGaN4lCBiozwyKMKQcYzjI+wyXbXaJ9Ps5LmOH3z2WCydp2fo5AZgeFumc4x0zVHbT+6BurqF4reGO1EilWfiMjgHkeE4UA45ZwT4YoKrqbbmdX97axbZOFlLQt59oCEH1wlQivfYXjQyxypyaN1dfWpDD7RQbcpXosbtZokkTmsiq6+pgGH2GvfQKUpQKUpQKUpQcDazYe01NAt5EGIzwSKeGRM/Jbw8jkeVVld+5pQt+BvXRfB4A7D9YOoP0CrspQVxspuLsbJhJNxXsi4IMoAjBHeIxyP6xarHpSg5W1Vq8tjdRxZLvbzqgHXiaNgoHtIqH7mtqbd9LhiMiJJACksbMFYemxVsHmQQw5+OR3VYtcKLYaxS5N0trCJyc9pw/ldS4X4IfP5QGfOgWGss2oXNu5ACQ20kS95DmYSN9ZVH0V9uu63HZQ9tOeGMNGrsei8brGGPkC4J8s1Wm+faR9LvdPu7cDtOGdJAekkYMZ7Nsd2WJHgedQreNvr/hOz97QwNAHZWlZnDfBPEEXAHLiAOT4dOdBee291Gmm3jSkBPe8wJPQ8SFVA8SSwA8SRWOa++41+4khWCSeZ4UxwRNIxRcdMKTgY+yvgoFKUoNW7mtX986RbZOWiDQt5dmSEH1OCptVJe5s1jKXdsT0ZJkHzhwSf4U+mrtoFKUoFKUoFKUoFKUoFKUoFKUoKG90tJ+Fsl8EmP0tGP9NUrVve6Rlze2y+FuT9Mjj/AE1UNApSu3pOkdrZ3suOcAgbPk8vZn/EKDiUpSgne5XXxaatDxZ4Z8wHHPnIV7Pl4car6gTWqKxXoN28N1BJEpd0lidFUZLMrgqoA6kkYraaNkA+Ps+yg80pSgUpSgUpSgUpSgUpSgUpSgzh7ouTOpxD5NtH9skpqq625cWMcn8oiP8AOUN+0VWe53QLaezuDPbwSkXlwAXiRyAODABIPLn0oM31Zm6nSvfGn60mMn3snD85e1kUfWQVbG8XY2xj0y8kjs7VHSFyrrCispA5EEDka6O7fZ+3h062eKGONri1tjOyjBkPZAkv4nLt9JoMmpEWzwgnAycDOB4nwHMVbWxW4CW5RJr+UQROqssceGkZWGRlvgpyP9b1CrD3ibOW9joV5HaQxwLwJnhHM/hE5sx9Jj5kmphsx8StfzEP3a0FZbXbGWmm3GjLZwrHm/h4n+E74ZPhOeZ9XTyq3xVd71fjei/2hF+1KsQUHmlKUClKUClKUClKUClKUClKUCq73IfErn9Nuf3dWJVd7kPiVz+m3P7ug7u8z8U335iT9lfTsF+K7D9Etvukr5t5n4pvvzEn7K+nYL8V2H6JbfdJQcze/wDia8+Yn3iV3tmPiVr+Yh+7WuDvf/E158xPvErvbMfErX8xD92tBDd6vxvRf7Qi/alWIKrver8b0X+0Iv2pViCg80pSgUpSgUpSgUpSgUpSgUpSgVXe5D4lc/ptz+7qxKrrcmwFlcknAF7ckk93JOdB3t5n4pvvzEn7K+nYL8V2H6JbfdJUV3k7wtPawu7dLuGSV4nVUQl8kjkOJQVB9ZrvbtdZgm060SGaOR47a3WRFcFkIjUEOvUEEEc6D0b3/wATXnzE+8Su9sx8StfzEP3a1H98LgaNeZIGUQD1mVMCobollq2tW8IEp0ixSONEKZM04VQvHyIPCcHHMDBHJutBIN6h/wBr0X+0Iv2pViCqs/i82fX31e9oDkP2icj3HHBnr515/gfXdJ52s66xAv8AMzZEwHfwsTknH9Y/NoLTpUL2R3q2t8/YSB7K6Bw1tP6LZ8EJxxHywG8qmlApSlApSlApSlApSlApSlB6by7SGN5JWCIilnY9AFGWJ9QFUVsDsNdarC4nmkttNeeSVY0HC9wWPUn5A4RzORkHA7xPN7DNce8tPUlRe3AWUg8+yiw8gH0qf1anVtbLEipGoREUKqgYCgDCgDwAGKCM2G6vS4VCrZQPjvkXtGPmWfJrk6zuUsZW7S07TTphzWS3cgA+PATy/VK1YNKCidq9N1O2a3Gs8eqadbydo7wAcTADC++FPMhfPkQzDi55FxbObR29/CstnIsidMDkVPyXXqp8j+yuoRVUbcbLvo8h1XRx2YUg3lqOUciE82CjpjPPHTPEMYOQtelc7Z7XI762iuIfgSqGAPUHoynzVgQfMV0aCObYbBWuqR8NwmJAPwc6cpEPdhu8eRyP21FNk9qrnTrxdL1h+14/id4c/hRnCo5P5XdzOQeRzkGrOqmd+OoLd3FlY2eJLwTcQKHLRZAABI+CScOfARgnuoLmpXhBgDPPz8fOvNApSlApSlApSlApSlBAN6sTwNY6jGjSrYzM0yqMt2UgCyOPUF/vZPIGpho2uQXkSy2sqTI3epzjyYdVbyOCK+4jPXnUOv8AdPYSSGSOOSzkPV7WVoT9VTwj6KCZUqv7vd0YhlNT1f23YP7uvRZ7CvL8PU9X9l2B+7oLGZsdeVVjvQ3iRNBJYaeReXVyDFwQ/hAityfiI5cXDkY7upxjn023OWknxqe/vB4T3TMP7oWpLoOydpYrizt4oM9Sq+kfnOcsfaaCC7IbMa3p1pHBAdL4RxNiXty4LkswZk9E4Jxy5cvbXZNvr7dZdJT5sc5/xGpxSgr+XYvVbkYu9WMSHqlpAsZ9kuQwrtbJbvLPTMtboWlb4c8p45G7z6XQAnqFAz31JqUClKUH/9k=">
            <a:hlinkClick r:id="rId3"/>
          </p:cNvPr>
          <p:cNvSpPr/>
          <p:nvPr/>
        </p:nvSpPr>
        <p:spPr>
          <a:xfrm>
            <a:off x="0" y="-1677988"/>
            <a:ext cx="1804988"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938" name="Google Shape;1938;p111" descr="student.png"/>
          <p:cNvPicPr preferRelativeResize="0"/>
          <p:nvPr/>
        </p:nvPicPr>
        <p:blipFill rotWithShape="1">
          <a:blip r:embed="rId4">
            <a:alphaModFix/>
          </a:blip>
          <a:srcRect/>
          <a:stretch/>
        </p:blipFill>
        <p:spPr>
          <a:xfrm>
            <a:off x="3671888" y="3443288"/>
            <a:ext cx="1814512" cy="2746375"/>
          </a:xfrm>
          <a:prstGeom prst="rect">
            <a:avLst/>
          </a:prstGeom>
          <a:noFill/>
          <a:ln>
            <a:noFill/>
          </a:ln>
        </p:spPr>
      </p:pic>
      <p:sp>
        <p:nvSpPr>
          <p:cNvPr id="1939" name="Google Shape;1939;p111" descr="data:image/jpeg;base64,/9j/4AAQSkZJRgABAQAAAQABAAD/2wCEAAkGBg0NDg0SDwwQDQgQDA0ODAwPDQ4PDQwNExAVFBMQEhIXICYqFxkjJRIVHzIgLzMsOC0uGCE9NjAqOTJCMiwBCQoKBQUFDQUFDSkYEhgpKSkpKSkpKSkpKSkpKSkpKSkpKSkpKSkpKSkpKSkpKSkpKSkpKSkpKSkpKSkpKSkpKf/AABEIAMUA/wMBIgACEQEDEQH/xAAcAAEAAgMBAQEAAAAAAAAAAAAABgcBBAUDAgj/xABcEAABAgMCBwMRFQYEBwAAAAAAAQQCAwUGFxFVlJXR0tNTdJMHEhQWISQ1RVFUdZKhs7S11BMVIiMlJjE0QUNEUlZhc4GFkbGywTM2ZGVxgjJCo6RGYnKi4eLj/8QAFAEBAAAAAAAAAAAAAAAAAAAAAP/EABQRAQAAAAAAAAAAAAAAAAAAAAD/2gAMAwEAAhEDEQA/ALxK9Y0aKoOqvHNqNSl+ZVWY3kym1ScSJUEqFu3jRElwrg9mZEWEVm8iVKfbBUVUiR3VFRUXAqL52twO1yiS8Y1jPD3SOUSVjCr54faQ14llCily1WnQccsEKr6a49lUT/mPW6ig4tg4VxrAefKJK6+q2eH+sOUST15Vc7v9Y9LqKDi2DhXGsLqKDi2DhXGsB58obfruqZ3qGuOUNt1zU87VDXPS6ig4tg4VxrC6ig4tg4VxrAefKC13epZ2qOuOUFpu1RztUdc9LqKDi2DhXGsLqKDi2DhXGsB58oDPdKhnWpbQXfMvjP8AOtS2h6XUUHFsHCuNYXUUHFsHCuNYDyu9Y/xudKntBd2w6jzOdT2h63UUHFsHCuNYXUUHFsHCuNYDxu5p3xHec6ntTF29N3N1nKp7U97qKDi2DhXGsLqKDi2DhXGsBr3a0zcXOcantTF2dL63cZxqe1Nm6ig4tg4VxrC6ig4tg4VxrAa12VJ62n5wqe1MXY0nrSdl9S2ptXUUHFsHCuNYXUUHFsHCuNYDVuwpHWczLajtRdhR+sY8rqG0Nq6ig4tg4VxrC6ig4tg4VxrAat19G6wXKn20F11Fxd/uHu0Nq6ig4tg4VxrC6ig4tg4VxrAat11FxanDPNczddRMWQ8I61zZuooOLYOFcawuooOLYOFcawGtddQ8VS+3c64uuoeKZX3uNY2bqKDi2DhXGsLqKDi2DhXGsBrXXUPFEn/W1jN19DxRI7WbpNi6ig4tg4VxrC6mg4tg4VxrAaD/AIm1Dgkz1Skt4Y4ZE2KFeNjwoqQKqLzV+YkFhVw0ik9XzqYYcmgIxZhnLbNa/Kkw8Y1lVGowSZfHRKkuBGclcCKqrzMKqv1knsMmCkUnsWw8GgA7hWTzofbHfVV8WNyzSs3nQ+2O+qr4skAWKwX0mT9FL/Kh7mtTV9IkfQyvyIbIAAAAAAAAAAAAAAAAAAAAAAAAAAAAAAAAAKAoEBpS872kX+Z1buNJSfoSSxSepVL7GMfB4CMUxec7Sr/Ma33G8CfoSmxyYKZTOxzLvEAHYKzd9D7Y76q3iuQWYVo69oWx3zV/FcgCwaX7Xb/QSvyIbRqUj2s23vJ/IhtgAAAAAAAAAAAAAAAAAAAAAAAAAAAAAAAADCmTCgV6wX1PtKv8wr/clYP0JbZNMFNp28GfeICIM19TLSL/AB1o+5DEn6EyswmCnsN4te8wgdMrVx7Qtjvmr+K5BZRW072jbDfVW8VyAJ7Rl51a72kd7Q3DRoa86NN6yO9wm8AAAAAAAAAAAAAAAAAAAAAAAAAAAAAAAAAMKZMKBXLdfUm0i/xlpu4s1P0JtZ1MDJlvNt3qEg8vmUa0m+rUr/3z9BO6EmBo03q373CBvFbzE5ytfvureK5BZBXCpzna7fdV8VyAJxQF5zZ70b96hN851nV5xZbzbd6hOiAAAAAAAAAAAAAAAAAAAAAAAAAAAAAAAAAAAFbL0DtEvVn2pX/VcE9o6YGzbe8nvaECj6A1/wCebafv7ksCmJgbyPoJX5EA2SuYfalrd+VXxXILGK7l+1bW79qviyQBMrNLzgx3k17zCdI5ll19T2G8WveYTpgAAAAAAAAAAAAAAAAAAAAAAAAAAAAAAAAAABWsa+t+uL1Y7Sr/ALl0WGxTBJlfRS/yoV1EvrdrK9VbR+FOix2qely/o4PwQD1K8kpztazftU8WSCwyvWyc72r39U/FsgCW2UX1Op+8GneYDqnJsivqbTux7PvEB1gAAAAAAAAAAAAAAAAAAAAAAAAAAAAAAAAAAArGJfW1Vl6qWh7rx0WVIT0EH/RD+BWSr616mvVgr3dfOSz5acxP6IB9Ffs/2Fqt/wBS8WtywCAMf2NqeyFS8XNwJRY/oZTexzPvEB1zjWN6F0zsay8HgOyAAAAAAAAAAAAAAAAAAAAAAAAAAAAAAAAAAAFVqvrUqC9WVWl+984LTQqqJfWi9XqyKr3X88tZABAad+ytP2RqPi5uT4gVL/Z2m7JVDxc3AkdiuhVL7GsfB4DtHEsR0JpXYxj4PAdsAAAAAAAAAAAAAAAAAAAAAAAAAAAAAAAAAFAUCqIv3Qc/O2fd1/N0lrIVQv7nzfnaz+6+i0lroBkgdJT0Fpeyb/xe3J4QWjf4bSdlX3gDYDvWG6EUnsWw8GgO4cKwnQekdimHg0s7oAAAAAAAAAAAAAAAAAAAAAAAAAAAAAAAAAwpkwoFUf8AB/8AVp+L7/yWuhVCfufL+dpI7r6HSWugGSDUT2LR9lnvgDYnJCLPwLEtoYUTDFFWHkKJ1VVi2REA7VhOg9I7FMPBoDukAs1atwzYMW8ygVeKe3ZNm8yKBq2WBY5cqGCJYVWamFMMPUQ6XL/MxBWcjb7UCWgiV4EeIKzkUnamLwIsQ1nIJe0AlwIleCuIqzm+HXMXhfyOs5t/9wJcCI3hpiSs5si1heJDias5rmaQJcCI3iwYnrGap2kzeLLxRWM0uAJaCJXjSsVVjNDnQLxpOK6vmd3oAkNXq7djImT3MzzJpL4zj5nGxxYOOjSCFONhRVXCsSJ9ZH70qN1zNyCobIj9vLaSnVPjlQsajJjjdU7BMcU1zIkw8a+kReimRJgh9jAnzqhMYo1wr6JfZX3V6oHOvSo3XU3IKhshelRuupuQVDZHQ49fjL96jzRfjL96gc+9KjddTcgqGyF6VG66m5BUNkdDzRfjL96jzRfjL96gbNCtG0qMEcbWd5rLlzPMpmGXNlRQTONSLjVhmIi+xEi/WdMrqg2rbsnlbgnQOo44qlBGiyGTpzBg5CbpzYpcKoi8z2Du3jMNyf5oqOzAlAIveNT/AIj5PsmpbMxeRTeo9T7JqWyAlIIteVTOq7zVUtkYvMpfx3Wa6lsgJUCK3nUndHOa6lsjF6FI3Zxmyp7ICVmFIovFSo+7z82VPZGL06N1xOzdUtkBFYf3Qb/O1Y917K0lroVXHKigsk0hihWGNG1LRYYkVFRVeyPZRf6lqAeSupe6QdvCQ+yjiWk6t4ZkCYa7PVMMcKYU5Ea800LF2GpCwPG86ltZjpnUXLdZkyRKjmTJEUST28USqnN9LnQJ/aSK7qh4nZZLK0Ab3JUrdZfbw6RyVK3WX28Jo3d0PE7LJZWgXd0PE7LJZOgDe5KlbrL7eEclSt1l9vCaN3dDxOyyWToF3dDxOyyWToA3uSpW6y+3hMckyt0l9vCaV3dDxOyyWToF3dDxOyyWToA3eSZW6S+3hHJUrdZfbwaTSu7oeJ2WSydAu7oeJ2WSydAG7yVK3WX28GkclSt1l8JBpNO7yiYnZZJJ0C7yiYnZZJJ0AbnJcrdZfCQaRyXK3WXwkGk07vKJidlkknQLvKJidlkknQBr2oZt3rJxJjceZwrDDMSOVNlpMhjlRwzYFTDhT2ZcPuH5vi4qFdXpnP8Aq8zT8EP0xd5RMTsskk6DF3dDxOyyWToA/Mi8UquL00c/VHg/BD4XiiVtemrv6p8afgfp67uh4nZZLJ0C7uh4nZZLJ0Afl5bfVpemzzKZqfqea23rC9NXuWT9J+prvKJidlkknQLvKJidlkknQBxuJ5JkSaa2mebrG7dyG7t3MnOVmzJjiORLSJVWNcKf4UTB7mA+KtJkPqu3kTnExGMukuJ/GyXs5ukU+J1KgRVilRQ4cCQxcz5zuXe0TE7HJJOgXe0TE7LJJOgDR5R6V107T7af7UzykUz3Hr1P6Vt/tDdu9omJ2OSSdAu9omJ2OSSdAGjylU7GD5Ptt9tDjWwoclgwcOmlTe8ntklz5STKs7nyouMmQxRQxyljwRwqiKmD5yT3e0TE7HJJOgXe0TE7HJJOgCO2gbVWUzez47SQQxyWbmdLkNGbaVCscuVFFDCscyKZEqYU9zAdOyVrYn0mYs+CBq6lTYZMyDkqXNhjVZEqakyGJMHMVJqcz3MCnQu9omJ2ORyNAu9omJ2ORyNAG554S93g4WHSPPCXu8HCw6TTu9omJ2ORyNAu9omJ2ORyNAHH4oTuXFTZyJNgiiVxTuYkyFVXn9vh90mPJ8ndpfCQaTjXe0TE7HI5GgidvrAUub53s2zFq1dvHcxFnSm0qCZDIktps2NUiROZ6JJSf3ASSqWTdxPJzllVOQI58qRA5l8hynMM2OTx6QTMMapxq4I0h/tQ8uVyu/KOHM7bWAAcrte+UcGZ2+uOV6vfKKXmaTtAAHK/X/lFJzNK2pnzgr/yhkZll7UwAM+cNf8AlA3zLBtjPnJX8ft8yw7YAB5z15OnrbMybcx5115OnbXM3/3AAwtPrqdOmuZ1258q2rqdOGmaIvKAAPlYK4nTZmv2RH5QfCxVxOmjPNMzygAD4VxXE6ZMs1TfKD5V9XE6YMs1TfKAAPhapW0+Hsc1zvKD4irdbT4axzZP8oAA84rRVtPhbBfs1x5QfEVqa0nwlhm5x5QAB5RWwrSe/sM3OfKDzitvWk9+YZvc+UAAeUVvq0nvlPyB15QecXFFrKf5qfkLrygADyi4pdZT3afkTryg84uKlWE6wyN1twAPNeKzWE/ysMldbc84uLBV097Y5O52wAHxFxZ6snvLLgHO1POLi3VRPg7LgnG0AA84uLtU0+DM+0cbQkPE5tW4rlSinuYJUtWbGdLkS5UEaJxzibK4+YqxRLzcElE+tQAP/9k=">
            <a:hlinkClick r:id="rId5"/>
          </p:cNvPr>
          <p:cNvSpPr/>
          <p:nvPr/>
        </p:nvSpPr>
        <p:spPr>
          <a:xfrm>
            <a:off x="0" y="-1677988"/>
            <a:ext cx="4618038"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0" name="Google Shape;1940;p111" descr="data:image/jpeg;base64,/9j/4AAQSkZJRgABAQAAAQABAAD/2wCEAAkGBxQTEhIUERQWFRMVGRUWGBgYGBUXFhkfFhYbGBwdHB0bHyghGBolHBcXITElJiksLzAxFx8zODMxNygtLisBCgoKDg0OGxAPGjclHyU3NzctNyw3NzQsNzc0NywrNywxLSw3NzcvMjArMCs0NysvNzQuNy4vKzc1LDc3NzArN//AABEIAJkAmQMBIgACEQEDEQH/xAAcAAEAAwADAQEAAAAAAAAAAAAABAUGAgMHAQj/xABDEAACAQMBBAYFCgQEBwEAAAABAgMABBEFBhIhMRMiQVFhcQcygZGhFCNCUmJygpKxwTNjorIVNFODQ2Rzk6Okwhb/xAAYAQEAAwEAAAAAAAAAAAAAAAAAAQIEA//EACURAQACAQMCBgMAAAAAAAAAAAABAhEDITGRsUFRcdHw8QQyYf/aAAwDAQACEQMRAD8A9xpSlApSlAqDqmrw24XppApc4Rebue5FHWc+AFTqhx2MMbyTBFV24vIfWIHex4hR3chQZ/WNp7lQvyayLF2CJ079EXJGeqihmKgZJLbmAK4Q7PX7yGWe/VN7kkEIHRjuRpGYce0lMmpOm3C7smo3RCAqeizn5uHI3Rg8ekkOGOBk5RcdUZ5aHtJLPdSwNb9GiIsm8Xy43yd1ZF3QI3IG9uhiQMZ50Hxdlpfpajet+K3XH5IhXCLY8qci/vs+MqsPcyEVqKUGUl2YvAQYtVuAR2SxW8inzCohI9tDZ6unq3NnOO54JIezvSRq1dKDK/45qEf8fThIO+2uEdj47kipj81cE9IVoMC5E1oe0XEMkYB+8Run2E1ra6ROjM0e8pYAFl4EgNnGR3HBonCPp+sQTjME0Uv3HVv0NTqzWq7BafcZMlrGGOOsg6N+HcUwRVXJ6OAn+Uv7637lExkjH4ZAT8aIbmleeS7Gat9DW3x9q2jz7w3GqPVfR5fuyJNrNxI0hICIjIMDG8zYkwFUY7OZUczQerG8HS9EvWYDebHJAc4z4kjgPAmpNZTYzYC100s8HSNK67rySOSWBIbkMKOI7s1q6BSlKBSlKBVHtYpkjS3U4+UyLG3P+H68vlmNWX8Qq8qkZt/UQvZb2+94b1xIQAfELA35qCw1JlSJ3KBhEpkC4B4xjeGB38OFZLQLluiSGyKSTynp7q59aJGlAZjwPzkmMBUzwCrnhjO4rjHGFGFAAHYBgUFBBq0kEjxXSzSDOYpkheQOpAyH6JSEdWyOIAI3SO3Fxa6hFJ/DkRj2gMCR5jmPbUmo81jExJeNGJ5kqpPxFBIpXVb2yICI0VAexQAPhUTX9WS1gkmk5KOAHNmPBVHeSaiZxvK1azaYrXmUXX9XZGS3twGups7oPFY1HrSP9kdg7TgVx2TtlSObdJfM0gZ24u7JhGZj4srYHIDAHKunZWwKI9xOwa5n68pBBCgerGvcqjh55NfdgZd+xjfnvvcN+a5kb96pG9omWvUiK6Vq18JiJnzneekY26tDSvhNfEcEAggg8QRxBzXRicqq9IUu0lweUmFj8I15H8Ry/kV7q7dbkxFuj1pWWId/XOCfYu8fZU1FAAA5DgPZQcqUpQKUpQKUpQKo9Cw1xfyfzUi9kUKH+6R6vKpdlG3opHIwXnuSfZMyj4KKC6pSlApSlB8JrH6eDqF38oP+TtmZYB2SyDqtJ4qpyB4jNX+v6c1xEYlkMauQJCB1in0lU9hPLPcTUy0tkiRY41CogCqByAFUmMz/AB307xp0mY/advSPeePTKs1bR7fckl6FN9UchgAreqe0cahejVgdMtN3lusPaJGB+Oa0VwmUYDmQR7xWV9FaldPjRucbzJ7pWJ+JNRjF4+eTrFpt+NbM8THazhtXqt7HG0YhiJnboInSU7+ZAQDuFMEgZPrdlX+l3WFSMwyxEKFAZcr1R9ZCVHLtIr7qOlCWa2kY/wABncL2MWQoM+WSasamInOVL6lJ061iu/jzz9d1Zd9a6t07I1lm9uBEvwkk91WdQIBm5lP1UjX3l2qfV2YpSlApSlApSlBxlfAJPAAE+6qvZNCLO23vWaNXPm/XPxavm10+5ZXZHBuikVfvMpVf6iKsrWEIiIOSKqj8Ix+1BWa7r4tSm/BcSK2etDE8wXH1gmSvnis9qO21hOm415PZtng248Df+WMqR5ir/XbK8dg1ndJFgYKSQiRSck5yCGB5DGccKp3TWAQJE0+5Tu+ehb3npB8KDhplxJJws9YgucchIkEx/EYXQ/pV/aPeKB0ywSeMReP+l97+6s9PCHwLzRgRgEtF8nmUEceAyrk57lrstJLTOI5rqxcnO7KZYgccMKtwDER4KKDXwyZHFSp5YOPhg8q7Kr7bp1HF45h2EDo2x44JVj4gKPCpsLkjipU9xx+xPCg511wQKmdxQuSWOBjJbiT5muylDJSlKCu08kz3RPY0aj2Rq36uasartKb5y78JgP8A14T+9WNApSlApSlApSlBn9rX3vkkGcGa5i8isJNwwPgRFj21fs2OJ4Cswz9Nq4UZ3bO3JPdv3T4APiEiyPvmrPaS/tI4WW+kjSGUNGekIVW3lOV4+GaCxE6/WX3iuYNeV/8A5nZuUgxTW8bngDHdlG9imT9qs7X0cxrhrPUr2M44YnWRceRWg9Cri6AjBAIPYeIrHx7PanEPmtU6TwuLeNvihVvjUuG71OP+Nb29wBnrQStE57sRygqP+5QXI0mIHKL0Z/llkz5hSAalQRlRgsXPHrNu5PH7IA4cuXZVLFtOowLiC4tjwz0kZaMf7sW9GPMsKuLW6SRQ0bq6nkVYMPeKDupSlApSlBUbPtk3Z77iQflRE/8AnHsq3qi2Sl3kuT/zV0v5ZSv7Ve0ClKUClKUCuEsoVWZiAqgkk8AABkk+Fc6x3pDuWlEOnQn529JVyM9SBcdMx7uqd0d5bzoOfo3QyQzXjg797M8wzwIiHUhH5FDebmpW1m0dnb7qXiO+RvhRbyyrjJGchSoPPhnPvq+RVijAAwka4AAJwFHIAcTwHIcayi+lDSixQ3YVuRDxzx+/fQYoMxcaxs1McTRQox+vbTRH2sEH61L0/Y3Q5stYziNjzNvduG48eILnHlitrY6rZXIzDLbzd+60b+/HI11X+x1hNky2cDk9pjTe94GRQVcexsybvybVLxFHIOYZ1/rTjU0R6nHye1uV4YDLJbv45ZS6k/hFdI2EgT/Ky3Vsf5VxKV7/AFZC648ABUmG1v4cYmiulH+qnQy8/rxjc5fYHnQdsWvOpIubSeEZwHULOh4c/mizKPFlFWdmkRzJEE6/NlA62CeZHPBzUKDWxkLcRSW7E4G/utGfKRCVHkxB8KtqBSlKBSlQtauhFbzyMcBI3YnuwpNBT+jtt6yVzzklupDy+lcyHs8MVpazvo6gKaZYg8zDG585Bvn+6tFQKUpQKUri7gAkkADiSeAGKCLrGqR20Mk87bscalmPl2AdpPICsxsDaSzNLqV2pWa5CiKM/wDBgXii/eYksfMVUh/8duVwG/wm1fOTwF3KvIYPExJ7iT7vSAKCr2h1xbSMSPFPKucHoU6Qr5jIOPGspN6RNKbIuUkizz6a1l4+eEPxr0CuEkSt6yg+YBoMVZW2g3ZHRLYSOcN1REJPaODD21bRbIQJxt5bmDOD83cSsvD7EhdMfhqwvdn7Wb+NbQyffjRv1FQDsdbqd6AzW7d8M0qqP9skx4/DQclsb6P1LqOcZzieIK58N6HdUdnHcNd6anOhAntWx2vCyyoPwndk9yGumHT72L1btZ17p4lDeQeLdAHiVJqVFfzqPnrc+LROsi+eG3X9gUmgl2l6ko6hz3qQysM/WVgCvtFSa4o2QCM8ePEEH3HiK5UClKUCsZ6Xr0x6VcKvrz7lug7zK4Uj8m97q2dec+kZvlGo6RYjJBlNzIAeSwgkZ/qoN9YQBIo0AwERVA8FUD9qkUpQKUpQR7oSfQZUHaWUt59oHKvNrnp9ZmaCC4kGlplbiUCNRcMDxjhITe3BggtvEHPln0q+tEmjeKQZSRSjDJGQwweI4ivtnapEixxKqRoAqqoAUAcgAKCs0/Rnt0SK3lCxIAqo0SEADxTdqS0065zGsg/ltuv7FfCn8wqwpQV66xFndcmNu6RSnsBPVb8JNTwa+OoIwQCO48arToiqd63d4D3IcxnzjbKce0qAfGgtKVTm9uIj89EJI/8AUhyWHfvRHrY+4WPhVjZ3iSrvRsGHI47D3EcwfA0HfSlKBSlKBSlKD4xxxPACvMfR4/y7VdS1I8Y0xa257N1cFiPPAOfttUv0zbUm2tRa25Jurv5pAPWVWOGPgTndHic9laTYLZ0WFjBbj1lG9Ie924sfLPAeAFBoKUpQKUpQKUpQKUpQKUpQKg3ulo53xmOXskQ7r+3sdfssCPCp1KCjmvLq3OZI/lEP14RiZfFoycOB3oc/Zqfpmqw3AJhkV8cCBwZT3Mp4qfAgGptVGrbNwTsJGVo5gMLNEzRTDw3lwWHE8GyOJ4UFvSsq0Gp24+bkhvkHZL8xP+dAY3PdlU5cSajS7eGHheafewkE5ZUWePh270bE49lBs6rNpNdhsreS4uG3UQcu1j2Ko7STWXuPS9pSA5uH3gM7vQzhjwzjigAPma8R2k2qm1i9RpY5ntVbqwQgswX9N8jmez2UHoPox0eTVL2TWb31Q5Fun0Ru8Bj7KcvFsmvaKy2wV1cvEVmslsoECrAm+C+6AfWUDq9nnk1qaBSlKBSlKBSlKBSlKBSlKBSlKBSlKBSlKD86bTx3uvam9vDGYre3cx9YYWPBwzv9ZzjgO7A7zXuOyWzEGn26QW68BxZyBvux5sx7/wBBgVz0H17z/rn+xKt6BSlKBSlKBSlKD//Z">
            <a:hlinkClick r:id="rId6"/>
          </p:cNvPr>
          <p:cNvSpPr/>
          <p:nvPr/>
        </p:nvSpPr>
        <p:spPr>
          <a:xfrm>
            <a:off x="0" y="-820738"/>
            <a:ext cx="1741488" cy="1714501"/>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1" name="Google Shape;1941;p111" descr="data:image/jpeg;base64,/9j/4AAQSkZJRgABAQAAAQABAAD/2wCEAAkGBxQTEhIUERQWFRMVGRUWGBgYGBUXFhkfFhYbGBwdHB0bHyghGBolHBcXITElJiksLzAxFx8zODMxNygtLisBCgoKDg0OGxAPGjclHyU3NzctNyw3NzQsNzc0NywrNywxLSw3NzcvMjArMCs0NysvNzQuNy4vKzc1LDc3NzArN//AABEIAJkAmQMBIgACEQEDEQH/xAAcAAEAAwADAQEAAAAAAAAAAAAABAUGAgMHAQj/xABDEAACAQMBBAYFCgQEBwEAAAABAgMABBEFBhIhMRMiQVFhcQcygZGhFCNCUmJygpKxwTNjorIVNFODQ2Rzk6Okwhb/xAAYAQEAAwEAAAAAAAAAAAAAAAAAAQIEA//EACURAQACAQMCBgMAAAAAAAAAAAABAhEDITGRsUFRcdHw8QQyYf/aAAwDAQACEQMRAD8A9xpSlApSlAqDqmrw24XppApc4Rebue5FHWc+AFTqhx2MMbyTBFV24vIfWIHex4hR3chQZ/WNp7lQvyayLF2CJ079EXJGeqihmKgZJLbmAK4Q7PX7yGWe/VN7kkEIHRjuRpGYce0lMmpOm3C7smo3RCAqeizn5uHI3Rg8ekkOGOBk5RcdUZ5aHtJLPdSwNb9GiIsm8Xy43yd1ZF3QI3IG9uhiQMZ50Hxdlpfpajet+K3XH5IhXCLY8qci/vs+MqsPcyEVqKUGUl2YvAQYtVuAR2SxW8inzCohI9tDZ6unq3NnOO54JIezvSRq1dKDK/45qEf8fThIO+2uEdj47kipj81cE9IVoMC5E1oe0XEMkYB+8Run2E1ra6ROjM0e8pYAFl4EgNnGR3HBonCPp+sQTjME0Uv3HVv0NTqzWq7BafcZMlrGGOOsg6N+HcUwRVXJ6OAn+Uv7637lExkjH4ZAT8aIbmleeS7Gat9DW3x9q2jz7w3GqPVfR5fuyJNrNxI0hICIjIMDG8zYkwFUY7OZUczQerG8HS9EvWYDebHJAc4z4kjgPAmpNZTYzYC100s8HSNK67rySOSWBIbkMKOI7s1q6BSlKBSlKBVHtYpkjS3U4+UyLG3P+H68vlmNWX8Qq8qkZt/UQvZb2+94b1xIQAfELA35qCw1JlSJ3KBhEpkC4B4xjeGB38OFZLQLluiSGyKSTynp7q59aJGlAZjwPzkmMBUzwCrnhjO4rjHGFGFAAHYBgUFBBq0kEjxXSzSDOYpkheQOpAyH6JSEdWyOIAI3SO3Fxa6hFJ/DkRj2gMCR5jmPbUmo81jExJeNGJ5kqpPxFBIpXVb2yICI0VAexQAPhUTX9WS1gkmk5KOAHNmPBVHeSaiZxvK1azaYrXmUXX9XZGS3twGups7oPFY1HrSP9kdg7TgVx2TtlSObdJfM0gZ24u7JhGZj4srYHIDAHKunZWwKI9xOwa5n68pBBCgerGvcqjh55NfdgZd+xjfnvvcN+a5kb96pG9omWvUiK6Vq18JiJnzneekY26tDSvhNfEcEAggg8QRxBzXRicqq9IUu0lweUmFj8I15H8Ry/kV7q7dbkxFuj1pWWId/XOCfYu8fZU1FAAA5DgPZQcqUpQKUpQKUpQKo9Cw1xfyfzUi9kUKH+6R6vKpdlG3opHIwXnuSfZMyj4KKC6pSlApSlB8JrH6eDqF38oP+TtmZYB2SyDqtJ4qpyB4jNX+v6c1xEYlkMauQJCB1in0lU9hPLPcTUy0tkiRY41CogCqByAFUmMz/AB307xp0mY/advSPeePTKs1bR7fckl6FN9UchgAreqe0cahejVgdMtN3lusPaJGB+Oa0VwmUYDmQR7xWV9FaldPjRucbzJ7pWJ+JNRjF4+eTrFpt+NbM8THazhtXqt7HG0YhiJnboInSU7+ZAQDuFMEgZPrdlX+l3WFSMwyxEKFAZcr1R9ZCVHLtIr7qOlCWa2kY/wABncL2MWQoM+WSasamInOVL6lJ061iu/jzz9d1Zd9a6t07I1lm9uBEvwkk91WdQIBm5lP1UjX3l2qfV2YpSlApSlApSlBxlfAJPAAE+6qvZNCLO23vWaNXPm/XPxavm10+5ZXZHBuikVfvMpVf6iKsrWEIiIOSKqj8Ix+1BWa7r4tSm/BcSK2etDE8wXH1gmSvnis9qO21hOm415PZtng248Df+WMqR5ir/XbK8dg1ndJFgYKSQiRSck5yCGB5DGccKp3TWAQJE0+5Tu+ehb3npB8KDhplxJJws9YgucchIkEx/EYXQ/pV/aPeKB0ywSeMReP+l97+6s9PCHwLzRgRgEtF8nmUEceAyrk57lrstJLTOI5rqxcnO7KZYgccMKtwDER4KKDXwyZHFSp5YOPhg8q7Kr7bp1HF45h2EDo2x44JVj4gKPCpsLkjipU9xx+xPCg511wQKmdxQuSWOBjJbiT5muylDJSlKCu08kz3RPY0aj2Rq36uasartKb5y78JgP8A14T+9WNApSlApSlApSlBn9rX3vkkGcGa5i8isJNwwPgRFj21fs2OJ4Cswz9Nq4UZ3bO3JPdv3T4APiEiyPvmrPaS/tI4WW+kjSGUNGekIVW3lOV4+GaCxE6/WX3iuYNeV/8A5nZuUgxTW8bngDHdlG9imT9qs7X0cxrhrPUr2M44YnWRceRWg9Cri6AjBAIPYeIrHx7PanEPmtU6TwuLeNvihVvjUuG71OP+Nb29wBnrQStE57sRygqP+5QXI0mIHKL0Z/llkz5hSAalQRlRgsXPHrNu5PH7IA4cuXZVLFtOowLiC4tjwz0kZaMf7sW9GPMsKuLW6SRQ0bq6nkVYMPeKDupSlApSlBUbPtk3Z77iQflRE/8AnHsq3qi2Sl3kuT/zV0v5ZSv7Ve0ClKUClKUCuEsoVWZiAqgkk8AABkk+Fc6x3pDuWlEOnQn529JVyM9SBcdMx7uqd0d5bzoOfo3QyQzXjg797M8wzwIiHUhH5FDebmpW1m0dnb7qXiO+RvhRbyyrjJGchSoPPhnPvq+RVijAAwka4AAJwFHIAcTwHIcayi+lDSixQ3YVuRDxzx+/fQYoMxcaxs1McTRQox+vbTRH2sEH61L0/Y3Q5stYziNjzNvduG48eILnHlitrY6rZXIzDLbzd+60b+/HI11X+x1hNky2cDk9pjTe94GRQVcexsybvybVLxFHIOYZ1/rTjU0R6nHye1uV4YDLJbv45ZS6k/hFdI2EgT/Ky3Vsf5VxKV7/AFZC648ABUmG1v4cYmiulH+qnQy8/rxjc5fYHnQdsWvOpIubSeEZwHULOh4c/mizKPFlFWdmkRzJEE6/NlA62CeZHPBzUKDWxkLcRSW7E4G/utGfKRCVHkxB8KtqBSlKBSlQtauhFbzyMcBI3YnuwpNBT+jtt6yVzzklupDy+lcyHs8MVpazvo6gKaZYg8zDG585Bvn+6tFQKUpQKUri7gAkkADiSeAGKCLrGqR20Mk87bscalmPl2AdpPICsxsDaSzNLqV2pWa5CiKM/wDBgXii/eYksfMVUh/8duVwG/wm1fOTwF3KvIYPExJ7iT7vSAKCr2h1xbSMSPFPKucHoU6Qr5jIOPGspN6RNKbIuUkizz6a1l4+eEPxr0CuEkSt6yg+YBoMVZW2g3ZHRLYSOcN1REJPaODD21bRbIQJxt5bmDOD83cSsvD7EhdMfhqwvdn7Wb+NbQyffjRv1FQDsdbqd6AzW7d8M0qqP9skx4/DQclsb6P1LqOcZzieIK58N6HdUdnHcNd6anOhAntWx2vCyyoPwndk9yGumHT72L1btZ17p4lDeQeLdAHiVJqVFfzqPnrc+LROsi+eG3X9gUmgl2l6ko6hz3qQysM/WVgCvtFSa4o2QCM8ePEEH3HiK5UClKUCsZ6Xr0x6VcKvrz7lug7zK4Uj8m97q2dec+kZvlGo6RYjJBlNzIAeSwgkZ/qoN9YQBIo0AwERVA8FUD9qkUpQKUpQR7oSfQZUHaWUt59oHKvNrnp9ZmaCC4kGlplbiUCNRcMDxjhITe3BggtvEHPln0q+tEmjeKQZSRSjDJGQwweI4ivtnapEixxKqRoAqqoAUAcgAKCs0/Rnt0SK3lCxIAqo0SEADxTdqS0065zGsg/ltuv7FfCn8wqwpQV66xFndcmNu6RSnsBPVb8JNTwa+OoIwQCO48arToiqd63d4D3IcxnzjbKce0qAfGgtKVTm9uIj89EJI/8AUhyWHfvRHrY+4WPhVjZ3iSrvRsGHI47D3EcwfA0HfSlKBSlKBSlKD4xxxPACvMfR4/y7VdS1I8Y0xa257N1cFiPPAOfttUv0zbUm2tRa25Jurv5pAPWVWOGPgTndHic9laTYLZ0WFjBbj1lG9Ie924sfLPAeAFBoKUpQKUpQKUpQKUpQKUpQKg3ulo53xmOXskQ7r+3sdfssCPCp1KCjmvLq3OZI/lEP14RiZfFoycOB3oc/Zqfpmqw3AJhkV8cCBwZT3Mp4qfAgGptVGrbNwTsJGVo5gMLNEzRTDw3lwWHE8GyOJ4UFvSsq0Gp24+bkhvkHZL8xP+dAY3PdlU5cSajS7eGHheafewkE5ZUWePh270bE49lBs6rNpNdhsreS4uG3UQcu1j2Ko7STWXuPS9pSA5uH3gM7vQzhjwzjigAPma8R2k2qm1i9RpY5ntVbqwQgswX9N8jmez2UHoPox0eTVL2TWb31Q5Fun0Ru8Bj7KcvFsmvaKy2wV1cvEVmslsoECrAm+C+6AfWUDq9nnk1qaBSlKBSlKBSlKBSlKBSlKBSlKBSlKBSlKD86bTx3uvam9vDGYre3cx9YYWPBwzv9ZzjgO7A7zXuOyWzEGn26QW68BxZyBvux5sx7/wBBgVz0H17z/rn+xKt6BSlKBSlKBSlKD//Z">
            <a:hlinkClick r:id="rId6"/>
          </p:cNvPr>
          <p:cNvSpPr/>
          <p:nvPr/>
        </p:nvSpPr>
        <p:spPr>
          <a:xfrm>
            <a:off x="0" y="-820738"/>
            <a:ext cx="1741488" cy="1714501"/>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942" name="Google Shape;1942;p111"/>
          <p:cNvGrpSpPr/>
          <p:nvPr/>
        </p:nvGrpSpPr>
        <p:grpSpPr>
          <a:xfrm>
            <a:off x="1127364" y="2227978"/>
            <a:ext cx="1920768" cy="2340892"/>
            <a:chOff x="304800" y="1295399"/>
            <a:chExt cx="4236003" cy="5604985"/>
          </a:xfrm>
        </p:grpSpPr>
        <p:pic>
          <p:nvPicPr>
            <p:cNvPr id="1943" name="Google Shape;1943;p111" descr="http://static.tumblr.com/lhoyup3/uHEmbvbu3/notebook-paper-backgrounds-for-powerpoint.jpg">
              <a:hlinkClick r:id="rId7"/>
            </p:cNvPr>
            <p:cNvPicPr preferRelativeResize="0"/>
            <p:nvPr/>
          </p:nvPicPr>
          <p:blipFill rotWithShape="1">
            <a:blip r:embed="rId8">
              <a:alphaModFix/>
            </a:blip>
            <a:srcRect/>
            <a:stretch/>
          </p:blipFill>
          <p:spPr>
            <a:xfrm rot="-308460">
              <a:off x="405804" y="1426725"/>
              <a:ext cx="3038475" cy="2390775"/>
            </a:xfrm>
            <a:prstGeom prst="rect">
              <a:avLst/>
            </a:prstGeom>
            <a:noFill/>
            <a:ln>
              <a:noFill/>
            </a:ln>
          </p:spPr>
        </p:pic>
        <p:pic>
          <p:nvPicPr>
            <p:cNvPr id="1944" name="Google Shape;1944;p111" descr="http://static.tumblr.com/lhoyup3/uHEmbvbu3/notebook-paper-backgrounds-for-powerpoint.jpg">
              <a:hlinkClick r:id="rId7"/>
            </p:cNvPr>
            <p:cNvPicPr preferRelativeResize="0"/>
            <p:nvPr/>
          </p:nvPicPr>
          <p:blipFill rotWithShape="1">
            <a:blip r:embed="rId8">
              <a:alphaModFix/>
            </a:blip>
            <a:srcRect/>
            <a:stretch/>
          </p:blipFill>
          <p:spPr>
            <a:xfrm rot="892084">
              <a:off x="1246464" y="4159805"/>
              <a:ext cx="3038475" cy="2390775"/>
            </a:xfrm>
            <a:prstGeom prst="rect">
              <a:avLst/>
            </a:prstGeom>
            <a:noFill/>
            <a:ln>
              <a:noFill/>
            </a:ln>
          </p:spPr>
        </p:pic>
        <p:sp>
          <p:nvSpPr>
            <p:cNvPr id="1945" name="Google Shape;1945;p111"/>
            <p:cNvSpPr txBox="1"/>
            <p:nvPr/>
          </p:nvSpPr>
          <p:spPr>
            <a:xfrm>
              <a:off x="1295400" y="1600199"/>
              <a:ext cx="1752601" cy="16207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a:solidFill>
                    <a:srgbClr val="FF0000"/>
                  </a:solidFill>
                  <a:latin typeface="Comic Sans MS"/>
                  <a:ea typeface="Comic Sans MS"/>
                  <a:cs typeface="Comic Sans MS"/>
                  <a:sym typeface="Comic Sans MS"/>
                </a:rPr>
                <a:t>A+</a:t>
              </a:r>
              <a:endParaRPr/>
            </a:p>
          </p:txBody>
        </p:sp>
        <p:sp>
          <p:nvSpPr>
            <p:cNvPr id="1946" name="Google Shape;1946;p111"/>
            <p:cNvSpPr txBox="1"/>
            <p:nvPr/>
          </p:nvSpPr>
          <p:spPr>
            <a:xfrm rot="-403421">
              <a:off x="1752600" y="4499567"/>
              <a:ext cx="1752601" cy="16207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a:solidFill>
                    <a:srgbClr val="FF0000"/>
                  </a:solidFill>
                  <a:latin typeface="Comic Sans MS"/>
                  <a:ea typeface="Comic Sans MS"/>
                  <a:cs typeface="Comic Sans MS"/>
                  <a:sym typeface="Comic Sans MS"/>
                </a:rPr>
                <a:t>D+</a:t>
              </a:r>
              <a:endParaRPr/>
            </a:p>
          </p:txBody>
        </p:sp>
      </p:grpSp>
      <p:grpSp>
        <p:nvGrpSpPr>
          <p:cNvPr id="1947" name="Google Shape;1947;p111"/>
          <p:cNvGrpSpPr/>
          <p:nvPr/>
        </p:nvGrpSpPr>
        <p:grpSpPr>
          <a:xfrm>
            <a:off x="3192463" y="1357313"/>
            <a:ext cx="2346325" cy="1792287"/>
            <a:chOff x="457200" y="1828800"/>
            <a:chExt cx="5130287" cy="3624717"/>
          </a:xfrm>
        </p:grpSpPr>
        <p:pic>
          <p:nvPicPr>
            <p:cNvPr id="1948" name="Google Shape;1948;p111" descr="https://encrypted-tbn2.gstatic.com/images?q=tbn:ANd9GcQjd6c7fCGXdyZG1f5sHJ1VH61JkyeV8SZov8k_El1g0h5Foi0w">
              <a:hlinkClick r:id="rId9"/>
            </p:cNvPr>
            <p:cNvPicPr preferRelativeResize="0"/>
            <p:nvPr/>
          </p:nvPicPr>
          <p:blipFill rotWithShape="1">
            <a:blip r:embed="rId10">
              <a:alphaModFix/>
            </a:blip>
            <a:srcRect/>
            <a:stretch/>
          </p:blipFill>
          <p:spPr>
            <a:xfrm>
              <a:off x="457200" y="1828800"/>
              <a:ext cx="5130287" cy="3200400"/>
            </a:xfrm>
            <a:prstGeom prst="rect">
              <a:avLst/>
            </a:prstGeom>
            <a:noFill/>
            <a:ln>
              <a:noFill/>
            </a:ln>
          </p:spPr>
        </p:pic>
        <p:sp>
          <p:nvSpPr>
            <p:cNvPr id="1949" name="Google Shape;1949;p111"/>
            <p:cNvSpPr txBox="1"/>
            <p:nvPr/>
          </p:nvSpPr>
          <p:spPr>
            <a:xfrm>
              <a:off x="838201" y="1904998"/>
              <a:ext cx="3581400" cy="35485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u="sng">
                  <a:solidFill>
                    <a:schemeClr val="lt1"/>
                  </a:solidFill>
                  <a:latin typeface="Comic Sans MS"/>
                  <a:ea typeface="Comic Sans MS"/>
                  <a:cs typeface="Comic Sans MS"/>
                  <a:sym typeface="Comic Sans MS"/>
                </a:rPr>
                <a:t>List of classes</a:t>
              </a:r>
              <a:endParaRPr/>
            </a:p>
            <a:p>
              <a:pPr marL="0" marR="0" lvl="0" indent="0" algn="l" rtl="0">
                <a:spcBef>
                  <a:spcPts val="0"/>
                </a:spcBef>
                <a:spcAft>
                  <a:spcPts val="0"/>
                </a:spcAft>
                <a:buNone/>
              </a:pPr>
              <a:endParaRPr sz="1500">
                <a:solidFill>
                  <a:schemeClr val="lt1"/>
                </a:solidFill>
                <a:latin typeface="Comic Sans MS"/>
                <a:ea typeface="Comic Sans MS"/>
                <a:cs typeface="Comic Sans MS"/>
                <a:sym typeface="Comic Sans MS"/>
              </a:endParaRPr>
            </a:p>
            <a:p>
              <a:pPr marL="0" marR="0" lvl="0" indent="0" algn="l" rtl="0">
                <a:spcBef>
                  <a:spcPts val="0"/>
                </a:spcBef>
                <a:spcAft>
                  <a:spcPts val="0"/>
                </a:spcAft>
                <a:buNone/>
              </a:pPr>
              <a:r>
                <a:rPr lang="en-US" sz="1500">
                  <a:solidFill>
                    <a:schemeClr val="lt1"/>
                  </a:solidFill>
                  <a:latin typeface="Comic Sans MS"/>
                  <a:ea typeface="Comic Sans MS"/>
                  <a:cs typeface="Comic Sans MS"/>
                  <a:sym typeface="Comic Sans MS"/>
                </a:rPr>
                <a:t>AP Physics</a:t>
              </a:r>
              <a:endParaRPr/>
            </a:p>
            <a:p>
              <a:pPr marL="0" marR="0" lvl="0" indent="0" algn="l" rtl="0">
                <a:spcBef>
                  <a:spcPts val="0"/>
                </a:spcBef>
                <a:spcAft>
                  <a:spcPts val="0"/>
                </a:spcAft>
                <a:buNone/>
              </a:pPr>
              <a:r>
                <a:rPr lang="en-US" sz="1500">
                  <a:solidFill>
                    <a:schemeClr val="lt1"/>
                  </a:solidFill>
                  <a:latin typeface="Comic Sans MS"/>
                  <a:ea typeface="Comic Sans MS"/>
                  <a:cs typeface="Comic Sans MS"/>
                  <a:sym typeface="Comic Sans MS"/>
                </a:rPr>
                <a:t>Basic Math</a:t>
              </a:r>
              <a:endParaRPr/>
            </a:p>
            <a:p>
              <a:pPr marL="0" marR="0" lvl="0" indent="0" algn="l" rtl="0">
                <a:spcBef>
                  <a:spcPts val="0"/>
                </a:spcBef>
                <a:spcAft>
                  <a:spcPts val="0"/>
                </a:spcAft>
                <a:buNone/>
              </a:pPr>
              <a:r>
                <a:rPr lang="en-US" sz="1500">
                  <a:solidFill>
                    <a:schemeClr val="lt1"/>
                  </a:solidFill>
                  <a:latin typeface="Comic Sans MS"/>
                  <a:ea typeface="Comic Sans MS"/>
                  <a:cs typeface="Comic Sans MS"/>
                  <a:sym typeface="Comic Sans MS"/>
                </a:rPr>
                <a:t>Basic Science</a:t>
              </a:r>
              <a:endParaRPr/>
            </a:p>
            <a:p>
              <a:pPr marL="0" marR="0" lvl="0" indent="0" algn="l" rtl="0">
                <a:spcBef>
                  <a:spcPts val="0"/>
                </a:spcBef>
                <a:spcAft>
                  <a:spcPts val="0"/>
                </a:spcAft>
                <a:buNone/>
              </a:pPr>
              <a:endParaRPr sz="1500">
                <a:solidFill>
                  <a:schemeClr val="lt1"/>
                </a:solidFill>
                <a:latin typeface="Comic Sans MS"/>
                <a:ea typeface="Comic Sans MS"/>
                <a:cs typeface="Comic Sans MS"/>
                <a:sym typeface="Comic Sans MS"/>
              </a:endParaRPr>
            </a:p>
            <a:p>
              <a:pPr marL="0" marR="0" lvl="0" indent="0" algn="l" rtl="0">
                <a:spcBef>
                  <a:spcPts val="0"/>
                </a:spcBef>
                <a:spcAft>
                  <a:spcPts val="0"/>
                </a:spcAft>
                <a:buNone/>
              </a:pPr>
              <a:endParaRPr sz="1500">
                <a:solidFill>
                  <a:schemeClr val="lt1"/>
                </a:solidFill>
                <a:latin typeface="Comic Sans MS"/>
                <a:ea typeface="Comic Sans MS"/>
                <a:cs typeface="Comic Sans MS"/>
                <a:sym typeface="Comic Sans MS"/>
              </a:endParaRPr>
            </a:p>
          </p:txBody>
        </p:sp>
        <p:sp>
          <p:nvSpPr>
            <p:cNvPr id="1950" name="Google Shape;1950;p111"/>
            <p:cNvSpPr/>
            <p:nvPr/>
          </p:nvSpPr>
          <p:spPr>
            <a:xfrm>
              <a:off x="609928" y="2814440"/>
              <a:ext cx="3030270" cy="635690"/>
            </a:xfrm>
            <a:prstGeom prst="ellipse">
              <a:avLst/>
            </a:prstGeom>
            <a:noFill/>
            <a:ln w="381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951" name="Google Shape;1951;p111"/>
          <p:cNvSpPr txBox="1"/>
          <p:nvPr/>
        </p:nvSpPr>
        <p:spPr>
          <a:xfrm rot="-823338">
            <a:off x="-549275" y="4141788"/>
            <a:ext cx="10523538" cy="1125537"/>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6800">
                <a:solidFill>
                  <a:srgbClr val="FF0000"/>
                </a:solidFill>
                <a:latin typeface="Verdana"/>
                <a:ea typeface="Verdana"/>
                <a:cs typeface="Verdana"/>
                <a:sym typeface="Verdana"/>
              </a:rPr>
              <a:t>I am smart!</a:t>
            </a:r>
            <a:endParaRPr/>
          </a:p>
        </p:txBody>
      </p:sp>
      <p:pic>
        <p:nvPicPr>
          <p:cNvPr id="1952" name="Google Shape;1952;p111" descr="Problem_Solving.png"/>
          <p:cNvPicPr preferRelativeResize="0"/>
          <p:nvPr/>
        </p:nvPicPr>
        <p:blipFill rotWithShape="1">
          <a:blip r:embed="rId11">
            <a:alphaModFix/>
          </a:blip>
          <a:srcRect/>
          <a:stretch/>
        </p:blipFill>
        <p:spPr>
          <a:xfrm>
            <a:off x="457200" y="141288"/>
            <a:ext cx="682625" cy="822325"/>
          </a:xfrm>
          <a:prstGeom prst="rect">
            <a:avLst/>
          </a:prstGeom>
          <a:noFill/>
          <a:ln>
            <a:noFill/>
          </a:ln>
        </p:spPr>
      </p:pic>
      <p:sp>
        <p:nvSpPr>
          <p:cNvPr id="1953" name="Google Shape;1953;p11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111</a:t>
            </a:fld>
            <a:endParaRPr/>
          </a:p>
        </p:txBody>
      </p:sp>
      <p:sp>
        <p:nvSpPr>
          <p:cNvPr id="1954" name="Google Shape;1954;p11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
        <p:nvSpPr>
          <p:cNvPr id="1955" name="Google Shape;1955;p111"/>
          <p:cNvSpPr/>
          <p:nvPr/>
        </p:nvSpPr>
        <p:spPr>
          <a:xfrm>
            <a:off x="5778481" y="1557801"/>
            <a:ext cx="2686050" cy="1785937"/>
          </a:xfrm>
          <a:prstGeom prst="cloudCallout">
            <a:avLst>
              <a:gd name="adj1" fmla="val -66087"/>
              <a:gd name="adj2" fmla="val 64316"/>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86475" tIns="43225" rIns="86475" bIns="43225" anchor="ctr" anchorCtr="0">
            <a:noAutofit/>
          </a:bodyPr>
          <a:lstStyle/>
          <a:p>
            <a:pPr marL="0" marR="0" lvl="0" indent="0" algn="ctr" rtl="0">
              <a:spcBef>
                <a:spcPts val="0"/>
              </a:spcBef>
              <a:spcAft>
                <a:spcPts val="0"/>
              </a:spcAft>
              <a:buNone/>
            </a:pPr>
            <a:r>
              <a:rPr lang="en-US" sz="3400">
                <a:solidFill>
                  <a:schemeClr val="lt1"/>
                </a:solidFill>
                <a:latin typeface="Arial"/>
                <a:ea typeface="Arial"/>
                <a:cs typeface="Arial"/>
                <a:sym typeface="Arial"/>
              </a:rPr>
              <a:t>I’m right!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sp>
        <p:nvSpPr>
          <p:cNvPr id="1962" name="Google Shape;1962;p11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112</a:t>
            </a:fld>
            <a:endParaRPr/>
          </a:p>
        </p:txBody>
      </p:sp>
      <p:sp>
        <p:nvSpPr>
          <p:cNvPr id="1963" name="Google Shape;1963;p112"/>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latin typeface="Verdana"/>
                <a:ea typeface="Verdana"/>
                <a:cs typeface="Verdana"/>
                <a:sym typeface="Verdana"/>
              </a:rPr>
              <a:t>Workbook Activity (page 39):</a:t>
            </a:r>
            <a:br>
              <a:rPr lang="en-US">
                <a:latin typeface="Verdana"/>
                <a:ea typeface="Verdana"/>
                <a:cs typeface="Verdana"/>
                <a:sym typeface="Verdana"/>
              </a:rPr>
            </a:br>
            <a:r>
              <a:rPr lang="en-US">
                <a:latin typeface="Verdana"/>
                <a:ea typeface="Verdana"/>
                <a:cs typeface="Verdana"/>
                <a:sym typeface="Verdana"/>
              </a:rPr>
              <a:t>“Nobody Likes Me”</a:t>
            </a:r>
            <a:endParaRPr/>
          </a:p>
        </p:txBody>
      </p:sp>
      <p:pic>
        <p:nvPicPr>
          <p:cNvPr id="1964" name="Google Shape;1964;p112" descr="Problem_Solving.png"/>
          <p:cNvPicPr preferRelativeResize="0"/>
          <p:nvPr/>
        </p:nvPicPr>
        <p:blipFill rotWithShape="1">
          <a:blip r:embed="rId3">
            <a:alphaModFix/>
          </a:blip>
          <a:srcRect/>
          <a:stretch/>
        </p:blipFill>
        <p:spPr>
          <a:xfrm>
            <a:off x="457200" y="141288"/>
            <a:ext cx="682625" cy="822325"/>
          </a:xfrm>
          <a:prstGeom prst="rect">
            <a:avLst/>
          </a:prstGeom>
          <a:noFill/>
          <a:ln>
            <a:noFill/>
          </a:ln>
        </p:spPr>
      </p:pic>
      <p:pic>
        <p:nvPicPr>
          <p:cNvPr id="1965" name="Google Shape;1965;p112" descr="D - TLR Review CSF2_TeenCurriculum_ParticipantGuideV3_0 3_AUG15.pptx - PowerPoint"/>
          <p:cNvPicPr preferRelativeResize="0"/>
          <p:nvPr/>
        </p:nvPicPr>
        <p:blipFill rotWithShape="1">
          <a:blip r:embed="rId4">
            <a:alphaModFix/>
          </a:blip>
          <a:srcRect l="26850" t="26912" r="9345" b="18642"/>
          <a:stretch/>
        </p:blipFill>
        <p:spPr>
          <a:xfrm>
            <a:off x="2670175" y="1416049"/>
            <a:ext cx="3822700" cy="4911725"/>
          </a:xfrm>
          <a:prstGeom prst="rect">
            <a:avLst/>
          </a:prstGeom>
          <a:noFill/>
          <a:ln>
            <a:noFill/>
          </a:ln>
        </p:spPr>
      </p:pic>
      <p:sp>
        <p:nvSpPr>
          <p:cNvPr id="1966" name="Google Shape;1966;p11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972"/>
        <p:cNvGrpSpPr/>
        <p:nvPr/>
      </p:nvGrpSpPr>
      <p:grpSpPr>
        <a:xfrm>
          <a:off x="0" y="0"/>
          <a:ext cx="0" cy="0"/>
          <a:chOff x="0" y="0"/>
          <a:chExt cx="0" cy="0"/>
        </a:xfrm>
      </p:grpSpPr>
      <p:sp>
        <p:nvSpPr>
          <p:cNvPr id="1973" name="Google Shape;1973;p113"/>
          <p:cNvSpPr/>
          <p:nvPr/>
        </p:nvSpPr>
        <p:spPr>
          <a:xfrm>
            <a:off x="396875" y="1965325"/>
            <a:ext cx="8350250" cy="3460750"/>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74" name="Google Shape;1974;p113"/>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Fight the </a:t>
            </a:r>
            <a:br>
              <a:rPr lang="en-US"/>
            </a:br>
            <a:r>
              <a:rPr lang="en-US"/>
              <a:t>Confirmation Bias </a:t>
            </a:r>
            <a:endParaRPr/>
          </a:p>
        </p:txBody>
      </p:sp>
      <p:sp>
        <p:nvSpPr>
          <p:cNvPr id="1975" name="Google Shape;1975;p11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113</a:t>
            </a:fld>
            <a:endParaRPr/>
          </a:p>
        </p:txBody>
      </p:sp>
      <p:pic>
        <p:nvPicPr>
          <p:cNvPr id="1976" name="Google Shape;1976;p113" descr="Problem_Solving.png"/>
          <p:cNvPicPr preferRelativeResize="0"/>
          <p:nvPr/>
        </p:nvPicPr>
        <p:blipFill rotWithShape="1">
          <a:blip r:embed="rId3">
            <a:alphaModFix/>
          </a:blip>
          <a:srcRect/>
          <a:stretch/>
        </p:blipFill>
        <p:spPr>
          <a:xfrm>
            <a:off x="457200" y="55563"/>
            <a:ext cx="682625" cy="822325"/>
          </a:xfrm>
          <a:prstGeom prst="rect">
            <a:avLst/>
          </a:prstGeom>
          <a:noFill/>
          <a:ln>
            <a:noFill/>
          </a:ln>
        </p:spPr>
      </p:pic>
      <p:sp>
        <p:nvSpPr>
          <p:cNvPr id="1977" name="Google Shape;1977;p113"/>
          <p:cNvSpPr txBox="1"/>
          <p:nvPr/>
        </p:nvSpPr>
        <p:spPr>
          <a:xfrm>
            <a:off x="76200" y="2117725"/>
            <a:ext cx="8640763" cy="5364163"/>
          </a:xfrm>
          <a:prstGeom prst="rect">
            <a:avLst/>
          </a:prstGeom>
          <a:noFill/>
          <a:ln>
            <a:noFill/>
          </a:ln>
        </p:spPr>
        <p:txBody>
          <a:bodyPr spcFirstLastPara="1" wrap="square" lIns="91275" tIns="45625" rIns="91275" bIns="45625" anchor="t" anchorCtr="0">
            <a:noAutofit/>
          </a:bodyPr>
          <a:lstStyle/>
          <a:p>
            <a:pPr marL="1223534" marR="0" lvl="1" indent="-742950" algn="l" rtl="0">
              <a:spcBef>
                <a:spcPts val="0"/>
              </a:spcBef>
              <a:spcAft>
                <a:spcPts val="0"/>
              </a:spcAft>
              <a:buClr>
                <a:schemeClr val="dk1"/>
              </a:buClr>
              <a:buSzPts val="2800"/>
              <a:buFont typeface="Arial"/>
              <a:buAutoNum type="arabicPeriod"/>
            </a:pPr>
            <a:r>
              <a:rPr lang="en-US" sz="2800" b="0" i="0" u="none" strike="noStrike" cap="none">
                <a:solidFill>
                  <a:schemeClr val="dk1"/>
                </a:solidFill>
                <a:latin typeface="Verdana"/>
                <a:ea typeface="Verdana"/>
                <a:cs typeface="Verdana"/>
                <a:sym typeface="Verdana"/>
              </a:rPr>
              <a:t>Write down your thought or belief</a:t>
            </a:r>
            <a:endParaRPr/>
          </a:p>
          <a:p>
            <a:pPr marL="1223534" marR="0" lvl="1" indent="-565150" algn="l" rtl="0">
              <a:spcBef>
                <a:spcPts val="560"/>
              </a:spcBef>
              <a:spcAft>
                <a:spcPts val="0"/>
              </a:spcAft>
              <a:buClr>
                <a:schemeClr val="dk1"/>
              </a:buClr>
              <a:buSzPts val="2800"/>
              <a:buFont typeface="Arial"/>
              <a:buNone/>
            </a:pPr>
            <a:endParaRPr sz="2800" b="0" i="0" u="none" strike="noStrike" cap="none">
              <a:solidFill>
                <a:schemeClr val="dk1"/>
              </a:solidFill>
              <a:latin typeface="Verdana"/>
              <a:ea typeface="Verdana"/>
              <a:cs typeface="Verdana"/>
              <a:sym typeface="Verdana"/>
            </a:endParaRPr>
          </a:p>
          <a:p>
            <a:pPr marL="1223534" marR="0" lvl="1" indent="-742950" algn="l" rtl="0">
              <a:spcBef>
                <a:spcPts val="560"/>
              </a:spcBef>
              <a:spcAft>
                <a:spcPts val="0"/>
              </a:spcAft>
              <a:buClr>
                <a:schemeClr val="dk1"/>
              </a:buClr>
              <a:buSzPts val="2800"/>
              <a:buFont typeface="Arial"/>
              <a:buAutoNum type="arabicPeriod"/>
            </a:pPr>
            <a:r>
              <a:rPr lang="en-US" sz="2800" b="0" i="0" u="none" strike="noStrike" cap="none">
                <a:solidFill>
                  <a:schemeClr val="dk1"/>
                </a:solidFill>
                <a:latin typeface="Verdana"/>
                <a:ea typeface="Verdana"/>
                <a:cs typeface="Verdana"/>
                <a:sym typeface="Verdana"/>
              </a:rPr>
              <a:t>Ask yourself questions to see both sides</a:t>
            </a:r>
            <a:endParaRPr/>
          </a:p>
          <a:p>
            <a:pPr marL="1223534" marR="0" lvl="1" indent="-565150" algn="l" rtl="0">
              <a:spcBef>
                <a:spcPts val="560"/>
              </a:spcBef>
              <a:spcAft>
                <a:spcPts val="0"/>
              </a:spcAft>
              <a:buClr>
                <a:schemeClr val="dk1"/>
              </a:buClr>
              <a:buSzPts val="2800"/>
              <a:buFont typeface="Arial"/>
              <a:buNone/>
            </a:pPr>
            <a:endParaRPr sz="2800" b="0" i="0" u="none" strike="noStrike" cap="none">
              <a:solidFill>
                <a:schemeClr val="dk1"/>
              </a:solidFill>
              <a:latin typeface="Verdana"/>
              <a:ea typeface="Verdana"/>
              <a:cs typeface="Verdana"/>
              <a:sym typeface="Verdana"/>
            </a:endParaRPr>
          </a:p>
          <a:p>
            <a:pPr marL="1223534" marR="0" lvl="1" indent="-742950" algn="l" rtl="0">
              <a:spcBef>
                <a:spcPts val="560"/>
              </a:spcBef>
              <a:spcAft>
                <a:spcPts val="0"/>
              </a:spcAft>
              <a:buClr>
                <a:schemeClr val="dk1"/>
              </a:buClr>
              <a:buSzPts val="2800"/>
              <a:buFont typeface="Arial"/>
              <a:buAutoNum type="arabicPeriod"/>
            </a:pPr>
            <a:r>
              <a:rPr lang="en-US" sz="2800" b="0" i="0" u="none" strike="noStrike" cap="none">
                <a:solidFill>
                  <a:schemeClr val="dk1"/>
                </a:solidFill>
                <a:latin typeface="Verdana"/>
                <a:ea typeface="Verdana"/>
                <a:cs typeface="Verdana"/>
                <a:sym typeface="Verdana"/>
              </a:rPr>
              <a:t>Ask others to help you see what you are missing</a:t>
            </a:r>
            <a:endParaRPr/>
          </a:p>
          <a:p>
            <a:pPr marL="741363" marR="0" lvl="1" indent="-284163" algn="l" rtl="0">
              <a:spcBef>
                <a:spcPts val="560"/>
              </a:spcBef>
              <a:spcAft>
                <a:spcPts val="0"/>
              </a:spcAft>
              <a:buClr>
                <a:schemeClr val="dk1"/>
              </a:buClr>
              <a:buSzPts val="2800"/>
              <a:buFont typeface="Arial"/>
              <a:buNone/>
            </a:pPr>
            <a:endParaRPr sz="2800" b="0" i="0" u="none" strike="noStrike" cap="none">
              <a:solidFill>
                <a:schemeClr val="dk1"/>
              </a:solidFill>
              <a:latin typeface="Verdana"/>
              <a:ea typeface="Verdana"/>
              <a:cs typeface="Verdana"/>
              <a:sym typeface="Verdana"/>
            </a:endParaRPr>
          </a:p>
        </p:txBody>
      </p:sp>
      <p:sp>
        <p:nvSpPr>
          <p:cNvPr id="1978" name="Google Shape;1978;p11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984"/>
        <p:cNvGrpSpPr/>
        <p:nvPr/>
      </p:nvGrpSpPr>
      <p:grpSpPr>
        <a:xfrm>
          <a:off x="0" y="0"/>
          <a:ext cx="0" cy="0"/>
          <a:chOff x="0" y="0"/>
          <a:chExt cx="0" cy="0"/>
        </a:xfrm>
      </p:grpSpPr>
      <p:sp>
        <p:nvSpPr>
          <p:cNvPr id="1985" name="Google Shape;1985;p11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114</a:t>
            </a:fld>
            <a:endParaRPr/>
          </a:p>
        </p:txBody>
      </p:sp>
      <p:sp>
        <p:nvSpPr>
          <p:cNvPr id="1986" name="Google Shape;1986;p114"/>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latin typeface="Verdana"/>
                <a:ea typeface="Verdana"/>
                <a:cs typeface="Verdana"/>
                <a:sym typeface="Verdana"/>
              </a:rPr>
              <a:t>Workbook Activity (page 40):</a:t>
            </a:r>
            <a:br>
              <a:rPr lang="en-US">
                <a:latin typeface="Verdana"/>
                <a:ea typeface="Verdana"/>
                <a:cs typeface="Verdana"/>
                <a:sym typeface="Verdana"/>
              </a:rPr>
            </a:br>
            <a:r>
              <a:rPr lang="en-US">
                <a:latin typeface="Verdana"/>
                <a:ea typeface="Verdana"/>
                <a:cs typeface="Verdana"/>
                <a:sym typeface="Verdana"/>
              </a:rPr>
              <a:t>Confirmation Bias Practice</a:t>
            </a:r>
            <a:endParaRPr/>
          </a:p>
        </p:txBody>
      </p:sp>
      <p:pic>
        <p:nvPicPr>
          <p:cNvPr id="1987" name="Google Shape;1987;p114" descr="Problem_Solving.png"/>
          <p:cNvPicPr preferRelativeResize="0"/>
          <p:nvPr/>
        </p:nvPicPr>
        <p:blipFill rotWithShape="1">
          <a:blip r:embed="rId3">
            <a:alphaModFix/>
          </a:blip>
          <a:srcRect/>
          <a:stretch/>
        </p:blipFill>
        <p:spPr>
          <a:xfrm>
            <a:off x="457200" y="141288"/>
            <a:ext cx="682625" cy="822325"/>
          </a:xfrm>
          <a:prstGeom prst="rect">
            <a:avLst/>
          </a:prstGeom>
          <a:noFill/>
          <a:ln>
            <a:noFill/>
          </a:ln>
        </p:spPr>
      </p:pic>
      <p:pic>
        <p:nvPicPr>
          <p:cNvPr id="1988" name="Google Shape;1988;p114" descr="D - TLR Review CSF2_TeenCurriculum_ParticipantGuideV3_0 3_AUG15.pptx - PowerPoint"/>
          <p:cNvPicPr preferRelativeResize="0"/>
          <p:nvPr/>
        </p:nvPicPr>
        <p:blipFill rotWithShape="1">
          <a:blip r:embed="rId4">
            <a:alphaModFix/>
          </a:blip>
          <a:srcRect l="26850" t="27037" r="9345" b="18147"/>
          <a:stretch/>
        </p:blipFill>
        <p:spPr>
          <a:xfrm>
            <a:off x="2660650" y="1416050"/>
            <a:ext cx="3836988" cy="4887512"/>
          </a:xfrm>
          <a:prstGeom prst="rect">
            <a:avLst/>
          </a:prstGeom>
          <a:noFill/>
          <a:ln>
            <a:noFill/>
          </a:ln>
        </p:spPr>
      </p:pic>
      <p:sp>
        <p:nvSpPr>
          <p:cNvPr id="1989" name="Google Shape;1989;p11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11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115</a:t>
            </a:fld>
            <a:endParaRPr/>
          </a:p>
        </p:txBody>
      </p:sp>
      <p:sp>
        <p:nvSpPr>
          <p:cNvPr id="1997" name="Google Shape;1997;p11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latin typeface="Verdana"/>
                <a:ea typeface="Verdana"/>
                <a:cs typeface="Verdana"/>
                <a:sym typeface="Verdana"/>
              </a:rPr>
              <a:t>Workbook Activity (page 41):</a:t>
            </a:r>
            <a:br>
              <a:rPr lang="en-US">
                <a:latin typeface="Verdana"/>
                <a:ea typeface="Verdana"/>
                <a:cs typeface="Verdana"/>
                <a:sym typeface="Verdana"/>
              </a:rPr>
            </a:br>
            <a:r>
              <a:rPr lang="en-US">
                <a:latin typeface="Verdana"/>
                <a:ea typeface="Verdana"/>
                <a:cs typeface="Verdana"/>
                <a:sym typeface="Verdana"/>
              </a:rPr>
              <a:t>Make it Personal</a:t>
            </a:r>
            <a:endParaRPr/>
          </a:p>
        </p:txBody>
      </p:sp>
      <p:pic>
        <p:nvPicPr>
          <p:cNvPr id="1998" name="Google Shape;1998;p115" descr="Problem_Solving.png"/>
          <p:cNvPicPr preferRelativeResize="0"/>
          <p:nvPr/>
        </p:nvPicPr>
        <p:blipFill rotWithShape="1">
          <a:blip r:embed="rId3">
            <a:alphaModFix/>
          </a:blip>
          <a:srcRect/>
          <a:stretch/>
        </p:blipFill>
        <p:spPr>
          <a:xfrm>
            <a:off x="457200" y="141288"/>
            <a:ext cx="682625" cy="822325"/>
          </a:xfrm>
          <a:prstGeom prst="rect">
            <a:avLst/>
          </a:prstGeom>
          <a:noFill/>
          <a:ln>
            <a:noFill/>
          </a:ln>
        </p:spPr>
      </p:pic>
      <p:pic>
        <p:nvPicPr>
          <p:cNvPr id="1999" name="Google Shape;1999;p115" descr="D - TLR Review CSF2_TeenCurriculum_ParticipantGuideV3_0 3_AUG15.pptx - PowerPoint"/>
          <p:cNvPicPr preferRelativeResize="0"/>
          <p:nvPr/>
        </p:nvPicPr>
        <p:blipFill rotWithShape="1">
          <a:blip r:embed="rId4">
            <a:alphaModFix/>
          </a:blip>
          <a:srcRect l="26662" t="26914" r="9535" b="18395"/>
          <a:stretch/>
        </p:blipFill>
        <p:spPr>
          <a:xfrm>
            <a:off x="2670174" y="1416050"/>
            <a:ext cx="3825875" cy="4916511"/>
          </a:xfrm>
          <a:prstGeom prst="rect">
            <a:avLst/>
          </a:prstGeom>
          <a:noFill/>
          <a:ln>
            <a:noFill/>
          </a:ln>
        </p:spPr>
      </p:pic>
      <p:sp>
        <p:nvSpPr>
          <p:cNvPr id="2000" name="Google Shape;2000;p11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Shape 2012"/>
        <p:cNvGrpSpPr/>
        <p:nvPr/>
      </p:nvGrpSpPr>
      <p:grpSpPr>
        <a:xfrm>
          <a:off x="0" y="0"/>
          <a:ext cx="0" cy="0"/>
          <a:chOff x="0" y="0"/>
          <a:chExt cx="0" cy="0"/>
        </a:xfrm>
      </p:grpSpPr>
      <p:sp>
        <p:nvSpPr>
          <p:cNvPr id="2013" name="Google Shape;2013;p11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9) PS Cover Page</a:t>
            </a:r>
            <a:endParaRPr/>
          </a:p>
        </p:txBody>
      </p:sp>
      <p:sp>
        <p:nvSpPr>
          <p:cNvPr id="2014" name="Google Shape;2014;p11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116</a:t>
            </a:fld>
            <a:endParaRPr/>
          </a:p>
        </p:txBody>
      </p:sp>
      <p:sp>
        <p:nvSpPr>
          <p:cNvPr id="2015" name="Google Shape;2015;p11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Shape 2026"/>
        <p:cNvGrpSpPr/>
        <p:nvPr/>
      </p:nvGrpSpPr>
      <p:grpSpPr>
        <a:xfrm>
          <a:off x="0" y="0"/>
          <a:ext cx="0" cy="0"/>
          <a:chOff x="0" y="0"/>
          <a:chExt cx="0" cy="0"/>
        </a:xfrm>
      </p:grpSpPr>
      <p:sp>
        <p:nvSpPr>
          <p:cNvPr id="2027" name="Google Shape;2027;p11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9) PS Key Terms</a:t>
            </a:r>
            <a:endParaRPr/>
          </a:p>
        </p:txBody>
      </p:sp>
      <p:sp>
        <p:nvSpPr>
          <p:cNvPr id="2028" name="Google Shape;2028;p11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117</a:t>
            </a:fld>
            <a:endParaRPr/>
          </a:p>
        </p:txBody>
      </p:sp>
      <p:sp>
        <p:nvSpPr>
          <p:cNvPr id="2029" name="Google Shape;2029;p11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035"/>
        <p:cNvGrpSpPr/>
        <p:nvPr/>
      </p:nvGrpSpPr>
      <p:grpSpPr>
        <a:xfrm>
          <a:off x="0" y="0"/>
          <a:ext cx="0" cy="0"/>
          <a:chOff x="0" y="0"/>
          <a:chExt cx="0" cy="0"/>
        </a:xfrm>
      </p:grpSpPr>
      <p:sp>
        <p:nvSpPr>
          <p:cNvPr id="2036" name="Google Shape;2036;p11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42):</a:t>
            </a:r>
            <a:br>
              <a:rPr lang="en-US"/>
            </a:br>
            <a:r>
              <a:rPr lang="en-US"/>
              <a:t>Hunt the Good Stuff</a:t>
            </a:r>
            <a:endParaRPr/>
          </a:p>
        </p:txBody>
      </p:sp>
      <p:sp>
        <p:nvSpPr>
          <p:cNvPr id="2037" name="Google Shape;2037;p11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118</a:t>
            </a:fld>
            <a:endParaRPr/>
          </a:p>
        </p:txBody>
      </p:sp>
      <p:pic>
        <p:nvPicPr>
          <p:cNvPr id="2038" name="Google Shape;2038;p118" descr="HTGS.png"/>
          <p:cNvPicPr preferRelativeResize="0"/>
          <p:nvPr/>
        </p:nvPicPr>
        <p:blipFill rotWithShape="1">
          <a:blip r:embed="rId3">
            <a:alphaModFix/>
          </a:blip>
          <a:srcRect/>
          <a:stretch/>
        </p:blipFill>
        <p:spPr>
          <a:xfrm>
            <a:off x="457200" y="146050"/>
            <a:ext cx="684213" cy="822325"/>
          </a:xfrm>
          <a:prstGeom prst="rect">
            <a:avLst/>
          </a:prstGeom>
          <a:noFill/>
          <a:ln>
            <a:noFill/>
          </a:ln>
        </p:spPr>
      </p:pic>
      <p:pic>
        <p:nvPicPr>
          <p:cNvPr id="2039" name="Google Shape;2039;p118" descr="D - TLR Review CSF2_TeenCurriculum_ParticipantGuideV3_0 3_AUG15.pptx - PowerPoint"/>
          <p:cNvPicPr preferRelativeResize="0"/>
          <p:nvPr/>
        </p:nvPicPr>
        <p:blipFill rotWithShape="1">
          <a:blip r:embed="rId4">
            <a:alphaModFix/>
          </a:blip>
          <a:srcRect l="26662" t="26914" r="9346" b="18518"/>
          <a:stretch/>
        </p:blipFill>
        <p:spPr>
          <a:xfrm>
            <a:off x="2671762" y="1379538"/>
            <a:ext cx="3813175" cy="4921250"/>
          </a:xfrm>
          <a:prstGeom prst="rect">
            <a:avLst/>
          </a:prstGeom>
          <a:noFill/>
          <a:ln>
            <a:noFill/>
          </a:ln>
        </p:spPr>
      </p:pic>
      <p:sp>
        <p:nvSpPr>
          <p:cNvPr id="2040" name="Google Shape;2040;p11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sp>
        <p:nvSpPr>
          <p:cNvPr id="2048" name="Google Shape;2048;p11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Problem Solving</a:t>
            </a:r>
            <a:endParaRPr/>
          </a:p>
        </p:txBody>
      </p:sp>
      <p:sp>
        <p:nvSpPr>
          <p:cNvPr id="2049" name="Google Shape;2049;p11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119</a:t>
            </a:fld>
            <a:endParaRPr/>
          </a:p>
        </p:txBody>
      </p:sp>
      <p:pic>
        <p:nvPicPr>
          <p:cNvPr id="2050" name="Google Shape;2050;p119" descr="S:\0Resilience\Army\MRT V 3.0 Devel\Final\Icons\Problem_Solving.png"/>
          <p:cNvPicPr preferRelativeResize="0"/>
          <p:nvPr/>
        </p:nvPicPr>
        <p:blipFill rotWithShape="1">
          <a:blip r:embed="rId3">
            <a:alphaModFix/>
          </a:blip>
          <a:srcRect/>
          <a:stretch/>
        </p:blipFill>
        <p:spPr>
          <a:xfrm>
            <a:off x="2870200" y="1854200"/>
            <a:ext cx="3416300" cy="4114800"/>
          </a:xfrm>
          <a:prstGeom prst="rect">
            <a:avLst/>
          </a:prstGeom>
          <a:noFill/>
          <a:ln>
            <a:noFill/>
          </a:ln>
        </p:spPr>
      </p:pic>
      <p:sp>
        <p:nvSpPr>
          <p:cNvPr id="2051" name="Google Shape;2051;p119"/>
          <p:cNvSpPr/>
          <p:nvPr/>
        </p:nvSpPr>
        <p:spPr>
          <a:xfrm>
            <a:off x="3149600" y="890588"/>
            <a:ext cx="2830513" cy="428625"/>
          </a:xfrm>
          <a:prstGeom prst="roundRect">
            <a:avLst>
              <a:gd name="adj" fmla="val 16667"/>
            </a:avLst>
          </a:prstGeom>
          <a:solidFill>
            <a:srgbClr val="00B050"/>
          </a:solidFill>
          <a:ln>
            <a:noFill/>
          </a:ln>
        </p:spPr>
        <p:txBody>
          <a:bodyPr spcFirstLastPara="1" wrap="square" lIns="86475" tIns="43225" rIns="86475" bIns="43225" anchor="ctr" anchorCtr="0">
            <a:noAutofit/>
          </a:bodyPr>
          <a:lstStyle/>
          <a:p>
            <a:pPr marL="0" marR="0" lvl="0" indent="0" algn="ctr" rtl="0">
              <a:spcBef>
                <a:spcPts val="0"/>
              </a:spcBef>
              <a:spcAft>
                <a:spcPts val="0"/>
              </a:spcAft>
              <a:buNone/>
            </a:pPr>
            <a:r>
              <a:rPr lang="en-US" sz="2000">
                <a:solidFill>
                  <a:schemeClr val="lt1"/>
                </a:solidFill>
                <a:latin typeface="Arial"/>
                <a:ea typeface="Arial"/>
                <a:cs typeface="Arial"/>
                <a:sym typeface="Arial"/>
              </a:rPr>
              <a:t>Mental Agility</a:t>
            </a:r>
            <a:endParaRPr/>
          </a:p>
        </p:txBody>
      </p:sp>
      <p:pic>
        <p:nvPicPr>
          <p:cNvPr id="2052" name="Google Shape;2052;p119" descr="Problem_Solving.png"/>
          <p:cNvPicPr preferRelativeResize="0"/>
          <p:nvPr/>
        </p:nvPicPr>
        <p:blipFill rotWithShape="1">
          <a:blip r:embed="rId4">
            <a:alphaModFix/>
          </a:blip>
          <a:srcRect/>
          <a:stretch/>
        </p:blipFill>
        <p:spPr>
          <a:xfrm>
            <a:off x="457200" y="141288"/>
            <a:ext cx="682625" cy="822325"/>
          </a:xfrm>
          <a:prstGeom prst="rect">
            <a:avLst/>
          </a:prstGeom>
          <a:noFill/>
          <a:ln>
            <a:noFill/>
          </a:ln>
        </p:spPr>
      </p:pic>
      <p:sp>
        <p:nvSpPr>
          <p:cNvPr id="2053" name="Google Shape;2053;p11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12"/>
          <p:cNvSpPr txBox="1">
            <a:spLocks noGrp="1"/>
          </p:cNvSpPr>
          <p:nvPr>
            <p:ph type="title"/>
          </p:nvPr>
        </p:nvSpPr>
        <p:spPr>
          <a:xfrm>
            <a:off x="0" y="14288"/>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Benefits of Optimism</a:t>
            </a:r>
            <a:endParaRPr/>
          </a:p>
        </p:txBody>
      </p:sp>
      <p:sp>
        <p:nvSpPr>
          <p:cNvPr id="386" name="Google Shape;386;p1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12</a:t>
            </a:fld>
            <a:endParaRPr/>
          </a:p>
        </p:txBody>
      </p:sp>
      <p:pic>
        <p:nvPicPr>
          <p:cNvPr id="387" name="Google Shape;387;p12" descr="HTGS.png"/>
          <p:cNvPicPr preferRelativeResize="0"/>
          <p:nvPr/>
        </p:nvPicPr>
        <p:blipFill rotWithShape="1">
          <a:blip r:embed="rId3">
            <a:alphaModFix/>
          </a:blip>
          <a:srcRect/>
          <a:stretch/>
        </p:blipFill>
        <p:spPr>
          <a:xfrm>
            <a:off x="457200" y="146050"/>
            <a:ext cx="684213" cy="822325"/>
          </a:xfrm>
          <a:prstGeom prst="rect">
            <a:avLst/>
          </a:prstGeom>
          <a:noFill/>
          <a:ln>
            <a:noFill/>
          </a:ln>
        </p:spPr>
      </p:pic>
      <p:sp>
        <p:nvSpPr>
          <p:cNvPr id="388" name="Google Shape;388;p1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
        <p:nvSpPr>
          <p:cNvPr id="389" name="Google Shape;389;p12"/>
          <p:cNvSpPr/>
          <p:nvPr/>
        </p:nvSpPr>
        <p:spPr>
          <a:xfrm>
            <a:off x="4950640" y="1513494"/>
            <a:ext cx="3594264" cy="4424754"/>
          </a:xfrm>
          <a:prstGeom prst="roundRect">
            <a:avLst>
              <a:gd name="adj" fmla="val 16667"/>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86475" tIns="43225" rIns="86475" bIns="43225"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90" name="Google Shape;390;p12"/>
          <p:cNvSpPr txBox="1">
            <a:spLocks noGrp="1"/>
          </p:cNvSpPr>
          <p:nvPr>
            <p:ph type="body" idx="1"/>
          </p:nvPr>
        </p:nvSpPr>
        <p:spPr>
          <a:xfrm>
            <a:off x="5014776" y="1786776"/>
            <a:ext cx="3468136" cy="3840179"/>
          </a:xfrm>
          <a:prstGeom prst="rect">
            <a:avLst/>
          </a:prstGeom>
          <a:noFill/>
          <a:ln>
            <a:noFill/>
          </a:ln>
        </p:spPr>
        <p:txBody>
          <a:bodyPr spcFirstLastPara="1" wrap="square" lIns="91275" tIns="45625" rIns="91275" bIns="45625" anchor="t" anchorCtr="0">
            <a:noAutofit/>
          </a:bodyPr>
          <a:lstStyle/>
          <a:p>
            <a:pPr marL="0" lvl="1" indent="0" algn="l" rtl="0">
              <a:spcBef>
                <a:spcPts val="0"/>
              </a:spcBef>
              <a:spcAft>
                <a:spcPts val="0"/>
              </a:spcAft>
              <a:buClr>
                <a:schemeClr val="dk1"/>
              </a:buClr>
              <a:buSzPts val="2000"/>
              <a:buNone/>
            </a:pPr>
            <a:r>
              <a:rPr lang="en-US" sz="2000"/>
              <a:t>Science informs us that people who are Optimistic are also:</a:t>
            </a:r>
            <a:endParaRPr sz="2000"/>
          </a:p>
          <a:p>
            <a:pPr marL="568325" lvl="1" indent="-284163" algn="l" rtl="0">
              <a:lnSpc>
                <a:spcPct val="150000"/>
              </a:lnSpc>
              <a:spcBef>
                <a:spcPts val="0"/>
              </a:spcBef>
              <a:spcAft>
                <a:spcPts val="0"/>
              </a:spcAft>
              <a:buClr>
                <a:schemeClr val="dk1"/>
              </a:buClr>
              <a:buSzPts val="2000"/>
              <a:buFont typeface="Noto Sans Symbols"/>
              <a:buChar char="▪"/>
            </a:pPr>
            <a:r>
              <a:rPr lang="en-US" sz="2000"/>
              <a:t>Happier</a:t>
            </a:r>
            <a:endParaRPr/>
          </a:p>
          <a:p>
            <a:pPr marL="568325" lvl="1" indent="-284163" algn="l" rtl="0">
              <a:lnSpc>
                <a:spcPct val="150000"/>
              </a:lnSpc>
              <a:spcBef>
                <a:spcPts val="0"/>
              </a:spcBef>
              <a:spcAft>
                <a:spcPts val="0"/>
              </a:spcAft>
              <a:buClr>
                <a:schemeClr val="dk1"/>
              </a:buClr>
              <a:buSzPts val="2000"/>
              <a:buFont typeface="Noto Sans Symbols"/>
              <a:buChar char="▪"/>
            </a:pPr>
            <a:r>
              <a:rPr lang="en-US" sz="2000"/>
              <a:t>Healthier</a:t>
            </a:r>
            <a:endParaRPr/>
          </a:p>
          <a:p>
            <a:pPr marL="568325" lvl="1" indent="-284163" algn="l" rtl="0">
              <a:lnSpc>
                <a:spcPct val="150000"/>
              </a:lnSpc>
              <a:spcBef>
                <a:spcPts val="0"/>
              </a:spcBef>
              <a:spcAft>
                <a:spcPts val="0"/>
              </a:spcAft>
              <a:buClr>
                <a:schemeClr val="dk1"/>
              </a:buClr>
              <a:buSzPts val="2000"/>
              <a:buFont typeface="Noto Sans Symbols"/>
              <a:buChar char="▪"/>
            </a:pPr>
            <a:r>
              <a:rPr lang="en-US" sz="2000"/>
              <a:t>Have stronger relationships</a:t>
            </a:r>
            <a:endParaRPr/>
          </a:p>
          <a:p>
            <a:pPr marL="568325" lvl="1" indent="-284163" algn="l" rtl="0">
              <a:lnSpc>
                <a:spcPct val="150000"/>
              </a:lnSpc>
              <a:spcBef>
                <a:spcPts val="0"/>
              </a:spcBef>
              <a:spcAft>
                <a:spcPts val="0"/>
              </a:spcAft>
              <a:buClr>
                <a:schemeClr val="dk1"/>
              </a:buClr>
              <a:buSzPts val="2000"/>
              <a:buFont typeface="Noto Sans Symbols"/>
              <a:buChar char="▪"/>
            </a:pPr>
            <a:r>
              <a:rPr lang="en-US" sz="2000"/>
              <a:t>Perform better </a:t>
            </a:r>
            <a:endParaRPr/>
          </a:p>
          <a:p>
            <a:pPr marL="568325" lvl="1" indent="-284163" algn="l" rtl="0">
              <a:lnSpc>
                <a:spcPct val="150000"/>
              </a:lnSpc>
              <a:spcBef>
                <a:spcPts val="0"/>
              </a:spcBef>
              <a:spcAft>
                <a:spcPts val="0"/>
              </a:spcAft>
              <a:buClr>
                <a:schemeClr val="dk1"/>
              </a:buClr>
              <a:buSzPts val="2000"/>
              <a:buFont typeface="Noto Sans Symbols"/>
              <a:buChar char="▪"/>
            </a:pPr>
            <a:r>
              <a:rPr lang="en-US" sz="2000"/>
              <a:t>Are more successful</a:t>
            </a:r>
            <a:endParaRPr/>
          </a:p>
          <a:p>
            <a:pPr marL="341313" lvl="0" indent="-341313" algn="l" rtl="0">
              <a:spcBef>
                <a:spcPts val="480"/>
              </a:spcBef>
              <a:spcAft>
                <a:spcPts val="0"/>
              </a:spcAft>
              <a:buClr>
                <a:schemeClr val="dk1"/>
              </a:buClr>
              <a:buSzPts val="2400"/>
              <a:buFont typeface="Noto Sans Symbols"/>
              <a:buNone/>
            </a:pPr>
            <a:endParaRPr/>
          </a:p>
        </p:txBody>
      </p:sp>
      <p:grpSp>
        <p:nvGrpSpPr>
          <p:cNvPr id="391" name="Google Shape;391;p12"/>
          <p:cNvGrpSpPr/>
          <p:nvPr/>
        </p:nvGrpSpPr>
        <p:grpSpPr>
          <a:xfrm>
            <a:off x="787776" y="1513494"/>
            <a:ext cx="3595288" cy="4424754"/>
            <a:chOff x="787776" y="1513494"/>
            <a:chExt cx="3595288" cy="4424754"/>
          </a:xfrm>
        </p:grpSpPr>
        <p:sp>
          <p:nvSpPr>
            <p:cNvPr id="392" name="Google Shape;392;p12"/>
            <p:cNvSpPr/>
            <p:nvPr/>
          </p:nvSpPr>
          <p:spPr>
            <a:xfrm>
              <a:off x="787776" y="1513494"/>
              <a:ext cx="3595288" cy="4424754"/>
            </a:xfrm>
            <a:prstGeom prst="roundRect">
              <a:avLst>
                <a:gd name="adj" fmla="val 16667"/>
              </a:avLst>
            </a:prstGeom>
            <a:solidFill>
              <a:schemeClr val="lt1"/>
            </a:solidFill>
            <a:ln w="9525" cap="flat" cmpd="thickThin">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393" name="Google Shape;393;p12"/>
            <p:cNvPicPr preferRelativeResize="0"/>
            <p:nvPr/>
          </p:nvPicPr>
          <p:blipFill rotWithShape="1">
            <a:blip r:embed="rId4">
              <a:alphaModFix/>
            </a:blip>
            <a:srcRect/>
            <a:stretch/>
          </p:blipFill>
          <p:spPr>
            <a:xfrm flipH="1">
              <a:off x="1429597" y="2891711"/>
              <a:ext cx="2139700" cy="2999238"/>
            </a:xfrm>
            <a:prstGeom prst="rect">
              <a:avLst/>
            </a:prstGeom>
            <a:noFill/>
            <a:ln>
              <a:noFill/>
            </a:ln>
          </p:spPr>
        </p:pic>
        <p:sp>
          <p:nvSpPr>
            <p:cNvPr id="394" name="Google Shape;394;p12"/>
            <p:cNvSpPr txBox="1"/>
            <p:nvPr/>
          </p:nvSpPr>
          <p:spPr>
            <a:xfrm>
              <a:off x="977473" y="1695419"/>
              <a:ext cx="3215894" cy="3840179"/>
            </a:xfrm>
            <a:prstGeom prst="rect">
              <a:avLst/>
            </a:prstGeom>
            <a:noFill/>
            <a:ln>
              <a:noFill/>
            </a:ln>
          </p:spPr>
          <p:txBody>
            <a:bodyPr spcFirstLastPara="1" wrap="square" lIns="91275" tIns="45625" rIns="91275" bIns="45625" anchor="t" anchorCtr="0">
              <a:noAutofit/>
            </a:bodyPr>
            <a:lstStyle/>
            <a:p>
              <a:pPr marL="0" marR="0" lvl="1" indent="0" algn="l" rtl="0">
                <a:spcBef>
                  <a:spcPts val="0"/>
                </a:spcBef>
                <a:spcAft>
                  <a:spcPts val="0"/>
                </a:spcAft>
                <a:buClr>
                  <a:schemeClr val="dk1"/>
                </a:buClr>
                <a:buSzPts val="2000"/>
                <a:buFont typeface="Arial"/>
                <a:buNone/>
              </a:pPr>
              <a:r>
                <a:rPr lang="en-US" sz="2000" b="0" i="0" u="none" strike="noStrike" cap="none">
                  <a:solidFill>
                    <a:schemeClr val="dk1"/>
                  </a:solidFill>
                  <a:latin typeface="Verdana"/>
                  <a:ea typeface="Verdana"/>
                  <a:cs typeface="Verdana"/>
                  <a:sym typeface="Verdana"/>
                </a:rPr>
                <a:t>The “Negativity bias” is a basic survival instinct from the beginning of time.</a:t>
              </a:r>
              <a:endParaRPr sz="2200" b="0" i="0" u="none" strike="noStrike" cap="none">
                <a:solidFill>
                  <a:schemeClr val="dk1"/>
                </a:solidFill>
                <a:latin typeface="Verdana"/>
                <a:ea typeface="Verdana"/>
                <a:cs typeface="Verdana"/>
                <a:sym typeface="Verdana"/>
              </a:endParaRPr>
            </a:p>
          </p:txBody>
        </p:sp>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059"/>
        <p:cNvGrpSpPr/>
        <p:nvPr/>
      </p:nvGrpSpPr>
      <p:grpSpPr>
        <a:xfrm>
          <a:off x="0" y="0"/>
          <a:ext cx="0" cy="0"/>
          <a:chOff x="0" y="0"/>
          <a:chExt cx="0" cy="0"/>
        </a:xfrm>
      </p:grpSpPr>
      <p:sp>
        <p:nvSpPr>
          <p:cNvPr id="2060" name="Google Shape;2060;p120"/>
          <p:cNvSpPr txBox="1">
            <a:spLocks noGrp="1"/>
          </p:cNvSpPr>
          <p:nvPr>
            <p:ph type="title"/>
          </p:nvPr>
        </p:nvSpPr>
        <p:spPr>
          <a:xfrm>
            <a:off x="856337" y="0"/>
            <a:ext cx="8157028"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Review:</a:t>
            </a:r>
            <a:br>
              <a:rPr lang="en-US"/>
            </a:br>
            <a:r>
              <a:rPr lang="en-US"/>
              <a:t>What is the Confirmation Bias? (page 43):</a:t>
            </a:r>
            <a:endParaRPr/>
          </a:p>
        </p:txBody>
      </p:sp>
      <p:sp>
        <p:nvSpPr>
          <p:cNvPr id="2061" name="Google Shape;2061;p12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marR="0" lvl="0" indent="0" algn="r" rtl="0">
              <a:spcBef>
                <a:spcPts val="0"/>
              </a:spcBef>
              <a:spcAft>
                <a:spcPts val="0"/>
              </a:spcAft>
              <a:buNone/>
            </a:pPr>
            <a:fld id="{00000000-1234-1234-1234-123412341234}" type="slidenum">
              <a:rPr lang="en-US" sz="1000">
                <a:solidFill>
                  <a:srgbClr val="000000"/>
                </a:solidFill>
                <a:latin typeface="Verdana"/>
                <a:ea typeface="Verdana"/>
                <a:cs typeface="Verdana"/>
                <a:sym typeface="Verdana"/>
              </a:rPr>
              <a:t>120</a:t>
            </a:fld>
            <a:endParaRPr sz="1000">
              <a:solidFill>
                <a:srgbClr val="000000"/>
              </a:solidFill>
              <a:latin typeface="Verdana"/>
              <a:ea typeface="Verdana"/>
              <a:cs typeface="Verdana"/>
              <a:sym typeface="Verdana"/>
            </a:endParaRPr>
          </a:p>
        </p:txBody>
      </p:sp>
      <p:sp>
        <p:nvSpPr>
          <p:cNvPr id="2062" name="Google Shape;2062;p120" descr="data:image/jpeg;base64,/9j/4AAQSkZJRgABAQAAAQABAAD/2wCEAAkGBhQSERUUExQVFRUWFxgYGBgXFBgXFxcUGBUcFxcYFxcaHCYeGhokGhUUHy8gJCcpLCwsFx4xNTAqNSYrLCkBCQoKDgwOGg8PGiwcHBwpLCwsKSwpKSwsLCkpLCwsLCwpLCwsLCwpLCwsLCkpKSwsKSwsKSwsLCwsLCkpLCkpKf/AABEIAK4BIgMBIgACEQEDEQH/xAAcAAACAgMBAQAAAAAAAAAAAAAFBgMEAQIHAAj/xAA/EAABAwIEAwYDBgUDAwUAAAABAAIRAyEEBRIxQVFhBhMicYGRMqGxQlLB0eHwByNicvEUFYIzU5IkY6LC0v/EABkBAAMBAQEAAAAAAAAAAAAAAAECAwQABf/EAC4RAAICAgIBAgQDCQAAAAAAAAABAhEDMRIhQRNRIkJh8IGh4QQUIzJxkbHR8f/aAAwDAQACEQMRAD8A5YGqehiCxwc3cFOlPA0qbA17A+BuIQfMso1v/lMIBRlBKPK0yccjcuLi0HsVmba+GY4bhzZHGZCxmj5qf8QlTBudTq926R4hI6yEz5if5noFnUaZdu0VMQzwFJlXASTBhN2LqeEjolhtS6rEmyGngnjqsvwlSQRIIV+nUU7Xp6Fs87NqjwGuB/VR1cI5xktcPQqYFHMrz6PDUEjnxUFiUHaLvM5qmUjRZWZTYAGPaIc47FS1+xZDS4vYGASXEwAOqbMLTp1I0AOlLlTD1syxAo0QTSa4hrRZryLOqPPBo4JVJ+DmkCctq0aRmlS793B1WRSmbaaTfE//AJGOid8uwWZ42BUqmkzfTTaGQPJoGm33j6Jiy3sVQwjQ0+Ou6DqDCdPMMHAfMpnwjm02NbqLZmGuAEnnA2Ezf5rnLyFR8CfX7N4Zo0k1Krhb+Y9ziTNyXB0egRjLm06dP4Q14+0ANXkDHhEclrUe5zyXEOa2dgACeg4qVlLU6Gt8cX8U+/ABcBbLT8yZUDZa4lpnSD4ehJ4+SFZrX1mCXF9Q+FgMWBALj92m2bnjsLm0tKi2kddR8EO2bDieQ5zvAAU1HIhPfuvWfOsBxMUy6WU2zYaW6Rtcgnil6Q6TexYoZDUp12NcWPovcO8cGFpAv4T4iQ02Ei8E7Jny7KGua1rR3VNkiKZhrr8BxHVQYXCVa1aSNNJtj6fZHVMReGiAlnOimPHYExXZKiJdSboeTMtJuefJCcdlTvvF54h0z/xMwmh+NhaOaHXUlkNEsK8o5G5/c1jq1NbJncHSYkfX2XTsHktN9NjmOkESSb6gYI/fVQZrkNOs3S9s8jxHkd1ayQjD0e6OpwZOmBJ0nYel1VzvRn9Kn3o5rhmfzcdQPCp3jf8AyLHfI0z6KfA1/C2YtEjieYlVH4qM3eCC3vXOYRxh7YHzgr1CqadQ2HxTBFr7gj3VaM7GnNslaac07AAkiSZESOPmuevcaNafsv36G4n5FPeVZoDr1uABFpJgdBPQ/JLHaPKtILbE6HOkcYIcPXf3SVapjxlxdoFZvUshrqwdTLeO/rxWrq5c0A8FUA3SRhSNEp2yvcFFsoqYhzgylqc47NF1BQwnNdT/AIe4FtCn3rWy94+KLBk7N9rppaJX2I1YYy7TRqT0Y4/QFUSa86dD55aTPtC7ri6pNMlrRqPEWXOM4wWMNRzgNIAtBmV0eJ0pMEZV2UqvOqqC0cj8R9OHqmU5MA2ALAWRjJ+zL3UWP7464uCNj5KerkuJb9lrx0sm5pCOLYAHZmob2915FiMSLdy73CyjyQvBnJe9f94+6mo46qNnFaAW2Psva04pVxOJcazXON5H1RvFZsH1PQJcxb5evHUTICNWCw7jKwIseCXhurdFjlcwORGq4hpAjgU2hdlCk9WmORYdjavRbjspWHAe6POIOLBgUrWhEh2YrfdHui3Z3sPUr1g15FNm7nbmOTRxcUeSBxZN2U7PVa1KqWkt1ju2vMhrNRh9TqQJAA3J6LpfZns9QwlPRSG0N1n4nEDcnzm3BW/9uZTotpUwGsZA3sABu4oN/vrRIaNUG0uAYTsTI+L0MLK3y0aYpR2EsyptLjVc6GsbFrEuvYHzMdUDzXNXvYAAWyL6jpY0DYGAXOd+7LbEYpzoe86jfSCPh/tHAfO+6qvxnhcNIJcAJ+71CKTA2jXBUa9Q/GxltwJgdXOsOWxUneva091UDiZ1F9OSCLCDIt6cUQwlTVTNJ0FgExtJJ3J3XswwMMa8bRBv7Rx5rm+6OSdWgbl1Wo1+uoxz3Os3TBa3mS10Ek22Ng0DqjuF7yo4tJc0CJkEETyniehhVW1gTRDTMAD14j3R9jidtlKUi0IWjR1aPC3goX05F1O6nCgrVICk/qbIV4BeLwxkEFTYSsRZ23NSh4Oy93cJaRRpmdYJhTswnEKBtMTyVrvS0gc+iZE39CtjMop1CC+m0uaQWktEtIMgg7gpdzHsXTeXOaXNc4km+oSTJsdhJ2Tc6qTwCq4itpFxZOpNaF4qS+JHMcZgnUXaDe2/Cei3zCKj6flpcY5tLSEe7VgOZrZEtv8AgUr4lullIjxEuBJ1R6LRB32YMsFB0tCzWw+qWmzhx5+fNUjl1Rt9Mjm24/T1RSsZqOa4Q9rjPI3my3uBKo4iKdAbHhzQ0barngQJgekp67HZyWDuTdp+Ho7iB5rnNOs+rWcTeSW9A3kmHKaxAF7tsTxkfCfUR7I8E1Qjk07OrYLGuI8QIvsVaNaTJQ7IsyFeiHfaFnf3Dj6i6I6QsjVOjUu1aJBVA2spqeOcNiquha6AuOCH+8O5fJZQ6Oq8uOFOplYPAKCrkzD9kT5K+2osVKidsnQEOQU5u0H0VqjkdL7g9lae8ranUQTYWkRtySl9wey3GSsa4Oa0AjkrbMQFJ3gKNsFI1LIWwavU3AGFNSGowP8AHXyXBMYTDF7omALknYBMeSQ1pc1uoxuTDGieL4uZ4CdkAeA4aRYDjeX+fIdFeo49waGfZH7/AMJuLoTkrCGNPeAS6Zklv2RBsQ3meZkrX/Ra2/CBAJBIsACPzUAe0b2LuPQCQr+HcatFpqO0aHEki2qCbeWx4oXQ9WD8Lgw9o7wkFwloB4cT5K1W7PM0jTqLuAJET7bIPVrtqvfU1EeGGidIkbRbhfyEq1UxtfS1gOsxOoHxRe02m0X+q52BV7F2rjGO0sp/ZgOOmJMfNHqVMaACB6rm9LEvFUaSW3uPLnITTgO0OkEVC5xkRAERHolcQxkvJcOXsfV1EfAZAFhqjc+Uq9VxYA5KjRxALC8bEk36pI7SdpH0nEi44j8lnlN6N+PEmrGrHZ6GzdAML2lD67mE/Zkehg/VIOYdrNR+KOnFL9XPajawe0wW/Od56IKLZRyS6R3PB5iOaJUMcHbLi2D7YPdG4mfkJ3TFlPbmm2GEnVyg3K5poCkmdOZdWC8Jfy/NC5oc5pbI2NlebjZgBcmM1YQ1KrmJ8J8lu1yr4uqE1g0IGY4t1Oq5p+F34odWJ0mnO06fyRjtXp4bygbCXGVshqzz83bozi8IwtNVzhrMQA2HAG+onj4tQQiudTbbc0eY0ENBMeIt2n4gXN+j/dU80wUOdpjyFt+hVEzK0KuVYYvxDaYIaH1Gt1HhJAlMWaZGcJXIadbSLyIdESHaeV0tVC5lQi4IM9bXH0XRcfhNZa8bPEucbkAgWA9V10znoqdlMxNKvpnw1BEf1Db8R6p6p4oHdcyxeYtFQGnqlhbJIAJLePsIXSGQ4Bw2IBHkRIUsq7spik6otCoF5zwqulbAqNFrJbLy0heXAs5iKlbhr9ip2nE8neyZ9fkthWWjl9CHH6i1GJIiHeyzSyqud5HmUziujWWZI6q0PcdLTtzI59AlcqGWNsSaWQVfvqankVQG9Qpwq0KbHljpDvsybO9efRS0cKw/5Kn6xf8AdmAaODgCXSizMCG0w770mf6QQAPfUVYwxpvdUaAPCQPcKziMEXs0h8R8NgY5fgkWVWO/2aVAqlQ1QWiQfaytljWDaTzKq0axojS8gHULgQL784n8VTxLHF0mYF7ze/VW5WZ3Bx2ixiHFxVfNMyn+S24A8V91DjMwAAa34iJ8h1WuBwB/6jrcR+YXJCt3omos1Uyw6Ww2Gatg4cfO9z0RTGP7pmk1NQLfFzA3Ia7iN7FAyx08+RWprAiLlrSb83flK5o5Mv06jHEEyDsD/wDrn6mwW1SiWnmXERax8uPohLHny39uF+at4TMzH9PIi8iII4AzsufQVT2H8fihSp6QdguV9ps11OKZe0GMquc1jGlzn7NEajIn4ZkeyB4jsPWPirAN6Ej5rBCSk7PYfwxE/BBrnF9TVxhrW7mLSTaJWtTAucSQCnfLuyrSbuEdLp0yrJaLPCGAzzEzzWmUktEFE4xRdpaNTYLXgyNy02dPkJ9+iIdocrGHxdSmwuLWkFjjZ1wHAwLcV1vEdkMPVaD3YEzcW4wgOc/wx7wk06jtYaANfiBA2E7j5ro5FfZKWJ/KwD2a7YPqkU6zr7NdsCeR6/VP+ExFNjbuEpB7I9gnHEvGLYWtpQdJ2qGSBB4tsSY6J7xbsNT2pM1cBAU8nFPori5tfEEqWOlpcNuHXy6KhisVOy9oq1I8MDgBwHkpDgNIvMpUMxQzbCl7tzZVWYTRBTJj8PbzQvE0hHktMZdUZZx7sEvqEOkcCD7XChzasHO3mw25qzVbxHBaYmk0Uy8N1GOG+yumZZxFjNGQBxJt+X4p2ZjXMpNeT/0mhotZ1QNgm/IyOcgpGzCoXsdzBBHnKNjMf5FOk4HwiJGx8+t07jdEU6BlCS5ztyQfqun9nHE4WkTvoA9rD5AJP7LZIKtTU5rjTAmdgXWgTx42Ce2U4AAsBYAbAJMrvopjXkn0rBYoTK9JUaK2b3XlDpPNZXUdYHDFnQsqShQL3BrRJJgJhS7kmV99UAPwi7vIcPVM2Z5i1giwW+W5eMPTjdxu48z06Jd7SjU07hQm70bcMOKtgjtFmEiDediOB6FDMt7WkeCobiwdzHVB8ZiHDwkyOHmtst7POxHjJLGiwMXdzjoOaRRvovJqKthvJs9/9U4Tao23mL/SU7UcXbyXMf8AS4enUbDq1QtMyxzWiR/VB+Up87GYZ9Umq+RSHwNJ1FzuZIAEDy38krxtDLMmg/g8uF3vEu3/ALeQHVDs8JDTxCLYnE6CTEg7jYiEndpc9DWEtMzaOIKakJyYCyyr3lV43jjyB5opiMWRABsOHNJWXdp3Yd9RwaHF8b7CJ4DfdQHtRWc/VqF9hobA9IstcIujzczXN0P1WtIA8tXQGR7qs+qBxgbQDf8AfuljA9qXizgCDxiDfj19Uw4d4e0abC0+W6LVCJ2TssASftTAuZ4AQNjy5oVnPaPufDTPjkNc4XbTk7DgX7yeHzW+b5maVF0AteSWTedOgGW8iZI90oupB0sB8Nem1zCf+43h5yCPVY23mk4/Kt/X9D0MWNQipPb/AC/Uaf4ZZo0YjEPqmXt8LSdw2bn1gKftN2r1PeBfgOMJAZULS2o1xaXjQ4j7NQcT52VapWeZLpJaYeOY5qvpK+tDPI/OxxynPmhsE31W6g/qulZPGqZnSz5u/wAFfPrfA6Jlrtj0Tr2b7X1GMdSkajFz9poEAi/uEJ4/YRZeO9HaMubFOn6n3cVfpMElI3ZztzSc5tKodDgAGybOMcDtO5hPFJwNwppU+xnLkrRVzPKm1GxtxB2IPohg7PM1apeHciQ4DykFMe6rVTwKEorY0JvRTY1zfLyVXEvBV+oLIViyBxQHegTmLvkgmNcAIV3McVvxQw0i+5VkZ5EVGnqBEbqwMJpVzBUhsNgpsdRmw6JuQnEVM17KawH07EO1FuwdG1+BQWvnjqToOGAaDB1gucfM8D5QuoYah4ACoKmEI225G4PpzTPIxfRQPyfO290zSJplstIsQORHMFHMPimv+Ez04+yXKuHayA1ukS6w2E6Sfmo9cXFvVBSJNU6G7QtXNQLDZ25u/iHXf3/NFsNmbH7GDyO/6prASwVhSyvLrOApYm7s3k/dt1u+Nw2+638ygWUUQazAfvD5XTyWpZMrjS2U8YbFJee1XXsSOic8YYBSPnuJgmCpGoUsRvMA32IkeoWuZZvUqnQYYz7rdiOp4jpsrFYat+PFC8RQeXBgBL5gAAkuPSN0YumPKKkrL2U4J1Wqykzd5AH4nyABPouzYbBto02sbIaxsA8TzJ67n1SV/D/s+6gXVsQA15GljCQS0H4nOiwJsI33RftF2jDGnSbrpdk6IM+zfRN5HMbj8/Jc2z3PNZ8NjsSLA+iznWaOquJkj9/NVcj7N1MY54Y4N0AS43udgBxNj7IqPFWxXK3SNu0OR0qeFpVmuPeENDxMteXX9CNrWMJcpPm4V3tC99N/+mNUVBRJEgQJ4+ZHw+hQdtQtMtP5HzC1YrUezH+0cXP4RjynLXVfFwmPPzPBOdLDhto0gARsfTbeyodlM0oYim2nT/l12tju3R4zFywmzuJg3RapQIdBEkQbiBtB+vRCUrEUaKOZ0A9hDjvafun7Lj6mDtYnkkruHQ6lBD2E1KfMOHxsHtIXQCQYBmD8Q5jaD9Eq53RFQvdSM1KDgHkdB4XHn9x3UTxWSX8OfPw9/wCzdhnyjw8rX39+QFWc13iNqdaz/wCiqOPvfyKq1ZbJMa6dng7PZsD++iuPe27iIpVrPH/bq/u/koquHLjoeAalPb/3KfC/OFsgk3TEm6Vr7+9P8GD6eHEGbEzAnhcxf+35rLQT4bhwJLCd7firjPEBccJuHcBIIN9g75KDEUPIObPMXHEcPsu91eePkvqZIzp9+TTGY01GtJtUaQHDaYNnDrz9F1j+HXbk1CMPWd4/sE/aG+n+4fMLkVelrkj4m2cBxjiFjCYkgtcHEFpBBBggi8grLKPNU9lVJ43a0fUZxsKjiM0E2XIsB/FdxphtVvjAjUNndSBsVZw/bnXcO/TzWZ45eTassNo6k/HSELxQLks4LtYTsQf35otQzmd0vGg87NKuXFy9/pA0cJ+ixVzwGwVSpiS4wJTCF6hDfUqw1wQ55IU+EeSVwArQaHbfsrd1O8KXCNtb981vXaGNLzYAEpWyiQrZwB3pA+yPmf8ACF4mzSrHeaiXndxn02AUVenIVUYpd9k2Ep6mDyUD2wYU2FqaWwvYlkwfVFOhWiH/AFVThVfHmV5YIXk3ITiNGUia9P8AuHyv+CfWiySezxnEN8nfROupLLZohop41kgpI7Q5fYkDZP2IbZB8TgQ4RG/NSfRpj2jmWXZXVr1hTpDf4ifha3i4/u66hlnZ2lQaNIBfEF5HiPO/AdApMty9tJsNaATuYEnzKmxOIi3FcM7BuY7Fc57Rkh26fsfXt6LnXafFAusmhsWbVC3mWK0NJVXKO1tbDsf3Z0l4I9eY6i91DnNewE77xyH6oSapMCbDYTsOQWlRUtmRzcNEs+p49VkqNpstiVYys0O4IsQbEcD0TxkPbmq6KWIAq2hrzap5Od9r1E9UkAKem+ErVhTo6nRxbXgvYZjcE+Jt+fEb3HRBKGSCi8vplzmjUC2NRcx1yx7dzJnxiXbWMXE5VmBI1T4hysU00apqMBdDXjlYchPIqUoppxemUi2naFLG0G0zqHiw9UX6Dgej2mxVQ0DIpE/zGXov4PbuBP09k042gDqDxDXGXx94n/qDmY+LmDzAS5iMHpPcvMCZpVODSbgT907hRxNxfpy/B+6Nlqa5r8fp9/4KjyHeMCCCO9ZpmDcamg8N1qHWF4kTxbxnjI+/7lXW4Z73T8OIYDqadqreMczG4/YjGCL5NOzftjVHdkb26yQPNb1mio/E9GWeGV/Ct/f9vYHk/a9vkCeokQPVDg6A7ib3RKo6TbYfQbIUweE9SpK38T8iSfyrwaNUlJxBlpIPMKSlR2U5Zp5IihHLc+fTMuY1/mLo9R7XNdw0+YSeOq0qO4C5SOCYyyNHRcJnVJxu9vuiZz2i0WcFy/D4eDfc2J8xZSUKpgXuPwS+iOs9HRKOcd6+GpvyrBgASuJsz+pQcHDjy3/JOfZvtbVrzpe10RINnR5D6qUoNF4ZEzqlJzQl/tbmVhSad7u/tHD1NlVp5sQ0ufsOu55Dqg9R5c4uduTJ/Aeiml5GyT6pGQT+K9uo3OJspTCYgV3i/RXXbKuQtnYgG37hcca92F5akBZXHUOHZVv86eTT9QE3hKvZJkveeg+v6JqCMtlYfymr7qE01NCiqvgJGVj7Ihr1NIshFTEcSrWKfKA4/E8AgkPJ0gbnGPNzJjYQkLMHOLiSCnTEstqIk8NvdJ+NJBJ59VeCMs5MV86pkOaTsRt1H+UPYVezypLmjiAfmUPYtEdGeWydpWxK0aVsAmJmQtwVqshEBcy/Eljw68AzHPqui5ZD2S24Ik9TyHI7dFzNpTN2ZzjuzoefC6wPL9FOURosbXYBr9Q1FrjBZNhMzE7ibQeaW61IXoVhDZ8LiI0Hkf6SfaZ2NmQOkA9POwvB9eCgzCgyr4akAj4X3jyJ4jhPBZ5wU1T/AOF4TcHaFqthnS2jUJFQH+TVm87hjjz5Hjso+0eO7tvct0h7oNcttqfEQOguI6u5oxhappP0VhtHdu4tvYTsW8uU+yZjGnvHOIO53+QUsanOfGfy9/19jVlyxULht/l7mKDdxPBDqjogCbWHL9UYp4YC55T8uKAtddbzzkT03lbF0rDFNSpoAIiSVYyyhrqtZIbqIaCdgeHubeq2FAL1GjBtvwjgVwUTVKRDjwIMFQx4z1v+aOZiz+cHOECq0OI/r03H/l9UOxOGgyOB+R4IpgaM4bLWVnNpvJGrZw4OMATzCxgexmJBc6RScw+El0SZiZBloi8kXUdWqNBE3af/ALIke14cGNcYkCY+8LHVzJieO6SV+B4tDTTe57WB1TUWASYgPeBd0Rtcx78VivX0C9vIyEBpYhsS10dZsUTw7KtiQNPNwIt1BWdoqmb/AO5DhJPkpKdd7tgt6bGkna3LZXKZAQCVqoIbc/kFHTxTW3MlQ42tqceQ2/EqtiKZc0gGJEfJMokZZO+iV2YVJsLeS8lFzrn81hV9NC2z6G7KYeGOdzP0H6lMB2Q3JaOmiwdAfe/4onKz+TdVJEUqrXcrLyh+LdZKysQbj68AlAalaZKmzrHgWnohNfEDTBgefNMhJsoZ5mENgJQxFYlXM0rEuPFCMRWhpPJXiqRmkwFjqk1HH09rKJpWI4rLQrIkyZrltK0bssgIiG4UgUYUgRFJGFT03QqzVM1y44dOzGYmo3QbkWEk/vhEotj2Ry8+Jt+7pa7IP/mO/tnyv0vfZMuKqWB4XMX9j7KElTKxfRRdigG6agln2Tu5gM7SLjoh2e5Y51NpZFRu8t2P9XnFo4Qos6xWlpJHRoJ3ff5Dc+3FL2XdpauHcQ10tcZe07E8SDwPUIpHMkzUGlRAdu+3UD/CC02Wn9lWs5zLvqhcJgCGg79ZVOkE4hPKssMjlHzVZpUzUQBPAhpqMLiNJI8PqmilgsM2hUMAvJMWJiDaEjtdBlM1WtppMHMD5pJIZMs53hu8wrajd6cE+ROmR/y+qXn1SWE8SP8A5D9hMuVEf9N+z2ubfYEtOk+eoNS49kggbwflb8V0fYLKLBLiDeYPy/RDXN0uI5Eong7Ob5QfOUJrVTJPMn6pwBNoq02F12tOkjmHEAtI9E2dnc9FRsVd2mN7G31+SCZvV1UWcZiP+DGthQ4fCOptBNpItx8/mk48l2G+OjoDgCJbAHL8lo+oA0k8PeeCpv7PVmsZUpPuWg6CJuRJEG303S/jcxrB3jMwfugAdOc9CoqFso5dBny+a0iVXwONDxbfiFcJgcJ+iZozg9+Vsk+AexWVPqPVeRtnHecM2AByAHsFUzXtBQww/m1WtPKZcfJouuZ5/wDxKrVJbSJos2tBqkRxds3yF0mVMUS4nidyTLj5k3SxxN7Nksqvo6hif4mBxLcPQqVDzcdA8+JhB8w7UY5+wosB6Fx+ZSjk2eihqDmlwcZkb/NHaObMrg6dxuCLrnHj4F9SUvIFzTEYokF1Rpv91CMZmeIHhcQQj2Nff9EHzIJosRt+4MZmkmHS0/IrTFeIQsVWA7rSi7RY3b14H8k7QLKjqMLXu0RqUlVexMmBkMLzeqzK8mQhst1osgpgEo/cBSMdBUDSpWoADXZ3Hd3WaedvfmnOqyQ4mzGjUTExPAc3Gdv0XOqTiCI3+nVP+IzFoy9r93Obv/XJaT5qUl2PFiD2jzd1WrbwtaNLW/dEzf8AqPFBSZW1W7i7mV6kyUxxq0K1Rp7XW9LC3kqQU/kiA85kEwQshqzZb02SuBRmrQLQCRZwkHmFewbi5zATLW/U7A+tkaw2EY7DDV4jaI2HXnNkEqNcwnTwPqkuxqoMvxEYimGkaQWcLlx39JlL3eHW7zcPmpKOKl7XCbOBI/qBXsZT01Xj+s/VFILKeHPMxGpC6wMkDZEq1QR5alVqOBIjjARAMOGY0Nadw0mPM/4V3KqBxFamzg4megBkn2CFUDDHDnceabv4d4IzUq/d8LfN13fKPdBukBdsen0mlsbcunJL+a5LTqE94yTHxCxI8+I6FHlh9CRe/wCHkoNWXTOc43su6ke8w79Q5GJHTkUNxGNe0gd28O5Fpj05p8zPLal4kjm0X/5D8kGbBJD3SBeD14+W/sim/JKVWLfdVjfS+/8AVHymy8mTXT5fv2WUOw8l7Cw8qMouzANETc9VKKDQbAeyo8qHWJi/3TibBWqNEsG5k8kQcVQxDkjm2MoJFSri3NvqKr1cxcRfZYrCVSqP5pkKzP8ArOYW3eg8VSe660VBaGI05a08x+lvZUKzIR7s7hxVwTuDqTzfm13ij0M+6FVqcknl9VwGC3NWFPWCrOKdCM3leC1CyEQG8qVjlCxTU22nkuOLVAc/X8lPjc1P+nNMmzZLY5nn0Fz5lU5gKljHeH1H5pTkV46qWk6FllIQvMZJQHLFCoQVZ7wHp9FXpujqt3OlcAkpVNToPPgFZfQk8hHDmqlNo68v8Kw/GRIi6DOGXL8KW0rxDRaDJJN/oUOGHcX2aYnkiuUZiO7a5zRIbuBfluTyXmYvUXECIsPX/CS2hugCAO+b1e0Dn8QlVcUS6o8/1uPzWuJq/wA4EcHj5H9FLmDdNV4H3j9U6FZT0gh88AfooQwF1MDlKlxNOGvv0UmWYQFznH7LR7udH4IgLLrLq/ZPKxSwzG/aPjd5uvHtC5lRaDUYHXbqaD1GofmuzPdp2STHgRnD33VhzxFlE13NbtqiJhTooatqXSP2wyLQTXpggTLtJjSTuY2g+ScKtWdrKImd7oitWcm/3x/Jv/ifwK8uiO7L4Yme6bfzH4rya0LR/9k=">
            <a:hlinkClick r:id="rId3"/>
          </p:cNvPr>
          <p:cNvSpPr/>
          <p:nvPr/>
        </p:nvSpPr>
        <p:spPr>
          <a:xfrm>
            <a:off x="0" y="-1179513"/>
            <a:ext cx="4173538" cy="2465388"/>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63" name="Google Shape;2063;p120" descr="data:image/jpeg;base64,/9j/4AAQSkZJRgABAQAAAQABAAD/2wCEAAkGBhQSERUUExQVFRUWFxgYGBgXFBgXFxcUGBUcFxcYFxcaHCYeGhokGhUUHy8gJCcpLCwsFx4xNTAqNSYrLCkBCQoKDgwOGg8PGiwcHBwpLCwsKSwpKSwsLCkpLCwsLCwpLCwsLCwpLCwsLCkpKSwsKSwsKSwsLCwsLCkpLCkpKf/AABEIAK4BIgMBIgACEQEDEQH/xAAcAAACAgMBAQAAAAAAAAAAAAAFBgMEAQIHAAj/xAA/EAABAwIEAwYDBgUDAwUAAAABAAIRAyEEBRIxQVFhBhMicYGRMqGxQlLB0eHwByNicvEUFYIzU5IkY6LC0v/EABkBAAMBAQEAAAAAAAAAAAAAAAECAwQABf/EAC4RAAICAgIBAgQDCQAAAAAAAAABAhEDMRIhQRNRIkJh8IGh4QQUIzJxkbHR8f/aAAwDAQACEQMRAD8A5YGqehiCxwc3cFOlPA0qbA17A+BuIQfMso1v/lMIBRlBKPK0yccjcuLi0HsVmba+GY4bhzZHGZCxmj5qf8QlTBudTq926R4hI6yEz5if5noFnUaZdu0VMQzwFJlXASTBhN2LqeEjolhtS6rEmyGngnjqsvwlSQRIIV+nUU7Xp6Fs87NqjwGuB/VR1cI5xktcPQqYFHMrz6PDUEjnxUFiUHaLvM5qmUjRZWZTYAGPaIc47FS1+xZDS4vYGASXEwAOqbMLTp1I0AOlLlTD1syxAo0QTSa4hrRZryLOqPPBo4JVJ+DmkCctq0aRmlS793B1WRSmbaaTfE//AJGOid8uwWZ42BUqmkzfTTaGQPJoGm33j6Jiy3sVQwjQ0+Ou6DqDCdPMMHAfMpnwjm02NbqLZmGuAEnnA2Ezf5rnLyFR8CfX7N4Zo0k1Krhb+Y9ziTNyXB0egRjLm06dP4Q14+0ANXkDHhEclrUe5zyXEOa2dgACeg4qVlLU6Gt8cX8U+/ABcBbLT8yZUDZa4lpnSD4ehJ4+SFZrX1mCXF9Q+FgMWBALj92m2bnjsLm0tKi2kddR8EO2bDieQ5zvAAU1HIhPfuvWfOsBxMUy6WU2zYaW6Rtcgnil6Q6TexYoZDUp12NcWPovcO8cGFpAv4T4iQ02Ei8E7Jny7KGua1rR3VNkiKZhrr8BxHVQYXCVa1aSNNJtj6fZHVMReGiAlnOimPHYExXZKiJdSboeTMtJuefJCcdlTvvF54h0z/xMwmh+NhaOaHXUlkNEsK8o5G5/c1jq1NbJncHSYkfX2XTsHktN9NjmOkESSb6gYI/fVQZrkNOs3S9s8jxHkd1ayQjD0e6OpwZOmBJ0nYel1VzvRn9Kn3o5rhmfzcdQPCp3jf8AyLHfI0z6KfA1/C2YtEjieYlVH4qM3eCC3vXOYRxh7YHzgr1CqadQ2HxTBFr7gj3VaM7GnNslaac07AAkiSZESOPmuevcaNafsv36G4n5FPeVZoDr1uABFpJgdBPQ/JLHaPKtILbE6HOkcYIcPXf3SVapjxlxdoFZvUshrqwdTLeO/rxWrq5c0A8FUA3SRhSNEp2yvcFFsoqYhzgylqc47NF1BQwnNdT/AIe4FtCn3rWy94+KLBk7N9rppaJX2I1YYy7TRqT0Y4/QFUSa86dD55aTPtC7ri6pNMlrRqPEWXOM4wWMNRzgNIAtBmV0eJ0pMEZV2UqvOqqC0cj8R9OHqmU5MA2ALAWRjJ+zL3UWP7464uCNj5KerkuJb9lrx0sm5pCOLYAHZmob2915FiMSLdy73CyjyQvBnJe9f94+6mo46qNnFaAW2Psva04pVxOJcazXON5H1RvFZsH1PQJcxb5evHUTICNWCw7jKwIseCXhurdFjlcwORGq4hpAjgU2hdlCk9WmORYdjavRbjspWHAe6POIOLBgUrWhEh2YrfdHui3Z3sPUr1g15FNm7nbmOTRxcUeSBxZN2U7PVa1KqWkt1ju2vMhrNRh9TqQJAA3J6LpfZns9QwlPRSG0N1n4nEDcnzm3BW/9uZTotpUwGsZA3sABu4oN/vrRIaNUG0uAYTsTI+L0MLK3y0aYpR2EsyptLjVc6GsbFrEuvYHzMdUDzXNXvYAAWyL6jpY0DYGAXOd+7LbEYpzoe86jfSCPh/tHAfO+6qvxnhcNIJcAJ+71CKTA2jXBUa9Q/GxltwJgdXOsOWxUneva091UDiZ1F9OSCLCDIt6cUQwlTVTNJ0FgExtJJ3J3XswwMMa8bRBv7Rx5rm+6OSdWgbl1Wo1+uoxz3Os3TBa3mS10Ek22Ng0DqjuF7yo4tJc0CJkEETyniehhVW1gTRDTMAD14j3R9jidtlKUi0IWjR1aPC3goX05F1O6nCgrVICk/qbIV4BeLwxkEFTYSsRZ23NSh4Oy93cJaRRpmdYJhTswnEKBtMTyVrvS0gc+iZE39CtjMop1CC+m0uaQWktEtIMgg7gpdzHsXTeXOaXNc4km+oSTJsdhJ2Tc6qTwCq4itpFxZOpNaF4qS+JHMcZgnUXaDe2/Cei3zCKj6flpcY5tLSEe7VgOZrZEtv8AgUr4lullIjxEuBJ1R6LRB32YMsFB0tCzWw+qWmzhx5+fNUjl1Rt9Mjm24/T1RSsZqOa4Q9rjPI3my3uBKo4iKdAbHhzQ0barngQJgekp67HZyWDuTdp+Ho7iB5rnNOs+rWcTeSW9A3kmHKaxAF7tsTxkfCfUR7I8E1Qjk07OrYLGuI8QIvsVaNaTJQ7IsyFeiHfaFnf3Dj6i6I6QsjVOjUu1aJBVA2spqeOcNiquha6AuOCH+8O5fJZQ6Oq8uOFOplYPAKCrkzD9kT5K+2osVKidsnQEOQU5u0H0VqjkdL7g9lae8ranUQTYWkRtySl9wey3GSsa4Oa0AjkrbMQFJ3gKNsFI1LIWwavU3AGFNSGowP8AHXyXBMYTDF7omALknYBMeSQ1pc1uoxuTDGieL4uZ4CdkAeA4aRYDjeX+fIdFeo49waGfZH7/AMJuLoTkrCGNPeAS6Zklv2RBsQ3meZkrX/Ra2/CBAJBIsACPzUAe0b2LuPQCQr+HcatFpqO0aHEki2qCbeWx4oXQ9WD8Lgw9o7wkFwloB4cT5K1W7PM0jTqLuAJET7bIPVrtqvfU1EeGGidIkbRbhfyEq1UxtfS1gOsxOoHxRe02m0X+q52BV7F2rjGO0sp/ZgOOmJMfNHqVMaACB6rm9LEvFUaSW3uPLnITTgO0OkEVC5xkRAERHolcQxkvJcOXsfV1EfAZAFhqjc+Uq9VxYA5KjRxALC8bEk36pI7SdpH0nEi44j8lnlN6N+PEmrGrHZ6GzdAML2lD67mE/Zkehg/VIOYdrNR+KOnFL9XPajawe0wW/Od56IKLZRyS6R3PB5iOaJUMcHbLi2D7YPdG4mfkJ3TFlPbmm2GEnVyg3K5poCkmdOZdWC8Jfy/NC5oc5pbI2NlebjZgBcmM1YQ1KrmJ8J8lu1yr4uqE1g0IGY4t1Oq5p+F34odWJ0mnO06fyRjtXp4bygbCXGVshqzz83bozi8IwtNVzhrMQA2HAG+onj4tQQiudTbbc0eY0ENBMeIt2n4gXN+j/dU80wUOdpjyFt+hVEzK0KuVYYvxDaYIaH1Gt1HhJAlMWaZGcJXIadbSLyIdESHaeV0tVC5lQi4IM9bXH0XRcfhNZa8bPEucbkAgWA9V10znoqdlMxNKvpnw1BEf1Db8R6p6p4oHdcyxeYtFQGnqlhbJIAJLePsIXSGQ4Bw2IBHkRIUsq7spik6otCoF5zwqulbAqNFrJbLy0heXAs5iKlbhr9ip2nE8neyZ9fkthWWjl9CHH6i1GJIiHeyzSyqud5HmUziujWWZI6q0PcdLTtzI59AlcqGWNsSaWQVfvqankVQG9Qpwq0KbHljpDvsybO9efRS0cKw/5Kn6xf8AdmAaODgCXSizMCG0w770mf6QQAPfUVYwxpvdUaAPCQPcKziMEXs0h8R8NgY5fgkWVWO/2aVAqlQ1QWiQfaytljWDaTzKq0axojS8gHULgQL784n8VTxLHF0mYF7ze/VW5WZ3Bx2ixiHFxVfNMyn+S24A8V91DjMwAAa34iJ8h1WuBwB/6jrcR+YXJCt3omos1Uyw6Ww2Gatg4cfO9z0RTGP7pmk1NQLfFzA3Ia7iN7FAyx08+RWprAiLlrSb83flK5o5Mv06jHEEyDsD/wDrn6mwW1SiWnmXERax8uPohLHny39uF+at4TMzH9PIi8iII4AzsufQVT2H8fihSp6QdguV9ps11OKZe0GMquc1jGlzn7NEajIn4ZkeyB4jsPWPirAN6Ej5rBCSk7PYfwxE/BBrnF9TVxhrW7mLSTaJWtTAucSQCnfLuyrSbuEdLp0yrJaLPCGAzzEzzWmUktEFE4xRdpaNTYLXgyNy02dPkJ9+iIdocrGHxdSmwuLWkFjjZ1wHAwLcV1vEdkMPVaD3YEzcW4wgOc/wx7wk06jtYaANfiBA2E7j5ro5FfZKWJ/KwD2a7YPqkU6zr7NdsCeR6/VP+ExFNjbuEpB7I9gnHEvGLYWtpQdJ2qGSBB4tsSY6J7xbsNT2pM1cBAU8nFPori5tfEEqWOlpcNuHXy6KhisVOy9oq1I8MDgBwHkpDgNIvMpUMxQzbCl7tzZVWYTRBTJj8PbzQvE0hHktMZdUZZx7sEvqEOkcCD7XChzasHO3mw25qzVbxHBaYmk0Uy8N1GOG+yumZZxFjNGQBxJt+X4p2ZjXMpNeT/0mhotZ1QNgm/IyOcgpGzCoXsdzBBHnKNjMf5FOk4HwiJGx8+t07jdEU6BlCS5ztyQfqun9nHE4WkTvoA9rD5AJP7LZIKtTU5rjTAmdgXWgTx42Ce2U4AAsBYAbAJMrvopjXkn0rBYoTK9JUaK2b3XlDpPNZXUdYHDFnQsqShQL3BrRJJgJhS7kmV99UAPwi7vIcPVM2Z5i1giwW+W5eMPTjdxu48z06Jd7SjU07hQm70bcMOKtgjtFmEiDediOB6FDMt7WkeCobiwdzHVB8ZiHDwkyOHmtst7POxHjJLGiwMXdzjoOaRRvovJqKthvJs9/9U4Tao23mL/SU7UcXbyXMf8AS4enUbDq1QtMyxzWiR/VB+Up87GYZ9Umq+RSHwNJ1FzuZIAEDy38krxtDLMmg/g8uF3vEu3/ALeQHVDs8JDTxCLYnE6CTEg7jYiEndpc9DWEtMzaOIKakJyYCyyr3lV43jjyB5opiMWRABsOHNJWXdp3Yd9RwaHF8b7CJ4DfdQHtRWc/VqF9hobA9IstcIujzczXN0P1WtIA8tXQGR7qs+qBxgbQDf8AfuljA9qXizgCDxiDfj19Uw4d4e0abC0+W6LVCJ2TssASftTAuZ4AQNjy5oVnPaPufDTPjkNc4XbTk7DgX7yeHzW+b5maVF0AteSWTedOgGW8iZI90oupB0sB8Nem1zCf+43h5yCPVY23mk4/Kt/X9D0MWNQipPb/AC/Uaf4ZZo0YjEPqmXt8LSdw2bn1gKftN2r1PeBfgOMJAZULS2o1xaXjQ4j7NQcT52VapWeZLpJaYeOY5qvpK+tDPI/OxxynPmhsE31W6g/qulZPGqZnSz5u/wAFfPrfA6Jlrtj0Tr2b7X1GMdSkajFz9poEAi/uEJ4/YRZeO9HaMubFOn6n3cVfpMElI3ZztzSc5tKodDgAGybOMcDtO5hPFJwNwppU+xnLkrRVzPKm1GxtxB2IPohg7PM1apeHciQ4DykFMe6rVTwKEorY0JvRTY1zfLyVXEvBV+oLIViyBxQHegTmLvkgmNcAIV3McVvxQw0i+5VkZ5EVGnqBEbqwMJpVzBUhsNgpsdRmw6JuQnEVM17KawH07EO1FuwdG1+BQWvnjqToOGAaDB1gucfM8D5QuoYah4ACoKmEI225G4PpzTPIxfRQPyfO290zSJplstIsQORHMFHMPimv+Ez04+yXKuHayA1ukS6w2E6Sfmo9cXFvVBSJNU6G7QtXNQLDZ25u/iHXf3/NFsNmbH7GDyO/6prASwVhSyvLrOApYm7s3k/dt1u+Nw2+638ygWUUQazAfvD5XTyWpZMrjS2U8YbFJee1XXsSOic8YYBSPnuJgmCpGoUsRvMA32IkeoWuZZvUqnQYYz7rdiOp4jpsrFYat+PFC8RQeXBgBL5gAAkuPSN0YumPKKkrL2U4J1Wqykzd5AH4nyABPouzYbBto02sbIaxsA8TzJ67n1SV/D/s+6gXVsQA15GljCQS0H4nOiwJsI33RftF2jDGnSbrpdk6IM+zfRN5HMbj8/Jc2z3PNZ8NjsSLA+iznWaOquJkj9/NVcj7N1MY54Y4N0AS43udgBxNj7IqPFWxXK3SNu0OR0qeFpVmuPeENDxMteXX9CNrWMJcpPm4V3tC99N/+mNUVBRJEgQJ4+ZHw+hQdtQtMtP5HzC1YrUezH+0cXP4RjynLXVfFwmPPzPBOdLDhto0gARsfTbeyodlM0oYim2nT/l12tju3R4zFywmzuJg3RapQIdBEkQbiBtB+vRCUrEUaKOZ0A9hDjvafun7Lj6mDtYnkkruHQ6lBD2E1KfMOHxsHtIXQCQYBmD8Q5jaD9Eq53RFQvdSM1KDgHkdB4XHn9x3UTxWSX8OfPw9/wCzdhnyjw8rX39+QFWc13iNqdaz/wCiqOPvfyKq1ZbJMa6dng7PZsD++iuPe27iIpVrPH/bq/u/koquHLjoeAalPb/3KfC/OFsgk3TEm6Vr7+9P8GD6eHEGbEzAnhcxf+35rLQT4bhwJLCd7firjPEBccJuHcBIIN9g75KDEUPIObPMXHEcPsu91eePkvqZIzp9+TTGY01GtJtUaQHDaYNnDrz9F1j+HXbk1CMPWd4/sE/aG+n+4fMLkVelrkj4m2cBxjiFjCYkgtcHEFpBBBggi8grLKPNU9lVJ43a0fUZxsKjiM0E2XIsB/FdxphtVvjAjUNndSBsVZw/bnXcO/TzWZ45eTassNo6k/HSELxQLks4LtYTsQf35otQzmd0vGg87NKuXFy9/pA0cJ+ixVzwGwVSpiS4wJTCF6hDfUqw1wQ55IU+EeSVwArQaHbfsrd1O8KXCNtb981vXaGNLzYAEpWyiQrZwB3pA+yPmf8ACF4mzSrHeaiXndxn02AUVenIVUYpd9k2Ep6mDyUD2wYU2FqaWwvYlkwfVFOhWiH/AFVThVfHmV5YIXk3ITiNGUia9P8AuHyv+CfWiySezxnEN8nfROupLLZohop41kgpI7Q5fYkDZP2IbZB8TgQ4RG/NSfRpj2jmWXZXVr1hTpDf4ifha3i4/u66hlnZ2lQaNIBfEF5HiPO/AdApMty9tJsNaATuYEnzKmxOIi3FcM7BuY7Fc57Rkh26fsfXt6LnXafFAusmhsWbVC3mWK0NJVXKO1tbDsf3Z0l4I9eY6i91DnNewE77xyH6oSapMCbDYTsOQWlRUtmRzcNEs+p49VkqNpstiVYys0O4IsQbEcD0TxkPbmq6KWIAq2hrzap5Od9r1E9UkAKem+ErVhTo6nRxbXgvYZjcE+Jt+fEb3HRBKGSCi8vplzmjUC2NRcx1yx7dzJnxiXbWMXE5VmBI1T4hysU00apqMBdDXjlYchPIqUoppxemUi2naFLG0G0zqHiw9UX6Dgej2mxVQ0DIpE/zGXov4PbuBP09k042gDqDxDXGXx94n/qDmY+LmDzAS5iMHpPcvMCZpVODSbgT907hRxNxfpy/B+6Nlqa5r8fp9/4KjyHeMCCCO9ZpmDcamg8N1qHWF4kTxbxnjI+/7lXW4Z73T8OIYDqadqreMczG4/YjGCL5NOzftjVHdkb26yQPNb1mio/E9GWeGV/Ct/f9vYHk/a9vkCeokQPVDg6A7ib3RKo6TbYfQbIUweE9SpK38T8iSfyrwaNUlJxBlpIPMKSlR2U5Zp5IihHLc+fTMuY1/mLo9R7XNdw0+YSeOq0qO4C5SOCYyyNHRcJnVJxu9vuiZz2i0WcFy/D4eDfc2J8xZSUKpgXuPwS+iOs9HRKOcd6+GpvyrBgASuJsz+pQcHDjy3/JOfZvtbVrzpe10RINnR5D6qUoNF4ZEzqlJzQl/tbmVhSad7u/tHD1NlVp5sQ0ufsOu55Dqg9R5c4uduTJ/Aeiml5GyT6pGQT+K9uo3OJspTCYgV3i/RXXbKuQtnYgG37hcca92F5akBZXHUOHZVv86eTT9QE3hKvZJkveeg+v6JqCMtlYfymr7qE01NCiqvgJGVj7Ihr1NIshFTEcSrWKfKA4/E8AgkPJ0gbnGPNzJjYQkLMHOLiSCnTEstqIk8NvdJ+NJBJ59VeCMs5MV86pkOaTsRt1H+UPYVezypLmjiAfmUPYtEdGeWydpWxK0aVsAmJmQtwVqshEBcy/Eljw68AzHPqui5ZD2S24Ik9TyHI7dFzNpTN2ZzjuzoefC6wPL9FOURosbXYBr9Q1FrjBZNhMzE7ibQeaW61IXoVhDZ8LiI0Hkf6SfaZ2NmQOkA9POwvB9eCgzCgyr4akAj4X3jyJ4jhPBZ5wU1T/AOF4TcHaFqthnS2jUJFQH+TVm87hjjz5Hjso+0eO7tvct0h7oNcttqfEQOguI6u5oxhappP0VhtHdu4tvYTsW8uU+yZjGnvHOIO53+QUsanOfGfy9/19jVlyxULht/l7mKDdxPBDqjogCbWHL9UYp4YC55T8uKAtddbzzkT03lbF0rDFNSpoAIiSVYyyhrqtZIbqIaCdgeHubeq2FAL1GjBtvwjgVwUTVKRDjwIMFQx4z1v+aOZiz+cHOECq0OI/r03H/l9UOxOGgyOB+R4IpgaM4bLWVnNpvJGrZw4OMATzCxgexmJBc6RScw+El0SZiZBloi8kXUdWqNBE3af/ALIke14cGNcYkCY+8LHVzJieO6SV+B4tDTTe57WB1TUWASYgPeBd0Rtcx78VivX0C9vIyEBpYhsS10dZsUTw7KtiQNPNwIt1BWdoqmb/AO5DhJPkpKdd7tgt6bGkna3LZXKZAQCVqoIbc/kFHTxTW3MlQ42tqceQ2/EqtiKZc0gGJEfJMokZZO+iV2YVJsLeS8lFzrn81hV9NC2z6G7KYeGOdzP0H6lMB2Q3JaOmiwdAfe/4onKz+TdVJEUqrXcrLyh+LdZKysQbj68AlAalaZKmzrHgWnohNfEDTBgefNMhJsoZ5mENgJQxFYlXM0rEuPFCMRWhpPJXiqRmkwFjqk1HH09rKJpWI4rLQrIkyZrltK0bssgIiG4UgUYUgRFJGFT03QqzVM1y44dOzGYmo3QbkWEk/vhEotj2Ry8+Jt+7pa7IP/mO/tnyv0vfZMuKqWB4XMX9j7KElTKxfRRdigG6agln2Tu5gM7SLjoh2e5Y51NpZFRu8t2P9XnFo4Qos6xWlpJHRoJ3ff5Dc+3FL2XdpauHcQ10tcZe07E8SDwPUIpHMkzUGlRAdu+3UD/CC02Wn9lWs5zLvqhcJgCGg79ZVOkE4hPKssMjlHzVZpUzUQBPAhpqMLiNJI8PqmilgsM2hUMAvJMWJiDaEjtdBlM1WtppMHMD5pJIZMs53hu8wrajd6cE+ROmR/y+qXn1SWE8SP8A5D9hMuVEf9N+z2ubfYEtOk+eoNS49kggbwflb8V0fYLKLBLiDeYPy/RDXN0uI5Eong7Ob5QfOUJrVTJPMn6pwBNoq02F12tOkjmHEAtI9E2dnc9FRsVd2mN7G31+SCZvV1UWcZiP+DGthQ4fCOptBNpItx8/mk48l2G+OjoDgCJbAHL8lo+oA0k8PeeCpv7PVmsZUpPuWg6CJuRJEG303S/jcxrB3jMwfugAdOc9CoqFso5dBny+a0iVXwONDxbfiFcJgcJ+iZozg9+Vsk+AexWVPqPVeRtnHecM2AByAHsFUzXtBQww/m1WtPKZcfJouuZ5/wDxKrVJbSJos2tBqkRxds3yF0mVMUS4nidyTLj5k3SxxN7Nksqvo6hif4mBxLcPQqVDzcdA8+JhB8w7UY5+wosB6Fx+ZSjk2eihqDmlwcZkb/NHaObMrg6dxuCLrnHj4F9SUvIFzTEYokF1Rpv91CMZmeIHhcQQj2Nff9EHzIJosRt+4MZmkmHS0/IrTFeIQsVWA7rSi7RY3b14H8k7QLKjqMLXu0RqUlVexMmBkMLzeqzK8mQhst1osgpgEo/cBSMdBUDSpWoADXZ3Hd3WaedvfmnOqyQ4mzGjUTExPAc3Gdv0XOqTiCI3+nVP+IzFoy9r93Obv/XJaT5qUl2PFiD2jzd1WrbwtaNLW/dEzf8AqPFBSZW1W7i7mV6kyUxxq0K1Rp7XW9LC3kqQU/kiA85kEwQshqzZb02SuBRmrQLQCRZwkHmFewbi5zATLW/U7A+tkaw2EY7DDV4jaI2HXnNkEqNcwnTwPqkuxqoMvxEYimGkaQWcLlx39JlL3eHW7zcPmpKOKl7XCbOBI/qBXsZT01Xj+s/VFILKeHPMxGpC6wMkDZEq1QR5alVqOBIjjARAMOGY0Nadw0mPM/4V3KqBxFamzg4megBkn2CFUDDHDnceabv4d4IzUq/d8LfN13fKPdBukBdsen0mlsbcunJL+a5LTqE94yTHxCxI8+I6FHlh9CRe/wCHkoNWXTOc43su6ke8w79Q5GJHTkUNxGNe0gd28O5Fpj05p8zPLal4kjm0X/5D8kGbBJD3SBeD14+W/sim/JKVWLfdVjfS+/8AVHymy8mTXT5fv2WUOw8l7Cw8qMouzANETc9VKKDQbAeyo8qHWJi/3TibBWqNEsG5k8kQcVQxDkjm2MoJFSri3NvqKr1cxcRfZYrCVSqP5pkKzP8ArOYW3eg8VSe660VBaGI05a08x+lvZUKzIR7s7hxVwTuDqTzfm13ij0M+6FVqcknl9VwGC3NWFPWCrOKdCM3leC1CyEQG8qVjlCxTU22nkuOLVAc/X8lPjc1P+nNMmzZLY5nn0Fz5lU5gKljHeH1H5pTkV46qWk6FllIQvMZJQHLFCoQVZ7wHp9FXpujqt3OlcAkpVNToPPgFZfQk8hHDmqlNo68v8Kw/GRIi6DOGXL8KW0rxDRaDJJN/oUOGHcX2aYnkiuUZiO7a5zRIbuBfluTyXmYvUXECIsPX/CS2hugCAO+b1e0Dn8QlVcUS6o8/1uPzWuJq/wA4EcHj5H9FLmDdNV4H3j9U6FZT0gh88AfooQwF1MDlKlxNOGvv0UmWYQFznH7LR7udH4IgLLrLq/ZPKxSwzG/aPjd5uvHtC5lRaDUYHXbqaD1GofmuzPdp2STHgRnD33VhzxFlE13NbtqiJhTooatqXSP2wyLQTXpggTLtJjSTuY2g+ScKtWdrKImd7oitWcm/3x/Jv/ifwK8uiO7L4Yme6bfzH4rya0LR/9k=">
            <a:hlinkClick r:id="rId3"/>
          </p:cNvPr>
          <p:cNvSpPr/>
          <p:nvPr/>
        </p:nvSpPr>
        <p:spPr>
          <a:xfrm>
            <a:off x="0" y="-1179513"/>
            <a:ext cx="4173538" cy="2465388"/>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64" name="Google Shape;2064;p120" descr="data:image/jpeg;base64,/9j/4AAQSkZJRgABAQAAAQABAAD/2wCEAAkGBhQSERUUExQWFBUUGBgYFRgYFxwVFhoXGxgcGBcYGBwYHCYeFxkjHBccHy8gIycpLCwsFR4xNTAqNSYrLCkBCQoKDgwOGg8PGiwkHyQsNiwsMCwpLCwsLCwpLy0sLCwsLCwpLCwuLCwsLCksLCwsLCwsLCkpLCwsLCwsLCwsKf/AABEIARgAtAMBIgACEQEDEQH/xAAcAAADAAMBAQEAAAAAAAAAAAAFBgcAAwQBAgj/xABCEAABAgMEBQgIBQQCAwEBAAABAhEAAyEEBhIxBUFRYXETIoGRobGywQcUIyQyQmJyUoLC0fAzNKLhQ3MVkvFjU//EABsBAAMBAQEBAQAAAAAAAAAAAAQFBgcDAgEA/8QAOREAAQMCAgYHBwQCAwEAAAAAAQACAwQRBXESITEzQYEGEyNRYbHBIjJikaHR8CQ0QnIU8VKC4RX/2gAMAwEAAhEDEQA/AKgEiFS/3wyuK/0w1wpX+NJXFf6YiaU9qFR0H7hv5wSeIpF1le6y6aj4jE1JijXVPukvgfEYNrzaMZptim6Gf3XfpE+yXq5ivCYihVXX5RaNJD2Mz7F+ExD+UrFD0T1slzHqoTFNreac/Rwr2syjcweIRQErrqie+jc+2mN+D9Qh/wBeqEfSPVXuyHkjcP3A5pDvWv3pfBPhEcNhPtEfcnvEdN6Ve9Lp+HwiOSwq56PuT3iOsJ7IZeiuIR2Df6+iqT/xo8xVzjyPRnE/dSamd7m9bmVHy62+VMcuh1NaJRcfGjX9QjuvqgetqdqhGr6RAmwrSJqGHzJ741al9qgYPgHkpeXVOc/VV4mkL99E+xSdi/0mDxO+Al8H9X4KT5xmNMe1arGk1TNzSS22H26Cnsw3FQ7X84QcR2w8XKU8g7lnuTDOu3XNOMSF4eaPYaRHJiQFkbCRFkBpEa0vNwz5ia0Wof5GG3RV3tSt8B6qIxMey0pkuFMAtLbUK3bD5RRMWyJTceYfXEO9QoZ/SYqgVAPSYWrAe9o9V2w3XDzSdfCQTPB+geJUewU05ZMcwH6W7TGQBDOAwBVsFRoxgI7ihSv+qkr8/wCmGwQo3/P9L8/6YBoz2wQNB+4b+cEnkxR7qj3SXwPiMTYjKKTdQ+6S6aleIwdiG6Gf3TXFN0M/uu+2E8kv7VdxiRaI0QZilJUk4zJM2zj5ZhSQcNcwWIaK7amMtX2ndqMTK6VrExaJCjhVKUZsiZsBIE2WfpIJ6wdUNujsjmQTFvePX8yUXVsa+Vgd4+iY9AyES7WtUtKQifIRNQwZqjGkDUHIPSIaQaxySbEhJBAqlKkgvkFqClDg4DcI+7VMwJLEE5J2v5QJisDqiRsnhYnutxPJFwgMGiPy6RL0f3Uz8vhEclkotP3DvEdF4R7woE1ZPhEclmHPTscd8eot0Ldysody3L0VV2RiRXq848A749OdTsidUkp5fqUfWqN8Ccw51jygHJSQoF8iDlBy/wBLHrAJeqBk+1ULYlJd2Marhh0qGP8Aqpip1TuzVm1QIvan3ZW4p7/9wUlVSOEDrzp92XuwnP6hGYwm0rc1XU29bmEgvw6ocrkzPZL+/vSP2hMKjtaGu46ubMD60nsMNq3clPq8dgU04qGJDeJk2udl/UV3vFd6YkV85mG2TWIqp8tqQfODOir/ANQ8fD6hRGJjswfFbbozCLZKciqm6wR5xWxqiKXdWo2uS5Lcond8wiyolgNHnpXqqIz8PqV9wvXG4eK+pkpzlHkeqAjyJUP1Jvcrr5MQoX//AOL8/wCmHB4T7/ikr8/6YLpN6ERh/wC4b+cEmkRSLq/2srgrxGJw2UUi6n9pL/N4jB1fuxmm2K7oZ/dEbQeYX2HuiHyrRyM5E5IcoLkbR8w6QYuE4c08Ilt2NAcvMJVRKWcs+dQEg0cirnKkM+j9VFTwzul2ahntUTXRPkkZocL+icLBeizKlBeMnFkljiG4vl0kRoVpUrWF8jMEp/iwk4RtLBm1kvB/Rmh5EkOlIcCq1VU3E/CODCPqbp2z4m5eS+zlUP4oHnqxK0sa3Ufzgim6QOspAvWlrUvgnwiB1nHOTU5jXvgve+UOXxpIKFpGEpII5owkUo4p1iA8g85PEd8fIhaMDwVtTEOgaR3Krgd8emPP3jCf50xOXUkkT0gkCch3Do/UqFTFvhr9JBAmSjUc1Xf/ALhRMwUz6o1XBDegiy9SpetFp3Kx2FTykHalPhEcl4w9mmfb5iN2iFPZ5X2I8IjzTSXs837FdzxmZGjPbud6qqpz7TDkpktO6Gm4iazKfh/VCspP8aGO4v8AUmD6R4v9w3q9y5U9aLwOTnriU35Q1tmH7T/gmKthhI0nNA0pyag6Z0sJI20djuZJj90cl6qpc61/YPmFFVzOsYG34pVu3ZlTLXKAeigsnYlPOPc3EiK0i2g4c+c5HAZmE26t2ZkpVoWoYFEKlSioHUazDrwkhPFjDHOThYPQgAHYgAFStzmnQIdY2xlVIDtDR5/nzXOgjMbNe0lGqxkabMoqSCQz5cNUZEGRY2TNdsKd/wAUlcV/phrEKd//AIZXFf6YLo96EXQfuG/nBJrZRR7pD3RFfxeIxN8WUUa6KvdEUeqvEYY1265ptiu5Gf3RSd8P8aJLc7THJ2hclRZy6N7BiM2cM/XsisTiGyIj8/aUdM4qSplJWSDrBBpBWCUoq4Z4j4EZ61GVcvUvY7P0VJtml+UJQguh3J1F9daNGofc0Keh9J8wECjk4U/izIHTlxgubVylAuUk7ChXYrHXqhjBSPsWNHuqgNXT08bCf5C+y67LeSuWUg4mOIbi2riKdUCZSsj0xhtKZauaorX9LpQ/ByVdghpsNypk1AUQJRIepNXy5rEgdI4R+qaYxN03kDnrXWmxmnJ6sXt321fnJOSVuHjTPtSU5wOtumkyZQDuoBiEsSMNC70FaV7cold6L+Fa8CSuuQUQW6UtEvT0Uk7rDYk73tanG/s9Ewyiku2MFqt8OcKMyWxGcApN4VuAUknLjBOz6WcOoRd4fMaWFsO0D73SeohbK4u4lWS76ns0n/rT3Rv0iPYrH0K8JgXdDSSJlmlhKgSkYSNYZ9UGbQh5ag2aT3GIGo1VL/7HzTiDUG8lKSIYbkf11b0HxJhew7oK3etnILMwimEp/MWaHUzC+MtHFWFS3ShcB3J/mkElGPCoijEYhvALjsMLukborTME6X7VSXZ/jDgg62UKnZnrjiTasZKwupzfbBCx3gXKLKJUnYTToNSO0bo809PJSi8Z18fFTc+HuIuDdddi0gJgILiYPiSc97bu0a49mOohOo1PR3DVHukbGm0oE6ScMwZF2LgfCrYRqO/WDHt1rQlaFFR9olWFb5jZTUN20GP1ZVkwHRFjsPggI7tNnIkgU1R7HYFp/gjImdAd67aS95OFS/qObK4r7kw24t0Kd/zzJX3K7hB1LbrQiqAn/Ib+cElq1RQbnn3VP3K74nqlZQ/3MX7qPuV3wwrt1zTrFNyM/ujE00iB6XT7SZuUrvi9zGakQvTSfbzRT41+Iw36Ke/KPAeqhMV91qHaIUoLUlOsFVNRAJeDi1/Kn/Z/YRy3Ss4NqSDrSvwmKBde6qMRXMIYKOBJribWrd9OtnMNqutipah7XbbA57R6LnEHzwsHAEjyK+7jXSBUmfODj/jSdZ/E34dm3hB/SV7ZUteBHtFHY5T1mh6IE3y0ucKrPJClLIaYpwlCEnNL61EatQVwhNk2XA6lTACRq5zVZhkBr16oS2krZNJ4yHgndNTRRRmSU2aPqvm/loVOmgCWStbDm1ChtOqgeEY2IS5pCxhUMgcgSKeUUyWZKymWtfOOFJU5DuQw5up1AHhXKDivRlKnL5SdgmUASkFSQAH1pZzXshhKI6OIBx19wS6WRs0pMQ9lR0rBSCW1vG71h0kGprXgzPvin6U9ElkQhSguZIyFFcolyaAJUHqd8T7Sdy50oEj2gB+QFVOGYPR0x4jqGSC4X0QPIJAuAnn0YWROBcxy5y3NQ8f/AJD9gcRNdC2xVksyFID81RO34SSCGL14ZQRsN7pim5ZWBJyo1fqI+AcYRVOHy1E7nsR8bQGC5AzK5p2gTJKTO+bIPQ7nBz3f7jqCUqAAIYZDIjg2fTB6xlM8GXRR1oXQnelWR26jC5pvQa5RyLb+4+Rh7hlZFfqZ2aLjxOwobEn1b36ZcdXAarZfdfHLFJYqCtyhgPQpIbrT0xrmWp9fNOW0f7GuB02biGFdCMie47Y51WvmnFVqZsXah7OyD6+kYxmmwWsuuFYjI6QRSm4OzNMGhNLqRNwBRYghQ1GjjqOR3mDN2kqNstCx8CggbisZ9VeuJZpDSisQTLUQWZShmNwIyLRWbgJAsUptQUOpRiVxKlljgFQdjvZt9b/RE1U8T6kxs2ga800pjI8EZE+uS+nhUv8A/wBOX9yu6GmFW/8A/Sl/ce6CaU9q1GUA/UM/OCStkUC5p91H3K8on4NBFAuWfdvzq8oZV26TrFNzz+6MKI1RFbxSmtM4fWvxGLVMREXvCr3ub/2L8Rhp0T3so8B5qExX3G5r4uYn3xPBfhMPptRlrBekI1z/AO8RTPGP8FQ9W6Q+cCdJ3aFc0/CPMrrhWuA5pI0rpFZmqSonMpPHWek16YFTQspYVqx6TQ9B7zB+fYOUmFKjzksC+agHY8cOEdEdEyzoQCCyRmra2oDrbpMMaGN8j2kZ8k9q6mMUXt8dQHiEr2azTCpCqufLX/NkWfRilIFaAhyN+uFG6tllzprlsCKkcDzU9Jcnck7YdLTOCqDpgbHZGCRrG7WjXz4JHR6RaSeKCXs0pzpaASwCpqvAjvX/AOsD7vKK7RJD0SVTVcEjCj/NYP5IGadtjz5ralCWnggV/wAyqC92imWmbNWWcplp2sgOr/Nah+WOWl1VPy806c3QpgBtcmO8Wh02mUcDImiqVCmLakneIRrFoMIJxElY+UgprvB18YYrVeVKQTkBU1pCJpq/C566FkJbDtptObl8tQA3wbgtc+5jIu3v7j3JFWUxsHbCmFVsKeegMoAmlA6ahukCH6YOWSCQCCAah6HyiO6L06tJZblKixD5uQ/U3XwisXe0yhVmSpwcHNJ2sGB6RXi8C4sGueXM2fnqmgZKaaNzxs1cuCSL7aHEhacPwzcWB9Sk1Ug9FRwI4q9vteGViSmpGEnPnElj1A9UMXpaK7UiQJLqUJpIALUws5c7x1x7pXQnJ6PDjnBSCojaSx6HMG0mKBzIoZNZc7R5eKVSwOYXSN1WF+aQ7LZ6ZVfMxY/R2XsYrktQ7j5xKpMukVD0brezrGxfekftDPpLGDQ5OH29UBhzz1+viE20jIwiMjNbKjWPCvf4vKl/cfDDaUgfx4Vr/D2KK/OfCYJpW2mai6E/qGZpFCaaofrkn3b86u4QgHLPXwh8uMs+rqavPPcmGVbuk8xQdhzR9QffEXvKlrVOp/yL1/UYtKl9ESC9yR65N+89tfOGXRQ9vIPh9VBYru2nxXFdT+8lfd5GKRakRPLrSQLZJ+7yMUu0pgfpcP1LP6+pXTCt0c0maRSBaGyKkfqAjh0hJxhSqhT5PqBOfV2xpvBpAy9KS0/iRhGxy5TX7mMdM1HOYZZdZYdLB+mHWBxkRNce4fVe6+cOibGOBKK3KsuELJbJA7VnzEMs0Pry6I06D0aEyApvjJV0fCnoZIPTHxpZfJylq3HupExiTusrHkbL2+WpFUreza3ikebP9o5dnUs9JKjDVo6Q0lKFZs6vuUSpXaowmWcY5rO+IpR0KUEnseKXMlp+IDOOlc72WtCa1hDXNb3BTi+IUJqZSTRg43nX1ZdMArJooqVuFNjBjXshkvNL97J2KA6gmMl2fnAD/wDo54PhPYrvispqZsdGNEa9G6mutL6oB+y9kI9RIAAWK0FCwGwRiLwzZI5GV8Slc5RqGozA6zU11NG7TtqCAhIqpiWz1kB92Z6IF2GTzgTUu/TnCN7G21hW2g6Y6H8R9fDkqhonRRLFZKlbTHdeuSPUpm4JPUtMddnRzY5rzSybHOp8h7GMS9BIf8yNx/5DzU7UNvG4eBUqFoAeH/0aW44JwA1p7lftE8RILmkP/owQxnA7EHtV+8ab0gaXYfJy8wpmgIE7efkngzl7o9jcRujIy2x71UalveFi/oeQn7/0qhleFy/X9sPvHhVBVMe1aiKLfszSBih7uKfYK+8+FMIYHlD1cI+xmbl/pH7QzrN0VQYnuDmExrUIkF8/72bl8Q7hFgUr+NEhvxJ99mcUn/FMHdFT+qf/AF9QoLFN0M/uuHQC8Nqk1/5E+ICKlahEo0USLRKplMR4xFS0ktkK1UPdHrpa280V+IPmvmE+47NImnbJjSlRcqSrG+x1OA25JA6N0aZk10IIqcTniKCC6peOXhzUoEmsCNGTEuEvzUhRfaUByRu72hxhzi11uFvLYmeKwxtgbbUb/PvVR0OypEoDIIQP8RAq9dhaUSV5kAA6qvq3CO/RkvkkoTsSkHiAAYG35J5NABDkk1rkGf8AyiSY1r5ud16pgTI0JL0HosKngguQSrZkDWu8iHnR6yxSeMA7pWNeJSlJySA4y5yiT4B1wzp0cokEBo+VmuXVwCIq33kIU/vTKPrK2HzDtlpMc9ttolJMxfyAqbWWwqA6WgzehuXVtdn+0BP7wsW6zmfMDFmINXYgnWOHdFq2YRUjA7aQkVPSyTzOLB7uv/xAJRXMUZkwMpdW2JySBuYQUkIrHZpuyYZiB/8Amnz/AGjTKTWJ1z9PWFoNEzRhbfbbXnxVbsQeWk7UjujzTUp7LOG2WvwmPdD1kyz9CfCI6bUjFKWNqVDrSRExD7E4Pc71UrMPeGai6V1OeuHH0bTRy6w+aNuxSf3hQcBX82Qyej6cBam2oV5HyjWMXbpUMo+HyUlSG07c1Ty22Mj5xjZHkZHdVi34oXb8n3YfenuVDGJZ4QAvrL92289PcYIpgetbmiKQjr2ZqdhVIdvR+rmTc/iT3GEwZZa4crgqOGbxTq+6G9XuiqLEv27uXmE1kRJb/SSLavYyPCIrRWeMSv0hTB60d6EZjdBXRc/rCPhPmFBYoOx5pesayJqPuT4hFU0ormqAAJIIAOXS0ScL5wNOiKdpW3DJJcmGPSeJ75oCwX2+i8YM0v0mjwS5aUiWrC5KWwqI3qAYcXZ4E2qThPKMwNEgUGwgbAziDVpl5gB9pducMkp2l8+DbW5TKxpwq+UOSdWsmG9BHoxnSG3yXXGJmvmAYb6ItzVFWoTEiYnJQCk8DWFu8k0TJwS/woQPzLUpVRsZCawXu3Z1y7OlC3BHOAPypUSQniA3bAXSyR60rBrKMWsOmW/QwIiQp2NFQ4DWNfmmNGSXgnhrR+7VnCJRY4nUzh9QFK7INEQO0NzJEsNVQxN9xxDsMDb33j9XRgSXmzHCQPlp8R4dpjnoGabRYLklcJ3+05xSLp62cpPmDPnTVUOozN2RwkR9WaxfCoawKHNxnxgVoqUQQTXnOftVzVP2HohhCsIAGQXnwbviiq4zG4NPcPojsIkD4To7bm/NcN6pY5RG+WPEqBktOUGr4SefLr8pHUr/AHALk8oR05vGD+bVTUZvC0qqaAV7tKr8g7KQRDkQGuqSbNL4HX9Rg2ldP9RPS6pXZqYnFpHDxKik1JC238N0GrihrYjfiH+KoG6UUEz5g2LUBT6jHZdScE2yTT5wOunnGv1Q6yjf4sPkoyP2Zhn6qvDojI+wsfhMZGPWVYt+I7YAX2UfVsgeendtg80Ar5j3Y/enzgqAnrG5rrSb9manAWG1jKHL0fkNNr+D9UJ6Mj0Q33CR/V4I71Q1qtyVTYj+3dy8wm5ST/8AIlPpHS1rzZ0J84qhS20RM/SaGtCCdcsavqVHboy61dbvaVB4kOw5pNxstJYFiD1Q5WfSRmJKhnqPGuLoTUcBC5oqxcrM1gJBJI1UYNvfLhBqUMIYMAogNsSCAM+jqisxEsfURx/PmumFNkipJZgNuzl/tdkqVjIJFHZI2wVuzosLtBKxRDKUNWJ+YD0hSm+gRz2KzuMTnACEgJ+IkkBKUvmpRbrhy0Xogykc489RxL1gFvhG0JAAfXU64HxWrEMJY06zqS6miL36RXWuRr6+EINptbTLQsVPtmGqnsx3ND/NnAJKlFgkEqOoAByeqEKzTAuYzABa0JYioC5mMji3dE1RWBc4Kgphqc48AnQeyQNagAAN4DROr2WZQtBUur4SOBSA3/slUUYrqSzwtX1sePk1DUC/QQR2KVHfCH6NWO43SyqHZFKkqRgVk7uGGsNBNJAScmKcaekP2jujjmpqlWsDtBjm0jpUSgEfc1ckqLjoGI9UUOJt9hr+SIwKTtHR9+v5LtvelxJVtCv0nzgEBlBu859jIO4+FMApc2kSdLugM/NWtFuRz81Sbnr92TuKvET5wdEwNCxcua9nbYpXkYYEiEtRqmdmpyqFpnZqS3oWBa5tP+RXaSfOOXRNvw2mWQwZaTt+YR33xs/vc0VqQd1UgwKsqME1JAyIOewvGt095aRviweSipLNmOfqrYFzDr7IyNyVU1xkY3o+JVdfwXQmAl8z7qfuT3wZEBb5f2p+5PfBdOe0bmutLv2ZhTpKqQ4XBVWbwT3mFDHSG24B503gnvMOKndFUmI/t3cvMJxeES+2jDOtMt6ICBiOv4zRP1GGzSeksCVCWErmJAJTiwgDas/KGrvhRtWlFTpqlfCkOlL6g5c9QfpjjhPWwzda3ut81LMpmVJ0H7Np5LWmWEJwIASA51U2udex4GWqQ3NBdWZ3NWuzb1R1rJWpgRTJOQSfxK/ErsGqtY+ZtmABFTrmKFSwqw/mcWlNQ27SXbt/2g67FQW9RTizdl+/JGrm2ALVypcolEhGwzSOcttiUnCN6lbBDYufhGcBdBWQypCUKcmqjtBUcRTwD4RuAjdabUEgqVRIBJJ1AB3MRWIVhqJy4ZBeoIdBgCFXv0ylkyQXK+coDMgHmA7ioOX/AAtrhd0FpgKmoeijOQM3BYtQjKpyOyFa8emVTpsxSSQCakFiwDJQ+oAN0kxx6F0gpEwMWxFx9KwxCh05w+hpA2DR42XwVjmXYNhV5SgHNTDW2uBV7MJkAgfCsB/uSR3tH3o23crLQsfOkHhtHXSPNOF5Kg3wlKn1c1YPcISUUnV1LL99vqv0rLsOSSVreWDsLDbUUeOHR2ikzp7zPlUMIfNhRLa9vRHlqtBx4akBRKmDlgCAwGeb02QV0fYhgZTF+clWe8EbdsVWL6T2hjTbxXXBYxoPdx2ZLqvdJeSg7F96T+0K0tNIZ9MzzMsigr4kLS+8VD9sLMo0iXpI3RR6DtoKr6AFsWieBT1cVbyljYrvA/aGpCIT7hTg0wb0nvEOKV7oVVYtM5Iq8Wncpn6QJDWs70JPY3lC6JfOFDDV6SUkT0GlUdylfvCliNKxqmEO0qKI/D5alD1YtM7NXCwTMUpCtqUnrSDGRwXeOKyyTU+zT2BvKMjKahmhK9vcSPqqiM3aD4I5yY29kA74yx6qqvzJ74Pcrt64B3zINlU1ecnvjpAG9Y23eu1IT17Mwpvhpl2wdupb+SE0tUhIGzMwtWm1pQhSiQwqeqCFnmrRLDS3cYy5pUUyzYecPerDxY7FV1ei5hjPFMFsnlZwsAkVKUsElWZUvWo8dm2BVrt6ZYIBBV3E162Y9W2OEaeXyZwgYqku7qAw80db9Da41Wa3ImAKXhSVF2IbFtI1DUK7Id4fSNNpDs9VH4nVtgDqeMWJ2lbbVZVBHMLKVVW4bIJXTsszlQZoJlySFK1gzT8CSXqEg4uJQY4bGlZW+FySAhJpiUSyQNoGsjIB4oOj7GmVJEv4jUrP4lGqldeQ1AAao+47W9RD1bfeck1DFpu0jsC22imWSqpMIvpE0thlCSCypgxrr8iTQfmV2IVDbadLIkoVynwJBUXowGt+ERu9GmeXVMnhJSqcQEA1aWkMOztUaRI0EHWP6zgNmafxtu6xHil421iQ71PfHtnttW2Zd8abPo8rW2sufON87RExGQJin69oOiSl8lK9ushWG4ttMyzgJqQogcCyup1Qw6UsqhZpvOdWAsBXj2Qh+i62jklyy4UlWLPUQB2Ef5Q9+uJfCoFQOypruiYmIjqi87NK/wA0ToEs0fBTizzJmAOKgkFRFdoJgrItGJPNOskjYpi7bjQ8a6zHwZ5lzCmYUlKiUlDZEEpLnUQR3x8SLSmXMqlKa569x3Ros8baiGwzCSUc5pagPORXVyHKS3y+U7i/NfpHfALkiklJoRnDTLUhRCkFnB3OHZaC1CHBoXFOECNN2V/aSwcOStbEZPrZqPuiRe0tOtaJTTXPgdiLXFm+0WNqR2H/AHDuIndyVH1g70K7wfKKAEq3RPV2qXkleJNtOckl+kuXWSrcodoPnCQpbAZQ9ekyyr5KUqlFEdYH7ROzZFEVVr2Ro/R9+lQR+Fx9SofEABOVXrm2p7HLrliHUoxkc/o9s6fUwCTRah3HzjIz3E43trJQB/I+afUzmmJuScsf8aAN9KWVR+pPfBo2lg5hbvppL3YgpIdSW638oGhcOtaL8UbSNPXNzCmtuWTLUGCsn6SAH6S3TGzQ2k59UJlqUBk7DLN3zzgbbL0JR7KWkTJi1AFIAI2AEnXrYVfY0GV2N1JJExIFSApL9eIHXFjDCTHYheq/EA2s02G4GrwX0qaieSAkypiQOap0lyQ5FNWENxjhtNiSpQJVVhiYvznolLVc0DM79EMcxUmagpUCFBJwEuFBTUIOuu8xq0HYBLtGJSgUqdRJ5rKIACm1hTg0yqYZxTdRTuJGtoJzSWuAmqA9jrh30RvQOjZtnSmaS8wBgg1ShJ+Uaips1dApmx2a8AWPgRi16o5JMrASDkRTWOiEO9mm1Km+r2R+UB9pMDjB9IP4jtiGe+WqlLnHO+wBMWsY1ujZfXpCvWLSr1VAHNU00hxXVLTt38GhDmJKy+rIcIoOgbohAxzOdMLuXJzLnPMnWc4UU2ICDqaojN449jU8w2AOvdfGgbJ7xLfWW6wRDrP0KDq1QCu5ZB61L+7yMUNVjoIWYlOWSNt3fdeMQYGPA8EiSJJsk9M1I5rtMTtQWB6mB6Ip1ktCMLpDd8LWkdFBYYijRx3a0hyJVZpyzQkoJq8smgfMlOXBo+MmE7L8QPolTwuG9iQiaspRWYRMTr+IYV11c5OL88Cp9idpkxTggFt41b4e7wWeTyfKJ5+EMptaCz9IIB6DCFbtOSE8xSFrZykg81+jMbovMIqmy07dI6xqskNXG4SHRGoolo+VjIKThRjogZgqSk9pctteNslQkrB5VBZTKQo0WGIUlVCwI3ZgRwaMs0+cWUyJSqMhhQJcKrmQW4PHcbvSUJAzOe0wFWxBshtx1/NVOGSmen0HjUNXyRfQklKbTLUhhjCnALgUORYPlsHbDwhET3RaES5kooUaKCSDmCopApqcIMPKKgVPXEniI0ZBkvNWS52s+HyQb0hSQbJwWnuIiY40gZjOKlfCzYrHMplhPUoeRiUYBXXFz0XfpUZHc4+iksSbaUZJqu5eVMmUU1LqJy3AeUZC3ZywoIyGE2GxSPLyNZXBlQ5rQArhOKUgrWWCQSdwAcnqiF3/APSBOtilS5YMuSk0A+I6gVnafwigfXnF20hISuWpBoFpKTwIY98Ry8l0xLVQLmYizIQVEnawrq3xn+FdQ2QiT3uH53qhlEjh7CRbpc21JcAO4c5gs/NfI0ZxtiiqmAwPsvo6tJaYmzTWphBQUkHaxYv0R2z7vWuXVUmcKgACWqr72YcYsWXCVuF9S2MCGL9xjeiWpeFOL4cTvmU4SRxLjtMM+jPRlPKHmKloJHwuV9ZZh0PAe8ejV6NSFrlFYcBCkqATrzLE68mj9UFzoy2MXcRa2epfIrNcC7YNfyQvS17J8izs7aklYq+oJGZpXU0dlyNEA2dM0h1TXWo6ySTCJpW1zLTMxzT9qRRKRsSNXHMxW7iSwbFK3BQ6lGJrGMOfRUDXfyLtdsimFNWtnmIGwBd0qzRLZ0plkbFEdRixGXSJZpez4Z8wbFq7yYS4SLFwKqsKfdzgvnQNLTK+8dpaKUZcTSwOmahWxST1ERUgiPuKMu5pXjFdT2nwXBNkxPPSOhUmbZ5yM0qX0/CW4GKhMl7oRfSjZCZUotksjrS/6Y/YHGDXRsdsNwfkVP1byISRw+63StJC0ykrlVSobKg6wdhBpAbTOhJaClZUxUQFJzSd/wBJGe8CFHRWlp9kXilE4T8aD8Kh5HYYfza5dsszy2OFlzAaKSH54YZKZxv6YpDQSYfVtd/Anb9/zWhhUtqISONl2aAlY0lyBzhU1ADOw6Ggjp1ckIKUsThYLO3dqML9ntTuhAOoqbgBwGXbGu02cvzqEZ1ST0sXEOHRda4vcV+ZXGGNsbBsHmhsuZhnyilnxYlc4EskjUPm6coqUq1UpEfvLNazLUDVLEFJYguwO0M8cF3fSrabOyZjT0UcKotvpUNfEGEeKYc+ch0Z1j6r3DUgM0HD8Ksl4CpVlnCn9NXYH8ojxxOQ22K5d29lm0hKIlllMy5aqLAND9wrmOyJhOITMKWJYkZdGuGXRYOY2WF+ogg/P/SXYprLXBc8hKm2cTHsbRaD+Ax5FlohKLlXifNDQLlaXWkFhgH82RqtFv2F44LTaeTSVzAyQ1dWwZRk+EVEQc7SIDjsVjJA42AF0Rl6VW7gx1SdNzBrhWm3tsyQ5WABsc9wj4sV6Jc9REoKU1ScLD/JuyKQ1DGN0i7UuRpHg2LbJ+kXgOuOTTVrk2qWqzz0hSF51Yg5gg6iIWOXWTshcv3pCZKloCFkcpiCjrYBNBszMcqbEYp6hsMR9o+mtcZqYRRl7tiTJsoJJSC4BUAdoBYHpzis+jtb2Mblq8j5xI0JLCsVT0cH3U/9iu5MMek+ug/7BKsN1TnJNwRE1vLKa0zfufrSDFIConl7E+8r/Kf8RENh/vnJXGFG0py9Qg+GsVOxKxSkHalJ7BEuilaFU9nl/YnugnEB7IPiicWHstK6liFP0kWd7KD+Fae0EeYhugNe+SFWObuS/UoGBcLd1dZE74h9dSmalulE4eCicyVThDVccHkpoHxAh9pSRl1pgIUiv7Qw3CmATpidqH6lD9zGjY6wmheRtFj8ikGHvtO3xVLuXo2TJkBakhUyZzjiAOEakjogtpvQki1yVJwoStjya8IBSrVUB8J1jWITV29UugNIIWbS6iBCWjro6iMFp18U5kpXAk8EoaYuJbkJLWdM1JBBKFBZY7gXI1ZRObXcqbLVhUGOwgg8CDUR+gEaUUMiY+7RpFExOGdLRMGXOAV1E1HRBxIK4dU4KGXe0XaJM5C5TpmINDtOWE7QcuBMNN7gEWpbBsTKZ8ioAntJh4l6ClIOOUdfwqqU8DrHbCXfqUfWAWFUJ8x5Rww+pP8A9ExaNvZPPWP/AFcquLsNInigqp+6MjQpJ2CMivukqsEmyBIBUXOyA99lKNlNGGJPfDAZKtSQN5qYA3x0cpVlWVKJYpOwfEB5xhNMCJm5rQ6YjrmkniFMFgtB65T8osfSO/8A3AT1Gh/eD1yLCDPU/wCA96YoqvcuyVJVjsXFNoBfPthN9JGLDJrrXr3Jh/8A/Gj+GE30maJHIyzV8ZGZ/D/qF2BP/XxW8fIqOrnDqHKeCaphWKX6OrWr1dVfnPhTEy/8fTM9ZiiejTRvsZnOV8Y1/TFv0ka7/AdfvHmkeHub14yTqm1rrzoRb02pXrKq6k90O/8A43eeuEO+GjsNoPOVVKTnxHlEJhp7U5Kyw+3W6u5DhbVbYod3ber1aX9vmYmXqh/EYfruWNXq0vnHI+IwfiJtGM0ZibQYxfvTCbepoG6dtyvVZoYfAvuMbPUlN8Rjg03osmzTeep8C9f0mFVM89ew/EPNT0jW6ByUuXbTWggxcu2H1oBmdKu5/KFiZYy55564M3IsvvaeefhV4TGp4oXGjluP4nyU1StYJm5qkT1AwF0xpNdnSFIb4gCDUGh6soNLsiqV7IX74WVQlJL/ADDVuMZhQv0Zm6JVnDG17w08US0NfOXMZMz2at55p4H92g3PtANREkEs7eyGu5cla8YKnAwsC7B3yrTKKl9d1TC5+sBdavDGNaZGGydbIp1UOQZQ3wq+kFuVlmnwdyj+8MsmxrGTdv7wj+keVOE2Xzg2A6vqrr4QPhNb/kYm1zRqsR9FP10QbTkXQvFllHkB0id+LsjI0LrD3Kc0B3hfokoO0wIvUhXqsyupPiEGVCBN5gfVZv29xBjF4RaVuatac9q3MealpetP48HbkP6xl8ivKAfKGsHLlzT6yK/Kruh/UC8TslV1e4fkn4y1boU/SPKV6snL+oPCqHJ1bYVvSLi9VFR/UT3KhXgo0a6I+Kh6zXC/JSrk1NkM4onoxlnk5oP4knsP7QgJUtshD76M5ymnD7P1RofSJoOHycvMJBh57dv5wTuZFYRb7SCJ4+weJUPgWXzhMvyTyqMvgPiMZzh9hNyVvhx7cJVMmKBdWU9mRuxD/IwiYjsEPtzZnu/5leUMcQF4uaZYnuRmiZkFo5NIyDyMwbUr8JgoFbo1zWKSGz84SMGi8O7ipsm4IUHVKr/qC1ykNbJe/EOtKo5pyWVlHXdpYTapJy56R1lvONgrWadLIO9p8lJQOLZW5qnqkZQEvfZHs53KSe1vOGbEGgbeNANmmfa/UQfKMephozNPiranfaVp8VMkyYa7iBpixtSD1H/cLiTDBc2Y1ozzSryPlFJUtvE4eCo6wXgcn0JYwnekdAwyj948JhxTxhS9I8v2UvXzleEHygXADavjt4+RURWjsHJGkJcZCMjWiWrWpuEZGqlpUxdXXHSB14l+7TfsMZGRicfvtzVvFvG5hS3HnTbBe6M33pO8K8JjIyKKbduyKrancvyVCYiF6/j+qHctHn+8ZGQpwrVWRf2Hmoeq3LslMEroeiHT0azDimhvlT3n94yMjRsdF6CTIeYU9Q6p2p9Ky+UJt+ZjLl0Pwq7xGRkZrQ74K3w/fjn5JWM7+ZQ73LtfsSNij3CPYyGOIG0BKcYiAYOaOm0isaxa86bIyMic6wqb0Qozb7U01fN+ZXeY90RaFcvLIS3PT4hGRkbU7XB/19FIADT5qxupshHHpvF6vN+xXdGRkY1FfrBmrOL325hTYBX8EHLopPrKX1hXcYyMiom3bsiqip3T8lREWUjZ1Qu+kKQfVgQRzVjtChHsZC3CPZrYiP8Akoeq1xOyUzdUeRkZGt3UrZf/2Q==">
            <a:hlinkClick r:id="rId4"/>
          </p:cNvPr>
          <p:cNvSpPr/>
          <p:nvPr/>
        </p:nvSpPr>
        <p:spPr>
          <a:xfrm>
            <a:off x="0" y="-1677988"/>
            <a:ext cx="2286000"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65" name="Google Shape;2065;p120" descr="data:image/jpeg;base64,/9j/4AAQSkZJRgABAQAAAQABAAD/2wCEAAkGBhQSERUUExQWFBUUGBgYFRgYFxwVFhoXGxgcGBcYGBwYHCYeFxkjHBccHy8gIycpLCwsFR4xNTAqNSYrLCkBCQoKDgwOGg8PGiwkHyQsNiwsMCwpLCwsLCwpLy0sLCwsLCwpLCwuLCwsLCksLCwsLCwsLCkpLCwsLCwsLCwsKf/AABEIARgAtAMBIgACEQEDEQH/xAAcAAADAAMBAQEAAAAAAAAAAAAFBgcAAwQBAgj/xABCEAABAgMEBQgIBQQCAwEBAAABAhEAAyEEBhIxBUFRYXETIoGRobGywQcUIyQyQmJyUoLC0fAzNKLhQ3MVkvFjU//EABsBAAMBAQEBAQAAAAAAAAAAAAQFBgcDAgEA/8QAOREAAQMCAgYHBwQCAwEAAAAAAQACAwQRBXESITEzQYEGEyNRYbHBIjJikaHR8CQ0QnIU8VKC4RX/2gAMAwEAAhEDEQA/AKgEiFS/3wyuK/0w1wpX+NJXFf6YiaU9qFR0H7hv5wSeIpF1le6y6aj4jE1JijXVPukvgfEYNrzaMZptim6Gf3XfpE+yXq5ivCYihVXX5RaNJD2Mz7F+ExD+UrFD0T1slzHqoTFNreac/Rwr2syjcweIRQErrqie+jc+2mN+D9Qh/wBeqEfSPVXuyHkjcP3A5pDvWv3pfBPhEcNhPtEfcnvEdN6Ve9Lp+HwiOSwq56PuT3iOsJ7IZeiuIR2Df6+iqT/xo8xVzjyPRnE/dSamd7m9bmVHy62+VMcuh1NaJRcfGjX9QjuvqgetqdqhGr6RAmwrSJqGHzJ741al9qgYPgHkpeXVOc/VV4mkL99E+xSdi/0mDxO+Al8H9X4KT5xmNMe1arGk1TNzSS22H26Cnsw3FQ7X84QcR2w8XKU8g7lnuTDOu3XNOMSF4eaPYaRHJiQFkbCRFkBpEa0vNwz5ia0Wof5GG3RV3tSt8B6qIxMey0pkuFMAtLbUK3bD5RRMWyJTceYfXEO9QoZ/SYqgVAPSYWrAe9o9V2w3XDzSdfCQTPB+geJUewU05ZMcwH6W7TGQBDOAwBVsFRoxgI7ihSv+qkr8/wCmGwQo3/P9L8/6YBoz2wQNB+4b+cEnkxR7qj3SXwPiMTYjKKTdQ+6S6aleIwdiG6Gf3TXFN0M/uu+2E8kv7VdxiRaI0QZilJUk4zJM2zj5ZhSQcNcwWIaK7amMtX2ndqMTK6VrExaJCjhVKUZsiZsBIE2WfpIJ6wdUNujsjmQTFvePX8yUXVsa+Vgd4+iY9AyES7WtUtKQifIRNQwZqjGkDUHIPSIaQaxySbEhJBAqlKkgvkFqClDg4DcI+7VMwJLEE5J2v5QJisDqiRsnhYnutxPJFwgMGiPy6RL0f3Uz8vhEclkotP3DvEdF4R7woE1ZPhEclmHPTscd8eot0Ldysody3L0VV2RiRXq848A749OdTsidUkp5fqUfWqN8Ccw51jygHJSQoF8iDlBy/wBLHrAJeqBk+1ULYlJd2Marhh0qGP8Aqpip1TuzVm1QIvan3ZW4p7/9wUlVSOEDrzp92XuwnP6hGYwm0rc1XU29bmEgvw6ocrkzPZL+/vSP2hMKjtaGu46ubMD60nsMNq3clPq8dgU04qGJDeJk2udl/UV3vFd6YkV85mG2TWIqp8tqQfODOir/ANQ8fD6hRGJjswfFbbozCLZKciqm6wR5xWxqiKXdWo2uS5Lcond8wiyolgNHnpXqqIz8PqV9wvXG4eK+pkpzlHkeqAjyJUP1Jvcrr5MQoX//AOL8/wCmHB4T7/ikr8/6YLpN6ERh/wC4b+cEmkRSLq/2srgrxGJw2UUi6n9pL/N4jB1fuxmm2K7oZ/dEbQeYX2HuiHyrRyM5E5IcoLkbR8w6QYuE4c08Ilt2NAcvMJVRKWcs+dQEg0cirnKkM+j9VFTwzul2ahntUTXRPkkZocL+icLBeizKlBeMnFkljiG4vl0kRoVpUrWF8jMEp/iwk4RtLBm1kvB/Rmh5EkOlIcCq1VU3E/CODCPqbp2z4m5eS+zlUP4oHnqxK0sa3Ufzgim6QOspAvWlrUvgnwiB1nHOTU5jXvgve+UOXxpIKFpGEpII5owkUo4p1iA8g85PEd8fIhaMDwVtTEOgaR3Krgd8emPP3jCf50xOXUkkT0gkCch3Do/UqFTFvhr9JBAmSjUc1Xf/ALhRMwUz6o1XBDegiy9SpetFp3Kx2FTykHalPhEcl4w9mmfb5iN2iFPZ5X2I8IjzTSXs837FdzxmZGjPbud6qqpz7TDkpktO6Gm4iazKfh/VCspP8aGO4v8AUmD6R4v9w3q9y5U9aLwOTnriU35Q1tmH7T/gmKthhI0nNA0pyag6Z0sJI20djuZJj90cl6qpc61/YPmFFVzOsYG34pVu3ZlTLXKAeigsnYlPOPc3EiK0i2g4c+c5HAZmE26t2ZkpVoWoYFEKlSioHUazDrwkhPFjDHOThYPQgAHYgAFStzmnQIdY2xlVIDtDR5/nzXOgjMbNe0lGqxkabMoqSCQz5cNUZEGRY2TNdsKd/wAUlcV/phrEKd//AIZXFf6YLo96EXQfuG/nBJrZRR7pD3RFfxeIxN8WUUa6KvdEUeqvEYY1265ptiu5Gf3RSd8P8aJLc7THJ2hclRZy6N7BiM2cM/XsisTiGyIj8/aUdM4qSplJWSDrBBpBWCUoq4Z4j4EZ61GVcvUvY7P0VJtml+UJQguh3J1F9daNGofc0Keh9J8wECjk4U/izIHTlxgubVylAuUk7ChXYrHXqhjBSPsWNHuqgNXT08bCf5C+y67LeSuWUg4mOIbi2riKdUCZSsj0xhtKZauaorX9LpQ/ByVdghpsNypk1AUQJRIepNXy5rEgdI4R+qaYxN03kDnrXWmxmnJ6sXt321fnJOSVuHjTPtSU5wOtumkyZQDuoBiEsSMNC70FaV7cold6L+Fa8CSuuQUQW6UtEvT0Uk7rDYk73tanG/s9Ewyiku2MFqt8OcKMyWxGcApN4VuAUknLjBOz6WcOoRd4fMaWFsO0D73SeohbK4u4lWS76ns0n/rT3Rv0iPYrH0K8JgXdDSSJlmlhKgSkYSNYZ9UGbQh5ag2aT3GIGo1VL/7HzTiDUG8lKSIYbkf11b0HxJhew7oK3etnILMwimEp/MWaHUzC+MtHFWFS3ShcB3J/mkElGPCoijEYhvALjsMLukborTME6X7VSXZ/jDgg62UKnZnrjiTasZKwupzfbBCx3gXKLKJUnYTToNSO0bo809PJSi8Z18fFTc+HuIuDdddi0gJgILiYPiSc97bu0a49mOohOo1PR3DVHukbGm0oE6ScMwZF2LgfCrYRqO/WDHt1rQlaFFR9olWFb5jZTUN20GP1ZVkwHRFjsPggI7tNnIkgU1R7HYFp/gjImdAd67aS95OFS/qObK4r7kw24t0Kd/zzJX3K7hB1LbrQiqAn/Ib+cElq1RQbnn3VP3K74nqlZQ/3MX7qPuV3wwrt1zTrFNyM/ujE00iB6XT7SZuUrvi9zGakQvTSfbzRT41+Iw36Ke/KPAeqhMV91qHaIUoLUlOsFVNRAJeDi1/Kn/Z/YRy3Ss4NqSDrSvwmKBde6qMRXMIYKOBJribWrd9OtnMNqutipah7XbbA57R6LnEHzwsHAEjyK+7jXSBUmfODj/jSdZ/E34dm3hB/SV7ZUteBHtFHY5T1mh6IE3y0ucKrPJClLIaYpwlCEnNL61EatQVwhNk2XA6lTACRq5zVZhkBr16oS2krZNJ4yHgndNTRRRmSU2aPqvm/loVOmgCWStbDm1ChtOqgeEY2IS5pCxhUMgcgSKeUUyWZKymWtfOOFJU5DuQw5up1AHhXKDivRlKnL5SdgmUASkFSQAH1pZzXshhKI6OIBx19wS6WRs0pMQ9lR0rBSCW1vG71h0kGprXgzPvin6U9ElkQhSguZIyFFcolyaAJUHqd8T7Sdy50oEj2gB+QFVOGYPR0x4jqGSC4X0QPIJAuAnn0YWROBcxy5y3NQ8f/AJD9gcRNdC2xVksyFID81RO34SSCGL14ZQRsN7pim5ZWBJyo1fqI+AcYRVOHy1E7nsR8bQGC5AzK5p2gTJKTO+bIPQ7nBz3f7jqCUqAAIYZDIjg2fTB6xlM8GXRR1oXQnelWR26jC5pvQa5RyLb+4+Rh7hlZFfqZ2aLjxOwobEn1b36ZcdXAarZfdfHLFJYqCtyhgPQpIbrT0xrmWp9fNOW0f7GuB02biGFdCMie47Y51WvmnFVqZsXah7OyD6+kYxmmwWsuuFYjI6QRSm4OzNMGhNLqRNwBRYghQ1GjjqOR3mDN2kqNstCx8CggbisZ9VeuJZpDSisQTLUQWZShmNwIyLRWbgJAsUptQUOpRiVxKlljgFQdjvZt9b/RE1U8T6kxs2ga800pjI8EZE+uS+nhUv8A/wBOX9yu6GmFW/8A/Sl/ce6CaU9q1GUA/UM/OCStkUC5p91H3K8on4NBFAuWfdvzq8oZV26TrFNzz+6MKI1RFbxSmtM4fWvxGLVMREXvCr3ub/2L8Rhp0T3so8B5qExX3G5r4uYn3xPBfhMPptRlrBekI1z/AO8RTPGP8FQ9W6Q+cCdJ3aFc0/CPMrrhWuA5pI0rpFZmqSonMpPHWek16YFTQspYVqx6TQ9B7zB+fYOUmFKjzksC+agHY8cOEdEdEyzoQCCyRmra2oDrbpMMaGN8j2kZ8k9q6mMUXt8dQHiEr2azTCpCqufLX/NkWfRilIFaAhyN+uFG6tllzprlsCKkcDzU9Jcnck7YdLTOCqDpgbHZGCRrG7WjXz4JHR6RaSeKCXs0pzpaASwCpqvAjvX/AOsD7vKK7RJD0SVTVcEjCj/NYP5IGadtjz5ralCWnggV/wAyqC92imWmbNWWcplp2sgOr/Nah+WOWl1VPy806c3QpgBtcmO8Wh02mUcDImiqVCmLakneIRrFoMIJxElY+UgprvB18YYrVeVKQTkBU1pCJpq/C566FkJbDtptObl8tQA3wbgtc+5jIu3v7j3JFWUxsHbCmFVsKeegMoAmlA6ahukCH6YOWSCQCCAah6HyiO6L06tJZblKixD5uQ/U3XwisXe0yhVmSpwcHNJ2sGB6RXi8C4sGueXM2fnqmgZKaaNzxs1cuCSL7aHEhacPwzcWB9Sk1Ug9FRwI4q9vteGViSmpGEnPnElj1A9UMXpaK7UiQJLqUJpIALUws5c7x1x7pXQnJ6PDjnBSCojaSx6HMG0mKBzIoZNZc7R5eKVSwOYXSN1WF+aQ7LZ6ZVfMxY/R2XsYrktQ7j5xKpMukVD0brezrGxfekftDPpLGDQ5OH29UBhzz1+viE20jIwiMjNbKjWPCvf4vKl/cfDDaUgfx4Vr/D2KK/OfCYJpW2mai6E/qGZpFCaaofrkn3b86u4QgHLPXwh8uMs+rqavPPcmGVbuk8xQdhzR9QffEXvKlrVOp/yL1/UYtKl9ESC9yR65N+89tfOGXRQ9vIPh9VBYru2nxXFdT+8lfd5GKRakRPLrSQLZJ+7yMUu0pgfpcP1LP6+pXTCt0c0maRSBaGyKkfqAjh0hJxhSqhT5PqBOfV2xpvBpAy9KS0/iRhGxy5TX7mMdM1HOYZZdZYdLB+mHWBxkRNce4fVe6+cOibGOBKK3KsuELJbJA7VnzEMs0Pry6I06D0aEyApvjJV0fCnoZIPTHxpZfJylq3HupExiTusrHkbL2+WpFUreza3ikebP9o5dnUs9JKjDVo6Q0lKFZs6vuUSpXaowmWcY5rO+IpR0KUEnseKXMlp+IDOOlc72WtCa1hDXNb3BTi+IUJqZSTRg43nX1ZdMArJooqVuFNjBjXshkvNL97J2KA6gmMl2fnAD/wDo54PhPYrvispqZsdGNEa9G6mutL6oB+y9kI9RIAAWK0FCwGwRiLwzZI5GV8Slc5RqGozA6zU11NG7TtqCAhIqpiWz1kB92Z6IF2GTzgTUu/TnCN7G21hW2g6Y6H8R9fDkqhonRRLFZKlbTHdeuSPUpm4JPUtMddnRzY5rzSybHOp8h7GMS9BIf8yNx/5DzU7UNvG4eBUqFoAeH/0aW44JwA1p7lftE8RILmkP/owQxnA7EHtV+8ab0gaXYfJy8wpmgIE7efkngzl7o9jcRujIy2x71UalveFi/oeQn7/0qhleFy/X9sPvHhVBVMe1aiKLfszSBih7uKfYK+8+FMIYHlD1cI+xmbl/pH7QzrN0VQYnuDmExrUIkF8/72bl8Q7hFgUr+NEhvxJ99mcUn/FMHdFT+qf/AF9QoLFN0M/uuHQC8Nqk1/5E+ICKlahEo0USLRKplMR4xFS0ktkK1UPdHrpa280V+IPmvmE+47NImnbJjSlRcqSrG+x1OA25JA6N0aZk10IIqcTniKCC6peOXhzUoEmsCNGTEuEvzUhRfaUByRu72hxhzi11uFvLYmeKwxtgbbUb/PvVR0OypEoDIIQP8RAq9dhaUSV5kAA6qvq3CO/RkvkkoTsSkHiAAYG35J5NABDkk1rkGf8AyiSY1r5ud16pgTI0JL0HosKngguQSrZkDWu8iHnR6yxSeMA7pWNeJSlJySA4y5yiT4B1wzp0cokEBo+VmuXVwCIq33kIU/vTKPrK2HzDtlpMc9ttolJMxfyAqbWWwqA6WgzehuXVtdn+0BP7wsW6zmfMDFmINXYgnWOHdFq2YRUjA7aQkVPSyTzOLB7uv/xAJRXMUZkwMpdW2JySBuYQUkIrHZpuyYZiB/8Amnz/AGjTKTWJ1z9PWFoNEzRhbfbbXnxVbsQeWk7UjujzTUp7LOG2WvwmPdD1kyz9CfCI6bUjFKWNqVDrSRExD7E4Pc71UrMPeGai6V1OeuHH0bTRy6w+aNuxSf3hQcBX82Qyej6cBam2oV5HyjWMXbpUMo+HyUlSG07c1Ty22Mj5xjZHkZHdVi34oXb8n3YfenuVDGJZ4QAvrL92289PcYIpgetbmiKQjr2ZqdhVIdvR+rmTc/iT3GEwZZa4crgqOGbxTq+6G9XuiqLEv27uXmE1kRJb/SSLavYyPCIrRWeMSv0hTB60d6EZjdBXRc/rCPhPmFBYoOx5pesayJqPuT4hFU0ormqAAJIIAOXS0ScL5wNOiKdpW3DJJcmGPSeJ75oCwX2+i8YM0v0mjwS5aUiWrC5KWwqI3qAYcXZ4E2qThPKMwNEgUGwgbAziDVpl5gB9pducMkp2l8+DbW5TKxpwq+UOSdWsmG9BHoxnSG3yXXGJmvmAYb6ItzVFWoTEiYnJQCk8DWFu8k0TJwS/woQPzLUpVRsZCawXu3Z1y7OlC3BHOAPypUSQniA3bAXSyR60rBrKMWsOmW/QwIiQp2NFQ4DWNfmmNGSXgnhrR+7VnCJRY4nUzh9QFK7INEQO0NzJEsNVQxN9xxDsMDb33j9XRgSXmzHCQPlp8R4dpjnoGabRYLklcJ3+05xSLp62cpPmDPnTVUOozN2RwkR9WaxfCoawKHNxnxgVoqUQQTXnOftVzVP2HohhCsIAGQXnwbviiq4zG4NPcPojsIkD4To7bm/NcN6pY5RG+WPEqBktOUGr4SefLr8pHUr/AHALk8oR05vGD+bVTUZvC0qqaAV7tKr8g7KQRDkQGuqSbNL4HX9Rg2ldP9RPS6pXZqYnFpHDxKik1JC238N0GrihrYjfiH+KoG6UUEz5g2LUBT6jHZdScE2yTT5wOunnGv1Q6yjf4sPkoyP2Zhn6qvDojI+wsfhMZGPWVYt+I7YAX2UfVsgeendtg80Ar5j3Y/enzgqAnrG5rrSb9manAWG1jKHL0fkNNr+D9UJ6Mj0Q33CR/V4I71Q1qtyVTYj+3dy8wm5ST/8AIlPpHS1rzZ0J84qhS20RM/SaGtCCdcsavqVHboy61dbvaVB4kOw5pNxstJYFiD1Q5WfSRmJKhnqPGuLoTUcBC5oqxcrM1gJBJI1UYNvfLhBqUMIYMAogNsSCAM+jqisxEsfURx/PmumFNkipJZgNuzl/tdkqVjIJFHZI2wVuzosLtBKxRDKUNWJ+YD0hSm+gRz2KzuMTnACEgJ+IkkBKUvmpRbrhy0Xogykc489RxL1gFvhG0JAAfXU64HxWrEMJY06zqS6miL36RXWuRr6+EINptbTLQsVPtmGqnsx3ND/NnAJKlFgkEqOoAByeqEKzTAuYzABa0JYioC5mMji3dE1RWBc4Kgphqc48AnQeyQNagAAN4DROr2WZQtBUur4SOBSA3/slUUYrqSzwtX1sePk1DUC/QQR2KVHfCH6NWO43SyqHZFKkqRgVk7uGGsNBNJAScmKcaekP2jujjmpqlWsDtBjm0jpUSgEfc1ckqLjoGI9UUOJt9hr+SIwKTtHR9+v5LtvelxJVtCv0nzgEBlBu859jIO4+FMApc2kSdLugM/NWtFuRz81Sbnr92TuKvET5wdEwNCxcua9nbYpXkYYEiEtRqmdmpyqFpnZqS3oWBa5tP+RXaSfOOXRNvw2mWQwZaTt+YR33xs/vc0VqQd1UgwKsqME1JAyIOewvGt095aRviweSipLNmOfqrYFzDr7IyNyVU1xkY3o+JVdfwXQmAl8z7qfuT3wZEBb5f2p+5PfBdOe0bmutLv2ZhTpKqQ4XBVWbwT3mFDHSG24B503gnvMOKndFUmI/t3cvMJxeES+2jDOtMt6ICBiOv4zRP1GGzSeksCVCWErmJAJTiwgDas/KGrvhRtWlFTpqlfCkOlL6g5c9QfpjjhPWwzda3ut81LMpmVJ0H7Np5LWmWEJwIASA51U2udex4GWqQ3NBdWZ3NWuzb1R1rJWpgRTJOQSfxK/ErsGqtY+ZtmABFTrmKFSwqw/mcWlNQ27SXbt/2g67FQW9RTizdl+/JGrm2ALVypcolEhGwzSOcttiUnCN6lbBDYufhGcBdBWQypCUKcmqjtBUcRTwD4RuAjdabUEgqVRIBJJ1AB3MRWIVhqJy4ZBeoIdBgCFXv0ylkyQXK+coDMgHmA7ioOX/AAtrhd0FpgKmoeijOQM3BYtQjKpyOyFa8emVTpsxSSQCakFiwDJQ+oAN0kxx6F0gpEwMWxFx9KwxCh05w+hpA2DR42XwVjmXYNhV5SgHNTDW2uBV7MJkAgfCsB/uSR3tH3o23crLQsfOkHhtHXSPNOF5Kg3wlKn1c1YPcISUUnV1LL99vqv0rLsOSSVreWDsLDbUUeOHR2ikzp7zPlUMIfNhRLa9vRHlqtBx4akBRKmDlgCAwGeb02QV0fYhgZTF+clWe8EbdsVWL6T2hjTbxXXBYxoPdx2ZLqvdJeSg7F96T+0K0tNIZ9MzzMsigr4kLS+8VD9sLMo0iXpI3RR6DtoKr6AFsWieBT1cVbyljYrvA/aGpCIT7hTg0wb0nvEOKV7oVVYtM5Iq8Wncpn6QJDWs70JPY3lC6JfOFDDV6SUkT0GlUdylfvCliNKxqmEO0qKI/D5alD1YtM7NXCwTMUpCtqUnrSDGRwXeOKyyTU+zT2BvKMjKahmhK9vcSPqqiM3aD4I5yY29kA74yx6qqvzJ74Pcrt64B3zINlU1ecnvjpAG9Y23eu1IT17Mwpvhpl2wdupb+SE0tUhIGzMwtWm1pQhSiQwqeqCFnmrRLDS3cYy5pUUyzYecPerDxY7FV1ei5hjPFMFsnlZwsAkVKUsElWZUvWo8dm2BVrt6ZYIBBV3E162Y9W2OEaeXyZwgYqku7qAw80db9Da41Wa3ImAKXhSVF2IbFtI1DUK7Id4fSNNpDs9VH4nVtgDqeMWJ2lbbVZVBHMLKVVW4bIJXTsszlQZoJlySFK1gzT8CSXqEg4uJQY4bGlZW+FySAhJpiUSyQNoGsjIB4oOj7GmVJEv4jUrP4lGqldeQ1AAao+47W9RD1bfeck1DFpu0jsC22imWSqpMIvpE0thlCSCypgxrr8iTQfmV2IVDbadLIkoVynwJBUXowGt+ERu9GmeXVMnhJSqcQEA1aWkMOztUaRI0EHWP6zgNmafxtu6xHil421iQ71PfHtnttW2Zd8abPo8rW2sufON87RExGQJin69oOiSl8lK9ushWG4ttMyzgJqQogcCyup1Qw6UsqhZpvOdWAsBXj2Qh+i62jklyy4UlWLPUQB2Ef5Q9+uJfCoFQOypruiYmIjqi87NK/wA0ToEs0fBTizzJmAOKgkFRFdoJgrItGJPNOskjYpi7bjQ8a6zHwZ5lzCmYUlKiUlDZEEpLnUQR3x8SLSmXMqlKa569x3Ros8baiGwzCSUc5pagPORXVyHKS3y+U7i/NfpHfALkiklJoRnDTLUhRCkFnB3OHZaC1CHBoXFOECNN2V/aSwcOStbEZPrZqPuiRe0tOtaJTTXPgdiLXFm+0WNqR2H/AHDuIndyVH1g70K7wfKKAEq3RPV2qXkleJNtOckl+kuXWSrcodoPnCQpbAZQ9ekyyr5KUqlFEdYH7ROzZFEVVr2Ro/R9+lQR+Fx9SofEABOVXrm2p7HLrliHUoxkc/o9s6fUwCTRah3HzjIz3E43trJQB/I+afUzmmJuScsf8aAN9KWVR+pPfBo2lg5hbvppL3YgpIdSW638oGhcOtaL8UbSNPXNzCmtuWTLUGCsn6SAH6S3TGzQ2k59UJlqUBk7DLN3zzgbbL0JR7KWkTJi1AFIAI2AEnXrYVfY0GV2N1JJExIFSApL9eIHXFjDCTHYheq/EA2s02G4GrwX0qaieSAkypiQOap0lyQ5FNWENxjhtNiSpQJVVhiYvznolLVc0DM79EMcxUmagpUCFBJwEuFBTUIOuu8xq0HYBLtGJSgUqdRJ5rKIACm1hTg0yqYZxTdRTuJGtoJzSWuAmqA9jrh30RvQOjZtnSmaS8wBgg1ShJ+Uaips1dApmx2a8AWPgRi16o5JMrASDkRTWOiEO9mm1Km+r2R+UB9pMDjB9IP4jtiGe+WqlLnHO+wBMWsY1ujZfXpCvWLSr1VAHNU00hxXVLTt38GhDmJKy+rIcIoOgbohAxzOdMLuXJzLnPMnWc4UU2ICDqaojN449jU8w2AOvdfGgbJ7xLfWW6wRDrP0KDq1QCu5ZB61L+7yMUNVjoIWYlOWSNt3fdeMQYGPA8EiSJJsk9M1I5rtMTtQWB6mB6Ip1ktCMLpDd8LWkdFBYYijRx3a0hyJVZpyzQkoJq8smgfMlOXBo+MmE7L8QPolTwuG9iQiaspRWYRMTr+IYV11c5OL88Cp9idpkxTggFt41b4e7wWeTyfKJ5+EMptaCz9IIB6DCFbtOSE8xSFrZykg81+jMbovMIqmy07dI6xqskNXG4SHRGoolo+VjIKThRjogZgqSk9pctteNslQkrB5VBZTKQo0WGIUlVCwI3ZgRwaMs0+cWUyJSqMhhQJcKrmQW4PHcbvSUJAzOe0wFWxBshtx1/NVOGSmen0HjUNXyRfQklKbTLUhhjCnALgUORYPlsHbDwhET3RaES5kooUaKCSDmCopApqcIMPKKgVPXEniI0ZBkvNWS52s+HyQb0hSQbJwWnuIiY40gZjOKlfCzYrHMplhPUoeRiUYBXXFz0XfpUZHc4+iksSbaUZJqu5eVMmUU1LqJy3AeUZC3ZywoIyGE2GxSPLyNZXBlQ5rQArhOKUgrWWCQSdwAcnqiF3/APSBOtilS5YMuSk0A+I6gVnafwigfXnF20hISuWpBoFpKTwIY98Ry8l0xLVQLmYizIQVEnawrq3xn+FdQ2QiT3uH53qhlEjh7CRbpc21JcAO4c5gs/NfI0ZxtiiqmAwPsvo6tJaYmzTWphBQUkHaxYv0R2z7vWuXVUmcKgACWqr72YcYsWXCVuF9S2MCGL9xjeiWpeFOL4cTvmU4SRxLjtMM+jPRlPKHmKloJHwuV9ZZh0PAe8ejV6NSFrlFYcBCkqATrzLE68mj9UFzoy2MXcRa2epfIrNcC7YNfyQvS17J8izs7aklYq+oJGZpXU0dlyNEA2dM0h1TXWo6ySTCJpW1zLTMxzT9qRRKRsSNXHMxW7iSwbFK3BQ6lGJrGMOfRUDXfyLtdsimFNWtnmIGwBd0qzRLZ0plkbFEdRixGXSJZpez4Z8wbFq7yYS4SLFwKqsKfdzgvnQNLTK+8dpaKUZcTSwOmahWxST1ERUgiPuKMu5pXjFdT2nwXBNkxPPSOhUmbZ5yM0qX0/CW4GKhMl7oRfSjZCZUotksjrS/6Y/YHGDXRsdsNwfkVP1byISRw+63StJC0ykrlVSobKg6wdhBpAbTOhJaClZUxUQFJzSd/wBJGe8CFHRWlp9kXilE4T8aD8Kh5HYYfza5dsszy2OFlzAaKSH54YZKZxv6YpDQSYfVtd/Anb9/zWhhUtqISONl2aAlY0lyBzhU1ADOw6Ggjp1ckIKUsThYLO3dqML9ntTuhAOoqbgBwGXbGu02cvzqEZ1ST0sXEOHRda4vcV+ZXGGNsbBsHmhsuZhnyilnxYlc4EskjUPm6coqUq1UpEfvLNazLUDVLEFJYguwO0M8cF3fSrabOyZjT0UcKotvpUNfEGEeKYc+ch0Z1j6r3DUgM0HD8Ksl4CpVlnCn9NXYH8ojxxOQ22K5d29lm0hKIlllMy5aqLAND9wrmOyJhOITMKWJYkZdGuGXRYOY2WF+ogg/P/SXYprLXBc8hKm2cTHsbRaD+Ax5FlohKLlXifNDQLlaXWkFhgH82RqtFv2F44LTaeTSVzAyQ1dWwZRk+EVEQc7SIDjsVjJA42AF0Rl6VW7gx1SdNzBrhWm3tsyQ5WABsc9wj4sV6Jc9REoKU1ScLD/JuyKQ1DGN0i7UuRpHg2LbJ+kXgOuOTTVrk2qWqzz0hSF51Yg5gg6iIWOXWTshcv3pCZKloCFkcpiCjrYBNBszMcqbEYp6hsMR9o+mtcZqYRRl7tiTJsoJJSC4BUAdoBYHpzis+jtb2Mblq8j5xI0JLCsVT0cH3U/9iu5MMek+ug/7BKsN1TnJNwRE1vLKa0zfufrSDFIConl7E+8r/Kf8RENh/vnJXGFG0py9Qg+GsVOxKxSkHalJ7BEuilaFU9nl/YnugnEB7IPiicWHstK6liFP0kWd7KD+Fae0EeYhugNe+SFWObuS/UoGBcLd1dZE74h9dSmalulE4eCicyVThDVccHkpoHxAh9pSRl1pgIUiv7Qw3CmATpidqH6lD9zGjY6wmheRtFj8ikGHvtO3xVLuXo2TJkBakhUyZzjiAOEakjogtpvQki1yVJwoStjya8IBSrVUB8J1jWITV29UugNIIWbS6iBCWjro6iMFp18U5kpXAk8EoaYuJbkJLWdM1JBBKFBZY7gXI1ZRObXcqbLVhUGOwgg8CDUR+gEaUUMiY+7RpFExOGdLRMGXOAV1E1HRBxIK4dU4KGXe0XaJM5C5TpmINDtOWE7QcuBMNN7gEWpbBsTKZ8ioAntJh4l6ClIOOUdfwqqU8DrHbCXfqUfWAWFUJ8x5Rww+pP8A9ExaNvZPPWP/AFcquLsNInigqp+6MjQpJ2CMivukqsEmyBIBUXOyA99lKNlNGGJPfDAZKtSQN5qYA3x0cpVlWVKJYpOwfEB5xhNMCJm5rQ6YjrmkniFMFgtB65T8osfSO/8A3AT1Gh/eD1yLCDPU/wCA96YoqvcuyVJVjsXFNoBfPthN9JGLDJrrXr3Jh/8A/Gj+GE30maJHIyzV8ZGZ/D/qF2BP/XxW8fIqOrnDqHKeCaphWKX6OrWr1dVfnPhTEy/8fTM9ZiiejTRvsZnOV8Y1/TFv0ka7/AdfvHmkeHub14yTqm1rrzoRb02pXrKq6k90O/8A43eeuEO+GjsNoPOVVKTnxHlEJhp7U5Kyw+3W6u5DhbVbYod3ber1aX9vmYmXqh/EYfruWNXq0vnHI+IwfiJtGM0ZibQYxfvTCbepoG6dtyvVZoYfAvuMbPUlN8Rjg03osmzTeep8C9f0mFVM89ew/EPNT0jW6ByUuXbTWggxcu2H1oBmdKu5/KFiZYy55564M3IsvvaeefhV4TGp4oXGjluP4nyU1StYJm5qkT1AwF0xpNdnSFIb4gCDUGh6soNLsiqV7IX74WVQlJL/ADDVuMZhQv0Zm6JVnDG17w08US0NfOXMZMz2at55p4H92g3PtANREkEs7eyGu5cla8YKnAwsC7B3yrTKKl9d1TC5+sBdavDGNaZGGydbIp1UOQZQ3wq+kFuVlmnwdyj+8MsmxrGTdv7wj+keVOE2Xzg2A6vqrr4QPhNb/kYm1zRqsR9FP10QbTkXQvFllHkB0id+LsjI0LrD3Kc0B3hfokoO0wIvUhXqsyupPiEGVCBN5gfVZv29xBjF4RaVuatac9q3MealpetP48HbkP6xl8ivKAfKGsHLlzT6yK/Kruh/UC8TslV1e4fkn4y1boU/SPKV6snL+oPCqHJ1bYVvSLi9VFR/UT3KhXgo0a6I+Kh6zXC/JSrk1NkM4onoxlnk5oP4knsP7QgJUtshD76M5ymnD7P1RofSJoOHycvMJBh57dv5wTuZFYRb7SCJ4+weJUPgWXzhMvyTyqMvgPiMZzh9hNyVvhx7cJVMmKBdWU9mRuxD/IwiYjsEPtzZnu/5leUMcQF4uaZYnuRmiZkFo5NIyDyMwbUr8JgoFbo1zWKSGz84SMGi8O7ipsm4IUHVKr/qC1ykNbJe/EOtKo5pyWVlHXdpYTapJy56R1lvONgrWadLIO9p8lJQOLZW5qnqkZQEvfZHs53KSe1vOGbEGgbeNANmmfa/UQfKMephozNPiranfaVp8VMkyYa7iBpixtSD1H/cLiTDBc2Y1ozzSryPlFJUtvE4eCo6wXgcn0JYwnekdAwyj948JhxTxhS9I8v2UvXzleEHygXADavjt4+RURWjsHJGkJcZCMjWiWrWpuEZGqlpUxdXXHSB14l+7TfsMZGRicfvtzVvFvG5hS3HnTbBe6M33pO8K8JjIyKKbduyKrancvyVCYiF6/j+qHctHn+8ZGQpwrVWRf2Hmoeq3LslMEroeiHT0azDimhvlT3n94yMjRsdF6CTIeYU9Q6p2p9Ky+UJt+ZjLl0Pwq7xGRkZrQ74K3w/fjn5JWM7+ZQ73LtfsSNij3CPYyGOIG0BKcYiAYOaOm0isaxa86bIyMic6wqb0Qozb7U01fN+ZXeY90RaFcvLIS3PT4hGRkbU7XB/19FIADT5qxupshHHpvF6vN+xXdGRkY1FfrBmrOL325hTYBX8EHLopPrKX1hXcYyMiom3bsiqip3T8lREWUjZ1Qu+kKQfVgQRzVjtChHsZC3CPZrYiP8Akoeq1xOyUzdUeRkZGt3UrZf/2Q==">
            <a:hlinkClick r:id="rId5"/>
          </p:cNvPr>
          <p:cNvSpPr/>
          <p:nvPr/>
        </p:nvSpPr>
        <p:spPr>
          <a:xfrm>
            <a:off x="0" y="-714375"/>
            <a:ext cx="979488" cy="1500188"/>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66" name="Google Shape;2066;p120" descr="data:image/jpeg;base64,/9j/4AAQSkZJRgABAQAAAQABAAD/2wCEAAkGBhQSERUUExQUFBQUFBcVFhgXFxQUFxcZFBgWFRcVGhQXHCYeFxojGhgVHy8gIycpLCwtFR4xNTAqNSYrLCkBCQoKDgwOGg8PGikkHyQsLCkqLCwtLCksLCwsLCwpLCwsLC81LCwsLCksLCkpLCwsLCwsLCksLCksLCwsLCwsLP/AABEIAIsBbAMBIgACEQEDEQH/xAAcAAABBQEBAQAAAAAAAAAAAAAAAQMEBQYCBwj/xABCEAABAwIDBAYJAQcEAQUBAAABAAIRAyEEMUEFElFxBmGBkaHwBxMiMkKxwdHhYhQjUnKSsvFTc4KiMxdjk8LSFv/EABsBAAIDAQEBAAAAAAAAAAAAAAABAgMEBQYH/8QANxEAAgEDAgIGBwcFAQAAAAAAAAECAwQRITESQQUGMlFxoRRhgZGxwdETIkJScuHwJDNDYvEj/9oADAMBAAIRAxEAPwD3FCEIAEIQgAQhCABI7JKhDAods4uqwS1zhNhl35LO4nb+ImBVIkHLdzbrca5LWbaoDdnvmYWK2gwCS1pkRPVfNeE6SqV7e6cVOWHqtWdChGMo7CYTpRiCb1nHsZ9l6Ds3F+spMfxF+YsfFeWVWw6dDfv/ACt30MxW9Scw/CZHI/kHvW7oi8m7jgnJtSXN51WvwyFxTXBxJGhQhC9ac8EIQgAQhCABCEIAEIQgAKTdSoQBw5tk3KdfkmoTAUFKkSoAEIQgARKEQgBZQgBKgACQqLtDa1Kg3eqvawaTmeoNF3HkFg+kXploUCWs3QRP/kJLv/hZLv6i3sRgD0ZKvnPbHpxr1D7DqsfpLaA/6hzvFZ6v6UMQ45E/zVsQ7/7hPAsn1aUi+VsP6UMQ0gzVbH8FeqPBxK1GyvTPiN3dNbekERVADhNvZrDXnwT4e4MnqPTLpKSBhcK7fr1juHdJ/dt1MjIm4nS5WD6bdLhh6X7PTrPc2l77w94c+rMOuD7gsBfirnZXTLD4trKeIpkVGN9h7PYrNAGbHNje5Nj+VefdM6OFxNU06NcB9F3tgsLfXAkbzg4CA9l5EAECQJsmnw7kWsjvo7wGK2jivWPrVxSY4GBVqQc4b73Ue4r6IwuH3GhokxqST81n+gXRZmDwrGtALnDeJGsgXHVEAdQC0yr31ZZ6gTjck2nG5JsQqEISAEIQgAQhCABCEIAYxlIOaZ4LE7VwxDoidOo8+/wW8cLKh23hLeOmi8v1gteKKrxWq38DVbTw8GFxFEgQRBbbsP0BV70Lxm7WjR4Le3MeetQcdSjdnUbvYcr9ii7MrmlUa63sun+krz1pX4Jxqdzz9ToTXFFrvPVEJGOkAjIiUq+knFBCEIAEIQgAQhCABCEIAEIQgBHZJpOuyTSYCoSJUACEISAEqAE3isUymwve4Na0SXEwB2pgOOcAJNgLlee9NfS1RwrS2m4OdBhwhxP+2z4v5jDf5lifSb6X3PLqGHkNuCD83jX/AG8h8U5Lx/E4t1Rxc9xc45kmSUwND0i9IGJxTy7fcwE5hxLzzfa36WgDqWYJSJ2jQc4wASepCywG4XQpngtfsL0Z4vEXFMhsTJBHzWg/9OqFEfv8XRB1aHAnuBVigiDl3HmXqHcCuS0heh19h4ICG194/wAr474Vbi+jrYJa5ru2/dmp8KI8bKPZO2SwhrySzIGTLesHh1LcbA2McdiGUxAqu3d6oIlzGAnfJ1du66wJXn+M2cWHKP8AK0nQrb1Si9tRh/eUHBzetpEFp6okcilKOVgeeZ9S4PCilTZTb7rGho5NEBOqPs3Htr0adVl21GNeOThMcxl2KQqCzIJxuSbhONySAVCEIAEIQgAQhCABCEIAFGxdIQTEwJ7lJSOCqq01Ug4saeGYbaGF3nXFoniMvPcqXGsgzN8iQIuI00Wl2+x1OpLW6yPtCo8XR3pJEExxzEjxyXzFwlRqOnLk2jsQeYqRs+iuO9Zh2yZLCWHsy8I7lcLz7ottf1NSHe46x6oyPnivQGukSMivfdFXSr0FHP3o6P5P+cznXFPgn6mKhCF1TOCEIQAIQhAAhCEACEIQAjsk2nHZJtAAlhCRABCVCEAc1agaCSQABJJsABmSdF4B6V/Sk6s40MOSGNNsv6z+o6D4RfM20Xpo9IYpNOFouE/GReXA+7ybmeJgaFeAveSSSZJMk8SVLYQjnE5pELQdFejDsU+SQyky9R5yaAhLIznox0QrY2oGU2m+ZgwBxJ4L0rDYbZ+yxAa3F4kC5maTXD9Xx30HeqrH9JWspfs2DBp0fdccn1Y1cfhb+nv4KsoYGYLu5XKOCpyLPavTDF4r2S8tZoxnsMHYM+2VVtwmpJKmZZWXBYp7EGMkDQJp3H8QpJYm6jUhEXEUw8Q6DwPXPFVGAo+qricjIPaDHiArd7YTGJZLmu4OA7zZMD3T0PbS9ZgCwm9Gq5g/lcA8eJcOxbpeW+g+pbGN0D6Z7xUH0XqKzS3NC2FXbU2nGqIxHPAzIHOyUPExqqrpK790M7vAtycqFtdzN0NLgbkaHw+q8/fdNeh1/snDK0ec/I0U6HHHOTaIWRbtOtf2nEdhUmntyoCLgzoRMDmqo9ZLZvDjJe76knaz9RpUKgZt995aIHUe7NSKPSAR7TYPUePUVqp9PWU3hyx4pkXb1FyLdChU9qsdeYGs2gqS3ENMQ4GcoIK6NK8oVuxNP2lLhJbocQuWvmeowlBWlNNZRErtqYVrxexAMcDIyWTxzMw0QQBMwPnrp2LcVAD1iLf5WSx+FG8YJveIvJ6483XiunrVQmq8UtdzoWsuTKCqIII7uBGfitDsTpCaYDXS5n9vLjyVPVpkuc20G5i0OuR9VHpkix8wuPQuKlGSqU3ho2SpqS4ZHpmHxLXjeaQQnVgMFj3UyCwxx4HnxWiwXScG1QR1jLu0XrbPp2jVSjW+7Ly/b2+851S1lHbUvUJuhiGvEtII6k4u/GSksxeUZGsAhCFIAQhCABCEIAR2S4XblwEACRKQgIAAFQ9NukowOEfVkB/u05y3jryABPZ1q/Xzz6d+lPrcT6hhllL2P+QMvP8AVDf+BTQmeY7V2i6tVc9xJkmJzi/jcnmVDQlARuMnbH2Wa9QNGU3OQA4k6ZLWYvaA3G0KIikyLx/5Hfxnq4D7qswlP1VIMA9uoAXkfw2hvVOqnYLDwJOa0QjhFMpZZKwWHjPNTmmVHpiVIYFIiELhwTkLhxsgBt1k24SlK53UhDFRN0/eHnK67qnNR69TdY938IjtdYfVAHqvoEO8zGO41aY7mv8AuvVl5r6B8HuYB7v9SoD/ANfyvS1nk9TQthE41NpxqiMqOk5/dN/3B/a5Zwm45ef8rRdKCRSbH+oP7XrN78uH38yvn/T6/rH4I6Vt2B5ucxac75p1rrweWYHXcpilU0ga9Xgui69uom0eOa880asHdI59qQRFlzTqZ346+Sla7LmlgeCRTaIIHDQ/UrlrYEd94y5JPWDUfXJDjl1jqUNR4HX1HAjdJFhk4gcutL+0PaGw4xJkSR1hN1DcfcFKLDv1yzVka1SOMSfvFwpofbtGq0xvewRYw3M/lQ6tZ7xLokDdzE9RPiu6jO+BxTLqfsn8CeZ1V7vK9SHBOba7m8iVOK1SIVam45W15+RoouKZrERnPgbKxqPtu93YmatPhca3N5Exbt70QlgtwyJSeSc08Dbz5/wmCN3LLT7Jym7z4+N1ZJdw1qS6eKc0gtO6RwJVxhelDgYeA4dxWfnz4HwhH37eHzjvV1vdVrd5pSa+HuKp0Yz3RuMLtuk/4t08HW8clOBXnW8Tp9NU9hce9l2ucOS79DrFNaVYJ+taeX/DHOz/ACs9AQslh+k9QZw7mI8Qp9HpW34mkciF16XTlpPduPivpkzStqi5F8hVtPpDRPxEcwbKVT2hTdk9p7QuhC8t6nZnF+1FThJbofK5Sh4ORBQtSaeqICISwhMCFtjaAoUKtU5U2Od2gWHaYC+Pdv401a73EyZgniZknvJX016XMd6vZzh/qVGM7pqH+xfKz7knjfvT5C5hSZJU3AYcOqXyaJPYkwNGQTwVr0b2LUxDiyk0vc46WAAvc6D7KxJRWWReXsSMKzecXG5N/wAKxaF6BsD0QksnEPLSRYMi3MkGVc0vRNQHxumNSTfQwICi68UCpNnmFOmYmDGUp9nEfhe74TZTKTAxjQAItECwiwFgqDa/QHD1nl/tsc7+DdAJ47pGfaJVHpiT+8tCf2Omh5MTAXDwt/ifRfLfYrGRxpjd11DpHcsTtPZb6FR1OoIe3O1oNwQdR1/LJaKdeE3hMqlTcdyDvSkIgJwDv86JN3RWlZGeFT7VfJZSHxHfPyb4AlXVd4aC51mtEnkPqT81B6FbJdjcc39b/wClokk8gB4JN4JxWT6G9HWzvUbOotNi4es/qy/6gLS7yi0yGtDQIDQGgcABAHcl9aqMFpI3k6w2UL1il0D7ISaGVfSdhNJsXPrB/a5Zd3vAEGw4D5fRarpI+KQJEw8fJyzO8CZyG9EXIuLHkvn3T+fTH4I6dt2DlgN7G/L6p8smOUxy4nTXuXDHt+YuLyLp39rbzMT/AIHFcB57jSNs17fMpA6wjinJaW/Cb9cmetLSp2EQDfwPzUckkKDmBHDjP5Q5sAfj5LprI5xmbR3Lo08gMp0HH581HIHGvYk9bmOtLUpkGL5RlfuRSZHHjppzRoSR20yMs55rljbZC351XbaZBvee3zoinaTFuMfVRyLOhFcyY00TbKRI6slJdceR80BgyI+sKziwW50K59IXv1x19XBMbkdY0P34FWGIoukwOGnHXtTNZrhF/llwI1/CvjMTjnVDTT3fT/B8EbvHt+UjwK5kTGWkaHkdLLrnbL/8nwhSDONGcOHZ29h8YKC7j9BE696ccOf+fZd9Fw9uU8Y5aHxg9qaYzmcvPLxt2roO1jh9Yv3hcFs+Yg5Hxgrje7PHX737VLGRND7eo5+R9Ql9Z9I7cp+SjGp4WM6T9nLoPt8+qbE/1I4SLgWuw6x/aKY/VGfUfktusHsKp+/p9TifAh30K2dSvOVl7Pq8sUJfq+SOXeLE14D7qgCYqYrgO9Nym6hXpEYjzv01VXuwlJoJM1XQANRTdFhfUrzToV6OvXNe/F0q9NsA05LaW/NjZw3jpcCM72Xv9SnLoAbvNBO+QHFsiPZByPWsLj9nGo8uD3vkwSSZkc81jrXP4Y+8thT1yymodD8DSsKW8f1ue7wsD2rc9Ctj0aDHeqptaXmbNi+U/jqVBhcM4OBcCbwZi02HaVrsFWbTIHtS4RugEjnbLNZ1VZY4FwZI4fdcAHsmfZ14JrGNe9sMduXz6kNouAaPWEho9qwl3M6diUnxMaWEc1sA5z2vFSo1jMmNsCeLjmfBdepLXlwAO9AMWORuZtwHaumV5YSZZY52IzvGnFVT3vwzWta11d1Wp7TrwJvJzj5KuaS1JxzLQumvByPnIqs29sJmJpljwOp0DeYdHD6jVdV9rClV3HtIDhLX5yTm3LS3erLcnuUoyfLchKON9meAsYbh43Xtc5jmmbOYSD9OyEjqXP76Dz1rR+knDNw+PpumBi2HeGgqU4Af/wAmwD/KsZ0j2x6hu40xVdl/7bT8R/UdAcpldqjU44JmGUcSwVHSLH77vUsNgZqEXlw+Hri/aV7D6HOinqKBxD2w+oIpzozV3abdnWvOvRp0IOMrgukUme1Udx4AHifuV9EUaQa0NaA1rQAAMgBYDuQ2SSHJRKRCiAsqfhvdCr1YYb3R51SY0dVaIcIcJGajO2TSIjdHipiFlqWtCq8zhFv1pMmpNbMr3bCpH4bzPcmj0cpcI7tc+xWqFmfRdm/8a+HwJqrNcyld0Xp8TlHZ3ps9FheHHTvGqvkKmXQtlL8Hm/qSVxUXMz56NOGT/rY5jJM//wA9VHxaRplp2rTIWaXV60ezkvavmmTV1UMsdj1uo/fs4rl2BrN+CeHbmFq0LNLqzQe05eX7EvTJ80jHup1Bm0j76FIK8C7Dx1GVjZbAhcOw7Tm0dyyVOq8vwVF7Vj5ssV53xMgKwymbx9k82OrLMmY0Whq7Jpu+FRK3R1h90lq5tbq9eQ7KT8H9cFqu6b3yioq0wQBHhEKM6mZgD7gHT2la1NgVG+46fxl9lCq4aoLubP0n7Ll1bSvQ/uRa8V/EaadWD2ZB/ZTmc5vlzUdtN4PGdDqrI1REOEHgR3/dJpHZncxJCqVR8zRxZWqILgDJPskTIOV/yEjmT2nS4uPupWJw9g4717ZR2z3qE3DkyRIjX5ZKyLTWSKgnqmIWT4H+qx8U2W8Zzv2+y5O1akRqCNbHOdNJS7wM6G+fBw481NNh95bojVGEm/br1Hwgrgt0v19ljn1QVKLJ5Wy/UIPiE3u68p/tcpqQKSHthj9/T/mntAIPhBW1BWN2PSP7RTkH3vFoIPhC2TQvbdX3/wCEv1fJHJvu2vAUBN1TA85pxzoCZxbbZkE3nhGq7VaqoRZjjHLGKNPdBM3m55Ki2jg/VP3oG66+WpVxgsR6xpGcGO7PxTuOwYe0jUkLlxfEso04wZ2u0boIEgubIDS45yMiIvF1dUgqsNNJxa+0+6Qc/lBUzDYkOO7BG5FzvC/CTn3lRUtSbTwPUml1Ru+3eLRIeJDQToGyb2unvUBpc9tnOzLt45dXDkmGYglzmRumBEmTBMb0Cw704KjnFpY5u5ebEkxYQfryUk0J5FfXLSf3ciBcD3nOMQBwGp6wpFWtusJA3iATAzNphR6JguJbAmQd4uknWPh5BRsZjxQBLy9wc6RDS7dt7oDR8+KfHhZYKOWkjrC7TFSiypVplpLvdIJLXSQDEdXip2IxQY0ud7IFyTAVTtvpEzD0W1HAkOsJhgB3d72nO93LwK8a6ZelapWHq6Tpi2/ADQeLWxd36jloFdRpSqa507yupJLb3Fl6UumVF9ZjmMDq1Jrgwm+7vke25uQPAZ6nRYDYGx6uNrwJc4mXvdMAHUnzwXfRvotWx1Qwd1mb6jpPONXHyV7JsPYtLCUxTpNganNzj/ETqunHEVhGZ6k/o/hG4Sm1lK0e8f4jFyea1+BxoqNnIjMcFk99TtjYrdqgaOse6yYjTyud5JKEwOgVY4U+wPOqrFZYX3B51SYDyEIURghCEACEIQAIQhAAhCEACEIQAIQhAAhCEAMVcCx2bR8lX1+jjDdpLeSt0Ln1ujbWt26a8Vo/esFkas4bMzGJ6PVR7p3hwUCo1zTFRhA5b3gtsuXMBzAK41fq3SlrSm146/T5muF9NdpZMIIJNx1aERwCWthDBMSB1fLh+Fq8TsKk/wCGOSrMR0YcL039hv8AP7rh1+hbyjqo5Xq18t/I2QvacvUZupQdMgC9xE2ldOBiPZNusOvEi2f4VhWwNan7zJF7jwzUWrWE3lvMRnnlouZJTg+GSw/M18UZrkw2VUBrss4HeJM/ywVrmlZvZ7QajCCLEmJvIz5/laD7Fe16vPNtPH5n8Eci+S+0WO47aR7xUQkvnQG0rukd+nw85JRpGgjl2LVcNsqgsC4HDtp+y2wz/PguxXBLbm8wCP4bdyaBgn5pvEPcRDdTc8ByHm6qjLhWCbWSuxOHp1aoJLtyn7MQTJnM65lO19mje3WzMb2VuAE+clNwNOAbX+5TgY4EzlNosQpwhlZ7xuXLuK2rVPq3ESQCfdJmQY3bCeqyep0XOZdpbvC4mCAdJXVfHspwHW3iYABvkSbcxdN4jHEGGn3xbPM8Esxzqww2loLh8DuQwNa2nu3jU5RHLWVw7FNYSBJDAGgXzyMnVP4anuML3uLpE6EcgqWo8ukiSXOhv8zsvunstED1ZT9Odnvxuz8SAASatEUhkA5h9oydIce4rFbA9FVJkPxLvWuz3GkhgPW6xdysvSukLxRZTw4Mlo3n9ZdN/EqDSP7sk56Lq28Wo6mOo8sqcTQFKCwBoZYAAAQcwAFYtqcFF2gJaYziO0+Sp1GiQAOrkruZAVrONvPj+VN2eBvtiU3Rw6tMBg/a3iFIC5lEpuUspgdKywnuDzqquVaYP3B51KTAfQhCiMEIQgAQhCABCEIAEIQgAQhCABCEIAEIQgAQhCABCEIAEIQgAUetgKbs2NPYpCFXUpQqLE4pr1rI02timf0dpsIe2RumY8E7CtEQoULelbpqmsJvI5TlPWTKim3dJ4Oz5pvFYY70sjrB1/IV1CWEqtCNRYHGbiyjzF+3VNMzkZHUH6aLQQjdWb0H/byLVWxyKGS1p3TvOvANs8hKTCGoWfvC0u3r8M+pX8IhNWbT7QnW02M5i9mCpUD3Os0eyASM8546J2m0OILYIjPS2ivoQApKzSeU/IbrZWpT4qkCImG5nsVacQ2hSdXeMh+7bxLvkSY7AtVCC0cFZG3SeckHUyjxv1rqjy959pxJJ5qwFewFoGS9T9WOA7kerHAdy1LQqPLsNS3jJiNOsq5wey3PyFluNwcAlhAGfbhKdFsuzXFOvvGfPJaMtRup5Aod5G8r6EQjIFFKtsF7jfOpT8JUNiP/2Q==">
            <a:hlinkClick r:id="rId6"/>
          </p:cNvPr>
          <p:cNvSpPr/>
          <p:nvPr/>
        </p:nvSpPr>
        <p:spPr>
          <a:xfrm>
            <a:off x="0" y="-1071563"/>
            <a:ext cx="5942013" cy="223202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067" name="Google Shape;2067;p120" descr="Problem_Solving.png"/>
          <p:cNvPicPr preferRelativeResize="0"/>
          <p:nvPr/>
        </p:nvPicPr>
        <p:blipFill rotWithShape="1">
          <a:blip r:embed="rId7">
            <a:alphaModFix/>
          </a:blip>
          <a:srcRect/>
          <a:stretch/>
        </p:blipFill>
        <p:spPr>
          <a:xfrm>
            <a:off x="457200" y="141288"/>
            <a:ext cx="682625" cy="822325"/>
          </a:xfrm>
          <a:prstGeom prst="rect">
            <a:avLst/>
          </a:prstGeom>
          <a:noFill/>
          <a:ln>
            <a:noFill/>
          </a:ln>
        </p:spPr>
      </p:pic>
      <p:sp>
        <p:nvSpPr>
          <p:cNvPr id="2068" name="Google Shape;2068;p12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
        <p:nvSpPr>
          <p:cNvPr id="2069" name="Google Shape;2069;p120"/>
          <p:cNvSpPr txBox="1">
            <a:spLocks noGrp="1"/>
          </p:cNvSpPr>
          <p:nvPr>
            <p:ph type="body" idx="1"/>
          </p:nvPr>
        </p:nvSpPr>
        <p:spPr>
          <a:xfrm>
            <a:off x="457200" y="755650"/>
            <a:ext cx="8502650" cy="2107872"/>
          </a:xfrm>
          <a:prstGeom prst="rect">
            <a:avLst/>
          </a:prstGeom>
          <a:noFill/>
          <a:ln>
            <a:noFill/>
          </a:ln>
        </p:spPr>
        <p:txBody>
          <a:bodyPr spcFirstLastPara="1" wrap="square" lIns="91275" tIns="45625" rIns="91275" bIns="45625" anchor="t" anchorCtr="0">
            <a:noAutofit/>
          </a:bodyPr>
          <a:lstStyle/>
          <a:p>
            <a:pPr marL="341313" lvl="0" indent="-341313" algn="ctr" rtl="0">
              <a:spcBef>
                <a:spcPts val="0"/>
              </a:spcBef>
              <a:spcAft>
                <a:spcPts val="0"/>
              </a:spcAft>
              <a:buClr>
                <a:schemeClr val="dk1"/>
              </a:buClr>
              <a:buSzPts val="2400"/>
              <a:buFont typeface="Noto Sans Symbols"/>
              <a:buNone/>
            </a:pPr>
            <a:endParaRPr/>
          </a:p>
          <a:p>
            <a:pPr marL="0" lvl="0" indent="0" algn="l" rtl="0">
              <a:spcBef>
                <a:spcPts val="480"/>
              </a:spcBef>
              <a:spcAft>
                <a:spcPts val="0"/>
              </a:spcAft>
              <a:buClr>
                <a:schemeClr val="dk1"/>
              </a:buClr>
              <a:buSzPts val="2400"/>
              <a:buFont typeface="Noto Sans Symbols"/>
              <a:buNone/>
            </a:pPr>
            <a:r>
              <a:rPr lang="en-US"/>
              <a:t>The Confirmation Bias causes us to:</a:t>
            </a:r>
            <a:endParaRPr sz="1800"/>
          </a:p>
        </p:txBody>
      </p:sp>
      <p:sp>
        <p:nvSpPr>
          <p:cNvPr id="2070" name="Google Shape;2070;p120"/>
          <p:cNvSpPr/>
          <p:nvPr/>
        </p:nvSpPr>
        <p:spPr>
          <a:xfrm>
            <a:off x="680989" y="2313652"/>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
        <p:nvSpPr>
          <p:cNvPr id="2071" name="Google Shape;2071;p120"/>
          <p:cNvSpPr/>
          <p:nvPr/>
        </p:nvSpPr>
        <p:spPr>
          <a:xfrm>
            <a:off x="325015" y="1684898"/>
            <a:ext cx="8402638" cy="4587910"/>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072" name="Google Shape;2072;p120"/>
          <p:cNvSpPr/>
          <p:nvPr/>
        </p:nvSpPr>
        <p:spPr>
          <a:xfrm>
            <a:off x="1216463" y="1935451"/>
            <a:ext cx="2209800" cy="144780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6625" tIns="48300" rIns="96625" bIns="483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Notice </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Remember</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Weight</a:t>
            </a:r>
            <a:endParaRPr/>
          </a:p>
        </p:txBody>
      </p:sp>
      <p:sp>
        <p:nvSpPr>
          <p:cNvPr id="2073" name="Google Shape;2073;p120"/>
          <p:cNvSpPr/>
          <p:nvPr/>
        </p:nvSpPr>
        <p:spPr>
          <a:xfrm>
            <a:off x="5571724" y="1935451"/>
            <a:ext cx="2241550" cy="144780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6625" tIns="48300" rIns="96625" bIns="48300" anchor="ctr" anchorCtr="0">
            <a:noAutofit/>
          </a:bodyPr>
          <a:lstStyle/>
          <a:p>
            <a:pPr marL="0" marR="0" lvl="0" indent="0" algn="ctr" rtl="0">
              <a:spcBef>
                <a:spcPts val="0"/>
              </a:spcBef>
              <a:spcAft>
                <a:spcPts val="0"/>
              </a:spcAft>
              <a:buNone/>
            </a:pPr>
            <a:endParaRPr sz="1800">
              <a:solidFill>
                <a:srgbClr val="FF0000"/>
              </a:solidFill>
              <a:latin typeface="Arial"/>
              <a:ea typeface="Arial"/>
              <a:cs typeface="Arial"/>
              <a:sym typeface="Arial"/>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NOT Notice</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NOT Remember</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NOT Weight</a:t>
            </a:r>
            <a:endParaRPr/>
          </a:p>
          <a:p>
            <a:pPr marL="0" marR="0" lvl="0" indent="0" algn="ctr" rtl="0">
              <a:spcBef>
                <a:spcPts val="0"/>
              </a:spcBef>
              <a:spcAft>
                <a:spcPts val="0"/>
              </a:spcAft>
              <a:buNone/>
            </a:pPr>
            <a:endParaRPr sz="1800">
              <a:solidFill>
                <a:srgbClr val="FF0000"/>
              </a:solidFill>
              <a:latin typeface="Arial"/>
              <a:ea typeface="Arial"/>
              <a:cs typeface="Arial"/>
              <a:sym typeface="Arial"/>
            </a:endParaRPr>
          </a:p>
        </p:txBody>
      </p:sp>
      <p:sp>
        <p:nvSpPr>
          <p:cNvPr id="2074" name="Google Shape;2074;p120"/>
          <p:cNvSpPr txBox="1"/>
          <p:nvPr/>
        </p:nvSpPr>
        <p:spPr>
          <a:xfrm>
            <a:off x="542288" y="3387957"/>
            <a:ext cx="3569580" cy="1882692"/>
          </a:xfrm>
          <a:prstGeom prst="rect">
            <a:avLst/>
          </a:prstGeom>
          <a:noFill/>
          <a:ln>
            <a:noFill/>
          </a:ln>
        </p:spPr>
        <p:txBody>
          <a:bodyPr spcFirstLastPara="1" wrap="square" lIns="96625" tIns="48300" rIns="96625" bIns="48300" anchor="t" anchorCtr="0">
            <a:spAutoFit/>
          </a:bodyPr>
          <a:lstStyle/>
          <a:p>
            <a:pPr marL="0" marR="0" lvl="0" indent="0" algn="ctr" rtl="0">
              <a:spcBef>
                <a:spcPts val="0"/>
              </a:spcBef>
              <a:spcAft>
                <a:spcPts val="0"/>
              </a:spcAft>
              <a:buNone/>
            </a:pPr>
            <a:r>
              <a:rPr lang="en-US" sz="1800">
                <a:solidFill>
                  <a:schemeClr val="dk1"/>
                </a:solidFill>
                <a:latin typeface="Verdana"/>
                <a:ea typeface="Verdana"/>
                <a:cs typeface="Verdana"/>
                <a:sym typeface="Verdana"/>
              </a:rPr>
              <a:t>Evidence that supports our thoughts and beliefs</a:t>
            </a:r>
            <a:endParaRPr/>
          </a:p>
          <a:p>
            <a:pPr marL="0" marR="0" lvl="0" indent="0" algn="ctr" rtl="0">
              <a:spcBef>
                <a:spcPts val="0"/>
              </a:spcBef>
              <a:spcAft>
                <a:spcPts val="0"/>
              </a:spcAft>
              <a:buNone/>
            </a:pPr>
            <a:endParaRPr sz="4000">
              <a:solidFill>
                <a:schemeClr val="dk1"/>
              </a:solidFill>
              <a:latin typeface="Verdana"/>
              <a:ea typeface="Verdana"/>
              <a:cs typeface="Verdana"/>
              <a:sym typeface="Verdana"/>
            </a:endParaRPr>
          </a:p>
          <a:p>
            <a:pPr marL="0" marR="0" lvl="0" indent="0" algn="ctr" rtl="0">
              <a:spcBef>
                <a:spcPts val="0"/>
              </a:spcBef>
              <a:spcAft>
                <a:spcPts val="0"/>
              </a:spcAft>
              <a:buNone/>
            </a:pPr>
            <a:r>
              <a:rPr lang="en-US" sz="1800">
                <a:solidFill>
                  <a:schemeClr val="dk1"/>
                </a:solidFill>
                <a:latin typeface="Verdana"/>
                <a:ea typeface="Verdana"/>
                <a:cs typeface="Verdana"/>
                <a:sym typeface="Verdana"/>
              </a:rPr>
              <a:t>VELCRO EFFECT</a:t>
            </a:r>
            <a:endParaRPr/>
          </a:p>
          <a:p>
            <a:pPr marL="0" marR="0" lvl="0" indent="0" algn="ctr" rtl="0">
              <a:spcBef>
                <a:spcPts val="0"/>
              </a:spcBef>
              <a:spcAft>
                <a:spcPts val="0"/>
              </a:spcAft>
              <a:buNone/>
            </a:pPr>
            <a:r>
              <a:rPr lang="en-US" sz="1800">
                <a:solidFill>
                  <a:schemeClr val="dk1"/>
                </a:solidFill>
                <a:latin typeface="Verdana"/>
                <a:ea typeface="Verdana"/>
                <a:cs typeface="Verdana"/>
                <a:sym typeface="Verdana"/>
              </a:rPr>
              <a:t>It sticks</a:t>
            </a:r>
            <a:endParaRPr sz="1800">
              <a:solidFill>
                <a:schemeClr val="dk1"/>
              </a:solidFill>
              <a:latin typeface="Verdana"/>
              <a:ea typeface="Verdana"/>
              <a:cs typeface="Verdana"/>
              <a:sym typeface="Verdana"/>
            </a:endParaRPr>
          </a:p>
        </p:txBody>
      </p:sp>
      <p:sp>
        <p:nvSpPr>
          <p:cNvPr id="2075" name="Google Shape;2075;p120"/>
          <p:cNvSpPr txBox="1"/>
          <p:nvPr/>
        </p:nvSpPr>
        <p:spPr>
          <a:xfrm>
            <a:off x="4583143" y="3387957"/>
            <a:ext cx="4218712" cy="1821137"/>
          </a:xfrm>
          <a:prstGeom prst="rect">
            <a:avLst/>
          </a:prstGeom>
          <a:noFill/>
          <a:ln>
            <a:noFill/>
          </a:ln>
        </p:spPr>
        <p:txBody>
          <a:bodyPr spcFirstLastPara="1" wrap="square" lIns="96625" tIns="48300" rIns="96625" bIns="48300" anchor="t" anchorCtr="0">
            <a:spAutoFit/>
          </a:bodyPr>
          <a:lstStyle/>
          <a:p>
            <a:pPr marL="0" marR="0" lvl="0" indent="0" algn="ctr" rtl="0">
              <a:spcBef>
                <a:spcPts val="0"/>
              </a:spcBef>
              <a:spcAft>
                <a:spcPts val="0"/>
              </a:spcAft>
              <a:buNone/>
            </a:pPr>
            <a:r>
              <a:rPr lang="en-US" sz="1800">
                <a:solidFill>
                  <a:schemeClr val="dk1"/>
                </a:solidFill>
                <a:latin typeface="Verdana"/>
                <a:ea typeface="Verdana"/>
                <a:cs typeface="Verdana"/>
                <a:sym typeface="Verdana"/>
              </a:rPr>
              <a:t>Evidence that does NOT support</a:t>
            </a:r>
            <a:r>
              <a:rPr lang="en-US" sz="1800" u="sng">
                <a:solidFill>
                  <a:schemeClr val="dk1"/>
                </a:solidFill>
                <a:latin typeface="Verdana"/>
                <a:ea typeface="Verdana"/>
                <a:cs typeface="Verdana"/>
                <a:sym typeface="Verdana"/>
              </a:rPr>
              <a:t> </a:t>
            </a:r>
            <a:r>
              <a:rPr lang="en-US" sz="1800">
                <a:solidFill>
                  <a:schemeClr val="dk1"/>
                </a:solidFill>
                <a:latin typeface="Verdana"/>
                <a:ea typeface="Verdana"/>
                <a:cs typeface="Verdana"/>
                <a:sym typeface="Verdana"/>
              </a:rPr>
              <a:t>our thoughts and beliefs</a:t>
            </a:r>
            <a:endParaRPr/>
          </a:p>
          <a:p>
            <a:pPr marL="0" marR="0" lvl="0" indent="0" algn="ctr" rtl="0">
              <a:spcBef>
                <a:spcPts val="0"/>
              </a:spcBef>
              <a:spcAft>
                <a:spcPts val="0"/>
              </a:spcAft>
              <a:buNone/>
            </a:pPr>
            <a:endParaRPr sz="4000">
              <a:solidFill>
                <a:schemeClr val="dk1"/>
              </a:solidFill>
              <a:latin typeface="Verdana"/>
              <a:ea typeface="Verdana"/>
              <a:cs typeface="Verdana"/>
              <a:sym typeface="Verdana"/>
            </a:endParaRPr>
          </a:p>
          <a:p>
            <a:pPr marL="0" marR="0" lvl="0" indent="0" algn="ctr" rtl="0">
              <a:spcBef>
                <a:spcPts val="0"/>
              </a:spcBef>
              <a:spcAft>
                <a:spcPts val="0"/>
              </a:spcAft>
              <a:buNone/>
            </a:pPr>
            <a:r>
              <a:rPr lang="en-US" sz="1800">
                <a:solidFill>
                  <a:schemeClr val="dk1"/>
                </a:solidFill>
                <a:latin typeface="Verdana"/>
                <a:ea typeface="Verdana"/>
                <a:cs typeface="Verdana"/>
                <a:sym typeface="Verdana"/>
              </a:rPr>
              <a:t>TEFLON EFFECT</a:t>
            </a:r>
            <a:endParaRPr/>
          </a:p>
          <a:p>
            <a:pPr marL="0" marR="0" lvl="0" indent="0" algn="ctr" rtl="0">
              <a:spcBef>
                <a:spcPts val="0"/>
              </a:spcBef>
              <a:spcAft>
                <a:spcPts val="0"/>
              </a:spcAft>
              <a:buNone/>
            </a:pPr>
            <a:r>
              <a:rPr lang="en-US" sz="1800">
                <a:solidFill>
                  <a:schemeClr val="dk1"/>
                </a:solidFill>
                <a:latin typeface="Verdana"/>
                <a:ea typeface="Verdana"/>
                <a:cs typeface="Verdana"/>
                <a:sym typeface="Verdana"/>
              </a:rPr>
              <a:t>It slides off</a:t>
            </a:r>
            <a:endParaRPr sz="1800">
              <a:solidFill>
                <a:schemeClr val="dk1"/>
              </a:solidFill>
              <a:latin typeface="Verdana"/>
              <a:ea typeface="Verdana"/>
              <a:cs typeface="Verdana"/>
              <a:sym typeface="Verdana"/>
            </a:endParaRPr>
          </a:p>
        </p:txBody>
      </p:sp>
      <p:sp>
        <p:nvSpPr>
          <p:cNvPr id="2076" name="Google Shape;2076;p120"/>
          <p:cNvSpPr/>
          <p:nvPr/>
        </p:nvSpPr>
        <p:spPr>
          <a:xfrm>
            <a:off x="6488109" y="4018058"/>
            <a:ext cx="408781" cy="464982"/>
          </a:xfrm>
          <a:prstGeom prst="downArrow">
            <a:avLst>
              <a:gd name="adj1" fmla="val 50000"/>
              <a:gd name="adj2" fmla="val 49998"/>
            </a:avLst>
          </a:prstGeom>
          <a:solidFill>
            <a:schemeClr val="lt1"/>
          </a:solidFill>
          <a:ln w="25400" cap="flat" cmpd="sng">
            <a:solidFill>
              <a:srgbClr val="C00000"/>
            </a:solidFill>
            <a:prstDash val="solid"/>
            <a:round/>
            <a:headEnd type="none" w="sm" len="sm"/>
            <a:tailEnd type="none" w="sm" len="sm"/>
          </a:ln>
        </p:spPr>
        <p:txBody>
          <a:bodyPr spcFirstLastPara="1" wrap="square" lIns="96625" tIns="48300" rIns="96625" bIns="483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pic>
        <p:nvPicPr>
          <p:cNvPr id="2077" name="Google Shape;2077;p120" descr="C:\Users\CSF PREP\Desktop\velcro teflon.png"/>
          <p:cNvPicPr preferRelativeResize="0"/>
          <p:nvPr/>
        </p:nvPicPr>
        <p:blipFill rotWithShape="1">
          <a:blip r:embed="rId8">
            <a:alphaModFix/>
          </a:blip>
          <a:srcRect r="46031"/>
          <a:stretch/>
        </p:blipFill>
        <p:spPr>
          <a:xfrm>
            <a:off x="1343463" y="5250213"/>
            <a:ext cx="1905000" cy="914400"/>
          </a:xfrm>
          <a:prstGeom prst="rect">
            <a:avLst/>
          </a:prstGeom>
          <a:noFill/>
          <a:ln>
            <a:noFill/>
          </a:ln>
        </p:spPr>
      </p:pic>
      <p:pic>
        <p:nvPicPr>
          <p:cNvPr id="2078" name="Google Shape;2078;p120" descr="C:\Users\CSF PREP\Desktop\velcro teflon.png"/>
          <p:cNvPicPr preferRelativeResize="0"/>
          <p:nvPr/>
        </p:nvPicPr>
        <p:blipFill rotWithShape="1">
          <a:blip r:embed="rId8">
            <a:alphaModFix/>
          </a:blip>
          <a:srcRect l="55554"/>
          <a:stretch/>
        </p:blipFill>
        <p:spPr>
          <a:xfrm>
            <a:off x="5739803" y="5250213"/>
            <a:ext cx="1905392" cy="914400"/>
          </a:xfrm>
          <a:prstGeom prst="rect">
            <a:avLst/>
          </a:prstGeom>
          <a:noFill/>
          <a:ln>
            <a:noFill/>
          </a:ln>
        </p:spPr>
      </p:pic>
      <p:sp>
        <p:nvSpPr>
          <p:cNvPr id="2079" name="Google Shape;2079;p120"/>
          <p:cNvSpPr txBox="1"/>
          <p:nvPr/>
        </p:nvSpPr>
        <p:spPr>
          <a:xfrm>
            <a:off x="3820039" y="2330483"/>
            <a:ext cx="1406154"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u="sng">
                <a:solidFill>
                  <a:srgbClr val="C00000"/>
                </a:solidFill>
                <a:latin typeface="Arial"/>
                <a:ea typeface="Arial"/>
                <a:cs typeface="Arial"/>
                <a:sym typeface="Arial"/>
              </a:rPr>
              <a:t>AND</a:t>
            </a:r>
            <a:endParaRPr sz="4400" b="1" u="sng">
              <a:solidFill>
                <a:srgbClr val="C00000"/>
              </a:solidFill>
              <a:latin typeface="Arial"/>
              <a:ea typeface="Arial"/>
              <a:cs typeface="Arial"/>
              <a:sym typeface="Arial"/>
            </a:endParaRPr>
          </a:p>
        </p:txBody>
      </p:sp>
      <p:sp>
        <p:nvSpPr>
          <p:cNvPr id="2080" name="Google Shape;2080;p120"/>
          <p:cNvSpPr/>
          <p:nvPr/>
        </p:nvSpPr>
        <p:spPr>
          <a:xfrm>
            <a:off x="2091572" y="4018058"/>
            <a:ext cx="408781" cy="464982"/>
          </a:xfrm>
          <a:prstGeom prst="downArrow">
            <a:avLst>
              <a:gd name="adj1" fmla="val 50000"/>
              <a:gd name="adj2" fmla="val 49998"/>
            </a:avLst>
          </a:prstGeom>
          <a:solidFill>
            <a:schemeClr val="lt1"/>
          </a:solidFill>
          <a:ln w="25400" cap="flat" cmpd="sng">
            <a:solidFill>
              <a:srgbClr val="C00000"/>
            </a:solidFill>
            <a:prstDash val="solid"/>
            <a:round/>
            <a:headEnd type="none" w="sm" len="sm"/>
            <a:tailEnd type="none" w="sm" len="sm"/>
          </a:ln>
        </p:spPr>
        <p:txBody>
          <a:bodyPr spcFirstLastPara="1" wrap="square" lIns="96625" tIns="48300" rIns="96625" bIns="483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cxnSp>
        <p:nvCxnSpPr>
          <p:cNvPr id="2081" name="Google Shape;2081;p120"/>
          <p:cNvCxnSpPr/>
          <p:nvPr/>
        </p:nvCxnSpPr>
        <p:spPr>
          <a:xfrm>
            <a:off x="2426886" y="3681091"/>
            <a:ext cx="985047" cy="0"/>
          </a:xfrm>
          <a:prstGeom prst="straightConnector1">
            <a:avLst/>
          </a:prstGeom>
          <a:noFill/>
          <a:ln w="28575" cap="flat" cmpd="sng">
            <a:solidFill>
              <a:srgbClr val="C00000"/>
            </a:solidFill>
            <a:prstDash val="solid"/>
            <a:round/>
            <a:headEnd type="none" w="sm" len="sm"/>
            <a:tailEnd type="none" w="sm" len="sm"/>
          </a:ln>
        </p:spPr>
      </p:cxnSp>
      <p:cxnSp>
        <p:nvCxnSpPr>
          <p:cNvPr id="2082" name="Google Shape;2082;p120"/>
          <p:cNvCxnSpPr/>
          <p:nvPr/>
        </p:nvCxnSpPr>
        <p:spPr>
          <a:xfrm>
            <a:off x="6597927" y="2506605"/>
            <a:ext cx="769937" cy="0"/>
          </a:xfrm>
          <a:prstGeom prst="straightConnector1">
            <a:avLst/>
          </a:prstGeom>
          <a:noFill/>
          <a:ln w="38100" cap="flat" cmpd="sng">
            <a:solidFill>
              <a:srgbClr val="C00000"/>
            </a:solidFill>
            <a:prstDash val="solid"/>
            <a:round/>
            <a:headEnd type="none" w="sm" len="sm"/>
            <a:tailEnd type="none" w="sm" len="sm"/>
          </a:ln>
        </p:spPr>
      </p:cxnSp>
      <p:cxnSp>
        <p:nvCxnSpPr>
          <p:cNvPr id="2083" name="Google Shape;2083;p120"/>
          <p:cNvCxnSpPr/>
          <p:nvPr/>
        </p:nvCxnSpPr>
        <p:spPr>
          <a:xfrm>
            <a:off x="6293127" y="2776276"/>
            <a:ext cx="1350962" cy="0"/>
          </a:xfrm>
          <a:prstGeom prst="straightConnector1">
            <a:avLst/>
          </a:prstGeom>
          <a:noFill/>
          <a:ln w="38100" cap="flat" cmpd="sng">
            <a:solidFill>
              <a:srgbClr val="C00000"/>
            </a:solidFill>
            <a:prstDash val="solid"/>
            <a:round/>
            <a:headEnd type="none" w="sm" len="sm"/>
            <a:tailEnd type="none" w="sm" len="sm"/>
          </a:ln>
        </p:spPr>
      </p:cxnSp>
      <p:cxnSp>
        <p:nvCxnSpPr>
          <p:cNvPr id="2084" name="Google Shape;2084;p120"/>
          <p:cNvCxnSpPr/>
          <p:nvPr/>
        </p:nvCxnSpPr>
        <p:spPr>
          <a:xfrm>
            <a:off x="6605864" y="3056375"/>
            <a:ext cx="769938" cy="0"/>
          </a:xfrm>
          <a:prstGeom prst="straightConnector1">
            <a:avLst/>
          </a:prstGeom>
          <a:noFill/>
          <a:ln w="38100" cap="flat" cmpd="sng">
            <a:solidFill>
              <a:srgbClr val="C00000"/>
            </a:solidFill>
            <a:prstDash val="solid"/>
            <a:round/>
            <a:headEnd type="none" w="sm" len="sm"/>
            <a:tailEnd type="none" w="sm" len="sm"/>
          </a:ln>
        </p:spPr>
      </p:cxnSp>
      <p:cxnSp>
        <p:nvCxnSpPr>
          <p:cNvPr id="2085" name="Google Shape;2085;p120"/>
          <p:cNvCxnSpPr/>
          <p:nvPr/>
        </p:nvCxnSpPr>
        <p:spPr>
          <a:xfrm>
            <a:off x="6293127" y="5138243"/>
            <a:ext cx="1074737" cy="0"/>
          </a:xfrm>
          <a:prstGeom prst="straightConnector1">
            <a:avLst/>
          </a:prstGeom>
          <a:noFill/>
          <a:ln w="38100" cap="flat" cmpd="sng">
            <a:solidFill>
              <a:srgbClr val="C00000"/>
            </a:solidFill>
            <a:prstDash val="solid"/>
            <a:round/>
            <a:headEnd type="none" w="sm" len="sm"/>
            <a:tailEnd type="none" w="sm" len="sm"/>
          </a:ln>
        </p:spPr>
      </p:cxnSp>
      <p:cxnSp>
        <p:nvCxnSpPr>
          <p:cNvPr id="2086" name="Google Shape;2086;p120"/>
          <p:cNvCxnSpPr/>
          <p:nvPr/>
        </p:nvCxnSpPr>
        <p:spPr>
          <a:xfrm>
            <a:off x="1918263" y="2508003"/>
            <a:ext cx="769937" cy="0"/>
          </a:xfrm>
          <a:prstGeom prst="straightConnector1">
            <a:avLst/>
          </a:prstGeom>
          <a:noFill/>
          <a:ln w="38100" cap="flat" cmpd="sng">
            <a:solidFill>
              <a:srgbClr val="C00000"/>
            </a:solidFill>
            <a:prstDash val="solid"/>
            <a:round/>
            <a:headEnd type="none" w="sm" len="sm"/>
            <a:tailEnd type="none" w="sm" len="sm"/>
          </a:ln>
        </p:spPr>
      </p:cxnSp>
      <p:cxnSp>
        <p:nvCxnSpPr>
          <p:cNvPr id="2087" name="Google Shape;2087;p120"/>
          <p:cNvCxnSpPr/>
          <p:nvPr/>
        </p:nvCxnSpPr>
        <p:spPr>
          <a:xfrm>
            <a:off x="1613463" y="2777674"/>
            <a:ext cx="1350962" cy="0"/>
          </a:xfrm>
          <a:prstGeom prst="straightConnector1">
            <a:avLst/>
          </a:prstGeom>
          <a:noFill/>
          <a:ln w="38100" cap="flat" cmpd="sng">
            <a:solidFill>
              <a:srgbClr val="C00000"/>
            </a:solidFill>
            <a:prstDash val="solid"/>
            <a:round/>
            <a:headEnd type="none" w="sm" len="sm"/>
            <a:tailEnd type="none" w="sm" len="sm"/>
          </a:ln>
        </p:spPr>
      </p:cxnSp>
      <p:cxnSp>
        <p:nvCxnSpPr>
          <p:cNvPr id="2088" name="Google Shape;2088;p120"/>
          <p:cNvCxnSpPr/>
          <p:nvPr/>
        </p:nvCxnSpPr>
        <p:spPr>
          <a:xfrm>
            <a:off x="1926200" y="3057773"/>
            <a:ext cx="769938" cy="0"/>
          </a:xfrm>
          <a:prstGeom prst="straightConnector1">
            <a:avLst/>
          </a:prstGeom>
          <a:noFill/>
          <a:ln w="38100" cap="flat" cmpd="sng">
            <a:solidFill>
              <a:srgbClr val="C00000"/>
            </a:solidFill>
            <a:prstDash val="solid"/>
            <a:round/>
            <a:headEnd type="none" w="sm" len="sm"/>
            <a:tailEnd type="none" w="sm" len="sm"/>
          </a:ln>
        </p:spPr>
      </p:cxnSp>
      <p:cxnSp>
        <p:nvCxnSpPr>
          <p:cNvPr id="2089" name="Google Shape;2089;p120"/>
          <p:cNvCxnSpPr/>
          <p:nvPr/>
        </p:nvCxnSpPr>
        <p:spPr>
          <a:xfrm>
            <a:off x="2146176" y="5138243"/>
            <a:ext cx="625599" cy="0"/>
          </a:xfrm>
          <a:prstGeom prst="straightConnector1">
            <a:avLst/>
          </a:prstGeom>
          <a:noFill/>
          <a:ln w="38100" cap="flat" cmpd="sng">
            <a:solidFill>
              <a:srgbClr val="C00000"/>
            </a:solidFill>
            <a:prstDash val="solid"/>
            <a:round/>
            <a:headEnd type="none" w="sm" len="sm"/>
            <a:tailEnd type="none" w="sm" len="sm"/>
          </a:ln>
        </p:spPr>
      </p:cxn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sp>
        <p:nvSpPr>
          <p:cNvPr id="2097" name="Google Shape;2097;p121"/>
          <p:cNvSpPr/>
          <p:nvPr/>
        </p:nvSpPr>
        <p:spPr>
          <a:xfrm>
            <a:off x="659757" y="1319517"/>
            <a:ext cx="8027043" cy="1388962"/>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098" name="Google Shape;2098;p121"/>
          <p:cNvSpPr txBox="1">
            <a:spLocks noGrp="1"/>
          </p:cNvSpPr>
          <p:nvPr>
            <p:ph type="title"/>
          </p:nvPr>
        </p:nvSpPr>
        <p:spPr>
          <a:xfrm>
            <a:off x="0" y="3175"/>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Problem Solving</a:t>
            </a:r>
            <a:endParaRPr/>
          </a:p>
        </p:txBody>
      </p:sp>
      <p:sp>
        <p:nvSpPr>
          <p:cNvPr id="2099" name="Google Shape;2099;p121"/>
          <p:cNvSpPr txBox="1">
            <a:spLocks noGrp="1"/>
          </p:cNvSpPr>
          <p:nvPr>
            <p:ph type="body" idx="1"/>
          </p:nvPr>
        </p:nvSpPr>
        <p:spPr>
          <a:xfrm>
            <a:off x="0" y="1474463"/>
            <a:ext cx="9144000" cy="1104887"/>
          </a:xfrm>
          <a:prstGeom prst="rect">
            <a:avLst/>
          </a:prstGeom>
          <a:noFill/>
          <a:ln>
            <a:noFill/>
          </a:ln>
        </p:spPr>
        <p:txBody>
          <a:bodyPr spcFirstLastPara="1" wrap="square" lIns="91275" tIns="45625" rIns="91275" bIns="45625" anchor="t" anchorCtr="0">
            <a:noAutofit/>
          </a:bodyPr>
          <a:lstStyle/>
          <a:p>
            <a:pPr marL="341313" lvl="0" indent="-341313" algn="ctr" rtl="0">
              <a:spcBef>
                <a:spcPts val="0"/>
              </a:spcBef>
              <a:spcAft>
                <a:spcPts val="0"/>
              </a:spcAft>
              <a:buClr>
                <a:schemeClr val="dk2"/>
              </a:buClr>
              <a:buSzPts val="2500"/>
              <a:buFont typeface="Noto Sans Symbols"/>
              <a:buNone/>
            </a:pPr>
            <a:r>
              <a:rPr lang="en-US" sz="2500" b="1">
                <a:solidFill>
                  <a:schemeClr val="dk2"/>
                </a:solidFill>
              </a:rPr>
              <a:t>PROBLEM SOLVING = </a:t>
            </a:r>
            <a:endParaRPr/>
          </a:p>
          <a:p>
            <a:pPr marL="341313" lvl="0" indent="-341313" algn="ctr" rtl="0">
              <a:spcBef>
                <a:spcPts val="500"/>
              </a:spcBef>
              <a:spcAft>
                <a:spcPts val="0"/>
              </a:spcAft>
              <a:buClr>
                <a:schemeClr val="dk2"/>
              </a:buClr>
              <a:buSzPts val="2500"/>
              <a:buFont typeface="Noto Sans Symbols"/>
              <a:buNone/>
            </a:pPr>
            <a:r>
              <a:rPr lang="en-US" sz="2500" b="1">
                <a:solidFill>
                  <a:schemeClr val="dk2"/>
                </a:solidFill>
              </a:rPr>
              <a:t>PROBLEM UNDERSTANDING</a:t>
            </a:r>
            <a:endParaRPr/>
          </a:p>
          <a:p>
            <a:pPr marL="741363" lvl="1" indent="-284163" algn="ctr" rtl="0">
              <a:spcBef>
                <a:spcPts val="540"/>
              </a:spcBef>
              <a:spcAft>
                <a:spcPts val="0"/>
              </a:spcAft>
              <a:buClr>
                <a:schemeClr val="dk1"/>
              </a:buClr>
              <a:buSzPts val="2700"/>
              <a:buFont typeface="Arial"/>
              <a:buNone/>
            </a:pPr>
            <a:endParaRPr sz="2700">
              <a:solidFill>
                <a:srgbClr val="FF0000"/>
              </a:solidFill>
              <a:latin typeface="Architects Daughter"/>
              <a:ea typeface="Architects Daughter"/>
              <a:cs typeface="Architects Daughter"/>
              <a:sym typeface="Architects Daughter"/>
            </a:endParaRPr>
          </a:p>
          <a:p>
            <a:pPr marL="341313" lvl="0" indent="-169863" algn="ctr" rtl="0">
              <a:spcBef>
                <a:spcPts val="540"/>
              </a:spcBef>
              <a:spcAft>
                <a:spcPts val="0"/>
              </a:spcAft>
              <a:buClr>
                <a:schemeClr val="dk1"/>
              </a:buClr>
              <a:buSzPts val="2700"/>
              <a:buNone/>
            </a:pPr>
            <a:endParaRPr sz="2700">
              <a:solidFill>
                <a:srgbClr val="FF0000"/>
              </a:solidFill>
            </a:endParaRPr>
          </a:p>
        </p:txBody>
      </p:sp>
      <p:sp>
        <p:nvSpPr>
          <p:cNvPr id="2100" name="Google Shape;2100;p12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121</a:t>
            </a:fld>
            <a:endParaRPr/>
          </a:p>
        </p:txBody>
      </p:sp>
      <p:sp>
        <p:nvSpPr>
          <p:cNvPr id="2101" name="Google Shape;2101;p121"/>
          <p:cNvSpPr/>
          <p:nvPr/>
        </p:nvSpPr>
        <p:spPr>
          <a:xfrm>
            <a:off x="185195" y="3009418"/>
            <a:ext cx="8745706" cy="3481956"/>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02" name="Google Shape;2102;p121"/>
          <p:cNvSpPr/>
          <p:nvPr/>
        </p:nvSpPr>
        <p:spPr>
          <a:xfrm>
            <a:off x="444604" y="3030766"/>
            <a:ext cx="8242196" cy="3411326"/>
          </a:xfrm>
          <a:prstGeom prst="rect">
            <a:avLst/>
          </a:prstGeom>
          <a:noFill/>
          <a:ln>
            <a:noFill/>
          </a:ln>
        </p:spPr>
        <p:txBody>
          <a:bodyPr spcFirstLastPara="1" wrap="square" lIns="86475" tIns="43225" rIns="86475" bIns="43225" anchor="t" anchorCtr="0">
            <a:spAutoFit/>
          </a:bodyPr>
          <a:lstStyle/>
          <a:p>
            <a:pPr marL="0" marR="0" lvl="0" indent="0" algn="l" rtl="0">
              <a:lnSpc>
                <a:spcPct val="150000"/>
              </a:lnSpc>
              <a:spcBef>
                <a:spcPts val="0"/>
              </a:spcBef>
              <a:spcAft>
                <a:spcPts val="0"/>
              </a:spcAft>
              <a:buNone/>
            </a:pPr>
            <a:r>
              <a:rPr lang="en-US" sz="3200" b="1">
                <a:solidFill>
                  <a:srgbClr val="31859B"/>
                </a:solidFill>
                <a:latin typeface="Architects Daughter"/>
                <a:ea typeface="Architects Daughter"/>
                <a:cs typeface="Architects Daughter"/>
                <a:sym typeface="Architects Daughter"/>
              </a:rPr>
              <a:t>  </a:t>
            </a:r>
            <a:r>
              <a:rPr lang="en-US" sz="2800" b="1">
                <a:solidFill>
                  <a:srgbClr val="31859B"/>
                </a:solidFill>
                <a:latin typeface="Architects Daughter"/>
                <a:ea typeface="Architects Daughter"/>
                <a:cs typeface="Architects Daughter"/>
                <a:sym typeface="Architects Daughter"/>
              </a:rPr>
              <a:t>I’m not getting along with one of my friends</a:t>
            </a:r>
            <a:endParaRPr/>
          </a:p>
          <a:p>
            <a:pPr marL="0" marR="0" lvl="0" indent="0" algn="l" rtl="0">
              <a:lnSpc>
                <a:spcPct val="150000"/>
              </a:lnSpc>
              <a:spcBef>
                <a:spcPts val="0"/>
              </a:spcBef>
              <a:spcAft>
                <a:spcPts val="0"/>
              </a:spcAft>
              <a:buNone/>
            </a:pPr>
            <a:r>
              <a:rPr lang="en-US" sz="2800" b="1">
                <a:solidFill>
                  <a:srgbClr val="31859B"/>
                </a:solidFill>
                <a:latin typeface="Architects Daughter"/>
                <a:ea typeface="Architects Daughter"/>
                <a:cs typeface="Architects Daughter"/>
                <a:sym typeface="Architects Daughter"/>
              </a:rPr>
              <a:t>  I’m getting grounded a lot</a:t>
            </a:r>
            <a:endParaRPr/>
          </a:p>
          <a:p>
            <a:pPr marL="0" marR="0" lvl="0" indent="0" algn="l" rtl="0">
              <a:lnSpc>
                <a:spcPct val="150000"/>
              </a:lnSpc>
              <a:spcBef>
                <a:spcPts val="0"/>
              </a:spcBef>
              <a:spcAft>
                <a:spcPts val="0"/>
              </a:spcAft>
              <a:buNone/>
            </a:pPr>
            <a:r>
              <a:rPr lang="en-US" sz="2800" b="1">
                <a:solidFill>
                  <a:srgbClr val="31859B"/>
                </a:solidFill>
                <a:latin typeface="Architects Daughter"/>
                <a:ea typeface="Architects Daughter"/>
                <a:cs typeface="Architects Daughter"/>
                <a:sym typeface="Architects Daughter"/>
              </a:rPr>
              <a:t>  My parents won’t trust me to stay out with friends</a:t>
            </a:r>
            <a:endParaRPr/>
          </a:p>
          <a:p>
            <a:pPr marL="0" marR="0" lvl="0" indent="0" algn="l" rtl="0">
              <a:lnSpc>
                <a:spcPct val="150000"/>
              </a:lnSpc>
              <a:spcBef>
                <a:spcPts val="0"/>
              </a:spcBef>
              <a:spcAft>
                <a:spcPts val="0"/>
              </a:spcAft>
              <a:buNone/>
            </a:pPr>
            <a:r>
              <a:rPr lang="en-US" sz="2800" b="1">
                <a:solidFill>
                  <a:srgbClr val="31859B"/>
                </a:solidFill>
                <a:latin typeface="Architects Daughter"/>
                <a:ea typeface="Architects Daughter"/>
                <a:cs typeface="Architects Daughter"/>
                <a:sym typeface="Architects Daughter"/>
              </a:rPr>
              <a:t>  I haven’t made the starting team</a:t>
            </a:r>
            <a:endParaRPr/>
          </a:p>
          <a:p>
            <a:pPr marL="0" marR="0" lvl="0" indent="0" algn="l" rtl="0">
              <a:lnSpc>
                <a:spcPct val="150000"/>
              </a:lnSpc>
              <a:spcBef>
                <a:spcPts val="0"/>
              </a:spcBef>
              <a:spcAft>
                <a:spcPts val="0"/>
              </a:spcAft>
              <a:buNone/>
            </a:pPr>
            <a:r>
              <a:rPr lang="en-US" sz="2800" b="1">
                <a:solidFill>
                  <a:srgbClr val="31859B"/>
                </a:solidFill>
                <a:latin typeface="Architects Daughter"/>
                <a:ea typeface="Architects Daughter"/>
                <a:cs typeface="Architects Daughter"/>
                <a:sym typeface="Architects Daughter"/>
              </a:rPr>
              <a:t>  My grade is bad in math class</a:t>
            </a:r>
            <a:endParaRPr/>
          </a:p>
        </p:txBody>
      </p:sp>
      <p:pic>
        <p:nvPicPr>
          <p:cNvPr id="2103" name="Google Shape;2103;p121" descr="Problem_Solving.png"/>
          <p:cNvPicPr preferRelativeResize="0"/>
          <p:nvPr/>
        </p:nvPicPr>
        <p:blipFill rotWithShape="1">
          <a:blip r:embed="rId3">
            <a:alphaModFix/>
          </a:blip>
          <a:srcRect/>
          <a:stretch/>
        </p:blipFill>
        <p:spPr>
          <a:xfrm>
            <a:off x="457200" y="141288"/>
            <a:ext cx="682625" cy="822325"/>
          </a:xfrm>
          <a:prstGeom prst="rect">
            <a:avLst/>
          </a:prstGeom>
          <a:noFill/>
          <a:ln>
            <a:noFill/>
          </a:ln>
        </p:spPr>
      </p:pic>
      <p:sp>
        <p:nvSpPr>
          <p:cNvPr id="2104" name="Google Shape;2104;p12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9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9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9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01"/>
                                        </p:tgtEl>
                                        <p:attrNameLst>
                                          <p:attrName>style.visibility</p:attrName>
                                        </p:attrNameLst>
                                      </p:cBhvr>
                                      <p:to>
                                        <p:strVal val="visible"/>
                                      </p:to>
                                    </p:set>
                                  </p:childTnLst>
                                </p:cTn>
                              </p:par>
                              <p:par>
                                <p:cTn id="19" presetID="10" presetClass="entr" presetSubtype="0" fill="hold" nodeType="withEffect">
                                  <p:stCondLst>
                                    <p:cond delay="750"/>
                                  </p:stCondLst>
                                  <p:childTnLst>
                                    <p:set>
                                      <p:cBhvr>
                                        <p:cTn id="20" dur="1" fill="hold">
                                          <p:stCondLst>
                                            <p:cond delay="0"/>
                                          </p:stCondLst>
                                        </p:cTn>
                                        <p:tgtEl>
                                          <p:spTgt spid="2102"/>
                                        </p:tgtEl>
                                        <p:attrNameLst>
                                          <p:attrName>style.visibility</p:attrName>
                                        </p:attrNameLst>
                                      </p:cBhvr>
                                      <p:to>
                                        <p:strVal val="visible"/>
                                      </p:to>
                                    </p:set>
                                    <p:animEffect transition="in" filter="fade">
                                      <p:cBhvr>
                                        <p:cTn id="21" dur="3000"/>
                                        <p:tgtEl>
                                          <p:spTgt spid="2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111"/>
        <p:cNvGrpSpPr/>
        <p:nvPr/>
      </p:nvGrpSpPr>
      <p:grpSpPr>
        <a:xfrm>
          <a:off x="0" y="0"/>
          <a:ext cx="0" cy="0"/>
          <a:chOff x="0" y="0"/>
          <a:chExt cx="0" cy="0"/>
        </a:xfrm>
      </p:grpSpPr>
      <p:sp>
        <p:nvSpPr>
          <p:cNvPr id="2112" name="Google Shape;2112;p122"/>
          <p:cNvSpPr/>
          <p:nvPr/>
        </p:nvSpPr>
        <p:spPr>
          <a:xfrm>
            <a:off x="185195" y="2453818"/>
            <a:ext cx="8745706" cy="3481956"/>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13" name="Google Shape;2113;p122"/>
          <p:cNvSpPr/>
          <p:nvPr/>
        </p:nvSpPr>
        <p:spPr>
          <a:xfrm>
            <a:off x="946150" y="1371600"/>
            <a:ext cx="7315200" cy="838200"/>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5000">
                <a:solidFill>
                  <a:srgbClr val="FF0000"/>
                </a:solidFill>
                <a:latin typeface="Arial"/>
                <a:ea typeface="Arial"/>
                <a:cs typeface="Arial"/>
                <a:sym typeface="Arial"/>
              </a:rPr>
              <a:t>OBJECTIVE</a:t>
            </a:r>
            <a:endParaRPr/>
          </a:p>
        </p:txBody>
      </p:sp>
      <p:sp>
        <p:nvSpPr>
          <p:cNvPr id="2114" name="Google Shape;2114;p122"/>
          <p:cNvSpPr txBox="1">
            <a:spLocks noGrp="1"/>
          </p:cNvSpPr>
          <p:nvPr>
            <p:ph type="title"/>
          </p:nvPr>
        </p:nvSpPr>
        <p:spPr>
          <a:xfrm>
            <a:off x="1304687" y="0"/>
            <a:ext cx="7605132"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Step 1: </a:t>
            </a:r>
            <a:br>
              <a:rPr lang="en-US"/>
            </a:br>
            <a:r>
              <a:rPr lang="en-US"/>
              <a:t>What’s the problem you’re trying to solve?</a:t>
            </a:r>
            <a:endParaRPr sz="2800"/>
          </a:p>
        </p:txBody>
      </p:sp>
      <p:sp>
        <p:nvSpPr>
          <p:cNvPr id="2115" name="Google Shape;2115;p12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122</a:t>
            </a:fld>
            <a:endParaRPr/>
          </a:p>
        </p:txBody>
      </p:sp>
      <p:sp>
        <p:nvSpPr>
          <p:cNvPr id="2116" name="Google Shape;2116;p122"/>
          <p:cNvSpPr txBox="1"/>
          <p:nvPr/>
        </p:nvSpPr>
        <p:spPr>
          <a:xfrm>
            <a:off x="304800" y="2511425"/>
            <a:ext cx="9220200" cy="4308475"/>
          </a:xfrm>
          <a:prstGeom prst="rect">
            <a:avLst/>
          </a:prstGeom>
          <a:noFill/>
          <a:ln>
            <a:noFill/>
          </a:ln>
        </p:spPr>
        <p:txBody>
          <a:bodyPr spcFirstLastPara="1" wrap="square" lIns="91275" tIns="45625" rIns="91275" bIns="45625" anchor="t" anchorCtr="0">
            <a:noAutofit/>
          </a:bodyPr>
          <a:lstStyle/>
          <a:p>
            <a:pPr marL="341313" marR="0" lvl="0" indent="-341313" algn="l" rtl="0">
              <a:spcBef>
                <a:spcPts val="0"/>
              </a:spcBef>
              <a:spcAft>
                <a:spcPts val="0"/>
              </a:spcAft>
              <a:buClr>
                <a:schemeClr val="dk1"/>
              </a:buClr>
              <a:buSzPts val="3800"/>
              <a:buFont typeface="Noto Sans Symbols"/>
              <a:buChar char="▪"/>
            </a:pPr>
            <a:r>
              <a:rPr lang="en-US" sz="3800">
                <a:solidFill>
                  <a:schemeClr val="dk1"/>
                </a:solidFill>
                <a:latin typeface="Verdana"/>
                <a:ea typeface="Verdana"/>
                <a:cs typeface="Verdana"/>
                <a:sym typeface="Verdana"/>
              </a:rPr>
              <a:t>Describe the problem:</a:t>
            </a:r>
            <a:endParaRPr/>
          </a:p>
          <a:p>
            <a:pPr marL="741363" marR="0" lvl="1" indent="-284163" algn="l" rtl="0">
              <a:spcBef>
                <a:spcPts val="760"/>
              </a:spcBef>
              <a:spcAft>
                <a:spcPts val="0"/>
              </a:spcAft>
              <a:buClr>
                <a:schemeClr val="dk1"/>
              </a:buClr>
              <a:buSzPts val="3800"/>
              <a:buFont typeface="Arial"/>
              <a:buChar char="–"/>
            </a:pPr>
            <a:r>
              <a:rPr lang="en-US" sz="3800" b="0" i="0" u="none" strike="noStrike" cap="none">
                <a:solidFill>
                  <a:schemeClr val="dk1"/>
                </a:solidFill>
                <a:latin typeface="Verdana"/>
                <a:ea typeface="Verdana"/>
                <a:cs typeface="Verdana"/>
                <a:sym typeface="Verdana"/>
              </a:rPr>
              <a:t>Who, what, when, where</a:t>
            </a:r>
            <a:endParaRPr/>
          </a:p>
          <a:p>
            <a:pPr marL="741363" marR="0" lvl="1" indent="-42862" algn="l" rtl="0">
              <a:spcBef>
                <a:spcPts val="760"/>
              </a:spcBef>
              <a:spcAft>
                <a:spcPts val="0"/>
              </a:spcAft>
              <a:buClr>
                <a:schemeClr val="dk1"/>
              </a:buClr>
              <a:buSzPts val="3800"/>
              <a:buFont typeface="Arial"/>
              <a:buNone/>
            </a:pPr>
            <a:endParaRPr sz="3800" b="0" i="0" u="none" strike="noStrike" cap="none">
              <a:solidFill>
                <a:schemeClr val="dk1"/>
              </a:solidFill>
              <a:latin typeface="Architects Daughter"/>
              <a:ea typeface="Architects Daughter"/>
              <a:cs typeface="Architects Daughter"/>
              <a:sym typeface="Architects Daughter"/>
            </a:endParaRPr>
          </a:p>
          <a:p>
            <a:pPr marL="341313" marR="0" lvl="0" indent="-100013" algn="l" rtl="0">
              <a:spcBef>
                <a:spcPts val="760"/>
              </a:spcBef>
              <a:spcAft>
                <a:spcPts val="0"/>
              </a:spcAft>
              <a:buClr>
                <a:schemeClr val="dk1"/>
              </a:buClr>
              <a:buSzPts val="3800"/>
              <a:buFont typeface="Noto Sans Symbols"/>
              <a:buNone/>
            </a:pPr>
            <a:endParaRPr sz="3800">
              <a:solidFill>
                <a:schemeClr val="dk1"/>
              </a:solidFill>
              <a:latin typeface="Verdana"/>
              <a:ea typeface="Verdana"/>
              <a:cs typeface="Verdana"/>
              <a:sym typeface="Verdana"/>
            </a:endParaRPr>
          </a:p>
        </p:txBody>
      </p:sp>
      <p:sp>
        <p:nvSpPr>
          <p:cNvPr id="2117" name="Google Shape;2117;p122"/>
          <p:cNvSpPr/>
          <p:nvPr/>
        </p:nvSpPr>
        <p:spPr>
          <a:xfrm>
            <a:off x="524033" y="3976811"/>
            <a:ext cx="6779592" cy="6778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800" b="1">
                <a:solidFill>
                  <a:srgbClr val="31859B"/>
                </a:solidFill>
                <a:latin typeface="Architects Daughter"/>
                <a:ea typeface="Architects Daughter"/>
                <a:cs typeface="Architects Daughter"/>
                <a:sym typeface="Architects Daughter"/>
              </a:rPr>
              <a:t>My grade is bad in math class</a:t>
            </a:r>
            <a:endParaRPr/>
          </a:p>
        </p:txBody>
      </p:sp>
      <p:pic>
        <p:nvPicPr>
          <p:cNvPr id="2118" name="Google Shape;2118;p122" descr="Problem_Solving.png"/>
          <p:cNvPicPr preferRelativeResize="0"/>
          <p:nvPr/>
        </p:nvPicPr>
        <p:blipFill rotWithShape="1">
          <a:blip r:embed="rId3">
            <a:alphaModFix/>
          </a:blip>
          <a:srcRect/>
          <a:stretch/>
        </p:blipFill>
        <p:spPr>
          <a:xfrm>
            <a:off x="457200" y="141288"/>
            <a:ext cx="682625" cy="822325"/>
          </a:xfrm>
          <a:prstGeom prst="rect">
            <a:avLst/>
          </a:prstGeom>
          <a:noFill/>
          <a:ln>
            <a:noFill/>
          </a:ln>
        </p:spPr>
      </p:pic>
      <p:sp>
        <p:nvSpPr>
          <p:cNvPr id="2119" name="Google Shape;2119;p12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1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125"/>
        <p:cNvGrpSpPr/>
        <p:nvPr/>
      </p:nvGrpSpPr>
      <p:grpSpPr>
        <a:xfrm>
          <a:off x="0" y="0"/>
          <a:ext cx="0" cy="0"/>
          <a:chOff x="0" y="0"/>
          <a:chExt cx="0" cy="0"/>
        </a:xfrm>
      </p:grpSpPr>
      <p:sp>
        <p:nvSpPr>
          <p:cNvPr id="2126" name="Google Shape;2126;p12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123</a:t>
            </a:fld>
            <a:endParaRPr/>
          </a:p>
        </p:txBody>
      </p:sp>
      <p:sp>
        <p:nvSpPr>
          <p:cNvPr id="2127" name="Google Shape;2127;p123"/>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47):</a:t>
            </a:r>
            <a:br>
              <a:rPr lang="en-US"/>
            </a:br>
            <a:r>
              <a:rPr lang="en-US"/>
              <a:t>Step 1</a:t>
            </a:r>
            <a:endParaRPr/>
          </a:p>
        </p:txBody>
      </p:sp>
      <p:pic>
        <p:nvPicPr>
          <p:cNvPr id="2128" name="Google Shape;2128;p123" descr="Problem_Solving.png"/>
          <p:cNvPicPr preferRelativeResize="0"/>
          <p:nvPr/>
        </p:nvPicPr>
        <p:blipFill rotWithShape="1">
          <a:blip r:embed="rId3">
            <a:alphaModFix/>
          </a:blip>
          <a:srcRect/>
          <a:stretch/>
        </p:blipFill>
        <p:spPr>
          <a:xfrm>
            <a:off x="457200" y="141288"/>
            <a:ext cx="682625" cy="822325"/>
          </a:xfrm>
          <a:prstGeom prst="rect">
            <a:avLst/>
          </a:prstGeom>
          <a:noFill/>
          <a:ln>
            <a:noFill/>
          </a:ln>
        </p:spPr>
      </p:pic>
      <p:sp>
        <p:nvSpPr>
          <p:cNvPr id="2129" name="Google Shape;2129;p12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2130" name="Google Shape;2130;p123" descr="D - TLR Review CSF2_TeenCurriculum_ParticipantGuideV3_0 3_AUG15.pptx - PowerPoint"/>
          <p:cNvPicPr preferRelativeResize="0"/>
          <p:nvPr/>
        </p:nvPicPr>
        <p:blipFill rotWithShape="1">
          <a:blip r:embed="rId4">
            <a:alphaModFix/>
          </a:blip>
          <a:srcRect l="20830" t="23248" r="3250" b="16582"/>
          <a:stretch/>
        </p:blipFill>
        <p:spPr>
          <a:xfrm>
            <a:off x="2674937" y="1258898"/>
            <a:ext cx="3794125" cy="5097452"/>
          </a:xfrm>
          <a:prstGeom prst="rect">
            <a:avLst/>
          </a:prstGeom>
          <a:noFill/>
          <a:ln>
            <a:noFill/>
          </a:ln>
        </p:spPr>
      </p:pic>
      <p:sp>
        <p:nvSpPr>
          <p:cNvPr id="2131" name="Google Shape;2131;p123"/>
          <p:cNvSpPr/>
          <p:nvPr/>
        </p:nvSpPr>
        <p:spPr>
          <a:xfrm>
            <a:off x="2711938" y="1747657"/>
            <a:ext cx="3727940" cy="667297"/>
          </a:xfrm>
          <a:prstGeom prst="rect">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139"/>
        <p:cNvGrpSpPr/>
        <p:nvPr/>
      </p:nvGrpSpPr>
      <p:grpSpPr>
        <a:xfrm>
          <a:off x="0" y="0"/>
          <a:ext cx="0" cy="0"/>
          <a:chOff x="0" y="0"/>
          <a:chExt cx="0" cy="0"/>
        </a:xfrm>
      </p:grpSpPr>
      <p:sp>
        <p:nvSpPr>
          <p:cNvPr id="2140" name="Google Shape;2140;p124"/>
          <p:cNvSpPr/>
          <p:nvPr/>
        </p:nvSpPr>
        <p:spPr>
          <a:xfrm>
            <a:off x="185195" y="2453818"/>
            <a:ext cx="8745706" cy="3481956"/>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41" name="Google Shape;2141;p124"/>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Step 2: </a:t>
            </a:r>
            <a:br>
              <a:rPr lang="en-US"/>
            </a:br>
            <a:r>
              <a:rPr lang="en-US"/>
              <a:t>What is the problem happening?</a:t>
            </a:r>
            <a:endParaRPr/>
          </a:p>
        </p:txBody>
      </p:sp>
      <p:sp>
        <p:nvSpPr>
          <p:cNvPr id="2142" name="Google Shape;2142;p12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124</a:t>
            </a:fld>
            <a:endParaRPr/>
          </a:p>
        </p:txBody>
      </p:sp>
      <p:pic>
        <p:nvPicPr>
          <p:cNvPr id="2143" name="Google Shape;2143;p124" descr="Problem_Solving.png"/>
          <p:cNvPicPr preferRelativeResize="0"/>
          <p:nvPr/>
        </p:nvPicPr>
        <p:blipFill rotWithShape="1">
          <a:blip r:embed="rId3">
            <a:alphaModFix/>
          </a:blip>
          <a:srcRect/>
          <a:stretch/>
        </p:blipFill>
        <p:spPr>
          <a:xfrm>
            <a:off x="457200" y="141288"/>
            <a:ext cx="682625" cy="822325"/>
          </a:xfrm>
          <a:prstGeom prst="rect">
            <a:avLst/>
          </a:prstGeom>
          <a:noFill/>
          <a:ln>
            <a:noFill/>
          </a:ln>
        </p:spPr>
      </p:pic>
      <p:sp>
        <p:nvSpPr>
          <p:cNvPr id="2144" name="Google Shape;2144;p124"/>
          <p:cNvSpPr txBox="1">
            <a:spLocks noGrp="1"/>
          </p:cNvSpPr>
          <p:nvPr>
            <p:ph type="body" idx="1"/>
          </p:nvPr>
        </p:nvSpPr>
        <p:spPr>
          <a:xfrm>
            <a:off x="488068" y="2495675"/>
            <a:ext cx="8442834" cy="1295400"/>
          </a:xfrm>
          <a:prstGeom prst="rect">
            <a:avLst/>
          </a:prstGeom>
          <a:noFill/>
          <a:ln>
            <a:noFill/>
          </a:ln>
        </p:spPr>
        <p:txBody>
          <a:bodyPr spcFirstLastPara="1" wrap="square" lIns="91275" tIns="45625" rIns="91275" bIns="45625" anchor="t" anchorCtr="0">
            <a:noAutofit/>
          </a:bodyPr>
          <a:lstStyle/>
          <a:p>
            <a:pPr marL="741363" lvl="0" indent="-684213" algn="l" rtl="0">
              <a:spcBef>
                <a:spcPts val="0"/>
              </a:spcBef>
              <a:spcAft>
                <a:spcPts val="0"/>
              </a:spcAft>
              <a:buClr>
                <a:schemeClr val="dk1"/>
              </a:buClr>
              <a:buSzPts val="3800"/>
              <a:buFont typeface="Noto Sans Symbols"/>
              <a:buNone/>
            </a:pPr>
            <a:r>
              <a:rPr lang="en-US" sz="3800"/>
              <a:t>a. Causes of the problem that pop into your head right away</a:t>
            </a:r>
            <a:endParaRPr/>
          </a:p>
        </p:txBody>
      </p:sp>
      <p:sp>
        <p:nvSpPr>
          <p:cNvPr id="2145" name="Google Shape;2145;p124"/>
          <p:cNvSpPr/>
          <p:nvPr/>
        </p:nvSpPr>
        <p:spPr>
          <a:xfrm>
            <a:off x="930275" y="1371600"/>
            <a:ext cx="7315200" cy="838200"/>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5000">
                <a:solidFill>
                  <a:srgbClr val="FF0000"/>
                </a:solidFill>
                <a:latin typeface="Arial"/>
                <a:ea typeface="Arial"/>
                <a:cs typeface="Arial"/>
                <a:sym typeface="Arial"/>
              </a:rPr>
              <a:t>WHY</a:t>
            </a:r>
            <a:endParaRPr/>
          </a:p>
        </p:txBody>
      </p:sp>
      <p:sp>
        <p:nvSpPr>
          <p:cNvPr id="2146" name="Google Shape;2146;p124"/>
          <p:cNvSpPr/>
          <p:nvPr/>
        </p:nvSpPr>
        <p:spPr>
          <a:xfrm>
            <a:off x="1299084" y="3602666"/>
            <a:ext cx="6477000" cy="1262063"/>
          </a:xfrm>
          <a:prstGeom prst="rect">
            <a:avLst/>
          </a:prstGeom>
          <a:noFill/>
          <a:ln>
            <a:noFill/>
          </a:ln>
        </p:spPr>
        <p:txBody>
          <a:bodyPr spcFirstLastPara="1" wrap="square" lIns="91425" tIns="45700" rIns="91425" bIns="45700" anchor="t" anchorCtr="0">
            <a:spAutoFit/>
          </a:bodyPr>
          <a:lstStyle/>
          <a:p>
            <a:pPr marL="463550" marR="0" lvl="0" indent="-463550" algn="l" rtl="0">
              <a:spcBef>
                <a:spcPts val="0"/>
              </a:spcBef>
              <a:spcAft>
                <a:spcPts val="0"/>
              </a:spcAft>
              <a:buClr>
                <a:srgbClr val="31859B"/>
              </a:buClr>
              <a:buSzPts val="3800"/>
              <a:buFont typeface="Architects Daughter"/>
              <a:buAutoNum type="arabicPeriod"/>
            </a:pPr>
            <a:r>
              <a:rPr lang="en-US" sz="3800" b="1">
                <a:solidFill>
                  <a:srgbClr val="31859B"/>
                </a:solidFill>
                <a:latin typeface="Architects Daughter"/>
                <a:ea typeface="Architects Daughter"/>
                <a:cs typeface="Architects Daughter"/>
                <a:sym typeface="Architects Daughter"/>
              </a:rPr>
              <a:t>I’m stupid</a:t>
            </a:r>
            <a:endParaRPr/>
          </a:p>
          <a:p>
            <a:pPr marL="463550" marR="0" lvl="0" indent="-463550" algn="l" rtl="0">
              <a:spcBef>
                <a:spcPts val="0"/>
              </a:spcBef>
              <a:spcAft>
                <a:spcPts val="0"/>
              </a:spcAft>
              <a:buClr>
                <a:srgbClr val="31859B"/>
              </a:buClr>
              <a:buSzPts val="3800"/>
              <a:buFont typeface="Architects Daughter"/>
              <a:buAutoNum type="arabicPeriod"/>
            </a:pPr>
            <a:r>
              <a:rPr lang="en-US" sz="3800" b="1">
                <a:solidFill>
                  <a:srgbClr val="31859B"/>
                </a:solidFill>
                <a:latin typeface="Architects Daughter"/>
                <a:ea typeface="Architects Daughter"/>
                <a:cs typeface="Architects Daughter"/>
                <a:sym typeface="Architects Daughter"/>
              </a:rPr>
              <a:t>I have a lousy teacher</a:t>
            </a:r>
            <a:endParaRPr/>
          </a:p>
        </p:txBody>
      </p:sp>
      <p:grpSp>
        <p:nvGrpSpPr>
          <p:cNvPr id="2147" name="Google Shape;2147;p124"/>
          <p:cNvGrpSpPr/>
          <p:nvPr/>
        </p:nvGrpSpPr>
        <p:grpSpPr>
          <a:xfrm>
            <a:off x="5468270" y="3645018"/>
            <a:ext cx="3867126" cy="3875082"/>
            <a:chOff x="4978400" y="3868057"/>
            <a:chExt cx="3868057" cy="3875314"/>
          </a:xfrm>
        </p:grpSpPr>
        <p:graphicFrame>
          <p:nvGraphicFramePr>
            <p:cNvPr id="2148" name="Google Shape;2148;p124"/>
            <p:cNvGraphicFramePr/>
            <p:nvPr/>
          </p:nvGraphicFramePr>
          <p:xfrm>
            <a:off x="4978400" y="3868057"/>
            <a:ext cx="3868057" cy="3875314"/>
          </p:xfrm>
          <a:graphic>
            <a:graphicData uri="http://schemas.openxmlformats.org/presentationml/2006/ole">
              <mc:AlternateContent xmlns:mc="http://schemas.openxmlformats.org/markup-compatibility/2006">
                <mc:Choice xmlns:v="urn:schemas-microsoft-com:vml" Requires="v">
                  <p:oleObj r:id="rId4" imgW="3868057" imgH="3875314" progId="Excel.Sheet.8">
                    <p:embed/>
                  </p:oleObj>
                </mc:Choice>
                <mc:Fallback>
                  <p:oleObj r:id="rId4" imgW="3868057" imgH="3875314" progId="Excel.Sheet.8">
                    <p:embed/>
                    <p:pic>
                      <p:nvPicPr>
                        <p:cNvPr id="2148" name="Google Shape;2148;p124"/>
                        <p:cNvPicPr preferRelativeResize="0"/>
                        <p:nvPr/>
                      </p:nvPicPr>
                      <p:blipFill rotWithShape="1">
                        <a:blip r:embed="rId5">
                          <a:alphaModFix/>
                        </a:blip>
                        <a:srcRect/>
                        <a:stretch/>
                      </p:blipFill>
                      <p:spPr>
                        <a:xfrm>
                          <a:off x="4978400" y="3868057"/>
                          <a:ext cx="3868057" cy="3875314"/>
                        </a:xfrm>
                        <a:prstGeom prst="rect">
                          <a:avLst/>
                        </a:prstGeom>
                        <a:noFill/>
                        <a:ln>
                          <a:noFill/>
                        </a:ln>
                      </p:spPr>
                    </p:pic>
                  </p:oleObj>
                </mc:Fallback>
              </mc:AlternateContent>
            </a:graphicData>
          </a:graphic>
        </p:graphicFrame>
        <p:sp>
          <p:nvSpPr>
            <p:cNvPr id="2149" name="Google Shape;2149;p124"/>
            <p:cNvSpPr/>
            <p:nvPr/>
          </p:nvSpPr>
          <p:spPr>
            <a:xfrm>
              <a:off x="5735807" y="4863477"/>
              <a:ext cx="990839" cy="5842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Verdana"/>
                  <a:ea typeface="Verdana"/>
                  <a:cs typeface="Verdana"/>
                  <a:sym typeface="Verdana"/>
                </a:rPr>
                <a:t>1</a:t>
              </a:r>
              <a:endParaRPr/>
            </a:p>
          </p:txBody>
        </p:sp>
        <p:sp>
          <p:nvSpPr>
            <p:cNvPr id="2150" name="Google Shape;2150;p124"/>
            <p:cNvSpPr/>
            <p:nvPr/>
          </p:nvSpPr>
          <p:spPr>
            <a:xfrm>
              <a:off x="6910840" y="5381033"/>
              <a:ext cx="990839" cy="5858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Verdana"/>
                  <a:ea typeface="Verdana"/>
                  <a:cs typeface="Verdana"/>
                  <a:sym typeface="Verdana"/>
                </a:rPr>
                <a:t>2</a:t>
              </a:r>
              <a:endParaRPr/>
            </a:p>
          </p:txBody>
        </p:sp>
      </p:grpSp>
      <p:sp>
        <p:nvSpPr>
          <p:cNvPr id="2151" name="Google Shape;2151;p124"/>
          <p:cNvSpPr txBox="1"/>
          <p:nvPr/>
        </p:nvSpPr>
        <p:spPr>
          <a:xfrm>
            <a:off x="488067" y="4999753"/>
            <a:ext cx="4724400" cy="6778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a:solidFill>
                  <a:schemeClr val="dk1"/>
                </a:solidFill>
                <a:latin typeface="Verdana"/>
                <a:ea typeface="Verdana"/>
                <a:cs typeface="Verdana"/>
                <a:sym typeface="Verdana"/>
              </a:rPr>
              <a:t>b. Slice the pie</a:t>
            </a:r>
            <a:endParaRPr/>
          </a:p>
        </p:txBody>
      </p:sp>
      <p:sp>
        <p:nvSpPr>
          <p:cNvPr id="2152" name="Google Shape;2152;p12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1025" name="Picture 1">
            <a:extLst>
              <a:ext uri="{FF2B5EF4-FFF2-40B4-BE49-F238E27FC236}">
                <a16:creationId xmlns:a16="http://schemas.microsoft.com/office/drawing/2014/main" id="{05722A08-E9F7-CDE0-0500-19F4DEBAA8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8400" y="3860800"/>
            <a:ext cx="3860800" cy="387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sp>
        <p:nvSpPr>
          <p:cNvPr id="2159" name="Google Shape;2159;p12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125</a:t>
            </a:fld>
            <a:endParaRPr/>
          </a:p>
        </p:txBody>
      </p:sp>
      <p:sp>
        <p:nvSpPr>
          <p:cNvPr id="2160" name="Google Shape;2160;p12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47):</a:t>
            </a:r>
            <a:br>
              <a:rPr lang="en-US"/>
            </a:br>
            <a:r>
              <a:rPr lang="en-US"/>
              <a:t>Step 2</a:t>
            </a:r>
            <a:endParaRPr/>
          </a:p>
        </p:txBody>
      </p:sp>
      <p:pic>
        <p:nvPicPr>
          <p:cNvPr id="2161" name="Google Shape;2161;p125" descr="Problem_Solving.png"/>
          <p:cNvPicPr preferRelativeResize="0"/>
          <p:nvPr/>
        </p:nvPicPr>
        <p:blipFill rotWithShape="1">
          <a:blip r:embed="rId3">
            <a:alphaModFix/>
          </a:blip>
          <a:srcRect/>
          <a:stretch/>
        </p:blipFill>
        <p:spPr>
          <a:xfrm>
            <a:off x="457200" y="141288"/>
            <a:ext cx="682625" cy="822325"/>
          </a:xfrm>
          <a:prstGeom prst="rect">
            <a:avLst/>
          </a:prstGeom>
          <a:noFill/>
          <a:ln>
            <a:noFill/>
          </a:ln>
        </p:spPr>
      </p:pic>
      <p:sp>
        <p:nvSpPr>
          <p:cNvPr id="2162" name="Google Shape;2162;p12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2163" name="Google Shape;2163;p125" descr="D - TLR Review CSF2_TeenCurriculum_ParticipantGuideV3_0 3_AUG15.pptx - PowerPoint"/>
          <p:cNvPicPr preferRelativeResize="0"/>
          <p:nvPr/>
        </p:nvPicPr>
        <p:blipFill rotWithShape="1">
          <a:blip r:embed="rId4">
            <a:alphaModFix/>
          </a:blip>
          <a:srcRect l="20830" t="23248" r="3250" b="16582"/>
          <a:stretch/>
        </p:blipFill>
        <p:spPr>
          <a:xfrm>
            <a:off x="2674937" y="1258898"/>
            <a:ext cx="3794125" cy="5097452"/>
          </a:xfrm>
          <a:prstGeom prst="rect">
            <a:avLst/>
          </a:prstGeom>
          <a:noFill/>
          <a:ln>
            <a:noFill/>
          </a:ln>
        </p:spPr>
      </p:pic>
      <p:sp>
        <p:nvSpPr>
          <p:cNvPr id="2164" name="Google Shape;2164;p125"/>
          <p:cNvSpPr/>
          <p:nvPr/>
        </p:nvSpPr>
        <p:spPr>
          <a:xfrm>
            <a:off x="2711938" y="2404156"/>
            <a:ext cx="3727940" cy="2167844"/>
          </a:xfrm>
          <a:prstGeom prst="rect">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172"/>
        <p:cNvGrpSpPr/>
        <p:nvPr/>
      </p:nvGrpSpPr>
      <p:grpSpPr>
        <a:xfrm>
          <a:off x="0" y="0"/>
          <a:ext cx="0" cy="0"/>
          <a:chOff x="0" y="0"/>
          <a:chExt cx="0" cy="0"/>
        </a:xfrm>
      </p:grpSpPr>
      <p:sp>
        <p:nvSpPr>
          <p:cNvPr id="2173" name="Google Shape;2173;p126"/>
          <p:cNvSpPr/>
          <p:nvPr/>
        </p:nvSpPr>
        <p:spPr>
          <a:xfrm>
            <a:off x="185195" y="2344824"/>
            <a:ext cx="8745706" cy="3950566"/>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74" name="Google Shape;2174;p12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Step 3: </a:t>
            </a:r>
            <a:br>
              <a:rPr lang="en-US"/>
            </a:br>
            <a:r>
              <a:rPr lang="en-US"/>
              <a:t>What did you miss?</a:t>
            </a:r>
            <a:endParaRPr/>
          </a:p>
        </p:txBody>
      </p:sp>
      <p:sp>
        <p:nvSpPr>
          <p:cNvPr id="2175" name="Google Shape;2175;p12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126</a:t>
            </a:fld>
            <a:endParaRPr/>
          </a:p>
        </p:txBody>
      </p:sp>
      <p:pic>
        <p:nvPicPr>
          <p:cNvPr id="2176" name="Google Shape;2176;p126" descr="Problem_Solving.png"/>
          <p:cNvPicPr preferRelativeResize="0"/>
          <p:nvPr/>
        </p:nvPicPr>
        <p:blipFill rotWithShape="1">
          <a:blip r:embed="rId3">
            <a:alphaModFix/>
          </a:blip>
          <a:srcRect/>
          <a:stretch/>
        </p:blipFill>
        <p:spPr>
          <a:xfrm>
            <a:off x="457200" y="141288"/>
            <a:ext cx="682625" cy="822325"/>
          </a:xfrm>
          <a:prstGeom prst="rect">
            <a:avLst/>
          </a:prstGeom>
          <a:noFill/>
          <a:ln>
            <a:noFill/>
          </a:ln>
        </p:spPr>
      </p:pic>
      <p:sp>
        <p:nvSpPr>
          <p:cNvPr id="2177" name="Google Shape;2177;p126"/>
          <p:cNvSpPr txBox="1">
            <a:spLocks noGrp="1"/>
          </p:cNvSpPr>
          <p:nvPr>
            <p:ph type="body" idx="1"/>
          </p:nvPr>
        </p:nvSpPr>
        <p:spPr>
          <a:xfrm>
            <a:off x="416692" y="2332763"/>
            <a:ext cx="9144000" cy="5364162"/>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3800"/>
              <a:buChar char="▪"/>
            </a:pPr>
            <a:r>
              <a:rPr lang="en-US" sz="3800"/>
              <a:t>Answer the Critical Questions to come up with other things that may be causing the problem</a:t>
            </a:r>
            <a:endParaRPr/>
          </a:p>
          <a:p>
            <a:pPr marL="341313" lvl="0" indent="-341313" algn="l" rtl="0">
              <a:spcBef>
                <a:spcPts val="760"/>
              </a:spcBef>
              <a:spcAft>
                <a:spcPts val="0"/>
              </a:spcAft>
              <a:buClr>
                <a:schemeClr val="dk1"/>
              </a:buClr>
              <a:buSzPts val="3800"/>
              <a:buFont typeface="Noto Sans Symbols"/>
              <a:buNone/>
            </a:pPr>
            <a:endParaRPr sz="3800"/>
          </a:p>
        </p:txBody>
      </p:sp>
      <p:sp>
        <p:nvSpPr>
          <p:cNvPr id="2178" name="Google Shape;2178;p126"/>
          <p:cNvSpPr/>
          <p:nvPr/>
        </p:nvSpPr>
        <p:spPr>
          <a:xfrm>
            <a:off x="946150" y="1371600"/>
            <a:ext cx="7315200" cy="838200"/>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5000">
                <a:solidFill>
                  <a:srgbClr val="FF0000"/>
                </a:solidFill>
                <a:latin typeface="Arial"/>
                <a:ea typeface="Arial"/>
                <a:cs typeface="Arial"/>
                <a:sym typeface="Arial"/>
              </a:rPr>
              <a:t>FLEXIBILITY</a:t>
            </a:r>
            <a:endParaRPr/>
          </a:p>
        </p:txBody>
      </p:sp>
      <p:sp>
        <p:nvSpPr>
          <p:cNvPr id="2179" name="Google Shape;2179;p126"/>
          <p:cNvSpPr/>
          <p:nvPr/>
        </p:nvSpPr>
        <p:spPr>
          <a:xfrm>
            <a:off x="358816" y="4132813"/>
            <a:ext cx="8927687" cy="1661993"/>
          </a:xfrm>
          <a:prstGeom prst="rect">
            <a:avLst/>
          </a:prstGeom>
          <a:noFill/>
          <a:ln>
            <a:noFill/>
          </a:ln>
        </p:spPr>
        <p:txBody>
          <a:bodyPr spcFirstLastPara="1" wrap="square" lIns="91425" tIns="45700" rIns="91425" bIns="45700" anchor="t" anchorCtr="0">
            <a:spAutoFit/>
          </a:bodyPr>
          <a:lstStyle/>
          <a:p>
            <a:pPr marL="914400" marR="0" lvl="0" indent="-914400" algn="l" rtl="0">
              <a:spcBef>
                <a:spcPts val="0"/>
              </a:spcBef>
              <a:spcAft>
                <a:spcPts val="0"/>
              </a:spcAft>
              <a:buNone/>
            </a:pPr>
            <a:r>
              <a:rPr lang="en-US" sz="3400" b="1">
                <a:solidFill>
                  <a:srgbClr val="31859B"/>
                </a:solidFill>
                <a:latin typeface="Architects Daughter"/>
                <a:ea typeface="Architects Daughter"/>
                <a:cs typeface="Architects Daughter"/>
                <a:sym typeface="Architects Daughter"/>
              </a:rPr>
              <a:t>3. My teacher moves fast through the material</a:t>
            </a:r>
            <a:endParaRPr/>
          </a:p>
          <a:p>
            <a:pPr marL="914400" marR="0" lvl="0" indent="-914400" algn="l" rtl="0">
              <a:spcBef>
                <a:spcPts val="0"/>
              </a:spcBef>
              <a:spcAft>
                <a:spcPts val="0"/>
              </a:spcAft>
              <a:buNone/>
            </a:pPr>
            <a:r>
              <a:rPr lang="en-US" sz="3400" b="1">
                <a:solidFill>
                  <a:srgbClr val="31859B"/>
                </a:solidFill>
                <a:latin typeface="Architects Daughter"/>
                <a:ea typeface="Architects Daughter"/>
                <a:cs typeface="Architects Daughter"/>
                <a:sym typeface="Architects Daughter"/>
              </a:rPr>
              <a:t>4. I don’t study as much as I should</a:t>
            </a:r>
            <a:endParaRPr/>
          </a:p>
          <a:p>
            <a:pPr marL="914400" marR="0" lvl="0" indent="-914400" algn="l" rtl="0">
              <a:spcBef>
                <a:spcPts val="0"/>
              </a:spcBef>
              <a:spcAft>
                <a:spcPts val="0"/>
              </a:spcAft>
              <a:buNone/>
            </a:pPr>
            <a:r>
              <a:rPr lang="en-US" sz="3400" b="1">
                <a:solidFill>
                  <a:srgbClr val="31859B"/>
                </a:solidFill>
                <a:latin typeface="Architects Daughter"/>
                <a:ea typeface="Architects Daughter"/>
                <a:cs typeface="Architects Daughter"/>
                <a:sym typeface="Architects Daughter"/>
              </a:rPr>
              <a:t>5. I did not turn in 2 homework assignments</a:t>
            </a:r>
            <a:endParaRPr/>
          </a:p>
        </p:txBody>
      </p:sp>
      <p:sp>
        <p:nvSpPr>
          <p:cNvPr id="2180" name="Google Shape;2180;p12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7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186"/>
        <p:cNvGrpSpPr/>
        <p:nvPr/>
      </p:nvGrpSpPr>
      <p:grpSpPr>
        <a:xfrm>
          <a:off x="0" y="0"/>
          <a:ext cx="0" cy="0"/>
          <a:chOff x="0" y="0"/>
          <a:chExt cx="0" cy="0"/>
        </a:xfrm>
      </p:grpSpPr>
      <p:pic>
        <p:nvPicPr>
          <p:cNvPr id="2187" name="Google Shape;2187;p127" descr="D - TLR Review CSF2_TeenCurriculum_ParticipantGuideV3_0 3_AUG15.pptx - PowerPoint"/>
          <p:cNvPicPr preferRelativeResize="0"/>
          <p:nvPr/>
        </p:nvPicPr>
        <p:blipFill rotWithShape="1">
          <a:blip r:embed="rId3">
            <a:alphaModFix/>
          </a:blip>
          <a:srcRect l="20830" t="23248" r="3250" b="16582"/>
          <a:stretch/>
        </p:blipFill>
        <p:spPr>
          <a:xfrm>
            <a:off x="2674937" y="1258898"/>
            <a:ext cx="3794125" cy="5097452"/>
          </a:xfrm>
          <a:prstGeom prst="rect">
            <a:avLst/>
          </a:prstGeom>
          <a:noFill/>
          <a:ln>
            <a:noFill/>
          </a:ln>
        </p:spPr>
      </p:pic>
      <p:sp>
        <p:nvSpPr>
          <p:cNvPr id="2188" name="Google Shape;2188;p12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127</a:t>
            </a:fld>
            <a:endParaRPr/>
          </a:p>
        </p:txBody>
      </p:sp>
      <p:sp>
        <p:nvSpPr>
          <p:cNvPr id="2189" name="Google Shape;2189;p12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47):</a:t>
            </a:r>
            <a:br>
              <a:rPr lang="en-US"/>
            </a:br>
            <a:r>
              <a:rPr lang="en-US"/>
              <a:t>Step 3</a:t>
            </a:r>
            <a:endParaRPr/>
          </a:p>
        </p:txBody>
      </p:sp>
      <p:pic>
        <p:nvPicPr>
          <p:cNvPr id="2190" name="Google Shape;2190;p127" descr="Problem_Solving.png"/>
          <p:cNvPicPr preferRelativeResize="0"/>
          <p:nvPr/>
        </p:nvPicPr>
        <p:blipFill rotWithShape="1">
          <a:blip r:embed="rId4">
            <a:alphaModFix/>
          </a:blip>
          <a:srcRect/>
          <a:stretch/>
        </p:blipFill>
        <p:spPr>
          <a:xfrm>
            <a:off x="457200" y="141288"/>
            <a:ext cx="682625" cy="822325"/>
          </a:xfrm>
          <a:prstGeom prst="rect">
            <a:avLst/>
          </a:prstGeom>
          <a:noFill/>
          <a:ln>
            <a:noFill/>
          </a:ln>
        </p:spPr>
      </p:pic>
      <p:sp>
        <p:nvSpPr>
          <p:cNvPr id="2191" name="Google Shape;2191;p127"/>
          <p:cNvSpPr/>
          <p:nvPr/>
        </p:nvSpPr>
        <p:spPr>
          <a:xfrm>
            <a:off x="2711938" y="4407886"/>
            <a:ext cx="3727940" cy="1502678"/>
          </a:xfrm>
          <a:prstGeom prst="rect">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92" name="Google Shape;2192;p12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200"/>
        <p:cNvGrpSpPr/>
        <p:nvPr/>
      </p:nvGrpSpPr>
      <p:grpSpPr>
        <a:xfrm>
          <a:off x="0" y="0"/>
          <a:ext cx="0" cy="0"/>
          <a:chOff x="0" y="0"/>
          <a:chExt cx="0" cy="0"/>
        </a:xfrm>
      </p:grpSpPr>
      <p:sp>
        <p:nvSpPr>
          <p:cNvPr id="2201" name="Google Shape;2201;p128"/>
          <p:cNvSpPr/>
          <p:nvPr/>
        </p:nvSpPr>
        <p:spPr>
          <a:xfrm>
            <a:off x="185195" y="2194349"/>
            <a:ext cx="8745706" cy="3950566"/>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02" name="Google Shape;2202;p12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Step 4: </a:t>
            </a:r>
            <a:br>
              <a:rPr lang="en-US"/>
            </a:br>
            <a:r>
              <a:rPr lang="en-US"/>
              <a:t>What’s the evidence?</a:t>
            </a:r>
            <a:endParaRPr/>
          </a:p>
        </p:txBody>
      </p:sp>
      <p:sp>
        <p:nvSpPr>
          <p:cNvPr id="2203" name="Google Shape;2203;p12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128</a:t>
            </a:fld>
            <a:endParaRPr/>
          </a:p>
        </p:txBody>
      </p:sp>
      <p:pic>
        <p:nvPicPr>
          <p:cNvPr id="2204" name="Google Shape;2204;p128" descr="Problem_Solving.png"/>
          <p:cNvPicPr preferRelativeResize="0"/>
          <p:nvPr/>
        </p:nvPicPr>
        <p:blipFill rotWithShape="1">
          <a:blip r:embed="rId3">
            <a:alphaModFix/>
          </a:blip>
          <a:srcRect/>
          <a:stretch/>
        </p:blipFill>
        <p:spPr>
          <a:xfrm>
            <a:off x="457200" y="141288"/>
            <a:ext cx="682625" cy="822325"/>
          </a:xfrm>
          <a:prstGeom prst="rect">
            <a:avLst/>
          </a:prstGeom>
          <a:noFill/>
          <a:ln>
            <a:noFill/>
          </a:ln>
        </p:spPr>
      </p:pic>
      <p:sp>
        <p:nvSpPr>
          <p:cNvPr id="2205" name="Google Shape;2205;p128"/>
          <p:cNvSpPr txBox="1">
            <a:spLocks noGrp="1"/>
          </p:cNvSpPr>
          <p:nvPr>
            <p:ph type="body" idx="1"/>
          </p:nvPr>
        </p:nvSpPr>
        <p:spPr>
          <a:xfrm>
            <a:off x="308877" y="2220513"/>
            <a:ext cx="8922963" cy="5364162"/>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3400"/>
              <a:buChar char="▪"/>
            </a:pPr>
            <a:r>
              <a:rPr lang="en-US" sz="3400"/>
              <a:t>Fight the Confirmation Bias</a:t>
            </a:r>
            <a:endParaRPr/>
          </a:p>
          <a:p>
            <a:pPr marL="341313" lvl="0" indent="-341313" algn="l" rtl="0">
              <a:spcBef>
                <a:spcPts val="680"/>
              </a:spcBef>
              <a:spcAft>
                <a:spcPts val="0"/>
              </a:spcAft>
              <a:buClr>
                <a:schemeClr val="dk1"/>
              </a:buClr>
              <a:buSzPts val="3400"/>
              <a:buChar char="▪"/>
            </a:pPr>
            <a:r>
              <a:rPr lang="en-US" sz="3400"/>
              <a:t>Find evidence for and against all of the causes</a:t>
            </a:r>
            <a:endParaRPr/>
          </a:p>
          <a:p>
            <a:pPr marL="341313" lvl="0" indent="-341313" algn="l" rtl="0">
              <a:spcBef>
                <a:spcPts val="760"/>
              </a:spcBef>
              <a:spcAft>
                <a:spcPts val="0"/>
              </a:spcAft>
              <a:buClr>
                <a:schemeClr val="dk1"/>
              </a:buClr>
              <a:buSzPts val="3800"/>
              <a:buNone/>
            </a:pPr>
            <a:endParaRPr sz="3800"/>
          </a:p>
        </p:txBody>
      </p:sp>
      <p:sp>
        <p:nvSpPr>
          <p:cNvPr id="2206" name="Google Shape;2206;p128"/>
          <p:cNvSpPr/>
          <p:nvPr/>
        </p:nvSpPr>
        <p:spPr>
          <a:xfrm>
            <a:off x="946150" y="1236663"/>
            <a:ext cx="7315200" cy="838200"/>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5000">
                <a:solidFill>
                  <a:srgbClr val="FF0000"/>
                </a:solidFill>
                <a:latin typeface="Arial"/>
                <a:ea typeface="Arial"/>
                <a:cs typeface="Arial"/>
                <a:sym typeface="Arial"/>
              </a:rPr>
              <a:t>ACCURACY</a:t>
            </a:r>
            <a:endParaRPr/>
          </a:p>
        </p:txBody>
      </p:sp>
      <p:graphicFrame>
        <p:nvGraphicFramePr>
          <p:cNvPr id="2207" name="Google Shape;2207;p128"/>
          <p:cNvGraphicFramePr/>
          <p:nvPr/>
        </p:nvGraphicFramePr>
        <p:xfrm>
          <a:off x="3112624" y="3880619"/>
          <a:ext cx="3000000" cy="3000000"/>
        </p:xfrm>
        <a:graphic>
          <a:graphicData uri="http://schemas.openxmlformats.org/drawingml/2006/table">
            <a:tbl>
              <a:tblPr>
                <a:noFill/>
                <a:tableStyleId>{C06C6382-95A9-441B-A368-F0487E9B728C}</a:tableStyleId>
              </a:tblPr>
              <a:tblGrid>
                <a:gridCol w="3143975">
                  <a:extLst>
                    <a:ext uri="{9D8B030D-6E8A-4147-A177-3AD203B41FA5}">
                      <a16:colId xmlns:a16="http://schemas.microsoft.com/office/drawing/2014/main" val="20000"/>
                    </a:ext>
                  </a:extLst>
                </a:gridCol>
                <a:gridCol w="2887400">
                  <a:extLst>
                    <a:ext uri="{9D8B030D-6E8A-4147-A177-3AD203B41FA5}">
                      <a16:colId xmlns:a16="http://schemas.microsoft.com/office/drawing/2014/main" val="20001"/>
                    </a:ext>
                  </a:extLst>
                </a:gridCol>
              </a:tblGrid>
              <a:tr h="307475">
                <a:tc>
                  <a:txBody>
                    <a:bodyPr/>
                    <a:lstStyle/>
                    <a:p>
                      <a:pPr marL="0" marR="0" lvl="0" indent="0" algn="ctr" rtl="0">
                        <a:lnSpc>
                          <a:spcPct val="100000"/>
                        </a:lnSpc>
                        <a:spcBef>
                          <a:spcPts val="0"/>
                        </a:spcBef>
                        <a:spcAft>
                          <a:spcPts val="0"/>
                        </a:spcAft>
                        <a:buClr>
                          <a:schemeClr val="lt1"/>
                        </a:buClr>
                        <a:buSzPts val="1600"/>
                        <a:buFont typeface="Verdana"/>
                        <a:buNone/>
                      </a:pPr>
                      <a:r>
                        <a:rPr lang="en-US" sz="1600" b="1" i="0" u="none" strike="noStrike" cap="none">
                          <a:solidFill>
                            <a:schemeClr val="lt1"/>
                          </a:solidFill>
                          <a:latin typeface="Verdana"/>
                          <a:ea typeface="Verdana"/>
                          <a:cs typeface="Verdana"/>
                          <a:sym typeface="Verdana"/>
                        </a:rPr>
                        <a:t>Evidence For:</a:t>
                      </a:r>
                      <a:endParaRPr/>
                    </a:p>
                  </a:txBody>
                  <a:tcPr marL="85675" marR="85675" marT="43525" marB="435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FF"/>
                    </a:solidFill>
                  </a:tcPr>
                </a:tc>
                <a:tc>
                  <a:txBody>
                    <a:bodyPr/>
                    <a:lstStyle/>
                    <a:p>
                      <a:pPr marL="0" marR="0" lvl="0" indent="0" algn="ctr" rtl="0">
                        <a:lnSpc>
                          <a:spcPct val="100000"/>
                        </a:lnSpc>
                        <a:spcBef>
                          <a:spcPts val="0"/>
                        </a:spcBef>
                        <a:spcAft>
                          <a:spcPts val="0"/>
                        </a:spcAft>
                        <a:buClr>
                          <a:schemeClr val="lt1"/>
                        </a:buClr>
                        <a:buSzPts val="1600"/>
                        <a:buFont typeface="Verdana"/>
                        <a:buNone/>
                      </a:pPr>
                      <a:r>
                        <a:rPr lang="en-US" sz="1600" b="1" i="0" u="none" strike="noStrike" cap="none">
                          <a:solidFill>
                            <a:schemeClr val="lt1"/>
                          </a:solidFill>
                          <a:latin typeface="Verdana"/>
                          <a:ea typeface="Verdana"/>
                          <a:cs typeface="Verdana"/>
                          <a:sym typeface="Verdana"/>
                        </a:rPr>
                        <a:t>Evidence Against:</a:t>
                      </a:r>
                      <a:endParaRPr/>
                    </a:p>
                  </a:txBody>
                  <a:tcPr marL="85675" marR="85675" marT="43525" marB="435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FF"/>
                    </a:solidFill>
                  </a:tcPr>
                </a:tc>
                <a:extLst>
                  <a:ext uri="{0D108BD9-81ED-4DB2-BD59-A6C34878D82A}">
                    <a16:rowId xmlns:a16="http://schemas.microsoft.com/office/drawing/2014/main" val="10000"/>
                  </a:ext>
                </a:extLst>
              </a:tr>
              <a:tr h="364375">
                <a:tc>
                  <a:txBody>
                    <a:bodyPr/>
                    <a:lstStyle/>
                    <a:p>
                      <a:pPr marL="0" marR="0" lvl="0" indent="0" algn="l" rtl="0">
                        <a:lnSpc>
                          <a:spcPct val="68750"/>
                        </a:lnSpc>
                        <a:spcBef>
                          <a:spcPts val="0"/>
                        </a:spcBef>
                        <a:spcAft>
                          <a:spcPts val="0"/>
                        </a:spcAft>
                        <a:buClr>
                          <a:schemeClr val="lt1"/>
                        </a:buClr>
                        <a:buSzPts val="1600"/>
                        <a:buFont typeface="Verdana"/>
                        <a:buNone/>
                      </a:pPr>
                      <a:r>
                        <a:rPr lang="en-US" sz="1600" b="1" i="0" u="none" strike="noStrike" cap="none">
                          <a:solidFill>
                            <a:schemeClr val="lt1"/>
                          </a:solidFill>
                          <a:latin typeface="Architects Daughter"/>
                          <a:ea typeface="Architects Daughter"/>
                          <a:cs typeface="Architects Daughter"/>
                          <a:sym typeface="Architects Daughter"/>
                        </a:rPr>
                        <a:t>1. My grade is low</a:t>
                      </a:r>
                      <a:endParaRPr/>
                    </a:p>
                  </a:txBody>
                  <a:tcPr marL="18300" marR="0" marT="36575" marB="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FF"/>
                    </a:solidFill>
                  </a:tcPr>
                </a:tc>
                <a:tc>
                  <a:txBody>
                    <a:bodyPr/>
                    <a:lstStyle/>
                    <a:p>
                      <a:pPr marL="0" marR="0" lvl="0" indent="0" algn="l" rtl="0">
                        <a:lnSpc>
                          <a:spcPct val="68750"/>
                        </a:lnSpc>
                        <a:spcBef>
                          <a:spcPts val="0"/>
                        </a:spcBef>
                        <a:spcAft>
                          <a:spcPts val="0"/>
                        </a:spcAft>
                        <a:buClr>
                          <a:schemeClr val="lt1"/>
                        </a:buClr>
                        <a:buSzPts val="1600"/>
                        <a:buFont typeface="Architects Daughter"/>
                        <a:buNone/>
                      </a:pPr>
                      <a:r>
                        <a:rPr lang="en-US" sz="1600" b="1" i="0" u="none" strike="noStrike" cap="none">
                          <a:solidFill>
                            <a:schemeClr val="lt1"/>
                          </a:solidFill>
                          <a:latin typeface="Architects Daughter"/>
                          <a:ea typeface="Architects Daughter"/>
                          <a:cs typeface="Architects Daughter"/>
                          <a:sym typeface="Architects Daughter"/>
                        </a:rPr>
                        <a:t>1. I have As in all my other classes</a:t>
                      </a:r>
                      <a:endParaRPr/>
                    </a:p>
                  </a:txBody>
                  <a:tcPr marL="18300" marR="0" marT="36575" marB="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FF"/>
                    </a:solidFill>
                  </a:tcPr>
                </a:tc>
                <a:extLst>
                  <a:ext uri="{0D108BD9-81ED-4DB2-BD59-A6C34878D82A}">
                    <a16:rowId xmlns:a16="http://schemas.microsoft.com/office/drawing/2014/main" val="10001"/>
                  </a:ext>
                </a:extLst>
              </a:tr>
              <a:tr h="470825">
                <a:tc>
                  <a:txBody>
                    <a:bodyPr/>
                    <a:lstStyle/>
                    <a:p>
                      <a:pPr marL="0" marR="0" lvl="0" indent="0" algn="l" rtl="0">
                        <a:lnSpc>
                          <a:spcPct val="68750"/>
                        </a:lnSpc>
                        <a:spcBef>
                          <a:spcPts val="0"/>
                        </a:spcBef>
                        <a:spcAft>
                          <a:spcPts val="0"/>
                        </a:spcAft>
                        <a:buClr>
                          <a:schemeClr val="lt1"/>
                        </a:buClr>
                        <a:buSzPts val="1600"/>
                        <a:buFont typeface="Verdana"/>
                        <a:buNone/>
                      </a:pPr>
                      <a:r>
                        <a:rPr lang="en-US" sz="1600" b="1" i="0" u="none" strike="noStrike" cap="none">
                          <a:solidFill>
                            <a:schemeClr val="lt1"/>
                          </a:solidFill>
                          <a:latin typeface="Architects Daughter"/>
                          <a:ea typeface="Architects Daughter"/>
                          <a:cs typeface="Architects Daughter"/>
                          <a:sym typeface="Architects Daughter"/>
                        </a:rPr>
                        <a:t>2.  No evidence</a:t>
                      </a:r>
                      <a:endParaRPr/>
                    </a:p>
                  </a:txBody>
                  <a:tcPr marL="18300" marR="0" marT="36575" marB="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FF"/>
                    </a:solidFill>
                  </a:tcPr>
                </a:tc>
                <a:tc>
                  <a:txBody>
                    <a:bodyPr/>
                    <a:lstStyle/>
                    <a:p>
                      <a:pPr marL="0" marR="0" lvl="0" indent="0" algn="l" rtl="0">
                        <a:lnSpc>
                          <a:spcPct val="68750"/>
                        </a:lnSpc>
                        <a:spcBef>
                          <a:spcPts val="0"/>
                        </a:spcBef>
                        <a:spcAft>
                          <a:spcPts val="0"/>
                        </a:spcAft>
                        <a:buClr>
                          <a:schemeClr val="lt1"/>
                        </a:buClr>
                        <a:buSzPts val="1600"/>
                        <a:buFont typeface="Architects Daughter"/>
                        <a:buNone/>
                      </a:pPr>
                      <a:r>
                        <a:rPr lang="en-US" sz="1600" b="1" i="0" u="none" strike="noStrike" cap="none">
                          <a:solidFill>
                            <a:schemeClr val="lt1"/>
                          </a:solidFill>
                          <a:latin typeface="Architects Daughter"/>
                          <a:ea typeface="Architects Daughter"/>
                          <a:cs typeface="Architects Daughter"/>
                          <a:sym typeface="Architects Daughter"/>
                        </a:rPr>
                        <a:t>2. A lot of my friends are passing and he makes time after school to help students.</a:t>
                      </a:r>
                      <a:endParaRPr/>
                    </a:p>
                  </a:txBody>
                  <a:tcPr marL="18300" marR="0" marT="36575" marB="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FF"/>
                    </a:solidFill>
                  </a:tcPr>
                </a:tc>
                <a:extLst>
                  <a:ext uri="{0D108BD9-81ED-4DB2-BD59-A6C34878D82A}">
                    <a16:rowId xmlns:a16="http://schemas.microsoft.com/office/drawing/2014/main" val="10002"/>
                  </a:ext>
                </a:extLst>
              </a:tr>
              <a:tr h="407325">
                <a:tc>
                  <a:txBody>
                    <a:bodyPr/>
                    <a:lstStyle/>
                    <a:p>
                      <a:pPr marL="0" marR="0" lvl="0" indent="0" algn="l" rtl="0">
                        <a:lnSpc>
                          <a:spcPct val="68750"/>
                        </a:lnSpc>
                        <a:spcBef>
                          <a:spcPts val="0"/>
                        </a:spcBef>
                        <a:spcAft>
                          <a:spcPts val="0"/>
                        </a:spcAft>
                        <a:buClr>
                          <a:schemeClr val="lt1"/>
                        </a:buClr>
                        <a:buSzPts val="1600"/>
                        <a:buFont typeface="Verdana"/>
                        <a:buNone/>
                      </a:pPr>
                      <a:r>
                        <a:rPr lang="en-US" sz="1600" b="1" i="0" u="none" strike="noStrike" cap="none">
                          <a:solidFill>
                            <a:schemeClr val="lt1"/>
                          </a:solidFill>
                          <a:latin typeface="Architects Daughter"/>
                          <a:ea typeface="Architects Daughter"/>
                          <a:cs typeface="Architects Daughter"/>
                          <a:sym typeface="Architects Daughter"/>
                        </a:rPr>
                        <a:t>3. We went through 2 chapters in one week</a:t>
                      </a:r>
                      <a:endParaRPr/>
                    </a:p>
                  </a:txBody>
                  <a:tcPr marL="18300" marR="0" marT="36575" marB="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FF"/>
                    </a:solidFill>
                  </a:tcPr>
                </a:tc>
                <a:tc>
                  <a:txBody>
                    <a:bodyPr/>
                    <a:lstStyle/>
                    <a:p>
                      <a:pPr marL="0" marR="0" lvl="0" indent="0" algn="l" rtl="0">
                        <a:lnSpc>
                          <a:spcPct val="68750"/>
                        </a:lnSpc>
                        <a:spcBef>
                          <a:spcPts val="0"/>
                        </a:spcBef>
                        <a:spcAft>
                          <a:spcPts val="0"/>
                        </a:spcAft>
                        <a:buClr>
                          <a:schemeClr val="lt1"/>
                        </a:buClr>
                        <a:buSzPts val="1600"/>
                        <a:buFont typeface="Architects Daughter"/>
                        <a:buNone/>
                      </a:pPr>
                      <a:r>
                        <a:rPr lang="en-US" sz="1600" b="1" i="0" u="none" strike="noStrike" cap="none">
                          <a:solidFill>
                            <a:schemeClr val="lt1"/>
                          </a:solidFill>
                          <a:latin typeface="Architects Daughter"/>
                          <a:ea typeface="Architects Daughter"/>
                          <a:cs typeface="Architects Daughter"/>
                          <a:sym typeface="Architects Daughter"/>
                        </a:rPr>
                        <a:t>3. We spent extra time on chapter 6 because students were confused</a:t>
                      </a:r>
                      <a:endParaRPr/>
                    </a:p>
                  </a:txBody>
                  <a:tcPr marL="18300" marR="0" marT="36575" marB="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FF"/>
                    </a:solidFill>
                  </a:tcPr>
                </a:tc>
                <a:extLst>
                  <a:ext uri="{0D108BD9-81ED-4DB2-BD59-A6C34878D82A}">
                    <a16:rowId xmlns:a16="http://schemas.microsoft.com/office/drawing/2014/main" val="10003"/>
                  </a:ext>
                </a:extLst>
              </a:tr>
              <a:tr h="479500">
                <a:tc>
                  <a:txBody>
                    <a:bodyPr/>
                    <a:lstStyle/>
                    <a:p>
                      <a:pPr marL="0" marR="0" lvl="0" indent="0" algn="l" rtl="0">
                        <a:lnSpc>
                          <a:spcPct val="68750"/>
                        </a:lnSpc>
                        <a:spcBef>
                          <a:spcPts val="0"/>
                        </a:spcBef>
                        <a:spcAft>
                          <a:spcPts val="0"/>
                        </a:spcAft>
                        <a:buClr>
                          <a:schemeClr val="lt1"/>
                        </a:buClr>
                        <a:buSzPts val="1600"/>
                        <a:buFont typeface="Verdana"/>
                        <a:buNone/>
                      </a:pPr>
                      <a:r>
                        <a:rPr lang="en-US" sz="1600" b="1" i="0" u="none" strike="noStrike" cap="none">
                          <a:solidFill>
                            <a:schemeClr val="lt1"/>
                          </a:solidFill>
                          <a:latin typeface="Architects Daughter"/>
                          <a:ea typeface="Architects Daughter"/>
                          <a:cs typeface="Architects Daughter"/>
                          <a:sym typeface="Architects Daughter"/>
                        </a:rPr>
                        <a:t>4.  I chose to go to the movies with a friend this weekend instead of studying</a:t>
                      </a:r>
                      <a:endParaRPr/>
                    </a:p>
                  </a:txBody>
                  <a:tcPr marL="18300" marR="0" marT="36575" marB="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FF"/>
                    </a:solidFill>
                  </a:tcPr>
                </a:tc>
                <a:tc>
                  <a:txBody>
                    <a:bodyPr/>
                    <a:lstStyle/>
                    <a:p>
                      <a:pPr marL="0" marR="0" lvl="0" indent="0" algn="l" rtl="0">
                        <a:lnSpc>
                          <a:spcPct val="68750"/>
                        </a:lnSpc>
                        <a:spcBef>
                          <a:spcPts val="0"/>
                        </a:spcBef>
                        <a:spcAft>
                          <a:spcPts val="0"/>
                        </a:spcAft>
                        <a:buClr>
                          <a:schemeClr val="lt1"/>
                        </a:buClr>
                        <a:buSzPts val="1600"/>
                        <a:buFont typeface="Architects Daughter"/>
                        <a:buNone/>
                      </a:pPr>
                      <a:r>
                        <a:rPr lang="en-US" sz="1600" b="1" i="0" u="none" strike="noStrike" cap="none">
                          <a:solidFill>
                            <a:schemeClr val="lt1"/>
                          </a:solidFill>
                          <a:latin typeface="Architects Daughter"/>
                          <a:ea typeface="Architects Daughter"/>
                          <a:cs typeface="Architects Daughter"/>
                          <a:sym typeface="Architects Daughter"/>
                        </a:rPr>
                        <a:t>4.  I studied for an hour the night before the last test</a:t>
                      </a:r>
                      <a:endParaRPr/>
                    </a:p>
                  </a:txBody>
                  <a:tcPr marL="18300" marR="0" marT="36575" marB="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FF"/>
                    </a:solidFill>
                  </a:tcPr>
                </a:tc>
                <a:extLst>
                  <a:ext uri="{0D108BD9-81ED-4DB2-BD59-A6C34878D82A}">
                    <a16:rowId xmlns:a16="http://schemas.microsoft.com/office/drawing/2014/main" val="10004"/>
                  </a:ext>
                </a:extLst>
              </a:tr>
              <a:tr h="339025">
                <a:tc>
                  <a:txBody>
                    <a:bodyPr/>
                    <a:lstStyle/>
                    <a:p>
                      <a:pPr marL="0" marR="0" lvl="0" indent="0" algn="l" rtl="0">
                        <a:lnSpc>
                          <a:spcPct val="68750"/>
                        </a:lnSpc>
                        <a:spcBef>
                          <a:spcPts val="0"/>
                        </a:spcBef>
                        <a:spcAft>
                          <a:spcPts val="0"/>
                        </a:spcAft>
                        <a:buClr>
                          <a:schemeClr val="lt1"/>
                        </a:buClr>
                        <a:buSzPts val="1600"/>
                        <a:buFont typeface="Verdana"/>
                        <a:buNone/>
                      </a:pPr>
                      <a:r>
                        <a:rPr lang="en-US" sz="1600" b="1" i="0" u="none" strike="noStrike" cap="none">
                          <a:solidFill>
                            <a:schemeClr val="lt1"/>
                          </a:solidFill>
                          <a:latin typeface="Architects Daughter"/>
                          <a:ea typeface="Architects Daughter"/>
                          <a:cs typeface="Architects Daughter"/>
                          <a:sym typeface="Architects Daughter"/>
                        </a:rPr>
                        <a:t>5. I did not turn in 2 assignments.</a:t>
                      </a:r>
                      <a:endParaRPr/>
                    </a:p>
                  </a:txBody>
                  <a:tcPr marL="18300" marR="0" marT="36575" marB="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FF"/>
                    </a:solidFill>
                  </a:tcPr>
                </a:tc>
                <a:tc>
                  <a:txBody>
                    <a:bodyPr/>
                    <a:lstStyle/>
                    <a:p>
                      <a:pPr marL="0" marR="0" lvl="0" indent="0" algn="l" rtl="0">
                        <a:lnSpc>
                          <a:spcPct val="68750"/>
                        </a:lnSpc>
                        <a:spcBef>
                          <a:spcPts val="0"/>
                        </a:spcBef>
                        <a:spcAft>
                          <a:spcPts val="0"/>
                        </a:spcAft>
                        <a:buClr>
                          <a:schemeClr val="lt1"/>
                        </a:buClr>
                        <a:buSzPts val="1600"/>
                        <a:buFont typeface="Architects Daughter"/>
                        <a:buNone/>
                      </a:pPr>
                      <a:r>
                        <a:rPr lang="en-US" sz="1600" b="1" i="0" u="none" strike="noStrike" cap="none">
                          <a:solidFill>
                            <a:schemeClr val="lt1"/>
                          </a:solidFill>
                          <a:latin typeface="Architects Daughter"/>
                          <a:ea typeface="Architects Daughter"/>
                          <a:cs typeface="Architects Daughter"/>
                          <a:sym typeface="Architects Daughter"/>
                        </a:rPr>
                        <a:t>5. 20 assignments have been turned in on time.</a:t>
                      </a:r>
                      <a:endParaRPr/>
                    </a:p>
                  </a:txBody>
                  <a:tcPr marL="18300" marR="0" marT="36575" marB="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FF"/>
                    </a:solidFill>
                  </a:tcPr>
                </a:tc>
                <a:extLst>
                  <a:ext uri="{0D108BD9-81ED-4DB2-BD59-A6C34878D82A}">
                    <a16:rowId xmlns:a16="http://schemas.microsoft.com/office/drawing/2014/main" val="10005"/>
                  </a:ext>
                </a:extLst>
              </a:tr>
            </a:tbl>
          </a:graphicData>
        </a:graphic>
      </p:graphicFrame>
      <p:pic>
        <p:nvPicPr>
          <p:cNvPr id="2208" name="Google Shape;2208;p128" descr="http://icon-park.com/imagefiles/check_sign_icon_back.png">
            <a:hlinkClick r:id="rId4"/>
          </p:cNvPr>
          <p:cNvPicPr preferRelativeResize="0"/>
          <p:nvPr/>
        </p:nvPicPr>
        <p:blipFill rotWithShape="1">
          <a:blip r:embed="rId5">
            <a:alphaModFix/>
          </a:blip>
          <a:srcRect/>
          <a:stretch/>
        </p:blipFill>
        <p:spPr>
          <a:xfrm>
            <a:off x="457200" y="2768169"/>
            <a:ext cx="4425950" cy="4096626"/>
          </a:xfrm>
          <a:prstGeom prst="rect">
            <a:avLst/>
          </a:prstGeom>
          <a:noFill/>
          <a:ln>
            <a:noFill/>
          </a:ln>
          <a:effectLst>
            <a:outerShdw blurRad="292100" dist="139700" dir="2700000" algn="tl" rotWithShape="0">
              <a:srgbClr val="333333">
                <a:alpha val="64705"/>
              </a:srgbClr>
            </a:outerShdw>
          </a:effectLst>
        </p:spPr>
      </p:pic>
      <p:sp>
        <p:nvSpPr>
          <p:cNvPr id="2209" name="Google Shape;2209;p12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0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0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2216" name="Google Shape;2216;p12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129</a:t>
            </a:fld>
            <a:endParaRPr/>
          </a:p>
        </p:txBody>
      </p:sp>
      <p:sp>
        <p:nvSpPr>
          <p:cNvPr id="2217" name="Google Shape;2217;p12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48):</a:t>
            </a:r>
            <a:br>
              <a:rPr lang="en-US"/>
            </a:br>
            <a:r>
              <a:rPr lang="en-US"/>
              <a:t>Step 4</a:t>
            </a:r>
            <a:endParaRPr/>
          </a:p>
        </p:txBody>
      </p:sp>
      <p:pic>
        <p:nvPicPr>
          <p:cNvPr id="2218" name="Google Shape;2218;p129" descr="Problem_Solving.png"/>
          <p:cNvPicPr preferRelativeResize="0"/>
          <p:nvPr/>
        </p:nvPicPr>
        <p:blipFill rotWithShape="1">
          <a:blip r:embed="rId3">
            <a:alphaModFix/>
          </a:blip>
          <a:srcRect/>
          <a:stretch/>
        </p:blipFill>
        <p:spPr>
          <a:xfrm>
            <a:off x="457200" y="141288"/>
            <a:ext cx="682625" cy="822325"/>
          </a:xfrm>
          <a:prstGeom prst="rect">
            <a:avLst/>
          </a:prstGeom>
          <a:noFill/>
          <a:ln>
            <a:noFill/>
          </a:ln>
        </p:spPr>
      </p:pic>
      <p:sp>
        <p:nvSpPr>
          <p:cNvPr id="2219" name="Google Shape;2219;p12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2220" name="Google Shape;2220;p129" descr="D - TLR Review CSF2_TeenCurriculum_ParticipantGuideV3_0 3_AUG15.pptx - PowerPoint"/>
          <p:cNvPicPr preferRelativeResize="0"/>
          <p:nvPr/>
        </p:nvPicPr>
        <p:blipFill rotWithShape="1">
          <a:blip r:embed="rId4">
            <a:alphaModFix/>
          </a:blip>
          <a:srcRect l="20810" t="23536" r="3422" b="16406"/>
          <a:stretch/>
        </p:blipFill>
        <p:spPr>
          <a:xfrm>
            <a:off x="2719753" y="1363663"/>
            <a:ext cx="3754071" cy="5044158"/>
          </a:xfrm>
          <a:prstGeom prst="rect">
            <a:avLst/>
          </a:prstGeom>
          <a:noFill/>
          <a:ln>
            <a:noFill/>
          </a:ln>
        </p:spPr>
      </p:pic>
      <p:sp>
        <p:nvSpPr>
          <p:cNvPr id="2221" name="Google Shape;2221;p129"/>
          <p:cNvSpPr/>
          <p:nvPr/>
        </p:nvSpPr>
        <p:spPr>
          <a:xfrm>
            <a:off x="2743199" y="1813169"/>
            <a:ext cx="3696677" cy="2243009"/>
          </a:xfrm>
          <a:prstGeom prst="rect">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13"/>
          <p:cNvSpPr txBox="1">
            <a:spLocks noGrp="1"/>
          </p:cNvSpPr>
          <p:nvPr>
            <p:ph type="title"/>
          </p:nvPr>
        </p:nvSpPr>
        <p:spPr>
          <a:xfrm>
            <a:off x="0" y="11113"/>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Hunt the Good Stuff</a:t>
            </a:r>
            <a:endParaRPr sz="1300"/>
          </a:p>
        </p:txBody>
      </p:sp>
      <p:sp>
        <p:nvSpPr>
          <p:cNvPr id="402" name="Google Shape;402;p1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13</a:t>
            </a:fld>
            <a:endParaRPr/>
          </a:p>
        </p:txBody>
      </p:sp>
      <p:pic>
        <p:nvPicPr>
          <p:cNvPr id="403" name="Google Shape;403;p13" descr="HTGS.png"/>
          <p:cNvPicPr preferRelativeResize="0"/>
          <p:nvPr/>
        </p:nvPicPr>
        <p:blipFill rotWithShape="1">
          <a:blip r:embed="rId3">
            <a:alphaModFix/>
          </a:blip>
          <a:srcRect/>
          <a:stretch/>
        </p:blipFill>
        <p:spPr>
          <a:xfrm>
            <a:off x="457200" y="146050"/>
            <a:ext cx="684213" cy="822325"/>
          </a:xfrm>
          <a:prstGeom prst="rect">
            <a:avLst/>
          </a:prstGeom>
          <a:noFill/>
          <a:ln>
            <a:noFill/>
          </a:ln>
        </p:spPr>
      </p:pic>
      <p:sp>
        <p:nvSpPr>
          <p:cNvPr id="404" name="Google Shape;404;p1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grpSp>
        <p:nvGrpSpPr>
          <p:cNvPr id="405" name="Google Shape;405;p13"/>
          <p:cNvGrpSpPr/>
          <p:nvPr/>
        </p:nvGrpSpPr>
        <p:grpSpPr>
          <a:xfrm>
            <a:off x="1375509" y="2043724"/>
            <a:ext cx="6397746" cy="3442677"/>
            <a:chOff x="1375509" y="1371600"/>
            <a:chExt cx="6397746" cy="3442677"/>
          </a:xfrm>
        </p:grpSpPr>
        <p:sp>
          <p:nvSpPr>
            <p:cNvPr id="406" name="Google Shape;406;p13"/>
            <p:cNvSpPr/>
            <p:nvPr/>
          </p:nvSpPr>
          <p:spPr>
            <a:xfrm>
              <a:off x="1375509" y="1371600"/>
              <a:ext cx="6397746" cy="3442677"/>
            </a:xfrm>
            <a:prstGeom prst="roundRect">
              <a:avLst>
                <a:gd name="adj" fmla="val 16667"/>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86400" tIns="43200" rIns="86400" bIns="432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07" name="Google Shape;407;p13"/>
            <p:cNvSpPr txBox="1"/>
            <p:nvPr/>
          </p:nvSpPr>
          <p:spPr>
            <a:xfrm>
              <a:off x="1616137" y="2366225"/>
              <a:ext cx="5916490" cy="2018201"/>
            </a:xfrm>
            <a:prstGeom prst="rect">
              <a:avLst/>
            </a:prstGeom>
            <a:noFill/>
            <a:ln>
              <a:noFill/>
            </a:ln>
          </p:spPr>
          <p:txBody>
            <a:bodyPr spcFirstLastPara="1" wrap="square" lIns="86400" tIns="43200" rIns="86400" bIns="43200" anchor="t" anchorCtr="0">
              <a:noAutofit/>
            </a:bodyPr>
            <a:lstStyle/>
            <a:p>
              <a:pPr marL="342900" marR="0" lvl="0" indent="-342900" algn="l" rtl="0">
                <a:spcBef>
                  <a:spcPts val="0"/>
                </a:spcBef>
                <a:spcAft>
                  <a:spcPts val="0"/>
                </a:spcAft>
                <a:buClr>
                  <a:schemeClr val="dk1"/>
                </a:buClr>
                <a:buSzPts val="2200"/>
                <a:buFont typeface="Noto Sans Symbols"/>
                <a:buChar char="▪"/>
              </a:pPr>
              <a:r>
                <a:rPr lang="en-US" sz="2200" b="0" i="0" u="none" strike="noStrike" cap="none">
                  <a:solidFill>
                    <a:schemeClr val="dk1"/>
                  </a:solidFill>
                  <a:latin typeface="Verdana"/>
                  <a:ea typeface="Verdana"/>
                  <a:cs typeface="Verdana"/>
                  <a:sym typeface="Verdana"/>
                </a:rPr>
                <a:t>Record three good things several times a week</a:t>
              </a:r>
              <a:endParaRPr sz="2200" b="0" i="0" u="none" strike="noStrike" cap="none">
                <a:solidFill>
                  <a:schemeClr val="dk1"/>
                </a:solidFill>
                <a:latin typeface="Verdana"/>
                <a:ea typeface="Verdana"/>
                <a:cs typeface="Verdana"/>
                <a:sym typeface="Verdana"/>
              </a:endParaRPr>
            </a:p>
            <a:p>
              <a:pPr marL="340564" marR="0" lvl="0" indent="-270714" algn="l" rtl="0">
                <a:spcBef>
                  <a:spcPts val="0"/>
                </a:spcBef>
                <a:spcAft>
                  <a:spcPts val="0"/>
                </a:spcAft>
                <a:buClr>
                  <a:schemeClr val="dk1"/>
                </a:buClr>
                <a:buSzPts val="1100"/>
                <a:buFont typeface="Noto Sans Symbols"/>
                <a:buNone/>
              </a:pPr>
              <a:endParaRPr sz="1100" b="0" i="0" u="none" strike="noStrike" cap="none">
                <a:solidFill>
                  <a:schemeClr val="dk1"/>
                </a:solidFill>
                <a:latin typeface="Verdana"/>
                <a:ea typeface="Verdana"/>
                <a:cs typeface="Verdana"/>
                <a:sym typeface="Verdana"/>
              </a:endParaRPr>
            </a:p>
            <a:p>
              <a:pPr marL="342900" marR="0" lvl="0" indent="-342900" algn="l" rtl="0">
                <a:spcBef>
                  <a:spcPts val="0"/>
                </a:spcBef>
                <a:spcAft>
                  <a:spcPts val="0"/>
                </a:spcAft>
                <a:buClr>
                  <a:schemeClr val="dk1"/>
                </a:buClr>
                <a:buSzPts val="2200"/>
                <a:buFont typeface="Noto Sans Symbols"/>
                <a:buChar char="▪"/>
              </a:pPr>
              <a:r>
                <a:rPr lang="en-US" sz="2200" b="0" i="0" u="none" strike="noStrike" cap="none">
                  <a:solidFill>
                    <a:schemeClr val="dk1"/>
                  </a:solidFill>
                  <a:latin typeface="Verdana"/>
                  <a:ea typeface="Verdana"/>
                  <a:cs typeface="Verdana"/>
                  <a:sym typeface="Verdana"/>
                </a:rPr>
                <a:t>Write a reflection:</a:t>
              </a:r>
              <a:endParaRPr/>
            </a:p>
            <a:p>
              <a:pPr marL="340564" marR="0" lvl="0" indent="-340564" algn="l" rtl="0">
                <a:spcBef>
                  <a:spcPts val="0"/>
                </a:spcBef>
                <a:spcAft>
                  <a:spcPts val="0"/>
                </a:spcAft>
                <a:buNone/>
              </a:pPr>
              <a:endParaRPr sz="800" b="0" i="0" u="none" strike="noStrike" cap="none">
                <a:solidFill>
                  <a:schemeClr val="dk1"/>
                </a:solidFill>
                <a:latin typeface="Verdana"/>
                <a:ea typeface="Verdana"/>
                <a:cs typeface="Verdana"/>
                <a:sym typeface="Verdana"/>
              </a:endParaRPr>
            </a:p>
            <a:p>
              <a:pPr marL="738137" marR="0" lvl="1" indent="-283552" algn="l" rtl="0">
                <a:spcBef>
                  <a:spcPts val="0"/>
                </a:spcBef>
                <a:spcAft>
                  <a:spcPts val="0"/>
                </a:spcAft>
                <a:buClr>
                  <a:schemeClr val="dk1"/>
                </a:buClr>
                <a:buSzPts val="1800"/>
                <a:buFont typeface="Arial"/>
                <a:buChar char="–"/>
              </a:pPr>
              <a:r>
                <a:rPr lang="en-US" sz="1800" b="0" i="0" u="none" strike="noStrike" cap="none">
                  <a:solidFill>
                    <a:schemeClr val="dk1"/>
                  </a:solidFill>
                  <a:latin typeface="Verdana"/>
                  <a:ea typeface="Verdana"/>
                  <a:cs typeface="Verdana"/>
                  <a:sym typeface="Verdana"/>
                </a:rPr>
                <a:t>Why did this good thing happen?</a:t>
              </a:r>
              <a:endParaRPr sz="1800" b="0" i="0" u="none" strike="noStrike" cap="none">
                <a:solidFill>
                  <a:schemeClr val="dk1"/>
                </a:solidFill>
                <a:latin typeface="Verdana"/>
                <a:ea typeface="Verdana"/>
                <a:cs typeface="Verdana"/>
                <a:sym typeface="Verdana"/>
              </a:endParaRPr>
            </a:p>
            <a:p>
              <a:pPr marL="738137" marR="0" lvl="1" indent="-283552" algn="l" rtl="0">
                <a:spcBef>
                  <a:spcPts val="0"/>
                </a:spcBef>
                <a:spcAft>
                  <a:spcPts val="0"/>
                </a:spcAft>
                <a:buClr>
                  <a:schemeClr val="dk1"/>
                </a:buClr>
                <a:buSzPts val="1800"/>
                <a:buFont typeface="Arial"/>
                <a:buChar char="–"/>
              </a:pPr>
              <a:r>
                <a:rPr lang="en-US" sz="1800" b="0" i="0" u="none" strike="noStrike" cap="none">
                  <a:solidFill>
                    <a:schemeClr val="dk1"/>
                  </a:solidFill>
                  <a:latin typeface="Verdana"/>
                  <a:ea typeface="Verdana"/>
                  <a:cs typeface="Verdana"/>
                  <a:sym typeface="Verdana"/>
                </a:rPr>
                <a:t>What does this good thing mean to you?</a:t>
              </a:r>
              <a:endParaRPr sz="1800" b="0" i="0" u="none" strike="noStrike" cap="none">
                <a:solidFill>
                  <a:schemeClr val="dk1"/>
                </a:solidFill>
                <a:latin typeface="Verdana"/>
                <a:ea typeface="Verdana"/>
                <a:cs typeface="Verdana"/>
                <a:sym typeface="Verdana"/>
              </a:endParaRPr>
            </a:p>
            <a:p>
              <a:pPr marL="738137" marR="0" lvl="1" indent="-283552" algn="l" rtl="0">
                <a:spcBef>
                  <a:spcPts val="0"/>
                </a:spcBef>
                <a:spcAft>
                  <a:spcPts val="0"/>
                </a:spcAft>
                <a:buClr>
                  <a:schemeClr val="dk1"/>
                </a:buClr>
                <a:buSzPts val="1800"/>
                <a:buFont typeface="Arial"/>
                <a:buChar char="–"/>
              </a:pPr>
              <a:r>
                <a:rPr lang="en-US" sz="1800" b="0" i="0" u="none" strike="noStrike" cap="none">
                  <a:solidFill>
                    <a:schemeClr val="dk1"/>
                  </a:solidFill>
                  <a:latin typeface="Verdana"/>
                  <a:ea typeface="Verdana"/>
                  <a:cs typeface="Verdana"/>
                  <a:sym typeface="Verdana"/>
                </a:rPr>
                <a:t>How does this good thing make you feel?</a:t>
              </a:r>
              <a:endParaRPr sz="1800" b="0" i="0" u="none" strike="noStrike" cap="none">
                <a:solidFill>
                  <a:schemeClr val="dk1"/>
                </a:solidFill>
                <a:latin typeface="Verdana"/>
                <a:ea typeface="Verdana"/>
                <a:cs typeface="Verdana"/>
                <a:sym typeface="Verdana"/>
              </a:endParaRPr>
            </a:p>
            <a:p>
              <a:pPr marL="340564" marR="0" lvl="0" indent="-226264" algn="l" rtl="0">
                <a:spcBef>
                  <a:spcPts val="0"/>
                </a:spcBef>
                <a:spcAft>
                  <a:spcPts val="0"/>
                </a:spcAft>
                <a:buClr>
                  <a:schemeClr val="dk1"/>
                </a:buClr>
                <a:buSzPts val="1800"/>
                <a:buFont typeface="Noto Sans Symbols"/>
                <a:buNone/>
              </a:pPr>
              <a:endParaRPr sz="1800" b="0" i="0" u="none" strike="noStrike" cap="none">
                <a:solidFill>
                  <a:schemeClr val="dk1"/>
                </a:solidFill>
                <a:latin typeface="Verdana"/>
                <a:ea typeface="Verdana"/>
                <a:cs typeface="Verdana"/>
                <a:sym typeface="Verdana"/>
              </a:endParaRPr>
            </a:p>
          </p:txBody>
        </p:sp>
        <p:sp>
          <p:nvSpPr>
            <p:cNvPr id="408" name="Google Shape;408;p13"/>
            <p:cNvSpPr/>
            <p:nvPr/>
          </p:nvSpPr>
          <p:spPr>
            <a:xfrm>
              <a:off x="3607657" y="1670780"/>
              <a:ext cx="1933452" cy="611311"/>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86400" tIns="43200" rIns="86400" bIns="432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09" name="Google Shape;409;p13"/>
            <p:cNvSpPr txBox="1"/>
            <p:nvPr/>
          </p:nvSpPr>
          <p:spPr>
            <a:xfrm>
              <a:off x="3703638" y="1701735"/>
              <a:ext cx="1741488" cy="518147"/>
            </a:xfrm>
            <a:prstGeom prst="rect">
              <a:avLst/>
            </a:prstGeom>
            <a:noFill/>
            <a:ln>
              <a:noFill/>
            </a:ln>
          </p:spPr>
          <p:txBody>
            <a:bodyPr spcFirstLastPara="1" wrap="square" lIns="86400" tIns="43200" rIns="86400" bIns="43200" anchor="t" anchorCtr="0">
              <a:spAutoFit/>
            </a:bodyPr>
            <a:lstStyle/>
            <a:p>
              <a:pPr marL="0" marR="0" lvl="0" indent="0" algn="ctr" rtl="0">
                <a:spcBef>
                  <a:spcPts val="0"/>
                </a:spcBef>
                <a:spcAft>
                  <a:spcPts val="0"/>
                </a:spcAft>
                <a:buNone/>
              </a:pPr>
              <a:r>
                <a:rPr lang="en-US" sz="2800" b="1" i="0" u="none" strike="noStrike" cap="none">
                  <a:solidFill>
                    <a:schemeClr val="dk1"/>
                  </a:solidFill>
                  <a:latin typeface="Verdana"/>
                  <a:ea typeface="Verdana"/>
                  <a:cs typeface="Verdana"/>
                  <a:sym typeface="Verdana"/>
                </a:rPr>
                <a:t>HOW</a:t>
              </a:r>
              <a:endParaRPr/>
            </a:p>
          </p:txBody>
        </p:sp>
      </p:gr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130"/>
          <p:cNvSpPr/>
          <p:nvPr/>
        </p:nvSpPr>
        <p:spPr>
          <a:xfrm>
            <a:off x="185195" y="2294707"/>
            <a:ext cx="8745706" cy="4162001"/>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2231" name="Google Shape;2231;p130"/>
          <p:cNvGrpSpPr/>
          <p:nvPr/>
        </p:nvGrpSpPr>
        <p:grpSpPr>
          <a:xfrm>
            <a:off x="877888" y="4340910"/>
            <a:ext cx="2844800" cy="3054350"/>
            <a:chOff x="878589" y="4491219"/>
            <a:chExt cx="2844800" cy="3054350"/>
          </a:xfrm>
        </p:grpSpPr>
        <p:graphicFrame>
          <p:nvGraphicFramePr>
            <p:cNvPr id="2232" name="Google Shape;2232;p130"/>
            <p:cNvGraphicFramePr/>
            <p:nvPr/>
          </p:nvGraphicFramePr>
          <p:xfrm>
            <a:off x="878589" y="4491219"/>
            <a:ext cx="2844800" cy="3054350"/>
          </p:xfrm>
          <a:graphic>
            <a:graphicData uri="http://schemas.openxmlformats.org/presentationml/2006/ole">
              <mc:AlternateContent xmlns:mc="http://schemas.openxmlformats.org/markup-compatibility/2006">
                <mc:Choice xmlns:v="urn:schemas-microsoft-com:vml" Requires="v">
                  <p:oleObj r:id="rId3" imgW="2844800" imgH="3054350" progId="Excel.Sheet.8">
                    <p:embed/>
                  </p:oleObj>
                </mc:Choice>
                <mc:Fallback>
                  <p:oleObj r:id="rId3" imgW="2844800" imgH="3054350" progId="Excel.Sheet.8">
                    <p:embed/>
                    <p:pic>
                      <p:nvPicPr>
                        <p:cNvPr id="2232" name="Google Shape;2232;p130"/>
                        <p:cNvPicPr preferRelativeResize="0"/>
                        <p:nvPr/>
                      </p:nvPicPr>
                      <p:blipFill rotWithShape="1">
                        <a:blip r:embed="rId4">
                          <a:alphaModFix/>
                        </a:blip>
                        <a:srcRect/>
                        <a:stretch/>
                      </p:blipFill>
                      <p:spPr>
                        <a:xfrm>
                          <a:off x="878589" y="4491219"/>
                          <a:ext cx="2844800" cy="3054350"/>
                        </a:xfrm>
                        <a:prstGeom prst="rect">
                          <a:avLst/>
                        </a:prstGeom>
                        <a:noFill/>
                        <a:ln>
                          <a:noFill/>
                        </a:ln>
                      </p:spPr>
                    </p:pic>
                  </p:oleObj>
                </mc:Fallback>
              </mc:AlternateContent>
            </a:graphicData>
          </a:graphic>
        </p:graphicFrame>
        <p:sp>
          <p:nvSpPr>
            <p:cNvPr id="2233" name="Google Shape;2233;p130"/>
            <p:cNvSpPr txBox="1"/>
            <p:nvPr/>
          </p:nvSpPr>
          <p:spPr>
            <a:xfrm>
              <a:off x="1253239" y="5480231"/>
              <a:ext cx="914400"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Verdana"/>
                  <a:ea typeface="Verdana"/>
                  <a:cs typeface="Verdana"/>
                  <a:sym typeface="Verdana"/>
                </a:rPr>
                <a:t>5</a:t>
              </a:r>
              <a:endParaRPr/>
            </a:p>
          </p:txBody>
        </p:sp>
        <p:sp>
          <p:nvSpPr>
            <p:cNvPr id="2234" name="Google Shape;2234;p130"/>
            <p:cNvSpPr txBox="1"/>
            <p:nvPr/>
          </p:nvSpPr>
          <p:spPr>
            <a:xfrm>
              <a:off x="1710439" y="5159556"/>
              <a:ext cx="914400" cy="584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Verdana"/>
                  <a:ea typeface="Verdana"/>
                  <a:cs typeface="Verdana"/>
                  <a:sym typeface="Verdana"/>
                </a:rPr>
                <a:t>3</a:t>
              </a:r>
              <a:endParaRPr/>
            </a:p>
          </p:txBody>
        </p:sp>
        <p:sp>
          <p:nvSpPr>
            <p:cNvPr id="2235" name="Google Shape;2235;p130"/>
            <p:cNvSpPr txBox="1"/>
            <p:nvPr/>
          </p:nvSpPr>
          <p:spPr>
            <a:xfrm>
              <a:off x="2472439" y="5494519"/>
              <a:ext cx="914400"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Verdana"/>
                  <a:ea typeface="Verdana"/>
                  <a:cs typeface="Verdana"/>
                  <a:sym typeface="Verdana"/>
                </a:rPr>
                <a:t>4</a:t>
              </a:r>
              <a:endParaRPr/>
            </a:p>
          </p:txBody>
        </p:sp>
      </p:grpSp>
      <p:sp>
        <p:nvSpPr>
          <p:cNvPr id="2236" name="Google Shape;2236;p130"/>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Step 5: </a:t>
            </a:r>
            <a:br>
              <a:rPr lang="en-US"/>
            </a:br>
            <a:r>
              <a:rPr lang="en-US"/>
              <a:t>What </a:t>
            </a:r>
            <a:r>
              <a:rPr lang="en-US" u="sng"/>
              <a:t>really</a:t>
            </a:r>
            <a:r>
              <a:rPr lang="en-US"/>
              <a:t> caused the problem?</a:t>
            </a:r>
            <a:endParaRPr/>
          </a:p>
        </p:txBody>
      </p:sp>
      <p:sp>
        <p:nvSpPr>
          <p:cNvPr id="2237" name="Google Shape;2237;p13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130</a:t>
            </a:fld>
            <a:endParaRPr/>
          </a:p>
        </p:txBody>
      </p:sp>
      <p:pic>
        <p:nvPicPr>
          <p:cNvPr id="2238" name="Google Shape;2238;p130" descr="Problem_Solving.png"/>
          <p:cNvPicPr preferRelativeResize="0"/>
          <p:nvPr/>
        </p:nvPicPr>
        <p:blipFill rotWithShape="1">
          <a:blip r:embed="rId5">
            <a:alphaModFix/>
          </a:blip>
          <a:srcRect/>
          <a:stretch/>
        </p:blipFill>
        <p:spPr>
          <a:xfrm>
            <a:off x="457200" y="141288"/>
            <a:ext cx="682625" cy="822325"/>
          </a:xfrm>
          <a:prstGeom prst="rect">
            <a:avLst/>
          </a:prstGeom>
          <a:noFill/>
          <a:ln>
            <a:noFill/>
          </a:ln>
        </p:spPr>
      </p:pic>
      <p:sp>
        <p:nvSpPr>
          <p:cNvPr id="2239" name="Google Shape;2239;p130"/>
          <p:cNvSpPr txBox="1">
            <a:spLocks noGrp="1"/>
          </p:cNvSpPr>
          <p:nvPr>
            <p:ph type="body" idx="1"/>
          </p:nvPr>
        </p:nvSpPr>
        <p:spPr>
          <a:xfrm>
            <a:off x="379105" y="2353060"/>
            <a:ext cx="9525000" cy="609600"/>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3200"/>
              <a:buFont typeface="Noto Sans Symbols"/>
              <a:buNone/>
            </a:pPr>
            <a:r>
              <a:rPr lang="en-US" sz="3200"/>
              <a:t>a. List the causes you have evidence for</a:t>
            </a:r>
            <a:endParaRPr/>
          </a:p>
        </p:txBody>
      </p:sp>
      <p:sp>
        <p:nvSpPr>
          <p:cNvPr id="2240" name="Google Shape;2240;p130"/>
          <p:cNvSpPr/>
          <p:nvPr/>
        </p:nvSpPr>
        <p:spPr>
          <a:xfrm>
            <a:off x="986563" y="1371600"/>
            <a:ext cx="7277762" cy="838200"/>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5000">
                <a:solidFill>
                  <a:srgbClr val="FF0000"/>
                </a:solidFill>
                <a:latin typeface="Arial"/>
                <a:ea typeface="Arial"/>
                <a:cs typeface="Arial"/>
                <a:sym typeface="Arial"/>
              </a:rPr>
              <a:t>CLARITY &amp; CONTROL</a:t>
            </a:r>
            <a:endParaRPr/>
          </a:p>
        </p:txBody>
      </p:sp>
      <p:sp>
        <p:nvSpPr>
          <p:cNvPr id="2241" name="Google Shape;2241;p130"/>
          <p:cNvSpPr/>
          <p:nvPr/>
        </p:nvSpPr>
        <p:spPr>
          <a:xfrm>
            <a:off x="398463" y="2959100"/>
            <a:ext cx="8342312" cy="1570038"/>
          </a:xfrm>
          <a:prstGeom prst="rect">
            <a:avLst/>
          </a:prstGeom>
          <a:noFill/>
          <a:ln>
            <a:noFill/>
          </a:ln>
        </p:spPr>
        <p:txBody>
          <a:bodyPr spcFirstLastPara="1" wrap="square" lIns="91425" tIns="45700" rIns="91425" bIns="45700" anchor="t" anchorCtr="0">
            <a:spAutoFit/>
          </a:bodyPr>
          <a:lstStyle/>
          <a:p>
            <a:pPr marL="914400" marR="0" lvl="0" indent="-914400" algn="l" rtl="0">
              <a:spcBef>
                <a:spcPts val="0"/>
              </a:spcBef>
              <a:spcAft>
                <a:spcPts val="0"/>
              </a:spcAft>
              <a:buNone/>
            </a:pPr>
            <a:r>
              <a:rPr lang="en-US" sz="3200" b="1">
                <a:solidFill>
                  <a:srgbClr val="31859B"/>
                </a:solidFill>
                <a:latin typeface="Architects Daughter"/>
                <a:ea typeface="Architects Daughter"/>
                <a:cs typeface="Architects Daughter"/>
                <a:sym typeface="Architects Daughter"/>
              </a:rPr>
              <a:t>3. My teacher moves fast through the material</a:t>
            </a:r>
            <a:endParaRPr/>
          </a:p>
          <a:p>
            <a:pPr marL="914400" marR="0" lvl="0" indent="-914400" algn="l" rtl="0">
              <a:spcBef>
                <a:spcPts val="0"/>
              </a:spcBef>
              <a:spcAft>
                <a:spcPts val="0"/>
              </a:spcAft>
              <a:buNone/>
            </a:pPr>
            <a:r>
              <a:rPr lang="en-US" sz="3200" b="1">
                <a:solidFill>
                  <a:srgbClr val="31859B"/>
                </a:solidFill>
                <a:latin typeface="Architects Daughter"/>
                <a:ea typeface="Architects Daughter"/>
                <a:cs typeface="Architects Daughter"/>
                <a:sym typeface="Architects Daughter"/>
              </a:rPr>
              <a:t>4. I don’t study as much as I should</a:t>
            </a:r>
            <a:endParaRPr/>
          </a:p>
          <a:p>
            <a:pPr marL="914400" marR="0" lvl="0" indent="-914400" algn="l" rtl="0">
              <a:spcBef>
                <a:spcPts val="0"/>
              </a:spcBef>
              <a:spcAft>
                <a:spcPts val="0"/>
              </a:spcAft>
              <a:buNone/>
            </a:pPr>
            <a:r>
              <a:rPr lang="en-US" sz="3200" b="1">
                <a:solidFill>
                  <a:srgbClr val="31859B"/>
                </a:solidFill>
                <a:latin typeface="Architects Daughter"/>
                <a:ea typeface="Architects Daughter"/>
                <a:cs typeface="Architects Daughter"/>
                <a:sym typeface="Architects Daughter"/>
              </a:rPr>
              <a:t>5. I did not turn in 2 homework assignments</a:t>
            </a:r>
            <a:endParaRPr/>
          </a:p>
        </p:txBody>
      </p:sp>
      <p:sp>
        <p:nvSpPr>
          <p:cNvPr id="2242" name="Google Shape;2242;p130"/>
          <p:cNvSpPr txBox="1"/>
          <p:nvPr/>
        </p:nvSpPr>
        <p:spPr>
          <a:xfrm>
            <a:off x="379105" y="4589463"/>
            <a:ext cx="4081463"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Verdana"/>
                <a:ea typeface="Verdana"/>
                <a:cs typeface="Verdana"/>
                <a:sym typeface="Verdana"/>
              </a:rPr>
              <a:t>b. Re-slice the pie!</a:t>
            </a:r>
            <a:endParaRPr/>
          </a:p>
        </p:txBody>
      </p:sp>
      <p:sp>
        <p:nvSpPr>
          <p:cNvPr id="2243" name="Google Shape;2243;p130"/>
          <p:cNvSpPr txBox="1"/>
          <p:nvPr/>
        </p:nvSpPr>
        <p:spPr>
          <a:xfrm>
            <a:off x="4521200" y="4589463"/>
            <a:ext cx="4622800" cy="15700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Verdana"/>
                <a:ea typeface="Verdana"/>
                <a:cs typeface="Verdana"/>
                <a:sym typeface="Verdana"/>
              </a:rPr>
              <a:t>c. Star the causes  </a:t>
            </a:r>
            <a:endParaRPr/>
          </a:p>
          <a:p>
            <a:pPr marL="0" marR="0" lvl="0" indent="0" algn="l" rtl="0">
              <a:spcBef>
                <a:spcPts val="0"/>
              </a:spcBef>
              <a:spcAft>
                <a:spcPts val="0"/>
              </a:spcAft>
              <a:buNone/>
            </a:pPr>
            <a:r>
              <a:rPr lang="en-US" sz="3200">
                <a:solidFill>
                  <a:schemeClr val="dk1"/>
                </a:solidFill>
                <a:latin typeface="Verdana"/>
                <a:ea typeface="Verdana"/>
                <a:cs typeface="Verdana"/>
                <a:sym typeface="Verdana"/>
              </a:rPr>
              <a:t>    you can do    </a:t>
            </a:r>
            <a:endParaRPr/>
          </a:p>
          <a:p>
            <a:pPr marL="0" marR="0" lvl="0" indent="0" algn="l" rtl="0">
              <a:spcBef>
                <a:spcPts val="0"/>
              </a:spcBef>
              <a:spcAft>
                <a:spcPts val="0"/>
              </a:spcAft>
              <a:buNone/>
            </a:pPr>
            <a:r>
              <a:rPr lang="en-US" sz="3200">
                <a:solidFill>
                  <a:schemeClr val="dk1"/>
                </a:solidFill>
                <a:latin typeface="Verdana"/>
                <a:ea typeface="Verdana"/>
                <a:cs typeface="Verdana"/>
                <a:sym typeface="Verdana"/>
              </a:rPr>
              <a:t>    something about</a:t>
            </a:r>
            <a:endParaRPr/>
          </a:p>
        </p:txBody>
      </p:sp>
      <p:sp>
        <p:nvSpPr>
          <p:cNvPr id="2244" name="Google Shape;2244;p130"/>
          <p:cNvSpPr/>
          <p:nvPr/>
        </p:nvSpPr>
        <p:spPr>
          <a:xfrm>
            <a:off x="2700338" y="5556250"/>
            <a:ext cx="446087"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Verdana"/>
                <a:ea typeface="Verdana"/>
                <a:cs typeface="Verdana"/>
                <a:sym typeface="Verdana"/>
              </a:rPr>
              <a:t>*</a:t>
            </a:r>
            <a:endParaRPr/>
          </a:p>
        </p:txBody>
      </p:sp>
      <p:sp>
        <p:nvSpPr>
          <p:cNvPr id="2245" name="Google Shape;2245;p130"/>
          <p:cNvSpPr/>
          <p:nvPr/>
        </p:nvSpPr>
        <p:spPr>
          <a:xfrm>
            <a:off x="1481138" y="5511800"/>
            <a:ext cx="446087"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Verdana"/>
                <a:ea typeface="Verdana"/>
                <a:cs typeface="Verdana"/>
                <a:sym typeface="Verdana"/>
              </a:rPr>
              <a:t>*</a:t>
            </a:r>
            <a:endParaRPr/>
          </a:p>
        </p:txBody>
      </p:sp>
      <p:sp>
        <p:nvSpPr>
          <p:cNvPr id="2246" name="Google Shape;2246;p13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2049" name="Picture 1">
            <a:extLst>
              <a:ext uri="{FF2B5EF4-FFF2-40B4-BE49-F238E27FC236}">
                <a16:creationId xmlns:a16="http://schemas.microsoft.com/office/drawing/2014/main" id="{F043E2B3-59AC-EF69-D682-87C1A7D00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 y="4483100"/>
            <a:ext cx="2844800" cy="304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pic>
        <p:nvPicPr>
          <p:cNvPr id="2253" name="Google Shape;2253;p131" descr="D - TLR Review CSF2_TeenCurriculum_ParticipantGuideV3_0 3_AUG15.pptx - PowerPoint"/>
          <p:cNvPicPr preferRelativeResize="0"/>
          <p:nvPr/>
        </p:nvPicPr>
        <p:blipFill rotWithShape="1">
          <a:blip r:embed="rId3">
            <a:alphaModFix/>
          </a:blip>
          <a:srcRect l="20810" t="23536" r="3422" b="16406"/>
          <a:stretch/>
        </p:blipFill>
        <p:spPr>
          <a:xfrm>
            <a:off x="2719753" y="1363663"/>
            <a:ext cx="3754071" cy="5044158"/>
          </a:xfrm>
          <a:prstGeom prst="rect">
            <a:avLst/>
          </a:prstGeom>
          <a:noFill/>
          <a:ln>
            <a:noFill/>
          </a:ln>
        </p:spPr>
      </p:pic>
      <p:sp>
        <p:nvSpPr>
          <p:cNvPr id="2254" name="Google Shape;2254;p13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131</a:t>
            </a:fld>
            <a:endParaRPr/>
          </a:p>
        </p:txBody>
      </p:sp>
      <p:sp>
        <p:nvSpPr>
          <p:cNvPr id="2255" name="Google Shape;2255;p131"/>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48):</a:t>
            </a:r>
            <a:br>
              <a:rPr lang="en-US"/>
            </a:br>
            <a:r>
              <a:rPr lang="en-US"/>
              <a:t>Step 5</a:t>
            </a:r>
            <a:endParaRPr/>
          </a:p>
        </p:txBody>
      </p:sp>
      <p:pic>
        <p:nvPicPr>
          <p:cNvPr id="2256" name="Google Shape;2256;p131" descr="Problem_Solving.png"/>
          <p:cNvPicPr preferRelativeResize="0"/>
          <p:nvPr/>
        </p:nvPicPr>
        <p:blipFill rotWithShape="1">
          <a:blip r:embed="rId4">
            <a:alphaModFix/>
          </a:blip>
          <a:srcRect/>
          <a:stretch/>
        </p:blipFill>
        <p:spPr>
          <a:xfrm>
            <a:off x="457200" y="141288"/>
            <a:ext cx="682625" cy="822325"/>
          </a:xfrm>
          <a:prstGeom prst="rect">
            <a:avLst/>
          </a:prstGeom>
          <a:noFill/>
          <a:ln>
            <a:noFill/>
          </a:ln>
        </p:spPr>
      </p:pic>
      <p:sp>
        <p:nvSpPr>
          <p:cNvPr id="2257" name="Google Shape;2257;p131"/>
          <p:cNvSpPr/>
          <p:nvPr/>
        </p:nvSpPr>
        <p:spPr>
          <a:xfrm>
            <a:off x="2743199" y="4079632"/>
            <a:ext cx="3696677" cy="1453660"/>
          </a:xfrm>
          <a:prstGeom prst="rect">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58" name="Google Shape;2258;p13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266"/>
        <p:cNvGrpSpPr/>
        <p:nvPr/>
      </p:nvGrpSpPr>
      <p:grpSpPr>
        <a:xfrm>
          <a:off x="0" y="0"/>
          <a:ext cx="0" cy="0"/>
          <a:chOff x="0" y="0"/>
          <a:chExt cx="0" cy="0"/>
        </a:xfrm>
      </p:grpSpPr>
      <p:sp>
        <p:nvSpPr>
          <p:cNvPr id="2267" name="Google Shape;2267;p132"/>
          <p:cNvSpPr/>
          <p:nvPr/>
        </p:nvSpPr>
        <p:spPr>
          <a:xfrm>
            <a:off x="185195" y="2272405"/>
            <a:ext cx="8745706" cy="410117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68" name="Google Shape;2268;p132"/>
          <p:cNvSpPr txBox="1">
            <a:spLocks noGrp="1"/>
          </p:cNvSpPr>
          <p:nvPr>
            <p:ph type="body" idx="1"/>
          </p:nvPr>
        </p:nvSpPr>
        <p:spPr>
          <a:xfrm>
            <a:off x="378557" y="2253865"/>
            <a:ext cx="9097962" cy="5364163"/>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3800"/>
              <a:buChar char="▪"/>
            </a:pPr>
            <a:r>
              <a:rPr lang="en-US" sz="3800"/>
              <a:t>Come up with strategies for solving the problem</a:t>
            </a:r>
            <a:endParaRPr/>
          </a:p>
          <a:p>
            <a:pPr marL="341313" lvl="0" indent="-100013" algn="l" rtl="0">
              <a:spcBef>
                <a:spcPts val="760"/>
              </a:spcBef>
              <a:spcAft>
                <a:spcPts val="0"/>
              </a:spcAft>
              <a:buClr>
                <a:schemeClr val="dk1"/>
              </a:buClr>
              <a:buSzPts val="3800"/>
              <a:buNone/>
            </a:pPr>
            <a:endParaRPr sz="3800"/>
          </a:p>
        </p:txBody>
      </p:sp>
      <p:sp>
        <p:nvSpPr>
          <p:cNvPr id="2269" name="Google Shape;2269;p132"/>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Step 6: </a:t>
            </a:r>
            <a:br>
              <a:rPr lang="en-US"/>
            </a:br>
            <a:r>
              <a:rPr lang="en-US"/>
              <a:t>What can you do about it?</a:t>
            </a:r>
            <a:endParaRPr/>
          </a:p>
        </p:txBody>
      </p:sp>
      <p:sp>
        <p:nvSpPr>
          <p:cNvPr id="2270" name="Google Shape;2270;p13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132</a:t>
            </a:fld>
            <a:endParaRPr/>
          </a:p>
        </p:txBody>
      </p:sp>
      <p:pic>
        <p:nvPicPr>
          <p:cNvPr id="2271" name="Google Shape;2271;p132" descr="Problem_Solving.png"/>
          <p:cNvPicPr preferRelativeResize="0"/>
          <p:nvPr/>
        </p:nvPicPr>
        <p:blipFill rotWithShape="1">
          <a:blip r:embed="rId3">
            <a:alphaModFix/>
          </a:blip>
          <a:srcRect/>
          <a:stretch/>
        </p:blipFill>
        <p:spPr>
          <a:xfrm>
            <a:off x="457200" y="141288"/>
            <a:ext cx="682625" cy="822325"/>
          </a:xfrm>
          <a:prstGeom prst="rect">
            <a:avLst/>
          </a:prstGeom>
          <a:noFill/>
          <a:ln>
            <a:noFill/>
          </a:ln>
        </p:spPr>
      </p:pic>
      <p:sp>
        <p:nvSpPr>
          <p:cNvPr id="2272" name="Google Shape;2272;p132"/>
          <p:cNvSpPr/>
          <p:nvPr/>
        </p:nvSpPr>
        <p:spPr>
          <a:xfrm>
            <a:off x="930275" y="1339850"/>
            <a:ext cx="7315200" cy="838200"/>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5000">
                <a:solidFill>
                  <a:srgbClr val="FF0000"/>
                </a:solidFill>
                <a:latin typeface="Arial"/>
                <a:ea typeface="Arial"/>
                <a:cs typeface="Arial"/>
                <a:sym typeface="Arial"/>
              </a:rPr>
              <a:t>POSITIVE CHANGE</a:t>
            </a:r>
            <a:endParaRPr/>
          </a:p>
        </p:txBody>
      </p:sp>
      <p:sp>
        <p:nvSpPr>
          <p:cNvPr id="2273" name="Google Shape;2273;p132"/>
          <p:cNvSpPr/>
          <p:nvPr/>
        </p:nvSpPr>
        <p:spPr>
          <a:xfrm>
            <a:off x="603713" y="3397452"/>
            <a:ext cx="8327188" cy="3108543"/>
          </a:xfrm>
          <a:prstGeom prst="rect">
            <a:avLst/>
          </a:prstGeom>
          <a:noFill/>
          <a:ln>
            <a:noFill/>
          </a:ln>
        </p:spPr>
        <p:txBody>
          <a:bodyPr spcFirstLastPara="1" wrap="square" lIns="91425" tIns="45700" rIns="91425" bIns="45700" anchor="t" anchorCtr="0">
            <a:spAutoFit/>
          </a:bodyPr>
          <a:lstStyle/>
          <a:p>
            <a:pPr marL="346075" marR="0" lvl="0" indent="-346075" algn="l" rtl="0">
              <a:spcBef>
                <a:spcPts val="0"/>
              </a:spcBef>
              <a:spcAft>
                <a:spcPts val="0"/>
              </a:spcAft>
              <a:buNone/>
            </a:pPr>
            <a:r>
              <a:rPr lang="en-US" sz="2800" b="1">
                <a:solidFill>
                  <a:srgbClr val="31859B"/>
                </a:solidFill>
                <a:latin typeface="Architects Daughter"/>
                <a:ea typeface="Architects Daughter"/>
                <a:cs typeface="Architects Daughter"/>
                <a:sym typeface="Architects Daughter"/>
              </a:rPr>
              <a:t>-  I can devote more time to studying</a:t>
            </a:r>
            <a:endParaRPr/>
          </a:p>
          <a:p>
            <a:pPr marL="346075" marR="0" lvl="0" indent="-346075" algn="l" rtl="0">
              <a:spcBef>
                <a:spcPts val="0"/>
              </a:spcBef>
              <a:spcAft>
                <a:spcPts val="0"/>
              </a:spcAft>
              <a:buNone/>
            </a:pPr>
            <a:r>
              <a:rPr lang="en-US" sz="2800" b="1">
                <a:solidFill>
                  <a:srgbClr val="31859B"/>
                </a:solidFill>
                <a:latin typeface="Architects Daughter"/>
                <a:ea typeface="Architects Daughter"/>
                <a:cs typeface="Architects Daughter"/>
                <a:sym typeface="Architects Daughter"/>
              </a:rPr>
              <a:t>-  I can ask the teacher if I can turn in the assignment late and get partial credit or ask for potential extra credit opportunities</a:t>
            </a:r>
            <a:endParaRPr/>
          </a:p>
          <a:p>
            <a:pPr marL="346075" marR="0" lvl="0" indent="-346075" algn="l" rtl="0">
              <a:spcBef>
                <a:spcPts val="0"/>
              </a:spcBef>
              <a:spcAft>
                <a:spcPts val="0"/>
              </a:spcAft>
              <a:buNone/>
            </a:pPr>
            <a:r>
              <a:rPr lang="en-US" sz="2800" b="1">
                <a:solidFill>
                  <a:srgbClr val="31859B"/>
                </a:solidFill>
                <a:latin typeface="Architects Daughter"/>
                <a:ea typeface="Architects Daughter"/>
                <a:cs typeface="Architects Daughter"/>
                <a:sym typeface="Architects Daughter"/>
              </a:rPr>
              <a:t>-  If things are going fast I can ask questions for clarification or let the teacher know I am struggling to keep up</a:t>
            </a:r>
            <a:endParaRPr/>
          </a:p>
        </p:txBody>
      </p:sp>
      <p:sp>
        <p:nvSpPr>
          <p:cNvPr id="2274" name="Google Shape;2274;p13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6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280"/>
        <p:cNvGrpSpPr/>
        <p:nvPr/>
      </p:nvGrpSpPr>
      <p:grpSpPr>
        <a:xfrm>
          <a:off x="0" y="0"/>
          <a:ext cx="0" cy="0"/>
          <a:chOff x="0" y="0"/>
          <a:chExt cx="0" cy="0"/>
        </a:xfrm>
      </p:grpSpPr>
      <p:pic>
        <p:nvPicPr>
          <p:cNvPr id="2281" name="Google Shape;2281;p133" descr="D - TLR Review CSF2_TeenCurriculum_ParticipantGuideV3_0 3_AUG15.pptx - PowerPoint"/>
          <p:cNvPicPr preferRelativeResize="0"/>
          <p:nvPr/>
        </p:nvPicPr>
        <p:blipFill rotWithShape="1">
          <a:blip r:embed="rId3">
            <a:alphaModFix/>
          </a:blip>
          <a:srcRect l="20323" t="23536" r="3421" b="16406"/>
          <a:stretch/>
        </p:blipFill>
        <p:spPr>
          <a:xfrm>
            <a:off x="2695575" y="1363663"/>
            <a:ext cx="3778250" cy="5044158"/>
          </a:xfrm>
          <a:prstGeom prst="rect">
            <a:avLst/>
          </a:prstGeom>
          <a:noFill/>
          <a:ln>
            <a:noFill/>
          </a:ln>
        </p:spPr>
      </p:pic>
      <p:sp>
        <p:nvSpPr>
          <p:cNvPr id="2282" name="Google Shape;2282;p13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133</a:t>
            </a:fld>
            <a:endParaRPr/>
          </a:p>
        </p:txBody>
      </p:sp>
      <p:sp>
        <p:nvSpPr>
          <p:cNvPr id="2283" name="Google Shape;2283;p133"/>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48):</a:t>
            </a:r>
            <a:br>
              <a:rPr lang="en-US"/>
            </a:br>
            <a:r>
              <a:rPr lang="en-US"/>
              <a:t>Step 6</a:t>
            </a:r>
            <a:endParaRPr/>
          </a:p>
        </p:txBody>
      </p:sp>
      <p:pic>
        <p:nvPicPr>
          <p:cNvPr id="2284" name="Google Shape;2284;p133" descr="Problem_Solving.png"/>
          <p:cNvPicPr preferRelativeResize="0"/>
          <p:nvPr/>
        </p:nvPicPr>
        <p:blipFill rotWithShape="1">
          <a:blip r:embed="rId4">
            <a:alphaModFix/>
          </a:blip>
          <a:srcRect/>
          <a:stretch/>
        </p:blipFill>
        <p:spPr>
          <a:xfrm>
            <a:off x="457200" y="141288"/>
            <a:ext cx="682625" cy="822325"/>
          </a:xfrm>
          <a:prstGeom prst="rect">
            <a:avLst/>
          </a:prstGeom>
          <a:noFill/>
          <a:ln>
            <a:noFill/>
          </a:ln>
        </p:spPr>
      </p:pic>
      <p:sp>
        <p:nvSpPr>
          <p:cNvPr id="2285" name="Google Shape;2285;p133"/>
          <p:cNvSpPr/>
          <p:nvPr/>
        </p:nvSpPr>
        <p:spPr>
          <a:xfrm>
            <a:off x="2727297" y="5534108"/>
            <a:ext cx="3705308" cy="715617"/>
          </a:xfrm>
          <a:prstGeom prst="rect">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86" name="Google Shape;2286;p13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292"/>
        <p:cNvGrpSpPr/>
        <p:nvPr/>
      </p:nvGrpSpPr>
      <p:grpSpPr>
        <a:xfrm>
          <a:off x="0" y="0"/>
          <a:ext cx="0" cy="0"/>
          <a:chOff x="0" y="0"/>
          <a:chExt cx="0" cy="0"/>
        </a:xfrm>
      </p:grpSpPr>
      <p:sp>
        <p:nvSpPr>
          <p:cNvPr id="2293" name="Google Shape;2293;p13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134</a:t>
            </a:fld>
            <a:endParaRPr/>
          </a:p>
        </p:txBody>
      </p:sp>
      <p:sp>
        <p:nvSpPr>
          <p:cNvPr id="2294" name="Google Shape;2294;p134"/>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49):</a:t>
            </a:r>
            <a:br>
              <a:rPr lang="en-US"/>
            </a:br>
            <a:r>
              <a:rPr lang="en-US"/>
              <a:t>Make it Personal</a:t>
            </a:r>
            <a:endParaRPr/>
          </a:p>
        </p:txBody>
      </p:sp>
      <p:pic>
        <p:nvPicPr>
          <p:cNvPr id="2295" name="Google Shape;2295;p134" descr="Problem_Solving.png"/>
          <p:cNvPicPr preferRelativeResize="0"/>
          <p:nvPr/>
        </p:nvPicPr>
        <p:blipFill rotWithShape="1">
          <a:blip r:embed="rId3">
            <a:alphaModFix/>
          </a:blip>
          <a:srcRect/>
          <a:stretch/>
        </p:blipFill>
        <p:spPr>
          <a:xfrm>
            <a:off x="457200" y="141288"/>
            <a:ext cx="682625" cy="822325"/>
          </a:xfrm>
          <a:prstGeom prst="rect">
            <a:avLst/>
          </a:prstGeom>
          <a:noFill/>
          <a:ln>
            <a:noFill/>
          </a:ln>
        </p:spPr>
      </p:pic>
      <p:pic>
        <p:nvPicPr>
          <p:cNvPr id="2296" name="Google Shape;2296;p134" descr="D - TLR Review CSF2_TeenCurriculum_ParticipantGuideV3_0 3_AUG15.pptx - PowerPoint"/>
          <p:cNvPicPr preferRelativeResize="0"/>
          <p:nvPr/>
        </p:nvPicPr>
        <p:blipFill rotWithShape="1">
          <a:blip r:embed="rId4">
            <a:alphaModFix/>
          </a:blip>
          <a:srcRect l="20912" t="23304" r="3617" b="16522"/>
          <a:stretch/>
        </p:blipFill>
        <p:spPr>
          <a:xfrm>
            <a:off x="2665412" y="1337632"/>
            <a:ext cx="3813175" cy="5153742"/>
          </a:xfrm>
          <a:prstGeom prst="rect">
            <a:avLst/>
          </a:prstGeom>
          <a:noFill/>
          <a:ln>
            <a:noFill/>
          </a:ln>
        </p:spPr>
      </p:pic>
      <p:sp>
        <p:nvSpPr>
          <p:cNvPr id="2297" name="Google Shape;2297;p13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Shape 2309"/>
        <p:cNvGrpSpPr/>
        <p:nvPr/>
      </p:nvGrpSpPr>
      <p:grpSpPr>
        <a:xfrm>
          <a:off x="0" y="0"/>
          <a:ext cx="0" cy="0"/>
          <a:chOff x="0" y="0"/>
          <a:chExt cx="0" cy="0"/>
        </a:xfrm>
      </p:grpSpPr>
      <p:sp>
        <p:nvSpPr>
          <p:cNvPr id="2310" name="Google Shape;2310;p13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10) PIIP Cover Page</a:t>
            </a:r>
            <a:endParaRPr/>
          </a:p>
        </p:txBody>
      </p:sp>
      <p:sp>
        <p:nvSpPr>
          <p:cNvPr id="2311" name="Google Shape;2311;p13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135</a:t>
            </a:fld>
            <a:endParaRPr/>
          </a:p>
        </p:txBody>
      </p:sp>
      <p:sp>
        <p:nvSpPr>
          <p:cNvPr id="2312" name="Google Shape;2312;p13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Shape 2323"/>
        <p:cNvGrpSpPr/>
        <p:nvPr/>
      </p:nvGrpSpPr>
      <p:grpSpPr>
        <a:xfrm>
          <a:off x="0" y="0"/>
          <a:ext cx="0" cy="0"/>
          <a:chOff x="0" y="0"/>
          <a:chExt cx="0" cy="0"/>
        </a:xfrm>
      </p:grpSpPr>
      <p:sp>
        <p:nvSpPr>
          <p:cNvPr id="2324" name="Google Shape;2324;p13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10) PIIP Key Terms</a:t>
            </a:r>
            <a:endParaRPr/>
          </a:p>
        </p:txBody>
      </p:sp>
      <p:sp>
        <p:nvSpPr>
          <p:cNvPr id="2325" name="Google Shape;2325;p13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136</a:t>
            </a:fld>
            <a:endParaRPr/>
          </a:p>
        </p:txBody>
      </p:sp>
      <p:sp>
        <p:nvSpPr>
          <p:cNvPr id="2326" name="Google Shape;2326;p13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332"/>
        <p:cNvGrpSpPr/>
        <p:nvPr/>
      </p:nvGrpSpPr>
      <p:grpSpPr>
        <a:xfrm>
          <a:off x="0" y="0"/>
          <a:ext cx="0" cy="0"/>
          <a:chOff x="0" y="0"/>
          <a:chExt cx="0" cy="0"/>
        </a:xfrm>
      </p:grpSpPr>
      <p:sp>
        <p:nvSpPr>
          <p:cNvPr id="2333" name="Google Shape;2333;p13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50):</a:t>
            </a:r>
            <a:br>
              <a:rPr lang="en-US"/>
            </a:br>
            <a:r>
              <a:rPr lang="en-US"/>
              <a:t>Hunt the Good Stuff</a:t>
            </a:r>
            <a:endParaRPr/>
          </a:p>
        </p:txBody>
      </p:sp>
      <p:sp>
        <p:nvSpPr>
          <p:cNvPr id="2334" name="Google Shape;2334;p13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137</a:t>
            </a:fld>
            <a:endParaRPr/>
          </a:p>
        </p:txBody>
      </p:sp>
      <p:pic>
        <p:nvPicPr>
          <p:cNvPr id="2335" name="Google Shape;2335;p137" descr="HTGS.png"/>
          <p:cNvPicPr preferRelativeResize="0"/>
          <p:nvPr/>
        </p:nvPicPr>
        <p:blipFill rotWithShape="1">
          <a:blip r:embed="rId3">
            <a:alphaModFix/>
          </a:blip>
          <a:srcRect/>
          <a:stretch/>
        </p:blipFill>
        <p:spPr>
          <a:xfrm>
            <a:off x="457200" y="146050"/>
            <a:ext cx="684213" cy="822325"/>
          </a:xfrm>
          <a:prstGeom prst="rect">
            <a:avLst/>
          </a:prstGeom>
          <a:noFill/>
          <a:ln>
            <a:noFill/>
          </a:ln>
        </p:spPr>
      </p:pic>
      <p:pic>
        <p:nvPicPr>
          <p:cNvPr id="2336" name="Google Shape;2336;p137" descr="D - TLR Review CSF2_TeenCurriculum_ParticipantGuideV3_0 3_AUG15.pptx - PowerPoint"/>
          <p:cNvPicPr preferRelativeResize="0"/>
          <p:nvPr/>
        </p:nvPicPr>
        <p:blipFill rotWithShape="1">
          <a:blip r:embed="rId4">
            <a:alphaModFix/>
          </a:blip>
          <a:srcRect l="20519" t="23303" r="3223" b="16406"/>
          <a:stretch/>
        </p:blipFill>
        <p:spPr>
          <a:xfrm>
            <a:off x="2666698" y="1249358"/>
            <a:ext cx="3810603" cy="5106992"/>
          </a:xfrm>
          <a:prstGeom prst="rect">
            <a:avLst/>
          </a:prstGeom>
          <a:noFill/>
          <a:ln>
            <a:noFill/>
          </a:ln>
        </p:spPr>
      </p:pic>
      <p:sp>
        <p:nvSpPr>
          <p:cNvPr id="2337" name="Google Shape;2337;p13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344"/>
        <p:cNvGrpSpPr/>
        <p:nvPr/>
      </p:nvGrpSpPr>
      <p:grpSpPr>
        <a:xfrm>
          <a:off x="0" y="0"/>
          <a:ext cx="0" cy="0"/>
          <a:chOff x="0" y="0"/>
          <a:chExt cx="0" cy="0"/>
        </a:xfrm>
      </p:grpSpPr>
      <p:sp>
        <p:nvSpPr>
          <p:cNvPr id="2345" name="Google Shape;2345;p13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Put It In Perspective</a:t>
            </a:r>
            <a:endParaRPr/>
          </a:p>
        </p:txBody>
      </p:sp>
      <p:sp>
        <p:nvSpPr>
          <p:cNvPr id="2346" name="Google Shape;2346;p13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138</a:t>
            </a:fld>
            <a:endParaRPr/>
          </a:p>
        </p:txBody>
      </p:sp>
      <p:pic>
        <p:nvPicPr>
          <p:cNvPr id="2347" name="Google Shape;2347;p138" descr="S:\0Resilience\Army\MRT V 3.0 Devel\Final\Icons\PIIP.png"/>
          <p:cNvPicPr preferRelativeResize="0"/>
          <p:nvPr/>
        </p:nvPicPr>
        <p:blipFill rotWithShape="1">
          <a:blip r:embed="rId3">
            <a:alphaModFix/>
          </a:blip>
          <a:srcRect/>
          <a:stretch/>
        </p:blipFill>
        <p:spPr>
          <a:xfrm>
            <a:off x="2870200" y="1828364"/>
            <a:ext cx="3417888" cy="4114800"/>
          </a:xfrm>
          <a:prstGeom prst="rect">
            <a:avLst/>
          </a:prstGeom>
          <a:noFill/>
          <a:ln>
            <a:noFill/>
          </a:ln>
        </p:spPr>
      </p:pic>
      <p:pic>
        <p:nvPicPr>
          <p:cNvPr id="2348" name="Google Shape;2348;p138" descr="PIIP.png"/>
          <p:cNvPicPr preferRelativeResize="0"/>
          <p:nvPr/>
        </p:nvPicPr>
        <p:blipFill rotWithShape="1">
          <a:blip r:embed="rId4">
            <a:alphaModFix/>
          </a:blip>
          <a:srcRect/>
          <a:stretch/>
        </p:blipFill>
        <p:spPr>
          <a:xfrm>
            <a:off x="457200" y="141288"/>
            <a:ext cx="684213" cy="822325"/>
          </a:xfrm>
          <a:prstGeom prst="rect">
            <a:avLst/>
          </a:prstGeom>
          <a:noFill/>
          <a:ln>
            <a:noFill/>
          </a:ln>
        </p:spPr>
      </p:pic>
      <p:sp>
        <p:nvSpPr>
          <p:cNvPr id="2349" name="Google Shape;2349;p138"/>
          <p:cNvSpPr/>
          <p:nvPr/>
        </p:nvSpPr>
        <p:spPr>
          <a:xfrm>
            <a:off x="2824163" y="889000"/>
            <a:ext cx="3429000" cy="381000"/>
          </a:xfrm>
          <a:prstGeom prst="roundRect">
            <a:avLst>
              <a:gd name="adj" fmla="val 16667"/>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00">
                <a:solidFill>
                  <a:schemeClr val="lt1"/>
                </a:solidFill>
                <a:latin typeface="Arial"/>
                <a:ea typeface="Arial"/>
                <a:cs typeface="Arial"/>
                <a:sym typeface="Arial"/>
              </a:rPr>
              <a:t>Optimism</a:t>
            </a:r>
            <a:endParaRPr sz="1900">
              <a:solidFill>
                <a:schemeClr val="lt1"/>
              </a:solidFill>
              <a:latin typeface="Arial"/>
              <a:ea typeface="Arial"/>
              <a:cs typeface="Arial"/>
              <a:sym typeface="Arial"/>
            </a:endParaRPr>
          </a:p>
        </p:txBody>
      </p:sp>
      <p:sp>
        <p:nvSpPr>
          <p:cNvPr id="2350" name="Google Shape;2350;p13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357"/>
        <p:cNvGrpSpPr/>
        <p:nvPr/>
      </p:nvGrpSpPr>
      <p:grpSpPr>
        <a:xfrm>
          <a:off x="0" y="0"/>
          <a:ext cx="0" cy="0"/>
          <a:chOff x="0" y="0"/>
          <a:chExt cx="0" cy="0"/>
        </a:xfrm>
      </p:grpSpPr>
      <p:sp>
        <p:nvSpPr>
          <p:cNvPr id="2358" name="Google Shape;2358;p139"/>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3200"/>
              <a:buChar char="▪"/>
            </a:pPr>
            <a:r>
              <a:rPr lang="en-US" sz="3200"/>
              <a:t>Catastrophizing can be:</a:t>
            </a:r>
            <a:endParaRPr/>
          </a:p>
        </p:txBody>
      </p:sp>
      <p:sp>
        <p:nvSpPr>
          <p:cNvPr id="2359" name="Google Shape;2359;p13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3 Styles of Catastrophizing</a:t>
            </a:r>
            <a:endParaRPr/>
          </a:p>
        </p:txBody>
      </p:sp>
      <p:sp>
        <p:nvSpPr>
          <p:cNvPr id="2360" name="Google Shape;2360;p13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139</a:t>
            </a:fld>
            <a:endParaRPr/>
          </a:p>
        </p:txBody>
      </p:sp>
      <p:pic>
        <p:nvPicPr>
          <p:cNvPr id="2361" name="Google Shape;2361;p139" descr="PIIP.png"/>
          <p:cNvPicPr preferRelativeResize="0"/>
          <p:nvPr/>
        </p:nvPicPr>
        <p:blipFill rotWithShape="1">
          <a:blip r:embed="rId3">
            <a:alphaModFix/>
          </a:blip>
          <a:srcRect/>
          <a:stretch/>
        </p:blipFill>
        <p:spPr>
          <a:xfrm>
            <a:off x="457200" y="141288"/>
            <a:ext cx="684213" cy="822325"/>
          </a:xfrm>
          <a:prstGeom prst="rect">
            <a:avLst/>
          </a:prstGeom>
          <a:noFill/>
          <a:ln>
            <a:noFill/>
          </a:ln>
        </p:spPr>
      </p:pic>
      <p:pic>
        <p:nvPicPr>
          <p:cNvPr id="2362" name="Google Shape;2362;p139" descr="https://encrypted-tbn2.gstatic.com/images?q=tbn:ANd9GcRW24VF8103pv_Nn5SzXnqzh_Q87vd7pwZz8YMRYVMO7dZ6DhhN">
            <a:hlinkClick r:id="rId4"/>
          </p:cNvPr>
          <p:cNvPicPr preferRelativeResize="0"/>
          <p:nvPr/>
        </p:nvPicPr>
        <p:blipFill rotWithShape="1">
          <a:blip r:embed="rId5">
            <a:alphaModFix/>
          </a:blip>
          <a:srcRect/>
          <a:stretch/>
        </p:blipFill>
        <p:spPr>
          <a:xfrm>
            <a:off x="1162050" y="2551113"/>
            <a:ext cx="1431925" cy="1757362"/>
          </a:xfrm>
          <a:prstGeom prst="rect">
            <a:avLst/>
          </a:prstGeom>
          <a:noFill/>
          <a:ln>
            <a:noFill/>
          </a:ln>
        </p:spPr>
      </p:pic>
      <p:pic>
        <p:nvPicPr>
          <p:cNvPr id="2363" name="Google Shape;2363;p139" descr="http://2.bp.blogspot.com/-mGkPlYcr8ls/T-7yf4EYDxI/AAAAAAAACZ8/HrpmSghvXDw/s1600/bigstock_Missing_the_target_7478874.jpg">
            <a:hlinkClick r:id="rId6"/>
          </p:cNvPr>
          <p:cNvPicPr preferRelativeResize="0"/>
          <p:nvPr/>
        </p:nvPicPr>
        <p:blipFill rotWithShape="1">
          <a:blip r:embed="rId7">
            <a:alphaModFix/>
          </a:blip>
          <a:srcRect/>
          <a:stretch/>
        </p:blipFill>
        <p:spPr>
          <a:xfrm>
            <a:off x="3808413" y="3424238"/>
            <a:ext cx="1754187" cy="1168400"/>
          </a:xfrm>
          <a:prstGeom prst="rect">
            <a:avLst/>
          </a:prstGeom>
          <a:noFill/>
          <a:ln>
            <a:noFill/>
          </a:ln>
        </p:spPr>
      </p:pic>
      <p:grpSp>
        <p:nvGrpSpPr>
          <p:cNvPr id="2364" name="Google Shape;2364;p139"/>
          <p:cNvGrpSpPr/>
          <p:nvPr/>
        </p:nvGrpSpPr>
        <p:grpSpPr>
          <a:xfrm>
            <a:off x="6964363" y="4210050"/>
            <a:ext cx="1584325" cy="1031875"/>
            <a:chOff x="2514600" y="5105400"/>
            <a:chExt cx="2819400" cy="1828800"/>
          </a:xfrm>
        </p:grpSpPr>
        <p:sp>
          <p:nvSpPr>
            <p:cNvPr id="2365" name="Google Shape;2365;p139"/>
            <p:cNvSpPr/>
            <p:nvPr/>
          </p:nvSpPr>
          <p:spPr>
            <a:xfrm>
              <a:off x="2514600" y="5257331"/>
              <a:ext cx="2819400" cy="1600904"/>
            </a:xfrm>
            <a:prstGeom prst="ellipse">
              <a:avLst/>
            </a:prstGeom>
            <a:noFill/>
            <a:ln w="381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66" name="Google Shape;2366;p139"/>
            <p:cNvSpPr/>
            <p:nvPr/>
          </p:nvSpPr>
          <p:spPr>
            <a:xfrm>
              <a:off x="2514600" y="5181366"/>
              <a:ext cx="2819400" cy="1600902"/>
            </a:xfrm>
            <a:prstGeom prst="ellipse">
              <a:avLst/>
            </a:prstGeom>
            <a:noFill/>
            <a:ln w="381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67" name="Google Shape;2367;p139"/>
            <p:cNvSpPr/>
            <p:nvPr/>
          </p:nvSpPr>
          <p:spPr>
            <a:xfrm>
              <a:off x="2514600" y="5105400"/>
              <a:ext cx="2819400" cy="1600904"/>
            </a:xfrm>
            <a:prstGeom prst="ellipse">
              <a:avLst/>
            </a:prstGeom>
            <a:noFill/>
            <a:ln w="381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68" name="Google Shape;2368;p139"/>
            <p:cNvSpPr/>
            <p:nvPr/>
          </p:nvSpPr>
          <p:spPr>
            <a:xfrm>
              <a:off x="2514600" y="5333298"/>
              <a:ext cx="2819400" cy="1600902"/>
            </a:xfrm>
            <a:prstGeom prst="ellipse">
              <a:avLst/>
            </a:prstGeom>
            <a:noFill/>
            <a:ln w="381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369" name="Google Shape;2369;p139"/>
          <p:cNvSpPr txBox="1"/>
          <p:nvPr/>
        </p:nvSpPr>
        <p:spPr>
          <a:xfrm>
            <a:off x="233363" y="1978025"/>
            <a:ext cx="3675062"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Verdana"/>
                <a:ea typeface="Verdana"/>
                <a:cs typeface="Verdana"/>
                <a:sym typeface="Verdana"/>
              </a:rPr>
              <a:t>Downward Spiral</a:t>
            </a:r>
            <a:endParaRPr/>
          </a:p>
        </p:txBody>
      </p:sp>
      <p:sp>
        <p:nvSpPr>
          <p:cNvPr id="2370" name="Google Shape;2370;p139"/>
          <p:cNvSpPr txBox="1"/>
          <p:nvPr/>
        </p:nvSpPr>
        <p:spPr>
          <a:xfrm>
            <a:off x="3444875" y="2874963"/>
            <a:ext cx="2552700"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Verdana"/>
                <a:ea typeface="Verdana"/>
                <a:cs typeface="Verdana"/>
                <a:sym typeface="Verdana"/>
              </a:rPr>
              <a:t>Scattershot</a:t>
            </a:r>
            <a:endParaRPr/>
          </a:p>
        </p:txBody>
      </p:sp>
      <p:sp>
        <p:nvSpPr>
          <p:cNvPr id="2371" name="Google Shape;2371;p139"/>
          <p:cNvSpPr txBox="1"/>
          <p:nvPr/>
        </p:nvSpPr>
        <p:spPr>
          <a:xfrm>
            <a:off x="6932613" y="3622675"/>
            <a:ext cx="1712912"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Verdana"/>
                <a:ea typeface="Verdana"/>
                <a:cs typeface="Verdana"/>
                <a:sym typeface="Verdana"/>
              </a:rPr>
              <a:t>Circling</a:t>
            </a:r>
            <a:endParaRPr/>
          </a:p>
        </p:txBody>
      </p:sp>
      <p:sp>
        <p:nvSpPr>
          <p:cNvPr id="2372" name="Google Shape;2372;p139"/>
          <p:cNvSpPr txBox="1"/>
          <p:nvPr/>
        </p:nvSpPr>
        <p:spPr>
          <a:xfrm>
            <a:off x="0" y="5745163"/>
            <a:ext cx="9144000" cy="584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2"/>
                </a:solidFill>
                <a:latin typeface="Verdana"/>
                <a:ea typeface="Verdana"/>
                <a:cs typeface="Verdana"/>
                <a:sym typeface="Verdana"/>
              </a:rPr>
              <a:t>PREVENTS PURPOSEFUL ACTION</a:t>
            </a:r>
            <a:endParaRPr/>
          </a:p>
        </p:txBody>
      </p:sp>
      <p:grpSp>
        <p:nvGrpSpPr>
          <p:cNvPr id="2373" name="Google Shape;2373;p139"/>
          <p:cNvGrpSpPr/>
          <p:nvPr/>
        </p:nvGrpSpPr>
        <p:grpSpPr>
          <a:xfrm>
            <a:off x="6889531" y="1212850"/>
            <a:ext cx="2041744" cy="1845660"/>
            <a:chOff x="1162050" y="1978025"/>
            <a:chExt cx="3111500" cy="3111500"/>
          </a:xfrm>
        </p:grpSpPr>
        <p:grpSp>
          <p:nvGrpSpPr>
            <p:cNvPr id="2374" name="Google Shape;2374;p139"/>
            <p:cNvGrpSpPr/>
            <p:nvPr/>
          </p:nvGrpSpPr>
          <p:grpSpPr>
            <a:xfrm>
              <a:off x="1162050" y="1978025"/>
              <a:ext cx="3111500" cy="3111500"/>
              <a:chOff x="1162050" y="1978025"/>
              <a:chExt cx="3111500" cy="3111500"/>
            </a:xfrm>
          </p:grpSpPr>
          <p:pic>
            <p:nvPicPr>
              <p:cNvPr id="2375" name="Google Shape;2375;p139" descr="Movie Icon"/>
              <p:cNvPicPr preferRelativeResize="0"/>
              <p:nvPr/>
            </p:nvPicPr>
            <p:blipFill rotWithShape="1">
              <a:blip r:embed="rId8">
                <a:alphaModFix/>
              </a:blip>
              <a:srcRect/>
              <a:stretch/>
            </p:blipFill>
            <p:spPr>
              <a:xfrm>
                <a:off x="1162050" y="1978025"/>
                <a:ext cx="3111500" cy="3111500"/>
              </a:xfrm>
              <a:prstGeom prst="rect">
                <a:avLst/>
              </a:prstGeom>
              <a:noFill/>
              <a:ln>
                <a:noFill/>
              </a:ln>
            </p:spPr>
          </p:pic>
          <p:sp>
            <p:nvSpPr>
              <p:cNvPr id="2376" name="Google Shape;2376;p139"/>
              <p:cNvSpPr/>
              <p:nvPr/>
            </p:nvSpPr>
            <p:spPr>
              <a:xfrm>
                <a:off x="1625523" y="3685090"/>
                <a:ext cx="2105953" cy="946084"/>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377" name="Google Shape;2377;p139"/>
            <p:cNvSpPr txBox="1"/>
            <p:nvPr/>
          </p:nvSpPr>
          <p:spPr>
            <a:xfrm>
              <a:off x="1639074" y="3820868"/>
              <a:ext cx="2046327" cy="67452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000" b="1">
                  <a:solidFill>
                    <a:schemeClr val="lt1"/>
                  </a:solidFill>
                  <a:latin typeface="Verdana"/>
                  <a:ea typeface="Verdana"/>
                  <a:cs typeface="Verdana"/>
                  <a:sym typeface="Verdana"/>
                </a:rPr>
                <a:t>DEMOS</a:t>
              </a:r>
              <a:endParaRPr/>
            </a:p>
          </p:txBody>
        </p:sp>
      </p:grpSp>
      <p:sp>
        <p:nvSpPr>
          <p:cNvPr id="2378" name="Google Shape;2378;p13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7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14"/>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(pages 6-7):</a:t>
            </a:r>
            <a:br>
              <a:rPr lang="en-US"/>
            </a:br>
            <a:r>
              <a:rPr lang="en-US"/>
              <a:t>Hunt the Good Stuff</a:t>
            </a:r>
            <a:endParaRPr/>
          </a:p>
        </p:txBody>
      </p:sp>
      <p:sp>
        <p:nvSpPr>
          <p:cNvPr id="417" name="Google Shape;417;p1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14</a:t>
            </a:fld>
            <a:endParaRPr/>
          </a:p>
        </p:txBody>
      </p:sp>
      <p:pic>
        <p:nvPicPr>
          <p:cNvPr id="418" name="Google Shape;418;p14" descr="HTGS.png"/>
          <p:cNvPicPr preferRelativeResize="0"/>
          <p:nvPr/>
        </p:nvPicPr>
        <p:blipFill rotWithShape="1">
          <a:blip r:embed="rId3">
            <a:alphaModFix/>
          </a:blip>
          <a:srcRect/>
          <a:stretch/>
        </p:blipFill>
        <p:spPr>
          <a:xfrm>
            <a:off x="457200" y="146050"/>
            <a:ext cx="684213" cy="822325"/>
          </a:xfrm>
          <a:prstGeom prst="rect">
            <a:avLst/>
          </a:prstGeom>
          <a:noFill/>
          <a:ln>
            <a:noFill/>
          </a:ln>
        </p:spPr>
      </p:pic>
      <p:sp>
        <p:nvSpPr>
          <p:cNvPr id="419" name="Google Shape;419;p1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grpSp>
        <p:nvGrpSpPr>
          <p:cNvPr id="420" name="Google Shape;420;p14"/>
          <p:cNvGrpSpPr/>
          <p:nvPr/>
        </p:nvGrpSpPr>
        <p:grpSpPr>
          <a:xfrm>
            <a:off x="501650" y="1301023"/>
            <a:ext cx="3831267" cy="5199250"/>
            <a:chOff x="773913" y="1316711"/>
            <a:chExt cx="3831267" cy="5199250"/>
          </a:xfrm>
        </p:grpSpPr>
        <p:grpSp>
          <p:nvGrpSpPr>
            <p:cNvPr id="421" name="Google Shape;421;p14"/>
            <p:cNvGrpSpPr/>
            <p:nvPr/>
          </p:nvGrpSpPr>
          <p:grpSpPr>
            <a:xfrm>
              <a:off x="783835" y="1316711"/>
              <a:ext cx="3821345" cy="5042235"/>
              <a:chOff x="5580548" y="2508574"/>
              <a:chExt cx="3821345" cy="5042235"/>
            </a:xfrm>
          </p:grpSpPr>
          <p:sp>
            <p:nvSpPr>
              <p:cNvPr id="422" name="Google Shape;422;p14"/>
              <p:cNvSpPr/>
              <p:nvPr/>
            </p:nvSpPr>
            <p:spPr>
              <a:xfrm>
                <a:off x="5580548" y="2530753"/>
                <a:ext cx="3811423" cy="50200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423" name="Google Shape;423;p14"/>
              <p:cNvGrpSpPr/>
              <p:nvPr/>
            </p:nvGrpSpPr>
            <p:grpSpPr>
              <a:xfrm>
                <a:off x="5580787" y="3669817"/>
                <a:ext cx="3821106" cy="3669675"/>
                <a:chOff x="-4593771" y="1883228"/>
                <a:chExt cx="5225143" cy="4953000"/>
              </a:xfrm>
            </p:grpSpPr>
            <p:sp>
              <p:nvSpPr>
                <p:cNvPr id="424" name="Google Shape;424;p14"/>
                <p:cNvSpPr/>
                <p:nvPr/>
              </p:nvSpPr>
              <p:spPr>
                <a:xfrm>
                  <a:off x="-4593771" y="3496943"/>
                  <a:ext cx="5225143" cy="1975514"/>
                </a:xfrm>
                <a:prstGeom prst="roundRect">
                  <a:avLst>
                    <a:gd name="adj" fmla="val 0"/>
                  </a:avLst>
                </a:prstGeom>
                <a:solidFill>
                  <a:srgbClr val="D8D8D8"/>
                </a:solidFill>
                <a:ln>
                  <a:noFill/>
                </a:ln>
              </p:spPr>
              <p:txBody>
                <a:bodyPr spcFirstLastPara="1" wrap="square" lIns="69025" tIns="34500" rIns="69025" bIns="345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25" name="Google Shape;425;p14"/>
                <p:cNvSpPr/>
                <p:nvPr/>
              </p:nvSpPr>
              <p:spPr>
                <a:xfrm>
                  <a:off x="-4593771" y="2318657"/>
                  <a:ext cx="5225143" cy="1469571"/>
                </a:xfrm>
                <a:prstGeom prst="roundRect">
                  <a:avLst>
                    <a:gd name="adj" fmla="val 0"/>
                  </a:avLst>
                </a:prstGeom>
                <a:solidFill>
                  <a:srgbClr val="BFBFBF"/>
                </a:solidFill>
                <a:ln>
                  <a:noFill/>
                </a:ln>
              </p:spPr>
              <p:txBody>
                <a:bodyPr spcFirstLastPara="1" wrap="square" lIns="69025" tIns="34500" rIns="69025" bIns="345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26" name="Google Shape;426;p14"/>
                <p:cNvSpPr/>
                <p:nvPr/>
              </p:nvSpPr>
              <p:spPr>
                <a:xfrm>
                  <a:off x="-4593771" y="1883228"/>
                  <a:ext cx="5225143" cy="435429"/>
                </a:xfrm>
                <a:prstGeom prst="roundRect">
                  <a:avLst>
                    <a:gd name="adj" fmla="val 0"/>
                  </a:avLst>
                </a:prstGeom>
                <a:solidFill>
                  <a:srgbClr val="D8D8D8"/>
                </a:solidFill>
                <a:ln>
                  <a:noFill/>
                </a:ln>
              </p:spPr>
              <p:txBody>
                <a:bodyPr spcFirstLastPara="1" wrap="square" lIns="69025" tIns="34500" rIns="69025" bIns="345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27" name="Google Shape;427;p14"/>
                <p:cNvSpPr/>
                <p:nvPr/>
              </p:nvSpPr>
              <p:spPr>
                <a:xfrm>
                  <a:off x="-4593771" y="5312229"/>
                  <a:ext cx="5225143" cy="1523999"/>
                </a:xfrm>
                <a:prstGeom prst="roundRect">
                  <a:avLst>
                    <a:gd name="adj" fmla="val 0"/>
                  </a:avLst>
                </a:prstGeom>
                <a:solidFill>
                  <a:srgbClr val="BFBFBF"/>
                </a:solidFill>
                <a:ln>
                  <a:noFill/>
                </a:ln>
              </p:spPr>
              <p:txBody>
                <a:bodyPr spcFirstLastPara="1" wrap="square" lIns="69025" tIns="34500" rIns="69025" bIns="345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428" name="Google Shape;428;p14"/>
              <p:cNvSpPr/>
              <p:nvPr/>
            </p:nvSpPr>
            <p:spPr>
              <a:xfrm>
                <a:off x="5605112" y="3023043"/>
                <a:ext cx="3727174" cy="646799"/>
              </a:xfrm>
              <a:prstGeom prst="rect">
                <a:avLst/>
              </a:prstGeom>
              <a:noFill/>
              <a:ln>
                <a:noFill/>
              </a:ln>
            </p:spPr>
            <p:txBody>
              <a:bodyPr spcFirstLastPara="1" wrap="square" lIns="69025" tIns="34500" rIns="69025" bIns="34500" anchor="t" anchorCtr="0">
                <a:spAutoFit/>
              </a:bodyPr>
              <a:lstStyle/>
              <a:p>
                <a:pPr marL="0" marR="0" lvl="0" indent="0" algn="l" rtl="0">
                  <a:spcBef>
                    <a:spcPts val="0"/>
                  </a:spcBef>
                  <a:spcAft>
                    <a:spcPts val="0"/>
                  </a:spcAft>
                  <a:buNone/>
                </a:pPr>
                <a:r>
                  <a:rPr lang="en-US" sz="750" b="1" i="0" u="none" strike="noStrike" cap="none">
                    <a:solidFill>
                      <a:schemeClr val="dk1"/>
                    </a:solidFill>
                    <a:latin typeface="Verdana"/>
                    <a:ea typeface="Verdana"/>
                    <a:cs typeface="Verdana"/>
                    <a:sym typeface="Verdana"/>
                  </a:rPr>
                  <a:t>Instructions: </a:t>
                </a:r>
                <a:r>
                  <a:rPr lang="en-US" sz="750" b="0" i="0" u="none" strike="noStrike" cap="none">
                    <a:solidFill>
                      <a:schemeClr val="dk1"/>
                    </a:solidFill>
                    <a:latin typeface="Verdana"/>
                    <a:ea typeface="Verdana"/>
                    <a:cs typeface="Verdana"/>
                    <a:sym typeface="Verdana"/>
                  </a:rPr>
                  <a:t>Record three good things each day. Next to each positive event that you list, write a reflection (at least one sentence) about:</a:t>
                </a:r>
                <a:endParaRPr/>
              </a:p>
              <a:p>
                <a:pPr marL="515938" marR="0" lvl="0" indent="-515938" algn="l" rtl="0">
                  <a:spcBef>
                    <a:spcPts val="0"/>
                  </a:spcBef>
                  <a:spcAft>
                    <a:spcPts val="0"/>
                  </a:spcAft>
                  <a:buNone/>
                </a:pPr>
                <a:r>
                  <a:rPr lang="en-US" sz="750">
                    <a:solidFill>
                      <a:schemeClr val="dk1"/>
                    </a:solidFill>
                    <a:latin typeface="Verdana"/>
                    <a:ea typeface="Verdana"/>
                    <a:cs typeface="Verdana"/>
                    <a:sym typeface="Verdana"/>
                  </a:rPr>
                  <a:t>	- Why did this good thing happen?</a:t>
                </a:r>
                <a:endParaRPr sz="750">
                  <a:solidFill>
                    <a:schemeClr val="dk1"/>
                  </a:solidFill>
                  <a:latin typeface="Verdana"/>
                  <a:ea typeface="Verdana"/>
                  <a:cs typeface="Verdana"/>
                  <a:sym typeface="Verdana"/>
                </a:endParaRPr>
              </a:p>
              <a:p>
                <a:pPr marL="515938" marR="0" lvl="0" indent="-515938" algn="l" rtl="0">
                  <a:spcBef>
                    <a:spcPts val="0"/>
                  </a:spcBef>
                  <a:spcAft>
                    <a:spcPts val="0"/>
                  </a:spcAft>
                  <a:buNone/>
                </a:pPr>
                <a:r>
                  <a:rPr lang="en-US" sz="750">
                    <a:solidFill>
                      <a:schemeClr val="dk1"/>
                    </a:solidFill>
                    <a:latin typeface="Verdana"/>
                    <a:ea typeface="Verdana"/>
                    <a:cs typeface="Verdana"/>
                    <a:sym typeface="Verdana"/>
                  </a:rPr>
                  <a:t>	- What does this good thing mean to you?</a:t>
                </a:r>
                <a:endParaRPr/>
              </a:p>
              <a:p>
                <a:pPr marL="515938" marR="0" lvl="0" indent="-515938" algn="l" rtl="0">
                  <a:spcBef>
                    <a:spcPts val="0"/>
                  </a:spcBef>
                  <a:spcAft>
                    <a:spcPts val="0"/>
                  </a:spcAft>
                  <a:buNone/>
                </a:pPr>
                <a:r>
                  <a:rPr lang="en-US" sz="750">
                    <a:solidFill>
                      <a:schemeClr val="dk1"/>
                    </a:solidFill>
                    <a:latin typeface="Verdana"/>
                    <a:ea typeface="Verdana"/>
                    <a:cs typeface="Verdana"/>
                    <a:sym typeface="Verdana"/>
                  </a:rPr>
                  <a:t>	- How does this good thing make you feel?</a:t>
                </a:r>
                <a:endParaRPr/>
              </a:p>
            </p:txBody>
          </p:sp>
          <p:pic>
            <p:nvPicPr>
              <p:cNvPr id="429" name="Google Shape;429;p14" descr="csf_inside"/>
              <p:cNvPicPr preferRelativeResize="0"/>
              <p:nvPr/>
            </p:nvPicPr>
            <p:blipFill rotWithShape="1">
              <a:blip r:embed="rId4">
                <a:alphaModFix/>
              </a:blip>
              <a:srcRect b="92290"/>
              <a:stretch/>
            </p:blipFill>
            <p:spPr>
              <a:xfrm>
                <a:off x="5580548" y="2508574"/>
                <a:ext cx="3811423" cy="473436"/>
              </a:xfrm>
              <a:prstGeom prst="rect">
                <a:avLst/>
              </a:prstGeom>
              <a:noFill/>
              <a:ln>
                <a:noFill/>
              </a:ln>
            </p:spPr>
          </p:pic>
          <p:sp>
            <p:nvSpPr>
              <p:cNvPr id="430" name="Google Shape;430;p14"/>
              <p:cNvSpPr/>
              <p:nvPr/>
            </p:nvSpPr>
            <p:spPr>
              <a:xfrm>
                <a:off x="6719569" y="2814985"/>
                <a:ext cx="1498260" cy="236863"/>
              </a:xfrm>
              <a:prstGeom prst="roundRect">
                <a:avLst>
                  <a:gd name="adj" fmla="val 16667"/>
                </a:avLst>
              </a:prstGeom>
              <a:solidFill>
                <a:srgbClr val="00B050"/>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r>
                  <a:rPr lang="en-US" sz="1000">
                    <a:solidFill>
                      <a:schemeClr val="lt1"/>
                    </a:solidFill>
                    <a:latin typeface="Arial"/>
                    <a:ea typeface="Arial"/>
                    <a:cs typeface="Arial"/>
                    <a:sym typeface="Arial"/>
                  </a:rPr>
                  <a:t>Optimism</a:t>
                </a:r>
                <a:endParaRPr sz="600">
                  <a:solidFill>
                    <a:schemeClr val="lt1"/>
                  </a:solidFill>
                  <a:latin typeface="Arial"/>
                  <a:ea typeface="Arial"/>
                  <a:cs typeface="Arial"/>
                  <a:sym typeface="Arial"/>
                </a:endParaRPr>
              </a:p>
            </p:txBody>
          </p:sp>
          <p:pic>
            <p:nvPicPr>
              <p:cNvPr id="431" name="Google Shape;431;p14" descr="HTGS.png"/>
              <p:cNvPicPr preferRelativeResize="0"/>
              <p:nvPr/>
            </p:nvPicPr>
            <p:blipFill rotWithShape="1">
              <a:blip r:embed="rId3">
                <a:alphaModFix/>
              </a:blip>
              <a:srcRect/>
              <a:stretch/>
            </p:blipFill>
            <p:spPr>
              <a:xfrm>
                <a:off x="5739329" y="2542166"/>
                <a:ext cx="300874" cy="361608"/>
              </a:xfrm>
              <a:prstGeom prst="rect">
                <a:avLst/>
              </a:prstGeom>
              <a:noFill/>
              <a:ln>
                <a:noFill/>
              </a:ln>
            </p:spPr>
          </p:pic>
          <p:sp>
            <p:nvSpPr>
              <p:cNvPr id="432" name="Google Shape;432;p14"/>
              <p:cNvSpPr txBox="1"/>
              <p:nvPr/>
            </p:nvSpPr>
            <p:spPr>
              <a:xfrm>
                <a:off x="6641950" y="2583440"/>
                <a:ext cx="1759806"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lt1"/>
                    </a:solidFill>
                    <a:latin typeface="Verdana"/>
                    <a:ea typeface="Verdana"/>
                    <a:cs typeface="Verdana"/>
                    <a:sym typeface="Verdana"/>
                  </a:rPr>
                  <a:t>Hunt the Good Stuff</a:t>
                </a:r>
                <a:endParaRPr sz="1050" b="1">
                  <a:solidFill>
                    <a:schemeClr val="lt1"/>
                  </a:solidFill>
                  <a:latin typeface="Verdana"/>
                  <a:ea typeface="Verdana"/>
                  <a:cs typeface="Verdana"/>
                  <a:sym typeface="Verdana"/>
                </a:endParaRPr>
              </a:p>
            </p:txBody>
          </p:sp>
        </p:grpSp>
        <p:sp>
          <p:nvSpPr>
            <p:cNvPr id="433" name="Google Shape;433;p14"/>
            <p:cNvSpPr txBox="1"/>
            <p:nvPr/>
          </p:nvSpPr>
          <p:spPr>
            <a:xfrm>
              <a:off x="773913" y="2460536"/>
              <a:ext cx="3761660" cy="4055425"/>
            </a:xfrm>
            <a:prstGeom prst="rect">
              <a:avLst/>
            </a:prstGeom>
            <a:noFill/>
            <a:ln>
              <a:noFill/>
            </a:ln>
          </p:spPr>
          <p:txBody>
            <a:bodyPr spcFirstLastPara="1" wrap="square" lIns="69025" tIns="34500" rIns="69025" bIns="34500" anchor="t" anchorCtr="0">
              <a:spAutoFit/>
            </a:bodyPr>
            <a:lstStyle/>
            <a:p>
              <a:pPr marL="0" marR="0" lvl="0" indent="0" algn="l" rtl="0">
                <a:spcBef>
                  <a:spcPts val="0"/>
                </a:spcBef>
                <a:spcAft>
                  <a:spcPts val="0"/>
                </a:spcAft>
                <a:buNone/>
              </a:pPr>
              <a:r>
                <a:rPr lang="en-US" sz="800" b="1">
                  <a:solidFill>
                    <a:schemeClr val="dk1"/>
                  </a:solidFill>
                  <a:latin typeface="Verdana"/>
                  <a:ea typeface="Verdana"/>
                  <a:cs typeface="Verdana"/>
                  <a:sym typeface="Verdana"/>
                </a:rPr>
                <a:t>Date:  </a:t>
              </a:r>
              <a:r>
                <a:rPr lang="en-US" sz="1000" b="1">
                  <a:solidFill>
                    <a:srgbClr val="31859B"/>
                  </a:solidFill>
                  <a:latin typeface="Architects Daughter"/>
                  <a:ea typeface="Architects Daughter"/>
                  <a:cs typeface="Architects Daughter"/>
                  <a:sym typeface="Architects Daughter"/>
                </a:rPr>
                <a:t>17 January 2015</a:t>
              </a:r>
              <a:endParaRPr sz="1000" b="1">
                <a:solidFill>
                  <a:srgbClr val="31859B"/>
                </a:solidFill>
                <a:latin typeface="Architects Daughter"/>
                <a:ea typeface="Architects Daughter"/>
                <a:cs typeface="Architects Daughter"/>
                <a:sym typeface="Architects Daughte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Good Thing 1:  </a:t>
              </a:r>
              <a:r>
                <a:rPr lang="en-US" sz="1000" b="1">
                  <a:solidFill>
                    <a:srgbClr val="31859B"/>
                  </a:solidFill>
                  <a:latin typeface="Architects Daughter"/>
                  <a:ea typeface="Architects Daughter"/>
                  <a:cs typeface="Architects Daughter"/>
                  <a:sym typeface="Architects Daughter"/>
                </a:rPr>
                <a:t>I got an A on my first math quiz this semester.</a:t>
              </a:r>
              <a:endParaRPr sz="1000" b="1">
                <a:solidFill>
                  <a:srgbClr val="31859B"/>
                </a:solidFill>
                <a:latin typeface="Architects Daughter"/>
                <a:ea typeface="Architects Daughter"/>
                <a:cs typeface="Architects Daughter"/>
                <a:sym typeface="Architects Daughte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Reflection:</a:t>
              </a:r>
              <a:r>
                <a:rPr lang="en-US" sz="800" b="1">
                  <a:solidFill>
                    <a:srgbClr val="31859B"/>
                  </a:solidFill>
                  <a:latin typeface="Verdana"/>
                  <a:ea typeface="Verdana"/>
                  <a:cs typeface="Verdana"/>
                  <a:sym typeface="Verdana"/>
                </a:rPr>
                <a:t> </a:t>
              </a:r>
              <a:r>
                <a:rPr lang="en-US" sz="1000" b="1">
                  <a:solidFill>
                    <a:srgbClr val="31859B"/>
                  </a:solidFill>
                  <a:latin typeface="Architects Daughter"/>
                  <a:ea typeface="Architects Daughter"/>
                  <a:cs typeface="Architects Daughter"/>
                  <a:sym typeface="Architects Daughter"/>
                </a:rPr>
                <a:t>I studied really hard for it and if I keep working hard, I can bring up my GPA from last semester. </a:t>
              </a:r>
              <a:endParaRPr sz="1000" b="1">
                <a:solidFill>
                  <a:srgbClr val="31859B"/>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5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Good Thing 2:  </a:t>
              </a:r>
              <a:r>
                <a:rPr lang="en-US" sz="1000" b="1">
                  <a:solidFill>
                    <a:srgbClr val="31859B"/>
                  </a:solidFill>
                  <a:latin typeface="Architects Daughter"/>
                  <a:ea typeface="Architects Daughter"/>
                  <a:cs typeface="Architects Daughter"/>
                  <a:sym typeface="Architects Daughter"/>
                </a:rPr>
                <a:t>My favorite show was on last night.</a:t>
              </a:r>
              <a:endParaRPr sz="800" b="1">
                <a:solidFill>
                  <a:srgbClr val="31859B"/>
                </a:solidFill>
                <a:latin typeface="Architects Daughter"/>
                <a:ea typeface="Architects Daughter"/>
                <a:cs typeface="Architects Daughter"/>
                <a:sym typeface="Architects Daughte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Reflection:  </a:t>
              </a:r>
              <a:r>
                <a:rPr lang="en-US" sz="1000" b="1">
                  <a:solidFill>
                    <a:srgbClr val="31859B"/>
                  </a:solidFill>
                  <a:latin typeface="Architects Daughter"/>
                  <a:ea typeface="Architects Daughter"/>
                  <a:cs typeface="Architects Daughter"/>
                  <a:sym typeface="Architects Daughter"/>
                </a:rPr>
                <a:t>I like being able to sit, relax, and enjoy my show every Thursday night.  My favorite part is being able to talk with my friends about the show the next day.</a:t>
              </a:r>
              <a:endParaRPr sz="1000" b="1">
                <a:solidFill>
                  <a:srgbClr val="31859B"/>
                </a:solidFill>
                <a:latin typeface="Architects Daughter"/>
                <a:ea typeface="Architects Daughter"/>
                <a:cs typeface="Architects Daughter"/>
                <a:sym typeface="Architects Daughte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4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Good Thing 3:  </a:t>
              </a:r>
              <a:r>
                <a:rPr lang="en-US" sz="1000" b="1">
                  <a:solidFill>
                    <a:srgbClr val="31859B"/>
                  </a:solidFill>
                  <a:latin typeface="Architects Daughter"/>
                  <a:ea typeface="Architects Daughter"/>
                  <a:cs typeface="Architects Daughter"/>
                  <a:sym typeface="Architects Daughter"/>
                </a:rPr>
                <a:t>I got a new phone.</a:t>
              </a:r>
              <a:endParaRPr sz="1000" b="1">
                <a:solidFill>
                  <a:srgbClr val="31859B"/>
                </a:solidFill>
                <a:latin typeface="Architects Daughter"/>
                <a:ea typeface="Architects Daughter"/>
                <a:cs typeface="Architects Daughter"/>
                <a:sym typeface="Architects Daughte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Reflection:  </a:t>
              </a:r>
              <a:r>
                <a:rPr lang="en-US" sz="1000" b="1">
                  <a:solidFill>
                    <a:srgbClr val="31859B"/>
                  </a:solidFill>
                  <a:latin typeface="Architects Daughter"/>
                  <a:ea typeface="Architects Daughter"/>
                  <a:cs typeface="Architects Daughter"/>
                  <a:sym typeface="Architects Daughter"/>
                </a:rPr>
                <a:t>My parents told me if I got better grades I could get a new phone.  My hard work paid off because my grades are better than last semester and now I can use my new phone to talk to my friends.</a:t>
              </a:r>
              <a:endParaRPr sz="1000" b="1">
                <a:solidFill>
                  <a:srgbClr val="31859B"/>
                </a:solidFill>
                <a:latin typeface="Architects Daughter"/>
                <a:ea typeface="Architects Daughter"/>
                <a:cs typeface="Architects Daughter"/>
                <a:sym typeface="Architects Daughte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p:txBody>
        </p:sp>
      </p:grpSp>
      <p:grpSp>
        <p:nvGrpSpPr>
          <p:cNvPr id="434" name="Google Shape;434;p14"/>
          <p:cNvGrpSpPr/>
          <p:nvPr/>
        </p:nvGrpSpPr>
        <p:grpSpPr>
          <a:xfrm>
            <a:off x="4855533" y="1301023"/>
            <a:ext cx="3831267" cy="5042235"/>
            <a:chOff x="773913" y="1316711"/>
            <a:chExt cx="3831267" cy="5042235"/>
          </a:xfrm>
        </p:grpSpPr>
        <p:grpSp>
          <p:nvGrpSpPr>
            <p:cNvPr id="435" name="Google Shape;435;p14"/>
            <p:cNvGrpSpPr/>
            <p:nvPr/>
          </p:nvGrpSpPr>
          <p:grpSpPr>
            <a:xfrm>
              <a:off x="783835" y="1316711"/>
              <a:ext cx="3821345" cy="5042235"/>
              <a:chOff x="5580548" y="2508574"/>
              <a:chExt cx="3821345" cy="5042235"/>
            </a:xfrm>
          </p:grpSpPr>
          <p:sp>
            <p:nvSpPr>
              <p:cNvPr id="436" name="Google Shape;436;p14"/>
              <p:cNvSpPr/>
              <p:nvPr/>
            </p:nvSpPr>
            <p:spPr>
              <a:xfrm>
                <a:off x="5580548" y="2530753"/>
                <a:ext cx="3811423" cy="50200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437" name="Google Shape;437;p14"/>
              <p:cNvGrpSpPr/>
              <p:nvPr/>
            </p:nvGrpSpPr>
            <p:grpSpPr>
              <a:xfrm>
                <a:off x="5580787" y="3669817"/>
                <a:ext cx="3821106" cy="3669675"/>
                <a:chOff x="-4593771" y="1883228"/>
                <a:chExt cx="5225143" cy="4953000"/>
              </a:xfrm>
            </p:grpSpPr>
            <p:sp>
              <p:nvSpPr>
                <p:cNvPr id="438" name="Google Shape;438;p14"/>
                <p:cNvSpPr/>
                <p:nvPr/>
              </p:nvSpPr>
              <p:spPr>
                <a:xfrm>
                  <a:off x="-4593771" y="3496943"/>
                  <a:ext cx="5225143" cy="1975514"/>
                </a:xfrm>
                <a:prstGeom prst="roundRect">
                  <a:avLst>
                    <a:gd name="adj" fmla="val 0"/>
                  </a:avLst>
                </a:prstGeom>
                <a:solidFill>
                  <a:srgbClr val="D8D8D8"/>
                </a:solidFill>
                <a:ln>
                  <a:noFill/>
                </a:ln>
              </p:spPr>
              <p:txBody>
                <a:bodyPr spcFirstLastPara="1" wrap="square" lIns="69025" tIns="34500" rIns="69025" bIns="345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9" name="Google Shape;439;p14"/>
                <p:cNvSpPr/>
                <p:nvPr/>
              </p:nvSpPr>
              <p:spPr>
                <a:xfrm>
                  <a:off x="-4593771" y="2318657"/>
                  <a:ext cx="5225143" cy="1469571"/>
                </a:xfrm>
                <a:prstGeom prst="roundRect">
                  <a:avLst>
                    <a:gd name="adj" fmla="val 0"/>
                  </a:avLst>
                </a:prstGeom>
                <a:solidFill>
                  <a:srgbClr val="BFBFBF"/>
                </a:solidFill>
                <a:ln>
                  <a:noFill/>
                </a:ln>
              </p:spPr>
              <p:txBody>
                <a:bodyPr spcFirstLastPara="1" wrap="square" lIns="69025" tIns="34500" rIns="69025" bIns="345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0" name="Google Shape;440;p14"/>
                <p:cNvSpPr/>
                <p:nvPr/>
              </p:nvSpPr>
              <p:spPr>
                <a:xfrm>
                  <a:off x="-4593771" y="1883228"/>
                  <a:ext cx="5225143" cy="435429"/>
                </a:xfrm>
                <a:prstGeom prst="roundRect">
                  <a:avLst>
                    <a:gd name="adj" fmla="val 0"/>
                  </a:avLst>
                </a:prstGeom>
                <a:solidFill>
                  <a:srgbClr val="D8D8D8"/>
                </a:solidFill>
                <a:ln>
                  <a:noFill/>
                </a:ln>
              </p:spPr>
              <p:txBody>
                <a:bodyPr spcFirstLastPara="1" wrap="square" lIns="69025" tIns="34500" rIns="69025" bIns="345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1" name="Google Shape;441;p14"/>
                <p:cNvSpPr/>
                <p:nvPr/>
              </p:nvSpPr>
              <p:spPr>
                <a:xfrm>
                  <a:off x="-4593771" y="5312229"/>
                  <a:ext cx="5225143" cy="1523999"/>
                </a:xfrm>
                <a:prstGeom prst="roundRect">
                  <a:avLst>
                    <a:gd name="adj" fmla="val 0"/>
                  </a:avLst>
                </a:prstGeom>
                <a:solidFill>
                  <a:srgbClr val="BFBFBF"/>
                </a:solidFill>
                <a:ln>
                  <a:noFill/>
                </a:ln>
              </p:spPr>
              <p:txBody>
                <a:bodyPr spcFirstLastPara="1" wrap="square" lIns="69025" tIns="34500" rIns="69025" bIns="345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42" name="Google Shape;442;p14"/>
              <p:cNvSpPr/>
              <p:nvPr/>
            </p:nvSpPr>
            <p:spPr>
              <a:xfrm>
                <a:off x="5605112" y="3023043"/>
                <a:ext cx="3727174" cy="646799"/>
              </a:xfrm>
              <a:prstGeom prst="rect">
                <a:avLst/>
              </a:prstGeom>
              <a:noFill/>
              <a:ln>
                <a:noFill/>
              </a:ln>
            </p:spPr>
            <p:txBody>
              <a:bodyPr spcFirstLastPara="1" wrap="square" lIns="69025" tIns="34500" rIns="69025" bIns="34500" anchor="t" anchorCtr="0">
                <a:spAutoFit/>
              </a:bodyPr>
              <a:lstStyle/>
              <a:p>
                <a:pPr marL="0" marR="0" lvl="0" indent="0" algn="l" rtl="0">
                  <a:spcBef>
                    <a:spcPts val="0"/>
                  </a:spcBef>
                  <a:spcAft>
                    <a:spcPts val="0"/>
                  </a:spcAft>
                  <a:buNone/>
                </a:pPr>
                <a:r>
                  <a:rPr lang="en-US" sz="750" b="1">
                    <a:solidFill>
                      <a:schemeClr val="dk1"/>
                    </a:solidFill>
                    <a:latin typeface="Verdana"/>
                    <a:ea typeface="Verdana"/>
                    <a:cs typeface="Verdana"/>
                    <a:sym typeface="Verdana"/>
                  </a:rPr>
                  <a:t>Instructions: </a:t>
                </a:r>
                <a:r>
                  <a:rPr lang="en-US" sz="750">
                    <a:solidFill>
                      <a:schemeClr val="dk1"/>
                    </a:solidFill>
                    <a:latin typeface="Verdana"/>
                    <a:ea typeface="Verdana"/>
                    <a:cs typeface="Verdana"/>
                    <a:sym typeface="Verdana"/>
                  </a:rPr>
                  <a:t>Record three good things each day. Next to each positive event that you list, write a reflection (at least one sentence) about:</a:t>
                </a:r>
                <a:endParaRPr/>
              </a:p>
              <a:p>
                <a:pPr marL="515938" marR="0" lvl="0" indent="-515938" algn="l" rtl="0">
                  <a:spcBef>
                    <a:spcPts val="0"/>
                  </a:spcBef>
                  <a:spcAft>
                    <a:spcPts val="0"/>
                  </a:spcAft>
                  <a:buNone/>
                </a:pPr>
                <a:r>
                  <a:rPr lang="en-US" sz="750">
                    <a:solidFill>
                      <a:schemeClr val="dk1"/>
                    </a:solidFill>
                    <a:latin typeface="Verdana"/>
                    <a:ea typeface="Verdana"/>
                    <a:cs typeface="Verdana"/>
                    <a:sym typeface="Verdana"/>
                  </a:rPr>
                  <a:t>	- Why did this good thing happen?</a:t>
                </a:r>
                <a:endParaRPr sz="750">
                  <a:solidFill>
                    <a:schemeClr val="dk1"/>
                  </a:solidFill>
                  <a:latin typeface="Verdana"/>
                  <a:ea typeface="Verdana"/>
                  <a:cs typeface="Verdana"/>
                  <a:sym typeface="Verdana"/>
                </a:endParaRPr>
              </a:p>
              <a:p>
                <a:pPr marL="515938" marR="0" lvl="0" indent="-515938" algn="l" rtl="0">
                  <a:spcBef>
                    <a:spcPts val="0"/>
                  </a:spcBef>
                  <a:spcAft>
                    <a:spcPts val="0"/>
                  </a:spcAft>
                  <a:buNone/>
                </a:pPr>
                <a:r>
                  <a:rPr lang="en-US" sz="750">
                    <a:solidFill>
                      <a:schemeClr val="dk1"/>
                    </a:solidFill>
                    <a:latin typeface="Verdana"/>
                    <a:ea typeface="Verdana"/>
                    <a:cs typeface="Verdana"/>
                    <a:sym typeface="Verdana"/>
                  </a:rPr>
                  <a:t>	- What does this good thing mean to you?</a:t>
                </a:r>
                <a:endParaRPr/>
              </a:p>
              <a:p>
                <a:pPr marL="515938" marR="0" lvl="0" indent="-515938" algn="l" rtl="0">
                  <a:spcBef>
                    <a:spcPts val="0"/>
                  </a:spcBef>
                  <a:spcAft>
                    <a:spcPts val="0"/>
                  </a:spcAft>
                  <a:buNone/>
                </a:pPr>
                <a:r>
                  <a:rPr lang="en-US" sz="750">
                    <a:solidFill>
                      <a:schemeClr val="dk1"/>
                    </a:solidFill>
                    <a:latin typeface="Verdana"/>
                    <a:ea typeface="Verdana"/>
                    <a:cs typeface="Verdana"/>
                    <a:sym typeface="Verdana"/>
                  </a:rPr>
                  <a:t>	- How does this good thing make you feel?</a:t>
                </a:r>
                <a:endParaRPr/>
              </a:p>
            </p:txBody>
          </p:sp>
          <p:pic>
            <p:nvPicPr>
              <p:cNvPr id="443" name="Google Shape;443;p14" descr="csf_inside"/>
              <p:cNvPicPr preferRelativeResize="0"/>
              <p:nvPr/>
            </p:nvPicPr>
            <p:blipFill rotWithShape="1">
              <a:blip r:embed="rId4">
                <a:alphaModFix/>
              </a:blip>
              <a:srcRect b="92290"/>
              <a:stretch/>
            </p:blipFill>
            <p:spPr>
              <a:xfrm>
                <a:off x="5580548" y="2508574"/>
                <a:ext cx="3811423" cy="473436"/>
              </a:xfrm>
              <a:prstGeom prst="rect">
                <a:avLst/>
              </a:prstGeom>
              <a:noFill/>
              <a:ln>
                <a:noFill/>
              </a:ln>
            </p:spPr>
          </p:pic>
          <p:sp>
            <p:nvSpPr>
              <p:cNvPr id="444" name="Google Shape;444;p14"/>
              <p:cNvSpPr/>
              <p:nvPr/>
            </p:nvSpPr>
            <p:spPr>
              <a:xfrm>
                <a:off x="6719569" y="2814985"/>
                <a:ext cx="1498260" cy="236863"/>
              </a:xfrm>
              <a:prstGeom prst="roundRect">
                <a:avLst>
                  <a:gd name="adj" fmla="val 16667"/>
                </a:avLst>
              </a:prstGeom>
              <a:solidFill>
                <a:srgbClr val="00B050"/>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r>
                  <a:rPr lang="en-US" sz="1000">
                    <a:solidFill>
                      <a:schemeClr val="lt1"/>
                    </a:solidFill>
                    <a:latin typeface="Arial"/>
                    <a:ea typeface="Arial"/>
                    <a:cs typeface="Arial"/>
                    <a:sym typeface="Arial"/>
                  </a:rPr>
                  <a:t>Optimism</a:t>
                </a:r>
                <a:endParaRPr sz="600">
                  <a:solidFill>
                    <a:schemeClr val="lt1"/>
                  </a:solidFill>
                  <a:latin typeface="Arial"/>
                  <a:ea typeface="Arial"/>
                  <a:cs typeface="Arial"/>
                  <a:sym typeface="Arial"/>
                </a:endParaRPr>
              </a:p>
            </p:txBody>
          </p:sp>
          <p:pic>
            <p:nvPicPr>
              <p:cNvPr id="445" name="Google Shape;445;p14" descr="HTGS.png"/>
              <p:cNvPicPr preferRelativeResize="0"/>
              <p:nvPr/>
            </p:nvPicPr>
            <p:blipFill rotWithShape="1">
              <a:blip r:embed="rId3">
                <a:alphaModFix/>
              </a:blip>
              <a:srcRect/>
              <a:stretch/>
            </p:blipFill>
            <p:spPr>
              <a:xfrm>
                <a:off x="5739329" y="2542166"/>
                <a:ext cx="300874" cy="361608"/>
              </a:xfrm>
              <a:prstGeom prst="rect">
                <a:avLst/>
              </a:prstGeom>
              <a:noFill/>
              <a:ln>
                <a:noFill/>
              </a:ln>
            </p:spPr>
          </p:pic>
          <p:sp>
            <p:nvSpPr>
              <p:cNvPr id="446" name="Google Shape;446;p14"/>
              <p:cNvSpPr txBox="1"/>
              <p:nvPr/>
            </p:nvSpPr>
            <p:spPr>
              <a:xfrm>
                <a:off x="6641950" y="2583440"/>
                <a:ext cx="1759806"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lt1"/>
                    </a:solidFill>
                    <a:latin typeface="Verdana"/>
                    <a:ea typeface="Verdana"/>
                    <a:cs typeface="Verdana"/>
                    <a:sym typeface="Verdana"/>
                  </a:rPr>
                  <a:t>Hunt the Good Stuff</a:t>
                </a:r>
                <a:endParaRPr sz="1050" b="1">
                  <a:solidFill>
                    <a:schemeClr val="lt1"/>
                  </a:solidFill>
                  <a:latin typeface="Verdana"/>
                  <a:ea typeface="Verdana"/>
                  <a:cs typeface="Verdana"/>
                  <a:sym typeface="Verdana"/>
                </a:endParaRPr>
              </a:p>
            </p:txBody>
          </p:sp>
        </p:grpSp>
        <p:sp>
          <p:nvSpPr>
            <p:cNvPr id="447" name="Google Shape;447;p14"/>
            <p:cNvSpPr txBox="1"/>
            <p:nvPr/>
          </p:nvSpPr>
          <p:spPr>
            <a:xfrm>
              <a:off x="773913" y="2460536"/>
              <a:ext cx="3761660" cy="3562982"/>
            </a:xfrm>
            <a:prstGeom prst="rect">
              <a:avLst/>
            </a:prstGeom>
            <a:noFill/>
            <a:ln>
              <a:noFill/>
            </a:ln>
          </p:spPr>
          <p:txBody>
            <a:bodyPr spcFirstLastPara="1" wrap="square" lIns="69025" tIns="34500" rIns="69025" bIns="34500" anchor="t" anchorCtr="0">
              <a:spAutoFit/>
            </a:bodyPr>
            <a:lstStyle/>
            <a:p>
              <a:pPr marL="0" marR="0" lvl="0" indent="0" algn="l" rtl="0">
                <a:spcBef>
                  <a:spcPts val="0"/>
                </a:spcBef>
                <a:spcAft>
                  <a:spcPts val="0"/>
                </a:spcAft>
                <a:buNone/>
              </a:pPr>
              <a:r>
                <a:rPr lang="en-US" sz="800" b="1">
                  <a:solidFill>
                    <a:schemeClr val="dk1"/>
                  </a:solidFill>
                  <a:latin typeface="Verdana"/>
                  <a:ea typeface="Verdana"/>
                  <a:cs typeface="Verdana"/>
                  <a:sym typeface="Verdana"/>
                </a:rPr>
                <a:t>Date:  </a:t>
              </a:r>
              <a:endParaRPr sz="1000" b="1">
                <a:solidFill>
                  <a:schemeClr val="dk1"/>
                </a:solidFill>
                <a:latin typeface="Architects Daughter"/>
                <a:ea typeface="Architects Daughter"/>
                <a:cs typeface="Architects Daughter"/>
                <a:sym typeface="Architects Daughte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Good Thing 1:</a:t>
              </a:r>
              <a:endParaRPr sz="1000" b="1">
                <a:solidFill>
                  <a:schemeClr val="dk1"/>
                </a:solidFill>
                <a:latin typeface="Architects Daughter"/>
                <a:ea typeface="Architects Daughter"/>
                <a:cs typeface="Architects Daughter"/>
                <a:sym typeface="Architects Daughte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Reflection:</a:t>
              </a:r>
              <a:endParaRPr sz="10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5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Good Thing 2:</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Reflection:</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1000" b="1">
                <a:solidFill>
                  <a:schemeClr val="dk1"/>
                </a:solidFill>
                <a:latin typeface="Architects Daughter"/>
                <a:ea typeface="Architects Daughter"/>
                <a:cs typeface="Architects Daughter"/>
                <a:sym typeface="Architects Daughte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4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Good Thing 3:</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Reflection:</a:t>
              </a:r>
              <a:endParaRPr sz="1000" b="1">
                <a:solidFill>
                  <a:schemeClr val="dk1"/>
                </a:solidFill>
                <a:latin typeface="Architects Daughter"/>
                <a:ea typeface="Architects Daughter"/>
                <a:cs typeface="Architects Daughter"/>
                <a:sym typeface="Architects Daughte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p:txBody>
        </p:sp>
      </p:gr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Shape 2384"/>
        <p:cNvGrpSpPr/>
        <p:nvPr/>
      </p:nvGrpSpPr>
      <p:grpSpPr>
        <a:xfrm>
          <a:off x="0" y="0"/>
          <a:ext cx="0" cy="0"/>
          <a:chOff x="0" y="0"/>
          <a:chExt cx="0" cy="0"/>
        </a:xfrm>
      </p:grpSpPr>
      <p:sp>
        <p:nvSpPr>
          <p:cNvPr id="2385" name="Google Shape;2385;p140"/>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3 Styles of Catastrophizing</a:t>
            </a:r>
            <a:r>
              <a:rPr lang="en-US" sz="1800"/>
              <a:t> (continued)</a:t>
            </a:r>
            <a:endParaRPr/>
          </a:p>
        </p:txBody>
      </p:sp>
      <p:sp>
        <p:nvSpPr>
          <p:cNvPr id="2386" name="Google Shape;2386;p14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140</a:t>
            </a:fld>
            <a:endParaRPr/>
          </a:p>
        </p:txBody>
      </p:sp>
      <p:sp>
        <p:nvSpPr>
          <p:cNvPr id="2387" name="Google Shape;2387;p14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
        <p:nvSpPr>
          <p:cNvPr id="2388" name="Google Shape;2388;p140"/>
          <p:cNvSpPr txBox="1"/>
          <p:nvPr/>
        </p:nvSpPr>
        <p:spPr>
          <a:xfrm>
            <a:off x="457200" y="1295400"/>
            <a:ext cx="8229600" cy="5029200"/>
          </a:xfrm>
          <a:prstGeom prst="rect">
            <a:avLst/>
          </a:prstGeom>
          <a:noFill/>
          <a:ln>
            <a:noFill/>
          </a:ln>
        </p:spPr>
        <p:txBody>
          <a:bodyPr spcFirstLastPara="1" wrap="square" lIns="91425" tIns="45700" rIns="91425" bIns="45700" anchor="t" anchorCtr="0">
            <a:noAutofit/>
          </a:bodyPr>
          <a:lstStyle/>
          <a:p>
            <a:pPr marL="341313" marR="0" lvl="0" indent="-341313" algn="l" rtl="0">
              <a:spcBef>
                <a:spcPts val="0"/>
              </a:spcBef>
              <a:spcAft>
                <a:spcPts val="0"/>
              </a:spcAft>
              <a:buClr>
                <a:schemeClr val="dk1"/>
              </a:buClr>
              <a:buSzPts val="3200"/>
              <a:buFont typeface="Noto Sans Symbols"/>
              <a:buChar char="▪"/>
            </a:pPr>
            <a:r>
              <a:rPr lang="en-US" sz="3200">
                <a:solidFill>
                  <a:schemeClr val="dk1"/>
                </a:solidFill>
                <a:latin typeface="Verdana"/>
                <a:ea typeface="Verdana"/>
                <a:cs typeface="Verdana"/>
                <a:sym typeface="Verdana"/>
              </a:rPr>
              <a:t>Catastrophizing can be:</a:t>
            </a:r>
            <a:endParaRPr/>
          </a:p>
        </p:txBody>
      </p:sp>
      <p:pic>
        <p:nvPicPr>
          <p:cNvPr id="2389" name="Google Shape;2389;p140" descr="https://encrypted-tbn2.gstatic.com/images?q=tbn:ANd9GcRW24VF8103pv_Nn5SzXnqzh_Q87vd7pwZz8YMRYVMO7dZ6DhhN">
            <a:hlinkClick r:id="rId3"/>
          </p:cNvPr>
          <p:cNvPicPr preferRelativeResize="0"/>
          <p:nvPr/>
        </p:nvPicPr>
        <p:blipFill rotWithShape="1">
          <a:blip r:embed="rId4">
            <a:alphaModFix/>
          </a:blip>
          <a:srcRect/>
          <a:stretch/>
        </p:blipFill>
        <p:spPr>
          <a:xfrm>
            <a:off x="1162050" y="2551113"/>
            <a:ext cx="1431925" cy="1757362"/>
          </a:xfrm>
          <a:prstGeom prst="rect">
            <a:avLst/>
          </a:prstGeom>
          <a:noFill/>
          <a:ln>
            <a:noFill/>
          </a:ln>
        </p:spPr>
      </p:pic>
      <p:pic>
        <p:nvPicPr>
          <p:cNvPr id="2390" name="Google Shape;2390;p140" descr="http://2.bp.blogspot.com/-mGkPlYcr8ls/T-7yf4EYDxI/AAAAAAAACZ8/HrpmSghvXDw/s1600/bigstock_Missing_the_target_7478874.jpg">
            <a:hlinkClick r:id="rId5"/>
          </p:cNvPr>
          <p:cNvPicPr preferRelativeResize="0"/>
          <p:nvPr/>
        </p:nvPicPr>
        <p:blipFill rotWithShape="1">
          <a:blip r:embed="rId6">
            <a:alphaModFix/>
          </a:blip>
          <a:srcRect/>
          <a:stretch/>
        </p:blipFill>
        <p:spPr>
          <a:xfrm>
            <a:off x="3808413" y="3424238"/>
            <a:ext cx="1754187" cy="1168400"/>
          </a:xfrm>
          <a:prstGeom prst="rect">
            <a:avLst/>
          </a:prstGeom>
          <a:noFill/>
          <a:ln>
            <a:noFill/>
          </a:ln>
        </p:spPr>
      </p:pic>
      <p:grpSp>
        <p:nvGrpSpPr>
          <p:cNvPr id="2391" name="Google Shape;2391;p140"/>
          <p:cNvGrpSpPr/>
          <p:nvPr/>
        </p:nvGrpSpPr>
        <p:grpSpPr>
          <a:xfrm>
            <a:off x="6964363" y="4210050"/>
            <a:ext cx="1584325" cy="1031875"/>
            <a:chOff x="2514600" y="5105400"/>
            <a:chExt cx="2819400" cy="1828800"/>
          </a:xfrm>
        </p:grpSpPr>
        <p:sp>
          <p:nvSpPr>
            <p:cNvPr id="2392" name="Google Shape;2392;p140"/>
            <p:cNvSpPr/>
            <p:nvPr/>
          </p:nvSpPr>
          <p:spPr>
            <a:xfrm>
              <a:off x="2514600" y="5257331"/>
              <a:ext cx="2819400" cy="1600904"/>
            </a:xfrm>
            <a:prstGeom prst="ellipse">
              <a:avLst/>
            </a:prstGeom>
            <a:noFill/>
            <a:ln w="381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3" name="Google Shape;2393;p140"/>
            <p:cNvSpPr/>
            <p:nvPr/>
          </p:nvSpPr>
          <p:spPr>
            <a:xfrm>
              <a:off x="2514600" y="5181366"/>
              <a:ext cx="2819400" cy="1600902"/>
            </a:xfrm>
            <a:prstGeom prst="ellipse">
              <a:avLst/>
            </a:prstGeom>
            <a:noFill/>
            <a:ln w="381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4" name="Google Shape;2394;p140"/>
            <p:cNvSpPr/>
            <p:nvPr/>
          </p:nvSpPr>
          <p:spPr>
            <a:xfrm>
              <a:off x="2514600" y="5105400"/>
              <a:ext cx="2819400" cy="1600904"/>
            </a:xfrm>
            <a:prstGeom prst="ellipse">
              <a:avLst/>
            </a:prstGeom>
            <a:noFill/>
            <a:ln w="381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5" name="Google Shape;2395;p140"/>
            <p:cNvSpPr/>
            <p:nvPr/>
          </p:nvSpPr>
          <p:spPr>
            <a:xfrm>
              <a:off x="2514600" y="5333298"/>
              <a:ext cx="2819400" cy="1600902"/>
            </a:xfrm>
            <a:prstGeom prst="ellipse">
              <a:avLst/>
            </a:prstGeom>
            <a:noFill/>
            <a:ln w="381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396" name="Google Shape;2396;p140"/>
          <p:cNvSpPr txBox="1"/>
          <p:nvPr/>
        </p:nvSpPr>
        <p:spPr>
          <a:xfrm>
            <a:off x="233363" y="1978025"/>
            <a:ext cx="3675062"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Verdana"/>
                <a:ea typeface="Verdana"/>
                <a:cs typeface="Verdana"/>
                <a:sym typeface="Verdana"/>
              </a:rPr>
              <a:t>Downward Spiral</a:t>
            </a:r>
            <a:endParaRPr/>
          </a:p>
        </p:txBody>
      </p:sp>
      <p:sp>
        <p:nvSpPr>
          <p:cNvPr id="2397" name="Google Shape;2397;p140"/>
          <p:cNvSpPr txBox="1"/>
          <p:nvPr/>
        </p:nvSpPr>
        <p:spPr>
          <a:xfrm>
            <a:off x="3444875" y="2874963"/>
            <a:ext cx="2552700"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Verdana"/>
                <a:ea typeface="Verdana"/>
                <a:cs typeface="Verdana"/>
                <a:sym typeface="Verdana"/>
              </a:rPr>
              <a:t>Scattershot</a:t>
            </a:r>
            <a:endParaRPr/>
          </a:p>
        </p:txBody>
      </p:sp>
      <p:sp>
        <p:nvSpPr>
          <p:cNvPr id="2398" name="Google Shape;2398;p140"/>
          <p:cNvSpPr txBox="1"/>
          <p:nvPr/>
        </p:nvSpPr>
        <p:spPr>
          <a:xfrm>
            <a:off x="6932613" y="3622675"/>
            <a:ext cx="1712912"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Verdana"/>
                <a:ea typeface="Verdana"/>
                <a:cs typeface="Verdana"/>
                <a:sym typeface="Verdana"/>
              </a:rPr>
              <a:t>Circling</a:t>
            </a:r>
            <a:endParaRPr/>
          </a:p>
        </p:txBody>
      </p:sp>
      <p:sp>
        <p:nvSpPr>
          <p:cNvPr id="2399" name="Google Shape;2399;p140"/>
          <p:cNvSpPr txBox="1"/>
          <p:nvPr/>
        </p:nvSpPr>
        <p:spPr>
          <a:xfrm>
            <a:off x="0" y="5745163"/>
            <a:ext cx="9144000" cy="584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2"/>
                </a:solidFill>
                <a:latin typeface="Verdana"/>
                <a:ea typeface="Verdana"/>
                <a:cs typeface="Verdana"/>
                <a:sym typeface="Verdana"/>
              </a:rPr>
              <a:t>PREVENTS PURPOSEFUL ACTION</a:t>
            </a:r>
            <a:endParaRPr/>
          </a:p>
        </p:txBody>
      </p:sp>
      <p:grpSp>
        <p:nvGrpSpPr>
          <p:cNvPr id="2400" name="Google Shape;2400;p140"/>
          <p:cNvGrpSpPr/>
          <p:nvPr/>
        </p:nvGrpSpPr>
        <p:grpSpPr>
          <a:xfrm>
            <a:off x="6889531" y="1212850"/>
            <a:ext cx="2041744" cy="1845660"/>
            <a:chOff x="1162050" y="1978025"/>
            <a:chExt cx="3111500" cy="3111500"/>
          </a:xfrm>
        </p:grpSpPr>
        <p:grpSp>
          <p:nvGrpSpPr>
            <p:cNvPr id="2401" name="Google Shape;2401;p140"/>
            <p:cNvGrpSpPr/>
            <p:nvPr/>
          </p:nvGrpSpPr>
          <p:grpSpPr>
            <a:xfrm>
              <a:off x="1162050" y="1978025"/>
              <a:ext cx="3111500" cy="3111500"/>
              <a:chOff x="1162050" y="1978025"/>
              <a:chExt cx="3111500" cy="3111500"/>
            </a:xfrm>
          </p:grpSpPr>
          <p:pic>
            <p:nvPicPr>
              <p:cNvPr id="2402" name="Google Shape;2402;p140" descr="Movie Icon"/>
              <p:cNvPicPr preferRelativeResize="0"/>
              <p:nvPr/>
            </p:nvPicPr>
            <p:blipFill rotWithShape="1">
              <a:blip r:embed="rId7">
                <a:alphaModFix/>
              </a:blip>
              <a:srcRect/>
              <a:stretch/>
            </p:blipFill>
            <p:spPr>
              <a:xfrm>
                <a:off x="1162050" y="1978025"/>
                <a:ext cx="3111500" cy="3111500"/>
              </a:xfrm>
              <a:prstGeom prst="rect">
                <a:avLst/>
              </a:prstGeom>
              <a:noFill/>
              <a:ln>
                <a:noFill/>
              </a:ln>
            </p:spPr>
          </p:pic>
          <p:sp>
            <p:nvSpPr>
              <p:cNvPr id="2403" name="Google Shape;2403;p140"/>
              <p:cNvSpPr/>
              <p:nvPr/>
            </p:nvSpPr>
            <p:spPr>
              <a:xfrm>
                <a:off x="1625523" y="3685090"/>
                <a:ext cx="2105953" cy="946084"/>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404" name="Google Shape;2404;p140"/>
            <p:cNvSpPr txBox="1"/>
            <p:nvPr/>
          </p:nvSpPr>
          <p:spPr>
            <a:xfrm>
              <a:off x="1639074" y="3820868"/>
              <a:ext cx="2046327" cy="67452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000" b="1">
                  <a:solidFill>
                    <a:schemeClr val="lt1"/>
                  </a:solidFill>
                  <a:latin typeface="Verdana"/>
                  <a:ea typeface="Verdana"/>
                  <a:cs typeface="Verdana"/>
                  <a:sym typeface="Verdana"/>
                </a:rPr>
                <a:t>DEMOS</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2411" name="Google Shape;2411;p141" descr="http://www.levihackwith.com/wp-content/uploads/2013/05/moving-truck.jpg">
            <a:hlinkClick r:id="rId3"/>
          </p:cNvPr>
          <p:cNvPicPr preferRelativeResize="0"/>
          <p:nvPr/>
        </p:nvPicPr>
        <p:blipFill rotWithShape="1">
          <a:blip r:embed="rId4">
            <a:alphaModFix/>
          </a:blip>
          <a:srcRect/>
          <a:stretch/>
        </p:blipFill>
        <p:spPr>
          <a:xfrm>
            <a:off x="3179763" y="1733550"/>
            <a:ext cx="2816225" cy="2114550"/>
          </a:xfrm>
          <a:prstGeom prst="rect">
            <a:avLst/>
          </a:prstGeom>
          <a:noFill/>
          <a:ln>
            <a:noFill/>
          </a:ln>
        </p:spPr>
      </p:pic>
      <p:sp>
        <p:nvSpPr>
          <p:cNvPr id="2412" name="Google Shape;2412;p141"/>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Situations That May Cause</a:t>
            </a:r>
            <a:br>
              <a:rPr lang="en-US"/>
            </a:br>
            <a:r>
              <a:rPr lang="en-US"/>
              <a:t>Catastrophizing</a:t>
            </a:r>
            <a:endParaRPr/>
          </a:p>
        </p:txBody>
      </p:sp>
      <p:sp>
        <p:nvSpPr>
          <p:cNvPr id="2413" name="Google Shape;2413;p14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141</a:t>
            </a:fld>
            <a:endParaRPr/>
          </a:p>
        </p:txBody>
      </p:sp>
      <p:pic>
        <p:nvPicPr>
          <p:cNvPr id="2414" name="Google Shape;2414;p141" descr="parents deploy.jpg"/>
          <p:cNvPicPr preferRelativeResize="0"/>
          <p:nvPr/>
        </p:nvPicPr>
        <p:blipFill rotWithShape="1">
          <a:blip r:embed="rId5">
            <a:alphaModFix/>
          </a:blip>
          <a:srcRect/>
          <a:stretch/>
        </p:blipFill>
        <p:spPr>
          <a:xfrm>
            <a:off x="3232150" y="4162425"/>
            <a:ext cx="2792413" cy="1571625"/>
          </a:xfrm>
          <a:prstGeom prst="rect">
            <a:avLst/>
          </a:prstGeom>
          <a:noFill/>
          <a:ln>
            <a:noFill/>
          </a:ln>
        </p:spPr>
      </p:pic>
      <p:pic>
        <p:nvPicPr>
          <p:cNvPr id="2415" name="Google Shape;2415;p141" descr="taking a test.png"/>
          <p:cNvPicPr preferRelativeResize="0"/>
          <p:nvPr/>
        </p:nvPicPr>
        <p:blipFill rotWithShape="1">
          <a:blip r:embed="rId6">
            <a:alphaModFix/>
          </a:blip>
          <a:srcRect/>
          <a:stretch/>
        </p:blipFill>
        <p:spPr>
          <a:xfrm>
            <a:off x="9553575" y="4181475"/>
            <a:ext cx="2759075" cy="2066925"/>
          </a:xfrm>
          <a:prstGeom prst="rect">
            <a:avLst/>
          </a:prstGeom>
          <a:noFill/>
          <a:ln>
            <a:noFill/>
          </a:ln>
        </p:spPr>
      </p:pic>
      <p:pic>
        <p:nvPicPr>
          <p:cNvPr id="2416" name="Google Shape;2416;p141" descr="worried teen.jpg"/>
          <p:cNvPicPr preferRelativeResize="0"/>
          <p:nvPr/>
        </p:nvPicPr>
        <p:blipFill rotWithShape="1">
          <a:blip r:embed="rId7">
            <a:alphaModFix/>
          </a:blip>
          <a:srcRect/>
          <a:stretch/>
        </p:blipFill>
        <p:spPr>
          <a:xfrm>
            <a:off x="9380538" y="1557338"/>
            <a:ext cx="3135312" cy="2087562"/>
          </a:xfrm>
          <a:prstGeom prst="rect">
            <a:avLst/>
          </a:prstGeom>
          <a:noFill/>
          <a:ln>
            <a:noFill/>
          </a:ln>
        </p:spPr>
      </p:pic>
      <p:pic>
        <p:nvPicPr>
          <p:cNvPr id="2417" name="Google Shape;2417;p141" descr="PIIP.png"/>
          <p:cNvPicPr preferRelativeResize="0"/>
          <p:nvPr/>
        </p:nvPicPr>
        <p:blipFill rotWithShape="1">
          <a:blip r:embed="rId8">
            <a:alphaModFix/>
          </a:blip>
          <a:srcRect/>
          <a:stretch/>
        </p:blipFill>
        <p:spPr>
          <a:xfrm>
            <a:off x="457200" y="141288"/>
            <a:ext cx="684213" cy="822325"/>
          </a:xfrm>
          <a:prstGeom prst="rect">
            <a:avLst/>
          </a:prstGeom>
          <a:noFill/>
          <a:ln>
            <a:noFill/>
          </a:ln>
        </p:spPr>
      </p:pic>
      <p:pic>
        <p:nvPicPr>
          <p:cNvPr id="2418" name="Google Shape;2418;p141" descr="http://houstondrivingschool.net/images/girl-drivers-test.jpg">
            <a:hlinkClick r:id="rId9"/>
          </p:cNvPr>
          <p:cNvPicPr preferRelativeResize="0"/>
          <p:nvPr/>
        </p:nvPicPr>
        <p:blipFill rotWithShape="1">
          <a:blip r:embed="rId10">
            <a:alphaModFix/>
          </a:blip>
          <a:srcRect b="9862"/>
          <a:stretch/>
        </p:blipFill>
        <p:spPr>
          <a:xfrm>
            <a:off x="0" y="1152525"/>
            <a:ext cx="3109913" cy="1858963"/>
          </a:xfrm>
          <a:prstGeom prst="rect">
            <a:avLst/>
          </a:prstGeom>
          <a:noFill/>
          <a:ln>
            <a:noFill/>
          </a:ln>
        </p:spPr>
      </p:pic>
      <p:pic>
        <p:nvPicPr>
          <p:cNvPr id="2419" name="Google Shape;2419;p141" descr="http://www.clarkson.edu/news/photos/swearing-in.jpg">
            <a:hlinkClick r:id="rId11"/>
          </p:cNvPr>
          <p:cNvPicPr preferRelativeResize="0"/>
          <p:nvPr/>
        </p:nvPicPr>
        <p:blipFill rotWithShape="1">
          <a:blip r:embed="rId12">
            <a:alphaModFix/>
          </a:blip>
          <a:srcRect/>
          <a:stretch/>
        </p:blipFill>
        <p:spPr>
          <a:xfrm>
            <a:off x="6084888" y="1166813"/>
            <a:ext cx="3059112" cy="2132012"/>
          </a:xfrm>
          <a:prstGeom prst="rect">
            <a:avLst/>
          </a:prstGeom>
          <a:noFill/>
          <a:ln>
            <a:noFill/>
          </a:ln>
        </p:spPr>
      </p:pic>
      <p:pic>
        <p:nvPicPr>
          <p:cNvPr id="2420" name="Google Shape;2420;p141" descr="http://www.language-arts-teaching-expert.com/image-files/first_day_of_school_activities01.jpg">
            <a:hlinkClick r:id="rId13"/>
          </p:cNvPr>
          <p:cNvPicPr preferRelativeResize="0"/>
          <p:nvPr/>
        </p:nvPicPr>
        <p:blipFill rotWithShape="1">
          <a:blip r:embed="rId14">
            <a:alphaModFix/>
          </a:blip>
          <a:srcRect/>
          <a:stretch/>
        </p:blipFill>
        <p:spPr>
          <a:xfrm>
            <a:off x="0" y="4256088"/>
            <a:ext cx="3090863" cy="2051050"/>
          </a:xfrm>
          <a:prstGeom prst="rect">
            <a:avLst/>
          </a:prstGeom>
          <a:noFill/>
          <a:ln>
            <a:noFill/>
          </a:ln>
        </p:spPr>
      </p:pic>
      <p:pic>
        <p:nvPicPr>
          <p:cNvPr id="2421" name="Google Shape;2421;p141" descr="http://www.act.org/newsroom/data/2013/downloads/answers5.jpg">
            <a:hlinkClick r:id="rId15"/>
          </p:cNvPr>
          <p:cNvPicPr preferRelativeResize="0"/>
          <p:nvPr/>
        </p:nvPicPr>
        <p:blipFill rotWithShape="1">
          <a:blip r:embed="rId16">
            <a:alphaModFix/>
          </a:blip>
          <a:srcRect/>
          <a:stretch/>
        </p:blipFill>
        <p:spPr>
          <a:xfrm>
            <a:off x="6180138" y="3973513"/>
            <a:ext cx="2963862" cy="2324100"/>
          </a:xfrm>
          <a:prstGeom prst="rect">
            <a:avLst/>
          </a:prstGeom>
          <a:noFill/>
          <a:ln>
            <a:noFill/>
          </a:ln>
        </p:spPr>
      </p:pic>
      <p:sp>
        <p:nvSpPr>
          <p:cNvPr id="2422" name="Google Shape;2422;p14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429"/>
        <p:cNvGrpSpPr/>
        <p:nvPr/>
      </p:nvGrpSpPr>
      <p:grpSpPr>
        <a:xfrm>
          <a:off x="0" y="0"/>
          <a:ext cx="0" cy="0"/>
          <a:chOff x="0" y="0"/>
          <a:chExt cx="0" cy="0"/>
        </a:xfrm>
      </p:grpSpPr>
      <p:sp>
        <p:nvSpPr>
          <p:cNvPr id="2430" name="Google Shape;2430;p142"/>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PIIP Steps: Order Matters</a:t>
            </a:r>
            <a:endParaRPr/>
          </a:p>
        </p:txBody>
      </p:sp>
      <p:grpSp>
        <p:nvGrpSpPr>
          <p:cNvPr id="2431" name="Google Shape;2431;p142"/>
          <p:cNvGrpSpPr/>
          <p:nvPr/>
        </p:nvGrpSpPr>
        <p:grpSpPr>
          <a:xfrm>
            <a:off x="1544638" y="1928813"/>
            <a:ext cx="6024562" cy="4643437"/>
            <a:chOff x="3352800" y="4648200"/>
            <a:chExt cx="5029200" cy="2667000"/>
          </a:xfrm>
        </p:grpSpPr>
        <p:sp>
          <p:nvSpPr>
            <p:cNvPr id="2432" name="Google Shape;2432;p142"/>
            <p:cNvSpPr/>
            <p:nvPr/>
          </p:nvSpPr>
          <p:spPr>
            <a:xfrm>
              <a:off x="3352800" y="5029330"/>
              <a:ext cx="1676400" cy="2285870"/>
            </a:xfrm>
            <a:prstGeom prst="rect">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433" name="Google Shape;2433;p142"/>
            <p:cNvSpPr/>
            <p:nvPr/>
          </p:nvSpPr>
          <p:spPr>
            <a:xfrm>
              <a:off x="5029200" y="5029330"/>
              <a:ext cx="1676401" cy="1519050"/>
            </a:xfrm>
            <a:prstGeom prst="rect">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434" name="Google Shape;2434;p142"/>
            <p:cNvSpPr/>
            <p:nvPr/>
          </p:nvSpPr>
          <p:spPr>
            <a:xfrm>
              <a:off x="6705600" y="5029330"/>
              <a:ext cx="1676400" cy="2285870"/>
            </a:xfrm>
            <a:prstGeom prst="rect">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435" name="Google Shape;2435;p142"/>
            <p:cNvSpPr/>
            <p:nvPr/>
          </p:nvSpPr>
          <p:spPr>
            <a:xfrm>
              <a:off x="3352800" y="4648200"/>
              <a:ext cx="5029200" cy="381130"/>
            </a:xfrm>
            <a:prstGeom prst="rect">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436" name="Google Shape;2436;p142"/>
            <p:cNvSpPr/>
            <p:nvPr/>
          </p:nvSpPr>
          <p:spPr>
            <a:xfrm>
              <a:off x="4191662" y="6477261"/>
              <a:ext cx="3352800" cy="837939"/>
            </a:xfrm>
            <a:prstGeom prst="trapezoid">
              <a:avLst>
                <a:gd name="adj" fmla="val 61748"/>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437" name="Google Shape;2437;p142"/>
          <p:cNvSpPr/>
          <p:nvPr/>
        </p:nvSpPr>
        <p:spPr>
          <a:xfrm>
            <a:off x="0" y="1143000"/>
            <a:ext cx="9144000" cy="611188"/>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3400">
                <a:solidFill>
                  <a:schemeClr val="dk1"/>
                </a:solidFill>
                <a:latin typeface="Verdana"/>
                <a:ea typeface="Verdana"/>
                <a:cs typeface="Verdana"/>
                <a:sym typeface="Verdana"/>
              </a:rPr>
              <a:t> The goal of PIIP is to lower anxiety</a:t>
            </a:r>
            <a:endParaRPr/>
          </a:p>
        </p:txBody>
      </p:sp>
      <p:sp>
        <p:nvSpPr>
          <p:cNvPr id="2438" name="Google Shape;2438;p142"/>
          <p:cNvSpPr txBox="1"/>
          <p:nvPr/>
        </p:nvSpPr>
        <p:spPr>
          <a:xfrm>
            <a:off x="4064000" y="1785938"/>
            <a:ext cx="1160463" cy="865187"/>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5100" b="1">
                <a:solidFill>
                  <a:srgbClr val="F2F2F2"/>
                </a:solidFill>
                <a:latin typeface="Verdana"/>
                <a:ea typeface="Verdana"/>
                <a:cs typeface="Verdana"/>
                <a:sym typeface="Verdana"/>
              </a:rPr>
              <a:t>1</a:t>
            </a:r>
            <a:endParaRPr/>
          </a:p>
        </p:txBody>
      </p:sp>
      <p:sp>
        <p:nvSpPr>
          <p:cNvPr id="2439" name="Google Shape;2439;p142"/>
          <p:cNvSpPr/>
          <p:nvPr/>
        </p:nvSpPr>
        <p:spPr>
          <a:xfrm>
            <a:off x="1668463" y="2025650"/>
            <a:ext cx="5734050" cy="425450"/>
          </a:xfrm>
          <a:prstGeom prst="rect">
            <a:avLst/>
          </a:prstGeom>
          <a:noFill/>
          <a:ln>
            <a:noFill/>
          </a:ln>
        </p:spPr>
        <p:txBody>
          <a:bodyPr spcFirstLastPara="1" wrap="square" lIns="86400" tIns="43200" rIns="86400" bIns="43200" anchor="t" anchorCtr="0">
            <a:spAutoFit/>
          </a:bodyPr>
          <a:lstStyle/>
          <a:p>
            <a:pPr marL="0" marR="0" lvl="0" indent="0" algn="ctr" rtl="0">
              <a:spcBef>
                <a:spcPts val="0"/>
              </a:spcBef>
              <a:spcAft>
                <a:spcPts val="0"/>
              </a:spcAft>
              <a:buNone/>
            </a:pPr>
            <a:r>
              <a:rPr lang="en-US" sz="2100" b="1">
                <a:solidFill>
                  <a:schemeClr val="dk1"/>
                </a:solidFill>
                <a:latin typeface="Verdana"/>
                <a:ea typeface="Verdana"/>
                <a:cs typeface="Verdana"/>
                <a:sym typeface="Verdana"/>
              </a:rPr>
              <a:t>Step 1:</a:t>
            </a:r>
            <a:r>
              <a:rPr lang="en-US" sz="2100">
                <a:solidFill>
                  <a:schemeClr val="dk1"/>
                </a:solidFill>
                <a:latin typeface="Verdana"/>
                <a:ea typeface="Verdana"/>
                <a:cs typeface="Verdana"/>
                <a:sym typeface="Verdana"/>
              </a:rPr>
              <a:t> </a:t>
            </a:r>
            <a:r>
              <a:rPr lang="en-US" sz="2100" u="sng">
                <a:solidFill>
                  <a:schemeClr val="dk1"/>
                </a:solidFill>
                <a:latin typeface="Verdana"/>
                <a:ea typeface="Verdana"/>
                <a:cs typeface="Verdana"/>
                <a:sym typeface="Verdana"/>
              </a:rPr>
              <a:t>Describe</a:t>
            </a:r>
            <a:r>
              <a:rPr lang="en-US" sz="2100">
                <a:solidFill>
                  <a:schemeClr val="dk1"/>
                </a:solidFill>
                <a:latin typeface="Verdana"/>
                <a:ea typeface="Verdana"/>
                <a:cs typeface="Verdana"/>
                <a:sym typeface="Verdana"/>
              </a:rPr>
              <a:t> the Activating Event</a:t>
            </a:r>
            <a:endParaRPr/>
          </a:p>
        </p:txBody>
      </p:sp>
      <p:sp>
        <p:nvSpPr>
          <p:cNvPr id="2440" name="Google Shape;2440;p142"/>
          <p:cNvSpPr txBox="1"/>
          <p:nvPr/>
        </p:nvSpPr>
        <p:spPr>
          <a:xfrm>
            <a:off x="1958975" y="2571750"/>
            <a:ext cx="1162050" cy="1841500"/>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11400" b="1">
                <a:solidFill>
                  <a:srgbClr val="F2F2F2"/>
                </a:solidFill>
                <a:latin typeface="Verdana"/>
                <a:ea typeface="Verdana"/>
                <a:cs typeface="Verdana"/>
                <a:sym typeface="Verdana"/>
              </a:rPr>
              <a:t>2</a:t>
            </a:r>
            <a:endParaRPr/>
          </a:p>
        </p:txBody>
      </p:sp>
      <p:sp>
        <p:nvSpPr>
          <p:cNvPr id="2441" name="Google Shape;2441;p142"/>
          <p:cNvSpPr/>
          <p:nvPr/>
        </p:nvSpPr>
        <p:spPr>
          <a:xfrm>
            <a:off x="1544638" y="3365138"/>
            <a:ext cx="1960562" cy="1379537"/>
          </a:xfrm>
          <a:prstGeom prst="rect">
            <a:avLst/>
          </a:prstGeom>
          <a:noFill/>
          <a:ln>
            <a:noFill/>
          </a:ln>
        </p:spPr>
        <p:txBody>
          <a:bodyPr spcFirstLastPara="1" wrap="square" lIns="86400" tIns="43200" rIns="86400" bIns="43200" anchor="t" anchorCtr="0">
            <a:spAutoFit/>
          </a:bodyPr>
          <a:lstStyle/>
          <a:p>
            <a:pPr marL="0" marR="0" lvl="0" indent="0" algn="ctr" rtl="0">
              <a:spcBef>
                <a:spcPts val="0"/>
              </a:spcBef>
              <a:spcAft>
                <a:spcPts val="0"/>
              </a:spcAft>
              <a:buNone/>
            </a:pPr>
            <a:r>
              <a:rPr lang="en-US" sz="2100" b="1">
                <a:solidFill>
                  <a:schemeClr val="dk1"/>
                </a:solidFill>
                <a:latin typeface="Verdana"/>
                <a:ea typeface="Verdana"/>
                <a:cs typeface="Verdana"/>
                <a:sym typeface="Verdana"/>
              </a:rPr>
              <a:t>Step 2:</a:t>
            </a:r>
            <a:r>
              <a:rPr lang="en-US" sz="2100">
                <a:solidFill>
                  <a:schemeClr val="dk1"/>
                </a:solidFill>
                <a:latin typeface="Verdana"/>
                <a:ea typeface="Verdana"/>
                <a:cs typeface="Verdana"/>
                <a:sym typeface="Verdana"/>
              </a:rPr>
              <a:t> </a:t>
            </a:r>
            <a:r>
              <a:rPr lang="en-US" sz="2100" u="sng">
                <a:solidFill>
                  <a:schemeClr val="dk1"/>
                </a:solidFill>
                <a:latin typeface="Verdana"/>
                <a:ea typeface="Verdana"/>
                <a:cs typeface="Verdana"/>
                <a:sym typeface="Verdana"/>
              </a:rPr>
              <a:t>Capture</a:t>
            </a:r>
            <a:r>
              <a:rPr lang="en-US" sz="2100">
                <a:solidFill>
                  <a:schemeClr val="dk1"/>
                </a:solidFill>
                <a:latin typeface="Verdana"/>
                <a:ea typeface="Verdana"/>
                <a:cs typeface="Verdana"/>
                <a:sym typeface="Verdana"/>
              </a:rPr>
              <a:t> the Worst Case thoughts</a:t>
            </a:r>
            <a:endParaRPr/>
          </a:p>
        </p:txBody>
      </p:sp>
      <p:sp>
        <p:nvSpPr>
          <p:cNvPr id="2442" name="Google Shape;2442;p142"/>
          <p:cNvSpPr/>
          <p:nvPr/>
        </p:nvSpPr>
        <p:spPr>
          <a:xfrm rot="-1298754" flipH="1">
            <a:off x="5808453" y="4766199"/>
            <a:ext cx="1458913" cy="1042987"/>
          </a:xfrm>
          <a:prstGeom prst="lightningBolt">
            <a:avLst/>
          </a:prstGeom>
          <a:solidFill>
            <a:srgbClr val="FFC000"/>
          </a:solidFill>
          <a:ln>
            <a:noFill/>
          </a:ln>
        </p:spPr>
        <p:txBody>
          <a:bodyPr spcFirstLastPara="1" wrap="square" lIns="86400" tIns="43200" rIns="86400" bIns="432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43" name="Google Shape;2443;p142"/>
          <p:cNvSpPr txBox="1"/>
          <p:nvPr/>
        </p:nvSpPr>
        <p:spPr>
          <a:xfrm>
            <a:off x="6022975" y="2571750"/>
            <a:ext cx="1162050" cy="1841500"/>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11400" b="1">
                <a:solidFill>
                  <a:srgbClr val="F2F2F2"/>
                </a:solidFill>
                <a:latin typeface="Verdana"/>
                <a:ea typeface="Verdana"/>
                <a:cs typeface="Verdana"/>
                <a:sym typeface="Verdana"/>
              </a:rPr>
              <a:t>3</a:t>
            </a:r>
            <a:endParaRPr/>
          </a:p>
        </p:txBody>
      </p:sp>
      <p:sp>
        <p:nvSpPr>
          <p:cNvPr id="2444" name="Google Shape;2444;p142"/>
          <p:cNvSpPr/>
          <p:nvPr/>
        </p:nvSpPr>
        <p:spPr>
          <a:xfrm>
            <a:off x="5526088" y="3365138"/>
            <a:ext cx="2043112" cy="1427162"/>
          </a:xfrm>
          <a:prstGeom prst="rect">
            <a:avLst/>
          </a:prstGeom>
          <a:noFill/>
          <a:ln>
            <a:noFill/>
          </a:ln>
        </p:spPr>
        <p:txBody>
          <a:bodyPr spcFirstLastPara="1" wrap="square" lIns="86400" tIns="43200" rIns="86400" bIns="43200" anchor="t" anchorCtr="0">
            <a:spAutoFit/>
          </a:bodyPr>
          <a:lstStyle/>
          <a:p>
            <a:pPr marL="0" marR="0" lvl="0" indent="0" algn="ctr" rtl="0">
              <a:spcBef>
                <a:spcPts val="0"/>
              </a:spcBef>
              <a:spcAft>
                <a:spcPts val="0"/>
              </a:spcAft>
              <a:buNone/>
            </a:pPr>
            <a:r>
              <a:rPr lang="en-US" sz="2100" b="1">
                <a:solidFill>
                  <a:schemeClr val="dk1"/>
                </a:solidFill>
                <a:latin typeface="Verdana"/>
                <a:ea typeface="Verdana"/>
                <a:cs typeface="Verdana"/>
                <a:sym typeface="Verdana"/>
              </a:rPr>
              <a:t>Step 3: </a:t>
            </a:r>
            <a:r>
              <a:rPr lang="en-US" sz="2100" u="sng">
                <a:solidFill>
                  <a:schemeClr val="dk1"/>
                </a:solidFill>
                <a:latin typeface="Verdana"/>
                <a:ea typeface="Verdana"/>
                <a:cs typeface="Verdana"/>
                <a:sym typeface="Verdana"/>
              </a:rPr>
              <a:t>Generate</a:t>
            </a:r>
            <a:r>
              <a:rPr lang="en-US" sz="2100">
                <a:solidFill>
                  <a:schemeClr val="dk1"/>
                </a:solidFill>
                <a:latin typeface="Verdana"/>
                <a:ea typeface="Verdana"/>
                <a:cs typeface="Verdana"/>
                <a:sym typeface="Verdana"/>
              </a:rPr>
              <a:t> Best Case thoughts</a:t>
            </a:r>
            <a:endParaRPr/>
          </a:p>
        </p:txBody>
      </p:sp>
      <p:sp>
        <p:nvSpPr>
          <p:cNvPr id="2445" name="Google Shape;2445;p142"/>
          <p:cNvSpPr txBox="1"/>
          <p:nvPr/>
        </p:nvSpPr>
        <p:spPr>
          <a:xfrm>
            <a:off x="3919538" y="2571750"/>
            <a:ext cx="1160462" cy="1841500"/>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11400" b="1">
                <a:solidFill>
                  <a:srgbClr val="F2F2F2"/>
                </a:solidFill>
                <a:latin typeface="Verdana"/>
                <a:ea typeface="Verdana"/>
                <a:cs typeface="Verdana"/>
                <a:sym typeface="Verdana"/>
              </a:rPr>
              <a:t>4</a:t>
            </a:r>
            <a:endParaRPr/>
          </a:p>
        </p:txBody>
      </p:sp>
      <p:sp>
        <p:nvSpPr>
          <p:cNvPr id="2446" name="Google Shape;2446;p142"/>
          <p:cNvSpPr/>
          <p:nvPr/>
        </p:nvSpPr>
        <p:spPr>
          <a:xfrm>
            <a:off x="3573463" y="3365138"/>
            <a:ext cx="1963737" cy="1379537"/>
          </a:xfrm>
          <a:prstGeom prst="rect">
            <a:avLst/>
          </a:prstGeom>
          <a:noFill/>
          <a:ln>
            <a:noFill/>
          </a:ln>
        </p:spPr>
        <p:txBody>
          <a:bodyPr spcFirstLastPara="1" wrap="square" lIns="86400" tIns="43200" rIns="86400" bIns="43200" anchor="t" anchorCtr="0">
            <a:spAutoFit/>
          </a:bodyPr>
          <a:lstStyle/>
          <a:p>
            <a:pPr marL="0" marR="0" lvl="0" indent="0" algn="ctr" rtl="0">
              <a:spcBef>
                <a:spcPts val="0"/>
              </a:spcBef>
              <a:spcAft>
                <a:spcPts val="0"/>
              </a:spcAft>
              <a:buNone/>
            </a:pPr>
            <a:r>
              <a:rPr lang="en-US" sz="2100" b="1">
                <a:solidFill>
                  <a:schemeClr val="dk1"/>
                </a:solidFill>
                <a:latin typeface="Verdana"/>
                <a:ea typeface="Verdana"/>
                <a:cs typeface="Verdana"/>
                <a:sym typeface="Verdana"/>
              </a:rPr>
              <a:t>Step 4:</a:t>
            </a:r>
            <a:r>
              <a:rPr lang="en-US" sz="2100">
                <a:solidFill>
                  <a:schemeClr val="dk1"/>
                </a:solidFill>
                <a:latin typeface="Verdana"/>
                <a:ea typeface="Verdana"/>
                <a:cs typeface="Verdana"/>
                <a:sym typeface="Verdana"/>
              </a:rPr>
              <a:t> </a:t>
            </a:r>
            <a:r>
              <a:rPr lang="en-US" sz="2100" u="sng">
                <a:solidFill>
                  <a:schemeClr val="dk1"/>
                </a:solidFill>
                <a:latin typeface="Verdana"/>
                <a:ea typeface="Verdana"/>
                <a:cs typeface="Verdana"/>
                <a:sym typeface="Verdana"/>
              </a:rPr>
              <a:t>Identify</a:t>
            </a:r>
            <a:r>
              <a:rPr lang="en-US" sz="2100">
                <a:solidFill>
                  <a:schemeClr val="dk1"/>
                </a:solidFill>
                <a:latin typeface="Verdana"/>
                <a:ea typeface="Verdana"/>
                <a:cs typeface="Verdana"/>
                <a:sym typeface="Verdana"/>
              </a:rPr>
              <a:t> Most Likely outcomes</a:t>
            </a:r>
            <a:endParaRPr/>
          </a:p>
        </p:txBody>
      </p:sp>
      <p:sp>
        <p:nvSpPr>
          <p:cNvPr id="2447" name="Google Shape;2447;p142"/>
          <p:cNvSpPr txBox="1"/>
          <p:nvPr/>
        </p:nvSpPr>
        <p:spPr>
          <a:xfrm>
            <a:off x="3990975" y="4897438"/>
            <a:ext cx="1162050" cy="1841500"/>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11400" b="1">
                <a:solidFill>
                  <a:srgbClr val="F2F2F2"/>
                </a:solidFill>
                <a:latin typeface="Verdana"/>
                <a:ea typeface="Verdana"/>
                <a:cs typeface="Verdana"/>
                <a:sym typeface="Verdana"/>
              </a:rPr>
              <a:t>5</a:t>
            </a:r>
            <a:endParaRPr/>
          </a:p>
        </p:txBody>
      </p:sp>
      <p:sp>
        <p:nvSpPr>
          <p:cNvPr id="2448" name="Google Shape;2448;p142"/>
          <p:cNvSpPr/>
          <p:nvPr/>
        </p:nvSpPr>
        <p:spPr>
          <a:xfrm>
            <a:off x="2903538" y="5143500"/>
            <a:ext cx="3265487" cy="1425575"/>
          </a:xfrm>
          <a:prstGeom prst="rect">
            <a:avLst/>
          </a:prstGeom>
          <a:noFill/>
          <a:ln>
            <a:noFill/>
          </a:ln>
        </p:spPr>
        <p:txBody>
          <a:bodyPr spcFirstLastPara="1" wrap="square" lIns="86400" tIns="43200" rIns="86400" bIns="43200" anchor="t" anchorCtr="0">
            <a:spAutoFit/>
          </a:bodyPr>
          <a:lstStyle/>
          <a:p>
            <a:pPr marL="0" marR="0" lvl="0" indent="0" algn="ctr" rtl="0">
              <a:spcBef>
                <a:spcPts val="0"/>
              </a:spcBef>
              <a:spcAft>
                <a:spcPts val="0"/>
              </a:spcAft>
              <a:buNone/>
            </a:pPr>
            <a:r>
              <a:rPr lang="en-US" sz="2100" b="1">
                <a:solidFill>
                  <a:schemeClr val="dk1"/>
                </a:solidFill>
                <a:latin typeface="Verdana"/>
                <a:ea typeface="Verdana"/>
                <a:cs typeface="Verdana"/>
                <a:sym typeface="Verdana"/>
              </a:rPr>
              <a:t>Step 5: </a:t>
            </a:r>
            <a:endParaRPr/>
          </a:p>
          <a:p>
            <a:pPr marL="0" marR="0" lvl="0" indent="0" algn="ctr" rtl="0">
              <a:spcBef>
                <a:spcPts val="0"/>
              </a:spcBef>
              <a:spcAft>
                <a:spcPts val="0"/>
              </a:spcAft>
              <a:buNone/>
            </a:pPr>
            <a:r>
              <a:rPr lang="en-US" sz="2100" u="sng">
                <a:solidFill>
                  <a:schemeClr val="dk1"/>
                </a:solidFill>
                <a:latin typeface="Verdana"/>
                <a:ea typeface="Verdana"/>
                <a:cs typeface="Verdana"/>
                <a:sym typeface="Verdana"/>
              </a:rPr>
              <a:t>Develop</a:t>
            </a:r>
            <a:r>
              <a:rPr lang="en-US" sz="2100">
                <a:solidFill>
                  <a:schemeClr val="dk1"/>
                </a:solidFill>
                <a:latin typeface="Verdana"/>
                <a:ea typeface="Verdana"/>
                <a:cs typeface="Verdana"/>
                <a:sym typeface="Verdana"/>
              </a:rPr>
              <a:t> a Plan for dealing with the most likely outcomes</a:t>
            </a:r>
            <a:endParaRPr/>
          </a:p>
        </p:txBody>
      </p:sp>
      <p:pic>
        <p:nvPicPr>
          <p:cNvPr id="2449" name="Google Shape;2449;p142" descr="PIIP.png"/>
          <p:cNvPicPr preferRelativeResize="0"/>
          <p:nvPr/>
        </p:nvPicPr>
        <p:blipFill rotWithShape="1">
          <a:blip r:embed="rId3">
            <a:alphaModFix/>
          </a:blip>
          <a:srcRect/>
          <a:stretch/>
        </p:blipFill>
        <p:spPr>
          <a:xfrm>
            <a:off x="457200" y="141288"/>
            <a:ext cx="684213" cy="822325"/>
          </a:xfrm>
          <a:prstGeom prst="rect">
            <a:avLst/>
          </a:prstGeom>
          <a:noFill/>
          <a:ln>
            <a:noFill/>
          </a:ln>
        </p:spPr>
      </p:pic>
      <p:grpSp>
        <p:nvGrpSpPr>
          <p:cNvPr id="2450" name="Google Shape;2450;p142"/>
          <p:cNvGrpSpPr/>
          <p:nvPr/>
        </p:nvGrpSpPr>
        <p:grpSpPr>
          <a:xfrm>
            <a:off x="-232360" y="6274288"/>
            <a:ext cx="1190626" cy="583712"/>
            <a:chOff x="-98548" y="6274288"/>
            <a:chExt cx="1190626" cy="583712"/>
          </a:xfrm>
        </p:grpSpPr>
        <p:pic>
          <p:nvPicPr>
            <p:cNvPr id="2451" name="Google Shape;2451;p142" descr="http://peanutonthetable.com/wp-content/uploads/2013/02/notebook-and-pen.jpg">
              <a:hlinkClick r:id="rId4"/>
            </p:cNvPr>
            <p:cNvPicPr preferRelativeResize="0"/>
            <p:nvPr/>
          </p:nvPicPr>
          <p:blipFill rotWithShape="1">
            <a:blip r:embed="rId5">
              <a:alphaModFix/>
            </a:blip>
            <a:srcRect/>
            <a:stretch/>
          </p:blipFill>
          <p:spPr>
            <a:xfrm>
              <a:off x="120650" y="6326188"/>
              <a:ext cx="719138" cy="531812"/>
            </a:xfrm>
            <a:prstGeom prst="rect">
              <a:avLst/>
            </a:prstGeom>
            <a:noFill/>
            <a:ln>
              <a:noFill/>
            </a:ln>
            <a:effectLst>
              <a:outerShdw blurRad="292100" dist="139700" dir="2700000" algn="tl" rotWithShape="0">
                <a:srgbClr val="333333">
                  <a:alpha val="64705"/>
                </a:srgbClr>
              </a:outerShdw>
            </a:effectLst>
          </p:spPr>
        </p:pic>
        <p:sp>
          <p:nvSpPr>
            <p:cNvPr id="2452" name="Google Shape;2452;p142"/>
            <p:cNvSpPr txBox="1"/>
            <p:nvPr/>
          </p:nvSpPr>
          <p:spPr>
            <a:xfrm>
              <a:off x="-98548" y="6274288"/>
              <a:ext cx="119062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dk1"/>
                  </a:solidFill>
                  <a:latin typeface="Verdana"/>
                  <a:ea typeface="Verdana"/>
                  <a:cs typeface="Verdana"/>
                  <a:sym typeface="Verdana"/>
                </a:rPr>
                <a:t>Notes</a:t>
              </a:r>
              <a:endParaRPr/>
            </a:p>
            <a:p>
              <a:pPr marL="0" marR="0" lvl="0" indent="0" algn="ctr" rtl="0">
                <a:spcBef>
                  <a:spcPts val="0"/>
                </a:spcBef>
                <a:spcAft>
                  <a:spcPts val="0"/>
                </a:spcAft>
                <a:buNone/>
              </a:pPr>
              <a:r>
                <a:rPr lang="en-US" sz="800">
                  <a:solidFill>
                    <a:schemeClr val="dk1"/>
                  </a:solidFill>
                  <a:latin typeface="Verdana"/>
                  <a:ea typeface="Verdana"/>
                  <a:cs typeface="Verdana"/>
                  <a:sym typeface="Verdana"/>
                </a:rPr>
                <a:t>page 50</a:t>
              </a:r>
              <a:endParaRPr sz="800">
                <a:solidFill>
                  <a:schemeClr val="dk1"/>
                </a:solidFill>
                <a:latin typeface="Verdana"/>
                <a:ea typeface="Verdana"/>
                <a:cs typeface="Verdana"/>
                <a:sym typeface="Verdana"/>
              </a:endParaRPr>
            </a:p>
          </p:txBody>
        </p:sp>
      </p:grpSp>
      <p:cxnSp>
        <p:nvCxnSpPr>
          <p:cNvPr id="2453" name="Google Shape;2453;p142"/>
          <p:cNvCxnSpPr/>
          <p:nvPr/>
        </p:nvCxnSpPr>
        <p:spPr>
          <a:xfrm>
            <a:off x="5470525" y="1647585"/>
            <a:ext cx="2979738" cy="0"/>
          </a:xfrm>
          <a:prstGeom prst="straightConnector1">
            <a:avLst/>
          </a:prstGeom>
          <a:noFill/>
          <a:ln w="38100" cap="flat" cmpd="sng">
            <a:solidFill>
              <a:srgbClr val="FF0000"/>
            </a:solidFill>
            <a:prstDash val="solid"/>
            <a:round/>
            <a:headEnd type="none" w="sm" len="sm"/>
            <a:tailEnd type="none" w="sm" len="sm"/>
          </a:ln>
        </p:spPr>
      </p:cxnSp>
      <p:sp>
        <p:nvSpPr>
          <p:cNvPr id="2454" name="Google Shape;2454;p14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142</a:t>
            </a:fld>
            <a:endParaRPr/>
          </a:p>
        </p:txBody>
      </p:sp>
      <p:sp>
        <p:nvSpPr>
          <p:cNvPr id="2455" name="Google Shape;2455;p14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462"/>
        <p:cNvGrpSpPr/>
        <p:nvPr/>
      </p:nvGrpSpPr>
      <p:grpSpPr>
        <a:xfrm>
          <a:off x="0" y="0"/>
          <a:ext cx="0" cy="0"/>
          <a:chOff x="0" y="0"/>
          <a:chExt cx="0" cy="0"/>
        </a:xfrm>
      </p:grpSpPr>
      <p:sp>
        <p:nvSpPr>
          <p:cNvPr id="2463" name="Google Shape;2463;p14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143</a:t>
            </a:fld>
            <a:endParaRPr/>
          </a:p>
        </p:txBody>
      </p:sp>
      <p:sp>
        <p:nvSpPr>
          <p:cNvPr id="2464" name="Google Shape;2464;p143"/>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Demonstration</a:t>
            </a:r>
            <a:endParaRPr/>
          </a:p>
        </p:txBody>
      </p:sp>
      <p:pic>
        <p:nvPicPr>
          <p:cNvPr id="2465" name="Google Shape;2465;p143" descr="PIIP.png"/>
          <p:cNvPicPr preferRelativeResize="0"/>
          <p:nvPr/>
        </p:nvPicPr>
        <p:blipFill rotWithShape="1">
          <a:blip r:embed="rId3">
            <a:alphaModFix/>
          </a:blip>
          <a:srcRect/>
          <a:stretch/>
        </p:blipFill>
        <p:spPr>
          <a:xfrm>
            <a:off x="457200" y="141288"/>
            <a:ext cx="684213" cy="822325"/>
          </a:xfrm>
          <a:prstGeom prst="rect">
            <a:avLst/>
          </a:prstGeom>
          <a:noFill/>
          <a:ln>
            <a:noFill/>
          </a:ln>
        </p:spPr>
      </p:pic>
      <p:grpSp>
        <p:nvGrpSpPr>
          <p:cNvPr id="2466" name="Google Shape;2466;p143"/>
          <p:cNvGrpSpPr/>
          <p:nvPr/>
        </p:nvGrpSpPr>
        <p:grpSpPr>
          <a:xfrm>
            <a:off x="3003939" y="2009557"/>
            <a:ext cx="3155950" cy="3792756"/>
            <a:chOff x="1117635" y="1978025"/>
            <a:chExt cx="3155915" cy="3792156"/>
          </a:xfrm>
        </p:grpSpPr>
        <p:sp>
          <p:nvSpPr>
            <p:cNvPr id="2467" name="Google Shape;2467;p143"/>
            <p:cNvSpPr txBox="1"/>
            <p:nvPr/>
          </p:nvSpPr>
          <p:spPr>
            <a:xfrm>
              <a:off x="1117635" y="5123952"/>
              <a:ext cx="3120990" cy="6462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Verdana"/>
                  <a:ea typeface="Verdana"/>
                  <a:cs typeface="Verdana"/>
                  <a:sym typeface="Verdana"/>
                </a:rPr>
                <a:t>A parent’s upcoming deployment</a:t>
              </a:r>
              <a:endParaRPr sz="1800" b="1">
                <a:solidFill>
                  <a:schemeClr val="dk1"/>
                </a:solidFill>
                <a:latin typeface="Verdana"/>
                <a:ea typeface="Verdana"/>
                <a:cs typeface="Verdana"/>
                <a:sym typeface="Verdana"/>
              </a:endParaRPr>
            </a:p>
          </p:txBody>
        </p:sp>
        <p:grpSp>
          <p:nvGrpSpPr>
            <p:cNvPr id="2468" name="Google Shape;2468;p143"/>
            <p:cNvGrpSpPr/>
            <p:nvPr/>
          </p:nvGrpSpPr>
          <p:grpSpPr>
            <a:xfrm>
              <a:off x="1162050" y="1978025"/>
              <a:ext cx="3111500" cy="3111500"/>
              <a:chOff x="1162050" y="1978025"/>
              <a:chExt cx="3111500" cy="3111500"/>
            </a:xfrm>
          </p:grpSpPr>
          <p:pic>
            <p:nvPicPr>
              <p:cNvPr id="2469" name="Google Shape;2469;p143" descr="Movie Icon"/>
              <p:cNvPicPr preferRelativeResize="0"/>
              <p:nvPr/>
            </p:nvPicPr>
            <p:blipFill rotWithShape="1">
              <a:blip r:embed="rId4">
                <a:alphaModFix/>
              </a:blip>
              <a:srcRect/>
              <a:stretch/>
            </p:blipFill>
            <p:spPr>
              <a:xfrm>
                <a:off x="1162050" y="1978025"/>
                <a:ext cx="3111500" cy="3111500"/>
              </a:xfrm>
              <a:prstGeom prst="rect">
                <a:avLst/>
              </a:prstGeom>
              <a:noFill/>
              <a:ln>
                <a:noFill/>
              </a:ln>
            </p:spPr>
          </p:pic>
          <p:sp>
            <p:nvSpPr>
              <p:cNvPr id="2470" name="Google Shape;2470;p143"/>
              <p:cNvSpPr/>
              <p:nvPr/>
            </p:nvSpPr>
            <p:spPr>
              <a:xfrm>
                <a:off x="1625630" y="3685905"/>
                <a:ext cx="2105001" cy="944414"/>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471" name="Google Shape;2471;p143"/>
            <p:cNvSpPr txBox="1"/>
            <p:nvPr/>
          </p:nvSpPr>
          <p:spPr>
            <a:xfrm>
              <a:off x="1639916" y="3865265"/>
              <a:ext cx="2046265" cy="58569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200" b="1">
                  <a:solidFill>
                    <a:schemeClr val="lt1"/>
                  </a:solidFill>
                  <a:latin typeface="Verdana"/>
                  <a:ea typeface="Verdana"/>
                  <a:cs typeface="Verdana"/>
                  <a:sym typeface="Verdana"/>
                </a:rPr>
                <a:t>DEMO</a:t>
              </a:r>
              <a:endParaRPr/>
            </a:p>
          </p:txBody>
        </p:sp>
      </p:grpSp>
      <p:sp>
        <p:nvSpPr>
          <p:cNvPr id="2472" name="Google Shape;2472;p14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Shape 2478"/>
        <p:cNvGrpSpPr/>
        <p:nvPr/>
      </p:nvGrpSpPr>
      <p:grpSpPr>
        <a:xfrm>
          <a:off x="0" y="0"/>
          <a:ext cx="0" cy="0"/>
          <a:chOff x="0" y="0"/>
          <a:chExt cx="0" cy="0"/>
        </a:xfrm>
      </p:grpSpPr>
      <p:sp>
        <p:nvSpPr>
          <p:cNvPr id="2479" name="Google Shape;2479;p144"/>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Demonstration …</a:t>
            </a:r>
            <a:r>
              <a:rPr lang="en-US" sz="1800"/>
              <a:t>   (continued)</a:t>
            </a:r>
            <a:endParaRPr/>
          </a:p>
        </p:txBody>
      </p:sp>
      <p:sp>
        <p:nvSpPr>
          <p:cNvPr id="2480" name="Google Shape;2480;p14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144</a:t>
            </a:fld>
            <a:endParaRPr/>
          </a:p>
        </p:txBody>
      </p:sp>
      <p:sp>
        <p:nvSpPr>
          <p:cNvPr id="2481" name="Google Shape;2481;p14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grpSp>
        <p:nvGrpSpPr>
          <p:cNvPr id="2482" name="Google Shape;2482;p144"/>
          <p:cNvGrpSpPr/>
          <p:nvPr/>
        </p:nvGrpSpPr>
        <p:grpSpPr>
          <a:xfrm>
            <a:off x="3003939" y="2009557"/>
            <a:ext cx="3155950" cy="3792756"/>
            <a:chOff x="1117635" y="1978025"/>
            <a:chExt cx="3155915" cy="3792156"/>
          </a:xfrm>
        </p:grpSpPr>
        <p:sp>
          <p:nvSpPr>
            <p:cNvPr id="2483" name="Google Shape;2483;p144"/>
            <p:cNvSpPr txBox="1"/>
            <p:nvPr/>
          </p:nvSpPr>
          <p:spPr>
            <a:xfrm>
              <a:off x="1117635" y="5123952"/>
              <a:ext cx="3120990" cy="6462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Verdana"/>
                  <a:ea typeface="Verdana"/>
                  <a:cs typeface="Verdana"/>
                  <a:sym typeface="Verdana"/>
                </a:rPr>
                <a:t>A parent’s upcoming deployment</a:t>
              </a:r>
              <a:endParaRPr sz="1800" b="1">
                <a:solidFill>
                  <a:schemeClr val="dk1"/>
                </a:solidFill>
                <a:latin typeface="Verdana"/>
                <a:ea typeface="Verdana"/>
                <a:cs typeface="Verdana"/>
                <a:sym typeface="Verdana"/>
              </a:endParaRPr>
            </a:p>
          </p:txBody>
        </p:sp>
        <p:grpSp>
          <p:nvGrpSpPr>
            <p:cNvPr id="2484" name="Google Shape;2484;p144"/>
            <p:cNvGrpSpPr/>
            <p:nvPr/>
          </p:nvGrpSpPr>
          <p:grpSpPr>
            <a:xfrm>
              <a:off x="1162050" y="1978025"/>
              <a:ext cx="3111500" cy="3111500"/>
              <a:chOff x="1162050" y="1978025"/>
              <a:chExt cx="3111500" cy="3111500"/>
            </a:xfrm>
          </p:grpSpPr>
          <p:pic>
            <p:nvPicPr>
              <p:cNvPr id="2485" name="Google Shape;2485;p144" descr="Movie Icon"/>
              <p:cNvPicPr preferRelativeResize="0"/>
              <p:nvPr/>
            </p:nvPicPr>
            <p:blipFill rotWithShape="1">
              <a:blip r:embed="rId3">
                <a:alphaModFix/>
              </a:blip>
              <a:srcRect/>
              <a:stretch/>
            </p:blipFill>
            <p:spPr>
              <a:xfrm>
                <a:off x="1162050" y="1978025"/>
                <a:ext cx="3111500" cy="3111500"/>
              </a:xfrm>
              <a:prstGeom prst="rect">
                <a:avLst/>
              </a:prstGeom>
              <a:noFill/>
              <a:ln>
                <a:noFill/>
              </a:ln>
            </p:spPr>
          </p:pic>
          <p:sp>
            <p:nvSpPr>
              <p:cNvPr id="2486" name="Google Shape;2486;p144"/>
              <p:cNvSpPr/>
              <p:nvPr/>
            </p:nvSpPr>
            <p:spPr>
              <a:xfrm>
                <a:off x="1625630" y="3685905"/>
                <a:ext cx="2105001" cy="944414"/>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487" name="Google Shape;2487;p144"/>
            <p:cNvSpPr txBox="1"/>
            <p:nvPr/>
          </p:nvSpPr>
          <p:spPr>
            <a:xfrm>
              <a:off x="1639916" y="3865265"/>
              <a:ext cx="2046265" cy="58569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200" b="1">
                  <a:solidFill>
                    <a:schemeClr val="lt1"/>
                  </a:solidFill>
                  <a:latin typeface="Verdana"/>
                  <a:ea typeface="Verdana"/>
                  <a:cs typeface="Verdana"/>
                  <a:sym typeface="Verdana"/>
                </a:rPr>
                <a:t>DEMO</a:t>
              </a:r>
              <a:endParaRPr/>
            </a:p>
          </p:txBody>
        </p:sp>
      </p:gr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494"/>
        <p:cNvGrpSpPr/>
        <p:nvPr/>
      </p:nvGrpSpPr>
      <p:grpSpPr>
        <a:xfrm>
          <a:off x="0" y="0"/>
          <a:ext cx="0" cy="0"/>
          <a:chOff x="0" y="0"/>
          <a:chExt cx="0" cy="0"/>
        </a:xfrm>
      </p:grpSpPr>
      <p:pic>
        <p:nvPicPr>
          <p:cNvPr id="2495" name="Google Shape;2495;p145" descr="D - TLR Review CSF2_TeenCurriculum_ParticipantGuideV3_0 3_AUG15.pptx - PowerPoint"/>
          <p:cNvPicPr preferRelativeResize="0"/>
          <p:nvPr/>
        </p:nvPicPr>
        <p:blipFill rotWithShape="1">
          <a:blip r:embed="rId3">
            <a:alphaModFix/>
          </a:blip>
          <a:srcRect l="21023" t="22450" r="3056" b="17264"/>
          <a:stretch/>
        </p:blipFill>
        <p:spPr>
          <a:xfrm>
            <a:off x="2666698" y="1227067"/>
            <a:ext cx="3810603" cy="5129283"/>
          </a:xfrm>
          <a:prstGeom prst="rect">
            <a:avLst/>
          </a:prstGeom>
          <a:noFill/>
          <a:ln>
            <a:noFill/>
          </a:ln>
        </p:spPr>
      </p:pic>
      <p:sp>
        <p:nvSpPr>
          <p:cNvPr id="2496" name="Google Shape;2496;p14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145</a:t>
            </a:fld>
            <a:endParaRPr/>
          </a:p>
        </p:txBody>
      </p:sp>
      <p:sp>
        <p:nvSpPr>
          <p:cNvPr id="2497" name="Google Shape;2497;p14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52):</a:t>
            </a:r>
            <a:br>
              <a:rPr lang="en-US"/>
            </a:br>
            <a:r>
              <a:rPr lang="en-US"/>
              <a:t>Put it in Perspective Example</a:t>
            </a:r>
            <a:endParaRPr/>
          </a:p>
        </p:txBody>
      </p:sp>
      <p:pic>
        <p:nvPicPr>
          <p:cNvPr id="2498" name="Google Shape;2498;p145" descr="PIIP.png"/>
          <p:cNvPicPr preferRelativeResize="0"/>
          <p:nvPr/>
        </p:nvPicPr>
        <p:blipFill rotWithShape="1">
          <a:blip r:embed="rId4">
            <a:alphaModFix/>
          </a:blip>
          <a:srcRect/>
          <a:stretch/>
        </p:blipFill>
        <p:spPr>
          <a:xfrm>
            <a:off x="457200" y="141288"/>
            <a:ext cx="684213" cy="822325"/>
          </a:xfrm>
          <a:prstGeom prst="rect">
            <a:avLst/>
          </a:prstGeom>
          <a:noFill/>
          <a:ln>
            <a:noFill/>
          </a:ln>
        </p:spPr>
      </p:pic>
      <p:sp>
        <p:nvSpPr>
          <p:cNvPr id="2499" name="Google Shape;2499;p14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505"/>
        <p:cNvGrpSpPr/>
        <p:nvPr/>
      </p:nvGrpSpPr>
      <p:grpSpPr>
        <a:xfrm>
          <a:off x="0" y="0"/>
          <a:ext cx="0" cy="0"/>
          <a:chOff x="0" y="0"/>
          <a:chExt cx="0" cy="0"/>
        </a:xfrm>
      </p:grpSpPr>
      <p:sp>
        <p:nvSpPr>
          <p:cNvPr id="2506" name="Google Shape;2506;p14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Put it in Perspective Example </a:t>
            </a:r>
            <a:r>
              <a:rPr lang="en-US" sz="1800"/>
              <a:t>(continued)</a:t>
            </a:r>
            <a:endParaRPr/>
          </a:p>
        </p:txBody>
      </p:sp>
      <p:sp>
        <p:nvSpPr>
          <p:cNvPr id="2507" name="Google Shape;2507;p14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146</a:t>
            </a:fld>
            <a:endParaRPr/>
          </a:p>
        </p:txBody>
      </p:sp>
      <p:sp>
        <p:nvSpPr>
          <p:cNvPr id="2508" name="Google Shape;2508;p14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2509" name="Google Shape;2509;p146" descr="D - TLR Review CSF2_TeenCurriculum_ParticipantGuideV3_0 3_AUG15.pptx - PowerPoint"/>
          <p:cNvPicPr preferRelativeResize="0"/>
          <p:nvPr/>
        </p:nvPicPr>
        <p:blipFill rotWithShape="1">
          <a:blip r:embed="rId3">
            <a:alphaModFix/>
          </a:blip>
          <a:srcRect l="21023" t="22450" r="3056" b="17264"/>
          <a:stretch/>
        </p:blipFill>
        <p:spPr>
          <a:xfrm>
            <a:off x="2666698" y="1227067"/>
            <a:ext cx="3810603" cy="5129283"/>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515"/>
        <p:cNvGrpSpPr/>
        <p:nvPr/>
      </p:nvGrpSpPr>
      <p:grpSpPr>
        <a:xfrm>
          <a:off x="0" y="0"/>
          <a:ext cx="0" cy="0"/>
          <a:chOff x="0" y="0"/>
          <a:chExt cx="0" cy="0"/>
        </a:xfrm>
      </p:grpSpPr>
      <p:sp>
        <p:nvSpPr>
          <p:cNvPr id="2516" name="Google Shape;2516;p14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53):</a:t>
            </a:r>
            <a:br>
              <a:rPr lang="en-US"/>
            </a:br>
            <a:r>
              <a:rPr lang="en-US"/>
              <a:t>Put it in Perspective Practice</a:t>
            </a:r>
            <a:endParaRPr/>
          </a:p>
        </p:txBody>
      </p:sp>
      <p:sp>
        <p:nvSpPr>
          <p:cNvPr id="2517" name="Google Shape;2517;p14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147</a:t>
            </a:fld>
            <a:endParaRPr/>
          </a:p>
        </p:txBody>
      </p:sp>
      <p:pic>
        <p:nvPicPr>
          <p:cNvPr id="2518" name="Google Shape;2518;p147" descr="PIIP.png"/>
          <p:cNvPicPr preferRelativeResize="0"/>
          <p:nvPr/>
        </p:nvPicPr>
        <p:blipFill rotWithShape="1">
          <a:blip r:embed="rId3">
            <a:alphaModFix/>
          </a:blip>
          <a:srcRect/>
          <a:stretch/>
        </p:blipFill>
        <p:spPr>
          <a:xfrm>
            <a:off x="457200" y="55563"/>
            <a:ext cx="684213" cy="822325"/>
          </a:xfrm>
          <a:prstGeom prst="rect">
            <a:avLst/>
          </a:prstGeom>
          <a:noFill/>
          <a:ln>
            <a:noFill/>
          </a:ln>
        </p:spPr>
      </p:pic>
      <p:pic>
        <p:nvPicPr>
          <p:cNvPr id="2519" name="Google Shape;2519;p147" descr="D - TLR Review CSF2_TeenCurriculum_ParticipantGuideV3_0 3_AUG15.pptx - PowerPoint"/>
          <p:cNvPicPr preferRelativeResize="0"/>
          <p:nvPr/>
        </p:nvPicPr>
        <p:blipFill rotWithShape="1">
          <a:blip r:embed="rId4">
            <a:alphaModFix/>
          </a:blip>
          <a:srcRect l="20830" t="22906" r="3443" b="16922"/>
          <a:stretch/>
        </p:blipFill>
        <p:spPr>
          <a:xfrm>
            <a:off x="2666698" y="1223703"/>
            <a:ext cx="3810603" cy="5132647"/>
          </a:xfrm>
          <a:prstGeom prst="rect">
            <a:avLst/>
          </a:prstGeom>
          <a:noFill/>
          <a:ln>
            <a:noFill/>
          </a:ln>
        </p:spPr>
      </p:pic>
      <p:sp>
        <p:nvSpPr>
          <p:cNvPr id="2520" name="Google Shape;2520;p14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526"/>
        <p:cNvGrpSpPr/>
        <p:nvPr/>
      </p:nvGrpSpPr>
      <p:grpSpPr>
        <a:xfrm>
          <a:off x="0" y="0"/>
          <a:ext cx="0" cy="0"/>
          <a:chOff x="0" y="0"/>
          <a:chExt cx="0" cy="0"/>
        </a:xfrm>
      </p:grpSpPr>
      <p:sp>
        <p:nvSpPr>
          <p:cNvPr id="2527" name="Google Shape;2527;p14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148</a:t>
            </a:fld>
            <a:endParaRPr/>
          </a:p>
        </p:txBody>
      </p:sp>
      <p:sp>
        <p:nvSpPr>
          <p:cNvPr id="2528" name="Google Shape;2528;p14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54):</a:t>
            </a:r>
            <a:br>
              <a:rPr lang="en-US"/>
            </a:br>
            <a:r>
              <a:rPr lang="en-US"/>
              <a:t>Make it Personal</a:t>
            </a:r>
            <a:endParaRPr/>
          </a:p>
        </p:txBody>
      </p:sp>
      <p:pic>
        <p:nvPicPr>
          <p:cNvPr id="2529" name="Google Shape;2529;p148" descr="PIIP.png"/>
          <p:cNvPicPr preferRelativeResize="0"/>
          <p:nvPr/>
        </p:nvPicPr>
        <p:blipFill rotWithShape="1">
          <a:blip r:embed="rId3">
            <a:alphaModFix/>
          </a:blip>
          <a:srcRect/>
          <a:stretch/>
        </p:blipFill>
        <p:spPr>
          <a:xfrm>
            <a:off x="457200" y="141288"/>
            <a:ext cx="684213" cy="822325"/>
          </a:xfrm>
          <a:prstGeom prst="rect">
            <a:avLst/>
          </a:prstGeom>
          <a:noFill/>
          <a:ln>
            <a:noFill/>
          </a:ln>
        </p:spPr>
      </p:pic>
      <p:pic>
        <p:nvPicPr>
          <p:cNvPr id="2530" name="Google Shape;2530;p148" descr="D - TLR Review CSF2_TeenCurriculum_ParticipantGuideV3_0 3_AUG15.pptx - PowerPoint"/>
          <p:cNvPicPr preferRelativeResize="0"/>
          <p:nvPr/>
        </p:nvPicPr>
        <p:blipFill rotWithShape="1">
          <a:blip r:embed="rId4">
            <a:alphaModFix/>
          </a:blip>
          <a:srcRect l="27392" t="32365" r="7022" b="23760"/>
          <a:stretch/>
        </p:blipFill>
        <p:spPr>
          <a:xfrm>
            <a:off x="2664368" y="1412262"/>
            <a:ext cx="3827171" cy="5028876"/>
          </a:xfrm>
          <a:prstGeom prst="rect">
            <a:avLst/>
          </a:prstGeom>
          <a:noFill/>
          <a:ln>
            <a:noFill/>
          </a:ln>
        </p:spPr>
      </p:pic>
      <p:sp>
        <p:nvSpPr>
          <p:cNvPr id="2531" name="Google Shape;2531;p14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Shape 2543"/>
        <p:cNvGrpSpPr/>
        <p:nvPr/>
      </p:nvGrpSpPr>
      <p:grpSpPr>
        <a:xfrm>
          <a:off x="0" y="0"/>
          <a:ext cx="0" cy="0"/>
          <a:chOff x="0" y="0"/>
          <a:chExt cx="0" cy="0"/>
        </a:xfrm>
      </p:grpSpPr>
      <p:sp>
        <p:nvSpPr>
          <p:cNvPr id="2544" name="Google Shape;2544;p14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11) MG Cover Page</a:t>
            </a:r>
            <a:endParaRPr/>
          </a:p>
        </p:txBody>
      </p:sp>
      <p:sp>
        <p:nvSpPr>
          <p:cNvPr id="2545" name="Google Shape;2545;p14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149</a:t>
            </a:fld>
            <a:endParaRPr/>
          </a:p>
        </p:txBody>
      </p:sp>
      <p:sp>
        <p:nvSpPr>
          <p:cNvPr id="2546" name="Google Shape;2546;p14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1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8): </a:t>
            </a:r>
            <a:br>
              <a:rPr lang="en-US"/>
            </a:br>
            <a:r>
              <a:rPr lang="en-US"/>
              <a:t>Make it Personal</a:t>
            </a:r>
            <a:endParaRPr/>
          </a:p>
        </p:txBody>
      </p:sp>
      <p:sp>
        <p:nvSpPr>
          <p:cNvPr id="455" name="Google Shape;455;p1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15</a:t>
            </a:fld>
            <a:endParaRPr/>
          </a:p>
        </p:txBody>
      </p:sp>
      <p:pic>
        <p:nvPicPr>
          <p:cNvPr id="456" name="Google Shape;456;p15" descr="HTGS.png"/>
          <p:cNvPicPr preferRelativeResize="0"/>
          <p:nvPr/>
        </p:nvPicPr>
        <p:blipFill rotWithShape="1">
          <a:blip r:embed="rId3">
            <a:alphaModFix/>
          </a:blip>
          <a:srcRect/>
          <a:stretch/>
        </p:blipFill>
        <p:spPr>
          <a:xfrm>
            <a:off x="457200" y="146050"/>
            <a:ext cx="684213" cy="822325"/>
          </a:xfrm>
          <a:prstGeom prst="rect">
            <a:avLst/>
          </a:prstGeom>
          <a:noFill/>
          <a:ln>
            <a:noFill/>
          </a:ln>
        </p:spPr>
      </p:pic>
      <p:sp>
        <p:nvSpPr>
          <p:cNvPr id="457" name="Google Shape;457;p1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458" name="Google Shape;458;p15" descr="B - reviewed CSF2_TeenCurriculum_2HRWORKSHOP_ParticipantGuideV2_1 2_AUG14 V4_1.pptx - PowerPoint"/>
          <p:cNvPicPr preferRelativeResize="0"/>
          <p:nvPr/>
        </p:nvPicPr>
        <p:blipFill rotWithShape="1">
          <a:blip r:embed="rId4">
            <a:alphaModFix/>
          </a:blip>
          <a:srcRect l="10181" t="26284" r="8208" b="4360"/>
          <a:stretch/>
        </p:blipFill>
        <p:spPr>
          <a:xfrm>
            <a:off x="2692711" y="1410119"/>
            <a:ext cx="3752967" cy="4962632"/>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Shape 2557"/>
        <p:cNvGrpSpPr/>
        <p:nvPr/>
      </p:nvGrpSpPr>
      <p:grpSpPr>
        <a:xfrm>
          <a:off x="0" y="0"/>
          <a:ext cx="0" cy="0"/>
          <a:chOff x="0" y="0"/>
          <a:chExt cx="0" cy="0"/>
        </a:xfrm>
      </p:grpSpPr>
      <p:sp>
        <p:nvSpPr>
          <p:cNvPr id="2558" name="Google Shape;2558;p150"/>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11) MG Key Terms</a:t>
            </a:r>
            <a:endParaRPr/>
          </a:p>
        </p:txBody>
      </p:sp>
      <p:sp>
        <p:nvSpPr>
          <p:cNvPr id="2559" name="Google Shape;2559;p15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150</a:t>
            </a:fld>
            <a:endParaRPr/>
          </a:p>
        </p:txBody>
      </p:sp>
      <p:sp>
        <p:nvSpPr>
          <p:cNvPr id="2560" name="Google Shape;2560;p15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566"/>
        <p:cNvGrpSpPr/>
        <p:nvPr/>
      </p:nvGrpSpPr>
      <p:grpSpPr>
        <a:xfrm>
          <a:off x="0" y="0"/>
          <a:ext cx="0" cy="0"/>
          <a:chOff x="0" y="0"/>
          <a:chExt cx="0" cy="0"/>
        </a:xfrm>
      </p:grpSpPr>
      <p:sp>
        <p:nvSpPr>
          <p:cNvPr id="2567" name="Google Shape;2567;p151"/>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(age. 55):</a:t>
            </a:r>
            <a:br>
              <a:rPr lang="en-US"/>
            </a:br>
            <a:r>
              <a:rPr lang="en-US"/>
              <a:t>Hunt the Good Stuff</a:t>
            </a:r>
            <a:endParaRPr/>
          </a:p>
        </p:txBody>
      </p:sp>
      <p:sp>
        <p:nvSpPr>
          <p:cNvPr id="2568" name="Google Shape;2568;p15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151</a:t>
            </a:fld>
            <a:endParaRPr/>
          </a:p>
        </p:txBody>
      </p:sp>
      <p:pic>
        <p:nvPicPr>
          <p:cNvPr id="2569" name="Google Shape;2569;p151" descr="HTGS.png"/>
          <p:cNvPicPr preferRelativeResize="0"/>
          <p:nvPr/>
        </p:nvPicPr>
        <p:blipFill rotWithShape="1">
          <a:blip r:embed="rId3">
            <a:alphaModFix/>
          </a:blip>
          <a:srcRect/>
          <a:stretch/>
        </p:blipFill>
        <p:spPr>
          <a:xfrm>
            <a:off x="457200" y="146050"/>
            <a:ext cx="684213" cy="822325"/>
          </a:xfrm>
          <a:prstGeom prst="rect">
            <a:avLst/>
          </a:prstGeom>
          <a:noFill/>
          <a:ln>
            <a:noFill/>
          </a:ln>
        </p:spPr>
      </p:pic>
      <p:pic>
        <p:nvPicPr>
          <p:cNvPr id="2570" name="Google Shape;2570;p151" descr="D - TLR Review CSF2_TeenCurriculum_ParticipantGuideV3_0 3_AUG15.pptx - PowerPoint"/>
          <p:cNvPicPr preferRelativeResize="0"/>
          <p:nvPr/>
        </p:nvPicPr>
        <p:blipFill rotWithShape="1">
          <a:blip r:embed="rId4">
            <a:alphaModFix/>
          </a:blip>
          <a:srcRect l="27392" t="32365" r="6800" b="23646"/>
          <a:stretch/>
        </p:blipFill>
        <p:spPr>
          <a:xfrm>
            <a:off x="2682875" y="1417638"/>
            <a:ext cx="3814763" cy="5008499"/>
          </a:xfrm>
          <a:prstGeom prst="rect">
            <a:avLst/>
          </a:prstGeom>
          <a:noFill/>
          <a:ln>
            <a:noFill/>
          </a:ln>
        </p:spPr>
      </p:pic>
      <p:sp>
        <p:nvSpPr>
          <p:cNvPr id="2571" name="Google Shape;2571;p15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577"/>
        <p:cNvGrpSpPr/>
        <p:nvPr/>
      </p:nvGrpSpPr>
      <p:grpSpPr>
        <a:xfrm>
          <a:off x="0" y="0"/>
          <a:ext cx="0" cy="0"/>
          <a:chOff x="0" y="0"/>
          <a:chExt cx="0" cy="0"/>
        </a:xfrm>
      </p:grpSpPr>
      <p:sp>
        <p:nvSpPr>
          <p:cNvPr id="2578" name="Google Shape;2578;p152"/>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Mental Games</a:t>
            </a:r>
            <a:endParaRPr/>
          </a:p>
        </p:txBody>
      </p:sp>
      <p:sp>
        <p:nvSpPr>
          <p:cNvPr id="2579" name="Google Shape;2579;p15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152</a:t>
            </a:fld>
            <a:endParaRPr/>
          </a:p>
        </p:txBody>
      </p:sp>
      <p:pic>
        <p:nvPicPr>
          <p:cNvPr id="2580" name="Google Shape;2580;p152" descr="S:\0Resilience\Army\MRT V 3.0 Devel\Final\Icons\Mental_Games.png"/>
          <p:cNvPicPr preferRelativeResize="0"/>
          <p:nvPr/>
        </p:nvPicPr>
        <p:blipFill rotWithShape="1">
          <a:blip r:embed="rId3">
            <a:alphaModFix/>
          </a:blip>
          <a:srcRect/>
          <a:stretch/>
        </p:blipFill>
        <p:spPr>
          <a:xfrm>
            <a:off x="2870200" y="1836738"/>
            <a:ext cx="3416300" cy="4114800"/>
          </a:xfrm>
          <a:prstGeom prst="rect">
            <a:avLst/>
          </a:prstGeom>
          <a:noFill/>
          <a:ln>
            <a:noFill/>
          </a:ln>
        </p:spPr>
      </p:pic>
      <p:pic>
        <p:nvPicPr>
          <p:cNvPr id="2581" name="Google Shape;2581;p152" descr="Mental_Games.png"/>
          <p:cNvPicPr preferRelativeResize="0"/>
          <p:nvPr/>
        </p:nvPicPr>
        <p:blipFill rotWithShape="1">
          <a:blip r:embed="rId4">
            <a:alphaModFix/>
          </a:blip>
          <a:srcRect/>
          <a:stretch/>
        </p:blipFill>
        <p:spPr>
          <a:xfrm>
            <a:off x="457200" y="141288"/>
            <a:ext cx="684213" cy="822325"/>
          </a:xfrm>
          <a:prstGeom prst="rect">
            <a:avLst/>
          </a:prstGeom>
          <a:noFill/>
          <a:ln>
            <a:noFill/>
          </a:ln>
        </p:spPr>
      </p:pic>
      <p:sp>
        <p:nvSpPr>
          <p:cNvPr id="2582" name="Google Shape;2582;p152"/>
          <p:cNvSpPr/>
          <p:nvPr/>
        </p:nvSpPr>
        <p:spPr>
          <a:xfrm>
            <a:off x="3180908" y="919717"/>
            <a:ext cx="2819400" cy="381001"/>
          </a:xfrm>
          <a:prstGeom prst="roundRect">
            <a:avLst>
              <a:gd name="adj" fmla="val 16667"/>
            </a:avLst>
          </a:prstGeom>
          <a:solidFill>
            <a:srgbClr val="00B050"/>
          </a:solidFill>
          <a:ln>
            <a:noFill/>
          </a:ln>
        </p:spPr>
        <p:txBody>
          <a:bodyPr spcFirstLastPara="1" wrap="square" lIns="91350" tIns="45675" rIns="91350" bIns="45675" anchor="ctr" anchorCtr="0">
            <a:noAutofit/>
          </a:bodyPr>
          <a:lstStyle/>
          <a:p>
            <a:pPr marL="0" marR="0" lvl="0" indent="0" algn="ctr" rtl="0">
              <a:spcBef>
                <a:spcPts val="0"/>
              </a:spcBef>
              <a:spcAft>
                <a:spcPts val="0"/>
              </a:spcAft>
              <a:buNone/>
            </a:pPr>
            <a:r>
              <a:rPr lang="en-US" sz="1900">
                <a:solidFill>
                  <a:schemeClr val="lt1"/>
                </a:solidFill>
                <a:latin typeface="Arial"/>
                <a:ea typeface="Arial"/>
                <a:cs typeface="Arial"/>
                <a:sym typeface="Arial"/>
              </a:rPr>
              <a:t>Self-regulation</a:t>
            </a:r>
            <a:endParaRPr sz="1900">
              <a:solidFill>
                <a:schemeClr val="lt1"/>
              </a:solidFill>
              <a:latin typeface="Arial"/>
              <a:ea typeface="Arial"/>
              <a:cs typeface="Arial"/>
              <a:sym typeface="Arial"/>
            </a:endParaRPr>
          </a:p>
        </p:txBody>
      </p:sp>
      <p:sp>
        <p:nvSpPr>
          <p:cNvPr id="2583" name="Google Shape;2583;p15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589"/>
        <p:cNvGrpSpPr/>
        <p:nvPr/>
      </p:nvGrpSpPr>
      <p:grpSpPr>
        <a:xfrm>
          <a:off x="0" y="0"/>
          <a:ext cx="0" cy="0"/>
          <a:chOff x="0" y="0"/>
          <a:chExt cx="0" cy="0"/>
        </a:xfrm>
      </p:grpSpPr>
      <p:sp>
        <p:nvSpPr>
          <p:cNvPr id="2590" name="Google Shape;2590;p153"/>
          <p:cNvSpPr txBox="1">
            <a:spLocks noGrp="1"/>
          </p:cNvSpPr>
          <p:nvPr>
            <p:ph type="title"/>
          </p:nvPr>
        </p:nvSpPr>
        <p:spPr>
          <a:xfrm>
            <a:off x="0" y="-1588"/>
            <a:ext cx="9144000" cy="1066801"/>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Mental Games</a:t>
            </a:r>
            <a:endParaRPr/>
          </a:p>
        </p:txBody>
      </p:sp>
      <p:sp>
        <p:nvSpPr>
          <p:cNvPr id="2591" name="Google Shape;2591;p153"/>
          <p:cNvSpPr txBox="1">
            <a:spLocks noGrp="1"/>
          </p:cNvSpPr>
          <p:nvPr>
            <p:ph type="body" idx="1"/>
          </p:nvPr>
        </p:nvSpPr>
        <p:spPr>
          <a:xfrm>
            <a:off x="207107" y="1263693"/>
            <a:ext cx="7487926" cy="5029200"/>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2400"/>
              <a:buChar char="▪"/>
            </a:pPr>
            <a:r>
              <a:rPr lang="en-US"/>
              <a:t>Mental games are used as a quick distraction from counterproductive (</a:t>
            </a:r>
            <a:r>
              <a:rPr lang="en-US" b="1">
                <a:solidFill>
                  <a:srgbClr val="FF0000"/>
                </a:solidFill>
              </a:rPr>
              <a:t>unhelpful</a:t>
            </a:r>
            <a:r>
              <a:rPr lang="en-US"/>
              <a:t>) thoughts that are interfering with a task at hand (</a:t>
            </a:r>
            <a:r>
              <a:rPr lang="en-US" b="1">
                <a:solidFill>
                  <a:srgbClr val="FF0000"/>
                </a:solidFill>
              </a:rPr>
              <a:t>something you’re about to do</a:t>
            </a:r>
            <a:r>
              <a:rPr lang="en-US"/>
              <a:t>)</a:t>
            </a:r>
            <a:endParaRPr/>
          </a:p>
          <a:p>
            <a:pPr marL="341313" lvl="0" indent="-176213" algn="l" rtl="0">
              <a:spcBef>
                <a:spcPts val="520"/>
              </a:spcBef>
              <a:spcAft>
                <a:spcPts val="0"/>
              </a:spcAft>
              <a:buClr>
                <a:schemeClr val="dk1"/>
              </a:buClr>
              <a:buSzPts val="2600"/>
              <a:buNone/>
            </a:pPr>
            <a:endParaRPr sz="2600"/>
          </a:p>
          <a:p>
            <a:pPr marL="341313" lvl="0" indent="-341313" algn="l" rtl="0">
              <a:spcBef>
                <a:spcPts val="480"/>
              </a:spcBef>
              <a:spcAft>
                <a:spcPts val="0"/>
              </a:spcAft>
              <a:buClr>
                <a:schemeClr val="dk1"/>
              </a:buClr>
              <a:buSzPts val="2400"/>
              <a:buChar char="▪"/>
            </a:pPr>
            <a:r>
              <a:rPr lang="en-US"/>
              <a:t>Mental Games must:</a:t>
            </a:r>
            <a:endParaRPr/>
          </a:p>
          <a:p>
            <a:pPr marL="741363" lvl="1" indent="-284163" algn="l" rtl="0">
              <a:spcBef>
                <a:spcPts val="480"/>
              </a:spcBef>
              <a:spcAft>
                <a:spcPts val="0"/>
              </a:spcAft>
              <a:buClr>
                <a:schemeClr val="dk1"/>
              </a:buClr>
              <a:buSzPts val="2400"/>
              <a:buChar char="–"/>
            </a:pPr>
            <a:r>
              <a:rPr lang="en-US" sz="2400"/>
              <a:t>Engage your full attention</a:t>
            </a:r>
            <a:endParaRPr/>
          </a:p>
          <a:p>
            <a:pPr marL="741363" lvl="1" indent="-284163" algn="l" rtl="0">
              <a:spcBef>
                <a:spcPts val="480"/>
              </a:spcBef>
              <a:spcAft>
                <a:spcPts val="0"/>
              </a:spcAft>
              <a:buClr>
                <a:schemeClr val="dk1"/>
              </a:buClr>
              <a:buSzPts val="2400"/>
              <a:buChar char="–"/>
            </a:pPr>
            <a:r>
              <a:rPr lang="en-US" sz="2400"/>
              <a:t>Be challenging and fun</a:t>
            </a:r>
            <a:endParaRPr/>
          </a:p>
          <a:p>
            <a:pPr marL="741363" lvl="1" indent="-284163" algn="l" rtl="0">
              <a:spcBef>
                <a:spcPts val="480"/>
              </a:spcBef>
              <a:spcAft>
                <a:spcPts val="0"/>
              </a:spcAft>
              <a:buClr>
                <a:schemeClr val="dk1"/>
              </a:buClr>
              <a:buSzPts val="2400"/>
              <a:buChar char="–"/>
            </a:pPr>
            <a:r>
              <a:rPr lang="en-US" sz="2400"/>
              <a:t>Be done within a few minutes</a:t>
            </a:r>
            <a:endParaRPr/>
          </a:p>
          <a:p>
            <a:pPr marL="457159" lvl="1" indent="0" algn="l" rtl="0">
              <a:spcBef>
                <a:spcPts val="520"/>
              </a:spcBef>
              <a:spcAft>
                <a:spcPts val="0"/>
              </a:spcAft>
              <a:buClr>
                <a:schemeClr val="dk1"/>
              </a:buClr>
              <a:buSzPts val="2600"/>
              <a:buFont typeface="Arial"/>
              <a:buNone/>
            </a:pPr>
            <a:endParaRPr sz="2600"/>
          </a:p>
          <a:p>
            <a:pPr marL="0" lvl="0" indent="0" algn="l" rtl="0">
              <a:spcBef>
                <a:spcPts val="520"/>
              </a:spcBef>
              <a:spcAft>
                <a:spcPts val="0"/>
              </a:spcAft>
              <a:buClr>
                <a:schemeClr val="dk1"/>
              </a:buClr>
              <a:buSzPts val="2600"/>
              <a:buFont typeface="Noto Sans Symbols"/>
              <a:buNone/>
            </a:pPr>
            <a:endParaRPr sz="2600">
              <a:solidFill>
                <a:srgbClr val="FF0000"/>
              </a:solidFill>
            </a:endParaRPr>
          </a:p>
        </p:txBody>
      </p:sp>
      <p:sp>
        <p:nvSpPr>
          <p:cNvPr id="2592" name="Google Shape;2592;p15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153</a:t>
            </a:fld>
            <a:endParaRPr/>
          </a:p>
        </p:txBody>
      </p:sp>
      <p:pic>
        <p:nvPicPr>
          <p:cNvPr id="2593" name="Google Shape;2593;p153" descr="http://3.bp.blogspot.com/_1PfZk7uQzXc/S6pzeYWxpTI/AAAAAAAABJk/e_ToGV3VZIQ/s1600/mindgame.gif">
            <a:hlinkClick r:id="rId3"/>
          </p:cNvPr>
          <p:cNvPicPr preferRelativeResize="0"/>
          <p:nvPr/>
        </p:nvPicPr>
        <p:blipFill rotWithShape="1">
          <a:blip r:embed="rId4">
            <a:alphaModFix/>
          </a:blip>
          <a:srcRect/>
          <a:stretch/>
        </p:blipFill>
        <p:spPr>
          <a:xfrm>
            <a:off x="7640324" y="1300162"/>
            <a:ext cx="1284288" cy="1522413"/>
          </a:xfrm>
          <a:prstGeom prst="rect">
            <a:avLst/>
          </a:prstGeom>
          <a:noFill/>
          <a:ln>
            <a:noFill/>
          </a:ln>
        </p:spPr>
      </p:pic>
      <p:cxnSp>
        <p:nvCxnSpPr>
          <p:cNvPr id="2594" name="Google Shape;2594;p153"/>
          <p:cNvCxnSpPr/>
          <p:nvPr/>
        </p:nvCxnSpPr>
        <p:spPr>
          <a:xfrm>
            <a:off x="3064300" y="4105886"/>
            <a:ext cx="1909593" cy="0"/>
          </a:xfrm>
          <a:prstGeom prst="straightConnector1">
            <a:avLst/>
          </a:prstGeom>
          <a:noFill/>
          <a:ln w="38100" cap="flat" cmpd="sng">
            <a:solidFill>
              <a:srgbClr val="FF0000"/>
            </a:solidFill>
            <a:prstDash val="solid"/>
            <a:round/>
            <a:headEnd type="none" w="sm" len="sm"/>
            <a:tailEnd type="none" w="sm" len="sm"/>
          </a:ln>
        </p:spPr>
      </p:cxnSp>
      <p:cxnSp>
        <p:nvCxnSpPr>
          <p:cNvPr id="2595" name="Google Shape;2595;p153"/>
          <p:cNvCxnSpPr/>
          <p:nvPr/>
        </p:nvCxnSpPr>
        <p:spPr>
          <a:xfrm>
            <a:off x="1551243" y="4535617"/>
            <a:ext cx="1731219" cy="0"/>
          </a:xfrm>
          <a:prstGeom prst="straightConnector1">
            <a:avLst/>
          </a:prstGeom>
          <a:noFill/>
          <a:ln w="38100" cap="flat" cmpd="sng">
            <a:solidFill>
              <a:srgbClr val="FF0000"/>
            </a:solidFill>
            <a:prstDash val="solid"/>
            <a:round/>
            <a:headEnd type="none" w="sm" len="sm"/>
            <a:tailEnd type="none" w="sm" len="sm"/>
          </a:ln>
        </p:spPr>
      </p:cxnSp>
      <p:cxnSp>
        <p:nvCxnSpPr>
          <p:cNvPr id="2596" name="Google Shape;2596;p153"/>
          <p:cNvCxnSpPr/>
          <p:nvPr/>
        </p:nvCxnSpPr>
        <p:spPr>
          <a:xfrm>
            <a:off x="4064000" y="4535617"/>
            <a:ext cx="508000" cy="0"/>
          </a:xfrm>
          <a:prstGeom prst="straightConnector1">
            <a:avLst/>
          </a:prstGeom>
          <a:noFill/>
          <a:ln w="38100" cap="flat" cmpd="sng">
            <a:solidFill>
              <a:srgbClr val="FF0000"/>
            </a:solidFill>
            <a:prstDash val="solid"/>
            <a:round/>
            <a:headEnd type="none" w="sm" len="sm"/>
            <a:tailEnd type="none" w="sm" len="sm"/>
          </a:ln>
        </p:spPr>
      </p:cxnSp>
      <p:cxnSp>
        <p:nvCxnSpPr>
          <p:cNvPr id="2597" name="Google Shape;2597;p153"/>
          <p:cNvCxnSpPr/>
          <p:nvPr/>
        </p:nvCxnSpPr>
        <p:spPr>
          <a:xfrm>
            <a:off x="3739068" y="5005517"/>
            <a:ext cx="1856747" cy="0"/>
          </a:xfrm>
          <a:prstGeom prst="straightConnector1">
            <a:avLst/>
          </a:prstGeom>
          <a:noFill/>
          <a:ln w="38100" cap="flat" cmpd="sng">
            <a:solidFill>
              <a:srgbClr val="FF0000"/>
            </a:solidFill>
            <a:prstDash val="solid"/>
            <a:round/>
            <a:headEnd type="none" w="sm" len="sm"/>
            <a:tailEnd type="none" w="sm" len="sm"/>
          </a:ln>
        </p:spPr>
      </p:cxnSp>
      <p:pic>
        <p:nvPicPr>
          <p:cNvPr id="2598" name="Google Shape;2598;p153" descr="Mental_Games.png"/>
          <p:cNvPicPr preferRelativeResize="0"/>
          <p:nvPr/>
        </p:nvPicPr>
        <p:blipFill rotWithShape="1">
          <a:blip r:embed="rId5">
            <a:alphaModFix/>
          </a:blip>
          <a:srcRect/>
          <a:stretch/>
        </p:blipFill>
        <p:spPr>
          <a:xfrm>
            <a:off x="457200" y="141288"/>
            <a:ext cx="684213" cy="822325"/>
          </a:xfrm>
          <a:prstGeom prst="rect">
            <a:avLst/>
          </a:prstGeom>
          <a:noFill/>
          <a:ln>
            <a:noFill/>
          </a:ln>
        </p:spPr>
      </p:pic>
      <p:grpSp>
        <p:nvGrpSpPr>
          <p:cNvPr id="2599" name="Google Shape;2599;p153"/>
          <p:cNvGrpSpPr/>
          <p:nvPr/>
        </p:nvGrpSpPr>
        <p:grpSpPr>
          <a:xfrm>
            <a:off x="-223588" y="6297734"/>
            <a:ext cx="1190626" cy="560266"/>
            <a:chOff x="-106363" y="6297734"/>
            <a:chExt cx="1190626" cy="560266"/>
          </a:xfrm>
        </p:grpSpPr>
        <p:pic>
          <p:nvPicPr>
            <p:cNvPr id="2600" name="Google Shape;2600;p153" descr="http://peanutonthetable.com/wp-content/uploads/2013/02/notebook-and-pen.jpg">
              <a:hlinkClick r:id="rId6"/>
            </p:cNvPr>
            <p:cNvPicPr preferRelativeResize="0"/>
            <p:nvPr/>
          </p:nvPicPr>
          <p:blipFill rotWithShape="1">
            <a:blip r:embed="rId7">
              <a:alphaModFix/>
            </a:blip>
            <a:srcRect/>
            <a:stretch/>
          </p:blipFill>
          <p:spPr>
            <a:xfrm>
              <a:off x="120650" y="6326188"/>
              <a:ext cx="719138" cy="531812"/>
            </a:xfrm>
            <a:prstGeom prst="rect">
              <a:avLst/>
            </a:prstGeom>
            <a:noFill/>
            <a:ln>
              <a:noFill/>
            </a:ln>
            <a:effectLst>
              <a:outerShdw blurRad="292100" dist="139700" dir="2700000" algn="tl" rotWithShape="0">
                <a:srgbClr val="333333">
                  <a:alpha val="64705"/>
                </a:srgbClr>
              </a:outerShdw>
            </a:effectLst>
          </p:spPr>
        </p:pic>
        <p:sp>
          <p:nvSpPr>
            <p:cNvPr id="2601" name="Google Shape;2601;p153"/>
            <p:cNvSpPr txBox="1"/>
            <p:nvPr/>
          </p:nvSpPr>
          <p:spPr>
            <a:xfrm>
              <a:off x="-106363" y="6297734"/>
              <a:ext cx="119062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dk1"/>
                  </a:solidFill>
                  <a:latin typeface="Verdana"/>
                  <a:ea typeface="Verdana"/>
                  <a:cs typeface="Verdana"/>
                  <a:sym typeface="Verdana"/>
                </a:rPr>
                <a:t>Notes</a:t>
              </a:r>
              <a:endParaRPr/>
            </a:p>
            <a:p>
              <a:pPr marL="0" marR="0" lvl="0" indent="0" algn="ctr" rtl="0">
                <a:spcBef>
                  <a:spcPts val="0"/>
                </a:spcBef>
                <a:spcAft>
                  <a:spcPts val="0"/>
                </a:spcAft>
                <a:buNone/>
              </a:pPr>
              <a:r>
                <a:rPr lang="en-US" sz="800">
                  <a:solidFill>
                    <a:schemeClr val="dk1"/>
                  </a:solidFill>
                  <a:latin typeface="Verdana"/>
                  <a:ea typeface="Verdana"/>
                  <a:cs typeface="Verdana"/>
                  <a:sym typeface="Verdana"/>
                </a:rPr>
                <a:t>page 55</a:t>
              </a:r>
              <a:endParaRPr/>
            </a:p>
          </p:txBody>
        </p:sp>
      </p:grpSp>
      <p:grpSp>
        <p:nvGrpSpPr>
          <p:cNvPr id="2602" name="Google Shape;2602;p153"/>
          <p:cNvGrpSpPr/>
          <p:nvPr/>
        </p:nvGrpSpPr>
        <p:grpSpPr>
          <a:xfrm>
            <a:off x="7640324" y="3102047"/>
            <a:ext cx="1284288" cy="1510563"/>
            <a:chOff x="7640324" y="3102047"/>
            <a:chExt cx="1284288" cy="1510563"/>
          </a:xfrm>
        </p:grpSpPr>
        <p:sp>
          <p:nvSpPr>
            <p:cNvPr id="2603" name="Google Shape;2603;p153"/>
            <p:cNvSpPr/>
            <p:nvPr/>
          </p:nvSpPr>
          <p:spPr>
            <a:xfrm>
              <a:off x="7640324" y="3102047"/>
              <a:ext cx="1284288" cy="1510563"/>
            </a:xfrm>
            <a:prstGeom prst="roundRect">
              <a:avLst>
                <a:gd name="adj" fmla="val 16667"/>
              </a:avLst>
            </a:prstGeom>
            <a:solidFill>
              <a:schemeClr val="lt1"/>
            </a:solidFill>
            <a:ln w="9525" cap="flat" cmpd="thickThin">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2604" name="Google Shape;2604;p153" descr="http://www.aromanticsperspective.com/wp-content/uploads/2011/03/MusicNotes.jpg">
              <a:hlinkClick r:id="rId8"/>
            </p:cNvPr>
            <p:cNvPicPr preferRelativeResize="0"/>
            <p:nvPr/>
          </p:nvPicPr>
          <p:blipFill rotWithShape="1">
            <a:blip r:embed="rId9">
              <a:alphaModFix/>
            </a:blip>
            <a:srcRect l="4440" t="6067" r="1928" b="11433"/>
            <a:stretch/>
          </p:blipFill>
          <p:spPr>
            <a:xfrm>
              <a:off x="7770600" y="3256370"/>
              <a:ext cx="1023736" cy="1197098"/>
            </a:xfrm>
            <a:prstGeom prst="rect">
              <a:avLst/>
            </a:prstGeom>
            <a:noFill/>
            <a:ln>
              <a:noFill/>
            </a:ln>
          </p:spPr>
        </p:pic>
      </p:grpSp>
      <p:grpSp>
        <p:nvGrpSpPr>
          <p:cNvPr id="2605" name="Google Shape;2605;p153"/>
          <p:cNvGrpSpPr/>
          <p:nvPr/>
        </p:nvGrpSpPr>
        <p:grpSpPr>
          <a:xfrm>
            <a:off x="7640324" y="4887261"/>
            <a:ext cx="1284288" cy="1503359"/>
            <a:chOff x="1663700" y="3613150"/>
            <a:chExt cx="3163888" cy="2674938"/>
          </a:xfrm>
        </p:grpSpPr>
        <p:pic>
          <p:nvPicPr>
            <p:cNvPr id="2606" name="Google Shape;2606;p153" descr="http://t0.gstatic.com/images?q=tbn:ANd9GcQKeqUiF2B4yjuVSWOkV7i_irDTymM221n5Q3CWbizAg5wotItgZg">
              <a:hlinkClick r:id="rId10"/>
            </p:cNvPr>
            <p:cNvPicPr preferRelativeResize="0"/>
            <p:nvPr/>
          </p:nvPicPr>
          <p:blipFill rotWithShape="1">
            <a:blip r:embed="rId11">
              <a:alphaModFix/>
            </a:blip>
            <a:srcRect l="6735" t="13028" r="6383" b="13483"/>
            <a:stretch/>
          </p:blipFill>
          <p:spPr>
            <a:xfrm>
              <a:off x="1663700" y="3613150"/>
              <a:ext cx="3163888" cy="2674938"/>
            </a:xfrm>
            <a:prstGeom prst="rect">
              <a:avLst/>
            </a:prstGeom>
            <a:noFill/>
            <a:ln>
              <a:noFill/>
            </a:ln>
          </p:spPr>
        </p:pic>
        <p:sp>
          <p:nvSpPr>
            <p:cNvPr id="2607" name="Google Shape;2607;p153"/>
            <p:cNvSpPr txBox="1"/>
            <p:nvPr/>
          </p:nvSpPr>
          <p:spPr>
            <a:xfrm>
              <a:off x="2346927" y="4090875"/>
              <a:ext cx="1775573" cy="18893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a:solidFill>
                    <a:schemeClr val="lt1"/>
                  </a:solidFill>
                  <a:latin typeface="Century Schoolbook"/>
                  <a:ea typeface="Century Schoolbook"/>
                  <a:cs typeface="Century Schoolbook"/>
                  <a:sym typeface="Century Schoolbook"/>
                </a:rPr>
                <a:t>1,000</a:t>
              </a:r>
              <a:endParaRPr/>
            </a:p>
            <a:p>
              <a:pPr marL="0" marR="0" lvl="0" indent="0" algn="r" rtl="0">
                <a:spcBef>
                  <a:spcPts val="0"/>
                </a:spcBef>
                <a:spcAft>
                  <a:spcPts val="0"/>
                </a:spcAft>
                <a:buNone/>
              </a:pPr>
              <a:r>
                <a:rPr lang="en-US" sz="1400" b="1">
                  <a:solidFill>
                    <a:schemeClr val="lt1"/>
                  </a:solidFill>
                  <a:latin typeface="Century Schoolbook"/>
                  <a:ea typeface="Century Schoolbook"/>
                  <a:cs typeface="Century Schoolbook"/>
                  <a:sym typeface="Century Schoolbook"/>
                </a:rPr>
                <a:t>      -7</a:t>
              </a:r>
              <a:endParaRPr/>
            </a:p>
            <a:p>
              <a:pPr marL="0" marR="0" lvl="0" indent="0" algn="r" rtl="0">
                <a:spcBef>
                  <a:spcPts val="0"/>
                </a:spcBef>
                <a:spcAft>
                  <a:spcPts val="0"/>
                </a:spcAft>
                <a:buNone/>
              </a:pPr>
              <a:r>
                <a:rPr lang="en-US" sz="1900" b="1">
                  <a:solidFill>
                    <a:schemeClr val="lt1"/>
                  </a:solidFill>
                  <a:latin typeface="Century Schoolbook"/>
                  <a:ea typeface="Century Schoolbook"/>
                  <a:cs typeface="Century Schoolbook"/>
                  <a:sym typeface="Century Schoolbook"/>
                </a:rPr>
                <a:t>    </a:t>
              </a:r>
              <a:r>
                <a:rPr lang="en-US" sz="1600" b="1">
                  <a:solidFill>
                    <a:schemeClr val="lt1"/>
                  </a:solidFill>
                  <a:latin typeface="Century Schoolbook"/>
                  <a:ea typeface="Century Schoolbook"/>
                  <a:cs typeface="Century Schoolbook"/>
                  <a:sym typeface="Century Schoolbook"/>
                </a:rPr>
                <a:t>???</a:t>
              </a:r>
              <a:endParaRPr/>
            </a:p>
          </p:txBody>
        </p:sp>
        <p:cxnSp>
          <p:nvCxnSpPr>
            <p:cNvPr id="2608" name="Google Shape;2608;p153"/>
            <p:cNvCxnSpPr/>
            <p:nvPr/>
          </p:nvCxnSpPr>
          <p:spPr>
            <a:xfrm>
              <a:off x="2605449" y="5236478"/>
              <a:ext cx="1196536" cy="0"/>
            </a:xfrm>
            <a:prstGeom prst="straightConnector1">
              <a:avLst/>
            </a:prstGeom>
            <a:noFill/>
            <a:ln w="38100" cap="flat" cmpd="sng">
              <a:solidFill>
                <a:schemeClr val="lt1"/>
              </a:solidFill>
              <a:prstDash val="solid"/>
              <a:round/>
              <a:headEnd type="none" w="sm" len="sm"/>
              <a:tailEnd type="none" w="sm" len="sm"/>
            </a:ln>
          </p:spPr>
        </p:cxnSp>
      </p:grpSp>
      <p:sp>
        <p:nvSpPr>
          <p:cNvPr id="2609" name="Google Shape;2609;p15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615"/>
        <p:cNvGrpSpPr/>
        <p:nvPr/>
      </p:nvGrpSpPr>
      <p:grpSpPr>
        <a:xfrm>
          <a:off x="0" y="0"/>
          <a:ext cx="0" cy="0"/>
          <a:chOff x="0" y="0"/>
          <a:chExt cx="0" cy="0"/>
        </a:xfrm>
      </p:grpSpPr>
      <p:pic>
        <p:nvPicPr>
          <p:cNvPr id="2616" name="Google Shape;2616;p154" descr="D - TLR Review CSF2_TeenCurriculum_ParticipantGuideV3_0 3_AUG15.pptx - PowerPoint"/>
          <p:cNvPicPr preferRelativeResize="0"/>
          <p:nvPr/>
        </p:nvPicPr>
        <p:blipFill rotWithShape="1">
          <a:blip r:embed="rId3">
            <a:alphaModFix/>
          </a:blip>
          <a:srcRect l="27616" t="32592" r="7022" b="23761"/>
          <a:stretch/>
        </p:blipFill>
        <p:spPr>
          <a:xfrm>
            <a:off x="2667000" y="1417638"/>
            <a:ext cx="3816350" cy="5005692"/>
          </a:xfrm>
          <a:prstGeom prst="rect">
            <a:avLst/>
          </a:prstGeom>
          <a:noFill/>
          <a:ln>
            <a:noFill/>
          </a:ln>
        </p:spPr>
      </p:pic>
      <p:sp>
        <p:nvSpPr>
          <p:cNvPr id="2617" name="Google Shape;2617;p15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154</a:t>
            </a:fld>
            <a:endParaRPr/>
          </a:p>
        </p:txBody>
      </p:sp>
      <p:sp>
        <p:nvSpPr>
          <p:cNvPr id="2618" name="Google Shape;2618;p154"/>
          <p:cNvSpPr txBox="1">
            <a:spLocks noGrp="1"/>
          </p:cNvSpPr>
          <p:nvPr>
            <p:ph type="title"/>
          </p:nvPr>
        </p:nvSpPr>
        <p:spPr>
          <a:xfrm>
            <a:off x="0" y="-1588"/>
            <a:ext cx="9144000" cy="1066801"/>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56):</a:t>
            </a:r>
            <a:br>
              <a:rPr lang="en-US"/>
            </a:br>
            <a:r>
              <a:rPr lang="en-US"/>
              <a:t>Create Your Own Mental Game</a:t>
            </a:r>
            <a:endParaRPr/>
          </a:p>
        </p:txBody>
      </p:sp>
      <p:pic>
        <p:nvPicPr>
          <p:cNvPr id="2619" name="Google Shape;2619;p154" descr="Mental_Games.png"/>
          <p:cNvPicPr preferRelativeResize="0"/>
          <p:nvPr/>
        </p:nvPicPr>
        <p:blipFill rotWithShape="1">
          <a:blip r:embed="rId4">
            <a:alphaModFix/>
          </a:blip>
          <a:srcRect/>
          <a:stretch/>
        </p:blipFill>
        <p:spPr>
          <a:xfrm>
            <a:off x="457200" y="141288"/>
            <a:ext cx="684213" cy="822325"/>
          </a:xfrm>
          <a:prstGeom prst="rect">
            <a:avLst/>
          </a:prstGeom>
          <a:noFill/>
          <a:ln>
            <a:noFill/>
          </a:ln>
        </p:spPr>
      </p:pic>
      <p:sp>
        <p:nvSpPr>
          <p:cNvPr id="2620" name="Google Shape;2620;p154"/>
          <p:cNvSpPr/>
          <p:nvPr/>
        </p:nvSpPr>
        <p:spPr>
          <a:xfrm>
            <a:off x="2727569" y="5134950"/>
            <a:ext cx="3658700" cy="1086094"/>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21" name="Google Shape;2621;p15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p:sp>
        <p:nvSpPr>
          <p:cNvPr id="2628" name="Google Shape;2628;p15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155</a:t>
            </a:fld>
            <a:endParaRPr/>
          </a:p>
        </p:txBody>
      </p:sp>
      <p:sp>
        <p:nvSpPr>
          <p:cNvPr id="2629" name="Google Shape;2629;p155"/>
          <p:cNvSpPr txBox="1">
            <a:spLocks noGrp="1"/>
          </p:cNvSpPr>
          <p:nvPr>
            <p:ph type="title"/>
          </p:nvPr>
        </p:nvSpPr>
        <p:spPr>
          <a:xfrm>
            <a:off x="0" y="-1588"/>
            <a:ext cx="9144000" cy="1066801"/>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57):</a:t>
            </a:r>
            <a:br>
              <a:rPr lang="en-US"/>
            </a:br>
            <a:r>
              <a:rPr lang="en-US"/>
              <a:t>Make it Personal</a:t>
            </a:r>
            <a:endParaRPr/>
          </a:p>
        </p:txBody>
      </p:sp>
      <p:pic>
        <p:nvPicPr>
          <p:cNvPr id="2630" name="Google Shape;2630;p155" descr="Mental_Games.png"/>
          <p:cNvPicPr preferRelativeResize="0"/>
          <p:nvPr/>
        </p:nvPicPr>
        <p:blipFill rotWithShape="1">
          <a:blip r:embed="rId3">
            <a:alphaModFix/>
          </a:blip>
          <a:srcRect/>
          <a:stretch/>
        </p:blipFill>
        <p:spPr>
          <a:xfrm>
            <a:off x="457200" y="141288"/>
            <a:ext cx="684213" cy="822325"/>
          </a:xfrm>
          <a:prstGeom prst="rect">
            <a:avLst/>
          </a:prstGeom>
          <a:noFill/>
          <a:ln>
            <a:noFill/>
          </a:ln>
        </p:spPr>
      </p:pic>
      <p:pic>
        <p:nvPicPr>
          <p:cNvPr id="2631" name="Google Shape;2631;p155" descr="D - TLR Review CSF2_TeenCurriculum_ParticipantGuideV3_0 3_AUG15.pptx - PowerPoint"/>
          <p:cNvPicPr preferRelativeResize="0"/>
          <p:nvPr/>
        </p:nvPicPr>
        <p:blipFill rotWithShape="1">
          <a:blip r:embed="rId4">
            <a:alphaModFix/>
          </a:blip>
          <a:srcRect l="25826" t="31566" r="5680" b="22849"/>
          <a:stretch/>
        </p:blipFill>
        <p:spPr>
          <a:xfrm>
            <a:off x="2667000" y="1417638"/>
            <a:ext cx="3816350" cy="4988691"/>
          </a:xfrm>
          <a:prstGeom prst="rect">
            <a:avLst/>
          </a:prstGeom>
          <a:noFill/>
          <a:ln>
            <a:noFill/>
          </a:ln>
        </p:spPr>
      </p:pic>
      <p:sp>
        <p:nvSpPr>
          <p:cNvPr id="2632" name="Google Shape;2632;p15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Shape 2644"/>
        <p:cNvGrpSpPr/>
        <p:nvPr/>
      </p:nvGrpSpPr>
      <p:grpSpPr>
        <a:xfrm>
          <a:off x="0" y="0"/>
          <a:ext cx="0" cy="0"/>
          <a:chOff x="0" y="0"/>
          <a:chExt cx="0" cy="0"/>
        </a:xfrm>
      </p:grpSpPr>
      <p:sp>
        <p:nvSpPr>
          <p:cNvPr id="2645" name="Google Shape;2645;p15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12) RTR Cover Page</a:t>
            </a:r>
            <a:endParaRPr/>
          </a:p>
        </p:txBody>
      </p:sp>
      <p:sp>
        <p:nvSpPr>
          <p:cNvPr id="2646" name="Google Shape;2646;p15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156</a:t>
            </a:fld>
            <a:endParaRPr/>
          </a:p>
        </p:txBody>
      </p:sp>
      <p:sp>
        <p:nvSpPr>
          <p:cNvPr id="2647" name="Google Shape;2647;p15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Shape 2658"/>
        <p:cNvGrpSpPr/>
        <p:nvPr/>
      </p:nvGrpSpPr>
      <p:grpSpPr>
        <a:xfrm>
          <a:off x="0" y="0"/>
          <a:ext cx="0" cy="0"/>
          <a:chOff x="0" y="0"/>
          <a:chExt cx="0" cy="0"/>
        </a:xfrm>
      </p:grpSpPr>
      <p:sp>
        <p:nvSpPr>
          <p:cNvPr id="2659" name="Google Shape;2659;p15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12) RTR Key Terms</a:t>
            </a:r>
            <a:endParaRPr/>
          </a:p>
        </p:txBody>
      </p:sp>
      <p:sp>
        <p:nvSpPr>
          <p:cNvPr id="2660" name="Google Shape;2660;p15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157</a:t>
            </a:fld>
            <a:endParaRPr/>
          </a:p>
        </p:txBody>
      </p:sp>
      <p:sp>
        <p:nvSpPr>
          <p:cNvPr id="2661" name="Google Shape;2661;p15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667"/>
        <p:cNvGrpSpPr/>
        <p:nvPr/>
      </p:nvGrpSpPr>
      <p:grpSpPr>
        <a:xfrm>
          <a:off x="0" y="0"/>
          <a:ext cx="0" cy="0"/>
          <a:chOff x="0" y="0"/>
          <a:chExt cx="0" cy="0"/>
        </a:xfrm>
      </p:grpSpPr>
      <p:sp>
        <p:nvSpPr>
          <p:cNvPr id="2668" name="Google Shape;2668;p15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58):</a:t>
            </a:r>
            <a:br>
              <a:rPr lang="en-US"/>
            </a:br>
            <a:r>
              <a:rPr lang="en-US"/>
              <a:t>Hunt the Good Stuff</a:t>
            </a:r>
            <a:endParaRPr/>
          </a:p>
        </p:txBody>
      </p:sp>
      <p:sp>
        <p:nvSpPr>
          <p:cNvPr id="2669" name="Google Shape;2669;p15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158</a:t>
            </a:fld>
            <a:endParaRPr/>
          </a:p>
        </p:txBody>
      </p:sp>
      <p:pic>
        <p:nvPicPr>
          <p:cNvPr id="2670" name="Google Shape;2670;p158" descr="HTGS.png"/>
          <p:cNvPicPr preferRelativeResize="0"/>
          <p:nvPr/>
        </p:nvPicPr>
        <p:blipFill rotWithShape="1">
          <a:blip r:embed="rId3">
            <a:alphaModFix/>
          </a:blip>
          <a:srcRect/>
          <a:stretch/>
        </p:blipFill>
        <p:spPr>
          <a:xfrm>
            <a:off x="457200" y="146050"/>
            <a:ext cx="684213" cy="822325"/>
          </a:xfrm>
          <a:prstGeom prst="rect">
            <a:avLst/>
          </a:prstGeom>
          <a:noFill/>
          <a:ln>
            <a:noFill/>
          </a:ln>
        </p:spPr>
      </p:pic>
      <p:pic>
        <p:nvPicPr>
          <p:cNvPr id="2671" name="Google Shape;2671;p158" descr="D - TLR Review CSF2_TeenCurriculum_ParticipantGuideV3_0 3_AUG15.pptx - PowerPoint"/>
          <p:cNvPicPr preferRelativeResize="0"/>
          <p:nvPr/>
        </p:nvPicPr>
        <p:blipFill rotWithShape="1">
          <a:blip r:embed="rId4">
            <a:alphaModFix/>
          </a:blip>
          <a:srcRect l="26049" t="31454" r="5457" b="22735"/>
          <a:stretch/>
        </p:blipFill>
        <p:spPr>
          <a:xfrm>
            <a:off x="2669722" y="1385888"/>
            <a:ext cx="3822428" cy="5021621"/>
          </a:xfrm>
          <a:prstGeom prst="rect">
            <a:avLst/>
          </a:prstGeom>
          <a:noFill/>
          <a:ln>
            <a:noFill/>
          </a:ln>
        </p:spPr>
      </p:pic>
      <p:sp>
        <p:nvSpPr>
          <p:cNvPr id="2672" name="Google Shape;2672;p15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679"/>
        <p:cNvGrpSpPr/>
        <p:nvPr/>
      </p:nvGrpSpPr>
      <p:grpSpPr>
        <a:xfrm>
          <a:off x="0" y="0"/>
          <a:ext cx="0" cy="0"/>
          <a:chOff x="0" y="0"/>
          <a:chExt cx="0" cy="0"/>
        </a:xfrm>
      </p:grpSpPr>
      <p:sp>
        <p:nvSpPr>
          <p:cNvPr id="2680" name="Google Shape;2680;p15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Real-Time Resilience</a:t>
            </a:r>
            <a:endParaRPr/>
          </a:p>
        </p:txBody>
      </p:sp>
      <p:sp>
        <p:nvSpPr>
          <p:cNvPr id="2681" name="Google Shape;2681;p15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159</a:t>
            </a:fld>
            <a:endParaRPr/>
          </a:p>
        </p:txBody>
      </p:sp>
      <p:pic>
        <p:nvPicPr>
          <p:cNvPr id="2682" name="Google Shape;2682;p159" descr="S:\0Resilience\Army\MRT V 3.0 Devel\Final\Icons\RTR.png"/>
          <p:cNvPicPr preferRelativeResize="0"/>
          <p:nvPr/>
        </p:nvPicPr>
        <p:blipFill rotWithShape="1">
          <a:blip r:embed="rId3">
            <a:alphaModFix/>
          </a:blip>
          <a:srcRect/>
          <a:stretch/>
        </p:blipFill>
        <p:spPr>
          <a:xfrm>
            <a:off x="2870200" y="1817470"/>
            <a:ext cx="3417888" cy="4114800"/>
          </a:xfrm>
          <a:prstGeom prst="rect">
            <a:avLst/>
          </a:prstGeom>
          <a:noFill/>
          <a:ln>
            <a:noFill/>
          </a:ln>
        </p:spPr>
      </p:pic>
      <p:pic>
        <p:nvPicPr>
          <p:cNvPr id="2683" name="Google Shape;2683;p159" descr="RTR.png"/>
          <p:cNvPicPr preferRelativeResize="0"/>
          <p:nvPr/>
        </p:nvPicPr>
        <p:blipFill rotWithShape="1">
          <a:blip r:embed="rId4">
            <a:alphaModFix/>
          </a:blip>
          <a:srcRect/>
          <a:stretch/>
        </p:blipFill>
        <p:spPr>
          <a:xfrm>
            <a:off x="457200" y="141288"/>
            <a:ext cx="684213" cy="822325"/>
          </a:xfrm>
          <a:prstGeom prst="rect">
            <a:avLst/>
          </a:prstGeom>
          <a:noFill/>
          <a:ln>
            <a:noFill/>
          </a:ln>
        </p:spPr>
      </p:pic>
      <p:sp>
        <p:nvSpPr>
          <p:cNvPr id="2684" name="Google Shape;2684;p159"/>
          <p:cNvSpPr/>
          <p:nvPr/>
        </p:nvSpPr>
        <p:spPr>
          <a:xfrm>
            <a:off x="3234997" y="919384"/>
            <a:ext cx="2685143" cy="357188"/>
          </a:xfrm>
          <a:prstGeom prst="roundRect">
            <a:avLst>
              <a:gd name="adj" fmla="val 16667"/>
            </a:avLst>
          </a:prstGeom>
          <a:solidFill>
            <a:srgbClr val="00B050"/>
          </a:solidFill>
          <a:ln>
            <a:noFill/>
          </a:ln>
        </p:spPr>
        <p:txBody>
          <a:bodyPr spcFirstLastPara="1" wrap="square" lIns="86400" tIns="43200" rIns="86400" bIns="432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Optimism</a:t>
            </a:r>
            <a:endParaRPr sz="1800">
              <a:solidFill>
                <a:schemeClr val="lt1"/>
              </a:solidFill>
              <a:latin typeface="Arial"/>
              <a:ea typeface="Arial"/>
              <a:cs typeface="Arial"/>
              <a:sym typeface="Arial"/>
            </a:endParaRPr>
          </a:p>
        </p:txBody>
      </p:sp>
      <p:sp>
        <p:nvSpPr>
          <p:cNvPr id="2685" name="Google Shape;2685;p15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470"/>
        <p:cNvGrpSpPr/>
        <p:nvPr/>
      </p:nvGrpSpPr>
      <p:grpSpPr>
        <a:xfrm>
          <a:off x="0" y="0"/>
          <a:ext cx="0" cy="0"/>
          <a:chOff x="0" y="0"/>
          <a:chExt cx="0" cy="0"/>
        </a:xfrm>
      </p:grpSpPr>
      <p:sp>
        <p:nvSpPr>
          <p:cNvPr id="471" name="Google Shape;471;p1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3) Goal Setting Cover Page</a:t>
            </a:r>
            <a:endParaRPr/>
          </a:p>
        </p:txBody>
      </p:sp>
      <p:sp>
        <p:nvSpPr>
          <p:cNvPr id="472" name="Google Shape;472;p1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473" name="Google Shape;473;p1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693"/>
        <p:cNvGrpSpPr/>
        <p:nvPr/>
      </p:nvGrpSpPr>
      <p:grpSpPr>
        <a:xfrm>
          <a:off x="0" y="0"/>
          <a:ext cx="0" cy="0"/>
          <a:chOff x="0" y="0"/>
          <a:chExt cx="0" cy="0"/>
        </a:xfrm>
      </p:grpSpPr>
      <p:sp>
        <p:nvSpPr>
          <p:cNvPr id="2694" name="Google Shape;2694;p160"/>
          <p:cNvSpPr txBox="1">
            <a:spLocks noGrp="1"/>
          </p:cNvSpPr>
          <p:nvPr>
            <p:ph type="title"/>
          </p:nvPr>
        </p:nvSpPr>
        <p:spPr>
          <a:xfrm>
            <a:off x="0" y="635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Real-time Resilience</a:t>
            </a:r>
            <a:endParaRPr/>
          </a:p>
        </p:txBody>
      </p:sp>
      <p:sp>
        <p:nvSpPr>
          <p:cNvPr id="2695" name="Google Shape;2695;p160"/>
          <p:cNvSpPr txBox="1">
            <a:spLocks noGrp="1"/>
          </p:cNvSpPr>
          <p:nvPr>
            <p:ph type="body" idx="1"/>
          </p:nvPr>
        </p:nvSpPr>
        <p:spPr>
          <a:xfrm>
            <a:off x="457200" y="1295400"/>
            <a:ext cx="8229600" cy="5029200"/>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2400"/>
              <a:buChar char="▪"/>
            </a:pPr>
            <a:r>
              <a:rPr lang="en-US"/>
              <a:t>Internal skill</a:t>
            </a:r>
            <a:endParaRPr/>
          </a:p>
          <a:p>
            <a:pPr marL="341313" lvl="0" indent="-341313" algn="l" rtl="0">
              <a:spcBef>
                <a:spcPts val="480"/>
              </a:spcBef>
              <a:spcAft>
                <a:spcPts val="0"/>
              </a:spcAft>
              <a:buClr>
                <a:schemeClr val="dk1"/>
              </a:buClr>
              <a:buSzPts val="2400"/>
              <a:buFont typeface="Noto Sans Symbols"/>
              <a:buNone/>
            </a:pPr>
            <a:endParaRPr/>
          </a:p>
          <a:p>
            <a:pPr marL="341313" lvl="0" indent="-341313" algn="l" rtl="0">
              <a:spcBef>
                <a:spcPts val="480"/>
              </a:spcBef>
              <a:spcAft>
                <a:spcPts val="0"/>
              </a:spcAft>
              <a:buClr>
                <a:schemeClr val="dk1"/>
              </a:buClr>
              <a:buSzPts val="2400"/>
              <a:buChar char="▪"/>
            </a:pPr>
            <a:r>
              <a:rPr lang="en-US"/>
              <a:t>Use it to fight counterproductive thoughts</a:t>
            </a:r>
            <a:endParaRPr/>
          </a:p>
          <a:p>
            <a:pPr marL="741363" lvl="1" indent="-284163" algn="l" rtl="0">
              <a:spcBef>
                <a:spcPts val="440"/>
              </a:spcBef>
              <a:spcAft>
                <a:spcPts val="0"/>
              </a:spcAft>
              <a:buClr>
                <a:srgbClr val="FF0000"/>
              </a:buClr>
              <a:buSzPts val="2200"/>
              <a:buFont typeface="Arial"/>
              <a:buNone/>
            </a:pPr>
            <a:r>
              <a:rPr lang="en-US" b="1">
                <a:solidFill>
                  <a:srgbClr val="FF0000"/>
                </a:solidFill>
              </a:rPr>
              <a:t>      </a:t>
            </a:r>
            <a:endParaRPr/>
          </a:p>
          <a:p>
            <a:pPr marL="341313" lvl="0" indent="-341313" algn="l" rtl="0">
              <a:spcBef>
                <a:spcPts val="480"/>
              </a:spcBef>
              <a:spcAft>
                <a:spcPts val="0"/>
              </a:spcAft>
              <a:buClr>
                <a:schemeClr val="dk1"/>
              </a:buClr>
              <a:buSzPts val="2400"/>
              <a:buChar char="▪"/>
            </a:pPr>
            <a:r>
              <a:rPr lang="en-US"/>
              <a:t>Use for tasks at hand</a:t>
            </a:r>
            <a:endParaRPr/>
          </a:p>
          <a:p>
            <a:pPr marL="341313" lvl="0" indent="-188913" algn="l" rtl="0">
              <a:spcBef>
                <a:spcPts val="480"/>
              </a:spcBef>
              <a:spcAft>
                <a:spcPts val="0"/>
              </a:spcAft>
              <a:buClr>
                <a:schemeClr val="dk1"/>
              </a:buClr>
              <a:buSzPts val="2400"/>
              <a:buNone/>
            </a:pPr>
            <a:endParaRPr/>
          </a:p>
        </p:txBody>
      </p:sp>
      <p:sp>
        <p:nvSpPr>
          <p:cNvPr id="2696" name="Google Shape;2696;p16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160</a:t>
            </a:fld>
            <a:endParaRPr/>
          </a:p>
        </p:txBody>
      </p:sp>
      <p:sp>
        <p:nvSpPr>
          <p:cNvPr id="2697" name="Google Shape;2697;p160" descr="data:image/jpeg;base64,/9j/4AAQSkZJRgABAQAAAQABAAD/2wCEAAkGBhQQEBUUEhQWFRUWFxgaFxcXGBgYGBwYGhcXFxcWGxgYHCYgGx0jIBgXIC8gIycpLCwsGB4yNTAqOCYrLCoBCQoKDQwOFA8PFCkcFBwpLCkpKSkpKSkpKSkpKSkpLCkpKSkpKSwpLCkpKSkpKSkpKSwpKSkpKSkpKSkpKSkpKf/AABEIAP0AxwMBIgACEQEDEQH/xAAbAAEAAwEBAQEAAAAAAAAAAAAABAUGAwcCAf/EAEAQAAIBAgQEBQEGBAMGBwAAAAECAwARBBIhMQUTQVEGIjJhcYEUI0JSYpEzcqGxJILBQ5Ki0eHwBxUWU2Oy8f/EABYBAQEBAAAAAAAAAAAAAAAAAAABAv/EABYRAQEBAAAAAAAAAAAAAAAAAAABEf/aAAwDAQACEQMRAD8A9xpSlApSlApSlApSlApSlApSlApSlApUObiirOkNiXdWbTZUX8TdgSQo7n4NTKBSlKBSlKBSlKBSlKBSlKBSlKBSlKBSlVHEvESxSGNVaR1QSOqgkiO9iRYasNwu5sbUFnBiFkUMjBlOxBuOxrpWbmxqwOJ4PPDMpeRU10GW86AbkAjMBuBfca6CCdZFDoQysAVYG4IOxBoOlKUoFKUoPmSQKCSbAAkk9ANSayfCPGLfePirRxNGZ4Da33KkqQe7+lrdnFaTiWAXERPExYK4s2U2Nuov7jT4NceIcChnWNZIwRGwKDtbS3xbQjY0GW4djMR/iMT92jFVeQy3IAy5ocKtiLZUILN+aTQGrENLicXy+dKkawrI6rlUq0miR5gL6AOT9Kt5fD8Dy81ku11NrnKWUWVyl8pYDQEj+wqVh8EsbOyjzSNmY3vcgBR9AANKD9wuGESBVJIHVmLHvqTqazuG8SzYp3GFEIVCQVkZjLYErnMYtlUkdTe2vtVhi/E0cErJPeJQAVkYHI99wrAWuOx1qh4rjCZftkUZXKhhguuV55ZSApsdeWtrjNvqdhqFxj/F8MEUzMwLwZVdVvYyst1jU21/017V3wHiRJJlgsRKYhIwA8qkhTkJ/NZgbdq874pwT7LMElJcs4Ki9/ulUNPJ/PJIxjF9dTberrh+M+z86dh5ocOzPmUrfETyFiLNqQMqID2FBuIOIxvI8aOrPHbOoOq3FxcVJrCeFOHibKXXKIYZI5iTlleWUh5c4BzKoIJBJub3FSvC/huDEYVJpEYs5dheWX0l2yD19FsKDY0rlhcKsSBEFlUWAJJ0+SSa60ClKUClKUClKh8R4osGW4ZmY2VEGZjbcgdhuT0oO2MlKxsy2uFJFzYXtpcnYe9YjhSSI2ZXVsTLeZJblYsULWeA3HlyAeXsLMNMwqz4x4h56PFAuYFMsjMSjI0pMca5CL5r6kG2movUX7RHNhXkmcoicuOKJLCSKVSApH/yltANstt7mgvPD64dw0sMfLckiRSLMj3u6FdlN9TbRtDre9WWFwiRLlRQq3JsNBcm5sOlzrXxgIWVAZMpkIGdlFsxGgP/AHtUmgUpSgUpSgUpSgVm+N+KSkjRRNCjIBzJJ2IVSwuFVF8ztbU7Aaa61pKzrYGbDSyPDCk6yuXN2CSKTYFczAhl002tQWmCxP3CNM8bE286+VGJPlIDHS+ml96+eIrDzYDL6hIRFvbOUbp3yhtTVFjUfH4hMPNE8USwtJIrWN5GJSMBhdTl1fQ75e1UbT4iRvsvnbEYWLEEsOuZUSF1J6sjSWvsaDRrw7CYrGmUTcyWIrdA4IUL6RYdA12+bX2qdiOAQzPMXJfOYSy30UxG6be+pvvWQwUkAnwIw1uYiu87KMoWMRnNG4OzE2Fjr5bmo+B46PsEsUQY4mYytOcpAiUnzOzHsnpG5JoNxxfD4ZHWeVhEwBXPmyllIIyN+ca3A1sRpXfheHiw2FRUb7qNBZmI9PcmsYhnBnxMQgbkM8V5i55cUKiwQD89sxO5uO1WnE5MQOGzHEiEXVSohDC2ZlupDddenWg19KyXE+LSyS4VDBLCpxC+Z2QZgqu2XKrE62vr2rW0ClKUClKUHHE4tI8udgMzBV92bQKPeqvxVg3aISwfxoDzIx+YD1xn2Zbj5tUTFcSBxoaRSIIW5Sv0E8gBzN2WxCBvzMR1rS0GBkxj4ljjYFCxEQoxcaEK5cyEKb/dtZemhbtV5gvC5OIE+I5DsNQEiK+bo5JY3I1sbdakcM8PjDYiZo9IZvM0f4RJsSo6BhuKmY/iXKeJApJlYqp0CiyltT8A2A3oI/H8W8MYnRrhPVH0kDEAKp6Pe2Xpc2O+kzh/EUnTPGbjYjqrDdWG4YbEGstFmnZ5oFDrHiCxw17F8uizC+isTmYD0tZdjc1roIVF2VQpexbQAk2t5u5tpQdaUqi8SeKVwuVEXmTv6Y72sNs7Hov9+lBcz4hYxmdgo7kgD+tUmJ8YRj+Ckk9tygso+Waw/a9Uk+ALtzsbIGsDYM2WFTfQJGNXsdCSddTtTEeKYmaOOOTMWICgeWPNe3mOgtqSR1soG9XBcnxki/xIpUFr5gA62+VN/wClW2H4rFJGZEcMgFyR0Fr7b1mZZzI5Ck8sA5mB9ZuLuoO2xAIIAA66VF4nImGIkiZUc5Q4IORkYnKrhbDNucwAIN96YNyjggEbEXFfVZqLi+KTXlQTRn08qWzAAbecAP8AIIqz4Zx6KfQXVx6o3GVwd7EH+4uDUFlXNYFDFgozEAFrC5A2BPtc10pQfAhXXQa76DX5718yYZWVlZQVYWYECxG1j3rrSgppvCOGeUyNHq1iy5mCErazFAbE6D9qn4/hyThVe5Cur26Eocy37i9jb2qVSgiY3hiTNEzXvE+dbfmysuvtZjUulKBSlKBVFLxF8M5jmYiOQkRYg2IVm2jk7EE+VjodAdd72s5juJSzTyYURRDy3+/LESRnQsqqLEXNiL3H1FBAwMZUBJHeVXcw4iCU5zmYH7xCbHK3qttY6WtWo4ZgzDGIy5ky6KzerL+EMepA0v1tUPgXB3gQCZklZdEbJZlT8mYklgNrnW29WUk6qVBYAsbKCdSbXsB1oPtzYG1YrjOJE8TSByArIJoWfWN7hUlicbEE/wArC+xqd4jlC5wJQyPpJGWuysLEMqg3I0GaPqCSNdDww3BcPjJEkSFRGEZZCvlVmuLIFWxOU3NyOv7BO4Fwls4kkNmiXlKoQx6DW7WYh/a2guepNaGvxRYWFGawudhQUHi7xJ9kislua/ovqAOrkX1A7dSQKxUmKMTWY58VLZ5OZtGmhUSEbafhHTTrXLF8WE+KkxTLnRGywK2zOPRp2zeYjsL1HCGzXa7sc5ZtC7XBMhv+HsNrAVRL5InbPLeRmzEPL0jTRpFjHkij2UHUk6C5vXe0S+ZkUGwLDL6UOipbZLr5mI81iBuwqmwRZywOi2LyWv5ljPlCjfIpNvkmuwxFwXN/K1xr5QSc5NvxtuWJ2stUaGTjKLrtkYWXLp7AgbnZsuw8oG2sfiOHeYYeO185aR9LjOG5canuqgt9daqcLxDKcwBYCzBnsDmve9tgNct+zA9Kt1mIhCOGDeUkG4DRF7ho1OoysTfr3sGFBeQ4i0SsLWNhcAKPIxF7dNAdP01G4vIjhMQnkmXVZFW9lG3M/NFrYjcBr9DULCY8x/dOdDISnsTbMD+m5Y/LVIjl8iKNje2osQoYNcfqBKkdaDXcI4l9oiD2yt6XQ7o40ZT8Hr1Fj1qbWP8ADj8rEIt9JIgCOl0GaE/JjJX4iHathWQpSlApSlApSlApSlAqs47wszIrRkLNEc0THa/VG/Qw8pHvfoKs6UHzGSQCRY21G9j1F6oOO4z7PiY5WQsOU6R7fxWZLJc6JmAtmOm9aGuc0CupV1DKdwRcH6Ggz2NRo54HQouJlFpIgCY5FUXZiwF1KXsJLa3Ckai2kAqHgeDQwEtFGqkixI3sNhc9PbaptArP+O8SUwEoU2Z7Rg/zkA/0vWgrJeP8RYQJ+Z2Nr2vZbD/7UGGxpyFUUXEaC9t+YbA27b2qTiJzJIMrX1sttgxtlW53yi+vYVCxcxE7MPwrl16ytmCE+2Yk114BMUzWRpFSJwcgAsGuC5Y9gCb+9aVJwOD5zlBoqRmR2t6VAYhb9mOXT5NcuE8L56SOdI4lZ2J9JcAskJ7jQZiN9B1q24Rj448LMst45MSCVZlKoVCCJFDdBYddPNcVfw8CX7KIA1kIAYqBY2IZra7EeS++vegz/hPgXPZZpheNPMoI9cpN2a3VUvYA7kdhrqeN8NLxFgLyxnOnyB5l986b/wDQV3xPEIsMoMrCMa5Ftc2HQKN7DT/8qGPEU0pAw+Dd7AFjI4iAvqACb5tDe471BjZ4wkUcsd8rmWRL90kubDoGjtdf01KgxVgDYeQv0/lkUnuSDb4WrKfhszpDD9kdFinRheRJVys5LqbWIUA/tVIhtLMi6hVYj5S4HzoRt0FVFrFxC00B2OSInrqJWBA9irEfFeiV5bjIQJICpAzZT+xUt+97W6GvUEOg+KlH1SuT4lQ6oWAZgSq9SFtc/S4/eutQKUpQKUpQKUpQKUpQKUpQKUpQK8+8dy58dh4wb2ABH8zgm9vYV6DXl/GccG4i7HTli2mxcFgL/A1/erBCwuH+0SzIL2OIhIAAB5fNfMT8AX+K44PENC0jrIYS2IaIte0aqBmDMLWa97AHSwJq28KqBxE3Fs0b29mjCagd/Mf61rOHeEoLSl0EglkL5WF1XS1lHbc/U0VWeGMfPiSRNHDLGpy8xQBqo8py+ll91sRfarbhuBEUkkQvkGRlHZWBAAP6WBP1Hap+B4DBAQYolQgEDKLWB3Ar8C/4pt/4an6hmt/rURBbNeWVI1dy/LUuQFVVFixJ2UG+g1JrBYvxLiTJIr4iQSpIVESLljKg6m63IBFrC5Ot69K4PErYcXFw2YkHW5LG96krhFW2VFHuABagouF8PlV1lXESPEy6xyi7A7gB7A2BvuNqwyyKXaTXPdmygaEElW+gBJ/y16fipyBIfyoSPc2N/wCwFeb8TwohGHDXu4aQ39QUDLGDbvc6fqNWBx17rGR+CEG+1zmTNb59Veg8c44MKsWmYyOq2vstxnkPsoI/cV5/i8Ey4aIPuwZT1t5kK2NvVoAe1eg4ngaTyGRyWUwNEE6AOQXYHe5so/y0oqYuIu2MkdI+Y9mjiUsEVYomtJIWN/XIcoAGuT2ru/HsRI0AiWJBOGKlyzMAqZiWVbAdtCb6VKPhleWiLJIpVOWzrbM6XuQ2m5NzmFjcnvUkcIAxEcgICRxNGqW2zFNQfhbWqDthEeNGM0ofqTlCKoA16nT3JqHhOJzTHmRxKISRlLkrI631kC2sq9QG1PtX14jwzPEAFLqHRpIxu8YN2Ud+hy/iAI61QcVw74jENIsUqKkDOLNIjSuLiNCFNlA1NvUdL22oNpSvPo+LSQNEsOJaYyjLKZyGVHIuJAosV2ZchIBNhvU5vEMyxzokyzsvJEc4QAB5ZAnLZR5SQPNp0OtBs6VS4PEzR4oQyyLKHjZwQmRlysosQCQQc2+moNflBd0pSgUpSgUpSgV5li8Kp4niAfSrgkdPNFqLbk3e9em15hjZF+1Ylt2kmdEt2WNQ5t2XLa/d6sETg55WPw7hvVIyknchrqATtc6GvU8LtbsSK8x4xhSA+X8IR1PblSEN8jzLt2Nb/wAOcZXFQiQaMdHX8rj1D/UHqLUqraq/CfeS85T5GjCj3IdtfjtU8iqXCcJxEa5VxAyjQXjDG19xqLG2ltRpURLwMoiKwMfOVdh2Khtde4zCrCq3h3BuVI0jSPIxAAz28v5iOxbS9tNBppVlQcZF6dRr7V5t4jxX2jHG3pVkUHoQlz06l2/4a3HiPiP2eCSTW4Wye7N5QLdeh+leecGgzTAG+rKP93Vyfc3JqxVjxSIuigE6SQKF6nM5BP0JGvvXockgijJOyLc/AH/SsBHNzcRhxoM0iNbr5ZHW/wBQtb7HYUSxPGTYOpW43Fxa9Kihw3FnYGeWdURLMYYwHsp9Ku+pLm40W2umtduL+IwsUDQEuZpVVQq5mKi5kGU2sQFIN9jvXJOBTssUcpi5cUkb+QFSwjuQGU6b5T/lrrjfDBOJWeFxGwzEgi65yAM4W+hYDK3cWO4vUHdPEsb8nlhnMshjKkZWQqCZM4bUFbaj3FQeKeNRFLJEkfMdGRR51VSWQuxZjogUDW9fWI8FrMS00jlySxaP7vzkKoZbG4sihOtxvUDB+BHgMbRSopVpbhkLqySNsbkEkKF36g0FlgOPQzxvmVGsrNLyxzIwAL+aQqFY2qbjIcOYEzqBGWQqLZbMxGQi1rG5HvVMcDImA5bKRLiJsshFtOZIc7C2gGQGw9xXbFcO/wAVh4s8kmrStna4Cx6IAoAF8zLra+lBdcO4RFh78tbFvUxJZjba7MSTSptKBSlKBSlKBSlKD8ZrC/avK8Fw51xELSrbmtK+VtCqeaUIR+dtGI91Feq1h/HTiKaNgBcRTkDqXflxhh7gXN/agh4jDZgQp8wCjNqRa1iPe7X1HWovAOItgpFZh91IchvvdRp9CNVPyOtfPhZiVUg7l9B3SxQD2J/ua+8dhU5Yja4W4JI1sL5GC3/KrK3ylq0N5isbI8anChHLn1M3kUb5iBqx/SLfIqv/APTEshzTY2cnqIssKfACgn9yTVJ4IWULKqFWaKQoyk6EZQysjjobk2YHfpWvj4qugk+6f8rkD9m2YfFZFaeATxHNBipCR/s5zzEb2JsGX5B+hrpHPM+IQupiWNWZvNdSpRQATsbNmIOmi+9S5+OxLsxc9owXP/DVDxvGzSjKy8sMPLFoxP65iDbIP/bB8x3NtKCl8Z8fGIlgjQ2j80hba6+ZVYA9DZrE73Fqh8PcAx9zc2HZhlt9WFj81VSjnYki5KLlUs1rsyhQqX+tz/0FToD94ljbyMLp+qQlvkm4A7VqKsPDvmnw4P4XIB/lzsV+hf6ivS68q8PYvJi0ja10n0t6QCMlhfcDTr3r1WpUKUpUClKUC1fHKGbNYZrWv1tva/avulApSlApSlApSlApSlArEeMsGTO80gIjihCoe7SPZ/2AH7+9besZ/wCIvFI2whjV1ZjJGCoYHTNre3begzvh+YpgHyjzeUg2sfO9iV7lcpP71ZcRbMXsNAQVHQg31+dRf5FUWDlKx5bn7xCF6XfmZl+b2bbvVzO2aK66kcy3uNXUfsGHzatCT4JnEWKyAnJNACCfzRMRv/Kw/wB2tti2jykSZStrkMLi3f8ArXnPCsQymCRQpCOUsxyi0sZtfQ6AggH3q8k442geKVSmzAK6m+4YKe2g01DVMGhSQDMFFgpsFUWsNLkDr3qv4vDeORyLWuoHU+ZRY+xABFcIfEQKnLFKXU2IZctj0W/7WO1fGI4jPL5REke1i7FhcEEMAPw3vqexqjEcSwoTEmFbHlqhPS8kxDue4AGUAe1SMG2Z3NtEBIHYlggt3On01qr4pM32qcbyGa+YaWVFzG3Ya6fAq7wuFQZspuMgAPv5C2vcXb9jRXHD8LMmLdAQssqxzRP0WZbsykdUa1j20r1LAzl41ZlKMQCyndT1H0NeXSYkpNDMn4JrXPVHcZS3a/8Aa1einisiX5mHe3eMrIP2Fm/pURZ0qsh8S4dmy80K35XvG3xZwKsgb7VB+0pSgUpSgUpSgUpSgUpSgVBxk0xOWFVGuryXyjS9wo1btuKnV8ut6DMYzgBe/wBomln6lQwjj+BGliR7kmqPxXw9IsMFjjEYEsbWRQPSpJv3JzdT0rYSRN6Wys+XRiAoPcADXsfm1VXiDCmTBzKtyQisgPVkGa31ykfWqMNGVZI4g1mXM6ntaS6gX7HfuGqzknUxm2mbpsVLakfRyfpaoHCoeeuKKgXWGN4SB+LO0ifXQqe9fj4tWKEapKFbL2sVzr++tVXfAsXhQKLs0wAvb8Mb5L3/AKjt9K4R8QnRzlc3vqxW8et72vqB7GrHwxABPACL55Hmjbrl5boy22zIwtb9QvWrx3hqOTW2V7a29B3sCOmvUa6Ggxw8RY0KCXSwHqygWGwv3B6aHfpXZpMa7ZWmvuPu8umbXKTluFAAJC3sNKsl4FyjcMQRqQbFbdSh2BJ0XNcW3qVHhANIgL2sylbBBe5VewH4h+I2ANEZHiXD2jaRnAd8QYwrhr3TTmt7BmCLrrUxcWuYRqLgSIuXYNYMuUextc+1OOYr/GArosQAIOpuoLlttSWYX/0qBg7LGWYZiShA6GzkuAdxYC1+pv2oqdiXtASurZI2J65xLe/xawsNNq9IgOYX2zAH6kA3P/IV5Vi5TyZLa+RUNrizFlfyjrrXrOGjIRQdwqg/IAFRHPG4cSJZ0Vx+VlDf0NfHD+CRwNeLMgI1jDEp8hT6T8WqSUGzHQkWHvvv9KkVApSlApSlApSlApSlApSlApSlBwlhNywPbQjSw32qixOOjiYjKyj1X1KnzBtve5rSVBxGAu5YAE6aG/S/06nSrBh+C8OOFxWKiOqlYmjt1hMxB30uM1jWf4nAI/IAcySMew+7Vl0Hxl+Sa3mLwojsXISyyLzCLqBo2p6XA+LrVDDwBp4JJSGEkzCw6rmnuqa7WUZj/NQXHCOEMMLgZEXM8VydbHJKrCSx7i4Pvlq+AzEZWK63+dBuG6adP9alYHCCKJEGyqF/YWr9kwakWAt/b9qgq8Th3YEEsjDNZwoI9iU/7vVUtrAIwRre5jIBtlF/Mq3NsrfiJ7E1pEw7rsdthuP6/wDOouJ4aGJKqUcHRxY+oa3B3Xpb3rWjzfxNCUxE2li7RkL1BeO2UW3Fx6xv1qbx7ha4YxgqcsaRxqRbMyqDNOflmZIx/M1XnF+D5sTgpXjAIcxMFuUKgF4mGmgDgaHvVr/5IJMSJXBJjLZAfSCbHPbq2ltetzUViMJw12xaQObnnIz29lWWQfC6L816hckjt7b3+e1QOHeHkilkl3kctr0Csb5QPoLn2q1IqI+FjN7k99tre4710pSgUpSgUpSgUpSgUpSgUpSgUpSgUpSg+HiDAggEHcEXB+acoXvX3SgUpSgUrhisYkWXObZmCLvqzbDSu9B85BX5yhmzdbWrhPxOONgjOA7bLux/yjW3vXXE4pI1LOwVR1YgD+tB1pVVBxppnAhidkv5pX8iW/SD5n+gt71aKwOoN/ig/aVDfi8S7t/tBFsdZDsoqJiOOETiFEueYqFidP4bSvYDsoX5L+1Bb0qowGLaTGYgAnlxrGlvw8w5ne3uAUvVvQKUpQKUpQKUpQKUpQKUpQKUpQKUpQKq+OeII8Jy+ZeztYkfhUAlpCPyrpc9L3q0rPyRiXilmsRDhjYHvM+Um3Xyx2+tBXeKOKN9qiWIglAuU2zDmzkojED1ZUWVgOpIr7hx0k2HxIlkbNhWlRmj+7ElkDKxtqpANiAbXv0qQngwLFNGkhXM6PC34ouXbloCd1U3sOzEVY4Xh0WFwzLIVyHM0rOb5i/qLE7k3t+woPvgfDEiiUqih2VS7W8zNYXJY6nWqyBjJipiIuaVlyhnNkjUIma17+YknRR8mrXDcZjYqNUznLHnUpnIBbyg6mwBNQcHxCPDCRWLMxncAKMzOzfeEKq3PlBt8LQfXEeJGPGIt9OQ5C3PmcuiqAOvX96reE4ud0jTDsh5UKO4YaSPLdshO66Am46kXvVzHxqCTkyL5uYxjRsuoNiWU31W2U3B6iubcTSHFmLKqqYDKWUa+RspzW6Wtb4NBSYbAPiuTG6SRKRPPJfQrKZCsQvtmUksP5QatuG8CdolM5KziR3LRnqwyEj2KW9x9K4P4kZMkkkkMauVtC2Yy5G2Y5bnNbWwUgbXqXF4jQPIZWEcYWNl5nkbzZ7ghtfw3A31oOvh3BGKN8y5S8sj262LELf/ACgVa1TeHeKHEHEG5KrMQlxlOTIhGhANrkkE1c0ClKUClKUClKUClKUClKUClKUClKUCvjkrmzWGa1s1tbb2v2r7pQKzXHZM+LRGlWFUjLqXAN2uQSmby5lHe5GbbrWlrnNh1cWdVYA3GYA699aDL4jDJjMUFDsyfZiFlW+kqyowdWtbMLA6f20r7wnCsTE4lZUkdZJb2OQOkgj863vkYZBdTpvY7VqAttq/aDPL4dkMZbMscxnE/lBZQ1suXpcZdCdLm9fUXhfLKsrSGSQlxMzD1xutuWoHpVSFIGvXqav6UFAnhpi0QeQFYWVlIQCVgl8iO/YewF7fNThwdTiWmYK10RVut2XKWJIJ2vcbdqsaUEPC8NEc00gJvKUJHQFFyafIA/aplKUClKUClKUClKUClKUClKUClKUClKUClKUClKUClKUClKUClKUClKUClKUClKUH/9k=">
            <a:hlinkClick r:id="rId3"/>
          </p:cNvPr>
          <p:cNvSpPr/>
          <p:nvPr/>
        </p:nvSpPr>
        <p:spPr>
          <a:xfrm>
            <a:off x="57150" y="-1628775"/>
            <a:ext cx="2720975" cy="3394075"/>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98" name="Google Shape;2698;p160" descr="data:image/jpeg;base64,/9j/4AAQSkZJRgABAQAAAQABAAD/2wCEAAkGBhQQEBUUEhQWFRUWFxgaFxcXGBgYGBwYGhcXFxcWGxgYHCYgGx0jIBgXIC8gIycpLCwsGB4yNTAqOCYrLCoBCQoKDQwOFA8PFCkcFBwpLCkpKSkpKSkpKSkpKSkpLCkpKSkpKSwpLCkpKSkpKSkpKSwpKSkpKSkpKSkpKSkpKf/AABEIAP0AxwMBIgACEQEDEQH/xAAbAAEAAwEBAQEAAAAAAAAAAAAABAUGAwcCAf/EAEAQAAIBAgQEBQEGBAMGBwAAAAECAwARBBIhMQUTQVEGIjJhcYEUI0JSYpEzcqGxJILBQ5Ki0eHwBxUWU2Oy8f/EABYBAQEBAAAAAAAAAAAAAAAAAAABAv/EABYRAQEBAAAAAAAAAAAAAAAAAAABEf/aAAwDAQACEQMRAD8A9xpSlApSlApSlApSlApSlApSlApSlApUObiirOkNiXdWbTZUX8TdgSQo7n4NTKBSlKBSlKBSlKBSlKBSlKBSlKBSlKBSlVHEvESxSGNVaR1QSOqgkiO9iRYasNwu5sbUFnBiFkUMjBlOxBuOxrpWbmxqwOJ4PPDMpeRU10GW86AbkAjMBuBfca6CCdZFDoQysAVYG4IOxBoOlKUoFKUoPmSQKCSbAAkk9ANSayfCPGLfePirRxNGZ4Da33KkqQe7+lrdnFaTiWAXERPExYK4s2U2Nuov7jT4NceIcChnWNZIwRGwKDtbS3xbQjY0GW4djMR/iMT92jFVeQy3IAy5ocKtiLZUILN+aTQGrENLicXy+dKkawrI6rlUq0miR5gL6AOT9Kt5fD8Dy81ku11NrnKWUWVyl8pYDQEj+wqVh8EsbOyjzSNmY3vcgBR9AANKD9wuGESBVJIHVmLHvqTqazuG8SzYp3GFEIVCQVkZjLYErnMYtlUkdTe2vtVhi/E0cErJPeJQAVkYHI99wrAWuOx1qh4rjCZftkUZXKhhguuV55ZSApsdeWtrjNvqdhqFxj/F8MEUzMwLwZVdVvYyst1jU21/017V3wHiRJJlgsRKYhIwA8qkhTkJ/NZgbdq874pwT7LMElJcs4Ki9/ulUNPJ/PJIxjF9dTberrh+M+z86dh5ocOzPmUrfETyFiLNqQMqID2FBuIOIxvI8aOrPHbOoOq3FxcVJrCeFOHibKXXKIYZI5iTlleWUh5c4BzKoIJBJub3FSvC/huDEYVJpEYs5dheWX0l2yD19FsKDY0rlhcKsSBEFlUWAJJ0+SSa60ClKUClKUClKh8R4osGW4ZmY2VEGZjbcgdhuT0oO2MlKxsy2uFJFzYXtpcnYe9YjhSSI2ZXVsTLeZJblYsULWeA3HlyAeXsLMNMwqz4x4h56PFAuYFMsjMSjI0pMca5CL5r6kG2movUX7RHNhXkmcoicuOKJLCSKVSApH/yltANstt7mgvPD64dw0sMfLckiRSLMj3u6FdlN9TbRtDre9WWFwiRLlRQq3JsNBcm5sOlzrXxgIWVAZMpkIGdlFsxGgP/AHtUmgUpSgUpSgUpSgVm+N+KSkjRRNCjIBzJJ2IVSwuFVF8ztbU7Aaa61pKzrYGbDSyPDCk6yuXN2CSKTYFczAhl002tQWmCxP3CNM8bE286+VGJPlIDHS+ml96+eIrDzYDL6hIRFvbOUbp3yhtTVFjUfH4hMPNE8USwtJIrWN5GJSMBhdTl1fQ75e1UbT4iRvsvnbEYWLEEsOuZUSF1J6sjSWvsaDRrw7CYrGmUTcyWIrdA4IUL6RYdA12+bX2qdiOAQzPMXJfOYSy30UxG6be+pvvWQwUkAnwIw1uYiu87KMoWMRnNG4OzE2Fjr5bmo+B46PsEsUQY4mYytOcpAiUnzOzHsnpG5JoNxxfD4ZHWeVhEwBXPmyllIIyN+ca3A1sRpXfheHiw2FRUb7qNBZmI9PcmsYhnBnxMQgbkM8V5i55cUKiwQD89sxO5uO1WnE5MQOGzHEiEXVSohDC2ZlupDddenWg19KyXE+LSyS4VDBLCpxC+Z2QZgqu2XKrE62vr2rW0ClKUClKUHHE4tI8udgMzBV92bQKPeqvxVg3aISwfxoDzIx+YD1xn2Zbj5tUTFcSBxoaRSIIW5Sv0E8gBzN2WxCBvzMR1rS0GBkxj4ljjYFCxEQoxcaEK5cyEKb/dtZemhbtV5gvC5OIE+I5DsNQEiK+bo5JY3I1sbdakcM8PjDYiZo9IZvM0f4RJsSo6BhuKmY/iXKeJApJlYqp0CiyltT8A2A3oI/H8W8MYnRrhPVH0kDEAKp6Pe2Xpc2O+kzh/EUnTPGbjYjqrDdWG4YbEGstFmnZ5oFDrHiCxw17F8uizC+isTmYD0tZdjc1roIVF2VQpexbQAk2t5u5tpQdaUqi8SeKVwuVEXmTv6Y72sNs7Hov9+lBcz4hYxmdgo7kgD+tUmJ8YRj+Ckk9tygso+Waw/a9Uk+ALtzsbIGsDYM2WFTfQJGNXsdCSddTtTEeKYmaOOOTMWICgeWPNe3mOgtqSR1soG9XBcnxki/xIpUFr5gA62+VN/wClW2H4rFJGZEcMgFyR0Fr7b1mZZzI5Ck8sA5mB9ZuLuoO2xAIIAA66VF4nImGIkiZUc5Q4IORkYnKrhbDNucwAIN96YNyjggEbEXFfVZqLi+KTXlQTRn08qWzAAbecAP8AIIqz4Zx6KfQXVx6o3GVwd7EH+4uDUFlXNYFDFgozEAFrC5A2BPtc10pQfAhXXQa76DX5718yYZWVlZQVYWYECxG1j3rrSgppvCOGeUyNHq1iy5mCErazFAbE6D9qn4/hyThVe5Cur26Eocy37i9jb2qVSgiY3hiTNEzXvE+dbfmysuvtZjUulKBSlKBVFLxF8M5jmYiOQkRYg2IVm2jk7EE+VjodAdd72s5juJSzTyYURRDy3+/LESRnQsqqLEXNiL3H1FBAwMZUBJHeVXcw4iCU5zmYH7xCbHK3qttY6WtWo4ZgzDGIy5ky6KzerL+EMepA0v1tUPgXB3gQCZklZdEbJZlT8mYklgNrnW29WUk6qVBYAsbKCdSbXsB1oPtzYG1YrjOJE8TSByArIJoWfWN7hUlicbEE/wArC+xqd4jlC5wJQyPpJGWuysLEMqg3I0GaPqCSNdDww3BcPjJEkSFRGEZZCvlVmuLIFWxOU3NyOv7BO4Fwls4kkNmiXlKoQx6DW7WYh/a2guepNaGvxRYWFGawudhQUHi7xJ9kislua/ovqAOrkX1A7dSQKxUmKMTWY58VLZ5OZtGmhUSEbafhHTTrXLF8WE+KkxTLnRGywK2zOPRp2zeYjsL1HCGzXa7sc5ZtC7XBMhv+HsNrAVRL5InbPLeRmzEPL0jTRpFjHkij2UHUk6C5vXe0S+ZkUGwLDL6UOipbZLr5mI81iBuwqmwRZywOi2LyWv5ljPlCjfIpNvkmuwxFwXN/K1xr5QSc5NvxtuWJ2stUaGTjKLrtkYWXLp7AgbnZsuw8oG2sfiOHeYYeO185aR9LjOG5canuqgt9daqcLxDKcwBYCzBnsDmve9tgNct+zA9Kt1mIhCOGDeUkG4DRF7ho1OoysTfr3sGFBeQ4i0SsLWNhcAKPIxF7dNAdP01G4vIjhMQnkmXVZFW9lG3M/NFrYjcBr9DULCY8x/dOdDISnsTbMD+m5Y/LVIjl8iKNje2osQoYNcfqBKkdaDXcI4l9oiD2yt6XQ7o40ZT8Hr1Fj1qbWP8ADj8rEIt9JIgCOl0GaE/JjJX4iHathWQpSlApSlApSlApSlAqs47wszIrRkLNEc0THa/VG/Qw8pHvfoKs6UHzGSQCRY21G9j1F6oOO4z7PiY5WQsOU6R7fxWZLJc6JmAtmOm9aGuc0CupV1DKdwRcH6Ggz2NRo54HQouJlFpIgCY5FUXZiwF1KXsJLa3Ckai2kAqHgeDQwEtFGqkixI3sNhc9PbaptArP+O8SUwEoU2Z7Rg/zkA/0vWgrJeP8RYQJ+Z2Nr2vZbD/7UGGxpyFUUXEaC9t+YbA27b2qTiJzJIMrX1sttgxtlW53yi+vYVCxcxE7MPwrl16ytmCE+2Yk114BMUzWRpFSJwcgAsGuC5Y9gCb+9aVJwOD5zlBoqRmR2t6VAYhb9mOXT5NcuE8L56SOdI4lZ2J9JcAskJ7jQZiN9B1q24Rj448LMst45MSCVZlKoVCCJFDdBYddPNcVfw8CX7KIA1kIAYqBY2IZra7EeS++vegz/hPgXPZZpheNPMoI9cpN2a3VUvYA7kdhrqeN8NLxFgLyxnOnyB5l986b/wDQV3xPEIsMoMrCMa5Ftc2HQKN7DT/8qGPEU0pAw+Dd7AFjI4iAvqACb5tDe471BjZ4wkUcsd8rmWRL90kubDoGjtdf01KgxVgDYeQv0/lkUnuSDb4WrKfhszpDD9kdFinRheRJVys5LqbWIUA/tVIhtLMi6hVYj5S4HzoRt0FVFrFxC00B2OSInrqJWBA9irEfFeiV5bjIQJICpAzZT+xUt+97W6GvUEOg+KlH1SuT4lQ6oWAZgSq9SFtc/S4/eutQKUpQKUpQKUpQKUpQKUpQKUpQK8+8dy58dh4wb2ABH8zgm9vYV6DXl/GccG4i7HTli2mxcFgL/A1/erBCwuH+0SzIL2OIhIAAB5fNfMT8AX+K44PENC0jrIYS2IaIte0aqBmDMLWa97AHSwJq28KqBxE3Fs0b29mjCagd/Mf61rOHeEoLSl0EglkL5WF1XS1lHbc/U0VWeGMfPiSRNHDLGpy8xQBqo8py+ll91sRfarbhuBEUkkQvkGRlHZWBAAP6WBP1Hap+B4DBAQYolQgEDKLWB3Ar8C/4pt/4an6hmt/rURBbNeWVI1dy/LUuQFVVFixJ2UG+g1JrBYvxLiTJIr4iQSpIVESLljKg6m63IBFrC5Ot69K4PErYcXFw2YkHW5LG96krhFW2VFHuABagouF8PlV1lXESPEy6xyi7A7gB7A2BvuNqwyyKXaTXPdmygaEElW+gBJ/y16fipyBIfyoSPc2N/wCwFeb8TwohGHDXu4aQ39QUDLGDbvc6fqNWBx17rGR+CEG+1zmTNb59Veg8c44MKsWmYyOq2vstxnkPsoI/cV5/i8Ey4aIPuwZT1t5kK2NvVoAe1eg4ngaTyGRyWUwNEE6AOQXYHe5so/y0oqYuIu2MkdI+Y9mjiUsEVYomtJIWN/XIcoAGuT2ru/HsRI0AiWJBOGKlyzMAqZiWVbAdtCb6VKPhleWiLJIpVOWzrbM6XuQ2m5NzmFjcnvUkcIAxEcgICRxNGqW2zFNQfhbWqDthEeNGM0ofqTlCKoA16nT3JqHhOJzTHmRxKISRlLkrI631kC2sq9QG1PtX14jwzPEAFLqHRpIxu8YN2Ud+hy/iAI61QcVw74jENIsUqKkDOLNIjSuLiNCFNlA1NvUdL22oNpSvPo+LSQNEsOJaYyjLKZyGVHIuJAosV2ZchIBNhvU5vEMyxzokyzsvJEc4QAB5ZAnLZR5SQPNp0OtBs6VS4PEzR4oQyyLKHjZwQmRlysosQCQQc2+moNflBd0pSgUpSgUpSgV5li8Kp4niAfSrgkdPNFqLbk3e9em15hjZF+1Ylt2kmdEt2WNQ5t2XLa/d6sETg55WPw7hvVIyknchrqATtc6GvU8LtbsSK8x4xhSA+X8IR1PblSEN8jzLt2Nb/wAOcZXFQiQaMdHX8rj1D/UHqLUqraq/CfeS85T5GjCj3IdtfjtU8iqXCcJxEa5VxAyjQXjDG19xqLG2ltRpURLwMoiKwMfOVdh2Khtde4zCrCq3h3BuVI0jSPIxAAz28v5iOxbS9tNBppVlQcZF6dRr7V5t4jxX2jHG3pVkUHoQlz06l2/4a3HiPiP2eCSTW4Wye7N5QLdeh+leecGgzTAG+rKP93Vyfc3JqxVjxSIuigE6SQKF6nM5BP0JGvvXockgijJOyLc/AH/SsBHNzcRhxoM0iNbr5ZHW/wBQtb7HYUSxPGTYOpW43Fxa9Kihw3FnYGeWdURLMYYwHsp9Ku+pLm40W2umtduL+IwsUDQEuZpVVQq5mKi5kGU2sQFIN9jvXJOBTssUcpi5cUkb+QFSwjuQGU6b5T/lrrjfDBOJWeFxGwzEgi65yAM4W+hYDK3cWO4vUHdPEsb8nlhnMshjKkZWQqCZM4bUFbaj3FQeKeNRFLJEkfMdGRR51VSWQuxZjogUDW9fWI8FrMS00jlySxaP7vzkKoZbG4sihOtxvUDB+BHgMbRSopVpbhkLqySNsbkEkKF36g0FlgOPQzxvmVGsrNLyxzIwAL+aQqFY2qbjIcOYEzqBGWQqLZbMxGQi1rG5HvVMcDImA5bKRLiJsshFtOZIc7C2gGQGw9xXbFcO/wAVh4s8kmrStna4Cx6IAoAF8zLra+lBdcO4RFh78tbFvUxJZjba7MSTSptKBSlKBSlKBSlKD8ZrC/avK8Fw51xELSrbmtK+VtCqeaUIR+dtGI91Feq1h/HTiKaNgBcRTkDqXflxhh7gXN/agh4jDZgQp8wCjNqRa1iPe7X1HWovAOItgpFZh91IchvvdRp9CNVPyOtfPhZiVUg7l9B3SxQD2J/ua+8dhU5Yja4W4JI1sL5GC3/KrK3ylq0N5isbI8anChHLn1M3kUb5iBqx/SLfIqv/APTEshzTY2cnqIssKfACgn9yTVJ4IWULKqFWaKQoyk6EZQysjjobk2YHfpWvj4qugk+6f8rkD9m2YfFZFaeATxHNBipCR/s5zzEb2JsGX5B+hrpHPM+IQupiWNWZvNdSpRQATsbNmIOmi+9S5+OxLsxc9owXP/DVDxvGzSjKy8sMPLFoxP65iDbIP/bB8x3NtKCl8Z8fGIlgjQ2j80hba6+ZVYA9DZrE73Fqh8PcAx9zc2HZhlt9WFj81VSjnYki5KLlUs1rsyhQqX+tz/0FToD94ljbyMLp+qQlvkm4A7VqKsPDvmnw4P4XIB/lzsV+hf6ivS68q8PYvJi0ja10n0t6QCMlhfcDTr3r1WpUKUpUClKUC1fHKGbNYZrWv1tva/avulApSlApSlApSlApSlArEeMsGTO80gIjihCoe7SPZ/2AH7+9besZ/wCIvFI2whjV1ZjJGCoYHTNre3begzvh+YpgHyjzeUg2sfO9iV7lcpP71ZcRbMXsNAQVHQg31+dRf5FUWDlKx5bn7xCF6XfmZl+b2bbvVzO2aK66kcy3uNXUfsGHzatCT4JnEWKyAnJNACCfzRMRv/Kw/wB2tti2jykSZStrkMLi3f8ArXnPCsQymCRQpCOUsxyi0sZtfQ6AggH3q8k442geKVSmzAK6m+4YKe2g01DVMGhSQDMFFgpsFUWsNLkDr3qv4vDeORyLWuoHU+ZRY+xABFcIfEQKnLFKXU2IZctj0W/7WO1fGI4jPL5REke1i7FhcEEMAPw3vqexqjEcSwoTEmFbHlqhPS8kxDue4AGUAe1SMG2Z3NtEBIHYlggt3On01qr4pM32qcbyGa+YaWVFzG3Ya6fAq7wuFQZspuMgAPv5C2vcXb9jRXHD8LMmLdAQssqxzRP0WZbsykdUa1j20r1LAzl41ZlKMQCyndT1H0NeXSYkpNDMn4JrXPVHcZS3a/8Aa1einisiX5mHe3eMrIP2Fm/pURZ0qsh8S4dmy80K35XvG3xZwKsgb7VB+0pSgUpSgUpSgUpSgUpSgVBxk0xOWFVGuryXyjS9wo1btuKnV8ut6DMYzgBe/wBomln6lQwjj+BGliR7kmqPxXw9IsMFjjEYEsbWRQPSpJv3JzdT0rYSRN6Wys+XRiAoPcADXsfm1VXiDCmTBzKtyQisgPVkGa31ykfWqMNGVZI4g1mXM6ntaS6gX7HfuGqzknUxm2mbpsVLakfRyfpaoHCoeeuKKgXWGN4SB+LO0ifXQqe9fj4tWKEapKFbL2sVzr++tVXfAsXhQKLs0wAvb8Mb5L3/AKjt9K4R8QnRzlc3vqxW8et72vqB7GrHwxABPACL55Hmjbrl5boy22zIwtb9QvWrx3hqOTW2V7a29B3sCOmvUa6Ggxw8RY0KCXSwHqygWGwv3B6aHfpXZpMa7ZWmvuPu8umbXKTluFAAJC3sNKsl4FyjcMQRqQbFbdSh2BJ0XNcW3qVHhANIgL2sylbBBe5VewH4h+I2ANEZHiXD2jaRnAd8QYwrhr3TTmt7BmCLrrUxcWuYRqLgSIuXYNYMuUextc+1OOYr/GArosQAIOpuoLlttSWYX/0qBg7LGWYZiShA6GzkuAdxYC1+pv2oqdiXtASurZI2J65xLe/xawsNNq9IgOYX2zAH6kA3P/IV5Vi5TyZLa+RUNrizFlfyjrrXrOGjIRQdwqg/IAFRHPG4cSJZ0Vx+VlDf0NfHD+CRwNeLMgI1jDEp8hT6T8WqSUGzHQkWHvvv9KkVApSlApSlApSlApSlApSlApSlBwlhNywPbQjSw32qixOOjiYjKyj1X1KnzBtve5rSVBxGAu5YAE6aG/S/06nSrBh+C8OOFxWKiOqlYmjt1hMxB30uM1jWf4nAI/IAcySMew+7Vl0Hxl+Sa3mLwojsXISyyLzCLqBo2p6XA+LrVDDwBp4JJSGEkzCw6rmnuqa7WUZj/NQXHCOEMMLgZEXM8VydbHJKrCSx7i4Pvlq+AzEZWK63+dBuG6adP9alYHCCKJEGyqF/YWr9kwakWAt/b9qgq8Th3YEEsjDNZwoI9iU/7vVUtrAIwRre5jIBtlF/Mq3NsrfiJ7E1pEw7rsdthuP6/wDOouJ4aGJKqUcHRxY+oa3B3Xpb3rWjzfxNCUxE2li7RkL1BeO2UW3Fx6xv1qbx7ha4YxgqcsaRxqRbMyqDNOflmZIx/M1XnF+D5sTgpXjAIcxMFuUKgF4mGmgDgaHvVr/5IJMSJXBJjLZAfSCbHPbq2ltetzUViMJw12xaQObnnIz29lWWQfC6L816hckjt7b3+e1QOHeHkilkl3kctr0Csb5QPoLn2q1IqI+FjN7k99tre4710pSgUpSgUpSgUpSgUpSgUpSgUpSgUpSg+HiDAggEHcEXB+acoXvX3SgUpSgUrhisYkWXObZmCLvqzbDSu9B85BX5yhmzdbWrhPxOONgjOA7bLux/yjW3vXXE4pI1LOwVR1YgD+tB1pVVBxppnAhidkv5pX8iW/SD5n+gt71aKwOoN/ig/aVDfi8S7t/tBFsdZDsoqJiOOETiFEueYqFidP4bSvYDsoX5L+1Bb0qowGLaTGYgAnlxrGlvw8w5ne3uAUvVvQKUpQKUpQKUpQKUpQKUpQKUpQKUpQKq+OeII8Jy+ZeztYkfhUAlpCPyrpc9L3q0rPyRiXilmsRDhjYHvM+Um3Xyx2+tBXeKOKN9qiWIglAuU2zDmzkojED1ZUWVgOpIr7hx0k2HxIlkbNhWlRmj+7ElkDKxtqpANiAbXv0qQngwLFNGkhXM6PC34ouXbloCd1U3sOzEVY4Xh0WFwzLIVyHM0rOb5i/qLE7k3t+woPvgfDEiiUqih2VS7W8zNYXJY6nWqyBjJipiIuaVlyhnNkjUIma17+YknRR8mrXDcZjYqNUznLHnUpnIBbyg6mwBNQcHxCPDCRWLMxncAKMzOzfeEKq3PlBt8LQfXEeJGPGIt9OQ5C3PmcuiqAOvX96reE4ud0jTDsh5UKO4YaSPLdshO66Am46kXvVzHxqCTkyL5uYxjRsuoNiWU31W2U3B6iubcTSHFmLKqqYDKWUa+RspzW6Wtb4NBSYbAPiuTG6SRKRPPJfQrKZCsQvtmUksP5QatuG8CdolM5KziR3LRnqwyEj2KW9x9K4P4kZMkkkkMauVtC2Yy5G2Y5bnNbWwUgbXqXF4jQPIZWEcYWNl5nkbzZ7ghtfw3A31oOvh3BGKN8y5S8sj262LELf/ACgVa1TeHeKHEHEG5KrMQlxlOTIhGhANrkkE1c0ClKUClKUClKUClKUClKUClKUClKUCvjkrmzWGa1s1tbb2v2r7pQKzXHZM+LRGlWFUjLqXAN2uQSmby5lHe5GbbrWlrnNh1cWdVYA3GYA699aDL4jDJjMUFDsyfZiFlW+kqyowdWtbMLA6f20r7wnCsTE4lZUkdZJb2OQOkgj863vkYZBdTpvY7VqAttq/aDPL4dkMZbMscxnE/lBZQ1suXpcZdCdLm9fUXhfLKsrSGSQlxMzD1xutuWoHpVSFIGvXqav6UFAnhpi0QeQFYWVlIQCVgl8iO/YewF7fNThwdTiWmYK10RVut2XKWJIJ2vcbdqsaUEPC8NEc00gJvKUJHQFFyafIA/aplKUClKUClKUClKUClKUClKUClKUClKUClKUClKUClKUClKUClKUClKUClKUClKUH/9k=">
            <a:hlinkClick r:id="rId3"/>
          </p:cNvPr>
          <p:cNvSpPr/>
          <p:nvPr/>
        </p:nvSpPr>
        <p:spPr>
          <a:xfrm>
            <a:off x="57150" y="-1628775"/>
            <a:ext cx="2720975" cy="3394075"/>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99" name="Google Shape;2699;p160" descr="data:image/jpeg;base64,/9j/4AAQSkZJRgABAQAAAQABAAD/2wCEAAkGBhQQEBUUEhQWFRUWFxgaFxcXGBgYGBwYGhcXFxcWGxgYHCYgGx0jIBgXIC8gIycpLCwsGB4yNTAqOCYrLCoBCQoKDQwOFA8PFCkcFBwpLCkpKSkpKSkpKSkpKSkpLCkpKSkpKSwpLCkpKSkpKSkpKSwpKSkpKSkpKSkpKSkpKf/AABEIAP0AxwMBIgACEQEDEQH/xAAbAAEAAwEBAQEAAAAAAAAAAAAABAUGAwcCAf/EAEAQAAIBAgQEBQEGBAMGBwAAAAECAwARBBIhMQUTQVEGIjJhcYEUI0JSYpEzcqGxJILBQ5Ki0eHwBxUWU2Oy8f/EABYBAQEBAAAAAAAAAAAAAAAAAAABAv/EABYRAQEBAAAAAAAAAAAAAAAAAAABEf/aAAwDAQACEQMRAD8A9xpSlApSlApSlApSlApSlApSlApSlApUObiirOkNiXdWbTZUX8TdgSQo7n4NTKBSlKBSlKBSlKBSlKBSlKBSlKBSlKBSlVHEvESxSGNVaR1QSOqgkiO9iRYasNwu5sbUFnBiFkUMjBlOxBuOxrpWbmxqwOJ4PPDMpeRU10GW86AbkAjMBuBfca6CCdZFDoQysAVYG4IOxBoOlKUoFKUoPmSQKCSbAAkk9ANSayfCPGLfePirRxNGZ4Da33KkqQe7+lrdnFaTiWAXERPExYK4s2U2Nuov7jT4NceIcChnWNZIwRGwKDtbS3xbQjY0GW4djMR/iMT92jFVeQy3IAy5ocKtiLZUILN+aTQGrENLicXy+dKkawrI6rlUq0miR5gL6AOT9Kt5fD8Dy81ku11NrnKWUWVyl8pYDQEj+wqVh8EsbOyjzSNmY3vcgBR9AANKD9wuGESBVJIHVmLHvqTqazuG8SzYp3GFEIVCQVkZjLYErnMYtlUkdTe2vtVhi/E0cErJPeJQAVkYHI99wrAWuOx1qh4rjCZftkUZXKhhguuV55ZSApsdeWtrjNvqdhqFxj/F8MEUzMwLwZVdVvYyst1jU21/017V3wHiRJJlgsRKYhIwA8qkhTkJ/NZgbdq874pwT7LMElJcs4Ki9/ulUNPJ/PJIxjF9dTberrh+M+z86dh5ocOzPmUrfETyFiLNqQMqID2FBuIOIxvI8aOrPHbOoOq3FxcVJrCeFOHibKXXKIYZI5iTlleWUh5c4BzKoIJBJub3FSvC/huDEYVJpEYs5dheWX0l2yD19FsKDY0rlhcKsSBEFlUWAJJ0+SSa60ClKUClKUClKh8R4osGW4ZmY2VEGZjbcgdhuT0oO2MlKxsy2uFJFzYXtpcnYe9YjhSSI2ZXVsTLeZJblYsULWeA3HlyAeXsLMNMwqz4x4h56PFAuYFMsjMSjI0pMca5CL5r6kG2movUX7RHNhXkmcoicuOKJLCSKVSApH/yltANstt7mgvPD64dw0sMfLckiRSLMj3u6FdlN9TbRtDre9WWFwiRLlRQq3JsNBcm5sOlzrXxgIWVAZMpkIGdlFsxGgP/AHtUmgUpSgUpSgUpSgVm+N+KSkjRRNCjIBzJJ2IVSwuFVF8ztbU7Aaa61pKzrYGbDSyPDCk6yuXN2CSKTYFczAhl002tQWmCxP3CNM8bE286+VGJPlIDHS+ml96+eIrDzYDL6hIRFvbOUbp3yhtTVFjUfH4hMPNE8USwtJIrWN5GJSMBhdTl1fQ75e1UbT4iRvsvnbEYWLEEsOuZUSF1J6sjSWvsaDRrw7CYrGmUTcyWIrdA4IUL6RYdA12+bX2qdiOAQzPMXJfOYSy30UxG6be+pvvWQwUkAnwIw1uYiu87KMoWMRnNG4OzE2Fjr5bmo+B46PsEsUQY4mYytOcpAiUnzOzHsnpG5JoNxxfD4ZHWeVhEwBXPmyllIIyN+ca3A1sRpXfheHiw2FRUb7qNBZmI9PcmsYhnBnxMQgbkM8V5i55cUKiwQD89sxO5uO1WnE5MQOGzHEiEXVSohDC2ZlupDddenWg19KyXE+LSyS4VDBLCpxC+Z2QZgqu2XKrE62vr2rW0ClKUClKUHHE4tI8udgMzBV92bQKPeqvxVg3aISwfxoDzIx+YD1xn2Zbj5tUTFcSBxoaRSIIW5Sv0E8gBzN2WxCBvzMR1rS0GBkxj4ljjYFCxEQoxcaEK5cyEKb/dtZemhbtV5gvC5OIE+I5DsNQEiK+bo5JY3I1sbdakcM8PjDYiZo9IZvM0f4RJsSo6BhuKmY/iXKeJApJlYqp0CiyltT8A2A3oI/H8W8MYnRrhPVH0kDEAKp6Pe2Xpc2O+kzh/EUnTPGbjYjqrDdWG4YbEGstFmnZ5oFDrHiCxw17F8uizC+isTmYD0tZdjc1roIVF2VQpexbQAk2t5u5tpQdaUqi8SeKVwuVEXmTv6Y72sNs7Hov9+lBcz4hYxmdgo7kgD+tUmJ8YRj+Ckk9tygso+Waw/a9Uk+ALtzsbIGsDYM2WFTfQJGNXsdCSddTtTEeKYmaOOOTMWICgeWPNe3mOgtqSR1soG9XBcnxki/xIpUFr5gA62+VN/wClW2H4rFJGZEcMgFyR0Fr7b1mZZzI5Ck8sA5mB9ZuLuoO2xAIIAA66VF4nImGIkiZUc5Q4IORkYnKrhbDNucwAIN96YNyjggEbEXFfVZqLi+KTXlQTRn08qWzAAbecAP8AIIqz4Zx6KfQXVx6o3GVwd7EH+4uDUFlXNYFDFgozEAFrC5A2BPtc10pQfAhXXQa76DX5718yYZWVlZQVYWYECxG1j3rrSgppvCOGeUyNHq1iy5mCErazFAbE6D9qn4/hyThVe5Cur26Eocy37i9jb2qVSgiY3hiTNEzXvE+dbfmysuvtZjUulKBSlKBVFLxF8M5jmYiOQkRYg2IVm2jk7EE+VjodAdd72s5juJSzTyYURRDy3+/LESRnQsqqLEXNiL3H1FBAwMZUBJHeVXcw4iCU5zmYH7xCbHK3qttY6WtWo4ZgzDGIy5ky6KzerL+EMepA0v1tUPgXB3gQCZklZdEbJZlT8mYklgNrnW29WUk6qVBYAsbKCdSbXsB1oPtzYG1YrjOJE8TSByArIJoWfWN7hUlicbEE/wArC+xqd4jlC5wJQyPpJGWuysLEMqg3I0GaPqCSNdDww3BcPjJEkSFRGEZZCvlVmuLIFWxOU3NyOv7BO4Fwls4kkNmiXlKoQx6DW7WYh/a2guepNaGvxRYWFGawudhQUHi7xJ9kislua/ovqAOrkX1A7dSQKxUmKMTWY58VLZ5OZtGmhUSEbafhHTTrXLF8WE+KkxTLnRGywK2zOPRp2zeYjsL1HCGzXa7sc5ZtC7XBMhv+HsNrAVRL5InbPLeRmzEPL0jTRpFjHkij2UHUk6C5vXe0S+ZkUGwLDL6UOipbZLr5mI81iBuwqmwRZywOi2LyWv5ljPlCjfIpNvkmuwxFwXN/K1xr5QSc5NvxtuWJ2stUaGTjKLrtkYWXLp7AgbnZsuw8oG2sfiOHeYYeO185aR9LjOG5canuqgt9daqcLxDKcwBYCzBnsDmve9tgNct+zA9Kt1mIhCOGDeUkG4DRF7ho1OoysTfr3sGFBeQ4i0SsLWNhcAKPIxF7dNAdP01G4vIjhMQnkmXVZFW9lG3M/NFrYjcBr9DULCY8x/dOdDISnsTbMD+m5Y/LVIjl8iKNje2osQoYNcfqBKkdaDXcI4l9oiD2yt6XQ7o40ZT8Hr1Fj1qbWP8ADj8rEIt9JIgCOl0GaE/JjJX4iHathWQpSlApSlApSlApSlAqs47wszIrRkLNEc0THa/VG/Qw8pHvfoKs6UHzGSQCRY21G9j1F6oOO4z7PiY5WQsOU6R7fxWZLJc6JmAtmOm9aGuc0CupV1DKdwRcH6Ggz2NRo54HQouJlFpIgCY5FUXZiwF1KXsJLa3Ckai2kAqHgeDQwEtFGqkixI3sNhc9PbaptArP+O8SUwEoU2Z7Rg/zkA/0vWgrJeP8RYQJ+Z2Nr2vZbD/7UGGxpyFUUXEaC9t+YbA27b2qTiJzJIMrX1sttgxtlW53yi+vYVCxcxE7MPwrl16ytmCE+2Yk114BMUzWRpFSJwcgAsGuC5Y9gCb+9aVJwOD5zlBoqRmR2t6VAYhb9mOXT5NcuE8L56SOdI4lZ2J9JcAskJ7jQZiN9B1q24Rj448LMst45MSCVZlKoVCCJFDdBYddPNcVfw8CX7KIA1kIAYqBY2IZra7EeS++vegz/hPgXPZZpheNPMoI9cpN2a3VUvYA7kdhrqeN8NLxFgLyxnOnyB5l986b/wDQV3xPEIsMoMrCMa5Ftc2HQKN7DT/8qGPEU0pAw+Dd7AFjI4iAvqACb5tDe471BjZ4wkUcsd8rmWRL90kubDoGjtdf01KgxVgDYeQv0/lkUnuSDb4WrKfhszpDD9kdFinRheRJVys5LqbWIUA/tVIhtLMi6hVYj5S4HzoRt0FVFrFxC00B2OSInrqJWBA9irEfFeiV5bjIQJICpAzZT+xUt+97W6GvUEOg+KlH1SuT4lQ6oWAZgSq9SFtc/S4/eutQKUpQKUpQKUpQKUpQKUpQKUpQK8+8dy58dh4wb2ABH8zgm9vYV6DXl/GccG4i7HTli2mxcFgL/A1/erBCwuH+0SzIL2OIhIAAB5fNfMT8AX+K44PENC0jrIYS2IaIte0aqBmDMLWa97AHSwJq28KqBxE3Fs0b29mjCagd/Mf61rOHeEoLSl0EglkL5WF1XS1lHbc/U0VWeGMfPiSRNHDLGpy8xQBqo8py+ll91sRfarbhuBEUkkQvkGRlHZWBAAP6WBP1Hap+B4DBAQYolQgEDKLWB3Ar8C/4pt/4an6hmt/rURBbNeWVI1dy/LUuQFVVFixJ2UG+g1JrBYvxLiTJIr4iQSpIVESLljKg6m63IBFrC5Ot69K4PErYcXFw2YkHW5LG96krhFW2VFHuABagouF8PlV1lXESPEy6xyi7A7gB7A2BvuNqwyyKXaTXPdmygaEElW+gBJ/y16fipyBIfyoSPc2N/wCwFeb8TwohGHDXu4aQ39QUDLGDbvc6fqNWBx17rGR+CEG+1zmTNb59Veg8c44MKsWmYyOq2vstxnkPsoI/cV5/i8Ey4aIPuwZT1t5kK2NvVoAe1eg4ngaTyGRyWUwNEE6AOQXYHe5so/y0oqYuIu2MkdI+Y9mjiUsEVYomtJIWN/XIcoAGuT2ru/HsRI0AiWJBOGKlyzMAqZiWVbAdtCb6VKPhleWiLJIpVOWzrbM6XuQ2m5NzmFjcnvUkcIAxEcgICRxNGqW2zFNQfhbWqDthEeNGM0ofqTlCKoA16nT3JqHhOJzTHmRxKISRlLkrI631kC2sq9QG1PtX14jwzPEAFLqHRpIxu8YN2Ud+hy/iAI61QcVw74jENIsUqKkDOLNIjSuLiNCFNlA1NvUdL22oNpSvPo+LSQNEsOJaYyjLKZyGVHIuJAosV2ZchIBNhvU5vEMyxzokyzsvJEc4QAB5ZAnLZR5SQPNp0OtBs6VS4PEzR4oQyyLKHjZwQmRlysosQCQQc2+moNflBd0pSgUpSgUpSgV5li8Kp4niAfSrgkdPNFqLbk3e9em15hjZF+1Ylt2kmdEt2WNQ5t2XLa/d6sETg55WPw7hvVIyknchrqATtc6GvU8LtbsSK8x4xhSA+X8IR1PblSEN8jzLt2Nb/wAOcZXFQiQaMdHX8rj1D/UHqLUqraq/CfeS85T5GjCj3IdtfjtU8iqXCcJxEa5VxAyjQXjDG19xqLG2ltRpURLwMoiKwMfOVdh2Khtde4zCrCq3h3BuVI0jSPIxAAz28v5iOxbS9tNBppVlQcZF6dRr7V5t4jxX2jHG3pVkUHoQlz06l2/4a3HiPiP2eCSTW4Wye7N5QLdeh+leecGgzTAG+rKP93Vyfc3JqxVjxSIuigE6SQKF6nM5BP0JGvvXockgijJOyLc/AH/SsBHNzcRhxoM0iNbr5ZHW/wBQtb7HYUSxPGTYOpW43Fxa9Kihw3FnYGeWdURLMYYwHsp9Ku+pLm40W2umtduL+IwsUDQEuZpVVQq5mKi5kGU2sQFIN9jvXJOBTssUcpi5cUkb+QFSwjuQGU6b5T/lrrjfDBOJWeFxGwzEgi65yAM4W+hYDK3cWO4vUHdPEsb8nlhnMshjKkZWQqCZM4bUFbaj3FQeKeNRFLJEkfMdGRR51VSWQuxZjogUDW9fWI8FrMS00jlySxaP7vzkKoZbG4sihOtxvUDB+BHgMbRSopVpbhkLqySNsbkEkKF36g0FlgOPQzxvmVGsrNLyxzIwAL+aQqFY2qbjIcOYEzqBGWQqLZbMxGQi1rG5HvVMcDImA5bKRLiJsshFtOZIc7C2gGQGw9xXbFcO/wAVh4s8kmrStna4Cx6IAoAF8zLra+lBdcO4RFh78tbFvUxJZjba7MSTSptKBSlKBSlKBSlKD8ZrC/avK8Fw51xELSrbmtK+VtCqeaUIR+dtGI91Feq1h/HTiKaNgBcRTkDqXflxhh7gXN/agh4jDZgQp8wCjNqRa1iPe7X1HWovAOItgpFZh91IchvvdRp9CNVPyOtfPhZiVUg7l9B3SxQD2J/ua+8dhU5Yja4W4JI1sL5GC3/KrK3ylq0N5isbI8anChHLn1M3kUb5iBqx/SLfIqv/APTEshzTY2cnqIssKfACgn9yTVJ4IWULKqFWaKQoyk6EZQysjjobk2YHfpWvj4qugk+6f8rkD9m2YfFZFaeATxHNBipCR/s5zzEb2JsGX5B+hrpHPM+IQupiWNWZvNdSpRQATsbNmIOmi+9S5+OxLsxc9owXP/DVDxvGzSjKy8sMPLFoxP65iDbIP/bB8x3NtKCl8Z8fGIlgjQ2j80hba6+ZVYA9DZrE73Fqh8PcAx9zc2HZhlt9WFj81VSjnYki5KLlUs1rsyhQqX+tz/0FToD94ljbyMLp+qQlvkm4A7VqKsPDvmnw4P4XIB/lzsV+hf6ivS68q8PYvJi0ja10n0t6QCMlhfcDTr3r1WpUKUpUClKUC1fHKGbNYZrWv1tva/avulApSlApSlApSlApSlArEeMsGTO80gIjihCoe7SPZ/2AH7+9besZ/wCIvFI2whjV1ZjJGCoYHTNre3begzvh+YpgHyjzeUg2sfO9iV7lcpP71ZcRbMXsNAQVHQg31+dRf5FUWDlKx5bn7xCF6XfmZl+b2bbvVzO2aK66kcy3uNXUfsGHzatCT4JnEWKyAnJNACCfzRMRv/Kw/wB2tti2jykSZStrkMLi3f8ArXnPCsQymCRQpCOUsxyi0sZtfQ6AggH3q8k442geKVSmzAK6m+4YKe2g01DVMGhSQDMFFgpsFUWsNLkDr3qv4vDeORyLWuoHU+ZRY+xABFcIfEQKnLFKXU2IZctj0W/7WO1fGI4jPL5REke1i7FhcEEMAPw3vqexqjEcSwoTEmFbHlqhPS8kxDue4AGUAe1SMG2Z3NtEBIHYlggt3On01qr4pM32qcbyGa+YaWVFzG3Ya6fAq7wuFQZspuMgAPv5C2vcXb9jRXHD8LMmLdAQssqxzRP0WZbsykdUa1j20r1LAzl41ZlKMQCyndT1H0NeXSYkpNDMn4JrXPVHcZS3a/8Aa1einisiX5mHe3eMrIP2Fm/pURZ0qsh8S4dmy80K35XvG3xZwKsgb7VB+0pSgUpSgUpSgUpSgUpSgVBxk0xOWFVGuryXyjS9wo1btuKnV8ut6DMYzgBe/wBomln6lQwjj+BGliR7kmqPxXw9IsMFjjEYEsbWRQPSpJv3JzdT0rYSRN6Wys+XRiAoPcADXsfm1VXiDCmTBzKtyQisgPVkGa31ykfWqMNGVZI4g1mXM6ntaS6gX7HfuGqzknUxm2mbpsVLakfRyfpaoHCoeeuKKgXWGN4SB+LO0ifXQqe9fj4tWKEapKFbL2sVzr++tVXfAsXhQKLs0wAvb8Mb5L3/AKjt9K4R8QnRzlc3vqxW8et72vqB7GrHwxABPACL55Hmjbrl5boy22zIwtb9QvWrx3hqOTW2V7a29B3sCOmvUa6Ggxw8RY0KCXSwHqygWGwv3B6aHfpXZpMa7ZWmvuPu8umbXKTluFAAJC3sNKsl4FyjcMQRqQbFbdSh2BJ0XNcW3qVHhANIgL2sylbBBe5VewH4h+I2ANEZHiXD2jaRnAd8QYwrhr3TTmt7BmCLrrUxcWuYRqLgSIuXYNYMuUextc+1OOYr/GArosQAIOpuoLlttSWYX/0qBg7LGWYZiShA6GzkuAdxYC1+pv2oqdiXtASurZI2J65xLe/xawsNNq9IgOYX2zAH6kA3P/IV5Vi5TyZLa+RUNrizFlfyjrrXrOGjIRQdwqg/IAFRHPG4cSJZ0Vx+VlDf0NfHD+CRwNeLMgI1jDEp8hT6T8WqSUGzHQkWHvvv9KkVApSlApSlApSlApSlApSlApSlBwlhNywPbQjSw32qixOOjiYjKyj1X1KnzBtve5rSVBxGAu5YAE6aG/S/06nSrBh+C8OOFxWKiOqlYmjt1hMxB30uM1jWf4nAI/IAcySMew+7Vl0Hxl+Sa3mLwojsXISyyLzCLqBo2p6XA+LrVDDwBp4JJSGEkzCw6rmnuqa7WUZj/NQXHCOEMMLgZEXM8VydbHJKrCSx7i4Pvlq+AzEZWK63+dBuG6adP9alYHCCKJEGyqF/YWr9kwakWAt/b9qgq8Th3YEEsjDNZwoI9iU/7vVUtrAIwRre5jIBtlF/Mq3NsrfiJ7E1pEw7rsdthuP6/wDOouJ4aGJKqUcHRxY+oa3B3Xpb3rWjzfxNCUxE2li7RkL1BeO2UW3Fx6xv1qbx7ha4YxgqcsaRxqRbMyqDNOflmZIx/M1XnF+D5sTgpXjAIcxMFuUKgF4mGmgDgaHvVr/5IJMSJXBJjLZAfSCbHPbq2ltetzUViMJw12xaQObnnIz29lWWQfC6L816hckjt7b3+e1QOHeHkilkl3kctr0Csb5QPoLn2q1IqI+FjN7k99tre4710pSgUpSgUpSgUpSgUpSgUpSgUpSgUpSg+HiDAggEHcEXB+acoXvX3SgUpSgUrhisYkWXObZmCLvqzbDSu9B85BX5yhmzdbWrhPxOONgjOA7bLux/yjW3vXXE4pI1LOwVR1YgD+tB1pVVBxppnAhidkv5pX8iW/SD5n+gt71aKwOoN/ig/aVDfi8S7t/tBFsdZDsoqJiOOETiFEueYqFidP4bSvYDsoX5L+1Bb0qowGLaTGYgAnlxrGlvw8w5ne3uAUvVvQKUpQKUpQKUpQKUpQKUpQKUpQKUpQKq+OeII8Jy+ZeztYkfhUAlpCPyrpc9L3q0rPyRiXilmsRDhjYHvM+Um3Xyx2+tBXeKOKN9qiWIglAuU2zDmzkojED1ZUWVgOpIr7hx0k2HxIlkbNhWlRmj+7ElkDKxtqpANiAbXv0qQngwLFNGkhXM6PC34ouXbloCd1U3sOzEVY4Xh0WFwzLIVyHM0rOb5i/qLE7k3t+woPvgfDEiiUqih2VS7W8zNYXJY6nWqyBjJipiIuaVlyhnNkjUIma17+YknRR8mrXDcZjYqNUznLHnUpnIBbyg6mwBNQcHxCPDCRWLMxncAKMzOzfeEKq3PlBt8LQfXEeJGPGIt9OQ5C3PmcuiqAOvX96reE4ud0jTDsh5UKO4YaSPLdshO66Am46kXvVzHxqCTkyL5uYxjRsuoNiWU31W2U3B6iubcTSHFmLKqqYDKWUa+RspzW6Wtb4NBSYbAPiuTG6SRKRPPJfQrKZCsQvtmUksP5QatuG8CdolM5KziR3LRnqwyEj2KW9x9K4P4kZMkkkkMauVtC2Yy5G2Y5bnNbWwUgbXqXF4jQPIZWEcYWNl5nkbzZ7ghtfw3A31oOvh3BGKN8y5S8sj262LELf/ACgVa1TeHeKHEHEG5KrMQlxlOTIhGhANrkkE1c0ClKUClKUClKUClKUClKUClKUClKUCvjkrmzWGa1s1tbb2v2r7pQKzXHZM+LRGlWFUjLqXAN2uQSmby5lHe5GbbrWlrnNh1cWdVYA3GYA699aDL4jDJjMUFDsyfZiFlW+kqyowdWtbMLA6f20r7wnCsTE4lZUkdZJb2OQOkgj863vkYZBdTpvY7VqAttq/aDPL4dkMZbMscxnE/lBZQ1suXpcZdCdLm9fUXhfLKsrSGSQlxMzD1xutuWoHpVSFIGvXqav6UFAnhpi0QeQFYWVlIQCVgl8iO/YewF7fNThwdTiWmYK10RVut2XKWJIJ2vcbdqsaUEPC8NEc00gJvKUJHQFFyafIA/aplKUClKUClKUClKUClKUClKUClKUClKUClKUClKUClKUClKUClKUClKUClKUClKUH/9k=">
            <a:hlinkClick r:id="rId3"/>
          </p:cNvPr>
          <p:cNvSpPr/>
          <p:nvPr/>
        </p:nvSpPr>
        <p:spPr>
          <a:xfrm>
            <a:off x="57150" y="-1628775"/>
            <a:ext cx="2720975" cy="3394075"/>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00" name="Google Shape;2700;p160" descr="data:image/jpeg;base64,/9j/4AAQSkZJRgABAQAAAQABAAD/2wCEAAkGBhQQEBUUEhQWFRUWFxgaFxcXGBgYGBwYGhcXFxcWGxgYHCYgGx0jIBgXIC8gIycpLCwsGB4yNTAqOCYrLCoBCQoKDQwOFA8PFCkcFBwpLCkpKSkpKSkpKSkpKSkpLCkpKSkpKSwpLCkpKSkpKSkpKSwpKSkpKSkpKSkpKSkpKf/AABEIAP0AxwMBIgACEQEDEQH/xAAbAAEAAwEBAQEAAAAAAAAAAAAABAUGAwcCAf/EAEAQAAIBAgQEBQEGBAMGBwAAAAECAwARBBIhMQUTQVEGIjJhcYEUI0JSYpEzcqGxJILBQ5Ki0eHwBxUWU2Oy8f/EABYBAQEBAAAAAAAAAAAAAAAAAAABAv/EABYRAQEBAAAAAAAAAAAAAAAAAAABEf/aAAwDAQACEQMRAD8A9xpSlApSlApSlApSlApSlApSlApSlApUObiirOkNiXdWbTZUX8TdgSQo7n4NTKBSlKBSlKBSlKBSlKBSlKBSlKBSlKBSlVHEvESxSGNVaR1QSOqgkiO9iRYasNwu5sbUFnBiFkUMjBlOxBuOxrpWbmxqwOJ4PPDMpeRU10GW86AbkAjMBuBfca6CCdZFDoQysAVYG4IOxBoOlKUoFKUoPmSQKCSbAAkk9ANSayfCPGLfePirRxNGZ4Da33KkqQe7+lrdnFaTiWAXERPExYK4s2U2Nuov7jT4NceIcChnWNZIwRGwKDtbS3xbQjY0GW4djMR/iMT92jFVeQy3IAy5ocKtiLZUILN+aTQGrENLicXy+dKkawrI6rlUq0miR5gL6AOT9Kt5fD8Dy81ku11NrnKWUWVyl8pYDQEj+wqVh8EsbOyjzSNmY3vcgBR9AANKD9wuGESBVJIHVmLHvqTqazuG8SzYp3GFEIVCQVkZjLYErnMYtlUkdTe2vtVhi/E0cErJPeJQAVkYHI99wrAWuOx1qh4rjCZftkUZXKhhguuV55ZSApsdeWtrjNvqdhqFxj/F8MEUzMwLwZVdVvYyst1jU21/017V3wHiRJJlgsRKYhIwA8qkhTkJ/NZgbdq874pwT7LMElJcs4Ki9/ulUNPJ/PJIxjF9dTberrh+M+z86dh5ocOzPmUrfETyFiLNqQMqID2FBuIOIxvI8aOrPHbOoOq3FxcVJrCeFOHibKXXKIYZI5iTlleWUh5c4BzKoIJBJub3FSvC/huDEYVJpEYs5dheWX0l2yD19FsKDY0rlhcKsSBEFlUWAJJ0+SSa60ClKUClKUClKh8R4osGW4ZmY2VEGZjbcgdhuT0oO2MlKxsy2uFJFzYXtpcnYe9YjhSSI2ZXVsTLeZJblYsULWeA3HlyAeXsLMNMwqz4x4h56PFAuYFMsjMSjI0pMca5CL5r6kG2movUX7RHNhXkmcoicuOKJLCSKVSApH/yltANstt7mgvPD64dw0sMfLckiRSLMj3u6FdlN9TbRtDre9WWFwiRLlRQq3JsNBcm5sOlzrXxgIWVAZMpkIGdlFsxGgP/AHtUmgUpSgUpSgUpSgVm+N+KSkjRRNCjIBzJJ2IVSwuFVF8ztbU7Aaa61pKzrYGbDSyPDCk6yuXN2CSKTYFczAhl002tQWmCxP3CNM8bE286+VGJPlIDHS+ml96+eIrDzYDL6hIRFvbOUbp3yhtTVFjUfH4hMPNE8USwtJIrWN5GJSMBhdTl1fQ75e1UbT4iRvsvnbEYWLEEsOuZUSF1J6sjSWvsaDRrw7CYrGmUTcyWIrdA4IUL6RYdA12+bX2qdiOAQzPMXJfOYSy30UxG6be+pvvWQwUkAnwIw1uYiu87KMoWMRnNG4OzE2Fjr5bmo+B46PsEsUQY4mYytOcpAiUnzOzHsnpG5JoNxxfD4ZHWeVhEwBXPmyllIIyN+ca3A1sRpXfheHiw2FRUb7qNBZmI9PcmsYhnBnxMQgbkM8V5i55cUKiwQD89sxO5uO1WnE5MQOGzHEiEXVSohDC2ZlupDddenWg19KyXE+LSyS4VDBLCpxC+Z2QZgqu2XKrE62vr2rW0ClKUClKUHHE4tI8udgMzBV92bQKPeqvxVg3aISwfxoDzIx+YD1xn2Zbj5tUTFcSBxoaRSIIW5Sv0E8gBzN2WxCBvzMR1rS0GBkxj4ljjYFCxEQoxcaEK5cyEKb/dtZemhbtV5gvC5OIE+I5DsNQEiK+bo5JY3I1sbdakcM8PjDYiZo9IZvM0f4RJsSo6BhuKmY/iXKeJApJlYqp0CiyltT8A2A3oI/H8W8MYnRrhPVH0kDEAKp6Pe2Xpc2O+kzh/EUnTPGbjYjqrDdWG4YbEGstFmnZ5oFDrHiCxw17F8uizC+isTmYD0tZdjc1roIVF2VQpexbQAk2t5u5tpQdaUqi8SeKVwuVEXmTv6Y72sNs7Hov9+lBcz4hYxmdgo7kgD+tUmJ8YRj+Ckk9tygso+Waw/a9Uk+ALtzsbIGsDYM2WFTfQJGNXsdCSddTtTEeKYmaOOOTMWICgeWPNe3mOgtqSR1soG9XBcnxki/xIpUFr5gA62+VN/wClW2H4rFJGZEcMgFyR0Fr7b1mZZzI5Ck8sA5mB9ZuLuoO2xAIIAA66VF4nImGIkiZUc5Q4IORkYnKrhbDNucwAIN96YNyjggEbEXFfVZqLi+KTXlQTRn08qWzAAbecAP8AIIqz4Zx6KfQXVx6o3GVwd7EH+4uDUFlXNYFDFgozEAFrC5A2BPtc10pQfAhXXQa76DX5718yYZWVlZQVYWYECxG1j3rrSgppvCOGeUyNHq1iy5mCErazFAbE6D9qn4/hyThVe5Cur26Eocy37i9jb2qVSgiY3hiTNEzXvE+dbfmysuvtZjUulKBSlKBVFLxF8M5jmYiOQkRYg2IVm2jk7EE+VjodAdd72s5juJSzTyYURRDy3+/LESRnQsqqLEXNiL3H1FBAwMZUBJHeVXcw4iCU5zmYH7xCbHK3qttY6WtWo4ZgzDGIy5ky6KzerL+EMepA0v1tUPgXB3gQCZklZdEbJZlT8mYklgNrnW29WUk6qVBYAsbKCdSbXsB1oPtzYG1YrjOJE8TSByArIJoWfWN7hUlicbEE/wArC+xqd4jlC5wJQyPpJGWuysLEMqg3I0GaPqCSNdDww3BcPjJEkSFRGEZZCvlVmuLIFWxOU3NyOv7BO4Fwls4kkNmiXlKoQx6DW7WYh/a2guepNaGvxRYWFGawudhQUHi7xJ9kislua/ovqAOrkX1A7dSQKxUmKMTWY58VLZ5OZtGmhUSEbafhHTTrXLF8WE+KkxTLnRGywK2zOPRp2zeYjsL1HCGzXa7sc5ZtC7XBMhv+HsNrAVRL5InbPLeRmzEPL0jTRpFjHkij2UHUk6C5vXe0S+ZkUGwLDL6UOipbZLr5mI81iBuwqmwRZywOi2LyWv5ljPlCjfIpNvkmuwxFwXN/K1xr5QSc5NvxtuWJ2stUaGTjKLrtkYWXLp7AgbnZsuw8oG2sfiOHeYYeO185aR9LjOG5canuqgt9daqcLxDKcwBYCzBnsDmve9tgNct+zA9Kt1mIhCOGDeUkG4DRF7ho1OoysTfr3sGFBeQ4i0SsLWNhcAKPIxF7dNAdP01G4vIjhMQnkmXVZFW9lG3M/NFrYjcBr9DULCY8x/dOdDISnsTbMD+m5Y/LVIjl8iKNje2osQoYNcfqBKkdaDXcI4l9oiD2yt6XQ7o40ZT8Hr1Fj1qbWP8ADj8rEIt9JIgCOl0GaE/JjJX4iHathWQpSlApSlApSlApSlAqs47wszIrRkLNEc0THa/VG/Qw8pHvfoKs6UHzGSQCRY21G9j1F6oOO4z7PiY5WQsOU6R7fxWZLJc6JmAtmOm9aGuc0CupV1DKdwRcH6Ggz2NRo54HQouJlFpIgCY5FUXZiwF1KXsJLa3Ckai2kAqHgeDQwEtFGqkixI3sNhc9PbaptArP+O8SUwEoU2Z7Rg/zkA/0vWgrJeP8RYQJ+Z2Nr2vZbD/7UGGxpyFUUXEaC9t+YbA27b2qTiJzJIMrX1sttgxtlW53yi+vYVCxcxE7MPwrl16ytmCE+2Yk114BMUzWRpFSJwcgAsGuC5Y9gCb+9aVJwOD5zlBoqRmR2t6VAYhb9mOXT5NcuE8L56SOdI4lZ2J9JcAskJ7jQZiN9B1q24Rj448LMst45MSCVZlKoVCCJFDdBYddPNcVfw8CX7KIA1kIAYqBY2IZra7EeS++vegz/hPgXPZZpheNPMoI9cpN2a3VUvYA7kdhrqeN8NLxFgLyxnOnyB5l986b/wDQV3xPEIsMoMrCMa5Ftc2HQKN7DT/8qGPEU0pAw+Dd7AFjI4iAvqACb5tDe471BjZ4wkUcsd8rmWRL90kubDoGjtdf01KgxVgDYeQv0/lkUnuSDb4WrKfhszpDD9kdFinRheRJVys5LqbWIUA/tVIhtLMi6hVYj5S4HzoRt0FVFrFxC00B2OSInrqJWBA9irEfFeiV5bjIQJICpAzZT+xUt+97W6GvUEOg+KlH1SuT4lQ6oWAZgSq9SFtc/S4/eutQKUpQKUpQKUpQKUpQKUpQKUpQK8+8dy58dh4wb2ABH8zgm9vYV6DXl/GccG4i7HTli2mxcFgL/A1/erBCwuH+0SzIL2OIhIAAB5fNfMT8AX+K44PENC0jrIYS2IaIte0aqBmDMLWa97AHSwJq28KqBxE3Fs0b29mjCagd/Mf61rOHeEoLSl0EglkL5WF1XS1lHbc/U0VWeGMfPiSRNHDLGpy8xQBqo8py+ll91sRfarbhuBEUkkQvkGRlHZWBAAP6WBP1Hap+B4DBAQYolQgEDKLWB3Ar8C/4pt/4an6hmt/rURBbNeWVI1dy/LUuQFVVFixJ2UG+g1JrBYvxLiTJIr4iQSpIVESLljKg6m63IBFrC5Ot69K4PErYcXFw2YkHW5LG96krhFW2VFHuABagouF8PlV1lXESPEy6xyi7A7gB7A2BvuNqwyyKXaTXPdmygaEElW+gBJ/y16fipyBIfyoSPc2N/wCwFeb8TwohGHDXu4aQ39QUDLGDbvc6fqNWBx17rGR+CEG+1zmTNb59Veg8c44MKsWmYyOq2vstxnkPsoI/cV5/i8Ey4aIPuwZT1t5kK2NvVoAe1eg4ngaTyGRyWUwNEE6AOQXYHe5so/y0oqYuIu2MkdI+Y9mjiUsEVYomtJIWN/XIcoAGuT2ru/HsRI0AiWJBOGKlyzMAqZiWVbAdtCb6VKPhleWiLJIpVOWzrbM6XuQ2m5NzmFjcnvUkcIAxEcgICRxNGqW2zFNQfhbWqDthEeNGM0ofqTlCKoA16nT3JqHhOJzTHmRxKISRlLkrI631kC2sq9QG1PtX14jwzPEAFLqHRpIxu8YN2Ud+hy/iAI61QcVw74jENIsUqKkDOLNIjSuLiNCFNlA1NvUdL22oNpSvPo+LSQNEsOJaYyjLKZyGVHIuJAosV2ZchIBNhvU5vEMyxzokyzsvJEc4QAB5ZAnLZR5SQPNp0OtBs6VS4PEzR4oQyyLKHjZwQmRlysosQCQQc2+moNflBd0pSgUpSgUpSgV5li8Kp4niAfSrgkdPNFqLbk3e9em15hjZF+1Ylt2kmdEt2WNQ5t2XLa/d6sETg55WPw7hvVIyknchrqATtc6GvU8LtbsSK8x4xhSA+X8IR1PblSEN8jzLt2Nb/wAOcZXFQiQaMdHX8rj1D/UHqLUqraq/CfeS85T5GjCj3IdtfjtU8iqXCcJxEa5VxAyjQXjDG19xqLG2ltRpURLwMoiKwMfOVdh2Khtde4zCrCq3h3BuVI0jSPIxAAz28v5iOxbS9tNBppVlQcZF6dRr7V5t4jxX2jHG3pVkUHoQlz06l2/4a3HiPiP2eCSTW4Wye7N5QLdeh+leecGgzTAG+rKP93Vyfc3JqxVjxSIuigE6SQKF6nM5BP0JGvvXockgijJOyLc/AH/SsBHNzcRhxoM0iNbr5ZHW/wBQtb7HYUSxPGTYOpW43Fxa9Kihw3FnYGeWdURLMYYwHsp9Ku+pLm40W2umtduL+IwsUDQEuZpVVQq5mKi5kGU2sQFIN9jvXJOBTssUcpi5cUkb+QFSwjuQGU6b5T/lrrjfDBOJWeFxGwzEgi65yAM4W+hYDK3cWO4vUHdPEsb8nlhnMshjKkZWQqCZM4bUFbaj3FQeKeNRFLJEkfMdGRR51VSWQuxZjogUDW9fWI8FrMS00jlySxaP7vzkKoZbG4sihOtxvUDB+BHgMbRSopVpbhkLqySNsbkEkKF36g0FlgOPQzxvmVGsrNLyxzIwAL+aQqFY2qbjIcOYEzqBGWQqLZbMxGQi1rG5HvVMcDImA5bKRLiJsshFtOZIc7C2gGQGw9xXbFcO/wAVh4s8kmrStna4Cx6IAoAF8zLra+lBdcO4RFh78tbFvUxJZjba7MSTSptKBSlKBSlKBSlKD8ZrC/avK8Fw51xELSrbmtK+VtCqeaUIR+dtGI91Feq1h/HTiKaNgBcRTkDqXflxhh7gXN/agh4jDZgQp8wCjNqRa1iPe7X1HWovAOItgpFZh91IchvvdRp9CNVPyOtfPhZiVUg7l9B3SxQD2J/ua+8dhU5Yja4W4JI1sL5GC3/KrK3ylq0N5isbI8anChHLn1M3kUb5iBqx/SLfIqv/APTEshzTY2cnqIssKfACgn9yTVJ4IWULKqFWaKQoyk6EZQysjjobk2YHfpWvj4qugk+6f8rkD9m2YfFZFaeATxHNBipCR/s5zzEb2JsGX5B+hrpHPM+IQupiWNWZvNdSpRQATsbNmIOmi+9S5+OxLsxc9owXP/DVDxvGzSjKy8sMPLFoxP65iDbIP/bB8x3NtKCl8Z8fGIlgjQ2j80hba6+ZVYA9DZrE73Fqh8PcAx9zc2HZhlt9WFj81VSjnYki5KLlUs1rsyhQqX+tz/0FToD94ljbyMLp+qQlvkm4A7VqKsPDvmnw4P4XIB/lzsV+hf6ivS68q8PYvJi0ja10n0t6QCMlhfcDTr3r1WpUKUpUClKUC1fHKGbNYZrWv1tva/avulApSlApSlApSlApSlArEeMsGTO80gIjihCoe7SPZ/2AH7+9besZ/wCIvFI2whjV1ZjJGCoYHTNre3begzvh+YpgHyjzeUg2sfO9iV7lcpP71ZcRbMXsNAQVHQg31+dRf5FUWDlKx5bn7xCF6XfmZl+b2bbvVzO2aK66kcy3uNXUfsGHzatCT4JnEWKyAnJNACCfzRMRv/Kw/wB2tti2jykSZStrkMLi3f8ArXnPCsQymCRQpCOUsxyi0sZtfQ6AggH3q8k442geKVSmzAK6m+4YKe2g01DVMGhSQDMFFgpsFUWsNLkDr3qv4vDeORyLWuoHU+ZRY+xABFcIfEQKnLFKXU2IZctj0W/7WO1fGI4jPL5REke1i7FhcEEMAPw3vqexqjEcSwoTEmFbHlqhPS8kxDue4AGUAe1SMG2Z3NtEBIHYlggt3On01qr4pM32qcbyGa+YaWVFzG3Ya6fAq7wuFQZspuMgAPv5C2vcXb9jRXHD8LMmLdAQssqxzRP0WZbsykdUa1j20r1LAzl41ZlKMQCyndT1H0NeXSYkpNDMn4JrXPVHcZS3a/8Aa1einisiX5mHe3eMrIP2Fm/pURZ0qsh8S4dmy80K35XvG3xZwKsgb7VB+0pSgUpSgUpSgUpSgUpSgVBxk0xOWFVGuryXyjS9wo1btuKnV8ut6DMYzgBe/wBomln6lQwjj+BGliR7kmqPxXw9IsMFjjEYEsbWRQPSpJv3JzdT0rYSRN6Wys+XRiAoPcADXsfm1VXiDCmTBzKtyQisgPVkGa31ykfWqMNGVZI4g1mXM6ntaS6gX7HfuGqzknUxm2mbpsVLakfRyfpaoHCoeeuKKgXWGN4SB+LO0ifXQqe9fj4tWKEapKFbL2sVzr++tVXfAsXhQKLs0wAvb8Mb5L3/AKjt9K4R8QnRzlc3vqxW8et72vqB7GrHwxABPACL55Hmjbrl5boy22zIwtb9QvWrx3hqOTW2V7a29B3sCOmvUa6Ggxw8RY0KCXSwHqygWGwv3B6aHfpXZpMa7ZWmvuPu8umbXKTluFAAJC3sNKsl4FyjcMQRqQbFbdSh2BJ0XNcW3qVHhANIgL2sylbBBe5VewH4h+I2ANEZHiXD2jaRnAd8QYwrhr3TTmt7BmCLrrUxcWuYRqLgSIuXYNYMuUextc+1OOYr/GArosQAIOpuoLlttSWYX/0qBg7LGWYZiShA6GzkuAdxYC1+pv2oqdiXtASurZI2J65xLe/xawsNNq9IgOYX2zAH6kA3P/IV5Vi5TyZLa+RUNrizFlfyjrrXrOGjIRQdwqg/IAFRHPG4cSJZ0Vx+VlDf0NfHD+CRwNeLMgI1jDEp8hT6T8WqSUGzHQkWHvvv9KkVApSlApSlApSlApSlApSlApSlBwlhNywPbQjSw32qixOOjiYjKyj1X1KnzBtve5rSVBxGAu5YAE6aG/S/06nSrBh+C8OOFxWKiOqlYmjt1hMxB30uM1jWf4nAI/IAcySMew+7Vl0Hxl+Sa3mLwojsXISyyLzCLqBo2p6XA+LrVDDwBp4JJSGEkzCw6rmnuqa7WUZj/NQXHCOEMMLgZEXM8VydbHJKrCSx7i4Pvlq+AzEZWK63+dBuG6adP9alYHCCKJEGyqF/YWr9kwakWAt/b9qgq8Th3YEEsjDNZwoI9iU/7vVUtrAIwRre5jIBtlF/Mq3NsrfiJ7E1pEw7rsdthuP6/wDOouJ4aGJKqUcHRxY+oa3B3Xpb3rWjzfxNCUxE2li7RkL1BeO2UW3Fx6xv1qbx7ha4YxgqcsaRxqRbMyqDNOflmZIx/M1XnF+D5sTgpXjAIcxMFuUKgF4mGmgDgaHvVr/5IJMSJXBJjLZAfSCbHPbq2ltetzUViMJw12xaQObnnIz29lWWQfC6L816hckjt7b3+e1QOHeHkilkl3kctr0Csb5QPoLn2q1IqI+FjN7k99tre4710pSgUpSgUpSgUpSgUpSgUpSgUpSgUpSg+HiDAggEHcEXB+acoXvX3SgUpSgUrhisYkWXObZmCLvqzbDSu9B85BX5yhmzdbWrhPxOONgjOA7bLux/yjW3vXXE4pI1LOwVR1YgD+tB1pVVBxppnAhidkv5pX8iW/SD5n+gt71aKwOoN/ig/aVDfi8S7t/tBFsdZDsoqJiOOETiFEueYqFidP4bSvYDsoX5L+1Bb0qowGLaTGYgAnlxrGlvw8w5ne3uAUvVvQKUpQKUpQKUpQKUpQKUpQKUpQKUpQKq+OeII8Jy+ZeztYkfhUAlpCPyrpc9L3q0rPyRiXilmsRDhjYHvM+Um3Xyx2+tBXeKOKN9qiWIglAuU2zDmzkojED1ZUWVgOpIr7hx0k2HxIlkbNhWlRmj+7ElkDKxtqpANiAbXv0qQngwLFNGkhXM6PC34ouXbloCd1U3sOzEVY4Xh0WFwzLIVyHM0rOb5i/qLE7k3t+woPvgfDEiiUqih2VS7W8zNYXJY6nWqyBjJipiIuaVlyhnNkjUIma17+YknRR8mrXDcZjYqNUznLHnUpnIBbyg6mwBNQcHxCPDCRWLMxncAKMzOzfeEKq3PlBt8LQfXEeJGPGIt9OQ5C3PmcuiqAOvX96reE4ud0jTDsh5UKO4YaSPLdshO66Am46kXvVzHxqCTkyL5uYxjRsuoNiWU31W2U3B6iubcTSHFmLKqqYDKWUa+RspzW6Wtb4NBSYbAPiuTG6SRKRPPJfQrKZCsQvtmUksP5QatuG8CdolM5KziR3LRnqwyEj2KW9x9K4P4kZMkkkkMauVtC2Yy5G2Y5bnNbWwUgbXqXF4jQPIZWEcYWNl5nkbzZ7ghtfw3A31oOvh3BGKN8y5S8sj262LELf/ACgVa1TeHeKHEHEG5KrMQlxlOTIhGhANrkkE1c0ClKUClKUClKUClKUClKUClKUClKUCvjkrmzWGa1s1tbb2v2r7pQKzXHZM+LRGlWFUjLqXAN2uQSmby5lHe5GbbrWlrnNh1cWdVYA3GYA699aDL4jDJjMUFDsyfZiFlW+kqyowdWtbMLA6f20r7wnCsTE4lZUkdZJb2OQOkgj863vkYZBdTpvY7VqAttq/aDPL4dkMZbMscxnE/lBZQ1suXpcZdCdLm9fUXhfLKsrSGSQlxMzD1xutuWoHpVSFIGvXqav6UFAnhpi0QeQFYWVlIQCVgl8iO/YewF7fNThwdTiWmYK10RVut2XKWJIJ2vcbdqsaUEPC8NEc00gJvKUJHQFFyafIA/aplKUClKUClKUClKUClKUClKUClKUClKUClKUClKUClKUClKUClKUClKUClKUClKUH/9k=">
            <a:hlinkClick r:id="rId3"/>
          </p:cNvPr>
          <p:cNvSpPr/>
          <p:nvPr/>
        </p:nvSpPr>
        <p:spPr>
          <a:xfrm>
            <a:off x="57150" y="-1628775"/>
            <a:ext cx="2720975" cy="3394075"/>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01" name="Google Shape;2701;p160"/>
          <p:cNvSpPr txBox="1"/>
          <p:nvPr/>
        </p:nvSpPr>
        <p:spPr>
          <a:xfrm>
            <a:off x="2019300" y="3516313"/>
            <a:ext cx="5580063" cy="455612"/>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2400" b="1">
                <a:solidFill>
                  <a:srgbClr val="FF0000"/>
                </a:solidFill>
                <a:latin typeface="Verdana"/>
                <a:ea typeface="Verdana"/>
                <a:cs typeface="Verdana"/>
                <a:sym typeface="Verdana"/>
              </a:rPr>
              <a:t>Something you’re about to do</a:t>
            </a:r>
            <a:endParaRPr/>
          </a:p>
        </p:txBody>
      </p:sp>
      <p:pic>
        <p:nvPicPr>
          <p:cNvPr id="2702" name="Google Shape;2702;p160" descr="RTR.png"/>
          <p:cNvPicPr preferRelativeResize="0"/>
          <p:nvPr/>
        </p:nvPicPr>
        <p:blipFill rotWithShape="1">
          <a:blip r:embed="rId4">
            <a:alphaModFix/>
          </a:blip>
          <a:srcRect/>
          <a:stretch/>
        </p:blipFill>
        <p:spPr>
          <a:xfrm>
            <a:off x="457200" y="141288"/>
            <a:ext cx="684213" cy="822325"/>
          </a:xfrm>
          <a:prstGeom prst="rect">
            <a:avLst/>
          </a:prstGeom>
          <a:noFill/>
          <a:ln>
            <a:noFill/>
          </a:ln>
        </p:spPr>
      </p:pic>
      <p:grpSp>
        <p:nvGrpSpPr>
          <p:cNvPr id="2703" name="Google Shape;2703;p160"/>
          <p:cNvGrpSpPr/>
          <p:nvPr/>
        </p:nvGrpSpPr>
        <p:grpSpPr>
          <a:xfrm>
            <a:off x="5016489" y="4073729"/>
            <a:ext cx="2472272" cy="2329580"/>
            <a:chOff x="8692438" y="4044357"/>
            <a:chExt cx="2757362" cy="2598211"/>
          </a:xfrm>
        </p:grpSpPr>
        <p:sp>
          <p:nvSpPr>
            <p:cNvPr id="2704" name="Google Shape;2704;p160"/>
            <p:cNvSpPr/>
            <p:nvPr/>
          </p:nvSpPr>
          <p:spPr>
            <a:xfrm>
              <a:off x="8692438" y="4044357"/>
              <a:ext cx="2757362" cy="2598211"/>
            </a:xfrm>
            <a:prstGeom prst="roundRect">
              <a:avLst>
                <a:gd name="adj" fmla="val 16667"/>
              </a:avLst>
            </a:prstGeom>
            <a:solidFill>
              <a:schemeClr val="lt1"/>
            </a:solidFill>
            <a:ln w="9525" cap="flat" cmpd="thickThin">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2705" name="Google Shape;2705;p160" descr="https://encrypted-tbn1.gstatic.com/images?q=tbn:ANd9GcQVL7fve5oHwfzhwWeoTjWHlhIOOvvXV4anVb81Sl93hP1RRn6G"/>
            <p:cNvPicPr preferRelativeResize="0"/>
            <p:nvPr/>
          </p:nvPicPr>
          <p:blipFill rotWithShape="1">
            <a:blip r:embed="rId5">
              <a:alphaModFix/>
            </a:blip>
            <a:srcRect/>
            <a:stretch/>
          </p:blipFill>
          <p:spPr>
            <a:xfrm>
              <a:off x="8785243" y="4248371"/>
              <a:ext cx="2571750" cy="2220551"/>
            </a:xfrm>
            <a:prstGeom prst="rect">
              <a:avLst/>
            </a:prstGeom>
            <a:noFill/>
            <a:ln>
              <a:noFill/>
            </a:ln>
          </p:spPr>
        </p:pic>
      </p:grpSp>
      <p:grpSp>
        <p:nvGrpSpPr>
          <p:cNvPr id="2706" name="Google Shape;2706;p160"/>
          <p:cNvGrpSpPr/>
          <p:nvPr/>
        </p:nvGrpSpPr>
        <p:grpSpPr>
          <a:xfrm>
            <a:off x="1668642" y="4073729"/>
            <a:ext cx="2488486" cy="2344856"/>
            <a:chOff x="1669676" y="3947051"/>
            <a:chExt cx="2757362" cy="2598212"/>
          </a:xfrm>
        </p:grpSpPr>
        <p:sp>
          <p:nvSpPr>
            <p:cNvPr id="2707" name="Google Shape;2707;p160"/>
            <p:cNvSpPr/>
            <p:nvPr/>
          </p:nvSpPr>
          <p:spPr>
            <a:xfrm>
              <a:off x="1669676" y="3947051"/>
              <a:ext cx="2757362" cy="2598212"/>
            </a:xfrm>
            <a:prstGeom prst="roundRect">
              <a:avLst>
                <a:gd name="adj" fmla="val 16667"/>
              </a:avLst>
            </a:prstGeom>
            <a:solidFill>
              <a:schemeClr val="lt1"/>
            </a:solidFill>
            <a:ln w="9525" cap="flat" cmpd="thickThin">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2708" name="Google Shape;2708;p160" descr="http://blogbybela.files.wordpress.com/2014/03/boxing_punch.gif?w=640">
              <a:hlinkClick r:id="rId6"/>
            </p:cNvPr>
            <p:cNvPicPr preferRelativeResize="0"/>
            <p:nvPr/>
          </p:nvPicPr>
          <p:blipFill rotWithShape="1">
            <a:blip r:embed="rId7">
              <a:alphaModFix/>
            </a:blip>
            <a:srcRect/>
            <a:stretch/>
          </p:blipFill>
          <p:spPr>
            <a:xfrm>
              <a:off x="1800155" y="4131516"/>
              <a:ext cx="2486025" cy="2220849"/>
            </a:xfrm>
            <a:prstGeom prst="rect">
              <a:avLst/>
            </a:prstGeom>
            <a:noFill/>
            <a:ln>
              <a:noFill/>
            </a:ln>
          </p:spPr>
        </p:pic>
      </p:grpSp>
      <p:sp>
        <p:nvSpPr>
          <p:cNvPr id="2709" name="Google Shape;2709;p160"/>
          <p:cNvSpPr txBox="1"/>
          <p:nvPr/>
        </p:nvSpPr>
        <p:spPr>
          <a:xfrm>
            <a:off x="3490913" y="2619375"/>
            <a:ext cx="1874837" cy="455613"/>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2400" b="1">
                <a:solidFill>
                  <a:srgbClr val="FF0000"/>
                </a:solidFill>
                <a:latin typeface="Verdana"/>
                <a:ea typeface="Verdana"/>
                <a:cs typeface="Verdana"/>
                <a:sym typeface="Verdana"/>
              </a:rPr>
              <a:t>Unhelpful</a:t>
            </a:r>
            <a:endParaRPr/>
          </a:p>
        </p:txBody>
      </p:sp>
      <p:sp>
        <p:nvSpPr>
          <p:cNvPr id="2710" name="Google Shape;2710;p16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sp>
        <p:nvSpPr>
          <p:cNvPr id="2717" name="Google Shape;2717;p161"/>
          <p:cNvSpPr txBox="1">
            <a:spLocks noGrp="1"/>
          </p:cNvSpPr>
          <p:nvPr>
            <p:ph type="title"/>
          </p:nvPr>
        </p:nvSpPr>
        <p:spPr>
          <a:xfrm>
            <a:off x="0" y="1588"/>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br>
              <a:rPr lang="en-US"/>
            </a:br>
            <a:r>
              <a:rPr lang="en-US"/>
              <a:t>When would you use </a:t>
            </a:r>
            <a:br>
              <a:rPr lang="en-US"/>
            </a:br>
            <a:r>
              <a:rPr lang="en-US"/>
              <a:t>Real-Time Resilience? </a:t>
            </a:r>
            <a:br>
              <a:rPr lang="en-US"/>
            </a:br>
            <a:endParaRPr/>
          </a:p>
        </p:txBody>
      </p:sp>
      <p:sp>
        <p:nvSpPr>
          <p:cNvPr id="2718" name="Google Shape;2718;p16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161</a:t>
            </a:fld>
            <a:endParaRPr/>
          </a:p>
        </p:txBody>
      </p:sp>
      <p:pic>
        <p:nvPicPr>
          <p:cNvPr id="2719" name="Google Shape;2719;p161" descr="https://encrypted-tbn1.gstatic.com/images?q=tbn:ANd9GcSsB63XRBmGGM18M4yrFGS7-WfzAPRtb9oTI9e4rflxgbbTBZc96A">
            <a:hlinkClick r:id="rId3"/>
          </p:cNvPr>
          <p:cNvPicPr preferRelativeResize="0"/>
          <p:nvPr/>
        </p:nvPicPr>
        <p:blipFill rotWithShape="1">
          <a:blip r:embed="rId4">
            <a:alphaModFix/>
          </a:blip>
          <a:srcRect b="18111"/>
          <a:stretch/>
        </p:blipFill>
        <p:spPr>
          <a:xfrm>
            <a:off x="6291263" y="3275013"/>
            <a:ext cx="2633662" cy="2924175"/>
          </a:xfrm>
          <a:prstGeom prst="rect">
            <a:avLst/>
          </a:prstGeom>
          <a:noFill/>
          <a:ln>
            <a:noFill/>
          </a:ln>
        </p:spPr>
      </p:pic>
      <p:pic>
        <p:nvPicPr>
          <p:cNvPr id="2720" name="Google Shape;2720;p161" descr="http://photos2.demandstudios.com/dm-resize/photos.demandstudios.com%2Fgetty%2Farticle%2F129%2F138%2F86501973_XS.jpg?w=267&amp;h=10000&amp;keep_ratio=1">
            <a:hlinkClick r:id="rId5"/>
          </p:cNvPr>
          <p:cNvPicPr preferRelativeResize="0"/>
          <p:nvPr/>
        </p:nvPicPr>
        <p:blipFill rotWithShape="1">
          <a:blip r:embed="rId6">
            <a:alphaModFix/>
          </a:blip>
          <a:srcRect r="5343" b="10431"/>
          <a:stretch/>
        </p:blipFill>
        <p:spPr>
          <a:xfrm>
            <a:off x="3292475" y="1196975"/>
            <a:ext cx="2084388" cy="2913063"/>
          </a:xfrm>
          <a:prstGeom prst="rect">
            <a:avLst/>
          </a:prstGeom>
          <a:noFill/>
          <a:ln>
            <a:noFill/>
          </a:ln>
        </p:spPr>
      </p:pic>
      <p:pic>
        <p:nvPicPr>
          <p:cNvPr id="2721" name="Google Shape;2721;p161" descr="http://assets.nydailynews.com/polopoly_fs/1.1367689!/img/httpImage/image.jpg_gen/derivatives/landscape_635/driver10n-1-web.jpg">
            <a:hlinkClick r:id="rId7"/>
          </p:cNvPr>
          <p:cNvPicPr preferRelativeResize="0"/>
          <p:nvPr/>
        </p:nvPicPr>
        <p:blipFill rotWithShape="1">
          <a:blip r:embed="rId8">
            <a:alphaModFix/>
          </a:blip>
          <a:srcRect l="11874" t="6107" r="6493"/>
          <a:stretch/>
        </p:blipFill>
        <p:spPr>
          <a:xfrm>
            <a:off x="0" y="1143000"/>
            <a:ext cx="3017838" cy="2490788"/>
          </a:xfrm>
          <a:prstGeom prst="rect">
            <a:avLst/>
          </a:prstGeom>
          <a:noFill/>
          <a:ln>
            <a:noFill/>
          </a:ln>
        </p:spPr>
      </p:pic>
      <p:pic>
        <p:nvPicPr>
          <p:cNvPr id="2722" name="Google Shape;2722;p161" descr="http://sportstravelmagazine.com/wp-content/uploads/2013/08/IMG_9466ret.jpg">
            <a:hlinkClick r:id="rId9"/>
          </p:cNvPr>
          <p:cNvPicPr preferRelativeResize="0"/>
          <p:nvPr/>
        </p:nvPicPr>
        <p:blipFill rotWithShape="1">
          <a:blip r:embed="rId10">
            <a:alphaModFix/>
          </a:blip>
          <a:srcRect l="16269" t="12215" r="22713" b="4259"/>
          <a:stretch/>
        </p:blipFill>
        <p:spPr>
          <a:xfrm>
            <a:off x="0" y="3821113"/>
            <a:ext cx="2473325" cy="2219325"/>
          </a:xfrm>
          <a:prstGeom prst="rect">
            <a:avLst/>
          </a:prstGeom>
          <a:noFill/>
          <a:ln>
            <a:noFill/>
          </a:ln>
        </p:spPr>
      </p:pic>
      <p:pic>
        <p:nvPicPr>
          <p:cNvPr id="2723" name="Google Shape;2723;p161" descr="RTR.png"/>
          <p:cNvPicPr preferRelativeResize="0"/>
          <p:nvPr/>
        </p:nvPicPr>
        <p:blipFill rotWithShape="1">
          <a:blip r:embed="rId11">
            <a:alphaModFix/>
          </a:blip>
          <a:srcRect/>
          <a:stretch/>
        </p:blipFill>
        <p:spPr>
          <a:xfrm>
            <a:off x="457200" y="141288"/>
            <a:ext cx="684213" cy="822325"/>
          </a:xfrm>
          <a:prstGeom prst="rect">
            <a:avLst/>
          </a:prstGeom>
          <a:noFill/>
          <a:ln>
            <a:noFill/>
          </a:ln>
        </p:spPr>
      </p:pic>
      <p:sp>
        <p:nvSpPr>
          <p:cNvPr id="2724" name="Google Shape;2724;p161" descr="http://blog.nj.com/realtimesports_impact/2009/06/large_track-and-field603.jpg">
            <a:hlinkClick r:id="rId12"/>
          </p:cNvPr>
          <p:cNvSpPr/>
          <p:nvPr/>
        </p:nvSpPr>
        <p:spPr>
          <a:xfrm>
            <a:off x="155575" y="-1295400"/>
            <a:ext cx="4060825" cy="26987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25" name="Google Shape;2725;p161" descr="http://blog.nj.com/realtimesports_impact/2009/06/large_track-and-field603.jpg">
            <a:hlinkClick r:id="rId12"/>
          </p:cNvPr>
          <p:cNvSpPr/>
          <p:nvPr/>
        </p:nvSpPr>
        <p:spPr>
          <a:xfrm>
            <a:off x="155575" y="-1295400"/>
            <a:ext cx="4060825" cy="26987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726" name="Google Shape;2726;p161" descr="http://media.dpn.s3.amazonaws.com/23897_02192012_pennyouthdebate0003f.jpg">
            <a:hlinkClick r:id="rId13"/>
          </p:cNvPr>
          <p:cNvPicPr preferRelativeResize="0"/>
          <p:nvPr/>
        </p:nvPicPr>
        <p:blipFill rotWithShape="1">
          <a:blip r:embed="rId14">
            <a:alphaModFix/>
          </a:blip>
          <a:srcRect t="12373"/>
          <a:stretch/>
        </p:blipFill>
        <p:spPr>
          <a:xfrm>
            <a:off x="5632450" y="1189038"/>
            <a:ext cx="3511550" cy="2047875"/>
          </a:xfrm>
          <a:prstGeom prst="rect">
            <a:avLst/>
          </a:prstGeom>
          <a:noFill/>
          <a:ln>
            <a:noFill/>
          </a:ln>
        </p:spPr>
      </p:pic>
      <p:pic>
        <p:nvPicPr>
          <p:cNvPr id="2727" name="Google Shape;2727;p161" descr="http://blog.nj.com/realtimesports_impact/2009/06/large_track-and-field603.jpg">
            <a:hlinkClick r:id="rId15"/>
          </p:cNvPr>
          <p:cNvPicPr preferRelativeResize="0"/>
          <p:nvPr/>
        </p:nvPicPr>
        <p:blipFill rotWithShape="1">
          <a:blip r:embed="rId16">
            <a:alphaModFix/>
          </a:blip>
          <a:srcRect/>
          <a:stretch/>
        </p:blipFill>
        <p:spPr>
          <a:xfrm>
            <a:off x="3035300" y="4479925"/>
            <a:ext cx="2827338" cy="1879600"/>
          </a:xfrm>
          <a:prstGeom prst="rect">
            <a:avLst/>
          </a:prstGeom>
          <a:noFill/>
          <a:ln>
            <a:noFill/>
          </a:ln>
        </p:spPr>
      </p:pic>
      <p:sp>
        <p:nvSpPr>
          <p:cNvPr id="2728" name="Google Shape;2728;p16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735"/>
        <p:cNvGrpSpPr/>
        <p:nvPr/>
      </p:nvGrpSpPr>
      <p:grpSpPr>
        <a:xfrm>
          <a:off x="0" y="0"/>
          <a:ext cx="0" cy="0"/>
          <a:chOff x="0" y="0"/>
          <a:chExt cx="0" cy="0"/>
        </a:xfrm>
      </p:grpSpPr>
      <p:sp>
        <p:nvSpPr>
          <p:cNvPr id="2736" name="Google Shape;2736;p162"/>
          <p:cNvSpPr txBox="1">
            <a:spLocks noGrp="1"/>
          </p:cNvSpPr>
          <p:nvPr>
            <p:ph type="title"/>
          </p:nvPr>
        </p:nvSpPr>
        <p:spPr>
          <a:xfrm>
            <a:off x="0" y="1588"/>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Sentence Starters</a:t>
            </a:r>
            <a:endParaRPr/>
          </a:p>
        </p:txBody>
      </p:sp>
      <p:sp>
        <p:nvSpPr>
          <p:cNvPr id="2737" name="Google Shape;2737;p162"/>
          <p:cNvSpPr txBox="1">
            <a:spLocks noGrp="1"/>
          </p:cNvSpPr>
          <p:nvPr>
            <p:ph type="body" idx="1"/>
          </p:nvPr>
        </p:nvSpPr>
        <p:spPr>
          <a:xfrm>
            <a:off x="73025" y="1295400"/>
            <a:ext cx="8229600" cy="5029200"/>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2400"/>
              <a:buChar char="▪"/>
            </a:pPr>
            <a:r>
              <a:rPr lang="en-US"/>
              <a:t>Use </a:t>
            </a:r>
            <a:r>
              <a:rPr lang="en-US" u="sng"/>
              <a:t>evidence</a:t>
            </a:r>
            <a:r>
              <a:rPr lang="en-US"/>
              <a:t>:</a:t>
            </a:r>
            <a:endParaRPr/>
          </a:p>
          <a:p>
            <a:pPr marL="341313" lvl="0" indent="-341313" algn="l" rtl="0">
              <a:spcBef>
                <a:spcPts val="180"/>
              </a:spcBef>
              <a:spcAft>
                <a:spcPts val="0"/>
              </a:spcAft>
              <a:buClr>
                <a:schemeClr val="dk1"/>
              </a:buClr>
              <a:buSzPts val="900"/>
              <a:buFont typeface="Noto Sans Symbols"/>
              <a:buNone/>
            </a:pPr>
            <a:endParaRPr sz="900"/>
          </a:p>
          <a:p>
            <a:pPr marL="741363" lvl="1" indent="-284163" algn="l" rtl="0">
              <a:spcBef>
                <a:spcPts val="460"/>
              </a:spcBef>
              <a:spcAft>
                <a:spcPts val="0"/>
              </a:spcAft>
              <a:buClr>
                <a:schemeClr val="dk1"/>
              </a:buClr>
              <a:buSzPts val="2300"/>
              <a:buFont typeface="Arial"/>
              <a:buNone/>
            </a:pPr>
            <a:r>
              <a:rPr lang="en-US" sz="2300"/>
              <a:t>That’s not (completely) true because….</a:t>
            </a:r>
            <a:endParaRPr/>
          </a:p>
          <a:p>
            <a:pPr marL="341313" lvl="0" indent="-341313" algn="l" rtl="0">
              <a:spcBef>
                <a:spcPts val="480"/>
              </a:spcBef>
              <a:spcAft>
                <a:spcPts val="0"/>
              </a:spcAft>
              <a:buClr>
                <a:schemeClr val="dk1"/>
              </a:buClr>
              <a:buSzPts val="2400"/>
              <a:buFont typeface="Noto Sans Symbols"/>
              <a:buNone/>
            </a:pPr>
            <a:endParaRPr/>
          </a:p>
          <a:p>
            <a:pPr marL="341313" lvl="0" indent="-341313" algn="l" rtl="0">
              <a:spcBef>
                <a:spcPts val="480"/>
              </a:spcBef>
              <a:spcAft>
                <a:spcPts val="0"/>
              </a:spcAft>
              <a:buClr>
                <a:schemeClr val="dk1"/>
              </a:buClr>
              <a:buSzPts val="2400"/>
              <a:buFont typeface="Noto Sans Symbols"/>
              <a:buNone/>
            </a:pPr>
            <a:endParaRPr/>
          </a:p>
          <a:p>
            <a:pPr marL="341313" lvl="0" indent="-341313" algn="l" rtl="0">
              <a:spcBef>
                <a:spcPts val="480"/>
              </a:spcBef>
              <a:spcAft>
                <a:spcPts val="0"/>
              </a:spcAft>
              <a:buClr>
                <a:schemeClr val="dk1"/>
              </a:buClr>
              <a:buSzPts val="2400"/>
              <a:buChar char="▪"/>
            </a:pPr>
            <a:r>
              <a:rPr lang="en-US"/>
              <a:t>Generate </a:t>
            </a:r>
            <a:r>
              <a:rPr lang="en-US" u="sng"/>
              <a:t>Optimism</a:t>
            </a:r>
            <a:r>
              <a:rPr lang="en-US"/>
              <a:t>:</a:t>
            </a:r>
            <a:endParaRPr/>
          </a:p>
          <a:p>
            <a:pPr marL="341313" lvl="0" indent="-341313" algn="l" rtl="0">
              <a:spcBef>
                <a:spcPts val="180"/>
              </a:spcBef>
              <a:spcAft>
                <a:spcPts val="0"/>
              </a:spcAft>
              <a:buClr>
                <a:schemeClr val="dk1"/>
              </a:buClr>
              <a:buSzPts val="900"/>
              <a:buFont typeface="Noto Sans Symbols"/>
              <a:buNone/>
            </a:pPr>
            <a:endParaRPr sz="900"/>
          </a:p>
          <a:p>
            <a:pPr marL="741363" lvl="1" indent="-284163" algn="l" rtl="0">
              <a:spcBef>
                <a:spcPts val="460"/>
              </a:spcBef>
              <a:spcAft>
                <a:spcPts val="0"/>
              </a:spcAft>
              <a:buClr>
                <a:schemeClr val="dk1"/>
              </a:buClr>
              <a:buSzPts val="2300"/>
              <a:buFont typeface="Arial"/>
              <a:buNone/>
            </a:pPr>
            <a:r>
              <a:rPr lang="en-US" sz="2300"/>
              <a:t>A more optimistic way of seeing this is...</a:t>
            </a:r>
            <a:br>
              <a:rPr lang="en-US"/>
            </a:br>
            <a:endParaRPr/>
          </a:p>
          <a:p>
            <a:pPr marL="741363" lvl="1" indent="-284163" algn="l" rtl="0">
              <a:spcBef>
                <a:spcPts val="440"/>
              </a:spcBef>
              <a:spcAft>
                <a:spcPts val="0"/>
              </a:spcAft>
              <a:buClr>
                <a:schemeClr val="dk1"/>
              </a:buClr>
              <a:buSzPts val="2200"/>
              <a:buFont typeface="Arial"/>
              <a:buNone/>
            </a:pPr>
            <a:endParaRPr/>
          </a:p>
          <a:p>
            <a:pPr marL="341313" lvl="0" indent="-341313" algn="l" rtl="0">
              <a:spcBef>
                <a:spcPts val="480"/>
              </a:spcBef>
              <a:spcAft>
                <a:spcPts val="0"/>
              </a:spcAft>
              <a:buClr>
                <a:schemeClr val="dk1"/>
              </a:buClr>
              <a:buSzPts val="2400"/>
              <a:buChar char="▪"/>
            </a:pPr>
            <a:r>
              <a:rPr lang="en-US"/>
              <a:t>Put It In </a:t>
            </a:r>
            <a:r>
              <a:rPr lang="en-US" u="sng"/>
              <a:t>Perspective</a:t>
            </a:r>
            <a:r>
              <a:rPr lang="en-US"/>
              <a:t>:</a:t>
            </a:r>
            <a:endParaRPr/>
          </a:p>
          <a:p>
            <a:pPr marL="341313" lvl="0" indent="-341313" algn="l" rtl="0">
              <a:spcBef>
                <a:spcPts val="180"/>
              </a:spcBef>
              <a:spcAft>
                <a:spcPts val="0"/>
              </a:spcAft>
              <a:buClr>
                <a:schemeClr val="dk1"/>
              </a:buClr>
              <a:buSzPts val="900"/>
              <a:buFont typeface="Noto Sans Symbols"/>
              <a:buNone/>
            </a:pPr>
            <a:endParaRPr sz="900"/>
          </a:p>
          <a:p>
            <a:pPr marL="741363" lvl="1" indent="-284163" algn="l" rtl="0">
              <a:spcBef>
                <a:spcPts val="460"/>
              </a:spcBef>
              <a:spcAft>
                <a:spcPts val="0"/>
              </a:spcAft>
              <a:buClr>
                <a:schemeClr val="dk1"/>
              </a:buClr>
              <a:buSzPts val="2300"/>
              <a:buFont typeface="Arial"/>
              <a:buNone/>
            </a:pPr>
            <a:r>
              <a:rPr lang="en-US" sz="2300"/>
              <a:t>The most likely thing (to happen) is … </a:t>
            </a:r>
            <a:endParaRPr/>
          </a:p>
          <a:p>
            <a:pPr marL="741363" lvl="1" indent="-284163" algn="l" rtl="0">
              <a:spcBef>
                <a:spcPts val="460"/>
              </a:spcBef>
              <a:spcAft>
                <a:spcPts val="0"/>
              </a:spcAft>
              <a:buClr>
                <a:schemeClr val="dk1"/>
              </a:buClr>
              <a:buSzPts val="2300"/>
              <a:buFont typeface="Arial"/>
              <a:buNone/>
            </a:pPr>
            <a:r>
              <a:rPr lang="en-US" sz="2300"/>
              <a:t>and I can …</a:t>
            </a:r>
            <a:endParaRPr/>
          </a:p>
          <a:p>
            <a:pPr marL="341313" lvl="0" indent="-188913" algn="l" rtl="0">
              <a:spcBef>
                <a:spcPts val="480"/>
              </a:spcBef>
              <a:spcAft>
                <a:spcPts val="0"/>
              </a:spcAft>
              <a:buClr>
                <a:schemeClr val="dk1"/>
              </a:buClr>
              <a:buSzPts val="2400"/>
              <a:buNone/>
            </a:pPr>
            <a:endParaRPr/>
          </a:p>
        </p:txBody>
      </p:sp>
      <p:sp>
        <p:nvSpPr>
          <p:cNvPr id="2738" name="Google Shape;2738;p16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162</a:t>
            </a:fld>
            <a:endParaRPr/>
          </a:p>
        </p:txBody>
      </p:sp>
      <p:pic>
        <p:nvPicPr>
          <p:cNvPr id="2739" name="Google Shape;2739;p162" descr="http://www.caresearch.com.au/caresearch/portals/0/Nurses%20Hub/Evidence%20Based%20Practice.jpg">
            <a:hlinkClick r:id="rId3"/>
          </p:cNvPr>
          <p:cNvPicPr preferRelativeResize="0"/>
          <p:nvPr/>
        </p:nvPicPr>
        <p:blipFill rotWithShape="1">
          <a:blip r:embed="rId4">
            <a:alphaModFix/>
          </a:blip>
          <a:srcRect l="10687" t="6107" r="22136" b="14503"/>
          <a:stretch/>
        </p:blipFill>
        <p:spPr>
          <a:xfrm>
            <a:off x="6949019" y="1346729"/>
            <a:ext cx="1974850" cy="1626392"/>
          </a:xfrm>
          <a:prstGeom prst="rect">
            <a:avLst/>
          </a:prstGeom>
          <a:noFill/>
          <a:ln>
            <a:noFill/>
          </a:ln>
        </p:spPr>
      </p:pic>
      <p:pic>
        <p:nvPicPr>
          <p:cNvPr id="2740" name="Google Shape;2740;p162" descr="http://www.people-results.com/wp-content/uploads/Optimism-Breeds-Optimism.jpg">
            <a:hlinkClick r:id="rId5"/>
          </p:cNvPr>
          <p:cNvPicPr preferRelativeResize="0"/>
          <p:nvPr/>
        </p:nvPicPr>
        <p:blipFill rotWithShape="1">
          <a:blip r:embed="rId6">
            <a:alphaModFix/>
          </a:blip>
          <a:srcRect l="26401" t="17891" r="11199" b="10541"/>
          <a:stretch/>
        </p:blipFill>
        <p:spPr>
          <a:xfrm>
            <a:off x="6949019" y="3336571"/>
            <a:ext cx="1974850" cy="1614486"/>
          </a:xfrm>
          <a:prstGeom prst="rect">
            <a:avLst/>
          </a:prstGeom>
          <a:noFill/>
          <a:ln>
            <a:noFill/>
          </a:ln>
        </p:spPr>
      </p:pic>
      <p:pic>
        <p:nvPicPr>
          <p:cNvPr id="2741" name="Google Shape;2741;p162" descr="http://i.imgur.com/JRQGQSe.jpg">
            <a:hlinkClick r:id="rId7"/>
          </p:cNvPr>
          <p:cNvPicPr preferRelativeResize="0"/>
          <p:nvPr/>
        </p:nvPicPr>
        <p:blipFill rotWithShape="1">
          <a:blip r:embed="rId8">
            <a:alphaModFix/>
          </a:blip>
          <a:srcRect/>
          <a:stretch/>
        </p:blipFill>
        <p:spPr>
          <a:xfrm>
            <a:off x="6949019" y="5314507"/>
            <a:ext cx="1974850" cy="926597"/>
          </a:xfrm>
          <a:prstGeom prst="rect">
            <a:avLst/>
          </a:prstGeom>
          <a:noFill/>
          <a:ln>
            <a:noFill/>
          </a:ln>
        </p:spPr>
      </p:pic>
      <p:pic>
        <p:nvPicPr>
          <p:cNvPr id="2742" name="Google Shape;2742;p162" descr="RTR.png"/>
          <p:cNvPicPr preferRelativeResize="0"/>
          <p:nvPr/>
        </p:nvPicPr>
        <p:blipFill rotWithShape="1">
          <a:blip r:embed="rId9">
            <a:alphaModFix/>
          </a:blip>
          <a:srcRect/>
          <a:stretch/>
        </p:blipFill>
        <p:spPr>
          <a:xfrm>
            <a:off x="457200" y="141288"/>
            <a:ext cx="684213" cy="822325"/>
          </a:xfrm>
          <a:prstGeom prst="rect">
            <a:avLst/>
          </a:prstGeom>
          <a:noFill/>
          <a:ln>
            <a:noFill/>
          </a:ln>
        </p:spPr>
      </p:pic>
      <p:sp>
        <p:nvSpPr>
          <p:cNvPr id="2743" name="Google Shape;2743;p16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749"/>
        <p:cNvGrpSpPr/>
        <p:nvPr/>
      </p:nvGrpSpPr>
      <p:grpSpPr>
        <a:xfrm>
          <a:off x="0" y="0"/>
          <a:ext cx="0" cy="0"/>
          <a:chOff x="0" y="0"/>
          <a:chExt cx="0" cy="0"/>
        </a:xfrm>
      </p:grpSpPr>
      <p:sp>
        <p:nvSpPr>
          <p:cNvPr id="2750" name="Google Shape;2750;p16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163</a:t>
            </a:fld>
            <a:endParaRPr/>
          </a:p>
        </p:txBody>
      </p:sp>
      <p:grpSp>
        <p:nvGrpSpPr>
          <p:cNvPr id="2751" name="Google Shape;2751;p163"/>
          <p:cNvGrpSpPr/>
          <p:nvPr/>
        </p:nvGrpSpPr>
        <p:grpSpPr>
          <a:xfrm>
            <a:off x="2995613" y="2006601"/>
            <a:ext cx="3155950" cy="3516313"/>
            <a:chOff x="1117635" y="1978025"/>
            <a:chExt cx="3155915" cy="3515757"/>
          </a:xfrm>
        </p:grpSpPr>
        <p:sp>
          <p:nvSpPr>
            <p:cNvPr id="2752" name="Google Shape;2752;p163"/>
            <p:cNvSpPr txBox="1"/>
            <p:nvPr/>
          </p:nvSpPr>
          <p:spPr>
            <a:xfrm>
              <a:off x="1117635" y="5123952"/>
              <a:ext cx="3120990" cy="3698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Verdana"/>
                  <a:ea typeface="Verdana"/>
                  <a:cs typeface="Verdana"/>
                  <a:sym typeface="Verdana"/>
                </a:rPr>
                <a:t>Real-Time Resilience</a:t>
              </a:r>
              <a:endParaRPr/>
            </a:p>
          </p:txBody>
        </p:sp>
        <p:grpSp>
          <p:nvGrpSpPr>
            <p:cNvPr id="2753" name="Google Shape;2753;p163"/>
            <p:cNvGrpSpPr/>
            <p:nvPr/>
          </p:nvGrpSpPr>
          <p:grpSpPr>
            <a:xfrm>
              <a:off x="1162050" y="1978025"/>
              <a:ext cx="3111500" cy="3111500"/>
              <a:chOff x="1162050" y="1978025"/>
              <a:chExt cx="3111500" cy="3111500"/>
            </a:xfrm>
          </p:grpSpPr>
          <p:pic>
            <p:nvPicPr>
              <p:cNvPr id="2754" name="Google Shape;2754;p163" descr="Movie Icon"/>
              <p:cNvPicPr preferRelativeResize="0"/>
              <p:nvPr/>
            </p:nvPicPr>
            <p:blipFill rotWithShape="1">
              <a:blip r:embed="rId3">
                <a:alphaModFix/>
              </a:blip>
              <a:srcRect/>
              <a:stretch/>
            </p:blipFill>
            <p:spPr>
              <a:xfrm>
                <a:off x="1162050" y="1978025"/>
                <a:ext cx="3111500" cy="3111500"/>
              </a:xfrm>
              <a:prstGeom prst="rect">
                <a:avLst/>
              </a:prstGeom>
              <a:noFill/>
              <a:ln>
                <a:noFill/>
              </a:ln>
            </p:spPr>
          </p:pic>
          <p:sp>
            <p:nvSpPr>
              <p:cNvPr id="2755" name="Google Shape;2755;p163"/>
              <p:cNvSpPr/>
              <p:nvPr/>
            </p:nvSpPr>
            <p:spPr>
              <a:xfrm>
                <a:off x="1625630" y="3685905"/>
                <a:ext cx="2105001" cy="944414"/>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756" name="Google Shape;2756;p163"/>
            <p:cNvSpPr txBox="1"/>
            <p:nvPr/>
          </p:nvSpPr>
          <p:spPr>
            <a:xfrm>
              <a:off x="1639916" y="3865265"/>
              <a:ext cx="2046265" cy="58569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200" b="1">
                  <a:solidFill>
                    <a:schemeClr val="lt1"/>
                  </a:solidFill>
                  <a:latin typeface="Verdana"/>
                  <a:ea typeface="Verdana"/>
                  <a:cs typeface="Verdana"/>
                  <a:sym typeface="Verdana"/>
                </a:rPr>
                <a:t>DEMO</a:t>
              </a:r>
              <a:endParaRPr/>
            </a:p>
          </p:txBody>
        </p:sp>
      </p:grpSp>
      <p:sp>
        <p:nvSpPr>
          <p:cNvPr id="2757" name="Google Shape;2757;p163"/>
          <p:cNvSpPr txBox="1">
            <a:spLocks noGrp="1"/>
          </p:cNvSpPr>
          <p:nvPr>
            <p:ph type="title"/>
          </p:nvPr>
        </p:nvSpPr>
        <p:spPr>
          <a:xfrm>
            <a:off x="0" y="1588"/>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Demonstration</a:t>
            </a:r>
            <a:endParaRPr/>
          </a:p>
        </p:txBody>
      </p:sp>
      <p:pic>
        <p:nvPicPr>
          <p:cNvPr id="2758" name="Google Shape;2758;p163" descr="RTR.png"/>
          <p:cNvPicPr preferRelativeResize="0"/>
          <p:nvPr/>
        </p:nvPicPr>
        <p:blipFill rotWithShape="1">
          <a:blip r:embed="rId4">
            <a:alphaModFix/>
          </a:blip>
          <a:srcRect/>
          <a:stretch/>
        </p:blipFill>
        <p:spPr>
          <a:xfrm>
            <a:off x="457200" y="141288"/>
            <a:ext cx="684213" cy="822325"/>
          </a:xfrm>
          <a:prstGeom prst="rect">
            <a:avLst/>
          </a:prstGeom>
          <a:noFill/>
          <a:ln>
            <a:noFill/>
          </a:ln>
        </p:spPr>
      </p:pic>
      <p:sp>
        <p:nvSpPr>
          <p:cNvPr id="2759" name="Google Shape;2759;p16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Shape 2766"/>
        <p:cNvGrpSpPr/>
        <p:nvPr/>
      </p:nvGrpSpPr>
      <p:grpSpPr>
        <a:xfrm>
          <a:off x="0" y="0"/>
          <a:ext cx="0" cy="0"/>
          <a:chOff x="0" y="0"/>
          <a:chExt cx="0" cy="0"/>
        </a:xfrm>
      </p:grpSpPr>
      <p:sp>
        <p:nvSpPr>
          <p:cNvPr id="2767" name="Google Shape;2767;p16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164</a:t>
            </a:fld>
            <a:endParaRPr/>
          </a:p>
        </p:txBody>
      </p:sp>
      <p:sp>
        <p:nvSpPr>
          <p:cNvPr id="2768" name="Google Shape;2768;p164"/>
          <p:cNvSpPr txBox="1">
            <a:spLocks noGrp="1"/>
          </p:cNvSpPr>
          <p:nvPr>
            <p:ph type="title"/>
          </p:nvPr>
        </p:nvSpPr>
        <p:spPr>
          <a:xfrm>
            <a:off x="0" y="1588"/>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Demonstration …</a:t>
            </a:r>
            <a:r>
              <a:rPr lang="en-US" sz="1800"/>
              <a:t>   (continued)</a:t>
            </a:r>
            <a:endParaRPr sz="2600"/>
          </a:p>
        </p:txBody>
      </p:sp>
      <p:pic>
        <p:nvPicPr>
          <p:cNvPr id="2769" name="Google Shape;2769;p164" descr="RTR.png"/>
          <p:cNvPicPr preferRelativeResize="0"/>
          <p:nvPr/>
        </p:nvPicPr>
        <p:blipFill rotWithShape="1">
          <a:blip r:embed="rId3">
            <a:alphaModFix/>
          </a:blip>
          <a:srcRect/>
          <a:stretch/>
        </p:blipFill>
        <p:spPr>
          <a:xfrm>
            <a:off x="457200" y="141288"/>
            <a:ext cx="684213" cy="822325"/>
          </a:xfrm>
          <a:prstGeom prst="rect">
            <a:avLst/>
          </a:prstGeom>
          <a:noFill/>
          <a:ln>
            <a:noFill/>
          </a:ln>
        </p:spPr>
      </p:pic>
      <p:sp>
        <p:nvSpPr>
          <p:cNvPr id="2770" name="Google Shape;2770;p16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grpSp>
        <p:nvGrpSpPr>
          <p:cNvPr id="2771" name="Google Shape;2771;p164"/>
          <p:cNvGrpSpPr/>
          <p:nvPr/>
        </p:nvGrpSpPr>
        <p:grpSpPr>
          <a:xfrm>
            <a:off x="2995613" y="2006601"/>
            <a:ext cx="3155950" cy="3516313"/>
            <a:chOff x="1117635" y="1978025"/>
            <a:chExt cx="3155915" cy="3515757"/>
          </a:xfrm>
        </p:grpSpPr>
        <p:sp>
          <p:nvSpPr>
            <p:cNvPr id="2772" name="Google Shape;2772;p164"/>
            <p:cNvSpPr txBox="1"/>
            <p:nvPr/>
          </p:nvSpPr>
          <p:spPr>
            <a:xfrm>
              <a:off x="1117635" y="5123952"/>
              <a:ext cx="3120990" cy="3698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Verdana"/>
                  <a:ea typeface="Verdana"/>
                  <a:cs typeface="Verdana"/>
                  <a:sym typeface="Verdana"/>
                </a:rPr>
                <a:t>Real-Time Resilience</a:t>
              </a:r>
              <a:endParaRPr/>
            </a:p>
          </p:txBody>
        </p:sp>
        <p:grpSp>
          <p:nvGrpSpPr>
            <p:cNvPr id="2773" name="Google Shape;2773;p164"/>
            <p:cNvGrpSpPr/>
            <p:nvPr/>
          </p:nvGrpSpPr>
          <p:grpSpPr>
            <a:xfrm>
              <a:off x="1162050" y="1978025"/>
              <a:ext cx="3111500" cy="3111500"/>
              <a:chOff x="1162050" y="1978025"/>
              <a:chExt cx="3111500" cy="3111500"/>
            </a:xfrm>
          </p:grpSpPr>
          <p:pic>
            <p:nvPicPr>
              <p:cNvPr id="2774" name="Google Shape;2774;p164" descr="Movie Icon"/>
              <p:cNvPicPr preferRelativeResize="0"/>
              <p:nvPr/>
            </p:nvPicPr>
            <p:blipFill rotWithShape="1">
              <a:blip r:embed="rId4">
                <a:alphaModFix/>
              </a:blip>
              <a:srcRect/>
              <a:stretch/>
            </p:blipFill>
            <p:spPr>
              <a:xfrm>
                <a:off x="1162050" y="1978025"/>
                <a:ext cx="3111500" cy="3111500"/>
              </a:xfrm>
              <a:prstGeom prst="rect">
                <a:avLst/>
              </a:prstGeom>
              <a:noFill/>
              <a:ln>
                <a:noFill/>
              </a:ln>
            </p:spPr>
          </p:pic>
          <p:sp>
            <p:nvSpPr>
              <p:cNvPr id="2775" name="Google Shape;2775;p164"/>
              <p:cNvSpPr/>
              <p:nvPr/>
            </p:nvSpPr>
            <p:spPr>
              <a:xfrm>
                <a:off x="1625630" y="3685905"/>
                <a:ext cx="2105001" cy="944414"/>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776" name="Google Shape;2776;p164"/>
            <p:cNvSpPr txBox="1"/>
            <p:nvPr/>
          </p:nvSpPr>
          <p:spPr>
            <a:xfrm>
              <a:off x="1639916" y="3865265"/>
              <a:ext cx="2046265" cy="58569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200" b="1">
                  <a:solidFill>
                    <a:schemeClr val="lt1"/>
                  </a:solidFill>
                  <a:latin typeface="Verdana"/>
                  <a:ea typeface="Verdana"/>
                  <a:cs typeface="Verdana"/>
                  <a:sym typeface="Verdana"/>
                </a:rPr>
                <a:t>DEMO</a:t>
              </a:r>
              <a:endParaRPr/>
            </a:p>
          </p:txBody>
        </p:sp>
      </p:gr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2783"/>
        <p:cNvGrpSpPr/>
        <p:nvPr/>
      </p:nvGrpSpPr>
      <p:grpSpPr>
        <a:xfrm>
          <a:off x="0" y="0"/>
          <a:ext cx="0" cy="0"/>
          <a:chOff x="0" y="0"/>
          <a:chExt cx="0" cy="0"/>
        </a:xfrm>
      </p:grpSpPr>
      <p:sp>
        <p:nvSpPr>
          <p:cNvPr id="2784" name="Google Shape;2784;p16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Pitfalls</a:t>
            </a:r>
            <a:endParaRPr/>
          </a:p>
        </p:txBody>
      </p:sp>
      <p:sp>
        <p:nvSpPr>
          <p:cNvPr id="2785" name="Google Shape;2785;p165"/>
          <p:cNvSpPr txBox="1">
            <a:spLocks noGrp="1"/>
          </p:cNvSpPr>
          <p:nvPr>
            <p:ph type="body" idx="1"/>
          </p:nvPr>
        </p:nvSpPr>
        <p:spPr>
          <a:xfrm>
            <a:off x="144463" y="857250"/>
            <a:ext cx="8229600" cy="5029200"/>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2600"/>
              <a:buFont typeface="Noto Sans Symbols"/>
              <a:buNone/>
            </a:pPr>
            <a:endParaRPr sz="2600"/>
          </a:p>
          <a:p>
            <a:pPr marL="741363" lvl="1" indent="-284163" algn="l" rtl="0">
              <a:spcBef>
                <a:spcPts val="520"/>
              </a:spcBef>
              <a:spcAft>
                <a:spcPts val="0"/>
              </a:spcAft>
              <a:buClr>
                <a:schemeClr val="dk1"/>
              </a:buClr>
              <a:buSzPts val="2600"/>
              <a:buChar char="–"/>
            </a:pPr>
            <a:r>
              <a:rPr lang="en-US" sz="2600"/>
              <a:t>Dismissing the grain of truth</a:t>
            </a:r>
            <a:endParaRPr/>
          </a:p>
          <a:p>
            <a:pPr marL="340564" lvl="1" indent="-340564" algn="l" rtl="0">
              <a:spcBef>
                <a:spcPts val="520"/>
              </a:spcBef>
              <a:spcAft>
                <a:spcPts val="0"/>
              </a:spcAft>
              <a:buClr>
                <a:srgbClr val="0000FF"/>
              </a:buClr>
              <a:buSzPts val="2600"/>
              <a:buFont typeface="Arial"/>
              <a:buNone/>
            </a:pPr>
            <a:r>
              <a:rPr lang="en-US" sz="2600">
                <a:solidFill>
                  <a:srgbClr val="0000FF"/>
                </a:solidFill>
              </a:rPr>
              <a:t>			“Nuh-uh”</a:t>
            </a:r>
            <a:endParaRPr/>
          </a:p>
          <a:p>
            <a:pPr marL="741363" lvl="1" indent="-284163" algn="l" rtl="0">
              <a:spcBef>
                <a:spcPts val="180"/>
              </a:spcBef>
              <a:spcAft>
                <a:spcPts val="0"/>
              </a:spcAft>
              <a:buClr>
                <a:schemeClr val="dk1"/>
              </a:buClr>
              <a:buSzPts val="900"/>
              <a:buFont typeface="Arial"/>
              <a:buNone/>
            </a:pPr>
            <a:endParaRPr sz="900">
              <a:solidFill>
                <a:srgbClr val="FF0000"/>
              </a:solidFill>
            </a:endParaRPr>
          </a:p>
          <a:p>
            <a:pPr marL="741363" lvl="1" indent="-284163" algn="l" rtl="0">
              <a:spcBef>
                <a:spcPts val="520"/>
              </a:spcBef>
              <a:spcAft>
                <a:spcPts val="0"/>
              </a:spcAft>
              <a:buClr>
                <a:schemeClr val="dk1"/>
              </a:buClr>
              <a:buSzPts val="2600"/>
              <a:buChar char="–"/>
            </a:pPr>
            <a:r>
              <a:rPr lang="en-US" sz="2600"/>
              <a:t>Minimizing the situation</a:t>
            </a:r>
            <a:endParaRPr/>
          </a:p>
          <a:p>
            <a:pPr marL="340564" lvl="1" indent="-340564" algn="l" rtl="0">
              <a:spcBef>
                <a:spcPts val="520"/>
              </a:spcBef>
              <a:spcAft>
                <a:spcPts val="0"/>
              </a:spcAft>
              <a:buClr>
                <a:srgbClr val="0000FF"/>
              </a:buClr>
              <a:buSzPts val="2600"/>
              <a:buFont typeface="Arial"/>
              <a:buNone/>
            </a:pPr>
            <a:r>
              <a:rPr lang="en-US" sz="2600">
                <a:solidFill>
                  <a:srgbClr val="0000FF"/>
                </a:solidFill>
              </a:rPr>
              <a:t>			“Who cares”</a:t>
            </a:r>
            <a:endParaRPr/>
          </a:p>
          <a:p>
            <a:pPr marL="741363" lvl="1" indent="-284163" algn="l" rtl="0">
              <a:spcBef>
                <a:spcPts val="180"/>
              </a:spcBef>
              <a:spcAft>
                <a:spcPts val="0"/>
              </a:spcAft>
              <a:buClr>
                <a:schemeClr val="dk1"/>
              </a:buClr>
              <a:buSzPts val="900"/>
              <a:buFont typeface="Arial"/>
              <a:buNone/>
            </a:pPr>
            <a:endParaRPr sz="900">
              <a:solidFill>
                <a:srgbClr val="FF0000"/>
              </a:solidFill>
            </a:endParaRPr>
          </a:p>
          <a:p>
            <a:pPr marL="741363" lvl="1" indent="-284163" algn="l" rtl="0">
              <a:spcBef>
                <a:spcPts val="520"/>
              </a:spcBef>
              <a:spcAft>
                <a:spcPts val="0"/>
              </a:spcAft>
              <a:buClr>
                <a:schemeClr val="dk1"/>
              </a:buClr>
              <a:buSzPts val="2600"/>
              <a:buChar char="–"/>
            </a:pPr>
            <a:r>
              <a:rPr lang="en-US" sz="2600"/>
              <a:t>Rationalizing or excusing one’s contribution to a problem</a:t>
            </a:r>
            <a:endParaRPr/>
          </a:p>
          <a:p>
            <a:pPr marL="340564" lvl="1" indent="-340564" algn="l" rtl="0">
              <a:spcBef>
                <a:spcPts val="520"/>
              </a:spcBef>
              <a:spcAft>
                <a:spcPts val="0"/>
              </a:spcAft>
              <a:buClr>
                <a:schemeClr val="dk1"/>
              </a:buClr>
              <a:buSzPts val="2600"/>
              <a:buFont typeface="Arial"/>
              <a:buNone/>
            </a:pPr>
            <a:r>
              <a:rPr lang="en-US" sz="2600"/>
              <a:t>	</a:t>
            </a:r>
            <a:r>
              <a:rPr lang="en-US" sz="2600">
                <a:solidFill>
                  <a:srgbClr val="0000FF"/>
                </a:solidFill>
              </a:rPr>
              <a:t>		“Blame game”</a:t>
            </a:r>
            <a:endParaRPr/>
          </a:p>
          <a:p>
            <a:pPr marL="741363" lvl="1" indent="-284163" algn="l" rtl="0">
              <a:spcBef>
                <a:spcPts val="180"/>
              </a:spcBef>
              <a:spcAft>
                <a:spcPts val="0"/>
              </a:spcAft>
              <a:buClr>
                <a:schemeClr val="dk1"/>
              </a:buClr>
              <a:buSzPts val="900"/>
              <a:buFont typeface="Arial"/>
              <a:buNone/>
            </a:pPr>
            <a:endParaRPr sz="900">
              <a:solidFill>
                <a:srgbClr val="FF0000"/>
              </a:solidFill>
            </a:endParaRPr>
          </a:p>
          <a:p>
            <a:pPr marL="741363" lvl="1" indent="-284163" algn="l" rtl="0">
              <a:spcBef>
                <a:spcPts val="520"/>
              </a:spcBef>
              <a:spcAft>
                <a:spcPts val="0"/>
              </a:spcAft>
              <a:buClr>
                <a:schemeClr val="dk1"/>
              </a:buClr>
              <a:buSzPts val="2600"/>
              <a:buChar char="–"/>
            </a:pPr>
            <a:r>
              <a:rPr lang="en-US" sz="2600"/>
              <a:t>Weak responses</a:t>
            </a:r>
            <a:endParaRPr/>
          </a:p>
          <a:p>
            <a:pPr marL="340564" lvl="1" indent="-340564" algn="l" rtl="0">
              <a:spcBef>
                <a:spcPts val="520"/>
              </a:spcBef>
              <a:spcAft>
                <a:spcPts val="0"/>
              </a:spcAft>
              <a:buClr>
                <a:srgbClr val="0000FF"/>
              </a:buClr>
              <a:buSzPts val="2600"/>
              <a:buFont typeface="Arial"/>
              <a:buNone/>
            </a:pPr>
            <a:r>
              <a:rPr lang="en-US" sz="2600">
                <a:solidFill>
                  <a:srgbClr val="0000FF"/>
                </a:solidFill>
              </a:rPr>
              <a:t>			“Meh”</a:t>
            </a:r>
            <a:endParaRPr/>
          </a:p>
          <a:p>
            <a:pPr marL="0" lvl="0" indent="0" algn="l" rtl="0">
              <a:spcBef>
                <a:spcPts val="520"/>
              </a:spcBef>
              <a:spcAft>
                <a:spcPts val="0"/>
              </a:spcAft>
              <a:buClr>
                <a:schemeClr val="dk1"/>
              </a:buClr>
              <a:buSzPts val="2600"/>
              <a:buFont typeface="Noto Sans Symbols"/>
              <a:buNone/>
            </a:pPr>
            <a:endParaRPr sz="2600"/>
          </a:p>
        </p:txBody>
      </p:sp>
      <p:sp>
        <p:nvSpPr>
          <p:cNvPr id="2786" name="Google Shape;2786;p16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165</a:t>
            </a:fld>
            <a:endParaRPr/>
          </a:p>
        </p:txBody>
      </p:sp>
      <p:grpSp>
        <p:nvGrpSpPr>
          <p:cNvPr id="2787" name="Google Shape;2787;p165"/>
          <p:cNvGrpSpPr/>
          <p:nvPr/>
        </p:nvGrpSpPr>
        <p:grpSpPr>
          <a:xfrm>
            <a:off x="6478135" y="4130677"/>
            <a:ext cx="2436134" cy="2295524"/>
            <a:chOff x="6045201" y="3801534"/>
            <a:chExt cx="3098800" cy="2919942"/>
          </a:xfrm>
        </p:grpSpPr>
        <p:sp>
          <p:nvSpPr>
            <p:cNvPr id="2788" name="Google Shape;2788;p165"/>
            <p:cNvSpPr/>
            <p:nvPr/>
          </p:nvSpPr>
          <p:spPr>
            <a:xfrm>
              <a:off x="6045201" y="3801534"/>
              <a:ext cx="3098800" cy="2919942"/>
            </a:xfrm>
            <a:prstGeom prst="roundRect">
              <a:avLst>
                <a:gd name="adj" fmla="val 16667"/>
              </a:avLst>
            </a:prstGeom>
            <a:solidFill>
              <a:schemeClr val="lt1"/>
            </a:solidFill>
            <a:ln w="9525" cap="flat" cmpd="thickThin">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2789" name="Google Shape;2789;p165" descr="http://marketingchristianbooks.files.wordpress.com/2013/12/pitfall2.jpg">
              <a:hlinkClick r:id="rId3"/>
            </p:cNvPr>
            <p:cNvPicPr preferRelativeResize="0"/>
            <p:nvPr/>
          </p:nvPicPr>
          <p:blipFill rotWithShape="1">
            <a:blip r:embed="rId4">
              <a:alphaModFix/>
            </a:blip>
            <a:srcRect/>
            <a:stretch/>
          </p:blipFill>
          <p:spPr>
            <a:xfrm>
              <a:off x="6194425" y="3969149"/>
              <a:ext cx="2805113" cy="2500312"/>
            </a:xfrm>
            <a:prstGeom prst="rect">
              <a:avLst/>
            </a:prstGeom>
            <a:noFill/>
            <a:ln>
              <a:noFill/>
            </a:ln>
          </p:spPr>
        </p:pic>
      </p:grpSp>
      <p:pic>
        <p:nvPicPr>
          <p:cNvPr id="2790" name="Google Shape;2790;p165" descr="RTR.png"/>
          <p:cNvPicPr preferRelativeResize="0"/>
          <p:nvPr/>
        </p:nvPicPr>
        <p:blipFill rotWithShape="1">
          <a:blip r:embed="rId5">
            <a:alphaModFix/>
          </a:blip>
          <a:srcRect/>
          <a:stretch/>
        </p:blipFill>
        <p:spPr>
          <a:xfrm>
            <a:off x="457200" y="141288"/>
            <a:ext cx="684213" cy="822325"/>
          </a:xfrm>
          <a:prstGeom prst="rect">
            <a:avLst/>
          </a:prstGeom>
          <a:noFill/>
          <a:ln>
            <a:noFill/>
          </a:ln>
        </p:spPr>
      </p:pic>
      <p:sp>
        <p:nvSpPr>
          <p:cNvPr id="2791" name="Google Shape;2791;p16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Shape 2797"/>
        <p:cNvGrpSpPr/>
        <p:nvPr/>
      </p:nvGrpSpPr>
      <p:grpSpPr>
        <a:xfrm>
          <a:off x="0" y="0"/>
          <a:ext cx="0" cy="0"/>
          <a:chOff x="0" y="0"/>
          <a:chExt cx="0" cy="0"/>
        </a:xfrm>
      </p:grpSpPr>
      <p:sp>
        <p:nvSpPr>
          <p:cNvPr id="2798" name="Google Shape;2798;p16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Pitfalls</a:t>
            </a:r>
            <a:r>
              <a:rPr lang="en-US" sz="1800"/>
              <a:t> (continued)</a:t>
            </a:r>
            <a:endParaRPr/>
          </a:p>
        </p:txBody>
      </p:sp>
      <p:sp>
        <p:nvSpPr>
          <p:cNvPr id="2799" name="Google Shape;2799;p16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166</a:t>
            </a:fld>
            <a:endParaRPr/>
          </a:p>
        </p:txBody>
      </p:sp>
      <p:pic>
        <p:nvPicPr>
          <p:cNvPr id="2800" name="Google Shape;2800;p166" descr="RTR.png"/>
          <p:cNvPicPr preferRelativeResize="0"/>
          <p:nvPr/>
        </p:nvPicPr>
        <p:blipFill rotWithShape="1">
          <a:blip r:embed="rId3">
            <a:alphaModFix/>
          </a:blip>
          <a:srcRect/>
          <a:stretch/>
        </p:blipFill>
        <p:spPr>
          <a:xfrm>
            <a:off x="457200" y="141288"/>
            <a:ext cx="684213" cy="822325"/>
          </a:xfrm>
          <a:prstGeom prst="rect">
            <a:avLst/>
          </a:prstGeom>
          <a:noFill/>
          <a:ln>
            <a:noFill/>
          </a:ln>
        </p:spPr>
      </p:pic>
      <p:sp>
        <p:nvSpPr>
          <p:cNvPr id="2801" name="Google Shape;2801;p16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2808"/>
        <p:cNvGrpSpPr/>
        <p:nvPr/>
      </p:nvGrpSpPr>
      <p:grpSpPr>
        <a:xfrm>
          <a:off x="0" y="0"/>
          <a:ext cx="0" cy="0"/>
          <a:chOff x="0" y="0"/>
          <a:chExt cx="0" cy="0"/>
        </a:xfrm>
      </p:grpSpPr>
      <p:sp>
        <p:nvSpPr>
          <p:cNvPr id="2809" name="Google Shape;2809;p16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Name That Pitfall</a:t>
            </a:r>
            <a:endParaRPr/>
          </a:p>
        </p:txBody>
      </p:sp>
      <p:sp>
        <p:nvSpPr>
          <p:cNvPr id="2810" name="Google Shape;2810;p16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167</a:t>
            </a:fld>
            <a:endParaRPr/>
          </a:p>
        </p:txBody>
      </p:sp>
      <p:sp>
        <p:nvSpPr>
          <p:cNvPr id="2811" name="Google Shape;2811;p167"/>
          <p:cNvSpPr txBox="1"/>
          <p:nvPr/>
        </p:nvSpPr>
        <p:spPr>
          <a:xfrm>
            <a:off x="457200" y="1400175"/>
            <a:ext cx="8229600" cy="5029200"/>
          </a:xfrm>
          <a:prstGeom prst="rect">
            <a:avLst/>
          </a:prstGeom>
          <a:noFill/>
          <a:ln>
            <a:noFill/>
          </a:ln>
        </p:spPr>
        <p:txBody>
          <a:bodyPr spcFirstLastPara="1" wrap="square" lIns="86475" tIns="43225" rIns="86475" bIns="43225" anchor="t" anchorCtr="0">
            <a:noAutofit/>
          </a:bodyPr>
          <a:lstStyle/>
          <a:p>
            <a:pPr marL="340564" marR="0" lvl="0" indent="-340564" algn="l" rtl="0">
              <a:spcBef>
                <a:spcPts val="0"/>
              </a:spcBef>
              <a:spcAft>
                <a:spcPts val="0"/>
              </a:spcAft>
              <a:buClr>
                <a:schemeClr val="dk1"/>
              </a:buClr>
              <a:buSzPts val="2600"/>
              <a:buFont typeface="Noto Sans Symbols"/>
              <a:buChar char="▪"/>
            </a:pPr>
            <a:r>
              <a:rPr lang="en-US" sz="2600">
                <a:solidFill>
                  <a:schemeClr val="dk1"/>
                </a:solidFill>
                <a:latin typeface="Verdana"/>
                <a:ea typeface="Verdana"/>
                <a:cs typeface="Verdana"/>
                <a:sym typeface="Verdana"/>
              </a:rPr>
              <a:t>“It doesn’t really matter anyway.” </a:t>
            </a:r>
            <a:endParaRPr/>
          </a:p>
          <a:p>
            <a:pPr marL="340564" marR="0" lvl="0" indent="-340564" algn="l" rtl="0">
              <a:spcBef>
                <a:spcPts val="520"/>
              </a:spcBef>
              <a:spcAft>
                <a:spcPts val="0"/>
              </a:spcAft>
              <a:buNone/>
            </a:pPr>
            <a:r>
              <a:rPr lang="en-US" sz="2600">
                <a:solidFill>
                  <a:srgbClr val="0000FF"/>
                </a:solidFill>
                <a:latin typeface="Verdana"/>
                <a:ea typeface="Verdana"/>
                <a:cs typeface="Verdana"/>
                <a:sym typeface="Verdana"/>
              </a:rPr>
              <a:t>		Minimizing the situation</a:t>
            </a:r>
            <a:endParaRPr/>
          </a:p>
          <a:p>
            <a:pPr marL="340564" marR="0" lvl="0" indent="-340564" algn="l" rtl="0">
              <a:spcBef>
                <a:spcPts val="520"/>
              </a:spcBef>
              <a:spcAft>
                <a:spcPts val="0"/>
              </a:spcAft>
              <a:buNone/>
            </a:pPr>
            <a:endParaRPr sz="2600">
              <a:solidFill>
                <a:schemeClr val="dk1"/>
              </a:solidFill>
              <a:latin typeface="Verdana"/>
              <a:ea typeface="Verdana"/>
              <a:cs typeface="Verdana"/>
              <a:sym typeface="Verdana"/>
            </a:endParaRPr>
          </a:p>
          <a:p>
            <a:pPr marL="340564" marR="0" lvl="0" indent="-340564" algn="l" rtl="0">
              <a:spcBef>
                <a:spcPts val="520"/>
              </a:spcBef>
              <a:spcAft>
                <a:spcPts val="0"/>
              </a:spcAft>
              <a:buClr>
                <a:schemeClr val="dk1"/>
              </a:buClr>
              <a:buSzPts val="2600"/>
              <a:buFont typeface="Noto Sans Symbols"/>
              <a:buChar char="▪"/>
            </a:pPr>
            <a:r>
              <a:rPr lang="en-US" sz="2600">
                <a:solidFill>
                  <a:schemeClr val="dk1"/>
                </a:solidFill>
                <a:latin typeface="Verdana"/>
                <a:ea typeface="Verdana"/>
                <a:cs typeface="Verdana"/>
                <a:sym typeface="Verdana"/>
              </a:rPr>
              <a:t>“I am completely ready for this.” </a:t>
            </a:r>
            <a:endParaRPr/>
          </a:p>
          <a:p>
            <a:pPr marL="340564" marR="0" lvl="0" indent="-340564" algn="l" rtl="0">
              <a:spcBef>
                <a:spcPts val="520"/>
              </a:spcBef>
              <a:spcAft>
                <a:spcPts val="0"/>
              </a:spcAft>
              <a:buNone/>
            </a:pPr>
            <a:r>
              <a:rPr lang="en-US" sz="2600">
                <a:solidFill>
                  <a:srgbClr val="0000FF"/>
                </a:solidFill>
                <a:latin typeface="Verdana"/>
                <a:ea typeface="Verdana"/>
                <a:cs typeface="Verdana"/>
                <a:sym typeface="Verdana"/>
              </a:rPr>
              <a:t>		Dismissing the grain of truth</a:t>
            </a:r>
            <a:endParaRPr/>
          </a:p>
          <a:p>
            <a:pPr marL="340564" marR="0" lvl="0" indent="-340564" algn="l" rtl="0">
              <a:spcBef>
                <a:spcPts val="520"/>
              </a:spcBef>
              <a:spcAft>
                <a:spcPts val="0"/>
              </a:spcAft>
              <a:buNone/>
            </a:pPr>
            <a:endParaRPr sz="2600">
              <a:solidFill>
                <a:schemeClr val="dk1"/>
              </a:solidFill>
              <a:latin typeface="Verdana"/>
              <a:ea typeface="Verdana"/>
              <a:cs typeface="Verdana"/>
              <a:sym typeface="Verdana"/>
            </a:endParaRPr>
          </a:p>
          <a:p>
            <a:pPr marL="347663" marR="0" lvl="0" indent="-347663" algn="l" rtl="0">
              <a:spcBef>
                <a:spcPts val="520"/>
              </a:spcBef>
              <a:spcAft>
                <a:spcPts val="0"/>
              </a:spcAft>
              <a:buClr>
                <a:schemeClr val="dk1"/>
              </a:buClr>
              <a:buSzPts val="2600"/>
              <a:buFont typeface="Noto Sans Symbols"/>
              <a:buChar char="▪"/>
            </a:pPr>
            <a:r>
              <a:rPr lang="en-US" sz="2600">
                <a:solidFill>
                  <a:schemeClr val="dk1"/>
                </a:solidFill>
                <a:latin typeface="Verdana"/>
                <a:ea typeface="Verdana"/>
                <a:cs typeface="Verdana"/>
                <a:sym typeface="Verdana"/>
              </a:rPr>
              <a:t>“I would have gotten a good grade if the teacher liked me.” </a:t>
            </a:r>
            <a:endParaRPr/>
          </a:p>
          <a:p>
            <a:pPr marL="795148" marR="0" lvl="1" indent="-340564" algn="l" rtl="0">
              <a:spcBef>
                <a:spcPts val="520"/>
              </a:spcBef>
              <a:spcAft>
                <a:spcPts val="0"/>
              </a:spcAft>
              <a:buNone/>
            </a:pPr>
            <a:r>
              <a:rPr lang="en-US" sz="2600" b="0" i="0" u="none" strike="noStrike" cap="none">
                <a:solidFill>
                  <a:srgbClr val="0000FF"/>
                </a:solidFill>
                <a:latin typeface="Verdana"/>
                <a:ea typeface="Verdana"/>
                <a:cs typeface="Verdana"/>
                <a:sym typeface="Verdana"/>
              </a:rPr>
              <a:t>		Rationalizing one’s contribution to a  </a:t>
            </a:r>
            <a:endParaRPr/>
          </a:p>
          <a:p>
            <a:pPr marL="795148" marR="0" lvl="1" indent="-340564" algn="l" rtl="0">
              <a:spcBef>
                <a:spcPts val="0"/>
              </a:spcBef>
              <a:spcAft>
                <a:spcPts val="0"/>
              </a:spcAft>
              <a:buNone/>
            </a:pPr>
            <a:r>
              <a:rPr lang="en-US" sz="2600" b="0" i="0" u="none" strike="noStrike" cap="none">
                <a:solidFill>
                  <a:srgbClr val="0000FF"/>
                </a:solidFill>
                <a:latin typeface="Verdana"/>
                <a:ea typeface="Verdana"/>
                <a:cs typeface="Verdana"/>
                <a:sym typeface="Verdana"/>
              </a:rPr>
              <a:t>    problem</a:t>
            </a:r>
            <a:endParaRPr sz="2600" b="0" i="0" u="none" strike="noStrike" cap="none">
              <a:solidFill>
                <a:srgbClr val="0000FF"/>
              </a:solidFill>
              <a:latin typeface="Verdana"/>
              <a:ea typeface="Verdana"/>
              <a:cs typeface="Verdana"/>
              <a:sym typeface="Verdana"/>
            </a:endParaRPr>
          </a:p>
          <a:p>
            <a:pPr marL="0" marR="0" lvl="0" indent="0" algn="l" rtl="0">
              <a:spcBef>
                <a:spcPts val="520"/>
              </a:spcBef>
              <a:spcAft>
                <a:spcPts val="0"/>
              </a:spcAft>
              <a:buNone/>
            </a:pPr>
            <a:endParaRPr sz="2600">
              <a:solidFill>
                <a:schemeClr val="dk1"/>
              </a:solidFill>
              <a:latin typeface="Verdana"/>
              <a:ea typeface="Verdana"/>
              <a:cs typeface="Verdana"/>
              <a:sym typeface="Verdana"/>
            </a:endParaRPr>
          </a:p>
        </p:txBody>
      </p:sp>
      <p:pic>
        <p:nvPicPr>
          <p:cNvPr id="2812" name="Google Shape;2812;p167" descr="RTR.png"/>
          <p:cNvPicPr preferRelativeResize="0"/>
          <p:nvPr/>
        </p:nvPicPr>
        <p:blipFill rotWithShape="1">
          <a:blip r:embed="rId3">
            <a:alphaModFix/>
          </a:blip>
          <a:srcRect/>
          <a:stretch/>
        </p:blipFill>
        <p:spPr>
          <a:xfrm>
            <a:off x="457200" y="141288"/>
            <a:ext cx="684213" cy="822325"/>
          </a:xfrm>
          <a:prstGeom prst="rect">
            <a:avLst/>
          </a:prstGeom>
          <a:noFill/>
          <a:ln>
            <a:noFill/>
          </a:ln>
        </p:spPr>
      </p:pic>
      <p:sp>
        <p:nvSpPr>
          <p:cNvPr id="2813" name="Google Shape;2813;p16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2819"/>
        <p:cNvGrpSpPr/>
        <p:nvPr/>
      </p:nvGrpSpPr>
      <p:grpSpPr>
        <a:xfrm>
          <a:off x="0" y="0"/>
          <a:ext cx="0" cy="0"/>
          <a:chOff x="0" y="0"/>
          <a:chExt cx="0" cy="0"/>
        </a:xfrm>
      </p:grpSpPr>
      <p:sp>
        <p:nvSpPr>
          <p:cNvPr id="2820" name="Google Shape;2820;p16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168</a:t>
            </a:fld>
            <a:endParaRPr/>
          </a:p>
        </p:txBody>
      </p:sp>
      <p:sp>
        <p:nvSpPr>
          <p:cNvPr id="2821" name="Google Shape;2821;p16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(pages 61-62):</a:t>
            </a:r>
            <a:br>
              <a:rPr lang="en-US"/>
            </a:br>
            <a:r>
              <a:rPr lang="en-US"/>
              <a:t>Real-Time Resilience Practice</a:t>
            </a:r>
            <a:endParaRPr/>
          </a:p>
        </p:txBody>
      </p:sp>
      <p:pic>
        <p:nvPicPr>
          <p:cNvPr id="2822" name="Google Shape;2822;p168" descr="RTR.png"/>
          <p:cNvPicPr preferRelativeResize="0"/>
          <p:nvPr/>
        </p:nvPicPr>
        <p:blipFill rotWithShape="1">
          <a:blip r:embed="rId3">
            <a:alphaModFix/>
          </a:blip>
          <a:srcRect/>
          <a:stretch/>
        </p:blipFill>
        <p:spPr>
          <a:xfrm>
            <a:off x="457200" y="141288"/>
            <a:ext cx="684213" cy="822325"/>
          </a:xfrm>
          <a:prstGeom prst="rect">
            <a:avLst/>
          </a:prstGeom>
          <a:noFill/>
          <a:ln>
            <a:noFill/>
          </a:ln>
        </p:spPr>
      </p:pic>
      <p:pic>
        <p:nvPicPr>
          <p:cNvPr id="2823" name="Google Shape;2823;p168" descr="D - TLR Review CSF2_TeenCurriculum_ParticipantGuideV3_0 3_AUG15.pptx - PowerPoint"/>
          <p:cNvPicPr preferRelativeResize="0"/>
          <p:nvPr/>
        </p:nvPicPr>
        <p:blipFill rotWithShape="1">
          <a:blip r:embed="rId4">
            <a:alphaModFix/>
          </a:blip>
          <a:srcRect l="25154" t="30654" r="6800" b="23760"/>
          <a:stretch/>
        </p:blipFill>
        <p:spPr>
          <a:xfrm>
            <a:off x="465959" y="1400175"/>
            <a:ext cx="3834948" cy="5045984"/>
          </a:xfrm>
          <a:prstGeom prst="rect">
            <a:avLst/>
          </a:prstGeom>
          <a:noFill/>
          <a:ln>
            <a:noFill/>
          </a:ln>
        </p:spPr>
      </p:pic>
      <p:pic>
        <p:nvPicPr>
          <p:cNvPr id="2824" name="Google Shape;2824;p168" descr="D - TLR Review CSF2_TeenCurriculum_ParticipantGuideV3_0 3_AUG15.pptx - PowerPoint"/>
          <p:cNvPicPr preferRelativeResize="0"/>
          <p:nvPr/>
        </p:nvPicPr>
        <p:blipFill rotWithShape="1">
          <a:blip r:embed="rId5">
            <a:alphaModFix/>
          </a:blip>
          <a:srcRect l="24930" t="30541" r="6799" b="23647"/>
          <a:stretch/>
        </p:blipFill>
        <p:spPr>
          <a:xfrm>
            <a:off x="4772053" y="1400175"/>
            <a:ext cx="3821236" cy="5045984"/>
          </a:xfrm>
          <a:prstGeom prst="rect">
            <a:avLst/>
          </a:prstGeom>
          <a:noFill/>
          <a:ln>
            <a:noFill/>
          </a:ln>
        </p:spPr>
      </p:pic>
      <p:sp>
        <p:nvSpPr>
          <p:cNvPr id="2825" name="Google Shape;2825;p16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Shape 2831"/>
        <p:cNvGrpSpPr/>
        <p:nvPr/>
      </p:nvGrpSpPr>
      <p:grpSpPr>
        <a:xfrm>
          <a:off x="0" y="0"/>
          <a:ext cx="0" cy="0"/>
          <a:chOff x="0" y="0"/>
          <a:chExt cx="0" cy="0"/>
        </a:xfrm>
      </p:grpSpPr>
      <p:sp>
        <p:nvSpPr>
          <p:cNvPr id="2832" name="Google Shape;2832;p16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169</a:t>
            </a:fld>
            <a:endParaRPr/>
          </a:p>
        </p:txBody>
      </p:sp>
      <p:sp>
        <p:nvSpPr>
          <p:cNvPr id="2833" name="Google Shape;2833;p169"/>
          <p:cNvSpPr txBox="1">
            <a:spLocks noGrp="1"/>
          </p:cNvSpPr>
          <p:nvPr>
            <p:ph type="title"/>
          </p:nvPr>
        </p:nvSpPr>
        <p:spPr>
          <a:xfrm>
            <a:off x="1204330" y="0"/>
            <a:ext cx="787276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a:t>
            </a:r>
            <a:br>
              <a:rPr lang="en-US"/>
            </a:br>
            <a:r>
              <a:rPr lang="en-US"/>
              <a:t>Real-Time Resilience Practice</a:t>
            </a:r>
            <a:r>
              <a:rPr lang="en-US" sz="1800"/>
              <a:t> (continued)</a:t>
            </a:r>
            <a:endParaRPr/>
          </a:p>
        </p:txBody>
      </p:sp>
      <p:pic>
        <p:nvPicPr>
          <p:cNvPr id="2834" name="Google Shape;2834;p169" descr="RTR.png"/>
          <p:cNvPicPr preferRelativeResize="0"/>
          <p:nvPr/>
        </p:nvPicPr>
        <p:blipFill rotWithShape="1">
          <a:blip r:embed="rId3">
            <a:alphaModFix/>
          </a:blip>
          <a:srcRect/>
          <a:stretch/>
        </p:blipFill>
        <p:spPr>
          <a:xfrm>
            <a:off x="457200" y="141288"/>
            <a:ext cx="684213" cy="822325"/>
          </a:xfrm>
          <a:prstGeom prst="rect">
            <a:avLst/>
          </a:prstGeom>
          <a:noFill/>
          <a:ln>
            <a:noFill/>
          </a:ln>
        </p:spPr>
      </p:pic>
      <p:sp>
        <p:nvSpPr>
          <p:cNvPr id="2835" name="Google Shape;2835;p16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484"/>
        <p:cNvGrpSpPr/>
        <p:nvPr/>
      </p:nvGrpSpPr>
      <p:grpSpPr>
        <a:xfrm>
          <a:off x="0" y="0"/>
          <a:ext cx="0" cy="0"/>
          <a:chOff x="0" y="0"/>
          <a:chExt cx="0" cy="0"/>
        </a:xfrm>
      </p:grpSpPr>
      <p:sp>
        <p:nvSpPr>
          <p:cNvPr id="485" name="Google Shape;485;p1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3) Goal Setting Key Terms</a:t>
            </a:r>
            <a:endParaRPr/>
          </a:p>
        </p:txBody>
      </p:sp>
      <p:sp>
        <p:nvSpPr>
          <p:cNvPr id="486" name="Google Shape;486;p1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487" name="Google Shape;487;p1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841"/>
        <p:cNvGrpSpPr/>
        <p:nvPr/>
      </p:nvGrpSpPr>
      <p:grpSpPr>
        <a:xfrm>
          <a:off x="0" y="0"/>
          <a:ext cx="0" cy="0"/>
          <a:chOff x="0" y="0"/>
          <a:chExt cx="0" cy="0"/>
        </a:xfrm>
      </p:grpSpPr>
      <p:sp>
        <p:nvSpPr>
          <p:cNvPr id="2842" name="Google Shape;2842;p17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170</a:t>
            </a:fld>
            <a:endParaRPr/>
          </a:p>
        </p:txBody>
      </p:sp>
      <p:sp>
        <p:nvSpPr>
          <p:cNvPr id="2843" name="Google Shape;2843;p170"/>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63):</a:t>
            </a:r>
            <a:br>
              <a:rPr lang="en-US"/>
            </a:br>
            <a:r>
              <a:rPr lang="en-US"/>
              <a:t>Make it Personal</a:t>
            </a:r>
            <a:endParaRPr/>
          </a:p>
        </p:txBody>
      </p:sp>
      <p:pic>
        <p:nvPicPr>
          <p:cNvPr id="2844" name="Google Shape;2844;p170" descr="RTR.png"/>
          <p:cNvPicPr preferRelativeResize="0"/>
          <p:nvPr/>
        </p:nvPicPr>
        <p:blipFill rotWithShape="1">
          <a:blip r:embed="rId3">
            <a:alphaModFix/>
          </a:blip>
          <a:srcRect/>
          <a:stretch/>
        </p:blipFill>
        <p:spPr>
          <a:xfrm>
            <a:off x="457200" y="141288"/>
            <a:ext cx="684213" cy="822325"/>
          </a:xfrm>
          <a:prstGeom prst="rect">
            <a:avLst/>
          </a:prstGeom>
          <a:noFill/>
          <a:ln>
            <a:noFill/>
          </a:ln>
        </p:spPr>
      </p:pic>
      <p:pic>
        <p:nvPicPr>
          <p:cNvPr id="2845" name="Google Shape;2845;p170" descr="D - TLR Review CSF2_TeenCurriculum_ParticipantGuideV3_0 3_AUG15.pptx - PowerPoint"/>
          <p:cNvPicPr preferRelativeResize="0"/>
          <p:nvPr/>
        </p:nvPicPr>
        <p:blipFill rotWithShape="1">
          <a:blip r:embed="rId4">
            <a:alphaModFix/>
          </a:blip>
          <a:srcRect l="24707" t="31681" r="6800" b="22963"/>
          <a:stretch/>
        </p:blipFill>
        <p:spPr>
          <a:xfrm>
            <a:off x="2672219" y="1400165"/>
            <a:ext cx="3820753" cy="4969477"/>
          </a:xfrm>
          <a:prstGeom prst="rect">
            <a:avLst/>
          </a:prstGeom>
          <a:noFill/>
          <a:ln>
            <a:noFill/>
          </a:ln>
        </p:spPr>
      </p:pic>
      <p:sp>
        <p:nvSpPr>
          <p:cNvPr id="2846" name="Google Shape;2846;p17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Shape 2858"/>
        <p:cNvGrpSpPr/>
        <p:nvPr/>
      </p:nvGrpSpPr>
      <p:grpSpPr>
        <a:xfrm>
          <a:off x="0" y="0"/>
          <a:ext cx="0" cy="0"/>
          <a:chOff x="0" y="0"/>
          <a:chExt cx="0" cy="0"/>
        </a:xfrm>
      </p:grpSpPr>
      <p:sp>
        <p:nvSpPr>
          <p:cNvPr id="2859" name="Google Shape;2859;p171"/>
          <p:cNvSpPr txBox="1">
            <a:spLocks noGrp="1"/>
          </p:cNvSpPr>
          <p:nvPr>
            <p:ph type="title" idx="4294967295"/>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13) CS Cover Page</a:t>
            </a:r>
            <a:endParaRPr/>
          </a:p>
        </p:txBody>
      </p:sp>
      <p:sp>
        <p:nvSpPr>
          <p:cNvPr id="2860" name="Google Shape;2860;p17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171</a:t>
            </a:fld>
            <a:endParaRPr/>
          </a:p>
        </p:txBody>
      </p:sp>
      <p:sp>
        <p:nvSpPr>
          <p:cNvPr id="2861" name="Google Shape;2861;p17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Shape 2872"/>
        <p:cNvGrpSpPr/>
        <p:nvPr/>
      </p:nvGrpSpPr>
      <p:grpSpPr>
        <a:xfrm>
          <a:off x="0" y="0"/>
          <a:ext cx="0" cy="0"/>
          <a:chOff x="0" y="0"/>
          <a:chExt cx="0" cy="0"/>
        </a:xfrm>
      </p:grpSpPr>
      <p:sp>
        <p:nvSpPr>
          <p:cNvPr id="2873" name="Google Shape;2873;p172"/>
          <p:cNvSpPr txBox="1">
            <a:spLocks noGrp="1"/>
          </p:cNvSpPr>
          <p:nvPr>
            <p:ph type="title" idx="4294967295"/>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13) CS Key Terms</a:t>
            </a:r>
            <a:endParaRPr/>
          </a:p>
        </p:txBody>
      </p:sp>
      <p:sp>
        <p:nvSpPr>
          <p:cNvPr id="2874" name="Google Shape;2874;p17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172</a:t>
            </a:fld>
            <a:endParaRPr/>
          </a:p>
        </p:txBody>
      </p:sp>
      <p:sp>
        <p:nvSpPr>
          <p:cNvPr id="2875" name="Google Shape;2875;p17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881"/>
        <p:cNvGrpSpPr/>
        <p:nvPr/>
      </p:nvGrpSpPr>
      <p:grpSpPr>
        <a:xfrm>
          <a:off x="0" y="0"/>
          <a:ext cx="0" cy="0"/>
          <a:chOff x="0" y="0"/>
          <a:chExt cx="0" cy="0"/>
        </a:xfrm>
      </p:grpSpPr>
      <p:sp>
        <p:nvSpPr>
          <p:cNvPr id="2882" name="Google Shape;2882;p173"/>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63):</a:t>
            </a:r>
            <a:br>
              <a:rPr lang="en-US"/>
            </a:br>
            <a:r>
              <a:rPr lang="en-US"/>
              <a:t>Hunt the Good Stuff</a:t>
            </a:r>
            <a:endParaRPr/>
          </a:p>
        </p:txBody>
      </p:sp>
      <p:sp>
        <p:nvSpPr>
          <p:cNvPr id="2883" name="Google Shape;2883;p17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173</a:t>
            </a:fld>
            <a:endParaRPr/>
          </a:p>
        </p:txBody>
      </p:sp>
      <p:pic>
        <p:nvPicPr>
          <p:cNvPr id="2884" name="Google Shape;2884;p173" descr="HTGS.png"/>
          <p:cNvPicPr preferRelativeResize="0"/>
          <p:nvPr/>
        </p:nvPicPr>
        <p:blipFill rotWithShape="1">
          <a:blip r:embed="rId3">
            <a:alphaModFix/>
          </a:blip>
          <a:srcRect/>
          <a:stretch/>
        </p:blipFill>
        <p:spPr>
          <a:xfrm>
            <a:off x="457200" y="146050"/>
            <a:ext cx="684213" cy="822325"/>
          </a:xfrm>
          <a:prstGeom prst="rect">
            <a:avLst/>
          </a:prstGeom>
          <a:noFill/>
          <a:ln>
            <a:noFill/>
          </a:ln>
        </p:spPr>
      </p:pic>
      <p:pic>
        <p:nvPicPr>
          <p:cNvPr id="2885" name="Google Shape;2885;p173" descr="D - TLR Review CSF2_TeenCurriculum_ParticipantGuideV3_0 3_AUG15.pptx - PowerPoint"/>
          <p:cNvPicPr preferRelativeResize="0"/>
          <p:nvPr/>
        </p:nvPicPr>
        <p:blipFill rotWithShape="1">
          <a:blip r:embed="rId4">
            <a:alphaModFix/>
          </a:blip>
          <a:srcRect l="25826" t="31453" r="5457" b="22848"/>
          <a:stretch/>
        </p:blipFill>
        <p:spPr>
          <a:xfrm>
            <a:off x="2685737" y="1454047"/>
            <a:ext cx="3805695" cy="4970954"/>
          </a:xfrm>
          <a:prstGeom prst="rect">
            <a:avLst/>
          </a:prstGeom>
          <a:noFill/>
          <a:ln>
            <a:noFill/>
          </a:ln>
        </p:spPr>
      </p:pic>
      <p:sp>
        <p:nvSpPr>
          <p:cNvPr id="2886" name="Google Shape;2886;p17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2894"/>
        <p:cNvGrpSpPr/>
        <p:nvPr/>
      </p:nvGrpSpPr>
      <p:grpSpPr>
        <a:xfrm>
          <a:off x="0" y="0"/>
          <a:ext cx="0" cy="0"/>
          <a:chOff x="0" y="0"/>
          <a:chExt cx="0" cy="0"/>
        </a:xfrm>
      </p:grpSpPr>
      <p:sp>
        <p:nvSpPr>
          <p:cNvPr id="2895" name="Google Shape;2895;p174"/>
          <p:cNvSpPr txBox="1">
            <a:spLocks noGrp="1"/>
          </p:cNvSpPr>
          <p:nvPr>
            <p:ph type="title" idx="4294967295"/>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Character Strengths:</a:t>
            </a:r>
            <a:br>
              <a:rPr lang="en-US"/>
            </a:br>
            <a:r>
              <a:rPr lang="en-US"/>
              <a:t>Knowing Yourself</a:t>
            </a:r>
            <a:endParaRPr/>
          </a:p>
        </p:txBody>
      </p:sp>
      <p:sp>
        <p:nvSpPr>
          <p:cNvPr id="2896" name="Google Shape;2896;p17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174</a:t>
            </a:fld>
            <a:endParaRPr/>
          </a:p>
        </p:txBody>
      </p:sp>
      <p:pic>
        <p:nvPicPr>
          <p:cNvPr id="2897" name="Google Shape;2897;p174" descr="S:\0Resilience\Army\MRT V 3.0 Devel\Final\Icons\Character_Strengths.png"/>
          <p:cNvPicPr preferRelativeResize="0"/>
          <p:nvPr/>
        </p:nvPicPr>
        <p:blipFill rotWithShape="1">
          <a:blip r:embed="rId3">
            <a:alphaModFix/>
          </a:blip>
          <a:srcRect/>
          <a:stretch/>
        </p:blipFill>
        <p:spPr>
          <a:xfrm>
            <a:off x="2873375" y="1828800"/>
            <a:ext cx="3417888" cy="4114800"/>
          </a:xfrm>
          <a:prstGeom prst="rect">
            <a:avLst/>
          </a:prstGeom>
          <a:noFill/>
          <a:ln>
            <a:noFill/>
          </a:ln>
        </p:spPr>
      </p:pic>
      <p:pic>
        <p:nvPicPr>
          <p:cNvPr id="2898" name="Google Shape;2898;p174" descr="Character_Strengths.png"/>
          <p:cNvPicPr preferRelativeResize="0"/>
          <p:nvPr/>
        </p:nvPicPr>
        <p:blipFill rotWithShape="1">
          <a:blip r:embed="rId4">
            <a:alphaModFix/>
          </a:blip>
          <a:srcRect/>
          <a:stretch/>
        </p:blipFill>
        <p:spPr>
          <a:xfrm>
            <a:off x="427038" y="153988"/>
            <a:ext cx="684212" cy="822325"/>
          </a:xfrm>
          <a:prstGeom prst="rect">
            <a:avLst/>
          </a:prstGeom>
          <a:noFill/>
          <a:ln>
            <a:noFill/>
          </a:ln>
        </p:spPr>
      </p:pic>
      <p:sp>
        <p:nvSpPr>
          <p:cNvPr id="2899" name="Google Shape;2899;p174"/>
          <p:cNvSpPr/>
          <p:nvPr/>
        </p:nvSpPr>
        <p:spPr>
          <a:xfrm>
            <a:off x="2824163" y="903068"/>
            <a:ext cx="3429000" cy="381000"/>
          </a:xfrm>
          <a:prstGeom prst="roundRect">
            <a:avLst>
              <a:gd name="adj" fmla="val 16667"/>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00">
                <a:solidFill>
                  <a:schemeClr val="lt1"/>
                </a:solidFill>
                <a:latin typeface="Arial"/>
                <a:ea typeface="Arial"/>
                <a:cs typeface="Arial"/>
                <a:sym typeface="Arial"/>
              </a:rPr>
              <a:t>Strengths of Character</a:t>
            </a:r>
            <a:endParaRPr sz="1900">
              <a:solidFill>
                <a:schemeClr val="lt1"/>
              </a:solidFill>
              <a:latin typeface="Arial"/>
              <a:ea typeface="Arial"/>
              <a:cs typeface="Arial"/>
              <a:sym typeface="Arial"/>
            </a:endParaRPr>
          </a:p>
        </p:txBody>
      </p:sp>
      <p:sp>
        <p:nvSpPr>
          <p:cNvPr id="2900" name="Google Shape;2900;p17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2906"/>
        <p:cNvGrpSpPr/>
        <p:nvPr/>
      </p:nvGrpSpPr>
      <p:grpSpPr>
        <a:xfrm>
          <a:off x="0" y="0"/>
          <a:ext cx="0" cy="0"/>
          <a:chOff x="0" y="0"/>
          <a:chExt cx="0" cy="0"/>
        </a:xfrm>
      </p:grpSpPr>
      <p:sp>
        <p:nvSpPr>
          <p:cNvPr id="2907" name="Google Shape;2907;p175"/>
          <p:cNvSpPr/>
          <p:nvPr/>
        </p:nvSpPr>
        <p:spPr>
          <a:xfrm>
            <a:off x="4834467" y="4130677"/>
            <a:ext cx="4079802" cy="2295524"/>
          </a:xfrm>
          <a:prstGeom prst="roundRect">
            <a:avLst>
              <a:gd name="adj" fmla="val 16667"/>
            </a:avLst>
          </a:prstGeom>
          <a:solidFill>
            <a:schemeClr val="lt1"/>
          </a:solidFill>
          <a:ln w="9525" cap="flat" cmpd="thickThin">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908" name="Google Shape;2908;p17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Character Strengths</a:t>
            </a:r>
            <a:endParaRPr/>
          </a:p>
        </p:txBody>
      </p:sp>
      <p:sp>
        <p:nvSpPr>
          <p:cNvPr id="2909" name="Google Shape;2909;p17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175</a:t>
            </a:fld>
            <a:endParaRPr/>
          </a:p>
        </p:txBody>
      </p:sp>
      <p:sp>
        <p:nvSpPr>
          <p:cNvPr id="2910" name="Google Shape;2910;p175"/>
          <p:cNvSpPr txBox="1"/>
          <p:nvPr/>
        </p:nvSpPr>
        <p:spPr>
          <a:xfrm>
            <a:off x="3175" y="1309688"/>
            <a:ext cx="9144000" cy="5365750"/>
          </a:xfrm>
          <a:prstGeom prst="rect">
            <a:avLst/>
          </a:prstGeom>
          <a:noFill/>
          <a:ln>
            <a:noFill/>
          </a:ln>
        </p:spPr>
        <p:txBody>
          <a:bodyPr spcFirstLastPara="1" wrap="square" lIns="91425" tIns="45700" rIns="91425" bIns="45700" anchor="t" anchorCtr="0">
            <a:noAutofit/>
          </a:bodyPr>
          <a:lstStyle/>
          <a:p>
            <a:pPr marL="341313" marR="0" lvl="0" indent="-341313" algn="l" rtl="0">
              <a:lnSpc>
                <a:spcPct val="110125"/>
              </a:lnSpc>
              <a:spcBef>
                <a:spcPts val="0"/>
              </a:spcBef>
              <a:spcAft>
                <a:spcPts val="0"/>
              </a:spcAft>
              <a:buClr>
                <a:schemeClr val="dk1"/>
              </a:buClr>
              <a:buSzPts val="2400"/>
              <a:buFont typeface="Noto Sans Symbols"/>
              <a:buChar char="▪"/>
            </a:pPr>
            <a:r>
              <a:rPr lang="en-US" sz="2400">
                <a:solidFill>
                  <a:schemeClr val="dk1"/>
                </a:solidFill>
                <a:latin typeface="Verdana"/>
                <a:ea typeface="Verdana"/>
                <a:cs typeface="Verdana"/>
                <a:sym typeface="Verdana"/>
              </a:rPr>
              <a:t>Your top Character Strengths are called your </a:t>
            </a:r>
            <a:r>
              <a:rPr lang="en-US" sz="2400" u="sng">
                <a:solidFill>
                  <a:schemeClr val="dk1"/>
                </a:solidFill>
                <a:latin typeface="Verdana"/>
                <a:ea typeface="Verdana"/>
                <a:cs typeface="Verdana"/>
                <a:sym typeface="Verdana"/>
              </a:rPr>
              <a:t>Signature Character Strengths</a:t>
            </a:r>
            <a:r>
              <a:rPr lang="en-US" sz="2400">
                <a:solidFill>
                  <a:schemeClr val="dk1"/>
                </a:solidFill>
                <a:latin typeface="Verdana"/>
                <a:ea typeface="Verdana"/>
                <a:cs typeface="Verdana"/>
                <a:sym typeface="Verdana"/>
              </a:rPr>
              <a:t>.</a:t>
            </a:r>
            <a:endParaRPr/>
          </a:p>
          <a:p>
            <a:pPr marL="341313" marR="0" lvl="0" indent="-341313" algn="l" rtl="0">
              <a:lnSpc>
                <a:spcPct val="110125"/>
              </a:lnSpc>
              <a:spcBef>
                <a:spcPts val="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341313" algn="l" rtl="0">
              <a:lnSpc>
                <a:spcPct val="110125"/>
              </a:lnSpc>
              <a:spcBef>
                <a:spcPts val="0"/>
              </a:spcBef>
              <a:spcAft>
                <a:spcPts val="0"/>
              </a:spcAft>
              <a:buClr>
                <a:schemeClr val="dk1"/>
              </a:buClr>
              <a:buSzPts val="2400"/>
              <a:buFont typeface="Noto Sans Symbols"/>
              <a:buChar char="▪"/>
            </a:pPr>
            <a:r>
              <a:rPr lang="en-US" sz="2400">
                <a:solidFill>
                  <a:schemeClr val="dk1"/>
                </a:solidFill>
                <a:latin typeface="Verdana"/>
                <a:ea typeface="Verdana"/>
                <a:cs typeface="Verdana"/>
                <a:sym typeface="Verdana"/>
              </a:rPr>
              <a:t>We use our Signature Character Strengths most comfortably.</a:t>
            </a:r>
            <a:endParaRPr/>
          </a:p>
          <a:p>
            <a:pPr marL="341313" marR="0" lvl="0" indent="-341313" algn="l" rtl="0">
              <a:lnSpc>
                <a:spcPct val="110125"/>
              </a:lnSpc>
              <a:spcBef>
                <a:spcPts val="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341313" algn="l" rtl="0">
              <a:lnSpc>
                <a:spcPct val="110125"/>
              </a:lnSpc>
              <a:spcBef>
                <a:spcPts val="0"/>
              </a:spcBef>
              <a:spcAft>
                <a:spcPts val="0"/>
              </a:spcAft>
              <a:buClr>
                <a:schemeClr val="dk1"/>
              </a:buClr>
              <a:buSzPts val="2400"/>
              <a:buFont typeface="Noto Sans Symbols"/>
              <a:buChar char="▪"/>
            </a:pPr>
            <a:r>
              <a:rPr lang="en-US" sz="2400">
                <a:solidFill>
                  <a:schemeClr val="dk1"/>
                </a:solidFill>
                <a:latin typeface="Verdana"/>
                <a:ea typeface="Verdana"/>
                <a:cs typeface="Verdana"/>
                <a:sym typeface="Verdana"/>
              </a:rPr>
              <a:t>All 24 won’t be your Signature Character Strengths. </a:t>
            </a:r>
            <a:endParaRPr/>
          </a:p>
        </p:txBody>
      </p:sp>
      <p:pic>
        <p:nvPicPr>
          <p:cNvPr id="2911" name="Google Shape;2911;p175" descr="Strengths Picture.jpg"/>
          <p:cNvPicPr preferRelativeResize="0"/>
          <p:nvPr/>
        </p:nvPicPr>
        <p:blipFill rotWithShape="1">
          <a:blip r:embed="rId3">
            <a:alphaModFix/>
          </a:blip>
          <a:srcRect/>
          <a:stretch/>
        </p:blipFill>
        <p:spPr>
          <a:xfrm>
            <a:off x="5081908" y="4185709"/>
            <a:ext cx="3584920" cy="2185460"/>
          </a:xfrm>
          <a:prstGeom prst="rect">
            <a:avLst/>
          </a:prstGeom>
          <a:noFill/>
          <a:ln>
            <a:noFill/>
          </a:ln>
        </p:spPr>
      </p:pic>
      <p:pic>
        <p:nvPicPr>
          <p:cNvPr id="2912" name="Google Shape;2912;p175" descr="Character_Strengths.png"/>
          <p:cNvPicPr preferRelativeResize="0"/>
          <p:nvPr/>
        </p:nvPicPr>
        <p:blipFill rotWithShape="1">
          <a:blip r:embed="rId4">
            <a:alphaModFix/>
          </a:blip>
          <a:srcRect/>
          <a:stretch/>
        </p:blipFill>
        <p:spPr>
          <a:xfrm>
            <a:off x="427038" y="153988"/>
            <a:ext cx="684212" cy="822325"/>
          </a:xfrm>
          <a:prstGeom prst="rect">
            <a:avLst/>
          </a:prstGeom>
          <a:noFill/>
          <a:ln>
            <a:noFill/>
          </a:ln>
        </p:spPr>
      </p:pic>
      <p:sp>
        <p:nvSpPr>
          <p:cNvPr id="2913" name="Google Shape;2913;p17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2920"/>
        <p:cNvGrpSpPr/>
        <p:nvPr/>
      </p:nvGrpSpPr>
      <p:grpSpPr>
        <a:xfrm>
          <a:off x="0" y="0"/>
          <a:ext cx="0" cy="0"/>
          <a:chOff x="0" y="0"/>
          <a:chExt cx="0" cy="0"/>
        </a:xfrm>
      </p:grpSpPr>
      <p:pic>
        <p:nvPicPr>
          <p:cNvPr id="2921" name="Google Shape;2921;p176" descr="D - TLR Review CSF2_TeenCurriculum_ParticipantGuideV3_0 3_AUG15.pptx - PowerPoint"/>
          <p:cNvPicPr preferRelativeResize="0"/>
          <p:nvPr/>
        </p:nvPicPr>
        <p:blipFill rotWithShape="1">
          <a:blip r:embed="rId3">
            <a:alphaModFix/>
          </a:blip>
          <a:srcRect l="26274" t="31566" r="5455" b="22849"/>
          <a:stretch/>
        </p:blipFill>
        <p:spPr>
          <a:xfrm>
            <a:off x="502921" y="1361533"/>
            <a:ext cx="3718103" cy="4930396"/>
          </a:xfrm>
          <a:prstGeom prst="rect">
            <a:avLst/>
          </a:prstGeom>
          <a:noFill/>
          <a:ln>
            <a:noFill/>
          </a:ln>
        </p:spPr>
      </p:pic>
      <p:sp>
        <p:nvSpPr>
          <p:cNvPr id="2922" name="Google Shape;2922;p17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Character Strengths Definitions </a:t>
            </a:r>
            <a:br>
              <a:rPr lang="en-US"/>
            </a:br>
            <a:r>
              <a:rPr lang="en-US"/>
              <a:t>(pages 65-66)</a:t>
            </a:r>
            <a:endParaRPr/>
          </a:p>
        </p:txBody>
      </p:sp>
      <p:sp>
        <p:nvSpPr>
          <p:cNvPr id="2923" name="Google Shape;2923;p17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176</a:t>
            </a:fld>
            <a:endParaRPr/>
          </a:p>
        </p:txBody>
      </p:sp>
      <p:pic>
        <p:nvPicPr>
          <p:cNvPr id="2924" name="Google Shape;2924;p176" descr="Character_Strengths.png"/>
          <p:cNvPicPr preferRelativeResize="0"/>
          <p:nvPr/>
        </p:nvPicPr>
        <p:blipFill rotWithShape="1">
          <a:blip r:embed="rId4">
            <a:alphaModFix/>
          </a:blip>
          <a:srcRect/>
          <a:stretch/>
        </p:blipFill>
        <p:spPr>
          <a:xfrm>
            <a:off x="427038" y="153988"/>
            <a:ext cx="684212" cy="822325"/>
          </a:xfrm>
          <a:prstGeom prst="rect">
            <a:avLst/>
          </a:prstGeom>
          <a:noFill/>
          <a:ln>
            <a:noFill/>
          </a:ln>
        </p:spPr>
      </p:pic>
      <p:pic>
        <p:nvPicPr>
          <p:cNvPr id="2925" name="Google Shape;2925;p176" descr="D - TLR Review CSF2_TeenCurriculum_ParticipantGuideV3_0 3_AUG15.pptx - PowerPoint"/>
          <p:cNvPicPr preferRelativeResize="0"/>
          <p:nvPr/>
        </p:nvPicPr>
        <p:blipFill rotWithShape="1">
          <a:blip r:embed="rId5">
            <a:alphaModFix/>
          </a:blip>
          <a:srcRect l="26497" t="31453" r="5457" b="22963"/>
          <a:stretch/>
        </p:blipFill>
        <p:spPr>
          <a:xfrm>
            <a:off x="4857306" y="1361533"/>
            <a:ext cx="3722361" cy="4930396"/>
          </a:xfrm>
          <a:prstGeom prst="rect">
            <a:avLst/>
          </a:prstGeom>
          <a:noFill/>
          <a:ln>
            <a:noFill/>
          </a:ln>
        </p:spPr>
      </p:pic>
      <p:sp>
        <p:nvSpPr>
          <p:cNvPr id="2926" name="Google Shape;2926;p17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2932"/>
        <p:cNvGrpSpPr/>
        <p:nvPr/>
      </p:nvGrpSpPr>
      <p:grpSpPr>
        <a:xfrm>
          <a:off x="0" y="0"/>
          <a:ext cx="0" cy="0"/>
          <a:chOff x="0" y="0"/>
          <a:chExt cx="0" cy="0"/>
        </a:xfrm>
      </p:grpSpPr>
      <p:sp>
        <p:nvSpPr>
          <p:cNvPr id="2933" name="Google Shape;2933;p17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67):</a:t>
            </a:r>
            <a:br>
              <a:rPr lang="en-US"/>
            </a:br>
            <a:r>
              <a:rPr lang="en-US"/>
              <a:t>What are your </a:t>
            </a:r>
            <a:r>
              <a:rPr lang="en-US" u="sng"/>
              <a:t>Signature</a:t>
            </a:r>
            <a:r>
              <a:rPr lang="en-US"/>
              <a:t> </a:t>
            </a:r>
            <a:br>
              <a:rPr lang="en-US"/>
            </a:br>
            <a:r>
              <a:rPr lang="en-US"/>
              <a:t>Character Strengths?</a:t>
            </a:r>
            <a:endParaRPr/>
          </a:p>
        </p:txBody>
      </p:sp>
      <p:sp>
        <p:nvSpPr>
          <p:cNvPr id="2934" name="Google Shape;2934;p17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177</a:t>
            </a:fld>
            <a:endParaRPr/>
          </a:p>
        </p:txBody>
      </p:sp>
      <p:pic>
        <p:nvPicPr>
          <p:cNvPr id="2935" name="Google Shape;2935;p177" descr="Character_Strengths.png"/>
          <p:cNvPicPr preferRelativeResize="0"/>
          <p:nvPr/>
        </p:nvPicPr>
        <p:blipFill rotWithShape="1">
          <a:blip r:embed="rId3">
            <a:alphaModFix/>
          </a:blip>
          <a:srcRect/>
          <a:stretch/>
        </p:blipFill>
        <p:spPr>
          <a:xfrm>
            <a:off x="427038" y="153988"/>
            <a:ext cx="684212" cy="822325"/>
          </a:xfrm>
          <a:prstGeom prst="rect">
            <a:avLst/>
          </a:prstGeom>
          <a:noFill/>
          <a:ln>
            <a:noFill/>
          </a:ln>
        </p:spPr>
      </p:pic>
      <p:pic>
        <p:nvPicPr>
          <p:cNvPr id="2936" name="Google Shape;2936;p177" descr="D - TLR Review CSF2_TeenCurriculum_ParticipantGuideV3_0 3_AUG15.pptx - PowerPoint"/>
          <p:cNvPicPr preferRelativeResize="0"/>
          <p:nvPr/>
        </p:nvPicPr>
        <p:blipFill rotWithShape="1">
          <a:blip r:embed="rId4">
            <a:alphaModFix/>
          </a:blip>
          <a:srcRect l="26273" t="31454" r="5680" b="22735"/>
          <a:stretch/>
        </p:blipFill>
        <p:spPr>
          <a:xfrm>
            <a:off x="2668748" y="1331565"/>
            <a:ext cx="3807794" cy="5035307"/>
          </a:xfrm>
          <a:prstGeom prst="rect">
            <a:avLst/>
          </a:prstGeom>
          <a:noFill/>
          <a:ln>
            <a:noFill/>
          </a:ln>
        </p:spPr>
      </p:pic>
      <p:sp>
        <p:nvSpPr>
          <p:cNvPr id="2937" name="Google Shape;2937;p17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2943"/>
        <p:cNvGrpSpPr/>
        <p:nvPr/>
      </p:nvGrpSpPr>
      <p:grpSpPr>
        <a:xfrm>
          <a:off x="0" y="0"/>
          <a:ext cx="0" cy="0"/>
          <a:chOff x="0" y="0"/>
          <a:chExt cx="0" cy="0"/>
        </a:xfrm>
      </p:grpSpPr>
      <p:sp>
        <p:nvSpPr>
          <p:cNvPr id="2944" name="Google Shape;2944;p17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Character Strengths</a:t>
            </a:r>
            <a:endParaRPr/>
          </a:p>
        </p:txBody>
      </p:sp>
      <p:sp>
        <p:nvSpPr>
          <p:cNvPr id="2945" name="Google Shape;2945;p17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178</a:t>
            </a:fld>
            <a:endParaRPr/>
          </a:p>
        </p:txBody>
      </p:sp>
      <p:sp>
        <p:nvSpPr>
          <p:cNvPr id="2946" name="Google Shape;2946;p178"/>
          <p:cNvSpPr txBox="1"/>
          <p:nvPr/>
        </p:nvSpPr>
        <p:spPr>
          <a:xfrm>
            <a:off x="3175" y="1371600"/>
            <a:ext cx="9140825" cy="5364163"/>
          </a:xfrm>
          <a:prstGeom prst="rect">
            <a:avLst/>
          </a:prstGeom>
          <a:noFill/>
          <a:ln>
            <a:noFill/>
          </a:ln>
        </p:spPr>
        <p:txBody>
          <a:bodyPr spcFirstLastPara="1" wrap="square" lIns="96325" tIns="48150" rIns="96325" bIns="48150" anchor="t" anchorCtr="0">
            <a:noAutofit/>
          </a:bodyPr>
          <a:lstStyle/>
          <a:p>
            <a:pPr marL="360042" marR="0" lvl="0" indent="-360042" algn="l" rtl="0">
              <a:lnSpc>
                <a:spcPct val="105719"/>
              </a:lnSpc>
              <a:spcBef>
                <a:spcPts val="0"/>
              </a:spcBef>
              <a:spcAft>
                <a:spcPts val="0"/>
              </a:spcAft>
              <a:buNone/>
            </a:pPr>
            <a:endParaRPr sz="2500">
              <a:solidFill>
                <a:schemeClr val="dk1"/>
              </a:solidFill>
              <a:latin typeface="Verdana"/>
              <a:ea typeface="Verdana"/>
              <a:cs typeface="Verdana"/>
              <a:sym typeface="Verdana"/>
            </a:endParaRPr>
          </a:p>
          <a:p>
            <a:pPr marL="360042" marR="0" lvl="0" indent="-360042" algn="l" rtl="0">
              <a:lnSpc>
                <a:spcPct val="105719"/>
              </a:lnSpc>
              <a:spcBef>
                <a:spcPts val="0"/>
              </a:spcBef>
              <a:spcAft>
                <a:spcPts val="0"/>
              </a:spcAft>
              <a:buClr>
                <a:schemeClr val="dk1"/>
              </a:buClr>
              <a:buSzPts val="2500"/>
              <a:buFont typeface="Noto Sans Symbols"/>
              <a:buChar char="▪"/>
            </a:pPr>
            <a:r>
              <a:rPr lang="en-US" sz="2500">
                <a:solidFill>
                  <a:schemeClr val="dk1"/>
                </a:solidFill>
                <a:latin typeface="Verdana"/>
                <a:ea typeface="Verdana"/>
                <a:cs typeface="Verdana"/>
                <a:sym typeface="Verdana"/>
              </a:rPr>
              <a:t>Your bottom Character Strengths are not used as frequently as your Signature Character Strengths (and they might be weaknesses).</a:t>
            </a:r>
            <a:endParaRPr/>
          </a:p>
          <a:p>
            <a:pPr marL="360042" marR="0" lvl="0" indent="-360042" algn="l" rtl="0">
              <a:lnSpc>
                <a:spcPct val="105719"/>
              </a:lnSpc>
              <a:spcBef>
                <a:spcPts val="0"/>
              </a:spcBef>
              <a:spcAft>
                <a:spcPts val="0"/>
              </a:spcAft>
              <a:buNone/>
            </a:pPr>
            <a:endParaRPr sz="2500">
              <a:solidFill>
                <a:schemeClr val="dk1"/>
              </a:solidFill>
              <a:latin typeface="Verdana"/>
              <a:ea typeface="Verdana"/>
              <a:cs typeface="Verdana"/>
              <a:sym typeface="Verdana"/>
            </a:endParaRPr>
          </a:p>
          <a:p>
            <a:pPr marL="360042" marR="0" lvl="0" indent="-360042" algn="l" rtl="0">
              <a:lnSpc>
                <a:spcPct val="105719"/>
              </a:lnSpc>
              <a:spcBef>
                <a:spcPts val="0"/>
              </a:spcBef>
              <a:spcAft>
                <a:spcPts val="0"/>
              </a:spcAft>
              <a:buNone/>
            </a:pPr>
            <a:endParaRPr sz="2500">
              <a:solidFill>
                <a:schemeClr val="dk1"/>
              </a:solidFill>
              <a:latin typeface="Verdana"/>
              <a:ea typeface="Verdana"/>
              <a:cs typeface="Verdana"/>
              <a:sym typeface="Verdana"/>
            </a:endParaRPr>
          </a:p>
          <a:p>
            <a:pPr marL="360042" marR="0" lvl="0" indent="-360042" algn="l" rtl="0">
              <a:lnSpc>
                <a:spcPct val="105719"/>
              </a:lnSpc>
              <a:spcBef>
                <a:spcPts val="0"/>
              </a:spcBef>
              <a:spcAft>
                <a:spcPts val="0"/>
              </a:spcAft>
              <a:buClr>
                <a:schemeClr val="dk1"/>
              </a:buClr>
              <a:buSzPts val="2500"/>
              <a:buFont typeface="Noto Sans Symbols"/>
              <a:buChar char="▪"/>
            </a:pPr>
            <a:r>
              <a:rPr lang="en-US" sz="2500">
                <a:solidFill>
                  <a:schemeClr val="dk1"/>
                </a:solidFill>
                <a:latin typeface="Verdana"/>
                <a:ea typeface="Verdana"/>
                <a:cs typeface="Verdana"/>
                <a:sym typeface="Verdana"/>
              </a:rPr>
              <a:t>You can develop Character Strengths that you value.</a:t>
            </a:r>
            <a:endParaRPr/>
          </a:p>
        </p:txBody>
      </p:sp>
      <p:pic>
        <p:nvPicPr>
          <p:cNvPr id="2947" name="Google Shape;2947;p178" descr="Character_Strengths.png"/>
          <p:cNvPicPr preferRelativeResize="0"/>
          <p:nvPr/>
        </p:nvPicPr>
        <p:blipFill rotWithShape="1">
          <a:blip r:embed="rId3">
            <a:alphaModFix/>
          </a:blip>
          <a:srcRect/>
          <a:stretch/>
        </p:blipFill>
        <p:spPr>
          <a:xfrm>
            <a:off x="427038" y="153988"/>
            <a:ext cx="684212" cy="822325"/>
          </a:xfrm>
          <a:prstGeom prst="rect">
            <a:avLst/>
          </a:prstGeom>
          <a:noFill/>
          <a:ln>
            <a:noFill/>
          </a:ln>
        </p:spPr>
      </p:pic>
      <p:sp>
        <p:nvSpPr>
          <p:cNvPr id="2948" name="Google Shape;2948;p17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2954"/>
        <p:cNvGrpSpPr/>
        <p:nvPr/>
      </p:nvGrpSpPr>
      <p:grpSpPr>
        <a:xfrm>
          <a:off x="0" y="0"/>
          <a:ext cx="0" cy="0"/>
          <a:chOff x="0" y="0"/>
          <a:chExt cx="0" cy="0"/>
        </a:xfrm>
      </p:grpSpPr>
      <p:sp>
        <p:nvSpPr>
          <p:cNvPr id="2955" name="Google Shape;2955;p17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179</a:t>
            </a:fld>
            <a:endParaRPr/>
          </a:p>
        </p:txBody>
      </p:sp>
      <p:sp>
        <p:nvSpPr>
          <p:cNvPr id="2956" name="Google Shape;2956;p179"/>
          <p:cNvSpPr txBox="1"/>
          <p:nvPr/>
        </p:nvSpPr>
        <p:spPr>
          <a:xfrm>
            <a:off x="-17463" y="-17463"/>
            <a:ext cx="9144001" cy="1066801"/>
          </a:xfrm>
          <a:prstGeom prst="rect">
            <a:avLst/>
          </a:prstGeom>
          <a:noFill/>
          <a:ln>
            <a:noFill/>
          </a:ln>
        </p:spPr>
        <p:txBody>
          <a:bodyPr spcFirstLastPara="1" wrap="square" lIns="91275" tIns="45625" rIns="91275" bIns="45625" anchor="ctr" anchorCtr="0">
            <a:noAutofit/>
          </a:bodyPr>
          <a:lstStyle/>
          <a:p>
            <a:pPr marL="0" marR="0" lvl="0" indent="0" algn="ctr" rtl="0">
              <a:spcBef>
                <a:spcPts val="0"/>
              </a:spcBef>
              <a:spcAft>
                <a:spcPts val="0"/>
              </a:spcAft>
              <a:buNone/>
            </a:pPr>
            <a:r>
              <a:rPr lang="en-US" sz="2400" b="1">
                <a:solidFill>
                  <a:schemeClr val="lt1"/>
                </a:solidFill>
                <a:latin typeface="Verdana"/>
                <a:ea typeface="Verdana"/>
                <a:cs typeface="Verdana"/>
                <a:sym typeface="Verdana"/>
              </a:rPr>
              <a:t>Activity: </a:t>
            </a:r>
            <a:endParaRPr/>
          </a:p>
          <a:p>
            <a:pPr marL="0" marR="0" lvl="0" indent="0" algn="ctr" rtl="0">
              <a:spcBef>
                <a:spcPts val="0"/>
              </a:spcBef>
              <a:spcAft>
                <a:spcPts val="0"/>
              </a:spcAft>
              <a:buNone/>
            </a:pPr>
            <a:r>
              <a:rPr lang="en-US" sz="2400" b="1">
                <a:solidFill>
                  <a:schemeClr val="lt1"/>
                </a:solidFill>
                <a:latin typeface="Verdana"/>
                <a:ea typeface="Verdana"/>
                <a:cs typeface="Verdana"/>
                <a:sym typeface="Verdana"/>
              </a:rPr>
              <a:t>Post Your Signature Strengths</a:t>
            </a:r>
            <a:endParaRPr/>
          </a:p>
        </p:txBody>
      </p:sp>
      <p:sp>
        <p:nvSpPr>
          <p:cNvPr id="2957" name="Google Shape;2957;p179" descr="https://encrypted-tbn3.gstatic.com/images?q=tbn:ANd9GcRAhra1W3os0akSfYFadm3wk-Uy1SCdam7oKQ3clFiNFw6vVxOvwA">
            <a:hlinkClick r:id="rId3"/>
          </p:cNvPr>
          <p:cNvSpPr/>
          <p:nvPr/>
        </p:nvSpPr>
        <p:spPr>
          <a:xfrm>
            <a:off x="57150"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58" name="Google Shape;2958;p179" descr="https://encrypted-tbn3.gstatic.com/images?q=tbn:ANd9GcRAhra1W3os0akSfYFadm3wk-Uy1SCdam7oKQ3clFiNFw6vVxOvwA">
            <a:hlinkClick r:id="rId3"/>
          </p:cNvPr>
          <p:cNvSpPr/>
          <p:nvPr/>
        </p:nvSpPr>
        <p:spPr>
          <a:xfrm>
            <a:off x="57150"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959" name="Google Shape;2959;p179" descr="http://www.thaicrossbreed.com/uploaded/img/3.jpg">
            <a:hlinkClick r:id="rId4"/>
          </p:cNvPr>
          <p:cNvPicPr preferRelativeResize="0"/>
          <p:nvPr/>
        </p:nvPicPr>
        <p:blipFill rotWithShape="1">
          <a:blip r:embed="rId5">
            <a:alphaModFix/>
          </a:blip>
          <a:srcRect l="6487" t="14529" r="5375" b="5672"/>
          <a:stretch/>
        </p:blipFill>
        <p:spPr>
          <a:xfrm>
            <a:off x="1328749" y="1852247"/>
            <a:ext cx="6563802" cy="3923320"/>
          </a:xfrm>
          <a:prstGeom prst="rect">
            <a:avLst/>
          </a:prstGeom>
          <a:noFill/>
          <a:ln>
            <a:noFill/>
          </a:ln>
        </p:spPr>
      </p:pic>
      <p:pic>
        <p:nvPicPr>
          <p:cNvPr id="2960" name="Google Shape;2960;p179" descr="Character_Strengths.png"/>
          <p:cNvPicPr preferRelativeResize="0"/>
          <p:nvPr/>
        </p:nvPicPr>
        <p:blipFill rotWithShape="1">
          <a:blip r:embed="rId6">
            <a:alphaModFix/>
          </a:blip>
          <a:srcRect/>
          <a:stretch/>
        </p:blipFill>
        <p:spPr>
          <a:xfrm>
            <a:off x="427038" y="153988"/>
            <a:ext cx="684212" cy="822325"/>
          </a:xfrm>
          <a:prstGeom prst="rect">
            <a:avLst/>
          </a:prstGeom>
          <a:noFill/>
          <a:ln>
            <a:noFill/>
          </a:ln>
        </p:spPr>
      </p:pic>
      <p:sp>
        <p:nvSpPr>
          <p:cNvPr id="2961" name="Google Shape;2961;p17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1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9):</a:t>
            </a:r>
            <a:br>
              <a:rPr lang="en-US"/>
            </a:br>
            <a:r>
              <a:rPr lang="en-US"/>
              <a:t>Hunt the Good Stuff</a:t>
            </a:r>
            <a:endParaRPr/>
          </a:p>
        </p:txBody>
      </p:sp>
      <p:sp>
        <p:nvSpPr>
          <p:cNvPr id="495" name="Google Shape;495;p1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18</a:t>
            </a:fld>
            <a:endParaRPr/>
          </a:p>
        </p:txBody>
      </p:sp>
      <p:pic>
        <p:nvPicPr>
          <p:cNvPr id="496" name="Google Shape;496;p18" descr="HTGS.png"/>
          <p:cNvPicPr preferRelativeResize="0"/>
          <p:nvPr/>
        </p:nvPicPr>
        <p:blipFill rotWithShape="1">
          <a:blip r:embed="rId3">
            <a:alphaModFix/>
          </a:blip>
          <a:srcRect/>
          <a:stretch/>
        </p:blipFill>
        <p:spPr>
          <a:xfrm>
            <a:off x="457200" y="146050"/>
            <a:ext cx="684213" cy="822325"/>
          </a:xfrm>
          <a:prstGeom prst="rect">
            <a:avLst/>
          </a:prstGeom>
          <a:noFill/>
          <a:ln>
            <a:noFill/>
          </a:ln>
        </p:spPr>
      </p:pic>
      <p:sp>
        <p:nvSpPr>
          <p:cNvPr id="497" name="Google Shape;497;p1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grpSp>
        <p:nvGrpSpPr>
          <p:cNvPr id="498" name="Google Shape;498;p18"/>
          <p:cNvGrpSpPr/>
          <p:nvPr/>
        </p:nvGrpSpPr>
        <p:grpSpPr>
          <a:xfrm>
            <a:off x="2656966" y="1316711"/>
            <a:ext cx="3831267" cy="5042235"/>
            <a:chOff x="773913" y="1316711"/>
            <a:chExt cx="3831267" cy="5042235"/>
          </a:xfrm>
        </p:grpSpPr>
        <p:grpSp>
          <p:nvGrpSpPr>
            <p:cNvPr id="499" name="Google Shape;499;p18"/>
            <p:cNvGrpSpPr/>
            <p:nvPr/>
          </p:nvGrpSpPr>
          <p:grpSpPr>
            <a:xfrm>
              <a:off x="783835" y="1316711"/>
              <a:ext cx="3821345" cy="5042235"/>
              <a:chOff x="5580548" y="2508574"/>
              <a:chExt cx="3821345" cy="5042235"/>
            </a:xfrm>
          </p:grpSpPr>
          <p:sp>
            <p:nvSpPr>
              <p:cNvPr id="500" name="Google Shape;500;p18"/>
              <p:cNvSpPr/>
              <p:nvPr/>
            </p:nvSpPr>
            <p:spPr>
              <a:xfrm>
                <a:off x="5580548" y="2530753"/>
                <a:ext cx="3811423" cy="50200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501" name="Google Shape;501;p18"/>
              <p:cNvGrpSpPr/>
              <p:nvPr/>
            </p:nvGrpSpPr>
            <p:grpSpPr>
              <a:xfrm>
                <a:off x="5580787" y="3669817"/>
                <a:ext cx="3821106" cy="3669675"/>
                <a:chOff x="-4593771" y="1883228"/>
                <a:chExt cx="5225143" cy="4953000"/>
              </a:xfrm>
            </p:grpSpPr>
            <p:sp>
              <p:nvSpPr>
                <p:cNvPr id="502" name="Google Shape;502;p18"/>
                <p:cNvSpPr/>
                <p:nvPr/>
              </p:nvSpPr>
              <p:spPr>
                <a:xfrm>
                  <a:off x="-4593771" y="3496943"/>
                  <a:ext cx="5225143" cy="1975514"/>
                </a:xfrm>
                <a:prstGeom prst="roundRect">
                  <a:avLst>
                    <a:gd name="adj" fmla="val 0"/>
                  </a:avLst>
                </a:prstGeom>
                <a:solidFill>
                  <a:srgbClr val="D8D8D8"/>
                </a:solidFill>
                <a:ln>
                  <a:noFill/>
                </a:ln>
              </p:spPr>
              <p:txBody>
                <a:bodyPr spcFirstLastPara="1" wrap="square" lIns="69025" tIns="34500" rIns="69025" bIns="345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3" name="Google Shape;503;p18"/>
                <p:cNvSpPr/>
                <p:nvPr/>
              </p:nvSpPr>
              <p:spPr>
                <a:xfrm>
                  <a:off x="-4593771" y="2318657"/>
                  <a:ext cx="5225143" cy="1469571"/>
                </a:xfrm>
                <a:prstGeom prst="roundRect">
                  <a:avLst>
                    <a:gd name="adj" fmla="val 0"/>
                  </a:avLst>
                </a:prstGeom>
                <a:solidFill>
                  <a:srgbClr val="BFBFBF"/>
                </a:solidFill>
                <a:ln>
                  <a:noFill/>
                </a:ln>
              </p:spPr>
              <p:txBody>
                <a:bodyPr spcFirstLastPara="1" wrap="square" lIns="69025" tIns="34500" rIns="69025" bIns="345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4" name="Google Shape;504;p18"/>
                <p:cNvSpPr/>
                <p:nvPr/>
              </p:nvSpPr>
              <p:spPr>
                <a:xfrm>
                  <a:off x="-4593771" y="1883228"/>
                  <a:ext cx="5225143" cy="435429"/>
                </a:xfrm>
                <a:prstGeom prst="roundRect">
                  <a:avLst>
                    <a:gd name="adj" fmla="val 0"/>
                  </a:avLst>
                </a:prstGeom>
                <a:solidFill>
                  <a:srgbClr val="D8D8D8"/>
                </a:solidFill>
                <a:ln>
                  <a:noFill/>
                </a:ln>
              </p:spPr>
              <p:txBody>
                <a:bodyPr spcFirstLastPara="1" wrap="square" lIns="69025" tIns="34500" rIns="69025" bIns="345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5" name="Google Shape;505;p18"/>
                <p:cNvSpPr/>
                <p:nvPr/>
              </p:nvSpPr>
              <p:spPr>
                <a:xfrm>
                  <a:off x="-4593771" y="5312229"/>
                  <a:ext cx="5225143" cy="1523999"/>
                </a:xfrm>
                <a:prstGeom prst="roundRect">
                  <a:avLst>
                    <a:gd name="adj" fmla="val 0"/>
                  </a:avLst>
                </a:prstGeom>
                <a:solidFill>
                  <a:srgbClr val="BFBFBF"/>
                </a:solidFill>
                <a:ln>
                  <a:noFill/>
                </a:ln>
              </p:spPr>
              <p:txBody>
                <a:bodyPr spcFirstLastPara="1" wrap="square" lIns="69025" tIns="34500" rIns="69025" bIns="345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506" name="Google Shape;506;p18"/>
              <p:cNvSpPr/>
              <p:nvPr/>
            </p:nvSpPr>
            <p:spPr>
              <a:xfrm>
                <a:off x="5605112" y="3023043"/>
                <a:ext cx="3727174" cy="646799"/>
              </a:xfrm>
              <a:prstGeom prst="rect">
                <a:avLst/>
              </a:prstGeom>
              <a:noFill/>
              <a:ln>
                <a:noFill/>
              </a:ln>
            </p:spPr>
            <p:txBody>
              <a:bodyPr spcFirstLastPara="1" wrap="square" lIns="69025" tIns="34500" rIns="69025" bIns="34500" anchor="t" anchorCtr="0">
                <a:spAutoFit/>
              </a:bodyPr>
              <a:lstStyle/>
              <a:p>
                <a:pPr marL="0" marR="0" lvl="0" indent="0" algn="l" rtl="0">
                  <a:spcBef>
                    <a:spcPts val="0"/>
                  </a:spcBef>
                  <a:spcAft>
                    <a:spcPts val="0"/>
                  </a:spcAft>
                  <a:buNone/>
                </a:pPr>
                <a:r>
                  <a:rPr lang="en-US" sz="750" b="1">
                    <a:solidFill>
                      <a:schemeClr val="dk1"/>
                    </a:solidFill>
                    <a:latin typeface="Verdana"/>
                    <a:ea typeface="Verdana"/>
                    <a:cs typeface="Verdana"/>
                    <a:sym typeface="Verdana"/>
                  </a:rPr>
                  <a:t>Instructions: </a:t>
                </a:r>
                <a:r>
                  <a:rPr lang="en-US" sz="750">
                    <a:solidFill>
                      <a:schemeClr val="dk1"/>
                    </a:solidFill>
                    <a:latin typeface="Verdana"/>
                    <a:ea typeface="Verdana"/>
                    <a:cs typeface="Verdana"/>
                    <a:sym typeface="Verdana"/>
                  </a:rPr>
                  <a:t>Record three good things each day. Next to each positive event that you list, write a reflection (at least one sentence) about:</a:t>
                </a:r>
                <a:endParaRPr/>
              </a:p>
              <a:p>
                <a:pPr marL="515938" marR="0" lvl="0" indent="-515938" algn="l" rtl="0">
                  <a:spcBef>
                    <a:spcPts val="0"/>
                  </a:spcBef>
                  <a:spcAft>
                    <a:spcPts val="0"/>
                  </a:spcAft>
                  <a:buNone/>
                </a:pPr>
                <a:r>
                  <a:rPr lang="en-US" sz="750">
                    <a:solidFill>
                      <a:schemeClr val="dk1"/>
                    </a:solidFill>
                    <a:latin typeface="Verdana"/>
                    <a:ea typeface="Verdana"/>
                    <a:cs typeface="Verdana"/>
                    <a:sym typeface="Verdana"/>
                  </a:rPr>
                  <a:t>	- Why did this good thing happen?</a:t>
                </a:r>
                <a:endParaRPr sz="750">
                  <a:solidFill>
                    <a:schemeClr val="dk1"/>
                  </a:solidFill>
                  <a:latin typeface="Verdana"/>
                  <a:ea typeface="Verdana"/>
                  <a:cs typeface="Verdana"/>
                  <a:sym typeface="Verdana"/>
                </a:endParaRPr>
              </a:p>
              <a:p>
                <a:pPr marL="515938" marR="0" lvl="0" indent="-515938" algn="l" rtl="0">
                  <a:spcBef>
                    <a:spcPts val="0"/>
                  </a:spcBef>
                  <a:spcAft>
                    <a:spcPts val="0"/>
                  </a:spcAft>
                  <a:buNone/>
                </a:pPr>
                <a:r>
                  <a:rPr lang="en-US" sz="750">
                    <a:solidFill>
                      <a:schemeClr val="dk1"/>
                    </a:solidFill>
                    <a:latin typeface="Verdana"/>
                    <a:ea typeface="Verdana"/>
                    <a:cs typeface="Verdana"/>
                    <a:sym typeface="Verdana"/>
                  </a:rPr>
                  <a:t>	- What does this good thing mean to you?</a:t>
                </a:r>
                <a:endParaRPr/>
              </a:p>
              <a:p>
                <a:pPr marL="515938" marR="0" lvl="0" indent="-515938" algn="l" rtl="0">
                  <a:spcBef>
                    <a:spcPts val="0"/>
                  </a:spcBef>
                  <a:spcAft>
                    <a:spcPts val="0"/>
                  </a:spcAft>
                  <a:buNone/>
                </a:pPr>
                <a:r>
                  <a:rPr lang="en-US" sz="750">
                    <a:solidFill>
                      <a:schemeClr val="dk1"/>
                    </a:solidFill>
                    <a:latin typeface="Verdana"/>
                    <a:ea typeface="Verdana"/>
                    <a:cs typeface="Verdana"/>
                    <a:sym typeface="Verdana"/>
                  </a:rPr>
                  <a:t>	- How does this good thing make you feel?</a:t>
                </a:r>
                <a:endParaRPr/>
              </a:p>
            </p:txBody>
          </p:sp>
          <p:pic>
            <p:nvPicPr>
              <p:cNvPr id="507" name="Google Shape;507;p18" descr="csf_inside"/>
              <p:cNvPicPr preferRelativeResize="0"/>
              <p:nvPr/>
            </p:nvPicPr>
            <p:blipFill rotWithShape="1">
              <a:blip r:embed="rId4">
                <a:alphaModFix/>
              </a:blip>
              <a:srcRect b="92290"/>
              <a:stretch/>
            </p:blipFill>
            <p:spPr>
              <a:xfrm>
                <a:off x="5580548" y="2508574"/>
                <a:ext cx="3811423" cy="473436"/>
              </a:xfrm>
              <a:prstGeom prst="rect">
                <a:avLst/>
              </a:prstGeom>
              <a:noFill/>
              <a:ln>
                <a:noFill/>
              </a:ln>
            </p:spPr>
          </p:pic>
          <p:sp>
            <p:nvSpPr>
              <p:cNvPr id="508" name="Google Shape;508;p18"/>
              <p:cNvSpPr/>
              <p:nvPr/>
            </p:nvSpPr>
            <p:spPr>
              <a:xfrm>
                <a:off x="6719569" y="2814985"/>
                <a:ext cx="1498260" cy="236863"/>
              </a:xfrm>
              <a:prstGeom prst="roundRect">
                <a:avLst>
                  <a:gd name="adj" fmla="val 16667"/>
                </a:avLst>
              </a:prstGeom>
              <a:solidFill>
                <a:srgbClr val="00B050"/>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r>
                  <a:rPr lang="en-US" sz="1000">
                    <a:solidFill>
                      <a:schemeClr val="lt1"/>
                    </a:solidFill>
                    <a:latin typeface="Arial"/>
                    <a:ea typeface="Arial"/>
                    <a:cs typeface="Arial"/>
                    <a:sym typeface="Arial"/>
                  </a:rPr>
                  <a:t>Optimism</a:t>
                </a:r>
                <a:endParaRPr sz="600">
                  <a:solidFill>
                    <a:schemeClr val="lt1"/>
                  </a:solidFill>
                  <a:latin typeface="Arial"/>
                  <a:ea typeface="Arial"/>
                  <a:cs typeface="Arial"/>
                  <a:sym typeface="Arial"/>
                </a:endParaRPr>
              </a:p>
            </p:txBody>
          </p:sp>
          <p:pic>
            <p:nvPicPr>
              <p:cNvPr id="509" name="Google Shape;509;p18" descr="HTGS.png"/>
              <p:cNvPicPr preferRelativeResize="0"/>
              <p:nvPr/>
            </p:nvPicPr>
            <p:blipFill rotWithShape="1">
              <a:blip r:embed="rId3">
                <a:alphaModFix/>
              </a:blip>
              <a:srcRect/>
              <a:stretch/>
            </p:blipFill>
            <p:spPr>
              <a:xfrm>
                <a:off x="5739329" y="2542166"/>
                <a:ext cx="300874" cy="361608"/>
              </a:xfrm>
              <a:prstGeom prst="rect">
                <a:avLst/>
              </a:prstGeom>
              <a:noFill/>
              <a:ln>
                <a:noFill/>
              </a:ln>
            </p:spPr>
          </p:pic>
          <p:sp>
            <p:nvSpPr>
              <p:cNvPr id="510" name="Google Shape;510;p18"/>
              <p:cNvSpPr txBox="1"/>
              <p:nvPr/>
            </p:nvSpPr>
            <p:spPr>
              <a:xfrm>
                <a:off x="6641950" y="2583440"/>
                <a:ext cx="1759806"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lt1"/>
                    </a:solidFill>
                    <a:latin typeface="Verdana"/>
                    <a:ea typeface="Verdana"/>
                    <a:cs typeface="Verdana"/>
                    <a:sym typeface="Verdana"/>
                  </a:rPr>
                  <a:t>Hunt the Good Stuff</a:t>
                </a:r>
                <a:endParaRPr sz="1050" b="1">
                  <a:solidFill>
                    <a:schemeClr val="lt1"/>
                  </a:solidFill>
                  <a:latin typeface="Verdana"/>
                  <a:ea typeface="Verdana"/>
                  <a:cs typeface="Verdana"/>
                  <a:sym typeface="Verdana"/>
                </a:endParaRPr>
              </a:p>
            </p:txBody>
          </p:sp>
        </p:grpSp>
        <p:sp>
          <p:nvSpPr>
            <p:cNvPr id="511" name="Google Shape;511;p18"/>
            <p:cNvSpPr txBox="1"/>
            <p:nvPr/>
          </p:nvSpPr>
          <p:spPr>
            <a:xfrm>
              <a:off x="773913" y="2460536"/>
              <a:ext cx="3761660" cy="3409094"/>
            </a:xfrm>
            <a:prstGeom prst="rect">
              <a:avLst/>
            </a:prstGeom>
            <a:noFill/>
            <a:ln>
              <a:noFill/>
            </a:ln>
          </p:spPr>
          <p:txBody>
            <a:bodyPr spcFirstLastPara="1" wrap="square" lIns="69025" tIns="34500" rIns="69025" bIns="34500" anchor="t" anchorCtr="0">
              <a:spAutoFit/>
            </a:bodyPr>
            <a:lstStyle/>
            <a:p>
              <a:pPr marL="0" marR="0" lvl="0" indent="0" algn="l" rtl="0">
                <a:spcBef>
                  <a:spcPts val="0"/>
                </a:spcBef>
                <a:spcAft>
                  <a:spcPts val="0"/>
                </a:spcAft>
                <a:buNone/>
              </a:pPr>
              <a:r>
                <a:rPr lang="en-US" sz="800" b="1">
                  <a:solidFill>
                    <a:schemeClr val="dk1"/>
                  </a:solidFill>
                  <a:latin typeface="Verdana"/>
                  <a:ea typeface="Verdana"/>
                  <a:cs typeface="Verdana"/>
                  <a:sym typeface="Verdana"/>
                </a:rPr>
                <a:t>Date:</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Good Thing 1:</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Reflection:</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5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Good Thing 2:</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Reflection: </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4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Good Thing 3:</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Reflection:</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p:txBody>
        </p:sp>
      </p:gr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2967"/>
        <p:cNvGrpSpPr/>
        <p:nvPr/>
      </p:nvGrpSpPr>
      <p:grpSpPr>
        <a:xfrm>
          <a:off x="0" y="0"/>
          <a:ext cx="0" cy="0"/>
          <a:chOff x="0" y="0"/>
          <a:chExt cx="0" cy="0"/>
        </a:xfrm>
      </p:grpSpPr>
      <p:sp>
        <p:nvSpPr>
          <p:cNvPr id="2968" name="Google Shape;2968;p180"/>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68):</a:t>
            </a:r>
            <a:br>
              <a:rPr lang="en-US"/>
            </a:br>
            <a:r>
              <a:rPr lang="en-US"/>
              <a:t>Character Strengths Discussion</a:t>
            </a:r>
            <a:endParaRPr/>
          </a:p>
        </p:txBody>
      </p:sp>
      <p:sp>
        <p:nvSpPr>
          <p:cNvPr id="2969" name="Google Shape;2969;p18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180</a:t>
            </a:fld>
            <a:endParaRPr/>
          </a:p>
        </p:txBody>
      </p:sp>
      <p:pic>
        <p:nvPicPr>
          <p:cNvPr id="2970" name="Google Shape;2970;p180" descr="Character_Strengths.png"/>
          <p:cNvPicPr preferRelativeResize="0"/>
          <p:nvPr/>
        </p:nvPicPr>
        <p:blipFill rotWithShape="1">
          <a:blip r:embed="rId3">
            <a:alphaModFix/>
          </a:blip>
          <a:srcRect/>
          <a:stretch/>
        </p:blipFill>
        <p:spPr>
          <a:xfrm>
            <a:off x="427038" y="153988"/>
            <a:ext cx="684212" cy="822325"/>
          </a:xfrm>
          <a:prstGeom prst="rect">
            <a:avLst/>
          </a:prstGeom>
          <a:noFill/>
          <a:ln>
            <a:noFill/>
          </a:ln>
        </p:spPr>
      </p:pic>
      <p:pic>
        <p:nvPicPr>
          <p:cNvPr id="2971" name="Google Shape;2971;p180" descr="D - TLR Review CSF2_TeenCurriculum_ParticipantGuideV3_0 3_AUG15.pptx - PowerPoint"/>
          <p:cNvPicPr preferRelativeResize="0"/>
          <p:nvPr/>
        </p:nvPicPr>
        <p:blipFill rotWithShape="1">
          <a:blip r:embed="rId4">
            <a:alphaModFix/>
          </a:blip>
          <a:srcRect l="24931" t="30769" r="6576" b="23760"/>
          <a:stretch/>
        </p:blipFill>
        <p:spPr>
          <a:xfrm>
            <a:off x="2683740" y="1439056"/>
            <a:ext cx="3807794" cy="4965063"/>
          </a:xfrm>
          <a:prstGeom prst="rect">
            <a:avLst/>
          </a:prstGeom>
          <a:noFill/>
          <a:ln>
            <a:noFill/>
          </a:ln>
        </p:spPr>
      </p:pic>
      <p:sp>
        <p:nvSpPr>
          <p:cNvPr id="2972" name="Google Shape;2972;p18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2978"/>
        <p:cNvGrpSpPr/>
        <p:nvPr/>
      </p:nvGrpSpPr>
      <p:grpSpPr>
        <a:xfrm>
          <a:off x="0" y="0"/>
          <a:ext cx="0" cy="0"/>
          <a:chOff x="0" y="0"/>
          <a:chExt cx="0" cy="0"/>
        </a:xfrm>
      </p:grpSpPr>
      <p:pic>
        <p:nvPicPr>
          <p:cNvPr id="2979" name="Google Shape;2979;p181"/>
          <p:cNvPicPr preferRelativeResize="0"/>
          <p:nvPr/>
        </p:nvPicPr>
        <p:blipFill rotWithShape="1">
          <a:blip r:embed="rId3">
            <a:alphaModFix/>
          </a:blip>
          <a:srcRect l="42458" t="33440" r="20309" b="24760"/>
          <a:stretch/>
        </p:blipFill>
        <p:spPr>
          <a:xfrm>
            <a:off x="0" y="-11113"/>
            <a:ext cx="9144000" cy="6869113"/>
          </a:xfrm>
          <a:prstGeom prst="rect">
            <a:avLst/>
          </a:prstGeom>
          <a:noFill/>
          <a:ln>
            <a:noFill/>
          </a:ln>
        </p:spPr>
      </p:pic>
      <p:sp>
        <p:nvSpPr>
          <p:cNvPr id="2980" name="Google Shape;2980;p181"/>
          <p:cNvSpPr/>
          <p:nvPr/>
        </p:nvSpPr>
        <p:spPr>
          <a:xfrm>
            <a:off x="0" y="0"/>
            <a:ext cx="1160463" cy="6858000"/>
          </a:xfrm>
          <a:prstGeom prst="rect">
            <a:avLst/>
          </a:prstGeom>
          <a:solidFill>
            <a:srgbClr val="595959"/>
          </a:solidFill>
          <a:ln>
            <a:noFill/>
          </a:ln>
        </p:spPr>
        <p:txBody>
          <a:bodyPr spcFirstLastPara="1" wrap="square" lIns="86475" tIns="43225" rIns="86475" bIns="43225"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2981" name="Google Shape;2981;p181"/>
          <p:cNvGraphicFramePr/>
          <p:nvPr/>
        </p:nvGraphicFramePr>
        <p:xfrm>
          <a:off x="1425575" y="-30133"/>
          <a:ext cx="3000000" cy="3000000"/>
        </p:xfrm>
        <a:graphic>
          <a:graphicData uri="http://schemas.openxmlformats.org/drawingml/2006/table">
            <a:tbl>
              <a:tblPr firstRow="1" bandRow="1">
                <a:noFill/>
                <a:tableStyleId>{7796992C-8022-44BA-B704-2DFED4A1EE59}</a:tableStyleId>
              </a:tblPr>
              <a:tblGrid>
                <a:gridCol w="3994300">
                  <a:extLst>
                    <a:ext uri="{9D8B030D-6E8A-4147-A177-3AD203B41FA5}">
                      <a16:colId xmlns:a16="http://schemas.microsoft.com/office/drawing/2014/main" val="20000"/>
                    </a:ext>
                  </a:extLst>
                </a:gridCol>
                <a:gridCol w="1281175">
                  <a:extLst>
                    <a:ext uri="{9D8B030D-6E8A-4147-A177-3AD203B41FA5}">
                      <a16:colId xmlns:a16="http://schemas.microsoft.com/office/drawing/2014/main" val="20001"/>
                    </a:ext>
                  </a:extLst>
                </a:gridCol>
              </a:tblGrid>
              <a:tr h="400500">
                <a:tc>
                  <a:txBody>
                    <a:bodyPr/>
                    <a:lstStyle/>
                    <a:p>
                      <a:pPr marL="0" marR="0" lvl="0" indent="0" algn="l" rtl="0">
                        <a:spcBef>
                          <a:spcPts val="0"/>
                        </a:spcBef>
                        <a:spcAft>
                          <a:spcPts val="0"/>
                        </a:spcAft>
                        <a:buNone/>
                      </a:pPr>
                      <a:endParaRPr sz="1100"/>
                    </a:p>
                  </a:txBody>
                  <a:tcPr marL="87075" marR="87075" marT="42875" marB="42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100"/>
                        <a:t>U.S. Adults</a:t>
                      </a:r>
                      <a:endParaRPr/>
                    </a:p>
                    <a:p>
                      <a:pPr marL="0" marR="0" lvl="0" indent="0" algn="ctr" rtl="0">
                        <a:spcBef>
                          <a:spcPts val="0"/>
                        </a:spcBef>
                        <a:spcAft>
                          <a:spcPts val="0"/>
                        </a:spcAft>
                        <a:buNone/>
                      </a:pPr>
                      <a:r>
                        <a:rPr lang="en-US" sz="1100"/>
                        <a:t>(n= 84,000)</a:t>
                      </a:r>
                      <a:endParaRPr sz="1100"/>
                    </a:p>
                  </a:txBody>
                  <a:tcPr marL="87075" marR="87075" marT="42875" marB="42875">
                    <a:lnL w="9525" cap="flat" cmpd="sng">
                      <a:solidFill>
                        <a:srgbClr val="000000">
                          <a:alpha val="0"/>
                        </a:srgbClr>
                      </a:solidFill>
                      <a:prstDash val="solid"/>
                      <a:round/>
                      <a:headEnd type="none" w="sm" len="sm"/>
                      <a:tailEnd type="none" w="sm" len="sm"/>
                    </a:lnL>
                  </a:tcPr>
                </a:tc>
                <a:extLst>
                  <a:ext uri="{0D108BD9-81ED-4DB2-BD59-A6C34878D82A}">
                    <a16:rowId xmlns:a16="http://schemas.microsoft.com/office/drawing/2014/main" val="10000"/>
                  </a:ext>
                </a:extLst>
              </a:tr>
              <a:tr h="241025">
                <a:tc>
                  <a:txBody>
                    <a:bodyPr/>
                    <a:lstStyle/>
                    <a:p>
                      <a:pPr marL="0" marR="0" lvl="0" indent="0" algn="l" rtl="0">
                        <a:spcBef>
                          <a:spcPts val="0"/>
                        </a:spcBef>
                        <a:spcAft>
                          <a:spcPts val="0"/>
                        </a:spcAft>
                        <a:buNone/>
                      </a:pPr>
                      <a:r>
                        <a:rPr lang="en-US" sz="1100"/>
                        <a:t>Appreciation of excellence and beauty</a:t>
                      </a:r>
                      <a:endParaRPr sz="1100"/>
                    </a:p>
                  </a:txBody>
                  <a:tcPr marL="87075" marR="87075" marT="42875" marB="42875">
                    <a:lnT w="9525" cap="flat" cmpd="sng">
                      <a:solidFill>
                        <a:srgbClr val="000000">
                          <a:alpha val="0"/>
                        </a:srgbClr>
                      </a:solidFill>
                      <a:prstDash val="solid"/>
                      <a:round/>
                      <a:headEnd type="none" w="sm" len="sm"/>
                      <a:tailEnd type="none" w="sm" len="sm"/>
                    </a:lnT>
                  </a:tcPr>
                </a:tc>
                <a:tc>
                  <a:txBody>
                    <a:bodyPr/>
                    <a:lstStyle/>
                    <a:p>
                      <a:pPr marL="0" marR="0" lvl="0" indent="0" algn="ctr" rtl="0">
                        <a:spcBef>
                          <a:spcPts val="0"/>
                        </a:spcBef>
                        <a:spcAft>
                          <a:spcPts val="0"/>
                        </a:spcAft>
                        <a:buNone/>
                      </a:pPr>
                      <a:r>
                        <a:rPr lang="en-US" sz="1100"/>
                        <a:t>9</a:t>
                      </a:r>
                      <a:endParaRPr sz="1100"/>
                    </a:p>
                  </a:txBody>
                  <a:tcPr marL="87075" marR="87075" marT="42875" marB="42875"/>
                </a:tc>
                <a:extLst>
                  <a:ext uri="{0D108BD9-81ED-4DB2-BD59-A6C34878D82A}">
                    <a16:rowId xmlns:a16="http://schemas.microsoft.com/office/drawing/2014/main" val="10001"/>
                  </a:ext>
                </a:extLst>
              </a:tr>
              <a:tr h="241025">
                <a:tc>
                  <a:txBody>
                    <a:bodyPr/>
                    <a:lstStyle/>
                    <a:p>
                      <a:pPr marL="0" marR="0" lvl="0" indent="0" algn="l" rtl="0">
                        <a:spcBef>
                          <a:spcPts val="0"/>
                        </a:spcBef>
                        <a:spcAft>
                          <a:spcPts val="0"/>
                        </a:spcAft>
                        <a:buNone/>
                      </a:pPr>
                      <a:r>
                        <a:rPr lang="en-US" sz="1100"/>
                        <a:t>Bravery and valor</a:t>
                      </a:r>
                      <a:endParaRPr sz="1100"/>
                    </a:p>
                  </a:txBody>
                  <a:tcPr marL="87075" marR="87075" marT="42875" marB="42875"/>
                </a:tc>
                <a:tc>
                  <a:txBody>
                    <a:bodyPr/>
                    <a:lstStyle/>
                    <a:p>
                      <a:pPr marL="0" marR="0" lvl="0" indent="0" algn="ctr" rtl="0">
                        <a:spcBef>
                          <a:spcPts val="0"/>
                        </a:spcBef>
                        <a:spcAft>
                          <a:spcPts val="0"/>
                        </a:spcAft>
                        <a:buNone/>
                      </a:pPr>
                      <a:r>
                        <a:rPr lang="en-US" sz="1100"/>
                        <a:t>16</a:t>
                      </a:r>
                      <a:endParaRPr sz="1100"/>
                    </a:p>
                  </a:txBody>
                  <a:tcPr marL="87075" marR="87075" marT="42875" marB="42875"/>
                </a:tc>
                <a:extLst>
                  <a:ext uri="{0D108BD9-81ED-4DB2-BD59-A6C34878D82A}">
                    <a16:rowId xmlns:a16="http://schemas.microsoft.com/office/drawing/2014/main" val="10002"/>
                  </a:ext>
                </a:extLst>
              </a:tr>
              <a:tr h="241025">
                <a:tc>
                  <a:txBody>
                    <a:bodyPr/>
                    <a:lstStyle/>
                    <a:p>
                      <a:pPr marL="0" marR="0" lvl="0" indent="0" algn="l" rtl="0">
                        <a:spcBef>
                          <a:spcPts val="0"/>
                        </a:spcBef>
                        <a:spcAft>
                          <a:spcPts val="0"/>
                        </a:spcAft>
                        <a:buNone/>
                      </a:pPr>
                      <a:r>
                        <a:rPr lang="en-US" sz="1100"/>
                        <a:t>Capacity to love and be loved</a:t>
                      </a:r>
                      <a:endParaRPr sz="1100"/>
                    </a:p>
                  </a:txBody>
                  <a:tcPr marL="87075" marR="87075" marT="42875" marB="42875"/>
                </a:tc>
                <a:tc>
                  <a:txBody>
                    <a:bodyPr/>
                    <a:lstStyle/>
                    <a:p>
                      <a:pPr marL="0" marR="0" lvl="0" indent="0" algn="ctr" rtl="0">
                        <a:spcBef>
                          <a:spcPts val="0"/>
                        </a:spcBef>
                        <a:spcAft>
                          <a:spcPts val="0"/>
                        </a:spcAft>
                        <a:buNone/>
                      </a:pPr>
                      <a:r>
                        <a:rPr lang="en-US" sz="1100"/>
                        <a:t>6</a:t>
                      </a:r>
                      <a:endParaRPr sz="1100"/>
                    </a:p>
                  </a:txBody>
                  <a:tcPr marL="87075" marR="87075" marT="42875" marB="42875"/>
                </a:tc>
                <a:extLst>
                  <a:ext uri="{0D108BD9-81ED-4DB2-BD59-A6C34878D82A}">
                    <a16:rowId xmlns:a16="http://schemas.microsoft.com/office/drawing/2014/main" val="10003"/>
                  </a:ext>
                </a:extLst>
              </a:tr>
              <a:tr h="241025">
                <a:tc>
                  <a:txBody>
                    <a:bodyPr/>
                    <a:lstStyle/>
                    <a:p>
                      <a:pPr marL="0" marR="0" lvl="0" indent="0" algn="l" rtl="0">
                        <a:spcBef>
                          <a:spcPts val="0"/>
                        </a:spcBef>
                        <a:spcAft>
                          <a:spcPts val="0"/>
                        </a:spcAft>
                        <a:buNone/>
                      </a:pPr>
                      <a:r>
                        <a:rPr lang="en-US" sz="1100"/>
                        <a:t>Caution, prudence, and discretion</a:t>
                      </a:r>
                      <a:endParaRPr sz="1100"/>
                    </a:p>
                  </a:txBody>
                  <a:tcPr marL="87075" marR="87075" marT="42875" marB="42875"/>
                </a:tc>
                <a:tc>
                  <a:txBody>
                    <a:bodyPr/>
                    <a:lstStyle/>
                    <a:p>
                      <a:pPr marL="0" marR="0" lvl="0" indent="0" algn="ctr" rtl="0">
                        <a:spcBef>
                          <a:spcPts val="0"/>
                        </a:spcBef>
                        <a:spcAft>
                          <a:spcPts val="0"/>
                        </a:spcAft>
                        <a:buNone/>
                      </a:pPr>
                      <a:r>
                        <a:rPr lang="en-US" sz="1100">
                          <a:solidFill>
                            <a:schemeClr val="lt1"/>
                          </a:solidFill>
                        </a:rPr>
                        <a:t>22</a:t>
                      </a:r>
                      <a:endParaRPr sz="1100">
                        <a:solidFill>
                          <a:schemeClr val="lt1"/>
                        </a:solidFill>
                      </a:endParaRPr>
                    </a:p>
                  </a:txBody>
                  <a:tcPr marL="87075" marR="87075" marT="42875" marB="42875">
                    <a:solidFill>
                      <a:srgbClr val="FF0000"/>
                    </a:solidFill>
                  </a:tcPr>
                </a:tc>
                <a:extLst>
                  <a:ext uri="{0D108BD9-81ED-4DB2-BD59-A6C34878D82A}">
                    <a16:rowId xmlns:a16="http://schemas.microsoft.com/office/drawing/2014/main" val="10004"/>
                  </a:ext>
                </a:extLst>
              </a:tr>
              <a:tr h="241025">
                <a:tc>
                  <a:txBody>
                    <a:bodyPr/>
                    <a:lstStyle/>
                    <a:p>
                      <a:pPr marL="0" marR="0" lvl="0" indent="0" algn="l" rtl="0">
                        <a:spcBef>
                          <a:spcPts val="0"/>
                        </a:spcBef>
                        <a:spcAft>
                          <a:spcPts val="0"/>
                        </a:spcAft>
                        <a:buNone/>
                      </a:pPr>
                      <a:r>
                        <a:rPr lang="en-US" sz="1100"/>
                        <a:t>Citizenship, teamwork, and loyalty</a:t>
                      </a:r>
                      <a:endParaRPr sz="1100"/>
                    </a:p>
                  </a:txBody>
                  <a:tcPr marL="87075" marR="87075" marT="42875" marB="42875"/>
                </a:tc>
                <a:tc>
                  <a:txBody>
                    <a:bodyPr/>
                    <a:lstStyle/>
                    <a:p>
                      <a:pPr marL="0" marR="0" lvl="0" indent="0" algn="ctr" rtl="0">
                        <a:spcBef>
                          <a:spcPts val="0"/>
                        </a:spcBef>
                        <a:spcAft>
                          <a:spcPts val="0"/>
                        </a:spcAft>
                        <a:buNone/>
                      </a:pPr>
                      <a:r>
                        <a:rPr lang="en-US" sz="1100"/>
                        <a:t>14</a:t>
                      </a:r>
                      <a:endParaRPr sz="1100"/>
                    </a:p>
                  </a:txBody>
                  <a:tcPr marL="87075" marR="87075" marT="42875" marB="42875"/>
                </a:tc>
                <a:extLst>
                  <a:ext uri="{0D108BD9-81ED-4DB2-BD59-A6C34878D82A}">
                    <a16:rowId xmlns:a16="http://schemas.microsoft.com/office/drawing/2014/main" val="10005"/>
                  </a:ext>
                </a:extLst>
              </a:tr>
              <a:tr h="241025">
                <a:tc>
                  <a:txBody>
                    <a:bodyPr/>
                    <a:lstStyle/>
                    <a:p>
                      <a:pPr marL="0" marR="0" lvl="0" indent="0" algn="l" rtl="0">
                        <a:spcBef>
                          <a:spcPts val="0"/>
                        </a:spcBef>
                        <a:spcAft>
                          <a:spcPts val="0"/>
                        </a:spcAft>
                        <a:buNone/>
                      </a:pPr>
                      <a:r>
                        <a:rPr lang="en-US" sz="1100"/>
                        <a:t>Creativity, originality, ingenuity</a:t>
                      </a:r>
                      <a:endParaRPr sz="1100"/>
                    </a:p>
                  </a:txBody>
                  <a:tcPr marL="87075" marR="87075" marT="42875" marB="42875"/>
                </a:tc>
                <a:tc>
                  <a:txBody>
                    <a:bodyPr/>
                    <a:lstStyle/>
                    <a:p>
                      <a:pPr marL="0" marR="0" lvl="0" indent="0" algn="ctr" rtl="0">
                        <a:spcBef>
                          <a:spcPts val="0"/>
                        </a:spcBef>
                        <a:spcAft>
                          <a:spcPts val="0"/>
                        </a:spcAft>
                        <a:buNone/>
                      </a:pPr>
                      <a:r>
                        <a:rPr lang="en-US" sz="1100"/>
                        <a:t>10</a:t>
                      </a:r>
                      <a:endParaRPr sz="1100"/>
                    </a:p>
                  </a:txBody>
                  <a:tcPr marL="87075" marR="87075" marT="42875" marB="42875"/>
                </a:tc>
                <a:extLst>
                  <a:ext uri="{0D108BD9-81ED-4DB2-BD59-A6C34878D82A}">
                    <a16:rowId xmlns:a16="http://schemas.microsoft.com/office/drawing/2014/main" val="10006"/>
                  </a:ext>
                </a:extLst>
              </a:tr>
              <a:tr h="241025">
                <a:tc>
                  <a:txBody>
                    <a:bodyPr/>
                    <a:lstStyle/>
                    <a:p>
                      <a:pPr marL="0" marR="0" lvl="0" indent="0" algn="l" rtl="0">
                        <a:spcBef>
                          <a:spcPts val="0"/>
                        </a:spcBef>
                        <a:spcAft>
                          <a:spcPts val="0"/>
                        </a:spcAft>
                        <a:buNone/>
                      </a:pPr>
                      <a:r>
                        <a:rPr lang="en-US" sz="1100"/>
                        <a:t>Curiosity and interest in the world</a:t>
                      </a:r>
                      <a:endParaRPr sz="1100"/>
                    </a:p>
                  </a:txBody>
                  <a:tcPr marL="87075" marR="87075" marT="42875" marB="42875"/>
                </a:tc>
                <a:tc>
                  <a:txBody>
                    <a:bodyPr/>
                    <a:lstStyle/>
                    <a:p>
                      <a:pPr marL="0" marR="0" lvl="0" indent="0" algn="ctr" rtl="0">
                        <a:spcBef>
                          <a:spcPts val="0"/>
                        </a:spcBef>
                        <a:spcAft>
                          <a:spcPts val="0"/>
                        </a:spcAft>
                        <a:buNone/>
                      </a:pPr>
                      <a:r>
                        <a:rPr lang="en-US" sz="1100"/>
                        <a:t>8</a:t>
                      </a:r>
                      <a:endParaRPr sz="1100"/>
                    </a:p>
                  </a:txBody>
                  <a:tcPr marL="87075" marR="87075" marT="42875" marB="42875"/>
                </a:tc>
                <a:extLst>
                  <a:ext uri="{0D108BD9-81ED-4DB2-BD59-A6C34878D82A}">
                    <a16:rowId xmlns:a16="http://schemas.microsoft.com/office/drawing/2014/main" val="10007"/>
                  </a:ext>
                </a:extLst>
              </a:tr>
              <a:tr h="241025">
                <a:tc>
                  <a:txBody>
                    <a:bodyPr/>
                    <a:lstStyle/>
                    <a:p>
                      <a:pPr marL="0" marR="0" lvl="0" indent="0" algn="l" rtl="0">
                        <a:spcBef>
                          <a:spcPts val="0"/>
                        </a:spcBef>
                        <a:spcAft>
                          <a:spcPts val="0"/>
                        </a:spcAft>
                        <a:buNone/>
                      </a:pPr>
                      <a:r>
                        <a:rPr lang="en-US" sz="1100"/>
                        <a:t>Fairness, equity, and justice</a:t>
                      </a:r>
                      <a:endParaRPr sz="1100"/>
                    </a:p>
                  </a:txBody>
                  <a:tcPr marL="87075" marR="87075" marT="42875" marB="42875"/>
                </a:tc>
                <a:tc>
                  <a:txBody>
                    <a:bodyPr/>
                    <a:lstStyle/>
                    <a:p>
                      <a:pPr marL="0" marR="0" lvl="0" indent="0" algn="ctr" rtl="0">
                        <a:spcBef>
                          <a:spcPts val="0"/>
                        </a:spcBef>
                        <a:spcAft>
                          <a:spcPts val="0"/>
                        </a:spcAft>
                        <a:buNone/>
                      </a:pPr>
                      <a:r>
                        <a:rPr lang="en-US" sz="1100"/>
                        <a:t>2</a:t>
                      </a:r>
                      <a:endParaRPr sz="1100"/>
                    </a:p>
                  </a:txBody>
                  <a:tcPr marL="87075" marR="87075" marT="42875" marB="42875">
                    <a:solidFill>
                      <a:srgbClr val="FFFF00"/>
                    </a:solidFill>
                  </a:tcPr>
                </a:tc>
                <a:extLst>
                  <a:ext uri="{0D108BD9-81ED-4DB2-BD59-A6C34878D82A}">
                    <a16:rowId xmlns:a16="http://schemas.microsoft.com/office/drawing/2014/main" val="10008"/>
                  </a:ext>
                </a:extLst>
              </a:tr>
              <a:tr h="241025">
                <a:tc>
                  <a:txBody>
                    <a:bodyPr/>
                    <a:lstStyle/>
                    <a:p>
                      <a:pPr marL="0" marR="0" lvl="0" indent="0" algn="l" rtl="0">
                        <a:spcBef>
                          <a:spcPts val="0"/>
                        </a:spcBef>
                        <a:spcAft>
                          <a:spcPts val="0"/>
                        </a:spcAft>
                        <a:buNone/>
                      </a:pPr>
                      <a:r>
                        <a:rPr lang="en-US" sz="1100"/>
                        <a:t>Forgiveness and mercy</a:t>
                      </a:r>
                      <a:endParaRPr sz="1100"/>
                    </a:p>
                  </a:txBody>
                  <a:tcPr marL="87075" marR="87075" marT="42875" marB="42875"/>
                </a:tc>
                <a:tc>
                  <a:txBody>
                    <a:bodyPr/>
                    <a:lstStyle/>
                    <a:p>
                      <a:pPr marL="0" marR="0" lvl="0" indent="0" algn="ctr" rtl="0">
                        <a:spcBef>
                          <a:spcPts val="0"/>
                        </a:spcBef>
                        <a:spcAft>
                          <a:spcPts val="0"/>
                        </a:spcAft>
                        <a:buNone/>
                      </a:pPr>
                      <a:r>
                        <a:rPr lang="en-US" sz="1100"/>
                        <a:t>17</a:t>
                      </a:r>
                      <a:endParaRPr sz="1100"/>
                    </a:p>
                  </a:txBody>
                  <a:tcPr marL="87075" marR="87075" marT="42875" marB="42875"/>
                </a:tc>
                <a:extLst>
                  <a:ext uri="{0D108BD9-81ED-4DB2-BD59-A6C34878D82A}">
                    <a16:rowId xmlns:a16="http://schemas.microsoft.com/office/drawing/2014/main" val="10009"/>
                  </a:ext>
                </a:extLst>
              </a:tr>
              <a:tr h="241025">
                <a:tc>
                  <a:txBody>
                    <a:bodyPr/>
                    <a:lstStyle/>
                    <a:p>
                      <a:pPr marL="0" marR="0" lvl="0" indent="0" algn="l" rtl="0">
                        <a:spcBef>
                          <a:spcPts val="0"/>
                        </a:spcBef>
                        <a:spcAft>
                          <a:spcPts val="0"/>
                        </a:spcAft>
                        <a:buNone/>
                      </a:pPr>
                      <a:r>
                        <a:rPr lang="en-US" sz="1100"/>
                        <a:t>Gratitude</a:t>
                      </a:r>
                      <a:endParaRPr sz="1100"/>
                    </a:p>
                  </a:txBody>
                  <a:tcPr marL="87075" marR="87075" marT="42875" marB="42875"/>
                </a:tc>
                <a:tc>
                  <a:txBody>
                    <a:bodyPr/>
                    <a:lstStyle/>
                    <a:p>
                      <a:pPr marL="0" marR="0" lvl="0" indent="0" algn="ctr" rtl="0">
                        <a:spcBef>
                          <a:spcPts val="0"/>
                        </a:spcBef>
                        <a:spcAft>
                          <a:spcPts val="0"/>
                        </a:spcAft>
                        <a:buNone/>
                      </a:pPr>
                      <a:r>
                        <a:rPr lang="en-US" sz="1100"/>
                        <a:t>4</a:t>
                      </a:r>
                      <a:endParaRPr sz="1100"/>
                    </a:p>
                  </a:txBody>
                  <a:tcPr marL="87075" marR="87075" marT="42875" marB="42875">
                    <a:solidFill>
                      <a:srgbClr val="FFFF00"/>
                    </a:solidFill>
                  </a:tcPr>
                </a:tc>
                <a:extLst>
                  <a:ext uri="{0D108BD9-81ED-4DB2-BD59-A6C34878D82A}">
                    <a16:rowId xmlns:a16="http://schemas.microsoft.com/office/drawing/2014/main" val="10010"/>
                  </a:ext>
                </a:extLst>
              </a:tr>
              <a:tr h="241025">
                <a:tc>
                  <a:txBody>
                    <a:bodyPr/>
                    <a:lstStyle/>
                    <a:p>
                      <a:pPr marL="0" marR="0" lvl="0" indent="0" algn="l" rtl="0">
                        <a:spcBef>
                          <a:spcPts val="0"/>
                        </a:spcBef>
                        <a:spcAft>
                          <a:spcPts val="0"/>
                        </a:spcAft>
                        <a:buNone/>
                      </a:pPr>
                      <a:r>
                        <a:rPr lang="en-US" sz="1100"/>
                        <a:t>Honesty, authenticity, and justice</a:t>
                      </a:r>
                      <a:endParaRPr sz="1100"/>
                    </a:p>
                  </a:txBody>
                  <a:tcPr marL="87075" marR="87075" marT="42875" marB="42875"/>
                </a:tc>
                <a:tc>
                  <a:txBody>
                    <a:bodyPr/>
                    <a:lstStyle/>
                    <a:p>
                      <a:pPr marL="0" marR="0" lvl="0" indent="0" algn="ctr" rtl="0">
                        <a:spcBef>
                          <a:spcPts val="0"/>
                        </a:spcBef>
                        <a:spcAft>
                          <a:spcPts val="0"/>
                        </a:spcAft>
                        <a:buNone/>
                      </a:pPr>
                      <a:r>
                        <a:rPr lang="en-US" sz="1100"/>
                        <a:t>3</a:t>
                      </a:r>
                      <a:endParaRPr sz="1100"/>
                    </a:p>
                  </a:txBody>
                  <a:tcPr marL="87075" marR="87075" marT="42875" marB="42875">
                    <a:solidFill>
                      <a:srgbClr val="FFFF00"/>
                    </a:solidFill>
                  </a:tcPr>
                </a:tc>
                <a:extLst>
                  <a:ext uri="{0D108BD9-81ED-4DB2-BD59-A6C34878D82A}">
                    <a16:rowId xmlns:a16="http://schemas.microsoft.com/office/drawing/2014/main" val="10011"/>
                  </a:ext>
                </a:extLst>
              </a:tr>
              <a:tr h="241025">
                <a:tc>
                  <a:txBody>
                    <a:bodyPr/>
                    <a:lstStyle/>
                    <a:p>
                      <a:pPr marL="0" marR="0" lvl="0" indent="0" algn="l" rtl="0">
                        <a:spcBef>
                          <a:spcPts val="0"/>
                        </a:spcBef>
                        <a:spcAft>
                          <a:spcPts val="0"/>
                        </a:spcAft>
                        <a:buNone/>
                      </a:pPr>
                      <a:r>
                        <a:rPr lang="en-US" sz="1100"/>
                        <a:t>Hope, Optimism, and future-mindedness</a:t>
                      </a:r>
                      <a:endParaRPr sz="1100"/>
                    </a:p>
                  </a:txBody>
                  <a:tcPr marL="87075" marR="87075" marT="42875" marB="42875"/>
                </a:tc>
                <a:tc>
                  <a:txBody>
                    <a:bodyPr/>
                    <a:lstStyle/>
                    <a:p>
                      <a:pPr marL="0" marR="0" lvl="0" indent="0" algn="ctr" rtl="0">
                        <a:spcBef>
                          <a:spcPts val="0"/>
                        </a:spcBef>
                        <a:spcAft>
                          <a:spcPts val="0"/>
                        </a:spcAft>
                        <a:buNone/>
                      </a:pPr>
                      <a:r>
                        <a:rPr lang="en-US" sz="1100"/>
                        <a:t>18</a:t>
                      </a:r>
                      <a:endParaRPr sz="1100"/>
                    </a:p>
                  </a:txBody>
                  <a:tcPr marL="87075" marR="87075" marT="42875" marB="42875"/>
                </a:tc>
                <a:extLst>
                  <a:ext uri="{0D108BD9-81ED-4DB2-BD59-A6C34878D82A}">
                    <a16:rowId xmlns:a16="http://schemas.microsoft.com/office/drawing/2014/main" val="10012"/>
                  </a:ext>
                </a:extLst>
              </a:tr>
              <a:tr h="241025">
                <a:tc>
                  <a:txBody>
                    <a:bodyPr/>
                    <a:lstStyle/>
                    <a:p>
                      <a:pPr marL="0" marR="0" lvl="0" indent="0" algn="l" rtl="0">
                        <a:spcBef>
                          <a:spcPts val="0"/>
                        </a:spcBef>
                        <a:spcAft>
                          <a:spcPts val="0"/>
                        </a:spcAft>
                        <a:buNone/>
                      </a:pPr>
                      <a:r>
                        <a:rPr lang="en-US" sz="1100"/>
                        <a:t>Humor and playfulness</a:t>
                      </a:r>
                      <a:endParaRPr sz="1100"/>
                    </a:p>
                  </a:txBody>
                  <a:tcPr marL="87075" marR="87075" marT="42875" marB="42875"/>
                </a:tc>
                <a:tc>
                  <a:txBody>
                    <a:bodyPr/>
                    <a:lstStyle/>
                    <a:p>
                      <a:pPr marL="0" marR="0" lvl="0" indent="0" algn="ctr" rtl="0">
                        <a:spcBef>
                          <a:spcPts val="0"/>
                        </a:spcBef>
                        <a:spcAft>
                          <a:spcPts val="0"/>
                        </a:spcAft>
                        <a:buNone/>
                      </a:pPr>
                      <a:r>
                        <a:rPr lang="en-US" sz="1100"/>
                        <a:t>7</a:t>
                      </a:r>
                      <a:endParaRPr sz="1100"/>
                    </a:p>
                  </a:txBody>
                  <a:tcPr marL="87075" marR="87075" marT="42875" marB="42875"/>
                </a:tc>
                <a:extLst>
                  <a:ext uri="{0D108BD9-81ED-4DB2-BD59-A6C34878D82A}">
                    <a16:rowId xmlns:a16="http://schemas.microsoft.com/office/drawing/2014/main" val="10013"/>
                  </a:ext>
                </a:extLst>
              </a:tr>
              <a:tr h="241025">
                <a:tc>
                  <a:txBody>
                    <a:bodyPr/>
                    <a:lstStyle/>
                    <a:p>
                      <a:pPr marL="0" marR="0" lvl="0" indent="0" algn="l" rtl="0">
                        <a:spcBef>
                          <a:spcPts val="0"/>
                        </a:spcBef>
                        <a:spcAft>
                          <a:spcPts val="0"/>
                        </a:spcAft>
                        <a:buNone/>
                      </a:pPr>
                      <a:r>
                        <a:rPr lang="en-US" sz="1100"/>
                        <a:t>Industry, diligence, and perseverance</a:t>
                      </a:r>
                      <a:endParaRPr sz="1100"/>
                    </a:p>
                  </a:txBody>
                  <a:tcPr marL="87075" marR="87075" marT="42875" marB="42875"/>
                </a:tc>
                <a:tc>
                  <a:txBody>
                    <a:bodyPr/>
                    <a:lstStyle/>
                    <a:p>
                      <a:pPr marL="0" marR="0" lvl="0" indent="0" algn="ctr" rtl="0">
                        <a:spcBef>
                          <a:spcPts val="0"/>
                        </a:spcBef>
                        <a:spcAft>
                          <a:spcPts val="0"/>
                        </a:spcAft>
                        <a:buNone/>
                      </a:pPr>
                      <a:r>
                        <a:rPr lang="en-US" sz="1100"/>
                        <a:t>19</a:t>
                      </a:r>
                      <a:endParaRPr sz="1100"/>
                    </a:p>
                  </a:txBody>
                  <a:tcPr marL="87075" marR="87075" marT="42875" marB="42875"/>
                </a:tc>
                <a:extLst>
                  <a:ext uri="{0D108BD9-81ED-4DB2-BD59-A6C34878D82A}">
                    <a16:rowId xmlns:a16="http://schemas.microsoft.com/office/drawing/2014/main" val="10014"/>
                  </a:ext>
                </a:extLst>
              </a:tr>
              <a:tr h="241025">
                <a:tc>
                  <a:txBody>
                    <a:bodyPr/>
                    <a:lstStyle/>
                    <a:p>
                      <a:pPr marL="0" marR="0" lvl="0" indent="0" algn="l" rtl="0">
                        <a:spcBef>
                          <a:spcPts val="0"/>
                        </a:spcBef>
                        <a:spcAft>
                          <a:spcPts val="0"/>
                        </a:spcAft>
                        <a:buNone/>
                      </a:pPr>
                      <a:r>
                        <a:rPr lang="en-US" sz="1100"/>
                        <a:t>Judgment, critical thinking, and open-mindedness</a:t>
                      </a:r>
                      <a:endParaRPr sz="1100"/>
                    </a:p>
                  </a:txBody>
                  <a:tcPr marL="87075" marR="87075" marT="42875" marB="42875"/>
                </a:tc>
                <a:tc>
                  <a:txBody>
                    <a:bodyPr/>
                    <a:lstStyle/>
                    <a:p>
                      <a:pPr marL="0" marR="0" lvl="0" indent="0" algn="ctr" rtl="0">
                        <a:spcBef>
                          <a:spcPts val="0"/>
                        </a:spcBef>
                        <a:spcAft>
                          <a:spcPts val="0"/>
                        </a:spcAft>
                        <a:buNone/>
                      </a:pPr>
                      <a:r>
                        <a:rPr lang="en-US" sz="1100"/>
                        <a:t>5</a:t>
                      </a:r>
                      <a:endParaRPr sz="1100"/>
                    </a:p>
                  </a:txBody>
                  <a:tcPr marL="87075" marR="87075" marT="42875" marB="42875">
                    <a:solidFill>
                      <a:srgbClr val="FFFF00"/>
                    </a:solidFill>
                  </a:tcPr>
                </a:tc>
                <a:extLst>
                  <a:ext uri="{0D108BD9-81ED-4DB2-BD59-A6C34878D82A}">
                    <a16:rowId xmlns:a16="http://schemas.microsoft.com/office/drawing/2014/main" val="10015"/>
                  </a:ext>
                </a:extLst>
              </a:tr>
              <a:tr h="241025">
                <a:tc>
                  <a:txBody>
                    <a:bodyPr/>
                    <a:lstStyle/>
                    <a:p>
                      <a:pPr marL="0" marR="0" lvl="0" indent="0" algn="l" rtl="0">
                        <a:spcBef>
                          <a:spcPts val="0"/>
                        </a:spcBef>
                        <a:spcAft>
                          <a:spcPts val="0"/>
                        </a:spcAft>
                        <a:buNone/>
                      </a:pPr>
                      <a:r>
                        <a:rPr lang="en-US" sz="1100"/>
                        <a:t>Kindness and generosity</a:t>
                      </a:r>
                      <a:endParaRPr sz="1100"/>
                    </a:p>
                  </a:txBody>
                  <a:tcPr marL="87075" marR="87075" marT="42875" marB="42875"/>
                </a:tc>
                <a:tc>
                  <a:txBody>
                    <a:bodyPr/>
                    <a:lstStyle/>
                    <a:p>
                      <a:pPr marL="0" marR="0" lvl="0" indent="0" algn="ctr" rtl="0">
                        <a:spcBef>
                          <a:spcPts val="0"/>
                        </a:spcBef>
                        <a:spcAft>
                          <a:spcPts val="0"/>
                        </a:spcAft>
                        <a:buNone/>
                      </a:pPr>
                      <a:r>
                        <a:rPr lang="en-US" sz="1100" b="0"/>
                        <a:t>1</a:t>
                      </a:r>
                      <a:endParaRPr sz="1100" b="0"/>
                    </a:p>
                  </a:txBody>
                  <a:tcPr marL="87075" marR="87075" marT="42875" marB="42875">
                    <a:solidFill>
                      <a:srgbClr val="FFFF00"/>
                    </a:solidFill>
                  </a:tcPr>
                </a:tc>
                <a:extLst>
                  <a:ext uri="{0D108BD9-81ED-4DB2-BD59-A6C34878D82A}">
                    <a16:rowId xmlns:a16="http://schemas.microsoft.com/office/drawing/2014/main" val="10016"/>
                  </a:ext>
                </a:extLst>
              </a:tr>
              <a:tr h="241025">
                <a:tc>
                  <a:txBody>
                    <a:bodyPr/>
                    <a:lstStyle/>
                    <a:p>
                      <a:pPr marL="0" marR="0" lvl="0" indent="0" algn="l" rtl="0">
                        <a:spcBef>
                          <a:spcPts val="0"/>
                        </a:spcBef>
                        <a:spcAft>
                          <a:spcPts val="0"/>
                        </a:spcAft>
                        <a:buNone/>
                      </a:pPr>
                      <a:r>
                        <a:rPr lang="en-US" sz="1100"/>
                        <a:t>Leadership</a:t>
                      </a:r>
                      <a:endParaRPr sz="1100"/>
                    </a:p>
                  </a:txBody>
                  <a:tcPr marL="87075" marR="87075" marT="42875" marB="42875"/>
                </a:tc>
                <a:tc>
                  <a:txBody>
                    <a:bodyPr/>
                    <a:lstStyle/>
                    <a:p>
                      <a:pPr marL="0" marR="0" lvl="0" indent="0" algn="ctr" rtl="0">
                        <a:spcBef>
                          <a:spcPts val="0"/>
                        </a:spcBef>
                        <a:spcAft>
                          <a:spcPts val="0"/>
                        </a:spcAft>
                        <a:buNone/>
                      </a:pPr>
                      <a:r>
                        <a:rPr lang="en-US" sz="1100"/>
                        <a:t>13</a:t>
                      </a:r>
                      <a:endParaRPr sz="1100"/>
                    </a:p>
                  </a:txBody>
                  <a:tcPr marL="87075" marR="87075" marT="42875" marB="42875"/>
                </a:tc>
                <a:extLst>
                  <a:ext uri="{0D108BD9-81ED-4DB2-BD59-A6C34878D82A}">
                    <a16:rowId xmlns:a16="http://schemas.microsoft.com/office/drawing/2014/main" val="10017"/>
                  </a:ext>
                </a:extLst>
              </a:tr>
              <a:tr h="241025">
                <a:tc>
                  <a:txBody>
                    <a:bodyPr/>
                    <a:lstStyle/>
                    <a:p>
                      <a:pPr marL="0" marR="0" lvl="0" indent="0" algn="l" rtl="0">
                        <a:spcBef>
                          <a:spcPts val="0"/>
                        </a:spcBef>
                        <a:spcAft>
                          <a:spcPts val="0"/>
                        </a:spcAft>
                        <a:buNone/>
                      </a:pPr>
                      <a:r>
                        <a:rPr lang="en-US" sz="1100"/>
                        <a:t>Love of learning</a:t>
                      </a:r>
                      <a:endParaRPr sz="1100"/>
                    </a:p>
                  </a:txBody>
                  <a:tcPr marL="87075" marR="87075" marT="42875" marB="42875"/>
                </a:tc>
                <a:tc>
                  <a:txBody>
                    <a:bodyPr/>
                    <a:lstStyle/>
                    <a:p>
                      <a:pPr marL="0" marR="0" lvl="0" indent="0" algn="ctr" rtl="0">
                        <a:spcBef>
                          <a:spcPts val="0"/>
                        </a:spcBef>
                        <a:spcAft>
                          <a:spcPts val="0"/>
                        </a:spcAft>
                        <a:buNone/>
                      </a:pPr>
                      <a:r>
                        <a:rPr lang="en-US" sz="1100"/>
                        <a:t>15</a:t>
                      </a:r>
                      <a:endParaRPr sz="1100"/>
                    </a:p>
                  </a:txBody>
                  <a:tcPr marL="87075" marR="87075" marT="42875" marB="42875"/>
                </a:tc>
                <a:extLst>
                  <a:ext uri="{0D108BD9-81ED-4DB2-BD59-A6C34878D82A}">
                    <a16:rowId xmlns:a16="http://schemas.microsoft.com/office/drawing/2014/main" val="10018"/>
                  </a:ext>
                </a:extLst>
              </a:tr>
              <a:tr h="241025">
                <a:tc>
                  <a:txBody>
                    <a:bodyPr/>
                    <a:lstStyle/>
                    <a:p>
                      <a:pPr marL="0" marR="0" lvl="0" indent="0" algn="l" rtl="0">
                        <a:spcBef>
                          <a:spcPts val="0"/>
                        </a:spcBef>
                        <a:spcAft>
                          <a:spcPts val="0"/>
                        </a:spcAft>
                        <a:buNone/>
                      </a:pPr>
                      <a:r>
                        <a:rPr lang="en-US" sz="1100"/>
                        <a:t>Modesty and humility</a:t>
                      </a:r>
                      <a:endParaRPr sz="1100"/>
                    </a:p>
                  </a:txBody>
                  <a:tcPr marL="87075" marR="87075" marT="42875" marB="42875"/>
                </a:tc>
                <a:tc>
                  <a:txBody>
                    <a:bodyPr/>
                    <a:lstStyle/>
                    <a:p>
                      <a:pPr marL="0" marR="0" lvl="0" indent="0" algn="ctr" rtl="0">
                        <a:spcBef>
                          <a:spcPts val="0"/>
                        </a:spcBef>
                        <a:spcAft>
                          <a:spcPts val="0"/>
                        </a:spcAft>
                        <a:buNone/>
                      </a:pPr>
                      <a:r>
                        <a:rPr lang="en-US" sz="1100">
                          <a:solidFill>
                            <a:schemeClr val="lt1"/>
                          </a:solidFill>
                        </a:rPr>
                        <a:t>23</a:t>
                      </a:r>
                      <a:endParaRPr sz="1100">
                        <a:solidFill>
                          <a:schemeClr val="lt1"/>
                        </a:solidFill>
                      </a:endParaRPr>
                    </a:p>
                  </a:txBody>
                  <a:tcPr marL="87075" marR="87075" marT="42875" marB="42875">
                    <a:solidFill>
                      <a:srgbClr val="FF0000"/>
                    </a:solidFill>
                  </a:tcPr>
                </a:tc>
                <a:extLst>
                  <a:ext uri="{0D108BD9-81ED-4DB2-BD59-A6C34878D82A}">
                    <a16:rowId xmlns:a16="http://schemas.microsoft.com/office/drawing/2014/main" val="10019"/>
                  </a:ext>
                </a:extLst>
              </a:tr>
              <a:tr h="241025">
                <a:tc>
                  <a:txBody>
                    <a:bodyPr/>
                    <a:lstStyle/>
                    <a:p>
                      <a:pPr marL="0" marR="0" lvl="0" indent="0" algn="l" rtl="0">
                        <a:spcBef>
                          <a:spcPts val="0"/>
                        </a:spcBef>
                        <a:spcAft>
                          <a:spcPts val="0"/>
                        </a:spcAft>
                        <a:buNone/>
                      </a:pPr>
                      <a:r>
                        <a:rPr lang="en-US" sz="1100"/>
                        <a:t>Perspective (wisdom)</a:t>
                      </a:r>
                      <a:endParaRPr sz="1100"/>
                    </a:p>
                  </a:txBody>
                  <a:tcPr marL="87075" marR="87075" marT="42875" marB="42875"/>
                </a:tc>
                <a:tc>
                  <a:txBody>
                    <a:bodyPr/>
                    <a:lstStyle/>
                    <a:p>
                      <a:pPr marL="0" marR="0" lvl="0" indent="0" algn="ctr" rtl="0">
                        <a:spcBef>
                          <a:spcPts val="0"/>
                        </a:spcBef>
                        <a:spcAft>
                          <a:spcPts val="0"/>
                        </a:spcAft>
                        <a:buNone/>
                      </a:pPr>
                      <a:r>
                        <a:rPr lang="en-US" sz="1100"/>
                        <a:t>11</a:t>
                      </a:r>
                      <a:endParaRPr sz="1100"/>
                    </a:p>
                  </a:txBody>
                  <a:tcPr marL="87075" marR="87075" marT="42875" marB="42875"/>
                </a:tc>
                <a:extLst>
                  <a:ext uri="{0D108BD9-81ED-4DB2-BD59-A6C34878D82A}">
                    <a16:rowId xmlns:a16="http://schemas.microsoft.com/office/drawing/2014/main" val="10020"/>
                  </a:ext>
                </a:extLst>
              </a:tr>
              <a:tr h="241025">
                <a:tc>
                  <a:txBody>
                    <a:bodyPr/>
                    <a:lstStyle/>
                    <a:p>
                      <a:pPr marL="0" marR="0" lvl="0" indent="0" algn="l" rtl="0">
                        <a:spcBef>
                          <a:spcPts val="0"/>
                        </a:spcBef>
                        <a:spcAft>
                          <a:spcPts val="0"/>
                        </a:spcAft>
                        <a:buNone/>
                      </a:pPr>
                      <a:r>
                        <a:rPr lang="en-US" sz="1100"/>
                        <a:t>Self-control and Self-regulation</a:t>
                      </a:r>
                      <a:endParaRPr sz="1100"/>
                    </a:p>
                  </a:txBody>
                  <a:tcPr marL="87075" marR="87075" marT="42875" marB="42875"/>
                </a:tc>
                <a:tc>
                  <a:txBody>
                    <a:bodyPr/>
                    <a:lstStyle/>
                    <a:p>
                      <a:pPr marL="0" marR="0" lvl="0" indent="0" algn="ctr" rtl="0">
                        <a:spcBef>
                          <a:spcPts val="0"/>
                        </a:spcBef>
                        <a:spcAft>
                          <a:spcPts val="0"/>
                        </a:spcAft>
                        <a:buNone/>
                      </a:pPr>
                      <a:r>
                        <a:rPr lang="en-US" sz="1100">
                          <a:solidFill>
                            <a:schemeClr val="lt1"/>
                          </a:solidFill>
                        </a:rPr>
                        <a:t>24</a:t>
                      </a:r>
                      <a:endParaRPr sz="1100">
                        <a:solidFill>
                          <a:schemeClr val="lt1"/>
                        </a:solidFill>
                      </a:endParaRPr>
                    </a:p>
                  </a:txBody>
                  <a:tcPr marL="87075" marR="87075" marT="42875" marB="42875">
                    <a:solidFill>
                      <a:srgbClr val="FF0000"/>
                    </a:solidFill>
                  </a:tcPr>
                </a:tc>
                <a:extLst>
                  <a:ext uri="{0D108BD9-81ED-4DB2-BD59-A6C34878D82A}">
                    <a16:rowId xmlns:a16="http://schemas.microsoft.com/office/drawing/2014/main" val="10021"/>
                  </a:ext>
                </a:extLst>
              </a:tr>
              <a:tr h="241025">
                <a:tc>
                  <a:txBody>
                    <a:bodyPr/>
                    <a:lstStyle/>
                    <a:p>
                      <a:pPr marL="0" marR="0" lvl="0" indent="0" algn="l" rtl="0">
                        <a:spcBef>
                          <a:spcPts val="0"/>
                        </a:spcBef>
                        <a:spcAft>
                          <a:spcPts val="0"/>
                        </a:spcAft>
                        <a:buNone/>
                      </a:pPr>
                      <a:r>
                        <a:rPr lang="en-US" sz="1100"/>
                        <a:t>Social Intelligence</a:t>
                      </a:r>
                      <a:endParaRPr sz="1100"/>
                    </a:p>
                  </a:txBody>
                  <a:tcPr marL="87075" marR="87075" marT="42875" marB="42875"/>
                </a:tc>
                <a:tc>
                  <a:txBody>
                    <a:bodyPr/>
                    <a:lstStyle/>
                    <a:p>
                      <a:pPr marL="0" marR="0" lvl="0" indent="0" algn="ctr" rtl="0">
                        <a:spcBef>
                          <a:spcPts val="0"/>
                        </a:spcBef>
                        <a:spcAft>
                          <a:spcPts val="0"/>
                        </a:spcAft>
                        <a:buNone/>
                      </a:pPr>
                      <a:r>
                        <a:rPr lang="en-US" sz="1100"/>
                        <a:t>12</a:t>
                      </a:r>
                      <a:endParaRPr sz="1100"/>
                    </a:p>
                  </a:txBody>
                  <a:tcPr marL="87075" marR="87075" marT="42875" marB="42875"/>
                </a:tc>
                <a:extLst>
                  <a:ext uri="{0D108BD9-81ED-4DB2-BD59-A6C34878D82A}">
                    <a16:rowId xmlns:a16="http://schemas.microsoft.com/office/drawing/2014/main" val="10022"/>
                  </a:ext>
                </a:extLst>
              </a:tr>
              <a:tr h="241025">
                <a:tc>
                  <a:txBody>
                    <a:bodyPr/>
                    <a:lstStyle/>
                    <a:p>
                      <a:pPr marL="0" marR="0" lvl="0" indent="0" algn="l" rtl="0">
                        <a:spcBef>
                          <a:spcPts val="0"/>
                        </a:spcBef>
                        <a:spcAft>
                          <a:spcPts val="0"/>
                        </a:spcAft>
                        <a:buNone/>
                      </a:pPr>
                      <a:r>
                        <a:rPr lang="en-US" sz="1100"/>
                        <a:t>Spirituality, sense of purpose, and faith</a:t>
                      </a:r>
                      <a:endParaRPr sz="1100"/>
                    </a:p>
                  </a:txBody>
                  <a:tcPr marL="87075" marR="87075" marT="42875" marB="42875"/>
                </a:tc>
                <a:tc>
                  <a:txBody>
                    <a:bodyPr/>
                    <a:lstStyle/>
                    <a:p>
                      <a:pPr marL="0" marR="0" lvl="0" indent="0" algn="ctr" rtl="0">
                        <a:spcBef>
                          <a:spcPts val="0"/>
                        </a:spcBef>
                        <a:spcAft>
                          <a:spcPts val="0"/>
                        </a:spcAft>
                        <a:buNone/>
                      </a:pPr>
                      <a:r>
                        <a:rPr lang="en-US" sz="1100">
                          <a:solidFill>
                            <a:schemeClr val="lt1"/>
                          </a:solidFill>
                        </a:rPr>
                        <a:t>20</a:t>
                      </a:r>
                      <a:endParaRPr sz="1100">
                        <a:solidFill>
                          <a:schemeClr val="lt1"/>
                        </a:solidFill>
                      </a:endParaRPr>
                    </a:p>
                  </a:txBody>
                  <a:tcPr marL="87075" marR="87075" marT="42875" marB="42875">
                    <a:solidFill>
                      <a:srgbClr val="FF0000"/>
                    </a:solidFill>
                  </a:tcPr>
                </a:tc>
                <a:extLst>
                  <a:ext uri="{0D108BD9-81ED-4DB2-BD59-A6C34878D82A}">
                    <a16:rowId xmlns:a16="http://schemas.microsoft.com/office/drawing/2014/main" val="10023"/>
                  </a:ext>
                </a:extLst>
              </a:tr>
              <a:tr h="241025">
                <a:tc>
                  <a:txBody>
                    <a:bodyPr/>
                    <a:lstStyle/>
                    <a:p>
                      <a:pPr marL="0" marR="0" lvl="0" indent="0" algn="l" rtl="0">
                        <a:spcBef>
                          <a:spcPts val="0"/>
                        </a:spcBef>
                        <a:spcAft>
                          <a:spcPts val="0"/>
                        </a:spcAft>
                        <a:buNone/>
                      </a:pPr>
                      <a:r>
                        <a:rPr lang="en-US" sz="1100"/>
                        <a:t>Zest, enthusiasm, and energy</a:t>
                      </a:r>
                      <a:endParaRPr sz="1100"/>
                    </a:p>
                  </a:txBody>
                  <a:tcPr marL="87075" marR="87075" marT="42875" marB="42875"/>
                </a:tc>
                <a:tc>
                  <a:txBody>
                    <a:bodyPr/>
                    <a:lstStyle/>
                    <a:p>
                      <a:pPr marL="0" marR="0" lvl="0" indent="0" algn="ctr" rtl="0">
                        <a:spcBef>
                          <a:spcPts val="0"/>
                        </a:spcBef>
                        <a:spcAft>
                          <a:spcPts val="0"/>
                        </a:spcAft>
                        <a:buNone/>
                      </a:pPr>
                      <a:r>
                        <a:rPr lang="en-US" sz="1100">
                          <a:solidFill>
                            <a:schemeClr val="lt1"/>
                          </a:solidFill>
                        </a:rPr>
                        <a:t>21</a:t>
                      </a:r>
                      <a:endParaRPr sz="1100">
                        <a:solidFill>
                          <a:schemeClr val="lt1"/>
                        </a:solidFill>
                      </a:endParaRPr>
                    </a:p>
                  </a:txBody>
                  <a:tcPr marL="87075" marR="87075" marT="42875" marB="42875">
                    <a:solidFill>
                      <a:srgbClr val="FF0000"/>
                    </a:solidFill>
                  </a:tcPr>
                </a:tc>
                <a:extLst>
                  <a:ext uri="{0D108BD9-81ED-4DB2-BD59-A6C34878D82A}">
                    <a16:rowId xmlns:a16="http://schemas.microsoft.com/office/drawing/2014/main" val="10024"/>
                  </a:ext>
                </a:extLst>
              </a:tr>
            </a:tbl>
          </a:graphicData>
        </a:graphic>
      </p:graphicFrame>
      <p:sp>
        <p:nvSpPr>
          <p:cNvPr id="2982" name="Google Shape;2982;p181"/>
          <p:cNvSpPr/>
          <p:nvPr/>
        </p:nvSpPr>
        <p:spPr>
          <a:xfrm>
            <a:off x="1089025" y="0"/>
            <a:ext cx="71438" cy="68580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86475" tIns="43225" rIns="86475" bIns="43225"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83" name="Google Shape;2983;p181"/>
          <p:cNvSpPr txBox="1"/>
          <p:nvPr/>
        </p:nvSpPr>
        <p:spPr>
          <a:xfrm>
            <a:off x="6972300" y="3105150"/>
            <a:ext cx="1958975" cy="1411288"/>
          </a:xfrm>
          <a:prstGeom prst="rect">
            <a:avLst/>
          </a:prstGeom>
          <a:noFill/>
          <a:ln w="9525" cap="flat" cmpd="sng">
            <a:solidFill>
              <a:schemeClr val="dk1"/>
            </a:solidFill>
            <a:prstDash val="solid"/>
            <a:round/>
            <a:headEnd type="none" w="sm" len="sm"/>
            <a:tailEnd type="none" w="sm" len="sm"/>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1300" b="1">
                <a:solidFill>
                  <a:schemeClr val="dk1"/>
                </a:solidFill>
                <a:latin typeface="Verdana"/>
                <a:ea typeface="Verdana"/>
                <a:cs typeface="Verdana"/>
                <a:sym typeface="Verdana"/>
              </a:rPr>
              <a:t>KEY</a:t>
            </a:r>
            <a:endParaRPr/>
          </a:p>
          <a:p>
            <a:pPr marL="0" marR="0" lvl="0" indent="0" algn="ctr"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1300">
                <a:solidFill>
                  <a:schemeClr val="dk1"/>
                </a:solidFill>
                <a:latin typeface="Verdana"/>
                <a:ea typeface="Verdana"/>
                <a:cs typeface="Verdana"/>
                <a:sym typeface="Verdana"/>
              </a:rPr>
              <a:t>	Top 5 	strength</a:t>
            </a:r>
            <a:endParaRPr/>
          </a:p>
          <a:p>
            <a:pPr marL="0" marR="0" lvl="0" indent="0" algn="l" rtl="0">
              <a:spcBef>
                <a:spcPts val="0"/>
              </a:spcBef>
              <a:spcAft>
                <a:spcPts val="0"/>
              </a:spcAft>
              <a:buNone/>
            </a:pPr>
            <a:endParaRPr sz="1300">
              <a:solidFill>
                <a:schemeClr val="dk1"/>
              </a:solidFill>
              <a:latin typeface="Verdana"/>
              <a:ea typeface="Verdana"/>
              <a:cs typeface="Verdana"/>
              <a:sym typeface="Verdana"/>
            </a:endParaRPr>
          </a:p>
          <a:p>
            <a:pPr marL="0" marR="0" lvl="0" indent="0" algn="l" rtl="0">
              <a:spcBef>
                <a:spcPts val="0"/>
              </a:spcBef>
              <a:spcAft>
                <a:spcPts val="0"/>
              </a:spcAft>
              <a:buNone/>
            </a:pPr>
            <a:r>
              <a:rPr lang="en-US" sz="1300">
                <a:solidFill>
                  <a:schemeClr val="dk1"/>
                </a:solidFill>
                <a:latin typeface="Verdana"/>
                <a:ea typeface="Verdana"/>
                <a:cs typeface="Verdana"/>
                <a:sym typeface="Verdana"/>
              </a:rPr>
              <a:t>	Bottom 5 	strength</a:t>
            </a:r>
            <a:endParaRPr/>
          </a:p>
        </p:txBody>
      </p:sp>
      <p:sp>
        <p:nvSpPr>
          <p:cNvPr id="2984" name="Google Shape;2984;p181"/>
          <p:cNvSpPr/>
          <p:nvPr/>
        </p:nvSpPr>
        <p:spPr>
          <a:xfrm>
            <a:off x="7073900" y="3533775"/>
            <a:ext cx="798513" cy="214313"/>
          </a:xfrm>
          <a:prstGeom prst="rect">
            <a:avLst/>
          </a:prstGeom>
          <a:solidFill>
            <a:srgbClr val="FFFF00"/>
          </a:solidFill>
          <a:ln>
            <a:noFill/>
          </a:ln>
        </p:spPr>
        <p:txBody>
          <a:bodyPr spcFirstLastPara="1" wrap="square" lIns="86475" tIns="43225" rIns="86475" bIns="43225"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85" name="Google Shape;2985;p181"/>
          <p:cNvSpPr/>
          <p:nvPr/>
        </p:nvSpPr>
        <p:spPr>
          <a:xfrm>
            <a:off x="7073900" y="4105275"/>
            <a:ext cx="798513" cy="214313"/>
          </a:xfrm>
          <a:prstGeom prst="rect">
            <a:avLst/>
          </a:prstGeom>
          <a:solidFill>
            <a:srgbClr val="FF0000"/>
          </a:solidFill>
          <a:ln>
            <a:noFill/>
          </a:ln>
        </p:spPr>
        <p:txBody>
          <a:bodyPr spcFirstLastPara="1" wrap="square" lIns="86475" tIns="43225" rIns="86475" bIns="43225"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986" name="Google Shape;2986;p181" descr="Character_Strengths.png"/>
          <p:cNvPicPr preferRelativeResize="0"/>
          <p:nvPr/>
        </p:nvPicPr>
        <p:blipFill rotWithShape="1">
          <a:blip r:embed="rId4">
            <a:alphaModFix/>
          </a:blip>
          <a:srcRect/>
          <a:stretch/>
        </p:blipFill>
        <p:spPr>
          <a:xfrm>
            <a:off x="133350" y="5994400"/>
            <a:ext cx="822325" cy="684213"/>
          </a:xfrm>
          <a:prstGeom prst="rect">
            <a:avLst/>
          </a:prstGeom>
          <a:noFill/>
          <a:ln>
            <a:noFill/>
          </a:ln>
        </p:spPr>
      </p:pic>
      <p:sp>
        <p:nvSpPr>
          <p:cNvPr id="2987" name="Google Shape;2987;p181"/>
          <p:cNvSpPr txBox="1"/>
          <p:nvPr/>
        </p:nvSpPr>
        <p:spPr>
          <a:xfrm rot="-5400000">
            <a:off x="-2895600" y="2895600"/>
            <a:ext cx="6858000" cy="1066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Verdana"/>
                <a:ea typeface="Verdana"/>
                <a:cs typeface="Verdana"/>
                <a:sym typeface="Verdana"/>
              </a:rPr>
              <a:t>Character Strengths in the </a:t>
            </a:r>
            <a:endParaRPr/>
          </a:p>
          <a:p>
            <a:pPr marL="0" marR="0" lvl="0" indent="0" algn="ctr" rtl="0">
              <a:spcBef>
                <a:spcPts val="0"/>
              </a:spcBef>
              <a:spcAft>
                <a:spcPts val="0"/>
              </a:spcAft>
              <a:buNone/>
            </a:pPr>
            <a:r>
              <a:rPr lang="en-US" sz="2400" b="1">
                <a:solidFill>
                  <a:schemeClr val="lt1"/>
                </a:solidFill>
                <a:latin typeface="Verdana"/>
                <a:ea typeface="Verdana"/>
                <a:cs typeface="Verdana"/>
                <a:sym typeface="Verdana"/>
              </a:rPr>
              <a:t>Adult Population</a:t>
            </a:r>
            <a:endParaRPr/>
          </a:p>
        </p:txBody>
      </p:sp>
      <p:sp>
        <p:nvSpPr>
          <p:cNvPr id="2988" name="Google Shape;2988;p181"/>
          <p:cNvSpPr/>
          <p:nvPr/>
        </p:nvSpPr>
        <p:spPr>
          <a:xfrm>
            <a:off x="6740394" y="5975213"/>
            <a:ext cx="871537" cy="271462"/>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600">
                <a:solidFill>
                  <a:schemeClr val="dk1"/>
                </a:solidFill>
                <a:latin typeface="Verdana"/>
                <a:ea typeface="Verdana"/>
                <a:cs typeface="Verdana"/>
                <a:sym typeface="Verdana"/>
              </a:rPr>
              <a:t>Park, Peterson, </a:t>
            </a:r>
            <a:endParaRPr/>
          </a:p>
          <a:p>
            <a:pPr marL="0" marR="0" lvl="0" indent="0" algn="l" rtl="0">
              <a:spcBef>
                <a:spcPts val="0"/>
              </a:spcBef>
              <a:spcAft>
                <a:spcPts val="0"/>
              </a:spcAft>
              <a:buNone/>
            </a:pPr>
            <a:r>
              <a:rPr lang="en-US" sz="600">
                <a:solidFill>
                  <a:schemeClr val="dk1"/>
                </a:solidFill>
                <a:latin typeface="Verdana"/>
                <a:ea typeface="Verdana"/>
                <a:cs typeface="Verdana"/>
                <a:sym typeface="Verdana"/>
              </a:rPr>
              <a:t>&amp; Seligman, 2006</a:t>
            </a:r>
            <a:endParaRPr/>
          </a:p>
        </p:txBody>
      </p:sp>
      <p:sp>
        <p:nvSpPr>
          <p:cNvPr id="2989" name="Google Shape;2989;p181"/>
          <p:cNvSpPr txBox="1">
            <a:spLocks noGrp="1"/>
          </p:cNvSpPr>
          <p:nvPr>
            <p:ph type="sldNum" idx="12"/>
          </p:nvPr>
        </p:nvSpPr>
        <p:spPr>
          <a:xfrm>
            <a:off x="8170464"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181</a:t>
            </a:fld>
            <a:endParaRPr/>
          </a:p>
        </p:txBody>
      </p:sp>
      <p:sp>
        <p:nvSpPr>
          <p:cNvPr id="2990" name="Google Shape;2990;p181"/>
          <p:cNvSpPr/>
          <p:nvPr/>
        </p:nvSpPr>
        <p:spPr>
          <a:xfrm>
            <a:off x="905439"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2996"/>
        <p:cNvGrpSpPr/>
        <p:nvPr/>
      </p:nvGrpSpPr>
      <p:grpSpPr>
        <a:xfrm>
          <a:off x="0" y="0"/>
          <a:ext cx="0" cy="0"/>
          <a:chOff x="0" y="0"/>
          <a:chExt cx="0" cy="0"/>
        </a:xfrm>
      </p:grpSpPr>
      <p:pic>
        <p:nvPicPr>
          <p:cNvPr id="2997" name="Google Shape;2997;p182"/>
          <p:cNvPicPr preferRelativeResize="0"/>
          <p:nvPr/>
        </p:nvPicPr>
        <p:blipFill rotWithShape="1">
          <a:blip r:embed="rId3">
            <a:alphaModFix/>
          </a:blip>
          <a:srcRect l="42458" t="33440" r="20309" b="24760"/>
          <a:stretch/>
        </p:blipFill>
        <p:spPr>
          <a:xfrm>
            <a:off x="0" y="-11113"/>
            <a:ext cx="9144000" cy="6869113"/>
          </a:xfrm>
          <a:prstGeom prst="rect">
            <a:avLst/>
          </a:prstGeom>
          <a:noFill/>
          <a:ln>
            <a:noFill/>
          </a:ln>
        </p:spPr>
      </p:pic>
      <p:sp>
        <p:nvSpPr>
          <p:cNvPr id="2998" name="Google Shape;2998;p182"/>
          <p:cNvSpPr/>
          <p:nvPr/>
        </p:nvSpPr>
        <p:spPr>
          <a:xfrm>
            <a:off x="0" y="0"/>
            <a:ext cx="1160463" cy="6858000"/>
          </a:xfrm>
          <a:prstGeom prst="rect">
            <a:avLst/>
          </a:prstGeom>
          <a:solidFill>
            <a:srgbClr val="595959"/>
          </a:solidFill>
          <a:ln>
            <a:noFill/>
          </a:ln>
        </p:spPr>
        <p:txBody>
          <a:bodyPr spcFirstLastPara="1" wrap="square" lIns="86475" tIns="43225" rIns="86475" bIns="43225"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2999" name="Google Shape;2999;p182"/>
          <p:cNvGraphicFramePr/>
          <p:nvPr/>
        </p:nvGraphicFramePr>
        <p:xfrm>
          <a:off x="1233488" y="27315"/>
          <a:ext cx="3000000" cy="3000000"/>
        </p:xfrm>
        <a:graphic>
          <a:graphicData uri="http://schemas.openxmlformats.org/drawingml/2006/table">
            <a:tbl>
              <a:tblPr firstRow="1" bandRow="1">
                <a:noFill/>
                <a:tableStyleId>{7796992C-8022-44BA-B704-2DFED4A1EE59}</a:tableStyleId>
              </a:tblPr>
              <a:tblGrid>
                <a:gridCol w="4421325">
                  <a:extLst>
                    <a:ext uri="{9D8B030D-6E8A-4147-A177-3AD203B41FA5}">
                      <a16:colId xmlns:a16="http://schemas.microsoft.com/office/drawing/2014/main" val="20000"/>
                    </a:ext>
                  </a:extLst>
                </a:gridCol>
                <a:gridCol w="1199000">
                  <a:extLst>
                    <a:ext uri="{9D8B030D-6E8A-4147-A177-3AD203B41FA5}">
                      <a16:colId xmlns:a16="http://schemas.microsoft.com/office/drawing/2014/main" val="20001"/>
                    </a:ext>
                  </a:extLst>
                </a:gridCol>
                <a:gridCol w="1273950">
                  <a:extLst>
                    <a:ext uri="{9D8B030D-6E8A-4147-A177-3AD203B41FA5}">
                      <a16:colId xmlns:a16="http://schemas.microsoft.com/office/drawing/2014/main" val="20002"/>
                    </a:ext>
                  </a:extLst>
                </a:gridCol>
              </a:tblGrid>
              <a:tr h="419300">
                <a:tc>
                  <a:txBody>
                    <a:bodyPr/>
                    <a:lstStyle/>
                    <a:p>
                      <a:pPr marL="0" marR="0" lvl="0" indent="0" algn="l" rtl="0">
                        <a:spcBef>
                          <a:spcPts val="0"/>
                        </a:spcBef>
                        <a:spcAft>
                          <a:spcPts val="0"/>
                        </a:spcAft>
                        <a:buNone/>
                      </a:pPr>
                      <a:endParaRPr sz="1100"/>
                    </a:p>
                  </a:txBody>
                  <a:tcPr marL="87075" marR="87075" marT="42875" marB="42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100"/>
                        <a:t>U.S. Adults</a:t>
                      </a:r>
                      <a:endParaRPr/>
                    </a:p>
                    <a:p>
                      <a:pPr marL="0" marR="0" lvl="0" indent="0" algn="ctr" rtl="0">
                        <a:spcBef>
                          <a:spcPts val="0"/>
                        </a:spcBef>
                        <a:spcAft>
                          <a:spcPts val="0"/>
                        </a:spcAft>
                        <a:buNone/>
                      </a:pPr>
                      <a:r>
                        <a:rPr lang="en-US" sz="1100"/>
                        <a:t>(n= 84,000)</a:t>
                      </a:r>
                      <a:endParaRPr sz="1100"/>
                    </a:p>
                  </a:txBody>
                  <a:tcPr marL="87075" marR="87075" marT="42875" marB="42875">
                    <a:lnL w="9525" cap="flat" cmpd="sng">
                      <a:solidFill>
                        <a:srgbClr val="000000">
                          <a:alpha val="0"/>
                        </a:srgbClr>
                      </a:solidFill>
                      <a:prstDash val="solid"/>
                      <a:round/>
                      <a:headEnd type="none" w="sm" len="sm"/>
                      <a:tailEnd type="none" w="sm" len="sm"/>
                    </a:lnL>
                  </a:tcPr>
                </a:tc>
                <a:tc>
                  <a:txBody>
                    <a:bodyPr/>
                    <a:lstStyle/>
                    <a:p>
                      <a:pPr marL="0" marR="0" lvl="0" indent="0" algn="ctr" rtl="0">
                        <a:spcBef>
                          <a:spcPts val="0"/>
                        </a:spcBef>
                        <a:spcAft>
                          <a:spcPts val="0"/>
                        </a:spcAft>
                        <a:buNone/>
                      </a:pPr>
                      <a:r>
                        <a:rPr lang="en-US" sz="1100"/>
                        <a:t>U.S. Youth</a:t>
                      </a:r>
                      <a:endParaRPr/>
                    </a:p>
                    <a:p>
                      <a:pPr marL="0" marR="0" lvl="0" indent="0" algn="ctr" rtl="0">
                        <a:spcBef>
                          <a:spcPts val="0"/>
                        </a:spcBef>
                        <a:spcAft>
                          <a:spcPts val="0"/>
                        </a:spcAft>
                        <a:buNone/>
                      </a:pPr>
                      <a:r>
                        <a:rPr lang="en-US" sz="1100"/>
                        <a:t>(n= 250)</a:t>
                      </a:r>
                      <a:endParaRPr sz="1100"/>
                    </a:p>
                  </a:txBody>
                  <a:tcPr marL="87075" marR="87075" marT="42875" marB="42875"/>
                </a:tc>
                <a:extLst>
                  <a:ext uri="{0D108BD9-81ED-4DB2-BD59-A6C34878D82A}">
                    <a16:rowId xmlns:a16="http://schemas.microsoft.com/office/drawing/2014/main" val="10000"/>
                  </a:ext>
                </a:extLst>
              </a:tr>
              <a:tr h="251575">
                <a:tc>
                  <a:txBody>
                    <a:bodyPr/>
                    <a:lstStyle/>
                    <a:p>
                      <a:pPr marL="0" marR="0" lvl="0" indent="0" algn="l" rtl="0">
                        <a:spcBef>
                          <a:spcPts val="0"/>
                        </a:spcBef>
                        <a:spcAft>
                          <a:spcPts val="0"/>
                        </a:spcAft>
                        <a:buNone/>
                      </a:pPr>
                      <a:r>
                        <a:rPr lang="en-US" sz="1100" b="1"/>
                        <a:t>Appreciation of excellence and beauty</a:t>
                      </a:r>
                      <a:endParaRPr sz="1100" b="1"/>
                    </a:p>
                  </a:txBody>
                  <a:tcPr marL="87075" marR="87075" marT="42875" marB="42875">
                    <a:lnT w="9525" cap="flat" cmpd="sng">
                      <a:solidFill>
                        <a:srgbClr val="000000">
                          <a:alpha val="0"/>
                        </a:srgbClr>
                      </a:solidFill>
                      <a:prstDash val="solid"/>
                      <a:round/>
                      <a:headEnd type="none" w="sm" len="sm"/>
                      <a:tailEnd type="none" w="sm" len="sm"/>
                    </a:lnT>
                  </a:tcPr>
                </a:tc>
                <a:tc>
                  <a:txBody>
                    <a:bodyPr/>
                    <a:lstStyle/>
                    <a:p>
                      <a:pPr marL="0" marR="0" lvl="0" indent="0" algn="ctr" rtl="0">
                        <a:spcBef>
                          <a:spcPts val="0"/>
                        </a:spcBef>
                        <a:spcAft>
                          <a:spcPts val="0"/>
                        </a:spcAft>
                        <a:buNone/>
                      </a:pPr>
                      <a:r>
                        <a:rPr lang="en-US" sz="1100" b="1"/>
                        <a:t>9</a:t>
                      </a:r>
                      <a:endParaRPr sz="1100" b="1"/>
                    </a:p>
                  </a:txBody>
                  <a:tcPr marL="87075" marR="87075" marT="42875" marB="42875"/>
                </a:tc>
                <a:tc>
                  <a:txBody>
                    <a:bodyPr/>
                    <a:lstStyle/>
                    <a:p>
                      <a:pPr marL="0" marR="0" lvl="0" indent="0" algn="ctr" rtl="0">
                        <a:spcBef>
                          <a:spcPts val="0"/>
                        </a:spcBef>
                        <a:spcAft>
                          <a:spcPts val="0"/>
                        </a:spcAft>
                        <a:buNone/>
                      </a:pPr>
                      <a:r>
                        <a:rPr lang="en-US" sz="1100" b="1"/>
                        <a:t>19</a:t>
                      </a:r>
                      <a:endParaRPr sz="1100" b="1"/>
                    </a:p>
                  </a:txBody>
                  <a:tcPr marL="87075" marR="87075" marT="42875" marB="42875"/>
                </a:tc>
                <a:extLst>
                  <a:ext uri="{0D108BD9-81ED-4DB2-BD59-A6C34878D82A}">
                    <a16:rowId xmlns:a16="http://schemas.microsoft.com/office/drawing/2014/main" val="10001"/>
                  </a:ext>
                </a:extLst>
              </a:tr>
              <a:tr h="251575">
                <a:tc>
                  <a:txBody>
                    <a:bodyPr/>
                    <a:lstStyle/>
                    <a:p>
                      <a:pPr marL="0" marR="0" lvl="0" indent="0" algn="l" rtl="0">
                        <a:spcBef>
                          <a:spcPts val="0"/>
                        </a:spcBef>
                        <a:spcAft>
                          <a:spcPts val="0"/>
                        </a:spcAft>
                        <a:buNone/>
                      </a:pPr>
                      <a:r>
                        <a:rPr lang="en-US" sz="1100"/>
                        <a:t>Bravery and valor</a:t>
                      </a:r>
                      <a:endParaRPr sz="1100"/>
                    </a:p>
                  </a:txBody>
                  <a:tcPr marL="87075" marR="87075" marT="42875" marB="42875"/>
                </a:tc>
                <a:tc>
                  <a:txBody>
                    <a:bodyPr/>
                    <a:lstStyle/>
                    <a:p>
                      <a:pPr marL="0" marR="0" lvl="0" indent="0" algn="ctr" rtl="0">
                        <a:spcBef>
                          <a:spcPts val="0"/>
                        </a:spcBef>
                        <a:spcAft>
                          <a:spcPts val="0"/>
                        </a:spcAft>
                        <a:buNone/>
                      </a:pPr>
                      <a:r>
                        <a:rPr lang="en-US" sz="1100"/>
                        <a:t>16</a:t>
                      </a:r>
                      <a:endParaRPr sz="1100"/>
                    </a:p>
                  </a:txBody>
                  <a:tcPr marL="87075" marR="87075" marT="42875" marB="42875"/>
                </a:tc>
                <a:tc>
                  <a:txBody>
                    <a:bodyPr/>
                    <a:lstStyle/>
                    <a:p>
                      <a:pPr marL="0" marR="0" lvl="0" indent="0" algn="ctr" rtl="0">
                        <a:spcBef>
                          <a:spcPts val="0"/>
                        </a:spcBef>
                        <a:spcAft>
                          <a:spcPts val="0"/>
                        </a:spcAft>
                        <a:buNone/>
                      </a:pPr>
                      <a:r>
                        <a:rPr lang="en-US" sz="1100"/>
                        <a:t>13</a:t>
                      </a:r>
                      <a:endParaRPr sz="1100"/>
                    </a:p>
                  </a:txBody>
                  <a:tcPr marL="87075" marR="87075" marT="42875" marB="42875"/>
                </a:tc>
                <a:extLst>
                  <a:ext uri="{0D108BD9-81ED-4DB2-BD59-A6C34878D82A}">
                    <a16:rowId xmlns:a16="http://schemas.microsoft.com/office/drawing/2014/main" val="10002"/>
                  </a:ext>
                </a:extLst>
              </a:tr>
              <a:tr h="251575">
                <a:tc>
                  <a:txBody>
                    <a:bodyPr/>
                    <a:lstStyle/>
                    <a:p>
                      <a:pPr marL="0" marR="0" lvl="0" indent="0" algn="l" rtl="0">
                        <a:spcBef>
                          <a:spcPts val="0"/>
                        </a:spcBef>
                        <a:spcAft>
                          <a:spcPts val="0"/>
                        </a:spcAft>
                        <a:buNone/>
                      </a:pPr>
                      <a:r>
                        <a:rPr lang="en-US" sz="1100"/>
                        <a:t>Capacity to love and be loved</a:t>
                      </a:r>
                      <a:endParaRPr sz="1100"/>
                    </a:p>
                  </a:txBody>
                  <a:tcPr marL="87075" marR="87075" marT="42875" marB="42875"/>
                </a:tc>
                <a:tc>
                  <a:txBody>
                    <a:bodyPr/>
                    <a:lstStyle/>
                    <a:p>
                      <a:pPr marL="0" marR="0" lvl="0" indent="0" algn="ctr" rtl="0">
                        <a:spcBef>
                          <a:spcPts val="0"/>
                        </a:spcBef>
                        <a:spcAft>
                          <a:spcPts val="0"/>
                        </a:spcAft>
                        <a:buNone/>
                      </a:pPr>
                      <a:r>
                        <a:rPr lang="en-US" sz="1100"/>
                        <a:t>6</a:t>
                      </a:r>
                      <a:endParaRPr sz="1100"/>
                    </a:p>
                  </a:txBody>
                  <a:tcPr marL="87075" marR="87075" marT="42875" marB="42875"/>
                </a:tc>
                <a:tc>
                  <a:txBody>
                    <a:bodyPr/>
                    <a:lstStyle/>
                    <a:p>
                      <a:pPr marL="0" marR="0" lvl="0" indent="0" algn="ctr" rtl="0">
                        <a:spcBef>
                          <a:spcPts val="0"/>
                        </a:spcBef>
                        <a:spcAft>
                          <a:spcPts val="0"/>
                        </a:spcAft>
                        <a:buNone/>
                      </a:pPr>
                      <a:r>
                        <a:rPr lang="en-US" sz="1100"/>
                        <a:t>3</a:t>
                      </a:r>
                      <a:endParaRPr sz="1100"/>
                    </a:p>
                  </a:txBody>
                  <a:tcPr marL="87075" marR="87075" marT="42875" marB="42875">
                    <a:solidFill>
                      <a:srgbClr val="FFFF00"/>
                    </a:solidFill>
                  </a:tcPr>
                </a:tc>
                <a:extLst>
                  <a:ext uri="{0D108BD9-81ED-4DB2-BD59-A6C34878D82A}">
                    <a16:rowId xmlns:a16="http://schemas.microsoft.com/office/drawing/2014/main" val="10003"/>
                  </a:ext>
                </a:extLst>
              </a:tr>
              <a:tr h="251575">
                <a:tc>
                  <a:txBody>
                    <a:bodyPr/>
                    <a:lstStyle/>
                    <a:p>
                      <a:pPr marL="0" marR="0" lvl="0" indent="0" algn="l" rtl="0">
                        <a:spcBef>
                          <a:spcPts val="0"/>
                        </a:spcBef>
                        <a:spcAft>
                          <a:spcPts val="0"/>
                        </a:spcAft>
                        <a:buNone/>
                      </a:pPr>
                      <a:r>
                        <a:rPr lang="en-US" sz="1100"/>
                        <a:t>Caution, prudence, and discretion</a:t>
                      </a:r>
                      <a:endParaRPr sz="1100"/>
                    </a:p>
                  </a:txBody>
                  <a:tcPr marL="87075" marR="87075" marT="42875" marB="42875"/>
                </a:tc>
                <a:tc>
                  <a:txBody>
                    <a:bodyPr/>
                    <a:lstStyle/>
                    <a:p>
                      <a:pPr marL="0" marR="0" lvl="0" indent="0" algn="ctr" rtl="0">
                        <a:spcBef>
                          <a:spcPts val="0"/>
                        </a:spcBef>
                        <a:spcAft>
                          <a:spcPts val="0"/>
                        </a:spcAft>
                        <a:buNone/>
                      </a:pPr>
                      <a:r>
                        <a:rPr lang="en-US" sz="1100">
                          <a:solidFill>
                            <a:schemeClr val="lt1"/>
                          </a:solidFill>
                        </a:rPr>
                        <a:t>22</a:t>
                      </a:r>
                      <a:endParaRPr sz="1100">
                        <a:solidFill>
                          <a:schemeClr val="lt1"/>
                        </a:solidFill>
                      </a:endParaRPr>
                    </a:p>
                  </a:txBody>
                  <a:tcPr marL="87075" marR="87075" marT="42875" marB="42875">
                    <a:solidFill>
                      <a:srgbClr val="FF0000"/>
                    </a:solidFill>
                  </a:tcPr>
                </a:tc>
                <a:tc>
                  <a:txBody>
                    <a:bodyPr/>
                    <a:lstStyle/>
                    <a:p>
                      <a:pPr marL="0" marR="0" lvl="0" indent="0" algn="ctr" rtl="0">
                        <a:spcBef>
                          <a:spcPts val="0"/>
                        </a:spcBef>
                        <a:spcAft>
                          <a:spcPts val="0"/>
                        </a:spcAft>
                        <a:buNone/>
                      </a:pPr>
                      <a:r>
                        <a:rPr lang="en-US" sz="1100">
                          <a:solidFill>
                            <a:schemeClr val="lt1"/>
                          </a:solidFill>
                        </a:rPr>
                        <a:t>21</a:t>
                      </a:r>
                      <a:endParaRPr sz="1100">
                        <a:solidFill>
                          <a:schemeClr val="lt1"/>
                        </a:solidFill>
                      </a:endParaRPr>
                    </a:p>
                  </a:txBody>
                  <a:tcPr marL="87075" marR="87075" marT="42875" marB="42875">
                    <a:solidFill>
                      <a:srgbClr val="FF0000"/>
                    </a:solidFill>
                  </a:tcPr>
                </a:tc>
                <a:extLst>
                  <a:ext uri="{0D108BD9-81ED-4DB2-BD59-A6C34878D82A}">
                    <a16:rowId xmlns:a16="http://schemas.microsoft.com/office/drawing/2014/main" val="10004"/>
                  </a:ext>
                </a:extLst>
              </a:tr>
              <a:tr h="251575">
                <a:tc>
                  <a:txBody>
                    <a:bodyPr/>
                    <a:lstStyle/>
                    <a:p>
                      <a:pPr marL="0" marR="0" lvl="0" indent="0" algn="l" rtl="0">
                        <a:spcBef>
                          <a:spcPts val="0"/>
                        </a:spcBef>
                        <a:spcAft>
                          <a:spcPts val="0"/>
                        </a:spcAft>
                        <a:buNone/>
                      </a:pPr>
                      <a:r>
                        <a:rPr lang="en-US" sz="1100" b="1"/>
                        <a:t>Citizenship, teamwork, and loyalty</a:t>
                      </a:r>
                      <a:endParaRPr sz="1100" b="1"/>
                    </a:p>
                  </a:txBody>
                  <a:tcPr marL="87075" marR="87075" marT="42875" marB="42875"/>
                </a:tc>
                <a:tc>
                  <a:txBody>
                    <a:bodyPr/>
                    <a:lstStyle/>
                    <a:p>
                      <a:pPr marL="0" marR="0" lvl="0" indent="0" algn="ctr" rtl="0">
                        <a:spcBef>
                          <a:spcPts val="0"/>
                        </a:spcBef>
                        <a:spcAft>
                          <a:spcPts val="0"/>
                        </a:spcAft>
                        <a:buNone/>
                      </a:pPr>
                      <a:r>
                        <a:rPr lang="en-US" sz="1100" b="1"/>
                        <a:t>14</a:t>
                      </a:r>
                      <a:endParaRPr sz="1100" b="1"/>
                    </a:p>
                  </a:txBody>
                  <a:tcPr marL="87075" marR="87075" marT="42875" marB="42875"/>
                </a:tc>
                <a:tc>
                  <a:txBody>
                    <a:bodyPr/>
                    <a:lstStyle/>
                    <a:p>
                      <a:pPr marL="0" marR="0" lvl="0" indent="0" algn="ctr" rtl="0">
                        <a:spcBef>
                          <a:spcPts val="0"/>
                        </a:spcBef>
                        <a:spcAft>
                          <a:spcPts val="0"/>
                        </a:spcAft>
                        <a:buNone/>
                      </a:pPr>
                      <a:r>
                        <a:rPr lang="en-US" sz="1100" b="1"/>
                        <a:t>4</a:t>
                      </a:r>
                      <a:endParaRPr sz="1100" b="1"/>
                    </a:p>
                  </a:txBody>
                  <a:tcPr marL="87075" marR="87075" marT="42875" marB="42875">
                    <a:solidFill>
                      <a:srgbClr val="FFFF00"/>
                    </a:solidFill>
                  </a:tcPr>
                </a:tc>
                <a:extLst>
                  <a:ext uri="{0D108BD9-81ED-4DB2-BD59-A6C34878D82A}">
                    <a16:rowId xmlns:a16="http://schemas.microsoft.com/office/drawing/2014/main" val="10005"/>
                  </a:ext>
                </a:extLst>
              </a:tr>
              <a:tr h="251575">
                <a:tc>
                  <a:txBody>
                    <a:bodyPr/>
                    <a:lstStyle/>
                    <a:p>
                      <a:pPr marL="0" marR="0" lvl="0" indent="0" algn="l" rtl="0">
                        <a:spcBef>
                          <a:spcPts val="0"/>
                        </a:spcBef>
                        <a:spcAft>
                          <a:spcPts val="0"/>
                        </a:spcAft>
                        <a:buNone/>
                      </a:pPr>
                      <a:r>
                        <a:rPr lang="en-US" sz="1100"/>
                        <a:t>Creativity, originality, ingenuity</a:t>
                      </a:r>
                      <a:endParaRPr sz="1100"/>
                    </a:p>
                  </a:txBody>
                  <a:tcPr marL="87075" marR="87075" marT="42875" marB="42875"/>
                </a:tc>
                <a:tc>
                  <a:txBody>
                    <a:bodyPr/>
                    <a:lstStyle/>
                    <a:p>
                      <a:pPr marL="0" marR="0" lvl="0" indent="0" algn="ctr" rtl="0">
                        <a:spcBef>
                          <a:spcPts val="0"/>
                        </a:spcBef>
                        <a:spcAft>
                          <a:spcPts val="0"/>
                        </a:spcAft>
                        <a:buNone/>
                      </a:pPr>
                      <a:r>
                        <a:rPr lang="en-US" sz="1100"/>
                        <a:t>10</a:t>
                      </a:r>
                      <a:endParaRPr sz="1100"/>
                    </a:p>
                  </a:txBody>
                  <a:tcPr marL="87075" marR="87075" marT="42875" marB="42875"/>
                </a:tc>
                <a:tc>
                  <a:txBody>
                    <a:bodyPr/>
                    <a:lstStyle/>
                    <a:p>
                      <a:pPr marL="0" marR="0" lvl="0" indent="0" algn="ctr" rtl="0">
                        <a:spcBef>
                          <a:spcPts val="0"/>
                        </a:spcBef>
                        <a:spcAft>
                          <a:spcPts val="0"/>
                        </a:spcAft>
                        <a:buNone/>
                      </a:pPr>
                      <a:r>
                        <a:rPr lang="en-US" sz="1100"/>
                        <a:t>6</a:t>
                      </a:r>
                      <a:endParaRPr sz="1100"/>
                    </a:p>
                  </a:txBody>
                  <a:tcPr marL="87075" marR="87075" marT="42875" marB="42875"/>
                </a:tc>
                <a:extLst>
                  <a:ext uri="{0D108BD9-81ED-4DB2-BD59-A6C34878D82A}">
                    <a16:rowId xmlns:a16="http://schemas.microsoft.com/office/drawing/2014/main" val="10006"/>
                  </a:ext>
                </a:extLst>
              </a:tr>
              <a:tr h="251575">
                <a:tc>
                  <a:txBody>
                    <a:bodyPr/>
                    <a:lstStyle/>
                    <a:p>
                      <a:pPr marL="0" marR="0" lvl="0" indent="0" algn="l" rtl="0">
                        <a:spcBef>
                          <a:spcPts val="0"/>
                        </a:spcBef>
                        <a:spcAft>
                          <a:spcPts val="0"/>
                        </a:spcAft>
                        <a:buNone/>
                      </a:pPr>
                      <a:r>
                        <a:rPr lang="en-US" sz="1100"/>
                        <a:t>Curiosity and interest in the world</a:t>
                      </a:r>
                      <a:endParaRPr sz="1100"/>
                    </a:p>
                  </a:txBody>
                  <a:tcPr marL="87075" marR="87075" marT="42875" marB="42875"/>
                </a:tc>
                <a:tc>
                  <a:txBody>
                    <a:bodyPr/>
                    <a:lstStyle/>
                    <a:p>
                      <a:pPr marL="0" marR="0" lvl="0" indent="0" algn="ctr" rtl="0">
                        <a:spcBef>
                          <a:spcPts val="0"/>
                        </a:spcBef>
                        <a:spcAft>
                          <a:spcPts val="0"/>
                        </a:spcAft>
                        <a:buNone/>
                      </a:pPr>
                      <a:r>
                        <a:rPr lang="en-US" sz="1100"/>
                        <a:t>8</a:t>
                      </a:r>
                      <a:endParaRPr sz="1100"/>
                    </a:p>
                  </a:txBody>
                  <a:tcPr marL="87075" marR="87075" marT="42875" marB="42875"/>
                </a:tc>
                <a:tc>
                  <a:txBody>
                    <a:bodyPr/>
                    <a:lstStyle/>
                    <a:p>
                      <a:pPr marL="0" marR="0" lvl="0" indent="0" algn="ctr" rtl="0">
                        <a:spcBef>
                          <a:spcPts val="0"/>
                        </a:spcBef>
                        <a:spcAft>
                          <a:spcPts val="0"/>
                        </a:spcAft>
                        <a:buNone/>
                      </a:pPr>
                      <a:r>
                        <a:rPr lang="en-US" sz="1100"/>
                        <a:t>9</a:t>
                      </a:r>
                      <a:endParaRPr sz="1100"/>
                    </a:p>
                  </a:txBody>
                  <a:tcPr marL="87075" marR="87075" marT="42875" marB="42875"/>
                </a:tc>
                <a:extLst>
                  <a:ext uri="{0D108BD9-81ED-4DB2-BD59-A6C34878D82A}">
                    <a16:rowId xmlns:a16="http://schemas.microsoft.com/office/drawing/2014/main" val="10007"/>
                  </a:ext>
                </a:extLst>
              </a:tr>
              <a:tr h="251575">
                <a:tc>
                  <a:txBody>
                    <a:bodyPr/>
                    <a:lstStyle/>
                    <a:p>
                      <a:pPr marL="0" marR="0" lvl="0" indent="0" algn="l" rtl="0">
                        <a:spcBef>
                          <a:spcPts val="0"/>
                        </a:spcBef>
                        <a:spcAft>
                          <a:spcPts val="0"/>
                        </a:spcAft>
                        <a:buNone/>
                      </a:pPr>
                      <a:r>
                        <a:rPr lang="en-US" sz="1100" b="0"/>
                        <a:t>Fairness, equity, and justice</a:t>
                      </a:r>
                      <a:endParaRPr sz="1100" b="0"/>
                    </a:p>
                  </a:txBody>
                  <a:tcPr marL="87075" marR="87075" marT="42875" marB="42875"/>
                </a:tc>
                <a:tc>
                  <a:txBody>
                    <a:bodyPr/>
                    <a:lstStyle/>
                    <a:p>
                      <a:pPr marL="0" marR="0" lvl="0" indent="0" algn="ctr" rtl="0">
                        <a:spcBef>
                          <a:spcPts val="0"/>
                        </a:spcBef>
                        <a:spcAft>
                          <a:spcPts val="0"/>
                        </a:spcAft>
                        <a:buNone/>
                      </a:pPr>
                      <a:r>
                        <a:rPr lang="en-US" sz="1100" b="0"/>
                        <a:t>2</a:t>
                      </a:r>
                      <a:endParaRPr sz="1100" b="0"/>
                    </a:p>
                  </a:txBody>
                  <a:tcPr marL="87075" marR="87075" marT="42875" marB="42875">
                    <a:solidFill>
                      <a:srgbClr val="FFFF00"/>
                    </a:solidFill>
                  </a:tcPr>
                </a:tc>
                <a:tc>
                  <a:txBody>
                    <a:bodyPr/>
                    <a:lstStyle/>
                    <a:p>
                      <a:pPr marL="0" marR="0" lvl="0" indent="0" algn="ctr" rtl="0">
                        <a:spcBef>
                          <a:spcPts val="0"/>
                        </a:spcBef>
                        <a:spcAft>
                          <a:spcPts val="0"/>
                        </a:spcAft>
                        <a:buNone/>
                      </a:pPr>
                      <a:r>
                        <a:rPr lang="en-US" sz="1100" b="0"/>
                        <a:t>7</a:t>
                      </a:r>
                      <a:endParaRPr sz="1100" b="0"/>
                    </a:p>
                  </a:txBody>
                  <a:tcPr marL="87075" marR="87075" marT="42875" marB="42875"/>
                </a:tc>
                <a:extLst>
                  <a:ext uri="{0D108BD9-81ED-4DB2-BD59-A6C34878D82A}">
                    <a16:rowId xmlns:a16="http://schemas.microsoft.com/office/drawing/2014/main" val="10008"/>
                  </a:ext>
                </a:extLst>
              </a:tr>
              <a:tr h="251575">
                <a:tc>
                  <a:txBody>
                    <a:bodyPr/>
                    <a:lstStyle/>
                    <a:p>
                      <a:pPr marL="0" marR="0" lvl="0" indent="0" algn="l" rtl="0">
                        <a:spcBef>
                          <a:spcPts val="0"/>
                        </a:spcBef>
                        <a:spcAft>
                          <a:spcPts val="0"/>
                        </a:spcAft>
                        <a:buNone/>
                      </a:pPr>
                      <a:r>
                        <a:rPr lang="en-US" sz="1100" b="0"/>
                        <a:t>Forgiveness and mercy</a:t>
                      </a:r>
                      <a:endParaRPr sz="1100" b="0"/>
                    </a:p>
                  </a:txBody>
                  <a:tcPr marL="87075" marR="87075" marT="42875" marB="42875"/>
                </a:tc>
                <a:tc>
                  <a:txBody>
                    <a:bodyPr/>
                    <a:lstStyle/>
                    <a:p>
                      <a:pPr marL="0" marR="0" lvl="0" indent="0" algn="ctr" rtl="0">
                        <a:spcBef>
                          <a:spcPts val="0"/>
                        </a:spcBef>
                        <a:spcAft>
                          <a:spcPts val="0"/>
                        </a:spcAft>
                        <a:buNone/>
                      </a:pPr>
                      <a:r>
                        <a:rPr lang="en-US" sz="1100" b="0"/>
                        <a:t>17</a:t>
                      </a:r>
                      <a:endParaRPr sz="1100" b="0"/>
                    </a:p>
                  </a:txBody>
                  <a:tcPr marL="87075" marR="87075" marT="42875" marB="42875"/>
                </a:tc>
                <a:tc>
                  <a:txBody>
                    <a:bodyPr/>
                    <a:lstStyle/>
                    <a:p>
                      <a:pPr marL="0" marR="0" lvl="0" indent="0" algn="ctr" rtl="0">
                        <a:spcBef>
                          <a:spcPts val="0"/>
                        </a:spcBef>
                        <a:spcAft>
                          <a:spcPts val="0"/>
                        </a:spcAft>
                        <a:buNone/>
                      </a:pPr>
                      <a:r>
                        <a:rPr lang="en-US" sz="1100" b="0">
                          <a:solidFill>
                            <a:schemeClr val="lt1"/>
                          </a:solidFill>
                        </a:rPr>
                        <a:t>22</a:t>
                      </a:r>
                      <a:endParaRPr sz="1100" b="0">
                        <a:solidFill>
                          <a:schemeClr val="lt1"/>
                        </a:solidFill>
                      </a:endParaRPr>
                    </a:p>
                  </a:txBody>
                  <a:tcPr marL="87075" marR="87075" marT="42875" marB="42875">
                    <a:solidFill>
                      <a:srgbClr val="FF0000"/>
                    </a:solidFill>
                  </a:tcPr>
                </a:tc>
                <a:extLst>
                  <a:ext uri="{0D108BD9-81ED-4DB2-BD59-A6C34878D82A}">
                    <a16:rowId xmlns:a16="http://schemas.microsoft.com/office/drawing/2014/main" val="10009"/>
                  </a:ext>
                </a:extLst>
              </a:tr>
              <a:tr h="251575">
                <a:tc>
                  <a:txBody>
                    <a:bodyPr/>
                    <a:lstStyle/>
                    <a:p>
                      <a:pPr marL="0" marR="0" lvl="0" indent="0" algn="l" rtl="0">
                        <a:spcBef>
                          <a:spcPts val="0"/>
                        </a:spcBef>
                        <a:spcAft>
                          <a:spcPts val="0"/>
                        </a:spcAft>
                        <a:buNone/>
                      </a:pPr>
                      <a:r>
                        <a:rPr lang="en-US" sz="1100"/>
                        <a:t>Gratitude</a:t>
                      </a:r>
                      <a:endParaRPr sz="1100"/>
                    </a:p>
                  </a:txBody>
                  <a:tcPr marL="87075" marR="87075" marT="42875" marB="42875"/>
                </a:tc>
                <a:tc>
                  <a:txBody>
                    <a:bodyPr/>
                    <a:lstStyle/>
                    <a:p>
                      <a:pPr marL="0" marR="0" lvl="0" indent="0" algn="ctr" rtl="0">
                        <a:spcBef>
                          <a:spcPts val="0"/>
                        </a:spcBef>
                        <a:spcAft>
                          <a:spcPts val="0"/>
                        </a:spcAft>
                        <a:buNone/>
                      </a:pPr>
                      <a:r>
                        <a:rPr lang="en-US" sz="1100"/>
                        <a:t>4</a:t>
                      </a:r>
                      <a:endParaRPr sz="1100"/>
                    </a:p>
                  </a:txBody>
                  <a:tcPr marL="87075" marR="87075" marT="42875" marB="42875">
                    <a:solidFill>
                      <a:srgbClr val="FFFF00"/>
                    </a:solidFill>
                  </a:tcPr>
                </a:tc>
                <a:tc>
                  <a:txBody>
                    <a:bodyPr/>
                    <a:lstStyle/>
                    <a:p>
                      <a:pPr marL="0" marR="0" lvl="0" indent="0" algn="ctr" rtl="0">
                        <a:spcBef>
                          <a:spcPts val="0"/>
                        </a:spcBef>
                        <a:spcAft>
                          <a:spcPts val="0"/>
                        </a:spcAft>
                        <a:buNone/>
                      </a:pPr>
                      <a:r>
                        <a:rPr lang="en-US" sz="1100"/>
                        <a:t>1</a:t>
                      </a:r>
                      <a:endParaRPr sz="1100"/>
                    </a:p>
                  </a:txBody>
                  <a:tcPr marL="87075" marR="87075" marT="42875" marB="42875">
                    <a:solidFill>
                      <a:srgbClr val="FFFF00"/>
                    </a:solidFill>
                  </a:tcPr>
                </a:tc>
                <a:extLst>
                  <a:ext uri="{0D108BD9-81ED-4DB2-BD59-A6C34878D82A}">
                    <a16:rowId xmlns:a16="http://schemas.microsoft.com/office/drawing/2014/main" val="10010"/>
                  </a:ext>
                </a:extLst>
              </a:tr>
              <a:tr h="251575">
                <a:tc>
                  <a:txBody>
                    <a:bodyPr/>
                    <a:lstStyle/>
                    <a:p>
                      <a:pPr marL="0" marR="0" lvl="0" indent="0" algn="l" rtl="0">
                        <a:spcBef>
                          <a:spcPts val="0"/>
                        </a:spcBef>
                        <a:spcAft>
                          <a:spcPts val="0"/>
                        </a:spcAft>
                        <a:buNone/>
                      </a:pPr>
                      <a:r>
                        <a:rPr lang="en-US" sz="1100" b="1"/>
                        <a:t>Honesty, authenticity, and justice</a:t>
                      </a:r>
                      <a:endParaRPr sz="1100" b="1"/>
                    </a:p>
                  </a:txBody>
                  <a:tcPr marL="87075" marR="87075" marT="42875" marB="42875"/>
                </a:tc>
                <a:tc>
                  <a:txBody>
                    <a:bodyPr/>
                    <a:lstStyle/>
                    <a:p>
                      <a:pPr marL="0" marR="0" lvl="0" indent="0" algn="ctr" rtl="0">
                        <a:spcBef>
                          <a:spcPts val="0"/>
                        </a:spcBef>
                        <a:spcAft>
                          <a:spcPts val="0"/>
                        </a:spcAft>
                        <a:buNone/>
                      </a:pPr>
                      <a:r>
                        <a:rPr lang="en-US" sz="1100" b="1"/>
                        <a:t>3</a:t>
                      </a:r>
                      <a:endParaRPr sz="1100" b="1"/>
                    </a:p>
                  </a:txBody>
                  <a:tcPr marL="87075" marR="87075" marT="42875" marB="42875">
                    <a:solidFill>
                      <a:srgbClr val="FFFF00"/>
                    </a:solidFill>
                  </a:tcPr>
                </a:tc>
                <a:tc>
                  <a:txBody>
                    <a:bodyPr/>
                    <a:lstStyle/>
                    <a:p>
                      <a:pPr marL="0" marR="0" lvl="0" indent="0" algn="ctr" rtl="0">
                        <a:spcBef>
                          <a:spcPts val="0"/>
                        </a:spcBef>
                        <a:spcAft>
                          <a:spcPts val="0"/>
                        </a:spcAft>
                        <a:buNone/>
                      </a:pPr>
                      <a:r>
                        <a:rPr lang="en-US" sz="1100" b="1"/>
                        <a:t>18</a:t>
                      </a:r>
                      <a:endParaRPr sz="1100" b="1"/>
                    </a:p>
                  </a:txBody>
                  <a:tcPr marL="87075" marR="87075" marT="42875" marB="42875"/>
                </a:tc>
                <a:extLst>
                  <a:ext uri="{0D108BD9-81ED-4DB2-BD59-A6C34878D82A}">
                    <a16:rowId xmlns:a16="http://schemas.microsoft.com/office/drawing/2014/main" val="10011"/>
                  </a:ext>
                </a:extLst>
              </a:tr>
              <a:tr h="251575">
                <a:tc>
                  <a:txBody>
                    <a:bodyPr/>
                    <a:lstStyle/>
                    <a:p>
                      <a:pPr marL="0" marR="0" lvl="0" indent="0" algn="l" rtl="0">
                        <a:spcBef>
                          <a:spcPts val="0"/>
                        </a:spcBef>
                        <a:spcAft>
                          <a:spcPts val="0"/>
                        </a:spcAft>
                        <a:buNone/>
                      </a:pPr>
                      <a:r>
                        <a:rPr lang="en-US" sz="1100" b="1"/>
                        <a:t>Hope, Optimism, and future-mindedness</a:t>
                      </a:r>
                      <a:endParaRPr sz="1100" b="1"/>
                    </a:p>
                  </a:txBody>
                  <a:tcPr marL="87075" marR="87075" marT="42875" marB="42875"/>
                </a:tc>
                <a:tc>
                  <a:txBody>
                    <a:bodyPr/>
                    <a:lstStyle/>
                    <a:p>
                      <a:pPr marL="0" marR="0" lvl="0" indent="0" algn="ctr" rtl="0">
                        <a:spcBef>
                          <a:spcPts val="0"/>
                        </a:spcBef>
                        <a:spcAft>
                          <a:spcPts val="0"/>
                        </a:spcAft>
                        <a:buNone/>
                      </a:pPr>
                      <a:r>
                        <a:rPr lang="en-US" sz="1100" b="1"/>
                        <a:t>18</a:t>
                      </a:r>
                      <a:endParaRPr sz="1100" b="1"/>
                    </a:p>
                  </a:txBody>
                  <a:tcPr marL="87075" marR="87075" marT="42875" marB="42875"/>
                </a:tc>
                <a:tc>
                  <a:txBody>
                    <a:bodyPr/>
                    <a:lstStyle/>
                    <a:p>
                      <a:pPr marL="0" marR="0" lvl="0" indent="0" algn="ctr" rtl="0">
                        <a:spcBef>
                          <a:spcPts val="0"/>
                        </a:spcBef>
                        <a:spcAft>
                          <a:spcPts val="0"/>
                        </a:spcAft>
                        <a:buNone/>
                      </a:pPr>
                      <a:r>
                        <a:rPr lang="en-US" sz="1100" b="1"/>
                        <a:t>8</a:t>
                      </a:r>
                      <a:endParaRPr sz="1100" b="1"/>
                    </a:p>
                  </a:txBody>
                  <a:tcPr marL="87075" marR="87075" marT="42875" marB="42875"/>
                </a:tc>
                <a:extLst>
                  <a:ext uri="{0D108BD9-81ED-4DB2-BD59-A6C34878D82A}">
                    <a16:rowId xmlns:a16="http://schemas.microsoft.com/office/drawing/2014/main" val="10012"/>
                  </a:ext>
                </a:extLst>
              </a:tr>
              <a:tr h="251575">
                <a:tc>
                  <a:txBody>
                    <a:bodyPr/>
                    <a:lstStyle/>
                    <a:p>
                      <a:pPr marL="0" marR="0" lvl="0" indent="0" algn="l" rtl="0">
                        <a:spcBef>
                          <a:spcPts val="0"/>
                        </a:spcBef>
                        <a:spcAft>
                          <a:spcPts val="0"/>
                        </a:spcAft>
                        <a:buNone/>
                      </a:pPr>
                      <a:r>
                        <a:rPr lang="en-US" sz="1100" b="0"/>
                        <a:t>Humor and playfulness</a:t>
                      </a:r>
                      <a:endParaRPr sz="1100" b="0"/>
                    </a:p>
                  </a:txBody>
                  <a:tcPr marL="87075" marR="87075" marT="42875" marB="42875"/>
                </a:tc>
                <a:tc>
                  <a:txBody>
                    <a:bodyPr/>
                    <a:lstStyle/>
                    <a:p>
                      <a:pPr marL="0" marR="0" lvl="0" indent="0" algn="ctr" rtl="0">
                        <a:spcBef>
                          <a:spcPts val="0"/>
                        </a:spcBef>
                        <a:spcAft>
                          <a:spcPts val="0"/>
                        </a:spcAft>
                        <a:buNone/>
                      </a:pPr>
                      <a:r>
                        <a:rPr lang="en-US" sz="1100" b="0"/>
                        <a:t>7</a:t>
                      </a:r>
                      <a:endParaRPr sz="1100" b="0"/>
                    </a:p>
                  </a:txBody>
                  <a:tcPr marL="87075" marR="87075" marT="42875" marB="42875"/>
                </a:tc>
                <a:tc>
                  <a:txBody>
                    <a:bodyPr/>
                    <a:lstStyle/>
                    <a:p>
                      <a:pPr marL="0" marR="0" lvl="0" indent="0" algn="ctr" rtl="0">
                        <a:spcBef>
                          <a:spcPts val="0"/>
                        </a:spcBef>
                        <a:spcAft>
                          <a:spcPts val="0"/>
                        </a:spcAft>
                        <a:buNone/>
                      </a:pPr>
                      <a:r>
                        <a:rPr lang="en-US" sz="1100" b="0"/>
                        <a:t>2</a:t>
                      </a:r>
                      <a:endParaRPr sz="1100" b="0"/>
                    </a:p>
                  </a:txBody>
                  <a:tcPr marL="87075" marR="87075" marT="42875" marB="42875">
                    <a:solidFill>
                      <a:srgbClr val="FFFF00"/>
                    </a:solidFill>
                  </a:tcPr>
                </a:tc>
                <a:extLst>
                  <a:ext uri="{0D108BD9-81ED-4DB2-BD59-A6C34878D82A}">
                    <a16:rowId xmlns:a16="http://schemas.microsoft.com/office/drawing/2014/main" val="10013"/>
                  </a:ext>
                </a:extLst>
              </a:tr>
              <a:tr h="251575">
                <a:tc>
                  <a:txBody>
                    <a:bodyPr/>
                    <a:lstStyle/>
                    <a:p>
                      <a:pPr marL="0" marR="0" lvl="0" indent="0" algn="l" rtl="0">
                        <a:spcBef>
                          <a:spcPts val="0"/>
                        </a:spcBef>
                        <a:spcAft>
                          <a:spcPts val="0"/>
                        </a:spcAft>
                        <a:buNone/>
                      </a:pPr>
                      <a:r>
                        <a:rPr lang="en-US" sz="1100" b="0"/>
                        <a:t>Industry, diligence, and perseverance</a:t>
                      </a:r>
                      <a:endParaRPr sz="1100" b="0"/>
                    </a:p>
                  </a:txBody>
                  <a:tcPr marL="87075" marR="87075" marT="42875" marB="42875"/>
                </a:tc>
                <a:tc>
                  <a:txBody>
                    <a:bodyPr/>
                    <a:lstStyle/>
                    <a:p>
                      <a:pPr marL="0" marR="0" lvl="0" indent="0" algn="ctr" rtl="0">
                        <a:spcBef>
                          <a:spcPts val="0"/>
                        </a:spcBef>
                        <a:spcAft>
                          <a:spcPts val="0"/>
                        </a:spcAft>
                        <a:buNone/>
                      </a:pPr>
                      <a:r>
                        <a:rPr lang="en-US" sz="1100" b="0"/>
                        <a:t>19</a:t>
                      </a:r>
                      <a:endParaRPr sz="1100" b="0"/>
                    </a:p>
                  </a:txBody>
                  <a:tcPr marL="87075" marR="87075" marT="42875" marB="42875"/>
                </a:tc>
                <a:tc>
                  <a:txBody>
                    <a:bodyPr/>
                    <a:lstStyle/>
                    <a:p>
                      <a:pPr marL="0" marR="0" lvl="0" indent="0" algn="ctr" rtl="0">
                        <a:spcBef>
                          <a:spcPts val="0"/>
                        </a:spcBef>
                        <a:spcAft>
                          <a:spcPts val="0"/>
                        </a:spcAft>
                        <a:buNone/>
                      </a:pPr>
                      <a:r>
                        <a:rPr lang="en-US" sz="1100" b="0"/>
                        <a:t>14</a:t>
                      </a:r>
                      <a:endParaRPr sz="1100" b="0"/>
                    </a:p>
                  </a:txBody>
                  <a:tcPr marL="87075" marR="87075" marT="42875" marB="42875"/>
                </a:tc>
                <a:extLst>
                  <a:ext uri="{0D108BD9-81ED-4DB2-BD59-A6C34878D82A}">
                    <a16:rowId xmlns:a16="http://schemas.microsoft.com/office/drawing/2014/main" val="10014"/>
                  </a:ext>
                </a:extLst>
              </a:tr>
              <a:tr h="251575">
                <a:tc>
                  <a:txBody>
                    <a:bodyPr/>
                    <a:lstStyle/>
                    <a:p>
                      <a:pPr marL="0" marR="0" lvl="0" indent="0" algn="l" rtl="0">
                        <a:spcBef>
                          <a:spcPts val="0"/>
                        </a:spcBef>
                        <a:spcAft>
                          <a:spcPts val="0"/>
                        </a:spcAft>
                        <a:buNone/>
                      </a:pPr>
                      <a:r>
                        <a:rPr lang="en-US" sz="1100" b="1"/>
                        <a:t>Judgment, critical thinking, and open-mindedness</a:t>
                      </a:r>
                      <a:endParaRPr sz="1100" b="1"/>
                    </a:p>
                  </a:txBody>
                  <a:tcPr marL="87075" marR="87075" marT="42875" marB="42875"/>
                </a:tc>
                <a:tc>
                  <a:txBody>
                    <a:bodyPr/>
                    <a:lstStyle/>
                    <a:p>
                      <a:pPr marL="0" marR="0" lvl="0" indent="0" algn="ctr" rtl="0">
                        <a:spcBef>
                          <a:spcPts val="0"/>
                        </a:spcBef>
                        <a:spcAft>
                          <a:spcPts val="0"/>
                        </a:spcAft>
                        <a:buNone/>
                      </a:pPr>
                      <a:r>
                        <a:rPr lang="en-US" sz="1100" b="1"/>
                        <a:t>5</a:t>
                      </a:r>
                      <a:endParaRPr sz="1100" b="1"/>
                    </a:p>
                  </a:txBody>
                  <a:tcPr marL="87075" marR="87075" marT="42875" marB="42875">
                    <a:solidFill>
                      <a:srgbClr val="FFFF00"/>
                    </a:solidFill>
                  </a:tcPr>
                </a:tc>
                <a:tc>
                  <a:txBody>
                    <a:bodyPr/>
                    <a:lstStyle/>
                    <a:p>
                      <a:pPr marL="0" marR="0" lvl="0" indent="0" algn="ctr" rtl="0">
                        <a:spcBef>
                          <a:spcPts val="0"/>
                        </a:spcBef>
                        <a:spcAft>
                          <a:spcPts val="0"/>
                        </a:spcAft>
                        <a:buNone/>
                      </a:pPr>
                      <a:r>
                        <a:rPr lang="en-US" sz="1100" b="1"/>
                        <a:t>16</a:t>
                      </a:r>
                      <a:endParaRPr sz="1100" b="1"/>
                    </a:p>
                  </a:txBody>
                  <a:tcPr marL="87075" marR="87075" marT="42875" marB="42875"/>
                </a:tc>
                <a:extLst>
                  <a:ext uri="{0D108BD9-81ED-4DB2-BD59-A6C34878D82A}">
                    <a16:rowId xmlns:a16="http://schemas.microsoft.com/office/drawing/2014/main" val="10015"/>
                  </a:ext>
                </a:extLst>
              </a:tr>
              <a:tr h="251575">
                <a:tc>
                  <a:txBody>
                    <a:bodyPr/>
                    <a:lstStyle/>
                    <a:p>
                      <a:pPr marL="0" marR="0" lvl="0" indent="0" algn="l" rtl="0">
                        <a:spcBef>
                          <a:spcPts val="0"/>
                        </a:spcBef>
                        <a:spcAft>
                          <a:spcPts val="0"/>
                        </a:spcAft>
                        <a:buNone/>
                      </a:pPr>
                      <a:r>
                        <a:rPr lang="en-US" sz="1100"/>
                        <a:t>Kindness and generosity</a:t>
                      </a:r>
                      <a:endParaRPr sz="1100"/>
                    </a:p>
                  </a:txBody>
                  <a:tcPr marL="87075" marR="87075" marT="42875" marB="42875"/>
                </a:tc>
                <a:tc>
                  <a:txBody>
                    <a:bodyPr/>
                    <a:lstStyle/>
                    <a:p>
                      <a:pPr marL="0" marR="0" lvl="0" indent="0" algn="ctr" rtl="0">
                        <a:spcBef>
                          <a:spcPts val="0"/>
                        </a:spcBef>
                        <a:spcAft>
                          <a:spcPts val="0"/>
                        </a:spcAft>
                        <a:buNone/>
                      </a:pPr>
                      <a:r>
                        <a:rPr lang="en-US" sz="1100" b="0"/>
                        <a:t>1</a:t>
                      </a:r>
                      <a:endParaRPr sz="1100" b="0"/>
                    </a:p>
                  </a:txBody>
                  <a:tcPr marL="87075" marR="87075" marT="42875" marB="42875">
                    <a:solidFill>
                      <a:srgbClr val="FFFF00"/>
                    </a:solidFill>
                  </a:tcPr>
                </a:tc>
                <a:tc>
                  <a:txBody>
                    <a:bodyPr/>
                    <a:lstStyle/>
                    <a:p>
                      <a:pPr marL="0" marR="0" lvl="0" indent="0" algn="ctr" rtl="0">
                        <a:spcBef>
                          <a:spcPts val="0"/>
                        </a:spcBef>
                        <a:spcAft>
                          <a:spcPts val="0"/>
                        </a:spcAft>
                        <a:buNone/>
                      </a:pPr>
                      <a:r>
                        <a:rPr lang="en-US" sz="1100"/>
                        <a:t>5</a:t>
                      </a:r>
                      <a:endParaRPr sz="1100"/>
                    </a:p>
                  </a:txBody>
                  <a:tcPr marL="87075" marR="87075" marT="42875" marB="42875">
                    <a:solidFill>
                      <a:srgbClr val="FFFF00"/>
                    </a:solidFill>
                  </a:tcPr>
                </a:tc>
                <a:extLst>
                  <a:ext uri="{0D108BD9-81ED-4DB2-BD59-A6C34878D82A}">
                    <a16:rowId xmlns:a16="http://schemas.microsoft.com/office/drawing/2014/main" val="10016"/>
                  </a:ext>
                </a:extLst>
              </a:tr>
              <a:tr h="251575">
                <a:tc>
                  <a:txBody>
                    <a:bodyPr/>
                    <a:lstStyle/>
                    <a:p>
                      <a:pPr marL="0" marR="0" lvl="0" indent="0" algn="l" rtl="0">
                        <a:spcBef>
                          <a:spcPts val="0"/>
                        </a:spcBef>
                        <a:spcAft>
                          <a:spcPts val="0"/>
                        </a:spcAft>
                        <a:buNone/>
                      </a:pPr>
                      <a:r>
                        <a:rPr lang="en-US" sz="1100" b="1"/>
                        <a:t>Leadership</a:t>
                      </a:r>
                      <a:endParaRPr sz="1100" b="1"/>
                    </a:p>
                  </a:txBody>
                  <a:tcPr marL="87075" marR="87075" marT="42875" marB="42875"/>
                </a:tc>
                <a:tc>
                  <a:txBody>
                    <a:bodyPr/>
                    <a:lstStyle/>
                    <a:p>
                      <a:pPr marL="0" marR="0" lvl="0" indent="0" algn="ctr" rtl="0">
                        <a:spcBef>
                          <a:spcPts val="0"/>
                        </a:spcBef>
                        <a:spcAft>
                          <a:spcPts val="0"/>
                        </a:spcAft>
                        <a:buNone/>
                      </a:pPr>
                      <a:r>
                        <a:rPr lang="en-US" sz="1100" b="1"/>
                        <a:t>13</a:t>
                      </a:r>
                      <a:endParaRPr sz="1100" b="1"/>
                    </a:p>
                  </a:txBody>
                  <a:tcPr marL="87075" marR="87075" marT="42875" marB="42875"/>
                </a:tc>
                <a:tc>
                  <a:txBody>
                    <a:bodyPr/>
                    <a:lstStyle/>
                    <a:p>
                      <a:pPr marL="0" marR="0" lvl="0" indent="0" algn="ctr" rtl="0">
                        <a:spcBef>
                          <a:spcPts val="0"/>
                        </a:spcBef>
                        <a:spcAft>
                          <a:spcPts val="0"/>
                        </a:spcAft>
                        <a:buNone/>
                      </a:pPr>
                      <a:r>
                        <a:rPr lang="en-US" sz="1100" b="1">
                          <a:solidFill>
                            <a:schemeClr val="lt1"/>
                          </a:solidFill>
                        </a:rPr>
                        <a:t>20</a:t>
                      </a:r>
                      <a:endParaRPr sz="1100" b="1">
                        <a:solidFill>
                          <a:schemeClr val="lt1"/>
                        </a:solidFill>
                      </a:endParaRPr>
                    </a:p>
                  </a:txBody>
                  <a:tcPr marL="87075" marR="87075" marT="42875" marB="42875">
                    <a:solidFill>
                      <a:srgbClr val="FF0000"/>
                    </a:solidFill>
                  </a:tcPr>
                </a:tc>
                <a:extLst>
                  <a:ext uri="{0D108BD9-81ED-4DB2-BD59-A6C34878D82A}">
                    <a16:rowId xmlns:a16="http://schemas.microsoft.com/office/drawing/2014/main" val="10017"/>
                  </a:ext>
                </a:extLst>
              </a:tr>
              <a:tr h="251575">
                <a:tc>
                  <a:txBody>
                    <a:bodyPr/>
                    <a:lstStyle/>
                    <a:p>
                      <a:pPr marL="0" marR="0" lvl="0" indent="0" algn="l" rtl="0">
                        <a:spcBef>
                          <a:spcPts val="0"/>
                        </a:spcBef>
                        <a:spcAft>
                          <a:spcPts val="0"/>
                        </a:spcAft>
                        <a:buNone/>
                      </a:pPr>
                      <a:r>
                        <a:rPr lang="en-US" sz="1100"/>
                        <a:t>Love of learning</a:t>
                      </a:r>
                      <a:endParaRPr sz="1100"/>
                    </a:p>
                  </a:txBody>
                  <a:tcPr marL="87075" marR="87075" marT="42875" marB="42875"/>
                </a:tc>
                <a:tc>
                  <a:txBody>
                    <a:bodyPr/>
                    <a:lstStyle/>
                    <a:p>
                      <a:pPr marL="0" marR="0" lvl="0" indent="0" algn="ctr" rtl="0">
                        <a:spcBef>
                          <a:spcPts val="0"/>
                        </a:spcBef>
                        <a:spcAft>
                          <a:spcPts val="0"/>
                        </a:spcAft>
                        <a:buNone/>
                      </a:pPr>
                      <a:r>
                        <a:rPr lang="en-US" sz="1100"/>
                        <a:t>15</a:t>
                      </a:r>
                      <a:endParaRPr sz="1100"/>
                    </a:p>
                  </a:txBody>
                  <a:tcPr marL="87075" marR="87075" marT="42875" marB="42875"/>
                </a:tc>
                <a:tc>
                  <a:txBody>
                    <a:bodyPr/>
                    <a:lstStyle/>
                    <a:p>
                      <a:pPr marL="0" marR="0" lvl="0" indent="0" algn="ctr" rtl="0">
                        <a:spcBef>
                          <a:spcPts val="0"/>
                        </a:spcBef>
                        <a:spcAft>
                          <a:spcPts val="0"/>
                        </a:spcAft>
                        <a:buNone/>
                      </a:pPr>
                      <a:r>
                        <a:rPr lang="en-US" sz="1100"/>
                        <a:t>11</a:t>
                      </a:r>
                      <a:endParaRPr sz="1100"/>
                    </a:p>
                  </a:txBody>
                  <a:tcPr marL="87075" marR="87075" marT="42875" marB="42875"/>
                </a:tc>
                <a:extLst>
                  <a:ext uri="{0D108BD9-81ED-4DB2-BD59-A6C34878D82A}">
                    <a16:rowId xmlns:a16="http://schemas.microsoft.com/office/drawing/2014/main" val="10018"/>
                  </a:ext>
                </a:extLst>
              </a:tr>
              <a:tr h="251575">
                <a:tc>
                  <a:txBody>
                    <a:bodyPr/>
                    <a:lstStyle/>
                    <a:p>
                      <a:pPr marL="0" marR="0" lvl="0" indent="0" algn="l" rtl="0">
                        <a:spcBef>
                          <a:spcPts val="0"/>
                        </a:spcBef>
                        <a:spcAft>
                          <a:spcPts val="0"/>
                        </a:spcAft>
                        <a:buNone/>
                      </a:pPr>
                      <a:r>
                        <a:rPr lang="en-US" sz="1100"/>
                        <a:t>Modesty and humility</a:t>
                      </a:r>
                      <a:endParaRPr sz="1100"/>
                    </a:p>
                  </a:txBody>
                  <a:tcPr marL="87075" marR="87075" marT="42875" marB="42875"/>
                </a:tc>
                <a:tc>
                  <a:txBody>
                    <a:bodyPr/>
                    <a:lstStyle/>
                    <a:p>
                      <a:pPr marL="0" marR="0" lvl="0" indent="0" algn="ctr" rtl="0">
                        <a:spcBef>
                          <a:spcPts val="0"/>
                        </a:spcBef>
                        <a:spcAft>
                          <a:spcPts val="0"/>
                        </a:spcAft>
                        <a:buNone/>
                      </a:pPr>
                      <a:r>
                        <a:rPr lang="en-US" sz="1100">
                          <a:solidFill>
                            <a:schemeClr val="lt1"/>
                          </a:solidFill>
                        </a:rPr>
                        <a:t>23</a:t>
                      </a:r>
                      <a:endParaRPr sz="1100">
                        <a:solidFill>
                          <a:schemeClr val="lt1"/>
                        </a:solidFill>
                      </a:endParaRPr>
                    </a:p>
                  </a:txBody>
                  <a:tcPr marL="87075" marR="87075" marT="42875" marB="42875">
                    <a:solidFill>
                      <a:srgbClr val="FF0000"/>
                    </a:solidFill>
                  </a:tcPr>
                </a:tc>
                <a:tc>
                  <a:txBody>
                    <a:bodyPr/>
                    <a:lstStyle/>
                    <a:p>
                      <a:pPr marL="0" marR="0" lvl="0" indent="0" algn="ctr" rtl="0">
                        <a:spcBef>
                          <a:spcPts val="0"/>
                        </a:spcBef>
                        <a:spcAft>
                          <a:spcPts val="0"/>
                        </a:spcAft>
                        <a:buNone/>
                      </a:pPr>
                      <a:r>
                        <a:rPr lang="en-US" sz="1100"/>
                        <a:t>17</a:t>
                      </a:r>
                      <a:endParaRPr sz="1100"/>
                    </a:p>
                  </a:txBody>
                  <a:tcPr marL="87075" marR="87075" marT="42875" marB="42875"/>
                </a:tc>
                <a:extLst>
                  <a:ext uri="{0D108BD9-81ED-4DB2-BD59-A6C34878D82A}">
                    <a16:rowId xmlns:a16="http://schemas.microsoft.com/office/drawing/2014/main" val="10019"/>
                  </a:ext>
                </a:extLst>
              </a:tr>
              <a:tr h="251575">
                <a:tc>
                  <a:txBody>
                    <a:bodyPr/>
                    <a:lstStyle/>
                    <a:p>
                      <a:pPr marL="0" marR="0" lvl="0" indent="0" algn="l" rtl="0">
                        <a:spcBef>
                          <a:spcPts val="0"/>
                        </a:spcBef>
                        <a:spcAft>
                          <a:spcPts val="0"/>
                        </a:spcAft>
                        <a:buNone/>
                      </a:pPr>
                      <a:r>
                        <a:rPr lang="en-US" sz="1100"/>
                        <a:t>Perspective (wisdom)</a:t>
                      </a:r>
                      <a:endParaRPr sz="1100"/>
                    </a:p>
                  </a:txBody>
                  <a:tcPr marL="87075" marR="87075" marT="42875" marB="42875"/>
                </a:tc>
                <a:tc>
                  <a:txBody>
                    <a:bodyPr/>
                    <a:lstStyle/>
                    <a:p>
                      <a:pPr marL="0" marR="0" lvl="0" indent="0" algn="ctr" rtl="0">
                        <a:spcBef>
                          <a:spcPts val="0"/>
                        </a:spcBef>
                        <a:spcAft>
                          <a:spcPts val="0"/>
                        </a:spcAft>
                        <a:buNone/>
                      </a:pPr>
                      <a:r>
                        <a:rPr lang="en-US" sz="1100"/>
                        <a:t>11</a:t>
                      </a:r>
                      <a:endParaRPr sz="1100"/>
                    </a:p>
                  </a:txBody>
                  <a:tcPr marL="87075" marR="87075" marT="42875" marB="42875"/>
                </a:tc>
                <a:tc>
                  <a:txBody>
                    <a:bodyPr/>
                    <a:lstStyle/>
                    <a:p>
                      <a:pPr marL="0" marR="0" lvl="0" indent="0" algn="ctr" rtl="0">
                        <a:spcBef>
                          <a:spcPts val="0"/>
                        </a:spcBef>
                        <a:spcAft>
                          <a:spcPts val="0"/>
                        </a:spcAft>
                        <a:buNone/>
                      </a:pPr>
                      <a:r>
                        <a:rPr lang="en-US" sz="1100"/>
                        <a:t>15</a:t>
                      </a:r>
                      <a:endParaRPr sz="1100"/>
                    </a:p>
                  </a:txBody>
                  <a:tcPr marL="87075" marR="87075" marT="42875" marB="42875"/>
                </a:tc>
                <a:extLst>
                  <a:ext uri="{0D108BD9-81ED-4DB2-BD59-A6C34878D82A}">
                    <a16:rowId xmlns:a16="http://schemas.microsoft.com/office/drawing/2014/main" val="10020"/>
                  </a:ext>
                </a:extLst>
              </a:tr>
              <a:tr h="251575">
                <a:tc>
                  <a:txBody>
                    <a:bodyPr/>
                    <a:lstStyle/>
                    <a:p>
                      <a:pPr marL="0" marR="0" lvl="0" indent="0" algn="l" rtl="0">
                        <a:spcBef>
                          <a:spcPts val="0"/>
                        </a:spcBef>
                        <a:spcAft>
                          <a:spcPts val="0"/>
                        </a:spcAft>
                        <a:buNone/>
                      </a:pPr>
                      <a:r>
                        <a:rPr lang="en-US" sz="1100"/>
                        <a:t>Self-control and Self-regulation</a:t>
                      </a:r>
                      <a:endParaRPr sz="1100"/>
                    </a:p>
                  </a:txBody>
                  <a:tcPr marL="87075" marR="87075" marT="42875" marB="42875"/>
                </a:tc>
                <a:tc>
                  <a:txBody>
                    <a:bodyPr/>
                    <a:lstStyle/>
                    <a:p>
                      <a:pPr marL="0" marR="0" lvl="0" indent="0" algn="ctr" rtl="0">
                        <a:spcBef>
                          <a:spcPts val="0"/>
                        </a:spcBef>
                        <a:spcAft>
                          <a:spcPts val="0"/>
                        </a:spcAft>
                        <a:buNone/>
                      </a:pPr>
                      <a:r>
                        <a:rPr lang="en-US" sz="1100">
                          <a:solidFill>
                            <a:schemeClr val="lt1"/>
                          </a:solidFill>
                        </a:rPr>
                        <a:t>24</a:t>
                      </a:r>
                      <a:endParaRPr sz="1100">
                        <a:solidFill>
                          <a:schemeClr val="lt1"/>
                        </a:solidFill>
                      </a:endParaRPr>
                    </a:p>
                  </a:txBody>
                  <a:tcPr marL="87075" marR="87075" marT="42875" marB="42875">
                    <a:solidFill>
                      <a:srgbClr val="FF0000"/>
                    </a:solidFill>
                  </a:tcPr>
                </a:tc>
                <a:tc>
                  <a:txBody>
                    <a:bodyPr/>
                    <a:lstStyle/>
                    <a:p>
                      <a:pPr marL="0" marR="0" lvl="0" indent="0" algn="ctr" rtl="0">
                        <a:spcBef>
                          <a:spcPts val="0"/>
                        </a:spcBef>
                        <a:spcAft>
                          <a:spcPts val="0"/>
                        </a:spcAft>
                        <a:buNone/>
                      </a:pPr>
                      <a:r>
                        <a:rPr lang="en-US" sz="1100">
                          <a:solidFill>
                            <a:schemeClr val="lt1"/>
                          </a:solidFill>
                        </a:rPr>
                        <a:t>24</a:t>
                      </a:r>
                      <a:endParaRPr sz="1100">
                        <a:solidFill>
                          <a:schemeClr val="lt1"/>
                        </a:solidFill>
                      </a:endParaRPr>
                    </a:p>
                  </a:txBody>
                  <a:tcPr marL="87075" marR="87075" marT="42875" marB="42875">
                    <a:solidFill>
                      <a:srgbClr val="FF0000"/>
                    </a:solidFill>
                  </a:tcPr>
                </a:tc>
                <a:extLst>
                  <a:ext uri="{0D108BD9-81ED-4DB2-BD59-A6C34878D82A}">
                    <a16:rowId xmlns:a16="http://schemas.microsoft.com/office/drawing/2014/main" val="10021"/>
                  </a:ext>
                </a:extLst>
              </a:tr>
              <a:tr h="251575">
                <a:tc>
                  <a:txBody>
                    <a:bodyPr/>
                    <a:lstStyle/>
                    <a:p>
                      <a:pPr marL="0" marR="0" lvl="0" indent="0" algn="l" rtl="0">
                        <a:spcBef>
                          <a:spcPts val="0"/>
                        </a:spcBef>
                        <a:spcAft>
                          <a:spcPts val="0"/>
                        </a:spcAft>
                        <a:buNone/>
                      </a:pPr>
                      <a:r>
                        <a:rPr lang="en-US" sz="1100"/>
                        <a:t>Social Intelligence</a:t>
                      </a:r>
                      <a:endParaRPr sz="1100"/>
                    </a:p>
                  </a:txBody>
                  <a:tcPr marL="87075" marR="87075" marT="42875" marB="42875"/>
                </a:tc>
                <a:tc>
                  <a:txBody>
                    <a:bodyPr/>
                    <a:lstStyle/>
                    <a:p>
                      <a:pPr marL="0" marR="0" lvl="0" indent="0" algn="ctr" rtl="0">
                        <a:spcBef>
                          <a:spcPts val="0"/>
                        </a:spcBef>
                        <a:spcAft>
                          <a:spcPts val="0"/>
                        </a:spcAft>
                        <a:buNone/>
                      </a:pPr>
                      <a:r>
                        <a:rPr lang="en-US" sz="1100"/>
                        <a:t>12</a:t>
                      </a:r>
                      <a:endParaRPr sz="1100"/>
                    </a:p>
                  </a:txBody>
                  <a:tcPr marL="87075" marR="87075" marT="42875" marB="42875"/>
                </a:tc>
                <a:tc>
                  <a:txBody>
                    <a:bodyPr/>
                    <a:lstStyle/>
                    <a:p>
                      <a:pPr marL="0" marR="0" lvl="0" indent="0" algn="ctr" rtl="0">
                        <a:spcBef>
                          <a:spcPts val="0"/>
                        </a:spcBef>
                        <a:spcAft>
                          <a:spcPts val="0"/>
                        </a:spcAft>
                        <a:buNone/>
                      </a:pPr>
                      <a:r>
                        <a:rPr lang="en-US" sz="1100"/>
                        <a:t>12</a:t>
                      </a:r>
                      <a:endParaRPr sz="1100"/>
                    </a:p>
                  </a:txBody>
                  <a:tcPr marL="87075" marR="87075" marT="42875" marB="42875"/>
                </a:tc>
                <a:extLst>
                  <a:ext uri="{0D108BD9-81ED-4DB2-BD59-A6C34878D82A}">
                    <a16:rowId xmlns:a16="http://schemas.microsoft.com/office/drawing/2014/main" val="10022"/>
                  </a:ext>
                </a:extLst>
              </a:tr>
              <a:tr h="251575">
                <a:tc>
                  <a:txBody>
                    <a:bodyPr/>
                    <a:lstStyle/>
                    <a:p>
                      <a:pPr marL="0" marR="0" lvl="0" indent="0" algn="l" rtl="0">
                        <a:spcBef>
                          <a:spcPts val="0"/>
                        </a:spcBef>
                        <a:spcAft>
                          <a:spcPts val="0"/>
                        </a:spcAft>
                        <a:buNone/>
                      </a:pPr>
                      <a:r>
                        <a:rPr lang="en-US" sz="1100"/>
                        <a:t>Spirituality, sense of purpose, and faith</a:t>
                      </a:r>
                      <a:endParaRPr sz="1100"/>
                    </a:p>
                  </a:txBody>
                  <a:tcPr marL="87075" marR="87075" marT="42875" marB="42875"/>
                </a:tc>
                <a:tc>
                  <a:txBody>
                    <a:bodyPr/>
                    <a:lstStyle/>
                    <a:p>
                      <a:pPr marL="0" marR="0" lvl="0" indent="0" algn="ctr" rtl="0">
                        <a:spcBef>
                          <a:spcPts val="0"/>
                        </a:spcBef>
                        <a:spcAft>
                          <a:spcPts val="0"/>
                        </a:spcAft>
                        <a:buNone/>
                      </a:pPr>
                      <a:r>
                        <a:rPr lang="en-US" sz="1100">
                          <a:solidFill>
                            <a:schemeClr val="lt1"/>
                          </a:solidFill>
                        </a:rPr>
                        <a:t>20</a:t>
                      </a:r>
                      <a:endParaRPr sz="1100">
                        <a:solidFill>
                          <a:schemeClr val="lt1"/>
                        </a:solidFill>
                      </a:endParaRPr>
                    </a:p>
                  </a:txBody>
                  <a:tcPr marL="87075" marR="87075" marT="42875" marB="42875">
                    <a:solidFill>
                      <a:srgbClr val="FF0000"/>
                    </a:solidFill>
                  </a:tcPr>
                </a:tc>
                <a:tc>
                  <a:txBody>
                    <a:bodyPr/>
                    <a:lstStyle/>
                    <a:p>
                      <a:pPr marL="0" marR="0" lvl="0" indent="0" algn="ctr" rtl="0">
                        <a:spcBef>
                          <a:spcPts val="0"/>
                        </a:spcBef>
                        <a:spcAft>
                          <a:spcPts val="0"/>
                        </a:spcAft>
                        <a:buNone/>
                      </a:pPr>
                      <a:r>
                        <a:rPr lang="en-US" sz="1100">
                          <a:solidFill>
                            <a:schemeClr val="lt1"/>
                          </a:solidFill>
                        </a:rPr>
                        <a:t>23</a:t>
                      </a:r>
                      <a:endParaRPr sz="1100">
                        <a:solidFill>
                          <a:schemeClr val="lt1"/>
                        </a:solidFill>
                      </a:endParaRPr>
                    </a:p>
                  </a:txBody>
                  <a:tcPr marL="87075" marR="87075" marT="42875" marB="42875">
                    <a:solidFill>
                      <a:srgbClr val="FF0000"/>
                    </a:solidFill>
                  </a:tcPr>
                </a:tc>
                <a:extLst>
                  <a:ext uri="{0D108BD9-81ED-4DB2-BD59-A6C34878D82A}">
                    <a16:rowId xmlns:a16="http://schemas.microsoft.com/office/drawing/2014/main" val="10023"/>
                  </a:ext>
                </a:extLst>
              </a:tr>
              <a:tr h="251575">
                <a:tc>
                  <a:txBody>
                    <a:bodyPr/>
                    <a:lstStyle/>
                    <a:p>
                      <a:pPr marL="0" marR="0" lvl="0" indent="0" algn="l" rtl="0">
                        <a:spcBef>
                          <a:spcPts val="0"/>
                        </a:spcBef>
                        <a:spcAft>
                          <a:spcPts val="0"/>
                        </a:spcAft>
                        <a:buNone/>
                      </a:pPr>
                      <a:r>
                        <a:rPr lang="en-US" sz="1100" b="1"/>
                        <a:t>Zest, enthusiasm, and energy</a:t>
                      </a:r>
                      <a:endParaRPr sz="1100" b="1"/>
                    </a:p>
                  </a:txBody>
                  <a:tcPr marL="87075" marR="87075" marT="42875" marB="42875"/>
                </a:tc>
                <a:tc>
                  <a:txBody>
                    <a:bodyPr/>
                    <a:lstStyle/>
                    <a:p>
                      <a:pPr marL="0" marR="0" lvl="0" indent="0" algn="ctr" rtl="0">
                        <a:spcBef>
                          <a:spcPts val="0"/>
                        </a:spcBef>
                        <a:spcAft>
                          <a:spcPts val="0"/>
                        </a:spcAft>
                        <a:buNone/>
                      </a:pPr>
                      <a:r>
                        <a:rPr lang="en-US" sz="1100" b="1">
                          <a:solidFill>
                            <a:schemeClr val="lt1"/>
                          </a:solidFill>
                        </a:rPr>
                        <a:t>21</a:t>
                      </a:r>
                      <a:endParaRPr sz="1100" b="1">
                        <a:solidFill>
                          <a:schemeClr val="lt1"/>
                        </a:solidFill>
                      </a:endParaRPr>
                    </a:p>
                  </a:txBody>
                  <a:tcPr marL="87075" marR="87075" marT="42875" marB="42875">
                    <a:solidFill>
                      <a:srgbClr val="FF0000"/>
                    </a:solidFill>
                  </a:tcPr>
                </a:tc>
                <a:tc>
                  <a:txBody>
                    <a:bodyPr/>
                    <a:lstStyle/>
                    <a:p>
                      <a:pPr marL="0" marR="0" lvl="0" indent="0" algn="ctr" rtl="0">
                        <a:spcBef>
                          <a:spcPts val="0"/>
                        </a:spcBef>
                        <a:spcAft>
                          <a:spcPts val="0"/>
                        </a:spcAft>
                        <a:buNone/>
                      </a:pPr>
                      <a:r>
                        <a:rPr lang="en-US" sz="1100" b="1"/>
                        <a:t>10</a:t>
                      </a:r>
                      <a:endParaRPr sz="1100" b="1"/>
                    </a:p>
                  </a:txBody>
                  <a:tcPr marL="87075" marR="87075" marT="42875" marB="42875"/>
                </a:tc>
                <a:extLst>
                  <a:ext uri="{0D108BD9-81ED-4DB2-BD59-A6C34878D82A}">
                    <a16:rowId xmlns:a16="http://schemas.microsoft.com/office/drawing/2014/main" val="10024"/>
                  </a:ext>
                </a:extLst>
              </a:tr>
            </a:tbl>
          </a:graphicData>
        </a:graphic>
      </p:graphicFrame>
      <p:sp>
        <p:nvSpPr>
          <p:cNvPr id="3000" name="Google Shape;3000;p182"/>
          <p:cNvSpPr/>
          <p:nvPr/>
        </p:nvSpPr>
        <p:spPr>
          <a:xfrm>
            <a:off x="1089025" y="0"/>
            <a:ext cx="71438" cy="68580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86475" tIns="43225" rIns="86475" bIns="43225"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01" name="Google Shape;3001;p182"/>
          <p:cNvSpPr/>
          <p:nvPr/>
        </p:nvSpPr>
        <p:spPr>
          <a:xfrm>
            <a:off x="8173398" y="5558154"/>
            <a:ext cx="765175" cy="179387"/>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600">
                <a:solidFill>
                  <a:schemeClr val="dk1"/>
                </a:solidFill>
                <a:latin typeface="Verdana"/>
                <a:ea typeface="Verdana"/>
                <a:cs typeface="Verdana"/>
                <a:sym typeface="Verdana"/>
              </a:rPr>
              <a:t>Peterson, 2006</a:t>
            </a:r>
            <a:endParaRPr/>
          </a:p>
        </p:txBody>
      </p:sp>
      <p:sp>
        <p:nvSpPr>
          <p:cNvPr id="3002" name="Google Shape;3002;p182"/>
          <p:cNvSpPr/>
          <p:nvPr/>
        </p:nvSpPr>
        <p:spPr>
          <a:xfrm>
            <a:off x="8104353" y="5011134"/>
            <a:ext cx="1681091" cy="272005"/>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600">
                <a:solidFill>
                  <a:schemeClr val="dk1"/>
                </a:solidFill>
                <a:latin typeface="Verdana"/>
                <a:ea typeface="Verdana"/>
                <a:cs typeface="Verdana"/>
                <a:sym typeface="Verdana"/>
              </a:rPr>
              <a:t>Park, Peterson, </a:t>
            </a:r>
            <a:endParaRPr/>
          </a:p>
          <a:p>
            <a:pPr marL="0" marR="0" lvl="0" indent="0" algn="l" rtl="0">
              <a:spcBef>
                <a:spcPts val="0"/>
              </a:spcBef>
              <a:spcAft>
                <a:spcPts val="0"/>
              </a:spcAft>
              <a:buNone/>
            </a:pPr>
            <a:r>
              <a:rPr lang="en-US" sz="600">
                <a:solidFill>
                  <a:schemeClr val="dk1"/>
                </a:solidFill>
                <a:latin typeface="Verdana"/>
                <a:ea typeface="Verdana"/>
                <a:cs typeface="Verdana"/>
                <a:sym typeface="Verdana"/>
              </a:rPr>
              <a:t>&amp; Seligman, 2006</a:t>
            </a:r>
            <a:endParaRPr/>
          </a:p>
        </p:txBody>
      </p:sp>
      <p:pic>
        <p:nvPicPr>
          <p:cNvPr id="3003" name="Google Shape;3003;p182" descr="Character_Strengths.png"/>
          <p:cNvPicPr preferRelativeResize="0"/>
          <p:nvPr/>
        </p:nvPicPr>
        <p:blipFill rotWithShape="1">
          <a:blip r:embed="rId4">
            <a:alphaModFix/>
          </a:blip>
          <a:srcRect/>
          <a:stretch/>
        </p:blipFill>
        <p:spPr>
          <a:xfrm>
            <a:off x="133350" y="5994400"/>
            <a:ext cx="822325" cy="684213"/>
          </a:xfrm>
          <a:prstGeom prst="rect">
            <a:avLst/>
          </a:prstGeom>
          <a:noFill/>
          <a:ln>
            <a:noFill/>
          </a:ln>
        </p:spPr>
      </p:pic>
      <p:sp>
        <p:nvSpPr>
          <p:cNvPr id="3004" name="Google Shape;3004;p182"/>
          <p:cNvSpPr txBox="1"/>
          <p:nvPr/>
        </p:nvSpPr>
        <p:spPr>
          <a:xfrm rot="-5400000">
            <a:off x="-2895600" y="2895600"/>
            <a:ext cx="6858000" cy="1066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Verdana"/>
                <a:ea typeface="Verdana"/>
                <a:cs typeface="Verdana"/>
                <a:sym typeface="Verdana"/>
              </a:rPr>
              <a:t>Character Strengths in the </a:t>
            </a:r>
            <a:endParaRPr/>
          </a:p>
          <a:p>
            <a:pPr marL="0" marR="0" lvl="0" indent="0" algn="ctr" rtl="0">
              <a:spcBef>
                <a:spcPts val="0"/>
              </a:spcBef>
              <a:spcAft>
                <a:spcPts val="0"/>
              </a:spcAft>
              <a:buNone/>
            </a:pPr>
            <a:r>
              <a:rPr lang="en-US" sz="2400" b="1">
                <a:solidFill>
                  <a:schemeClr val="lt1"/>
                </a:solidFill>
                <a:latin typeface="Verdana"/>
                <a:ea typeface="Verdana"/>
                <a:cs typeface="Verdana"/>
                <a:sym typeface="Verdana"/>
              </a:rPr>
              <a:t>Adult and Youth Populations</a:t>
            </a:r>
            <a:endParaRPr/>
          </a:p>
        </p:txBody>
      </p:sp>
      <p:sp>
        <p:nvSpPr>
          <p:cNvPr id="3005" name="Google Shape;3005;p182"/>
          <p:cNvSpPr txBox="1">
            <a:spLocks noGrp="1"/>
          </p:cNvSpPr>
          <p:nvPr>
            <p:ph type="sldNum" idx="12"/>
          </p:nvPr>
        </p:nvSpPr>
        <p:spPr>
          <a:xfrm>
            <a:off x="8256860" y="635730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182</a:t>
            </a:fld>
            <a:endParaRPr/>
          </a:p>
        </p:txBody>
      </p:sp>
      <p:sp>
        <p:nvSpPr>
          <p:cNvPr id="3006" name="Google Shape;3006;p182"/>
          <p:cNvSpPr/>
          <p:nvPr/>
        </p:nvSpPr>
        <p:spPr>
          <a:xfrm>
            <a:off x="905439"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3012"/>
        <p:cNvGrpSpPr/>
        <p:nvPr/>
      </p:nvGrpSpPr>
      <p:grpSpPr>
        <a:xfrm>
          <a:off x="0" y="0"/>
          <a:ext cx="0" cy="0"/>
          <a:chOff x="0" y="0"/>
          <a:chExt cx="0" cy="0"/>
        </a:xfrm>
      </p:grpSpPr>
      <p:sp>
        <p:nvSpPr>
          <p:cNvPr id="3013" name="Google Shape;3013;p183"/>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69):</a:t>
            </a:r>
            <a:br>
              <a:rPr lang="en-US"/>
            </a:br>
            <a:r>
              <a:rPr lang="en-US"/>
              <a:t>Make it Personal</a:t>
            </a:r>
            <a:endParaRPr/>
          </a:p>
        </p:txBody>
      </p:sp>
      <p:sp>
        <p:nvSpPr>
          <p:cNvPr id="3014" name="Google Shape;3014;p18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183</a:t>
            </a:fld>
            <a:endParaRPr/>
          </a:p>
        </p:txBody>
      </p:sp>
      <p:pic>
        <p:nvPicPr>
          <p:cNvPr id="3015" name="Google Shape;3015;p183" descr="Character_Strengths.png"/>
          <p:cNvPicPr preferRelativeResize="0"/>
          <p:nvPr/>
        </p:nvPicPr>
        <p:blipFill rotWithShape="1">
          <a:blip r:embed="rId3">
            <a:alphaModFix/>
          </a:blip>
          <a:srcRect/>
          <a:stretch/>
        </p:blipFill>
        <p:spPr>
          <a:xfrm>
            <a:off x="427038" y="153988"/>
            <a:ext cx="684212" cy="822325"/>
          </a:xfrm>
          <a:prstGeom prst="rect">
            <a:avLst/>
          </a:prstGeom>
          <a:noFill/>
          <a:ln>
            <a:noFill/>
          </a:ln>
        </p:spPr>
      </p:pic>
      <p:pic>
        <p:nvPicPr>
          <p:cNvPr id="3016" name="Google Shape;3016;p183" descr="D - TLR Review CSF2_TeenCurriculum_ParticipantGuideV3_0 3_AUG15.pptx - PowerPoint"/>
          <p:cNvPicPr preferRelativeResize="0"/>
          <p:nvPr/>
        </p:nvPicPr>
        <p:blipFill rotWithShape="1">
          <a:blip r:embed="rId4">
            <a:alphaModFix/>
          </a:blip>
          <a:srcRect l="26049" t="31453" r="5679" b="22848"/>
          <a:stretch/>
        </p:blipFill>
        <p:spPr>
          <a:xfrm>
            <a:off x="2667747" y="1448204"/>
            <a:ext cx="3820820" cy="5023439"/>
          </a:xfrm>
          <a:prstGeom prst="rect">
            <a:avLst/>
          </a:prstGeom>
          <a:noFill/>
          <a:ln>
            <a:noFill/>
          </a:ln>
        </p:spPr>
      </p:pic>
      <p:sp>
        <p:nvSpPr>
          <p:cNvPr id="3017" name="Google Shape;3017;p18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Shape 3029"/>
        <p:cNvGrpSpPr/>
        <p:nvPr/>
      </p:nvGrpSpPr>
      <p:grpSpPr>
        <a:xfrm>
          <a:off x="0" y="0"/>
          <a:ext cx="0" cy="0"/>
          <a:chOff x="0" y="0"/>
          <a:chExt cx="0" cy="0"/>
        </a:xfrm>
      </p:grpSpPr>
      <p:sp>
        <p:nvSpPr>
          <p:cNvPr id="3030" name="Google Shape;3030;p184"/>
          <p:cNvSpPr txBox="1">
            <a:spLocks noGrp="1"/>
          </p:cNvSpPr>
          <p:nvPr>
            <p:ph type="title" idx="4294967295"/>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14) CS-CL Cover Page</a:t>
            </a:r>
            <a:endParaRPr/>
          </a:p>
        </p:txBody>
      </p:sp>
      <p:sp>
        <p:nvSpPr>
          <p:cNvPr id="3031" name="Google Shape;3031;p18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184</a:t>
            </a:fld>
            <a:endParaRPr/>
          </a:p>
        </p:txBody>
      </p:sp>
      <p:sp>
        <p:nvSpPr>
          <p:cNvPr id="3032" name="Google Shape;3032;p18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Shape 3043"/>
        <p:cNvGrpSpPr/>
        <p:nvPr/>
      </p:nvGrpSpPr>
      <p:grpSpPr>
        <a:xfrm>
          <a:off x="0" y="0"/>
          <a:ext cx="0" cy="0"/>
          <a:chOff x="0" y="0"/>
          <a:chExt cx="0" cy="0"/>
        </a:xfrm>
      </p:grpSpPr>
      <p:sp>
        <p:nvSpPr>
          <p:cNvPr id="3044" name="Google Shape;3044;p185"/>
          <p:cNvSpPr txBox="1">
            <a:spLocks noGrp="1"/>
          </p:cNvSpPr>
          <p:nvPr>
            <p:ph type="title" idx="4294967295"/>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14) CS-CL Key Terms</a:t>
            </a:r>
            <a:endParaRPr/>
          </a:p>
        </p:txBody>
      </p:sp>
      <p:sp>
        <p:nvSpPr>
          <p:cNvPr id="3045" name="Google Shape;3045;p18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185</a:t>
            </a:fld>
            <a:endParaRPr/>
          </a:p>
        </p:txBody>
      </p:sp>
      <p:sp>
        <p:nvSpPr>
          <p:cNvPr id="3046" name="Google Shape;3046;p18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053" name="Google Shape;3053;p18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70):</a:t>
            </a:r>
            <a:br>
              <a:rPr lang="en-US"/>
            </a:br>
            <a:r>
              <a:rPr lang="en-US"/>
              <a:t>Hunt the Good Stuff</a:t>
            </a:r>
            <a:endParaRPr/>
          </a:p>
        </p:txBody>
      </p:sp>
      <p:sp>
        <p:nvSpPr>
          <p:cNvPr id="3054" name="Google Shape;3054;p18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186</a:t>
            </a:fld>
            <a:endParaRPr/>
          </a:p>
        </p:txBody>
      </p:sp>
      <p:pic>
        <p:nvPicPr>
          <p:cNvPr id="3055" name="Google Shape;3055;p186" descr="HTGS.png"/>
          <p:cNvPicPr preferRelativeResize="0"/>
          <p:nvPr/>
        </p:nvPicPr>
        <p:blipFill rotWithShape="1">
          <a:blip r:embed="rId3">
            <a:alphaModFix/>
          </a:blip>
          <a:srcRect/>
          <a:stretch/>
        </p:blipFill>
        <p:spPr>
          <a:xfrm>
            <a:off x="382250" y="131060"/>
            <a:ext cx="684213" cy="822325"/>
          </a:xfrm>
          <a:prstGeom prst="rect">
            <a:avLst/>
          </a:prstGeom>
          <a:noFill/>
          <a:ln>
            <a:noFill/>
          </a:ln>
        </p:spPr>
      </p:pic>
      <p:pic>
        <p:nvPicPr>
          <p:cNvPr id="3056" name="Google Shape;3056;p186" descr="D - TLR Review CSF2_TeenCurriculum_ParticipantGuideV3_0 3_AUG15.pptx - PowerPoint"/>
          <p:cNvPicPr preferRelativeResize="0"/>
          <p:nvPr/>
        </p:nvPicPr>
        <p:blipFill rotWithShape="1">
          <a:blip r:embed="rId4">
            <a:alphaModFix/>
          </a:blip>
          <a:srcRect l="26049" t="31795" r="5457" b="22962"/>
          <a:stretch/>
        </p:blipFill>
        <p:spPr>
          <a:xfrm>
            <a:off x="2660251" y="1409076"/>
            <a:ext cx="3816711" cy="4951746"/>
          </a:xfrm>
          <a:prstGeom prst="rect">
            <a:avLst/>
          </a:prstGeom>
          <a:noFill/>
          <a:ln>
            <a:noFill/>
          </a:ln>
        </p:spPr>
      </p:pic>
      <p:sp>
        <p:nvSpPr>
          <p:cNvPr id="3057" name="Google Shape;3057;p18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3063"/>
        <p:cNvGrpSpPr/>
        <p:nvPr/>
      </p:nvGrpSpPr>
      <p:grpSpPr>
        <a:xfrm>
          <a:off x="0" y="0"/>
          <a:ext cx="0" cy="0"/>
          <a:chOff x="0" y="0"/>
          <a:chExt cx="0" cy="0"/>
        </a:xfrm>
      </p:grpSpPr>
      <p:sp>
        <p:nvSpPr>
          <p:cNvPr id="3064" name="Google Shape;3064;p187"/>
          <p:cNvSpPr txBox="1">
            <a:spLocks noGrp="1"/>
          </p:cNvSpPr>
          <p:nvPr>
            <p:ph type="title" idx="4294967295"/>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br>
              <a:rPr lang="en-US"/>
            </a:br>
            <a:r>
              <a:rPr lang="en-US"/>
              <a:t>Character Strengths:</a:t>
            </a:r>
            <a:br>
              <a:rPr lang="en-US"/>
            </a:br>
            <a:r>
              <a:rPr lang="en-US"/>
              <a:t>Using Your Strengths With Others</a:t>
            </a:r>
            <a:br>
              <a:rPr lang="en-US"/>
            </a:br>
            <a:endParaRPr/>
          </a:p>
        </p:txBody>
      </p:sp>
      <p:sp>
        <p:nvSpPr>
          <p:cNvPr id="3065" name="Google Shape;3065;p18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187</a:t>
            </a:fld>
            <a:endParaRPr/>
          </a:p>
        </p:txBody>
      </p:sp>
      <p:pic>
        <p:nvPicPr>
          <p:cNvPr id="3066" name="Google Shape;3066;p187" descr="S:\0Resilience\Army\MRT V 3.0 Devel\Final\Icons\CS_Challenges_Leadership.png"/>
          <p:cNvPicPr preferRelativeResize="0"/>
          <p:nvPr/>
        </p:nvPicPr>
        <p:blipFill rotWithShape="1">
          <a:blip r:embed="rId3">
            <a:alphaModFix/>
          </a:blip>
          <a:srcRect/>
          <a:stretch/>
        </p:blipFill>
        <p:spPr>
          <a:xfrm>
            <a:off x="2878138" y="1828800"/>
            <a:ext cx="3417887" cy="4114800"/>
          </a:xfrm>
          <a:prstGeom prst="rect">
            <a:avLst/>
          </a:prstGeom>
          <a:noFill/>
          <a:ln>
            <a:noFill/>
          </a:ln>
        </p:spPr>
      </p:pic>
      <p:pic>
        <p:nvPicPr>
          <p:cNvPr id="3067" name="Google Shape;3067;p187" descr="CS_Challenges_Leadership.png"/>
          <p:cNvPicPr preferRelativeResize="0"/>
          <p:nvPr/>
        </p:nvPicPr>
        <p:blipFill rotWithShape="1">
          <a:blip r:embed="rId4">
            <a:alphaModFix/>
          </a:blip>
          <a:srcRect/>
          <a:stretch/>
        </p:blipFill>
        <p:spPr>
          <a:xfrm>
            <a:off x="382588" y="130175"/>
            <a:ext cx="684212" cy="822325"/>
          </a:xfrm>
          <a:prstGeom prst="rect">
            <a:avLst/>
          </a:prstGeom>
          <a:noFill/>
          <a:ln>
            <a:noFill/>
          </a:ln>
        </p:spPr>
      </p:pic>
      <p:sp>
        <p:nvSpPr>
          <p:cNvPr id="3068" name="Google Shape;3068;p187"/>
          <p:cNvSpPr/>
          <p:nvPr/>
        </p:nvSpPr>
        <p:spPr>
          <a:xfrm>
            <a:off x="3083951" y="927747"/>
            <a:ext cx="2975429" cy="357188"/>
          </a:xfrm>
          <a:prstGeom prst="roundRect">
            <a:avLst>
              <a:gd name="adj" fmla="val 16667"/>
            </a:avLst>
          </a:prstGeom>
          <a:solidFill>
            <a:srgbClr val="00B050"/>
          </a:solidFill>
          <a:ln>
            <a:noFill/>
          </a:ln>
        </p:spPr>
        <p:txBody>
          <a:bodyPr spcFirstLastPara="1" wrap="square" lIns="86475" tIns="43225" rIns="86475" bIns="43225" anchor="ctr" anchorCtr="0">
            <a:noAutofit/>
          </a:bodyPr>
          <a:lstStyle/>
          <a:p>
            <a:pPr marL="0" marR="0" lvl="0" indent="0" algn="ctr" rtl="0">
              <a:spcBef>
                <a:spcPts val="0"/>
              </a:spcBef>
              <a:spcAft>
                <a:spcPts val="0"/>
              </a:spcAft>
              <a:buNone/>
            </a:pPr>
            <a:r>
              <a:rPr lang="en-US" sz="1900">
                <a:solidFill>
                  <a:schemeClr val="lt1"/>
                </a:solidFill>
                <a:latin typeface="Arial"/>
                <a:ea typeface="Arial"/>
                <a:cs typeface="Arial"/>
                <a:sym typeface="Arial"/>
              </a:rPr>
              <a:t>Strengths of Character</a:t>
            </a:r>
            <a:endParaRPr/>
          </a:p>
        </p:txBody>
      </p:sp>
      <p:sp>
        <p:nvSpPr>
          <p:cNvPr id="3069" name="Google Shape;3069;p18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3076"/>
        <p:cNvGrpSpPr/>
        <p:nvPr/>
      </p:nvGrpSpPr>
      <p:grpSpPr>
        <a:xfrm>
          <a:off x="0" y="0"/>
          <a:ext cx="0" cy="0"/>
          <a:chOff x="0" y="0"/>
          <a:chExt cx="0" cy="0"/>
        </a:xfrm>
      </p:grpSpPr>
      <p:sp>
        <p:nvSpPr>
          <p:cNvPr id="3077" name="Google Shape;3077;p188"/>
          <p:cNvSpPr/>
          <p:nvPr/>
        </p:nvSpPr>
        <p:spPr>
          <a:xfrm>
            <a:off x="143933" y="1857375"/>
            <a:ext cx="5858405" cy="463399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078" name="Google Shape;3078;p18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latin typeface="Verdana"/>
                <a:ea typeface="Verdana"/>
                <a:cs typeface="Verdana"/>
                <a:sym typeface="Verdana"/>
              </a:rPr>
              <a:t>The Shadow Side of</a:t>
            </a:r>
            <a:br>
              <a:rPr lang="en-US">
                <a:latin typeface="Verdana"/>
                <a:ea typeface="Verdana"/>
                <a:cs typeface="Verdana"/>
                <a:sym typeface="Verdana"/>
              </a:rPr>
            </a:br>
            <a:r>
              <a:rPr lang="en-US">
                <a:latin typeface="Verdana"/>
                <a:ea typeface="Verdana"/>
                <a:cs typeface="Verdana"/>
                <a:sym typeface="Verdana"/>
              </a:rPr>
              <a:t>Character Strengths</a:t>
            </a:r>
            <a:endParaRPr/>
          </a:p>
        </p:txBody>
      </p:sp>
      <p:sp>
        <p:nvSpPr>
          <p:cNvPr id="3079" name="Google Shape;3079;p188"/>
          <p:cNvSpPr txBox="1">
            <a:spLocks noGrp="1"/>
          </p:cNvSpPr>
          <p:nvPr>
            <p:ph type="body" idx="1"/>
          </p:nvPr>
        </p:nvSpPr>
        <p:spPr>
          <a:xfrm>
            <a:off x="73025" y="1857375"/>
            <a:ext cx="5929313" cy="5029200"/>
          </a:xfrm>
          <a:prstGeom prst="rect">
            <a:avLst/>
          </a:prstGeom>
          <a:noFill/>
          <a:ln>
            <a:noFill/>
          </a:ln>
        </p:spPr>
        <p:txBody>
          <a:bodyPr spcFirstLastPara="1" wrap="square" lIns="91275" tIns="45625" rIns="91275" bIns="45625" anchor="t" anchorCtr="0">
            <a:noAutofit/>
          </a:bodyPr>
          <a:lstStyle/>
          <a:p>
            <a:pPr marL="741363" lvl="1" indent="-284163" algn="l" rtl="0">
              <a:spcBef>
                <a:spcPts val="0"/>
              </a:spcBef>
              <a:spcAft>
                <a:spcPts val="0"/>
              </a:spcAft>
              <a:buClr>
                <a:schemeClr val="dk1"/>
              </a:buClr>
              <a:buSzPts val="2200"/>
              <a:buChar char="–"/>
            </a:pPr>
            <a:r>
              <a:rPr lang="en-US">
                <a:latin typeface="Verdana"/>
                <a:ea typeface="Verdana"/>
                <a:cs typeface="Verdana"/>
                <a:sym typeface="Verdana"/>
              </a:rPr>
              <a:t>Using a Character Strength too much</a:t>
            </a:r>
            <a:endParaRPr/>
          </a:p>
          <a:p>
            <a:pPr marL="741363" lvl="1" indent="-284163" algn="l" rtl="0">
              <a:spcBef>
                <a:spcPts val="1703"/>
              </a:spcBef>
              <a:spcAft>
                <a:spcPts val="0"/>
              </a:spcAft>
              <a:buClr>
                <a:schemeClr val="dk1"/>
              </a:buClr>
              <a:buSzPts val="2200"/>
              <a:buChar char="–"/>
            </a:pPr>
            <a:r>
              <a:rPr lang="en-US">
                <a:latin typeface="Verdana"/>
                <a:ea typeface="Verdana"/>
                <a:cs typeface="Verdana"/>
                <a:sym typeface="Verdana"/>
              </a:rPr>
              <a:t>Wrong time, wrong place, wrong context</a:t>
            </a:r>
            <a:endParaRPr/>
          </a:p>
          <a:p>
            <a:pPr marL="741363" lvl="1" indent="-284163" algn="l" rtl="0">
              <a:spcBef>
                <a:spcPts val="1703"/>
              </a:spcBef>
              <a:spcAft>
                <a:spcPts val="0"/>
              </a:spcAft>
              <a:buClr>
                <a:schemeClr val="dk1"/>
              </a:buClr>
              <a:buSzPts val="2200"/>
              <a:buChar char="–"/>
            </a:pPr>
            <a:r>
              <a:rPr lang="en-US">
                <a:latin typeface="Verdana"/>
                <a:ea typeface="Verdana"/>
                <a:cs typeface="Verdana"/>
                <a:sym typeface="Verdana"/>
              </a:rPr>
              <a:t>Using a Character Strength to manipulate others</a:t>
            </a:r>
            <a:endParaRPr/>
          </a:p>
          <a:p>
            <a:pPr marL="741363" lvl="1" indent="-284163" algn="l" rtl="0">
              <a:spcBef>
                <a:spcPts val="1703"/>
              </a:spcBef>
              <a:spcAft>
                <a:spcPts val="0"/>
              </a:spcAft>
              <a:buClr>
                <a:schemeClr val="dk1"/>
              </a:buClr>
              <a:buSzPts val="2200"/>
              <a:buChar char="–"/>
            </a:pPr>
            <a:r>
              <a:rPr lang="en-US">
                <a:latin typeface="Verdana"/>
                <a:ea typeface="Verdana"/>
                <a:cs typeface="Verdana"/>
                <a:sym typeface="Verdana"/>
              </a:rPr>
              <a:t>Making others feel like their Character Strengths are not good enough</a:t>
            </a:r>
            <a:endParaRPr/>
          </a:p>
          <a:p>
            <a:pPr marL="741363" lvl="1" indent="-284163" algn="l" rtl="0">
              <a:spcBef>
                <a:spcPts val="1703"/>
              </a:spcBef>
              <a:spcAft>
                <a:spcPts val="0"/>
              </a:spcAft>
              <a:buClr>
                <a:schemeClr val="dk1"/>
              </a:buClr>
              <a:buSzPts val="2200"/>
              <a:buChar char="–"/>
            </a:pPr>
            <a:r>
              <a:rPr lang="en-US">
                <a:latin typeface="Verdana"/>
                <a:ea typeface="Verdana"/>
                <a:cs typeface="Verdana"/>
                <a:sym typeface="Verdana"/>
              </a:rPr>
              <a:t>Using your Character Strength in a way that makes others feel bad</a:t>
            </a:r>
            <a:endParaRPr/>
          </a:p>
        </p:txBody>
      </p:sp>
      <p:sp>
        <p:nvSpPr>
          <p:cNvPr id="3080" name="Google Shape;3080;p188" descr="data:image/jpeg;base64,/9j/4AAQSkZJRgABAQAAAQABAAD/2wCEAAkGBxQTEhUUExQVFRUXGBgaFxcYFxgXGxoXFxoaGBoaHRsYHCggHholHBcaIjEiJSkrLi4uGB8zODMsNygtLisBCgoKDg0OFBAPFCwcFBksKywsLCwrLDcsLCwsLCwsLCwsKyssLCwrLDcsNysrNysrKysrKysrKysrKysrKysrK//AABEIALgBEwMBIgACEQEDEQH/xAAbAAACAwEBAQAAAAAAAAAAAAACAwABBAcGBf/EADwQAAECBAMFBgUDAwQCAwAAAAECEQADITESQVEEYXGBkSIyobHR8AUGE8HhQlJiFHLxBzOSwiOCQ1Oi/8QAFgEBAQEAAAAAAAAAAAAAAAAAAAEC/8QAGBEBAQEBAQAAAAAAAAAAAAAAAAERIUH/2gAMAwEAAhEDEQA/AProS/CH4HB3e+sCkdIsCMtqUSK33WPW3XrByZqTR2VoaH8jeKRPpxRlhfZIdIu+R3b98FGpLlh3fP8AHnwuwwH08PdLp/afsfsesWFg7uPvyghiS8WQOW+0SWwvECcQ8/5F/LzghX0SavT9INeb36v9gQLXpDlGCCQ32gpbPFBO6NK9nbMU6c4QlTVIbyO+CrRKzN9+Q09+kNVJByfxEUUxcs9NIAQkixpoXPjfzhe0TmFO8bPbi+njGtagkEmwvn7L0hciVUqUGUaNdh+3138oIqSjCPM5knP3uiM8N+g3dpuy6ZcorFqGGt4GolNM4z7QCSEi5D8BrxyH4MPnTMIe+gGZyELky2vVRqTv3bhYcIC0JI7uWRr0N/OLRtIdlApO/PgRTk7w4JcNBKRllnBArIaMgTiP8Umu86cB58IXtSiOyg4VK4EAZmvhk5tD9mmAAJKSgCgeo/5fcgQDCiKCciKb4YxijAJKGcggDMG3W48eEEiYG7VH1t19YCYcRKQKC535D15QxVIAZqDESYASiO6QndcdPRoL6pFFBv5Co55jo2+CgmkDj99IVgphLF6qpf39oYBiOIVT+k5bz9v8xZRWClhDWPI1HqPLdB/UADq7O93HXLmBFqhc5TB9Pf4gjQFcOoiR8v8Ao0mqgQTcBgB4eOd4kTTFp9jOGFb2/MAkRU4VCQHJz/aNXHsxVRJqwLanQa8dPSGAZAU5xUtJAbvDM2PWx3WtFpULZwQY+0GEvwiiRFKUeflv9+sBEpNQmrXc23A3frypDUzQ+E9k6H7Ma8oqWm3t31hqpYNCHGhgKQHhoFaQgSCnunkS/jceMCqYR2T2SbmlBu3nLmdxI1zhioO6m/8AIg+Q86ZFxTeKRQUo0EEvkILBJlA92nlFqSUioprlF7RMwIUUioBYb2Jjyfyv8WmzcUuepTFlJcd4ftBOTkcnhha9Gg/UIV+kPh3n9/2HEnMM4G7mnpAp2UJJKOyTUi6SdSPRoraJmFJxpNjUVFrOLU1Yb4gL4d8QlzQTLWFMWNwx4GNalgB9L7hHOPlbaBJmlbqUg0UQkhIBNFF2NL2yIq7x79Jxf2ir3BOXIefCLSMyUOcdn7oaw3jU8shxoT6saNpUfiNi0v7yiwnSkBUuDmLwgkmMs2WRVJwnw5gwtE8lisEgZgU4kVIgipEk1Ubnw3cIcskQ9CwRRm1gSqAyuQaU96ekRc4gWr7q1/ONKkjOgAfpETclmJpwHrr+IBMpIFve+HFLwK0aQpKiFawDEy4XNNWFs+GnPyfdDFTKUvoYUhNN+ZHvwiNFGWGJFHNxTmcjFpUcw/C/T3wi1mIK28d0NFpU9mPvwgcOI/xT4q9B58IGdlbEaDdqeA9BnESvCAkdoCgyPWx8IBhTEhZ2hObvwMSAxzF4WAqo0Ah8pDUuTc+8hlGWSlSS676iwbJrtGuUoFiDTwgDKTaKXKBv74EWgwB9s+sLnT2BOXCKhSzhN3GQJq/35txjRLWk51zu/N4zbNLzVc76Dd7/AANP9O9SOGo5isA5BhiRCPpKFu0NDQ9RTy4wX9QGq4OhFeAGcA2cpt5Nh7yEXLQAGu93zMBKlm6u8d9hoPX8RoIpSCM4k/tLcaj8cukMRPAPaGDee6eeXNoMpYRSpmEOeQ1OnGAw/Mm2/TlhKarUpISlip64rJrlfpHhdr+IL2Wama3aSWwrUVYklJSompa5Z7OKWf2nxXZ0okKmYXw9pSRZqgtmwSpVt5jn/wAw7XIKCmVLCQopIP8A1qaVyhvD10z4T8TRtElM6W+FQtmCLg7wYZ8RK0yZqpYdYQsoAzVhLc3jx3+mnxIAK2Y0utB1oMQ4sARzj3ZmsNTlxgrlfy1LKpKFBsSSqrUIDhlHEDm7iod4918C2hYQUTklKkFnxBYYhw5ADC4e1Lxzv4uibsm0TkJJKVKKms4X2g3VuUfR+UvjqxtQMwnDNAllzY/oPWnBRhakdKBHF+nukEm0Z1S60LG+7pC520lNCL5i3E5gBjrBRqBWcOQv6e8uUa0JyhOzqDDCXGozOZh5L3eASvZBdJwnd7rCcSg7h+Hp6RtZrQClPQUJ3dT4wQpACrEEJOWuQ5efCCVBKlClG0IJB6whS1DLF0B9D4QBKTviBMRCweIyNxyvCNqU/ZBvfhpz8n3QC3Mw5gC2XP3lxglYhZj0B9D4QaNoa/hBqY2grKFvTPofGDBADmmvDWDmJGGznWM6EFSqVSlnBNzdnbK9XyiCpBJJJDE5aDIffnuhpAgwQ+YO/PpQ8jC1pIgRYxa++kXAB/YMSGKyLD+2gUK5HUe6w5MU9QAPCABS2qbai3MZcniSk4u21P0j7/3HwHExYD27oPU68BBBNaOD7vlAaJaMyOEaUJjKjasPeHMW6ZeMP/qQRQu+fpBDiWDm2ZjKl19pSafpBy3n+R8OsT6mNv2i28g+QPjwrqakApOIaKAyN+ufPrD0TUqDChzBofyN8BEIcVHD/OUUGtVC8ZUqxHFVh3R9+J8BxMWApTh3SDc5kXD6DxMNCeR0gDSrLKOe/OPy1LkYZ0pLIUSFJySTUN/E1pk0dCSmMvxrYRPkrlGhUmhOShVJ6iCuS7FtBlTETEFlIII03jgQ44GOu/DdvTNlImsQFpBD2D5E5F6VaOQbRsykLKFjCpJYg5ER7/8A05+JjCrZ1GodSN4PeTyNeZ0gzKV/qLsDolTgKglCiNFDEnkCFf8AKPCiOyfGvhgmyJstNMSCwamIVTTLtAVDRxx9Q3r9oQdc2Ha8ciXMJbEhKj0BPi8GkE1N9NBpxzPLSPifI+0/V2ZKSX+kohs/3J5AktvG6PSKTnBWMyWLpJSdRnxFQecOlbWU0Wlx+5L+Kb9HhgQ8GJMQH9dOHEC6d1eVM90VKSak3N92g5ebxlVsyVKJs1ARcqGe9t9L7oZ9SYm4xjUUU29NjyL7oIfMVlFNElTEr7pdr6g6EXB4xCmKM21ME2fJIsXNAxuOIycwlOzFNjiJqol3J4k26NSHSe0cZtUI4Zq55bv7oc0RWaQEWIY76e+UNVLAtEwhqh91xC1S2FCABUg+t4qBmHmTQevK8MlysKWHX78c33xn2ec/aVQnuvQNuNnOl+kaX0gBUzWhf0d7briGFEUhbAk0ABJO4XeChdQskf8AL8RIzf08xfaxqQ9ksCwyvm0SJqkCYH0LVBp4ab7RFLxdkW/Uft6+2k/tdgZVJ/aNxyUfAV0exJwd2o0N+ufPrANAwjhBg6wlM7JnPusHLXR4Ay3vKEfSdTAlI/URm+XHfcbqQWPF3ak56DWNMpAAZvzvgKTMw95NBmkU6XHlvjTLUCHBcHMVEDAfRDkpOEm7WPEWPG8A7DCVqJOBJYsMRH6Un/sfC+jybPUAxZ8mtzzAhkmWyRm9SdTrFQxmDMwAAEWkvQh4jwSZRZwPYgBXKOVdx9fXrCsVWsc9Rv8AT8Q+ZMYanIQMiXrUmpO/35REeS+fvhIwonpHdZC94PdPI0/9hHj9i2hUtaVoLKSoEHePt6x1f43sBm7PNQK4kFgf3CorxAjkiPGNRHavh+1pmy0TE91aQobny4g05Ryn5t2H6O1TEJoCcaf7V18CSOUff+Q/jgQTs67KJMr+7NHO/WGf6ibCwlTv1F0LP/6T0GIRFeb+V/if9NOBdkK7K+D0U24+BMdQUvW2ot+BHG1COhfJnxYTZQlqV/5JYZjmkUCuQYHhvgPRgRc3R6nwGvH3lGcBj2aE5ZHeRw0aBnTil8QZ/wBQqPUcw0RWxKA263KIEwmVNfO8PBeKETJaTU3GYoRzFWhEyYvuvjTmQAFNpkCTubcI07VMwhzXIDUnKJsshk1qTU8ffkIgoKBtllYjiLiCUIKbKBZw7WNiOBFRClJULdob6KHOx5txgiiIzzu0QjK6uGQ557uMPVtAGuLJJoSdBkeIcCKRKYVLk3OpPtuAgaDjYxYlAClN2XjblBkMBa+rQJGUVVk0cwgnEcIqAxUcibpT5KPAaw2YcIe9aDfkPeUJTsoDYVFKrkiyi7klNr6VtWIGKWdw6/aJCVJm/sQd+Ih+WAt1MSAyIGENzJzJOZg0B+MLbnEGkFaZ0kGlPflCZjo3uWANyTkD7oCXivqYRU0uTDNjDqxrDE0A/aNP7jnwAycgzZEgX72b0PTSHlVYYpiKiFjZ1A07SdCajdofCAl4rGByy4xCoOztqDQjQ/mAlSyTi/4+vH86xQ+QjM38t0EEEGlPekNAMRoBRWR6wwz6O9B7+8RI5wgDGqnZA6FQzIOQ9mgeI0SJZPaNDkN3rGmXLhMuaR3hzFuYuPLfGb47tU1En6skBRSQVAh3Rm1cr8AYqPqpEck+YtiEvaJyGZIUSHyB7Q5AGOofCPikvaElSDRJAL5YkhX3bikx5D/UXYXWicKp7kxv3CqR0oeAEIPCylkEKBqCCnIhqg8Y37b8YnTwBNmKUBUAsB0AAjOoRRTSKhajGn4Tt5kTkTHse1vSaKHTyEZjL08YWCFFrNca7oDs+JKU41FkmxNgDQE9Ryj5Pwv4z9Sd9FQAWMeIB6YQA3EKCxvGExn+HbdMmbIiYgfVCUmXNkEDtAUdJZ8TEFswbPHm/lz4gEbYha6AkpJUXIBBSHOooHiNPfr2NORw8LHlC1T1JPaFNRUc8x5b43q/xGDae0cAqP1Hdpz8niEDsrLViNv0+RPvLjH0cOkYv6YEUOE7vuLQUuapPeFP3Jr1AqPGBTikxQMEtYNQQRuhCkk0s99w/NhzOUEAtIWcRsHwjzV6bhvimULHENFHyUPu/GCWNKNFykRVUmcCW7p0LDobHlBYNYikAuDbSMe1YgQiWo4lO4JNEi5BNUl2A4ktSIDxYi+QcJ/7HwYcDrBhoQJwBZScBsAe7pRVm4sd0aUgg20gose+Kgkl4qKmPkS5SgOyer+Cqnq/ERZWMwQo5HPpQ8oNBbX85whafqHCzp/VvbLhr0ziKJJxEG6Rbe36uGnXSNEtngPpEd3pXwMXc6HQ0/zygNSF1huLSMdR6xalE0Bvc6DM8ch6AwGonGWoQLk+Q+/TWGpQoChChvoeturQhBagDAe/ZhgmERUNlzQotnmLEcRDG0rGZIBAeum7gbwUyapKeyQonuvQvva4HK0QDNU5wAn+RGQ0G8+A5Q2lgGa3AQmTKw0dzmcydYalMBolJ8HiJ1t7zhQhhWAHMVHhPnDYF7KSZSimVP7yQaAirEft05jKPobB8xydolf0+0gIdISJgNCRZReynq9o9HtewonoKZoxA6GxFmOTP56xzL418MOzzVSyaXSr9ycjx1hAvbdmMqYpCrpUx03EbjfnAMGhSphNySwYVyGUELVPu8VCJxNhc29Yn00hLX9YuUH7RzoOHrBPBXqf9PtrKZkyUC4UMaU/yTdjqx8Lx5fatqxzFqVRSlEl71MfS+W5wl7TKWThSFVOgIbpWM/x3ZgidMQWICixGhqPAiIrpcnbQrZ5a0/qQlgNWt18oZIlYU6k3O/00jzHyCtUySQ7/SV2Qf2qq78XH+Y9UZzEAhjoftryiByE5CLrFYvCLG9t0UrNPQKqsRpc6DQmrV1ipRUkOsOTdSatua7cIdgxK3JtvVn0830guUQLCgqoIMETA/SBOYOooYUqYpNxiGoYK5ix5NwigpiwkEmwqeUK2SWQ61DtruP2gd1PIeJJzhaD9Rf8UMTvXcBjZr8WjUsmIByYj0jMvZiO4cI/azp6XHIiNQMW8FYvrqFDKc6hYI8WMXGoywdesSCPk4gaA8VaPnxOXXKHiWwpQWjPshSHSLiqnoXIuzaAAbgGpGlGjwUaFAffdF46Mzjy3xS0UhRUAC5YAOTugCmrwjVywBuToIkqYMiSf1ZF94uBASFdr6hDFmSDkPU0fgBlDZgBNWPB/OCGJUWcWi1KesKBI3jofQwwKDUgo/qMHNBfcIkivaPLcPU59MhCVEqLfpSep/HnD0RRsYEB4zqSpJp2vA/mGSlQQVBAInDnm+W5oFC8ZfLL155buMDtYx9nS53Xbe/lAJCkmtRuuOIz5QGkqIj5nzL8IG0SiAwmJqg780voY+kmaCHBfnnBAvVxBHIAkgkEMQSCNCIufhW2EYWoutFEWIHnvj1Xzz8Hr9eWKn/cADs36/XlHkQWAAiiYoiVaxolJAyveBnSP2wFRnnKJ7PXhFqmlIqIGSeucQes/wBPdrwTzLyWnxTUeDx0CbKCrgGOWfLU3DtUk/zA60+8daMB8malSD2TiTobjn/mC/rQWQlws5G436Gmm6NW1qABLtGHZtncErDlVSDkMhy83iNNyEMAIjPCEBSe6cQ0V9lX6vDJW0Ali6VaHPgbHkYIvBC9pmYRRio0T/d6XJ3Aw1RhKSCcXEJ4G55+QEVC0bIkADMfqsok1JcVqaxCVA17Y6K9D4c4Ylbh4ExGg4weWtDzBFqRUwsK+8utYNcoKuLWNiOBFRGVBUCyWUlNGsX00LDhU3pAH/RpNVAFWZ95C0SGCcnMKB0wq+wiQ4PlFAJ7Q4F6jgQXhrKTljGo7w4gUPJjugUjrGpAiQLTtAI7NfsdDvjMe2XukGmhOu8DLrpE+KICiyQxbtGxA0ceVYqWSgMRzD+IuIocTvaGKhX1sQozaiCSIA8eloGYtyAmhzNmHqYUpRFg5PdHvKGSUYRqTc6mA0bOcLWh4D1EYlb4ZKUf0k8IDagRU2ZhGpy4wpO1kd4MMlC3TLxhKF4jiI/tarDjAapVAz1zOpziTPOAEXj1iomAXsdRf884A7QU94ONU+mR68ovCYGVUvkLUufxEU7ZiC5LKxXzDHLeK+ceC+Z/gn0F40B5SjT+J0O7SPdGUCSQ6TqLHiLHjffCtoSChSJoBSQxIFGzJGXkNYDmIVBGZH1fiXy1NQv/AMQMyWapIZ23+sfH+I7HNScKkKS93Bt+YqMwViLm1h6+/vEUjMUi06R9L4P8KXtEzAhgQHJNgPZgjP8ACJhE+U//ANiK5d4Zx2UTBrHwPg3y1K2cOWXM/cR5CH7akpACFEElgk1TqaZMNIinKP1F/wAUnqchwF+LaRpIjJsiggBCgUnfUE/3al82J0jazwUlJe0RaAQQQCDd6+EGERFKAqcvfXdBGWZLV3EKoQ5Cj+nQKuHtnmwpDvrBwD2TZjY8DY8L7oIA3LAm+7QDh6mBWXoQCDfToYoNW+KBeEYSKJP/AKmo63HiN0UmcHZXYOhZjwNjwvuiKdtExhRnNBx14AB+ULAZh7f1LwtKySFMSDRJ0TrzvwAgpybQIYmXxiRmwL18ouJoSgQqdtLMEd42+5O4eLgZwr+uTYhWM0CGqTuanN6ZtDJGx4TiVVRvfoHyHqc4oKVIYb7ubk6w8Ic1f8waEQaecBlnbGHdNDuseIz898ImHCO0/EOfC491j6DxmRMCi+X6d+/hp10gB2ZFHNz4DT7n8CDV4RBIFcJwng46QEuY1FUO/unnrxaAMIgkpaGJQ9i14XOc9hJbU6DXjkN/OAtKsXAUfIn8N14QZlPWx3Z8YHCzAMALCGJ0eApJ16i3491i5aXMNlmFzwwJsfP820gGTVjujMcwNff2gUMA2UZgtQqoVNyKjg4yENxYhTKCC+oHghM3QmWxglQVc0BIKkHCdBYk6ptzDHfAy5uHv5mqrpJ+2jHRoUFPW+nrz8uMPQYDxXzxKlpnpMtnUntAAAPrxj5vwP4udnmiYA+Shqk3HlGz552XDOSoAAKTRhSl/YjzomtcRUdj2XbUTJaZiVAgh+HGA2dOM4yGFkjdrxN+DRz/AOS/iB+uJJPYXcZPkObR0zC0QUtQIYgRm+mpP+2rD/FQdPIO45Fq2jStMAoxKpf9aP8A5B9M6nungq3VidIpRxL/AIpPVX4fqRpAbWs4cIYqVQPUVuTuAr0GcJTsRlt9EsB+hVUnfqknUUc2MVG0wJjPK24d2Yky1b+6T/FdjwLHdGpngEqEBNGLsfu725OfM266Q803a5xJQZye8b7tBy83gBEgDu9MuWnlugAuvaGE77PuVbqx3Q0GJiehtAWW9vFQr+lTliG4KUB0CmiRTXwFS1HtKHaVZ/0i/XfGtE1abHGMwTUcFG/A63ijUg6ed4ii59+MZVp2fbAp2Nssxy9iNMovHypuzBTOKixqCOBFognTE9kMsl8JsRqVCygNQ2QasND54K1FIsO8a2aiRvLchxEOw009IXsq0hISLiqnDHEakqFwTDpiooNBgJqHs29z+IKUX9YdNnJZgzNe294D5m0KKO7qABWpOQ04igvGiTNYnEDiJ68OGkJ2YY1FZsKSwXoDckaq8BTWN+AEMR1zgFJL/wCIMjrCzLKe7UaKfwVfz5RQmh8wrQsCw8xvEA6WlquIkk4ziV3R3Rqc1enWEK7XZBYfqI005+u6NKVcABQekBZAyvAzJAypAk1vDUqrAZiSCyqaGAmzH7ItnlTSNG17QAk5mwGu7rGROxqAdJD3INATuao8YaNKZdmEMMpvfrCJW1ZF0q/aftkeRpGtEwGIPjfM/wAO+tJNO0ntJ5XHSObTpoAreOyzEhiY8lt3yojaFGahWAi1HCjUFRbpSLEeL+GIUlaCii3BG8x2GVtTgfUGFRA4E7jblePI/Dfk5aFhS5iWSXo8eyWsMzUazO/KKDeAKYziSoVlKH9irciKp8RuhO0bTjIkKdBV3naqRcJNjiNNWxUEQXs6cavqGxDIH8P3f+xY8AnfGlJ3xSXztEare84C1soVDjNx6wj+mKP9ssP2GqeWaeVN0aFWjPPmkAln0GpJoPzAAvbAF4VgpZnLulzVIxC2tWNqRpCxkX974RKlFKS7FRqp6Anfuy4CAOzhP+2cG66ej9k8KbjAaVGImPhzpqwrtAg0riATTIG19WNY+l8PWpSU4wymrq9chaJq43AjdEj5s3aJuI/TQlSXIBJZ2oeTvEiprGlQPd68rQbAZ+8oqJEaVOnMCasPPJuJhclRFT3jQ7gKhI3b9eUSJFQ1RBZ+tiOBEGmYRcYhqBXmM+XSJEiaHoU9iDpGeZMxKw3SkjFvarcMzyGsVEijdLQwtxhidIkSAtVNYy7UtLNhxFxhTmVZAaHfkHiRICkSlJF8euRfcTlxyziSdoegFrioaKiQBTJzvBoUIkSATJSVkK/SO79z6buMb07xEiQA7RId0qS3GMapSkVHaH7S9OCvV+IiRIlIGdtgmYZacQJ7wIZk5n7BtXyMfUloASBkAw0GkSJFhV4oBRiRIISuZgBOXvxygZUhwfqAFSqqDONw4D1OcSJBUViRVJBSKso24KuOb8oOVtyC1cJNgrN9DY8QTEiRNMNXMrGeUrGt/wBKKDeqxPIU6xIkVGhZHvWFuL0ESJAUE0Zn1+4j522bGMQ+m6FWYE0FyRmAzM1HNtJEiVWyWhgAAwFAARYRIkSGJr//2Q==">
            <a:hlinkClick r:id="rId3"/>
          </p:cNvPr>
          <p:cNvSpPr/>
          <p:nvPr/>
        </p:nvSpPr>
        <p:spPr>
          <a:xfrm>
            <a:off x="57150" y="-1677988"/>
            <a:ext cx="5324475"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81" name="Google Shape;3081;p188" descr="data:image/jpeg;base64,/9j/4AAQSkZJRgABAQAAAQABAAD/2wCEAAkGBxQTEhUUExQVFRUXGBgaFxcYFxgXGxoXFxoaGBoaHRsYHCggHholHBcaIjEiJSkrLi4uGB8zODMsNygtLisBCgoKDg0OFBAPFCwcFBksKywsLCwrLDcsLCwsLCwsLCwsKyssLCwrLDcsNysrNysrKysrKysrKysrKysrKysrK//AABEIALgBEwMBIgACEQEDEQH/xAAbAAACAwEBAQAAAAAAAAAAAAACAwABBAcGBf/EADwQAAECBAMFBgUDAwQCAwAAAAECEQADITESQVEEYXGBkSIyobHR8AUGE8HhQlJiFHLxBzOSwiOCQ1Oi/8QAFgEBAQEAAAAAAAAAAAAAAAAAAAEC/8QAGBEBAQEBAQAAAAAAAAAAAAAAAAERIUH/2gAMAwEAAhEDEQA/AProS/CH4HB3e+sCkdIsCMtqUSK33WPW3XrByZqTR2VoaH8jeKRPpxRlhfZIdIu+R3b98FGpLlh3fP8AHnwuwwH08PdLp/afsfsesWFg7uPvyghiS8WQOW+0SWwvECcQ8/5F/LzghX0SavT9INeb36v9gQLXpDlGCCQ32gpbPFBO6NK9nbMU6c4QlTVIbyO+CrRKzN9+Q09+kNVJByfxEUUxcs9NIAQkixpoXPjfzhe0TmFO8bPbi+njGtagkEmwvn7L0hciVUqUGUaNdh+3138oIqSjCPM5knP3uiM8N+g3dpuy6ZcorFqGGt4GolNM4z7QCSEi5D8BrxyH4MPnTMIe+gGZyELky2vVRqTv3bhYcIC0JI7uWRr0N/OLRtIdlApO/PgRTk7w4JcNBKRllnBArIaMgTiP8Umu86cB58IXtSiOyg4VK4EAZmvhk5tD9mmAAJKSgCgeo/5fcgQDCiKCciKb4YxijAJKGcggDMG3W48eEEiYG7VH1t19YCYcRKQKC535D15QxVIAZqDESYASiO6QndcdPRoL6pFFBv5Co55jo2+CgmkDj99IVgphLF6qpf39oYBiOIVT+k5bz9v8xZRWClhDWPI1HqPLdB/UADq7O93HXLmBFqhc5TB9Pf4gjQFcOoiR8v8Ao0mqgQTcBgB4eOd4kTTFp9jOGFb2/MAkRU4VCQHJz/aNXHsxVRJqwLanQa8dPSGAZAU5xUtJAbvDM2PWx3WtFpULZwQY+0GEvwiiRFKUeflv9+sBEpNQmrXc23A3frypDUzQ+E9k6H7Ma8oqWm3t31hqpYNCHGhgKQHhoFaQgSCnunkS/jceMCqYR2T2SbmlBu3nLmdxI1zhioO6m/8AIg+Q86ZFxTeKRQUo0EEvkILBJlA92nlFqSUioprlF7RMwIUUioBYb2Jjyfyv8WmzcUuepTFlJcd4ftBOTkcnhha9Gg/UIV+kPh3n9/2HEnMM4G7mnpAp2UJJKOyTUi6SdSPRoraJmFJxpNjUVFrOLU1Yb4gL4d8QlzQTLWFMWNwx4GNalgB9L7hHOPlbaBJmlbqUg0UQkhIBNFF2NL2yIq7x79Jxf2ir3BOXIefCLSMyUOcdn7oaw3jU8shxoT6saNpUfiNi0v7yiwnSkBUuDmLwgkmMs2WRVJwnw5gwtE8lisEgZgU4kVIgipEk1Ubnw3cIcskQ9CwRRm1gSqAyuQaU96ekRc4gWr7q1/ONKkjOgAfpETclmJpwHrr+IBMpIFve+HFLwK0aQpKiFawDEy4XNNWFs+GnPyfdDFTKUvoYUhNN+ZHvwiNFGWGJFHNxTmcjFpUcw/C/T3wi1mIK28d0NFpU9mPvwgcOI/xT4q9B58IGdlbEaDdqeA9BnESvCAkdoCgyPWx8IBhTEhZ2hObvwMSAxzF4WAqo0Ah8pDUuTc+8hlGWSlSS676iwbJrtGuUoFiDTwgDKTaKXKBv74EWgwB9s+sLnT2BOXCKhSzhN3GQJq/35txjRLWk51zu/N4zbNLzVc76Dd7/AANP9O9SOGo5isA5BhiRCPpKFu0NDQ9RTy4wX9QGq4OhFeAGcA2cpt5Nh7yEXLQAGu93zMBKlm6u8d9hoPX8RoIpSCM4k/tLcaj8cukMRPAPaGDee6eeXNoMpYRSpmEOeQ1OnGAw/Mm2/TlhKarUpISlip64rJrlfpHhdr+IL2Wama3aSWwrUVYklJSompa5Z7OKWf2nxXZ0okKmYXw9pSRZqgtmwSpVt5jn/wAw7XIKCmVLCQopIP8A1qaVyhvD10z4T8TRtElM6W+FQtmCLg7wYZ8RK0yZqpYdYQsoAzVhLc3jx3+mnxIAK2Y0utB1oMQ4sARzj3ZmsNTlxgrlfy1LKpKFBsSSqrUIDhlHEDm7iod4918C2hYQUTklKkFnxBYYhw5ADC4e1Lxzv4uibsm0TkJJKVKKms4X2g3VuUfR+UvjqxtQMwnDNAllzY/oPWnBRhakdKBHF+nukEm0Z1S60LG+7pC520lNCL5i3E5gBjrBRqBWcOQv6e8uUa0JyhOzqDDCXGozOZh5L3eASvZBdJwnd7rCcSg7h+Hp6RtZrQClPQUJ3dT4wQpACrEEJOWuQ5efCCVBKlClG0IJB6whS1DLF0B9D4QBKTviBMRCweIyNxyvCNqU/ZBvfhpz8n3QC3Mw5gC2XP3lxglYhZj0B9D4QaNoa/hBqY2grKFvTPofGDBADmmvDWDmJGGznWM6EFSqVSlnBNzdnbK9XyiCpBJJJDE5aDIffnuhpAgwQ+YO/PpQ8jC1pIgRYxa++kXAB/YMSGKyLD+2gUK5HUe6w5MU9QAPCABS2qbai3MZcniSk4u21P0j7/3HwHExYD27oPU68BBBNaOD7vlAaJaMyOEaUJjKjasPeHMW6ZeMP/qQRQu+fpBDiWDm2ZjKl19pSafpBy3n+R8OsT6mNv2i28g+QPjwrqakApOIaKAyN+ufPrD0TUqDChzBofyN8BEIcVHD/OUUGtVC8ZUqxHFVh3R9+J8BxMWApTh3SDc5kXD6DxMNCeR0gDSrLKOe/OPy1LkYZ0pLIUSFJySTUN/E1pk0dCSmMvxrYRPkrlGhUmhOShVJ6iCuS7FtBlTETEFlIII03jgQ44GOu/DdvTNlImsQFpBD2D5E5F6VaOQbRsykLKFjCpJYg5ER7/8A05+JjCrZ1GodSN4PeTyNeZ0gzKV/qLsDolTgKglCiNFDEnkCFf8AKPCiOyfGvhgmyJstNMSCwamIVTTLtAVDRxx9Q3r9oQdc2Ha8ciXMJbEhKj0BPi8GkE1N9NBpxzPLSPifI+0/V2ZKSX+kohs/3J5AktvG6PSKTnBWMyWLpJSdRnxFQecOlbWU0Wlx+5L+Kb9HhgQ8GJMQH9dOHEC6d1eVM90VKSak3N92g5ebxlVsyVKJs1ARcqGe9t9L7oZ9SYm4xjUUU29NjyL7oIfMVlFNElTEr7pdr6g6EXB4xCmKM21ME2fJIsXNAxuOIycwlOzFNjiJqol3J4k26NSHSe0cZtUI4Zq55bv7oc0RWaQEWIY76e+UNVLAtEwhqh91xC1S2FCABUg+t4qBmHmTQevK8MlysKWHX78c33xn2ec/aVQnuvQNuNnOl+kaX0gBUzWhf0d7briGFEUhbAk0ABJO4XeChdQskf8AL8RIzf08xfaxqQ9ksCwyvm0SJqkCYH0LVBp4ab7RFLxdkW/Uft6+2k/tdgZVJ/aNxyUfAV0exJwd2o0N+ufPrANAwjhBg6wlM7JnPusHLXR4Ay3vKEfSdTAlI/URm+XHfcbqQWPF3ak56DWNMpAAZvzvgKTMw95NBmkU6XHlvjTLUCHBcHMVEDAfRDkpOEm7WPEWPG8A7DCVqJOBJYsMRH6Un/sfC+jybPUAxZ8mtzzAhkmWyRm9SdTrFQxmDMwAAEWkvQh4jwSZRZwPYgBXKOVdx9fXrCsVWsc9Rv8AT8Q+ZMYanIQMiXrUmpO/35REeS+fvhIwonpHdZC94PdPI0/9hHj9i2hUtaVoLKSoEHePt6x1f43sBm7PNQK4kFgf3CorxAjkiPGNRHavh+1pmy0TE91aQobny4g05Ryn5t2H6O1TEJoCcaf7V18CSOUff+Q/jgQTs67KJMr+7NHO/WGf6ibCwlTv1F0LP/6T0GIRFeb+V/if9NOBdkK7K+D0U24+BMdQUvW2ot+BHG1COhfJnxYTZQlqV/5JYZjmkUCuQYHhvgPRgRc3R6nwGvH3lGcBj2aE5ZHeRw0aBnTil8QZ/wBQqPUcw0RWxKA263KIEwmVNfO8PBeKETJaTU3GYoRzFWhEyYvuvjTmQAFNpkCTubcI07VMwhzXIDUnKJsshk1qTU8ffkIgoKBtllYjiLiCUIKbKBZw7WNiOBFRClJULdob6KHOx5txgiiIzzu0QjK6uGQ557uMPVtAGuLJJoSdBkeIcCKRKYVLk3OpPtuAgaDjYxYlAClN2XjblBkMBa+rQJGUVVk0cwgnEcIqAxUcibpT5KPAaw2YcIe9aDfkPeUJTsoDYVFKrkiyi7klNr6VtWIGKWdw6/aJCVJm/sQd+Ih+WAt1MSAyIGENzJzJOZg0B+MLbnEGkFaZ0kGlPflCZjo3uWANyTkD7oCXivqYRU0uTDNjDqxrDE0A/aNP7jnwAycgzZEgX72b0PTSHlVYYpiKiFjZ1A07SdCajdofCAl4rGByy4xCoOztqDQjQ/mAlSyTi/4+vH86xQ+QjM38t0EEEGlPekNAMRoBRWR6wwz6O9B7+8RI5wgDGqnZA6FQzIOQ9mgeI0SJZPaNDkN3rGmXLhMuaR3hzFuYuPLfGb47tU1En6skBRSQVAh3Rm1cr8AYqPqpEck+YtiEvaJyGZIUSHyB7Q5AGOofCPikvaElSDRJAL5YkhX3bikx5D/UXYXWicKp7kxv3CqR0oeAEIPCylkEKBqCCnIhqg8Y37b8YnTwBNmKUBUAsB0AAjOoRRTSKhajGn4Tt5kTkTHse1vSaKHTyEZjL08YWCFFrNca7oDs+JKU41FkmxNgDQE9Ryj5Pwv4z9Sd9FQAWMeIB6YQA3EKCxvGExn+HbdMmbIiYgfVCUmXNkEDtAUdJZ8TEFswbPHm/lz4gEbYha6AkpJUXIBBSHOooHiNPfr2NORw8LHlC1T1JPaFNRUc8x5b43q/xGDae0cAqP1Hdpz8niEDsrLViNv0+RPvLjH0cOkYv6YEUOE7vuLQUuapPeFP3Jr1AqPGBTikxQMEtYNQQRuhCkk0s99w/NhzOUEAtIWcRsHwjzV6bhvimULHENFHyUPu/GCWNKNFykRVUmcCW7p0LDobHlBYNYikAuDbSMe1YgQiWo4lO4JNEi5BNUl2A4ktSIDxYi+QcJ/7HwYcDrBhoQJwBZScBsAe7pRVm4sd0aUgg20gose+Kgkl4qKmPkS5SgOyer+Cqnq/ERZWMwQo5HPpQ8oNBbX85whafqHCzp/VvbLhr0ziKJJxEG6Rbe36uGnXSNEtngPpEd3pXwMXc6HQ0/zygNSF1huLSMdR6xalE0Bvc6DM8ch6AwGonGWoQLk+Q+/TWGpQoChChvoeturQhBagDAe/ZhgmERUNlzQotnmLEcRDG0rGZIBAeum7gbwUyapKeyQonuvQvva4HK0QDNU5wAn+RGQ0G8+A5Q2lgGa3AQmTKw0dzmcydYalMBolJ8HiJ1t7zhQhhWAHMVHhPnDYF7KSZSimVP7yQaAirEft05jKPobB8xydolf0+0gIdISJgNCRZReynq9o9HtewonoKZoxA6GxFmOTP56xzL418MOzzVSyaXSr9ycjx1hAvbdmMqYpCrpUx03EbjfnAMGhSphNySwYVyGUELVPu8VCJxNhc29Yn00hLX9YuUH7RzoOHrBPBXqf9PtrKZkyUC4UMaU/yTdjqx8Lx5fatqxzFqVRSlEl71MfS+W5wl7TKWThSFVOgIbpWM/x3ZgidMQWICixGhqPAiIrpcnbQrZ5a0/qQlgNWt18oZIlYU6k3O/00jzHyCtUySQ7/SV2Qf2qq78XH+Y9UZzEAhjoftryiByE5CLrFYvCLG9t0UrNPQKqsRpc6DQmrV1ipRUkOsOTdSatua7cIdgxK3JtvVn0830guUQLCgqoIMETA/SBOYOooYUqYpNxiGoYK5ix5NwigpiwkEmwqeUK2SWQ61DtruP2gd1PIeJJzhaD9Rf8UMTvXcBjZr8WjUsmIByYj0jMvZiO4cI/azp6XHIiNQMW8FYvrqFDKc6hYI8WMXGoywdesSCPk4gaA8VaPnxOXXKHiWwpQWjPshSHSLiqnoXIuzaAAbgGpGlGjwUaFAffdF46Mzjy3xS0UhRUAC5YAOTugCmrwjVywBuToIkqYMiSf1ZF94uBASFdr6hDFmSDkPU0fgBlDZgBNWPB/OCGJUWcWi1KesKBI3jofQwwKDUgo/qMHNBfcIkivaPLcPU59MhCVEqLfpSep/HnD0RRsYEB4zqSpJp2vA/mGSlQQVBAInDnm+W5oFC8ZfLL155buMDtYx9nS53Xbe/lAJCkmtRuuOIz5QGkqIj5nzL8IG0SiAwmJqg780voY+kmaCHBfnnBAvVxBHIAkgkEMQSCNCIufhW2EYWoutFEWIHnvj1Xzz8Hr9eWKn/cADs36/XlHkQWAAiiYoiVaxolJAyveBnSP2wFRnnKJ7PXhFqmlIqIGSeucQes/wBPdrwTzLyWnxTUeDx0CbKCrgGOWfLU3DtUk/zA60+8daMB8malSD2TiTobjn/mC/rQWQlws5G436Gmm6NW1qABLtGHZtncErDlVSDkMhy83iNNyEMAIjPCEBSe6cQ0V9lX6vDJW0Ali6VaHPgbHkYIvBC9pmYRRio0T/d6XJ3Aw1RhKSCcXEJ4G55+QEVC0bIkADMfqsok1JcVqaxCVA17Y6K9D4c4Ylbh4ExGg4weWtDzBFqRUwsK+8utYNcoKuLWNiOBFRGVBUCyWUlNGsX00LDhU3pAH/RpNVAFWZ95C0SGCcnMKB0wq+wiQ4PlFAJ7Q4F6jgQXhrKTljGo7w4gUPJjugUjrGpAiQLTtAI7NfsdDvjMe2XukGmhOu8DLrpE+KICiyQxbtGxA0ceVYqWSgMRzD+IuIocTvaGKhX1sQozaiCSIA8eloGYtyAmhzNmHqYUpRFg5PdHvKGSUYRqTc6mA0bOcLWh4D1EYlb4ZKUf0k8IDagRU2ZhGpy4wpO1kd4MMlC3TLxhKF4jiI/tarDjAapVAz1zOpziTPOAEXj1iomAXsdRf884A7QU94ONU+mR68ovCYGVUvkLUufxEU7ZiC5LKxXzDHLeK+ceC+Z/gn0F40B5SjT+J0O7SPdGUCSQ6TqLHiLHjffCtoSChSJoBSQxIFGzJGXkNYDmIVBGZH1fiXy1NQv/AMQMyWapIZ23+sfH+I7HNScKkKS93Bt+YqMwViLm1h6+/vEUjMUi06R9L4P8KXtEzAhgQHJNgPZgjP8ACJhE+U//ANiK5d4Zx2UTBrHwPg3y1K2cOWXM/cR5CH7akpACFEElgk1TqaZMNIinKP1F/wAUnqchwF+LaRpIjJsiggBCgUnfUE/3al82J0jazwUlJe0RaAQQQCDd6+EGERFKAqcvfXdBGWZLV3EKoQ5Cj+nQKuHtnmwpDvrBwD2TZjY8DY8L7oIA3LAm+7QDh6mBWXoQCDfToYoNW+KBeEYSKJP/AKmo63HiN0UmcHZXYOhZjwNjwvuiKdtExhRnNBx14AB+ULAZh7f1LwtKySFMSDRJ0TrzvwAgpybQIYmXxiRmwL18ouJoSgQqdtLMEd42+5O4eLgZwr+uTYhWM0CGqTuanN6ZtDJGx4TiVVRvfoHyHqc4oKVIYb7ubk6w8Ic1f8waEQaecBlnbGHdNDuseIz898ImHCO0/EOfC491j6DxmRMCi+X6d+/hp10gB2ZFHNz4DT7n8CDV4RBIFcJwng46QEuY1FUO/unnrxaAMIgkpaGJQ9i14XOc9hJbU6DXjkN/OAtKsXAUfIn8N14QZlPWx3Z8YHCzAMALCGJ0eApJ16i3491i5aXMNlmFzwwJsfP820gGTVjujMcwNff2gUMA2UZgtQqoVNyKjg4yENxYhTKCC+oHghM3QmWxglQVc0BIKkHCdBYk6ptzDHfAy5uHv5mqrpJ+2jHRoUFPW+nrz8uMPQYDxXzxKlpnpMtnUntAAAPrxj5vwP4udnmiYA+Shqk3HlGz552XDOSoAAKTRhSl/YjzomtcRUdj2XbUTJaZiVAgh+HGA2dOM4yGFkjdrxN+DRz/AOS/iB+uJJPYXcZPkObR0zC0QUtQIYgRm+mpP+2rD/FQdPIO45Fq2jStMAoxKpf9aP8A5B9M6nungq3VidIpRxL/AIpPVX4fqRpAbWs4cIYqVQPUVuTuAr0GcJTsRlt9EsB+hVUnfqknUUc2MVG0wJjPK24d2Yky1b+6T/FdjwLHdGpngEqEBNGLsfu725OfM266Q803a5xJQZye8b7tBy83gBEgDu9MuWnlugAuvaGE77PuVbqx3Q0GJiehtAWW9vFQr+lTliG4KUB0CmiRTXwFS1HtKHaVZ/0i/XfGtE1abHGMwTUcFG/A63ijUg6ed4ii59+MZVp2fbAp2Nssxy9iNMovHypuzBTOKixqCOBFognTE9kMsl8JsRqVCygNQ2QasND54K1FIsO8a2aiRvLchxEOw009IXsq0hISLiqnDHEakqFwTDpiooNBgJqHs29z+IKUX9YdNnJZgzNe294D5m0KKO7qABWpOQ04igvGiTNYnEDiJ68OGkJ2YY1FZsKSwXoDckaq8BTWN+AEMR1zgFJL/wCIMjrCzLKe7UaKfwVfz5RQmh8wrQsCw8xvEA6WlquIkk4ziV3R3Rqc1enWEK7XZBYfqI005+u6NKVcABQekBZAyvAzJAypAk1vDUqrAZiSCyqaGAmzH7ItnlTSNG17QAk5mwGu7rGROxqAdJD3INATuao8YaNKZdmEMMpvfrCJW1ZF0q/aftkeRpGtEwGIPjfM/wAO+tJNO0ntJ5XHSObTpoAreOyzEhiY8lt3yojaFGahWAi1HCjUFRbpSLEeL+GIUlaCii3BG8x2GVtTgfUGFRA4E7jblePI/Dfk5aFhS5iWSXo8eyWsMzUazO/KKDeAKYziSoVlKH9irciKp8RuhO0bTjIkKdBV3naqRcJNjiNNWxUEQXs6cavqGxDIH8P3f+xY8AnfGlJ3xSXztEare84C1soVDjNx6wj+mKP9ssP2GqeWaeVN0aFWjPPmkAln0GpJoPzAAvbAF4VgpZnLulzVIxC2tWNqRpCxkX974RKlFKS7FRqp6Anfuy4CAOzhP+2cG66ej9k8KbjAaVGImPhzpqwrtAg0riATTIG19WNY+l8PWpSU4wymrq9chaJq43AjdEj5s3aJuI/TQlSXIBJZ2oeTvEiprGlQPd68rQbAZ+8oqJEaVOnMCasPPJuJhclRFT3jQ7gKhI3b9eUSJFQ1RBZ+tiOBEGmYRcYhqBXmM+XSJEiaHoU9iDpGeZMxKw3SkjFvarcMzyGsVEijdLQwtxhidIkSAtVNYy7UtLNhxFxhTmVZAaHfkHiRICkSlJF8euRfcTlxyziSdoegFrioaKiQBTJzvBoUIkSATJSVkK/SO79z6buMb07xEiQA7RId0qS3GMapSkVHaH7S9OCvV+IiRIlIGdtgmYZacQJ7wIZk5n7BtXyMfUloASBkAw0GkSJFhV4oBRiRIISuZgBOXvxygZUhwfqAFSqqDONw4D1OcSJBUViRVJBSKso24KuOb8oOVtyC1cJNgrN9DY8QTEiRNMNXMrGeUrGt/wBKKDeqxPIU6xIkVGhZHvWFuL0ESJAUE0Zn1+4j522bGMQ+m6FWYE0FyRmAzM1HNtJEiVWyWhgAAwFAARYRIkSGJr//2Q==">
            <a:hlinkClick r:id="rId3"/>
          </p:cNvPr>
          <p:cNvSpPr/>
          <p:nvPr/>
        </p:nvSpPr>
        <p:spPr>
          <a:xfrm>
            <a:off x="57150" y="-1677988"/>
            <a:ext cx="5324475" cy="350837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082" name="Google Shape;3082;p188" descr="https://encrypted-tbn0.gstatic.com/images?q=tbn:ANd9GcSgLZX0KlB1-5MduN4sqBoz5s9K7unJLu3YR4OPMspSVJ7ds7jw">
            <a:hlinkClick r:id="rId4"/>
          </p:cNvPr>
          <p:cNvPicPr preferRelativeResize="0"/>
          <p:nvPr/>
        </p:nvPicPr>
        <p:blipFill rotWithShape="1">
          <a:blip r:embed="rId5">
            <a:alphaModFix/>
          </a:blip>
          <a:srcRect/>
          <a:stretch/>
        </p:blipFill>
        <p:spPr>
          <a:xfrm>
            <a:off x="6096000" y="2390775"/>
            <a:ext cx="2613025" cy="3270250"/>
          </a:xfrm>
          <a:prstGeom prst="rect">
            <a:avLst/>
          </a:prstGeom>
          <a:noFill/>
          <a:ln>
            <a:noFill/>
          </a:ln>
        </p:spPr>
      </p:pic>
      <p:sp>
        <p:nvSpPr>
          <p:cNvPr id="3083" name="Google Shape;3083;p188"/>
          <p:cNvSpPr txBox="1"/>
          <p:nvPr/>
        </p:nvSpPr>
        <p:spPr>
          <a:xfrm>
            <a:off x="217488" y="1143000"/>
            <a:ext cx="8562975" cy="642938"/>
          </a:xfrm>
          <a:prstGeom prst="rect">
            <a:avLst/>
          </a:prstGeom>
          <a:noFill/>
          <a:ln>
            <a:noFill/>
          </a:ln>
        </p:spPr>
        <p:txBody>
          <a:bodyPr spcFirstLastPara="1" wrap="square" lIns="91125" tIns="45550" rIns="91125" bIns="45550" anchor="t" anchorCtr="0">
            <a:noAutofit/>
          </a:bodyPr>
          <a:lstStyle/>
          <a:p>
            <a:pPr marL="340564" marR="0" lvl="0" indent="-340564" algn="l" rtl="0">
              <a:spcBef>
                <a:spcPts val="0"/>
              </a:spcBef>
              <a:spcAft>
                <a:spcPts val="0"/>
              </a:spcAft>
              <a:buNone/>
            </a:pPr>
            <a:r>
              <a:rPr lang="en-US" sz="3000">
                <a:solidFill>
                  <a:schemeClr val="dk1"/>
                </a:solidFill>
                <a:latin typeface="Verdana"/>
                <a:ea typeface="Verdana"/>
                <a:cs typeface="Verdana"/>
                <a:sym typeface="Verdana"/>
              </a:rPr>
              <a:t>The SHADOW SIDE of Character Strengths</a:t>
            </a:r>
            <a:endParaRPr/>
          </a:p>
        </p:txBody>
      </p:sp>
      <p:pic>
        <p:nvPicPr>
          <p:cNvPr id="3084" name="Google Shape;3084;p188" descr="CS_Challenges_Leadership.png"/>
          <p:cNvPicPr preferRelativeResize="0"/>
          <p:nvPr/>
        </p:nvPicPr>
        <p:blipFill rotWithShape="1">
          <a:blip r:embed="rId6">
            <a:alphaModFix/>
          </a:blip>
          <a:srcRect/>
          <a:stretch/>
        </p:blipFill>
        <p:spPr>
          <a:xfrm>
            <a:off x="382588" y="130175"/>
            <a:ext cx="684212" cy="822325"/>
          </a:xfrm>
          <a:prstGeom prst="rect">
            <a:avLst/>
          </a:prstGeom>
          <a:noFill/>
          <a:ln>
            <a:noFill/>
          </a:ln>
        </p:spPr>
      </p:pic>
      <p:sp>
        <p:nvSpPr>
          <p:cNvPr id="3085" name="Google Shape;3085;p18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188</a:t>
            </a:fld>
            <a:endParaRPr/>
          </a:p>
        </p:txBody>
      </p:sp>
      <p:sp>
        <p:nvSpPr>
          <p:cNvPr id="3086" name="Google Shape;3086;p18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3092"/>
        <p:cNvGrpSpPr/>
        <p:nvPr/>
      </p:nvGrpSpPr>
      <p:grpSpPr>
        <a:xfrm>
          <a:off x="0" y="0"/>
          <a:ext cx="0" cy="0"/>
          <a:chOff x="0" y="0"/>
          <a:chExt cx="0" cy="0"/>
        </a:xfrm>
      </p:grpSpPr>
      <p:sp>
        <p:nvSpPr>
          <p:cNvPr id="3093" name="Google Shape;3093;p18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71):</a:t>
            </a:r>
            <a:br>
              <a:rPr lang="en-US"/>
            </a:br>
            <a:r>
              <a:rPr lang="en-US"/>
              <a:t>The Shadow Side</a:t>
            </a:r>
            <a:endParaRPr/>
          </a:p>
        </p:txBody>
      </p:sp>
      <p:sp>
        <p:nvSpPr>
          <p:cNvPr id="3094" name="Google Shape;3094;p18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189</a:t>
            </a:fld>
            <a:endParaRPr/>
          </a:p>
        </p:txBody>
      </p:sp>
      <p:pic>
        <p:nvPicPr>
          <p:cNvPr id="3095" name="Google Shape;3095;p189" descr="CS_Challenges_Leadership.png"/>
          <p:cNvPicPr preferRelativeResize="0"/>
          <p:nvPr/>
        </p:nvPicPr>
        <p:blipFill rotWithShape="1">
          <a:blip r:embed="rId3">
            <a:alphaModFix/>
          </a:blip>
          <a:srcRect/>
          <a:stretch/>
        </p:blipFill>
        <p:spPr>
          <a:xfrm>
            <a:off x="382588" y="130175"/>
            <a:ext cx="684212" cy="822325"/>
          </a:xfrm>
          <a:prstGeom prst="rect">
            <a:avLst/>
          </a:prstGeom>
          <a:noFill/>
          <a:ln>
            <a:noFill/>
          </a:ln>
        </p:spPr>
      </p:pic>
      <p:pic>
        <p:nvPicPr>
          <p:cNvPr id="3096" name="Google Shape;3096;p189" descr="D - TLR Review CSF2_TeenCurriculum_ParticipantGuideV3_0 3_AUG15.pptx - PowerPoint"/>
          <p:cNvPicPr preferRelativeResize="0"/>
          <p:nvPr/>
        </p:nvPicPr>
        <p:blipFill rotWithShape="1">
          <a:blip r:embed="rId4">
            <a:alphaModFix/>
          </a:blip>
          <a:srcRect l="26274" t="30541" r="5455" b="23760"/>
          <a:stretch/>
        </p:blipFill>
        <p:spPr>
          <a:xfrm>
            <a:off x="2646853" y="1294162"/>
            <a:ext cx="3850294" cy="5062188"/>
          </a:xfrm>
          <a:prstGeom prst="rect">
            <a:avLst/>
          </a:prstGeom>
          <a:noFill/>
          <a:ln>
            <a:noFill/>
          </a:ln>
        </p:spPr>
      </p:pic>
      <p:sp>
        <p:nvSpPr>
          <p:cNvPr id="3097" name="Google Shape;3097;p18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Goal Setting</a:t>
            </a:r>
            <a:endParaRPr/>
          </a:p>
        </p:txBody>
      </p:sp>
      <p:sp>
        <p:nvSpPr>
          <p:cNvPr id="519" name="Google Shape;519;p1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520" name="Google Shape;520;p19"/>
          <p:cNvSpPr/>
          <p:nvPr/>
        </p:nvSpPr>
        <p:spPr>
          <a:xfrm>
            <a:off x="3141921" y="946297"/>
            <a:ext cx="2819400" cy="381001"/>
          </a:xfrm>
          <a:prstGeom prst="roundRect">
            <a:avLst>
              <a:gd name="adj" fmla="val 16667"/>
            </a:avLst>
          </a:prstGeom>
          <a:solidFill>
            <a:srgbClr val="00B050"/>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r>
              <a:rPr lang="en-US" sz="1900">
                <a:solidFill>
                  <a:schemeClr val="lt1"/>
                </a:solidFill>
                <a:latin typeface="Arial"/>
                <a:ea typeface="Arial"/>
                <a:cs typeface="Arial"/>
                <a:sym typeface="Arial"/>
              </a:rPr>
              <a:t>Self-regulation</a:t>
            </a:r>
            <a:endParaRPr sz="1900">
              <a:solidFill>
                <a:schemeClr val="lt1"/>
              </a:solidFill>
              <a:latin typeface="Arial"/>
              <a:ea typeface="Arial"/>
              <a:cs typeface="Arial"/>
              <a:sym typeface="Arial"/>
            </a:endParaRPr>
          </a:p>
        </p:txBody>
      </p:sp>
      <p:pic>
        <p:nvPicPr>
          <p:cNvPr id="521" name="Google Shape;521;p19" descr="S:\0Resilience\Army\MRT V 3.0 Devel\Final\Icons\Goal_Setting.png"/>
          <p:cNvPicPr preferRelativeResize="0"/>
          <p:nvPr/>
        </p:nvPicPr>
        <p:blipFill rotWithShape="1">
          <a:blip r:embed="rId3">
            <a:alphaModFix/>
          </a:blip>
          <a:srcRect/>
          <a:stretch/>
        </p:blipFill>
        <p:spPr>
          <a:xfrm>
            <a:off x="2867660" y="1846580"/>
            <a:ext cx="3421063" cy="4117975"/>
          </a:xfrm>
          <a:prstGeom prst="rect">
            <a:avLst/>
          </a:prstGeom>
          <a:noFill/>
          <a:ln>
            <a:noFill/>
          </a:ln>
        </p:spPr>
      </p:pic>
      <p:pic>
        <p:nvPicPr>
          <p:cNvPr id="522" name="Google Shape;522;p19" descr="S:\0Resilience\Army\MRT V 3.0 Devel\Final\Icons\Goal_Setting.png"/>
          <p:cNvPicPr preferRelativeResize="0"/>
          <p:nvPr/>
        </p:nvPicPr>
        <p:blipFill rotWithShape="1">
          <a:blip r:embed="rId4">
            <a:alphaModFix/>
          </a:blip>
          <a:srcRect/>
          <a:stretch/>
        </p:blipFill>
        <p:spPr>
          <a:xfrm>
            <a:off x="475298" y="140970"/>
            <a:ext cx="685800" cy="825500"/>
          </a:xfrm>
          <a:prstGeom prst="rect">
            <a:avLst/>
          </a:prstGeom>
          <a:noFill/>
          <a:ln>
            <a:noFill/>
          </a:ln>
        </p:spPr>
      </p:pic>
      <p:sp>
        <p:nvSpPr>
          <p:cNvPr id="523" name="Google Shape;523;p1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3103"/>
        <p:cNvGrpSpPr/>
        <p:nvPr/>
      </p:nvGrpSpPr>
      <p:grpSpPr>
        <a:xfrm>
          <a:off x="0" y="0"/>
          <a:ext cx="0" cy="0"/>
          <a:chOff x="0" y="0"/>
          <a:chExt cx="0" cy="0"/>
        </a:xfrm>
      </p:grpSpPr>
      <p:sp>
        <p:nvSpPr>
          <p:cNvPr id="3104" name="Google Shape;3104;p19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190</a:t>
            </a:fld>
            <a:endParaRPr/>
          </a:p>
        </p:txBody>
      </p:sp>
      <p:sp>
        <p:nvSpPr>
          <p:cNvPr id="3105" name="Google Shape;3105;p190"/>
          <p:cNvSpPr txBox="1"/>
          <p:nvPr/>
        </p:nvSpPr>
        <p:spPr>
          <a:xfrm>
            <a:off x="0" y="3175"/>
            <a:ext cx="9144000" cy="1076325"/>
          </a:xfrm>
          <a:prstGeom prst="rect">
            <a:avLst/>
          </a:prstGeom>
          <a:noFill/>
          <a:ln>
            <a:noFill/>
          </a:ln>
        </p:spPr>
        <p:txBody>
          <a:bodyPr spcFirstLastPara="1" wrap="square" lIns="91125" tIns="45550" rIns="91125" bIns="45550" anchor="ctr" anchorCtr="0">
            <a:noAutofit/>
          </a:bodyPr>
          <a:lstStyle/>
          <a:p>
            <a:pPr marL="0" marR="0" lvl="0" indent="0" algn="ctr" rtl="0">
              <a:spcBef>
                <a:spcPts val="0"/>
              </a:spcBef>
              <a:spcAft>
                <a:spcPts val="0"/>
              </a:spcAft>
              <a:buNone/>
            </a:pPr>
            <a:r>
              <a:rPr lang="en-US" sz="2400" b="1">
                <a:solidFill>
                  <a:schemeClr val="lt1"/>
                </a:solidFill>
                <a:latin typeface="Verdana"/>
                <a:ea typeface="Verdana"/>
                <a:cs typeface="Verdana"/>
                <a:sym typeface="Verdana"/>
              </a:rPr>
              <a:t>Character Strengths and Teams</a:t>
            </a:r>
            <a:endParaRPr/>
          </a:p>
        </p:txBody>
      </p:sp>
      <p:sp>
        <p:nvSpPr>
          <p:cNvPr id="3106" name="Google Shape;3106;p190"/>
          <p:cNvSpPr txBox="1"/>
          <p:nvPr/>
        </p:nvSpPr>
        <p:spPr>
          <a:xfrm>
            <a:off x="1450975" y="2416458"/>
            <a:ext cx="6313488" cy="2025650"/>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4200">
                <a:solidFill>
                  <a:schemeClr val="dk1"/>
                </a:solidFill>
                <a:latin typeface="Verdana"/>
                <a:ea typeface="Verdana"/>
                <a:cs typeface="Verdana"/>
                <a:sym typeface="Verdana"/>
              </a:rPr>
              <a:t>How could you use Character Strengths in a team challenge?</a:t>
            </a:r>
            <a:endParaRPr/>
          </a:p>
        </p:txBody>
      </p:sp>
      <p:pic>
        <p:nvPicPr>
          <p:cNvPr id="3107" name="Google Shape;3107;p190" descr="CS_Challenges_Leadership.png"/>
          <p:cNvPicPr preferRelativeResize="0"/>
          <p:nvPr/>
        </p:nvPicPr>
        <p:blipFill rotWithShape="1">
          <a:blip r:embed="rId3">
            <a:alphaModFix/>
          </a:blip>
          <a:srcRect/>
          <a:stretch/>
        </p:blipFill>
        <p:spPr>
          <a:xfrm>
            <a:off x="382588" y="130175"/>
            <a:ext cx="684212" cy="822325"/>
          </a:xfrm>
          <a:prstGeom prst="rect">
            <a:avLst/>
          </a:prstGeom>
          <a:noFill/>
          <a:ln>
            <a:noFill/>
          </a:ln>
        </p:spPr>
      </p:pic>
      <p:sp>
        <p:nvSpPr>
          <p:cNvPr id="3108" name="Google Shape;3108;p19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3114"/>
        <p:cNvGrpSpPr/>
        <p:nvPr/>
      </p:nvGrpSpPr>
      <p:grpSpPr>
        <a:xfrm>
          <a:off x="0" y="0"/>
          <a:ext cx="0" cy="0"/>
          <a:chOff x="0" y="0"/>
          <a:chExt cx="0" cy="0"/>
        </a:xfrm>
      </p:grpSpPr>
      <p:sp>
        <p:nvSpPr>
          <p:cNvPr id="3115" name="Google Shape;3115;p191"/>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(pages 71-72):</a:t>
            </a:r>
            <a:br>
              <a:rPr lang="en-US"/>
            </a:br>
            <a:r>
              <a:rPr lang="en-US"/>
              <a:t>Challenges and Teams</a:t>
            </a:r>
            <a:endParaRPr/>
          </a:p>
        </p:txBody>
      </p:sp>
      <p:sp>
        <p:nvSpPr>
          <p:cNvPr id="3116" name="Google Shape;3116;p19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191</a:t>
            </a:fld>
            <a:endParaRPr/>
          </a:p>
        </p:txBody>
      </p:sp>
      <p:pic>
        <p:nvPicPr>
          <p:cNvPr id="3117" name="Google Shape;3117;p191" descr="CS_Challenges_Leadership.png"/>
          <p:cNvPicPr preferRelativeResize="0"/>
          <p:nvPr/>
        </p:nvPicPr>
        <p:blipFill rotWithShape="1">
          <a:blip r:embed="rId3">
            <a:alphaModFix/>
          </a:blip>
          <a:srcRect/>
          <a:stretch/>
        </p:blipFill>
        <p:spPr>
          <a:xfrm>
            <a:off x="382588" y="130175"/>
            <a:ext cx="684212" cy="822325"/>
          </a:xfrm>
          <a:prstGeom prst="rect">
            <a:avLst/>
          </a:prstGeom>
          <a:noFill/>
          <a:ln>
            <a:noFill/>
          </a:ln>
        </p:spPr>
      </p:pic>
      <p:sp>
        <p:nvSpPr>
          <p:cNvPr id="3118" name="Google Shape;3118;p19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3119" name="Google Shape;3119;p191" descr="D - TLR Review CSF2_TeenCurriculum_ParticipantGuideV3_0 3_AUG15.pptx - PowerPoint"/>
          <p:cNvPicPr preferRelativeResize="0"/>
          <p:nvPr/>
        </p:nvPicPr>
        <p:blipFill rotWithShape="1">
          <a:blip r:embed="rId4">
            <a:alphaModFix/>
          </a:blip>
          <a:srcRect l="25154" t="30541" r="6800" b="23760"/>
          <a:stretch/>
        </p:blipFill>
        <p:spPr>
          <a:xfrm>
            <a:off x="499676" y="1349114"/>
            <a:ext cx="3815032" cy="5032328"/>
          </a:xfrm>
          <a:prstGeom prst="rect">
            <a:avLst/>
          </a:prstGeom>
          <a:noFill/>
          <a:ln>
            <a:noFill/>
          </a:ln>
        </p:spPr>
      </p:pic>
      <p:pic>
        <p:nvPicPr>
          <p:cNvPr id="3120" name="Google Shape;3120;p191" descr="D - TLR Review CSF2_TeenCurriculum_ParticipantGuideV3_0 3_AUG15.pptx - PowerPoint"/>
          <p:cNvPicPr preferRelativeResize="0"/>
          <p:nvPr/>
        </p:nvPicPr>
        <p:blipFill rotWithShape="1">
          <a:blip r:embed="rId5">
            <a:alphaModFix/>
          </a:blip>
          <a:srcRect l="24707" t="30654" r="6800" b="23760"/>
          <a:stretch/>
        </p:blipFill>
        <p:spPr>
          <a:xfrm>
            <a:off x="4871793" y="1349115"/>
            <a:ext cx="3815007" cy="5032328"/>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Shape 3126"/>
        <p:cNvGrpSpPr/>
        <p:nvPr/>
      </p:nvGrpSpPr>
      <p:grpSpPr>
        <a:xfrm>
          <a:off x="0" y="0"/>
          <a:ext cx="0" cy="0"/>
          <a:chOff x="0" y="0"/>
          <a:chExt cx="0" cy="0"/>
        </a:xfrm>
      </p:grpSpPr>
      <p:sp>
        <p:nvSpPr>
          <p:cNvPr id="3127" name="Google Shape;3127;p192"/>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(pages 71-72):</a:t>
            </a:r>
            <a:br>
              <a:rPr lang="en-US"/>
            </a:br>
            <a:r>
              <a:rPr lang="en-US"/>
              <a:t>Challenges and Teams</a:t>
            </a:r>
            <a:r>
              <a:rPr lang="en-US" sz="1800"/>
              <a:t> (continued)</a:t>
            </a:r>
            <a:endParaRPr/>
          </a:p>
        </p:txBody>
      </p:sp>
      <p:sp>
        <p:nvSpPr>
          <p:cNvPr id="3128" name="Google Shape;3128;p19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192</a:t>
            </a:fld>
            <a:endParaRPr/>
          </a:p>
        </p:txBody>
      </p:sp>
      <p:pic>
        <p:nvPicPr>
          <p:cNvPr id="3129" name="Google Shape;3129;p192" descr="CS_Challenges_Leadership.png"/>
          <p:cNvPicPr preferRelativeResize="0"/>
          <p:nvPr/>
        </p:nvPicPr>
        <p:blipFill rotWithShape="1">
          <a:blip r:embed="rId3">
            <a:alphaModFix/>
          </a:blip>
          <a:srcRect/>
          <a:stretch/>
        </p:blipFill>
        <p:spPr>
          <a:xfrm>
            <a:off x="382588" y="130175"/>
            <a:ext cx="684212" cy="822325"/>
          </a:xfrm>
          <a:prstGeom prst="rect">
            <a:avLst/>
          </a:prstGeom>
          <a:noFill/>
          <a:ln>
            <a:noFill/>
          </a:ln>
        </p:spPr>
      </p:pic>
      <p:pic>
        <p:nvPicPr>
          <p:cNvPr id="3130" name="Google Shape;3130;p192" descr="D - TLR Review CSF2_TeenCurriculum_ParticipantGuideV3_0 3_AUG15.pptx - PowerPoint"/>
          <p:cNvPicPr preferRelativeResize="0"/>
          <p:nvPr/>
        </p:nvPicPr>
        <p:blipFill rotWithShape="1">
          <a:blip r:embed="rId4">
            <a:alphaModFix/>
          </a:blip>
          <a:srcRect l="25154" t="30541" r="6800" b="23760"/>
          <a:stretch/>
        </p:blipFill>
        <p:spPr>
          <a:xfrm>
            <a:off x="499676" y="1349114"/>
            <a:ext cx="3815032" cy="5032328"/>
          </a:xfrm>
          <a:prstGeom prst="rect">
            <a:avLst/>
          </a:prstGeom>
          <a:noFill/>
          <a:ln>
            <a:noFill/>
          </a:ln>
        </p:spPr>
      </p:pic>
      <p:pic>
        <p:nvPicPr>
          <p:cNvPr id="3131" name="Google Shape;3131;p192" descr="D - TLR Review CSF2_TeenCurriculum_ParticipantGuideV3_0 3_AUG15.pptx - PowerPoint"/>
          <p:cNvPicPr preferRelativeResize="0"/>
          <p:nvPr/>
        </p:nvPicPr>
        <p:blipFill rotWithShape="1">
          <a:blip r:embed="rId5">
            <a:alphaModFix/>
          </a:blip>
          <a:srcRect l="24707" t="30654" r="6800" b="23760"/>
          <a:stretch/>
        </p:blipFill>
        <p:spPr>
          <a:xfrm>
            <a:off x="4871793" y="1349115"/>
            <a:ext cx="3815007" cy="5032328"/>
          </a:xfrm>
          <a:prstGeom prst="rect">
            <a:avLst/>
          </a:prstGeom>
          <a:noFill/>
          <a:ln>
            <a:noFill/>
          </a:ln>
        </p:spPr>
      </p:pic>
      <p:sp>
        <p:nvSpPr>
          <p:cNvPr id="3132" name="Google Shape;3132;p19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3138"/>
        <p:cNvGrpSpPr/>
        <p:nvPr/>
      </p:nvGrpSpPr>
      <p:grpSpPr>
        <a:xfrm>
          <a:off x="0" y="0"/>
          <a:ext cx="0" cy="0"/>
          <a:chOff x="0" y="0"/>
          <a:chExt cx="0" cy="0"/>
        </a:xfrm>
      </p:grpSpPr>
      <p:sp>
        <p:nvSpPr>
          <p:cNvPr id="3139" name="Google Shape;3139;p193"/>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Character Strengths:</a:t>
            </a:r>
            <a:br>
              <a:rPr lang="en-US"/>
            </a:br>
            <a:r>
              <a:rPr lang="en-US"/>
              <a:t>What We Know</a:t>
            </a:r>
            <a:endParaRPr/>
          </a:p>
        </p:txBody>
      </p:sp>
      <p:sp>
        <p:nvSpPr>
          <p:cNvPr id="3140" name="Google Shape;3140;p193"/>
          <p:cNvSpPr txBox="1">
            <a:spLocks noGrp="1"/>
          </p:cNvSpPr>
          <p:nvPr>
            <p:ph type="body" idx="1"/>
          </p:nvPr>
        </p:nvSpPr>
        <p:spPr>
          <a:xfrm>
            <a:off x="457200" y="1415320"/>
            <a:ext cx="8229600" cy="5029200"/>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2400"/>
              <a:buChar char="▪"/>
            </a:pPr>
            <a:r>
              <a:rPr lang="en-US"/>
              <a:t>Knowing your Signature Character Strengths helps you bring the best of yourself to any situation</a:t>
            </a:r>
            <a:endParaRPr/>
          </a:p>
          <a:p>
            <a:pPr marL="341313" lvl="0" indent="-341313" algn="l" rtl="0">
              <a:spcBef>
                <a:spcPts val="480"/>
              </a:spcBef>
              <a:spcAft>
                <a:spcPts val="0"/>
              </a:spcAft>
              <a:buClr>
                <a:schemeClr val="dk1"/>
              </a:buClr>
              <a:buSzPts val="2400"/>
              <a:buChar char="▪"/>
            </a:pPr>
            <a:r>
              <a:rPr lang="en-US"/>
              <a:t>Shadow Sides of Character Strengths can get us into trouble if we are not careful</a:t>
            </a:r>
            <a:endParaRPr/>
          </a:p>
          <a:p>
            <a:pPr marL="341313" lvl="0" indent="-341313" algn="l" rtl="0">
              <a:spcBef>
                <a:spcPts val="480"/>
              </a:spcBef>
              <a:spcAft>
                <a:spcPts val="0"/>
              </a:spcAft>
              <a:buClr>
                <a:schemeClr val="dk1"/>
              </a:buClr>
              <a:buSzPts val="2400"/>
              <a:buChar char="▪"/>
            </a:pPr>
            <a:r>
              <a:rPr lang="en-US"/>
              <a:t>Using Character Strengths to overcome team challenges boosts energy and helps everyone be successful</a:t>
            </a:r>
            <a:endParaRPr/>
          </a:p>
          <a:p>
            <a:pPr marL="341313" lvl="0" indent="-341313" algn="l" rtl="0">
              <a:spcBef>
                <a:spcPts val="480"/>
              </a:spcBef>
              <a:spcAft>
                <a:spcPts val="0"/>
              </a:spcAft>
              <a:buClr>
                <a:schemeClr val="dk1"/>
              </a:buClr>
              <a:buSzPts val="2400"/>
              <a:buChar char="▪"/>
            </a:pPr>
            <a:r>
              <a:rPr lang="en-US"/>
              <a:t>Great Leaders rely on their Character Strengths to make them successful</a:t>
            </a:r>
            <a:endParaRPr/>
          </a:p>
          <a:p>
            <a:pPr marL="341313" lvl="0" indent="-188913" algn="l" rtl="0">
              <a:spcBef>
                <a:spcPts val="480"/>
              </a:spcBef>
              <a:spcAft>
                <a:spcPts val="0"/>
              </a:spcAft>
              <a:buClr>
                <a:schemeClr val="dk1"/>
              </a:buClr>
              <a:buSzPts val="2400"/>
              <a:buNone/>
            </a:pPr>
            <a:endParaRPr/>
          </a:p>
        </p:txBody>
      </p:sp>
      <p:sp>
        <p:nvSpPr>
          <p:cNvPr id="3141" name="Google Shape;3141;p19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193</a:t>
            </a:fld>
            <a:endParaRPr/>
          </a:p>
        </p:txBody>
      </p:sp>
      <p:pic>
        <p:nvPicPr>
          <p:cNvPr id="3142" name="Google Shape;3142;p193" descr="CS_Challenges_Leadership.png"/>
          <p:cNvPicPr preferRelativeResize="0"/>
          <p:nvPr/>
        </p:nvPicPr>
        <p:blipFill rotWithShape="1">
          <a:blip r:embed="rId3">
            <a:alphaModFix/>
          </a:blip>
          <a:srcRect/>
          <a:stretch/>
        </p:blipFill>
        <p:spPr>
          <a:xfrm>
            <a:off x="382588" y="130175"/>
            <a:ext cx="684212" cy="822325"/>
          </a:xfrm>
          <a:prstGeom prst="rect">
            <a:avLst/>
          </a:prstGeom>
          <a:noFill/>
          <a:ln>
            <a:noFill/>
          </a:ln>
        </p:spPr>
      </p:pic>
      <p:sp>
        <p:nvSpPr>
          <p:cNvPr id="3143" name="Google Shape;3143;p19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3149"/>
        <p:cNvGrpSpPr/>
        <p:nvPr/>
      </p:nvGrpSpPr>
      <p:grpSpPr>
        <a:xfrm>
          <a:off x="0" y="0"/>
          <a:ext cx="0" cy="0"/>
          <a:chOff x="0" y="0"/>
          <a:chExt cx="0" cy="0"/>
        </a:xfrm>
      </p:grpSpPr>
      <p:sp>
        <p:nvSpPr>
          <p:cNvPr id="3150" name="Google Shape;3150;p19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194</a:t>
            </a:fld>
            <a:endParaRPr/>
          </a:p>
        </p:txBody>
      </p:sp>
      <p:sp>
        <p:nvSpPr>
          <p:cNvPr id="3151" name="Google Shape;3151;p194"/>
          <p:cNvSpPr txBox="1"/>
          <p:nvPr/>
        </p:nvSpPr>
        <p:spPr>
          <a:xfrm>
            <a:off x="0" y="3175"/>
            <a:ext cx="9144000" cy="1076325"/>
          </a:xfrm>
          <a:prstGeom prst="rect">
            <a:avLst/>
          </a:prstGeom>
          <a:noFill/>
          <a:ln>
            <a:noFill/>
          </a:ln>
        </p:spPr>
        <p:txBody>
          <a:bodyPr spcFirstLastPara="1" wrap="square" lIns="91125" tIns="45550" rIns="91125" bIns="45550" anchor="ctr" anchorCtr="0">
            <a:noAutofit/>
          </a:bodyPr>
          <a:lstStyle/>
          <a:p>
            <a:pPr marL="0" marR="0" lvl="0" indent="0" algn="ctr" rtl="0">
              <a:spcBef>
                <a:spcPts val="0"/>
              </a:spcBef>
              <a:spcAft>
                <a:spcPts val="0"/>
              </a:spcAft>
              <a:buNone/>
            </a:pPr>
            <a:r>
              <a:rPr lang="en-US" sz="2400" b="1">
                <a:solidFill>
                  <a:schemeClr val="lt1"/>
                </a:solidFill>
                <a:latin typeface="Verdana"/>
                <a:ea typeface="Verdana"/>
                <a:cs typeface="Verdana"/>
                <a:sym typeface="Verdana"/>
              </a:rPr>
              <a:t>Character Strengths and Leadership</a:t>
            </a:r>
            <a:endParaRPr/>
          </a:p>
        </p:txBody>
      </p:sp>
      <p:sp>
        <p:nvSpPr>
          <p:cNvPr id="3152" name="Google Shape;3152;p194"/>
          <p:cNvSpPr txBox="1"/>
          <p:nvPr/>
        </p:nvSpPr>
        <p:spPr>
          <a:xfrm>
            <a:off x="1450975" y="2101668"/>
            <a:ext cx="6313488" cy="2673350"/>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4200">
                <a:solidFill>
                  <a:schemeClr val="dk1"/>
                </a:solidFill>
                <a:latin typeface="Verdana"/>
                <a:ea typeface="Verdana"/>
                <a:cs typeface="Verdana"/>
                <a:sym typeface="Verdana"/>
              </a:rPr>
              <a:t>How can a person use their Character Strengths to make them a great leader?</a:t>
            </a:r>
            <a:endParaRPr/>
          </a:p>
        </p:txBody>
      </p:sp>
      <p:pic>
        <p:nvPicPr>
          <p:cNvPr id="3153" name="Google Shape;3153;p194" descr="CS_Challenges_Leadership.png"/>
          <p:cNvPicPr preferRelativeResize="0"/>
          <p:nvPr/>
        </p:nvPicPr>
        <p:blipFill rotWithShape="1">
          <a:blip r:embed="rId3">
            <a:alphaModFix/>
          </a:blip>
          <a:srcRect/>
          <a:stretch/>
        </p:blipFill>
        <p:spPr>
          <a:xfrm>
            <a:off x="382588" y="130175"/>
            <a:ext cx="684212" cy="822325"/>
          </a:xfrm>
          <a:prstGeom prst="rect">
            <a:avLst/>
          </a:prstGeom>
          <a:noFill/>
          <a:ln>
            <a:noFill/>
          </a:ln>
        </p:spPr>
      </p:pic>
      <p:sp>
        <p:nvSpPr>
          <p:cNvPr id="3154" name="Google Shape;3154;p19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3160"/>
        <p:cNvGrpSpPr/>
        <p:nvPr/>
      </p:nvGrpSpPr>
      <p:grpSpPr>
        <a:xfrm>
          <a:off x="0" y="0"/>
          <a:ext cx="0" cy="0"/>
          <a:chOff x="0" y="0"/>
          <a:chExt cx="0" cy="0"/>
        </a:xfrm>
      </p:grpSpPr>
      <p:sp>
        <p:nvSpPr>
          <p:cNvPr id="3161" name="Google Shape;3161;p19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195</a:t>
            </a:fld>
            <a:endParaRPr/>
          </a:p>
        </p:txBody>
      </p:sp>
      <p:sp>
        <p:nvSpPr>
          <p:cNvPr id="3162" name="Google Shape;3162;p195"/>
          <p:cNvSpPr txBox="1"/>
          <p:nvPr/>
        </p:nvSpPr>
        <p:spPr>
          <a:xfrm>
            <a:off x="0" y="3175"/>
            <a:ext cx="9144000" cy="1076325"/>
          </a:xfrm>
          <a:prstGeom prst="rect">
            <a:avLst/>
          </a:prstGeom>
          <a:noFill/>
          <a:ln>
            <a:noFill/>
          </a:ln>
        </p:spPr>
        <p:txBody>
          <a:bodyPr spcFirstLastPara="1" wrap="square" lIns="91125" tIns="45550" rIns="91125" bIns="45550" anchor="ctr" anchorCtr="0">
            <a:noAutofit/>
          </a:bodyPr>
          <a:lstStyle/>
          <a:p>
            <a:pPr marL="0" marR="0" lvl="0" indent="0" algn="ctr" rtl="0">
              <a:spcBef>
                <a:spcPts val="0"/>
              </a:spcBef>
              <a:spcAft>
                <a:spcPts val="0"/>
              </a:spcAft>
              <a:buNone/>
            </a:pPr>
            <a:r>
              <a:rPr lang="en-US" sz="2400" b="1">
                <a:solidFill>
                  <a:schemeClr val="lt1"/>
                </a:solidFill>
                <a:latin typeface="Verdana"/>
                <a:ea typeface="Verdana"/>
                <a:cs typeface="Verdana"/>
                <a:sym typeface="Verdana"/>
              </a:rPr>
              <a:t>Workbook Activity (pages 74-75):</a:t>
            </a:r>
            <a:endParaRPr sz="2400" b="1">
              <a:solidFill>
                <a:schemeClr val="lt1"/>
              </a:solidFill>
              <a:latin typeface="Verdana"/>
              <a:ea typeface="Verdana"/>
              <a:cs typeface="Verdana"/>
              <a:sym typeface="Verdana"/>
            </a:endParaRPr>
          </a:p>
          <a:p>
            <a:pPr marL="0" marR="0" lvl="0" indent="0" algn="ctr" rtl="0">
              <a:spcBef>
                <a:spcPts val="0"/>
              </a:spcBef>
              <a:spcAft>
                <a:spcPts val="0"/>
              </a:spcAft>
              <a:buNone/>
            </a:pPr>
            <a:r>
              <a:rPr lang="en-US" sz="2400" b="1">
                <a:solidFill>
                  <a:schemeClr val="lt1"/>
                </a:solidFill>
                <a:latin typeface="Verdana"/>
                <a:ea typeface="Verdana"/>
                <a:cs typeface="Verdana"/>
                <a:sym typeface="Verdana"/>
              </a:rPr>
              <a:t>A Great Leader</a:t>
            </a:r>
            <a:endParaRPr/>
          </a:p>
        </p:txBody>
      </p:sp>
      <p:pic>
        <p:nvPicPr>
          <p:cNvPr id="3163" name="Google Shape;3163;p195" descr="CS_Challenges_Leadership.png"/>
          <p:cNvPicPr preferRelativeResize="0"/>
          <p:nvPr/>
        </p:nvPicPr>
        <p:blipFill rotWithShape="1">
          <a:blip r:embed="rId3">
            <a:alphaModFix/>
          </a:blip>
          <a:srcRect/>
          <a:stretch/>
        </p:blipFill>
        <p:spPr>
          <a:xfrm>
            <a:off x="382588" y="130175"/>
            <a:ext cx="684212" cy="822325"/>
          </a:xfrm>
          <a:prstGeom prst="rect">
            <a:avLst/>
          </a:prstGeom>
          <a:noFill/>
          <a:ln>
            <a:noFill/>
          </a:ln>
        </p:spPr>
      </p:pic>
      <p:pic>
        <p:nvPicPr>
          <p:cNvPr id="3164" name="Google Shape;3164;p195" descr="D - TLR Review CSF2_TeenCurriculum_ParticipantGuideV3_0 3_AUG15.pptx - PowerPoint"/>
          <p:cNvPicPr preferRelativeResize="0"/>
          <p:nvPr/>
        </p:nvPicPr>
        <p:blipFill rotWithShape="1">
          <a:blip r:embed="rId4">
            <a:alphaModFix/>
          </a:blip>
          <a:srcRect l="24930" t="31681" r="6799" b="22735"/>
          <a:stretch/>
        </p:blipFill>
        <p:spPr>
          <a:xfrm>
            <a:off x="501671" y="1409075"/>
            <a:ext cx="3812927" cy="5027022"/>
          </a:xfrm>
          <a:prstGeom prst="rect">
            <a:avLst/>
          </a:prstGeom>
          <a:noFill/>
          <a:ln>
            <a:noFill/>
          </a:ln>
        </p:spPr>
      </p:pic>
      <p:pic>
        <p:nvPicPr>
          <p:cNvPr id="3165" name="Google Shape;3165;p195" descr="D - TLR Review CSF2_TeenCurriculum_ParticipantGuideV3_0 3_AUG15.pptx - PowerPoint"/>
          <p:cNvPicPr preferRelativeResize="0"/>
          <p:nvPr/>
        </p:nvPicPr>
        <p:blipFill rotWithShape="1">
          <a:blip r:embed="rId5">
            <a:alphaModFix/>
          </a:blip>
          <a:srcRect l="24707" t="31453" r="6800" b="22848"/>
          <a:stretch/>
        </p:blipFill>
        <p:spPr>
          <a:xfrm>
            <a:off x="4841813" y="1409074"/>
            <a:ext cx="3836081" cy="5027022"/>
          </a:xfrm>
          <a:prstGeom prst="rect">
            <a:avLst/>
          </a:prstGeom>
          <a:noFill/>
          <a:ln>
            <a:noFill/>
          </a:ln>
        </p:spPr>
      </p:pic>
      <p:sp>
        <p:nvSpPr>
          <p:cNvPr id="3166" name="Google Shape;3166;p19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3172"/>
        <p:cNvGrpSpPr/>
        <p:nvPr/>
      </p:nvGrpSpPr>
      <p:grpSpPr>
        <a:xfrm>
          <a:off x="0" y="0"/>
          <a:ext cx="0" cy="0"/>
          <a:chOff x="0" y="0"/>
          <a:chExt cx="0" cy="0"/>
        </a:xfrm>
      </p:grpSpPr>
      <p:sp>
        <p:nvSpPr>
          <p:cNvPr id="3173" name="Google Shape;3173;p19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196</a:t>
            </a:fld>
            <a:endParaRPr/>
          </a:p>
        </p:txBody>
      </p:sp>
      <p:sp>
        <p:nvSpPr>
          <p:cNvPr id="3174" name="Google Shape;3174;p196"/>
          <p:cNvSpPr txBox="1"/>
          <p:nvPr/>
        </p:nvSpPr>
        <p:spPr>
          <a:xfrm>
            <a:off x="0" y="3175"/>
            <a:ext cx="9144000" cy="1076325"/>
          </a:xfrm>
          <a:prstGeom prst="rect">
            <a:avLst/>
          </a:prstGeom>
          <a:noFill/>
          <a:ln>
            <a:noFill/>
          </a:ln>
        </p:spPr>
        <p:txBody>
          <a:bodyPr spcFirstLastPara="1" wrap="square" lIns="91125" tIns="45550" rIns="91125" bIns="45550" anchor="ctr" anchorCtr="0">
            <a:noAutofit/>
          </a:bodyPr>
          <a:lstStyle/>
          <a:p>
            <a:pPr marL="0" marR="0" lvl="0" indent="0" algn="ctr" rtl="0">
              <a:spcBef>
                <a:spcPts val="0"/>
              </a:spcBef>
              <a:spcAft>
                <a:spcPts val="0"/>
              </a:spcAft>
              <a:buNone/>
            </a:pPr>
            <a:r>
              <a:rPr lang="en-US" sz="2400" b="1">
                <a:solidFill>
                  <a:schemeClr val="lt1"/>
                </a:solidFill>
                <a:latin typeface="Verdana"/>
                <a:ea typeface="Verdana"/>
                <a:cs typeface="Verdana"/>
                <a:sym typeface="Verdana"/>
              </a:rPr>
              <a:t>Workbook Activity (page 76):</a:t>
            </a:r>
            <a:endParaRPr sz="2400" b="1">
              <a:solidFill>
                <a:schemeClr val="lt1"/>
              </a:solidFill>
              <a:latin typeface="Verdana"/>
              <a:ea typeface="Verdana"/>
              <a:cs typeface="Verdana"/>
              <a:sym typeface="Verdana"/>
            </a:endParaRPr>
          </a:p>
          <a:p>
            <a:pPr marL="0" marR="0" lvl="0" indent="0" algn="ctr" rtl="0">
              <a:spcBef>
                <a:spcPts val="0"/>
              </a:spcBef>
              <a:spcAft>
                <a:spcPts val="0"/>
              </a:spcAft>
              <a:buNone/>
            </a:pPr>
            <a:r>
              <a:rPr lang="en-US" sz="2400" b="1">
                <a:solidFill>
                  <a:schemeClr val="lt1"/>
                </a:solidFill>
                <a:latin typeface="Verdana"/>
                <a:ea typeface="Verdana"/>
                <a:cs typeface="Verdana"/>
                <a:sym typeface="Verdana"/>
              </a:rPr>
              <a:t>Make it Personal</a:t>
            </a:r>
            <a:endParaRPr/>
          </a:p>
        </p:txBody>
      </p:sp>
      <p:pic>
        <p:nvPicPr>
          <p:cNvPr id="3175" name="Google Shape;3175;p196" descr="CS_Challenges_Leadership.png"/>
          <p:cNvPicPr preferRelativeResize="0"/>
          <p:nvPr/>
        </p:nvPicPr>
        <p:blipFill rotWithShape="1">
          <a:blip r:embed="rId3">
            <a:alphaModFix/>
          </a:blip>
          <a:srcRect/>
          <a:stretch/>
        </p:blipFill>
        <p:spPr>
          <a:xfrm>
            <a:off x="382588" y="130175"/>
            <a:ext cx="684212" cy="822325"/>
          </a:xfrm>
          <a:prstGeom prst="rect">
            <a:avLst/>
          </a:prstGeom>
          <a:noFill/>
          <a:ln>
            <a:noFill/>
          </a:ln>
        </p:spPr>
      </p:pic>
      <p:pic>
        <p:nvPicPr>
          <p:cNvPr id="3176" name="Google Shape;3176;p196" descr="D - TLR Review CSF2_TeenCurriculum_ParticipantGuideV3_0 3_AUG15.pptx - PowerPoint"/>
          <p:cNvPicPr preferRelativeResize="0"/>
          <p:nvPr/>
        </p:nvPicPr>
        <p:blipFill rotWithShape="1">
          <a:blip r:embed="rId4">
            <a:alphaModFix/>
          </a:blip>
          <a:srcRect l="24706" t="30541" r="7022" b="23647"/>
          <a:stretch/>
        </p:blipFill>
        <p:spPr>
          <a:xfrm>
            <a:off x="2668243" y="1353730"/>
            <a:ext cx="3820295" cy="5035275"/>
          </a:xfrm>
          <a:prstGeom prst="rect">
            <a:avLst/>
          </a:prstGeom>
          <a:noFill/>
          <a:ln>
            <a:noFill/>
          </a:ln>
        </p:spPr>
      </p:pic>
      <p:sp>
        <p:nvSpPr>
          <p:cNvPr id="3177" name="Google Shape;3177;p19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Shape 3189"/>
        <p:cNvGrpSpPr/>
        <p:nvPr/>
      </p:nvGrpSpPr>
      <p:grpSpPr>
        <a:xfrm>
          <a:off x="0" y="0"/>
          <a:ext cx="0" cy="0"/>
          <a:chOff x="0" y="0"/>
          <a:chExt cx="0" cy="0"/>
        </a:xfrm>
      </p:grpSpPr>
      <p:sp>
        <p:nvSpPr>
          <p:cNvPr id="3190" name="Google Shape;3190;p19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15) AC Cover Page</a:t>
            </a:r>
            <a:endParaRPr/>
          </a:p>
        </p:txBody>
      </p:sp>
      <p:sp>
        <p:nvSpPr>
          <p:cNvPr id="3191" name="Google Shape;3191;p19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197</a:t>
            </a:fld>
            <a:endParaRPr/>
          </a:p>
        </p:txBody>
      </p:sp>
      <p:sp>
        <p:nvSpPr>
          <p:cNvPr id="3192" name="Google Shape;3192;p19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Shape 3203"/>
        <p:cNvGrpSpPr/>
        <p:nvPr/>
      </p:nvGrpSpPr>
      <p:grpSpPr>
        <a:xfrm>
          <a:off x="0" y="0"/>
          <a:ext cx="0" cy="0"/>
          <a:chOff x="0" y="0"/>
          <a:chExt cx="0" cy="0"/>
        </a:xfrm>
      </p:grpSpPr>
      <p:sp>
        <p:nvSpPr>
          <p:cNvPr id="3204" name="Google Shape;3204;p19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15) AC Key Terms</a:t>
            </a:r>
            <a:endParaRPr/>
          </a:p>
        </p:txBody>
      </p:sp>
      <p:sp>
        <p:nvSpPr>
          <p:cNvPr id="3205" name="Google Shape;3205;p19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198</a:t>
            </a:fld>
            <a:endParaRPr/>
          </a:p>
        </p:txBody>
      </p:sp>
      <p:sp>
        <p:nvSpPr>
          <p:cNvPr id="3206" name="Google Shape;3206;p19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19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77):</a:t>
            </a:r>
            <a:br>
              <a:rPr lang="en-US"/>
            </a:br>
            <a:r>
              <a:rPr lang="en-US"/>
              <a:t>Hunt the Good Stuff</a:t>
            </a:r>
            <a:endParaRPr/>
          </a:p>
        </p:txBody>
      </p:sp>
      <p:sp>
        <p:nvSpPr>
          <p:cNvPr id="3214" name="Google Shape;3214;p19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199</a:t>
            </a:fld>
            <a:endParaRPr/>
          </a:p>
        </p:txBody>
      </p:sp>
      <p:pic>
        <p:nvPicPr>
          <p:cNvPr id="3215" name="Google Shape;3215;p199" descr="HTGS.png"/>
          <p:cNvPicPr preferRelativeResize="0"/>
          <p:nvPr/>
        </p:nvPicPr>
        <p:blipFill rotWithShape="1">
          <a:blip r:embed="rId3">
            <a:alphaModFix/>
          </a:blip>
          <a:srcRect/>
          <a:stretch/>
        </p:blipFill>
        <p:spPr>
          <a:xfrm>
            <a:off x="412750" y="131763"/>
            <a:ext cx="684213" cy="822325"/>
          </a:xfrm>
          <a:prstGeom prst="rect">
            <a:avLst/>
          </a:prstGeom>
          <a:noFill/>
          <a:ln>
            <a:noFill/>
          </a:ln>
        </p:spPr>
      </p:pic>
      <p:pic>
        <p:nvPicPr>
          <p:cNvPr id="3216" name="Google Shape;3216;p199" descr="D - TLR Review CSF2_TeenCurriculum_ParticipantGuideV3_0 3_AUG15.pptx - PowerPoint"/>
          <p:cNvPicPr preferRelativeResize="0"/>
          <p:nvPr/>
        </p:nvPicPr>
        <p:blipFill rotWithShape="1">
          <a:blip r:embed="rId4">
            <a:alphaModFix/>
          </a:blip>
          <a:srcRect l="25826" t="31453" r="5680" b="22848"/>
          <a:stretch/>
        </p:blipFill>
        <p:spPr>
          <a:xfrm>
            <a:off x="2667000" y="1331673"/>
            <a:ext cx="3811588" cy="4994923"/>
          </a:xfrm>
          <a:prstGeom prst="rect">
            <a:avLst/>
          </a:prstGeom>
          <a:noFill/>
          <a:ln>
            <a:noFill/>
          </a:ln>
        </p:spPr>
      </p:pic>
      <p:sp>
        <p:nvSpPr>
          <p:cNvPr id="3217" name="Google Shape;3217;p19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
          <p:cNvSpPr txBox="1">
            <a:spLocks noGrp="1"/>
          </p:cNvSpPr>
          <p:nvPr>
            <p:ph type="title"/>
          </p:nvPr>
        </p:nvSpPr>
        <p:spPr>
          <a:xfrm>
            <a:off x="0" y="0"/>
            <a:ext cx="9144000" cy="722313"/>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br>
              <a:rPr lang="en-US"/>
            </a:br>
            <a:r>
              <a:rPr lang="en-US"/>
              <a:t>Resilience Overview</a:t>
            </a:r>
            <a:endParaRPr/>
          </a:p>
        </p:txBody>
      </p:sp>
      <p:sp>
        <p:nvSpPr>
          <p:cNvPr id="239" name="Google Shape;239;p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a:t>
            </a:fld>
            <a:endParaRPr/>
          </a:p>
        </p:txBody>
      </p:sp>
      <p:pic>
        <p:nvPicPr>
          <p:cNvPr id="240" name="Google Shape;240;p2" descr="csf2_logo-l.png"/>
          <p:cNvPicPr preferRelativeResize="0"/>
          <p:nvPr/>
        </p:nvPicPr>
        <p:blipFill rotWithShape="1">
          <a:blip r:embed="rId3">
            <a:alphaModFix/>
          </a:blip>
          <a:srcRect/>
          <a:stretch/>
        </p:blipFill>
        <p:spPr>
          <a:xfrm>
            <a:off x="457200" y="106363"/>
            <a:ext cx="822325" cy="823912"/>
          </a:xfrm>
          <a:prstGeom prst="rect">
            <a:avLst/>
          </a:prstGeom>
          <a:noFill/>
          <a:ln>
            <a:noFill/>
          </a:ln>
        </p:spPr>
      </p:pic>
      <p:sp>
        <p:nvSpPr>
          <p:cNvPr id="241" name="Google Shape;241;p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242" name="Google Shape;242;p2" descr="S:\0Resilience\Army\MRT V 3.0 Devel\Final\Skill Icons\all skills honeycomb final.png"/>
          <p:cNvPicPr preferRelativeResize="0"/>
          <p:nvPr/>
        </p:nvPicPr>
        <p:blipFill rotWithShape="1">
          <a:blip r:embed="rId4">
            <a:alphaModFix/>
          </a:blip>
          <a:srcRect/>
          <a:stretch/>
        </p:blipFill>
        <p:spPr>
          <a:xfrm>
            <a:off x="2306638" y="1224445"/>
            <a:ext cx="4235219" cy="515675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20"/>
          <p:cNvSpPr txBox="1">
            <a:spLocks noGrp="1"/>
          </p:cNvSpPr>
          <p:nvPr>
            <p:ph type="title"/>
          </p:nvPr>
        </p:nvSpPr>
        <p:spPr>
          <a:xfrm>
            <a:off x="0" y="-15875"/>
            <a:ext cx="9144000" cy="11430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What Are Your Goals?</a:t>
            </a:r>
            <a:endParaRPr/>
          </a:p>
        </p:txBody>
      </p:sp>
      <p:sp>
        <p:nvSpPr>
          <p:cNvPr id="531" name="Google Shape;531;p20"/>
          <p:cNvSpPr txBox="1">
            <a:spLocks noGrp="1"/>
          </p:cNvSpPr>
          <p:nvPr>
            <p:ph type="sldNum" idx="12"/>
          </p:nvPr>
        </p:nvSpPr>
        <p:spPr>
          <a:xfrm>
            <a:off x="83820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20</a:t>
            </a:fld>
            <a:endParaRPr/>
          </a:p>
        </p:txBody>
      </p:sp>
      <p:pic>
        <p:nvPicPr>
          <p:cNvPr id="532" name="Google Shape;532;p20" descr="S:\0Resilience\Army\MRT V 3.0 Devel\Final\Icons\Goal_Setting.png"/>
          <p:cNvPicPr preferRelativeResize="0"/>
          <p:nvPr/>
        </p:nvPicPr>
        <p:blipFill rotWithShape="1">
          <a:blip r:embed="rId3">
            <a:alphaModFix/>
          </a:blip>
          <a:srcRect/>
          <a:stretch/>
        </p:blipFill>
        <p:spPr>
          <a:xfrm>
            <a:off x="475298" y="140970"/>
            <a:ext cx="685800" cy="825500"/>
          </a:xfrm>
          <a:prstGeom prst="rect">
            <a:avLst/>
          </a:prstGeom>
          <a:noFill/>
          <a:ln>
            <a:noFill/>
          </a:ln>
        </p:spPr>
      </p:pic>
      <p:sp>
        <p:nvSpPr>
          <p:cNvPr id="533" name="Google Shape;533;p2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534" name="Google Shape;534;p20" descr="cadet.jpg"/>
          <p:cNvPicPr preferRelativeResize="0"/>
          <p:nvPr/>
        </p:nvPicPr>
        <p:blipFill rotWithShape="1">
          <a:blip r:embed="rId4">
            <a:alphaModFix/>
          </a:blip>
          <a:srcRect/>
          <a:stretch/>
        </p:blipFill>
        <p:spPr>
          <a:xfrm>
            <a:off x="1028700" y="2657212"/>
            <a:ext cx="1481138" cy="2233612"/>
          </a:xfrm>
          <a:prstGeom prst="rect">
            <a:avLst/>
          </a:prstGeom>
          <a:noFill/>
          <a:ln>
            <a:noFill/>
          </a:ln>
        </p:spPr>
      </p:pic>
      <p:pic>
        <p:nvPicPr>
          <p:cNvPr id="535" name="Google Shape;535;p20" descr="swimmer.jpg"/>
          <p:cNvPicPr preferRelativeResize="0"/>
          <p:nvPr/>
        </p:nvPicPr>
        <p:blipFill rotWithShape="1">
          <a:blip r:embed="rId5">
            <a:alphaModFix/>
          </a:blip>
          <a:srcRect/>
          <a:stretch/>
        </p:blipFill>
        <p:spPr>
          <a:xfrm>
            <a:off x="5934075" y="2839774"/>
            <a:ext cx="2667000" cy="1714500"/>
          </a:xfrm>
          <a:prstGeom prst="rect">
            <a:avLst/>
          </a:prstGeom>
          <a:noFill/>
          <a:ln>
            <a:noFill/>
          </a:ln>
        </p:spPr>
      </p:pic>
      <p:pic>
        <p:nvPicPr>
          <p:cNvPr id="536" name="Google Shape;536;p20" descr="succeeding at work.jpg"/>
          <p:cNvPicPr preferRelativeResize="0"/>
          <p:nvPr/>
        </p:nvPicPr>
        <p:blipFill rotWithShape="1">
          <a:blip r:embed="rId6">
            <a:alphaModFix/>
          </a:blip>
          <a:srcRect/>
          <a:stretch/>
        </p:blipFill>
        <p:spPr>
          <a:xfrm>
            <a:off x="2500313" y="2715949"/>
            <a:ext cx="3427412" cy="1928813"/>
          </a:xfrm>
          <a:prstGeom prst="rect">
            <a:avLst/>
          </a:prstGeom>
          <a:noFill/>
          <a:ln>
            <a:noFill/>
          </a:ln>
        </p:spPr>
      </p:pic>
      <p:sp>
        <p:nvSpPr>
          <p:cNvPr id="537" name="Google Shape;537;p20"/>
          <p:cNvSpPr txBox="1">
            <a:spLocks noGrp="1"/>
          </p:cNvSpPr>
          <p:nvPr>
            <p:ph type="body" idx="1"/>
          </p:nvPr>
        </p:nvSpPr>
        <p:spPr>
          <a:xfrm>
            <a:off x="678947" y="1385971"/>
            <a:ext cx="7772400" cy="1554162"/>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2400"/>
              <a:buChar char="▪"/>
            </a:pPr>
            <a:r>
              <a:rPr lang="en-US"/>
              <a:t>What do you want to achieve in the future?</a:t>
            </a:r>
            <a:endParaRPr/>
          </a:p>
          <a:p>
            <a:pPr marL="341313" lvl="0" indent="-265113" algn="l" rtl="0">
              <a:spcBef>
                <a:spcPts val="0"/>
              </a:spcBef>
              <a:spcAft>
                <a:spcPts val="0"/>
              </a:spcAft>
              <a:buClr>
                <a:schemeClr val="dk1"/>
              </a:buClr>
              <a:buSzPts val="1200"/>
              <a:buNone/>
            </a:pPr>
            <a:endParaRPr sz="1200"/>
          </a:p>
          <a:p>
            <a:pPr marL="341313" lvl="0" indent="-341313" algn="l" rtl="0">
              <a:spcBef>
                <a:spcPts val="0"/>
              </a:spcBef>
              <a:spcAft>
                <a:spcPts val="0"/>
              </a:spcAft>
              <a:buClr>
                <a:schemeClr val="dk1"/>
              </a:buClr>
              <a:buSzPts val="2400"/>
              <a:buChar char="▪"/>
            </a:pPr>
            <a:r>
              <a:rPr lang="en-US"/>
              <a:t>What do you want to be really good at?</a:t>
            </a:r>
            <a:endParaRPr/>
          </a:p>
          <a:p>
            <a:pPr marL="341313" lvl="0" indent="-188913" algn="l" rtl="0">
              <a:spcBef>
                <a:spcPts val="480"/>
              </a:spcBef>
              <a:spcAft>
                <a:spcPts val="0"/>
              </a:spcAft>
              <a:buClr>
                <a:schemeClr val="dk1"/>
              </a:buClr>
              <a:buSzPts val="2400"/>
              <a:buNone/>
            </a:pPr>
            <a:endParaRPr/>
          </a:p>
          <a:p>
            <a:pPr marL="341313" lvl="0" indent="-341313" algn="l" rtl="0">
              <a:spcBef>
                <a:spcPts val="480"/>
              </a:spcBef>
              <a:spcAft>
                <a:spcPts val="0"/>
              </a:spcAft>
              <a:buClr>
                <a:schemeClr val="dk1"/>
              </a:buClr>
              <a:buSzPts val="2400"/>
              <a:buFont typeface="Noto Sans Symbols"/>
              <a:buNone/>
            </a:pPr>
            <a:endParaRPr/>
          </a:p>
        </p:txBody>
      </p:sp>
      <p:pic>
        <p:nvPicPr>
          <p:cNvPr id="538" name="Google Shape;538;p20" descr="artist.jpg"/>
          <p:cNvPicPr preferRelativeResize="0"/>
          <p:nvPr/>
        </p:nvPicPr>
        <p:blipFill rotWithShape="1">
          <a:blip r:embed="rId7">
            <a:alphaModFix/>
          </a:blip>
          <a:srcRect/>
          <a:stretch/>
        </p:blipFill>
        <p:spPr>
          <a:xfrm>
            <a:off x="7010400" y="4271699"/>
            <a:ext cx="2133600" cy="2133600"/>
          </a:xfrm>
          <a:prstGeom prst="rect">
            <a:avLst/>
          </a:prstGeom>
          <a:noFill/>
          <a:ln>
            <a:noFill/>
          </a:ln>
        </p:spPr>
      </p:pic>
      <p:pic>
        <p:nvPicPr>
          <p:cNvPr id="539" name="Google Shape;539;p20" descr="graduate.jpg"/>
          <p:cNvPicPr preferRelativeResize="0"/>
          <p:nvPr/>
        </p:nvPicPr>
        <p:blipFill rotWithShape="1">
          <a:blip r:embed="rId8">
            <a:alphaModFix/>
          </a:blip>
          <a:srcRect r="24769"/>
          <a:stretch/>
        </p:blipFill>
        <p:spPr>
          <a:xfrm>
            <a:off x="3616325" y="4609837"/>
            <a:ext cx="2032000" cy="1795462"/>
          </a:xfrm>
          <a:prstGeom prst="rect">
            <a:avLst/>
          </a:prstGeom>
          <a:noFill/>
          <a:ln>
            <a:noFill/>
          </a:ln>
        </p:spPr>
      </p:pic>
      <p:pic>
        <p:nvPicPr>
          <p:cNvPr id="540" name="Google Shape;540;p20" descr="play-basketball-profile.jpg"/>
          <p:cNvPicPr preferRelativeResize="0"/>
          <p:nvPr/>
        </p:nvPicPr>
        <p:blipFill rotWithShape="1">
          <a:blip r:embed="rId9">
            <a:alphaModFix/>
          </a:blip>
          <a:srcRect/>
          <a:stretch/>
        </p:blipFill>
        <p:spPr>
          <a:xfrm>
            <a:off x="5638800" y="4566974"/>
            <a:ext cx="1371600" cy="1838325"/>
          </a:xfrm>
          <a:prstGeom prst="rect">
            <a:avLst/>
          </a:prstGeom>
          <a:noFill/>
          <a:ln>
            <a:noFill/>
          </a:ln>
        </p:spPr>
      </p:pic>
      <p:pic>
        <p:nvPicPr>
          <p:cNvPr id="541" name="Google Shape;541;p20" descr="businessman with money.jpg"/>
          <p:cNvPicPr preferRelativeResize="0"/>
          <p:nvPr/>
        </p:nvPicPr>
        <p:blipFill rotWithShape="1">
          <a:blip r:embed="rId10">
            <a:alphaModFix/>
          </a:blip>
          <a:srcRect l="14680" r="16518"/>
          <a:stretch/>
        </p:blipFill>
        <p:spPr>
          <a:xfrm>
            <a:off x="2000250" y="3935149"/>
            <a:ext cx="1774825" cy="2470150"/>
          </a:xfrm>
          <a:prstGeom prst="rect">
            <a:avLst/>
          </a:prstGeom>
          <a:noFill/>
          <a:ln>
            <a:noFill/>
          </a:ln>
        </p:spPr>
      </p:pic>
      <p:pic>
        <p:nvPicPr>
          <p:cNvPr id="542" name="Google Shape;542;p20" descr="guitar.jpg"/>
          <p:cNvPicPr preferRelativeResize="0"/>
          <p:nvPr/>
        </p:nvPicPr>
        <p:blipFill rotWithShape="1">
          <a:blip r:embed="rId11">
            <a:alphaModFix/>
          </a:blip>
          <a:srcRect/>
          <a:stretch/>
        </p:blipFill>
        <p:spPr>
          <a:xfrm>
            <a:off x="0" y="4889237"/>
            <a:ext cx="2241550" cy="1500187"/>
          </a:xfrm>
          <a:prstGeom prst="rect">
            <a:avLst/>
          </a:prstGeom>
          <a:noFill/>
          <a:ln>
            <a:noFill/>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3223"/>
        <p:cNvGrpSpPr/>
        <p:nvPr/>
      </p:nvGrpSpPr>
      <p:grpSpPr>
        <a:xfrm>
          <a:off x="0" y="0"/>
          <a:ext cx="0" cy="0"/>
          <a:chOff x="0" y="0"/>
          <a:chExt cx="0" cy="0"/>
        </a:xfrm>
      </p:grpSpPr>
      <p:sp>
        <p:nvSpPr>
          <p:cNvPr id="3224" name="Google Shape;3224;p200"/>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Assertive Communication (Part 1):</a:t>
            </a:r>
            <a:br>
              <a:rPr lang="en-US"/>
            </a:br>
            <a:r>
              <a:rPr lang="en-US"/>
              <a:t>Social Media/Texting</a:t>
            </a:r>
            <a:endParaRPr/>
          </a:p>
        </p:txBody>
      </p:sp>
      <p:sp>
        <p:nvSpPr>
          <p:cNvPr id="3225" name="Google Shape;3225;p20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200</a:t>
            </a:fld>
            <a:endParaRPr/>
          </a:p>
        </p:txBody>
      </p:sp>
      <p:pic>
        <p:nvPicPr>
          <p:cNvPr id="3226" name="Google Shape;3226;p200" descr="S:\0Resilience\Army\MRT V 3.0 Devel\Final\Icons\Assertive_Communication.png"/>
          <p:cNvPicPr preferRelativeResize="0"/>
          <p:nvPr/>
        </p:nvPicPr>
        <p:blipFill rotWithShape="1">
          <a:blip r:embed="rId3">
            <a:alphaModFix/>
          </a:blip>
          <a:srcRect/>
          <a:stretch/>
        </p:blipFill>
        <p:spPr>
          <a:xfrm>
            <a:off x="2870200" y="1828800"/>
            <a:ext cx="3417888" cy="4114800"/>
          </a:xfrm>
          <a:prstGeom prst="rect">
            <a:avLst/>
          </a:prstGeom>
          <a:noFill/>
          <a:ln>
            <a:noFill/>
          </a:ln>
        </p:spPr>
      </p:pic>
      <p:pic>
        <p:nvPicPr>
          <p:cNvPr id="3227" name="Google Shape;3227;p200" descr="Assertive_Communication.png"/>
          <p:cNvPicPr preferRelativeResize="0"/>
          <p:nvPr/>
        </p:nvPicPr>
        <p:blipFill rotWithShape="1">
          <a:blip r:embed="rId4">
            <a:alphaModFix/>
          </a:blip>
          <a:srcRect/>
          <a:stretch/>
        </p:blipFill>
        <p:spPr>
          <a:xfrm>
            <a:off x="414338" y="141288"/>
            <a:ext cx="685800" cy="825500"/>
          </a:xfrm>
          <a:prstGeom prst="rect">
            <a:avLst/>
          </a:prstGeom>
          <a:noFill/>
          <a:ln>
            <a:noFill/>
          </a:ln>
        </p:spPr>
      </p:pic>
      <p:sp>
        <p:nvSpPr>
          <p:cNvPr id="3228" name="Google Shape;3228;p200"/>
          <p:cNvSpPr/>
          <p:nvPr/>
        </p:nvSpPr>
        <p:spPr>
          <a:xfrm>
            <a:off x="2889250" y="923925"/>
            <a:ext cx="3429000" cy="381000"/>
          </a:xfrm>
          <a:prstGeom prst="roundRect">
            <a:avLst>
              <a:gd name="adj" fmla="val 16667"/>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lt1"/>
                </a:solidFill>
                <a:latin typeface="Arial"/>
                <a:ea typeface="Arial"/>
                <a:cs typeface="Arial"/>
                <a:sym typeface="Arial"/>
              </a:rPr>
              <a:t>Connection</a:t>
            </a:r>
            <a:endParaRPr/>
          </a:p>
        </p:txBody>
      </p:sp>
      <p:sp>
        <p:nvSpPr>
          <p:cNvPr id="3229" name="Google Shape;3229;p20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3235"/>
        <p:cNvGrpSpPr/>
        <p:nvPr/>
      </p:nvGrpSpPr>
      <p:grpSpPr>
        <a:xfrm>
          <a:off x="0" y="0"/>
          <a:ext cx="0" cy="0"/>
          <a:chOff x="0" y="0"/>
          <a:chExt cx="0" cy="0"/>
        </a:xfrm>
      </p:grpSpPr>
      <p:sp>
        <p:nvSpPr>
          <p:cNvPr id="3236" name="Google Shape;3236;p201"/>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78):</a:t>
            </a:r>
            <a:br>
              <a:rPr lang="en-US"/>
            </a:br>
            <a:r>
              <a:rPr lang="en-US"/>
              <a:t>Communication</a:t>
            </a:r>
            <a:endParaRPr/>
          </a:p>
        </p:txBody>
      </p:sp>
      <p:sp>
        <p:nvSpPr>
          <p:cNvPr id="3237" name="Google Shape;3237;p20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201</a:t>
            </a:fld>
            <a:endParaRPr/>
          </a:p>
        </p:txBody>
      </p:sp>
      <p:pic>
        <p:nvPicPr>
          <p:cNvPr id="3238" name="Google Shape;3238;p201" descr="Assertive_Communication.png"/>
          <p:cNvPicPr preferRelativeResize="0"/>
          <p:nvPr/>
        </p:nvPicPr>
        <p:blipFill rotWithShape="1">
          <a:blip r:embed="rId3">
            <a:alphaModFix/>
          </a:blip>
          <a:srcRect/>
          <a:stretch/>
        </p:blipFill>
        <p:spPr>
          <a:xfrm>
            <a:off x="414338" y="141288"/>
            <a:ext cx="685800" cy="825500"/>
          </a:xfrm>
          <a:prstGeom prst="rect">
            <a:avLst/>
          </a:prstGeom>
          <a:noFill/>
          <a:ln>
            <a:noFill/>
          </a:ln>
        </p:spPr>
      </p:pic>
      <p:pic>
        <p:nvPicPr>
          <p:cNvPr id="3239" name="Google Shape;3239;p201" descr="D - TLR Review CSF2_TeenCurriculum_ParticipantGuideV3_0 3_AUG15.pptx - PowerPoint"/>
          <p:cNvPicPr preferRelativeResize="0"/>
          <p:nvPr/>
        </p:nvPicPr>
        <p:blipFill rotWithShape="1">
          <a:blip r:embed="rId4">
            <a:alphaModFix/>
          </a:blip>
          <a:srcRect l="24706" t="31566" r="7022" b="22734"/>
          <a:stretch/>
        </p:blipFill>
        <p:spPr>
          <a:xfrm>
            <a:off x="2651125" y="1331673"/>
            <a:ext cx="3841750" cy="5050957"/>
          </a:xfrm>
          <a:prstGeom prst="rect">
            <a:avLst/>
          </a:prstGeom>
          <a:noFill/>
          <a:ln>
            <a:noFill/>
          </a:ln>
        </p:spPr>
      </p:pic>
      <p:sp>
        <p:nvSpPr>
          <p:cNvPr id="3240" name="Google Shape;3240;p20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3246"/>
        <p:cNvGrpSpPr/>
        <p:nvPr/>
      </p:nvGrpSpPr>
      <p:grpSpPr>
        <a:xfrm>
          <a:off x="0" y="0"/>
          <a:ext cx="0" cy="0"/>
          <a:chOff x="0" y="0"/>
          <a:chExt cx="0" cy="0"/>
        </a:xfrm>
      </p:grpSpPr>
      <p:sp>
        <p:nvSpPr>
          <p:cNvPr id="3247" name="Google Shape;3247;p202"/>
          <p:cNvSpPr txBox="1">
            <a:spLocks noGrp="1"/>
          </p:cNvSpPr>
          <p:nvPr>
            <p:ph type="title"/>
          </p:nvPr>
        </p:nvSpPr>
        <p:spPr>
          <a:xfrm>
            <a:off x="0" y="9525"/>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Communication and ATC</a:t>
            </a:r>
            <a:endParaRPr sz="1500"/>
          </a:p>
        </p:txBody>
      </p:sp>
      <p:sp>
        <p:nvSpPr>
          <p:cNvPr id="3248" name="Google Shape;3248;p20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202</a:t>
            </a:fld>
            <a:endParaRPr/>
          </a:p>
        </p:txBody>
      </p:sp>
      <p:sp>
        <p:nvSpPr>
          <p:cNvPr id="3249" name="Google Shape;3249;p202"/>
          <p:cNvSpPr/>
          <p:nvPr/>
        </p:nvSpPr>
        <p:spPr>
          <a:xfrm>
            <a:off x="3890963" y="1357313"/>
            <a:ext cx="3260725" cy="2554287"/>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50" name="Google Shape;3250;p202"/>
          <p:cNvSpPr/>
          <p:nvPr/>
        </p:nvSpPr>
        <p:spPr>
          <a:xfrm>
            <a:off x="7546975" y="3429000"/>
            <a:ext cx="1016000" cy="2428875"/>
          </a:xfrm>
          <a:custGeom>
            <a:avLst/>
            <a:gdLst/>
            <a:ahLst/>
            <a:cxnLst/>
            <a:rect l="l" t="t" r="r" b="b"/>
            <a:pathLst>
              <a:path w="570" h="1447" extrusionOk="0">
                <a:moveTo>
                  <a:pt x="0" y="0"/>
                </a:moveTo>
                <a:lnTo>
                  <a:pt x="59" y="2"/>
                </a:lnTo>
                <a:lnTo>
                  <a:pt x="116" y="10"/>
                </a:lnTo>
                <a:lnTo>
                  <a:pt x="169" y="24"/>
                </a:lnTo>
                <a:lnTo>
                  <a:pt x="222" y="42"/>
                </a:lnTo>
                <a:lnTo>
                  <a:pt x="272" y="63"/>
                </a:lnTo>
                <a:lnTo>
                  <a:pt x="319" y="89"/>
                </a:lnTo>
                <a:lnTo>
                  <a:pt x="363" y="118"/>
                </a:lnTo>
                <a:lnTo>
                  <a:pt x="403" y="152"/>
                </a:lnTo>
                <a:lnTo>
                  <a:pt x="441" y="187"/>
                </a:lnTo>
                <a:lnTo>
                  <a:pt x="473" y="227"/>
                </a:lnTo>
                <a:lnTo>
                  <a:pt x="502" y="270"/>
                </a:lnTo>
                <a:lnTo>
                  <a:pt x="526" y="315"/>
                </a:lnTo>
                <a:lnTo>
                  <a:pt x="545" y="362"/>
                </a:lnTo>
                <a:lnTo>
                  <a:pt x="559" y="412"/>
                </a:lnTo>
                <a:lnTo>
                  <a:pt x="566" y="463"/>
                </a:lnTo>
                <a:lnTo>
                  <a:pt x="570" y="516"/>
                </a:lnTo>
                <a:lnTo>
                  <a:pt x="570" y="811"/>
                </a:lnTo>
                <a:lnTo>
                  <a:pt x="568" y="853"/>
                </a:lnTo>
                <a:lnTo>
                  <a:pt x="563" y="892"/>
                </a:lnTo>
                <a:lnTo>
                  <a:pt x="555" y="931"/>
                </a:lnTo>
                <a:lnTo>
                  <a:pt x="544" y="971"/>
                </a:lnTo>
                <a:lnTo>
                  <a:pt x="528" y="1008"/>
                </a:lnTo>
                <a:lnTo>
                  <a:pt x="509" y="1043"/>
                </a:lnTo>
                <a:lnTo>
                  <a:pt x="488" y="1077"/>
                </a:lnTo>
                <a:lnTo>
                  <a:pt x="466" y="1110"/>
                </a:lnTo>
                <a:lnTo>
                  <a:pt x="439" y="1142"/>
                </a:lnTo>
                <a:lnTo>
                  <a:pt x="411" y="1171"/>
                </a:lnTo>
                <a:lnTo>
                  <a:pt x="380" y="1199"/>
                </a:lnTo>
                <a:lnTo>
                  <a:pt x="346" y="1223"/>
                </a:lnTo>
                <a:lnTo>
                  <a:pt x="310" y="1246"/>
                </a:lnTo>
                <a:lnTo>
                  <a:pt x="272" y="1266"/>
                </a:lnTo>
                <a:lnTo>
                  <a:pt x="232" y="1284"/>
                </a:lnTo>
                <a:lnTo>
                  <a:pt x="190" y="1299"/>
                </a:lnTo>
                <a:lnTo>
                  <a:pt x="190" y="1447"/>
                </a:lnTo>
                <a:lnTo>
                  <a:pt x="0" y="1181"/>
                </a:lnTo>
                <a:lnTo>
                  <a:pt x="190" y="856"/>
                </a:lnTo>
                <a:lnTo>
                  <a:pt x="190" y="1004"/>
                </a:lnTo>
                <a:lnTo>
                  <a:pt x="253" y="980"/>
                </a:lnTo>
                <a:lnTo>
                  <a:pt x="310" y="951"/>
                </a:lnTo>
                <a:lnTo>
                  <a:pt x="365" y="914"/>
                </a:lnTo>
                <a:lnTo>
                  <a:pt x="412" y="872"/>
                </a:lnTo>
                <a:lnTo>
                  <a:pt x="456" y="827"/>
                </a:lnTo>
                <a:lnTo>
                  <a:pt x="492" y="776"/>
                </a:lnTo>
                <a:lnTo>
                  <a:pt x="523" y="723"/>
                </a:lnTo>
                <a:lnTo>
                  <a:pt x="534" y="693"/>
                </a:lnTo>
                <a:lnTo>
                  <a:pt x="545" y="664"/>
                </a:lnTo>
                <a:lnTo>
                  <a:pt x="530" y="624"/>
                </a:lnTo>
                <a:lnTo>
                  <a:pt x="511" y="585"/>
                </a:lnTo>
                <a:lnTo>
                  <a:pt x="490" y="549"/>
                </a:lnTo>
                <a:lnTo>
                  <a:pt x="466" y="514"/>
                </a:lnTo>
                <a:lnTo>
                  <a:pt x="437" y="481"/>
                </a:lnTo>
                <a:lnTo>
                  <a:pt x="409" y="451"/>
                </a:lnTo>
                <a:lnTo>
                  <a:pt x="374" y="423"/>
                </a:lnTo>
                <a:lnTo>
                  <a:pt x="340" y="398"/>
                </a:lnTo>
                <a:lnTo>
                  <a:pt x="304" y="374"/>
                </a:lnTo>
                <a:lnTo>
                  <a:pt x="264" y="355"/>
                </a:lnTo>
                <a:lnTo>
                  <a:pt x="224" y="337"/>
                </a:lnTo>
                <a:lnTo>
                  <a:pt x="182" y="323"/>
                </a:lnTo>
                <a:lnTo>
                  <a:pt x="139" y="311"/>
                </a:lnTo>
                <a:lnTo>
                  <a:pt x="93" y="303"/>
                </a:lnTo>
                <a:lnTo>
                  <a:pt x="48" y="298"/>
                </a:lnTo>
                <a:lnTo>
                  <a:pt x="0" y="296"/>
                </a:lnTo>
                <a:lnTo>
                  <a:pt x="0" y="0"/>
                </a:lnTo>
                <a:close/>
              </a:path>
            </a:pathLst>
          </a:custGeom>
          <a:solidFill>
            <a:srgbClr val="808080"/>
          </a:solidFill>
          <a:ln>
            <a:noFill/>
          </a:ln>
        </p:spPr>
        <p:txBody>
          <a:bodyPr spcFirstLastPara="1" wrap="square" lIns="91325" tIns="45650" rIns="91325" bIns="4565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51" name="Google Shape;3251;p202"/>
          <p:cNvSpPr/>
          <p:nvPr/>
        </p:nvSpPr>
        <p:spPr>
          <a:xfrm>
            <a:off x="7546975" y="3357563"/>
            <a:ext cx="971550" cy="2428875"/>
          </a:xfrm>
          <a:custGeom>
            <a:avLst/>
            <a:gdLst/>
            <a:ahLst/>
            <a:cxnLst/>
            <a:rect l="l" t="t" r="r" b="b"/>
            <a:pathLst>
              <a:path w="570" h="1446" extrusionOk="0">
                <a:moveTo>
                  <a:pt x="0" y="0"/>
                </a:moveTo>
                <a:lnTo>
                  <a:pt x="59" y="2"/>
                </a:lnTo>
                <a:lnTo>
                  <a:pt x="114" y="9"/>
                </a:lnTo>
                <a:lnTo>
                  <a:pt x="169" y="23"/>
                </a:lnTo>
                <a:lnTo>
                  <a:pt x="222" y="41"/>
                </a:lnTo>
                <a:lnTo>
                  <a:pt x="272" y="63"/>
                </a:lnTo>
                <a:lnTo>
                  <a:pt x="317" y="88"/>
                </a:lnTo>
                <a:lnTo>
                  <a:pt x="363" y="118"/>
                </a:lnTo>
                <a:lnTo>
                  <a:pt x="403" y="151"/>
                </a:lnTo>
                <a:lnTo>
                  <a:pt x="439" y="187"/>
                </a:lnTo>
                <a:lnTo>
                  <a:pt x="473" y="226"/>
                </a:lnTo>
                <a:lnTo>
                  <a:pt x="502" y="269"/>
                </a:lnTo>
                <a:lnTo>
                  <a:pt x="524" y="315"/>
                </a:lnTo>
                <a:lnTo>
                  <a:pt x="543" y="362"/>
                </a:lnTo>
                <a:lnTo>
                  <a:pt x="559" y="411"/>
                </a:lnTo>
                <a:lnTo>
                  <a:pt x="566" y="462"/>
                </a:lnTo>
                <a:lnTo>
                  <a:pt x="570" y="515"/>
                </a:lnTo>
                <a:lnTo>
                  <a:pt x="570" y="810"/>
                </a:lnTo>
                <a:lnTo>
                  <a:pt x="568" y="852"/>
                </a:lnTo>
                <a:lnTo>
                  <a:pt x="562" y="891"/>
                </a:lnTo>
                <a:lnTo>
                  <a:pt x="555" y="930"/>
                </a:lnTo>
                <a:lnTo>
                  <a:pt x="543" y="968"/>
                </a:lnTo>
                <a:lnTo>
                  <a:pt x="528" y="1005"/>
                </a:lnTo>
                <a:lnTo>
                  <a:pt x="509" y="1043"/>
                </a:lnTo>
                <a:lnTo>
                  <a:pt x="488" y="1076"/>
                </a:lnTo>
                <a:lnTo>
                  <a:pt x="465" y="1110"/>
                </a:lnTo>
                <a:lnTo>
                  <a:pt x="439" y="1141"/>
                </a:lnTo>
                <a:lnTo>
                  <a:pt x="410" y="1171"/>
                </a:lnTo>
                <a:lnTo>
                  <a:pt x="378" y="1196"/>
                </a:lnTo>
                <a:lnTo>
                  <a:pt x="344" y="1222"/>
                </a:lnTo>
                <a:lnTo>
                  <a:pt x="310" y="1245"/>
                </a:lnTo>
                <a:lnTo>
                  <a:pt x="272" y="1265"/>
                </a:lnTo>
                <a:lnTo>
                  <a:pt x="232" y="1283"/>
                </a:lnTo>
                <a:lnTo>
                  <a:pt x="190" y="1299"/>
                </a:lnTo>
                <a:lnTo>
                  <a:pt x="190" y="1446"/>
                </a:lnTo>
                <a:lnTo>
                  <a:pt x="0" y="1180"/>
                </a:lnTo>
                <a:lnTo>
                  <a:pt x="190" y="856"/>
                </a:lnTo>
                <a:lnTo>
                  <a:pt x="190" y="1003"/>
                </a:lnTo>
                <a:lnTo>
                  <a:pt x="253" y="980"/>
                </a:lnTo>
                <a:lnTo>
                  <a:pt x="310" y="950"/>
                </a:lnTo>
                <a:lnTo>
                  <a:pt x="365" y="913"/>
                </a:lnTo>
                <a:lnTo>
                  <a:pt x="412" y="871"/>
                </a:lnTo>
                <a:lnTo>
                  <a:pt x="456" y="826"/>
                </a:lnTo>
                <a:lnTo>
                  <a:pt x="492" y="775"/>
                </a:lnTo>
                <a:lnTo>
                  <a:pt x="522" y="722"/>
                </a:lnTo>
                <a:lnTo>
                  <a:pt x="534" y="692"/>
                </a:lnTo>
                <a:lnTo>
                  <a:pt x="545" y="663"/>
                </a:lnTo>
                <a:lnTo>
                  <a:pt x="530" y="623"/>
                </a:lnTo>
                <a:lnTo>
                  <a:pt x="511" y="584"/>
                </a:lnTo>
                <a:lnTo>
                  <a:pt x="490" y="549"/>
                </a:lnTo>
                <a:lnTo>
                  <a:pt x="465" y="513"/>
                </a:lnTo>
                <a:lnTo>
                  <a:pt x="437" y="480"/>
                </a:lnTo>
                <a:lnTo>
                  <a:pt x="407" y="450"/>
                </a:lnTo>
                <a:lnTo>
                  <a:pt x="374" y="423"/>
                </a:lnTo>
                <a:lnTo>
                  <a:pt x="340" y="397"/>
                </a:lnTo>
                <a:lnTo>
                  <a:pt x="302" y="374"/>
                </a:lnTo>
                <a:lnTo>
                  <a:pt x="264" y="354"/>
                </a:lnTo>
                <a:lnTo>
                  <a:pt x="222" y="336"/>
                </a:lnTo>
                <a:lnTo>
                  <a:pt x="180" y="322"/>
                </a:lnTo>
                <a:lnTo>
                  <a:pt x="137" y="311"/>
                </a:lnTo>
                <a:lnTo>
                  <a:pt x="93" y="303"/>
                </a:lnTo>
                <a:lnTo>
                  <a:pt x="47" y="297"/>
                </a:lnTo>
                <a:lnTo>
                  <a:pt x="0" y="295"/>
                </a:lnTo>
                <a:lnTo>
                  <a:pt x="0"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325" tIns="45650" rIns="91325" bIns="4565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grpSp>
        <p:nvGrpSpPr>
          <p:cNvPr id="3252" name="Google Shape;3252;p202"/>
          <p:cNvGrpSpPr/>
          <p:nvPr/>
        </p:nvGrpSpPr>
        <p:grpSpPr>
          <a:xfrm>
            <a:off x="581025" y="1500188"/>
            <a:ext cx="7346950" cy="4990174"/>
            <a:chOff x="533400" y="1303339"/>
            <a:chExt cx="7773678" cy="4981352"/>
          </a:xfrm>
        </p:grpSpPr>
        <p:sp>
          <p:nvSpPr>
            <p:cNvPr id="3253" name="Google Shape;3253;p202"/>
            <p:cNvSpPr/>
            <p:nvPr/>
          </p:nvSpPr>
          <p:spPr>
            <a:xfrm>
              <a:off x="4373207" y="4698413"/>
              <a:ext cx="3337576" cy="1586278"/>
            </a:xfrm>
            <a:prstGeom prst="rect">
              <a:avLst/>
            </a:prstGeom>
            <a:solidFill>
              <a:schemeClr val="lt1"/>
            </a:solidFill>
            <a:ln w="12700" cap="flat" cmpd="sng">
              <a:solidFill>
                <a:schemeClr val="dk1"/>
              </a:solidFill>
              <a:prstDash val="solid"/>
              <a:miter lim="800000"/>
              <a:headEnd type="none" w="sm" len="sm"/>
              <a:tailEnd type="none" w="sm" len="sm"/>
            </a:ln>
            <a:effectLst>
              <a:outerShdw dist="107763" dir="2700000" algn="ctr" rotWithShape="0">
                <a:srgbClr val="595959"/>
              </a:outerShdw>
            </a:effectLst>
          </p:spPr>
          <p:txBody>
            <a:bodyPr spcFirstLastPara="1" wrap="square" lIns="97325" tIns="48650" rIns="97325" bIns="48650" anchor="ctr" anchorCtr="0">
              <a:noAutofit/>
            </a:bodyPr>
            <a:lstStyle/>
            <a:p>
              <a:pPr marL="0" marR="0" lvl="0" indent="0" algn="l" rtl="0">
                <a:spcBef>
                  <a:spcPts val="0"/>
                </a:spcBef>
                <a:spcAft>
                  <a:spcPts val="0"/>
                </a:spcAft>
                <a:buNone/>
              </a:pPr>
              <a:endParaRPr sz="1800">
                <a:solidFill>
                  <a:srgbClr val="000000"/>
                </a:solidFill>
                <a:latin typeface="Garamond"/>
                <a:ea typeface="Garamond"/>
                <a:cs typeface="Garamond"/>
                <a:sym typeface="Garamond"/>
              </a:endParaRPr>
            </a:p>
          </p:txBody>
        </p:sp>
        <p:grpSp>
          <p:nvGrpSpPr>
            <p:cNvPr id="3254" name="Google Shape;3254;p202"/>
            <p:cNvGrpSpPr/>
            <p:nvPr/>
          </p:nvGrpSpPr>
          <p:grpSpPr>
            <a:xfrm>
              <a:off x="4553590" y="1303339"/>
              <a:ext cx="3753488" cy="3209351"/>
              <a:chOff x="2966" y="806"/>
              <a:chExt cx="1891" cy="1679"/>
            </a:xfrm>
          </p:grpSpPr>
          <p:sp>
            <p:nvSpPr>
              <p:cNvPr id="3255" name="Google Shape;3255;p202"/>
              <p:cNvSpPr/>
              <p:nvPr/>
            </p:nvSpPr>
            <p:spPr>
              <a:xfrm>
                <a:off x="2982" y="820"/>
                <a:ext cx="1875" cy="1370"/>
              </a:xfrm>
              <a:custGeom>
                <a:avLst/>
                <a:gdLst/>
                <a:ahLst/>
                <a:cxnLst/>
                <a:rect l="l" t="t" r="r" b="b"/>
                <a:pathLst>
                  <a:path w="1875" h="1370" extrusionOk="0">
                    <a:moveTo>
                      <a:pt x="169" y="457"/>
                    </a:moveTo>
                    <a:lnTo>
                      <a:pt x="135" y="464"/>
                    </a:lnTo>
                    <a:lnTo>
                      <a:pt x="103" y="476"/>
                    </a:lnTo>
                    <a:lnTo>
                      <a:pt x="73" y="494"/>
                    </a:lnTo>
                    <a:lnTo>
                      <a:pt x="49" y="516"/>
                    </a:lnTo>
                    <a:lnTo>
                      <a:pt x="28" y="545"/>
                    </a:lnTo>
                    <a:lnTo>
                      <a:pt x="12" y="574"/>
                    </a:lnTo>
                    <a:lnTo>
                      <a:pt x="4" y="608"/>
                    </a:lnTo>
                    <a:lnTo>
                      <a:pt x="0" y="643"/>
                    </a:lnTo>
                    <a:lnTo>
                      <a:pt x="2" y="667"/>
                    </a:lnTo>
                    <a:lnTo>
                      <a:pt x="6" y="692"/>
                    </a:lnTo>
                    <a:lnTo>
                      <a:pt x="14" y="717"/>
                    </a:lnTo>
                    <a:lnTo>
                      <a:pt x="26" y="738"/>
                    </a:lnTo>
                    <a:lnTo>
                      <a:pt x="38" y="759"/>
                    </a:lnTo>
                    <a:lnTo>
                      <a:pt x="55" y="776"/>
                    </a:lnTo>
                    <a:lnTo>
                      <a:pt x="73" y="792"/>
                    </a:lnTo>
                    <a:lnTo>
                      <a:pt x="93" y="806"/>
                    </a:lnTo>
                    <a:lnTo>
                      <a:pt x="93" y="804"/>
                    </a:lnTo>
                    <a:lnTo>
                      <a:pt x="71" y="832"/>
                    </a:lnTo>
                    <a:lnTo>
                      <a:pt x="57" y="864"/>
                    </a:lnTo>
                    <a:lnTo>
                      <a:pt x="47" y="897"/>
                    </a:lnTo>
                    <a:lnTo>
                      <a:pt x="42" y="933"/>
                    </a:lnTo>
                    <a:lnTo>
                      <a:pt x="47" y="971"/>
                    </a:lnTo>
                    <a:lnTo>
                      <a:pt x="57" y="1006"/>
                    </a:lnTo>
                    <a:lnTo>
                      <a:pt x="75" y="1038"/>
                    </a:lnTo>
                    <a:lnTo>
                      <a:pt x="97" y="1066"/>
                    </a:lnTo>
                    <a:lnTo>
                      <a:pt x="125" y="1089"/>
                    </a:lnTo>
                    <a:lnTo>
                      <a:pt x="157" y="1106"/>
                    </a:lnTo>
                    <a:lnTo>
                      <a:pt x="176" y="1112"/>
                    </a:lnTo>
                    <a:lnTo>
                      <a:pt x="192" y="1117"/>
                    </a:lnTo>
                    <a:lnTo>
                      <a:pt x="212" y="1119"/>
                    </a:lnTo>
                    <a:lnTo>
                      <a:pt x="230" y="1120"/>
                    </a:lnTo>
                    <a:lnTo>
                      <a:pt x="242" y="1120"/>
                    </a:lnTo>
                    <a:lnTo>
                      <a:pt x="252" y="1119"/>
                    </a:lnTo>
                    <a:lnTo>
                      <a:pt x="252" y="1120"/>
                    </a:lnTo>
                    <a:lnTo>
                      <a:pt x="276" y="1157"/>
                    </a:lnTo>
                    <a:lnTo>
                      <a:pt x="305" y="1191"/>
                    </a:lnTo>
                    <a:lnTo>
                      <a:pt x="339" y="1219"/>
                    </a:lnTo>
                    <a:lnTo>
                      <a:pt x="375" y="1243"/>
                    </a:lnTo>
                    <a:lnTo>
                      <a:pt x="413" y="1263"/>
                    </a:lnTo>
                    <a:lnTo>
                      <a:pt x="456" y="1275"/>
                    </a:lnTo>
                    <a:lnTo>
                      <a:pt x="498" y="1284"/>
                    </a:lnTo>
                    <a:lnTo>
                      <a:pt x="542" y="1287"/>
                    </a:lnTo>
                    <a:lnTo>
                      <a:pt x="587" y="1284"/>
                    </a:lnTo>
                    <a:lnTo>
                      <a:pt x="633" y="1275"/>
                    </a:lnTo>
                    <a:lnTo>
                      <a:pt x="675" y="1261"/>
                    </a:lnTo>
                    <a:lnTo>
                      <a:pt x="716" y="1240"/>
                    </a:lnTo>
                    <a:lnTo>
                      <a:pt x="714" y="1240"/>
                    </a:lnTo>
                    <a:lnTo>
                      <a:pt x="736" y="1270"/>
                    </a:lnTo>
                    <a:lnTo>
                      <a:pt x="762" y="1294"/>
                    </a:lnTo>
                    <a:lnTo>
                      <a:pt x="790" y="1317"/>
                    </a:lnTo>
                    <a:lnTo>
                      <a:pt x="821" y="1336"/>
                    </a:lnTo>
                    <a:lnTo>
                      <a:pt x="853" y="1350"/>
                    </a:lnTo>
                    <a:lnTo>
                      <a:pt x="887" y="1361"/>
                    </a:lnTo>
                    <a:lnTo>
                      <a:pt x="921" y="1368"/>
                    </a:lnTo>
                    <a:lnTo>
                      <a:pt x="958" y="1370"/>
                    </a:lnTo>
                    <a:lnTo>
                      <a:pt x="982" y="1368"/>
                    </a:lnTo>
                    <a:lnTo>
                      <a:pt x="1006" y="1366"/>
                    </a:lnTo>
                    <a:lnTo>
                      <a:pt x="1028" y="1361"/>
                    </a:lnTo>
                    <a:lnTo>
                      <a:pt x="1050" y="1354"/>
                    </a:lnTo>
                    <a:lnTo>
                      <a:pt x="1093" y="1336"/>
                    </a:lnTo>
                    <a:lnTo>
                      <a:pt x="1133" y="1312"/>
                    </a:lnTo>
                    <a:lnTo>
                      <a:pt x="1167" y="1282"/>
                    </a:lnTo>
                    <a:lnTo>
                      <a:pt x="1197" y="1247"/>
                    </a:lnTo>
                    <a:lnTo>
                      <a:pt x="1222" y="1206"/>
                    </a:lnTo>
                    <a:lnTo>
                      <a:pt x="1238" y="1163"/>
                    </a:lnTo>
                    <a:lnTo>
                      <a:pt x="1240" y="1164"/>
                    </a:lnTo>
                    <a:lnTo>
                      <a:pt x="1270" y="1180"/>
                    </a:lnTo>
                    <a:lnTo>
                      <a:pt x="1302" y="1192"/>
                    </a:lnTo>
                    <a:lnTo>
                      <a:pt x="1337" y="1201"/>
                    </a:lnTo>
                    <a:lnTo>
                      <a:pt x="1371" y="1203"/>
                    </a:lnTo>
                    <a:lnTo>
                      <a:pt x="1397" y="1201"/>
                    </a:lnTo>
                    <a:lnTo>
                      <a:pt x="1421" y="1198"/>
                    </a:lnTo>
                    <a:lnTo>
                      <a:pt x="1445" y="1192"/>
                    </a:lnTo>
                    <a:lnTo>
                      <a:pt x="1470" y="1184"/>
                    </a:lnTo>
                    <a:lnTo>
                      <a:pt x="1490" y="1173"/>
                    </a:lnTo>
                    <a:lnTo>
                      <a:pt x="1512" y="1161"/>
                    </a:lnTo>
                    <a:lnTo>
                      <a:pt x="1530" y="1147"/>
                    </a:lnTo>
                    <a:lnTo>
                      <a:pt x="1548" y="1131"/>
                    </a:lnTo>
                    <a:lnTo>
                      <a:pt x="1578" y="1094"/>
                    </a:lnTo>
                    <a:lnTo>
                      <a:pt x="1591" y="1073"/>
                    </a:lnTo>
                    <a:lnTo>
                      <a:pt x="1603" y="1052"/>
                    </a:lnTo>
                    <a:lnTo>
                      <a:pt x="1611" y="1029"/>
                    </a:lnTo>
                    <a:lnTo>
                      <a:pt x="1617" y="1005"/>
                    </a:lnTo>
                    <a:lnTo>
                      <a:pt x="1621" y="980"/>
                    </a:lnTo>
                    <a:lnTo>
                      <a:pt x="1623" y="955"/>
                    </a:lnTo>
                    <a:lnTo>
                      <a:pt x="1623" y="954"/>
                    </a:lnTo>
                    <a:lnTo>
                      <a:pt x="1649" y="948"/>
                    </a:lnTo>
                    <a:lnTo>
                      <a:pt x="1675" y="941"/>
                    </a:lnTo>
                    <a:lnTo>
                      <a:pt x="1699" y="933"/>
                    </a:lnTo>
                    <a:lnTo>
                      <a:pt x="1724" y="920"/>
                    </a:lnTo>
                    <a:lnTo>
                      <a:pt x="1746" y="908"/>
                    </a:lnTo>
                    <a:lnTo>
                      <a:pt x="1766" y="892"/>
                    </a:lnTo>
                    <a:lnTo>
                      <a:pt x="1804" y="857"/>
                    </a:lnTo>
                    <a:lnTo>
                      <a:pt x="1832" y="815"/>
                    </a:lnTo>
                    <a:lnTo>
                      <a:pt x="1847" y="792"/>
                    </a:lnTo>
                    <a:lnTo>
                      <a:pt x="1857" y="769"/>
                    </a:lnTo>
                    <a:lnTo>
                      <a:pt x="1865" y="745"/>
                    </a:lnTo>
                    <a:lnTo>
                      <a:pt x="1871" y="718"/>
                    </a:lnTo>
                    <a:lnTo>
                      <a:pt x="1873" y="692"/>
                    </a:lnTo>
                    <a:lnTo>
                      <a:pt x="1875" y="666"/>
                    </a:lnTo>
                    <a:lnTo>
                      <a:pt x="1875" y="641"/>
                    </a:lnTo>
                    <a:lnTo>
                      <a:pt x="1871" y="618"/>
                    </a:lnTo>
                    <a:lnTo>
                      <a:pt x="1859" y="571"/>
                    </a:lnTo>
                    <a:lnTo>
                      <a:pt x="1841" y="527"/>
                    </a:lnTo>
                    <a:lnTo>
                      <a:pt x="1814" y="487"/>
                    </a:lnTo>
                    <a:lnTo>
                      <a:pt x="1822" y="466"/>
                    </a:lnTo>
                    <a:lnTo>
                      <a:pt x="1828" y="443"/>
                    </a:lnTo>
                    <a:lnTo>
                      <a:pt x="1830" y="420"/>
                    </a:lnTo>
                    <a:lnTo>
                      <a:pt x="1832" y="395"/>
                    </a:lnTo>
                    <a:lnTo>
                      <a:pt x="1828" y="357"/>
                    </a:lnTo>
                    <a:lnTo>
                      <a:pt x="1820" y="322"/>
                    </a:lnTo>
                    <a:lnTo>
                      <a:pt x="1804" y="286"/>
                    </a:lnTo>
                    <a:lnTo>
                      <a:pt x="1784" y="257"/>
                    </a:lnTo>
                    <a:lnTo>
                      <a:pt x="1760" y="229"/>
                    </a:lnTo>
                    <a:lnTo>
                      <a:pt x="1730" y="206"/>
                    </a:lnTo>
                    <a:lnTo>
                      <a:pt x="1697" y="186"/>
                    </a:lnTo>
                    <a:lnTo>
                      <a:pt x="1661" y="174"/>
                    </a:lnTo>
                    <a:lnTo>
                      <a:pt x="1663" y="172"/>
                    </a:lnTo>
                    <a:lnTo>
                      <a:pt x="1653" y="137"/>
                    </a:lnTo>
                    <a:lnTo>
                      <a:pt x="1637" y="104"/>
                    </a:lnTo>
                    <a:lnTo>
                      <a:pt x="1617" y="74"/>
                    </a:lnTo>
                    <a:lnTo>
                      <a:pt x="1591" y="49"/>
                    </a:lnTo>
                    <a:lnTo>
                      <a:pt x="1560" y="28"/>
                    </a:lnTo>
                    <a:lnTo>
                      <a:pt x="1528" y="13"/>
                    </a:lnTo>
                    <a:lnTo>
                      <a:pt x="1492" y="4"/>
                    </a:lnTo>
                    <a:lnTo>
                      <a:pt x="1456" y="0"/>
                    </a:lnTo>
                    <a:lnTo>
                      <a:pt x="1433" y="2"/>
                    </a:lnTo>
                    <a:lnTo>
                      <a:pt x="1409" y="6"/>
                    </a:lnTo>
                    <a:lnTo>
                      <a:pt x="1387" y="11"/>
                    </a:lnTo>
                    <a:lnTo>
                      <a:pt x="1367" y="20"/>
                    </a:lnTo>
                    <a:lnTo>
                      <a:pt x="1347" y="30"/>
                    </a:lnTo>
                    <a:lnTo>
                      <a:pt x="1329" y="44"/>
                    </a:lnTo>
                    <a:lnTo>
                      <a:pt x="1310" y="58"/>
                    </a:lnTo>
                    <a:lnTo>
                      <a:pt x="1294" y="74"/>
                    </a:lnTo>
                    <a:lnTo>
                      <a:pt x="1294" y="76"/>
                    </a:lnTo>
                    <a:lnTo>
                      <a:pt x="1280" y="58"/>
                    </a:lnTo>
                    <a:lnTo>
                      <a:pt x="1264" y="44"/>
                    </a:lnTo>
                    <a:lnTo>
                      <a:pt x="1246" y="32"/>
                    </a:lnTo>
                    <a:lnTo>
                      <a:pt x="1228" y="20"/>
                    </a:lnTo>
                    <a:lnTo>
                      <a:pt x="1208" y="13"/>
                    </a:lnTo>
                    <a:lnTo>
                      <a:pt x="1187" y="6"/>
                    </a:lnTo>
                    <a:lnTo>
                      <a:pt x="1165" y="2"/>
                    </a:lnTo>
                    <a:lnTo>
                      <a:pt x="1143" y="0"/>
                    </a:lnTo>
                    <a:lnTo>
                      <a:pt x="1117" y="2"/>
                    </a:lnTo>
                    <a:lnTo>
                      <a:pt x="1091" y="7"/>
                    </a:lnTo>
                    <a:lnTo>
                      <a:pt x="1066" y="16"/>
                    </a:lnTo>
                    <a:lnTo>
                      <a:pt x="1044" y="28"/>
                    </a:lnTo>
                    <a:lnTo>
                      <a:pt x="1022" y="44"/>
                    </a:lnTo>
                    <a:lnTo>
                      <a:pt x="1004" y="62"/>
                    </a:lnTo>
                    <a:lnTo>
                      <a:pt x="988" y="83"/>
                    </a:lnTo>
                    <a:lnTo>
                      <a:pt x="974" y="106"/>
                    </a:lnTo>
                    <a:lnTo>
                      <a:pt x="976" y="109"/>
                    </a:lnTo>
                    <a:lnTo>
                      <a:pt x="958" y="93"/>
                    </a:lnTo>
                    <a:lnTo>
                      <a:pt x="939" y="81"/>
                    </a:lnTo>
                    <a:lnTo>
                      <a:pt x="921" y="69"/>
                    </a:lnTo>
                    <a:lnTo>
                      <a:pt x="901" y="60"/>
                    </a:lnTo>
                    <a:lnTo>
                      <a:pt x="879" y="51"/>
                    </a:lnTo>
                    <a:lnTo>
                      <a:pt x="857" y="46"/>
                    </a:lnTo>
                    <a:lnTo>
                      <a:pt x="835" y="44"/>
                    </a:lnTo>
                    <a:lnTo>
                      <a:pt x="812" y="42"/>
                    </a:lnTo>
                    <a:lnTo>
                      <a:pt x="780" y="44"/>
                    </a:lnTo>
                    <a:lnTo>
                      <a:pt x="750" y="51"/>
                    </a:lnTo>
                    <a:lnTo>
                      <a:pt x="722" y="62"/>
                    </a:lnTo>
                    <a:lnTo>
                      <a:pt x="694" y="76"/>
                    </a:lnTo>
                    <a:lnTo>
                      <a:pt x="669" y="93"/>
                    </a:lnTo>
                    <a:lnTo>
                      <a:pt x="645" y="114"/>
                    </a:lnTo>
                    <a:lnTo>
                      <a:pt x="625" y="137"/>
                    </a:lnTo>
                    <a:lnTo>
                      <a:pt x="609" y="164"/>
                    </a:lnTo>
                    <a:lnTo>
                      <a:pt x="607" y="165"/>
                    </a:lnTo>
                    <a:lnTo>
                      <a:pt x="573" y="148"/>
                    </a:lnTo>
                    <a:lnTo>
                      <a:pt x="536" y="136"/>
                    </a:lnTo>
                    <a:lnTo>
                      <a:pt x="498" y="128"/>
                    </a:lnTo>
                    <a:lnTo>
                      <a:pt x="460" y="127"/>
                    </a:lnTo>
                    <a:lnTo>
                      <a:pt x="429" y="128"/>
                    </a:lnTo>
                    <a:lnTo>
                      <a:pt x="401" y="132"/>
                    </a:lnTo>
                    <a:lnTo>
                      <a:pt x="373" y="139"/>
                    </a:lnTo>
                    <a:lnTo>
                      <a:pt x="345" y="150"/>
                    </a:lnTo>
                    <a:lnTo>
                      <a:pt x="321" y="162"/>
                    </a:lnTo>
                    <a:lnTo>
                      <a:pt x="296" y="176"/>
                    </a:lnTo>
                    <a:lnTo>
                      <a:pt x="272" y="193"/>
                    </a:lnTo>
                    <a:lnTo>
                      <a:pt x="252" y="213"/>
                    </a:lnTo>
                    <a:lnTo>
                      <a:pt x="234" y="232"/>
                    </a:lnTo>
                    <a:lnTo>
                      <a:pt x="216" y="255"/>
                    </a:lnTo>
                    <a:lnTo>
                      <a:pt x="202" y="279"/>
                    </a:lnTo>
                    <a:lnTo>
                      <a:pt x="190" y="304"/>
                    </a:lnTo>
                    <a:lnTo>
                      <a:pt x="180" y="332"/>
                    </a:lnTo>
                    <a:lnTo>
                      <a:pt x="171" y="358"/>
                    </a:lnTo>
                    <a:lnTo>
                      <a:pt x="167" y="388"/>
                    </a:lnTo>
                    <a:lnTo>
                      <a:pt x="165" y="418"/>
                    </a:lnTo>
                    <a:lnTo>
                      <a:pt x="167" y="437"/>
                    </a:lnTo>
                    <a:lnTo>
                      <a:pt x="169" y="45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56" name="Google Shape;3256;p202"/>
              <p:cNvSpPr/>
              <p:nvPr/>
            </p:nvSpPr>
            <p:spPr>
              <a:xfrm>
                <a:off x="3160" y="2072"/>
                <a:ext cx="312" cy="228"/>
              </a:xfrm>
              <a:custGeom>
                <a:avLst/>
                <a:gdLst/>
                <a:ahLst/>
                <a:cxnLst/>
                <a:rect l="l" t="t" r="r" b="b"/>
                <a:pathLst>
                  <a:path w="312" h="228" extrusionOk="0">
                    <a:moveTo>
                      <a:pt x="155" y="0"/>
                    </a:moveTo>
                    <a:lnTo>
                      <a:pt x="122" y="2"/>
                    </a:lnTo>
                    <a:lnTo>
                      <a:pt x="94" y="9"/>
                    </a:lnTo>
                    <a:lnTo>
                      <a:pt x="68" y="19"/>
                    </a:lnTo>
                    <a:lnTo>
                      <a:pt x="44" y="33"/>
                    </a:lnTo>
                    <a:lnTo>
                      <a:pt x="26" y="51"/>
                    </a:lnTo>
                    <a:lnTo>
                      <a:pt x="12" y="70"/>
                    </a:lnTo>
                    <a:lnTo>
                      <a:pt x="4" y="91"/>
                    </a:lnTo>
                    <a:lnTo>
                      <a:pt x="0" y="114"/>
                    </a:lnTo>
                    <a:lnTo>
                      <a:pt x="4" y="137"/>
                    </a:lnTo>
                    <a:lnTo>
                      <a:pt x="12" y="158"/>
                    </a:lnTo>
                    <a:lnTo>
                      <a:pt x="26" y="177"/>
                    </a:lnTo>
                    <a:lnTo>
                      <a:pt x="44" y="195"/>
                    </a:lnTo>
                    <a:lnTo>
                      <a:pt x="68" y="209"/>
                    </a:lnTo>
                    <a:lnTo>
                      <a:pt x="94" y="220"/>
                    </a:lnTo>
                    <a:lnTo>
                      <a:pt x="122" y="227"/>
                    </a:lnTo>
                    <a:lnTo>
                      <a:pt x="155" y="228"/>
                    </a:lnTo>
                    <a:lnTo>
                      <a:pt x="187" y="227"/>
                    </a:lnTo>
                    <a:lnTo>
                      <a:pt x="215" y="220"/>
                    </a:lnTo>
                    <a:lnTo>
                      <a:pt x="243" y="209"/>
                    </a:lnTo>
                    <a:lnTo>
                      <a:pt x="266" y="195"/>
                    </a:lnTo>
                    <a:lnTo>
                      <a:pt x="286" y="177"/>
                    </a:lnTo>
                    <a:lnTo>
                      <a:pt x="300" y="158"/>
                    </a:lnTo>
                    <a:lnTo>
                      <a:pt x="308" y="137"/>
                    </a:lnTo>
                    <a:lnTo>
                      <a:pt x="312" y="114"/>
                    </a:lnTo>
                    <a:lnTo>
                      <a:pt x="308" y="91"/>
                    </a:lnTo>
                    <a:lnTo>
                      <a:pt x="300" y="70"/>
                    </a:lnTo>
                    <a:lnTo>
                      <a:pt x="286" y="51"/>
                    </a:lnTo>
                    <a:lnTo>
                      <a:pt x="266" y="33"/>
                    </a:lnTo>
                    <a:lnTo>
                      <a:pt x="243" y="19"/>
                    </a:lnTo>
                    <a:lnTo>
                      <a:pt x="215" y="9"/>
                    </a:lnTo>
                    <a:lnTo>
                      <a:pt x="187" y="2"/>
                    </a:lnTo>
                    <a:lnTo>
                      <a:pt x="15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57" name="Google Shape;3257;p202"/>
              <p:cNvSpPr/>
              <p:nvPr/>
            </p:nvSpPr>
            <p:spPr>
              <a:xfrm>
                <a:off x="3061" y="2281"/>
                <a:ext cx="207" cy="153"/>
              </a:xfrm>
              <a:custGeom>
                <a:avLst/>
                <a:gdLst/>
                <a:ahLst/>
                <a:cxnLst/>
                <a:rect l="l" t="t" r="r" b="b"/>
                <a:pathLst>
                  <a:path w="207" h="153" extrusionOk="0">
                    <a:moveTo>
                      <a:pt x="103" y="0"/>
                    </a:moveTo>
                    <a:lnTo>
                      <a:pt x="82" y="2"/>
                    </a:lnTo>
                    <a:lnTo>
                      <a:pt x="62" y="7"/>
                    </a:lnTo>
                    <a:lnTo>
                      <a:pt x="46" y="14"/>
                    </a:lnTo>
                    <a:lnTo>
                      <a:pt x="30" y="23"/>
                    </a:lnTo>
                    <a:lnTo>
                      <a:pt x="18" y="35"/>
                    </a:lnTo>
                    <a:lnTo>
                      <a:pt x="8" y="47"/>
                    </a:lnTo>
                    <a:lnTo>
                      <a:pt x="2" y="61"/>
                    </a:lnTo>
                    <a:lnTo>
                      <a:pt x="0" y="77"/>
                    </a:lnTo>
                    <a:lnTo>
                      <a:pt x="2" y="93"/>
                    </a:lnTo>
                    <a:lnTo>
                      <a:pt x="8" y="107"/>
                    </a:lnTo>
                    <a:lnTo>
                      <a:pt x="18" y="119"/>
                    </a:lnTo>
                    <a:lnTo>
                      <a:pt x="30" y="132"/>
                    </a:lnTo>
                    <a:lnTo>
                      <a:pt x="46" y="140"/>
                    </a:lnTo>
                    <a:lnTo>
                      <a:pt x="62" y="147"/>
                    </a:lnTo>
                    <a:lnTo>
                      <a:pt x="82" y="151"/>
                    </a:lnTo>
                    <a:lnTo>
                      <a:pt x="103" y="153"/>
                    </a:lnTo>
                    <a:lnTo>
                      <a:pt x="125" y="151"/>
                    </a:lnTo>
                    <a:lnTo>
                      <a:pt x="143" y="147"/>
                    </a:lnTo>
                    <a:lnTo>
                      <a:pt x="161" y="140"/>
                    </a:lnTo>
                    <a:lnTo>
                      <a:pt x="177" y="132"/>
                    </a:lnTo>
                    <a:lnTo>
                      <a:pt x="189" y="119"/>
                    </a:lnTo>
                    <a:lnTo>
                      <a:pt x="199" y="107"/>
                    </a:lnTo>
                    <a:lnTo>
                      <a:pt x="205" y="93"/>
                    </a:lnTo>
                    <a:lnTo>
                      <a:pt x="207" y="77"/>
                    </a:lnTo>
                    <a:lnTo>
                      <a:pt x="205" y="61"/>
                    </a:lnTo>
                    <a:lnTo>
                      <a:pt x="199" y="47"/>
                    </a:lnTo>
                    <a:lnTo>
                      <a:pt x="189" y="35"/>
                    </a:lnTo>
                    <a:lnTo>
                      <a:pt x="177" y="23"/>
                    </a:lnTo>
                    <a:lnTo>
                      <a:pt x="161" y="14"/>
                    </a:lnTo>
                    <a:lnTo>
                      <a:pt x="143" y="7"/>
                    </a:lnTo>
                    <a:lnTo>
                      <a:pt x="125" y="2"/>
                    </a:lnTo>
                    <a:lnTo>
                      <a:pt x="10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58" name="Google Shape;3258;p202"/>
              <p:cNvSpPr/>
              <p:nvPr/>
            </p:nvSpPr>
            <p:spPr>
              <a:xfrm>
                <a:off x="2966" y="806"/>
                <a:ext cx="1875" cy="1370"/>
              </a:xfrm>
              <a:custGeom>
                <a:avLst/>
                <a:gdLst/>
                <a:ahLst/>
                <a:cxnLst/>
                <a:rect l="l" t="t" r="r" b="b"/>
                <a:pathLst>
                  <a:path w="1875" h="1370" extrusionOk="0">
                    <a:moveTo>
                      <a:pt x="169" y="455"/>
                    </a:moveTo>
                    <a:lnTo>
                      <a:pt x="135" y="462"/>
                    </a:lnTo>
                    <a:lnTo>
                      <a:pt x="103" y="476"/>
                    </a:lnTo>
                    <a:lnTo>
                      <a:pt x="73" y="494"/>
                    </a:lnTo>
                    <a:lnTo>
                      <a:pt x="48" y="516"/>
                    </a:lnTo>
                    <a:lnTo>
                      <a:pt x="28" y="545"/>
                    </a:lnTo>
                    <a:lnTo>
                      <a:pt x="12" y="574"/>
                    </a:lnTo>
                    <a:lnTo>
                      <a:pt x="4" y="608"/>
                    </a:lnTo>
                    <a:lnTo>
                      <a:pt x="0" y="643"/>
                    </a:lnTo>
                    <a:lnTo>
                      <a:pt x="2" y="667"/>
                    </a:lnTo>
                    <a:lnTo>
                      <a:pt x="6" y="692"/>
                    </a:lnTo>
                    <a:lnTo>
                      <a:pt x="14" y="715"/>
                    </a:lnTo>
                    <a:lnTo>
                      <a:pt x="24" y="736"/>
                    </a:lnTo>
                    <a:lnTo>
                      <a:pt x="38" y="757"/>
                    </a:lnTo>
                    <a:lnTo>
                      <a:pt x="54" y="775"/>
                    </a:lnTo>
                    <a:lnTo>
                      <a:pt x="73" y="792"/>
                    </a:lnTo>
                    <a:lnTo>
                      <a:pt x="93" y="806"/>
                    </a:lnTo>
                    <a:lnTo>
                      <a:pt x="93" y="803"/>
                    </a:lnTo>
                    <a:lnTo>
                      <a:pt x="71" y="831"/>
                    </a:lnTo>
                    <a:lnTo>
                      <a:pt x="54" y="862"/>
                    </a:lnTo>
                    <a:lnTo>
                      <a:pt x="44" y="896"/>
                    </a:lnTo>
                    <a:lnTo>
                      <a:pt x="40" y="933"/>
                    </a:lnTo>
                    <a:lnTo>
                      <a:pt x="44" y="971"/>
                    </a:lnTo>
                    <a:lnTo>
                      <a:pt x="54" y="1005"/>
                    </a:lnTo>
                    <a:lnTo>
                      <a:pt x="73" y="1036"/>
                    </a:lnTo>
                    <a:lnTo>
                      <a:pt x="97" y="1064"/>
                    </a:lnTo>
                    <a:lnTo>
                      <a:pt x="123" y="1087"/>
                    </a:lnTo>
                    <a:lnTo>
                      <a:pt x="155" y="1105"/>
                    </a:lnTo>
                    <a:lnTo>
                      <a:pt x="192" y="1115"/>
                    </a:lnTo>
                    <a:lnTo>
                      <a:pt x="210" y="1117"/>
                    </a:lnTo>
                    <a:lnTo>
                      <a:pt x="230" y="1119"/>
                    </a:lnTo>
                    <a:lnTo>
                      <a:pt x="242" y="1119"/>
                    </a:lnTo>
                    <a:lnTo>
                      <a:pt x="252" y="1119"/>
                    </a:lnTo>
                    <a:lnTo>
                      <a:pt x="276" y="1155"/>
                    </a:lnTo>
                    <a:lnTo>
                      <a:pt x="304" y="1189"/>
                    </a:lnTo>
                    <a:lnTo>
                      <a:pt x="339" y="1219"/>
                    </a:lnTo>
                    <a:lnTo>
                      <a:pt x="373" y="1243"/>
                    </a:lnTo>
                    <a:lnTo>
                      <a:pt x="413" y="1261"/>
                    </a:lnTo>
                    <a:lnTo>
                      <a:pt x="454" y="1275"/>
                    </a:lnTo>
                    <a:lnTo>
                      <a:pt x="498" y="1284"/>
                    </a:lnTo>
                    <a:lnTo>
                      <a:pt x="542" y="1287"/>
                    </a:lnTo>
                    <a:lnTo>
                      <a:pt x="587" y="1284"/>
                    </a:lnTo>
                    <a:lnTo>
                      <a:pt x="631" y="1275"/>
                    </a:lnTo>
                    <a:lnTo>
                      <a:pt x="673" y="1261"/>
                    </a:lnTo>
                    <a:lnTo>
                      <a:pt x="714" y="1240"/>
                    </a:lnTo>
                    <a:lnTo>
                      <a:pt x="736" y="1268"/>
                    </a:lnTo>
                    <a:lnTo>
                      <a:pt x="760" y="1294"/>
                    </a:lnTo>
                    <a:lnTo>
                      <a:pt x="788" y="1317"/>
                    </a:lnTo>
                    <a:lnTo>
                      <a:pt x="818" y="1335"/>
                    </a:lnTo>
                    <a:lnTo>
                      <a:pt x="851" y="1350"/>
                    </a:lnTo>
                    <a:lnTo>
                      <a:pt x="885" y="1361"/>
                    </a:lnTo>
                    <a:lnTo>
                      <a:pt x="921" y="1368"/>
                    </a:lnTo>
                    <a:lnTo>
                      <a:pt x="957" y="1370"/>
                    </a:lnTo>
                    <a:lnTo>
                      <a:pt x="982" y="1368"/>
                    </a:lnTo>
                    <a:lnTo>
                      <a:pt x="1006" y="1366"/>
                    </a:lnTo>
                    <a:lnTo>
                      <a:pt x="1028" y="1361"/>
                    </a:lnTo>
                    <a:lnTo>
                      <a:pt x="1050" y="1354"/>
                    </a:lnTo>
                    <a:lnTo>
                      <a:pt x="1093" y="1336"/>
                    </a:lnTo>
                    <a:lnTo>
                      <a:pt x="1133" y="1312"/>
                    </a:lnTo>
                    <a:lnTo>
                      <a:pt x="1167" y="1282"/>
                    </a:lnTo>
                    <a:lnTo>
                      <a:pt x="1197" y="1247"/>
                    </a:lnTo>
                    <a:lnTo>
                      <a:pt x="1222" y="1206"/>
                    </a:lnTo>
                    <a:lnTo>
                      <a:pt x="1238" y="1163"/>
                    </a:lnTo>
                    <a:lnTo>
                      <a:pt x="1238" y="1164"/>
                    </a:lnTo>
                    <a:lnTo>
                      <a:pt x="1270" y="1180"/>
                    </a:lnTo>
                    <a:lnTo>
                      <a:pt x="1302" y="1192"/>
                    </a:lnTo>
                    <a:lnTo>
                      <a:pt x="1336" y="1199"/>
                    </a:lnTo>
                    <a:lnTo>
                      <a:pt x="1371" y="1201"/>
                    </a:lnTo>
                    <a:lnTo>
                      <a:pt x="1397" y="1199"/>
                    </a:lnTo>
                    <a:lnTo>
                      <a:pt x="1421" y="1196"/>
                    </a:lnTo>
                    <a:lnTo>
                      <a:pt x="1445" y="1191"/>
                    </a:lnTo>
                    <a:lnTo>
                      <a:pt x="1469" y="1182"/>
                    </a:lnTo>
                    <a:lnTo>
                      <a:pt x="1490" y="1171"/>
                    </a:lnTo>
                    <a:lnTo>
                      <a:pt x="1512" y="1159"/>
                    </a:lnTo>
                    <a:lnTo>
                      <a:pt x="1530" y="1145"/>
                    </a:lnTo>
                    <a:lnTo>
                      <a:pt x="1548" y="1129"/>
                    </a:lnTo>
                    <a:lnTo>
                      <a:pt x="1578" y="1092"/>
                    </a:lnTo>
                    <a:lnTo>
                      <a:pt x="1590" y="1071"/>
                    </a:lnTo>
                    <a:lnTo>
                      <a:pt x="1603" y="1050"/>
                    </a:lnTo>
                    <a:lnTo>
                      <a:pt x="1611" y="1027"/>
                    </a:lnTo>
                    <a:lnTo>
                      <a:pt x="1617" y="1003"/>
                    </a:lnTo>
                    <a:lnTo>
                      <a:pt x="1621" y="978"/>
                    </a:lnTo>
                    <a:lnTo>
                      <a:pt x="1623" y="954"/>
                    </a:lnTo>
                    <a:lnTo>
                      <a:pt x="1621" y="954"/>
                    </a:lnTo>
                    <a:lnTo>
                      <a:pt x="1647" y="948"/>
                    </a:lnTo>
                    <a:lnTo>
                      <a:pt x="1673" y="941"/>
                    </a:lnTo>
                    <a:lnTo>
                      <a:pt x="1697" y="931"/>
                    </a:lnTo>
                    <a:lnTo>
                      <a:pt x="1721" y="920"/>
                    </a:lnTo>
                    <a:lnTo>
                      <a:pt x="1744" y="906"/>
                    </a:lnTo>
                    <a:lnTo>
                      <a:pt x="1766" y="890"/>
                    </a:lnTo>
                    <a:lnTo>
                      <a:pt x="1802" y="855"/>
                    </a:lnTo>
                    <a:lnTo>
                      <a:pt x="1832" y="815"/>
                    </a:lnTo>
                    <a:lnTo>
                      <a:pt x="1844" y="792"/>
                    </a:lnTo>
                    <a:lnTo>
                      <a:pt x="1855" y="767"/>
                    </a:lnTo>
                    <a:lnTo>
                      <a:pt x="1865" y="743"/>
                    </a:lnTo>
                    <a:lnTo>
                      <a:pt x="1871" y="717"/>
                    </a:lnTo>
                    <a:lnTo>
                      <a:pt x="1873" y="690"/>
                    </a:lnTo>
                    <a:lnTo>
                      <a:pt x="1875" y="664"/>
                    </a:lnTo>
                    <a:lnTo>
                      <a:pt x="1875" y="641"/>
                    </a:lnTo>
                    <a:lnTo>
                      <a:pt x="1871" y="617"/>
                    </a:lnTo>
                    <a:lnTo>
                      <a:pt x="1859" y="571"/>
                    </a:lnTo>
                    <a:lnTo>
                      <a:pt x="1838" y="527"/>
                    </a:lnTo>
                    <a:lnTo>
                      <a:pt x="1812" y="487"/>
                    </a:lnTo>
                    <a:lnTo>
                      <a:pt x="1820" y="464"/>
                    </a:lnTo>
                    <a:lnTo>
                      <a:pt x="1826" y="441"/>
                    </a:lnTo>
                    <a:lnTo>
                      <a:pt x="1828" y="418"/>
                    </a:lnTo>
                    <a:lnTo>
                      <a:pt x="1830" y="395"/>
                    </a:lnTo>
                    <a:lnTo>
                      <a:pt x="1826" y="357"/>
                    </a:lnTo>
                    <a:lnTo>
                      <a:pt x="1818" y="322"/>
                    </a:lnTo>
                    <a:lnTo>
                      <a:pt x="1804" y="286"/>
                    </a:lnTo>
                    <a:lnTo>
                      <a:pt x="1784" y="255"/>
                    </a:lnTo>
                    <a:lnTo>
                      <a:pt x="1760" y="229"/>
                    </a:lnTo>
                    <a:lnTo>
                      <a:pt x="1730" y="204"/>
                    </a:lnTo>
                    <a:lnTo>
                      <a:pt x="1697" y="186"/>
                    </a:lnTo>
                    <a:lnTo>
                      <a:pt x="1661" y="172"/>
                    </a:lnTo>
                    <a:lnTo>
                      <a:pt x="1651" y="135"/>
                    </a:lnTo>
                    <a:lnTo>
                      <a:pt x="1635" y="104"/>
                    </a:lnTo>
                    <a:lnTo>
                      <a:pt x="1615" y="74"/>
                    </a:lnTo>
                    <a:lnTo>
                      <a:pt x="1588" y="49"/>
                    </a:lnTo>
                    <a:lnTo>
                      <a:pt x="1560" y="28"/>
                    </a:lnTo>
                    <a:lnTo>
                      <a:pt x="1526" y="13"/>
                    </a:lnTo>
                    <a:lnTo>
                      <a:pt x="1492" y="4"/>
                    </a:lnTo>
                    <a:lnTo>
                      <a:pt x="1453" y="0"/>
                    </a:lnTo>
                    <a:lnTo>
                      <a:pt x="1431" y="2"/>
                    </a:lnTo>
                    <a:lnTo>
                      <a:pt x="1409" y="6"/>
                    </a:lnTo>
                    <a:lnTo>
                      <a:pt x="1387" y="11"/>
                    </a:lnTo>
                    <a:lnTo>
                      <a:pt x="1365" y="20"/>
                    </a:lnTo>
                    <a:lnTo>
                      <a:pt x="1345" y="30"/>
                    </a:lnTo>
                    <a:lnTo>
                      <a:pt x="1326" y="42"/>
                    </a:lnTo>
                    <a:lnTo>
                      <a:pt x="1310" y="56"/>
                    </a:lnTo>
                    <a:lnTo>
                      <a:pt x="1294" y="74"/>
                    </a:lnTo>
                    <a:lnTo>
                      <a:pt x="1280" y="58"/>
                    </a:lnTo>
                    <a:lnTo>
                      <a:pt x="1264" y="44"/>
                    </a:lnTo>
                    <a:lnTo>
                      <a:pt x="1246" y="30"/>
                    </a:lnTo>
                    <a:lnTo>
                      <a:pt x="1228" y="20"/>
                    </a:lnTo>
                    <a:lnTo>
                      <a:pt x="1207" y="11"/>
                    </a:lnTo>
                    <a:lnTo>
                      <a:pt x="1185" y="6"/>
                    </a:lnTo>
                    <a:lnTo>
                      <a:pt x="1165" y="2"/>
                    </a:lnTo>
                    <a:lnTo>
                      <a:pt x="1143" y="0"/>
                    </a:lnTo>
                    <a:lnTo>
                      <a:pt x="1117" y="2"/>
                    </a:lnTo>
                    <a:lnTo>
                      <a:pt x="1091" y="7"/>
                    </a:lnTo>
                    <a:lnTo>
                      <a:pt x="1066" y="16"/>
                    </a:lnTo>
                    <a:lnTo>
                      <a:pt x="1044" y="28"/>
                    </a:lnTo>
                    <a:lnTo>
                      <a:pt x="1022" y="44"/>
                    </a:lnTo>
                    <a:lnTo>
                      <a:pt x="1004" y="62"/>
                    </a:lnTo>
                    <a:lnTo>
                      <a:pt x="988" y="81"/>
                    </a:lnTo>
                    <a:lnTo>
                      <a:pt x="974" y="104"/>
                    </a:lnTo>
                    <a:lnTo>
                      <a:pt x="974" y="107"/>
                    </a:lnTo>
                    <a:lnTo>
                      <a:pt x="957" y="93"/>
                    </a:lnTo>
                    <a:lnTo>
                      <a:pt x="939" y="79"/>
                    </a:lnTo>
                    <a:lnTo>
                      <a:pt x="919" y="69"/>
                    </a:lnTo>
                    <a:lnTo>
                      <a:pt x="899" y="60"/>
                    </a:lnTo>
                    <a:lnTo>
                      <a:pt x="879" y="51"/>
                    </a:lnTo>
                    <a:lnTo>
                      <a:pt x="857" y="46"/>
                    </a:lnTo>
                    <a:lnTo>
                      <a:pt x="835" y="44"/>
                    </a:lnTo>
                    <a:lnTo>
                      <a:pt x="812" y="42"/>
                    </a:lnTo>
                    <a:lnTo>
                      <a:pt x="780" y="44"/>
                    </a:lnTo>
                    <a:lnTo>
                      <a:pt x="750" y="49"/>
                    </a:lnTo>
                    <a:lnTo>
                      <a:pt x="720" y="60"/>
                    </a:lnTo>
                    <a:lnTo>
                      <a:pt x="691" y="74"/>
                    </a:lnTo>
                    <a:lnTo>
                      <a:pt x="667" y="92"/>
                    </a:lnTo>
                    <a:lnTo>
                      <a:pt x="643" y="113"/>
                    </a:lnTo>
                    <a:lnTo>
                      <a:pt x="623" y="137"/>
                    </a:lnTo>
                    <a:lnTo>
                      <a:pt x="607" y="164"/>
                    </a:lnTo>
                    <a:lnTo>
                      <a:pt x="607" y="165"/>
                    </a:lnTo>
                    <a:lnTo>
                      <a:pt x="572" y="148"/>
                    </a:lnTo>
                    <a:lnTo>
                      <a:pt x="536" y="135"/>
                    </a:lnTo>
                    <a:lnTo>
                      <a:pt x="496" y="128"/>
                    </a:lnTo>
                    <a:lnTo>
                      <a:pt x="458" y="125"/>
                    </a:lnTo>
                    <a:lnTo>
                      <a:pt x="427" y="127"/>
                    </a:lnTo>
                    <a:lnTo>
                      <a:pt x="399" y="130"/>
                    </a:lnTo>
                    <a:lnTo>
                      <a:pt x="371" y="139"/>
                    </a:lnTo>
                    <a:lnTo>
                      <a:pt x="345" y="148"/>
                    </a:lnTo>
                    <a:lnTo>
                      <a:pt x="319" y="160"/>
                    </a:lnTo>
                    <a:lnTo>
                      <a:pt x="294" y="176"/>
                    </a:lnTo>
                    <a:lnTo>
                      <a:pt x="272" y="192"/>
                    </a:lnTo>
                    <a:lnTo>
                      <a:pt x="252" y="211"/>
                    </a:lnTo>
                    <a:lnTo>
                      <a:pt x="232" y="232"/>
                    </a:lnTo>
                    <a:lnTo>
                      <a:pt x="216" y="255"/>
                    </a:lnTo>
                    <a:lnTo>
                      <a:pt x="202" y="278"/>
                    </a:lnTo>
                    <a:lnTo>
                      <a:pt x="187" y="304"/>
                    </a:lnTo>
                    <a:lnTo>
                      <a:pt x="179" y="330"/>
                    </a:lnTo>
                    <a:lnTo>
                      <a:pt x="171" y="358"/>
                    </a:lnTo>
                    <a:lnTo>
                      <a:pt x="167" y="387"/>
                    </a:lnTo>
                    <a:lnTo>
                      <a:pt x="165" y="416"/>
                    </a:lnTo>
                    <a:lnTo>
                      <a:pt x="167" y="437"/>
                    </a:lnTo>
                    <a:lnTo>
                      <a:pt x="167" y="457"/>
                    </a:lnTo>
                    <a:lnTo>
                      <a:pt x="169" y="45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59" name="Google Shape;3259;p202"/>
              <p:cNvSpPr/>
              <p:nvPr/>
            </p:nvSpPr>
            <p:spPr>
              <a:xfrm>
                <a:off x="2966" y="806"/>
                <a:ext cx="1875" cy="1370"/>
              </a:xfrm>
              <a:custGeom>
                <a:avLst/>
                <a:gdLst/>
                <a:ahLst/>
                <a:cxnLst/>
                <a:rect l="l" t="t" r="r" b="b"/>
                <a:pathLst>
                  <a:path w="1875" h="1370" extrusionOk="0">
                    <a:moveTo>
                      <a:pt x="169" y="455"/>
                    </a:moveTo>
                    <a:lnTo>
                      <a:pt x="135" y="462"/>
                    </a:lnTo>
                    <a:lnTo>
                      <a:pt x="103" y="476"/>
                    </a:lnTo>
                    <a:lnTo>
                      <a:pt x="73" y="494"/>
                    </a:lnTo>
                    <a:lnTo>
                      <a:pt x="48" y="516"/>
                    </a:lnTo>
                    <a:lnTo>
                      <a:pt x="28" y="545"/>
                    </a:lnTo>
                    <a:lnTo>
                      <a:pt x="12" y="574"/>
                    </a:lnTo>
                    <a:lnTo>
                      <a:pt x="4" y="608"/>
                    </a:lnTo>
                    <a:lnTo>
                      <a:pt x="0" y="643"/>
                    </a:lnTo>
                    <a:lnTo>
                      <a:pt x="2" y="667"/>
                    </a:lnTo>
                    <a:lnTo>
                      <a:pt x="6" y="692"/>
                    </a:lnTo>
                    <a:lnTo>
                      <a:pt x="14" y="715"/>
                    </a:lnTo>
                    <a:lnTo>
                      <a:pt x="24" y="736"/>
                    </a:lnTo>
                    <a:lnTo>
                      <a:pt x="38" y="757"/>
                    </a:lnTo>
                    <a:lnTo>
                      <a:pt x="54" y="775"/>
                    </a:lnTo>
                    <a:lnTo>
                      <a:pt x="73" y="792"/>
                    </a:lnTo>
                    <a:lnTo>
                      <a:pt x="93" y="806"/>
                    </a:lnTo>
                    <a:lnTo>
                      <a:pt x="93" y="803"/>
                    </a:lnTo>
                    <a:lnTo>
                      <a:pt x="71" y="831"/>
                    </a:lnTo>
                    <a:lnTo>
                      <a:pt x="54" y="862"/>
                    </a:lnTo>
                    <a:lnTo>
                      <a:pt x="44" y="896"/>
                    </a:lnTo>
                    <a:lnTo>
                      <a:pt x="40" y="933"/>
                    </a:lnTo>
                    <a:lnTo>
                      <a:pt x="44" y="971"/>
                    </a:lnTo>
                    <a:lnTo>
                      <a:pt x="54" y="1005"/>
                    </a:lnTo>
                    <a:lnTo>
                      <a:pt x="73" y="1036"/>
                    </a:lnTo>
                    <a:lnTo>
                      <a:pt x="97" y="1064"/>
                    </a:lnTo>
                    <a:lnTo>
                      <a:pt x="123" y="1087"/>
                    </a:lnTo>
                    <a:lnTo>
                      <a:pt x="155" y="1105"/>
                    </a:lnTo>
                    <a:lnTo>
                      <a:pt x="192" y="1115"/>
                    </a:lnTo>
                    <a:lnTo>
                      <a:pt x="210" y="1117"/>
                    </a:lnTo>
                    <a:lnTo>
                      <a:pt x="230" y="1119"/>
                    </a:lnTo>
                    <a:lnTo>
                      <a:pt x="242" y="1119"/>
                    </a:lnTo>
                    <a:lnTo>
                      <a:pt x="252" y="1119"/>
                    </a:lnTo>
                    <a:lnTo>
                      <a:pt x="276" y="1155"/>
                    </a:lnTo>
                    <a:lnTo>
                      <a:pt x="304" y="1189"/>
                    </a:lnTo>
                    <a:lnTo>
                      <a:pt x="339" y="1219"/>
                    </a:lnTo>
                    <a:lnTo>
                      <a:pt x="373" y="1243"/>
                    </a:lnTo>
                    <a:lnTo>
                      <a:pt x="413" y="1261"/>
                    </a:lnTo>
                    <a:lnTo>
                      <a:pt x="454" y="1275"/>
                    </a:lnTo>
                    <a:lnTo>
                      <a:pt x="498" y="1284"/>
                    </a:lnTo>
                    <a:lnTo>
                      <a:pt x="542" y="1287"/>
                    </a:lnTo>
                    <a:lnTo>
                      <a:pt x="587" y="1284"/>
                    </a:lnTo>
                    <a:lnTo>
                      <a:pt x="631" y="1275"/>
                    </a:lnTo>
                    <a:lnTo>
                      <a:pt x="673" y="1261"/>
                    </a:lnTo>
                    <a:lnTo>
                      <a:pt x="714" y="1240"/>
                    </a:lnTo>
                    <a:lnTo>
                      <a:pt x="736" y="1268"/>
                    </a:lnTo>
                    <a:lnTo>
                      <a:pt x="760" y="1294"/>
                    </a:lnTo>
                    <a:lnTo>
                      <a:pt x="788" y="1317"/>
                    </a:lnTo>
                    <a:lnTo>
                      <a:pt x="818" y="1335"/>
                    </a:lnTo>
                    <a:lnTo>
                      <a:pt x="851" y="1350"/>
                    </a:lnTo>
                    <a:lnTo>
                      <a:pt x="885" y="1361"/>
                    </a:lnTo>
                    <a:lnTo>
                      <a:pt x="921" y="1368"/>
                    </a:lnTo>
                    <a:lnTo>
                      <a:pt x="957" y="1370"/>
                    </a:lnTo>
                    <a:lnTo>
                      <a:pt x="982" y="1368"/>
                    </a:lnTo>
                    <a:lnTo>
                      <a:pt x="1006" y="1366"/>
                    </a:lnTo>
                    <a:lnTo>
                      <a:pt x="1028" y="1361"/>
                    </a:lnTo>
                    <a:lnTo>
                      <a:pt x="1050" y="1354"/>
                    </a:lnTo>
                    <a:lnTo>
                      <a:pt x="1093" y="1336"/>
                    </a:lnTo>
                    <a:lnTo>
                      <a:pt x="1133" y="1312"/>
                    </a:lnTo>
                    <a:lnTo>
                      <a:pt x="1167" y="1282"/>
                    </a:lnTo>
                    <a:lnTo>
                      <a:pt x="1197" y="1247"/>
                    </a:lnTo>
                    <a:lnTo>
                      <a:pt x="1222" y="1206"/>
                    </a:lnTo>
                    <a:lnTo>
                      <a:pt x="1238" y="1163"/>
                    </a:lnTo>
                    <a:lnTo>
                      <a:pt x="1238" y="1164"/>
                    </a:lnTo>
                    <a:lnTo>
                      <a:pt x="1270" y="1180"/>
                    </a:lnTo>
                    <a:lnTo>
                      <a:pt x="1302" y="1192"/>
                    </a:lnTo>
                    <a:lnTo>
                      <a:pt x="1336" y="1199"/>
                    </a:lnTo>
                    <a:lnTo>
                      <a:pt x="1371" y="1201"/>
                    </a:lnTo>
                    <a:lnTo>
                      <a:pt x="1397" y="1199"/>
                    </a:lnTo>
                    <a:lnTo>
                      <a:pt x="1421" y="1196"/>
                    </a:lnTo>
                    <a:lnTo>
                      <a:pt x="1445" y="1191"/>
                    </a:lnTo>
                    <a:lnTo>
                      <a:pt x="1469" y="1182"/>
                    </a:lnTo>
                    <a:lnTo>
                      <a:pt x="1490" y="1171"/>
                    </a:lnTo>
                    <a:lnTo>
                      <a:pt x="1512" y="1159"/>
                    </a:lnTo>
                    <a:lnTo>
                      <a:pt x="1530" y="1145"/>
                    </a:lnTo>
                    <a:lnTo>
                      <a:pt x="1548" y="1129"/>
                    </a:lnTo>
                    <a:lnTo>
                      <a:pt x="1578" y="1092"/>
                    </a:lnTo>
                    <a:lnTo>
                      <a:pt x="1590" y="1071"/>
                    </a:lnTo>
                    <a:lnTo>
                      <a:pt x="1603" y="1050"/>
                    </a:lnTo>
                    <a:lnTo>
                      <a:pt x="1611" y="1027"/>
                    </a:lnTo>
                    <a:lnTo>
                      <a:pt x="1617" y="1003"/>
                    </a:lnTo>
                    <a:lnTo>
                      <a:pt x="1621" y="978"/>
                    </a:lnTo>
                    <a:lnTo>
                      <a:pt x="1623" y="954"/>
                    </a:lnTo>
                    <a:lnTo>
                      <a:pt x="1621" y="954"/>
                    </a:lnTo>
                    <a:lnTo>
                      <a:pt x="1647" y="948"/>
                    </a:lnTo>
                    <a:lnTo>
                      <a:pt x="1673" y="941"/>
                    </a:lnTo>
                    <a:lnTo>
                      <a:pt x="1697" y="931"/>
                    </a:lnTo>
                    <a:lnTo>
                      <a:pt x="1721" y="920"/>
                    </a:lnTo>
                    <a:lnTo>
                      <a:pt x="1744" y="906"/>
                    </a:lnTo>
                    <a:lnTo>
                      <a:pt x="1766" y="890"/>
                    </a:lnTo>
                    <a:lnTo>
                      <a:pt x="1802" y="855"/>
                    </a:lnTo>
                    <a:lnTo>
                      <a:pt x="1832" y="815"/>
                    </a:lnTo>
                    <a:lnTo>
                      <a:pt x="1844" y="792"/>
                    </a:lnTo>
                    <a:lnTo>
                      <a:pt x="1855" y="767"/>
                    </a:lnTo>
                    <a:lnTo>
                      <a:pt x="1865" y="743"/>
                    </a:lnTo>
                    <a:lnTo>
                      <a:pt x="1871" y="717"/>
                    </a:lnTo>
                    <a:lnTo>
                      <a:pt x="1873" y="690"/>
                    </a:lnTo>
                    <a:lnTo>
                      <a:pt x="1875" y="664"/>
                    </a:lnTo>
                    <a:lnTo>
                      <a:pt x="1875" y="641"/>
                    </a:lnTo>
                    <a:lnTo>
                      <a:pt x="1871" y="617"/>
                    </a:lnTo>
                    <a:lnTo>
                      <a:pt x="1859" y="571"/>
                    </a:lnTo>
                    <a:lnTo>
                      <a:pt x="1838" y="527"/>
                    </a:lnTo>
                    <a:lnTo>
                      <a:pt x="1812" y="487"/>
                    </a:lnTo>
                    <a:lnTo>
                      <a:pt x="1820" y="464"/>
                    </a:lnTo>
                    <a:lnTo>
                      <a:pt x="1826" y="441"/>
                    </a:lnTo>
                    <a:lnTo>
                      <a:pt x="1828" y="418"/>
                    </a:lnTo>
                    <a:lnTo>
                      <a:pt x="1830" y="395"/>
                    </a:lnTo>
                    <a:lnTo>
                      <a:pt x="1826" y="357"/>
                    </a:lnTo>
                    <a:lnTo>
                      <a:pt x="1818" y="322"/>
                    </a:lnTo>
                    <a:lnTo>
                      <a:pt x="1804" y="286"/>
                    </a:lnTo>
                    <a:lnTo>
                      <a:pt x="1784" y="255"/>
                    </a:lnTo>
                    <a:lnTo>
                      <a:pt x="1760" y="229"/>
                    </a:lnTo>
                    <a:lnTo>
                      <a:pt x="1730" y="204"/>
                    </a:lnTo>
                    <a:lnTo>
                      <a:pt x="1697" y="186"/>
                    </a:lnTo>
                    <a:lnTo>
                      <a:pt x="1661" y="172"/>
                    </a:lnTo>
                    <a:lnTo>
                      <a:pt x="1651" y="135"/>
                    </a:lnTo>
                    <a:lnTo>
                      <a:pt x="1635" y="104"/>
                    </a:lnTo>
                    <a:lnTo>
                      <a:pt x="1615" y="74"/>
                    </a:lnTo>
                    <a:lnTo>
                      <a:pt x="1588" y="49"/>
                    </a:lnTo>
                    <a:lnTo>
                      <a:pt x="1560" y="28"/>
                    </a:lnTo>
                    <a:lnTo>
                      <a:pt x="1526" y="13"/>
                    </a:lnTo>
                    <a:lnTo>
                      <a:pt x="1492" y="4"/>
                    </a:lnTo>
                    <a:lnTo>
                      <a:pt x="1453" y="0"/>
                    </a:lnTo>
                    <a:lnTo>
                      <a:pt x="1431" y="2"/>
                    </a:lnTo>
                    <a:lnTo>
                      <a:pt x="1409" y="6"/>
                    </a:lnTo>
                    <a:lnTo>
                      <a:pt x="1387" y="11"/>
                    </a:lnTo>
                    <a:lnTo>
                      <a:pt x="1365" y="20"/>
                    </a:lnTo>
                    <a:lnTo>
                      <a:pt x="1345" y="30"/>
                    </a:lnTo>
                    <a:lnTo>
                      <a:pt x="1326" y="42"/>
                    </a:lnTo>
                    <a:lnTo>
                      <a:pt x="1310" y="56"/>
                    </a:lnTo>
                    <a:lnTo>
                      <a:pt x="1294" y="74"/>
                    </a:lnTo>
                    <a:lnTo>
                      <a:pt x="1280" y="58"/>
                    </a:lnTo>
                    <a:lnTo>
                      <a:pt x="1264" y="44"/>
                    </a:lnTo>
                    <a:lnTo>
                      <a:pt x="1246" y="30"/>
                    </a:lnTo>
                    <a:lnTo>
                      <a:pt x="1228" y="20"/>
                    </a:lnTo>
                    <a:lnTo>
                      <a:pt x="1207" y="11"/>
                    </a:lnTo>
                    <a:lnTo>
                      <a:pt x="1185" y="6"/>
                    </a:lnTo>
                    <a:lnTo>
                      <a:pt x="1165" y="2"/>
                    </a:lnTo>
                    <a:lnTo>
                      <a:pt x="1143" y="0"/>
                    </a:lnTo>
                    <a:lnTo>
                      <a:pt x="1117" y="2"/>
                    </a:lnTo>
                    <a:lnTo>
                      <a:pt x="1091" y="7"/>
                    </a:lnTo>
                    <a:lnTo>
                      <a:pt x="1066" y="16"/>
                    </a:lnTo>
                    <a:lnTo>
                      <a:pt x="1044" y="28"/>
                    </a:lnTo>
                    <a:lnTo>
                      <a:pt x="1022" y="44"/>
                    </a:lnTo>
                    <a:lnTo>
                      <a:pt x="1004" y="62"/>
                    </a:lnTo>
                    <a:lnTo>
                      <a:pt x="988" y="81"/>
                    </a:lnTo>
                    <a:lnTo>
                      <a:pt x="974" y="104"/>
                    </a:lnTo>
                    <a:lnTo>
                      <a:pt x="974" y="107"/>
                    </a:lnTo>
                    <a:lnTo>
                      <a:pt x="957" y="93"/>
                    </a:lnTo>
                    <a:lnTo>
                      <a:pt x="939" y="79"/>
                    </a:lnTo>
                    <a:lnTo>
                      <a:pt x="919" y="69"/>
                    </a:lnTo>
                    <a:lnTo>
                      <a:pt x="899" y="60"/>
                    </a:lnTo>
                    <a:lnTo>
                      <a:pt x="879" y="51"/>
                    </a:lnTo>
                    <a:lnTo>
                      <a:pt x="857" y="46"/>
                    </a:lnTo>
                    <a:lnTo>
                      <a:pt x="835" y="44"/>
                    </a:lnTo>
                    <a:lnTo>
                      <a:pt x="812" y="42"/>
                    </a:lnTo>
                    <a:lnTo>
                      <a:pt x="780" y="44"/>
                    </a:lnTo>
                    <a:lnTo>
                      <a:pt x="750" y="49"/>
                    </a:lnTo>
                    <a:lnTo>
                      <a:pt x="720" y="60"/>
                    </a:lnTo>
                    <a:lnTo>
                      <a:pt x="691" y="74"/>
                    </a:lnTo>
                    <a:lnTo>
                      <a:pt x="667" y="92"/>
                    </a:lnTo>
                    <a:lnTo>
                      <a:pt x="643" y="113"/>
                    </a:lnTo>
                    <a:lnTo>
                      <a:pt x="623" y="137"/>
                    </a:lnTo>
                    <a:lnTo>
                      <a:pt x="607" y="164"/>
                    </a:lnTo>
                    <a:lnTo>
                      <a:pt x="607" y="165"/>
                    </a:lnTo>
                    <a:lnTo>
                      <a:pt x="572" y="148"/>
                    </a:lnTo>
                    <a:lnTo>
                      <a:pt x="536" y="135"/>
                    </a:lnTo>
                    <a:lnTo>
                      <a:pt x="496" y="128"/>
                    </a:lnTo>
                    <a:lnTo>
                      <a:pt x="458" y="125"/>
                    </a:lnTo>
                    <a:lnTo>
                      <a:pt x="427" y="127"/>
                    </a:lnTo>
                    <a:lnTo>
                      <a:pt x="399" y="130"/>
                    </a:lnTo>
                    <a:lnTo>
                      <a:pt x="371" y="139"/>
                    </a:lnTo>
                    <a:lnTo>
                      <a:pt x="345" y="148"/>
                    </a:lnTo>
                    <a:lnTo>
                      <a:pt x="319" y="160"/>
                    </a:lnTo>
                    <a:lnTo>
                      <a:pt x="294" y="176"/>
                    </a:lnTo>
                    <a:lnTo>
                      <a:pt x="272" y="192"/>
                    </a:lnTo>
                    <a:lnTo>
                      <a:pt x="252" y="211"/>
                    </a:lnTo>
                    <a:lnTo>
                      <a:pt x="232" y="232"/>
                    </a:lnTo>
                    <a:lnTo>
                      <a:pt x="216" y="255"/>
                    </a:lnTo>
                    <a:lnTo>
                      <a:pt x="202" y="278"/>
                    </a:lnTo>
                    <a:lnTo>
                      <a:pt x="187" y="304"/>
                    </a:lnTo>
                    <a:lnTo>
                      <a:pt x="179" y="330"/>
                    </a:lnTo>
                    <a:lnTo>
                      <a:pt x="171" y="358"/>
                    </a:lnTo>
                    <a:lnTo>
                      <a:pt x="167" y="387"/>
                    </a:lnTo>
                    <a:lnTo>
                      <a:pt x="165" y="416"/>
                    </a:lnTo>
                    <a:lnTo>
                      <a:pt x="167" y="437"/>
                    </a:lnTo>
                    <a:lnTo>
                      <a:pt x="167" y="457"/>
                    </a:lnTo>
                    <a:lnTo>
                      <a:pt x="169" y="455"/>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60" name="Google Shape;3260;p202"/>
              <p:cNvSpPr/>
              <p:nvPr/>
            </p:nvSpPr>
            <p:spPr>
              <a:xfrm>
                <a:off x="3059" y="1612"/>
                <a:ext cx="111" cy="25"/>
              </a:xfrm>
              <a:custGeom>
                <a:avLst/>
                <a:gdLst/>
                <a:ahLst/>
                <a:cxnLst/>
                <a:rect l="l" t="t" r="r" b="b"/>
                <a:pathLst>
                  <a:path w="111" h="25" extrusionOk="0">
                    <a:moveTo>
                      <a:pt x="0" y="0"/>
                    </a:moveTo>
                    <a:lnTo>
                      <a:pt x="22" y="11"/>
                    </a:lnTo>
                    <a:lnTo>
                      <a:pt x="46" y="18"/>
                    </a:lnTo>
                    <a:lnTo>
                      <a:pt x="70" y="23"/>
                    </a:lnTo>
                    <a:lnTo>
                      <a:pt x="94" y="25"/>
                    </a:lnTo>
                    <a:lnTo>
                      <a:pt x="103" y="25"/>
                    </a:lnTo>
                    <a:lnTo>
                      <a:pt x="111" y="25"/>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61" name="Google Shape;3261;p202"/>
              <p:cNvSpPr/>
              <p:nvPr/>
            </p:nvSpPr>
            <p:spPr>
              <a:xfrm>
                <a:off x="3218" y="1912"/>
                <a:ext cx="48" cy="13"/>
              </a:xfrm>
              <a:custGeom>
                <a:avLst/>
                <a:gdLst/>
                <a:ahLst/>
                <a:cxnLst/>
                <a:rect l="l" t="t" r="r" b="b"/>
                <a:pathLst>
                  <a:path w="48" h="13" extrusionOk="0">
                    <a:moveTo>
                      <a:pt x="0" y="13"/>
                    </a:moveTo>
                    <a:lnTo>
                      <a:pt x="24" y="7"/>
                    </a:lnTo>
                    <a:lnTo>
                      <a:pt x="48" y="0"/>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62" name="Google Shape;3262;p202"/>
              <p:cNvSpPr/>
              <p:nvPr/>
            </p:nvSpPr>
            <p:spPr>
              <a:xfrm>
                <a:off x="3651" y="1991"/>
                <a:ext cx="29" cy="55"/>
              </a:xfrm>
              <a:custGeom>
                <a:avLst/>
                <a:gdLst/>
                <a:ahLst/>
                <a:cxnLst/>
                <a:rect l="l" t="t" r="r" b="b"/>
                <a:pathLst>
                  <a:path w="29" h="55" extrusionOk="0">
                    <a:moveTo>
                      <a:pt x="0" y="0"/>
                    </a:moveTo>
                    <a:lnTo>
                      <a:pt x="12" y="28"/>
                    </a:lnTo>
                    <a:lnTo>
                      <a:pt x="29" y="55"/>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63" name="Google Shape;3263;p202"/>
              <p:cNvSpPr/>
              <p:nvPr/>
            </p:nvSpPr>
            <p:spPr>
              <a:xfrm>
                <a:off x="4204" y="1907"/>
                <a:ext cx="12" cy="62"/>
              </a:xfrm>
              <a:custGeom>
                <a:avLst/>
                <a:gdLst/>
                <a:ahLst/>
                <a:cxnLst/>
                <a:rect l="l" t="t" r="r" b="b"/>
                <a:pathLst>
                  <a:path w="12" h="62" extrusionOk="0">
                    <a:moveTo>
                      <a:pt x="0" y="62"/>
                    </a:moveTo>
                    <a:lnTo>
                      <a:pt x="8" y="32"/>
                    </a:lnTo>
                    <a:lnTo>
                      <a:pt x="12" y="0"/>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64" name="Google Shape;3264;p202"/>
              <p:cNvSpPr/>
              <p:nvPr/>
            </p:nvSpPr>
            <p:spPr>
              <a:xfrm>
                <a:off x="4448" y="1533"/>
                <a:ext cx="141" cy="227"/>
              </a:xfrm>
              <a:custGeom>
                <a:avLst/>
                <a:gdLst/>
                <a:ahLst/>
                <a:cxnLst/>
                <a:rect l="l" t="t" r="r" b="b"/>
                <a:pathLst>
                  <a:path w="141" h="227" extrusionOk="0">
                    <a:moveTo>
                      <a:pt x="141" y="227"/>
                    </a:moveTo>
                    <a:lnTo>
                      <a:pt x="141" y="227"/>
                    </a:lnTo>
                    <a:lnTo>
                      <a:pt x="141" y="225"/>
                    </a:lnTo>
                    <a:lnTo>
                      <a:pt x="139" y="190"/>
                    </a:lnTo>
                    <a:lnTo>
                      <a:pt x="131" y="156"/>
                    </a:lnTo>
                    <a:lnTo>
                      <a:pt x="119" y="123"/>
                    </a:lnTo>
                    <a:lnTo>
                      <a:pt x="102" y="93"/>
                    </a:lnTo>
                    <a:lnTo>
                      <a:pt x="82" y="65"/>
                    </a:lnTo>
                    <a:lnTo>
                      <a:pt x="58" y="40"/>
                    </a:lnTo>
                    <a:lnTo>
                      <a:pt x="30" y="18"/>
                    </a:lnTo>
                    <a:lnTo>
                      <a:pt x="0" y="0"/>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65" name="Google Shape;3265;p202"/>
              <p:cNvSpPr/>
              <p:nvPr/>
            </p:nvSpPr>
            <p:spPr>
              <a:xfrm>
                <a:off x="4716" y="1293"/>
                <a:ext cx="62" cy="84"/>
              </a:xfrm>
              <a:custGeom>
                <a:avLst/>
                <a:gdLst/>
                <a:ahLst/>
                <a:cxnLst/>
                <a:rect l="l" t="t" r="r" b="b"/>
                <a:pathLst>
                  <a:path w="62" h="84" extrusionOk="0">
                    <a:moveTo>
                      <a:pt x="0" y="84"/>
                    </a:moveTo>
                    <a:lnTo>
                      <a:pt x="20" y="66"/>
                    </a:lnTo>
                    <a:lnTo>
                      <a:pt x="36" y="45"/>
                    </a:lnTo>
                    <a:lnTo>
                      <a:pt x="50" y="22"/>
                    </a:lnTo>
                    <a:lnTo>
                      <a:pt x="62" y="0"/>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66" name="Google Shape;3266;p202"/>
              <p:cNvSpPr/>
              <p:nvPr/>
            </p:nvSpPr>
            <p:spPr>
              <a:xfrm>
                <a:off x="4627" y="978"/>
                <a:ext cx="4" cy="41"/>
              </a:xfrm>
              <a:custGeom>
                <a:avLst/>
                <a:gdLst/>
                <a:ahLst/>
                <a:cxnLst/>
                <a:rect l="l" t="t" r="r" b="b"/>
                <a:pathLst>
                  <a:path w="4" h="41" extrusionOk="0">
                    <a:moveTo>
                      <a:pt x="4" y="41"/>
                    </a:moveTo>
                    <a:lnTo>
                      <a:pt x="4" y="39"/>
                    </a:lnTo>
                    <a:lnTo>
                      <a:pt x="4" y="37"/>
                    </a:lnTo>
                    <a:lnTo>
                      <a:pt x="2" y="20"/>
                    </a:lnTo>
                    <a:lnTo>
                      <a:pt x="0" y="0"/>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67" name="Google Shape;3267;p202"/>
              <p:cNvSpPr/>
              <p:nvPr/>
            </p:nvSpPr>
            <p:spPr>
              <a:xfrm>
                <a:off x="4228" y="880"/>
                <a:ext cx="32" cy="51"/>
              </a:xfrm>
              <a:custGeom>
                <a:avLst/>
                <a:gdLst/>
                <a:ahLst/>
                <a:cxnLst/>
                <a:rect l="l" t="t" r="r" b="b"/>
                <a:pathLst>
                  <a:path w="32" h="51" extrusionOk="0">
                    <a:moveTo>
                      <a:pt x="32" y="0"/>
                    </a:moveTo>
                    <a:lnTo>
                      <a:pt x="14" y="25"/>
                    </a:lnTo>
                    <a:lnTo>
                      <a:pt x="0" y="51"/>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68" name="Google Shape;3268;p202"/>
              <p:cNvSpPr/>
              <p:nvPr/>
            </p:nvSpPr>
            <p:spPr>
              <a:xfrm>
                <a:off x="3923" y="910"/>
                <a:ext cx="17" cy="46"/>
              </a:xfrm>
              <a:custGeom>
                <a:avLst/>
                <a:gdLst/>
                <a:ahLst/>
                <a:cxnLst/>
                <a:rect l="l" t="t" r="r" b="b"/>
                <a:pathLst>
                  <a:path w="17" h="46" extrusionOk="0">
                    <a:moveTo>
                      <a:pt x="17" y="0"/>
                    </a:moveTo>
                    <a:lnTo>
                      <a:pt x="7" y="23"/>
                    </a:lnTo>
                    <a:lnTo>
                      <a:pt x="0" y="46"/>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69" name="Google Shape;3269;p202"/>
              <p:cNvSpPr/>
              <p:nvPr/>
            </p:nvSpPr>
            <p:spPr>
              <a:xfrm>
                <a:off x="3573" y="971"/>
                <a:ext cx="56" cy="42"/>
              </a:xfrm>
              <a:custGeom>
                <a:avLst/>
                <a:gdLst/>
                <a:ahLst/>
                <a:cxnLst/>
                <a:rect l="l" t="t" r="r" b="b"/>
                <a:pathLst>
                  <a:path w="56" h="42" extrusionOk="0">
                    <a:moveTo>
                      <a:pt x="56" y="42"/>
                    </a:moveTo>
                    <a:lnTo>
                      <a:pt x="30" y="20"/>
                    </a:lnTo>
                    <a:lnTo>
                      <a:pt x="0" y="0"/>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70" name="Google Shape;3270;p202"/>
              <p:cNvSpPr/>
              <p:nvPr/>
            </p:nvSpPr>
            <p:spPr>
              <a:xfrm>
                <a:off x="3133" y="1263"/>
                <a:ext cx="10" cy="44"/>
              </a:xfrm>
              <a:custGeom>
                <a:avLst/>
                <a:gdLst/>
                <a:ahLst/>
                <a:cxnLst/>
                <a:rect l="l" t="t" r="r" b="b"/>
                <a:pathLst>
                  <a:path w="10" h="44" extrusionOk="0">
                    <a:moveTo>
                      <a:pt x="0" y="0"/>
                    </a:moveTo>
                    <a:lnTo>
                      <a:pt x="4" y="23"/>
                    </a:lnTo>
                    <a:lnTo>
                      <a:pt x="10" y="44"/>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71" name="Google Shape;3271;p202"/>
              <p:cNvSpPr/>
              <p:nvPr/>
            </p:nvSpPr>
            <p:spPr>
              <a:xfrm>
                <a:off x="3141" y="2058"/>
                <a:ext cx="309" cy="225"/>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72" name="Google Shape;3272;p202"/>
              <p:cNvSpPr/>
              <p:nvPr/>
            </p:nvSpPr>
            <p:spPr>
              <a:xfrm>
                <a:off x="3043" y="2267"/>
                <a:ext cx="205" cy="149"/>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73" name="Google Shape;3273;p202"/>
              <p:cNvSpPr/>
              <p:nvPr/>
            </p:nvSpPr>
            <p:spPr>
              <a:xfrm>
                <a:off x="3000" y="2411"/>
                <a:ext cx="101" cy="74"/>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grpSp>
        <p:sp>
          <p:nvSpPr>
            <p:cNvPr id="3274" name="Google Shape;3274;p202"/>
            <p:cNvSpPr/>
            <p:nvPr/>
          </p:nvSpPr>
          <p:spPr>
            <a:xfrm>
              <a:off x="533400" y="1374650"/>
              <a:ext cx="2635459" cy="2017316"/>
            </a:xfrm>
            <a:prstGeom prst="rect">
              <a:avLst/>
            </a:prstGeom>
            <a:solidFill>
              <a:schemeClr val="lt1"/>
            </a:solidFill>
            <a:ln w="12700" cap="flat" cmpd="sng">
              <a:solidFill>
                <a:schemeClr val="dk1"/>
              </a:solidFill>
              <a:prstDash val="solid"/>
              <a:miter lim="800000"/>
              <a:headEnd type="none" w="sm" len="sm"/>
              <a:tailEnd type="none" w="sm" len="sm"/>
            </a:ln>
            <a:effectLst>
              <a:outerShdw dist="107763" dir="2700000" algn="ctr" rotWithShape="0">
                <a:srgbClr val="595959"/>
              </a:outerShdw>
            </a:effectLst>
          </p:spPr>
          <p:txBody>
            <a:bodyPr spcFirstLastPara="1" wrap="square" lIns="97325" tIns="48650" rIns="97325" bIns="48650" anchor="ctr" anchorCtr="0">
              <a:noAutofit/>
            </a:bodyPr>
            <a:lstStyle/>
            <a:p>
              <a:pPr marL="0" marR="0" lvl="0" indent="0" algn="l" rtl="0">
                <a:spcBef>
                  <a:spcPts val="0"/>
                </a:spcBef>
                <a:spcAft>
                  <a:spcPts val="0"/>
                </a:spcAft>
                <a:buNone/>
              </a:pPr>
              <a:endParaRPr sz="1800">
                <a:solidFill>
                  <a:srgbClr val="FF0000"/>
                </a:solidFill>
                <a:latin typeface="Garamond"/>
                <a:ea typeface="Garamond"/>
                <a:cs typeface="Garamond"/>
                <a:sym typeface="Garamond"/>
              </a:endParaRPr>
            </a:p>
          </p:txBody>
        </p:sp>
        <p:sp>
          <p:nvSpPr>
            <p:cNvPr id="3275" name="Google Shape;3275;p202"/>
            <p:cNvSpPr/>
            <p:nvPr/>
          </p:nvSpPr>
          <p:spPr>
            <a:xfrm>
              <a:off x="3353626" y="1819949"/>
              <a:ext cx="1135481" cy="846226"/>
            </a:xfrm>
            <a:prstGeom prst="rightArrow">
              <a:avLst>
                <a:gd name="adj1" fmla="val 50000"/>
                <a:gd name="adj2" fmla="val 37899"/>
              </a:avLst>
            </a:prstGeom>
            <a:solidFill>
              <a:schemeClr val="lt1"/>
            </a:solidFill>
            <a:ln w="12700" cap="flat" cmpd="sng">
              <a:solidFill>
                <a:schemeClr val="dk1"/>
              </a:solidFill>
              <a:prstDash val="solid"/>
              <a:miter lim="800000"/>
              <a:headEnd type="none" w="sm" len="sm"/>
              <a:tailEnd type="none" w="sm" len="sm"/>
            </a:ln>
          </p:spPr>
          <p:txBody>
            <a:bodyPr spcFirstLastPara="1" wrap="square" lIns="96650" tIns="48325" rIns="96650" bIns="48325"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grpSp>
      <p:sp>
        <p:nvSpPr>
          <p:cNvPr id="3276" name="Google Shape;3276;p202"/>
          <p:cNvSpPr/>
          <p:nvPr/>
        </p:nvSpPr>
        <p:spPr>
          <a:xfrm>
            <a:off x="5006975" y="1928813"/>
            <a:ext cx="2373313" cy="1046162"/>
          </a:xfrm>
          <a:prstGeom prst="rect">
            <a:avLst/>
          </a:prstGeom>
          <a:noFill/>
          <a:ln>
            <a:noFill/>
          </a:ln>
        </p:spPr>
        <p:txBody>
          <a:bodyPr spcFirstLastPara="1" wrap="square" lIns="91325" tIns="45650" rIns="91325" bIns="45650" anchor="t" anchorCtr="0">
            <a:spAutoFit/>
          </a:bodyPr>
          <a:lstStyle/>
          <a:p>
            <a:pPr marL="0" marR="0" lvl="0" indent="0" algn="ctr" rtl="0">
              <a:spcBef>
                <a:spcPts val="0"/>
              </a:spcBef>
              <a:spcAft>
                <a:spcPts val="0"/>
              </a:spcAft>
              <a:buNone/>
            </a:pPr>
            <a:r>
              <a:rPr lang="en-US" sz="3000" b="1">
                <a:solidFill>
                  <a:srgbClr val="000000"/>
                </a:solidFill>
                <a:latin typeface="Verdana"/>
                <a:ea typeface="Verdana"/>
                <a:cs typeface="Verdana"/>
                <a:sym typeface="Verdana"/>
              </a:rPr>
              <a:t>Thoughts</a:t>
            </a:r>
            <a:br>
              <a:rPr lang="en-US" sz="3000" b="1">
                <a:solidFill>
                  <a:srgbClr val="000000"/>
                </a:solidFill>
                <a:latin typeface="Verdana"/>
                <a:ea typeface="Verdana"/>
                <a:cs typeface="Verdana"/>
                <a:sym typeface="Verdana"/>
              </a:rPr>
            </a:br>
            <a:endParaRPr sz="3000">
              <a:solidFill>
                <a:srgbClr val="000000"/>
              </a:solidFill>
              <a:latin typeface="Verdana"/>
              <a:ea typeface="Verdana"/>
              <a:cs typeface="Verdana"/>
              <a:sym typeface="Verdana"/>
            </a:endParaRPr>
          </a:p>
        </p:txBody>
      </p:sp>
      <p:sp>
        <p:nvSpPr>
          <p:cNvPr id="3277" name="Google Shape;3277;p202"/>
          <p:cNvSpPr/>
          <p:nvPr/>
        </p:nvSpPr>
        <p:spPr>
          <a:xfrm>
            <a:off x="581025" y="1785938"/>
            <a:ext cx="2466975" cy="1508125"/>
          </a:xfrm>
          <a:prstGeom prst="rect">
            <a:avLst/>
          </a:prstGeom>
          <a:noFill/>
          <a:ln>
            <a:noFill/>
          </a:ln>
        </p:spPr>
        <p:txBody>
          <a:bodyPr spcFirstLastPara="1" wrap="square" lIns="91325" tIns="45650" rIns="91325" bIns="45650" anchor="t" anchorCtr="0">
            <a:spAutoFit/>
          </a:bodyPr>
          <a:lstStyle/>
          <a:p>
            <a:pPr marL="0" marR="0" lvl="0" indent="0" algn="ctr" rtl="0">
              <a:spcBef>
                <a:spcPts val="0"/>
              </a:spcBef>
              <a:spcAft>
                <a:spcPts val="0"/>
              </a:spcAft>
              <a:buNone/>
            </a:pPr>
            <a:r>
              <a:rPr lang="en-US" sz="3000" b="1">
                <a:solidFill>
                  <a:srgbClr val="000000"/>
                </a:solidFill>
                <a:latin typeface="Verdana"/>
                <a:ea typeface="Verdana"/>
                <a:cs typeface="Verdana"/>
                <a:sym typeface="Verdana"/>
              </a:rPr>
              <a:t>Activating Event</a:t>
            </a:r>
            <a:br>
              <a:rPr lang="en-US" sz="3000" b="1">
                <a:solidFill>
                  <a:srgbClr val="000000"/>
                </a:solidFill>
                <a:latin typeface="Verdana"/>
                <a:ea typeface="Verdana"/>
                <a:cs typeface="Verdana"/>
                <a:sym typeface="Verdana"/>
              </a:rPr>
            </a:br>
            <a:endParaRPr sz="3000">
              <a:solidFill>
                <a:srgbClr val="000000"/>
              </a:solidFill>
              <a:latin typeface="Verdana"/>
              <a:ea typeface="Verdana"/>
              <a:cs typeface="Verdana"/>
              <a:sym typeface="Verdana"/>
            </a:endParaRPr>
          </a:p>
        </p:txBody>
      </p:sp>
      <p:sp>
        <p:nvSpPr>
          <p:cNvPr id="3278" name="Google Shape;3278;p202"/>
          <p:cNvSpPr txBox="1"/>
          <p:nvPr/>
        </p:nvSpPr>
        <p:spPr>
          <a:xfrm>
            <a:off x="4208463" y="5000625"/>
            <a:ext cx="3433762" cy="1412875"/>
          </a:xfrm>
          <a:prstGeom prst="rect">
            <a:avLst/>
          </a:prstGeom>
          <a:noFill/>
          <a:ln>
            <a:noFill/>
          </a:ln>
        </p:spPr>
        <p:txBody>
          <a:bodyPr spcFirstLastPara="1" wrap="square" lIns="91975" tIns="45975" rIns="91975" bIns="45975" anchor="t" anchorCtr="0">
            <a:noAutofit/>
          </a:bodyPr>
          <a:lstStyle/>
          <a:p>
            <a:pPr marL="342565" marR="0" lvl="0" indent="-342565" algn="l" rtl="0">
              <a:spcBef>
                <a:spcPts val="0"/>
              </a:spcBef>
              <a:spcAft>
                <a:spcPts val="0"/>
              </a:spcAft>
              <a:buNone/>
            </a:pPr>
            <a:r>
              <a:rPr lang="en-US" sz="3000" b="1">
                <a:solidFill>
                  <a:srgbClr val="000000"/>
                </a:solidFill>
                <a:latin typeface="Verdana"/>
                <a:ea typeface="Verdana"/>
                <a:cs typeface="Verdana"/>
                <a:sym typeface="Verdana"/>
              </a:rPr>
              <a:t>Consequences</a:t>
            </a:r>
            <a:endParaRPr/>
          </a:p>
          <a:p>
            <a:pPr marL="342565" marR="0" lvl="0" indent="-342565" algn="l" rtl="0">
              <a:spcBef>
                <a:spcPts val="460"/>
              </a:spcBef>
              <a:spcAft>
                <a:spcPts val="0"/>
              </a:spcAft>
              <a:buNone/>
            </a:pPr>
            <a:r>
              <a:rPr lang="en-US" sz="2300" b="1">
                <a:solidFill>
                  <a:srgbClr val="000000"/>
                </a:solidFill>
                <a:latin typeface="Verdana"/>
                <a:ea typeface="Verdana"/>
                <a:cs typeface="Verdana"/>
                <a:sym typeface="Verdana"/>
              </a:rPr>
              <a:t>E: </a:t>
            </a:r>
            <a:r>
              <a:rPr lang="en-US" sz="2300">
                <a:solidFill>
                  <a:srgbClr val="000000"/>
                </a:solidFill>
                <a:latin typeface="Verdana"/>
                <a:ea typeface="Verdana"/>
                <a:cs typeface="Verdana"/>
                <a:sym typeface="Verdana"/>
              </a:rPr>
              <a:t>Emotions</a:t>
            </a:r>
            <a:endParaRPr/>
          </a:p>
          <a:p>
            <a:pPr marL="342565" marR="0" lvl="0" indent="-342565" algn="l" rtl="0">
              <a:spcBef>
                <a:spcPts val="460"/>
              </a:spcBef>
              <a:spcAft>
                <a:spcPts val="0"/>
              </a:spcAft>
              <a:buNone/>
            </a:pPr>
            <a:r>
              <a:rPr lang="en-US" sz="2300" b="1">
                <a:solidFill>
                  <a:srgbClr val="000000"/>
                </a:solidFill>
                <a:latin typeface="Verdana"/>
                <a:ea typeface="Verdana"/>
                <a:cs typeface="Verdana"/>
                <a:sym typeface="Verdana"/>
              </a:rPr>
              <a:t>R: </a:t>
            </a:r>
            <a:r>
              <a:rPr lang="en-US" sz="2300">
                <a:solidFill>
                  <a:srgbClr val="000000"/>
                </a:solidFill>
                <a:latin typeface="Verdana"/>
                <a:ea typeface="Verdana"/>
                <a:cs typeface="Verdana"/>
                <a:sym typeface="Verdana"/>
              </a:rPr>
              <a:t>Reactions</a:t>
            </a:r>
            <a:endParaRPr/>
          </a:p>
          <a:p>
            <a:pPr marL="342565" marR="0" lvl="0" indent="-342565" algn="l" rtl="0">
              <a:spcBef>
                <a:spcPts val="300"/>
              </a:spcBef>
              <a:spcAft>
                <a:spcPts val="0"/>
              </a:spcAft>
              <a:buNone/>
            </a:pPr>
            <a:endParaRPr sz="1500">
              <a:solidFill>
                <a:srgbClr val="000000"/>
              </a:solidFill>
              <a:latin typeface="Verdana"/>
              <a:ea typeface="Verdana"/>
              <a:cs typeface="Verdana"/>
              <a:sym typeface="Verdana"/>
            </a:endParaRPr>
          </a:p>
        </p:txBody>
      </p:sp>
      <p:sp>
        <p:nvSpPr>
          <p:cNvPr id="3279" name="Google Shape;3279;p202" descr="data:image/jpeg;base64,/9j/4AAQSkZJRgABAQAAAQABAAD/2wCEAAkGBhQSEBIUExQUFBQVFRQVFxYUFRQUFBUUFRQVFBQVFRQXHSYeFxojGRQUHy8gIycpLCwsFR4xNTAqNSYrLCkBCQoKDgwOGg8PGiwkHCQpKSwsKSwsLCkpLCkqLCwpKSksLCwsLCkpLCksLCwsKSwsKSwpLCwpLCksLCwpLCksKf/AABEIAKIA2AMBIgACEQEDEQH/xAAcAAABBQEBAQAAAAAAAAAAAAAAAgMEBQYHAQj/xABCEAABAwIEAgcFBQQKAwEAAAABAAIDBBEFEiExBkETIlFxgZGhBzJhscEUQlJy0SNi4fAkM0OCg5KissLxRHOTFf/EABkBAAMBAQEAAAAAAAAAAAAAAAADBAIBBf/EACkRAAICAgIBBQAABwEAAAAAAAABAhEDIRIxBBMiMkFRQmGBkbHB8BT/2gAMAwEAAhEDEQA/AO4oQhAAhCEACEIQAIQhAAhCEACEIQAIQhAAhCEACEIQAIQhAAhCEACEIQAIQhAAhCEACEIQAISZJA0XJAHaVQYpxW1mjBc/iO3gOazKaj2bhjlN1FGhukOmaNyB4hc6xLirnJJbxsPJU7uLIzs9vmEl5/xFUfE/WdbFUz8TfMJwOvsuRx8QA7OHmFaYPi7+kblJ1IGnO5WV5H6jcvBpWmdJQhCqPPBCEIAEIQgAQhCABCEIAEIQgAQhCABCEIAEIQgBErtELybZeLLNIdVTiePtjuG9Z3oP1ScXxEgED/tYmsrdTfdJy5eOkVYPH57ZOrMWfIbud4ch4LO8Q4sI4Xu7Bp38k5JVLHcaV92tYOZufBTR98qZfNenBtGcqq10ji55JPy7kwXpF15dXHlNt7ZNwyldNNHE02L3BoPIXO5sty72Z1EZvHWMuNjmkZqs1wJSPfWMLGlxYHP0F9hYepC6kKqQAZmzA8+qCL/BPx41JWyXLlcXSM+3CcbZoysz/wCODp/eC9+08QM2eX93Qu+ivn4qWkWLibjdhbYc9VLZja36Av1zKO4sx9nvRud/gMd/tQ32rYrH/WUrD+aCZvqHLYtxv4p5mM35rPpM0syMfF7dJ2/1lIzwfIz5tKmQ+3xn36Rw/LK0/NoWnncXHUHs2BF/EKM/DonOu6OMjm10MevjluscGb9RfhXw+3WlPvQTt/8Am7/kpsXtpoDv0ze+K/yJXknDtC/3qWHwbb5KNLwJhzv/ABwPyvePqjgzvqRLiH2sYc7+3y/mjkH0UuP2jYe7aqi8czfmFkpPZhh7thM3ukJ/3AqJL7I6Q+7PM3v6N30C5TO8onRIeMKJ3u1dOf8AGjB8iVPhxGJ/uyMd+V7T8iuNS+yVliW1Mg30dCD/ALX/AEWS4q4X+xdH+0bJ0ma1mOYRlIGod239Cs3R1OLdJn0pV1OVhPksrPiL818x8yvnpmISN9172/le4fIqVBxLUsN21EoPxe5w8nXS5x5fZTimodqz6IouInDR+o9VdUuIMk2OvYd1xDhjjh82Zkts7RmDgLZ2j3rjk4b6bj12OHYiXG7TtzS/UlB0xzwxyR5R0dIQqXCMbzdV+/I/qrpUJpq0RSi4umNzbLxeTFC4ziMric1yVn8SpQ4fFXVTqVCmGhUEts9fH7UZWCgkdJlFzc2sshx1TmOrdEd2NaD3uGb6hdk4OY3pnEjkbHsXEeK8S+0VtTNyfK8j8oOVv+kBOwwXyE+VmbfApyvFJZSXjc/kNPHQD6+SjKghOp+xag0qZT+5GPVzv+K6blWU9ldB0eGsOxkc6Ts3OVvo1a1sbtfSxB+YT46RNPbPOjSXUjDu1p8Angw22PdYH9EFxG4/0n6Fa5GaIrsJiO8bfKybOAw/gt3Ej6qeX23tz7eW/JAlH8kfzzRyOcCmxDCmMZcOeDcffNvjv8FWN6bbMf8AMDotXPA17bEG3wsfh2qEcCj/AJYfoo83ruVwehcscr0UDaV9t9e763TbXSC17gn4G3yV87AWfiA7y5o8imn4CSSWyWv+F4t5EJan5a+/8C/TmVAqX9vb8Nt0xVVkhADSAbjc73GgCvXYLNYWedBbZpue3VDcNcNw47bgaWGp37blH/p8mPcb/occZoo5qiUN0jcHaa5iRpvpbnqub+0Wse6oja+4cyMaG+mYl3PvXYn0p7Hf5XfouJ+0Ss6TE6k8g/IO5gDfmCnwzzyRanGv7/7H+MnytmezLy6TdF0Fxc8Ln+kj4Mlv3dE+66VwnJ+xb22C55wdSufJLlF3GJzWj96T9m31cFr+GqvKch0I0seVlPm7Rf4quMjaxTWN1psKxW4sT/D+Cx8bk82QjXZZhNxNZcSmjcTPQqLC8YvZrz3H6IVKkns8+UHF0yBKVAqpLBT6higOw50lw06qKrPUTSWyLFiJhpaybbJC+x/ecMjfUhcWcur8fXp8LER0fPOAfyRjOfXL5rlFlVjVRIM0lKbaJ1X1adjfxG/gBf5u9FVEp+qjLdD2dq9wWHpKqFnbI2/cDc+gTUhLZ9EYFSOhpaeL9ncRRjKSQb5e7tJU4PcbgsFgbGzgNtdFU0GISVD8wZGTHbUuewc8umoO5UiVj3Rhr48we8uDo5W6lwJFrja3yT6okTstWVRbZvRu2J0sdOfP4pz7eB7zXDvaVBbUuZcmKRrQzKLZXZbXJJse7ySYKwNZG20tmkEucx2oA0O5vrZcNFn/APoM5m3eP1ShUxnm30VWzFWh0rjLmDgcrC14ynXTUW2t6p5lTGTEGyRZQDnF4yT1dBrqOt2WXDpYZIz+E/z/ABQaNh5eRI+SgkNySuYxr3B3VbtcCwIBG19dU99lGdjduqS7K51r6AW+F7oAlOpAQBd2l7EHXVJlor36x8gbaW/iqynnD4i9vSN1aBd1wXODSRtyLsp+IKm9Gc+QSOvlzahpFr5R6g+RQdH5adoadBcDcCxvyVecSzE5LkAkE2uLjeycY953dcXPI7A6HdRampyXy2HPTtWXkjHvZuOGU3rQ/FWG/W057Ebb7r5hxOs6WeWT8cj3f5nE/VfREmKO568vNc/424PikjMsLQ141IGl+9KeaMh68aUDlplA3KV3JyWgaSxpzAuF7i1m3J3HgodEdwumDqPsapLzPcRexY3zJdfwyLV8Y8KPbP09OP6xwDwPuuP3u4/NVfschDYsx+9I7/SwNHq8rd4rVXdkGw370vIk1sdglKM7RT0lHkaL6m26RKFJe5RpCpmXJsjSPylCarTohFndMvZmpqKbIbp6QhQal+6OjC3owHtUx7p54owdImG/53nX0a1YYlWvFTSKye/4gfAtBVSVZHogmqk0NTvV1wBSdJWXvbIxzrnt90fNUE7lrPZ3QvcJnste4bqCdBqbW7wmQXuE5HUWdOwyZ8LHtyse2Tc53MJFrEA2+PqrHDMZc9zGxwuIizXAeDv1Rq621ysxJWzjIxwZ2CxIJsNCbjsVtgFU+ASB0chMgFnMDHW31yk66m/gnuuyaP4XctYWMkvFMDK4btaQLmxALTqbXT5xhgmDy+RjQAMhjlHJ24Atu4G/7oSIZQGQgAgMdmIcLEmzraXPM335JTa15Mmps/QAm4aLWOUeuqQ8kUUrDN7oTHi0bo2gTRxuMhc/PlBykk2Adpf3Qn5Zo3ulLBFIWxjK27SHOOY+PIJgVQGQWGRoAIysOYAW1JF/IjxXgpI3RyyCBkjjIcrCG3yXa3q9mlytRlGXRmWOUfkh4UTHNizRNa90ljZoacrcxvYONrgDnzQykjzyjo5YwwOIfncA4AkC2v7rvIdqQcFi6ZjcgbaIvfkLmi9w0WsbgXzKJHE2Snc9pmju5rA10pcDmLRqD+a1vgtmCw+yANiDppsz8tm5w7XQ3DTyFxryulAva6S8he1pazVrQds24F+fqmGxHpuhbUy52i4zMjeLZQTYkcgWg947VGY57Yy588YbI+Q9eM3OS93At26rLrMlaZ2LqSst2yaaKuripdOLDVV9c9Qz6PSh2V0yac0FpB5hKkemnO0KSUs4rjpLKiVgJAzHS+liq6MWUziWe9ZL+ZJwnC31EgZGLnmeQHaSrU9bPOkvc0jrXBMnRUlOBuWl5/vOP0AWlbIXEuO5N1W4RhwYyMHUsY1nw6o/W6s81lPKVsrhHihEhUWR6flVfMUpjkSKCm6WVreVwT3DUoVpwrSe9Ie4fVCpxx0RZpvlSGpwbqvrpct796nyE3UfFKbPEbe80XU7LInLOL8Pc6pL265mt6uxJAt1e3u3WcljcN2uHeCPmuhYtRiRliLqiia+M+8SByJJHktQzUqYZPF5O0Y2YFX/AAvxO+mAZGwlxJ21JLjtYq8a18jmtDGuJ0tka6/mCt/w5wXHDlllZH0u4s0DL5J0c/4S5PFa+Q/hOBue1k1R7+UWbyaOw9pVpPUdiVPUXUSRKnkch2LFGP0JfOiOsynXY+iYmfZRXyJPMo9MsKma2l0/QUUcjbvhDze2YGzrDlcEHRZ6plNt/wBVz6tGItqJJWtqWRk9UNz5bDQHTS6owT91k3lY7gkuzt0eAQ7t6WM7aSvvbxJ0Xs2CF1v6TUaEOGZzXgEbHULiQ4vxKP8AtJh+YH6hOM9quIs3LXfmjb9FaskTzHikjtRoKgG7alpPa+CO+tubbHkPIKoxJ8tO2GKQU8zSS1txI1wsLknU+i5vB7bqtvvwRO7g9v1V3w/xk/FKmO8XRiIHYkgl1u3uWucTPpys6S2cubmcACeQ1CqqxytJRZtvgqmpK8/I7Z6eKNIguCaqtGOPwKkEJmtb+zd3FKHs4VUUz5qx7Gi7nPP/AGurcMYOynjDW7/edzJWd4XwfK+eZw1dIWM+AG5W1oabRNySvRjFBK5Pst4W6L15TcbbBel6waGpHqK6MucAOZA81IkcnMKhzTs77riVs63Ss11HSiONrRyCFKshVnmPZlJ49UU8l/53CdnXtJQEnW/h81LTZ6HJJbM1xBhuU52e4dx2FUFNg755MrB3nkF06XBr7m7TvpukxwxwizAAsvHvY6PkapbZX4Hw5HStubOk5k/RSp5ySvHzEpIahv8ABfbuQkhNvCeIUeaRZbNxI07VXTvtr2IxLFQ3RvWd6BRacOk+JSX2Wwhq30QszpZBfRoOg+pWzkr2fZhC2MPJbZzn3y69gGp9FUUmEWsSrZjQBonQbQrOoTa/kYp/B+X3ZZW9zjbyUGowipbs8vH77QVuqmUBQqeou095WXKvs5xtbRhZIpB78MLu+Nn0AXROAcHayPP0bWF2pygj5kquFGJJALc1uaSmDIwB2J2KTe2TZ4xiqS2M1blUzlWdUqeoWZPZnGtDD3pEmrSPgm5F63ZZTGNFNFFldlA0F/VXdM3RRI29fVWkMWi0gk1QFMSFPvUaU6LrMIjyyqz4WOafuBVFM5XHCk+STXZ2n6LkH7juRexm3uhCFWeYUkVPcq0hjsEiGOyJ5rBYVRQ53JjFdU20VPJLdO1MlymSyyllK2WQikganbpgOSgbos1Qs6rP45X9bo2G4tqfj2J3iGvcxhDe0XVFAzMbpbl9FmLD7ebPCxafC4Q1lvNUfQq9w2Nzm6b/ADWY9jctcSW5yjzSWCr5sTIeWBri4aEW27ykS00sgs6zGncDU+fJa5NmPTrshVOJ53FrOsewfU8kiCkqGt+4L67kq4o6FsfVAAT03Yjj+nXkrUVo84SwuTOXyOv2ACwWxmUPB4crApcxVUVxjR5WabnksgzhVc7FaTKvnSmbgV0ka9axOPC9aFhDWR3w9YKawaJl26eJW0LESFQplLeVDnXQIMjdVLpnZbKOQpVLAXvawbkgfqiJ2T0bymfdjT2gH0QvWNsAOwW8kKs80Ze+yrayoTtROqyaS6nyS+ivHD7EGTVel90w7VLB0UzKhYCRW1GRum5SWy2VdiMjjI13K1iPqj6NxVsarbGNxd/2TsotPEGtCk4oy742ja2c+JsPkfNSKWluddhss1uitNKNsht1Kuqan6o3018UuOlFj4KZG02W1GhM8nLoifZQ255lMySKdJGTsFZYTw9c55Bpyb+q1GLk6QqeWMFcmZxsJJUinw17iNCto3C4x90JyRoa02AHcnLx/wBZLLzb1FFRALNAQ9y8zpEjkMWuyPO5V8imTFRHJTHLQw4LxLcmnlZGAUOKbzoLl1HGeOeo8qdcUxIVo4IstHwvQbynno3u5lUFPEXODRuTZbymgDGNaOQsm4l9k+eVKhxCEKgkKGoUCReoUMuz0odDbUFCEtmyPJulEdZvcvULUTozi7f6Q3/1t+blIh90d5XiFz+JlC+ESwbs3vPyCnYaLudfXVeoTl2iTJ0/++y9p4gOQ8gn0IVq6PLl2Cj1vulCFx9HI9lM1IlXqFLIuRFkUWRCEpjkMlNPXiFk0JsgheoQcGXJpwQhaOE3AR+3Z3raIQqcfRHn+QIQhNEn/9k=">
            <a:hlinkClick r:id="rId3"/>
          </p:cNvPr>
          <p:cNvSpPr/>
          <p:nvPr/>
        </p:nvSpPr>
        <p:spPr>
          <a:xfrm>
            <a:off x="57150" y="-865188"/>
            <a:ext cx="2449513" cy="181292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280" name="Google Shape;3280;p202" descr="Assertive_Communication.png"/>
          <p:cNvPicPr preferRelativeResize="0"/>
          <p:nvPr/>
        </p:nvPicPr>
        <p:blipFill rotWithShape="1">
          <a:blip r:embed="rId4">
            <a:alphaModFix/>
          </a:blip>
          <a:srcRect/>
          <a:stretch/>
        </p:blipFill>
        <p:spPr>
          <a:xfrm>
            <a:off x="414338" y="141288"/>
            <a:ext cx="685800" cy="825500"/>
          </a:xfrm>
          <a:prstGeom prst="rect">
            <a:avLst/>
          </a:prstGeom>
          <a:noFill/>
          <a:ln>
            <a:noFill/>
          </a:ln>
        </p:spPr>
      </p:pic>
      <p:sp>
        <p:nvSpPr>
          <p:cNvPr id="3281" name="Google Shape;3281;p20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3288"/>
        <p:cNvGrpSpPr/>
        <p:nvPr/>
      </p:nvGrpSpPr>
      <p:grpSpPr>
        <a:xfrm>
          <a:off x="0" y="0"/>
          <a:ext cx="0" cy="0"/>
          <a:chOff x="0" y="0"/>
          <a:chExt cx="0" cy="0"/>
        </a:xfrm>
      </p:grpSpPr>
      <p:sp>
        <p:nvSpPr>
          <p:cNvPr id="3289" name="Google Shape;3289;p203"/>
          <p:cNvSpPr/>
          <p:nvPr/>
        </p:nvSpPr>
        <p:spPr>
          <a:xfrm>
            <a:off x="830095" y="4815623"/>
            <a:ext cx="1809126" cy="1017916"/>
          </a:xfrm>
          <a:prstGeom prst="roundRect">
            <a:avLst>
              <a:gd name="adj" fmla="val 16667"/>
            </a:avLst>
          </a:prstGeom>
          <a:solidFill>
            <a:schemeClr val="lt1"/>
          </a:solidFill>
          <a:ln w="9525" cap="flat" cmpd="thickThin">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290" name="Google Shape;3290;p20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203</a:t>
            </a:fld>
            <a:endParaRPr/>
          </a:p>
        </p:txBody>
      </p:sp>
      <p:sp>
        <p:nvSpPr>
          <p:cNvPr id="3291" name="Google Shape;3291;p203"/>
          <p:cNvSpPr/>
          <p:nvPr/>
        </p:nvSpPr>
        <p:spPr>
          <a:xfrm>
            <a:off x="3890963" y="1357313"/>
            <a:ext cx="3260725" cy="2554287"/>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grpSp>
        <p:nvGrpSpPr>
          <p:cNvPr id="3292" name="Google Shape;3292;p203"/>
          <p:cNvGrpSpPr/>
          <p:nvPr/>
        </p:nvGrpSpPr>
        <p:grpSpPr>
          <a:xfrm>
            <a:off x="117475" y="1274764"/>
            <a:ext cx="8912224" cy="4868861"/>
            <a:chOff x="29029" y="2520088"/>
            <a:chExt cx="7203923" cy="5909206"/>
          </a:xfrm>
        </p:grpSpPr>
        <p:sp>
          <p:nvSpPr>
            <p:cNvPr id="3293" name="Google Shape;3293;p203"/>
            <p:cNvSpPr/>
            <p:nvPr/>
          </p:nvSpPr>
          <p:spPr>
            <a:xfrm>
              <a:off x="29029" y="3313890"/>
              <a:ext cx="7203923" cy="5115404"/>
            </a:xfrm>
            <a:prstGeom prst="roundRect">
              <a:avLst>
                <a:gd name="adj" fmla="val 16667"/>
              </a:avLst>
            </a:prstGeom>
            <a:no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294" name="Google Shape;3294;p203" descr="http://rebeccaberto.files.wordpress.com/2012/07/twitter-bird.jpg">
              <a:hlinkClick r:id="rId3"/>
            </p:cNvPr>
            <p:cNvPicPr preferRelativeResize="0"/>
            <p:nvPr/>
          </p:nvPicPr>
          <p:blipFill rotWithShape="1">
            <a:blip r:embed="rId4">
              <a:alphaModFix/>
            </a:blip>
            <a:srcRect l="21014" t="14432" r="21014" b="13401"/>
            <a:stretch/>
          </p:blipFill>
          <p:spPr>
            <a:xfrm>
              <a:off x="759610" y="6858232"/>
              <a:ext cx="1173238" cy="1176241"/>
            </a:xfrm>
            <a:prstGeom prst="rect">
              <a:avLst/>
            </a:prstGeom>
            <a:noFill/>
            <a:ln>
              <a:noFill/>
            </a:ln>
          </p:spPr>
        </p:pic>
        <p:cxnSp>
          <p:nvCxnSpPr>
            <p:cNvPr id="3295" name="Google Shape;3295;p203"/>
            <p:cNvCxnSpPr/>
            <p:nvPr/>
          </p:nvCxnSpPr>
          <p:spPr>
            <a:xfrm>
              <a:off x="2599293" y="2706977"/>
              <a:ext cx="0" cy="5722317"/>
            </a:xfrm>
            <a:prstGeom prst="straightConnector1">
              <a:avLst/>
            </a:prstGeom>
            <a:noFill/>
            <a:ln w="9525" cap="flat" cmpd="sng">
              <a:solidFill>
                <a:srgbClr val="A5A5A5"/>
              </a:solidFill>
              <a:prstDash val="solid"/>
              <a:round/>
              <a:headEnd type="none" w="sm" len="sm"/>
              <a:tailEnd type="none" w="sm" len="sm"/>
            </a:ln>
          </p:spPr>
        </p:cxnSp>
        <p:sp>
          <p:nvSpPr>
            <p:cNvPr id="3296" name="Google Shape;3296;p203"/>
            <p:cNvSpPr txBox="1"/>
            <p:nvPr/>
          </p:nvSpPr>
          <p:spPr>
            <a:xfrm>
              <a:off x="45711" y="2520088"/>
              <a:ext cx="2549732" cy="7841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Verdana"/>
                  <a:ea typeface="Verdana"/>
                  <a:cs typeface="Verdana"/>
                  <a:sym typeface="Verdana"/>
                </a:rPr>
                <a:t>Activating Event</a:t>
              </a:r>
              <a:endParaRPr/>
            </a:p>
            <a:p>
              <a:pPr marL="0" marR="0" lvl="0" indent="0" algn="ctr" rtl="0">
                <a:spcBef>
                  <a:spcPts val="0"/>
                </a:spcBef>
                <a:spcAft>
                  <a:spcPts val="0"/>
                </a:spcAft>
                <a:buNone/>
              </a:pPr>
              <a:r>
                <a:rPr lang="en-US" sz="1800">
                  <a:solidFill>
                    <a:schemeClr val="dk1"/>
                  </a:solidFill>
                  <a:latin typeface="Verdana"/>
                  <a:ea typeface="Verdana"/>
                  <a:cs typeface="Verdana"/>
                  <a:sym typeface="Verdana"/>
                </a:rPr>
                <a:t>(Message)</a:t>
              </a:r>
              <a:endParaRPr/>
            </a:p>
          </p:txBody>
        </p:sp>
        <p:sp>
          <p:nvSpPr>
            <p:cNvPr id="3297" name="Google Shape;3297;p203"/>
            <p:cNvSpPr txBox="1"/>
            <p:nvPr/>
          </p:nvSpPr>
          <p:spPr>
            <a:xfrm>
              <a:off x="4685788" y="2552841"/>
              <a:ext cx="2463756" cy="7841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Verdana"/>
                  <a:ea typeface="Verdana"/>
                  <a:cs typeface="Verdana"/>
                  <a:sym typeface="Verdana"/>
                </a:rPr>
                <a:t>Consequences</a:t>
              </a:r>
              <a:endParaRPr/>
            </a:p>
            <a:p>
              <a:pPr marL="0" marR="0" lvl="0" indent="0" algn="ctr" rtl="0">
                <a:spcBef>
                  <a:spcPts val="0"/>
                </a:spcBef>
                <a:spcAft>
                  <a:spcPts val="0"/>
                </a:spcAft>
                <a:buNone/>
              </a:pPr>
              <a:r>
                <a:rPr lang="en-US" sz="1800">
                  <a:solidFill>
                    <a:schemeClr val="dk1"/>
                  </a:solidFill>
                  <a:latin typeface="Verdana"/>
                  <a:ea typeface="Verdana"/>
                  <a:cs typeface="Verdana"/>
                  <a:sym typeface="Verdana"/>
                </a:rPr>
                <a:t>(Emotion and Reaction)</a:t>
              </a:r>
              <a:endParaRPr/>
            </a:p>
          </p:txBody>
        </p:sp>
        <p:sp>
          <p:nvSpPr>
            <p:cNvPr id="3298" name="Google Shape;3298;p203"/>
            <p:cNvSpPr txBox="1"/>
            <p:nvPr/>
          </p:nvSpPr>
          <p:spPr>
            <a:xfrm>
              <a:off x="4685788" y="3647210"/>
              <a:ext cx="1198515" cy="308080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400">
                  <a:solidFill>
                    <a:schemeClr val="dk1"/>
                  </a:solidFill>
                  <a:latin typeface="Verdana"/>
                  <a:ea typeface="Verdana"/>
                  <a:cs typeface="Verdana"/>
                  <a:sym typeface="Verdana"/>
                </a:rPr>
                <a:t>E:</a:t>
              </a:r>
              <a:endParaRPr/>
            </a:p>
            <a:p>
              <a:pPr marL="0" marR="0" lvl="0" indent="0" algn="l" rtl="0">
                <a:lnSpc>
                  <a:spcPct val="150000"/>
                </a:lnSpc>
                <a:spcBef>
                  <a:spcPts val="0"/>
                </a:spcBef>
                <a:spcAft>
                  <a:spcPts val="0"/>
                </a:spcAft>
                <a:buNone/>
              </a:pPr>
              <a:endParaRPr sz="3400">
                <a:solidFill>
                  <a:schemeClr val="dk1"/>
                </a:solidFill>
                <a:latin typeface="Verdana"/>
                <a:ea typeface="Verdana"/>
                <a:cs typeface="Verdana"/>
                <a:sym typeface="Verdana"/>
              </a:endParaRPr>
            </a:p>
            <a:p>
              <a:pPr marL="0" marR="0" lvl="0" indent="0" algn="l" rtl="0">
                <a:lnSpc>
                  <a:spcPct val="150000"/>
                </a:lnSpc>
                <a:spcBef>
                  <a:spcPts val="0"/>
                </a:spcBef>
                <a:spcAft>
                  <a:spcPts val="0"/>
                </a:spcAft>
                <a:buNone/>
              </a:pPr>
              <a:r>
                <a:rPr lang="en-US" sz="3400">
                  <a:solidFill>
                    <a:schemeClr val="dk1"/>
                  </a:solidFill>
                  <a:latin typeface="Verdana"/>
                  <a:ea typeface="Verdana"/>
                  <a:cs typeface="Verdana"/>
                  <a:sym typeface="Verdana"/>
                </a:rPr>
                <a:t>R:</a:t>
              </a:r>
              <a:endParaRPr/>
            </a:p>
          </p:txBody>
        </p:sp>
        <p:sp>
          <p:nvSpPr>
            <p:cNvPr id="3299" name="Google Shape;3299;p203"/>
            <p:cNvSpPr txBox="1"/>
            <p:nvPr/>
          </p:nvSpPr>
          <p:spPr>
            <a:xfrm>
              <a:off x="166333" y="3776301"/>
              <a:ext cx="2321321" cy="26530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a:solidFill>
                    <a:schemeClr val="dk1"/>
                  </a:solidFill>
                  <a:latin typeface="Verdana"/>
                  <a:ea typeface="Verdana"/>
                  <a:cs typeface="Verdana"/>
                  <a:sym typeface="Verdana"/>
                </a:rPr>
                <a:t>@yourname thought we were friends #betrayed</a:t>
              </a:r>
              <a:endParaRPr/>
            </a:p>
          </p:txBody>
        </p:sp>
      </p:grpSp>
      <p:sp>
        <p:nvSpPr>
          <p:cNvPr id="3300" name="Google Shape;3300;p203"/>
          <p:cNvSpPr txBox="1"/>
          <p:nvPr/>
        </p:nvSpPr>
        <p:spPr>
          <a:xfrm>
            <a:off x="6446838" y="2376488"/>
            <a:ext cx="1814512" cy="2225675"/>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3800" b="1">
                <a:solidFill>
                  <a:srgbClr val="0000FF"/>
                </a:solidFill>
                <a:latin typeface="Architects Daughter"/>
                <a:ea typeface="Architects Daughter"/>
                <a:cs typeface="Architects Daughter"/>
                <a:sym typeface="Architects Daughter"/>
              </a:rPr>
              <a:t>sad</a:t>
            </a:r>
            <a:endParaRPr/>
          </a:p>
          <a:p>
            <a:pPr marL="0" marR="0" lvl="0" indent="0" algn="l" rtl="0">
              <a:spcBef>
                <a:spcPts val="0"/>
              </a:spcBef>
              <a:spcAft>
                <a:spcPts val="0"/>
              </a:spcAft>
              <a:buNone/>
            </a:pPr>
            <a:endParaRPr sz="3800" b="1">
              <a:solidFill>
                <a:srgbClr val="0000FF"/>
              </a:solidFill>
              <a:latin typeface="Architects Daughter"/>
              <a:ea typeface="Architects Daughter"/>
              <a:cs typeface="Architects Daughter"/>
              <a:sym typeface="Architects Daughter"/>
            </a:endParaRPr>
          </a:p>
          <a:p>
            <a:pPr marL="0" marR="0" lvl="0" indent="0" algn="l" rtl="0">
              <a:spcBef>
                <a:spcPts val="3000"/>
              </a:spcBef>
              <a:spcAft>
                <a:spcPts val="0"/>
              </a:spcAft>
              <a:buNone/>
            </a:pPr>
            <a:r>
              <a:rPr lang="en-US" sz="3800" b="1">
                <a:solidFill>
                  <a:srgbClr val="0000FF"/>
                </a:solidFill>
                <a:latin typeface="Architects Daughter"/>
                <a:ea typeface="Architects Daughter"/>
                <a:cs typeface="Architects Daughter"/>
                <a:sym typeface="Architects Daughter"/>
              </a:rPr>
              <a:t>cry</a:t>
            </a:r>
            <a:endParaRPr/>
          </a:p>
        </p:txBody>
      </p:sp>
      <p:sp>
        <p:nvSpPr>
          <p:cNvPr id="3301" name="Google Shape;3301;p203"/>
          <p:cNvSpPr txBox="1"/>
          <p:nvPr/>
        </p:nvSpPr>
        <p:spPr>
          <a:xfrm>
            <a:off x="3292475" y="1296988"/>
            <a:ext cx="2590800" cy="363537"/>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1800">
                <a:solidFill>
                  <a:schemeClr val="dk1"/>
                </a:solidFill>
                <a:latin typeface="Verdana"/>
                <a:ea typeface="Verdana"/>
                <a:cs typeface="Verdana"/>
                <a:sym typeface="Verdana"/>
              </a:rPr>
              <a:t>Thoughts</a:t>
            </a:r>
            <a:endParaRPr/>
          </a:p>
        </p:txBody>
      </p:sp>
      <p:cxnSp>
        <p:nvCxnSpPr>
          <p:cNvPr id="3302" name="Google Shape;3302;p203"/>
          <p:cNvCxnSpPr/>
          <p:nvPr/>
        </p:nvCxnSpPr>
        <p:spPr>
          <a:xfrm>
            <a:off x="5878513" y="1428750"/>
            <a:ext cx="0" cy="4714875"/>
          </a:xfrm>
          <a:prstGeom prst="straightConnector1">
            <a:avLst/>
          </a:prstGeom>
          <a:noFill/>
          <a:ln w="9525" cap="flat" cmpd="sng">
            <a:solidFill>
              <a:srgbClr val="A5A5A5"/>
            </a:solidFill>
            <a:prstDash val="solid"/>
            <a:round/>
            <a:headEnd type="none" w="sm" len="sm"/>
            <a:tailEnd type="none" w="sm" len="sm"/>
          </a:ln>
        </p:spPr>
      </p:cxnSp>
      <p:sp>
        <p:nvSpPr>
          <p:cNvPr id="3303" name="Google Shape;3303;p203"/>
          <p:cNvSpPr txBox="1"/>
          <p:nvPr/>
        </p:nvSpPr>
        <p:spPr>
          <a:xfrm>
            <a:off x="3384550" y="2351088"/>
            <a:ext cx="2393950" cy="3011487"/>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3800" b="1">
                <a:solidFill>
                  <a:srgbClr val="0000FF"/>
                </a:solidFill>
                <a:latin typeface="Architects Daughter"/>
                <a:ea typeface="Architects Daughter"/>
                <a:cs typeface="Architects Daughter"/>
                <a:sym typeface="Architects Daughter"/>
              </a:rPr>
              <a:t>I can’t believe I let my best friend down</a:t>
            </a:r>
            <a:endParaRPr/>
          </a:p>
        </p:txBody>
      </p:sp>
      <p:pic>
        <p:nvPicPr>
          <p:cNvPr id="3304" name="Google Shape;3304;p203" descr="Assertive_Communication.png"/>
          <p:cNvPicPr preferRelativeResize="0"/>
          <p:nvPr/>
        </p:nvPicPr>
        <p:blipFill rotWithShape="1">
          <a:blip r:embed="rId5">
            <a:alphaModFix/>
          </a:blip>
          <a:srcRect/>
          <a:stretch/>
        </p:blipFill>
        <p:spPr>
          <a:xfrm>
            <a:off x="414338" y="141288"/>
            <a:ext cx="685800" cy="825500"/>
          </a:xfrm>
          <a:prstGeom prst="rect">
            <a:avLst/>
          </a:prstGeom>
          <a:noFill/>
          <a:ln>
            <a:noFill/>
          </a:ln>
        </p:spPr>
      </p:pic>
      <p:sp>
        <p:nvSpPr>
          <p:cNvPr id="3305" name="Google Shape;3305;p203"/>
          <p:cNvSpPr txBox="1">
            <a:spLocks noGrp="1"/>
          </p:cNvSpPr>
          <p:nvPr>
            <p:ph type="title"/>
          </p:nvPr>
        </p:nvSpPr>
        <p:spPr>
          <a:xfrm>
            <a:off x="0" y="9525"/>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Social Media and ATC</a:t>
            </a:r>
            <a:endParaRPr sz="1500"/>
          </a:p>
        </p:txBody>
      </p:sp>
      <p:sp>
        <p:nvSpPr>
          <p:cNvPr id="3306" name="Google Shape;3306;p20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3314" name="Google Shape;3314;p204"/>
          <p:cNvSpPr/>
          <p:nvPr/>
        </p:nvSpPr>
        <p:spPr>
          <a:xfrm>
            <a:off x="830095" y="4815623"/>
            <a:ext cx="1809126" cy="1017916"/>
          </a:xfrm>
          <a:prstGeom prst="roundRect">
            <a:avLst>
              <a:gd name="adj" fmla="val 16667"/>
            </a:avLst>
          </a:prstGeom>
          <a:solidFill>
            <a:schemeClr val="lt1"/>
          </a:solidFill>
          <a:ln w="9525" cap="flat" cmpd="thickThin">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315" name="Google Shape;3315;p20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204</a:t>
            </a:fld>
            <a:endParaRPr/>
          </a:p>
        </p:txBody>
      </p:sp>
      <p:sp>
        <p:nvSpPr>
          <p:cNvPr id="3316" name="Google Shape;3316;p204"/>
          <p:cNvSpPr/>
          <p:nvPr/>
        </p:nvSpPr>
        <p:spPr>
          <a:xfrm>
            <a:off x="3890963" y="1357313"/>
            <a:ext cx="3260725" cy="2554287"/>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317" name="Google Shape;3317;p204"/>
          <p:cNvSpPr/>
          <p:nvPr/>
        </p:nvSpPr>
        <p:spPr>
          <a:xfrm>
            <a:off x="117475" y="1928813"/>
            <a:ext cx="8912225" cy="4214812"/>
          </a:xfrm>
          <a:prstGeom prst="roundRect">
            <a:avLst>
              <a:gd name="adj" fmla="val 16667"/>
            </a:avLst>
          </a:prstGeom>
          <a:no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318" name="Google Shape;3318;p204"/>
          <p:cNvCxnSpPr/>
          <p:nvPr/>
        </p:nvCxnSpPr>
        <p:spPr>
          <a:xfrm>
            <a:off x="3297238" y="1428750"/>
            <a:ext cx="0" cy="4714875"/>
          </a:xfrm>
          <a:prstGeom prst="straightConnector1">
            <a:avLst/>
          </a:prstGeom>
          <a:noFill/>
          <a:ln w="9525" cap="flat" cmpd="sng">
            <a:solidFill>
              <a:srgbClr val="A5A5A5"/>
            </a:solidFill>
            <a:prstDash val="solid"/>
            <a:round/>
            <a:headEnd type="none" w="sm" len="sm"/>
            <a:tailEnd type="none" w="sm" len="sm"/>
          </a:ln>
        </p:spPr>
      </p:cxnSp>
      <p:sp>
        <p:nvSpPr>
          <p:cNvPr id="3319" name="Google Shape;3319;p204"/>
          <p:cNvSpPr txBox="1"/>
          <p:nvPr/>
        </p:nvSpPr>
        <p:spPr>
          <a:xfrm>
            <a:off x="6446838" y="2392363"/>
            <a:ext cx="2071687" cy="2811462"/>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3800" b="1">
                <a:solidFill>
                  <a:srgbClr val="0000FF"/>
                </a:solidFill>
                <a:latin typeface="Architects Daughter"/>
                <a:ea typeface="Architects Daughter"/>
                <a:cs typeface="Architects Daughter"/>
                <a:sym typeface="Architects Daughter"/>
              </a:rPr>
              <a:t>confused</a:t>
            </a:r>
            <a:endParaRPr/>
          </a:p>
          <a:p>
            <a:pPr marL="0" marR="0" lvl="0" indent="0" algn="l" rtl="0">
              <a:spcBef>
                <a:spcPts val="0"/>
              </a:spcBef>
              <a:spcAft>
                <a:spcPts val="0"/>
              </a:spcAft>
              <a:buNone/>
            </a:pPr>
            <a:endParaRPr sz="3800" b="1">
              <a:solidFill>
                <a:srgbClr val="0000FF"/>
              </a:solidFill>
              <a:latin typeface="Architects Daughter"/>
              <a:ea typeface="Architects Daughter"/>
              <a:cs typeface="Architects Daughter"/>
              <a:sym typeface="Architects Daughter"/>
            </a:endParaRPr>
          </a:p>
          <a:p>
            <a:pPr marL="0" marR="0" lvl="0" indent="0" algn="l" rtl="0">
              <a:spcBef>
                <a:spcPts val="3000"/>
              </a:spcBef>
              <a:spcAft>
                <a:spcPts val="0"/>
              </a:spcAft>
              <a:buNone/>
            </a:pPr>
            <a:r>
              <a:rPr lang="en-US" sz="3800" b="1">
                <a:solidFill>
                  <a:srgbClr val="0000FF"/>
                </a:solidFill>
                <a:latin typeface="Architects Daughter"/>
                <a:ea typeface="Architects Daughter"/>
                <a:cs typeface="Architects Daughter"/>
                <a:sym typeface="Architects Daughter"/>
              </a:rPr>
              <a:t>text my friend</a:t>
            </a:r>
            <a:endParaRPr/>
          </a:p>
        </p:txBody>
      </p:sp>
      <p:grpSp>
        <p:nvGrpSpPr>
          <p:cNvPr id="3320" name="Google Shape;3320;p204"/>
          <p:cNvGrpSpPr/>
          <p:nvPr/>
        </p:nvGrpSpPr>
        <p:grpSpPr>
          <a:xfrm>
            <a:off x="138113" y="1274763"/>
            <a:ext cx="8788400" cy="4543551"/>
            <a:chOff x="138113" y="1274763"/>
            <a:chExt cx="8788400" cy="4543551"/>
          </a:xfrm>
        </p:grpSpPr>
        <p:pic>
          <p:nvPicPr>
            <p:cNvPr id="3321" name="Google Shape;3321;p204" descr="http://rebeccaberto.files.wordpress.com/2012/07/twitter-bird.jpg">
              <a:hlinkClick r:id="rId3"/>
            </p:cNvPr>
            <p:cNvPicPr preferRelativeResize="0"/>
            <p:nvPr/>
          </p:nvPicPr>
          <p:blipFill rotWithShape="1">
            <a:blip r:embed="rId4">
              <a:alphaModFix/>
            </a:blip>
            <a:srcRect l="21014" t="14432" r="21014" b="13401"/>
            <a:stretch/>
          </p:blipFill>
          <p:spPr>
            <a:xfrm>
              <a:off x="1021302" y="4849156"/>
              <a:ext cx="1451454" cy="969158"/>
            </a:xfrm>
            <a:prstGeom prst="rect">
              <a:avLst/>
            </a:prstGeom>
            <a:noFill/>
            <a:ln>
              <a:noFill/>
            </a:ln>
          </p:spPr>
        </p:pic>
        <p:sp>
          <p:nvSpPr>
            <p:cNvPr id="3322" name="Google Shape;3322;p204"/>
            <p:cNvSpPr txBox="1"/>
            <p:nvPr/>
          </p:nvSpPr>
          <p:spPr>
            <a:xfrm>
              <a:off x="138113" y="1274763"/>
              <a:ext cx="3154362" cy="6461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Verdana"/>
                  <a:ea typeface="Verdana"/>
                  <a:cs typeface="Verdana"/>
                  <a:sym typeface="Verdana"/>
                </a:rPr>
                <a:t>Activating Event</a:t>
              </a:r>
              <a:endParaRPr/>
            </a:p>
            <a:p>
              <a:pPr marL="0" marR="0" lvl="0" indent="0" algn="ctr" rtl="0">
                <a:spcBef>
                  <a:spcPts val="0"/>
                </a:spcBef>
                <a:spcAft>
                  <a:spcPts val="0"/>
                </a:spcAft>
                <a:buNone/>
              </a:pPr>
              <a:r>
                <a:rPr lang="en-US" sz="1800">
                  <a:solidFill>
                    <a:schemeClr val="dk1"/>
                  </a:solidFill>
                  <a:latin typeface="Verdana"/>
                  <a:ea typeface="Verdana"/>
                  <a:cs typeface="Verdana"/>
                  <a:sym typeface="Verdana"/>
                </a:rPr>
                <a:t>(Message)</a:t>
              </a:r>
              <a:endParaRPr/>
            </a:p>
          </p:txBody>
        </p:sp>
        <p:sp>
          <p:nvSpPr>
            <p:cNvPr id="3323" name="Google Shape;3323;p204"/>
            <p:cNvSpPr txBox="1"/>
            <p:nvPr/>
          </p:nvSpPr>
          <p:spPr>
            <a:xfrm>
              <a:off x="5878514" y="1301750"/>
              <a:ext cx="3047999" cy="6461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Verdana"/>
                  <a:ea typeface="Verdana"/>
                  <a:cs typeface="Verdana"/>
                  <a:sym typeface="Verdana"/>
                </a:rPr>
                <a:t>Consequences</a:t>
              </a:r>
              <a:endParaRPr/>
            </a:p>
            <a:p>
              <a:pPr marL="0" marR="0" lvl="0" indent="0" algn="ctr" rtl="0">
                <a:spcBef>
                  <a:spcPts val="0"/>
                </a:spcBef>
                <a:spcAft>
                  <a:spcPts val="0"/>
                </a:spcAft>
                <a:buNone/>
              </a:pPr>
              <a:r>
                <a:rPr lang="en-US" sz="1800">
                  <a:solidFill>
                    <a:schemeClr val="dk1"/>
                  </a:solidFill>
                  <a:latin typeface="Verdana"/>
                  <a:ea typeface="Verdana"/>
                  <a:cs typeface="Verdana"/>
                  <a:sym typeface="Verdana"/>
                </a:rPr>
                <a:t>(Emotion and Reaction)</a:t>
              </a:r>
              <a:endParaRPr/>
            </a:p>
          </p:txBody>
        </p:sp>
        <p:sp>
          <p:nvSpPr>
            <p:cNvPr id="3324" name="Google Shape;3324;p204"/>
            <p:cNvSpPr txBox="1"/>
            <p:nvPr/>
          </p:nvSpPr>
          <p:spPr>
            <a:xfrm>
              <a:off x="5878514" y="2203450"/>
              <a:ext cx="1482725" cy="253841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400">
                  <a:solidFill>
                    <a:schemeClr val="dk1"/>
                  </a:solidFill>
                  <a:latin typeface="Verdana"/>
                  <a:ea typeface="Verdana"/>
                  <a:cs typeface="Verdana"/>
                  <a:sym typeface="Verdana"/>
                </a:rPr>
                <a:t>E:</a:t>
              </a:r>
              <a:endParaRPr/>
            </a:p>
            <a:p>
              <a:pPr marL="0" marR="0" lvl="0" indent="0" algn="l" rtl="0">
                <a:lnSpc>
                  <a:spcPct val="150000"/>
                </a:lnSpc>
                <a:spcBef>
                  <a:spcPts val="0"/>
                </a:spcBef>
                <a:spcAft>
                  <a:spcPts val="0"/>
                </a:spcAft>
                <a:buNone/>
              </a:pPr>
              <a:endParaRPr sz="3400">
                <a:solidFill>
                  <a:schemeClr val="dk1"/>
                </a:solidFill>
                <a:latin typeface="Verdana"/>
                <a:ea typeface="Verdana"/>
                <a:cs typeface="Verdana"/>
                <a:sym typeface="Verdana"/>
              </a:endParaRPr>
            </a:p>
            <a:p>
              <a:pPr marL="0" marR="0" lvl="0" indent="0" algn="l" rtl="0">
                <a:lnSpc>
                  <a:spcPct val="150000"/>
                </a:lnSpc>
                <a:spcBef>
                  <a:spcPts val="0"/>
                </a:spcBef>
                <a:spcAft>
                  <a:spcPts val="0"/>
                </a:spcAft>
                <a:buNone/>
              </a:pPr>
              <a:r>
                <a:rPr lang="en-US" sz="3400">
                  <a:solidFill>
                    <a:schemeClr val="dk1"/>
                  </a:solidFill>
                  <a:latin typeface="Verdana"/>
                  <a:ea typeface="Verdana"/>
                  <a:cs typeface="Verdana"/>
                  <a:sym typeface="Verdana"/>
                </a:rPr>
                <a:t>R:</a:t>
              </a:r>
              <a:endParaRPr/>
            </a:p>
          </p:txBody>
        </p:sp>
        <p:sp>
          <p:nvSpPr>
            <p:cNvPr id="3325" name="Google Shape;3325;p204"/>
            <p:cNvSpPr txBox="1"/>
            <p:nvPr/>
          </p:nvSpPr>
          <p:spPr>
            <a:xfrm>
              <a:off x="287339" y="2309813"/>
              <a:ext cx="2871787" cy="21859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a:solidFill>
                    <a:schemeClr val="dk1"/>
                  </a:solidFill>
                  <a:latin typeface="Verdana"/>
                  <a:ea typeface="Verdana"/>
                  <a:cs typeface="Verdana"/>
                  <a:sym typeface="Verdana"/>
                </a:rPr>
                <a:t>@yourname thought we were friends #betrayed</a:t>
              </a:r>
              <a:endParaRPr/>
            </a:p>
          </p:txBody>
        </p:sp>
        <p:sp>
          <p:nvSpPr>
            <p:cNvPr id="3326" name="Google Shape;3326;p204"/>
            <p:cNvSpPr txBox="1"/>
            <p:nvPr/>
          </p:nvSpPr>
          <p:spPr>
            <a:xfrm>
              <a:off x="3292475" y="1296988"/>
              <a:ext cx="2590800" cy="363537"/>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1800">
                  <a:solidFill>
                    <a:schemeClr val="dk1"/>
                  </a:solidFill>
                  <a:latin typeface="Verdana"/>
                  <a:ea typeface="Verdana"/>
                  <a:cs typeface="Verdana"/>
                  <a:sym typeface="Verdana"/>
                </a:rPr>
                <a:t>Thoughts</a:t>
              </a:r>
              <a:endParaRPr/>
            </a:p>
          </p:txBody>
        </p:sp>
      </p:grpSp>
      <p:cxnSp>
        <p:nvCxnSpPr>
          <p:cNvPr id="3327" name="Google Shape;3327;p204"/>
          <p:cNvCxnSpPr/>
          <p:nvPr/>
        </p:nvCxnSpPr>
        <p:spPr>
          <a:xfrm>
            <a:off x="5878513" y="1428750"/>
            <a:ext cx="0" cy="4714875"/>
          </a:xfrm>
          <a:prstGeom prst="straightConnector1">
            <a:avLst/>
          </a:prstGeom>
          <a:noFill/>
          <a:ln w="9525" cap="flat" cmpd="sng">
            <a:solidFill>
              <a:srgbClr val="A5A5A5"/>
            </a:solidFill>
            <a:prstDash val="solid"/>
            <a:round/>
            <a:headEnd type="none" w="sm" len="sm"/>
            <a:tailEnd type="none" w="sm" len="sm"/>
          </a:ln>
        </p:spPr>
      </p:cxnSp>
      <p:sp>
        <p:nvSpPr>
          <p:cNvPr id="3328" name="Google Shape;3328;p204"/>
          <p:cNvSpPr txBox="1"/>
          <p:nvPr/>
        </p:nvSpPr>
        <p:spPr>
          <a:xfrm>
            <a:off x="3384550" y="2382838"/>
            <a:ext cx="2393950" cy="2425700"/>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3800" b="1">
                <a:solidFill>
                  <a:srgbClr val="0000FF"/>
                </a:solidFill>
                <a:latin typeface="Architects Daughter"/>
                <a:ea typeface="Architects Daughter"/>
                <a:cs typeface="Architects Daughter"/>
                <a:sym typeface="Architects Daughter"/>
              </a:rPr>
              <a:t>What is she talking about?</a:t>
            </a:r>
            <a:endParaRPr/>
          </a:p>
        </p:txBody>
      </p:sp>
      <p:sp>
        <p:nvSpPr>
          <p:cNvPr id="3329" name="Google Shape;3329;p204"/>
          <p:cNvSpPr txBox="1">
            <a:spLocks noGrp="1"/>
          </p:cNvSpPr>
          <p:nvPr>
            <p:ph type="title"/>
          </p:nvPr>
        </p:nvSpPr>
        <p:spPr>
          <a:xfrm>
            <a:off x="0" y="9525"/>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Social Media and ATC</a:t>
            </a:r>
            <a:endParaRPr sz="1500"/>
          </a:p>
        </p:txBody>
      </p:sp>
      <p:pic>
        <p:nvPicPr>
          <p:cNvPr id="3330" name="Google Shape;3330;p204" descr="Assertive_Communication.png"/>
          <p:cNvPicPr preferRelativeResize="0"/>
          <p:nvPr/>
        </p:nvPicPr>
        <p:blipFill rotWithShape="1">
          <a:blip r:embed="rId5">
            <a:alphaModFix/>
          </a:blip>
          <a:srcRect/>
          <a:stretch/>
        </p:blipFill>
        <p:spPr>
          <a:xfrm>
            <a:off x="414338" y="141288"/>
            <a:ext cx="685800" cy="825500"/>
          </a:xfrm>
          <a:prstGeom prst="rect">
            <a:avLst/>
          </a:prstGeom>
          <a:noFill/>
          <a:ln>
            <a:noFill/>
          </a:ln>
        </p:spPr>
      </p:pic>
      <p:sp>
        <p:nvSpPr>
          <p:cNvPr id="3331" name="Google Shape;3331;p20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3337"/>
        <p:cNvGrpSpPr/>
        <p:nvPr/>
      </p:nvGrpSpPr>
      <p:grpSpPr>
        <a:xfrm>
          <a:off x="0" y="0"/>
          <a:ext cx="0" cy="0"/>
          <a:chOff x="0" y="0"/>
          <a:chExt cx="0" cy="0"/>
        </a:xfrm>
      </p:grpSpPr>
      <p:pic>
        <p:nvPicPr>
          <p:cNvPr id="3338" name="Google Shape;3338;p205" descr="D - TLR Review CSF2_TeenCurriculum_ParticipantGuideV3_0 3_AUG15.pptx - PowerPoint"/>
          <p:cNvPicPr preferRelativeResize="0"/>
          <p:nvPr/>
        </p:nvPicPr>
        <p:blipFill rotWithShape="1">
          <a:blip r:embed="rId3">
            <a:alphaModFix/>
          </a:blip>
          <a:srcRect l="24950" t="30609" r="6731" b="23826"/>
          <a:stretch/>
        </p:blipFill>
        <p:spPr>
          <a:xfrm>
            <a:off x="2667000" y="1328562"/>
            <a:ext cx="3824288" cy="5009819"/>
          </a:xfrm>
          <a:prstGeom prst="rect">
            <a:avLst/>
          </a:prstGeom>
          <a:noFill/>
          <a:ln>
            <a:noFill/>
          </a:ln>
        </p:spPr>
      </p:pic>
      <p:sp>
        <p:nvSpPr>
          <p:cNvPr id="3339" name="Google Shape;3339;p20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79):</a:t>
            </a:r>
            <a:br>
              <a:rPr lang="en-US"/>
            </a:br>
            <a:r>
              <a:rPr lang="en-US"/>
              <a:t>Social Media/Texting and ATC</a:t>
            </a:r>
            <a:endParaRPr/>
          </a:p>
        </p:txBody>
      </p:sp>
      <p:sp>
        <p:nvSpPr>
          <p:cNvPr id="3340" name="Google Shape;3340;p20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205</a:t>
            </a:fld>
            <a:endParaRPr/>
          </a:p>
        </p:txBody>
      </p:sp>
      <p:pic>
        <p:nvPicPr>
          <p:cNvPr id="3341" name="Google Shape;3341;p205" descr="Assertive_Communication.png"/>
          <p:cNvPicPr preferRelativeResize="0"/>
          <p:nvPr/>
        </p:nvPicPr>
        <p:blipFill rotWithShape="1">
          <a:blip r:embed="rId4">
            <a:alphaModFix/>
          </a:blip>
          <a:srcRect/>
          <a:stretch/>
        </p:blipFill>
        <p:spPr>
          <a:xfrm>
            <a:off x="414338" y="141288"/>
            <a:ext cx="685800" cy="825500"/>
          </a:xfrm>
          <a:prstGeom prst="rect">
            <a:avLst/>
          </a:prstGeom>
          <a:noFill/>
          <a:ln>
            <a:noFill/>
          </a:ln>
        </p:spPr>
      </p:pic>
      <p:sp>
        <p:nvSpPr>
          <p:cNvPr id="3342" name="Google Shape;3342;p20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3349"/>
        <p:cNvGrpSpPr/>
        <p:nvPr/>
      </p:nvGrpSpPr>
      <p:grpSpPr>
        <a:xfrm>
          <a:off x="0" y="0"/>
          <a:ext cx="0" cy="0"/>
          <a:chOff x="0" y="0"/>
          <a:chExt cx="0" cy="0"/>
        </a:xfrm>
      </p:grpSpPr>
      <p:pic>
        <p:nvPicPr>
          <p:cNvPr id="3350" name="Google Shape;3350;p206" descr="D - TLR Review CSF2_TeenCurriculum_ParticipantGuideV3_0 3_AUG15.pptx - PowerPoint"/>
          <p:cNvPicPr preferRelativeResize="0"/>
          <p:nvPr/>
        </p:nvPicPr>
        <p:blipFill rotWithShape="1">
          <a:blip r:embed="rId3">
            <a:alphaModFix/>
          </a:blip>
          <a:srcRect l="24950" t="31535" r="7187" b="22782"/>
          <a:stretch/>
        </p:blipFill>
        <p:spPr>
          <a:xfrm>
            <a:off x="2667000" y="1312659"/>
            <a:ext cx="3829050" cy="5062571"/>
          </a:xfrm>
          <a:prstGeom prst="rect">
            <a:avLst/>
          </a:prstGeom>
          <a:noFill/>
          <a:ln>
            <a:noFill/>
          </a:ln>
        </p:spPr>
      </p:pic>
      <p:sp>
        <p:nvSpPr>
          <p:cNvPr id="3351" name="Google Shape;3351;p20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206</a:t>
            </a:fld>
            <a:endParaRPr/>
          </a:p>
        </p:txBody>
      </p:sp>
      <p:sp>
        <p:nvSpPr>
          <p:cNvPr id="3352" name="Google Shape;3352;p20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80):</a:t>
            </a:r>
            <a:br>
              <a:rPr lang="en-US"/>
            </a:br>
            <a:r>
              <a:rPr lang="en-US"/>
              <a:t>Benefits and Problems</a:t>
            </a:r>
            <a:endParaRPr/>
          </a:p>
        </p:txBody>
      </p:sp>
      <p:pic>
        <p:nvPicPr>
          <p:cNvPr id="3353" name="Google Shape;3353;p206" descr="Assertive_Communication.png"/>
          <p:cNvPicPr preferRelativeResize="0"/>
          <p:nvPr/>
        </p:nvPicPr>
        <p:blipFill rotWithShape="1">
          <a:blip r:embed="rId4">
            <a:alphaModFix/>
          </a:blip>
          <a:srcRect/>
          <a:stretch/>
        </p:blipFill>
        <p:spPr>
          <a:xfrm>
            <a:off x="414338" y="141288"/>
            <a:ext cx="685800" cy="825500"/>
          </a:xfrm>
          <a:prstGeom prst="rect">
            <a:avLst/>
          </a:prstGeom>
          <a:noFill/>
          <a:ln>
            <a:noFill/>
          </a:ln>
        </p:spPr>
      </p:pic>
      <p:sp>
        <p:nvSpPr>
          <p:cNvPr id="3354" name="Google Shape;3354;p20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3361"/>
        <p:cNvGrpSpPr/>
        <p:nvPr/>
      </p:nvGrpSpPr>
      <p:grpSpPr>
        <a:xfrm>
          <a:off x="0" y="0"/>
          <a:ext cx="0" cy="0"/>
          <a:chOff x="0" y="0"/>
          <a:chExt cx="0" cy="0"/>
        </a:xfrm>
      </p:grpSpPr>
      <p:sp>
        <p:nvSpPr>
          <p:cNvPr id="3362" name="Google Shape;3362;p20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207</a:t>
            </a:fld>
            <a:endParaRPr/>
          </a:p>
        </p:txBody>
      </p:sp>
      <p:sp>
        <p:nvSpPr>
          <p:cNvPr id="3363" name="Google Shape;3363;p20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81):</a:t>
            </a:r>
            <a:br>
              <a:rPr lang="en-US"/>
            </a:br>
            <a:r>
              <a:rPr lang="en-US"/>
              <a:t>When and When Not to Use</a:t>
            </a:r>
            <a:endParaRPr/>
          </a:p>
        </p:txBody>
      </p:sp>
      <p:pic>
        <p:nvPicPr>
          <p:cNvPr id="3364" name="Google Shape;3364;p207" descr="Assertive_Communication.png"/>
          <p:cNvPicPr preferRelativeResize="0"/>
          <p:nvPr/>
        </p:nvPicPr>
        <p:blipFill rotWithShape="1">
          <a:blip r:embed="rId3">
            <a:alphaModFix/>
          </a:blip>
          <a:srcRect/>
          <a:stretch/>
        </p:blipFill>
        <p:spPr>
          <a:xfrm>
            <a:off x="414338" y="141288"/>
            <a:ext cx="685800" cy="825500"/>
          </a:xfrm>
          <a:prstGeom prst="rect">
            <a:avLst/>
          </a:prstGeom>
          <a:noFill/>
          <a:ln>
            <a:noFill/>
          </a:ln>
        </p:spPr>
      </p:pic>
      <p:pic>
        <p:nvPicPr>
          <p:cNvPr id="3365" name="Google Shape;3365;p207" descr="D - TLR Review CSF2_TeenCurriculum_ParticipantGuideV3_0 3_AUG15.pptx - PowerPoint"/>
          <p:cNvPicPr preferRelativeResize="0"/>
          <p:nvPr/>
        </p:nvPicPr>
        <p:blipFill rotWithShape="1">
          <a:blip r:embed="rId4">
            <a:alphaModFix/>
          </a:blip>
          <a:srcRect l="24950" t="31420" r="6503" b="22665"/>
          <a:stretch/>
        </p:blipFill>
        <p:spPr>
          <a:xfrm>
            <a:off x="2667000" y="1431925"/>
            <a:ext cx="3811588" cy="5014583"/>
          </a:xfrm>
          <a:prstGeom prst="rect">
            <a:avLst/>
          </a:prstGeom>
          <a:noFill/>
          <a:ln>
            <a:noFill/>
          </a:ln>
        </p:spPr>
      </p:pic>
      <p:sp>
        <p:nvSpPr>
          <p:cNvPr id="3366" name="Google Shape;3366;p20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3372"/>
        <p:cNvGrpSpPr/>
        <p:nvPr/>
      </p:nvGrpSpPr>
      <p:grpSpPr>
        <a:xfrm>
          <a:off x="0" y="0"/>
          <a:ext cx="0" cy="0"/>
          <a:chOff x="0" y="0"/>
          <a:chExt cx="0" cy="0"/>
        </a:xfrm>
      </p:grpSpPr>
      <p:sp>
        <p:nvSpPr>
          <p:cNvPr id="3373" name="Google Shape;3373;p20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208</a:t>
            </a:fld>
            <a:endParaRPr/>
          </a:p>
        </p:txBody>
      </p:sp>
      <p:sp>
        <p:nvSpPr>
          <p:cNvPr id="3374" name="Google Shape;3374;p20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82):</a:t>
            </a:r>
            <a:br>
              <a:rPr lang="en-US"/>
            </a:br>
            <a:r>
              <a:rPr lang="en-US"/>
              <a:t>Make it Personal</a:t>
            </a:r>
            <a:endParaRPr/>
          </a:p>
        </p:txBody>
      </p:sp>
      <p:pic>
        <p:nvPicPr>
          <p:cNvPr id="3375" name="Google Shape;3375;p208" descr="Assertive_Communication.png"/>
          <p:cNvPicPr preferRelativeResize="0"/>
          <p:nvPr/>
        </p:nvPicPr>
        <p:blipFill rotWithShape="1">
          <a:blip r:embed="rId3">
            <a:alphaModFix/>
          </a:blip>
          <a:srcRect/>
          <a:stretch/>
        </p:blipFill>
        <p:spPr>
          <a:xfrm>
            <a:off x="414338" y="141288"/>
            <a:ext cx="685800" cy="825500"/>
          </a:xfrm>
          <a:prstGeom prst="rect">
            <a:avLst/>
          </a:prstGeom>
          <a:noFill/>
          <a:ln>
            <a:noFill/>
          </a:ln>
        </p:spPr>
      </p:pic>
      <p:pic>
        <p:nvPicPr>
          <p:cNvPr id="3376" name="Google Shape;3376;p208" descr="D - TLR Review CSF2_TeenCurriculum_ParticipantGuideV3_0 3_AUG15.pptx - PowerPoint"/>
          <p:cNvPicPr preferRelativeResize="0"/>
          <p:nvPr/>
        </p:nvPicPr>
        <p:blipFill rotWithShape="1">
          <a:blip r:embed="rId4">
            <a:alphaModFix/>
          </a:blip>
          <a:srcRect l="24722" t="31652" r="6731" b="22781"/>
          <a:stretch/>
        </p:blipFill>
        <p:spPr>
          <a:xfrm>
            <a:off x="2668588" y="1431925"/>
            <a:ext cx="3827462" cy="4997317"/>
          </a:xfrm>
          <a:prstGeom prst="rect">
            <a:avLst/>
          </a:prstGeom>
          <a:noFill/>
          <a:ln>
            <a:noFill/>
          </a:ln>
        </p:spPr>
      </p:pic>
      <p:sp>
        <p:nvSpPr>
          <p:cNvPr id="3377" name="Google Shape;3377;p20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Shape 3389"/>
        <p:cNvGrpSpPr/>
        <p:nvPr/>
      </p:nvGrpSpPr>
      <p:grpSpPr>
        <a:xfrm>
          <a:off x="0" y="0"/>
          <a:ext cx="0" cy="0"/>
          <a:chOff x="0" y="0"/>
          <a:chExt cx="0" cy="0"/>
        </a:xfrm>
      </p:grpSpPr>
      <p:sp>
        <p:nvSpPr>
          <p:cNvPr id="3390" name="Google Shape;3390;p20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15) AC Cover Page</a:t>
            </a:r>
            <a:endParaRPr/>
          </a:p>
        </p:txBody>
      </p:sp>
      <p:sp>
        <p:nvSpPr>
          <p:cNvPr id="3391" name="Google Shape;3391;p20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209</a:t>
            </a:fld>
            <a:endParaRPr/>
          </a:p>
        </p:txBody>
      </p:sp>
      <p:sp>
        <p:nvSpPr>
          <p:cNvPr id="3392" name="Google Shape;3392;p20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21"/>
          <p:cNvSpPr txBox="1">
            <a:spLocks noGrp="1"/>
          </p:cNvSpPr>
          <p:nvPr>
            <p:ph type="title"/>
          </p:nvPr>
        </p:nvSpPr>
        <p:spPr>
          <a:xfrm>
            <a:off x="0" y="-15875"/>
            <a:ext cx="9144000" cy="11430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10):</a:t>
            </a:r>
            <a:br>
              <a:rPr lang="en-US"/>
            </a:br>
            <a:r>
              <a:rPr lang="en-US"/>
              <a:t>My Goal List</a:t>
            </a:r>
            <a:endParaRPr/>
          </a:p>
        </p:txBody>
      </p:sp>
      <p:pic>
        <p:nvPicPr>
          <p:cNvPr id="550" name="Google Shape;550;p21" descr="S:\0Resilience\Army\MRT V 3.0 Devel\Final\Icons\Goal_Setting.png"/>
          <p:cNvPicPr preferRelativeResize="0"/>
          <p:nvPr/>
        </p:nvPicPr>
        <p:blipFill rotWithShape="1">
          <a:blip r:embed="rId3">
            <a:alphaModFix/>
          </a:blip>
          <a:srcRect/>
          <a:stretch/>
        </p:blipFill>
        <p:spPr>
          <a:xfrm>
            <a:off x="475298" y="140970"/>
            <a:ext cx="685800" cy="825500"/>
          </a:xfrm>
          <a:prstGeom prst="rect">
            <a:avLst/>
          </a:prstGeom>
          <a:noFill/>
          <a:ln>
            <a:noFill/>
          </a:ln>
        </p:spPr>
      </p:pic>
      <p:sp>
        <p:nvSpPr>
          <p:cNvPr id="551" name="Google Shape;551;p21"/>
          <p:cNvSpPr txBox="1">
            <a:spLocks noGrp="1"/>
          </p:cNvSpPr>
          <p:nvPr>
            <p:ph type="sldNum" idx="12"/>
          </p:nvPr>
        </p:nvSpPr>
        <p:spPr>
          <a:xfrm>
            <a:off x="8115872"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21</a:t>
            </a:fld>
            <a:endParaRPr/>
          </a:p>
        </p:txBody>
      </p:sp>
      <p:sp>
        <p:nvSpPr>
          <p:cNvPr id="552" name="Google Shape;552;p2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553" name="Google Shape;553;p21" descr="B - reviewed CSF2_TeenCurriculum_2HRWORKSHOP_ParticipantGuideV2_1 2_AUG14 V4_1.pptx - PowerPoint"/>
          <p:cNvPicPr preferRelativeResize="0"/>
          <p:nvPr/>
        </p:nvPicPr>
        <p:blipFill rotWithShape="1">
          <a:blip r:embed="rId4">
            <a:alphaModFix/>
          </a:blip>
          <a:srcRect l="33755" t="25391" r="19485" b="10144"/>
          <a:stretch/>
        </p:blipFill>
        <p:spPr>
          <a:xfrm>
            <a:off x="2676524" y="1357744"/>
            <a:ext cx="3813102" cy="4998606"/>
          </a:xfrm>
          <a:prstGeom prst="rect">
            <a:avLst/>
          </a:prstGeom>
          <a:noFill/>
          <a:ln>
            <a:noFill/>
          </a:ln>
        </p:spPr>
      </p:pic>
      <p:sp>
        <p:nvSpPr>
          <p:cNvPr id="554" name="Google Shape;554;p21"/>
          <p:cNvSpPr/>
          <p:nvPr/>
        </p:nvSpPr>
        <p:spPr>
          <a:xfrm>
            <a:off x="2709735" y="1995777"/>
            <a:ext cx="3748087" cy="1352381"/>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Shape 3403"/>
        <p:cNvGrpSpPr/>
        <p:nvPr/>
      </p:nvGrpSpPr>
      <p:grpSpPr>
        <a:xfrm>
          <a:off x="0" y="0"/>
          <a:ext cx="0" cy="0"/>
          <a:chOff x="0" y="0"/>
          <a:chExt cx="0" cy="0"/>
        </a:xfrm>
      </p:grpSpPr>
      <p:sp>
        <p:nvSpPr>
          <p:cNvPr id="3404" name="Google Shape;3404;p210"/>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15) AC Key Terms</a:t>
            </a:r>
            <a:endParaRPr/>
          </a:p>
        </p:txBody>
      </p:sp>
      <p:sp>
        <p:nvSpPr>
          <p:cNvPr id="3405" name="Google Shape;3405;p21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210</a:t>
            </a:fld>
            <a:endParaRPr/>
          </a:p>
        </p:txBody>
      </p:sp>
      <p:sp>
        <p:nvSpPr>
          <p:cNvPr id="3406" name="Google Shape;3406;p21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3412"/>
        <p:cNvGrpSpPr/>
        <p:nvPr/>
      </p:nvGrpSpPr>
      <p:grpSpPr>
        <a:xfrm>
          <a:off x="0" y="0"/>
          <a:ext cx="0" cy="0"/>
          <a:chOff x="0" y="0"/>
          <a:chExt cx="0" cy="0"/>
        </a:xfrm>
      </p:grpSpPr>
      <p:sp>
        <p:nvSpPr>
          <p:cNvPr id="3413" name="Google Shape;3413;p211"/>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82):</a:t>
            </a:r>
            <a:br>
              <a:rPr lang="en-US"/>
            </a:br>
            <a:r>
              <a:rPr lang="en-US"/>
              <a:t>Hunt the Good Stuff</a:t>
            </a:r>
            <a:endParaRPr/>
          </a:p>
        </p:txBody>
      </p:sp>
      <p:sp>
        <p:nvSpPr>
          <p:cNvPr id="3414" name="Google Shape;3414;p21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211</a:t>
            </a:fld>
            <a:endParaRPr/>
          </a:p>
        </p:txBody>
      </p:sp>
      <p:pic>
        <p:nvPicPr>
          <p:cNvPr id="3415" name="Google Shape;3415;p211" descr="HTGS.png"/>
          <p:cNvPicPr preferRelativeResize="0"/>
          <p:nvPr/>
        </p:nvPicPr>
        <p:blipFill rotWithShape="1">
          <a:blip r:embed="rId3">
            <a:alphaModFix/>
          </a:blip>
          <a:srcRect/>
          <a:stretch/>
        </p:blipFill>
        <p:spPr>
          <a:xfrm>
            <a:off x="412750" y="131763"/>
            <a:ext cx="684213" cy="822325"/>
          </a:xfrm>
          <a:prstGeom prst="rect">
            <a:avLst/>
          </a:prstGeom>
          <a:noFill/>
          <a:ln>
            <a:noFill/>
          </a:ln>
        </p:spPr>
      </p:pic>
      <p:pic>
        <p:nvPicPr>
          <p:cNvPr id="3416" name="Google Shape;3416;p211" descr="D - TLR Review CSF2_TeenCurriculum_ParticipantGuideV3_0 3_AUG15.pptx - PowerPoint"/>
          <p:cNvPicPr preferRelativeResize="0"/>
          <p:nvPr/>
        </p:nvPicPr>
        <p:blipFill rotWithShape="1">
          <a:blip r:embed="rId4">
            <a:alphaModFix/>
          </a:blip>
          <a:srcRect l="26315" t="31535" r="5820" b="22782"/>
          <a:stretch/>
        </p:blipFill>
        <p:spPr>
          <a:xfrm>
            <a:off x="2671730" y="1432560"/>
            <a:ext cx="3828228" cy="5061482"/>
          </a:xfrm>
          <a:prstGeom prst="rect">
            <a:avLst/>
          </a:prstGeom>
          <a:noFill/>
          <a:ln>
            <a:noFill/>
          </a:ln>
        </p:spPr>
      </p:pic>
      <p:sp>
        <p:nvSpPr>
          <p:cNvPr id="3417" name="Google Shape;3417;p21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3424"/>
        <p:cNvGrpSpPr/>
        <p:nvPr/>
      </p:nvGrpSpPr>
      <p:grpSpPr>
        <a:xfrm>
          <a:off x="0" y="0"/>
          <a:ext cx="0" cy="0"/>
          <a:chOff x="0" y="0"/>
          <a:chExt cx="0" cy="0"/>
        </a:xfrm>
      </p:grpSpPr>
      <p:sp>
        <p:nvSpPr>
          <p:cNvPr id="3425" name="Google Shape;3425;p212"/>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Assertive Communication</a:t>
            </a:r>
            <a:endParaRPr/>
          </a:p>
        </p:txBody>
      </p:sp>
      <p:sp>
        <p:nvSpPr>
          <p:cNvPr id="3426" name="Google Shape;3426;p21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212</a:t>
            </a:fld>
            <a:endParaRPr/>
          </a:p>
        </p:txBody>
      </p:sp>
      <p:pic>
        <p:nvPicPr>
          <p:cNvPr id="3427" name="Google Shape;3427;p212" descr="S:\0Resilience\Army\MRT V 3.0 Devel\Final\Icons\Assertive_Communication.png"/>
          <p:cNvPicPr preferRelativeResize="0"/>
          <p:nvPr/>
        </p:nvPicPr>
        <p:blipFill rotWithShape="1">
          <a:blip r:embed="rId3">
            <a:alphaModFix/>
          </a:blip>
          <a:srcRect/>
          <a:stretch/>
        </p:blipFill>
        <p:spPr>
          <a:xfrm>
            <a:off x="2870200" y="1828800"/>
            <a:ext cx="3417888" cy="4114800"/>
          </a:xfrm>
          <a:prstGeom prst="rect">
            <a:avLst/>
          </a:prstGeom>
          <a:noFill/>
          <a:ln>
            <a:noFill/>
          </a:ln>
        </p:spPr>
      </p:pic>
      <p:pic>
        <p:nvPicPr>
          <p:cNvPr id="3428" name="Google Shape;3428;p212" descr="Assertive_Communication.png"/>
          <p:cNvPicPr preferRelativeResize="0"/>
          <p:nvPr/>
        </p:nvPicPr>
        <p:blipFill rotWithShape="1">
          <a:blip r:embed="rId4">
            <a:alphaModFix/>
          </a:blip>
          <a:srcRect/>
          <a:stretch/>
        </p:blipFill>
        <p:spPr>
          <a:xfrm>
            <a:off x="414338" y="141288"/>
            <a:ext cx="685800" cy="825500"/>
          </a:xfrm>
          <a:prstGeom prst="rect">
            <a:avLst/>
          </a:prstGeom>
          <a:noFill/>
          <a:ln>
            <a:noFill/>
          </a:ln>
        </p:spPr>
      </p:pic>
      <p:sp>
        <p:nvSpPr>
          <p:cNvPr id="3429" name="Google Shape;3429;p212"/>
          <p:cNvSpPr/>
          <p:nvPr/>
        </p:nvSpPr>
        <p:spPr>
          <a:xfrm>
            <a:off x="2889250" y="908050"/>
            <a:ext cx="3429000" cy="381000"/>
          </a:xfrm>
          <a:prstGeom prst="roundRect">
            <a:avLst>
              <a:gd name="adj" fmla="val 16667"/>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lt1"/>
                </a:solidFill>
                <a:latin typeface="Arial"/>
                <a:ea typeface="Arial"/>
                <a:cs typeface="Arial"/>
                <a:sym typeface="Arial"/>
              </a:rPr>
              <a:t>Connection</a:t>
            </a:r>
            <a:endParaRPr/>
          </a:p>
        </p:txBody>
      </p:sp>
      <p:sp>
        <p:nvSpPr>
          <p:cNvPr id="3430" name="Google Shape;3430;p21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3437"/>
        <p:cNvGrpSpPr/>
        <p:nvPr/>
      </p:nvGrpSpPr>
      <p:grpSpPr>
        <a:xfrm>
          <a:off x="0" y="0"/>
          <a:ext cx="0" cy="0"/>
          <a:chOff x="0" y="0"/>
          <a:chExt cx="0" cy="0"/>
        </a:xfrm>
      </p:grpSpPr>
      <p:pic>
        <p:nvPicPr>
          <p:cNvPr id="3438" name="Google Shape;3438;p213" descr="D - TLR Review CSF2_TeenCurriculum_ParticipantGuideV3_0 3_AUG15.pptx - PowerPoint"/>
          <p:cNvPicPr preferRelativeResize="0"/>
          <p:nvPr/>
        </p:nvPicPr>
        <p:blipFill rotWithShape="1">
          <a:blip r:embed="rId3">
            <a:alphaModFix/>
          </a:blip>
          <a:srcRect l="26088" t="31652" r="5819" b="22899"/>
          <a:stretch/>
        </p:blipFill>
        <p:spPr>
          <a:xfrm>
            <a:off x="2682239" y="1356360"/>
            <a:ext cx="3805011" cy="4988509"/>
          </a:xfrm>
          <a:prstGeom prst="rect">
            <a:avLst/>
          </a:prstGeom>
          <a:noFill/>
          <a:ln>
            <a:noFill/>
          </a:ln>
        </p:spPr>
      </p:pic>
      <p:sp>
        <p:nvSpPr>
          <p:cNvPr id="3439" name="Google Shape;3439;p213"/>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84):</a:t>
            </a:r>
            <a:br>
              <a:rPr lang="en-US"/>
            </a:br>
            <a:r>
              <a:rPr lang="en-US"/>
              <a:t>What makes communication effective?</a:t>
            </a:r>
            <a:endParaRPr/>
          </a:p>
        </p:txBody>
      </p:sp>
      <p:sp>
        <p:nvSpPr>
          <p:cNvPr id="3440" name="Google Shape;3440;p21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213</a:t>
            </a:fld>
            <a:endParaRPr/>
          </a:p>
        </p:txBody>
      </p:sp>
      <p:sp>
        <p:nvSpPr>
          <p:cNvPr id="3441" name="Google Shape;3441;p213"/>
          <p:cNvSpPr/>
          <p:nvPr/>
        </p:nvSpPr>
        <p:spPr>
          <a:xfrm>
            <a:off x="2780652" y="1918943"/>
            <a:ext cx="3581400" cy="1371600"/>
          </a:xfrm>
          <a:prstGeom prst="rect">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442" name="Google Shape;3442;p213" descr="Assertive_Communication.png"/>
          <p:cNvPicPr preferRelativeResize="0"/>
          <p:nvPr/>
        </p:nvPicPr>
        <p:blipFill rotWithShape="1">
          <a:blip r:embed="rId4">
            <a:alphaModFix/>
          </a:blip>
          <a:srcRect/>
          <a:stretch/>
        </p:blipFill>
        <p:spPr>
          <a:xfrm>
            <a:off x="414338" y="141288"/>
            <a:ext cx="685800" cy="825500"/>
          </a:xfrm>
          <a:prstGeom prst="rect">
            <a:avLst/>
          </a:prstGeom>
          <a:noFill/>
          <a:ln>
            <a:noFill/>
          </a:ln>
        </p:spPr>
      </p:pic>
      <p:sp>
        <p:nvSpPr>
          <p:cNvPr id="3443" name="Google Shape;3443;p21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3450"/>
        <p:cNvGrpSpPr/>
        <p:nvPr/>
      </p:nvGrpSpPr>
      <p:grpSpPr>
        <a:xfrm>
          <a:off x="0" y="0"/>
          <a:ext cx="0" cy="0"/>
          <a:chOff x="0" y="0"/>
          <a:chExt cx="0" cy="0"/>
        </a:xfrm>
      </p:grpSpPr>
      <p:sp>
        <p:nvSpPr>
          <p:cNvPr id="3451" name="Google Shape;3451;p214"/>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Demonstration</a:t>
            </a:r>
            <a:endParaRPr/>
          </a:p>
        </p:txBody>
      </p:sp>
      <p:sp>
        <p:nvSpPr>
          <p:cNvPr id="3452" name="Google Shape;3452;p21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214</a:t>
            </a:fld>
            <a:endParaRPr/>
          </a:p>
        </p:txBody>
      </p:sp>
      <p:pic>
        <p:nvPicPr>
          <p:cNvPr id="3453" name="Google Shape;3453;p214" descr="Assertive_Communication.png"/>
          <p:cNvPicPr preferRelativeResize="0"/>
          <p:nvPr/>
        </p:nvPicPr>
        <p:blipFill rotWithShape="1">
          <a:blip r:embed="rId3">
            <a:alphaModFix/>
          </a:blip>
          <a:srcRect/>
          <a:stretch/>
        </p:blipFill>
        <p:spPr>
          <a:xfrm>
            <a:off x="414338" y="141288"/>
            <a:ext cx="685800" cy="825500"/>
          </a:xfrm>
          <a:prstGeom prst="rect">
            <a:avLst/>
          </a:prstGeom>
          <a:noFill/>
          <a:ln>
            <a:noFill/>
          </a:ln>
        </p:spPr>
      </p:pic>
      <p:grpSp>
        <p:nvGrpSpPr>
          <p:cNvPr id="3454" name="Google Shape;3454;p214"/>
          <p:cNvGrpSpPr/>
          <p:nvPr/>
        </p:nvGrpSpPr>
        <p:grpSpPr>
          <a:xfrm>
            <a:off x="2998153" y="2130425"/>
            <a:ext cx="3155950" cy="3520440"/>
            <a:chOff x="1117635" y="1978025"/>
            <a:chExt cx="3155915" cy="3792156"/>
          </a:xfrm>
        </p:grpSpPr>
        <p:sp>
          <p:nvSpPr>
            <p:cNvPr id="3455" name="Google Shape;3455;p214"/>
            <p:cNvSpPr txBox="1"/>
            <p:nvPr/>
          </p:nvSpPr>
          <p:spPr>
            <a:xfrm>
              <a:off x="1117635" y="5124133"/>
              <a:ext cx="3120990" cy="646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Verdana"/>
                  <a:ea typeface="Verdana"/>
                  <a:cs typeface="Verdana"/>
                  <a:sym typeface="Verdana"/>
                </a:rPr>
                <a:t>Aggressive Communication</a:t>
              </a:r>
              <a:endParaRPr/>
            </a:p>
          </p:txBody>
        </p:sp>
        <p:grpSp>
          <p:nvGrpSpPr>
            <p:cNvPr id="3456" name="Google Shape;3456;p214"/>
            <p:cNvGrpSpPr/>
            <p:nvPr/>
          </p:nvGrpSpPr>
          <p:grpSpPr>
            <a:xfrm>
              <a:off x="1162050" y="1978025"/>
              <a:ext cx="3111500" cy="3111500"/>
              <a:chOff x="1162050" y="1978025"/>
              <a:chExt cx="3111500" cy="3111500"/>
            </a:xfrm>
          </p:grpSpPr>
          <p:pic>
            <p:nvPicPr>
              <p:cNvPr id="3457" name="Google Shape;3457;p214" descr="Movie Icon"/>
              <p:cNvPicPr preferRelativeResize="0"/>
              <p:nvPr/>
            </p:nvPicPr>
            <p:blipFill rotWithShape="1">
              <a:blip r:embed="rId4">
                <a:alphaModFix/>
              </a:blip>
              <a:srcRect/>
              <a:stretch/>
            </p:blipFill>
            <p:spPr>
              <a:xfrm>
                <a:off x="1162050" y="1978025"/>
                <a:ext cx="3111500" cy="3111500"/>
              </a:xfrm>
              <a:prstGeom prst="rect">
                <a:avLst/>
              </a:prstGeom>
              <a:noFill/>
              <a:ln>
                <a:noFill/>
              </a:ln>
            </p:spPr>
          </p:pic>
          <p:sp>
            <p:nvSpPr>
              <p:cNvPr id="3458" name="Google Shape;3458;p214"/>
              <p:cNvSpPr/>
              <p:nvPr/>
            </p:nvSpPr>
            <p:spPr>
              <a:xfrm>
                <a:off x="1625630" y="3686003"/>
                <a:ext cx="2105001" cy="944468"/>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459" name="Google Shape;3459;p214"/>
            <p:cNvSpPr txBox="1"/>
            <p:nvPr/>
          </p:nvSpPr>
          <p:spPr>
            <a:xfrm>
              <a:off x="1639916" y="3865373"/>
              <a:ext cx="2046265" cy="585728"/>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200" b="1">
                  <a:solidFill>
                    <a:schemeClr val="lt1"/>
                  </a:solidFill>
                  <a:latin typeface="Verdana"/>
                  <a:ea typeface="Verdana"/>
                  <a:cs typeface="Verdana"/>
                  <a:sym typeface="Verdana"/>
                </a:rPr>
                <a:t>DEMO</a:t>
              </a:r>
              <a:endParaRPr/>
            </a:p>
          </p:txBody>
        </p:sp>
      </p:grpSp>
      <p:sp>
        <p:nvSpPr>
          <p:cNvPr id="3460" name="Google Shape;3460;p21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3466"/>
        <p:cNvGrpSpPr/>
        <p:nvPr/>
      </p:nvGrpSpPr>
      <p:grpSpPr>
        <a:xfrm>
          <a:off x="0" y="0"/>
          <a:ext cx="0" cy="0"/>
          <a:chOff x="0" y="0"/>
          <a:chExt cx="0" cy="0"/>
        </a:xfrm>
      </p:grpSpPr>
      <p:pic>
        <p:nvPicPr>
          <p:cNvPr id="3467" name="Google Shape;3467;p215" descr="D - TLR Review CSF2_TeenCurriculum_ParticipantGuideV3_0 3_AUG15.pptx - PowerPoint"/>
          <p:cNvPicPr preferRelativeResize="0"/>
          <p:nvPr/>
        </p:nvPicPr>
        <p:blipFill rotWithShape="1">
          <a:blip r:embed="rId3">
            <a:alphaModFix/>
          </a:blip>
          <a:srcRect l="26088" t="31652" r="5819" b="22899"/>
          <a:stretch/>
        </p:blipFill>
        <p:spPr>
          <a:xfrm>
            <a:off x="2682239" y="1356360"/>
            <a:ext cx="3805011" cy="4988509"/>
          </a:xfrm>
          <a:prstGeom prst="rect">
            <a:avLst/>
          </a:prstGeom>
          <a:noFill/>
          <a:ln>
            <a:noFill/>
          </a:ln>
        </p:spPr>
      </p:pic>
      <p:sp>
        <p:nvSpPr>
          <p:cNvPr id="3468" name="Google Shape;3468;p21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84):</a:t>
            </a:r>
            <a:br>
              <a:rPr lang="en-US"/>
            </a:br>
            <a:r>
              <a:rPr lang="en-US"/>
              <a:t>Aggressive Communication</a:t>
            </a:r>
            <a:endParaRPr/>
          </a:p>
        </p:txBody>
      </p:sp>
      <p:sp>
        <p:nvSpPr>
          <p:cNvPr id="3469" name="Google Shape;3469;p21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215</a:t>
            </a:fld>
            <a:endParaRPr/>
          </a:p>
        </p:txBody>
      </p:sp>
      <p:sp>
        <p:nvSpPr>
          <p:cNvPr id="3470" name="Google Shape;3470;p215"/>
          <p:cNvSpPr/>
          <p:nvPr/>
        </p:nvSpPr>
        <p:spPr>
          <a:xfrm>
            <a:off x="3598282" y="3617183"/>
            <a:ext cx="975042" cy="2544763"/>
          </a:xfrm>
          <a:prstGeom prst="rect">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471" name="Google Shape;3471;p215" descr="Assertive_Communication.png"/>
          <p:cNvPicPr preferRelativeResize="0"/>
          <p:nvPr/>
        </p:nvPicPr>
        <p:blipFill rotWithShape="1">
          <a:blip r:embed="rId4">
            <a:alphaModFix/>
          </a:blip>
          <a:srcRect/>
          <a:stretch/>
        </p:blipFill>
        <p:spPr>
          <a:xfrm>
            <a:off x="414338" y="141288"/>
            <a:ext cx="685800" cy="825500"/>
          </a:xfrm>
          <a:prstGeom prst="rect">
            <a:avLst/>
          </a:prstGeom>
          <a:noFill/>
          <a:ln>
            <a:noFill/>
          </a:ln>
        </p:spPr>
      </p:pic>
      <p:sp>
        <p:nvSpPr>
          <p:cNvPr id="3472" name="Google Shape;3472;p21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3479"/>
        <p:cNvGrpSpPr/>
        <p:nvPr/>
      </p:nvGrpSpPr>
      <p:grpSpPr>
        <a:xfrm>
          <a:off x="0" y="0"/>
          <a:ext cx="0" cy="0"/>
          <a:chOff x="0" y="0"/>
          <a:chExt cx="0" cy="0"/>
        </a:xfrm>
      </p:grpSpPr>
      <p:sp>
        <p:nvSpPr>
          <p:cNvPr id="3480" name="Google Shape;3480;p21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Demonstration</a:t>
            </a:r>
            <a:endParaRPr/>
          </a:p>
        </p:txBody>
      </p:sp>
      <p:sp>
        <p:nvSpPr>
          <p:cNvPr id="3481" name="Google Shape;3481;p21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216</a:t>
            </a:fld>
            <a:endParaRPr/>
          </a:p>
        </p:txBody>
      </p:sp>
      <p:pic>
        <p:nvPicPr>
          <p:cNvPr id="3482" name="Google Shape;3482;p216" descr="Assertive_Communication.png"/>
          <p:cNvPicPr preferRelativeResize="0"/>
          <p:nvPr/>
        </p:nvPicPr>
        <p:blipFill rotWithShape="1">
          <a:blip r:embed="rId3">
            <a:alphaModFix/>
          </a:blip>
          <a:srcRect/>
          <a:stretch/>
        </p:blipFill>
        <p:spPr>
          <a:xfrm>
            <a:off x="414338" y="141288"/>
            <a:ext cx="685800" cy="825500"/>
          </a:xfrm>
          <a:prstGeom prst="rect">
            <a:avLst/>
          </a:prstGeom>
          <a:noFill/>
          <a:ln>
            <a:noFill/>
          </a:ln>
        </p:spPr>
      </p:pic>
      <p:grpSp>
        <p:nvGrpSpPr>
          <p:cNvPr id="3483" name="Google Shape;3483;p216"/>
          <p:cNvGrpSpPr/>
          <p:nvPr/>
        </p:nvGrpSpPr>
        <p:grpSpPr>
          <a:xfrm>
            <a:off x="2998153" y="2130425"/>
            <a:ext cx="3155950" cy="3520440"/>
            <a:chOff x="1117635" y="1978025"/>
            <a:chExt cx="3155915" cy="3792156"/>
          </a:xfrm>
        </p:grpSpPr>
        <p:sp>
          <p:nvSpPr>
            <p:cNvPr id="3484" name="Google Shape;3484;p216"/>
            <p:cNvSpPr txBox="1"/>
            <p:nvPr/>
          </p:nvSpPr>
          <p:spPr>
            <a:xfrm>
              <a:off x="1117635" y="5124133"/>
              <a:ext cx="3120990" cy="646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Verdana"/>
                  <a:ea typeface="Verdana"/>
                  <a:cs typeface="Verdana"/>
                  <a:sym typeface="Verdana"/>
                </a:rPr>
                <a:t>Passive Communication</a:t>
              </a:r>
              <a:endParaRPr/>
            </a:p>
          </p:txBody>
        </p:sp>
        <p:grpSp>
          <p:nvGrpSpPr>
            <p:cNvPr id="3485" name="Google Shape;3485;p216"/>
            <p:cNvGrpSpPr/>
            <p:nvPr/>
          </p:nvGrpSpPr>
          <p:grpSpPr>
            <a:xfrm>
              <a:off x="1162050" y="1978025"/>
              <a:ext cx="3111500" cy="3111500"/>
              <a:chOff x="1162050" y="1978025"/>
              <a:chExt cx="3111500" cy="3111500"/>
            </a:xfrm>
          </p:grpSpPr>
          <p:pic>
            <p:nvPicPr>
              <p:cNvPr id="3486" name="Google Shape;3486;p216" descr="Movie Icon"/>
              <p:cNvPicPr preferRelativeResize="0"/>
              <p:nvPr/>
            </p:nvPicPr>
            <p:blipFill rotWithShape="1">
              <a:blip r:embed="rId4">
                <a:alphaModFix/>
              </a:blip>
              <a:srcRect/>
              <a:stretch/>
            </p:blipFill>
            <p:spPr>
              <a:xfrm>
                <a:off x="1162050" y="1978025"/>
                <a:ext cx="3111500" cy="3111500"/>
              </a:xfrm>
              <a:prstGeom prst="rect">
                <a:avLst/>
              </a:prstGeom>
              <a:noFill/>
              <a:ln>
                <a:noFill/>
              </a:ln>
            </p:spPr>
          </p:pic>
          <p:sp>
            <p:nvSpPr>
              <p:cNvPr id="3487" name="Google Shape;3487;p216"/>
              <p:cNvSpPr/>
              <p:nvPr/>
            </p:nvSpPr>
            <p:spPr>
              <a:xfrm>
                <a:off x="1625630" y="3686003"/>
                <a:ext cx="2105001" cy="944468"/>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488" name="Google Shape;3488;p216"/>
            <p:cNvSpPr txBox="1"/>
            <p:nvPr/>
          </p:nvSpPr>
          <p:spPr>
            <a:xfrm>
              <a:off x="1639916" y="3865373"/>
              <a:ext cx="2046265" cy="585728"/>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200" b="1">
                  <a:solidFill>
                    <a:schemeClr val="lt1"/>
                  </a:solidFill>
                  <a:latin typeface="Verdana"/>
                  <a:ea typeface="Verdana"/>
                  <a:cs typeface="Verdana"/>
                  <a:sym typeface="Verdana"/>
                </a:rPr>
                <a:t>DEMO</a:t>
              </a:r>
              <a:endParaRPr/>
            </a:p>
          </p:txBody>
        </p:sp>
      </p:grpSp>
      <p:sp>
        <p:nvSpPr>
          <p:cNvPr id="3489" name="Google Shape;3489;p21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3495"/>
        <p:cNvGrpSpPr/>
        <p:nvPr/>
      </p:nvGrpSpPr>
      <p:grpSpPr>
        <a:xfrm>
          <a:off x="0" y="0"/>
          <a:ext cx="0" cy="0"/>
          <a:chOff x="0" y="0"/>
          <a:chExt cx="0" cy="0"/>
        </a:xfrm>
      </p:grpSpPr>
      <p:pic>
        <p:nvPicPr>
          <p:cNvPr id="3496" name="Google Shape;3496;p217" descr="D - TLR Review CSF2_TeenCurriculum_ParticipantGuideV3_0 3_AUG15.pptx - PowerPoint"/>
          <p:cNvPicPr preferRelativeResize="0"/>
          <p:nvPr/>
        </p:nvPicPr>
        <p:blipFill rotWithShape="1">
          <a:blip r:embed="rId3">
            <a:alphaModFix/>
          </a:blip>
          <a:srcRect l="25860" t="31535" r="6049" b="22666"/>
          <a:stretch/>
        </p:blipFill>
        <p:spPr>
          <a:xfrm>
            <a:off x="2682239" y="1356360"/>
            <a:ext cx="3805011" cy="5026686"/>
          </a:xfrm>
          <a:prstGeom prst="rect">
            <a:avLst/>
          </a:prstGeom>
          <a:noFill/>
          <a:ln>
            <a:noFill/>
          </a:ln>
        </p:spPr>
      </p:pic>
      <p:sp>
        <p:nvSpPr>
          <p:cNvPr id="3497" name="Google Shape;3497;p217"/>
          <p:cNvSpPr/>
          <p:nvPr/>
        </p:nvSpPr>
        <p:spPr>
          <a:xfrm>
            <a:off x="5298221" y="3633747"/>
            <a:ext cx="944880" cy="2544763"/>
          </a:xfrm>
          <a:prstGeom prst="rect">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98" name="Google Shape;3498;p21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84):</a:t>
            </a:r>
            <a:br>
              <a:rPr lang="en-US"/>
            </a:br>
            <a:r>
              <a:rPr lang="en-US"/>
              <a:t>Passive Communication</a:t>
            </a:r>
            <a:endParaRPr/>
          </a:p>
        </p:txBody>
      </p:sp>
      <p:sp>
        <p:nvSpPr>
          <p:cNvPr id="3499" name="Google Shape;3499;p21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217</a:t>
            </a:fld>
            <a:endParaRPr/>
          </a:p>
        </p:txBody>
      </p:sp>
      <p:pic>
        <p:nvPicPr>
          <p:cNvPr id="3500" name="Google Shape;3500;p217" descr="Assertive_Communication.png"/>
          <p:cNvPicPr preferRelativeResize="0"/>
          <p:nvPr/>
        </p:nvPicPr>
        <p:blipFill rotWithShape="1">
          <a:blip r:embed="rId4">
            <a:alphaModFix/>
          </a:blip>
          <a:srcRect/>
          <a:stretch/>
        </p:blipFill>
        <p:spPr>
          <a:xfrm>
            <a:off x="414338" y="141288"/>
            <a:ext cx="685800" cy="825500"/>
          </a:xfrm>
          <a:prstGeom prst="rect">
            <a:avLst/>
          </a:prstGeom>
          <a:noFill/>
          <a:ln>
            <a:noFill/>
          </a:ln>
        </p:spPr>
      </p:pic>
      <p:sp>
        <p:nvSpPr>
          <p:cNvPr id="3501" name="Google Shape;3501;p21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3508"/>
        <p:cNvGrpSpPr/>
        <p:nvPr/>
      </p:nvGrpSpPr>
      <p:grpSpPr>
        <a:xfrm>
          <a:off x="0" y="0"/>
          <a:ext cx="0" cy="0"/>
          <a:chOff x="0" y="0"/>
          <a:chExt cx="0" cy="0"/>
        </a:xfrm>
      </p:grpSpPr>
      <p:sp>
        <p:nvSpPr>
          <p:cNvPr id="3509" name="Google Shape;3509;p21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Demonstration</a:t>
            </a:r>
            <a:endParaRPr/>
          </a:p>
        </p:txBody>
      </p:sp>
      <p:sp>
        <p:nvSpPr>
          <p:cNvPr id="3510" name="Google Shape;3510;p21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218</a:t>
            </a:fld>
            <a:endParaRPr/>
          </a:p>
        </p:txBody>
      </p:sp>
      <p:pic>
        <p:nvPicPr>
          <p:cNvPr id="3511" name="Google Shape;3511;p218" descr="Assertive_Communication.png"/>
          <p:cNvPicPr preferRelativeResize="0"/>
          <p:nvPr/>
        </p:nvPicPr>
        <p:blipFill rotWithShape="1">
          <a:blip r:embed="rId3">
            <a:alphaModFix/>
          </a:blip>
          <a:srcRect/>
          <a:stretch/>
        </p:blipFill>
        <p:spPr>
          <a:xfrm>
            <a:off x="414338" y="141288"/>
            <a:ext cx="685800" cy="825500"/>
          </a:xfrm>
          <a:prstGeom prst="rect">
            <a:avLst/>
          </a:prstGeom>
          <a:noFill/>
          <a:ln>
            <a:noFill/>
          </a:ln>
        </p:spPr>
      </p:pic>
      <p:grpSp>
        <p:nvGrpSpPr>
          <p:cNvPr id="3512" name="Google Shape;3512;p218"/>
          <p:cNvGrpSpPr/>
          <p:nvPr/>
        </p:nvGrpSpPr>
        <p:grpSpPr>
          <a:xfrm>
            <a:off x="2998153" y="2130425"/>
            <a:ext cx="3155950" cy="3520440"/>
            <a:chOff x="1117635" y="1978025"/>
            <a:chExt cx="3155915" cy="3792156"/>
          </a:xfrm>
        </p:grpSpPr>
        <p:sp>
          <p:nvSpPr>
            <p:cNvPr id="3513" name="Google Shape;3513;p218"/>
            <p:cNvSpPr txBox="1"/>
            <p:nvPr/>
          </p:nvSpPr>
          <p:spPr>
            <a:xfrm>
              <a:off x="1117635" y="5124133"/>
              <a:ext cx="3120990" cy="646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Verdana"/>
                  <a:ea typeface="Verdana"/>
                  <a:cs typeface="Verdana"/>
                  <a:sym typeface="Verdana"/>
                </a:rPr>
                <a:t>Assertive Communication</a:t>
              </a:r>
              <a:endParaRPr/>
            </a:p>
          </p:txBody>
        </p:sp>
        <p:grpSp>
          <p:nvGrpSpPr>
            <p:cNvPr id="3514" name="Google Shape;3514;p218"/>
            <p:cNvGrpSpPr/>
            <p:nvPr/>
          </p:nvGrpSpPr>
          <p:grpSpPr>
            <a:xfrm>
              <a:off x="1162050" y="1978025"/>
              <a:ext cx="3111500" cy="3111500"/>
              <a:chOff x="1162050" y="1978025"/>
              <a:chExt cx="3111500" cy="3111500"/>
            </a:xfrm>
          </p:grpSpPr>
          <p:pic>
            <p:nvPicPr>
              <p:cNvPr id="3515" name="Google Shape;3515;p218" descr="Movie Icon"/>
              <p:cNvPicPr preferRelativeResize="0"/>
              <p:nvPr/>
            </p:nvPicPr>
            <p:blipFill rotWithShape="1">
              <a:blip r:embed="rId4">
                <a:alphaModFix/>
              </a:blip>
              <a:srcRect/>
              <a:stretch/>
            </p:blipFill>
            <p:spPr>
              <a:xfrm>
                <a:off x="1162050" y="1978025"/>
                <a:ext cx="3111500" cy="3111500"/>
              </a:xfrm>
              <a:prstGeom prst="rect">
                <a:avLst/>
              </a:prstGeom>
              <a:noFill/>
              <a:ln>
                <a:noFill/>
              </a:ln>
            </p:spPr>
          </p:pic>
          <p:sp>
            <p:nvSpPr>
              <p:cNvPr id="3516" name="Google Shape;3516;p218"/>
              <p:cNvSpPr/>
              <p:nvPr/>
            </p:nvSpPr>
            <p:spPr>
              <a:xfrm>
                <a:off x="1625630" y="3686003"/>
                <a:ext cx="2105001" cy="944468"/>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517" name="Google Shape;3517;p218"/>
            <p:cNvSpPr txBox="1"/>
            <p:nvPr/>
          </p:nvSpPr>
          <p:spPr>
            <a:xfrm>
              <a:off x="1639916" y="3865373"/>
              <a:ext cx="2046265" cy="585728"/>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200" b="1">
                  <a:solidFill>
                    <a:schemeClr val="lt1"/>
                  </a:solidFill>
                  <a:latin typeface="Verdana"/>
                  <a:ea typeface="Verdana"/>
                  <a:cs typeface="Verdana"/>
                  <a:sym typeface="Verdana"/>
                </a:rPr>
                <a:t>DEMO</a:t>
              </a:r>
              <a:endParaRPr/>
            </a:p>
          </p:txBody>
        </p:sp>
      </p:grpSp>
      <p:sp>
        <p:nvSpPr>
          <p:cNvPr id="3518" name="Google Shape;3518;p21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3524"/>
        <p:cNvGrpSpPr/>
        <p:nvPr/>
      </p:nvGrpSpPr>
      <p:grpSpPr>
        <a:xfrm>
          <a:off x="0" y="0"/>
          <a:ext cx="0" cy="0"/>
          <a:chOff x="0" y="0"/>
          <a:chExt cx="0" cy="0"/>
        </a:xfrm>
      </p:grpSpPr>
      <p:pic>
        <p:nvPicPr>
          <p:cNvPr id="3525" name="Google Shape;3525;p219" descr="D - TLR Review CSF2_TeenCurriculum_ParticipantGuideV3_0 3_AUG15.pptx - PowerPoint"/>
          <p:cNvPicPr preferRelativeResize="0"/>
          <p:nvPr/>
        </p:nvPicPr>
        <p:blipFill rotWithShape="1">
          <a:blip r:embed="rId3">
            <a:alphaModFix/>
          </a:blip>
          <a:srcRect l="25860" t="31535" r="6049" b="22666"/>
          <a:stretch/>
        </p:blipFill>
        <p:spPr>
          <a:xfrm>
            <a:off x="2682239" y="1356360"/>
            <a:ext cx="3805011" cy="5026686"/>
          </a:xfrm>
          <a:prstGeom prst="rect">
            <a:avLst/>
          </a:prstGeom>
          <a:noFill/>
          <a:ln>
            <a:noFill/>
          </a:ln>
        </p:spPr>
      </p:pic>
      <p:sp>
        <p:nvSpPr>
          <p:cNvPr id="3526" name="Google Shape;3526;p21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84):</a:t>
            </a:r>
            <a:br>
              <a:rPr lang="en-US"/>
            </a:br>
            <a:r>
              <a:rPr lang="en-US"/>
              <a:t>Assertive Communication</a:t>
            </a:r>
            <a:endParaRPr/>
          </a:p>
        </p:txBody>
      </p:sp>
      <p:sp>
        <p:nvSpPr>
          <p:cNvPr id="3527" name="Google Shape;3527;p21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219</a:t>
            </a:fld>
            <a:endParaRPr/>
          </a:p>
        </p:txBody>
      </p:sp>
      <p:pic>
        <p:nvPicPr>
          <p:cNvPr id="3528" name="Google Shape;3528;p219" descr="Assertive_Communication.png"/>
          <p:cNvPicPr preferRelativeResize="0"/>
          <p:nvPr/>
        </p:nvPicPr>
        <p:blipFill rotWithShape="1">
          <a:blip r:embed="rId4">
            <a:alphaModFix/>
          </a:blip>
          <a:srcRect/>
          <a:stretch/>
        </p:blipFill>
        <p:spPr>
          <a:xfrm>
            <a:off x="414338" y="141288"/>
            <a:ext cx="685800" cy="825500"/>
          </a:xfrm>
          <a:prstGeom prst="rect">
            <a:avLst/>
          </a:prstGeom>
          <a:noFill/>
          <a:ln>
            <a:noFill/>
          </a:ln>
        </p:spPr>
      </p:pic>
      <p:sp>
        <p:nvSpPr>
          <p:cNvPr id="3529" name="Google Shape;3529;p219"/>
          <p:cNvSpPr/>
          <p:nvPr/>
        </p:nvSpPr>
        <p:spPr>
          <a:xfrm>
            <a:off x="4463334" y="3633747"/>
            <a:ext cx="944880" cy="2544763"/>
          </a:xfrm>
          <a:prstGeom prst="rect">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30" name="Google Shape;3530;p21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22"/>
          <p:cNvSpPr txBox="1">
            <a:spLocks noGrp="1"/>
          </p:cNvSpPr>
          <p:nvPr>
            <p:ph type="title"/>
          </p:nvPr>
        </p:nvSpPr>
        <p:spPr>
          <a:xfrm>
            <a:off x="0" y="-15875"/>
            <a:ext cx="9144000" cy="11430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Define Your Goal</a:t>
            </a:r>
            <a:endParaRPr/>
          </a:p>
        </p:txBody>
      </p:sp>
      <p:pic>
        <p:nvPicPr>
          <p:cNvPr id="563" name="Google Shape;563;p22" descr="S:\0Resilience\Army\MRT V 3.0 Devel\Final\Icons\Goal_Setting.png"/>
          <p:cNvPicPr preferRelativeResize="0"/>
          <p:nvPr/>
        </p:nvPicPr>
        <p:blipFill rotWithShape="1">
          <a:blip r:embed="rId3">
            <a:alphaModFix/>
          </a:blip>
          <a:srcRect/>
          <a:stretch/>
        </p:blipFill>
        <p:spPr>
          <a:xfrm>
            <a:off x="475298" y="140970"/>
            <a:ext cx="685800" cy="825500"/>
          </a:xfrm>
          <a:prstGeom prst="rect">
            <a:avLst/>
          </a:prstGeom>
          <a:noFill/>
          <a:ln>
            <a:noFill/>
          </a:ln>
        </p:spPr>
      </p:pic>
      <p:sp>
        <p:nvSpPr>
          <p:cNvPr id="564" name="Google Shape;564;p22"/>
          <p:cNvSpPr txBox="1">
            <a:spLocks noGrp="1"/>
          </p:cNvSpPr>
          <p:nvPr>
            <p:ph type="sldNum" idx="12"/>
          </p:nvPr>
        </p:nvSpPr>
        <p:spPr>
          <a:xfrm>
            <a:off x="8238704"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22</a:t>
            </a:fld>
            <a:endParaRPr/>
          </a:p>
        </p:txBody>
      </p:sp>
      <p:sp>
        <p:nvSpPr>
          <p:cNvPr id="565" name="Google Shape;565;p2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
        <p:nvSpPr>
          <p:cNvPr id="566" name="Google Shape;566;p22"/>
          <p:cNvSpPr/>
          <p:nvPr/>
        </p:nvSpPr>
        <p:spPr>
          <a:xfrm>
            <a:off x="822325" y="3461434"/>
            <a:ext cx="7651750" cy="2925762"/>
          </a:xfrm>
          <a:prstGeom prst="roundRect">
            <a:avLst>
              <a:gd name="adj" fmla="val 16667"/>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67" name="Google Shape;567;p22"/>
          <p:cNvSpPr txBox="1">
            <a:spLocks noGrp="1"/>
          </p:cNvSpPr>
          <p:nvPr>
            <p:ph type="body" idx="1"/>
          </p:nvPr>
        </p:nvSpPr>
        <p:spPr>
          <a:xfrm>
            <a:off x="930275" y="3738892"/>
            <a:ext cx="7772400" cy="2617457"/>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2400"/>
              <a:buChar char="▪"/>
            </a:pPr>
            <a:r>
              <a:rPr lang="en-US"/>
              <a:t>My goal is: </a:t>
            </a:r>
            <a:r>
              <a:rPr lang="en-US" b="1">
                <a:solidFill>
                  <a:srgbClr val="31859B"/>
                </a:solidFill>
                <a:latin typeface="Architects Daughter"/>
                <a:ea typeface="Architects Daughter"/>
                <a:cs typeface="Architects Daughter"/>
                <a:sym typeface="Architects Daughter"/>
              </a:rPr>
              <a:t>Get accepted to University of Kentucky</a:t>
            </a:r>
            <a:endParaRPr b="1">
              <a:solidFill>
                <a:srgbClr val="31859B"/>
              </a:solidFill>
            </a:endParaRPr>
          </a:p>
          <a:p>
            <a:pPr marL="341313" lvl="0" indent="-188913" algn="l" rtl="0">
              <a:spcBef>
                <a:spcPts val="480"/>
              </a:spcBef>
              <a:spcAft>
                <a:spcPts val="0"/>
              </a:spcAft>
              <a:buClr>
                <a:schemeClr val="dk1"/>
              </a:buClr>
              <a:buSzPts val="2400"/>
              <a:buNone/>
            </a:pPr>
            <a:endParaRPr/>
          </a:p>
          <a:p>
            <a:pPr marL="341313" lvl="0" indent="-341313" algn="l" rtl="0">
              <a:spcBef>
                <a:spcPts val="480"/>
              </a:spcBef>
              <a:spcAft>
                <a:spcPts val="0"/>
              </a:spcAft>
              <a:buClr>
                <a:schemeClr val="dk1"/>
              </a:buClr>
              <a:buSzPts val="2400"/>
              <a:buChar char="▪"/>
            </a:pPr>
            <a:r>
              <a:rPr lang="en-US"/>
              <a:t>When will I achieve this goal? </a:t>
            </a:r>
            <a:r>
              <a:rPr lang="en-US" b="1">
                <a:solidFill>
                  <a:srgbClr val="31859B"/>
                </a:solidFill>
                <a:latin typeface="Architects Daughter"/>
                <a:ea typeface="Architects Daughter"/>
                <a:cs typeface="Architects Daughter"/>
                <a:sym typeface="Architects Daughter"/>
              </a:rPr>
              <a:t>Fall 2017</a:t>
            </a:r>
            <a:endParaRPr/>
          </a:p>
          <a:p>
            <a:pPr marL="341313" lvl="0" indent="-188913" algn="l" rtl="0">
              <a:spcBef>
                <a:spcPts val="480"/>
              </a:spcBef>
              <a:spcAft>
                <a:spcPts val="0"/>
              </a:spcAft>
              <a:buClr>
                <a:schemeClr val="dk1"/>
              </a:buClr>
              <a:buSzPts val="2400"/>
              <a:buNone/>
            </a:pPr>
            <a:endParaRPr>
              <a:latin typeface="Architects Daughter"/>
              <a:ea typeface="Architects Daughter"/>
              <a:cs typeface="Architects Daughter"/>
              <a:sym typeface="Architects Daughter"/>
            </a:endParaRPr>
          </a:p>
          <a:p>
            <a:pPr marL="341313" lvl="0" indent="-341313" algn="l" rtl="0">
              <a:spcBef>
                <a:spcPts val="480"/>
              </a:spcBef>
              <a:spcAft>
                <a:spcPts val="0"/>
              </a:spcAft>
              <a:buClr>
                <a:schemeClr val="dk1"/>
              </a:buClr>
              <a:buSzPts val="2400"/>
              <a:buChar char="▪"/>
            </a:pPr>
            <a:r>
              <a:rPr lang="en-US">
                <a:latin typeface="Verdana"/>
                <a:ea typeface="Verdana"/>
                <a:cs typeface="Verdana"/>
                <a:sym typeface="Verdana"/>
              </a:rPr>
              <a:t>This goal is important to me because ...  </a:t>
            </a:r>
            <a:r>
              <a:rPr lang="en-US" b="1">
                <a:solidFill>
                  <a:srgbClr val="31859B"/>
                </a:solidFill>
                <a:latin typeface="Architects Daughter"/>
                <a:ea typeface="Architects Daughter"/>
                <a:cs typeface="Architects Daughter"/>
                <a:sym typeface="Architects Daughter"/>
              </a:rPr>
              <a:t>It will set me up for future success</a:t>
            </a:r>
            <a:endParaRPr/>
          </a:p>
          <a:p>
            <a:pPr marL="341313" lvl="0" indent="-341313" algn="l" rtl="0">
              <a:spcBef>
                <a:spcPts val="480"/>
              </a:spcBef>
              <a:spcAft>
                <a:spcPts val="0"/>
              </a:spcAft>
              <a:buClr>
                <a:schemeClr val="dk1"/>
              </a:buClr>
              <a:buSzPts val="2400"/>
              <a:buFont typeface="Noto Sans Symbols"/>
              <a:buNone/>
            </a:pPr>
            <a:endParaRPr>
              <a:latin typeface="Verdana"/>
              <a:ea typeface="Verdana"/>
              <a:cs typeface="Verdana"/>
              <a:sym typeface="Verdana"/>
            </a:endParaRPr>
          </a:p>
          <a:p>
            <a:pPr marL="341313" lvl="0" indent="-188913" algn="l" rtl="0">
              <a:spcBef>
                <a:spcPts val="480"/>
              </a:spcBef>
              <a:spcAft>
                <a:spcPts val="0"/>
              </a:spcAft>
              <a:buClr>
                <a:schemeClr val="dk1"/>
              </a:buClr>
              <a:buSzPts val="2400"/>
              <a:buNone/>
            </a:pPr>
            <a:endParaRPr/>
          </a:p>
          <a:p>
            <a:pPr marL="341313" lvl="0" indent="-341313" algn="l" rtl="0">
              <a:spcBef>
                <a:spcPts val="480"/>
              </a:spcBef>
              <a:spcAft>
                <a:spcPts val="0"/>
              </a:spcAft>
              <a:buClr>
                <a:schemeClr val="dk1"/>
              </a:buClr>
              <a:buSzPts val="2400"/>
              <a:buFont typeface="Noto Sans Symbols"/>
              <a:buNone/>
            </a:pPr>
            <a:endParaRPr/>
          </a:p>
        </p:txBody>
      </p:sp>
      <p:sp>
        <p:nvSpPr>
          <p:cNvPr id="568" name="Google Shape;568;p22"/>
          <p:cNvSpPr txBox="1"/>
          <p:nvPr/>
        </p:nvSpPr>
        <p:spPr>
          <a:xfrm>
            <a:off x="3116580" y="1477645"/>
            <a:ext cx="5280659" cy="1554163"/>
          </a:xfrm>
          <a:prstGeom prst="rect">
            <a:avLst/>
          </a:prstGeom>
          <a:noFill/>
          <a:ln>
            <a:noFill/>
          </a:ln>
        </p:spPr>
        <p:txBody>
          <a:bodyPr spcFirstLastPara="1" wrap="square" lIns="91275" tIns="45625" rIns="91275" bIns="45625" anchor="t" anchorCtr="0">
            <a:noAutofit/>
          </a:bodyPr>
          <a:lstStyle/>
          <a:p>
            <a:pPr marL="0" marR="0" lvl="0" indent="-127000" algn="l" rtl="0">
              <a:spcBef>
                <a:spcPts val="0"/>
              </a:spcBef>
              <a:spcAft>
                <a:spcPts val="0"/>
              </a:spcAft>
              <a:buClr>
                <a:schemeClr val="dk1"/>
              </a:buClr>
              <a:buSzPts val="2000"/>
              <a:buFont typeface="Noto Sans Symbols"/>
              <a:buChar char="▪"/>
            </a:pPr>
            <a:r>
              <a:rPr lang="en-US" sz="2000">
                <a:solidFill>
                  <a:schemeClr val="dk1"/>
                </a:solidFill>
                <a:latin typeface="Verdana"/>
                <a:ea typeface="Verdana"/>
                <a:cs typeface="Verdana"/>
                <a:sym typeface="Verdana"/>
              </a:rPr>
              <a:t> Pick a goal from your list</a:t>
            </a:r>
            <a:endParaRPr/>
          </a:p>
          <a:p>
            <a:pPr marL="0" marR="0" lvl="0" indent="-127000" algn="l" rtl="0">
              <a:spcBef>
                <a:spcPts val="1000"/>
              </a:spcBef>
              <a:spcAft>
                <a:spcPts val="0"/>
              </a:spcAft>
              <a:buClr>
                <a:schemeClr val="dk1"/>
              </a:buClr>
              <a:buSzPts val="2000"/>
              <a:buFont typeface="Noto Sans Symbols"/>
              <a:buChar char="▪"/>
            </a:pPr>
            <a:r>
              <a:rPr lang="en-US" sz="2000">
                <a:solidFill>
                  <a:schemeClr val="dk1"/>
                </a:solidFill>
                <a:latin typeface="Verdana"/>
                <a:ea typeface="Verdana"/>
                <a:cs typeface="Verdana"/>
                <a:sym typeface="Verdana"/>
              </a:rPr>
              <a:t> Give your goal a deadline</a:t>
            </a:r>
            <a:endParaRPr/>
          </a:p>
          <a:p>
            <a:pPr marL="0" marR="0" lvl="0" indent="-127000" algn="l" rtl="0">
              <a:spcBef>
                <a:spcPts val="1000"/>
              </a:spcBef>
              <a:spcAft>
                <a:spcPts val="0"/>
              </a:spcAft>
              <a:buClr>
                <a:schemeClr val="dk1"/>
              </a:buClr>
              <a:buSzPts val="2000"/>
              <a:buFont typeface="Noto Sans Symbols"/>
              <a:buChar char="▪"/>
            </a:pPr>
            <a:r>
              <a:rPr lang="en-US" sz="2000">
                <a:solidFill>
                  <a:schemeClr val="dk1"/>
                </a:solidFill>
                <a:latin typeface="Verdana"/>
                <a:ea typeface="Verdana"/>
                <a:cs typeface="Verdana"/>
                <a:sym typeface="Verdana"/>
              </a:rPr>
              <a:t> Identify why your goal is important to achieve</a:t>
            </a:r>
            <a:endParaRPr sz="2000">
              <a:solidFill>
                <a:schemeClr val="dk1"/>
              </a:solidFill>
              <a:latin typeface="Architects Daughter"/>
              <a:ea typeface="Architects Daughter"/>
              <a:cs typeface="Architects Daughter"/>
              <a:sym typeface="Architects Daughter"/>
            </a:endParaRPr>
          </a:p>
          <a:p>
            <a:pPr marL="341313" marR="0" lvl="0" indent="-341313" algn="r"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188913" algn="r"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341313" algn="r"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p:txBody>
      </p:sp>
      <p:sp>
        <p:nvSpPr>
          <p:cNvPr id="569" name="Google Shape;569;p22"/>
          <p:cNvSpPr/>
          <p:nvPr/>
        </p:nvSpPr>
        <p:spPr>
          <a:xfrm>
            <a:off x="673418" y="1309688"/>
            <a:ext cx="7784782" cy="1844675"/>
          </a:xfrm>
          <a:prstGeom prst="rect">
            <a:avLst/>
          </a:prstGeom>
          <a:noFill/>
          <a:ln w="38100" cap="flat" cmpd="sng">
            <a:solidFill>
              <a:schemeClr val="accent1"/>
            </a:solidFill>
            <a:prstDash val="solid"/>
            <a:miter lim="800000"/>
            <a:headEnd type="none" w="sm" len="sm"/>
            <a:tailEnd type="none" w="sm" len="sm"/>
          </a:ln>
        </p:spPr>
        <p:txBody>
          <a:bodyPr spcFirstLastPara="1" wrap="square" lIns="91275" tIns="45625" rIns="91275" bIns="45625" anchor="t" anchorCtr="0">
            <a:noAutofit/>
          </a:bodyPr>
          <a:lstStyle/>
          <a:p>
            <a:pPr marL="341313" marR="0" lvl="0" indent="-188913" algn="l" rtl="0">
              <a:spcBef>
                <a:spcPts val="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p:txBody>
      </p:sp>
      <p:pic>
        <p:nvPicPr>
          <p:cNvPr id="570" name="Google Shape;570;p22" descr="Goal-Setting-300x224.png"/>
          <p:cNvPicPr preferRelativeResize="0"/>
          <p:nvPr/>
        </p:nvPicPr>
        <p:blipFill rotWithShape="1">
          <a:blip r:embed="rId4">
            <a:alphaModFix/>
          </a:blip>
          <a:srcRect/>
          <a:stretch/>
        </p:blipFill>
        <p:spPr>
          <a:xfrm>
            <a:off x="700665" y="1333183"/>
            <a:ext cx="2359025" cy="17986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3537"/>
        <p:cNvGrpSpPr/>
        <p:nvPr/>
      </p:nvGrpSpPr>
      <p:grpSpPr>
        <a:xfrm>
          <a:off x="0" y="0"/>
          <a:ext cx="0" cy="0"/>
          <a:chOff x="0" y="0"/>
          <a:chExt cx="0" cy="0"/>
        </a:xfrm>
      </p:grpSpPr>
      <p:sp>
        <p:nvSpPr>
          <p:cNvPr id="3538" name="Google Shape;3538;p220"/>
          <p:cNvSpPr/>
          <p:nvPr/>
        </p:nvSpPr>
        <p:spPr>
          <a:xfrm>
            <a:off x="336285" y="1399338"/>
            <a:ext cx="8494448" cy="3943129"/>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539" name="Google Shape;3539;p220"/>
          <p:cNvSpPr txBox="1">
            <a:spLocks noGrp="1"/>
          </p:cNvSpPr>
          <p:nvPr>
            <p:ph type="title"/>
          </p:nvPr>
        </p:nvSpPr>
        <p:spPr>
          <a:xfrm>
            <a:off x="0" y="9525"/>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Assertive Communication:</a:t>
            </a:r>
            <a:br>
              <a:rPr lang="en-US"/>
            </a:br>
            <a:r>
              <a:rPr lang="en-US"/>
              <a:t>The 3 Cs</a:t>
            </a:r>
            <a:endParaRPr sz="1500"/>
          </a:p>
        </p:txBody>
      </p:sp>
      <p:sp>
        <p:nvSpPr>
          <p:cNvPr id="3540" name="Google Shape;3540;p22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220</a:t>
            </a:fld>
            <a:endParaRPr/>
          </a:p>
        </p:txBody>
      </p:sp>
      <p:sp>
        <p:nvSpPr>
          <p:cNvPr id="3541" name="Google Shape;3541;p220"/>
          <p:cNvSpPr/>
          <p:nvPr/>
        </p:nvSpPr>
        <p:spPr>
          <a:xfrm>
            <a:off x="3890963" y="1357313"/>
            <a:ext cx="3260725" cy="2554287"/>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542" name="Google Shape;3542;p220" descr="data:image/jpeg;base64,/9j/4AAQSkZJRgABAQAAAQABAAD/2wCEAAkGBhQSEBIUExQUFBQVFRQVFxYUFRQUFBUUFRQVFBQVFRQXHSYeFxojGRQUHy8gIycpLCwsFR4xNTAqNSYrLCkBCQoKDgwOGg8PGiwkHCQpKSwsKSwsLCkpLCkqLCwpKSksLCwsLCkpLCksLCwsKSwsKSwpLCwpLCksLCwpLCksKf/AABEIAKIA2AMBIgACEQEDEQH/xAAcAAABBQEBAQAAAAAAAAAAAAAAAgMEBQYHAQj/xABCEAABAwIEAgcFBQQKAwEAAAABAAIDBBEFEiExBkETIlFxgZGhBzJhscEUQlJy0SNi4fAkM0OCg5KissLxRHOTFf/EABkBAAMBAQEAAAAAAAAAAAAAAAADBAIBBf/EACkRAAICAgIBBQAABwEAAAAAAAABAhEDIRIxBBMiMkFRQmGBkbHB8BT/2gAMAwEAAhEDEQA/AO4oQhAAhCEACEIQAIQhAAhCEACEIQAIQhAAhCEACEIQAIQhAAhCEACEIQAIQhAAhCEACEIQAISZJA0XJAHaVQYpxW1mjBc/iO3gOazKaj2bhjlN1FGhukOmaNyB4hc6xLirnJJbxsPJU7uLIzs9vmEl5/xFUfE/WdbFUz8TfMJwOvsuRx8QA7OHmFaYPi7+kblJ1IGnO5WV5H6jcvBpWmdJQhCqPPBCEIAEIQgAQhCABCEIAEIQgAQhCABCEIAEIQgBErtELybZeLLNIdVTiePtjuG9Z3oP1ScXxEgED/tYmsrdTfdJy5eOkVYPH57ZOrMWfIbud4ch4LO8Q4sI4Xu7Bp38k5JVLHcaV92tYOZufBTR98qZfNenBtGcqq10ji55JPy7kwXpF15dXHlNt7ZNwyldNNHE02L3BoPIXO5sty72Z1EZvHWMuNjmkZqs1wJSPfWMLGlxYHP0F9hYepC6kKqQAZmzA8+qCL/BPx41JWyXLlcXSM+3CcbZoysz/wCODp/eC9+08QM2eX93Qu+ivn4qWkWLibjdhbYc9VLZja36Av1zKO4sx9nvRud/gMd/tQ32rYrH/WUrD+aCZvqHLYtxv4p5mM35rPpM0syMfF7dJ2/1lIzwfIz5tKmQ+3xn36Rw/LK0/NoWnncXHUHs2BF/EKM/DonOu6OMjm10MevjluscGb9RfhXw+3WlPvQTt/8Am7/kpsXtpoDv0ze+K/yJXknDtC/3qWHwbb5KNLwJhzv/ABwPyvePqjgzvqRLiH2sYc7+3y/mjkH0UuP2jYe7aqi8czfmFkpPZhh7thM3ukJ/3AqJL7I6Q+7PM3v6N30C5TO8onRIeMKJ3u1dOf8AGjB8iVPhxGJ/uyMd+V7T8iuNS+yVliW1Mg30dCD/ALX/AEWS4q4X+xdH+0bJ0ma1mOYRlIGod239Cs3R1OLdJn0pV1OVhPksrPiL818x8yvnpmISN9172/le4fIqVBxLUsN21EoPxe5w8nXS5x5fZTimodqz6IouInDR+o9VdUuIMk2OvYd1xDhjjh82Zkts7RmDgLZ2j3rjk4b6bj12OHYiXG7TtzS/UlB0xzwxyR5R0dIQqXCMbzdV+/I/qrpUJpq0RSi4umNzbLxeTFC4ziMric1yVn8SpQ4fFXVTqVCmGhUEts9fH7UZWCgkdJlFzc2sshx1TmOrdEd2NaD3uGb6hdk4OY3pnEjkbHsXEeK8S+0VtTNyfK8j8oOVv+kBOwwXyE+VmbfApyvFJZSXjc/kNPHQD6+SjKghOp+xag0qZT+5GPVzv+K6blWU9ldB0eGsOxkc6Ts3OVvo1a1sbtfSxB+YT46RNPbPOjSXUjDu1p8Angw22PdYH9EFxG4/0n6Fa5GaIrsJiO8bfKybOAw/gt3Ej6qeX23tz7eW/JAlH8kfzzRyOcCmxDCmMZcOeDcffNvjv8FWN6bbMf8AMDotXPA17bEG3wsfh2qEcCj/AJYfoo83ruVwehcscr0UDaV9t9e763TbXSC17gn4G3yV87AWfiA7y5o8imn4CSSWyWv+F4t5EJan5a+/8C/TmVAqX9vb8Nt0xVVkhADSAbjc73GgCvXYLNYWedBbZpue3VDcNcNw47bgaWGp37blH/p8mPcb/occZoo5qiUN0jcHaa5iRpvpbnqub+0Wse6oja+4cyMaG+mYl3PvXYn0p7Hf5XfouJ+0Ss6TE6k8g/IO5gDfmCnwzzyRanGv7/7H+MnytmezLy6TdF0Fxc8Ln+kj4Mlv3dE+66VwnJ+xb22C55wdSufJLlF3GJzWj96T9m31cFr+GqvKch0I0seVlPm7Rf4quMjaxTWN1psKxW4sT/D+Cx8bk82QjXZZhNxNZcSmjcTPQqLC8YvZrz3H6IVKkns8+UHF0yBKVAqpLBT6higOw50lw06qKrPUTSWyLFiJhpaybbJC+x/ecMjfUhcWcur8fXp8LER0fPOAfyRjOfXL5rlFlVjVRIM0lKbaJ1X1adjfxG/gBf5u9FVEp+qjLdD2dq9wWHpKqFnbI2/cDc+gTUhLZ9EYFSOhpaeL9ncRRjKSQb5e7tJU4PcbgsFgbGzgNtdFU0GISVD8wZGTHbUuewc8umoO5UiVj3Rhr48we8uDo5W6lwJFrja3yT6okTstWVRbZvRu2J0sdOfP4pz7eB7zXDvaVBbUuZcmKRrQzKLZXZbXJJse7ySYKwNZG20tmkEucx2oA0O5vrZcNFn/APoM5m3eP1ShUxnm30VWzFWh0rjLmDgcrC14ynXTUW2t6p5lTGTEGyRZQDnF4yT1dBrqOt2WXDpYZIz+E/z/ABQaNh5eRI+SgkNySuYxr3B3VbtcCwIBG19dU99lGdjduqS7K51r6AW+F7oAlOpAQBd2l7EHXVJlor36x8gbaW/iqynnD4i9vSN1aBd1wXODSRtyLsp+IKm9Gc+QSOvlzahpFr5R6g+RQdH5adoadBcDcCxvyVecSzE5LkAkE2uLjeycY953dcXPI7A6HdRampyXy2HPTtWXkjHvZuOGU3rQ/FWG/W057Ebb7r5hxOs6WeWT8cj3f5nE/VfREmKO568vNc/424PikjMsLQ141IGl+9KeaMh68aUDlplA3KV3JyWgaSxpzAuF7i1m3J3HgodEdwumDqPsapLzPcRexY3zJdfwyLV8Y8KPbP09OP6xwDwPuuP3u4/NVfschDYsx+9I7/SwNHq8rd4rVXdkGw370vIk1sdglKM7RT0lHkaL6m26RKFJe5RpCpmXJsjSPylCarTohFndMvZmpqKbIbp6QhQal+6OjC3owHtUx7p54owdImG/53nX0a1YYlWvFTSKye/4gfAtBVSVZHogmqk0NTvV1wBSdJWXvbIxzrnt90fNUE7lrPZ3QvcJnste4bqCdBqbW7wmQXuE5HUWdOwyZ8LHtyse2Tc53MJFrEA2+PqrHDMZc9zGxwuIizXAeDv1Rq621ysxJWzjIxwZ2CxIJsNCbjsVtgFU+ASB0chMgFnMDHW31yk66m/gnuuyaP4XctYWMkvFMDK4btaQLmxALTqbXT5xhgmDy+RjQAMhjlHJ24Atu4G/7oSIZQGQgAgMdmIcLEmzraXPM335JTa15Mmps/QAm4aLWOUeuqQ8kUUrDN7oTHi0bo2gTRxuMhc/PlBykk2Adpf3Qn5Zo3ulLBFIWxjK27SHOOY+PIJgVQGQWGRoAIysOYAW1JF/IjxXgpI3RyyCBkjjIcrCG3yXa3q9mlytRlGXRmWOUfkh4UTHNizRNa90ljZoacrcxvYONrgDnzQykjzyjo5YwwOIfncA4AkC2v7rvIdqQcFi6ZjcgbaIvfkLmi9w0WsbgXzKJHE2Snc9pmju5rA10pcDmLRqD+a1vgtmCw+yANiDppsz8tm5w7XQ3DTyFxryulAva6S8he1pazVrQds24F+fqmGxHpuhbUy52i4zMjeLZQTYkcgWg947VGY57Yy588YbI+Q9eM3OS93At26rLrMlaZ2LqSst2yaaKuripdOLDVV9c9Qz6PSh2V0yac0FpB5hKkemnO0KSUs4rjpLKiVgJAzHS+liq6MWUziWe9ZL+ZJwnC31EgZGLnmeQHaSrU9bPOkvc0jrXBMnRUlOBuWl5/vOP0AWlbIXEuO5N1W4RhwYyMHUsY1nw6o/W6s81lPKVsrhHihEhUWR6flVfMUpjkSKCm6WVreVwT3DUoVpwrSe9Ie4fVCpxx0RZpvlSGpwbqvrpct796nyE3UfFKbPEbe80XU7LInLOL8Pc6pL265mt6uxJAt1e3u3WcljcN2uHeCPmuhYtRiRliLqiia+M+8SByJJHktQzUqYZPF5O0Y2YFX/AAvxO+mAZGwlxJ21JLjtYq8a18jmtDGuJ0tka6/mCt/w5wXHDlllZH0u4s0DL5J0c/4S5PFa+Q/hOBue1k1R7+UWbyaOw9pVpPUdiVPUXUSRKnkch2LFGP0JfOiOsynXY+iYmfZRXyJPMo9MsKma2l0/QUUcjbvhDze2YGzrDlcEHRZ6plNt/wBVz6tGItqJJWtqWRk9UNz5bDQHTS6owT91k3lY7gkuzt0eAQ7t6WM7aSvvbxJ0Xs2CF1v6TUaEOGZzXgEbHULiQ4vxKP8AtJh+YH6hOM9quIs3LXfmjb9FaskTzHikjtRoKgG7alpPa+CO+tubbHkPIKoxJ8tO2GKQU8zSS1txI1wsLknU+i5vB7bqtvvwRO7g9v1V3w/xk/FKmO8XRiIHYkgl1u3uWucTPpys6S2cubmcACeQ1CqqxytJRZtvgqmpK8/I7Z6eKNIguCaqtGOPwKkEJmtb+zd3FKHs4VUUz5qx7Gi7nPP/AGurcMYOynjDW7/edzJWd4XwfK+eZw1dIWM+AG5W1oabRNySvRjFBK5Pst4W6L15TcbbBel6waGpHqK6MucAOZA81IkcnMKhzTs77riVs63Ss11HSiONrRyCFKshVnmPZlJ49UU8l/53CdnXtJQEnW/h81LTZ6HJJbM1xBhuU52e4dx2FUFNg755MrB3nkF06XBr7m7TvpukxwxwizAAsvHvY6PkapbZX4Hw5HStubOk5k/RSp5ySvHzEpIahv8ABfbuQkhNvCeIUeaRZbNxI07VXTvtr2IxLFQ3RvWd6BRacOk+JSX2Wwhq30QszpZBfRoOg+pWzkr2fZhC2MPJbZzn3y69gGp9FUUmEWsSrZjQBonQbQrOoTa/kYp/B+X3ZZW9zjbyUGowipbs8vH77QVuqmUBQqeou095WXKvs5xtbRhZIpB78MLu+Nn0AXROAcHayPP0bWF2pygj5kquFGJJALc1uaSmDIwB2J2KTe2TZ4xiqS2M1blUzlWdUqeoWZPZnGtDD3pEmrSPgm5F63ZZTGNFNFFldlA0F/VXdM3RRI29fVWkMWi0gk1QFMSFPvUaU6LrMIjyyqz4WOafuBVFM5XHCk+STXZ2n6LkH7juRexm3uhCFWeYUkVPcq0hjsEiGOyJ5rBYVRQ53JjFdU20VPJLdO1MlymSyyllK2WQikganbpgOSgbos1Qs6rP45X9bo2G4tqfj2J3iGvcxhDe0XVFAzMbpbl9FmLD7ebPCxafC4Q1lvNUfQq9w2Nzm6b/ADWY9jctcSW5yjzSWCr5sTIeWBri4aEW27ykS00sgs6zGncDU+fJa5NmPTrshVOJ53FrOsewfU8kiCkqGt+4L67kq4o6FsfVAAT03Yjj+nXkrUVo84SwuTOXyOv2ACwWxmUPB4crApcxVUVxjR5WabnksgzhVc7FaTKvnSmbgV0ka9axOPC9aFhDWR3w9YKawaJl26eJW0LESFQplLeVDnXQIMjdVLpnZbKOQpVLAXvawbkgfqiJ2T0bymfdjT2gH0QvWNsAOwW8kKs80Ze+yrayoTtROqyaS6nyS+ivHD7EGTVel90w7VLB0UzKhYCRW1GRum5SWy2VdiMjjI13K1iPqj6NxVsarbGNxd/2TsotPEGtCk4oy742ja2c+JsPkfNSKWluddhss1uitNKNsht1Kuqan6o3018UuOlFj4KZG02W1GhM8nLoifZQ255lMySKdJGTsFZYTw9c55Bpyb+q1GLk6QqeWMFcmZxsJJUinw17iNCto3C4x90JyRoa02AHcnLx/wBZLLzb1FFRALNAQ9y8zpEjkMWuyPO5V8imTFRHJTHLQw4LxLcmnlZGAUOKbzoLl1HGeOeo8qdcUxIVo4IstHwvQbynno3u5lUFPEXODRuTZbymgDGNaOQsm4l9k+eVKhxCEKgkKGoUCReoUMuz0odDbUFCEtmyPJulEdZvcvULUTozi7f6Q3/1t+blIh90d5XiFz+JlC+ESwbs3vPyCnYaLudfXVeoTl2iTJ0/++y9p4gOQ8gn0IVq6PLl2Cj1vulCFx9HI9lM1IlXqFLIuRFkUWRCEpjkMlNPXiFk0JsgheoQcGXJpwQhaOE3AR+3Z3raIQqcfRHn+QIQhNEn/9k=">
            <a:hlinkClick r:id="rId3"/>
          </p:cNvPr>
          <p:cNvSpPr/>
          <p:nvPr/>
        </p:nvSpPr>
        <p:spPr>
          <a:xfrm>
            <a:off x="57150" y="-865188"/>
            <a:ext cx="2449513" cy="1812926"/>
          </a:xfrm>
          <a:prstGeom prst="rect">
            <a:avLst/>
          </a:prstGeom>
          <a:noFill/>
          <a:ln>
            <a:noFill/>
          </a:ln>
        </p:spPr>
        <p:txBody>
          <a:bodyPr spcFirstLastPara="1" wrap="square" lIns="86475" tIns="43225" rIns="86475" bIns="432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43" name="Google Shape;3543;p220"/>
          <p:cNvSpPr txBox="1">
            <a:spLocks noGrp="1"/>
          </p:cNvSpPr>
          <p:nvPr>
            <p:ph type="body" idx="1"/>
          </p:nvPr>
        </p:nvSpPr>
        <p:spPr>
          <a:xfrm>
            <a:off x="363538" y="1496486"/>
            <a:ext cx="7891462" cy="3675148"/>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2400"/>
              <a:buFont typeface="Noto Sans Symbols"/>
              <a:buNone/>
            </a:pPr>
            <a:endParaRPr b="1"/>
          </a:p>
          <a:p>
            <a:pPr marL="341313" lvl="0" indent="-341313" algn="l" rtl="0">
              <a:spcBef>
                <a:spcPts val="480"/>
              </a:spcBef>
              <a:spcAft>
                <a:spcPts val="0"/>
              </a:spcAft>
              <a:buClr>
                <a:schemeClr val="dk1"/>
              </a:buClr>
              <a:buSzPts val="2400"/>
              <a:buChar char="▪"/>
            </a:pPr>
            <a:r>
              <a:rPr lang="en-US" b="1"/>
              <a:t>Confident: </a:t>
            </a:r>
            <a:r>
              <a:rPr lang="en-US"/>
              <a:t>You believe in your ability to handle the situation and are composed.</a:t>
            </a:r>
            <a:endParaRPr/>
          </a:p>
          <a:p>
            <a:pPr marL="341313" lvl="0" indent="-277813" algn="l" rtl="0">
              <a:spcBef>
                <a:spcPts val="200"/>
              </a:spcBef>
              <a:spcAft>
                <a:spcPts val="0"/>
              </a:spcAft>
              <a:buClr>
                <a:schemeClr val="dk1"/>
              </a:buClr>
              <a:buSzPts val="1000"/>
              <a:buNone/>
            </a:pPr>
            <a:endParaRPr sz="1000"/>
          </a:p>
          <a:p>
            <a:pPr marL="341313" lvl="0" indent="-341313" algn="l" rtl="0">
              <a:spcBef>
                <a:spcPts val="480"/>
              </a:spcBef>
              <a:spcAft>
                <a:spcPts val="0"/>
              </a:spcAft>
              <a:buClr>
                <a:schemeClr val="dk1"/>
              </a:buClr>
              <a:buSzPts val="2400"/>
              <a:buChar char="▪"/>
            </a:pPr>
            <a:r>
              <a:rPr lang="en-US" b="1"/>
              <a:t>Clear: </a:t>
            </a:r>
            <a:r>
              <a:rPr lang="en-US"/>
              <a:t>The message is easy to understand and is not exaggerated.</a:t>
            </a:r>
            <a:endParaRPr/>
          </a:p>
          <a:p>
            <a:pPr marL="341313" lvl="0" indent="-277813" algn="l" rtl="0">
              <a:spcBef>
                <a:spcPts val="200"/>
              </a:spcBef>
              <a:spcAft>
                <a:spcPts val="0"/>
              </a:spcAft>
              <a:buClr>
                <a:schemeClr val="dk1"/>
              </a:buClr>
              <a:buSzPts val="1000"/>
              <a:buNone/>
            </a:pPr>
            <a:endParaRPr sz="1000"/>
          </a:p>
          <a:p>
            <a:pPr marL="341313" lvl="0" indent="-341313" algn="l" rtl="0">
              <a:spcBef>
                <a:spcPts val="480"/>
              </a:spcBef>
              <a:spcAft>
                <a:spcPts val="0"/>
              </a:spcAft>
              <a:buClr>
                <a:schemeClr val="dk1"/>
              </a:buClr>
              <a:buSzPts val="2400"/>
              <a:buChar char="▪"/>
            </a:pPr>
            <a:r>
              <a:rPr lang="en-US" b="1"/>
              <a:t>Controlled: </a:t>
            </a:r>
            <a:r>
              <a:rPr lang="en-US"/>
              <a:t>You are “tracking” the other person and adjust yourself if necessary.</a:t>
            </a:r>
            <a:endParaRPr/>
          </a:p>
          <a:p>
            <a:pPr marL="341313" lvl="0" indent="-188913" algn="l" rtl="0">
              <a:spcBef>
                <a:spcPts val="480"/>
              </a:spcBef>
              <a:spcAft>
                <a:spcPts val="0"/>
              </a:spcAft>
              <a:buClr>
                <a:schemeClr val="dk1"/>
              </a:buClr>
              <a:buSzPts val="2400"/>
              <a:buNone/>
            </a:pPr>
            <a:endParaRPr/>
          </a:p>
        </p:txBody>
      </p:sp>
      <p:cxnSp>
        <p:nvCxnSpPr>
          <p:cNvPr id="3544" name="Google Shape;3544;p220"/>
          <p:cNvCxnSpPr/>
          <p:nvPr/>
        </p:nvCxnSpPr>
        <p:spPr>
          <a:xfrm>
            <a:off x="3265488" y="2335213"/>
            <a:ext cx="3338512" cy="0"/>
          </a:xfrm>
          <a:prstGeom prst="straightConnector1">
            <a:avLst/>
          </a:prstGeom>
          <a:noFill/>
          <a:ln w="38100" cap="flat" cmpd="sng">
            <a:solidFill>
              <a:srgbClr val="FF0000"/>
            </a:solidFill>
            <a:prstDash val="solid"/>
            <a:round/>
            <a:headEnd type="none" w="sm" len="sm"/>
            <a:tailEnd type="none" w="sm" len="sm"/>
          </a:ln>
        </p:spPr>
      </p:cxnSp>
      <p:cxnSp>
        <p:nvCxnSpPr>
          <p:cNvPr id="3545" name="Google Shape;3545;p220"/>
          <p:cNvCxnSpPr/>
          <p:nvPr/>
        </p:nvCxnSpPr>
        <p:spPr>
          <a:xfrm>
            <a:off x="5232401" y="2692400"/>
            <a:ext cx="1597025" cy="0"/>
          </a:xfrm>
          <a:prstGeom prst="straightConnector1">
            <a:avLst/>
          </a:prstGeom>
          <a:noFill/>
          <a:ln w="38100" cap="flat" cmpd="sng">
            <a:solidFill>
              <a:srgbClr val="FF0000"/>
            </a:solidFill>
            <a:prstDash val="solid"/>
            <a:round/>
            <a:headEnd type="none" w="sm" len="sm"/>
            <a:tailEnd type="none" w="sm" len="sm"/>
          </a:ln>
        </p:spPr>
      </p:cxnSp>
      <p:cxnSp>
        <p:nvCxnSpPr>
          <p:cNvPr id="3546" name="Google Shape;3546;p220"/>
          <p:cNvCxnSpPr/>
          <p:nvPr/>
        </p:nvCxnSpPr>
        <p:spPr>
          <a:xfrm>
            <a:off x="4400550" y="3335338"/>
            <a:ext cx="2901950" cy="0"/>
          </a:xfrm>
          <a:prstGeom prst="straightConnector1">
            <a:avLst/>
          </a:prstGeom>
          <a:noFill/>
          <a:ln w="38100" cap="flat" cmpd="sng">
            <a:solidFill>
              <a:srgbClr val="FF0000"/>
            </a:solidFill>
            <a:prstDash val="solid"/>
            <a:round/>
            <a:headEnd type="none" w="sm" len="sm"/>
            <a:tailEnd type="none" w="sm" len="sm"/>
          </a:ln>
        </p:spPr>
      </p:cxnSp>
      <p:cxnSp>
        <p:nvCxnSpPr>
          <p:cNvPr id="3547" name="Google Shape;3547;p220"/>
          <p:cNvCxnSpPr/>
          <p:nvPr/>
        </p:nvCxnSpPr>
        <p:spPr>
          <a:xfrm>
            <a:off x="1176860" y="3692525"/>
            <a:ext cx="2540000" cy="0"/>
          </a:xfrm>
          <a:prstGeom prst="straightConnector1">
            <a:avLst/>
          </a:prstGeom>
          <a:noFill/>
          <a:ln w="38100" cap="flat" cmpd="sng">
            <a:solidFill>
              <a:srgbClr val="FF0000"/>
            </a:solidFill>
            <a:prstDash val="solid"/>
            <a:round/>
            <a:headEnd type="none" w="sm" len="sm"/>
            <a:tailEnd type="none" w="sm" len="sm"/>
          </a:ln>
        </p:spPr>
      </p:cxnSp>
      <p:cxnSp>
        <p:nvCxnSpPr>
          <p:cNvPr id="3548" name="Google Shape;3548;p220"/>
          <p:cNvCxnSpPr/>
          <p:nvPr/>
        </p:nvCxnSpPr>
        <p:spPr>
          <a:xfrm>
            <a:off x="2610911" y="4676775"/>
            <a:ext cx="944563" cy="0"/>
          </a:xfrm>
          <a:prstGeom prst="straightConnector1">
            <a:avLst/>
          </a:prstGeom>
          <a:noFill/>
          <a:ln w="38100" cap="flat" cmpd="sng">
            <a:solidFill>
              <a:srgbClr val="FF0000"/>
            </a:solidFill>
            <a:prstDash val="solid"/>
            <a:round/>
            <a:headEnd type="none" w="sm" len="sm"/>
            <a:tailEnd type="none" w="sm" len="sm"/>
          </a:ln>
        </p:spPr>
      </p:cxnSp>
      <p:pic>
        <p:nvPicPr>
          <p:cNvPr id="3549" name="Google Shape;3549;p220" descr="Assertive_Communication.png"/>
          <p:cNvPicPr preferRelativeResize="0"/>
          <p:nvPr/>
        </p:nvPicPr>
        <p:blipFill rotWithShape="1">
          <a:blip r:embed="rId4">
            <a:alphaModFix/>
          </a:blip>
          <a:srcRect/>
          <a:stretch/>
        </p:blipFill>
        <p:spPr>
          <a:xfrm>
            <a:off x="414338" y="141288"/>
            <a:ext cx="685800" cy="825500"/>
          </a:xfrm>
          <a:prstGeom prst="rect">
            <a:avLst/>
          </a:prstGeom>
          <a:noFill/>
          <a:ln>
            <a:noFill/>
          </a:ln>
        </p:spPr>
      </p:pic>
      <p:sp>
        <p:nvSpPr>
          <p:cNvPr id="3550" name="Google Shape;3550;p22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3557"/>
        <p:cNvGrpSpPr/>
        <p:nvPr/>
      </p:nvGrpSpPr>
      <p:grpSpPr>
        <a:xfrm>
          <a:off x="0" y="0"/>
          <a:ext cx="0" cy="0"/>
          <a:chOff x="0" y="0"/>
          <a:chExt cx="0" cy="0"/>
        </a:xfrm>
      </p:grpSpPr>
      <p:sp>
        <p:nvSpPr>
          <p:cNvPr id="3558" name="Google Shape;3558;p221"/>
          <p:cNvSpPr/>
          <p:nvPr/>
        </p:nvSpPr>
        <p:spPr>
          <a:xfrm>
            <a:off x="130388" y="3010958"/>
            <a:ext cx="8830733" cy="945621"/>
          </a:xfrm>
          <a:prstGeom prst="rect">
            <a:avLst/>
          </a:prstGeom>
          <a:solidFill>
            <a:srgbClr val="A8ECFF"/>
          </a:solidFill>
          <a:ln w="25400" cap="flat" cmpd="sng">
            <a:solidFill>
              <a:srgbClr val="A8E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59" name="Google Shape;3559;p221"/>
          <p:cNvSpPr/>
          <p:nvPr/>
        </p:nvSpPr>
        <p:spPr>
          <a:xfrm>
            <a:off x="150711" y="5291667"/>
            <a:ext cx="8830733" cy="1055159"/>
          </a:xfrm>
          <a:prstGeom prst="rect">
            <a:avLst/>
          </a:prstGeom>
          <a:solidFill>
            <a:srgbClr val="A8ECFF"/>
          </a:solidFill>
          <a:ln w="25400" cap="flat" cmpd="sng">
            <a:solidFill>
              <a:srgbClr val="A8E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60" name="Google Shape;3560;p221"/>
          <p:cNvSpPr/>
          <p:nvPr/>
        </p:nvSpPr>
        <p:spPr>
          <a:xfrm>
            <a:off x="152400" y="1204913"/>
            <a:ext cx="8830733" cy="894820"/>
          </a:xfrm>
          <a:prstGeom prst="rect">
            <a:avLst/>
          </a:prstGeom>
          <a:solidFill>
            <a:srgbClr val="A8ECFF"/>
          </a:solidFill>
          <a:ln w="25400" cap="flat" cmpd="sng">
            <a:solidFill>
              <a:srgbClr val="A8E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3561" name="Google Shape;3561;p221"/>
          <p:cNvGraphicFramePr/>
          <p:nvPr/>
        </p:nvGraphicFramePr>
        <p:xfrm>
          <a:off x="144463" y="725488"/>
          <a:ext cx="3000000" cy="3000000"/>
        </p:xfrm>
        <a:graphic>
          <a:graphicData uri="http://schemas.openxmlformats.org/drawingml/2006/table">
            <a:tbl>
              <a:tblPr firstRow="1" bandRow="1">
                <a:noFill/>
                <a:tableStyleId>{7796992C-8022-44BA-B704-2DFED4A1EE59}</a:tableStyleId>
              </a:tblPr>
              <a:tblGrid>
                <a:gridCol w="823600">
                  <a:extLst>
                    <a:ext uri="{9D8B030D-6E8A-4147-A177-3AD203B41FA5}">
                      <a16:colId xmlns:a16="http://schemas.microsoft.com/office/drawing/2014/main" val="20000"/>
                    </a:ext>
                  </a:extLst>
                </a:gridCol>
                <a:gridCol w="8030100">
                  <a:extLst>
                    <a:ext uri="{9D8B030D-6E8A-4147-A177-3AD203B41FA5}">
                      <a16:colId xmlns:a16="http://schemas.microsoft.com/office/drawing/2014/main" val="20001"/>
                    </a:ext>
                  </a:extLst>
                </a:gridCol>
              </a:tblGrid>
              <a:tr h="466350">
                <a:tc gridSpan="2">
                  <a:txBody>
                    <a:bodyPr/>
                    <a:lstStyle/>
                    <a:p>
                      <a:pPr marL="0" marR="0" lvl="0" indent="0" algn="ctr" rtl="0">
                        <a:spcBef>
                          <a:spcPts val="0"/>
                        </a:spcBef>
                        <a:spcAft>
                          <a:spcPts val="0"/>
                        </a:spcAft>
                        <a:buNone/>
                      </a:pPr>
                      <a:endParaRPr sz="2300">
                        <a:solidFill>
                          <a:schemeClr val="dk1"/>
                        </a:solidFill>
                      </a:endParaRPr>
                    </a:p>
                  </a:txBody>
                  <a:tcPr marL="87075" marR="87075" marT="42875" marB="42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rgbClr val="538CD5"/>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847625">
                <a:tc>
                  <a:txBody>
                    <a:bodyPr/>
                    <a:lstStyle/>
                    <a:p>
                      <a:pPr marL="0" marR="0" lvl="0" indent="0" algn="l" rtl="0">
                        <a:spcBef>
                          <a:spcPts val="0"/>
                        </a:spcBef>
                        <a:spcAft>
                          <a:spcPts val="0"/>
                        </a:spcAft>
                        <a:buNone/>
                      </a:pPr>
                      <a:r>
                        <a:rPr lang="en-US" sz="2600"/>
                        <a:t>I =</a:t>
                      </a:r>
                      <a:endParaRPr sz="2600"/>
                    </a:p>
                  </a:txBody>
                  <a:tcPr marL="87075" marR="87075" marT="42875" marB="42875">
                    <a:lnL w="381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38100" cap="flat" cmpd="sng">
                      <a:solidFill>
                        <a:srgbClr val="538CD5"/>
                      </a:solidFill>
                      <a:prstDash val="solid"/>
                      <a:round/>
                      <a:headEnd type="none" w="sm" len="sm"/>
                      <a:tailEnd type="none" w="sm" len="sm"/>
                    </a:lnT>
                    <a:lnB w="38100" cap="flat" cmpd="sng">
                      <a:solidFill>
                        <a:schemeClr val="dk1"/>
                      </a:solidFill>
                      <a:prstDash val="dash"/>
                      <a:round/>
                      <a:headEnd type="none" w="sm" len="sm"/>
                      <a:tailEnd type="none" w="sm" len="sm"/>
                    </a:lnB>
                  </a:tcPr>
                </a:tc>
                <a:tc>
                  <a:txBody>
                    <a:bodyPr/>
                    <a:lstStyle/>
                    <a:p>
                      <a:pPr marL="0" marR="0" lvl="0" indent="0" algn="l" rtl="0">
                        <a:spcBef>
                          <a:spcPts val="0"/>
                        </a:spcBef>
                        <a:spcAft>
                          <a:spcPts val="0"/>
                        </a:spcAft>
                        <a:buNone/>
                      </a:pPr>
                      <a:endParaRPr sz="1500" b="1">
                        <a:solidFill>
                          <a:srgbClr val="0000FF"/>
                        </a:solidFill>
                      </a:endParaRPr>
                    </a:p>
                  </a:txBody>
                  <a:tcPr marL="87075" marR="87075" marT="42875" marB="42875">
                    <a:lnL w="127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rgbClr val="538CD5"/>
                      </a:solidFill>
                      <a:prstDash val="solid"/>
                      <a:round/>
                      <a:headEnd type="none" w="sm" len="sm"/>
                      <a:tailEnd type="none" w="sm" len="sm"/>
                    </a:lnT>
                    <a:lnB w="38100"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963800">
                <a:tc>
                  <a:txBody>
                    <a:bodyPr/>
                    <a:lstStyle/>
                    <a:p>
                      <a:pPr marL="0" marR="0" lvl="0" indent="0" algn="l" rtl="0">
                        <a:spcBef>
                          <a:spcPts val="0"/>
                        </a:spcBef>
                        <a:spcAft>
                          <a:spcPts val="0"/>
                        </a:spcAft>
                        <a:buNone/>
                      </a:pPr>
                      <a:r>
                        <a:rPr lang="en-US" sz="2600"/>
                        <a:t>D=</a:t>
                      </a:r>
                      <a:endParaRPr sz="2600"/>
                    </a:p>
                  </a:txBody>
                  <a:tcPr marL="87075" marR="87075" marT="42875" marB="42875">
                    <a:lnL w="381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38100" cap="flat" cmpd="sng">
                      <a:solidFill>
                        <a:schemeClr val="dk1"/>
                      </a:solidFill>
                      <a:prstDash val="dash"/>
                      <a:round/>
                      <a:headEnd type="none" w="sm" len="sm"/>
                      <a:tailEnd type="none" w="sm" len="sm"/>
                    </a:lnT>
                    <a:lnB w="12700" cap="flat" cmpd="sng">
                      <a:solidFill>
                        <a:schemeClr val="accent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500" b="1">
                        <a:solidFill>
                          <a:srgbClr val="0000FF"/>
                        </a:solidFill>
                      </a:endParaRPr>
                    </a:p>
                  </a:txBody>
                  <a:tcPr marL="87075" marR="87075" marT="42875" marB="42875">
                    <a:lnL w="127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dk1"/>
                      </a:solidFill>
                      <a:prstDash val="dash"/>
                      <a:round/>
                      <a:headEnd type="none" w="sm" len="sm"/>
                      <a:tailEnd type="none" w="sm" len="sm"/>
                    </a:lnT>
                    <a:lnB w="12700" cap="flat" cmpd="sng">
                      <a:solidFill>
                        <a:schemeClr val="accen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970550">
                <a:tc>
                  <a:txBody>
                    <a:bodyPr/>
                    <a:lstStyle/>
                    <a:p>
                      <a:pPr marL="0" marR="0" lvl="0" indent="0" algn="l" rtl="0">
                        <a:spcBef>
                          <a:spcPts val="0"/>
                        </a:spcBef>
                        <a:spcAft>
                          <a:spcPts val="0"/>
                        </a:spcAft>
                        <a:buNone/>
                      </a:pPr>
                      <a:r>
                        <a:rPr lang="en-US" sz="2600"/>
                        <a:t>E=</a:t>
                      </a:r>
                      <a:endParaRPr sz="2600"/>
                    </a:p>
                  </a:txBody>
                  <a:tcPr marL="87075" marR="87075" marT="42875" marB="42875">
                    <a:lnL w="381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spcBef>
                          <a:spcPts val="0"/>
                        </a:spcBef>
                        <a:spcAft>
                          <a:spcPts val="0"/>
                        </a:spcAft>
                        <a:buNone/>
                      </a:pPr>
                      <a:endParaRPr sz="1500" b="1">
                        <a:solidFill>
                          <a:srgbClr val="0000FF"/>
                        </a:solidFill>
                      </a:endParaRPr>
                    </a:p>
                  </a:txBody>
                  <a:tcPr marL="87075" marR="87075" marT="42875" marB="42875">
                    <a:lnL w="127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1307125">
                <a:tc>
                  <a:txBody>
                    <a:bodyPr/>
                    <a:lstStyle/>
                    <a:p>
                      <a:pPr marL="0" marR="0" lvl="0" indent="0" algn="l" rtl="0">
                        <a:spcBef>
                          <a:spcPts val="0"/>
                        </a:spcBef>
                        <a:spcAft>
                          <a:spcPts val="0"/>
                        </a:spcAft>
                        <a:buNone/>
                      </a:pPr>
                      <a:r>
                        <a:rPr lang="en-US" sz="2600"/>
                        <a:t>A=</a:t>
                      </a:r>
                      <a:endParaRPr sz="2600"/>
                    </a:p>
                  </a:txBody>
                  <a:tcPr marL="87075" marR="87075" marT="42875" marB="42875">
                    <a:lnL w="381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500" b="1">
                        <a:solidFill>
                          <a:srgbClr val="0000FF"/>
                        </a:solidFill>
                      </a:endParaRPr>
                    </a:p>
                  </a:txBody>
                  <a:tcPr marL="87075" marR="87075" marT="42875" marB="42875">
                    <a:lnL w="127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088150">
                <a:tc>
                  <a:txBody>
                    <a:bodyPr/>
                    <a:lstStyle/>
                    <a:p>
                      <a:pPr marL="0" marR="0" lvl="0" indent="0" algn="l" rtl="0">
                        <a:spcBef>
                          <a:spcPts val="0"/>
                        </a:spcBef>
                        <a:spcAft>
                          <a:spcPts val="0"/>
                        </a:spcAft>
                        <a:buNone/>
                      </a:pPr>
                      <a:r>
                        <a:rPr lang="en-US" sz="2600"/>
                        <a:t>L=</a:t>
                      </a:r>
                      <a:endParaRPr sz="2600"/>
                    </a:p>
                  </a:txBody>
                  <a:tcPr marL="87075" marR="87075" marT="42875" marB="42875">
                    <a:lnL w="381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l" rtl="0">
                        <a:spcBef>
                          <a:spcPts val="0"/>
                        </a:spcBef>
                        <a:spcAft>
                          <a:spcPts val="0"/>
                        </a:spcAft>
                        <a:buNone/>
                      </a:pPr>
                      <a:endParaRPr sz="1500" b="1">
                        <a:solidFill>
                          <a:srgbClr val="0000FF"/>
                        </a:solidFill>
                      </a:endParaRPr>
                    </a:p>
                  </a:txBody>
                  <a:tcPr marL="87075" marR="87075" marT="42875" marB="42875">
                    <a:lnL w="127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3562" name="Google Shape;3562;p221"/>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IDEAL Model</a:t>
            </a:r>
            <a:endParaRPr/>
          </a:p>
        </p:txBody>
      </p:sp>
      <p:sp>
        <p:nvSpPr>
          <p:cNvPr id="3563" name="Google Shape;3563;p22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221</a:t>
            </a:fld>
            <a:endParaRPr/>
          </a:p>
        </p:txBody>
      </p:sp>
      <p:sp>
        <p:nvSpPr>
          <p:cNvPr id="3564" name="Google Shape;3564;p221"/>
          <p:cNvSpPr txBox="1"/>
          <p:nvPr/>
        </p:nvSpPr>
        <p:spPr>
          <a:xfrm>
            <a:off x="6234642" y="1374244"/>
            <a:ext cx="2765428" cy="487448"/>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2600">
                <a:solidFill>
                  <a:srgbClr val="FF0000"/>
                </a:solidFill>
                <a:latin typeface="Verdana"/>
                <a:ea typeface="Verdana"/>
                <a:cs typeface="Verdana"/>
                <a:sym typeface="Verdana"/>
              </a:rPr>
              <a:t>Before you talk</a:t>
            </a:r>
            <a:endParaRPr/>
          </a:p>
        </p:txBody>
      </p:sp>
      <p:sp>
        <p:nvSpPr>
          <p:cNvPr id="3565" name="Google Shape;3565;p221"/>
          <p:cNvSpPr/>
          <p:nvPr/>
        </p:nvSpPr>
        <p:spPr>
          <a:xfrm>
            <a:off x="942975" y="1204913"/>
            <a:ext cx="6750050" cy="701675"/>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2100" u="sng">
                <a:solidFill>
                  <a:schemeClr val="dk1"/>
                </a:solidFill>
                <a:latin typeface="Verdana"/>
                <a:ea typeface="Verdana"/>
                <a:cs typeface="Verdana"/>
                <a:sym typeface="Verdana"/>
              </a:rPr>
              <a:t>IDENTIFY</a:t>
            </a:r>
            <a:r>
              <a:rPr lang="en-US" sz="2100">
                <a:solidFill>
                  <a:schemeClr val="dk1"/>
                </a:solidFill>
                <a:latin typeface="Verdana"/>
                <a:ea typeface="Verdana"/>
                <a:cs typeface="Verdana"/>
                <a:sym typeface="Verdana"/>
              </a:rPr>
              <a:t> and understand the problem</a:t>
            </a:r>
            <a:endParaRPr/>
          </a:p>
          <a:p>
            <a:pPr marL="0" marR="0" lvl="0" indent="0" algn="l" rtl="0">
              <a:spcBef>
                <a:spcPts val="0"/>
              </a:spcBef>
              <a:spcAft>
                <a:spcPts val="0"/>
              </a:spcAft>
              <a:buNone/>
            </a:pPr>
            <a:r>
              <a:rPr lang="en-US" sz="1800" b="1">
                <a:solidFill>
                  <a:srgbClr val="0000FF"/>
                </a:solidFill>
                <a:latin typeface="Verdana"/>
                <a:ea typeface="Verdana"/>
                <a:cs typeface="Verdana"/>
                <a:sym typeface="Verdana"/>
              </a:rPr>
              <a:t>Use the skills you have already learned</a:t>
            </a:r>
            <a:endParaRPr/>
          </a:p>
        </p:txBody>
      </p:sp>
      <p:sp>
        <p:nvSpPr>
          <p:cNvPr id="3566" name="Google Shape;3566;p221"/>
          <p:cNvSpPr/>
          <p:nvPr/>
        </p:nvSpPr>
        <p:spPr>
          <a:xfrm>
            <a:off x="942975" y="2087563"/>
            <a:ext cx="7402513" cy="979487"/>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2100" u="sng">
                <a:solidFill>
                  <a:schemeClr val="dk1"/>
                </a:solidFill>
                <a:latin typeface="Verdana"/>
                <a:ea typeface="Verdana"/>
                <a:cs typeface="Verdana"/>
                <a:sym typeface="Verdana"/>
              </a:rPr>
              <a:t>DESCRIBE</a:t>
            </a:r>
            <a:r>
              <a:rPr lang="en-US" sz="2100">
                <a:solidFill>
                  <a:schemeClr val="dk1"/>
                </a:solidFill>
                <a:latin typeface="Verdana"/>
                <a:ea typeface="Verdana"/>
                <a:cs typeface="Verdana"/>
                <a:sym typeface="Verdana"/>
              </a:rPr>
              <a:t> the problem objectively and accurately</a:t>
            </a:r>
            <a:endParaRPr/>
          </a:p>
          <a:p>
            <a:pPr marL="0" marR="0" lvl="0" indent="0" algn="l" rtl="0">
              <a:spcBef>
                <a:spcPts val="0"/>
              </a:spcBef>
              <a:spcAft>
                <a:spcPts val="0"/>
              </a:spcAft>
              <a:buNone/>
            </a:pPr>
            <a:r>
              <a:rPr lang="en-US" sz="1800" b="1">
                <a:solidFill>
                  <a:srgbClr val="0000FF"/>
                </a:solidFill>
                <a:latin typeface="Verdana"/>
                <a:ea typeface="Verdana"/>
                <a:cs typeface="Verdana"/>
                <a:sym typeface="Verdana"/>
              </a:rPr>
              <a:t>Just the facts</a:t>
            </a:r>
            <a:endParaRPr/>
          </a:p>
          <a:p>
            <a:pPr marL="0" marR="0" lvl="0" indent="0" algn="l" rtl="0">
              <a:spcBef>
                <a:spcPts val="0"/>
              </a:spcBef>
              <a:spcAft>
                <a:spcPts val="0"/>
              </a:spcAft>
              <a:buNone/>
            </a:pPr>
            <a:r>
              <a:rPr lang="en-US" sz="1800" b="1">
                <a:solidFill>
                  <a:srgbClr val="0000FF"/>
                </a:solidFill>
                <a:latin typeface="Verdana"/>
                <a:ea typeface="Verdana"/>
                <a:cs typeface="Verdana"/>
                <a:sym typeface="Verdana"/>
              </a:rPr>
              <a:t>Minimize exaggeration</a:t>
            </a:r>
            <a:endParaRPr/>
          </a:p>
        </p:txBody>
      </p:sp>
      <p:sp>
        <p:nvSpPr>
          <p:cNvPr id="3567" name="Google Shape;3567;p221"/>
          <p:cNvSpPr/>
          <p:nvPr/>
        </p:nvSpPr>
        <p:spPr>
          <a:xfrm>
            <a:off x="942975" y="3016250"/>
            <a:ext cx="7910513" cy="965200"/>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2100" u="sng">
                <a:solidFill>
                  <a:schemeClr val="dk1"/>
                </a:solidFill>
                <a:latin typeface="Verdana"/>
                <a:ea typeface="Verdana"/>
                <a:cs typeface="Verdana"/>
                <a:sym typeface="Verdana"/>
              </a:rPr>
              <a:t>EXPRESS</a:t>
            </a:r>
            <a:r>
              <a:rPr lang="en-US" sz="2100">
                <a:solidFill>
                  <a:schemeClr val="dk1"/>
                </a:solidFill>
                <a:latin typeface="Verdana"/>
                <a:ea typeface="Verdana"/>
                <a:cs typeface="Verdana"/>
                <a:sym typeface="Verdana"/>
              </a:rPr>
              <a:t> your concerns and how you feel </a:t>
            </a:r>
            <a:r>
              <a:rPr lang="en-US" sz="1500">
                <a:solidFill>
                  <a:schemeClr val="dk1"/>
                </a:solidFill>
                <a:latin typeface="Verdana"/>
                <a:ea typeface="Verdana"/>
                <a:cs typeface="Verdana"/>
                <a:sym typeface="Verdana"/>
              </a:rPr>
              <a:t>(when appropriate)</a:t>
            </a:r>
            <a:endParaRPr/>
          </a:p>
          <a:p>
            <a:pPr marL="0" marR="0" lvl="0" indent="0" algn="l" rtl="0">
              <a:spcBef>
                <a:spcPts val="0"/>
              </a:spcBef>
              <a:spcAft>
                <a:spcPts val="0"/>
              </a:spcAft>
              <a:buNone/>
            </a:pPr>
            <a:r>
              <a:rPr lang="en-US" sz="1800" b="1">
                <a:solidFill>
                  <a:srgbClr val="0000FF"/>
                </a:solidFill>
                <a:latin typeface="Verdana"/>
                <a:ea typeface="Verdana"/>
                <a:cs typeface="Verdana"/>
                <a:sym typeface="Verdana"/>
              </a:rPr>
              <a:t>“I” rather than “you”</a:t>
            </a:r>
            <a:endParaRPr/>
          </a:p>
          <a:p>
            <a:pPr marL="0" marR="0" lvl="0" indent="0" algn="l" rtl="0">
              <a:spcBef>
                <a:spcPts val="0"/>
              </a:spcBef>
              <a:spcAft>
                <a:spcPts val="0"/>
              </a:spcAft>
              <a:buNone/>
            </a:pPr>
            <a:r>
              <a:rPr lang="en-US" sz="1800" b="1">
                <a:solidFill>
                  <a:srgbClr val="0000FF"/>
                </a:solidFill>
                <a:latin typeface="Verdana"/>
                <a:ea typeface="Verdana"/>
                <a:cs typeface="Verdana"/>
                <a:sym typeface="Verdana"/>
              </a:rPr>
              <a:t>Minimize exaggeration</a:t>
            </a:r>
            <a:endParaRPr/>
          </a:p>
        </p:txBody>
      </p:sp>
      <p:sp>
        <p:nvSpPr>
          <p:cNvPr id="3568" name="Google Shape;3568;p221"/>
          <p:cNvSpPr/>
          <p:nvPr/>
        </p:nvSpPr>
        <p:spPr>
          <a:xfrm>
            <a:off x="979489" y="3984625"/>
            <a:ext cx="7981632" cy="1319213"/>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2100" u="sng">
                <a:solidFill>
                  <a:schemeClr val="dk1"/>
                </a:solidFill>
                <a:latin typeface="Verdana"/>
                <a:ea typeface="Verdana"/>
                <a:cs typeface="Verdana"/>
                <a:sym typeface="Verdana"/>
              </a:rPr>
              <a:t>ASK</a:t>
            </a:r>
            <a:r>
              <a:rPr lang="en-US" sz="2100">
                <a:solidFill>
                  <a:schemeClr val="dk1"/>
                </a:solidFill>
                <a:latin typeface="Verdana"/>
                <a:ea typeface="Verdana"/>
                <a:cs typeface="Verdana"/>
                <a:sym typeface="Verdana"/>
              </a:rPr>
              <a:t> the other person for his/her perspective and then </a:t>
            </a:r>
            <a:r>
              <a:rPr lang="en-US" sz="2100" u="sng">
                <a:solidFill>
                  <a:schemeClr val="dk1"/>
                </a:solidFill>
                <a:latin typeface="Verdana"/>
                <a:ea typeface="Verdana"/>
                <a:cs typeface="Verdana"/>
                <a:sym typeface="Verdana"/>
              </a:rPr>
              <a:t>ASK</a:t>
            </a:r>
            <a:r>
              <a:rPr lang="en-US" sz="2100">
                <a:solidFill>
                  <a:schemeClr val="dk1"/>
                </a:solidFill>
                <a:latin typeface="Verdana"/>
                <a:ea typeface="Verdana"/>
                <a:cs typeface="Verdana"/>
                <a:sym typeface="Verdana"/>
              </a:rPr>
              <a:t> for reasonable change</a:t>
            </a:r>
            <a:endParaRPr/>
          </a:p>
          <a:p>
            <a:pPr marL="0" marR="0" lvl="0" indent="0" algn="l" rtl="0">
              <a:spcBef>
                <a:spcPts val="0"/>
              </a:spcBef>
              <a:spcAft>
                <a:spcPts val="0"/>
              </a:spcAft>
              <a:buNone/>
            </a:pPr>
            <a:r>
              <a:rPr lang="en-US" sz="1800" b="1">
                <a:solidFill>
                  <a:srgbClr val="0000FF"/>
                </a:solidFill>
                <a:latin typeface="Verdana"/>
                <a:ea typeface="Verdana"/>
                <a:cs typeface="Verdana"/>
                <a:sym typeface="Verdana"/>
              </a:rPr>
              <a:t>“What” and “How” questions, not “Why” questions</a:t>
            </a:r>
            <a:endParaRPr/>
          </a:p>
          <a:p>
            <a:pPr marL="0" marR="0" lvl="0" indent="0" algn="l" rtl="0">
              <a:spcBef>
                <a:spcPts val="0"/>
              </a:spcBef>
              <a:spcAft>
                <a:spcPts val="0"/>
              </a:spcAft>
              <a:buNone/>
            </a:pPr>
            <a:r>
              <a:rPr lang="en-US" sz="1800" b="1">
                <a:solidFill>
                  <a:srgbClr val="0000FF"/>
                </a:solidFill>
                <a:latin typeface="Verdana"/>
                <a:ea typeface="Verdana"/>
                <a:cs typeface="Verdana"/>
                <a:sym typeface="Verdana"/>
              </a:rPr>
              <a:t>Work towards win-win</a:t>
            </a:r>
            <a:endParaRPr/>
          </a:p>
        </p:txBody>
      </p:sp>
      <p:sp>
        <p:nvSpPr>
          <p:cNvPr id="3569" name="Google Shape;3569;p221"/>
          <p:cNvSpPr/>
          <p:nvPr/>
        </p:nvSpPr>
        <p:spPr>
          <a:xfrm>
            <a:off x="942975" y="5316538"/>
            <a:ext cx="7583488" cy="1041400"/>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2100" u="sng">
                <a:solidFill>
                  <a:schemeClr val="dk1"/>
                </a:solidFill>
                <a:latin typeface="Verdana"/>
                <a:ea typeface="Verdana"/>
                <a:cs typeface="Verdana"/>
                <a:sym typeface="Verdana"/>
              </a:rPr>
              <a:t>LIST</a:t>
            </a:r>
            <a:r>
              <a:rPr lang="en-US" sz="2100">
                <a:solidFill>
                  <a:schemeClr val="dk1"/>
                </a:solidFill>
                <a:latin typeface="Verdana"/>
                <a:ea typeface="Verdana"/>
                <a:cs typeface="Verdana"/>
                <a:sym typeface="Verdana"/>
              </a:rPr>
              <a:t> the positive outcomes that will occur if the person makes the agreed upon change</a:t>
            </a:r>
            <a:endParaRPr/>
          </a:p>
          <a:p>
            <a:pPr marL="0" marR="0" lvl="0" indent="0" algn="l" rtl="0">
              <a:spcBef>
                <a:spcPts val="0"/>
              </a:spcBef>
              <a:spcAft>
                <a:spcPts val="0"/>
              </a:spcAft>
              <a:buNone/>
            </a:pPr>
            <a:r>
              <a:rPr lang="en-US" sz="1800" b="1">
                <a:solidFill>
                  <a:srgbClr val="0000FF"/>
                </a:solidFill>
                <a:latin typeface="Verdana"/>
                <a:ea typeface="Verdana"/>
                <a:cs typeface="Verdana"/>
                <a:sym typeface="Verdana"/>
              </a:rPr>
              <a:t>Start with positive and use negative, if necessary</a:t>
            </a:r>
            <a:endParaRPr/>
          </a:p>
        </p:txBody>
      </p:sp>
      <p:pic>
        <p:nvPicPr>
          <p:cNvPr id="3570" name="Google Shape;3570;p221" descr="Assertive_Communication.png"/>
          <p:cNvPicPr preferRelativeResize="0"/>
          <p:nvPr/>
        </p:nvPicPr>
        <p:blipFill rotWithShape="1">
          <a:blip r:embed="rId3">
            <a:alphaModFix/>
          </a:blip>
          <a:srcRect/>
          <a:stretch/>
        </p:blipFill>
        <p:spPr>
          <a:xfrm>
            <a:off x="414338" y="141288"/>
            <a:ext cx="685800" cy="825500"/>
          </a:xfrm>
          <a:prstGeom prst="rect">
            <a:avLst/>
          </a:prstGeom>
          <a:noFill/>
          <a:ln>
            <a:noFill/>
          </a:ln>
        </p:spPr>
      </p:pic>
      <p:sp>
        <p:nvSpPr>
          <p:cNvPr id="3571" name="Google Shape;3571;p22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Shape 3577"/>
        <p:cNvGrpSpPr/>
        <p:nvPr/>
      </p:nvGrpSpPr>
      <p:grpSpPr>
        <a:xfrm>
          <a:off x="0" y="0"/>
          <a:ext cx="0" cy="0"/>
          <a:chOff x="0" y="0"/>
          <a:chExt cx="0" cy="0"/>
        </a:xfrm>
      </p:grpSpPr>
      <p:sp>
        <p:nvSpPr>
          <p:cNvPr id="3578" name="Google Shape;3578;p222"/>
          <p:cNvSpPr/>
          <p:nvPr/>
        </p:nvSpPr>
        <p:spPr>
          <a:xfrm>
            <a:off x="130388" y="3010958"/>
            <a:ext cx="8830733" cy="945621"/>
          </a:xfrm>
          <a:prstGeom prst="rect">
            <a:avLst/>
          </a:prstGeom>
          <a:solidFill>
            <a:srgbClr val="A8ECFF"/>
          </a:solidFill>
          <a:ln w="25400" cap="flat" cmpd="sng">
            <a:solidFill>
              <a:srgbClr val="A8E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79" name="Google Shape;3579;p222"/>
          <p:cNvSpPr/>
          <p:nvPr/>
        </p:nvSpPr>
        <p:spPr>
          <a:xfrm>
            <a:off x="150711" y="5291667"/>
            <a:ext cx="8830733" cy="1055159"/>
          </a:xfrm>
          <a:prstGeom prst="rect">
            <a:avLst/>
          </a:prstGeom>
          <a:solidFill>
            <a:srgbClr val="A8ECFF"/>
          </a:solidFill>
          <a:ln w="25400" cap="flat" cmpd="sng">
            <a:solidFill>
              <a:srgbClr val="A8E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80" name="Google Shape;3580;p222"/>
          <p:cNvSpPr/>
          <p:nvPr/>
        </p:nvSpPr>
        <p:spPr>
          <a:xfrm>
            <a:off x="152400" y="1204913"/>
            <a:ext cx="8830733" cy="894820"/>
          </a:xfrm>
          <a:prstGeom prst="rect">
            <a:avLst/>
          </a:prstGeom>
          <a:solidFill>
            <a:srgbClr val="A8ECFF"/>
          </a:solidFill>
          <a:ln w="25400" cap="flat" cmpd="sng">
            <a:solidFill>
              <a:srgbClr val="A8E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3581" name="Google Shape;3581;p222"/>
          <p:cNvGraphicFramePr/>
          <p:nvPr/>
        </p:nvGraphicFramePr>
        <p:xfrm>
          <a:off x="144463" y="725488"/>
          <a:ext cx="3000000" cy="3000000"/>
        </p:xfrm>
        <a:graphic>
          <a:graphicData uri="http://schemas.openxmlformats.org/drawingml/2006/table">
            <a:tbl>
              <a:tblPr firstRow="1" bandRow="1">
                <a:noFill/>
                <a:tableStyleId>{7796992C-8022-44BA-B704-2DFED4A1EE59}</a:tableStyleId>
              </a:tblPr>
              <a:tblGrid>
                <a:gridCol w="823600">
                  <a:extLst>
                    <a:ext uri="{9D8B030D-6E8A-4147-A177-3AD203B41FA5}">
                      <a16:colId xmlns:a16="http://schemas.microsoft.com/office/drawing/2014/main" val="20000"/>
                    </a:ext>
                  </a:extLst>
                </a:gridCol>
                <a:gridCol w="8030100">
                  <a:extLst>
                    <a:ext uri="{9D8B030D-6E8A-4147-A177-3AD203B41FA5}">
                      <a16:colId xmlns:a16="http://schemas.microsoft.com/office/drawing/2014/main" val="20001"/>
                    </a:ext>
                  </a:extLst>
                </a:gridCol>
              </a:tblGrid>
              <a:tr h="466350">
                <a:tc gridSpan="2">
                  <a:txBody>
                    <a:bodyPr/>
                    <a:lstStyle/>
                    <a:p>
                      <a:pPr marL="0" marR="0" lvl="0" indent="0" algn="ctr" rtl="0">
                        <a:spcBef>
                          <a:spcPts val="0"/>
                        </a:spcBef>
                        <a:spcAft>
                          <a:spcPts val="0"/>
                        </a:spcAft>
                        <a:buNone/>
                      </a:pPr>
                      <a:endParaRPr sz="2300">
                        <a:solidFill>
                          <a:schemeClr val="dk1"/>
                        </a:solidFill>
                      </a:endParaRPr>
                    </a:p>
                  </a:txBody>
                  <a:tcPr marL="87075" marR="87075" marT="42875" marB="42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rgbClr val="538CD5"/>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847625">
                <a:tc>
                  <a:txBody>
                    <a:bodyPr/>
                    <a:lstStyle/>
                    <a:p>
                      <a:pPr marL="0" marR="0" lvl="0" indent="0" algn="l" rtl="0">
                        <a:spcBef>
                          <a:spcPts val="0"/>
                        </a:spcBef>
                        <a:spcAft>
                          <a:spcPts val="0"/>
                        </a:spcAft>
                        <a:buNone/>
                      </a:pPr>
                      <a:r>
                        <a:rPr lang="en-US" sz="2600"/>
                        <a:t>I =</a:t>
                      </a:r>
                      <a:endParaRPr sz="2600"/>
                    </a:p>
                  </a:txBody>
                  <a:tcPr marL="87075" marR="87075" marT="42875" marB="42875">
                    <a:lnL w="381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38100" cap="flat" cmpd="sng">
                      <a:solidFill>
                        <a:srgbClr val="538CD5"/>
                      </a:solidFill>
                      <a:prstDash val="solid"/>
                      <a:round/>
                      <a:headEnd type="none" w="sm" len="sm"/>
                      <a:tailEnd type="none" w="sm" len="sm"/>
                    </a:lnT>
                    <a:lnB w="38100" cap="flat" cmpd="sng">
                      <a:solidFill>
                        <a:schemeClr val="dk1"/>
                      </a:solidFill>
                      <a:prstDash val="dash"/>
                      <a:round/>
                      <a:headEnd type="none" w="sm" len="sm"/>
                      <a:tailEnd type="none" w="sm" len="sm"/>
                    </a:lnB>
                  </a:tcPr>
                </a:tc>
                <a:tc>
                  <a:txBody>
                    <a:bodyPr/>
                    <a:lstStyle/>
                    <a:p>
                      <a:pPr marL="0" marR="0" lvl="0" indent="0" algn="l" rtl="0">
                        <a:spcBef>
                          <a:spcPts val="0"/>
                        </a:spcBef>
                        <a:spcAft>
                          <a:spcPts val="0"/>
                        </a:spcAft>
                        <a:buNone/>
                      </a:pPr>
                      <a:endParaRPr sz="1500" b="1">
                        <a:solidFill>
                          <a:srgbClr val="0000FF"/>
                        </a:solidFill>
                      </a:endParaRPr>
                    </a:p>
                  </a:txBody>
                  <a:tcPr marL="87075" marR="87075" marT="42875" marB="42875">
                    <a:lnL w="127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rgbClr val="538CD5"/>
                      </a:solidFill>
                      <a:prstDash val="solid"/>
                      <a:round/>
                      <a:headEnd type="none" w="sm" len="sm"/>
                      <a:tailEnd type="none" w="sm" len="sm"/>
                    </a:lnT>
                    <a:lnB w="38100" cap="flat" cmpd="sng">
                      <a:solidFill>
                        <a:schemeClr val="dk1"/>
                      </a:solidFill>
                      <a:prstDash val="dash"/>
                      <a:round/>
                      <a:headEnd type="none" w="sm" len="sm"/>
                      <a:tailEnd type="none" w="sm" len="sm"/>
                    </a:lnB>
                  </a:tcPr>
                </a:tc>
                <a:extLst>
                  <a:ext uri="{0D108BD9-81ED-4DB2-BD59-A6C34878D82A}">
                    <a16:rowId xmlns:a16="http://schemas.microsoft.com/office/drawing/2014/main" val="10001"/>
                  </a:ext>
                </a:extLst>
              </a:tr>
              <a:tr h="963800">
                <a:tc>
                  <a:txBody>
                    <a:bodyPr/>
                    <a:lstStyle/>
                    <a:p>
                      <a:pPr marL="0" marR="0" lvl="0" indent="0" algn="l" rtl="0">
                        <a:spcBef>
                          <a:spcPts val="0"/>
                        </a:spcBef>
                        <a:spcAft>
                          <a:spcPts val="0"/>
                        </a:spcAft>
                        <a:buNone/>
                      </a:pPr>
                      <a:r>
                        <a:rPr lang="en-US" sz="2600"/>
                        <a:t>D=</a:t>
                      </a:r>
                      <a:endParaRPr sz="2600"/>
                    </a:p>
                  </a:txBody>
                  <a:tcPr marL="87075" marR="87075" marT="42875" marB="42875">
                    <a:lnL w="381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38100" cap="flat" cmpd="sng">
                      <a:solidFill>
                        <a:schemeClr val="dk1"/>
                      </a:solidFill>
                      <a:prstDash val="dash"/>
                      <a:round/>
                      <a:headEnd type="none" w="sm" len="sm"/>
                      <a:tailEnd type="none" w="sm" len="sm"/>
                    </a:lnT>
                    <a:lnB w="12700" cap="flat" cmpd="sng">
                      <a:solidFill>
                        <a:schemeClr val="accent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500" b="1">
                        <a:solidFill>
                          <a:srgbClr val="0000FF"/>
                        </a:solidFill>
                      </a:endParaRPr>
                    </a:p>
                  </a:txBody>
                  <a:tcPr marL="87075" marR="87075" marT="42875" marB="42875">
                    <a:lnL w="127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38100" cap="flat" cmpd="sng">
                      <a:solidFill>
                        <a:schemeClr val="dk1"/>
                      </a:solidFill>
                      <a:prstDash val="dash"/>
                      <a:round/>
                      <a:headEnd type="none" w="sm" len="sm"/>
                      <a:tailEnd type="none" w="sm" len="sm"/>
                    </a:lnT>
                    <a:lnB w="12700" cap="flat" cmpd="sng">
                      <a:solidFill>
                        <a:schemeClr val="accen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970550">
                <a:tc>
                  <a:txBody>
                    <a:bodyPr/>
                    <a:lstStyle/>
                    <a:p>
                      <a:pPr marL="0" marR="0" lvl="0" indent="0" algn="l" rtl="0">
                        <a:spcBef>
                          <a:spcPts val="0"/>
                        </a:spcBef>
                        <a:spcAft>
                          <a:spcPts val="0"/>
                        </a:spcAft>
                        <a:buNone/>
                      </a:pPr>
                      <a:r>
                        <a:rPr lang="en-US" sz="2600"/>
                        <a:t>E=</a:t>
                      </a:r>
                      <a:endParaRPr sz="2600"/>
                    </a:p>
                  </a:txBody>
                  <a:tcPr marL="87075" marR="87075" marT="42875" marB="42875">
                    <a:lnL w="381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spcBef>
                          <a:spcPts val="0"/>
                        </a:spcBef>
                        <a:spcAft>
                          <a:spcPts val="0"/>
                        </a:spcAft>
                        <a:buNone/>
                      </a:pPr>
                      <a:endParaRPr sz="1500" b="1">
                        <a:solidFill>
                          <a:srgbClr val="0000FF"/>
                        </a:solidFill>
                      </a:endParaRPr>
                    </a:p>
                  </a:txBody>
                  <a:tcPr marL="87075" marR="87075" marT="42875" marB="42875">
                    <a:lnL w="127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1307125">
                <a:tc>
                  <a:txBody>
                    <a:bodyPr/>
                    <a:lstStyle/>
                    <a:p>
                      <a:pPr marL="0" marR="0" lvl="0" indent="0" algn="l" rtl="0">
                        <a:spcBef>
                          <a:spcPts val="0"/>
                        </a:spcBef>
                        <a:spcAft>
                          <a:spcPts val="0"/>
                        </a:spcAft>
                        <a:buNone/>
                      </a:pPr>
                      <a:r>
                        <a:rPr lang="en-US" sz="2600"/>
                        <a:t>A=</a:t>
                      </a:r>
                      <a:endParaRPr sz="2600"/>
                    </a:p>
                  </a:txBody>
                  <a:tcPr marL="87075" marR="87075" marT="42875" marB="42875">
                    <a:lnL w="381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500" b="1">
                        <a:solidFill>
                          <a:srgbClr val="0000FF"/>
                        </a:solidFill>
                      </a:endParaRPr>
                    </a:p>
                  </a:txBody>
                  <a:tcPr marL="87075" marR="87075" marT="42875" marB="42875">
                    <a:lnL w="127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088150">
                <a:tc>
                  <a:txBody>
                    <a:bodyPr/>
                    <a:lstStyle/>
                    <a:p>
                      <a:pPr marL="0" marR="0" lvl="0" indent="0" algn="l" rtl="0">
                        <a:spcBef>
                          <a:spcPts val="0"/>
                        </a:spcBef>
                        <a:spcAft>
                          <a:spcPts val="0"/>
                        </a:spcAft>
                        <a:buNone/>
                      </a:pPr>
                      <a:r>
                        <a:rPr lang="en-US" sz="2600"/>
                        <a:t>L=</a:t>
                      </a:r>
                      <a:endParaRPr sz="2600"/>
                    </a:p>
                  </a:txBody>
                  <a:tcPr marL="87075" marR="87075" marT="42875" marB="42875">
                    <a:lnL w="381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tc>
                  <a:txBody>
                    <a:bodyPr/>
                    <a:lstStyle/>
                    <a:p>
                      <a:pPr marL="0" marR="0" lvl="0" indent="0" algn="l" rtl="0">
                        <a:spcBef>
                          <a:spcPts val="0"/>
                        </a:spcBef>
                        <a:spcAft>
                          <a:spcPts val="0"/>
                        </a:spcAft>
                        <a:buNone/>
                      </a:pPr>
                      <a:endParaRPr sz="1500" b="1">
                        <a:solidFill>
                          <a:srgbClr val="0000FF"/>
                        </a:solidFill>
                      </a:endParaRPr>
                    </a:p>
                  </a:txBody>
                  <a:tcPr marL="87075" marR="87075" marT="42875" marB="42875">
                    <a:lnL w="12700" cap="flat" cmpd="sng">
                      <a:solidFill>
                        <a:schemeClr val="accent1"/>
                      </a:solidFill>
                      <a:prstDash val="solid"/>
                      <a:round/>
                      <a:headEnd type="none" w="sm" len="sm"/>
                      <a:tailEnd type="none" w="sm" len="sm"/>
                    </a:lnL>
                    <a:lnR w="381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381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3582" name="Google Shape;3582;p222"/>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IDEAL Model</a:t>
            </a:r>
            <a:r>
              <a:rPr lang="en-US" sz="1800"/>
              <a:t> (continued)</a:t>
            </a:r>
            <a:endParaRPr/>
          </a:p>
        </p:txBody>
      </p:sp>
      <p:sp>
        <p:nvSpPr>
          <p:cNvPr id="3583" name="Google Shape;3583;p22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222</a:t>
            </a:fld>
            <a:endParaRPr/>
          </a:p>
        </p:txBody>
      </p:sp>
      <p:sp>
        <p:nvSpPr>
          <p:cNvPr id="3584" name="Google Shape;3584;p222"/>
          <p:cNvSpPr txBox="1"/>
          <p:nvPr/>
        </p:nvSpPr>
        <p:spPr>
          <a:xfrm>
            <a:off x="6180664" y="1340372"/>
            <a:ext cx="2822582" cy="487448"/>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2600">
                <a:solidFill>
                  <a:srgbClr val="FF0000"/>
                </a:solidFill>
                <a:latin typeface="Verdana"/>
                <a:ea typeface="Verdana"/>
                <a:cs typeface="Verdana"/>
                <a:sym typeface="Verdana"/>
              </a:rPr>
              <a:t>Before you talk</a:t>
            </a:r>
            <a:endParaRPr/>
          </a:p>
        </p:txBody>
      </p:sp>
      <p:sp>
        <p:nvSpPr>
          <p:cNvPr id="3585" name="Google Shape;3585;p222"/>
          <p:cNvSpPr/>
          <p:nvPr/>
        </p:nvSpPr>
        <p:spPr>
          <a:xfrm>
            <a:off x="942975" y="1204913"/>
            <a:ext cx="6750050" cy="701675"/>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2100" u="sng">
                <a:solidFill>
                  <a:schemeClr val="dk1"/>
                </a:solidFill>
                <a:latin typeface="Verdana"/>
                <a:ea typeface="Verdana"/>
                <a:cs typeface="Verdana"/>
                <a:sym typeface="Verdana"/>
              </a:rPr>
              <a:t>IDENTIFY</a:t>
            </a:r>
            <a:r>
              <a:rPr lang="en-US" sz="2100">
                <a:solidFill>
                  <a:schemeClr val="dk1"/>
                </a:solidFill>
                <a:latin typeface="Verdana"/>
                <a:ea typeface="Verdana"/>
                <a:cs typeface="Verdana"/>
                <a:sym typeface="Verdana"/>
              </a:rPr>
              <a:t> and understand the problem</a:t>
            </a:r>
            <a:endParaRPr/>
          </a:p>
          <a:p>
            <a:pPr marL="0" marR="0" lvl="0" indent="0" algn="l" rtl="0">
              <a:spcBef>
                <a:spcPts val="0"/>
              </a:spcBef>
              <a:spcAft>
                <a:spcPts val="0"/>
              </a:spcAft>
              <a:buNone/>
            </a:pPr>
            <a:r>
              <a:rPr lang="en-US" sz="1800" b="1">
                <a:solidFill>
                  <a:srgbClr val="0000FF"/>
                </a:solidFill>
                <a:latin typeface="Verdana"/>
                <a:ea typeface="Verdana"/>
                <a:cs typeface="Verdana"/>
                <a:sym typeface="Verdana"/>
              </a:rPr>
              <a:t>Use the skills you have already learned</a:t>
            </a:r>
            <a:endParaRPr/>
          </a:p>
        </p:txBody>
      </p:sp>
      <p:sp>
        <p:nvSpPr>
          <p:cNvPr id="3586" name="Google Shape;3586;p222"/>
          <p:cNvSpPr/>
          <p:nvPr/>
        </p:nvSpPr>
        <p:spPr>
          <a:xfrm>
            <a:off x="942975" y="2087563"/>
            <a:ext cx="7402513" cy="979487"/>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2100" u="sng">
                <a:solidFill>
                  <a:schemeClr val="dk1"/>
                </a:solidFill>
                <a:latin typeface="Verdana"/>
                <a:ea typeface="Verdana"/>
                <a:cs typeface="Verdana"/>
                <a:sym typeface="Verdana"/>
              </a:rPr>
              <a:t>DESCRIBE</a:t>
            </a:r>
            <a:r>
              <a:rPr lang="en-US" sz="2100">
                <a:solidFill>
                  <a:schemeClr val="dk1"/>
                </a:solidFill>
                <a:latin typeface="Verdana"/>
                <a:ea typeface="Verdana"/>
                <a:cs typeface="Verdana"/>
                <a:sym typeface="Verdana"/>
              </a:rPr>
              <a:t> the problem objectively and accurately</a:t>
            </a:r>
            <a:endParaRPr/>
          </a:p>
          <a:p>
            <a:pPr marL="0" marR="0" lvl="0" indent="0" algn="l" rtl="0">
              <a:spcBef>
                <a:spcPts val="0"/>
              </a:spcBef>
              <a:spcAft>
                <a:spcPts val="0"/>
              </a:spcAft>
              <a:buNone/>
            </a:pPr>
            <a:r>
              <a:rPr lang="en-US" sz="1800" b="1">
                <a:solidFill>
                  <a:srgbClr val="0000FF"/>
                </a:solidFill>
                <a:latin typeface="Verdana"/>
                <a:ea typeface="Verdana"/>
                <a:cs typeface="Verdana"/>
                <a:sym typeface="Verdana"/>
              </a:rPr>
              <a:t>Just the facts</a:t>
            </a:r>
            <a:endParaRPr/>
          </a:p>
          <a:p>
            <a:pPr marL="0" marR="0" lvl="0" indent="0" algn="l" rtl="0">
              <a:spcBef>
                <a:spcPts val="0"/>
              </a:spcBef>
              <a:spcAft>
                <a:spcPts val="0"/>
              </a:spcAft>
              <a:buNone/>
            </a:pPr>
            <a:r>
              <a:rPr lang="en-US" sz="1800" b="1">
                <a:solidFill>
                  <a:srgbClr val="0000FF"/>
                </a:solidFill>
                <a:latin typeface="Verdana"/>
                <a:ea typeface="Verdana"/>
                <a:cs typeface="Verdana"/>
                <a:sym typeface="Verdana"/>
              </a:rPr>
              <a:t>Minimize exaggeration</a:t>
            </a:r>
            <a:endParaRPr/>
          </a:p>
        </p:txBody>
      </p:sp>
      <p:sp>
        <p:nvSpPr>
          <p:cNvPr id="3587" name="Google Shape;3587;p222"/>
          <p:cNvSpPr/>
          <p:nvPr/>
        </p:nvSpPr>
        <p:spPr>
          <a:xfrm>
            <a:off x="942975" y="3016250"/>
            <a:ext cx="7910513" cy="965200"/>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2100" u="sng">
                <a:solidFill>
                  <a:schemeClr val="dk1"/>
                </a:solidFill>
                <a:latin typeface="Verdana"/>
                <a:ea typeface="Verdana"/>
                <a:cs typeface="Verdana"/>
                <a:sym typeface="Verdana"/>
              </a:rPr>
              <a:t>EXPRESS</a:t>
            </a:r>
            <a:r>
              <a:rPr lang="en-US" sz="2100">
                <a:solidFill>
                  <a:schemeClr val="dk1"/>
                </a:solidFill>
                <a:latin typeface="Verdana"/>
                <a:ea typeface="Verdana"/>
                <a:cs typeface="Verdana"/>
                <a:sym typeface="Verdana"/>
              </a:rPr>
              <a:t> your concerns and how you feel </a:t>
            </a:r>
            <a:r>
              <a:rPr lang="en-US" sz="1500">
                <a:solidFill>
                  <a:schemeClr val="dk1"/>
                </a:solidFill>
                <a:latin typeface="Verdana"/>
                <a:ea typeface="Verdana"/>
                <a:cs typeface="Verdana"/>
                <a:sym typeface="Verdana"/>
              </a:rPr>
              <a:t>(when appropriate)</a:t>
            </a:r>
            <a:endParaRPr/>
          </a:p>
          <a:p>
            <a:pPr marL="0" marR="0" lvl="0" indent="0" algn="l" rtl="0">
              <a:spcBef>
                <a:spcPts val="0"/>
              </a:spcBef>
              <a:spcAft>
                <a:spcPts val="0"/>
              </a:spcAft>
              <a:buNone/>
            </a:pPr>
            <a:r>
              <a:rPr lang="en-US" sz="1800" b="1">
                <a:solidFill>
                  <a:srgbClr val="0000FF"/>
                </a:solidFill>
                <a:latin typeface="Verdana"/>
                <a:ea typeface="Verdana"/>
                <a:cs typeface="Verdana"/>
                <a:sym typeface="Verdana"/>
              </a:rPr>
              <a:t>“I” rather than “you”</a:t>
            </a:r>
            <a:endParaRPr/>
          </a:p>
          <a:p>
            <a:pPr marL="0" marR="0" lvl="0" indent="0" algn="l" rtl="0">
              <a:spcBef>
                <a:spcPts val="0"/>
              </a:spcBef>
              <a:spcAft>
                <a:spcPts val="0"/>
              </a:spcAft>
              <a:buNone/>
            </a:pPr>
            <a:r>
              <a:rPr lang="en-US" sz="1800" b="1">
                <a:solidFill>
                  <a:srgbClr val="0000FF"/>
                </a:solidFill>
                <a:latin typeface="Verdana"/>
                <a:ea typeface="Verdana"/>
                <a:cs typeface="Verdana"/>
                <a:sym typeface="Verdana"/>
              </a:rPr>
              <a:t>Minimize exaggeration</a:t>
            </a:r>
            <a:endParaRPr/>
          </a:p>
        </p:txBody>
      </p:sp>
      <p:sp>
        <p:nvSpPr>
          <p:cNvPr id="3588" name="Google Shape;3588;p222"/>
          <p:cNvSpPr/>
          <p:nvPr/>
        </p:nvSpPr>
        <p:spPr>
          <a:xfrm>
            <a:off x="979489" y="3984625"/>
            <a:ext cx="7890192" cy="1319213"/>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2100" u="sng">
                <a:solidFill>
                  <a:schemeClr val="dk1"/>
                </a:solidFill>
                <a:latin typeface="Verdana"/>
                <a:ea typeface="Verdana"/>
                <a:cs typeface="Verdana"/>
                <a:sym typeface="Verdana"/>
              </a:rPr>
              <a:t>ASK</a:t>
            </a:r>
            <a:r>
              <a:rPr lang="en-US" sz="2100">
                <a:solidFill>
                  <a:schemeClr val="dk1"/>
                </a:solidFill>
                <a:latin typeface="Verdana"/>
                <a:ea typeface="Verdana"/>
                <a:cs typeface="Verdana"/>
                <a:sym typeface="Verdana"/>
              </a:rPr>
              <a:t> the other person for his/her perspective and then </a:t>
            </a:r>
            <a:r>
              <a:rPr lang="en-US" sz="2100" u="sng">
                <a:solidFill>
                  <a:schemeClr val="dk1"/>
                </a:solidFill>
                <a:latin typeface="Verdana"/>
                <a:ea typeface="Verdana"/>
                <a:cs typeface="Verdana"/>
                <a:sym typeface="Verdana"/>
              </a:rPr>
              <a:t>ASK</a:t>
            </a:r>
            <a:r>
              <a:rPr lang="en-US" sz="2100">
                <a:solidFill>
                  <a:schemeClr val="dk1"/>
                </a:solidFill>
                <a:latin typeface="Verdana"/>
                <a:ea typeface="Verdana"/>
                <a:cs typeface="Verdana"/>
                <a:sym typeface="Verdana"/>
              </a:rPr>
              <a:t> for reasonable change</a:t>
            </a:r>
            <a:endParaRPr/>
          </a:p>
          <a:p>
            <a:pPr marL="0" marR="0" lvl="0" indent="0" algn="l" rtl="0">
              <a:spcBef>
                <a:spcPts val="0"/>
              </a:spcBef>
              <a:spcAft>
                <a:spcPts val="0"/>
              </a:spcAft>
              <a:buNone/>
            </a:pPr>
            <a:r>
              <a:rPr lang="en-US" sz="1800" b="1">
                <a:solidFill>
                  <a:srgbClr val="0000FF"/>
                </a:solidFill>
                <a:latin typeface="Verdana"/>
                <a:ea typeface="Verdana"/>
                <a:cs typeface="Verdana"/>
                <a:sym typeface="Verdana"/>
              </a:rPr>
              <a:t>“What” and “How” questions, not “Why” questions</a:t>
            </a:r>
            <a:endParaRPr/>
          </a:p>
          <a:p>
            <a:pPr marL="0" marR="0" lvl="0" indent="0" algn="l" rtl="0">
              <a:spcBef>
                <a:spcPts val="0"/>
              </a:spcBef>
              <a:spcAft>
                <a:spcPts val="0"/>
              </a:spcAft>
              <a:buNone/>
            </a:pPr>
            <a:r>
              <a:rPr lang="en-US" sz="1800" b="1">
                <a:solidFill>
                  <a:srgbClr val="0000FF"/>
                </a:solidFill>
                <a:latin typeface="Verdana"/>
                <a:ea typeface="Verdana"/>
                <a:cs typeface="Verdana"/>
                <a:sym typeface="Verdana"/>
              </a:rPr>
              <a:t>Work towards win-win</a:t>
            </a:r>
            <a:endParaRPr/>
          </a:p>
        </p:txBody>
      </p:sp>
      <p:sp>
        <p:nvSpPr>
          <p:cNvPr id="3589" name="Google Shape;3589;p222"/>
          <p:cNvSpPr/>
          <p:nvPr/>
        </p:nvSpPr>
        <p:spPr>
          <a:xfrm>
            <a:off x="942975" y="5316538"/>
            <a:ext cx="7583488" cy="1041400"/>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2100" u="sng">
                <a:solidFill>
                  <a:schemeClr val="dk1"/>
                </a:solidFill>
                <a:latin typeface="Verdana"/>
                <a:ea typeface="Verdana"/>
                <a:cs typeface="Verdana"/>
                <a:sym typeface="Verdana"/>
              </a:rPr>
              <a:t>LIST</a:t>
            </a:r>
            <a:r>
              <a:rPr lang="en-US" sz="2100">
                <a:solidFill>
                  <a:schemeClr val="dk1"/>
                </a:solidFill>
                <a:latin typeface="Verdana"/>
                <a:ea typeface="Verdana"/>
                <a:cs typeface="Verdana"/>
                <a:sym typeface="Verdana"/>
              </a:rPr>
              <a:t> the positive outcomes that will occur if the person makes the agreed upon change</a:t>
            </a:r>
            <a:endParaRPr/>
          </a:p>
          <a:p>
            <a:pPr marL="0" marR="0" lvl="0" indent="0" algn="l" rtl="0">
              <a:spcBef>
                <a:spcPts val="0"/>
              </a:spcBef>
              <a:spcAft>
                <a:spcPts val="0"/>
              </a:spcAft>
              <a:buNone/>
            </a:pPr>
            <a:r>
              <a:rPr lang="en-US" sz="1800" b="1">
                <a:solidFill>
                  <a:srgbClr val="0000FF"/>
                </a:solidFill>
                <a:latin typeface="Verdana"/>
                <a:ea typeface="Verdana"/>
                <a:cs typeface="Verdana"/>
                <a:sym typeface="Verdana"/>
              </a:rPr>
              <a:t>Start with positive and use negative, if necessary</a:t>
            </a:r>
            <a:endParaRPr/>
          </a:p>
        </p:txBody>
      </p:sp>
      <p:pic>
        <p:nvPicPr>
          <p:cNvPr id="3590" name="Google Shape;3590;p222" descr="Assertive_Communication.png"/>
          <p:cNvPicPr preferRelativeResize="0"/>
          <p:nvPr/>
        </p:nvPicPr>
        <p:blipFill rotWithShape="1">
          <a:blip r:embed="rId3">
            <a:alphaModFix/>
          </a:blip>
          <a:srcRect/>
          <a:stretch/>
        </p:blipFill>
        <p:spPr>
          <a:xfrm>
            <a:off x="414338" y="141288"/>
            <a:ext cx="685800" cy="825500"/>
          </a:xfrm>
          <a:prstGeom prst="rect">
            <a:avLst/>
          </a:prstGeom>
          <a:noFill/>
          <a:ln>
            <a:noFill/>
          </a:ln>
        </p:spPr>
      </p:pic>
      <p:sp>
        <p:nvSpPr>
          <p:cNvPr id="3591" name="Google Shape;3591;p22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3597"/>
        <p:cNvGrpSpPr/>
        <p:nvPr/>
      </p:nvGrpSpPr>
      <p:grpSpPr>
        <a:xfrm>
          <a:off x="0" y="0"/>
          <a:ext cx="0" cy="0"/>
          <a:chOff x="0" y="0"/>
          <a:chExt cx="0" cy="0"/>
        </a:xfrm>
      </p:grpSpPr>
      <p:sp>
        <p:nvSpPr>
          <p:cNvPr id="3598" name="Google Shape;3598;p22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223</a:t>
            </a:fld>
            <a:endParaRPr/>
          </a:p>
        </p:txBody>
      </p:sp>
      <p:sp>
        <p:nvSpPr>
          <p:cNvPr id="3599" name="Google Shape;3599;p223"/>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(pages 86-87):</a:t>
            </a:r>
            <a:br>
              <a:rPr lang="en-US"/>
            </a:br>
            <a:r>
              <a:rPr lang="en-US"/>
              <a:t>IDEAL Model</a:t>
            </a:r>
            <a:endParaRPr/>
          </a:p>
        </p:txBody>
      </p:sp>
      <p:pic>
        <p:nvPicPr>
          <p:cNvPr id="3600" name="Google Shape;3600;p223" descr="Assertive_Communication.png"/>
          <p:cNvPicPr preferRelativeResize="0"/>
          <p:nvPr/>
        </p:nvPicPr>
        <p:blipFill rotWithShape="1">
          <a:blip r:embed="rId3">
            <a:alphaModFix/>
          </a:blip>
          <a:srcRect/>
          <a:stretch/>
        </p:blipFill>
        <p:spPr>
          <a:xfrm>
            <a:off x="414338" y="141288"/>
            <a:ext cx="685800" cy="825500"/>
          </a:xfrm>
          <a:prstGeom prst="rect">
            <a:avLst/>
          </a:prstGeom>
          <a:noFill/>
          <a:ln>
            <a:noFill/>
          </a:ln>
        </p:spPr>
      </p:pic>
      <p:pic>
        <p:nvPicPr>
          <p:cNvPr id="3601" name="Google Shape;3601;p223" descr="D - TLR Review CSF2_TeenCurriculum_ParticipantGuideV3_0 3_AUG15.pptx - PowerPoint"/>
          <p:cNvPicPr preferRelativeResize="0"/>
          <p:nvPr/>
        </p:nvPicPr>
        <p:blipFill rotWithShape="1">
          <a:blip r:embed="rId4">
            <a:alphaModFix/>
          </a:blip>
          <a:srcRect l="24707" t="31563" r="6800" b="22961"/>
          <a:stretch/>
        </p:blipFill>
        <p:spPr>
          <a:xfrm>
            <a:off x="461023" y="1375576"/>
            <a:ext cx="3902294" cy="5088834"/>
          </a:xfrm>
          <a:prstGeom prst="rect">
            <a:avLst/>
          </a:prstGeom>
          <a:noFill/>
          <a:ln>
            <a:noFill/>
          </a:ln>
        </p:spPr>
      </p:pic>
      <p:pic>
        <p:nvPicPr>
          <p:cNvPr id="3602" name="Google Shape;3602;p223" descr="D - TLR Review CSF2_TeenCurriculum_ParticipantGuideV3_0 3_AUG15.pptx - PowerPoint"/>
          <p:cNvPicPr preferRelativeResize="0"/>
          <p:nvPr/>
        </p:nvPicPr>
        <p:blipFill rotWithShape="1">
          <a:blip r:embed="rId5">
            <a:alphaModFix/>
          </a:blip>
          <a:srcRect l="25154" t="31453" r="6800" b="22848"/>
          <a:stretch/>
        </p:blipFill>
        <p:spPr>
          <a:xfrm>
            <a:off x="4831080" y="1375576"/>
            <a:ext cx="3817167" cy="5088834"/>
          </a:xfrm>
          <a:prstGeom prst="rect">
            <a:avLst/>
          </a:prstGeom>
          <a:noFill/>
          <a:ln>
            <a:noFill/>
          </a:ln>
        </p:spPr>
      </p:pic>
      <p:sp>
        <p:nvSpPr>
          <p:cNvPr id="3603" name="Google Shape;3603;p22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3609"/>
        <p:cNvGrpSpPr/>
        <p:nvPr/>
      </p:nvGrpSpPr>
      <p:grpSpPr>
        <a:xfrm>
          <a:off x="0" y="0"/>
          <a:ext cx="0" cy="0"/>
          <a:chOff x="0" y="0"/>
          <a:chExt cx="0" cy="0"/>
        </a:xfrm>
      </p:grpSpPr>
      <p:sp>
        <p:nvSpPr>
          <p:cNvPr id="3610" name="Google Shape;3610;p22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224</a:t>
            </a:fld>
            <a:endParaRPr/>
          </a:p>
        </p:txBody>
      </p:sp>
      <p:sp>
        <p:nvSpPr>
          <p:cNvPr id="3611" name="Google Shape;3611;p224"/>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88):</a:t>
            </a:r>
            <a:br>
              <a:rPr lang="en-US"/>
            </a:br>
            <a:r>
              <a:rPr lang="en-US"/>
              <a:t>Make it Personal</a:t>
            </a:r>
            <a:endParaRPr/>
          </a:p>
        </p:txBody>
      </p:sp>
      <p:pic>
        <p:nvPicPr>
          <p:cNvPr id="3612" name="Google Shape;3612;p224" descr="Assertive_Communication.png"/>
          <p:cNvPicPr preferRelativeResize="0"/>
          <p:nvPr/>
        </p:nvPicPr>
        <p:blipFill rotWithShape="1">
          <a:blip r:embed="rId3">
            <a:alphaModFix/>
          </a:blip>
          <a:srcRect/>
          <a:stretch/>
        </p:blipFill>
        <p:spPr>
          <a:xfrm>
            <a:off x="414338" y="141288"/>
            <a:ext cx="685800" cy="825500"/>
          </a:xfrm>
          <a:prstGeom prst="rect">
            <a:avLst/>
          </a:prstGeom>
          <a:noFill/>
          <a:ln>
            <a:noFill/>
          </a:ln>
        </p:spPr>
      </p:pic>
      <p:pic>
        <p:nvPicPr>
          <p:cNvPr id="3613" name="Google Shape;3613;p224" descr="D - TLR Review CSF2_TeenCurriculum_ParticipantGuideV3_0 3_AUG15.pptx - PowerPoint"/>
          <p:cNvPicPr preferRelativeResize="0"/>
          <p:nvPr/>
        </p:nvPicPr>
        <p:blipFill rotWithShape="1">
          <a:blip r:embed="rId4">
            <a:alphaModFix/>
          </a:blip>
          <a:srcRect l="24930" t="31566" r="6799" b="22849"/>
          <a:stretch/>
        </p:blipFill>
        <p:spPr>
          <a:xfrm>
            <a:off x="2671203" y="1417320"/>
            <a:ext cx="3828781" cy="5021351"/>
          </a:xfrm>
          <a:prstGeom prst="rect">
            <a:avLst/>
          </a:prstGeom>
          <a:noFill/>
          <a:ln>
            <a:noFill/>
          </a:ln>
        </p:spPr>
      </p:pic>
      <p:sp>
        <p:nvSpPr>
          <p:cNvPr id="3614" name="Google Shape;3614;p22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Shape 3626"/>
        <p:cNvGrpSpPr/>
        <p:nvPr/>
      </p:nvGrpSpPr>
      <p:grpSpPr>
        <a:xfrm>
          <a:off x="0" y="0"/>
          <a:ext cx="0" cy="0"/>
          <a:chOff x="0" y="0"/>
          <a:chExt cx="0" cy="0"/>
        </a:xfrm>
      </p:grpSpPr>
      <p:sp>
        <p:nvSpPr>
          <p:cNvPr id="3627" name="Google Shape;3627;p22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16) EP/ACR Cover Page</a:t>
            </a:r>
            <a:endParaRPr/>
          </a:p>
        </p:txBody>
      </p:sp>
      <p:sp>
        <p:nvSpPr>
          <p:cNvPr id="3628" name="Google Shape;3628;p22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225</a:t>
            </a:fld>
            <a:endParaRPr/>
          </a:p>
        </p:txBody>
      </p:sp>
      <p:sp>
        <p:nvSpPr>
          <p:cNvPr id="3629" name="Google Shape;3629;p22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Shape 3640"/>
        <p:cNvGrpSpPr/>
        <p:nvPr/>
      </p:nvGrpSpPr>
      <p:grpSpPr>
        <a:xfrm>
          <a:off x="0" y="0"/>
          <a:ext cx="0" cy="0"/>
          <a:chOff x="0" y="0"/>
          <a:chExt cx="0" cy="0"/>
        </a:xfrm>
      </p:grpSpPr>
      <p:sp>
        <p:nvSpPr>
          <p:cNvPr id="3641" name="Google Shape;3641;p22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16) EP/ACR Key Terms</a:t>
            </a:r>
            <a:endParaRPr/>
          </a:p>
        </p:txBody>
      </p:sp>
      <p:sp>
        <p:nvSpPr>
          <p:cNvPr id="3642" name="Google Shape;3642;p22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226</a:t>
            </a:fld>
            <a:endParaRPr/>
          </a:p>
        </p:txBody>
      </p:sp>
      <p:sp>
        <p:nvSpPr>
          <p:cNvPr id="3643" name="Google Shape;3643;p22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3649"/>
        <p:cNvGrpSpPr/>
        <p:nvPr/>
      </p:nvGrpSpPr>
      <p:grpSpPr>
        <a:xfrm>
          <a:off x="0" y="0"/>
          <a:ext cx="0" cy="0"/>
          <a:chOff x="0" y="0"/>
          <a:chExt cx="0" cy="0"/>
        </a:xfrm>
      </p:grpSpPr>
      <p:sp>
        <p:nvSpPr>
          <p:cNvPr id="3650" name="Google Shape;3650;p22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89):</a:t>
            </a:r>
            <a:br>
              <a:rPr lang="en-US"/>
            </a:br>
            <a:r>
              <a:rPr lang="en-US"/>
              <a:t>Hunt the Good Stuff</a:t>
            </a:r>
            <a:endParaRPr/>
          </a:p>
        </p:txBody>
      </p:sp>
      <p:sp>
        <p:nvSpPr>
          <p:cNvPr id="3651" name="Google Shape;3651;p22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227</a:t>
            </a:fld>
            <a:endParaRPr/>
          </a:p>
        </p:txBody>
      </p:sp>
      <p:pic>
        <p:nvPicPr>
          <p:cNvPr id="3652" name="Google Shape;3652;p227" descr="HTGS.png"/>
          <p:cNvPicPr preferRelativeResize="0"/>
          <p:nvPr/>
        </p:nvPicPr>
        <p:blipFill rotWithShape="1">
          <a:blip r:embed="rId3">
            <a:alphaModFix/>
          </a:blip>
          <a:srcRect/>
          <a:stretch/>
        </p:blipFill>
        <p:spPr>
          <a:xfrm>
            <a:off x="412750" y="131763"/>
            <a:ext cx="684213" cy="822325"/>
          </a:xfrm>
          <a:prstGeom prst="rect">
            <a:avLst/>
          </a:prstGeom>
          <a:noFill/>
          <a:ln>
            <a:noFill/>
          </a:ln>
        </p:spPr>
      </p:pic>
      <p:pic>
        <p:nvPicPr>
          <p:cNvPr id="3653" name="Google Shape;3653;p227" descr="D - TLR Review CSF2_TeenCurriculum_ParticipantGuideV3_0 3_AUG15.pptx - PowerPoint"/>
          <p:cNvPicPr preferRelativeResize="0"/>
          <p:nvPr/>
        </p:nvPicPr>
        <p:blipFill rotWithShape="1">
          <a:blip r:embed="rId4">
            <a:alphaModFix/>
          </a:blip>
          <a:srcRect l="26049" t="31453" r="5457" b="22963"/>
          <a:stretch/>
        </p:blipFill>
        <p:spPr>
          <a:xfrm>
            <a:off x="2685681" y="1460090"/>
            <a:ext cx="3809975" cy="4980359"/>
          </a:xfrm>
          <a:prstGeom prst="rect">
            <a:avLst/>
          </a:prstGeom>
          <a:noFill/>
          <a:ln>
            <a:noFill/>
          </a:ln>
        </p:spPr>
      </p:pic>
      <p:sp>
        <p:nvSpPr>
          <p:cNvPr id="3654" name="Google Shape;3654;p22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3661"/>
        <p:cNvGrpSpPr/>
        <p:nvPr/>
      </p:nvGrpSpPr>
      <p:grpSpPr>
        <a:xfrm>
          <a:off x="0" y="0"/>
          <a:ext cx="0" cy="0"/>
          <a:chOff x="0" y="0"/>
          <a:chExt cx="0" cy="0"/>
        </a:xfrm>
      </p:grpSpPr>
      <p:sp>
        <p:nvSpPr>
          <p:cNvPr id="3662" name="Google Shape;3662;p22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Effective Praise</a:t>
            </a:r>
            <a:endParaRPr/>
          </a:p>
        </p:txBody>
      </p:sp>
      <p:sp>
        <p:nvSpPr>
          <p:cNvPr id="3663" name="Google Shape;3663;p22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228</a:t>
            </a:fld>
            <a:endParaRPr/>
          </a:p>
        </p:txBody>
      </p:sp>
      <p:pic>
        <p:nvPicPr>
          <p:cNvPr id="3664" name="Google Shape;3664;p228" descr="S:\0Resilience\Army\MRT V 3.0 Devel\Final\Icons\ACR.png"/>
          <p:cNvPicPr preferRelativeResize="0"/>
          <p:nvPr/>
        </p:nvPicPr>
        <p:blipFill rotWithShape="1">
          <a:blip r:embed="rId3">
            <a:alphaModFix/>
          </a:blip>
          <a:srcRect/>
          <a:stretch/>
        </p:blipFill>
        <p:spPr>
          <a:xfrm>
            <a:off x="2860675" y="1828800"/>
            <a:ext cx="3417888" cy="4114800"/>
          </a:xfrm>
          <a:prstGeom prst="rect">
            <a:avLst/>
          </a:prstGeom>
          <a:noFill/>
          <a:ln>
            <a:noFill/>
          </a:ln>
        </p:spPr>
      </p:pic>
      <p:pic>
        <p:nvPicPr>
          <p:cNvPr id="3665" name="Google Shape;3665;p228" descr="ACR.png"/>
          <p:cNvPicPr preferRelativeResize="0"/>
          <p:nvPr/>
        </p:nvPicPr>
        <p:blipFill rotWithShape="1">
          <a:blip r:embed="rId4">
            <a:alphaModFix/>
          </a:blip>
          <a:srcRect/>
          <a:stretch/>
        </p:blipFill>
        <p:spPr>
          <a:xfrm>
            <a:off x="457200" y="128588"/>
            <a:ext cx="684213" cy="822325"/>
          </a:xfrm>
          <a:prstGeom prst="rect">
            <a:avLst/>
          </a:prstGeom>
          <a:noFill/>
          <a:ln>
            <a:noFill/>
          </a:ln>
        </p:spPr>
      </p:pic>
      <p:sp>
        <p:nvSpPr>
          <p:cNvPr id="3666" name="Google Shape;3666;p228"/>
          <p:cNvSpPr/>
          <p:nvPr/>
        </p:nvSpPr>
        <p:spPr>
          <a:xfrm>
            <a:off x="3165989" y="931606"/>
            <a:ext cx="2819400" cy="366252"/>
          </a:xfrm>
          <a:prstGeom prst="roundRect">
            <a:avLst>
              <a:gd name="adj" fmla="val 16667"/>
            </a:avLst>
          </a:prstGeom>
          <a:solidFill>
            <a:srgbClr val="00B050"/>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r>
              <a:rPr lang="en-US" sz="1900">
                <a:solidFill>
                  <a:schemeClr val="lt1"/>
                </a:solidFill>
                <a:latin typeface="Arial"/>
                <a:ea typeface="Arial"/>
                <a:cs typeface="Arial"/>
                <a:sym typeface="Arial"/>
              </a:rPr>
              <a:t>Connection</a:t>
            </a:r>
            <a:endParaRPr/>
          </a:p>
        </p:txBody>
      </p:sp>
      <p:sp>
        <p:nvSpPr>
          <p:cNvPr id="3667" name="Google Shape;3667;p22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3674"/>
        <p:cNvGrpSpPr/>
        <p:nvPr/>
      </p:nvGrpSpPr>
      <p:grpSpPr>
        <a:xfrm>
          <a:off x="0" y="0"/>
          <a:ext cx="0" cy="0"/>
          <a:chOff x="0" y="0"/>
          <a:chExt cx="0" cy="0"/>
        </a:xfrm>
      </p:grpSpPr>
      <p:sp>
        <p:nvSpPr>
          <p:cNvPr id="3675" name="Google Shape;3675;p22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229</a:t>
            </a:fld>
            <a:endParaRPr/>
          </a:p>
        </p:txBody>
      </p:sp>
      <p:pic>
        <p:nvPicPr>
          <p:cNvPr id="3676" name="Google Shape;3676;p229" descr="ACR.png"/>
          <p:cNvPicPr preferRelativeResize="0"/>
          <p:nvPr/>
        </p:nvPicPr>
        <p:blipFill rotWithShape="1">
          <a:blip r:embed="rId3">
            <a:alphaModFix/>
          </a:blip>
          <a:srcRect/>
          <a:stretch/>
        </p:blipFill>
        <p:spPr>
          <a:xfrm>
            <a:off x="457200" y="128588"/>
            <a:ext cx="684213" cy="822325"/>
          </a:xfrm>
          <a:prstGeom prst="rect">
            <a:avLst/>
          </a:prstGeom>
          <a:noFill/>
          <a:ln>
            <a:noFill/>
          </a:ln>
        </p:spPr>
      </p:pic>
      <p:sp>
        <p:nvSpPr>
          <p:cNvPr id="3677" name="Google Shape;3677;p229"/>
          <p:cNvSpPr txBox="1">
            <a:spLocks noGrp="1"/>
          </p:cNvSpPr>
          <p:nvPr>
            <p:ph type="body" idx="1"/>
          </p:nvPr>
        </p:nvSpPr>
        <p:spPr>
          <a:xfrm>
            <a:off x="304800" y="1371600"/>
            <a:ext cx="8816975" cy="1143000"/>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2400"/>
              <a:buChar char="▪"/>
            </a:pPr>
            <a:r>
              <a:rPr lang="en-US"/>
              <a:t>I am the captain of my basketball team and lately we have been struggling to come together as a team. Last night at our game things finally went right!</a:t>
            </a:r>
            <a:endParaRPr/>
          </a:p>
          <a:p>
            <a:pPr marL="341313" lvl="0" indent="-188913" algn="l" rtl="0">
              <a:spcBef>
                <a:spcPts val="480"/>
              </a:spcBef>
              <a:spcAft>
                <a:spcPts val="0"/>
              </a:spcAft>
              <a:buClr>
                <a:schemeClr val="dk1"/>
              </a:buClr>
              <a:buSzPts val="2400"/>
              <a:buNone/>
            </a:pPr>
            <a:endParaRPr/>
          </a:p>
          <a:p>
            <a:pPr marL="341313" lvl="0" indent="-341313" algn="l" rtl="0">
              <a:spcBef>
                <a:spcPts val="480"/>
              </a:spcBef>
              <a:spcAft>
                <a:spcPts val="0"/>
              </a:spcAft>
              <a:buClr>
                <a:schemeClr val="dk1"/>
              </a:buClr>
              <a:buSzPts val="2400"/>
              <a:buFont typeface="Noto Sans Symbols"/>
              <a:buNone/>
            </a:pPr>
            <a:endParaRPr/>
          </a:p>
          <a:p>
            <a:pPr marL="341313" lvl="0" indent="-188913" algn="l" rtl="0">
              <a:spcBef>
                <a:spcPts val="480"/>
              </a:spcBef>
              <a:spcAft>
                <a:spcPts val="0"/>
              </a:spcAft>
              <a:buClr>
                <a:schemeClr val="dk1"/>
              </a:buClr>
              <a:buSzPts val="2400"/>
              <a:buNone/>
            </a:pPr>
            <a:endParaRPr/>
          </a:p>
          <a:p>
            <a:pPr marL="341313" lvl="0" indent="-188913" algn="l" rtl="0">
              <a:spcBef>
                <a:spcPts val="480"/>
              </a:spcBef>
              <a:spcAft>
                <a:spcPts val="0"/>
              </a:spcAft>
              <a:buClr>
                <a:schemeClr val="dk1"/>
              </a:buClr>
              <a:buSzPts val="2400"/>
              <a:buNone/>
            </a:pPr>
            <a:endParaRPr/>
          </a:p>
          <a:p>
            <a:pPr marL="341313" lvl="0" indent="-188913" algn="l" rtl="0">
              <a:spcBef>
                <a:spcPts val="480"/>
              </a:spcBef>
              <a:spcAft>
                <a:spcPts val="0"/>
              </a:spcAft>
              <a:buClr>
                <a:schemeClr val="dk1"/>
              </a:buClr>
              <a:buSzPts val="2400"/>
              <a:buNone/>
            </a:pPr>
            <a:endParaRPr/>
          </a:p>
          <a:p>
            <a:pPr marL="341313" lvl="0" indent="-188913" algn="l" rtl="0">
              <a:spcBef>
                <a:spcPts val="480"/>
              </a:spcBef>
              <a:spcAft>
                <a:spcPts val="0"/>
              </a:spcAft>
              <a:buClr>
                <a:schemeClr val="dk1"/>
              </a:buClr>
              <a:buSzPts val="2400"/>
              <a:buNone/>
            </a:pPr>
            <a:endParaRPr/>
          </a:p>
          <a:p>
            <a:pPr marL="341313" lvl="0" indent="-341313" algn="l" rtl="0">
              <a:spcBef>
                <a:spcPts val="480"/>
              </a:spcBef>
              <a:spcAft>
                <a:spcPts val="0"/>
              </a:spcAft>
              <a:buClr>
                <a:schemeClr val="dk1"/>
              </a:buClr>
              <a:buSzPts val="2400"/>
              <a:buFont typeface="Noto Sans Symbols"/>
              <a:buNone/>
            </a:pPr>
            <a:endParaRPr/>
          </a:p>
          <a:p>
            <a:pPr marL="741363" lvl="1" indent="-284163" algn="l" rtl="0">
              <a:spcBef>
                <a:spcPts val="313"/>
              </a:spcBef>
              <a:spcAft>
                <a:spcPts val="0"/>
              </a:spcAft>
              <a:buClr>
                <a:schemeClr val="dk1"/>
              </a:buClr>
              <a:buSzPts val="2400"/>
              <a:buFont typeface="Arial"/>
              <a:buNone/>
            </a:pPr>
            <a:endParaRPr sz="2400"/>
          </a:p>
        </p:txBody>
      </p:sp>
      <p:sp>
        <p:nvSpPr>
          <p:cNvPr id="3678" name="Google Shape;3678;p22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Effective Praise</a:t>
            </a:r>
            <a:endParaRPr/>
          </a:p>
        </p:txBody>
      </p:sp>
      <p:grpSp>
        <p:nvGrpSpPr>
          <p:cNvPr id="3679" name="Google Shape;3679;p229"/>
          <p:cNvGrpSpPr/>
          <p:nvPr/>
        </p:nvGrpSpPr>
        <p:grpSpPr>
          <a:xfrm>
            <a:off x="2998153" y="2853077"/>
            <a:ext cx="3155950" cy="3290015"/>
            <a:chOff x="1117635" y="1978025"/>
            <a:chExt cx="3155915" cy="3543946"/>
          </a:xfrm>
        </p:grpSpPr>
        <p:sp>
          <p:nvSpPr>
            <p:cNvPr id="3680" name="Google Shape;3680;p229"/>
            <p:cNvSpPr txBox="1"/>
            <p:nvPr/>
          </p:nvSpPr>
          <p:spPr>
            <a:xfrm>
              <a:off x="1117635" y="5124133"/>
              <a:ext cx="3120990" cy="3978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Verdana"/>
                  <a:ea typeface="Verdana"/>
                  <a:cs typeface="Verdana"/>
                  <a:sym typeface="Verdana"/>
                </a:rPr>
                <a:t>Effective Praise</a:t>
              </a:r>
              <a:endParaRPr sz="1800" b="1">
                <a:solidFill>
                  <a:schemeClr val="dk1"/>
                </a:solidFill>
                <a:latin typeface="Verdana"/>
                <a:ea typeface="Verdana"/>
                <a:cs typeface="Verdana"/>
                <a:sym typeface="Verdana"/>
              </a:endParaRPr>
            </a:p>
          </p:txBody>
        </p:sp>
        <p:grpSp>
          <p:nvGrpSpPr>
            <p:cNvPr id="3681" name="Google Shape;3681;p229"/>
            <p:cNvGrpSpPr/>
            <p:nvPr/>
          </p:nvGrpSpPr>
          <p:grpSpPr>
            <a:xfrm>
              <a:off x="1162050" y="1978025"/>
              <a:ext cx="3111500" cy="3111500"/>
              <a:chOff x="1162050" y="1978025"/>
              <a:chExt cx="3111500" cy="3111500"/>
            </a:xfrm>
          </p:grpSpPr>
          <p:pic>
            <p:nvPicPr>
              <p:cNvPr id="3682" name="Google Shape;3682;p229" descr="Movie Icon"/>
              <p:cNvPicPr preferRelativeResize="0"/>
              <p:nvPr/>
            </p:nvPicPr>
            <p:blipFill rotWithShape="1">
              <a:blip r:embed="rId4">
                <a:alphaModFix/>
              </a:blip>
              <a:srcRect/>
              <a:stretch/>
            </p:blipFill>
            <p:spPr>
              <a:xfrm>
                <a:off x="1162050" y="1978025"/>
                <a:ext cx="3111500" cy="3111500"/>
              </a:xfrm>
              <a:prstGeom prst="rect">
                <a:avLst/>
              </a:prstGeom>
              <a:noFill/>
              <a:ln>
                <a:noFill/>
              </a:ln>
            </p:spPr>
          </p:pic>
          <p:sp>
            <p:nvSpPr>
              <p:cNvPr id="3683" name="Google Shape;3683;p229"/>
              <p:cNvSpPr/>
              <p:nvPr/>
            </p:nvSpPr>
            <p:spPr>
              <a:xfrm>
                <a:off x="1625630" y="3686003"/>
                <a:ext cx="2105001" cy="944468"/>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684" name="Google Shape;3684;p229"/>
            <p:cNvSpPr txBox="1"/>
            <p:nvPr/>
          </p:nvSpPr>
          <p:spPr>
            <a:xfrm>
              <a:off x="1639916" y="3865373"/>
              <a:ext cx="2046265" cy="585728"/>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200" b="1">
                  <a:solidFill>
                    <a:schemeClr val="lt1"/>
                  </a:solidFill>
                  <a:latin typeface="Verdana"/>
                  <a:ea typeface="Verdana"/>
                  <a:cs typeface="Verdana"/>
                  <a:sym typeface="Verdana"/>
                </a:rPr>
                <a:t>DEMO</a:t>
              </a:r>
              <a:endParaRPr/>
            </a:p>
          </p:txBody>
        </p:sp>
      </p:grpSp>
      <p:sp>
        <p:nvSpPr>
          <p:cNvPr id="3685" name="Google Shape;3685;p22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23"/>
          <p:cNvSpPr txBox="1">
            <a:spLocks noGrp="1"/>
          </p:cNvSpPr>
          <p:nvPr>
            <p:ph type="title"/>
          </p:nvPr>
        </p:nvSpPr>
        <p:spPr>
          <a:xfrm>
            <a:off x="0" y="-15875"/>
            <a:ext cx="9144000" cy="11430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10):</a:t>
            </a:r>
            <a:br>
              <a:rPr lang="en-US"/>
            </a:br>
            <a:r>
              <a:rPr lang="en-US"/>
              <a:t>What is my goal?</a:t>
            </a:r>
            <a:endParaRPr/>
          </a:p>
        </p:txBody>
      </p:sp>
      <p:pic>
        <p:nvPicPr>
          <p:cNvPr id="579" name="Google Shape;579;p23" descr="S:\0Resilience\Army\MRT V 3.0 Devel\Final\Icons\Goal_Setting.png"/>
          <p:cNvPicPr preferRelativeResize="0"/>
          <p:nvPr/>
        </p:nvPicPr>
        <p:blipFill rotWithShape="1">
          <a:blip r:embed="rId3">
            <a:alphaModFix/>
          </a:blip>
          <a:srcRect/>
          <a:stretch/>
        </p:blipFill>
        <p:spPr>
          <a:xfrm>
            <a:off x="475298" y="140970"/>
            <a:ext cx="685800" cy="825500"/>
          </a:xfrm>
          <a:prstGeom prst="rect">
            <a:avLst/>
          </a:prstGeom>
          <a:noFill/>
          <a:ln>
            <a:noFill/>
          </a:ln>
        </p:spPr>
      </p:pic>
      <p:sp>
        <p:nvSpPr>
          <p:cNvPr id="580" name="Google Shape;580;p23"/>
          <p:cNvSpPr txBox="1">
            <a:spLocks noGrp="1"/>
          </p:cNvSpPr>
          <p:nvPr>
            <p:ph type="sldNum" idx="12"/>
          </p:nvPr>
        </p:nvSpPr>
        <p:spPr>
          <a:xfrm>
            <a:off x="8252352"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581" name="Google Shape;581;p2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582" name="Google Shape;582;p23" descr="B - reviewed CSF2_TeenCurriculum_2HRWORKSHOP_ParticipantGuideV2_1 2_AUG14 V4_1.pptx - PowerPoint"/>
          <p:cNvPicPr preferRelativeResize="0"/>
          <p:nvPr/>
        </p:nvPicPr>
        <p:blipFill rotWithShape="1">
          <a:blip r:embed="rId4">
            <a:alphaModFix/>
          </a:blip>
          <a:srcRect l="33755" t="25391" r="19485" b="10144"/>
          <a:stretch/>
        </p:blipFill>
        <p:spPr>
          <a:xfrm>
            <a:off x="2676524" y="1357744"/>
            <a:ext cx="3813102" cy="4998606"/>
          </a:xfrm>
          <a:prstGeom prst="rect">
            <a:avLst/>
          </a:prstGeom>
          <a:noFill/>
          <a:ln>
            <a:noFill/>
          </a:ln>
        </p:spPr>
      </p:pic>
      <p:sp>
        <p:nvSpPr>
          <p:cNvPr id="583" name="Google Shape;583;p23"/>
          <p:cNvSpPr/>
          <p:nvPr/>
        </p:nvSpPr>
        <p:spPr>
          <a:xfrm>
            <a:off x="2713038" y="3323645"/>
            <a:ext cx="3748087" cy="1614115"/>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3692"/>
        <p:cNvGrpSpPr/>
        <p:nvPr/>
      </p:nvGrpSpPr>
      <p:grpSpPr>
        <a:xfrm>
          <a:off x="0" y="0"/>
          <a:ext cx="0" cy="0"/>
          <a:chOff x="0" y="0"/>
          <a:chExt cx="0" cy="0"/>
        </a:xfrm>
      </p:grpSpPr>
      <p:sp>
        <p:nvSpPr>
          <p:cNvPr id="3693" name="Google Shape;3693;p23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230</a:t>
            </a:fld>
            <a:endParaRPr/>
          </a:p>
        </p:txBody>
      </p:sp>
      <p:pic>
        <p:nvPicPr>
          <p:cNvPr id="3694" name="Google Shape;3694;p230" descr="ACR.png"/>
          <p:cNvPicPr preferRelativeResize="0"/>
          <p:nvPr/>
        </p:nvPicPr>
        <p:blipFill rotWithShape="1">
          <a:blip r:embed="rId3">
            <a:alphaModFix/>
          </a:blip>
          <a:srcRect/>
          <a:stretch/>
        </p:blipFill>
        <p:spPr>
          <a:xfrm>
            <a:off x="457200" y="128588"/>
            <a:ext cx="684213" cy="822325"/>
          </a:xfrm>
          <a:prstGeom prst="rect">
            <a:avLst/>
          </a:prstGeom>
          <a:noFill/>
          <a:ln>
            <a:noFill/>
          </a:ln>
        </p:spPr>
      </p:pic>
      <p:grpSp>
        <p:nvGrpSpPr>
          <p:cNvPr id="3695" name="Google Shape;3695;p230"/>
          <p:cNvGrpSpPr/>
          <p:nvPr/>
        </p:nvGrpSpPr>
        <p:grpSpPr>
          <a:xfrm>
            <a:off x="304800" y="1521576"/>
            <a:ext cx="8740775" cy="1524000"/>
            <a:chOff x="304800" y="1521576"/>
            <a:chExt cx="8740775" cy="1524000"/>
          </a:xfrm>
        </p:grpSpPr>
        <p:sp>
          <p:nvSpPr>
            <p:cNvPr id="3696" name="Google Shape;3696;p230"/>
            <p:cNvSpPr/>
            <p:nvPr/>
          </p:nvSpPr>
          <p:spPr>
            <a:xfrm>
              <a:off x="327025" y="1521576"/>
              <a:ext cx="8534400" cy="1524000"/>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697" name="Google Shape;3697;p230"/>
            <p:cNvSpPr txBox="1"/>
            <p:nvPr/>
          </p:nvSpPr>
          <p:spPr>
            <a:xfrm>
              <a:off x="304800" y="1521576"/>
              <a:ext cx="8740775" cy="1219200"/>
            </a:xfrm>
            <a:prstGeom prst="rect">
              <a:avLst/>
            </a:prstGeom>
            <a:noFill/>
            <a:ln>
              <a:noFill/>
            </a:ln>
          </p:spPr>
          <p:txBody>
            <a:bodyPr spcFirstLastPara="1" wrap="square" lIns="96325" tIns="48150" rIns="96325" bIns="48150" anchor="t" anchorCtr="0">
              <a:noAutofit/>
            </a:bodyPr>
            <a:lstStyle/>
            <a:p>
              <a:pPr marL="360042" marR="0" lvl="0" indent="0" algn="l" rtl="0">
                <a:lnSpc>
                  <a:spcPct val="150000"/>
                </a:lnSpc>
                <a:spcBef>
                  <a:spcPts val="0"/>
                </a:spcBef>
                <a:spcAft>
                  <a:spcPts val="0"/>
                </a:spcAft>
                <a:buNone/>
              </a:pPr>
              <a:r>
                <a:rPr lang="en-US" sz="2800">
                  <a:solidFill>
                    <a:schemeClr val="dk1"/>
                  </a:solidFill>
                  <a:latin typeface="Verdana"/>
                  <a:ea typeface="Verdana"/>
                  <a:cs typeface="Verdana"/>
                  <a:sym typeface="Verdana"/>
                </a:rPr>
                <a:t>Effective Praise names the specific strategy, effort, or skill that led to the good outcome.</a:t>
              </a:r>
              <a:endParaRPr sz="2400">
                <a:solidFill>
                  <a:schemeClr val="dk1"/>
                </a:solidFill>
                <a:latin typeface="Verdana"/>
                <a:ea typeface="Verdana"/>
                <a:cs typeface="Verdana"/>
                <a:sym typeface="Verdana"/>
              </a:endParaRPr>
            </a:p>
          </p:txBody>
        </p:sp>
      </p:grpSp>
      <p:cxnSp>
        <p:nvCxnSpPr>
          <p:cNvPr id="3698" name="Google Shape;3698;p230"/>
          <p:cNvCxnSpPr/>
          <p:nvPr/>
        </p:nvCxnSpPr>
        <p:spPr>
          <a:xfrm>
            <a:off x="5587998" y="2088838"/>
            <a:ext cx="2971800" cy="0"/>
          </a:xfrm>
          <a:prstGeom prst="straightConnector1">
            <a:avLst/>
          </a:prstGeom>
          <a:noFill/>
          <a:ln w="38100" cap="flat" cmpd="sng">
            <a:solidFill>
              <a:srgbClr val="FF0000"/>
            </a:solidFill>
            <a:prstDash val="solid"/>
            <a:round/>
            <a:headEnd type="none" w="sm" len="sm"/>
            <a:tailEnd type="none" w="sm" len="sm"/>
          </a:ln>
        </p:spPr>
      </p:cxnSp>
      <p:cxnSp>
        <p:nvCxnSpPr>
          <p:cNvPr id="3699" name="Google Shape;3699;p230"/>
          <p:cNvCxnSpPr/>
          <p:nvPr/>
        </p:nvCxnSpPr>
        <p:spPr>
          <a:xfrm>
            <a:off x="736599" y="2723839"/>
            <a:ext cx="2514600" cy="0"/>
          </a:xfrm>
          <a:prstGeom prst="straightConnector1">
            <a:avLst/>
          </a:prstGeom>
          <a:noFill/>
          <a:ln w="38100" cap="flat" cmpd="sng">
            <a:solidFill>
              <a:srgbClr val="FF0000"/>
            </a:solidFill>
            <a:prstDash val="solid"/>
            <a:round/>
            <a:headEnd type="none" w="sm" len="sm"/>
            <a:tailEnd type="none" w="sm" len="sm"/>
          </a:ln>
        </p:spPr>
      </p:cxnSp>
      <p:sp>
        <p:nvSpPr>
          <p:cNvPr id="3700" name="Google Shape;3700;p230"/>
          <p:cNvSpPr/>
          <p:nvPr/>
        </p:nvSpPr>
        <p:spPr>
          <a:xfrm>
            <a:off x="381000" y="3483108"/>
            <a:ext cx="4800600" cy="1277938"/>
          </a:xfrm>
          <a:prstGeom prst="rect">
            <a:avLst/>
          </a:prstGeom>
          <a:noFill/>
          <a:ln>
            <a:noFill/>
          </a:ln>
        </p:spPr>
        <p:txBody>
          <a:bodyPr spcFirstLastPara="1" wrap="square" lIns="91425" tIns="45700" rIns="91425" bIns="45700" anchor="t" anchorCtr="0">
            <a:spAutoFit/>
          </a:bodyPr>
          <a:lstStyle/>
          <a:p>
            <a:pPr marL="358775" marR="0" lvl="0" indent="-358775" algn="l" rtl="0">
              <a:spcBef>
                <a:spcPts val="0"/>
              </a:spcBef>
              <a:spcAft>
                <a:spcPts val="0"/>
              </a:spcAft>
              <a:buClr>
                <a:schemeClr val="dk1"/>
              </a:buClr>
              <a:buSzPts val="2400"/>
              <a:buFont typeface="Noto Sans Symbols"/>
              <a:buChar char="▪"/>
            </a:pPr>
            <a:r>
              <a:rPr lang="en-US" sz="2400">
                <a:solidFill>
                  <a:schemeClr val="dk1"/>
                </a:solidFill>
                <a:latin typeface="Verdana"/>
                <a:ea typeface="Verdana"/>
                <a:cs typeface="Verdana"/>
                <a:sym typeface="Verdana"/>
              </a:rPr>
              <a:t>Effective Praise:</a:t>
            </a:r>
            <a:endParaRPr/>
          </a:p>
          <a:p>
            <a:pPr marL="779463" marR="0" lvl="1" indent="-298450" algn="l" rtl="0">
              <a:spcBef>
                <a:spcPts val="313"/>
              </a:spcBef>
              <a:spcAft>
                <a:spcPts val="0"/>
              </a:spcAft>
              <a:buClr>
                <a:schemeClr val="dk1"/>
              </a:buClr>
              <a:buSzPts val="2400"/>
              <a:buFont typeface="Arial"/>
              <a:buChar char="–"/>
            </a:pPr>
            <a:r>
              <a:rPr lang="en-US" sz="2400" b="0" i="0" u="none" strike="noStrike" cap="none">
                <a:solidFill>
                  <a:schemeClr val="dk1"/>
                </a:solidFill>
                <a:latin typeface="Verdana"/>
                <a:ea typeface="Verdana"/>
                <a:cs typeface="Verdana"/>
                <a:sym typeface="Verdana"/>
              </a:rPr>
              <a:t>Builds Optimism</a:t>
            </a:r>
            <a:endParaRPr sz="2400" b="0" i="0" u="none" strike="noStrike" cap="none">
              <a:solidFill>
                <a:schemeClr val="dk1"/>
              </a:solidFill>
              <a:latin typeface="Verdana"/>
              <a:ea typeface="Verdana"/>
              <a:cs typeface="Verdana"/>
              <a:sym typeface="Verdana"/>
            </a:endParaRPr>
          </a:p>
          <a:p>
            <a:pPr marL="779463" marR="0" lvl="1" indent="-298450" algn="l" rtl="0">
              <a:spcBef>
                <a:spcPts val="313"/>
              </a:spcBef>
              <a:spcAft>
                <a:spcPts val="0"/>
              </a:spcAft>
              <a:buClr>
                <a:schemeClr val="dk1"/>
              </a:buClr>
              <a:buSzPts val="2400"/>
              <a:buFont typeface="Arial"/>
              <a:buChar char="–"/>
            </a:pPr>
            <a:r>
              <a:rPr lang="en-US" sz="2400" b="0" i="0" u="none" strike="noStrike" cap="none">
                <a:solidFill>
                  <a:schemeClr val="dk1"/>
                </a:solidFill>
                <a:latin typeface="Verdana"/>
                <a:ea typeface="Verdana"/>
                <a:cs typeface="Verdana"/>
                <a:sym typeface="Verdana"/>
              </a:rPr>
              <a:t>Enables winning streaks</a:t>
            </a:r>
            <a:endParaRPr/>
          </a:p>
        </p:txBody>
      </p:sp>
      <p:sp>
        <p:nvSpPr>
          <p:cNvPr id="3701" name="Google Shape;3701;p230"/>
          <p:cNvSpPr txBox="1"/>
          <p:nvPr/>
        </p:nvSpPr>
        <p:spPr>
          <a:xfrm>
            <a:off x="914400" y="4676702"/>
            <a:ext cx="4191000" cy="5857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rgbClr val="FF0000"/>
                </a:solidFill>
                <a:latin typeface="Verdana"/>
                <a:ea typeface="Verdana"/>
                <a:cs typeface="Verdana"/>
                <a:sym typeface="Verdana"/>
              </a:rPr>
              <a:t>Builds confidence</a:t>
            </a:r>
            <a:endParaRPr/>
          </a:p>
        </p:txBody>
      </p:sp>
      <p:sp>
        <p:nvSpPr>
          <p:cNvPr id="3702" name="Google Shape;3702;p230"/>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Effective Praise</a:t>
            </a:r>
            <a:endParaRPr/>
          </a:p>
        </p:txBody>
      </p:sp>
      <p:sp>
        <p:nvSpPr>
          <p:cNvPr id="3703" name="Google Shape;3703;p23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3710"/>
        <p:cNvGrpSpPr/>
        <p:nvPr/>
      </p:nvGrpSpPr>
      <p:grpSpPr>
        <a:xfrm>
          <a:off x="0" y="0"/>
          <a:ext cx="0" cy="0"/>
          <a:chOff x="0" y="0"/>
          <a:chExt cx="0" cy="0"/>
        </a:xfrm>
      </p:grpSpPr>
      <p:sp>
        <p:nvSpPr>
          <p:cNvPr id="3711" name="Google Shape;3711;p231"/>
          <p:cNvSpPr/>
          <p:nvPr/>
        </p:nvSpPr>
        <p:spPr>
          <a:xfrm>
            <a:off x="336285" y="1388534"/>
            <a:ext cx="8494448" cy="4767030"/>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712" name="Google Shape;3712;p231"/>
          <p:cNvSpPr txBox="1"/>
          <p:nvPr/>
        </p:nvSpPr>
        <p:spPr>
          <a:xfrm>
            <a:off x="781581" y="1775353"/>
            <a:ext cx="7555596" cy="4929187"/>
          </a:xfrm>
          <a:prstGeom prst="rect">
            <a:avLst/>
          </a:prstGeom>
          <a:noFill/>
          <a:ln>
            <a:noFill/>
          </a:ln>
        </p:spPr>
        <p:txBody>
          <a:bodyPr spcFirstLastPara="1" wrap="square" lIns="91125" tIns="45550" rIns="91125" bIns="45550" anchor="t" anchorCtr="0">
            <a:noAutofit/>
          </a:bodyPr>
          <a:lstStyle/>
          <a:p>
            <a:pPr marL="340564" marR="0" lvl="0" indent="-340564" algn="l" rtl="0">
              <a:spcBef>
                <a:spcPts val="0"/>
              </a:spcBef>
              <a:spcAft>
                <a:spcPts val="0"/>
              </a:spcAft>
              <a:buClr>
                <a:schemeClr val="dk1"/>
              </a:buClr>
              <a:buSzPts val="2600"/>
              <a:buFont typeface="Noto Sans Symbols"/>
              <a:buChar char="▪"/>
            </a:pPr>
            <a:r>
              <a:rPr lang="en-US" sz="2600">
                <a:solidFill>
                  <a:schemeClr val="dk1"/>
                </a:solidFill>
                <a:latin typeface="Verdana"/>
                <a:ea typeface="Verdana"/>
                <a:cs typeface="Verdana"/>
                <a:sym typeface="Verdana"/>
              </a:rPr>
              <a:t>Your little sister learned the piano piece she has been working on for months. </a:t>
            </a:r>
            <a:endParaRPr/>
          </a:p>
          <a:p>
            <a:pPr marL="340564" marR="0" lvl="0" indent="-175464" algn="l" rtl="0">
              <a:spcBef>
                <a:spcPts val="520"/>
              </a:spcBef>
              <a:spcAft>
                <a:spcPts val="0"/>
              </a:spcAft>
              <a:buClr>
                <a:schemeClr val="dk1"/>
              </a:buClr>
              <a:buSzPts val="2600"/>
              <a:buFont typeface="Noto Sans Symbols"/>
              <a:buNone/>
            </a:pPr>
            <a:endParaRPr sz="2600">
              <a:solidFill>
                <a:schemeClr val="dk1"/>
              </a:solidFill>
              <a:latin typeface="Verdana"/>
              <a:ea typeface="Verdana"/>
              <a:cs typeface="Verdana"/>
              <a:sym typeface="Verdana"/>
            </a:endParaRPr>
          </a:p>
          <a:p>
            <a:pPr marL="340564" marR="0" lvl="0" indent="-340564" algn="l" rtl="0">
              <a:spcBef>
                <a:spcPts val="520"/>
              </a:spcBef>
              <a:spcAft>
                <a:spcPts val="0"/>
              </a:spcAft>
              <a:buClr>
                <a:schemeClr val="dk1"/>
              </a:buClr>
              <a:buSzPts val="2600"/>
              <a:buFont typeface="Noto Sans Symbols"/>
              <a:buChar char="▪"/>
            </a:pPr>
            <a:r>
              <a:rPr lang="en-US" sz="2600">
                <a:solidFill>
                  <a:schemeClr val="dk1"/>
                </a:solidFill>
                <a:latin typeface="Verdana"/>
                <a:ea typeface="Verdana"/>
                <a:cs typeface="Verdana"/>
                <a:sym typeface="Verdana"/>
              </a:rPr>
              <a:t>Your dad who likes to coach me from the sidelines at practice AND on the way home finally wasn’t so overbearing.  </a:t>
            </a:r>
            <a:endParaRPr/>
          </a:p>
          <a:p>
            <a:pPr marL="340564" marR="0" lvl="0" indent="-175464" algn="l" rtl="0">
              <a:spcBef>
                <a:spcPts val="520"/>
              </a:spcBef>
              <a:spcAft>
                <a:spcPts val="0"/>
              </a:spcAft>
              <a:buClr>
                <a:schemeClr val="dk1"/>
              </a:buClr>
              <a:buSzPts val="2600"/>
              <a:buFont typeface="Noto Sans Symbols"/>
              <a:buNone/>
            </a:pPr>
            <a:endParaRPr sz="2600">
              <a:solidFill>
                <a:schemeClr val="dk1"/>
              </a:solidFill>
              <a:latin typeface="Verdana"/>
              <a:ea typeface="Verdana"/>
              <a:cs typeface="Verdana"/>
              <a:sym typeface="Verdana"/>
            </a:endParaRPr>
          </a:p>
          <a:p>
            <a:pPr marL="340564" marR="0" lvl="0" indent="-340564" algn="l" rtl="0">
              <a:spcBef>
                <a:spcPts val="520"/>
              </a:spcBef>
              <a:spcAft>
                <a:spcPts val="0"/>
              </a:spcAft>
              <a:buClr>
                <a:schemeClr val="dk1"/>
              </a:buClr>
              <a:buSzPts val="2600"/>
              <a:buFont typeface="Noto Sans Symbols"/>
              <a:buChar char="▪"/>
            </a:pPr>
            <a:r>
              <a:rPr lang="en-US" sz="2600">
                <a:solidFill>
                  <a:schemeClr val="dk1"/>
                </a:solidFill>
                <a:latin typeface="Verdana"/>
                <a:ea typeface="Verdana"/>
                <a:cs typeface="Verdana"/>
                <a:sym typeface="Verdana"/>
              </a:rPr>
              <a:t>You aced a test.</a:t>
            </a:r>
            <a:endParaRPr/>
          </a:p>
          <a:p>
            <a:pPr marL="340564" marR="0" lvl="0" indent="-175464" algn="l" rtl="0">
              <a:spcBef>
                <a:spcPts val="520"/>
              </a:spcBef>
              <a:spcAft>
                <a:spcPts val="0"/>
              </a:spcAft>
              <a:buClr>
                <a:schemeClr val="dk1"/>
              </a:buClr>
              <a:buSzPts val="2600"/>
              <a:buFont typeface="Noto Sans Symbols"/>
              <a:buNone/>
            </a:pPr>
            <a:endParaRPr sz="2600">
              <a:solidFill>
                <a:schemeClr val="dk1"/>
              </a:solidFill>
              <a:latin typeface="Verdana"/>
              <a:ea typeface="Verdana"/>
              <a:cs typeface="Verdana"/>
              <a:sym typeface="Verdana"/>
            </a:endParaRPr>
          </a:p>
          <a:p>
            <a:pPr marL="340564" marR="0" lvl="0" indent="-340564" algn="l" rtl="0">
              <a:spcBef>
                <a:spcPts val="520"/>
              </a:spcBef>
              <a:spcAft>
                <a:spcPts val="0"/>
              </a:spcAft>
              <a:buNone/>
            </a:pPr>
            <a:endParaRPr sz="2600">
              <a:solidFill>
                <a:schemeClr val="dk1"/>
              </a:solidFill>
              <a:latin typeface="Verdana"/>
              <a:ea typeface="Verdana"/>
              <a:cs typeface="Verdana"/>
              <a:sym typeface="Verdana"/>
            </a:endParaRPr>
          </a:p>
          <a:p>
            <a:pPr marL="340564" marR="0" lvl="0" indent="-175464" algn="l" rtl="0">
              <a:spcBef>
                <a:spcPts val="520"/>
              </a:spcBef>
              <a:spcAft>
                <a:spcPts val="0"/>
              </a:spcAft>
              <a:buClr>
                <a:schemeClr val="dk1"/>
              </a:buClr>
              <a:buSzPts val="2600"/>
              <a:buFont typeface="Noto Sans Symbols"/>
              <a:buNone/>
            </a:pPr>
            <a:endParaRPr sz="2600">
              <a:solidFill>
                <a:schemeClr val="dk1"/>
              </a:solidFill>
              <a:latin typeface="Verdana"/>
              <a:ea typeface="Verdana"/>
              <a:cs typeface="Verdana"/>
              <a:sym typeface="Verdana"/>
            </a:endParaRPr>
          </a:p>
          <a:p>
            <a:pPr marL="340564" marR="0" lvl="0" indent="-340564" algn="l" rtl="0">
              <a:spcBef>
                <a:spcPts val="520"/>
              </a:spcBef>
              <a:spcAft>
                <a:spcPts val="0"/>
              </a:spcAft>
              <a:buNone/>
            </a:pPr>
            <a:endParaRPr sz="2600">
              <a:solidFill>
                <a:schemeClr val="dk1"/>
              </a:solidFill>
              <a:latin typeface="Verdana"/>
              <a:ea typeface="Verdana"/>
              <a:cs typeface="Verdana"/>
              <a:sym typeface="Verdana"/>
            </a:endParaRPr>
          </a:p>
          <a:p>
            <a:pPr marL="738137" marR="0" lvl="1" indent="-283552" algn="l" rtl="0">
              <a:spcBef>
                <a:spcPts val="300"/>
              </a:spcBef>
              <a:spcAft>
                <a:spcPts val="0"/>
              </a:spcAft>
              <a:buNone/>
            </a:pPr>
            <a:endParaRPr sz="2600" b="0" i="0" u="none" strike="noStrike" cap="none">
              <a:solidFill>
                <a:schemeClr val="dk1"/>
              </a:solidFill>
              <a:latin typeface="Verdana"/>
              <a:ea typeface="Verdana"/>
              <a:cs typeface="Verdana"/>
              <a:sym typeface="Verdana"/>
            </a:endParaRPr>
          </a:p>
        </p:txBody>
      </p:sp>
      <p:sp>
        <p:nvSpPr>
          <p:cNvPr id="3713" name="Google Shape;3713;p23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231</a:t>
            </a:fld>
            <a:endParaRPr/>
          </a:p>
        </p:txBody>
      </p:sp>
      <p:pic>
        <p:nvPicPr>
          <p:cNvPr id="3714" name="Google Shape;3714;p231" descr="ACR.png"/>
          <p:cNvPicPr preferRelativeResize="0"/>
          <p:nvPr/>
        </p:nvPicPr>
        <p:blipFill rotWithShape="1">
          <a:blip r:embed="rId3">
            <a:alphaModFix/>
          </a:blip>
          <a:srcRect/>
          <a:stretch/>
        </p:blipFill>
        <p:spPr>
          <a:xfrm>
            <a:off x="457200" y="128588"/>
            <a:ext cx="684213" cy="822325"/>
          </a:xfrm>
          <a:prstGeom prst="rect">
            <a:avLst/>
          </a:prstGeom>
          <a:noFill/>
          <a:ln>
            <a:noFill/>
          </a:ln>
        </p:spPr>
      </p:pic>
      <p:sp>
        <p:nvSpPr>
          <p:cNvPr id="3715" name="Google Shape;3715;p231"/>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Activity:</a:t>
            </a:r>
            <a:br>
              <a:rPr lang="en-US"/>
            </a:br>
            <a:r>
              <a:rPr lang="en-US"/>
              <a:t>Practicing Effective Praise</a:t>
            </a:r>
            <a:endParaRPr/>
          </a:p>
        </p:txBody>
      </p:sp>
      <p:sp>
        <p:nvSpPr>
          <p:cNvPr id="3716" name="Google Shape;3716;p23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3722"/>
        <p:cNvGrpSpPr/>
        <p:nvPr/>
      </p:nvGrpSpPr>
      <p:grpSpPr>
        <a:xfrm>
          <a:off x="0" y="0"/>
          <a:ext cx="0" cy="0"/>
          <a:chOff x="0" y="0"/>
          <a:chExt cx="0" cy="0"/>
        </a:xfrm>
      </p:grpSpPr>
      <p:sp>
        <p:nvSpPr>
          <p:cNvPr id="3723" name="Google Shape;3723;p23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232</a:t>
            </a:fld>
            <a:endParaRPr/>
          </a:p>
        </p:txBody>
      </p:sp>
      <p:pic>
        <p:nvPicPr>
          <p:cNvPr id="3724" name="Google Shape;3724;p232" descr="ACR.png"/>
          <p:cNvPicPr preferRelativeResize="0"/>
          <p:nvPr/>
        </p:nvPicPr>
        <p:blipFill rotWithShape="1">
          <a:blip r:embed="rId3">
            <a:alphaModFix/>
          </a:blip>
          <a:srcRect/>
          <a:stretch/>
        </p:blipFill>
        <p:spPr>
          <a:xfrm>
            <a:off x="457200" y="128588"/>
            <a:ext cx="684213" cy="822325"/>
          </a:xfrm>
          <a:prstGeom prst="rect">
            <a:avLst/>
          </a:prstGeom>
          <a:noFill/>
          <a:ln>
            <a:noFill/>
          </a:ln>
        </p:spPr>
      </p:pic>
      <p:sp>
        <p:nvSpPr>
          <p:cNvPr id="3725" name="Google Shape;3725;p232"/>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90):</a:t>
            </a:r>
            <a:br>
              <a:rPr lang="en-US"/>
            </a:br>
            <a:r>
              <a:rPr lang="en-US"/>
              <a:t>Effective Praise</a:t>
            </a:r>
            <a:endParaRPr/>
          </a:p>
        </p:txBody>
      </p:sp>
      <p:pic>
        <p:nvPicPr>
          <p:cNvPr id="3726" name="Google Shape;3726;p232" descr="D - TLR Review CSF2_TeenCurriculum_ParticipantGuideV3_0 3_AUG15.pptx - PowerPoint"/>
          <p:cNvPicPr preferRelativeResize="0"/>
          <p:nvPr/>
        </p:nvPicPr>
        <p:blipFill rotWithShape="1">
          <a:blip r:embed="rId4">
            <a:alphaModFix/>
          </a:blip>
          <a:srcRect l="25601" t="30541" r="5903" b="23760"/>
          <a:stretch/>
        </p:blipFill>
        <p:spPr>
          <a:xfrm>
            <a:off x="2674859" y="1460097"/>
            <a:ext cx="3817625" cy="5002834"/>
          </a:xfrm>
          <a:prstGeom prst="rect">
            <a:avLst/>
          </a:prstGeom>
          <a:noFill/>
          <a:ln>
            <a:noFill/>
          </a:ln>
        </p:spPr>
      </p:pic>
      <p:sp>
        <p:nvSpPr>
          <p:cNvPr id="3727" name="Google Shape;3727;p23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3733"/>
        <p:cNvGrpSpPr/>
        <p:nvPr/>
      </p:nvGrpSpPr>
      <p:grpSpPr>
        <a:xfrm>
          <a:off x="0" y="0"/>
          <a:ext cx="0" cy="0"/>
          <a:chOff x="0" y="0"/>
          <a:chExt cx="0" cy="0"/>
        </a:xfrm>
      </p:grpSpPr>
      <p:sp>
        <p:nvSpPr>
          <p:cNvPr id="3734" name="Google Shape;3734;p233"/>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91):</a:t>
            </a:r>
            <a:br>
              <a:rPr lang="en-US"/>
            </a:br>
            <a:r>
              <a:rPr lang="en-US"/>
              <a:t>Make it Personal</a:t>
            </a:r>
            <a:endParaRPr/>
          </a:p>
        </p:txBody>
      </p:sp>
      <p:sp>
        <p:nvSpPr>
          <p:cNvPr id="3735" name="Google Shape;3735;p23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233</a:t>
            </a:fld>
            <a:endParaRPr/>
          </a:p>
        </p:txBody>
      </p:sp>
      <p:pic>
        <p:nvPicPr>
          <p:cNvPr id="3736" name="Google Shape;3736;p233" descr="ACR.png"/>
          <p:cNvPicPr preferRelativeResize="0"/>
          <p:nvPr/>
        </p:nvPicPr>
        <p:blipFill rotWithShape="1">
          <a:blip r:embed="rId3">
            <a:alphaModFix/>
          </a:blip>
          <a:srcRect/>
          <a:stretch/>
        </p:blipFill>
        <p:spPr>
          <a:xfrm>
            <a:off x="457200" y="128588"/>
            <a:ext cx="684213" cy="822325"/>
          </a:xfrm>
          <a:prstGeom prst="rect">
            <a:avLst/>
          </a:prstGeom>
          <a:noFill/>
          <a:ln>
            <a:noFill/>
          </a:ln>
        </p:spPr>
      </p:pic>
      <p:pic>
        <p:nvPicPr>
          <p:cNvPr id="3737" name="Google Shape;3737;p233" descr="D - TLR Review CSF2_TeenCurriculum_ParticipantGuideV3_0 3_AUG15.pptx - PowerPoint"/>
          <p:cNvPicPr preferRelativeResize="0"/>
          <p:nvPr/>
        </p:nvPicPr>
        <p:blipFill rotWithShape="1">
          <a:blip r:embed="rId4">
            <a:alphaModFix/>
          </a:blip>
          <a:srcRect l="25601" t="31681" r="6352" b="22735"/>
          <a:stretch/>
        </p:blipFill>
        <p:spPr>
          <a:xfrm>
            <a:off x="2674372" y="1460090"/>
            <a:ext cx="3821853" cy="5028754"/>
          </a:xfrm>
          <a:prstGeom prst="rect">
            <a:avLst/>
          </a:prstGeom>
          <a:noFill/>
          <a:ln>
            <a:noFill/>
          </a:ln>
        </p:spPr>
      </p:pic>
      <p:sp>
        <p:nvSpPr>
          <p:cNvPr id="3738" name="Google Shape;3738;p23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Shape 3750"/>
        <p:cNvGrpSpPr/>
        <p:nvPr/>
      </p:nvGrpSpPr>
      <p:grpSpPr>
        <a:xfrm>
          <a:off x="0" y="0"/>
          <a:ext cx="0" cy="0"/>
          <a:chOff x="0" y="0"/>
          <a:chExt cx="0" cy="0"/>
        </a:xfrm>
      </p:grpSpPr>
      <p:sp>
        <p:nvSpPr>
          <p:cNvPr id="3751" name="Google Shape;3751;p234"/>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17) ACR Cover Page</a:t>
            </a:r>
            <a:endParaRPr/>
          </a:p>
        </p:txBody>
      </p:sp>
      <p:sp>
        <p:nvSpPr>
          <p:cNvPr id="3752" name="Google Shape;3752;p23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234</a:t>
            </a:fld>
            <a:endParaRPr/>
          </a:p>
        </p:txBody>
      </p:sp>
      <p:sp>
        <p:nvSpPr>
          <p:cNvPr id="3753" name="Google Shape;3753;p23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Shape 3764"/>
        <p:cNvGrpSpPr/>
        <p:nvPr/>
      </p:nvGrpSpPr>
      <p:grpSpPr>
        <a:xfrm>
          <a:off x="0" y="0"/>
          <a:ext cx="0" cy="0"/>
          <a:chOff x="0" y="0"/>
          <a:chExt cx="0" cy="0"/>
        </a:xfrm>
      </p:grpSpPr>
      <p:sp>
        <p:nvSpPr>
          <p:cNvPr id="3765" name="Google Shape;3765;p23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17) ACR Key Terms</a:t>
            </a:r>
            <a:endParaRPr/>
          </a:p>
        </p:txBody>
      </p:sp>
      <p:sp>
        <p:nvSpPr>
          <p:cNvPr id="3766" name="Google Shape;3766;p23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235</a:t>
            </a:fld>
            <a:endParaRPr/>
          </a:p>
        </p:txBody>
      </p:sp>
      <p:sp>
        <p:nvSpPr>
          <p:cNvPr id="3767" name="Google Shape;3767;p23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3773"/>
        <p:cNvGrpSpPr/>
        <p:nvPr/>
      </p:nvGrpSpPr>
      <p:grpSpPr>
        <a:xfrm>
          <a:off x="0" y="0"/>
          <a:ext cx="0" cy="0"/>
          <a:chOff x="0" y="0"/>
          <a:chExt cx="0" cy="0"/>
        </a:xfrm>
      </p:grpSpPr>
      <p:sp>
        <p:nvSpPr>
          <p:cNvPr id="3774" name="Google Shape;3774;p23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92):</a:t>
            </a:r>
            <a:br>
              <a:rPr lang="en-US"/>
            </a:br>
            <a:r>
              <a:rPr lang="en-US"/>
              <a:t>Hunt the Good Stuff</a:t>
            </a:r>
            <a:endParaRPr/>
          </a:p>
        </p:txBody>
      </p:sp>
      <p:sp>
        <p:nvSpPr>
          <p:cNvPr id="3775" name="Google Shape;3775;p23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236</a:t>
            </a:fld>
            <a:endParaRPr/>
          </a:p>
        </p:txBody>
      </p:sp>
      <p:pic>
        <p:nvPicPr>
          <p:cNvPr id="3776" name="Google Shape;3776;p236" descr="HTGS.png"/>
          <p:cNvPicPr preferRelativeResize="0"/>
          <p:nvPr/>
        </p:nvPicPr>
        <p:blipFill rotWithShape="1">
          <a:blip r:embed="rId3">
            <a:alphaModFix/>
          </a:blip>
          <a:srcRect/>
          <a:stretch/>
        </p:blipFill>
        <p:spPr>
          <a:xfrm>
            <a:off x="412750" y="131763"/>
            <a:ext cx="684213" cy="822325"/>
          </a:xfrm>
          <a:prstGeom prst="rect">
            <a:avLst/>
          </a:prstGeom>
          <a:noFill/>
          <a:ln>
            <a:noFill/>
          </a:ln>
        </p:spPr>
      </p:pic>
      <p:pic>
        <p:nvPicPr>
          <p:cNvPr id="3777" name="Google Shape;3777;p236" descr="D - TLR Review CSF2_TeenCurriculum_ParticipantGuideV3_0 3_AUG15.pptx - PowerPoint"/>
          <p:cNvPicPr preferRelativeResize="0"/>
          <p:nvPr/>
        </p:nvPicPr>
        <p:blipFill rotWithShape="1">
          <a:blip r:embed="rId4">
            <a:alphaModFix/>
          </a:blip>
          <a:srcRect l="26049" t="31566" r="5457" b="22734"/>
          <a:stretch/>
        </p:blipFill>
        <p:spPr>
          <a:xfrm>
            <a:off x="2684205" y="1445337"/>
            <a:ext cx="3830767" cy="5020056"/>
          </a:xfrm>
          <a:prstGeom prst="rect">
            <a:avLst/>
          </a:prstGeom>
          <a:noFill/>
          <a:ln>
            <a:noFill/>
          </a:ln>
        </p:spPr>
      </p:pic>
      <p:sp>
        <p:nvSpPr>
          <p:cNvPr id="3778" name="Google Shape;3778;p23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3784"/>
        <p:cNvGrpSpPr/>
        <p:nvPr/>
      </p:nvGrpSpPr>
      <p:grpSpPr>
        <a:xfrm>
          <a:off x="0" y="0"/>
          <a:ext cx="0" cy="0"/>
          <a:chOff x="0" y="0"/>
          <a:chExt cx="0" cy="0"/>
        </a:xfrm>
      </p:grpSpPr>
      <p:sp>
        <p:nvSpPr>
          <p:cNvPr id="3785" name="Google Shape;3785;p23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Active Constructive Responding</a:t>
            </a:r>
            <a:endParaRPr/>
          </a:p>
        </p:txBody>
      </p:sp>
      <p:sp>
        <p:nvSpPr>
          <p:cNvPr id="3786" name="Google Shape;3786;p23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237</a:t>
            </a:fld>
            <a:endParaRPr/>
          </a:p>
        </p:txBody>
      </p:sp>
      <p:pic>
        <p:nvPicPr>
          <p:cNvPr id="3787" name="Google Shape;3787;p237" descr="S:\0Resilience\Army\MRT V 3.0 Devel\Final\Icons\ACR.png"/>
          <p:cNvPicPr preferRelativeResize="0"/>
          <p:nvPr/>
        </p:nvPicPr>
        <p:blipFill rotWithShape="1">
          <a:blip r:embed="rId3">
            <a:alphaModFix/>
          </a:blip>
          <a:srcRect/>
          <a:stretch/>
        </p:blipFill>
        <p:spPr>
          <a:xfrm>
            <a:off x="2870200" y="1828800"/>
            <a:ext cx="3417888" cy="4114800"/>
          </a:xfrm>
          <a:prstGeom prst="rect">
            <a:avLst/>
          </a:prstGeom>
          <a:noFill/>
          <a:ln>
            <a:noFill/>
          </a:ln>
        </p:spPr>
      </p:pic>
      <p:pic>
        <p:nvPicPr>
          <p:cNvPr id="3788" name="Google Shape;3788;p237" descr="ACR.png"/>
          <p:cNvPicPr preferRelativeResize="0"/>
          <p:nvPr/>
        </p:nvPicPr>
        <p:blipFill rotWithShape="1">
          <a:blip r:embed="rId4">
            <a:alphaModFix/>
          </a:blip>
          <a:srcRect/>
          <a:stretch/>
        </p:blipFill>
        <p:spPr>
          <a:xfrm>
            <a:off x="414338" y="141288"/>
            <a:ext cx="684212" cy="822325"/>
          </a:xfrm>
          <a:prstGeom prst="rect">
            <a:avLst/>
          </a:prstGeom>
          <a:noFill/>
          <a:ln>
            <a:noFill/>
          </a:ln>
        </p:spPr>
      </p:pic>
      <p:sp>
        <p:nvSpPr>
          <p:cNvPr id="3789" name="Google Shape;3789;p237"/>
          <p:cNvSpPr/>
          <p:nvPr/>
        </p:nvSpPr>
        <p:spPr>
          <a:xfrm>
            <a:off x="3165989" y="931606"/>
            <a:ext cx="2819400" cy="366252"/>
          </a:xfrm>
          <a:prstGeom prst="roundRect">
            <a:avLst>
              <a:gd name="adj" fmla="val 16667"/>
            </a:avLst>
          </a:prstGeom>
          <a:solidFill>
            <a:srgbClr val="00B050"/>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r>
              <a:rPr lang="en-US" sz="1900">
                <a:solidFill>
                  <a:schemeClr val="lt1"/>
                </a:solidFill>
                <a:latin typeface="Arial"/>
                <a:ea typeface="Arial"/>
                <a:cs typeface="Arial"/>
                <a:sym typeface="Arial"/>
              </a:rPr>
              <a:t>Connection</a:t>
            </a:r>
            <a:endParaRPr/>
          </a:p>
        </p:txBody>
      </p:sp>
      <p:sp>
        <p:nvSpPr>
          <p:cNvPr id="3790" name="Google Shape;3790;p23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3796"/>
        <p:cNvGrpSpPr/>
        <p:nvPr/>
      </p:nvGrpSpPr>
      <p:grpSpPr>
        <a:xfrm>
          <a:off x="0" y="0"/>
          <a:ext cx="0" cy="0"/>
          <a:chOff x="0" y="0"/>
          <a:chExt cx="0" cy="0"/>
        </a:xfrm>
      </p:grpSpPr>
      <p:pic>
        <p:nvPicPr>
          <p:cNvPr id="3797" name="Google Shape;3797;p238" descr="D - TLR Review CSF2_TeenCurriculum_ParticipantGuideV3_0 3_AUG15.pptx - PowerPoint"/>
          <p:cNvPicPr preferRelativeResize="0"/>
          <p:nvPr/>
        </p:nvPicPr>
        <p:blipFill rotWithShape="1">
          <a:blip r:embed="rId3">
            <a:alphaModFix/>
          </a:blip>
          <a:srcRect l="24930" t="30654" r="6799" b="23874"/>
          <a:stretch/>
        </p:blipFill>
        <p:spPr>
          <a:xfrm>
            <a:off x="2672904" y="1474835"/>
            <a:ext cx="3819698" cy="4996918"/>
          </a:xfrm>
          <a:prstGeom prst="rect">
            <a:avLst/>
          </a:prstGeom>
          <a:noFill/>
          <a:ln>
            <a:noFill/>
          </a:ln>
        </p:spPr>
      </p:pic>
      <p:sp>
        <p:nvSpPr>
          <p:cNvPr id="3798" name="Google Shape;3798;p23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 93):</a:t>
            </a:r>
            <a:br>
              <a:rPr lang="en-US"/>
            </a:br>
            <a:r>
              <a:rPr lang="en-US"/>
              <a:t>Other People Matter</a:t>
            </a:r>
            <a:endParaRPr/>
          </a:p>
        </p:txBody>
      </p:sp>
      <p:sp>
        <p:nvSpPr>
          <p:cNvPr id="3799" name="Google Shape;3799;p23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238</a:t>
            </a:fld>
            <a:endParaRPr/>
          </a:p>
        </p:txBody>
      </p:sp>
      <p:pic>
        <p:nvPicPr>
          <p:cNvPr id="3800" name="Google Shape;3800;p238" descr="ACR.png"/>
          <p:cNvPicPr preferRelativeResize="0"/>
          <p:nvPr/>
        </p:nvPicPr>
        <p:blipFill rotWithShape="1">
          <a:blip r:embed="rId4">
            <a:alphaModFix/>
          </a:blip>
          <a:srcRect/>
          <a:stretch/>
        </p:blipFill>
        <p:spPr>
          <a:xfrm>
            <a:off x="414338" y="141288"/>
            <a:ext cx="684212" cy="822325"/>
          </a:xfrm>
          <a:prstGeom prst="rect">
            <a:avLst/>
          </a:prstGeom>
          <a:noFill/>
          <a:ln>
            <a:noFill/>
          </a:ln>
        </p:spPr>
      </p:pic>
      <p:sp>
        <p:nvSpPr>
          <p:cNvPr id="3801" name="Google Shape;3801;p238"/>
          <p:cNvSpPr/>
          <p:nvPr/>
        </p:nvSpPr>
        <p:spPr>
          <a:xfrm>
            <a:off x="2672904" y="2027475"/>
            <a:ext cx="3819697" cy="1637940"/>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02" name="Google Shape;3802;p23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3809"/>
        <p:cNvGrpSpPr/>
        <p:nvPr/>
      </p:nvGrpSpPr>
      <p:grpSpPr>
        <a:xfrm>
          <a:off x="0" y="0"/>
          <a:ext cx="0" cy="0"/>
          <a:chOff x="0" y="0"/>
          <a:chExt cx="0" cy="0"/>
        </a:xfrm>
      </p:grpSpPr>
      <p:sp>
        <p:nvSpPr>
          <p:cNvPr id="3810" name="Google Shape;3810;p23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Four Styles of Responding</a:t>
            </a:r>
            <a:endParaRPr/>
          </a:p>
        </p:txBody>
      </p:sp>
      <p:sp>
        <p:nvSpPr>
          <p:cNvPr id="3811" name="Google Shape;3811;p23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239</a:t>
            </a:fld>
            <a:endParaRPr/>
          </a:p>
        </p:txBody>
      </p:sp>
      <p:pic>
        <p:nvPicPr>
          <p:cNvPr id="3812" name="Google Shape;3812;p239" descr="ACR.png"/>
          <p:cNvPicPr preferRelativeResize="0"/>
          <p:nvPr/>
        </p:nvPicPr>
        <p:blipFill rotWithShape="1">
          <a:blip r:embed="rId3">
            <a:alphaModFix/>
          </a:blip>
          <a:srcRect/>
          <a:stretch/>
        </p:blipFill>
        <p:spPr>
          <a:xfrm>
            <a:off x="393700" y="136525"/>
            <a:ext cx="684213" cy="822325"/>
          </a:xfrm>
          <a:prstGeom prst="rect">
            <a:avLst/>
          </a:prstGeom>
          <a:noFill/>
          <a:ln>
            <a:noFill/>
          </a:ln>
        </p:spPr>
      </p:pic>
      <p:sp>
        <p:nvSpPr>
          <p:cNvPr id="3813" name="Google Shape;3813;p239"/>
          <p:cNvSpPr/>
          <p:nvPr/>
        </p:nvSpPr>
        <p:spPr>
          <a:xfrm>
            <a:off x="694267" y="1422487"/>
            <a:ext cx="7831666" cy="4827989"/>
          </a:xfrm>
          <a:prstGeom prst="roundRect">
            <a:avLst>
              <a:gd name="adj" fmla="val 4973"/>
            </a:avLst>
          </a:prstGeom>
          <a:solidFill>
            <a:srgbClr val="00B050"/>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3814" name="Google Shape;3814;p239"/>
          <p:cNvGraphicFramePr/>
          <p:nvPr/>
        </p:nvGraphicFramePr>
        <p:xfrm>
          <a:off x="1016423" y="1673072"/>
          <a:ext cx="3000000" cy="3000000"/>
        </p:xfrm>
        <a:graphic>
          <a:graphicData uri="http://schemas.openxmlformats.org/drawingml/2006/table">
            <a:tbl>
              <a:tblPr>
                <a:noFill/>
                <a:tableStyleId>{C06C6382-95A9-441B-A368-F0487E9B728C}</a:tableStyleId>
              </a:tblPr>
              <a:tblGrid>
                <a:gridCol w="917375">
                  <a:extLst>
                    <a:ext uri="{9D8B030D-6E8A-4147-A177-3AD203B41FA5}">
                      <a16:colId xmlns:a16="http://schemas.microsoft.com/office/drawing/2014/main" val="20000"/>
                    </a:ext>
                  </a:extLst>
                </a:gridCol>
                <a:gridCol w="3125575">
                  <a:extLst>
                    <a:ext uri="{9D8B030D-6E8A-4147-A177-3AD203B41FA5}">
                      <a16:colId xmlns:a16="http://schemas.microsoft.com/office/drawing/2014/main" val="20001"/>
                    </a:ext>
                  </a:extLst>
                </a:gridCol>
                <a:gridCol w="3127900">
                  <a:extLst>
                    <a:ext uri="{9D8B030D-6E8A-4147-A177-3AD203B41FA5}">
                      <a16:colId xmlns:a16="http://schemas.microsoft.com/office/drawing/2014/main" val="20002"/>
                    </a:ext>
                  </a:extLst>
                </a:gridCol>
              </a:tblGrid>
              <a:tr h="518400">
                <a:tc>
                  <a:txBody>
                    <a:bodyPr/>
                    <a:lstStyle/>
                    <a:p>
                      <a:pPr marL="0" marR="0" lvl="0" indent="0" algn="l" rtl="0">
                        <a:lnSpc>
                          <a:spcPct val="100000"/>
                        </a:lnSpc>
                        <a:spcBef>
                          <a:spcPts val="0"/>
                        </a:spcBef>
                        <a:spcAft>
                          <a:spcPts val="0"/>
                        </a:spcAft>
                        <a:buClr>
                          <a:srgbClr val="000099"/>
                        </a:buClr>
                        <a:buSzPts val="1950"/>
                        <a:buFont typeface="Noto Sans Symbols"/>
                        <a:buNone/>
                      </a:pPr>
                      <a:endParaRPr sz="3000" b="0" i="0" u="none" strike="noStrike" cap="none">
                        <a:solidFill>
                          <a:schemeClr val="dk1"/>
                        </a:solidFill>
                        <a:latin typeface="Verdana"/>
                        <a:ea typeface="Verdana"/>
                        <a:cs typeface="Verdana"/>
                        <a:sym typeface="Verdana"/>
                      </a:endParaRPr>
                    </a:p>
                  </a:txBody>
                  <a:tcPr marL="96000" marR="96000" marT="48775" marB="48775" anchor="ctr" anchorCtr="1">
                    <a:lnL w="9525" cap="flat" cmpd="sng">
                      <a:solidFill>
                        <a:srgbClr val="000000">
                          <a:alpha val="0"/>
                        </a:srgbClr>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1430"/>
                        <a:buFont typeface="Noto Sans Symbols"/>
                        <a:buNone/>
                      </a:pPr>
                      <a:r>
                        <a:rPr lang="en-US" sz="2200" b="1" i="0" u="none" strike="noStrike" cap="none">
                          <a:solidFill>
                            <a:schemeClr val="dk1"/>
                          </a:solidFill>
                          <a:latin typeface="Verdana"/>
                          <a:ea typeface="Verdana"/>
                          <a:cs typeface="Verdana"/>
                          <a:sym typeface="Verdana"/>
                        </a:rPr>
                        <a:t>Constructive</a:t>
                      </a:r>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38100" cap="flat" cmpd="sng">
                      <a:solidFill>
                        <a:srgbClr val="FCAF17"/>
                      </a:solidFill>
                      <a:prstDash val="lg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99"/>
                        </a:buClr>
                        <a:buSzPts val="1430"/>
                        <a:buFont typeface="Noto Sans Symbols"/>
                        <a:buNone/>
                      </a:pPr>
                      <a:r>
                        <a:rPr lang="en-US" sz="2200" b="1" i="0" u="none" strike="noStrike" cap="none">
                          <a:solidFill>
                            <a:schemeClr val="dk1"/>
                          </a:solidFill>
                          <a:latin typeface="Verdana"/>
                          <a:ea typeface="Verdana"/>
                          <a:cs typeface="Verdana"/>
                          <a:sym typeface="Verdana"/>
                        </a:rPr>
                        <a:t>Destructive</a:t>
                      </a:r>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778250">
                <a:tc>
                  <a:txBody>
                    <a:bodyPr/>
                    <a:lstStyle/>
                    <a:p>
                      <a:pPr marL="0" marR="0" lvl="0" indent="0" algn="l" rtl="0">
                        <a:lnSpc>
                          <a:spcPct val="100000"/>
                        </a:lnSpc>
                        <a:spcBef>
                          <a:spcPts val="0"/>
                        </a:spcBef>
                        <a:spcAft>
                          <a:spcPts val="0"/>
                        </a:spcAft>
                        <a:buClr>
                          <a:srgbClr val="000099"/>
                        </a:buClr>
                        <a:buSzPts val="1950"/>
                        <a:buFont typeface="Noto Sans Symbols"/>
                        <a:buNone/>
                      </a:pPr>
                      <a:endParaRPr sz="3000" b="0" i="0" u="none" strike="noStrike" cap="none">
                        <a:solidFill>
                          <a:schemeClr val="dk1"/>
                        </a:solidFill>
                        <a:latin typeface="Verdana"/>
                        <a:ea typeface="Verdana"/>
                        <a:cs typeface="Verdana"/>
                        <a:sym typeface="Verdana"/>
                      </a:endParaRPr>
                    </a:p>
                  </a:txBody>
                  <a:tcPr marL="96000" marR="96000" marT="48775" marB="48775" anchor="ctr" anchorCtr="1">
                    <a:lnL w="19050" cap="flat" cmpd="sng">
                      <a:solidFill>
                        <a:schemeClr val="dk1"/>
                      </a:solidFill>
                      <a:prstDash val="solid"/>
                      <a:round/>
                      <a:headEnd type="none" w="sm" len="sm"/>
                      <a:tailEnd type="none" w="sm" len="sm"/>
                    </a:lnL>
                    <a:lnR w="38100" cap="flat" cmpd="sng">
                      <a:solidFill>
                        <a:srgbClr val="FCAF17"/>
                      </a:solidFill>
                      <a:prstDash val="lgDash"/>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285750" marR="0" lvl="0" indent="-215582" algn="l" rtl="0">
                        <a:lnSpc>
                          <a:spcPct val="100000"/>
                        </a:lnSpc>
                        <a:spcBef>
                          <a:spcPts val="0"/>
                        </a:spcBef>
                        <a:spcAft>
                          <a:spcPts val="0"/>
                        </a:spcAft>
                        <a:buClr>
                          <a:srgbClr val="000099"/>
                        </a:buClr>
                        <a:buSzPts val="1105"/>
                        <a:buFont typeface="Arial"/>
                        <a:buNone/>
                      </a:pPr>
                      <a:endParaRPr sz="1700" b="1" i="0" u="none" strike="noStrike" cap="none">
                        <a:solidFill>
                          <a:schemeClr val="dk1"/>
                        </a:solidFill>
                        <a:latin typeface="Verdana"/>
                        <a:ea typeface="Verdana"/>
                        <a:cs typeface="Verdana"/>
                        <a:sym typeface="Verdana"/>
                      </a:endParaRPr>
                    </a:p>
                  </a:txBody>
                  <a:tcPr marL="96000" marR="96000" marT="48775" marB="48775" anchor="ctr" anchorCtr="1">
                    <a:lnL w="38100" cap="flat" cmpd="sng">
                      <a:solidFill>
                        <a:srgbClr val="FCAF17"/>
                      </a:solidFill>
                      <a:prstDash val="lgDash"/>
                      <a:round/>
                      <a:headEnd type="none" w="sm" len="sm"/>
                      <a:tailEnd type="none" w="sm" len="sm"/>
                    </a:lnL>
                    <a:lnR w="38100" cap="flat" cmpd="sng">
                      <a:solidFill>
                        <a:srgbClr val="FCAF17"/>
                      </a:solidFill>
                      <a:prstDash val="lgDash"/>
                      <a:round/>
                      <a:headEnd type="none" w="sm" len="sm"/>
                      <a:tailEnd type="none" w="sm" len="sm"/>
                    </a:lnR>
                    <a:lnT w="38100" cap="flat" cmpd="sng">
                      <a:solidFill>
                        <a:srgbClr val="FCAF17"/>
                      </a:solidFill>
                      <a:prstDash val="lgDash"/>
                      <a:round/>
                      <a:headEnd type="none" w="sm" len="sm"/>
                      <a:tailEnd type="none" w="sm" len="sm"/>
                    </a:lnT>
                    <a:lnB w="38100" cap="flat" cmpd="sng">
                      <a:solidFill>
                        <a:srgbClr val="FCAF17"/>
                      </a:solidFill>
                      <a:prstDash val="lgDash"/>
                      <a:round/>
                      <a:headEnd type="none" w="sm" len="sm"/>
                      <a:tailEnd type="none" w="sm" len="sm"/>
                    </a:lnB>
                    <a:solidFill>
                      <a:schemeClr val="lt1"/>
                    </a:solidFill>
                  </a:tcPr>
                </a:tc>
                <a:tc>
                  <a:txBody>
                    <a:bodyPr/>
                    <a:lstStyle/>
                    <a:p>
                      <a:pPr marL="285750" marR="0" lvl="0" indent="-215582" algn="l" rtl="0">
                        <a:lnSpc>
                          <a:spcPct val="100000"/>
                        </a:lnSpc>
                        <a:spcBef>
                          <a:spcPts val="0"/>
                        </a:spcBef>
                        <a:spcAft>
                          <a:spcPts val="0"/>
                        </a:spcAft>
                        <a:buClr>
                          <a:srgbClr val="000099"/>
                        </a:buClr>
                        <a:buSzPts val="1105"/>
                        <a:buFont typeface="Arial"/>
                        <a:buNone/>
                      </a:pPr>
                      <a:endParaRPr sz="1700" b="0" i="0" u="none" strike="noStrike" cap="none">
                        <a:solidFill>
                          <a:schemeClr val="dk1"/>
                        </a:solidFill>
                        <a:latin typeface="Verdana"/>
                        <a:ea typeface="Verdana"/>
                        <a:cs typeface="Verdana"/>
                        <a:sym typeface="Verdana"/>
                      </a:endParaRPr>
                    </a:p>
                  </a:txBody>
                  <a:tcPr marL="96000" marR="96000" marT="48775" marB="48775" anchor="ctr" anchorCtr="1">
                    <a:lnL w="38100" cap="flat" cmpd="sng">
                      <a:solidFill>
                        <a:srgbClr val="FCAF17"/>
                      </a:solidFill>
                      <a:prstDash val="lgDash"/>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956950">
                <a:tc>
                  <a:txBody>
                    <a:bodyPr/>
                    <a:lstStyle/>
                    <a:p>
                      <a:pPr marL="0" marR="0" lvl="0" indent="0" algn="l" rtl="0">
                        <a:lnSpc>
                          <a:spcPct val="100000"/>
                        </a:lnSpc>
                        <a:spcBef>
                          <a:spcPts val="0"/>
                        </a:spcBef>
                        <a:spcAft>
                          <a:spcPts val="0"/>
                        </a:spcAft>
                        <a:buClr>
                          <a:srgbClr val="000099"/>
                        </a:buClr>
                        <a:buSzPts val="1950"/>
                        <a:buFont typeface="Noto Sans Symbols"/>
                        <a:buNone/>
                      </a:pPr>
                      <a:endParaRPr sz="3000" b="0" i="0" u="none" strike="noStrike" cap="none">
                        <a:solidFill>
                          <a:schemeClr val="dk1"/>
                        </a:solidFill>
                        <a:latin typeface="Verdana"/>
                        <a:ea typeface="Verdana"/>
                        <a:cs typeface="Verdana"/>
                        <a:sym typeface="Verdana"/>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285750" marR="0" lvl="0" indent="-215582" algn="l" rtl="0">
                        <a:lnSpc>
                          <a:spcPct val="100000"/>
                        </a:lnSpc>
                        <a:spcBef>
                          <a:spcPts val="0"/>
                        </a:spcBef>
                        <a:spcAft>
                          <a:spcPts val="0"/>
                        </a:spcAft>
                        <a:buClr>
                          <a:srgbClr val="000099"/>
                        </a:buClr>
                        <a:buSzPts val="1105"/>
                        <a:buFont typeface="Arial"/>
                        <a:buNone/>
                      </a:pPr>
                      <a:endParaRPr sz="1700" b="0" i="0" u="none" strike="noStrike" cap="none">
                        <a:solidFill>
                          <a:schemeClr val="dk1"/>
                        </a:solidFill>
                        <a:latin typeface="Verdana"/>
                        <a:ea typeface="Verdana"/>
                        <a:cs typeface="Verdana"/>
                        <a:sym typeface="Verdana"/>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38100" cap="flat" cmpd="sng">
                      <a:solidFill>
                        <a:srgbClr val="FCAF17"/>
                      </a:solidFill>
                      <a:prstDash val="lgDash"/>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285750" marR="0" lvl="0" indent="-215582" algn="l" rtl="0">
                        <a:lnSpc>
                          <a:spcPct val="100000"/>
                        </a:lnSpc>
                        <a:spcBef>
                          <a:spcPts val="0"/>
                        </a:spcBef>
                        <a:spcAft>
                          <a:spcPts val="0"/>
                        </a:spcAft>
                        <a:buClr>
                          <a:srgbClr val="000099"/>
                        </a:buClr>
                        <a:buSzPts val="1105"/>
                        <a:buFont typeface="Arial"/>
                        <a:buNone/>
                      </a:pPr>
                      <a:endParaRPr sz="1700" b="0" i="0" u="none" strike="noStrike" cap="none">
                        <a:solidFill>
                          <a:schemeClr val="dk1"/>
                        </a:solidFill>
                        <a:latin typeface="Verdana"/>
                        <a:ea typeface="Verdana"/>
                        <a:cs typeface="Verdana"/>
                        <a:sym typeface="Verdana"/>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3815" name="Google Shape;3815;p239"/>
          <p:cNvSpPr txBox="1"/>
          <p:nvPr/>
        </p:nvSpPr>
        <p:spPr>
          <a:xfrm rot="-5400000">
            <a:off x="298185" y="4820967"/>
            <a:ext cx="2330450" cy="436562"/>
          </a:xfrm>
          <a:prstGeom prst="rect">
            <a:avLst/>
          </a:prstGeom>
          <a:noFill/>
          <a:ln>
            <a:noFill/>
          </a:ln>
        </p:spPr>
        <p:txBody>
          <a:bodyPr spcFirstLastPara="1" wrap="square" lIns="96625" tIns="48300" rIns="96625" bIns="48300" anchor="t" anchorCtr="0">
            <a:spAutoFit/>
          </a:bodyPr>
          <a:lstStyle/>
          <a:p>
            <a:pPr marL="0" marR="0" lvl="0" indent="0" algn="ctr" rtl="0">
              <a:spcBef>
                <a:spcPts val="0"/>
              </a:spcBef>
              <a:spcAft>
                <a:spcPts val="0"/>
              </a:spcAft>
              <a:buNone/>
            </a:pPr>
            <a:r>
              <a:rPr lang="en-US" sz="2200" b="1">
                <a:solidFill>
                  <a:srgbClr val="000000"/>
                </a:solidFill>
                <a:latin typeface="Verdana"/>
                <a:ea typeface="Verdana"/>
                <a:cs typeface="Verdana"/>
                <a:sym typeface="Verdana"/>
              </a:rPr>
              <a:t>Passive</a:t>
            </a:r>
            <a:endParaRPr/>
          </a:p>
        </p:txBody>
      </p:sp>
      <p:sp>
        <p:nvSpPr>
          <p:cNvPr id="3816" name="Google Shape;3816;p239"/>
          <p:cNvSpPr txBox="1"/>
          <p:nvPr/>
        </p:nvSpPr>
        <p:spPr>
          <a:xfrm rot="-5400000">
            <a:off x="386291" y="2942699"/>
            <a:ext cx="2154238" cy="436562"/>
          </a:xfrm>
          <a:prstGeom prst="rect">
            <a:avLst/>
          </a:prstGeom>
          <a:noFill/>
          <a:ln>
            <a:noFill/>
          </a:ln>
        </p:spPr>
        <p:txBody>
          <a:bodyPr spcFirstLastPara="1" wrap="square" lIns="96625" tIns="48300" rIns="96625" bIns="48300" anchor="t" anchorCtr="0">
            <a:spAutoFit/>
          </a:bodyPr>
          <a:lstStyle/>
          <a:p>
            <a:pPr marL="0" marR="0" lvl="0" indent="0" algn="ctr" rtl="0">
              <a:spcBef>
                <a:spcPts val="0"/>
              </a:spcBef>
              <a:spcAft>
                <a:spcPts val="0"/>
              </a:spcAft>
              <a:buNone/>
            </a:pPr>
            <a:r>
              <a:rPr lang="en-US" sz="2200" b="1">
                <a:solidFill>
                  <a:srgbClr val="000000"/>
                </a:solidFill>
                <a:latin typeface="Verdana"/>
                <a:ea typeface="Verdana"/>
                <a:cs typeface="Verdana"/>
                <a:sym typeface="Verdana"/>
              </a:rPr>
              <a:t>Active</a:t>
            </a:r>
            <a:endParaRPr/>
          </a:p>
        </p:txBody>
      </p:sp>
      <p:sp>
        <p:nvSpPr>
          <p:cNvPr id="3817" name="Google Shape;3817;p239"/>
          <p:cNvSpPr txBox="1"/>
          <p:nvPr/>
        </p:nvSpPr>
        <p:spPr>
          <a:xfrm>
            <a:off x="2216679" y="4326997"/>
            <a:ext cx="2239962" cy="1537982"/>
          </a:xfrm>
          <a:prstGeom prst="rect">
            <a:avLst/>
          </a:prstGeom>
          <a:noFill/>
          <a:ln>
            <a:noFill/>
          </a:ln>
        </p:spPr>
        <p:txBody>
          <a:bodyPr spcFirstLastPara="1" wrap="square" lIns="96625" tIns="48300" rIns="96625" bIns="48300" anchor="t" anchorCtr="0">
            <a:spAutoFit/>
          </a:bodyPr>
          <a:lstStyle/>
          <a:p>
            <a:pPr marL="169863" marR="0" lvl="0" indent="-169863" algn="l" rtl="0">
              <a:spcBef>
                <a:spcPts val="0"/>
              </a:spcBef>
              <a:spcAft>
                <a:spcPts val="0"/>
              </a:spcAft>
              <a:buClr>
                <a:srgbClr val="000099"/>
              </a:buClr>
              <a:buSzPts val="1170"/>
              <a:buFont typeface="Arial"/>
              <a:buChar char="•"/>
            </a:pPr>
            <a:r>
              <a:rPr lang="en-US" sz="1800">
                <a:solidFill>
                  <a:srgbClr val="000000"/>
                </a:solidFill>
                <a:latin typeface="Verdana"/>
                <a:ea typeface="Verdana"/>
                <a:cs typeface="Verdana"/>
                <a:sym typeface="Verdana"/>
              </a:rPr>
              <a:t>Distracted, understated support</a:t>
            </a:r>
            <a:endParaRPr/>
          </a:p>
          <a:p>
            <a:pPr marL="169863" marR="0" lvl="0" indent="-169863" algn="l" rtl="0">
              <a:spcBef>
                <a:spcPts val="360"/>
              </a:spcBef>
              <a:spcAft>
                <a:spcPts val="0"/>
              </a:spcAft>
              <a:buClr>
                <a:srgbClr val="000099"/>
              </a:buClr>
              <a:buSzPts val="1170"/>
              <a:buFont typeface="Arial"/>
              <a:buChar char="•"/>
            </a:pPr>
            <a:r>
              <a:rPr lang="en-US" sz="1800">
                <a:solidFill>
                  <a:srgbClr val="000000"/>
                </a:solidFill>
                <a:latin typeface="Verdana"/>
                <a:ea typeface="Verdana"/>
                <a:cs typeface="Verdana"/>
                <a:sym typeface="Verdana"/>
              </a:rPr>
              <a:t>Conversation fizzles out</a:t>
            </a:r>
            <a:endParaRPr/>
          </a:p>
        </p:txBody>
      </p:sp>
      <p:sp>
        <p:nvSpPr>
          <p:cNvPr id="3818" name="Google Shape;3818;p239"/>
          <p:cNvSpPr txBox="1"/>
          <p:nvPr/>
        </p:nvSpPr>
        <p:spPr>
          <a:xfrm>
            <a:off x="5345651" y="4326997"/>
            <a:ext cx="2241550" cy="1537982"/>
          </a:xfrm>
          <a:prstGeom prst="rect">
            <a:avLst/>
          </a:prstGeom>
          <a:noFill/>
          <a:ln>
            <a:noFill/>
          </a:ln>
        </p:spPr>
        <p:txBody>
          <a:bodyPr spcFirstLastPara="1" wrap="square" lIns="96625" tIns="48300" rIns="96625" bIns="48300" anchor="t" anchorCtr="0">
            <a:spAutoFit/>
          </a:bodyPr>
          <a:lstStyle/>
          <a:p>
            <a:pPr marL="169863" marR="0" lvl="0" indent="-169863" algn="l" rtl="0">
              <a:spcBef>
                <a:spcPts val="0"/>
              </a:spcBef>
              <a:spcAft>
                <a:spcPts val="0"/>
              </a:spcAft>
              <a:buClr>
                <a:srgbClr val="000099"/>
              </a:buClr>
              <a:buSzPts val="1170"/>
              <a:buFont typeface="Arial"/>
              <a:buChar char="•"/>
            </a:pPr>
            <a:r>
              <a:rPr lang="en-US" sz="1800">
                <a:solidFill>
                  <a:srgbClr val="000000"/>
                </a:solidFill>
                <a:latin typeface="Verdana"/>
                <a:ea typeface="Verdana"/>
                <a:cs typeface="Verdana"/>
                <a:sym typeface="Verdana"/>
              </a:rPr>
              <a:t>Ignoring the event</a:t>
            </a:r>
            <a:endParaRPr/>
          </a:p>
          <a:p>
            <a:pPr marL="169863" marR="0" lvl="0" indent="-169863" algn="l" rtl="0">
              <a:spcBef>
                <a:spcPts val="360"/>
              </a:spcBef>
              <a:spcAft>
                <a:spcPts val="0"/>
              </a:spcAft>
              <a:buClr>
                <a:srgbClr val="000099"/>
              </a:buClr>
              <a:buSzPts val="1170"/>
              <a:buFont typeface="Arial"/>
              <a:buChar char="•"/>
            </a:pPr>
            <a:r>
              <a:rPr lang="en-US" sz="1800">
                <a:solidFill>
                  <a:srgbClr val="000000"/>
                </a:solidFill>
                <a:latin typeface="Verdana"/>
                <a:ea typeface="Verdana"/>
                <a:cs typeface="Verdana"/>
                <a:sym typeface="Verdana"/>
              </a:rPr>
              <a:t>Changing the conversation to another topic</a:t>
            </a:r>
            <a:endParaRPr/>
          </a:p>
        </p:txBody>
      </p:sp>
      <p:sp>
        <p:nvSpPr>
          <p:cNvPr id="3819" name="Google Shape;3819;p239"/>
          <p:cNvSpPr txBox="1"/>
          <p:nvPr/>
        </p:nvSpPr>
        <p:spPr>
          <a:xfrm>
            <a:off x="5345651" y="2350555"/>
            <a:ext cx="2400300" cy="983984"/>
          </a:xfrm>
          <a:prstGeom prst="rect">
            <a:avLst/>
          </a:prstGeom>
          <a:noFill/>
          <a:ln>
            <a:noFill/>
          </a:ln>
        </p:spPr>
        <p:txBody>
          <a:bodyPr spcFirstLastPara="1" wrap="square" lIns="96625" tIns="48300" rIns="96625" bIns="48300" anchor="t" anchorCtr="0">
            <a:spAutoFit/>
          </a:bodyPr>
          <a:lstStyle/>
          <a:p>
            <a:pPr marL="169863" marR="0" lvl="0" indent="-169863" algn="l" rtl="0">
              <a:spcBef>
                <a:spcPts val="0"/>
              </a:spcBef>
              <a:spcAft>
                <a:spcPts val="0"/>
              </a:spcAft>
              <a:buClr>
                <a:srgbClr val="000099"/>
              </a:buClr>
              <a:buSzPts val="1170"/>
              <a:buFont typeface="Arial"/>
              <a:buChar char="•"/>
            </a:pPr>
            <a:r>
              <a:rPr lang="en-US" sz="1800">
                <a:solidFill>
                  <a:srgbClr val="000000"/>
                </a:solidFill>
                <a:latin typeface="Verdana"/>
                <a:ea typeface="Verdana"/>
                <a:cs typeface="Verdana"/>
                <a:sym typeface="Verdana"/>
              </a:rPr>
              <a:t>Squashing the event</a:t>
            </a:r>
            <a:endParaRPr/>
          </a:p>
          <a:p>
            <a:pPr marL="169863" marR="0" lvl="0" indent="-169863" algn="l" rtl="0">
              <a:spcBef>
                <a:spcPts val="360"/>
              </a:spcBef>
              <a:spcAft>
                <a:spcPts val="0"/>
              </a:spcAft>
              <a:buClr>
                <a:srgbClr val="000099"/>
              </a:buClr>
              <a:buSzPts val="1170"/>
              <a:buFont typeface="Arial"/>
              <a:buChar char="•"/>
            </a:pPr>
            <a:r>
              <a:rPr lang="en-US" sz="1800">
                <a:solidFill>
                  <a:srgbClr val="000000"/>
                </a:solidFill>
                <a:latin typeface="Verdana"/>
                <a:ea typeface="Verdana"/>
                <a:cs typeface="Verdana"/>
                <a:sym typeface="Verdana"/>
              </a:rPr>
              <a:t>Negative focus</a:t>
            </a:r>
            <a:endParaRPr/>
          </a:p>
        </p:txBody>
      </p:sp>
      <p:sp>
        <p:nvSpPr>
          <p:cNvPr id="3820" name="Google Shape;3820;p239"/>
          <p:cNvSpPr txBox="1"/>
          <p:nvPr/>
        </p:nvSpPr>
        <p:spPr>
          <a:xfrm>
            <a:off x="2216679" y="2350555"/>
            <a:ext cx="2239962" cy="1260983"/>
          </a:xfrm>
          <a:prstGeom prst="rect">
            <a:avLst/>
          </a:prstGeom>
          <a:noFill/>
          <a:ln>
            <a:noFill/>
          </a:ln>
        </p:spPr>
        <p:txBody>
          <a:bodyPr spcFirstLastPara="1" wrap="square" lIns="96625" tIns="48300" rIns="96625" bIns="48300" anchor="t" anchorCtr="0">
            <a:spAutoFit/>
          </a:bodyPr>
          <a:lstStyle/>
          <a:p>
            <a:pPr marL="169863" marR="0" lvl="0" indent="-169863" algn="l" rtl="0">
              <a:spcBef>
                <a:spcPts val="0"/>
              </a:spcBef>
              <a:spcAft>
                <a:spcPts val="0"/>
              </a:spcAft>
              <a:buClr>
                <a:srgbClr val="000099"/>
              </a:buClr>
              <a:buSzPts val="1170"/>
              <a:buFont typeface="Noto Sans Symbols"/>
              <a:buChar char="▪"/>
            </a:pPr>
            <a:r>
              <a:rPr lang="en-US" sz="1800" b="1">
                <a:solidFill>
                  <a:srgbClr val="000000"/>
                </a:solidFill>
                <a:latin typeface="Verdana"/>
                <a:ea typeface="Verdana"/>
                <a:cs typeface="Verdana"/>
                <a:sym typeface="Verdana"/>
              </a:rPr>
              <a:t>Authentic interest</a:t>
            </a:r>
            <a:endParaRPr/>
          </a:p>
          <a:p>
            <a:pPr marL="169863" marR="0" lvl="0" indent="-169863" algn="l" rtl="0">
              <a:spcBef>
                <a:spcPts val="360"/>
              </a:spcBef>
              <a:spcAft>
                <a:spcPts val="0"/>
              </a:spcAft>
              <a:buClr>
                <a:srgbClr val="000099"/>
              </a:buClr>
              <a:buSzPts val="1170"/>
              <a:buFont typeface="Noto Sans Symbols"/>
              <a:buChar char="▪"/>
            </a:pPr>
            <a:r>
              <a:rPr lang="en-US" sz="1800" b="1">
                <a:solidFill>
                  <a:srgbClr val="000000"/>
                </a:solidFill>
                <a:latin typeface="Verdana"/>
                <a:ea typeface="Verdana"/>
                <a:cs typeface="Verdana"/>
                <a:sym typeface="Verdana"/>
              </a:rPr>
              <a:t>Elaborates the experience</a:t>
            </a:r>
            <a:endParaRPr/>
          </a:p>
        </p:txBody>
      </p:sp>
      <p:cxnSp>
        <p:nvCxnSpPr>
          <p:cNvPr id="3821" name="Google Shape;3821;p239"/>
          <p:cNvCxnSpPr/>
          <p:nvPr/>
        </p:nvCxnSpPr>
        <p:spPr>
          <a:xfrm>
            <a:off x="2484008" y="2652249"/>
            <a:ext cx="1207459" cy="0"/>
          </a:xfrm>
          <a:prstGeom prst="straightConnector1">
            <a:avLst/>
          </a:prstGeom>
          <a:noFill/>
          <a:ln w="38100" cap="flat" cmpd="sng">
            <a:solidFill>
              <a:srgbClr val="FF0000"/>
            </a:solidFill>
            <a:prstDash val="solid"/>
            <a:round/>
            <a:headEnd type="none" w="sm" len="sm"/>
            <a:tailEnd type="none" w="sm" len="sm"/>
          </a:ln>
        </p:spPr>
      </p:cxnSp>
      <p:grpSp>
        <p:nvGrpSpPr>
          <p:cNvPr id="3822" name="Google Shape;3822;p239"/>
          <p:cNvGrpSpPr/>
          <p:nvPr/>
        </p:nvGrpSpPr>
        <p:grpSpPr>
          <a:xfrm>
            <a:off x="-210509" y="6300960"/>
            <a:ext cx="1190626" cy="557040"/>
            <a:chOff x="-83293" y="6300960"/>
            <a:chExt cx="1190626" cy="557040"/>
          </a:xfrm>
        </p:grpSpPr>
        <p:pic>
          <p:nvPicPr>
            <p:cNvPr id="3823" name="Google Shape;3823;p239" descr="http://peanutonthetable.com/wp-content/uploads/2013/02/notebook-and-pen.jpg">
              <a:hlinkClick r:id="rId4"/>
            </p:cNvPr>
            <p:cNvPicPr preferRelativeResize="0"/>
            <p:nvPr/>
          </p:nvPicPr>
          <p:blipFill rotWithShape="1">
            <a:blip r:embed="rId5">
              <a:alphaModFix/>
            </a:blip>
            <a:srcRect/>
            <a:stretch/>
          </p:blipFill>
          <p:spPr>
            <a:xfrm>
              <a:off x="120650" y="6326188"/>
              <a:ext cx="719138" cy="531812"/>
            </a:xfrm>
            <a:prstGeom prst="rect">
              <a:avLst/>
            </a:prstGeom>
            <a:noFill/>
            <a:ln>
              <a:noFill/>
            </a:ln>
            <a:effectLst>
              <a:outerShdw blurRad="292100" dist="139700" dir="2700000" algn="tl" rotWithShape="0">
                <a:srgbClr val="333333">
                  <a:alpha val="64705"/>
                </a:srgbClr>
              </a:outerShdw>
            </a:effectLst>
          </p:spPr>
        </p:pic>
        <p:sp>
          <p:nvSpPr>
            <p:cNvPr id="3824" name="Google Shape;3824;p239"/>
            <p:cNvSpPr txBox="1"/>
            <p:nvPr/>
          </p:nvSpPr>
          <p:spPr>
            <a:xfrm>
              <a:off x="-83293" y="6300960"/>
              <a:ext cx="119062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dk1"/>
                  </a:solidFill>
                  <a:latin typeface="Verdana"/>
                  <a:ea typeface="Verdana"/>
                  <a:cs typeface="Verdana"/>
                  <a:sym typeface="Verdana"/>
                </a:rPr>
                <a:t>Notes</a:t>
              </a:r>
              <a:endParaRPr/>
            </a:p>
            <a:p>
              <a:pPr marL="0" marR="0" lvl="0" indent="0" algn="ctr" rtl="0">
                <a:spcBef>
                  <a:spcPts val="0"/>
                </a:spcBef>
                <a:spcAft>
                  <a:spcPts val="0"/>
                </a:spcAft>
                <a:buNone/>
              </a:pPr>
              <a:r>
                <a:rPr lang="en-US" sz="800">
                  <a:solidFill>
                    <a:schemeClr val="dk1"/>
                  </a:solidFill>
                  <a:latin typeface="Verdana"/>
                  <a:ea typeface="Verdana"/>
                  <a:cs typeface="Verdana"/>
                  <a:sym typeface="Verdana"/>
                </a:rPr>
                <a:t>page  91</a:t>
              </a:r>
              <a:endParaRPr sz="800">
                <a:solidFill>
                  <a:schemeClr val="dk1"/>
                </a:solidFill>
                <a:latin typeface="Verdana"/>
                <a:ea typeface="Verdana"/>
                <a:cs typeface="Verdana"/>
                <a:sym typeface="Verdana"/>
              </a:endParaRPr>
            </a:p>
          </p:txBody>
        </p:sp>
      </p:grpSp>
      <p:sp>
        <p:nvSpPr>
          <p:cNvPr id="3825" name="Google Shape;3825;p23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24"/>
          <p:cNvSpPr txBox="1">
            <a:spLocks noGrp="1"/>
          </p:cNvSpPr>
          <p:nvPr>
            <p:ph type="title"/>
          </p:nvPr>
        </p:nvSpPr>
        <p:spPr>
          <a:xfrm>
            <a:off x="0" y="-15875"/>
            <a:ext cx="9144000" cy="11430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Visualize Your Success</a:t>
            </a:r>
            <a:endParaRPr/>
          </a:p>
        </p:txBody>
      </p:sp>
      <p:pic>
        <p:nvPicPr>
          <p:cNvPr id="591" name="Google Shape;591;p24" descr="S:\0Resilience\Army\MRT V 3.0 Devel\Final\Icons\Goal_Setting.png"/>
          <p:cNvPicPr preferRelativeResize="0"/>
          <p:nvPr/>
        </p:nvPicPr>
        <p:blipFill rotWithShape="1">
          <a:blip r:embed="rId3">
            <a:alphaModFix/>
          </a:blip>
          <a:srcRect/>
          <a:stretch/>
        </p:blipFill>
        <p:spPr>
          <a:xfrm>
            <a:off x="475298" y="140970"/>
            <a:ext cx="685800" cy="825500"/>
          </a:xfrm>
          <a:prstGeom prst="rect">
            <a:avLst/>
          </a:prstGeom>
          <a:noFill/>
          <a:ln>
            <a:noFill/>
          </a:ln>
        </p:spPr>
      </p:pic>
      <p:sp>
        <p:nvSpPr>
          <p:cNvPr id="592" name="Google Shape;592;p2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593" name="Google Shape;593;p2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
        <p:nvSpPr>
          <p:cNvPr id="594" name="Google Shape;594;p24"/>
          <p:cNvSpPr txBox="1"/>
          <p:nvPr/>
        </p:nvSpPr>
        <p:spPr>
          <a:xfrm>
            <a:off x="102733" y="1371600"/>
            <a:ext cx="7772400" cy="1554163"/>
          </a:xfrm>
          <a:prstGeom prst="rect">
            <a:avLst/>
          </a:prstGeom>
          <a:noFill/>
          <a:ln>
            <a:noFill/>
          </a:ln>
        </p:spPr>
        <p:txBody>
          <a:bodyPr spcFirstLastPara="1" wrap="square" lIns="91275" tIns="45625" rIns="91275" bIns="45625" anchor="t" anchorCtr="0">
            <a:noAutofit/>
          </a:bodyPr>
          <a:lstStyle/>
          <a:p>
            <a:pPr marL="341313" marR="0" lvl="0" indent="-341313" algn="l" rtl="0">
              <a:spcBef>
                <a:spcPts val="0"/>
              </a:spcBef>
              <a:spcAft>
                <a:spcPts val="0"/>
              </a:spcAft>
              <a:buClr>
                <a:schemeClr val="dk1"/>
              </a:buClr>
              <a:buSzPts val="2400"/>
              <a:buFont typeface="Noto Sans Symbols"/>
              <a:buChar char="▪"/>
            </a:pPr>
            <a:r>
              <a:rPr lang="en-US" sz="2400">
                <a:solidFill>
                  <a:schemeClr val="dk1"/>
                </a:solidFill>
                <a:latin typeface="Verdana"/>
                <a:ea typeface="Verdana"/>
                <a:cs typeface="Verdana"/>
                <a:sym typeface="Verdana"/>
              </a:rPr>
              <a:t>What does it look like to achieve your goal?</a:t>
            </a:r>
            <a:endParaRPr/>
          </a:p>
          <a:p>
            <a:pPr marL="341313" marR="0" lvl="0" indent="-188913" algn="r"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341313" algn="r"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188913" algn="r"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341313" algn="r"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p:txBody>
      </p:sp>
      <p:pic>
        <p:nvPicPr>
          <p:cNvPr id="595" name="Google Shape;595;p24" descr="off to college.jpg"/>
          <p:cNvPicPr preferRelativeResize="0"/>
          <p:nvPr/>
        </p:nvPicPr>
        <p:blipFill rotWithShape="1">
          <a:blip r:embed="rId4">
            <a:alphaModFix/>
          </a:blip>
          <a:srcRect/>
          <a:stretch/>
        </p:blipFill>
        <p:spPr>
          <a:xfrm rot="-744190">
            <a:off x="196541" y="2349119"/>
            <a:ext cx="4564063" cy="2327598"/>
          </a:xfrm>
          <a:prstGeom prst="rect">
            <a:avLst/>
          </a:prstGeom>
          <a:noFill/>
          <a:ln>
            <a:noFill/>
          </a:ln>
        </p:spPr>
      </p:pic>
      <p:pic>
        <p:nvPicPr>
          <p:cNvPr id="596" name="Google Shape;596;p24" descr="UK.jpg"/>
          <p:cNvPicPr preferRelativeResize="0"/>
          <p:nvPr/>
        </p:nvPicPr>
        <p:blipFill rotWithShape="1">
          <a:blip r:embed="rId5">
            <a:alphaModFix/>
          </a:blip>
          <a:srcRect/>
          <a:stretch/>
        </p:blipFill>
        <p:spPr>
          <a:xfrm rot="890333">
            <a:off x="4840457" y="2361388"/>
            <a:ext cx="4076700" cy="2303127"/>
          </a:xfrm>
          <a:prstGeom prst="rect">
            <a:avLst/>
          </a:prstGeom>
          <a:noFill/>
          <a:ln>
            <a:noFill/>
          </a:ln>
        </p:spPr>
      </p:pic>
      <p:pic>
        <p:nvPicPr>
          <p:cNvPr id="597" name="Google Shape;597;p24" descr="UK acceptance letter.jpg"/>
          <p:cNvPicPr preferRelativeResize="0"/>
          <p:nvPr/>
        </p:nvPicPr>
        <p:blipFill rotWithShape="1">
          <a:blip r:embed="rId6">
            <a:alphaModFix/>
          </a:blip>
          <a:srcRect/>
          <a:stretch/>
        </p:blipFill>
        <p:spPr>
          <a:xfrm>
            <a:off x="3108325" y="3760789"/>
            <a:ext cx="2941638" cy="2667308"/>
          </a:xfrm>
          <a:prstGeom prst="rect">
            <a:avLst/>
          </a:prstGeom>
          <a:noFill/>
          <a:ln>
            <a:noFill/>
          </a:ln>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3832"/>
        <p:cNvGrpSpPr/>
        <p:nvPr/>
      </p:nvGrpSpPr>
      <p:grpSpPr>
        <a:xfrm>
          <a:off x="0" y="0"/>
          <a:ext cx="0" cy="0"/>
          <a:chOff x="0" y="0"/>
          <a:chExt cx="0" cy="0"/>
        </a:xfrm>
      </p:grpSpPr>
      <p:sp>
        <p:nvSpPr>
          <p:cNvPr id="3833" name="Google Shape;3833;p240"/>
          <p:cNvSpPr/>
          <p:nvPr/>
        </p:nvSpPr>
        <p:spPr>
          <a:xfrm>
            <a:off x="694267" y="1422487"/>
            <a:ext cx="7831666" cy="4827989"/>
          </a:xfrm>
          <a:prstGeom prst="roundRect">
            <a:avLst>
              <a:gd name="adj" fmla="val 4973"/>
            </a:avLst>
          </a:prstGeom>
          <a:solidFill>
            <a:srgbClr val="00B050"/>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3834" name="Google Shape;3834;p240"/>
          <p:cNvGraphicFramePr/>
          <p:nvPr/>
        </p:nvGraphicFramePr>
        <p:xfrm>
          <a:off x="1016423" y="1673072"/>
          <a:ext cx="3000000" cy="3000000"/>
        </p:xfrm>
        <a:graphic>
          <a:graphicData uri="http://schemas.openxmlformats.org/drawingml/2006/table">
            <a:tbl>
              <a:tblPr>
                <a:noFill/>
                <a:tableStyleId>{C06C6382-95A9-441B-A368-F0487E9B728C}</a:tableStyleId>
              </a:tblPr>
              <a:tblGrid>
                <a:gridCol w="917375">
                  <a:extLst>
                    <a:ext uri="{9D8B030D-6E8A-4147-A177-3AD203B41FA5}">
                      <a16:colId xmlns:a16="http://schemas.microsoft.com/office/drawing/2014/main" val="20000"/>
                    </a:ext>
                  </a:extLst>
                </a:gridCol>
                <a:gridCol w="3125575">
                  <a:extLst>
                    <a:ext uri="{9D8B030D-6E8A-4147-A177-3AD203B41FA5}">
                      <a16:colId xmlns:a16="http://schemas.microsoft.com/office/drawing/2014/main" val="20001"/>
                    </a:ext>
                  </a:extLst>
                </a:gridCol>
                <a:gridCol w="3127900">
                  <a:extLst>
                    <a:ext uri="{9D8B030D-6E8A-4147-A177-3AD203B41FA5}">
                      <a16:colId xmlns:a16="http://schemas.microsoft.com/office/drawing/2014/main" val="20002"/>
                    </a:ext>
                  </a:extLst>
                </a:gridCol>
              </a:tblGrid>
              <a:tr h="518400">
                <a:tc>
                  <a:txBody>
                    <a:bodyPr/>
                    <a:lstStyle/>
                    <a:p>
                      <a:pPr marL="0" marR="0" lvl="0" indent="0" algn="l" rtl="0">
                        <a:lnSpc>
                          <a:spcPct val="100000"/>
                        </a:lnSpc>
                        <a:spcBef>
                          <a:spcPts val="0"/>
                        </a:spcBef>
                        <a:spcAft>
                          <a:spcPts val="0"/>
                        </a:spcAft>
                        <a:buClr>
                          <a:srgbClr val="000099"/>
                        </a:buClr>
                        <a:buSzPts val="1950"/>
                        <a:buFont typeface="Noto Sans Symbols"/>
                        <a:buNone/>
                      </a:pPr>
                      <a:endParaRPr sz="3000" b="0" i="0" u="none" strike="noStrike" cap="none">
                        <a:solidFill>
                          <a:schemeClr val="dk1"/>
                        </a:solidFill>
                        <a:latin typeface="Verdana"/>
                        <a:ea typeface="Verdana"/>
                        <a:cs typeface="Verdana"/>
                        <a:sym typeface="Verdana"/>
                      </a:endParaRPr>
                    </a:p>
                  </a:txBody>
                  <a:tcPr marL="96000" marR="96000" marT="48775" marB="48775" anchor="ctr" anchorCtr="1">
                    <a:lnL w="9525" cap="flat" cmpd="sng">
                      <a:solidFill>
                        <a:srgbClr val="000000">
                          <a:alpha val="0"/>
                        </a:srgbClr>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1430"/>
                        <a:buFont typeface="Noto Sans Symbols"/>
                        <a:buNone/>
                      </a:pPr>
                      <a:r>
                        <a:rPr lang="en-US" sz="2200" b="1" i="0" u="none" strike="noStrike" cap="none">
                          <a:solidFill>
                            <a:schemeClr val="dk1"/>
                          </a:solidFill>
                          <a:latin typeface="Verdana"/>
                          <a:ea typeface="Verdana"/>
                          <a:cs typeface="Verdana"/>
                          <a:sym typeface="Verdana"/>
                        </a:rPr>
                        <a:t>Constructive</a:t>
                      </a:r>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38100" cap="flat" cmpd="sng">
                      <a:solidFill>
                        <a:srgbClr val="FCAF17"/>
                      </a:solidFill>
                      <a:prstDash val="lg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99"/>
                        </a:buClr>
                        <a:buSzPts val="1430"/>
                        <a:buFont typeface="Noto Sans Symbols"/>
                        <a:buNone/>
                      </a:pPr>
                      <a:r>
                        <a:rPr lang="en-US" sz="2200" b="1" i="0" u="none" strike="noStrike" cap="none">
                          <a:solidFill>
                            <a:schemeClr val="dk1"/>
                          </a:solidFill>
                          <a:latin typeface="Verdana"/>
                          <a:ea typeface="Verdana"/>
                          <a:cs typeface="Verdana"/>
                          <a:sym typeface="Verdana"/>
                        </a:rPr>
                        <a:t>Destructive</a:t>
                      </a:r>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778250">
                <a:tc>
                  <a:txBody>
                    <a:bodyPr/>
                    <a:lstStyle/>
                    <a:p>
                      <a:pPr marL="0" marR="0" lvl="0" indent="0" algn="l" rtl="0">
                        <a:lnSpc>
                          <a:spcPct val="100000"/>
                        </a:lnSpc>
                        <a:spcBef>
                          <a:spcPts val="0"/>
                        </a:spcBef>
                        <a:spcAft>
                          <a:spcPts val="0"/>
                        </a:spcAft>
                        <a:buClr>
                          <a:srgbClr val="000099"/>
                        </a:buClr>
                        <a:buSzPts val="1950"/>
                        <a:buFont typeface="Noto Sans Symbols"/>
                        <a:buNone/>
                      </a:pPr>
                      <a:endParaRPr sz="3000" b="0" i="0" u="none" strike="noStrike" cap="none">
                        <a:solidFill>
                          <a:schemeClr val="dk1"/>
                        </a:solidFill>
                        <a:latin typeface="Verdana"/>
                        <a:ea typeface="Verdana"/>
                        <a:cs typeface="Verdana"/>
                        <a:sym typeface="Verdana"/>
                      </a:endParaRPr>
                    </a:p>
                  </a:txBody>
                  <a:tcPr marL="96000" marR="96000" marT="48775" marB="48775" anchor="ctr" anchorCtr="1">
                    <a:lnL w="19050" cap="flat" cmpd="sng">
                      <a:solidFill>
                        <a:schemeClr val="dk1"/>
                      </a:solidFill>
                      <a:prstDash val="solid"/>
                      <a:round/>
                      <a:headEnd type="none" w="sm" len="sm"/>
                      <a:tailEnd type="none" w="sm" len="sm"/>
                    </a:lnL>
                    <a:lnR w="38100" cap="flat" cmpd="sng">
                      <a:solidFill>
                        <a:srgbClr val="FCAF17"/>
                      </a:solidFill>
                      <a:prstDash val="lgDash"/>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285750" marR="0" lvl="0" indent="-215582" algn="l" rtl="0">
                        <a:lnSpc>
                          <a:spcPct val="100000"/>
                        </a:lnSpc>
                        <a:spcBef>
                          <a:spcPts val="0"/>
                        </a:spcBef>
                        <a:spcAft>
                          <a:spcPts val="0"/>
                        </a:spcAft>
                        <a:buClr>
                          <a:srgbClr val="000099"/>
                        </a:buClr>
                        <a:buSzPts val="1105"/>
                        <a:buFont typeface="Arial"/>
                        <a:buNone/>
                      </a:pPr>
                      <a:endParaRPr sz="1700" b="1" i="0" u="none" strike="noStrike" cap="none">
                        <a:solidFill>
                          <a:schemeClr val="dk1"/>
                        </a:solidFill>
                        <a:latin typeface="Verdana"/>
                        <a:ea typeface="Verdana"/>
                        <a:cs typeface="Verdana"/>
                        <a:sym typeface="Verdana"/>
                      </a:endParaRPr>
                    </a:p>
                  </a:txBody>
                  <a:tcPr marL="96000" marR="96000" marT="48775" marB="48775" anchor="ctr" anchorCtr="1">
                    <a:lnL w="38100" cap="flat" cmpd="sng">
                      <a:solidFill>
                        <a:srgbClr val="FCAF17"/>
                      </a:solidFill>
                      <a:prstDash val="lgDash"/>
                      <a:round/>
                      <a:headEnd type="none" w="sm" len="sm"/>
                      <a:tailEnd type="none" w="sm" len="sm"/>
                    </a:lnL>
                    <a:lnR w="38100" cap="flat" cmpd="sng">
                      <a:solidFill>
                        <a:srgbClr val="FCAF17"/>
                      </a:solidFill>
                      <a:prstDash val="lgDash"/>
                      <a:round/>
                      <a:headEnd type="none" w="sm" len="sm"/>
                      <a:tailEnd type="none" w="sm" len="sm"/>
                    </a:lnR>
                    <a:lnT w="38100" cap="flat" cmpd="sng">
                      <a:solidFill>
                        <a:srgbClr val="FCAF17"/>
                      </a:solidFill>
                      <a:prstDash val="lgDash"/>
                      <a:round/>
                      <a:headEnd type="none" w="sm" len="sm"/>
                      <a:tailEnd type="none" w="sm" len="sm"/>
                    </a:lnT>
                    <a:lnB w="38100" cap="flat" cmpd="sng">
                      <a:solidFill>
                        <a:srgbClr val="FCAF17"/>
                      </a:solidFill>
                      <a:prstDash val="lgDash"/>
                      <a:round/>
                      <a:headEnd type="none" w="sm" len="sm"/>
                      <a:tailEnd type="none" w="sm" len="sm"/>
                    </a:lnB>
                    <a:solidFill>
                      <a:schemeClr val="lt1"/>
                    </a:solidFill>
                  </a:tcPr>
                </a:tc>
                <a:tc>
                  <a:txBody>
                    <a:bodyPr/>
                    <a:lstStyle/>
                    <a:p>
                      <a:pPr marL="285750" marR="0" lvl="0" indent="-215582" algn="l" rtl="0">
                        <a:lnSpc>
                          <a:spcPct val="100000"/>
                        </a:lnSpc>
                        <a:spcBef>
                          <a:spcPts val="0"/>
                        </a:spcBef>
                        <a:spcAft>
                          <a:spcPts val="0"/>
                        </a:spcAft>
                        <a:buClr>
                          <a:srgbClr val="000099"/>
                        </a:buClr>
                        <a:buSzPts val="1105"/>
                        <a:buFont typeface="Arial"/>
                        <a:buNone/>
                      </a:pPr>
                      <a:endParaRPr sz="1700" b="0" i="0" u="none" strike="noStrike" cap="none">
                        <a:solidFill>
                          <a:schemeClr val="dk1"/>
                        </a:solidFill>
                        <a:latin typeface="Verdana"/>
                        <a:ea typeface="Verdana"/>
                        <a:cs typeface="Verdana"/>
                        <a:sym typeface="Verdana"/>
                      </a:endParaRPr>
                    </a:p>
                  </a:txBody>
                  <a:tcPr marL="96000" marR="96000" marT="48775" marB="48775" anchor="ctr" anchorCtr="1">
                    <a:lnL w="38100" cap="flat" cmpd="sng">
                      <a:solidFill>
                        <a:srgbClr val="FCAF17"/>
                      </a:solidFill>
                      <a:prstDash val="lgDash"/>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956950">
                <a:tc>
                  <a:txBody>
                    <a:bodyPr/>
                    <a:lstStyle/>
                    <a:p>
                      <a:pPr marL="0" marR="0" lvl="0" indent="0" algn="l" rtl="0">
                        <a:lnSpc>
                          <a:spcPct val="100000"/>
                        </a:lnSpc>
                        <a:spcBef>
                          <a:spcPts val="0"/>
                        </a:spcBef>
                        <a:spcAft>
                          <a:spcPts val="0"/>
                        </a:spcAft>
                        <a:buClr>
                          <a:srgbClr val="000099"/>
                        </a:buClr>
                        <a:buSzPts val="1950"/>
                        <a:buFont typeface="Noto Sans Symbols"/>
                        <a:buNone/>
                      </a:pPr>
                      <a:endParaRPr sz="3000" b="0" i="0" u="none" strike="noStrike" cap="none">
                        <a:solidFill>
                          <a:schemeClr val="dk1"/>
                        </a:solidFill>
                        <a:latin typeface="Verdana"/>
                        <a:ea typeface="Verdana"/>
                        <a:cs typeface="Verdana"/>
                        <a:sym typeface="Verdana"/>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285750" marR="0" lvl="0" indent="-215582" algn="l" rtl="0">
                        <a:lnSpc>
                          <a:spcPct val="100000"/>
                        </a:lnSpc>
                        <a:spcBef>
                          <a:spcPts val="0"/>
                        </a:spcBef>
                        <a:spcAft>
                          <a:spcPts val="0"/>
                        </a:spcAft>
                        <a:buClr>
                          <a:srgbClr val="000099"/>
                        </a:buClr>
                        <a:buSzPts val="1105"/>
                        <a:buFont typeface="Arial"/>
                        <a:buNone/>
                      </a:pPr>
                      <a:endParaRPr sz="1700" b="0" i="0" u="none" strike="noStrike" cap="none">
                        <a:solidFill>
                          <a:schemeClr val="dk1"/>
                        </a:solidFill>
                        <a:latin typeface="Verdana"/>
                        <a:ea typeface="Verdana"/>
                        <a:cs typeface="Verdana"/>
                        <a:sym typeface="Verdana"/>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38100" cap="flat" cmpd="sng">
                      <a:solidFill>
                        <a:srgbClr val="FCAF17"/>
                      </a:solidFill>
                      <a:prstDash val="lgDash"/>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285750" marR="0" lvl="0" indent="-215582" algn="l" rtl="0">
                        <a:lnSpc>
                          <a:spcPct val="100000"/>
                        </a:lnSpc>
                        <a:spcBef>
                          <a:spcPts val="0"/>
                        </a:spcBef>
                        <a:spcAft>
                          <a:spcPts val="0"/>
                        </a:spcAft>
                        <a:buClr>
                          <a:srgbClr val="000099"/>
                        </a:buClr>
                        <a:buSzPts val="1105"/>
                        <a:buFont typeface="Arial"/>
                        <a:buNone/>
                      </a:pPr>
                      <a:endParaRPr sz="1700" b="0" i="0" u="none" strike="noStrike" cap="none">
                        <a:solidFill>
                          <a:schemeClr val="dk1"/>
                        </a:solidFill>
                        <a:latin typeface="Verdana"/>
                        <a:ea typeface="Verdana"/>
                        <a:cs typeface="Verdana"/>
                        <a:sym typeface="Verdana"/>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3835" name="Google Shape;3835;p240"/>
          <p:cNvSpPr txBox="1"/>
          <p:nvPr/>
        </p:nvSpPr>
        <p:spPr>
          <a:xfrm rot="-5400000">
            <a:off x="298185" y="4820967"/>
            <a:ext cx="2330450" cy="436562"/>
          </a:xfrm>
          <a:prstGeom prst="rect">
            <a:avLst/>
          </a:prstGeom>
          <a:noFill/>
          <a:ln>
            <a:noFill/>
          </a:ln>
        </p:spPr>
        <p:txBody>
          <a:bodyPr spcFirstLastPara="1" wrap="square" lIns="96625" tIns="48300" rIns="96625" bIns="48300" anchor="t" anchorCtr="0">
            <a:spAutoFit/>
          </a:bodyPr>
          <a:lstStyle/>
          <a:p>
            <a:pPr marL="0" marR="0" lvl="0" indent="0" algn="ctr" rtl="0">
              <a:spcBef>
                <a:spcPts val="0"/>
              </a:spcBef>
              <a:spcAft>
                <a:spcPts val="0"/>
              </a:spcAft>
              <a:buNone/>
            </a:pPr>
            <a:r>
              <a:rPr lang="en-US" sz="2200" b="1">
                <a:solidFill>
                  <a:srgbClr val="000000"/>
                </a:solidFill>
                <a:latin typeface="Verdana"/>
                <a:ea typeface="Verdana"/>
                <a:cs typeface="Verdana"/>
                <a:sym typeface="Verdana"/>
              </a:rPr>
              <a:t>Passive</a:t>
            </a:r>
            <a:endParaRPr/>
          </a:p>
        </p:txBody>
      </p:sp>
      <p:sp>
        <p:nvSpPr>
          <p:cNvPr id="3836" name="Google Shape;3836;p240"/>
          <p:cNvSpPr txBox="1"/>
          <p:nvPr/>
        </p:nvSpPr>
        <p:spPr>
          <a:xfrm rot="-5400000">
            <a:off x="386291" y="2942699"/>
            <a:ext cx="2154238" cy="436562"/>
          </a:xfrm>
          <a:prstGeom prst="rect">
            <a:avLst/>
          </a:prstGeom>
          <a:noFill/>
          <a:ln>
            <a:noFill/>
          </a:ln>
        </p:spPr>
        <p:txBody>
          <a:bodyPr spcFirstLastPara="1" wrap="square" lIns="96625" tIns="48300" rIns="96625" bIns="48300" anchor="t" anchorCtr="0">
            <a:spAutoFit/>
          </a:bodyPr>
          <a:lstStyle/>
          <a:p>
            <a:pPr marL="0" marR="0" lvl="0" indent="0" algn="ctr" rtl="0">
              <a:spcBef>
                <a:spcPts val="0"/>
              </a:spcBef>
              <a:spcAft>
                <a:spcPts val="0"/>
              </a:spcAft>
              <a:buNone/>
            </a:pPr>
            <a:r>
              <a:rPr lang="en-US" sz="2200" b="1">
                <a:solidFill>
                  <a:srgbClr val="000000"/>
                </a:solidFill>
                <a:latin typeface="Verdana"/>
                <a:ea typeface="Verdana"/>
                <a:cs typeface="Verdana"/>
                <a:sym typeface="Verdana"/>
              </a:rPr>
              <a:t>Active</a:t>
            </a:r>
            <a:endParaRPr/>
          </a:p>
        </p:txBody>
      </p:sp>
      <p:sp>
        <p:nvSpPr>
          <p:cNvPr id="3837" name="Google Shape;3837;p240"/>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Demonstration:</a:t>
            </a:r>
            <a:br>
              <a:rPr lang="en-US"/>
            </a:br>
            <a:r>
              <a:rPr lang="en-US"/>
              <a:t>Passive Constructive</a:t>
            </a:r>
            <a:endParaRPr/>
          </a:p>
        </p:txBody>
      </p:sp>
      <p:sp>
        <p:nvSpPr>
          <p:cNvPr id="3838" name="Google Shape;3838;p24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240</a:t>
            </a:fld>
            <a:endParaRPr/>
          </a:p>
        </p:txBody>
      </p:sp>
      <p:pic>
        <p:nvPicPr>
          <p:cNvPr id="3839" name="Google Shape;3839;p240" descr="ACR.png"/>
          <p:cNvPicPr preferRelativeResize="0"/>
          <p:nvPr/>
        </p:nvPicPr>
        <p:blipFill rotWithShape="1">
          <a:blip r:embed="rId3">
            <a:alphaModFix/>
          </a:blip>
          <a:srcRect/>
          <a:stretch/>
        </p:blipFill>
        <p:spPr>
          <a:xfrm>
            <a:off x="393700" y="136525"/>
            <a:ext cx="684213" cy="822325"/>
          </a:xfrm>
          <a:prstGeom prst="rect">
            <a:avLst/>
          </a:prstGeom>
          <a:noFill/>
          <a:ln>
            <a:noFill/>
          </a:ln>
        </p:spPr>
      </p:pic>
      <p:grpSp>
        <p:nvGrpSpPr>
          <p:cNvPr id="3840" name="Google Shape;3840;p240"/>
          <p:cNvGrpSpPr/>
          <p:nvPr/>
        </p:nvGrpSpPr>
        <p:grpSpPr>
          <a:xfrm>
            <a:off x="2760925" y="4097382"/>
            <a:ext cx="1622425" cy="1550987"/>
            <a:chOff x="1162050" y="1978025"/>
            <a:chExt cx="3111500" cy="3111500"/>
          </a:xfrm>
        </p:grpSpPr>
        <p:grpSp>
          <p:nvGrpSpPr>
            <p:cNvPr id="3841" name="Google Shape;3841;p240"/>
            <p:cNvGrpSpPr/>
            <p:nvPr/>
          </p:nvGrpSpPr>
          <p:grpSpPr>
            <a:xfrm>
              <a:off x="1162050" y="1978025"/>
              <a:ext cx="3111500" cy="3111500"/>
              <a:chOff x="1162050" y="1978025"/>
              <a:chExt cx="3111500" cy="3111500"/>
            </a:xfrm>
          </p:grpSpPr>
          <p:pic>
            <p:nvPicPr>
              <p:cNvPr id="3842" name="Google Shape;3842;p240" descr="Movie Icon"/>
              <p:cNvPicPr preferRelativeResize="0"/>
              <p:nvPr/>
            </p:nvPicPr>
            <p:blipFill rotWithShape="1">
              <a:blip r:embed="rId4">
                <a:alphaModFix/>
              </a:blip>
              <a:srcRect/>
              <a:stretch/>
            </p:blipFill>
            <p:spPr>
              <a:xfrm>
                <a:off x="1162050" y="1978025"/>
                <a:ext cx="3111500" cy="3111500"/>
              </a:xfrm>
              <a:prstGeom prst="rect">
                <a:avLst/>
              </a:prstGeom>
              <a:noFill/>
              <a:ln>
                <a:noFill/>
              </a:ln>
            </p:spPr>
          </p:pic>
          <p:sp>
            <p:nvSpPr>
              <p:cNvPr id="3843" name="Google Shape;3843;p240"/>
              <p:cNvSpPr/>
              <p:nvPr/>
            </p:nvSpPr>
            <p:spPr>
              <a:xfrm>
                <a:off x="1624817" y="3685051"/>
                <a:ext cx="2106808" cy="945870"/>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844" name="Google Shape;3844;p240"/>
            <p:cNvSpPr txBox="1"/>
            <p:nvPr/>
          </p:nvSpPr>
          <p:spPr>
            <a:xfrm>
              <a:off x="1640039" y="3755116"/>
              <a:ext cx="2045918" cy="805741"/>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000" b="1">
                  <a:solidFill>
                    <a:schemeClr val="lt1"/>
                  </a:solidFill>
                  <a:latin typeface="Verdana"/>
                  <a:ea typeface="Verdana"/>
                  <a:cs typeface="Verdana"/>
                  <a:sym typeface="Verdana"/>
                </a:rPr>
                <a:t>DEMO</a:t>
              </a:r>
              <a:endParaRPr/>
            </a:p>
          </p:txBody>
        </p:sp>
      </p:grpSp>
      <p:sp>
        <p:nvSpPr>
          <p:cNvPr id="3845" name="Google Shape;3845;p24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1"/>
                                          </p:stCondLst>
                                        </p:cTn>
                                        <p:tgtEl>
                                          <p:spTgt spid="38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3852"/>
        <p:cNvGrpSpPr/>
        <p:nvPr/>
      </p:nvGrpSpPr>
      <p:grpSpPr>
        <a:xfrm>
          <a:off x="0" y="0"/>
          <a:ext cx="0" cy="0"/>
          <a:chOff x="0" y="0"/>
          <a:chExt cx="0" cy="0"/>
        </a:xfrm>
      </p:grpSpPr>
      <p:sp>
        <p:nvSpPr>
          <p:cNvPr id="3853" name="Google Shape;3853;p241"/>
          <p:cNvSpPr/>
          <p:nvPr/>
        </p:nvSpPr>
        <p:spPr>
          <a:xfrm>
            <a:off x="694267" y="1422487"/>
            <a:ext cx="7831666" cy="4827989"/>
          </a:xfrm>
          <a:prstGeom prst="roundRect">
            <a:avLst>
              <a:gd name="adj" fmla="val 4973"/>
            </a:avLst>
          </a:prstGeom>
          <a:solidFill>
            <a:srgbClr val="00B050"/>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3854" name="Google Shape;3854;p241"/>
          <p:cNvGraphicFramePr/>
          <p:nvPr/>
        </p:nvGraphicFramePr>
        <p:xfrm>
          <a:off x="1016423" y="1673072"/>
          <a:ext cx="3000000" cy="3000000"/>
        </p:xfrm>
        <a:graphic>
          <a:graphicData uri="http://schemas.openxmlformats.org/drawingml/2006/table">
            <a:tbl>
              <a:tblPr>
                <a:noFill/>
                <a:tableStyleId>{C06C6382-95A9-441B-A368-F0487E9B728C}</a:tableStyleId>
              </a:tblPr>
              <a:tblGrid>
                <a:gridCol w="917375">
                  <a:extLst>
                    <a:ext uri="{9D8B030D-6E8A-4147-A177-3AD203B41FA5}">
                      <a16:colId xmlns:a16="http://schemas.microsoft.com/office/drawing/2014/main" val="20000"/>
                    </a:ext>
                  </a:extLst>
                </a:gridCol>
                <a:gridCol w="3125575">
                  <a:extLst>
                    <a:ext uri="{9D8B030D-6E8A-4147-A177-3AD203B41FA5}">
                      <a16:colId xmlns:a16="http://schemas.microsoft.com/office/drawing/2014/main" val="20001"/>
                    </a:ext>
                  </a:extLst>
                </a:gridCol>
                <a:gridCol w="3127900">
                  <a:extLst>
                    <a:ext uri="{9D8B030D-6E8A-4147-A177-3AD203B41FA5}">
                      <a16:colId xmlns:a16="http://schemas.microsoft.com/office/drawing/2014/main" val="20002"/>
                    </a:ext>
                  </a:extLst>
                </a:gridCol>
              </a:tblGrid>
              <a:tr h="518400">
                <a:tc>
                  <a:txBody>
                    <a:bodyPr/>
                    <a:lstStyle/>
                    <a:p>
                      <a:pPr marL="0" marR="0" lvl="0" indent="0" algn="l" rtl="0">
                        <a:lnSpc>
                          <a:spcPct val="100000"/>
                        </a:lnSpc>
                        <a:spcBef>
                          <a:spcPts val="0"/>
                        </a:spcBef>
                        <a:spcAft>
                          <a:spcPts val="0"/>
                        </a:spcAft>
                        <a:buClr>
                          <a:srgbClr val="000099"/>
                        </a:buClr>
                        <a:buSzPts val="1950"/>
                        <a:buFont typeface="Noto Sans Symbols"/>
                        <a:buNone/>
                      </a:pPr>
                      <a:endParaRPr sz="3000" b="0" i="0" u="none" strike="noStrike" cap="none">
                        <a:solidFill>
                          <a:schemeClr val="dk1"/>
                        </a:solidFill>
                        <a:latin typeface="Verdana"/>
                        <a:ea typeface="Verdana"/>
                        <a:cs typeface="Verdana"/>
                        <a:sym typeface="Verdana"/>
                      </a:endParaRPr>
                    </a:p>
                  </a:txBody>
                  <a:tcPr marL="96000" marR="96000" marT="48775" marB="48775" anchor="ctr" anchorCtr="1">
                    <a:lnL w="9525" cap="flat" cmpd="sng">
                      <a:solidFill>
                        <a:srgbClr val="000000">
                          <a:alpha val="0"/>
                        </a:srgbClr>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1430"/>
                        <a:buFont typeface="Noto Sans Symbols"/>
                        <a:buNone/>
                      </a:pPr>
                      <a:r>
                        <a:rPr lang="en-US" sz="2200" b="1" i="0" u="none" strike="noStrike" cap="none">
                          <a:solidFill>
                            <a:schemeClr val="dk1"/>
                          </a:solidFill>
                          <a:latin typeface="Verdana"/>
                          <a:ea typeface="Verdana"/>
                          <a:cs typeface="Verdana"/>
                          <a:sym typeface="Verdana"/>
                        </a:rPr>
                        <a:t>Constructive</a:t>
                      </a:r>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38100" cap="flat" cmpd="sng">
                      <a:solidFill>
                        <a:srgbClr val="FCAF17"/>
                      </a:solidFill>
                      <a:prstDash val="lg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99"/>
                        </a:buClr>
                        <a:buSzPts val="1430"/>
                        <a:buFont typeface="Noto Sans Symbols"/>
                        <a:buNone/>
                      </a:pPr>
                      <a:r>
                        <a:rPr lang="en-US" sz="2200" b="1" i="0" u="none" strike="noStrike" cap="none">
                          <a:solidFill>
                            <a:schemeClr val="dk1"/>
                          </a:solidFill>
                          <a:latin typeface="Verdana"/>
                          <a:ea typeface="Verdana"/>
                          <a:cs typeface="Verdana"/>
                          <a:sym typeface="Verdana"/>
                        </a:rPr>
                        <a:t>Destructive</a:t>
                      </a:r>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778250">
                <a:tc>
                  <a:txBody>
                    <a:bodyPr/>
                    <a:lstStyle/>
                    <a:p>
                      <a:pPr marL="0" marR="0" lvl="0" indent="0" algn="l" rtl="0">
                        <a:lnSpc>
                          <a:spcPct val="100000"/>
                        </a:lnSpc>
                        <a:spcBef>
                          <a:spcPts val="0"/>
                        </a:spcBef>
                        <a:spcAft>
                          <a:spcPts val="0"/>
                        </a:spcAft>
                        <a:buClr>
                          <a:srgbClr val="000099"/>
                        </a:buClr>
                        <a:buSzPts val="1950"/>
                        <a:buFont typeface="Noto Sans Symbols"/>
                        <a:buNone/>
                      </a:pPr>
                      <a:endParaRPr sz="3000" b="0" i="0" u="none" strike="noStrike" cap="none">
                        <a:solidFill>
                          <a:schemeClr val="dk1"/>
                        </a:solidFill>
                        <a:latin typeface="Verdana"/>
                        <a:ea typeface="Verdana"/>
                        <a:cs typeface="Verdana"/>
                        <a:sym typeface="Verdana"/>
                      </a:endParaRPr>
                    </a:p>
                  </a:txBody>
                  <a:tcPr marL="96000" marR="96000" marT="48775" marB="48775" anchor="ctr" anchorCtr="1">
                    <a:lnL w="19050" cap="flat" cmpd="sng">
                      <a:solidFill>
                        <a:schemeClr val="dk1"/>
                      </a:solidFill>
                      <a:prstDash val="solid"/>
                      <a:round/>
                      <a:headEnd type="none" w="sm" len="sm"/>
                      <a:tailEnd type="none" w="sm" len="sm"/>
                    </a:lnL>
                    <a:lnR w="38100" cap="flat" cmpd="sng">
                      <a:solidFill>
                        <a:srgbClr val="FCAF17"/>
                      </a:solidFill>
                      <a:prstDash val="lgDash"/>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285750" marR="0" lvl="0" indent="-215582" algn="l" rtl="0">
                        <a:lnSpc>
                          <a:spcPct val="100000"/>
                        </a:lnSpc>
                        <a:spcBef>
                          <a:spcPts val="0"/>
                        </a:spcBef>
                        <a:spcAft>
                          <a:spcPts val="0"/>
                        </a:spcAft>
                        <a:buClr>
                          <a:srgbClr val="000099"/>
                        </a:buClr>
                        <a:buSzPts val="1105"/>
                        <a:buFont typeface="Arial"/>
                        <a:buNone/>
                      </a:pPr>
                      <a:endParaRPr sz="1700" b="1" i="0" u="none" strike="noStrike" cap="none">
                        <a:solidFill>
                          <a:schemeClr val="dk1"/>
                        </a:solidFill>
                        <a:latin typeface="Verdana"/>
                        <a:ea typeface="Verdana"/>
                        <a:cs typeface="Verdana"/>
                        <a:sym typeface="Verdana"/>
                      </a:endParaRPr>
                    </a:p>
                  </a:txBody>
                  <a:tcPr marL="96000" marR="96000" marT="48775" marB="48775" anchor="ctr" anchorCtr="1">
                    <a:lnL w="38100" cap="flat" cmpd="sng">
                      <a:solidFill>
                        <a:srgbClr val="FCAF17"/>
                      </a:solidFill>
                      <a:prstDash val="lgDash"/>
                      <a:round/>
                      <a:headEnd type="none" w="sm" len="sm"/>
                      <a:tailEnd type="none" w="sm" len="sm"/>
                    </a:lnL>
                    <a:lnR w="38100" cap="flat" cmpd="sng">
                      <a:solidFill>
                        <a:srgbClr val="FCAF17"/>
                      </a:solidFill>
                      <a:prstDash val="lgDash"/>
                      <a:round/>
                      <a:headEnd type="none" w="sm" len="sm"/>
                      <a:tailEnd type="none" w="sm" len="sm"/>
                    </a:lnR>
                    <a:lnT w="38100" cap="flat" cmpd="sng">
                      <a:solidFill>
                        <a:srgbClr val="FCAF17"/>
                      </a:solidFill>
                      <a:prstDash val="lgDash"/>
                      <a:round/>
                      <a:headEnd type="none" w="sm" len="sm"/>
                      <a:tailEnd type="none" w="sm" len="sm"/>
                    </a:lnT>
                    <a:lnB w="38100" cap="flat" cmpd="sng">
                      <a:solidFill>
                        <a:srgbClr val="FCAF17"/>
                      </a:solidFill>
                      <a:prstDash val="lgDash"/>
                      <a:round/>
                      <a:headEnd type="none" w="sm" len="sm"/>
                      <a:tailEnd type="none" w="sm" len="sm"/>
                    </a:lnB>
                    <a:solidFill>
                      <a:schemeClr val="lt1"/>
                    </a:solidFill>
                  </a:tcPr>
                </a:tc>
                <a:tc>
                  <a:txBody>
                    <a:bodyPr/>
                    <a:lstStyle/>
                    <a:p>
                      <a:pPr marL="285750" marR="0" lvl="0" indent="-215582" algn="l" rtl="0">
                        <a:lnSpc>
                          <a:spcPct val="100000"/>
                        </a:lnSpc>
                        <a:spcBef>
                          <a:spcPts val="0"/>
                        </a:spcBef>
                        <a:spcAft>
                          <a:spcPts val="0"/>
                        </a:spcAft>
                        <a:buClr>
                          <a:srgbClr val="000099"/>
                        </a:buClr>
                        <a:buSzPts val="1105"/>
                        <a:buFont typeface="Arial"/>
                        <a:buNone/>
                      </a:pPr>
                      <a:endParaRPr sz="1700" b="0" i="0" u="none" strike="noStrike" cap="none">
                        <a:solidFill>
                          <a:schemeClr val="dk1"/>
                        </a:solidFill>
                        <a:latin typeface="Verdana"/>
                        <a:ea typeface="Verdana"/>
                        <a:cs typeface="Verdana"/>
                        <a:sym typeface="Verdana"/>
                      </a:endParaRPr>
                    </a:p>
                  </a:txBody>
                  <a:tcPr marL="96000" marR="96000" marT="48775" marB="48775" anchor="ctr" anchorCtr="1">
                    <a:lnL w="38100" cap="flat" cmpd="sng">
                      <a:solidFill>
                        <a:srgbClr val="FCAF17"/>
                      </a:solidFill>
                      <a:prstDash val="lgDash"/>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956950">
                <a:tc>
                  <a:txBody>
                    <a:bodyPr/>
                    <a:lstStyle/>
                    <a:p>
                      <a:pPr marL="0" marR="0" lvl="0" indent="0" algn="l" rtl="0">
                        <a:lnSpc>
                          <a:spcPct val="100000"/>
                        </a:lnSpc>
                        <a:spcBef>
                          <a:spcPts val="0"/>
                        </a:spcBef>
                        <a:spcAft>
                          <a:spcPts val="0"/>
                        </a:spcAft>
                        <a:buClr>
                          <a:srgbClr val="000099"/>
                        </a:buClr>
                        <a:buSzPts val="1950"/>
                        <a:buFont typeface="Noto Sans Symbols"/>
                        <a:buNone/>
                      </a:pPr>
                      <a:endParaRPr sz="3000" b="0" i="0" u="none" strike="noStrike" cap="none">
                        <a:solidFill>
                          <a:schemeClr val="dk1"/>
                        </a:solidFill>
                        <a:latin typeface="Verdana"/>
                        <a:ea typeface="Verdana"/>
                        <a:cs typeface="Verdana"/>
                        <a:sym typeface="Verdana"/>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285750" marR="0" lvl="0" indent="-215582" algn="l" rtl="0">
                        <a:lnSpc>
                          <a:spcPct val="100000"/>
                        </a:lnSpc>
                        <a:spcBef>
                          <a:spcPts val="0"/>
                        </a:spcBef>
                        <a:spcAft>
                          <a:spcPts val="0"/>
                        </a:spcAft>
                        <a:buClr>
                          <a:srgbClr val="000099"/>
                        </a:buClr>
                        <a:buSzPts val="1105"/>
                        <a:buFont typeface="Arial"/>
                        <a:buNone/>
                      </a:pPr>
                      <a:endParaRPr sz="1700" b="0" i="0" u="none" strike="noStrike" cap="none">
                        <a:solidFill>
                          <a:schemeClr val="dk1"/>
                        </a:solidFill>
                        <a:latin typeface="Verdana"/>
                        <a:ea typeface="Verdana"/>
                        <a:cs typeface="Verdana"/>
                        <a:sym typeface="Verdana"/>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38100" cap="flat" cmpd="sng">
                      <a:solidFill>
                        <a:srgbClr val="FCAF17"/>
                      </a:solidFill>
                      <a:prstDash val="lgDash"/>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285750" marR="0" lvl="0" indent="-215582" algn="l" rtl="0">
                        <a:lnSpc>
                          <a:spcPct val="100000"/>
                        </a:lnSpc>
                        <a:spcBef>
                          <a:spcPts val="0"/>
                        </a:spcBef>
                        <a:spcAft>
                          <a:spcPts val="0"/>
                        </a:spcAft>
                        <a:buClr>
                          <a:srgbClr val="000099"/>
                        </a:buClr>
                        <a:buSzPts val="1105"/>
                        <a:buFont typeface="Arial"/>
                        <a:buNone/>
                      </a:pPr>
                      <a:endParaRPr sz="1700" b="0" i="0" u="none" strike="noStrike" cap="none">
                        <a:solidFill>
                          <a:schemeClr val="dk1"/>
                        </a:solidFill>
                        <a:latin typeface="Verdana"/>
                        <a:ea typeface="Verdana"/>
                        <a:cs typeface="Verdana"/>
                        <a:sym typeface="Verdana"/>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3855" name="Google Shape;3855;p241"/>
          <p:cNvSpPr txBox="1"/>
          <p:nvPr/>
        </p:nvSpPr>
        <p:spPr>
          <a:xfrm rot="-5400000">
            <a:off x="298185" y="4820967"/>
            <a:ext cx="2330450" cy="436562"/>
          </a:xfrm>
          <a:prstGeom prst="rect">
            <a:avLst/>
          </a:prstGeom>
          <a:noFill/>
          <a:ln>
            <a:noFill/>
          </a:ln>
        </p:spPr>
        <p:txBody>
          <a:bodyPr spcFirstLastPara="1" wrap="square" lIns="96625" tIns="48300" rIns="96625" bIns="48300" anchor="t" anchorCtr="0">
            <a:spAutoFit/>
          </a:bodyPr>
          <a:lstStyle/>
          <a:p>
            <a:pPr marL="0" marR="0" lvl="0" indent="0" algn="ctr" rtl="0">
              <a:spcBef>
                <a:spcPts val="0"/>
              </a:spcBef>
              <a:spcAft>
                <a:spcPts val="0"/>
              </a:spcAft>
              <a:buNone/>
            </a:pPr>
            <a:r>
              <a:rPr lang="en-US" sz="2200" b="1">
                <a:solidFill>
                  <a:srgbClr val="000000"/>
                </a:solidFill>
                <a:latin typeface="Verdana"/>
                <a:ea typeface="Verdana"/>
                <a:cs typeface="Verdana"/>
                <a:sym typeface="Verdana"/>
              </a:rPr>
              <a:t>Passive</a:t>
            </a:r>
            <a:endParaRPr/>
          </a:p>
        </p:txBody>
      </p:sp>
      <p:sp>
        <p:nvSpPr>
          <p:cNvPr id="3856" name="Google Shape;3856;p241"/>
          <p:cNvSpPr txBox="1"/>
          <p:nvPr/>
        </p:nvSpPr>
        <p:spPr>
          <a:xfrm rot="-5400000">
            <a:off x="386291" y="2942699"/>
            <a:ext cx="2154238" cy="436562"/>
          </a:xfrm>
          <a:prstGeom prst="rect">
            <a:avLst/>
          </a:prstGeom>
          <a:noFill/>
          <a:ln>
            <a:noFill/>
          </a:ln>
        </p:spPr>
        <p:txBody>
          <a:bodyPr spcFirstLastPara="1" wrap="square" lIns="96625" tIns="48300" rIns="96625" bIns="48300" anchor="t" anchorCtr="0">
            <a:spAutoFit/>
          </a:bodyPr>
          <a:lstStyle/>
          <a:p>
            <a:pPr marL="0" marR="0" lvl="0" indent="0" algn="ctr" rtl="0">
              <a:spcBef>
                <a:spcPts val="0"/>
              </a:spcBef>
              <a:spcAft>
                <a:spcPts val="0"/>
              </a:spcAft>
              <a:buNone/>
            </a:pPr>
            <a:r>
              <a:rPr lang="en-US" sz="2200" b="1">
                <a:solidFill>
                  <a:srgbClr val="000000"/>
                </a:solidFill>
                <a:latin typeface="Verdana"/>
                <a:ea typeface="Verdana"/>
                <a:cs typeface="Verdana"/>
                <a:sym typeface="Verdana"/>
              </a:rPr>
              <a:t>Active</a:t>
            </a:r>
            <a:endParaRPr/>
          </a:p>
        </p:txBody>
      </p:sp>
      <p:sp>
        <p:nvSpPr>
          <p:cNvPr id="3857" name="Google Shape;3857;p241"/>
          <p:cNvSpPr txBox="1"/>
          <p:nvPr/>
        </p:nvSpPr>
        <p:spPr>
          <a:xfrm>
            <a:off x="2571216" y="4749269"/>
            <a:ext cx="1752600" cy="584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7F7F7F"/>
                </a:solidFill>
                <a:latin typeface="Verdana"/>
                <a:ea typeface="Verdana"/>
                <a:cs typeface="Verdana"/>
                <a:sym typeface="Verdana"/>
              </a:rPr>
              <a:t>Conversation</a:t>
            </a:r>
            <a:r>
              <a:rPr lang="en-US" sz="1600">
                <a:solidFill>
                  <a:srgbClr val="7F7F7F"/>
                </a:solidFill>
                <a:latin typeface="Verdana"/>
                <a:ea typeface="Verdana"/>
                <a:cs typeface="Verdana"/>
                <a:sym typeface="Verdana"/>
              </a:rPr>
              <a:t> </a:t>
            </a:r>
            <a:r>
              <a:rPr lang="en-US" sz="1600" b="1">
                <a:solidFill>
                  <a:srgbClr val="7F7F7F"/>
                </a:solidFill>
                <a:latin typeface="Verdana"/>
                <a:ea typeface="Verdana"/>
                <a:cs typeface="Verdana"/>
                <a:sym typeface="Verdana"/>
              </a:rPr>
              <a:t>Killer</a:t>
            </a:r>
            <a:endParaRPr/>
          </a:p>
        </p:txBody>
      </p:sp>
      <p:sp>
        <p:nvSpPr>
          <p:cNvPr id="3858" name="Google Shape;3858;p241"/>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Demonstration:</a:t>
            </a:r>
            <a:br>
              <a:rPr lang="en-US"/>
            </a:br>
            <a:r>
              <a:rPr lang="en-US"/>
              <a:t>Passive Destructive</a:t>
            </a:r>
            <a:endParaRPr/>
          </a:p>
        </p:txBody>
      </p:sp>
      <p:sp>
        <p:nvSpPr>
          <p:cNvPr id="3859" name="Google Shape;3859;p24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241</a:t>
            </a:fld>
            <a:endParaRPr/>
          </a:p>
        </p:txBody>
      </p:sp>
      <p:pic>
        <p:nvPicPr>
          <p:cNvPr id="3860" name="Google Shape;3860;p241" descr="ACR.png"/>
          <p:cNvPicPr preferRelativeResize="0"/>
          <p:nvPr/>
        </p:nvPicPr>
        <p:blipFill rotWithShape="1">
          <a:blip r:embed="rId3">
            <a:alphaModFix/>
          </a:blip>
          <a:srcRect/>
          <a:stretch/>
        </p:blipFill>
        <p:spPr>
          <a:xfrm>
            <a:off x="393700" y="136525"/>
            <a:ext cx="684213" cy="822325"/>
          </a:xfrm>
          <a:prstGeom prst="rect">
            <a:avLst/>
          </a:prstGeom>
          <a:noFill/>
          <a:ln>
            <a:noFill/>
          </a:ln>
        </p:spPr>
      </p:pic>
      <p:grpSp>
        <p:nvGrpSpPr>
          <p:cNvPr id="3861" name="Google Shape;3861;p241"/>
          <p:cNvGrpSpPr/>
          <p:nvPr/>
        </p:nvGrpSpPr>
        <p:grpSpPr>
          <a:xfrm>
            <a:off x="5755215" y="4097599"/>
            <a:ext cx="1624012" cy="1550987"/>
            <a:chOff x="1162050" y="1978025"/>
            <a:chExt cx="3111500" cy="3111500"/>
          </a:xfrm>
        </p:grpSpPr>
        <p:grpSp>
          <p:nvGrpSpPr>
            <p:cNvPr id="3862" name="Google Shape;3862;p241"/>
            <p:cNvGrpSpPr/>
            <p:nvPr/>
          </p:nvGrpSpPr>
          <p:grpSpPr>
            <a:xfrm>
              <a:off x="1162050" y="1978025"/>
              <a:ext cx="3111500" cy="3111500"/>
              <a:chOff x="1162050" y="1978025"/>
              <a:chExt cx="3111500" cy="3111500"/>
            </a:xfrm>
          </p:grpSpPr>
          <p:pic>
            <p:nvPicPr>
              <p:cNvPr id="3863" name="Google Shape;3863;p241" descr="Movie Icon"/>
              <p:cNvPicPr preferRelativeResize="0"/>
              <p:nvPr/>
            </p:nvPicPr>
            <p:blipFill rotWithShape="1">
              <a:blip r:embed="rId4">
                <a:alphaModFix/>
              </a:blip>
              <a:srcRect/>
              <a:stretch/>
            </p:blipFill>
            <p:spPr>
              <a:xfrm>
                <a:off x="1162050" y="1978025"/>
                <a:ext cx="3111500" cy="3111500"/>
              </a:xfrm>
              <a:prstGeom prst="rect">
                <a:avLst/>
              </a:prstGeom>
              <a:noFill/>
              <a:ln>
                <a:noFill/>
              </a:ln>
            </p:spPr>
          </p:pic>
          <p:sp>
            <p:nvSpPr>
              <p:cNvPr id="3864" name="Google Shape;3864;p241"/>
              <p:cNvSpPr/>
              <p:nvPr/>
            </p:nvSpPr>
            <p:spPr>
              <a:xfrm>
                <a:off x="1624365" y="3685051"/>
                <a:ext cx="2104749" cy="945870"/>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865" name="Google Shape;3865;p241"/>
            <p:cNvSpPr txBox="1"/>
            <p:nvPr/>
          </p:nvSpPr>
          <p:spPr>
            <a:xfrm>
              <a:off x="1639572" y="3755116"/>
              <a:ext cx="2046961" cy="805741"/>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000" b="1">
                  <a:solidFill>
                    <a:schemeClr val="lt1"/>
                  </a:solidFill>
                  <a:latin typeface="Verdana"/>
                  <a:ea typeface="Verdana"/>
                  <a:cs typeface="Verdana"/>
                  <a:sym typeface="Verdana"/>
                </a:rPr>
                <a:t>DEMO</a:t>
              </a:r>
              <a:endParaRPr/>
            </a:p>
          </p:txBody>
        </p:sp>
      </p:grpSp>
      <p:sp>
        <p:nvSpPr>
          <p:cNvPr id="3866" name="Google Shape;3866;p24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1"/>
                                          </p:stCondLst>
                                        </p:cTn>
                                        <p:tgtEl>
                                          <p:spTgt spid="38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3873"/>
        <p:cNvGrpSpPr/>
        <p:nvPr/>
      </p:nvGrpSpPr>
      <p:grpSpPr>
        <a:xfrm>
          <a:off x="0" y="0"/>
          <a:ext cx="0" cy="0"/>
          <a:chOff x="0" y="0"/>
          <a:chExt cx="0" cy="0"/>
        </a:xfrm>
      </p:grpSpPr>
      <p:sp>
        <p:nvSpPr>
          <p:cNvPr id="3874" name="Google Shape;3874;p242"/>
          <p:cNvSpPr/>
          <p:nvPr/>
        </p:nvSpPr>
        <p:spPr>
          <a:xfrm>
            <a:off x="694267" y="1422487"/>
            <a:ext cx="7831666" cy="4827989"/>
          </a:xfrm>
          <a:prstGeom prst="roundRect">
            <a:avLst>
              <a:gd name="adj" fmla="val 4973"/>
            </a:avLst>
          </a:prstGeom>
          <a:solidFill>
            <a:srgbClr val="00B050"/>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3875" name="Google Shape;3875;p242"/>
          <p:cNvGraphicFramePr/>
          <p:nvPr/>
        </p:nvGraphicFramePr>
        <p:xfrm>
          <a:off x="1016423" y="1673072"/>
          <a:ext cx="3000000" cy="3000000"/>
        </p:xfrm>
        <a:graphic>
          <a:graphicData uri="http://schemas.openxmlformats.org/drawingml/2006/table">
            <a:tbl>
              <a:tblPr>
                <a:noFill/>
                <a:tableStyleId>{C06C6382-95A9-441B-A368-F0487E9B728C}</a:tableStyleId>
              </a:tblPr>
              <a:tblGrid>
                <a:gridCol w="917375">
                  <a:extLst>
                    <a:ext uri="{9D8B030D-6E8A-4147-A177-3AD203B41FA5}">
                      <a16:colId xmlns:a16="http://schemas.microsoft.com/office/drawing/2014/main" val="20000"/>
                    </a:ext>
                  </a:extLst>
                </a:gridCol>
                <a:gridCol w="3125575">
                  <a:extLst>
                    <a:ext uri="{9D8B030D-6E8A-4147-A177-3AD203B41FA5}">
                      <a16:colId xmlns:a16="http://schemas.microsoft.com/office/drawing/2014/main" val="20001"/>
                    </a:ext>
                  </a:extLst>
                </a:gridCol>
                <a:gridCol w="3127900">
                  <a:extLst>
                    <a:ext uri="{9D8B030D-6E8A-4147-A177-3AD203B41FA5}">
                      <a16:colId xmlns:a16="http://schemas.microsoft.com/office/drawing/2014/main" val="20002"/>
                    </a:ext>
                  </a:extLst>
                </a:gridCol>
              </a:tblGrid>
              <a:tr h="518400">
                <a:tc>
                  <a:txBody>
                    <a:bodyPr/>
                    <a:lstStyle/>
                    <a:p>
                      <a:pPr marL="0" marR="0" lvl="0" indent="0" algn="l" rtl="0">
                        <a:lnSpc>
                          <a:spcPct val="100000"/>
                        </a:lnSpc>
                        <a:spcBef>
                          <a:spcPts val="0"/>
                        </a:spcBef>
                        <a:spcAft>
                          <a:spcPts val="0"/>
                        </a:spcAft>
                        <a:buClr>
                          <a:srgbClr val="000099"/>
                        </a:buClr>
                        <a:buSzPts val="1950"/>
                        <a:buFont typeface="Noto Sans Symbols"/>
                        <a:buNone/>
                      </a:pPr>
                      <a:endParaRPr sz="3000" b="0" i="0" u="none" strike="noStrike" cap="none">
                        <a:solidFill>
                          <a:schemeClr val="dk1"/>
                        </a:solidFill>
                        <a:latin typeface="Verdana"/>
                        <a:ea typeface="Verdana"/>
                        <a:cs typeface="Verdana"/>
                        <a:sym typeface="Verdana"/>
                      </a:endParaRPr>
                    </a:p>
                  </a:txBody>
                  <a:tcPr marL="96000" marR="96000" marT="48775" marB="48775" anchor="ctr" anchorCtr="1">
                    <a:lnL w="9525" cap="flat" cmpd="sng">
                      <a:solidFill>
                        <a:srgbClr val="000000">
                          <a:alpha val="0"/>
                        </a:srgbClr>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1430"/>
                        <a:buFont typeface="Noto Sans Symbols"/>
                        <a:buNone/>
                      </a:pPr>
                      <a:r>
                        <a:rPr lang="en-US" sz="2200" b="1" i="0" u="none" strike="noStrike" cap="none">
                          <a:solidFill>
                            <a:schemeClr val="dk1"/>
                          </a:solidFill>
                          <a:latin typeface="Verdana"/>
                          <a:ea typeface="Verdana"/>
                          <a:cs typeface="Verdana"/>
                          <a:sym typeface="Verdana"/>
                        </a:rPr>
                        <a:t>Constructive</a:t>
                      </a:r>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38100" cap="flat" cmpd="sng">
                      <a:solidFill>
                        <a:srgbClr val="FCAF17"/>
                      </a:solidFill>
                      <a:prstDash val="lg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99"/>
                        </a:buClr>
                        <a:buSzPts val="1430"/>
                        <a:buFont typeface="Noto Sans Symbols"/>
                        <a:buNone/>
                      </a:pPr>
                      <a:r>
                        <a:rPr lang="en-US" sz="2200" b="1" i="0" u="none" strike="noStrike" cap="none">
                          <a:solidFill>
                            <a:schemeClr val="dk1"/>
                          </a:solidFill>
                          <a:latin typeface="Verdana"/>
                          <a:ea typeface="Verdana"/>
                          <a:cs typeface="Verdana"/>
                          <a:sym typeface="Verdana"/>
                        </a:rPr>
                        <a:t>Destructive</a:t>
                      </a:r>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778250">
                <a:tc>
                  <a:txBody>
                    <a:bodyPr/>
                    <a:lstStyle/>
                    <a:p>
                      <a:pPr marL="0" marR="0" lvl="0" indent="0" algn="l" rtl="0">
                        <a:lnSpc>
                          <a:spcPct val="100000"/>
                        </a:lnSpc>
                        <a:spcBef>
                          <a:spcPts val="0"/>
                        </a:spcBef>
                        <a:spcAft>
                          <a:spcPts val="0"/>
                        </a:spcAft>
                        <a:buClr>
                          <a:srgbClr val="000099"/>
                        </a:buClr>
                        <a:buSzPts val="1950"/>
                        <a:buFont typeface="Noto Sans Symbols"/>
                        <a:buNone/>
                      </a:pPr>
                      <a:endParaRPr sz="3000" b="0" i="0" u="none" strike="noStrike" cap="none">
                        <a:solidFill>
                          <a:schemeClr val="dk1"/>
                        </a:solidFill>
                        <a:latin typeface="Verdana"/>
                        <a:ea typeface="Verdana"/>
                        <a:cs typeface="Verdana"/>
                        <a:sym typeface="Verdana"/>
                      </a:endParaRPr>
                    </a:p>
                  </a:txBody>
                  <a:tcPr marL="96000" marR="96000" marT="48775" marB="48775" anchor="ctr" anchorCtr="1">
                    <a:lnL w="19050" cap="flat" cmpd="sng">
                      <a:solidFill>
                        <a:schemeClr val="dk1"/>
                      </a:solidFill>
                      <a:prstDash val="solid"/>
                      <a:round/>
                      <a:headEnd type="none" w="sm" len="sm"/>
                      <a:tailEnd type="none" w="sm" len="sm"/>
                    </a:lnL>
                    <a:lnR w="38100" cap="flat" cmpd="sng">
                      <a:solidFill>
                        <a:srgbClr val="FCAF17"/>
                      </a:solidFill>
                      <a:prstDash val="lgDash"/>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285750" marR="0" lvl="0" indent="-215582" algn="l" rtl="0">
                        <a:lnSpc>
                          <a:spcPct val="100000"/>
                        </a:lnSpc>
                        <a:spcBef>
                          <a:spcPts val="0"/>
                        </a:spcBef>
                        <a:spcAft>
                          <a:spcPts val="0"/>
                        </a:spcAft>
                        <a:buClr>
                          <a:srgbClr val="000099"/>
                        </a:buClr>
                        <a:buSzPts val="1105"/>
                        <a:buFont typeface="Arial"/>
                        <a:buNone/>
                      </a:pPr>
                      <a:endParaRPr sz="1700" b="1" i="0" u="none" strike="noStrike" cap="none">
                        <a:solidFill>
                          <a:schemeClr val="dk1"/>
                        </a:solidFill>
                        <a:latin typeface="Verdana"/>
                        <a:ea typeface="Verdana"/>
                        <a:cs typeface="Verdana"/>
                        <a:sym typeface="Verdana"/>
                      </a:endParaRPr>
                    </a:p>
                  </a:txBody>
                  <a:tcPr marL="96000" marR="96000" marT="48775" marB="48775" anchor="ctr" anchorCtr="1">
                    <a:lnL w="38100" cap="flat" cmpd="sng">
                      <a:solidFill>
                        <a:srgbClr val="FCAF17"/>
                      </a:solidFill>
                      <a:prstDash val="lgDash"/>
                      <a:round/>
                      <a:headEnd type="none" w="sm" len="sm"/>
                      <a:tailEnd type="none" w="sm" len="sm"/>
                    </a:lnL>
                    <a:lnR w="38100" cap="flat" cmpd="sng">
                      <a:solidFill>
                        <a:srgbClr val="FCAF17"/>
                      </a:solidFill>
                      <a:prstDash val="lgDash"/>
                      <a:round/>
                      <a:headEnd type="none" w="sm" len="sm"/>
                      <a:tailEnd type="none" w="sm" len="sm"/>
                    </a:lnR>
                    <a:lnT w="38100" cap="flat" cmpd="sng">
                      <a:solidFill>
                        <a:srgbClr val="FCAF17"/>
                      </a:solidFill>
                      <a:prstDash val="lgDash"/>
                      <a:round/>
                      <a:headEnd type="none" w="sm" len="sm"/>
                      <a:tailEnd type="none" w="sm" len="sm"/>
                    </a:lnT>
                    <a:lnB w="38100" cap="flat" cmpd="sng">
                      <a:solidFill>
                        <a:srgbClr val="FCAF17"/>
                      </a:solidFill>
                      <a:prstDash val="lgDash"/>
                      <a:round/>
                      <a:headEnd type="none" w="sm" len="sm"/>
                      <a:tailEnd type="none" w="sm" len="sm"/>
                    </a:lnB>
                    <a:solidFill>
                      <a:schemeClr val="lt1"/>
                    </a:solidFill>
                  </a:tcPr>
                </a:tc>
                <a:tc>
                  <a:txBody>
                    <a:bodyPr/>
                    <a:lstStyle/>
                    <a:p>
                      <a:pPr marL="285750" marR="0" lvl="0" indent="-215582" algn="l" rtl="0">
                        <a:lnSpc>
                          <a:spcPct val="100000"/>
                        </a:lnSpc>
                        <a:spcBef>
                          <a:spcPts val="0"/>
                        </a:spcBef>
                        <a:spcAft>
                          <a:spcPts val="0"/>
                        </a:spcAft>
                        <a:buClr>
                          <a:srgbClr val="000099"/>
                        </a:buClr>
                        <a:buSzPts val="1105"/>
                        <a:buFont typeface="Arial"/>
                        <a:buNone/>
                      </a:pPr>
                      <a:endParaRPr sz="1700" b="0" i="0" u="none" strike="noStrike" cap="none">
                        <a:solidFill>
                          <a:schemeClr val="dk1"/>
                        </a:solidFill>
                        <a:latin typeface="Verdana"/>
                        <a:ea typeface="Verdana"/>
                        <a:cs typeface="Verdana"/>
                        <a:sym typeface="Verdana"/>
                      </a:endParaRPr>
                    </a:p>
                  </a:txBody>
                  <a:tcPr marL="96000" marR="96000" marT="48775" marB="48775" anchor="ctr" anchorCtr="1">
                    <a:lnL w="38100" cap="flat" cmpd="sng">
                      <a:solidFill>
                        <a:srgbClr val="FCAF17"/>
                      </a:solidFill>
                      <a:prstDash val="lgDash"/>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956950">
                <a:tc>
                  <a:txBody>
                    <a:bodyPr/>
                    <a:lstStyle/>
                    <a:p>
                      <a:pPr marL="0" marR="0" lvl="0" indent="0" algn="l" rtl="0">
                        <a:lnSpc>
                          <a:spcPct val="100000"/>
                        </a:lnSpc>
                        <a:spcBef>
                          <a:spcPts val="0"/>
                        </a:spcBef>
                        <a:spcAft>
                          <a:spcPts val="0"/>
                        </a:spcAft>
                        <a:buClr>
                          <a:srgbClr val="000099"/>
                        </a:buClr>
                        <a:buSzPts val="1950"/>
                        <a:buFont typeface="Noto Sans Symbols"/>
                        <a:buNone/>
                      </a:pPr>
                      <a:endParaRPr sz="3000" b="0" i="0" u="none" strike="noStrike" cap="none">
                        <a:solidFill>
                          <a:schemeClr val="dk1"/>
                        </a:solidFill>
                        <a:latin typeface="Verdana"/>
                        <a:ea typeface="Verdana"/>
                        <a:cs typeface="Verdana"/>
                        <a:sym typeface="Verdana"/>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285750" marR="0" lvl="0" indent="-215582" algn="l" rtl="0">
                        <a:lnSpc>
                          <a:spcPct val="100000"/>
                        </a:lnSpc>
                        <a:spcBef>
                          <a:spcPts val="0"/>
                        </a:spcBef>
                        <a:spcAft>
                          <a:spcPts val="0"/>
                        </a:spcAft>
                        <a:buClr>
                          <a:srgbClr val="000099"/>
                        </a:buClr>
                        <a:buSzPts val="1105"/>
                        <a:buFont typeface="Arial"/>
                        <a:buNone/>
                      </a:pPr>
                      <a:endParaRPr sz="1700" b="0" i="0" u="none" strike="noStrike" cap="none">
                        <a:solidFill>
                          <a:schemeClr val="dk1"/>
                        </a:solidFill>
                        <a:latin typeface="Verdana"/>
                        <a:ea typeface="Verdana"/>
                        <a:cs typeface="Verdana"/>
                        <a:sym typeface="Verdana"/>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38100" cap="flat" cmpd="sng">
                      <a:solidFill>
                        <a:srgbClr val="FCAF17"/>
                      </a:solidFill>
                      <a:prstDash val="lgDash"/>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285750" marR="0" lvl="0" indent="-215582" algn="l" rtl="0">
                        <a:lnSpc>
                          <a:spcPct val="100000"/>
                        </a:lnSpc>
                        <a:spcBef>
                          <a:spcPts val="0"/>
                        </a:spcBef>
                        <a:spcAft>
                          <a:spcPts val="0"/>
                        </a:spcAft>
                        <a:buClr>
                          <a:srgbClr val="000099"/>
                        </a:buClr>
                        <a:buSzPts val="1105"/>
                        <a:buFont typeface="Arial"/>
                        <a:buNone/>
                      </a:pPr>
                      <a:endParaRPr sz="1700" b="0" i="0" u="none" strike="noStrike" cap="none">
                        <a:solidFill>
                          <a:schemeClr val="dk1"/>
                        </a:solidFill>
                        <a:latin typeface="Verdana"/>
                        <a:ea typeface="Verdana"/>
                        <a:cs typeface="Verdana"/>
                        <a:sym typeface="Verdana"/>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3876" name="Google Shape;3876;p242"/>
          <p:cNvSpPr txBox="1"/>
          <p:nvPr/>
        </p:nvSpPr>
        <p:spPr>
          <a:xfrm rot="-5400000">
            <a:off x="298185" y="4820967"/>
            <a:ext cx="2330450" cy="436562"/>
          </a:xfrm>
          <a:prstGeom prst="rect">
            <a:avLst/>
          </a:prstGeom>
          <a:noFill/>
          <a:ln>
            <a:noFill/>
          </a:ln>
        </p:spPr>
        <p:txBody>
          <a:bodyPr spcFirstLastPara="1" wrap="square" lIns="96625" tIns="48300" rIns="96625" bIns="48300" anchor="t" anchorCtr="0">
            <a:spAutoFit/>
          </a:bodyPr>
          <a:lstStyle/>
          <a:p>
            <a:pPr marL="0" marR="0" lvl="0" indent="0" algn="ctr" rtl="0">
              <a:spcBef>
                <a:spcPts val="0"/>
              </a:spcBef>
              <a:spcAft>
                <a:spcPts val="0"/>
              </a:spcAft>
              <a:buNone/>
            </a:pPr>
            <a:r>
              <a:rPr lang="en-US" sz="2200" b="1">
                <a:solidFill>
                  <a:srgbClr val="000000"/>
                </a:solidFill>
                <a:latin typeface="Verdana"/>
                <a:ea typeface="Verdana"/>
                <a:cs typeface="Verdana"/>
                <a:sym typeface="Verdana"/>
              </a:rPr>
              <a:t>Passive</a:t>
            </a:r>
            <a:endParaRPr/>
          </a:p>
        </p:txBody>
      </p:sp>
      <p:sp>
        <p:nvSpPr>
          <p:cNvPr id="3877" name="Google Shape;3877;p242"/>
          <p:cNvSpPr txBox="1"/>
          <p:nvPr/>
        </p:nvSpPr>
        <p:spPr>
          <a:xfrm rot="-5400000">
            <a:off x="386291" y="2942699"/>
            <a:ext cx="2154238" cy="436562"/>
          </a:xfrm>
          <a:prstGeom prst="rect">
            <a:avLst/>
          </a:prstGeom>
          <a:noFill/>
          <a:ln>
            <a:noFill/>
          </a:ln>
        </p:spPr>
        <p:txBody>
          <a:bodyPr spcFirstLastPara="1" wrap="square" lIns="96625" tIns="48300" rIns="96625" bIns="48300" anchor="t" anchorCtr="0">
            <a:spAutoFit/>
          </a:bodyPr>
          <a:lstStyle/>
          <a:p>
            <a:pPr marL="0" marR="0" lvl="0" indent="0" algn="ctr" rtl="0">
              <a:spcBef>
                <a:spcPts val="0"/>
              </a:spcBef>
              <a:spcAft>
                <a:spcPts val="0"/>
              </a:spcAft>
              <a:buNone/>
            </a:pPr>
            <a:r>
              <a:rPr lang="en-US" sz="2200" b="1">
                <a:solidFill>
                  <a:srgbClr val="000000"/>
                </a:solidFill>
                <a:latin typeface="Verdana"/>
                <a:ea typeface="Verdana"/>
                <a:cs typeface="Verdana"/>
                <a:sym typeface="Verdana"/>
              </a:rPr>
              <a:t>Active</a:t>
            </a:r>
            <a:endParaRPr/>
          </a:p>
        </p:txBody>
      </p:sp>
      <p:sp>
        <p:nvSpPr>
          <p:cNvPr id="3878" name="Google Shape;3878;p242"/>
          <p:cNvSpPr txBox="1"/>
          <p:nvPr/>
        </p:nvSpPr>
        <p:spPr>
          <a:xfrm>
            <a:off x="2571216" y="4749269"/>
            <a:ext cx="1752600" cy="584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7F7F7F"/>
                </a:solidFill>
                <a:latin typeface="Verdana"/>
                <a:ea typeface="Verdana"/>
                <a:cs typeface="Verdana"/>
                <a:sym typeface="Verdana"/>
              </a:rPr>
              <a:t>Conversation</a:t>
            </a:r>
            <a:r>
              <a:rPr lang="en-US" sz="1600">
                <a:solidFill>
                  <a:srgbClr val="7F7F7F"/>
                </a:solidFill>
                <a:latin typeface="Verdana"/>
                <a:ea typeface="Verdana"/>
                <a:cs typeface="Verdana"/>
                <a:sym typeface="Verdana"/>
              </a:rPr>
              <a:t> </a:t>
            </a:r>
            <a:r>
              <a:rPr lang="en-US" sz="1600" b="1">
                <a:solidFill>
                  <a:srgbClr val="7F7F7F"/>
                </a:solidFill>
                <a:latin typeface="Verdana"/>
                <a:ea typeface="Verdana"/>
                <a:cs typeface="Verdana"/>
                <a:sym typeface="Verdana"/>
              </a:rPr>
              <a:t>Killer</a:t>
            </a:r>
            <a:endParaRPr/>
          </a:p>
        </p:txBody>
      </p:sp>
      <p:sp>
        <p:nvSpPr>
          <p:cNvPr id="3879" name="Google Shape;3879;p242"/>
          <p:cNvSpPr txBox="1"/>
          <p:nvPr/>
        </p:nvSpPr>
        <p:spPr>
          <a:xfrm>
            <a:off x="6027202" y="2938463"/>
            <a:ext cx="1371600" cy="3381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00"/>
                </a:solidFill>
                <a:latin typeface="Verdana"/>
                <a:ea typeface="Verdana"/>
                <a:cs typeface="Verdana"/>
                <a:sym typeface="Verdana"/>
              </a:rPr>
              <a:t>Joy Thief</a:t>
            </a:r>
            <a:endParaRPr/>
          </a:p>
        </p:txBody>
      </p:sp>
      <p:grpSp>
        <p:nvGrpSpPr>
          <p:cNvPr id="3880" name="Google Shape;3880;p242"/>
          <p:cNvGrpSpPr/>
          <p:nvPr/>
        </p:nvGrpSpPr>
        <p:grpSpPr>
          <a:xfrm>
            <a:off x="5888039" y="2312993"/>
            <a:ext cx="1622425" cy="1550988"/>
            <a:chOff x="1162050" y="1978025"/>
            <a:chExt cx="3111500" cy="3111500"/>
          </a:xfrm>
        </p:grpSpPr>
        <p:grpSp>
          <p:nvGrpSpPr>
            <p:cNvPr id="3881" name="Google Shape;3881;p242"/>
            <p:cNvGrpSpPr/>
            <p:nvPr/>
          </p:nvGrpSpPr>
          <p:grpSpPr>
            <a:xfrm>
              <a:off x="1162050" y="1978025"/>
              <a:ext cx="3111500" cy="3111500"/>
              <a:chOff x="1162050" y="1978025"/>
              <a:chExt cx="3111500" cy="3111500"/>
            </a:xfrm>
          </p:grpSpPr>
          <p:pic>
            <p:nvPicPr>
              <p:cNvPr id="3882" name="Google Shape;3882;p242" descr="Movie Icon"/>
              <p:cNvPicPr preferRelativeResize="0"/>
              <p:nvPr/>
            </p:nvPicPr>
            <p:blipFill rotWithShape="1">
              <a:blip r:embed="rId3">
                <a:alphaModFix/>
              </a:blip>
              <a:srcRect/>
              <a:stretch/>
            </p:blipFill>
            <p:spPr>
              <a:xfrm>
                <a:off x="1162050" y="1978025"/>
                <a:ext cx="3111500" cy="3111500"/>
              </a:xfrm>
              <a:prstGeom prst="rect">
                <a:avLst/>
              </a:prstGeom>
              <a:noFill/>
              <a:ln>
                <a:noFill/>
              </a:ln>
            </p:spPr>
          </p:pic>
          <p:sp>
            <p:nvSpPr>
              <p:cNvPr id="3883" name="Google Shape;3883;p242"/>
              <p:cNvSpPr/>
              <p:nvPr/>
            </p:nvSpPr>
            <p:spPr>
              <a:xfrm>
                <a:off x="1624817" y="3685050"/>
                <a:ext cx="2106808" cy="945871"/>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884" name="Google Shape;3884;p242"/>
            <p:cNvSpPr txBox="1"/>
            <p:nvPr/>
          </p:nvSpPr>
          <p:spPr>
            <a:xfrm>
              <a:off x="1640039" y="3755114"/>
              <a:ext cx="2045918" cy="80574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000" b="1">
                  <a:solidFill>
                    <a:schemeClr val="lt1"/>
                  </a:solidFill>
                  <a:latin typeface="Verdana"/>
                  <a:ea typeface="Verdana"/>
                  <a:cs typeface="Verdana"/>
                  <a:sym typeface="Verdana"/>
                </a:rPr>
                <a:t>DEMO</a:t>
              </a:r>
              <a:endParaRPr/>
            </a:p>
          </p:txBody>
        </p:sp>
      </p:grpSp>
      <p:sp>
        <p:nvSpPr>
          <p:cNvPr id="3885" name="Google Shape;3885;p242"/>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Demonstration:</a:t>
            </a:r>
            <a:br>
              <a:rPr lang="en-US"/>
            </a:br>
            <a:r>
              <a:rPr lang="en-US"/>
              <a:t>Active Destructive</a:t>
            </a:r>
            <a:endParaRPr/>
          </a:p>
        </p:txBody>
      </p:sp>
      <p:sp>
        <p:nvSpPr>
          <p:cNvPr id="3886" name="Google Shape;3886;p24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242</a:t>
            </a:fld>
            <a:endParaRPr/>
          </a:p>
        </p:txBody>
      </p:sp>
      <p:pic>
        <p:nvPicPr>
          <p:cNvPr id="3887" name="Google Shape;3887;p242" descr="ACR.png"/>
          <p:cNvPicPr preferRelativeResize="0"/>
          <p:nvPr/>
        </p:nvPicPr>
        <p:blipFill rotWithShape="1">
          <a:blip r:embed="rId4">
            <a:alphaModFix/>
          </a:blip>
          <a:srcRect/>
          <a:stretch/>
        </p:blipFill>
        <p:spPr>
          <a:xfrm>
            <a:off x="393700" y="136525"/>
            <a:ext cx="684213" cy="822325"/>
          </a:xfrm>
          <a:prstGeom prst="rect">
            <a:avLst/>
          </a:prstGeom>
          <a:noFill/>
          <a:ln>
            <a:noFill/>
          </a:ln>
        </p:spPr>
      </p:pic>
      <p:sp>
        <p:nvSpPr>
          <p:cNvPr id="3888" name="Google Shape;3888;p24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
        <p:nvSpPr>
          <p:cNvPr id="3889" name="Google Shape;3889;p242"/>
          <p:cNvSpPr txBox="1"/>
          <p:nvPr/>
        </p:nvSpPr>
        <p:spPr>
          <a:xfrm>
            <a:off x="5829297" y="4749269"/>
            <a:ext cx="1752600" cy="6159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7F7F7F"/>
                </a:solidFill>
                <a:latin typeface="Verdana"/>
                <a:ea typeface="Verdana"/>
                <a:cs typeface="Verdana"/>
                <a:sym typeface="Verdana"/>
              </a:rPr>
              <a:t>Conversation</a:t>
            </a:r>
            <a:r>
              <a:rPr lang="en-US" sz="1800">
                <a:solidFill>
                  <a:srgbClr val="7F7F7F"/>
                </a:solidFill>
                <a:latin typeface="Verdana"/>
                <a:ea typeface="Verdana"/>
                <a:cs typeface="Verdana"/>
                <a:sym typeface="Verdana"/>
              </a:rPr>
              <a:t> </a:t>
            </a:r>
            <a:r>
              <a:rPr lang="en-US" sz="1600" b="1">
                <a:solidFill>
                  <a:srgbClr val="7F7F7F"/>
                </a:solidFill>
                <a:latin typeface="Verdana"/>
                <a:ea typeface="Verdana"/>
                <a:cs typeface="Verdana"/>
                <a:sym typeface="Verdana"/>
              </a:rPr>
              <a:t>Hijacker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7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1"/>
                                          </p:stCondLst>
                                        </p:cTn>
                                        <p:tgtEl>
                                          <p:spTgt spid="38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sp>
        <p:nvSpPr>
          <p:cNvPr id="3897" name="Google Shape;3897;p243"/>
          <p:cNvSpPr/>
          <p:nvPr/>
        </p:nvSpPr>
        <p:spPr>
          <a:xfrm>
            <a:off x="694267" y="1422487"/>
            <a:ext cx="7831666" cy="4827989"/>
          </a:xfrm>
          <a:prstGeom prst="roundRect">
            <a:avLst>
              <a:gd name="adj" fmla="val 4973"/>
            </a:avLst>
          </a:prstGeom>
          <a:solidFill>
            <a:srgbClr val="00B050"/>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3898" name="Google Shape;3898;p243"/>
          <p:cNvGraphicFramePr/>
          <p:nvPr/>
        </p:nvGraphicFramePr>
        <p:xfrm>
          <a:off x="1016423" y="1673072"/>
          <a:ext cx="3000000" cy="3000000"/>
        </p:xfrm>
        <a:graphic>
          <a:graphicData uri="http://schemas.openxmlformats.org/drawingml/2006/table">
            <a:tbl>
              <a:tblPr>
                <a:noFill/>
                <a:tableStyleId>{C06C6382-95A9-441B-A368-F0487E9B728C}</a:tableStyleId>
              </a:tblPr>
              <a:tblGrid>
                <a:gridCol w="917375">
                  <a:extLst>
                    <a:ext uri="{9D8B030D-6E8A-4147-A177-3AD203B41FA5}">
                      <a16:colId xmlns:a16="http://schemas.microsoft.com/office/drawing/2014/main" val="20000"/>
                    </a:ext>
                  </a:extLst>
                </a:gridCol>
                <a:gridCol w="3125575">
                  <a:extLst>
                    <a:ext uri="{9D8B030D-6E8A-4147-A177-3AD203B41FA5}">
                      <a16:colId xmlns:a16="http://schemas.microsoft.com/office/drawing/2014/main" val="20001"/>
                    </a:ext>
                  </a:extLst>
                </a:gridCol>
                <a:gridCol w="3127900">
                  <a:extLst>
                    <a:ext uri="{9D8B030D-6E8A-4147-A177-3AD203B41FA5}">
                      <a16:colId xmlns:a16="http://schemas.microsoft.com/office/drawing/2014/main" val="20002"/>
                    </a:ext>
                  </a:extLst>
                </a:gridCol>
              </a:tblGrid>
              <a:tr h="518400">
                <a:tc>
                  <a:txBody>
                    <a:bodyPr/>
                    <a:lstStyle/>
                    <a:p>
                      <a:pPr marL="0" marR="0" lvl="0" indent="0" algn="l" rtl="0">
                        <a:lnSpc>
                          <a:spcPct val="100000"/>
                        </a:lnSpc>
                        <a:spcBef>
                          <a:spcPts val="0"/>
                        </a:spcBef>
                        <a:spcAft>
                          <a:spcPts val="0"/>
                        </a:spcAft>
                        <a:buClr>
                          <a:srgbClr val="000099"/>
                        </a:buClr>
                        <a:buSzPts val="1950"/>
                        <a:buFont typeface="Noto Sans Symbols"/>
                        <a:buNone/>
                      </a:pPr>
                      <a:endParaRPr sz="3000" b="0" i="0" u="none" strike="noStrike" cap="none">
                        <a:solidFill>
                          <a:schemeClr val="dk1"/>
                        </a:solidFill>
                        <a:latin typeface="Verdana"/>
                        <a:ea typeface="Verdana"/>
                        <a:cs typeface="Verdana"/>
                        <a:sym typeface="Verdana"/>
                      </a:endParaRPr>
                    </a:p>
                  </a:txBody>
                  <a:tcPr marL="96000" marR="96000" marT="48775" marB="48775" anchor="ctr" anchorCtr="1">
                    <a:lnL w="9525" cap="flat" cmpd="sng">
                      <a:solidFill>
                        <a:srgbClr val="000000">
                          <a:alpha val="0"/>
                        </a:srgbClr>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1430"/>
                        <a:buFont typeface="Noto Sans Symbols"/>
                        <a:buNone/>
                      </a:pPr>
                      <a:r>
                        <a:rPr lang="en-US" sz="2200" b="1" i="0" u="none" strike="noStrike" cap="none">
                          <a:solidFill>
                            <a:schemeClr val="dk1"/>
                          </a:solidFill>
                          <a:latin typeface="Verdana"/>
                          <a:ea typeface="Verdana"/>
                          <a:cs typeface="Verdana"/>
                          <a:sym typeface="Verdana"/>
                        </a:rPr>
                        <a:t>Constructive</a:t>
                      </a:r>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38100" cap="flat" cmpd="sng">
                      <a:solidFill>
                        <a:srgbClr val="FCAF17"/>
                      </a:solidFill>
                      <a:prstDash val="lg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99"/>
                        </a:buClr>
                        <a:buSzPts val="1430"/>
                        <a:buFont typeface="Noto Sans Symbols"/>
                        <a:buNone/>
                      </a:pPr>
                      <a:r>
                        <a:rPr lang="en-US" sz="2200" b="1" i="0" u="none" strike="noStrike" cap="none">
                          <a:solidFill>
                            <a:schemeClr val="dk1"/>
                          </a:solidFill>
                          <a:latin typeface="Verdana"/>
                          <a:ea typeface="Verdana"/>
                          <a:cs typeface="Verdana"/>
                          <a:sym typeface="Verdana"/>
                        </a:rPr>
                        <a:t>Destructive</a:t>
                      </a:r>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778250">
                <a:tc>
                  <a:txBody>
                    <a:bodyPr/>
                    <a:lstStyle/>
                    <a:p>
                      <a:pPr marL="0" marR="0" lvl="0" indent="0" algn="l" rtl="0">
                        <a:lnSpc>
                          <a:spcPct val="100000"/>
                        </a:lnSpc>
                        <a:spcBef>
                          <a:spcPts val="0"/>
                        </a:spcBef>
                        <a:spcAft>
                          <a:spcPts val="0"/>
                        </a:spcAft>
                        <a:buClr>
                          <a:srgbClr val="000099"/>
                        </a:buClr>
                        <a:buSzPts val="1950"/>
                        <a:buFont typeface="Noto Sans Symbols"/>
                        <a:buNone/>
                      </a:pPr>
                      <a:endParaRPr sz="3000" b="0" i="0" u="none" strike="noStrike" cap="none">
                        <a:solidFill>
                          <a:schemeClr val="dk1"/>
                        </a:solidFill>
                        <a:latin typeface="Verdana"/>
                        <a:ea typeface="Verdana"/>
                        <a:cs typeface="Verdana"/>
                        <a:sym typeface="Verdana"/>
                      </a:endParaRPr>
                    </a:p>
                  </a:txBody>
                  <a:tcPr marL="96000" marR="96000" marT="48775" marB="48775" anchor="ctr" anchorCtr="1">
                    <a:lnL w="19050" cap="flat" cmpd="sng">
                      <a:solidFill>
                        <a:schemeClr val="dk1"/>
                      </a:solidFill>
                      <a:prstDash val="solid"/>
                      <a:round/>
                      <a:headEnd type="none" w="sm" len="sm"/>
                      <a:tailEnd type="none" w="sm" len="sm"/>
                    </a:lnL>
                    <a:lnR w="38100" cap="flat" cmpd="sng">
                      <a:solidFill>
                        <a:srgbClr val="FCAF17"/>
                      </a:solidFill>
                      <a:prstDash val="lgDash"/>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285750" marR="0" lvl="0" indent="-215582" algn="l" rtl="0">
                        <a:lnSpc>
                          <a:spcPct val="100000"/>
                        </a:lnSpc>
                        <a:spcBef>
                          <a:spcPts val="0"/>
                        </a:spcBef>
                        <a:spcAft>
                          <a:spcPts val="0"/>
                        </a:spcAft>
                        <a:buClr>
                          <a:srgbClr val="000099"/>
                        </a:buClr>
                        <a:buSzPts val="1105"/>
                        <a:buFont typeface="Arial"/>
                        <a:buNone/>
                      </a:pPr>
                      <a:endParaRPr sz="1700" b="1" i="0" u="none" strike="noStrike" cap="none">
                        <a:solidFill>
                          <a:schemeClr val="dk1"/>
                        </a:solidFill>
                        <a:latin typeface="Verdana"/>
                        <a:ea typeface="Verdana"/>
                        <a:cs typeface="Verdana"/>
                        <a:sym typeface="Verdana"/>
                      </a:endParaRPr>
                    </a:p>
                  </a:txBody>
                  <a:tcPr marL="96000" marR="96000" marT="48775" marB="48775" anchor="ctr" anchorCtr="1">
                    <a:lnL w="38100" cap="flat" cmpd="sng">
                      <a:solidFill>
                        <a:srgbClr val="FCAF17"/>
                      </a:solidFill>
                      <a:prstDash val="lgDash"/>
                      <a:round/>
                      <a:headEnd type="none" w="sm" len="sm"/>
                      <a:tailEnd type="none" w="sm" len="sm"/>
                    </a:lnL>
                    <a:lnR w="38100" cap="flat" cmpd="sng">
                      <a:solidFill>
                        <a:srgbClr val="FCAF17"/>
                      </a:solidFill>
                      <a:prstDash val="lgDash"/>
                      <a:round/>
                      <a:headEnd type="none" w="sm" len="sm"/>
                      <a:tailEnd type="none" w="sm" len="sm"/>
                    </a:lnR>
                    <a:lnT w="38100" cap="flat" cmpd="sng">
                      <a:solidFill>
                        <a:srgbClr val="FCAF17"/>
                      </a:solidFill>
                      <a:prstDash val="lgDash"/>
                      <a:round/>
                      <a:headEnd type="none" w="sm" len="sm"/>
                      <a:tailEnd type="none" w="sm" len="sm"/>
                    </a:lnT>
                    <a:lnB w="38100" cap="flat" cmpd="sng">
                      <a:solidFill>
                        <a:srgbClr val="FCAF17"/>
                      </a:solidFill>
                      <a:prstDash val="lgDash"/>
                      <a:round/>
                      <a:headEnd type="none" w="sm" len="sm"/>
                      <a:tailEnd type="none" w="sm" len="sm"/>
                    </a:lnB>
                    <a:solidFill>
                      <a:schemeClr val="lt1"/>
                    </a:solidFill>
                  </a:tcPr>
                </a:tc>
                <a:tc>
                  <a:txBody>
                    <a:bodyPr/>
                    <a:lstStyle/>
                    <a:p>
                      <a:pPr marL="285750" marR="0" lvl="0" indent="-215582" algn="l" rtl="0">
                        <a:lnSpc>
                          <a:spcPct val="100000"/>
                        </a:lnSpc>
                        <a:spcBef>
                          <a:spcPts val="0"/>
                        </a:spcBef>
                        <a:spcAft>
                          <a:spcPts val="0"/>
                        </a:spcAft>
                        <a:buClr>
                          <a:srgbClr val="000099"/>
                        </a:buClr>
                        <a:buSzPts val="1105"/>
                        <a:buFont typeface="Arial"/>
                        <a:buNone/>
                      </a:pPr>
                      <a:endParaRPr sz="1700" b="0" i="0" u="none" strike="noStrike" cap="none">
                        <a:solidFill>
                          <a:schemeClr val="dk1"/>
                        </a:solidFill>
                        <a:latin typeface="Verdana"/>
                        <a:ea typeface="Verdana"/>
                        <a:cs typeface="Verdana"/>
                        <a:sym typeface="Verdana"/>
                      </a:endParaRPr>
                    </a:p>
                  </a:txBody>
                  <a:tcPr marL="96000" marR="96000" marT="48775" marB="48775" anchor="ctr" anchorCtr="1">
                    <a:lnL w="38100" cap="flat" cmpd="sng">
                      <a:solidFill>
                        <a:srgbClr val="FCAF17"/>
                      </a:solidFill>
                      <a:prstDash val="lgDash"/>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956950">
                <a:tc>
                  <a:txBody>
                    <a:bodyPr/>
                    <a:lstStyle/>
                    <a:p>
                      <a:pPr marL="0" marR="0" lvl="0" indent="0" algn="l" rtl="0">
                        <a:lnSpc>
                          <a:spcPct val="100000"/>
                        </a:lnSpc>
                        <a:spcBef>
                          <a:spcPts val="0"/>
                        </a:spcBef>
                        <a:spcAft>
                          <a:spcPts val="0"/>
                        </a:spcAft>
                        <a:buClr>
                          <a:srgbClr val="000099"/>
                        </a:buClr>
                        <a:buSzPts val="1950"/>
                        <a:buFont typeface="Noto Sans Symbols"/>
                        <a:buNone/>
                      </a:pPr>
                      <a:endParaRPr sz="3000" b="0" i="0" u="none" strike="noStrike" cap="none">
                        <a:solidFill>
                          <a:schemeClr val="dk1"/>
                        </a:solidFill>
                        <a:latin typeface="Verdana"/>
                        <a:ea typeface="Verdana"/>
                        <a:cs typeface="Verdana"/>
                        <a:sym typeface="Verdana"/>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285750" marR="0" lvl="0" indent="-215582" algn="l" rtl="0">
                        <a:lnSpc>
                          <a:spcPct val="100000"/>
                        </a:lnSpc>
                        <a:spcBef>
                          <a:spcPts val="0"/>
                        </a:spcBef>
                        <a:spcAft>
                          <a:spcPts val="0"/>
                        </a:spcAft>
                        <a:buClr>
                          <a:srgbClr val="000099"/>
                        </a:buClr>
                        <a:buSzPts val="1105"/>
                        <a:buFont typeface="Arial"/>
                        <a:buNone/>
                      </a:pPr>
                      <a:endParaRPr sz="1700" b="0" i="0" u="none" strike="noStrike" cap="none">
                        <a:solidFill>
                          <a:schemeClr val="dk1"/>
                        </a:solidFill>
                        <a:latin typeface="Verdana"/>
                        <a:ea typeface="Verdana"/>
                        <a:cs typeface="Verdana"/>
                        <a:sym typeface="Verdana"/>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38100" cap="flat" cmpd="sng">
                      <a:solidFill>
                        <a:srgbClr val="FCAF17"/>
                      </a:solidFill>
                      <a:prstDash val="lgDash"/>
                      <a:round/>
                      <a:headEnd type="none" w="sm" len="sm"/>
                      <a:tailEnd type="none" w="sm" len="sm"/>
                    </a:lnT>
                    <a:lnB w="19050" cap="flat" cmpd="sng">
                      <a:solidFill>
                        <a:schemeClr val="dk1"/>
                      </a:solidFill>
                      <a:prstDash val="solid"/>
                      <a:round/>
                      <a:headEnd type="none" w="sm" len="sm"/>
                      <a:tailEnd type="none" w="sm" len="sm"/>
                    </a:lnB>
                    <a:solidFill>
                      <a:schemeClr val="lt1"/>
                    </a:solidFill>
                  </a:tcPr>
                </a:tc>
                <a:tc>
                  <a:txBody>
                    <a:bodyPr/>
                    <a:lstStyle/>
                    <a:p>
                      <a:pPr marL="285750" marR="0" lvl="0" indent="-215582" algn="l" rtl="0">
                        <a:lnSpc>
                          <a:spcPct val="100000"/>
                        </a:lnSpc>
                        <a:spcBef>
                          <a:spcPts val="0"/>
                        </a:spcBef>
                        <a:spcAft>
                          <a:spcPts val="0"/>
                        </a:spcAft>
                        <a:buClr>
                          <a:srgbClr val="000099"/>
                        </a:buClr>
                        <a:buSzPts val="1105"/>
                        <a:buFont typeface="Arial"/>
                        <a:buNone/>
                      </a:pPr>
                      <a:endParaRPr sz="1700" b="0" i="0" u="none" strike="noStrike" cap="none">
                        <a:solidFill>
                          <a:schemeClr val="dk1"/>
                        </a:solidFill>
                        <a:latin typeface="Verdana"/>
                        <a:ea typeface="Verdana"/>
                        <a:cs typeface="Verdana"/>
                        <a:sym typeface="Verdana"/>
                      </a:endParaRPr>
                    </a:p>
                  </a:txBody>
                  <a:tcPr marL="96000" marR="96000" marT="48775" marB="48775" anchor="ctr" anchorCtr="1">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3899" name="Google Shape;3899;p243"/>
          <p:cNvSpPr txBox="1"/>
          <p:nvPr/>
        </p:nvSpPr>
        <p:spPr>
          <a:xfrm rot="-5400000">
            <a:off x="298185" y="4820967"/>
            <a:ext cx="2330450" cy="436562"/>
          </a:xfrm>
          <a:prstGeom prst="rect">
            <a:avLst/>
          </a:prstGeom>
          <a:noFill/>
          <a:ln>
            <a:noFill/>
          </a:ln>
        </p:spPr>
        <p:txBody>
          <a:bodyPr spcFirstLastPara="1" wrap="square" lIns="96625" tIns="48300" rIns="96625" bIns="48300" anchor="t" anchorCtr="0">
            <a:spAutoFit/>
          </a:bodyPr>
          <a:lstStyle/>
          <a:p>
            <a:pPr marL="0" marR="0" lvl="0" indent="0" algn="ctr" rtl="0">
              <a:spcBef>
                <a:spcPts val="0"/>
              </a:spcBef>
              <a:spcAft>
                <a:spcPts val="0"/>
              </a:spcAft>
              <a:buNone/>
            </a:pPr>
            <a:r>
              <a:rPr lang="en-US" sz="2200" b="1">
                <a:solidFill>
                  <a:srgbClr val="000000"/>
                </a:solidFill>
                <a:latin typeface="Verdana"/>
                <a:ea typeface="Verdana"/>
                <a:cs typeface="Verdana"/>
                <a:sym typeface="Verdana"/>
              </a:rPr>
              <a:t>Passive</a:t>
            </a:r>
            <a:endParaRPr/>
          </a:p>
        </p:txBody>
      </p:sp>
      <p:sp>
        <p:nvSpPr>
          <p:cNvPr id="3900" name="Google Shape;3900;p243"/>
          <p:cNvSpPr txBox="1"/>
          <p:nvPr/>
        </p:nvSpPr>
        <p:spPr>
          <a:xfrm rot="-5400000">
            <a:off x="386291" y="2942699"/>
            <a:ext cx="2154238" cy="436562"/>
          </a:xfrm>
          <a:prstGeom prst="rect">
            <a:avLst/>
          </a:prstGeom>
          <a:noFill/>
          <a:ln>
            <a:noFill/>
          </a:ln>
        </p:spPr>
        <p:txBody>
          <a:bodyPr spcFirstLastPara="1" wrap="square" lIns="96625" tIns="48300" rIns="96625" bIns="48300" anchor="t" anchorCtr="0">
            <a:spAutoFit/>
          </a:bodyPr>
          <a:lstStyle/>
          <a:p>
            <a:pPr marL="0" marR="0" lvl="0" indent="0" algn="ctr" rtl="0">
              <a:spcBef>
                <a:spcPts val="0"/>
              </a:spcBef>
              <a:spcAft>
                <a:spcPts val="0"/>
              </a:spcAft>
              <a:buNone/>
            </a:pPr>
            <a:r>
              <a:rPr lang="en-US" sz="2200" b="1">
                <a:solidFill>
                  <a:srgbClr val="000000"/>
                </a:solidFill>
                <a:latin typeface="Verdana"/>
                <a:ea typeface="Verdana"/>
                <a:cs typeface="Verdana"/>
                <a:sym typeface="Verdana"/>
              </a:rPr>
              <a:t>Active</a:t>
            </a:r>
            <a:endParaRPr/>
          </a:p>
        </p:txBody>
      </p:sp>
      <p:sp>
        <p:nvSpPr>
          <p:cNvPr id="3901" name="Google Shape;3901;p243"/>
          <p:cNvSpPr txBox="1"/>
          <p:nvPr/>
        </p:nvSpPr>
        <p:spPr>
          <a:xfrm>
            <a:off x="2571216" y="4749269"/>
            <a:ext cx="1752600" cy="584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7F7F7F"/>
                </a:solidFill>
                <a:latin typeface="Verdana"/>
                <a:ea typeface="Verdana"/>
                <a:cs typeface="Verdana"/>
                <a:sym typeface="Verdana"/>
              </a:rPr>
              <a:t>Conversation</a:t>
            </a:r>
            <a:r>
              <a:rPr lang="en-US" sz="1600">
                <a:solidFill>
                  <a:srgbClr val="7F7F7F"/>
                </a:solidFill>
                <a:latin typeface="Verdana"/>
                <a:ea typeface="Verdana"/>
                <a:cs typeface="Verdana"/>
                <a:sym typeface="Verdana"/>
              </a:rPr>
              <a:t> </a:t>
            </a:r>
            <a:r>
              <a:rPr lang="en-US" sz="1600" b="1">
                <a:solidFill>
                  <a:srgbClr val="7F7F7F"/>
                </a:solidFill>
                <a:latin typeface="Verdana"/>
                <a:ea typeface="Verdana"/>
                <a:cs typeface="Verdana"/>
                <a:sym typeface="Verdana"/>
              </a:rPr>
              <a:t>Killer</a:t>
            </a:r>
            <a:endParaRPr/>
          </a:p>
        </p:txBody>
      </p:sp>
      <p:sp>
        <p:nvSpPr>
          <p:cNvPr id="3902" name="Google Shape;3902;p243"/>
          <p:cNvSpPr txBox="1"/>
          <p:nvPr/>
        </p:nvSpPr>
        <p:spPr>
          <a:xfrm>
            <a:off x="5829297" y="4749269"/>
            <a:ext cx="1752600" cy="6159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7F7F7F"/>
                </a:solidFill>
                <a:latin typeface="Verdana"/>
                <a:ea typeface="Verdana"/>
                <a:cs typeface="Verdana"/>
                <a:sym typeface="Verdana"/>
              </a:rPr>
              <a:t>Conversation</a:t>
            </a:r>
            <a:r>
              <a:rPr lang="en-US" sz="1800">
                <a:solidFill>
                  <a:srgbClr val="7F7F7F"/>
                </a:solidFill>
                <a:latin typeface="Verdana"/>
                <a:ea typeface="Verdana"/>
                <a:cs typeface="Verdana"/>
                <a:sym typeface="Verdana"/>
              </a:rPr>
              <a:t> </a:t>
            </a:r>
            <a:r>
              <a:rPr lang="en-US" sz="1600" b="1">
                <a:solidFill>
                  <a:srgbClr val="7F7F7F"/>
                </a:solidFill>
                <a:latin typeface="Verdana"/>
                <a:ea typeface="Verdana"/>
                <a:cs typeface="Verdana"/>
                <a:sym typeface="Verdana"/>
              </a:rPr>
              <a:t>Hijacker</a:t>
            </a:r>
            <a:endParaRPr/>
          </a:p>
        </p:txBody>
      </p:sp>
      <p:sp>
        <p:nvSpPr>
          <p:cNvPr id="3903" name="Google Shape;3903;p243"/>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Demonstration:</a:t>
            </a:r>
            <a:br>
              <a:rPr lang="en-US"/>
            </a:br>
            <a:r>
              <a:rPr lang="en-US"/>
              <a:t>Active Constructive</a:t>
            </a:r>
            <a:endParaRPr/>
          </a:p>
        </p:txBody>
      </p:sp>
      <p:sp>
        <p:nvSpPr>
          <p:cNvPr id="3904" name="Google Shape;3904;p24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243</a:t>
            </a:fld>
            <a:endParaRPr/>
          </a:p>
        </p:txBody>
      </p:sp>
      <p:pic>
        <p:nvPicPr>
          <p:cNvPr id="3905" name="Google Shape;3905;p243" descr="ACR.png"/>
          <p:cNvPicPr preferRelativeResize="0"/>
          <p:nvPr/>
        </p:nvPicPr>
        <p:blipFill rotWithShape="1">
          <a:blip r:embed="rId3">
            <a:alphaModFix/>
          </a:blip>
          <a:srcRect/>
          <a:stretch/>
        </p:blipFill>
        <p:spPr>
          <a:xfrm>
            <a:off x="393700" y="136525"/>
            <a:ext cx="684213" cy="822325"/>
          </a:xfrm>
          <a:prstGeom prst="rect">
            <a:avLst/>
          </a:prstGeom>
          <a:noFill/>
          <a:ln>
            <a:noFill/>
          </a:ln>
        </p:spPr>
      </p:pic>
      <p:sp>
        <p:nvSpPr>
          <p:cNvPr id="3906" name="Google Shape;3906;p24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
        <p:nvSpPr>
          <p:cNvPr id="3907" name="Google Shape;3907;p243"/>
          <p:cNvSpPr txBox="1"/>
          <p:nvPr/>
        </p:nvSpPr>
        <p:spPr>
          <a:xfrm>
            <a:off x="6023190" y="2933247"/>
            <a:ext cx="1371600" cy="3381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7F7F7F"/>
                </a:solidFill>
                <a:latin typeface="Verdana"/>
                <a:ea typeface="Verdana"/>
                <a:cs typeface="Verdana"/>
                <a:sym typeface="Verdana"/>
              </a:rPr>
              <a:t>Joy Thief</a:t>
            </a:r>
            <a:endParaRPr/>
          </a:p>
        </p:txBody>
      </p:sp>
      <p:grpSp>
        <p:nvGrpSpPr>
          <p:cNvPr id="3908" name="Google Shape;3908;p243"/>
          <p:cNvGrpSpPr/>
          <p:nvPr/>
        </p:nvGrpSpPr>
        <p:grpSpPr>
          <a:xfrm>
            <a:off x="-1971430" y="4653756"/>
            <a:ext cx="1622425" cy="1550988"/>
            <a:chOff x="1162050" y="1978025"/>
            <a:chExt cx="3111500" cy="3111500"/>
          </a:xfrm>
        </p:grpSpPr>
        <p:grpSp>
          <p:nvGrpSpPr>
            <p:cNvPr id="3909" name="Google Shape;3909;p243"/>
            <p:cNvGrpSpPr/>
            <p:nvPr/>
          </p:nvGrpSpPr>
          <p:grpSpPr>
            <a:xfrm>
              <a:off x="1162050" y="1978025"/>
              <a:ext cx="3111500" cy="3111500"/>
              <a:chOff x="1162050" y="1978025"/>
              <a:chExt cx="3111500" cy="3111500"/>
            </a:xfrm>
          </p:grpSpPr>
          <p:pic>
            <p:nvPicPr>
              <p:cNvPr id="3910" name="Google Shape;3910;p243" descr="Movie Icon"/>
              <p:cNvPicPr preferRelativeResize="0"/>
              <p:nvPr/>
            </p:nvPicPr>
            <p:blipFill rotWithShape="1">
              <a:blip r:embed="rId4">
                <a:alphaModFix/>
              </a:blip>
              <a:srcRect/>
              <a:stretch/>
            </p:blipFill>
            <p:spPr>
              <a:xfrm>
                <a:off x="1162050" y="1978025"/>
                <a:ext cx="3111500" cy="3111500"/>
              </a:xfrm>
              <a:prstGeom prst="rect">
                <a:avLst/>
              </a:prstGeom>
              <a:noFill/>
              <a:ln>
                <a:noFill/>
              </a:ln>
            </p:spPr>
          </p:pic>
          <p:sp>
            <p:nvSpPr>
              <p:cNvPr id="3911" name="Google Shape;3911;p243"/>
              <p:cNvSpPr/>
              <p:nvPr/>
            </p:nvSpPr>
            <p:spPr>
              <a:xfrm>
                <a:off x="1624817" y="3685050"/>
                <a:ext cx="2106808" cy="945871"/>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912" name="Google Shape;3912;p243"/>
            <p:cNvSpPr txBox="1"/>
            <p:nvPr/>
          </p:nvSpPr>
          <p:spPr>
            <a:xfrm>
              <a:off x="1640040" y="3755113"/>
              <a:ext cx="2045919" cy="805743"/>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000" b="1">
                  <a:solidFill>
                    <a:schemeClr val="lt1"/>
                  </a:solidFill>
                  <a:latin typeface="Verdana"/>
                  <a:ea typeface="Verdana"/>
                  <a:cs typeface="Verdana"/>
                  <a:sym typeface="Verdana"/>
                </a:rPr>
                <a:t>DEMO</a:t>
              </a:r>
              <a:endParaRPr/>
            </a:p>
          </p:txBody>
        </p:sp>
      </p:grpSp>
      <p:cxnSp>
        <p:nvCxnSpPr>
          <p:cNvPr id="3913" name="Google Shape;3913;p243"/>
          <p:cNvCxnSpPr/>
          <p:nvPr/>
        </p:nvCxnSpPr>
        <p:spPr>
          <a:xfrm>
            <a:off x="1613319" y="2667000"/>
            <a:ext cx="0" cy="1042306"/>
          </a:xfrm>
          <a:prstGeom prst="straightConnector1">
            <a:avLst/>
          </a:prstGeom>
          <a:noFill/>
          <a:ln w="28575" cap="flat" cmpd="sng">
            <a:solidFill>
              <a:srgbClr val="FF0000"/>
            </a:solidFill>
            <a:prstDash val="solid"/>
            <a:round/>
            <a:headEnd type="none" w="sm" len="sm"/>
            <a:tailEnd type="none" w="sm" len="sm"/>
          </a:ln>
        </p:spPr>
      </p:cxnSp>
      <p:grpSp>
        <p:nvGrpSpPr>
          <p:cNvPr id="3914" name="Google Shape;3914;p243"/>
          <p:cNvGrpSpPr/>
          <p:nvPr/>
        </p:nvGrpSpPr>
        <p:grpSpPr>
          <a:xfrm>
            <a:off x="2560633" y="2312993"/>
            <a:ext cx="1622425" cy="1550988"/>
            <a:chOff x="1162050" y="1978025"/>
            <a:chExt cx="3111500" cy="3111500"/>
          </a:xfrm>
        </p:grpSpPr>
        <p:grpSp>
          <p:nvGrpSpPr>
            <p:cNvPr id="3915" name="Google Shape;3915;p243"/>
            <p:cNvGrpSpPr/>
            <p:nvPr/>
          </p:nvGrpSpPr>
          <p:grpSpPr>
            <a:xfrm>
              <a:off x="1162050" y="1978025"/>
              <a:ext cx="3111500" cy="3111500"/>
              <a:chOff x="1162050" y="1978025"/>
              <a:chExt cx="3111500" cy="3111500"/>
            </a:xfrm>
          </p:grpSpPr>
          <p:pic>
            <p:nvPicPr>
              <p:cNvPr id="3916" name="Google Shape;3916;p243" descr="Movie Icon"/>
              <p:cNvPicPr preferRelativeResize="0"/>
              <p:nvPr/>
            </p:nvPicPr>
            <p:blipFill rotWithShape="1">
              <a:blip r:embed="rId4">
                <a:alphaModFix/>
              </a:blip>
              <a:srcRect/>
              <a:stretch/>
            </p:blipFill>
            <p:spPr>
              <a:xfrm>
                <a:off x="1162050" y="1978025"/>
                <a:ext cx="3111500" cy="3111500"/>
              </a:xfrm>
              <a:prstGeom prst="rect">
                <a:avLst/>
              </a:prstGeom>
              <a:noFill/>
              <a:ln>
                <a:noFill/>
              </a:ln>
            </p:spPr>
          </p:pic>
          <p:sp>
            <p:nvSpPr>
              <p:cNvPr id="3917" name="Google Shape;3917;p243"/>
              <p:cNvSpPr/>
              <p:nvPr/>
            </p:nvSpPr>
            <p:spPr>
              <a:xfrm>
                <a:off x="1624817" y="3685050"/>
                <a:ext cx="2106808" cy="945871"/>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918" name="Google Shape;3918;p243"/>
            <p:cNvSpPr txBox="1"/>
            <p:nvPr/>
          </p:nvSpPr>
          <p:spPr>
            <a:xfrm>
              <a:off x="1640039" y="3755114"/>
              <a:ext cx="2045918" cy="80574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000" b="1">
                  <a:solidFill>
                    <a:schemeClr val="lt1"/>
                  </a:solidFill>
                  <a:latin typeface="Verdana"/>
                  <a:ea typeface="Verdana"/>
                  <a:cs typeface="Verdana"/>
                  <a:sym typeface="Verdana"/>
                </a:rPr>
                <a:t>DEMO</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1"/>
                                          </p:stCondLst>
                                        </p:cTn>
                                        <p:tgtEl>
                                          <p:spTgt spid="39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3924"/>
        <p:cNvGrpSpPr/>
        <p:nvPr/>
      </p:nvGrpSpPr>
      <p:grpSpPr>
        <a:xfrm>
          <a:off x="0" y="0"/>
          <a:ext cx="0" cy="0"/>
          <a:chOff x="0" y="0"/>
          <a:chExt cx="0" cy="0"/>
        </a:xfrm>
      </p:grpSpPr>
      <p:sp>
        <p:nvSpPr>
          <p:cNvPr id="3925" name="Google Shape;3925;p244"/>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FAQ</a:t>
            </a:r>
            <a:endParaRPr/>
          </a:p>
        </p:txBody>
      </p:sp>
      <p:sp>
        <p:nvSpPr>
          <p:cNvPr id="3926" name="Google Shape;3926;p24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244</a:t>
            </a:fld>
            <a:endParaRPr/>
          </a:p>
        </p:txBody>
      </p:sp>
      <p:sp>
        <p:nvSpPr>
          <p:cNvPr id="3927" name="Google Shape;3927;p244"/>
          <p:cNvSpPr txBox="1"/>
          <p:nvPr/>
        </p:nvSpPr>
        <p:spPr>
          <a:xfrm>
            <a:off x="4378271" y="3135815"/>
            <a:ext cx="4308529"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Verdana"/>
                <a:ea typeface="Verdana"/>
                <a:cs typeface="Verdana"/>
                <a:sym typeface="Verdana"/>
              </a:rPr>
              <a:t>What if you don’t care about the news?</a:t>
            </a:r>
            <a:endParaRPr/>
          </a:p>
        </p:txBody>
      </p:sp>
      <p:pic>
        <p:nvPicPr>
          <p:cNvPr id="3928" name="Google Shape;3928;p244" descr="https://encrypted-tbn3.gstatic.com/images?q=tbn:ANd9GcT3Py46R04NP7tomVVokOyFy9AF5RYzrWJbCafOZU43tU027WG-5A">
            <a:hlinkClick r:id="rId3"/>
          </p:cNvPr>
          <p:cNvPicPr preferRelativeResize="0"/>
          <p:nvPr/>
        </p:nvPicPr>
        <p:blipFill rotWithShape="1">
          <a:blip r:embed="rId4">
            <a:alphaModFix/>
          </a:blip>
          <a:srcRect/>
          <a:stretch/>
        </p:blipFill>
        <p:spPr>
          <a:xfrm>
            <a:off x="1143000" y="2665243"/>
            <a:ext cx="2081213" cy="2667000"/>
          </a:xfrm>
          <a:prstGeom prst="rect">
            <a:avLst/>
          </a:prstGeom>
          <a:noFill/>
          <a:ln>
            <a:noFill/>
          </a:ln>
        </p:spPr>
      </p:pic>
      <p:pic>
        <p:nvPicPr>
          <p:cNvPr id="3929" name="Google Shape;3929;p244" descr="ACR.png"/>
          <p:cNvPicPr preferRelativeResize="0"/>
          <p:nvPr/>
        </p:nvPicPr>
        <p:blipFill rotWithShape="1">
          <a:blip r:embed="rId5">
            <a:alphaModFix/>
          </a:blip>
          <a:srcRect/>
          <a:stretch/>
        </p:blipFill>
        <p:spPr>
          <a:xfrm>
            <a:off x="393700" y="136525"/>
            <a:ext cx="684213" cy="822325"/>
          </a:xfrm>
          <a:prstGeom prst="rect">
            <a:avLst/>
          </a:prstGeom>
          <a:noFill/>
          <a:ln>
            <a:noFill/>
          </a:ln>
        </p:spPr>
      </p:pic>
      <p:sp>
        <p:nvSpPr>
          <p:cNvPr id="3930" name="Google Shape;3930;p24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3931" name="Google Shape;3931;p244"/>
          <p:cNvPicPr preferRelativeResize="0"/>
          <p:nvPr/>
        </p:nvPicPr>
        <p:blipFill rotWithShape="1">
          <a:blip r:embed="rId6">
            <a:alphaModFix/>
          </a:blip>
          <a:srcRect/>
          <a:stretch/>
        </p:blipFill>
        <p:spPr>
          <a:xfrm rot="5400000">
            <a:off x="247740" y="2289222"/>
            <a:ext cx="3969345" cy="3370420"/>
          </a:xfrm>
          <a:prstGeom prst="rect">
            <a:avLst/>
          </a:prstGeom>
          <a:noFill/>
          <a:ln>
            <a:noFill/>
          </a:ln>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3937"/>
        <p:cNvGrpSpPr/>
        <p:nvPr/>
      </p:nvGrpSpPr>
      <p:grpSpPr>
        <a:xfrm>
          <a:off x="0" y="0"/>
          <a:ext cx="0" cy="0"/>
          <a:chOff x="0" y="0"/>
          <a:chExt cx="0" cy="0"/>
        </a:xfrm>
      </p:grpSpPr>
      <p:sp>
        <p:nvSpPr>
          <p:cNvPr id="3938" name="Google Shape;3938;p24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(pages 94-95):</a:t>
            </a:r>
            <a:br>
              <a:rPr lang="en-US"/>
            </a:br>
            <a:r>
              <a:rPr lang="en-US"/>
              <a:t>ACR Awareness</a:t>
            </a:r>
            <a:endParaRPr/>
          </a:p>
        </p:txBody>
      </p:sp>
      <p:sp>
        <p:nvSpPr>
          <p:cNvPr id="3939" name="Google Shape;3939;p24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245</a:t>
            </a:fld>
            <a:endParaRPr/>
          </a:p>
        </p:txBody>
      </p:sp>
      <p:pic>
        <p:nvPicPr>
          <p:cNvPr id="3940" name="Google Shape;3940;p245" descr="ACR.png"/>
          <p:cNvPicPr preferRelativeResize="0"/>
          <p:nvPr/>
        </p:nvPicPr>
        <p:blipFill rotWithShape="1">
          <a:blip r:embed="rId3">
            <a:alphaModFix/>
          </a:blip>
          <a:srcRect/>
          <a:stretch/>
        </p:blipFill>
        <p:spPr>
          <a:xfrm>
            <a:off x="393700" y="136525"/>
            <a:ext cx="684213" cy="822325"/>
          </a:xfrm>
          <a:prstGeom prst="rect">
            <a:avLst/>
          </a:prstGeom>
          <a:noFill/>
          <a:ln>
            <a:noFill/>
          </a:ln>
        </p:spPr>
      </p:pic>
      <p:pic>
        <p:nvPicPr>
          <p:cNvPr id="3941" name="Google Shape;3941;p245" descr="D - TLR Review CSF2_TeenCurriculum_ParticipantGuideV3_0 3_AUG15.pptx - PowerPoint"/>
          <p:cNvPicPr preferRelativeResize="0"/>
          <p:nvPr/>
        </p:nvPicPr>
        <p:blipFill rotWithShape="1">
          <a:blip r:embed="rId4">
            <a:alphaModFix/>
          </a:blip>
          <a:srcRect l="25143" t="31525" r="6722" b="22824"/>
          <a:stretch/>
        </p:blipFill>
        <p:spPr>
          <a:xfrm>
            <a:off x="693174" y="1356850"/>
            <a:ext cx="3642852" cy="4793850"/>
          </a:xfrm>
          <a:prstGeom prst="rect">
            <a:avLst/>
          </a:prstGeom>
          <a:noFill/>
          <a:ln>
            <a:noFill/>
          </a:ln>
        </p:spPr>
      </p:pic>
      <p:pic>
        <p:nvPicPr>
          <p:cNvPr id="3942" name="Google Shape;3942;p245" descr="D - TLR Review CSF2_TeenCurriculum_ParticipantGuideV3_0 3_AUG15.pptx - PowerPoint"/>
          <p:cNvPicPr preferRelativeResize="0"/>
          <p:nvPr/>
        </p:nvPicPr>
        <p:blipFill rotWithShape="1">
          <a:blip r:embed="rId5">
            <a:alphaModFix/>
          </a:blip>
          <a:srcRect l="24699" t="31525" r="6720" b="22938"/>
          <a:stretch/>
        </p:blipFill>
        <p:spPr>
          <a:xfrm>
            <a:off x="4852196" y="1356850"/>
            <a:ext cx="3642852" cy="4751033"/>
          </a:xfrm>
          <a:prstGeom prst="rect">
            <a:avLst/>
          </a:prstGeom>
          <a:noFill/>
          <a:ln>
            <a:noFill/>
          </a:ln>
        </p:spPr>
      </p:pic>
      <p:sp>
        <p:nvSpPr>
          <p:cNvPr id="3943" name="Google Shape;3943;p24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3949"/>
        <p:cNvGrpSpPr/>
        <p:nvPr/>
      </p:nvGrpSpPr>
      <p:grpSpPr>
        <a:xfrm>
          <a:off x="0" y="0"/>
          <a:ext cx="0" cy="0"/>
          <a:chOff x="0" y="0"/>
          <a:chExt cx="0" cy="0"/>
        </a:xfrm>
      </p:grpSpPr>
      <p:sp>
        <p:nvSpPr>
          <p:cNvPr id="3950" name="Google Shape;3950;p24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97):</a:t>
            </a:r>
            <a:br>
              <a:rPr lang="en-US"/>
            </a:br>
            <a:r>
              <a:rPr lang="en-US"/>
              <a:t>Make it Personal</a:t>
            </a:r>
            <a:endParaRPr/>
          </a:p>
        </p:txBody>
      </p:sp>
      <p:sp>
        <p:nvSpPr>
          <p:cNvPr id="3951" name="Google Shape;3951;p24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246</a:t>
            </a:fld>
            <a:endParaRPr/>
          </a:p>
        </p:txBody>
      </p:sp>
      <p:pic>
        <p:nvPicPr>
          <p:cNvPr id="3952" name="Google Shape;3952;p246" descr="ACR.png"/>
          <p:cNvPicPr preferRelativeResize="0"/>
          <p:nvPr/>
        </p:nvPicPr>
        <p:blipFill rotWithShape="1">
          <a:blip r:embed="rId3">
            <a:alphaModFix/>
          </a:blip>
          <a:srcRect/>
          <a:stretch/>
        </p:blipFill>
        <p:spPr>
          <a:xfrm>
            <a:off x="393700" y="136525"/>
            <a:ext cx="684213" cy="822325"/>
          </a:xfrm>
          <a:prstGeom prst="rect">
            <a:avLst/>
          </a:prstGeom>
          <a:noFill/>
          <a:ln>
            <a:noFill/>
          </a:ln>
        </p:spPr>
      </p:pic>
      <p:pic>
        <p:nvPicPr>
          <p:cNvPr id="3953" name="Google Shape;3953;p246" descr="D - TLR Review CSF2_TeenCurriculum_ParticipantGuideV3_0 3_AUG15.pptx - PowerPoint"/>
          <p:cNvPicPr preferRelativeResize="0"/>
          <p:nvPr/>
        </p:nvPicPr>
        <p:blipFill rotWithShape="1">
          <a:blip r:embed="rId4">
            <a:alphaModFix/>
          </a:blip>
          <a:srcRect l="24699" t="30394" r="6720" b="23842"/>
          <a:stretch/>
        </p:blipFill>
        <p:spPr>
          <a:xfrm>
            <a:off x="2672412" y="1356861"/>
            <a:ext cx="3812154" cy="4996513"/>
          </a:xfrm>
          <a:prstGeom prst="rect">
            <a:avLst/>
          </a:prstGeom>
          <a:noFill/>
          <a:ln>
            <a:noFill/>
          </a:ln>
        </p:spPr>
      </p:pic>
      <p:sp>
        <p:nvSpPr>
          <p:cNvPr id="3954" name="Google Shape;3954;p24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25"/>
          <p:cNvSpPr txBox="1">
            <a:spLocks noGrp="1"/>
          </p:cNvSpPr>
          <p:nvPr>
            <p:ph type="title"/>
          </p:nvPr>
        </p:nvSpPr>
        <p:spPr>
          <a:xfrm>
            <a:off x="0" y="-15875"/>
            <a:ext cx="9144000" cy="11430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10):</a:t>
            </a:r>
            <a:br>
              <a:rPr lang="en-US"/>
            </a:br>
            <a:r>
              <a:rPr lang="en-US"/>
              <a:t>Visualize Success</a:t>
            </a:r>
            <a:endParaRPr/>
          </a:p>
        </p:txBody>
      </p:sp>
      <p:pic>
        <p:nvPicPr>
          <p:cNvPr id="606" name="Google Shape;606;p25" descr="S:\0Resilience\Army\MRT V 3.0 Devel\Final\Icons\Goal_Setting.png"/>
          <p:cNvPicPr preferRelativeResize="0"/>
          <p:nvPr/>
        </p:nvPicPr>
        <p:blipFill rotWithShape="1">
          <a:blip r:embed="rId3">
            <a:alphaModFix/>
          </a:blip>
          <a:srcRect/>
          <a:stretch/>
        </p:blipFill>
        <p:spPr>
          <a:xfrm>
            <a:off x="475298" y="140970"/>
            <a:ext cx="685800" cy="825500"/>
          </a:xfrm>
          <a:prstGeom prst="rect">
            <a:avLst/>
          </a:prstGeom>
          <a:noFill/>
          <a:ln>
            <a:noFill/>
          </a:ln>
        </p:spPr>
      </p:pic>
      <p:sp>
        <p:nvSpPr>
          <p:cNvPr id="607" name="Google Shape;607;p2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608" name="Google Shape;608;p2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609" name="Google Shape;609;p25" descr="B - reviewed CSF2_TeenCurriculum_2HRWORKSHOP_ParticipantGuideV2_1 2_AUG14 V4_1.pptx - PowerPoint"/>
          <p:cNvPicPr preferRelativeResize="0"/>
          <p:nvPr/>
        </p:nvPicPr>
        <p:blipFill rotWithShape="1">
          <a:blip r:embed="rId4">
            <a:alphaModFix/>
          </a:blip>
          <a:srcRect l="33755" t="25391" r="19485" b="10144"/>
          <a:stretch/>
        </p:blipFill>
        <p:spPr>
          <a:xfrm>
            <a:off x="2676524" y="1357744"/>
            <a:ext cx="3813102" cy="4998606"/>
          </a:xfrm>
          <a:prstGeom prst="rect">
            <a:avLst/>
          </a:prstGeom>
          <a:noFill/>
          <a:ln>
            <a:noFill/>
          </a:ln>
        </p:spPr>
      </p:pic>
      <p:sp>
        <p:nvSpPr>
          <p:cNvPr id="610" name="Google Shape;610;p25"/>
          <p:cNvSpPr/>
          <p:nvPr/>
        </p:nvSpPr>
        <p:spPr>
          <a:xfrm>
            <a:off x="2709031" y="4897313"/>
            <a:ext cx="3748087" cy="1209289"/>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26"/>
          <p:cNvSpPr txBox="1">
            <a:spLocks noGrp="1"/>
          </p:cNvSpPr>
          <p:nvPr>
            <p:ph type="title"/>
          </p:nvPr>
        </p:nvSpPr>
        <p:spPr>
          <a:xfrm>
            <a:off x="0" y="-15875"/>
            <a:ext cx="9144000" cy="11430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Make it Happen</a:t>
            </a:r>
            <a:endParaRPr/>
          </a:p>
        </p:txBody>
      </p:sp>
      <p:pic>
        <p:nvPicPr>
          <p:cNvPr id="619" name="Google Shape;619;p26" descr="S:\0Resilience\Army\MRT V 3.0 Devel\Final\Icons\Goal_Setting.png"/>
          <p:cNvPicPr preferRelativeResize="0"/>
          <p:nvPr/>
        </p:nvPicPr>
        <p:blipFill rotWithShape="1">
          <a:blip r:embed="rId3">
            <a:alphaModFix/>
          </a:blip>
          <a:srcRect/>
          <a:stretch/>
        </p:blipFill>
        <p:spPr>
          <a:xfrm>
            <a:off x="475298" y="140970"/>
            <a:ext cx="685800" cy="825500"/>
          </a:xfrm>
          <a:prstGeom prst="rect">
            <a:avLst/>
          </a:prstGeom>
          <a:noFill/>
          <a:ln>
            <a:noFill/>
          </a:ln>
        </p:spPr>
      </p:pic>
      <p:sp>
        <p:nvSpPr>
          <p:cNvPr id="620" name="Google Shape;620;p2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26</a:t>
            </a:fld>
            <a:endParaRPr/>
          </a:p>
        </p:txBody>
      </p:sp>
      <p:sp>
        <p:nvSpPr>
          <p:cNvPr id="621" name="Google Shape;621;p2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
        <p:nvSpPr>
          <p:cNvPr id="622" name="Google Shape;622;p26"/>
          <p:cNvSpPr txBox="1"/>
          <p:nvPr/>
        </p:nvSpPr>
        <p:spPr>
          <a:xfrm>
            <a:off x="685800" y="1205937"/>
            <a:ext cx="7772400" cy="502511"/>
          </a:xfrm>
          <a:prstGeom prst="rect">
            <a:avLst/>
          </a:prstGeom>
          <a:noFill/>
          <a:ln w="38100" cap="flat" cmpd="sng">
            <a:solidFill>
              <a:schemeClr val="accent1"/>
            </a:solidFill>
            <a:prstDash val="solid"/>
            <a:miter lim="800000"/>
            <a:headEnd type="none" w="sm" len="sm"/>
            <a:tailEnd type="none" w="sm" len="sm"/>
          </a:ln>
        </p:spPr>
        <p:txBody>
          <a:bodyPr spcFirstLastPara="1" wrap="square" lIns="91275" tIns="45625" rIns="91275" bIns="45625" anchor="t" anchorCtr="0">
            <a:noAutofit/>
          </a:bodyPr>
          <a:lstStyle/>
          <a:p>
            <a:pPr marL="341313" marR="0" lvl="0" indent="-341313" algn="l" rtl="0">
              <a:spcBef>
                <a:spcPts val="0"/>
              </a:spcBef>
              <a:spcAft>
                <a:spcPts val="0"/>
              </a:spcAft>
              <a:buClr>
                <a:schemeClr val="dk1"/>
              </a:buClr>
              <a:buSzPts val="2400"/>
              <a:buFont typeface="Noto Sans Symbols"/>
              <a:buChar char="▪"/>
            </a:pPr>
            <a:r>
              <a:rPr lang="en-US" sz="2400">
                <a:solidFill>
                  <a:schemeClr val="dk1"/>
                </a:solidFill>
                <a:latin typeface="Verdana"/>
                <a:ea typeface="Verdana"/>
                <a:cs typeface="Verdana"/>
                <a:sym typeface="Verdana"/>
              </a:rPr>
              <a:t>How do I make my goal happen?</a:t>
            </a:r>
            <a:endParaRPr/>
          </a:p>
          <a:p>
            <a:pPr marL="341313" marR="0" lvl="0" indent="-188913" algn="r"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341313" algn="r"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188913" algn="r"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341313" algn="r"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p:txBody>
      </p:sp>
      <p:pic>
        <p:nvPicPr>
          <p:cNvPr id="623" name="Google Shape;623;p26"/>
          <p:cNvPicPr preferRelativeResize="0"/>
          <p:nvPr/>
        </p:nvPicPr>
        <p:blipFill rotWithShape="1">
          <a:blip r:embed="rId4">
            <a:alphaModFix/>
          </a:blip>
          <a:srcRect/>
          <a:stretch/>
        </p:blipFill>
        <p:spPr>
          <a:xfrm>
            <a:off x="0" y="1810793"/>
            <a:ext cx="9154885" cy="4586763"/>
          </a:xfrm>
          <a:prstGeom prst="rect">
            <a:avLst/>
          </a:prstGeom>
          <a:noFill/>
          <a:ln>
            <a:noFill/>
          </a:ln>
        </p:spPr>
      </p:pic>
      <p:sp>
        <p:nvSpPr>
          <p:cNvPr id="624" name="Google Shape;624;p26"/>
          <p:cNvSpPr txBox="1"/>
          <p:nvPr/>
        </p:nvSpPr>
        <p:spPr>
          <a:xfrm>
            <a:off x="4369490" y="1922446"/>
            <a:ext cx="4690241" cy="1045972"/>
          </a:xfrm>
          <a:prstGeom prst="rect">
            <a:avLst/>
          </a:prstGeom>
          <a:noFill/>
          <a:ln>
            <a:noFill/>
          </a:ln>
        </p:spPr>
        <p:txBody>
          <a:bodyPr spcFirstLastPara="1" wrap="square" lIns="91275" tIns="45625" rIns="91275" bIns="45625" anchor="t" anchorCtr="0">
            <a:noAutofit/>
          </a:bodyPr>
          <a:lstStyle/>
          <a:p>
            <a:pPr marL="341313" marR="0" lvl="0" indent="-341313" algn="ctr" rtl="0">
              <a:spcBef>
                <a:spcPts val="0"/>
              </a:spcBef>
              <a:spcAft>
                <a:spcPts val="0"/>
              </a:spcAft>
              <a:buClr>
                <a:srgbClr val="C00000"/>
              </a:buClr>
              <a:buSzPts val="2800"/>
              <a:buFont typeface="Noto Sans Symbols"/>
              <a:buNone/>
            </a:pPr>
            <a:r>
              <a:rPr lang="en-US" sz="2800">
                <a:solidFill>
                  <a:srgbClr val="C00000"/>
                </a:solidFill>
                <a:latin typeface="Verdana"/>
                <a:ea typeface="Verdana"/>
                <a:cs typeface="Verdana"/>
                <a:sym typeface="Verdana"/>
              </a:rPr>
              <a:t>5 Things I Need to Accomplish My Goal</a:t>
            </a:r>
            <a:endParaRPr/>
          </a:p>
        </p:txBody>
      </p:sp>
      <p:sp>
        <p:nvSpPr>
          <p:cNvPr id="625" name="Google Shape;625;p26"/>
          <p:cNvSpPr txBox="1">
            <a:spLocks noGrp="1"/>
          </p:cNvSpPr>
          <p:nvPr>
            <p:ph type="body" idx="1"/>
          </p:nvPr>
        </p:nvSpPr>
        <p:spPr>
          <a:xfrm>
            <a:off x="-826" y="4230126"/>
            <a:ext cx="7772400" cy="2849562"/>
          </a:xfrm>
          <a:prstGeom prst="rect">
            <a:avLst/>
          </a:prstGeom>
          <a:noFill/>
          <a:ln>
            <a:noFill/>
          </a:ln>
        </p:spPr>
        <p:txBody>
          <a:bodyPr spcFirstLastPara="1" wrap="square" lIns="91275" tIns="45625" rIns="91275" bIns="45625" anchor="t" anchorCtr="0">
            <a:noAutofit/>
          </a:bodyPr>
          <a:lstStyle/>
          <a:p>
            <a:pPr marL="346075" lvl="0" indent="-346075" algn="l" rtl="0">
              <a:spcBef>
                <a:spcPts val="0"/>
              </a:spcBef>
              <a:spcAft>
                <a:spcPts val="0"/>
              </a:spcAft>
              <a:buClr>
                <a:srgbClr val="C00000"/>
              </a:buClr>
              <a:buSzPts val="2200"/>
              <a:buFont typeface="Verdana"/>
              <a:buAutoNum type="arabicPeriod"/>
            </a:pPr>
            <a:r>
              <a:rPr lang="en-US" sz="2200">
                <a:solidFill>
                  <a:srgbClr val="C00000"/>
                </a:solidFill>
                <a:latin typeface="Courgette"/>
                <a:ea typeface="Courgette"/>
                <a:cs typeface="Courgette"/>
                <a:sym typeface="Courgette"/>
              </a:rPr>
              <a:t>Get good grades</a:t>
            </a:r>
            <a:endParaRPr/>
          </a:p>
          <a:p>
            <a:pPr marL="346075" lvl="0" indent="-346075" algn="l" rtl="0">
              <a:spcBef>
                <a:spcPts val="440"/>
              </a:spcBef>
              <a:spcAft>
                <a:spcPts val="0"/>
              </a:spcAft>
              <a:buClr>
                <a:srgbClr val="C00000"/>
              </a:buClr>
              <a:buSzPts val="2200"/>
              <a:buFont typeface="Verdana"/>
              <a:buAutoNum type="arabicPeriod"/>
            </a:pPr>
            <a:r>
              <a:rPr lang="en-US" sz="2200">
                <a:solidFill>
                  <a:srgbClr val="C00000"/>
                </a:solidFill>
                <a:latin typeface="Courgette"/>
                <a:ea typeface="Courgette"/>
                <a:cs typeface="Courgette"/>
                <a:sym typeface="Courgette"/>
              </a:rPr>
              <a:t>Participate in other activities</a:t>
            </a:r>
            <a:endParaRPr/>
          </a:p>
          <a:p>
            <a:pPr marL="346075" lvl="0" indent="-346075" algn="l" rtl="0">
              <a:spcBef>
                <a:spcPts val="440"/>
              </a:spcBef>
              <a:spcAft>
                <a:spcPts val="0"/>
              </a:spcAft>
              <a:buClr>
                <a:srgbClr val="C00000"/>
              </a:buClr>
              <a:buSzPts val="2200"/>
              <a:buFont typeface="Verdana"/>
              <a:buAutoNum type="arabicPeriod"/>
            </a:pPr>
            <a:r>
              <a:rPr lang="en-US" sz="2200">
                <a:solidFill>
                  <a:srgbClr val="C00000"/>
                </a:solidFill>
                <a:latin typeface="Courgette"/>
                <a:ea typeface="Courgette"/>
                <a:cs typeface="Courgette"/>
                <a:sym typeface="Courgette"/>
              </a:rPr>
              <a:t>Do well on my ACTs</a:t>
            </a:r>
            <a:endParaRPr/>
          </a:p>
          <a:p>
            <a:pPr marL="346075" lvl="0" indent="-346075" algn="l" rtl="0">
              <a:spcBef>
                <a:spcPts val="440"/>
              </a:spcBef>
              <a:spcAft>
                <a:spcPts val="0"/>
              </a:spcAft>
              <a:buClr>
                <a:srgbClr val="C00000"/>
              </a:buClr>
              <a:buSzPts val="2200"/>
              <a:buFont typeface="Verdana"/>
              <a:buAutoNum type="arabicPeriod"/>
            </a:pPr>
            <a:r>
              <a:rPr lang="en-US" sz="2200">
                <a:solidFill>
                  <a:srgbClr val="C00000"/>
                </a:solidFill>
                <a:latin typeface="Courgette"/>
                <a:ea typeface="Courgette"/>
                <a:cs typeface="Courgette"/>
                <a:sym typeface="Courgette"/>
              </a:rPr>
              <a:t>Contact someone at UK that can help me</a:t>
            </a:r>
            <a:endParaRPr/>
          </a:p>
          <a:p>
            <a:pPr marL="346075" lvl="0" indent="-346075" algn="l" rtl="0">
              <a:spcBef>
                <a:spcPts val="440"/>
              </a:spcBef>
              <a:spcAft>
                <a:spcPts val="0"/>
              </a:spcAft>
              <a:buClr>
                <a:srgbClr val="C00000"/>
              </a:buClr>
              <a:buSzPts val="2200"/>
              <a:buFont typeface="Verdana"/>
              <a:buAutoNum type="arabicPeriod"/>
            </a:pPr>
            <a:r>
              <a:rPr lang="en-US" sz="2200">
                <a:solidFill>
                  <a:srgbClr val="C00000"/>
                </a:solidFill>
                <a:latin typeface="Courgette"/>
                <a:ea typeface="Courgette"/>
                <a:cs typeface="Courgette"/>
                <a:sym typeface="Courgette"/>
              </a:rPr>
              <a:t>Visit the school</a:t>
            </a:r>
            <a:endParaRPr/>
          </a:p>
          <a:p>
            <a:pPr marL="341313" lvl="0" indent="-341313" algn="l" rtl="0">
              <a:spcBef>
                <a:spcPts val="480"/>
              </a:spcBef>
              <a:spcAft>
                <a:spcPts val="0"/>
              </a:spcAft>
              <a:buClr>
                <a:schemeClr val="dk1"/>
              </a:buClr>
              <a:buSzPts val="2400"/>
              <a:buFont typeface="Noto Sans Symbols"/>
              <a:buNone/>
            </a:pPr>
            <a:endParaRPr>
              <a:latin typeface="Verdana"/>
              <a:ea typeface="Verdana"/>
              <a:cs typeface="Verdana"/>
              <a:sym typeface="Verdana"/>
            </a:endParaRPr>
          </a:p>
          <a:p>
            <a:pPr marL="341313" lvl="0" indent="-188913" algn="l" rtl="0">
              <a:spcBef>
                <a:spcPts val="480"/>
              </a:spcBef>
              <a:spcAft>
                <a:spcPts val="0"/>
              </a:spcAft>
              <a:buClr>
                <a:schemeClr val="dk1"/>
              </a:buClr>
              <a:buSzPts val="2400"/>
              <a:buNone/>
            </a:pPr>
            <a:endParaRPr/>
          </a:p>
          <a:p>
            <a:pPr marL="341313" lvl="0" indent="-341313" algn="l" rtl="0">
              <a:spcBef>
                <a:spcPts val="480"/>
              </a:spcBef>
              <a:spcAft>
                <a:spcPts val="0"/>
              </a:spcAft>
              <a:buClr>
                <a:schemeClr val="dk1"/>
              </a:buClr>
              <a:buSzPts val="2400"/>
              <a:buFont typeface="Noto Sans Symbols"/>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3"/>
                                        </p:tgtEl>
                                        <p:attrNameLst>
                                          <p:attrName>style.visibility</p:attrName>
                                        </p:attrNameLst>
                                      </p:cBhvr>
                                      <p:to>
                                        <p:strVal val="visible"/>
                                      </p:to>
                                    </p:set>
                                    <p:animEffect transition="in" filter="fade">
                                      <p:cBhvr>
                                        <p:cTn id="7" dur="10"/>
                                        <p:tgtEl>
                                          <p:spTgt spid="623"/>
                                        </p:tgtEl>
                                      </p:cBhvr>
                                    </p:animEffect>
                                  </p:childTnLst>
                                </p:cTn>
                              </p:par>
                              <p:par>
                                <p:cTn id="8" presetID="1" presetClass="entr" presetSubtype="0" fill="hold" nodeType="withEffect">
                                  <p:stCondLst>
                                    <p:cond delay="0"/>
                                  </p:stCondLst>
                                  <p:childTnLst>
                                    <p:set>
                                      <p:cBhvr>
                                        <p:cTn id="9" dur="1" fill="hold">
                                          <p:stCondLst>
                                            <p:cond delay="0"/>
                                          </p:stCondLst>
                                        </p:cTn>
                                        <p:tgtEl>
                                          <p:spTgt spid="6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24">
                                            <p:txEl>
                                              <p:pRg st="0" end="0"/>
                                            </p:txEl>
                                          </p:spTgt>
                                        </p:tgtEl>
                                        <p:attrNameLst>
                                          <p:attrName>style.visibility</p:attrName>
                                        </p:attrNameLst>
                                      </p:cBhvr>
                                      <p:to>
                                        <p:strVal val="visible"/>
                                      </p:to>
                                    </p:set>
                                  </p:childTnLst>
                                </p:cTn>
                              </p:par>
                              <p:par>
                                <p:cTn id="14" presetID="10" presetClass="entr" presetSubtype="0" fill="hold" nodeType="withEffect">
                                  <p:stCondLst>
                                    <p:cond delay="2000"/>
                                  </p:stCondLst>
                                  <p:childTnLst>
                                    <p:set>
                                      <p:cBhvr>
                                        <p:cTn id="15" dur="1" fill="hold">
                                          <p:stCondLst>
                                            <p:cond delay="0"/>
                                          </p:stCondLst>
                                        </p:cTn>
                                        <p:tgtEl>
                                          <p:spTgt spid="625">
                                            <p:txEl>
                                              <p:pRg st="0" end="0"/>
                                            </p:txEl>
                                          </p:spTgt>
                                        </p:tgtEl>
                                        <p:attrNameLst>
                                          <p:attrName>style.visibility</p:attrName>
                                        </p:attrNameLst>
                                      </p:cBhvr>
                                      <p:to>
                                        <p:strVal val="visible"/>
                                      </p:to>
                                    </p:set>
                                    <p:animEffect transition="in" filter="fade">
                                      <p:cBhvr>
                                        <p:cTn id="16" dur="2000"/>
                                        <p:tgtEl>
                                          <p:spTgt spid="625">
                                            <p:txEl>
                                              <p:pRg st="0" end="0"/>
                                            </p:txEl>
                                          </p:spTgt>
                                        </p:tgtEl>
                                      </p:cBhvr>
                                    </p:animEffect>
                                  </p:childTnLst>
                                </p:cTn>
                              </p:par>
                              <p:par>
                                <p:cTn id="17" presetID="10" presetClass="entr" presetSubtype="0" fill="hold" nodeType="withEffect">
                                  <p:stCondLst>
                                    <p:cond delay="2000"/>
                                  </p:stCondLst>
                                  <p:childTnLst>
                                    <p:set>
                                      <p:cBhvr>
                                        <p:cTn id="18" dur="1" fill="hold">
                                          <p:stCondLst>
                                            <p:cond delay="0"/>
                                          </p:stCondLst>
                                        </p:cTn>
                                        <p:tgtEl>
                                          <p:spTgt spid="625">
                                            <p:txEl>
                                              <p:pRg st="1" end="1"/>
                                            </p:txEl>
                                          </p:spTgt>
                                        </p:tgtEl>
                                        <p:attrNameLst>
                                          <p:attrName>style.visibility</p:attrName>
                                        </p:attrNameLst>
                                      </p:cBhvr>
                                      <p:to>
                                        <p:strVal val="visible"/>
                                      </p:to>
                                    </p:set>
                                    <p:animEffect transition="in" filter="fade">
                                      <p:cBhvr>
                                        <p:cTn id="19" dur="2000"/>
                                        <p:tgtEl>
                                          <p:spTgt spid="625">
                                            <p:txEl>
                                              <p:pRg st="1" end="1"/>
                                            </p:txEl>
                                          </p:spTgt>
                                        </p:tgtEl>
                                      </p:cBhvr>
                                    </p:animEffect>
                                  </p:childTnLst>
                                </p:cTn>
                              </p:par>
                              <p:par>
                                <p:cTn id="20" presetID="10" presetClass="entr" presetSubtype="0" fill="hold" nodeType="withEffect">
                                  <p:stCondLst>
                                    <p:cond delay="2000"/>
                                  </p:stCondLst>
                                  <p:childTnLst>
                                    <p:set>
                                      <p:cBhvr>
                                        <p:cTn id="21" dur="1" fill="hold">
                                          <p:stCondLst>
                                            <p:cond delay="0"/>
                                          </p:stCondLst>
                                        </p:cTn>
                                        <p:tgtEl>
                                          <p:spTgt spid="625">
                                            <p:txEl>
                                              <p:pRg st="2" end="2"/>
                                            </p:txEl>
                                          </p:spTgt>
                                        </p:tgtEl>
                                        <p:attrNameLst>
                                          <p:attrName>style.visibility</p:attrName>
                                        </p:attrNameLst>
                                      </p:cBhvr>
                                      <p:to>
                                        <p:strVal val="visible"/>
                                      </p:to>
                                    </p:set>
                                    <p:animEffect transition="in" filter="fade">
                                      <p:cBhvr>
                                        <p:cTn id="22" dur="2000"/>
                                        <p:tgtEl>
                                          <p:spTgt spid="625">
                                            <p:txEl>
                                              <p:pRg st="2" end="2"/>
                                            </p:txEl>
                                          </p:spTgt>
                                        </p:tgtEl>
                                      </p:cBhvr>
                                    </p:animEffect>
                                  </p:childTnLst>
                                </p:cTn>
                              </p:par>
                              <p:par>
                                <p:cTn id="23" presetID="10" presetClass="entr" presetSubtype="0" fill="hold" nodeType="withEffect">
                                  <p:stCondLst>
                                    <p:cond delay="2000"/>
                                  </p:stCondLst>
                                  <p:childTnLst>
                                    <p:set>
                                      <p:cBhvr>
                                        <p:cTn id="24" dur="1" fill="hold">
                                          <p:stCondLst>
                                            <p:cond delay="0"/>
                                          </p:stCondLst>
                                        </p:cTn>
                                        <p:tgtEl>
                                          <p:spTgt spid="625">
                                            <p:txEl>
                                              <p:pRg st="3" end="3"/>
                                            </p:txEl>
                                          </p:spTgt>
                                        </p:tgtEl>
                                        <p:attrNameLst>
                                          <p:attrName>style.visibility</p:attrName>
                                        </p:attrNameLst>
                                      </p:cBhvr>
                                      <p:to>
                                        <p:strVal val="visible"/>
                                      </p:to>
                                    </p:set>
                                    <p:animEffect transition="in" filter="fade">
                                      <p:cBhvr>
                                        <p:cTn id="25" dur="2000"/>
                                        <p:tgtEl>
                                          <p:spTgt spid="625">
                                            <p:txEl>
                                              <p:pRg st="3" end="3"/>
                                            </p:txEl>
                                          </p:spTgt>
                                        </p:tgtEl>
                                      </p:cBhvr>
                                    </p:animEffect>
                                  </p:childTnLst>
                                </p:cTn>
                              </p:par>
                              <p:par>
                                <p:cTn id="26" presetID="10" presetClass="entr" presetSubtype="0" fill="hold" nodeType="withEffect">
                                  <p:stCondLst>
                                    <p:cond delay="2000"/>
                                  </p:stCondLst>
                                  <p:childTnLst>
                                    <p:set>
                                      <p:cBhvr>
                                        <p:cTn id="27" dur="1" fill="hold">
                                          <p:stCondLst>
                                            <p:cond delay="0"/>
                                          </p:stCondLst>
                                        </p:cTn>
                                        <p:tgtEl>
                                          <p:spTgt spid="625">
                                            <p:txEl>
                                              <p:pRg st="4" end="4"/>
                                            </p:txEl>
                                          </p:spTgt>
                                        </p:tgtEl>
                                        <p:attrNameLst>
                                          <p:attrName>style.visibility</p:attrName>
                                        </p:attrNameLst>
                                      </p:cBhvr>
                                      <p:to>
                                        <p:strVal val="visible"/>
                                      </p:to>
                                    </p:set>
                                    <p:animEffect transition="in" filter="fade">
                                      <p:cBhvr>
                                        <p:cTn id="28" dur="2000"/>
                                        <p:tgtEl>
                                          <p:spTgt spid="625">
                                            <p:txEl>
                                              <p:pRg st="4" end="4"/>
                                            </p:txEl>
                                          </p:spTgt>
                                        </p:tgtEl>
                                      </p:cBhvr>
                                    </p:animEffect>
                                  </p:childTnLst>
                                </p:cTn>
                              </p:par>
                              <p:par>
                                <p:cTn id="29" presetID="10" presetClass="entr" presetSubtype="0" fill="hold" nodeType="withEffect">
                                  <p:stCondLst>
                                    <p:cond delay="2000"/>
                                  </p:stCondLst>
                                  <p:childTnLst>
                                    <p:set>
                                      <p:cBhvr>
                                        <p:cTn id="30" dur="1" fill="hold">
                                          <p:stCondLst>
                                            <p:cond delay="0"/>
                                          </p:stCondLst>
                                        </p:cTn>
                                        <p:tgtEl>
                                          <p:spTgt spid="625">
                                            <p:txEl>
                                              <p:pRg st="5" end="5"/>
                                            </p:txEl>
                                          </p:spTgt>
                                        </p:tgtEl>
                                        <p:attrNameLst>
                                          <p:attrName>style.visibility</p:attrName>
                                        </p:attrNameLst>
                                      </p:cBhvr>
                                      <p:to>
                                        <p:strVal val="visible"/>
                                      </p:to>
                                    </p:set>
                                    <p:animEffect transition="in" filter="fade">
                                      <p:cBhvr>
                                        <p:cTn id="31" dur="2000"/>
                                        <p:tgtEl>
                                          <p:spTgt spid="625">
                                            <p:txEl>
                                              <p:pRg st="5" end="5"/>
                                            </p:txEl>
                                          </p:spTgt>
                                        </p:tgtEl>
                                      </p:cBhvr>
                                    </p:animEffect>
                                  </p:childTnLst>
                                </p:cTn>
                              </p:par>
                              <p:par>
                                <p:cTn id="32" presetID="10" presetClass="entr" presetSubtype="0" fill="hold" nodeType="withEffect">
                                  <p:stCondLst>
                                    <p:cond delay="2000"/>
                                  </p:stCondLst>
                                  <p:childTnLst>
                                    <p:set>
                                      <p:cBhvr>
                                        <p:cTn id="33" dur="1" fill="hold">
                                          <p:stCondLst>
                                            <p:cond delay="0"/>
                                          </p:stCondLst>
                                        </p:cTn>
                                        <p:tgtEl>
                                          <p:spTgt spid="625">
                                            <p:txEl>
                                              <p:pRg st="6" end="6"/>
                                            </p:txEl>
                                          </p:spTgt>
                                        </p:tgtEl>
                                        <p:attrNameLst>
                                          <p:attrName>style.visibility</p:attrName>
                                        </p:attrNameLst>
                                      </p:cBhvr>
                                      <p:to>
                                        <p:strVal val="visible"/>
                                      </p:to>
                                    </p:set>
                                    <p:animEffect transition="in" filter="fade">
                                      <p:cBhvr>
                                        <p:cTn id="34" dur="2000"/>
                                        <p:tgtEl>
                                          <p:spTgt spid="625">
                                            <p:txEl>
                                              <p:pRg st="6" end="6"/>
                                            </p:txEl>
                                          </p:spTgt>
                                        </p:tgtEl>
                                      </p:cBhvr>
                                    </p:animEffect>
                                  </p:childTnLst>
                                </p:cTn>
                              </p:par>
                              <p:par>
                                <p:cTn id="35" presetID="10" presetClass="entr" presetSubtype="0" fill="hold" nodeType="withEffect">
                                  <p:stCondLst>
                                    <p:cond delay="2000"/>
                                  </p:stCondLst>
                                  <p:childTnLst>
                                    <p:set>
                                      <p:cBhvr>
                                        <p:cTn id="36" dur="1" fill="hold">
                                          <p:stCondLst>
                                            <p:cond delay="0"/>
                                          </p:stCondLst>
                                        </p:cTn>
                                        <p:tgtEl>
                                          <p:spTgt spid="625">
                                            <p:txEl>
                                              <p:pRg st="7" end="7"/>
                                            </p:txEl>
                                          </p:spTgt>
                                        </p:tgtEl>
                                        <p:attrNameLst>
                                          <p:attrName>style.visibility</p:attrName>
                                        </p:attrNameLst>
                                      </p:cBhvr>
                                      <p:to>
                                        <p:strVal val="visible"/>
                                      </p:to>
                                    </p:set>
                                    <p:animEffect transition="in" filter="fade">
                                      <p:cBhvr>
                                        <p:cTn id="37" dur="2000"/>
                                        <p:tgtEl>
                                          <p:spTgt spid="62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27"/>
          <p:cNvSpPr txBox="1">
            <a:spLocks noGrp="1"/>
          </p:cNvSpPr>
          <p:nvPr>
            <p:ph type="title"/>
          </p:nvPr>
        </p:nvSpPr>
        <p:spPr>
          <a:xfrm>
            <a:off x="0" y="-15875"/>
            <a:ext cx="9144000" cy="11430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11):</a:t>
            </a:r>
            <a:br>
              <a:rPr lang="en-US"/>
            </a:br>
            <a:r>
              <a:rPr lang="en-US"/>
              <a:t>Make it Happen</a:t>
            </a:r>
            <a:endParaRPr/>
          </a:p>
        </p:txBody>
      </p:sp>
      <p:pic>
        <p:nvPicPr>
          <p:cNvPr id="633" name="Google Shape;633;p27" descr="S:\0Resilience\Army\MRT V 3.0 Devel\Final\Icons\Goal_Setting.png"/>
          <p:cNvPicPr preferRelativeResize="0"/>
          <p:nvPr/>
        </p:nvPicPr>
        <p:blipFill rotWithShape="1">
          <a:blip r:embed="rId3">
            <a:alphaModFix/>
          </a:blip>
          <a:srcRect/>
          <a:stretch/>
        </p:blipFill>
        <p:spPr>
          <a:xfrm>
            <a:off x="475298" y="140970"/>
            <a:ext cx="685800" cy="825500"/>
          </a:xfrm>
          <a:prstGeom prst="rect">
            <a:avLst/>
          </a:prstGeom>
          <a:noFill/>
          <a:ln>
            <a:noFill/>
          </a:ln>
        </p:spPr>
      </p:pic>
      <p:sp>
        <p:nvSpPr>
          <p:cNvPr id="634" name="Google Shape;634;p2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27</a:t>
            </a:fld>
            <a:endParaRPr/>
          </a:p>
        </p:txBody>
      </p:sp>
      <p:sp>
        <p:nvSpPr>
          <p:cNvPr id="635" name="Google Shape;635;p2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636" name="Google Shape;636;p27" descr="B - reviewed CSF2_TeenCurriculum_2HRWORKSHOP_ParticipantGuideV2_1 2_AUG14 V4_1.pptx - PowerPoint"/>
          <p:cNvPicPr preferRelativeResize="0"/>
          <p:nvPr/>
        </p:nvPicPr>
        <p:blipFill rotWithShape="1">
          <a:blip r:embed="rId4">
            <a:alphaModFix/>
          </a:blip>
          <a:srcRect l="31115" t="22957" r="16983" b="8521"/>
          <a:stretch/>
        </p:blipFill>
        <p:spPr>
          <a:xfrm>
            <a:off x="2697145" y="1363189"/>
            <a:ext cx="3781816" cy="4988958"/>
          </a:xfrm>
          <a:prstGeom prst="rect">
            <a:avLst/>
          </a:prstGeom>
          <a:noFill/>
          <a:ln>
            <a:noFill/>
          </a:ln>
        </p:spPr>
      </p:pic>
      <p:sp>
        <p:nvSpPr>
          <p:cNvPr id="637" name="Google Shape;637;p27"/>
          <p:cNvSpPr/>
          <p:nvPr/>
        </p:nvSpPr>
        <p:spPr>
          <a:xfrm>
            <a:off x="2697145" y="1844675"/>
            <a:ext cx="3748087" cy="1371600"/>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28"/>
          <p:cNvSpPr txBox="1">
            <a:spLocks noGrp="1"/>
          </p:cNvSpPr>
          <p:nvPr>
            <p:ph type="title"/>
          </p:nvPr>
        </p:nvSpPr>
        <p:spPr>
          <a:xfrm>
            <a:off x="0" y="-15875"/>
            <a:ext cx="9144000" cy="11430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Obstacle Game Plan</a:t>
            </a:r>
            <a:endParaRPr/>
          </a:p>
        </p:txBody>
      </p:sp>
      <p:sp>
        <p:nvSpPr>
          <p:cNvPr id="646" name="Google Shape;646;p28"/>
          <p:cNvSpPr txBox="1"/>
          <p:nvPr/>
        </p:nvSpPr>
        <p:spPr>
          <a:xfrm>
            <a:off x="685800" y="1371600"/>
            <a:ext cx="7772400" cy="1768475"/>
          </a:xfrm>
          <a:prstGeom prst="rect">
            <a:avLst/>
          </a:prstGeom>
          <a:noFill/>
          <a:ln w="38100" cap="flat" cmpd="sng">
            <a:solidFill>
              <a:schemeClr val="accent1"/>
            </a:solidFill>
            <a:prstDash val="solid"/>
            <a:miter lim="800000"/>
            <a:headEnd type="none" w="sm" len="sm"/>
            <a:tailEnd type="none" w="sm" len="sm"/>
          </a:ln>
        </p:spPr>
        <p:txBody>
          <a:bodyPr spcFirstLastPara="1" wrap="square" lIns="91275" tIns="45625" rIns="91275" bIns="45625" anchor="t" anchorCtr="0">
            <a:noAutofit/>
          </a:bodyPr>
          <a:lstStyle/>
          <a:p>
            <a:pPr marL="341313" marR="0" lvl="0" indent="-341313" algn="l" rtl="0">
              <a:spcBef>
                <a:spcPts val="0"/>
              </a:spcBef>
              <a:spcAft>
                <a:spcPts val="0"/>
              </a:spcAft>
              <a:buNone/>
            </a:pPr>
            <a:endParaRPr sz="800">
              <a:solidFill>
                <a:schemeClr val="dk1"/>
              </a:solidFill>
              <a:latin typeface="Verdana"/>
              <a:ea typeface="Verdana"/>
              <a:cs typeface="Verdana"/>
              <a:sym typeface="Verdana"/>
            </a:endParaRPr>
          </a:p>
          <a:p>
            <a:pPr marL="341313" marR="0" lvl="0" indent="-341313" algn="l" rtl="0">
              <a:spcBef>
                <a:spcPts val="480"/>
              </a:spcBef>
              <a:spcAft>
                <a:spcPts val="0"/>
              </a:spcAft>
              <a:buClr>
                <a:schemeClr val="dk1"/>
              </a:buClr>
              <a:buSzPts val="2400"/>
              <a:buFont typeface="Noto Sans Symbols"/>
              <a:buChar char="▪"/>
            </a:pPr>
            <a:r>
              <a:rPr lang="en-US" sz="2400">
                <a:solidFill>
                  <a:schemeClr val="dk1"/>
                </a:solidFill>
                <a:latin typeface="Verdana"/>
                <a:ea typeface="Verdana"/>
                <a:cs typeface="Verdana"/>
                <a:sym typeface="Verdana"/>
              </a:rPr>
              <a:t>What is standing in my way?</a:t>
            </a:r>
            <a:endParaRPr/>
          </a:p>
          <a:p>
            <a:pPr marL="341313" marR="0" lvl="0" indent="-188913" algn="l"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341313" algn="l" rtl="0">
              <a:spcBef>
                <a:spcPts val="480"/>
              </a:spcBef>
              <a:spcAft>
                <a:spcPts val="0"/>
              </a:spcAft>
              <a:buClr>
                <a:schemeClr val="dk1"/>
              </a:buClr>
              <a:buSzPts val="2400"/>
              <a:buFont typeface="Noto Sans Symbols"/>
              <a:buChar char="▪"/>
            </a:pPr>
            <a:r>
              <a:rPr lang="en-US" sz="2400">
                <a:solidFill>
                  <a:schemeClr val="dk1"/>
                </a:solidFill>
                <a:latin typeface="Verdana"/>
                <a:ea typeface="Verdana"/>
                <a:cs typeface="Verdana"/>
                <a:sym typeface="Verdana"/>
              </a:rPr>
              <a:t>What can I do about it?</a:t>
            </a:r>
            <a:endParaRPr/>
          </a:p>
          <a:p>
            <a:pPr marL="341313" marR="0" lvl="0" indent="-341313" algn="r"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188913" algn="r"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341313" algn="r"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p:txBody>
      </p:sp>
      <p:sp>
        <p:nvSpPr>
          <p:cNvPr id="647" name="Google Shape;647;p28"/>
          <p:cNvSpPr/>
          <p:nvPr/>
        </p:nvSpPr>
        <p:spPr>
          <a:xfrm>
            <a:off x="746125" y="3287472"/>
            <a:ext cx="7651750" cy="3049587"/>
          </a:xfrm>
          <a:prstGeom prst="roundRect">
            <a:avLst>
              <a:gd name="adj" fmla="val 16667"/>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8" name="Google Shape;648;p28"/>
          <p:cNvSpPr txBox="1">
            <a:spLocks noGrp="1"/>
          </p:cNvSpPr>
          <p:nvPr>
            <p:ph type="body" idx="1"/>
          </p:nvPr>
        </p:nvSpPr>
        <p:spPr>
          <a:xfrm>
            <a:off x="1052513" y="3349384"/>
            <a:ext cx="7008812" cy="2849563"/>
          </a:xfrm>
          <a:prstGeom prst="rect">
            <a:avLst/>
          </a:prstGeom>
          <a:noFill/>
          <a:ln>
            <a:noFill/>
          </a:ln>
        </p:spPr>
        <p:txBody>
          <a:bodyPr spcFirstLastPara="1" wrap="square" lIns="91275" tIns="45625" rIns="91275" bIns="45625" anchor="t" anchorCtr="0">
            <a:noAutofit/>
          </a:bodyPr>
          <a:lstStyle/>
          <a:p>
            <a:pPr marL="341313" lvl="0" indent="-341313" algn="ctr" rtl="0">
              <a:spcBef>
                <a:spcPts val="0"/>
              </a:spcBef>
              <a:spcAft>
                <a:spcPts val="0"/>
              </a:spcAft>
              <a:buClr>
                <a:schemeClr val="dk1"/>
              </a:buClr>
              <a:buSzPts val="2400"/>
              <a:buFont typeface="Noto Sans Symbols"/>
              <a:buNone/>
            </a:pPr>
            <a:r>
              <a:rPr lang="en-US"/>
              <a:t>Obstacle Game Plan</a:t>
            </a:r>
            <a:endParaRPr/>
          </a:p>
          <a:p>
            <a:pPr marL="341313" lvl="0" indent="-341313" algn="l" rtl="0">
              <a:spcBef>
                <a:spcPts val="480"/>
              </a:spcBef>
              <a:spcAft>
                <a:spcPts val="0"/>
              </a:spcAft>
              <a:buClr>
                <a:schemeClr val="dk1"/>
              </a:buClr>
              <a:buSzPts val="2400"/>
              <a:buFont typeface="Noto Sans Symbols"/>
              <a:buNone/>
            </a:pPr>
            <a:r>
              <a:rPr lang="en-US">
                <a:latin typeface="Verdana"/>
                <a:ea typeface="Verdana"/>
                <a:cs typeface="Verdana"/>
                <a:sym typeface="Verdana"/>
              </a:rPr>
              <a:t>Obstacle #1: </a:t>
            </a:r>
            <a:endParaRPr/>
          </a:p>
          <a:p>
            <a:pPr marL="341313" lvl="0" indent="-341313" algn="ctr" rtl="0">
              <a:spcBef>
                <a:spcPts val="600"/>
              </a:spcBef>
              <a:spcAft>
                <a:spcPts val="0"/>
              </a:spcAft>
              <a:buClr>
                <a:schemeClr val="dk1"/>
              </a:buClr>
              <a:buSzPts val="2400"/>
              <a:buFont typeface="Noto Sans Symbols"/>
              <a:buNone/>
            </a:pPr>
            <a:r>
              <a:rPr lang="en-US">
                <a:latin typeface="Architects Daughter"/>
                <a:ea typeface="Architects Daughter"/>
                <a:cs typeface="Architects Daughter"/>
                <a:sym typeface="Architects Daughter"/>
              </a:rPr>
              <a:t>My grade in science is not as good as it could be</a:t>
            </a:r>
            <a:endParaRPr>
              <a:latin typeface="Verdana"/>
              <a:ea typeface="Verdana"/>
              <a:cs typeface="Verdana"/>
              <a:sym typeface="Verdana"/>
            </a:endParaRPr>
          </a:p>
          <a:p>
            <a:pPr marL="341313" lvl="0" indent="-341313" algn="l" rtl="0">
              <a:spcBef>
                <a:spcPts val="480"/>
              </a:spcBef>
              <a:spcAft>
                <a:spcPts val="0"/>
              </a:spcAft>
              <a:buClr>
                <a:schemeClr val="dk1"/>
              </a:buClr>
              <a:buSzPts val="2400"/>
              <a:buFont typeface="Noto Sans Symbols"/>
              <a:buNone/>
            </a:pPr>
            <a:r>
              <a:rPr lang="en-US">
                <a:latin typeface="Verdana"/>
                <a:ea typeface="Verdana"/>
                <a:cs typeface="Verdana"/>
                <a:sym typeface="Verdana"/>
              </a:rPr>
              <a:t>Plan: </a:t>
            </a:r>
            <a:endParaRPr/>
          </a:p>
          <a:p>
            <a:pPr marL="0" lvl="0" indent="0" algn="ctr" rtl="0">
              <a:spcBef>
                <a:spcPts val="480"/>
              </a:spcBef>
              <a:spcAft>
                <a:spcPts val="0"/>
              </a:spcAft>
              <a:buClr>
                <a:schemeClr val="dk1"/>
              </a:buClr>
              <a:buSzPts val="2400"/>
              <a:buFont typeface="Noto Sans Symbols"/>
              <a:buNone/>
            </a:pPr>
            <a:r>
              <a:rPr lang="en-US">
                <a:latin typeface="Architects Daughter"/>
                <a:ea typeface="Architects Daughter"/>
                <a:cs typeface="Architects Daughter"/>
                <a:sym typeface="Architects Daughter"/>
              </a:rPr>
              <a:t>I can ask my teacher to stay after school for extra help and see if I can do extra credit assignments to bring my grade up</a:t>
            </a:r>
            <a:endParaRPr>
              <a:latin typeface="Verdana"/>
              <a:ea typeface="Verdana"/>
              <a:cs typeface="Verdana"/>
              <a:sym typeface="Verdana"/>
            </a:endParaRPr>
          </a:p>
          <a:p>
            <a:pPr marL="341313" lvl="0" indent="-188913" algn="l" rtl="0">
              <a:spcBef>
                <a:spcPts val="480"/>
              </a:spcBef>
              <a:spcAft>
                <a:spcPts val="0"/>
              </a:spcAft>
              <a:buClr>
                <a:schemeClr val="dk1"/>
              </a:buClr>
              <a:buSzPts val="2400"/>
              <a:buNone/>
            </a:pPr>
            <a:endParaRPr/>
          </a:p>
          <a:p>
            <a:pPr marL="341313" lvl="0" indent="-341313" algn="l" rtl="0">
              <a:spcBef>
                <a:spcPts val="480"/>
              </a:spcBef>
              <a:spcAft>
                <a:spcPts val="0"/>
              </a:spcAft>
              <a:buClr>
                <a:schemeClr val="dk1"/>
              </a:buClr>
              <a:buSzPts val="2400"/>
              <a:buFont typeface="Noto Sans Symbols"/>
              <a:buNone/>
            </a:pPr>
            <a:endParaRPr/>
          </a:p>
        </p:txBody>
      </p:sp>
      <p:pic>
        <p:nvPicPr>
          <p:cNvPr id="649" name="Google Shape;649;p28" descr="S:\0Resilience\Army\MRT V 3.0 Devel\Final\Icons\Goal_Setting.png"/>
          <p:cNvPicPr preferRelativeResize="0"/>
          <p:nvPr/>
        </p:nvPicPr>
        <p:blipFill rotWithShape="1">
          <a:blip r:embed="rId3">
            <a:alphaModFix/>
          </a:blip>
          <a:srcRect/>
          <a:stretch/>
        </p:blipFill>
        <p:spPr>
          <a:xfrm>
            <a:off x="475298" y="140970"/>
            <a:ext cx="685800" cy="825500"/>
          </a:xfrm>
          <a:prstGeom prst="rect">
            <a:avLst/>
          </a:prstGeom>
          <a:noFill/>
          <a:ln>
            <a:noFill/>
          </a:ln>
        </p:spPr>
      </p:pic>
      <p:sp>
        <p:nvSpPr>
          <p:cNvPr id="650" name="Google Shape;650;p2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28</a:t>
            </a:fld>
            <a:endParaRPr/>
          </a:p>
        </p:txBody>
      </p:sp>
      <p:sp>
        <p:nvSpPr>
          <p:cNvPr id="651" name="Google Shape;651;p2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29"/>
          <p:cNvSpPr txBox="1">
            <a:spLocks noGrp="1"/>
          </p:cNvSpPr>
          <p:nvPr>
            <p:ph type="title"/>
          </p:nvPr>
        </p:nvSpPr>
        <p:spPr>
          <a:xfrm>
            <a:off x="0" y="-15875"/>
            <a:ext cx="9144000" cy="11430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11):</a:t>
            </a:r>
            <a:br>
              <a:rPr lang="en-US"/>
            </a:br>
            <a:r>
              <a:rPr lang="en-US"/>
              <a:t>Obstacle Game Plan</a:t>
            </a:r>
            <a:endParaRPr/>
          </a:p>
        </p:txBody>
      </p:sp>
      <p:pic>
        <p:nvPicPr>
          <p:cNvPr id="659" name="Google Shape;659;p29" descr="S:\0Resilience\Army\MRT V 3.0 Devel\Final\Icons\Goal_Setting.png"/>
          <p:cNvPicPr preferRelativeResize="0"/>
          <p:nvPr/>
        </p:nvPicPr>
        <p:blipFill rotWithShape="1">
          <a:blip r:embed="rId3">
            <a:alphaModFix/>
          </a:blip>
          <a:srcRect/>
          <a:stretch/>
        </p:blipFill>
        <p:spPr>
          <a:xfrm>
            <a:off x="475298" y="140970"/>
            <a:ext cx="685800" cy="825500"/>
          </a:xfrm>
          <a:prstGeom prst="rect">
            <a:avLst/>
          </a:prstGeom>
          <a:noFill/>
          <a:ln>
            <a:noFill/>
          </a:ln>
        </p:spPr>
      </p:pic>
      <p:sp>
        <p:nvSpPr>
          <p:cNvPr id="660" name="Google Shape;660;p2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29</a:t>
            </a:fld>
            <a:endParaRPr/>
          </a:p>
        </p:txBody>
      </p:sp>
      <p:sp>
        <p:nvSpPr>
          <p:cNvPr id="661" name="Google Shape;661;p2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662" name="Google Shape;662;p29"/>
          <p:cNvPicPr preferRelativeResize="0"/>
          <p:nvPr/>
        </p:nvPicPr>
        <p:blipFill rotWithShape="1">
          <a:blip r:embed="rId4">
            <a:alphaModFix/>
          </a:blip>
          <a:srcRect l="45000" t="22818" r="25213" b="14273"/>
          <a:stretch/>
        </p:blipFill>
        <p:spPr>
          <a:xfrm>
            <a:off x="2686049" y="1357743"/>
            <a:ext cx="3803128" cy="5020056"/>
          </a:xfrm>
          <a:prstGeom prst="rect">
            <a:avLst/>
          </a:prstGeom>
          <a:noFill/>
          <a:ln>
            <a:noFill/>
          </a:ln>
        </p:spPr>
      </p:pic>
      <p:sp>
        <p:nvSpPr>
          <p:cNvPr id="663" name="Google Shape;663;p29"/>
          <p:cNvSpPr/>
          <p:nvPr/>
        </p:nvSpPr>
        <p:spPr>
          <a:xfrm>
            <a:off x="2713038" y="3200400"/>
            <a:ext cx="3748087" cy="1874838"/>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      Resilient people bounce, not break.</a:t>
            </a:r>
            <a:endParaRPr/>
          </a:p>
        </p:txBody>
      </p:sp>
      <p:sp>
        <p:nvSpPr>
          <p:cNvPr id="250" name="Google Shape;250;p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3</a:t>
            </a:fld>
            <a:endParaRPr/>
          </a:p>
        </p:txBody>
      </p:sp>
      <p:pic>
        <p:nvPicPr>
          <p:cNvPr id="251" name="Google Shape;251;p3" descr="csf2_logo-l.png"/>
          <p:cNvPicPr preferRelativeResize="0"/>
          <p:nvPr/>
        </p:nvPicPr>
        <p:blipFill rotWithShape="1">
          <a:blip r:embed="rId3">
            <a:alphaModFix/>
          </a:blip>
          <a:srcRect/>
          <a:stretch/>
        </p:blipFill>
        <p:spPr>
          <a:xfrm>
            <a:off x="457200" y="106363"/>
            <a:ext cx="822325" cy="823912"/>
          </a:xfrm>
          <a:prstGeom prst="rect">
            <a:avLst/>
          </a:prstGeom>
          <a:noFill/>
          <a:ln>
            <a:noFill/>
          </a:ln>
        </p:spPr>
      </p:pic>
      <p:sp>
        <p:nvSpPr>
          <p:cNvPr id="252" name="Google Shape;252;p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
        <p:nvSpPr>
          <p:cNvPr id="253" name="Google Shape;253;p3"/>
          <p:cNvSpPr txBox="1">
            <a:spLocks noGrp="1"/>
          </p:cNvSpPr>
          <p:nvPr>
            <p:ph type="body" idx="1"/>
          </p:nvPr>
        </p:nvSpPr>
        <p:spPr>
          <a:xfrm>
            <a:off x="381000" y="1295400"/>
            <a:ext cx="8305800" cy="5029200"/>
          </a:xfrm>
          <a:prstGeom prst="rect">
            <a:avLst/>
          </a:prstGeom>
          <a:noFill/>
          <a:ln>
            <a:noFill/>
          </a:ln>
        </p:spPr>
        <p:txBody>
          <a:bodyPr spcFirstLastPara="1" wrap="square" lIns="91275" tIns="45625" rIns="91275" bIns="45625" anchor="t" anchorCtr="0">
            <a:noAutofit/>
          </a:bodyPr>
          <a:lstStyle/>
          <a:p>
            <a:pPr marL="0" lvl="0" indent="0" algn="l" rtl="0">
              <a:spcBef>
                <a:spcPts val="0"/>
              </a:spcBef>
              <a:spcAft>
                <a:spcPts val="0"/>
              </a:spcAft>
              <a:buClr>
                <a:schemeClr val="dk1"/>
              </a:buClr>
              <a:buSzPts val="2000"/>
              <a:buFont typeface="Noto Sans Symbols"/>
              <a:buNone/>
            </a:pPr>
            <a:r>
              <a:rPr lang="en-US" sz="2000"/>
              <a:t>Resilience is the ability to </a:t>
            </a:r>
            <a:r>
              <a:rPr lang="en-US" sz="2000" b="1"/>
              <a:t>grow</a:t>
            </a:r>
            <a:r>
              <a:rPr lang="en-US" sz="2000"/>
              <a:t> and </a:t>
            </a:r>
            <a:r>
              <a:rPr lang="en-US" sz="2000" b="1"/>
              <a:t>thrive</a:t>
            </a:r>
            <a:r>
              <a:rPr lang="en-US" sz="2000"/>
              <a:t> in the face of challenges and </a:t>
            </a:r>
            <a:r>
              <a:rPr lang="en-US" sz="2000" b="1"/>
              <a:t>bounce back</a:t>
            </a:r>
            <a:r>
              <a:rPr lang="en-US" sz="2000"/>
              <a:t> from adversity.</a:t>
            </a:r>
            <a:r>
              <a:rPr lang="en-US"/>
              <a:t> </a:t>
            </a:r>
            <a:endParaRPr/>
          </a:p>
          <a:p>
            <a:pPr marL="340735" lvl="0" indent="-188334" algn="l" rtl="0">
              <a:spcBef>
                <a:spcPts val="480"/>
              </a:spcBef>
              <a:spcAft>
                <a:spcPts val="0"/>
              </a:spcAft>
              <a:buClr>
                <a:schemeClr val="dk1"/>
              </a:buClr>
              <a:buSzPts val="2400"/>
              <a:buNone/>
            </a:pPr>
            <a:endParaRPr/>
          </a:p>
        </p:txBody>
      </p:sp>
      <p:grpSp>
        <p:nvGrpSpPr>
          <p:cNvPr id="254" name="Google Shape;254;p3"/>
          <p:cNvGrpSpPr/>
          <p:nvPr/>
        </p:nvGrpSpPr>
        <p:grpSpPr>
          <a:xfrm>
            <a:off x="810646" y="2281238"/>
            <a:ext cx="7526530" cy="3874326"/>
            <a:chOff x="810646" y="2281238"/>
            <a:chExt cx="7526530" cy="3874326"/>
          </a:xfrm>
        </p:grpSpPr>
        <p:sp>
          <p:nvSpPr>
            <p:cNvPr id="255" name="Google Shape;255;p3"/>
            <p:cNvSpPr/>
            <p:nvPr/>
          </p:nvSpPr>
          <p:spPr>
            <a:xfrm>
              <a:off x="810646" y="2281238"/>
              <a:ext cx="7526530" cy="3874326"/>
            </a:xfrm>
            <a:prstGeom prst="roundRect">
              <a:avLst>
                <a:gd name="adj" fmla="val 16667"/>
              </a:avLst>
            </a:prstGeom>
            <a:solidFill>
              <a:schemeClr val="lt1"/>
            </a:solidFill>
            <a:ln w="9525" cap="flat" cmpd="thickThin">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256" name="Google Shape;256;p3" descr="tennis-ball.jpg"/>
            <p:cNvPicPr preferRelativeResize="0"/>
            <p:nvPr/>
          </p:nvPicPr>
          <p:blipFill rotWithShape="1">
            <a:blip r:embed="rId4">
              <a:alphaModFix/>
            </a:blip>
            <a:srcRect l="13310"/>
            <a:stretch/>
          </p:blipFill>
          <p:spPr>
            <a:xfrm>
              <a:off x="1265238" y="3103557"/>
              <a:ext cx="2941638" cy="2793999"/>
            </a:xfrm>
            <a:prstGeom prst="rect">
              <a:avLst/>
            </a:prstGeom>
            <a:noFill/>
            <a:ln>
              <a:noFill/>
            </a:ln>
          </p:spPr>
        </p:pic>
        <p:pic>
          <p:nvPicPr>
            <p:cNvPr id="257" name="Google Shape;257;p3" descr="cracked-egg-thumb7834857.jpg"/>
            <p:cNvPicPr preferRelativeResize="0"/>
            <p:nvPr/>
          </p:nvPicPr>
          <p:blipFill rotWithShape="1">
            <a:blip r:embed="rId5">
              <a:alphaModFix/>
            </a:blip>
            <a:srcRect/>
            <a:stretch/>
          </p:blipFill>
          <p:spPr>
            <a:xfrm>
              <a:off x="4722818" y="3165466"/>
              <a:ext cx="3203575" cy="2732086"/>
            </a:xfrm>
            <a:prstGeom prst="rect">
              <a:avLst/>
            </a:prstGeom>
            <a:noFill/>
            <a:ln>
              <a:noFill/>
            </a:ln>
          </p:spPr>
        </p:pic>
        <p:sp>
          <p:nvSpPr>
            <p:cNvPr id="258" name="Google Shape;258;p3"/>
            <p:cNvSpPr txBox="1"/>
            <p:nvPr/>
          </p:nvSpPr>
          <p:spPr>
            <a:xfrm>
              <a:off x="1133475" y="2355850"/>
              <a:ext cx="6491288" cy="482600"/>
            </a:xfrm>
            <a:prstGeom prst="rect">
              <a:avLst/>
            </a:prstGeom>
            <a:noFill/>
            <a:ln>
              <a:noFill/>
            </a:ln>
          </p:spPr>
          <p:txBody>
            <a:bodyPr spcFirstLastPara="1" wrap="square" lIns="96325" tIns="48150" rIns="96325" bIns="48150" anchor="t" anchorCtr="0">
              <a:spAutoFit/>
            </a:bodyPr>
            <a:lstStyle/>
            <a:p>
              <a:pPr marL="0" marR="0" lvl="0" indent="0" algn="l" rtl="0">
                <a:spcBef>
                  <a:spcPts val="0"/>
                </a:spcBef>
                <a:spcAft>
                  <a:spcPts val="0"/>
                </a:spcAft>
                <a:buNone/>
              </a:pPr>
              <a:r>
                <a:rPr lang="en-US" sz="2500" b="0" i="0" u="none" strike="noStrike" cap="none">
                  <a:solidFill>
                    <a:schemeClr val="dk1"/>
                  </a:solidFill>
                  <a:latin typeface="Verdana"/>
                  <a:ea typeface="Verdana"/>
                  <a:cs typeface="Verdana"/>
                  <a:sym typeface="Verdana"/>
                </a:rPr>
                <a:t>        </a:t>
              </a:r>
              <a:r>
                <a:rPr lang="en-US" sz="2000" b="1" i="0" u="none" strike="noStrike" cap="none">
                  <a:solidFill>
                    <a:schemeClr val="dk1"/>
                  </a:solidFill>
                  <a:latin typeface="Verdana"/>
                  <a:ea typeface="Verdana"/>
                  <a:cs typeface="Verdana"/>
                  <a:sym typeface="Verdana"/>
                </a:rPr>
                <a:t>You			        Not You</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30"/>
          <p:cNvSpPr txBox="1">
            <a:spLocks noGrp="1"/>
          </p:cNvSpPr>
          <p:nvPr>
            <p:ph type="title"/>
          </p:nvPr>
        </p:nvSpPr>
        <p:spPr>
          <a:xfrm>
            <a:off x="0" y="-15875"/>
            <a:ext cx="9144000" cy="11430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Take the First Step</a:t>
            </a:r>
            <a:endParaRPr/>
          </a:p>
        </p:txBody>
      </p:sp>
      <p:pic>
        <p:nvPicPr>
          <p:cNvPr id="672" name="Google Shape;672;p30" descr="S:\0Resilience\Army\MRT V 3.0 Devel\Final\Icons\Goal_Setting.png"/>
          <p:cNvPicPr preferRelativeResize="0"/>
          <p:nvPr/>
        </p:nvPicPr>
        <p:blipFill rotWithShape="1">
          <a:blip r:embed="rId3">
            <a:alphaModFix/>
          </a:blip>
          <a:srcRect/>
          <a:stretch/>
        </p:blipFill>
        <p:spPr>
          <a:xfrm>
            <a:off x="475298" y="140970"/>
            <a:ext cx="685800" cy="825500"/>
          </a:xfrm>
          <a:prstGeom prst="rect">
            <a:avLst/>
          </a:prstGeom>
          <a:noFill/>
          <a:ln>
            <a:noFill/>
          </a:ln>
        </p:spPr>
      </p:pic>
      <p:sp>
        <p:nvSpPr>
          <p:cNvPr id="673" name="Google Shape;673;p30"/>
          <p:cNvSpPr txBox="1">
            <a:spLocks noGrp="1"/>
          </p:cNvSpPr>
          <p:nvPr>
            <p:ph type="sldNum" idx="12"/>
          </p:nvPr>
        </p:nvSpPr>
        <p:spPr>
          <a:xfrm>
            <a:off x="8156816"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30</a:t>
            </a:fld>
            <a:endParaRPr/>
          </a:p>
        </p:txBody>
      </p:sp>
      <p:sp>
        <p:nvSpPr>
          <p:cNvPr id="674" name="Google Shape;674;p3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
        <p:nvSpPr>
          <p:cNvPr id="675" name="Google Shape;675;p30"/>
          <p:cNvSpPr txBox="1"/>
          <p:nvPr/>
        </p:nvSpPr>
        <p:spPr>
          <a:xfrm>
            <a:off x="685800" y="1692275"/>
            <a:ext cx="7772400" cy="1143000"/>
          </a:xfrm>
          <a:prstGeom prst="rect">
            <a:avLst/>
          </a:prstGeom>
          <a:noFill/>
          <a:ln w="38100" cap="flat" cmpd="sng">
            <a:solidFill>
              <a:schemeClr val="accent1"/>
            </a:solidFill>
            <a:prstDash val="solid"/>
            <a:miter lim="800000"/>
            <a:headEnd type="none" w="sm" len="sm"/>
            <a:tailEnd type="none" w="sm" len="sm"/>
          </a:ln>
        </p:spPr>
        <p:txBody>
          <a:bodyPr spcFirstLastPara="1" wrap="square" lIns="91275" tIns="45625" rIns="91275" bIns="45625" anchor="t" anchorCtr="0">
            <a:noAutofit/>
          </a:bodyPr>
          <a:lstStyle/>
          <a:p>
            <a:pPr marL="341313" marR="0" lvl="0" indent="-309563" algn="l" rtl="0">
              <a:spcBef>
                <a:spcPts val="0"/>
              </a:spcBef>
              <a:spcAft>
                <a:spcPts val="0"/>
              </a:spcAft>
              <a:buClr>
                <a:schemeClr val="dk1"/>
              </a:buClr>
              <a:buSzPts val="500"/>
              <a:buFont typeface="Noto Sans Symbols"/>
              <a:buNone/>
            </a:pPr>
            <a:endParaRPr sz="500">
              <a:solidFill>
                <a:schemeClr val="dk1"/>
              </a:solidFill>
              <a:latin typeface="Verdana"/>
              <a:ea typeface="Verdana"/>
              <a:cs typeface="Verdana"/>
              <a:sym typeface="Verdana"/>
            </a:endParaRPr>
          </a:p>
          <a:p>
            <a:pPr marL="341313" marR="0" lvl="0" indent="-341313" algn="l" rtl="0">
              <a:spcBef>
                <a:spcPts val="480"/>
              </a:spcBef>
              <a:spcAft>
                <a:spcPts val="0"/>
              </a:spcAft>
              <a:buClr>
                <a:schemeClr val="dk1"/>
              </a:buClr>
              <a:buSzPts val="2400"/>
              <a:buFont typeface="Noto Sans Symbols"/>
              <a:buChar char="▪"/>
            </a:pPr>
            <a:r>
              <a:rPr lang="en-US" sz="2400">
                <a:solidFill>
                  <a:schemeClr val="dk1"/>
                </a:solidFill>
                <a:latin typeface="Verdana"/>
                <a:ea typeface="Verdana"/>
                <a:cs typeface="Verdana"/>
                <a:sym typeface="Verdana"/>
              </a:rPr>
              <a:t>What is the first step toward accomplishing your goal?</a:t>
            </a:r>
            <a:endParaRPr/>
          </a:p>
          <a:p>
            <a:pPr marL="341313" marR="0" lvl="0" indent="-188913" algn="l"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188913" algn="l"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188913" algn="l"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188913" algn="l"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188913" algn="r"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341313" algn="r"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188913" algn="r"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341313" marR="0" lvl="0" indent="-341313" algn="r"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p:txBody>
      </p:sp>
      <p:sp>
        <p:nvSpPr>
          <p:cNvPr id="676" name="Google Shape;676;p30"/>
          <p:cNvSpPr/>
          <p:nvPr/>
        </p:nvSpPr>
        <p:spPr>
          <a:xfrm>
            <a:off x="475298" y="3140075"/>
            <a:ext cx="8225154" cy="1860550"/>
          </a:xfrm>
          <a:prstGeom prst="roundRect">
            <a:avLst>
              <a:gd name="adj" fmla="val 16667"/>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77" name="Google Shape;677;p30"/>
          <p:cNvSpPr txBox="1">
            <a:spLocks noGrp="1"/>
          </p:cNvSpPr>
          <p:nvPr>
            <p:ph type="body" idx="1"/>
          </p:nvPr>
        </p:nvSpPr>
        <p:spPr>
          <a:xfrm>
            <a:off x="685800" y="3329219"/>
            <a:ext cx="7466591" cy="1385887"/>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2400"/>
              <a:buChar char="▪"/>
            </a:pPr>
            <a:r>
              <a:rPr lang="en-US"/>
              <a:t>My First Step:  </a:t>
            </a:r>
            <a:endParaRPr/>
          </a:p>
          <a:p>
            <a:pPr marL="346075" lvl="0" indent="-3175" algn="l" rtl="0">
              <a:spcBef>
                <a:spcPts val="480"/>
              </a:spcBef>
              <a:spcAft>
                <a:spcPts val="0"/>
              </a:spcAft>
              <a:buClr>
                <a:srgbClr val="31859B"/>
              </a:buClr>
              <a:buSzPts val="2400"/>
              <a:buNone/>
            </a:pPr>
            <a:r>
              <a:rPr lang="en-US" b="1">
                <a:solidFill>
                  <a:srgbClr val="31859B"/>
                </a:solidFill>
                <a:latin typeface="Architects Daughter"/>
                <a:ea typeface="Architects Daughter"/>
                <a:cs typeface="Architects Daughter"/>
                <a:sym typeface="Architects Daughter"/>
              </a:rPr>
              <a:t>I will turn in all my homework assignments and study for all of my tests this week.</a:t>
            </a:r>
            <a:endParaRPr/>
          </a:p>
          <a:p>
            <a:pPr marL="341313" lvl="0" indent="-188913" algn="l" rtl="0">
              <a:spcBef>
                <a:spcPts val="480"/>
              </a:spcBef>
              <a:spcAft>
                <a:spcPts val="0"/>
              </a:spcAft>
              <a:buClr>
                <a:schemeClr val="dk1"/>
              </a:buClr>
              <a:buSzPts val="2400"/>
              <a:buNone/>
            </a:pPr>
            <a:endParaRPr/>
          </a:p>
          <a:p>
            <a:pPr marL="341313" lvl="0" indent="-341313" algn="l" rtl="0">
              <a:spcBef>
                <a:spcPts val="480"/>
              </a:spcBef>
              <a:spcAft>
                <a:spcPts val="0"/>
              </a:spcAft>
              <a:buClr>
                <a:schemeClr val="dk1"/>
              </a:buClr>
              <a:buSzPts val="2400"/>
              <a:buFont typeface="Noto Sans Symbols"/>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31"/>
          <p:cNvSpPr txBox="1">
            <a:spLocks noGrp="1"/>
          </p:cNvSpPr>
          <p:nvPr>
            <p:ph type="title"/>
          </p:nvPr>
        </p:nvSpPr>
        <p:spPr>
          <a:xfrm>
            <a:off x="0" y="-15875"/>
            <a:ext cx="9144000" cy="11430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11):</a:t>
            </a:r>
            <a:br>
              <a:rPr lang="en-US"/>
            </a:br>
            <a:r>
              <a:rPr lang="en-US"/>
              <a:t>What is my first step?</a:t>
            </a:r>
            <a:endParaRPr/>
          </a:p>
        </p:txBody>
      </p:sp>
      <p:pic>
        <p:nvPicPr>
          <p:cNvPr id="685" name="Google Shape;685;p31" descr="S:\0Resilience\Army\MRT V 3.0 Devel\Final\Icons\Goal_Setting.png"/>
          <p:cNvPicPr preferRelativeResize="0"/>
          <p:nvPr/>
        </p:nvPicPr>
        <p:blipFill rotWithShape="1">
          <a:blip r:embed="rId3">
            <a:alphaModFix/>
          </a:blip>
          <a:srcRect/>
          <a:stretch/>
        </p:blipFill>
        <p:spPr>
          <a:xfrm>
            <a:off x="475298" y="140970"/>
            <a:ext cx="685800" cy="825500"/>
          </a:xfrm>
          <a:prstGeom prst="rect">
            <a:avLst/>
          </a:prstGeom>
          <a:noFill/>
          <a:ln>
            <a:noFill/>
          </a:ln>
        </p:spPr>
      </p:pic>
      <p:sp>
        <p:nvSpPr>
          <p:cNvPr id="686" name="Google Shape;686;p3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31</a:t>
            </a:fld>
            <a:endParaRPr/>
          </a:p>
        </p:txBody>
      </p:sp>
      <p:sp>
        <p:nvSpPr>
          <p:cNvPr id="687" name="Google Shape;687;p3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688" name="Google Shape;688;p31"/>
          <p:cNvPicPr preferRelativeResize="0"/>
          <p:nvPr/>
        </p:nvPicPr>
        <p:blipFill rotWithShape="1">
          <a:blip r:embed="rId4">
            <a:alphaModFix/>
          </a:blip>
          <a:srcRect l="45000" t="22818" r="25213" b="14273"/>
          <a:stretch/>
        </p:blipFill>
        <p:spPr>
          <a:xfrm>
            <a:off x="2686049" y="1357743"/>
            <a:ext cx="3803128" cy="5020056"/>
          </a:xfrm>
          <a:prstGeom prst="rect">
            <a:avLst/>
          </a:prstGeom>
          <a:noFill/>
          <a:ln>
            <a:noFill/>
          </a:ln>
        </p:spPr>
      </p:pic>
      <p:sp>
        <p:nvSpPr>
          <p:cNvPr id="689" name="Google Shape;689;p31"/>
          <p:cNvSpPr/>
          <p:nvPr/>
        </p:nvSpPr>
        <p:spPr>
          <a:xfrm>
            <a:off x="2697163" y="5089525"/>
            <a:ext cx="3749675" cy="1143000"/>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32"/>
          <p:cNvSpPr txBox="1">
            <a:spLocks noGrp="1"/>
          </p:cNvSpPr>
          <p:nvPr>
            <p:ph type="title"/>
          </p:nvPr>
        </p:nvSpPr>
        <p:spPr>
          <a:xfrm>
            <a:off x="0" y="-15875"/>
            <a:ext cx="9144000" cy="11430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Activity:</a:t>
            </a:r>
            <a:br>
              <a:rPr lang="en-US"/>
            </a:br>
            <a:r>
              <a:rPr lang="en-US"/>
              <a:t>Make Your Goal Real</a:t>
            </a:r>
            <a:endParaRPr/>
          </a:p>
        </p:txBody>
      </p:sp>
      <p:pic>
        <p:nvPicPr>
          <p:cNvPr id="697" name="Google Shape;697;p32" descr="S:\0Resilience\Army\MRT V 3.0 Devel\Final\Icons\Goal_Setting.png"/>
          <p:cNvPicPr preferRelativeResize="0"/>
          <p:nvPr/>
        </p:nvPicPr>
        <p:blipFill rotWithShape="1">
          <a:blip r:embed="rId3">
            <a:alphaModFix/>
          </a:blip>
          <a:srcRect/>
          <a:stretch/>
        </p:blipFill>
        <p:spPr>
          <a:xfrm>
            <a:off x="475298" y="140970"/>
            <a:ext cx="685800" cy="825500"/>
          </a:xfrm>
          <a:prstGeom prst="rect">
            <a:avLst/>
          </a:prstGeom>
          <a:noFill/>
          <a:ln>
            <a:noFill/>
          </a:ln>
        </p:spPr>
      </p:pic>
      <p:sp>
        <p:nvSpPr>
          <p:cNvPr id="698" name="Google Shape;698;p3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699" name="Google Shape;699;p3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grpSp>
        <p:nvGrpSpPr>
          <p:cNvPr id="700" name="Google Shape;700;p32"/>
          <p:cNvGrpSpPr/>
          <p:nvPr/>
        </p:nvGrpSpPr>
        <p:grpSpPr>
          <a:xfrm>
            <a:off x="4660938" y="4512377"/>
            <a:ext cx="2000144" cy="1884698"/>
            <a:chOff x="4521645" y="3900257"/>
            <a:chExt cx="2000144" cy="1884698"/>
          </a:xfrm>
        </p:grpSpPr>
        <p:sp>
          <p:nvSpPr>
            <p:cNvPr id="701" name="Google Shape;701;p32"/>
            <p:cNvSpPr/>
            <p:nvPr/>
          </p:nvSpPr>
          <p:spPr>
            <a:xfrm>
              <a:off x="4521645" y="3900257"/>
              <a:ext cx="2000144" cy="1884698"/>
            </a:xfrm>
            <a:prstGeom prst="roundRect">
              <a:avLst>
                <a:gd name="adj" fmla="val 16667"/>
              </a:avLst>
            </a:prstGeom>
            <a:solidFill>
              <a:schemeClr val="lt1"/>
            </a:solidFill>
            <a:ln w="9525" cap="flat" cmpd="thickThin">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702" name="Google Shape;702;p32" descr="http://adam-realestate.com/wp-content/uploads/2014/04/Accepted-Stamp.jpg">
              <a:hlinkClick r:id="rId4"/>
            </p:cNvPr>
            <p:cNvPicPr preferRelativeResize="0"/>
            <p:nvPr/>
          </p:nvPicPr>
          <p:blipFill rotWithShape="1">
            <a:blip r:embed="rId5">
              <a:alphaModFix/>
            </a:blip>
            <a:srcRect/>
            <a:stretch/>
          </p:blipFill>
          <p:spPr>
            <a:xfrm>
              <a:off x="4581981" y="4161674"/>
              <a:ext cx="1879472" cy="1361864"/>
            </a:xfrm>
            <a:prstGeom prst="rect">
              <a:avLst/>
            </a:prstGeom>
            <a:noFill/>
            <a:ln>
              <a:noFill/>
            </a:ln>
          </p:spPr>
        </p:pic>
      </p:grpSp>
      <p:sp>
        <p:nvSpPr>
          <p:cNvPr id="703" name="Google Shape;703;p32"/>
          <p:cNvSpPr txBox="1"/>
          <p:nvPr/>
        </p:nvSpPr>
        <p:spPr>
          <a:xfrm>
            <a:off x="685800" y="1371601"/>
            <a:ext cx="7772400" cy="2247900"/>
          </a:xfrm>
          <a:prstGeom prst="rect">
            <a:avLst/>
          </a:prstGeom>
          <a:noFill/>
          <a:ln w="38100" cap="flat" cmpd="sng">
            <a:solidFill>
              <a:schemeClr val="accent1"/>
            </a:solidFill>
            <a:prstDash val="solid"/>
            <a:miter lim="800000"/>
            <a:headEnd type="none" w="sm" len="sm"/>
            <a:tailEnd type="none" w="sm" len="sm"/>
          </a:ln>
        </p:spPr>
        <p:txBody>
          <a:bodyPr spcFirstLastPara="1" wrap="square" lIns="91275" tIns="45625" rIns="91275" bIns="45625" anchor="t" anchorCtr="0">
            <a:noAutofit/>
          </a:bodyPr>
          <a:lstStyle/>
          <a:p>
            <a:pPr marL="341313" marR="0" lvl="0" indent="-341313" algn="l" rtl="0">
              <a:spcBef>
                <a:spcPts val="0"/>
              </a:spcBef>
              <a:spcAft>
                <a:spcPts val="0"/>
              </a:spcAft>
              <a:buClr>
                <a:schemeClr val="dk1"/>
              </a:buClr>
              <a:buSzPts val="2400"/>
              <a:buFont typeface="Noto Sans Symbols"/>
              <a:buChar char="▪"/>
            </a:pPr>
            <a:r>
              <a:rPr lang="en-US" sz="2400">
                <a:solidFill>
                  <a:schemeClr val="dk1"/>
                </a:solidFill>
                <a:latin typeface="Verdana"/>
                <a:ea typeface="Verdana"/>
                <a:cs typeface="Verdana"/>
                <a:sym typeface="Verdana"/>
              </a:rPr>
              <a:t>Magazine clippings activity/drawings/pictures</a:t>
            </a:r>
            <a:endParaRPr/>
          </a:p>
          <a:p>
            <a:pPr marL="341313" marR="0" lvl="0" indent="-265113" algn="l" rtl="0">
              <a:spcBef>
                <a:spcPts val="240"/>
              </a:spcBef>
              <a:spcAft>
                <a:spcPts val="0"/>
              </a:spcAft>
              <a:buClr>
                <a:schemeClr val="dk1"/>
              </a:buClr>
              <a:buSzPts val="1200"/>
              <a:buFont typeface="Noto Sans Symbols"/>
              <a:buNone/>
            </a:pPr>
            <a:endParaRPr sz="1200">
              <a:solidFill>
                <a:schemeClr val="dk1"/>
              </a:solidFill>
              <a:latin typeface="Verdana"/>
              <a:ea typeface="Verdana"/>
              <a:cs typeface="Verdana"/>
              <a:sym typeface="Verdana"/>
            </a:endParaRPr>
          </a:p>
          <a:p>
            <a:pPr marL="341313" marR="0" lvl="0" indent="-341313" algn="l" rtl="0">
              <a:spcBef>
                <a:spcPts val="480"/>
              </a:spcBef>
              <a:spcAft>
                <a:spcPts val="0"/>
              </a:spcAft>
              <a:buClr>
                <a:schemeClr val="dk1"/>
              </a:buClr>
              <a:buSzPts val="2400"/>
              <a:buFont typeface="Noto Sans Symbols"/>
              <a:buChar char="▪"/>
            </a:pPr>
            <a:r>
              <a:rPr lang="en-US" sz="2400">
                <a:solidFill>
                  <a:schemeClr val="dk1"/>
                </a:solidFill>
                <a:latin typeface="Verdana"/>
                <a:ea typeface="Verdana"/>
                <a:cs typeface="Verdana"/>
                <a:sym typeface="Verdana"/>
              </a:rPr>
              <a:t>How will you remind yourself of your goal every day?</a:t>
            </a:r>
            <a:endParaRPr/>
          </a:p>
          <a:p>
            <a:pPr marL="341313" marR="0" lvl="0" indent="-265113" algn="l" rtl="0">
              <a:spcBef>
                <a:spcPts val="240"/>
              </a:spcBef>
              <a:spcAft>
                <a:spcPts val="0"/>
              </a:spcAft>
              <a:buClr>
                <a:schemeClr val="dk1"/>
              </a:buClr>
              <a:buSzPts val="1200"/>
              <a:buFont typeface="Noto Sans Symbols"/>
              <a:buNone/>
            </a:pPr>
            <a:endParaRPr sz="1200">
              <a:solidFill>
                <a:schemeClr val="dk1"/>
              </a:solidFill>
              <a:latin typeface="Verdana"/>
              <a:ea typeface="Verdana"/>
              <a:cs typeface="Verdana"/>
              <a:sym typeface="Verdana"/>
            </a:endParaRPr>
          </a:p>
          <a:p>
            <a:pPr marL="341313" marR="0" lvl="0" indent="-341313" algn="l" rtl="0">
              <a:spcBef>
                <a:spcPts val="480"/>
              </a:spcBef>
              <a:spcAft>
                <a:spcPts val="0"/>
              </a:spcAft>
              <a:buClr>
                <a:schemeClr val="dk1"/>
              </a:buClr>
              <a:buSzPts val="2400"/>
              <a:buFont typeface="Noto Sans Symbols"/>
              <a:buChar char="▪"/>
            </a:pPr>
            <a:r>
              <a:rPr lang="en-US" sz="2400">
                <a:solidFill>
                  <a:schemeClr val="dk1"/>
                </a:solidFill>
                <a:latin typeface="Verdana"/>
                <a:ea typeface="Verdana"/>
                <a:cs typeface="Verdana"/>
                <a:sym typeface="Verdana"/>
              </a:rPr>
              <a:t>Where will you post your goal?</a:t>
            </a:r>
            <a:endParaRPr sz="2400">
              <a:solidFill>
                <a:schemeClr val="dk1"/>
              </a:solidFill>
              <a:latin typeface="Verdana"/>
              <a:ea typeface="Verdana"/>
              <a:cs typeface="Verdana"/>
              <a:sym typeface="Verdana"/>
            </a:endParaRPr>
          </a:p>
        </p:txBody>
      </p:sp>
      <p:pic>
        <p:nvPicPr>
          <p:cNvPr id="704" name="Google Shape;704;p32" descr="http://blogs.bu.edu/admissions/files/2012/12/ed-admitted-2017-blog.png">
            <a:hlinkClick r:id="rId6"/>
          </p:cNvPr>
          <p:cNvPicPr preferRelativeResize="0"/>
          <p:nvPr/>
        </p:nvPicPr>
        <p:blipFill rotWithShape="1">
          <a:blip r:embed="rId7">
            <a:alphaModFix/>
          </a:blip>
          <a:srcRect l="13823" r="15262"/>
          <a:stretch/>
        </p:blipFill>
        <p:spPr>
          <a:xfrm>
            <a:off x="2421137" y="4001979"/>
            <a:ext cx="2000144" cy="1872566"/>
          </a:xfrm>
          <a:prstGeom prst="rect">
            <a:avLst/>
          </a:prstGeom>
          <a:noFill/>
          <a:ln w="25400" cap="flat" cmpd="thickThin">
            <a:solidFill>
              <a:schemeClr val="accent5"/>
            </a:solidFill>
            <a:prstDash val="solid"/>
            <a:miter lim="800000"/>
            <a:headEnd type="none" w="sm" len="sm"/>
            <a:tailEnd type="none" w="sm" len="sm"/>
          </a:ln>
        </p:spPr>
      </p:pic>
      <p:grpSp>
        <p:nvGrpSpPr>
          <p:cNvPr id="705" name="Google Shape;705;p32"/>
          <p:cNvGrpSpPr/>
          <p:nvPr/>
        </p:nvGrpSpPr>
        <p:grpSpPr>
          <a:xfrm>
            <a:off x="181336" y="4512377"/>
            <a:ext cx="2000144" cy="1884698"/>
            <a:chOff x="71265" y="3863977"/>
            <a:chExt cx="2000144" cy="1884698"/>
          </a:xfrm>
        </p:grpSpPr>
        <p:sp>
          <p:nvSpPr>
            <p:cNvPr id="706" name="Google Shape;706;p32"/>
            <p:cNvSpPr/>
            <p:nvPr/>
          </p:nvSpPr>
          <p:spPr>
            <a:xfrm>
              <a:off x="71265" y="3863977"/>
              <a:ext cx="2000144" cy="1884698"/>
            </a:xfrm>
            <a:prstGeom prst="roundRect">
              <a:avLst>
                <a:gd name="adj" fmla="val 16667"/>
              </a:avLst>
            </a:prstGeom>
            <a:solidFill>
              <a:schemeClr val="lt1"/>
            </a:solidFill>
            <a:ln w="9525" cap="flat" cmpd="thickThin">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707" name="Google Shape;707;p32" descr="http://altagraciaapparel.com/images/ag/page/Kentucky_University-500x500.jpg">
              <a:hlinkClick r:id="rId8"/>
            </p:cNvPr>
            <p:cNvPicPr preferRelativeResize="0"/>
            <p:nvPr/>
          </p:nvPicPr>
          <p:blipFill rotWithShape="1">
            <a:blip r:embed="rId9">
              <a:alphaModFix/>
            </a:blip>
            <a:srcRect/>
            <a:stretch/>
          </p:blipFill>
          <p:spPr>
            <a:xfrm>
              <a:off x="273433" y="4007720"/>
              <a:ext cx="1595808" cy="1597214"/>
            </a:xfrm>
            <a:prstGeom prst="rect">
              <a:avLst/>
            </a:prstGeom>
            <a:noFill/>
            <a:ln>
              <a:noFill/>
            </a:ln>
          </p:spPr>
        </p:pic>
      </p:grpSp>
      <p:grpSp>
        <p:nvGrpSpPr>
          <p:cNvPr id="708" name="Google Shape;708;p32"/>
          <p:cNvGrpSpPr/>
          <p:nvPr/>
        </p:nvGrpSpPr>
        <p:grpSpPr>
          <a:xfrm>
            <a:off x="6900739" y="3995913"/>
            <a:ext cx="2000144" cy="1884698"/>
            <a:chOff x="6841470" y="4398786"/>
            <a:chExt cx="2000144" cy="1884698"/>
          </a:xfrm>
        </p:grpSpPr>
        <p:sp>
          <p:nvSpPr>
            <p:cNvPr id="709" name="Google Shape;709;p32"/>
            <p:cNvSpPr/>
            <p:nvPr/>
          </p:nvSpPr>
          <p:spPr>
            <a:xfrm>
              <a:off x="6841470" y="4398786"/>
              <a:ext cx="2000144" cy="1884698"/>
            </a:xfrm>
            <a:prstGeom prst="roundRect">
              <a:avLst>
                <a:gd name="adj" fmla="val 16667"/>
              </a:avLst>
            </a:prstGeom>
            <a:solidFill>
              <a:schemeClr val="lt1"/>
            </a:solidFill>
            <a:ln w="9525" cap="flat" cmpd="thickThin">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710" name="Google Shape;710;p32" descr="http://www.kapoleihigh.org/ourpages/auto/2013/1/7/42971717/cap-and-gown.jpg">
              <a:hlinkClick r:id="rId10"/>
            </p:cNvPr>
            <p:cNvPicPr preferRelativeResize="0"/>
            <p:nvPr/>
          </p:nvPicPr>
          <p:blipFill rotWithShape="1">
            <a:blip r:embed="rId11">
              <a:alphaModFix/>
            </a:blip>
            <a:srcRect/>
            <a:stretch/>
          </p:blipFill>
          <p:spPr>
            <a:xfrm>
              <a:off x="7021198" y="4492528"/>
              <a:ext cx="1640688" cy="1697215"/>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33"/>
          <p:cNvSpPr txBox="1">
            <a:spLocks noGrp="1"/>
          </p:cNvSpPr>
          <p:nvPr>
            <p:ph type="title"/>
          </p:nvPr>
        </p:nvSpPr>
        <p:spPr>
          <a:xfrm>
            <a:off x="0" y="-15875"/>
            <a:ext cx="9144000" cy="11430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12):</a:t>
            </a:r>
            <a:br>
              <a:rPr lang="en-US"/>
            </a:br>
            <a:r>
              <a:rPr lang="en-US"/>
              <a:t>Make it Personal</a:t>
            </a:r>
            <a:endParaRPr/>
          </a:p>
        </p:txBody>
      </p:sp>
      <p:pic>
        <p:nvPicPr>
          <p:cNvPr id="718" name="Google Shape;718;p33" descr="S:\0Resilience\Army\MRT V 3.0 Devel\Final\Icons\Goal_Setting.png"/>
          <p:cNvPicPr preferRelativeResize="0"/>
          <p:nvPr/>
        </p:nvPicPr>
        <p:blipFill rotWithShape="1">
          <a:blip r:embed="rId3">
            <a:alphaModFix/>
          </a:blip>
          <a:srcRect/>
          <a:stretch/>
        </p:blipFill>
        <p:spPr>
          <a:xfrm>
            <a:off x="475298" y="140970"/>
            <a:ext cx="685800" cy="825500"/>
          </a:xfrm>
          <a:prstGeom prst="rect">
            <a:avLst/>
          </a:prstGeom>
          <a:noFill/>
          <a:ln>
            <a:noFill/>
          </a:ln>
        </p:spPr>
      </p:pic>
      <p:sp>
        <p:nvSpPr>
          <p:cNvPr id="719" name="Google Shape;719;p3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33</a:t>
            </a:fld>
            <a:endParaRPr/>
          </a:p>
        </p:txBody>
      </p:sp>
      <p:sp>
        <p:nvSpPr>
          <p:cNvPr id="720" name="Google Shape;720;p3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721" name="Google Shape;721;p33" descr="B - reviewed CSF2_TeenCurriculum_2HRWORKSHOP_ParticipantGuideV2_1 2_AUG14 V4_1.pptx - PowerPoint"/>
          <p:cNvPicPr preferRelativeResize="0"/>
          <p:nvPr/>
        </p:nvPicPr>
        <p:blipFill rotWithShape="1">
          <a:blip r:embed="rId4">
            <a:alphaModFix/>
          </a:blip>
          <a:srcRect l="10155" t="25800" r="7855" b="5047"/>
          <a:stretch/>
        </p:blipFill>
        <p:spPr>
          <a:xfrm>
            <a:off x="2673925" y="1371602"/>
            <a:ext cx="3826883" cy="502246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733"/>
        <p:cNvGrpSpPr/>
        <p:nvPr/>
      </p:nvGrpSpPr>
      <p:grpSpPr>
        <a:xfrm>
          <a:off x="0" y="0"/>
          <a:ext cx="0" cy="0"/>
          <a:chOff x="0" y="0"/>
          <a:chExt cx="0" cy="0"/>
        </a:xfrm>
      </p:grpSpPr>
      <p:sp>
        <p:nvSpPr>
          <p:cNvPr id="734" name="Google Shape;734;p34"/>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4) ATC Cover Page</a:t>
            </a:r>
            <a:endParaRPr/>
          </a:p>
        </p:txBody>
      </p:sp>
      <p:sp>
        <p:nvSpPr>
          <p:cNvPr id="735" name="Google Shape;735;p3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736" name="Google Shape;736;p3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747"/>
        <p:cNvGrpSpPr/>
        <p:nvPr/>
      </p:nvGrpSpPr>
      <p:grpSpPr>
        <a:xfrm>
          <a:off x="0" y="0"/>
          <a:ext cx="0" cy="0"/>
          <a:chOff x="0" y="0"/>
          <a:chExt cx="0" cy="0"/>
        </a:xfrm>
      </p:grpSpPr>
      <p:sp>
        <p:nvSpPr>
          <p:cNvPr id="748" name="Google Shape;748;p3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4) ATC Key Terms</a:t>
            </a:r>
            <a:endParaRPr/>
          </a:p>
        </p:txBody>
      </p:sp>
      <p:sp>
        <p:nvSpPr>
          <p:cNvPr id="749" name="Google Shape;749;p3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35</a:t>
            </a:fld>
            <a:endParaRPr/>
          </a:p>
        </p:txBody>
      </p:sp>
      <p:sp>
        <p:nvSpPr>
          <p:cNvPr id="750" name="Google Shape;750;p3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3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13):</a:t>
            </a:r>
            <a:br>
              <a:rPr lang="en-US"/>
            </a:br>
            <a:r>
              <a:rPr lang="en-US"/>
              <a:t>Hunt the Good Stuff</a:t>
            </a:r>
            <a:endParaRPr/>
          </a:p>
        </p:txBody>
      </p:sp>
      <p:sp>
        <p:nvSpPr>
          <p:cNvPr id="758" name="Google Shape;758;p3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36</a:t>
            </a:fld>
            <a:endParaRPr/>
          </a:p>
        </p:txBody>
      </p:sp>
      <p:pic>
        <p:nvPicPr>
          <p:cNvPr id="759" name="Google Shape;759;p36" descr="HTGS.png"/>
          <p:cNvPicPr preferRelativeResize="0"/>
          <p:nvPr/>
        </p:nvPicPr>
        <p:blipFill rotWithShape="1">
          <a:blip r:embed="rId3">
            <a:alphaModFix/>
          </a:blip>
          <a:srcRect/>
          <a:stretch/>
        </p:blipFill>
        <p:spPr>
          <a:xfrm>
            <a:off x="457200" y="146050"/>
            <a:ext cx="684213" cy="822325"/>
          </a:xfrm>
          <a:prstGeom prst="rect">
            <a:avLst/>
          </a:prstGeom>
          <a:noFill/>
          <a:ln>
            <a:noFill/>
          </a:ln>
        </p:spPr>
      </p:pic>
      <p:sp>
        <p:nvSpPr>
          <p:cNvPr id="760" name="Google Shape;760;p3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grpSp>
        <p:nvGrpSpPr>
          <p:cNvPr id="761" name="Google Shape;761;p36"/>
          <p:cNvGrpSpPr/>
          <p:nvPr/>
        </p:nvGrpSpPr>
        <p:grpSpPr>
          <a:xfrm>
            <a:off x="2664693" y="1316711"/>
            <a:ext cx="3831267" cy="5042235"/>
            <a:chOff x="773913" y="1316711"/>
            <a:chExt cx="3831267" cy="5042235"/>
          </a:xfrm>
        </p:grpSpPr>
        <p:grpSp>
          <p:nvGrpSpPr>
            <p:cNvPr id="762" name="Google Shape;762;p36"/>
            <p:cNvGrpSpPr/>
            <p:nvPr/>
          </p:nvGrpSpPr>
          <p:grpSpPr>
            <a:xfrm>
              <a:off x="783835" y="1316711"/>
              <a:ext cx="3821345" cy="5042235"/>
              <a:chOff x="5580548" y="2508574"/>
              <a:chExt cx="3821345" cy="5042235"/>
            </a:xfrm>
          </p:grpSpPr>
          <p:sp>
            <p:nvSpPr>
              <p:cNvPr id="763" name="Google Shape;763;p36"/>
              <p:cNvSpPr/>
              <p:nvPr/>
            </p:nvSpPr>
            <p:spPr>
              <a:xfrm>
                <a:off x="5580548" y="2530753"/>
                <a:ext cx="3811423" cy="50200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764" name="Google Shape;764;p36"/>
              <p:cNvGrpSpPr/>
              <p:nvPr/>
            </p:nvGrpSpPr>
            <p:grpSpPr>
              <a:xfrm>
                <a:off x="5580787" y="3669817"/>
                <a:ext cx="3821106" cy="3669675"/>
                <a:chOff x="-4593771" y="1883228"/>
                <a:chExt cx="5225143" cy="4953000"/>
              </a:xfrm>
            </p:grpSpPr>
            <p:sp>
              <p:nvSpPr>
                <p:cNvPr id="765" name="Google Shape;765;p36"/>
                <p:cNvSpPr/>
                <p:nvPr/>
              </p:nvSpPr>
              <p:spPr>
                <a:xfrm>
                  <a:off x="-4593771" y="3496943"/>
                  <a:ext cx="5225143" cy="1975514"/>
                </a:xfrm>
                <a:prstGeom prst="roundRect">
                  <a:avLst>
                    <a:gd name="adj" fmla="val 0"/>
                  </a:avLst>
                </a:prstGeom>
                <a:solidFill>
                  <a:srgbClr val="D8D8D8"/>
                </a:solidFill>
                <a:ln>
                  <a:noFill/>
                </a:ln>
              </p:spPr>
              <p:txBody>
                <a:bodyPr spcFirstLastPara="1" wrap="square" lIns="69025" tIns="34500" rIns="69025" bIns="345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66" name="Google Shape;766;p36"/>
                <p:cNvSpPr/>
                <p:nvPr/>
              </p:nvSpPr>
              <p:spPr>
                <a:xfrm>
                  <a:off x="-4593771" y="2318657"/>
                  <a:ext cx="5225143" cy="1469571"/>
                </a:xfrm>
                <a:prstGeom prst="roundRect">
                  <a:avLst>
                    <a:gd name="adj" fmla="val 0"/>
                  </a:avLst>
                </a:prstGeom>
                <a:solidFill>
                  <a:srgbClr val="BFBFBF"/>
                </a:solidFill>
                <a:ln>
                  <a:noFill/>
                </a:ln>
              </p:spPr>
              <p:txBody>
                <a:bodyPr spcFirstLastPara="1" wrap="square" lIns="69025" tIns="34500" rIns="69025" bIns="345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67" name="Google Shape;767;p36"/>
                <p:cNvSpPr/>
                <p:nvPr/>
              </p:nvSpPr>
              <p:spPr>
                <a:xfrm>
                  <a:off x="-4593771" y="1883228"/>
                  <a:ext cx="5225143" cy="435429"/>
                </a:xfrm>
                <a:prstGeom prst="roundRect">
                  <a:avLst>
                    <a:gd name="adj" fmla="val 0"/>
                  </a:avLst>
                </a:prstGeom>
                <a:solidFill>
                  <a:srgbClr val="D8D8D8"/>
                </a:solidFill>
                <a:ln>
                  <a:noFill/>
                </a:ln>
              </p:spPr>
              <p:txBody>
                <a:bodyPr spcFirstLastPara="1" wrap="square" lIns="69025" tIns="34500" rIns="69025" bIns="345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68" name="Google Shape;768;p36"/>
                <p:cNvSpPr/>
                <p:nvPr/>
              </p:nvSpPr>
              <p:spPr>
                <a:xfrm>
                  <a:off x="-4593771" y="5312229"/>
                  <a:ext cx="5225143" cy="1523999"/>
                </a:xfrm>
                <a:prstGeom prst="roundRect">
                  <a:avLst>
                    <a:gd name="adj" fmla="val 0"/>
                  </a:avLst>
                </a:prstGeom>
                <a:solidFill>
                  <a:srgbClr val="BFBFBF"/>
                </a:solidFill>
                <a:ln>
                  <a:noFill/>
                </a:ln>
              </p:spPr>
              <p:txBody>
                <a:bodyPr spcFirstLastPara="1" wrap="square" lIns="69025" tIns="34500" rIns="69025" bIns="345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769" name="Google Shape;769;p36"/>
              <p:cNvSpPr/>
              <p:nvPr/>
            </p:nvSpPr>
            <p:spPr>
              <a:xfrm>
                <a:off x="5605112" y="3023043"/>
                <a:ext cx="3727174" cy="646799"/>
              </a:xfrm>
              <a:prstGeom prst="rect">
                <a:avLst/>
              </a:prstGeom>
              <a:noFill/>
              <a:ln>
                <a:noFill/>
              </a:ln>
            </p:spPr>
            <p:txBody>
              <a:bodyPr spcFirstLastPara="1" wrap="square" lIns="69025" tIns="34500" rIns="69025" bIns="34500" anchor="t" anchorCtr="0">
                <a:spAutoFit/>
              </a:bodyPr>
              <a:lstStyle/>
              <a:p>
                <a:pPr marL="0" marR="0" lvl="0" indent="0" algn="l" rtl="0">
                  <a:spcBef>
                    <a:spcPts val="0"/>
                  </a:spcBef>
                  <a:spcAft>
                    <a:spcPts val="0"/>
                  </a:spcAft>
                  <a:buNone/>
                </a:pPr>
                <a:r>
                  <a:rPr lang="en-US" sz="750" b="1">
                    <a:solidFill>
                      <a:schemeClr val="dk1"/>
                    </a:solidFill>
                    <a:latin typeface="Verdana"/>
                    <a:ea typeface="Verdana"/>
                    <a:cs typeface="Verdana"/>
                    <a:sym typeface="Verdana"/>
                  </a:rPr>
                  <a:t>Instructions: </a:t>
                </a:r>
                <a:r>
                  <a:rPr lang="en-US" sz="750">
                    <a:solidFill>
                      <a:schemeClr val="dk1"/>
                    </a:solidFill>
                    <a:latin typeface="Verdana"/>
                    <a:ea typeface="Verdana"/>
                    <a:cs typeface="Verdana"/>
                    <a:sym typeface="Verdana"/>
                  </a:rPr>
                  <a:t>Record three good things each day. Next to each positive event that you list, write a reflection (at least one sentence) about:</a:t>
                </a:r>
                <a:endParaRPr/>
              </a:p>
              <a:p>
                <a:pPr marL="515938" marR="0" lvl="0" indent="-515938" algn="l" rtl="0">
                  <a:spcBef>
                    <a:spcPts val="0"/>
                  </a:spcBef>
                  <a:spcAft>
                    <a:spcPts val="0"/>
                  </a:spcAft>
                  <a:buNone/>
                </a:pPr>
                <a:r>
                  <a:rPr lang="en-US" sz="750">
                    <a:solidFill>
                      <a:schemeClr val="dk1"/>
                    </a:solidFill>
                    <a:latin typeface="Verdana"/>
                    <a:ea typeface="Verdana"/>
                    <a:cs typeface="Verdana"/>
                    <a:sym typeface="Verdana"/>
                  </a:rPr>
                  <a:t>	- Why did this good thing happen?</a:t>
                </a:r>
                <a:endParaRPr sz="750">
                  <a:solidFill>
                    <a:schemeClr val="dk1"/>
                  </a:solidFill>
                  <a:latin typeface="Verdana"/>
                  <a:ea typeface="Verdana"/>
                  <a:cs typeface="Verdana"/>
                  <a:sym typeface="Verdana"/>
                </a:endParaRPr>
              </a:p>
              <a:p>
                <a:pPr marL="515938" marR="0" lvl="0" indent="-515938" algn="l" rtl="0">
                  <a:spcBef>
                    <a:spcPts val="0"/>
                  </a:spcBef>
                  <a:spcAft>
                    <a:spcPts val="0"/>
                  </a:spcAft>
                  <a:buNone/>
                </a:pPr>
                <a:r>
                  <a:rPr lang="en-US" sz="750">
                    <a:solidFill>
                      <a:schemeClr val="dk1"/>
                    </a:solidFill>
                    <a:latin typeface="Verdana"/>
                    <a:ea typeface="Verdana"/>
                    <a:cs typeface="Verdana"/>
                    <a:sym typeface="Verdana"/>
                  </a:rPr>
                  <a:t>	- What does this good thing mean to you?</a:t>
                </a:r>
                <a:endParaRPr/>
              </a:p>
              <a:p>
                <a:pPr marL="515938" marR="0" lvl="0" indent="-515938" algn="l" rtl="0">
                  <a:spcBef>
                    <a:spcPts val="0"/>
                  </a:spcBef>
                  <a:spcAft>
                    <a:spcPts val="0"/>
                  </a:spcAft>
                  <a:buNone/>
                </a:pPr>
                <a:r>
                  <a:rPr lang="en-US" sz="750">
                    <a:solidFill>
                      <a:schemeClr val="dk1"/>
                    </a:solidFill>
                    <a:latin typeface="Verdana"/>
                    <a:ea typeface="Verdana"/>
                    <a:cs typeface="Verdana"/>
                    <a:sym typeface="Verdana"/>
                  </a:rPr>
                  <a:t>	- How does this good thing make you feel?</a:t>
                </a:r>
                <a:endParaRPr/>
              </a:p>
            </p:txBody>
          </p:sp>
          <p:pic>
            <p:nvPicPr>
              <p:cNvPr id="770" name="Google Shape;770;p36" descr="csf_inside"/>
              <p:cNvPicPr preferRelativeResize="0"/>
              <p:nvPr/>
            </p:nvPicPr>
            <p:blipFill rotWithShape="1">
              <a:blip r:embed="rId4">
                <a:alphaModFix/>
              </a:blip>
              <a:srcRect b="92290"/>
              <a:stretch/>
            </p:blipFill>
            <p:spPr>
              <a:xfrm>
                <a:off x="5580548" y="2508574"/>
                <a:ext cx="3811423" cy="473436"/>
              </a:xfrm>
              <a:prstGeom prst="rect">
                <a:avLst/>
              </a:prstGeom>
              <a:noFill/>
              <a:ln>
                <a:noFill/>
              </a:ln>
            </p:spPr>
          </p:pic>
          <p:sp>
            <p:nvSpPr>
              <p:cNvPr id="771" name="Google Shape;771;p36"/>
              <p:cNvSpPr/>
              <p:nvPr/>
            </p:nvSpPr>
            <p:spPr>
              <a:xfrm>
                <a:off x="6719569" y="2814985"/>
                <a:ext cx="1498260" cy="236863"/>
              </a:xfrm>
              <a:prstGeom prst="roundRect">
                <a:avLst>
                  <a:gd name="adj" fmla="val 16667"/>
                </a:avLst>
              </a:prstGeom>
              <a:solidFill>
                <a:srgbClr val="00B050"/>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r>
                  <a:rPr lang="en-US" sz="1000">
                    <a:solidFill>
                      <a:schemeClr val="lt1"/>
                    </a:solidFill>
                    <a:latin typeface="Arial"/>
                    <a:ea typeface="Arial"/>
                    <a:cs typeface="Arial"/>
                    <a:sym typeface="Arial"/>
                  </a:rPr>
                  <a:t>Optimism</a:t>
                </a:r>
                <a:endParaRPr sz="600">
                  <a:solidFill>
                    <a:schemeClr val="lt1"/>
                  </a:solidFill>
                  <a:latin typeface="Arial"/>
                  <a:ea typeface="Arial"/>
                  <a:cs typeface="Arial"/>
                  <a:sym typeface="Arial"/>
                </a:endParaRPr>
              </a:p>
            </p:txBody>
          </p:sp>
          <p:pic>
            <p:nvPicPr>
              <p:cNvPr id="772" name="Google Shape;772;p36" descr="HTGS.png"/>
              <p:cNvPicPr preferRelativeResize="0"/>
              <p:nvPr/>
            </p:nvPicPr>
            <p:blipFill rotWithShape="1">
              <a:blip r:embed="rId3">
                <a:alphaModFix/>
              </a:blip>
              <a:srcRect/>
              <a:stretch/>
            </p:blipFill>
            <p:spPr>
              <a:xfrm>
                <a:off x="5739329" y="2542166"/>
                <a:ext cx="300874" cy="361608"/>
              </a:xfrm>
              <a:prstGeom prst="rect">
                <a:avLst/>
              </a:prstGeom>
              <a:noFill/>
              <a:ln>
                <a:noFill/>
              </a:ln>
            </p:spPr>
          </p:pic>
          <p:sp>
            <p:nvSpPr>
              <p:cNvPr id="773" name="Google Shape;773;p36"/>
              <p:cNvSpPr txBox="1"/>
              <p:nvPr/>
            </p:nvSpPr>
            <p:spPr>
              <a:xfrm>
                <a:off x="6641950" y="2583440"/>
                <a:ext cx="1759806"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lt1"/>
                    </a:solidFill>
                    <a:latin typeface="Verdana"/>
                    <a:ea typeface="Verdana"/>
                    <a:cs typeface="Verdana"/>
                    <a:sym typeface="Verdana"/>
                  </a:rPr>
                  <a:t>Hunt the Good Stuff</a:t>
                </a:r>
                <a:endParaRPr sz="1050" b="1">
                  <a:solidFill>
                    <a:schemeClr val="lt1"/>
                  </a:solidFill>
                  <a:latin typeface="Verdana"/>
                  <a:ea typeface="Verdana"/>
                  <a:cs typeface="Verdana"/>
                  <a:sym typeface="Verdana"/>
                </a:endParaRPr>
              </a:p>
            </p:txBody>
          </p:sp>
        </p:grpSp>
        <p:sp>
          <p:nvSpPr>
            <p:cNvPr id="774" name="Google Shape;774;p36"/>
            <p:cNvSpPr txBox="1"/>
            <p:nvPr/>
          </p:nvSpPr>
          <p:spPr>
            <a:xfrm>
              <a:off x="773913" y="2460536"/>
              <a:ext cx="3761660" cy="3409094"/>
            </a:xfrm>
            <a:prstGeom prst="rect">
              <a:avLst/>
            </a:prstGeom>
            <a:noFill/>
            <a:ln>
              <a:noFill/>
            </a:ln>
          </p:spPr>
          <p:txBody>
            <a:bodyPr spcFirstLastPara="1" wrap="square" lIns="69025" tIns="34500" rIns="69025" bIns="34500" anchor="t" anchorCtr="0">
              <a:spAutoFit/>
            </a:bodyPr>
            <a:lstStyle/>
            <a:p>
              <a:pPr marL="0" marR="0" lvl="0" indent="0" algn="l" rtl="0">
                <a:spcBef>
                  <a:spcPts val="0"/>
                </a:spcBef>
                <a:spcAft>
                  <a:spcPts val="0"/>
                </a:spcAft>
                <a:buNone/>
              </a:pPr>
              <a:r>
                <a:rPr lang="en-US" sz="800" b="1">
                  <a:solidFill>
                    <a:schemeClr val="dk1"/>
                  </a:solidFill>
                  <a:latin typeface="Verdana"/>
                  <a:ea typeface="Verdana"/>
                  <a:cs typeface="Verdana"/>
                  <a:sym typeface="Verdana"/>
                </a:rPr>
                <a:t>Date:</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Good Thing 1:</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Reflection:</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5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Good Thing 2:</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Reflection: </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4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Good Thing 3:</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Reflection:</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37"/>
          <p:cNvSpPr txBox="1">
            <a:spLocks noGrp="1"/>
          </p:cNvSpPr>
          <p:nvPr>
            <p:ph type="title"/>
          </p:nvPr>
        </p:nvSpPr>
        <p:spPr>
          <a:xfrm>
            <a:off x="0" y="-20638"/>
            <a:ext cx="9144000" cy="1066801"/>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ATC</a:t>
            </a:r>
            <a:endParaRPr/>
          </a:p>
        </p:txBody>
      </p:sp>
      <p:sp>
        <p:nvSpPr>
          <p:cNvPr id="782" name="Google Shape;782;p3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37</a:t>
            </a:fld>
            <a:endParaRPr/>
          </a:p>
        </p:txBody>
      </p:sp>
      <p:pic>
        <p:nvPicPr>
          <p:cNvPr id="783" name="Google Shape;783;p37" descr="S:\0Resilience\Army\MRT V 3.0 Devel\Final\Icons\ATC.png"/>
          <p:cNvPicPr preferRelativeResize="0"/>
          <p:nvPr/>
        </p:nvPicPr>
        <p:blipFill rotWithShape="1">
          <a:blip r:embed="rId3">
            <a:alphaModFix/>
          </a:blip>
          <a:srcRect/>
          <a:stretch/>
        </p:blipFill>
        <p:spPr>
          <a:xfrm>
            <a:off x="2870200" y="1852613"/>
            <a:ext cx="3417888" cy="4114800"/>
          </a:xfrm>
          <a:prstGeom prst="rect">
            <a:avLst/>
          </a:prstGeom>
          <a:noFill/>
          <a:ln>
            <a:noFill/>
          </a:ln>
        </p:spPr>
      </p:pic>
      <p:pic>
        <p:nvPicPr>
          <p:cNvPr id="784" name="Google Shape;784;p37" descr="ATC.png"/>
          <p:cNvPicPr preferRelativeResize="0"/>
          <p:nvPr/>
        </p:nvPicPr>
        <p:blipFill rotWithShape="1">
          <a:blip r:embed="rId4">
            <a:alphaModFix/>
          </a:blip>
          <a:srcRect/>
          <a:stretch/>
        </p:blipFill>
        <p:spPr>
          <a:xfrm>
            <a:off x="457200" y="141288"/>
            <a:ext cx="684213" cy="822325"/>
          </a:xfrm>
          <a:prstGeom prst="rect">
            <a:avLst/>
          </a:prstGeom>
          <a:noFill/>
          <a:ln>
            <a:noFill/>
          </a:ln>
        </p:spPr>
      </p:pic>
      <p:sp>
        <p:nvSpPr>
          <p:cNvPr id="785" name="Google Shape;785;p37"/>
          <p:cNvSpPr/>
          <p:nvPr/>
        </p:nvSpPr>
        <p:spPr>
          <a:xfrm>
            <a:off x="2824163" y="919163"/>
            <a:ext cx="3505200" cy="381000"/>
          </a:xfrm>
          <a:prstGeom prst="roundRect">
            <a:avLst>
              <a:gd name="adj" fmla="val 16667"/>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Self-awareness</a:t>
            </a:r>
            <a:endParaRPr/>
          </a:p>
        </p:txBody>
      </p:sp>
      <p:sp>
        <p:nvSpPr>
          <p:cNvPr id="786" name="Google Shape;786;p3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38"/>
          <p:cNvSpPr txBox="1">
            <a:spLocks noGrp="1"/>
          </p:cNvSpPr>
          <p:nvPr>
            <p:ph type="sldNum" idx="12"/>
          </p:nvPr>
        </p:nvSpPr>
        <p:spPr>
          <a:xfrm>
            <a:off x="8020336" y="6301758"/>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38</a:t>
            </a:fld>
            <a:endParaRPr/>
          </a:p>
        </p:txBody>
      </p:sp>
      <p:pic>
        <p:nvPicPr>
          <p:cNvPr id="796" name="Google Shape;796;p38" descr="ATC.png"/>
          <p:cNvPicPr preferRelativeResize="0"/>
          <p:nvPr/>
        </p:nvPicPr>
        <p:blipFill rotWithShape="1">
          <a:blip r:embed="rId3">
            <a:alphaModFix/>
          </a:blip>
          <a:srcRect/>
          <a:stretch/>
        </p:blipFill>
        <p:spPr>
          <a:xfrm>
            <a:off x="457200" y="141288"/>
            <a:ext cx="684213" cy="822325"/>
          </a:xfrm>
          <a:prstGeom prst="rect">
            <a:avLst/>
          </a:prstGeom>
          <a:noFill/>
          <a:ln>
            <a:noFill/>
          </a:ln>
        </p:spPr>
      </p:pic>
      <p:sp>
        <p:nvSpPr>
          <p:cNvPr id="797" name="Google Shape;797;p38"/>
          <p:cNvSpPr txBox="1"/>
          <p:nvPr/>
        </p:nvSpPr>
        <p:spPr>
          <a:xfrm>
            <a:off x="-17463" y="-17463"/>
            <a:ext cx="9144001" cy="1066801"/>
          </a:xfrm>
          <a:prstGeom prst="rect">
            <a:avLst/>
          </a:prstGeom>
          <a:noFill/>
          <a:ln>
            <a:noFill/>
          </a:ln>
        </p:spPr>
        <p:txBody>
          <a:bodyPr spcFirstLastPara="1" wrap="square" lIns="91275" tIns="45625" rIns="91275" bIns="45625" anchor="ctr" anchorCtr="0">
            <a:noAutofit/>
          </a:bodyPr>
          <a:lstStyle/>
          <a:p>
            <a:pPr marL="0" marR="0" lvl="0" indent="0" algn="ctr" rtl="0">
              <a:spcBef>
                <a:spcPts val="0"/>
              </a:spcBef>
              <a:spcAft>
                <a:spcPts val="0"/>
              </a:spcAft>
              <a:buNone/>
            </a:pPr>
            <a:r>
              <a:rPr lang="en-US" sz="2400" b="1">
                <a:solidFill>
                  <a:schemeClr val="lt1"/>
                </a:solidFill>
                <a:latin typeface="Verdana"/>
                <a:ea typeface="Verdana"/>
                <a:cs typeface="Verdana"/>
                <a:sym typeface="Verdana"/>
              </a:rPr>
              <a:t>ATC Model</a:t>
            </a:r>
            <a:endParaRPr/>
          </a:p>
        </p:txBody>
      </p:sp>
      <p:sp>
        <p:nvSpPr>
          <p:cNvPr id="798" name="Google Shape;798;p3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
        <p:nvSpPr>
          <p:cNvPr id="799" name="Google Shape;799;p38"/>
          <p:cNvSpPr/>
          <p:nvPr/>
        </p:nvSpPr>
        <p:spPr>
          <a:xfrm>
            <a:off x="7905728" y="3643313"/>
            <a:ext cx="1016000" cy="2428875"/>
          </a:xfrm>
          <a:custGeom>
            <a:avLst/>
            <a:gdLst/>
            <a:ahLst/>
            <a:cxnLst/>
            <a:rect l="l" t="t" r="r" b="b"/>
            <a:pathLst>
              <a:path w="570" h="1447" extrusionOk="0">
                <a:moveTo>
                  <a:pt x="0" y="0"/>
                </a:moveTo>
                <a:lnTo>
                  <a:pt x="59" y="2"/>
                </a:lnTo>
                <a:lnTo>
                  <a:pt x="116" y="10"/>
                </a:lnTo>
                <a:lnTo>
                  <a:pt x="169" y="24"/>
                </a:lnTo>
                <a:lnTo>
                  <a:pt x="222" y="42"/>
                </a:lnTo>
                <a:lnTo>
                  <a:pt x="272" y="63"/>
                </a:lnTo>
                <a:lnTo>
                  <a:pt x="319" y="89"/>
                </a:lnTo>
                <a:lnTo>
                  <a:pt x="363" y="118"/>
                </a:lnTo>
                <a:lnTo>
                  <a:pt x="403" y="152"/>
                </a:lnTo>
                <a:lnTo>
                  <a:pt x="441" y="187"/>
                </a:lnTo>
                <a:lnTo>
                  <a:pt x="473" y="227"/>
                </a:lnTo>
                <a:lnTo>
                  <a:pt x="502" y="270"/>
                </a:lnTo>
                <a:lnTo>
                  <a:pt x="526" y="315"/>
                </a:lnTo>
                <a:lnTo>
                  <a:pt x="545" y="362"/>
                </a:lnTo>
                <a:lnTo>
                  <a:pt x="559" y="412"/>
                </a:lnTo>
                <a:lnTo>
                  <a:pt x="566" y="463"/>
                </a:lnTo>
                <a:lnTo>
                  <a:pt x="570" y="516"/>
                </a:lnTo>
                <a:lnTo>
                  <a:pt x="570" y="811"/>
                </a:lnTo>
                <a:lnTo>
                  <a:pt x="568" y="853"/>
                </a:lnTo>
                <a:lnTo>
                  <a:pt x="563" y="892"/>
                </a:lnTo>
                <a:lnTo>
                  <a:pt x="555" y="931"/>
                </a:lnTo>
                <a:lnTo>
                  <a:pt x="544" y="971"/>
                </a:lnTo>
                <a:lnTo>
                  <a:pt x="528" y="1008"/>
                </a:lnTo>
                <a:lnTo>
                  <a:pt x="509" y="1043"/>
                </a:lnTo>
                <a:lnTo>
                  <a:pt x="488" y="1077"/>
                </a:lnTo>
                <a:lnTo>
                  <a:pt x="466" y="1110"/>
                </a:lnTo>
                <a:lnTo>
                  <a:pt x="439" y="1142"/>
                </a:lnTo>
                <a:lnTo>
                  <a:pt x="411" y="1171"/>
                </a:lnTo>
                <a:lnTo>
                  <a:pt x="380" y="1199"/>
                </a:lnTo>
                <a:lnTo>
                  <a:pt x="346" y="1223"/>
                </a:lnTo>
                <a:lnTo>
                  <a:pt x="310" y="1246"/>
                </a:lnTo>
                <a:lnTo>
                  <a:pt x="272" y="1266"/>
                </a:lnTo>
                <a:lnTo>
                  <a:pt x="232" y="1284"/>
                </a:lnTo>
                <a:lnTo>
                  <a:pt x="190" y="1299"/>
                </a:lnTo>
                <a:lnTo>
                  <a:pt x="190" y="1447"/>
                </a:lnTo>
                <a:lnTo>
                  <a:pt x="0" y="1181"/>
                </a:lnTo>
                <a:lnTo>
                  <a:pt x="190" y="856"/>
                </a:lnTo>
                <a:lnTo>
                  <a:pt x="190" y="1004"/>
                </a:lnTo>
                <a:lnTo>
                  <a:pt x="253" y="980"/>
                </a:lnTo>
                <a:lnTo>
                  <a:pt x="310" y="951"/>
                </a:lnTo>
                <a:lnTo>
                  <a:pt x="365" y="914"/>
                </a:lnTo>
                <a:lnTo>
                  <a:pt x="412" y="872"/>
                </a:lnTo>
                <a:lnTo>
                  <a:pt x="456" y="827"/>
                </a:lnTo>
                <a:lnTo>
                  <a:pt x="492" y="776"/>
                </a:lnTo>
                <a:lnTo>
                  <a:pt x="523" y="723"/>
                </a:lnTo>
                <a:lnTo>
                  <a:pt x="534" y="693"/>
                </a:lnTo>
                <a:lnTo>
                  <a:pt x="545" y="664"/>
                </a:lnTo>
                <a:lnTo>
                  <a:pt x="530" y="624"/>
                </a:lnTo>
                <a:lnTo>
                  <a:pt x="511" y="585"/>
                </a:lnTo>
                <a:lnTo>
                  <a:pt x="490" y="549"/>
                </a:lnTo>
                <a:lnTo>
                  <a:pt x="466" y="514"/>
                </a:lnTo>
                <a:lnTo>
                  <a:pt x="437" y="481"/>
                </a:lnTo>
                <a:lnTo>
                  <a:pt x="409" y="451"/>
                </a:lnTo>
                <a:lnTo>
                  <a:pt x="374" y="423"/>
                </a:lnTo>
                <a:lnTo>
                  <a:pt x="340" y="398"/>
                </a:lnTo>
                <a:lnTo>
                  <a:pt x="304" y="374"/>
                </a:lnTo>
                <a:lnTo>
                  <a:pt x="264" y="355"/>
                </a:lnTo>
                <a:lnTo>
                  <a:pt x="224" y="337"/>
                </a:lnTo>
                <a:lnTo>
                  <a:pt x="182" y="323"/>
                </a:lnTo>
                <a:lnTo>
                  <a:pt x="139" y="311"/>
                </a:lnTo>
                <a:lnTo>
                  <a:pt x="93" y="303"/>
                </a:lnTo>
                <a:lnTo>
                  <a:pt x="48" y="298"/>
                </a:lnTo>
                <a:lnTo>
                  <a:pt x="0" y="296"/>
                </a:lnTo>
                <a:lnTo>
                  <a:pt x="0" y="0"/>
                </a:lnTo>
                <a:close/>
              </a:path>
            </a:pathLst>
          </a:custGeom>
          <a:solidFill>
            <a:srgbClr val="808080"/>
          </a:solidFill>
          <a:ln>
            <a:noFill/>
          </a:ln>
        </p:spPr>
        <p:txBody>
          <a:bodyPr spcFirstLastPara="1" wrap="square" lIns="91325" tIns="45650" rIns="91325" bIns="4565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800" name="Google Shape;800;p38"/>
          <p:cNvSpPr/>
          <p:nvPr/>
        </p:nvSpPr>
        <p:spPr>
          <a:xfrm>
            <a:off x="7940553" y="3586215"/>
            <a:ext cx="971550" cy="2428875"/>
          </a:xfrm>
          <a:custGeom>
            <a:avLst/>
            <a:gdLst/>
            <a:ahLst/>
            <a:cxnLst/>
            <a:rect l="l" t="t" r="r" b="b"/>
            <a:pathLst>
              <a:path w="570" h="1446" extrusionOk="0">
                <a:moveTo>
                  <a:pt x="0" y="0"/>
                </a:moveTo>
                <a:lnTo>
                  <a:pt x="59" y="2"/>
                </a:lnTo>
                <a:lnTo>
                  <a:pt x="114" y="9"/>
                </a:lnTo>
                <a:lnTo>
                  <a:pt x="169" y="23"/>
                </a:lnTo>
                <a:lnTo>
                  <a:pt x="222" y="41"/>
                </a:lnTo>
                <a:lnTo>
                  <a:pt x="272" y="63"/>
                </a:lnTo>
                <a:lnTo>
                  <a:pt x="317" y="88"/>
                </a:lnTo>
                <a:lnTo>
                  <a:pt x="363" y="118"/>
                </a:lnTo>
                <a:lnTo>
                  <a:pt x="403" y="151"/>
                </a:lnTo>
                <a:lnTo>
                  <a:pt x="439" y="187"/>
                </a:lnTo>
                <a:lnTo>
                  <a:pt x="473" y="226"/>
                </a:lnTo>
                <a:lnTo>
                  <a:pt x="502" y="269"/>
                </a:lnTo>
                <a:lnTo>
                  <a:pt x="524" y="315"/>
                </a:lnTo>
                <a:lnTo>
                  <a:pt x="543" y="362"/>
                </a:lnTo>
                <a:lnTo>
                  <a:pt x="559" y="411"/>
                </a:lnTo>
                <a:lnTo>
                  <a:pt x="566" y="462"/>
                </a:lnTo>
                <a:lnTo>
                  <a:pt x="570" y="515"/>
                </a:lnTo>
                <a:lnTo>
                  <a:pt x="570" y="810"/>
                </a:lnTo>
                <a:lnTo>
                  <a:pt x="568" y="852"/>
                </a:lnTo>
                <a:lnTo>
                  <a:pt x="562" y="891"/>
                </a:lnTo>
                <a:lnTo>
                  <a:pt x="555" y="930"/>
                </a:lnTo>
                <a:lnTo>
                  <a:pt x="543" y="968"/>
                </a:lnTo>
                <a:lnTo>
                  <a:pt x="528" y="1005"/>
                </a:lnTo>
                <a:lnTo>
                  <a:pt x="509" y="1043"/>
                </a:lnTo>
                <a:lnTo>
                  <a:pt x="488" y="1076"/>
                </a:lnTo>
                <a:lnTo>
                  <a:pt x="465" y="1110"/>
                </a:lnTo>
                <a:lnTo>
                  <a:pt x="439" y="1141"/>
                </a:lnTo>
                <a:lnTo>
                  <a:pt x="410" y="1171"/>
                </a:lnTo>
                <a:lnTo>
                  <a:pt x="378" y="1196"/>
                </a:lnTo>
                <a:lnTo>
                  <a:pt x="344" y="1222"/>
                </a:lnTo>
                <a:lnTo>
                  <a:pt x="310" y="1245"/>
                </a:lnTo>
                <a:lnTo>
                  <a:pt x="272" y="1265"/>
                </a:lnTo>
                <a:lnTo>
                  <a:pt x="232" y="1283"/>
                </a:lnTo>
                <a:lnTo>
                  <a:pt x="190" y="1299"/>
                </a:lnTo>
                <a:lnTo>
                  <a:pt x="190" y="1446"/>
                </a:lnTo>
                <a:lnTo>
                  <a:pt x="0" y="1180"/>
                </a:lnTo>
                <a:lnTo>
                  <a:pt x="190" y="856"/>
                </a:lnTo>
                <a:lnTo>
                  <a:pt x="190" y="1003"/>
                </a:lnTo>
                <a:lnTo>
                  <a:pt x="253" y="980"/>
                </a:lnTo>
                <a:lnTo>
                  <a:pt x="310" y="950"/>
                </a:lnTo>
                <a:lnTo>
                  <a:pt x="365" y="913"/>
                </a:lnTo>
                <a:lnTo>
                  <a:pt x="412" y="871"/>
                </a:lnTo>
                <a:lnTo>
                  <a:pt x="456" y="826"/>
                </a:lnTo>
                <a:lnTo>
                  <a:pt x="492" y="775"/>
                </a:lnTo>
                <a:lnTo>
                  <a:pt x="522" y="722"/>
                </a:lnTo>
                <a:lnTo>
                  <a:pt x="534" y="692"/>
                </a:lnTo>
                <a:lnTo>
                  <a:pt x="545" y="663"/>
                </a:lnTo>
                <a:lnTo>
                  <a:pt x="530" y="623"/>
                </a:lnTo>
                <a:lnTo>
                  <a:pt x="511" y="584"/>
                </a:lnTo>
                <a:lnTo>
                  <a:pt x="490" y="549"/>
                </a:lnTo>
                <a:lnTo>
                  <a:pt x="465" y="513"/>
                </a:lnTo>
                <a:lnTo>
                  <a:pt x="437" y="480"/>
                </a:lnTo>
                <a:lnTo>
                  <a:pt x="407" y="450"/>
                </a:lnTo>
                <a:lnTo>
                  <a:pt x="374" y="423"/>
                </a:lnTo>
                <a:lnTo>
                  <a:pt x="340" y="397"/>
                </a:lnTo>
                <a:lnTo>
                  <a:pt x="302" y="374"/>
                </a:lnTo>
                <a:lnTo>
                  <a:pt x="264" y="354"/>
                </a:lnTo>
                <a:lnTo>
                  <a:pt x="222" y="336"/>
                </a:lnTo>
                <a:lnTo>
                  <a:pt x="180" y="322"/>
                </a:lnTo>
                <a:lnTo>
                  <a:pt x="137" y="311"/>
                </a:lnTo>
                <a:lnTo>
                  <a:pt x="93" y="303"/>
                </a:lnTo>
                <a:lnTo>
                  <a:pt x="47" y="297"/>
                </a:lnTo>
                <a:lnTo>
                  <a:pt x="0" y="295"/>
                </a:lnTo>
                <a:lnTo>
                  <a:pt x="0"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325" tIns="45650" rIns="91325" bIns="4565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grpSp>
        <p:nvGrpSpPr>
          <p:cNvPr id="801" name="Google Shape;801;p38"/>
          <p:cNvGrpSpPr/>
          <p:nvPr/>
        </p:nvGrpSpPr>
        <p:grpSpPr>
          <a:xfrm>
            <a:off x="4319588" y="1105253"/>
            <a:ext cx="4170362" cy="3676501"/>
            <a:chOff x="2966" y="657"/>
            <a:chExt cx="2191" cy="1828"/>
          </a:xfrm>
        </p:grpSpPr>
        <p:sp>
          <p:nvSpPr>
            <p:cNvPr id="802" name="Google Shape;802;p38"/>
            <p:cNvSpPr/>
            <p:nvPr/>
          </p:nvSpPr>
          <p:spPr>
            <a:xfrm>
              <a:off x="3160" y="2072"/>
              <a:ext cx="312" cy="228"/>
            </a:xfrm>
            <a:custGeom>
              <a:avLst/>
              <a:gdLst/>
              <a:ahLst/>
              <a:cxnLst/>
              <a:rect l="l" t="t" r="r" b="b"/>
              <a:pathLst>
                <a:path w="312" h="228" extrusionOk="0">
                  <a:moveTo>
                    <a:pt x="155" y="0"/>
                  </a:moveTo>
                  <a:lnTo>
                    <a:pt x="122" y="2"/>
                  </a:lnTo>
                  <a:lnTo>
                    <a:pt x="94" y="9"/>
                  </a:lnTo>
                  <a:lnTo>
                    <a:pt x="68" y="19"/>
                  </a:lnTo>
                  <a:lnTo>
                    <a:pt x="44" y="33"/>
                  </a:lnTo>
                  <a:lnTo>
                    <a:pt x="26" y="51"/>
                  </a:lnTo>
                  <a:lnTo>
                    <a:pt x="12" y="70"/>
                  </a:lnTo>
                  <a:lnTo>
                    <a:pt x="4" y="91"/>
                  </a:lnTo>
                  <a:lnTo>
                    <a:pt x="0" y="114"/>
                  </a:lnTo>
                  <a:lnTo>
                    <a:pt x="4" y="137"/>
                  </a:lnTo>
                  <a:lnTo>
                    <a:pt x="12" y="158"/>
                  </a:lnTo>
                  <a:lnTo>
                    <a:pt x="26" y="177"/>
                  </a:lnTo>
                  <a:lnTo>
                    <a:pt x="44" y="195"/>
                  </a:lnTo>
                  <a:lnTo>
                    <a:pt x="68" y="209"/>
                  </a:lnTo>
                  <a:lnTo>
                    <a:pt x="94" y="220"/>
                  </a:lnTo>
                  <a:lnTo>
                    <a:pt x="122" y="227"/>
                  </a:lnTo>
                  <a:lnTo>
                    <a:pt x="155" y="228"/>
                  </a:lnTo>
                  <a:lnTo>
                    <a:pt x="187" y="227"/>
                  </a:lnTo>
                  <a:lnTo>
                    <a:pt x="215" y="220"/>
                  </a:lnTo>
                  <a:lnTo>
                    <a:pt x="243" y="209"/>
                  </a:lnTo>
                  <a:lnTo>
                    <a:pt x="266" y="195"/>
                  </a:lnTo>
                  <a:lnTo>
                    <a:pt x="286" y="177"/>
                  </a:lnTo>
                  <a:lnTo>
                    <a:pt x="300" y="158"/>
                  </a:lnTo>
                  <a:lnTo>
                    <a:pt x="308" y="137"/>
                  </a:lnTo>
                  <a:lnTo>
                    <a:pt x="312" y="114"/>
                  </a:lnTo>
                  <a:lnTo>
                    <a:pt x="308" y="91"/>
                  </a:lnTo>
                  <a:lnTo>
                    <a:pt x="300" y="70"/>
                  </a:lnTo>
                  <a:lnTo>
                    <a:pt x="286" y="51"/>
                  </a:lnTo>
                  <a:lnTo>
                    <a:pt x="266" y="33"/>
                  </a:lnTo>
                  <a:lnTo>
                    <a:pt x="243" y="19"/>
                  </a:lnTo>
                  <a:lnTo>
                    <a:pt x="215" y="9"/>
                  </a:lnTo>
                  <a:lnTo>
                    <a:pt x="187" y="2"/>
                  </a:lnTo>
                  <a:lnTo>
                    <a:pt x="15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803" name="Google Shape;803;p38"/>
            <p:cNvSpPr/>
            <p:nvPr/>
          </p:nvSpPr>
          <p:spPr>
            <a:xfrm>
              <a:off x="3061" y="2281"/>
              <a:ext cx="207" cy="153"/>
            </a:xfrm>
            <a:custGeom>
              <a:avLst/>
              <a:gdLst/>
              <a:ahLst/>
              <a:cxnLst/>
              <a:rect l="l" t="t" r="r" b="b"/>
              <a:pathLst>
                <a:path w="207" h="153" extrusionOk="0">
                  <a:moveTo>
                    <a:pt x="103" y="0"/>
                  </a:moveTo>
                  <a:lnTo>
                    <a:pt x="82" y="2"/>
                  </a:lnTo>
                  <a:lnTo>
                    <a:pt x="62" y="7"/>
                  </a:lnTo>
                  <a:lnTo>
                    <a:pt x="46" y="14"/>
                  </a:lnTo>
                  <a:lnTo>
                    <a:pt x="30" y="23"/>
                  </a:lnTo>
                  <a:lnTo>
                    <a:pt x="18" y="35"/>
                  </a:lnTo>
                  <a:lnTo>
                    <a:pt x="8" y="47"/>
                  </a:lnTo>
                  <a:lnTo>
                    <a:pt x="2" y="61"/>
                  </a:lnTo>
                  <a:lnTo>
                    <a:pt x="0" y="77"/>
                  </a:lnTo>
                  <a:lnTo>
                    <a:pt x="2" y="93"/>
                  </a:lnTo>
                  <a:lnTo>
                    <a:pt x="8" y="107"/>
                  </a:lnTo>
                  <a:lnTo>
                    <a:pt x="18" y="119"/>
                  </a:lnTo>
                  <a:lnTo>
                    <a:pt x="30" y="132"/>
                  </a:lnTo>
                  <a:lnTo>
                    <a:pt x="46" y="140"/>
                  </a:lnTo>
                  <a:lnTo>
                    <a:pt x="62" y="147"/>
                  </a:lnTo>
                  <a:lnTo>
                    <a:pt x="82" y="151"/>
                  </a:lnTo>
                  <a:lnTo>
                    <a:pt x="103" y="153"/>
                  </a:lnTo>
                  <a:lnTo>
                    <a:pt x="125" y="151"/>
                  </a:lnTo>
                  <a:lnTo>
                    <a:pt x="143" y="147"/>
                  </a:lnTo>
                  <a:lnTo>
                    <a:pt x="161" y="140"/>
                  </a:lnTo>
                  <a:lnTo>
                    <a:pt x="177" y="132"/>
                  </a:lnTo>
                  <a:lnTo>
                    <a:pt x="189" y="119"/>
                  </a:lnTo>
                  <a:lnTo>
                    <a:pt x="199" y="107"/>
                  </a:lnTo>
                  <a:lnTo>
                    <a:pt x="205" y="93"/>
                  </a:lnTo>
                  <a:lnTo>
                    <a:pt x="207" y="77"/>
                  </a:lnTo>
                  <a:lnTo>
                    <a:pt x="205" y="61"/>
                  </a:lnTo>
                  <a:lnTo>
                    <a:pt x="199" y="47"/>
                  </a:lnTo>
                  <a:lnTo>
                    <a:pt x="189" y="35"/>
                  </a:lnTo>
                  <a:lnTo>
                    <a:pt x="177" y="23"/>
                  </a:lnTo>
                  <a:lnTo>
                    <a:pt x="161" y="14"/>
                  </a:lnTo>
                  <a:lnTo>
                    <a:pt x="143" y="7"/>
                  </a:lnTo>
                  <a:lnTo>
                    <a:pt x="125" y="2"/>
                  </a:lnTo>
                  <a:lnTo>
                    <a:pt x="10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804" name="Google Shape;804;p38"/>
            <p:cNvSpPr/>
            <p:nvPr/>
          </p:nvSpPr>
          <p:spPr>
            <a:xfrm>
              <a:off x="2966" y="657"/>
              <a:ext cx="2191" cy="1519"/>
            </a:xfrm>
            <a:custGeom>
              <a:avLst/>
              <a:gdLst/>
              <a:ahLst/>
              <a:cxnLst/>
              <a:rect l="l" t="t" r="r" b="b"/>
              <a:pathLst>
                <a:path w="1875" h="1370" extrusionOk="0">
                  <a:moveTo>
                    <a:pt x="169" y="455"/>
                  </a:moveTo>
                  <a:lnTo>
                    <a:pt x="135" y="462"/>
                  </a:lnTo>
                  <a:lnTo>
                    <a:pt x="103" y="476"/>
                  </a:lnTo>
                  <a:lnTo>
                    <a:pt x="73" y="494"/>
                  </a:lnTo>
                  <a:lnTo>
                    <a:pt x="48" y="516"/>
                  </a:lnTo>
                  <a:lnTo>
                    <a:pt x="28" y="545"/>
                  </a:lnTo>
                  <a:lnTo>
                    <a:pt x="12" y="574"/>
                  </a:lnTo>
                  <a:lnTo>
                    <a:pt x="4" y="608"/>
                  </a:lnTo>
                  <a:lnTo>
                    <a:pt x="0" y="643"/>
                  </a:lnTo>
                  <a:lnTo>
                    <a:pt x="2" y="667"/>
                  </a:lnTo>
                  <a:lnTo>
                    <a:pt x="6" y="692"/>
                  </a:lnTo>
                  <a:lnTo>
                    <a:pt x="14" y="715"/>
                  </a:lnTo>
                  <a:lnTo>
                    <a:pt x="24" y="736"/>
                  </a:lnTo>
                  <a:lnTo>
                    <a:pt x="38" y="757"/>
                  </a:lnTo>
                  <a:lnTo>
                    <a:pt x="54" y="775"/>
                  </a:lnTo>
                  <a:lnTo>
                    <a:pt x="73" y="792"/>
                  </a:lnTo>
                  <a:lnTo>
                    <a:pt x="93" y="806"/>
                  </a:lnTo>
                  <a:lnTo>
                    <a:pt x="93" y="803"/>
                  </a:lnTo>
                  <a:lnTo>
                    <a:pt x="71" y="831"/>
                  </a:lnTo>
                  <a:lnTo>
                    <a:pt x="54" y="862"/>
                  </a:lnTo>
                  <a:lnTo>
                    <a:pt x="44" y="896"/>
                  </a:lnTo>
                  <a:lnTo>
                    <a:pt x="40" y="933"/>
                  </a:lnTo>
                  <a:lnTo>
                    <a:pt x="44" y="971"/>
                  </a:lnTo>
                  <a:lnTo>
                    <a:pt x="54" y="1005"/>
                  </a:lnTo>
                  <a:lnTo>
                    <a:pt x="73" y="1036"/>
                  </a:lnTo>
                  <a:lnTo>
                    <a:pt x="97" y="1064"/>
                  </a:lnTo>
                  <a:lnTo>
                    <a:pt x="123" y="1087"/>
                  </a:lnTo>
                  <a:lnTo>
                    <a:pt x="155" y="1105"/>
                  </a:lnTo>
                  <a:lnTo>
                    <a:pt x="192" y="1115"/>
                  </a:lnTo>
                  <a:lnTo>
                    <a:pt x="210" y="1117"/>
                  </a:lnTo>
                  <a:lnTo>
                    <a:pt x="230" y="1119"/>
                  </a:lnTo>
                  <a:lnTo>
                    <a:pt x="242" y="1119"/>
                  </a:lnTo>
                  <a:lnTo>
                    <a:pt x="252" y="1119"/>
                  </a:lnTo>
                  <a:lnTo>
                    <a:pt x="276" y="1155"/>
                  </a:lnTo>
                  <a:lnTo>
                    <a:pt x="304" y="1189"/>
                  </a:lnTo>
                  <a:lnTo>
                    <a:pt x="339" y="1219"/>
                  </a:lnTo>
                  <a:lnTo>
                    <a:pt x="373" y="1243"/>
                  </a:lnTo>
                  <a:lnTo>
                    <a:pt x="413" y="1261"/>
                  </a:lnTo>
                  <a:lnTo>
                    <a:pt x="454" y="1275"/>
                  </a:lnTo>
                  <a:lnTo>
                    <a:pt x="498" y="1284"/>
                  </a:lnTo>
                  <a:lnTo>
                    <a:pt x="542" y="1287"/>
                  </a:lnTo>
                  <a:lnTo>
                    <a:pt x="587" y="1284"/>
                  </a:lnTo>
                  <a:lnTo>
                    <a:pt x="631" y="1275"/>
                  </a:lnTo>
                  <a:lnTo>
                    <a:pt x="673" y="1261"/>
                  </a:lnTo>
                  <a:lnTo>
                    <a:pt x="714" y="1240"/>
                  </a:lnTo>
                  <a:lnTo>
                    <a:pt x="736" y="1268"/>
                  </a:lnTo>
                  <a:lnTo>
                    <a:pt x="760" y="1294"/>
                  </a:lnTo>
                  <a:lnTo>
                    <a:pt x="788" y="1317"/>
                  </a:lnTo>
                  <a:lnTo>
                    <a:pt x="818" y="1335"/>
                  </a:lnTo>
                  <a:lnTo>
                    <a:pt x="851" y="1350"/>
                  </a:lnTo>
                  <a:lnTo>
                    <a:pt x="885" y="1361"/>
                  </a:lnTo>
                  <a:lnTo>
                    <a:pt x="921" y="1368"/>
                  </a:lnTo>
                  <a:lnTo>
                    <a:pt x="957" y="1370"/>
                  </a:lnTo>
                  <a:lnTo>
                    <a:pt x="982" y="1368"/>
                  </a:lnTo>
                  <a:lnTo>
                    <a:pt x="1006" y="1366"/>
                  </a:lnTo>
                  <a:lnTo>
                    <a:pt x="1028" y="1361"/>
                  </a:lnTo>
                  <a:lnTo>
                    <a:pt x="1050" y="1354"/>
                  </a:lnTo>
                  <a:lnTo>
                    <a:pt x="1093" y="1336"/>
                  </a:lnTo>
                  <a:lnTo>
                    <a:pt x="1133" y="1312"/>
                  </a:lnTo>
                  <a:lnTo>
                    <a:pt x="1167" y="1282"/>
                  </a:lnTo>
                  <a:lnTo>
                    <a:pt x="1197" y="1247"/>
                  </a:lnTo>
                  <a:lnTo>
                    <a:pt x="1222" y="1206"/>
                  </a:lnTo>
                  <a:lnTo>
                    <a:pt x="1238" y="1163"/>
                  </a:lnTo>
                  <a:lnTo>
                    <a:pt x="1238" y="1164"/>
                  </a:lnTo>
                  <a:lnTo>
                    <a:pt x="1270" y="1180"/>
                  </a:lnTo>
                  <a:lnTo>
                    <a:pt x="1302" y="1192"/>
                  </a:lnTo>
                  <a:lnTo>
                    <a:pt x="1336" y="1199"/>
                  </a:lnTo>
                  <a:lnTo>
                    <a:pt x="1371" y="1201"/>
                  </a:lnTo>
                  <a:lnTo>
                    <a:pt x="1397" y="1199"/>
                  </a:lnTo>
                  <a:lnTo>
                    <a:pt x="1421" y="1196"/>
                  </a:lnTo>
                  <a:lnTo>
                    <a:pt x="1445" y="1191"/>
                  </a:lnTo>
                  <a:lnTo>
                    <a:pt x="1469" y="1182"/>
                  </a:lnTo>
                  <a:lnTo>
                    <a:pt x="1490" y="1171"/>
                  </a:lnTo>
                  <a:lnTo>
                    <a:pt x="1512" y="1159"/>
                  </a:lnTo>
                  <a:lnTo>
                    <a:pt x="1530" y="1145"/>
                  </a:lnTo>
                  <a:lnTo>
                    <a:pt x="1548" y="1129"/>
                  </a:lnTo>
                  <a:lnTo>
                    <a:pt x="1578" y="1092"/>
                  </a:lnTo>
                  <a:lnTo>
                    <a:pt x="1590" y="1071"/>
                  </a:lnTo>
                  <a:lnTo>
                    <a:pt x="1603" y="1050"/>
                  </a:lnTo>
                  <a:lnTo>
                    <a:pt x="1611" y="1027"/>
                  </a:lnTo>
                  <a:lnTo>
                    <a:pt x="1617" y="1003"/>
                  </a:lnTo>
                  <a:lnTo>
                    <a:pt x="1621" y="978"/>
                  </a:lnTo>
                  <a:lnTo>
                    <a:pt x="1623" y="954"/>
                  </a:lnTo>
                  <a:lnTo>
                    <a:pt x="1621" y="954"/>
                  </a:lnTo>
                  <a:lnTo>
                    <a:pt x="1647" y="948"/>
                  </a:lnTo>
                  <a:lnTo>
                    <a:pt x="1673" y="941"/>
                  </a:lnTo>
                  <a:lnTo>
                    <a:pt x="1697" y="931"/>
                  </a:lnTo>
                  <a:lnTo>
                    <a:pt x="1721" y="920"/>
                  </a:lnTo>
                  <a:lnTo>
                    <a:pt x="1744" y="906"/>
                  </a:lnTo>
                  <a:lnTo>
                    <a:pt x="1766" y="890"/>
                  </a:lnTo>
                  <a:lnTo>
                    <a:pt x="1802" y="855"/>
                  </a:lnTo>
                  <a:lnTo>
                    <a:pt x="1832" y="815"/>
                  </a:lnTo>
                  <a:lnTo>
                    <a:pt x="1844" y="792"/>
                  </a:lnTo>
                  <a:lnTo>
                    <a:pt x="1855" y="767"/>
                  </a:lnTo>
                  <a:lnTo>
                    <a:pt x="1865" y="743"/>
                  </a:lnTo>
                  <a:lnTo>
                    <a:pt x="1871" y="717"/>
                  </a:lnTo>
                  <a:lnTo>
                    <a:pt x="1873" y="690"/>
                  </a:lnTo>
                  <a:lnTo>
                    <a:pt x="1875" y="664"/>
                  </a:lnTo>
                  <a:lnTo>
                    <a:pt x="1875" y="641"/>
                  </a:lnTo>
                  <a:lnTo>
                    <a:pt x="1871" y="617"/>
                  </a:lnTo>
                  <a:lnTo>
                    <a:pt x="1859" y="571"/>
                  </a:lnTo>
                  <a:lnTo>
                    <a:pt x="1838" y="527"/>
                  </a:lnTo>
                  <a:lnTo>
                    <a:pt x="1812" y="487"/>
                  </a:lnTo>
                  <a:lnTo>
                    <a:pt x="1820" y="464"/>
                  </a:lnTo>
                  <a:lnTo>
                    <a:pt x="1826" y="441"/>
                  </a:lnTo>
                  <a:lnTo>
                    <a:pt x="1828" y="418"/>
                  </a:lnTo>
                  <a:lnTo>
                    <a:pt x="1830" y="395"/>
                  </a:lnTo>
                  <a:lnTo>
                    <a:pt x="1826" y="357"/>
                  </a:lnTo>
                  <a:lnTo>
                    <a:pt x="1818" y="322"/>
                  </a:lnTo>
                  <a:lnTo>
                    <a:pt x="1804" y="286"/>
                  </a:lnTo>
                  <a:lnTo>
                    <a:pt x="1784" y="255"/>
                  </a:lnTo>
                  <a:lnTo>
                    <a:pt x="1760" y="229"/>
                  </a:lnTo>
                  <a:lnTo>
                    <a:pt x="1730" y="204"/>
                  </a:lnTo>
                  <a:lnTo>
                    <a:pt x="1697" y="186"/>
                  </a:lnTo>
                  <a:lnTo>
                    <a:pt x="1661" y="172"/>
                  </a:lnTo>
                  <a:lnTo>
                    <a:pt x="1651" y="135"/>
                  </a:lnTo>
                  <a:lnTo>
                    <a:pt x="1635" y="104"/>
                  </a:lnTo>
                  <a:lnTo>
                    <a:pt x="1615" y="74"/>
                  </a:lnTo>
                  <a:lnTo>
                    <a:pt x="1588" y="49"/>
                  </a:lnTo>
                  <a:lnTo>
                    <a:pt x="1560" y="28"/>
                  </a:lnTo>
                  <a:lnTo>
                    <a:pt x="1526" y="13"/>
                  </a:lnTo>
                  <a:lnTo>
                    <a:pt x="1492" y="4"/>
                  </a:lnTo>
                  <a:lnTo>
                    <a:pt x="1453" y="0"/>
                  </a:lnTo>
                  <a:lnTo>
                    <a:pt x="1431" y="2"/>
                  </a:lnTo>
                  <a:lnTo>
                    <a:pt x="1409" y="6"/>
                  </a:lnTo>
                  <a:lnTo>
                    <a:pt x="1387" y="11"/>
                  </a:lnTo>
                  <a:lnTo>
                    <a:pt x="1365" y="20"/>
                  </a:lnTo>
                  <a:lnTo>
                    <a:pt x="1345" y="30"/>
                  </a:lnTo>
                  <a:lnTo>
                    <a:pt x="1326" y="42"/>
                  </a:lnTo>
                  <a:lnTo>
                    <a:pt x="1310" y="56"/>
                  </a:lnTo>
                  <a:lnTo>
                    <a:pt x="1294" y="74"/>
                  </a:lnTo>
                  <a:lnTo>
                    <a:pt x="1280" y="58"/>
                  </a:lnTo>
                  <a:lnTo>
                    <a:pt x="1264" y="44"/>
                  </a:lnTo>
                  <a:lnTo>
                    <a:pt x="1246" y="30"/>
                  </a:lnTo>
                  <a:lnTo>
                    <a:pt x="1228" y="20"/>
                  </a:lnTo>
                  <a:lnTo>
                    <a:pt x="1207" y="11"/>
                  </a:lnTo>
                  <a:lnTo>
                    <a:pt x="1185" y="6"/>
                  </a:lnTo>
                  <a:lnTo>
                    <a:pt x="1165" y="2"/>
                  </a:lnTo>
                  <a:lnTo>
                    <a:pt x="1143" y="0"/>
                  </a:lnTo>
                  <a:lnTo>
                    <a:pt x="1117" y="2"/>
                  </a:lnTo>
                  <a:lnTo>
                    <a:pt x="1091" y="7"/>
                  </a:lnTo>
                  <a:lnTo>
                    <a:pt x="1066" y="16"/>
                  </a:lnTo>
                  <a:lnTo>
                    <a:pt x="1044" y="28"/>
                  </a:lnTo>
                  <a:lnTo>
                    <a:pt x="1022" y="44"/>
                  </a:lnTo>
                  <a:lnTo>
                    <a:pt x="1004" y="62"/>
                  </a:lnTo>
                  <a:lnTo>
                    <a:pt x="988" y="81"/>
                  </a:lnTo>
                  <a:lnTo>
                    <a:pt x="974" y="104"/>
                  </a:lnTo>
                  <a:lnTo>
                    <a:pt x="974" y="107"/>
                  </a:lnTo>
                  <a:lnTo>
                    <a:pt x="957" y="93"/>
                  </a:lnTo>
                  <a:lnTo>
                    <a:pt x="939" y="79"/>
                  </a:lnTo>
                  <a:lnTo>
                    <a:pt x="919" y="69"/>
                  </a:lnTo>
                  <a:lnTo>
                    <a:pt x="899" y="60"/>
                  </a:lnTo>
                  <a:lnTo>
                    <a:pt x="879" y="51"/>
                  </a:lnTo>
                  <a:lnTo>
                    <a:pt x="857" y="46"/>
                  </a:lnTo>
                  <a:lnTo>
                    <a:pt x="835" y="44"/>
                  </a:lnTo>
                  <a:lnTo>
                    <a:pt x="812" y="42"/>
                  </a:lnTo>
                  <a:lnTo>
                    <a:pt x="780" y="44"/>
                  </a:lnTo>
                  <a:lnTo>
                    <a:pt x="750" y="49"/>
                  </a:lnTo>
                  <a:lnTo>
                    <a:pt x="720" y="60"/>
                  </a:lnTo>
                  <a:lnTo>
                    <a:pt x="691" y="74"/>
                  </a:lnTo>
                  <a:lnTo>
                    <a:pt x="667" y="92"/>
                  </a:lnTo>
                  <a:lnTo>
                    <a:pt x="643" y="113"/>
                  </a:lnTo>
                  <a:lnTo>
                    <a:pt x="623" y="137"/>
                  </a:lnTo>
                  <a:lnTo>
                    <a:pt x="607" y="164"/>
                  </a:lnTo>
                  <a:lnTo>
                    <a:pt x="607" y="165"/>
                  </a:lnTo>
                  <a:lnTo>
                    <a:pt x="572" y="148"/>
                  </a:lnTo>
                  <a:lnTo>
                    <a:pt x="536" y="135"/>
                  </a:lnTo>
                  <a:lnTo>
                    <a:pt x="496" y="128"/>
                  </a:lnTo>
                  <a:lnTo>
                    <a:pt x="458" y="125"/>
                  </a:lnTo>
                  <a:lnTo>
                    <a:pt x="427" y="127"/>
                  </a:lnTo>
                  <a:lnTo>
                    <a:pt x="399" y="130"/>
                  </a:lnTo>
                  <a:lnTo>
                    <a:pt x="371" y="139"/>
                  </a:lnTo>
                  <a:lnTo>
                    <a:pt x="345" y="148"/>
                  </a:lnTo>
                  <a:lnTo>
                    <a:pt x="319" y="160"/>
                  </a:lnTo>
                  <a:lnTo>
                    <a:pt x="294" y="176"/>
                  </a:lnTo>
                  <a:lnTo>
                    <a:pt x="272" y="192"/>
                  </a:lnTo>
                  <a:lnTo>
                    <a:pt x="252" y="211"/>
                  </a:lnTo>
                  <a:lnTo>
                    <a:pt x="232" y="232"/>
                  </a:lnTo>
                  <a:lnTo>
                    <a:pt x="216" y="255"/>
                  </a:lnTo>
                  <a:lnTo>
                    <a:pt x="202" y="278"/>
                  </a:lnTo>
                  <a:lnTo>
                    <a:pt x="187" y="304"/>
                  </a:lnTo>
                  <a:lnTo>
                    <a:pt x="179" y="330"/>
                  </a:lnTo>
                  <a:lnTo>
                    <a:pt x="171" y="358"/>
                  </a:lnTo>
                  <a:lnTo>
                    <a:pt x="167" y="387"/>
                  </a:lnTo>
                  <a:lnTo>
                    <a:pt x="165" y="416"/>
                  </a:lnTo>
                  <a:lnTo>
                    <a:pt x="167" y="437"/>
                  </a:lnTo>
                  <a:lnTo>
                    <a:pt x="167" y="457"/>
                  </a:lnTo>
                  <a:lnTo>
                    <a:pt x="169" y="455"/>
                  </a:lnTo>
                  <a:close/>
                </a:path>
              </a:pathLst>
            </a:custGeom>
            <a:solidFill>
              <a:schemeClr val="lt1"/>
            </a:solidFill>
            <a:ln w="9525" cap="flat" cmpd="sng">
              <a:solidFill>
                <a:srgbClr val="000000"/>
              </a:solidFill>
              <a:prstDash val="solid"/>
              <a:round/>
              <a:headEnd type="none" w="sm" len="sm"/>
              <a:tailEnd type="none" w="sm" len="sm"/>
            </a:ln>
            <a:effectLst>
              <a:outerShdw blurRad="50800" dist="38100" dir="2700000" sx="101000" sy="101000" algn="tl" rotWithShape="0">
                <a:srgbClr val="595959"/>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805" name="Google Shape;805;p38"/>
            <p:cNvSpPr/>
            <p:nvPr/>
          </p:nvSpPr>
          <p:spPr>
            <a:xfrm>
              <a:off x="3141" y="2058"/>
              <a:ext cx="309" cy="225"/>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806" name="Google Shape;806;p38"/>
            <p:cNvSpPr/>
            <p:nvPr/>
          </p:nvSpPr>
          <p:spPr>
            <a:xfrm>
              <a:off x="3043" y="2267"/>
              <a:ext cx="205" cy="149"/>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807" name="Google Shape;807;p38"/>
            <p:cNvSpPr/>
            <p:nvPr/>
          </p:nvSpPr>
          <p:spPr>
            <a:xfrm>
              <a:off x="3000" y="2411"/>
              <a:ext cx="101" cy="74"/>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grpSp>
      <p:sp>
        <p:nvSpPr>
          <p:cNvPr id="808" name="Google Shape;808;p38"/>
          <p:cNvSpPr/>
          <p:nvPr/>
        </p:nvSpPr>
        <p:spPr>
          <a:xfrm>
            <a:off x="290513" y="1248129"/>
            <a:ext cx="2779712" cy="2428873"/>
          </a:xfrm>
          <a:prstGeom prst="rect">
            <a:avLst/>
          </a:prstGeom>
          <a:solidFill>
            <a:schemeClr val="lt1"/>
          </a:solidFill>
          <a:ln w="12700" cap="flat" cmpd="sng">
            <a:solidFill>
              <a:schemeClr val="dk1"/>
            </a:solidFill>
            <a:prstDash val="solid"/>
            <a:miter lim="800000"/>
            <a:headEnd type="none" w="sm" len="sm"/>
            <a:tailEnd type="none" w="sm" len="sm"/>
          </a:ln>
          <a:effectLst>
            <a:outerShdw dist="107763" dir="2700000" algn="ctr" rotWithShape="0">
              <a:srgbClr val="595959"/>
            </a:outerShdw>
          </a:effectLst>
        </p:spPr>
        <p:txBody>
          <a:bodyPr spcFirstLastPara="1" wrap="square" lIns="97325" tIns="48650" rIns="97325" bIns="48650" anchor="ctr" anchorCtr="0">
            <a:noAutofit/>
          </a:bodyPr>
          <a:lstStyle/>
          <a:p>
            <a:pPr marL="0" marR="0" lvl="0" indent="0" algn="l" rtl="0">
              <a:spcBef>
                <a:spcPts val="0"/>
              </a:spcBef>
              <a:spcAft>
                <a:spcPts val="0"/>
              </a:spcAft>
              <a:buNone/>
            </a:pPr>
            <a:endParaRPr sz="1800">
              <a:solidFill>
                <a:srgbClr val="FF0000"/>
              </a:solidFill>
              <a:latin typeface="Garamond"/>
              <a:ea typeface="Garamond"/>
              <a:cs typeface="Garamond"/>
              <a:sym typeface="Garamond"/>
            </a:endParaRPr>
          </a:p>
        </p:txBody>
      </p:sp>
      <p:sp>
        <p:nvSpPr>
          <p:cNvPr id="809" name="Google Shape;809;p38"/>
          <p:cNvSpPr/>
          <p:nvPr/>
        </p:nvSpPr>
        <p:spPr>
          <a:xfrm>
            <a:off x="3246438" y="1906940"/>
            <a:ext cx="1073150" cy="847724"/>
          </a:xfrm>
          <a:prstGeom prst="rightArrow">
            <a:avLst>
              <a:gd name="adj1" fmla="val 50000"/>
              <a:gd name="adj2" fmla="val 37899"/>
            </a:avLst>
          </a:prstGeom>
          <a:solidFill>
            <a:schemeClr val="lt1"/>
          </a:solidFill>
          <a:ln w="12700" cap="flat" cmpd="sng">
            <a:solidFill>
              <a:schemeClr val="dk1"/>
            </a:solidFill>
            <a:prstDash val="solid"/>
            <a:miter lim="800000"/>
            <a:headEnd type="none" w="sm" len="sm"/>
            <a:tailEnd type="none" w="sm" len="sm"/>
          </a:ln>
        </p:spPr>
        <p:txBody>
          <a:bodyPr spcFirstLastPara="1" wrap="square" lIns="96650" tIns="48325" rIns="96650" bIns="48325"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810" name="Google Shape;810;p38"/>
          <p:cNvSpPr/>
          <p:nvPr/>
        </p:nvSpPr>
        <p:spPr>
          <a:xfrm>
            <a:off x="4883150" y="1576388"/>
            <a:ext cx="3679825" cy="2108200"/>
          </a:xfrm>
          <a:prstGeom prst="rect">
            <a:avLst/>
          </a:prstGeom>
          <a:noFill/>
          <a:ln>
            <a:noFill/>
          </a:ln>
        </p:spPr>
        <p:txBody>
          <a:bodyPr spcFirstLastPara="1" wrap="square" lIns="91325" tIns="45650" rIns="91325" bIns="45650" anchor="t" anchorCtr="0">
            <a:spAutoFit/>
          </a:bodyPr>
          <a:lstStyle/>
          <a:p>
            <a:pPr marL="0" marR="0" lvl="0" indent="0" algn="l" rtl="0">
              <a:spcBef>
                <a:spcPts val="0"/>
              </a:spcBef>
              <a:spcAft>
                <a:spcPts val="0"/>
              </a:spcAft>
              <a:buNone/>
            </a:pPr>
            <a:r>
              <a:rPr lang="en-US" sz="2100" b="1">
                <a:solidFill>
                  <a:srgbClr val="000000"/>
                </a:solidFill>
                <a:latin typeface="Verdana"/>
                <a:ea typeface="Verdana"/>
                <a:cs typeface="Verdana"/>
                <a:sym typeface="Verdana"/>
              </a:rPr>
              <a:t>Thoughts</a:t>
            </a:r>
            <a:br>
              <a:rPr lang="en-US" sz="2100" b="1">
                <a:solidFill>
                  <a:srgbClr val="000000"/>
                </a:solidFill>
                <a:latin typeface="Verdana"/>
                <a:ea typeface="Verdana"/>
                <a:cs typeface="Verdana"/>
                <a:sym typeface="Verdana"/>
              </a:rPr>
            </a:br>
            <a:r>
              <a:rPr lang="en-US" sz="2100">
                <a:solidFill>
                  <a:srgbClr val="000000"/>
                </a:solidFill>
                <a:latin typeface="Verdana"/>
                <a:ea typeface="Verdana"/>
                <a:cs typeface="Verdana"/>
                <a:sym typeface="Verdana"/>
              </a:rPr>
              <a:t>Your interpretations of the Activating Event; what you say to yourself in the heat of the moment</a:t>
            </a:r>
            <a:endParaRPr/>
          </a:p>
        </p:txBody>
      </p:sp>
      <p:sp>
        <p:nvSpPr>
          <p:cNvPr id="811" name="Google Shape;811;p38"/>
          <p:cNvSpPr/>
          <p:nvPr/>
        </p:nvSpPr>
        <p:spPr>
          <a:xfrm>
            <a:off x="290513" y="1428750"/>
            <a:ext cx="2684462" cy="1384300"/>
          </a:xfrm>
          <a:prstGeom prst="rect">
            <a:avLst/>
          </a:prstGeom>
          <a:noFill/>
          <a:ln>
            <a:noFill/>
          </a:ln>
        </p:spPr>
        <p:txBody>
          <a:bodyPr spcFirstLastPara="1" wrap="square" lIns="91325" tIns="45650" rIns="91325" bIns="45650" anchor="t" anchorCtr="0">
            <a:spAutoFit/>
          </a:bodyPr>
          <a:lstStyle/>
          <a:p>
            <a:pPr marL="0" marR="0" lvl="0" indent="0" algn="l" rtl="0">
              <a:spcBef>
                <a:spcPts val="0"/>
              </a:spcBef>
              <a:spcAft>
                <a:spcPts val="0"/>
              </a:spcAft>
              <a:buNone/>
            </a:pPr>
            <a:r>
              <a:rPr lang="en-US" sz="2100" b="1">
                <a:solidFill>
                  <a:srgbClr val="000000"/>
                </a:solidFill>
                <a:latin typeface="Verdana"/>
                <a:ea typeface="Verdana"/>
                <a:cs typeface="Verdana"/>
                <a:sym typeface="Verdana"/>
              </a:rPr>
              <a:t>Activating Event</a:t>
            </a:r>
            <a:br>
              <a:rPr lang="en-US" sz="2100" b="1">
                <a:solidFill>
                  <a:srgbClr val="000000"/>
                </a:solidFill>
                <a:latin typeface="Verdana"/>
                <a:ea typeface="Verdana"/>
                <a:cs typeface="Verdana"/>
                <a:sym typeface="Verdana"/>
              </a:rPr>
            </a:br>
            <a:r>
              <a:rPr lang="en-US" sz="2100">
                <a:solidFill>
                  <a:srgbClr val="000000"/>
                </a:solidFill>
                <a:latin typeface="Verdana"/>
                <a:ea typeface="Verdana"/>
                <a:cs typeface="Verdana"/>
                <a:sym typeface="Verdana"/>
              </a:rPr>
              <a:t>The trigger: positive, negative, big or small </a:t>
            </a:r>
            <a:endParaRPr/>
          </a:p>
        </p:txBody>
      </p:sp>
      <p:sp>
        <p:nvSpPr>
          <p:cNvPr id="812" name="Google Shape;812;p38"/>
          <p:cNvSpPr txBox="1"/>
          <p:nvPr/>
        </p:nvSpPr>
        <p:spPr>
          <a:xfrm>
            <a:off x="434975" y="2863850"/>
            <a:ext cx="2540000" cy="795338"/>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2300" b="1">
                <a:solidFill>
                  <a:srgbClr val="FF0000"/>
                </a:solidFill>
                <a:latin typeface="Arial"/>
                <a:ea typeface="Arial"/>
                <a:cs typeface="Arial"/>
                <a:sym typeface="Arial"/>
              </a:rPr>
              <a:t>Something that happened to you</a:t>
            </a:r>
            <a:endParaRPr/>
          </a:p>
        </p:txBody>
      </p:sp>
      <p:sp>
        <p:nvSpPr>
          <p:cNvPr id="813" name="Google Shape;813;p38"/>
          <p:cNvSpPr txBox="1"/>
          <p:nvPr/>
        </p:nvSpPr>
        <p:spPr>
          <a:xfrm>
            <a:off x="5006975" y="3495675"/>
            <a:ext cx="2249488" cy="441325"/>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2300" b="1">
                <a:solidFill>
                  <a:srgbClr val="FF0000"/>
                </a:solidFill>
                <a:latin typeface="Arial"/>
                <a:ea typeface="Arial"/>
                <a:cs typeface="Arial"/>
                <a:sym typeface="Arial"/>
              </a:rPr>
              <a:t>Uncensored</a:t>
            </a:r>
            <a:endParaRPr/>
          </a:p>
        </p:txBody>
      </p:sp>
      <p:grpSp>
        <p:nvGrpSpPr>
          <p:cNvPr id="814" name="Google Shape;814;p38"/>
          <p:cNvGrpSpPr/>
          <p:nvPr/>
        </p:nvGrpSpPr>
        <p:grpSpPr>
          <a:xfrm>
            <a:off x="4946517" y="3237400"/>
            <a:ext cx="2320925" cy="328613"/>
            <a:chOff x="304800" y="3733800"/>
            <a:chExt cx="2438400" cy="304800"/>
          </a:xfrm>
        </p:grpSpPr>
        <p:cxnSp>
          <p:nvCxnSpPr>
            <p:cNvPr id="815" name="Google Shape;815;p38"/>
            <p:cNvCxnSpPr/>
            <p:nvPr/>
          </p:nvCxnSpPr>
          <p:spPr>
            <a:xfrm>
              <a:off x="1218783" y="3733800"/>
              <a:ext cx="1524417" cy="0"/>
            </a:xfrm>
            <a:prstGeom prst="straightConnector1">
              <a:avLst/>
            </a:prstGeom>
            <a:noFill/>
            <a:ln w="38100" cap="flat" cmpd="sng">
              <a:solidFill>
                <a:srgbClr val="FF0000"/>
              </a:solidFill>
              <a:prstDash val="solid"/>
              <a:round/>
              <a:headEnd type="none" w="sm" len="sm"/>
              <a:tailEnd type="none" w="sm" len="sm"/>
            </a:ln>
          </p:spPr>
        </p:cxnSp>
        <p:cxnSp>
          <p:nvCxnSpPr>
            <p:cNvPr id="816" name="Google Shape;816;p38"/>
            <p:cNvCxnSpPr/>
            <p:nvPr/>
          </p:nvCxnSpPr>
          <p:spPr>
            <a:xfrm>
              <a:off x="304800" y="4038600"/>
              <a:ext cx="1295921" cy="0"/>
            </a:xfrm>
            <a:prstGeom prst="straightConnector1">
              <a:avLst/>
            </a:prstGeom>
            <a:noFill/>
            <a:ln w="38100" cap="flat" cmpd="sng">
              <a:solidFill>
                <a:srgbClr val="FF0000"/>
              </a:solidFill>
              <a:prstDash val="solid"/>
              <a:round/>
              <a:headEnd type="none" w="sm" len="sm"/>
              <a:tailEnd type="none" w="sm" len="sm"/>
            </a:ln>
          </p:spPr>
        </p:cxnSp>
      </p:grpSp>
      <p:sp>
        <p:nvSpPr>
          <p:cNvPr id="817" name="Google Shape;817;p38"/>
          <p:cNvSpPr/>
          <p:nvPr/>
        </p:nvSpPr>
        <p:spPr>
          <a:xfrm>
            <a:off x="3629025" y="4770348"/>
            <a:ext cx="4064000" cy="1589087"/>
          </a:xfrm>
          <a:prstGeom prst="rect">
            <a:avLst/>
          </a:prstGeom>
          <a:solidFill>
            <a:schemeClr val="lt1"/>
          </a:solidFill>
          <a:ln w="12700" cap="flat" cmpd="sng">
            <a:solidFill>
              <a:schemeClr val="dk1"/>
            </a:solidFill>
            <a:prstDash val="solid"/>
            <a:miter lim="800000"/>
            <a:headEnd type="none" w="sm" len="sm"/>
            <a:tailEnd type="none" w="sm" len="sm"/>
          </a:ln>
          <a:effectLst>
            <a:outerShdw dist="107763" dir="2700000" algn="ctr" rotWithShape="0">
              <a:srgbClr val="595959"/>
            </a:outerShdw>
          </a:effectLst>
        </p:spPr>
        <p:txBody>
          <a:bodyPr spcFirstLastPara="1" wrap="square" lIns="97325" tIns="48650" rIns="97325" bIns="48650" anchor="ctr" anchorCtr="0">
            <a:noAutofit/>
          </a:bodyPr>
          <a:lstStyle/>
          <a:p>
            <a:pPr marL="0" marR="0" lvl="0" indent="0" algn="l" rtl="0">
              <a:spcBef>
                <a:spcPts val="0"/>
              </a:spcBef>
              <a:spcAft>
                <a:spcPts val="0"/>
              </a:spcAft>
              <a:buNone/>
            </a:pPr>
            <a:endParaRPr sz="1800">
              <a:solidFill>
                <a:srgbClr val="000000"/>
              </a:solidFill>
              <a:latin typeface="Garamond"/>
              <a:ea typeface="Garamond"/>
              <a:cs typeface="Garamond"/>
              <a:sym typeface="Garamond"/>
            </a:endParaRPr>
          </a:p>
        </p:txBody>
      </p:sp>
      <p:sp>
        <p:nvSpPr>
          <p:cNvPr id="818" name="Google Shape;818;p38"/>
          <p:cNvSpPr txBox="1"/>
          <p:nvPr/>
        </p:nvSpPr>
        <p:spPr>
          <a:xfrm>
            <a:off x="3629025" y="4860558"/>
            <a:ext cx="3409950" cy="1412875"/>
          </a:xfrm>
          <a:prstGeom prst="rect">
            <a:avLst/>
          </a:prstGeom>
          <a:noFill/>
          <a:ln>
            <a:noFill/>
          </a:ln>
        </p:spPr>
        <p:txBody>
          <a:bodyPr spcFirstLastPara="1" wrap="square" lIns="91825" tIns="45900" rIns="91825" bIns="45900" anchor="t" anchorCtr="0">
            <a:noAutofit/>
          </a:bodyPr>
          <a:lstStyle/>
          <a:p>
            <a:pPr marL="341985" marR="0" lvl="0" indent="-341985" algn="l" rtl="0">
              <a:spcBef>
                <a:spcPts val="0"/>
              </a:spcBef>
              <a:spcAft>
                <a:spcPts val="0"/>
              </a:spcAft>
              <a:buNone/>
            </a:pPr>
            <a:r>
              <a:rPr lang="en-US" sz="2100" b="1">
                <a:solidFill>
                  <a:srgbClr val="000000"/>
                </a:solidFill>
                <a:latin typeface="Verdana"/>
                <a:ea typeface="Verdana"/>
                <a:cs typeface="Verdana"/>
                <a:sym typeface="Verdana"/>
              </a:rPr>
              <a:t>Consequences: ER</a:t>
            </a:r>
            <a:endParaRPr/>
          </a:p>
          <a:p>
            <a:pPr marL="341985" marR="0" lvl="0" indent="-341985" algn="l" rtl="0">
              <a:spcBef>
                <a:spcPts val="420"/>
              </a:spcBef>
              <a:spcAft>
                <a:spcPts val="0"/>
              </a:spcAft>
              <a:buNone/>
            </a:pPr>
            <a:r>
              <a:rPr lang="en-US" sz="2100" b="1">
                <a:solidFill>
                  <a:srgbClr val="000000"/>
                </a:solidFill>
                <a:latin typeface="Verdana"/>
                <a:ea typeface="Verdana"/>
                <a:cs typeface="Verdana"/>
                <a:sym typeface="Verdana"/>
              </a:rPr>
              <a:t>E:  </a:t>
            </a:r>
            <a:r>
              <a:rPr lang="en-US" sz="2100">
                <a:solidFill>
                  <a:srgbClr val="000000"/>
                </a:solidFill>
                <a:latin typeface="Verdana"/>
                <a:ea typeface="Verdana"/>
                <a:cs typeface="Verdana"/>
                <a:sym typeface="Verdana"/>
              </a:rPr>
              <a:t>Emotions</a:t>
            </a:r>
            <a:endParaRPr sz="2100">
              <a:solidFill>
                <a:srgbClr val="000000"/>
              </a:solidFill>
              <a:latin typeface="Verdana"/>
              <a:ea typeface="Verdana"/>
              <a:cs typeface="Verdana"/>
              <a:sym typeface="Verdana"/>
            </a:endParaRPr>
          </a:p>
          <a:p>
            <a:pPr marL="341985" marR="0" lvl="0" indent="-341985" algn="l" rtl="0">
              <a:spcBef>
                <a:spcPts val="160"/>
              </a:spcBef>
              <a:spcAft>
                <a:spcPts val="0"/>
              </a:spcAft>
              <a:buNone/>
            </a:pPr>
            <a:endParaRPr sz="800">
              <a:solidFill>
                <a:srgbClr val="000000"/>
              </a:solidFill>
              <a:latin typeface="Verdana"/>
              <a:ea typeface="Verdana"/>
              <a:cs typeface="Verdana"/>
              <a:sym typeface="Verdana"/>
            </a:endParaRPr>
          </a:p>
          <a:p>
            <a:pPr marL="341985" marR="0" lvl="0" indent="-341985" algn="l" rtl="0">
              <a:spcBef>
                <a:spcPts val="420"/>
              </a:spcBef>
              <a:spcAft>
                <a:spcPts val="0"/>
              </a:spcAft>
              <a:buNone/>
            </a:pPr>
            <a:r>
              <a:rPr lang="en-US" sz="2100" b="1">
                <a:solidFill>
                  <a:srgbClr val="000000"/>
                </a:solidFill>
                <a:latin typeface="Verdana"/>
                <a:ea typeface="Verdana"/>
                <a:cs typeface="Verdana"/>
                <a:sym typeface="Verdana"/>
              </a:rPr>
              <a:t>R: </a:t>
            </a:r>
            <a:r>
              <a:rPr lang="en-US" sz="2100">
                <a:solidFill>
                  <a:srgbClr val="000000"/>
                </a:solidFill>
                <a:latin typeface="Verdana"/>
                <a:ea typeface="Verdana"/>
                <a:cs typeface="Verdana"/>
                <a:sym typeface="Verdana"/>
              </a:rPr>
              <a:t>Reactions</a:t>
            </a:r>
            <a:endParaRPr/>
          </a:p>
          <a:p>
            <a:pPr marL="341985" marR="0" lvl="0" indent="-341985" algn="l" rtl="0">
              <a:spcBef>
                <a:spcPts val="460"/>
              </a:spcBef>
              <a:spcAft>
                <a:spcPts val="0"/>
              </a:spcAft>
              <a:buNone/>
            </a:pPr>
            <a:endParaRPr sz="2300">
              <a:solidFill>
                <a:srgbClr val="000000"/>
              </a:solidFill>
              <a:latin typeface="Verdana"/>
              <a:ea typeface="Verdana"/>
              <a:cs typeface="Verdana"/>
              <a:sym typeface="Verdana"/>
            </a:endParaRPr>
          </a:p>
          <a:p>
            <a:pPr marL="341985" marR="0" lvl="0" indent="-341985" algn="l" rtl="0">
              <a:spcBef>
                <a:spcPts val="460"/>
              </a:spcBef>
              <a:spcAft>
                <a:spcPts val="0"/>
              </a:spcAft>
              <a:buNone/>
            </a:pPr>
            <a:endParaRPr sz="2300">
              <a:solidFill>
                <a:srgbClr val="000000"/>
              </a:solidFill>
              <a:latin typeface="Verdana"/>
              <a:ea typeface="Verdana"/>
              <a:cs typeface="Verdana"/>
              <a:sym typeface="Verdana"/>
            </a:endParaRPr>
          </a:p>
        </p:txBody>
      </p:sp>
      <p:sp>
        <p:nvSpPr>
          <p:cNvPr id="819" name="Google Shape;819;p38"/>
          <p:cNvSpPr txBox="1"/>
          <p:nvPr/>
        </p:nvSpPr>
        <p:spPr>
          <a:xfrm>
            <a:off x="5623303" y="5192097"/>
            <a:ext cx="3482975" cy="979891"/>
          </a:xfrm>
          <a:prstGeom prst="rect">
            <a:avLst/>
          </a:prstGeom>
          <a:noFill/>
          <a:ln>
            <a:noFill/>
          </a:ln>
        </p:spPr>
        <p:txBody>
          <a:bodyPr spcFirstLastPara="1" wrap="square" lIns="86475" tIns="43225" rIns="86475" bIns="43225" anchor="t" anchorCtr="0">
            <a:spAutoFit/>
          </a:bodyPr>
          <a:lstStyle/>
          <a:p>
            <a:pPr marL="0" marR="0" lvl="0" indent="0" algn="l" rtl="0">
              <a:spcBef>
                <a:spcPts val="0"/>
              </a:spcBef>
              <a:spcAft>
                <a:spcPts val="0"/>
              </a:spcAft>
              <a:buNone/>
            </a:pPr>
            <a:r>
              <a:rPr lang="en-US" sz="2300" b="1">
                <a:solidFill>
                  <a:srgbClr val="FF0000"/>
                </a:solidFill>
                <a:latin typeface="Arial"/>
                <a:ea typeface="Arial"/>
                <a:cs typeface="Arial"/>
                <a:sym typeface="Arial"/>
              </a:rPr>
              <a:t>What you feel</a:t>
            </a:r>
            <a:endParaRPr/>
          </a:p>
          <a:p>
            <a:pPr marL="0" marR="0" lvl="0" indent="0" algn="l" rtl="0">
              <a:spcBef>
                <a:spcPts val="0"/>
              </a:spcBef>
              <a:spcAft>
                <a:spcPts val="0"/>
              </a:spcAft>
              <a:buNone/>
            </a:pPr>
            <a:endParaRPr sz="1200" b="1">
              <a:solidFill>
                <a:srgbClr val="FF0000"/>
              </a:solidFill>
              <a:latin typeface="Arial"/>
              <a:ea typeface="Arial"/>
              <a:cs typeface="Arial"/>
              <a:sym typeface="Arial"/>
            </a:endParaRPr>
          </a:p>
          <a:p>
            <a:pPr marL="0" marR="0" lvl="0" indent="0" algn="l" rtl="0">
              <a:spcBef>
                <a:spcPts val="0"/>
              </a:spcBef>
              <a:spcAft>
                <a:spcPts val="0"/>
              </a:spcAft>
              <a:buNone/>
            </a:pPr>
            <a:r>
              <a:rPr lang="en-US" sz="2300" b="1">
                <a:solidFill>
                  <a:srgbClr val="FF0000"/>
                </a:solidFill>
                <a:latin typeface="Arial"/>
                <a:ea typeface="Arial"/>
                <a:cs typeface="Arial"/>
                <a:sym typeface="Arial"/>
              </a:rPr>
              <a:t>What you do</a:t>
            </a:r>
            <a:endParaRPr sz="2300" b="1">
              <a:solidFill>
                <a:srgbClr val="FF0000"/>
              </a:solidFill>
              <a:latin typeface="Arial"/>
              <a:ea typeface="Arial"/>
              <a:cs typeface="Arial"/>
              <a:sym typeface="Arial"/>
            </a:endParaRPr>
          </a:p>
        </p:txBody>
      </p:sp>
      <p:sp>
        <p:nvSpPr>
          <p:cNvPr id="820" name="Google Shape;820;p38"/>
          <p:cNvSpPr txBox="1"/>
          <p:nvPr/>
        </p:nvSpPr>
        <p:spPr>
          <a:xfrm>
            <a:off x="5936129" y="3958014"/>
            <a:ext cx="2974975" cy="1087437"/>
          </a:xfrm>
          <a:prstGeom prst="rect">
            <a:avLst/>
          </a:prstGeom>
          <a:noFill/>
          <a:ln>
            <a:noFill/>
          </a:ln>
        </p:spPr>
        <p:txBody>
          <a:bodyPr spcFirstLastPara="1" wrap="square" lIns="86475" tIns="43225" rIns="86475" bIns="43225" anchor="t" anchorCtr="0">
            <a:spAutoFit/>
          </a:bodyPr>
          <a:lstStyle/>
          <a:p>
            <a:pPr marL="0" marR="0" lvl="0" indent="0" algn="ctr" rtl="0">
              <a:spcBef>
                <a:spcPts val="0"/>
              </a:spcBef>
              <a:spcAft>
                <a:spcPts val="0"/>
              </a:spcAft>
              <a:buNone/>
            </a:pPr>
            <a:r>
              <a:rPr lang="en-US" sz="2100" b="1">
                <a:solidFill>
                  <a:srgbClr val="FF0000"/>
                </a:solidFill>
                <a:latin typeface="Arial"/>
                <a:ea typeface="Arial"/>
                <a:cs typeface="Arial"/>
                <a:sym typeface="Arial"/>
              </a:rPr>
              <a:t>THOUGHTS </a:t>
            </a:r>
            <a:endParaRPr/>
          </a:p>
          <a:p>
            <a:pPr marL="0" marR="0" lvl="0" indent="0" algn="ctr" rtl="0">
              <a:spcBef>
                <a:spcPts val="0"/>
              </a:spcBef>
              <a:spcAft>
                <a:spcPts val="0"/>
              </a:spcAft>
              <a:buNone/>
            </a:pPr>
            <a:r>
              <a:rPr lang="en-US" sz="2100" b="1">
                <a:solidFill>
                  <a:srgbClr val="FF0000"/>
                </a:solidFill>
                <a:latin typeface="Arial"/>
                <a:ea typeface="Arial"/>
                <a:cs typeface="Arial"/>
                <a:sym typeface="Arial"/>
              </a:rPr>
              <a:t>DRIVE</a:t>
            </a:r>
            <a:endParaRPr/>
          </a:p>
          <a:p>
            <a:pPr marL="0" marR="0" lvl="0" indent="0" algn="ctr" rtl="0">
              <a:spcBef>
                <a:spcPts val="0"/>
              </a:spcBef>
              <a:spcAft>
                <a:spcPts val="0"/>
              </a:spcAft>
              <a:buNone/>
            </a:pPr>
            <a:r>
              <a:rPr lang="en-US" sz="2100" b="1">
                <a:solidFill>
                  <a:srgbClr val="FF0000"/>
                </a:solidFill>
                <a:latin typeface="Arial"/>
                <a:ea typeface="Arial"/>
                <a:cs typeface="Arial"/>
                <a:sym typeface="Arial"/>
              </a:rPr>
              <a:t>CONSEQUENCES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1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19">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39"/>
          <p:cNvSpPr txBox="1">
            <a:spLocks noGrp="1"/>
          </p:cNvSpPr>
          <p:nvPr>
            <p:ph type="sldNum" idx="12"/>
          </p:nvPr>
        </p:nvSpPr>
        <p:spPr>
          <a:xfrm>
            <a:off x="8211408" y="6410942"/>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39</a:t>
            </a:fld>
            <a:endParaRPr/>
          </a:p>
        </p:txBody>
      </p:sp>
      <p:pic>
        <p:nvPicPr>
          <p:cNvPr id="829" name="Google Shape;829;p39" descr="ATC.png"/>
          <p:cNvPicPr preferRelativeResize="0"/>
          <p:nvPr/>
        </p:nvPicPr>
        <p:blipFill rotWithShape="1">
          <a:blip r:embed="rId3">
            <a:alphaModFix/>
          </a:blip>
          <a:srcRect/>
          <a:stretch/>
        </p:blipFill>
        <p:spPr>
          <a:xfrm>
            <a:off x="457200" y="141288"/>
            <a:ext cx="684213" cy="822325"/>
          </a:xfrm>
          <a:prstGeom prst="rect">
            <a:avLst/>
          </a:prstGeom>
          <a:noFill/>
          <a:ln>
            <a:noFill/>
          </a:ln>
        </p:spPr>
      </p:pic>
      <p:sp>
        <p:nvSpPr>
          <p:cNvPr id="830" name="Google Shape;830;p39"/>
          <p:cNvSpPr txBox="1"/>
          <p:nvPr/>
        </p:nvSpPr>
        <p:spPr>
          <a:xfrm>
            <a:off x="-17463" y="-17463"/>
            <a:ext cx="9144001" cy="1066801"/>
          </a:xfrm>
          <a:prstGeom prst="rect">
            <a:avLst/>
          </a:prstGeom>
          <a:noFill/>
          <a:ln>
            <a:noFill/>
          </a:ln>
        </p:spPr>
        <p:txBody>
          <a:bodyPr spcFirstLastPara="1" wrap="square" lIns="91275" tIns="45625" rIns="91275" bIns="45625" anchor="ctr" anchorCtr="0">
            <a:noAutofit/>
          </a:bodyPr>
          <a:lstStyle/>
          <a:p>
            <a:pPr marL="0" marR="0" lvl="0" indent="0" algn="ctr" rtl="0">
              <a:spcBef>
                <a:spcPts val="0"/>
              </a:spcBef>
              <a:spcAft>
                <a:spcPts val="0"/>
              </a:spcAft>
              <a:buNone/>
            </a:pPr>
            <a:r>
              <a:rPr lang="en-US" sz="2400" b="1">
                <a:solidFill>
                  <a:schemeClr val="lt1"/>
                </a:solidFill>
                <a:latin typeface="Verdana"/>
                <a:ea typeface="Verdana"/>
                <a:cs typeface="Verdana"/>
                <a:sym typeface="Verdana"/>
              </a:rPr>
              <a:t>ATC Example</a:t>
            </a:r>
            <a:endParaRPr/>
          </a:p>
        </p:txBody>
      </p:sp>
      <p:sp>
        <p:nvSpPr>
          <p:cNvPr id="831" name="Google Shape;831;p3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
        <p:nvSpPr>
          <p:cNvPr id="832" name="Google Shape;832;p39"/>
          <p:cNvSpPr/>
          <p:nvPr/>
        </p:nvSpPr>
        <p:spPr>
          <a:xfrm>
            <a:off x="7837488" y="3571875"/>
            <a:ext cx="1016000" cy="2428875"/>
          </a:xfrm>
          <a:custGeom>
            <a:avLst/>
            <a:gdLst/>
            <a:ahLst/>
            <a:cxnLst/>
            <a:rect l="l" t="t" r="r" b="b"/>
            <a:pathLst>
              <a:path w="570" h="1447" extrusionOk="0">
                <a:moveTo>
                  <a:pt x="0" y="0"/>
                </a:moveTo>
                <a:lnTo>
                  <a:pt x="59" y="2"/>
                </a:lnTo>
                <a:lnTo>
                  <a:pt x="116" y="10"/>
                </a:lnTo>
                <a:lnTo>
                  <a:pt x="169" y="24"/>
                </a:lnTo>
                <a:lnTo>
                  <a:pt x="222" y="42"/>
                </a:lnTo>
                <a:lnTo>
                  <a:pt x="272" y="63"/>
                </a:lnTo>
                <a:lnTo>
                  <a:pt x="319" y="89"/>
                </a:lnTo>
                <a:lnTo>
                  <a:pt x="363" y="118"/>
                </a:lnTo>
                <a:lnTo>
                  <a:pt x="403" y="152"/>
                </a:lnTo>
                <a:lnTo>
                  <a:pt x="441" y="187"/>
                </a:lnTo>
                <a:lnTo>
                  <a:pt x="473" y="227"/>
                </a:lnTo>
                <a:lnTo>
                  <a:pt x="502" y="270"/>
                </a:lnTo>
                <a:lnTo>
                  <a:pt x="526" y="315"/>
                </a:lnTo>
                <a:lnTo>
                  <a:pt x="545" y="362"/>
                </a:lnTo>
                <a:lnTo>
                  <a:pt x="559" y="412"/>
                </a:lnTo>
                <a:lnTo>
                  <a:pt x="566" y="463"/>
                </a:lnTo>
                <a:lnTo>
                  <a:pt x="570" y="516"/>
                </a:lnTo>
                <a:lnTo>
                  <a:pt x="570" y="811"/>
                </a:lnTo>
                <a:lnTo>
                  <a:pt x="568" y="853"/>
                </a:lnTo>
                <a:lnTo>
                  <a:pt x="563" y="892"/>
                </a:lnTo>
                <a:lnTo>
                  <a:pt x="555" y="931"/>
                </a:lnTo>
                <a:lnTo>
                  <a:pt x="544" y="971"/>
                </a:lnTo>
                <a:lnTo>
                  <a:pt x="528" y="1008"/>
                </a:lnTo>
                <a:lnTo>
                  <a:pt x="509" y="1043"/>
                </a:lnTo>
                <a:lnTo>
                  <a:pt x="488" y="1077"/>
                </a:lnTo>
                <a:lnTo>
                  <a:pt x="466" y="1110"/>
                </a:lnTo>
                <a:lnTo>
                  <a:pt x="439" y="1142"/>
                </a:lnTo>
                <a:lnTo>
                  <a:pt x="411" y="1171"/>
                </a:lnTo>
                <a:lnTo>
                  <a:pt x="380" y="1199"/>
                </a:lnTo>
                <a:lnTo>
                  <a:pt x="346" y="1223"/>
                </a:lnTo>
                <a:lnTo>
                  <a:pt x="310" y="1246"/>
                </a:lnTo>
                <a:lnTo>
                  <a:pt x="272" y="1266"/>
                </a:lnTo>
                <a:lnTo>
                  <a:pt x="232" y="1284"/>
                </a:lnTo>
                <a:lnTo>
                  <a:pt x="190" y="1299"/>
                </a:lnTo>
                <a:lnTo>
                  <a:pt x="190" y="1447"/>
                </a:lnTo>
                <a:lnTo>
                  <a:pt x="0" y="1181"/>
                </a:lnTo>
                <a:lnTo>
                  <a:pt x="190" y="856"/>
                </a:lnTo>
                <a:lnTo>
                  <a:pt x="190" y="1004"/>
                </a:lnTo>
                <a:lnTo>
                  <a:pt x="253" y="980"/>
                </a:lnTo>
                <a:lnTo>
                  <a:pt x="310" y="951"/>
                </a:lnTo>
                <a:lnTo>
                  <a:pt x="365" y="914"/>
                </a:lnTo>
                <a:lnTo>
                  <a:pt x="412" y="872"/>
                </a:lnTo>
                <a:lnTo>
                  <a:pt x="456" y="827"/>
                </a:lnTo>
                <a:lnTo>
                  <a:pt x="492" y="776"/>
                </a:lnTo>
                <a:lnTo>
                  <a:pt x="523" y="723"/>
                </a:lnTo>
                <a:lnTo>
                  <a:pt x="534" y="693"/>
                </a:lnTo>
                <a:lnTo>
                  <a:pt x="545" y="664"/>
                </a:lnTo>
                <a:lnTo>
                  <a:pt x="530" y="624"/>
                </a:lnTo>
                <a:lnTo>
                  <a:pt x="511" y="585"/>
                </a:lnTo>
                <a:lnTo>
                  <a:pt x="490" y="549"/>
                </a:lnTo>
                <a:lnTo>
                  <a:pt x="466" y="514"/>
                </a:lnTo>
                <a:lnTo>
                  <a:pt x="437" y="481"/>
                </a:lnTo>
                <a:lnTo>
                  <a:pt x="409" y="451"/>
                </a:lnTo>
                <a:lnTo>
                  <a:pt x="374" y="423"/>
                </a:lnTo>
                <a:lnTo>
                  <a:pt x="340" y="398"/>
                </a:lnTo>
                <a:lnTo>
                  <a:pt x="304" y="374"/>
                </a:lnTo>
                <a:lnTo>
                  <a:pt x="264" y="355"/>
                </a:lnTo>
                <a:lnTo>
                  <a:pt x="224" y="337"/>
                </a:lnTo>
                <a:lnTo>
                  <a:pt x="182" y="323"/>
                </a:lnTo>
                <a:lnTo>
                  <a:pt x="139" y="311"/>
                </a:lnTo>
                <a:lnTo>
                  <a:pt x="93" y="303"/>
                </a:lnTo>
                <a:lnTo>
                  <a:pt x="48" y="298"/>
                </a:lnTo>
                <a:lnTo>
                  <a:pt x="0" y="296"/>
                </a:lnTo>
                <a:lnTo>
                  <a:pt x="0" y="0"/>
                </a:lnTo>
                <a:close/>
              </a:path>
            </a:pathLst>
          </a:custGeom>
          <a:solidFill>
            <a:srgbClr val="808080"/>
          </a:solidFill>
          <a:ln>
            <a:noFill/>
          </a:ln>
        </p:spPr>
        <p:txBody>
          <a:bodyPr spcFirstLastPara="1" wrap="square" lIns="91175" tIns="45575" rIns="91175" bIns="45575"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833" name="Google Shape;833;p39"/>
          <p:cNvSpPr/>
          <p:nvPr/>
        </p:nvSpPr>
        <p:spPr>
          <a:xfrm>
            <a:off x="7881938" y="3500438"/>
            <a:ext cx="971550" cy="2428875"/>
          </a:xfrm>
          <a:custGeom>
            <a:avLst/>
            <a:gdLst/>
            <a:ahLst/>
            <a:cxnLst/>
            <a:rect l="l" t="t" r="r" b="b"/>
            <a:pathLst>
              <a:path w="570" h="1446" extrusionOk="0">
                <a:moveTo>
                  <a:pt x="0" y="0"/>
                </a:moveTo>
                <a:lnTo>
                  <a:pt x="59" y="2"/>
                </a:lnTo>
                <a:lnTo>
                  <a:pt x="114" y="9"/>
                </a:lnTo>
                <a:lnTo>
                  <a:pt x="169" y="23"/>
                </a:lnTo>
                <a:lnTo>
                  <a:pt x="222" y="41"/>
                </a:lnTo>
                <a:lnTo>
                  <a:pt x="272" y="63"/>
                </a:lnTo>
                <a:lnTo>
                  <a:pt x="317" y="88"/>
                </a:lnTo>
                <a:lnTo>
                  <a:pt x="363" y="118"/>
                </a:lnTo>
                <a:lnTo>
                  <a:pt x="403" y="151"/>
                </a:lnTo>
                <a:lnTo>
                  <a:pt x="439" y="187"/>
                </a:lnTo>
                <a:lnTo>
                  <a:pt x="473" y="226"/>
                </a:lnTo>
                <a:lnTo>
                  <a:pt x="502" y="269"/>
                </a:lnTo>
                <a:lnTo>
                  <a:pt x="524" y="315"/>
                </a:lnTo>
                <a:lnTo>
                  <a:pt x="543" y="362"/>
                </a:lnTo>
                <a:lnTo>
                  <a:pt x="559" y="411"/>
                </a:lnTo>
                <a:lnTo>
                  <a:pt x="566" y="462"/>
                </a:lnTo>
                <a:lnTo>
                  <a:pt x="570" y="515"/>
                </a:lnTo>
                <a:lnTo>
                  <a:pt x="570" y="810"/>
                </a:lnTo>
                <a:lnTo>
                  <a:pt x="568" y="852"/>
                </a:lnTo>
                <a:lnTo>
                  <a:pt x="562" y="891"/>
                </a:lnTo>
                <a:lnTo>
                  <a:pt x="555" y="930"/>
                </a:lnTo>
                <a:lnTo>
                  <a:pt x="543" y="968"/>
                </a:lnTo>
                <a:lnTo>
                  <a:pt x="528" y="1005"/>
                </a:lnTo>
                <a:lnTo>
                  <a:pt x="509" y="1043"/>
                </a:lnTo>
                <a:lnTo>
                  <a:pt x="488" y="1076"/>
                </a:lnTo>
                <a:lnTo>
                  <a:pt x="465" y="1110"/>
                </a:lnTo>
                <a:lnTo>
                  <a:pt x="439" y="1141"/>
                </a:lnTo>
                <a:lnTo>
                  <a:pt x="410" y="1171"/>
                </a:lnTo>
                <a:lnTo>
                  <a:pt x="378" y="1196"/>
                </a:lnTo>
                <a:lnTo>
                  <a:pt x="344" y="1222"/>
                </a:lnTo>
                <a:lnTo>
                  <a:pt x="310" y="1245"/>
                </a:lnTo>
                <a:lnTo>
                  <a:pt x="272" y="1265"/>
                </a:lnTo>
                <a:lnTo>
                  <a:pt x="232" y="1283"/>
                </a:lnTo>
                <a:lnTo>
                  <a:pt x="190" y="1299"/>
                </a:lnTo>
                <a:lnTo>
                  <a:pt x="190" y="1446"/>
                </a:lnTo>
                <a:lnTo>
                  <a:pt x="0" y="1180"/>
                </a:lnTo>
                <a:lnTo>
                  <a:pt x="190" y="856"/>
                </a:lnTo>
                <a:lnTo>
                  <a:pt x="190" y="1003"/>
                </a:lnTo>
                <a:lnTo>
                  <a:pt x="253" y="980"/>
                </a:lnTo>
                <a:lnTo>
                  <a:pt x="310" y="950"/>
                </a:lnTo>
                <a:lnTo>
                  <a:pt x="365" y="913"/>
                </a:lnTo>
                <a:lnTo>
                  <a:pt x="412" y="871"/>
                </a:lnTo>
                <a:lnTo>
                  <a:pt x="456" y="826"/>
                </a:lnTo>
                <a:lnTo>
                  <a:pt x="492" y="775"/>
                </a:lnTo>
                <a:lnTo>
                  <a:pt x="522" y="722"/>
                </a:lnTo>
                <a:lnTo>
                  <a:pt x="534" y="692"/>
                </a:lnTo>
                <a:lnTo>
                  <a:pt x="545" y="663"/>
                </a:lnTo>
                <a:lnTo>
                  <a:pt x="530" y="623"/>
                </a:lnTo>
                <a:lnTo>
                  <a:pt x="511" y="584"/>
                </a:lnTo>
                <a:lnTo>
                  <a:pt x="490" y="549"/>
                </a:lnTo>
                <a:lnTo>
                  <a:pt x="465" y="513"/>
                </a:lnTo>
                <a:lnTo>
                  <a:pt x="437" y="480"/>
                </a:lnTo>
                <a:lnTo>
                  <a:pt x="407" y="450"/>
                </a:lnTo>
                <a:lnTo>
                  <a:pt x="374" y="423"/>
                </a:lnTo>
                <a:lnTo>
                  <a:pt x="340" y="397"/>
                </a:lnTo>
                <a:lnTo>
                  <a:pt x="302" y="374"/>
                </a:lnTo>
                <a:lnTo>
                  <a:pt x="264" y="354"/>
                </a:lnTo>
                <a:lnTo>
                  <a:pt x="222" y="336"/>
                </a:lnTo>
                <a:lnTo>
                  <a:pt x="180" y="322"/>
                </a:lnTo>
                <a:lnTo>
                  <a:pt x="137" y="311"/>
                </a:lnTo>
                <a:lnTo>
                  <a:pt x="93" y="303"/>
                </a:lnTo>
                <a:lnTo>
                  <a:pt x="47" y="297"/>
                </a:lnTo>
                <a:lnTo>
                  <a:pt x="0" y="295"/>
                </a:lnTo>
                <a:lnTo>
                  <a:pt x="0"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175" tIns="45575" rIns="91175" bIns="45575"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834" name="Google Shape;834;p39"/>
          <p:cNvSpPr/>
          <p:nvPr/>
        </p:nvSpPr>
        <p:spPr>
          <a:xfrm>
            <a:off x="3629025" y="4770348"/>
            <a:ext cx="4064000" cy="1589087"/>
          </a:xfrm>
          <a:prstGeom prst="rect">
            <a:avLst/>
          </a:prstGeom>
          <a:solidFill>
            <a:schemeClr val="lt1"/>
          </a:solidFill>
          <a:ln w="12700" cap="flat" cmpd="sng">
            <a:solidFill>
              <a:schemeClr val="dk1"/>
            </a:solidFill>
            <a:prstDash val="solid"/>
            <a:miter lim="800000"/>
            <a:headEnd type="none" w="sm" len="sm"/>
            <a:tailEnd type="none" w="sm" len="sm"/>
          </a:ln>
          <a:effectLst>
            <a:outerShdw dist="107763" dir="2700000" algn="ctr" rotWithShape="0">
              <a:srgbClr val="595959"/>
            </a:outerShdw>
          </a:effectLst>
        </p:spPr>
        <p:txBody>
          <a:bodyPr spcFirstLastPara="1" wrap="square" lIns="97325" tIns="48650" rIns="97325" bIns="48650" anchor="ctr" anchorCtr="0">
            <a:noAutofit/>
          </a:bodyPr>
          <a:lstStyle/>
          <a:p>
            <a:pPr marL="0" marR="0" lvl="0" indent="0" algn="l" rtl="0">
              <a:spcBef>
                <a:spcPts val="0"/>
              </a:spcBef>
              <a:spcAft>
                <a:spcPts val="0"/>
              </a:spcAft>
              <a:buNone/>
            </a:pPr>
            <a:endParaRPr sz="1800">
              <a:solidFill>
                <a:srgbClr val="000000"/>
              </a:solidFill>
              <a:latin typeface="Garamond"/>
              <a:ea typeface="Garamond"/>
              <a:cs typeface="Garamond"/>
              <a:sym typeface="Garamond"/>
            </a:endParaRPr>
          </a:p>
        </p:txBody>
      </p:sp>
      <p:grpSp>
        <p:nvGrpSpPr>
          <p:cNvPr id="835" name="Google Shape;835;p39"/>
          <p:cNvGrpSpPr/>
          <p:nvPr/>
        </p:nvGrpSpPr>
        <p:grpSpPr>
          <a:xfrm>
            <a:off x="4380018" y="1102056"/>
            <a:ext cx="4109932" cy="3500192"/>
            <a:chOff x="2966" y="657"/>
            <a:chExt cx="2191" cy="1828"/>
          </a:xfrm>
        </p:grpSpPr>
        <p:sp>
          <p:nvSpPr>
            <p:cNvPr id="836" name="Google Shape;836;p39"/>
            <p:cNvSpPr/>
            <p:nvPr/>
          </p:nvSpPr>
          <p:spPr>
            <a:xfrm>
              <a:off x="3160" y="2072"/>
              <a:ext cx="312" cy="228"/>
            </a:xfrm>
            <a:custGeom>
              <a:avLst/>
              <a:gdLst/>
              <a:ahLst/>
              <a:cxnLst/>
              <a:rect l="l" t="t" r="r" b="b"/>
              <a:pathLst>
                <a:path w="312" h="228" extrusionOk="0">
                  <a:moveTo>
                    <a:pt x="155" y="0"/>
                  </a:moveTo>
                  <a:lnTo>
                    <a:pt x="122" y="2"/>
                  </a:lnTo>
                  <a:lnTo>
                    <a:pt x="94" y="9"/>
                  </a:lnTo>
                  <a:lnTo>
                    <a:pt x="68" y="19"/>
                  </a:lnTo>
                  <a:lnTo>
                    <a:pt x="44" y="33"/>
                  </a:lnTo>
                  <a:lnTo>
                    <a:pt x="26" y="51"/>
                  </a:lnTo>
                  <a:lnTo>
                    <a:pt x="12" y="70"/>
                  </a:lnTo>
                  <a:lnTo>
                    <a:pt x="4" y="91"/>
                  </a:lnTo>
                  <a:lnTo>
                    <a:pt x="0" y="114"/>
                  </a:lnTo>
                  <a:lnTo>
                    <a:pt x="4" y="137"/>
                  </a:lnTo>
                  <a:lnTo>
                    <a:pt x="12" y="158"/>
                  </a:lnTo>
                  <a:lnTo>
                    <a:pt x="26" y="177"/>
                  </a:lnTo>
                  <a:lnTo>
                    <a:pt x="44" y="195"/>
                  </a:lnTo>
                  <a:lnTo>
                    <a:pt x="68" y="209"/>
                  </a:lnTo>
                  <a:lnTo>
                    <a:pt x="94" y="220"/>
                  </a:lnTo>
                  <a:lnTo>
                    <a:pt x="122" y="227"/>
                  </a:lnTo>
                  <a:lnTo>
                    <a:pt x="155" y="228"/>
                  </a:lnTo>
                  <a:lnTo>
                    <a:pt x="187" y="227"/>
                  </a:lnTo>
                  <a:lnTo>
                    <a:pt x="215" y="220"/>
                  </a:lnTo>
                  <a:lnTo>
                    <a:pt x="243" y="209"/>
                  </a:lnTo>
                  <a:lnTo>
                    <a:pt x="266" y="195"/>
                  </a:lnTo>
                  <a:lnTo>
                    <a:pt x="286" y="177"/>
                  </a:lnTo>
                  <a:lnTo>
                    <a:pt x="300" y="158"/>
                  </a:lnTo>
                  <a:lnTo>
                    <a:pt x="308" y="137"/>
                  </a:lnTo>
                  <a:lnTo>
                    <a:pt x="312" y="114"/>
                  </a:lnTo>
                  <a:lnTo>
                    <a:pt x="308" y="91"/>
                  </a:lnTo>
                  <a:lnTo>
                    <a:pt x="300" y="70"/>
                  </a:lnTo>
                  <a:lnTo>
                    <a:pt x="286" y="51"/>
                  </a:lnTo>
                  <a:lnTo>
                    <a:pt x="266" y="33"/>
                  </a:lnTo>
                  <a:lnTo>
                    <a:pt x="243" y="19"/>
                  </a:lnTo>
                  <a:lnTo>
                    <a:pt x="215" y="9"/>
                  </a:lnTo>
                  <a:lnTo>
                    <a:pt x="187" y="2"/>
                  </a:lnTo>
                  <a:lnTo>
                    <a:pt x="15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837" name="Google Shape;837;p39"/>
            <p:cNvSpPr/>
            <p:nvPr/>
          </p:nvSpPr>
          <p:spPr>
            <a:xfrm>
              <a:off x="3061" y="2281"/>
              <a:ext cx="207" cy="153"/>
            </a:xfrm>
            <a:custGeom>
              <a:avLst/>
              <a:gdLst/>
              <a:ahLst/>
              <a:cxnLst/>
              <a:rect l="l" t="t" r="r" b="b"/>
              <a:pathLst>
                <a:path w="207" h="153" extrusionOk="0">
                  <a:moveTo>
                    <a:pt x="103" y="0"/>
                  </a:moveTo>
                  <a:lnTo>
                    <a:pt x="82" y="2"/>
                  </a:lnTo>
                  <a:lnTo>
                    <a:pt x="62" y="7"/>
                  </a:lnTo>
                  <a:lnTo>
                    <a:pt x="46" y="14"/>
                  </a:lnTo>
                  <a:lnTo>
                    <a:pt x="30" y="23"/>
                  </a:lnTo>
                  <a:lnTo>
                    <a:pt x="18" y="35"/>
                  </a:lnTo>
                  <a:lnTo>
                    <a:pt x="8" y="47"/>
                  </a:lnTo>
                  <a:lnTo>
                    <a:pt x="2" y="61"/>
                  </a:lnTo>
                  <a:lnTo>
                    <a:pt x="0" y="77"/>
                  </a:lnTo>
                  <a:lnTo>
                    <a:pt x="2" y="93"/>
                  </a:lnTo>
                  <a:lnTo>
                    <a:pt x="8" y="107"/>
                  </a:lnTo>
                  <a:lnTo>
                    <a:pt x="18" y="119"/>
                  </a:lnTo>
                  <a:lnTo>
                    <a:pt x="30" y="132"/>
                  </a:lnTo>
                  <a:lnTo>
                    <a:pt x="46" y="140"/>
                  </a:lnTo>
                  <a:lnTo>
                    <a:pt x="62" y="147"/>
                  </a:lnTo>
                  <a:lnTo>
                    <a:pt x="82" y="151"/>
                  </a:lnTo>
                  <a:lnTo>
                    <a:pt x="103" y="153"/>
                  </a:lnTo>
                  <a:lnTo>
                    <a:pt x="125" y="151"/>
                  </a:lnTo>
                  <a:lnTo>
                    <a:pt x="143" y="147"/>
                  </a:lnTo>
                  <a:lnTo>
                    <a:pt x="161" y="140"/>
                  </a:lnTo>
                  <a:lnTo>
                    <a:pt x="177" y="132"/>
                  </a:lnTo>
                  <a:lnTo>
                    <a:pt x="189" y="119"/>
                  </a:lnTo>
                  <a:lnTo>
                    <a:pt x="199" y="107"/>
                  </a:lnTo>
                  <a:lnTo>
                    <a:pt x="205" y="93"/>
                  </a:lnTo>
                  <a:lnTo>
                    <a:pt x="207" y="77"/>
                  </a:lnTo>
                  <a:lnTo>
                    <a:pt x="205" y="61"/>
                  </a:lnTo>
                  <a:lnTo>
                    <a:pt x="199" y="47"/>
                  </a:lnTo>
                  <a:lnTo>
                    <a:pt x="189" y="35"/>
                  </a:lnTo>
                  <a:lnTo>
                    <a:pt x="177" y="23"/>
                  </a:lnTo>
                  <a:lnTo>
                    <a:pt x="161" y="14"/>
                  </a:lnTo>
                  <a:lnTo>
                    <a:pt x="143" y="7"/>
                  </a:lnTo>
                  <a:lnTo>
                    <a:pt x="125" y="2"/>
                  </a:lnTo>
                  <a:lnTo>
                    <a:pt x="10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838" name="Google Shape;838;p39"/>
            <p:cNvSpPr/>
            <p:nvPr/>
          </p:nvSpPr>
          <p:spPr>
            <a:xfrm>
              <a:off x="2966" y="657"/>
              <a:ext cx="2191" cy="1519"/>
            </a:xfrm>
            <a:custGeom>
              <a:avLst/>
              <a:gdLst/>
              <a:ahLst/>
              <a:cxnLst/>
              <a:rect l="l" t="t" r="r" b="b"/>
              <a:pathLst>
                <a:path w="1875" h="1370" extrusionOk="0">
                  <a:moveTo>
                    <a:pt x="169" y="455"/>
                  </a:moveTo>
                  <a:lnTo>
                    <a:pt x="135" y="462"/>
                  </a:lnTo>
                  <a:lnTo>
                    <a:pt x="103" y="476"/>
                  </a:lnTo>
                  <a:lnTo>
                    <a:pt x="73" y="494"/>
                  </a:lnTo>
                  <a:lnTo>
                    <a:pt x="48" y="516"/>
                  </a:lnTo>
                  <a:lnTo>
                    <a:pt x="28" y="545"/>
                  </a:lnTo>
                  <a:lnTo>
                    <a:pt x="12" y="574"/>
                  </a:lnTo>
                  <a:lnTo>
                    <a:pt x="4" y="608"/>
                  </a:lnTo>
                  <a:lnTo>
                    <a:pt x="0" y="643"/>
                  </a:lnTo>
                  <a:lnTo>
                    <a:pt x="2" y="667"/>
                  </a:lnTo>
                  <a:lnTo>
                    <a:pt x="6" y="692"/>
                  </a:lnTo>
                  <a:lnTo>
                    <a:pt x="14" y="715"/>
                  </a:lnTo>
                  <a:lnTo>
                    <a:pt x="24" y="736"/>
                  </a:lnTo>
                  <a:lnTo>
                    <a:pt x="38" y="757"/>
                  </a:lnTo>
                  <a:lnTo>
                    <a:pt x="54" y="775"/>
                  </a:lnTo>
                  <a:lnTo>
                    <a:pt x="73" y="792"/>
                  </a:lnTo>
                  <a:lnTo>
                    <a:pt x="93" y="806"/>
                  </a:lnTo>
                  <a:lnTo>
                    <a:pt x="93" y="803"/>
                  </a:lnTo>
                  <a:lnTo>
                    <a:pt x="71" y="831"/>
                  </a:lnTo>
                  <a:lnTo>
                    <a:pt x="54" y="862"/>
                  </a:lnTo>
                  <a:lnTo>
                    <a:pt x="44" y="896"/>
                  </a:lnTo>
                  <a:lnTo>
                    <a:pt x="40" y="933"/>
                  </a:lnTo>
                  <a:lnTo>
                    <a:pt x="44" y="971"/>
                  </a:lnTo>
                  <a:lnTo>
                    <a:pt x="54" y="1005"/>
                  </a:lnTo>
                  <a:lnTo>
                    <a:pt x="73" y="1036"/>
                  </a:lnTo>
                  <a:lnTo>
                    <a:pt x="97" y="1064"/>
                  </a:lnTo>
                  <a:lnTo>
                    <a:pt x="123" y="1087"/>
                  </a:lnTo>
                  <a:lnTo>
                    <a:pt x="155" y="1105"/>
                  </a:lnTo>
                  <a:lnTo>
                    <a:pt x="192" y="1115"/>
                  </a:lnTo>
                  <a:lnTo>
                    <a:pt x="210" y="1117"/>
                  </a:lnTo>
                  <a:lnTo>
                    <a:pt x="230" y="1119"/>
                  </a:lnTo>
                  <a:lnTo>
                    <a:pt x="242" y="1119"/>
                  </a:lnTo>
                  <a:lnTo>
                    <a:pt x="252" y="1119"/>
                  </a:lnTo>
                  <a:lnTo>
                    <a:pt x="276" y="1155"/>
                  </a:lnTo>
                  <a:lnTo>
                    <a:pt x="304" y="1189"/>
                  </a:lnTo>
                  <a:lnTo>
                    <a:pt x="339" y="1219"/>
                  </a:lnTo>
                  <a:lnTo>
                    <a:pt x="373" y="1243"/>
                  </a:lnTo>
                  <a:lnTo>
                    <a:pt x="413" y="1261"/>
                  </a:lnTo>
                  <a:lnTo>
                    <a:pt x="454" y="1275"/>
                  </a:lnTo>
                  <a:lnTo>
                    <a:pt x="498" y="1284"/>
                  </a:lnTo>
                  <a:lnTo>
                    <a:pt x="542" y="1287"/>
                  </a:lnTo>
                  <a:lnTo>
                    <a:pt x="587" y="1284"/>
                  </a:lnTo>
                  <a:lnTo>
                    <a:pt x="631" y="1275"/>
                  </a:lnTo>
                  <a:lnTo>
                    <a:pt x="673" y="1261"/>
                  </a:lnTo>
                  <a:lnTo>
                    <a:pt x="714" y="1240"/>
                  </a:lnTo>
                  <a:lnTo>
                    <a:pt x="736" y="1268"/>
                  </a:lnTo>
                  <a:lnTo>
                    <a:pt x="760" y="1294"/>
                  </a:lnTo>
                  <a:lnTo>
                    <a:pt x="788" y="1317"/>
                  </a:lnTo>
                  <a:lnTo>
                    <a:pt x="818" y="1335"/>
                  </a:lnTo>
                  <a:lnTo>
                    <a:pt x="851" y="1350"/>
                  </a:lnTo>
                  <a:lnTo>
                    <a:pt x="885" y="1361"/>
                  </a:lnTo>
                  <a:lnTo>
                    <a:pt x="921" y="1368"/>
                  </a:lnTo>
                  <a:lnTo>
                    <a:pt x="957" y="1370"/>
                  </a:lnTo>
                  <a:lnTo>
                    <a:pt x="982" y="1368"/>
                  </a:lnTo>
                  <a:lnTo>
                    <a:pt x="1006" y="1366"/>
                  </a:lnTo>
                  <a:lnTo>
                    <a:pt x="1028" y="1361"/>
                  </a:lnTo>
                  <a:lnTo>
                    <a:pt x="1050" y="1354"/>
                  </a:lnTo>
                  <a:lnTo>
                    <a:pt x="1093" y="1336"/>
                  </a:lnTo>
                  <a:lnTo>
                    <a:pt x="1133" y="1312"/>
                  </a:lnTo>
                  <a:lnTo>
                    <a:pt x="1167" y="1282"/>
                  </a:lnTo>
                  <a:lnTo>
                    <a:pt x="1197" y="1247"/>
                  </a:lnTo>
                  <a:lnTo>
                    <a:pt x="1222" y="1206"/>
                  </a:lnTo>
                  <a:lnTo>
                    <a:pt x="1238" y="1163"/>
                  </a:lnTo>
                  <a:lnTo>
                    <a:pt x="1238" y="1164"/>
                  </a:lnTo>
                  <a:lnTo>
                    <a:pt x="1270" y="1180"/>
                  </a:lnTo>
                  <a:lnTo>
                    <a:pt x="1302" y="1192"/>
                  </a:lnTo>
                  <a:lnTo>
                    <a:pt x="1336" y="1199"/>
                  </a:lnTo>
                  <a:lnTo>
                    <a:pt x="1371" y="1201"/>
                  </a:lnTo>
                  <a:lnTo>
                    <a:pt x="1397" y="1199"/>
                  </a:lnTo>
                  <a:lnTo>
                    <a:pt x="1421" y="1196"/>
                  </a:lnTo>
                  <a:lnTo>
                    <a:pt x="1445" y="1191"/>
                  </a:lnTo>
                  <a:lnTo>
                    <a:pt x="1469" y="1182"/>
                  </a:lnTo>
                  <a:lnTo>
                    <a:pt x="1490" y="1171"/>
                  </a:lnTo>
                  <a:lnTo>
                    <a:pt x="1512" y="1159"/>
                  </a:lnTo>
                  <a:lnTo>
                    <a:pt x="1530" y="1145"/>
                  </a:lnTo>
                  <a:lnTo>
                    <a:pt x="1548" y="1129"/>
                  </a:lnTo>
                  <a:lnTo>
                    <a:pt x="1578" y="1092"/>
                  </a:lnTo>
                  <a:lnTo>
                    <a:pt x="1590" y="1071"/>
                  </a:lnTo>
                  <a:lnTo>
                    <a:pt x="1603" y="1050"/>
                  </a:lnTo>
                  <a:lnTo>
                    <a:pt x="1611" y="1027"/>
                  </a:lnTo>
                  <a:lnTo>
                    <a:pt x="1617" y="1003"/>
                  </a:lnTo>
                  <a:lnTo>
                    <a:pt x="1621" y="978"/>
                  </a:lnTo>
                  <a:lnTo>
                    <a:pt x="1623" y="954"/>
                  </a:lnTo>
                  <a:lnTo>
                    <a:pt x="1621" y="954"/>
                  </a:lnTo>
                  <a:lnTo>
                    <a:pt x="1647" y="948"/>
                  </a:lnTo>
                  <a:lnTo>
                    <a:pt x="1673" y="941"/>
                  </a:lnTo>
                  <a:lnTo>
                    <a:pt x="1697" y="931"/>
                  </a:lnTo>
                  <a:lnTo>
                    <a:pt x="1721" y="920"/>
                  </a:lnTo>
                  <a:lnTo>
                    <a:pt x="1744" y="906"/>
                  </a:lnTo>
                  <a:lnTo>
                    <a:pt x="1766" y="890"/>
                  </a:lnTo>
                  <a:lnTo>
                    <a:pt x="1802" y="855"/>
                  </a:lnTo>
                  <a:lnTo>
                    <a:pt x="1832" y="815"/>
                  </a:lnTo>
                  <a:lnTo>
                    <a:pt x="1844" y="792"/>
                  </a:lnTo>
                  <a:lnTo>
                    <a:pt x="1855" y="767"/>
                  </a:lnTo>
                  <a:lnTo>
                    <a:pt x="1865" y="743"/>
                  </a:lnTo>
                  <a:lnTo>
                    <a:pt x="1871" y="717"/>
                  </a:lnTo>
                  <a:lnTo>
                    <a:pt x="1873" y="690"/>
                  </a:lnTo>
                  <a:lnTo>
                    <a:pt x="1875" y="664"/>
                  </a:lnTo>
                  <a:lnTo>
                    <a:pt x="1875" y="641"/>
                  </a:lnTo>
                  <a:lnTo>
                    <a:pt x="1871" y="617"/>
                  </a:lnTo>
                  <a:lnTo>
                    <a:pt x="1859" y="571"/>
                  </a:lnTo>
                  <a:lnTo>
                    <a:pt x="1838" y="527"/>
                  </a:lnTo>
                  <a:lnTo>
                    <a:pt x="1812" y="487"/>
                  </a:lnTo>
                  <a:lnTo>
                    <a:pt x="1820" y="464"/>
                  </a:lnTo>
                  <a:lnTo>
                    <a:pt x="1826" y="441"/>
                  </a:lnTo>
                  <a:lnTo>
                    <a:pt x="1828" y="418"/>
                  </a:lnTo>
                  <a:lnTo>
                    <a:pt x="1830" y="395"/>
                  </a:lnTo>
                  <a:lnTo>
                    <a:pt x="1826" y="357"/>
                  </a:lnTo>
                  <a:lnTo>
                    <a:pt x="1818" y="322"/>
                  </a:lnTo>
                  <a:lnTo>
                    <a:pt x="1804" y="286"/>
                  </a:lnTo>
                  <a:lnTo>
                    <a:pt x="1784" y="255"/>
                  </a:lnTo>
                  <a:lnTo>
                    <a:pt x="1760" y="229"/>
                  </a:lnTo>
                  <a:lnTo>
                    <a:pt x="1730" y="204"/>
                  </a:lnTo>
                  <a:lnTo>
                    <a:pt x="1697" y="186"/>
                  </a:lnTo>
                  <a:lnTo>
                    <a:pt x="1661" y="172"/>
                  </a:lnTo>
                  <a:lnTo>
                    <a:pt x="1651" y="135"/>
                  </a:lnTo>
                  <a:lnTo>
                    <a:pt x="1635" y="104"/>
                  </a:lnTo>
                  <a:lnTo>
                    <a:pt x="1615" y="74"/>
                  </a:lnTo>
                  <a:lnTo>
                    <a:pt x="1588" y="49"/>
                  </a:lnTo>
                  <a:lnTo>
                    <a:pt x="1560" y="28"/>
                  </a:lnTo>
                  <a:lnTo>
                    <a:pt x="1526" y="13"/>
                  </a:lnTo>
                  <a:lnTo>
                    <a:pt x="1492" y="4"/>
                  </a:lnTo>
                  <a:lnTo>
                    <a:pt x="1453" y="0"/>
                  </a:lnTo>
                  <a:lnTo>
                    <a:pt x="1431" y="2"/>
                  </a:lnTo>
                  <a:lnTo>
                    <a:pt x="1409" y="6"/>
                  </a:lnTo>
                  <a:lnTo>
                    <a:pt x="1387" y="11"/>
                  </a:lnTo>
                  <a:lnTo>
                    <a:pt x="1365" y="20"/>
                  </a:lnTo>
                  <a:lnTo>
                    <a:pt x="1345" y="30"/>
                  </a:lnTo>
                  <a:lnTo>
                    <a:pt x="1326" y="42"/>
                  </a:lnTo>
                  <a:lnTo>
                    <a:pt x="1310" y="56"/>
                  </a:lnTo>
                  <a:lnTo>
                    <a:pt x="1294" y="74"/>
                  </a:lnTo>
                  <a:lnTo>
                    <a:pt x="1280" y="58"/>
                  </a:lnTo>
                  <a:lnTo>
                    <a:pt x="1264" y="44"/>
                  </a:lnTo>
                  <a:lnTo>
                    <a:pt x="1246" y="30"/>
                  </a:lnTo>
                  <a:lnTo>
                    <a:pt x="1228" y="20"/>
                  </a:lnTo>
                  <a:lnTo>
                    <a:pt x="1207" y="11"/>
                  </a:lnTo>
                  <a:lnTo>
                    <a:pt x="1185" y="6"/>
                  </a:lnTo>
                  <a:lnTo>
                    <a:pt x="1165" y="2"/>
                  </a:lnTo>
                  <a:lnTo>
                    <a:pt x="1143" y="0"/>
                  </a:lnTo>
                  <a:lnTo>
                    <a:pt x="1117" y="2"/>
                  </a:lnTo>
                  <a:lnTo>
                    <a:pt x="1091" y="7"/>
                  </a:lnTo>
                  <a:lnTo>
                    <a:pt x="1066" y="16"/>
                  </a:lnTo>
                  <a:lnTo>
                    <a:pt x="1044" y="28"/>
                  </a:lnTo>
                  <a:lnTo>
                    <a:pt x="1022" y="44"/>
                  </a:lnTo>
                  <a:lnTo>
                    <a:pt x="1004" y="62"/>
                  </a:lnTo>
                  <a:lnTo>
                    <a:pt x="988" y="81"/>
                  </a:lnTo>
                  <a:lnTo>
                    <a:pt x="974" y="104"/>
                  </a:lnTo>
                  <a:lnTo>
                    <a:pt x="974" y="107"/>
                  </a:lnTo>
                  <a:lnTo>
                    <a:pt x="957" y="93"/>
                  </a:lnTo>
                  <a:lnTo>
                    <a:pt x="939" y="79"/>
                  </a:lnTo>
                  <a:lnTo>
                    <a:pt x="919" y="69"/>
                  </a:lnTo>
                  <a:lnTo>
                    <a:pt x="899" y="60"/>
                  </a:lnTo>
                  <a:lnTo>
                    <a:pt x="879" y="51"/>
                  </a:lnTo>
                  <a:lnTo>
                    <a:pt x="857" y="46"/>
                  </a:lnTo>
                  <a:lnTo>
                    <a:pt x="835" y="44"/>
                  </a:lnTo>
                  <a:lnTo>
                    <a:pt x="812" y="42"/>
                  </a:lnTo>
                  <a:lnTo>
                    <a:pt x="780" y="44"/>
                  </a:lnTo>
                  <a:lnTo>
                    <a:pt x="750" y="49"/>
                  </a:lnTo>
                  <a:lnTo>
                    <a:pt x="720" y="60"/>
                  </a:lnTo>
                  <a:lnTo>
                    <a:pt x="691" y="74"/>
                  </a:lnTo>
                  <a:lnTo>
                    <a:pt x="667" y="92"/>
                  </a:lnTo>
                  <a:lnTo>
                    <a:pt x="643" y="113"/>
                  </a:lnTo>
                  <a:lnTo>
                    <a:pt x="623" y="137"/>
                  </a:lnTo>
                  <a:lnTo>
                    <a:pt x="607" y="164"/>
                  </a:lnTo>
                  <a:lnTo>
                    <a:pt x="607" y="165"/>
                  </a:lnTo>
                  <a:lnTo>
                    <a:pt x="572" y="148"/>
                  </a:lnTo>
                  <a:lnTo>
                    <a:pt x="536" y="135"/>
                  </a:lnTo>
                  <a:lnTo>
                    <a:pt x="496" y="128"/>
                  </a:lnTo>
                  <a:lnTo>
                    <a:pt x="458" y="125"/>
                  </a:lnTo>
                  <a:lnTo>
                    <a:pt x="427" y="127"/>
                  </a:lnTo>
                  <a:lnTo>
                    <a:pt x="399" y="130"/>
                  </a:lnTo>
                  <a:lnTo>
                    <a:pt x="371" y="139"/>
                  </a:lnTo>
                  <a:lnTo>
                    <a:pt x="345" y="148"/>
                  </a:lnTo>
                  <a:lnTo>
                    <a:pt x="319" y="160"/>
                  </a:lnTo>
                  <a:lnTo>
                    <a:pt x="294" y="176"/>
                  </a:lnTo>
                  <a:lnTo>
                    <a:pt x="272" y="192"/>
                  </a:lnTo>
                  <a:lnTo>
                    <a:pt x="252" y="211"/>
                  </a:lnTo>
                  <a:lnTo>
                    <a:pt x="232" y="232"/>
                  </a:lnTo>
                  <a:lnTo>
                    <a:pt x="216" y="255"/>
                  </a:lnTo>
                  <a:lnTo>
                    <a:pt x="202" y="278"/>
                  </a:lnTo>
                  <a:lnTo>
                    <a:pt x="187" y="304"/>
                  </a:lnTo>
                  <a:lnTo>
                    <a:pt x="179" y="330"/>
                  </a:lnTo>
                  <a:lnTo>
                    <a:pt x="171" y="358"/>
                  </a:lnTo>
                  <a:lnTo>
                    <a:pt x="167" y="387"/>
                  </a:lnTo>
                  <a:lnTo>
                    <a:pt x="165" y="416"/>
                  </a:lnTo>
                  <a:lnTo>
                    <a:pt x="167" y="437"/>
                  </a:lnTo>
                  <a:lnTo>
                    <a:pt x="167" y="457"/>
                  </a:lnTo>
                  <a:lnTo>
                    <a:pt x="169" y="455"/>
                  </a:lnTo>
                  <a:close/>
                </a:path>
              </a:pathLst>
            </a:custGeom>
            <a:solidFill>
              <a:schemeClr val="lt1"/>
            </a:solidFill>
            <a:ln w="9525" cap="flat" cmpd="sng">
              <a:solidFill>
                <a:srgbClr val="000000"/>
              </a:solidFill>
              <a:prstDash val="solid"/>
              <a:round/>
              <a:headEnd type="none" w="sm" len="sm"/>
              <a:tailEnd type="none" w="sm" len="sm"/>
            </a:ln>
            <a:effectLst>
              <a:outerShdw blurRad="50800" dist="38100" dir="2700000" sx="101000" sy="101000" algn="tl" rotWithShape="0">
                <a:srgbClr val="595959"/>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839" name="Google Shape;839;p39"/>
            <p:cNvSpPr/>
            <p:nvPr/>
          </p:nvSpPr>
          <p:spPr>
            <a:xfrm>
              <a:off x="3141" y="2058"/>
              <a:ext cx="309" cy="225"/>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840" name="Google Shape;840;p39"/>
            <p:cNvSpPr/>
            <p:nvPr/>
          </p:nvSpPr>
          <p:spPr>
            <a:xfrm>
              <a:off x="3043" y="2267"/>
              <a:ext cx="205" cy="149"/>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841" name="Google Shape;841;p39"/>
            <p:cNvSpPr/>
            <p:nvPr/>
          </p:nvSpPr>
          <p:spPr>
            <a:xfrm>
              <a:off x="3000" y="2411"/>
              <a:ext cx="101" cy="74"/>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grpSp>
      <p:sp>
        <p:nvSpPr>
          <p:cNvPr id="842" name="Google Shape;842;p39"/>
          <p:cNvSpPr/>
          <p:nvPr/>
        </p:nvSpPr>
        <p:spPr>
          <a:xfrm>
            <a:off x="290513" y="1244931"/>
            <a:ext cx="2779712" cy="2428872"/>
          </a:xfrm>
          <a:prstGeom prst="rect">
            <a:avLst/>
          </a:prstGeom>
          <a:solidFill>
            <a:schemeClr val="lt1"/>
          </a:solidFill>
          <a:ln w="12700" cap="flat" cmpd="sng">
            <a:solidFill>
              <a:schemeClr val="dk1"/>
            </a:solidFill>
            <a:prstDash val="solid"/>
            <a:miter lim="800000"/>
            <a:headEnd type="none" w="sm" len="sm"/>
            <a:tailEnd type="none" w="sm" len="sm"/>
          </a:ln>
          <a:effectLst>
            <a:outerShdw dist="107763" dir="2700000" algn="ctr" rotWithShape="0">
              <a:srgbClr val="595959"/>
            </a:outerShdw>
          </a:effectLst>
        </p:spPr>
        <p:txBody>
          <a:bodyPr spcFirstLastPara="1" wrap="square" lIns="97325" tIns="48650" rIns="97325" bIns="48650" anchor="ctr" anchorCtr="0">
            <a:noAutofit/>
          </a:bodyPr>
          <a:lstStyle/>
          <a:p>
            <a:pPr marL="0" marR="0" lvl="0" indent="0" algn="l" rtl="0">
              <a:spcBef>
                <a:spcPts val="0"/>
              </a:spcBef>
              <a:spcAft>
                <a:spcPts val="0"/>
              </a:spcAft>
              <a:buNone/>
            </a:pPr>
            <a:endParaRPr sz="1800">
              <a:solidFill>
                <a:srgbClr val="FF0000"/>
              </a:solidFill>
              <a:latin typeface="Garamond"/>
              <a:ea typeface="Garamond"/>
              <a:cs typeface="Garamond"/>
              <a:sym typeface="Garamond"/>
            </a:endParaRPr>
          </a:p>
        </p:txBody>
      </p:sp>
      <p:sp>
        <p:nvSpPr>
          <p:cNvPr id="843" name="Google Shape;843;p39"/>
          <p:cNvSpPr/>
          <p:nvPr/>
        </p:nvSpPr>
        <p:spPr>
          <a:xfrm>
            <a:off x="3246438" y="1903743"/>
            <a:ext cx="1073150" cy="847724"/>
          </a:xfrm>
          <a:prstGeom prst="rightArrow">
            <a:avLst>
              <a:gd name="adj1" fmla="val 50000"/>
              <a:gd name="adj2" fmla="val 37899"/>
            </a:avLst>
          </a:prstGeom>
          <a:solidFill>
            <a:schemeClr val="lt1"/>
          </a:solidFill>
          <a:ln w="12700" cap="flat" cmpd="sng">
            <a:solidFill>
              <a:schemeClr val="dk1"/>
            </a:solidFill>
            <a:prstDash val="solid"/>
            <a:miter lim="800000"/>
            <a:headEnd type="none" w="sm" len="sm"/>
            <a:tailEnd type="none" w="sm" len="sm"/>
          </a:ln>
        </p:spPr>
        <p:txBody>
          <a:bodyPr spcFirstLastPara="1" wrap="square" lIns="96650" tIns="48325" rIns="96650" bIns="48325"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844" name="Google Shape;844;p39"/>
          <p:cNvSpPr/>
          <p:nvPr/>
        </p:nvSpPr>
        <p:spPr>
          <a:xfrm>
            <a:off x="4883150" y="1504950"/>
            <a:ext cx="3679825" cy="738188"/>
          </a:xfrm>
          <a:prstGeom prst="rect">
            <a:avLst/>
          </a:prstGeom>
          <a:noFill/>
          <a:ln>
            <a:noFill/>
          </a:ln>
        </p:spPr>
        <p:txBody>
          <a:bodyPr spcFirstLastPara="1" wrap="square" lIns="91175" tIns="45575" rIns="91175" bIns="45575" anchor="t" anchorCtr="0">
            <a:spAutoFit/>
          </a:bodyPr>
          <a:lstStyle/>
          <a:p>
            <a:pPr marL="0" marR="0" lvl="0" indent="0" algn="l" rtl="0">
              <a:spcBef>
                <a:spcPts val="0"/>
              </a:spcBef>
              <a:spcAft>
                <a:spcPts val="0"/>
              </a:spcAft>
              <a:buNone/>
            </a:pPr>
            <a:r>
              <a:rPr lang="en-US" sz="2100" b="1">
                <a:solidFill>
                  <a:srgbClr val="000000"/>
                </a:solidFill>
                <a:latin typeface="Verdana"/>
                <a:ea typeface="Verdana"/>
                <a:cs typeface="Verdana"/>
                <a:sym typeface="Verdana"/>
              </a:rPr>
              <a:t>Thoughts</a:t>
            </a:r>
            <a:br>
              <a:rPr lang="en-US" sz="2100" b="1">
                <a:solidFill>
                  <a:srgbClr val="000000"/>
                </a:solidFill>
                <a:latin typeface="Verdana"/>
                <a:ea typeface="Verdana"/>
                <a:cs typeface="Verdana"/>
                <a:sym typeface="Verdana"/>
              </a:rPr>
            </a:br>
            <a:endParaRPr sz="2100">
              <a:solidFill>
                <a:srgbClr val="000000"/>
              </a:solidFill>
              <a:latin typeface="Verdana"/>
              <a:ea typeface="Verdana"/>
              <a:cs typeface="Verdana"/>
              <a:sym typeface="Verdana"/>
            </a:endParaRPr>
          </a:p>
        </p:txBody>
      </p:sp>
      <p:sp>
        <p:nvSpPr>
          <p:cNvPr id="845" name="Google Shape;845;p39"/>
          <p:cNvSpPr/>
          <p:nvPr/>
        </p:nvSpPr>
        <p:spPr>
          <a:xfrm>
            <a:off x="290513" y="1357313"/>
            <a:ext cx="2684462" cy="1636712"/>
          </a:xfrm>
          <a:prstGeom prst="rect">
            <a:avLst/>
          </a:prstGeom>
          <a:noFill/>
          <a:ln>
            <a:noFill/>
          </a:ln>
        </p:spPr>
        <p:txBody>
          <a:bodyPr spcFirstLastPara="1" wrap="square" lIns="91175" tIns="45575" rIns="91175" bIns="45575" anchor="t" anchorCtr="0">
            <a:spAutoFit/>
          </a:bodyPr>
          <a:lstStyle/>
          <a:p>
            <a:pPr marL="0" marR="0" lvl="0" indent="0" algn="l" rtl="0">
              <a:spcBef>
                <a:spcPts val="0"/>
              </a:spcBef>
              <a:spcAft>
                <a:spcPts val="0"/>
              </a:spcAft>
              <a:buNone/>
            </a:pPr>
            <a:r>
              <a:rPr lang="en-US" sz="2100" b="1">
                <a:solidFill>
                  <a:srgbClr val="000000"/>
                </a:solidFill>
                <a:latin typeface="Verdana"/>
                <a:ea typeface="Verdana"/>
                <a:cs typeface="Verdana"/>
                <a:sym typeface="Verdana"/>
              </a:rPr>
              <a:t>Activating Event</a:t>
            </a:r>
            <a:endParaRPr/>
          </a:p>
          <a:p>
            <a:pPr marL="0" marR="0" lvl="0" indent="0" algn="ctr" rtl="0">
              <a:spcBef>
                <a:spcPts val="2016"/>
              </a:spcBef>
              <a:spcAft>
                <a:spcPts val="0"/>
              </a:spcAft>
              <a:buNone/>
            </a:pPr>
            <a:r>
              <a:rPr lang="en-US" sz="3000">
                <a:solidFill>
                  <a:srgbClr val="000000"/>
                </a:solidFill>
                <a:latin typeface="Verdana"/>
                <a:ea typeface="Verdana"/>
                <a:cs typeface="Verdana"/>
                <a:sym typeface="Verdana"/>
              </a:rPr>
              <a:t>Got a B on a math test</a:t>
            </a:r>
            <a:endParaRPr/>
          </a:p>
        </p:txBody>
      </p:sp>
      <p:sp>
        <p:nvSpPr>
          <p:cNvPr id="846" name="Google Shape;846;p39"/>
          <p:cNvSpPr txBox="1"/>
          <p:nvPr/>
        </p:nvSpPr>
        <p:spPr>
          <a:xfrm>
            <a:off x="3629025" y="4860558"/>
            <a:ext cx="3409950" cy="1412875"/>
          </a:xfrm>
          <a:prstGeom prst="rect">
            <a:avLst/>
          </a:prstGeom>
          <a:noFill/>
          <a:ln>
            <a:noFill/>
          </a:ln>
        </p:spPr>
        <p:txBody>
          <a:bodyPr spcFirstLastPara="1" wrap="square" lIns="91825" tIns="45900" rIns="91825" bIns="45900" anchor="t" anchorCtr="0">
            <a:noAutofit/>
          </a:bodyPr>
          <a:lstStyle/>
          <a:p>
            <a:pPr marL="341985" marR="0" lvl="0" indent="-341985" algn="l" rtl="0">
              <a:spcBef>
                <a:spcPts val="0"/>
              </a:spcBef>
              <a:spcAft>
                <a:spcPts val="0"/>
              </a:spcAft>
              <a:buNone/>
            </a:pPr>
            <a:r>
              <a:rPr lang="en-US" sz="2300" b="1">
                <a:solidFill>
                  <a:srgbClr val="000000"/>
                </a:solidFill>
                <a:latin typeface="Verdana"/>
                <a:ea typeface="Verdana"/>
                <a:cs typeface="Verdana"/>
                <a:sym typeface="Verdana"/>
              </a:rPr>
              <a:t>Consequences: ER</a:t>
            </a:r>
            <a:endParaRPr/>
          </a:p>
          <a:p>
            <a:pPr marL="341985" marR="0" lvl="0" indent="-341985" algn="l" rtl="0">
              <a:spcBef>
                <a:spcPts val="460"/>
              </a:spcBef>
              <a:spcAft>
                <a:spcPts val="0"/>
              </a:spcAft>
              <a:buNone/>
            </a:pPr>
            <a:r>
              <a:rPr lang="en-US" sz="2300" b="1">
                <a:solidFill>
                  <a:srgbClr val="000000"/>
                </a:solidFill>
                <a:latin typeface="Verdana"/>
                <a:ea typeface="Verdana"/>
                <a:cs typeface="Verdana"/>
                <a:sym typeface="Verdana"/>
              </a:rPr>
              <a:t>E: </a:t>
            </a:r>
            <a:endParaRPr sz="2300">
              <a:solidFill>
                <a:srgbClr val="000000"/>
              </a:solidFill>
              <a:latin typeface="Verdana"/>
              <a:ea typeface="Verdana"/>
              <a:cs typeface="Verdana"/>
              <a:sym typeface="Verdana"/>
            </a:endParaRPr>
          </a:p>
          <a:p>
            <a:pPr marL="341985" marR="0" lvl="0" indent="-341985" algn="l" rtl="0">
              <a:spcBef>
                <a:spcPts val="160"/>
              </a:spcBef>
              <a:spcAft>
                <a:spcPts val="0"/>
              </a:spcAft>
              <a:buNone/>
            </a:pPr>
            <a:endParaRPr sz="800">
              <a:solidFill>
                <a:srgbClr val="000000"/>
              </a:solidFill>
              <a:latin typeface="Verdana"/>
              <a:ea typeface="Verdana"/>
              <a:cs typeface="Verdana"/>
              <a:sym typeface="Verdana"/>
            </a:endParaRPr>
          </a:p>
          <a:p>
            <a:pPr marL="341985" marR="0" lvl="0" indent="-341985" algn="l" rtl="0">
              <a:spcBef>
                <a:spcPts val="460"/>
              </a:spcBef>
              <a:spcAft>
                <a:spcPts val="0"/>
              </a:spcAft>
              <a:buNone/>
            </a:pPr>
            <a:r>
              <a:rPr lang="en-US" sz="2300" b="1">
                <a:solidFill>
                  <a:srgbClr val="000000"/>
                </a:solidFill>
                <a:latin typeface="Verdana"/>
                <a:ea typeface="Verdana"/>
                <a:cs typeface="Verdana"/>
                <a:sym typeface="Verdana"/>
              </a:rPr>
              <a:t>R: </a:t>
            </a:r>
            <a:endParaRPr sz="2300">
              <a:solidFill>
                <a:srgbClr val="000000"/>
              </a:solidFill>
              <a:latin typeface="Verdana"/>
              <a:ea typeface="Verdana"/>
              <a:cs typeface="Verdana"/>
              <a:sym typeface="Verdana"/>
            </a:endParaRPr>
          </a:p>
          <a:p>
            <a:pPr marL="341985" marR="0" lvl="0" indent="-341985" algn="l" rtl="0">
              <a:spcBef>
                <a:spcPts val="460"/>
              </a:spcBef>
              <a:spcAft>
                <a:spcPts val="0"/>
              </a:spcAft>
              <a:buNone/>
            </a:pPr>
            <a:endParaRPr sz="2300">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4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Activities</a:t>
            </a:r>
            <a:endParaRPr/>
          </a:p>
        </p:txBody>
      </p:sp>
      <p:sp>
        <p:nvSpPr>
          <p:cNvPr id="267" name="Google Shape;267;p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268" name="Google Shape;268;p4" descr="csf2_logo-l.png"/>
          <p:cNvPicPr preferRelativeResize="0"/>
          <p:nvPr/>
        </p:nvPicPr>
        <p:blipFill rotWithShape="1">
          <a:blip r:embed="rId3">
            <a:alphaModFix/>
          </a:blip>
          <a:srcRect/>
          <a:stretch/>
        </p:blipFill>
        <p:spPr>
          <a:xfrm>
            <a:off x="457200" y="106363"/>
            <a:ext cx="822325" cy="823912"/>
          </a:xfrm>
          <a:prstGeom prst="rect">
            <a:avLst/>
          </a:prstGeom>
          <a:noFill/>
          <a:ln>
            <a:noFill/>
          </a:ln>
        </p:spPr>
      </p:pic>
      <p:sp>
        <p:nvSpPr>
          <p:cNvPr id="269" name="Google Shape;269;p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270" name="Google Shape;270;p4" descr="http://peanutonthetable.com/wp-content/uploads/2013/02/notebook-and-pen.jpg">
            <a:hlinkClick r:id="rId4"/>
          </p:cNvPr>
          <p:cNvPicPr preferRelativeResize="0"/>
          <p:nvPr/>
        </p:nvPicPr>
        <p:blipFill rotWithShape="1">
          <a:blip r:embed="rId5">
            <a:alphaModFix/>
          </a:blip>
          <a:srcRect/>
          <a:stretch/>
        </p:blipFill>
        <p:spPr>
          <a:xfrm>
            <a:off x="5086350" y="2971800"/>
            <a:ext cx="2547938" cy="1912938"/>
          </a:xfrm>
          <a:prstGeom prst="rect">
            <a:avLst/>
          </a:prstGeom>
          <a:noFill/>
          <a:ln>
            <a:noFill/>
          </a:ln>
          <a:effectLst>
            <a:outerShdw blurRad="292100" dist="139700" dir="2700000" algn="tl" rotWithShape="0">
              <a:srgbClr val="333333">
                <a:alpha val="64705"/>
              </a:srgbClr>
            </a:outerShdw>
          </a:effectLst>
        </p:spPr>
      </p:pic>
      <p:sp>
        <p:nvSpPr>
          <p:cNvPr id="271" name="Google Shape;271;p4"/>
          <p:cNvSpPr txBox="1"/>
          <p:nvPr/>
        </p:nvSpPr>
        <p:spPr>
          <a:xfrm>
            <a:off x="1576388" y="5124450"/>
            <a:ext cx="2225675"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dk1"/>
                </a:solidFill>
                <a:latin typeface="Verdana"/>
                <a:ea typeface="Verdana"/>
                <a:cs typeface="Verdana"/>
                <a:sym typeface="Verdana"/>
              </a:rPr>
              <a:t>Egg/Tennis Ball</a:t>
            </a:r>
            <a:endParaRPr/>
          </a:p>
        </p:txBody>
      </p:sp>
      <p:sp>
        <p:nvSpPr>
          <p:cNvPr id="272" name="Google Shape;272;p4"/>
          <p:cNvSpPr txBox="1"/>
          <p:nvPr/>
        </p:nvSpPr>
        <p:spPr>
          <a:xfrm>
            <a:off x="4851400" y="5129213"/>
            <a:ext cx="312578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dk1"/>
                </a:solidFill>
                <a:latin typeface="Verdana"/>
                <a:ea typeface="Verdana"/>
                <a:cs typeface="Verdana"/>
                <a:sym typeface="Verdana"/>
              </a:rPr>
              <a:t>3 Words for Resilience</a:t>
            </a:r>
            <a:endParaRPr/>
          </a:p>
          <a:p>
            <a:pPr marL="0" marR="0" lvl="0" indent="0" algn="l" rtl="0">
              <a:spcBef>
                <a:spcPts val="0"/>
              </a:spcBef>
              <a:spcAft>
                <a:spcPts val="0"/>
              </a:spcAft>
              <a:buNone/>
            </a:pPr>
            <a:r>
              <a:rPr lang="en-US" sz="1800" b="1" i="0" u="none" strike="noStrike" cap="none">
                <a:solidFill>
                  <a:schemeClr val="dk1"/>
                </a:solidFill>
                <a:latin typeface="Verdana"/>
                <a:ea typeface="Verdana"/>
                <a:cs typeface="Verdana"/>
                <a:sym typeface="Verdana"/>
              </a:rPr>
              <a:t>	page 2</a:t>
            </a:r>
            <a:endParaRPr sz="1800" b="1" i="0" u="none" strike="noStrike" cap="none">
              <a:solidFill>
                <a:schemeClr val="dk1"/>
              </a:solidFill>
              <a:latin typeface="Verdana"/>
              <a:ea typeface="Verdana"/>
              <a:cs typeface="Verdana"/>
              <a:sym typeface="Verdana"/>
            </a:endParaRPr>
          </a:p>
        </p:txBody>
      </p:sp>
      <p:grpSp>
        <p:nvGrpSpPr>
          <p:cNvPr id="273" name="Google Shape;273;p4"/>
          <p:cNvGrpSpPr/>
          <p:nvPr/>
        </p:nvGrpSpPr>
        <p:grpSpPr>
          <a:xfrm>
            <a:off x="1162050" y="1978025"/>
            <a:ext cx="3111500" cy="3111500"/>
            <a:chOff x="1162050" y="1978025"/>
            <a:chExt cx="3111500" cy="3111500"/>
          </a:xfrm>
        </p:grpSpPr>
        <p:pic>
          <p:nvPicPr>
            <p:cNvPr id="274" name="Google Shape;274;p4" descr="Movie Icon"/>
            <p:cNvPicPr preferRelativeResize="0"/>
            <p:nvPr/>
          </p:nvPicPr>
          <p:blipFill rotWithShape="1">
            <a:blip r:embed="rId6">
              <a:alphaModFix/>
            </a:blip>
            <a:srcRect/>
            <a:stretch/>
          </p:blipFill>
          <p:spPr>
            <a:xfrm>
              <a:off x="1162050" y="1978025"/>
              <a:ext cx="3111500" cy="3111500"/>
            </a:xfrm>
            <a:prstGeom prst="rect">
              <a:avLst/>
            </a:prstGeom>
            <a:noFill/>
            <a:ln>
              <a:noFill/>
            </a:ln>
          </p:spPr>
        </p:pic>
        <p:sp>
          <p:nvSpPr>
            <p:cNvPr id="275" name="Google Shape;275;p4"/>
            <p:cNvSpPr/>
            <p:nvPr/>
          </p:nvSpPr>
          <p:spPr>
            <a:xfrm>
              <a:off x="1625600" y="3686175"/>
              <a:ext cx="2105025" cy="944563"/>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276" name="Google Shape;276;p4"/>
          <p:cNvSpPr txBox="1"/>
          <p:nvPr/>
        </p:nvSpPr>
        <p:spPr>
          <a:xfrm>
            <a:off x="1639888" y="3865563"/>
            <a:ext cx="2046287" cy="58578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200" b="1" i="0" u="none" strike="noStrike" cap="none">
                <a:solidFill>
                  <a:schemeClr val="lt1"/>
                </a:solidFill>
                <a:latin typeface="Verdana"/>
                <a:ea typeface="Verdana"/>
                <a:cs typeface="Verdana"/>
                <a:sym typeface="Verdana"/>
              </a:rPr>
              <a:t>DEMO</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40"/>
          <p:cNvSpPr txBox="1"/>
          <p:nvPr/>
        </p:nvSpPr>
        <p:spPr>
          <a:xfrm>
            <a:off x="-17463" y="-17463"/>
            <a:ext cx="9144001" cy="1066801"/>
          </a:xfrm>
          <a:prstGeom prst="rect">
            <a:avLst/>
          </a:prstGeom>
          <a:noFill/>
          <a:ln>
            <a:noFill/>
          </a:ln>
        </p:spPr>
        <p:txBody>
          <a:bodyPr spcFirstLastPara="1" wrap="square" lIns="91275" tIns="45625" rIns="91275" bIns="45625" anchor="ctr" anchorCtr="0">
            <a:noAutofit/>
          </a:bodyPr>
          <a:lstStyle/>
          <a:p>
            <a:pPr marL="0" marR="0" lvl="0" indent="0" algn="ctr" rtl="0">
              <a:spcBef>
                <a:spcPts val="0"/>
              </a:spcBef>
              <a:spcAft>
                <a:spcPts val="0"/>
              </a:spcAft>
              <a:buNone/>
            </a:pPr>
            <a:r>
              <a:rPr lang="en-US" sz="2400" b="1">
                <a:solidFill>
                  <a:schemeClr val="lt1"/>
                </a:solidFill>
                <a:latin typeface="Verdana"/>
                <a:ea typeface="Verdana"/>
                <a:cs typeface="Verdana"/>
                <a:sym typeface="Verdana"/>
              </a:rPr>
              <a:t>Workbook Activity (page 15): </a:t>
            </a:r>
            <a:endParaRPr sz="2400" b="1">
              <a:solidFill>
                <a:schemeClr val="lt1"/>
              </a:solidFill>
              <a:latin typeface="Verdana"/>
              <a:ea typeface="Verdana"/>
              <a:cs typeface="Verdana"/>
              <a:sym typeface="Verdana"/>
            </a:endParaRPr>
          </a:p>
          <a:p>
            <a:pPr marL="0" marR="0" lvl="0" indent="0" algn="ctr" rtl="0">
              <a:spcBef>
                <a:spcPts val="0"/>
              </a:spcBef>
              <a:spcAft>
                <a:spcPts val="0"/>
              </a:spcAft>
              <a:buNone/>
            </a:pPr>
            <a:r>
              <a:rPr lang="en-US" sz="2400" b="1">
                <a:solidFill>
                  <a:schemeClr val="lt1"/>
                </a:solidFill>
                <a:latin typeface="Verdana"/>
                <a:ea typeface="Verdana"/>
                <a:cs typeface="Verdana"/>
                <a:sym typeface="Verdana"/>
              </a:rPr>
              <a:t>Activating Events and ATC</a:t>
            </a:r>
            <a:endParaRPr/>
          </a:p>
        </p:txBody>
      </p:sp>
      <p:sp>
        <p:nvSpPr>
          <p:cNvPr id="854" name="Google Shape;854;p4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40</a:t>
            </a:fld>
            <a:endParaRPr/>
          </a:p>
        </p:txBody>
      </p:sp>
      <p:pic>
        <p:nvPicPr>
          <p:cNvPr id="855" name="Google Shape;855;p40" descr="ATC.png"/>
          <p:cNvPicPr preferRelativeResize="0"/>
          <p:nvPr/>
        </p:nvPicPr>
        <p:blipFill rotWithShape="1">
          <a:blip r:embed="rId3">
            <a:alphaModFix/>
          </a:blip>
          <a:srcRect/>
          <a:stretch/>
        </p:blipFill>
        <p:spPr>
          <a:xfrm>
            <a:off x="457200" y="141288"/>
            <a:ext cx="684213" cy="822325"/>
          </a:xfrm>
          <a:prstGeom prst="rect">
            <a:avLst/>
          </a:prstGeom>
          <a:noFill/>
          <a:ln>
            <a:noFill/>
          </a:ln>
        </p:spPr>
      </p:pic>
      <p:sp>
        <p:nvSpPr>
          <p:cNvPr id="856" name="Google Shape;856;p4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857" name="Google Shape;857;p40"/>
          <p:cNvPicPr preferRelativeResize="0"/>
          <p:nvPr/>
        </p:nvPicPr>
        <p:blipFill rotWithShape="1">
          <a:blip r:embed="rId4">
            <a:alphaModFix/>
          </a:blip>
          <a:srcRect l="45026" t="22947" r="25224" b="14157"/>
          <a:stretch/>
        </p:blipFill>
        <p:spPr>
          <a:xfrm>
            <a:off x="2682875" y="1411288"/>
            <a:ext cx="3798888" cy="50196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41"/>
          <p:cNvSpPr txBox="1"/>
          <p:nvPr/>
        </p:nvSpPr>
        <p:spPr>
          <a:xfrm>
            <a:off x="-17463" y="-17463"/>
            <a:ext cx="9144001" cy="1066801"/>
          </a:xfrm>
          <a:prstGeom prst="rect">
            <a:avLst/>
          </a:prstGeom>
          <a:noFill/>
          <a:ln>
            <a:noFill/>
          </a:ln>
        </p:spPr>
        <p:txBody>
          <a:bodyPr spcFirstLastPara="1" wrap="square" lIns="91275" tIns="45625" rIns="91275" bIns="45625" anchor="ctr" anchorCtr="0">
            <a:noAutofit/>
          </a:bodyPr>
          <a:lstStyle/>
          <a:p>
            <a:pPr marL="0" marR="0" lvl="0" indent="0" algn="ctr" rtl="0">
              <a:spcBef>
                <a:spcPts val="0"/>
              </a:spcBef>
              <a:spcAft>
                <a:spcPts val="0"/>
              </a:spcAft>
              <a:buNone/>
            </a:pPr>
            <a:r>
              <a:rPr lang="en-US" sz="2400" b="1">
                <a:solidFill>
                  <a:schemeClr val="lt1"/>
                </a:solidFill>
                <a:latin typeface="Verdana"/>
                <a:ea typeface="Verdana"/>
                <a:cs typeface="Verdana"/>
                <a:sym typeface="Verdana"/>
              </a:rPr>
              <a:t>Workbook Activity (pp. 16-17): </a:t>
            </a:r>
            <a:endParaRPr/>
          </a:p>
          <a:p>
            <a:pPr marL="0" marR="0" lvl="0" indent="0" algn="ctr" rtl="0">
              <a:spcBef>
                <a:spcPts val="0"/>
              </a:spcBef>
              <a:spcAft>
                <a:spcPts val="0"/>
              </a:spcAft>
              <a:buNone/>
            </a:pPr>
            <a:r>
              <a:rPr lang="en-US" sz="2400" b="1">
                <a:solidFill>
                  <a:schemeClr val="lt1"/>
                </a:solidFill>
                <a:latin typeface="Verdana"/>
                <a:ea typeface="Verdana"/>
                <a:cs typeface="Verdana"/>
                <a:sym typeface="Verdana"/>
              </a:rPr>
              <a:t>ATC Practice</a:t>
            </a:r>
            <a:endParaRPr/>
          </a:p>
        </p:txBody>
      </p:sp>
      <p:sp>
        <p:nvSpPr>
          <p:cNvPr id="865" name="Google Shape;865;p4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41</a:t>
            </a:fld>
            <a:endParaRPr/>
          </a:p>
        </p:txBody>
      </p:sp>
      <p:pic>
        <p:nvPicPr>
          <p:cNvPr id="866" name="Google Shape;866;p41" descr="ATC.png"/>
          <p:cNvPicPr preferRelativeResize="0"/>
          <p:nvPr/>
        </p:nvPicPr>
        <p:blipFill rotWithShape="1">
          <a:blip r:embed="rId3">
            <a:alphaModFix/>
          </a:blip>
          <a:srcRect/>
          <a:stretch/>
        </p:blipFill>
        <p:spPr>
          <a:xfrm>
            <a:off x="457200" y="141288"/>
            <a:ext cx="684213" cy="822325"/>
          </a:xfrm>
          <a:prstGeom prst="rect">
            <a:avLst/>
          </a:prstGeom>
          <a:noFill/>
          <a:ln>
            <a:noFill/>
          </a:ln>
        </p:spPr>
      </p:pic>
      <p:sp>
        <p:nvSpPr>
          <p:cNvPr id="867" name="Google Shape;867;p4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868" name="Google Shape;868;p41" descr="B - reviewed CSF2_TeenCurriculum_2HRWORKSHOP_ParticipantGuideV2_1 2_AUG14 V4_1.pptx - PowerPoint"/>
          <p:cNvPicPr preferRelativeResize="0"/>
          <p:nvPr/>
        </p:nvPicPr>
        <p:blipFill rotWithShape="1">
          <a:blip r:embed="rId4">
            <a:alphaModFix/>
          </a:blip>
          <a:srcRect l="31118" t="23072" r="16983" b="8405"/>
          <a:stretch/>
        </p:blipFill>
        <p:spPr>
          <a:xfrm>
            <a:off x="4859434" y="1312290"/>
            <a:ext cx="3806606" cy="5021658"/>
          </a:xfrm>
          <a:prstGeom prst="rect">
            <a:avLst/>
          </a:prstGeom>
          <a:noFill/>
          <a:ln>
            <a:noFill/>
          </a:ln>
        </p:spPr>
      </p:pic>
      <p:pic>
        <p:nvPicPr>
          <p:cNvPr id="869" name="Google Shape;869;p41" descr="B - reviewed CSF2_TeenCurriculum_2HRWORKSHOP_ParticipantGuideV2_1 2_AUG14 V4_1.pptx - PowerPoint"/>
          <p:cNvPicPr preferRelativeResize="0"/>
          <p:nvPr/>
        </p:nvPicPr>
        <p:blipFill rotWithShape="1">
          <a:blip r:embed="rId5">
            <a:alphaModFix/>
          </a:blip>
          <a:srcRect l="31233" t="22956" r="16984" b="8637"/>
          <a:stretch/>
        </p:blipFill>
        <p:spPr>
          <a:xfrm>
            <a:off x="504872" y="1304016"/>
            <a:ext cx="3810813" cy="502993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4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42</a:t>
            </a:fld>
            <a:endParaRPr/>
          </a:p>
        </p:txBody>
      </p:sp>
      <p:sp>
        <p:nvSpPr>
          <p:cNvPr id="877" name="Google Shape;877;p42"/>
          <p:cNvSpPr txBox="1"/>
          <p:nvPr/>
        </p:nvSpPr>
        <p:spPr>
          <a:xfrm>
            <a:off x="-17463" y="-17463"/>
            <a:ext cx="9144001" cy="1066801"/>
          </a:xfrm>
          <a:prstGeom prst="rect">
            <a:avLst/>
          </a:prstGeom>
          <a:noFill/>
          <a:ln>
            <a:noFill/>
          </a:ln>
        </p:spPr>
        <p:txBody>
          <a:bodyPr spcFirstLastPara="1" wrap="square" lIns="91275" tIns="45625" rIns="91275" bIns="45625" anchor="ctr" anchorCtr="0">
            <a:noAutofit/>
          </a:bodyPr>
          <a:lstStyle/>
          <a:p>
            <a:pPr marL="0" marR="0" lvl="0" indent="0" algn="ctr" rtl="0">
              <a:spcBef>
                <a:spcPts val="0"/>
              </a:spcBef>
              <a:spcAft>
                <a:spcPts val="0"/>
              </a:spcAft>
              <a:buNone/>
            </a:pPr>
            <a:r>
              <a:rPr lang="en-US" sz="2400" b="1">
                <a:solidFill>
                  <a:schemeClr val="lt1"/>
                </a:solidFill>
                <a:latin typeface="Verdana"/>
                <a:ea typeface="Verdana"/>
                <a:cs typeface="Verdana"/>
                <a:sym typeface="Verdana"/>
              </a:rPr>
              <a:t>Activity: </a:t>
            </a:r>
            <a:endParaRPr/>
          </a:p>
          <a:p>
            <a:pPr marL="0" marR="0" lvl="0" indent="0" algn="ctr" rtl="0">
              <a:spcBef>
                <a:spcPts val="0"/>
              </a:spcBef>
              <a:spcAft>
                <a:spcPts val="0"/>
              </a:spcAft>
              <a:buNone/>
            </a:pPr>
            <a:r>
              <a:rPr lang="en-US" sz="2400" b="1">
                <a:solidFill>
                  <a:schemeClr val="lt1"/>
                </a:solidFill>
                <a:latin typeface="Verdana"/>
                <a:ea typeface="Verdana"/>
                <a:cs typeface="Verdana"/>
                <a:sym typeface="Verdana"/>
              </a:rPr>
              <a:t>ATC Relay</a:t>
            </a:r>
            <a:endParaRPr/>
          </a:p>
        </p:txBody>
      </p:sp>
      <p:pic>
        <p:nvPicPr>
          <p:cNvPr id="878" name="Google Shape;878;p42" descr="ATC.png"/>
          <p:cNvPicPr preferRelativeResize="0"/>
          <p:nvPr/>
        </p:nvPicPr>
        <p:blipFill rotWithShape="1">
          <a:blip r:embed="rId3">
            <a:alphaModFix/>
          </a:blip>
          <a:srcRect/>
          <a:stretch/>
        </p:blipFill>
        <p:spPr>
          <a:xfrm>
            <a:off x="457200" y="141288"/>
            <a:ext cx="684213" cy="822325"/>
          </a:xfrm>
          <a:prstGeom prst="rect">
            <a:avLst/>
          </a:prstGeom>
          <a:noFill/>
          <a:ln>
            <a:noFill/>
          </a:ln>
        </p:spPr>
      </p:pic>
      <p:sp>
        <p:nvSpPr>
          <p:cNvPr id="879" name="Google Shape;879;p42" descr="https://encrypted-tbn3.gstatic.com/images?q=tbn:ANd9GcRAhra1W3os0akSfYFadm3wk-Uy1SCdam7oKQ3clFiNFw6vVxOvwA">
            <a:hlinkClick r:id="rId4"/>
          </p:cNvPr>
          <p:cNvSpPr/>
          <p:nvPr/>
        </p:nvSpPr>
        <p:spPr>
          <a:xfrm>
            <a:off x="57150"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0" name="Google Shape;880;p42" descr="https://encrypted-tbn3.gstatic.com/images?q=tbn:ANd9GcRAhra1W3os0akSfYFadm3wk-Uy1SCdam7oKQ3clFiNFw6vVxOvwA">
            <a:hlinkClick r:id="rId4"/>
          </p:cNvPr>
          <p:cNvSpPr/>
          <p:nvPr/>
        </p:nvSpPr>
        <p:spPr>
          <a:xfrm>
            <a:off x="57150"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1" name="Google Shape;881;p4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882" name="Google Shape;882;p42" descr="http://committostayfit.com/blog/wp-content/uploads/2013/08/bigstock-Teamwork-48863816.jpg">
            <a:hlinkClick r:id="rId5"/>
          </p:cNvPr>
          <p:cNvPicPr preferRelativeResize="0"/>
          <p:nvPr/>
        </p:nvPicPr>
        <p:blipFill rotWithShape="1">
          <a:blip r:embed="rId6">
            <a:alphaModFix/>
          </a:blip>
          <a:srcRect/>
          <a:stretch/>
        </p:blipFill>
        <p:spPr>
          <a:xfrm>
            <a:off x="2209800" y="2092325"/>
            <a:ext cx="4733925" cy="35496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889"/>
        <p:cNvGrpSpPr/>
        <p:nvPr/>
      </p:nvGrpSpPr>
      <p:grpSpPr>
        <a:xfrm>
          <a:off x="0" y="0"/>
          <a:ext cx="0" cy="0"/>
          <a:chOff x="0" y="0"/>
          <a:chExt cx="0" cy="0"/>
        </a:xfrm>
      </p:grpSpPr>
      <p:sp>
        <p:nvSpPr>
          <p:cNvPr id="890" name="Google Shape;890;p4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43</a:t>
            </a:fld>
            <a:endParaRPr/>
          </a:p>
        </p:txBody>
      </p:sp>
      <p:sp>
        <p:nvSpPr>
          <p:cNvPr id="891" name="Google Shape;891;p43"/>
          <p:cNvSpPr txBox="1"/>
          <p:nvPr/>
        </p:nvSpPr>
        <p:spPr>
          <a:xfrm>
            <a:off x="-17463" y="-17463"/>
            <a:ext cx="9144001" cy="1066801"/>
          </a:xfrm>
          <a:prstGeom prst="rect">
            <a:avLst/>
          </a:prstGeom>
          <a:noFill/>
          <a:ln>
            <a:noFill/>
          </a:ln>
        </p:spPr>
        <p:txBody>
          <a:bodyPr spcFirstLastPara="1" wrap="square" lIns="91275" tIns="45625" rIns="91275" bIns="45625" anchor="ctr" anchorCtr="0">
            <a:noAutofit/>
          </a:bodyPr>
          <a:lstStyle/>
          <a:p>
            <a:pPr marL="0" marR="0" lvl="0" indent="0" algn="ctr" rtl="0">
              <a:spcBef>
                <a:spcPts val="0"/>
              </a:spcBef>
              <a:spcAft>
                <a:spcPts val="0"/>
              </a:spcAft>
              <a:buNone/>
            </a:pPr>
            <a:r>
              <a:rPr lang="en-US" sz="2400" b="1">
                <a:solidFill>
                  <a:schemeClr val="lt1"/>
                </a:solidFill>
                <a:latin typeface="Verdana"/>
                <a:ea typeface="Verdana"/>
                <a:cs typeface="Verdana"/>
                <a:sym typeface="Verdana"/>
              </a:rPr>
              <a:t>Activity: </a:t>
            </a:r>
            <a:endParaRPr/>
          </a:p>
          <a:p>
            <a:pPr marL="0" marR="0" lvl="0" indent="0" algn="ctr" rtl="0">
              <a:spcBef>
                <a:spcPts val="0"/>
              </a:spcBef>
              <a:spcAft>
                <a:spcPts val="0"/>
              </a:spcAft>
              <a:buNone/>
            </a:pPr>
            <a:r>
              <a:rPr lang="en-US" sz="2400" b="1">
                <a:solidFill>
                  <a:schemeClr val="lt1"/>
                </a:solidFill>
                <a:latin typeface="Verdana"/>
                <a:ea typeface="Verdana"/>
                <a:cs typeface="Verdana"/>
                <a:sym typeface="Verdana"/>
              </a:rPr>
              <a:t>ATC Relay</a:t>
            </a:r>
            <a:r>
              <a:rPr lang="en-US" sz="1800" b="1">
                <a:solidFill>
                  <a:schemeClr val="lt1"/>
                </a:solidFill>
                <a:latin typeface="Verdana"/>
                <a:ea typeface="Verdana"/>
                <a:cs typeface="Verdana"/>
                <a:sym typeface="Verdana"/>
              </a:rPr>
              <a:t> (continued)</a:t>
            </a:r>
            <a:endParaRPr sz="2400" b="1">
              <a:solidFill>
                <a:schemeClr val="lt1"/>
              </a:solidFill>
              <a:latin typeface="Verdana"/>
              <a:ea typeface="Verdana"/>
              <a:cs typeface="Verdana"/>
              <a:sym typeface="Verdana"/>
            </a:endParaRPr>
          </a:p>
        </p:txBody>
      </p:sp>
      <p:pic>
        <p:nvPicPr>
          <p:cNvPr id="892" name="Google Shape;892;p43" descr="ATC.png"/>
          <p:cNvPicPr preferRelativeResize="0"/>
          <p:nvPr/>
        </p:nvPicPr>
        <p:blipFill rotWithShape="1">
          <a:blip r:embed="rId3">
            <a:alphaModFix/>
          </a:blip>
          <a:srcRect/>
          <a:stretch/>
        </p:blipFill>
        <p:spPr>
          <a:xfrm>
            <a:off x="457200" y="141288"/>
            <a:ext cx="684213" cy="822325"/>
          </a:xfrm>
          <a:prstGeom prst="rect">
            <a:avLst/>
          </a:prstGeom>
          <a:noFill/>
          <a:ln>
            <a:noFill/>
          </a:ln>
        </p:spPr>
      </p:pic>
      <p:sp>
        <p:nvSpPr>
          <p:cNvPr id="893" name="Google Shape;893;p43" descr="https://encrypted-tbn3.gstatic.com/images?q=tbn:ANd9GcRAhra1W3os0akSfYFadm3wk-Uy1SCdam7oKQ3clFiNFw6vVxOvwA">
            <a:hlinkClick r:id="rId4"/>
          </p:cNvPr>
          <p:cNvSpPr/>
          <p:nvPr/>
        </p:nvSpPr>
        <p:spPr>
          <a:xfrm>
            <a:off x="57150"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4" name="Google Shape;894;p43" descr="https://encrypted-tbn3.gstatic.com/images?q=tbn:ANd9GcRAhra1W3os0akSfYFadm3wk-Uy1SCdam7oKQ3clFiNFw6vVxOvwA">
            <a:hlinkClick r:id="rId4"/>
          </p:cNvPr>
          <p:cNvSpPr/>
          <p:nvPr/>
        </p:nvSpPr>
        <p:spPr>
          <a:xfrm>
            <a:off x="57150"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5" name="Google Shape;895;p4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896" name="Google Shape;896;p43" descr="http://committostayfit.com/blog/wp-content/uploads/2013/08/bigstock-Teamwork-48863816.jpg">
            <a:hlinkClick r:id="rId5"/>
          </p:cNvPr>
          <p:cNvPicPr preferRelativeResize="0"/>
          <p:nvPr/>
        </p:nvPicPr>
        <p:blipFill rotWithShape="1">
          <a:blip r:embed="rId6">
            <a:alphaModFix/>
          </a:blip>
          <a:srcRect/>
          <a:stretch/>
        </p:blipFill>
        <p:spPr>
          <a:xfrm>
            <a:off x="2209800" y="2092325"/>
            <a:ext cx="4733925" cy="35496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44"/>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 18): </a:t>
            </a:r>
            <a:br>
              <a:rPr lang="en-US"/>
            </a:br>
            <a:r>
              <a:rPr lang="en-US"/>
              <a:t>Make it Personal</a:t>
            </a:r>
            <a:endParaRPr/>
          </a:p>
        </p:txBody>
      </p:sp>
      <p:sp>
        <p:nvSpPr>
          <p:cNvPr id="904" name="Google Shape;904;p4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44</a:t>
            </a:fld>
            <a:endParaRPr/>
          </a:p>
        </p:txBody>
      </p:sp>
      <p:pic>
        <p:nvPicPr>
          <p:cNvPr id="905" name="Google Shape;905;p44" descr="ATC.png"/>
          <p:cNvPicPr preferRelativeResize="0"/>
          <p:nvPr/>
        </p:nvPicPr>
        <p:blipFill rotWithShape="1">
          <a:blip r:embed="rId3">
            <a:alphaModFix/>
          </a:blip>
          <a:srcRect/>
          <a:stretch/>
        </p:blipFill>
        <p:spPr>
          <a:xfrm>
            <a:off x="457200" y="141288"/>
            <a:ext cx="684213" cy="822325"/>
          </a:xfrm>
          <a:prstGeom prst="rect">
            <a:avLst/>
          </a:prstGeom>
          <a:noFill/>
          <a:ln>
            <a:noFill/>
          </a:ln>
        </p:spPr>
      </p:pic>
      <p:sp>
        <p:nvSpPr>
          <p:cNvPr id="906" name="Google Shape;906;p4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907" name="Google Shape;907;p44" descr="B - reviewed CSF2_TeenCurriculum_2HRWORKSHOP_ParticipantGuideV2_1 2_AUG14 V4_1.pptx - PowerPoint"/>
          <p:cNvPicPr preferRelativeResize="0"/>
          <p:nvPr/>
        </p:nvPicPr>
        <p:blipFill rotWithShape="1">
          <a:blip r:embed="rId4">
            <a:alphaModFix/>
          </a:blip>
          <a:srcRect l="10259" t="26255" r="7981" b="4571"/>
          <a:stretch/>
        </p:blipFill>
        <p:spPr>
          <a:xfrm>
            <a:off x="2673924" y="1371602"/>
            <a:ext cx="3826883" cy="503792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919"/>
        <p:cNvGrpSpPr/>
        <p:nvPr/>
      </p:nvGrpSpPr>
      <p:grpSpPr>
        <a:xfrm>
          <a:off x="0" y="0"/>
          <a:ext cx="0" cy="0"/>
          <a:chOff x="0" y="0"/>
          <a:chExt cx="0" cy="0"/>
        </a:xfrm>
      </p:grpSpPr>
      <p:sp>
        <p:nvSpPr>
          <p:cNvPr id="920" name="Google Shape;920;p4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5) EM Cover Page</a:t>
            </a:r>
            <a:endParaRPr/>
          </a:p>
        </p:txBody>
      </p:sp>
      <p:sp>
        <p:nvSpPr>
          <p:cNvPr id="921" name="Google Shape;921;p4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45</a:t>
            </a:fld>
            <a:endParaRPr/>
          </a:p>
        </p:txBody>
      </p:sp>
      <p:sp>
        <p:nvSpPr>
          <p:cNvPr id="922" name="Google Shape;922;p4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933"/>
        <p:cNvGrpSpPr/>
        <p:nvPr/>
      </p:nvGrpSpPr>
      <p:grpSpPr>
        <a:xfrm>
          <a:off x="0" y="0"/>
          <a:ext cx="0" cy="0"/>
          <a:chOff x="0" y="0"/>
          <a:chExt cx="0" cy="0"/>
        </a:xfrm>
      </p:grpSpPr>
      <p:sp>
        <p:nvSpPr>
          <p:cNvPr id="934" name="Google Shape;934;p4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5) EM Key Terms</a:t>
            </a:r>
            <a:endParaRPr/>
          </a:p>
        </p:txBody>
      </p:sp>
      <p:sp>
        <p:nvSpPr>
          <p:cNvPr id="935" name="Google Shape;935;p4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46</a:t>
            </a:fld>
            <a:endParaRPr/>
          </a:p>
        </p:txBody>
      </p:sp>
      <p:sp>
        <p:nvSpPr>
          <p:cNvPr id="936" name="Google Shape;936;p4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4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 19):</a:t>
            </a:r>
            <a:br>
              <a:rPr lang="en-US"/>
            </a:br>
            <a:r>
              <a:rPr lang="en-US"/>
              <a:t>Hunt the Good Stuff</a:t>
            </a:r>
            <a:endParaRPr/>
          </a:p>
        </p:txBody>
      </p:sp>
      <p:sp>
        <p:nvSpPr>
          <p:cNvPr id="944" name="Google Shape;944;p4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47</a:t>
            </a:fld>
            <a:endParaRPr/>
          </a:p>
        </p:txBody>
      </p:sp>
      <p:pic>
        <p:nvPicPr>
          <p:cNvPr id="945" name="Google Shape;945;p47" descr="HTGS.png"/>
          <p:cNvPicPr preferRelativeResize="0"/>
          <p:nvPr/>
        </p:nvPicPr>
        <p:blipFill rotWithShape="1">
          <a:blip r:embed="rId3">
            <a:alphaModFix/>
          </a:blip>
          <a:srcRect/>
          <a:stretch/>
        </p:blipFill>
        <p:spPr>
          <a:xfrm>
            <a:off x="412750" y="131763"/>
            <a:ext cx="684213" cy="822325"/>
          </a:xfrm>
          <a:prstGeom prst="rect">
            <a:avLst/>
          </a:prstGeom>
          <a:noFill/>
          <a:ln>
            <a:noFill/>
          </a:ln>
        </p:spPr>
      </p:pic>
      <p:sp>
        <p:nvSpPr>
          <p:cNvPr id="946" name="Google Shape;946;p4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grpSp>
        <p:nvGrpSpPr>
          <p:cNvPr id="947" name="Google Shape;947;p47"/>
          <p:cNvGrpSpPr/>
          <p:nvPr/>
        </p:nvGrpSpPr>
        <p:grpSpPr>
          <a:xfrm>
            <a:off x="2664693" y="1316711"/>
            <a:ext cx="3831267" cy="5042235"/>
            <a:chOff x="773913" y="1316711"/>
            <a:chExt cx="3831267" cy="5042235"/>
          </a:xfrm>
        </p:grpSpPr>
        <p:grpSp>
          <p:nvGrpSpPr>
            <p:cNvPr id="948" name="Google Shape;948;p47"/>
            <p:cNvGrpSpPr/>
            <p:nvPr/>
          </p:nvGrpSpPr>
          <p:grpSpPr>
            <a:xfrm>
              <a:off x="783835" y="1316711"/>
              <a:ext cx="3821345" cy="5042235"/>
              <a:chOff x="5580548" y="2508574"/>
              <a:chExt cx="3821345" cy="5042235"/>
            </a:xfrm>
          </p:grpSpPr>
          <p:sp>
            <p:nvSpPr>
              <p:cNvPr id="949" name="Google Shape;949;p47"/>
              <p:cNvSpPr/>
              <p:nvPr/>
            </p:nvSpPr>
            <p:spPr>
              <a:xfrm>
                <a:off x="5580548" y="2530753"/>
                <a:ext cx="3811423" cy="50200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950" name="Google Shape;950;p47"/>
              <p:cNvGrpSpPr/>
              <p:nvPr/>
            </p:nvGrpSpPr>
            <p:grpSpPr>
              <a:xfrm>
                <a:off x="5580787" y="3669817"/>
                <a:ext cx="3821106" cy="3669675"/>
                <a:chOff x="-4593771" y="1883228"/>
                <a:chExt cx="5225143" cy="4953000"/>
              </a:xfrm>
            </p:grpSpPr>
            <p:sp>
              <p:nvSpPr>
                <p:cNvPr id="951" name="Google Shape;951;p47"/>
                <p:cNvSpPr/>
                <p:nvPr/>
              </p:nvSpPr>
              <p:spPr>
                <a:xfrm>
                  <a:off x="-4593771" y="3496943"/>
                  <a:ext cx="5225143" cy="1975514"/>
                </a:xfrm>
                <a:prstGeom prst="roundRect">
                  <a:avLst>
                    <a:gd name="adj" fmla="val 0"/>
                  </a:avLst>
                </a:prstGeom>
                <a:solidFill>
                  <a:srgbClr val="D8D8D8"/>
                </a:solidFill>
                <a:ln>
                  <a:noFill/>
                </a:ln>
              </p:spPr>
              <p:txBody>
                <a:bodyPr spcFirstLastPara="1" wrap="square" lIns="69025" tIns="34500" rIns="69025" bIns="345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2" name="Google Shape;952;p47"/>
                <p:cNvSpPr/>
                <p:nvPr/>
              </p:nvSpPr>
              <p:spPr>
                <a:xfrm>
                  <a:off x="-4593771" y="2318657"/>
                  <a:ext cx="5225143" cy="1469571"/>
                </a:xfrm>
                <a:prstGeom prst="roundRect">
                  <a:avLst>
                    <a:gd name="adj" fmla="val 0"/>
                  </a:avLst>
                </a:prstGeom>
                <a:solidFill>
                  <a:srgbClr val="BFBFBF"/>
                </a:solidFill>
                <a:ln>
                  <a:noFill/>
                </a:ln>
              </p:spPr>
              <p:txBody>
                <a:bodyPr spcFirstLastPara="1" wrap="square" lIns="69025" tIns="34500" rIns="69025" bIns="345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3" name="Google Shape;953;p47"/>
                <p:cNvSpPr/>
                <p:nvPr/>
              </p:nvSpPr>
              <p:spPr>
                <a:xfrm>
                  <a:off x="-4593771" y="1883228"/>
                  <a:ext cx="5225143" cy="435429"/>
                </a:xfrm>
                <a:prstGeom prst="roundRect">
                  <a:avLst>
                    <a:gd name="adj" fmla="val 0"/>
                  </a:avLst>
                </a:prstGeom>
                <a:solidFill>
                  <a:srgbClr val="D8D8D8"/>
                </a:solidFill>
                <a:ln>
                  <a:noFill/>
                </a:ln>
              </p:spPr>
              <p:txBody>
                <a:bodyPr spcFirstLastPara="1" wrap="square" lIns="69025" tIns="34500" rIns="69025" bIns="345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4" name="Google Shape;954;p47"/>
                <p:cNvSpPr/>
                <p:nvPr/>
              </p:nvSpPr>
              <p:spPr>
                <a:xfrm>
                  <a:off x="-4593771" y="5312229"/>
                  <a:ext cx="5225143" cy="1523999"/>
                </a:xfrm>
                <a:prstGeom prst="roundRect">
                  <a:avLst>
                    <a:gd name="adj" fmla="val 0"/>
                  </a:avLst>
                </a:prstGeom>
                <a:solidFill>
                  <a:srgbClr val="BFBFBF"/>
                </a:solidFill>
                <a:ln>
                  <a:noFill/>
                </a:ln>
              </p:spPr>
              <p:txBody>
                <a:bodyPr spcFirstLastPara="1" wrap="square" lIns="69025" tIns="34500" rIns="69025" bIns="345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955" name="Google Shape;955;p47"/>
              <p:cNvSpPr/>
              <p:nvPr/>
            </p:nvSpPr>
            <p:spPr>
              <a:xfrm>
                <a:off x="5605112" y="3023043"/>
                <a:ext cx="3727174" cy="646799"/>
              </a:xfrm>
              <a:prstGeom prst="rect">
                <a:avLst/>
              </a:prstGeom>
              <a:noFill/>
              <a:ln>
                <a:noFill/>
              </a:ln>
            </p:spPr>
            <p:txBody>
              <a:bodyPr spcFirstLastPara="1" wrap="square" lIns="69025" tIns="34500" rIns="69025" bIns="34500" anchor="t" anchorCtr="0">
                <a:spAutoFit/>
              </a:bodyPr>
              <a:lstStyle/>
              <a:p>
                <a:pPr marL="0" marR="0" lvl="0" indent="0" algn="l" rtl="0">
                  <a:spcBef>
                    <a:spcPts val="0"/>
                  </a:spcBef>
                  <a:spcAft>
                    <a:spcPts val="0"/>
                  </a:spcAft>
                  <a:buNone/>
                </a:pPr>
                <a:r>
                  <a:rPr lang="en-US" sz="750" b="1">
                    <a:solidFill>
                      <a:schemeClr val="dk1"/>
                    </a:solidFill>
                    <a:latin typeface="Verdana"/>
                    <a:ea typeface="Verdana"/>
                    <a:cs typeface="Verdana"/>
                    <a:sym typeface="Verdana"/>
                  </a:rPr>
                  <a:t>Instructions: </a:t>
                </a:r>
                <a:r>
                  <a:rPr lang="en-US" sz="750">
                    <a:solidFill>
                      <a:schemeClr val="dk1"/>
                    </a:solidFill>
                    <a:latin typeface="Verdana"/>
                    <a:ea typeface="Verdana"/>
                    <a:cs typeface="Verdana"/>
                    <a:sym typeface="Verdana"/>
                  </a:rPr>
                  <a:t>Record three good things each day. Next to each positive event that you list, write a reflection (at least one sentence) about:</a:t>
                </a:r>
                <a:endParaRPr/>
              </a:p>
              <a:p>
                <a:pPr marL="515938" marR="0" lvl="0" indent="-515938" algn="l" rtl="0">
                  <a:spcBef>
                    <a:spcPts val="0"/>
                  </a:spcBef>
                  <a:spcAft>
                    <a:spcPts val="0"/>
                  </a:spcAft>
                  <a:buNone/>
                </a:pPr>
                <a:r>
                  <a:rPr lang="en-US" sz="750">
                    <a:solidFill>
                      <a:schemeClr val="dk1"/>
                    </a:solidFill>
                    <a:latin typeface="Verdana"/>
                    <a:ea typeface="Verdana"/>
                    <a:cs typeface="Verdana"/>
                    <a:sym typeface="Verdana"/>
                  </a:rPr>
                  <a:t>	- Why did this good thing happen?</a:t>
                </a:r>
                <a:endParaRPr sz="750">
                  <a:solidFill>
                    <a:schemeClr val="dk1"/>
                  </a:solidFill>
                  <a:latin typeface="Verdana"/>
                  <a:ea typeface="Verdana"/>
                  <a:cs typeface="Verdana"/>
                  <a:sym typeface="Verdana"/>
                </a:endParaRPr>
              </a:p>
              <a:p>
                <a:pPr marL="515938" marR="0" lvl="0" indent="-515938" algn="l" rtl="0">
                  <a:spcBef>
                    <a:spcPts val="0"/>
                  </a:spcBef>
                  <a:spcAft>
                    <a:spcPts val="0"/>
                  </a:spcAft>
                  <a:buNone/>
                </a:pPr>
                <a:r>
                  <a:rPr lang="en-US" sz="750">
                    <a:solidFill>
                      <a:schemeClr val="dk1"/>
                    </a:solidFill>
                    <a:latin typeface="Verdana"/>
                    <a:ea typeface="Verdana"/>
                    <a:cs typeface="Verdana"/>
                    <a:sym typeface="Verdana"/>
                  </a:rPr>
                  <a:t>	- What does this good thing mean to you?</a:t>
                </a:r>
                <a:endParaRPr/>
              </a:p>
              <a:p>
                <a:pPr marL="515938" marR="0" lvl="0" indent="-515938" algn="l" rtl="0">
                  <a:spcBef>
                    <a:spcPts val="0"/>
                  </a:spcBef>
                  <a:spcAft>
                    <a:spcPts val="0"/>
                  </a:spcAft>
                  <a:buNone/>
                </a:pPr>
                <a:r>
                  <a:rPr lang="en-US" sz="750">
                    <a:solidFill>
                      <a:schemeClr val="dk1"/>
                    </a:solidFill>
                    <a:latin typeface="Verdana"/>
                    <a:ea typeface="Verdana"/>
                    <a:cs typeface="Verdana"/>
                    <a:sym typeface="Verdana"/>
                  </a:rPr>
                  <a:t>	- How does this good thing make you feel?</a:t>
                </a:r>
                <a:endParaRPr/>
              </a:p>
            </p:txBody>
          </p:sp>
          <p:pic>
            <p:nvPicPr>
              <p:cNvPr id="956" name="Google Shape;956;p47" descr="csf_inside"/>
              <p:cNvPicPr preferRelativeResize="0"/>
              <p:nvPr/>
            </p:nvPicPr>
            <p:blipFill rotWithShape="1">
              <a:blip r:embed="rId4">
                <a:alphaModFix/>
              </a:blip>
              <a:srcRect b="92290"/>
              <a:stretch/>
            </p:blipFill>
            <p:spPr>
              <a:xfrm>
                <a:off x="5580548" y="2508574"/>
                <a:ext cx="3811423" cy="473436"/>
              </a:xfrm>
              <a:prstGeom prst="rect">
                <a:avLst/>
              </a:prstGeom>
              <a:noFill/>
              <a:ln>
                <a:noFill/>
              </a:ln>
            </p:spPr>
          </p:pic>
          <p:sp>
            <p:nvSpPr>
              <p:cNvPr id="957" name="Google Shape;957;p47"/>
              <p:cNvSpPr/>
              <p:nvPr/>
            </p:nvSpPr>
            <p:spPr>
              <a:xfrm>
                <a:off x="6719569" y="2814985"/>
                <a:ext cx="1498260" cy="236863"/>
              </a:xfrm>
              <a:prstGeom prst="roundRect">
                <a:avLst>
                  <a:gd name="adj" fmla="val 16667"/>
                </a:avLst>
              </a:prstGeom>
              <a:solidFill>
                <a:srgbClr val="00B050"/>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r>
                  <a:rPr lang="en-US" sz="1000">
                    <a:solidFill>
                      <a:schemeClr val="lt1"/>
                    </a:solidFill>
                    <a:latin typeface="Arial"/>
                    <a:ea typeface="Arial"/>
                    <a:cs typeface="Arial"/>
                    <a:sym typeface="Arial"/>
                  </a:rPr>
                  <a:t>Optimism</a:t>
                </a:r>
                <a:endParaRPr sz="600">
                  <a:solidFill>
                    <a:schemeClr val="lt1"/>
                  </a:solidFill>
                  <a:latin typeface="Arial"/>
                  <a:ea typeface="Arial"/>
                  <a:cs typeface="Arial"/>
                  <a:sym typeface="Arial"/>
                </a:endParaRPr>
              </a:p>
            </p:txBody>
          </p:sp>
          <p:pic>
            <p:nvPicPr>
              <p:cNvPr id="958" name="Google Shape;958;p47" descr="HTGS.png"/>
              <p:cNvPicPr preferRelativeResize="0"/>
              <p:nvPr/>
            </p:nvPicPr>
            <p:blipFill rotWithShape="1">
              <a:blip r:embed="rId3">
                <a:alphaModFix/>
              </a:blip>
              <a:srcRect/>
              <a:stretch/>
            </p:blipFill>
            <p:spPr>
              <a:xfrm>
                <a:off x="5739329" y="2542166"/>
                <a:ext cx="300874" cy="361608"/>
              </a:xfrm>
              <a:prstGeom prst="rect">
                <a:avLst/>
              </a:prstGeom>
              <a:noFill/>
              <a:ln>
                <a:noFill/>
              </a:ln>
            </p:spPr>
          </p:pic>
          <p:sp>
            <p:nvSpPr>
              <p:cNvPr id="959" name="Google Shape;959;p47"/>
              <p:cNvSpPr txBox="1"/>
              <p:nvPr/>
            </p:nvSpPr>
            <p:spPr>
              <a:xfrm>
                <a:off x="6641950" y="2583440"/>
                <a:ext cx="1759806"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lt1"/>
                    </a:solidFill>
                    <a:latin typeface="Verdana"/>
                    <a:ea typeface="Verdana"/>
                    <a:cs typeface="Verdana"/>
                    <a:sym typeface="Verdana"/>
                  </a:rPr>
                  <a:t>Hunt the Good Stuff</a:t>
                </a:r>
                <a:endParaRPr sz="1050" b="1">
                  <a:solidFill>
                    <a:schemeClr val="lt1"/>
                  </a:solidFill>
                  <a:latin typeface="Verdana"/>
                  <a:ea typeface="Verdana"/>
                  <a:cs typeface="Verdana"/>
                  <a:sym typeface="Verdana"/>
                </a:endParaRPr>
              </a:p>
            </p:txBody>
          </p:sp>
        </p:grpSp>
        <p:sp>
          <p:nvSpPr>
            <p:cNvPr id="960" name="Google Shape;960;p47"/>
            <p:cNvSpPr txBox="1"/>
            <p:nvPr/>
          </p:nvSpPr>
          <p:spPr>
            <a:xfrm>
              <a:off x="773913" y="2460536"/>
              <a:ext cx="3761660" cy="3409094"/>
            </a:xfrm>
            <a:prstGeom prst="rect">
              <a:avLst/>
            </a:prstGeom>
            <a:noFill/>
            <a:ln>
              <a:noFill/>
            </a:ln>
          </p:spPr>
          <p:txBody>
            <a:bodyPr spcFirstLastPara="1" wrap="square" lIns="69025" tIns="34500" rIns="69025" bIns="34500" anchor="t" anchorCtr="0">
              <a:spAutoFit/>
            </a:bodyPr>
            <a:lstStyle/>
            <a:p>
              <a:pPr marL="0" marR="0" lvl="0" indent="0" algn="l" rtl="0">
                <a:spcBef>
                  <a:spcPts val="0"/>
                </a:spcBef>
                <a:spcAft>
                  <a:spcPts val="0"/>
                </a:spcAft>
                <a:buNone/>
              </a:pPr>
              <a:r>
                <a:rPr lang="en-US" sz="800" b="1">
                  <a:solidFill>
                    <a:schemeClr val="dk1"/>
                  </a:solidFill>
                  <a:latin typeface="Verdana"/>
                  <a:ea typeface="Verdana"/>
                  <a:cs typeface="Verdana"/>
                  <a:sym typeface="Verdana"/>
                </a:rPr>
                <a:t>Date:</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Good Thing 1:</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Reflection:</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5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Good Thing 2:</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Reflection: </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4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Good Thing 3:</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r>
                <a:rPr lang="en-US" sz="800" b="1">
                  <a:solidFill>
                    <a:schemeClr val="dk1"/>
                  </a:solidFill>
                  <a:latin typeface="Verdana"/>
                  <a:ea typeface="Verdana"/>
                  <a:cs typeface="Verdana"/>
                  <a:sym typeface="Verdana"/>
                </a:rPr>
                <a:t>Reflection:</a:t>
              </a:r>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a:p>
              <a:pPr marL="0" marR="0" lvl="0" indent="0" algn="l" rtl="0">
                <a:spcBef>
                  <a:spcPts val="0"/>
                </a:spcBef>
                <a:spcAft>
                  <a:spcPts val="0"/>
                </a:spcAft>
                <a:buNone/>
              </a:pPr>
              <a:endParaRPr sz="800" b="1">
                <a:solidFill>
                  <a:schemeClr val="dk1"/>
                </a:solidFill>
                <a:latin typeface="Verdana"/>
                <a:ea typeface="Verdana"/>
                <a:cs typeface="Verdana"/>
                <a:sym typeface="Verdana"/>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4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Energy Management</a:t>
            </a:r>
            <a:endParaRPr/>
          </a:p>
        </p:txBody>
      </p:sp>
      <p:sp>
        <p:nvSpPr>
          <p:cNvPr id="968" name="Google Shape;968;p4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solidFill>
                  <a:srgbClr val="000000"/>
                </a:solidFill>
              </a:rPr>
              <a:t>48</a:t>
            </a:fld>
            <a:endParaRPr>
              <a:solidFill>
                <a:srgbClr val="000000"/>
              </a:solidFill>
            </a:endParaRPr>
          </a:p>
        </p:txBody>
      </p:sp>
      <p:pic>
        <p:nvPicPr>
          <p:cNvPr id="969" name="Google Shape;969;p48" descr="S:\0Resilience\Army\MRT V 3.0 Devel\Final\Icons\Energy_Management.png"/>
          <p:cNvPicPr preferRelativeResize="0"/>
          <p:nvPr/>
        </p:nvPicPr>
        <p:blipFill rotWithShape="1">
          <a:blip r:embed="rId3">
            <a:alphaModFix/>
          </a:blip>
          <a:srcRect/>
          <a:stretch/>
        </p:blipFill>
        <p:spPr>
          <a:xfrm>
            <a:off x="2870200" y="1819804"/>
            <a:ext cx="3416300" cy="4114800"/>
          </a:xfrm>
          <a:prstGeom prst="rect">
            <a:avLst/>
          </a:prstGeom>
          <a:noFill/>
          <a:ln>
            <a:noFill/>
          </a:ln>
        </p:spPr>
      </p:pic>
      <p:pic>
        <p:nvPicPr>
          <p:cNvPr id="970" name="Google Shape;970;p48" descr="Energy_Management.png"/>
          <p:cNvPicPr preferRelativeResize="0"/>
          <p:nvPr/>
        </p:nvPicPr>
        <p:blipFill rotWithShape="1">
          <a:blip r:embed="rId4">
            <a:alphaModFix/>
          </a:blip>
          <a:srcRect/>
          <a:stretch/>
        </p:blipFill>
        <p:spPr>
          <a:xfrm>
            <a:off x="414338" y="161925"/>
            <a:ext cx="682625" cy="822325"/>
          </a:xfrm>
          <a:prstGeom prst="rect">
            <a:avLst/>
          </a:prstGeom>
          <a:noFill/>
          <a:ln>
            <a:noFill/>
          </a:ln>
        </p:spPr>
      </p:pic>
      <p:sp>
        <p:nvSpPr>
          <p:cNvPr id="971" name="Google Shape;971;p48"/>
          <p:cNvSpPr/>
          <p:nvPr/>
        </p:nvSpPr>
        <p:spPr>
          <a:xfrm>
            <a:off x="3141921" y="946297"/>
            <a:ext cx="2819400" cy="381001"/>
          </a:xfrm>
          <a:prstGeom prst="roundRect">
            <a:avLst>
              <a:gd name="adj" fmla="val 16667"/>
            </a:avLst>
          </a:prstGeom>
          <a:solidFill>
            <a:srgbClr val="00B050"/>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r>
              <a:rPr lang="en-US" sz="1900">
                <a:solidFill>
                  <a:schemeClr val="lt1"/>
                </a:solidFill>
                <a:latin typeface="Arial"/>
                <a:ea typeface="Arial"/>
                <a:cs typeface="Arial"/>
                <a:sym typeface="Arial"/>
              </a:rPr>
              <a:t>Self-regulation</a:t>
            </a:r>
            <a:endParaRPr sz="1900">
              <a:solidFill>
                <a:schemeClr val="lt1"/>
              </a:solidFill>
              <a:latin typeface="Arial"/>
              <a:ea typeface="Arial"/>
              <a:cs typeface="Arial"/>
              <a:sym typeface="Arial"/>
            </a:endParaRPr>
          </a:p>
        </p:txBody>
      </p:sp>
      <p:sp>
        <p:nvSpPr>
          <p:cNvPr id="972" name="Google Shape;972;p4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grpSp>
        <p:nvGrpSpPr>
          <p:cNvPr id="979" name="Google Shape;979;p49"/>
          <p:cNvGrpSpPr/>
          <p:nvPr/>
        </p:nvGrpSpPr>
        <p:grpSpPr>
          <a:xfrm>
            <a:off x="195955" y="1345029"/>
            <a:ext cx="3887994" cy="1621978"/>
            <a:chOff x="-69848" y="1185949"/>
            <a:chExt cx="4673599" cy="1949714"/>
          </a:xfrm>
        </p:grpSpPr>
        <p:sp>
          <p:nvSpPr>
            <p:cNvPr id="980" name="Google Shape;980;p49"/>
            <p:cNvSpPr/>
            <p:nvPr/>
          </p:nvSpPr>
          <p:spPr>
            <a:xfrm>
              <a:off x="-69848" y="1185949"/>
              <a:ext cx="4673599" cy="1949714"/>
            </a:xfrm>
            <a:prstGeom prst="roundRect">
              <a:avLst>
                <a:gd name="adj" fmla="val 16667"/>
              </a:avLst>
            </a:prstGeom>
            <a:solidFill>
              <a:schemeClr val="lt1"/>
            </a:solidFill>
            <a:ln w="9525" cap="flat" cmpd="thickThin">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981" name="Google Shape;981;p49" descr="you decide.jpg"/>
            <p:cNvPicPr preferRelativeResize="0"/>
            <p:nvPr/>
          </p:nvPicPr>
          <p:blipFill rotWithShape="1">
            <a:blip r:embed="rId3">
              <a:alphaModFix/>
            </a:blip>
            <a:srcRect/>
            <a:stretch/>
          </p:blipFill>
          <p:spPr>
            <a:xfrm>
              <a:off x="156370" y="1267838"/>
              <a:ext cx="4221163" cy="1785937"/>
            </a:xfrm>
            <a:prstGeom prst="rect">
              <a:avLst/>
            </a:prstGeom>
            <a:noFill/>
            <a:ln>
              <a:noFill/>
            </a:ln>
          </p:spPr>
        </p:pic>
      </p:grpSp>
      <p:sp>
        <p:nvSpPr>
          <p:cNvPr id="982" name="Google Shape;982;p4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Control the Controllables</a:t>
            </a:r>
            <a:endParaRPr/>
          </a:p>
        </p:txBody>
      </p:sp>
      <p:sp>
        <p:nvSpPr>
          <p:cNvPr id="983" name="Google Shape;983;p4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49</a:t>
            </a:fld>
            <a:endParaRPr/>
          </a:p>
        </p:txBody>
      </p:sp>
      <p:pic>
        <p:nvPicPr>
          <p:cNvPr id="984" name="Google Shape;984;p49" descr="stressed out.jpg"/>
          <p:cNvPicPr preferRelativeResize="0"/>
          <p:nvPr/>
        </p:nvPicPr>
        <p:blipFill rotWithShape="1">
          <a:blip r:embed="rId4">
            <a:alphaModFix/>
          </a:blip>
          <a:srcRect/>
          <a:stretch/>
        </p:blipFill>
        <p:spPr>
          <a:xfrm>
            <a:off x="6324600" y="3287713"/>
            <a:ext cx="2819400" cy="3084512"/>
          </a:xfrm>
          <a:prstGeom prst="rect">
            <a:avLst/>
          </a:prstGeom>
          <a:noFill/>
          <a:ln>
            <a:noFill/>
          </a:ln>
        </p:spPr>
      </p:pic>
      <p:sp>
        <p:nvSpPr>
          <p:cNvPr id="985" name="Google Shape;985;p49"/>
          <p:cNvSpPr txBox="1"/>
          <p:nvPr/>
        </p:nvSpPr>
        <p:spPr>
          <a:xfrm>
            <a:off x="4216400" y="1641366"/>
            <a:ext cx="4927599" cy="1107996"/>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200"/>
              <a:buFont typeface="Verdana"/>
              <a:buAutoNum type="arabicPeriod"/>
            </a:pPr>
            <a:r>
              <a:rPr lang="en-US" sz="2200">
                <a:solidFill>
                  <a:schemeClr val="dk1"/>
                </a:solidFill>
                <a:latin typeface="Verdana"/>
                <a:ea typeface="Verdana"/>
                <a:cs typeface="Verdana"/>
                <a:sym typeface="Verdana"/>
              </a:rPr>
              <a:t>What is stressing me out?</a:t>
            </a:r>
            <a:endParaRPr/>
          </a:p>
          <a:p>
            <a:pPr marL="457200" marR="0" lvl="0" indent="-457200" algn="l" rtl="0">
              <a:spcBef>
                <a:spcPts val="0"/>
              </a:spcBef>
              <a:spcAft>
                <a:spcPts val="0"/>
              </a:spcAft>
              <a:buClr>
                <a:schemeClr val="dk1"/>
              </a:buClr>
              <a:buSzPts val="2200"/>
              <a:buFont typeface="Verdana"/>
              <a:buAutoNum type="arabicPeriod"/>
            </a:pPr>
            <a:r>
              <a:rPr lang="en-US" sz="2200">
                <a:solidFill>
                  <a:schemeClr val="dk1"/>
                </a:solidFill>
                <a:latin typeface="Verdana"/>
                <a:ea typeface="Verdana"/>
                <a:cs typeface="Verdana"/>
                <a:sym typeface="Verdana"/>
              </a:rPr>
              <a:t>Is it a big deal or a little deal?</a:t>
            </a:r>
            <a:endParaRPr/>
          </a:p>
          <a:p>
            <a:pPr marL="457200" marR="0" lvl="0" indent="-457200" algn="l" rtl="0">
              <a:spcBef>
                <a:spcPts val="0"/>
              </a:spcBef>
              <a:spcAft>
                <a:spcPts val="0"/>
              </a:spcAft>
              <a:buClr>
                <a:schemeClr val="dk1"/>
              </a:buClr>
              <a:buSzPts val="2200"/>
              <a:buFont typeface="Verdana"/>
              <a:buAutoNum type="arabicPeriod"/>
            </a:pPr>
            <a:r>
              <a:rPr lang="en-US" sz="2200">
                <a:solidFill>
                  <a:schemeClr val="dk1"/>
                </a:solidFill>
                <a:latin typeface="Verdana"/>
                <a:ea typeface="Verdana"/>
                <a:cs typeface="Verdana"/>
                <a:sym typeface="Verdana"/>
              </a:rPr>
              <a:t>Can I control it?</a:t>
            </a:r>
            <a:endParaRPr/>
          </a:p>
        </p:txBody>
      </p:sp>
      <p:sp>
        <p:nvSpPr>
          <p:cNvPr id="986" name="Google Shape;986;p49"/>
          <p:cNvSpPr/>
          <p:nvPr/>
        </p:nvSpPr>
        <p:spPr>
          <a:xfrm>
            <a:off x="0" y="3408363"/>
            <a:ext cx="6781800" cy="2308225"/>
          </a:xfrm>
          <a:prstGeom prst="rect">
            <a:avLst/>
          </a:prstGeom>
          <a:noFill/>
          <a:ln>
            <a:noFill/>
          </a:ln>
        </p:spPr>
        <p:txBody>
          <a:bodyPr spcFirstLastPara="1" wrap="square" lIns="91425" tIns="45700" rIns="91425" bIns="45700" anchor="t" anchorCtr="0">
            <a:spAutoFit/>
          </a:bodyPr>
          <a:lstStyle/>
          <a:p>
            <a:pPr marL="0" marR="0" lvl="0" indent="-152400" algn="l" rtl="0">
              <a:spcBef>
                <a:spcPts val="0"/>
              </a:spcBef>
              <a:spcAft>
                <a:spcPts val="0"/>
              </a:spcAft>
              <a:buClr>
                <a:schemeClr val="dk1"/>
              </a:buClr>
              <a:buSzPts val="2400"/>
              <a:buFont typeface="Noto Sans Symbols"/>
              <a:buChar char="▪"/>
            </a:pPr>
            <a:r>
              <a:rPr lang="en-US" sz="2400">
                <a:solidFill>
                  <a:schemeClr val="dk1"/>
                </a:solidFill>
                <a:latin typeface="Verdana"/>
                <a:ea typeface="Verdana"/>
                <a:cs typeface="Verdana"/>
                <a:sym typeface="Verdana"/>
              </a:rPr>
              <a:t> Even if we can’t control the things that   </a:t>
            </a:r>
            <a:endParaRPr/>
          </a:p>
          <a:p>
            <a:pPr marL="0" marR="0" lvl="0" indent="0" algn="l" rtl="0">
              <a:spcBef>
                <a:spcPts val="0"/>
              </a:spcBef>
              <a:spcAft>
                <a:spcPts val="0"/>
              </a:spcAft>
              <a:buNone/>
            </a:pPr>
            <a:r>
              <a:rPr lang="en-US" sz="2400">
                <a:solidFill>
                  <a:schemeClr val="dk1"/>
                </a:solidFill>
                <a:latin typeface="Verdana"/>
                <a:ea typeface="Verdana"/>
                <a:cs typeface="Verdana"/>
                <a:sym typeface="Verdana"/>
              </a:rPr>
              <a:t>  stress us out, we can control </a:t>
            </a:r>
            <a:r>
              <a:rPr lang="en-US" sz="2400" b="1">
                <a:solidFill>
                  <a:schemeClr val="dk1"/>
                </a:solidFill>
                <a:latin typeface="Verdana"/>
                <a:ea typeface="Verdana"/>
                <a:cs typeface="Verdana"/>
                <a:sym typeface="Verdana"/>
              </a:rPr>
              <a:t>how we   </a:t>
            </a:r>
            <a:endParaRPr/>
          </a:p>
          <a:p>
            <a:pPr marL="0" marR="0" lvl="0" indent="0" algn="l" rtl="0">
              <a:spcBef>
                <a:spcPts val="0"/>
              </a:spcBef>
              <a:spcAft>
                <a:spcPts val="0"/>
              </a:spcAft>
              <a:buNone/>
            </a:pPr>
            <a:r>
              <a:rPr lang="en-US" sz="2400" b="1">
                <a:solidFill>
                  <a:schemeClr val="dk1"/>
                </a:solidFill>
                <a:latin typeface="Verdana"/>
                <a:ea typeface="Verdana"/>
                <a:cs typeface="Verdana"/>
                <a:sym typeface="Verdana"/>
              </a:rPr>
              <a:t>  think and react </a:t>
            </a:r>
            <a:r>
              <a:rPr lang="en-US" sz="2400">
                <a:solidFill>
                  <a:schemeClr val="dk1"/>
                </a:solidFill>
                <a:latin typeface="Verdana"/>
                <a:ea typeface="Verdana"/>
                <a:cs typeface="Verdana"/>
                <a:sym typeface="Verdana"/>
              </a:rPr>
              <a:t>about them.</a:t>
            </a:r>
            <a:endParaRPr/>
          </a:p>
          <a:p>
            <a:pPr marL="0" marR="0" lvl="0" indent="0" algn="l" rtl="0">
              <a:spcBef>
                <a:spcPts val="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a:p>
            <a:pPr marL="0" marR="0" lvl="0" indent="-152400" algn="l" rtl="0">
              <a:spcBef>
                <a:spcPts val="0"/>
              </a:spcBef>
              <a:spcAft>
                <a:spcPts val="0"/>
              </a:spcAft>
              <a:buClr>
                <a:schemeClr val="dk1"/>
              </a:buClr>
              <a:buSzPts val="2400"/>
              <a:buFont typeface="Noto Sans Symbols"/>
              <a:buChar char="▪"/>
            </a:pPr>
            <a:r>
              <a:rPr lang="en-US" sz="2400">
                <a:solidFill>
                  <a:schemeClr val="dk1"/>
                </a:solidFill>
                <a:latin typeface="Verdana"/>
                <a:ea typeface="Verdana"/>
                <a:cs typeface="Verdana"/>
                <a:sym typeface="Verdana"/>
              </a:rPr>
              <a:t> We can manage our energy by </a:t>
            </a:r>
            <a:endParaRPr sz="2400">
              <a:solidFill>
                <a:schemeClr val="dk1"/>
              </a:solidFill>
              <a:latin typeface="Verdana"/>
              <a:ea typeface="Verdana"/>
              <a:cs typeface="Verdana"/>
              <a:sym typeface="Verdana"/>
            </a:endParaRPr>
          </a:p>
          <a:p>
            <a:pPr marL="0" marR="0" lvl="0" indent="0" algn="l" rtl="0">
              <a:spcBef>
                <a:spcPts val="0"/>
              </a:spcBef>
              <a:spcAft>
                <a:spcPts val="0"/>
              </a:spcAft>
              <a:buNone/>
            </a:pPr>
            <a:r>
              <a:rPr lang="en-US" sz="2400" b="1">
                <a:solidFill>
                  <a:schemeClr val="dk1"/>
                </a:solidFill>
                <a:latin typeface="Verdana"/>
                <a:ea typeface="Verdana"/>
                <a:cs typeface="Verdana"/>
                <a:sym typeface="Verdana"/>
              </a:rPr>
              <a:t>   controlling OUR THOUGHTS!</a:t>
            </a:r>
            <a:endParaRPr/>
          </a:p>
        </p:txBody>
      </p:sp>
      <p:pic>
        <p:nvPicPr>
          <p:cNvPr id="987" name="Google Shape;987;p49" descr="Energy_Management.png"/>
          <p:cNvPicPr preferRelativeResize="0"/>
          <p:nvPr/>
        </p:nvPicPr>
        <p:blipFill rotWithShape="1">
          <a:blip r:embed="rId5">
            <a:alphaModFix/>
          </a:blip>
          <a:srcRect/>
          <a:stretch/>
        </p:blipFill>
        <p:spPr>
          <a:xfrm>
            <a:off x="414338" y="161925"/>
            <a:ext cx="682625" cy="822325"/>
          </a:xfrm>
          <a:prstGeom prst="rect">
            <a:avLst/>
          </a:prstGeom>
          <a:noFill/>
          <a:ln>
            <a:noFill/>
          </a:ln>
        </p:spPr>
      </p:pic>
      <p:sp>
        <p:nvSpPr>
          <p:cNvPr id="988" name="Google Shape;988;p4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Resilience Facts</a:t>
            </a:r>
            <a:endParaRPr/>
          </a:p>
        </p:txBody>
      </p:sp>
      <p:sp>
        <p:nvSpPr>
          <p:cNvPr id="284" name="Google Shape;284;p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5</a:t>
            </a:fld>
            <a:endParaRPr/>
          </a:p>
        </p:txBody>
      </p:sp>
      <p:pic>
        <p:nvPicPr>
          <p:cNvPr id="285" name="Google Shape;285;p5" descr="csf2_logo-l.png"/>
          <p:cNvPicPr preferRelativeResize="0"/>
          <p:nvPr/>
        </p:nvPicPr>
        <p:blipFill rotWithShape="1">
          <a:blip r:embed="rId3">
            <a:alphaModFix/>
          </a:blip>
          <a:srcRect/>
          <a:stretch/>
        </p:blipFill>
        <p:spPr>
          <a:xfrm>
            <a:off x="457200" y="106363"/>
            <a:ext cx="822325" cy="823912"/>
          </a:xfrm>
          <a:prstGeom prst="rect">
            <a:avLst/>
          </a:prstGeom>
          <a:noFill/>
          <a:ln>
            <a:noFill/>
          </a:ln>
        </p:spPr>
      </p:pic>
      <p:sp>
        <p:nvSpPr>
          <p:cNvPr id="286" name="Google Shape;286;p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graphicFrame>
        <p:nvGraphicFramePr>
          <p:cNvPr id="287" name="Google Shape;287;p5"/>
          <p:cNvGraphicFramePr/>
          <p:nvPr/>
        </p:nvGraphicFramePr>
        <p:xfrm>
          <a:off x="276225" y="1584325"/>
          <a:ext cx="3000000" cy="3000000"/>
        </p:xfrm>
        <a:graphic>
          <a:graphicData uri="http://schemas.openxmlformats.org/drawingml/2006/table">
            <a:tbl>
              <a:tblPr>
                <a:noFill/>
                <a:tableStyleId>{C06C6382-95A9-441B-A368-F0487E9B728C}</a:tableStyleId>
              </a:tblPr>
              <a:tblGrid>
                <a:gridCol w="8548575">
                  <a:extLst>
                    <a:ext uri="{9D8B030D-6E8A-4147-A177-3AD203B41FA5}">
                      <a16:colId xmlns:a16="http://schemas.microsoft.com/office/drawing/2014/main" val="20000"/>
                    </a:ext>
                  </a:extLst>
                </a:gridCol>
              </a:tblGrid>
              <a:tr h="753875">
                <a:tc>
                  <a:txBody>
                    <a:bodyPr/>
                    <a:lstStyle/>
                    <a:p>
                      <a:pPr marL="0" marR="0" lvl="0" indent="0" algn="ctr" rtl="0">
                        <a:lnSpc>
                          <a:spcPct val="100000"/>
                        </a:lnSpc>
                        <a:spcBef>
                          <a:spcPts val="0"/>
                        </a:spcBef>
                        <a:spcAft>
                          <a:spcPts val="0"/>
                        </a:spcAft>
                        <a:buClr>
                          <a:srgbClr val="000099"/>
                        </a:buClr>
                        <a:buSzPts val="1430"/>
                        <a:buFont typeface="Noto Sans Symbols"/>
                        <a:buNone/>
                      </a:pPr>
                      <a:r>
                        <a:rPr lang="en-US" sz="2200" b="1" i="0" u="none" strike="noStrike" cap="none">
                          <a:solidFill>
                            <a:schemeClr val="dk1"/>
                          </a:solidFill>
                          <a:latin typeface="Verdana"/>
                          <a:ea typeface="Verdana"/>
                          <a:cs typeface="Verdana"/>
                          <a:sym typeface="Verdana"/>
                        </a:rPr>
                        <a:t>Resilience Facts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9CDE5"/>
                    </a:solidFill>
                  </a:tcPr>
                </a:tc>
                <a:extLst>
                  <a:ext uri="{0D108BD9-81ED-4DB2-BD59-A6C34878D82A}">
                    <a16:rowId xmlns:a16="http://schemas.microsoft.com/office/drawing/2014/main" val="10000"/>
                  </a:ext>
                </a:extLst>
              </a:tr>
              <a:tr h="753875">
                <a:tc>
                  <a:txBody>
                    <a:bodyPr/>
                    <a:lstStyle/>
                    <a:p>
                      <a:pPr marL="0" marR="0" lvl="0" indent="0" algn="ctr" rtl="0">
                        <a:lnSpc>
                          <a:spcPct val="100000"/>
                        </a:lnSpc>
                        <a:spcBef>
                          <a:spcPts val="0"/>
                        </a:spcBef>
                        <a:spcAft>
                          <a:spcPts val="0"/>
                        </a:spcAft>
                        <a:buClr>
                          <a:srgbClr val="000099"/>
                        </a:buClr>
                        <a:buSzPts val="1430"/>
                        <a:buFont typeface="Noto Sans Symbols"/>
                        <a:buNone/>
                      </a:pPr>
                      <a:r>
                        <a:rPr lang="en-US" sz="2200" b="0" i="0" u="none" strike="noStrike" cap="none">
                          <a:solidFill>
                            <a:schemeClr val="dk1"/>
                          </a:solidFill>
                          <a:latin typeface="Verdana"/>
                          <a:ea typeface="Verdana"/>
                          <a:cs typeface="Verdana"/>
                          <a:sym typeface="Verdana"/>
                        </a:rPr>
                        <a:t>Resilient people know when and how to express emotion</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86625">
                <a:tc>
                  <a:txBody>
                    <a:bodyPr/>
                    <a:lstStyle/>
                    <a:p>
                      <a:pPr marL="0" marR="0" lvl="0" indent="0" algn="ctr" rtl="0">
                        <a:lnSpc>
                          <a:spcPct val="100000"/>
                        </a:lnSpc>
                        <a:spcBef>
                          <a:spcPts val="0"/>
                        </a:spcBef>
                        <a:spcAft>
                          <a:spcPts val="0"/>
                        </a:spcAft>
                        <a:buClr>
                          <a:srgbClr val="000099"/>
                        </a:buClr>
                        <a:buSzPts val="1430"/>
                        <a:buFont typeface="Noto Sans Symbols"/>
                        <a:buNone/>
                      </a:pPr>
                      <a:r>
                        <a:rPr lang="en-US" sz="2200" b="0" i="0" u="none" strike="noStrike" cap="none">
                          <a:solidFill>
                            <a:schemeClr val="dk1"/>
                          </a:solidFill>
                          <a:latin typeface="Verdana"/>
                          <a:ea typeface="Verdana"/>
                          <a:cs typeface="Verdana"/>
                          <a:sym typeface="Verdana"/>
                        </a:rPr>
                        <a:t>Asking for help is a resilient strategy</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753875">
                <a:tc>
                  <a:txBody>
                    <a:bodyPr/>
                    <a:lstStyle/>
                    <a:p>
                      <a:pPr marL="0" marR="0" lvl="0" indent="0" algn="ctr" rtl="0">
                        <a:lnSpc>
                          <a:spcPct val="100000"/>
                        </a:lnSpc>
                        <a:spcBef>
                          <a:spcPts val="0"/>
                        </a:spcBef>
                        <a:spcAft>
                          <a:spcPts val="0"/>
                        </a:spcAft>
                        <a:buClr>
                          <a:srgbClr val="000099"/>
                        </a:buClr>
                        <a:buSzPts val="1430"/>
                        <a:buFont typeface="Noto Sans Symbols"/>
                        <a:buNone/>
                      </a:pPr>
                      <a:r>
                        <a:rPr lang="en-US" sz="2200" b="0" i="0" u="none" strike="noStrike" cap="none">
                          <a:solidFill>
                            <a:schemeClr val="dk1"/>
                          </a:solidFill>
                          <a:latin typeface="Verdana"/>
                          <a:ea typeface="Verdana"/>
                          <a:cs typeface="Verdana"/>
                          <a:sym typeface="Verdana"/>
                        </a:rPr>
                        <a:t>Resilience can be messy</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753875">
                <a:tc>
                  <a:txBody>
                    <a:bodyPr/>
                    <a:lstStyle/>
                    <a:p>
                      <a:pPr marL="0" marR="0" lvl="0" indent="0" algn="ctr" rtl="0">
                        <a:lnSpc>
                          <a:spcPct val="100000"/>
                        </a:lnSpc>
                        <a:spcBef>
                          <a:spcPts val="0"/>
                        </a:spcBef>
                        <a:spcAft>
                          <a:spcPts val="0"/>
                        </a:spcAft>
                        <a:buClr>
                          <a:srgbClr val="000099"/>
                        </a:buClr>
                        <a:buSzPts val="1430"/>
                        <a:buFont typeface="Noto Sans Symbols"/>
                        <a:buNone/>
                      </a:pPr>
                      <a:r>
                        <a:rPr lang="en-US" sz="2200" b="0" i="0" u="none" strike="noStrike" cap="none">
                          <a:solidFill>
                            <a:schemeClr val="dk1"/>
                          </a:solidFill>
                          <a:latin typeface="Verdana"/>
                          <a:ea typeface="Verdana"/>
                          <a:cs typeface="Verdana"/>
                          <a:sym typeface="Verdana"/>
                        </a:rPr>
                        <a:t>Everyone can develop resilience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50"/>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(pp. 20-21):</a:t>
            </a:r>
            <a:br>
              <a:rPr lang="en-US"/>
            </a:br>
            <a:r>
              <a:rPr lang="en-US"/>
              <a:t>Control the Controllables</a:t>
            </a:r>
            <a:endParaRPr/>
          </a:p>
        </p:txBody>
      </p:sp>
      <p:sp>
        <p:nvSpPr>
          <p:cNvPr id="996" name="Google Shape;996;p5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50</a:t>
            </a:fld>
            <a:endParaRPr/>
          </a:p>
        </p:txBody>
      </p:sp>
      <p:pic>
        <p:nvPicPr>
          <p:cNvPr id="997" name="Google Shape;997;p50" descr="Energy_Management.png"/>
          <p:cNvPicPr preferRelativeResize="0"/>
          <p:nvPr/>
        </p:nvPicPr>
        <p:blipFill rotWithShape="1">
          <a:blip r:embed="rId3">
            <a:alphaModFix/>
          </a:blip>
          <a:srcRect/>
          <a:stretch/>
        </p:blipFill>
        <p:spPr>
          <a:xfrm>
            <a:off x="414338" y="161925"/>
            <a:ext cx="682625" cy="822325"/>
          </a:xfrm>
          <a:prstGeom prst="rect">
            <a:avLst/>
          </a:prstGeom>
          <a:noFill/>
          <a:ln>
            <a:noFill/>
          </a:ln>
        </p:spPr>
      </p:pic>
      <p:pic>
        <p:nvPicPr>
          <p:cNvPr id="998" name="Google Shape;998;p50" descr="D - TLR Review CSF2_TeenCurriculum_ParticipantGuideV3_0 3_AUG15.pptx - PowerPoint"/>
          <p:cNvPicPr preferRelativeResize="0"/>
          <p:nvPr/>
        </p:nvPicPr>
        <p:blipFill rotWithShape="1">
          <a:blip r:embed="rId4">
            <a:alphaModFix/>
          </a:blip>
          <a:srcRect l="26892" t="20881" r="7028" b="11918"/>
          <a:stretch/>
        </p:blipFill>
        <p:spPr>
          <a:xfrm>
            <a:off x="472957" y="1324300"/>
            <a:ext cx="3840822" cy="5020056"/>
          </a:xfrm>
          <a:prstGeom prst="rect">
            <a:avLst/>
          </a:prstGeom>
          <a:noFill/>
          <a:ln>
            <a:noFill/>
          </a:ln>
        </p:spPr>
      </p:pic>
      <p:pic>
        <p:nvPicPr>
          <p:cNvPr id="999" name="Google Shape;999;p50" descr="D - TLR Review CSF2_TeenCurriculum_ParticipantGuideV3_0 3_AUG15.pptx - PowerPoint"/>
          <p:cNvPicPr preferRelativeResize="0"/>
          <p:nvPr/>
        </p:nvPicPr>
        <p:blipFill rotWithShape="1">
          <a:blip r:embed="rId5">
            <a:alphaModFix/>
          </a:blip>
          <a:srcRect l="27152" t="20808" r="7028" b="11817"/>
          <a:stretch/>
        </p:blipFill>
        <p:spPr>
          <a:xfrm>
            <a:off x="4871571" y="1333818"/>
            <a:ext cx="3815229" cy="5019247"/>
          </a:xfrm>
          <a:prstGeom prst="rect">
            <a:avLst/>
          </a:prstGeom>
          <a:noFill/>
          <a:ln>
            <a:noFill/>
          </a:ln>
        </p:spPr>
      </p:pic>
      <p:sp>
        <p:nvSpPr>
          <p:cNvPr id="1000" name="Google Shape;1000;p5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51"/>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What About My Nerves?</a:t>
            </a:r>
            <a:endParaRPr/>
          </a:p>
        </p:txBody>
      </p:sp>
      <p:sp>
        <p:nvSpPr>
          <p:cNvPr id="1010" name="Google Shape;1010;p5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51</a:t>
            </a:fld>
            <a:endParaRPr/>
          </a:p>
        </p:txBody>
      </p:sp>
      <p:pic>
        <p:nvPicPr>
          <p:cNvPr id="1011" name="Google Shape;1011;p51" descr="nervous.gif"/>
          <p:cNvPicPr preferRelativeResize="0"/>
          <p:nvPr/>
        </p:nvPicPr>
        <p:blipFill rotWithShape="1">
          <a:blip r:embed="rId3">
            <a:alphaModFix/>
          </a:blip>
          <a:srcRect/>
          <a:stretch/>
        </p:blipFill>
        <p:spPr>
          <a:xfrm>
            <a:off x="253136" y="2686194"/>
            <a:ext cx="3067050" cy="2774950"/>
          </a:xfrm>
          <a:prstGeom prst="rect">
            <a:avLst/>
          </a:prstGeom>
          <a:noFill/>
          <a:ln>
            <a:noFill/>
          </a:ln>
        </p:spPr>
      </p:pic>
      <p:sp>
        <p:nvSpPr>
          <p:cNvPr id="1012" name="Google Shape;1012;p51"/>
          <p:cNvSpPr txBox="1"/>
          <p:nvPr/>
        </p:nvSpPr>
        <p:spPr>
          <a:xfrm>
            <a:off x="228600" y="1371600"/>
            <a:ext cx="8915400" cy="4619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 </a:t>
            </a:r>
            <a:r>
              <a:rPr lang="en-US" sz="2400">
                <a:solidFill>
                  <a:schemeClr val="dk1"/>
                </a:solidFill>
                <a:latin typeface="Verdana"/>
                <a:ea typeface="Verdana"/>
                <a:cs typeface="Verdana"/>
                <a:sym typeface="Verdana"/>
              </a:rPr>
              <a:t>Does Frank look ready to perform?</a:t>
            </a:r>
            <a:endParaRPr/>
          </a:p>
        </p:txBody>
      </p:sp>
      <p:sp>
        <p:nvSpPr>
          <p:cNvPr id="1013" name="Google Shape;1013;p51"/>
          <p:cNvSpPr txBox="1"/>
          <p:nvPr/>
        </p:nvSpPr>
        <p:spPr>
          <a:xfrm>
            <a:off x="3717925" y="2179638"/>
            <a:ext cx="5167313" cy="708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Verdana"/>
                <a:ea typeface="Verdana"/>
                <a:cs typeface="Verdana"/>
                <a:sym typeface="Verdana"/>
              </a:rPr>
              <a:t>Frank’s “symptoms” are actually getting him ready to go!</a:t>
            </a:r>
            <a:endParaRPr/>
          </a:p>
        </p:txBody>
      </p:sp>
      <p:sp>
        <p:nvSpPr>
          <p:cNvPr id="1014" name="Google Shape;1014;p51"/>
          <p:cNvSpPr txBox="1"/>
          <p:nvPr/>
        </p:nvSpPr>
        <p:spPr>
          <a:xfrm>
            <a:off x="4022725" y="2911475"/>
            <a:ext cx="5029200" cy="746125"/>
          </a:xfrm>
          <a:prstGeom prst="rect">
            <a:avLst/>
          </a:prstGeom>
          <a:solidFill>
            <a:srgbClr val="92CCDC"/>
          </a:solidFill>
          <a:ln>
            <a:noFill/>
          </a:ln>
        </p:spPr>
        <p:txBody>
          <a:bodyPr spcFirstLastPara="1" wrap="square" lIns="91425" tIns="45700" rIns="91425" bIns="45700" anchor="t" anchorCtr="0">
            <a:noAutofit/>
          </a:bodyPr>
          <a:lstStyle/>
          <a:p>
            <a:pPr marL="114300" marR="0" lvl="0" indent="0" algn="l" rtl="0">
              <a:spcBef>
                <a:spcPts val="0"/>
              </a:spcBef>
              <a:spcAft>
                <a:spcPts val="0"/>
              </a:spcAft>
              <a:buNone/>
            </a:pPr>
            <a:r>
              <a:rPr lang="en-US" sz="1400" b="1">
                <a:solidFill>
                  <a:schemeClr val="dk1"/>
                </a:solidFill>
                <a:latin typeface="Verdana"/>
                <a:ea typeface="Verdana"/>
                <a:cs typeface="Verdana"/>
                <a:sym typeface="Verdana"/>
              </a:rPr>
              <a:t>TREMBLING/SHAKING: </a:t>
            </a:r>
            <a:r>
              <a:rPr lang="en-US" sz="1400">
                <a:solidFill>
                  <a:schemeClr val="dk1"/>
                </a:solidFill>
                <a:latin typeface="Verdana"/>
                <a:ea typeface="Verdana"/>
                <a:cs typeface="Verdana"/>
                <a:sym typeface="Verdana"/>
              </a:rPr>
              <a:t>We shake because we need to speed up communication between the brain</a:t>
            </a:r>
            <a:r>
              <a:rPr lang="en-US" sz="1400" b="1">
                <a:solidFill>
                  <a:schemeClr val="dk1"/>
                </a:solidFill>
                <a:latin typeface="Verdana"/>
                <a:ea typeface="Verdana"/>
                <a:cs typeface="Verdana"/>
                <a:sym typeface="Verdana"/>
              </a:rPr>
              <a:t> </a:t>
            </a:r>
            <a:r>
              <a:rPr lang="en-US" sz="1400">
                <a:solidFill>
                  <a:schemeClr val="dk1"/>
                </a:solidFill>
                <a:latin typeface="Verdana"/>
                <a:ea typeface="Verdana"/>
                <a:cs typeface="Verdana"/>
                <a:sym typeface="Verdana"/>
              </a:rPr>
              <a:t>and body.</a:t>
            </a:r>
            <a:endParaRPr/>
          </a:p>
        </p:txBody>
      </p:sp>
      <p:sp>
        <p:nvSpPr>
          <p:cNvPr id="1015" name="Google Shape;1015;p51"/>
          <p:cNvSpPr txBox="1"/>
          <p:nvPr/>
        </p:nvSpPr>
        <p:spPr>
          <a:xfrm>
            <a:off x="4297363" y="4006848"/>
            <a:ext cx="4724400" cy="779462"/>
          </a:xfrm>
          <a:prstGeom prst="rect">
            <a:avLst/>
          </a:prstGeom>
          <a:solidFill>
            <a:srgbClr val="92CCDC"/>
          </a:solidFill>
          <a:ln>
            <a:noFill/>
          </a:ln>
        </p:spPr>
        <p:txBody>
          <a:bodyPr spcFirstLastPara="1" wrap="square" lIns="91425" tIns="45700" rIns="91425" bIns="45700" anchor="t" anchorCtr="0">
            <a:noAutofit/>
          </a:bodyPr>
          <a:lstStyle/>
          <a:p>
            <a:pPr marL="114300" marR="0" lvl="0" indent="0" algn="l" rtl="0">
              <a:spcBef>
                <a:spcPts val="0"/>
              </a:spcBef>
              <a:spcAft>
                <a:spcPts val="0"/>
              </a:spcAft>
              <a:buNone/>
            </a:pPr>
            <a:r>
              <a:rPr lang="en-US" sz="1400" b="1">
                <a:solidFill>
                  <a:schemeClr val="dk1"/>
                </a:solidFill>
                <a:latin typeface="Verdana"/>
                <a:ea typeface="Verdana"/>
                <a:cs typeface="Verdana"/>
                <a:sym typeface="Verdana"/>
              </a:rPr>
              <a:t>SWEATING: </a:t>
            </a:r>
            <a:r>
              <a:rPr lang="en-US" sz="1400">
                <a:solidFill>
                  <a:schemeClr val="dk1"/>
                </a:solidFill>
                <a:latin typeface="Verdana"/>
                <a:ea typeface="Verdana"/>
                <a:cs typeface="Verdana"/>
                <a:sym typeface="Verdana"/>
              </a:rPr>
              <a:t>We sweat so that our body remains at the perfect temperature right from the start of the performance.</a:t>
            </a:r>
            <a:endParaRPr/>
          </a:p>
        </p:txBody>
      </p:sp>
      <p:sp>
        <p:nvSpPr>
          <p:cNvPr id="1016" name="Google Shape;1016;p51"/>
          <p:cNvSpPr txBox="1"/>
          <p:nvPr/>
        </p:nvSpPr>
        <p:spPr>
          <a:xfrm>
            <a:off x="4022725" y="5135558"/>
            <a:ext cx="5029200" cy="777875"/>
          </a:xfrm>
          <a:prstGeom prst="rect">
            <a:avLst/>
          </a:prstGeom>
          <a:solidFill>
            <a:srgbClr val="92CCDC"/>
          </a:solidFill>
          <a:ln>
            <a:noFill/>
          </a:ln>
        </p:spPr>
        <p:txBody>
          <a:bodyPr spcFirstLastPara="1" wrap="square" lIns="91425" tIns="45700" rIns="91425" bIns="45700" anchor="t" anchorCtr="0">
            <a:noAutofit/>
          </a:bodyPr>
          <a:lstStyle/>
          <a:p>
            <a:pPr marL="114300" marR="0" lvl="0" indent="0" algn="l" rtl="0">
              <a:spcBef>
                <a:spcPts val="0"/>
              </a:spcBef>
              <a:spcAft>
                <a:spcPts val="0"/>
              </a:spcAft>
              <a:buNone/>
            </a:pPr>
            <a:r>
              <a:rPr lang="en-US" sz="1400" b="1">
                <a:solidFill>
                  <a:schemeClr val="dk1"/>
                </a:solidFill>
                <a:latin typeface="Verdana"/>
                <a:ea typeface="Verdana"/>
                <a:cs typeface="Verdana"/>
                <a:sym typeface="Verdana"/>
              </a:rPr>
              <a:t>BUTTERFLIES: </a:t>
            </a:r>
            <a:r>
              <a:rPr lang="en-US" sz="1400">
                <a:solidFill>
                  <a:schemeClr val="dk1"/>
                </a:solidFill>
                <a:latin typeface="Verdana"/>
                <a:ea typeface="Verdana"/>
                <a:cs typeface="Verdana"/>
                <a:sym typeface="Verdana"/>
              </a:rPr>
              <a:t>We feel butterflies because digestion shuts down so energy can go where it needs to go to help us perform.</a:t>
            </a:r>
            <a:endParaRPr/>
          </a:p>
          <a:p>
            <a:pPr marL="114300" marR="0" lvl="0" indent="0" algn="l" rtl="0">
              <a:spcBef>
                <a:spcPts val="1000"/>
              </a:spcBef>
              <a:spcAft>
                <a:spcPts val="0"/>
              </a:spcAft>
              <a:buNone/>
            </a:pPr>
            <a:endParaRPr sz="1400">
              <a:solidFill>
                <a:schemeClr val="dk1"/>
              </a:solidFill>
              <a:latin typeface="Verdana"/>
              <a:ea typeface="Verdana"/>
              <a:cs typeface="Verdana"/>
              <a:sym typeface="Verdana"/>
            </a:endParaRPr>
          </a:p>
        </p:txBody>
      </p:sp>
      <p:pic>
        <p:nvPicPr>
          <p:cNvPr id="1017" name="Google Shape;1017;p51" descr="check mark.jpeg"/>
          <p:cNvPicPr preferRelativeResize="0"/>
          <p:nvPr/>
        </p:nvPicPr>
        <p:blipFill rotWithShape="1">
          <a:blip r:embed="rId4">
            <a:alphaModFix/>
          </a:blip>
          <a:srcRect/>
          <a:stretch/>
        </p:blipFill>
        <p:spPr>
          <a:xfrm>
            <a:off x="3611563" y="3094037"/>
            <a:ext cx="381000" cy="381000"/>
          </a:xfrm>
          <a:prstGeom prst="rect">
            <a:avLst/>
          </a:prstGeom>
          <a:noFill/>
          <a:ln>
            <a:noFill/>
          </a:ln>
        </p:spPr>
      </p:pic>
      <p:pic>
        <p:nvPicPr>
          <p:cNvPr id="1018" name="Google Shape;1018;p51" descr="check mark.jpeg"/>
          <p:cNvPicPr preferRelativeResize="0"/>
          <p:nvPr/>
        </p:nvPicPr>
        <p:blipFill rotWithShape="1">
          <a:blip r:embed="rId4">
            <a:alphaModFix/>
          </a:blip>
          <a:srcRect/>
          <a:stretch/>
        </p:blipFill>
        <p:spPr>
          <a:xfrm>
            <a:off x="3870325" y="4206079"/>
            <a:ext cx="381000" cy="381000"/>
          </a:xfrm>
          <a:prstGeom prst="rect">
            <a:avLst/>
          </a:prstGeom>
          <a:noFill/>
          <a:ln>
            <a:noFill/>
          </a:ln>
        </p:spPr>
      </p:pic>
      <p:pic>
        <p:nvPicPr>
          <p:cNvPr id="1019" name="Google Shape;1019;p51" descr="check mark.jpeg"/>
          <p:cNvPicPr preferRelativeResize="0"/>
          <p:nvPr/>
        </p:nvPicPr>
        <p:blipFill rotWithShape="1">
          <a:blip r:embed="rId4">
            <a:alphaModFix/>
          </a:blip>
          <a:srcRect/>
          <a:stretch/>
        </p:blipFill>
        <p:spPr>
          <a:xfrm>
            <a:off x="3627438" y="5333995"/>
            <a:ext cx="381000" cy="381000"/>
          </a:xfrm>
          <a:prstGeom prst="rect">
            <a:avLst/>
          </a:prstGeom>
          <a:noFill/>
          <a:ln>
            <a:noFill/>
          </a:ln>
        </p:spPr>
      </p:pic>
      <p:pic>
        <p:nvPicPr>
          <p:cNvPr id="1020" name="Google Shape;1020;p51" descr="Energy_Management.png"/>
          <p:cNvPicPr preferRelativeResize="0"/>
          <p:nvPr/>
        </p:nvPicPr>
        <p:blipFill rotWithShape="1">
          <a:blip r:embed="rId5">
            <a:alphaModFix/>
          </a:blip>
          <a:srcRect/>
          <a:stretch/>
        </p:blipFill>
        <p:spPr>
          <a:xfrm>
            <a:off x="414338" y="161925"/>
            <a:ext cx="682625" cy="822325"/>
          </a:xfrm>
          <a:prstGeom prst="rect">
            <a:avLst/>
          </a:prstGeom>
          <a:noFill/>
          <a:ln>
            <a:noFill/>
          </a:ln>
        </p:spPr>
      </p:pic>
      <p:sp>
        <p:nvSpPr>
          <p:cNvPr id="1021" name="Google Shape;1021;p5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1014"/>
                                        </p:tgtEl>
                                        <p:attrNameLst>
                                          <p:attrName>style.visibility</p:attrName>
                                        </p:attrNameLst>
                                      </p:cBhvr>
                                      <p:to>
                                        <p:strVal val="visible"/>
                                      </p:to>
                                    </p:set>
                                    <p:anim calcmode="lin" valueType="num">
                                      <p:cBhvr additive="base">
                                        <p:cTn id="11" dur="500"/>
                                        <p:tgtEl>
                                          <p:spTgt spid="1014"/>
                                        </p:tgtEl>
                                        <p:attrNameLst>
                                          <p:attrName>ppt_w</p:attrName>
                                        </p:attrNameLst>
                                      </p:cBhvr>
                                      <p:tavLst>
                                        <p:tav tm="0">
                                          <p:val>
                                            <p:strVal val="0"/>
                                          </p:val>
                                        </p:tav>
                                        <p:tav tm="100000">
                                          <p:val>
                                            <p:strVal val="#ppt_w"/>
                                          </p:val>
                                        </p:tav>
                                      </p:tavLst>
                                    </p:anim>
                                    <p:anim calcmode="lin" valueType="num">
                                      <p:cBhvr additive="base">
                                        <p:cTn id="12" dur="500"/>
                                        <p:tgtEl>
                                          <p:spTgt spid="1014"/>
                                        </p:tgtEl>
                                        <p:attrNameLst>
                                          <p:attrName>ppt_h</p:attrName>
                                        </p:attrNameLst>
                                      </p:cBhvr>
                                      <p:tavLst>
                                        <p:tav tm="0">
                                          <p:val>
                                            <p:strVal val="0"/>
                                          </p:val>
                                        </p:tav>
                                        <p:tav tm="100000">
                                          <p:val>
                                            <p:strVal val="#ppt_h"/>
                                          </p:val>
                                        </p:tav>
                                      </p:tavLst>
                                    </p:anim>
                                  </p:childTnLst>
                                </p:cTn>
                              </p:par>
                            </p:childTnLst>
                          </p:cTn>
                        </p:par>
                        <p:par>
                          <p:cTn id="13" fill="hold">
                            <p:stCondLst>
                              <p:cond delay="500"/>
                            </p:stCondLst>
                            <p:childTnLst>
                              <p:par>
                                <p:cTn id="14" presetID="10" presetClass="entr" presetSubtype="0" fill="hold" nodeType="afterEffect">
                                  <p:stCondLst>
                                    <p:cond delay="2000"/>
                                  </p:stCondLst>
                                  <p:childTnLst>
                                    <p:set>
                                      <p:cBhvr>
                                        <p:cTn id="15" dur="1" fill="hold">
                                          <p:stCondLst>
                                            <p:cond delay="0"/>
                                          </p:stCondLst>
                                        </p:cTn>
                                        <p:tgtEl>
                                          <p:spTgt spid="1017"/>
                                        </p:tgtEl>
                                        <p:attrNameLst>
                                          <p:attrName>style.visibility</p:attrName>
                                        </p:attrNameLst>
                                      </p:cBhvr>
                                      <p:to>
                                        <p:strVal val="visible"/>
                                      </p:to>
                                    </p:set>
                                    <p:animEffect transition="in" filter="fade">
                                      <p:cBhvr>
                                        <p:cTn id="16" dur="1000"/>
                                        <p:tgtEl>
                                          <p:spTgt spid="101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1015"/>
                                        </p:tgtEl>
                                        <p:attrNameLst>
                                          <p:attrName>style.visibility</p:attrName>
                                        </p:attrNameLst>
                                      </p:cBhvr>
                                      <p:to>
                                        <p:strVal val="visible"/>
                                      </p:to>
                                    </p:set>
                                    <p:anim calcmode="lin" valueType="num">
                                      <p:cBhvr additive="base">
                                        <p:cTn id="21" dur="500"/>
                                        <p:tgtEl>
                                          <p:spTgt spid="1015"/>
                                        </p:tgtEl>
                                        <p:attrNameLst>
                                          <p:attrName>ppt_w</p:attrName>
                                        </p:attrNameLst>
                                      </p:cBhvr>
                                      <p:tavLst>
                                        <p:tav tm="0">
                                          <p:val>
                                            <p:strVal val="0"/>
                                          </p:val>
                                        </p:tav>
                                        <p:tav tm="100000">
                                          <p:val>
                                            <p:strVal val="#ppt_w"/>
                                          </p:val>
                                        </p:tav>
                                      </p:tavLst>
                                    </p:anim>
                                    <p:anim calcmode="lin" valueType="num">
                                      <p:cBhvr additive="base">
                                        <p:cTn id="22" dur="500"/>
                                        <p:tgtEl>
                                          <p:spTgt spid="1015"/>
                                        </p:tgtEl>
                                        <p:attrNameLst>
                                          <p:attrName>ppt_h</p:attrName>
                                        </p:attrNameLst>
                                      </p:cBhvr>
                                      <p:tavLst>
                                        <p:tav tm="0">
                                          <p:val>
                                            <p:strVal val="0"/>
                                          </p:val>
                                        </p:tav>
                                        <p:tav tm="100000">
                                          <p:val>
                                            <p:strVal val="#ppt_h"/>
                                          </p:val>
                                        </p:tav>
                                      </p:tavLst>
                                    </p:anim>
                                  </p:childTnLst>
                                </p:cTn>
                              </p:par>
                            </p:childTnLst>
                          </p:cTn>
                        </p:par>
                        <p:par>
                          <p:cTn id="23" fill="hold">
                            <p:stCondLst>
                              <p:cond delay="500"/>
                            </p:stCondLst>
                            <p:childTnLst>
                              <p:par>
                                <p:cTn id="24" presetID="10" presetClass="entr" presetSubtype="0" fill="hold" nodeType="afterEffect">
                                  <p:stCondLst>
                                    <p:cond delay="2000"/>
                                  </p:stCondLst>
                                  <p:childTnLst>
                                    <p:set>
                                      <p:cBhvr>
                                        <p:cTn id="25" dur="1" fill="hold">
                                          <p:stCondLst>
                                            <p:cond delay="0"/>
                                          </p:stCondLst>
                                        </p:cTn>
                                        <p:tgtEl>
                                          <p:spTgt spid="1018"/>
                                        </p:tgtEl>
                                        <p:attrNameLst>
                                          <p:attrName>style.visibility</p:attrName>
                                        </p:attrNameLst>
                                      </p:cBhvr>
                                      <p:to>
                                        <p:strVal val="visible"/>
                                      </p:to>
                                    </p:set>
                                    <p:animEffect transition="in" filter="fade">
                                      <p:cBhvr>
                                        <p:cTn id="26" dur="1000"/>
                                        <p:tgtEl>
                                          <p:spTgt spid="1018"/>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016"/>
                                        </p:tgtEl>
                                        <p:attrNameLst>
                                          <p:attrName>style.visibility</p:attrName>
                                        </p:attrNameLst>
                                      </p:cBhvr>
                                      <p:to>
                                        <p:strVal val="visible"/>
                                      </p:to>
                                    </p:set>
                                    <p:anim calcmode="lin" valueType="num">
                                      <p:cBhvr additive="base">
                                        <p:cTn id="31" dur="500"/>
                                        <p:tgtEl>
                                          <p:spTgt spid="1016"/>
                                        </p:tgtEl>
                                        <p:attrNameLst>
                                          <p:attrName>ppt_w</p:attrName>
                                        </p:attrNameLst>
                                      </p:cBhvr>
                                      <p:tavLst>
                                        <p:tav tm="0">
                                          <p:val>
                                            <p:strVal val="0"/>
                                          </p:val>
                                        </p:tav>
                                        <p:tav tm="100000">
                                          <p:val>
                                            <p:strVal val="#ppt_w"/>
                                          </p:val>
                                        </p:tav>
                                      </p:tavLst>
                                    </p:anim>
                                    <p:anim calcmode="lin" valueType="num">
                                      <p:cBhvr additive="base">
                                        <p:cTn id="32" dur="500"/>
                                        <p:tgtEl>
                                          <p:spTgt spid="1016"/>
                                        </p:tgtEl>
                                        <p:attrNameLst>
                                          <p:attrName>ppt_h</p:attrName>
                                        </p:attrNameLst>
                                      </p:cBhvr>
                                      <p:tavLst>
                                        <p:tav tm="0">
                                          <p:val>
                                            <p:strVal val="0"/>
                                          </p:val>
                                        </p:tav>
                                        <p:tav tm="100000">
                                          <p:val>
                                            <p:strVal val="#ppt_h"/>
                                          </p:val>
                                        </p:tav>
                                      </p:tavLst>
                                    </p:anim>
                                  </p:childTnLst>
                                </p:cTn>
                              </p:par>
                            </p:childTnLst>
                          </p:cTn>
                        </p:par>
                        <p:par>
                          <p:cTn id="33" fill="hold">
                            <p:stCondLst>
                              <p:cond delay="500"/>
                            </p:stCondLst>
                            <p:childTnLst>
                              <p:par>
                                <p:cTn id="34" presetID="10" presetClass="entr" presetSubtype="0" fill="hold" nodeType="afterEffect">
                                  <p:stCondLst>
                                    <p:cond delay="2000"/>
                                  </p:stCondLst>
                                  <p:childTnLst>
                                    <p:set>
                                      <p:cBhvr>
                                        <p:cTn id="35" dur="1" fill="hold">
                                          <p:stCondLst>
                                            <p:cond delay="0"/>
                                          </p:stCondLst>
                                        </p:cTn>
                                        <p:tgtEl>
                                          <p:spTgt spid="1019"/>
                                        </p:tgtEl>
                                        <p:attrNameLst>
                                          <p:attrName>style.visibility</p:attrName>
                                        </p:attrNameLst>
                                      </p:cBhvr>
                                      <p:to>
                                        <p:strVal val="visible"/>
                                      </p:to>
                                    </p:set>
                                    <p:animEffect transition="in" filter="fade">
                                      <p:cBhvr>
                                        <p:cTn id="36" dur="1000"/>
                                        <p:tgtEl>
                                          <p:spTgt spid="1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pic>
        <p:nvPicPr>
          <p:cNvPr id="1028" name="Google Shape;1028;p52" descr="D - TLR Review CSF2_TeenCurriculum_ParticipantGuideV3_0 3_AUG15.pptx - PowerPoint"/>
          <p:cNvPicPr preferRelativeResize="0"/>
          <p:nvPr/>
        </p:nvPicPr>
        <p:blipFill rotWithShape="1">
          <a:blip r:embed="rId3">
            <a:alphaModFix/>
          </a:blip>
          <a:srcRect l="25464" t="20808" r="8587" b="11918"/>
          <a:stretch/>
        </p:blipFill>
        <p:spPr>
          <a:xfrm>
            <a:off x="2670575" y="1418895"/>
            <a:ext cx="3829112" cy="5020056"/>
          </a:xfrm>
          <a:prstGeom prst="rect">
            <a:avLst/>
          </a:prstGeom>
          <a:noFill/>
          <a:ln>
            <a:noFill/>
          </a:ln>
        </p:spPr>
      </p:pic>
      <p:sp>
        <p:nvSpPr>
          <p:cNvPr id="1029" name="Google Shape;1029;p52"/>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 22):</a:t>
            </a:r>
            <a:br>
              <a:rPr lang="en-US"/>
            </a:br>
            <a:r>
              <a:rPr lang="en-US"/>
              <a:t>What About My Nerves?</a:t>
            </a:r>
            <a:endParaRPr/>
          </a:p>
        </p:txBody>
      </p:sp>
      <p:sp>
        <p:nvSpPr>
          <p:cNvPr id="1030" name="Google Shape;1030;p5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52</a:t>
            </a:fld>
            <a:endParaRPr/>
          </a:p>
        </p:txBody>
      </p:sp>
      <p:pic>
        <p:nvPicPr>
          <p:cNvPr id="1031" name="Google Shape;1031;p52" descr="Energy_Management.png"/>
          <p:cNvPicPr preferRelativeResize="0"/>
          <p:nvPr/>
        </p:nvPicPr>
        <p:blipFill rotWithShape="1">
          <a:blip r:embed="rId4">
            <a:alphaModFix/>
          </a:blip>
          <a:srcRect/>
          <a:stretch/>
        </p:blipFill>
        <p:spPr>
          <a:xfrm>
            <a:off x="414338" y="161925"/>
            <a:ext cx="682625" cy="822325"/>
          </a:xfrm>
          <a:prstGeom prst="rect">
            <a:avLst/>
          </a:prstGeom>
          <a:noFill/>
          <a:ln>
            <a:noFill/>
          </a:ln>
        </p:spPr>
      </p:pic>
      <p:sp>
        <p:nvSpPr>
          <p:cNvPr id="1032" name="Google Shape;1032;p5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53"/>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Deliberate Breathing</a:t>
            </a:r>
            <a:endParaRPr/>
          </a:p>
        </p:txBody>
      </p:sp>
      <p:sp>
        <p:nvSpPr>
          <p:cNvPr id="1041" name="Google Shape;1041;p53"/>
          <p:cNvSpPr txBox="1">
            <a:spLocks noGrp="1"/>
          </p:cNvSpPr>
          <p:nvPr>
            <p:ph type="body" idx="1"/>
          </p:nvPr>
        </p:nvSpPr>
        <p:spPr>
          <a:xfrm>
            <a:off x="457200" y="3042744"/>
            <a:ext cx="8229600" cy="3281855"/>
          </a:xfrm>
          <a:prstGeom prst="rect">
            <a:avLst/>
          </a:prstGeom>
          <a:noFill/>
          <a:ln>
            <a:noFill/>
          </a:ln>
        </p:spPr>
        <p:txBody>
          <a:bodyPr spcFirstLastPara="1" wrap="square" lIns="91275" tIns="45625" rIns="91275" bIns="45625" anchor="t" anchorCtr="0">
            <a:noAutofit/>
          </a:bodyPr>
          <a:lstStyle/>
          <a:p>
            <a:pPr marL="341313" lvl="0" indent="-341313" algn="ctr" rtl="0">
              <a:spcBef>
                <a:spcPts val="0"/>
              </a:spcBef>
              <a:spcAft>
                <a:spcPts val="0"/>
              </a:spcAft>
              <a:buClr>
                <a:schemeClr val="dk1"/>
              </a:buClr>
              <a:buSzPts val="2200"/>
              <a:buNone/>
            </a:pPr>
            <a:r>
              <a:rPr lang="en-US" sz="2200"/>
              <a:t>1. Control your </a:t>
            </a:r>
            <a:r>
              <a:rPr lang="en-US" sz="2200" b="1">
                <a:solidFill>
                  <a:schemeClr val="dk2"/>
                </a:solidFill>
              </a:rPr>
              <a:t>body</a:t>
            </a:r>
            <a:endParaRPr/>
          </a:p>
          <a:p>
            <a:pPr marL="341313" lvl="0" indent="-341313" algn="ctr" rtl="0">
              <a:spcBef>
                <a:spcPts val="400"/>
              </a:spcBef>
              <a:spcAft>
                <a:spcPts val="0"/>
              </a:spcAft>
              <a:buClr>
                <a:schemeClr val="dk1"/>
              </a:buClr>
              <a:buSzPts val="2000"/>
              <a:buNone/>
            </a:pPr>
            <a:r>
              <a:rPr lang="en-US" sz="2000" i="1"/>
              <a:t>Use a 5-5 count</a:t>
            </a:r>
            <a:endParaRPr/>
          </a:p>
          <a:p>
            <a:pPr marL="341313" lvl="0" indent="-341313" algn="ctr" rtl="0">
              <a:spcBef>
                <a:spcPts val="440"/>
              </a:spcBef>
              <a:spcAft>
                <a:spcPts val="0"/>
              </a:spcAft>
              <a:buClr>
                <a:schemeClr val="dk1"/>
              </a:buClr>
              <a:buSzPts val="2200"/>
              <a:buNone/>
            </a:pPr>
            <a:endParaRPr sz="2200"/>
          </a:p>
          <a:p>
            <a:pPr marL="341313" lvl="0" indent="-341313" algn="ctr" rtl="0">
              <a:spcBef>
                <a:spcPts val="440"/>
              </a:spcBef>
              <a:spcAft>
                <a:spcPts val="0"/>
              </a:spcAft>
              <a:buClr>
                <a:schemeClr val="dk1"/>
              </a:buClr>
              <a:buSzPts val="2200"/>
              <a:buNone/>
            </a:pPr>
            <a:r>
              <a:rPr lang="en-US" sz="2200"/>
              <a:t>2. Control your </a:t>
            </a:r>
            <a:r>
              <a:rPr lang="en-US" sz="2200" b="1">
                <a:solidFill>
                  <a:schemeClr val="dk2"/>
                </a:solidFill>
              </a:rPr>
              <a:t>mind</a:t>
            </a:r>
            <a:endParaRPr/>
          </a:p>
          <a:p>
            <a:pPr marL="341313" lvl="0" indent="-341313" algn="ctr" rtl="0">
              <a:spcBef>
                <a:spcPts val="400"/>
              </a:spcBef>
              <a:spcAft>
                <a:spcPts val="0"/>
              </a:spcAft>
              <a:buClr>
                <a:schemeClr val="dk1"/>
              </a:buClr>
              <a:buSzPts val="2000"/>
              <a:buNone/>
            </a:pPr>
            <a:r>
              <a:rPr lang="en-US" sz="2000" i="1"/>
              <a:t>Pick a target and cue word</a:t>
            </a:r>
            <a:endParaRPr/>
          </a:p>
          <a:p>
            <a:pPr marL="341313" lvl="0" indent="-341313" algn="ctr" rtl="0">
              <a:spcBef>
                <a:spcPts val="440"/>
              </a:spcBef>
              <a:spcAft>
                <a:spcPts val="0"/>
              </a:spcAft>
              <a:buClr>
                <a:schemeClr val="dk1"/>
              </a:buClr>
              <a:buSzPts val="2200"/>
              <a:buNone/>
            </a:pPr>
            <a:endParaRPr sz="2200"/>
          </a:p>
          <a:p>
            <a:pPr marL="341313" lvl="0" indent="-341313" algn="ctr" rtl="0">
              <a:spcBef>
                <a:spcPts val="440"/>
              </a:spcBef>
              <a:spcAft>
                <a:spcPts val="0"/>
              </a:spcAft>
              <a:buClr>
                <a:schemeClr val="dk1"/>
              </a:buClr>
              <a:buSzPts val="2200"/>
              <a:buNone/>
            </a:pPr>
            <a:r>
              <a:rPr lang="en-US" sz="2200"/>
              <a:t>3. Control your </a:t>
            </a:r>
            <a:r>
              <a:rPr lang="en-US" sz="2200" b="1">
                <a:solidFill>
                  <a:schemeClr val="dk2"/>
                </a:solidFill>
              </a:rPr>
              <a:t>emotions</a:t>
            </a:r>
            <a:endParaRPr/>
          </a:p>
          <a:p>
            <a:pPr marL="341313" lvl="0" indent="-341313" algn="ctr" rtl="0">
              <a:spcBef>
                <a:spcPts val="400"/>
              </a:spcBef>
              <a:spcAft>
                <a:spcPts val="0"/>
              </a:spcAft>
              <a:buClr>
                <a:schemeClr val="dk1"/>
              </a:buClr>
              <a:buSzPts val="2000"/>
              <a:buNone/>
            </a:pPr>
            <a:r>
              <a:rPr lang="en-US" sz="2000" i="1"/>
              <a:t>Choose how you want to feel</a:t>
            </a:r>
            <a:endParaRPr sz="2000" i="1"/>
          </a:p>
        </p:txBody>
      </p:sp>
      <p:sp>
        <p:nvSpPr>
          <p:cNvPr id="1042" name="Google Shape;1042;p5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53</a:t>
            </a:fld>
            <a:endParaRPr/>
          </a:p>
        </p:txBody>
      </p:sp>
      <p:sp>
        <p:nvSpPr>
          <p:cNvPr id="1043" name="Google Shape;1043;p53"/>
          <p:cNvSpPr txBox="1"/>
          <p:nvPr/>
        </p:nvSpPr>
        <p:spPr>
          <a:xfrm>
            <a:off x="630625" y="1189038"/>
            <a:ext cx="807194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Verdana"/>
                <a:ea typeface="Verdana"/>
                <a:cs typeface="Verdana"/>
                <a:sym typeface="Verdana"/>
              </a:rPr>
              <a:t>What’s the difference between </a:t>
            </a:r>
            <a:endParaRPr sz="2000">
              <a:solidFill>
                <a:schemeClr val="dk1"/>
              </a:solidFill>
              <a:latin typeface="Verdana"/>
              <a:ea typeface="Verdana"/>
              <a:cs typeface="Verdana"/>
              <a:sym typeface="Verdana"/>
            </a:endParaRPr>
          </a:p>
          <a:p>
            <a:pPr marL="0" marR="0" lvl="0" indent="0" algn="ctr" rtl="0">
              <a:spcBef>
                <a:spcPts val="0"/>
              </a:spcBef>
              <a:spcAft>
                <a:spcPts val="0"/>
              </a:spcAft>
              <a:buNone/>
            </a:pPr>
            <a:r>
              <a:rPr lang="en-US" sz="2000">
                <a:solidFill>
                  <a:schemeClr val="dk1"/>
                </a:solidFill>
                <a:latin typeface="Verdana"/>
                <a:ea typeface="Verdana"/>
                <a:cs typeface="Verdana"/>
                <a:sym typeface="Verdana"/>
              </a:rPr>
              <a:t>breathing and </a:t>
            </a:r>
            <a:r>
              <a:rPr lang="en-US" sz="2000" b="1">
                <a:solidFill>
                  <a:schemeClr val="dk1"/>
                </a:solidFill>
                <a:latin typeface="Verdana"/>
                <a:ea typeface="Verdana"/>
                <a:cs typeface="Verdana"/>
                <a:sym typeface="Verdana"/>
              </a:rPr>
              <a:t>deliberate</a:t>
            </a:r>
            <a:r>
              <a:rPr lang="en-US" sz="2000">
                <a:solidFill>
                  <a:schemeClr val="dk1"/>
                </a:solidFill>
                <a:latin typeface="Verdana"/>
                <a:ea typeface="Verdana"/>
                <a:cs typeface="Verdana"/>
                <a:sym typeface="Verdana"/>
              </a:rPr>
              <a:t> breathing?</a:t>
            </a:r>
            <a:endParaRPr/>
          </a:p>
        </p:txBody>
      </p:sp>
      <p:pic>
        <p:nvPicPr>
          <p:cNvPr id="1044" name="Google Shape;1044;p53" descr="Hyperventilate.jpg"/>
          <p:cNvPicPr preferRelativeResize="0"/>
          <p:nvPr/>
        </p:nvPicPr>
        <p:blipFill rotWithShape="1">
          <a:blip r:embed="rId3">
            <a:alphaModFix/>
          </a:blip>
          <a:srcRect/>
          <a:stretch/>
        </p:blipFill>
        <p:spPr>
          <a:xfrm>
            <a:off x="78821" y="1560799"/>
            <a:ext cx="2128345" cy="2129343"/>
          </a:xfrm>
          <a:prstGeom prst="rect">
            <a:avLst/>
          </a:prstGeom>
          <a:noFill/>
          <a:ln>
            <a:noFill/>
          </a:ln>
        </p:spPr>
      </p:pic>
      <p:pic>
        <p:nvPicPr>
          <p:cNvPr id="1045" name="Google Shape;1045;p53" descr="calm.jpg"/>
          <p:cNvPicPr preferRelativeResize="0"/>
          <p:nvPr/>
        </p:nvPicPr>
        <p:blipFill rotWithShape="1">
          <a:blip r:embed="rId4">
            <a:alphaModFix/>
          </a:blip>
          <a:srcRect b="11966"/>
          <a:stretch/>
        </p:blipFill>
        <p:spPr>
          <a:xfrm>
            <a:off x="6683019" y="1403142"/>
            <a:ext cx="2445216" cy="2301766"/>
          </a:xfrm>
          <a:prstGeom prst="rect">
            <a:avLst/>
          </a:prstGeom>
          <a:noFill/>
          <a:ln>
            <a:noFill/>
          </a:ln>
        </p:spPr>
      </p:pic>
      <p:pic>
        <p:nvPicPr>
          <p:cNvPr id="1046" name="Google Shape;1046;p53" descr="http://peanutonthetable.com/wp-content/uploads/2013/02/notebook-and-pen.jpg">
            <a:hlinkClick r:id="rId5"/>
          </p:cNvPr>
          <p:cNvPicPr preferRelativeResize="0"/>
          <p:nvPr/>
        </p:nvPicPr>
        <p:blipFill rotWithShape="1">
          <a:blip r:embed="rId6">
            <a:alphaModFix/>
          </a:blip>
          <a:srcRect/>
          <a:stretch/>
        </p:blipFill>
        <p:spPr>
          <a:xfrm>
            <a:off x="-2911" y="6326188"/>
            <a:ext cx="719138" cy="531812"/>
          </a:xfrm>
          <a:prstGeom prst="rect">
            <a:avLst/>
          </a:prstGeom>
          <a:noFill/>
          <a:ln>
            <a:noFill/>
          </a:ln>
          <a:effectLst>
            <a:outerShdw blurRad="292100" dist="139700" dir="2700000" algn="tl" rotWithShape="0">
              <a:srgbClr val="333333">
                <a:alpha val="64705"/>
              </a:srgbClr>
            </a:outerShdw>
          </a:effectLst>
        </p:spPr>
      </p:pic>
      <p:sp>
        <p:nvSpPr>
          <p:cNvPr id="1047" name="Google Shape;1047;p53"/>
          <p:cNvSpPr txBox="1"/>
          <p:nvPr/>
        </p:nvSpPr>
        <p:spPr>
          <a:xfrm>
            <a:off x="2758965" y="2285999"/>
            <a:ext cx="3767958" cy="369332"/>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3 FUNDAMENTALS</a:t>
            </a:r>
            <a:endParaRPr sz="1800">
              <a:solidFill>
                <a:schemeClr val="dk1"/>
              </a:solidFill>
              <a:latin typeface="Arial"/>
              <a:ea typeface="Arial"/>
              <a:cs typeface="Arial"/>
              <a:sym typeface="Arial"/>
            </a:endParaRPr>
          </a:p>
        </p:txBody>
      </p:sp>
      <p:sp>
        <p:nvSpPr>
          <p:cNvPr id="1048" name="Google Shape;1048;p53"/>
          <p:cNvSpPr txBox="1"/>
          <p:nvPr/>
        </p:nvSpPr>
        <p:spPr>
          <a:xfrm>
            <a:off x="-229924" y="6284993"/>
            <a:ext cx="119062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dk1"/>
                </a:solidFill>
                <a:latin typeface="Verdana"/>
                <a:ea typeface="Verdana"/>
                <a:cs typeface="Verdana"/>
                <a:sym typeface="Verdana"/>
              </a:rPr>
              <a:t>Note</a:t>
            </a:r>
            <a:endParaRPr/>
          </a:p>
          <a:p>
            <a:pPr marL="0" marR="0" lvl="0" indent="0" algn="ctr" rtl="0">
              <a:spcBef>
                <a:spcPts val="0"/>
              </a:spcBef>
              <a:spcAft>
                <a:spcPts val="0"/>
              </a:spcAft>
              <a:buNone/>
            </a:pPr>
            <a:r>
              <a:rPr lang="en-US" sz="800">
                <a:solidFill>
                  <a:schemeClr val="dk1"/>
                </a:solidFill>
                <a:latin typeface="Verdana"/>
                <a:ea typeface="Verdana"/>
                <a:cs typeface="Verdana"/>
                <a:sym typeface="Verdana"/>
              </a:rPr>
              <a:t>page 23</a:t>
            </a:r>
            <a:endParaRPr sz="800">
              <a:solidFill>
                <a:schemeClr val="dk1"/>
              </a:solidFill>
              <a:latin typeface="Verdana"/>
              <a:ea typeface="Verdana"/>
              <a:cs typeface="Verdana"/>
              <a:sym typeface="Verdana"/>
            </a:endParaRPr>
          </a:p>
        </p:txBody>
      </p:sp>
      <p:pic>
        <p:nvPicPr>
          <p:cNvPr id="1049" name="Google Shape;1049;p53" descr="Energy_Management.png"/>
          <p:cNvPicPr preferRelativeResize="0"/>
          <p:nvPr/>
        </p:nvPicPr>
        <p:blipFill rotWithShape="1">
          <a:blip r:embed="rId7">
            <a:alphaModFix/>
          </a:blip>
          <a:srcRect/>
          <a:stretch/>
        </p:blipFill>
        <p:spPr>
          <a:xfrm>
            <a:off x="414338" y="161925"/>
            <a:ext cx="682625" cy="822325"/>
          </a:xfrm>
          <a:prstGeom prst="rect">
            <a:avLst/>
          </a:prstGeom>
          <a:noFill/>
          <a:ln>
            <a:noFill/>
          </a:ln>
        </p:spPr>
      </p:pic>
      <p:sp>
        <p:nvSpPr>
          <p:cNvPr id="1050" name="Google Shape;1050;p5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4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4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1056"/>
        <p:cNvGrpSpPr/>
        <p:nvPr/>
      </p:nvGrpSpPr>
      <p:grpSpPr>
        <a:xfrm>
          <a:off x="0" y="0"/>
          <a:ext cx="0" cy="0"/>
          <a:chOff x="0" y="0"/>
          <a:chExt cx="0" cy="0"/>
        </a:xfrm>
      </p:grpSpPr>
      <p:sp>
        <p:nvSpPr>
          <p:cNvPr id="1057" name="Google Shape;1057;p54"/>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Deliberate Breathing</a:t>
            </a:r>
            <a:r>
              <a:rPr lang="en-US" sz="1800"/>
              <a:t> (continued)</a:t>
            </a:r>
            <a:endParaRPr/>
          </a:p>
        </p:txBody>
      </p:sp>
      <p:sp>
        <p:nvSpPr>
          <p:cNvPr id="1058" name="Google Shape;1058;p5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54</a:t>
            </a:fld>
            <a:endParaRPr/>
          </a:p>
        </p:txBody>
      </p:sp>
      <p:sp>
        <p:nvSpPr>
          <p:cNvPr id="1059" name="Google Shape;1059;p54"/>
          <p:cNvSpPr txBox="1">
            <a:spLocks noGrp="1"/>
          </p:cNvSpPr>
          <p:nvPr>
            <p:ph type="body" idx="1"/>
          </p:nvPr>
        </p:nvSpPr>
        <p:spPr>
          <a:xfrm>
            <a:off x="457200" y="3042744"/>
            <a:ext cx="8229600" cy="3281855"/>
          </a:xfrm>
          <a:prstGeom prst="rect">
            <a:avLst/>
          </a:prstGeom>
          <a:noFill/>
          <a:ln>
            <a:noFill/>
          </a:ln>
        </p:spPr>
        <p:txBody>
          <a:bodyPr spcFirstLastPara="1" wrap="square" lIns="91275" tIns="45625" rIns="91275" bIns="45625" anchor="t" anchorCtr="0">
            <a:noAutofit/>
          </a:bodyPr>
          <a:lstStyle/>
          <a:p>
            <a:pPr marL="341313" lvl="0" indent="-341313" algn="ctr" rtl="0">
              <a:spcBef>
                <a:spcPts val="0"/>
              </a:spcBef>
              <a:spcAft>
                <a:spcPts val="0"/>
              </a:spcAft>
              <a:buClr>
                <a:schemeClr val="dk1"/>
              </a:buClr>
              <a:buSzPts val="2200"/>
              <a:buNone/>
            </a:pPr>
            <a:r>
              <a:rPr lang="en-US" sz="2200"/>
              <a:t>1. Control your </a:t>
            </a:r>
            <a:r>
              <a:rPr lang="en-US" sz="2200" b="1">
                <a:solidFill>
                  <a:schemeClr val="dk2"/>
                </a:solidFill>
              </a:rPr>
              <a:t>body</a:t>
            </a:r>
            <a:endParaRPr/>
          </a:p>
          <a:p>
            <a:pPr marL="341313" lvl="0" indent="-341313" algn="ctr" rtl="0">
              <a:spcBef>
                <a:spcPts val="400"/>
              </a:spcBef>
              <a:spcAft>
                <a:spcPts val="0"/>
              </a:spcAft>
              <a:buClr>
                <a:schemeClr val="dk1"/>
              </a:buClr>
              <a:buSzPts val="2000"/>
              <a:buNone/>
            </a:pPr>
            <a:r>
              <a:rPr lang="en-US" sz="2000" i="1"/>
              <a:t>Use a 5-5 count</a:t>
            </a:r>
            <a:endParaRPr/>
          </a:p>
          <a:p>
            <a:pPr marL="341313" lvl="0" indent="-341313" algn="ctr" rtl="0">
              <a:spcBef>
                <a:spcPts val="440"/>
              </a:spcBef>
              <a:spcAft>
                <a:spcPts val="0"/>
              </a:spcAft>
              <a:buClr>
                <a:schemeClr val="dk1"/>
              </a:buClr>
              <a:buSzPts val="2200"/>
              <a:buNone/>
            </a:pPr>
            <a:endParaRPr sz="2200"/>
          </a:p>
          <a:p>
            <a:pPr marL="341313" lvl="0" indent="-341313" algn="ctr" rtl="0">
              <a:spcBef>
                <a:spcPts val="440"/>
              </a:spcBef>
              <a:spcAft>
                <a:spcPts val="0"/>
              </a:spcAft>
              <a:buClr>
                <a:schemeClr val="dk1"/>
              </a:buClr>
              <a:buSzPts val="2200"/>
              <a:buNone/>
            </a:pPr>
            <a:r>
              <a:rPr lang="en-US" sz="2200"/>
              <a:t>2. Control your </a:t>
            </a:r>
            <a:r>
              <a:rPr lang="en-US" sz="2200" b="1">
                <a:solidFill>
                  <a:schemeClr val="dk2"/>
                </a:solidFill>
              </a:rPr>
              <a:t>mind</a:t>
            </a:r>
            <a:endParaRPr/>
          </a:p>
          <a:p>
            <a:pPr marL="341313" lvl="0" indent="-341313" algn="ctr" rtl="0">
              <a:spcBef>
                <a:spcPts val="400"/>
              </a:spcBef>
              <a:spcAft>
                <a:spcPts val="0"/>
              </a:spcAft>
              <a:buClr>
                <a:schemeClr val="dk1"/>
              </a:buClr>
              <a:buSzPts val="2000"/>
              <a:buNone/>
            </a:pPr>
            <a:r>
              <a:rPr lang="en-US" sz="2000" i="1"/>
              <a:t>Pick a target and cue word</a:t>
            </a:r>
            <a:endParaRPr/>
          </a:p>
          <a:p>
            <a:pPr marL="341313" lvl="0" indent="-341313" algn="ctr" rtl="0">
              <a:spcBef>
                <a:spcPts val="440"/>
              </a:spcBef>
              <a:spcAft>
                <a:spcPts val="0"/>
              </a:spcAft>
              <a:buClr>
                <a:schemeClr val="dk1"/>
              </a:buClr>
              <a:buSzPts val="2200"/>
              <a:buNone/>
            </a:pPr>
            <a:endParaRPr sz="2200"/>
          </a:p>
          <a:p>
            <a:pPr marL="341313" lvl="0" indent="-341313" algn="ctr" rtl="0">
              <a:spcBef>
                <a:spcPts val="440"/>
              </a:spcBef>
              <a:spcAft>
                <a:spcPts val="0"/>
              </a:spcAft>
              <a:buClr>
                <a:schemeClr val="dk1"/>
              </a:buClr>
              <a:buSzPts val="2200"/>
              <a:buNone/>
            </a:pPr>
            <a:r>
              <a:rPr lang="en-US" sz="2200"/>
              <a:t>3. Control your </a:t>
            </a:r>
            <a:r>
              <a:rPr lang="en-US" sz="2200" b="1">
                <a:solidFill>
                  <a:schemeClr val="dk2"/>
                </a:solidFill>
              </a:rPr>
              <a:t>emotions</a:t>
            </a:r>
            <a:endParaRPr/>
          </a:p>
          <a:p>
            <a:pPr marL="341313" lvl="0" indent="-341313" algn="ctr" rtl="0">
              <a:spcBef>
                <a:spcPts val="400"/>
              </a:spcBef>
              <a:spcAft>
                <a:spcPts val="0"/>
              </a:spcAft>
              <a:buClr>
                <a:schemeClr val="dk1"/>
              </a:buClr>
              <a:buSzPts val="2000"/>
              <a:buNone/>
            </a:pPr>
            <a:r>
              <a:rPr lang="en-US" sz="2000" i="1"/>
              <a:t>Choose how you want to feel</a:t>
            </a:r>
            <a:endParaRPr sz="2000" i="1"/>
          </a:p>
        </p:txBody>
      </p:sp>
      <p:sp>
        <p:nvSpPr>
          <p:cNvPr id="1060" name="Google Shape;1060;p54"/>
          <p:cNvSpPr txBox="1"/>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marR="0" lvl="0" indent="0" algn="r" rtl="0">
              <a:lnSpc>
                <a:spcPct val="100000"/>
              </a:lnSpc>
              <a:spcBef>
                <a:spcPts val="0"/>
              </a:spcBef>
              <a:spcAft>
                <a:spcPts val="0"/>
              </a:spcAft>
              <a:buClr>
                <a:srgbClr val="000000"/>
              </a:buClr>
              <a:buSzPts val="1000"/>
              <a:buFont typeface="Verdana"/>
              <a:buNone/>
            </a:pPr>
            <a:fld id="{00000000-1234-1234-1234-123412341234}" type="slidenum">
              <a:rPr lang="en-US" sz="1000" b="0" i="0" u="none" strike="noStrike" cap="none">
                <a:solidFill>
                  <a:srgbClr val="000000"/>
                </a:solidFill>
                <a:latin typeface="Verdana"/>
                <a:ea typeface="Verdana"/>
                <a:cs typeface="Verdana"/>
                <a:sym typeface="Verdana"/>
              </a:rPr>
              <a:t>54</a:t>
            </a:fld>
            <a:endParaRPr sz="1000" b="0" i="0" u="none" strike="noStrike" cap="none">
              <a:solidFill>
                <a:srgbClr val="000000"/>
              </a:solidFill>
              <a:latin typeface="Verdana"/>
              <a:ea typeface="Verdana"/>
              <a:cs typeface="Verdana"/>
              <a:sym typeface="Verdana"/>
            </a:endParaRPr>
          </a:p>
        </p:txBody>
      </p:sp>
      <p:sp>
        <p:nvSpPr>
          <p:cNvPr id="1061" name="Google Shape;1061;p54"/>
          <p:cNvSpPr txBox="1"/>
          <p:nvPr/>
        </p:nvSpPr>
        <p:spPr>
          <a:xfrm>
            <a:off x="630625" y="1189038"/>
            <a:ext cx="807194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Verdana"/>
                <a:ea typeface="Verdana"/>
                <a:cs typeface="Verdana"/>
                <a:sym typeface="Verdana"/>
              </a:rPr>
              <a:t>What’s the difference between </a:t>
            </a:r>
            <a:endParaRPr sz="2000">
              <a:solidFill>
                <a:schemeClr val="dk1"/>
              </a:solidFill>
              <a:latin typeface="Verdana"/>
              <a:ea typeface="Verdana"/>
              <a:cs typeface="Verdana"/>
              <a:sym typeface="Verdana"/>
            </a:endParaRPr>
          </a:p>
          <a:p>
            <a:pPr marL="0" marR="0" lvl="0" indent="0" algn="ctr" rtl="0">
              <a:spcBef>
                <a:spcPts val="0"/>
              </a:spcBef>
              <a:spcAft>
                <a:spcPts val="0"/>
              </a:spcAft>
              <a:buNone/>
            </a:pPr>
            <a:r>
              <a:rPr lang="en-US" sz="2000">
                <a:solidFill>
                  <a:schemeClr val="dk1"/>
                </a:solidFill>
                <a:latin typeface="Verdana"/>
                <a:ea typeface="Verdana"/>
                <a:cs typeface="Verdana"/>
                <a:sym typeface="Verdana"/>
              </a:rPr>
              <a:t>breathing and </a:t>
            </a:r>
            <a:r>
              <a:rPr lang="en-US" sz="2000" b="1">
                <a:solidFill>
                  <a:schemeClr val="dk1"/>
                </a:solidFill>
                <a:latin typeface="Verdana"/>
                <a:ea typeface="Verdana"/>
                <a:cs typeface="Verdana"/>
                <a:sym typeface="Verdana"/>
              </a:rPr>
              <a:t>deliberate</a:t>
            </a:r>
            <a:r>
              <a:rPr lang="en-US" sz="2000">
                <a:solidFill>
                  <a:schemeClr val="dk1"/>
                </a:solidFill>
                <a:latin typeface="Verdana"/>
                <a:ea typeface="Verdana"/>
                <a:cs typeface="Verdana"/>
                <a:sym typeface="Verdana"/>
              </a:rPr>
              <a:t> breathing?</a:t>
            </a:r>
            <a:endParaRPr/>
          </a:p>
        </p:txBody>
      </p:sp>
      <p:pic>
        <p:nvPicPr>
          <p:cNvPr id="1062" name="Google Shape;1062;p54" descr="Hyperventilate.jpg"/>
          <p:cNvPicPr preferRelativeResize="0"/>
          <p:nvPr/>
        </p:nvPicPr>
        <p:blipFill rotWithShape="1">
          <a:blip r:embed="rId3">
            <a:alphaModFix/>
          </a:blip>
          <a:srcRect/>
          <a:stretch/>
        </p:blipFill>
        <p:spPr>
          <a:xfrm>
            <a:off x="78821" y="1560799"/>
            <a:ext cx="2128345" cy="2129343"/>
          </a:xfrm>
          <a:prstGeom prst="rect">
            <a:avLst/>
          </a:prstGeom>
          <a:noFill/>
          <a:ln>
            <a:noFill/>
          </a:ln>
        </p:spPr>
      </p:pic>
      <p:pic>
        <p:nvPicPr>
          <p:cNvPr id="1063" name="Google Shape;1063;p54" descr="calm.jpg"/>
          <p:cNvPicPr preferRelativeResize="0"/>
          <p:nvPr/>
        </p:nvPicPr>
        <p:blipFill rotWithShape="1">
          <a:blip r:embed="rId4">
            <a:alphaModFix/>
          </a:blip>
          <a:srcRect b="11966"/>
          <a:stretch/>
        </p:blipFill>
        <p:spPr>
          <a:xfrm>
            <a:off x="6683019" y="1403142"/>
            <a:ext cx="2445216" cy="2301766"/>
          </a:xfrm>
          <a:prstGeom prst="rect">
            <a:avLst/>
          </a:prstGeom>
          <a:noFill/>
          <a:ln>
            <a:noFill/>
          </a:ln>
        </p:spPr>
      </p:pic>
      <p:sp>
        <p:nvSpPr>
          <p:cNvPr id="1064" name="Google Shape;1064;p54"/>
          <p:cNvSpPr txBox="1"/>
          <p:nvPr/>
        </p:nvSpPr>
        <p:spPr>
          <a:xfrm>
            <a:off x="2758965" y="2285999"/>
            <a:ext cx="3767958" cy="369332"/>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3 FUNDAMENTALS</a:t>
            </a:r>
            <a:endParaRPr sz="1800">
              <a:solidFill>
                <a:schemeClr val="dk1"/>
              </a:solidFill>
              <a:latin typeface="Arial"/>
              <a:ea typeface="Arial"/>
              <a:cs typeface="Arial"/>
              <a:sym typeface="Arial"/>
            </a:endParaRPr>
          </a:p>
        </p:txBody>
      </p:sp>
      <p:pic>
        <p:nvPicPr>
          <p:cNvPr id="1065" name="Google Shape;1065;p54" descr="Energy_Management.png"/>
          <p:cNvPicPr preferRelativeResize="0"/>
          <p:nvPr/>
        </p:nvPicPr>
        <p:blipFill rotWithShape="1">
          <a:blip r:embed="rId5">
            <a:alphaModFix/>
          </a:blip>
          <a:srcRect/>
          <a:stretch/>
        </p:blipFill>
        <p:spPr>
          <a:xfrm>
            <a:off x="414338" y="161925"/>
            <a:ext cx="682625" cy="822325"/>
          </a:xfrm>
          <a:prstGeom prst="rect">
            <a:avLst/>
          </a:prstGeom>
          <a:noFill/>
          <a:ln>
            <a:noFill/>
          </a:ln>
        </p:spPr>
      </p:pic>
      <p:sp>
        <p:nvSpPr>
          <p:cNvPr id="1066" name="Google Shape;1066;p5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1067" name="Google Shape;1067;p54" descr="http://peanutonthetable.com/wp-content/uploads/2013/02/notebook-and-pen.jpg">
            <a:hlinkClick r:id="rId6"/>
          </p:cNvPr>
          <p:cNvPicPr preferRelativeResize="0"/>
          <p:nvPr/>
        </p:nvPicPr>
        <p:blipFill rotWithShape="1">
          <a:blip r:embed="rId7">
            <a:alphaModFix/>
          </a:blip>
          <a:srcRect/>
          <a:stretch/>
        </p:blipFill>
        <p:spPr>
          <a:xfrm>
            <a:off x="-2911" y="6326188"/>
            <a:ext cx="719138" cy="531812"/>
          </a:xfrm>
          <a:prstGeom prst="rect">
            <a:avLst/>
          </a:prstGeom>
          <a:noFill/>
          <a:ln>
            <a:noFill/>
          </a:ln>
          <a:effectLst>
            <a:outerShdw blurRad="292100" dist="139700" dir="2700000" algn="tl" rotWithShape="0">
              <a:srgbClr val="333333">
                <a:alpha val="64705"/>
              </a:srgbClr>
            </a:outerShdw>
          </a:effectLst>
        </p:spPr>
      </p:pic>
      <p:sp>
        <p:nvSpPr>
          <p:cNvPr id="1068" name="Google Shape;1068;p54"/>
          <p:cNvSpPr txBox="1"/>
          <p:nvPr/>
        </p:nvSpPr>
        <p:spPr>
          <a:xfrm>
            <a:off x="-229924" y="6284993"/>
            <a:ext cx="119062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dk1"/>
                </a:solidFill>
                <a:latin typeface="Verdana"/>
                <a:ea typeface="Verdana"/>
                <a:cs typeface="Verdana"/>
                <a:sym typeface="Verdana"/>
              </a:rPr>
              <a:t>Note</a:t>
            </a:r>
            <a:endParaRPr/>
          </a:p>
          <a:p>
            <a:pPr marL="0" marR="0" lvl="0" indent="0" algn="ctr" rtl="0">
              <a:spcBef>
                <a:spcPts val="0"/>
              </a:spcBef>
              <a:spcAft>
                <a:spcPts val="0"/>
              </a:spcAft>
              <a:buNone/>
            </a:pPr>
            <a:r>
              <a:rPr lang="en-US" sz="800">
                <a:solidFill>
                  <a:schemeClr val="dk1"/>
                </a:solidFill>
                <a:latin typeface="Verdana"/>
                <a:ea typeface="Verdana"/>
                <a:cs typeface="Verdana"/>
                <a:sym typeface="Verdana"/>
              </a:rPr>
              <a:t>page 23</a:t>
            </a:r>
            <a:endParaRPr sz="800">
              <a:solidFill>
                <a:schemeClr val="dk1"/>
              </a:solidFill>
              <a:latin typeface="Verdana"/>
              <a:ea typeface="Verdana"/>
              <a:cs typeface="Verdana"/>
              <a:sym typeface="Verdan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55" descr="D - TLR Review CSF2_TeenCurriculum_ParticipantGuideV3_0 3_AUG15.pptx - PowerPoint"/>
          <p:cNvPicPr preferRelativeResize="0"/>
          <p:nvPr/>
        </p:nvPicPr>
        <p:blipFill rotWithShape="1">
          <a:blip r:embed="rId3">
            <a:alphaModFix/>
          </a:blip>
          <a:srcRect l="27930" t="20909" r="6251" b="11817"/>
          <a:stretch/>
        </p:blipFill>
        <p:spPr>
          <a:xfrm>
            <a:off x="2671248" y="1434660"/>
            <a:ext cx="3815792" cy="5012461"/>
          </a:xfrm>
          <a:prstGeom prst="rect">
            <a:avLst/>
          </a:prstGeom>
          <a:noFill/>
          <a:ln>
            <a:noFill/>
          </a:ln>
        </p:spPr>
      </p:pic>
      <p:sp>
        <p:nvSpPr>
          <p:cNvPr id="1076" name="Google Shape;1076;p5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 23):</a:t>
            </a:r>
            <a:br>
              <a:rPr lang="en-US"/>
            </a:br>
            <a:r>
              <a:rPr lang="en-US"/>
              <a:t>Deliberate Breathing Practice</a:t>
            </a:r>
            <a:endParaRPr/>
          </a:p>
        </p:txBody>
      </p:sp>
      <p:sp>
        <p:nvSpPr>
          <p:cNvPr id="1077" name="Google Shape;1077;p5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55</a:t>
            </a:fld>
            <a:endParaRPr/>
          </a:p>
        </p:txBody>
      </p:sp>
      <p:sp>
        <p:nvSpPr>
          <p:cNvPr id="1078" name="Google Shape;1078;p55"/>
          <p:cNvSpPr/>
          <p:nvPr/>
        </p:nvSpPr>
        <p:spPr>
          <a:xfrm>
            <a:off x="2700338" y="5017979"/>
            <a:ext cx="3757612" cy="1255822"/>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079" name="Google Shape;1079;p55" descr="Energy_Management.png"/>
          <p:cNvPicPr preferRelativeResize="0"/>
          <p:nvPr/>
        </p:nvPicPr>
        <p:blipFill rotWithShape="1">
          <a:blip r:embed="rId4">
            <a:alphaModFix/>
          </a:blip>
          <a:srcRect/>
          <a:stretch/>
        </p:blipFill>
        <p:spPr>
          <a:xfrm>
            <a:off x="414338" y="161925"/>
            <a:ext cx="682625" cy="822325"/>
          </a:xfrm>
          <a:prstGeom prst="rect">
            <a:avLst/>
          </a:prstGeom>
          <a:noFill/>
          <a:ln>
            <a:noFill/>
          </a:ln>
        </p:spPr>
      </p:pic>
      <p:sp>
        <p:nvSpPr>
          <p:cNvPr id="1080" name="Google Shape;1080;p5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pic>
        <p:nvPicPr>
          <p:cNvPr id="1087" name="Google Shape;1087;p56" descr="D - TLR Review CSF2_TeenCurriculum_ParticipantGuideV3_0 3_AUG15.pptx - PowerPoint"/>
          <p:cNvPicPr preferRelativeResize="0"/>
          <p:nvPr/>
        </p:nvPicPr>
        <p:blipFill rotWithShape="1">
          <a:blip r:embed="rId3">
            <a:alphaModFix/>
          </a:blip>
          <a:srcRect l="25724" t="19294" r="8327" b="13434"/>
          <a:stretch/>
        </p:blipFill>
        <p:spPr>
          <a:xfrm>
            <a:off x="2664376" y="1434658"/>
            <a:ext cx="3829112" cy="5020056"/>
          </a:xfrm>
          <a:prstGeom prst="rect">
            <a:avLst/>
          </a:prstGeom>
          <a:noFill/>
          <a:ln>
            <a:noFill/>
          </a:ln>
        </p:spPr>
      </p:pic>
      <p:sp>
        <p:nvSpPr>
          <p:cNvPr id="1088" name="Google Shape;1088;p5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 24):</a:t>
            </a:r>
            <a:br>
              <a:rPr lang="en-US"/>
            </a:br>
            <a:r>
              <a:rPr lang="en-US"/>
              <a:t>Make it Personal</a:t>
            </a:r>
            <a:endParaRPr/>
          </a:p>
        </p:txBody>
      </p:sp>
      <p:sp>
        <p:nvSpPr>
          <p:cNvPr id="1089" name="Google Shape;1089;p5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56</a:t>
            </a:fld>
            <a:endParaRPr/>
          </a:p>
        </p:txBody>
      </p:sp>
      <p:pic>
        <p:nvPicPr>
          <p:cNvPr id="1090" name="Google Shape;1090;p56" descr="Energy_Management.png"/>
          <p:cNvPicPr preferRelativeResize="0"/>
          <p:nvPr/>
        </p:nvPicPr>
        <p:blipFill rotWithShape="1">
          <a:blip r:embed="rId4">
            <a:alphaModFix/>
          </a:blip>
          <a:srcRect/>
          <a:stretch/>
        </p:blipFill>
        <p:spPr>
          <a:xfrm>
            <a:off x="414338" y="161925"/>
            <a:ext cx="682625" cy="822325"/>
          </a:xfrm>
          <a:prstGeom prst="rect">
            <a:avLst/>
          </a:prstGeom>
          <a:noFill/>
          <a:ln>
            <a:noFill/>
          </a:ln>
        </p:spPr>
      </p:pic>
      <p:sp>
        <p:nvSpPr>
          <p:cNvPr id="1091" name="Google Shape;1091;p5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1103"/>
        <p:cNvGrpSpPr/>
        <p:nvPr/>
      </p:nvGrpSpPr>
      <p:grpSpPr>
        <a:xfrm>
          <a:off x="0" y="0"/>
          <a:ext cx="0" cy="0"/>
          <a:chOff x="0" y="0"/>
          <a:chExt cx="0" cy="0"/>
        </a:xfrm>
      </p:grpSpPr>
      <p:sp>
        <p:nvSpPr>
          <p:cNvPr id="1104" name="Google Shape;1104;p5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6) ATT Cover Page</a:t>
            </a:r>
            <a:endParaRPr/>
          </a:p>
        </p:txBody>
      </p:sp>
      <p:sp>
        <p:nvSpPr>
          <p:cNvPr id="1105" name="Google Shape;1105;p5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57</a:t>
            </a:fld>
            <a:endParaRPr/>
          </a:p>
        </p:txBody>
      </p:sp>
      <p:sp>
        <p:nvSpPr>
          <p:cNvPr id="1106" name="Google Shape;1106;p5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1117"/>
        <p:cNvGrpSpPr/>
        <p:nvPr/>
      </p:nvGrpSpPr>
      <p:grpSpPr>
        <a:xfrm>
          <a:off x="0" y="0"/>
          <a:ext cx="0" cy="0"/>
          <a:chOff x="0" y="0"/>
          <a:chExt cx="0" cy="0"/>
        </a:xfrm>
      </p:grpSpPr>
      <p:sp>
        <p:nvSpPr>
          <p:cNvPr id="1118" name="Google Shape;1118;p5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6) ATT Key Terms</a:t>
            </a:r>
            <a:endParaRPr/>
          </a:p>
        </p:txBody>
      </p:sp>
      <p:sp>
        <p:nvSpPr>
          <p:cNvPr id="1119" name="Google Shape;1119;p5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58</a:t>
            </a:fld>
            <a:endParaRPr/>
          </a:p>
        </p:txBody>
      </p:sp>
      <p:sp>
        <p:nvSpPr>
          <p:cNvPr id="1120" name="Google Shape;1120;p5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5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 25):</a:t>
            </a:r>
            <a:br>
              <a:rPr lang="en-US"/>
            </a:br>
            <a:r>
              <a:rPr lang="en-US"/>
              <a:t>Hunt the Good Stuff</a:t>
            </a:r>
            <a:endParaRPr/>
          </a:p>
        </p:txBody>
      </p:sp>
      <p:sp>
        <p:nvSpPr>
          <p:cNvPr id="1128" name="Google Shape;1128;p5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59</a:t>
            </a:fld>
            <a:endParaRPr/>
          </a:p>
        </p:txBody>
      </p:sp>
      <p:pic>
        <p:nvPicPr>
          <p:cNvPr id="1129" name="Google Shape;1129;p59" descr="HTGS.png"/>
          <p:cNvPicPr preferRelativeResize="0"/>
          <p:nvPr/>
        </p:nvPicPr>
        <p:blipFill rotWithShape="1">
          <a:blip r:embed="rId3">
            <a:alphaModFix/>
          </a:blip>
          <a:srcRect/>
          <a:stretch/>
        </p:blipFill>
        <p:spPr>
          <a:xfrm>
            <a:off x="457200" y="146050"/>
            <a:ext cx="684213" cy="822325"/>
          </a:xfrm>
          <a:prstGeom prst="rect">
            <a:avLst/>
          </a:prstGeom>
          <a:noFill/>
          <a:ln>
            <a:noFill/>
          </a:ln>
        </p:spPr>
      </p:pic>
      <p:sp>
        <p:nvSpPr>
          <p:cNvPr id="1130" name="Google Shape;1130;p5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1131" name="Google Shape;1131;p59" descr="D - TLR Review CSF2_TeenCurriculum_ParticipantGuideV3_0 3_AUG15.pptx - PowerPoint"/>
          <p:cNvPicPr preferRelativeResize="0"/>
          <p:nvPr/>
        </p:nvPicPr>
        <p:blipFill rotWithShape="1">
          <a:blip r:embed="rId4">
            <a:alphaModFix/>
          </a:blip>
          <a:srcRect l="25464" t="20909" r="8456" b="11817"/>
          <a:stretch/>
        </p:blipFill>
        <p:spPr>
          <a:xfrm>
            <a:off x="2674937" y="1419225"/>
            <a:ext cx="3817937" cy="48996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6 Core Competencies</a:t>
            </a:r>
            <a:endParaRPr/>
          </a:p>
        </p:txBody>
      </p:sp>
      <p:sp>
        <p:nvSpPr>
          <p:cNvPr id="296" name="Google Shape;296;p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6</a:t>
            </a:fld>
            <a:endParaRPr/>
          </a:p>
        </p:txBody>
      </p:sp>
      <p:pic>
        <p:nvPicPr>
          <p:cNvPr id="297" name="Google Shape;297;p6" descr="csf2_logo-l.png"/>
          <p:cNvPicPr preferRelativeResize="0"/>
          <p:nvPr/>
        </p:nvPicPr>
        <p:blipFill rotWithShape="1">
          <a:blip r:embed="rId3">
            <a:alphaModFix/>
          </a:blip>
          <a:srcRect/>
          <a:stretch/>
        </p:blipFill>
        <p:spPr>
          <a:xfrm>
            <a:off x="457200" y="106363"/>
            <a:ext cx="822325" cy="823912"/>
          </a:xfrm>
          <a:prstGeom prst="rect">
            <a:avLst/>
          </a:prstGeom>
          <a:noFill/>
          <a:ln>
            <a:noFill/>
          </a:ln>
        </p:spPr>
      </p:pic>
      <p:sp>
        <p:nvSpPr>
          <p:cNvPr id="298" name="Google Shape;298;p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grpSp>
        <p:nvGrpSpPr>
          <p:cNvPr id="299" name="Google Shape;299;p6"/>
          <p:cNvGrpSpPr/>
          <p:nvPr/>
        </p:nvGrpSpPr>
        <p:grpSpPr>
          <a:xfrm>
            <a:off x="290513" y="1428750"/>
            <a:ext cx="3933825" cy="4500563"/>
            <a:chOff x="290513" y="1428750"/>
            <a:chExt cx="3933825" cy="4500563"/>
          </a:xfrm>
        </p:grpSpPr>
        <p:sp>
          <p:nvSpPr>
            <p:cNvPr id="300" name="Google Shape;300;p6"/>
            <p:cNvSpPr/>
            <p:nvPr/>
          </p:nvSpPr>
          <p:spPr>
            <a:xfrm>
              <a:off x="290513" y="1428750"/>
              <a:ext cx="3933825" cy="357188"/>
            </a:xfrm>
            <a:prstGeom prst="roundRect">
              <a:avLst>
                <a:gd name="adj" fmla="val 16667"/>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1" name="Google Shape;301;p6"/>
            <p:cNvSpPr/>
            <p:nvPr/>
          </p:nvSpPr>
          <p:spPr>
            <a:xfrm>
              <a:off x="290513" y="2214563"/>
              <a:ext cx="3933825" cy="357187"/>
            </a:xfrm>
            <a:prstGeom prst="roundRect">
              <a:avLst>
                <a:gd name="adj" fmla="val 16667"/>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2" name="Google Shape;302;p6"/>
            <p:cNvSpPr/>
            <p:nvPr/>
          </p:nvSpPr>
          <p:spPr>
            <a:xfrm>
              <a:off x="290513" y="3071813"/>
              <a:ext cx="3933825" cy="357187"/>
            </a:xfrm>
            <a:prstGeom prst="roundRect">
              <a:avLst>
                <a:gd name="adj" fmla="val 16667"/>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3" name="Google Shape;303;p6"/>
            <p:cNvSpPr/>
            <p:nvPr/>
          </p:nvSpPr>
          <p:spPr>
            <a:xfrm>
              <a:off x="290513" y="3929063"/>
              <a:ext cx="3933825" cy="357187"/>
            </a:xfrm>
            <a:prstGeom prst="roundRect">
              <a:avLst>
                <a:gd name="adj" fmla="val 16667"/>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4" name="Google Shape;304;p6"/>
            <p:cNvSpPr/>
            <p:nvPr/>
          </p:nvSpPr>
          <p:spPr>
            <a:xfrm>
              <a:off x="290513" y="4714875"/>
              <a:ext cx="3933825" cy="357188"/>
            </a:xfrm>
            <a:prstGeom prst="roundRect">
              <a:avLst>
                <a:gd name="adj" fmla="val 16667"/>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5" name="Google Shape;305;p6"/>
            <p:cNvSpPr/>
            <p:nvPr/>
          </p:nvSpPr>
          <p:spPr>
            <a:xfrm>
              <a:off x="290513" y="5572125"/>
              <a:ext cx="3933825" cy="357188"/>
            </a:xfrm>
            <a:prstGeom prst="roundRect">
              <a:avLst>
                <a:gd name="adj" fmla="val 16667"/>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306" name="Google Shape;306;p6"/>
          <p:cNvSpPr txBox="1">
            <a:spLocks noGrp="1"/>
          </p:cNvSpPr>
          <p:nvPr>
            <p:ph type="body" idx="1"/>
          </p:nvPr>
        </p:nvSpPr>
        <p:spPr>
          <a:xfrm>
            <a:off x="389899" y="1359748"/>
            <a:ext cx="3630997" cy="5183187"/>
          </a:xfrm>
          <a:prstGeom prst="rect">
            <a:avLst/>
          </a:prstGeom>
          <a:noFill/>
          <a:ln>
            <a:noFill/>
          </a:ln>
        </p:spPr>
        <p:txBody>
          <a:bodyPr spcFirstLastPara="1" wrap="square" lIns="91275" tIns="45625" rIns="91275" bIns="45625" anchor="t" anchorCtr="0">
            <a:noAutofit/>
          </a:bodyPr>
          <a:lstStyle/>
          <a:p>
            <a:pPr marL="339725" lvl="0" indent="-339725" algn="ctr" rtl="0">
              <a:spcBef>
                <a:spcPts val="0"/>
              </a:spcBef>
              <a:spcAft>
                <a:spcPts val="0"/>
              </a:spcAft>
              <a:buClr>
                <a:schemeClr val="lt1"/>
              </a:buClr>
              <a:buSzPts val="2300"/>
              <a:buFont typeface="Noto Sans Symbols"/>
              <a:buNone/>
            </a:pPr>
            <a:r>
              <a:rPr lang="en-US" sz="2300">
                <a:solidFill>
                  <a:schemeClr val="lt1"/>
                </a:solidFill>
              </a:rPr>
              <a:t>Self-awareness</a:t>
            </a:r>
            <a:endParaRPr/>
          </a:p>
          <a:p>
            <a:pPr marL="339725" lvl="0" indent="-339725" algn="ctr" rtl="0">
              <a:spcBef>
                <a:spcPts val="460"/>
              </a:spcBef>
              <a:spcAft>
                <a:spcPts val="0"/>
              </a:spcAft>
              <a:buClr>
                <a:schemeClr val="dk1"/>
              </a:buClr>
              <a:buSzPts val="2300"/>
              <a:buFont typeface="Noto Sans Symbols"/>
              <a:buNone/>
            </a:pPr>
            <a:endParaRPr sz="2300">
              <a:solidFill>
                <a:schemeClr val="lt1"/>
              </a:solidFill>
            </a:endParaRPr>
          </a:p>
          <a:p>
            <a:pPr marL="339725" lvl="0" indent="-339725" algn="ctr" rtl="0">
              <a:spcBef>
                <a:spcPts val="460"/>
              </a:spcBef>
              <a:spcAft>
                <a:spcPts val="0"/>
              </a:spcAft>
              <a:buClr>
                <a:schemeClr val="lt1"/>
              </a:buClr>
              <a:buSzPts val="2300"/>
              <a:buFont typeface="Noto Sans Symbols"/>
              <a:buNone/>
            </a:pPr>
            <a:r>
              <a:rPr lang="en-US" sz="2300">
                <a:solidFill>
                  <a:schemeClr val="lt1"/>
                </a:solidFill>
              </a:rPr>
              <a:t>Self-regulation</a:t>
            </a:r>
            <a:endParaRPr/>
          </a:p>
          <a:p>
            <a:pPr marL="339725" lvl="0" indent="-339725" algn="ctr" rtl="0">
              <a:spcBef>
                <a:spcPts val="460"/>
              </a:spcBef>
              <a:spcAft>
                <a:spcPts val="0"/>
              </a:spcAft>
              <a:buClr>
                <a:schemeClr val="dk1"/>
              </a:buClr>
              <a:buSzPts val="2300"/>
              <a:buFont typeface="Noto Sans Symbols"/>
              <a:buNone/>
            </a:pPr>
            <a:endParaRPr sz="2300">
              <a:solidFill>
                <a:schemeClr val="lt1"/>
              </a:solidFill>
            </a:endParaRPr>
          </a:p>
          <a:p>
            <a:pPr marL="339725" lvl="0" indent="-339725" algn="ctr" rtl="0">
              <a:spcBef>
                <a:spcPts val="460"/>
              </a:spcBef>
              <a:spcAft>
                <a:spcPts val="0"/>
              </a:spcAft>
              <a:buClr>
                <a:schemeClr val="lt1"/>
              </a:buClr>
              <a:buSzPts val="2300"/>
              <a:buFont typeface="Noto Sans Symbols"/>
              <a:buNone/>
            </a:pPr>
            <a:r>
              <a:rPr lang="en-US" sz="2300">
                <a:solidFill>
                  <a:schemeClr val="lt1"/>
                </a:solidFill>
              </a:rPr>
              <a:t>Optimism</a:t>
            </a:r>
            <a:endParaRPr/>
          </a:p>
          <a:p>
            <a:pPr marL="339725" lvl="0" indent="-339725" algn="ctr" rtl="0">
              <a:spcBef>
                <a:spcPts val="460"/>
              </a:spcBef>
              <a:spcAft>
                <a:spcPts val="0"/>
              </a:spcAft>
              <a:buClr>
                <a:schemeClr val="dk1"/>
              </a:buClr>
              <a:buSzPts val="2300"/>
              <a:buFont typeface="Noto Sans Symbols"/>
              <a:buNone/>
            </a:pPr>
            <a:endParaRPr sz="2300">
              <a:solidFill>
                <a:schemeClr val="lt1"/>
              </a:solidFill>
            </a:endParaRPr>
          </a:p>
          <a:p>
            <a:pPr marL="339725" lvl="0" indent="-339725" algn="ctr" rtl="0">
              <a:spcBef>
                <a:spcPts val="460"/>
              </a:spcBef>
              <a:spcAft>
                <a:spcPts val="0"/>
              </a:spcAft>
              <a:buClr>
                <a:schemeClr val="lt1"/>
              </a:buClr>
              <a:buSzPts val="2300"/>
              <a:buFont typeface="Noto Sans Symbols"/>
              <a:buNone/>
            </a:pPr>
            <a:r>
              <a:rPr lang="en-US" sz="2300">
                <a:solidFill>
                  <a:schemeClr val="lt1"/>
                </a:solidFill>
              </a:rPr>
              <a:t>Mental Agility</a:t>
            </a:r>
            <a:endParaRPr/>
          </a:p>
          <a:p>
            <a:pPr marL="339725" lvl="0" indent="-339725" algn="ctr" rtl="0">
              <a:spcBef>
                <a:spcPts val="460"/>
              </a:spcBef>
              <a:spcAft>
                <a:spcPts val="0"/>
              </a:spcAft>
              <a:buClr>
                <a:schemeClr val="dk1"/>
              </a:buClr>
              <a:buSzPts val="2300"/>
              <a:buFont typeface="Noto Sans Symbols"/>
              <a:buNone/>
            </a:pPr>
            <a:endParaRPr sz="2300">
              <a:solidFill>
                <a:schemeClr val="lt1"/>
              </a:solidFill>
            </a:endParaRPr>
          </a:p>
          <a:p>
            <a:pPr marL="339725" lvl="0" indent="-339725" algn="ctr" rtl="0">
              <a:spcBef>
                <a:spcPts val="460"/>
              </a:spcBef>
              <a:spcAft>
                <a:spcPts val="0"/>
              </a:spcAft>
              <a:buClr>
                <a:schemeClr val="lt1"/>
              </a:buClr>
              <a:buSzPts val="2300"/>
              <a:buFont typeface="Noto Sans Symbols"/>
              <a:buNone/>
            </a:pPr>
            <a:r>
              <a:rPr lang="en-US" sz="2300">
                <a:solidFill>
                  <a:schemeClr val="lt1"/>
                </a:solidFill>
              </a:rPr>
              <a:t>Strengths of Character</a:t>
            </a:r>
            <a:endParaRPr/>
          </a:p>
          <a:p>
            <a:pPr marL="339725" lvl="0" indent="-339725" algn="ctr" rtl="0">
              <a:spcBef>
                <a:spcPts val="460"/>
              </a:spcBef>
              <a:spcAft>
                <a:spcPts val="0"/>
              </a:spcAft>
              <a:buClr>
                <a:schemeClr val="dk1"/>
              </a:buClr>
              <a:buSzPts val="2300"/>
              <a:buFont typeface="Noto Sans Symbols"/>
              <a:buNone/>
            </a:pPr>
            <a:endParaRPr sz="2300">
              <a:solidFill>
                <a:schemeClr val="lt1"/>
              </a:solidFill>
            </a:endParaRPr>
          </a:p>
          <a:p>
            <a:pPr marL="339725" lvl="0" indent="-339725" algn="ctr" rtl="0">
              <a:spcBef>
                <a:spcPts val="460"/>
              </a:spcBef>
              <a:spcAft>
                <a:spcPts val="0"/>
              </a:spcAft>
              <a:buClr>
                <a:schemeClr val="lt1"/>
              </a:buClr>
              <a:buSzPts val="2300"/>
              <a:buFont typeface="Noto Sans Symbols"/>
              <a:buNone/>
            </a:pPr>
            <a:r>
              <a:rPr lang="en-US" sz="2300">
                <a:solidFill>
                  <a:schemeClr val="lt1"/>
                </a:solidFill>
              </a:rPr>
              <a:t>Connection</a:t>
            </a:r>
            <a:endParaRPr/>
          </a:p>
          <a:p>
            <a:pPr marL="430213" lvl="1" indent="0" algn="ctr" rtl="0">
              <a:spcBef>
                <a:spcPts val="440"/>
              </a:spcBef>
              <a:spcAft>
                <a:spcPts val="0"/>
              </a:spcAft>
              <a:buClr>
                <a:schemeClr val="dk1"/>
              </a:buClr>
              <a:buSzPts val="2200"/>
              <a:buFont typeface="Arial"/>
              <a:buNone/>
            </a:pPr>
            <a:endParaRPr>
              <a:solidFill>
                <a:schemeClr val="lt1"/>
              </a:solidFill>
            </a:endParaRPr>
          </a:p>
        </p:txBody>
      </p:sp>
      <p:sp>
        <p:nvSpPr>
          <p:cNvPr id="307" name="Google Shape;307;p6"/>
          <p:cNvSpPr txBox="1"/>
          <p:nvPr/>
        </p:nvSpPr>
        <p:spPr>
          <a:xfrm>
            <a:off x="4281489" y="1325563"/>
            <a:ext cx="4862512" cy="5181600"/>
          </a:xfrm>
          <a:prstGeom prst="rect">
            <a:avLst/>
          </a:prstGeom>
          <a:noFill/>
          <a:ln>
            <a:noFill/>
          </a:ln>
        </p:spPr>
        <p:txBody>
          <a:bodyPr spcFirstLastPara="1" wrap="square" lIns="91125" tIns="45550" rIns="91125" bIns="45550" anchor="t" anchorCtr="0">
            <a:noAutofit/>
          </a:bodyPr>
          <a:lstStyle/>
          <a:p>
            <a:pPr marL="341240" marR="0" lvl="0" indent="-341240" algn="l" rtl="0">
              <a:spcBef>
                <a:spcPts val="0"/>
              </a:spcBef>
              <a:spcAft>
                <a:spcPts val="0"/>
              </a:spcAft>
              <a:buNone/>
            </a:pPr>
            <a:r>
              <a:rPr lang="en-US" sz="2300" b="0" i="0" u="none" strike="noStrike" cap="none">
                <a:solidFill>
                  <a:schemeClr val="dk1"/>
                </a:solidFill>
                <a:latin typeface="Verdana"/>
                <a:ea typeface="Verdana"/>
                <a:cs typeface="Verdana"/>
                <a:sym typeface="Verdana"/>
              </a:rPr>
              <a:t>Take a look in the mirror</a:t>
            </a:r>
            <a:endParaRPr/>
          </a:p>
          <a:p>
            <a:pPr marL="341240" marR="0" lvl="0" indent="-341240" algn="l" rtl="0">
              <a:spcBef>
                <a:spcPts val="460"/>
              </a:spcBef>
              <a:spcAft>
                <a:spcPts val="0"/>
              </a:spcAft>
              <a:buNone/>
            </a:pPr>
            <a:endParaRPr sz="2300" b="0" i="0" u="none" strike="noStrike" cap="none">
              <a:solidFill>
                <a:schemeClr val="dk1"/>
              </a:solidFill>
              <a:latin typeface="Verdana"/>
              <a:ea typeface="Verdana"/>
              <a:cs typeface="Verdana"/>
              <a:sym typeface="Verdana"/>
            </a:endParaRPr>
          </a:p>
          <a:p>
            <a:pPr marL="341240" marR="0" lvl="0" indent="-341240" algn="l" rtl="0">
              <a:spcBef>
                <a:spcPts val="460"/>
              </a:spcBef>
              <a:spcAft>
                <a:spcPts val="0"/>
              </a:spcAft>
              <a:buNone/>
            </a:pPr>
            <a:r>
              <a:rPr lang="en-US" sz="2300" b="0" i="0" u="none" strike="noStrike" cap="none">
                <a:solidFill>
                  <a:schemeClr val="dk1"/>
                </a:solidFill>
                <a:latin typeface="Verdana"/>
                <a:ea typeface="Verdana"/>
                <a:cs typeface="Verdana"/>
                <a:sym typeface="Verdana"/>
              </a:rPr>
              <a:t>Pump the brakes</a:t>
            </a:r>
            <a:endParaRPr sz="2300" b="0" i="0" u="none" strike="noStrike" cap="none">
              <a:solidFill>
                <a:schemeClr val="dk1"/>
              </a:solidFill>
              <a:latin typeface="Verdana"/>
              <a:ea typeface="Verdana"/>
              <a:cs typeface="Verdana"/>
              <a:sym typeface="Verdana"/>
            </a:endParaRPr>
          </a:p>
          <a:p>
            <a:pPr marL="341240" marR="0" lvl="0" indent="-341240" algn="l" rtl="0">
              <a:spcBef>
                <a:spcPts val="460"/>
              </a:spcBef>
              <a:spcAft>
                <a:spcPts val="0"/>
              </a:spcAft>
              <a:buNone/>
            </a:pPr>
            <a:endParaRPr sz="2300" b="0" i="0" u="none" strike="noStrike" cap="none">
              <a:solidFill>
                <a:schemeClr val="dk1"/>
              </a:solidFill>
              <a:latin typeface="Verdana"/>
              <a:ea typeface="Verdana"/>
              <a:cs typeface="Verdana"/>
              <a:sym typeface="Verdana"/>
            </a:endParaRPr>
          </a:p>
          <a:p>
            <a:pPr marL="341240" marR="0" lvl="0" indent="-341240" algn="l" rtl="0">
              <a:spcBef>
                <a:spcPts val="460"/>
              </a:spcBef>
              <a:spcAft>
                <a:spcPts val="0"/>
              </a:spcAft>
              <a:buNone/>
            </a:pPr>
            <a:r>
              <a:rPr lang="en-US" sz="2300" b="0" i="0" u="none" strike="noStrike" cap="none">
                <a:solidFill>
                  <a:schemeClr val="dk1"/>
                </a:solidFill>
                <a:latin typeface="Verdana"/>
                <a:ea typeface="Verdana"/>
                <a:cs typeface="Verdana"/>
                <a:sym typeface="Verdana"/>
              </a:rPr>
              <a:t>Tied to reality</a:t>
            </a:r>
            <a:endParaRPr/>
          </a:p>
          <a:p>
            <a:pPr marL="341240" marR="0" lvl="0" indent="-341240" algn="l" rtl="0">
              <a:spcBef>
                <a:spcPts val="240"/>
              </a:spcBef>
              <a:spcAft>
                <a:spcPts val="0"/>
              </a:spcAft>
              <a:buNone/>
            </a:pPr>
            <a:endParaRPr sz="1200" b="0" i="0" u="none" strike="noStrike" cap="none">
              <a:solidFill>
                <a:schemeClr val="dk1"/>
              </a:solidFill>
              <a:latin typeface="Verdana"/>
              <a:ea typeface="Verdana"/>
              <a:cs typeface="Verdana"/>
              <a:sym typeface="Verdana"/>
            </a:endParaRPr>
          </a:p>
          <a:p>
            <a:pPr marL="341240" marR="0" lvl="0" indent="-341240" algn="l" rtl="0">
              <a:spcBef>
                <a:spcPts val="460"/>
              </a:spcBef>
              <a:spcAft>
                <a:spcPts val="0"/>
              </a:spcAft>
              <a:buNone/>
            </a:pPr>
            <a:r>
              <a:rPr lang="en-US" sz="2300" b="0" i="0" u="none" strike="noStrike" cap="none">
                <a:solidFill>
                  <a:schemeClr val="dk1"/>
                </a:solidFill>
                <a:latin typeface="Verdana"/>
                <a:ea typeface="Verdana"/>
                <a:cs typeface="Verdana"/>
                <a:sym typeface="Verdana"/>
              </a:rPr>
              <a:t>Flexible Accurate and Thorough</a:t>
            </a:r>
            <a:endParaRPr/>
          </a:p>
          <a:p>
            <a:pPr marL="341240" marR="0" lvl="0" indent="-341240" algn="l" rtl="0">
              <a:spcBef>
                <a:spcPts val="460"/>
              </a:spcBef>
              <a:spcAft>
                <a:spcPts val="0"/>
              </a:spcAft>
              <a:buNone/>
            </a:pPr>
            <a:r>
              <a:rPr lang="en-US" sz="2300" b="0" i="0" u="none" strike="noStrike" cap="none">
                <a:solidFill>
                  <a:schemeClr val="dk1"/>
                </a:solidFill>
                <a:latin typeface="Verdana"/>
                <a:ea typeface="Verdana"/>
                <a:cs typeface="Verdana"/>
                <a:sym typeface="Verdana"/>
              </a:rPr>
              <a:t>(F.A.T.) thinking</a:t>
            </a:r>
            <a:endParaRPr/>
          </a:p>
          <a:p>
            <a:pPr marL="341240" marR="0" lvl="0" indent="-341240" algn="l" rtl="0">
              <a:spcBef>
                <a:spcPts val="240"/>
              </a:spcBef>
              <a:spcAft>
                <a:spcPts val="0"/>
              </a:spcAft>
              <a:buNone/>
            </a:pPr>
            <a:endParaRPr sz="1200" b="0" i="0" u="none" strike="noStrike" cap="none">
              <a:solidFill>
                <a:schemeClr val="dk1"/>
              </a:solidFill>
              <a:latin typeface="Verdana"/>
              <a:ea typeface="Verdana"/>
              <a:cs typeface="Verdana"/>
              <a:sym typeface="Verdana"/>
            </a:endParaRPr>
          </a:p>
          <a:p>
            <a:pPr marL="341240" marR="0" lvl="0" indent="-341240" algn="l" rtl="0">
              <a:spcBef>
                <a:spcPts val="460"/>
              </a:spcBef>
              <a:spcAft>
                <a:spcPts val="0"/>
              </a:spcAft>
              <a:buNone/>
            </a:pPr>
            <a:r>
              <a:rPr lang="en-US" sz="2300" b="0" i="0" u="none" strike="noStrike" cap="none">
                <a:solidFill>
                  <a:schemeClr val="dk1"/>
                </a:solidFill>
                <a:latin typeface="Verdana"/>
                <a:ea typeface="Verdana"/>
                <a:cs typeface="Verdana"/>
                <a:sym typeface="Verdana"/>
              </a:rPr>
              <a:t>What’s right with you?</a:t>
            </a:r>
            <a:endParaRPr/>
          </a:p>
          <a:p>
            <a:pPr marL="341240" marR="0" lvl="0" indent="-341240" algn="l" rtl="0">
              <a:spcBef>
                <a:spcPts val="460"/>
              </a:spcBef>
              <a:spcAft>
                <a:spcPts val="0"/>
              </a:spcAft>
              <a:buNone/>
            </a:pPr>
            <a:endParaRPr sz="2300" b="0" i="0" u="none" strike="noStrike" cap="none">
              <a:solidFill>
                <a:schemeClr val="dk1"/>
              </a:solidFill>
              <a:latin typeface="Verdana"/>
              <a:ea typeface="Verdana"/>
              <a:cs typeface="Verdana"/>
              <a:sym typeface="Verdana"/>
            </a:endParaRPr>
          </a:p>
          <a:p>
            <a:pPr marL="341240" marR="0" lvl="0" indent="-341240" algn="l" rtl="0">
              <a:spcBef>
                <a:spcPts val="460"/>
              </a:spcBef>
              <a:spcAft>
                <a:spcPts val="0"/>
              </a:spcAft>
              <a:buNone/>
            </a:pPr>
            <a:r>
              <a:rPr lang="en-US" sz="2300" b="0" i="0" u="none" strike="noStrike" cap="none">
                <a:solidFill>
                  <a:schemeClr val="dk1"/>
                </a:solidFill>
                <a:latin typeface="Verdana"/>
                <a:ea typeface="Verdana"/>
                <a:cs typeface="Verdana"/>
                <a:sym typeface="Verdana"/>
              </a:rPr>
              <a:t>Other people matter</a:t>
            </a:r>
            <a:endParaRPr/>
          </a:p>
          <a:p>
            <a:pPr marL="431044" marR="0" lvl="1" indent="0" algn="l" rtl="0">
              <a:spcBef>
                <a:spcPts val="440"/>
              </a:spcBef>
              <a:spcAft>
                <a:spcPts val="0"/>
              </a:spcAft>
              <a:buNone/>
            </a:pPr>
            <a:endParaRPr sz="2200" b="0" i="0" u="none" strike="noStrike" cap="none">
              <a:solidFill>
                <a:schemeClr val="dk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7">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60"/>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Avoid Thinking Traps</a:t>
            </a:r>
            <a:endParaRPr/>
          </a:p>
        </p:txBody>
      </p:sp>
      <p:sp>
        <p:nvSpPr>
          <p:cNvPr id="1139" name="Google Shape;1139;p6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60</a:t>
            </a:fld>
            <a:endParaRPr/>
          </a:p>
        </p:txBody>
      </p:sp>
      <p:pic>
        <p:nvPicPr>
          <p:cNvPr id="1140" name="Google Shape;1140;p60" descr="S:\0Resilience\Army\MRT V 3.0 Devel\Final\Icons\Avoid_Thinking_Traps.png"/>
          <p:cNvPicPr preferRelativeResize="0"/>
          <p:nvPr/>
        </p:nvPicPr>
        <p:blipFill rotWithShape="1">
          <a:blip r:embed="rId3">
            <a:alphaModFix/>
          </a:blip>
          <a:srcRect/>
          <a:stretch/>
        </p:blipFill>
        <p:spPr>
          <a:xfrm>
            <a:off x="2875712" y="1839824"/>
            <a:ext cx="3416300" cy="4114800"/>
          </a:xfrm>
          <a:prstGeom prst="rect">
            <a:avLst/>
          </a:prstGeom>
          <a:noFill/>
          <a:ln>
            <a:noFill/>
          </a:ln>
        </p:spPr>
      </p:pic>
      <p:pic>
        <p:nvPicPr>
          <p:cNvPr id="1141" name="Google Shape;1141;p60" descr="Avoid_Thinking_Traps.png"/>
          <p:cNvPicPr preferRelativeResize="0"/>
          <p:nvPr/>
        </p:nvPicPr>
        <p:blipFill rotWithShape="1">
          <a:blip r:embed="rId4">
            <a:alphaModFix/>
          </a:blip>
          <a:srcRect/>
          <a:stretch/>
        </p:blipFill>
        <p:spPr>
          <a:xfrm>
            <a:off x="457200" y="141288"/>
            <a:ext cx="682625" cy="822325"/>
          </a:xfrm>
          <a:prstGeom prst="rect">
            <a:avLst/>
          </a:prstGeom>
          <a:noFill/>
          <a:ln>
            <a:noFill/>
          </a:ln>
        </p:spPr>
      </p:pic>
      <p:sp>
        <p:nvSpPr>
          <p:cNvPr id="1142" name="Google Shape;1142;p60"/>
          <p:cNvSpPr/>
          <p:nvPr/>
        </p:nvSpPr>
        <p:spPr>
          <a:xfrm>
            <a:off x="2824163" y="889000"/>
            <a:ext cx="3429000" cy="381000"/>
          </a:xfrm>
          <a:prstGeom prst="roundRect">
            <a:avLst>
              <a:gd name="adj" fmla="val 16667"/>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00">
                <a:solidFill>
                  <a:schemeClr val="lt1"/>
                </a:solidFill>
                <a:latin typeface="Arial"/>
                <a:ea typeface="Arial"/>
                <a:cs typeface="Arial"/>
                <a:sym typeface="Arial"/>
              </a:rPr>
              <a:t>Mental Agility</a:t>
            </a:r>
            <a:endParaRPr/>
          </a:p>
        </p:txBody>
      </p:sp>
      <p:sp>
        <p:nvSpPr>
          <p:cNvPr id="1143" name="Google Shape;1143;p6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grpSp>
        <p:nvGrpSpPr>
          <p:cNvPr id="1150" name="Google Shape;1150;p61"/>
          <p:cNvGrpSpPr/>
          <p:nvPr/>
        </p:nvGrpSpPr>
        <p:grpSpPr>
          <a:xfrm rot="208935">
            <a:off x="3355975" y="1208088"/>
            <a:ext cx="5010150" cy="4310062"/>
            <a:chOff x="2966" y="806"/>
            <a:chExt cx="1891" cy="1679"/>
          </a:xfrm>
        </p:grpSpPr>
        <p:sp>
          <p:nvSpPr>
            <p:cNvPr id="1151" name="Google Shape;1151;p61"/>
            <p:cNvSpPr/>
            <p:nvPr/>
          </p:nvSpPr>
          <p:spPr>
            <a:xfrm>
              <a:off x="2982" y="820"/>
              <a:ext cx="1875" cy="1370"/>
            </a:xfrm>
            <a:custGeom>
              <a:avLst/>
              <a:gdLst/>
              <a:ahLst/>
              <a:cxnLst/>
              <a:rect l="l" t="t" r="r" b="b"/>
              <a:pathLst>
                <a:path w="1875" h="1370" extrusionOk="0">
                  <a:moveTo>
                    <a:pt x="169" y="457"/>
                  </a:moveTo>
                  <a:lnTo>
                    <a:pt x="135" y="464"/>
                  </a:lnTo>
                  <a:lnTo>
                    <a:pt x="103" y="476"/>
                  </a:lnTo>
                  <a:lnTo>
                    <a:pt x="73" y="494"/>
                  </a:lnTo>
                  <a:lnTo>
                    <a:pt x="49" y="516"/>
                  </a:lnTo>
                  <a:lnTo>
                    <a:pt x="28" y="545"/>
                  </a:lnTo>
                  <a:lnTo>
                    <a:pt x="12" y="574"/>
                  </a:lnTo>
                  <a:lnTo>
                    <a:pt x="4" y="608"/>
                  </a:lnTo>
                  <a:lnTo>
                    <a:pt x="0" y="643"/>
                  </a:lnTo>
                  <a:lnTo>
                    <a:pt x="2" y="667"/>
                  </a:lnTo>
                  <a:lnTo>
                    <a:pt x="6" y="692"/>
                  </a:lnTo>
                  <a:lnTo>
                    <a:pt x="14" y="717"/>
                  </a:lnTo>
                  <a:lnTo>
                    <a:pt x="26" y="738"/>
                  </a:lnTo>
                  <a:lnTo>
                    <a:pt x="38" y="759"/>
                  </a:lnTo>
                  <a:lnTo>
                    <a:pt x="55" y="776"/>
                  </a:lnTo>
                  <a:lnTo>
                    <a:pt x="73" y="792"/>
                  </a:lnTo>
                  <a:lnTo>
                    <a:pt x="93" y="806"/>
                  </a:lnTo>
                  <a:lnTo>
                    <a:pt x="93" y="804"/>
                  </a:lnTo>
                  <a:lnTo>
                    <a:pt x="71" y="832"/>
                  </a:lnTo>
                  <a:lnTo>
                    <a:pt x="57" y="864"/>
                  </a:lnTo>
                  <a:lnTo>
                    <a:pt x="47" y="897"/>
                  </a:lnTo>
                  <a:lnTo>
                    <a:pt x="42" y="933"/>
                  </a:lnTo>
                  <a:lnTo>
                    <a:pt x="47" y="971"/>
                  </a:lnTo>
                  <a:lnTo>
                    <a:pt x="57" y="1006"/>
                  </a:lnTo>
                  <a:lnTo>
                    <a:pt x="75" y="1038"/>
                  </a:lnTo>
                  <a:lnTo>
                    <a:pt x="97" y="1066"/>
                  </a:lnTo>
                  <a:lnTo>
                    <a:pt x="125" y="1089"/>
                  </a:lnTo>
                  <a:lnTo>
                    <a:pt x="157" y="1106"/>
                  </a:lnTo>
                  <a:lnTo>
                    <a:pt x="176" y="1112"/>
                  </a:lnTo>
                  <a:lnTo>
                    <a:pt x="192" y="1117"/>
                  </a:lnTo>
                  <a:lnTo>
                    <a:pt x="212" y="1119"/>
                  </a:lnTo>
                  <a:lnTo>
                    <a:pt x="230" y="1120"/>
                  </a:lnTo>
                  <a:lnTo>
                    <a:pt x="242" y="1120"/>
                  </a:lnTo>
                  <a:lnTo>
                    <a:pt x="252" y="1119"/>
                  </a:lnTo>
                  <a:lnTo>
                    <a:pt x="252" y="1120"/>
                  </a:lnTo>
                  <a:lnTo>
                    <a:pt x="276" y="1157"/>
                  </a:lnTo>
                  <a:lnTo>
                    <a:pt x="305" y="1191"/>
                  </a:lnTo>
                  <a:lnTo>
                    <a:pt x="339" y="1219"/>
                  </a:lnTo>
                  <a:lnTo>
                    <a:pt x="375" y="1243"/>
                  </a:lnTo>
                  <a:lnTo>
                    <a:pt x="413" y="1263"/>
                  </a:lnTo>
                  <a:lnTo>
                    <a:pt x="456" y="1275"/>
                  </a:lnTo>
                  <a:lnTo>
                    <a:pt x="498" y="1284"/>
                  </a:lnTo>
                  <a:lnTo>
                    <a:pt x="542" y="1287"/>
                  </a:lnTo>
                  <a:lnTo>
                    <a:pt x="587" y="1284"/>
                  </a:lnTo>
                  <a:lnTo>
                    <a:pt x="633" y="1275"/>
                  </a:lnTo>
                  <a:lnTo>
                    <a:pt x="675" y="1261"/>
                  </a:lnTo>
                  <a:lnTo>
                    <a:pt x="716" y="1240"/>
                  </a:lnTo>
                  <a:lnTo>
                    <a:pt x="714" y="1240"/>
                  </a:lnTo>
                  <a:lnTo>
                    <a:pt x="736" y="1270"/>
                  </a:lnTo>
                  <a:lnTo>
                    <a:pt x="762" y="1294"/>
                  </a:lnTo>
                  <a:lnTo>
                    <a:pt x="790" y="1317"/>
                  </a:lnTo>
                  <a:lnTo>
                    <a:pt x="821" y="1336"/>
                  </a:lnTo>
                  <a:lnTo>
                    <a:pt x="853" y="1350"/>
                  </a:lnTo>
                  <a:lnTo>
                    <a:pt x="887" y="1361"/>
                  </a:lnTo>
                  <a:lnTo>
                    <a:pt x="921" y="1368"/>
                  </a:lnTo>
                  <a:lnTo>
                    <a:pt x="958" y="1370"/>
                  </a:lnTo>
                  <a:lnTo>
                    <a:pt x="982" y="1368"/>
                  </a:lnTo>
                  <a:lnTo>
                    <a:pt x="1006" y="1366"/>
                  </a:lnTo>
                  <a:lnTo>
                    <a:pt x="1028" y="1361"/>
                  </a:lnTo>
                  <a:lnTo>
                    <a:pt x="1050" y="1354"/>
                  </a:lnTo>
                  <a:lnTo>
                    <a:pt x="1093" y="1336"/>
                  </a:lnTo>
                  <a:lnTo>
                    <a:pt x="1133" y="1312"/>
                  </a:lnTo>
                  <a:lnTo>
                    <a:pt x="1167" y="1282"/>
                  </a:lnTo>
                  <a:lnTo>
                    <a:pt x="1197" y="1247"/>
                  </a:lnTo>
                  <a:lnTo>
                    <a:pt x="1222" y="1206"/>
                  </a:lnTo>
                  <a:lnTo>
                    <a:pt x="1238" y="1163"/>
                  </a:lnTo>
                  <a:lnTo>
                    <a:pt x="1240" y="1164"/>
                  </a:lnTo>
                  <a:lnTo>
                    <a:pt x="1270" y="1180"/>
                  </a:lnTo>
                  <a:lnTo>
                    <a:pt x="1302" y="1192"/>
                  </a:lnTo>
                  <a:lnTo>
                    <a:pt x="1337" y="1201"/>
                  </a:lnTo>
                  <a:lnTo>
                    <a:pt x="1371" y="1203"/>
                  </a:lnTo>
                  <a:lnTo>
                    <a:pt x="1397" y="1201"/>
                  </a:lnTo>
                  <a:lnTo>
                    <a:pt x="1421" y="1198"/>
                  </a:lnTo>
                  <a:lnTo>
                    <a:pt x="1445" y="1192"/>
                  </a:lnTo>
                  <a:lnTo>
                    <a:pt x="1470" y="1184"/>
                  </a:lnTo>
                  <a:lnTo>
                    <a:pt x="1490" y="1173"/>
                  </a:lnTo>
                  <a:lnTo>
                    <a:pt x="1512" y="1161"/>
                  </a:lnTo>
                  <a:lnTo>
                    <a:pt x="1530" y="1147"/>
                  </a:lnTo>
                  <a:lnTo>
                    <a:pt x="1548" y="1131"/>
                  </a:lnTo>
                  <a:lnTo>
                    <a:pt x="1578" y="1094"/>
                  </a:lnTo>
                  <a:lnTo>
                    <a:pt x="1591" y="1073"/>
                  </a:lnTo>
                  <a:lnTo>
                    <a:pt x="1603" y="1052"/>
                  </a:lnTo>
                  <a:lnTo>
                    <a:pt x="1611" y="1029"/>
                  </a:lnTo>
                  <a:lnTo>
                    <a:pt x="1617" y="1005"/>
                  </a:lnTo>
                  <a:lnTo>
                    <a:pt x="1621" y="980"/>
                  </a:lnTo>
                  <a:lnTo>
                    <a:pt x="1623" y="955"/>
                  </a:lnTo>
                  <a:lnTo>
                    <a:pt x="1623" y="954"/>
                  </a:lnTo>
                  <a:lnTo>
                    <a:pt x="1649" y="948"/>
                  </a:lnTo>
                  <a:lnTo>
                    <a:pt x="1675" y="941"/>
                  </a:lnTo>
                  <a:lnTo>
                    <a:pt x="1699" y="933"/>
                  </a:lnTo>
                  <a:lnTo>
                    <a:pt x="1724" y="920"/>
                  </a:lnTo>
                  <a:lnTo>
                    <a:pt x="1746" y="908"/>
                  </a:lnTo>
                  <a:lnTo>
                    <a:pt x="1766" y="892"/>
                  </a:lnTo>
                  <a:lnTo>
                    <a:pt x="1804" y="857"/>
                  </a:lnTo>
                  <a:lnTo>
                    <a:pt x="1832" y="815"/>
                  </a:lnTo>
                  <a:lnTo>
                    <a:pt x="1847" y="792"/>
                  </a:lnTo>
                  <a:lnTo>
                    <a:pt x="1857" y="769"/>
                  </a:lnTo>
                  <a:lnTo>
                    <a:pt x="1865" y="745"/>
                  </a:lnTo>
                  <a:lnTo>
                    <a:pt x="1871" y="718"/>
                  </a:lnTo>
                  <a:lnTo>
                    <a:pt x="1873" y="692"/>
                  </a:lnTo>
                  <a:lnTo>
                    <a:pt x="1875" y="666"/>
                  </a:lnTo>
                  <a:lnTo>
                    <a:pt x="1875" y="641"/>
                  </a:lnTo>
                  <a:lnTo>
                    <a:pt x="1871" y="618"/>
                  </a:lnTo>
                  <a:lnTo>
                    <a:pt x="1859" y="571"/>
                  </a:lnTo>
                  <a:lnTo>
                    <a:pt x="1841" y="527"/>
                  </a:lnTo>
                  <a:lnTo>
                    <a:pt x="1814" y="487"/>
                  </a:lnTo>
                  <a:lnTo>
                    <a:pt x="1822" y="466"/>
                  </a:lnTo>
                  <a:lnTo>
                    <a:pt x="1828" y="443"/>
                  </a:lnTo>
                  <a:lnTo>
                    <a:pt x="1830" y="420"/>
                  </a:lnTo>
                  <a:lnTo>
                    <a:pt x="1832" y="395"/>
                  </a:lnTo>
                  <a:lnTo>
                    <a:pt x="1828" y="357"/>
                  </a:lnTo>
                  <a:lnTo>
                    <a:pt x="1820" y="322"/>
                  </a:lnTo>
                  <a:lnTo>
                    <a:pt x="1804" y="286"/>
                  </a:lnTo>
                  <a:lnTo>
                    <a:pt x="1784" y="257"/>
                  </a:lnTo>
                  <a:lnTo>
                    <a:pt x="1760" y="229"/>
                  </a:lnTo>
                  <a:lnTo>
                    <a:pt x="1730" y="206"/>
                  </a:lnTo>
                  <a:lnTo>
                    <a:pt x="1697" y="186"/>
                  </a:lnTo>
                  <a:lnTo>
                    <a:pt x="1661" y="174"/>
                  </a:lnTo>
                  <a:lnTo>
                    <a:pt x="1663" y="172"/>
                  </a:lnTo>
                  <a:lnTo>
                    <a:pt x="1653" y="137"/>
                  </a:lnTo>
                  <a:lnTo>
                    <a:pt x="1637" y="104"/>
                  </a:lnTo>
                  <a:lnTo>
                    <a:pt x="1617" y="74"/>
                  </a:lnTo>
                  <a:lnTo>
                    <a:pt x="1591" y="49"/>
                  </a:lnTo>
                  <a:lnTo>
                    <a:pt x="1560" y="28"/>
                  </a:lnTo>
                  <a:lnTo>
                    <a:pt x="1528" y="13"/>
                  </a:lnTo>
                  <a:lnTo>
                    <a:pt x="1492" y="4"/>
                  </a:lnTo>
                  <a:lnTo>
                    <a:pt x="1456" y="0"/>
                  </a:lnTo>
                  <a:lnTo>
                    <a:pt x="1433" y="2"/>
                  </a:lnTo>
                  <a:lnTo>
                    <a:pt x="1409" y="6"/>
                  </a:lnTo>
                  <a:lnTo>
                    <a:pt x="1387" y="11"/>
                  </a:lnTo>
                  <a:lnTo>
                    <a:pt x="1367" y="20"/>
                  </a:lnTo>
                  <a:lnTo>
                    <a:pt x="1347" y="30"/>
                  </a:lnTo>
                  <a:lnTo>
                    <a:pt x="1329" y="44"/>
                  </a:lnTo>
                  <a:lnTo>
                    <a:pt x="1310" y="58"/>
                  </a:lnTo>
                  <a:lnTo>
                    <a:pt x="1294" y="74"/>
                  </a:lnTo>
                  <a:lnTo>
                    <a:pt x="1294" y="76"/>
                  </a:lnTo>
                  <a:lnTo>
                    <a:pt x="1280" y="58"/>
                  </a:lnTo>
                  <a:lnTo>
                    <a:pt x="1264" y="44"/>
                  </a:lnTo>
                  <a:lnTo>
                    <a:pt x="1246" y="32"/>
                  </a:lnTo>
                  <a:lnTo>
                    <a:pt x="1228" y="20"/>
                  </a:lnTo>
                  <a:lnTo>
                    <a:pt x="1208" y="13"/>
                  </a:lnTo>
                  <a:lnTo>
                    <a:pt x="1187" y="6"/>
                  </a:lnTo>
                  <a:lnTo>
                    <a:pt x="1165" y="2"/>
                  </a:lnTo>
                  <a:lnTo>
                    <a:pt x="1143" y="0"/>
                  </a:lnTo>
                  <a:lnTo>
                    <a:pt x="1117" y="2"/>
                  </a:lnTo>
                  <a:lnTo>
                    <a:pt x="1091" y="7"/>
                  </a:lnTo>
                  <a:lnTo>
                    <a:pt x="1066" y="16"/>
                  </a:lnTo>
                  <a:lnTo>
                    <a:pt x="1044" y="28"/>
                  </a:lnTo>
                  <a:lnTo>
                    <a:pt x="1022" y="44"/>
                  </a:lnTo>
                  <a:lnTo>
                    <a:pt x="1004" y="62"/>
                  </a:lnTo>
                  <a:lnTo>
                    <a:pt x="988" y="83"/>
                  </a:lnTo>
                  <a:lnTo>
                    <a:pt x="974" y="106"/>
                  </a:lnTo>
                  <a:lnTo>
                    <a:pt x="976" y="109"/>
                  </a:lnTo>
                  <a:lnTo>
                    <a:pt x="958" y="93"/>
                  </a:lnTo>
                  <a:lnTo>
                    <a:pt x="939" y="81"/>
                  </a:lnTo>
                  <a:lnTo>
                    <a:pt x="921" y="69"/>
                  </a:lnTo>
                  <a:lnTo>
                    <a:pt x="901" y="60"/>
                  </a:lnTo>
                  <a:lnTo>
                    <a:pt x="879" y="51"/>
                  </a:lnTo>
                  <a:lnTo>
                    <a:pt x="857" y="46"/>
                  </a:lnTo>
                  <a:lnTo>
                    <a:pt x="835" y="44"/>
                  </a:lnTo>
                  <a:lnTo>
                    <a:pt x="812" y="42"/>
                  </a:lnTo>
                  <a:lnTo>
                    <a:pt x="780" y="44"/>
                  </a:lnTo>
                  <a:lnTo>
                    <a:pt x="750" y="51"/>
                  </a:lnTo>
                  <a:lnTo>
                    <a:pt x="722" y="62"/>
                  </a:lnTo>
                  <a:lnTo>
                    <a:pt x="694" y="76"/>
                  </a:lnTo>
                  <a:lnTo>
                    <a:pt x="669" y="93"/>
                  </a:lnTo>
                  <a:lnTo>
                    <a:pt x="645" y="114"/>
                  </a:lnTo>
                  <a:lnTo>
                    <a:pt x="625" y="137"/>
                  </a:lnTo>
                  <a:lnTo>
                    <a:pt x="609" y="164"/>
                  </a:lnTo>
                  <a:lnTo>
                    <a:pt x="607" y="165"/>
                  </a:lnTo>
                  <a:lnTo>
                    <a:pt x="573" y="148"/>
                  </a:lnTo>
                  <a:lnTo>
                    <a:pt x="536" y="136"/>
                  </a:lnTo>
                  <a:lnTo>
                    <a:pt x="498" y="128"/>
                  </a:lnTo>
                  <a:lnTo>
                    <a:pt x="460" y="127"/>
                  </a:lnTo>
                  <a:lnTo>
                    <a:pt x="429" y="128"/>
                  </a:lnTo>
                  <a:lnTo>
                    <a:pt x="401" y="132"/>
                  </a:lnTo>
                  <a:lnTo>
                    <a:pt x="373" y="139"/>
                  </a:lnTo>
                  <a:lnTo>
                    <a:pt x="345" y="150"/>
                  </a:lnTo>
                  <a:lnTo>
                    <a:pt x="321" y="162"/>
                  </a:lnTo>
                  <a:lnTo>
                    <a:pt x="296" y="176"/>
                  </a:lnTo>
                  <a:lnTo>
                    <a:pt x="272" y="193"/>
                  </a:lnTo>
                  <a:lnTo>
                    <a:pt x="252" y="213"/>
                  </a:lnTo>
                  <a:lnTo>
                    <a:pt x="234" y="232"/>
                  </a:lnTo>
                  <a:lnTo>
                    <a:pt x="216" y="255"/>
                  </a:lnTo>
                  <a:lnTo>
                    <a:pt x="202" y="279"/>
                  </a:lnTo>
                  <a:lnTo>
                    <a:pt x="190" y="304"/>
                  </a:lnTo>
                  <a:lnTo>
                    <a:pt x="180" y="332"/>
                  </a:lnTo>
                  <a:lnTo>
                    <a:pt x="171" y="358"/>
                  </a:lnTo>
                  <a:lnTo>
                    <a:pt x="167" y="388"/>
                  </a:lnTo>
                  <a:lnTo>
                    <a:pt x="165" y="418"/>
                  </a:lnTo>
                  <a:lnTo>
                    <a:pt x="167" y="437"/>
                  </a:lnTo>
                  <a:lnTo>
                    <a:pt x="169" y="45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52" name="Google Shape;1152;p61"/>
            <p:cNvSpPr/>
            <p:nvPr/>
          </p:nvSpPr>
          <p:spPr>
            <a:xfrm>
              <a:off x="3160" y="2072"/>
              <a:ext cx="312" cy="228"/>
            </a:xfrm>
            <a:custGeom>
              <a:avLst/>
              <a:gdLst/>
              <a:ahLst/>
              <a:cxnLst/>
              <a:rect l="l" t="t" r="r" b="b"/>
              <a:pathLst>
                <a:path w="312" h="228" extrusionOk="0">
                  <a:moveTo>
                    <a:pt x="155" y="0"/>
                  </a:moveTo>
                  <a:lnTo>
                    <a:pt x="122" y="2"/>
                  </a:lnTo>
                  <a:lnTo>
                    <a:pt x="94" y="9"/>
                  </a:lnTo>
                  <a:lnTo>
                    <a:pt x="68" y="19"/>
                  </a:lnTo>
                  <a:lnTo>
                    <a:pt x="44" y="33"/>
                  </a:lnTo>
                  <a:lnTo>
                    <a:pt x="26" y="51"/>
                  </a:lnTo>
                  <a:lnTo>
                    <a:pt x="12" y="70"/>
                  </a:lnTo>
                  <a:lnTo>
                    <a:pt x="4" y="91"/>
                  </a:lnTo>
                  <a:lnTo>
                    <a:pt x="0" y="114"/>
                  </a:lnTo>
                  <a:lnTo>
                    <a:pt x="4" y="137"/>
                  </a:lnTo>
                  <a:lnTo>
                    <a:pt x="12" y="158"/>
                  </a:lnTo>
                  <a:lnTo>
                    <a:pt x="26" y="177"/>
                  </a:lnTo>
                  <a:lnTo>
                    <a:pt x="44" y="195"/>
                  </a:lnTo>
                  <a:lnTo>
                    <a:pt x="68" y="209"/>
                  </a:lnTo>
                  <a:lnTo>
                    <a:pt x="94" y="220"/>
                  </a:lnTo>
                  <a:lnTo>
                    <a:pt x="122" y="227"/>
                  </a:lnTo>
                  <a:lnTo>
                    <a:pt x="155" y="228"/>
                  </a:lnTo>
                  <a:lnTo>
                    <a:pt x="187" y="227"/>
                  </a:lnTo>
                  <a:lnTo>
                    <a:pt x="215" y="220"/>
                  </a:lnTo>
                  <a:lnTo>
                    <a:pt x="243" y="209"/>
                  </a:lnTo>
                  <a:lnTo>
                    <a:pt x="266" y="195"/>
                  </a:lnTo>
                  <a:lnTo>
                    <a:pt x="286" y="177"/>
                  </a:lnTo>
                  <a:lnTo>
                    <a:pt x="300" y="158"/>
                  </a:lnTo>
                  <a:lnTo>
                    <a:pt x="308" y="137"/>
                  </a:lnTo>
                  <a:lnTo>
                    <a:pt x="312" y="114"/>
                  </a:lnTo>
                  <a:lnTo>
                    <a:pt x="308" y="91"/>
                  </a:lnTo>
                  <a:lnTo>
                    <a:pt x="300" y="70"/>
                  </a:lnTo>
                  <a:lnTo>
                    <a:pt x="286" y="51"/>
                  </a:lnTo>
                  <a:lnTo>
                    <a:pt x="266" y="33"/>
                  </a:lnTo>
                  <a:lnTo>
                    <a:pt x="243" y="19"/>
                  </a:lnTo>
                  <a:lnTo>
                    <a:pt x="215" y="9"/>
                  </a:lnTo>
                  <a:lnTo>
                    <a:pt x="187" y="2"/>
                  </a:lnTo>
                  <a:lnTo>
                    <a:pt x="15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53" name="Google Shape;1153;p61"/>
            <p:cNvSpPr/>
            <p:nvPr/>
          </p:nvSpPr>
          <p:spPr>
            <a:xfrm>
              <a:off x="3061" y="2281"/>
              <a:ext cx="207" cy="153"/>
            </a:xfrm>
            <a:custGeom>
              <a:avLst/>
              <a:gdLst/>
              <a:ahLst/>
              <a:cxnLst/>
              <a:rect l="l" t="t" r="r" b="b"/>
              <a:pathLst>
                <a:path w="207" h="153" extrusionOk="0">
                  <a:moveTo>
                    <a:pt x="103" y="0"/>
                  </a:moveTo>
                  <a:lnTo>
                    <a:pt x="82" y="2"/>
                  </a:lnTo>
                  <a:lnTo>
                    <a:pt x="62" y="7"/>
                  </a:lnTo>
                  <a:lnTo>
                    <a:pt x="46" y="14"/>
                  </a:lnTo>
                  <a:lnTo>
                    <a:pt x="30" y="23"/>
                  </a:lnTo>
                  <a:lnTo>
                    <a:pt x="18" y="35"/>
                  </a:lnTo>
                  <a:lnTo>
                    <a:pt x="8" y="47"/>
                  </a:lnTo>
                  <a:lnTo>
                    <a:pt x="2" y="61"/>
                  </a:lnTo>
                  <a:lnTo>
                    <a:pt x="0" y="77"/>
                  </a:lnTo>
                  <a:lnTo>
                    <a:pt x="2" y="93"/>
                  </a:lnTo>
                  <a:lnTo>
                    <a:pt x="8" y="107"/>
                  </a:lnTo>
                  <a:lnTo>
                    <a:pt x="18" y="119"/>
                  </a:lnTo>
                  <a:lnTo>
                    <a:pt x="30" y="132"/>
                  </a:lnTo>
                  <a:lnTo>
                    <a:pt x="46" y="140"/>
                  </a:lnTo>
                  <a:lnTo>
                    <a:pt x="62" y="147"/>
                  </a:lnTo>
                  <a:lnTo>
                    <a:pt x="82" y="151"/>
                  </a:lnTo>
                  <a:lnTo>
                    <a:pt x="103" y="153"/>
                  </a:lnTo>
                  <a:lnTo>
                    <a:pt x="125" y="151"/>
                  </a:lnTo>
                  <a:lnTo>
                    <a:pt x="143" y="147"/>
                  </a:lnTo>
                  <a:lnTo>
                    <a:pt x="161" y="140"/>
                  </a:lnTo>
                  <a:lnTo>
                    <a:pt x="177" y="132"/>
                  </a:lnTo>
                  <a:lnTo>
                    <a:pt x="189" y="119"/>
                  </a:lnTo>
                  <a:lnTo>
                    <a:pt x="199" y="107"/>
                  </a:lnTo>
                  <a:lnTo>
                    <a:pt x="205" y="93"/>
                  </a:lnTo>
                  <a:lnTo>
                    <a:pt x="207" y="77"/>
                  </a:lnTo>
                  <a:lnTo>
                    <a:pt x="205" y="61"/>
                  </a:lnTo>
                  <a:lnTo>
                    <a:pt x="199" y="47"/>
                  </a:lnTo>
                  <a:lnTo>
                    <a:pt x="189" y="35"/>
                  </a:lnTo>
                  <a:lnTo>
                    <a:pt x="177" y="23"/>
                  </a:lnTo>
                  <a:lnTo>
                    <a:pt x="161" y="14"/>
                  </a:lnTo>
                  <a:lnTo>
                    <a:pt x="143" y="7"/>
                  </a:lnTo>
                  <a:lnTo>
                    <a:pt x="125" y="2"/>
                  </a:lnTo>
                  <a:lnTo>
                    <a:pt x="10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54" name="Google Shape;1154;p61"/>
            <p:cNvSpPr/>
            <p:nvPr/>
          </p:nvSpPr>
          <p:spPr>
            <a:xfrm>
              <a:off x="2966" y="806"/>
              <a:ext cx="1875" cy="1370"/>
            </a:xfrm>
            <a:custGeom>
              <a:avLst/>
              <a:gdLst/>
              <a:ahLst/>
              <a:cxnLst/>
              <a:rect l="l" t="t" r="r" b="b"/>
              <a:pathLst>
                <a:path w="1875" h="1370" extrusionOk="0">
                  <a:moveTo>
                    <a:pt x="169" y="455"/>
                  </a:moveTo>
                  <a:lnTo>
                    <a:pt x="135" y="462"/>
                  </a:lnTo>
                  <a:lnTo>
                    <a:pt x="103" y="476"/>
                  </a:lnTo>
                  <a:lnTo>
                    <a:pt x="73" y="494"/>
                  </a:lnTo>
                  <a:lnTo>
                    <a:pt x="48" y="516"/>
                  </a:lnTo>
                  <a:lnTo>
                    <a:pt x="28" y="545"/>
                  </a:lnTo>
                  <a:lnTo>
                    <a:pt x="12" y="574"/>
                  </a:lnTo>
                  <a:lnTo>
                    <a:pt x="4" y="608"/>
                  </a:lnTo>
                  <a:lnTo>
                    <a:pt x="0" y="643"/>
                  </a:lnTo>
                  <a:lnTo>
                    <a:pt x="2" y="667"/>
                  </a:lnTo>
                  <a:lnTo>
                    <a:pt x="6" y="692"/>
                  </a:lnTo>
                  <a:lnTo>
                    <a:pt x="14" y="715"/>
                  </a:lnTo>
                  <a:lnTo>
                    <a:pt x="24" y="736"/>
                  </a:lnTo>
                  <a:lnTo>
                    <a:pt x="38" y="757"/>
                  </a:lnTo>
                  <a:lnTo>
                    <a:pt x="54" y="775"/>
                  </a:lnTo>
                  <a:lnTo>
                    <a:pt x="73" y="792"/>
                  </a:lnTo>
                  <a:lnTo>
                    <a:pt x="93" y="806"/>
                  </a:lnTo>
                  <a:lnTo>
                    <a:pt x="93" y="803"/>
                  </a:lnTo>
                  <a:lnTo>
                    <a:pt x="71" y="831"/>
                  </a:lnTo>
                  <a:lnTo>
                    <a:pt x="54" y="862"/>
                  </a:lnTo>
                  <a:lnTo>
                    <a:pt x="44" y="896"/>
                  </a:lnTo>
                  <a:lnTo>
                    <a:pt x="40" y="933"/>
                  </a:lnTo>
                  <a:lnTo>
                    <a:pt x="44" y="971"/>
                  </a:lnTo>
                  <a:lnTo>
                    <a:pt x="54" y="1005"/>
                  </a:lnTo>
                  <a:lnTo>
                    <a:pt x="73" y="1036"/>
                  </a:lnTo>
                  <a:lnTo>
                    <a:pt x="97" y="1064"/>
                  </a:lnTo>
                  <a:lnTo>
                    <a:pt x="123" y="1087"/>
                  </a:lnTo>
                  <a:lnTo>
                    <a:pt x="155" y="1105"/>
                  </a:lnTo>
                  <a:lnTo>
                    <a:pt x="192" y="1115"/>
                  </a:lnTo>
                  <a:lnTo>
                    <a:pt x="210" y="1117"/>
                  </a:lnTo>
                  <a:lnTo>
                    <a:pt x="230" y="1119"/>
                  </a:lnTo>
                  <a:lnTo>
                    <a:pt x="242" y="1119"/>
                  </a:lnTo>
                  <a:lnTo>
                    <a:pt x="252" y="1119"/>
                  </a:lnTo>
                  <a:lnTo>
                    <a:pt x="276" y="1155"/>
                  </a:lnTo>
                  <a:lnTo>
                    <a:pt x="304" y="1189"/>
                  </a:lnTo>
                  <a:lnTo>
                    <a:pt x="339" y="1219"/>
                  </a:lnTo>
                  <a:lnTo>
                    <a:pt x="373" y="1243"/>
                  </a:lnTo>
                  <a:lnTo>
                    <a:pt x="413" y="1261"/>
                  </a:lnTo>
                  <a:lnTo>
                    <a:pt x="454" y="1275"/>
                  </a:lnTo>
                  <a:lnTo>
                    <a:pt x="498" y="1284"/>
                  </a:lnTo>
                  <a:lnTo>
                    <a:pt x="542" y="1287"/>
                  </a:lnTo>
                  <a:lnTo>
                    <a:pt x="587" y="1284"/>
                  </a:lnTo>
                  <a:lnTo>
                    <a:pt x="631" y="1275"/>
                  </a:lnTo>
                  <a:lnTo>
                    <a:pt x="673" y="1261"/>
                  </a:lnTo>
                  <a:lnTo>
                    <a:pt x="714" y="1240"/>
                  </a:lnTo>
                  <a:lnTo>
                    <a:pt x="736" y="1268"/>
                  </a:lnTo>
                  <a:lnTo>
                    <a:pt x="760" y="1294"/>
                  </a:lnTo>
                  <a:lnTo>
                    <a:pt x="788" y="1317"/>
                  </a:lnTo>
                  <a:lnTo>
                    <a:pt x="818" y="1335"/>
                  </a:lnTo>
                  <a:lnTo>
                    <a:pt x="851" y="1350"/>
                  </a:lnTo>
                  <a:lnTo>
                    <a:pt x="885" y="1361"/>
                  </a:lnTo>
                  <a:lnTo>
                    <a:pt x="921" y="1368"/>
                  </a:lnTo>
                  <a:lnTo>
                    <a:pt x="957" y="1370"/>
                  </a:lnTo>
                  <a:lnTo>
                    <a:pt x="982" y="1368"/>
                  </a:lnTo>
                  <a:lnTo>
                    <a:pt x="1006" y="1366"/>
                  </a:lnTo>
                  <a:lnTo>
                    <a:pt x="1028" y="1361"/>
                  </a:lnTo>
                  <a:lnTo>
                    <a:pt x="1050" y="1354"/>
                  </a:lnTo>
                  <a:lnTo>
                    <a:pt x="1093" y="1336"/>
                  </a:lnTo>
                  <a:lnTo>
                    <a:pt x="1133" y="1312"/>
                  </a:lnTo>
                  <a:lnTo>
                    <a:pt x="1167" y="1282"/>
                  </a:lnTo>
                  <a:lnTo>
                    <a:pt x="1197" y="1247"/>
                  </a:lnTo>
                  <a:lnTo>
                    <a:pt x="1222" y="1206"/>
                  </a:lnTo>
                  <a:lnTo>
                    <a:pt x="1238" y="1163"/>
                  </a:lnTo>
                  <a:lnTo>
                    <a:pt x="1238" y="1164"/>
                  </a:lnTo>
                  <a:lnTo>
                    <a:pt x="1270" y="1180"/>
                  </a:lnTo>
                  <a:lnTo>
                    <a:pt x="1302" y="1192"/>
                  </a:lnTo>
                  <a:lnTo>
                    <a:pt x="1336" y="1199"/>
                  </a:lnTo>
                  <a:lnTo>
                    <a:pt x="1371" y="1201"/>
                  </a:lnTo>
                  <a:lnTo>
                    <a:pt x="1397" y="1199"/>
                  </a:lnTo>
                  <a:lnTo>
                    <a:pt x="1421" y="1196"/>
                  </a:lnTo>
                  <a:lnTo>
                    <a:pt x="1445" y="1191"/>
                  </a:lnTo>
                  <a:lnTo>
                    <a:pt x="1469" y="1182"/>
                  </a:lnTo>
                  <a:lnTo>
                    <a:pt x="1490" y="1171"/>
                  </a:lnTo>
                  <a:lnTo>
                    <a:pt x="1512" y="1159"/>
                  </a:lnTo>
                  <a:lnTo>
                    <a:pt x="1530" y="1145"/>
                  </a:lnTo>
                  <a:lnTo>
                    <a:pt x="1548" y="1129"/>
                  </a:lnTo>
                  <a:lnTo>
                    <a:pt x="1578" y="1092"/>
                  </a:lnTo>
                  <a:lnTo>
                    <a:pt x="1590" y="1071"/>
                  </a:lnTo>
                  <a:lnTo>
                    <a:pt x="1603" y="1050"/>
                  </a:lnTo>
                  <a:lnTo>
                    <a:pt x="1611" y="1027"/>
                  </a:lnTo>
                  <a:lnTo>
                    <a:pt x="1617" y="1003"/>
                  </a:lnTo>
                  <a:lnTo>
                    <a:pt x="1621" y="978"/>
                  </a:lnTo>
                  <a:lnTo>
                    <a:pt x="1623" y="954"/>
                  </a:lnTo>
                  <a:lnTo>
                    <a:pt x="1621" y="954"/>
                  </a:lnTo>
                  <a:lnTo>
                    <a:pt x="1647" y="948"/>
                  </a:lnTo>
                  <a:lnTo>
                    <a:pt x="1673" y="941"/>
                  </a:lnTo>
                  <a:lnTo>
                    <a:pt x="1697" y="931"/>
                  </a:lnTo>
                  <a:lnTo>
                    <a:pt x="1721" y="920"/>
                  </a:lnTo>
                  <a:lnTo>
                    <a:pt x="1744" y="906"/>
                  </a:lnTo>
                  <a:lnTo>
                    <a:pt x="1766" y="890"/>
                  </a:lnTo>
                  <a:lnTo>
                    <a:pt x="1802" y="855"/>
                  </a:lnTo>
                  <a:lnTo>
                    <a:pt x="1832" y="815"/>
                  </a:lnTo>
                  <a:lnTo>
                    <a:pt x="1844" y="792"/>
                  </a:lnTo>
                  <a:lnTo>
                    <a:pt x="1855" y="767"/>
                  </a:lnTo>
                  <a:lnTo>
                    <a:pt x="1865" y="743"/>
                  </a:lnTo>
                  <a:lnTo>
                    <a:pt x="1871" y="717"/>
                  </a:lnTo>
                  <a:lnTo>
                    <a:pt x="1873" y="690"/>
                  </a:lnTo>
                  <a:lnTo>
                    <a:pt x="1875" y="664"/>
                  </a:lnTo>
                  <a:lnTo>
                    <a:pt x="1875" y="641"/>
                  </a:lnTo>
                  <a:lnTo>
                    <a:pt x="1871" y="617"/>
                  </a:lnTo>
                  <a:lnTo>
                    <a:pt x="1859" y="571"/>
                  </a:lnTo>
                  <a:lnTo>
                    <a:pt x="1838" y="527"/>
                  </a:lnTo>
                  <a:lnTo>
                    <a:pt x="1812" y="487"/>
                  </a:lnTo>
                  <a:lnTo>
                    <a:pt x="1820" y="464"/>
                  </a:lnTo>
                  <a:lnTo>
                    <a:pt x="1826" y="441"/>
                  </a:lnTo>
                  <a:lnTo>
                    <a:pt x="1828" y="418"/>
                  </a:lnTo>
                  <a:lnTo>
                    <a:pt x="1830" y="395"/>
                  </a:lnTo>
                  <a:lnTo>
                    <a:pt x="1826" y="357"/>
                  </a:lnTo>
                  <a:lnTo>
                    <a:pt x="1818" y="322"/>
                  </a:lnTo>
                  <a:lnTo>
                    <a:pt x="1804" y="286"/>
                  </a:lnTo>
                  <a:lnTo>
                    <a:pt x="1784" y="255"/>
                  </a:lnTo>
                  <a:lnTo>
                    <a:pt x="1760" y="229"/>
                  </a:lnTo>
                  <a:lnTo>
                    <a:pt x="1730" y="204"/>
                  </a:lnTo>
                  <a:lnTo>
                    <a:pt x="1697" y="186"/>
                  </a:lnTo>
                  <a:lnTo>
                    <a:pt x="1661" y="172"/>
                  </a:lnTo>
                  <a:lnTo>
                    <a:pt x="1651" y="135"/>
                  </a:lnTo>
                  <a:lnTo>
                    <a:pt x="1635" y="104"/>
                  </a:lnTo>
                  <a:lnTo>
                    <a:pt x="1615" y="74"/>
                  </a:lnTo>
                  <a:lnTo>
                    <a:pt x="1588" y="49"/>
                  </a:lnTo>
                  <a:lnTo>
                    <a:pt x="1560" y="28"/>
                  </a:lnTo>
                  <a:lnTo>
                    <a:pt x="1526" y="13"/>
                  </a:lnTo>
                  <a:lnTo>
                    <a:pt x="1492" y="4"/>
                  </a:lnTo>
                  <a:lnTo>
                    <a:pt x="1453" y="0"/>
                  </a:lnTo>
                  <a:lnTo>
                    <a:pt x="1431" y="2"/>
                  </a:lnTo>
                  <a:lnTo>
                    <a:pt x="1409" y="6"/>
                  </a:lnTo>
                  <a:lnTo>
                    <a:pt x="1387" y="11"/>
                  </a:lnTo>
                  <a:lnTo>
                    <a:pt x="1365" y="20"/>
                  </a:lnTo>
                  <a:lnTo>
                    <a:pt x="1345" y="30"/>
                  </a:lnTo>
                  <a:lnTo>
                    <a:pt x="1326" y="42"/>
                  </a:lnTo>
                  <a:lnTo>
                    <a:pt x="1310" y="56"/>
                  </a:lnTo>
                  <a:lnTo>
                    <a:pt x="1294" y="74"/>
                  </a:lnTo>
                  <a:lnTo>
                    <a:pt x="1280" y="58"/>
                  </a:lnTo>
                  <a:lnTo>
                    <a:pt x="1264" y="44"/>
                  </a:lnTo>
                  <a:lnTo>
                    <a:pt x="1246" y="30"/>
                  </a:lnTo>
                  <a:lnTo>
                    <a:pt x="1228" y="20"/>
                  </a:lnTo>
                  <a:lnTo>
                    <a:pt x="1207" y="11"/>
                  </a:lnTo>
                  <a:lnTo>
                    <a:pt x="1185" y="6"/>
                  </a:lnTo>
                  <a:lnTo>
                    <a:pt x="1165" y="2"/>
                  </a:lnTo>
                  <a:lnTo>
                    <a:pt x="1143" y="0"/>
                  </a:lnTo>
                  <a:lnTo>
                    <a:pt x="1117" y="2"/>
                  </a:lnTo>
                  <a:lnTo>
                    <a:pt x="1091" y="7"/>
                  </a:lnTo>
                  <a:lnTo>
                    <a:pt x="1066" y="16"/>
                  </a:lnTo>
                  <a:lnTo>
                    <a:pt x="1044" y="28"/>
                  </a:lnTo>
                  <a:lnTo>
                    <a:pt x="1022" y="44"/>
                  </a:lnTo>
                  <a:lnTo>
                    <a:pt x="1004" y="62"/>
                  </a:lnTo>
                  <a:lnTo>
                    <a:pt x="988" y="81"/>
                  </a:lnTo>
                  <a:lnTo>
                    <a:pt x="974" y="104"/>
                  </a:lnTo>
                  <a:lnTo>
                    <a:pt x="974" y="107"/>
                  </a:lnTo>
                  <a:lnTo>
                    <a:pt x="957" y="93"/>
                  </a:lnTo>
                  <a:lnTo>
                    <a:pt x="939" y="79"/>
                  </a:lnTo>
                  <a:lnTo>
                    <a:pt x="919" y="69"/>
                  </a:lnTo>
                  <a:lnTo>
                    <a:pt x="899" y="60"/>
                  </a:lnTo>
                  <a:lnTo>
                    <a:pt x="879" y="51"/>
                  </a:lnTo>
                  <a:lnTo>
                    <a:pt x="857" y="46"/>
                  </a:lnTo>
                  <a:lnTo>
                    <a:pt x="835" y="44"/>
                  </a:lnTo>
                  <a:lnTo>
                    <a:pt x="812" y="42"/>
                  </a:lnTo>
                  <a:lnTo>
                    <a:pt x="780" y="44"/>
                  </a:lnTo>
                  <a:lnTo>
                    <a:pt x="750" y="49"/>
                  </a:lnTo>
                  <a:lnTo>
                    <a:pt x="720" y="60"/>
                  </a:lnTo>
                  <a:lnTo>
                    <a:pt x="691" y="74"/>
                  </a:lnTo>
                  <a:lnTo>
                    <a:pt x="667" y="92"/>
                  </a:lnTo>
                  <a:lnTo>
                    <a:pt x="643" y="113"/>
                  </a:lnTo>
                  <a:lnTo>
                    <a:pt x="623" y="137"/>
                  </a:lnTo>
                  <a:lnTo>
                    <a:pt x="607" y="164"/>
                  </a:lnTo>
                  <a:lnTo>
                    <a:pt x="607" y="165"/>
                  </a:lnTo>
                  <a:lnTo>
                    <a:pt x="572" y="148"/>
                  </a:lnTo>
                  <a:lnTo>
                    <a:pt x="536" y="135"/>
                  </a:lnTo>
                  <a:lnTo>
                    <a:pt x="496" y="128"/>
                  </a:lnTo>
                  <a:lnTo>
                    <a:pt x="458" y="125"/>
                  </a:lnTo>
                  <a:lnTo>
                    <a:pt x="427" y="127"/>
                  </a:lnTo>
                  <a:lnTo>
                    <a:pt x="399" y="130"/>
                  </a:lnTo>
                  <a:lnTo>
                    <a:pt x="371" y="139"/>
                  </a:lnTo>
                  <a:lnTo>
                    <a:pt x="345" y="148"/>
                  </a:lnTo>
                  <a:lnTo>
                    <a:pt x="319" y="160"/>
                  </a:lnTo>
                  <a:lnTo>
                    <a:pt x="294" y="176"/>
                  </a:lnTo>
                  <a:lnTo>
                    <a:pt x="272" y="192"/>
                  </a:lnTo>
                  <a:lnTo>
                    <a:pt x="252" y="211"/>
                  </a:lnTo>
                  <a:lnTo>
                    <a:pt x="232" y="232"/>
                  </a:lnTo>
                  <a:lnTo>
                    <a:pt x="216" y="255"/>
                  </a:lnTo>
                  <a:lnTo>
                    <a:pt x="202" y="278"/>
                  </a:lnTo>
                  <a:lnTo>
                    <a:pt x="187" y="304"/>
                  </a:lnTo>
                  <a:lnTo>
                    <a:pt x="179" y="330"/>
                  </a:lnTo>
                  <a:lnTo>
                    <a:pt x="171" y="358"/>
                  </a:lnTo>
                  <a:lnTo>
                    <a:pt x="167" y="387"/>
                  </a:lnTo>
                  <a:lnTo>
                    <a:pt x="165" y="416"/>
                  </a:lnTo>
                  <a:lnTo>
                    <a:pt x="167" y="437"/>
                  </a:lnTo>
                  <a:lnTo>
                    <a:pt x="167" y="457"/>
                  </a:lnTo>
                  <a:lnTo>
                    <a:pt x="169" y="45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55" name="Google Shape;1155;p61"/>
            <p:cNvSpPr/>
            <p:nvPr/>
          </p:nvSpPr>
          <p:spPr>
            <a:xfrm>
              <a:off x="2966" y="806"/>
              <a:ext cx="1875" cy="1370"/>
            </a:xfrm>
            <a:custGeom>
              <a:avLst/>
              <a:gdLst/>
              <a:ahLst/>
              <a:cxnLst/>
              <a:rect l="l" t="t" r="r" b="b"/>
              <a:pathLst>
                <a:path w="1875" h="1370" extrusionOk="0">
                  <a:moveTo>
                    <a:pt x="169" y="455"/>
                  </a:moveTo>
                  <a:lnTo>
                    <a:pt x="135" y="462"/>
                  </a:lnTo>
                  <a:lnTo>
                    <a:pt x="103" y="476"/>
                  </a:lnTo>
                  <a:lnTo>
                    <a:pt x="73" y="494"/>
                  </a:lnTo>
                  <a:lnTo>
                    <a:pt x="48" y="516"/>
                  </a:lnTo>
                  <a:lnTo>
                    <a:pt x="28" y="545"/>
                  </a:lnTo>
                  <a:lnTo>
                    <a:pt x="12" y="574"/>
                  </a:lnTo>
                  <a:lnTo>
                    <a:pt x="4" y="608"/>
                  </a:lnTo>
                  <a:lnTo>
                    <a:pt x="0" y="643"/>
                  </a:lnTo>
                  <a:lnTo>
                    <a:pt x="2" y="667"/>
                  </a:lnTo>
                  <a:lnTo>
                    <a:pt x="6" y="692"/>
                  </a:lnTo>
                  <a:lnTo>
                    <a:pt x="14" y="715"/>
                  </a:lnTo>
                  <a:lnTo>
                    <a:pt x="24" y="736"/>
                  </a:lnTo>
                  <a:lnTo>
                    <a:pt x="38" y="757"/>
                  </a:lnTo>
                  <a:lnTo>
                    <a:pt x="54" y="775"/>
                  </a:lnTo>
                  <a:lnTo>
                    <a:pt x="73" y="792"/>
                  </a:lnTo>
                  <a:lnTo>
                    <a:pt x="93" y="806"/>
                  </a:lnTo>
                  <a:lnTo>
                    <a:pt x="93" y="803"/>
                  </a:lnTo>
                  <a:lnTo>
                    <a:pt x="71" y="831"/>
                  </a:lnTo>
                  <a:lnTo>
                    <a:pt x="54" y="862"/>
                  </a:lnTo>
                  <a:lnTo>
                    <a:pt x="44" y="896"/>
                  </a:lnTo>
                  <a:lnTo>
                    <a:pt x="40" y="933"/>
                  </a:lnTo>
                  <a:lnTo>
                    <a:pt x="44" y="971"/>
                  </a:lnTo>
                  <a:lnTo>
                    <a:pt x="54" y="1005"/>
                  </a:lnTo>
                  <a:lnTo>
                    <a:pt x="73" y="1036"/>
                  </a:lnTo>
                  <a:lnTo>
                    <a:pt x="97" y="1064"/>
                  </a:lnTo>
                  <a:lnTo>
                    <a:pt x="123" y="1087"/>
                  </a:lnTo>
                  <a:lnTo>
                    <a:pt x="155" y="1105"/>
                  </a:lnTo>
                  <a:lnTo>
                    <a:pt x="192" y="1115"/>
                  </a:lnTo>
                  <a:lnTo>
                    <a:pt x="210" y="1117"/>
                  </a:lnTo>
                  <a:lnTo>
                    <a:pt x="230" y="1119"/>
                  </a:lnTo>
                  <a:lnTo>
                    <a:pt x="242" y="1119"/>
                  </a:lnTo>
                  <a:lnTo>
                    <a:pt x="252" y="1119"/>
                  </a:lnTo>
                  <a:lnTo>
                    <a:pt x="276" y="1155"/>
                  </a:lnTo>
                  <a:lnTo>
                    <a:pt x="304" y="1189"/>
                  </a:lnTo>
                  <a:lnTo>
                    <a:pt x="339" y="1219"/>
                  </a:lnTo>
                  <a:lnTo>
                    <a:pt x="373" y="1243"/>
                  </a:lnTo>
                  <a:lnTo>
                    <a:pt x="413" y="1261"/>
                  </a:lnTo>
                  <a:lnTo>
                    <a:pt x="454" y="1275"/>
                  </a:lnTo>
                  <a:lnTo>
                    <a:pt x="498" y="1284"/>
                  </a:lnTo>
                  <a:lnTo>
                    <a:pt x="542" y="1287"/>
                  </a:lnTo>
                  <a:lnTo>
                    <a:pt x="587" y="1284"/>
                  </a:lnTo>
                  <a:lnTo>
                    <a:pt x="631" y="1275"/>
                  </a:lnTo>
                  <a:lnTo>
                    <a:pt x="673" y="1261"/>
                  </a:lnTo>
                  <a:lnTo>
                    <a:pt x="714" y="1240"/>
                  </a:lnTo>
                  <a:lnTo>
                    <a:pt x="736" y="1268"/>
                  </a:lnTo>
                  <a:lnTo>
                    <a:pt x="760" y="1294"/>
                  </a:lnTo>
                  <a:lnTo>
                    <a:pt x="788" y="1317"/>
                  </a:lnTo>
                  <a:lnTo>
                    <a:pt x="818" y="1335"/>
                  </a:lnTo>
                  <a:lnTo>
                    <a:pt x="851" y="1350"/>
                  </a:lnTo>
                  <a:lnTo>
                    <a:pt x="885" y="1361"/>
                  </a:lnTo>
                  <a:lnTo>
                    <a:pt x="921" y="1368"/>
                  </a:lnTo>
                  <a:lnTo>
                    <a:pt x="957" y="1370"/>
                  </a:lnTo>
                  <a:lnTo>
                    <a:pt x="982" y="1368"/>
                  </a:lnTo>
                  <a:lnTo>
                    <a:pt x="1006" y="1366"/>
                  </a:lnTo>
                  <a:lnTo>
                    <a:pt x="1028" y="1361"/>
                  </a:lnTo>
                  <a:lnTo>
                    <a:pt x="1050" y="1354"/>
                  </a:lnTo>
                  <a:lnTo>
                    <a:pt x="1093" y="1336"/>
                  </a:lnTo>
                  <a:lnTo>
                    <a:pt x="1133" y="1312"/>
                  </a:lnTo>
                  <a:lnTo>
                    <a:pt x="1167" y="1282"/>
                  </a:lnTo>
                  <a:lnTo>
                    <a:pt x="1197" y="1247"/>
                  </a:lnTo>
                  <a:lnTo>
                    <a:pt x="1222" y="1206"/>
                  </a:lnTo>
                  <a:lnTo>
                    <a:pt x="1238" y="1163"/>
                  </a:lnTo>
                  <a:lnTo>
                    <a:pt x="1238" y="1164"/>
                  </a:lnTo>
                  <a:lnTo>
                    <a:pt x="1270" y="1180"/>
                  </a:lnTo>
                  <a:lnTo>
                    <a:pt x="1302" y="1192"/>
                  </a:lnTo>
                  <a:lnTo>
                    <a:pt x="1336" y="1199"/>
                  </a:lnTo>
                  <a:lnTo>
                    <a:pt x="1371" y="1201"/>
                  </a:lnTo>
                  <a:lnTo>
                    <a:pt x="1397" y="1199"/>
                  </a:lnTo>
                  <a:lnTo>
                    <a:pt x="1421" y="1196"/>
                  </a:lnTo>
                  <a:lnTo>
                    <a:pt x="1445" y="1191"/>
                  </a:lnTo>
                  <a:lnTo>
                    <a:pt x="1469" y="1182"/>
                  </a:lnTo>
                  <a:lnTo>
                    <a:pt x="1490" y="1171"/>
                  </a:lnTo>
                  <a:lnTo>
                    <a:pt x="1512" y="1159"/>
                  </a:lnTo>
                  <a:lnTo>
                    <a:pt x="1530" y="1145"/>
                  </a:lnTo>
                  <a:lnTo>
                    <a:pt x="1548" y="1129"/>
                  </a:lnTo>
                  <a:lnTo>
                    <a:pt x="1578" y="1092"/>
                  </a:lnTo>
                  <a:lnTo>
                    <a:pt x="1590" y="1071"/>
                  </a:lnTo>
                  <a:lnTo>
                    <a:pt x="1603" y="1050"/>
                  </a:lnTo>
                  <a:lnTo>
                    <a:pt x="1611" y="1027"/>
                  </a:lnTo>
                  <a:lnTo>
                    <a:pt x="1617" y="1003"/>
                  </a:lnTo>
                  <a:lnTo>
                    <a:pt x="1621" y="978"/>
                  </a:lnTo>
                  <a:lnTo>
                    <a:pt x="1623" y="954"/>
                  </a:lnTo>
                  <a:lnTo>
                    <a:pt x="1621" y="954"/>
                  </a:lnTo>
                  <a:lnTo>
                    <a:pt x="1647" y="948"/>
                  </a:lnTo>
                  <a:lnTo>
                    <a:pt x="1673" y="941"/>
                  </a:lnTo>
                  <a:lnTo>
                    <a:pt x="1697" y="931"/>
                  </a:lnTo>
                  <a:lnTo>
                    <a:pt x="1721" y="920"/>
                  </a:lnTo>
                  <a:lnTo>
                    <a:pt x="1744" y="906"/>
                  </a:lnTo>
                  <a:lnTo>
                    <a:pt x="1766" y="890"/>
                  </a:lnTo>
                  <a:lnTo>
                    <a:pt x="1802" y="855"/>
                  </a:lnTo>
                  <a:lnTo>
                    <a:pt x="1832" y="815"/>
                  </a:lnTo>
                  <a:lnTo>
                    <a:pt x="1844" y="792"/>
                  </a:lnTo>
                  <a:lnTo>
                    <a:pt x="1855" y="767"/>
                  </a:lnTo>
                  <a:lnTo>
                    <a:pt x="1865" y="743"/>
                  </a:lnTo>
                  <a:lnTo>
                    <a:pt x="1871" y="717"/>
                  </a:lnTo>
                  <a:lnTo>
                    <a:pt x="1873" y="690"/>
                  </a:lnTo>
                  <a:lnTo>
                    <a:pt x="1875" y="664"/>
                  </a:lnTo>
                  <a:lnTo>
                    <a:pt x="1875" y="641"/>
                  </a:lnTo>
                  <a:lnTo>
                    <a:pt x="1871" y="617"/>
                  </a:lnTo>
                  <a:lnTo>
                    <a:pt x="1859" y="571"/>
                  </a:lnTo>
                  <a:lnTo>
                    <a:pt x="1838" y="527"/>
                  </a:lnTo>
                  <a:lnTo>
                    <a:pt x="1812" y="487"/>
                  </a:lnTo>
                  <a:lnTo>
                    <a:pt x="1820" y="464"/>
                  </a:lnTo>
                  <a:lnTo>
                    <a:pt x="1826" y="441"/>
                  </a:lnTo>
                  <a:lnTo>
                    <a:pt x="1828" y="418"/>
                  </a:lnTo>
                  <a:lnTo>
                    <a:pt x="1830" y="395"/>
                  </a:lnTo>
                  <a:lnTo>
                    <a:pt x="1826" y="357"/>
                  </a:lnTo>
                  <a:lnTo>
                    <a:pt x="1818" y="322"/>
                  </a:lnTo>
                  <a:lnTo>
                    <a:pt x="1804" y="286"/>
                  </a:lnTo>
                  <a:lnTo>
                    <a:pt x="1784" y="255"/>
                  </a:lnTo>
                  <a:lnTo>
                    <a:pt x="1760" y="229"/>
                  </a:lnTo>
                  <a:lnTo>
                    <a:pt x="1730" y="204"/>
                  </a:lnTo>
                  <a:lnTo>
                    <a:pt x="1697" y="186"/>
                  </a:lnTo>
                  <a:lnTo>
                    <a:pt x="1661" y="172"/>
                  </a:lnTo>
                  <a:lnTo>
                    <a:pt x="1651" y="135"/>
                  </a:lnTo>
                  <a:lnTo>
                    <a:pt x="1635" y="104"/>
                  </a:lnTo>
                  <a:lnTo>
                    <a:pt x="1615" y="74"/>
                  </a:lnTo>
                  <a:lnTo>
                    <a:pt x="1588" y="49"/>
                  </a:lnTo>
                  <a:lnTo>
                    <a:pt x="1560" y="28"/>
                  </a:lnTo>
                  <a:lnTo>
                    <a:pt x="1526" y="13"/>
                  </a:lnTo>
                  <a:lnTo>
                    <a:pt x="1492" y="4"/>
                  </a:lnTo>
                  <a:lnTo>
                    <a:pt x="1453" y="0"/>
                  </a:lnTo>
                  <a:lnTo>
                    <a:pt x="1431" y="2"/>
                  </a:lnTo>
                  <a:lnTo>
                    <a:pt x="1409" y="6"/>
                  </a:lnTo>
                  <a:lnTo>
                    <a:pt x="1387" y="11"/>
                  </a:lnTo>
                  <a:lnTo>
                    <a:pt x="1365" y="20"/>
                  </a:lnTo>
                  <a:lnTo>
                    <a:pt x="1345" y="30"/>
                  </a:lnTo>
                  <a:lnTo>
                    <a:pt x="1326" y="42"/>
                  </a:lnTo>
                  <a:lnTo>
                    <a:pt x="1310" y="56"/>
                  </a:lnTo>
                  <a:lnTo>
                    <a:pt x="1294" y="74"/>
                  </a:lnTo>
                  <a:lnTo>
                    <a:pt x="1280" y="58"/>
                  </a:lnTo>
                  <a:lnTo>
                    <a:pt x="1264" y="44"/>
                  </a:lnTo>
                  <a:lnTo>
                    <a:pt x="1246" y="30"/>
                  </a:lnTo>
                  <a:lnTo>
                    <a:pt x="1228" y="20"/>
                  </a:lnTo>
                  <a:lnTo>
                    <a:pt x="1207" y="11"/>
                  </a:lnTo>
                  <a:lnTo>
                    <a:pt x="1185" y="6"/>
                  </a:lnTo>
                  <a:lnTo>
                    <a:pt x="1165" y="2"/>
                  </a:lnTo>
                  <a:lnTo>
                    <a:pt x="1143" y="0"/>
                  </a:lnTo>
                  <a:lnTo>
                    <a:pt x="1117" y="2"/>
                  </a:lnTo>
                  <a:lnTo>
                    <a:pt x="1091" y="7"/>
                  </a:lnTo>
                  <a:lnTo>
                    <a:pt x="1066" y="16"/>
                  </a:lnTo>
                  <a:lnTo>
                    <a:pt x="1044" y="28"/>
                  </a:lnTo>
                  <a:lnTo>
                    <a:pt x="1022" y="44"/>
                  </a:lnTo>
                  <a:lnTo>
                    <a:pt x="1004" y="62"/>
                  </a:lnTo>
                  <a:lnTo>
                    <a:pt x="988" y="81"/>
                  </a:lnTo>
                  <a:lnTo>
                    <a:pt x="974" y="104"/>
                  </a:lnTo>
                  <a:lnTo>
                    <a:pt x="974" y="107"/>
                  </a:lnTo>
                  <a:lnTo>
                    <a:pt x="957" y="93"/>
                  </a:lnTo>
                  <a:lnTo>
                    <a:pt x="939" y="79"/>
                  </a:lnTo>
                  <a:lnTo>
                    <a:pt x="919" y="69"/>
                  </a:lnTo>
                  <a:lnTo>
                    <a:pt x="899" y="60"/>
                  </a:lnTo>
                  <a:lnTo>
                    <a:pt x="879" y="51"/>
                  </a:lnTo>
                  <a:lnTo>
                    <a:pt x="857" y="46"/>
                  </a:lnTo>
                  <a:lnTo>
                    <a:pt x="835" y="44"/>
                  </a:lnTo>
                  <a:lnTo>
                    <a:pt x="812" y="42"/>
                  </a:lnTo>
                  <a:lnTo>
                    <a:pt x="780" y="44"/>
                  </a:lnTo>
                  <a:lnTo>
                    <a:pt x="750" y="49"/>
                  </a:lnTo>
                  <a:lnTo>
                    <a:pt x="720" y="60"/>
                  </a:lnTo>
                  <a:lnTo>
                    <a:pt x="691" y="74"/>
                  </a:lnTo>
                  <a:lnTo>
                    <a:pt x="667" y="92"/>
                  </a:lnTo>
                  <a:lnTo>
                    <a:pt x="643" y="113"/>
                  </a:lnTo>
                  <a:lnTo>
                    <a:pt x="623" y="137"/>
                  </a:lnTo>
                  <a:lnTo>
                    <a:pt x="607" y="164"/>
                  </a:lnTo>
                  <a:lnTo>
                    <a:pt x="607" y="165"/>
                  </a:lnTo>
                  <a:lnTo>
                    <a:pt x="572" y="148"/>
                  </a:lnTo>
                  <a:lnTo>
                    <a:pt x="536" y="135"/>
                  </a:lnTo>
                  <a:lnTo>
                    <a:pt x="496" y="128"/>
                  </a:lnTo>
                  <a:lnTo>
                    <a:pt x="458" y="125"/>
                  </a:lnTo>
                  <a:lnTo>
                    <a:pt x="427" y="127"/>
                  </a:lnTo>
                  <a:lnTo>
                    <a:pt x="399" y="130"/>
                  </a:lnTo>
                  <a:lnTo>
                    <a:pt x="371" y="139"/>
                  </a:lnTo>
                  <a:lnTo>
                    <a:pt x="345" y="148"/>
                  </a:lnTo>
                  <a:lnTo>
                    <a:pt x="319" y="160"/>
                  </a:lnTo>
                  <a:lnTo>
                    <a:pt x="294" y="176"/>
                  </a:lnTo>
                  <a:lnTo>
                    <a:pt x="272" y="192"/>
                  </a:lnTo>
                  <a:lnTo>
                    <a:pt x="252" y="211"/>
                  </a:lnTo>
                  <a:lnTo>
                    <a:pt x="232" y="232"/>
                  </a:lnTo>
                  <a:lnTo>
                    <a:pt x="216" y="255"/>
                  </a:lnTo>
                  <a:lnTo>
                    <a:pt x="202" y="278"/>
                  </a:lnTo>
                  <a:lnTo>
                    <a:pt x="187" y="304"/>
                  </a:lnTo>
                  <a:lnTo>
                    <a:pt x="179" y="330"/>
                  </a:lnTo>
                  <a:lnTo>
                    <a:pt x="171" y="358"/>
                  </a:lnTo>
                  <a:lnTo>
                    <a:pt x="167" y="387"/>
                  </a:lnTo>
                  <a:lnTo>
                    <a:pt x="165" y="416"/>
                  </a:lnTo>
                  <a:lnTo>
                    <a:pt x="167" y="437"/>
                  </a:lnTo>
                  <a:lnTo>
                    <a:pt x="167" y="457"/>
                  </a:lnTo>
                  <a:lnTo>
                    <a:pt x="169" y="455"/>
                  </a:lnTo>
                  <a:close/>
                </a:path>
              </a:pathLst>
            </a:cu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56" name="Google Shape;1156;p61"/>
            <p:cNvSpPr/>
            <p:nvPr/>
          </p:nvSpPr>
          <p:spPr>
            <a:xfrm>
              <a:off x="3059" y="1612"/>
              <a:ext cx="111" cy="25"/>
            </a:xfrm>
            <a:custGeom>
              <a:avLst/>
              <a:gdLst/>
              <a:ahLst/>
              <a:cxnLst/>
              <a:rect l="l" t="t" r="r" b="b"/>
              <a:pathLst>
                <a:path w="111" h="25" extrusionOk="0">
                  <a:moveTo>
                    <a:pt x="0" y="0"/>
                  </a:moveTo>
                  <a:lnTo>
                    <a:pt x="22" y="11"/>
                  </a:lnTo>
                  <a:lnTo>
                    <a:pt x="46" y="18"/>
                  </a:lnTo>
                  <a:lnTo>
                    <a:pt x="70" y="23"/>
                  </a:lnTo>
                  <a:lnTo>
                    <a:pt x="94" y="25"/>
                  </a:lnTo>
                  <a:lnTo>
                    <a:pt x="103" y="25"/>
                  </a:lnTo>
                  <a:lnTo>
                    <a:pt x="111" y="25"/>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57" name="Google Shape;1157;p61"/>
            <p:cNvSpPr/>
            <p:nvPr/>
          </p:nvSpPr>
          <p:spPr>
            <a:xfrm>
              <a:off x="3218" y="1912"/>
              <a:ext cx="48" cy="13"/>
            </a:xfrm>
            <a:custGeom>
              <a:avLst/>
              <a:gdLst/>
              <a:ahLst/>
              <a:cxnLst/>
              <a:rect l="l" t="t" r="r" b="b"/>
              <a:pathLst>
                <a:path w="48" h="13" extrusionOk="0">
                  <a:moveTo>
                    <a:pt x="0" y="13"/>
                  </a:moveTo>
                  <a:lnTo>
                    <a:pt x="24" y="7"/>
                  </a:lnTo>
                  <a:lnTo>
                    <a:pt x="48" y="0"/>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58" name="Google Shape;1158;p61"/>
            <p:cNvSpPr/>
            <p:nvPr/>
          </p:nvSpPr>
          <p:spPr>
            <a:xfrm>
              <a:off x="3651" y="1991"/>
              <a:ext cx="29" cy="55"/>
            </a:xfrm>
            <a:custGeom>
              <a:avLst/>
              <a:gdLst/>
              <a:ahLst/>
              <a:cxnLst/>
              <a:rect l="l" t="t" r="r" b="b"/>
              <a:pathLst>
                <a:path w="29" h="55" extrusionOk="0">
                  <a:moveTo>
                    <a:pt x="0" y="0"/>
                  </a:moveTo>
                  <a:lnTo>
                    <a:pt x="12" y="28"/>
                  </a:lnTo>
                  <a:lnTo>
                    <a:pt x="29" y="55"/>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59" name="Google Shape;1159;p61"/>
            <p:cNvSpPr/>
            <p:nvPr/>
          </p:nvSpPr>
          <p:spPr>
            <a:xfrm>
              <a:off x="4204" y="1907"/>
              <a:ext cx="12" cy="62"/>
            </a:xfrm>
            <a:custGeom>
              <a:avLst/>
              <a:gdLst/>
              <a:ahLst/>
              <a:cxnLst/>
              <a:rect l="l" t="t" r="r" b="b"/>
              <a:pathLst>
                <a:path w="12" h="62" extrusionOk="0">
                  <a:moveTo>
                    <a:pt x="0" y="62"/>
                  </a:moveTo>
                  <a:lnTo>
                    <a:pt x="8" y="32"/>
                  </a:lnTo>
                  <a:lnTo>
                    <a:pt x="12" y="0"/>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60" name="Google Shape;1160;p61"/>
            <p:cNvSpPr/>
            <p:nvPr/>
          </p:nvSpPr>
          <p:spPr>
            <a:xfrm>
              <a:off x="4448" y="1533"/>
              <a:ext cx="141" cy="227"/>
            </a:xfrm>
            <a:custGeom>
              <a:avLst/>
              <a:gdLst/>
              <a:ahLst/>
              <a:cxnLst/>
              <a:rect l="l" t="t" r="r" b="b"/>
              <a:pathLst>
                <a:path w="141" h="227" extrusionOk="0">
                  <a:moveTo>
                    <a:pt x="141" y="227"/>
                  </a:moveTo>
                  <a:lnTo>
                    <a:pt x="141" y="227"/>
                  </a:lnTo>
                  <a:lnTo>
                    <a:pt x="141" y="225"/>
                  </a:lnTo>
                  <a:lnTo>
                    <a:pt x="139" y="190"/>
                  </a:lnTo>
                  <a:lnTo>
                    <a:pt x="131" y="156"/>
                  </a:lnTo>
                  <a:lnTo>
                    <a:pt x="119" y="123"/>
                  </a:lnTo>
                  <a:lnTo>
                    <a:pt x="102" y="93"/>
                  </a:lnTo>
                  <a:lnTo>
                    <a:pt x="82" y="65"/>
                  </a:lnTo>
                  <a:lnTo>
                    <a:pt x="58" y="40"/>
                  </a:lnTo>
                  <a:lnTo>
                    <a:pt x="30" y="18"/>
                  </a:lnTo>
                  <a:lnTo>
                    <a:pt x="0" y="0"/>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61" name="Google Shape;1161;p61"/>
            <p:cNvSpPr/>
            <p:nvPr/>
          </p:nvSpPr>
          <p:spPr>
            <a:xfrm>
              <a:off x="4716" y="1293"/>
              <a:ext cx="62" cy="84"/>
            </a:xfrm>
            <a:custGeom>
              <a:avLst/>
              <a:gdLst/>
              <a:ahLst/>
              <a:cxnLst/>
              <a:rect l="l" t="t" r="r" b="b"/>
              <a:pathLst>
                <a:path w="62" h="84" extrusionOk="0">
                  <a:moveTo>
                    <a:pt x="0" y="84"/>
                  </a:moveTo>
                  <a:lnTo>
                    <a:pt x="20" y="66"/>
                  </a:lnTo>
                  <a:lnTo>
                    <a:pt x="36" y="45"/>
                  </a:lnTo>
                  <a:lnTo>
                    <a:pt x="50" y="22"/>
                  </a:lnTo>
                  <a:lnTo>
                    <a:pt x="62" y="0"/>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62" name="Google Shape;1162;p61"/>
            <p:cNvSpPr/>
            <p:nvPr/>
          </p:nvSpPr>
          <p:spPr>
            <a:xfrm>
              <a:off x="4627" y="978"/>
              <a:ext cx="4" cy="41"/>
            </a:xfrm>
            <a:custGeom>
              <a:avLst/>
              <a:gdLst/>
              <a:ahLst/>
              <a:cxnLst/>
              <a:rect l="l" t="t" r="r" b="b"/>
              <a:pathLst>
                <a:path w="4" h="41" extrusionOk="0">
                  <a:moveTo>
                    <a:pt x="4" y="41"/>
                  </a:moveTo>
                  <a:lnTo>
                    <a:pt x="4" y="39"/>
                  </a:lnTo>
                  <a:lnTo>
                    <a:pt x="4" y="37"/>
                  </a:lnTo>
                  <a:lnTo>
                    <a:pt x="2" y="20"/>
                  </a:lnTo>
                  <a:lnTo>
                    <a:pt x="0" y="0"/>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63" name="Google Shape;1163;p61"/>
            <p:cNvSpPr/>
            <p:nvPr/>
          </p:nvSpPr>
          <p:spPr>
            <a:xfrm>
              <a:off x="4228" y="880"/>
              <a:ext cx="32" cy="51"/>
            </a:xfrm>
            <a:custGeom>
              <a:avLst/>
              <a:gdLst/>
              <a:ahLst/>
              <a:cxnLst/>
              <a:rect l="l" t="t" r="r" b="b"/>
              <a:pathLst>
                <a:path w="32" h="51" extrusionOk="0">
                  <a:moveTo>
                    <a:pt x="32" y="0"/>
                  </a:moveTo>
                  <a:lnTo>
                    <a:pt x="14" y="25"/>
                  </a:lnTo>
                  <a:lnTo>
                    <a:pt x="0" y="51"/>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64" name="Google Shape;1164;p61"/>
            <p:cNvSpPr/>
            <p:nvPr/>
          </p:nvSpPr>
          <p:spPr>
            <a:xfrm>
              <a:off x="3923" y="910"/>
              <a:ext cx="17" cy="46"/>
            </a:xfrm>
            <a:custGeom>
              <a:avLst/>
              <a:gdLst/>
              <a:ahLst/>
              <a:cxnLst/>
              <a:rect l="l" t="t" r="r" b="b"/>
              <a:pathLst>
                <a:path w="17" h="46" extrusionOk="0">
                  <a:moveTo>
                    <a:pt x="17" y="0"/>
                  </a:moveTo>
                  <a:lnTo>
                    <a:pt x="7" y="23"/>
                  </a:lnTo>
                  <a:lnTo>
                    <a:pt x="0" y="46"/>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65" name="Google Shape;1165;p61"/>
            <p:cNvSpPr/>
            <p:nvPr/>
          </p:nvSpPr>
          <p:spPr>
            <a:xfrm>
              <a:off x="3573" y="971"/>
              <a:ext cx="56" cy="42"/>
            </a:xfrm>
            <a:custGeom>
              <a:avLst/>
              <a:gdLst/>
              <a:ahLst/>
              <a:cxnLst/>
              <a:rect l="l" t="t" r="r" b="b"/>
              <a:pathLst>
                <a:path w="56" h="42" extrusionOk="0">
                  <a:moveTo>
                    <a:pt x="56" y="42"/>
                  </a:moveTo>
                  <a:lnTo>
                    <a:pt x="30" y="20"/>
                  </a:lnTo>
                  <a:lnTo>
                    <a:pt x="0" y="0"/>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66" name="Google Shape;1166;p61"/>
            <p:cNvSpPr/>
            <p:nvPr/>
          </p:nvSpPr>
          <p:spPr>
            <a:xfrm>
              <a:off x="3133" y="1263"/>
              <a:ext cx="10" cy="44"/>
            </a:xfrm>
            <a:custGeom>
              <a:avLst/>
              <a:gdLst/>
              <a:ahLst/>
              <a:cxnLst/>
              <a:rect l="l" t="t" r="r" b="b"/>
              <a:pathLst>
                <a:path w="10" h="44" extrusionOk="0">
                  <a:moveTo>
                    <a:pt x="0" y="0"/>
                  </a:moveTo>
                  <a:lnTo>
                    <a:pt x="4" y="23"/>
                  </a:lnTo>
                  <a:lnTo>
                    <a:pt x="10" y="44"/>
                  </a:lnTo>
                </a:path>
              </a:pathLst>
            </a:custGeom>
            <a:solidFill>
              <a:schemeClr val="lt1"/>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67" name="Google Shape;1167;p61"/>
            <p:cNvSpPr/>
            <p:nvPr/>
          </p:nvSpPr>
          <p:spPr>
            <a:xfrm>
              <a:off x="3141" y="2058"/>
              <a:ext cx="309" cy="225"/>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68" name="Google Shape;1168;p61"/>
            <p:cNvSpPr/>
            <p:nvPr/>
          </p:nvSpPr>
          <p:spPr>
            <a:xfrm>
              <a:off x="3043" y="2267"/>
              <a:ext cx="205" cy="149"/>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69" name="Google Shape;1169;p61"/>
            <p:cNvSpPr/>
            <p:nvPr/>
          </p:nvSpPr>
          <p:spPr>
            <a:xfrm>
              <a:off x="3000" y="2411"/>
              <a:ext cx="101" cy="74"/>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grpSp>
      <p:sp>
        <p:nvSpPr>
          <p:cNvPr id="1170" name="Google Shape;1170;p61"/>
          <p:cNvSpPr txBox="1"/>
          <p:nvPr/>
        </p:nvSpPr>
        <p:spPr>
          <a:xfrm>
            <a:off x="4160838" y="1652588"/>
            <a:ext cx="3611562" cy="2690812"/>
          </a:xfrm>
          <a:prstGeom prst="rect">
            <a:avLst/>
          </a:prstGeom>
          <a:noFill/>
          <a:ln>
            <a:noFill/>
          </a:ln>
        </p:spPr>
        <p:txBody>
          <a:bodyPr spcFirstLastPara="1" wrap="square" lIns="91900" tIns="45950" rIns="91900" bIns="45950" anchor="t" anchorCtr="0">
            <a:noAutofit/>
          </a:bodyPr>
          <a:lstStyle/>
          <a:p>
            <a:pPr marL="0" marR="0" lvl="0" indent="0" algn="l" rtl="0">
              <a:spcBef>
                <a:spcPts val="0"/>
              </a:spcBef>
              <a:spcAft>
                <a:spcPts val="0"/>
              </a:spcAft>
              <a:buNone/>
            </a:pPr>
            <a:r>
              <a:rPr lang="en-US" sz="1400" b="1" u="sng">
                <a:solidFill>
                  <a:srgbClr val="000000"/>
                </a:solidFill>
                <a:latin typeface="Verdana"/>
                <a:ea typeface="Verdana"/>
                <a:cs typeface="Verdana"/>
                <a:sym typeface="Verdana"/>
              </a:rPr>
              <a:t>Thoughts</a:t>
            </a:r>
            <a:br>
              <a:rPr lang="en-US" sz="1400">
                <a:solidFill>
                  <a:srgbClr val="000000"/>
                </a:solidFill>
                <a:latin typeface="Verdana"/>
                <a:ea typeface="Verdana"/>
                <a:cs typeface="Verdana"/>
                <a:sym typeface="Verdana"/>
              </a:rPr>
            </a:br>
            <a:r>
              <a:rPr lang="en-US" sz="1400">
                <a:solidFill>
                  <a:srgbClr val="000000"/>
                </a:solidFill>
                <a:latin typeface="Verdana"/>
                <a:ea typeface="Verdana"/>
                <a:cs typeface="Verdana"/>
                <a:sym typeface="Verdana"/>
              </a:rPr>
              <a:t>Your interpretations of the Activating Event; what you say to yourself</a:t>
            </a:r>
            <a:endParaRPr/>
          </a:p>
          <a:p>
            <a:pPr marL="0" marR="0" lvl="0" indent="-57785" algn="l" rtl="0">
              <a:spcBef>
                <a:spcPts val="280"/>
              </a:spcBef>
              <a:spcAft>
                <a:spcPts val="0"/>
              </a:spcAft>
              <a:buClr>
                <a:srgbClr val="000000"/>
              </a:buClr>
              <a:buSzPts val="910"/>
              <a:buFont typeface="Noto Sans Symbols"/>
              <a:buChar char="❑"/>
            </a:pPr>
            <a:r>
              <a:rPr lang="en-US" sz="1400" b="1">
                <a:solidFill>
                  <a:srgbClr val="000000"/>
                </a:solidFill>
                <a:latin typeface="Verdana"/>
                <a:ea typeface="Verdana"/>
                <a:cs typeface="Verdana"/>
                <a:sym typeface="Verdana"/>
              </a:rPr>
              <a:t>  Jumping to Conclusions</a:t>
            </a:r>
            <a:endParaRPr/>
          </a:p>
          <a:p>
            <a:pPr marL="0" marR="0" lvl="0" indent="-57785" algn="l" rtl="0">
              <a:spcBef>
                <a:spcPts val="280"/>
              </a:spcBef>
              <a:spcAft>
                <a:spcPts val="0"/>
              </a:spcAft>
              <a:buClr>
                <a:srgbClr val="000000"/>
              </a:buClr>
              <a:buSzPts val="910"/>
              <a:buFont typeface="Noto Sans Symbols"/>
              <a:buChar char="❑"/>
            </a:pPr>
            <a:r>
              <a:rPr lang="en-US" sz="1400" b="1">
                <a:solidFill>
                  <a:srgbClr val="000000"/>
                </a:solidFill>
                <a:latin typeface="Verdana"/>
                <a:ea typeface="Verdana"/>
                <a:cs typeface="Verdana"/>
                <a:sym typeface="Verdana"/>
              </a:rPr>
              <a:t>  Mind Reading</a:t>
            </a:r>
            <a:endParaRPr/>
          </a:p>
          <a:p>
            <a:pPr marL="0" marR="0" lvl="0" indent="-57785" algn="l" rtl="0">
              <a:spcBef>
                <a:spcPts val="280"/>
              </a:spcBef>
              <a:spcAft>
                <a:spcPts val="0"/>
              </a:spcAft>
              <a:buClr>
                <a:srgbClr val="000000"/>
              </a:buClr>
              <a:buSzPts val="910"/>
              <a:buFont typeface="Noto Sans Symbols"/>
              <a:buChar char="❑"/>
            </a:pPr>
            <a:r>
              <a:rPr lang="en-US" sz="1400" b="1">
                <a:solidFill>
                  <a:srgbClr val="000000"/>
                </a:solidFill>
                <a:latin typeface="Verdana"/>
                <a:ea typeface="Verdana"/>
                <a:cs typeface="Verdana"/>
                <a:sym typeface="Verdana"/>
              </a:rPr>
              <a:t>  Me, Me, Me</a:t>
            </a:r>
            <a:endParaRPr/>
          </a:p>
          <a:p>
            <a:pPr marL="0" marR="0" lvl="0" indent="-57785" algn="l" rtl="0">
              <a:spcBef>
                <a:spcPts val="280"/>
              </a:spcBef>
              <a:spcAft>
                <a:spcPts val="0"/>
              </a:spcAft>
              <a:buClr>
                <a:srgbClr val="000000"/>
              </a:buClr>
              <a:buSzPts val="910"/>
              <a:buFont typeface="Noto Sans Symbols"/>
              <a:buChar char="❑"/>
            </a:pPr>
            <a:r>
              <a:rPr lang="en-US" sz="1400" b="1">
                <a:solidFill>
                  <a:srgbClr val="000000"/>
                </a:solidFill>
                <a:latin typeface="Verdana"/>
                <a:ea typeface="Verdana"/>
                <a:cs typeface="Verdana"/>
                <a:sym typeface="Verdana"/>
              </a:rPr>
              <a:t>  Them, Them, Them</a:t>
            </a:r>
            <a:endParaRPr/>
          </a:p>
          <a:p>
            <a:pPr marL="0" marR="0" lvl="0" indent="-57785" algn="l" rtl="0">
              <a:spcBef>
                <a:spcPts val="280"/>
              </a:spcBef>
              <a:spcAft>
                <a:spcPts val="0"/>
              </a:spcAft>
              <a:buClr>
                <a:srgbClr val="000000"/>
              </a:buClr>
              <a:buSzPts val="910"/>
              <a:buFont typeface="Noto Sans Symbols"/>
              <a:buChar char="❑"/>
            </a:pPr>
            <a:r>
              <a:rPr lang="en-US" sz="1400" b="1">
                <a:solidFill>
                  <a:srgbClr val="000000"/>
                </a:solidFill>
                <a:latin typeface="Verdana"/>
                <a:ea typeface="Verdana"/>
                <a:cs typeface="Verdana"/>
                <a:sym typeface="Verdana"/>
              </a:rPr>
              <a:t>  Always, Always, Always</a:t>
            </a:r>
            <a:endParaRPr/>
          </a:p>
          <a:p>
            <a:pPr marL="0" marR="0" lvl="0" indent="-57785" algn="l" rtl="0">
              <a:spcBef>
                <a:spcPts val="280"/>
              </a:spcBef>
              <a:spcAft>
                <a:spcPts val="0"/>
              </a:spcAft>
              <a:buClr>
                <a:srgbClr val="000000"/>
              </a:buClr>
              <a:buSzPts val="910"/>
              <a:buFont typeface="Noto Sans Symbols"/>
              <a:buChar char="❑"/>
            </a:pPr>
            <a:r>
              <a:rPr lang="en-US" sz="1400" b="1">
                <a:solidFill>
                  <a:srgbClr val="000000"/>
                </a:solidFill>
                <a:latin typeface="Verdana"/>
                <a:ea typeface="Verdana"/>
                <a:cs typeface="Verdana"/>
                <a:sym typeface="Verdana"/>
              </a:rPr>
              <a:t>  Everything, Everything,     	Everything</a:t>
            </a:r>
            <a:endParaRPr/>
          </a:p>
        </p:txBody>
      </p:sp>
      <p:sp>
        <p:nvSpPr>
          <p:cNvPr id="1171" name="Google Shape;1171;p61"/>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ATC Model </a:t>
            </a:r>
            <a:br>
              <a:rPr lang="en-US"/>
            </a:br>
            <a:r>
              <a:rPr lang="en-US"/>
              <a:t>and Thinking Traps</a:t>
            </a:r>
            <a:endParaRPr/>
          </a:p>
        </p:txBody>
      </p:sp>
      <p:sp>
        <p:nvSpPr>
          <p:cNvPr id="1172" name="Google Shape;1172;p6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61</a:t>
            </a:fld>
            <a:endParaRPr/>
          </a:p>
        </p:txBody>
      </p:sp>
      <p:sp>
        <p:nvSpPr>
          <p:cNvPr id="1173" name="Google Shape;1173;p61"/>
          <p:cNvSpPr/>
          <p:nvPr/>
        </p:nvSpPr>
        <p:spPr>
          <a:xfrm>
            <a:off x="4381500" y="1411288"/>
            <a:ext cx="3036888" cy="2724150"/>
          </a:xfrm>
          <a:prstGeom prst="rect">
            <a:avLst/>
          </a:prstGeom>
          <a:noFill/>
          <a:ln>
            <a:noFill/>
          </a:ln>
        </p:spPr>
        <p:txBody>
          <a:bodyPr spcFirstLastPara="1" wrap="square" lIns="91275" tIns="45625" rIns="91275" bIns="456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4" name="Google Shape;1174;p61"/>
          <p:cNvSpPr/>
          <p:nvPr/>
        </p:nvSpPr>
        <p:spPr>
          <a:xfrm>
            <a:off x="4856163" y="5000625"/>
            <a:ext cx="2419350" cy="1212850"/>
          </a:xfrm>
          <a:prstGeom prst="rect">
            <a:avLst/>
          </a:prstGeom>
          <a:solidFill>
            <a:schemeClr val="lt1"/>
          </a:solidFill>
          <a:ln w="12700" cap="flat" cmpd="sng">
            <a:solidFill>
              <a:schemeClr val="dk1"/>
            </a:solidFill>
            <a:prstDash val="solid"/>
            <a:miter lim="800000"/>
            <a:headEnd type="none" w="sm" len="sm"/>
            <a:tailEnd type="none" w="sm" len="sm"/>
          </a:ln>
          <a:effectLst>
            <a:outerShdw dist="107763" dir="2700000" algn="ctr" rotWithShape="0">
              <a:srgbClr val="595959"/>
            </a:outerShdw>
          </a:effectLst>
        </p:spPr>
        <p:txBody>
          <a:bodyPr spcFirstLastPara="1" wrap="square" lIns="91900" tIns="45950" rIns="91900" bIns="45950" anchor="ctr" anchorCtr="0">
            <a:noAutofit/>
          </a:bodyPr>
          <a:lstStyle/>
          <a:p>
            <a:pPr marL="0" marR="0" lvl="0" indent="0" algn="l" rtl="0">
              <a:spcBef>
                <a:spcPts val="0"/>
              </a:spcBef>
              <a:spcAft>
                <a:spcPts val="0"/>
              </a:spcAft>
              <a:buNone/>
            </a:pPr>
            <a:endParaRPr sz="1800">
              <a:solidFill>
                <a:srgbClr val="000000"/>
              </a:solidFill>
              <a:latin typeface="Garamond"/>
              <a:ea typeface="Garamond"/>
              <a:cs typeface="Garamond"/>
              <a:sym typeface="Garamond"/>
            </a:endParaRPr>
          </a:p>
        </p:txBody>
      </p:sp>
      <p:sp>
        <p:nvSpPr>
          <p:cNvPr id="1175" name="Google Shape;1175;p61"/>
          <p:cNvSpPr/>
          <p:nvPr/>
        </p:nvSpPr>
        <p:spPr>
          <a:xfrm>
            <a:off x="7685088" y="4051300"/>
            <a:ext cx="904875" cy="2003425"/>
          </a:xfrm>
          <a:custGeom>
            <a:avLst/>
            <a:gdLst/>
            <a:ahLst/>
            <a:cxnLst/>
            <a:rect l="l" t="t" r="r" b="b"/>
            <a:pathLst>
              <a:path w="570" h="1447" extrusionOk="0">
                <a:moveTo>
                  <a:pt x="0" y="0"/>
                </a:moveTo>
                <a:lnTo>
                  <a:pt x="59" y="2"/>
                </a:lnTo>
                <a:lnTo>
                  <a:pt x="116" y="10"/>
                </a:lnTo>
                <a:lnTo>
                  <a:pt x="169" y="24"/>
                </a:lnTo>
                <a:lnTo>
                  <a:pt x="222" y="42"/>
                </a:lnTo>
                <a:lnTo>
                  <a:pt x="272" y="63"/>
                </a:lnTo>
                <a:lnTo>
                  <a:pt x="319" y="89"/>
                </a:lnTo>
                <a:lnTo>
                  <a:pt x="363" y="118"/>
                </a:lnTo>
                <a:lnTo>
                  <a:pt x="403" y="152"/>
                </a:lnTo>
                <a:lnTo>
                  <a:pt x="441" y="187"/>
                </a:lnTo>
                <a:lnTo>
                  <a:pt x="473" y="227"/>
                </a:lnTo>
                <a:lnTo>
                  <a:pt x="502" y="270"/>
                </a:lnTo>
                <a:lnTo>
                  <a:pt x="526" y="315"/>
                </a:lnTo>
                <a:lnTo>
                  <a:pt x="545" y="362"/>
                </a:lnTo>
                <a:lnTo>
                  <a:pt x="559" y="412"/>
                </a:lnTo>
                <a:lnTo>
                  <a:pt x="566" y="463"/>
                </a:lnTo>
                <a:lnTo>
                  <a:pt x="570" y="516"/>
                </a:lnTo>
                <a:lnTo>
                  <a:pt x="570" y="811"/>
                </a:lnTo>
                <a:lnTo>
                  <a:pt x="568" y="853"/>
                </a:lnTo>
                <a:lnTo>
                  <a:pt x="563" y="892"/>
                </a:lnTo>
                <a:lnTo>
                  <a:pt x="555" y="931"/>
                </a:lnTo>
                <a:lnTo>
                  <a:pt x="544" y="971"/>
                </a:lnTo>
                <a:lnTo>
                  <a:pt x="528" y="1008"/>
                </a:lnTo>
                <a:lnTo>
                  <a:pt x="509" y="1043"/>
                </a:lnTo>
                <a:lnTo>
                  <a:pt x="488" y="1077"/>
                </a:lnTo>
                <a:lnTo>
                  <a:pt x="466" y="1110"/>
                </a:lnTo>
                <a:lnTo>
                  <a:pt x="439" y="1142"/>
                </a:lnTo>
                <a:lnTo>
                  <a:pt x="411" y="1171"/>
                </a:lnTo>
                <a:lnTo>
                  <a:pt x="380" y="1199"/>
                </a:lnTo>
                <a:lnTo>
                  <a:pt x="346" y="1223"/>
                </a:lnTo>
                <a:lnTo>
                  <a:pt x="310" y="1246"/>
                </a:lnTo>
                <a:lnTo>
                  <a:pt x="272" y="1266"/>
                </a:lnTo>
                <a:lnTo>
                  <a:pt x="232" y="1284"/>
                </a:lnTo>
                <a:lnTo>
                  <a:pt x="190" y="1299"/>
                </a:lnTo>
                <a:lnTo>
                  <a:pt x="190" y="1447"/>
                </a:lnTo>
                <a:lnTo>
                  <a:pt x="0" y="1181"/>
                </a:lnTo>
                <a:lnTo>
                  <a:pt x="190" y="856"/>
                </a:lnTo>
                <a:lnTo>
                  <a:pt x="190" y="1004"/>
                </a:lnTo>
                <a:lnTo>
                  <a:pt x="253" y="980"/>
                </a:lnTo>
                <a:lnTo>
                  <a:pt x="310" y="951"/>
                </a:lnTo>
                <a:lnTo>
                  <a:pt x="365" y="914"/>
                </a:lnTo>
                <a:lnTo>
                  <a:pt x="412" y="872"/>
                </a:lnTo>
                <a:lnTo>
                  <a:pt x="456" y="827"/>
                </a:lnTo>
                <a:lnTo>
                  <a:pt x="492" y="776"/>
                </a:lnTo>
                <a:lnTo>
                  <a:pt x="523" y="723"/>
                </a:lnTo>
                <a:lnTo>
                  <a:pt x="534" y="693"/>
                </a:lnTo>
                <a:lnTo>
                  <a:pt x="545" y="664"/>
                </a:lnTo>
                <a:lnTo>
                  <a:pt x="530" y="624"/>
                </a:lnTo>
                <a:lnTo>
                  <a:pt x="511" y="585"/>
                </a:lnTo>
                <a:lnTo>
                  <a:pt x="490" y="549"/>
                </a:lnTo>
                <a:lnTo>
                  <a:pt x="466" y="514"/>
                </a:lnTo>
                <a:lnTo>
                  <a:pt x="437" y="481"/>
                </a:lnTo>
                <a:lnTo>
                  <a:pt x="409" y="451"/>
                </a:lnTo>
                <a:lnTo>
                  <a:pt x="374" y="423"/>
                </a:lnTo>
                <a:lnTo>
                  <a:pt x="340" y="398"/>
                </a:lnTo>
                <a:lnTo>
                  <a:pt x="304" y="374"/>
                </a:lnTo>
                <a:lnTo>
                  <a:pt x="264" y="355"/>
                </a:lnTo>
                <a:lnTo>
                  <a:pt x="224" y="337"/>
                </a:lnTo>
                <a:lnTo>
                  <a:pt x="182" y="323"/>
                </a:lnTo>
                <a:lnTo>
                  <a:pt x="139" y="311"/>
                </a:lnTo>
                <a:lnTo>
                  <a:pt x="93" y="303"/>
                </a:lnTo>
                <a:lnTo>
                  <a:pt x="48" y="298"/>
                </a:lnTo>
                <a:lnTo>
                  <a:pt x="0" y="296"/>
                </a:lnTo>
                <a:lnTo>
                  <a:pt x="0" y="0"/>
                </a:lnTo>
                <a:close/>
              </a:path>
            </a:pathLst>
          </a:custGeom>
          <a:solidFill>
            <a:srgbClr val="808080"/>
          </a:solidFill>
          <a:ln>
            <a:noFill/>
          </a:ln>
        </p:spPr>
        <p:txBody>
          <a:bodyPr spcFirstLastPara="1" wrap="square" lIns="91275" tIns="45625" rIns="91275" bIns="456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6" name="Google Shape;1176;p61"/>
          <p:cNvSpPr/>
          <p:nvPr/>
        </p:nvSpPr>
        <p:spPr>
          <a:xfrm>
            <a:off x="7686675" y="4033838"/>
            <a:ext cx="904875" cy="2001837"/>
          </a:xfrm>
          <a:custGeom>
            <a:avLst/>
            <a:gdLst/>
            <a:ahLst/>
            <a:cxnLst/>
            <a:rect l="l" t="t" r="r" b="b"/>
            <a:pathLst>
              <a:path w="570" h="1446" extrusionOk="0">
                <a:moveTo>
                  <a:pt x="0" y="0"/>
                </a:moveTo>
                <a:lnTo>
                  <a:pt x="59" y="2"/>
                </a:lnTo>
                <a:lnTo>
                  <a:pt x="114" y="9"/>
                </a:lnTo>
                <a:lnTo>
                  <a:pt x="169" y="23"/>
                </a:lnTo>
                <a:lnTo>
                  <a:pt x="222" y="41"/>
                </a:lnTo>
                <a:lnTo>
                  <a:pt x="272" y="63"/>
                </a:lnTo>
                <a:lnTo>
                  <a:pt x="317" y="88"/>
                </a:lnTo>
                <a:lnTo>
                  <a:pt x="363" y="118"/>
                </a:lnTo>
                <a:lnTo>
                  <a:pt x="403" y="151"/>
                </a:lnTo>
                <a:lnTo>
                  <a:pt x="439" y="187"/>
                </a:lnTo>
                <a:lnTo>
                  <a:pt x="473" y="226"/>
                </a:lnTo>
                <a:lnTo>
                  <a:pt x="502" y="269"/>
                </a:lnTo>
                <a:lnTo>
                  <a:pt x="524" y="315"/>
                </a:lnTo>
                <a:lnTo>
                  <a:pt x="543" y="362"/>
                </a:lnTo>
                <a:lnTo>
                  <a:pt x="559" y="411"/>
                </a:lnTo>
                <a:lnTo>
                  <a:pt x="566" y="462"/>
                </a:lnTo>
                <a:lnTo>
                  <a:pt x="570" y="515"/>
                </a:lnTo>
                <a:lnTo>
                  <a:pt x="570" y="810"/>
                </a:lnTo>
                <a:lnTo>
                  <a:pt x="568" y="852"/>
                </a:lnTo>
                <a:lnTo>
                  <a:pt x="562" y="891"/>
                </a:lnTo>
                <a:lnTo>
                  <a:pt x="555" y="930"/>
                </a:lnTo>
                <a:lnTo>
                  <a:pt x="543" y="968"/>
                </a:lnTo>
                <a:lnTo>
                  <a:pt x="528" y="1005"/>
                </a:lnTo>
                <a:lnTo>
                  <a:pt x="509" y="1043"/>
                </a:lnTo>
                <a:lnTo>
                  <a:pt x="488" y="1076"/>
                </a:lnTo>
                <a:lnTo>
                  <a:pt x="465" y="1110"/>
                </a:lnTo>
                <a:lnTo>
                  <a:pt x="439" y="1141"/>
                </a:lnTo>
                <a:lnTo>
                  <a:pt x="410" y="1171"/>
                </a:lnTo>
                <a:lnTo>
                  <a:pt x="378" y="1196"/>
                </a:lnTo>
                <a:lnTo>
                  <a:pt x="344" y="1222"/>
                </a:lnTo>
                <a:lnTo>
                  <a:pt x="310" y="1245"/>
                </a:lnTo>
                <a:lnTo>
                  <a:pt x="272" y="1265"/>
                </a:lnTo>
                <a:lnTo>
                  <a:pt x="232" y="1283"/>
                </a:lnTo>
                <a:lnTo>
                  <a:pt x="190" y="1299"/>
                </a:lnTo>
                <a:lnTo>
                  <a:pt x="190" y="1446"/>
                </a:lnTo>
                <a:lnTo>
                  <a:pt x="0" y="1180"/>
                </a:lnTo>
                <a:lnTo>
                  <a:pt x="190" y="856"/>
                </a:lnTo>
                <a:lnTo>
                  <a:pt x="190" y="1003"/>
                </a:lnTo>
                <a:lnTo>
                  <a:pt x="253" y="980"/>
                </a:lnTo>
                <a:lnTo>
                  <a:pt x="310" y="950"/>
                </a:lnTo>
                <a:lnTo>
                  <a:pt x="365" y="913"/>
                </a:lnTo>
                <a:lnTo>
                  <a:pt x="412" y="871"/>
                </a:lnTo>
                <a:lnTo>
                  <a:pt x="456" y="826"/>
                </a:lnTo>
                <a:lnTo>
                  <a:pt x="492" y="775"/>
                </a:lnTo>
                <a:lnTo>
                  <a:pt x="522" y="722"/>
                </a:lnTo>
                <a:lnTo>
                  <a:pt x="534" y="692"/>
                </a:lnTo>
                <a:lnTo>
                  <a:pt x="545" y="663"/>
                </a:lnTo>
                <a:lnTo>
                  <a:pt x="530" y="623"/>
                </a:lnTo>
                <a:lnTo>
                  <a:pt x="511" y="584"/>
                </a:lnTo>
                <a:lnTo>
                  <a:pt x="490" y="549"/>
                </a:lnTo>
                <a:lnTo>
                  <a:pt x="465" y="513"/>
                </a:lnTo>
                <a:lnTo>
                  <a:pt x="437" y="480"/>
                </a:lnTo>
                <a:lnTo>
                  <a:pt x="407" y="450"/>
                </a:lnTo>
                <a:lnTo>
                  <a:pt x="374" y="423"/>
                </a:lnTo>
                <a:lnTo>
                  <a:pt x="340" y="397"/>
                </a:lnTo>
                <a:lnTo>
                  <a:pt x="302" y="374"/>
                </a:lnTo>
                <a:lnTo>
                  <a:pt x="264" y="354"/>
                </a:lnTo>
                <a:lnTo>
                  <a:pt x="222" y="336"/>
                </a:lnTo>
                <a:lnTo>
                  <a:pt x="180" y="322"/>
                </a:lnTo>
                <a:lnTo>
                  <a:pt x="137" y="311"/>
                </a:lnTo>
                <a:lnTo>
                  <a:pt x="93" y="303"/>
                </a:lnTo>
                <a:lnTo>
                  <a:pt x="47" y="297"/>
                </a:lnTo>
                <a:lnTo>
                  <a:pt x="0" y="295"/>
                </a:lnTo>
                <a:lnTo>
                  <a:pt x="0"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275" tIns="45625" rIns="91275" bIns="456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7" name="Google Shape;1177;p61"/>
          <p:cNvSpPr/>
          <p:nvPr/>
        </p:nvSpPr>
        <p:spPr>
          <a:xfrm>
            <a:off x="7666038" y="4032250"/>
            <a:ext cx="904875" cy="1033463"/>
          </a:xfrm>
          <a:custGeom>
            <a:avLst/>
            <a:gdLst/>
            <a:ahLst/>
            <a:cxnLst/>
            <a:rect l="l" t="t" r="r" b="b"/>
            <a:pathLst>
              <a:path w="570" h="810" extrusionOk="0">
                <a:moveTo>
                  <a:pt x="0" y="0"/>
                </a:moveTo>
                <a:lnTo>
                  <a:pt x="59" y="2"/>
                </a:lnTo>
                <a:lnTo>
                  <a:pt x="114" y="9"/>
                </a:lnTo>
                <a:lnTo>
                  <a:pt x="169" y="23"/>
                </a:lnTo>
                <a:lnTo>
                  <a:pt x="222" y="41"/>
                </a:lnTo>
                <a:lnTo>
                  <a:pt x="272" y="63"/>
                </a:lnTo>
                <a:lnTo>
                  <a:pt x="317" y="88"/>
                </a:lnTo>
                <a:lnTo>
                  <a:pt x="363" y="118"/>
                </a:lnTo>
                <a:lnTo>
                  <a:pt x="403" y="151"/>
                </a:lnTo>
                <a:lnTo>
                  <a:pt x="439" y="187"/>
                </a:lnTo>
                <a:lnTo>
                  <a:pt x="473" y="226"/>
                </a:lnTo>
                <a:lnTo>
                  <a:pt x="502" y="269"/>
                </a:lnTo>
                <a:lnTo>
                  <a:pt x="524" y="315"/>
                </a:lnTo>
                <a:lnTo>
                  <a:pt x="543" y="362"/>
                </a:lnTo>
                <a:lnTo>
                  <a:pt x="559" y="411"/>
                </a:lnTo>
                <a:lnTo>
                  <a:pt x="566" y="462"/>
                </a:lnTo>
                <a:lnTo>
                  <a:pt x="570" y="515"/>
                </a:lnTo>
                <a:lnTo>
                  <a:pt x="570" y="810"/>
                </a:lnTo>
                <a:lnTo>
                  <a:pt x="566" y="757"/>
                </a:lnTo>
                <a:lnTo>
                  <a:pt x="559" y="706"/>
                </a:lnTo>
                <a:lnTo>
                  <a:pt x="543" y="657"/>
                </a:lnTo>
                <a:lnTo>
                  <a:pt x="524" y="610"/>
                </a:lnTo>
                <a:lnTo>
                  <a:pt x="502" y="564"/>
                </a:lnTo>
                <a:lnTo>
                  <a:pt x="473" y="521"/>
                </a:lnTo>
                <a:lnTo>
                  <a:pt x="439" y="482"/>
                </a:lnTo>
                <a:lnTo>
                  <a:pt x="403" y="446"/>
                </a:lnTo>
                <a:lnTo>
                  <a:pt x="363" y="413"/>
                </a:lnTo>
                <a:lnTo>
                  <a:pt x="317" y="383"/>
                </a:lnTo>
                <a:lnTo>
                  <a:pt x="272" y="358"/>
                </a:lnTo>
                <a:lnTo>
                  <a:pt x="222" y="336"/>
                </a:lnTo>
                <a:lnTo>
                  <a:pt x="169" y="318"/>
                </a:lnTo>
                <a:lnTo>
                  <a:pt x="114" y="305"/>
                </a:lnTo>
                <a:lnTo>
                  <a:pt x="59" y="297"/>
                </a:lnTo>
                <a:lnTo>
                  <a:pt x="0" y="295"/>
                </a:lnTo>
                <a:lnTo>
                  <a:pt x="0" y="0"/>
                </a:lnTo>
                <a:close/>
              </a:path>
            </a:pathLst>
          </a:custGeom>
          <a:solidFill>
            <a:schemeClr val="lt1"/>
          </a:solidFill>
          <a:ln>
            <a:noFill/>
          </a:ln>
        </p:spPr>
        <p:txBody>
          <a:bodyPr spcFirstLastPara="1" wrap="square" lIns="91275" tIns="45625" rIns="91275" bIns="456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8" name="Google Shape;1178;p61"/>
          <p:cNvSpPr/>
          <p:nvPr/>
        </p:nvSpPr>
        <p:spPr>
          <a:xfrm>
            <a:off x="7689850" y="4044950"/>
            <a:ext cx="904875" cy="2001838"/>
          </a:xfrm>
          <a:custGeom>
            <a:avLst/>
            <a:gdLst/>
            <a:ahLst/>
            <a:cxnLst/>
            <a:rect l="l" t="t" r="r" b="b"/>
            <a:pathLst>
              <a:path w="570" h="1446" extrusionOk="0">
                <a:moveTo>
                  <a:pt x="0" y="0"/>
                </a:moveTo>
                <a:lnTo>
                  <a:pt x="59" y="2"/>
                </a:lnTo>
                <a:lnTo>
                  <a:pt x="114" y="9"/>
                </a:lnTo>
                <a:lnTo>
                  <a:pt x="169" y="23"/>
                </a:lnTo>
                <a:lnTo>
                  <a:pt x="222" y="41"/>
                </a:lnTo>
                <a:lnTo>
                  <a:pt x="272" y="63"/>
                </a:lnTo>
                <a:lnTo>
                  <a:pt x="317" y="88"/>
                </a:lnTo>
                <a:lnTo>
                  <a:pt x="363" y="118"/>
                </a:lnTo>
                <a:lnTo>
                  <a:pt x="403" y="151"/>
                </a:lnTo>
                <a:lnTo>
                  <a:pt x="439" y="187"/>
                </a:lnTo>
                <a:lnTo>
                  <a:pt x="473" y="226"/>
                </a:lnTo>
                <a:lnTo>
                  <a:pt x="502" y="269"/>
                </a:lnTo>
                <a:lnTo>
                  <a:pt x="524" y="315"/>
                </a:lnTo>
                <a:lnTo>
                  <a:pt x="543" y="362"/>
                </a:lnTo>
                <a:lnTo>
                  <a:pt x="559" y="411"/>
                </a:lnTo>
                <a:lnTo>
                  <a:pt x="566" y="462"/>
                </a:lnTo>
                <a:lnTo>
                  <a:pt x="570" y="515"/>
                </a:lnTo>
                <a:lnTo>
                  <a:pt x="570" y="810"/>
                </a:lnTo>
                <a:lnTo>
                  <a:pt x="568" y="852"/>
                </a:lnTo>
                <a:lnTo>
                  <a:pt x="562" y="891"/>
                </a:lnTo>
                <a:lnTo>
                  <a:pt x="555" y="930"/>
                </a:lnTo>
                <a:lnTo>
                  <a:pt x="543" y="968"/>
                </a:lnTo>
                <a:lnTo>
                  <a:pt x="528" y="1005"/>
                </a:lnTo>
                <a:lnTo>
                  <a:pt x="509" y="1043"/>
                </a:lnTo>
                <a:lnTo>
                  <a:pt x="488" y="1076"/>
                </a:lnTo>
                <a:lnTo>
                  <a:pt x="465" y="1110"/>
                </a:lnTo>
                <a:lnTo>
                  <a:pt x="439" y="1141"/>
                </a:lnTo>
                <a:lnTo>
                  <a:pt x="410" y="1171"/>
                </a:lnTo>
                <a:lnTo>
                  <a:pt x="378" y="1196"/>
                </a:lnTo>
                <a:lnTo>
                  <a:pt x="344" y="1222"/>
                </a:lnTo>
                <a:lnTo>
                  <a:pt x="310" y="1245"/>
                </a:lnTo>
                <a:lnTo>
                  <a:pt x="272" y="1265"/>
                </a:lnTo>
                <a:lnTo>
                  <a:pt x="232" y="1283"/>
                </a:lnTo>
                <a:lnTo>
                  <a:pt x="190" y="1299"/>
                </a:lnTo>
                <a:lnTo>
                  <a:pt x="190" y="1446"/>
                </a:lnTo>
                <a:lnTo>
                  <a:pt x="0" y="1180"/>
                </a:lnTo>
                <a:lnTo>
                  <a:pt x="190" y="856"/>
                </a:lnTo>
                <a:lnTo>
                  <a:pt x="190" y="1003"/>
                </a:lnTo>
                <a:lnTo>
                  <a:pt x="253" y="980"/>
                </a:lnTo>
                <a:lnTo>
                  <a:pt x="310" y="950"/>
                </a:lnTo>
                <a:lnTo>
                  <a:pt x="365" y="913"/>
                </a:lnTo>
                <a:lnTo>
                  <a:pt x="412" y="871"/>
                </a:lnTo>
                <a:lnTo>
                  <a:pt x="456" y="826"/>
                </a:lnTo>
                <a:lnTo>
                  <a:pt x="492" y="775"/>
                </a:lnTo>
                <a:lnTo>
                  <a:pt x="522" y="722"/>
                </a:lnTo>
                <a:lnTo>
                  <a:pt x="534" y="692"/>
                </a:lnTo>
                <a:lnTo>
                  <a:pt x="545" y="663"/>
                </a:lnTo>
                <a:lnTo>
                  <a:pt x="530" y="623"/>
                </a:lnTo>
                <a:lnTo>
                  <a:pt x="511" y="584"/>
                </a:lnTo>
                <a:lnTo>
                  <a:pt x="490" y="549"/>
                </a:lnTo>
                <a:lnTo>
                  <a:pt x="465" y="513"/>
                </a:lnTo>
                <a:lnTo>
                  <a:pt x="437" y="480"/>
                </a:lnTo>
                <a:lnTo>
                  <a:pt x="407" y="450"/>
                </a:lnTo>
                <a:lnTo>
                  <a:pt x="374" y="423"/>
                </a:lnTo>
                <a:lnTo>
                  <a:pt x="340" y="397"/>
                </a:lnTo>
                <a:lnTo>
                  <a:pt x="302" y="374"/>
                </a:lnTo>
                <a:lnTo>
                  <a:pt x="264" y="354"/>
                </a:lnTo>
                <a:lnTo>
                  <a:pt x="222" y="336"/>
                </a:lnTo>
                <a:lnTo>
                  <a:pt x="180" y="322"/>
                </a:lnTo>
                <a:lnTo>
                  <a:pt x="137" y="311"/>
                </a:lnTo>
                <a:lnTo>
                  <a:pt x="93" y="303"/>
                </a:lnTo>
                <a:lnTo>
                  <a:pt x="47" y="297"/>
                </a:lnTo>
                <a:lnTo>
                  <a:pt x="0" y="295"/>
                </a:lnTo>
                <a:lnTo>
                  <a:pt x="0" y="0"/>
                </a:lnTo>
                <a:close/>
              </a:path>
            </a:pathLst>
          </a:custGeom>
          <a:noFill/>
          <a:ln w="9525" cap="flat" cmpd="sng">
            <a:solidFill>
              <a:srgbClr val="000000"/>
            </a:solidFill>
            <a:prstDash val="solid"/>
            <a:round/>
            <a:headEnd type="none" w="sm" len="sm"/>
            <a:tailEnd type="none" w="sm" len="sm"/>
          </a:ln>
        </p:spPr>
        <p:txBody>
          <a:bodyPr spcFirstLastPara="1" wrap="square" lIns="91275" tIns="45625" rIns="91275" bIns="45625"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9" name="Google Shape;1179;p61"/>
          <p:cNvSpPr/>
          <p:nvPr/>
        </p:nvSpPr>
        <p:spPr>
          <a:xfrm>
            <a:off x="531813" y="1676400"/>
            <a:ext cx="1790700" cy="1357313"/>
          </a:xfrm>
          <a:prstGeom prst="rect">
            <a:avLst/>
          </a:prstGeom>
          <a:solidFill>
            <a:schemeClr val="lt1"/>
          </a:solidFill>
          <a:ln w="12700" cap="flat" cmpd="sng">
            <a:solidFill>
              <a:schemeClr val="dk1"/>
            </a:solidFill>
            <a:prstDash val="solid"/>
            <a:miter lim="800000"/>
            <a:headEnd type="none" w="sm" len="sm"/>
            <a:tailEnd type="none" w="sm" len="sm"/>
          </a:ln>
          <a:effectLst>
            <a:outerShdw dist="107763" dir="2700000" algn="ctr" rotWithShape="0">
              <a:srgbClr val="595959"/>
            </a:outerShdw>
          </a:effectLst>
        </p:spPr>
        <p:txBody>
          <a:bodyPr spcFirstLastPara="1" wrap="square" lIns="91900" tIns="45950" rIns="91900" bIns="45950" anchor="ctr" anchorCtr="0">
            <a:noAutofit/>
          </a:bodyPr>
          <a:lstStyle/>
          <a:p>
            <a:pPr marL="0" marR="0" lvl="0" indent="0" algn="l" rtl="0">
              <a:spcBef>
                <a:spcPts val="0"/>
              </a:spcBef>
              <a:spcAft>
                <a:spcPts val="0"/>
              </a:spcAft>
              <a:buNone/>
            </a:pPr>
            <a:endParaRPr sz="1800">
              <a:solidFill>
                <a:srgbClr val="FF0000"/>
              </a:solidFill>
              <a:latin typeface="Garamond"/>
              <a:ea typeface="Garamond"/>
              <a:cs typeface="Garamond"/>
              <a:sym typeface="Garamond"/>
            </a:endParaRPr>
          </a:p>
        </p:txBody>
      </p:sp>
      <p:sp>
        <p:nvSpPr>
          <p:cNvPr id="1180" name="Google Shape;1180;p61"/>
          <p:cNvSpPr/>
          <p:nvPr/>
        </p:nvSpPr>
        <p:spPr>
          <a:xfrm>
            <a:off x="2444750" y="1946275"/>
            <a:ext cx="1006475" cy="846138"/>
          </a:xfrm>
          <a:prstGeom prst="rightArrow">
            <a:avLst>
              <a:gd name="adj1" fmla="val 50000"/>
              <a:gd name="adj2" fmla="val 37899"/>
            </a:avLst>
          </a:prstGeom>
          <a:solidFill>
            <a:schemeClr val="lt1"/>
          </a:solidFill>
          <a:ln w="12700" cap="flat" cmpd="sng">
            <a:solidFill>
              <a:schemeClr val="dk1"/>
            </a:solidFill>
            <a:prstDash val="solid"/>
            <a:miter lim="800000"/>
            <a:headEnd type="none" w="sm" len="sm"/>
            <a:tailEnd type="none" w="sm" len="sm"/>
          </a:ln>
        </p:spPr>
        <p:txBody>
          <a:bodyPr spcFirstLastPara="1" wrap="square" lIns="91275" tIns="45625" rIns="91275" bIns="45625"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81" name="Google Shape;1181;p61"/>
          <p:cNvSpPr/>
          <p:nvPr/>
        </p:nvSpPr>
        <p:spPr>
          <a:xfrm>
            <a:off x="544513" y="1725613"/>
            <a:ext cx="1893887" cy="953950"/>
          </a:xfrm>
          <a:prstGeom prst="rect">
            <a:avLst/>
          </a:prstGeom>
          <a:noFill/>
          <a:ln>
            <a:noFill/>
          </a:ln>
        </p:spPr>
        <p:txBody>
          <a:bodyPr spcFirstLastPara="1" wrap="square" lIns="91275" tIns="45625" rIns="91275" bIns="45625" anchor="t" anchorCtr="0">
            <a:spAutoFit/>
          </a:bodyPr>
          <a:lstStyle/>
          <a:p>
            <a:pPr marL="0" marR="0" lvl="0" indent="0" algn="l" rtl="0">
              <a:spcBef>
                <a:spcPts val="0"/>
              </a:spcBef>
              <a:spcAft>
                <a:spcPts val="0"/>
              </a:spcAft>
              <a:buNone/>
            </a:pPr>
            <a:r>
              <a:rPr lang="en-US" sz="1400" b="1" u="sng">
                <a:solidFill>
                  <a:srgbClr val="000000"/>
                </a:solidFill>
                <a:latin typeface="Verdana"/>
                <a:ea typeface="Verdana"/>
                <a:cs typeface="Verdana"/>
                <a:sym typeface="Verdana"/>
              </a:rPr>
              <a:t>Activating Event</a:t>
            </a:r>
            <a:br>
              <a:rPr lang="en-US" sz="1400" b="1">
                <a:solidFill>
                  <a:srgbClr val="000000"/>
                </a:solidFill>
                <a:latin typeface="Verdana"/>
                <a:ea typeface="Verdana"/>
                <a:cs typeface="Verdana"/>
                <a:sym typeface="Verdana"/>
              </a:rPr>
            </a:br>
            <a:r>
              <a:rPr lang="en-US" sz="1400">
                <a:solidFill>
                  <a:srgbClr val="000000"/>
                </a:solidFill>
                <a:latin typeface="Verdana"/>
                <a:ea typeface="Verdana"/>
                <a:cs typeface="Verdana"/>
                <a:sym typeface="Verdana"/>
              </a:rPr>
              <a:t>The trigger: positive, negative, big or small</a:t>
            </a:r>
            <a:endParaRPr sz="1400">
              <a:solidFill>
                <a:srgbClr val="000000"/>
              </a:solidFill>
              <a:latin typeface="Verdana"/>
              <a:ea typeface="Verdana"/>
              <a:cs typeface="Verdana"/>
              <a:sym typeface="Verdana"/>
            </a:endParaRPr>
          </a:p>
        </p:txBody>
      </p:sp>
      <p:sp>
        <p:nvSpPr>
          <p:cNvPr id="1182" name="Google Shape;1182;p61"/>
          <p:cNvSpPr txBox="1"/>
          <p:nvPr/>
        </p:nvSpPr>
        <p:spPr>
          <a:xfrm>
            <a:off x="4972050" y="5132388"/>
            <a:ext cx="2192338" cy="1192212"/>
          </a:xfrm>
          <a:prstGeom prst="rect">
            <a:avLst/>
          </a:prstGeom>
          <a:noFill/>
          <a:ln>
            <a:noFill/>
          </a:ln>
        </p:spPr>
        <p:txBody>
          <a:bodyPr spcFirstLastPara="1" wrap="square" lIns="91900" tIns="45950" rIns="91900" bIns="45950" anchor="t" anchorCtr="0">
            <a:noAutofit/>
          </a:bodyPr>
          <a:lstStyle/>
          <a:p>
            <a:pPr marL="342320" marR="0" lvl="0" indent="-342320" algn="l" rtl="0">
              <a:spcBef>
                <a:spcPts val="0"/>
              </a:spcBef>
              <a:spcAft>
                <a:spcPts val="0"/>
              </a:spcAft>
              <a:buNone/>
            </a:pPr>
            <a:r>
              <a:rPr lang="en-US" sz="1400" b="1" u="sng">
                <a:solidFill>
                  <a:srgbClr val="000000"/>
                </a:solidFill>
                <a:latin typeface="Verdana"/>
                <a:ea typeface="Verdana"/>
                <a:cs typeface="Verdana"/>
                <a:sym typeface="Verdana"/>
              </a:rPr>
              <a:t>Consequences: ER</a:t>
            </a:r>
            <a:endParaRPr/>
          </a:p>
          <a:p>
            <a:pPr marL="342320" marR="0" lvl="0" indent="-342320" algn="l" rtl="0">
              <a:spcBef>
                <a:spcPts val="280"/>
              </a:spcBef>
              <a:spcAft>
                <a:spcPts val="0"/>
              </a:spcAft>
              <a:buNone/>
            </a:pPr>
            <a:r>
              <a:rPr lang="en-US" sz="1400" b="1">
                <a:solidFill>
                  <a:srgbClr val="000000"/>
                </a:solidFill>
                <a:latin typeface="Verdana"/>
                <a:ea typeface="Verdana"/>
                <a:cs typeface="Verdana"/>
                <a:sym typeface="Verdana"/>
              </a:rPr>
              <a:t>E: </a:t>
            </a:r>
            <a:r>
              <a:rPr lang="en-US" sz="1400">
                <a:solidFill>
                  <a:srgbClr val="000000"/>
                </a:solidFill>
                <a:latin typeface="Verdana"/>
                <a:ea typeface="Verdana"/>
                <a:cs typeface="Verdana"/>
                <a:sym typeface="Verdana"/>
              </a:rPr>
              <a:t>Emotions</a:t>
            </a:r>
            <a:endParaRPr/>
          </a:p>
          <a:p>
            <a:pPr marL="342320" marR="0" lvl="0" indent="-342320" algn="l" rtl="0">
              <a:spcBef>
                <a:spcPts val="280"/>
              </a:spcBef>
              <a:spcAft>
                <a:spcPts val="0"/>
              </a:spcAft>
              <a:buNone/>
            </a:pPr>
            <a:r>
              <a:rPr lang="en-US" sz="1400" b="1">
                <a:solidFill>
                  <a:srgbClr val="000000"/>
                </a:solidFill>
                <a:latin typeface="Verdana"/>
                <a:ea typeface="Verdana"/>
                <a:cs typeface="Verdana"/>
                <a:sym typeface="Verdana"/>
              </a:rPr>
              <a:t>R: </a:t>
            </a:r>
            <a:r>
              <a:rPr lang="en-US" sz="1400">
                <a:solidFill>
                  <a:srgbClr val="000000"/>
                </a:solidFill>
                <a:latin typeface="Verdana"/>
                <a:ea typeface="Verdana"/>
                <a:cs typeface="Verdana"/>
                <a:sym typeface="Verdana"/>
              </a:rPr>
              <a:t>Reactions</a:t>
            </a:r>
            <a:endParaRPr/>
          </a:p>
        </p:txBody>
      </p:sp>
      <p:pic>
        <p:nvPicPr>
          <p:cNvPr id="1183" name="Google Shape;1183;p61" descr="Avoid_Thinking_Traps.png"/>
          <p:cNvPicPr preferRelativeResize="0"/>
          <p:nvPr/>
        </p:nvPicPr>
        <p:blipFill rotWithShape="1">
          <a:blip r:embed="rId3">
            <a:alphaModFix/>
          </a:blip>
          <a:srcRect/>
          <a:stretch/>
        </p:blipFill>
        <p:spPr>
          <a:xfrm>
            <a:off x="457200" y="141288"/>
            <a:ext cx="682625" cy="822325"/>
          </a:xfrm>
          <a:prstGeom prst="rect">
            <a:avLst/>
          </a:prstGeom>
          <a:noFill/>
          <a:ln>
            <a:noFill/>
          </a:ln>
        </p:spPr>
      </p:pic>
      <p:sp>
        <p:nvSpPr>
          <p:cNvPr id="1184" name="Google Shape;1184;p6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81"/>
                                        </p:tgtEl>
                                        <p:attrNameLst>
                                          <p:attrName>style.visibility</p:attrName>
                                        </p:attrNameLst>
                                      </p:cBhvr>
                                      <p:to>
                                        <p:strVal val="visible"/>
                                      </p:to>
                                    </p:set>
                                    <p:animEffect transition="in" filter="fade">
                                      <p:cBhvr>
                                        <p:cTn id="9" dur="2750"/>
                                        <p:tgtEl>
                                          <p:spTgt spid="118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80"/>
                                        </p:tgtEl>
                                        <p:attrNameLst>
                                          <p:attrName>style.visibility</p:attrName>
                                        </p:attrNameLst>
                                      </p:cBhvr>
                                      <p:to>
                                        <p:strVal val="visible"/>
                                      </p:to>
                                    </p:set>
                                    <p:animEffect transition="in" filter="fade">
                                      <p:cBhvr>
                                        <p:cTn id="14" dur="500"/>
                                        <p:tgtEl>
                                          <p:spTgt spid="1180"/>
                                        </p:tgtEl>
                                      </p:cBhvr>
                                    </p:animEffect>
                                  </p:childTnLst>
                                </p:cTn>
                              </p:par>
                              <p:par>
                                <p:cTn id="15" presetID="1" presetClass="entr" presetSubtype="0" fill="hold" nodeType="withEffect">
                                  <p:stCondLst>
                                    <p:cond delay="500"/>
                                  </p:stCondLst>
                                  <p:childTnLst>
                                    <p:set>
                                      <p:cBhvr>
                                        <p:cTn id="16" dur="1" fill="hold">
                                          <p:stCondLst>
                                            <p:cond delay="0"/>
                                          </p:stCondLst>
                                        </p:cTn>
                                        <p:tgtEl>
                                          <p:spTgt spid="1150"/>
                                        </p:tgtEl>
                                        <p:attrNameLst>
                                          <p:attrName>style.visibility</p:attrName>
                                        </p:attrNameLst>
                                      </p:cBhvr>
                                      <p:to>
                                        <p:strVal val="visible"/>
                                      </p:to>
                                    </p:set>
                                  </p:childTnLst>
                                </p:cTn>
                              </p:par>
                              <p:par>
                                <p:cTn id="17" presetID="10" presetClass="entr" presetSubtype="0" fill="hold" nodeType="withEffect">
                                  <p:stCondLst>
                                    <p:cond delay="500"/>
                                  </p:stCondLst>
                                  <p:childTnLst>
                                    <p:set>
                                      <p:cBhvr>
                                        <p:cTn id="18" dur="1" fill="hold">
                                          <p:stCondLst>
                                            <p:cond delay="0"/>
                                          </p:stCondLst>
                                        </p:cTn>
                                        <p:tgtEl>
                                          <p:spTgt spid="1170"/>
                                        </p:tgtEl>
                                        <p:attrNameLst>
                                          <p:attrName>style.visibility</p:attrName>
                                        </p:attrNameLst>
                                      </p:cBhvr>
                                      <p:to>
                                        <p:strVal val="visible"/>
                                      </p:to>
                                    </p:set>
                                    <p:animEffect transition="in" filter="fade">
                                      <p:cBhvr>
                                        <p:cTn id="19" dur="2000"/>
                                        <p:tgtEl>
                                          <p:spTgt spid="117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75"/>
                                        </p:tgtEl>
                                        <p:attrNameLst>
                                          <p:attrName>style.visibility</p:attrName>
                                        </p:attrNameLst>
                                      </p:cBhvr>
                                      <p:to>
                                        <p:strVal val="visible"/>
                                      </p:to>
                                    </p:set>
                                    <p:animEffect transition="in" filter="fade">
                                      <p:cBhvr>
                                        <p:cTn id="24" dur="2000"/>
                                        <p:tgtEl>
                                          <p:spTgt spid="1175"/>
                                        </p:tgtEl>
                                      </p:cBhvr>
                                    </p:animEffect>
                                  </p:childTnLst>
                                </p:cTn>
                              </p:par>
                              <p:par>
                                <p:cTn id="25" presetID="10" presetClass="entr" presetSubtype="0" fill="hold" nodeType="withEffect">
                                  <p:stCondLst>
                                    <p:cond delay="0"/>
                                  </p:stCondLst>
                                  <p:childTnLst>
                                    <p:set>
                                      <p:cBhvr>
                                        <p:cTn id="26" dur="1" fill="hold">
                                          <p:stCondLst>
                                            <p:cond delay="0"/>
                                          </p:stCondLst>
                                        </p:cTn>
                                        <p:tgtEl>
                                          <p:spTgt spid="1176"/>
                                        </p:tgtEl>
                                        <p:attrNameLst>
                                          <p:attrName>style.visibility</p:attrName>
                                        </p:attrNameLst>
                                      </p:cBhvr>
                                      <p:to>
                                        <p:strVal val="visible"/>
                                      </p:to>
                                    </p:set>
                                    <p:animEffect transition="in" filter="fade">
                                      <p:cBhvr>
                                        <p:cTn id="27" dur="2000"/>
                                        <p:tgtEl>
                                          <p:spTgt spid="1176"/>
                                        </p:tgtEl>
                                      </p:cBhvr>
                                    </p:animEffect>
                                  </p:childTnLst>
                                </p:cTn>
                              </p:par>
                              <p:par>
                                <p:cTn id="28" presetID="10" presetClass="entr" presetSubtype="0" fill="hold" nodeType="withEffect">
                                  <p:stCondLst>
                                    <p:cond delay="0"/>
                                  </p:stCondLst>
                                  <p:childTnLst>
                                    <p:set>
                                      <p:cBhvr>
                                        <p:cTn id="29" dur="1" fill="hold">
                                          <p:stCondLst>
                                            <p:cond delay="0"/>
                                          </p:stCondLst>
                                        </p:cTn>
                                        <p:tgtEl>
                                          <p:spTgt spid="1177"/>
                                        </p:tgtEl>
                                        <p:attrNameLst>
                                          <p:attrName>style.visibility</p:attrName>
                                        </p:attrNameLst>
                                      </p:cBhvr>
                                      <p:to>
                                        <p:strVal val="visible"/>
                                      </p:to>
                                    </p:set>
                                    <p:animEffect transition="in" filter="fade">
                                      <p:cBhvr>
                                        <p:cTn id="30" dur="2000"/>
                                        <p:tgtEl>
                                          <p:spTgt spid="1177"/>
                                        </p:tgtEl>
                                      </p:cBhvr>
                                    </p:animEffect>
                                  </p:childTnLst>
                                </p:cTn>
                              </p:par>
                              <p:par>
                                <p:cTn id="31" presetID="10" presetClass="entr" presetSubtype="0" fill="hold" nodeType="withEffect">
                                  <p:stCondLst>
                                    <p:cond delay="0"/>
                                  </p:stCondLst>
                                  <p:childTnLst>
                                    <p:set>
                                      <p:cBhvr>
                                        <p:cTn id="32" dur="1" fill="hold">
                                          <p:stCondLst>
                                            <p:cond delay="0"/>
                                          </p:stCondLst>
                                        </p:cTn>
                                        <p:tgtEl>
                                          <p:spTgt spid="1178"/>
                                        </p:tgtEl>
                                        <p:attrNameLst>
                                          <p:attrName>style.visibility</p:attrName>
                                        </p:attrNameLst>
                                      </p:cBhvr>
                                      <p:to>
                                        <p:strVal val="visible"/>
                                      </p:to>
                                    </p:set>
                                    <p:animEffect transition="in" filter="fade">
                                      <p:cBhvr>
                                        <p:cTn id="33" dur="2000"/>
                                        <p:tgtEl>
                                          <p:spTgt spid="1178"/>
                                        </p:tgtEl>
                                      </p:cBhvr>
                                    </p:animEffect>
                                  </p:childTnLst>
                                </p:cTn>
                              </p:par>
                            </p:childTnLst>
                          </p:cTn>
                        </p:par>
                        <p:par>
                          <p:cTn id="34" fill="hold">
                            <p:stCondLst>
                              <p:cond delay="2000"/>
                            </p:stCondLst>
                            <p:childTnLst>
                              <p:par>
                                <p:cTn id="35" presetID="1" presetClass="entr" presetSubtype="0" fill="hold" nodeType="afterEffect">
                                  <p:stCondLst>
                                    <p:cond delay="0"/>
                                  </p:stCondLst>
                                  <p:childTnLst>
                                    <p:set>
                                      <p:cBhvr>
                                        <p:cTn id="36" dur="1" fill="hold">
                                          <p:stCondLst>
                                            <p:cond delay="0"/>
                                          </p:stCondLst>
                                        </p:cTn>
                                        <p:tgtEl>
                                          <p:spTgt spid="117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82"/>
                                        </p:tgtEl>
                                        <p:attrNameLst>
                                          <p:attrName>style.visibility</p:attrName>
                                        </p:attrNameLst>
                                      </p:cBhvr>
                                      <p:to>
                                        <p:strVal val="visible"/>
                                      </p:to>
                                    </p:set>
                                    <p:animEffect transition="in" filter="fade">
                                      <p:cBhvr>
                                        <p:cTn id="41" dur="500"/>
                                        <p:tgtEl>
                                          <p:spTgt spid="1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62"/>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br>
              <a:rPr lang="en-US"/>
            </a:br>
            <a:r>
              <a:rPr lang="en-US"/>
              <a:t>Avoid Thinking Traps</a:t>
            </a:r>
            <a:br>
              <a:rPr lang="en-US"/>
            </a:br>
            <a:endParaRPr sz="1800"/>
          </a:p>
        </p:txBody>
      </p:sp>
      <p:sp>
        <p:nvSpPr>
          <p:cNvPr id="1192" name="Google Shape;1192;p62"/>
          <p:cNvSpPr txBox="1">
            <a:spLocks noGrp="1"/>
          </p:cNvSpPr>
          <p:nvPr>
            <p:ph type="body" idx="1"/>
          </p:nvPr>
        </p:nvSpPr>
        <p:spPr>
          <a:xfrm>
            <a:off x="457200" y="1587495"/>
            <a:ext cx="8229600" cy="5029200"/>
          </a:xfrm>
          <a:prstGeom prst="rect">
            <a:avLst/>
          </a:prstGeom>
          <a:noFill/>
          <a:ln>
            <a:noFill/>
          </a:ln>
        </p:spPr>
        <p:txBody>
          <a:bodyPr spcFirstLastPara="1" wrap="square" lIns="91275" tIns="45625" rIns="91275" bIns="45625" anchor="t" anchorCtr="0">
            <a:noAutofit/>
          </a:bodyPr>
          <a:lstStyle/>
          <a:p>
            <a:pPr marL="341313" lvl="0" indent="-341313" algn="ctr" rtl="0">
              <a:lnSpc>
                <a:spcPct val="200000"/>
              </a:lnSpc>
              <a:spcBef>
                <a:spcPts val="0"/>
              </a:spcBef>
              <a:spcAft>
                <a:spcPts val="0"/>
              </a:spcAft>
              <a:buClr>
                <a:schemeClr val="dk1"/>
              </a:buClr>
              <a:buSzPts val="2800"/>
              <a:buFont typeface="Noto Sans Symbols"/>
              <a:buNone/>
            </a:pPr>
            <a:r>
              <a:rPr lang="en-US" sz="2800"/>
              <a:t>	Thinking Traps are patterns in thinking that are not flexible and can cause us to miss critical information about a situation or individual.</a:t>
            </a:r>
            <a:endParaRPr/>
          </a:p>
        </p:txBody>
      </p:sp>
      <p:sp>
        <p:nvSpPr>
          <p:cNvPr id="1193" name="Google Shape;1193;p6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62</a:t>
            </a:fld>
            <a:endParaRPr/>
          </a:p>
        </p:txBody>
      </p:sp>
      <p:cxnSp>
        <p:nvCxnSpPr>
          <p:cNvPr id="1194" name="Google Shape;1194;p62"/>
          <p:cNvCxnSpPr/>
          <p:nvPr/>
        </p:nvCxnSpPr>
        <p:spPr>
          <a:xfrm>
            <a:off x="2692400" y="3197225"/>
            <a:ext cx="1949980" cy="0"/>
          </a:xfrm>
          <a:prstGeom prst="straightConnector1">
            <a:avLst/>
          </a:prstGeom>
          <a:noFill/>
          <a:ln w="38100" cap="flat" cmpd="sng">
            <a:solidFill>
              <a:srgbClr val="FF0000"/>
            </a:solidFill>
            <a:prstDash val="solid"/>
            <a:round/>
            <a:headEnd type="none" w="sm" len="sm"/>
            <a:tailEnd type="none" w="sm" len="sm"/>
          </a:ln>
        </p:spPr>
      </p:cxnSp>
      <p:cxnSp>
        <p:nvCxnSpPr>
          <p:cNvPr id="1195" name="Google Shape;1195;p62"/>
          <p:cNvCxnSpPr/>
          <p:nvPr/>
        </p:nvCxnSpPr>
        <p:spPr>
          <a:xfrm>
            <a:off x="1016530" y="4043892"/>
            <a:ext cx="4300537" cy="0"/>
          </a:xfrm>
          <a:prstGeom prst="straightConnector1">
            <a:avLst/>
          </a:prstGeom>
          <a:noFill/>
          <a:ln w="38100" cap="flat" cmpd="sng">
            <a:solidFill>
              <a:srgbClr val="FF0000"/>
            </a:solidFill>
            <a:prstDash val="solid"/>
            <a:round/>
            <a:headEnd type="none" w="sm" len="sm"/>
            <a:tailEnd type="none" w="sm" len="sm"/>
          </a:ln>
        </p:spPr>
      </p:cxnSp>
      <p:pic>
        <p:nvPicPr>
          <p:cNvPr id="1196" name="Google Shape;1196;p62" descr="Avoid_Thinking_Traps.png"/>
          <p:cNvPicPr preferRelativeResize="0"/>
          <p:nvPr/>
        </p:nvPicPr>
        <p:blipFill rotWithShape="1">
          <a:blip r:embed="rId3">
            <a:alphaModFix/>
          </a:blip>
          <a:srcRect/>
          <a:stretch/>
        </p:blipFill>
        <p:spPr>
          <a:xfrm>
            <a:off x="457200" y="141288"/>
            <a:ext cx="682625" cy="822325"/>
          </a:xfrm>
          <a:prstGeom prst="rect">
            <a:avLst/>
          </a:prstGeom>
          <a:noFill/>
          <a:ln>
            <a:noFill/>
          </a:ln>
        </p:spPr>
      </p:pic>
      <p:sp>
        <p:nvSpPr>
          <p:cNvPr id="1197" name="Google Shape;1197;p6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1203"/>
        <p:cNvGrpSpPr/>
        <p:nvPr/>
      </p:nvGrpSpPr>
      <p:grpSpPr>
        <a:xfrm>
          <a:off x="0" y="0"/>
          <a:ext cx="0" cy="0"/>
          <a:chOff x="0" y="0"/>
          <a:chExt cx="0" cy="0"/>
        </a:xfrm>
      </p:grpSpPr>
      <p:sp>
        <p:nvSpPr>
          <p:cNvPr id="1204" name="Google Shape;1204;p63"/>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What was Amanda thinking?</a:t>
            </a:r>
            <a:endParaRPr/>
          </a:p>
        </p:txBody>
      </p:sp>
      <p:sp>
        <p:nvSpPr>
          <p:cNvPr id="1205" name="Google Shape;1205;p6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63</a:t>
            </a:fld>
            <a:endParaRPr/>
          </a:p>
        </p:txBody>
      </p:sp>
      <p:pic>
        <p:nvPicPr>
          <p:cNvPr id="1206" name="Google Shape;1206;p63" descr="Avoid_Thinking_Traps.png"/>
          <p:cNvPicPr preferRelativeResize="0"/>
          <p:nvPr/>
        </p:nvPicPr>
        <p:blipFill rotWithShape="1">
          <a:blip r:embed="rId3">
            <a:alphaModFix/>
          </a:blip>
          <a:srcRect/>
          <a:stretch/>
        </p:blipFill>
        <p:spPr>
          <a:xfrm>
            <a:off x="457200" y="55563"/>
            <a:ext cx="682625" cy="822325"/>
          </a:xfrm>
          <a:prstGeom prst="rect">
            <a:avLst/>
          </a:prstGeom>
          <a:noFill/>
          <a:ln>
            <a:noFill/>
          </a:ln>
        </p:spPr>
      </p:pic>
      <p:sp>
        <p:nvSpPr>
          <p:cNvPr id="1207" name="Google Shape;1207;p6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1213"/>
        <p:cNvGrpSpPr/>
        <p:nvPr/>
      </p:nvGrpSpPr>
      <p:grpSpPr>
        <a:xfrm>
          <a:off x="0" y="0"/>
          <a:ext cx="0" cy="0"/>
          <a:chOff x="0" y="0"/>
          <a:chExt cx="0" cy="0"/>
        </a:xfrm>
      </p:grpSpPr>
      <p:sp>
        <p:nvSpPr>
          <p:cNvPr id="1214" name="Google Shape;1214;p64"/>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Paul Potts Debrief</a:t>
            </a:r>
            <a:endParaRPr/>
          </a:p>
        </p:txBody>
      </p:sp>
      <p:sp>
        <p:nvSpPr>
          <p:cNvPr id="1215" name="Google Shape;1215;p6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64</a:t>
            </a:fld>
            <a:endParaRPr/>
          </a:p>
        </p:txBody>
      </p:sp>
      <p:sp>
        <p:nvSpPr>
          <p:cNvPr id="1216" name="Google Shape;1216;p6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65"/>
          <p:cNvSpPr/>
          <p:nvPr/>
        </p:nvSpPr>
        <p:spPr>
          <a:xfrm>
            <a:off x="217488" y="2801938"/>
            <a:ext cx="8562975" cy="1500187"/>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86475" tIns="43225" rIns="86475" bIns="43225" anchor="ctr" anchorCtr="0">
            <a:noAutofit/>
          </a:bodyPr>
          <a:lstStyle/>
          <a:p>
            <a:pPr marL="0" marR="0" lvl="0" indent="0" algn="ctr" rtl="0">
              <a:spcBef>
                <a:spcPts val="0"/>
              </a:spcBef>
              <a:spcAft>
                <a:spcPts val="0"/>
              </a:spcAft>
              <a:buNone/>
            </a:pPr>
            <a:endParaRPr sz="1800">
              <a:solidFill>
                <a:srgbClr val="DAE5F1"/>
              </a:solidFill>
              <a:latin typeface="Arial"/>
              <a:ea typeface="Arial"/>
              <a:cs typeface="Arial"/>
              <a:sym typeface="Arial"/>
            </a:endParaRPr>
          </a:p>
        </p:txBody>
      </p:sp>
      <p:sp>
        <p:nvSpPr>
          <p:cNvPr id="1225" name="Google Shape;1225;p6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Common Thinking Traps</a:t>
            </a:r>
            <a:endParaRPr/>
          </a:p>
        </p:txBody>
      </p:sp>
      <p:sp>
        <p:nvSpPr>
          <p:cNvPr id="1226" name="Google Shape;1226;p6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65</a:t>
            </a:fld>
            <a:endParaRPr/>
          </a:p>
        </p:txBody>
      </p:sp>
      <p:sp>
        <p:nvSpPr>
          <p:cNvPr id="1227" name="Google Shape;1227;p65"/>
          <p:cNvSpPr txBox="1"/>
          <p:nvPr/>
        </p:nvSpPr>
        <p:spPr>
          <a:xfrm>
            <a:off x="434974" y="2858052"/>
            <a:ext cx="8582025" cy="1403793"/>
          </a:xfrm>
          <a:prstGeom prst="rect">
            <a:avLst/>
          </a:prstGeom>
          <a:noFill/>
          <a:ln>
            <a:noFill/>
          </a:ln>
        </p:spPr>
        <p:txBody>
          <a:bodyPr spcFirstLastPara="1" wrap="square" lIns="91125" tIns="45550" rIns="91125" bIns="45550" anchor="t" anchorCtr="0">
            <a:noAutofit/>
          </a:bodyPr>
          <a:lstStyle/>
          <a:p>
            <a:pPr marL="340564" marR="0" lvl="0" indent="-340564" algn="l" rtl="0">
              <a:spcBef>
                <a:spcPts val="0"/>
              </a:spcBef>
              <a:spcAft>
                <a:spcPts val="0"/>
              </a:spcAft>
              <a:buNone/>
            </a:pPr>
            <a:r>
              <a:rPr lang="en-US" sz="2800" b="1">
                <a:solidFill>
                  <a:schemeClr val="dk1"/>
                </a:solidFill>
                <a:latin typeface="Verdana"/>
                <a:ea typeface="Verdana"/>
                <a:cs typeface="Verdana"/>
                <a:sym typeface="Verdana"/>
              </a:rPr>
              <a:t>Jumping to Conclusions:</a:t>
            </a:r>
            <a:endParaRPr/>
          </a:p>
          <a:p>
            <a:pPr marL="0" marR="0" lvl="0" indent="0" algn="l" rtl="0">
              <a:spcBef>
                <a:spcPts val="480"/>
              </a:spcBef>
              <a:spcAft>
                <a:spcPts val="0"/>
              </a:spcAft>
              <a:buNone/>
            </a:pPr>
            <a:r>
              <a:rPr lang="en-US" sz="2400">
                <a:solidFill>
                  <a:schemeClr val="dk1"/>
                </a:solidFill>
                <a:latin typeface="Verdana"/>
                <a:ea typeface="Verdana"/>
                <a:cs typeface="Verdana"/>
                <a:sym typeface="Verdana"/>
              </a:rPr>
              <a:t>Believing one is certain about a situation despite having little or no evidence to support it</a:t>
            </a:r>
            <a:endParaRPr/>
          </a:p>
          <a:p>
            <a:pPr marL="340564" marR="0" lvl="0" indent="-188164" algn="l" rtl="0">
              <a:spcBef>
                <a:spcPts val="480"/>
              </a:spcBef>
              <a:spcAft>
                <a:spcPts val="0"/>
              </a:spcAft>
              <a:buClr>
                <a:schemeClr val="dk1"/>
              </a:buClr>
              <a:buSzPts val="2400"/>
              <a:buFont typeface="Noto Sans Symbols"/>
              <a:buNone/>
            </a:pPr>
            <a:endParaRPr sz="2400">
              <a:solidFill>
                <a:schemeClr val="dk1"/>
              </a:solidFill>
              <a:latin typeface="Verdana"/>
              <a:ea typeface="Verdana"/>
              <a:cs typeface="Verdana"/>
              <a:sym typeface="Verdana"/>
            </a:endParaRPr>
          </a:p>
        </p:txBody>
      </p:sp>
      <p:pic>
        <p:nvPicPr>
          <p:cNvPr id="1228" name="Google Shape;1228;p65" descr="Avoid_Thinking_Traps.png"/>
          <p:cNvPicPr preferRelativeResize="0"/>
          <p:nvPr/>
        </p:nvPicPr>
        <p:blipFill rotWithShape="1">
          <a:blip r:embed="rId3">
            <a:alphaModFix/>
          </a:blip>
          <a:srcRect/>
          <a:stretch/>
        </p:blipFill>
        <p:spPr>
          <a:xfrm>
            <a:off x="457200" y="141288"/>
            <a:ext cx="682625" cy="822325"/>
          </a:xfrm>
          <a:prstGeom prst="rect">
            <a:avLst/>
          </a:prstGeom>
          <a:noFill/>
          <a:ln>
            <a:noFill/>
          </a:ln>
        </p:spPr>
      </p:pic>
      <p:sp>
        <p:nvSpPr>
          <p:cNvPr id="1229" name="Google Shape;1229;p65"/>
          <p:cNvSpPr txBox="1"/>
          <p:nvPr/>
        </p:nvSpPr>
        <p:spPr>
          <a:xfrm>
            <a:off x="384175" y="4687888"/>
            <a:ext cx="8534400" cy="15700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Verdana"/>
                <a:ea typeface="Verdana"/>
                <a:cs typeface="Verdana"/>
                <a:sym typeface="Verdana"/>
              </a:rPr>
              <a:t>Mental Cue:</a:t>
            </a:r>
            <a:r>
              <a:rPr lang="en-US" sz="2400">
                <a:solidFill>
                  <a:schemeClr val="dk1"/>
                </a:solidFill>
                <a:latin typeface="Verdana"/>
                <a:ea typeface="Verdana"/>
                <a:cs typeface="Verdana"/>
                <a:sym typeface="Verdana"/>
              </a:rPr>
              <a:t>  		Slow down</a:t>
            </a:r>
            <a:endParaRPr/>
          </a:p>
          <a:p>
            <a:pPr marL="0" marR="0" lvl="0" indent="0" algn="l" rtl="0">
              <a:spcBef>
                <a:spcPts val="0"/>
              </a:spcBef>
              <a:spcAft>
                <a:spcPts val="0"/>
              </a:spcAft>
              <a:buNone/>
            </a:pPr>
            <a:endParaRPr sz="2400">
              <a:solidFill>
                <a:schemeClr val="dk1"/>
              </a:solidFill>
              <a:latin typeface="Verdana"/>
              <a:ea typeface="Verdana"/>
              <a:cs typeface="Verdana"/>
              <a:sym typeface="Verdana"/>
            </a:endParaRPr>
          </a:p>
          <a:p>
            <a:pPr marL="0" marR="0" lvl="0" indent="0" algn="l" rtl="0">
              <a:spcBef>
                <a:spcPts val="0"/>
              </a:spcBef>
              <a:spcAft>
                <a:spcPts val="0"/>
              </a:spcAft>
              <a:buNone/>
            </a:pPr>
            <a:r>
              <a:rPr lang="en-US" sz="2400" b="1">
                <a:solidFill>
                  <a:schemeClr val="dk1"/>
                </a:solidFill>
                <a:latin typeface="Verdana"/>
                <a:ea typeface="Verdana"/>
                <a:cs typeface="Verdana"/>
                <a:sym typeface="Verdana"/>
              </a:rPr>
              <a:t>Critical Question:  	</a:t>
            </a:r>
            <a:r>
              <a:rPr lang="en-US" sz="2400">
                <a:solidFill>
                  <a:schemeClr val="dk1"/>
                </a:solidFill>
                <a:latin typeface="Verdana"/>
                <a:ea typeface="Verdana"/>
                <a:cs typeface="Verdana"/>
                <a:sym typeface="Verdana"/>
              </a:rPr>
              <a:t>What is the evidence for and 					against my thoughts?</a:t>
            </a:r>
            <a:endParaRPr sz="2400" u="sng">
              <a:solidFill>
                <a:schemeClr val="dk1"/>
              </a:solidFill>
              <a:latin typeface="Verdana"/>
              <a:ea typeface="Verdana"/>
              <a:cs typeface="Verdana"/>
              <a:sym typeface="Verdana"/>
            </a:endParaRPr>
          </a:p>
        </p:txBody>
      </p:sp>
      <p:cxnSp>
        <p:nvCxnSpPr>
          <p:cNvPr id="1230" name="Google Shape;1230;p65"/>
          <p:cNvCxnSpPr/>
          <p:nvPr/>
        </p:nvCxnSpPr>
        <p:spPr>
          <a:xfrm>
            <a:off x="3019245" y="3738854"/>
            <a:ext cx="1104181" cy="0"/>
          </a:xfrm>
          <a:prstGeom prst="straightConnector1">
            <a:avLst/>
          </a:prstGeom>
          <a:noFill/>
          <a:ln w="38100" cap="flat" cmpd="sng">
            <a:solidFill>
              <a:srgbClr val="FF0000"/>
            </a:solidFill>
            <a:prstDash val="solid"/>
            <a:round/>
            <a:headEnd type="none" w="sm" len="sm"/>
            <a:tailEnd type="none" w="sm" len="sm"/>
          </a:ln>
        </p:spPr>
      </p:cxnSp>
      <p:cxnSp>
        <p:nvCxnSpPr>
          <p:cNvPr id="1231" name="Google Shape;1231;p65"/>
          <p:cNvCxnSpPr/>
          <p:nvPr/>
        </p:nvCxnSpPr>
        <p:spPr>
          <a:xfrm rot="10800000" flipH="1">
            <a:off x="1599504" y="4114799"/>
            <a:ext cx="3164224" cy="3619"/>
          </a:xfrm>
          <a:prstGeom prst="straightConnector1">
            <a:avLst/>
          </a:prstGeom>
          <a:noFill/>
          <a:ln w="38100" cap="flat" cmpd="sng">
            <a:solidFill>
              <a:srgbClr val="FF0000"/>
            </a:solidFill>
            <a:prstDash val="solid"/>
            <a:round/>
            <a:headEnd type="none" w="sm" len="sm"/>
            <a:tailEnd type="none" w="sm" len="sm"/>
          </a:ln>
        </p:spPr>
      </p:cxnSp>
      <p:cxnSp>
        <p:nvCxnSpPr>
          <p:cNvPr id="1232" name="Google Shape;1232;p65"/>
          <p:cNvCxnSpPr/>
          <p:nvPr/>
        </p:nvCxnSpPr>
        <p:spPr>
          <a:xfrm>
            <a:off x="5943599" y="5825613"/>
            <a:ext cx="2669458" cy="0"/>
          </a:xfrm>
          <a:prstGeom prst="straightConnector1">
            <a:avLst/>
          </a:prstGeom>
          <a:noFill/>
          <a:ln w="38100" cap="flat" cmpd="sng">
            <a:solidFill>
              <a:srgbClr val="FF0000"/>
            </a:solidFill>
            <a:prstDash val="solid"/>
            <a:round/>
            <a:headEnd type="none" w="sm" len="sm"/>
            <a:tailEnd type="none" w="sm" len="sm"/>
          </a:ln>
        </p:spPr>
      </p:cxnSp>
      <p:cxnSp>
        <p:nvCxnSpPr>
          <p:cNvPr id="1233" name="Google Shape;1233;p65"/>
          <p:cNvCxnSpPr/>
          <p:nvPr/>
        </p:nvCxnSpPr>
        <p:spPr>
          <a:xfrm>
            <a:off x="4055807" y="6223819"/>
            <a:ext cx="1253613" cy="0"/>
          </a:xfrm>
          <a:prstGeom prst="straightConnector1">
            <a:avLst/>
          </a:prstGeom>
          <a:noFill/>
          <a:ln w="38100" cap="flat" cmpd="sng">
            <a:solidFill>
              <a:srgbClr val="FF0000"/>
            </a:solidFill>
            <a:prstDash val="solid"/>
            <a:round/>
            <a:headEnd type="none" w="sm" len="sm"/>
            <a:tailEnd type="none" w="sm" len="sm"/>
          </a:ln>
        </p:spPr>
      </p:cxnSp>
      <p:sp>
        <p:nvSpPr>
          <p:cNvPr id="1234" name="Google Shape;1234;p6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
        <p:nvSpPr>
          <p:cNvPr id="1235" name="Google Shape;1235;p65"/>
          <p:cNvSpPr txBox="1"/>
          <p:nvPr/>
        </p:nvSpPr>
        <p:spPr>
          <a:xfrm>
            <a:off x="402177" y="1300969"/>
            <a:ext cx="8582025" cy="1403793"/>
          </a:xfrm>
          <a:prstGeom prst="rect">
            <a:avLst/>
          </a:prstGeom>
          <a:noFill/>
          <a:ln>
            <a:noFill/>
          </a:ln>
        </p:spPr>
        <p:txBody>
          <a:bodyPr spcFirstLastPara="1" wrap="square" lIns="91125" tIns="45550" rIns="91125" bIns="45550" anchor="t" anchorCtr="0">
            <a:noAutofit/>
          </a:bodyPr>
          <a:lstStyle/>
          <a:p>
            <a:pPr marL="0" marR="0" lvl="0" indent="0" algn="l" rtl="0">
              <a:spcBef>
                <a:spcPts val="0"/>
              </a:spcBef>
              <a:spcAft>
                <a:spcPts val="0"/>
              </a:spcAft>
              <a:buNone/>
            </a:pPr>
            <a:r>
              <a:rPr lang="en-US" sz="2400">
                <a:solidFill>
                  <a:schemeClr val="dk1"/>
                </a:solidFill>
                <a:latin typeface="Verdana"/>
                <a:ea typeface="Verdana"/>
                <a:cs typeface="Verdana"/>
                <a:sym typeface="Verdana"/>
              </a:rPr>
              <a:t>Your friend tells you that he saw your girlfriend talking to someone else at a party.  You think to yourself, “She is cheating on me.”</a:t>
            </a:r>
            <a:endParaRPr sz="2400">
              <a:solidFill>
                <a:schemeClr val="dk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2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29">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29">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66"/>
          <p:cNvSpPr txBox="1"/>
          <p:nvPr/>
        </p:nvSpPr>
        <p:spPr>
          <a:xfrm>
            <a:off x="425325" y="1216363"/>
            <a:ext cx="7837488" cy="1249041"/>
          </a:xfrm>
          <a:prstGeom prst="rect">
            <a:avLst/>
          </a:prstGeom>
          <a:noFill/>
          <a:ln>
            <a:noFill/>
          </a:ln>
        </p:spPr>
        <p:txBody>
          <a:bodyPr spcFirstLastPara="1" wrap="square" lIns="91275" tIns="45625" rIns="91275" bIns="45625" anchor="t" anchorCtr="0">
            <a:noAutofit/>
          </a:bodyPr>
          <a:lstStyle/>
          <a:p>
            <a:pPr marL="0" marR="0" lvl="0" indent="0" algn="l" rtl="0">
              <a:spcBef>
                <a:spcPts val="0"/>
              </a:spcBef>
              <a:spcAft>
                <a:spcPts val="0"/>
              </a:spcAft>
              <a:buClr>
                <a:schemeClr val="dk1"/>
              </a:buClr>
              <a:buSzPts val="2400"/>
              <a:buFont typeface="Noto Sans Symbols"/>
              <a:buNone/>
            </a:pPr>
            <a:r>
              <a:rPr lang="en-US" sz="2400">
                <a:solidFill>
                  <a:schemeClr val="dk1"/>
                </a:solidFill>
                <a:latin typeface="Verdana"/>
                <a:ea typeface="Verdana"/>
                <a:cs typeface="Verdana"/>
                <a:sym typeface="Verdana"/>
              </a:rPr>
              <a:t>You text your best friend but he is not texting back.  You think to yourself, “He’s mad at me for not calling him last night.”</a:t>
            </a:r>
            <a:endParaRPr/>
          </a:p>
        </p:txBody>
      </p:sp>
      <p:sp>
        <p:nvSpPr>
          <p:cNvPr id="1244" name="Google Shape;1244;p66"/>
          <p:cNvSpPr/>
          <p:nvPr/>
        </p:nvSpPr>
        <p:spPr>
          <a:xfrm>
            <a:off x="290513" y="2386540"/>
            <a:ext cx="8272462" cy="2428875"/>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86475" tIns="43225" rIns="86475" bIns="432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45" name="Google Shape;1245;p6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Common Thinking Traps</a:t>
            </a:r>
            <a:endParaRPr/>
          </a:p>
        </p:txBody>
      </p:sp>
      <p:sp>
        <p:nvSpPr>
          <p:cNvPr id="1246" name="Google Shape;1246;p6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66</a:t>
            </a:fld>
            <a:endParaRPr/>
          </a:p>
        </p:txBody>
      </p:sp>
      <p:sp>
        <p:nvSpPr>
          <p:cNvPr id="1247" name="Google Shape;1247;p66"/>
          <p:cNvSpPr txBox="1">
            <a:spLocks noGrp="1"/>
          </p:cNvSpPr>
          <p:nvPr>
            <p:ph type="body" idx="1"/>
          </p:nvPr>
        </p:nvSpPr>
        <p:spPr>
          <a:xfrm>
            <a:off x="423400" y="2418208"/>
            <a:ext cx="7837488" cy="2558909"/>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2800"/>
              <a:buFont typeface="Noto Sans Symbols"/>
              <a:buNone/>
            </a:pPr>
            <a:r>
              <a:rPr lang="en-US" sz="2800" b="1"/>
              <a:t>Mind Reading:</a:t>
            </a:r>
            <a:endParaRPr/>
          </a:p>
          <a:p>
            <a:pPr marL="0" lvl="0" indent="0" algn="l" rtl="0">
              <a:spcBef>
                <a:spcPts val="600"/>
              </a:spcBef>
              <a:spcAft>
                <a:spcPts val="0"/>
              </a:spcAft>
              <a:buClr>
                <a:schemeClr val="dk1"/>
              </a:buClr>
              <a:buSzPts val="2400"/>
              <a:buFont typeface="Noto Sans Symbols"/>
              <a:buNone/>
            </a:pPr>
            <a:r>
              <a:rPr lang="en-US"/>
              <a:t>Assuming that you know what another person is thinking </a:t>
            </a:r>
            <a:endParaRPr/>
          </a:p>
          <a:p>
            <a:pPr marL="0" lvl="0" indent="0" algn="ctr" rtl="0">
              <a:spcBef>
                <a:spcPts val="0"/>
              </a:spcBef>
              <a:spcAft>
                <a:spcPts val="0"/>
              </a:spcAft>
              <a:buClr>
                <a:schemeClr val="dk1"/>
              </a:buClr>
              <a:buSzPts val="2400"/>
              <a:buFont typeface="Noto Sans Symbols"/>
              <a:buNone/>
            </a:pPr>
            <a:r>
              <a:rPr lang="en-US"/>
              <a:t>or</a:t>
            </a:r>
            <a:endParaRPr/>
          </a:p>
          <a:p>
            <a:pPr marL="0" lvl="0" indent="0" algn="l" rtl="0">
              <a:spcBef>
                <a:spcPts val="0"/>
              </a:spcBef>
              <a:spcAft>
                <a:spcPts val="0"/>
              </a:spcAft>
              <a:buClr>
                <a:schemeClr val="dk1"/>
              </a:buClr>
              <a:buSzPts val="2400"/>
              <a:buFont typeface="Noto Sans Symbols"/>
              <a:buNone/>
            </a:pPr>
            <a:r>
              <a:rPr lang="en-US"/>
              <a:t>Expecting another person to know what you are thinking</a:t>
            </a:r>
            <a:endParaRPr/>
          </a:p>
        </p:txBody>
      </p:sp>
      <p:pic>
        <p:nvPicPr>
          <p:cNvPr id="1248" name="Google Shape;1248;p66" descr="Avoid_Thinking_Traps.png"/>
          <p:cNvPicPr preferRelativeResize="0"/>
          <p:nvPr/>
        </p:nvPicPr>
        <p:blipFill rotWithShape="1">
          <a:blip r:embed="rId3">
            <a:alphaModFix/>
          </a:blip>
          <a:srcRect/>
          <a:stretch/>
        </p:blipFill>
        <p:spPr>
          <a:xfrm>
            <a:off x="457200" y="141288"/>
            <a:ext cx="682625" cy="822325"/>
          </a:xfrm>
          <a:prstGeom prst="rect">
            <a:avLst/>
          </a:prstGeom>
          <a:noFill/>
          <a:ln>
            <a:noFill/>
          </a:ln>
        </p:spPr>
      </p:pic>
      <p:sp>
        <p:nvSpPr>
          <p:cNvPr id="1249" name="Google Shape;1249;p66"/>
          <p:cNvSpPr txBox="1"/>
          <p:nvPr/>
        </p:nvSpPr>
        <p:spPr>
          <a:xfrm>
            <a:off x="442913" y="4847680"/>
            <a:ext cx="8382000" cy="15081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Verdana"/>
                <a:ea typeface="Verdana"/>
                <a:cs typeface="Verdana"/>
                <a:sym typeface="Verdana"/>
              </a:rPr>
              <a:t>Mental Cue:</a:t>
            </a:r>
            <a:r>
              <a:rPr lang="en-US" sz="2400">
                <a:solidFill>
                  <a:schemeClr val="dk1"/>
                </a:solidFill>
                <a:latin typeface="Verdana"/>
                <a:ea typeface="Verdana"/>
                <a:cs typeface="Verdana"/>
                <a:sym typeface="Verdana"/>
              </a:rPr>
              <a:t>   		Speak up</a:t>
            </a:r>
            <a:r>
              <a:rPr lang="en-US" sz="2400" u="sng">
                <a:solidFill>
                  <a:schemeClr val="dk1"/>
                </a:solidFill>
                <a:latin typeface="Verdana"/>
                <a:ea typeface="Verdana"/>
                <a:cs typeface="Verdana"/>
                <a:sym typeface="Verdana"/>
              </a:rPr>
              <a:t> </a:t>
            </a:r>
            <a:endParaRPr/>
          </a:p>
          <a:p>
            <a:pPr marL="0" marR="0" lvl="0" indent="0" algn="l" rtl="0">
              <a:spcBef>
                <a:spcPts val="0"/>
              </a:spcBef>
              <a:spcAft>
                <a:spcPts val="0"/>
              </a:spcAft>
              <a:buNone/>
            </a:pPr>
            <a:endParaRPr sz="1800" u="sng">
              <a:solidFill>
                <a:schemeClr val="dk1"/>
              </a:solidFill>
              <a:latin typeface="Verdana"/>
              <a:ea typeface="Verdana"/>
              <a:cs typeface="Verdana"/>
              <a:sym typeface="Verdana"/>
            </a:endParaRPr>
          </a:p>
          <a:p>
            <a:pPr marL="0" marR="0" lvl="0" indent="0" algn="l" rtl="0">
              <a:spcBef>
                <a:spcPts val="0"/>
              </a:spcBef>
              <a:spcAft>
                <a:spcPts val="0"/>
              </a:spcAft>
              <a:buNone/>
            </a:pPr>
            <a:r>
              <a:rPr lang="en-US" sz="2400" b="1">
                <a:solidFill>
                  <a:schemeClr val="dk1"/>
                </a:solidFill>
                <a:latin typeface="Verdana"/>
                <a:ea typeface="Verdana"/>
                <a:cs typeface="Verdana"/>
                <a:sym typeface="Verdana"/>
              </a:rPr>
              <a:t>Critical Question:  	</a:t>
            </a:r>
            <a:r>
              <a:rPr lang="en-US" sz="2400">
                <a:solidFill>
                  <a:schemeClr val="dk1"/>
                </a:solidFill>
                <a:latin typeface="Verdana"/>
                <a:ea typeface="Verdana"/>
                <a:cs typeface="Verdana"/>
                <a:sym typeface="Verdana"/>
              </a:rPr>
              <a:t>Did I express myself? Did I 				ask for information?</a:t>
            </a:r>
            <a:endParaRPr sz="2400" u="sng">
              <a:solidFill>
                <a:schemeClr val="dk1"/>
              </a:solidFill>
              <a:latin typeface="Verdana"/>
              <a:ea typeface="Verdana"/>
              <a:cs typeface="Verdana"/>
              <a:sym typeface="Verdana"/>
            </a:endParaRPr>
          </a:p>
        </p:txBody>
      </p:sp>
      <p:cxnSp>
        <p:nvCxnSpPr>
          <p:cNvPr id="1250" name="Google Shape;1250;p66"/>
          <p:cNvCxnSpPr/>
          <p:nvPr/>
        </p:nvCxnSpPr>
        <p:spPr>
          <a:xfrm>
            <a:off x="457200" y="3298297"/>
            <a:ext cx="1592824" cy="1"/>
          </a:xfrm>
          <a:prstGeom prst="straightConnector1">
            <a:avLst/>
          </a:prstGeom>
          <a:noFill/>
          <a:ln w="38100" cap="flat" cmpd="sng">
            <a:solidFill>
              <a:srgbClr val="FF0000"/>
            </a:solidFill>
            <a:prstDash val="solid"/>
            <a:round/>
            <a:headEnd type="none" w="sm" len="sm"/>
            <a:tailEnd type="none" w="sm" len="sm"/>
          </a:ln>
        </p:spPr>
      </p:cxnSp>
      <p:cxnSp>
        <p:nvCxnSpPr>
          <p:cNvPr id="1251" name="Google Shape;1251;p66"/>
          <p:cNvCxnSpPr/>
          <p:nvPr/>
        </p:nvCxnSpPr>
        <p:spPr>
          <a:xfrm>
            <a:off x="476869" y="4429404"/>
            <a:ext cx="1592824" cy="1"/>
          </a:xfrm>
          <a:prstGeom prst="straightConnector1">
            <a:avLst/>
          </a:prstGeom>
          <a:noFill/>
          <a:ln w="38100" cap="flat" cmpd="sng">
            <a:solidFill>
              <a:srgbClr val="FF0000"/>
            </a:solidFill>
            <a:prstDash val="solid"/>
            <a:round/>
            <a:headEnd type="none" w="sm" len="sm"/>
            <a:tailEnd type="none" w="sm" len="sm"/>
          </a:ln>
        </p:spPr>
      </p:cxnSp>
      <p:cxnSp>
        <p:nvCxnSpPr>
          <p:cNvPr id="1252" name="Google Shape;1252;p66"/>
          <p:cNvCxnSpPr/>
          <p:nvPr/>
        </p:nvCxnSpPr>
        <p:spPr>
          <a:xfrm>
            <a:off x="4999704" y="5903327"/>
            <a:ext cx="1253613" cy="0"/>
          </a:xfrm>
          <a:prstGeom prst="straightConnector1">
            <a:avLst/>
          </a:prstGeom>
          <a:noFill/>
          <a:ln w="38100" cap="flat" cmpd="sng">
            <a:solidFill>
              <a:srgbClr val="FF0000"/>
            </a:solidFill>
            <a:prstDash val="solid"/>
            <a:round/>
            <a:headEnd type="none" w="sm" len="sm"/>
            <a:tailEnd type="none" w="sm" len="sm"/>
          </a:ln>
        </p:spPr>
      </p:cxnSp>
      <p:cxnSp>
        <p:nvCxnSpPr>
          <p:cNvPr id="1253" name="Google Shape;1253;p66"/>
          <p:cNvCxnSpPr/>
          <p:nvPr/>
        </p:nvCxnSpPr>
        <p:spPr>
          <a:xfrm>
            <a:off x="4129548" y="6244727"/>
            <a:ext cx="619433" cy="0"/>
          </a:xfrm>
          <a:prstGeom prst="straightConnector1">
            <a:avLst/>
          </a:prstGeom>
          <a:noFill/>
          <a:ln w="38100" cap="flat" cmpd="sng">
            <a:solidFill>
              <a:srgbClr val="FF0000"/>
            </a:solidFill>
            <a:prstDash val="solid"/>
            <a:round/>
            <a:headEnd type="none" w="sm" len="sm"/>
            <a:tailEnd type="none" w="sm" len="sm"/>
          </a:ln>
        </p:spPr>
      </p:cxnSp>
      <p:sp>
        <p:nvSpPr>
          <p:cNvPr id="1254" name="Google Shape;1254;p6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4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4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49">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49">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5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Google Shape;1262;p67"/>
          <p:cNvSpPr txBox="1"/>
          <p:nvPr/>
        </p:nvSpPr>
        <p:spPr>
          <a:xfrm>
            <a:off x="436900" y="1216370"/>
            <a:ext cx="7980892" cy="2028140"/>
          </a:xfrm>
          <a:prstGeom prst="rect">
            <a:avLst/>
          </a:prstGeom>
          <a:noFill/>
          <a:ln>
            <a:noFill/>
          </a:ln>
        </p:spPr>
        <p:txBody>
          <a:bodyPr spcFirstLastPara="1" wrap="square" lIns="91275" tIns="45625" rIns="91275" bIns="45625" anchor="t" anchorCtr="0">
            <a:noAutofit/>
          </a:bodyPr>
          <a:lstStyle/>
          <a:p>
            <a:pPr marL="0" marR="0" lvl="0" indent="0" algn="l" rtl="0">
              <a:spcBef>
                <a:spcPts val="0"/>
              </a:spcBef>
              <a:spcAft>
                <a:spcPts val="0"/>
              </a:spcAft>
              <a:buClr>
                <a:schemeClr val="dk1"/>
              </a:buClr>
              <a:buSzPts val="2400"/>
              <a:buFont typeface="Noto Sans Symbols"/>
              <a:buNone/>
            </a:pPr>
            <a:r>
              <a:rPr lang="en-US" sz="2400">
                <a:solidFill>
                  <a:schemeClr val="dk1"/>
                </a:solidFill>
                <a:latin typeface="Verdana"/>
                <a:ea typeface="Verdana"/>
                <a:cs typeface="Verdana"/>
                <a:sym typeface="Verdana"/>
              </a:rPr>
              <a:t>There are two seconds left in regulation.  Your team is down by two and you’re on the foul line. You make one of two free throws, and your team loses the game.  You think to yourself, “It’s all my fault.  This was a big game and I lost it for us.”</a:t>
            </a:r>
            <a:endParaRPr/>
          </a:p>
        </p:txBody>
      </p:sp>
      <p:sp>
        <p:nvSpPr>
          <p:cNvPr id="1263" name="Google Shape;1263;p67"/>
          <p:cNvSpPr/>
          <p:nvPr/>
        </p:nvSpPr>
        <p:spPr>
          <a:xfrm>
            <a:off x="363538" y="3201987"/>
            <a:ext cx="8128000" cy="1605783"/>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86475" tIns="43225" rIns="86475" bIns="432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64" name="Google Shape;1264;p6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Common Thinking Traps</a:t>
            </a:r>
            <a:endParaRPr/>
          </a:p>
        </p:txBody>
      </p:sp>
      <p:sp>
        <p:nvSpPr>
          <p:cNvPr id="1265" name="Google Shape;1265;p6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67</a:t>
            </a:fld>
            <a:endParaRPr/>
          </a:p>
        </p:txBody>
      </p:sp>
      <p:sp>
        <p:nvSpPr>
          <p:cNvPr id="1266" name="Google Shape;1266;p67"/>
          <p:cNvSpPr txBox="1">
            <a:spLocks noGrp="1"/>
          </p:cNvSpPr>
          <p:nvPr>
            <p:ph type="body" idx="1"/>
          </p:nvPr>
        </p:nvSpPr>
        <p:spPr>
          <a:xfrm>
            <a:off x="434975" y="3101113"/>
            <a:ext cx="7980892" cy="1923288"/>
          </a:xfrm>
          <a:prstGeom prst="rect">
            <a:avLst/>
          </a:prstGeom>
          <a:noFill/>
          <a:ln>
            <a:noFill/>
          </a:ln>
        </p:spPr>
        <p:txBody>
          <a:bodyPr spcFirstLastPara="1" wrap="square" lIns="91275" tIns="45625" rIns="91275" bIns="45625" anchor="t" anchorCtr="0">
            <a:noAutofit/>
          </a:bodyPr>
          <a:lstStyle/>
          <a:p>
            <a:pPr marL="0" lvl="0" indent="0" algn="l" rtl="0">
              <a:spcBef>
                <a:spcPts val="0"/>
              </a:spcBef>
              <a:spcAft>
                <a:spcPts val="0"/>
              </a:spcAft>
              <a:buClr>
                <a:schemeClr val="dk1"/>
              </a:buClr>
              <a:buSzPts val="1100"/>
              <a:buFont typeface="Noto Sans Symbols"/>
              <a:buNone/>
            </a:pPr>
            <a:endParaRPr sz="1100"/>
          </a:p>
          <a:p>
            <a:pPr marL="341313" lvl="0" indent="-341313" algn="l" rtl="0">
              <a:spcBef>
                <a:spcPts val="560"/>
              </a:spcBef>
              <a:spcAft>
                <a:spcPts val="0"/>
              </a:spcAft>
              <a:buClr>
                <a:schemeClr val="dk1"/>
              </a:buClr>
              <a:buSzPts val="2800"/>
              <a:buFont typeface="Noto Sans Symbols"/>
              <a:buNone/>
            </a:pPr>
            <a:r>
              <a:rPr lang="en-US" sz="2800" b="1"/>
              <a:t>Me, Me, Me:</a:t>
            </a:r>
            <a:endParaRPr sz="2800" b="1">
              <a:solidFill>
                <a:srgbClr val="FF0000"/>
              </a:solidFill>
            </a:endParaRPr>
          </a:p>
          <a:p>
            <a:pPr marL="0" lvl="0" indent="0" algn="l" rtl="0">
              <a:spcBef>
                <a:spcPts val="480"/>
              </a:spcBef>
              <a:spcAft>
                <a:spcPts val="0"/>
              </a:spcAft>
              <a:buClr>
                <a:schemeClr val="dk1"/>
              </a:buClr>
              <a:buSzPts val="2400"/>
              <a:buFont typeface="Noto Sans Symbols"/>
              <a:buNone/>
            </a:pPr>
            <a:r>
              <a:rPr lang="en-US"/>
              <a:t>Believing that you are the sole cause of every problem you encounter</a:t>
            </a:r>
            <a:endParaRPr/>
          </a:p>
          <a:p>
            <a:pPr marL="341313" lvl="0" indent="-188913" algn="l" rtl="0">
              <a:spcBef>
                <a:spcPts val="480"/>
              </a:spcBef>
              <a:spcAft>
                <a:spcPts val="0"/>
              </a:spcAft>
              <a:buClr>
                <a:schemeClr val="dk1"/>
              </a:buClr>
              <a:buSzPts val="2400"/>
              <a:buNone/>
            </a:pPr>
            <a:endParaRPr/>
          </a:p>
        </p:txBody>
      </p:sp>
      <p:pic>
        <p:nvPicPr>
          <p:cNvPr id="1267" name="Google Shape;1267;p67" descr="Avoid_Thinking_Traps.png"/>
          <p:cNvPicPr preferRelativeResize="0"/>
          <p:nvPr/>
        </p:nvPicPr>
        <p:blipFill rotWithShape="1">
          <a:blip r:embed="rId3">
            <a:alphaModFix/>
          </a:blip>
          <a:srcRect/>
          <a:stretch/>
        </p:blipFill>
        <p:spPr>
          <a:xfrm>
            <a:off x="457200" y="141288"/>
            <a:ext cx="682625" cy="822325"/>
          </a:xfrm>
          <a:prstGeom prst="rect">
            <a:avLst/>
          </a:prstGeom>
          <a:noFill/>
          <a:ln>
            <a:noFill/>
          </a:ln>
        </p:spPr>
      </p:pic>
      <p:sp>
        <p:nvSpPr>
          <p:cNvPr id="1268" name="Google Shape;1268;p67"/>
          <p:cNvSpPr txBox="1"/>
          <p:nvPr/>
        </p:nvSpPr>
        <p:spPr>
          <a:xfrm>
            <a:off x="431800" y="4847586"/>
            <a:ext cx="8382000" cy="15684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Verdana"/>
                <a:ea typeface="Verdana"/>
                <a:cs typeface="Verdana"/>
                <a:sym typeface="Verdana"/>
              </a:rPr>
              <a:t>Mental Cue:</a:t>
            </a:r>
            <a:r>
              <a:rPr lang="en-US" sz="2400">
                <a:solidFill>
                  <a:schemeClr val="dk1"/>
                </a:solidFill>
                <a:latin typeface="Verdana"/>
                <a:ea typeface="Verdana"/>
                <a:cs typeface="Verdana"/>
                <a:sym typeface="Verdana"/>
              </a:rPr>
              <a:t>  		Look outward</a:t>
            </a:r>
            <a:endParaRPr/>
          </a:p>
          <a:p>
            <a:pPr marL="0" marR="0" lvl="0" indent="0" algn="l" rtl="0">
              <a:spcBef>
                <a:spcPts val="0"/>
              </a:spcBef>
              <a:spcAft>
                <a:spcPts val="0"/>
              </a:spcAft>
              <a:buNone/>
            </a:pPr>
            <a:endParaRPr sz="2400" u="sng">
              <a:solidFill>
                <a:schemeClr val="dk1"/>
              </a:solidFill>
              <a:latin typeface="Verdana"/>
              <a:ea typeface="Verdana"/>
              <a:cs typeface="Verdana"/>
              <a:sym typeface="Verdana"/>
            </a:endParaRPr>
          </a:p>
          <a:p>
            <a:pPr marL="0" marR="0" lvl="0" indent="0" algn="l" rtl="0">
              <a:spcBef>
                <a:spcPts val="0"/>
              </a:spcBef>
              <a:spcAft>
                <a:spcPts val="0"/>
              </a:spcAft>
              <a:buNone/>
            </a:pPr>
            <a:r>
              <a:rPr lang="en-US" sz="2400" b="1">
                <a:solidFill>
                  <a:schemeClr val="dk1"/>
                </a:solidFill>
                <a:latin typeface="Verdana"/>
                <a:ea typeface="Verdana"/>
                <a:cs typeface="Verdana"/>
                <a:sym typeface="Verdana"/>
              </a:rPr>
              <a:t>Critical Question:  	</a:t>
            </a:r>
            <a:r>
              <a:rPr lang="en-US" sz="2400">
                <a:solidFill>
                  <a:schemeClr val="dk1"/>
                </a:solidFill>
                <a:latin typeface="Verdana"/>
                <a:ea typeface="Verdana"/>
                <a:cs typeface="Verdana"/>
                <a:sym typeface="Verdana"/>
              </a:rPr>
              <a:t>How did others and/or 					circumstances contribute?</a:t>
            </a:r>
            <a:endParaRPr sz="2400" u="sng">
              <a:solidFill>
                <a:schemeClr val="dk1"/>
              </a:solidFill>
              <a:latin typeface="Verdana"/>
              <a:ea typeface="Verdana"/>
              <a:cs typeface="Verdana"/>
              <a:sym typeface="Verdana"/>
            </a:endParaRPr>
          </a:p>
        </p:txBody>
      </p:sp>
      <p:cxnSp>
        <p:nvCxnSpPr>
          <p:cNvPr id="1269" name="Google Shape;1269;p67"/>
          <p:cNvCxnSpPr/>
          <p:nvPr/>
        </p:nvCxnSpPr>
        <p:spPr>
          <a:xfrm>
            <a:off x="2684206" y="4256829"/>
            <a:ext cx="619433" cy="0"/>
          </a:xfrm>
          <a:prstGeom prst="straightConnector1">
            <a:avLst/>
          </a:prstGeom>
          <a:noFill/>
          <a:ln w="38100" cap="flat" cmpd="sng">
            <a:solidFill>
              <a:srgbClr val="FF0000"/>
            </a:solidFill>
            <a:prstDash val="solid"/>
            <a:round/>
            <a:headEnd type="none" w="sm" len="sm"/>
            <a:tailEnd type="none" w="sm" len="sm"/>
          </a:ln>
        </p:spPr>
      </p:cxnSp>
      <p:cxnSp>
        <p:nvCxnSpPr>
          <p:cNvPr id="1270" name="Google Shape;1270;p67"/>
          <p:cNvCxnSpPr/>
          <p:nvPr/>
        </p:nvCxnSpPr>
        <p:spPr>
          <a:xfrm>
            <a:off x="4621166" y="4261717"/>
            <a:ext cx="1592824" cy="1"/>
          </a:xfrm>
          <a:prstGeom prst="straightConnector1">
            <a:avLst/>
          </a:prstGeom>
          <a:noFill/>
          <a:ln w="38100" cap="flat" cmpd="sng">
            <a:solidFill>
              <a:srgbClr val="FF0000"/>
            </a:solidFill>
            <a:prstDash val="solid"/>
            <a:round/>
            <a:headEnd type="none" w="sm" len="sm"/>
            <a:tailEnd type="none" w="sm" len="sm"/>
          </a:ln>
        </p:spPr>
      </p:cxnSp>
      <p:cxnSp>
        <p:nvCxnSpPr>
          <p:cNvPr id="1271" name="Google Shape;1271;p67"/>
          <p:cNvCxnSpPr/>
          <p:nvPr/>
        </p:nvCxnSpPr>
        <p:spPr>
          <a:xfrm>
            <a:off x="481786" y="4605847"/>
            <a:ext cx="1347014" cy="4943"/>
          </a:xfrm>
          <a:prstGeom prst="straightConnector1">
            <a:avLst/>
          </a:prstGeom>
          <a:noFill/>
          <a:ln w="38100" cap="flat" cmpd="sng">
            <a:solidFill>
              <a:srgbClr val="FF0000"/>
            </a:solidFill>
            <a:prstDash val="solid"/>
            <a:round/>
            <a:headEnd type="none" w="sm" len="sm"/>
            <a:tailEnd type="none" w="sm" len="sm"/>
          </a:ln>
        </p:spPr>
      </p:cxnSp>
      <p:cxnSp>
        <p:nvCxnSpPr>
          <p:cNvPr id="1272" name="Google Shape;1272;p67"/>
          <p:cNvCxnSpPr/>
          <p:nvPr/>
        </p:nvCxnSpPr>
        <p:spPr>
          <a:xfrm>
            <a:off x="6681019" y="4256828"/>
            <a:ext cx="929148" cy="1"/>
          </a:xfrm>
          <a:prstGeom prst="straightConnector1">
            <a:avLst/>
          </a:prstGeom>
          <a:noFill/>
          <a:ln w="38100" cap="flat" cmpd="sng">
            <a:solidFill>
              <a:srgbClr val="FF0000"/>
            </a:solidFill>
            <a:prstDash val="solid"/>
            <a:round/>
            <a:headEnd type="none" w="sm" len="sm"/>
            <a:tailEnd type="none" w="sm" len="sm"/>
          </a:ln>
        </p:spPr>
      </p:cxnSp>
      <p:cxnSp>
        <p:nvCxnSpPr>
          <p:cNvPr id="1273" name="Google Shape;1273;p67"/>
          <p:cNvCxnSpPr/>
          <p:nvPr/>
        </p:nvCxnSpPr>
        <p:spPr>
          <a:xfrm>
            <a:off x="5471649" y="5987845"/>
            <a:ext cx="2227008" cy="0"/>
          </a:xfrm>
          <a:prstGeom prst="straightConnector1">
            <a:avLst/>
          </a:prstGeom>
          <a:noFill/>
          <a:ln w="38100" cap="flat" cmpd="sng">
            <a:solidFill>
              <a:srgbClr val="FF0000"/>
            </a:solidFill>
            <a:prstDash val="solid"/>
            <a:round/>
            <a:headEnd type="none" w="sm" len="sm"/>
            <a:tailEnd type="none" w="sm" len="sm"/>
          </a:ln>
        </p:spPr>
      </p:cxnSp>
      <p:cxnSp>
        <p:nvCxnSpPr>
          <p:cNvPr id="1274" name="Google Shape;1274;p67"/>
          <p:cNvCxnSpPr/>
          <p:nvPr/>
        </p:nvCxnSpPr>
        <p:spPr>
          <a:xfrm>
            <a:off x="4178707" y="6376220"/>
            <a:ext cx="2227008" cy="0"/>
          </a:xfrm>
          <a:prstGeom prst="straightConnector1">
            <a:avLst/>
          </a:prstGeom>
          <a:noFill/>
          <a:ln w="38100" cap="flat" cmpd="sng">
            <a:solidFill>
              <a:srgbClr val="FF0000"/>
            </a:solidFill>
            <a:prstDash val="solid"/>
            <a:round/>
            <a:headEnd type="none" w="sm" len="sm"/>
            <a:tailEnd type="none" w="sm" len="sm"/>
          </a:ln>
        </p:spPr>
      </p:cxnSp>
      <p:sp>
        <p:nvSpPr>
          <p:cNvPr id="1275" name="Google Shape;1275;p67"/>
          <p:cNvSpPr txBox="1"/>
          <p:nvPr/>
        </p:nvSpPr>
        <p:spPr>
          <a:xfrm>
            <a:off x="3510116" y="3628103"/>
            <a:ext cx="39820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76" name="Google Shape;1276;p67"/>
          <p:cNvSpPr txBox="1"/>
          <p:nvPr/>
        </p:nvSpPr>
        <p:spPr>
          <a:xfrm>
            <a:off x="2860442" y="3391456"/>
            <a:ext cx="313419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Verdana"/>
                <a:ea typeface="Verdana"/>
                <a:cs typeface="Verdana"/>
                <a:sym typeface="Verdana"/>
              </a:rPr>
              <a:t>Blaming Yourself</a:t>
            </a:r>
            <a:endParaRPr sz="2400">
              <a:solidFill>
                <a:schemeClr val="dk1"/>
              </a:solidFill>
              <a:latin typeface="Verdana"/>
              <a:ea typeface="Verdana"/>
              <a:cs typeface="Verdana"/>
              <a:sym typeface="Verdana"/>
            </a:endParaRPr>
          </a:p>
        </p:txBody>
      </p:sp>
      <p:sp>
        <p:nvSpPr>
          <p:cNvPr id="1277" name="Google Shape;1277;p6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6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6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6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7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68"/>
          <p:cNvSpPr txBox="1"/>
          <p:nvPr/>
        </p:nvSpPr>
        <p:spPr>
          <a:xfrm>
            <a:off x="436900" y="1370819"/>
            <a:ext cx="7837488" cy="1256118"/>
          </a:xfrm>
          <a:prstGeom prst="rect">
            <a:avLst/>
          </a:prstGeom>
          <a:noFill/>
          <a:ln>
            <a:noFill/>
          </a:ln>
        </p:spPr>
        <p:txBody>
          <a:bodyPr spcFirstLastPara="1" wrap="square" lIns="91275" tIns="45625" rIns="91275" bIns="45625" anchor="t" anchorCtr="0">
            <a:noAutofit/>
          </a:bodyPr>
          <a:lstStyle/>
          <a:p>
            <a:pPr marL="0" marR="0" lvl="0" indent="0" algn="l" rtl="0">
              <a:spcBef>
                <a:spcPts val="0"/>
              </a:spcBef>
              <a:spcAft>
                <a:spcPts val="0"/>
              </a:spcAft>
              <a:buClr>
                <a:schemeClr val="dk1"/>
              </a:buClr>
              <a:buSzPts val="2400"/>
              <a:buFont typeface="Noto Sans Symbols"/>
              <a:buNone/>
            </a:pPr>
            <a:r>
              <a:rPr lang="en-US" sz="2400">
                <a:solidFill>
                  <a:schemeClr val="dk1"/>
                </a:solidFill>
                <a:latin typeface="Verdana"/>
                <a:ea typeface="Verdana"/>
                <a:cs typeface="Verdana"/>
                <a:sym typeface="Verdana"/>
              </a:rPr>
              <a:t>You did poorly on a biology test.  You think to yourself, “My teacher did not prepare me for that test one bit.”</a:t>
            </a:r>
            <a:endParaRPr/>
          </a:p>
        </p:txBody>
      </p:sp>
      <p:sp>
        <p:nvSpPr>
          <p:cNvPr id="1286" name="Google Shape;1286;p68"/>
          <p:cNvSpPr/>
          <p:nvPr/>
        </p:nvSpPr>
        <p:spPr>
          <a:xfrm>
            <a:off x="290513" y="2794000"/>
            <a:ext cx="8418512" cy="1828039"/>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86475" tIns="43225" rIns="86475" bIns="432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87" name="Google Shape;1287;p6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Common Thinking Traps</a:t>
            </a:r>
            <a:endParaRPr/>
          </a:p>
        </p:txBody>
      </p:sp>
      <p:sp>
        <p:nvSpPr>
          <p:cNvPr id="1288" name="Google Shape;1288;p6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68</a:t>
            </a:fld>
            <a:endParaRPr/>
          </a:p>
        </p:txBody>
      </p:sp>
      <p:sp>
        <p:nvSpPr>
          <p:cNvPr id="1289" name="Google Shape;1289;p68"/>
          <p:cNvSpPr txBox="1">
            <a:spLocks noGrp="1"/>
          </p:cNvSpPr>
          <p:nvPr>
            <p:ph type="body" idx="1"/>
          </p:nvPr>
        </p:nvSpPr>
        <p:spPr>
          <a:xfrm>
            <a:off x="434975" y="2480054"/>
            <a:ext cx="7837488" cy="1860449"/>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2800"/>
              <a:buFont typeface="Noto Sans Symbols"/>
              <a:buNone/>
            </a:pPr>
            <a:endParaRPr sz="2800" b="1"/>
          </a:p>
          <a:p>
            <a:pPr marL="341313" lvl="0" indent="-341313" algn="l" rtl="0">
              <a:spcBef>
                <a:spcPts val="0"/>
              </a:spcBef>
              <a:spcAft>
                <a:spcPts val="0"/>
              </a:spcAft>
              <a:buClr>
                <a:schemeClr val="dk1"/>
              </a:buClr>
              <a:buSzPts val="2800"/>
              <a:buFont typeface="Noto Sans Symbols"/>
              <a:buNone/>
            </a:pPr>
            <a:r>
              <a:rPr lang="en-US" sz="2800" b="1"/>
              <a:t>Them, Them, Them:</a:t>
            </a:r>
            <a:endParaRPr/>
          </a:p>
          <a:p>
            <a:pPr marL="0" lvl="0" indent="0" algn="l" rtl="0">
              <a:spcBef>
                <a:spcPts val="480"/>
              </a:spcBef>
              <a:spcAft>
                <a:spcPts val="0"/>
              </a:spcAft>
              <a:buClr>
                <a:schemeClr val="dk1"/>
              </a:buClr>
              <a:buSzPts val="2400"/>
              <a:buFont typeface="Noto Sans Symbols"/>
              <a:buNone/>
            </a:pPr>
            <a:r>
              <a:rPr lang="en-US"/>
              <a:t>Believing that other people or circumstances are the sole cause of every problem you encounter</a:t>
            </a:r>
            <a:endParaRPr/>
          </a:p>
        </p:txBody>
      </p:sp>
      <p:pic>
        <p:nvPicPr>
          <p:cNvPr id="1290" name="Google Shape;1290;p68" descr="Avoid_Thinking_Traps.png"/>
          <p:cNvPicPr preferRelativeResize="0"/>
          <p:nvPr/>
        </p:nvPicPr>
        <p:blipFill rotWithShape="1">
          <a:blip r:embed="rId3">
            <a:alphaModFix/>
          </a:blip>
          <a:srcRect/>
          <a:stretch/>
        </p:blipFill>
        <p:spPr>
          <a:xfrm>
            <a:off x="457200" y="141288"/>
            <a:ext cx="682625" cy="822325"/>
          </a:xfrm>
          <a:prstGeom prst="rect">
            <a:avLst/>
          </a:prstGeom>
          <a:noFill/>
          <a:ln>
            <a:noFill/>
          </a:ln>
        </p:spPr>
      </p:pic>
      <p:sp>
        <p:nvSpPr>
          <p:cNvPr id="1291" name="Google Shape;1291;p68"/>
          <p:cNvSpPr txBox="1"/>
          <p:nvPr/>
        </p:nvSpPr>
        <p:spPr>
          <a:xfrm>
            <a:off x="414338" y="4822825"/>
            <a:ext cx="8221662" cy="1200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Verdana"/>
                <a:ea typeface="Verdana"/>
                <a:cs typeface="Verdana"/>
                <a:sym typeface="Verdana"/>
              </a:rPr>
              <a:t>Mental Cue:</a:t>
            </a:r>
            <a:r>
              <a:rPr lang="en-US" sz="2400">
                <a:solidFill>
                  <a:schemeClr val="dk1"/>
                </a:solidFill>
                <a:latin typeface="Verdana"/>
                <a:ea typeface="Verdana"/>
                <a:cs typeface="Verdana"/>
                <a:sym typeface="Verdana"/>
              </a:rPr>
              <a:t>  		Look inward</a:t>
            </a:r>
            <a:endParaRPr/>
          </a:p>
          <a:p>
            <a:pPr marL="0" marR="0" lvl="0" indent="0" algn="l" rtl="0">
              <a:spcBef>
                <a:spcPts val="0"/>
              </a:spcBef>
              <a:spcAft>
                <a:spcPts val="0"/>
              </a:spcAft>
              <a:buNone/>
            </a:pPr>
            <a:endParaRPr sz="2400" u="sng">
              <a:solidFill>
                <a:schemeClr val="dk1"/>
              </a:solidFill>
              <a:latin typeface="Verdana"/>
              <a:ea typeface="Verdana"/>
              <a:cs typeface="Verdana"/>
              <a:sym typeface="Verdana"/>
            </a:endParaRPr>
          </a:p>
          <a:p>
            <a:pPr marL="0" marR="0" lvl="0" indent="0" algn="l" rtl="0">
              <a:spcBef>
                <a:spcPts val="0"/>
              </a:spcBef>
              <a:spcAft>
                <a:spcPts val="0"/>
              </a:spcAft>
              <a:buNone/>
            </a:pPr>
            <a:r>
              <a:rPr lang="en-US" sz="2400" b="1">
                <a:solidFill>
                  <a:schemeClr val="dk1"/>
                </a:solidFill>
                <a:latin typeface="Verdana"/>
                <a:ea typeface="Verdana"/>
                <a:cs typeface="Verdana"/>
                <a:sym typeface="Verdana"/>
              </a:rPr>
              <a:t>Critical Question:  	</a:t>
            </a:r>
            <a:r>
              <a:rPr lang="en-US" sz="2400">
                <a:solidFill>
                  <a:schemeClr val="dk1"/>
                </a:solidFill>
                <a:latin typeface="Verdana"/>
                <a:ea typeface="Verdana"/>
                <a:cs typeface="Verdana"/>
                <a:sym typeface="Verdana"/>
              </a:rPr>
              <a:t>How did I contribute?</a:t>
            </a:r>
            <a:endParaRPr sz="2400" u="sng">
              <a:solidFill>
                <a:schemeClr val="dk1"/>
              </a:solidFill>
              <a:latin typeface="Verdana"/>
              <a:ea typeface="Verdana"/>
              <a:cs typeface="Verdana"/>
              <a:sym typeface="Verdana"/>
            </a:endParaRPr>
          </a:p>
        </p:txBody>
      </p:sp>
      <p:cxnSp>
        <p:nvCxnSpPr>
          <p:cNvPr id="1292" name="Google Shape;1292;p68"/>
          <p:cNvCxnSpPr/>
          <p:nvPr/>
        </p:nvCxnSpPr>
        <p:spPr>
          <a:xfrm rot="10800000" flipH="1">
            <a:off x="2705633" y="3819833"/>
            <a:ext cx="4742302" cy="3619"/>
          </a:xfrm>
          <a:prstGeom prst="straightConnector1">
            <a:avLst/>
          </a:prstGeom>
          <a:noFill/>
          <a:ln w="38100" cap="flat" cmpd="sng">
            <a:solidFill>
              <a:srgbClr val="FF0000"/>
            </a:solidFill>
            <a:prstDash val="solid"/>
            <a:round/>
            <a:headEnd type="none" w="sm" len="sm"/>
            <a:tailEnd type="none" w="sm" len="sm"/>
          </a:ln>
        </p:spPr>
      </p:cxnSp>
      <p:cxnSp>
        <p:nvCxnSpPr>
          <p:cNvPr id="1293" name="Google Shape;1293;p68"/>
          <p:cNvCxnSpPr/>
          <p:nvPr/>
        </p:nvCxnSpPr>
        <p:spPr>
          <a:xfrm>
            <a:off x="1111050" y="4163933"/>
            <a:ext cx="1592824" cy="1"/>
          </a:xfrm>
          <a:prstGeom prst="straightConnector1">
            <a:avLst/>
          </a:prstGeom>
          <a:noFill/>
          <a:ln w="38100" cap="flat" cmpd="sng">
            <a:solidFill>
              <a:srgbClr val="FF0000"/>
            </a:solidFill>
            <a:prstDash val="solid"/>
            <a:round/>
            <a:headEnd type="none" w="sm" len="sm"/>
            <a:tailEnd type="none" w="sm" len="sm"/>
          </a:ln>
        </p:spPr>
      </p:cxnSp>
      <p:cxnSp>
        <p:nvCxnSpPr>
          <p:cNvPr id="1294" name="Google Shape;1294;p68"/>
          <p:cNvCxnSpPr/>
          <p:nvPr/>
        </p:nvCxnSpPr>
        <p:spPr>
          <a:xfrm>
            <a:off x="3185649" y="4173793"/>
            <a:ext cx="2300751" cy="1"/>
          </a:xfrm>
          <a:prstGeom prst="straightConnector1">
            <a:avLst/>
          </a:prstGeom>
          <a:noFill/>
          <a:ln w="38100" cap="flat" cmpd="sng">
            <a:solidFill>
              <a:srgbClr val="FF0000"/>
            </a:solidFill>
            <a:prstDash val="solid"/>
            <a:round/>
            <a:headEnd type="none" w="sm" len="sm"/>
            <a:tailEnd type="none" w="sm" len="sm"/>
          </a:ln>
        </p:spPr>
      </p:cxnSp>
      <p:cxnSp>
        <p:nvCxnSpPr>
          <p:cNvPr id="1295" name="Google Shape;1295;p68"/>
          <p:cNvCxnSpPr/>
          <p:nvPr/>
        </p:nvCxnSpPr>
        <p:spPr>
          <a:xfrm>
            <a:off x="5486397" y="5973097"/>
            <a:ext cx="176983" cy="0"/>
          </a:xfrm>
          <a:prstGeom prst="straightConnector1">
            <a:avLst/>
          </a:prstGeom>
          <a:noFill/>
          <a:ln w="38100" cap="flat" cmpd="sng">
            <a:solidFill>
              <a:srgbClr val="FF0000"/>
            </a:solidFill>
            <a:prstDash val="solid"/>
            <a:round/>
            <a:headEnd type="none" w="sm" len="sm"/>
            <a:tailEnd type="none" w="sm" len="sm"/>
          </a:ln>
        </p:spPr>
      </p:cxnSp>
      <p:sp>
        <p:nvSpPr>
          <p:cNvPr id="1296" name="Google Shape;1296;p68"/>
          <p:cNvSpPr txBox="1"/>
          <p:nvPr/>
        </p:nvSpPr>
        <p:spPr>
          <a:xfrm>
            <a:off x="4499769" y="2955637"/>
            <a:ext cx="2861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Verdana"/>
                <a:ea typeface="Verdana"/>
                <a:cs typeface="Verdana"/>
                <a:sym typeface="Verdana"/>
              </a:rPr>
              <a:t>Blaming Others</a:t>
            </a:r>
            <a:endParaRPr sz="2400">
              <a:solidFill>
                <a:schemeClr val="dk1"/>
              </a:solidFill>
              <a:latin typeface="Verdana"/>
              <a:ea typeface="Verdana"/>
              <a:cs typeface="Verdana"/>
              <a:sym typeface="Verdana"/>
            </a:endParaRPr>
          </a:p>
        </p:txBody>
      </p:sp>
      <p:sp>
        <p:nvSpPr>
          <p:cNvPr id="1297" name="Google Shape;1297;p6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9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9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9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91">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91">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6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Demonstration</a:t>
            </a:r>
            <a:endParaRPr/>
          </a:p>
        </p:txBody>
      </p:sp>
      <p:sp>
        <p:nvSpPr>
          <p:cNvPr id="1305" name="Google Shape;1305;p6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69</a:t>
            </a:fld>
            <a:endParaRPr/>
          </a:p>
        </p:txBody>
      </p:sp>
      <p:pic>
        <p:nvPicPr>
          <p:cNvPr id="1306" name="Google Shape;1306;p69" descr="Avoid_Thinking_Traps.png"/>
          <p:cNvPicPr preferRelativeResize="0"/>
          <p:nvPr/>
        </p:nvPicPr>
        <p:blipFill rotWithShape="1">
          <a:blip r:embed="rId3">
            <a:alphaModFix/>
          </a:blip>
          <a:srcRect/>
          <a:stretch/>
        </p:blipFill>
        <p:spPr>
          <a:xfrm>
            <a:off x="457200" y="141288"/>
            <a:ext cx="682625" cy="822325"/>
          </a:xfrm>
          <a:prstGeom prst="rect">
            <a:avLst/>
          </a:prstGeom>
          <a:noFill/>
          <a:ln>
            <a:noFill/>
          </a:ln>
        </p:spPr>
      </p:pic>
      <p:grpSp>
        <p:nvGrpSpPr>
          <p:cNvPr id="1307" name="Google Shape;1307;p69"/>
          <p:cNvGrpSpPr/>
          <p:nvPr/>
        </p:nvGrpSpPr>
        <p:grpSpPr>
          <a:xfrm>
            <a:off x="3007489" y="1978025"/>
            <a:ext cx="3155950" cy="3516313"/>
            <a:chOff x="1117635" y="1978025"/>
            <a:chExt cx="3155915" cy="3515757"/>
          </a:xfrm>
        </p:grpSpPr>
        <p:sp>
          <p:nvSpPr>
            <p:cNvPr id="1308" name="Google Shape;1308;p69"/>
            <p:cNvSpPr txBox="1"/>
            <p:nvPr/>
          </p:nvSpPr>
          <p:spPr>
            <a:xfrm>
              <a:off x="1117635" y="5123952"/>
              <a:ext cx="3120990" cy="3698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Verdana"/>
                  <a:ea typeface="Verdana"/>
                  <a:cs typeface="Verdana"/>
                  <a:sym typeface="Verdana"/>
                </a:rPr>
                <a:t>A day in the life...</a:t>
              </a:r>
              <a:endParaRPr/>
            </a:p>
          </p:txBody>
        </p:sp>
        <p:grpSp>
          <p:nvGrpSpPr>
            <p:cNvPr id="1309" name="Google Shape;1309;p69"/>
            <p:cNvGrpSpPr/>
            <p:nvPr/>
          </p:nvGrpSpPr>
          <p:grpSpPr>
            <a:xfrm>
              <a:off x="1162050" y="1978025"/>
              <a:ext cx="3111500" cy="3111500"/>
              <a:chOff x="1162050" y="1978025"/>
              <a:chExt cx="3111500" cy="3111500"/>
            </a:xfrm>
          </p:grpSpPr>
          <p:pic>
            <p:nvPicPr>
              <p:cNvPr id="1310" name="Google Shape;1310;p69" descr="Movie Icon"/>
              <p:cNvPicPr preferRelativeResize="0"/>
              <p:nvPr/>
            </p:nvPicPr>
            <p:blipFill rotWithShape="1">
              <a:blip r:embed="rId4">
                <a:alphaModFix/>
              </a:blip>
              <a:srcRect/>
              <a:stretch/>
            </p:blipFill>
            <p:spPr>
              <a:xfrm>
                <a:off x="1162050" y="1978025"/>
                <a:ext cx="3111500" cy="3111500"/>
              </a:xfrm>
              <a:prstGeom prst="rect">
                <a:avLst/>
              </a:prstGeom>
              <a:noFill/>
              <a:ln>
                <a:noFill/>
              </a:ln>
            </p:spPr>
          </p:pic>
          <p:sp>
            <p:nvSpPr>
              <p:cNvPr id="1311" name="Google Shape;1311;p69"/>
              <p:cNvSpPr/>
              <p:nvPr/>
            </p:nvSpPr>
            <p:spPr>
              <a:xfrm>
                <a:off x="1625630" y="3685905"/>
                <a:ext cx="2105001" cy="944414"/>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312" name="Google Shape;1312;p69"/>
            <p:cNvSpPr txBox="1"/>
            <p:nvPr/>
          </p:nvSpPr>
          <p:spPr>
            <a:xfrm>
              <a:off x="1639916" y="3865265"/>
              <a:ext cx="2046265" cy="58569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200" b="1">
                  <a:solidFill>
                    <a:schemeClr val="lt1"/>
                  </a:solidFill>
                  <a:latin typeface="Verdana"/>
                  <a:ea typeface="Verdana"/>
                  <a:cs typeface="Verdana"/>
                  <a:sym typeface="Verdana"/>
                </a:rPr>
                <a:t>DEMO</a:t>
              </a:r>
              <a:endParaRPr/>
            </a:p>
          </p:txBody>
        </p:sp>
      </p:grpSp>
      <p:sp>
        <p:nvSpPr>
          <p:cNvPr id="1313" name="Google Shape;1313;p6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3):</a:t>
            </a:r>
            <a:br>
              <a:rPr lang="en-US"/>
            </a:br>
            <a:r>
              <a:rPr lang="en-US"/>
              <a:t>6 Core Competencies</a:t>
            </a:r>
            <a:endParaRPr/>
          </a:p>
        </p:txBody>
      </p:sp>
      <p:sp>
        <p:nvSpPr>
          <p:cNvPr id="323" name="Google Shape;323;p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7</a:t>
            </a:fld>
            <a:endParaRPr/>
          </a:p>
        </p:txBody>
      </p:sp>
      <p:pic>
        <p:nvPicPr>
          <p:cNvPr id="324" name="Google Shape;324;p7" descr="csf2_logo-l.png"/>
          <p:cNvPicPr preferRelativeResize="0"/>
          <p:nvPr/>
        </p:nvPicPr>
        <p:blipFill rotWithShape="1">
          <a:blip r:embed="rId3">
            <a:alphaModFix/>
          </a:blip>
          <a:srcRect/>
          <a:stretch/>
        </p:blipFill>
        <p:spPr>
          <a:xfrm>
            <a:off x="457200" y="106363"/>
            <a:ext cx="822325" cy="823912"/>
          </a:xfrm>
          <a:prstGeom prst="rect">
            <a:avLst/>
          </a:prstGeom>
          <a:noFill/>
          <a:ln>
            <a:noFill/>
          </a:ln>
        </p:spPr>
      </p:pic>
      <p:sp>
        <p:nvSpPr>
          <p:cNvPr id="325" name="Google Shape;325;p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326" name="Google Shape;326;p7"/>
          <p:cNvPicPr preferRelativeResize="0"/>
          <p:nvPr/>
        </p:nvPicPr>
        <p:blipFill rotWithShape="1">
          <a:blip r:embed="rId4">
            <a:alphaModFix/>
          </a:blip>
          <a:srcRect l="45000" t="23641" r="25112" b="13670"/>
          <a:stretch/>
        </p:blipFill>
        <p:spPr>
          <a:xfrm>
            <a:off x="2661305" y="1392068"/>
            <a:ext cx="3829585" cy="502005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1320"/>
        <p:cNvGrpSpPr/>
        <p:nvPr/>
      </p:nvGrpSpPr>
      <p:grpSpPr>
        <a:xfrm>
          <a:off x="0" y="0"/>
          <a:ext cx="0" cy="0"/>
          <a:chOff x="0" y="0"/>
          <a:chExt cx="0" cy="0"/>
        </a:xfrm>
      </p:grpSpPr>
      <p:sp>
        <p:nvSpPr>
          <p:cNvPr id="1321" name="Google Shape;1321;p70"/>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Demonstration …</a:t>
            </a:r>
            <a:r>
              <a:rPr lang="en-US" sz="1800"/>
              <a:t>   (continued)</a:t>
            </a:r>
            <a:endParaRPr/>
          </a:p>
        </p:txBody>
      </p:sp>
      <p:sp>
        <p:nvSpPr>
          <p:cNvPr id="1322" name="Google Shape;1322;p7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70</a:t>
            </a:fld>
            <a:endParaRPr/>
          </a:p>
        </p:txBody>
      </p:sp>
      <p:pic>
        <p:nvPicPr>
          <p:cNvPr id="1323" name="Google Shape;1323;p70" descr="Avoid_Thinking_Traps.png"/>
          <p:cNvPicPr preferRelativeResize="0"/>
          <p:nvPr/>
        </p:nvPicPr>
        <p:blipFill rotWithShape="1">
          <a:blip r:embed="rId3">
            <a:alphaModFix/>
          </a:blip>
          <a:srcRect/>
          <a:stretch/>
        </p:blipFill>
        <p:spPr>
          <a:xfrm>
            <a:off x="457200" y="55563"/>
            <a:ext cx="682625" cy="822325"/>
          </a:xfrm>
          <a:prstGeom prst="rect">
            <a:avLst/>
          </a:prstGeom>
          <a:noFill/>
          <a:ln>
            <a:noFill/>
          </a:ln>
        </p:spPr>
      </p:pic>
      <p:sp>
        <p:nvSpPr>
          <p:cNvPr id="1324" name="Google Shape;1324;p7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2" name="Google Shape;1332;p71"/>
          <p:cNvSpPr txBox="1"/>
          <p:nvPr/>
        </p:nvSpPr>
        <p:spPr>
          <a:xfrm>
            <a:off x="436900" y="1287812"/>
            <a:ext cx="7837488" cy="1189179"/>
          </a:xfrm>
          <a:prstGeom prst="rect">
            <a:avLst/>
          </a:prstGeom>
          <a:noFill/>
          <a:ln>
            <a:noFill/>
          </a:ln>
        </p:spPr>
        <p:txBody>
          <a:bodyPr spcFirstLastPara="1" wrap="square" lIns="91275" tIns="45625" rIns="91275" bIns="45625" anchor="t" anchorCtr="0">
            <a:noAutofit/>
          </a:bodyPr>
          <a:lstStyle/>
          <a:p>
            <a:pPr marL="0" marR="0" lvl="0" indent="0" algn="l" rtl="0">
              <a:spcBef>
                <a:spcPts val="0"/>
              </a:spcBef>
              <a:spcAft>
                <a:spcPts val="0"/>
              </a:spcAft>
              <a:buClr>
                <a:schemeClr val="dk1"/>
              </a:buClr>
              <a:buSzPts val="2400"/>
              <a:buFont typeface="Noto Sans Symbols"/>
              <a:buNone/>
            </a:pPr>
            <a:r>
              <a:rPr lang="en-US" sz="2400">
                <a:solidFill>
                  <a:schemeClr val="dk1"/>
                </a:solidFill>
                <a:latin typeface="Verdana"/>
                <a:ea typeface="Verdana"/>
                <a:cs typeface="Verdana"/>
                <a:sym typeface="Verdana"/>
              </a:rPr>
              <a:t>You asked your crush to the homecoming dance and she said no.  You think to yourself, “Nobody likes me, I’m going to be alone forever.”</a:t>
            </a:r>
            <a:endParaRPr/>
          </a:p>
        </p:txBody>
      </p:sp>
      <p:sp>
        <p:nvSpPr>
          <p:cNvPr id="1333" name="Google Shape;1333;p71"/>
          <p:cNvSpPr/>
          <p:nvPr/>
        </p:nvSpPr>
        <p:spPr>
          <a:xfrm>
            <a:off x="363538" y="2786063"/>
            <a:ext cx="8128000" cy="1357312"/>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86475" tIns="43225" rIns="86475" bIns="432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34" name="Google Shape;1334;p71"/>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Common Thinking Traps</a:t>
            </a:r>
            <a:endParaRPr/>
          </a:p>
        </p:txBody>
      </p:sp>
      <p:sp>
        <p:nvSpPr>
          <p:cNvPr id="1335" name="Google Shape;1335;p7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71</a:t>
            </a:fld>
            <a:endParaRPr/>
          </a:p>
        </p:txBody>
      </p:sp>
      <p:sp>
        <p:nvSpPr>
          <p:cNvPr id="1336" name="Google Shape;1336;p71"/>
          <p:cNvSpPr txBox="1">
            <a:spLocks noGrp="1"/>
          </p:cNvSpPr>
          <p:nvPr>
            <p:ph type="body" idx="1"/>
          </p:nvPr>
        </p:nvSpPr>
        <p:spPr>
          <a:xfrm>
            <a:off x="434975" y="2848461"/>
            <a:ext cx="7837488" cy="1327064"/>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2800"/>
              <a:buFont typeface="Noto Sans Symbols"/>
              <a:buNone/>
            </a:pPr>
            <a:r>
              <a:rPr lang="en-US" sz="2800" b="1"/>
              <a:t>Always, Always, Always:</a:t>
            </a:r>
            <a:endParaRPr/>
          </a:p>
          <a:p>
            <a:pPr marL="0" lvl="0" indent="0" algn="l" rtl="0">
              <a:spcBef>
                <a:spcPts val="0"/>
              </a:spcBef>
              <a:spcAft>
                <a:spcPts val="0"/>
              </a:spcAft>
              <a:buClr>
                <a:schemeClr val="dk1"/>
              </a:buClr>
              <a:buSzPts val="2400"/>
              <a:buFont typeface="Noto Sans Symbols"/>
              <a:buNone/>
            </a:pPr>
            <a:r>
              <a:rPr lang="en-US"/>
              <a:t>Believing that negative events are unchangeable and that you have little or no control over them</a:t>
            </a:r>
            <a:endParaRPr/>
          </a:p>
          <a:p>
            <a:pPr marL="341313" lvl="0" indent="-188913" algn="l" rtl="0">
              <a:spcBef>
                <a:spcPts val="480"/>
              </a:spcBef>
              <a:spcAft>
                <a:spcPts val="0"/>
              </a:spcAft>
              <a:buClr>
                <a:schemeClr val="dk1"/>
              </a:buClr>
              <a:buSzPts val="2400"/>
              <a:buNone/>
            </a:pPr>
            <a:endParaRPr/>
          </a:p>
        </p:txBody>
      </p:sp>
      <p:pic>
        <p:nvPicPr>
          <p:cNvPr id="1337" name="Google Shape;1337;p71" descr="Avoid_Thinking_Traps.png"/>
          <p:cNvPicPr preferRelativeResize="0"/>
          <p:nvPr/>
        </p:nvPicPr>
        <p:blipFill rotWithShape="1">
          <a:blip r:embed="rId3">
            <a:alphaModFix/>
          </a:blip>
          <a:srcRect/>
          <a:stretch/>
        </p:blipFill>
        <p:spPr>
          <a:xfrm>
            <a:off x="457200" y="141288"/>
            <a:ext cx="682625" cy="822325"/>
          </a:xfrm>
          <a:prstGeom prst="rect">
            <a:avLst/>
          </a:prstGeom>
          <a:noFill/>
          <a:ln>
            <a:noFill/>
          </a:ln>
        </p:spPr>
      </p:pic>
      <p:grpSp>
        <p:nvGrpSpPr>
          <p:cNvPr id="1338" name="Google Shape;1338;p71"/>
          <p:cNvGrpSpPr/>
          <p:nvPr/>
        </p:nvGrpSpPr>
        <p:grpSpPr>
          <a:xfrm>
            <a:off x="-233363" y="6287789"/>
            <a:ext cx="1190626" cy="570211"/>
            <a:chOff x="-106363" y="6287789"/>
            <a:chExt cx="1190626" cy="570211"/>
          </a:xfrm>
        </p:grpSpPr>
        <p:pic>
          <p:nvPicPr>
            <p:cNvPr id="1339" name="Google Shape;1339;p71" descr="http://peanutonthetable.com/wp-content/uploads/2013/02/notebook-and-pen.jpg">
              <a:hlinkClick r:id="rId4"/>
            </p:cNvPr>
            <p:cNvPicPr preferRelativeResize="0"/>
            <p:nvPr/>
          </p:nvPicPr>
          <p:blipFill rotWithShape="1">
            <a:blip r:embed="rId5">
              <a:alphaModFix/>
            </a:blip>
            <a:srcRect/>
            <a:stretch/>
          </p:blipFill>
          <p:spPr>
            <a:xfrm>
              <a:off x="120650" y="6326188"/>
              <a:ext cx="719138" cy="531812"/>
            </a:xfrm>
            <a:prstGeom prst="rect">
              <a:avLst/>
            </a:prstGeom>
            <a:noFill/>
            <a:ln>
              <a:noFill/>
            </a:ln>
            <a:effectLst>
              <a:outerShdw blurRad="292100" dist="139700" dir="2700000" algn="tl" rotWithShape="0">
                <a:srgbClr val="333333">
                  <a:alpha val="64705"/>
                </a:srgbClr>
              </a:outerShdw>
            </a:effectLst>
          </p:spPr>
        </p:pic>
        <p:sp>
          <p:nvSpPr>
            <p:cNvPr id="1340" name="Google Shape;1340;p71"/>
            <p:cNvSpPr txBox="1"/>
            <p:nvPr/>
          </p:nvSpPr>
          <p:spPr>
            <a:xfrm>
              <a:off x="-106363" y="6287789"/>
              <a:ext cx="119062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dk1"/>
                  </a:solidFill>
                  <a:latin typeface="Verdana"/>
                  <a:ea typeface="Verdana"/>
                  <a:cs typeface="Verdana"/>
                  <a:sym typeface="Verdana"/>
                </a:rPr>
                <a:t>Notes</a:t>
              </a:r>
              <a:endParaRPr/>
            </a:p>
            <a:p>
              <a:pPr marL="0" marR="0" lvl="0" indent="0" algn="ctr" rtl="0">
                <a:spcBef>
                  <a:spcPts val="0"/>
                </a:spcBef>
                <a:spcAft>
                  <a:spcPts val="0"/>
                </a:spcAft>
                <a:buNone/>
              </a:pPr>
              <a:r>
                <a:rPr lang="en-US" sz="800">
                  <a:solidFill>
                    <a:schemeClr val="dk1"/>
                  </a:solidFill>
                  <a:latin typeface="Verdana"/>
                  <a:ea typeface="Verdana"/>
                  <a:cs typeface="Verdana"/>
                  <a:sym typeface="Verdana"/>
                </a:rPr>
                <a:t>page 27</a:t>
              </a:r>
              <a:endParaRPr sz="800">
                <a:solidFill>
                  <a:schemeClr val="dk1"/>
                </a:solidFill>
                <a:latin typeface="Verdana"/>
                <a:ea typeface="Verdana"/>
                <a:cs typeface="Verdana"/>
                <a:sym typeface="Verdana"/>
              </a:endParaRPr>
            </a:p>
          </p:txBody>
        </p:sp>
      </p:grpSp>
      <p:sp>
        <p:nvSpPr>
          <p:cNvPr id="1341" name="Google Shape;1341;p71"/>
          <p:cNvSpPr txBox="1"/>
          <p:nvPr/>
        </p:nvSpPr>
        <p:spPr>
          <a:xfrm>
            <a:off x="442913" y="4637088"/>
            <a:ext cx="8458200" cy="15700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Verdana"/>
                <a:ea typeface="Verdana"/>
                <a:cs typeface="Verdana"/>
                <a:sym typeface="Verdana"/>
              </a:rPr>
              <a:t>Mental Cue:  		</a:t>
            </a:r>
            <a:r>
              <a:rPr lang="en-US" sz="2400">
                <a:solidFill>
                  <a:schemeClr val="dk1"/>
                </a:solidFill>
                <a:latin typeface="Verdana"/>
                <a:ea typeface="Verdana"/>
                <a:cs typeface="Verdana"/>
                <a:sym typeface="Verdana"/>
              </a:rPr>
              <a:t>Grab control</a:t>
            </a:r>
            <a:endParaRPr/>
          </a:p>
          <a:p>
            <a:pPr marL="0" marR="0" lvl="0" indent="0" algn="l" rtl="0">
              <a:spcBef>
                <a:spcPts val="0"/>
              </a:spcBef>
              <a:spcAft>
                <a:spcPts val="0"/>
              </a:spcAft>
              <a:buNone/>
            </a:pPr>
            <a:endParaRPr sz="2400" u="sng">
              <a:solidFill>
                <a:schemeClr val="dk1"/>
              </a:solidFill>
              <a:latin typeface="Verdana"/>
              <a:ea typeface="Verdana"/>
              <a:cs typeface="Verdana"/>
              <a:sym typeface="Verdana"/>
            </a:endParaRPr>
          </a:p>
          <a:p>
            <a:pPr marL="0" marR="0" lvl="0" indent="0" algn="l" rtl="0">
              <a:spcBef>
                <a:spcPts val="0"/>
              </a:spcBef>
              <a:spcAft>
                <a:spcPts val="0"/>
              </a:spcAft>
              <a:buNone/>
            </a:pPr>
            <a:r>
              <a:rPr lang="en-US" sz="2400" b="1">
                <a:solidFill>
                  <a:schemeClr val="dk1"/>
                </a:solidFill>
                <a:latin typeface="Verdana"/>
                <a:ea typeface="Verdana"/>
                <a:cs typeface="Verdana"/>
                <a:sym typeface="Verdana"/>
              </a:rPr>
              <a:t>Critical Question:  	</a:t>
            </a:r>
            <a:r>
              <a:rPr lang="en-US" sz="2400">
                <a:solidFill>
                  <a:schemeClr val="dk1"/>
                </a:solidFill>
                <a:latin typeface="Verdana"/>
                <a:ea typeface="Verdana"/>
                <a:cs typeface="Verdana"/>
                <a:sym typeface="Verdana"/>
              </a:rPr>
              <a:t>What’s changeable?  What 					can I control?</a:t>
            </a:r>
            <a:endParaRPr sz="2400" u="sng">
              <a:solidFill>
                <a:schemeClr val="dk1"/>
              </a:solidFill>
              <a:latin typeface="Verdana"/>
              <a:ea typeface="Verdana"/>
              <a:cs typeface="Verdana"/>
              <a:sym typeface="Verdana"/>
            </a:endParaRPr>
          </a:p>
        </p:txBody>
      </p:sp>
      <p:cxnSp>
        <p:nvCxnSpPr>
          <p:cNvPr id="1342" name="Google Shape;1342;p71"/>
          <p:cNvCxnSpPr/>
          <p:nvPr/>
        </p:nvCxnSpPr>
        <p:spPr>
          <a:xfrm rot="10800000" flipH="1">
            <a:off x="3354545" y="4011561"/>
            <a:ext cx="2884020" cy="3616"/>
          </a:xfrm>
          <a:prstGeom prst="straightConnector1">
            <a:avLst/>
          </a:prstGeom>
          <a:noFill/>
          <a:ln w="38100" cap="flat" cmpd="sng">
            <a:solidFill>
              <a:srgbClr val="FF0000"/>
            </a:solidFill>
            <a:prstDash val="solid"/>
            <a:round/>
            <a:headEnd type="none" w="sm" len="sm"/>
            <a:tailEnd type="none" w="sm" len="sm"/>
          </a:ln>
        </p:spPr>
      </p:cxnSp>
      <p:cxnSp>
        <p:nvCxnSpPr>
          <p:cNvPr id="1343" name="Google Shape;1343;p71"/>
          <p:cNvCxnSpPr/>
          <p:nvPr/>
        </p:nvCxnSpPr>
        <p:spPr>
          <a:xfrm rot="10800000" flipH="1">
            <a:off x="5866687" y="3672348"/>
            <a:ext cx="2171183" cy="8532"/>
          </a:xfrm>
          <a:prstGeom prst="straightConnector1">
            <a:avLst/>
          </a:prstGeom>
          <a:noFill/>
          <a:ln w="38100" cap="flat" cmpd="sng">
            <a:solidFill>
              <a:srgbClr val="FF0000"/>
            </a:solidFill>
            <a:prstDash val="solid"/>
            <a:round/>
            <a:headEnd type="none" w="sm" len="sm"/>
            <a:tailEnd type="none" w="sm" len="sm"/>
          </a:ln>
        </p:spPr>
      </p:cxnSp>
      <p:cxnSp>
        <p:nvCxnSpPr>
          <p:cNvPr id="1344" name="Google Shape;1344;p71"/>
          <p:cNvCxnSpPr/>
          <p:nvPr/>
        </p:nvCxnSpPr>
        <p:spPr>
          <a:xfrm>
            <a:off x="5029200" y="6135329"/>
            <a:ext cx="1120877" cy="0"/>
          </a:xfrm>
          <a:prstGeom prst="straightConnector1">
            <a:avLst/>
          </a:prstGeom>
          <a:noFill/>
          <a:ln w="38100" cap="flat" cmpd="sng">
            <a:solidFill>
              <a:srgbClr val="FF0000"/>
            </a:solidFill>
            <a:prstDash val="solid"/>
            <a:round/>
            <a:headEnd type="none" w="sm" len="sm"/>
            <a:tailEnd type="none" w="sm" len="sm"/>
          </a:ln>
        </p:spPr>
      </p:cxnSp>
      <p:cxnSp>
        <p:nvCxnSpPr>
          <p:cNvPr id="1345" name="Google Shape;1345;p71"/>
          <p:cNvCxnSpPr/>
          <p:nvPr/>
        </p:nvCxnSpPr>
        <p:spPr>
          <a:xfrm>
            <a:off x="5294671" y="5810865"/>
            <a:ext cx="1814051" cy="0"/>
          </a:xfrm>
          <a:prstGeom prst="straightConnector1">
            <a:avLst/>
          </a:prstGeom>
          <a:noFill/>
          <a:ln w="38100" cap="flat" cmpd="sng">
            <a:solidFill>
              <a:srgbClr val="FF0000"/>
            </a:solidFill>
            <a:prstDash val="solid"/>
            <a:round/>
            <a:headEnd type="none" w="sm" len="sm"/>
            <a:tailEnd type="none" w="sm" len="sm"/>
          </a:ln>
        </p:spPr>
      </p:cxnSp>
      <p:sp>
        <p:nvSpPr>
          <p:cNvPr id="1346" name="Google Shape;1346;p71"/>
          <p:cNvSpPr txBox="1"/>
          <p:nvPr/>
        </p:nvSpPr>
        <p:spPr>
          <a:xfrm>
            <a:off x="5461514" y="2870313"/>
            <a:ext cx="103105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Verdana"/>
                <a:ea typeface="Verdana"/>
                <a:cs typeface="Verdana"/>
                <a:sym typeface="Verdana"/>
              </a:rPr>
              <a:t>Time</a:t>
            </a:r>
            <a:endParaRPr sz="2400">
              <a:solidFill>
                <a:schemeClr val="dk1"/>
              </a:solidFill>
              <a:latin typeface="Verdana"/>
              <a:ea typeface="Verdana"/>
              <a:cs typeface="Verdana"/>
              <a:sym typeface="Verdana"/>
            </a:endParaRPr>
          </a:p>
        </p:txBody>
      </p:sp>
      <p:sp>
        <p:nvSpPr>
          <p:cNvPr id="1347" name="Google Shape;1347;p7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41">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41">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41">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72"/>
          <p:cNvSpPr txBox="1"/>
          <p:nvPr/>
        </p:nvSpPr>
        <p:spPr>
          <a:xfrm>
            <a:off x="436900" y="1144928"/>
            <a:ext cx="7837488" cy="1047743"/>
          </a:xfrm>
          <a:prstGeom prst="rect">
            <a:avLst/>
          </a:prstGeom>
          <a:noFill/>
          <a:ln>
            <a:noFill/>
          </a:ln>
        </p:spPr>
        <p:txBody>
          <a:bodyPr spcFirstLastPara="1" wrap="square" lIns="91275" tIns="45625" rIns="91275" bIns="45625" anchor="t" anchorCtr="0">
            <a:noAutofit/>
          </a:bodyPr>
          <a:lstStyle/>
          <a:p>
            <a:pPr marL="0" marR="0" lvl="0" indent="0" algn="l" rtl="0">
              <a:lnSpc>
                <a:spcPct val="94583"/>
              </a:lnSpc>
              <a:spcBef>
                <a:spcPts val="0"/>
              </a:spcBef>
              <a:spcAft>
                <a:spcPts val="0"/>
              </a:spcAft>
              <a:buClr>
                <a:schemeClr val="dk1"/>
              </a:buClr>
              <a:buSzPts val="2400"/>
              <a:buFont typeface="Noto Sans Symbols"/>
              <a:buNone/>
            </a:pPr>
            <a:r>
              <a:rPr lang="en-US" sz="2400">
                <a:solidFill>
                  <a:schemeClr val="dk1"/>
                </a:solidFill>
                <a:latin typeface="Verdana"/>
                <a:ea typeface="Verdana"/>
                <a:cs typeface="Verdana"/>
                <a:sym typeface="Verdana"/>
              </a:rPr>
              <a:t>You did poorly on your ACT.  You think to yourself, “I’m so stupid.  If I can’t even do well on this lousy test, how will I ever make it in the real world!”</a:t>
            </a:r>
            <a:endParaRPr/>
          </a:p>
        </p:txBody>
      </p:sp>
      <p:sp>
        <p:nvSpPr>
          <p:cNvPr id="1356" name="Google Shape;1356;p72"/>
          <p:cNvSpPr/>
          <p:nvPr/>
        </p:nvSpPr>
        <p:spPr>
          <a:xfrm>
            <a:off x="363538" y="2257425"/>
            <a:ext cx="8345487" cy="2284413"/>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86475" tIns="43225" rIns="86475" bIns="432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57" name="Google Shape;1357;p72"/>
          <p:cNvSpPr txBox="1">
            <a:spLocks noGrp="1"/>
          </p:cNvSpPr>
          <p:nvPr>
            <p:ph type="body" idx="1"/>
          </p:nvPr>
        </p:nvSpPr>
        <p:spPr>
          <a:xfrm>
            <a:off x="434975" y="2358333"/>
            <a:ext cx="7837488" cy="2162513"/>
          </a:xfrm>
          <a:prstGeom prst="rect">
            <a:avLst/>
          </a:prstGeom>
          <a:noFill/>
          <a:ln>
            <a:noFill/>
          </a:ln>
        </p:spPr>
        <p:txBody>
          <a:bodyPr spcFirstLastPara="1" wrap="square" lIns="91275" tIns="45625" rIns="91275" bIns="45625" anchor="t" anchorCtr="0">
            <a:noAutofit/>
          </a:bodyPr>
          <a:lstStyle/>
          <a:p>
            <a:pPr marL="341163" lvl="0" indent="-341163" algn="l" rtl="0">
              <a:lnSpc>
                <a:spcPct val="81900"/>
              </a:lnSpc>
              <a:spcBef>
                <a:spcPts val="0"/>
              </a:spcBef>
              <a:spcAft>
                <a:spcPts val="0"/>
              </a:spcAft>
              <a:buClr>
                <a:srgbClr val="000000"/>
              </a:buClr>
              <a:buSzPts val="3000"/>
              <a:buFont typeface="Noto Sans Symbols"/>
              <a:buNone/>
            </a:pPr>
            <a:r>
              <a:rPr lang="en-US" sz="3000" b="1">
                <a:solidFill>
                  <a:srgbClr val="000000"/>
                </a:solidFill>
              </a:rPr>
              <a:t>Everything, Everything, Everything:</a:t>
            </a:r>
            <a:endParaRPr/>
          </a:p>
          <a:p>
            <a:pPr marL="0" lvl="0" indent="0" algn="l" rtl="0">
              <a:lnSpc>
                <a:spcPct val="94583"/>
              </a:lnSpc>
              <a:spcBef>
                <a:spcPts val="568"/>
              </a:spcBef>
              <a:spcAft>
                <a:spcPts val="0"/>
              </a:spcAft>
              <a:buClr>
                <a:srgbClr val="000000"/>
              </a:buClr>
              <a:buSzPts val="2400"/>
              <a:buFont typeface="Noto Sans Symbols"/>
              <a:buNone/>
            </a:pPr>
            <a:r>
              <a:rPr lang="en-US">
                <a:solidFill>
                  <a:srgbClr val="000000"/>
                </a:solidFill>
              </a:rPr>
              <a:t>Believing that you can judge your character or someone else’s character based on a single event </a:t>
            </a:r>
            <a:endParaRPr>
              <a:solidFill>
                <a:srgbClr val="000000"/>
              </a:solidFill>
            </a:endParaRPr>
          </a:p>
          <a:p>
            <a:pPr marL="0" lvl="0" indent="0" algn="ctr" rtl="0">
              <a:lnSpc>
                <a:spcPct val="94583"/>
              </a:lnSpc>
              <a:spcBef>
                <a:spcPts val="568"/>
              </a:spcBef>
              <a:spcAft>
                <a:spcPts val="0"/>
              </a:spcAft>
              <a:buClr>
                <a:srgbClr val="000000"/>
              </a:buClr>
              <a:buSzPts val="2400"/>
              <a:buFont typeface="Noto Sans Symbols"/>
              <a:buNone/>
            </a:pPr>
            <a:r>
              <a:rPr lang="en-US">
                <a:solidFill>
                  <a:srgbClr val="000000"/>
                </a:solidFill>
              </a:rPr>
              <a:t>or </a:t>
            </a:r>
            <a:endParaRPr/>
          </a:p>
          <a:p>
            <a:pPr marL="0" lvl="0" indent="0" algn="l" rtl="0">
              <a:lnSpc>
                <a:spcPct val="94583"/>
              </a:lnSpc>
              <a:spcBef>
                <a:spcPts val="568"/>
              </a:spcBef>
              <a:spcAft>
                <a:spcPts val="0"/>
              </a:spcAft>
              <a:buClr>
                <a:srgbClr val="000000"/>
              </a:buClr>
              <a:buSzPts val="2400"/>
              <a:buFont typeface="Noto Sans Symbols"/>
              <a:buNone/>
            </a:pPr>
            <a:r>
              <a:rPr lang="en-US">
                <a:solidFill>
                  <a:srgbClr val="000000"/>
                </a:solidFill>
              </a:rPr>
              <a:t>Believing that what caused the problem is going to negatively affect many areas of your life</a:t>
            </a:r>
            <a:endParaRPr/>
          </a:p>
          <a:p>
            <a:pPr marL="0" lvl="0" indent="0" algn="l" rtl="0">
              <a:lnSpc>
                <a:spcPct val="94583"/>
              </a:lnSpc>
              <a:spcBef>
                <a:spcPts val="568"/>
              </a:spcBef>
              <a:spcAft>
                <a:spcPts val="0"/>
              </a:spcAft>
              <a:buClr>
                <a:schemeClr val="dk1"/>
              </a:buClr>
              <a:buSzPts val="2400"/>
              <a:buFont typeface="Noto Sans Symbols"/>
              <a:buNone/>
            </a:pPr>
            <a:endParaRPr>
              <a:solidFill>
                <a:srgbClr val="000000"/>
              </a:solidFill>
            </a:endParaRPr>
          </a:p>
          <a:p>
            <a:pPr marL="0" lvl="0" indent="0" algn="l" rtl="0">
              <a:lnSpc>
                <a:spcPct val="94583"/>
              </a:lnSpc>
              <a:spcBef>
                <a:spcPts val="568"/>
              </a:spcBef>
              <a:spcAft>
                <a:spcPts val="0"/>
              </a:spcAft>
              <a:buClr>
                <a:srgbClr val="000000"/>
              </a:buClr>
              <a:buSzPts val="2400"/>
              <a:buFont typeface="Noto Sans Symbols"/>
              <a:buNone/>
            </a:pPr>
            <a:r>
              <a:rPr lang="en-US">
                <a:solidFill>
                  <a:srgbClr val="000000"/>
                </a:solidFill>
              </a:rPr>
              <a:t> </a:t>
            </a:r>
            <a:endParaRPr>
              <a:solidFill>
                <a:srgbClr val="000000"/>
              </a:solidFill>
            </a:endParaRPr>
          </a:p>
          <a:p>
            <a:pPr marL="341313" lvl="0" indent="-341313" algn="l" rtl="0">
              <a:spcBef>
                <a:spcPts val="480"/>
              </a:spcBef>
              <a:spcAft>
                <a:spcPts val="0"/>
              </a:spcAft>
              <a:buClr>
                <a:schemeClr val="dk1"/>
              </a:buClr>
              <a:buSzPts val="2400"/>
              <a:buFont typeface="Noto Sans Symbols"/>
              <a:buNone/>
            </a:pPr>
            <a:endParaRPr/>
          </a:p>
          <a:p>
            <a:pPr marL="341313" lvl="0" indent="-188913" algn="l" rtl="0">
              <a:spcBef>
                <a:spcPts val="480"/>
              </a:spcBef>
              <a:spcAft>
                <a:spcPts val="0"/>
              </a:spcAft>
              <a:buClr>
                <a:schemeClr val="dk1"/>
              </a:buClr>
              <a:buSzPts val="2400"/>
              <a:buNone/>
            </a:pPr>
            <a:endParaRPr/>
          </a:p>
          <a:p>
            <a:pPr marL="341313" lvl="0" indent="-188913" algn="l" rtl="0">
              <a:spcBef>
                <a:spcPts val="480"/>
              </a:spcBef>
              <a:spcAft>
                <a:spcPts val="0"/>
              </a:spcAft>
              <a:buClr>
                <a:schemeClr val="dk1"/>
              </a:buClr>
              <a:buSzPts val="2400"/>
              <a:buNone/>
            </a:pPr>
            <a:endParaRPr/>
          </a:p>
        </p:txBody>
      </p:sp>
      <p:sp>
        <p:nvSpPr>
          <p:cNvPr id="1358" name="Google Shape;1358;p72"/>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Common Thinking Traps</a:t>
            </a:r>
            <a:endParaRPr/>
          </a:p>
        </p:txBody>
      </p:sp>
      <p:sp>
        <p:nvSpPr>
          <p:cNvPr id="1359" name="Google Shape;1359;p7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72</a:t>
            </a:fld>
            <a:endParaRPr/>
          </a:p>
        </p:txBody>
      </p:sp>
      <p:pic>
        <p:nvPicPr>
          <p:cNvPr id="1360" name="Google Shape;1360;p72" descr="Avoid_Thinking_Traps.png"/>
          <p:cNvPicPr preferRelativeResize="0"/>
          <p:nvPr/>
        </p:nvPicPr>
        <p:blipFill rotWithShape="1">
          <a:blip r:embed="rId3">
            <a:alphaModFix/>
          </a:blip>
          <a:srcRect/>
          <a:stretch/>
        </p:blipFill>
        <p:spPr>
          <a:xfrm>
            <a:off x="457200" y="141288"/>
            <a:ext cx="682625" cy="822325"/>
          </a:xfrm>
          <a:prstGeom prst="rect">
            <a:avLst/>
          </a:prstGeom>
          <a:noFill/>
          <a:ln>
            <a:noFill/>
          </a:ln>
        </p:spPr>
      </p:pic>
      <p:sp>
        <p:nvSpPr>
          <p:cNvPr id="1361" name="Google Shape;1361;p72"/>
          <p:cNvSpPr txBox="1"/>
          <p:nvPr/>
        </p:nvSpPr>
        <p:spPr>
          <a:xfrm>
            <a:off x="463550" y="4479639"/>
            <a:ext cx="8680450"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Verdana"/>
                <a:ea typeface="Verdana"/>
                <a:cs typeface="Verdana"/>
                <a:sym typeface="Verdana"/>
              </a:rPr>
              <a:t>Mental Cue:  		</a:t>
            </a:r>
            <a:r>
              <a:rPr lang="en-US" sz="2400">
                <a:solidFill>
                  <a:schemeClr val="dk1"/>
                </a:solidFill>
                <a:latin typeface="Verdana"/>
                <a:ea typeface="Verdana"/>
                <a:cs typeface="Verdana"/>
                <a:sym typeface="Verdana"/>
              </a:rPr>
              <a:t>Get specific</a:t>
            </a:r>
            <a:endParaRPr/>
          </a:p>
          <a:p>
            <a:pPr marL="0" marR="0" lvl="0" indent="0" algn="l" rtl="0">
              <a:spcBef>
                <a:spcPts val="0"/>
              </a:spcBef>
              <a:spcAft>
                <a:spcPts val="0"/>
              </a:spcAft>
              <a:buNone/>
            </a:pPr>
            <a:r>
              <a:rPr lang="en-US" sz="2400" b="1">
                <a:solidFill>
                  <a:schemeClr val="dk1"/>
                </a:solidFill>
                <a:latin typeface="Verdana"/>
                <a:ea typeface="Verdana"/>
                <a:cs typeface="Verdana"/>
                <a:sym typeface="Verdana"/>
              </a:rPr>
              <a:t>Critical Question:  	</a:t>
            </a:r>
            <a:r>
              <a:rPr lang="en-US" sz="2400">
                <a:solidFill>
                  <a:schemeClr val="dk1"/>
                </a:solidFill>
                <a:latin typeface="Verdana"/>
                <a:ea typeface="Verdana"/>
                <a:cs typeface="Verdana"/>
                <a:sym typeface="Verdana"/>
              </a:rPr>
              <a:t>What is the </a:t>
            </a:r>
            <a:r>
              <a:rPr lang="en-US" sz="2400" i="1">
                <a:solidFill>
                  <a:schemeClr val="dk1"/>
                </a:solidFill>
                <a:latin typeface="Verdana"/>
                <a:ea typeface="Verdana"/>
                <a:cs typeface="Verdana"/>
                <a:sym typeface="Verdana"/>
              </a:rPr>
              <a:t>specific </a:t>
            </a:r>
            <a:r>
              <a:rPr lang="en-US" sz="2400">
                <a:solidFill>
                  <a:schemeClr val="dk1"/>
                </a:solidFill>
                <a:latin typeface="Verdana"/>
                <a:ea typeface="Verdana"/>
                <a:cs typeface="Verdana"/>
                <a:sym typeface="Verdana"/>
              </a:rPr>
              <a:t>behavior</a:t>
            </a:r>
            <a:endParaRPr/>
          </a:p>
          <a:p>
            <a:pPr marL="0" marR="0" lvl="0" indent="0" algn="l" rtl="0">
              <a:spcBef>
                <a:spcPts val="0"/>
              </a:spcBef>
              <a:spcAft>
                <a:spcPts val="0"/>
              </a:spcAft>
              <a:buNone/>
            </a:pPr>
            <a:r>
              <a:rPr lang="en-US" sz="2400">
                <a:solidFill>
                  <a:schemeClr val="dk1"/>
                </a:solidFill>
                <a:latin typeface="Verdana"/>
                <a:ea typeface="Verdana"/>
                <a:cs typeface="Verdana"/>
                <a:sym typeface="Verdana"/>
              </a:rPr>
              <a:t>				that explains the situation?  					What </a:t>
            </a:r>
            <a:r>
              <a:rPr lang="en-US" sz="2400" i="1">
                <a:solidFill>
                  <a:schemeClr val="dk1"/>
                </a:solidFill>
                <a:latin typeface="Verdana"/>
                <a:ea typeface="Verdana"/>
                <a:cs typeface="Verdana"/>
                <a:sym typeface="Verdana"/>
              </a:rPr>
              <a:t>specific</a:t>
            </a:r>
            <a:r>
              <a:rPr lang="en-US" sz="2400">
                <a:solidFill>
                  <a:schemeClr val="dk1"/>
                </a:solidFill>
                <a:latin typeface="Verdana"/>
                <a:ea typeface="Verdana"/>
                <a:cs typeface="Verdana"/>
                <a:sym typeface="Verdana"/>
              </a:rPr>
              <a:t> area of my life 					will be affected?</a:t>
            </a:r>
            <a:r>
              <a:rPr lang="en-US" sz="2400" u="sng">
                <a:solidFill>
                  <a:schemeClr val="dk1"/>
                </a:solidFill>
                <a:latin typeface="Verdana"/>
                <a:ea typeface="Verdana"/>
                <a:cs typeface="Verdana"/>
                <a:sym typeface="Verdana"/>
              </a:rPr>
              <a:t> </a:t>
            </a:r>
            <a:endParaRPr/>
          </a:p>
        </p:txBody>
      </p:sp>
      <p:sp>
        <p:nvSpPr>
          <p:cNvPr id="1362" name="Google Shape;1362;p72"/>
          <p:cNvSpPr txBox="1"/>
          <p:nvPr/>
        </p:nvSpPr>
        <p:spPr>
          <a:xfrm>
            <a:off x="5260269" y="3405894"/>
            <a:ext cx="261481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Verdana"/>
                <a:ea typeface="Verdana"/>
                <a:cs typeface="Verdana"/>
                <a:sym typeface="Verdana"/>
              </a:rPr>
              <a:t>Domino Effect</a:t>
            </a:r>
            <a:endParaRPr sz="2400">
              <a:solidFill>
                <a:schemeClr val="dk1"/>
              </a:solidFill>
              <a:latin typeface="Verdana"/>
              <a:ea typeface="Verdana"/>
              <a:cs typeface="Verdana"/>
              <a:sym typeface="Verdana"/>
            </a:endParaRPr>
          </a:p>
        </p:txBody>
      </p:sp>
      <p:cxnSp>
        <p:nvCxnSpPr>
          <p:cNvPr id="1363" name="Google Shape;1363;p72"/>
          <p:cNvCxnSpPr/>
          <p:nvPr/>
        </p:nvCxnSpPr>
        <p:spPr>
          <a:xfrm rot="10800000" flipH="1">
            <a:off x="434382" y="3406877"/>
            <a:ext cx="4019631" cy="3621"/>
          </a:xfrm>
          <a:prstGeom prst="straightConnector1">
            <a:avLst/>
          </a:prstGeom>
          <a:noFill/>
          <a:ln w="38100" cap="flat" cmpd="sng">
            <a:solidFill>
              <a:srgbClr val="FF0000"/>
            </a:solidFill>
            <a:prstDash val="solid"/>
            <a:round/>
            <a:headEnd type="none" w="sm" len="sm"/>
            <a:tailEnd type="none" w="sm" len="sm"/>
          </a:ln>
        </p:spPr>
      </p:cxnSp>
      <p:cxnSp>
        <p:nvCxnSpPr>
          <p:cNvPr id="1364" name="Google Shape;1364;p72"/>
          <p:cNvCxnSpPr/>
          <p:nvPr/>
        </p:nvCxnSpPr>
        <p:spPr>
          <a:xfrm rot="10800000" flipH="1">
            <a:off x="3934666" y="3082413"/>
            <a:ext cx="3380534" cy="8537"/>
          </a:xfrm>
          <a:prstGeom prst="straightConnector1">
            <a:avLst/>
          </a:prstGeom>
          <a:noFill/>
          <a:ln w="38100" cap="flat" cmpd="sng">
            <a:solidFill>
              <a:srgbClr val="FF0000"/>
            </a:solidFill>
            <a:prstDash val="solid"/>
            <a:round/>
            <a:headEnd type="none" w="sm" len="sm"/>
            <a:tailEnd type="none" w="sm" len="sm"/>
          </a:ln>
        </p:spPr>
      </p:cxnSp>
      <p:cxnSp>
        <p:nvCxnSpPr>
          <p:cNvPr id="1365" name="Google Shape;1365;p72"/>
          <p:cNvCxnSpPr/>
          <p:nvPr/>
        </p:nvCxnSpPr>
        <p:spPr>
          <a:xfrm>
            <a:off x="6253317" y="3421626"/>
            <a:ext cx="1961535" cy="0"/>
          </a:xfrm>
          <a:prstGeom prst="straightConnector1">
            <a:avLst/>
          </a:prstGeom>
          <a:noFill/>
          <a:ln w="38100" cap="flat" cmpd="sng">
            <a:solidFill>
              <a:srgbClr val="FF0000"/>
            </a:solidFill>
            <a:prstDash val="solid"/>
            <a:round/>
            <a:headEnd type="none" w="sm" len="sm"/>
            <a:tailEnd type="none" w="sm" len="sm"/>
          </a:ln>
        </p:spPr>
      </p:cxnSp>
      <p:cxnSp>
        <p:nvCxnSpPr>
          <p:cNvPr id="1366" name="Google Shape;1366;p72"/>
          <p:cNvCxnSpPr/>
          <p:nvPr/>
        </p:nvCxnSpPr>
        <p:spPr>
          <a:xfrm rot="10800000" flipH="1">
            <a:off x="891581" y="4439265"/>
            <a:ext cx="4535825" cy="3621"/>
          </a:xfrm>
          <a:prstGeom prst="straightConnector1">
            <a:avLst/>
          </a:prstGeom>
          <a:noFill/>
          <a:ln w="38100" cap="flat" cmpd="sng">
            <a:solidFill>
              <a:srgbClr val="FF0000"/>
            </a:solidFill>
            <a:prstDash val="solid"/>
            <a:round/>
            <a:headEnd type="none" w="sm" len="sm"/>
            <a:tailEnd type="none" w="sm" len="sm"/>
          </a:ln>
        </p:spPr>
      </p:cxnSp>
      <p:cxnSp>
        <p:nvCxnSpPr>
          <p:cNvPr id="1367" name="Google Shape;1367;p72"/>
          <p:cNvCxnSpPr/>
          <p:nvPr/>
        </p:nvCxnSpPr>
        <p:spPr>
          <a:xfrm rot="10800000" flipH="1">
            <a:off x="6022259" y="5301487"/>
            <a:ext cx="2605547" cy="4916"/>
          </a:xfrm>
          <a:prstGeom prst="straightConnector1">
            <a:avLst/>
          </a:prstGeom>
          <a:noFill/>
          <a:ln w="38100" cap="flat" cmpd="sng">
            <a:solidFill>
              <a:srgbClr val="FF0000"/>
            </a:solidFill>
            <a:prstDash val="solid"/>
            <a:round/>
            <a:headEnd type="none" w="sm" len="sm"/>
            <a:tailEnd type="none" w="sm" len="sm"/>
          </a:ln>
        </p:spPr>
      </p:cxnSp>
      <p:cxnSp>
        <p:nvCxnSpPr>
          <p:cNvPr id="1368" name="Google Shape;1368;p72"/>
          <p:cNvCxnSpPr/>
          <p:nvPr/>
        </p:nvCxnSpPr>
        <p:spPr>
          <a:xfrm rot="10800000" flipH="1">
            <a:off x="5080107" y="6021958"/>
            <a:ext cx="3518203" cy="3616"/>
          </a:xfrm>
          <a:prstGeom prst="straightConnector1">
            <a:avLst/>
          </a:prstGeom>
          <a:noFill/>
          <a:ln w="38100" cap="flat" cmpd="sng">
            <a:solidFill>
              <a:srgbClr val="FF0000"/>
            </a:solidFill>
            <a:prstDash val="solid"/>
            <a:round/>
            <a:headEnd type="none" w="sm" len="sm"/>
            <a:tailEnd type="none" w="sm" len="sm"/>
          </a:ln>
        </p:spPr>
      </p:cxnSp>
      <p:sp>
        <p:nvSpPr>
          <p:cNvPr id="1369" name="Google Shape;1369;p7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5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5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5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5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5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5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57">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5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6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361">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61">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61">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6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p7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73</a:t>
            </a:fld>
            <a:endParaRPr/>
          </a:p>
        </p:txBody>
      </p:sp>
      <p:sp>
        <p:nvSpPr>
          <p:cNvPr id="1377" name="Google Shape;1377;p73"/>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28):</a:t>
            </a:r>
            <a:br>
              <a:rPr lang="en-US"/>
            </a:br>
            <a:r>
              <a:rPr lang="en-US"/>
              <a:t>Name That Trap Practice</a:t>
            </a:r>
            <a:endParaRPr/>
          </a:p>
        </p:txBody>
      </p:sp>
      <p:pic>
        <p:nvPicPr>
          <p:cNvPr id="1378" name="Google Shape;1378;p73" descr="Avoid_Thinking_Traps.png"/>
          <p:cNvPicPr preferRelativeResize="0"/>
          <p:nvPr/>
        </p:nvPicPr>
        <p:blipFill rotWithShape="1">
          <a:blip r:embed="rId3">
            <a:alphaModFix/>
          </a:blip>
          <a:srcRect/>
          <a:stretch/>
        </p:blipFill>
        <p:spPr>
          <a:xfrm>
            <a:off x="457200" y="141288"/>
            <a:ext cx="682625" cy="822325"/>
          </a:xfrm>
          <a:prstGeom prst="rect">
            <a:avLst/>
          </a:prstGeom>
          <a:noFill/>
          <a:ln>
            <a:noFill/>
          </a:ln>
        </p:spPr>
      </p:pic>
      <p:pic>
        <p:nvPicPr>
          <p:cNvPr id="1379" name="Google Shape;1379;p73" descr="D - TLR Review CSF2_TeenCurriculum_ParticipantGuideV3_0 3_AUG15.pptx - PowerPoint"/>
          <p:cNvPicPr preferRelativeResize="0"/>
          <p:nvPr/>
        </p:nvPicPr>
        <p:blipFill rotWithShape="1">
          <a:blip r:embed="rId4">
            <a:alphaModFix/>
          </a:blip>
          <a:srcRect l="23216" t="18411" r="6055" b="10493"/>
          <a:stretch/>
        </p:blipFill>
        <p:spPr>
          <a:xfrm>
            <a:off x="2661315" y="1410797"/>
            <a:ext cx="3843928" cy="4875742"/>
          </a:xfrm>
          <a:prstGeom prst="rect">
            <a:avLst/>
          </a:prstGeom>
          <a:noFill/>
          <a:ln>
            <a:noFill/>
          </a:ln>
        </p:spPr>
      </p:pic>
      <p:sp>
        <p:nvSpPr>
          <p:cNvPr id="1380" name="Google Shape;1380;p7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7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74</a:t>
            </a:fld>
            <a:endParaRPr/>
          </a:p>
        </p:txBody>
      </p:sp>
      <p:sp>
        <p:nvSpPr>
          <p:cNvPr id="1388" name="Google Shape;1388;p74"/>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29):</a:t>
            </a:r>
            <a:br>
              <a:rPr lang="en-US"/>
            </a:br>
            <a:r>
              <a:rPr lang="en-US"/>
              <a:t>Avoid Thinking Traps Practice</a:t>
            </a:r>
            <a:endParaRPr/>
          </a:p>
        </p:txBody>
      </p:sp>
      <p:pic>
        <p:nvPicPr>
          <p:cNvPr id="1389" name="Google Shape;1389;p74" descr="Avoid_Thinking_Traps.png"/>
          <p:cNvPicPr preferRelativeResize="0"/>
          <p:nvPr/>
        </p:nvPicPr>
        <p:blipFill rotWithShape="1">
          <a:blip r:embed="rId3">
            <a:alphaModFix/>
          </a:blip>
          <a:srcRect/>
          <a:stretch/>
        </p:blipFill>
        <p:spPr>
          <a:xfrm>
            <a:off x="457200" y="141288"/>
            <a:ext cx="682625" cy="822325"/>
          </a:xfrm>
          <a:prstGeom prst="rect">
            <a:avLst/>
          </a:prstGeom>
          <a:noFill/>
          <a:ln>
            <a:noFill/>
          </a:ln>
        </p:spPr>
      </p:pic>
      <p:pic>
        <p:nvPicPr>
          <p:cNvPr id="1390" name="Google Shape;1390;p74" descr="D - TLR Review CSF2_TeenCurriculum_ParticipantGuideV3_0 3_AUG15.pptx - PowerPoint"/>
          <p:cNvPicPr preferRelativeResize="0"/>
          <p:nvPr/>
        </p:nvPicPr>
        <p:blipFill rotWithShape="1">
          <a:blip r:embed="rId4">
            <a:alphaModFix/>
          </a:blip>
          <a:srcRect l="20650" t="19136" r="11347" b="12221"/>
          <a:stretch/>
        </p:blipFill>
        <p:spPr>
          <a:xfrm>
            <a:off x="2663692" y="1425353"/>
            <a:ext cx="3810236" cy="4907208"/>
          </a:xfrm>
          <a:prstGeom prst="rect">
            <a:avLst/>
          </a:prstGeom>
          <a:noFill/>
          <a:ln>
            <a:noFill/>
          </a:ln>
        </p:spPr>
      </p:pic>
      <p:sp>
        <p:nvSpPr>
          <p:cNvPr id="1391" name="Google Shape;1391;p7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Google Shape;1398;p7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75</a:t>
            </a:fld>
            <a:endParaRPr/>
          </a:p>
        </p:txBody>
      </p:sp>
      <p:sp>
        <p:nvSpPr>
          <p:cNvPr id="1399" name="Google Shape;1399;p7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30):</a:t>
            </a:r>
            <a:br>
              <a:rPr lang="en-US"/>
            </a:br>
            <a:r>
              <a:rPr lang="en-US"/>
              <a:t>Make it Personal</a:t>
            </a:r>
            <a:endParaRPr/>
          </a:p>
        </p:txBody>
      </p:sp>
      <p:pic>
        <p:nvPicPr>
          <p:cNvPr id="1400" name="Google Shape;1400;p75" descr="Avoid_Thinking_Traps.png"/>
          <p:cNvPicPr preferRelativeResize="0"/>
          <p:nvPr/>
        </p:nvPicPr>
        <p:blipFill rotWithShape="1">
          <a:blip r:embed="rId3">
            <a:alphaModFix/>
          </a:blip>
          <a:srcRect/>
          <a:stretch/>
        </p:blipFill>
        <p:spPr>
          <a:xfrm>
            <a:off x="457200" y="141288"/>
            <a:ext cx="682625" cy="822325"/>
          </a:xfrm>
          <a:prstGeom prst="rect">
            <a:avLst/>
          </a:prstGeom>
          <a:noFill/>
          <a:ln>
            <a:noFill/>
          </a:ln>
        </p:spPr>
      </p:pic>
      <p:pic>
        <p:nvPicPr>
          <p:cNvPr id="1401" name="Google Shape;1401;p75" descr="D - TLR Review CSF2_TeenCurriculum_ParticipantGuideV3_0 3_AUG15.pptx - PowerPoint"/>
          <p:cNvPicPr preferRelativeResize="0"/>
          <p:nvPr/>
        </p:nvPicPr>
        <p:blipFill rotWithShape="1">
          <a:blip r:embed="rId4">
            <a:alphaModFix/>
          </a:blip>
          <a:srcRect l="23216" t="18889" r="6376" b="10123"/>
          <a:stretch/>
        </p:blipFill>
        <p:spPr>
          <a:xfrm>
            <a:off x="2676935" y="1421028"/>
            <a:ext cx="3810237" cy="4897885"/>
          </a:xfrm>
          <a:prstGeom prst="rect">
            <a:avLst/>
          </a:prstGeom>
          <a:noFill/>
          <a:ln>
            <a:noFill/>
          </a:ln>
        </p:spPr>
      </p:pic>
      <p:sp>
        <p:nvSpPr>
          <p:cNvPr id="1402" name="Google Shape;1402;p7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1414"/>
        <p:cNvGrpSpPr/>
        <p:nvPr/>
      </p:nvGrpSpPr>
      <p:grpSpPr>
        <a:xfrm>
          <a:off x="0" y="0"/>
          <a:ext cx="0" cy="0"/>
          <a:chOff x="0" y="0"/>
          <a:chExt cx="0" cy="0"/>
        </a:xfrm>
      </p:grpSpPr>
      <p:sp>
        <p:nvSpPr>
          <p:cNvPr id="1415" name="Google Shape;1415;p7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7) DI Cover Page</a:t>
            </a:r>
            <a:endParaRPr/>
          </a:p>
        </p:txBody>
      </p:sp>
      <p:sp>
        <p:nvSpPr>
          <p:cNvPr id="1416" name="Google Shape;1416;p7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76</a:t>
            </a:fld>
            <a:endParaRPr/>
          </a:p>
        </p:txBody>
      </p:sp>
      <p:sp>
        <p:nvSpPr>
          <p:cNvPr id="1417" name="Google Shape;1417;p7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Shape 1428"/>
        <p:cNvGrpSpPr/>
        <p:nvPr/>
      </p:nvGrpSpPr>
      <p:grpSpPr>
        <a:xfrm>
          <a:off x="0" y="0"/>
          <a:ext cx="0" cy="0"/>
          <a:chOff x="0" y="0"/>
          <a:chExt cx="0" cy="0"/>
        </a:xfrm>
      </p:grpSpPr>
      <p:sp>
        <p:nvSpPr>
          <p:cNvPr id="1429" name="Google Shape;1429;p7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7) DI Key Terms</a:t>
            </a:r>
            <a:endParaRPr/>
          </a:p>
        </p:txBody>
      </p:sp>
      <p:sp>
        <p:nvSpPr>
          <p:cNvPr id="1430" name="Google Shape;1430;p7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77</a:t>
            </a:fld>
            <a:endParaRPr/>
          </a:p>
        </p:txBody>
      </p:sp>
      <p:sp>
        <p:nvSpPr>
          <p:cNvPr id="1431" name="Google Shape;1431;p7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7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31):</a:t>
            </a:r>
            <a:br>
              <a:rPr lang="en-US"/>
            </a:br>
            <a:r>
              <a:rPr lang="en-US"/>
              <a:t>Hunt the Good Stuff</a:t>
            </a:r>
            <a:endParaRPr/>
          </a:p>
        </p:txBody>
      </p:sp>
      <p:sp>
        <p:nvSpPr>
          <p:cNvPr id="1439" name="Google Shape;1439;p7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78</a:t>
            </a:fld>
            <a:endParaRPr/>
          </a:p>
        </p:txBody>
      </p:sp>
      <p:pic>
        <p:nvPicPr>
          <p:cNvPr id="1440" name="Google Shape;1440;p78" descr="HTGS.png"/>
          <p:cNvPicPr preferRelativeResize="0"/>
          <p:nvPr/>
        </p:nvPicPr>
        <p:blipFill rotWithShape="1">
          <a:blip r:embed="rId3">
            <a:alphaModFix/>
          </a:blip>
          <a:srcRect/>
          <a:stretch/>
        </p:blipFill>
        <p:spPr>
          <a:xfrm>
            <a:off x="457200" y="146050"/>
            <a:ext cx="684213" cy="822325"/>
          </a:xfrm>
          <a:prstGeom prst="rect">
            <a:avLst/>
          </a:prstGeom>
          <a:noFill/>
          <a:ln>
            <a:noFill/>
          </a:ln>
        </p:spPr>
      </p:pic>
      <p:pic>
        <p:nvPicPr>
          <p:cNvPr id="1441" name="Google Shape;1441;p78" descr="D - TLR Review CSF2_TeenCurriculum_ParticipantGuideV3_0 3_AUG15.pptx - PowerPoint"/>
          <p:cNvPicPr preferRelativeResize="0"/>
          <p:nvPr/>
        </p:nvPicPr>
        <p:blipFill rotWithShape="1">
          <a:blip r:embed="rId4">
            <a:alphaModFix/>
          </a:blip>
          <a:srcRect l="23536" t="18519" r="6216" b="10247"/>
          <a:stretch/>
        </p:blipFill>
        <p:spPr>
          <a:xfrm>
            <a:off x="2674938" y="1419225"/>
            <a:ext cx="3817937" cy="4885267"/>
          </a:xfrm>
          <a:prstGeom prst="rect">
            <a:avLst/>
          </a:prstGeom>
          <a:noFill/>
          <a:ln>
            <a:noFill/>
          </a:ln>
        </p:spPr>
      </p:pic>
      <p:sp>
        <p:nvSpPr>
          <p:cNvPr id="1442" name="Google Shape;1442;p7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7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Detect Icebergs</a:t>
            </a:r>
            <a:endParaRPr/>
          </a:p>
        </p:txBody>
      </p:sp>
      <p:sp>
        <p:nvSpPr>
          <p:cNvPr id="1450" name="Google Shape;1450;p7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79</a:t>
            </a:fld>
            <a:endParaRPr/>
          </a:p>
        </p:txBody>
      </p:sp>
      <p:pic>
        <p:nvPicPr>
          <p:cNvPr id="1451" name="Google Shape;1451;p79" descr="S:\0Resilience\Army\MRT V 3.0 Devel\Final\Icons\Detect_Icebergs.png"/>
          <p:cNvPicPr preferRelativeResize="0"/>
          <p:nvPr/>
        </p:nvPicPr>
        <p:blipFill rotWithShape="1">
          <a:blip r:embed="rId3">
            <a:alphaModFix/>
          </a:blip>
          <a:srcRect/>
          <a:stretch/>
        </p:blipFill>
        <p:spPr>
          <a:xfrm>
            <a:off x="2786063" y="1828800"/>
            <a:ext cx="3417887" cy="4114800"/>
          </a:xfrm>
          <a:prstGeom prst="rect">
            <a:avLst/>
          </a:prstGeom>
          <a:noFill/>
          <a:ln>
            <a:noFill/>
          </a:ln>
        </p:spPr>
      </p:pic>
      <p:pic>
        <p:nvPicPr>
          <p:cNvPr id="1452" name="Google Shape;1452;p79" descr="Detect_Icebergs.png"/>
          <p:cNvPicPr preferRelativeResize="0"/>
          <p:nvPr/>
        </p:nvPicPr>
        <p:blipFill rotWithShape="1">
          <a:blip r:embed="rId4">
            <a:alphaModFix/>
          </a:blip>
          <a:srcRect/>
          <a:stretch/>
        </p:blipFill>
        <p:spPr>
          <a:xfrm>
            <a:off x="457200" y="141288"/>
            <a:ext cx="684213" cy="822325"/>
          </a:xfrm>
          <a:prstGeom prst="rect">
            <a:avLst/>
          </a:prstGeom>
          <a:noFill/>
          <a:ln>
            <a:noFill/>
          </a:ln>
        </p:spPr>
      </p:pic>
      <p:sp>
        <p:nvSpPr>
          <p:cNvPr id="1453" name="Google Shape;1453;p79"/>
          <p:cNvSpPr/>
          <p:nvPr/>
        </p:nvSpPr>
        <p:spPr>
          <a:xfrm>
            <a:off x="2889250" y="908050"/>
            <a:ext cx="3429000" cy="381000"/>
          </a:xfrm>
          <a:prstGeom prst="roundRect">
            <a:avLst>
              <a:gd name="adj" fmla="val 16667"/>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lt1"/>
                </a:solidFill>
                <a:latin typeface="Arial"/>
                <a:ea typeface="Arial"/>
                <a:cs typeface="Arial"/>
                <a:sym typeface="Arial"/>
              </a:rPr>
              <a:t>Self-awareness</a:t>
            </a:r>
            <a:endParaRPr/>
          </a:p>
        </p:txBody>
      </p:sp>
      <p:sp>
        <p:nvSpPr>
          <p:cNvPr id="1454" name="Google Shape;1454;p7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4):</a:t>
            </a:r>
            <a:br>
              <a:rPr lang="en-US"/>
            </a:br>
            <a:r>
              <a:rPr lang="en-US"/>
              <a:t>Core Competency Awareness</a:t>
            </a:r>
            <a:endParaRPr/>
          </a:p>
        </p:txBody>
      </p:sp>
      <p:sp>
        <p:nvSpPr>
          <p:cNvPr id="334" name="Google Shape;334;p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8</a:t>
            </a:fld>
            <a:endParaRPr/>
          </a:p>
        </p:txBody>
      </p:sp>
      <p:pic>
        <p:nvPicPr>
          <p:cNvPr id="335" name="Google Shape;335;p8" descr="csf2_logo-l.png"/>
          <p:cNvPicPr preferRelativeResize="0"/>
          <p:nvPr/>
        </p:nvPicPr>
        <p:blipFill rotWithShape="1">
          <a:blip r:embed="rId3">
            <a:alphaModFix/>
          </a:blip>
          <a:srcRect/>
          <a:stretch/>
        </p:blipFill>
        <p:spPr>
          <a:xfrm>
            <a:off x="457200" y="106363"/>
            <a:ext cx="822325" cy="823912"/>
          </a:xfrm>
          <a:prstGeom prst="rect">
            <a:avLst/>
          </a:prstGeom>
          <a:noFill/>
          <a:ln>
            <a:noFill/>
          </a:ln>
        </p:spPr>
      </p:pic>
      <p:sp>
        <p:nvSpPr>
          <p:cNvPr id="336" name="Google Shape;336;p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pic>
        <p:nvPicPr>
          <p:cNvPr id="337" name="Google Shape;337;p8" descr="B - reviewed CSF2_TeenCurriculum_2HRWORKSHOP_ParticipantGuideV2_1 2_AUG14 V4_1.pptx - PowerPoint"/>
          <p:cNvPicPr preferRelativeResize="0"/>
          <p:nvPr/>
        </p:nvPicPr>
        <p:blipFill rotWithShape="1">
          <a:blip r:embed="rId4">
            <a:alphaModFix/>
          </a:blip>
          <a:srcRect l="22043" t="24237" r="5283" b="4638"/>
          <a:stretch/>
        </p:blipFill>
        <p:spPr>
          <a:xfrm>
            <a:off x="2674961" y="1392068"/>
            <a:ext cx="3822341" cy="5020056"/>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80"/>
          <p:cNvSpPr txBox="1">
            <a:spLocks noGrp="1"/>
          </p:cNvSpPr>
          <p:nvPr>
            <p:ph type="body" idx="1"/>
          </p:nvPr>
        </p:nvSpPr>
        <p:spPr>
          <a:xfrm>
            <a:off x="76200" y="1219200"/>
            <a:ext cx="8915400" cy="2438400"/>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2400"/>
              <a:buFont typeface="Noto Sans Symbols"/>
              <a:buNone/>
            </a:pPr>
            <a:r>
              <a:rPr lang="en-US" b="1"/>
              <a:t>Icebergs</a:t>
            </a:r>
            <a:endParaRPr/>
          </a:p>
          <a:p>
            <a:pPr marL="341313" lvl="0" indent="-341313" algn="l" rtl="0">
              <a:spcBef>
                <a:spcPts val="480"/>
              </a:spcBef>
              <a:spcAft>
                <a:spcPts val="0"/>
              </a:spcAft>
              <a:buClr>
                <a:schemeClr val="dk1"/>
              </a:buClr>
              <a:buSzPts val="2400"/>
              <a:buChar char="▪"/>
            </a:pPr>
            <a:r>
              <a:rPr lang="en-US"/>
              <a:t>Core values = </a:t>
            </a:r>
            <a:r>
              <a:rPr lang="en-US">
                <a:solidFill>
                  <a:srgbClr val="FF0000"/>
                </a:solidFill>
              </a:rPr>
              <a:t>How things should be</a:t>
            </a:r>
            <a:endParaRPr/>
          </a:p>
          <a:p>
            <a:pPr marL="341313" lvl="0" indent="-341313" algn="l" rtl="0">
              <a:spcBef>
                <a:spcPts val="480"/>
              </a:spcBef>
              <a:spcAft>
                <a:spcPts val="0"/>
              </a:spcAft>
              <a:buClr>
                <a:schemeClr val="dk1"/>
              </a:buClr>
              <a:buSzPts val="2400"/>
              <a:buChar char="▪"/>
            </a:pPr>
            <a:r>
              <a:rPr lang="en-US"/>
              <a:t>Core beliefs = </a:t>
            </a:r>
            <a:r>
              <a:rPr lang="en-US">
                <a:solidFill>
                  <a:srgbClr val="FF0000"/>
                </a:solidFill>
              </a:rPr>
              <a:t>How things are</a:t>
            </a:r>
            <a:endParaRPr/>
          </a:p>
          <a:p>
            <a:pPr marL="341313" lvl="0" indent="-341313" algn="l" rtl="0">
              <a:spcBef>
                <a:spcPts val="480"/>
              </a:spcBef>
              <a:spcAft>
                <a:spcPts val="0"/>
              </a:spcAft>
              <a:buClr>
                <a:schemeClr val="dk1"/>
              </a:buClr>
              <a:buSzPts val="2400"/>
              <a:buFont typeface="Noto Sans Symbols"/>
              <a:buNone/>
            </a:pPr>
            <a:endParaRPr/>
          </a:p>
          <a:p>
            <a:pPr marL="341313" lvl="0" indent="-188913" algn="l" rtl="0">
              <a:spcBef>
                <a:spcPts val="480"/>
              </a:spcBef>
              <a:spcAft>
                <a:spcPts val="0"/>
              </a:spcAft>
              <a:buClr>
                <a:schemeClr val="dk1"/>
              </a:buClr>
              <a:buSzPts val="2400"/>
              <a:buNone/>
            </a:pPr>
            <a:endParaRPr/>
          </a:p>
        </p:txBody>
      </p:sp>
      <p:sp>
        <p:nvSpPr>
          <p:cNvPr id="1463" name="Google Shape;1463;p8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80</a:t>
            </a:fld>
            <a:endParaRPr/>
          </a:p>
        </p:txBody>
      </p:sp>
      <p:sp>
        <p:nvSpPr>
          <p:cNvPr id="1464" name="Google Shape;1464;p80"/>
          <p:cNvSpPr txBox="1"/>
          <p:nvPr/>
        </p:nvSpPr>
        <p:spPr>
          <a:xfrm>
            <a:off x="0" y="0"/>
            <a:ext cx="9144000" cy="1077913"/>
          </a:xfrm>
          <a:prstGeom prst="rect">
            <a:avLst/>
          </a:prstGeom>
          <a:noFill/>
          <a:ln>
            <a:noFill/>
          </a:ln>
        </p:spPr>
        <p:txBody>
          <a:bodyPr spcFirstLastPara="1" wrap="square" lIns="91275" tIns="45625" rIns="91275" bIns="45625" anchor="ctr" anchorCtr="0">
            <a:noAutofit/>
          </a:bodyPr>
          <a:lstStyle/>
          <a:p>
            <a:pPr marL="0" marR="0" lvl="0" indent="0" algn="ctr" rtl="0">
              <a:spcBef>
                <a:spcPts val="0"/>
              </a:spcBef>
              <a:spcAft>
                <a:spcPts val="0"/>
              </a:spcAft>
              <a:buNone/>
            </a:pPr>
            <a:r>
              <a:rPr lang="en-US" sz="2400" b="1">
                <a:solidFill>
                  <a:schemeClr val="lt1"/>
                </a:solidFill>
                <a:latin typeface="Verdana"/>
                <a:ea typeface="Verdana"/>
                <a:cs typeface="Verdana"/>
                <a:sym typeface="Verdana"/>
              </a:rPr>
              <a:t>Detect Icebergs</a:t>
            </a:r>
            <a:endParaRPr/>
          </a:p>
        </p:txBody>
      </p:sp>
      <p:pic>
        <p:nvPicPr>
          <p:cNvPr id="1465" name="Google Shape;1465;p80"/>
          <p:cNvPicPr preferRelativeResize="0"/>
          <p:nvPr/>
        </p:nvPicPr>
        <p:blipFill rotWithShape="1">
          <a:blip r:embed="rId3">
            <a:alphaModFix/>
          </a:blip>
          <a:srcRect/>
          <a:stretch/>
        </p:blipFill>
        <p:spPr>
          <a:xfrm>
            <a:off x="1295400" y="2855913"/>
            <a:ext cx="2470150" cy="3429000"/>
          </a:xfrm>
          <a:prstGeom prst="rect">
            <a:avLst/>
          </a:prstGeom>
          <a:noFill/>
          <a:ln>
            <a:noFill/>
          </a:ln>
        </p:spPr>
      </p:pic>
      <p:cxnSp>
        <p:nvCxnSpPr>
          <p:cNvPr id="1466" name="Google Shape;1466;p80"/>
          <p:cNvCxnSpPr/>
          <p:nvPr/>
        </p:nvCxnSpPr>
        <p:spPr>
          <a:xfrm flipH="1">
            <a:off x="3124200" y="3452813"/>
            <a:ext cx="1066800" cy="304800"/>
          </a:xfrm>
          <a:prstGeom prst="straightConnector1">
            <a:avLst/>
          </a:prstGeom>
          <a:noFill/>
          <a:ln w="38100" cap="flat" cmpd="sng">
            <a:solidFill>
              <a:schemeClr val="dk1"/>
            </a:solidFill>
            <a:prstDash val="solid"/>
            <a:round/>
            <a:headEnd type="none" w="sm" len="sm"/>
            <a:tailEnd type="none" w="sm" len="sm"/>
          </a:ln>
        </p:spPr>
      </p:cxnSp>
      <p:cxnSp>
        <p:nvCxnSpPr>
          <p:cNvPr id="1467" name="Google Shape;1467;p80"/>
          <p:cNvCxnSpPr/>
          <p:nvPr/>
        </p:nvCxnSpPr>
        <p:spPr>
          <a:xfrm rot="10800000">
            <a:off x="3124200" y="4953000"/>
            <a:ext cx="1066800" cy="0"/>
          </a:xfrm>
          <a:prstGeom prst="straightConnector1">
            <a:avLst/>
          </a:prstGeom>
          <a:noFill/>
          <a:ln w="38100" cap="flat" cmpd="sng">
            <a:solidFill>
              <a:schemeClr val="dk1"/>
            </a:solidFill>
            <a:prstDash val="solid"/>
            <a:round/>
            <a:headEnd type="none" w="sm" len="sm"/>
            <a:tailEnd type="none" w="sm" len="sm"/>
          </a:ln>
        </p:spPr>
      </p:cxnSp>
      <p:sp>
        <p:nvSpPr>
          <p:cNvPr id="1468" name="Google Shape;1468;p80"/>
          <p:cNvSpPr txBox="1"/>
          <p:nvPr/>
        </p:nvSpPr>
        <p:spPr>
          <a:xfrm>
            <a:off x="4191000" y="3121025"/>
            <a:ext cx="5943600" cy="8318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Verdana"/>
                <a:ea typeface="Verdana"/>
                <a:cs typeface="Verdana"/>
                <a:sym typeface="Verdana"/>
              </a:rPr>
              <a:t>Heat of the moment thoughts</a:t>
            </a:r>
            <a:endParaRPr/>
          </a:p>
          <a:p>
            <a:pPr marL="0" marR="0" lvl="0" indent="0" algn="l" rtl="0">
              <a:spcBef>
                <a:spcPts val="0"/>
              </a:spcBef>
              <a:spcAft>
                <a:spcPts val="0"/>
              </a:spcAft>
              <a:buNone/>
            </a:pPr>
            <a:r>
              <a:rPr lang="en-US" sz="2400">
                <a:solidFill>
                  <a:srgbClr val="FF0000"/>
                </a:solidFill>
                <a:latin typeface="Verdana"/>
                <a:ea typeface="Verdana"/>
                <a:cs typeface="Verdana"/>
                <a:sym typeface="Verdana"/>
              </a:rPr>
              <a:t>	Aware</a:t>
            </a:r>
            <a:endParaRPr/>
          </a:p>
        </p:txBody>
      </p:sp>
      <p:sp>
        <p:nvSpPr>
          <p:cNvPr id="1469" name="Google Shape;1469;p80"/>
          <p:cNvSpPr txBox="1"/>
          <p:nvPr/>
        </p:nvSpPr>
        <p:spPr>
          <a:xfrm>
            <a:off x="4205288" y="4648200"/>
            <a:ext cx="4495800" cy="8302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Verdana"/>
                <a:ea typeface="Verdana"/>
                <a:cs typeface="Verdana"/>
                <a:sym typeface="Verdana"/>
              </a:rPr>
              <a:t>Icebergs</a:t>
            </a:r>
            <a:endParaRPr/>
          </a:p>
          <a:p>
            <a:pPr marL="0" marR="0" lvl="0" indent="0" algn="l" rtl="0">
              <a:spcBef>
                <a:spcPts val="0"/>
              </a:spcBef>
              <a:spcAft>
                <a:spcPts val="0"/>
              </a:spcAft>
              <a:buNone/>
            </a:pPr>
            <a:r>
              <a:rPr lang="en-US" sz="2400">
                <a:solidFill>
                  <a:schemeClr val="dk1"/>
                </a:solidFill>
                <a:latin typeface="Verdana"/>
                <a:ea typeface="Verdana"/>
                <a:cs typeface="Verdana"/>
                <a:sym typeface="Verdana"/>
              </a:rPr>
              <a:t>	</a:t>
            </a:r>
            <a:r>
              <a:rPr lang="en-US" sz="2400">
                <a:solidFill>
                  <a:srgbClr val="FF0000"/>
                </a:solidFill>
                <a:latin typeface="Verdana"/>
                <a:ea typeface="Verdana"/>
                <a:cs typeface="Verdana"/>
                <a:sym typeface="Verdana"/>
              </a:rPr>
              <a:t>Unaware</a:t>
            </a:r>
            <a:endParaRPr sz="2400">
              <a:solidFill>
                <a:schemeClr val="dk1"/>
              </a:solidFill>
              <a:latin typeface="Verdana"/>
              <a:ea typeface="Verdana"/>
              <a:cs typeface="Verdana"/>
              <a:sym typeface="Verdana"/>
            </a:endParaRPr>
          </a:p>
        </p:txBody>
      </p:sp>
      <p:pic>
        <p:nvPicPr>
          <p:cNvPr id="1470" name="Google Shape;1470;p80" descr="Detect_Icebergs.png"/>
          <p:cNvPicPr preferRelativeResize="0"/>
          <p:nvPr/>
        </p:nvPicPr>
        <p:blipFill rotWithShape="1">
          <a:blip r:embed="rId4">
            <a:alphaModFix/>
          </a:blip>
          <a:srcRect/>
          <a:stretch/>
        </p:blipFill>
        <p:spPr>
          <a:xfrm>
            <a:off x="457200" y="141288"/>
            <a:ext cx="684213" cy="822325"/>
          </a:xfrm>
          <a:prstGeom prst="rect">
            <a:avLst/>
          </a:prstGeom>
          <a:noFill/>
          <a:ln>
            <a:noFill/>
          </a:ln>
        </p:spPr>
      </p:pic>
      <p:sp>
        <p:nvSpPr>
          <p:cNvPr id="1471" name="Google Shape;1471;p8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Google Shape;1478;p81"/>
          <p:cNvSpPr/>
          <p:nvPr/>
        </p:nvSpPr>
        <p:spPr>
          <a:xfrm>
            <a:off x="363538" y="1390651"/>
            <a:ext cx="8345487" cy="3503082"/>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86475" tIns="43225" rIns="86475" bIns="432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79" name="Google Shape;1479;p81"/>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Examples of Icebergs</a:t>
            </a:r>
            <a:endParaRPr/>
          </a:p>
        </p:txBody>
      </p:sp>
      <p:sp>
        <p:nvSpPr>
          <p:cNvPr id="1480" name="Google Shape;1480;p81"/>
          <p:cNvSpPr txBox="1">
            <a:spLocks noGrp="1"/>
          </p:cNvSpPr>
          <p:nvPr>
            <p:ph type="body" idx="1"/>
          </p:nvPr>
        </p:nvSpPr>
        <p:spPr>
          <a:xfrm>
            <a:off x="660396" y="1541463"/>
            <a:ext cx="7941733" cy="5029200"/>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2400"/>
              <a:buChar char="▪"/>
            </a:pPr>
            <a:r>
              <a:rPr lang="en-US"/>
              <a:t>Everyone should be treated equal.</a:t>
            </a:r>
            <a:endParaRPr/>
          </a:p>
          <a:p>
            <a:pPr marL="341313" lvl="0" indent="-341313" algn="l" rtl="0">
              <a:spcBef>
                <a:spcPts val="480"/>
              </a:spcBef>
              <a:spcAft>
                <a:spcPts val="0"/>
              </a:spcAft>
              <a:buClr>
                <a:schemeClr val="dk1"/>
              </a:buClr>
              <a:buSzPts val="2400"/>
              <a:buChar char="▪"/>
            </a:pPr>
            <a:r>
              <a:rPr lang="en-US"/>
              <a:t>People can’t be trusted.</a:t>
            </a:r>
            <a:endParaRPr/>
          </a:p>
          <a:p>
            <a:pPr marL="341313" lvl="0" indent="-341313" algn="l" rtl="0">
              <a:spcBef>
                <a:spcPts val="480"/>
              </a:spcBef>
              <a:spcAft>
                <a:spcPts val="0"/>
              </a:spcAft>
              <a:buClr>
                <a:schemeClr val="dk1"/>
              </a:buClr>
              <a:buSzPts val="2400"/>
              <a:buChar char="▪"/>
            </a:pPr>
            <a:r>
              <a:rPr lang="en-US"/>
              <a:t>You should respect authority.</a:t>
            </a:r>
            <a:endParaRPr/>
          </a:p>
          <a:p>
            <a:pPr marL="341313" lvl="0" indent="-341313" algn="l" rtl="0">
              <a:spcBef>
                <a:spcPts val="480"/>
              </a:spcBef>
              <a:spcAft>
                <a:spcPts val="0"/>
              </a:spcAft>
              <a:buClr>
                <a:schemeClr val="dk1"/>
              </a:buClr>
              <a:buSzPts val="2400"/>
              <a:buChar char="▪"/>
            </a:pPr>
            <a:r>
              <a:rPr lang="en-US"/>
              <a:t>I am smart.</a:t>
            </a:r>
            <a:endParaRPr/>
          </a:p>
          <a:p>
            <a:pPr marL="341313" lvl="0" indent="-341313" algn="l" rtl="0">
              <a:spcBef>
                <a:spcPts val="480"/>
              </a:spcBef>
              <a:spcAft>
                <a:spcPts val="0"/>
              </a:spcAft>
              <a:buClr>
                <a:schemeClr val="dk1"/>
              </a:buClr>
              <a:buSzPts val="2400"/>
              <a:buChar char="▪"/>
            </a:pPr>
            <a:r>
              <a:rPr lang="en-US"/>
              <a:t>I am ugly.</a:t>
            </a:r>
            <a:endParaRPr/>
          </a:p>
          <a:p>
            <a:pPr marL="341313" lvl="0" indent="-341313" algn="l" rtl="0">
              <a:spcBef>
                <a:spcPts val="480"/>
              </a:spcBef>
              <a:spcAft>
                <a:spcPts val="0"/>
              </a:spcAft>
              <a:buClr>
                <a:schemeClr val="dk1"/>
              </a:buClr>
              <a:buSzPts val="2400"/>
              <a:buChar char="▪"/>
            </a:pPr>
            <a:r>
              <a:rPr lang="en-US"/>
              <a:t>You should be grateful for what you have.</a:t>
            </a:r>
            <a:endParaRPr/>
          </a:p>
          <a:p>
            <a:pPr marL="341313" lvl="0" indent="-341313" algn="l" rtl="0">
              <a:spcBef>
                <a:spcPts val="480"/>
              </a:spcBef>
              <a:spcAft>
                <a:spcPts val="0"/>
              </a:spcAft>
              <a:buClr>
                <a:schemeClr val="dk1"/>
              </a:buClr>
              <a:buSzPts val="2400"/>
              <a:buChar char="▪"/>
            </a:pPr>
            <a:r>
              <a:rPr lang="en-US"/>
              <a:t>??</a:t>
            </a:r>
            <a:endParaRPr/>
          </a:p>
          <a:p>
            <a:pPr marL="341313" lvl="0" indent="-188913" algn="l" rtl="0">
              <a:spcBef>
                <a:spcPts val="480"/>
              </a:spcBef>
              <a:spcAft>
                <a:spcPts val="0"/>
              </a:spcAft>
              <a:buClr>
                <a:schemeClr val="dk1"/>
              </a:buClr>
              <a:buSzPts val="2400"/>
              <a:buNone/>
            </a:pPr>
            <a:endParaRPr/>
          </a:p>
        </p:txBody>
      </p:sp>
      <p:sp>
        <p:nvSpPr>
          <p:cNvPr id="1481" name="Google Shape;1481;p8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81</a:t>
            </a:fld>
            <a:endParaRPr/>
          </a:p>
        </p:txBody>
      </p:sp>
      <p:pic>
        <p:nvPicPr>
          <p:cNvPr id="1482" name="Google Shape;1482;p81" descr="Detect_Icebergs.png"/>
          <p:cNvPicPr preferRelativeResize="0"/>
          <p:nvPr/>
        </p:nvPicPr>
        <p:blipFill rotWithShape="1">
          <a:blip r:embed="rId3">
            <a:alphaModFix/>
          </a:blip>
          <a:srcRect/>
          <a:stretch/>
        </p:blipFill>
        <p:spPr>
          <a:xfrm>
            <a:off x="457200" y="141288"/>
            <a:ext cx="684213" cy="822325"/>
          </a:xfrm>
          <a:prstGeom prst="rect">
            <a:avLst/>
          </a:prstGeom>
          <a:noFill/>
          <a:ln>
            <a:noFill/>
          </a:ln>
        </p:spPr>
      </p:pic>
      <p:sp>
        <p:nvSpPr>
          <p:cNvPr id="1483" name="Google Shape;1483;p8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pic>
        <p:nvPicPr>
          <p:cNvPr id="1490" name="Google Shape;1490;p82" descr="D - TLR Review CSF2_TeenCurriculum_ParticipantGuideV3_0 3_AUG15.pptx - PowerPoint"/>
          <p:cNvPicPr preferRelativeResize="0"/>
          <p:nvPr/>
        </p:nvPicPr>
        <p:blipFill rotWithShape="1">
          <a:blip r:embed="rId3">
            <a:alphaModFix/>
          </a:blip>
          <a:srcRect l="26107" t="19428" r="9258" b="10349"/>
          <a:stretch/>
        </p:blipFill>
        <p:spPr>
          <a:xfrm>
            <a:off x="2674937" y="1469072"/>
            <a:ext cx="3817937" cy="5003125"/>
          </a:xfrm>
          <a:prstGeom prst="rect">
            <a:avLst/>
          </a:prstGeom>
          <a:noFill/>
          <a:ln>
            <a:noFill/>
          </a:ln>
        </p:spPr>
      </p:pic>
      <p:sp>
        <p:nvSpPr>
          <p:cNvPr id="1491" name="Google Shape;1491;p8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82</a:t>
            </a:fld>
            <a:endParaRPr/>
          </a:p>
        </p:txBody>
      </p:sp>
      <p:sp>
        <p:nvSpPr>
          <p:cNvPr id="1492" name="Google Shape;1492;p82"/>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32):</a:t>
            </a:r>
            <a:br>
              <a:rPr lang="en-US"/>
            </a:br>
            <a:r>
              <a:rPr lang="en-US"/>
              <a:t>What are your Icebergs?</a:t>
            </a:r>
            <a:endParaRPr/>
          </a:p>
        </p:txBody>
      </p:sp>
      <p:pic>
        <p:nvPicPr>
          <p:cNvPr id="1493" name="Google Shape;1493;p82" descr="Detect_Icebergs.png"/>
          <p:cNvPicPr preferRelativeResize="0"/>
          <p:nvPr/>
        </p:nvPicPr>
        <p:blipFill rotWithShape="1">
          <a:blip r:embed="rId4">
            <a:alphaModFix/>
          </a:blip>
          <a:srcRect/>
          <a:stretch/>
        </p:blipFill>
        <p:spPr>
          <a:xfrm>
            <a:off x="457200" y="141288"/>
            <a:ext cx="684213" cy="822325"/>
          </a:xfrm>
          <a:prstGeom prst="rect">
            <a:avLst/>
          </a:prstGeom>
          <a:noFill/>
          <a:ln>
            <a:noFill/>
          </a:ln>
        </p:spPr>
      </p:pic>
      <p:sp>
        <p:nvSpPr>
          <p:cNvPr id="1494" name="Google Shape;1494;p82"/>
          <p:cNvSpPr/>
          <p:nvPr/>
        </p:nvSpPr>
        <p:spPr>
          <a:xfrm>
            <a:off x="4659313" y="3984625"/>
            <a:ext cx="1782762" cy="2300288"/>
          </a:xfrm>
          <a:prstGeom prst="rect">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95" name="Google Shape;1495;p8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8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83</a:t>
            </a:fld>
            <a:endParaRPr/>
          </a:p>
        </p:txBody>
      </p:sp>
      <p:sp>
        <p:nvSpPr>
          <p:cNvPr id="1503" name="Google Shape;1503;p83"/>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When do you need </a:t>
            </a:r>
            <a:br>
              <a:rPr lang="en-US"/>
            </a:br>
            <a:r>
              <a:rPr lang="en-US"/>
              <a:t>to detect an Iceberg?</a:t>
            </a:r>
            <a:endParaRPr/>
          </a:p>
        </p:txBody>
      </p:sp>
      <p:pic>
        <p:nvPicPr>
          <p:cNvPr id="1504" name="Google Shape;1504;p83" descr="Detect_Icebergs.png"/>
          <p:cNvPicPr preferRelativeResize="0"/>
          <p:nvPr/>
        </p:nvPicPr>
        <p:blipFill rotWithShape="1">
          <a:blip r:embed="rId3">
            <a:alphaModFix/>
          </a:blip>
          <a:srcRect/>
          <a:stretch/>
        </p:blipFill>
        <p:spPr>
          <a:xfrm>
            <a:off x="457200" y="141288"/>
            <a:ext cx="684213" cy="822325"/>
          </a:xfrm>
          <a:prstGeom prst="rect">
            <a:avLst/>
          </a:prstGeom>
          <a:noFill/>
          <a:ln>
            <a:noFill/>
          </a:ln>
        </p:spPr>
      </p:pic>
      <p:sp>
        <p:nvSpPr>
          <p:cNvPr id="1505" name="Google Shape;1505;p83"/>
          <p:cNvSpPr txBox="1"/>
          <p:nvPr/>
        </p:nvSpPr>
        <p:spPr>
          <a:xfrm>
            <a:off x="1582738" y="1295400"/>
            <a:ext cx="6370637" cy="5029200"/>
          </a:xfrm>
          <a:prstGeom prst="rect">
            <a:avLst/>
          </a:prstGeom>
          <a:noFill/>
          <a:ln>
            <a:noFill/>
          </a:ln>
        </p:spPr>
        <p:txBody>
          <a:bodyPr spcFirstLastPara="1" wrap="square" lIns="91425" tIns="45700" rIns="91425" bIns="45700" anchor="t" anchorCtr="0">
            <a:noAutofit/>
          </a:bodyPr>
          <a:lstStyle/>
          <a:p>
            <a:pPr marL="341313" marR="0" lvl="0" indent="-195263" algn="l" rtl="0">
              <a:spcBef>
                <a:spcPts val="0"/>
              </a:spcBef>
              <a:spcAft>
                <a:spcPts val="0"/>
              </a:spcAft>
              <a:buClr>
                <a:schemeClr val="dk1"/>
              </a:buClr>
              <a:buSzPts val="2300"/>
              <a:buFont typeface="Noto Sans Symbols"/>
              <a:buNone/>
            </a:pPr>
            <a:endParaRPr sz="2300">
              <a:solidFill>
                <a:schemeClr val="dk1"/>
              </a:solidFill>
              <a:latin typeface="Verdana"/>
              <a:ea typeface="Verdana"/>
              <a:cs typeface="Verdana"/>
              <a:sym typeface="Verdana"/>
            </a:endParaRPr>
          </a:p>
          <a:p>
            <a:pPr marL="341313" marR="0" lvl="0" indent="-341313" algn="l" rtl="0">
              <a:spcBef>
                <a:spcPts val="460"/>
              </a:spcBef>
              <a:spcAft>
                <a:spcPts val="0"/>
              </a:spcAft>
              <a:buNone/>
            </a:pPr>
            <a:endParaRPr sz="2300">
              <a:solidFill>
                <a:schemeClr val="dk1"/>
              </a:solidFill>
              <a:latin typeface="Verdana"/>
              <a:ea typeface="Verdana"/>
              <a:cs typeface="Verdana"/>
              <a:sym typeface="Verdana"/>
            </a:endParaRPr>
          </a:p>
          <a:p>
            <a:pPr marL="341313" marR="0" lvl="0" indent="-195263" algn="l" rtl="0">
              <a:spcBef>
                <a:spcPts val="460"/>
              </a:spcBef>
              <a:spcAft>
                <a:spcPts val="0"/>
              </a:spcAft>
              <a:buClr>
                <a:schemeClr val="dk1"/>
              </a:buClr>
              <a:buSzPts val="2300"/>
              <a:buFont typeface="Noto Sans Symbols"/>
              <a:buNone/>
            </a:pPr>
            <a:endParaRPr sz="2300">
              <a:solidFill>
                <a:schemeClr val="dk1"/>
              </a:solidFill>
              <a:latin typeface="Verdana"/>
              <a:ea typeface="Verdana"/>
              <a:cs typeface="Verdana"/>
              <a:sym typeface="Verdana"/>
            </a:endParaRPr>
          </a:p>
          <a:p>
            <a:pPr marL="341313" marR="0" lvl="0" indent="-341313" algn="l" rtl="0">
              <a:lnSpc>
                <a:spcPct val="150000"/>
              </a:lnSpc>
              <a:spcBef>
                <a:spcPts val="0"/>
              </a:spcBef>
              <a:spcAft>
                <a:spcPts val="0"/>
              </a:spcAft>
              <a:buNone/>
            </a:pPr>
            <a:r>
              <a:rPr lang="en-US" sz="2400">
                <a:solidFill>
                  <a:schemeClr val="dk1"/>
                </a:solidFill>
                <a:latin typeface="Verdana"/>
                <a:ea typeface="Verdana"/>
                <a:cs typeface="Verdana"/>
                <a:sym typeface="Verdana"/>
              </a:rPr>
              <a:t>When your </a:t>
            </a:r>
            <a:r>
              <a:rPr lang="en-US" sz="2400" b="1">
                <a:solidFill>
                  <a:schemeClr val="dk1"/>
                </a:solidFill>
                <a:latin typeface="Verdana"/>
                <a:ea typeface="Verdana"/>
                <a:cs typeface="Verdana"/>
                <a:sym typeface="Verdana"/>
              </a:rPr>
              <a:t>emotions and reactions</a:t>
            </a:r>
            <a:r>
              <a:rPr lang="en-US" sz="2400">
                <a:solidFill>
                  <a:schemeClr val="dk1"/>
                </a:solidFill>
                <a:latin typeface="Verdana"/>
                <a:ea typeface="Verdana"/>
                <a:cs typeface="Verdana"/>
                <a:sym typeface="Verdana"/>
              </a:rPr>
              <a:t> don’t make sense based on your </a:t>
            </a:r>
            <a:r>
              <a:rPr lang="en-US" sz="2400" b="1">
                <a:solidFill>
                  <a:schemeClr val="dk1"/>
                </a:solidFill>
                <a:latin typeface="Verdana"/>
                <a:ea typeface="Verdana"/>
                <a:cs typeface="Verdana"/>
                <a:sym typeface="Verdana"/>
              </a:rPr>
              <a:t>heat of the moment thought</a:t>
            </a:r>
            <a:endParaRPr sz="2400">
              <a:solidFill>
                <a:schemeClr val="dk1"/>
              </a:solidFill>
              <a:latin typeface="Verdana"/>
              <a:ea typeface="Verdana"/>
              <a:cs typeface="Verdana"/>
              <a:sym typeface="Verdana"/>
            </a:endParaRPr>
          </a:p>
        </p:txBody>
      </p:sp>
      <p:cxnSp>
        <p:nvCxnSpPr>
          <p:cNvPr id="1506" name="Google Shape;1506;p83"/>
          <p:cNvCxnSpPr/>
          <p:nvPr/>
        </p:nvCxnSpPr>
        <p:spPr>
          <a:xfrm>
            <a:off x="1989138" y="3544355"/>
            <a:ext cx="2727325" cy="0"/>
          </a:xfrm>
          <a:prstGeom prst="straightConnector1">
            <a:avLst/>
          </a:prstGeom>
          <a:noFill/>
          <a:ln w="57150" cap="flat" cmpd="sng">
            <a:solidFill>
              <a:srgbClr val="FF0000"/>
            </a:solidFill>
            <a:prstDash val="solid"/>
            <a:round/>
            <a:headEnd type="none" w="sm" len="sm"/>
            <a:tailEnd type="none" w="sm" len="sm"/>
          </a:ln>
        </p:spPr>
      </p:cxnSp>
      <p:sp>
        <p:nvSpPr>
          <p:cNvPr id="1507" name="Google Shape;1507;p8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1514" name="Google Shape;1514;p84"/>
          <p:cNvSpPr/>
          <p:nvPr/>
        </p:nvSpPr>
        <p:spPr>
          <a:xfrm>
            <a:off x="270405" y="1771651"/>
            <a:ext cx="8551862" cy="3503082"/>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86475" tIns="43225" rIns="86475" bIns="432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515" name="Google Shape;1515;p8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84</a:t>
            </a:fld>
            <a:endParaRPr/>
          </a:p>
        </p:txBody>
      </p:sp>
      <p:graphicFrame>
        <p:nvGraphicFramePr>
          <p:cNvPr id="1516" name="Google Shape;1516;p84"/>
          <p:cNvGraphicFramePr/>
          <p:nvPr/>
        </p:nvGraphicFramePr>
        <p:xfrm>
          <a:off x="762332" y="2040679"/>
          <a:ext cx="3000000" cy="3000000"/>
        </p:xfrm>
        <a:graphic>
          <a:graphicData uri="http://schemas.openxmlformats.org/drawingml/2006/table">
            <a:tbl>
              <a:tblPr>
                <a:noFill/>
                <a:tableStyleId>{C06C6382-95A9-441B-A368-F0487E9B728C}</a:tableStyleId>
              </a:tblPr>
              <a:tblGrid>
                <a:gridCol w="3853125">
                  <a:extLst>
                    <a:ext uri="{9D8B030D-6E8A-4147-A177-3AD203B41FA5}">
                      <a16:colId xmlns:a16="http://schemas.microsoft.com/office/drawing/2014/main" val="20000"/>
                    </a:ext>
                  </a:extLst>
                </a:gridCol>
                <a:gridCol w="3729700">
                  <a:extLst>
                    <a:ext uri="{9D8B030D-6E8A-4147-A177-3AD203B41FA5}">
                      <a16:colId xmlns:a16="http://schemas.microsoft.com/office/drawing/2014/main" val="20001"/>
                    </a:ext>
                  </a:extLst>
                </a:gridCol>
              </a:tblGrid>
              <a:tr h="888525">
                <a:tc gridSpan="2">
                  <a:txBody>
                    <a:bodyPr/>
                    <a:lstStyle/>
                    <a:p>
                      <a:pPr marL="0" marR="0" lvl="0" indent="0" algn="l" rtl="0">
                        <a:spcBef>
                          <a:spcPts val="0"/>
                        </a:spcBef>
                        <a:spcAft>
                          <a:spcPts val="0"/>
                        </a:spcAft>
                        <a:buNone/>
                      </a:pPr>
                      <a:r>
                        <a:rPr lang="en-US" sz="2400" b="1" i="0" u="none" strike="noStrike" cap="none">
                          <a:solidFill>
                            <a:schemeClr val="dk1"/>
                          </a:solidFill>
                          <a:latin typeface="Verdana"/>
                          <a:ea typeface="Verdana"/>
                          <a:cs typeface="Verdana"/>
                          <a:sym typeface="Verdana"/>
                        </a:rPr>
                        <a:t>AE (who, what, when, where):  </a:t>
                      </a:r>
                      <a:r>
                        <a:rPr lang="en-US" sz="2400" b="0" i="0" u="none" strike="noStrike" cap="none">
                          <a:solidFill>
                            <a:schemeClr val="dk1"/>
                          </a:solidFill>
                          <a:latin typeface="Verdana"/>
                          <a:ea typeface="Verdana"/>
                          <a:cs typeface="Verdana"/>
                          <a:sym typeface="Verdana"/>
                        </a:rPr>
                        <a:t>Sam’s</a:t>
                      </a:r>
                      <a:r>
                        <a:rPr lang="en-US" sz="2400" u="none" strike="noStrike" cap="none">
                          <a:solidFill>
                            <a:schemeClr val="dk1"/>
                          </a:solidFill>
                          <a:latin typeface="Verdana"/>
                          <a:ea typeface="Verdana"/>
                          <a:cs typeface="Verdana"/>
                          <a:sym typeface="Verdana"/>
                        </a:rPr>
                        <a:t> grade in science dropped to a C.</a:t>
                      </a:r>
                      <a:endParaRPr sz="2000" u="none" strike="noStrike" cap="none">
                        <a:solidFill>
                          <a:schemeClr val="dk1"/>
                        </a:solidFill>
                        <a:latin typeface="Verdana"/>
                        <a:ea typeface="Verdana"/>
                        <a:cs typeface="Verdana"/>
                        <a:sym typeface="Verdana"/>
                      </a:endParaRPr>
                    </a:p>
                  </a:txBody>
                  <a:tcPr marL="91450" marR="91450" marT="45700" marB="457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57450">
                <a:tc>
                  <a:txBody>
                    <a:bodyPr/>
                    <a:lstStyle/>
                    <a:p>
                      <a:pPr marL="0" marR="0" lvl="0" indent="0" algn="l" rtl="0">
                        <a:lnSpc>
                          <a:spcPct val="100000"/>
                        </a:lnSpc>
                        <a:spcBef>
                          <a:spcPts val="0"/>
                        </a:spcBef>
                        <a:spcAft>
                          <a:spcPts val="0"/>
                        </a:spcAft>
                        <a:buClr>
                          <a:schemeClr val="dk1"/>
                        </a:buClr>
                        <a:buSzPts val="2400"/>
                        <a:buFont typeface="Verdana"/>
                        <a:buNone/>
                      </a:pPr>
                      <a:r>
                        <a:rPr lang="en-US" sz="2400" b="1" i="0" u="none" strike="noStrike" cap="none">
                          <a:solidFill>
                            <a:schemeClr val="dk1"/>
                          </a:solidFill>
                          <a:latin typeface="Verdana"/>
                          <a:ea typeface="Verdana"/>
                          <a:cs typeface="Verdana"/>
                          <a:sym typeface="Verdana"/>
                        </a:rPr>
                        <a:t>Thoughts: </a:t>
                      </a:r>
                      <a:endParaRPr/>
                    </a:p>
                  </a:txBody>
                  <a:tcPr marL="91450" marR="91450" marT="45700" marB="457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342900" algn="l" rtl="0">
                        <a:lnSpc>
                          <a:spcPct val="100000"/>
                        </a:lnSpc>
                        <a:spcBef>
                          <a:spcPts val="0"/>
                        </a:spcBef>
                        <a:spcAft>
                          <a:spcPts val="0"/>
                        </a:spcAft>
                        <a:buClr>
                          <a:schemeClr val="dk1"/>
                        </a:buClr>
                        <a:buSzPts val="2400"/>
                        <a:buFont typeface="Verdana"/>
                        <a:buNone/>
                      </a:pPr>
                      <a:r>
                        <a:rPr lang="en-US" sz="2400" b="1" i="0" u="none" strike="noStrike" cap="none">
                          <a:solidFill>
                            <a:schemeClr val="dk1"/>
                          </a:solidFill>
                          <a:latin typeface="Verdana"/>
                          <a:ea typeface="Verdana"/>
                          <a:cs typeface="Verdana"/>
                          <a:sym typeface="Verdana"/>
                        </a:rPr>
                        <a:t>Consequences: </a:t>
                      </a:r>
                      <a:endParaRPr/>
                    </a:p>
                  </a:txBody>
                  <a:tcPr marL="91450" marR="91450" marT="45700" marB="457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539250">
                <a:tc>
                  <a:txBody>
                    <a:bodyPr/>
                    <a:lstStyle/>
                    <a:p>
                      <a:pPr marL="0" marR="0" lvl="0" indent="0" algn="l" rtl="0">
                        <a:lnSpc>
                          <a:spcPct val="100000"/>
                        </a:lnSpc>
                        <a:spcBef>
                          <a:spcPts val="0"/>
                        </a:spcBef>
                        <a:spcAft>
                          <a:spcPts val="0"/>
                        </a:spcAft>
                        <a:buClr>
                          <a:schemeClr val="dk1"/>
                        </a:buClr>
                        <a:buSzPts val="2400"/>
                        <a:buFont typeface="Verdana"/>
                        <a:buNone/>
                      </a:pPr>
                      <a:r>
                        <a:rPr lang="en-US" sz="2400" u="none" strike="noStrike" cap="none">
                          <a:solidFill>
                            <a:schemeClr val="dk1"/>
                          </a:solidFill>
                          <a:latin typeface="Verdana"/>
                          <a:ea typeface="Verdana"/>
                          <a:cs typeface="Verdana"/>
                          <a:sym typeface="Verdana"/>
                        </a:rPr>
                        <a:t>Sam thinks, “I need to do better.”</a:t>
                      </a:r>
                      <a:endParaRPr/>
                    </a:p>
                    <a:p>
                      <a:pPr marL="225425" marR="0" lvl="0" indent="-225425"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a:txBody>
                  <a:tcPr marL="91450" marR="91450" marT="45700" marB="457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342900" marR="0" lvl="0" indent="-342900" algn="l"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E: </a:t>
                      </a:r>
                      <a:r>
                        <a:rPr lang="en-US" sz="2400" u="none" strike="noStrike" cap="none">
                          <a:solidFill>
                            <a:schemeClr val="dk1"/>
                          </a:solidFill>
                          <a:latin typeface="Verdana"/>
                          <a:ea typeface="Verdana"/>
                          <a:cs typeface="Verdana"/>
                          <a:sym typeface="Verdana"/>
                        </a:rPr>
                        <a:t>Disappointed</a:t>
                      </a:r>
                      <a:endParaRPr/>
                    </a:p>
                    <a:p>
                      <a:pPr marL="406400" marR="0" lvl="0" indent="-406400" algn="l"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R: </a:t>
                      </a:r>
                      <a:r>
                        <a:rPr lang="en-US" sz="2400" u="none" strike="noStrike" cap="none">
                          <a:solidFill>
                            <a:schemeClr val="dk1"/>
                          </a:solidFill>
                          <a:latin typeface="Verdana"/>
                          <a:ea typeface="Verdana"/>
                          <a:cs typeface="Verdana"/>
                          <a:sym typeface="Verdana"/>
                        </a:rPr>
                        <a:t>Asks teacher for extra credit opportunities</a:t>
                      </a:r>
                      <a:endParaRPr/>
                    </a:p>
                  </a:txBody>
                  <a:tcPr marL="91450" marR="91450" marT="45700" marB="457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17" name="Google Shape;1517;p84"/>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Does Sam need to detect an Iceberg?</a:t>
            </a:r>
            <a:endParaRPr/>
          </a:p>
        </p:txBody>
      </p:sp>
      <p:pic>
        <p:nvPicPr>
          <p:cNvPr id="1518" name="Google Shape;1518;p84" descr="Detect_Icebergs.png"/>
          <p:cNvPicPr preferRelativeResize="0"/>
          <p:nvPr/>
        </p:nvPicPr>
        <p:blipFill rotWithShape="1">
          <a:blip r:embed="rId3">
            <a:alphaModFix/>
          </a:blip>
          <a:srcRect/>
          <a:stretch/>
        </p:blipFill>
        <p:spPr>
          <a:xfrm>
            <a:off x="457200" y="141288"/>
            <a:ext cx="684213" cy="822325"/>
          </a:xfrm>
          <a:prstGeom prst="rect">
            <a:avLst/>
          </a:prstGeom>
          <a:noFill/>
          <a:ln>
            <a:noFill/>
          </a:ln>
        </p:spPr>
      </p:pic>
      <p:sp>
        <p:nvSpPr>
          <p:cNvPr id="1519" name="Google Shape;1519;p8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8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Does Joe need to detect an Iceberg?</a:t>
            </a:r>
            <a:endParaRPr/>
          </a:p>
        </p:txBody>
      </p:sp>
      <p:sp>
        <p:nvSpPr>
          <p:cNvPr id="1527" name="Google Shape;1527;p8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85</a:t>
            </a:fld>
            <a:endParaRPr/>
          </a:p>
        </p:txBody>
      </p:sp>
      <p:pic>
        <p:nvPicPr>
          <p:cNvPr id="1528" name="Google Shape;1528;p85" descr="Detect_Icebergs.png"/>
          <p:cNvPicPr preferRelativeResize="0"/>
          <p:nvPr/>
        </p:nvPicPr>
        <p:blipFill rotWithShape="1">
          <a:blip r:embed="rId3">
            <a:alphaModFix/>
          </a:blip>
          <a:srcRect/>
          <a:stretch/>
        </p:blipFill>
        <p:spPr>
          <a:xfrm>
            <a:off x="457200" y="141288"/>
            <a:ext cx="684213" cy="822325"/>
          </a:xfrm>
          <a:prstGeom prst="rect">
            <a:avLst/>
          </a:prstGeom>
          <a:noFill/>
          <a:ln>
            <a:noFill/>
          </a:ln>
        </p:spPr>
      </p:pic>
      <p:sp>
        <p:nvSpPr>
          <p:cNvPr id="1529" name="Google Shape;1529;p8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
        <p:nvSpPr>
          <p:cNvPr id="1530" name="Google Shape;1530;p85"/>
          <p:cNvSpPr/>
          <p:nvPr/>
        </p:nvSpPr>
        <p:spPr>
          <a:xfrm>
            <a:off x="270399" y="1780112"/>
            <a:ext cx="8551862" cy="3503082"/>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86475" tIns="43225" rIns="86475" bIns="432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aphicFrame>
        <p:nvGraphicFramePr>
          <p:cNvPr id="1531" name="Google Shape;1531;p85"/>
          <p:cNvGraphicFramePr/>
          <p:nvPr/>
        </p:nvGraphicFramePr>
        <p:xfrm>
          <a:off x="822850" y="1959103"/>
          <a:ext cx="3000000" cy="3000000"/>
        </p:xfrm>
        <a:graphic>
          <a:graphicData uri="http://schemas.openxmlformats.org/drawingml/2006/table">
            <a:tbl>
              <a:tblPr>
                <a:noFill/>
                <a:tableStyleId>{C06C6382-95A9-441B-A368-F0487E9B728C}</a:tableStyleId>
              </a:tblPr>
              <a:tblGrid>
                <a:gridCol w="3871225">
                  <a:extLst>
                    <a:ext uri="{9D8B030D-6E8A-4147-A177-3AD203B41FA5}">
                      <a16:colId xmlns:a16="http://schemas.microsoft.com/office/drawing/2014/main" val="20000"/>
                    </a:ext>
                  </a:extLst>
                </a:gridCol>
                <a:gridCol w="3747200">
                  <a:extLst>
                    <a:ext uri="{9D8B030D-6E8A-4147-A177-3AD203B41FA5}">
                      <a16:colId xmlns:a16="http://schemas.microsoft.com/office/drawing/2014/main" val="20001"/>
                    </a:ext>
                  </a:extLst>
                </a:gridCol>
              </a:tblGrid>
              <a:tr h="1007975">
                <a:tc gridSpan="2">
                  <a:txBody>
                    <a:bodyPr/>
                    <a:lstStyle/>
                    <a:p>
                      <a:pPr marL="0" marR="0" lvl="0" indent="0" algn="l" rtl="0">
                        <a:lnSpc>
                          <a:spcPct val="100000"/>
                        </a:lnSpc>
                        <a:spcBef>
                          <a:spcPts val="0"/>
                        </a:spcBef>
                        <a:spcAft>
                          <a:spcPts val="0"/>
                        </a:spcAft>
                        <a:buClr>
                          <a:schemeClr val="dk1"/>
                        </a:buClr>
                        <a:buSzPts val="2400"/>
                        <a:buFont typeface="Verdana"/>
                        <a:buNone/>
                      </a:pPr>
                      <a:r>
                        <a:rPr lang="en-US" sz="2400" b="1" i="0" u="none" strike="noStrike" cap="none">
                          <a:solidFill>
                            <a:schemeClr val="dk1"/>
                          </a:solidFill>
                          <a:latin typeface="Verdana"/>
                          <a:ea typeface="Verdana"/>
                          <a:cs typeface="Verdana"/>
                          <a:sym typeface="Verdana"/>
                        </a:rPr>
                        <a:t>AE (who, what, when, where): </a:t>
                      </a:r>
                      <a:r>
                        <a:rPr lang="en-US" sz="2400" b="0" i="0" u="none" strike="noStrike" cap="none">
                          <a:solidFill>
                            <a:schemeClr val="dk1"/>
                          </a:solidFill>
                          <a:latin typeface="Verdana"/>
                          <a:ea typeface="Verdana"/>
                          <a:cs typeface="Verdana"/>
                          <a:sym typeface="Verdana"/>
                        </a:rPr>
                        <a:t>Joe</a:t>
                      </a:r>
                      <a:r>
                        <a:rPr lang="en-US" sz="2400" u="none" strike="noStrike" cap="none">
                          <a:solidFill>
                            <a:schemeClr val="dk1"/>
                          </a:solidFill>
                          <a:latin typeface="Verdana"/>
                          <a:ea typeface="Verdana"/>
                          <a:cs typeface="Verdana"/>
                          <a:sym typeface="Verdana"/>
                        </a:rPr>
                        <a:t>’s parents told him he could not go to the basketball game with his friends.</a:t>
                      </a:r>
                      <a:endParaRPr sz="2000" u="none" strike="noStrike" cap="none">
                        <a:solidFill>
                          <a:schemeClr val="dk1"/>
                        </a:solidFill>
                        <a:latin typeface="Verdana"/>
                        <a:ea typeface="Verdana"/>
                        <a:cs typeface="Verdana"/>
                        <a:sym typeface="Verdana"/>
                      </a:endParaRPr>
                    </a:p>
                  </a:txBody>
                  <a:tcPr marL="91450" marR="91450" marT="45700" marB="457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59000">
                <a:tc>
                  <a:txBody>
                    <a:bodyPr/>
                    <a:lstStyle/>
                    <a:p>
                      <a:pPr marL="0" marR="0" lvl="0" indent="0" algn="l" rtl="0">
                        <a:lnSpc>
                          <a:spcPct val="100000"/>
                        </a:lnSpc>
                        <a:spcBef>
                          <a:spcPts val="0"/>
                        </a:spcBef>
                        <a:spcAft>
                          <a:spcPts val="0"/>
                        </a:spcAft>
                        <a:buClr>
                          <a:schemeClr val="dk1"/>
                        </a:buClr>
                        <a:buSzPts val="2400"/>
                        <a:buFont typeface="Verdana"/>
                        <a:buNone/>
                      </a:pPr>
                      <a:r>
                        <a:rPr lang="en-US" sz="2400" b="1" i="0" u="none" strike="noStrike" cap="none">
                          <a:solidFill>
                            <a:schemeClr val="dk1"/>
                          </a:solidFill>
                          <a:latin typeface="Verdana"/>
                          <a:ea typeface="Verdana"/>
                          <a:cs typeface="Verdana"/>
                          <a:sym typeface="Verdana"/>
                        </a:rPr>
                        <a:t>Thoughts: </a:t>
                      </a:r>
                      <a:endParaRPr/>
                    </a:p>
                  </a:txBody>
                  <a:tcPr marL="91450" marR="91450" marT="45700" marB="457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342900" algn="l" rtl="0">
                        <a:lnSpc>
                          <a:spcPct val="100000"/>
                        </a:lnSpc>
                        <a:spcBef>
                          <a:spcPts val="0"/>
                        </a:spcBef>
                        <a:spcAft>
                          <a:spcPts val="0"/>
                        </a:spcAft>
                        <a:buClr>
                          <a:schemeClr val="dk1"/>
                        </a:buClr>
                        <a:buSzPts val="2400"/>
                        <a:buFont typeface="Verdana"/>
                        <a:buNone/>
                      </a:pPr>
                      <a:r>
                        <a:rPr lang="en-US" sz="2400" b="1" i="0" u="none" strike="noStrike" cap="none">
                          <a:solidFill>
                            <a:schemeClr val="dk1"/>
                          </a:solidFill>
                          <a:latin typeface="Verdana"/>
                          <a:ea typeface="Verdana"/>
                          <a:cs typeface="Verdana"/>
                          <a:sym typeface="Verdana"/>
                        </a:rPr>
                        <a:t>Consequences: </a:t>
                      </a:r>
                      <a:endParaRPr/>
                    </a:p>
                  </a:txBody>
                  <a:tcPr marL="91450" marR="91450" marT="45700" marB="457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99400">
                <a:tc>
                  <a:txBody>
                    <a:bodyPr/>
                    <a:lstStyle/>
                    <a:p>
                      <a:pPr marL="0" marR="0" lvl="0" indent="0" algn="l"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Joe thinks, “I really wanted to go.”</a:t>
                      </a:r>
                      <a:endParaRPr/>
                    </a:p>
                    <a:p>
                      <a:pPr marL="225425" marR="0" lvl="0" indent="-225425"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a:txBody>
                  <a:tcPr marL="91450" marR="91450" marT="45700" marB="457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342900" marR="0" lvl="0" indent="-342900" algn="l"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E: Intense anger</a:t>
                      </a:r>
                      <a:endParaRPr/>
                    </a:p>
                    <a:p>
                      <a:pPr marL="342900" marR="0" lvl="0" indent="-342900" algn="l"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R: Throws phone against the wall and breaks it</a:t>
                      </a:r>
                      <a:endParaRPr sz="2400" b="0" i="0" u="none" strike="noStrike" cap="none">
                        <a:solidFill>
                          <a:schemeClr val="dk1"/>
                        </a:solidFill>
                        <a:latin typeface="Verdana"/>
                        <a:ea typeface="Verdana"/>
                        <a:cs typeface="Verdana"/>
                        <a:sym typeface="Verdana"/>
                      </a:endParaRPr>
                    </a:p>
                  </a:txBody>
                  <a:tcPr marL="91450" marR="91450" marT="45700" marB="457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Google Shape;1538;p8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86</a:t>
            </a:fld>
            <a:endParaRPr/>
          </a:p>
        </p:txBody>
      </p:sp>
      <p:pic>
        <p:nvPicPr>
          <p:cNvPr id="1539" name="Google Shape;1539;p86" descr="Detect_Icebergs.png"/>
          <p:cNvPicPr preferRelativeResize="0"/>
          <p:nvPr/>
        </p:nvPicPr>
        <p:blipFill rotWithShape="1">
          <a:blip r:embed="rId3">
            <a:alphaModFix/>
          </a:blip>
          <a:srcRect/>
          <a:stretch/>
        </p:blipFill>
        <p:spPr>
          <a:xfrm>
            <a:off x="457200" y="141288"/>
            <a:ext cx="684213" cy="822325"/>
          </a:xfrm>
          <a:prstGeom prst="rect">
            <a:avLst/>
          </a:prstGeom>
          <a:noFill/>
          <a:ln>
            <a:noFill/>
          </a:ln>
        </p:spPr>
      </p:pic>
      <p:grpSp>
        <p:nvGrpSpPr>
          <p:cNvPr id="1540" name="Google Shape;1540;p86"/>
          <p:cNvGrpSpPr/>
          <p:nvPr/>
        </p:nvGrpSpPr>
        <p:grpSpPr>
          <a:xfrm>
            <a:off x="2830513" y="2005013"/>
            <a:ext cx="3155950" cy="3516312"/>
            <a:chOff x="1117635" y="1978025"/>
            <a:chExt cx="3155915" cy="3515757"/>
          </a:xfrm>
        </p:grpSpPr>
        <p:sp>
          <p:nvSpPr>
            <p:cNvPr id="1541" name="Google Shape;1541;p86"/>
            <p:cNvSpPr txBox="1"/>
            <p:nvPr/>
          </p:nvSpPr>
          <p:spPr>
            <a:xfrm>
              <a:off x="1117635" y="5123953"/>
              <a:ext cx="3120990" cy="3698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Verdana"/>
                  <a:ea typeface="Verdana"/>
                  <a:cs typeface="Verdana"/>
                  <a:sym typeface="Verdana"/>
                </a:rPr>
                <a:t>I call my “bad” friend</a:t>
              </a:r>
              <a:endParaRPr/>
            </a:p>
          </p:txBody>
        </p:sp>
        <p:grpSp>
          <p:nvGrpSpPr>
            <p:cNvPr id="1542" name="Google Shape;1542;p86"/>
            <p:cNvGrpSpPr/>
            <p:nvPr/>
          </p:nvGrpSpPr>
          <p:grpSpPr>
            <a:xfrm>
              <a:off x="1162050" y="1978025"/>
              <a:ext cx="3111500" cy="3111500"/>
              <a:chOff x="1162050" y="1978025"/>
              <a:chExt cx="3111500" cy="3111500"/>
            </a:xfrm>
          </p:grpSpPr>
          <p:pic>
            <p:nvPicPr>
              <p:cNvPr id="1543" name="Google Shape;1543;p86" descr="Movie Icon"/>
              <p:cNvPicPr preferRelativeResize="0"/>
              <p:nvPr/>
            </p:nvPicPr>
            <p:blipFill rotWithShape="1">
              <a:blip r:embed="rId4">
                <a:alphaModFix/>
              </a:blip>
              <a:srcRect/>
              <a:stretch/>
            </p:blipFill>
            <p:spPr>
              <a:xfrm>
                <a:off x="1162050" y="1978025"/>
                <a:ext cx="3111500" cy="3111500"/>
              </a:xfrm>
              <a:prstGeom prst="rect">
                <a:avLst/>
              </a:prstGeom>
              <a:noFill/>
              <a:ln>
                <a:noFill/>
              </a:ln>
            </p:spPr>
          </p:pic>
          <p:sp>
            <p:nvSpPr>
              <p:cNvPr id="1544" name="Google Shape;1544;p86"/>
              <p:cNvSpPr/>
              <p:nvPr/>
            </p:nvSpPr>
            <p:spPr>
              <a:xfrm>
                <a:off x="1625630" y="3685905"/>
                <a:ext cx="2105001" cy="944413"/>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545" name="Google Shape;1545;p86"/>
            <p:cNvSpPr txBox="1"/>
            <p:nvPr/>
          </p:nvSpPr>
          <p:spPr>
            <a:xfrm>
              <a:off x="1639916" y="3865264"/>
              <a:ext cx="2046265" cy="58569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200" b="1">
                  <a:solidFill>
                    <a:schemeClr val="lt1"/>
                  </a:solidFill>
                  <a:latin typeface="Verdana"/>
                  <a:ea typeface="Verdana"/>
                  <a:cs typeface="Verdana"/>
                  <a:sym typeface="Verdana"/>
                </a:rPr>
                <a:t>DEMO</a:t>
              </a:r>
              <a:endParaRPr/>
            </a:p>
          </p:txBody>
        </p:sp>
      </p:grpSp>
      <p:sp>
        <p:nvSpPr>
          <p:cNvPr id="1546" name="Google Shape;1546;p8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Demonstration</a:t>
            </a:r>
            <a:endParaRPr/>
          </a:p>
        </p:txBody>
      </p:sp>
      <p:sp>
        <p:nvSpPr>
          <p:cNvPr id="1547" name="Google Shape;1547;p8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Shape 1553"/>
        <p:cNvGrpSpPr/>
        <p:nvPr/>
      </p:nvGrpSpPr>
      <p:grpSpPr>
        <a:xfrm>
          <a:off x="0" y="0"/>
          <a:ext cx="0" cy="0"/>
          <a:chOff x="0" y="0"/>
          <a:chExt cx="0" cy="0"/>
        </a:xfrm>
      </p:grpSpPr>
      <p:sp>
        <p:nvSpPr>
          <p:cNvPr id="1554" name="Google Shape;1554;p8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87</a:t>
            </a:fld>
            <a:endParaRPr/>
          </a:p>
        </p:txBody>
      </p:sp>
      <p:pic>
        <p:nvPicPr>
          <p:cNvPr id="1555" name="Google Shape;1555;p87" descr="Detect_Icebergs.png"/>
          <p:cNvPicPr preferRelativeResize="0"/>
          <p:nvPr/>
        </p:nvPicPr>
        <p:blipFill rotWithShape="1">
          <a:blip r:embed="rId3">
            <a:alphaModFix/>
          </a:blip>
          <a:srcRect/>
          <a:stretch/>
        </p:blipFill>
        <p:spPr>
          <a:xfrm>
            <a:off x="457200" y="141288"/>
            <a:ext cx="684213" cy="822325"/>
          </a:xfrm>
          <a:prstGeom prst="rect">
            <a:avLst/>
          </a:prstGeom>
          <a:noFill/>
          <a:ln>
            <a:noFill/>
          </a:ln>
        </p:spPr>
      </p:pic>
      <p:sp>
        <p:nvSpPr>
          <p:cNvPr id="1556" name="Google Shape;1556;p8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Demonstration …   </a:t>
            </a:r>
            <a:r>
              <a:rPr lang="en-US" sz="1800"/>
              <a:t>(continued)</a:t>
            </a:r>
            <a:endParaRPr/>
          </a:p>
        </p:txBody>
      </p:sp>
      <p:sp>
        <p:nvSpPr>
          <p:cNvPr id="1557" name="Google Shape;1557;p8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4" name="Google Shape;1564;p88"/>
          <p:cNvSpPr/>
          <p:nvPr/>
        </p:nvSpPr>
        <p:spPr>
          <a:xfrm>
            <a:off x="270399" y="2643721"/>
            <a:ext cx="8551862" cy="3503082"/>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86475" tIns="43225" rIns="86475" bIns="432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565" name="Google Shape;1565;p8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How do you detect an Iceberg?</a:t>
            </a:r>
            <a:endParaRPr/>
          </a:p>
        </p:txBody>
      </p:sp>
      <p:sp>
        <p:nvSpPr>
          <p:cNvPr id="1566" name="Google Shape;1566;p8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88</a:t>
            </a:fld>
            <a:endParaRPr/>
          </a:p>
        </p:txBody>
      </p:sp>
      <p:pic>
        <p:nvPicPr>
          <p:cNvPr id="1567" name="Google Shape;1567;p88" descr="Detect_Icebergs.png"/>
          <p:cNvPicPr preferRelativeResize="0"/>
          <p:nvPr/>
        </p:nvPicPr>
        <p:blipFill rotWithShape="1">
          <a:blip r:embed="rId3">
            <a:alphaModFix/>
          </a:blip>
          <a:srcRect/>
          <a:stretch/>
        </p:blipFill>
        <p:spPr>
          <a:xfrm>
            <a:off x="457200" y="141288"/>
            <a:ext cx="684213" cy="822325"/>
          </a:xfrm>
          <a:prstGeom prst="rect">
            <a:avLst/>
          </a:prstGeom>
          <a:noFill/>
          <a:ln>
            <a:noFill/>
          </a:ln>
        </p:spPr>
      </p:pic>
      <p:sp>
        <p:nvSpPr>
          <p:cNvPr id="1568" name="Google Shape;1568;p8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grpSp>
        <p:nvGrpSpPr>
          <p:cNvPr id="1569" name="Google Shape;1569;p88"/>
          <p:cNvGrpSpPr/>
          <p:nvPr/>
        </p:nvGrpSpPr>
        <p:grpSpPr>
          <a:xfrm>
            <a:off x="-60237" y="5771780"/>
            <a:ext cx="1177925" cy="1193800"/>
            <a:chOff x="2874928" y="1978025"/>
            <a:chExt cx="3111535" cy="3111992"/>
          </a:xfrm>
        </p:grpSpPr>
        <p:grpSp>
          <p:nvGrpSpPr>
            <p:cNvPr id="1570" name="Google Shape;1570;p88"/>
            <p:cNvGrpSpPr/>
            <p:nvPr/>
          </p:nvGrpSpPr>
          <p:grpSpPr>
            <a:xfrm>
              <a:off x="2874928" y="1978025"/>
              <a:ext cx="3111535" cy="3111992"/>
              <a:chOff x="1162050" y="1978025"/>
              <a:chExt cx="3111500" cy="3111500"/>
            </a:xfrm>
          </p:grpSpPr>
          <p:pic>
            <p:nvPicPr>
              <p:cNvPr id="1571" name="Google Shape;1571;p88" descr="Movie Icon"/>
              <p:cNvPicPr preferRelativeResize="0"/>
              <p:nvPr/>
            </p:nvPicPr>
            <p:blipFill rotWithShape="1">
              <a:blip r:embed="rId4">
                <a:alphaModFix/>
              </a:blip>
              <a:srcRect/>
              <a:stretch/>
            </p:blipFill>
            <p:spPr>
              <a:xfrm>
                <a:off x="1162050" y="1978025"/>
                <a:ext cx="3111500" cy="3111500"/>
              </a:xfrm>
              <a:prstGeom prst="rect">
                <a:avLst/>
              </a:prstGeom>
              <a:noFill/>
              <a:ln>
                <a:noFill/>
              </a:ln>
            </p:spPr>
          </p:pic>
          <p:sp>
            <p:nvSpPr>
              <p:cNvPr id="1572" name="Google Shape;1572;p88"/>
              <p:cNvSpPr/>
              <p:nvPr/>
            </p:nvSpPr>
            <p:spPr>
              <a:xfrm>
                <a:off x="1623324" y="3686869"/>
                <a:ext cx="2105085" cy="943380"/>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573" name="Google Shape;1573;p88"/>
            <p:cNvSpPr txBox="1"/>
            <p:nvPr/>
          </p:nvSpPr>
          <p:spPr>
            <a:xfrm>
              <a:off x="3352981" y="3724382"/>
              <a:ext cx="2046400" cy="802828"/>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400" b="1">
                  <a:solidFill>
                    <a:schemeClr val="lt1"/>
                  </a:solidFill>
                  <a:latin typeface="Verdana"/>
                  <a:ea typeface="Verdana"/>
                  <a:cs typeface="Verdana"/>
                  <a:sym typeface="Verdana"/>
                </a:rPr>
                <a:t>DEMO</a:t>
              </a:r>
              <a:endParaRPr/>
            </a:p>
          </p:txBody>
        </p:sp>
      </p:grpSp>
      <p:sp>
        <p:nvSpPr>
          <p:cNvPr id="1574" name="Google Shape;1574;p88"/>
          <p:cNvSpPr txBox="1"/>
          <p:nvPr/>
        </p:nvSpPr>
        <p:spPr>
          <a:xfrm>
            <a:off x="901788" y="3044195"/>
            <a:ext cx="7107679" cy="295465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Clr>
                <a:schemeClr val="dk1"/>
              </a:buClr>
              <a:buSzPts val="2400"/>
              <a:buFont typeface="Arial"/>
              <a:buChar char="•"/>
            </a:pPr>
            <a:r>
              <a:rPr lang="en-US" sz="2400" u="sng">
                <a:solidFill>
                  <a:schemeClr val="dk1"/>
                </a:solidFill>
                <a:latin typeface="Verdana"/>
                <a:ea typeface="Verdana"/>
                <a:cs typeface="Verdana"/>
                <a:sym typeface="Verdana"/>
              </a:rPr>
              <a:t>What’s</a:t>
            </a:r>
            <a:r>
              <a:rPr lang="en-US" sz="2400">
                <a:solidFill>
                  <a:schemeClr val="dk1"/>
                </a:solidFill>
                <a:latin typeface="Verdana"/>
                <a:ea typeface="Verdana"/>
                <a:cs typeface="Verdana"/>
                <a:sym typeface="Verdana"/>
              </a:rPr>
              <a:t> so bad about that?</a:t>
            </a:r>
            <a:endParaRPr/>
          </a:p>
          <a:p>
            <a:pPr marL="228600" marR="0" lvl="0" indent="-76200" algn="l" rtl="0">
              <a:spcBef>
                <a:spcPts val="0"/>
              </a:spcBef>
              <a:spcAft>
                <a:spcPts val="0"/>
              </a:spcAft>
              <a:buClr>
                <a:schemeClr val="dk1"/>
              </a:buClr>
              <a:buSzPts val="2400"/>
              <a:buFont typeface="Arial"/>
              <a:buNone/>
            </a:pPr>
            <a:endParaRPr sz="2400">
              <a:solidFill>
                <a:schemeClr val="dk1"/>
              </a:solidFill>
              <a:latin typeface="Verdana"/>
              <a:ea typeface="Verdana"/>
              <a:cs typeface="Verdana"/>
              <a:sym typeface="Verdana"/>
            </a:endParaRPr>
          </a:p>
          <a:p>
            <a:pPr marL="228600" marR="0" lvl="0" indent="-228600" algn="l" rtl="0">
              <a:spcBef>
                <a:spcPts val="0"/>
              </a:spcBef>
              <a:spcAft>
                <a:spcPts val="0"/>
              </a:spcAft>
              <a:buClr>
                <a:schemeClr val="dk1"/>
              </a:buClr>
              <a:buSzPts val="2400"/>
              <a:buFont typeface="Arial"/>
              <a:buChar char="•"/>
            </a:pPr>
            <a:r>
              <a:rPr lang="en-US" sz="2400" u="sng">
                <a:solidFill>
                  <a:schemeClr val="dk1"/>
                </a:solidFill>
                <a:latin typeface="Verdana"/>
                <a:ea typeface="Verdana"/>
                <a:cs typeface="Verdana"/>
                <a:sym typeface="Verdana"/>
              </a:rPr>
              <a:t>What’s</a:t>
            </a:r>
            <a:r>
              <a:rPr lang="en-US" sz="2400">
                <a:solidFill>
                  <a:schemeClr val="dk1"/>
                </a:solidFill>
                <a:latin typeface="Verdana"/>
                <a:ea typeface="Verdana"/>
                <a:cs typeface="Verdana"/>
                <a:sym typeface="Verdana"/>
              </a:rPr>
              <a:t> the worst part of that?</a:t>
            </a:r>
            <a:endParaRPr/>
          </a:p>
          <a:p>
            <a:pPr marL="228600" marR="0" lvl="0" indent="-76200" algn="l" rtl="0">
              <a:spcBef>
                <a:spcPts val="0"/>
              </a:spcBef>
              <a:spcAft>
                <a:spcPts val="0"/>
              </a:spcAft>
              <a:buClr>
                <a:schemeClr val="dk1"/>
              </a:buClr>
              <a:buSzPts val="2400"/>
              <a:buFont typeface="Arial"/>
              <a:buNone/>
            </a:pPr>
            <a:endParaRPr sz="2400">
              <a:solidFill>
                <a:schemeClr val="dk1"/>
              </a:solidFill>
              <a:latin typeface="Verdana"/>
              <a:ea typeface="Verdana"/>
              <a:cs typeface="Verdana"/>
              <a:sym typeface="Verdana"/>
            </a:endParaRPr>
          </a:p>
          <a:p>
            <a:pPr marL="228600" marR="0" lvl="0" indent="-228600" algn="l" rtl="0">
              <a:spcBef>
                <a:spcPts val="0"/>
              </a:spcBef>
              <a:spcAft>
                <a:spcPts val="0"/>
              </a:spcAft>
              <a:buClr>
                <a:schemeClr val="dk1"/>
              </a:buClr>
              <a:buSzPts val="2400"/>
              <a:buFont typeface="Arial"/>
              <a:buChar char="•"/>
            </a:pPr>
            <a:r>
              <a:rPr lang="en-US" sz="2400" u="sng">
                <a:solidFill>
                  <a:schemeClr val="dk1"/>
                </a:solidFill>
                <a:latin typeface="Verdana"/>
                <a:ea typeface="Verdana"/>
                <a:cs typeface="Verdana"/>
                <a:sym typeface="Verdana"/>
              </a:rPr>
              <a:t>What</a:t>
            </a:r>
            <a:r>
              <a:rPr lang="en-US" sz="2400">
                <a:solidFill>
                  <a:schemeClr val="dk1"/>
                </a:solidFill>
                <a:latin typeface="Verdana"/>
                <a:ea typeface="Verdana"/>
                <a:cs typeface="Verdana"/>
                <a:sym typeface="Verdana"/>
              </a:rPr>
              <a:t> bothers me the most about that?</a:t>
            </a:r>
            <a:endParaRPr/>
          </a:p>
          <a:p>
            <a:pPr marL="228600" marR="0" lvl="0" indent="-76200" algn="l" rtl="0">
              <a:spcBef>
                <a:spcPts val="0"/>
              </a:spcBef>
              <a:spcAft>
                <a:spcPts val="0"/>
              </a:spcAft>
              <a:buClr>
                <a:schemeClr val="dk1"/>
              </a:buClr>
              <a:buSzPts val="2400"/>
              <a:buFont typeface="Arial"/>
              <a:buNone/>
            </a:pPr>
            <a:endParaRPr sz="2400">
              <a:solidFill>
                <a:schemeClr val="dk1"/>
              </a:solidFill>
              <a:latin typeface="Verdana"/>
              <a:ea typeface="Verdana"/>
              <a:cs typeface="Verdana"/>
              <a:sym typeface="Verdana"/>
            </a:endParaRPr>
          </a:p>
          <a:p>
            <a:pPr marL="228600" marR="0" lvl="0" indent="-228600" algn="l" rtl="0">
              <a:spcBef>
                <a:spcPts val="0"/>
              </a:spcBef>
              <a:spcAft>
                <a:spcPts val="0"/>
              </a:spcAft>
              <a:buClr>
                <a:schemeClr val="dk1"/>
              </a:buClr>
              <a:buSzPts val="2400"/>
              <a:buFont typeface="Arial"/>
              <a:buChar char="•"/>
            </a:pPr>
            <a:r>
              <a:rPr lang="en-US" sz="2400" u="sng">
                <a:solidFill>
                  <a:schemeClr val="dk1"/>
                </a:solidFill>
                <a:latin typeface="Verdana"/>
                <a:ea typeface="Verdana"/>
                <a:cs typeface="Verdana"/>
                <a:sym typeface="Verdana"/>
              </a:rPr>
              <a:t>What’s</a:t>
            </a:r>
            <a:r>
              <a:rPr lang="en-US" sz="2400">
                <a:solidFill>
                  <a:schemeClr val="dk1"/>
                </a:solidFill>
                <a:latin typeface="Verdana"/>
                <a:ea typeface="Verdana"/>
                <a:cs typeface="Verdana"/>
                <a:sym typeface="Verdana"/>
              </a:rPr>
              <a:t> that mean to me?</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75" name="Google Shape;1575;p88"/>
          <p:cNvSpPr/>
          <p:nvPr/>
        </p:nvSpPr>
        <p:spPr>
          <a:xfrm>
            <a:off x="296069" y="1301296"/>
            <a:ext cx="8551862" cy="1115485"/>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86475" tIns="43225" rIns="86475" bIns="43225"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Use “What” questions to understand why you acted the way you did.</a:t>
            </a:r>
            <a:endParaRPr/>
          </a:p>
        </p:txBody>
      </p:sp>
      <p:pic>
        <p:nvPicPr>
          <p:cNvPr id="1576" name="Google Shape;1576;p88" descr="https://encrypted-tbn0.gstatic.com/images?q=tbn:ANd9GcS7pcQCrRw357aqRLUlCsv0W4jqo3sKCs8oiZXqc2qTdvGs9HmQ">
            <a:hlinkClick r:id="rId5"/>
          </p:cNvPr>
          <p:cNvPicPr preferRelativeResize="0"/>
          <p:nvPr/>
        </p:nvPicPr>
        <p:blipFill rotWithShape="1">
          <a:blip r:embed="rId6">
            <a:alphaModFix/>
          </a:blip>
          <a:srcRect/>
          <a:stretch/>
        </p:blipFill>
        <p:spPr>
          <a:xfrm flipH="1">
            <a:off x="5498088" y="2002977"/>
            <a:ext cx="2917776" cy="2613554"/>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Shape 1582"/>
        <p:cNvGrpSpPr/>
        <p:nvPr/>
      </p:nvGrpSpPr>
      <p:grpSpPr>
        <a:xfrm>
          <a:off x="0" y="0"/>
          <a:ext cx="0" cy="0"/>
          <a:chOff x="0" y="0"/>
          <a:chExt cx="0" cy="0"/>
        </a:xfrm>
      </p:grpSpPr>
      <p:sp>
        <p:nvSpPr>
          <p:cNvPr id="1583" name="Google Shape;1583;p89"/>
          <p:cNvSpPr txBox="1">
            <a:spLocks noGrp="1"/>
          </p:cNvSpPr>
          <p:nvPr>
            <p:ph type="title"/>
          </p:nvPr>
        </p:nvSpPr>
        <p:spPr>
          <a:xfrm>
            <a:off x="1273213" y="0"/>
            <a:ext cx="766244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How do you detect an Iceberg?</a:t>
            </a:r>
            <a:r>
              <a:rPr lang="en-US" sz="1800"/>
              <a:t> (continued)</a:t>
            </a:r>
            <a:endParaRPr/>
          </a:p>
        </p:txBody>
      </p:sp>
      <p:sp>
        <p:nvSpPr>
          <p:cNvPr id="1584" name="Google Shape;1584;p8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89</a:t>
            </a:fld>
            <a:endParaRPr/>
          </a:p>
        </p:txBody>
      </p:sp>
      <p:pic>
        <p:nvPicPr>
          <p:cNvPr id="1585" name="Google Shape;1585;p89" descr="Detect_Icebergs.png"/>
          <p:cNvPicPr preferRelativeResize="0"/>
          <p:nvPr/>
        </p:nvPicPr>
        <p:blipFill rotWithShape="1">
          <a:blip r:embed="rId3">
            <a:alphaModFix/>
          </a:blip>
          <a:srcRect/>
          <a:stretch/>
        </p:blipFill>
        <p:spPr>
          <a:xfrm>
            <a:off x="457200" y="141288"/>
            <a:ext cx="684213" cy="822325"/>
          </a:xfrm>
          <a:prstGeom prst="rect">
            <a:avLst/>
          </a:prstGeom>
          <a:noFill/>
          <a:ln>
            <a:noFill/>
          </a:ln>
        </p:spPr>
      </p:pic>
      <p:sp>
        <p:nvSpPr>
          <p:cNvPr id="1586" name="Google Shape;1586;p8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349"/>
        <p:cNvGrpSpPr/>
        <p:nvPr/>
      </p:nvGrpSpPr>
      <p:grpSpPr>
        <a:xfrm>
          <a:off x="0" y="0"/>
          <a:ext cx="0" cy="0"/>
          <a:chOff x="0" y="0"/>
          <a:chExt cx="0" cy="0"/>
        </a:xfrm>
      </p:grpSpPr>
      <p:sp>
        <p:nvSpPr>
          <p:cNvPr id="350" name="Google Shape;350;p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2) HTGS Cover Page</a:t>
            </a:r>
            <a:endParaRPr/>
          </a:p>
        </p:txBody>
      </p:sp>
      <p:sp>
        <p:nvSpPr>
          <p:cNvPr id="351" name="Google Shape;351;p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352" name="Google Shape;352;p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90"/>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90</a:t>
            </a:fld>
            <a:endParaRPr/>
          </a:p>
        </p:txBody>
      </p:sp>
      <p:sp>
        <p:nvSpPr>
          <p:cNvPr id="1594" name="Google Shape;1594;p90"/>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What do you do after you’ve</a:t>
            </a:r>
            <a:br>
              <a:rPr lang="en-US"/>
            </a:br>
            <a:r>
              <a:rPr lang="en-US"/>
              <a:t>detected an Iceberg?</a:t>
            </a:r>
            <a:endParaRPr/>
          </a:p>
        </p:txBody>
      </p:sp>
      <p:pic>
        <p:nvPicPr>
          <p:cNvPr id="1595" name="Google Shape;1595;p90" descr="Detect_Icebergs.png"/>
          <p:cNvPicPr preferRelativeResize="0"/>
          <p:nvPr/>
        </p:nvPicPr>
        <p:blipFill rotWithShape="1">
          <a:blip r:embed="rId3">
            <a:alphaModFix/>
          </a:blip>
          <a:srcRect/>
          <a:stretch/>
        </p:blipFill>
        <p:spPr>
          <a:xfrm>
            <a:off x="457200" y="141288"/>
            <a:ext cx="684213" cy="822325"/>
          </a:xfrm>
          <a:prstGeom prst="rect">
            <a:avLst/>
          </a:prstGeom>
          <a:noFill/>
          <a:ln>
            <a:noFill/>
          </a:ln>
        </p:spPr>
      </p:pic>
      <p:sp>
        <p:nvSpPr>
          <p:cNvPr id="1596" name="Google Shape;1596;p90"/>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
        <p:nvSpPr>
          <p:cNvPr id="1597" name="Google Shape;1597;p90"/>
          <p:cNvSpPr/>
          <p:nvPr/>
        </p:nvSpPr>
        <p:spPr>
          <a:xfrm>
            <a:off x="329660" y="2745325"/>
            <a:ext cx="8551862" cy="3503082"/>
          </a:xfrm>
          <a:prstGeom prst="roundRect">
            <a:avLst>
              <a:gd name="adj" fmla="val 1666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86475" tIns="43225" rIns="86475" bIns="43225"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598" name="Google Shape;1598;p90"/>
          <p:cNvSpPr/>
          <p:nvPr/>
        </p:nvSpPr>
        <p:spPr>
          <a:xfrm>
            <a:off x="355330" y="1402900"/>
            <a:ext cx="8551862" cy="1115485"/>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86475" tIns="43225" rIns="86475" bIns="43225"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Answer the following questions to determine if the Iceberg needs to be changed at all.</a:t>
            </a:r>
            <a:endParaRPr/>
          </a:p>
        </p:txBody>
      </p:sp>
      <p:sp>
        <p:nvSpPr>
          <p:cNvPr id="1599" name="Google Shape;1599;p90"/>
          <p:cNvSpPr txBox="1"/>
          <p:nvPr/>
        </p:nvSpPr>
        <p:spPr>
          <a:xfrm>
            <a:off x="634724" y="3096453"/>
            <a:ext cx="7941734" cy="295465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Clr>
                <a:schemeClr val="dk1"/>
              </a:buClr>
              <a:buSzPts val="2400"/>
              <a:buFont typeface="Arial"/>
              <a:buChar char="•"/>
            </a:pPr>
            <a:r>
              <a:rPr lang="en-US" sz="2400">
                <a:solidFill>
                  <a:schemeClr val="dk1"/>
                </a:solidFill>
                <a:latin typeface="Verdana"/>
                <a:ea typeface="Verdana"/>
                <a:cs typeface="Verdana"/>
                <a:sym typeface="Verdana"/>
              </a:rPr>
              <a:t>What is the Iceberg?</a:t>
            </a:r>
            <a:endParaRPr/>
          </a:p>
          <a:p>
            <a:pPr marL="228600" marR="0" lvl="0" indent="-76200" algn="l" rtl="0">
              <a:spcBef>
                <a:spcPts val="0"/>
              </a:spcBef>
              <a:spcAft>
                <a:spcPts val="0"/>
              </a:spcAft>
              <a:buClr>
                <a:schemeClr val="dk1"/>
              </a:buClr>
              <a:buSzPts val="2400"/>
              <a:buFont typeface="Arial"/>
              <a:buNone/>
            </a:pPr>
            <a:endParaRPr sz="2400">
              <a:solidFill>
                <a:schemeClr val="dk1"/>
              </a:solidFill>
              <a:latin typeface="Verdana"/>
              <a:ea typeface="Verdana"/>
              <a:cs typeface="Verdana"/>
              <a:sym typeface="Verdana"/>
            </a:endParaRPr>
          </a:p>
          <a:p>
            <a:pPr marL="228600" marR="0" lvl="0" indent="-228600" algn="l" rtl="0">
              <a:spcBef>
                <a:spcPts val="0"/>
              </a:spcBef>
              <a:spcAft>
                <a:spcPts val="0"/>
              </a:spcAft>
              <a:buClr>
                <a:schemeClr val="dk1"/>
              </a:buClr>
              <a:buSzPts val="2400"/>
              <a:buFont typeface="Arial"/>
              <a:buChar char="•"/>
            </a:pPr>
            <a:r>
              <a:rPr lang="en-US" sz="2400">
                <a:solidFill>
                  <a:schemeClr val="dk1"/>
                </a:solidFill>
                <a:latin typeface="Verdana"/>
                <a:ea typeface="Verdana"/>
                <a:cs typeface="Verdana"/>
                <a:sym typeface="Verdana"/>
              </a:rPr>
              <a:t>Is this Iceberg helping or harming me in this situation? Explain.</a:t>
            </a:r>
            <a:endParaRPr/>
          </a:p>
          <a:p>
            <a:pPr marL="228600" marR="0" lvl="0" indent="-76200" algn="l" rtl="0">
              <a:spcBef>
                <a:spcPts val="0"/>
              </a:spcBef>
              <a:spcAft>
                <a:spcPts val="0"/>
              </a:spcAft>
              <a:buClr>
                <a:schemeClr val="dk1"/>
              </a:buClr>
              <a:buSzPts val="2400"/>
              <a:buFont typeface="Arial"/>
              <a:buNone/>
            </a:pPr>
            <a:endParaRPr sz="2400">
              <a:solidFill>
                <a:schemeClr val="dk1"/>
              </a:solidFill>
              <a:latin typeface="Verdana"/>
              <a:ea typeface="Verdana"/>
              <a:cs typeface="Verdana"/>
              <a:sym typeface="Verdana"/>
            </a:endParaRPr>
          </a:p>
          <a:p>
            <a:pPr marL="228600" marR="0" lvl="0" indent="-228600" algn="l" rtl="0">
              <a:spcBef>
                <a:spcPts val="0"/>
              </a:spcBef>
              <a:spcAft>
                <a:spcPts val="0"/>
              </a:spcAft>
              <a:buClr>
                <a:schemeClr val="dk1"/>
              </a:buClr>
              <a:buSzPts val="2400"/>
              <a:buFont typeface="Arial"/>
              <a:buChar char="•"/>
            </a:pPr>
            <a:r>
              <a:rPr lang="en-US" sz="2400">
                <a:solidFill>
                  <a:schemeClr val="dk1"/>
                </a:solidFill>
                <a:latin typeface="Verdana"/>
                <a:ea typeface="Verdana"/>
                <a:cs typeface="Verdana"/>
                <a:sym typeface="Verdana"/>
              </a:rPr>
              <a:t>Does this Iceberg need to be more flexible? Explain.</a:t>
            </a:r>
            <a:endParaRPr/>
          </a:p>
          <a:p>
            <a:pPr marL="228600" marR="0" lvl="0" indent="-228600" algn="l" rtl="0">
              <a:spcBef>
                <a:spcPts val="0"/>
              </a:spcBef>
              <a:spcAft>
                <a:spcPts val="0"/>
              </a:spcAft>
              <a:buNone/>
            </a:pPr>
            <a:endParaRPr sz="1800">
              <a:solidFill>
                <a:schemeClr val="dk1"/>
              </a:solidFill>
              <a:latin typeface="Verdana"/>
              <a:ea typeface="Verdana"/>
              <a:cs typeface="Verdana"/>
              <a:sym typeface="Verdana"/>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91"/>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91</a:t>
            </a:fld>
            <a:endParaRPr/>
          </a:p>
        </p:txBody>
      </p:sp>
      <p:sp>
        <p:nvSpPr>
          <p:cNvPr id="1607" name="Google Shape;1607;p91"/>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34):</a:t>
            </a:r>
            <a:br>
              <a:rPr lang="en-US"/>
            </a:br>
            <a:r>
              <a:rPr lang="en-US"/>
              <a:t>Detect Icebergs Example</a:t>
            </a:r>
            <a:endParaRPr/>
          </a:p>
        </p:txBody>
      </p:sp>
      <p:pic>
        <p:nvPicPr>
          <p:cNvPr id="1608" name="Google Shape;1608;p91" descr="Detect_Icebergs.png"/>
          <p:cNvPicPr preferRelativeResize="0"/>
          <p:nvPr/>
        </p:nvPicPr>
        <p:blipFill rotWithShape="1">
          <a:blip r:embed="rId3">
            <a:alphaModFix/>
          </a:blip>
          <a:srcRect/>
          <a:stretch/>
        </p:blipFill>
        <p:spPr>
          <a:xfrm>
            <a:off x="457200" y="141288"/>
            <a:ext cx="684213" cy="822325"/>
          </a:xfrm>
          <a:prstGeom prst="rect">
            <a:avLst/>
          </a:prstGeom>
          <a:noFill/>
          <a:ln>
            <a:noFill/>
          </a:ln>
        </p:spPr>
      </p:pic>
      <p:pic>
        <p:nvPicPr>
          <p:cNvPr id="1609" name="Google Shape;1609;p91" descr="D - TLR Review CSF2_TeenCurriculum_ParticipantGuideV3_0 3_AUG15.pptx - PowerPoint"/>
          <p:cNvPicPr preferRelativeResize="0"/>
          <p:nvPr/>
        </p:nvPicPr>
        <p:blipFill rotWithShape="1">
          <a:blip r:embed="rId4">
            <a:alphaModFix/>
          </a:blip>
          <a:srcRect l="24178" t="19506" r="7018" b="10987"/>
          <a:stretch/>
        </p:blipFill>
        <p:spPr>
          <a:xfrm>
            <a:off x="2674938" y="1427613"/>
            <a:ext cx="3803650" cy="4886041"/>
          </a:xfrm>
          <a:prstGeom prst="rect">
            <a:avLst/>
          </a:prstGeom>
          <a:noFill/>
          <a:ln>
            <a:noFill/>
          </a:ln>
        </p:spPr>
      </p:pic>
      <p:sp>
        <p:nvSpPr>
          <p:cNvPr id="1610" name="Google Shape;1610;p91"/>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pic>
        <p:nvPicPr>
          <p:cNvPr id="1617" name="Google Shape;1617;p92" descr="D - TLR Review CSF2_TeenCurriculum_ParticipantGuideV5_2 7_AUG15.pptx - PowerPoint"/>
          <p:cNvPicPr preferRelativeResize="0"/>
          <p:nvPr/>
        </p:nvPicPr>
        <p:blipFill rotWithShape="1">
          <a:blip r:embed="rId3">
            <a:alphaModFix/>
          </a:blip>
          <a:srcRect l="37803" t="18655" r="21818" b="10337"/>
          <a:stretch/>
        </p:blipFill>
        <p:spPr>
          <a:xfrm>
            <a:off x="2674938" y="1419224"/>
            <a:ext cx="3803650" cy="4886041"/>
          </a:xfrm>
          <a:prstGeom prst="rect">
            <a:avLst/>
          </a:prstGeom>
          <a:noFill/>
          <a:ln>
            <a:noFill/>
          </a:ln>
        </p:spPr>
      </p:pic>
      <p:sp>
        <p:nvSpPr>
          <p:cNvPr id="1618" name="Google Shape;1618;p92"/>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 35):</a:t>
            </a:r>
            <a:br>
              <a:rPr lang="en-US"/>
            </a:br>
            <a:r>
              <a:rPr lang="en-US"/>
              <a:t>Detect Icebergs Practice</a:t>
            </a:r>
            <a:endParaRPr sz="1800"/>
          </a:p>
        </p:txBody>
      </p:sp>
      <p:sp>
        <p:nvSpPr>
          <p:cNvPr id="1619" name="Google Shape;1619;p92"/>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92</a:t>
            </a:fld>
            <a:endParaRPr/>
          </a:p>
        </p:txBody>
      </p:sp>
      <p:pic>
        <p:nvPicPr>
          <p:cNvPr id="1620" name="Google Shape;1620;p92" descr="Detect_Icebergs.png"/>
          <p:cNvPicPr preferRelativeResize="0"/>
          <p:nvPr/>
        </p:nvPicPr>
        <p:blipFill rotWithShape="1">
          <a:blip r:embed="rId4">
            <a:alphaModFix/>
          </a:blip>
          <a:srcRect/>
          <a:stretch/>
        </p:blipFill>
        <p:spPr>
          <a:xfrm>
            <a:off x="457200" y="141288"/>
            <a:ext cx="684213" cy="822325"/>
          </a:xfrm>
          <a:prstGeom prst="rect">
            <a:avLst/>
          </a:prstGeom>
          <a:noFill/>
          <a:ln>
            <a:noFill/>
          </a:ln>
        </p:spPr>
      </p:pic>
      <p:sp>
        <p:nvSpPr>
          <p:cNvPr id="1621" name="Google Shape;1621;p92"/>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93"/>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36):</a:t>
            </a:r>
            <a:br>
              <a:rPr lang="en-US"/>
            </a:br>
            <a:r>
              <a:rPr lang="en-US"/>
              <a:t>Make it Personal</a:t>
            </a:r>
            <a:endParaRPr/>
          </a:p>
        </p:txBody>
      </p:sp>
      <p:sp>
        <p:nvSpPr>
          <p:cNvPr id="1629" name="Google Shape;1629;p93"/>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93</a:t>
            </a:fld>
            <a:endParaRPr/>
          </a:p>
        </p:txBody>
      </p:sp>
      <p:pic>
        <p:nvPicPr>
          <p:cNvPr id="1630" name="Google Shape;1630;p93" descr="Detect_Icebergs.png"/>
          <p:cNvPicPr preferRelativeResize="0"/>
          <p:nvPr/>
        </p:nvPicPr>
        <p:blipFill rotWithShape="1">
          <a:blip r:embed="rId3">
            <a:alphaModFix/>
          </a:blip>
          <a:srcRect/>
          <a:stretch/>
        </p:blipFill>
        <p:spPr>
          <a:xfrm>
            <a:off x="457200" y="141288"/>
            <a:ext cx="684213" cy="822325"/>
          </a:xfrm>
          <a:prstGeom prst="rect">
            <a:avLst/>
          </a:prstGeom>
          <a:noFill/>
          <a:ln>
            <a:noFill/>
          </a:ln>
        </p:spPr>
      </p:pic>
      <p:pic>
        <p:nvPicPr>
          <p:cNvPr id="1631" name="Google Shape;1631;p93" descr="D - TLR Review CSF2_TeenCurriculum_ParticipantGuideV3_0 3_AUG15.pptx - PowerPoint"/>
          <p:cNvPicPr preferRelativeResize="0"/>
          <p:nvPr/>
        </p:nvPicPr>
        <p:blipFill rotWithShape="1">
          <a:blip r:embed="rId4">
            <a:alphaModFix/>
          </a:blip>
          <a:srcRect l="23857" t="19753" r="7659" b="11234"/>
          <a:stretch/>
        </p:blipFill>
        <p:spPr>
          <a:xfrm>
            <a:off x="2660650" y="1412654"/>
            <a:ext cx="3792538" cy="4943696"/>
          </a:xfrm>
          <a:prstGeom prst="rect">
            <a:avLst/>
          </a:prstGeom>
          <a:noFill/>
          <a:ln>
            <a:noFill/>
          </a:ln>
        </p:spPr>
      </p:pic>
      <p:sp>
        <p:nvSpPr>
          <p:cNvPr id="1632" name="Google Shape;1632;p93"/>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Shape 1644"/>
        <p:cNvGrpSpPr/>
        <p:nvPr/>
      </p:nvGrpSpPr>
      <p:grpSpPr>
        <a:xfrm>
          <a:off x="0" y="0"/>
          <a:ext cx="0" cy="0"/>
          <a:chOff x="0" y="0"/>
          <a:chExt cx="0" cy="0"/>
        </a:xfrm>
      </p:grpSpPr>
      <p:sp>
        <p:nvSpPr>
          <p:cNvPr id="1645" name="Google Shape;1645;p94"/>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8) CB Cover Page</a:t>
            </a:r>
            <a:endParaRPr/>
          </a:p>
        </p:txBody>
      </p:sp>
      <p:sp>
        <p:nvSpPr>
          <p:cNvPr id="1646" name="Google Shape;1646;p94"/>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94</a:t>
            </a:fld>
            <a:endParaRPr/>
          </a:p>
        </p:txBody>
      </p:sp>
      <p:sp>
        <p:nvSpPr>
          <p:cNvPr id="1647" name="Google Shape;1647;p94"/>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Shape 1658"/>
        <p:cNvGrpSpPr/>
        <p:nvPr/>
      </p:nvGrpSpPr>
      <p:grpSpPr>
        <a:xfrm>
          <a:off x="0" y="0"/>
          <a:ext cx="0" cy="0"/>
          <a:chOff x="0" y="0"/>
          <a:chExt cx="0" cy="0"/>
        </a:xfrm>
      </p:grpSpPr>
      <p:sp>
        <p:nvSpPr>
          <p:cNvPr id="1659" name="Google Shape;1659;p95"/>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8) Confirmation Bias Key Terms</a:t>
            </a:r>
            <a:endParaRPr/>
          </a:p>
        </p:txBody>
      </p:sp>
      <p:sp>
        <p:nvSpPr>
          <p:cNvPr id="1660" name="Google Shape;1660;p95"/>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95</a:t>
            </a:fld>
            <a:endParaRPr/>
          </a:p>
        </p:txBody>
      </p:sp>
      <p:sp>
        <p:nvSpPr>
          <p:cNvPr id="1661" name="Google Shape;1661;p95"/>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668" name="Google Shape;1668;p96"/>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Workbook Activity (page 37):</a:t>
            </a:r>
            <a:br>
              <a:rPr lang="en-US"/>
            </a:br>
            <a:r>
              <a:rPr lang="en-US"/>
              <a:t>Hunt the Good Stuff</a:t>
            </a:r>
            <a:endParaRPr/>
          </a:p>
        </p:txBody>
      </p:sp>
      <p:sp>
        <p:nvSpPr>
          <p:cNvPr id="1669" name="Google Shape;1669;p96"/>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96</a:t>
            </a:fld>
            <a:endParaRPr/>
          </a:p>
        </p:txBody>
      </p:sp>
      <p:pic>
        <p:nvPicPr>
          <p:cNvPr id="1670" name="Google Shape;1670;p96" descr="HTGS.png"/>
          <p:cNvPicPr preferRelativeResize="0"/>
          <p:nvPr/>
        </p:nvPicPr>
        <p:blipFill rotWithShape="1">
          <a:blip r:embed="rId3">
            <a:alphaModFix/>
          </a:blip>
          <a:srcRect/>
          <a:stretch/>
        </p:blipFill>
        <p:spPr>
          <a:xfrm>
            <a:off x="457200" y="146050"/>
            <a:ext cx="684213" cy="822325"/>
          </a:xfrm>
          <a:prstGeom prst="rect">
            <a:avLst/>
          </a:prstGeom>
          <a:noFill/>
          <a:ln>
            <a:noFill/>
          </a:ln>
        </p:spPr>
      </p:pic>
      <p:pic>
        <p:nvPicPr>
          <p:cNvPr id="1671" name="Google Shape;1671;p96" descr="D - TLR Review CSF2_TeenCurriculum_ParticipantGuideV3_0 3_AUG15.pptx - PowerPoint"/>
          <p:cNvPicPr preferRelativeResize="0"/>
          <p:nvPr/>
        </p:nvPicPr>
        <p:blipFill rotWithShape="1">
          <a:blip r:embed="rId4">
            <a:alphaModFix/>
          </a:blip>
          <a:srcRect l="24659" t="19630" r="7018" b="10987"/>
          <a:stretch/>
        </p:blipFill>
        <p:spPr>
          <a:xfrm>
            <a:off x="2678114" y="1399953"/>
            <a:ext cx="3806824" cy="4899247"/>
          </a:xfrm>
          <a:prstGeom prst="rect">
            <a:avLst/>
          </a:prstGeom>
          <a:noFill/>
          <a:ln>
            <a:noFill/>
          </a:ln>
        </p:spPr>
      </p:pic>
      <p:sp>
        <p:nvSpPr>
          <p:cNvPr id="1672" name="Google Shape;1672;p96"/>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sp>
        <p:nvSpPr>
          <p:cNvPr id="1679" name="Google Shape;1679;p97"/>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Confirmation Bias</a:t>
            </a:r>
            <a:endParaRPr/>
          </a:p>
        </p:txBody>
      </p:sp>
      <p:sp>
        <p:nvSpPr>
          <p:cNvPr id="1680" name="Google Shape;1680;p97"/>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97</a:t>
            </a:fld>
            <a:endParaRPr/>
          </a:p>
        </p:txBody>
      </p:sp>
      <p:pic>
        <p:nvPicPr>
          <p:cNvPr id="1681" name="Google Shape;1681;p97" descr="S:\0Resilience\Army\MRT V 3.0 Devel\Final\Icons\Problem_Solving.png"/>
          <p:cNvPicPr preferRelativeResize="0"/>
          <p:nvPr/>
        </p:nvPicPr>
        <p:blipFill rotWithShape="1">
          <a:blip r:embed="rId3">
            <a:alphaModFix/>
          </a:blip>
          <a:srcRect/>
          <a:stretch/>
        </p:blipFill>
        <p:spPr>
          <a:xfrm>
            <a:off x="2874963" y="1811338"/>
            <a:ext cx="3416300" cy="4114800"/>
          </a:xfrm>
          <a:prstGeom prst="rect">
            <a:avLst/>
          </a:prstGeom>
          <a:noFill/>
          <a:ln>
            <a:noFill/>
          </a:ln>
        </p:spPr>
      </p:pic>
      <p:pic>
        <p:nvPicPr>
          <p:cNvPr id="1682" name="Google Shape;1682;p97" descr="Problem_Solving.png"/>
          <p:cNvPicPr preferRelativeResize="0"/>
          <p:nvPr/>
        </p:nvPicPr>
        <p:blipFill rotWithShape="1">
          <a:blip r:embed="rId4">
            <a:alphaModFix/>
          </a:blip>
          <a:srcRect/>
          <a:stretch/>
        </p:blipFill>
        <p:spPr>
          <a:xfrm>
            <a:off x="457200" y="141288"/>
            <a:ext cx="682625" cy="822325"/>
          </a:xfrm>
          <a:prstGeom prst="rect">
            <a:avLst/>
          </a:prstGeom>
          <a:noFill/>
          <a:ln>
            <a:noFill/>
          </a:ln>
        </p:spPr>
      </p:pic>
      <p:sp>
        <p:nvSpPr>
          <p:cNvPr id="1683" name="Google Shape;1683;p97"/>
          <p:cNvSpPr/>
          <p:nvPr/>
        </p:nvSpPr>
        <p:spPr>
          <a:xfrm>
            <a:off x="3141921" y="946297"/>
            <a:ext cx="2819400" cy="381001"/>
          </a:xfrm>
          <a:prstGeom prst="roundRect">
            <a:avLst>
              <a:gd name="adj" fmla="val 16667"/>
            </a:avLst>
          </a:prstGeom>
          <a:solidFill>
            <a:srgbClr val="00B050"/>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r>
              <a:rPr lang="en-US" sz="1900">
                <a:solidFill>
                  <a:schemeClr val="lt1"/>
                </a:solidFill>
                <a:latin typeface="Arial"/>
                <a:ea typeface="Arial"/>
                <a:cs typeface="Arial"/>
                <a:sym typeface="Arial"/>
              </a:rPr>
              <a:t>Mental Agility</a:t>
            </a:r>
            <a:endParaRPr/>
          </a:p>
        </p:txBody>
      </p:sp>
      <p:sp>
        <p:nvSpPr>
          <p:cNvPr id="1684" name="Google Shape;1684;p97"/>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690"/>
        <p:cNvGrpSpPr/>
        <p:nvPr/>
      </p:nvGrpSpPr>
      <p:grpSpPr>
        <a:xfrm>
          <a:off x="0" y="0"/>
          <a:ext cx="0" cy="0"/>
          <a:chOff x="0" y="0"/>
          <a:chExt cx="0" cy="0"/>
        </a:xfrm>
      </p:grpSpPr>
      <p:sp>
        <p:nvSpPr>
          <p:cNvPr id="1691" name="Google Shape;1691;p98"/>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Video:</a:t>
            </a:r>
            <a:br>
              <a:rPr lang="en-US"/>
            </a:br>
            <a:r>
              <a:rPr lang="en-US"/>
              <a:t>Awareness Test</a:t>
            </a:r>
            <a:endParaRPr/>
          </a:p>
        </p:txBody>
      </p:sp>
      <p:sp>
        <p:nvSpPr>
          <p:cNvPr id="1692" name="Google Shape;1692;p98"/>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98</a:t>
            </a:fld>
            <a:endParaRPr/>
          </a:p>
        </p:txBody>
      </p:sp>
      <p:pic>
        <p:nvPicPr>
          <p:cNvPr id="1693" name="Google Shape;1693;p98" descr="Problem_Solving.png"/>
          <p:cNvPicPr preferRelativeResize="0"/>
          <p:nvPr/>
        </p:nvPicPr>
        <p:blipFill rotWithShape="1">
          <a:blip r:embed="rId3">
            <a:alphaModFix/>
          </a:blip>
          <a:srcRect/>
          <a:stretch/>
        </p:blipFill>
        <p:spPr>
          <a:xfrm>
            <a:off x="457200" y="141288"/>
            <a:ext cx="682625" cy="822325"/>
          </a:xfrm>
          <a:prstGeom prst="rect">
            <a:avLst/>
          </a:prstGeom>
          <a:noFill/>
          <a:ln>
            <a:noFill/>
          </a:ln>
        </p:spPr>
      </p:pic>
      <p:pic>
        <p:nvPicPr>
          <p:cNvPr id="1694" name="Google Shape;1694;p98" descr="http://www.visual8.co.uk/wp-content/uploads/2013/10/Video-Icon.jpg">
            <a:hlinkClick r:id="rId4"/>
          </p:cNvPr>
          <p:cNvPicPr preferRelativeResize="0"/>
          <p:nvPr/>
        </p:nvPicPr>
        <p:blipFill rotWithShape="1">
          <a:blip r:embed="rId5">
            <a:alphaModFix/>
          </a:blip>
          <a:srcRect l="4604" t="5347" r="7000" b="7950"/>
          <a:stretch/>
        </p:blipFill>
        <p:spPr>
          <a:xfrm>
            <a:off x="3235325" y="2303463"/>
            <a:ext cx="2693988" cy="2743200"/>
          </a:xfrm>
          <a:prstGeom prst="rect">
            <a:avLst/>
          </a:prstGeom>
          <a:noFill/>
          <a:ln>
            <a:noFill/>
          </a:ln>
        </p:spPr>
      </p:pic>
      <p:sp>
        <p:nvSpPr>
          <p:cNvPr id="1695" name="Google Shape;1695;p98"/>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99"/>
          <p:cNvSpPr txBox="1">
            <a:spLocks noGrp="1"/>
          </p:cNvSpPr>
          <p:nvPr>
            <p:ph type="title"/>
          </p:nvPr>
        </p:nvSpPr>
        <p:spPr>
          <a:xfrm>
            <a:off x="0" y="0"/>
            <a:ext cx="9144000" cy="1066800"/>
          </a:xfrm>
          <a:prstGeom prst="rect">
            <a:avLst/>
          </a:prstGeom>
          <a:noFill/>
          <a:ln>
            <a:noFill/>
          </a:ln>
        </p:spPr>
        <p:txBody>
          <a:bodyPr spcFirstLastPara="1" wrap="square" lIns="91275" tIns="45625" rIns="91275" bIns="45625" anchor="ctr" anchorCtr="0">
            <a:noAutofit/>
          </a:bodyPr>
          <a:lstStyle/>
          <a:p>
            <a:pPr marL="0" lvl="0" indent="0" algn="ctr" rtl="0">
              <a:spcBef>
                <a:spcPts val="0"/>
              </a:spcBef>
              <a:spcAft>
                <a:spcPts val="0"/>
              </a:spcAft>
              <a:buNone/>
            </a:pPr>
            <a:r>
              <a:rPr lang="en-US"/>
              <a:t>Confirmation Bias</a:t>
            </a:r>
            <a:endParaRPr/>
          </a:p>
        </p:txBody>
      </p:sp>
      <p:sp>
        <p:nvSpPr>
          <p:cNvPr id="1703" name="Google Shape;1703;p99"/>
          <p:cNvSpPr txBox="1">
            <a:spLocks noGrp="1"/>
          </p:cNvSpPr>
          <p:nvPr>
            <p:ph type="body" idx="1"/>
          </p:nvPr>
        </p:nvSpPr>
        <p:spPr>
          <a:xfrm>
            <a:off x="403225" y="2057403"/>
            <a:ext cx="8229600" cy="1659464"/>
          </a:xfrm>
          <a:prstGeom prst="rect">
            <a:avLst/>
          </a:prstGeom>
          <a:noFill/>
          <a:ln>
            <a:noFill/>
          </a:ln>
        </p:spPr>
        <p:txBody>
          <a:bodyPr spcFirstLastPara="1" wrap="square" lIns="91275" tIns="45625" rIns="91275" bIns="45625" anchor="t" anchorCtr="0">
            <a:noAutofit/>
          </a:bodyPr>
          <a:lstStyle/>
          <a:p>
            <a:pPr marL="341313" lvl="0" indent="-341313" algn="l" rtl="0">
              <a:spcBef>
                <a:spcPts val="0"/>
              </a:spcBef>
              <a:spcAft>
                <a:spcPts val="0"/>
              </a:spcAft>
              <a:buClr>
                <a:schemeClr val="dk1"/>
              </a:buClr>
              <a:buSzPts val="2400"/>
              <a:buChar char="▪"/>
            </a:pPr>
            <a:r>
              <a:rPr lang="en-US"/>
              <a:t>We see what we are looking for</a:t>
            </a:r>
            <a:endParaRPr/>
          </a:p>
          <a:p>
            <a:pPr marL="341313" lvl="0" indent="-341313" algn="l" rtl="0">
              <a:spcBef>
                <a:spcPts val="480"/>
              </a:spcBef>
              <a:spcAft>
                <a:spcPts val="0"/>
              </a:spcAft>
              <a:buClr>
                <a:schemeClr val="dk1"/>
              </a:buClr>
              <a:buSzPts val="2400"/>
              <a:buChar char="▪"/>
            </a:pPr>
            <a:r>
              <a:rPr lang="en-US"/>
              <a:t>It is hard to change our minds</a:t>
            </a:r>
            <a:endParaRPr/>
          </a:p>
        </p:txBody>
      </p:sp>
      <p:sp>
        <p:nvSpPr>
          <p:cNvPr id="1704" name="Google Shape;1704;p99"/>
          <p:cNvSpPr txBox="1">
            <a:spLocks noGrp="1"/>
          </p:cNvSpPr>
          <p:nvPr>
            <p:ph type="sldNum" idx="12"/>
          </p:nvPr>
        </p:nvSpPr>
        <p:spPr>
          <a:xfrm>
            <a:off x="7924800" y="6356350"/>
            <a:ext cx="762000" cy="365125"/>
          </a:xfrm>
          <a:prstGeom prst="rect">
            <a:avLst/>
          </a:prstGeom>
          <a:noFill/>
          <a:ln>
            <a:noFill/>
          </a:ln>
        </p:spPr>
        <p:txBody>
          <a:bodyPr spcFirstLastPara="1" wrap="square" lIns="91275" tIns="45625" rIns="91275" bIns="45625" anchor="ctr" anchorCtr="0">
            <a:noAutofit/>
          </a:bodyPr>
          <a:lstStyle/>
          <a:p>
            <a:pPr marL="0" lvl="0" indent="0" algn="r" rtl="0">
              <a:spcBef>
                <a:spcPts val="0"/>
              </a:spcBef>
              <a:spcAft>
                <a:spcPts val="0"/>
              </a:spcAft>
              <a:buNone/>
            </a:pPr>
            <a:fld id="{00000000-1234-1234-1234-123412341234}" type="slidenum">
              <a:rPr lang="en-US"/>
              <a:t>99</a:t>
            </a:fld>
            <a:endParaRPr/>
          </a:p>
        </p:txBody>
      </p:sp>
      <p:pic>
        <p:nvPicPr>
          <p:cNvPr id="1705" name="Google Shape;1705;p99" descr="Problem_Solving.png"/>
          <p:cNvPicPr preferRelativeResize="0"/>
          <p:nvPr/>
        </p:nvPicPr>
        <p:blipFill rotWithShape="1">
          <a:blip r:embed="rId3">
            <a:alphaModFix/>
          </a:blip>
          <a:srcRect/>
          <a:stretch/>
        </p:blipFill>
        <p:spPr>
          <a:xfrm>
            <a:off x="457200" y="141288"/>
            <a:ext cx="682625" cy="822325"/>
          </a:xfrm>
          <a:prstGeom prst="rect">
            <a:avLst/>
          </a:prstGeom>
          <a:noFill/>
          <a:ln>
            <a:noFill/>
          </a:ln>
        </p:spPr>
      </p:pic>
      <p:pic>
        <p:nvPicPr>
          <p:cNvPr id="1706" name="Google Shape;1706;p99" descr="look.png"/>
          <p:cNvPicPr preferRelativeResize="0"/>
          <p:nvPr/>
        </p:nvPicPr>
        <p:blipFill rotWithShape="1">
          <a:blip r:embed="rId4">
            <a:alphaModFix/>
          </a:blip>
          <a:srcRect/>
          <a:stretch/>
        </p:blipFill>
        <p:spPr>
          <a:xfrm>
            <a:off x="1866900" y="3598866"/>
            <a:ext cx="5427663" cy="2058987"/>
          </a:xfrm>
          <a:prstGeom prst="rect">
            <a:avLst/>
          </a:prstGeom>
          <a:noFill/>
          <a:ln>
            <a:noFill/>
          </a:ln>
        </p:spPr>
      </p:pic>
      <p:sp>
        <p:nvSpPr>
          <p:cNvPr id="1707" name="Google Shape;1707;p99"/>
          <p:cNvSpPr/>
          <p:nvPr/>
        </p:nvSpPr>
        <p:spPr>
          <a:xfrm>
            <a:off x="806824" y="6491374"/>
            <a:ext cx="75303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dk1"/>
                </a:solidFill>
                <a:latin typeface="Verdana"/>
                <a:ea typeface="Verdana"/>
                <a:cs typeface="Verdana"/>
                <a:sym typeface="Verdana"/>
              </a:rPr>
              <a:t>Resilience Skills For Teens V2.0 AUG 2015.  Adapted with permission from the Penn Master Resilience Training materials, Copyright 2013, Trustees of the University of Pennsylvania.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06"/>
                                        </p:tgtEl>
                                        <p:attrNameLst>
                                          <p:attrName>style.visibility</p:attrName>
                                        </p:attrNameLst>
                                      </p:cBhvr>
                                      <p:to>
                                        <p:strVal val="visible"/>
                                      </p:to>
                                    </p:set>
                                    <p:animEffect transition="in" filter="fade">
                                      <p:cBhvr>
                                        <p:cTn id="7" dur="2000"/>
                                        <p:tgtEl>
                                          <p:spTgt spid="1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CSF2 Titl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SF Three Layer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SF2 Titl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SF Three Layer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SF Three Layer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SF Skill Titl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SF Three Layer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CSF Three Layer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53233</Words>
  <Application>Microsoft Office PowerPoint</Application>
  <PresentationFormat>On-screen Show (4:3)</PresentationFormat>
  <Paragraphs>5394</Paragraphs>
  <Slides>246</Slides>
  <Notes>246</Notes>
  <HiddenSlides>49</HiddenSlides>
  <MMClips>0</MMClips>
  <ScaleCrop>false</ScaleCrop>
  <HeadingPairs>
    <vt:vector size="8" baseType="variant">
      <vt:variant>
        <vt:lpstr>Fonts Used</vt:lpstr>
      </vt:variant>
      <vt:variant>
        <vt:i4>9</vt:i4>
      </vt:variant>
      <vt:variant>
        <vt:lpstr>Theme</vt:lpstr>
      </vt:variant>
      <vt:variant>
        <vt:i4>8</vt:i4>
      </vt:variant>
      <vt:variant>
        <vt:lpstr>Embedded OLE Servers</vt:lpstr>
      </vt:variant>
      <vt:variant>
        <vt:i4>1</vt:i4>
      </vt:variant>
      <vt:variant>
        <vt:lpstr>Slide Titles</vt:lpstr>
      </vt:variant>
      <vt:variant>
        <vt:i4>246</vt:i4>
      </vt:variant>
    </vt:vector>
  </HeadingPairs>
  <TitlesOfParts>
    <vt:vector size="264" baseType="lpstr">
      <vt:lpstr>Verdana</vt:lpstr>
      <vt:lpstr>Comic Sans MS</vt:lpstr>
      <vt:lpstr>Architects Daughter</vt:lpstr>
      <vt:lpstr>Arial</vt:lpstr>
      <vt:lpstr>Courgette</vt:lpstr>
      <vt:lpstr>Garamond</vt:lpstr>
      <vt:lpstr>Century Schoolbook</vt:lpstr>
      <vt:lpstr>Calibri</vt:lpstr>
      <vt:lpstr>Noto Sans Symbols</vt:lpstr>
      <vt:lpstr>2_CSF2 Title</vt:lpstr>
      <vt:lpstr>2_CSF Three Layers</vt:lpstr>
      <vt:lpstr>1_CSF2 Title</vt:lpstr>
      <vt:lpstr>CSF Three Layers</vt:lpstr>
      <vt:lpstr>1_CSF Three Layers</vt:lpstr>
      <vt:lpstr>1_CSF Skill Title</vt:lpstr>
      <vt:lpstr>3_CSF Three Layers</vt:lpstr>
      <vt:lpstr>4_CSF Three Layers</vt:lpstr>
      <vt:lpstr>Microsoft Excel 97-2003 Worksheet</vt:lpstr>
      <vt:lpstr>Resilience Training for Teens Full Curriculum V2.0</vt:lpstr>
      <vt:lpstr> Resilience Overview</vt:lpstr>
      <vt:lpstr>      Resilient people bounce, not break.</vt:lpstr>
      <vt:lpstr>Activities</vt:lpstr>
      <vt:lpstr>Resilience Facts</vt:lpstr>
      <vt:lpstr>6 Core Competencies</vt:lpstr>
      <vt:lpstr>Workbook Activity (page 3): 6 Core Competencies</vt:lpstr>
      <vt:lpstr>Workbook Activity (page 4): Core Competency Awareness</vt:lpstr>
      <vt:lpstr>2) HTGS Cover Page</vt:lpstr>
      <vt:lpstr>2) HTGS Key Terms</vt:lpstr>
      <vt:lpstr> Hunt the Good Stuff</vt:lpstr>
      <vt:lpstr>Benefits of Optimism</vt:lpstr>
      <vt:lpstr>Hunt the Good Stuff</vt:lpstr>
      <vt:lpstr>Workbook Activity (pages 6-7): Hunt the Good Stuff</vt:lpstr>
      <vt:lpstr>Workbook Activity (page 8):  Make it Personal</vt:lpstr>
      <vt:lpstr>3) Goal Setting Cover Page</vt:lpstr>
      <vt:lpstr>3) Goal Setting Key Terms</vt:lpstr>
      <vt:lpstr>Workbook Activity (page 9): Hunt the Good Stuff</vt:lpstr>
      <vt:lpstr>Goal Setting</vt:lpstr>
      <vt:lpstr>What Are Your Goals?</vt:lpstr>
      <vt:lpstr>Workbook Activity (page 10): My Goal List</vt:lpstr>
      <vt:lpstr>Define Your Goal</vt:lpstr>
      <vt:lpstr>Workbook Activity (page 10): What is my goal?</vt:lpstr>
      <vt:lpstr>Visualize Your Success</vt:lpstr>
      <vt:lpstr>Workbook Activity (page 10): Visualize Success</vt:lpstr>
      <vt:lpstr>Make it Happen</vt:lpstr>
      <vt:lpstr>Workbook Activity (page 11): Make it Happen</vt:lpstr>
      <vt:lpstr>Obstacle Game Plan</vt:lpstr>
      <vt:lpstr>Workbook Activity (page 11): Obstacle Game Plan</vt:lpstr>
      <vt:lpstr>Take the First Step</vt:lpstr>
      <vt:lpstr>Workbook Activity (page 11): What is my first step?</vt:lpstr>
      <vt:lpstr>Activity: Make Your Goal Real</vt:lpstr>
      <vt:lpstr>Workbook Activity (page 12): Make it Personal</vt:lpstr>
      <vt:lpstr>4) ATC Cover Page</vt:lpstr>
      <vt:lpstr>4) ATC Key Terms</vt:lpstr>
      <vt:lpstr>Workbook Activity (page 13): Hunt the Good Stuff</vt:lpstr>
      <vt:lpstr>ATC</vt:lpstr>
      <vt:lpstr>PowerPoint Presentation</vt:lpstr>
      <vt:lpstr>PowerPoint Presentation</vt:lpstr>
      <vt:lpstr>PowerPoint Presentation</vt:lpstr>
      <vt:lpstr>PowerPoint Presentation</vt:lpstr>
      <vt:lpstr>PowerPoint Presentation</vt:lpstr>
      <vt:lpstr>PowerPoint Presentation</vt:lpstr>
      <vt:lpstr>Workbook Activity (p. 18):  Make it Personal</vt:lpstr>
      <vt:lpstr>5) EM Cover Page</vt:lpstr>
      <vt:lpstr>5) EM Key Terms</vt:lpstr>
      <vt:lpstr>Workbook Activity (p. 19): Hunt the Good Stuff</vt:lpstr>
      <vt:lpstr>Energy Management</vt:lpstr>
      <vt:lpstr>Control the Controllables</vt:lpstr>
      <vt:lpstr>Workbook Activity (pp. 20-21): Control the Controllables</vt:lpstr>
      <vt:lpstr>What About My Nerves?</vt:lpstr>
      <vt:lpstr>Workbook Activity (p. 22): What About My Nerves?</vt:lpstr>
      <vt:lpstr>Deliberate Breathing</vt:lpstr>
      <vt:lpstr>Deliberate Breathing (continued)</vt:lpstr>
      <vt:lpstr>Workbook Activity (p. 23): Deliberate Breathing Practice</vt:lpstr>
      <vt:lpstr>Workbook Activity (p. 24): Make it Personal</vt:lpstr>
      <vt:lpstr>6) ATT Cover Page</vt:lpstr>
      <vt:lpstr>6) ATT Key Terms</vt:lpstr>
      <vt:lpstr>Workbook Activity (p. 25): Hunt the Good Stuff</vt:lpstr>
      <vt:lpstr>Avoid Thinking Traps</vt:lpstr>
      <vt:lpstr>ATC Model  and Thinking Traps</vt:lpstr>
      <vt:lpstr> Avoid Thinking Traps </vt:lpstr>
      <vt:lpstr>What was Amanda thinking?</vt:lpstr>
      <vt:lpstr>Paul Potts Debrief</vt:lpstr>
      <vt:lpstr>Common Thinking Traps</vt:lpstr>
      <vt:lpstr>Common Thinking Traps</vt:lpstr>
      <vt:lpstr>Common Thinking Traps</vt:lpstr>
      <vt:lpstr>Common Thinking Traps</vt:lpstr>
      <vt:lpstr>Demonstration</vt:lpstr>
      <vt:lpstr>Demonstration …   (continued)</vt:lpstr>
      <vt:lpstr>Common Thinking Traps</vt:lpstr>
      <vt:lpstr>Common Thinking Traps</vt:lpstr>
      <vt:lpstr>Workbook Activity (page 28): Name That Trap Practice</vt:lpstr>
      <vt:lpstr>Workbook Activity (page 29): Avoid Thinking Traps Practice</vt:lpstr>
      <vt:lpstr>Workbook Activity (page 30): Make it Personal</vt:lpstr>
      <vt:lpstr>7) DI Cover Page</vt:lpstr>
      <vt:lpstr>7) DI Key Terms</vt:lpstr>
      <vt:lpstr>Workbook Activity (page 31): Hunt the Good Stuff</vt:lpstr>
      <vt:lpstr>Detect Icebergs</vt:lpstr>
      <vt:lpstr>PowerPoint Presentation</vt:lpstr>
      <vt:lpstr>Examples of Icebergs</vt:lpstr>
      <vt:lpstr>Workbook Activity (page 32): What are your Icebergs?</vt:lpstr>
      <vt:lpstr>When do you need  to detect an Iceberg?</vt:lpstr>
      <vt:lpstr>Does Sam need to detect an Iceberg?</vt:lpstr>
      <vt:lpstr>Does Joe need to detect an Iceberg?</vt:lpstr>
      <vt:lpstr>Demonstration</vt:lpstr>
      <vt:lpstr>Demonstration …   (continued)</vt:lpstr>
      <vt:lpstr>How do you detect an Iceberg?</vt:lpstr>
      <vt:lpstr>How do you detect an Iceberg? (continued)</vt:lpstr>
      <vt:lpstr>What do you do after you’ve detected an Iceberg?</vt:lpstr>
      <vt:lpstr>Workbook Activity (page 34): Detect Icebergs Example</vt:lpstr>
      <vt:lpstr>Workbook Activity (p. 35): Detect Icebergs Practice</vt:lpstr>
      <vt:lpstr>Workbook Activity (page 36): Make it Personal</vt:lpstr>
      <vt:lpstr>8) CB Cover Page</vt:lpstr>
      <vt:lpstr>8) Confirmation Bias Key Terms</vt:lpstr>
      <vt:lpstr>Workbook Activity (page 37): Hunt the Good Stuff</vt:lpstr>
      <vt:lpstr>Confirmation Bias</vt:lpstr>
      <vt:lpstr>Video: Awareness Test</vt:lpstr>
      <vt:lpstr>Confirmation Bias</vt:lpstr>
      <vt:lpstr>What is the  Confirmation Bias?</vt:lpstr>
      <vt:lpstr>Demonstration</vt:lpstr>
      <vt:lpstr>Demonstration … (continued)</vt:lpstr>
      <vt:lpstr>It is important to remember</vt:lpstr>
      <vt:lpstr>“I’m not smart”</vt:lpstr>
      <vt:lpstr>“I’m not smart”</vt:lpstr>
      <vt:lpstr>“I’m not smart”</vt:lpstr>
      <vt:lpstr>“I’m not smart”</vt:lpstr>
      <vt:lpstr>“I am smart”</vt:lpstr>
      <vt:lpstr>“I am smart”</vt:lpstr>
      <vt:lpstr>“I am smart”</vt:lpstr>
      <vt:lpstr>“I am smart”</vt:lpstr>
      <vt:lpstr>Workbook Activity (page 39): “Nobody Likes Me”</vt:lpstr>
      <vt:lpstr>Fight the  Confirmation Bias </vt:lpstr>
      <vt:lpstr>Workbook Activity (page 40): Confirmation Bias Practice</vt:lpstr>
      <vt:lpstr>Workbook Activity (page 41): Make it Personal</vt:lpstr>
      <vt:lpstr>9) PS Cover Page</vt:lpstr>
      <vt:lpstr>9) PS Key Terms</vt:lpstr>
      <vt:lpstr>Workbook Activity (page 42): Hunt the Good Stuff</vt:lpstr>
      <vt:lpstr>Problem Solving</vt:lpstr>
      <vt:lpstr>Review: What is the Confirmation Bias? (page 43):</vt:lpstr>
      <vt:lpstr>Problem Solving</vt:lpstr>
      <vt:lpstr>Step 1:  What’s the problem you’re trying to solve?</vt:lpstr>
      <vt:lpstr>Workbook Activity (page 47): Step 1</vt:lpstr>
      <vt:lpstr>Step 2:  What is the problem happening?</vt:lpstr>
      <vt:lpstr>Workbook Activity (page 47): Step 2</vt:lpstr>
      <vt:lpstr>Step 3:  What did you miss?</vt:lpstr>
      <vt:lpstr>Workbook Activity (page 47): Step 3</vt:lpstr>
      <vt:lpstr>Step 4:  What’s the evidence?</vt:lpstr>
      <vt:lpstr>Workbook Activity (page 48): Step 4</vt:lpstr>
      <vt:lpstr>Step 5:  What really caused the problem?</vt:lpstr>
      <vt:lpstr>Workbook Activity (page 48): Step 5</vt:lpstr>
      <vt:lpstr>Step 6:  What can you do about it?</vt:lpstr>
      <vt:lpstr>Workbook Activity (page 48): Step 6</vt:lpstr>
      <vt:lpstr>Workbook Activity (page 49): Make it Personal</vt:lpstr>
      <vt:lpstr>10) PIIP Cover Page</vt:lpstr>
      <vt:lpstr>10) PIIP Key Terms</vt:lpstr>
      <vt:lpstr>Workbook Activity (page 50): Hunt the Good Stuff</vt:lpstr>
      <vt:lpstr>Put It In Perspective</vt:lpstr>
      <vt:lpstr>3 Styles of Catastrophizing</vt:lpstr>
      <vt:lpstr>3 Styles of Catastrophizing (continued)</vt:lpstr>
      <vt:lpstr>Situations That May Cause Catastrophizing</vt:lpstr>
      <vt:lpstr>PIIP Steps: Order Matters</vt:lpstr>
      <vt:lpstr>Demonstration</vt:lpstr>
      <vt:lpstr>Demonstration …   (continued)</vt:lpstr>
      <vt:lpstr>Workbook Activity (page 52): Put it in Perspective Example</vt:lpstr>
      <vt:lpstr>Put it in Perspective Example (continued)</vt:lpstr>
      <vt:lpstr>Workbook Activity (page 53): Put it in Perspective Practice</vt:lpstr>
      <vt:lpstr>Workbook Activity (page 54): Make it Personal</vt:lpstr>
      <vt:lpstr>11) MG Cover Page</vt:lpstr>
      <vt:lpstr>11) MG Key Terms</vt:lpstr>
      <vt:lpstr>Workbook Activity (age. 55): Hunt the Good Stuff</vt:lpstr>
      <vt:lpstr>Mental Games</vt:lpstr>
      <vt:lpstr>Mental Games</vt:lpstr>
      <vt:lpstr>Workbook Activity (page 56): Create Your Own Mental Game</vt:lpstr>
      <vt:lpstr>Workbook Activity (page 57): Make it Personal</vt:lpstr>
      <vt:lpstr>12) RTR Cover Page</vt:lpstr>
      <vt:lpstr>12) RTR Key Terms</vt:lpstr>
      <vt:lpstr>Workbook Activity (page 58): Hunt the Good Stuff</vt:lpstr>
      <vt:lpstr>Real-Time Resilience</vt:lpstr>
      <vt:lpstr>Real-time Resilience</vt:lpstr>
      <vt:lpstr> When would you use  Real-Time Resilience?  </vt:lpstr>
      <vt:lpstr>Sentence Starters</vt:lpstr>
      <vt:lpstr>Demonstration</vt:lpstr>
      <vt:lpstr>Demonstration …   (continued)</vt:lpstr>
      <vt:lpstr>Pitfalls</vt:lpstr>
      <vt:lpstr>Pitfalls (continued)</vt:lpstr>
      <vt:lpstr>Name That Pitfall</vt:lpstr>
      <vt:lpstr>Workbook Activity (pages 61-62): Real-Time Resilience Practice</vt:lpstr>
      <vt:lpstr>Workbook Activity: Real-Time Resilience Practice (continued)</vt:lpstr>
      <vt:lpstr>Workbook Activity (page 63): Make it Personal</vt:lpstr>
      <vt:lpstr>13) CS Cover Page</vt:lpstr>
      <vt:lpstr>13) CS Key Terms</vt:lpstr>
      <vt:lpstr>Workbook Activity (page 63): Hunt the Good Stuff</vt:lpstr>
      <vt:lpstr>Character Strengths: Knowing Yourself</vt:lpstr>
      <vt:lpstr>Character Strengths</vt:lpstr>
      <vt:lpstr>Character Strengths Definitions  (pages 65-66)</vt:lpstr>
      <vt:lpstr>Workbook Activity (page 67): What are your Signature  Character Strengths?</vt:lpstr>
      <vt:lpstr>Character Strengths</vt:lpstr>
      <vt:lpstr>PowerPoint Presentation</vt:lpstr>
      <vt:lpstr>Workbook Activity (page 68): Character Strengths Discussion</vt:lpstr>
      <vt:lpstr>PowerPoint Presentation</vt:lpstr>
      <vt:lpstr>PowerPoint Presentation</vt:lpstr>
      <vt:lpstr>Workbook Activity (page 69): Make it Personal</vt:lpstr>
      <vt:lpstr>14) CS-CL Cover Page</vt:lpstr>
      <vt:lpstr>14) CS-CL Key Terms</vt:lpstr>
      <vt:lpstr>Workbook Activity (page 70): Hunt the Good Stuff</vt:lpstr>
      <vt:lpstr> Character Strengths: Using Your Strengths With Others </vt:lpstr>
      <vt:lpstr>The Shadow Side of Character Strengths</vt:lpstr>
      <vt:lpstr>Workbook Activity (page 71): The Shadow Side</vt:lpstr>
      <vt:lpstr>PowerPoint Presentation</vt:lpstr>
      <vt:lpstr>Workbook Activity (pages 71-72): Challenges and Teams</vt:lpstr>
      <vt:lpstr>Workbook Activity (pages 71-72): Challenges and Teams (continued)</vt:lpstr>
      <vt:lpstr>Character Strengths: What We Know</vt:lpstr>
      <vt:lpstr>PowerPoint Presentation</vt:lpstr>
      <vt:lpstr>PowerPoint Presentation</vt:lpstr>
      <vt:lpstr>PowerPoint Presentation</vt:lpstr>
      <vt:lpstr>15) AC Cover Page</vt:lpstr>
      <vt:lpstr>15) AC Key Terms</vt:lpstr>
      <vt:lpstr>Workbook Activity (page 77): Hunt the Good Stuff</vt:lpstr>
      <vt:lpstr>Assertive Communication (Part 1): Social Media/Texting</vt:lpstr>
      <vt:lpstr>Workbook Activity (page 78): Communication</vt:lpstr>
      <vt:lpstr>Communication and ATC</vt:lpstr>
      <vt:lpstr>Social Media and ATC</vt:lpstr>
      <vt:lpstr>Social Media and ATC</vt:lpstr>
      <vt:lpstr>Workbook Activity (page 79): Social Media/Texting and ATC</vt:lpstr>
      <vt:lpstr>Workbook Activity (page 80): Benefits and Problems</vt:lpstr>
      <vt:lpstr>Workbook Activity (page 81): When and When Not to Use</vt:lpstr>
      <vt:lpstr>Workbook Activity (page 82): Make it Personal</vt:lpstr>
      <vt:lpstr>15) AC Cover Page</vt:lpstr>
      <vt:lpstr>15) AC Key Terms</vt:lpstr>
      <vt:lpstr>Workbook Activity (page 82): Hunt the Good Stuff</vt:lpstr>
      <vt:lpstr>Assertive Communication</vt:lpstr>
      <vt:lpstr>Workbook Activity (page 84): What makes communication effective?</vt:lpstr>
      <vt:lpstr>Demonstration</vt:lpstr>
      <vt:lpstr>Workbook Activity (page 84): Aggressive Communication</vt:lpstr>
      <vt:lpstr>Demonstration</vt:lpstr>
      <vt:lpstr>Workbook Activity (page 84): Passive Communication</vt:lpstr>
      <vt:lpstr>Demonstration</vt:lpstr>
      <vt:lpstr>Workbook Activity (page 84): Assertive Communication</vt:lpstr>
      <vt:lpstr>Assertive Communication: The 3 Cs</vt:lpstr>
      <vt:lpstr>IDEAL Model</vt:lpstr>
      <vt:lpstr>IDEAL Model (continued)</vt:lpstr>
      <vt:lpstr>Workbook Activity (pages 86-87): IDEAL Model</vt:lpstr>
      <vt:lpstr>Workbook Activity (page 88): Make it Personal</vt:lpstr>
      <vt:lpstr>16) EP/ACR Cover Page</vt:lpstr>
      <vt:lpstr>16) EP/ACR Key Terms</vt:lpstr>
      <vt:lpstr>Workbook Activity (page 89): Hunt the Good Stuff</vt:lpstr>
      <vt:lpstr>Effective Praise</vt:lpstr>
      <vt:lpstr>Effective Praise</vt:lpstr>
      <vt:lpstr>Effective Praise</vt:lpstr>
      <vt:lpstr>Activity: Practicing Effective Praise</vt:lpstr>
      <vt:lpstr>Workbook Activity (page 90): Effective Praise</vt:lpstr>
      <vt:lpstr>Workbook Activity (page 91): Make it Personal</vt:lpstr>
      <vt:lpstr>17) ACR Cover Page</vt:lpstr>
      <vt:lpstr>17) ACR Key Terms</vt:lpstr>
      <vt:lpstr>Workbook Activity (page 92): Hunt the Good Stuff</vt:lpstr>
      <vt:lpstr>Active Constructive Responding</vt:lpstr>
      <vt:lpstr>Workbook Activity (p. 93): Other People Matter</vt:lpstr>
      <vt:lpstr>Four Styles of Responding</vt:lpstr>
      <vt:lpstr>Demonstration: Passive Constructive</vt:lpstr>
      <vt:lpstr>Demonstration: Passive Destructive</vt:lpstr>
      <vt:lpstr>Demonstration: Active Destructive</vt:lpstr>
      <vt:lpstr>Demonstration: Active Constructive</vt:lpstr>
      <vt:lpstr>FAQ</vt:lpstr>
      <vt:lpstr>Workbook Activity (pages 94-95): ACR Awareness</vt:lpstr>
      <vt:lpstr>Workbook Activity (page 97): Make it Personal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Resilience Training for Teens Full Curriculum V2.0</dc:title>
  <dc:creator>kingal</dc:creator>
  <cp:lastModifiedBy>Jeremy VanWyk</cp:lastModifiedBy>
  <cp:revision>2</cp:revision>
  <dcterms:created xsi:type="dcterms:W3CDTF">2010-02-01T17:36:13Z</dcterms:created>
  <dcterms:modified xsi:type="dcterms:W3CDTF">2023-02-10T19:17:05Z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0x0101008472C2E2962F11479342ABF90AE5E96D</vt:lpwstr>
  </property>
</Properties>
</file>