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6A00D-3B72-4349-8204-80F9DB459C4C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A7AA4-35D4-451E-8DEE-449433B88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842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557A2-CD55-4188-BDE4-B99270A07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017CC7-96BD-463A-94EC-56E3739A5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C9E6F-F9AF-4107-A6AD-64CB95966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7CE2-C421-451C-94A9-35AAEF3EAC3B}" type="datetime1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E11C3-4651-4884-8B4D-92302FA89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2021 IoMech - All Rights Reserved.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BA35C-D1FC-4F30-ACFD-E49BB8258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8876-73F6-4E35-A4C7-F22405D39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D65A8-F5D3-478D-BCA6-60CEB4368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E71F27-71D0-4544-99B7-BA1D60B54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8BABB-A20E-4FB8-AD06-FD0732DB0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CC40-33B4-4744-B73A-B05A6F82DF66}" type="datetime1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A1969-30F7-4BDD-BC63-0190B92B1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2021 IoMech - All Rights Reserved.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F7A41-E0A8-46D4-B577-52B4037F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8876-73F6-4E35-A4C7-F22405D39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88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C115ED-FEB8-40F3-A3A5-61DD6D951C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D4F840-A904-45E8-A97F-0CB2BD9272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2FC22-DE98-461F-BEB2-BE51E189E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9726-FE41-4707-862B-77EB1B4C22BC}" type="datetime1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3B9AD-8FAE-4F46-AA7F-90C9A9322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2021 IoMech - All Rights Reserved.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3EBBE-5D22-48BE-982C-1FEE2E5C3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8876-73F6-4E35-A4C7-F22405D39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7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F063C-DB28-4D65-AEC6-1361764BA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83536-8E75-4E90-9971-AFA6B8860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92BFE-6AC9-42EE-97B9-0BEC94316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4E84-F01C-4AEC-85B2-EB8939964043}" type="datetime1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60B4C-DFBA-4293-85A6-7049E7BA1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2021 IoMech - All Rights Reserved.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70001-503C-4645-8088-DBC68E5DA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8876-73F6-4E35-A4C7-F22405D39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88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327BC-BF07-49F1-B8F7-0FAE2B66B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C2BF5-BBC1-45CC-9A88-517682CC8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7AF52-A742-4DD8-98C8-BCF3F01B3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3626-9E28-4A15-BBB3-4473CB2E88B1}" type="datetime1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48712-4294-47BF-9660-1B83780D1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2021 IoMech - All Rights Reserved.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C0129-7F1A-478C-A4F6-393A5D20C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8876-73F6-4E35-A4C7-F22405D39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18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242ED-1B43-4B49-AF0D-5DC515FEB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69119-8201-412F-ABF3-D27513F8F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6DF055-CF63-4AEE-8FC6-DB2573F74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01AE2-3890-4646-A96C-68F3B4F29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C287-C80A-4FFB-8092-17E3FDF09E32}" type="datetime1">
              <a:rPr lang="en-GB" smtClean="0"/>
              <a:t>07/10/2021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5E973-3B36-43D8-8FAC-66D3177A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2021 IoMech - All Rights Reserved.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B5506C-6590-4017-8957-18A2DC323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8876-73F6-4E35-A4C7-F22405D39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50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26B87-910C-490C-8BDA-D6345F6E9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16935-4566-4A30-9580-58B6B0F3B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8DC21-44BF-41C1-B871-D465BA22A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47E169-E64E-4708-8E3F-E7FF5D9C6D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44672B-6BD2-4713-8F2D-84D8D37639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5D7C6-0DA6-4D26-9E6E-72F174894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B108-FAF2-490B-AA69-2B87C424BA30}" type="datetime1">
              <a:rPr lang="en-GB" smtClean="0"/>
              <a:t>07/10/2021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54DFFC-F33E-4D99-873E-C37CC2B1B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2021 IoMech - All Rights Reserved.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2E9F52-9DE6-4235-A44C-B45360EAC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8876-73F6-4E35-A4C7-F22405D39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663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23942-B45E-4B74-A168-BCD9E80D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D516BE-0DE0-416D-B2F2-84529E34D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898D-9473-4670-A1A2-D49D0307AC05}" type="datetime1">
              <a:rPr lang="en-GB" smtClean="0"/>
              <a:t>07/10/2021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9D1EAC-4F76-49E0-ACBF-44B13C671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2021 IoMech - All Rights Reserved.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E84B5D-84D8-4A03-A118-ACEFE155E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8876-73F6-4E35-A4C7-F22405D39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59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2B7996-5954-4392-9415-426A99153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79AA-3EFD-40C9-ABB1-61F36A8808F3}" type="datetime1">
              <a:rPr lang="en-GB" smtClean="0"/>
              <a:t>07/10/2021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610C2C-9781-446E-AEB3-27E5977DB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2021 IoMech - All Rights Reserved.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E6E3A-B2EC-48D6-AF09-B61F7DBD3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8876-73F6-4E35-A4C7-F22405D39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3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AC566-942F-4E50-9AC6-9D506065D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EE1BE-776A-4CCC-AE77-45A753848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D666CD-7B12-44DA-AC93-FEA2654C2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F2EF-835C-4E68-B725-67CF7ED94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E35A-1BE4-4730-A085-25E0DED5BC0E}" type="datetime1">
              <a:rPr lang="en-GB" smtClean="0"/>
              <a:t>07/10/2021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EE59E-0E82-4BDF-A3E7-C57551E16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2021 IoMech - All Rights Reserved.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85A6A-1C3E-4A89-85DA-763E1A9E8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8876-73F6-4E35-A4C7-F22405D39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36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961DE-5438-42FE-A8C0-BAEF34DD4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B0C51C-0637-41B8-BABB-5E0A2903E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2302C-3039-40B0-A096-FFF36D202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1CDA4-47ED-4894-8C85-8F5B332E3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3FE0-05AA-43A4-B965-43AB4A8D9E1F}" type="datetime1">
              <a:rPr lang="en-GB" smtClean="0"/>
              <a:t>07/10/2021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DC0508-A6CA-499F-801F-B1ADEE9E0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2021 IoMech - All Rights Reserved.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4720C-B827-498D-8E6A-1E5619C9A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8876-73F6-4E35-A4C7-F22405D39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12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987DD6-9F27-4CF2-BCC2-5070EBE58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81ECB-0CEE-4C3A-97EC-CF5DA82E7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DB04C-1BC2-4F95-9120-4479841970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3EC12-DABF-4882-BAC9-0489738DFC93}" type="datetime1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EF225-911C-48FE-B45E-920406C67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2021 IoMech - All Rights Reserved.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DD8A3-213C-4796-8E17-6076C9679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38876-73F6-4E35-A4C7-F22405D39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5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sq.org/learn-about-quality/process-analysis-tools/overview/fmea.html" TargetMode="External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Macro-Enabled_Worksheet.xlsm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t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8681B-8602-4D9D-B24D-B72C1722FF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FAD-FMEA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249A76-2D32-4635-823C-D8511299B3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Functional Analysis Diagrams- assisted FMEA processes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CCDBB3-3239-4C3D-A44E-AE7913FCA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993" y="5918649"/>
            <a:ext cx="2421007" cy="93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68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1BEEE-B6D4-4C15-8F92-018287DE8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069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GB" dirty="0"/>
              <a:t>FAD-FMEA process example : Glue gun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6FBFB0-92DD-431C-9BD7-9F0F26E52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626" y="5973603"/>
            <a:ext cx="2279374" cy="8843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840952-CDDC-4659-BA61-3AB5A2EB8AF4}"/>
              </a:ext>
            </a:extLst>
          </p:cNvPr>
          <p:cNvSpPr txBox="1"/>
          <p:nvPr/>
        </p:nvSpPr>
        <p:spPr>
          <a:xfrm>
            <a:off x="135467" y="932666"/>
            <a:ext cx="11900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Use the FAD models to populate the FMEA sheet at sub-system level with potential failure modes, effects and severity. Market Research/ customer representatives should be present at this stage.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0E99E5-37FD-46F5-B068-E90B544AA0B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73316" y="1824527"/>
            <a:ext cx="5514094" cy="45318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A07A18-E9D8-44EF-A190-77FAFFA6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2021 IoMech - All Rights Reserved.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98633D-35C8-49C1-BC4F-0DC6A516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8876-73F6-4E35-A4C7-F22405D3936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698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848FBD4-8A48-40C4-9CA7-AF35EDA3895C}"/>
              </a:ext>
            </a:extLst>
          </p:cNvPr>
          <p:cNvPicPr/>
          <p:nvPr/>
        </p:nvPicPr>
        <p:blipFill rotWithShape="1">
          <a:blip r:embed="rId2"/>
          <a:srcRect l="2017" t="13462" r="4273" b="4010"/>
          <a:stretch/>
        </p:blipFill>
        <p:spPr>
          <a:xfrm>
            <a:off x="838200" y="2504661"/>
            <a:ext cx="7921487" cy="39756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71BEEE-B6D4-4C15-8F92-018287DE8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069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GB" dirty="0"/>
              <a:t>FAD-FMEA process example : Glue gun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6FBFB0-92DD-431C-9BD7-9F0F26E52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626" y="5973603"/>
            <a:ext cx="2279374" cy="8843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840952-CDDC-4659-BA61-3AB5A2EB8AF4}"/>
              </a:ext>
            </a:extLst>
          </p:cNvPr>
          <p:cNvSpPr txBox="1"/>
          <p:nvPr/>
        </p:nvSpPr>
        <p:spPr>
          <a:xfrm>
            <a:off x="437322" y="932666"/>
            <a:ext cx="111980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/>
              <a:t>Populate the potential causes, occurrence, prevention/detection controls and detection to calculate the Risk Priority Number (RPN) for each failure mode. </a:t>
            </a:r>
          </a:p>
          <a:p>
            <a:pPr algn="just"/>
            <a:r>
              <a:rPr lang="en-GB" sz="2400" dirty="0"/>
              <a:t>Quality Assurance and Engineering representatives should be present at this stage. </a:t>
            </a:r>
          </a:p>
          <a:p>
            <a:pPr algn="just"/>
            <a:r>
              <a:rPr lang="en-GB" dirty="0"/>
              <a:t>FAD models at lower levels can greatly assist identifying potential causes as well as determining the recommended actions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6160A7-A4BF-429B-AC5A-ABFCD05D4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5145" y="3149712"/>
            <a:ext cx="3933052" cy="884397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314574D-E563-453A-AFD7-0142690C6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2021 IoMech - All Rights Reserved.</a:t>
            </a:r>
            <a:endParaRPr lang="en-GB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C236305-EE5C-4C95-B108-168975FE8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8876-73F6-4E35-A4C7-F22405D3936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44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4AFF74-229C-405F-959F-B09E0BEB4982}"/>
              </a:ext>
            </a:extLst>
          </p:cNvPr>
          <p:cNvPicPr/>
          <p:nvPr/>
        </p:nvPicPr>
        <p:blipFill rotWithShape="1">
          <a:blip r:embed="rId2"/>
          <a:srcRect l="1327" t="15942" r="1658" b="11354"/>
          <a:stretch/>
        </p:blipFill>
        <p:spPr>
          <a:xfrm>
            <a:off x="304801" y="2623340"/>
            <a:ext cx="6603965" cy="35808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71BEEE-B6D4-4C15-8F92-018287DE8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069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GB" dirty="0"/>
              <a:t>FAD-FMEA process example : Glue gun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6FBFB0-92DD-431C-9BD7-9F0F26E52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626" y="5973603"/>
            <a:ext cx="2279374" cy="8843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840952-CDDC-4659-BA61-3AB5A2EB8AF4}"/>
              </a:ext>
            </a:extLst>
          </p:cNvPr>
          <p:cNvSpPr txBox="1"/>
          <p:nvPr/>
        </p:nvSpPr>
        <p:spPr>
          <a:xfrm>
            <a:off x="135467" y="932666"/>
            <a:ext cx="11900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recommended actions, completion date and responsivity are populated for failure modes with high RPN values*. The RPN values are re-calculated after the actions are complete. Functional models at lower levels can significantly assist with the investigation and re-design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9CDC86B-7AA3-4C21-9792-159914BCC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168289"/>
              </p:ext>
            </p:extLst>
          </p:nvPr>
        </p:nvGraphicFramePr>
        <p:xfrm>
          <a:off x="5438376" y="2323680"/>
          <a:ext cx="6146798" cy="1323975"/>
        </p:xfrm>
        <a:graphic>
          <a:graphicData uri="http://schemas.openxmlformats.org/drawingml/2006/table">
            <a:tbl>
              <a:tblPr/>
              <a:tblGrid>
                <a:gridCol w="1634922">
                  <a:extLst>
                    <a:ext uri="{9D8B030D-6E8A-4147-A177-3AD203B41FA5}">
                      <a16:colId xmlns:a16="http://schemas.microsoft.com/office/drawing/2014/main" val="1461060055"/>
                    </a:ext>
                  </a:extLst>
                </a:gridCol>
                <a:gridCol w="1777502">
                  <a:extLst>
                    <a:ext uri="{9D8B030D-6E8A-4147-A177-3AD203B41FA5}">
                      <a16:colId xmlns:a16="http://schemas.microsoft.com/office/drawing/2014/main" val="1782889837"/>
                    </a:ext>
                  </a:extLst>
                </a:gridCol>
                <a:gridCol w="1761660">
                  <a:extLst>
                    <a:ext uri="{9D8B030D-6E8A-4147-A177-3AD203B41FA5}">
                      <a16:colId xmlns:a16="http://schemas.microsoft.com/office/drawing/2014/main" val="3641870992"/>
                    </a:ext>
                  </a:extLst>
                </a:gridCol>
                <a:gridCol w="218623">
                  <a:extLst>
                    <a:ext uri="{9D8B030D-6E8A-4147-A177-3AD203B41FA5}">
                      <a16:colId xmlns:a16="http://schemas.microsoft.com/office/drawing/2014/main" val="3119075913"/>
                    </a:ext>
                  </a:extLst>
                </a:gridCol>
                <a:gridCol w="218623">
                  <a:extLst>
                    <a:ext uri="{9D8B030D-6E8A-4147-A177-3AD203B41FA5}">
                      <a16:colId xmlns:a16="http://schemas.microsoft.com/office/drawing/2014/main" val="1151856536"/>
                    </a:ext>
                  </a:extLst>
                </a:gridCol>
                <a:gridCol w="218623">
                  <a:extLst>
                    <a:ext uri="{9D8B030D-6E8A-4147-A177-3AD203B41FA5}">
                      <a16:colId xmlns:a16="http://schemas.microsoft.com/office/drawing/2014/main" val="2927226483"/>
                    </a:ext>
                  </a:extLst>
                </a:gridCol>
                <a:gridCol w="316845">
                  <a:extLst>
                    <a:ext uri="{9D8B030D-6E8A-4147-A177-3AD203B41FA5}">
                      <a16:colId xmlns:a16="http://schemas.microsoft.com/office/drawing/2014/main" val="2211744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effectLst/>
                          <a:latin typeface="Calibri" panose="020F0502020204030204" pitchFamily="34" charset="0"/>
                        </a:rPr>
                        <a:t>Action Results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5894866"/>
                  </a:ext>
                </a:extLst>
              </a:tr>
              <a:tr h="11525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effectLst/>
                          <a:latin typeface="Arial Rounded MT Bold" panose="020F0704030504030204" pitchFamily="34" charset="0"/>
                        </a:rPr>
                        <a:t>Recommended Action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Responsibility and Target Completion Date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Action Taken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effectLst/>
                          <a:latin typeface="Arial Rounded MT Bold" panose="020F0704030504030204" pitchFamily="34" charset="0"/>
                        </a:rPr>
                        <a:t>Severity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effectLst/>
                          <a:latin typeface="Arial Rounded MT Bold" panose="020F0704030504030204" pitchFamily="34" charset="0"/>
                        </a:rPr>
                        <a:t>Occurrence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effectLst/>
                          <a:latin typeface="Arial Rounded MT Bold" panose="020F0704030504030204" pitchFamily="34" charset="0"/>
                        </a:rPr>
                        <a:t>Detection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RPN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2307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BB8536F-7BE1-4872-B6B7-EDAF4F655D68}"/>
              </a:ext>
            </a:extLst>
          </p:cNvPr>
          <p:cNvSpPr txBox="1"/>
          <p:nvPr/>
        </p:nvSpPr>
        <p:spPr>
          <a:xfrm>
            <a:off x="304801" y="6050284"/>
            <a:ext cx="9183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* There is no universally accepted threshold for RPN. However, values above 100 or the highest three are normally actioned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707E229-F7D1-48CF-9D77-A372A4614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2021 IoMech - All Rights Reserved.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3C6AFE9-C3C1-41EB-8A4B-24FB57BAA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8876-73F6-4E35-A4C7-F22405D3936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32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1BEEE-B6D4-4C15-8F92-018287DE8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069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GB" dirty="0"/>
              <a:t>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6FBFB0-92DD-431C-9BD7-9F0F26E52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626" y="5973603"/>
            <a:ext cx="2279374" cy="884397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428DABD-EC98-44A1-BC43-32D3E38B6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2021 IoMech - All Rights Reserved.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592C0FA-77C6-4E15-8C8A-7309EBF24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8876-73F6-4E35-A4C7-F22405D39367}" type="slidenum">
              <a:rPr lang="en-GB" smtClean="0"/>
              <a:t>13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97A6A8-E392-44C3-9F6C-1C57CC61D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11" y="920692"/>
            <a:ext cx="4201111" cy="52490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8E9F00-4328-466A-88A0-041B4950FE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85" y="920692"/>
            <a:ext cx="3902997" cy="58007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DABFC0-255A-46B9-A4D8-C80BF715E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12" y="920692"/>
            <a:ext cx="4153480" cy="50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22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1BEEE-B6D4-4C15-8F92-018287DE8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069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GB" dirty="0"/>
              <a:t>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6FBFB0-92DD-431C-9BD7-9F0F26E52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626" y="5973603"/>
            <a:ext cx="2279374" cy="8843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840952-CDDC-4659-BA61-3AB5A2EB8AF4}"/>
              </a:ext>
            </a:extLst>
          </p:cNvPr>
          <p:cNvSpPr txBox="1"/>
          <p:nvPr/>
        </p:nvSpPr>
        <p:spPr>
          <a:xfrm>
            <a:off x="106106" y="931687"/>
            <a:ext cx="1190027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MIL-STD. MIL-STD- 1629A- Procedures for performing a Failure Mode, Effects and Criticality Analysis. Washington, DC: Department of Defense, United States of America; 1980.</a:t>
            </a:r>
            <a:endParaRPr lang="en-GB" sz="16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Tague NR.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The quality toolbox</a:t>
            </a:r>
            <a:r>
              <a:rPr lang="en-US" sz="1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Milwakee</a:t>
            </a:r>
            <a:r>
              <a:rPr lang="en-US" sz="1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ASQ Quality Press.; 2005.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Michalakoudis I, Childs PR, Aurisicchio M,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Pollpeter</a:t>
            </a:r>
            <a:r>
              <a:rPr lang="en-US" sz="1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N, Sambell N, editors. Using Functional Analysis Diagrams As a Design Tool. ASME 2014 International Mechanical Engineering Congress &amp; Exposition; 2014; Montreal, Canada: ASME.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Michalakoudis, I., Childs, P., Aurisicchio, M. &amp; Harding, J. (2016) Using functional analysis diagrams to improve product reliability and cost. Advances In Mechanical Engineering, 8(12), 1-11.</a:t>
            </a:r>
            <a:endParaRPr lang="en-GB" sz="16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asq.org. Failure Mode and Effects Analysis: asq.org; 2016 [Available from: </a:t>
            </a:r>
            <a:r>
              <a:rPr lang="en-US" sz="1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hlinkClick r:id="rId3"/>
              </a:rPr>
              <a:t>http://asq.org/learn-about-quality/process-analysis-tools/overview/fmea.html</a:t>
            </a:r>
            <a:r>
              <a:rPr lang="en-US" sz="1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GB" sz="16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Kmenta S, Finch P, Ishii K. Advanced failure modes and effects analysis of complex processes. 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ASME Design Engineering Technical Conference, Design for Manufacturing Conference</a:t>
            </a:r>
            <a:r>
              <a:rPr lang="en-US" sz="1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ASME; 1999.</a:t>
            </a:r>
            <a:endParaRPr lang="en-GB" sz="16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endParaRPr lang="en-GB" sz="16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endParaRPr lang="en-GB" sz="16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428DABD-EC98-44A1-BC43-32D3E38B6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2021 IoMech - All Rights Reserved.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592C0FA-77C6-4E15-8C8A-7309EBF24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8876-73F6-4E35-A4C7-F22405D3936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72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1BEEE-B6D4-4C15-8F92-018287DE8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069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GB" dirty="0"/>
              <a:t>What is FMEA?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69490D-0A1A-4676-8C76-04C7D0CF630E}"/>
              </a:ext>
            </a:extLst>
          </p:cNvPr>
          <p:cNvSpPr txBox="1"/>
          <p:nvPr/>
        </p:nvSpPr>
        <p:spPr>
          <a:xfrm>
            <a:off x="437322" y="1156417"/>
            <a:ext cx="112776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500" b="0" i="0" u="none" strike="noStrike" baseline="0" dirty="0">
                <a:latin typeface="AdvTimes"/>
              </a:rPr>
              <a:t>Failure Mode and Effects Analysis (FMEA) is a systematic, cross-disciplinary process, aiming to identify and address any potential failure </a:t>
            </a:r>
            <a:r>
              <a:rPr lang="en-US" sz="2500" b="0" i="0" u="none" strike="noStrike" baseline="0" dirty="0">
                <a:latin typeface="AdvTimes"/>
              </a:rPr>
              <a:t>modes (ways in which the product or process </a:t>
            </a:r>
            <a:r>
              <a:rPr lang="en-GB" sz="2500" b="0" i="0" u="none" strike="noStrike" baseline="0" dirty="0">
                <a:latin typeface="AdvTimes"/>
              </a:rPr>
              <a:t>can fail to deliver its intended functions) within a product design or process</a:t>
            </a:r>
          </a:p>
          <a:p>
            <a:pPr algn="just"/>
            <a:endParaRPr lang="en-GB" sz="2500" b="0" i="0" u="none" strike="noStrike" baseline="0" dirty="0">
              <a:latin typeface="AdvTimes"/>
            </a:endParaRPr>
          </a:p>
          <a:p>
            <a:pPr algn="just"/>
            <a:r>
              <a:rPr lang="en-GB" sz="2500" dirty="0">
                <a:latin typeface="AdvTimes"/>
              </a:rPr>
              <a:t>Based on the </a:t>
            </a:r>
            <a:r>
              <a:rPr lang="en-GB" sz="2500" i="1" dirty="0">
                <a:latin typeface="AdvTimes"/>
              </a:rPr>
              <a:t>Systems’ Engineering </a:t>
            </a:r>
            <a:r>
              <a:rPr lang="en-GB" sz="2500" dirty="0">
                <a:latin typeface="AdvTimes"/>
              </a:rPr>
              <a:t>approach, FMEA involves the </a:t>
            </a:r>
            <a:r>
              <a:rPr lang="en-GB" sz="2500" i="1" dirty="0">
                <a:latin typeface="AdvTimes"/>
              </a:rPr>
              <a:t>Functional Decomposition </a:t>
            </a:r>
            <a:r>
              <a:rPr lang="en-GB" sz="2500" dirty="0">
                <a:latin typeface="AdvTimes"/>
              </a:rPr>
              <a:t>of a product or process in order to identify the ways in which a system can fail and evaluate the criticality of these failures. FMEA can be conducted at high level (e.g., the product) or lower levels (e.g., a sub-system). The FMEA process steps are as follows: </a:t>
            </a:r>
            <a:endParaRPr lang="en-GB" sz="2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6FBFB0-92DD-431C-9BD7-9F0F26E52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626" y="5973603"/>
            <a:ext cx="2279374" cy="8843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B0DF0B-B0D3-4720-96A3-E7630ABE1807}"/>
              </a:ext>
            </a:extLst>
          </p:cNvPr>
          <p:cNvSpPr/>
          <p:nvPr/>
        </p:nvSpPr>
        <p:spPr bwMode="auto">
          <a:xfrm>
            <a:off x="477078" y="4855194"/>
            <a:ext cx="1944216" cy="10314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Define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primary components and functions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4CF559-9275-4A3B-8C47-9A70B286E23E}"/>
              </a:ext>
            </a:extLst>
          </p:cNvPr>
          <p:cNvSpPr/>
          <p:nvPr/>
        </p:nvSpPr>
        <p:spPr bwMode="auto">
          <a:xfrm>
            <a:off x="2663687" y="4855194"/>
            <a:ext cx="2644911" cy="10314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Identify their Potential Failure Modes, severity and occurrence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0BB2BA-01DF-4DE0-813B-E842E7950BBF}"/>
              </a:ext>
            </a:extLst>
          </p:cNvPr>
          <p:cNvSpPr/>
          <p:nvPr/>
        </p:nvSpPr>
        <p:spPr bwMode="auto">
          <a:xfrm>
            <a:off x="7349559" y="4855194"/>
            <a:ext cx="1920238" cy="10314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Identify Failure Mode criticality (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</a:t>
            </a: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RPN)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D32618-809F-4F14-9234-FFCA61D6B636}"/>
              </a:ext>
            </a:extLst>
          </p:cNvPr>
          <p:cNvSpPr/>
          <p:nvPr/>
        </p:nvSpPr>
        <p:spPr bwMode="auto">
          <a:xfrm>
            <a:off x="9758827" y="4855194"/>
            <a:ext cx="1944143" cy="10314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Re-design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reduce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RPN values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00FA5D2-05F1-4A9F-A765-725F2A9827B8}"/>
              </a:ext>
            </a:extLst>
          </p:cNvPr>
          <p:cNvCxnSpPr>
            <a:cxnSpLocks/>
            <a:endCxn id="6" idx="1"/>
          </p:cNvCxnSpPr>
          <p:nvPr/>
        </p:nvCxnSpPr>
        <p:spPr bwMode="auto">
          <a:xfrm>
            <a:off x="2421294" y="5370940"/>
            <a:ext cx="242393" cy="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644C01F-7765-4692-B496-52662019FE3A}"/>
              </a:ext>
            </a:extLst>
          </p:cNvPr>
          <p:cNvCxnSpPr>
            <a:cxnSpLocks/>
            <a:stCxn id="6" idx="3"/>
          </p:cNvCxnSpPr>
          <p:nvPr/>
        </p:nvCxnSpPr>
        <p:spPr bwMode="auto">
          <a:xfrm flipV="1">
            <a:off x="5308598" y="5365405"/>
            <a:ext cx="381077" cy="5536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4BA5613-1455-4981-8491-A13AA94D6355}"/>
              </a:ext>
            </a:extLst>
          </p:cNvPr>
          <p:cNvCxnSpPr>
            <a:cxnSpLocks/>
          </p:cNvCxnSpPr>
          <p:nvPr/>
        </p:nvCxnSpPr>
        <p:spPr bwMode="auto">
          <a:xfrm>
            <a:off x="9269797" y="5370940"/>
            <a:ext cx="489030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7DB4F0E-F742-45DA-B77E-4135D26147A6}"/>
              </a:ext>
            </a:extLst>
          </p:cNvPr>
          <p:cNvCxnSpPr>
            <a:cxnSpLocks/>
          </p:cNvCxnSpPr>
          <p:nvPr/>
        </p:nvCxnSpPr>
        <p:spPr bwMode="auto">
          <a:xfrm>
            <a:off x="6968483" y="5368684"/>
            <a:ext cx="381076" cy="328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F0F612E8-564F-490C-BA73-4A811B644B1F}"/>
              </a:ext>
            </a:extLst>
          </p:cNvPr>
          <p:cNvSpPr/>
          <p:nvPr/>
        </p:nvSpPr>
        <p:spPr bwMode="auto">
          <a:xfrm>
            <a:off x="5689675" y="4855194"/>
            <a:ext cx="1278808" cy="10314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 Controls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54BD988B-83F5-40B8-B26D-7B7333D76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2021 IoMech - All Rights Reserved.</a:t>
            </a:r>
            <a:endParaRPr lang="en-GB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247A35C9-B899-472B-935B-2BB38326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8876-73F6-4E35-A4C7-F22405D3936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489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949A351-09B0-4588-9B1F-03092114A0D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206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Why conducting FMEA?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943430-5D5C-4B23-A2D8-443D4F6DC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626" y="5973603"/>
            <a:ext cx="2279374" cy="8843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FCC3A1-63CB-457D-BC75-7A128BC440D9}"/>
              </a:ext>
            </a:extLst>
          </p:cNvPr>
          <p:cNvSpPr txBox="1"/>
          <p:nvPr/>
        </p:nvSpPr>
        <p:spPr>
          <a:xfrm>
            <a:off x="437322" y="1156417"/>
            <a:ext cx="11277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500" kern="50" dirty="0">
                <a:effectLst/>
                <a:latin typeface="Calibri" panose="020F05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Initially developed for the Defence and </a:t>
            </a:r>
            <a:r>
              <a:rPr lang="en-GB" sz="2500" kern="50" dirty="0">
                <a:latin typeface="Calibri" panose="020F05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GB" sz="2500" kern="50" dirty="0">
                <a:effectLst/>
                <a:latin typeface="Calibri" panose="020F05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erospace industries in the 1950s, FMEA processes are nowadays included in standard quality processes such as the Advanced Product Quality Planning (APQP) and the Production Part Approval Process (PPAP)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500" kern="50" dirty="0">
              <a:latin typeface="Calibri" panose="020F0502020204030204" pitchFamily="34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500" kern="50" dirty="0">
                <a:effectLst/>
                <a:latin typeface="Calibri" panose="020F05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FMEA can be conducted independently or as part of APQP/PPAP during product/process design or redesign processes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500" kern="50" dirty="0">
              <a:latin typeface="Calibri" panose="020F0502020204030204" pitchFamily="34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500" kern="50" dirty="0">
                <a:latin typeface="Calibri" panose="020F05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FMEA processes can reduce the Time to Market and improve product quality when conducted early in the design process </a:t>
            </a:r>
            <a:endParaRPr lang="en-GB" sz="2500" kern="50" dirty="0">
              <a:effectLst/>
              <a:latin typeface="Calibri" panose="020F0502020204030204" pitchFamily="34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098A963-02C5-497F-B2C8-C8FE1AB46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2021 IoMech - All Rights Reserved.</a:t>
            </a:r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692CC39-DBF9-4D8E-9A65-616D257A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8876-73F6-4E35-A4C7-F22405D3936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680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949A351-09B0-4588-9B1F-03092114A0D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206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Who is involved with FMEA?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943430-5D5C-4B23-A2D8-443D4F6DC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626" y="5973603"/>
            <a:ext cx="2279374" cy="8843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FCC3A1-63CB-457D-BC75-7A128BC440D9}"/>
              </a:ext>
            </a:extLst>
          </p:cNvPr>
          <p:cNvSpPr txBox="1"/>
          <p:nvPr/>
        </p:nvSpPr>
        <p:spPr>
          <a:xfrm>
            <a:off x="437322" y="1156417"/>
            <a:ext cx="112776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500" kern="50" dirty="0">
                <a:latin typeface="Calibri" panose="020F05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FMEA processes require the input of all actors involved with the product. An example of these actors can be:</a:t>
            </a:r>
          </a:p>
          <a:p>
            <a:pPr algn="l"/>
            <a:endParaRPr lang="en-GB" sz="2500" kern="50" dirty="0">
              <a:latin typeface="Calibri" panose="020F0502020204030204" pitchFamily="34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algn="l">
              <a:buFontTx/>
              <a:buChar char="-"/>
            </a:pPr>
            <a:r>
              <a:rPr lang="en-GB" sz="2500" kern="50" dirty="0">
                <a:latin typeface="Calibri" panose="020F05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Market Research or Customer representative</a:t>
            </a:r>
          </a:p>
          <a:p>
            <a:pPr marL="457200" indent="-457200" algn="l">
              <a:buFontTx/>
              <a:buChar char="-"/>
            </a:pPr>
            <a:r>
              <a:rPr lang="en-GB" sz="2500" kern="50" dirty="0">
                <a:latin typeface="Calibri" panose="020F05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Quality Assurance</a:t>
            </a:r>
          </a:p>
          <a:p>
            <a:pPr marL="457200" indent="-457200" algn="l">
              <a:buFontTx/>
              <a:buChar char="-"/>
            </a:pPr>
            <a:r>
              <a:rPr lang="en-GB" sz="2500" kern="50" dirty="0">
                <a:latin typeface="Calibri" panose="020F05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Design Engineering (Mechanical/ Electrical/ Software)</a:t>
            </a:r>
          </a:p>
          <a:p>
            <a:pPr marL="457200" indent="-457200" algn="l">
              <a:buFontTx/>
              <a:buChar char="-"/>
            </a:pPr>
            <a:r>
              <a:rPr lang="en-GB" sz="2500" kern="50" dirty="0">
                <a:latin typeface="Calibri" panose="020F05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Production Engineering</a:t>
            </a:r>
          </a:p>
          <a:p>
            <a:pPr marL="457200" indent="-457200" algn="l">
              <a:buFontTx/>
              <a:buChar char="-"/>
            </a:pPr>
            <a:r>
              <a:rPr lang="en-GB" sz="2500" kern="50" dirty="0">
                <a:latin typeface="Calibri" panose="020F05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Service/ maintenance</a:t>
            </a:r>
          </a:p>
          <a:p>
            <a:pPr marL="457200" indent="-457200" algn="l">
              <a:buFontTx/>
              <a:buChar char="-"/>
            </a:pPr>
            <a:r>
              <a:rPr lang="en-GB" sz="2500" kern="50" dirty="0">
                <a:latin typeface="Calibri" panose="020F05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Logistics</a:t>
            </a:r>
          </a:p>
          <a:p>
            <a:pPr marL="457200" indent="-457200" algn="l">
              <a:buFontTx/>
              <a:buChar char="-"/>
            </a:pPr>
            <a:endParaRPr lang="en-GB" sz="2500" kern="50" dirty="0">
              <a:latin typeface="Calibri" panose="020F0502020204030204" pitchFamily="34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  <a:p>
            <a:pPr algn="l"/>
            <a:r>
              <a:rPr lang="en-GB" sz="2500" kern="50" dirty="0">
                <a:latin typeface="Calibri" panose="020F05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The FMEA team should be diverse enough and include all product stakeholders, while small enough to minimise disruption.</a:t>
            </a:r>
          </a:p>
          <a:p>
            <a:pPr algn="l"/>
            <a:endParaRPr lang="en-GB" sz="2500" kern="50" dirty="0">
              <a:effectLst/>
              <a:latin typeface="Calibri" panose="020F0502020204030204" pitchFamily="34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2554A7-08DE-4069-B27E-E788C6E9F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2021 IoMech - All Rights Reserved.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D39F1F-7A11-42D1-8A51-5652FAADB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8876-73F6-4E35-A4C7-F22405D3936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044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949A351-09B0-4588-9B1F-03092114A0D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206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FMEA: How is it done?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943430-5D5C-4B23-A2D8-443D4F6DC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626" y="5973603"/>
            <a:ext cx="2279374" cy="8843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DDC352-51A2-4ECC-88F7-14E144CA940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69" y="920692"/>
            <a:ext cx="10429461" cy="505291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362E46-EAB1-42A9-AE6C-835D2A240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2021 IoMech - All Rights Reserved.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16334F-5830-460F-A5EF-7A0BCB303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8876-73F6-4E35-A4C7-F22405D3936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051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949A351-09B0-4588-9B1F-03092114A0D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206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FMEA: How is it normally done?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943430-5D5C-4B23-A2D8-443D4F6DC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626" y="5973603"/>
            <a:ext cx="2279374" cy="884397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97924B2-8851-4616-AE5C-6AF4B06B05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012566"/>
              </p:ext>
            </p:extLst>
          </p:nvPr>
        </p:nvGraphicFramePr>
        <p:xfrm>
          <a:off x="56272" y="1022362"/>
          <a:ext cx="12059861" cy="4351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3" imgW="10686920" imgH="4114989" progId="Excel.SheetMacroEnabled.12">
                  <p:embed/>
                </p:oleObj>
              </mc:Choice>
              <mc:Fallback>
                <p:oleObj name="Macro-Enabled Worksheet" r:id="rId3" imgW="10686920" imgH="4114989" progId="Excel.SheetMacroEnabled.12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72" y="1022362"/>
                        <a:ext cx="12059861" cy="43514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83A318-E451-4A67-B4C7-B49B59D2E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2021 IoMech - All Rights Reserved.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E8F503-A285-4F74-9CB5-978125449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8876-73F6-4E35-A4C7-F22405D3936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17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1BEEE-B6D4-4C15-8F92-018287DE8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069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GB" dirty="0"/>
              <a:t>What is FAD-FMEA?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69490D-0A1A-4676-8C76-04C7D0CF630E}"/>
              </a:ext>
            </a:extLst>
          </p:cNvPr>
          <p:cNvSpPr txBox="1"/>
          <p:nvPr/>
        </p:nvSpPr>
        <p:spPr>
          <a:xfrm>
            <a:off x="7047910" y="1092657"/>
            <a:ext cx="467047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0" i="0" u="none" strike="noStrike" baseline="0" dirty="0">
                <a:latin typeface="AdvTimes"/>
              </a:rPr>
              <a:t>FAD-FMEA was developed </a:t>
            </a:r>
            <a:r>
              <a:rPr lang="en-GB" sz="2400" dirty="0">
                <a:latin typeface="AdvTimes"/>
              </a:rPr>
              <a:t>to optimise the recourse-efficiency of the FMEA process, and in particular, its initial phase</a:t>
            </a:r>
          </a:p>
          <a:p>
            <a:pPr algn="just"/>
            <a:r>
              <a:rPr lang="en-GB" sz="2400" dirty="0">
                <a:latin typeface="AdvTimes"/>
              </a:rPr>
              <a:t> </a:t>
            </a:r>
          </a:p>
          <a:p>
            <a:pPr algn="just"/>
            <a:r>
              <a:rPr lang="en-GB" sz="2400" dirty="0">
                <a:latin typeface="AdvTimes"/>
              </a:rPr>
              <a:t>The FAD-FMEA process involves the development of FAD models of the system in liaison with the FMEA team, before the FMEA sessions</a:t>
            </a:r>
          </a:p>
          <a:p>
            <a:pPr algn="just"/>
            <a:endParaRPr lang="en-GB" sz="2400" b="0" i="0" u="none" strike="noStrike" baseline="0" dirty="0">
              <a:latin typeface="AdvTimes"/>
            </a:endParaRPr>
          </a:p>
          <a:p>
            <a:pPr algn="just"/>
            <a:r>
              <a:rPr lang="en-GB" sz="2400" b="0" i="0" u="none" strike="noStrike" baseline="0" dirty="0">
                <a:latin typeface="AdvTimes"/>
              </a:rPr>
              <a:t>The FAD models provide an intuitive communication platform, assisting the team members to contribute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6FBFB0-92DD-431C-9BD7-9F0F26E52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626" y="5973603"/>
            <a:ext cx="2279374" cy="884397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D8186EAC-5159-44DD-9C2A-28DD1E1DD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8" y="920692"/>
            <a:ext cx="5584874" cy="569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11AC7C2-811F-4040-9FB6-7A52BF382B08}"/>
              </a:ext>
            </a:extLst>
          </p:cNvPr>
          <p:cNvSpPr/>
          <p:nvPr/>
        </p:nvSpPr>
        <p:spPr>
          <a:xfrm>
            <a:off x="833415" y="3011680"/>
            <a:ext cx="1498968" cy="5644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FAD-FMEA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5F3B126-C60D-476C-BE3D-AB658347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2021 IoMech - All Rights Reserved.</a:t>
            </a:r>
            <a:endParaRPr lang="en-GB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DBC7CAD-D55E-4166-86F7-1AF4ACF2F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8876-73F6-4E35-A4C7-F22405D3936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360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15C8C5-5A75-4E88-8B88-FDBCB82E2C07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555" t="9174" r="6974" b="5781"/>
          <a:stretch/>
        </p:blipFill>
        <p:spPr>
          <a:xfrm>
            <a:off x="1423701" y="1596268"/>
            <a:ext cx="9694872" cy="48707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71BEEE-B6D4-4C15-8F92-018287DE8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069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GB" dirty="0"/>
              <a:t>FAD-FMEA process example: Glue gun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6FBFB0-92DD-431C-9BD7-9F0F26E52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626" y="5973603"/>
            <a:ext cx="2279374" cy="8843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840952-CDDC-4659-BA61-3AB5A2EB8AF4}"/>
              </a:ext>
            </a:extLst>
          </p:cNvPr>
          <p:cNvSpPr txBox="1"/>
          <p:nvPr/>
        </p:nvSpPr>
        <p:spPr>
          <a:xfrm>
            <a:off x="156258" y="932666"/>
            <a:ext cx="11879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Develop a FAD model of the product at “Level 1”, showing its functional interactions with its environment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A3942-12C5-4F92-9DB5-4EC7E432E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2021 IoMech - All Rights Reserved.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49C07B4-71BE-4C97-B8A9-EF439D697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8876-73F6-4E35-A4C7-F22405D3936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258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1BEEE-B6D4-4C15-8F92-018287DE8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069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GB" dirty="0"/>
              <a:t>FAD-FMEA process example : Glue gun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6FBFB0-92DD-431C-9BD7-9F0F26E52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626" y="5973603"/>
            <a:ext cx="2279374" cy="8843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840952-CDDC-4659-BA61-3AB5A2EB8AF4}"/>
              </a:ext>
            </a:extLst>
          </p:cNvPr>
          <p:cNvSpPr txBox="1"/>
          <p:nvPr/>
        </p:nvSpPr>
        <p:spPr>
          <a:xfrm>
            <a:off x="156258" y="932666"/>
            <a:ext cx="11879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Develop a FAD model of the product at “Level 2”, showing the primary sub-systems and their functional interactions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41AEDB-DB4A-4291-9D47-A45B9BECC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9654"/>
            <a:ext cx="12192000" cy="384568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21E301-FB59-4CE2-9B82-4A62C73BA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2021 IoMech - All Rights Reserved.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E20AFC-8C94-4962-9344-A59689DF0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8876-73F6-4E35-A4C7-F22405D3936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041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963</Words>
  <Application>Microsoft Office PowerPoint</Application>
  <PresentationFormat>Widescreen</PresentationFormat>
  <Paragraphs>98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AdvTimes</vt:lpstr>
      <vt:lpstr>Arial</vt:lpstr>
      <vt:lpstr>Arial Rounded MT Bold</vt:lpstr>
      <vt:lpstr>Calibri</vt:lpstr>
      <vt:lpstr>Calibri Light</vt:lpstr>
      <vt:lpstr>Times New Roman</vt:lpstr>
      <vt:lpstr>Office Theme</vt:lpstr>
      <vt:lpstr>Macro-Enabled Worksheet</vt:lpstr>
      <vt:lpstr>FAD-FMEA </vt:lpstr>
      <vt:lpstr>What is FMEA?</vt:lpstr>
      <vt:lpstr>PowerPoint Presentation</vt:lpstr>
      <vt:lpstr>PowerPoint Presentation</vt:lpstr>
      <vt:lpstr>PowerPoint Presentation</vt:lpstr>
      <vt:lpstr>PowerPoint Presentation</vt:lpstr>
      <vt:lpstr>What is FAD-FMEA?</vt:lpstr>
      <vt:lpstr>FAD-FMEA process example: Glue gun</vt:lpstr>
      <vt:lpstr>FAD-FMEA process example : Glue gun</vt:lpstr>
      <vt:lpstr>FAD-FMEA process example : Glue gun</vt:lpstr>
      <vt:lpstr>FAD-FMEA process example : Glue gun</vt:lpstr>
      <vt:lpstr>FAD-FMEA process example : Glue gun</vt:lpstr>
      <vt:lpstr>Resources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FAD-FMEA</dc:title>
  <dc:creator>ioannis michalakoudis</dc:creator>
  <cp:lastModifiedBy>ioannis michalakoudis</cp:lastModifiedBy>
  <cp:revision>41</cp:revision>
  <dcterms:created xsi:type="dcterms:W3CDTF">2021-05-18T09:19:43Z</dcterms:created>
  <dcterms:modified xsi:type="dcterms:W3CDTF">2021-10-07T17:33:09Z</dcterms:modified>
</cp:coreProperties>
</file>