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56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6" d="100"/>
          <a:sy n="86" d="100"/>
        </p:scale>
        <p:origin x="5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EB2AE-C470-470D-A5AD-EBEE59339F59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34445-6F44-4F73-B707-8F85E6F8F7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7999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EB2AE-C470-470D-A5AD-EBEE59339F59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34445-6F44-4F73-B707-8F85E6F8F7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6636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EB2AE-C470-470D-A5AD-EBEE59339F59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34445-6F44-4F73-B707-8F85E6F8F7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572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EB2AE-C470-470D-A5AD-EBEE59339F59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34445-6F44-4F73-B707-8F85E6F8F7D6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76005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EB2AE-C470-470D-A5AD-EBEE59339F59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34445-6F44-4F73-B707-8F85E6F8F7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81605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EB2AE-C470-470D-A5AD-EBEE59339F59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34445-6F44-4F73-B707-8F85E6F8F7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87963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EB2AE-C470-470D-A5AD-EBEE59339F59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34445-6F44-4F73-B707-8F85E6F8F7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92536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EB2AE-C470-470D-A5AD-EBEE59339F59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34445-6F44-4F73-B707-8F85E6F8F7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16745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EB2AE-C470-470D-A5AD-EBEE59339F59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34445-6F44-4F73-B707-8F85E6F8F7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9614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EB2AE-C470-470D-A5AD-EBEE59339F59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34445-6F44-4F73-B707-8F85E6F8F7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647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EB2AE-C470-470D-A5AD-EBEE59339F59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34445-6F44-4F73-B707-8F85E6F8F7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4288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EB2AE-C470-470D-A5AD-EBEE59339F59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34445-6F44-4F73-B707-8F85E6F8F7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1899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EB2AE-C470-470D-A5AD-EBEE59339F59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34445-6F44-4F73-B707-8F85E6F8F7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9053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EB2AE-C470-470D-A5AD-EBEE59339F59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34445-6F44-4F73-B707-8F85E6F8F7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0280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EB2AE-C470-470D-A5AD-EBEE59339F59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34445-6F44-4F73-B707-8F85E6F8F7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2431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EB2AE-C470-470D-A5AD-EBEE59339F59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34445-6F44-4F73-B707-8F85E6F8F7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598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EB2AE-C470-470D-A5AD-EBEE59339F59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34445-6F44-4F73-B707-8F85E6F8F7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797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alphaModFix amt="62000"/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032EB2AE-C470-470D-A5AD-EBEE59339F59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634445-6F44-4F73-B707-8F85E6F8F7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90292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journals.sagepub.com/doi/full/10.1177/1687814016685223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package" Target="../embeddings/Microsoft_Excel_Worksheet1.xlsx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BD2645D-D304-483E-96D9-74859A083758}"/>
              </a:ext>
            </a:extLst>
          </p:cNvPr>
          <p:cNvSpPr txBox="1"/>
          <p:nvPr/>
        </p:nvSpPr>
        <p:spPr>
          <a:xfrm>
            <a:off x="795557" y="2176581"/>
            <a:ext cx="10902091" cy="3157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 Ioannis Michalakoudis, CEng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dirty="0"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Arial" panose="020B0604020202020204" pitchFamily="34" charset="0"/>
              </a:rPr>
              <a:t>Presented at the International Conference on Applied Innovation 2016 (ICASI) in Okinawa, Japan </a:t>
            </a:r>
          </a:p>
          <a:p>
            <a:endParaRPr lang="en-GB" dirty="0">
              <a:latin typeface="Microsoft YaHei UI Light" panose="020B0502040204020203" pitchFamily="34" charset="-122"/>
              <a:ea typeface="Microsoft YaHei UI Light" panose="020B0502040204020203" pitchFamily="34" charset="-122"/>
              <a:cs typeface="Arial" panose="020B0604020202020204" pitchFamily="34" charset="0"/>
            </a:endParaRPr>
          </a:p>
          <a:p>
            <a:r>
              <a:rPr lang="en-GB" dirty="0"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Arial" panose="020B0604020202020204" pitchFamily="34" charset="0"/>
              </a:rPr>
              <a:t>Published under the IEEE Explore and the Sage “Advances in Mechanical Engineering” journal </a:t>
            </a:r>
            <a:r>
              <a:rPr lang="en-GB" dirty="0"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https://journals.sagepub.com/doi/full/10.1177/1687814016685223</a:t>
            </a:r>
            <a:endParaRPr lang="en-GB" dirty="0">
              <a:latin typeface="Microsoft YaHei UI Light" panose="020B0502040204020203" pitchFamily="34" charset="-122"/>
              <a:ea typeface="Microsoft YaHei UI Light" panose="020B0502040204020203" pitchFamily="34" charset="-122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F8B837-A3C5-4B17-A329-F0EF473DB1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2672" y="5755930"/>
            <a:ext cx="1826180" cy="654906"/>
          </a:xfrm>
          <a:prstGeom prst="rect">
            <a:avLst/>
          </a:prstGeom>
          <a:ln>
            <a:noFill/>
          </a:ln>
          <a:effectLst>
            <a:outerShdw blurRad="190500" dist="38100" dir="2700000" algn="tl" rotWithShape="0">
              <a:prstClr val="black">
                <a:alpha val="21000"/>
              </a:prst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4BEEF1C-2111-4AD6-9557-4F4029058252}"/>
              </a:ext>
            </a:extLst>
          </p:cNvPr>
          <p:cNvSpPr txBox="1"/>
          <p:nvPr/>
        </p:nvSpPr>
        <p:spPr>
          <a:xfrm>
            <a:off x="816232" y="965712"/>
            <a:ext cx="10902091" cy="1251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600" dirty="0">
                <a:effectLst/>
                <a:highlight>
                  <a:srgbClr val="0000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Using Functional Analysis Diagrams for Production Reliability and Cost Optimizations</a:t>
            </a:r>
            <a:endParaRPr lang="en-GB" sz="3600" dirty="0">
              <a:highlight>
                <a:srgbClr val="000000"/>
              </a:highlight>
            </a:endParaRPr>
          </a:p>
        </p:txBody>
      </p:sp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85917CB-C71C-4145-A660-C2CBC3973E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344" y="5729512"/>
            <a:ext cx="2695575" cy="707742"/>
          </a:xfrm>
          <a:prstGeom prst="rect">
            <a:avLst/>
          </a:prstGeom>
          <a:ln w="57150">
            <a:solidFill>
              <a:schemeClr val="tx1"/>
            </a:solidFill>
          </a:ln>
          <a:effectLst>
            <a:outerShdw blurRad="139700" dist="50800" dir="5400000" algn="ctr" rotWithShape="0">
              <a:srgbClr val="000000">
                <a:alpha val="17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778411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2F5FE40-74F1-46F7-AABA-A41FDA3EB3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1574" y="5898479"/>
            <a:ext cx="1826180" cy="654906"/>
          </a:xfrm>
          <a:prstGeom prst="rect">
            <a:avLst/>
          </a:prstGeom>
          <a:ln>
            <a:noFill/>
          </a:ln>
          <a:effectLst>
            <a:outerShdw blurRad="101600" dist="139700" dir="2700000" algn="tl" rotWithShape="0">
              <a:srgbClr val="333333">
                <a:alpha val="21000"/>
              </a:srgbClr>
            </a:outerShdw>
          </a:effectLst>
        </p:spPr>
      </p:pic>
      <p:pic>
        <p:nvPicPr>
          <p:cNvPr id="48" name="Picture 4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F1749AA-E79D-4E34-B82F-0762B426BF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38" y="5936936"/>
            <a:ext cx="2695575" cy="707742"/>
          </a:xfrm>
          <a:prstGeom prst="rect">
            <a:avLst/>
          </a:prstGeom>
          <a:ln w="57150">
            <a:solidFill>
              <a:schemeClr val="tx1"/>
            </a:solidFill>
          </a:ln>
          <a:effectLst>
            <a:outerShdw blurRad="177800" dist="50800" dir="2700000" algn="tl" rotWithShape="0">
              <a:prstClr val="black">
                <a:alpha val="21000"/>
              </a:prstClr>
            </a:outerShdw>
          </a:effectLst>
        </p:spPr>
      </p:pic>
      <p:sp>
        <p:nvSpPr>
          <p:cNvPr id="58" name="Text Box 2">
            <a:extLst>
              <a:ext uri="{FF2B5EF4-FFF2-40B4-BE49-F238E27FC236}">
                <a16:creationId xmlns:a16="http://schemas.microsoft.com/office/drawing/2014/main" id="{EC57DD49-BAD3-40DA-84FB-E44B35B285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0734" y="807547"/>
            <a:ext cx="8229600" cy="654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WenQuanYi Micro Hei" charset="0"/>
                <a:cs typeface="WenQuanYi Micro Hei" charset="0"/>
              </a:defRPr>
            </a:lvl1pPr>
            <a:lvl2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WenQuanYi Micro Hei" charset="0"/>
                <a:cs typeface="WenQuanYi Micro Hei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WenQuanYi Micro Hei" charset="0"/>
                <a:cs typeface="WenQuanYi Micro Hei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WenQuanYi Micro Hei" charset="0"/>
                <a:cs typeface="WenQuanYi Micro Hei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WenQuanYi Micro Hei" charset="0"/>
                <a:cs typeface="WenQuanYi Micro Hei" charset="0"/>
              </a:defRPr>
            </a:lvl9pPr>
          </a:lstStyle>
          <a:p>
            <a:pPr algn="ctr">
              <a:spcBef>
                <a:spcPct val="0"/>
              </a:spcBef>
              <a:buClrTx/>
              <a:buFont typeface="Times New Roman" panose="02020603050405020304" pitchFamily="18" charset="0"/>
              <a:buNone/>
            </a:pPr>
            <a:r>
              <a:rPr lang="en-GB" altLang="en-US" sz="3200" b="1" dirty="0">
                <a:solidFill>
                  <a:schemeClr val="tx1"/>
                </a:solidFill>
                <a:latin typeface="Verdana Pro" panose="020B0604030504040204" pitchFamily="34" charset="0"/>
                <a:cs typeface="Arial" panose="020B0604020202020204" pitchFamily="34" charset="0"/>
              </a:rPr>
              <a:t>Conclusions</a:t>
            </a: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45F256EB-6CA1-49CA-8325-C60E1FEDD0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3847" y="1762509"/>
            <a:ext cx="7495555" cy="3046988"/>
          </a:xfrm>
          <a:prstGeom prst="rect">
            <a:avLst/>
          </a:prstGeom>
          <a:solidFill>
            <a:schemeClr val="tx1"/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endParaRPr lang="en-GB" altLang="en-US" sz="2400" dirty="0">
              <a:solidFill>
                <a:schemeClr val="bg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50000"/>
                  <a:lumOff val="50000"/>
                </a:schemeClr>
              </a:buClr>
              <a:buSzPct val="100000"/>
              <a:buFont typeface="Wingdings" panose="05000000000000000000" pitchFamily="2" charset="2"/>
              <a:buChar char="Ø"/>
            </a:pPr>
            <a:r>
              <a:rPr lang="en-GB" altLang="en-US" sz="2400" dirty="0">
                <a:solidFill>
                  <a:schemeClr val="bg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case study validated the methodology’s feasibility claims </a:t>
            </a:r>
          </a:p>
          <a:p>
            <a:pPr marL="342900" indent="-342900"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</a:pPr>
            <a:endParaRPr lang="en-GB" altLang="en-US" sz="2400" dirty="0">
              <a:solidFill>
                <a:schemeClr val="bg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</a:pPr>
            <a:endParaRPr lang="en-GB" altLang="en-US" sz="2400" dirty="0">
              <a:solidFill>
                <a:schemeClr val="bg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50000"/>
                  <a:lumOff val="50000"/>
                </a:schemeClr>
              </a:buClr>
              <a:buSzPct val="100000"/>
              <a:buFont typeface="Wingdings" panose="05000000000000000000" pitchFamily="2" charset="2"/>
              <a:buChar char="Ø"/>
            </a:pPr>
            <a:r>
              <a:rPr lang="en-GB" altLang="en-US" sz="2400" dirty="0">
                <a:solidFill>
                  <a:schemeClr val="bg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process yielded a 75% resource-efficiency improvement in comparison to FMEA alone</a:t>
            </a:r>
          </a:p>
          <a:p>
            <a:pPr marL="285750" indent="-285750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endParaRPr lang="en-GB" altLang="en-US" sz="2400" dirty="0">
              <a:solidFill>
                <a:schemeClr val="bg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9589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>
            <a:extLst>
              <a:ext uri="{FF2B5EF4-FFF2-40B4-BE49-F238E27FC236}">
                <a16:creationId xmlns:a16="http://schemas.microsoft.com/office/drawing/2014/main" id="{CBD898B8-ECD2-4CDA-A4D1-120239424AAF}"/>
              </a:ext>
            </a:extLst>
          </p:cNvPr>
          <p:cNvSpPr/>
          <p:nvPr/>
        </p:nvSpPr>
        <p:spPr bwMode="auto">
          <a:xfrm>
            <a:off x="1116865" y="740065"/>
            <a:ext cx="1944216" cy="1031493"/>
          </a:xfrm>
          <a:prstGeom prst="rect">
            <a:avLst/>
          </a:prstGeom>
          <a:solidFill>
            <a:srgbClr val="7F56F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GB" sz="18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Define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application </a:t>
            </a:r>
            <a:r>
              <a:rPr kumimoji="0" lang="en-GB" sz="18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primary functions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CBCE0F53-0525-4353-B80D-CAB3C2F2973C}"/>
              </a:ext>
            </a:extLst>
          </p:cNvPr>
          <p:cNvSpPr/>
          <p:nvPr/>
        </p:nvSpPr>
        <p:spPr bwMode="auto">
          <a:xfrm>
            <a:off x="3742029" y="740064"/>
            <a:ext cx="1944216" cy="1031493"/>
          </a:xfrm>
          <a:prstGeom prst="rect">
            <a:avLst/>
          </a:prstGeom>
          <a:solidFill>
            <a:srgbClr val="7F56F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GB" sz="18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Identify their Potential Failure Modes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B305CC7B-A5B8-45D2-A414-811961E4D4AE}"/>
              </a:ext>
            </a:extLst>
          </p:cNvPr>
          <p:cNvSpPr/>
          <p:nvPr/>
        </p:nvSpPr>
        <p:spPr bwMode="auto">
          <a:xfrm>
            <a:off x="6434732" y="741322"/>
            <a:ext cx="1920238" cy="1031493"/>
          </a:xfrm>
          <a:prstGeom prst="rect">
            <a:avLst/>
          </a:prstGeom>
          <a:solidFill>
            <a:srgbClr val="7F56F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GB" sz="18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Identify Failure Mode criticality (Define RPN)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BCFE8C8C-B81E-4A15-BA57-000C914E1602}"/>
              </a:ext>
            </a:extLst>
          </p:cNvPr>
          <p:cNvSpPr/>
          <p:nvPr/>
        </p:nvSpPr>
        <p:spPr bwMode="auto">
          <a:xfrm>
            <a:off x="9063990" y="741321"/>
            <a:ext cx="1944143" cy="1031493"/>
          </a:xfrm>
          <a:prstGeom prst="rect">
            <a:avLst/>
          </a:prstGeom>
          <a:solidFill>
            <a:srgbClr val="7F56F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GB" sz="18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Re-design</a:t>
            </a:r>
            <a:endParaRPr lang="en-GB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GB" sz="1800" b="0" i="0" u="none" strike="noStrike" cap="none" normalizeH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 reduce criticality</a:t>
            </a:r>
            <a:endParaRPr kumimoji="0" lang="en-GB" sz="18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Text Box 2">
            <a:extLst>
              <a:ext uri="{FF2B5EF4-FFF2-40B4-BE49-F238E27FC236}">
                <a16:creationId xmlns:a16="http://schemas.microsoft.com/office/drawing/2014/main" id="{EC57DD49-BAD3-40DA-84FB-E44B35B285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6957" y="69974"/>
            <a:ext cx="8229600" cy="654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WenQuanYi Micro Hei" charset="0"/>
                <a:cs typeface="WenQuanYi Micro Hei" charset="0"/>
              </a:defRPr>
            </a:lvl1pPr>
            <a:lvl2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WenQuanYi Micro Hei" charset="0"/>
                <a:cs typeface="WenQuanYi Micro Hei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WenQuanYi Micro Hei" charset="0"/>
                <a:cs typeface="WenQuanYi Micro Hei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WenQuanYi Micro Hei" charset="0"/>
                <a:cs typeface="WenQuanYi Micro Hei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WenQuanYi Micro Hei" charset="0"/>
                <a:cs typeface="WenQuanYi Micro Hei" charset="0"/>
              </a:defRPr>
            </a:lvl9pPr>
          </a:lstStyle>
          <a:p>
            <a:pPr algn="ctr">
              <a:spcBef>
                <a:spcPct val="0"/>
              </a:spcBef>
              <a:buClrTx/>
              <a:buFont typeface="Times New Roman" panose="02020603050405020304" pitchFamily="18" charset="0"/>
              <a:buNone/>
            </a:pPr>
            <a:r>
              <a:rPr lang="en-GB" altLang="en-US" sz="3200" b="1" dirty="0">
                <a:solidFill>
                  <a:schemeClr val="tx1"/>
                </a:solidFill>
                <a:latin typeface="Verdana Pro" panose="020B0604030504040204" pitchFamily="34" charset="0"/>
                <a:cs typeface="Arial" panose="020B0604020202020204" pitchFamily="34" charset="0"/>
              </a:rPr>
              <a:t>FMEA Approach</a:t>
            </a: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1B33D6ED-4E25-45DA-A254-8EB962AA5812}"/>
              </a:ext>
            </a:extLst>
          </p:cNvPr>
          <p:cNvCxnSpPr>
            <a:stCxn id="50" idx="3"/>
            <a:endCxn id="52" idx="1"/>
          </p:cNvCxnSpPr>
          <p:nvPr/>
        </p:nvCxnSpPr>
        <p:spPr bwMode="auto">
          <a:xfrm flipV="1">
            <a:off x="3061081" y="1255811"/>
            <a:ext cx="680948" cy="1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DCB37A42-76CE-4735-A799-990E59807A47}"/>
              </a:ext>
            </a:extLst>
          </p:cNvPr>
          <p:cNvCxnSpPr>
            <a:stCxn id="52" idx="3"/>
            <a:endCxn id="54" idx="1"/>
          </p:cNvCxnSpPr>
          <p:nvPr/>
        </p:nvCxnSpPr>
        <p:spPr bwMode="auto">
          <a:xfrm>
            <a:off x="5686245" y="1255811"/>
            <a:ext cx="748487" cy="1258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DE008190-C446-4B1E-9F62-C3931D7D288B}"/>
              </a:ext>
            </a:extLst>
          </p:cNvPr>
          <p:cNvCxnSpPr>
            <a:stCxn id="54" idx="3"/>
            <a:endCxn id="57" idx="1"/>
          </p:cNvCxnSpPr>
          <p:nvPr/>
        </p:nvCxnSpPr>
        <p:spPr bwMode="auto">
          <a:xfrm flipV="1">
            <a:off x="8354970" y="1257068"/>
            <a:ext cx="709020" cy="1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graphicFrame>
        <p:nvGraphicFramePr>
          <p:cNvPr id="73" name="Object 72">
            <a:extLst>
              <a:ext uri="{FF2B5EF4-FFF2-40B4-BE49-F238E27FC236}">
                <a16:creationId xmlns:a16="http://schemas.microsoft.com/office/drawing/2014/main" id="{E4875CB5-CE9A-4E07-A5A5-BBE781C1DC6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5604419"/>
              </p:ext>
            </p:extLst>
          </p:nvPr>
        </p:nvGraphicFramePr>
        <p:xfrm>
          <a:off x="788400" y="1828825"/>
          <a:ext cx="10544175" cy="34440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3934919" imgH="6191392" progId="Excel.Sheet.12">
                  <p:embed/>
                </p:oleObj>
              </mc:Choice>
              <mc:Fallback>
                <p:oleObj name="Worksheet" r:id="rId2" imgW="13934919" imgH="6191392" progId="Excel.Sheet.12">
                  <p:embed/>
                  <p:pic>
                    <p:nvPicPr>
                      <p:cNvPr id="73" name="Object 72">
                        <a:extLst>
                          <a:ext uri="{FF2B5EF4-FFF2-40B4-BE49-F238E27FC236}">
                            <a16:creationId xmlns:a16="http://schemas.microsoft.com/office/drawing/2014/main" id="{E4875CB5-CE9A-4E07-A5A5-BBE781C1DC6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88400" y="1828825"/>
                        <a:ext cx="10544175" cy="3444069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" name="TextBox 74">
            <a:extLst>
              <a:ext uri="{FF2B5EF4-FFF2-40B4-BE49-F238E27FC236}">
                <a16:creationId xmlns:a16="http://schemas.microsoft.com/office/drawing/2014/main" id="{EA838618-5D86-4B9F-B325-F42A1C3B44C3}"/>
              </a:ext>
            </a:extLst>
          </p:cNvPr>
          <p:cNvSpPr txBox="1"/>
          <p:nvPr/>
        </p:nvSpPr>
        <p:spPr>
          <a:xfrm>
            <a:off x="3128656" y="3946099"/>
            <a:ext cx="8532389" cy="1569660"/>
          </a:xfrm>
          <a:prstGeom prst="rect">
            <a:avLst/>
          </a:prstGeom>
          <a:solidFill>
            <a:schemeClr val="tx1"/>
          </a:solidFill>
          <a:ln w="57150">
            <a:solidFill>
              <a:schemeClr val="tx1"/>
            </a:solidFill>
          </a:ln>
          <a:effectLst>
            <a:outerShdw blurRad="190500" algn="tl" rotWithShape="0">
              <a:prstClr val="black">
                <a:alpha val="31000"/>
              </a:prstClr>
            </a:outerShdw>
          </a:effectLst>
        </p:spPr>
        <p:txBody>
          <a:bodyPr wrap="square">
            <a:spAutoFit/>
          </a:bodyPr>
          <a:lstStyle/>
          <a:p>
            <a:pPr algn="l"/>
            <a:r>
              <a:rPr lang="en-US" sz="2400" b="0" i="0" u="none" strike="noStrike" baseline="0" dirty="0">
                <a:solidFill>
                  <a:schemeClr val="bg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FMEA processes can be used for products or processes to identify and address any potential failure modes (ways in which the product or process may </a:t>
            </a:r>
            <a:r>
              <a:rPr lang="en-GB" sz="2400" b="0" i="0" u="none" strike="noStrike" baseline="0" dirty="0">
                <a:solidFill>
                  <a:schemeClr val="bg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become dysfunctional or non-functional).</a:t>
            </a:r>
            <a:endParaRPr lang="en-GB" sz="2400" dirty="0">
              <a:solidFill>
                <a:schemeClr val="bg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FE6F86B-8E0D-41AA-8645-3530E58DA7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1574" y="5898479"/>
            <a:ext cx="1826180" cy="654906"/>
          </a:xfrm>
          <a:prstGeom prst="rect">
            <a:avLst/>
          </a:prstGeom>
          <a:ln>
            <a:noFill/>
          </a:ln>
          <a:effectLst>
            <a:outerShdw blurRad="101600" dist="139700" dir="2700000" algn="tl" rotWithShape="0">
              <a:srgbClr val="333333">
                <a:alpha val="21000"/>
              </a:srgbClr>
            </a:outerShdw>
          </a:effectLst>
        </p:spPr>
      </p:pic>
      <p:pic>
        <p:nvPicPr>
          <p:cNvPr id="15" name="Picture 1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8AB7A6D-FB7E-4F9A-A0D7-2DF8A619D2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38" y="5936936"/>
            <a:ext cx="2695575" cy="707742"/>
          </a:xfrm>
          <a:prstGeom prst="rect">
            <a:avLst/>
          </a:prstGeom>
          <a:ln w="57150">
            <a:solidFill>
              <a:schemeClr val="tx1"/>
            </a:solidFill>
          </a:ln>
          <a:effectLst>
            <a:outerShdw blurRad="177800" dist="50800" dir="2700000" algn="tl" rotWithShape="0">
              <a:prstClr val="black">
                <a:alpha val="21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54761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 Box 2">
            <a:extLst>
              <a:ext uri="{FF2B5EF4-FFF2-40B4-BE49-F238E27FC236}">
                <a16:creationId xmlns:a16="http://schemas.microsoft.com/office/drawing/2014/main" id="{EC57DD49-BAD3-40DA-84FB-E44B35B285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5795" y="99158"/>
            <a:ext cx="8229600" cy="654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WenQuanYi Micro Hei" charset="0"/>
                <a:cs typeface="WenQuanYi Micro Hei" charset="0"/>
              </a:defRPr>
            </a:lvl1pPr>
            <a:lvl2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WenQuanYi Micro Hei" charset="0"/>
                <a:cs typeface="WenQuanYi Micro Hei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WenQuanYi Micro Hei" charset="0"/>
                <a:cs typeface="WenQuanYi Micro Hei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WenQuanYi Micro Hei" charset="0"/>
                <a:cs typeface="WenQuanYi Micro Hei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WenQuanYi Micro Hei" charset="0"/>
                <a:cs typeface="WenQuanYi Micro Hei" charset="0"/>
              </a:defRPr>
            </a:lvl9pPr>
          </a:lstStyle>
          <a:p>
            <a:pPr algn="ctr">
              <a:spcBef>
                <a:spcPct val="0"/>
              </a:spcBef>
              <a:buClrTx/>
              <a:buFont typeface="Times New Roman" panose="02020603050405020304" pitchFamily="18" charset="0"/>
              <a:buNone/>
            </a:pPr>
            <a:r>
              <a:rPr lang="en-GB" altLang="en-US" sz="3200" b="1" dirty="0">
                <a:solidFill>
                  <a:schemeClr val="tx1"/>
                </a:solidFill>
                <a:latin typeface="Verdana Pro" panose="020B0604030504040204" pitchFamily="34" charset="0"/>
                <a:cs typeface="Arial" panose="020B0604020202020204" pitchFamily="34" charset="0"/>
              </a:rPr>
              <a:t>Value Engineering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3E85E76-DB52-4CF7-9DF2-B6CE39CC3067}"/>
              </a:ext>
            </a:extLst>
          </p:cNvPr>
          <p:cNvSpPr/>
          <p:nvPr/>
        </p:nvSpPr>
        <p:spPr bwMode="auto">
          <a:xfrm>
            <a:off x="1713653" y="833714"/>
            <a:ext cx="1800200" cy="879669"/>
          </a:xfrm>
          <a:prstGeom prst="rect">
            <a:avLst/>
          </a:prstGeom>
          <a:solidFill>
            <a:srgbClr val="7F56F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GB" sz="16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Define </a:t>
            </a:r>
          </a:p>
          <a:p>
            <a:pPr marL="0" marR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application </a:t>
            </a:r>
            <a:r>
              <a:rPr kumimoji="0" lang="en-GB" sz="16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primary functions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159AB45-25A7-44EE-916C-D2A1679C56C4}"/>
              </a:ext>
            </a:extLst>
          </p:cNvPr>
          <p:cNvSpPr/>
          <p:nvPr/>
        </p:nvSpPr>
        <p:spPr bwMode="auto">
          <a:xfrm>
            <a:off x="3945901" y="833715"/>
            <a:ext cx="2160240" cy="879669"/>
          </a:xfrm>
          <a:prstGeom prst="rect">
            <a:avLst/>
          </a:prstGeom>
          <a:solidFill>
            <a:srgbClr val="7F56F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GB" sz="16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Analyse the</a:t>
            </a:r>
            <a:r>
              <a:rPr kumimoji="0" lang="en-GB" sz="1600" b="0" i="0" u="none" strike="noStrike" cap="none" normalizeH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functions of product components</a:t>
            </a:r>
            <a:endParaRPr kumimoji="0" lang="en-GB" sz="16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E275818-1690-4407-A8E2-99400432DD54}"/>
              </a:ext>
            </a:extLst>
          </p:cNvPr>
          <p:cNvSpPr/>
          <p:nvPr/>
        </p:nvSpPr>
        <p:spPr bwMode="auto">
          <a:xfrm>
            <a:off x="6537959" y="833714"/>
            <a:ext cx="3919937" cy="879669"/>
          </a:xfrm>
          <a:prstGeom prst="rect">
            <a:avLst/>
          </a:prstGeom>
          <a:solidFill>
            <a:srgbClr val="7F56F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GB" sz="16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Use a Quality</a:t>
            </a:r>
            <a:r>
              <a:rPr kumimoji="0" lang="en-GB" sz="1600" b="0" i="0" u="none" strike="noStrike" cap="none" normalizeH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Function Deployment </a:t>
            </a:r>
            <a:r>
              <a:rPr kumimoji="0" lang="en-GB" sz="16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tool</a:t>
            </a:r>
            <a:r>
              <a:rPr kumimoji="0" lang="en-GB" sz="1600" b="0" i="0" u="none" strike="noStrike" cap="none" normalizeH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to evaluate each component function in relationship to the primary functions</a:t>
            </a:r>
            <a:endParaRPr kumimoji="0" lang="en-GB" sz="16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564CE3E-43F7-4BC9-A1E0-80AE992C757F}"/>
              </a:ext>
            </a:extLst>
          </p:cNvPr>
          <p:cNvCxnSpPr>
            <a:cxnSpLocks/>
            <a:stCxn id="16" idx="3"/>
            <a:endCxn id="17" idx="1"/>
          </p:cNvCxnSpPr>
          <p:nvPr/>
        </p:nvCxnSpPr>
        <p:spPr bwMode="auto">
          <a:xfrm>
            <a:off x="3513853" y="1273549"/>
            <a:ext cx="432048" cy="1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BBA27F3-C541-4F08-8F0B-B5287B71A90B}"/>
              </a:ext>
            </a:extLst>
          </p:cNvPr>
          <p:cNvCxnSpPr>
            <a:cxnSpLocks/>
            <a:stCxn id="17" idx="3"/>
            <a:endCxn id="18" idx="1"/>
          </p:cNvCxnSpPr>
          <p:nvPr/>
        </p:nvCxnSpPr>
        <p:spPr bwMode="auto">
          <a:xfrm flipV="1">
            <a:off x="6106141" y="1273549"/>
            <a:ext cx="431818" cy="1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21" name="Picture 2" descr="http://www.npd-solutions.com/serverppm.gif">
            <a:extLst>
              <a:ext uri="{FF2B5EF4-FFF2-40B4-BE49-F238E27FC236}">
                <a16:creationId xmlns:a16="http://schemas.microsoft.com/office/drawing/2014/main" id="{EDD81BD6-B711-4F36-9674-258CF87DD9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762"/>
          <a:stretch/>
        </p:blipFill>
        <p:spPr bwMode="auto">
          <a:xfrm>
            <a:off x="2116728" y="1890939"/>
            <a:ext cx="5225105" cy="3790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5F236FA7-1A6C-439B-911B-3FF1F9CA90A6}"/>
              </a:ext>
            </a:extLst>
          </p:cNvPr>
          <p:cNvSpPr txBox="1"/>
          <p:nvPr/>
        </p:nvSpPr>
        <p:spPr>
          <a:xfrm>
            <a:off x="7777856" y="2312463"/>
            <a:ext cx="3590925" cy="2554545"/>
          </a:xfrm>
          <a:prstGeom prst="rect">
            <a:avLst/>
          </a:prstGeom>
          <a:solidFill>
            <a:schemeClr val="tx1"/>
          </a:solidFill>
          <a:ln w="762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US" sz="2000" b="0" i="0" u="none" strike="noStrike" baseline="0" dirty="0">
                <a:solidFill>
                  <a:schemeClr val="bg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Value Engineering (VE) / Value </a:t>
            </a:r>
            <a:r>
              <a:rPr lang="en-US" sz="2000" dirty="0">
                <a:solidFill>
                  <a:schemeClr val="bg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000" b="0" i="0" u="none" strike="noStrike" baseline="0" dirty="0">
                <a:solidFill>
                  <a:schemeClr val="bg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nalysis (VA) is an interdisciplinary quantitative approach that focuses on improving the effectiveness and efficiency of the functions of a product, process, or organization.</a:t>
            </a:r>
            <a:endParaRPr lang="en-GB" sz="2000" dirty="0">
              <a:solidFill>
                <a:schemeClr val="bg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BCEB358-C89F-4563-8485-E045DD76A2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1574" y="5898479"/>
            <a:ext cx="1826180" cy="654906"/>
          </a:xfrm>
          <a:prstGeom prst="rect">
            <a:avLst/>
          </a:prstGeom>
          <a:ln>
            <a:noFill/>
          </a:ln>
          <a:effectLst>
            <a:outerShdw blurRad="101600" dist="139700" dir="2700000" algn="tl" rotWithShape="0">
              <a:srgbClr val="333333">
                <a:alpha val="21000"/>
              </a:srgbClr>
            </a:outerShdw>
          </a:effectLst>
        </p:spPr>
      </p:pic>
      <p:pic>
        <p:nvPicPr>
          <p:cNvPr id="13" name="Picture 1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BE3CF68-E6F5-4FA5-96A6-20425FA36B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38" y="5936936"/>
            <a:ext cx="2695575" cy="707742"/>
          </a:xfrm>
          <a:prstGeom prst="rect">
            <a:avLst/>
          </a:prstGeom>
          <a:ln w="57150">
            <a:solidFill>
              <a:schemeClr val="tx1"/>
            </a:solidFill>
          </a:ln>
          <a:effectLst>
            <a:outerShdw blurRad="177800" dist="50800" dir="2700000" algn="tl" rotWithShape="0">
              <a:prstClr val="black">
                <a:alpha val="21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41356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 Box 2">
            <a:extLst>
              <a:ext uri="{FF2B5EF4-FFF2-40B4-BE49-F238E27FC236}">
                <a16:creationId xmlns:a16="http://schemas.microsoft.com/office/drawing/2014/main" id="{EC57DD49-BAD3-40DA-84FB-E44B35B285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3428" y="90960"/>
            <a:ext cx="8229600" cy="654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WenQuanYi Micro Hei" charset="0"/>
                <a:cs typeface="WenQuanYi Micro Hei" charset="0"/>
              </a:defRPr>
            </a:lvl1pPr>
            <a:lvl2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WenQuanYi Micro Hei" charset="0"/>
                <a:cs typeface="WenQuanYi Micro Hei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WenQuanYi Micro Hei" charset="0"/>
                <a:cs typeface="WenQuanYi Micro Hei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WenQuanYi Micro Hei" charset="0"/>
                <a:cs typeface="WenQuanYi Micro Hei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WenQuanYi Micro Hei" charset="0"/>
                <a:cs typeface="WenQuanYi Micro Hei" charset="0"/>
              </a:defRPr>
            </a:lvl9pPr>
          </a:lstStyle>
          <a:p>
            <a:pPr algn="ctr">
              <a:spcBef>
                <a:spcPct val="0"/>
              </a:spcBef>
              <a:buClrTx/>
              <a:buFont typeface="Times New Roman" panose="02020603050405020304" pitchFamily="18" charset="0"/>
              <a:buNone/>
            </a:pPr>
            <a:r>
              <a:rPr lang="en-GB" altLang="en-US" sz="3200" b="1" dirty="0">
                <a:solidFill>
                  <a:schemeClr val="tx1"/>
                </a:solidFill>
                <a:latin typeface="Verdana Pro" panose="020B0604030504040204" pitchFamily="34" charset="0"/>
                <a:cs typeface="Arial" panose="020B0604020202020204" pitchFamily="34" charset="0"/>
              </a:rPr>
              <a:t>FMEA / VE Issues</a:t>
            </a:r>
          </a:p>
        </p:txBody>
      </p:sp>
      <p:sp>
        <p:nvSpPr>
          <p:cNvPr id="12" name="Text Box 1">
            <a:extLst>
              <a:ext uri="{FF2B5EF4-FFF2-40B4-BE49-F238E27FC236}">
                <a16:creationId xmlns:a16="http://schemas.microsoft.com/office/drawing/2014/main" id="{7C0F86C9-A8CF-460D-ACE0-998E8140FC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1974" y="605973"/>
            <a:ext cx="8229600" cy="2572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WenQuanYi Micro Hei" charset="0"/>
                <a:cs typeface="WenQuanYi Micro Hei" charset="0"/>
              </a:defRPr>
            </a:lvl1pPr>
            <a:lvl2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WenQuanYi Micro Hei" charset="0"/>
                <a:cs typeface="WenQuanYi Micro Hei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WenQuanYi Micro Hei" charset="0"/>
                <a:cs typeface="WenQuanYi Micro Hei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WenQuanYi Micro Hei" charset="0"/>
                <a:cs typeface="WenQuanYi Micro Hei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WenQuanYi Micro Hei" charset="0"/>
                <a:cs typeface="WenQuanYi Micro Hei" charset="0"/>
              </a:defRPr>
            </a:lvl9pPr>
          </a:lstStyle>
          <a:p>
            <a:pPr marL="342900" indent="-342900">
              <a:lnSpc>
                <a:spcPct val="150000"/>
              </a:lnSpc>
              <a:spcBef>
                <a:spcPct val="0"/>
              </a:spcBef>
              <a:buClrTx/>
            </a:pPr>
            <a:r>
              <a:rPr lang="en-GB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Lack of cross-disciplinary communication and system’s understanding</a:t>
            </a:r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buClrTx/>
            </a:pPr>
            <a:r>
              <a:rPr lang="en-GB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 complexity</a:t>
            </a:r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buClrTx/>
            </a:pPr>
            <a:r>
              <a:rPr lang="en-GB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 of process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F5EF61F-1D78-45E5-A37D-C089AFCAB548}"/>
              </a:ext>
            </a:extLst>
          </p:cNvPr>
          <p:cNvSpPr txBox="1"/>
          <p:nvPr/>
        </p:nvSpPr>
        <p:spPr>
          <a:xfrm>
            <a:off x="1199949" y="3363124"/>
            <a:ext cx="9513650" cy="193899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US" sz="2000" b="0" i="0" u="none" strike="noStrike" baseline="0" dirty="0">
                <a:solidFill>
                  <a:schemeClr val="bg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Failure mode and effects analysis (FMEA) and value engineering (VE) currently equip the ‘‘toolbox’’ of many </a:t>
            </a:r>
            <a:r>
              <a:rPr lang="en-GB" sz="2000" b="0" i="0" u="none" strike="noStrike" baseline="0" dirty="0">
                <a:solidFill>
                  <a:schemeClr val="bg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major quality management systems.</a:t>
            </a:r>
          </a:p>
          <a:p>
            <a:pPr algn="l"/>
            <a:endParaRPr lang="en-GB" sz="2000" b="0" i="0" u="none" strike="noStrike" baseline="0" dirty="0">
              <a:solidFill>
                <a:schemeClr val="bg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2000" b="0" i="0" u="none" strike="noStrike" baseline="0" dirty="0">
                <a:solidFill>
                  <a:schemeClr val="bg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Due to their cross-functional collaborative nature, both FMEA and VE processes are considerably resource-intensive, and for this reason, their use is often </a:t>
            </a:r>
            <a:r>
              <a:rPr lang="en-GB" sz="2000" b="0" i="0" u="none" strike="noStrike" baseline="0" dirty="0">
                <a:solidFill>
                  <a:schemeClr val="bg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limited to large organizations.</a:t>
            </a:r>
            <a:endParaRPr lang="en-GB" altLang="en-US" sz="2000" dirty="0">
              <a:solidFill>
                <a:schemeClr val="bg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725CC72-59D1-460E-82AF-0AAC63CEC7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1574" y="5898479"/>
            <a:ext cx="1826180" cy="654906"/>
          </a:xfrm>
          <a:prstGeom prst="rect">
            <a:avLst/>
          </a:prstGeom>
          <a:ln>
            <a:noFill/>
          </a:ln>
          <a:effectLst>
            <a:outerShdw blurRad="101600" dist="139700" dir="2700000" algn="tl" rotWithShape="0">
              <a:srgbClr val="333333">
                <a:alpha val="21000"/>
              </a:srgbClr>
            </a:outerShdw>
          </a:effectLst>
        </p:spPr>
      </p:pic>
      <p:pic>
        <p:nvPicPr>
          <p:cNvPr id="8" name="Picture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9D795E5-AA73-4270-89C2-6A6C9A542E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38" y="5936936"/>
            <a:ext cx="2695575" cy="707742"/>
          </a:xfrm>
          <a:prstGeom prst="rect">
            <a:avLst/>
          </a:prstGeom>
          <a:ln w="57150">
            <a:solidFill>
              <a:schemeClr val="tx1"/>
            </a:solidFill>
          </a:ln>
          <a:effectLst>
            <a:outerShdw blurRad="177800" dist="50800" dir="2700000" algn="tl" rotWithShape="0">
              <a:prstClr val="black">
                <a:alpha val="21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06834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 Box 2">
            <a:extLst>
              <a:ext uri="{FF2B5EF4-FFF2-40B4-BE49-F238E27FC236}">
                <a16:creationId xmlns:a16="http://schemas.microsoft.com/office/drawing/2014/main" id="{EC57DD49-BAD3-40DA-84FB-E44B35B285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8574" y="105221"/>
            <a:ext cx="8229600" cy="654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WenQuanYi Micro Hei" charset="0"/>
                <a:cs typeface="WenQuanYi Micro Hei" charset="0"/>
              </a:defRPr>
            </a:lvl1pPr>
            <a:lvl2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WenQuanYi Micro Hei" charset="0"/>
                <a:cs typeface="WenQuanYi Micro Hei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WenQuanYi Micro Hei" charset="0"/>
                <a:cs typeface="WenQuanYi Micro Hei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WenQuanYi Micro Hei" charset="0"/>
                <a:cs typeface="WenQuanYi Micro Hei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WenQuanYi Micro Hei" charset="0"/>
                <a:cs typeface="WenQuanYi Micro Hei" charset="0"/>
              </a:defRPr>
            </a:lvl9pPr>
          </a:lstStyle>
          <a:p>
            <a:pPr algn="ctr">
              <a:spcBef>
                <a:spcPct val="0"/>
              </a:spcBef>
              <a:buClrTx/>
              <a:buFont typeface="Times New Roman" panose="02020603050405020304" pitchFamily="18" charset="0"/>
              <a:buNone/>
            </a:pPr>
            <a:r>
              <a:rPr lang="en-GB" altLang="en-US" sz="3200" b="1" dirty="0">
                <a:solidFill>
                  <a:schemeClr val="tx1"/>
                </a:solidFill>
                <a:latin typeface="Verdana Pro" panose="020B0604030504040204" pitchFamily="34" charset="0"/>
                <a:cs typeface="Arial" panose="020B0604020202020204" pitchFamily="34" charset="0"/>
              </a:rPr>
              <a:t>FAD – Hairdryer example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DB52BFD-E360-4FF1-B2F1-5947826A5A0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8330" y="962899"/>
            <a:ext cx="8554330" cy="456849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F5EF61F-1D78-45E5-A37D-C089AFCAB548}"/>
              </a:ext>
            </a:extLst>
          </p:cNvPr>
          <p:cNvSpPr txBox="1"/>
          <p:nvPr/>
        </p:nvSpPr>
        <p:spPr>
          <a:xfrm>
            <a:off x="9153723" y="962899"/>
            <a:ext cx="2632392" cy="456849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altLang="en-US" dirty="0">
                <a:solidFill>
                  <a:schemeClr val="bg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Functional Analysis Diagram (FAD) method is one of the Functional modelling methods available. The FAD model above illustrates the main elements of a hair-dryer system and their functional interactions.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lang="en-GB" altLang="en-US" dirty="0">
                <a:solidFill>
                  <a:schemeClr val="bg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Studies indicate that FAD models can assist with communicating technical functions with cross disciplinary teams.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BACE5B8-7743-475A-914E-1AF10DAFA9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1574" y="5898479"/>
            <a:ext cx="1826180" cy="654906"/>
          </a:xfrm>
          <a:prstGeom prst="rect">
            <a:avLst/>
          </a:prstGeom>
          <a:ln>
            <a:noFill/>
          </a:ln>
          <a:effectLst>
            <a:outerShdw blurRad="101600" dist="139700" dir="2700000" algn="tl" rotWithShape="0">
              <a:srgbClr val="333333">
                <a:alpha val="21000"/>
              </a:srgbClr>
            </a:outerShdw>
          </a:effectLst>
        </p:spPr>
      </p:pic>
      <p:pic>
        <p:nvPicPr>
          <p:cNvPr id="8" name="Picture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D9809AC-701E-414F-AA70-1727AA6CC1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38" y="5936936"/>
            <a:ext cx="2695575" cy="707742"/>
          </a:xfrm>
          <a:prstGeom prst="rect">
            <a:avLst/>
          </a:prstGeom>
          <a:ln w="57150">
            <a:solidFill>
              <a:schemeClr val="tx1"/>
            </a:solidFill>
          </a:ln>
          <a:effectLst>
            <a:outerShdw blurRad="177800" dist="50800" dir="2700000" algn="tl" rotWithShape="0">
              <a:prstClr val="black">
                <a:alpha val="21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585685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 Box 2">
            <a:extLst>
              <a:ext uri="{FF2B5EF4-FFF2-40B4-BE49-F238E27FC236}">
                <a16:creationId xmlns:a16="http://schemas.microsoft.com/office/drawing/2014/main" id="{EC57DD49-BAD3-40DA-84FB-E44B35B285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8025" y="41648"/>
            <a:ext cx="8229600" cy="654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WenQuanYi Micro Hei" charset="0"/>
                <a:cs typeface="WenQuanYi Micro Hei" charset="0"/>
              </a:defRPr>
            </a:lvl1pPr>
            <a:lvl2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WenQuanYi Micro Hei" charset="0"/>
                <a:cs typeface="WenQuanYi Micro Hei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WenQuanYi Micro Hei" charset="0"/>
                <a:cs typeface="WenQuanYi Micro Hei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WenQuanYi Micro Hei" charset="0"/>
                <a:cs typeface="WenQuanYi Micro Hei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WenQuanYi Micro Hei" charset="0"/>
                <a:cs typeface="WenQuanYi Micro Hei" charset="0"/>
              </a:defRPr>
            </a:lvl9pPr>
          </a:lstStyle>
          <a:p>
            <a:pPr algn="ctr">
              <a:spcBef>
                <a:spcPct val="0"/>
              </a:spcBef>
              <a:buClrTx/>
              <a:buFont typeface="Times New Roman" panose="02020603050405020304" pitchFamily="18" charset="0"/>
              <a:buNone/>
            </a:pPr>
            <a:r>
              <a:rPr lang="en-GB" altLang="en-US" sz="3200" b="1" dirty="0">
                <a:solidFill>
                  <a:schemeClr val="tx1"/>
                </a:solidFill>
                <a:latin typeface="Verdana Pro" panose="020B0604030504040204" pitchFamily="34" charset="0"/>
                <a:cs typeface="Arial" panose="020B0604020202020204" pitchFamily="34" charset="0"/>
              </a:rPr>
              <a:t>Proposed Methodology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F5EF61F-1D78-45E5-A37D-C089AFCAB548}"/>
              </a:ext>
            </a:extLst>
          </p:cNvPr>
          <p:cNvSpPr txBox="1"/>
          <p:nvPr/>
        </p:nvSpPr>
        <p:spPr>
          <a:xfrm>
            <a:off x="7234996" y="1285621"/>
            <a:ext cx="2632392" cy="378565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en-US" sz="2400" dirty="0">
                <a:solidFill>
                  <a:schemeClr val="bg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methodology proposed the use of FAD models to assist with identifying the primary product functions for the first phase of both FMEA and VE processes.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65D6BFE-93EF-447E-BF17-512E076566F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7595" y="913046"/>
            <a:ext cx="4596676" cy="48073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8742D3E-2EE0-4C56-B0B2-B308128DB1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1574" y="5898479"/>
            <a:ext cx="1826180" cy="654906"/>
          </a:xfrm>
          <a:prstGeom prst="rect">
            <a:avLst/>
          </a:prstGeom>
          <a:ln>
            <a:noFill/>
          </a:ln>
          <a:effectLst>
            <a:outerShdw blurRad="101600" dist="139700" dir="2700000" algn="tl" rotWithShape="0">
              <a:srgbClr val="333333">
                <a:alpha val="21000"/>
              </a:srgbClr>
            </a:outerShdw>
          </a:effectLst>
        </p:spPr>
      </p:pic>
      <p:pic>
        <p:nvPicPr>
          <p:cNvPr id="9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301BF52-B5EA-4A66-9FDD-132D22C405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38" y="5936936"/>
            <a:ext cx="2695575" cy="707742"/>
          </a:xfrm>
          <a:prstGeom prst="rect">
            <a:avLst/>
          </a:prstGeom>
          <a:ln w="57150">
            <a:solidFill>
              <a:schemeClr val="tx1"/>
            </a:solidFill>
          </a:ln>
          <a:effectLst>
            <a:outerShdw blurRad="177800" dist="50800" dir="2700000" algn="tl" rotWithShape="0">
              <a:prstClr val="black">
                <a:alpha val="21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757370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 Box 2">
            <a:extLst>
              <a:ext uri="{FF2B5EF4-FFF2-40B4-BE49-F238E27FC236}">
                <a16:creationId xmlns:a16="http://schemas.microsoft.com/office/drawing/2014/main" id="{EC57DD49-BAD3-40DA-84FB-E44B35B285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111566"/>
            <a:ext cx="8229600" cy="654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WenQuanYi Micro Hei" charset="0"/>
                <a:cs typeface="WenQuanYi Micro Hei" charset="0"/>
              </a:defRPr>
            </a:lvl1pPr>
            <a:lvl2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WenQuanYi Micro Hei" charset="0"/>
                <a:cs typeface="WenQuanYi Micro Hei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WenQuanYi Micro Hei" charset="0"/>
                <a:cs typeface="WenQuanYi Micro Hei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WenQuanYi Micro Hei" charset="0"/>
                <a:cs typeface="WenQuanYi Micro Hei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WenQuanYi Micro Hei" charset="0"/>
                <a:cs typeface="WenQuanYi Micro Hei" charset="0"/>
              </a:defRPr>
            </a:lvl9pPr>
          </a:lstStyle>
          <a:p>
            <a:pPr algn="ctr">
              <a:spcBef>
                <a:spcPct val="0"/>
              </a:spcBef>
              <a:buClrTx/>
              <a:buFont typeface="Times New Roman" panose="02020603050405020304" pitchFamily="18" charset="0"/>
              <a:buNone/>
            </a:pPr>
            <a:r>
              <a:rPr lang="en-GB" altLang="en-US" sz="3200" b="1" dirty="0">
                <a:solidFill>
                  <a:schemeClr val="tx1"/>
                </a:solidFill>
                <a:latin typeface="Verdana Pro" panose="020B0604030504040204" pitchFamily="34" charset="0"/>
                <a:cs typeface="Arial" panose="020B0604020202020204" pitchFamily="34" charset="0"/>
              </a:rPr>
              <a:t>Case Study – FAD of a Gas Spring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AC2DDCA-BC2F-4328-8BE5-378B914FC40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018" y="833403"/>
            <a:ext cx="8367495" cy="477209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09D9060-812B-4CF6-A4D6-A556526B241A}"/>
              </a:ext>
            </a:extLst>
          </p:cNvPr>
          <p:cNvSpPr txBox="1"/>
          <p:nvPr/>
        </p:nvSpPr>
        <p:spPr>
          <a:xfrm>
            <a:off x="8979392" y="1860601"/>
            <a:ext cx="2808862" cy="231247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This above model was developed for conducting FMEA and VE at a UK-based manufacturing SME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3E9F405-A7BE-40A2-8C9E-A95AF4CD37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1574" y="5898479"/>
            <a:ext cx="1826180" cy="654906"/>
          </a:xfrm>
          <a:prstGeom prst="rect">
            <a:avLst/>
          </a:prstGeom>
          <a:ln>
            <a:noFill/>
          </a:ln>
          <a:effectLst>
            <a:outerShdw blurRad="101600" dist="139700" dir="2700000" algn="tl" rotWithShape="0">
              <a:srgbClr val="333333">
                <a:alpha val="21000"/>
              </a:srgbClr>
            </a:outerShdw>
          </a:effectLst>
        </p:spPr>
      </p:pic>
      <p:pic>
        <p:nvPicPr>
          <p:cNvPr id="9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1D80502-FF39-420D-8162-D809E710D5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38" y="5936936"/>
            <a:ext cx="2695575" cy="707742"/>
          </a:xfrm>
          <a:prstGeom prst="rect">
            <a:avLst/>
          </a:prstGeom>
          <a:ln w="57150">
            <a:solidFill>
              <a:schemeClr val="tx1"/>
            </a:solidFill>
          </a:ln>
          <a:effectLst>
            <a:outerShdw blurRad="177800" dist="50800" dir="2700000" algn="tl" rotWithShape="0">
              <a:prstClr val="black">
                <a:alpha val="21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875299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 Box 2">
            <a:extLst>
              <a:ext uri="{FF2B5EF4-FFF2-40B4-BE49-F238E27FC236}">
                <a16:creationId xmlns:a16="http://schemas.microsoft.com/office/drawing/2014/main" id="{EC57DD49-BAD3-40DA-84FB-E44B35B285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4557" y="213322"/>
            <a:ext cx="8229600" cy="654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WenQuanYi Micro Hei" charset="0"/>
                <a:cs typeface="WenQuanYi Micro Hei" charset="0"/>
              </a:defRPr>
            </a:lvl1pPr>
            <a:lvl2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WenQuanYi Micro Hei" charset="0"/>
                <a:cs typeface="WenQuanYi Micro Hei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WenQuanYi Micro Hei" charset="0"/>
                <a:cs typeface="WenQuanYi Micro Hei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WenQuanYi Micro Hei" charset="0"/>
                <a:cs typeface="WenQuanYi Micro Hei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WenQuanYi Micro Hei" charset="0"/>
                <a:cs typeface="WenQuanYi Micro Hei" charset="0"/>
              </a:defRPr>
            </a:lvl9pPr>
          </a:lstStyle>
          <a:p>
            <a:pPr algn="ctr">
              <a:spcBef>
                <a:spcPct val="0"/>
              </a:spcBef>
              <a:buClrTx/>
              <a:buFont typeface="Times New Roman" panose="02020603050405020304" pitchFamily="18" charset="0"/>
              <a:buNone/>
            </a:pPr>
            <a:r>
              <a:rPr lang="en-GB" altLang="en-US" sz="3200" b="1" dirty="0">
                <a:solidFill>
                  <a:schemeClr val="tx1"/>
                </a:solidFill>
                <a:latin typeface="Verdana Pro" panose="020B0604030504040204" pitchFamily="34" charset="0"/>
                <a:cs typeface="Arial" panose="020B0604020202020204" pitchFamily="34" charset="0"/>
              </a:rPr>
              <a:t>Results - Qualitative</a:t>
            </a:r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31CC04C7-DEDE-47EC-BFDA-04EC335324C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0864690"/>
              </p:ext>
            </p:extLst>
          </p:nvPr>
        </p:nvGraphicFramePr>
        <p:xfrm>
          <a:off x="3543673" y="1250485"/>
          <a:ext cx="7322124" cy="444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6362523" imgH="4427016" progId="Excel.Sheet.12">
                  <p:embed/>
                </p:oleObj>
              </mc:Choice>
              <mc:Fallback>
                <p:oleObj name="Worksheet" r:id="rId2" imgW="6362523" imgH="4427016" progId="Excel.Sheet.12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31CC04C7-DEDE-47EC-BFDA-04EC335324C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543673" y="1250485"/>
                        <a:ext cx="7322124" cy="44450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909D9060-812B-4CF6-A4D6-A556526B241A}"/>
              </a:ext>
            </a:extLst>
          </p:cNvPr>
          <p:cNvSpPr txBox="1"/>
          <p:nvPr/>
        </p:nvSpPr>
        <p:spPr>
          <a:xfrm>
            <a:off x="953216" y="1522098"/>
            <a:ext cx="2808862" cy="46166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Participant Survey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98C913E-1A36-4BD9-AFFA-8566A7322D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1574" y="5898479"/>
            <a:ext cx="1826180" cy="654906"/>
          </a:xfrm>
          <a:prstGeom prst="rect">
            <a:avLst/>
          </a:prstGeom>
          <a:ln>
            <a:noFill/>
          </a:ln>
          <a:effectLst>
            <a:outerShdw blurRad="101600" dist="139700" dir="2700000" algn="tl" rotWithShape="0">
              <a:srgbClr val="333333">
                <a:alpha val="21000"/>
              </a:srgbClr>
            </a:outerShdw>
          </a:effectLst>
        </p:spPr>
      </p:pic>
      <p:pic>
        <p:nvPicPr>
          <p:cNvPr id="8" name="Picture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872A6B4-3640-4604-AC92-E5B515D312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38" y="5936936"/>
            <a:ext cx="2695575" cy="707742"/>
          </a:xfrm>
          <a:prstGeom prst="rect">
            <a:avLst/>
          </a:prstGeom>
          <a:ln w="57150">
            <a:solidFill>
              <a:schemeClr val="tx1"/>
            </a:solidFill>
          </a:ln>
          <a:effectLst>
            <a:outerShdw blurRad="177800" dist="50800" dir="2700000" algn="tl" rotWithShape="0">
              <a:prstClr val="black">
                <a:alpha val="21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179117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 Box 2">
            <a:extLst>
              <a:ext uri="{FF2B5EF4-FFF2-40B4-BE49-F238E27FC236}">
                <a16:creationId xmlns:a16="http://schemas.microsoft.com/office/drawing/2014/main" id="{EC57DD49-BAD3-40DA-84FB-E44B35B285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239006"/>
            <a:ext cx="8229600" cy="654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WenQuanYi Micro Hei" charset="0"/>
                <a:cs typeface="WenQuanYi Micro Hei" charset="0"/>
              </a:defRPr>
            </a:lvl1pPr>
            <a:lvl2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WenQuanYi Micro Hei" charset="0"/>
                <a:cs typeface="WenQuanYi Micro Hei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WenQuanYi Micro Hei" charset="0"/>
                <a:cs typeface="WenQuanYi Micro Hei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WenQuanYi Micro Hei" charset="0"/>
                <a:cs typeface="WenQuanYi Micro Hei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WenQuanYi Micro Hei" charset="0"/>
                <a:cs typeface="WenQuanYi Micro Hei" charset="0"/>
              </a:defRPr>
            </a:lvl9pPr>
          </a:lstStyle>
          <a:p>
            <a:pPr algn="ctr">
              <a:spcBef>
                <a:spcPct val="0"/>
              </a:spcBef>
              <a:buClrTx/>
              <a:buFont typeface="Times New Roman" panose="02020603050405020304" pitchFamily="18" charset="0"/>
              <a:buNone/>
            </a:pPr>
            <a:r>
              <a:rPr lang="en-GB" altLang="en-US" sz="3200" b="1" dirty="0">
                <a:solidFill>
                  <a:schemeClr val="tx1"/>
                </a:solidFill>
                <a:latin typeface="Verdana Pro" panose="020B0604030504040204" pitchFamily="34" charset="0"/>
                <a:cs typeface="Arial" panose="020B0604020202020204" pitchFamily="34" charset="0"/>
              </a:rPr>
              <a:t>Results - Quantitative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425A380-90EF-4A54-A685-ED620936C74E}"/>
              </a:ext>
            </a:extLst>
          </p:cNvPr>
          <p:cNvSpPr/>
          <p:nvPr/>
        </p:nvSpPr>
        <p:spPr>
          <a:xfrm>
            <a:off x="774183" y="1313036"/>
            <a:ext cx="5830048" cy="378565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2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7%</a:t>
            </a:r>
            <a:r>
              <a:rPr lang="en-US" sz="2400" dirty="0">
                <a:solidFill>
                  <a:schemeClr val="bg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machining time reduction</a:t>
            </a: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>
                  <a:lumMod val="65000"/>
                  <a:lumOff val="35000"/>
                </a:schemeClr>
              </a:solidFill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2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10%</a:t>
            </a:r>
            <a:r>
              <a:rPr lang="en-US" sz="2400" dirty="0">
                <a:solidFill>
                  <a:schemeClr val="bg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 quality cost reduction </a:t>
            </a: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>
                  <a:lumMod val="65000"/>
                  <a:lumOff val="35000"/>
                </a:schemeClr>
              </a:solidFill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accent2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2</a:t>
            </a:r>
            <a:r>
              <a:rPr lang="en-GB" sz="2400" dirty="0">
                <a:solidFill>
                  <a:schemeClr val="bg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critical parts were captured and addressed</a:t>
            </a: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bg1">
                  <a:lumMod val="65000"/>
                  <a:lumOff val="35000"/>
                </a:schemeClr>
              </a:solidFill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2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75%</a:t>
            </a:r>
            <a:r>
              <a:rPr lang="en-US" sz="2400" dirty="0">
                <a:solidFill>
                  <a:schemeClr val="bg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efficiency in comparison to standard FMEA processes conducted in the same organization </a:t>
            </a:r>
            <a:endParaRPr lang="en-GB" sz="2400" dirty="0">
              <a:solidFill>
                <a:schemeClr val="bg1">
                  <a:lumMod val="65000"/>
                  <a:lumOff val="35000"/>
                </a:schemeClr>
              </a:solidFill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D5A9494-D5D3-410D-9489-FC4DB4EFC6D2}"/>
              </a:ext>
            </a:extLst>
          </p:cNvPr>
          <p:cNvSpPr txBox="1"/>
          <p:nvPr/>
        </p:nvSpPr>
        <p:spPr>
          <a:xfrm>
            <a:off x="6976314" y="2285831"/>
            <a:ext cx="4365288" cy="198659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altLang="en-US" sz="2400" dirty="0">
                <a:solidFill>
                  <a:schemeClr val="bg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results were compared with those of a traditional FMEA process conducted in the same organisation for a similar product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585CA14-B4EA-4BAB-B869-B51D6612B3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1574" y="5898479"/>
            <a:ext cx="1826180" cy="654906"/>
          </a:xfrm>
          <a:prstGeom prst="rect">
            <a:avLst/>
          </a:prstGeom>
          <a:ln>
            <a:noFill/>
          </a:ln>
          <a:effectLst>
            <a:outerShdw blurRad="101600" dist="139700" dir="2700000" algn="tl" rotWithShape="0">
              <a:srgbClr val="333333">
                <a:alpha val="21000"/>
              </a:srgbClr>
            </a:outerShdw>
          </a:effectLst>
        </p:spPr>
      </p:pic>
      <p:pic>
        <p:nvPicPr>
          <p:cNvPr id="8" name="Picture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C9D8215-A73E-4413-83AB-70B33199BC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38" y="5936936"/>
            <a:ext cx="2695575" cy="707742"/>
          </a:xfrm>
          <a:prstGeom prst="rect">
            <a:avLst/>
          </a:prstGeom>
          <a:ln w="57150">
            <a:solidFill>
              <a:schemeClr val="tx1"/>
            </a:solidFill>
          </a:ln>
          <a:effectLst>
            <a:outerShdw blurRad="177800" dist="50800" dir="2700000" algn="tl" rotWithShape="0">
              <a:prstClr val="black">
                <a:alpha val="21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894487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Riblet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/>
          </a:solidFill>
          <a:prstDash val="solid"/>
        </a:ln>
        <a:ln w="58420" cap="flat" cmpd="thickThin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27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l"/>
          </a:scene3d>
          <a:sp3d prstMaterial="flat">
            <a:bevelT w="31750" h="63500" prst="riblet"/>
          </a:sp3d>
        </a:effectStyle>
        <a:effectStyle>
          <a:effectLst>
            <a:outerShdw blurRad="50800" dist="38100" dir="27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l"/>
          </a:scene3d>
          <a:sp3d prstMaterial="flat">
            <a:bevelT w="57150" h="1143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568</TotalTime>
  <Words>438</Words>
  <Application>Microsoft Office PowerPoint</Application>
  <PresentationFormat>Widescreen</PresentationFormat>
  <Paragraphs>50</Paragraphs>
  <Slides>10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Microsoft YaHei UI Light</vt:lpstr>
      <vt:lpstr>Arial</vt:lpstr>
      <vt:lpstr>Calibri</vt:lpstr>
      <vt:lpstr>Calibri Light</vt:lpstr>
      <vt:lpstr>Times New Roman</vt:lpstr>
      <vt:lpstr>Verdana Pro</vt:lpstr>
      <vt:lpstr>Wingdings</vt:lpstr>
      <vt:lpstr>Wingdings 3</vt:lpstr>
      <vt:lpstr>Ion</vt:lpstr>
      <vt:lpstr>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ioannis michalakoudis</dc:creator>
  <cp:lastModifiedBy>Alan Hargest</cp:lastModifiedBy>
  <cp:revision>48</cp:revision>
  <dcterms:created xsi:type="dcterms:W3CDTF">2020-11-10T10:53:10Z</dcterms:created>
  <dcterms:modified xsi:type="dcterms:W3CDTF">2021-01-12T15:38:35Z</dcterms:modified>
</cp:coreProperties>
</file>