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322" r:id="rId2"/>
    <p:sldId id="286" r:id="rId3"/>
    <p:sldId id="320" r:id="rId4"/>
    <p:sldId id="305" r:id="rId5"/>
    <p:sldId id="309" r:id="rId6"/>
    <p:sldId id="310" r:id="rId7"/>
    <p:sldId id="318" r:id="rId8"/>
    <p:sldId id="319" r:id="rId9"/>
    <p:sldId id="311" r:id="rId10"/>
    <p:sldId id="321" r:id="rId11"/>
    <p:sldId id="306" r:id="rId12"/>
    <p:sldId id="287" r:id="rId13"/>
    <p:sldId id="317" r:id="rId14"/>
    <p:sldId id="307" r:id="rId15"/>
    <p:sldId id="308" r:id="rId16"/>
    <p:sldId id="312" r:id="rId17"/>
    <p:sldId id="313" r:id="rId18"/>
    <p:sldId id="314" r:id="rId19"/>
    <p:sldId id="315" r:id="rId20"/>
    <p:sldId id="316" r:id="rId21"/>
    <p:sldId id="30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F93C4-85AF-4391-998F-FDC2C33973F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33967-18B6-4D45-8845-E7E59E0F4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49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75F7F7-AA42-42D2-B607-BBFBA6DC3F04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C109F8-EB55-40B9-A9EC-9F6F7E18C5E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Management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By</a:t>
            </a:r>
          </a:p>
          <a:p>
            <a:r>
              <a:rPr lang="en-US" dirty="0" smtClean="0"/>
              <a:t>Khawaja Asif Mushtaq</a:t>
            </a:r>
          </a:p>
          <a:p>
            <a:pPr lvl="1"/>
            <a:r>
              <a:rPr lang="en-US" dirty="0" smtClean="0"/>
              <a:t>Member &amp; Expert KM Standard Development Committee ISO 30401 </a:t>
            </a:r>
            <a:endParaRPr lang="en-GB" dirty="0" smtClean="0"/>
          </a:p>
          <a:p>
            <a:r>
              <a:rPr lang="en-US" dirty="0" err="1" smtClean="0"/>
              <a:t>Imdadullah</a:t>
            </a:r>
            <a:r>
              <a:rPr lang="en-US" dirty="0" smtClean="0"/>
              <a:t> Khan</a:t>
            </a:r>
          </a:p>
          <a:p>
            <a:pPr lvl="1"/>
            <a:r>
              <a:rPr lang="en-US" dirty="0" smtClean="0"/>
              <a:t>Practitioner KM</a:t>
            </a:r>
          </a:p>
          <a:p>
            <a:r>
              <a:rPr lang="en-US" dirty="0" smtClean="0"/>
              <a:t>Contact at kh_asif@hotmail.com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25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7606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Seven Levers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r>
              <a:rPr lang="en-US" dirty="0"/>
              <a:t>Customer Knowledge </a:t>
            </a:r>
            <a:r>
              <a:rPr lang="en-US" i="1" dirty="0"/>
              <a:t>- the most vital knowledge</a:t>
            </a:r>
            <a:endParaRPr lang="en-US" dirty="0"/>
          </a:p>
          <a:p>
            <a:r>
              <a:rPr lang="en-US" dirty="0"/>
              <a:t>Knowledge in Products </a:t>
            </a:r>
            <a:r>
              <a:rPr lang="en-US" i="1" dirty="0"/>
              <a:t>- ‘smarts’ add value </a:t>
            </a:r>
            <a:endParaRPr lang="en-US" dirty="0"/>
          </a:p>
          <a:p>
            <a:r>
              <a:rPr lang="en-US" dirty="0"/>
              <a:t>Knowledge in People </a:t>
            </a:r>
            <a:r>
              <a:rPr lang="en-US" i="1" dirty="0"/>
              <a:t>- but people ‘walk’</a:t>
            </a:r>
          </a:p>
          <a:p>
            <a:r>
              <a:rPr lang="en-US" dirty="0"/>
              <a:t>Knowledge in Processes </a:t>
            </a:r>
            <a:r>
              <a:rPr lang="en-US" i="1" dirty="0"/>
              <a:t>- know-how when needed</a:t>
            </a:r>
            <a:endParaRPr lang="en-US" dirty="0"/>
          </a:p>
          <a:p>
            <a:r>
              <a:rPr lang="en-US" dirty="0"/>
              <a:t>Organizational Memory </a:t>
            </a:r>
            <a:r>
              <a:rPr lang="en-US" i="1" dirty="0"/>
              <a:t>- do we know what we know?</a:t>
            </a:r>
            <a:endParaRPr lang="en-US" dirty="0"/>
          </a:p>
          <a:p>
            <a:r>
              <a:rPr lang="en-US" dirty="0"/>
              <a:t>Knowledge in Relationships </a:t>
            </a:r>
            <a:r>
              <a:rPr lang="en-US" i="1" dirty="0"/>
              <a:t>- richness and depth </a:t>
            </a:r>
          </a:p>
          <a:p>
            <a:r>
              <a:rPr lang="en-US" dirty="0"/>
              <a:t>Knowledge Assets </a:t>
            </a:r>
            <a:r>
              <a:rPr lang="en-US" i="1" dirty="0"/>
              <a:t>- intellectual capital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907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3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CA" sz="2200" dirty="0"/>
              <a:t>Knowledge assets have often become more important to companies than financial and physical assets and are often the only way for a company to distinguish itself from its competitor &amp; gain competitive </a:t>
            </a:r>
            <a:r>
              <a:rPr lang="en-CA" sz="2200" dirty="0" smtClean="0"/>
              <a:t>advantage</a:t>
            </a:r>
          </a:p>
          <a:p>
            <a:r>
              <a:rPr lang="en-US" sz="2400" dirty="0" smtClean="0"/>
              <a:t>When </a:t>
            </a:r>
            <a:r>
              <a:rPr lang="en-US" sz="2400" dirty="0"/>
              <a:t>workers leave an enterprise, their knowledge goes with them. KM captures their knowledge in a form that can be shared with other workers and especially future workers. </a:t>
            </a:r>
          </a:p>
          <a:p>
            <a:r>
              <a:rPr lang="en-US" sz="2400" dirty="0"/>
              <a:t>It externalizes </a:t>
            </a:r>
            <a:r>
              <a:rPr lang="en-US" sz="2400" b="1" dirty="0"/>
              <a:t>Institutional Memory</a:t>
            </a:r>
            <a:r>
              <a:rPr lang="en-US" sz="2400" dirty="0"/>
              <a:t> and it aims to optimize Knowledge Transfer which means passing along skills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980728"/>
            <a:ext cx="8003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 </a:t>
            </a:r>
            <a:r>
              <a:rPr lang="en-US" sz="2800" b="1" dirty="0" smtClean="0"/>
              <a:t> Significance of KM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8515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en-US" dirty="0" smtClean="0"/>
              <a:t>  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goal of </a:t>
            </a:r>
            <a:r>
              <a:rPr lang="en-US" sz="2400" b="1" dirty="0"/>
              <a:t>KM</a:t>
            </a:r>
            <a:r>
              <a:rPr lang="en-US" sz="2400" dirty="0"/>
              <a:t> is to improve organizational capabilities </a:t>
            </a:r>
            <a:r>
              <a:rPr lang="en-US" sz="2400" dirty="0" smtClean="0"/>
              <a:t>   through </a:t>
            </a:r>
            <a:r>
              <a:rPr lang="en-US" sz="2400" dirty="0"/>
              <a:t>better use of the organization’s individual and collective knowledge resources</a:t>
            </a:r>
            <a:r>
              <a:rPr lang="en-US" sz="2400" dirty="0" smtClean="0"/>
              <a:t>. (</a:t>
            </a:r>
            <a:r>
              <a:rPr lang="en-US" sz="2400" dirty="0"/>
              <a:t>skills, capabilities, experience, routines,  norms and technologies) </a:t>
            </a:r>
          </a:p>
          <a:p>
            <a:r>
              <a:rPr lang="en-US" sz="2400" dirty="0"/>
              <a:t>Effective </a:t>
            </a:r>
            <a:r>
              <a:rPr lang="en-US" sz="2400" b="1" dirty="0"/>
              <a:t>KM</a:t>
            </a:r>
            <a:r>
              <a:rPr lang="en-US" sz="2400" dirty="0"/>
              <a:t> using more collective and systematic </a:t>
            </a:r>
            <a:r>
              <a:rPr lang="en-US" sz="2400" dirty="0" smtClean="0"/>
              <a:t>processes, it </a:t>
            </a:r>
            <a:r>
              <a:rPr lang="en-US" sz="2400" dirty="0"/>
              <a:t>will also reduce tendency to ‘repeat the same mistakes. 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Effective </a:t>
            </a:r>
            <a:r>
              <a:rPr lang="en-US" sz="2400" b="1" dirty="0"/>
              <a:t>KM</a:t>
            </a:r>
            <a:r>
              <a:rPr lang="en-US" sz="2400" dirty="0"/>
              <a:t> can dramatically improve quality of products and/or services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833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of knowledge does not consume it.</a:t>
            </a:r>
          </a:p>
          <a:p>
            <a:r>
              <a:rPr lang="en-US" dirty="0"/>
              <a:t> </a:t>
            </a:r>
            <a:r>
              <a:rPr lang="en-US" dirty="0" smtClean="0"/>
              <a:t>Transferal </a:t>
            </a:r>
            <a:r>
              <a:rPr lang="en-US" dirty="0"/>
              <a:t>of knowledge does not result in losing it.</a:t>
            </a:r>
          </a:p>
          <a:p>
            <a:r>
              <a:rPr lang="en-US" dirty="0"/>
              <a:t> Knowledge is abundant, but the ability to use it is scarce.</a:t>
            </a:r>
          </a:p>
          <a:p>
            <a:r>
              <a:rPr lang="en-US" dirty="0"/>
              <a:t> Much of an organization’s valuable knowledge walks out the door at </a:t>
            </a:r>
            <a:r>
              <a:rPr lang="en-US" dirty="0" smtClean="0"/>
              <a:t>the end </a:t>
            </a:r>
            <a:r>
              <a:rPr lang="en-US" dirty="0"/>
              <a:t>of the day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KM reduce the corporate amnesia.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764704"/>
            <a:ext cx="5184576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AFAQ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Nonaka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Takeuchi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modes of knowledge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From tacit knowledge to tacit knowledge: the process of 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socialization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From tacit knowledge to explicit knowledge: the process of 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externalization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From explicit knowledge to explicit knowledge: the process of 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From explicit knowledge to tacit knowledge: the process of 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internalization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4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Tacit 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acit : The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of 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socialization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Tacit Knowledge is transferred verbal discussion from one person to another. 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Peer Learning in cross functions.</a:t>
            </a: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Knowledge Café. (Honda)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structured conversational process for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sharing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which groups of people discuss a topic at several tables, with individuals switching tables periodically and getting introduced to the previous discussion at their new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table.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access the organization's collective intelligence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gain mutual understanding of a complex issue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gain a deeper understanding of other people’s perspectives</a:t>
            </a: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4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Tacit to explicit: Externalization.</a:t>
            </a:r>
          </a:p>
          <a:p>
            <a:pPr marL="0" indent="0">
              <a:buNone/>
            </a:pPr>
            <a:r>
              <a:rPr lang="en-US" sz="2400" dirty="0" smtClean="0"/>
              <a:t>Tacit knowledge is documented.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Case Studies </a:t>
            </a:r>
            <a:r>
              <a:rPr lang="en-US" sz="2000" dirty="0" smtClean="0"/>
              <a:t>(with in organization)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Best practices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Interviews (professionals, customers, stakeholders)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After Action Review. AAR</a:t>
            </a:r>
            <a:r>
              <a:rPr lang="en-US" sz="2000" dirty="0" smtClean="0"/>
              <a:t>.(compare expectations with results &amp; try to find the reason of difference )</a:t>
            </a:r>
          </a:p>
          <a:p>
            <a:pPr marL="0" indent="0">
              <a:buNone/>
            </a:pPr>
            <a:r>
              <a:rPr lang="en-US" sz="2400" dirty="0" smtClean="0"/>
              <a:t> Five item questionnaire is commonly used to get a insight of   the problem.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7563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A3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Report.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(TOYOTA). </a:t>
            </a:r>
            <a:endParaRPr lang="en-US" sz="2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failure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project,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specific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and identified the cause of failure through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seven questions on A3 paper. </a:t>
            </a:r>
            <a:endParaRPr lang="en-US" sz="2400" dirty="0" smtClean="0"/>
          </a:p>
          <a:p>
            <a:pPr marL="0" indent="0">
              <a:buNone/>
            </a:pPr>
            <a:endParaRPr lang="en-US" sz="2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Retrospection: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(Huawei)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team meeting after the end of project to identified and analyze the learning points through discussion and dialoged  and documented for future.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4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Explicit: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process of recombining discrete </a:t>
            </a:r>
            <a:r>
              <a:rPr lang="en-US" sz="2400" dirty="0" smtClean="0"/>
              <a:t>pieces of </a:t>
            </a:r>
            <a:r>
              <a:rPr lang="en-US" sz="2400" dirty="0"/>
              <a:t>explicit knowledge into a new form.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/>
              <a:t>Synthesis in </a:t>
            </a:r>
            <a:r>
              <a:rPr lang="en-US" sz="2400" dirty="0"/>
              <a:t>the form of a review report, a trend analysis, a brief executive summary, </a:t>
            </a:r>
            <a:r>
              <a:rPr lang="en-US" sz="2400" dirty="0" smtClean="0"/>
              <a:t>or a </a:t>
            </a:r>
            <a:r>
              <a:rPr lang="en-US" sz="2400" dirty="0"/>
              <a:t>new database to organize content. </a:t>
            </a:r>
            <a:endParaRPr lang="en-US" sz="2400" dirty="0" smtClean="0"/>
          </a:p>
          <a:p>
            <a:r>
              <a:rPr lang="en-US" sz="2400" dirty="0" smtClean="0"/>
              <a:t>No </a:t>
            </a:r>
            <a:r>
              <a:rPr lang="en-US" sz="2400" dirty="0"/>
              <a:t>new knowledge is </a:t>
            </a:r>
            <a:r>
              <a:rPr lang="en-US" sz="2400" dirty="0" smtClean="0"/>
              <a:t>created, </a:t>
            </a:r>
            <a:r>
              <a:rPr lang="en-US" sz="2400" dirty="0"/>
              <a:t>it </a:t>
            </a:r>
            <a:r>
              <a:rPr lang="en-US" sz="2400" dirty="0" smtClean="0"/>
              <a:t>is a </a:t>
            </a:r>
            <a:r>
              <a:rPr lang="en-US" sz="2400" dirty="0"/>
              <a:t>new combination or </a:t>
            </a:r>
            <a:r>
              <a:rPr lang="en-US" sz="2400" dirty="0" smtClean="0"/>
              <a:t>representation </a:t>
            </a:r>
            <a:r>
              <a:rPr lang="en-US" sz="2400" dirty="0"/>
              <a:t>of </a:t>
            </a:r>
            <a:r>
              <a:rPr lang="en-US" sz="2400" dirty="0" smtClean="0"/>
              <a:t>existing </a:t>
            </a:r>
            <a:r>
              <a:rPr lang="en-US" sz="2400" dirty="0"/>
              <a:t>explicit knowledge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W</a:t>
            </a:r>
            <a:r>
              <a:rPr lang="en-US" sz="2400" dirty="0" smtClean="0"/>
              <a:t>e </a:t>
            </a:r>
            <a:r>
              <a:rPr lang="en-US" sz="2400" dirty="0"/>
              <a:t>categorize and combine concepts, or when we </a:t>
            </a:r>
            <a:r>
              <a:rPr lang="en-US" sz="2400" dirty="0" smtClean="0"/>
              <a:t>convert explicit </a:t>
            </a:r>
            <a:r>
              <a:rPr lang="en-US" sz="2400" dirty="0"/>
              <a:t>knowledge into a new medium such as a computer-based tutorial.</a:t>
            </a:r>
          </a:p>
        </p:txBody>
      </p:sp>
    </p:spTree>
    <p:extLst>
      <p:ext uri="{BB962C8B-B14F-4D97-AF65-F5344CB8AC3E}">
        <p14:creationId xmlns:p14="http://schemas.microsoft.com/office/powerpoint/2010/main" val="338254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acit: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internalization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Internalization </a:t>
            </a:r>
            <a:r>
              <a:rPr lang="en-US" sz="2400" dirty="0"/>
              <a:t>is strongly linked to “</a:t>
            </a:r>
            <a:r>
              <a:rPr lang="en-US" sz="2400" dirty="0" smtClean="0"/>
              <a:t>learning by </a:t>
            </a:r>
            <a:r>
              <a:rPr lang="en-US" sz="2400" dirty="0"/>
              <a:t>doing</a:t>
            </a:r>
            <a:r>
              <a:rPr lang="en-US" sz="2400" dirty="0" smtClean="0"/>
              <a:t>.”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/>
              <a:t>N</a:t>
            </a:r>
            <a:r>
              <a:rPr lang="en-US" sz="2400" dirty="0" smtClean="0"/>
              <a:t>ew knowledge is used </a:t>
            </a:r>
            <a:r>
              <a:rPr lang="en-US" sz="2400" dirty="0"/>
              <a:t>by </a:t>
            </a:r>
            <a:r>
              <a:rPr lang="en-US" sz="2400" dirty="0" smtClean="0"/>
              <a:t>employees, </a:t>
            </a:r>
            <a:r>
              <a:rPr lang="en-US" sz="2400" dirty="0"/>
              <a:t>and reframe it </a:t>
            </a:r>
            <a:r>
              <a:rPr lang="en-US" sz="2400" dirty="0" smtClean="0"/>
              <a:t>within their </a:t>
            </a:r>
            <a:r>
              <a:rPr lang="en-US" sz="2400" dirty="0"/>
              <a:t>own existing tacit </a:t>
            </a:r>
            <a:r>
              <a:rPr lang="en-US" sz="2400" dirty="0" smtClean="0"/>
              <a:t>knowledge.</a:t>
            </a:r>
          </a:p>
          <a:p>
            <a:r>
              <a:rPr lang="en-US" sz="2400" dirty="0"/>
              <a:t>In the </a:t>
            </a:r>
            <a:r>
              <a:rPr lang="en-US" sz="2400" dirty="0" smtClean="0"/>
              <a:t>internalization </a:t>
            </a:r>
            <a:r>
              <a:rPr lang="en-US" sz="2400" dirty="0"/>
              <a:t>knowledge </a:t>
            </a:r>
            <a:r>
              <a:rPr lang="en-US" sz="2400" dirty="0" smtClean="0"/>
              <a:t>has once </a:t>
            </a:r>
            <a:r>
              <a:rPr lang="en-US" sz="2400" dirty="0"/>
              <a:t>again become tacit knowledge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                    </a:t>
            </a:r>
            <a:r>
              <a:rPr lang="en-US" sz="2400" dirty="0" smtClean="0"/>
              <a:t>1. </a:t>
            </a:r>
            <a:r>
              <a:rPr lang="en-US" sz="2400" dirty="0"/>
              <a:t>T</a:t>
            </a:r>
            <a:r>
              <a:rPr lang="en-US" sz="2400" dirty="0" smtClean="0"/>
              <a:t>raining session (teach lesson learned)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</a:t>
            </a:r>
            <a:r>
              <a:rPr lang="en-US" sz="2000" dirty="0" smtClean="0"/>
              <a:t>2</a:t>
            </a:r>
            <a:r>
              <a:rPr lang="en-US" sz="2400" dirty="0" smtClean="0"/>
              <a:t>. Develop software for knowledge repository,                               and give access for concern employees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84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764704"/>
            <a:ext cx="6886548" cy="72008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Knowledge Management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08720"/>
            <a:ext cx="7560840" cy="576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en-US" dirty="0"/>
              <a:t>For example, General Electric has developed a system of documenting </a:t>
            </a:r>
            <a:r>
              <a:rPr lang="en-US" dirty="0" smtClean="0"/>
              <a:t>all customer complaints </a:t>
            </a:r>
            <a:r>
              <a:rPr lang="en-US" dirty="0"/>
              <a:t>in a database that can be accessed by all </a:t>
            </a:r>
            <a:r>
              <a:rPr lang="en-US" dirty="0" smtClean="0"/>
              <a:t>its employees</a:t>
            </a:r>
            <a:r>
              <a:rPr lang="en-US" dirty="0"/>
              <a:t>. This system allows the employees to find answers to new </a:t>
            </a:r>
            <a:r>
              <a:rPr lang="en-US" dirty="0" smtClean="0"/>
              <a:t>customers’ questions </a:t>
            </a:r>
            <a:r>
              <a:rPr lang="en-US" dirty="0"/>
              <a:t>much more quickly because it facilitates the sharing of </a:t>
            </a:r>
            <a:r>
              <a:rPr lang="en-US" dirty="0" smtClean="0"/>
              <a:t>employees’ experiences </a:t>
            </a:r>
            <a:r>
              <a:rPr lang="en-US" dirty="0"/>
              <a:t>in problem solving. This </a:t>
            </a:r>
            <a:r>
              <a:rPr lang="en-US" dirty="0" smtClean="0"/>
              <a:t>system helps </a:t>
            </a:r>
            <a:r>
              <a:rPr lang="en-US" dirty="0"/>
              <a:t>the workers to </a:t>
            </a:r>
            <a:r>
              <a:rPr lang="en-US" dirty="0" smtClean="0"/>
              <a:t>internalize others</a:t>
            </a:r>
            <a:r>
              <a:rPr lang="en-US" dirty="0"/>
              <a:t>’ experiences in answering questions and solving problems.</a:t>
            </a:r>
          </a:p>
        </p:txBody>
      </p:sp>
    </p:spTree>
    <p:extLst>
      <p:ext uri="{BB962C8B-B14F-4D97-AF65-F5344CB8AC3E}">
        <p14:creationId xmlns:p14="http://schemas.microsoft.com/office/powerpoint/2010/main" val="125385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5400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Thanks</a:t>
            </a:r>
            <a:endParaRPr lang="en-US" dirty="0">
              <a:solidFill>
                <a:srgbClr val="0070C0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23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2008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 </a:t>
            </a:r>
            <a:br>
              <a:rPr lang="en-US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/>
              <a:t>     </a:t>
            </a:r>
            <a:r>
              <a:rPr lang="en-US" sz="3100" b="1" dirty="0" smtClean="0"/>
              <a:t>Knowledge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sz="2800" dirty="0"/>
              <a:t>KM is "the process of capturing, developing, sharing, and effectively using organizational knowledge focused on processes, it is simply a way to make the best use of knowledge.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Consciously and comprehensively gather, organize, share and analyze its knowledge in terms of resources, documents and people skills." </a:t>
            </a:r>
          </a:p>
          <a:p>
            <a:pPr algn="just"/>
            <a:endParaRPr lang="en-US" sz="2800" dirty="0"/>
          </a:p>
          <a:p>
            <a:pPr algn="just"/>
            <a:r>
              <a:rPr lang="en-US" sz="3100" dirty="0"/>
              <a:t>Knowledge management is the process of applying a systematic approach to the capture, structuring, management, and dissemination of knowledge throughout an organization to work faster, reuse best practices, and reduce costly rework from project to project </a:t>
            </a:r>
            <a:r>
              <a:rPr lang="en-US" sz="3100" dirty="0">
                <a:solidFill>
                  <a:srgbClr val="0070C0"/>
                </a:solidFill>
              </a:rPr>
              <a:t>(</a:t>
            </a:r>
            <a:r>
              <a:rPr lang="en-US" sz="3100" dirty="0" err="1">
                <a:solidFill>
                  <a:srgbClr val="0070C0"/>
                </a:solidFill>
              </a:rPr>
              <a:t>Nonaka</a:t>
            </a:r>
            <a:r>
              <a:rPr lang="en-US" sz="3100" dirty="0">
                <a:solidFill>
                  <a:srgbClr val="0070C0"/>
                </a:solidFill>
              </a:rPr>
              <a:t> and Takeuchi, 1995;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7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498383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KM </a:t>
            </a:r>
            <a:r>
              <a:rPr lang="en-US" sz="2800" dirty="0" smtClean="0"/>
              <a:t>describes </a:t>
            </a:r>
            <a:r>
              <a:rPr lang="en-US" sz="2800" dirty="0"/>
              <a:t>an organization strategy to get the knowledge of its workers out of their heads and into an information storage and retrieval system where it can be used and reused. </a:t>
            </a:r>
            <a:endParaRPr lang="en-US" sz="2800" dirty="0" smtClean="0"/>
          </a:p>
          <a:p>
            <a:r>
              <a:rPr lang="en-US" sz="2800" dirty="0" smtClean="0"/>
              <a:t>Tacit </a:t>
            </a:r>
            <a:r>
              <a:rPr lang="en-US" sz="2800" dirty="0"/>
              <a:t>knowledge is the beliefs, attitudes skills capabilities, and expertise that an individual use to perform specific task.</a:t>
            </a:r>
          </a:p>
          <a:p>
            <a:endParaRPr lang="en-US" sz="2800" dirty="0"/>
          </a:p>
          <a:p>
            <a:r>
              <a:rPr lang="en-US" sz="2800" dirty="0"/>
              <a:t>Knowledge management consists of “ leveraging intellectual assets to enhance organizational performance</a:t>
            </a:r>
            <a:r>
              <a:rPr lang="en-US" sz="2800" dirty="0" smtClean="0"/>
              <a:t>.”( </a:t>
            </a:r>
            <a:r>
              <a:rPr lang="en-US" sz="2800" dirty="0" err="1"/>
              <a:t>Stankosky</a:t>
            </a:r>
            <a:r>
              <a:rPr lang="en-US" sz="2800" dirty="0"/>
              <a:t> 2008 )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93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64135" y="1124744"/>
            <a:ext cx="6324600" cy="4644556"/>
            <a:chOff x="720" y="624"/>
            <a:chExt cx="3984" cy="2712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776" y="624"/>
              <a:ext cx="1920" cy="21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0" dirty="0">
                  <a:solidFill>
                    <a:srgbClr val="FF0000"/>
                  </a:solidFill>
                </a:rPr>
                <a:t>Knowledge Management</a:t>
              </a:r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V="1">
              <a:off x="1824" y="912"/>
              <a:ext cx="52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H="1" flipV="1">
              <a:off x="3024" y="912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720" y="1152"/>
              <a:ext cx="1200" cy="21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0" dirty="0">
                  <a:solidFill>
                    <a:srgbClr val="FF0000"/>
                  </a:solidFill>
                </a:rPr>
                <a:t>Tacit Knowledge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312" y="1203"/>
              <a:ext cx="1392" cy="21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0" dirty="0">
                  <a:solidFill>
                    <a:srgbClr val="FF0000"/>
                  </a:solidFill>
                </a:rPr>
                <a:t>Explicit Knowledge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208" y="1875"/>
              <a:ext cx="912" cy="21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0" dirty="0">
                  <a:solidFill>
                    <a:srgbClr val="FF0000"/>
                  </a:solidFill>
                </a:rPr>
                <a:t>Knowledge</a:t>
              </a: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 flipV="1">
              <a:off x="1632" y="1440"/>
              <a:ext cx="76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2976" y="1488"/>
              <a:ext cx="76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208" y="2499"/>
              <a:ext cx="864" cy="21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b="0" dirty="0">
                  <a:solidFill>
                    <a:srgbClr val="FF0000"/>
                  </a:solidFill>
                </a:rPr>
                <a:t>Information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304" y="3120"/>
              <a:ext cx="672" cy="21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b="0" dirty="0">
                  <a:solidFill>
                    <a:srgbClr val="FF0000"/>
                  </a:solidFill>
                </a:rPr>
                <a:t>Data</a:t>
              </a: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V="1">
              <a:off x="2640" y="27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640" y="216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Rectangle 15"/>
          <p:cNvSpPr txBox="1">
            <a:spLocks noChangeArrowheads="1"/>
          </p:cNvSpPr>
          <p:nvPr/>
        </p:nvSpPr>
        <p:spPr>
          <a:xfrm>
            <a:off x="457200" y="3755842"/>
            <a:ext cx="3011935" cy="2265446"/>
          </a:xfrm>
          <a:prstGeom prst="rect">
            <a:avLst/>
          </a:prstGeom>
          <a:noFill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Tacit</a:t>
            </a:r>
          </a:p>
          <a:p>
            <a:r>
              <a:rPr lang="en-US" sz="2000" dirty="0" smtClean="0"/>
              <a:t>This type of knowledge exists in people’s heads, not articulated or documented</a:t>
            </a:r>
          </a:p>
          <a:p>
            <a:pPr lvl="1"/>
            <a:endParaRPr lang="en-US" sz="2000" b="1" dirty="0" smtClean="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5715000" y="4039130"/>
            <a:ext cx="2971800" cy="241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accent2"/>
              </a:buClr>
              <a:buSzPct val="75000"/>
            </a:pP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Explicit</a:t>
            </a:r>
          </a:p>
          <a:p>
            <a:pPr marL="0" indent="0">
              <a:spcBef>
                <a:spcPct val="20000"/>
              </a:spcBef>
              <a:buClr>
                <a:schemeClr val="accent2"/>
              </a:buClr>
              <a:buSzPct val="75000"/>
            </a:pP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knowledge can 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</a:p>
          <a:p>
            <a:pPr marL="2857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Processed 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information 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  <a:p>
            <a:pPr marL="2857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Codified 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</a:p>
          <a:p>
            <a:pPr marL="2857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Archived 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protected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r"/>
            </a:pPr>
            <a:endParaRPr 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57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4056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History &amp; Background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r>
              <a:rPr lang="en-US" dirty="0" smtClean="0"/>
              <a:t>1970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KM emerged as a term in management sciences.</a:t>
            </a:r>
          </a:p>
          <a:p>
            <a:r>
              <a:rPr lang="en-US" dirty="0" smtClean="0"/>
              <a:t>1980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KM related articles began to appear in journals and books. </a:t>
            </a:r>
          </a:p>
          <a:p>
            <a:pPr marL="0" indent="0">
              <a:buNone/>
            </a:pPr>
            <a:r>
              <a:rPr lang="en-US" dirty="0" smtClean="0"/>
              <a:t>1990</a:t>
            </a:r>
          </a:p>
          <a:p>
            <a:pPr marL="0" indent="0">
              <a:buNone/>
            </a:pPr>
            <a:r>
              <a:rPr lang="en-US" dirty="0" smtClean="0"/>
              <a:t>KM introduced as a discipline in Universities.</a:t>
            </a:r>
          </a:p>
          <a:p>
            <a:pPr marL="0" indent="0">
              <a:buNone/>
            </a:pPr>
            <a:r>
              <a:rPr lang="en-US" dirty="0" smtClean="0"/>
              <a:t>A number of firms had began in-house KM programs.</a:t>
            </a:r>
          </a:p>
          <a:p>
            <a:pPr marL="0" indent="0">
              <a:buNone/>
            </a:pPr>
            <a:r>
              <a:rPr lang="en-US" dirty="0" smtClean="0"/>
              <a:t>The international KM Network (IKMN) went online.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4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7606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KM Principles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KM must address, roles, process, technology and governance. </a:t>
            </a:r>
          </a:p>
          <a:p>
            <a:pPr marL="514350" indent="-514350">
              <a:buAutoNum type="arabicPeriod"/>
            </a:pPr>
            <a:r>
              <a:rPr lang="en-US" dirty="0" smtClean="0"/>
              <a:t>Connecting people, collecting and organizing content for access. </a:t>
            </a:r>
          </a:p>
          <a:p>
            <a:pPr marL="514350" indent="-514350">
              <a:buAutoNum type="arabicPeriod"/>
            </a:pPr>
            <a:r>
              <a:rPr lang="en-US" dirty="0" smtClean="0"/>
              <a:t>KM address push &amp; pull </a:t>
            </a:r>
            <a:r>
              <a:rPr lang="en-US" sz="2000" dirty="0" smtClean="0"/>
              <a:t>(supply &amp; demand of knowledge)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1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Partner disciplines of KM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Human resource – especially human resource development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Organizational development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Information &amp; data management.</a:t>
            </a:r>
          </a:p>
          <a:p>
            <a:pPr marL="514350" indent="-514350">
              <a:buAutoNum type="arabicPeriod"/>
            </a:pPr>
            <a:r>
              <a:rPr lang="en-US" dirty="0" smtClean="0"/>
              <a:t>Information security.</a:t>
            </a:r>
          </a:p>
          <a:p>
            <a:pPr marL="514350" indent="-514350">
              <a:buAutoNum type="arabicPeriod"/>
            </a:pPr>
            <a:r>
              <a:rPr lang="en-US" dirty="0" smtClean="0"/>
              <a:t>Risk management and governance</a:t>
            </a:r>
          </a:p>
          <a:p>
            <a:pPr marL="514350" indent="-514350">
              <a:buAutoNum type="arabicPeriod"/>
            </a:pPr>
            <a:r>
              <a:rPr lang="en-US" dirty="0" smtClean="0"/>
              <a:t>Record management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IT management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Internal &amp; corporate communication</a:t>
            </a:r>
          </a:p>
          <a:p>
            <a:pPr marL="0" indent="0">
              <a:buNone/>
            </a:pPr>
            <a:r>
              <a:rPr lang="en-US" dirty="0" smtClean="0"/>
              <a:t>                                 </a:t>
            </a:r>
            <a:r>
              <a:rPr lang="en-US" sz="1800" dirty="0" smtClean="0">
                <a:solidFill>
                  <a:srgbClr val="0070C0"/>
                </a:solidFill>
              </a:rPr>
              <a:t>Milton, </a:t>
            </a:r>
            <a:r>
              <a:rPr lang="en-US" sz="1800" dirty="0" err="1" smtClean="0">
                <a:solidFill>
                  <a:srgbClr val="0070C0"/>
                </a:solidFill>
              </a:rPr>
              <a:t>lambe</a:t>
            </a:r>
            <a:r>
              <a:rPr lang="en-US" sz="1800" dirty="0" smtClean="0">
                <a:solidFill>
                  <a:srgbClr val="0070C0"/>
                </a:solidFill>
              </a:rPr>
              <a:t>, </a:t>
            </a:r>
            <a:r>
              <a:rPr lang="en-US" sz="1800" i="1" dirty="0" smtClean="0">
                <a:solidFill>
                  <a:srgbClr val="0070C0"/>
                </a:solidFill>
              </a:rPr>
              <a:t>The knowledge manager’s handbook</a:t>
            </a:r>
            <a:endParaRPr lang="en-US" sz="1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31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KM Process</a:t>
            </a:r>
          </a:p>
          <a:p>
            <a:pPr marL="0" indent="0" algn="ctr">
              <a:buNone/>
            </a:pPr>
            <a:r>
              <a:rPr lang="en-US" i="1" dirty="0" smtClean="0"/>
              <a:t> </a:t>
            </a:r>
            <a:r>
              <a:rPr lang="en-US" sz="2000" i="1" dirty="0" smtClean="0"/>
              <a:t>Collect                           Identify</a:t>
            </a:r>
          </a:p>
          <a:p>
            <a:pPr marL="0" indent="0" algn="ctr">
              <a:buNone/>
            </a:pPr>
            <a:r>
              <a:rPr lang="en-US" dirty="0" smtClean="0"/>
              <a:t>                                               </a:t>
            </a:r>
            <a:r>
              <a:rPr lang="en-US" sz="2000" i="1" dirty="0" smtClean="0"/>
              <a:t>Classify</a:t>
            </a:r>
          </a:p>
          <a:p>
            <a:pPr marL="0" indent="0" algn="ctr">
              <a:buNone/>
            </a:pPr>
            <a:r>
              <a:rPr lang="en-US" sz="2000" i="1" dirty="0" smtClean="0"/>
              <a:t>                                                                             </a:t>
            </a:r>
          </a:p>
          <a:p>
            <a:pPr marL="0" indent="0" algn="ctr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                                                                           Organize/Store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   Create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                                                                                            Share/Disseminate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                                                                                        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               </a:t>
            </a:r>
            <a:r>
              <a:rPr lang="en-US" sz="2000" i="1" dirty="0"/>
              <a:t>Use/Exploit</a:t>
            </a:r>
          </a:p>
          <a:p>
            <a:pPr marL="0" indent="0">
              <a:buNone/>
            </a:pPr>
            <a:r>
              <a:rPr lang="en-US" sz="2000" i="1" dirty="0" smtClean="0"/>
              <a:t>                                                                               Access</a:t>
            </a:r>
            <a:endParaRPr lang="en-US" sz="2000" i="1" dirty="0"/>
          </a:p>
          <a:p>
            <a:pPr marL="0" indent="0">
              <a:buNone/>
            </a:pPr>
            <a:endParaRPr lang="en-US" sz="2000" i="1" dirty="0"/>
          </a:p>
          <a:p>
            <a:pPr marL="0" indent="0" algn="ctr">
              <a:buNone/>
            </a:pPr>
            <a:endParaRPr lang="en-US" sz="2000" i="1" dirty="0"/>
          </a:p>
          <a:p>
            <a:pPr marL="0" indent="0" algn="ctr">
              <a:buNone/>
            </a:pPr>
            <a:endParaRPr lang="en-US" sz="2800" i="1" dirty="0" smtClean="0"/>
          </a:p>
          <a:p>
            <a:pPr marL="0" indent="0" algn="ctr">
              <a:buNone/>
            </a:pPr>
            <a:endParaRPr lang="en-US" dirty="0"/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2411760" y="1905112"/>
            <a:ext cx="3566345" cy="3567112"/>
            <a:chOff x="3390" y="1219"/>
            <a:chExt cx="2098" cy="2247"/>
          </a:xfrm>
        </p:grpSpPr>
        <p:sp>
          <p:nvSpPr>
            <p:cNvPr id="32" name="Freeform 3"/>
            <p:cNvSpPr>
              <a:spLocks/>
            </p:cNvSpPr>
            <p:nvPr/>
          </p:nvSpPr>
          <p:spPr bwMode="auto">
            <a:xfrm>
              <a:off x="3462" y="1219"/>
              <a:ext cx="1319" cy="1753"/>
            </a:xfrm>
            <a:custGeom>
              <a:avLst/>
              <a:gdLst>
                <a:gd name="T0" fmla="*/ 798 w 1319"/>
                <a:gd name="T1" fmla="*/ 233 h 1753"/>
                <a:gd name="T2" fmla="*/ 750 w 1319"/>
                <a:gd name="T3" fmla="*/ 244 h 1753"/>
                <a:gd name="T4" fmla="*/ 713 w 1319"/>
                <a:gd name="T5" fmla="*/ 253 h 1753"/>
                <a:gd name="T6" fmla="*/ 674 w 1319"/>
                <a:gd name="T7" fmla="*/ 266 h 1753"/>
                <a:gd name="T8" fmla="*/ 635 w 1319"/>
                <a:gd name="T9" fmla="*/ 280 h 1753"/>
                <a:gd name="T10" fmla="*/ 590 w 1319"/>
                <a:gd name="T11" fmla="*/ 299 h 1753"/>
                <a:gd name="T12" fmla="*/ 547 w 1319"/>
                <a:gd name="T13" fmla="*/ 319 h 1753"/>
                <a:gd name="T14" fmla="*/ 505 w 1319"/>
                <a:gd name="T15" fmla="*/ 341 h 1753"/>
                <a:gd name="T16" fmla="*/ 468 w 1319"/>
                <a:gd name="T17" fmla="*/ 365 h 1753"/>
                <a:gd name="T18" fmla="*/ 432 w 1319"/>
                <a:gd name="T19" fmla="*/ 389 h 1753"/>
                <a:gd name="T20" fmla="*/ 392 w 1319"/>
                <a:gd name="T21" fmla="*/ 420 h 1753"/>
                <a:gd name="T22" fmla="*/ 357 w 1319"/>
                <a:gd name="T23" fmla="*/ 448 h 1753"/>
                <a:gd name="T24" fmla="*/ 302 w 1319"/>
                <a:gd name="T25" fmla="*/ 500 h 1753"/>
                <a:gd name="T26" fmla="*/ 254 w 1319"/>
                <a:gd name="T27" fmla="*/ 551 h 1753"/>
                <a:gd name="T28" fmla="*/ 216 w 1319"/>
                <a:gd name="T29" fmla="*/ 599 h 1753"/>
                <a:gd name="T30" fmla="*/ 176 w 1319"/>
                <a:gd name="T31" fmla="*/ 655 h 1753"/>
                <a:gd name="T32" fmla="*/ 138 w 1319"/>
                <a:gd name="T33" fmla="*/ 716 h 1753"/>
                <a:gd name="T34" fmla="*/ 106 w 1319"/>
                <a:gd name="T35" fmla="*/ 775 h 1753"/>
                <a:gd name="T36" fmla="*/ 77 w 1319"/>
                <a:gd name="T37" fmla="*/ 842 h 1753"/>
                <a:gd name="T38" fmla="*/ 53 w 1319"/>
                <a:gd name="T39" fmla="*/ 913 h 1753"/>
                <a:gd name="T40" fmla="*/ 28 w 1319"/>
                <a:gd name="T41" fmla="*/ 1001 h 1753"/>
                <a:gd name="T42" fmla="*/ 13 w 1319"/>
                <a:gd name="T43" fmla="*/ 1087 h 1753"/>
                <a:gd name="T44" fmla="*/ 1 w 1319"/>
                <a:gd name="T45" fmla="*/ 1198 h 1753"/>
                <a:gd name="T46" fmla="*/ 1 w 1319"/>
                <a:gd name="T47" fmla="*/ 1294 h 1753"/>
                <a:gd name="T48" fmla="*/ 10 w 1319"/>
                <a:gd name="T49" fmla="*/ 1381 h 1753"/>
                <a:gd name="T50" fmla="*/ 24 w 1319"/>
                <a:gd name="T51" fmla="*/ 1471 h 1753"/>
                <a:gd name="T52" fmla="*/ 51 w 1319"/>
                <a:gd name="T53" fmla="*/ 1571 h 1753"/>
                <a:gd name="T54" fmla="*/ 83 w 1319"/>
                <a:gd name="T55" fmla="*/ 1663 h 1753"/>
                <a:gd name="T56" fmla="*/ 133 w 1319"/>
                <a:gd name="T57" fmla="*/ 1752 h 1753"/>
                <a:gd name="T58" fmla="*/ 501 w 1319"/>
                <a:gd name="T59" fmla="*/ 1470 h 1753"/>
                <a:gd name="T60" fmla="*/ 476 w 1319"/>
                <a:gd name="T61" fmla="*/ 1399 h 1753"/>
                <a:gd name="T62" fmla="*/ 461 w 1319"/>
                <a:gd name="T63" fmla="*/ 1330 h 1753"/>
                <a:gd name="T64" fmla="*/ 456 w 1319"/>
                <a:gd name="T65" fmla="*/ 1265 h 1753"/>
                <a:gd name="T66" fmla="*/ 458 w 1319"/>
                <a:gd name="T67" fmla="*/ 1192 h 1753"/>
                <a:gd name="T68" fmla="*/ 470 w 1319"/>
                <a:gd name="T69" fmla="*/ 1112 h 1753"/>
                <a:gd name="T70" fmla="*/ 493 w 1319"/>
                <a:gd name="T71" fmla="*/ 1040 h 1753"/>
                <a:gd name="T72" fmla="*/ 523 w 1319"/>
                <a:gd name="T73" fmla="*/ 976 h 1753"/>
                <a:gd name="T74" fmla="*/ 551 w 1319"/>
                <a:gd name="T75" fmla="*/ 931 h 1753"/>
                <a:gd name="T76" fmla="*/ 581 w 1319"/>
                <a:gd name="T77" fmla="*/ 891 h 1753"/>
                <a:gd name="T78" fmla="*/ 614 w 1319"/>
                <a:gd name="T79" fmla="*/ 855 h 1753"/>
                <a:gd name="T80" fmla="*/ 648 w 1319"/>
                <a:gd name="T81" fmla="*/ 821 h 1753"/>
                <a:gd name="T82" fmla="*/ 692 w 1319"/>
                <a:gd name="T83" fmla="*/ 789 h 1753"/>
                <a:gd name="T84" fmla="*/ 729 w 1319"/>
                <a:gd name="T85" fmla="*/ 765 h 1753"/>
                <a:gd name="T86" fmla="*/ 776 w 1319"/>
                <a:gd name="T87" fmla="*/ 740 h 1753"/>
                <a:gd name="T88" fmla="*/ 815 w 1319"/>
                <a:gd name="T89" fmla="*/ 725 h 1753"/>
                <a:gd name="T90" fmla="*/ 874 w 1319"/>
                <a:gd name="T91" fmla="*/ 713 h 1753"/>
                <a:gd name="T92" fmla="*/ 932 w 1319"/>
                <a:gd name="T93" fmla="*/ 707 h 1753"/>
                <a:gd name="T94" fmla="*/ 948 w 1319"/>
                <a:gd name="T95" fmla="*/ 962 h 1753"/>
                <a:gd name="T96" fmla="*/ 949 w 1319"/>
                <a:gd name="T97" fmla="*/ 0 h 1753"/>
                <a:gd name="T98" fmla="*/ 929 w 1319"/>
                <a:gd name="T99" fmla="*/ 221 h 1753"/>
                <a:gd name="T100" fmla="*/ 870 w 1319"/>
                <a:gd name="T101" fmla="*/ 224 h 1753"/>
                <a:gd name="T102" fmla="*/ 816 w 1319"/>
                <a:gd name="T103" fmla="*/ 230 h 175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319"/>
                <a:gd name="T157" fmla="*/ 0 h 1753"/>
                <a:gd name="T158" fmla="*/ 1319 w 1319"/>
                <a:gd name="T159" fmla="*/ 1753 h 175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319" h="1753">
                  <a:moveTo>
                    <a:pt x="816" y="230"/>
                  </a:moveTo>
                  <a:lnTo>
                    <a:pt x="798" y="233"/>
                  </a:lnTo>
                  <a:lnTo>
                    <a:pt x="774" y="238"/>
                  </a:lnTo>
                  <a:lnTo>
                    <a:pt x="750" y="244"/>
                  </a:lnTo>
                  <a:lnTo>
                    <a:pt x="733" y="248"/>
                  </a:lnTo>
                  <a:lnTo>
                    <a:pt x="713" y="253"/>
                  </a:lnTo>
                  <a:lnTo>
                    <a:pt x="694" y="260"/>
                  </a:lnTo>
                  <a:lnTo>
                    <a:pt x="674" y="266"/>
                  </a:lnTo>
                  <a:lnTo>
                    <a:pt x="656" y="271"/>
                  </a:lnTo>
                  <a:lnTo>
                    <a:pt x="635" y="280"/>
                  </a:lnTo>
                  <a:lnTo>
                    <a:pt x="611" y="291"/>
                  </a:lnTo>
                  <a:lnTo>
                    <a:pt x="590" y="299"/>
                  </a:lnTo>
                  <a:lnTo>
                    <a:pt x="570" y="309"/>
                  </a:lnTo>
                  <a:lnTo>
                    <a:pt x="547" y="319"/>
                  </a:lnTo>
                  <a:lnTo>
                    <a:pt x="525" y="331"/>
                  </a:lnTo>
                  <a:lnTo>
                    <a:pt x="505" y="341"/>
                  </a:lnTo>
                  <a:lnTo>
                    <a:pt x="485" y="354"/>
                  </a:lnTo>
                  <a:lnTo>
                    <a:pt x="468" y="365"/>
                  </a:lnTo>
                  <a:lnTo>
                    <a:pt x="451" y="378"/>
                  </a:lnTo>
                  <a:lnTo>
                    <a:pt x="432" y="389"/>
                  </a:lnTo>
                  <a:lnTo>
                    <a:pt x="411" y="405"/>
                  </a:lnTo>
                  <a:lnTo>
                    <a:pt x="392" y="420"/>
                  </a:lnTo>
                  <a:lnTo>
                    <a:pt x="374" y="435"/>
                  </a:lnTo>
                  <a:lnTo>
                    <a:pt x="357" y="448"/>
                  </a:lnTo>
                  <a:lnTo>
                    <a:pt x="330" y="472"/>
                  </a:lnTo>
                  <a:lnTo>
                    <a:pt x="302" y="500"/>
                  </a:lnTo>
                  <a:lnTo>
                    <a:pt x="280" y="521"/>
                  </a:lnTo>
                  <a:lnTo>
                    <a:pt x="254" y="551"/>
                  </a:lnTo>
                  <a:lnTo>
                    <a:pt x="236" y="574"/>
                  </a:lnTo>
                  <a:lnTo>
                    <a:pt x="216" y="599"/>
                  </a:lnTo>
                  <a:lnTo>
                    <a:pt x="194" y="628"/>
                  </a:lnTo>
                  <a:lnTo>
                    <a:pt x="176" y="655"/>
                  </a:lnTo>
                  <a:lnTo>
                    <a:pt x="157" y="686"/>
                  </a:lnTo>
                  <a:lnTo>
                    <a:pt x="138" y="716"/>
                  </a:lnTo>
                  <a:lnTo>
                    <a:pt x="122" y="748"/>
                  </a:lnTo>
                  <a:lnTo>
                    <a:pt x="106" y="775"/>
                  </a:lnTo>
                  <a:lnTo>
                    <a:pt x="91" y="809"/>
                  </a:lnTo>
                  <a:lnTo>
                    <a:pt x="77" y="842"/>
                  </a:lnTo>
                  <a:lnTo>
                    <a:pt x="65" y="876"/>
                  </a:lnTo>
                  <a:lnTo>
                    <a:pt x="53" y="913"/>
                  </a:lnTo>
                  <a:lnTo>
                    <a:pt x="38" y="959"/>
                  </a:lnTo>
                  <a:lnTo>
                    <a:pt x="28" y="1001"/>
                  </a:lnTo>
                  <a:lnTo>
                    <a:pt x="18" y="1045"/>
                  </a:lnTo>
                  <a:lnTo>
                    <a:pt x="13" y="1087"/>
                  </a:lnTo>
                  <a:lnTo>
                    <a:pt x="6" y="1136"/>
                  </a:lnTo>
                  <a:lnTo>
                    <a:pt x="1" y="1198"/>
                  </a:lnTo>
                  <a:lnTo>
                    <a:pt x="0" y="1246"/>
                  </a:lnTo>
                  <a:lnTo>
                    <a:pt x="1" y="1294"/>
                  </a:lnTo>
                  <a:lnTo>
                    <a:pt x="5" y="1338"/>
                  </a:lnTo>
                  <a:lnTo>
                    <a:pt x="10" y="1381"/>
                  </a:lnTo>
                  <a:lnTo>
                    <a:pt x="15" y="1425"/>
                  </a:lnTo>
                  <a:lnTo>
                    <a:pt x="24" y="1471"/>
                  </a:lnTo>
                  <a:lnTo>
                    <a:pt x="36" y="1520"/>
                  </a:lnTo>
                  <a:lnTo>
                    <a:pt x="51" y="1571"/>
                  </a:lnTo>
                  <a:lnTo>
                    <a:pt x="66" y="1617"/>
                  </a:lnTo>
                  <a:lnTo>
                    <a:pt x="83" y="1663"/>
                  </a:lnTo>
                  <a:lnTo>
                    <a:pt x="108" y="1707"/>
                  </a:lnTo>
                  <a:lnTo>
                    <a:pt x="133" y="1752"/>
                  </a:lnTo>
                  <a:lnTo>
                    <a:pt x="522" y="1514"/>
                  </a:lnTo>
                  <a:lnTo>
                    <a:pt x="501" y="1470"/>
                  </a:lnTo>
                  <a:lnTo>
                    <a:pt x="486" y="1436"/>
                  </a:lnTo>
                  <a:lnTo>
                    <a:pt x="476" y="1399"/>
                  </a:lnTo>
                  <a:lnTo>
                    <a:pt x="467" y="1363"/>
                  </a:lnTo>
                  <a:lnTo>
                    <a:pt x="461" y="1330"/>
                  </a:lnTo>
                  <a:lnTo>
                    <a:pt x="459" y="1297"/>
                  </a:lnTo>
                  <a:lnTo>
                    <a:pt x="456" y="1265"/>
                  </a:lnTo>
                  <a:lnTo>
                    <a:pt x="456" y="1231"/>
                  </a:lnTo>
                  <a:lnTo>
                    <a:pt x="458" y="1192"/>
                  </a:lnTo>
                  <a:lnTo>
                    <a:pt x="463" y="1154"/>
                  </a:lnTo>
                  <a:lnTo>
                    <a:pt x="470" y="1112"/>
                  </a:lnTo>
                  <a:lnTo>
                    <a:pt x="479" y="1079"/>
                  </a:lnTo>
                  <a:lnTo>
                    <a:pt x="493" y="1040"/>
                  </a:lnTo>
                  <a:lnTo>
                    <a:pt x="507" y="1008"/>
                  </a:lnTo>
                  <a:lnTo>
                    <a:pt x="523" y="976"/>
                  </a:lnTo>
                  <a:lnTo>
                    <a:pt x="537" y="951"/>
                  </a:lnTo>
                  <a:lnTo>
                    <a:pt x="551" y="931"/>
                  </a:lnTo>
                  <a:lnTo>
                    <a:pt x="565" y="911"/>
                  </a:lnTo>
                  <a:lnTo>
                    <a:pt x="581" y="891"/>
                  </a:lnTo>
                  <a:lnTo>
                    <a:pt x="599" y="870"/>
                  </a:lnTo>
                  <a:lnTo>
                    <a:pt x="614" y="855"/>
                  </a:lnTo>
                  <a:lnTo>
                    <a:pt x="631" y="837"/>
                  </a:lnTo>
                  <a:lnTo>
                    <a:pt x="648" y="821"/>
                  </a:lnTo>
                  <a:lnTo>
                    <a:pt x="668" y="805"/>
                  </a:lnTo>
                  <a:lnTo>
                    <a:pt x="692" y="789"/>
                  </a:lnTo>
                  <a:lnTo>
                    <a:pt x="712" y="774"/>
                  </a:lnTo>
                  <a:lnTo>
                    <a:pt x="729" y="765"/>
                  </a:lnTo>
                  <a:lnTo>
                    <a:pt x="754" y="749"/>
                  </a:lnTo>
                  <a:lnTo>
                    <a:pt x="776" y="740"/>
                  </a:lnTo>
                  <a:lnTo>
                    <a:pt x="795" y="733"/>
                  </a:lnTo>
                  <a:lnTo>
                    <a:pt x="815" y="725"/>
                  </a:lnTo>
                  <a:lnTo>
                    <a:pt x="846" y="718"/>
                  </a:lnTo>
                  <a:lnTo>
                    <a:pt x="874" y="713"/>
                  </a:lnTo>
                  <a:lnTo>
                    <a:pt x="903" y="709"/>
                  </a:lnTo>
                  <a:lnTo>
                    <a:pt x="932" y="707"/>
                  </a:lnTo>
                  <a:lnTo>
                    <a:pt x="948" y="706"/>
                  </a:lnTo>
                  <a:lnTo>
                    <a:pt x="948" y="962"/>
                  </a:lnTo>
                  <a:lnTo>
                    <a:pt x="1318" y="488"/>
                  </a:lnTo>
                  <a:lnTo>
                    <a:pt x="949" y="0"/>
                  </a:lnTo>
                  <a:lnTo>
                    <a:pt x="949" y="220"/>
                  </a:lnTo>
                  <a:lnTo>
                    <a:pt x="929" y="221"/>
                  </a:lnTo>
                  <a:lnTo>
                    <a:pt x="900" y="222"/>
                  </a:lnTo>
                  <a:lnTo>
                    <a:pt x="870" y="224"/>
                  </a:lnTo>
                  <a:lnTo>
                    <a:pt x="841" y="227"/>
                  </a:lnTo>
                  <a:lnTo>
                    <a:pt x="816" y="23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/>
            </a:p>
          </p:txBody>
        </p:sp>
        <p:sp>
          <p:nvSpPr>
            <p:cNvPr id="33" name="Freeform 4"/>
            <p:cNvSpPr>
              <a:spLocks/>
            </p:cNvSpPr>
            <p:nvPr/>
          </p:nvSpPr>
          <p:spPr bwMode="auto">
            <a:xfrm>
              <a:off x="3390" y="2496"/>
              <a:ext cx="1753" cy="970"/>
            </a:xfrm>
            <a:custGeom>
              <a:avLst/>
              <a:gdLst>
                <a:gd name="T0" fmla="*/ 854 w 1753"/>
                <a:gd name="T1" fmla="*/ 954 h 970"/>
                <a:gd name="T2" fmla="*/ 806 w 1753"/>
                <a:gd name="T3" fmla="*/ 945 h 970"/>
                <a:gd name="T4" fmla="*/ 769 w 1753"/>
                <a:gd name="T5" fmla="*/ 935 h 970"/>
                <a:gd name="T6" fmla="*/ 728 w 1753"/>
                <a:gd name="T7" fmla="*/ 924 h 970"/>
                <a:gd name="T8" fmla="*/ 690 w 1753"/>
                <a:gd name="T9" fmla="*/ 909 h 970"/>
                <a:gd name="T10" fmla="*/ 644 w 1753"/>
                <a:gd name="T11" fmla="*/ 890 h 970"/>
                <a:gd name="T12" fmla="*/ 601 w 1753"/>
                <a:gd name="T13" fmla="*/ 870 h 970"/>
                <a:gd name="T14" fmla="*/ 559 w 1753"/>
                <a:gd name="T15" fmla="*/ 848 h 970"/>
                <a:gd name="T16" fmla="*/ 523 w 1753"/>
                <a:gd name="T17" fmla="*/ 824 h 970"/>
                <a:gd name="T18" fmla="*/ 487 w 1753"/>
                <a:gd name="T19" fmla="*/ 800 h 970"/>
                <a:gd name="T20" fmla="*/ 447 w 1753"/>
                <a:gd name="T21" fmla="*/ 771 h 970"/>
                <a:gd name="T22" fmla="*/ 413 w 1753"/>
                <a:gd name="T23" fmla="*/ 743 h 970"/>
                <a:gd name="T24" fmla="*/ 360 w 1753"/>
                <a:gd name="T25" fmla="*/ 697 h 970"/>
                <a:gd name="T26" fmla="*/ 308 w 1753"/>
                <a:gd name="T27" fmla="*/ 640 h 970"/>
                <a:gd name="T28" fmla="*/ 270 w 1753"/>
                <a:gd name="T29" fmla="*/ 592 h 970"/>
                <a:gd name="T30" fmla="*/ 229 w 1753"/>
                <a:gd name="T31" fmla="*/ 537 h 970"/>
                <a:gd name="T32" fmla="*/ 189 w 1753"/>
                <a:gd name="T33" fmla="*/ 474 h 970"/>
                <a:gd name="T34" fmla="*/ 185 w 1753"/>
                <a:gd name="T35" fmla="*/ 0 h 970"/>
                <a:gd name="T36" fmla="*/ 583 w 1753"/>
                <a:gd name="T37" fmla="*/ 232 h 970"/>
                <a:gd name="T38" fmla="*/ 618 w 1753"/>
                <a:gd name="T39" fmla="*/ 280 h 970"/>
                <a:gd name="T40" fmla="*/ 654 w 1753"/>
                <a:gd name="T41" fmla="*/ 323 h 970"/>
                <a:gd name="T42" fmla="*/ 685 w 1753"/>
                <a:gd name="T43" fmla="*/ 357 h 970"/>
                <a:gd name="T44" fmla="*/ 723 w 1753"/>
                <a:gd name="T45" fmla="*/ 387 h 970"/>
                <a:gd name="T46" fmla="*/ 768 w 1753"/>
                <a:gd name="T47" fmla="*/ 418 h 970"/>
                <a:gd name="T48" fmla="*/ 810 w 1753"/>
                <a:gd name="T49" fmla="*/ 443 h 970"/>
                <a:gd name="T50" fmla="*/ 851 w 1753"/>
                <a:gd name="T51" fmla="*/ 459 h 970"/>
                <a:gd name="T52" fmla="*/ 900 w 1753"/>
                <a:gd name="T53" fmla="*/ 475 h 970"/>
                <a:gd name="T54" fmla="*/ 958 w 1753"/>
                <a:gd name="T55" fmla="*/ 482 h 970"/>
                <a:gd name="T56" fmla="*/ 1057 w 1753"/>
                <a:gd name="T57" fmla="*/ 486 h 970"/>
                <a:gd name="T58" fmla="*/ 1139 w 1753"/>
                <a:gd name="T59" fmla="*/ 470 h 970"/>
                <a:gd name="T60" fmla="*/ 1225 w 1753"/>
                <a:gd name="T61" fmla="*/ 438 h 970"/>
                <a:gd name="T62" fmla="*/ 1301 w 1753"/>
                <a:gd name="T63" fmla="*/ 393 h 970"/>
                <a:gd name="T64" fmla="*/ 1752 w 1753"/>
                <a:gd name="T65" fmla="*/ 612 h 970"/>
                <a:gd name="T66" fmla="*/ 1711 w 1753"/>
                <a:gd name="T67" fmla="*/ 658 h 970"/>
                <a:gd name="T68" fmla="*/ 1671 w 1753"/>
                <a:gd name="T69" fmla="*/ 699 h 970"/>
                <a:gd name="T70" fmla="*/ 1626 w 1753"/>
                <a:gd name="T71" fmla="*/ 740 h 970"/>
                <a:gd name="T72" fmla="*/ 1582 w 1753"/>
                <a:gd name="T73" fmla="*/ 775 h 970"/>
                <a:gd name="T74" fmla="*/ 1533 w 1753"/>
                <a:gd name="T75" fmla="*/ 810 h 970"/>
                <a:gd name="T76" fmla="*/ 1485 w 1753"/>
                <a:gd name="T77" fmla="*/ 840 h 970"/>
                <a:gd name="T78" fmla="*/ 1440 w 1753"/>
                <a:gd name="T79" fmla="*/ 866 h 970"/>
                <a:gd name="T80" fmla="*/ 1381 w 1753"/>
                <a:gd name="T81" fmla="*/ 893 h 970"/>
                <a:gd name="T82" fmla="*/ 1325 w 1753"/>
                <a:gd name="T83" fmla="*/ 915 h 970"/>
                <a:gd name="T84" fmla="*/ 1275 w 1753"/>
                <a:gd name="T85" fmla="*/ 933 h 970"/>
                <a:gd name="T86" fmla="*/ 1223 w 1753"/>
                <a:gd name="T87" fmla="*/ 947 h 970"/>
                <a:gd name="T88" fmla="*/ 1162 w 1753"/>
                <a:gd name="T89" fmla="*/ 958 h 970"/>
                <a:gd name="T90" fmla="*/ 1099 w 1753"/>
                <a:gd name="T91" fmla="*/ 966 h 970"/>
                <a:gd name="T92" fmla="*/ 1042 w 1753"/>
                <a:gd name="T93" fmla="*/ 969 h 970"/>
                <a:gd name="T94" fmla="*/ 983 w 1753"/>
                <a:gd name="T95" fmla="*/ 968 h 970"/>
                <a:gd name="T96" fmla="*/ 924 w 1753"/>
                <a:gd name="T97" fmla="*/ 965 h 970"/>
                <a:gd name="T98" fmla="*/ 872 w 1753"/>
                <a:gd name="T99" fmla="*/ 957 h 97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753"/>
                <a:gd name="T151" fmla="*/ 0 h 970"/>
                <a:gd name="T152" fmla="*/ 1753 w 1753"/>
                <a:gd name="T153" fmla="*/ 970 h 97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753" h="970">
                  <a:moveTo>
                    <a:pt x="872" y="957"/>
                  </a:moveTo>
                  <a:lnTo>
                    <a:pt x="854" y="954"/>
                  </a:lnTo>
                  <a:lnTo>
                    <a:pt x="830" y="950"/>
                  </a:lnTo>
                  <a:lnTo>
                    <a:pt x="806" y="945"/>
                  </a:lnTo>
                  <a:lnTo>
                    <a:pt x="789" y="941"/>
                  </a:lnTo>
                  <a:lnTo>
                    <a:pt x="769" y="935"/>
                  </a:lnTo>
                  <a:lnTo>
                    <a:pt x="748" y="929"/>
                  </a:lnTo>
                  <a:lnTo>
                    <a:pt x="728" y="924"/>
                  </a:lnTo>
                  <a:lnTo>
                    <a:pt x="710" y="917"/>
                  </a:lnTo>
                  <a:lnTo>
                    <a:pt x="690" y="909"/>
                  </a:lnTo>
                  <a:lnTo>
                    <a:pt x="665" y="899"/>
                  </a:lnTo>
                  <a:lnTo>
                    <a:pt x="644" y="890"/>
                  </a:lnTo>
                  <a:lnTo>
                    <a:pt x="624" y="880"/>
                  </a:lnTo>
                  <a:lnTo>
                    <a:pt x="601" y="870"/>
                  </a:lnTo>
                  <a:lnTo>
                    <a:pt x="579" y="858"/>
                  </a:lnTo>
                  <a:lnTo>
                    <a:pt x="559" y="848"/>
                  </a:lnTo>
                  <a:lnTo>
                    <a:pt x="540" y="835"/>
                  </a:lnTo>
                  <a:lnTo>
                    <a:pt x="523" y="824"/>
                  </a:lnTo>
                  <a:lnTo>
                    <a:pt x="506" y="812"/>
                  </a:lnTo>
                  <a:lnTo>
                    <a:pt x="487" y="800"/>
                  </a:lnTo>
                  <a:lnTo>
                    <a:pt x="466" y="785"/>
                  </a:lnTo>
                  <a:lnTo>
                    <a:pt x="447" y="771"/>
                  </a:lnTo>
                  <a:lnTo>
                    <a:pt x="429" y="756"/>
                  </a:lnTo>
                  <a:lnTo>
                    <a:pt x="413" y="743"/>
                  </a:lnTo>
                  <a:lnTo>
                    <a:pt x="385" y="720"/>
                  </a:lnTo>
                  <a:lnTo>
                    <a:pt x="360" y="697"/>
                  </a:lnTo>
                  <a:lnTo>
                    <a:pt x="335" y="670"/>
                  </a:lnTo>
                  <a:lnTo>
                    <a:pt x="308" y="640"/>
                  </a:lnTo>
                  <a:lnTo>
                    <a:pt x="290" y="618"/>
                  </a:lnTo>
                  <a:lnTo>
                    <a:pt x="270" y="592"/>
                  </a:lnTo>
                  <a:lnTo>
                    <a:pt x="248" y="565"/>
                  </a:lnTo>
                  <a:lnTo>
                    <a:pt x="229" y="537"/>
                  </a:lnTo>
                  <a:lnTo>
                    <a:pt x="211" y="508"/>
                  </a:lnTo>
                  <a:lnTo>
                    <a:pt x="189" y="474"/>
                  </a:lnTo>
                  <a:lnTo>
                    <a:pt x="0" y="590"/>
                  </a:lnTo>
                  <a:lnTo>
                    <a:pt x="185" y="0"/>
                  </a:lnTo>
                  <a:lnTo>
                    <a:pt x="785" y="112"/>
                  </a:lnTo>
                  <a:lnTo>
                    <a:pt x="583" y="232"/>
                  </a:lnTo>
                  <a:lnTo>
                    <a:pt x="600" y="258"/>
                  </a:lnTo>
                  <a:lnTo>
                    <a:pt x="618" y="280"/>
                  </a:lnTo>
                  <a:lnTo>
                    <a:pt x="636" y="302"/>
                  </a:lnTo>
                  <a:lnTo>
                    <a:pt x="654" y="323"/>
                  </a:lnTo>
                  <a:lnTo>
                    <a:pt x="669" y="339"/>
                  </a:lnTo>
                  <a:lnTo>
                    <a:pt x="685" y="357"/>
                  </a:lnTo>
                  <a:lnTo>
                    <a:pt x="703" y="372"/>
                  </a:lnTo>
                  <a:lnTo>
                    <a:pt x="723" y="387"/>
                  </a:lnTo>
                  <a:lnTo>
                    <a:pt x="747" y="404"/>
                  </a:lnTo>
                  <a:lnTo>
                    <a:pt x="768" y="418"/>
                  </a:lnTo>
                  <a:lnTo>
                    <a:pt x="785" y="429"/>
                  </a:lnTo>
                  <a:lnTo>
                    <a:pt x="810" y="443"/>
                  </a:lnTo>
                  <a:lnTo>
                    <a:pt x="832" y="453"/>
                  </a:lnTo>
                  <a:lnTo>
                    <a:pt x="851" y="459"/>
                  </a:lnTo>
                  <a:lnTo>
                    <a:pt x="871" y="467"/>
                  </a:lnTo>
                  <a:lnTo>
                    <a:pt x="900" y="475"/>
                  </a:lnTo>
                  <a:lnTo>
                    <a:pt x="929" y="479"/>
                  </a:lnTo>
                  <a:lnTo>
                    <a:pt x="958" y="482"/>
                  </a:lnTo>
                  <a:lnTo>
                    <a:pt x="1002" y="485"/>
                  </a:lnTo>
                  <a:lnTo>
                    <a:pt x="1057" y="486"/>
                  </a:lnTo>
                  <a:lnTo>
                    <a:pt x="1100" y="479"/>
                  </a:lnTo>
                  <a:lnTo>
                    <a:pt x="1139" y="470"/>
                  </a:lnTo>
                  <a:lnTo>
                    <a:pt x="1184" y="456"/>
                  </a:lnTo>
                  <a:lnTo>
                    <a:pt x="1225" y="438"/>
                  </a:lnTo>
                  <a:lnTo>
                    <a:pt x="1265" y="417"/>
                  </a:lnTo>
                  <a:lnTo>
                    <a:pt x="1301" y="393"/>
                  </a:lnTo>
                  <a:lnTo>
                    <a:pt x="1336" y="360"/>
                  </a:lnTo>
                  <a:lnTo>
                    <a:pt x="1752" y="612"/>
                  </a:lnTo>
                  <a:lnTo>
                    <a:pt x="1735" y="633"/>
                  </a:lnTo>
                  <a:lnTo>
                    <a:pt x="1711" y="658"/>
                  </a:lnTo>
                  <a:lnTo>
                    <a:pt x="1691" y="679"/>
                  </a:lnTo>
                  <a:lnTo>
                    <a:pt x="1671" y="699"/>
                  </a:lnTo>
                  <a:lnTo>
                    <a:pt x="1651" y="719"/>
                  </a:lnTo>
                  <a:lnTo>
                    <a:pt x="1626" y="740"/>
                  </a:lnTo>
                  <a:lnTo>
                    <a:pt x="1604" y="758"/>
                  </a:lnTo>
                  <a:lnTo>
                    <a:pt x="1582" y="775"/>
                  </a:lnTo>
                  <a:lnTo>
                    <a:pt x="1557" y="792"/>
                  </a:lnTo>
                  <a:lnTo>
                    <a:pt x="1533" y="810"/>
                  </a:lnTo>
                  <a:lnTo>
                    <a:pt x="1508" y="827"/>
                  </a:lnTo>
                  <a:lnTo>
                    <a:pt x="1485" y="840"/>
                  </a:lnTo>
                  <a:lnTo>
                    <a:pt x="1462" y="854"/>
                  </a:lnTo>
                  <a:lnTo>
                    <a:pt x="1440" y="866"/>
                  </a:lnTo>
                  <a:lnTo>
                    <a:pt x="1409" y="880"/>
                  </a:lnTo>
                  <a:lnTo>
                    <a:pt x="1381" y="893"/>
                  </a:lnTo>
                  <a:lnTo>
                    <a:pt x="1349" y="906"/>
                  </a:lnTo>
                  <a:lnTo>
                    <a:pt x="1325" y="915"/>
                  </a:lnTo>
                  <a:lnTo>
                    <a:pt x="1302" y="925"/>
                  </a:lnTo>
                  <a:lnTo>
                    <a:pt x="1275" y="933"/>
                  </a:lnTo>
                  <a:lnTo>
                    <a:pt x="1249" y="941"/>
                  </a:lnTo>
                  <a:lnTo>
                    <a:pt x="1223" y="947"/>
                  </a:lnTo>
                  <a:lnTo>
                    <a:pt x="1192" y="953"/>
                  </a:lnTo>
                  <a:lnTo>
                    <a:pt x="1162" y="958"/>
                  </a:lnTo>
                  <a:lnTo>
                    <a:pt x="1131" y="963"/>
                  </a:lnTo>
                  <a:lnTo>
                    <a:pt x="1099" y="966"/>
                  </a:lnTo>
                  <a:lnTo>
                    <a:pt x="1075" y="967"/>
                  </a:lnTo>
                  <a:lnTo>
                    <a:pt x="1042" y="969"/>
                  </a:lnTo>
                  <a:lnTo>
                    <a:pt x="1010" y="969"/>
                  </a:lnTo>
                  <a:lnTo>
                    <a:pt x="983" y="968"/>
                  </a:lnTo>
                  <a:lnTo>
                    <a:pt x="955" y="967"/>
                  </a:lnTo>
                  <a:lnTo>
                    <a:pt x="924" y="965"/>
                  </a:lnTo>
                  <a:lnTo>
                    <a:pt x="896" y="961"/>
                  </a:lnTo>
                  <a:lnTo>
                    <a:pt x="872" y="957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/>
            </a:p>
          </p:txBody>
        </p:sp>
        <p:sp>
          <p:nvSpPr>
            <p:cNvPr id="34" name="Freeform 5"/>
            <p:cNvSpPr>
              <a:spLocks/>
            </p:cNvSpPr>
            <p:nvPr/>
          </p:nvSpPr>
          <p:spPr bwMode="auto">
            <a:xfrm>
              <a:off x="4601" y="1456"/>
              <a:ext cx="887" cy="1736"/>
            </a:xfrm>
            <a:custGeom>
              <a:avLst/>
              <a:gdLst>
                <a:gd name="T0" fmla="*/ 19 w 887"/>
                <a:gd name="T1" fmla="*/ 3 h 1736"/>
                <a:gd name="T2" fmla="*/ 64 w 887"/>
                <a:gd name="T3" fmla="*/ 13 h 1736"/>
                <a:gd name="T4" fmla="*/ 103 w 887"/>
                <a:gd name="T5" fmla="*/ 23 h 1736"/>
                <a:gd name="T6" fmla="*/ 142 w 887"/>
                <a:gd name="T7" fmla="*/ 35 h 1736"/>
                <a:gd name="T8" fmla="*/ 181 w 887"/>
                <a:gd name="T9" fmla="*/ 50 h 1736"/>
                <a:gd name="T10" fmla="*/ 225 w 887"/>
                <a:gd name="T11" fmla="*/ 69 h 1736"/>
                <a:gd name="T12" fmla="*/ 268 w 887"/>
                <a:gd name="T13" fmla="*/ 89 h 1736"/>
                <a:gd name="T14" fmla="*/ 310 w 887"/>
                <a:gd name="T15" fmla="*/ 111 h 1736"/>
                <a:gd name="T16" fmla="*/ 346 w 887"/>
                <a:gd name="T17" fmla="*/ 135 h 1736"/>
                <a:gd name="T18" fmla="*/ 382 w 887"/>
                <a:gd name="T19" fmla="*/ 159 h 1736"/>
                <a:gd name="T20" fmla="*/ 422 w 887"/>
                <a:gd name="T21" fmla="*/ 190 h 1736"/>
                <a:gd name="T22" fmla="*/ 458 w 887"/>
                <a:gd name="T23" fmla="*/ 217 h 1736"/>
                <a:gd name="T24" fmla="*/ 514 w 887"/>
                <a:gd name="T25" fmla="*/ 270 h 1736"/>
                <a:gd name="T26" fmla="*/ 562 w 887"/>
                <a:gd name="T27" fmla="*/ 322 h 1736"/>
                <a:gd name="T28" fmla="*/ 600 w 887"/>
                <a:gd name="T29" fmla="*/ 370 h 1736"/>
                <a:gd name="T30" fmla="*/ 640 w 887"/>
                <a:gd name="T31" fmla="*/ 425 h 1736"/>
                <a:gd name="T32" fmla="*/ 676 w 887"/>
                <a:gd name="T33" fmla="*/ 486 h 1736"/>
                <a:gd name="T34" fmla="*/ 709 w 887"/>
                <a:gd name="T35" fmla="*/ 545 h 1736"/>
                <a:gd name="T36" fmla="*/ 737 w 887"/>
                <a:gd name="T37" fmla="*/ 612 h 1736"/>
                <a:gd name="T38" fmla="*/ 761 w 887"/>
                <a:gd name="T39" fmla="*/ 683 h 1736"/>
                <a:gd name="T40" fmla="*/ 786 w 887"/>
                <a:gd name="T41" fmla="*/ 771 h 1736"/>
                <a:gd name="T42" fmla="*/ 801 w 887"/>
                <a:gd name="T43" fmla="*/ 857 h 1736"/>
                <a:gd name="T44" fmla="*/ 813 w 887"/>
                <a:gd name="T45" fmla="*/ 967 h 1736"/>
                <a:gd name="T46" fmla="*/ 813 w 887"/>
                <a:gd name="T47" fmla="*/ 1064 h 1736"/>
                <a:gd name="T48" fmla="*/ 804 w 887"/>
                <a:gd name="T49" fmla="*/ 1152 h 1736"/>
                <a:gd name="T50" fmla="*/ 790 w 887"/>
                <a:gd name="T51" fmla="*/ 1242 h 1736"/>
                <a:gd name="T52" fmla="*/ 763 w 887"/>
                <a:gd name="T53" fmla="*/ 1340 h 1736"/>
                <a:gd name="T54" fmla="*/ 731 w 887"/>
                <a:gd name="T55" fmla="*/ 1433 h 1736"/>
                <a:gd name="T56" fmla="*/ 687 w 887"/>
                <a:gd name="T57" fmla="*/ 1520 h 1736"/>
                <a:gd name="T58" fmla="*/ 278 w 887"/>
                <a:gd name="T59" fmla="*/ 1735 h 1736"/>
                <a:gd name="T60" fmla="*/ 288 w 887"/>
                <a:gd name="T61" fmla="*/ 1276 h 1736"/>
                <a:gd name="T62" fmla="*/ 325 w 887"/>
                <a:gd name="T63" fmla="*/ 1204 h 1736"/>
                <a:gd name="T64" fmla="*/ 347 w 887"/>
                <a:gd name="T65" fmla="*/ 1134 h 1736"/>
                <a:gd name="T66" fmla="*/ 355 w 887"/>
                <a:gd name="T67" fmla="*/ 1067 h 1736"/>
                <a:gd name="T68" fmla="*/ 358 w 887"/>
                <a:gd name="T69" fmla="*/ 1001 h 1736"/>
                <a:gd name="T70" fmla="*/ 352 w 887"/>
                <a:gd name="T71" fmla="*/ 924 h 1736"/>
                <a:gd name="T72" fmla="*/ 335 w 887"/>
                <a:gd name="T73" fmla="*/ 848 h 1736"/>
                <a:gd name="T74" fmla="*/ 309 w 887"/>
                <a:gd name="T75" fmla="*/ 777 h 1736"/>
                <a:gd name="T76" fmla="*/ 278 w 887"/>
                <a:gd name="T77" fmla="*/ 721 h 1736"/>
                <a:gd name="T78" fmla="*/ 250 w 887"/>
                <a:gd name="T79" fmla="*/ 681 h 1736"/>
                <a:gd name="T80" fmla="*/ 217 w 887"/>
                <a:gd name="T81" fmla="*/ 639 h 1736"/>
                <a:gd name="T82" fmla="*/ 185 w 887"/>
                <a:gd name="T83" fmla="*/ 606 h 1736"/>
                <a:gd name="T84" fmla="*/ 148 w 887"/>
                <a:gd name="T85" fmla="*/ 575 h 1736"/>
                <a:gd name="T86" fmla="*/ 104 w 887"/>
                <a:gd name="T87" fmla="*/ 544 h 1736"/>
                <a:gd name="T88" fmla="*/ 62 w 887"/>
                <a:gd name="T89" fmla="*/ 519 h 1736"/>
                <a:gd name="T90" fmla="*/ 0 w 887"/>
                <a:gd name="T91" fmla="*/ 496 h 17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87"/>
                <a:gd name="T139" fmla="*/ 0 h 1736"/>
                <a:gd name="T140" fmla="*/ 887 w 887"/>
                <a:gd name="T141" fmla="*/ 1736 h 17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87" h="1736">
                  <a:moveTo>
                    <a:pt x="0" y="0"/>
                  </a:moveTo>
                  <a:lnTo>
                    <a:pt x="19" y="3"/>
                  </a:lnTo>
                  <a:lnTo>
                    <a:pt x="38" y="6"/>
                  </a:lnTo>
                  <a:lnTo>
                    <a:pt x="64" y="13"/>
                  </a:lnTo>
                  <a:lnTo>
                    <a:pt x="83" y="17"/>
                  </a:lnTo>
                  <a:lnTo>
                    <a:pt x="103" y="23"/>
                  </a:lnTo>
                  <a:lnTo>
                    <a:pt x="122" y="30"/>
                  </a:lnTo>
                  <a:lnTo>
                    <a:pt x="142" y="35"/>
                  </a:lnTo>
                  <a:lnTo>
                    <a:pt x="161" y="41"/>
                  </a:lnTo>
                  <a:lnTo>
                    <a:pt x="181" y="50"/>
                  </a:lnTo>
                  <a:lnTo>
                    <a:pt x="205" y="59"/>
                  </a:lnTo>
                  <a:lnTo>
                    <a:pt x="225" y="69"/>
                  </a:lnTo>
                  <a:lnTo>
                    <a:pt x="246" y="78"/>
                  </a:lnTo>
                  <a:lnTo>
                    <a:pt x="268" y="89"/>
                  </a:lnTo>
                  <a:lnTo>
                    <a:pt x="290" y="101"/>
                  </a:lnTo>
                  <a:lnTo>
                    <a:pt x="310" y="111"/>
                  </a:lnTo>
                  <a:lnTo>
                    <a:pt x="329" y="124"/>
                  </a:lnTo>
                  <a:lnTo>
                    <a:pt x="346" y="135"/>
                  </a:lnTo>
                  <a:lnTo>
                    <a:pt x="363" y="147"/>
                  </a:lnTo>
                  <a:lnTo>
                    <a:pt x="382" y="159"/>
                  </a:lnTo>
                  <a:lnTo>
                    <a:pt x="403" y="174"/>
                  </a:lnTo>
                  <a:lnTo>
                    <a:pt x="422" y="190"/>
                  </a:lnTo>
                  <a:lnTo>
                    <a:pt x="440" y="205"/>
                  </a:lnTo>
                  <a:lnTo>
                    <a:pt x="458" y="217"/>
                  </a:lnTo>
                  <a:lnTo>
                    <a:pt x="486" y="242"/>
                  </a:lnTo>
                  <a:lnTo>
                    <a:pt x="514" y="270"/>
                  </a:lnTo>
                  <a:lnTo>
                    <a:pt x="536" y="292"/>
                  </a:lnTo>
                  <a:lnTo>
                    <a:pt x="562" y="322"/>
                  </a:lnTo>
                  <a:lnTo>
                    <a:pt x="580" y="345"/>
                  </a:lnTo>
                  <a:lnTo>
                    <a:pt x="600" y="370"/>
                  </a:lnTo>
                  <a:lnTo>
                    <a:pt x="622" y="399"/>
                  </a:lnTo>
                  <a:lnTo>
                    <a:pt x="640" y="425"/>
                  </a:lnTo>
                  <a:lnTo>
                    <a:pt x="658" y="456"/>
                  </a:lnTo>
                  <a:lnTo>
                    <a:pt x="676" y="486"/>
                  </a:lnTo>
                  <a:lnTo>
                    <a:pt x="694" y="518"/>
                  </a:lnTo>
                  <a:lnTo>
                    <a:pt x="709" y="545"/>
                  </a:lnTo>
                  <a:lnTo>
                    <a:pt x="723" y="579"/>
                  </a:lnTo>
                  <a:lnTo>
                    <a:pt x="737" y="612"/>
                  </a:lnTo>
                  <a:lnTo>
                    <a:pt x="749" y="646"/>
                  </a:lnTo>
                  <a:lnTo>
                    <a:pt x="761" y="683"/>
                  </a:lnTo>
                  <a:lnTo>
                    <a:pt x="776" y="729"/>
                  </a:lnTo>
                  <a:lnTo>
                    <a:pt x="786" y="771"/>
                  </a:lnTo>
                  <a:lnTo>
                    <a:pt x="796" y="814"/>
                  </a:lnTo>
                  <a:lnTo>
                    <a:pt x="801" y="857"/>
                  </a:lnTo>
                  <a:lnTo>
                    <a:pt x="808" y="906"/>
                  </a:lnTo>
                  <a:lnTo>
                    <a:pt x="813" y="967"/>
                  </a:lnTo>
                  <a:lnTo>
                    <a:pt x="814" y="1016"/>
                  </a:lnTo>
                  <a:lnTo>
                    <a:pt x="813" y="1064"/>
                  </a:lnTo>
                  <a:lnTo>
                    <a:pt x="809" y="1109"/>
                  </a:lnTo>
                  <a:lnTo>
                    <a:pt x="804" y="1152"/>
                  </a:lnTo>
                  <a:lnTo>
                    <a:pt x="799" y="1196"/>
                  </a:lnTo>
                  <a:lnTo>
                    <a:pt x="790" y="1242"/>
                  </a:lnTo>
                  <a:lnTo>
                    <a:pt x="778" y="1291"/>
                  </a:lnTo>
                  <a:lnTo>
                    <a:pt x="763" y="1340"/>
                  </a:lnTo>
                  <a:lnTo>
                    <a:pt x="748" y="1387"/>
                  </a:lnTo>
                  <a:lnTo>
                    <a:pt x="731" y="1433"/>
                  </a:lnTo>
                  <a:lnTo>
                    <a:pt x="711" y="1477"/>
                  </a:lnTo>
                  <a:lnTo>
                    <a:pt x="687" y="1520"/>
                  </a:lnTo>
                  <a:lnTo>
                    <a:pt x="886" y="1640"/>
                  </a:lnTo>
                  <a:lnTo>
                    <a:pt x="278" y="1735"/>
                  </a:lnTo>
                  <a:lnTo>
                    <a:pt x="55" y="1143"/>
                  </a:lnTo>
                  <a:lnTo>
                    <a:pt x="288" y="1276"/>
                  </a:lnTo>
                  <a:lnTo>
                    <a:pt x="311" y="1238"/>
                  </a:lnTo>
                  <a:lnTo>
                    <a:pt x="325" y="1204"/>
                  </a:lnTo>
                  <a:lnTo>
                    <a:pt x="338" y="1169"/>
                  </a:lnTo>
                  <a:lnTo>
                    <a:pt x="347" y="1134"/>
                  </a:lnTo>
                  <a:lnTo>
                    <a:pt x="353" y="1100"/>
                  </a:lnTo>
                  <a:lnTo>
                    <a:pt x="355" y="1067"/>
                  </a:lnTo>
                  <a:lnTo>
                    <a:pt x="358" y="1034"/>
                  </a:lnTo>
                  <a:lnTo>
                    <a:pt x="358" y="1001"/>
                  </a:lnTo>
                  <a:lnTo>
                    <a:pt x="356" y="962"/>
                  </a:lnTo>
                  <a:lnTo>
                    <a:pt x="352" y="924"/>
                  </a:lnTo>
                  <a:lnTo>
                    <a:pt x="344" y="882"/>
                  </a:lnTo>
                  <a:lnTo>
                    <a:pt x="335" y="848"/>
                  </a:lnTo>
                  <a:lnTo>
                    <a:pt x="321" y="810"/>
                  </a:lnTo>
                  <a:lnTo>
                    <a:pt x="309" y="777"/>
                  </a:lnTo>
                  <a:lnTo>
                    <a:pt x="292" y="746"/>
                  </a:lnTo>
                  <a:lnTo>
                    <a:pt x="278" y="721"/>
                  </a:lnTo>
                  <a:lnTo>
                    <a:pt x="264" y="701"/>
                  </a:lnTo>
                  <a:lnTo>
                    <a:pt x="250" y="681"/>
                  </a:lnTo>
                  <a:lnTo>
                    <a:pt x="234" y="661"/>
                  </a:lnTo>
                  <a:lnTo>
                    <a:pt x="217" y="639"/>
                  </a:lnTo>
                  <a:lnTo>
                    <a:pt x="202" y="625"/>
                  </a:lnTo>
                  <a:lnTo>
                    <a:pt x="185" y="606"/>
                  </a:lnTo>
                  <a:lnTo>
                    <a:pt x="168" y="591"/>
                  </a:lnTo>
                  <a:lnTo>
                    <a:pt x="148" y="575"/>
                  </a:lnTo>
                  <a:lnTo>
                    <a:pt x="124" y="558"/>
                  </a:lnTo>
                  <a:lnTo>
                    <a:pt x="104" y="544"/>
                  </a:lnTo>
                  <a:lnTo>
                    <a:pt x="87" y="533"/>
                  </a:lnTo>
                  <a:lnTo>
                    <a:pt x="62" y="519"/>
                  </a:lnTo>
                  <a:lnTo>
                    <a:pt x="38" y="508"/>
                  </a:lnTo>
                  <a:lnTo>
                    <a:pt x="0" y="496"/>
                  </a:lnTo>
                  <a:lnTo>
                    <a:pt x="0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/>
            </a:p>
          </p:txBody>
        </p:sp>
        <p:sp>
          <p:nvSpPr>
            <p:cNvPr id="35" name="Freeform 6"/>
            <p:cNvSpPr>
              <a:spLocks/>
            </p:cNvSpPr>
            <p:nvPr/>
          </p:nvSpPr>
          <p:spPr bwMode="auto">
            <a:xfrm>
              <a:off x="3457" y="1228"/>
              <a:ext cx="1319" cy="1571"/>
            </a:xfrm>
            <a:custGeom>
              <a:avLst/>
              <a:gdLst>
                <a:gd name="T0" fmla="*/ 798 w 1319"/>
                <a:gd name="T1" fmla="*/ 233 h 1571"/>
                <a:gd name="T2" fmla="*/ 750 w 1319"/>
                <a:gd name="T3" fmla="*/ 244 h 1571"/>
                <a:gd name="T4" fmla="*/ 713 w 1319"/>
                <a:gd name="T5" fmla="*/ 253 h 1571"/>
                <a:gd name="T6" fmla="*/ 674 w 1319"/>
                <a:gd name="T7" fmla="*/ 266 h 1571"/>
                <a:gd name="T8" fmla="*/ 635 w 1319"/>
                <a:gd name="T9" fmla="*/ 280 h 1571"/>
                <a:gd name="T10" fmla="*/ 590 w 1319"/>
                <a:gd name="T11" fmla="*/ 299 h 1571"/>
                <a:gd name="T12" fmla="*/ 547 w 1319"/>
                <a:gd name="T13" fmla="*/ 319 h 1571"/>
                <a:gd name="T14" fmla="*/ 505 w 1319"/>
                <a:gd name="T15" fmla="*/ 341 h 1571"/>
                <a:gd name="T16" fmla="*/ 468 w 1319"/>
                <a:gd name="T17" fmla="*/ 365 h 1571"/>
                <a:gd name="T18" fmla="*/ 432 w 1319"/>
                <a:gd name="T19" fmla="*/ 389 h 1571"/>
                <a:gd name="T20" fmla="*/ 392 w 1319"/>
                <a:gd name="T21" fmla="*/ 419 h 1571"/>
                <a:gd name="T22" fmla="*/ 357 w 1319"/>
                <a:gd name="T23" fmla="*/ 447 h 1571"/>
                <a:gd name="T24" fmla="*/ 302 w 1319"/>
                <a:gd name="T25" fmla="*/ 499 h 1571"/>
                <a:gd name="T26" fmla="*/ 254 w 1319"/>
                <a:gd name="T27" fmla="*/ 551 h 1571"/>
                <a:gd name="T28" fmla="*/ 216 w 1319"/>
                <a:gd name="T29" fmla="*/ 599 h 1571"/>
                <a:gd name="T30" fmla="*/ 176 w 1319"/>
                <a:gd name="T31" fmla="*/ 655 h 1571"/>
                <a:gd name="T32" fmla="*/ 138 w 1319"/>
                <a:gd name="T33" fmla="*/ 716 h 1571"/>
                <a:gd name="T34" fmla="*/ 106 w 1319"/>
                <a:gd name="T35" fmla="*/ 775 h 1571"/>
                <a:gd name="T36" fmla="*/ 77 w 1319"/>
                <a:gd name="T37" fmla="*/ 842 h 1571"/>
                <a:gd name="T38" fmla="*/ 53 w 1319"/>
                <a:gd name="T39" fmla="*/ 913 h 1571"/>
                <a:gd name="T40" fmla="*/ 28 w 1319"/>
                <a:gd name="T41" fmla="*/ 1001 h 1571"/>
                <a:gd name="T42" fmla="*/ 13 w 1319"/>
                <a:gd name="T43" fmla="*/ 1087 h 1571"/>
                <a:gd name="T44" fmla="*/ 1 w 1319"/>
                <a:gd name="T45" fmla="*/ 1197 h 1571"/>
                <a:gd name="T46" fmla="*/ 1 w 1319"/>
                <a:gd name="T47" fmla="*/ 1292 h 1571"/>
                <a:gd name="T48" fmla="*/ 10 w 1319"/>
                <a:gd name="T49" fmla="*/ 1380 h 1571"/>
                <a:gd name="T50" fmla="*/ 24 w 1319"/>
                <a:gd name="T51" fmla="*/ 1470 h 1571"/>
                <a:gd name="T52" fmla="*/ 51 w 1319"/>
                <a:gd name="T53" fmla="*/ 1570 h 1571"/>
                <a:gd name="T54" fmla="*/ 466 w 1319"/>
                <a:gd name="T55" fmla="*/ 1345 h 1571"/>
                <a:gd name="T56" fmla="*/ 456 w 1319"/>
                <a:gd name="T57" fmla="*/ 1264 h 1571"/>
                <a:gd name="T58" fmla="*/ 458 w 1319"/>
                <a:gd name="T59" fmla="*/ 1190 h 1571"/>
                <a:gd name="T60" fmla="*/ 470 w 1319"/>
                <a:gd name="T61" fmla="*/ 1112 h 1571"/>
                <a:gd name="T62" fmla="*/ 493 w 1319"/>
                <a:gd name="T63" fmla="*/ 1040 h 1571"/>
                <a:gd name="T64" fmla="*/ 523 w 1319"/>
                <a:gd name="T65" fmla="*/ 975 h 1571"/>
                <a:gd name="T66" fmla="*/ 551 w 1319"/>
                <a:gd name="T67" fmla="*/ 931 h 1571"/>
                <a:gd name="T68" fmla="*/ 581 w 1319"/>
                <a:gd name="T69" fmla="*/ 890 h 1571"/>
                <a:gd name="T70" fmla="*/ 614 w 1319"/>
                <a:gd name="T71" fmla="*/ 854 h 1571"/>
                <a:gd name="T72" fmla="*/ 648 w 1319"/>
                <a:gd name="T73" fmla="*/ 821 h 1571"/>
                <a:gd name="T74" fmla="*/ 692 w 1319"/>
                <a:gd name="T75" fmla="*/ 789 h 1571"/>
                <a:gd name="T76" fmla="*/ 729 w 1319"/>
                <a:gd name="T77" fmla="*/ 764 h 1571"/>
                <a:gd name="T78" fmla="*/ 776 w 1319"/>
                <a:gd name="T79" fmla="*/ 740 h 1571"/>
                <a:gd name="T80" fmla="*/ 815 w 1319"/>
                <a:gd name="T81" fmla="*/ 725 h 1571"/>
                <a:gd name="T82" fmla="*/ 874 w 1319"/>
                <a:gd name="T83" fmla="*/ 712 h 1571"/>
                <a:gd name="T84" fmla="*/ 932 w 1319"/>
                <a:gd name="T85" fmla="*/ 707 h 1571"/>
                <a:gd name="T86" fmla="*/ 948 w 1319"/>
                <a:gd name="T87" fmla="*/ 962 h 1571"/>
                <a:gd name="T88" fmla="*/ 949 w 1319"/>
                <a:gd name="T89" fmla="*/ 0 h 1571"/>
                <a:gd name="T90" fmla="*/ 929 w 1319"/>
                <a:gd name="T91" fmla="*/ 220 h 1571"/>
                <a:gd name="T92" fmla="*/ 870 w 1319"/>
                <a:gd name="T93" fmla="*/ 224 h 1571"/>
                <a:gd name="T94" fmla="*/ 816 w 1319"/>
                <a:gd name="T95" fmla="*/ 230 h 157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19"/>
                <a:gd name="T145" fmla="*/ 0 h 1571"/>
                <a:gd name="T146" fmla="*/ 1319 w 1319"/>
                <a:gd name="T147" fmla="*/ 1571 h 157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19" h="1571">
                  <a:moveTo>
                    <a:pt x="816" y="230"/>
                  </a:moveTo>
                  <a:lnTo>
                    <a:pt x="798" y="233"/>
                  </a:lnTo>
                  <a:lnTo>
                    <a:pt x="774" y="237"/>
                  </a:lnTo>
                  <a:lnTo>
                    <a:pt x="750" y="244"/>
                  </a:lnTo>
                  <a:lnTo>
                    <a:pt x="733" y="248"/>
                  </a:lnTo>
                  <a:lnTo>
                    <a:pt x="713" y="253"/>
                  </a:lnTo>
                  <a:lnTo>
                    <a:pt x="694" y="260"/>
                  </a:lnTo>
                  <a:lnTo>
                    <a:pt x="674" y="266"/>
                  </a:lnTo>
                  <a:lnTo>
                    <a:pt x="656" y="271"/>
                  </a:lnTo>
                  <a:lnTo>
                    <a:pt x="635" y="280"/>
                  </a:lnTo>
                  <a:lnTo>
                    <a:pt x="611" y="290"/>
                  </a:lnTo>
                  <a:lnTo>
                    <a:pt x="590" y="299"/>
                  </a:lnTo>
                  <a:lnTo>
                    <a:pt x="570" y="308"/>
                  </a:lnTo>
                  <a:lnTo>
                    <a:pt x="547" y="319"/>
                  </a:lnTo>
                  <a:lnTo>
                    <a:pt x="525" y="331"/>
                  </a:lnTo>
                  <a:lnTo>
                    <a:pt x="505" y="341"/>
                  </a:lnTo>
                  <a:lnTo>
                    <a:pt x="485" y="354"/>
                  </a:lnTo>
                  <a:lnTo>
                    <a:pt x="468" y="365"/>
                  </a:lnTo>
                  <a:lnTo>
                    <a:pt x="451" y="377"/>
                  </a:lnTo>
                  <a:lnTo>
                    <a:pt x="432" y="389"/>
                  </a:lnTo>
                  <a:lnTo>
                    <a:pt x="411" y="404"/>
                  </a:lnTo>
                  <a:lnTo>
                    <a:pt x="392" y="419"/>
                  </a:lnTo>
                  <a:lnTo>
                    <a:pt x="374" y="434"/>
                  </a:lnTo>
                  <a:lnTo>
                    <a:pt x="357" y="447"/>
                  </a:lnTo>
                  <a:lnTo>
                    <a:pt x="330" y="472"/>
                  </a:lnTo>
                  <a:lnTo>
                    <a:pt x="302" y="499"/>
                  </a:lnTo>
                  <a:lnTo>
                    <a:pt x="280" y="521"/>
                  </a:lnTo>
                  <a:lnTo>
                    <a:pt x="254" y="551"/>
                  </a:lnTo>
                  <a:lnTo>
                    <a:pt x="236" y="574"/>
                  </a:lnTo>
                  <a:lnTo>
                    <a:pt x="216" y="599"/>
                  </a:lnTo>
                  <a:lnTo>
                    <a:pt x="194" y="628"/>
                  </a:lnTo>
                  <a:lnTo>
                    <a:pt x="176" y="655"/>
                  </a:lnTo>
                  <a:lnTo>
                    <a:pt x="157" y="686"/>
                  </a:lnTo>
                  <a:lnTo>
                    <a:pt x="138" y="716"/>
                  </a:lnTo>
                  <a:lnTo>
                    <a:pt x="122" y="747"/>
                  </a:lnTo>
                  <a:lnTo>
                    <a:pt x="106" y="775"/>
                  </a:lnTo>
                  <a:lnTo>
                    <a:pt x="91" y="809"/>
                  </a:lnTo>
                  <a:lnTo>
                    <a:pt x="77" y="842"/>
                  </a:lnTo>
                  <a:lnTo>
                    <a:pt x="65" y="876"/>
                  </a:lnTo>
                  <a:lnTo>
                    <a:pt x="53" y="913"/>
                  </a:lnTo>
                  <a:lnTo>
                    <a:pt x="38" y="958"/>
                  </a:lnTo>
                  <a:lnTo>
                    <a:pt x="28" y="1001"/>
                  </a:lnTo>
                  <a:lnTo>
                    <a:pt x="18" y="1044"/>
                  </a:lnTo>
                  <a:lnTo>
                    <a:pt x="13" y="1087"/>
                  </a:lnTo>
                  <a:lnTo>
                    <a:pt x="6" y="1135"/>
                  </a:lnTo>
                  <a:lnTo>
                    <a:pt x="1" y="1197"/>
                  </a:lnTo>
                  <a:lnTo>
                    <a:pt x="0" y="1245"/>
                  </a:lnTo>
                  <a:lnTo>
                    <a:pt x="1" y="1292"/>
                  </a:lnTo>
                  <a:lnTo>
                    <a:pt x="5" y="1338"/>
                  </a:lnTo>
                  <a:lnTo>
                    <a:pt x="10" y="1380"/>
                  </a:lnTo>
                  <a:lnTo>
                    <a:pt x="15" y="1425"/>
                  </a:lnTo>
                  <a:lnTo>
                    <a:pt x="24" y="1470"/>
                  </a:lnTo>
                  <a:lnTo>
                    <a:pt x="36" y="1519"/>
                  </a:lnTo>
                  <a:lnTo>
                    <a:pt x="51" y="1570"/>
                  </a:lnTo>
                  <a:lnTo>
                    <a:pt x="137" y="1286"/>
                  </a:lnTo>
                  <a:lnTo>
                    <a:pt x="466" y="1345"/>
                  </a:lnTo>
                  <a:lnTo>
                    <a:pt x="459" y="1295"/>
                  </a:lnTo>
                  <a:lnTo>
                    <a:pt x="456" y="1264"/>
                  </a:lnTo>
                  <a:lnTo>
                    <a:pt x="456" y="1230"/>
                  </a:lnTo>
                  <a:lnTo>
                    <a:pt x="458" y="1190"/>
                  </a:lnTo>
                  <a:lnTo>
                    <a:pt x="463" y="1153"/>
                  </a:lnTo>
                  <a:lnTo>
                    <a:pt x="470" y="1112"/>
                  </a:lnTo>
                  <a:lnTo>
                    <a:pt x="479" y="1078"/>
                  </a:lnTo>
                  <a:lnTo>
                    <a:pt x="493" y="1040"/>
                  </a:lnTo>
                  <a:lnTo>
                    <a:pt x="507" y="1007"/>
                  </a:lnTo>
                  <a:lnTo>
                    <a:pt x="523" y="975"/>
                  </a:lnTo>
                  <a:lnTo>
                    <a:pt x="537" y="951"/>
                  </a:lnTo>
                  <a:lnTo>
                    <a:pt x="551" y="931"/>
                  </a:lnTo>
                  <a:lnTo>
                    <a:pt x="565" y="911"/>
                  </a:lnTo>
                  <a:lnTo>
                    <a:pt x="581" y="890"/>
                  </a:lnTo>
                  <a:lnTo>
                    <a:pt x="599" y="869"/>
                  </a:lnTo>
                  <a:lnTo>
                    <a:pt x="614" y="854"/>
                  </a:lnTo>
                  <a:lnTo>
                    <a:pt x="631" y="836"/>
                  </a:lnTo>
                  <a:lnTo>
                    <a:pt x="648" y="821"/>
                  </a:lnTo>
                  <a:lnTo>
                    <a:pt x="668" y="805"/>
                  </a:lnTo>
                  <a:lnTo>
                    <a:pt x="692" y="789"/>
                  </a:lnTo>
                  <a:lnTo>
                    <a:pt x="712" y="774"/>
                  </a:lnTo>
                  <a:lnTo>
                    <a:pt x="729" y="764"/>
                  </a:lnTo>
                  <a:lnTo>
                    <a:pt x="754" y="748"/>
                  </a:lnTo>
                  <a:lnTo>
                    <a:pt x="776" y="740"/>
                  </a:lnTo>
                  <a:lnTo>
                    <a:pt x="795" y="733"/>
                  </a:lnTo>
                  <a:lnTo>
                    <a:pt x="815" y="725"/>
                  </a:lnTo>
                  <a:lnTo>
                    <a:pt x="846" y="718"/>
                  </a:lnTo>
                  <a:lnTo>
                    <a:pt x="874" y="712"/>
                  </a:lnTo>
                  <a:lnTo>
                    <a:pt x="903" y="709"/>
                  </a:lnTo>
                  <a:lnTo>
                    <a:pt x="932" y="707"/>
                  </a:lnTo>
                  <a:lnTo>
                    <a:pt x="948" y="706"/>
                  </a:lnTo>
                  <a:lnTo>
                    <a:pt x="948" y="962"/>
                  </a:lnTo>
                  <a:lnTo>
                    <a:pt x="1318" y="488"/>
                  </a:lnTo>
                  <a:lnTo>
                    <a:pt x="949" y="0"/>
                  </a:lnTo>
                  <a:lnTo>
                    <a:pt x="949" y="219"/>
                  </a:lnTo>
                  <a:lnTo>
                    <a:pt x="929" y="220"/>
                  </a:lnTo>
                  <a:lnTo>
                    <a:pt x="900" y="222"/>
                  </a:lnTo>
                  <a:lnTo>
                    <a:pt x="870" y="224"/>
                  </a:lnTo>
                  <a:lnTo>
                    <a:pt x="841" y="227"/>
                  </a:lnTo>
                  <a:lnTo>
                    <a:pt x="816" y="23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/>
            </a:p>
          </p:txBody>
        </p:sp>
      </p:grpSp>
      <p:sp>
        <p:nvSpPr>
          <p:cNvPr id="36" name="Rectangle 35"/>
          <p:cNvSpPr/>
          <p:nvPr/>
        </p:nvSpPr>
        <p:spPr>
          <a:xfrm rot="21439287">
            <a:off x="3638284" y="3356690"/>
            <a:ext cx="15215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Knowledge</a:t>
            </a:r>
            <a:endParaRPr lang="en-US" dirty="0"/>
          </a:p>
          <a:p>
            <a:r>
              <a:rPr lang="en-US" dirty="0"/>
              <a:t>Repository</a:t>
            </a:r>
          </a:p>
        </p:txBody>
      </p:sp>
    </p:spTree>
    <p:extLst>
      <p:ext uri="{BB962C8B-B14F-4D97-AF65-F5344CB8AC3E}">
        <p14:creationId xmlns:p14="http://schemas.microsoft.com/office/powerpoint/2010/main" val="24245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2675</TotalTime>
  <Words>1008</Words>
  <Application>Microsoft Office PowerPoint</Application>
  <PresentationFormat>On-screen Show (4:3)</PresentationFormat>
  <Paragraphs>145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Brush Script MT</vt:lpstr>
      <vt:lpstr>Calibri</vt:lpstr>
      <vt:lpstr>Constantia</vt:lpstr>
      <vt:lpstr>Monotype Sorts</vt:lpstr>
      <vt:lpstr>Times New Roman</vt:lpstr>
      <vt:lpstr>Wingdings 2</vt:lpstr>
      <vt:lpstr>Flow</vt:lpstr>
      <vt:lpstr>Knowledge Management </vt:lpstr>
      <vt:lpstr>Knowledge Management </vt:lpstr>
      <vt:lpstr>           Knowledge Management </vt:lpstr>
      <vt:lpstr>PowerPoint Presentation</vt:lpstr>
      <vt:lpstr>PowerPoint Presentation</vt:lpstr>
      <vt:lpstr>History &amp; Background</vt:lpstr>
      <vt:lpstr>KM Principles </vt:lpstr>
      <vt:lpstr>Partner disciplines of KM</vt:lpstr>
      <vt:lpstr>PowerPoint Presentation</vt:lpstr>
      <vt:lpstr>Seven Levers</vt:lpstr>
      <vt:lpstr>PowerPoint Presentation</vt:lpstr>
      <vt:lpstr>PowerPoint Presentation</vt:lpstr>
      <vt:lpstr>PowerPoint Presentation</vt:lpstr>
      <vt:lpstr>       AFAQ KM Model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Robotic Education</dc:title>
  <dc:creator>imdadullah</dc:creator>
  <cp:lastModifiedBy>asif</cp:lastModifiedBy>
  <cp:revision>517</cp:revision>
  <dcterms:created xsi:type="dcterms:W3CDTF">2015-06-12T11:00:23Z</dcterms:created>
  <dcterms:modified xsi:type="dcterms:W3CDTF">2018-03-21T18:17:51Z</dcterms:modified>
</cp:coreProperties>
</file>