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7" r:id="rId2"/>
    <p:sldId id="258" r:id="rId3"/>
    <p:sldId id="285" r:id="rId4"/>
    <p:sldId id="286" r:id="rId5"/>
    <p:sldId id="257" r:id="rId6"/>
    <p:sldId id="262" r:id="rId7"/>
    <p:sldId id="263" r:id="rId8"/>
    <p:sldId id="264" r:id="rId9"/>
    <p:sldId id="268" r:id="rId10"/>
    <p:sldId id="270" r:id="rId11"/>
    <p:sldId id="271" r:id="rId12"/>
    <p:sldId id="273" r:id="rId13"/>
    <p:sldId id="274" r:id="rId14"/>
    <p:sldId id="275" r:id="rId15"/>
    <p:sldId id="276" r:id="rId16"/>
    <p:sldId id="277" r:id="rId17"/>
    <p:sldId id="27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C483D07-283C-4FAA-8D71-763A587F8409}" type="datetimeFigureOut">
              <a:rPr lang="en-US" smtClean="0"/>
              <a:pPr/>
              <a:t>5/31/2016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1497D42-D25E-47FD-8182-42531A27DB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483D07-283C-4FAA-8D71-763A587F840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483D07-283C-4FAA-8D71-763A587F840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483D07-283C-4FAA-8D71-763A587F840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483D07-283C-4FAA-8D71-763A587F8409}" type="datetimeFigureOut">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97D42-D25E-47FD-8182-42531A27DB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483D07-283C-4FAA-8D71-763A587F8409}"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C483D07-283C-4FAA-8D71-763A587F8409}" type="datetimeFigureOut">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483D07-283C-4FAA-8D71-763A587F8409}" type="datetimeFigureOut">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83D07-283C-4FAA-8D71-763A587F8409}" type="datetimeFigureOut">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C483D07-283C-4FAA-8D71-763A587F8409}"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97D42-D25E-47FD-8182-42531A27DB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483D07-283C-4FAA-8D71-763A587F8409}" type="datetimeFigureOut">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1497D42-D25E-47FD-8182-42531A27DB9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483D07-283C-4FAA-8D71-763A587F8409}" type="datetimeFigureOut">
              <a:rPr lang="en-US" smtClean="0"/>
              <a:pPr/>
              <a:t>5/31/2016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497D42-D25E-47FD-8182-42531A27DB9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95536" y="1052736"/>
            <a:ext cx="8280920" cy="5040559"/>
          </a:xfrm>
          <a:prstGeom prst="rect">
            <a:avLst/>
          </a:prstGeom>
        </p:spPr>
      </p:pic>
    </p:spTree>
    <p:extLst>
      <p:ext uri="{BB962C8B-B14F-4D97-AF65-F5344CB8AC3E}">
        <p14:creationId xmlns:p14="http://schemas.microsoft.com/office/powerpoint/2010/main" val="4095993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a:bodyPr>
          <a:lstStyle/>
          <a:p>
            <a:pPr>
              <a:buNone/>
            </a:pPr>
            <a:r>
              <a:rPr lang="en-US" sz="2400" b="1" dirty="0">
                <a:latin typeface="Times New Roman" panose="02020603050405020304" pitchFamily="18" charset="0"/>
                <a:cs typeface="Times New Roman" panose="02020603050405020304" pitchFamily="18" charset="0"/>
              </a:rPr>
              <a:t>SKILLS FOR THE </a:t>
            </a:r>
            <a:r>
              <a:rPr lang="en-US" sz="2400" b="1" dirty="0" smtClean="0">
                <a:latin typeface="Times New Roman" panose="02020603050405020304" pitchFamily="18" charset="0"/>
                <a:cs typeface="Times New Roman" panose="02020603050405020304" pitchFamily="18" charset="0"/>
              </a:rPr>
              <a:t>FUTURE WORKFORCE</a:t>
            </a:r>
          </a:p>
          <a:p>
            <a:pPr marL="0" indent="0">
              <a:buNone/>
            </a:pPr>
            <a:r>
              <a:rPr lang="en-US" b="1" dirty="0">
                <a:latin typeface="Times New Roman" panose="02020603050405020304" pitchFamily="18" charset="0"/>
                <a:cs typeface="Times New Roman" panose="02020603050405020304" pitchFamily="18" charset="0"/>
              </a:rPr>
              <a:t>1 Sense-making</a:t>
            </a:r>
          </a:p>
          <a:p>
            <a:r>
              <a:rPr lang="en-US" sz="2400" b="1" dirty="0">
                <a:latin typeface="Times New Roman" panose="02020603050405020304" pitchFamily="18" charset="0"/>
                <a:cs typeface="Times New Roman" panose="02020603050405020304" pitchFamily="18" charset="0"/>
              </a:rPr>
              <a:t>Definition:</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ability to determine the deeper meaning or significance of what is </a:t>
            </a:r>
            <a:r>
              <a:rPr lang="en-US" dirty="0"/>
              <a:t>being expressed</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skills that help us create unique insights critical to decision making.</a:t>
            </a:r>
          </a:p>
          <a:p>
            <a:r>
              <a:rPr lang="en-US" dirty="0">
                <a:latin typeface="Times New Roman" panose="02020603050405020304" pitchFamily="18" charset="0"/>
                <a:cs typeface="Times New Roman" panose="02020603050405020304" pitchFamily="18" charset="0"/>
              </a:rPr>
              <a:t>As we renegotiate the human/machine division of labor in the next decade, critical thinking or sense-making will emerge as a skill workers increasingly need to capitalize on.</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328592"/>
          </a:xfrm>
        </p:spPr>
        <p:txBody>
          <a:bodyPr>
            <a:normAutofit fontScale="85000" lnSpcReduction="20000"/>
          </a:bodyPr>
          <a:lstStyle/>
          <a:p>
            <a:pPr marL="0" indent="0">
              <a:buNone/>
            </a:pPr>
            <a:r>
              <a:rPr lang="en-US" sz="3600" b="1" dirty="0">
                <a:latin typeface="Times New Roman" panose="02020603050405020304" pitchFamily="18" charset="0"/>
                <a:cs typeface="Times New Roman" panose="02020603050405020304" pitchFamily="18" charset="0"/>
              </a:rPr>
              <a:t>2 Social intelligence</a:t>
            </a:r>
          </a:p>
          <a:p>
            <a:r>
              <a:rPr lang="en-US" sz="2800" b="1" dirty="0">
                <a:latin typeface="Times New Roman" panose="02020603050405020304" pitchFamily="18" charset="0"/>
                <a:cs typeface="Times New Roman" panose="02020603050405020304" pitchFamily="18" charset="0"/>
              </a:rPr>
              <a:t>Definition: </a:t>
            </a:r>
            <a:r>
              <a:rPr lang="en-US" sz="2800" i="1" dirty="0">
                <a:latin typeface="Times New Roman" panose="02020603050405020304" pitchFamily="18" charset="0"/>
                <a:cs typeface="Times New Roman" panose="02020603050405020304" pitchFamily="18" charset="0"/>
              </a:rPr>
              <a:t>ability to connect to others in a deep and direct way, to sense and stimulate reactions and desired interactions.</a:t>
            </a:r>
          </a:p>
          <a:p>
            <a:r>
              <a:rPr lang="en-US" sz="2800" dirty="0">
                <a:latin typeface="Times New Roman" panose="02020603050405020304" pitchFamily="18" charset="0"/>
                <a:cs typeface="Times New Roman" panose="02020603050405020304" pitchFamily="18" charset="0"/>
              </a:rPr>
              <a:t>Socially intelligent employees are able to quickly assess the emotions of those around them and adapt their words, tone and gestures accordingly.</a:t>
            </a:r>
          </a:p>
          <a:p>
            <a:r>
              <a:rPr lang="en-US" sz="2800" dirty="0">
                <a:latin typeface="Times New Roman" panose="02020603050405020304" pitchFamily="18" charset="0"/>
                <a:cs typeface="Times New Roman" panose="02020603050405020304" pitchFamily="18" charset="0"/>
              </a:rPr>
              <a:t>Our emotionality and social IQ developed over millennia of living in groups will continue be one of the vital assets that give human workers a comparative advantage over machines.</a:t>
            </a:r>
          </a:p>
          <a:p>
            <a:pPr marL="0" indent="0">
              <a:buNone/>
            </a:pPr>
            <a:r>
              <a:rPr lang="en-US" sz="2800" b="1" dirty="0">
                <a:latin typeface="Times New Roman" panose="02020603050405020304" pitchFamily="18" charset="0"/>
                <a:cs typeface="Times New Roman" panose="02020603050405020304" pitchFamily="18" charset="0"/>
              </a:rPr>
              <a:t>3 Novel &amp; adaptive thinking</a:t>
            </a:r>
          </a:p>
          <a:p>
            <a:r>
              <a:rPr lang="en-US" sz="2800" b="1" dirty="0">
                <a:latin typeface="Times New Roman" panose="02020603050405020304" pitchFamily="18" charset="0"/>
                <a:cs typeface="Times New Roman" panose="02020603050405020304" pitchFamily="18" charset="0"/>
              </a:rPr>
              <a:t>Definition: </a:t>
            </a:r>
            <a:r>
              <a:rPr lang="en-US" sz="2800" dirty="0">
                <a:latin typeface="Times New Roman" panose="02020603050405020304" pitchFamily="18" charset="0"/>
                <a:cs typeface="Times New Roman" panose="02020603050405020304" pitchFamily="18" charset="0"/>
              </a:rPr>
              <a:t>proficiency at thinking and coming up with solutions and responses beyond that which is rote or rule-based.</a:t>
            </a:r>
          </a:p>
          <a:p>
            <a:r>
              <a:rPr lang="en-US" sz="2800" dirty="0">
                <a:latin typeface="Times New Roman" panose="02020603050405020304" pitchFamily="18" charset="0"/>
                <a:cs typeface="Times New Roman" panose="02020603050405020304" pitchFamily="18" charset="0"/>
              </a:rPr>
              <a:t>Situational adaptability”— the ability to respond to unique unexpected circumstances of the moment.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4 Cross -cultural competency</a:t>
            </a:r>
          </a:p>
          <a:p>
            <a:r>
              <a:rPr lang="en-US" b="1" dirty="0">
                <a:latin typeface="Times New Roman" panose="02020603050405020304" pitchFamily="18" charset="0"/>
                <a:cs typeface="Times New Roman" panose="02020603050405020304" pitchFamily="18" charset="0"/>
              </a:rPr>
              <a:t>Definition: </a:t>
            </a:r>
            <a:r>
              <a:rPr lang="en-US" i="1" dirty="0">
                <a:latin typeface="Times New Roman" panose="02020603050405020304" pitchFamily="18" charset="0"/>
                <a:cs typeface="Times New Roman" panose="02020603050405020304" pitchFamily="18" charset="0"/>
              </a:rPr>
              <a:t>ability to operate in different cultural settings</a:t>
            </a:r>
          </a:p>
          <a:p>
            <a:r>
              <a:rPr lang="en-US" dirty="0">
                <a:latin typeface="Times New Roman" panose="02020603050405020304" pitchFamily="18" charset="0"/>
                <a:cs typeface="Times New Roman" panose="02020603050405020304" pitchFamily="18" charset="0"/>
              </a:rPr>
              <a:t>Cross-cultural competency will become an important skill for all workers, not just those who have to operate in diverse geographical environments. Organizations increasingly see diversity as a driver of innovation.</a:t>
            </a:r>
          </a:p>
          <a:p>
            <a:r>
              <a:rPr lang="en-US" dirty="0">
                <a:latin typeface="Times New Roman" panose="02020603050405020304" pitchFamily="18" charset="0"/>
                <a:cs typeface="Times New Roman" panose="02020603050405020304" pitchFamily="18" charset="0"/>
              </a:rPr>
              <a:t>Scott E. Page, professor at the University of Michigan has demonstrated that groups displaying a range of perspectives and skill levels outperform like-minded experts</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5 </a:t>
            </a:r>
            <a:r>
              <a:rPr lang="en-US" sz="2800" b="1" dirty="0">
                <a:latin typeface="Times New Roman" panose="02020603050405020304" pitchFamily="18" charset="0"/>
                <a:cs typeface="Times New Roman" panose="02020603050405020304" pitchFamily="18" charset="0"/>
              </a:rPr>
              <a:t>Computational thinking</a:t>
            </a:r>
          </a:p>
          <a:p>
            <a:r>
              <a:rPr lang="en-US" sz="2800" b="1" dirty="0">
                <a:latin typeface="Times New Roman" panose="02020603050405020304" pitchFamily="18" charset="0"/>
                <a:cs typeface="Times New Roman" panose="02020603050405020304" pitchFamily="18" charset="0"/>
              </a:rPr>
              <a:t>Definition: </a:t>
            </a:r>
            <a:r>
              <a:rPr lang="en-US" sz="2800" i="1" dirty="0">
                <a:latin typeface="Times New Roman" panose="02020603050405020304" pitchFamily="18" charset="0"/>
                <a:cs typeface="Times New Roman" panose="02020603050405020304" pitchFamily="18" charset="0"/>
              </a:rPr>
              <a:t>ability to translate vast amounts of data into abstract concepts and to understand data-based reasoning.</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HR that currently value the Microsoft Office suite, will shift their expectations, seeking out resumes that include statistical analysis and quantitative reasoning skills.</a:t>
            </a:r>
            <a:endParaRPr lang="en-US"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6 New-media literacy</a:t>
            </a:r>
          </a:p>
          <a:p>
            <a:r>
              <a:rPr lang="en-US" sz="2800" b="1" dirty="0">
                <a:latin typeface="Times New Roman" panose="02020603050405020304" pitchFamily="18" charset="0"/>
                <a:cs typeface="Times New Roman" panose="02020603050405020304" pitchFamily="18" charset="0"/>
              </a:rPr>
              <a:t>Definition</a:t>
            </a:r>
            <a:r>
              <a:rPr lang="en-US" b="1"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ability to critically assess and develop content that uses new media forms, and to leverage these media for persuasive communication.</a:t>
            </a:r>
          </a:p>
          <a:p>
            <a:r>
              <a:rPr lang="en-US" sz="2800" dirty="0">
                <a:latin typeface="Times New Roman" panose="02020603050405020304" pitchFamily="18" charset="0"/>
                <a:cs typeface="Times New Roman" panose="02020603050405020304" pitchFamily="18" charset="0"/>
              </a:rPr>
              <a:t>The future workers will need to become fluent in forms such as video, able to critically “read” and assess them in the same way that they currently assess a paper or presentation</a:t>
            </a:r>
            <a:r>
              <a:rPr lang="en-US" dirty="0">
                <a:latin typeface="Times New Roman" panose="02020603050405020304" pitchFamily="18" charset="0"/>
                <a:cs typeface="Times New Roman" panose="02020603050405020304" pitchFamily="18" charset="0"/>
              </a:rPr>
              <a:t>.</a:t>
            </a:r>
          </a:p>
          <a:p>
            <a:endParaRPr lang="en-US" dirty="0"/>
          </a:p>
          <a:p>
            <a:pPr marL="0" indent="0">
              <a:buNone/>
            </a:pPr>
            <a:r>
              <a:rPr lang="en-US" dirty="0" smtClean="0">
                <a:solidFill>
                  <a:srgbClr val="FF0000"/>
                </a:solidFill>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92500" lnSpcReduction="10000"/>
          </a:bodyPr>
          <a:lstStyle/>
          <a:p>
            <a:r>
              <a:rPr lang="it-IT" b="1" dirty="0">
                <a:latin typeface="Times New Roman" panose="02020603050405020304" pitchFamily="18" charset="0"/>
                <a:cs typeface="Times New Roman" panose="02020603050405020304" pitchFamily="18" charset="0"/>
              </a:rPr>
              <a:t>7 Transdisciplinarity</a:t>
            </a:r>
          </a:p>
          <a:p>
            <a:r>
              <a:rPr lang="en-US" sz="2000" b="1" dirty="0">
                <a:latin typeface="Times New Roman" panose="02020603050405020304" pitchFamily="18" charset="0"/>
                <a:cs typeface="Times New Roman" panose="02020603050405020304" pitchFamily="18" charset="0"/>
              </a:rPr>
              <a:t>Definition: </a:t>
            </a:r>
            <a:r>
              <a:rPr lang="en-US" sz="2000" i="1" dirty="0">
                <a:latin typeface="Times New Roman" panose="02020603050405020304" pitchFamily="18" charset="0"/>
                <a:cs typeface="Times New Roman" panose="02020603050405020304" pitchFamily="18" charset="0"/>
              </a:rPr>
              <a:t>literacy in and ability to understand concepts across multiple disciplines</a:t>
            </a:r>
            <a:r>
              <a:rPr lang="en-US" i="1"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Multifaceted problems require </a:t>
            </a:r>
            <a:r>
              <a:rPr lang="en-US" dirty="0" err="1">
                <a:latin typeface="Times New Roman" panose="02020603050405020304" pitchFamily="18" charset="0"/>
                <a:cs typeface="Times New Roman" panose="02020603050405020304" pitchFamily="18" charset="0"/>
              </a:rPr>
              <a:t>transdisciplinary</a:t>
            </a:r>
            <a:r>
              <a:rPr lang="en-US" dirty="0">
                <a:latin typeface="Times New Roman" panose="02020603050405020304" pitchFamily="18" charset="0"/>
                <a:cs typeface="Times New Roman" panose="02020603050405020304" pitchFamily="18" charset="0"/>
              </a:rPr>
              <a:t> solutions. While throughout the 20th century, specialization was encouraged, the next century will see </a:t>
            </a:r>
            <a:r>
              <a:rPr lang="en-US" dirty="0" err="1">
                <a:latin typeface="Times New Roman" panose="02020603050405020304" pitchFamily="18" charset="0"/>
                <a:cs typeface="Times New Roman" panose="02020603050405020304" pitchFamily="18" charset="0"/>
              </a:rPr>
              <a:t>transdisciplinary</a:t>
            </a:r>
            <a:r>
              <a:rPr lang="en-US" dirty="0">
                <a:latin typeface="Times New Roman" panose="02020603050405020304" pitchFamily="18" charset="0"/>
                <a:cs typeface="Times New Roman" panose="02020603050405020304" pitchFamily="18" charset="0"/>
              </a:rPr>
              <a:t> approaches take center stage.</a:t>
            </a:r>
          </a:p>
          <a:p>
            <a:r>
              <a:rPr lang="en-US" dirty="0">
                <a:latin typeface="Times New Roman" panose="02020603050405020304" pitchFamily="18" charset="0"/>
                <a:cs typeface="Times New Roman" panose="02020603050405020304" pitchFamily="18" charset="0"/>
              </a:rPr>
              <a:t>The ideal worker of the next decade is “T-shaped”—they bring deep understanding of at least one field, but have the capacity to converse in the language of a broader range of disciplines.</a:t>
            </a:r>
          </a:p>
          <a:p>
            <a:pPr marL="0" indent="0">
              <a:buNone/>
            </a:pPr>
            <a:endParaRPr lang="en-US" dirty="0"/>
          </a:p>
          <a:p>
            <a:pPr marL="0" indent="0">
              <a:buNone/>
            </a:pPr>
            <a:r>
              <a:rPr lang="en-US" dirty="0"/>
              <a:t> </a:t>
            </a:r>
            <a:r>
              <a:rPr lang="en-US" dirty="0">
                <a:solidFill>
                  <a:srgbClr val="00B0F0"/>
                </a:solidFill>
              </a:rPr>
              <a:t>(</a:t>
            </a:r>
            <a:r>
              <a:rPr lang="en-US" sz="1800" b="1" dirty="0">
                <a:solidFill>
                  <a:srgbClr val="00B0F0"/>
                </a:solidFill>
                <a:latin typeface="Times New Roman" panose="02020603050405020304" pitchFamily="18" charset="0"/>
                <a:cs typeface="Times New Roman" panose="02020603050405020304" pitchFamily="18" charset="0"/>
              </a:rPr>
              <a:t>T-shaped skills</a:t>
            </a:r>
            <a:r>
              <a:rPr lang="en-US" sz="1800" dirty="0">
                <a:solidFill>
                  <a:srgbClr val="00B0F0"/>
                </a:solidFill>
                <a:latin typeface="Times New Roman" panose="02020603050405020304" pitchFamily="18" charset="0"/>
                <a:cs typeface="Times New Roman" panose="02020603050405020304" pitchFamily="18" charset="0"/>
              </a:rPr>
              <a:t>, describe the abilities of persons in the workforce. The vertical bar represents the depth of related skills and expertise in a single field, whereas the horizontal bar is the ability to collaborate across disciplines with experts in other areas)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a:bodyPr>
          <a:lstStyle/>
          <a:p>
            <a:r>
              <a:rPr lang="da-DK" b="1" dirty="0">
                <a:latin typeface="Times New Roman" panose="02020603050405020304" pitchFamily="18" charset="0"/>
                <a:cs typeface="Times New Roman" panose="02020603050405020304" pitchFamily="18" charset="0"/>
              </a:rPr>
              <a:t>8 Design mindset</a:t>
            </a:r>
          </a:p>
          <a:p>
            <a:r>
              <a:rPr lang="en-US" sz="2000" b="1" dirty="0">
                <a:latin typeface="Times New Roman" panose="02020603050405020304" pitchFamily="18" charset="0"/>
                <a:cs typeface="Times New Roman" panose="02020603050405020304" pitchFamily="18" charset="0"/>
              </a:rPr>
              <a:t>Definition: </a:t>
            </a:r>
            <a:r>
              <a:rPr lang="en-US" sz="2000" i="1" dirty="0">
                <a:latin typeface="Times New Roman" panose="02020603050405020304" pitchFamily="18" charset="0"/>
                <a:cs typeface="Times New Roman" panose="02020603050405020304" pitchFamily="18" charset="0"/>
              </a:rPr>
              <a:t>ability to represent and develop tasks and work processes for desired outcomes</a:t>
            </a:r>
          </a:p>
          <a:p>
            <a:r>
              <a:rPr lang="en-US" dirty="0">
                <a:latin typeface="Times New Roman" panose="02020603050405020304" pitchFamily="18" charset="0"/>
                <a:cs typeface="Times New Roman" panose="02020603050405020304" pitchFamily="18" charset="0"/>
              </a:rPr>
              <a:t>Workers of the future will need to become adept at recognizing the kind of thinking that different tasks require, and making adjustments to their work environments that enhance their ability to accomplish these tasks.</a:t>
            </a:r>
          </a:p>
          <a:p>
            <a:r>
              <a:rPr lang="en-US" dirty="0">
                <a:latin typeface="Times New Roman" panose="02020603050405020304" pitchFamily="18" charset="0"/>
                <a:cs typeface="Times New Roman" panose="02020603050405020304" pitchFamily="18" charset="0"/>
              </a:rPr>
              <a:t> Fred Gage, a neurobiologist argues, “change then environment, change the brain, change the behavior.”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a:bodyPr>
          <a:lstStyle/>
          <a:p>
            <a:r>
              <a:rPr lang="it-IT" b="1" dirty="0" smtClean="0">
                <a:latin typeface="Times New Roman" panose="02020603050405020304" pitchFamily="18" charset="0"/>
                <a:cs typeface="Times New Roman" panose="02020603050405020304" pitchFamily="18" charset="0"/>
              </a:rPr>
              <a:t>9 </a:t>
            </a:r>
            <a:r>
              <a:rPr lang="it-IT" b="1" dirty="0">
                <a:latin typeface="Times New Roman" panose="02020603050405020304" pitchFamily="18" charset="0"/>
                <a:cs typeface="Times New Roman" panose="02020603050405020304" pitchFamily="18" charset="0"/>
              </a:rPr>
              <a:t>Cognitive load management</a:t>
            </a:r>
          </a:p>
          <a:p>
            <a:r>
              <a:rPr lang="en-US" sz="2000" b="1" dirty="0">
                <a:latin typeface="Times New Roman" panose="02020603050405020304" pitchFamily="18" charset="0"/>
                <a:cs typeface="Times New Roman" panose="02020603050405020304" pitchFamily="18" charset="0"/>
              </a:rPr>
              <a:t>Definition: </a:t>
            </a:r>
            <a:r>
              <a:rPr lang="en-US" sz="2000" i="1" dirty="0">
                <a:latin typeface="Times New Roman" panose="02020603050405020304" pitchFamily="18" charset="0"/>
                <a:cs typeface="Times New Roman" panose="02020603050405020304" pitchFamily="18" charset="0"/>
              </a:rPr>
              <a:t>ability to discriminate and filter information for importance, and to understand how to maximize cognitive functioning using a variety of tools and techniques</a:t>
            </a:r>
            <a:r>
              <a:rPr lang="en-US" i="1"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Organizations and workers will only be able to turn the massive influx of data into an advantage, if they can learn to effectively filter and focus on what is important.</a:t>
            </a:r>
          </a:p>
          <a:p>
            <a:r>
              <a:rPr lang="en-US" dirty="0">
                <a:latin typeface="Times New Roman" panose="02020603050405020304" pitchFamily="18" charset="0"/>
                <a:cs typeface="Times New Roman" panose="02020603050405020304" pitchFamily="18" charset="0"/>
              </a:rPr>
              <a:t>The next generation of workers will have to develop their own techniques for tackling the problem of cognitive overload</a:t>
            </a:r>
          </a:p>
          <a:p>
            <a:r>
              <a:rPr lang="en-US" dirty="0">
                <a:latin typeface="Times New Roman" panose="02020603050405020304" pitchFamily="18" charset="0"/>
                <a:cs typeface="Times New Roman" panose="02020603050405020304" pitchFamily="18" charset="0"/>
              </a:rPr>
              <a:t>Workers will also need to become adept at utilizing new tools to help them deal with the information onslaught.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445624" cy="4967302"/>
          </a:xfrm>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10 Virtual collaboration</a:t>
            </a:r>
          </a:p>
          <a:p>
            <a:r>
              <a:rPr lang="en-US" b="1" dirty="0">
                <a:latin typeface="Times New Roman" panose="02020603050405020304" pitchFamily="18" charset="0"/>
                <a:cs typeface="Times New Roman" panose="02020603050405020304" pitchFamily="18" charset="0"/>
              </a:rPr>
              <a:t>Definition: </a:t>
            </a:r>
            <a:r>
              <a:rPr lang="en-US" i="1" dirty="0">
                <a:latin typeface="Times New Roman" panose="02020603050405020304" pitchFamily="18" charset="0"/>
                <a:cs typeface="Times New Roman" panose="02020603050405020304" pitchFamily="18" charset="0"/>
              </a:rPr>
              <a:t>ability to work productively, drive engagement, and demonstrate presence as a member of a virtual team.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Connective technologies make it easier than ever to work, share ideas and be productive despite physical separation. But the virtual work environment also demands a new set of competencies.</a:t>
            </a:r>
          </a:p>
          <a:p>
            <a:r>
              <a:rPr lang="en-US" dirty="0">
                <a:latin typeface="Times New Roman" panose="02020603050405020304" pitchFamily="18" charset="0"/>
                <a:cs typeface="Times New Roman" panose="02020603050405020304" pitchFamily="18" charset="0"/>
              </a:rPr>
              <a:t>Online streams created by micro blogging and social networking sites can serve as virtual water coolers, providing a sense of mutual trust and enabling employees to demonstrate presence.</a:t>
            </a:r>
          </a:p>
          <a:p>
            <a:endParaRPr lang="en-US" sz="1600" dirty="0">
              <a:latin typeface="Times New Roman" panose="02020603050405020304" pitchFamily="18" charset="0"/>
              <a:cs typeface="Times New Roman" panose="02020603050405020304" pitchFamily="18" charset="0"/>
            </a:endParaRPr>
          </a:p>
          <a:p>
            <a:pPr>
              <a:spcBef>
                <a:spcPts val="0"/>
              </a:spcBef>
            </a:pPr>
            <a:r>
              <a:rPr lang="en-US" sz="1600" dirty="0">
                <a:latin typeface="Times New Roman" panose="02020603050405020304" pitchFamily="18" charset="0"/>
                <a:cs typeface="Times New Roman" panose="02020603050405020304" pitchFamily="18" charset="0"/>
              </a:rPr>
              <a:t>For example, Yammer is a Twitter-like micro blogging service, focused on </a:t>
            </a:r>
          </a:p>
          <a:p>
            <a:pPr marL="0" indent="0">
              <a:spcBef>
                <a:spcPts val="0"/>
              </a:spcBef>
              <a:buNone/>
            </a:pPr>
            <a:r>
              <a:rPr lang="en-US" sz="1600" dirty="0">
                <a:latin typeface="Times New Roman" panose="02020603050405020304" pitchFamily="18" charset="0"/>
                <a:cs typeface="Times New Roman" panose="02020603050405020304" pitchFamily="18" charset="0"/>
              </a:rPr>
              <a:t>    business—only individuals with the same corporate domain</a:t>
            </a:r>
            <a:r>
              <a:rPr lang="en-US" sz="1600" dirty="0"/>
              <a:t>. </a:t>
            </a:r>
            <a:endParaRPr lang="en-US" dirty="0"/>
          </a:p>
          <a:p>
            <a:endParaRPr lang="en-US" dirty="0"/>
          </a:p>
        </p:txBody>
      </p:sp>
      <p:pic>
        <p:nvPicPr>
          <p:cNvPr id="4" name="Picture 3"/>
          <p:cNvPicPr>
            <a:picLocks noChangeAspect="1"/>
          </p:cNvPicPr>
          <p:nvPr/>
        </p:nvPicPr>
        <p:blipFill>
          <a:blip r:embed="rId2"/>
          <a:stretch>
            <a:fillRect/>
          </a:stretch>
        </p:blipFill>
        <p:spPr>
          <a:xfrm>
            <a:off x="6732240" y="5157192"/>
            <a:ext cx="2103286" cy="14663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571636"/>
          </a:xfrm>
        </p:spPr>
        <p:txBody>
          <a:bodyPr>
            <a:normAutofit fontScale="90000"/>
          </a:bodyPr>
          <a:lstStyle/>
          <a:p>
            <a:pPr algn="l"/>
            <a:r>
              <a:rPr lang="en-US" sz="6000" dirty="0" smtClean="0">
                <a:latin typeface="Times New Roman" panose="02020603050405020304" pitchFamily="18" charset="0"/>
                <a:cs typeface="Times New Roman" panose="02020603050405020304" pitchFamily="18" charset="0"/>
              </a:rPr>
              <a:t>   Future </a:t>
            </a:r>
            <a:r>
              <a:rPr lang="en-US" sz="6000" dirty="0">
                <a:latin typeface="Times New Roman" panose="02020603050405020304" pitchFamily="18" charset="0"/>
                <a:cs typeface="Times New Roman" panose="02020603050405020304" pitchFamily="18" charset="0"/>
              </a:rPr>
              <a:t>Work Skills</a:t>
            </a:r>
            <a:br>
              <a:rPr lang="en-US" sz="6000" dirty="0">
                <a:latin typeface="Times New Roman" panose="02020603050405020304" pitchFamily="18" charset="0"/>
                <a:cs typeface="Times New Roman" panose="02020603050405020304" pitchFamily="18" charset="0"/>
              </a:rPr>
            </a:br>
            <a:r>
              <a:rPr lang="en-US" sz="6000" dirty="0" smtClean="0">
                <a:latin typeface="Times New Roman" panose="02020603050405020304" pitchFamily="18" charset="0"/>
                <a:cs typeface="Times New Roman" panose="02020603050405020304" pitchFamily="18" charset="0"/>
              </a:rPr>
              <a:t>               2020</a:t>
            </a:r>
            <a:endParaRPr lang="en-US" dirty="0"/>
          </a:p>
        </p:txBody>
      </p:sp>
      <p:sp>
        <p:nvSpPr>
          <p:cNvPr id="3" name="Subtitle 2"/>
          <p:cNvSpPr>
            <a:spLocks noGrp="1"/>
          </p:cNvSpPr>
          <p:nvPr>
            <p:ph type="subTitle" idx="1"/>
          </p:nvPr>
        </p:nvSpPr>
        <p:spPr>
          <a:xfrm>
            <a:off x="539552" y="2204864"/>
            <a:ext cx="8064896" cy="4320480"/>
          </a:xfrm>
        </p:spPr>
        <p:txBody>
          <a:bodyPr>
            <a:normAutofit/>
          </a:bodyPr>
          <a:lstStyle/>
          <a:p>
            <a:pPr algn="l"/>
            <a:r>
              <a:rPr lang="en-US" dirty="0">
                <a:latin typeface="Times New Roman" panose="02020603050405020304" pitchFamily="18" charset="0"/>
                <a:cs typeface="Times New Roman" panose="02020603050405020304" pitchFamily="18" charset="0"/>
              </a:rPr>
              <a:t>The Institute for the Future (IFTF) is an independent, nonprofit </a:t>
            </a:r>
            <a:r>
              <a:rPr lang="en-US" dirty="0" smtClean="0">
                <a:latin typeface="Times New Roman" panose="02020603050405020304" pitchFamily="18" charset="0"/>
                <a:cs typeface="Times New Roman" panose="02020603050405020304" pitchFamily="18" charset="0"/>
              </a:rPr>
              <a:t>strategic research </a:t>
            </a:r>
            <a:r>
              <a:rPr lang="en-US" dirty="0">
                <a:latin typeface="Times New Roman" panose="02020603050405020304" pitchFamily="18" charset="0"/>
                <a:cs typeface="Times New Roman" panose="02020603050405020304" pitchFamily="18" charset="0"/>
              </a:rPr>
              <a:t>group with more than 40 years of forecasting experience.</a:t>
            </a:r>
          </a:p>
          <a:p>
            <a:pPr algn="l"/>
            <a:endParaRPr lang="en-US"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983832"/>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This report analyzes key drivers that will reshape the landscape of work and identifies key work skills needed in the next 10 years. </a:t>
            </a:r>
          </a:p>
          <a:p>
            <a:pPr>
              <a:lnSpc>
                <a:spcPct val="150000"/>
              </a:lnSpc>
            </a:pPr>
            <a:r>
              <a:rPr lang="en-US" dirty="0">
                <a:latin typeface="Times New Roman" panose="02020603050405020304" pitchFamily="18" charset="0"/>
                <a:cs typeface="Times New Roman" panose="02020603050405020304" pitchFamily="18" charset="0"/>
              </a:rPr>
              <a:t>It does not consider what will be the jobs of the future. </a:t>
            </a:r>
          </a:p>
          <a:p>
            <a:pPr>
              <a:lnSpc>
                <a:spcPct val="150000"/>
              </a:lnSpc>
            </a:pPr>
            <a:r>
              <a:rPr lang="en-US" dirty="0">
                <a:latin typeface="Times New Roman" panose="02020603050405020304" pitchFamily="18" charset="0"/>
                <a:cs typeface="Times New Roman" panose="02020603050405020304" pitchFamily="18" charset="0"/>
              </a:rPr>
              <a:t>Rather than focusing on future jobs, this report looks at future work skills, proficiencies and abilities required across different jobs and work settings.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r>
              <a:rPr lang="en-US" dirty="0" smtClean="0"/>
              <a:t>        </a:t>
            </a:r>
            <a:r>
              <a:rPr lang="en-US" sz="4400" b="1" dirty="0">
                <a:latin typeface="Times New Roman" panose="02020603050405020304" pitchFamily="18" charset="0"/>
                <a:cs typeface="Times New Roman" panose="02020603050405020304" pitchFamily="18" charset="0"/>
              </a:rPr>
              <a:t>Six Drivers of Change</a:t>
            </a:r>
            <a:endParaRPr lang="en-US" sz="4400" b="1" dirty="0"/>
          </a:p>
        </p:txBody>
      </p:sp>
      <p:sp>
        <p:nvSpPr>
          <p:cNvPr id="3" name="Content Placeholder 2"/>
          <p:cNvSpPr>
            <a:spLocks noGrp="1"/>
          </p:cNvSpPr>
          <p:nvPr>
            <p:ph idx="1"/>
          </p:nvPr>
        </p:nvSpPr>
        <p:spPr>
          <a:xfrm>
            <a:off x="457200" y="1628800"/>
            <a:ext cx="8229600" cy="4695800"/>
          </a:xfrm>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1. Extreme longevity:</a:t>
            </a:r>
          </a:p>
          <a:p>
            <a:r>
              <a:rPr lang="en-US" dirty="0">
                <a:latin typeface="Times New Roman" panose="02020603050405020304" pitchFamily="18" charset="0"/>
                <a:cs typeface="Times New Roman" panose="02020603050405020304" pitchFamily="18" charset="0"/>
              </a:rPr>
              <a:t>Increasing global lifespans change the nature of careers and learning</a:t>
            </a:r>
          </a:p>
          <a:p>
            <a:r>
              <a:rPr lang="en-US" dirty="0">
                <a:latin typeface="Times New Roman" panose="02020603050405020304" pitchFamily="18" charset="0"/>
                <a:cs typeface="Times New Roman" panose="02020603050405020304" pitchFamily="18" charset="0"/>
              </a:rPr>
              <a:t>the challenge of an aging population come to the fore.</a:t>
            </a:r>
          </a:p>
          <a:p>
            <a:r>
              <a:rPr lang="en-US" dirty="0">
                <a:latin typeface="Times New Roman" panose="02020603050405020304" pitchFamily="18" charset="0"/>
                <a:cs typeface="Times New Roman" panose="02020603050405020304" pitchFamily="18" charset="0"/>
              </a:rPr>
              <a:t>Aging individuals will increasingly demand opportunities, products, and medical services to accommodate more healthy and active senior years.</a:t>
            </a:r>
          </a:p>
          <a:p>
            <a:r>
              <a:rPr lang="en-US" dirty="0">
                <a:latin typeface="Times New Roman" panose="02020603050405020304" pitchFamily="18" charset="0"/>
                <a:cs typeface="Times New Roman" panose="02020603050405020304" pitchFamily="18" charset="0"/>
              </a:rPr>
              <a:t>the global economy as a whole—will be viewed through the lens of health.</a:t>
            </a:r>
          </a:p>
          <a:p>
            <a:r>
              <a:rPr lang="en-US" dirty="0">
                <a:latin typeface="Times New Roman" panose="02020603050405020304" pitchFamily="18" charset="0"/>
                <a:cs typeface="Times New Roman" panose="02020603050405020304" pitchFamily="18" charset="0"/>
              </a:rPr>
              <a:t>2025, the number of Americans over 60 will increase by 70%.</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00174"/>
            <a:ext cx="8229600" cy="4900634"/>
          </a:xfrm>
        </p:spPr>
        <p:txBody>
          <a:bodyPr>
            <a:normAutofit fontScale="62500" lnSpcReduction="20000"/>
          </a:bodyPr>
          <a:lstStyle/>
          <a:p>
            <a:pPr marL="0" indent="0">
              <a:buNone/>
            </a:pPr>
            <a:r>
              <a:rPr lang="en-US" sz="4000" b="1" dirty="0">
                <a:latin typeface="Times New Roman" panose="02020603050405020304" pitchFamily="18" charset="0"/>
                <a:cs typeface="Times New Roman" panose="02020603050405020304" pitchFamily="18" charset="0"/>
              </a:rPr>
              <a:t>2. Rise of smart machines and systems:</a:t>
            </a:r>
          </a:p>
          <a:p>
            <a:r>
              <a:rPr lang="en-US" sz="4000" dirty="0">
                <a:latin typeface="Times New Roman" panose="02020603050405020304" pitchFamily="18" charset="0"/>
                <a:cs typeface="Times New Roman" panose="02020603050405020304" pitchFamily="18" charset="0"/>
              </a:rPr>
              <a:t>Workplace automation</a:t>
            </a:r>
          </a:p>
          <a:p>
            <a:r>
              <a:rPr lang="en-US" sz="4000" dirty="0">
                <a:latin typeface="Times New Roman" panose="02020603050405020304" pitchFamily="18" charset="0"/>
                <a:cs typeface="Times New Roman" panose="02020603050405020304" pitchFamily="18" charset="0"/>
              </a:rPr>
              <a:t>Over the next decade, new smart machines will enter offices, factories, and homes in numbers we have never seen before.</a:t>
            </a:r>
          </a:p>
          <a:p>
            <a:r>
              <a:rPr lang="en-US" sz="4000" dirty="0">
                <a:latin typeface="Times New Roman" panose="02020603050405020304" pitchFamily="18" charset="0"/>
                <a:cs typeface="Times New Roman" panose="02020603050405020304" pitchFamily="18" charset="0"/>
              </a:rPr>
              <a:t>We will be entering into a new kind of partnership with machines that will build on our mutual strengths, resulting in a new level of human-machine collaboration and codependence.</a:t>
            </a:r>
          </a:p>
          <a:p>
            <a:r>
              <a:rPr lang="en-US" sz="4000" dirty="0">
                <a:latin typeface="Times New Roman" panose="02020603050405020304" pitchFamily="18" charset="0"/>
                <a:cs typeface="Times New Roman" panose="02020603050405020304" pitchFamily="18" charset="0"/>
              </a:rPr>
              <a:t>What is our comparative advantage? </a:t>
            </a:r>
          </a:p>
          <a:p>
            <a:r>
              <a:rPr lang="en-US" sz="4000" dirty="0">
                <a:latin typeface="Times New Roman" panose="02020603050405020304" pitchFamily="18" charset="0"/>
                <a:cs typeface="Times New Roman" panose="02020603050405020304" pitchFamily="18" charset="0"/>
              </a:rPr>
              <a:t>And what is our place alongside these machines? </a:t>
            </a:r>
          </a:p>
          <a:p>
            <a:r>
              <a:rPr lang="en-US" sz="4000" dirty="0">
                <a:latin typeface="Times New Roman" panose="02020603050405020304" pitchFamily="18" charset="0"/>
                <a:cs typeface="Times New Roman" panose="02020603050405020304" pitchFamily="18" charset="0"/>
              </a:rPr>
              <a:t>We will have to rethink the content of our work and our work processes in response.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3. Computational World</a:t>
            </a:r>
          </a:p>
          <a:p>
            <a:r>
              <a:rPr lang="en-US" dirty="0">
                <a:latin typeface="Times New Roman" panose="02020603050405020304" pitchFamily="18" charset="0"/>
                <a:cs typeface="Times New Roman" panose="02020603050405020304" pitchFamily="18" charset="0"/>
              </a:rPr>
              <a:t>Massive increases in sensors and processing power make the world a programmable system</a:t>
            </a:r>
          </a:p>
          <a:p>
            <a:r>
              <a:rPr lang="en-US" dirty="0">
                <a:latin typeface="Times New Roman" panose="02020603050405020304" pitchFamily="18" charset="0"/>
                <a:cs typeface="Times New Roman" panose="02020603050405020304" pitchFamily="18" charset="0"/>
              </a:rPr>
              <a:t>work and personal lives will increasingly demand abilities to interact with data, see patterns in data, make data-based decisions, and use data to design for desired outcomes.</a:t>
            </a:r>
          </a:p>
          <a:p>
            <a:pPr marL="0" indent="0">
              <a:buNone/>
            </a:pPr>
            <a:r>
              <a:rPr lang="en-US" b="1" dirty="0">
                <a:latin typeface="Times New Roman" panose="02020603050405020304" pitchFamily="18" charset="0"/>
                <a:cs typeface="Times New Roman" panose="02020603050405020304" pitchFamily="18" charset="0"/>
              </a:rPr>
              <a:t>4. New Media Ecology</a:t>
            </a:r>
          </a:p>
          <a:p>
            <a:r>
              <a:rPr lang="en-US" dirty="0">
                <a:latin typeface="Times New Roman" panose="02020603050405020304" pitchFamily="18" charset="0"/>
                <a:cs typeface="Times New Roman" panose="02020603050405020304" pitchFamily="18" charset="0"/>
              </a:rPr>
              <a:t>New communication tools require new media literacies beyond text</a:t>
            </a:r>
          </a:p>
          <a:p>
            <a:r>
              <a:rPr lang="en-US" dirty="0">
                <a:latin typeface="Times New Roman" panose="02020603050405020304" pitchFamily="18" charset="0"/>
                <a:cs typeface="Times New Roman" panose="02020603050405020304" pitchFamily="18" charset="0"/>
              </a:rPr>
              <a:t>New multimedia technologies are bringing about a transformation in the way we communicate</a:t>
            </a:r>
          </a:p>
          <a:p>
            <a:r>
              <a:rPr lang="en-US" dirty="0">
                <a:latin typeface="Times New Roman" panose="02020603050405020304" pitchFamily="18" charset="0"/>
                <a:cs typeface="Times New Roman" panose="02020603050405020304" pitchFamily="18" charset="0"/>
              </a:rPr>
              <a:t>a new ecosystem will take shape around video production, digital animation, augmented reality, gaming, and media editing,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5. Supersaturated organizations</a:t>
            </a:r>
          </a:p>
          <a:p>
            <a:r>
              <a:rPr lang="en-US" dirty="0">
                <a:latin typeface="Times New Roman" panose="02020603050405020304" pitchFamily="18" charset="0"/>
                <a:cs typeface="Times New Roman" panose="02020603050405020304" pitchFamily="18" charset="0"/>
              </a:rPr>
              <a:t>Social technologies drive new forms of production and value creation</a:t>
            </a:r>
          </a:p>
          <a:p>
            <a:r>
              <a:rPr lang="en-US" dirty="0">
                <a:latin typeface="Times New Roman" panose="02020603050405020304" pitchFamily="18" charset="0"/>
                <a:cs typeface="Times New Roman" panose="02020603050405020304" pitchFamily="18" charset="0"/>
              </a:rPr>
              <a:t>“superstructure” means to create structures that go beyond the basic forms and processes with which we are familiar.</a:t>
            </a:r>
          </a:p>
          <a:p>
            <a:r>
              <a:rPr lang="en-US" dirty="0">
                <a:latin typeface="Times New Roman" panose="02020603050405020304" pitchFamily="18" charset="0"/>
                <a:cs typeface="Times New Roman" panose="02020603050405020304" pitchFamily="18" charset="0"/>
              </a:rPr>
              <a:t>A new generation of organizational concepts and work skills is coming not from traditional management/organizational theories but from fields such as game design, neuroscience, and happiness psychology</a:t>
            </a:r>
          </a:p>
          <a:p>
            <a:pPr marL="0" indent="0">
              <a:buNone/>
            </a:pPr>
            <a:r>
              <a:rPr lang="en-US" b="1" dirty="0" smtClean="0">
                <a:latin typeface="Times New Roman" panose="02020603050405020304" pitchFamily="18" charset="0"/>
                <a:cs typeface="Times New Roman" panose="02020603050405020304" pitchFamily="18" charset="0"/>
              </a:rPr>
              <a:t>6</a:t>
            </a:r>
            <a:r>
              <a:rPr lang="en-US" b="1" dirty="0">
                <a:latin typeface="Times New Roman" panose="02020603050405020304" pitchFamily="18" charset="0"/>
                <a:cs typeface="Times New Roman" panose="02020603050405020304" pitchFamily="18" charset="0"/>
              </a:rPr>
              <a:t>. Globally connected world</a:t>
            </a:r>
          </a:p>
          <a:p>
            <a:r>
              <a:rPr lang="en-US" dirty="0">
                <a:latin typeface="Times New Roman" panose="02020603050405020304" pitchFamily="18" charset="0"/>
                <a:cs typeface="Times New Roman" panose="02020603050405020304" pitchFamily="18" charset="0"/>
              </a:rPr>
              <a:t>Increased global interconnectivity puts diversity and adaptability at the center of organizational operations</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a:bodyPr>
          <a:lstStyle/>
          <a:p>
            <a:pPr>
              <a:buNone/>
            </a:pPr>
            <a:r>
              <a:rPr lang="en-US" sz="2800" b="1" dirty="0">
                <a:latin typeface="Times New Roman" panose="02020603050405020304" pitchFamily="18" charset="0"/>
                <a:cs typeface="Times New Roman" panose="02020603050405020304" pitchFamily="18" charset="0"/>
              </a:rPr>
              <a:t>Change Drivers and related </a:t>
            </a:r>
            <a:r>
              <a:rPr lang="en-US" sz="2800" b="1" dirty="0" smtClean="0">
                <a:latin typeface="Times New Roman" panose="02020603050405020304" pitchFamily="18" charset="0"/>
                <a:cs typeface="Times New Roman" panose="02020603050405020304" pitchFamily="18" charset="0"/>
              </a:rPr>
              <a:t>Skills</a:t>
            </a:r>
          </a:p>
          <a:p>
            <a:pPr>
              <a:buNone/>
            </a:pPr>
            <a:r>
              <a:rPr lang="en-US" dirty="0" smtClean="0"/>
              <a:t>    </a:t>
            </a:r>
            <a:endParaRPr lang="en-US" dirty="0"/>
          </a:p>
        </p:txBody>
      </p:sp>
      <p:sp>
        <p:nvSpPr>
          <p:cNvPr id="2" name="Oval 1"/>
          <p:cNvSpPr/>
          <p:nvPr/>
        </p:nvSpPr>
        <p:spPr>
          <a:xfrm>
            <a:off x="611560" y="1700808"/>
            <a:ext cx="2581944"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bg1"/>
                </a:solidFill>
                <a:latin typeface="Times New Roman" panose="02020603050405020304" pitchFamily="18" charset="0"/>
                <a:cs typeface="Times New Roman" panose="02020603050405020304" pitchFamily="18" charset="0"/>
              </a:rPr>
              <a:t>Extreme longevity</a:t>
            </a:r>
          </a:p>
          <a:p>
            <a:r>
              <a:rPr lang="en-US" dirty="0">
                <a:latin typeface="Times New Roman" panose="02020603050405020304" pitchFamily="18" charset="0"/>
                <a:cs typeface="Times New Roman" panose="02020603050405020304" pitchFamily="18" charset="0"/>
              </a:rPr>
              <a:t>Increasing global lifespans change the nature of careers and learning</a:t>
            </a:r>
          </a:p>
        </p:txBody>
      </p:sp>
      <p:sp>
        <p:nvSpPr>
          <p:cNvPr id="4" name="Oval 3"/>
          <p:cNvSpPr/>
          <p:nvPr/>
        </p:nvSpPr>
        <p:spPr>
          <a:xfrm>
            <a:off x="3419872" y="1700808"/>
            <a:ext cx="2520280"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bg1"/>
                </a:solidFill>
                <a:latin typeface="Times New Roman" panose="02020603050405020304" pitchFamily="18" charset="0"/>
                <a:cs typeface="Times New Roman" panose="02020603050405020304" pitchFamily="18" charset="0"/>
              </a:rPr>
              <a:t>Rise of smart</a:t>
            </a:r>
          </a:p>
          <a:p>
            <a:r>
              <a:rPr lang="en-US" b="1" u="sng" dirty="0">
                <a:solidFill>
                  <a:schemeClr val="bg1"/>
                </a:solidFill>
                <a:latin typeface="Times New Roman" panose="02020603050405020304" pitchFamily="18" charset="0"/>
                <a:cs typeface="Times New Roman" panose="02020603050405020304" pitchFamily="18" charset="0"/>
              </a:rPr>
              <a:t> machines and</a:t>
            </a:r>
          </a:p>
          <a:p>
            <a:r>
              <a:rPr lang="en-US" b="1" u="sng" dirty="0">
                <a:solidFill>
                  <a:schemeClr val="bg1"/>
                </a:solidFill>
                <a:latin typeface="Times New Roman" panose="02020603050405020304" pitchFamily="18" charset="0"/>
                <a:cs typeface="Times New Roman" panose="02020603050405020304" pitchFamily="18" charset="0"/>
              </a:rPr>
              <a:t>    systems</a:t>
            </a:r>
          </a:p>
          <a:p>
            <a:r>
              <a:rPr lang="en-US" dirty="0">
                <a:latin typeface="Times New Roman" panose="02020603050405020304" pitchFamily="18" charset="0"/>
                <a:cs typeface="Times New Roman" panose="02020603050405020304" pitchFamily="18" charset="0"/>
              </a:rPr>
              <a:t>Workplace robotics nudge human workers out of rote, repetitive    tasks</a:t>
            </a:r>
          </a:p>
        </p:txBody>
      </p:sp>
      <p:sp>
        <p:nvSpPr>
          <p:cNvPr id="5" name="Oval 4"/>
          <p:cNvSpPr/>
          <p:nvPr/>
        </p:nvSpPr>
        <p:spPr>
          <a:xfrm>
            <a:off x="6228184" y="1700808"/>
            <a:ext cx="2458616"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bg1"/>
                </a:solidFill>
                <a:latin typeface="Times New Roman" panose="02020603050405020304" pitchFamily="18" charset="0"/>
                <a:cs typeface="Times New Roman" panose="02020603050405020304" pitchFamily="18" charset="0"/>
              </a:rPr>
              <a:t>New media</a:t>
            </a:r>
          </a:p>
          <a:p>
            <a:r>
              <a:rPr lang="en-US" b="1" u="sng" dirty="0">
                <a:solidFill>
                  <a:schemeClr val="bg1"/>
                </a:solidFill>
                <a:latin typeface="Times New Roman" panose="02020603050405020304" pitchFamily="18" charset="0"/>
                <a:cs typeface="Times New Roman" panose="02020603050405020304" pitchFamily="18" charset="0"/>
              </a:rPr>
              <a:t>Ecology </a:t>
            </a:r>
          </a:p>
          <a:p>
            <a:r>
              <a:rPr lang="en-US" u="sng" dirty="0">
                <a:latin typeface="Times New Roman" panose="02020603050405020304" pitchFamily="18" charset="0"/>
                <a:cs typeface="Times New Roman" panose="02020603050405020304" pitchFamily="18" charset="0"/>
              </a:rPr>
              <a:t>New </a:t>
            </a:r>
            <a:r>
              <a:rPr lang="en-US" dirty="0">
                <a:latin typeface="Times New Roman" panose="02020603050405020304" pitchFamily="18" charset="0"/>
                <a:cs typeface="Times New Roman" panose="02020603050405020304" pitchFamily="18" charset="0"/>
              </a:rPr>
              <a:t>communication tools require new media literacies</a:t>
            </a:r>
          </a:p>
          <a:p>
            <a:r>
              <a:rPr lang="en-US" dirty="0">
                <a:latin typeface="Times New Roman" panose="02020603050405020304" pitchFamily="18" charset="0"/>
                <a:cs typeface="Times New Roman" panose="02020603050405020304" pitchFamily="18" charset="0"/>
              </a:rPr>
              <a:t>beyond text</a:t>
            </a:r>
          </a:p>
        </p:txBody>
      </p:sp>
      <p:sp>
        <p:nvSpPr>
          <p:cNvPr id="6" name="Rounded Rectangle 5"/>
          <p:cNvSpPr/>
          <p:nvPr/>
        </p:nvSpPr>
        <p:spPr>
          <a:xfrm>
            <a:off x="457200" y="5373216"/>
            <a:ext cx="2076872"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atin typeface="Times New Roman" panose="02020603050405020304" pitchFamily="18" charset="0"/>
                <a:cs typeface="Times New Roman" panose="02020603050405020304" pitchFamily="18" charset="0"/>
              </a:rPr>
              <a:t>Transdisciplinarity</a:t>
            </a:r>
            <a:endParaRPr lang="en-US" dirty="0">
              <a:latin typeface="Times New Roman" panose="02020603050405020304" pitchFamily="18" charset="0"/>
              <a:cs typeface="Times New Roman" panose="02020603050405020304" pitchFamily="18" charset="0"/>
            </a:endParaRPr>
          </a:p>
        </p:txBody>
      </p:sp>
      <p:sp>
        <p:nvSpPr>
          <p:cNvPr id="7" name="Rounded Rectangle 6"/>
          <p:cNvSpPr/>
          <p:nvPr/>
        </p:nvSpPr>
        <p:spPr>
          <a:xfrm>
            <a:off x="2699792" y="5373216"/>
            <a:ext cx="2066528"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Sense-Making</a:t>
            </a:r>
          </a:p>
        </p:txBody>
      </p:sp>
      <p:sp>
        <p:nvSpPr>
          <p:cNvPr id="8" name="Rounded Rectangle 7"/>
          <p:cNvSpPr/>
          <p:nvPr/>
        </p:nvSpPr>
        <p:spPr>
          <a:xfrm>
            <a:off x="5122912" y="5373216"/>
            <a:ext cx="1609328"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Novel and Adaptive Thinking</a:t>
            </a:r>
          </a:p>
        </p:txBody>
      </p:sp>
      <p:sp>
        <p:nvSpPr>
          <p:cNvPr id="9" name="Rounded Rectangle 8"/>
          <p:cNvSpPr/>
          <p:nvPr/>
        </p:nvSpPr>
        <p:spPr>
          <a:xfrm>
            <a:off x="7020272" y="5373216"/>
            <a:ext cx="1666528" cy="134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Social</a:t>
            </a:r>
          </a:p>
          <a:p>
            <a:r>
              <a:rPr lang="en-US"/>
              <a:t>Intelligence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a:buNone/>
            </a:pPr>
            <a:endParaRPr lang="en-US" dirty="0" smtClean="0">
              <a:solidFill>
                <a:srgbClr val="FF0000"/>
              </a:solidFill>
            </a:endParaRPr>
          </a:p>
          <a:p>
            <a:pPr>
              <a:buNone/>
            </a:pPr>
            <a:endParaRPr lang="en-US" dirty="0" smtClean="0"/>
          </a:p>
          <a:p>
            <a:endParaRPr lang="en-US" dirty="0"/>
          </a:p>
        </p:txBody>
      </p:sp>
      <p:sp>
        <p:nvSpPr>
          <p:cNvPr id="4" name="Oval 3"/>
          <p:cNvSpPr/>
          <p:nvPr/>
        </p:nvSpPr>
        <p:spPr>
          <a:xfrm>
            <a:off x="323528" y="1196752"/>
            <a:ext cx="2653952" cy="28083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0000"/>
                </a:solidFill>
                <a:latin typeface="Times New Roman" panose="02020603050405020304" pitchFamily="18" charset="0"/>
                <a:cs typeface="Times New Roman" panose="02020603050405020304" pitchFamily="18" charset="0"/>
              </a:rPr>
              <a:t>Computational</a:t>
            </a:r>
          </a:p>
          <a:p>
            <a:r>
              <a:rPr lang="en-US" b="1" dirty="0">
                <a:solidFill>
                  <a:srgbClr val="FF0000"/>
                </a:solidFill>
                <a:latin typeface="Times New Roman" panose="02020603050405020304" pitchFamily="18" charset="0"/>
                <a:cs typeface="Times New Roman" panose="02020603050405020304" pitchFamily="18" charset="0"/>
              </a:rPr>
              <a:t>World </a:t>
            </a:r>
          </a:p>
          <a:p>
            <a:r>
              <a:rPr lang="en-US" sz="1600" dirty="0">
                <a:latin typeface="Times New Roman" panose="02020603050405020304" pitchFamily="18" charset="0"/>
                <a:cs typeface="Times New Roman" panose="02020603050405020304" pitchFamily="18" charset="0"/>
              </a:rPr>
              <a:t>Massive increase in sensors and processing power make the world a programmable</a:t>
            </a:r>
          </a:p>
          <a:p>
            <a:r>
              <a:rPr lang="en-US" sz="1600" dirty="0">
                <a:latin typeface="Times New Roman" panose="02020603050405020304" pitchFamily="18" charset="0"/>
                <a:cs typeface="Times New Roman" panose="02020603050405020304" pitchFamily="18" charset="0"/>
              </a:rPr>
              <a:t>    system</a:t>
            </a:r>
          </a:p>
        </p:txBody>
      </p:sp>
      <p:sp>
        <p:nvSpPr>
          <p:cNvPr id="5" name="Oval 4"/>
          <p:cNvSpPr/>
          <p:nvPr/>
        </p:nvSpPr>
        <p:spPr>
          <a:xfrm>
            <a:off x="3137012" y="1196752"/>
            <a:ext cx="2869976" cy="27363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solidFill>
                  <a:srgbClr val="FF0000"/>
                </a:solidFill>
              </a:rPr>
              <a:t>Superstructed</a:t>
            </a:r>
            <a:endParaRPr lang="en-US" b="1" dirty="0">
              <a:solidFill>
                <a:srgbClr val="FF0000"/>
              </a:solidFill>
            </a:endParaRPr>
          </a:p>
          <a:p>
            <a:r>
              <a:rPr lang="en-US" b="1" dirty="0">
                <a:solidFill>
                  <a:srgbClr val="FF0000"/>
                </a:solidFill>
              </a:rPr>
              <a:t>organizations</a:t>
            </a:r>
          </a:p>
          <a:p>
            <a:r>
              <a:rPr lang="en-US" sz="1600" dirty="0"/>
              <a:t>Social technologies drive new forms of production</a:t>
            </a:r>
          </a:p>
          <a:p>
            <a:r>
              <a:rPr lang="en-US" sz="1600" dirty="0"/>
              <a:t>and value creation</a:t>
            </a:r>
          </a:p>
        </p:txBody>
      </p:sp>
      <p:sp>
        <p:nvSpPr>
          <p:cNvPr id="6" name="Oval 5"/>
          <p:cNvSpPr/>
          <p:nvPr/>
        </p:nvSpPr>
        <p:spPr>
          <a:xfrm rot="10800000" flipV="1">
            <a:off x="6166520" y="1340768"/>
            <a:ext cx="2653952" cy="2592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FF0000"/>
                </a:solidFill>
              </a:rPr>
              <a:t>Globally connected world</a:t>
            </a:r>
          </a:p>
          <a:p>
            <a:r>
              <a:rPr lang="en-US" sz="1400" dirty="0"/>
              <a:t>Increased global</a:t>
            </a:r>
          </a:p>
          <a:p>
            <a:r>
              <a:rPr lang="en-US" sz="1400" dirty="0"/>
              <a:t>interconnectivity puts diversity and </a:t>
            </a:r>
            <a:r>
              <a:rPr lang="en-US" sz="1400" dirty="0" smtClean="0"/>
              <a:t>adaptability at </a:t>
            </a:r>
            <a:r>
              <a:rPr lang="en-US" sz="1400" dirty="0"/>
              <a:t>the center </a:t>
            </a:r>
            <a:r>
              <a:rPr lang="en-US" sz="1400" dirty="0" smtClean="0"/>
              <a:t>of organizational</a:t>
            </a:r>
            <a:endParaRPr lang="en-US" sz="1400" dirty="0"/>
          </a:p>
          <a:p>
            <a:r>
              <a:rPr lang="en-US" sz="1400" dirty="0"/>
              <a:t>       operations</a:t>
            </a:r>
          </a:p>
        </p:txBody>
      </p:sp>
      <p:sp>
        <p:nvSpPr>
          <p:cNvPr id="8" name="Rounded Rectangle 7"/>
          <p:cNvSpPr/>
          <p:nvPr/>
        </p:nvSpPr>
        <p:spPr>
          <a:xfrm>
            <a:off x="295492" y="5085184"/>
            <a:ext cx="1246804" cy="1239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Design</a:t>
            </a:r>
          </a:p>
          <a:p>
            <a:r>
              <a:rPr lang="en-US"/>
              <a:t>Mindset</a:t>
            </a:r>
            <a:endParaRPr lang="en-US" dirty="0"/>
          </a:p>
        </p:txBody>
      </p:sp>
      <p:sp>
        <p:nvSpPr>
          <p:cNvPr id="9" name="Rounded Rectangle 8"/>
          <p:cNvSpPr/>
          <p:nvPr/>
        </p:nvSpPr>
        <p:spPr>
          <a:xfrm>
            <a:off x="1675968" y="5085183"/>
            <a:ext cx="1301512" cy="12246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Virtual</a:t>
            </a:r>
          </a:p>
          <a:p>
            <a:r>
              <a:rPr lang="en-US"/>
              <a:t>Collaboration</a:t>
            </a:r>
            <a:endParaRPr lang="en-US" dirty="0"/>
          </a:p>
        </p:txBody>
      </p:sp>
      <p:sp>
        <p:nvSpPr>
          <p:cNvPr id="10" name="Rounded Rectangle 9"/>
          <p:cNvSpPr/>
          <p:nvPr/>
        </p:nvSpPr>
        <p:spPr>
          <a:xfrm>
            <a:off x="7872843" y="5085183"/>
            <a:ext cx="1102979" cy="12246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Computational</a:t>
            </a:r>
          </a:p>
          <a:p>
            <a:r>
              <a:rPr lang="en-US"/>
              <a:t>Thinking</a:t>
            </a:r>
            <a:endParaRPr lang="en-US" dirty="0"/>
          </a:p>
        </p:txBody>
      </p:sp>
      <p:sp>
        <p:nvSpPr>
          <p:cNvPr id="11" name="Rounded Rectangle 10"/>
          <p:cNvSpPr/>
          <p:nvPr/>
        </p:nvSpPr>
        <p:spPr>
          <a:xfrm>
            <a:off x="6573074" y="5085183"/>
            <a:ext cx="1166097" cy="12483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New</a:t>
            </a:r>
          </a:p>
          <a:p>
            <a:r>
              <a:rPr lang="en-US"/>
              <a:t>Media</a:t>
            </a:r>
          </a:p>
          <a:p>
            <a:r>
              <a:rPr lang="en-US"/>
              <a:t>Literacy</a:t>
            </a:r>
            <a:endParaRPr lang="en-US" dirty="0"/>
          </a:p>
        </p:txBody>
      </p:sp>
      <p:sp>
        <p:nvSpPr>
          <p:cNvPr id="12" name="Rounded Rectangle 11"/>
          <p:cNvSpPr/>
          <p:nvPr/>
        </p:nvSpPr>
        <p:spPr>
          <a:xfrm>
            <a:off x="5033638" y="5085183"/>
            <a:ext cx="1250414" cy="12394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Cognitive</a:t>
            </a:r>
          </a:p>
          <a:p>
            <a:r>
              <a:rPr lang="en-US"/>
              <a:t>Load</a:t>
            </a:r>
          </a:p>
          <a:p>
            <a:r>
              <a:rPr lang="en-US"/>
              <a:t>Management</a:t>
            </a:r>
            <a:endParaRPr lang="en-US" dirty="0"/>
          </a:p>
        </p:txBody>
      </p:sp>
      <p:sp>
        <p:nvSpPr>
          <p:cNvPr id="13" name="Rounded Rectangle 12"/>
          <p:cNvSpPr/>
          <p:nvPr/>
        </p:nvSpPr>
        <p:spPr>
          <a:xfrm>
            <a:off x="3137012" y="5085183"/>
            <a:ext cx="1607604" cy="12246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Cross</a:t>
            </a:r>
          </a:p>
          <a:p>
            <a:r>
              <a:rPr lang="en-US" dirty="0"/>
              <a:t>Cultural</a:t>
            </a:r>
          </a:p>
          <a:p>
            <a:r>
              <a:rPr lang="en-US" dirty="0"/>
              <a:t>Competency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482</TotalTime>
  <Words>1296</Words>
  <Application>Microsoft Office PowerPoint</Application>
  <PresentationFormat>On-screen Show (4:3)</PresentationFormat>
  <Paragraphs>124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Times New Roman</vt:lpstr>
      <vt:lpstr>Wingdings 2</vt:lpstr>
      <vt:lpstr>Flow</vt:lpstr>
      <vt:lpstr>PowerPoint Presentation</vt:lpstr>
      <vt:lpstr>   Future Work Skills                2020</vt:lpstr>
      <vt:lpstr>PowerPoint Presentation</vt:lpstr>
      <vt:lpstr>        Six Drivers of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Balance Sheet</dc:title>
  <dc:creator>imdadullah</dc:creator>
  <cp:lastModifiedBy>admin</cp:lastModifiedBy>
  <cp:revision>155</cp:revision>
  <dcterms:created xsi:type="dcterms:W3CDTF">2015-07-31T06:43:07Z</dcterms:created>
  <dcterms:modified xsi:type="dcterms:W3CDTF">2016-06-01T04:45:37Z</dcterms:modified>
</cp:coreProperties>
</file>