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85" r:id="rId3"/>
    <p:sldId id="286" r:id="rId4"/>
    <p:sldId id="257" r:id="rId5"/>
    <p:sldId id="262" r:id="rId6"/>
    <p:sldId id="263" r:id="rId7"/>
    <p:sldId id="264" r:id="rId8"/>
    <p:sldId id="266" r:id="rId9"/>
    <p:sldId id="268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2198A-AF2D-4AB9-BA7D-59D1B4B66A2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4FC9A4-8C34-4B65-9CDE-5E5CF517951D}">
      <dgm:prSet phldrT="[Text]"/>
      <dgm:spPr/>
      <dgm:t>
        <a:bodyPr/>
        <a:lstStyle/>
        <a:p>
          <a:r>
            <a:rPr lang="en-US" dirty="0" smtClean="0"/>
            <a:t>Internal Structure</a:t>
          </a:r>
          <a:endParaRPr lang="en-US" dirty="0"/>
        </a:p>
      </dgm:t>
    </dgm:pt>
    <dgm:pt modelId="{374A7AB6-4743-4C57-8753-AB8FEDE9444B}" type="parTrans" cxnId="{68703CDA-19A0-49ED-8165-D57A58589E21}">
      <dgm:prSet/>
      <dgm:spPr/>
      <dgm:t>
        <a:bodyPr/>
        <a:lstStyle/>
        <a:p>
          <a:endParaRPr lang="en-US"/>
        </a:p>
      </dgm:t>
    </dgm:pt>
    <dgm:pt modelId="{62D5DA37-740D-45A6-8B94-414E76CC5282}" type="sibTrans" cxnId="{68703CDA-19A0-49ED-8165-D57A58589E21}">
      <dgm:prSet/>
      <dgm:spPr/>
      <dgm:t>
        <a:bodyPr/>
        <a:lstStyle/>
        <a:p>
          <a:endParaRPr lang="en-US"/>
        </a:p>
      </dgm:t>
    </dgm:pt>
    <dgm:pt modelId="{54348E2C-3B0D-44B9-B886-C896355BAD2D}">
      <dgm:prSet phldrT="[Text]"/>
      <dgm:spPr/>
      <dgm:t>
        <a:bodyPr/>
        <a:lstStyle/>
        <a:p>
          <a:r>
            <a:rPr lang="en-US" dirty="0" smtClean="0"/>
            <a:t>Consists of patents, concepts, models, computer and administrative systems</a:t>
          </a:r>
          <a:endParaRPr lang="en-US" dirty="0"/>
        </a:p>
      </dgm:t>
    </dgm:pt>
    <dgm:pt modelId="{0440577D-95E0-4CA4-9762-037C25B4DFD1}" type="parTrans" cxnId="{B39FDB68-557E-41E2-87C1-697F5B757DB6}">
      <dgm:prSet/>
      <dgm:spPr/>
      <dgm:t>
        <a:bodyPr/>
        <a:lstStyle/>
        <a:p>
          <a:endParaRPr lang="en-US"/>
        </a:p>
      </dgm:t>
    </dgm:pt>
    <dgm:pt modelId="{C2F1AEC2-2F60-4AB0-881B-FB8D6E4F4A73}" type="sibTrans" cxnId="{B39FDB68-557E-41E2-87C1-697F5B757DB6}">
      <dgm:prSet/>
      <dgm:spPr/>
      <dgm:t>
        <a:bodyPr/>
        <a:lstStyle/>
        <a:p>
          <a:endParaRPr lang="en-US"/>
        </a:p>
      </dgm:t>
    </dgm:pt>
    <dgm:pt modelId="{9B7DE2C7-DAE9-420A-A204-37926BFC97D6}">
      <dgm:prSet phldrT="[Text]"/>
      <dgm:spPr/>
      <dgm:t>
        <a:bodyPr/>
        <a:lstStyle/>
        <a:p>
          <a:r>
            <a:rPr lang="en-US" dirty="0" smtClean="0"/>
            <a:t>External Structure</a:t>
          </a:r>
          <a:endParaRPr lang="en-US" dirty="0"/>
        </a:p>
      </dgm:t>
    </dgm:pt>
    <dgm:pt modelId="{A437C1B2-FAD1-4C19-8B2C-081141B63B32}" type="parTrans" cxnId="{9CEA2B3D-71B8-4BF7-A7D7-5F44A8A12D6C}">
      <dgm:prSet/>
      <dgm:spPr/>
      <dgm:t>
        <a:bodyPr/>
        <a:lstStyle/>
        <a:p>
          <a:endParaRPr lang="en-US"/>
        </a:p>
      </dgm:t>
    </dgm:pt>
    <dgm:pt modelId="{0314D8DE-8B33-4947-891C-D91412DC7D21}" type="sibTrans" cxnId="{9CEA2B3D-71B8-4BF7-A7D7-5F44A8A12D6C}">
      <dgm:prSet/>
      <dgm:spPr/>
      <dgm:t>
        <a:bodyPr/>
        <a:lstStyle/>
        <a:p>
          <a:endParaRPr lang="en-US"/>
        </a:p>
      </dgm:t>
    </dgm:pt>
    <dgm:pt modelId="{CD04CF90-B330-42C4-A834-900348E39545}">
      <dgm:prSet phldrT="[Text]"/>
      <dgm:spPr/>
      <dgm:t>
        <a:bodyPr/>
        <a:lstStyle/>
        <a:p>
          <a:r>
            <a:rPr lang="en-US" dirty="0" smtClean="0"/>
            <a:t>Consists of relationships with customers and suppliers, brand names, trademarks and reputation, or "image”</a:t>
          </a:r>
          <a:endParaRPr lang="en-US" dirty="0"/>
        </a:p>
      </dgm:t>
    </dgm:pt>
    <dgm:pt modelId="{A9FD42B6-F5C9-4099-ADCA-E8831918696F}" type="parTrans" cxnId="{BBA5764F-C177-4F90-A66D-634E05205D39}">
      <dgm:prSet/>
      <dgm:spPr/>
      <dgm:t>
        <a:bodyPr/>
        <a:lstStyle/>
        <a:p>
          <a:endParaRPr lang="en-US"/>
        </a:p>
      </dgm:t>
    </dgm:pt>
    <dgm:pt modelId="{1EEA4521-4FE5-4F99-8B40-1E8AABAF3D47}" type="sibTrans" cxnId="{BBA5764F-C177-4F90-A66D-634E05205D39}">
      <dgm:prSet/>
      <dgm:spPr/>
      <dgm:t>
        <a:bodyPr/>
        <a:lstStyle/>
        <a:p>
          <a:endParaRPr lang="en-US"/>
        </a:p>
      </dgm:t>
    </dgm:pt>
    <dgm:pt modelId="{E61F082E-9483-4CC8-BA76-22A6F58A231A}">
      <dgm:prSet phldrT="[Text]"/>
      <dgm:spPr/>
      <dgm:t>
        <a:bodyPr/>
        <a:lstStyle/>
        <a:p>
          <a:r>
            <a:rPr lang="en-US" dirty="0" smtClean="0"/>
            <a:t>Individual Competences</a:t>
          </a:r>
          <a:endParaRPr lang="en-US" dirty="0"/>
        </a:p>
      </dgm:t>
    </dgm:pt>
    <dgm:pt modelId="{9861DDBC-EEC1-4F25-A893-040752FFA7CA}" type="parTrans" cxnId="{A3D674CF-778C-4127-A54C-4E10DB4ADEA9}">
      <dgm:prSet/>
      <dgm:spPr/>
      <dgm:t>
        <a:bodyPr/>
        <a:lstStyle/>
        <a:p>
          <a:endParaRPr lang="en-US"/>
        </a:p>
      </dgm:t>
    </dgm:pt>
    <dgm:pt modelId="{10D7B18F-AA26-45E6-85C8-44880AEFC4AD}" type="sibTrans" cxnId="{A3D674CF-778C-4127-A54C-4E10DB4ADEA9}">
      <dgm:prSet/>
      <dgm:spPr/>
      <dgm:t>
        <a:bodyPr/>
        <a:lstStyle/>
        <a:p>
          <a:endParaRPr lang="en-US"/>
        </a:p>
      </dgm:t>
    </dgm:pt>
    <dgm:pt modelId="{F06495D1-46D8-4AC0-A98B-B501E6771EB0}">
      <dgm:prSet phldrT="[Text]"/>
      <dgm:spPr/>
      <dgm:t>
        <a:bodyPr/>
        <a:lstStyle/>
        <a:p>
          <a:r>
            <a:rPr lang="en-US" dirty="0" smtClean="0"/>
            <a:t>People’s ability to act in various situations. It includes skill, education, experience, values and social skills. </a:t>
          </a:r>
          <a:endParaRPr lang="en-US" dirty="0"/>
        </a:p>
      </dgm:t>
    </dgm:pt>
    <dgm:pt modelId="{D9D79179-91AD-4315-B3BC-71C7E82C464A}" type="parTrans" cxnId="{4594BAD2-4733-43B6-8E0E-34131054BA4B}">
      <dgm:prSet/>
      <dgm:spPr/>
      <dgm:t>
        <a:bodyPr/>
        <a:lstStyle/>
        <a:p>
          <a:endParaRPr lang="en-US"/>
        </a:p>
      </dgm:t>
    </dgm:pt>
    <dgm:pt modelId="{65051ABF-1147-494F-A1B5-7B4CD284C99A}" type="sibTrans" cxnId="{4594BAD2-4733-43B6-8E0E-34131054BA4B}">
      <dgm:prSet/>
      <dgm:spPr/>
      <dgm:t>
        <a:bodyPr/>
        <a:lstStyle/>
        <a:p>
          <a:endParaRPr lang="en-US"/>
        </a:p>
      </dgm:t>
    </dgm:pt>
    <dgm:pt modelId="{8B5B58F3-A632-4CE3-9FAD-0610ACD3411F}" type="pres">
      <dgm:prSet presAssocID="{7732198A-AF2D-4AB9-BA7D-59D1B4B66A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CCB1FE-7ED9-46A9-9FED-FEC722181DF0}" type="pres">
      <dgm:prSet presAssocID="{F84FC9A4-8C34-4B65-9CDE-5E5CF517951D}" presName="linNode" presStyleCnt="0"/>
      <dgm:spPr/>
    </dgm:pt>
    <dgm:pt modelId="{7D0A6B58-FC2C-411D-A2CB-379FB11C0ED7}" type="pres">
      <dgm:prSet presAssocID="{F84FC9A4-8C34-4B65-9CDE-5E5CF517951D}" presName="parentText" presStyleLbl="node1" presStyleIdx="0" presStyleCnt="3" custScaleX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D95E16-365B-4B20-BE42-E563CFB2594A}" type="pres">
      <dgm:prSet presAssocID="{F84FC9A4-8C34-4B65-9CDE-5E5CF517951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2FBDB-F16E-44EC-8266-DEE32CA04108}" type="pres">
      <dgm:prSet presAssocID="{62D5DA37-740D-45A6-8B94-414E76CC5282}" presName="sp" presStyleCnt="0"/>
      <dgm:spPr/>
    </dgm:pt>
    <dgm:pt modelId="{4CDA1678-B1DB-4F2D-899A-A710499E8D29}" type="pres">
      <dgm:prSet presAssocID="{9B7DE2C7-DAE9-420A-A204-37926BFC97D6}" presName="linNode" presStyleCnt="0"/>
      <dgm:spPr/>
    </dgm:pt>
    <dgm:pt modelId="{14BDD82F-158A-47D3-B0A9-C632EC6BC92E}" type="pres">
      <dgm:prSet presAssocID="{9B7DE2C7-DAE9-420A-A204-37926BFC97D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28819-FFAA-45BD-9572-ACD9FFD8070B}" type="pres">
      <dgm:prSet presAssocID="{9B7DE2C7-DAE9-420A-A204-37926BFC97D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2E67C-4002-4990-AFDD-034D5765E264}" type="pres">
      <dgm:prSet presAssocID="{0314D8DE-8B33-4947-891C-D91412DC7D21}" presName="sp" presStyleCnt="0"/>
      <dgm:spPr/>
    </dgm:pt>
    <dgm:pt modelId="{DED322A4-F5A1-4CB4-91F1-25B5BF41D40E}" type="pres">
      <dgm:prSet presAssocID="{E61F082E-9483-4CC8-BA76-22A6F58A231A}" presName="linNode" presStyleCnt="0"/>
      <dgm:spPr/>
    </dgm:pt>
    <dgm:pt modelId="{71CF02AA-7C47-47DE-974D-FA6E382E7A6B}" type="pres">
      <dgm:prSet presAssocID="{E61F082E-9483-4CC8-BA76-22A6F58A231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FA6688-CEDD-4E27-898C-B93EAFF5E25B}" type="pres">
      <dgm:prSet presAssocID="{E61F082E-9483-4CC8-BA76-22A6F58A231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D674CF-778C-4127-A54C-4E10DB4ADEA9}" srcId="{7732198A-AF2D-4AB9-BA7D-59D1B4B66A27}" destId="{E61F082E-9483-4CC8-BA76-22A6F58A231A}" srcOrd="2" destOrd="0" parTransId="{9861DDBC-EEC1-4F25-A893-040752FFA7CA}" sibTransId="{10D7B18F-AA26-45E6-85C8-44880AEFC4AD}"/>
    <dgm:cxn modelId="{9CEA2B3D-71B8-4BF7-A7D7-5F44A8A12D6C}" srcId="{7732198A-AF2D-4AB9-BA7D-59D1B4B66A27}" destId="{9B7DE2C7-DAE9-420A-A204-37926BFC97D6}" srcOrd="1" destOrd="0" parTransId="{A437C1B2-FAD1-4C19-8B2C-081141B63B32}" sibTransId="{0314D8DE-8B33-4947-891C-D91412DC7D21}"/>
    <dgm:cxn modelId="{4594BAD2-4733-43B6-8E0E-34131054BA4B}" srcId="{E61F082E-9483-4CC8-BA76-22A6F58A231A}" destId="{F06495D1-46D8-4AC0-A98B-B501E6771EB0}" srcOrd="0" destOrd="0" parTransId="{D9D79179-91AD-4315-B3BC-71C7E82C464A}" sibTransId="{65051ABF-1147-494F-A1B5-7B4CD284C99A}"/>
    <dgm:cxn modelId="{68703CDA-19A0-49ED-8165-D57A58589E21}" srcId="{7732198A-AF2D-4AB9-BA7D-59D1B4B66A27}" destId="{F84FC9A4-8C34-4B65-9CDE-5E5CF517951D}" srcOrd="0" destOrd="0" parTransId="{374A7AB6-4743-4C57-8753-AB8FEDE9444B}" sibTransId="{62D5DA37-740D-45A6-8B94-414E76CC5282}"/>
    <dgm:cxn modelId="{140A1406-38F2-41FF-8303-CDF4807B8E42}" type="presOf" srcId="{7732198A-AF2D-4AB9-BA7D-59D1B4B66A27}" destId="{8B5B58F3-A632-4CE3-9FAD-0610ACD3411F}" srcOrd="0" destOrd="0" presId="urn:microsoft.com/office/officeart/2005/8/layout/vList5"/>
    <dgm:cxn modelId="{FAEED6A2-1B80-45DE-A496-5A0EBD5B7374}" type="presOf" srcId="{F84FC9A4-8C34-4B65-9CDE-5E5CF517951D}" destId="{7D0A6B58-FC2C-411D-A2CB-379FB11C0ED7}" srcOrd="0" destOrd="0" presId="urn:microsoft.com/office/officeart/2005/8/layout/vList5"/>
    <dgm:cxn modelId="{05A268B7-BE88-40B3-ACC3-8C90B506915C}" type="presOf" srcId="{54348E2C-3B0D-44B9-B886-C896355BAD2D}" destId="{97D95E16-365B-4B20-BE42-E563CFB2594A}" srcOrd="0" destOrd="0" presId="urn:microsoft.com/office/officeart/2005/8/layout/vList5"/>
    <dgm:cxn modelId="{DD9D30BB-4793-4C00-B048-3CFC179DD70E}" type="presOf" srcId="{CD04CF90-B330-42C4-A834-900348E39545}" destId="{4F028819-FFAA-45BD-9572-ACD9FFD8070B}" srcOrd="0" destOrd="0" presId="urn:microsoft.com/office/officeart/2005/8/layout/vList5"/>
    <dgm:cxn modelId="{A4DC49B0-5D2E-4AB0-9FAA-7795BE3B1460}" type="presOf" srcId="{9B7DE2C7-DAE9-420A-A204-37926BFC97D6}" destId="{14BDD82F-158A-47D3-B0A9-C632EC6BC92E}" srcOrd="0" destOrd="0" presId="urn:microsoft.com/office/officeart/2005/8/layout/vList5"/>
    <dgm:cxn modelId="{3D1B05CC-EC1E-4341-BC07-90FBE3CFCEFE}" type="presOf" srcId="{E61F082E-9483-4CC8-BA76-22A6F58A231A}" destId="{71CF02AA-7C47-47DE-974D-FA6E382E7A6B}" srcOrd="0" destOrd="0" presId="urn:microsoft.com/office/officeart/2005/8/layout/vList5"/>
    <dgm:cxn modelId="{B39FDB68-557E-41E2-87C1-697F5B757DB6}" srcId="{F84FC9A4-8C34-4B65-9CDE-5E5CF517951D}" destId="{54348E2C-3B0D-44B9-B886-C896355BAD2D}" srcOrd="0" destOrd="0" parTransId="{0440577D-95E0-4CA4-9762-037C25B4DFD1}" sibTransId="{C2F1AEC2-2F60-4AB0-881B-FB8D6E4F4A73}"/>
    <dgm:cxn modelId="{EC10028E-F858-464E-B44E-8E0CE8DB7C14}" type="presOf" srcId="{F06495D1-46D8-4AC0-A98B-B501E6771EB0}" destId="{32FA6688-CEDD-4E27-898C-B93EAFF5E25B}" srcOrd="0" destOrd="0" presId="urn:microsoft.com/office/officeart/2005/8/layout/vList5"/>
    <dgm:cxn modelId="{BBA5764F-C177-4F90-A66D-634E05205D39}" srcId="{9B7DE2C7-DAE9-420A-A204-37926BFC97D6}" destId="{CD04CF90-B330-42C4-A834-900348E39545}" srcOrd="0" destOrd="0" parTransId="{A9FD42B6-F5C9-4099-ADCA-E8831918696F}" sibTransId="{1EEA4521-4FE5-4F99-8B40-1E8AABAF3D47}"/>
    <dgm:cxn modelId="{F2FBAE25-48B8-4BB9-8F3D-50A3D58AD3DF}" type="presParOf" srcId="{8B5B58F3-A632-4CE3-9FAD-0610ACD3411F}" destId="{18CCB1FE-7ED9-46A9-9FED-FEC722181DF0}" srcOrd="0" destOrd="0" presId="urn:microsoft.com/office/officeart/2005/8/layout/vList5"/>
    <dgm:cxn modelId="{D7539202-6D69-4866-BE6F-2663E8ECDAA7}" type="presParOf" srcId="{18CCB1FE-7ED9-46A9-9FED-FEC722181DF0}" destId="{7D0A6B58-FC2C-411D-A2CB-379FB11C0ED7}" srcOrd="0" destOrd="0" presId="urn:microsoft.com/office/officeart/2005/8/layout/vList5"/>
    <dgm:cxn modelId="{F1FD9E51-FC2D-4B0B-B52D-7BE1D1077FD8}" type="presParOf" srcId="{18CCB1FE-7ED9-46A9-9FED-FEC722181DF0}" destId="{97D95E16-365B-4B20-BE42-E563CFB2594A}" srcOrd="1" destOrd="0" presId="urn:microsoft.com/office/officeart/2005/8/layout/vList5"/>
    <dgm:cxn modelId="{7E155219-866A-4B98-9514-6B70D36AC4EF}" type="presParOf" srcId="{8B5B58F3-A632-4CE3-9FAD-0610ACD3411F}" destId="{EF32FBDB-F16E-44EC-8266-DEE32CA04108}" srcOrd="1" destOrd="0" presId="urn:microsoft.com/office/officeart/2005/8/layout/vList5"/>
    <dgm:cxn modelId="{8F7B1B9C-3417-4685-ABDA-99F732B6ADED}" type="presParOf" srcId="{8B5B58F3-A632-4CE3-9FAD-0610ACD3411F}" destId="{4CDA1678-B1DB-4F2D-899A-A710499E8D29}" srcOrd="2" destOrd="0" presId="urn:microsoft.com/office/officeart/2005/8/layout/vList5"/>
    <dgm:cxn modelId="{A67560E4-701D-42D1-98C3-3A72F6EC5C20}" type="presParOf" srcId="{4CDA1678-B1DB-4F2D-899A-A710499E8D29}" destId="{14BDD82F-158A-47D3-B0A9-C632EC6BC92E}" srcOrd="0" destOrd="0" presId="urn:microsoft.com/office/officeart/2005/8/layout/vList5"/>
    <dgm:cxn modelId="{A41BB1FC-2909-4B9B-AFEE-D7A04733B828}" type="presParOf" srcId="{4CDA1678-B1DB-4F2D-899A-A710499E8D29}" destId="{4F028819-FFAA-45BD-9572-ACD9FFD8070B}" srcOrd="1" destOrd="0" presId="urn:microsoft.com/office/officeart/2005/8/layout/vList5"/>
    <dgm:cxn modelId="{1B56EDD6-DD26-4AAF-BCB4-A568423EF150}" type="presParOf" srcId="{8B5B58F3-A632-4CE3-9FAD-0610ACD3411F}" destId="{AFF2E67C-4002-4990-AFDD-034D5765E264}" srcOrd="3" destOrd="0" presId="urn:microsoft.com/office/officeart/2005/8/layout/vList5"/>
    <dgm:cxn modelId="{1BAC7AF6-AB22-4751-A69F-9C65C56DE65B}" type="presParOf" srcId="{8B5B58F3-A632-4CE3-9FAD-0610ACD3411F}" destId="{DED322A4-F5A1-4CB4-91F1-25B5BF41D40E}" srcOrd="4" destOrd="0" presId="urn:microsoft.com/office/officeart/2005/8/layout/vList5"/>
    <dgm:cxn modelId="{720C04C4-343B-4AA2-82CE-0F666E38C18F}" type="presParOf" srcId="{DED322A4-F5A1-4CB4-91F1-25B5BF41D40E}" destId="{71CF02AA-7C47-47DE-974D-FA6E382E7A6B}" srcOrd="0" destOrd="0" presId="urn:microsoft.com/office/officeart/2005/8/layout/vList5"/>
    <dgm:cxn modelId="{5F6FFA50-4D7E-476F-AF1F-C1D0D0A00322}" type="presParOf" srcId="{DED322A4-F5A1-4CB4-91F1-25B5BF41D40E}" destId="{32FA6688-CEDD-4E27-898C-B93EAFF5E25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483D07-283C-4FAA-8D71-763A587F8409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497D42-D25E-47FD-8182-42531A27DB9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71636"/>
          </a:xfrm>
        </p:spPr>
        <p:txBody>
          <a:bodyPr/>
          <a:lstStyle/>
          <a:p>
            <a:r>
              <a:rPr lang="en-US" dirty="0" smtClean="0"/>
              <a:t>Invisible Balance Sheet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500306"/>
            <a:ext cx="4786346" cy="35719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The concept of invisible balance sheet  was introduced by 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Erick </a:t>
            </a:r>
            <a:r>
              <a:rPr lang="en-US" dirty="0" err="1" smtClean="0">
                <a:solidFill>
                  <a:srgbClr val="FFFF00"/>
                </a:solidFill>
              </a:rPr>
              <a:t>Seviby</a:t>
            </a:r>
            <a:r>
              <a:rPr lang="en-US" dirty="0" smtClean="0">
                <a:solidFill>
                  <a:srgbClr val="FFFF00"/>
                </a:solidFill>
              </a:rPr>
              <a:t> in 1988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concept of Invisible Balance        Sheet is about   the </a:t>
            </a:r>
            <a:r>
              <a:rPr lang="en-US" dirty="0" err="1" smtClean="0">
                <a:solidFill>
                  <a:schemeClr val="tx1"/>
                </a:solidFill>
              </a:rPr>
              <a:t>abstrct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factors which have a great contribution in organization’s life </a:t>
            </a:r>
          </a:p>
        </p:txBody>
      </p:sp>
      <p:pic>
        <p:nvPicPr>
          <p:cNvPr id="1026" name="Picture 2" descr="E:\KM Articles\sveib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428868"/>
            <a:ext cx="2540000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 Image enhancing customers </a:t>
            </a:r>
          </a:p>
          <a:p>
            <a:pPr>
              <a:buNone/>
            </a:pPr>
            <a:r>
              <a:rPr lang="en-US" dirty="0" smtClean="0"/>
              <a:t>   Industry give valuable to customers that endorse products are a much more effective sales force than our own and gives more image than any advertising campaign.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4.  Sales to new customers </a:t>
            </a:r>
          </a:p>
          <a:p>
            <a:pPr>
              <a:buNone/>
            </a:pPr>
            <a:r>
              <a:rPr lang="en-US" dirty="0" smtClean="0"/>
              <a:t>    The proportion of sales to customers younger than a year tells how good we are at penetrating new segments. An alternative is sales to new markets.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5. </a:t>
            </a:r>
            <a:r>
              <a:rPr lang="en-US" b="1" dirty="0" smtClean="0"/>
              <a:t>Profitability per Customer</a:t>
            </a:r>
          </a:p>
          <a:p>
            <a:r>
              <a:rPr lang="en-US" dirty="0" smtClean="0"/>
              <a:t>Customer profitability should be monitored as a routine. You should categorize costs and revenues to enable you to calculate the control figure profitability per customer. This is a much more valuable criterion than profitability per product or market segment.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6. Sales per Customer</a:t>
            </a:r>
          </a:p>
          <a:p>
            <a:r>
              <a:rPr lang="en-US" dirty="0" smtClean="0"/>
              <a:t>Sales per customer is defined as total sales divided by the total number of customers. </a:t>
            </a:r>
          </a:p>
          <a:p>
            <a:r>
              <a:rPr lang="en-US" dirty="0" smtClean="0"/>
              <a:t>Since selling more to the same customer is usually easier and less costly than finding a new customer this ratio tells how efficient your company’s existing network of customers. </a:t>
            </a:r>
          </a:p>
          <a:p>
            <a:r>
              <a:rPr lang="en-US" dirty="0" smtClean="0"/>
              <a:t>An effort to expand the sales per customers should therefore be more profitable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7. Satisfied Customers Index </a:t>
            </a:r>
          </a:p>
          <a:p>
            <a:r>
              <a:rPr lang="en-US" sz="2800" dirty="0" smtClean="0"/>
              <a:t>Measuring the degree of customer satisfaction is perhaps the best way to get an early indication of whether results are about to improve or deteriorate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8. Proportion of Big Customers</a:t>
            </a:r>
          </a:p>
          <a:p>
            <a:r>
              <a:rPr lang="en-US" dirty="0" smtClean="0"/>
              <a:t>The proportion of big customers tells you how dependent your company is on the favor of a few major customers. </a:t>
            </a:r>
            <a:r>
              <a:rPr lang="en-US" dirty="0" smtClean="0">
                <a:solidFill>
                  <a:srgbClr val="FF0000"/>
                </a:solidFill>
              </a:rPr>
              <a:t>If the degree of dependence is great, your position is weak and so is your structure.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9. Age Structure</a:t>
            </a:r>
          </a:p>
          <a:p>
            <a:r>
              <a:rPr lang="en-US" dirty="0" smtClean="0"/>
              <a:t>Age structure can also provide interesting information. The longer customers have been with you, the better your relations with  customers.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10. Win/Loss Index</a:t>
            </a:r>
          </a:p>
          <a:p>
            <a:r>
              <a:rPr lang="en-US" dirty="0" smtClean="0"/>
              <a:t>Companies that make a lot of their business from tenders, can calculate a simple index by comparing how many of their quotations that were successful with how many that they lost.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11. Devoted Customers Ratio </a:t>
            </a:r>
          </a:p>
          <a:p>
            <a:r>
              <a:rPr lang="en-US" dirty="0" smtClean="0"/>
              <a:t>How much of the sales come from customers older than five years? This is an indication of how devoted the customers are and therefore a sign of stability.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smtClean="0"/>
              <a:t>12. </a:t>
            </a:r>
            <a:r>
              <a:rPr lang="en-US" b="1" dirty="0" smtClean="0"/>
              <a:t>Frequency of Repeat Orders</a:t>
            </a:r>
          </a:p>
          <a:p>
            <a:r>
              <a:rPr lang="en-US" dirty="0" smtClean="0"/>
              <a:t>Another measure of customer satisfaction is the frequency of repeat orders. A high frequency indicates that customers are satisfied with the company.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857232"/>
            <a:ext cx="7115196" cy="71438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Measuring Competence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sz="2800" b="1" dirty="0" smtClean="0"/>
              <a:t>Number of Years in the Profession</a:t>
            </a:r>
          </a:p>
          <a:p>
            <a:r>
              <a:rPr lang="en-US" dirty="0" smtClean="0"/>
              <a:t>A simple and useful measure of competence is the total number of years that professionals have worked in their profession</a:t>
            </a:r>
          </a:p>
          <a:p>
            <a:pPr>
              <a:buNone/>
            </a:pPr>
            <a:r>
              <a:rPr lang="en-US" b="1" dirty="0" smtClean="0"/>
              <a:t>2. Level of Education</a:t>
            </a:r>
          </a:p>
          <a:p>
            <a:r>
              <a:rPr lang="en-US" dirty="0" smtClean="0"/>
              <a:t>The level of education of Professionals affects the assessment of the quality of their competence and thus the knowledge company´s ability to achieve future success.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Competence Turnover</a:t>
            </a:r>
          </a:p>
          <a:p>
            <a:pPr>
              <a:buNone/>
            </a:pPr>
            <a:r>
              <a:rPr lang="en-US" dirty="0" smtClean="0"/>
              <a:t>   By comparing the competence of people who have left the company with those of new recruits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4. Competence-Enhancing Customers </a:t>
            </a:r>
          </a:p>
          <a:p>
            <a:pPr>
              <a:buNone/>
            </a:pPr>
            <a:r>
              <a:rPr lang="en-US" dirty="0" smtClean="0"/>
              <a:t>    Professionals spend most of their time working for customers, customers demands and priorities give chance for competence enhancement.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5. Diversity</a:t>
            </a:r>
          </a:p>
          <a:p>
            <a:r>
              <a:rPr lang="en-US" dirty="0" smtClean="0"/>
              <a:t>Gender diversity has been shown to enhance innovation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6. Training and Education Costs</a:t>
            </a:r>
          </a:p>
          <a:p>
            <a:r>
              <a:rPr lang="en-US" dirty="0" smtClean="0"/>
              <a:t>In knowledge companies, which depend so heavily on the knowledge and competence of their employees, competence development through regular work on assignments for customers and R&amp;D projects.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7. Proportion of Professionals in the Company</a:t>
            </a:r>
          </a:p>
          <a:p>
            <a:pPr>
              <a:buNone/>
            </a:pPr>
            <a:r>
              <a:rPr lang="en-US" dirty="0" smtClean="0"/>
              <a:t>    A key indicator of efficiency is the proportion of professionals in the firm; the number of professionals, divided by the total number of employees.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8. Value Added per Employee</a:t>
            </a:r>
          </a:p>
          <a:p>
            <a:pPr>
              <a:buNone/>
            </a:pPr>
            <a:r>
              <a:rPr lang="en-US" dirty="0" smtClean="0"/>
              <a:t>    Value added per employee is a better measure of ability to produce than, say, turnover or profit per employee.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imdadullah\Desktop\Nokia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45127" y="1199728"/>
            <a:ext cx="7453745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9. Value Added per Professional</a:t>
            </a:r>
          </a:p>
          <a:p>
            <a:r>
              <a:rPr lang="en-US" dirty="0" smtClean="0"/>
              <a:t>In knowledge companies, value added per professional can be regarded as the "purest" measure of ability to produce economic value.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10. </a:t>
            </a:r>
            <a:r>
              <a:rPr lang="en-US" b="1" dirty="0" smtClean="0"/>
              <a:t>Profit per Professional or per Employee</a:t>
            </a:r>
          </a:p>
          <a:p>
            <a:pPr>
              <a:buNone/>
            </a:pPr>
            <a:r>
              <a:rPr lang="en-US" dirty="0" smtClean="0"/>
              <a:t>    Profit per employee is a useful term if you can correct for excess salaries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12. Professionals Turnover Rate</a:t>
            </a:r>
          </a:p>
          <a:p>
            <a:pPr>
              <a:buNone/>
            </a:pPr>
            <a:r>
              <a:rPr lang="en-US" dirty="0" smtClean="0"/>
              <a:t>    Staff turnover is generally regarded as an indicator of stability. A very low turnover (below 5%) suggests a stable. A very high turnover rate (above 20%) usually suggests that people are dissatisfied.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r>
              <a:rPr lang="en-US" sz="4400" b="1" dirty="0" smtClean="0"/>
              <a:t>Concept of Three Families</a:t>
            </a:r>
            <a:endParaRPr lang="en-US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229600" cy="46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428604"/>
            <a:ext cx="7015154" cy="928694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Measuring Internal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900" b="1" dirty="0" smtClean="0"/>
              <a:t>1. </a:t>
            </a:r>
            <a:r>
              <a:rPr lang="en-US" b="1" dirty="0" smtClean="0"/>
              <a:t>Investments in the Internal Structure</a:t>
            </a:r>
          </a:p>
          <a:p>
            <a:pPr>
              <a:buNone/>
            </a:pPr>
            <a:r>
              <a:rPr lang="en-US" dirty="0" smtClean="0"/>
              <a:t>    Investments in new methods and systems. Such investments are indications of a build up of the internal structure.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2. </a:t>
            </a:r>
            <a:r>
              <a:rPr lang="en-US" b="1" dirty="0" smtClean="0"/>
              <a:t>Customers that Contribute to Internal Structure</a:t>
            </a:r>
          </a:p>
          <a:p>
            <a:pPr>
              <a:buNone/>
            </a:pPr>
            <a:r>
              <a:rPr lang="en-US" dirty="0" smtClean="0"/>
              <a:t>   customers that improve the internal structure of the company is an important variable, because it adds to the growth of the asset. 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Sales of New Products and Services</a:t>
            </a:r>
          </a:p>
          <a:p>
            <a:pPr>
              <a:buNone/>
            </a:pPr>
            <a:r>
              <a:rPr lang="en-US" dirty="0" smtClean="0"/>
              <a:t>    Innovation and new products/services is one of the most common indicators in high-tech industries. </a:t>
            </a:r>
          </a:p>
          <a:p>
            <a:pPr>
              <a:buNone/>
            </a:pPr>
            <a:r>
              <a:rPr lang="en-US" dirty="0" smtClean="0"/>
              <a:t>   It is placed under "Internal Structure because the processes for developing products and services are parts of the internal structure.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4. Proportion of Support Staff</a:t>
            </a:r>
          </a:p>
          <a:p>
            <a:pPr>
              <a:buNone/>
            </a:pPr>
            <a:r>
              <a:rPr lang="en-US" dirty="0" smtClean="0"/>
              <a:t>    Proportion of support staff of the total number of employed indicates efficiency of the internal structure. A change in the proportion indicates whether the efficiency is improving or not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5. Support Staff Turnover</a:t>
            </a:r>
          </a:p>
          <a:p>
            <a:pPr>
              <a:buNone/>
            </a:pPr>
            <a:r>
              <a:rPr lang="en-US" dirty="0" smtClean="0"/>
              <a:t>   The turnover should be kept in a band, just like the turnover rate for professionals. lower turnover  for professionals is preferable. The turnover should be in  between </a:t>
            </a:r>
            <a:r>
              <a:rPr lang="en-US" dirty="0" smtClean="0">
                <a:solidFill>
                  <a:srgbClr val="FF0000"/>
                </a:solidFill>
              </a:rPr>
              <a:t>3 - 7%.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6. Values and Attitude Measurements</a:t>
            </a:r>
          </a:p>
          <a:p>
            <a:pPr>
              <a:buNone/>
            </a:pPr>
            <a:r>
              <a:rPr lang="en-US" dirty="0" smtClean="0"/>
              <a:t>    measuring the attitude of the market to the company, you can get a picture of employees" attitudes to their place of work. If those attitudes are favorable, they contribute consciously or unconsciously to enhancing the company´s image among its customers.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7. Age of the Organization</a:t>
            </a:r>
          </a:p>
          <a:p>
            <a:pPr>
              <a:buNone/>
            </a:pPr>
            <a:r>
              <a:rPr lang="en-US" dirty="0" smtClean="0"/>
              <a:t>    An old organization is generally more stable than a new one. Signs like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8 Rookie Ratio" and Seniority</a:t>
            </a:r>
          </a:p>
          <a:p>
            <a:r>
              <a:rPr lang="en-US" dirty="0" smtClean="0"/>
              <a:t>Rookie Ratio is defined as number of people with less than 2 years employment. </a:t>
            </a:r>
          </a:p>
          <a:p>
            <a:r>
              <a:rPr lang="en-US" dirty="0" smtClean="0"/>
              <a:t>A high percentage of "rookies" in the organization is a sign of less stability and less efficiency.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857232"/>
            <a:ext cx="7329510" cy="135732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Measuring External Structure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1. </a:t>
            </a:r>
            <a:r>
              <a:rPr lang="en-US" b="1" dirty="0" smtClean="0"/>
              <a:t>Intangible Revenues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Most customers contribute much more than money. </a:t>
            </a:r>
            <a:r>
              <a:rPr lang="en-US" dirty="0" smtClean="0"/>
              <a:t>They can be used as references, they spread the image. Their feedback is a source for developing new products and services. It is called </a:t>
            </a:r>
            <a:r>
              <a:rPr lang="en-US" dirty="0" smtClean="0">
                <a:solidFill>
                  <a:srgbClr val="FF0000"/>
                </a:solidFill>
              </a:rPr>
              <a:t>Intangible Revenues. </a:t>
            </a:r>
          </a:p>
          <a:p>
            <a:pPr>
              <a:buNone/>
            </a:pPr>
            <a:r>
              <a:rPr lang="en-US" sz="3200" b="1" dirty="0" smtClean="0"/>
              <a:t>2.</a:t>
            </a:r>
            <a:r>
              <a:rPr lang="en-US" b="1" dirty="0" smtClean="0"/>
              <a:t> Organic Growth</a:t>
            </a:r>
          </a:p>
          <a:p>
            <a:r>
              <a:rPr lang="en-US" dirty="0" smtClean="0"/>
              <a:t>Organic growth, i.e</a:t>
            </a:r>
            <a:r>
              <a:rPr lang="en-US" dirty="0" smtClean="0">
                <a:solidFill>
                  <a:srgbClr val="FF0000"/>
                </a:solidFill>
              </a:rPr>
              <a:t>. increase in billings with income </a:t>
            </a:r>
            <a:r>
              <a:rPr lang="en-US" dirty="0" smtClean="0"/>
              <a:t>from acquisitions deducted, is a measure of how well your business concept is received by the market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532</TotalTime>
  <Words>1181</Words>
  <Application>Microsoft Office PowerPoint</Application>
  <PresentationFormat>On-screen Show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Constantia</vt:lpstr>
      <vt:lpstr>Wingdings 2</vt:lpstr>
      <vt:lpstr>Flow</vt:lpstr>
      <vt:lpstr>Invisible Balance Sheet</vt:lpstr>
      <vt:lpstr>PowerPoint Presentation</vt:lpstr>
      <vt:lpstr>        Concept of Three Families</vt:lpstr>
      <vt:lpstr>Measuring Internal Structure</vt:lpstr>
      <vt:lpstr>PowerPoint Presentation</vt:lpstr>
      <vt:lpstr>PowerPoint Presentation</vt:lpstr>
      <vt:lpstr>PowerPoint Presentation</vt:lpstr>
      <vt:lpstr>PowerPoint Presentation</vt:lpstr>
      <vt:lpstr>Measuring External Structure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Measuring Competence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Invisible Balance Sheet</dc:title>
  <dc:creator>imdadullah</dc:creator>
  <cp:lastModifiedBy>Imdadullah</cp:lastModifiedBy>
  <cp:revision>142</cp:revision>
  <dcterms:created xsi:type="dcterms:W3CDTF">2015-07-31T06:43:07Z</dcterms:created>
  <dcterms:modified xsi:type="dcterms:W3CDTF">2019-03-02T14:05:23Z</dcterms:modified>
</cp:coreProperties>
</file>