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8"/>
  </p:notesMasterIdLst>
  <p:handoutMasterIdLst>
    <p:handoutMasterId r:id="rId19"/>
  </p:handoutMasterIdLst>
  <p:sldIdLst>
    <p:sldId id="263" r:id="rId2"/>
    <p:sldId id="305" r:id="rId3"/>
    <p:sldId id="351" r:id="rId4"/>
    <p:sldId id="275" r:id="rId5"/>
    <p:sldId id="349" r:id="rId6"/>
    <p:sldId id="309" r:id="rId7"/>
    <p:sldId id="352" r:id="rId8"/>
    <p:sldId id="270" r:id="rId9"/>
    <p:sldId id="332" r:id="rId10"/>
    <p:sldId id="350" r:id="rId11"/>
    <p:sldId id="345" r:id="rId12"/>
    <p:sldId id="353" r:id="rId13"/>
    <p:sldId id="322" r:id="rId14"/>
    <p:sldId id="279" r:id="rId15"/>
    <p:sldId id="348" r:id="rId16"/>
    <p:sldId id="281" r:id="rId17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 autoAdjust="0"/>
    <p:restoredTop sz="94660"/>
  </p:normalViewPr>
  <p:slideViewPr>
    <p:cSldViewPr>
      <p:cViewPr varScale="1">
        <p:scale>
          <a:sx n="114" d="100"/>
          <a:sy n="114" d="100"/>
        </p:scale>
        <p:origin x="19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2604" cy="465614"/>
          </a:xfrm>
          <a:prstGeom prst="rect">
            <a:avLst/>
          </a:prstGeom>
        </p:spPr>
        <p:txBody>
          <a:bodyPr vert="horz" lIns="91484" tIns="45743" rIns="91484" bIns="45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7" y="1"/>
            <a:ext cx="3042604" cy="465614"/>
          </a:xfrm>
          <a:prstGeom prst="rect">
            <a:avLst/>
          </a:prstGeom>
        </p:spPr>
        <p:txBody>
          <a:bodyPr vert="horz" lIns="91484" tIns="45743" rIns="91484" bIns="45743" rtlCol="0"/>
          <a:lstStyle>
            <a:lvl1pPr algn="r">
              <a:defRPr sz="1200"/>
            </a:lvl1pPr>
          </a:lstStyle>
          <a:p>
            <a:fld id="{DF9963C0-9FEF-4C51-90A5-3E6781F965F7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8725"/>
            <a:ext cx="3042604" cy="465614"/>
          </a:xfrm>
          <a:prstGeom prst="rect">
            <a:avLst/>
          </a:prstGeom>
        </p:spPr>
        <p:txBody>
          <a:bodyPr vert="horz" lIns="91484" tIns="45743" rIns="91484" bIns="457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7" y="8838725"/>
            <a:ext cx="3042604" cy="465614"/>
          </a:xfrm>
          <a:prstGeom prst="rect">
            <a:avLst/>
          </a:prstGeom>
        </p:spPr>
        <p:txBody>
          <a:bodyPr vert="horz" lIns="91484" tIns="45743" rIns="91484" bIns="45743" rtlCol="0" anchor="b"/>
          <a:lstStyle>
            <a:lvl1pPr algn="r">
              <a:defRPr sz="1200"/>
            </a:lvl1pPr>
          </a:lstStyle>
          <a:p>
            <a:fld id="{FAEBAA05-EFFA-45EA-B658-6C218BC1B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7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3042273" cy="464680"/>
          </a:xfrm>
          <a:prstGeom prst="rect">
            <a:avLst/>
          </a:prstGeom>
        </p:spPr>
        <p:txBody>
          <a:bodyPr vert="horz" lIns="88182" tIns="44091" rIns="88182" bIns="440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132" y="8"/>
            <a:ext cx="3042273" cy="464680"/>
          </a:xfrm>
          <a:prstGeom prst="rect">
            <a:avLst/>
          </a:prstGeom>
        </p:spPr>
        <p:txBody>
          <a:bodyPr vert="horz" lIns="88182" tIns="44091" rIns="88182" bIns="44091" rtlCol="0"/>
          <a:lstStyle>
            <a:lvl1pPr algn="r">
              <a:defRPr sz="1200"/>
            </a:lvl1pPr>
          </a:lstStyle>
          <a:p>
            <a:fld id="{37165A95-7E16-4CAF-8505-03EC688F3361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82" tIns="44091" rIns="88182" bIns="440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02" y="4420630"/>
            <a:ext cx="5615330" cy="4186743"/>
          </a:xfrm>
          <a:prstGeom prst="rect">
            <a:avLst/>
          </a:prstGeom>
        </p:spPr>
        <p:txBody>
          <a:bodyPr vert="horz" lIns="88182" tIns="44091" rIns="88182" bIns="440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39713"/>
            <a:ext cx="3042273" cy="464680"/>
          </a:xfrm>
          <a:prstGeom prst="rect">
            <a:avLst/>
          </a:prstGeom>
        </p:spPr>
        <p:txBody>
          <a:bodyPr vert="horz" lIns="88182" tIns="44091" rIns="88182" bIns="440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132" y="8839713"/>
            <a:ext cx="3042273" cy="464680"/>
          </a:xfrm>
          <a:prstGeom prst="rect">
            <a:avLst/>
          </a:prstGeom>
        </p:spPr>
        <p:txBody>
          <a:bodyPr vert="horz" lIns="88182" tIns="44091" rIns="88182" bIns="44091" rtlCol="0" anchor="b"/>
          <a:lstStyle>
            <a:lvl1pPr algn="r">
              <a:defRPr sz="1200"/>
            </a:lvl1pPr>
          </a:lstStyle>
          <a:p>
            <a:fld id="{B9C11396-4FD1-422A-AFE9-FD53B223B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7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A9B29E2-FBBB-40F6-9734-CD4C5CC7376B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0885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52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191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4233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080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49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990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1114-9ED6-4D6E-8457-2AD0D2BA6D31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304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E8D195-4047-4BC1-AB75-9A7266E6E97E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1295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D2E-A91E-49DC-AC6A-7D97A7387E60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0420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079E5F6-0EB4-453A-8EBE-3394EA895A65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9794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B557-3161-400B-B44C-5C79716E804F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2045-F852-432A-8439-4C4D1E71E8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8432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C62-260A-40E3-820A-64FBEEDDB218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02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2188-9C0B-4DC9-874D-AAB87626F692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258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FF60-18B4-4DBB-824E-0F2971AB3BDB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4465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F66C-F44F-42C1-A195-CEEB9C353ABA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7419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22D-1F55-4ADB-ABCE-20B3FED9301B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3479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38F7-658A-4E7A-9BB7-6DE454DC84B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3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ransition>
    <p:fade thruBlk="1"/>
  </p:transition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abamagrocers.org/bab-product-purchasing-contes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wB-qlpFphk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B_Logo for Invoices.bmp">
            <a:extLst>
              <a:ext uri="{FF2B5EF4-FFF2-40B4-BE49-F238E27FC236}">
                <a16:creationId xmlns:a16="http://schemas.microsoft.com/office/drawing/2014/main" id="{CAFD4A66-8AED-406E-B7FE-537D6E8653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726125"/>
            <a:ext cx="5715000" cy="147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71524F-CAD6-43BC-86A8-AFA10F2DD481}"/>
              </a:ext>
            </a:extLst>
          </p:cNvPr>
          <p:cNvSpPr txBox="1"/>
          <p:nvPr/>
        </p:nvSpPr>
        <p:spPr>
          <a:xfrm>
            <a:off x="0" y="42364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50800" dist="38100" dir="10800000" algn="r" rotWithShape="0">
                    <a:srgbClr val="FFFF00">
                      <a:alpha val="40000"/>
                    </a:srgbClr>
                  </a:outerShdw>
                </a:effectLst>
                <a:latin typeface="Baskerville Old Face" pitchFamily="18" charset="0"/>
              </a:rPr>
              <a:t>2022 Retailer Luncheon</a:t>
            </a:r>
          </a:p>
          <a:p>
            <a:pPr algn="ctr"/>
            <a:r>
              <a:rPr lang="en-US" sz="4400" b="1" dirty="0">
                <a:effectLst>
                  <a:outerShdw blurRad="50800" dist="38100" dir="10800000" algn="r" rotWithShape="0">
                    <a:srgbClr val="FFFF00">
                      <a:alpha val="40000"/>
                    </a:srgbClr>
                  </a:outerShdw>
                </a:effectLst>
                <a:latin typeface="Baskerville Old Face" pitchFamily="18" charset="0"/>
              </a:rPr>
              <a:t>Birmingham, Alabama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706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Children’s of Alabama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Emily Hornak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0830" y="6172200"/>
            <a:ext cx="487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7E05382-4190-4997-BCF2-4B5160373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3"/>
          <a:stretch/>
        </p:blipFill>
        <p:spPr>
          <a:xfrm>
            <a:off x="3062320" y="2209800"/>
            <a:ext cx="3019359" cy="26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966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2022 Program Changes – Product Purchasing Contest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CD5D3-AAB8-4D2A-A8CC-008366E32A5E}"/>
              </a:ext>
            </a:extLst>
          </p:cNvPr>
          <p:cNvSpPr txBox="1"/>
          <p:nvPr/>
        </p:nvSpPr>
        <p:spPr>
          <a:xfrm>
            <a:off x="495300" y="2021379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itchFamily="18" charset="0"/>
              </a:rPr>
              <a:t>We will be holding two Product Purchasing Contests. One during March &amp; one during September.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itchFamily="18" charset="0"/>
              </a:rPr>
              <a:t>To participate in March a retail location must purchase at least 1 case of product from at least 75% of the BAB Companies from February 1 – March 15.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itchFamily="18" charset="0"/>
              </a:rPr>
              <a:t>You must fill out the form on the AGA website at </a:t>
            </a:r>
            <a:r>
              <a:rPr lang="en-US" sz="2000" dirty="0">
                <a:latin typeface="Baskerville Old Face" pitchFamily="18" charset="0"/>
                <a:hlinkClick r:id="rId3"/>
              </a:rPr>
              <a:t>https://alabamagrocers.org/bab-product-purchasing-contest/</a:t>
            </a:r>
            <a:r>
              <a:rPr lang="en-US" sz="2000" dirty="0">
                <a:latin typeface="Baskerville Old Face" pitchFamily="18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itchFamily="18" charset="0"/>
              </a:rPr>
              <a:t>All eligible participants will be entered into a drawing for $2,000. We will draw for the winner at the Fall BAB Event.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itchFamily="18" charset="0"/>
              </a:rPr>
              <a:t>Forms must be submitted by April 15</a:t>
            </a:r>
            <a:r>
              <a:rPr lang="en-US" sz="2000" baseline="30000" dirty="0">
                <a:latin typeface="Baskerville Old Face" pitchFamily="18" charset="0"/>
              </a:rPr>
              <a:t>th</a:t>
            </a:r>
            <a:r>
              <a:rPr lang="en-US" sz="2000" dirty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9540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2022 Program Changes – Product Purchasing Contest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FCB1D-333B-4BE4-964C-01E8193E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6667" b="7037"/>
          <a:stretch/>
        </p:blipFill>
        <p:spPr>
          <a:xfrm>
            <a:off x="304799" y="1718496"/>
            <a:ext cx="2788653" cy="4105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A9280-1968-4F22-95B5-D07838D57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t="15444" r="34166" b="4737"/>
          <a:stretch/>
        </p:blipFill>
        <p:spPr>
          <a:xfrm>
            <a:off x="3429000" y="1727774"/>
            <a:ext cx="2971800" cy="4105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BB9210-A704-43A5-89F6-13F149299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30" t="15443" r="45833" b="11481"/>
          <a:stretch/>
        </p:blipFill>
        <p:spPr>
          <a:xfrm>
            <a:off x="6824266" y="1718496"/>
            <a:ext cx="2014935" cy="40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749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2022 Calendar 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48683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Wednesday, February 3rd </a:t>
            </a:r>
            <a:r>
              <a:rPr lang="en-US" dirty="0">
                <a:latin typeface="Baskerville Old Face" pitchFamily="18" charset="0"/>
              </a:rPr>
              <a:t>- Retailer Luncheon at The Club in Birmingham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Wednesday, March 2nd </a:t>
            </a:r>
            <a:r>
              <a:rPr lang="en-US" dirty="0">
                <a:latin typeface="Baskerville Old Face" pitchFamily="18" charset="0"/>
              </a:rPr>
              <a:t>- Press Conference to kick off the BAB campaign on the Capital Lawn in Montgomery (*masks will be required)</a:t>
            </a:r>
            <a:endParaRPr lang="en-US" b="1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March </a:t>
            </a:r>
            <a:r>
              <a:rPr lang="en-US" dirty="0">
                <a:latin typeface="Baskerville Old Face" pitchFamily="18" charset="0"/>
              </a:rPr>
              <a:t>- Month to promote Buy Alabama’s Best Campaign </a:t>
            </a:r>
          </a:p>
          <a:p>
            <a:r>
              <a:rPr lang="en-US" dirty="0">
                <a:latin typeface="Baskerville Old Face" pitchFamily="18" charset="0"/>
              </a:rPr>
              <a:t>      Running Product Purchasing Contest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September – </a:t>
            </a:r>
            <a:r>
              <a:rPr lang="en-US" dirty="0">
                <a:latin typeface="Baskerville Old Face" pitchFamily="18" charset="0"/>
              </a:rPr>
              <a:t>Month to promote Buy Alabama’s Best Campaign</a:t>
            </a:r>
          </a:p>
          <a:p>
            <a:r>
              <a:rPr lang="en-US" dirty="0">
                <a:latin typeface="Baskerville Old Face" pitchFamily="18" charset="0"/>
              </a:rPr>
              <a:t>      Running Product Purchasing Contest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Fall – </a:t>
            </a:r>
            <a:r>
              <a:rPr lang="en-US" dirty="0">
                <a:latin typeface="Baskerville Old Face" pitchFamily="18" charset="0"/>
              </a:rPr>
              <a:t>BAB Food Product Expo (TBD)</a:t>
            </a:r>
          </a:p>
          <a:p>
            <a:r>
              <a:rPr lang="en-US" dirty="0">
                <a:latin typeface="Baskerville Old Face" pitchFamily="18" charset="0"/>
              </a:rPr>
              <a:t>      Product Purchasing Contest Drawing at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Baskerville Old Fac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November 1</a:t>
            </a:r>
            <a:r>
              <a:rPr lang="en-US" b="1" baseline="30000" dirty="0">
                <a:latin typeface="Baskerville Old Face" pitchFamily="18" charset="0"/>
              </a:rPr>
              <a:t>st</a:t>
            </a:r>
            <a:r>
              <a:rPr lang="en-US" b="1" dirty="0">
                <a:latin typeface="Baskerville Old Face" pitchFamily="18" charset="0"/>
              </a:rPr>
              <a:t> – </a:t>
            </a:r>
            <a:r>
              <a:rPr lang="en-US" dirty="0">
                <a:latin typeface="Baskerville Old Face" pitchFamily="18" charset="0"/>
              </a:rPr>
              <a:t>Children’s Icon Sales Money is due to the Association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</p:spTree>
    <p:extLst>
      <p:ext uri="{BB962C8B-B14F-4D97-AF65-F5344CB8AC3E}">
        <p14:creationId xmlns:p14="http://schemas.microsoft.com/office/powerpoint/2010/main" val="221947597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7016" y="10159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Retail Advisory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39670"/>
            <a:ext cx="8382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A&amp;R Supermarkets – Bill Davis &amp; Jake Sim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Associated Grocers of the South – Billy Leverett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Associated Wholesale Grocers – Keith Knight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Autry Greer &amp; Son’s – Jan Endfinger &amp; Lucy Greer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Buy-Lo Quality Foods – Naseem Ajlouny, Andy Virciglio, Andrew Virciglio &amp; Austin Virciglio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Gateway Foods – Harold Garrett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Houchens – Joe Beckner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Kroger – Chris Brown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Mitchell Grocery Corporation – Kirk Clark, Jay Mitchell &amp; Wade Payne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Piggly Wiggly Alabama Distributing Company – Jeff Brown, Dominic Baldone &amp; Terry Troup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Publix Super Markets, Inc. – Tom Sayers &amp; Mike Tanner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UNFI – Jack Carlile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Wal-Mart – Glenn Wilkins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Baskerville Old Face" pitchFamily="18" charset="0"/>
              </a:rPr>
              <a:t>Winn-Dixie Supermarkets –  Alishia Lindsey, Eugene Okorley, Lynn Rushing &amp; Scott Tucker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2022 BAB Board of Directors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33295"/>
            <a:ext cx="8077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OFFICERS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President – Mike Hanson, Milo’s Tea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Vice President – Scott Smith, Coca-Cola Bottling </a:t>
            </a:r>
            <a:r>
              <a:rPr lang="en-US">
                <a:latin typeface="Baskerville Old Face" pitchFamily="18" charset="0"/>
              </a:rPr>
              <a:t>Company UNITED, </a:t>
            </a:r>
            <a:r>
              <a:rPr lang="en-US" dirty="0">
                <a:latin typeface="Baskerville Old Face" pitchFamily="18" charset="0"/>
              </a:rPr>
              <a:t>Inc.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Secretary – Melinda Drummond, UTZ/Golden Flake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Treasurer – Bubba Lindley, Silver Peak Candy</a:t>
            </a:r>
          </a:p>
          <a:p>
            <a:pPr>
              <a:spcBef>
                <a:spcPts val="600"/>
              </a:spcBef>
            </a:pPr>
            <a:endParaRPr lang="en-US" dirty="0">
              <a:latin typeface="Baskerville Old Face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DIRECTORS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James Cochran, Buffalo Rock/Pepsi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John Gross, Mrs. Stratton’s Salads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Harris Morrissette, Jr., China Doll/Dixie Lily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Chris Ragusa, Whitfield Foods/ALAGA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Baskerville Old Face" pitchFamily="18" charset="0"/>
              </a:rPr>
              <a:t>Kyle Kimsey, Red Diamond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</p:spTree>
    <p:extLst>
      <p:ext uri="{BB962C8B-B14F-4D97-AF65-F5344CB8AC3E}">
        <p14:creationId xmlns:p14="http://schemas.microsoft.com/office/powerpoint/2010/main" val="419787726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828800"/>
            <a:ext cx="5715000" cy="147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50800" dist="38100" dir="10800000" algn="r" rotWithShape="0">
                    <a:srgbClr val="FFFF00">
                      <a:alpha val="40000"/>
                    </a:srgbClr>
                  </a:outerShdw>
                </a:effectLst>
                <a:latin typeface="Baskerville Old Face" pitchFamily="18" charset="0"/>
              </a:rPr>
              <a:t>Thank you for attending and helping </a:t>
            </a:r>
          </a:p>
          <a:p>
            <a:pPr algn="ctr"/>
            <a:r>
              <a:rPr lang="en-US" sz="4000" b="1" dirty="0">
                <a:effectLst>
                  <a:outerShdw blurRad="50800" dist="38100" dir="10800000" algn="r" rotWithShape="0">
                    <a:srgbClr val="FFFF00">
                      <a:alpha val="40000"/>
                    </a:srgbClr>
                  </a:outerShdw>
                </a:effectLst>
                <a:latin typeface="Baskerville Old Face" pitchFamily="18" charset="0"/>
              </a:rPr>
              <a:t>make 2022 our best year yet!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5918" y="1030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Welcome to the BAB Luncheon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Ellie Taylor, President</a:t>
            </a:r>
          </a:p>
          <a:p>
            <a:pPr algn="ctr"/>
            <a:r>
              <a:rPr lang="en-US" sz="3200" dirty="0">
                <a:latin typeface="Baskerville Old Face" pitchFamily="18" charset="0"/>
              </a:rPr>
              <a:t>Alabama Grocers Association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B9583A-F524-49BE-82BD-DA404E499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02698"/>
            <a:ext cx="2424004" cy="24240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80830" y="6172200"/>
            <a:ext cx="466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Thursday,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97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Buy Alabama’s Best Partners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2267" y="4611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Alabama Grocers Association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5667" y="47154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askerville Old Face" pitchFamily="18" charset="0"/>
              </a:rPr>
              <a:t>Alabama Department of Agriculture &amp; Industries</a:t>
            </a:r>
          </a:p>
        </p:txBody>
      </p:sp>
      <p:pic>
        <p:nvPicPr>
          <p:cNvPr id="17" name="Picture 16" descr="Pictur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667" y="2514600"/>
            <a:ext cx="2105025" cy="207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63" y="2324338"/>
            <a:ext cx="2424004" cy="24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693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989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Alabama Department of Agriculture &amp; Industries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Commissioner Rick Pate</a:t>
            </a:r>
          </a:p>
        </p:txBody>
      </p:sp>
      <p:pic>
        <p:nvPicPr>
          <p:cNvPr id="9" name="Picture 8" descr="Pictur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100" y="2057400"/>
            <a:ext cx="2971800" cy="2931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0830" y="6172200"/>
            <a:ext cx="487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30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E-Commerce &amp; Company Promotion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464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Seth Griffin and Brian Conley </a:t>
            </a:r>
          </a:p>
          <a:p>
            <a:pPr algn="ctr"/>
            <a:r>
              <a:rPr lang="en-US" sz="3600" dirty="0">
                <a:latin typeface="Baskerville Old Face" pitchFamily="18" charset="0"/>
              </a:rPr>
              <a:t>Telegraph Creative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0830" y="6172200"/>
            <a:ext cx="487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6AA3EE3-D8A8-4A35-AD72-4E9C726A8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1801"/>
            <a:ext cx="5029200" cy="24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54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E08279-6B1C-454A-8363-1E87738E210E}"/>
              </a:ext>
            </a:extLst>
          </p:cNvPr>
          <p:cNvSpPr txBox="1"/>
          <p:nvPr/>
        </p:nvSpPr>
        <p:spPr>
          <a:xfrm>
            <a:off x="-1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2021 Digital Campaign</a:t>
            </a:r>
          </a:p>
          <a:p>
            <a:pPr algn="ctr"/>
            <a:r>
              <a:rPr lang="en-US" sz="3600" dirty="0">
                <a:latin typeface="Baskerville Old Face" pitchFamily="18" charset="0"/>
              </a:rPr>
              <a:t>BAB Promotional Video </a:t>
            </a:r>
          </a:p>
        </p:txBody>
      </p:sp>
      <p:pic>
        <p:nvPicPr>
          <p:cNvPr id="3" name="Online Media 2" title="BAB 2021 Promo Video">
            <a:hlinkClick r:id="" action="ppaction://media"/>
            <a:extLst>
              <a:ext uri="{FF2B5EF4-FFF2-40B4-BE49-F238E27FC236}">
                <a16:creationId xmlns:a16="http://schemas.microsoft.com/office/drawing/2014/main" id="{6FF22239-BF92-481E-82BD-76D32BAACB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6556" y="2971800"/>
            <a:ext cx="5450885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5918" y="1030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2022 Program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Mike Hanson, President</a:t>
            </a:r>
          </a:p>
          <a:p>
            <a:pPr algn="ctr"/>
            <a:r>
              <a:rPr lang="en-US" sz="3200" dirty="0">
                <a:latin typeface="Baskerville Old Face" pitchFamily="18" charset="0"/>
              </a:rPr>
              <a:t>Alabama Food Manufacturers &amp; Producers Association</a:t>
            </a:r>
          </a:p>
        </p:txBody>
      </p:sp>
      <p:pic>
        <p:nvPicPr>
          <p:cNvPr id="10" name="Picture 9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689727"/>
            <a:ext cx="5715000" cy="147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</p:spTree>
    <p:extLst>
      <p:ext uri="{BB962C8B-B14F-4D97-AF65-F5344CB8AC3E}">
        <p14:creationId xmlns:p14="http://schemas.microsoft.com/office/powerpoint/2010/main" val="27546878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0605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BAB Companies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1AB22-8A8A-4578-9B9C-8E4C1514F55A}"/>
              </a:ext>
            </a:extLst>
          </p:cNvPr>
          <p:cNvSpPr txBox="1"/>
          <p:nvPr/>
        </p:nvSpPr>
        <p:spPr>
          <a:xfrm>
            <a:off x="0" y="1879848"/>
            <a:ext cx="9144000" cy="41148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A.C. Legg, Inc.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Alabama Dept. of Agriculture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Alabama Grocers Association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Bell Ice Cream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Sykes BBQ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Buds Best Cookies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Buffalo Rock/Pepsi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 Doll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Coca-Cola Bottling Co. UNITED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Conecuh Sausage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Dak's Sausage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Dean’s Sausage Company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Dirt Road Gourmet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Dixie Dirt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Dixie Lily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DP's Pool Hall Slaw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Dreamland BBQ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Flowers Baking Company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Retail LLC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Eagle Syrup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Hardin's Seasoning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Johnny Fleeman's Gourmet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John's Famous Slaw Dressing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Kelley Foods of Alabama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Krispy Mixes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Mayfield Dairy Farms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Milo's Tea Company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Mis' Rubin's Seasonings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Moore's Marinade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Mrs. Stratton's Salads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Nalty's Seasonings LLC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Pilleteri Seasonings &amp; Marinades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R.L. Zeigler Company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Diamond, Inc.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Peak Candy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Simmering Sensation Cooking Sauce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Sister Schubert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SLAPHAPPY BBQ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Ruby's Cheese Straws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Tucker Pecan Company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UTZ/Golden Flake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Whitfield Foods/Alaga Syrup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Wickles Pickles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_Logo for Invoic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172200"/>
            <a:ext cx="2438400" cy="63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itchFamily="18" charset="0"/>
              </a:rPr>
              <a:t>2022 Program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830" y="6172200"/>
            <a:ext cx="48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itchFamily="18" charset="0"/>
              </a:rPr>
              <a:t>Retailer Luncheon  - Wednesday, February 3, 2022</a:t>
            </a:r>
          </a:p>
          <a:p>
            <a:r>
              <a:rPr lang="en-US" dirty="0">
                <a:latin typeface="Baskerville Old Face" pitchFamily="18" charset="0"/>
              </a:rPr>
              <a:t>The Club – Birmingham, Alabama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CD5D3-AAB8-4D2A-A8CC-008366E32A5E}"/>
              </a:ext>
            </a:extLst>
          </p:cNvPr>
          <p:cNvSpPr txBox="1"/>
          <p:nvPr/>
        </p:nvSpPr>
        <p:spPr>
          <a:xfrm>
            <a:off x="152400" y="1682689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We will be changing our charity for </a:t>
            </a:r>
            <a:r>
              <a:rPr lang="en-US" b="1">
                <a:latin typeface="Baskerville Old Face" pitchFamily="18" charset="0"/>
              </a:rPr>
              <a:t>2022 is Children’s </a:t>
            </a:r>
            <a:r>
              <a:rPr lang="en-US" b="1" dirty="0">
                <a:latin typeface="Baskerville Old Face" pitchFamily="18" charset="0"/>
              </a:rPr>
              <a:t>of Alabama.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Founded in 1911, Children’s of Alabama has provided specialized medical care for ill and injured children.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Children’s provides care for youngsters from every county in Alabama and 42 other states, representing more than 684,000 outpatient visits and more than 15,000 inpatient admissions.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With more than 3.5 million square feet, it is one of the largest pediatric medical facilities in the United States.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Primary care is provided at more than a dozen medical offices in communities across Central Alabama. Children’s of Alabama is the only medical center in the state solely dedicated to the care and treatment of children.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Baskerville Old Face" pitchFamily="18" charset="0"/>
              </a:rPr>
              <a:t>It is a private, not-for-profit medical center that serves as the teaching hospital for the University of Alabama at Birmingham (UAB) pediatric medicine, surgery, psychiatry, research and residency programs. </a:t>
            </a:r>
          </a:p>
        </p:txBody>
      </p:sp>
    </p:spTree>
    <p:extLst>
      <p:ext uri="{BB962C8B-B14F-4D97-AF65-F5344CB8AC3E}">
        <p14:creationId xmlns:p14="http://schemas.microsoft.com/office/powerpoint/2010/main" val="312805592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4444</TotalTime>
  <Words>1006</Words>
  <Application>Microsoft Office PowerPoint</Application>
  <PresentationFormat>On-screen Show (4:3)</PresentationFormat>
  <Paragraphs>150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S&amp;H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SMOTHERMAN</dc:creator>
  <cp:lastModifiedBy>Jessica Brown</cp:lastModifiedBy>
  <cp:revision>388</cp:revision>
  <cp:lastPrinted>2022-02-02T15:38:37Z</cp:lastPrinted>
  <dcterms:created xsi:type="dcterms:W3CDTF">2010-12-03T18:06:40Z</dcterms:created>
  <dcterms:modified xsi:type="dcterms:W3CDTF">2022-02-02T15:38:41Z</dcterms:modified>
</cp:coreProperties>
</file>