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6" r:id="rId2"/>
    <p:sldId id="257" r:id="rId3"/>
    <p:sldId id="259" r:id="rId4"/>
    <p:sldId id="260" r:id="rId5"/>
    <p:sldId id="261" r:id="rId6"/>
    <p:sldId id="263" r:id="rId7"/>
    <p:sldId id="264" r:id="rId8"/>
    <p:sldId id="265" r:id="rId9"/>
    <p:sldId id="266" r:id="rId10"/>
    <p:sldId id="267" r:id="rId11"/>
    <p:sldId id="268" r:id="rId12"/>
    <p:sldId id="269" r:id="rId13"/>
    <p:sldId id="270" r:id="rId14"/>
    <p:sldId id="271" r:id="rId15"/>
    <p:sldId id="272" r:id="rId16"/>
    <p:sldId id="274" r:id="rId17"/>
    <p:sldId id="275" r:id="rId18"/>
    <p:sldId id="276" r:id="rId19"/>
    <p:sldId id="277" r:id="rId20"/>
    <p:sldId id="278"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9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1733930" rtl="0" fontAlgn="auto" latinLnBrk="0" hangingPunct="0">
      <a:lnSpc>
        <a:spcPct val="9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1733930" rtl="0" fontAlgn="auto" latinLnBrk="0" hangingPunct="0">
      <a:lnSpc>
        <a:spcPct val="9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1733930" rtl="0" fontAlgn="auto" latinLnBrk="0" hangingPunct="0">
      <a:lnSpc>
        <a:spcPct val="9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1733930" rtl="0" fontAlgn="auto" latinLnBrk="0" hangingPunct="0">
      <a:lnSpc>
        <a:spcPct val="9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1733930" rtl="0" fontAlgn="auto" latinLnBrk="0" hangingPunct="0">
      <a:lnSpc>
        <a:spcPct val="9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1733930" rtl="0" fontAlgn="auto" latinLnBrk="0" hangingPunct="0">
      <a:lnSpc>
        <a:spcPct val="9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1733930" rtl="0" fontAlgn="auto" latinLnBrk="0" hangingPunct="0">
      <a:lnSpc>
        <a:spcPct val="9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1733930" rtl="0" fontAlgn="auto" latinLnBrk="0" hangingPunct="0">
      <a:lnSpc>
        <a:spcPct val="9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576672"/>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605575"/>
              <a:satOff val="15655"/>
              <a:lumOff val="22628"/>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3"/>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7AAA9"/>
              </a:solidFill>
              <a:prstDash val="solid"/>
              <a:miter lim="400000"/>
            </a:ln>
          </a:left>
          <a:right>
            <a:ln w="12700" cap="flat">
              <a:solidFill>
                <a:srgbClr val="A7AAA9"/>
              </a:solidFill>
              <a:prstDash val="solid"/>
              <a:miter lim="400000"/>
            </a:ln>
          </a:right>
          <a:top>
            <a:ln w="254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7AAA9"/>
              </a:solidFill>
              <a:prstDash val="solid"/>
              <a:miter lim="400000"/>
            </a:ln>
          </a:insideH>
          <a:insideV>
            <a:ln w="12700" cap="flat">
              <a:solidFill>
                <a:srgbClr val="A7AAA9"/>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p:cViewPr varScale="1">
        <p:scale>
          <a:sx n="35" d="100"/>
          <a:sy n="35" d="100"/>
        </p:scale>
        <p:origin x="12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1143000" y="685800"/>
            <a:ext cx="4572000" cy="3429000"/>
          </a:xfrm>
          <a:prstGeom prst="rect">
            <a:avLst/>
          </a:prstGeom>
        </p:spPr>
        <p:txBody>
          <a:bodyPr/>
          <a:lstStyle/>
          <a:p>
            <a:endParaRPr/>
          </a:p>
        </p:txBody>
      </p:sp>
      <p:sp>
        <p:nvSpPr>
          <p:cNvPr id="177" name="Shape 17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711200" y="2197100"/>
            <a:ext cx="11582400" cy="3302000"/>
          </a:xfrm>
          <a:prstGeom prst="rect">
            <a:avLst/>
          </a:prstGeom>
        </p:spPr>
        <p:txBody>
          <a:bodyPr anchor="b"/>
          <a:lstStyle>
            <a:lvl1pPr>
              <a:lnSpc>
                <a:spcPct val="80000"/>
              </a:lnSpc>
              <a:defRPr sz="8200" spc="-82"/>
            </a:lvl1pPr>
          </a:lstStyle>
          <a:p>
            <a:r>
              <a:t>Presentation Title</a:t>
            </a:r>
          </a:p>
        </p:txBody>
      </p:sp>
      <p:sp>
        <p:nvSpPr>
          <p:cNvPr id="12" name="Body Level One…"/>
          <p:cNvSpPr txBox="1">
            <a:spLocks noGrp="1"/>
          </p:cNvSpPr>
          <p:nvPr>
            <p:ph type="body" sz="quarter" idx="1" hasCustomPrompt="1"/>
          </p:nvPr>
        </p:nvSpPr>
        <p:spPr>
          <a:xfrm>
            <a:off x="711200" y="5334000"/>
            <a:ext cx="11582400" cy="1455526"/>
          </a:xfrm>
          <a:prstGeom prst="rect">
            <a:avLst/>
          </a:prstGeom>
        </p:spPr>
        <p:txBody>
          <a:bodyPr/>
          <a:lstStyle>
            <a:lvl1pPr marL="0" indent="0" algn="ctr" defTabSz="584200">
              <a:lnSpc>
                <a:spcPct val="100000"/>
              </a:lnSpc>
              <a:spcBef>
                <a:spcPts val="0"/>
              </a:spcBef>
              <a:buSzTx/>
              <a:buNone/>
              <a:defRPr sz="3800" spc="-38">
                <a:latin typeface="Graphik-SemiboldItalic"/>
                <a:ea typeface="Graphik-SemiboldItalic"/>
                <a:cs typeface="Graphik-SemiboldItalic"/>
                <a:sym typeface="Graphik Semibold"/>
              </a:defRPr>
            </a:lvl1pPr>
            <a:lvl2pPr marL="0" indent="457200" algn="ctr" defTabSz="584200">
              <a:lnSpc>
                <a:spcPct val="100000"/>
              </a:lnSpc>
              <a:spcBef>
                <a:spcPts val="0"/>
              </a:spcBef>
              <a:buSzTx/>
              <a:buNone/>
              <a:defRPr sz="3800" spc="-38">
                <a:latin typeface="Graphik-SemiboldItalic"/>
                <a:ea typeface="Graphik-SemiboldItalic"/>
                <a:cs typeface="Graphik-SemiboldItalic"/>
                <a:sym typeface="Graphik Semibold"/>
              </a:defRPr>
            </a:lvl2pPr>
            <a:lvl3pPr marL="0" indent="914400" algn="ctr" defTabSz="584200">
              <a:lnSpc>
                <a:spcPct val="100000"/>
              </a:lnSpc>
              <a:spcBef>
                <a:spcPts val="0"/>
              </a:spcBef>
              <a:buSzTx/>
              <a:buNone/>
              <a:defRPr sz="3800" spc="-38">
                <a:latin typeface="Graphik-SemiboldItalic"/>
                <a:ea typeface="Graphik-SemiboldItalic"/>
                <a:cs typeface="Graphik-SemiboldItalic"/>
                <a:sym typeface="Graphik Semibold"/>
              </a:defRPr>
            </a:lvl3pPr>
            <a:lvl4pPr marL="0" indent="1371600" algn="ctr" defTabSz="584200">
              <a:lnSpc>
                <a:spcPct val="100000"/>
              </a:lnSpc>
              <a:spcBef>
                <a:spcPts val="0"/>
              </a:spcBef>
              <a:buSzTx/>
              <a:buNone/>
              <a:defRPr sz="3800" spc="-38">
                <a:latin typeface="Graphik-SemiboldItalic"/>
                <a:ea typeface="Graphik-SemiboldItalic"/>
                <a:cs typeface="Graphik-SemiboldItalic"/>
                <a:sym typeface="Graphik Semibold"/>
              </a:defRPr>
            </a:lvl4pPr>
            <a:lvl5pPr marL="0" indent="1828800" algn="ctr" defTabSz="584200">
              <a:lnSpc>
                <a:spcPct val="100000"/>
              </a:lnSpc>
              <a:spcBef>
                <a:spcPts val="0"/>
              </a:spcBef>
              <a:buSzTx/>
              <a:buNone/>
              <a:defRPr sz="3800" spc="-38">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13" name="Author and Date"/>
          <p:cNvSpPr txBox="1">
            <a:spLocks noGrp="1"/>
          </p:cNvSpPr>
          <p:nvPr>
            <p:ph type="body" sz="quarter" idx="21" hasCustomPrompt="1"/>
          </p:nvPr>
        </p:nvSpPr>
        <p:spPr>
          <a:xfrm>
            <a:off x="711200" y="8410816"/>
            <a:ext cx="11582400" cy="429261"/>
          </a:xfrm>
          <a:prstGeom prst="rect">
            <a:avLst/>
          </a:prstGeom>
        </p:spPr>
        <p:txBody>
          <a:bodyPr/>
          <a:lstStyle>
            <a:lvl1pPr marL="0" indent="0" algn="ctr" defTabSz="587022">
              <a:lnSpc>
                <a:spcPct val="100000"/>
              </a:lnSpc>
              <a:spcBef>
                <a:spcPts val="0"/>
              </a:spcBef>
              <a:buSzTx/>
              <a:buNone/>
              <a:defRPr sz="2000" spc="-19">
                <a:latin typeface="Graphik-Medium"/>
                <a:ea typeface="Graphik-Medium"/>
                <a:cs typeface="Graphik-Medium"/>
                <a:sym typeface="Graphik Medium"/>
              </a:defRPr>
            </a:lvl1pPr>
          </a:lstStyle>
          <a:p>
            <a:r>
              <a:t>Author and Date</a:t>
            </a:r>
          </a:p>
        </p:txBody>
      </p:sp>
      <p:sp>
        <p:nvSpPr>
          <p:cNvPr id="14" name="Slide Number"/>
          <p:cNvSpPr txBox="1">
            <a:spLocks noGrp="1"/>
          </p:cNvSpPr>
          <p:nvPr>
            <p:ph type="sldNum" sz="quarter" idx="2"/>
          </p:nvPr>
        </p:nvSpPr>
        <p:spPr>
          <a:xfrm>
            <a:off x="6349999" y="9118599"/>
            <a:ext cx="306325" cy="32842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711200" y="2451100"/>
            <a:ext cx="11582400" cy="4445000"/>
          </a:xfrm>
          <a:prstGeom prst="rect">
            <a:avLst/>
          </a:prstGeom>
        </p:spPr>
        <p:txBody>
          <a:bodyPr anchor="ctr"/>
          <a:lstStyle>
            <a:lvl1pPr marL="0" indent="0" algn="ctr">
              <a:lnSpc>
                <a:spcPct val="80000"/>
              </a:lnSpc>
              <a:spcBef>
                <a:spcPts val="0"/>
              </a:spcBef>
              <a:buSzTx/>
              <a:buNone/>
              <a:defRPr sz="8200">
                <a:latin typeface="Canela Regular"/>
                <a:ea typeface="Canela Regular"/>
                <a:cs typeface="Canela Regular"/>
                <a:sym typeface="Canela Regular"/>
              </a:defRPr>
            </a:lvl1pPr>
            <a:lvl2pPr marL="0" indent="457200" algn="ctr">
              <a:lnSpc>
                <a:spcPct val="80000"/>
              </a:lnSpc>
              <a:spcBef>
                <a:spcPts val="0"/>
              </a:spcBef>
              <a:buSzTx/>
              <a:buNone/>
              <a:defRPr sz="8200">
                <a:latin typeface="Canela Regular"/>
                <a:ea typeface="Canela Regular"/>
                <a:cs typeface="Canela Regular"/>
                <a:sym typeface="Canela Regular"/>
              </a:defRPr>
            </a:lvl2pPr>
            <a:lvl3pPr marL="0" indent="914400" algn="ctr">
              <a:lnSpc>
                <a:spcPct val="80000"/>
              </a:lnSpc>
              <a:spcBef>
                <a:spcPts val="0"/>
              </a:spcBef>
              <a:buSzTx/>
              <a:buNone/>
              <a:defRPr sz="8200">
                <a:latin typeface="Canela Regular"/>
                <a:ea typeface="Canela Regular"/>
                <a:cs typeface="Canela Regular"/>
                <a:sym typeface="Canela Regular"/>
              </a:defRPr>
            </a:lvl3pPr>
            <a:lvl4pPr marL="0" indent="1371600" algn="ctr">
              <a:lnSpc>
                <a:spcPct val="80000"/>
              </a:lnSpc>
              <a:spcBef>
                <a:spcPts val="0"/>
              </a:spcBef>
              <a:buSzTx/>
              <a:buNone/>
              <a:defRPr sz="8200">
                <a:latin typeface="Canela Regular"/>
                <a:ea typeface="Canela Regular"/>
                <a:cs typeface="Canela Regular"/>
                <a:sym typeface="Canela Regular"/>
              </a:defRPr>
            </a:lvl4pPr>
            <a:lvl5pPr marL="0" indent="1828800" algn="ctr">
              <a:lnSpc>
                <a:spcPct val="80000"/>
              </a:lnSpc>
              <a:spcBef>
                <a:spcPts val="0"/>
              </a:spcBef>
              <a:buSzTx/>
              <a:buNone/>
              <a:defRPr sz="82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711200" y="1926083"/>
            <a:ext cx="11582400" cy="4157038"/>
          </a:xfrm>
          <a:prstGeom prst="rect">
            <a:avLst/>
          </a:prstGeom>
        </p:spPr>
        <p:txBody>
          <a:bodyPr anchor="b"/>
          <a:lstStyle>
            <a:lvl1pPr marL="0" indent="0" algn="ctr">
              <a:lnSpc>
                <a:spcPct val="80000"/>
              </a:lnSpc>
              <a:spcBef>
                <a:spcPts val="0"/>
              </a:spcBef>
              <a:buSzTx/>
              <a:buNone/>
              <a:defRPr sz="15800">
                <a:latin typeface="+mn-lt"/>
                <a:ea typeface="+mn-ea"/>
                <a:cs typeface="+mn-cs"/>
                <a:sym typeface="Canela Bold"/>
              </a:defRPr>
            </a:lvl1pPr>
            <a:lvl2pPr marL="0" indent="457200" algn="ctr">
              <a:lnSpc>
                <a:spcPct val="80000"/>
              </a:lnSpc>
              <a:spcBef>
                <a:spcPts val="0"/>
              </a:spcBef>
              <a:buSzTx/>
              <a:buNone/>
              <a:defRPr sz="15800">
                <a:latin typeface="+mn-lt"/>
                <a:ea typeface="+mn-ea"/>
                <a:cs typeface="+mn-cs"/>
                <a:sym typeface="Canela Bold"/>
              </a:defRPr>
            </a:lvl2pPr>
            <a:lvl3pPr marL="0" indent="914400" algn="ctr">
              <a:lnSpc>
                <a:spcPct val="80000"/>
              </a:lnSpc>
              <a:spcBef>
                <a:spcPts val="0"/>
              </a:spcBef>
              <a:buSzTx/>
              <a:buNone/>
              <a:defRPr sz="15800">
                <a:latin typeface="+mn-lt"/>
                <a:ea typeface="+mn-ea"/>
                <a:cs typeface="+mn-cs"/>
                <a:sym typeface="Canela Bold"/>
              </a:defRPr>
            </a:lvl3pPr>
            <a:lvl4pPr marL="0" indent="1371600" algn="ctr">
              <a:lnSpc>
                <a:spcPct val="80000"/>
              </a:lnSpc>
              <a:spcBef>
                <a:spcPts val="0"/>
              </a:spcBef>
              <a:buSzTx/>
              <a:buNone/>
              <a:defRPr sz="15800">
                <a:latin typeface="+mn-lt"/>
                <a:ea typeface="+mn-ea"/>
                <a:cs typeface="+mn-cs"/>
                <a:sym typeface="Canela Bold"/>
              </a:defRPr>
            </a:lvl4pPr>
            <a:lvl5pPr marL="0" indent="1828800" algn="ctr">
              <a:lnSpc>
                <a:spcPct val="80000"/>
              </a:lnSpc>
              <a:spcBef>
                <a:spcPts val="0"/>
              </a:spcBef>
              <a:buSzTx/>
              <a:buNone/>
              <a:defRPr sz="15800">
                <a:latin typeface="+mn-lt"/>
                <a:ea typeface="+mn-ea"/>
                <a:cs typeface="+mn-cs"/>
                <a:sym typeface="Canela Bold"/>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711200" y="5625409"/>
            <a:ext cx="11582400" cy="630937"/>
          </a:xfrm>
          <a:prstGeom prst="rect">
            <a:avLst/>
          </a:prstGeom>
        </p:spPr>
        <p:txBody>
          <a:bodyP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711200" y="7191692"/>
            <a:ext cx="11582400" cy="630937"/>
          </a:xfrm>
          <a:prstGeom prst="rect">
            <a:avLst/>
          </a:prstGeom>
        </p:spPr>
        <p:txBody>
          <a:bodyPr anchor="ct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Attribution</a:t>
            </a:r>
          </a:p>
        </p:txBody>
      </p:sp>
      <p:sp>
        <p:nvSpPr>
          <p:cNvPr id="116" name="Body Level One…"/>
          <p:cNvSpPr txBox="1">
            <a:spLocks noGrp="1"/>
          </p:cNvSpPr>
          <p:nvPr>
            <p:ph type="body" sz="half" idx="1" hasCustomPrompt="1"/>
          </p:nvPr>
        </p:nvSpPr>
        <p:spPr>
          <a:xfrm>
            <a:off x="711200" y="2743200"/>
            <a:ext cx="11582400" cy="3619500"/>
          </a:xfrm>
          <a:prstGeom prst="rect">
            <a:avLst/>
          </a:prstGeom>
        </p:spPr>
        <p:txBody>
          <a:bodyPr anchor="ctr"/>
          <a:lstStyle>
            <a:lvl1pPr marL="0" indent="0" algn="ctr" defTabSz="584200">
              <a:lnSpc>
                <a:spcPct val="80000"/>
              </a:lnSpc>
              <a:spcBef>
                <a:spcPts val="0"/>
              </a:spcBef>
              <a:buSzTx/>
              <a:buNone/>
              <a:defRPr sz="5800">
                <a:latin typeface="+mn-lt"/>
                <a:ea typeface="+mn-ea"/>
                <a:cs typeface="+mn-cs"/>
                <a:sym typeface="Canela Bold"/>
              </a:defRPr>
            </a:lvl1pPr>
            <a:lvl2pPr marL="0" indent="457200" algn="ctr" defTabSz="584200">
              <a:lnSpc>
                <a:spcPct val="80000"/>
              </a:lnSpc>
              <a:spcBef>
                <a:spcPts val="0"/>
              </a:spcBef>
              <a:buSzTx/>
              <a:buNone/>
              <a:defRPr sz="5800">
                <a:latin typeface="+mn-lt"/>
                <a:ea typeface="+mn-ea"/>
                <a:cs typeface="+mn-cs"/>
                <a:sym typeface="Canela Bold"/>
              </a:defRPr>
            </a:lvl2pPr>
            <a:lvl3pPr marL="0" indent="914400" algn="ctr" defTabSz="584200">
              <a:lnSpc>
                <a:spcPct val="80000"/>
              </a:lnSpc>
              <a:spcBef>
                <a:spcPts val="0"/>
              </a:spcBef>
              <a:buSzTx/>
              <a:buNone/>
              <a:defRPr sz="5800">
                <a:latin typeface="+mn-lt"/>
                <a:ea typeface="+mn-ea"/>
                <a:cs typeface="+mn-cs"/>
                <a:sym typeface="Canela Bold"/>
              </a:defRPr>
            </a:lvl3pPr>
            <a:lvl4pPr marL="0" indent="1371600" algn="ctr" defTabSz="584200">
              <a:lnSpc>
                <a:spcPct val="80000"/>
              </a:lnSpc>
              <a:spcBef>
                <a:spcPts val="0"/>
              </a:spcBef>
              <a:buSzTx/>
              <a:buNone/>
              <a:defRPr sz="5800">
                <a:latin typeface="+mn-lt"/>
                <a:ea typeface="+mn-ea"/>
                <a:cs typeface="+mn-cs"/>
                <a:sym typeface="Canela Bold"/>
              </a:defRPr>
            </a:lvl4pPr>
            <a:lvl5pPr marL="0" indent="1828800" algn="ctr" defTabSz="584200">
              <a:lnSpc>
                <a:spcPct val="80000"/>
              </a:lnSpc>
              <a:spcBef>
                <a:spcPts val="0"/>
              </a:spcBef>
              <a:buSzTx/>
              <a:buNone/>
              <a:defRPr sz="58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Sea against sky at sunset 1"/>
          <p:cNvSpPr>
            <a:spLocks noGrp="1"/>
          </p:cNvSpPr>
          <p:nvPr>
            <p:ph type="pic" sz="quarter" idx="21"/>
          </p:nvPr>
        </p:nvSpPr>
        <p:spPr>
          <a:xfrm>
            <a:off x="6598373" y="762000"/>
            <a:ext cx="5715001" cy="3809159"/>
          </a:xfrm>
          <a:prstGeom prst="rect">
            <a:avLst/>
          </a:prstGeom>
        </p:spPr>
        <p:txBody>
          <a:bodyPr lIns="91439" tIns="45719" rIns="91439" bIns="45719">
            <a:noAutofit/>
          </a:bodyPr>
          <a:lstStyle/>
          <a:p>
            <a:endParaRPr/>
          </a:p>
        </p:txBody>
      </p:sp>
      <p:sp>
        <p:nvSpPr>
          <p:cNvPr id="125" name="Beach and sea at sunset"/>
          <p:cNvSpPr>
            <a:spLocks noGrp="1"/>
          </p:cNvSpPr>
          <p:nvPr>
            <p:ph type="pic" idx="22"/>
          </p:nvPr>
        </p:nvSpPr>
        <p:spPr>
          <a:xfrm>
            <a:off x="-2387600" y="762000"/>
            <a:ext cx="11887200" cy="7924800"/>
          </a:xfrm>
          <a:prstGeom prst="rect">
            <a:avLst/>
          </a:prstGeom>
        </p:spPr>
        <p:txBody>
          <a:bodyPr lIns="91439" tIns="45719" rIns="91439" bIns="45719">
            <a:noAutofit/>
          </a:bodyPr>
          <a:lstStyle/>
          <a:p>
            <a:endParaRPr/>
          </a:p>
        </p:txBody>
      </p:sp>
      <p:sp>
        <p:nvSpPr>
          <p:cNvPr id="126" name="Sea against sky at sunset 2"/>
          <p:cNvSpPr>
            <a:spLocks noGrp="1"/>
          </p:cNvSpPr>
          <p:nvPr>
            <p:ph type="pic" sz="half" idx="23"/>
          </p:nvPr>
        </p:nvSpPr>
        <p:spPr>
          <a:xfrm>
            <a:off x="6661873" y="3637404"/>
            <a:ext cx="5588001" cy="6282189"/>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6349238" y="9118599"/>
            <a:ext cx="306325" cy="32842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each and sea at sunset"/>
          <p:cNvSpPr>
            <a:spLocks noGrp="1"/>
          </p:cNvSpPr>
          <p:nvPr>
            <p:ph type="pic" idx="21"/>
          </p:nvPr>
        </p:nvSpPr>
        <p:spPr>
          <a:xfrm>
            <a:off x="558800" y="762000"/>
            <a:ext cx="11887200" cy="7924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952500" y="254000"/>
            <a:ext cx="11099800" cy="2159000"/>
          </a:xfrm>
          <a:prstGeom prst="rect">
            <a:avLst/>
          </a:prstGeom>
        </p:spPr>
        <p:txBody>
          <a:bodyPr anchor="ctr"/>
          <a:lstStyle>
            <a:lvl1pPr defTabSz="584200">
              <a:lnSpc>
                <a:spcPct val="100000"/>
              </a:lnSpc>
              <a:defRPr sz="8000" spc="0">
                <a:latin typeface="Helvetica Neue Medium"/>
                <a:ea typeface="Helvetica Neue Medium"/>
                <a:cs typeface="Helvetica Neue Medium"/>
                <a:sym typeface="Helvetica Neue Medium"/>
              </a:defRPr>
            </a:lvl1pPr>
          </a:lstStyle>
          <a:p>
            <a:r>
              <a:t>Title Text</a:t>
            </a:r>
          </a:p>
        </p:txBody>
      </p:sp>
      <p:sp>
        <p:nvSpPr>
          <p:cNvPr id="150" name="Body Level One…"/>
          <p:cNvSpPr txBox="1">
            <a:spLocks noGrp="1"/>
          </p:cNvSpPr>
          <p:nvPr>
            <p:ph type="body" idx="1"/>
          </p:nvPr>
        </p:nvSpPr>
        <p:spPr>
          <a:xfrm>
            <a:off x="952500" y="2590800"/>
            <a:ext cx="11099800" cy="6286500"/>
          </a:xfrm>
          <a:prstGeom prst="rect">
            <a:avLst/>
          </a:prstGeom>
        </p:spPr>
        <p:txBody>
          <a:bodyPr anchor="ctr"/>
          <a:lstStyle>
            <a:lvl1pPr marL="444500" indent="-444500" defTabSz="584200">
              <a:lnSpc>
                <a:spcPct val="100000"/>
              </a:lnSpc>
              <a:spcBef>
                <a:spcPts val="4200"/>
              </a:spcBef>
              <a:buSzPct val="145000"/>
              <a:defRPr sz="3200">
                <a:latin typeface="Helvetica Neue"/>
                <a:ea typeface="Helvetica Neue"/>
                <a:cs typeface="Helvetica Neue"/>
                <a:sym typeface="Helvetica Neue"/>
              </a:defRPr>
            </a:lvl1pPr>
            <a:lvl2pPr marL="889000" indent="-444500" defTabSz="584200">
              <a:lnSpc>
                <a:spcPct val="100000"/>
              </a:lnSpc>
              <a:spcBef>
                <a:spcPts val="4200"/>
              </a:spcBef>
              <a:buSzPct val="145000"/>
              <a:defRPr sz="3200">
                <a:latin typeface="Helvetica Neue"/>
                <a:ea typeface="Helvetica Neue"/>
                <a:cs typeface="Helvetica Neue"/>
                <a:sym typeface="Helvetica Neue"/>
              </a:defRPr>
            </a:lvl2pPr>
            <a:lvl3pPr marL="1333500" indent="-444500" defTabSz="584200">
              <a:lnSpc>
                <a:spcPct val="100000"/>
              </a:lnSpc>
              <a:spcBef>
                <a:spcPts val="4200"/>
              </a:spcBef>
              <a:buSzPct val="145000"/>
              <a:defRPr sz="3200">
                <a:latin typeface="Helvetica Neue"/>
                <a:ea typeface="Helvetica Neue"/>
                <a:cs typeface="Helvetica Neue"/>
                <a:sym typeface="Helvetica Neue"/>
              </a:defRPr>
            </a:lvl3pPr>
            <a:lvl4pPr marL="1778000" indent="-444500" defTabSz="584200">
              <a:lnSpc>
                <a:spcPct val="100000"/>
              </a:lnSpc>
              <a:spcBef>
                <a:spcPts val="4200"/>
              </a:spcBef>
              <a:buSzPct val="145000"/>
              <a:defRPr sz="3200">
                <a:latin typeface="Helvetica Neue"/>
                <a:ea typeface="Helvetica Neue"/>
                <a:cs typeface="Helvetica Neue"/>
                <a:sym typeface="Helvetica Neue"/>
              </a:defRPr>
            </a:lvl4pPr>
            <a:lvl5pPr marL="2222500" indent="-444500" defTabSz="584200">
              <a:lnSpc>
                <a:spcPct val="100000"/>
              </a:lnSpc>
              <a:spcBef>
                <a:spcPts val="4200"/>
              </a:spcBef>
              <a:buSzPct val="145000"/>
              <a:defRPr sz="3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6328884" y="9296400"/>
            <a:ext cx="340259" cy="324306"/>
          </a:xfrm>
          <a:prstGeom prst="rect">
            <a:avLst/>
          </a:prstGeom>
        </p:spPr>
        <p:txBody>
          <a:bodyPr anchor="t"/>
          <a:lstStyle>
            <a:lvl1pPr defTabSz="584200">
              <a:defRPr sz="16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2339974" y="1409699"/>
            <a:ext cx="8324852" cy="1619251"/>
          </a:xfrm>
          <a:prstGeom prst="rect">
            <a:avLst/>
          </a:prstGeom>
        </p:spPr>
        <p:txBody>
          <a:bodyPr lIns="38100" tIns="38100" rIns="38100" bIns="38100" anchor="ctr"/>
          <a:lstStyle>
            <a:lvl1pPr defTabSz="584200">
              <a:lnSpc>
                <a:spcPct val="100000"/>
              </a:lnSpc>
              <a:defRPr sz="7800" spc="0">
                <a:latin typeface="Helvetica Neue Medium"/>
                <a:ea typeface="Helvetica Neue Medium"/>
                <a:cs typeface="Helvetica Neue Medium"/>
                <a:sym typeface="Helvetica Neue Medium"/>
              </a:defRPr>
            </a:lvl1pPr>
          </a:lstStyle>
          <a:p>
            <a:r>
              <a:t>Title Text</a:t>
            </a:r>
          </a:p>
        </p:txBody>
      </p:sp>
      <p:sp>
        <p:nvSpPr>
          <p:cNvPr id="159" name="Body Level One…"/>
          <p:cNvSpPr txBox="1">
            <a:spLocks noGrp="1"/>
          </p:cNvSpPr>
          <p:nvPr>
            <p:ph type="body" sz="half" idx="1"/>
          </p:nvPr>
        </p:nvSpPr>
        <p:spPr>
          <a:xfrm>
            <a:off x="2339974" y="3162300"/>
            <a:ext cx="8324852" cy="4714876"/>
          </a:xfrm>
          <a:prstGeom prst="rect">
            <a:avLst/>
          </a:prstGeom>
        </p:spPr>
        <p:txBody>
          <a:bodyPr lIns="38100" tIns="38100" rIns="38100" bIns="38100" anchor="ctr"/>
          <a:lstStyle>
            <a:lvl1pPr marL="416718" indent="-416718" defTabSz="584200">
              <a:lnSpc>
                <a:spcPct val="100000"/>
              </a:lnSpc>
              <a:spcBef>
                <a:spcPts val="4200"/>
              </a:spcBef>
              <a:buSzPct val="145000"/>
              <a:defRPr>
                <a:latin typeface="Helvetica Neue"/>
                <a:ea typeface="Helvetica Neue"/>
                <a:cs typeface="Helvetica Neue"/>
                <a:sym typeface="Helvetica Neue"/>
              </a:defRPr>
            </a:lvl1pPr>
            <a:lvl2pPr marL="861218" indent="-416718" defTabSz="584200">
              <a:lnSpc>
                <a:spcPct val="100000"/>
              </a:lnSpc>
              <a:spcBef>
                <a:spcPts val="4200"/>
              </a:spcBef>
              <a:buSzPct val="145000"/>
              <a:defRPr>
                <a:latin typeface="Helvetica Neue"/>
                <a:ea typeface="Helvetica Neue"/>
                <a:cs typeface="Helvetica Neue"/>
                <a:sym typeface="Helvetica Neue"/>
              </a:defRPr>
            </a:lvl2pPr>
            <a:lvl3pPr marL="1305718" indent="-416718" defTabSz="584200">
              <a:lnSpc>
                <a:spcPct val="100000"/>
              </a:lnSpc>
              <a:spcBef>
                <a:spcPts val="4200"/>
              </a:spcBef>
              <a:buSzPct val="145000"/>
              <a:defRPr>
                <a:latin typeface="Helvetica Neue"/>
                <a:ea typeface="Helvetica Neue"/>
                <a:cs typeface="Helvetica Neue"/>
                <a:sym typeface="Helvetica Neue"/>
              </a:defRPr>
            </a:lvl3pPr>
            <a:lvl4pPr marL="1750218" indent="-416718" defTabSz="584200">
              <a:lnSpc>
                <a:spcPct val="100000"/>
              </a:lnSpc>
              <a:spcBef>
                <a:spcPts val="4200"/>
              </a:spcBef>
              <a:buSzPct val="145000"/>
              <a:defRPr>
                <a:latin typeface="Helvetica Neue"/>
                <a:ea typeface="Helvetica Neue"/>
                <a:cs typeface="Helvetica Neue"/>
                <a:sym typeface="Helvetica Neue"/>
              </a:defRPr>
            </a:lvl4pPr>
            <a:lvl5pPr marL="2194718" indent="-416718" defTabSz="584200">
              <a:lnSpc>
                <a:spcPct val="100000"/>
              </a:lnSpc>
              <a:spcBef>
                <a:spcPts val="4200"/>
              </a:spcBef>
              <a:buSzPct val="145000"/>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6356553" y="8191500"/>
            <a:ext cx="286614" cy="286943"/>
          </a:xfrm>
          <a:prstGeom prst="rect">
            <a:avLst/>
          </a:prstGeom>
        </p:spPr>
        <p:txBody>
          <a:bodyPr lIns="38100" tIns="38100" rIns="38100" bIns="38100" anchor="t"/>
          <a:lstStyle>
            <a:lvl1pPr defTabSz="584200">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7" name="Body Level One…"/>
          <p:cNvSpPr txBox="1">
            <a:spLocks noGrp="1"/>
          </p:cNvSpPr>
          <p:nvPr>
            <p:ph type="body" idx="1" hasCustomPrompt="1"/>
          </p:nvPr>
        </p:nvSpPr>
        <p:spPr>
          <a:xfrm>
            <a:off x="698500" y="2959100"/>
            <a:ext cx="11607800" cy="6096000"/>
          </a:xfrm>
          <a:prstGeom prst="rect">
            <a:avLst/>
          </a:prstGeom>
        </p:spPr>
        <p:txBody>
          <a:bodyPr/>
          <a:lstStyle>
            <a:lvl1pPr marL="381000" indent="-381000" defTabSz="1733930">
              <a:spcBef>
                <a:spcPts val="3200"/>
              </a:spcBef>
              <a:buSzPct val="123000"/>
              <a:defRPr>
                <a:latin typeface="Helvetica Neue"/>
                <a:ea typeface="Helvetica Neue"/>
                <a:cs typeface="Helvetica Neue"/>
                <a:sym typeface="Helvetica Neue"/>
              </a:defRPr>
            </a:lvl1pPr>
            <a:lvl2pPr marL="762000" indent="-381000" defTabSz="1733930">
              <a:spcBef>
                <a:spcPts val="3200"/>
              </a:spcBef>
              <a:buSzPct val="123000"/>
              <a:defRPr>
                <a:latin typeface="Helvetica Neue"/>
                <a:ea typeface="Helvetica Neue"/>
                <a:cs typeface="Helvetica Neue"/>
                <a:sym typeface="Helvetica Neue"/>
              </a:defRPr>
            </a:lvl2pPr>
            <a:lvl3pPr marL="1143000" indent="-381000" defTabSz="1733930">
              <a:spcBef>
                <a:spcPts val="3200"/>
              </a:spcBef>
              <a:buSzPct val="123000"/>
              <a:defRPr>
                <a:latin typeface="Helvetica Neue"/>
                <a:ea typeface="Helvetica Neue"/>
                <a:cs typeface="Helvetica Neue"/>
                <a:sym typeface="Helvetica Neue"/>
              </a:defRPr>
            </a:lvl3pPr>
            <a:lvl4pPr marL="1524000" indent="-381000" defTabSz="1733930">
              <a:spcBef>
                <a:spcPts val="3200"/>
              </a:spcBef>
              <a:buSzPct val="123000"/>
              <a:defRPr>
                <a:latin typeface="Helvetica Neue"/>
                <a:ea typeface="Helvetica Neue"/>
                <a:cs typeface="Helvetica Neue"/>
                <a:sym typeface="Helvetica Neue"/>
              </a:defRPr>
            </a:lvl4pPr>
            <a:lvl5pPr marL="1905000" indent="-381000" defTabSz="1733930">
              <a:spcBef>
                <a:spcPts val="3200"/>
              </a:spcBef>
              <a:buSzPct val="123000"/>
              <a:defRPr>
                <a:latin typeface="Helvetica Neue"/>
                <a:ea typeface="Helvetica Neue"/>
                <a:cs typeface="Helvetica Neue"/>
                <a:sym typeface="Helvetica Neue"/>
              </a:defRPr>
            </a:lvl5pPr>
          </a:lstStyle>
          <a:p>
            <a:r>
              <a:t>Slide bullet text</a:t>
            </a:r>
          </a:p>
          <a:p>
            <a:pPr lvl="1"/>
            <a:endParaRPr/>
          </a:p>
          <a:p>
            <a:pPr lvl="2"/>
            <a:endParaRPr/>
          </a:p>
          <a:p>
            <a:pPr lvl="3"/>
            <a:endParaRPr/>
          </a:p>
          <a:p>
            <a:pPr lvl="4"/>
            <a:endParaRPr/>
          </a:p>
        </p:txBody>
      </p:sp>
      <p:sp>
        <p:nvSpPr>
          <p:cNvPr id="168"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atin typeface="Helvetica Neue"/>
                <a:ea typeface="Helvetica Neue"/>
                <a:cs typeface="Helvetica Neue"/>
                <a:sym typeface="Helvetica Neue"/>
              </a:defRPr>
            </a:lvl1pPr>
          </a:lstStyle>
          <a:p>
            <a:r>
              <a:t>Slide Subtitle</a:t>
            </a:r>
          </a:p>
        </p:txBody>
      </p:sp>
      <p:sp>
        <p:nvSpPr>
          <p:cNvPr id="169" name="Slide Title"/>
          <p:cNvSpPr txBox="1">
            <a:spLocks noGrp="1"/>
          </p:cNvSpPr>
          <p:nvPr>
            <p:ph type="title" hasCustomPrompt="1"/>
          </p:nvPr>
        </p:nvSpPr>
        <p:spPr>
          <a:xfrm>
            <a:off x="698500" y="440266"/>
            <a:ext cx="11607800" cy="1016001"/>
          </a:xfrm>
          <a:prstGeom prst="rect">
            <a:avLst/>
          </a:prstGeom>
        </p:spPr>
        <p:txBody>
          <a:bodyPr/>
          <a:lstStyle>
            <a:lvl1pPr algn="l" defTabSz="1733930">
              <a:lnSpc>
                <a:spcPct val="80000"/>
              </a:lnSpc>
              <a:defRPr sz="6000" b="1" spc="-119">
                <a:latin typeface="Helvetica Neue"/>
                <a:ea typeface="Helvetica Neue"/>
                <a:cs typeface="Helvetica Neue"/>
                <a:sym typeface="Helvetica Neue"/>
              </a:defRPr>
            </a:lvl1pPr>
          </a:lstStyle>
          <a:p>
            <a:r>
              <a:t>Slide Title</a:t>
            </a:r>
          </a:p>
        </p:txBody>
      </p:sp>
      <p:sp>
        <p:nvSpPr>
          <p:cNvPr id="170" name="Slide Number"/>
          <p:cNvSpPr txBox="1">
            <a:spLocks noGrp="1"/>
          </p:cNvSpPr>
          <p:nvPr>
            <p:ph type="sldNum" sz="quarter" idx="2"/>
          </p:nvPr>
        </p:nvSpPr>
        <p:spPr>
          <a:xfrm>
            <a:off x="6350067" y="9220199"/>
            <a:ext cx="297892" cy="287479"/>
          </a:xfrm>
          <a:prstGeom prst="rect">
            <a:avLst/>
          </a:prstGeom>
        </p:spPr>
        <p:txBody>
          <a:bodyPr/>
          <a:lstStyle>
            <a:lvl1pPr defTabSz="584200">
              <a:defRPr sz="13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Beach and sea at sunset"/>
          <p:cNvSpPr>
            <a:spLocks noGrp="1"/>
          </p:cNvSpPr>
          <p:nvPr>
            <p:ph type="pic" idx="21"/>
          </p:nvPr>
        </p:nvSpPr>
        <p:spPr>
          <a:xfrm>
            <a:off x="-1320800" y="-596900"/>
            <a:ext cx="15633700" cy="10422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711200" y="2197100"/>
            <a:ext cx="11582400" cy="3302000"/>
          </a:xfrm>
          <a:prstGeom prst="rect">
            <a:avLst/>
          </a:prstGeom>
        </p:spPr>
        <p:txBody>
          <a:bodyPr anchor="b"/>
          <a:lstStyle>
            <a:lvl1pPr>
              <a:lnSpc>
                <a:spcPct val="80000"/>
              </a:lnSpc>
              <a:defRPr sz="8200" spc="-82">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711200" y="5334000"/>
            <a:ext cx="11582400" cy="1457152"/>
          </a:xfrm>
          <a:prstGeom prst="rect">
            <a:avLst/>
          </a:prstGeom>
        </p:spPr>
        <p:txBody>
          <a:bodyPr/>
          <a:lstStyle>
            <a:lvl1pPr marL="0" indent="0" algn="ctr" defTabSz="584200">
              <a:lnSpc>
                <a:spcPct val="100000"/>
              </a:lnSpc>
              <a:spcBef>
                <a:spcPts val="0"/>
              </a:spcBef>
              <a:buSzTx/>
              <a:buNone/>
              <a:defRPr sz="3800" spc="-38">
                <a:solidFill>
                  <a:srgbClr val="FFFFFF"/>
                </a:solidFill>
                <a:latin typeface="Graphik-SemiboldItalic"/>
                <a:ea typeface="Graphik-SemiboldItalic"/>
                <a:cs typeface="Graphik-SemiboldItalic"/>
                <a:sym typeface="Graphik Semibold"/>
              </a:defRPr>
            </a:lvl1pPr>
            <a:lvl2pPr marL="0" indent="457200" algn="ctr" defTabSz="584200">
              <a:lnSpc>
                <a:spcPct val="100000"/>
              </a:lnSpc>
              <a:spcBef>
                <a:spcPts val="0"/>
              </a:spcBef>
              <a:buSzTx/>
              <a:buNone/>
              <a:defRPr sz="3800" spc="-38">
                <a:solidFill>
                  <a:srgbClr val="FFFFFF"/>
                </a:solidFill>
                <a:latin typeface="Graphik-SemiboldItalic"/>
                <a:ea typeface="Graphik-SemiboldItalic"/>
                <a:cs typeface="Graphik-SemiboldItalic"/>
                <a:sym typeface="Graphik Semibold"/>
              </a:defRPr>
            </a:lvl2pPr>
            <a:lvl3pPr marL="0" indent="914400" algn="ctr" defTabSz="584200">
              <a:lnSpc>
                <a:spcPct val="100000"/>
              </a:lnSpc>
              <a:spcBef>
                <a:spcPts val="0"/>
              </a:spcBef>
              <a:buSzTx/>
              <a:buNone/>
              <a:defRPr sz="3800" spc="-38">
                <a:solidFill>
                  <a:srgbClr val="FFFFFF"/>
                </a:solidFill>
                <a:latin typeface="Graphik-SemiboldItalic"/>
                <a:ea typeface="Graphik-SemiboldItalic"/>
                <a:cs typeface="Graphik-SemiboldItalic"/>
                <a:sym typeface="Graphik Semibold"/>
              </a:defRPr>
            </a:lvl3pPr>
            <a:lvl4pPr marL="0" indent="1371600" algn="ctr" defTabSz="584200">
              <a:lnSpc>
                <a:spcPct val="100000"/>
              </a:lnSpc>
              <a:spcBef>
                <a:spcPts val="0"/>
              </a:spcBef>
              <a:buSzTx/>
              <a:buNone/>
              <a:defRPr sz="3800" spc="-38">
                <a:solidFill>
                  <a:srgbClr val="FFFFFF"/>
                </a:solidFill>
                <a:latin typeface="Graphik-SemiboldItalic"/>
                <a:ea typeface="Graphik-SemiboldItalic"/>
                <a:cs typeface="Graphik-SemiboldItalic"/>
                <a:sym typeface="Graphik Semibold"/>
              </a:defRPr>
            </a:lvl4pPr>
            <a:lvl5pPr marL="0" indent="1828800" algn="ctr" defTabSz="584200">
              <a:lnSpc>
                <a:spcPct val="100000"/>
              </a:lnSpc>
              <a:spcBef>
                <a:spcPts val="0"/>
              </a:spcBef>
              <a:buSzTx/>
              <a:buNone/>
              <a:defRPr sz="3800" spc="-38">
                <a:solidFill>
                  <a:srgbClr val="FFFFFF"/>
                </a:solidFill>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711200" y="8407400"/>
            <a:ext cx="11582400" cy="429260"/>
          </a:xfrm>
          <a:prstGeom prst="rect">
            <a:avLst/>
          </a:prstGeom>
        </p:spPr>
        <p:txBody>
          <a:bodyPr/>
          <a:lstStyle>
            <a:lvl1pPr marL="0" indent="0" algn="ctr" defTabSz="587022">
              <a:lnSpc>
                <a:spcPct val="100000"/>
              </a:lnSpc>
              <a:spcBef>
                <a:spcPts val="0"/>
              </a:spcBef>
              <a:buSzTx/>
              <a:buNone/>
              <a:defRPr sz="2000" spc="-19">
                <a:solidFill>
                  <a:srgbClr val="FFFFFF"/>
                </a:solidFill>
                <a:latin typeface="Graphik-Medium"/>
                <a:ea typeface="Graphik-Medium"/>
                <a:cs typeface="Graphik-Medium"/>
                <a:sym typeface="Graphik Medium"/>
              </a:defRPr>
            </a:lvl1pPr>
          </a:lstStyle>
          <a:p>
            <a:r>
              <a:t>Author and Date</a:t>
            </a:r>
          </a:p>
        </p:txBody>
      </p:sp>
      <p:sp>
        <p:nvSpPr>
          <p:cNvPr id="25" name="Slide Number"/>
          <p:cNvSpPr txBox="1">
            <a:spLocks noGrp="1"/>
          </p:cNvSpPr>
          <p:nvPr>
            <p:ph type="sldNum" sz="quarter" idx="2"/>
          </p:nvPr>
        </p:nvSpPr>
        <p:spPr>
          <a:xfrm>
            <a:off x="6349999" y="9118599"/>
            <a:ext cx="306325" cy="328423"/>
          </a:xfrm>
          <a:prstGeom prst="rect">
            <a:avLst/>
          </a:prstGeom>
        </p:spPr>
        <p:txBody>
          <a:bodyPr/>
          <a:lstStyle>
            <a:lvl1pPr defTabSz="584200">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ea against sky at sunset"/>
          <p:cNvSpPr>
            <a:spLocks noGrp="1"/>
          </p:cNvSpPr>
          <p:nvPr>
            <p:ph type="pic" idx="21"/>
          </p:nvPr>
        </p:nvSpPr>
        <p:spPr>
          <a:xfrm>
            <a:off x="3427686" y="762000"/>
            <a:ext cx="11889828" cy="79248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711406" y="2851794"/>
            <a:ext cx="5058553" cy="2088506"/>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711406" y="4775200"/>
            <a:ext cx="5058553" cy="3911600"/>
          </a:xfrm>
          <a:prstGeom prst="rect">
            <a:avLst/>
          </a:prstGeom>
        </p:spPr>
        <p:txBody>
          <a:bodyP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vl2pPr marL="0" indent="457200" algn="ctr" defTabSz="584200">
              <a:lnSpc>
                <a:spcPct val="100000"/>
              </a:lnSpc>
              <a:spcBef>
                <a:spcPts val="0"/>
              </a:spcBef>
              <a:buSzTx/>
              <a:buNone/>
              <a:defRPr sz="3200" spc="-32">
                <a:latin typeface="Graphik-SemiboldItalic"/>
                <a:ea typeface="Graphik-SemiboldItalic"/>
                <a:cs typeface="Graphik-SemiboldItalic"/>
                <a:sym typeface="Graphik Semibold"/>
              </a:defRPr>
            </a:lvl2pPr>
            <a:lvl3pPr marL="0" indent="914400" algn="ctr" defTabSz="584200">
              <a:lnSpc>
                <a:spcPct val="100000"/>
              </a:lnSpc>
              <a:spcBef>
                <a:spcPts val="0"/>
              </a:spcBef>
              <a:buSzTx/>
              <a:buNone/>
              <a:defRPr sz="3200" spc="-32">
                <a:latin typeface="Graphik-SemiboldItalic"/>
                <a:ea typeface="Graphik-SemiboldItalic"/>
                <a:cs typeface="Graphik-SemiboldItalic"/>
                <a:sym typeface="Graphik Semibold"/>
              </a:defRPr>
            </a:lvl3pPr>
            <a:lvl4pPr marL="0" indent="1371600" algn="ctr" defTabSz="584200">
              <a:lnSpc>
                <a:spcPct val="100000"/>
              </a:lnSpc>
              <a:spcBef>
                <a:spcPts val="0"/>
              </a:spcBef>
              <a:buSzTx/>
              <a:buNone/>
              <a:defRPr sz="3200" spc="-32">
                <a:latin typeface="Graphik-SemiboldItalic"/>
                <a:ea typeface="Graphik-SemiboldItalic"/>
                <a:cs typeface="Graphik-SemiboldItalic"/>
                <a:sym typeface="Graphik Semibold"/>
              </a:defRPr>
            </a:lvl4pPr>
            <a:lvl5pPr marL="0" indent="1828800" algn="ctr" defTabSz="584200">
              <a:lnSpc>
                <a:spcPct val="100000"/>
              </a:lnSpc>
              <a:spcBef>
                <a:spcPts val="0"/>
              </a:spcBef>
              <a:buSzTx/>
              <a:buNone/>
              <a:defRPr sz="3200" spc="-32">
                <a:latin typeface="Graphik-SemiboldItalic"/>
                <a:ea typeface="Graphik-SemiboldItalic"/>
                <a:cs typeface="Graphik-SemiboldItalic"/>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Title"/>
          <p:cNvSpPr txBox="1">
            <a:spLocks noGrp="1"/>
          </p:cNvSpPr>
          <p:nvPr>
            <p:ph type="title" hasCustomPrompt="1"/>
          </p:nvPr>
        </p:nvSpPr>
        <p:spPr>
          <a:prstGeom prst="rect">
            <a:avLst/>
          </a:prstGeom>
        </p:spPr>
        <p:txBody>
          <a:bodyPr/>
          <a:lstStyle/>
          <a:p>
            <a:r>
              <a:t>Slide Title</a:t>
            </a:r>
          </a:p>
        </p:txBody>
      </p:sp>
      <p:sp>
        <p:nvSpPr>
          <p:cNvPr id="44" name="Slide Subtitle"/>
          <p:cNvSpPr txBox="1">
            <a:spLocks noGrp="1"/>
          </p:cNvSpPr>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57912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707744" y="369937"/>
            <a:ext cx="5054071" cy="2030363"/>
          </a:xfrm>
          <a:prstGeom prst="rect">
            <a:avLst/>
          </a:prstGeom>
        </p:spPr>
        <p:txBody>
          <a:bodyPr anchor="b"/>
          <a:lstStyle/>
          <a:p>
            <a:r>
              <a:t>Slide Title</a:t>
            </a:r>
          </a:p>
        </p:txBody>
      </p:sp>
      <p:sp>
        <p:nvSpPr>
          <p:cNvPr id="61" name="Body Level One…"/>
          <p:cNvSpPr txBox="1">
            <a:spLocks noGrp="1"/>
          </p:cNvSpPr>
          <p:nvPr>
            <p:ph type="body" sz="half" idx="1" hasCustomPrompt="1"/>
          </p:nvPr>
        </p:nvSpPr>
        <p:spPr>
          <a:xfrm>
            <a:off x="711200" y="3412066"/>
            <a:ext cx="5054600" cy="5267095"/>
          </a:xfrm>
          <a:prstGeom prst="rect">
            <a:avLst/>
          </a:prstGeom>
        </p:spPr>
        <p:txBody>
          <a:bodyPr/>
          <a:lstStyle/>
          <a:p>
            <a:r>
              <a:t>Slide bullet text</a:t>
            </a:r>
          </a:p>
          <a:p>
            <a:pPr lvl="1"/>
            <a:endParaRPr/>
          </a:p>
          <a:p>
            <a:pPr lvl="2"/>
            <a:endParaRPr/>
          </a:p>
          <a:p>
            <a:pPr lvl="3"/>
            <a:endParaRPr/>
          </a:p>
          <a:p>
            <a:pPr lvl="4"/>
            <a:endParaRPr/>
          </a:p>
        </p:txBody>
      </p:sp>
      <p:sp>
        <p:nvSpPr>
          <p:cNvPr id="62" name="Slide Subtitle"/>
          <p:cNvSpPr txBox="1">
            <a:spLocks noGrp="1"/>
          </p:cNvSpPr>
          <p:nvPr>
            <p:ph type="body" sz="quarter" idx="21" hasCustomPrompt="1"/>
          </p:nvPr>
        </p:nvSpPr>
        <p:spPr>
          <a:xfrm>
            <a:off x="711200" y="2268982"/>
            <a:ext cx="5054600" cy="630937"/>
          </a:xfrm>
          <a:prstGeom prst="rect">
            <a:avLst/>
          </a:prstGeom>
        </p:spPr>
        <p:txBody>
          <a:bodyPr anchor="ct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Slide Subtitle</a:t>
            </a:r>
          </a:p>
        </p:txBody>
      </p:sp>
      <p:sp>
        <p:nvSpPr>
          <p:cNvPr id="63" name="Sea against sky at sunset"/>
          <p:cNvSpPr>
            <a:spLocks noGrp="1"/>
          </p:cNvSpPr>
          <p:nvPr>
            <p:ph type="pic" idx="22"/>
          </p:nvPr>
        </p:nvSpPr>
        <p:spPr>
          <a:xfrm>
            <a:off x="5848049" y="762000"/>
            <a:ext cx="7049102" cy="7924800"/>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711200" y="2451100"/>
            <a:ext cx="11582400" cy="4445000"/>
          </a:xfrm>
          <a:prstGeom prst="rect">
            <a:avLst/>
          </a:prstGeom>
        </p:spPr>
        <p:txBody>
          <a:bodyPr anchor="ctr"/>
          <a:lstStyle>
            <a:lvl1pPr defTabSz="825500">
              <a:lnSpc>
                <a:spcPct val="80000"/>
              </a:lnSpc>
              <a:defRPr sz="8200" spc="-82"/>
            </a:lvl1pPr>
          </a:lstStyle>
          <a:p>
            <a:r>
              <a:t>Section Title</a:t>
            </a:r>
          </a:p>
        </p:txBody>
      </p:sp>
      <p:sp>
        <p:nvSpPr>
          <p:cNvPr id="72" name="Slide Number"/>
          <p:cNvSpPr txBox="1">
            <a:spLocks noGrp="1"/>
          </p:cNvSpPr>
          <p:nvPr>
            <p:ph type="sldNum" sz="quarter" idx="2"/>
          </p:nvPr>
        </p:nvSpPr>
        <p:spPr>
          <a:xfrm>
            <a:off x="6349999" y="9118599"/>
            <a:ext cx="306325" cy="32842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711200" y="393700"/>
            <a:ext cx="11582400" cy="1168400"/>
          </a:xfrm>
          <a:prstGeom prst="rect">
            <a:avLst/>
          </a:prstGeom>
        </p:spPr>
        <p:txBody>
          <a:bodyPr anchor="ctr"/>
          <a:lstStyle/>
          <a:p>
            <a:r>
              <a:t>Slide Title</a:t>
            </a:r>
          </a:p>
        </p:txBody>
      </p:sp>
      <p:sp>
        <p:nvSpPr>
          <p:cNvPr id="80" name="Slide Subtitle"/>
          <p:cNvSpPr txBox="1">
            <a:spLocks noGrp="1"/>
          </p:cNvSpPr>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Body Level One…"/>
          <p:cNvSpPr txBox="1">
            <a:spLocks noGrp="1"/>
          </p:cNvSpPr>
          <p:nvPr>
            <p:ph type="body" idx="1" hasCustomPrompt="1"/>
          </p:nvPr>
        </p:nvSpPr>
        <p:spPr>
          <a:xfrm>
            <a:off x="711200" y="2997518"/>
            <a:ext cx="11582400" cy="6045201"/>
          </a:xfrm>
          <a:prstGeom prst="rect">
            <a:avLst/>
          </a:prstGeom>
        </p:spPr>
        <p:txBody>
          <a:bodyPr/>
          <a:lstStyle>
            <a:lvl1pPr marL="0" indent="0" defTabSz="587022">
              <a:lnSpc>
                <a:spcPct val="100000"/>
              </a:lnSpc>
              <a:spcBef>
                <a:spcPts val="1700"/>
              </a:spcBef>
              <a:buSzTx/>
              <a:buNone/>
              <a:defRPr sz="4400" spc="-88">
                <a:latin typeface="Canela Deck Regular"/>
                <a:ea typeface="Canela Deck Regular"/>
                <a:cs typeface="Canela Deck Regular"/>
                <a:sym typeface="Canela Deck Regular"/>
              </a:defRPr>
            </a:lvl1pPr>
            <a:lvl2pPr marL="0" indent="457200" defTabSz="587022">
              <a:lnSpc>
                <a:spcPct val="100000"/>
              </a:lnSpc>
              <a:spcBef>
                <a:spcPts val="1700"/>
              </a:spcBef>
              <a:buSzTx/>
              <a:buNone/>
              <a:defRPr sz="4400" spc="-88">
                <a:latin typeface="Canela Deck Regular"/>
                <a:ea typeface="Canela Deck Regular"/>
                <a:cs typeface="Canela Deck Regular"/>
                <a:sym typeface="Canela Deck Regular"/>
              </a:defRPr>
            </a:lvl2pPr>
            <a:lvl3pPr marL="0" indent="914400" defTabSz="587022">
              <a:lnSpc>
                <a:spcPct val="100000"/>
              </a:lnSpc>
              <a:spcBef>
                <a:spcPts val="1700"/>
              </a:spcBef>
              <a:buSzTx/>
              <a:buNone/>
              <a:defRPr sz="4400" spc="-88">
                <a:latin typeface="Canela Deck Regular"/>
                <a:ea typeface="Canela Deck Regular"/>
                <a:cs typeface="Canela Deck Regular"/>
                <a:sym typeface="Canela Deck Regular"/>
              </a:defRPr>
            </a:lvl3pPr>
            <a:lvl4pPr marL="0" indent="1371600" defTabSz="587022">
              <a:lnSpc>
                <a:spcPct val="100000"/>
              </a:lnSpc>
              <a:spcBef>
                <a:spcPts val="1700"/>
              </a:spcBef>
              <a:buSzTx/>
              <a:buNone/>
              <a:defRPr sz="4400" spc="-88">
                <a:latin typeface="Canela Deck Regular"/>
                <a:ea typeface="Canela Deck Regular"/>
                <a:cs typeface="Canela Deck Regular"/>
                <a:sym typeface="Canela Deck Regular"/>
              </a:defRPr>
            </a:lvl4pPr>
            <a:lvl5pPr marL="0" indent="1828800" defTabSz="587022">
              <a:lnSpc>
                <a:spcPct val="100000"/>
              </a:lnSpc>
              <a:spcBef>
                <a:spcPts val="1700"/>
              </a:spcBef>
              <a:buSzTx/>
              <a:buNone/>
              <a:defRPr sz="4400" spc="-88">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89" name="Agenda Title"/>
          <p:cNvSpPr txBox="1">
            <a:spLocks noGrp="1"/>
          </p:cNvSpPr>
          <p:nvPr>
            <p:ph type="title" hasCustomPrompt="1"/>
          </p:nvPr>
        </p:nvSpPr>
        <p:spPr>
          <a:xfrm>
            <a:off x="711200" y="393700"/>
            <a:ext cx="11582400" cy="1168400"/>
          </a:xfrm>
          <a:prstGeom prst="rect">
            <a:avLst/>
          </a:prstGeom>
        </p:spPr>
        <p:txBody>
          <a:bodyPr/>
          <a:lstStyle/>
          <a:p>
            <a:r>
              <a:t>Agenda Title</a:t>
            </a:r>
          </a:p>
        </p:txBody>
      </p:sp>
      <p:sp>
        <p:nvSpPr>
          <p:cNvPr id="90" name="Agenda Subtitle"/>
          <p:cNvSpPr txBox="1">
            <a:spLocks noGrp="1"/>
          </p:cNvSpPr>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Agenda Subtitle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711200" y="2997200"/>
            <a:ext cx="11582400" cy="604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711200" y="397933"/>
            <a:ext cx="11582400" cy="116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6345851" y="9118599"/>
            <a:ext cx="306325" cy="328423"/>
          </a:xfrm>
          <a:prstGeom prst="rect">
            <a:avLst/>
          </a:prstGeom>
          <a:ln w="12700">
            <a:miter lim="400000"/>
          </a:ln>
        </p:spPr>
        <p:txBody>
          <a:bodyPr wrap="none" lIns="50800" tIns="50800" rIns="50800" bIns="50800" anchor="b">
            <a:spAutoFit/>
          </a:bodyPr>
          <a:lstStyle>
            <a:lvl1pPr defTabSz="1739900">
              <a:lnSpc>
                <a:spcPct val="100000"/>
              </a:lnSpc>
              <a:defRPr sz="14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1pPr>
      <a:lvl2pPr marL="0" marR="0" indent="4572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2pPr>
      <a:lvl3pPr marL="0" marR="0" indent="9144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3pPr>
      <a:lvl4pPr marL="0" marR="0" indent="13716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4pPr>
      <a:lvl5pPr marL="0" marR="0" indent="18288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5pPr>
      <a:lvl6pPr marL="0" marR="0" indent="22860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6pPr>
      <a:lvl7pPr marL="0" marR="0" indent="27432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7pPr>
      <a:lvl8pPr marL="0" marR="0" indent="32004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8pPr>
      <a:lvl9pPr marL="0" marR="0" indent="36576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9pPr>
    </p:titleStyle>
    <p:bodyStyle>
      <a:lvl1pPr marL="3937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1pPr>
      <a:lvl2pPr marL="7874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2pPr>
      <a:lvl3pPr marL="11811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3pPr>
      <a:lvl4pPr marL="15748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4pPr>
      <a:lvl5pPr marL="19685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5pPr>
      <a:lvl6pPr marL="23622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6pPr>
      <a:lvl7pPr marL="27559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7pPr>
      <a:lvl8pPr marL="31496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8pPr>
      <a:lvl9pPr marL="35433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1pPr>
      <a:lvl2pPr marL="0" marR="0" indent="4572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2pPr>
      <a:lvl3pPr marL="0" marR="0" indent="9144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3pPr>
      <a:lvl4pPr marL="0" marR="0" indent="13716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4pPr>
      <a:lvl5pPr marL="0" marR="0" indent="18288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5pPr>
      <a:lvl6pPr marL="0" marR="0" indent="22860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6pPr>
      <a:lvl7pPr marL="0" marR="0" indent="27432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7pPr>
      <a:lvl8pPr marL="0" marR="0" indent="32004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8pPr>
      <a:lvl9pPr marL="0" marR="0" indent="36576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image" Target="../media/image17.png"/><Relationship Id="rId11" Type="http://schemas.openxmlformats.org/officeDocument/2006/relationships/slide" Target="slide2.xm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tif"/><Relationship Id="rId1" Type="http://schemas.openxmlformats.org/officeDocument/2006/relationships/slideLayout" Target="../slideLayouts/slideLayout17.xml"/><Relationship Id="rId5" Type="http://schemas.openxmlformats.org/officeDocument/2006/relationships/slide" Target="slide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 Id="rId5" Type="http://schemas.openxmlformats.org/officeDocument/2006/relationships/slide" Target="slide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slide" Target="slide2.xml"/><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31.xml"/><Relationship Id="rId7" Type="http://schemas.openxmlformats.org/officeDocument/2006/relationships/slide" Target="slide21.xml"/><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slide" Target="slide24.xml"/><Relationship Id="rId5" Type="http://schemas.openxmlformats.org/officeDocument/2006/relationships/slide" Target="slide18.xml"/><Relationship Id="rId10" Type="http://schemas.openxmlformats.org/officeDocument/2006/relationships/slide" Target="slide39.xml"/><Relationship Id="rId4" Type="http://schemas.openxmlformats.org/officeDocument/2006/relationships/slide" Target="slide7.xml"/><Relationship Id="rId9" Type="http://schemas.openxmlformats.org/officeDocument/2006/relationships/slide" Target="slide3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2.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2.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hyperlink" Target="https://www.mauthor.com/present/4845667746447360" TargetMode="Externa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hyperlink" Target="https://www.mauthor.com/present/5688084284440576" TargetMode="Externa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mauthor.com/present/5125624821317632" TargetMode="External"/><Relationship Id="rId1" Type="http://schemas.openxmlformats.org/officeDocument/2006/relationships/slideLayout" Target="../slideLayouts/slideLayout4.xml"/><Relationship Id="rId4" Type="http://schemas.openxmlformats.org/officeDocument/2006/relationships/hyperlink" Target="https://learnenglish.britishcouncil.org/grammar/english-grammar-reference/present-perfect" TargetMode="Externa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1.png"/><Relationship Id="rId1" Type="http://schemas.openxmlformats.org/officeDocument/2006/relationships/slideLayout" Target="../slideLayouts/slideLayout16.xml"/><Relationship Id="rId4" Type="http://schemas.openxmlformats.org/officeDocument/2006/relationships/hyperlink" Target="https://learnenglishteens.britishcouncil.org/grammar/b1-b2-grammar/reported-speech#:~:text=We use reported speech when,actually said in direct speech."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mauthor.com/present/4935030010413056" TargetMode="Externa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kids.britannica.com/kids/browse/dictionary"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kids.britannica.com/kids/browse/dictionary"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2.xml"/><Relationship Id="rId1" Type="http://schemas.openxmlformats.org/officeDocument/2006/relationships/slideLayout" Target="../slideLayouts/slideLayout8.xml"/><Relationship Id="rId5" Type="http://schemas.openxmlformats.org/officeDocument/2006/relationships/hyperlink" Target="https://wordwall.net/resource/68976349" TargetMode="Externa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kids.britannica.com/kids/browse/dictionary" TargetMode="Externa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kids.britannica.com/kids/browse/dictionary" TargetMode="Externa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kids.britannica.com/kids/browse/dictionary" TargetMode="Externa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slide" Target="slide2.xml"/><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www.mauthor.com/present/4845667746447360" TargetMode="Externa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hyperlink" Target="https://www.mauthor.com/present/568808428444057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mauthor.com/present/5125624821317632" TargetMode="External"/><Relationship Id="rId1" Type="http://schemas.openxmlformats.org/officeDocument/2006/relationships/slideLayout" Target="../slideLayouts/slideLayout4.xml"/><Relationship Id="rId4" Type="http://schemas.openxmlformats.org/officeDocument/2006/relationships/hyperlink" Target="https://learnenglish.britishcouncil.org/grammar/english-grammar-reference/present-perfect" TargetMode="Externa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1.png"/><Relationship Id="rId1" Type="http://schemas.openxmlformats.org/officeDocument/2006/relationships/slideLayout" Target="../slideLayouts/slideLayout16.xml"/><Relationship Id="rId4" Type="http://schemas.openxmlformats.org/officeDocument/2006/relationships/hyperlink" Target="https://learnenglishteens.britishcouncil.org/grammar/b1-b2-grammar/reported-speech#:~:text=We use reported speech when,actually said in direct speech."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mauthor.com/present/4935030010413056" TargetMode="Externa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kids.britannica.com/kids/browse/dictionary" TargetMode="Externa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kids.britannica.com/kids/browse/dictionary" TargetMode="Externa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2.xml"/><Relationship Id="rId1" Type="http://schemas.openxmlformats.org/officeDocument/2006/relationships/slideLayout" Target="../slideLayouts/slideLayout8.xml"/><Relationship Id="rId5" Type="http://schemas.openxmlformats.org/officeDocument/2006/relationships/hyperlink" Target="https://wordwall.net/resource/68976349" TargetMode="Externa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slide" Target="slide2.xm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kids.britannica.com/kids/browse/dictionary" TargetMode="Externa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kids.britannica.com/kids/browse/dictionary" TargetMode="Externa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kids.britannica.com/kids/browse/dictionary"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Grade 8 BTS Term 2"/>
          <p:cNvSpPr txBox="1">
            <a:spLocks noGrp="1"/>
          </p:cNvSpPr>
          <p:nvPr>
            <p:ph type="subTitle" sz="quarter" idx="1"/>
          </p:nvPr>
        </p:nvSpPr>
        <p:spPr>
          <a:xfrm>
            <a:off x="711200" y="4806511"/>
            <a:ext cx="11582400" cy="1455526"/>
          </a:xfrm>
          <a:prstGeom prst="rect">
            <a:avLst/>
          </a:prstGeom>
        </p:spPr>
        <p:txBody>
          <a:bodyPr/>
          <a:lstStyle>
            <a:lvl1pPr>
              <a:defRPr b="1">
                <a:latin typeface="Century Gothic"/>
                <a:ea typeface="Century Gothic"/>
                <a:cs typeface="Century Gothic"/>
                <a:sym typeface="Century Gothic"/>
              </a:defRPr>
            </a:lvl1pPr>
          </a:lstStyle>
          <a:p>
            <a:r>
              <a:t>Grade 8 BTS Term 2 </a:t>
            </a:r>
          </a:p>
        </p:txBody>
      </p:sp>
      <p:sp>
        <p:nvSpPr>
          <p:cNvPr id="181" name="ALL ACTIVITY ANSWERS ARE AT THE END"/>
          <p:cNvSpPr/>
          <p:nvPr/>
        </p:nvSpPr>
        <p:spPr>
          <a:xfrm>
            <a:off x="9208998" y="6447314"/>
            <a:ext cx="3308626" cy="294442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403" y="2282"/>
                </a:lnTo>
                <a:lnTo>
                  <a:pt x="14718" y="736"/>
                </a:lnTo>
                <a:lnTo>
                  <a:pt x="15392" y="3445"/>
                </a:lnTo>
                <a:lnTo>
                  <a:pt x="18107" y="2843"/>
                </a:lnTo>
                <a:lnTo>
                  <a:pt x="17761" y="5613"/>
                </a:lnTo>
                <a:lnTo>
                  <a:pt x="20509" y="6037"/>
                </a:lnTo>
                <a:lnTo>
                  <a:pt x="19190" y="8495"/>
                </a:lnTo>
                <a:lnTo>
                  <a:pt x="21600" y="9888"/>
                </a:lnTo>
                <a:lnTo>
                  <a:pt x="19486" y="11701"/>
                </a:lnTo>
                <a:lnTo>
                  <a:pt x="21232" y="13874"/>
                </a:lnTo>
                <a:lnTo>
                  <a:pt x="18608" y="14798"/>
                </a:lnTo>
                <a:lnTo>
                  <a:pt x="19456" y="17457"/>
                </a:lnTo>
                <a:lnTo>
                  <a:pt x="16677" y="17367"/>
                </a:lnTo>
                <a:lnTo>
                  <a:pt x="16510" y="20154"/>
                </a:lnTo>
                <a:lnTo>
                  <a:pt x="13951" y="19061"/>
                </a:lnTo>
                <a:lnTo>
                  <a:pt x="12793" y="21600"/>
                </a:lnTo>
                <a:lnTo>
                  <a:pt x="10800" y="19653"/>
                </a:lnTo>
                <a:lnTo>
                  <a:pt x="8807" y="21600"/>
                </a:lnTo>
                <a:lnTo>
                  <a:pt x="7649" y="19061"/>
                </a:lnTo>
                <a:lnTo>
                  <a:pt x="5090" y="20154"/>
                </a:lnTo>
                <a:lnTo>
                  <a:pt x="4923" y="17367"/>
                </a:lnTo>
                <a:lnTo>
                  <a:pt x="2144" y="17457"/>
                </a:lnTo>
                <a:lnTo>
                  <a:pt x="2992" y="14798"/>
                </a:lnTo>
                <a:lnTo>
                  <a:pt x="368" y="13874"/>
                </a:lnTo>
                <a:lnTo>
                  <a:pt x="2114" y="11701"/>
                </a:lnTo>
                <a:lnTo>
                  <a:pt x="0" y="9888"/>
                </a:lnTo>
                <a:lnTo>
                  <a:pt x="2410" y="8495"/>
                </a:lnTo>
                <a:lnTo>
                  <a:pt x="1091" y="6037"/>
                </a:lnTo>
                <a:lnTo>
                  <a:pt x="3839" y="5613"/>
                </a:lnTo>
                <a:lnTo>
                  <a:pt x="3493" y="2843"/>
                </a:lnTo>
                <a:lnTo>
                  <a:pt x="6208" y="3445"/>
                </a:lnTo>
                <a:lnTo>
                  <a:pt x="6882" y="736"/>
                </a:lnTo>
                <a:lnTo>
                  <a:pt x="9197" y="2282"/>
                </a:lnTo>
                <a:close/>
              </a:path>
            </a:pathLst>
          </a:cu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700" b="1" i="1">
                <a:solidFill>
                  <a:schemeClr val="accent1">
                    <a:satOff val="2969"/>
                    <a:lumOff val="-11469"/>
                  </a:schemeClr>
                </a:solidFill>
                <a:latin typeface="Graphik"/>
                <a:ea typeface="Graphik"/>
                <a:cs typeface="Graphik"/>
                <a:sym typeface="Graphik"/>
              </a:defRPr>
            </a:lvl1pPr>
          </a:lstStyle>
          <a:p>
            <a:r>
              <a:t>ALL ACTIVITY ANSWERS ARE AT THE END</a:t>
            </a:r>
          </a:p>
        </p:txBody>
      </p:sp>
      <p:sp>
        <p:nvSpPr>
          <p:cNvPr id="182" name="English Final Exam Review"/>
          <p:cNvSpPr txBox="1">
            <a:spLocks noGrp="1"/>
          </p:cNvSpPr>
          <p:nvPr>
            <p:ph type="ctrTitle"/>
          </p:nvPr>
        </p:nvSpPr>
        <p:spPr>
          <a:xfrm>
            <a:off x="711200" y="1685994"/>
            <a:ext cx="11582400" cy="3302001"/>
          </a:xfrm>
          <a:prstGeom prst="rect">
            <a:avLst/>
          </a:prstGeom>
        </p:spPr>
        <p:txBody>
          <a:bodyPr/>
          <a:lstStyle>
            <a:lvl1pPr>
              <a:defRPr sz="7300" b="1" spc="-72">
                <a:latin typeface="Century Gothic"/>
                <a:ea typeface="Century Gothic"/>
                <a:cs typeface="Century Gothic"/>
                <a:sym typeface="Century Gothic"/>
              </a:defRPr>
            </a:lvl1pPr>
          </a:lstStyle>
          <a:p>
            <a:r>
              <a:t>English Final Exam Review</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Justification"/>
          <p:cNvSpPr/>
          <p:nvPr/>
        </p:nvSpPr>
        <p:spPr>
          <a:xfrm>
            <a:off x="653064" y="1002895"/>
            <a:ext cx="11698672" cy="956409"/>
          </a:xfrm>
          <a:prstGeom prst="roundRect">
            <a:avLst>
              <a:gd name="adj" fmla="val 19918"/>
            </a:avLst>
          </a:prstGeom>
          <a:solidFill>
            <a:srgbClr val="FF644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3300" b="1">
                <a:solidFill>
                  <a:srgbClr val="FFFFFF"/>
                </a:solidFill>
                <a:latin typeface="Century Gothic"/>
                <a:ea typeface="Century Gothic"/>
                <a:cs typeface="Century Gothic"/>
                <a:sym typeface="Century Gothic"/>
              </a:defRPr>
            </a:lvl1pPr>
          </a:lstStyle>
          <a:p>
            <a:r>
              <a:t>Justification</a:t>
            </a:r>
          </a:p>
        </p:txBody>
      </p:sp>
      <p:sp>
        <p:nvSpPr>
          <p:cNvPr id="293" name="Once there was a girl named Lily who loved to read books under the oak tree in her backyard. One day, she found a magical book hidden in the attic that transported her to different worlds with every turn of the page. As she embarked on thrilling adventur"/>
          <p:cNvSpPr/>
          <p:nvPr/>
        </p:nvSpPr>
        <p:spPr>
          <a:xfrm>
            <a:off x="5603235" y="2213568"/>
            <a:ext cx="6783482" cy="3340059"/>
          </a:xfrm>
          <a:prstGeom prst="roundRect">
            <a:avLst>
              <a:gd name="adj" fmla="val 9717"/>
            </a:avLst>
          </a:prstGeom>
          <a:solidFill>
            <a:srgbClr val="FFBE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208901" algn="l" defTabSz="584200">
              <a:lnSpc>
                <a:spcPct val="100000"/>
              </a:lnSpc>
              <a:defRPr sz="2000" b="1">
                <a:solidFill>
                  <a:srgbClr val="5E5E5E"/>
                </a:solidFill>
                <a:latin typeface="Century Gothic"/>
                <a:ea typeface="Century Gothic"/>
                <a:cs typeface="Century Gothic"/>
                <a:sym typeface="Century Gothic"/>
              </a:defRPr>
            </a:lvl1pPr>
          </a:lstStyle>
          <a:p>
            <a:r>
              <a:t>       Once there was a girl named Lily who loved to read books under the oak tree in her backyard. One day, she found a magical book hidden in the attic that transported her to different worlds with every turn of the page. As she embarked on thrilling adventures, she wondered if the book had always been there waiting for her to discover it. What made Lily decide to explore the attic and find the book?</a:t>
            </a:r>
          </a:p>
        </p:txBody>
      </p:sp>
      <p:sp>
        <p:nvSpPr>
          <p:cNvPr id="294" name="What made Lily decide to explore the attic and find the book?…"/>
          <p:cNvSpPr/>
          <p:nvPr/>
        </p:nvSpPr>
        <p:spPr>
          <a:xfrm>
            <a:off x="5603235" y="5908966"/>
            <a:ext cx="6783482" cy="3340059"/>
          </a:xfrm>
          <a:prstGeom prst="roundRect">
            <a:avLst>
              <a:gd name="adj" fmla="val 9717"/>
            </a:avLst>
          </a:prstGeom>
          <a:solidFill>
            <a:srgbClr val="FFBE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08901" algn="l" defTabSz="584200">
              <a:lnSpc>
                <a:spcPct val="100000"/>
              </a:lnSpc>
              <a:defRPr sz="2000" b="1">
                <a:solidFill>
                  <a:srgbClr val="5E5E5E"/>
                </a:solidFill>
                <a:latin typeface="Century Gothic"/>
                <a:ea typeface="Century Gothic"/>
                <a:cs typeface="Century Gothic"/>
                <a:sym typeface="Century Gothic"/>
              </a:defRPr>
            </a:pPr>
            <a:r>
              <a:rPr dirty="0"/>
              <a:t>What made Lily decide to explore the attic and find the book?</a:t>
            </a:r>
          </a:p>
          <a:p>
            <a:pPr marL="208901" algn="l" defTabSz="584200">
              <a:lnSpc>
                <a:spcPct val="100000"/>
              </a:lnSpc>
              <a:defRPr sz="2100" b="1">
                <a:solidFill>
                  <a:srgbClr val="5E5E5E"/>
                </a:solidFill>
                <a:latin typeface="Century Gothic"/>
                <a:ea typeface="Century Gothic"/>
                <a:cs typeface="Century Gothic"/>
                <a:sym typeface="Century Gothic"/>
              </a:defRPr>
            </a:pPr>
            <a:endParaRPr dirty="0"/>
          </a:p>
          <a:p>
            <a:pPr defTabSz="584200">
              <a:lnSpc>
                <a:spcPct val="100000"/>
              </a:lnSpc>
              <a:defRPr sz="2600" b="1">
                <a:solidFill>
                  <a:srgbClr val="5E5E5E"/>
                </a:solidFill>
                <a:latin typeface="Century Gothic"/>
                <a:ea typeface="Century Gothic"/>
                <a:cs typeface="Century Gothic"/>
                <a:sym typeface="Century Gothic"/>
              </a:defRPr>
            </a:pPr>
            <a:r>
              <a:rPr dirty="0"/>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rPr dirty="0"/>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rPr dirty="0"/>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rPr dirty="0"/>
              <a:t>_____________________________________</a:t>
            </a:r>
          </a:p>
        </p:txBody>
      </p:sp>
      <p:pic>
        <p:nvPicPr>
          <p:cNvPr id="295" name="Image" descr="Image"/>
          <p:cNvPicPr>
            <a:picLocks noChangeAspect="1"/>
          </p:cNvPicPr>
          <p:nvPr/>
        </p:nvPicPr>
        <p:blipFill>
          <a:blip r:embed="rId2"/>
          <a:stretch>
            <a:fillRect/>
          </a:stretch>
        </p:blipFill>
        <p:spPr>
          <a:xfrm>
            <a:off x="747105" y="2213568"/>
            <a:ext cx="4453675" cy="2752035"/>
          </a:xfrm>
          <a:prstGeom prst="rect">
            <a:avLst/>
          </a:prstGeom>
          <a:ln w="12700">
            <a:miter lim="400000"/>
          </a:ln>
        </p:spPr>
      </p:pic>
      <p:sp>
        <p:nvSpPr>
          <p:cNvPr id="296" name="Line"/>
          <p:cNvSpPr/>
          <p:nvPr/>
        </p:nvSpPr>
        <p:spPr>
          <a:xfrm>
            <a:off x="741200" y="4960840"/>
            <a:ext cx="4465485" cy="1"/>
          </a:xfrm>
          <a:prstGeom prst="line">
            <a:avLst/>
          </a:prstGeom>
          <a:ln>
            <a:solidFill>
              <a:srgbClr val="000000"/>
            </a:solidFill>
            <a:miter lim="400000"/>
          </a:ln>
        </p:spPr>
        <p:txBody>
          <a:bodyPr lIns="50800" tIns="50800" rIns="50800" bIns="50800" anchor="ctr"/>
          <a:lstStyle/>
          <a:p>
            <a:pPr>
              <a:lnSpc>
                <a:spcPct val="100000"/>
              </a:lnSpc>
              <a:defRPr>
                <a:solidFill>
                  <a:srgbClr val="5E5E5E"/>
                </a:solidFill>
                <a:latin typeface="Helvetica Neue"/>
                <a:ea typeface="Helvetica Neue"/>
                <a:cs typeface="Helvetica Neue"/>
                <a:sym typeface="Helvetica Neue"/>
              </a:defRPr>
            </a:pPr>
            <a:endParaRPr/>
          </a:p>
        </p:txBody>
      </p:sp>
      <p:sp>
        <p:nvSpPr>
          <p:cNvPr id="297" name="From the text"/>
          <p:cNvSpPr/>
          <p:nvPr/>
        </p:nvSpPr>
        <p:spPr>
          <a:xfrm>
            <a:off x="699005" y="5219868"/>
            <a:ext cx="1635747" cy="1915916"/>
          </a:xfrm>
          <a:prstGeom prst="roundRect">
            <a:avLst>
              <a:gd name="adj" fmla="val 11646"/>
            </a:avLst>
          </a:prstGeom>
          <a:solidFill>
            <a:srgbClr val="FFBE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5E5E5E"/>
                </a:solidFill>
                <a:latin typeface="Century Gothic"/>
                <a:ea typeface="Century Gothic"/>
                <a:cs typeface="Century Gothic"/>
                <a:sym typeface="Century Gothic"/>
              </a:defRPr>
            </a:lvl1pPr>
          </a:lstStyle>
          <a:p>
            <a:r>
              <a:t>From the text</a:t>
            </a:r>
          </a:p>
        </p:txBody>
      </p:sp>
      <p:sp>
        <p:nvSpPr>
          <p:cNvPr id="298" name="Explain why you chose this answer with evidence from the text."/>
          <p:cNvSpPr/>
          <p:nvPr/>
        </p:nvSpPr>
        <p:spPr>
          <a:xfrm>
            <a:off x="699005" y="7390048"/>
            <a:ext cx="1635747" cy="1820630"/>
          </a:xfrm>
          <a:prstGeom prst="roundRect">
            <a:avLst>
              <a:gd name="adj" fmla="val 11646"/>
            </a:avLst>
          </a:prstGeom>
          <a:solidFill>
            <a:srgbClr val="FFBE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1800" b="1">
                <a:solidFill>
                  <a:srgbClr val="5E5E5E"/>
                </a:solidFill>
                <a:latin typeface="Century Gothic"/>
                <a:ea typeface="Century Gothic"/>
                <a:cs typeface="Century Gothic"/>
                <a:sym typeface="Century Gothic"/>
              </a:defRPr>
            </a:lvl1pPr>
          </a:lstStyle>
          <a:p>
            <a:r>
              <a:t>Explain why you chose this answer with evidence from the text. </a:t>
            </a:r>
          </a:p>
        </p:txBody>
      </p:sp>
      <p:pic>
        <p:nvPicPr>
          <p:cNvPr id="299" name="Image" descr="Image"/>
          <p:cNvPicPr>
            <a:picLocks noChangeAspect="1"/>
          </p:cNvPicPr>
          <p:nvPr/>
        </p:nvPicPr>
        <p:blipFill>
          <a:blip r:embed="rId3"/>
          <a:stretch>
            <a:fillRect/>
          </a:stretch>
        </p:blipFill>
        <p:spPr>
          <a:xfrm>
            <a:off x="2370781" y="5356495"/>
            <a:ext cx="3061375" cy="3968449"/>
          </a:xfrm>
          <a:prstGeom prst="rect">
            <a:avLst/>
          </a:prstGeom>
          <a:ln w="12700">
            <a:miter lim="400000"/>
          </a:ln>
        </p:spPr>
      </p:pic>
      <p:sp>
        <p:nvSpPr>
          <p:cNvPr id="300" name="Rectangle"/>
          <p:cNvSpPr/>
          <p:nvPr/>
        </p:nvSpPr>
        <p:spPr>
          <a:xfrm>
            <a:off x="2757251" y="7722300"/>
            <a:ext cx="2456561" cy="1200105"/>
          </a:xfrm>
          <a:prstGeom prst="rect">
            <a:avLst/>
          </a:prstGeom>
          <a:solidFill>
            <a:srgbClr val="FFFFFF"/>
          </a:solidFill>
          <a:ln w="12700">
            <a:miter lim="400000"/>
          </a:ln>
        </p:spPr>
        <p:txBody>
          <a:bodyPr lIns="50800" tIns="50800" rIns="50800" bIns="50800" anchor="ctr"/>
          <a:lstStyle/>
          <a:p>
            <a:pPr defTabSz="584200">
              <a:lnSpc>
                <a:spcPct val="100000"/>
              </a:lnSpc>
              <a:defRPr sz="2200">
                <a:solidFill>
                  <a:srgbClr val="FFFFFF"/>
                </a:solidFill>
                <a:latin typeface="Helvetica Neue Medium"/>
                <a:ea typeface="Helvetica Neue Medium"/>
                <a:cs typeface="Helvetica Neue Medium"/>
                <a:sym typeface="Helvetica Neue Medium"/>
              </a:defRPr>
            </a:pPr>
            <a:endParaRPr/>
          </a:p>
        </p:txBody>
      </p:sp>
      <p:sp>
        <p:nvSpPr>
          <p:cNvPr id="301" name="Rectangle"/>
          <p:cNvSpPr/>
          <p:nvPr/>
        </p:nvSpPr>
        <p:spPr>
          <a:xfrm>
            <a:off x="2500371" y="7582934"/>
            <a:ext cx="2456560" cy="1200105"/>
          </a:xfrm>
          <a:prstGeom prst="rect">
            <a:avLst/>
          </a:prstGeom>
          <a:solidFill>
            <a:srgbClr val="FFFFFF"/>
          </a:solidFill>
          <a:ln w="12700">
            <a:miter lim="400000"/>
          </a:ln>
        </p:spPr>
        <p:txBody>
          <a:bodyPr lIns="50800" tIns="50800" rIns="50800" bIns="50800" anchor="ctr"/>
          <a:lstStyle/>
          <a:p>
            <a:pPr defTabSz="584200">
              <a:lnSpc>
                <a:spcPct val="100000"/>
              </a:lnSpc>
              <a:defRPr sz="2200">
                <a:solidFill>
                  <a:srgbClr val="FFFFFF"/>
                </a:solidFill>
                <a:latin typeface="Helvetica Neue Medium"/>
                <a:ea typeface="Helvetica Neue Medium"/>
                <a:cs typeface="Helvetica Neue Medium"/>
                <a:sym typeface="Helvetica Neue Medium"/>
              </a:defRPr>
            </a:pPr>
            <a:endParaRPr/>
          </a:p>
        </p:txBody>
      </p:sp>
      <p:sp>
        <p:nvSpPr>
          <p:cNvPr id="302" name="piece of evidence from the text."/>
          <p:cNvSpPr txBox="1"/>
          <p:nvPr/>
        </p:nvSpPr>
        <p:spPr>
          <a:xfrm>
            <a:off x="2678923" y="7560066"/>
            <a:ext cx="1952229" cy="235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100">
                <a:solidFill>
                  <a:srgbClr val="303030"/>
                </a:solidFill>
                <a:latin typeface="Calibri"/>
                <a:ea typeface="Calibri"/>
                <a:cs typeface="Calibri"/>
                <a:sym typeface="Calibri"/>
              </a:defRPr>
            </a:lvl1pPr>
          </a:lstStyle>
          <a:p>
            <a:r>
              <a:t>piece of evidence from the text.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Are video games a good way to keep fit?…"/>
          <p:cNvSpPr/>
          <p:nvPr/>
        </p:nvSpPr>
        <p:spPr>
          <a:xfrm>
            <a:off x="3521736" y="2363113"/>
            <a:ext cx="5647448" cy="6754574"/>
          </a:xfrm>
          <a:prstGeom prst="roundRect">
            <a:avLst>
              <a:gd name="adj" fmla="val 2271"/>
            </a:avLst>
          </a:prstGeom>
          <a:blipFill>
            <a:blip r:embed="rId2"/>
          </a:blip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584200">
              <a:lnSpc>
                <a:spcPct val="100000"/>
              </a:lnSpc>
              <a:defRPr sz="1000" b="1" u="sng">
                <a:latin typeface="Century Gothic"/>
                <a:ea typeface="Century Gothic"/>
                <a:cs typeface="Century Gothic"/>
                <a:sym typeface="Century Gothic"/>
              </a:defRPr>
            </a:pPr>
            <a:endParaRPr/>
          </a:p>
          <a:p>
            <a:pPr marL="499220" defTabSz="584200">
              <a:lnSpc>
                <a:spcPct val="100000"/>
              </a:lnSpc>
              <a:defRPr sz="1400" b="1" u="sng">
                <a:latin typeface="Century Gothic"/>
                <a:ea typeface="Century Gothic"/>
                <a:cs typeface="Century Gothic"/>
                <a:sym typeface="Century Gothic"/>
              </a:defRPr>
            </a:pPr>
            <a:r>
              <a:t>Are video games a good way to keep fit? </a:t>
            </a:r>
          </a:p>
          <a:p>
            <a:pPr defTabSz="584200">
              <a:lnSpc>
                <a:spcPct val="110000"/>
              </a:lnSpc>
              <a:defRPr sz="2100">
                <a:latin typeface="Century Gothic"/>
                <a:ea typeface="Century Gothic"/>
                <a:cs typeface="Century Gothic"/>
                <a:sym typeface="Century Gothic"/>
              </a:defRPr>
            </a:pPr>
            <a:endParaRPr/>
          </a:p>
          <a:p>
            <a:pPr marL="1155181" marR="467864" lvl="2" indent="0" algn="l" defTabSz="584200">
              <a:lnSpc>
                <a:spcPct val="110000"/>
              </a:lnSpc>
              <a:defRPr sz="1200">
                <a:latin typeface="Century Gothic"/>
                <a:ea typeface="Century Gothic"/>
                <a:cs typeface="Century Gothic"/>
                <a:sym typeface="Century Gothic"/>
              </a:defRPr>
            </a:pPr>
            <a:r>
              <a:t>        Nowadays, many teenagers have got video consoles at home and they often like playing active video games. These are good for you for a number of reasons. </a:t>
            </a:r>
          </a:p>
          <a:p>
            <a:pPr marL="1155181" marR="467864" algn="l" defTabSz="584200">
              <a:lnSpc>
                <a:spcPct val="110000"/>
              </a:lnSpc>
              <a:defRPr sz="1200">
                <a:latin typeface="Century Gothic"/>
                <a:ea typeface="Century Gothic"/>
                <a:cs typeface="Century Gothic"/>
                <a:sym typeface="Century Gothic"/>
              </a:defRPr>
            </a:pPr>
            <a:endParaRPr/>
          </a:p>
          <a:p>
            <a:pPr marL="1155181" marR="467864" algn="l" defTabSz="584200">
              <a:lnSpc>
                <a:spcPct val="110000"/>
              </a:lnSpc>
              <a:defRPr sz="1200">
                <a:latin typeface="Century Gothic"/>
                <a:ea typeface="Century Gothic"/>
                <a:cs typeface="Century Gothic"/>
                <a:sym typeface="Century Gothic"/>
              </a:defRPr>
            </a:pPr>
            <a:r>
              <a:t>        First of all, I think that active video games are a good way to keep fit. There are lots of different types of exercise you can do such as basketball, water-skiing and dance and, what's more, you can play them in the comfort of your own home. 11n my opinion, these games are fun and interactive because you can play them with friends and, if you play online, you don't need to be in the same place as your friend to play.  In addition, you can play them whenever you want. Some people think that it's better to do exercise outside in the fresh air. Although this is true, it's actually difficult to play outside when it's raining or very hot so video games are a good alternative. </a:t>
            </a:r>
          </a:p>
          <a:p>
            <a:pPr marL="1155181" marR="467864" algn="l" defTabSz="584200">
              <a:lnSpc>
                <a:spcPct val="110000"/>
              </a:lnSpc>
              <a:defRPr sz="1200">
                <a:latin typeface="Century Gothic"/>
                <a:ea typeface="Century Gothic"/>
                <a:cs typeface="Century Gothic"/>
                <a:sym typeface="Century Gothic"/>
              </a:defRPr>
            </a:pPr>
            <a:endParaRPr/>
          </a:p>
          <a:p>
            <a:pPr marL="1155181" marR="467864" algn="l" defTabSz="584200">
              <a:lnSpc>
                <a:spcPct val="110000"/>
              </a:lnSpc>
              <a:defRPr sz="1200">
                <a:latin typeface="Century Gothic"/>
                <a:ea typeface="Century Gothic"/>
                <a:cs typeface="Century Gothic"/>
                <a:sym typeface="Century Gothic"/>
              </a:defRPr>
            </a:pPr>
            <a:r>
              <a:t>        To sum up, I believe that video games are a fun and social way to keep fit. I think they are a good option when you can't play outside and they might encourage people to do more exercise. </a:t>
            </a:r>
          </a:p>
        </p:txBody>
      </p:sp>
      <p:sp>
        <p:nvSpPr>
          <p:cNvPr id="305" name="Line"/>
          <p:cNvSpPr/>
          <p:nvPr/>
        </p:nvSpPr>
        <p:spPr>
          <a:xfrm>
            <a:off x="4634512" y="2972566"/>
            <a:ext cx="149111" cy="2704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25" y="79"/>
                </a:lnTo>
                <a:lnTo>
                  <a:pt x="0" y="21600"/>
                </a:lnTo>
                <a:lnTo>
                  <a:pt x="20742" y="21502"/>
                </a:lnTo>
              </a:path>
            </a:pathLst>
          </a:custGeom>
          <a:ln w="50800">
            <a:solidFill>
              <a:srgbClr val="00A2FF"/>
            </a:solidFill>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06" name="Line"/>
          <p:cNvSpPr/>
          <p:nvPr/>
        </p:nvSpPr>
        <p:spPr>
          <a:xfrm>
            <a:off x="2907305" y="3147138"/>
            <a:ext cx="1723477" cy="1"/>
          </a:xfrm>
          <a:prstGeom prst="line">
            <a:avLst/>
          </a:prstGeom>
          <a:ln w="50800">
            <a:solidFill>
              <a:srgbClr val="00A2FF"/>
            </a:solidFill>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07" name="Line"/>
          <p:cNvSpPr/>
          <p:nvPr/>
        </p:nvSpPr>
        <p:spPr>
          <a:xfrm flipH="1">
            <a:off x="8505259" y="3576220"/>
            <a:ext cx="149042" cy="6671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25" y="79"/>
                </a:lnTo>
                <a:lnTo>
                  <a:pt x="0" y="21600"/>
                </a:lnTo>
                <a:lnTo>
                  <a:pt x="20742" y="21502"/>
                </a:lnTo>
              </a:path>
            </a:pathLst>
          </a:custGeom>
          <a:ln w="50800">
            <a:solidFill>
              <a:srgbClr val="F8BA00"/>
            </a:solidFill>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08" name="Line"/>
          <p:cNvSpPr/>
          <p:nvPr/>
        </p:nvSpPr>
        <p:spPr>
          <a:xfrm flipV="1">
            <a:off x="8666777" y="3350672"/>
            <a:ext cx="2313326" cy="399393"/>
          </a:xfrm>
          <a:prstGeom prst="line">
            <a:avLst/>
          </a:prstGeom>
          <a:ln w="50800">
            <a:solidFill>
              <a:srgbClr val="F8BA00"/>
            </a:solidFill>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09" name="Line"/>
          <p:cNvSpPr/>
          <p:nvPr/>
        </p:nvSpPr>
        <p:spPr>
          <a:xfrm>
            <a:off x="4635178" y="4590036"/>
            <a:ext cx="149013" cy="30214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25" y="17"/>
                </a:lnTo>
                <a:lnTo>
                  <a:pt x="0" y="21600"/>
                </a:lnTo>
                <a:lnTo>
                  <a:pt x="21423" y="21597"/>
                </a:lnTo>
              </a:path>
            </a:pathLst>
          </a:custGeom>
          <a:ln w="50800">
            <a:solidFill>
              <a:srgbClr val="61D836"/>
            </a:solidFill>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10" name="Line"/>
          <p:cNvSpPr/>
          <p:nvPr/>
        </p:nvSpPr>
        <p:spPr>
          <a:xfrm flipV="1">
            <a:off x="2483743" y="5634431"/>
            <a:ext cx="2137085" cy="670139"/>
          </a:xfrm>
          <a:prstGeom prst="line">
            <a:avLst/>
          </a:prstGeom>
          <a:ln w="50800">
            <a:solidFill>
              <a:srgbClr val="61D836"/>
            </a:solidFill>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11" name="Line"/>
          <p:cNvSpPr/>
          <p:nvPr/>
        </p:nvSpPr>
        <p:spPr>
          <a:xfrm flipH="1">
            <a:off x="8599101" y="7783194"/>
            <a:ext cx="148899" cy="758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25" y="79"/>
                </a:lnTo>
                <a:lnTo>
                  <a:pt x="0" y="21600"/>
                </a:lnTo>
                <a:lnTo>
                  <a:pt x="20742" y="21502"/>
                </a:lnTo>
              </a:path>
            </a:pathLst>
          </a:custGeom>
          <a:ln w="50800">
            <a:solidFill>
              <a:srgbClr val="FF8DC6"/>
            </a:solidFill>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12" name="Line"/>
          <p:cNvSpPr/>
          <p:nvPr/>
        </p:nvSpPr>
        <p:spPr>
          <a:xfrm>
            <a:off x="8730036" y="7977943"/>
            <a:ext cx="2186807" cy="369485"/>
          </a:xfrm>
          <a:prstGeom prst="line">
            <a:avLst/>
          </a:prstGeom>
          <a:ln w="50800">
            <a:solidFill>
              <a:srgbClr val="FF8DC6"/>
            </a:solidFill>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pic>
        <p:nvPicPr>
          <p:cNvPr id="313" name="4 4" descr="4 4"/>
          <p:cNvPicPr>
            <a:picLocks/>
          </p:cNvPicPr>
          <p:nvPr/>
        </p:nvPicPr>
        <p:blipFill>
          <a:blip r:embed="rId3">
            <a:alphaModFix amt="58802"/>
          </a:blip>
          <a:stretch>
            <a:fillRect/>
          </a:stretch>
        </p:blipFill>
        <p:spPr>
          <a:xfrm>
            <a:off x="10502873" y="6751347"/>
            <a:ext cx="1429434" cy="835168"/>
          </a:xfrm>
          <a:prstGeom prst="rect">
            <a:avLst/>
          </a:prstGeom>
        </p:spPr>
      </p:pic>
      <p:pic>
        <p:nvPicPr>
          <p:cNvPr id="314" name="2 2" descr="2 2"/>
          <p:cNvPicPr>
            <a:picLocks/>
          </p:cNvPicPr>
          <p:nvPr/>
        </p:nvPicPr>
        <p:blipFill>
          <a:blip r:embed="rId4">
            <a:alphaModFix amt="58802"/>
          </a:blip>
          <a:stretch>
            <a:fillRect/>
          </a:stretch>
        </p:blipFill>
        <p:spPr>
          <a:xfrm>
            <a:off x="10408689" y="2426587"/>
            <a:ext cx="1429433" cy="835168"/>
          </a:xfrm>
          <a:prstGeom prst="rect">
            <a:avLst/>
          </a:prstGeom>
        </p:spPr>
      </p:pic>
      <p:pic>
        <p:nvPicPr>
          <p:cNvPr id="315" name="3 3" descr="3 3"/>
          <p:cNvPicPr>
            <a:picLocks/>
          </p:cNvPicPr>
          <p:nvPr/>
        </p:nvPicPr>
        <p:blipFill>
          <a:blip r:embed="rId5">
            <a:alphaModFix amt="58802"/>
          </a:blip>
          <a:stretch>
            <a:fillRect/>
          </a:stretch>
        </p:blipFill>
        <p:spPr>
          <a:xfrm>
            <a:off x="1344882" y="4550644"/>
            <a:ext cx="1429434" cy="835169"/>
          </a:xfrm>
          <a:prstGeom prst="rect">
            <a:avLst/>
          </a:prstGeom>
        </p:spPr>
      </p:pic>
      <p:pic>
        <p:nvPicPr>
          <p:cNvPr id="316" name="1 1" descr="1 1"/>
          <p:cNvPicPr>
            <a:picLocks/>
          </p:cNvPicPr>
          <p:nvPr/>
        </p:nvPicPr>
        <p:blipFill>
          <a:blip r:embed="rId6">
            <a:alphaModFix amt="58802"/>
          </a:blip>
          <a:stretch>
            <a:fillRect/>
          </a:stretch>
        </p:blipFill>
        <p:spPr>
          <a:xfrm>
            <a:off x="1518483" y="2502787"/>
            <a:ext cx="1429434" cy="835168"/>
          </a:xfrm>
          <a:prstGeom prst="rect">
            <a:avLst/>
          </a:prstGeom>
        </p:spPr>
      </p:pic>
      <p:sp>
        <p:nvSpPr>
          <p:cNvPr id="317" name="What are the parts of an essay?"/>
          <p:cNvSpPr txBox="1">
            <a:spLocks noGrp="1"/>
          </p:cNvSpPr>
          <p:nvPr>
            <p:ph type="title"/>
          </p:nvPr>
        </p:nvSpPr>
        <p:spPr>
          <a:xfrm>
            <a:off x="1592053" y="523874"/>
            <a:ext cx="9820694" cy="1619252"/>
          </a:xfrm>
          <a:prstGeom prst="rect">
            <a:avLst/>
          </a:prstGeom>
        </p:spPr>
        <p:txBody>
          <a:bodyPr/>
          <a:lstStyle>
            <a:lvl1pPr algn="l" defTabSz="490727">
              <a:defRPr sz="5040" b="1">
                <a:latin typeface="Century Gothic"/>
                <a:ea typeface="Century Gothic"/>
                <a:cs typeface="Century Gothic"/>
                <a:sym typeface="Century Gothic"/>
              </a:defRPr>
            </a:lvl1pPr>
          </a:lstStyle>
          <a:p>
            <a:r>
              <a:t>What are the parts of an essay? </a:t>
            </a:r>
          </a:p>
        </p:txBody>
      </p:sp>
      <p:pic>
        <p:nvPicPr>
          <p:cNvPr id="318" name="Title: name of your essay. Title: name of your essay. " descr="Title: name of your essay. Title: name of your essay. "/>
          <p:cNvPicPr>
            <a:picLocks/>
          </p:cNvPicPr>
          <p:nvPr/>
        </p:nvPicPr>
        <p:blipFill>
          <a:blip r:embed="rId7"/>
          <a:stretch>
            <a:fillRect/>
          </a:stretch>
        </p:blipFill>
        <p:spPr>
          <a:xfrm>
            <a:off x="1687885" y="2779872"/>
            <a:ext cx="1429434" cy="835169"/>
          </a:xfrm>
          <a:prstGeom prst="rect">
            <a:avLst/>
          </a:prstGeom>
        </p:spPr>
      </p:pic>
      <p:pic>
        <p:nvPicPr>
          <p:cNvPr id="319" name="Introduction: the first paragraph of your essay, tells you the main topic of the essay. Introduction: the first paragraph of your essay, tells you the main topic of the essay." descr="Introduction: the first paragraph of your essay, tells you the main topic of the essay. Introduction: the first paragraph of your essay, tells you the main topic of the essay."/>
          <p:cNvPicPr>
            <a:picLocks/>
          </p:cNvPicPr>
          <p:nvPr/>
        </p:nvPicPr>
        <p:blipFill>
          <a:blip r:embed="rId8"/>
          <a:stretch>
            <a:fillRect/>
          </a:stretch>
        </p:blipFill>
        <p:spPr>
          <a:xfrm>
            <a:off x="10597058" y="2595859"/>
            <a:ext cx="1429434" cy="2831605"/>
          </a:xfrm>
          <a:prstGeom prst="rect">
            <a:avLst/>
          </a:prstGeom>
        </p:spPr>
      </p:pic>
      <p:pic>
        <p:nvPicPr>
          <p:cNvPr id="320" name="Body paragraph: Includes information about your topic with topic sentences and supporting details. Body paragraph: Includes information about your topic with topic sentences and supporting details. " descr="Body paragraph: Includes information about your topic with topic sentences and supporting details. Body paragraph: Includes information about your topic with topic sentences and supporting details. "/>
          <p:cNvPicPr>
            <a:picLocks/>
          </p:cNvPicPr>
          <p:nvPr/>
        </p:nvPicPr>
        <p:blipFill>
          <a:blip r:embed="rId9"/>
          <a:stretch>
            <a:fillRect/>
          </a:stretch>
        </p:blipFill>
        <p:spPr>
          <a:xfrm>
            <a:off x="1514284" y="4780772"/>
            <a:ext cx="1429434" cy="3243720"/>
          </a:xfrm>
          <a:prstGeom prst="rect">
            <a:avLst/>
          </a:prstGeom>
        </p:spPr>
      </p:pic>
      <p:pic>
        <p:nvPicPr>
          <p:cNvPr id="321" name="Conclusion: the last paragraph of your essay, restate your main idea. Conclusion: the last paragraph of your essay, restate your main idea. " descr="Conclusion: the last paragraph of your essay, restate your main idea. Conclusion: the last paragraph of your essay, restate your main idea. "/>
          <p:cNvPicPr>
            <a:picLocks/>
          </p:cNvPicPr>
          <p:nvPr/>
        </p:nvPicPr>
        <p:blipFill>
          <a:blip r:embed="rId10"/>
          <a:stretch>
            <a:fillRect/>
          </a:stretch>
        </p:blipFill>
        <p:spPr>
          <a:xfrm>
            <a:off x="10691242" y="7027343"/>
            <a:ext cx="1429434" cy="1935639"/>
          </a:xfrm>
          <a:prstGeom prst="rect">
            <a:avLst/>
          </a:prstGeom>
        </p:spPr>
      </p:pic>
      <p:sp>
        <p:nvSpPr>
          <p:cNvPr id="322" name="Table of Contents">
            <a:hlinkClick r:id="rId11"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Introduction"/>
          <p:cNvSpPr txBox="1">
            <a:spLocks noGrp="1"/>
          </p:cNvSpPr>
          <p:nvPr>
            <p:ph type="title"/>
          </p:nvPr>
        </p:nvSpPr>
        <p:spPr>
          <a:xfrm>
            <a:off x="2339974" y="523874"/>
            <a:ext cx="8324852" cy="1619252"/>
          </a:xfrm>
          <a:prstGeom prst="rect">
            <a:avLst/>
          </a:prstGeom>
        </p:spPr>
        <p:txBody>
          <a:bodyPr/>
          <a:lstStyle>
            <a:lvl1pPr>
              <a:defRPr sz="6500" b="1">
                <a:latin typeface="Century Gothic"/>
                <a:ea typeface="Century Gothic"/>
                <a:cs typeface="Century Gothic"/>
                <a:sym typeface="Century Gothic"/>
              </a:defRPr>
            </a:lvl1pPr>
          </a:lstStyle>
          <a:p>
            <a:r>
              <a:t>Introduction</a:t>
            </a:r>
          </a:p>
        </p:txBody>
      </p:sp>
      <p:pic>
        <p:nvPicPr>
          <p:cNvPr id="325" name="Image" descr="Image"/>
          <p:cNvPicPr>
            <a:picLocks/>
          </p:cNvPicPr>
          <p:nvPr/>
        </p:nvPicPr>
        <p:blipFill>
          <a:blip r:embed="rId2"/>
          <a:stretch>
            <a:fillRect/>
          </a:stretch>
        </p:blipFill>
        <p:spPr>
          <a:xfrm>
            <a:off x="508932" y="4621096"/>
            <a:ext cx="3396730" cy="1866441"/>
          </a:xfrm>
          <a:prstGeom prst="rect">
            <a:avLst/>
          </a:prstGeom>
        </p:spPr>
      </p:pic>
      <p:pic>
        <p:nvPicPr>
          <p:cNvPr id="326" name="Introduction: the first paragraph of your essay, tells you the main topic of the essay. Introduction: the first paragraph of your essay, tells you the main topic of the essay. " descr="Introduction: the first paragraph of your essay, tells you the main topic of the essay. Introduction: the first paragraph of your essay, tells you the main topic of the essay. "/>
          <p:cNvPicPr>
            <a:picLocks/>
          </p:cNvPicPr>
          <p:nvPr/>
        </p:nvPicPr>
        <p:blipFill>
          <a:blip r:embed="rId3"/>
          <a:stretch>
            <a:fillRect/>
          </a:stretch>
        </p:blipFill>
        <p:spPr>
          <a:xfrm>
            <a:off x="356850" y="2317661"/>
            <a:ext cx="5864340" cy="1359677"/>
          </a:xfrm>
          <a:prstGeom prst="rect">
            <a:avLst/>
          </a:prstGeom>
        </p:spPr>
      </p:pic>
      <p:sp>
        <p:nvSpPr>
          <p:cNvPr id="327" name="Are video games a good way to keep fit?…"/>
          <p:cNvSpPr/>
          <p:nvPr/>
        </p:nvSpPr>
        <p:spPr>
          <a:xfrm>
            <a:off x="6561979" y="2343571"/>
            <a:ext cx="5647448" cy="6754573"/>
          </a:xfrm>
          <a:prstGeom prst="roundRect">
            <a:avLst>
              <a:gd name="adj" fmla="val 2271"/>
            </a:avLst>
          </a:prstGeom>
          <a:blipFill>
            <a:blip r:embed="rId4"/>
          </a:blip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584200">
              <a:lnSpc>
                <a:spcPct val="100000"/>
              </a:lnSpc>
              <a:defRPr sz="1000" b="1" u="sng">
                <a:latin typeface="Century Gothic"/>
                <a:ea typeface="Century Gothic"/>
                <a:cs typeface="Century Gothic"/>
                <a:sym typeface="Century Gothic"/>
              </a:defRPr>
            </a:pPr>
            <a:endParaRPr/>
          </a:p>
          <a:p>
            <a:pPr marL="499220" defTabSz="584200">
              <a:lnSpc>
                <a:spcPct val="100000"/>
              </a:lnSpc>
              <a:defRPr sz="1400" b="1" u="sng">
                <a:latin typeface="Century Gothic"/>
                <a:ea typeface="Century Gothic"/>
                <a:cs typeface="Century Gothic"/>
                <a:sym typeface="Century Gothic"/>
              </a:defRPr>
            </a:pPr>
            <a:r>
              <a:t>Are video games a good way to keep fit? </a:t>
            </a:r>
          </a:p>
          <a:p>
            <a:pPr defTabSz="584200">
              <a:lnSpc>
                <a:spcPct val="110000"/>
              </a:lnSpc>
              <a:defRPr sz="2100">
                <a:latin typeface="Century Gothic"/>
                <a:ea typeface="Century Gothic"/>
                <a:cs typeface="Century Gothic"/>
                <a:sym typeface="Century Gothic"/>
              </a:defRPr>
            </a:pPr>
            <a:endParaRPr/>
          </a:p>
          <a:p>
            <a:pPr marL="1155181" marR="467864" lvl="2" indent="0" algn="l" defTabSz="584200">
              <a:lnSpc>
                <a:spcPct val="110000"/>
              </a:lnSpc>
              <a:defRPr sz="1200">
                <a:latin typeface="Century Gothic"/>
                <a:ea typeface="Century Gothic"/>
                <a:cs typeface="Century Gothic"/>
                <a:sym typeface="Century Gothic"/>
              </a:defRPr>
            </a:pPr>
            <a:r>
              <a:t>        Nowadays, many teenagers have got video consoles at home and they often like playing active video games. These are good for you for a number of reasons. </a:t>
            </a:r>
          </a:p>
          <a:p>
            <a:pPr marL="1155181" marR="467864" algn="l" defTabSz="584200">
              <a:lnSpc>
                <a:spcPct val="110000"/>
              </a:lnSpc>
              <a:defRPr sz="1200">
                <a:latin typeface="Century Gothic"/>
                <a:ea typeface="Century Gothic"/>
                <a:cs typeface="Century Gothic"/>
                <a:sym typeface="Century Gothic"/>
              </a:defRPr>
            </a:pPr>
            <a:endParaRPr/>
          </a:p>
          <a:p>
            <a:pPr marL="1155181" marR="467864" algn="l" defTabSz="584200">
              <a:lnSpc>
                <a:spcPct val="110000"/>
              </a:lnSpc>
              <a:defRPr sz="1200">
                <a:latin typeface="Century Gothic"/>
                <a:ea typeface="Century Gothic"/>
                <a:cs typeface="Century Gothic"/>
                <a:sym typeface="Century Gothic"/>
              </a:defRPr>
            </a:pPr>
            <a:r>
              <a:t>        First of all, I think that active video games are a good way to keep fit. There are lots of different types of exercise you can do such as basketball, water-skiing and dance and, what's more, you can play them in the comfort of your own home. 11n my opinion, these games are fun and interactive because you can play them with friends and, if you play online, you don't need to be in the same place as your friend to play.  In addition, you can play them whenever you want. Some people think that it's better to do exercise outside in the fresh air. Although this is true, it's actually difficult to play outside when it's raining or very hot so video games are a good alternative. </a:t>
            </a:r>
          </a:p>
          <a:p>
            <a:pPr marL="1155181" marR="467864" algn="l" defTabSz="584200">
              <a:lnSpc>
                <a:spcPct val="110000"/>
              </a:lnSpc>
              <a:defRPr sz="1200">
                <a:latin typeface="Century Gothic"/>
                <a:ea typeface="Century Gothic"/>
                <a:cs typeface="Century Gothic"/>
                <a:sym typeface="Century Gothic"/>
              </a:defRPr>
            </a:pPr>
            <a:endParaRPr/>
          </a:p>
          <a:p>
            <a:pPr marL="1155181" marR="467864" algn="l" defTabSz="584200">
              <a:lnSpc>
                <a:spcPct val="110000"/>
              </a:lnSpc>
              <a:defRPr sz="1200">
                <a:latin typeface="Century Gothic"/>
                <a:ea typeface="Century Gothic"/>
                <a:cs typeface="Century Gothic"/>
                <a:sym typeface="Century Gothic"/>
              </a:defRPr>
            </a:pPr>
            <a:r>
              <a:t>        To sum up, I believe that video games are a fun and social way to keep fit. I think they are a good option when you can't play outside and they might encourage people to do more exercise. </a:t>
            </a:r>
          </a:p>
        </p:txBody>
      </p:sp>
      <p:pic>
        <p:nvPicPr>
          <p:cNvPr id="328" name="Image" descr="Image"/>
          <p:cNvPicPr>
            <a:picLocks noChangeAspect="1"/>
          </p:cNvPicPr>
          <p:nvPr/>
        </p:nvPicPr>
        <p:blipFill>
          <a:blip r:embed="rId5"/>
          <a:srcRect l="9071" t="20381" r="9071" b="12261"/>
          <a:stretch>
            <a:fillRect/>
          </a:stretch>
        </p:blipFill>
        <p:spPr>
          <a:xfrm>
            <a:off x="1800229" y="6739651"/>
            <a:ext cx="3727914" cy="2300679"/>
          </a:xfrm>
          <a:prstGeom prst="rect">
            <a:avLst/>
          </a:prstGeom>
          <a:ln w="12700">
            <a:miter lim="400000"/>
          </a:ln>
        </p:spPr>
      </p:pic>
      <p:sp>
        <p:nvSpPr>
          <p:cNvPr id="329" name="Introduction Starters"/>
          <p:cNvSpPr txBox="1"/>
          <p:nvPr/>
        </p:nvSpPr>
        <p:spPr>
          <a:xfrm>
            <a:off x="904307" y="3689134"/>
            <a:ext cx="4267975" cy="679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normAutofit/>
          </a:bodyPr>
          <a:lstStyle>
            <a:lvl1pPr defTabSz="584200">
              <a:lnSpc>
                <a:spcPct val="100000"/>
              </a:lnSpc>
              <a:defRPr sz="3000" b="1">
                <a:latin typeface="Century Gothic"/>
                <a:ea typeface="Century Gothic"/>
                <a:cs typeface="Century Gothic"/>
                <a:sym typeface="Century Gothic"/>
              </a:defRPr>
            </a:lvl1pPr>
          </a:lstStyle>
          <a:p>
            <a:r>
              <a:t>Introduction Starters</a:t>
            </a:r>
          </a:p>
        </p:txBody>
      </p:sp>
      <p:sp>
        <p:nvSpPr>
          <p:cNvPr id="330" name="Table of Contents">
            <a:hlinkClick r:id="rId6"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Image" descr="Image"/>
          <p:cNvPicPr>
            <a:picLocks noChangeAspect="1"/>
          </p:cNvPicPr>
          <p:nvPr/>
        </p:nvPicPr>
        <p:blipFill>
          <a:blip r:embed="rId2"/>
          <a:srcRect l="2528" r="74459" b="73380"/>
          <a:stretch>
            <a:fillRect/>
          </a:stretch>
        </p:blipFill>
        <p:spPr>
          <a:xfrm>
            <a:off x="1137848" y="7479805"/>
            <a:ext cx="1097301" cy="1622716"/>
          </a:xfrm>
          <a:prstGeom prst="rect">
            <a:avLst/>
          </a:prstGeom>
          <a:ln w="12700">
            <a:miter lim="400000"/>
          </a:ln>
        </p:spPr>
      </p:pic>
      <p:sp>
        <p:nvSpPr>
          <p:cNvPr id="333" name="Are video games a good way to keep fit?…"/>
          <p:cNvSpPr/>
          <p:nvPr/>
        </p:nvSpPr>
        <p:spPr>
          <a:xfrm>
            <a:off x="5778627" y="2363113"/>
            <a:ext cx="5647448" cy="6754574"/>
          </a:xfrm>
          <a:prstGeom prst="roundRect">
            <a:avLst>
              <a:gd name="adj" fmla="val 2271"/>
            </a:avLst>
          </a:prstGeom>
          <a:blipFill>
            <a:blip r:embed="rId3"/>
          </a:blip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584200">
              <a:lnSpc>
                <a:spcPct val="100000"/>
              </a:lnSpc>
              <a:defRPr sz="1400" b="1" u="sng">
                <a:latin typeface="Century Gothic"/>
                <a:ea typeface="Century Gothic"/>
                <a:cs typeface="Century Gothic"/>
                <a:sym typeface="Century Gothic"/>
              </a:defRPr>
            </a:pPr>
            <a:endParaRPr/>
          </a:p>
          <a:p>
            <a:pPr marL="499220" defTabSz="584200">
              <a:lnSpc>
                <a:spcPct val="100000"/>
              </a:lnSpc>
              <a:defRPr sz="1400" b="1" u="sng">
                <a:latin typeface="Century Gothic"/>
                <a:ea typeface="Century Gothic"/>
                <a:cs typeface="Century Gothic"/>
                <a:sym typeface="Century Gothic"/>
              </a:defRPr>
            </a:pPr>
            <a:r>
              <a:t>Are video games a good way to keep fit? </a:t>
            </a:r>
          </a:p>
          <a:p>
            <a:pPr defTabSz="584200">
              <a:lnSpc>
                <a:spcPct val="110000"/>
              </a:lnSpc>
              <a:defRPr sz="1400">
                <a:latin typeface="Century Gothic"/>
                <a:ea typeface="Century Gothic"/>
                <a:cs typeface="Century Gothic"/>
                <a:sym typeface="Century Gothic"/>
              </a:defRPr>
            </a:pPr>
            <a:endParaRPr/>
          </a:p>
          <a:p>
            <a:pPr marL="1155181" marR="467864" lvl="2" indent="0" algn="l" defTabSz="584200">
              <a:lnSpc>
                <a:spcPct val="110000"/>
              </a:lnSpc>
              <a:defRPr sz="1200">
                <a:latin typeface="Century Gothic"/>
                <a:ea typeface="Century Gothic"/>
                <a:cs typeface="Century Gothic"/>
                <a:sym typeface="Century Gothic"/>
              </a:defRPr>
            </a:pPr>
            <a:r>
              <a:t>        Nowadays, many teenagers have got video consoles at home and they often like playing active video games. These are good for you for a number of reasons. </a:t>
            </a:r>
          </a:p>
          <a:p>
            <a:pPr marL="1155181" marR="467864" algn="l" defTabSz="584200">
              <a:lnSpc>
                <a:spcPct val="110000"/>
              </a:lnSpc>
              <a:defRPr sz="1200">
                <a:latin typeface="Century Gothic"/>
                <a:ea typeface="Century Gothic"/>
                <a:cs typeface="Century Gothic"/>
                <a:sym typeface="Century Gothic"/>
              </a:defRPr>
            </a:pPr>
            <a:endParaRPr/>
          </a:p>
          <a:p>
            <a:pPr marL="1155181" marR="467864" algn="l" defTabSz="584200">
              <a:lnSpc>
                <a:spcPct val="110000"/>
              </a:lnSpc>
              <a:defRPr sz="1200">
                <a:latin typeface="Century Gothic"/>
                <a:ea typeface="Century Gothic"/>
                <a:cs typeface="Century Gothic"/>
                <a:sym typeface="Century Gothic"/>
              </a:defRPr>
            </a:pPr>
            <a:r>
              <a:t>        First of all, I think that active video games are a good way to keep fit. There are lots of different types of exercise you can do such as basketball, water-skiing and dance and, what's more, you can play them in the comfort of your own home. In my opinion, these games are fun and interactive because you can play them with friends and, if you play online, you don't need to be in the same place as your friend to play. In addition, you can play them whenever you want. Some people think that it's better to do exercise outside in the fresh air. Although this is true, it's actually difficult to play outside when it's raining or very hot so video games are a good alternative. </a:t>
            </a:r>
          </a:p>
          <a:p>
            <a:pPr marL="1155181" marR="467864" algn="l" defTabSz="584200">
              <a:lnSpc>
                <a:spcPct val="110000"/>
              </a:lnSpc>
              <a:defRPr sz="1200">
                <a:latin typeface="Century Gothic"/>
                <a:ea typeface="Century Gothic"/>
                <a:cs typeface="Century Gothic"/>
                <a:sym typeface="Century Gothic"/>
              </a:defRPr>
            </a:pPr>
            <a:endParaRPr/>
          </a:p>
          <a:p>
            <a:pPr marL="1155181" marR="467864" algn="l" defTabSz="584200">
              <a:lnSpc>
                <a:spcPct val="110000"/>
              </a:lnSpc>
              <a:defRPr sz="1200">
                <a:latin typeface="Century Gothic"/>
                <a:ea typeface="Century Gothic"/>
                <a:cs typeface="Century Gothic"/>
                <a:sym typeface="Century Gothic"/>
              </a:defRPr>
            </a:pPr>
            <a:r>
              <a:t>        To sum up, I believe that video games are a fun and social way to keep fit. I think they are a good option when you can't play outside and they might encourage people to do more exercise. </a:t>
            </a:r>
          </a:p>
        </p:txBody>
      </p:sp>
      <p:sp>
        <p:nvSpPr>
          <p:cNvPr id="334" name="Body Paragraph"/>
          <p:cNvSpPr txBox="1">
            <a:spLocks noGrp="1"/>
          </p:cNvSpPr>
          <p:nvPr>
            <p:ph type="title"/>
          </p:nvPr>
        </p:nvSpPr>
        <p:spPr>
          <a:xfrm>
            <a:off x="2353367" y="523874"/>
            <a:ext cx="8324852" cy="1619252"/>
          </a:xfrm>
          <a:prstGeom prst="rect">
            <a:avLst/>
          </a:prstGeom>
        </p:spPr>
        <p:txBody>
          <a:bodyPr/>
          <a:lstStyle>
            <a:lvl1pPr>
              <a:defRPr sz="6500" b="1">
                <a:latin typeface="Century Gothic"/>
                <a:ea typeface="Century Gothic"/>
                <a:cs typeface="Century Gothic"/>
                <a:sym typeface="Century Gothic"/>
              </a:defRPr>
            </a:lvl1pPr>
          </a:lstStyle>
          <a:p>
            <a:r>
              <a:t>Body Paragraph</a:t>
            </a:r>
          </a:p>
        </p:txBody>
      </p:sp>
      <p:sp>
        <p:nvSpPr>
          <p:cNvPr id="335" name="Rectangle"/>
          <p:cNvSpPr/>
          <p:nvPr/>
        </p:nvSpPr>
        <p:spPr>
          <a:xfrm>
            <a:off x="6909975" y="4610182"/>
            <a:ext cx="4045613" cy="171918"/>
          </a:xfrm>
          <a:prstGeom prst="rect">
            <a:avLst/>
          </a:prstGeom>
          <a:solidFill>
            <a:srgbClr val="B2744B">
              <a:alpha val="35571"/>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pic>
        <p:nvPicPr>
          <p:cNvPr id="336" name="Image" descr="Image"/>
          <p:cNvPicPr>
            <a:picLocks noChangeAspect="1"/>
          </p:cNvPicPr>
          <p:nvPr/>
        </p:nvPicPr>
        <p:blipFill>
          <a:blip r:embed="rId2"/>
          <a:srcRect l="26088" t="12350" r="50898" b="72584"/>
          <a:stretch>
            <a:fillRect/>
          </a:stretch>
        </p:blipFill>
        <p:spPr>
          <a:xfrm>
            <a:off x="1149176" y="6050599"/>
            <a:ext cx="1097361" cy="9183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116" y="0"/>
                </a:lnTo>
                <a:cubicBezTo>
                  <a:pt x="18709" y="511"/>
                  <a:pt x="18234" y="775"/>
                  <a:pt x="17663" y="775"/>
                </a:cubicBezTo>
                <a:cubicBezTo>
                  <a:pt x="17296" y="775"/>
                  <a:pt x="16845" y="708"/>
                  <a:pt x="16663" y="625"/>
                </a:cubicBezTo>
                <a:cubicBezTo>
                  <a:pt x="16372" y="493"/>
                  <a:pt x="16284" y="540"/>
                  <a:pt x="15968" y="1036"/>
                </a:cubicBezTo>
                <a:cubicBezTo>
                  <a:pt x="15491" y="1784"/>
                  <a:pt x="14502" y="2520"/>
                  <a:pt x="13976" y="2520"/>
                </a:cubicBezTo>
                <a:cubicBezTo>
                  <a:pt x="13744" y="2520"/>
                  <a:pt x="13373" y="2452"/>
                  <a:pt x="13155" y="2362"/>
                </a:cubicBezTo>
                <a:cubicBezTo>
                  <a:pt x="12808" y="2217"/>
                  <a:pt x="12661" y="2257"/>
                  <a:pt x="11984" y="2744"/>
                </a:cubicBezTo>
                <a:cubicBezTo>
                  <a:pt x="11558" y="3050"/>
                  <a:pt x="10941" y="3357"/>
                  <a:pt x="10609" y="3416"/>
                </a:cubicBezTo>
                <a:cubicBezTo>
                  <a:pt x="9459" y="3622"/>
                  <a:pt x="8107" y="2993"/>
                  <a:pt x="7328" y="1886"/>
                </a:cubicBezTo>
                <a:lnTo>
                  <a:pt x="6968" y="1372"/>
                </a:lnTo>
                <a:lnTo>
                  <a:pt x="5742" y="1484"/>
                </a:lnTo>
                <a:cubicBezTo>
                  <a:pt x="4985" y="1552"/>
                  <a:pt x="4371" y="1530"/>
                  <a:pt x="4148" y="1428"/>
                </a:cubicBezTo>
                <a:cubicBezTo>
                  <a:pt x="3914" y="1321"/>
                  <a:pt x="3763" y="1318"/>
                  <a:pt x="3711" y="1419"/>
                </a:cubicBezTo>
                <a:cubicBezTo>
                  <a:pt x="3629" y="1577"/>
                  <a:pt x="2977" y="772"/>
                  <a:pt x="2445" y="0"/>
                </a:cubicBezTo>
                <a:lnTo>
                  <a:pt x="0" y="0"/>
                </a:lnTo>
                <a:close/>
              </a:path>
            </a:pathLst>
          </a:custGeom>
          <a:ln w="12700">
            <a:miter lim="400000"/>
          </a:ln>
        </p:spPr>
      </p:pic>
      <p:sp>
        <p:nvSpPr>
          <p:cNvPr id="337" name="Rectangle"/>
          <p:cNvSpPr/>
          <p:nvPr/>
        </p:nvSpPr>
        <p:spPr>
          <a:xfrm>
            <a:off x="6913543" y="4771587"/>
            <a:ext cx="1650173" cy="248118"/>
          </a:xfrm>
          <a:prstGeom prst="rect">
            <a:avLst/>
          </a:prstGeom>
          <a:solidFill>
            <a:srgbClr val="B2744B">
              <a:alpha val="35571"/>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38" name="Rectangle"/>
          <p:cNvSpPr/>
          <p:nvPr/>
        </p:nvSpPr>
        <p:spPr>
          <a:xfrm>
            <a:off x="8595391" y="4796987"/>
            <a:ext cx="2377911" cy="248118"/>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39" name="Rectangle"/>
          <p:cNvSpPr/>
          <p:nvPr/>
        </p:nvSpPr>
        <p:spPr>
          <a:xfrm>
            <a:off x="6923664" y="5047293"/>
            <a:ext cx="4045613" cy="191083"/>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40" name="Line"/>
          <p:cNvSpPr/>
          <p:nvPr/>
        </p:nvSpPr>
        <p:spPr>
          <a:xfrm>
            <a:off x="1686527" y="5273871"/>
            <a:ext cx="1" cy="729976"/>
          </a:xfrm>
          <a:prstGeom prst="line">
            <a:avLst/>
          </a:prstGeom>
          <a:ln w="12700">
            <a:solidFill>
              <a:srgbClr val="000000"/>
            </a:solidFill>
            <a:miter lim="400000"/>
            <a:tailEnd type="triangle"/>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41" name="topic sentence"/>
          <p:cNvSpPr txBox="1"/>
          <p:nvPr/>
        </p:nvSpPr>
        <p:spPr>
          <a:xfrm>
            <a:off x="585285" y="4871094"/>
            <a:ext cx="2225144"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584200">
              <a:lnSpc>
                <a:spcPct val="100000"/>
              </a:lnSpc>
              <a:spcBef>
                <a:spcPts val="400"/>
              </a:spcBef>
              <a:defRPr sz="2200" b="1">
                <a:latin typeface="Century Gothic"/>
                <a:ea typeface="Century Gothic"/>
                <a:cs typeface="Century Gothic"/>
                <a:sym typeface="Century Gothic"/>
              </a:defRPr>
            </a:lvl1pPr>
          </a:lstStyle>
          <a:p>
            <a:pPr>
              <a:defRPr b="0"/>
            </a:pPr>
            <a:r>
              <a:rPr b="1"/>
              <a:t>topic sentence</a:t>
            </a:r>
          </a:p>
        </p:txBody>
      </p:sp>
      <p:sp>
        <p:nvSpPr>
          <p:cNvPr id="342" name="Line"/>
          <p:cNvSpPr/>
          <p:nvPr/>
        </p:nvSpPr>
        <p:spPr>
          <a:xfrm flipH="1">
            <a:off x="1920554" y="7483792"/>
            <a:ext cx="229938" cy="282310"/>
          </a:xfrm>
          <a:prstGeom prst="line">
            <a:avLst/>
          </a:prstGeom>
          <a:ln w="12700">
            <a:solidFill>
              <a:srgbClr val="000000"/>
            </a:solidFill>
            <a:miter lim="400000"/>
            <a:tailEnd type="triangle"/>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43" name="supporting details"/>
          <p:cNvSpPr txBox="1"/>
          <p:nvPr/>
        </p:nvSpPr>
        <p:spPr>
          <a:xfrm>
            <a:off x="455247" y="7013929"/>
            <a:ext cx="248521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584200">
              <a:lnSpc>
                <a:spcPct val="100000"/>
              </a:lnSpc>
              <a:spcBef>
                <a:spcPts val="400"/>
              </a:spcBef>
              <a:defRPr sz="2200">
                <a:latin typeface="Century Gothic"/>
                <a:ea typeface="Century Gothic"/>
                <a:cs typeface="Century Gothic"/>
                <a:sym typeface="Century Gothic"/>
              </a:defRPr>
            </a:pPr>
            <a:r>
              <a:rPr b="1"/>
              <a:t>supporting</a:t>
            </a:r>
            <a:r>
              <a:t> </a:t>
            </a:r>
            <a:r>
              <a:rPr b="1"/>
              <a:t>details</a:t>
            </a:r>
          </a:p>
        </p:txBody>
      </p:sp>
      <p:pic>
        <p:nvPicPr>
          <p:cNvPr id="344" name="Body paragraph: it must include 5-8 sentences.… Body paragraph: it must include 5-8 sentences. You start with the topic sentence (answer the main essay question)Then you add supporting details to explain your topic sentence. " descr="Body paragraph: it must include 5-8 sentences.… Body paragraph: it must include 5-8 sentences. You start with the topic sentence (answer the main essay question)Then you add supporting details to explain your topic sentence. "/>
          <p:cNvPicPr>
            <a:picLocks/>
          </p:cNvPicPr>
          <p:nvPr/>
        </p:nvPicPr>
        <p:blipFill>
          <a:blip r:embed="rId4"/>
          <a:stretch>
            <a:fillRect/>
          </a:stretch>
        </p:blipFill>
        <p:spPr>
          <a:xfrm>
            <a:off x="356033" y="2346963"/>
            <a:ext cx="5175429" cy="2381146"/>
          </a:xfrm>
          <a:prstGeom prst="rect">
            <a:avLst/>
          </a:prstGeom>
        </p:spPr>
      </p:pic>
      <p:sp>
        <p:nvSpPr>
          <p:cNvPr id="345" name="Rectangle"/>
          <p:cNvSpPr/>
          <p:nvPr/>
        </p:nvSpPr>
        <p:spPr>
          <a:xfrm>
            <a:off x="6922675" y="5240564"/>
            <a:ext cx="4045613" cy="171918"/>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46" name="Rectangle"/>
          <p:cNvSpPr/>
          <p:nvPr/>
        </p:nvSpPr>
        <p:spPr>
          <a:xfrm>
            <a:off x="6909975" y="5401970"/>
            <a:ext cx="2960718" cy="228953"/>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47" name="Rectangle"/>
          <p:cNvSpPr/>
          <p:nvPr/>
        </p:nvSpPr>
        <p:spPr>
          <a:xfrm>
            <a:off x="9913301" y="5457441"/>
            <a:ext cx="1048826" cy="218047"/>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48" name="Rectangle"/>
          <p:cNvSpPr/>
          <p:nvPr/>
        </p:nvSpPr>
        <p:spPr>
          <a:xfrm>
            <a:off x="6923664" y="5669647"/>
            <a:ext cx="4045613" cy="171918"/>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49" name="Rectangle"/>
          <p:cNvSpPr/>
          <p:nvPr/>
        </p:nvSpPr>
        <p:spPr>
          <a:xfrm>
            <a:off x="6923664" y="5843646"/>
            <a:ext cx="4045613" cy="191083"/>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50" name="Rectangle"/>
          <p:cNvSpPr/>
          <p:nvPr/>
        </p:nvSpPr>
        <p:spPr>
          <a:xfrm>
            <a:off x="6923664" y="6032352"/>
            <a:ext cx="4045613" cy="220818"/>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51" name="Rectangle"/>
          <p:cNvSpPr/>
          <p:nvPr/>
        </p:nvSpPr>
        <p:spPr>
          <a:xfrm>
            <a:off x="6923664" y="6250793"/>
            <a:ext cx="1629930" cy="218047"/>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52" name="Rectangle"/>
          <p:cNvSpPr/>
          <p:nvPr/>
        </p:nvSpPr>
        <p:spPr>
          <a:xfrm>
            <a:off x="8580184" y="6307828"/>
            <a:ext cx="2377911" cy="191083"/>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53" name="Rectangle"/>
          <p:cNvSpPr/>
          <p:nvPr/>
        </p:nvSpPr>
        <p:spPr>
          <a:xfrm>
            <a:off x="6921156" y="6501099"/>
            <a:ext cx="4045613" cy="191083"/>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54" name="Rectangle"/>
          <p:cNvSpPr/>
          <p:nvPr/>
        </p:nvSpPr>
        <p:spPr>
          <a:xfrm>
            <a:off x="6920167" y="6694370"/>
            <a:ext cx="4045613" cy="171918"/>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55" name="Rectangle"/>
          <p:cNvSpPr/>
          <p:nvPr/>
        </p:nvSpPr>
        <p:spPr>
          <a:xfrm>
            <a:off x="6930508" y="6898547"/>
            <a:ext cx="4045613" cy="191082"/>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56" name="Rectangle"/>
          <p:cNvSpPr/>
          <p:nvPr/>
        </p:nvSpPr>
        <p:spPr>
          <a:xfrm>
            <a:off x="6929519" y="7091817"/>
            <a:ext cx="4045613" cy="228953"/>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57" name="Rectangle"/>
          <p:cNvSpPr/>
          <p:nvPr/>
        </p:nvSpPr>
        <p:spPr>
          <a:xfrm>
            <a:off x="6929519" y="7307487"/>
            <a:ext cx="2960718" cy="212789"/>
          </a:xfrm>
          <a:prstGeom prst="rect">
            <a:avLst/>
          </a:prstGeom>
          <a:solidFill>
            <a:srgbClr val="F0939E">
              <a:alpha val="53920"/>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pic>
        <p:nvPicPr>
          <p:cNvPr id="358" name="Image" descr="Image"/>
          <p:cNvPicPr>
            <a:picLocks noChangeAspect="1"/>
          </p:cNvPicPr>
          <p:nvPr/>
        </p:nvPicPr>
        <p:blipFill>
          <a:blip r:embed="rId2"/>
          <a:srcRect l="2528" r="74459" b="73380"/>
          <a:stretch>
            <a:fillRect/>
          </a:stretch>
        </p:blipFill>
        <p:spPr>
          <a:xfrm>
            <a:off x="3840059" y="7216525"/>
            <a:ext cx="865438" cy="1279832"/>
          </a:xfrm>
          <a:prstGeom prst="rect">
            <a:avLst/>
          </a:prstGeom>
          <a:ln w="12700">
            <a:miter lim="400000"/>
          </a:ln>
        </p:spPr>
      </p:pic>
      <p:pic>
        <p:nvPicPr>
          <p:cNvPr id="359" name="Image" descr="Image"/>
          <p:cNvPicPr>
            <a:picLocks noChangeAspect="1"/>
          </p:cNvPicPr>
          <p:nvPr/>
        </p:nvPicPr>
        <p:blipFill>
          <a:blip r:embed="rId2"/>
          <a:srcRect l="4973" t="7" r="75756" b="85623"/>
          <a:stretch>
            <a:fillRect/>
          </a:stretch>
        </p:blipFill>
        <p:spPr>
          <a:xfrm>
            <a:off x="3910489" y="6792042"/>
            <a:ext cx="724725" cy="690854"/>
          </a:xfrm>
          <a:custGeom>
            <a:avLst/>
            <a:gdLst/>
            <a:ahLst/>
            <a:cxnLst>
              <a:cxn ang="0">
                <a:pos x="wd2" y="hd2"/>
              </a:cxn>
              <a:cxn ang="5400000">
                <a:pos x="wd2" y="hd2"/>
              </a:cxn>
              <a:cxn ang="10800000">
                <a:pos x="wd2" y="hd2"/>
              </a:cxn>
              <a:cxn ang="16200000">
                <a:pos x="wd2" y="hd2"/>
              </a:cxn>
            </a:cxnLst>
            <a:rect l="0" t="0" r="r" b="b"/>
            <a:pathLst>
              <a:path w="20875" h="21487" extrusionOk="0">
                <a:moveTo>
                  <a:pt x="10452" y="0"/>
                </a:moveTo>
                <a:cubicBezTo>
                  <a:pt x="9684" y="1"/>
                  <a:pt x="8885" y="53"/>
                  <a:pt x="8691" y="160"/>
                </a:cubicBezTo>
                <a:cubicBezTo>
                  <a:pt x="8526" y="252"/>
                  <a:pt x="7926" y="466"/>
                  <a:pt x="7354" y="642"/>
                </a:cubicBezTo>
                <a:cubicBezTo>
                  <a:pt x="5998" y="1058"/>
                  <a:pt x="3954" y="2429"/>
                  <a:pt x="3216" y="3419"/>
                </a:cubicBezTo>
                <a:cubicBezTo>
                  <a:pt x="1416" y="5831"/>
                  <a:pt x="803" y="8562"/>
                  <a:pt x="1455" y="11208"/>
                </a:cubicBezTo>
                <a:lnTo>
                  <a:pt x="1707" y="12220"/>
                </a:lnTo>
                <a:lnTo>
                  <a:pt x="1089" y="12949"/>
                </a:lnTo>
                <a:cubicBezTo>
                  <a:pt x="751" y="13354"/>
                  <a:pt x="366" y="13973"/>
                  <a:pt x="232" y="14319"/>
                </a:cubicBezTo>
                <a:cubicBezTo>
                  <a:pt x="-322" y="15750"/>
                  <a:pt x="136" y="17593"/>
                  <a:pt x="1375" y="18886"/>
                </a:cubicBezTo>
                <a:cubicBezTo>
                  <a:pt x="1647" y="19170"/>
                  <a:pt x="1838" y="19420"/>
                  <a:pt x="2004" y="19689"/>
                </a:cubicBezTo>
                <a:cubicBezTo>
                  <a:pt x="1988" y="19557"/>
                  <a:pt x="1988" y="19459"/>
                  <a:pt x="2015" y="19429"/>
                </a:cubicBezTo>
                <a:cubicBezTo>
                  <a:pt x="2091" y="19347"/>
                  <a:pt x="2482" y="19369"/>
                  <a:pt x="2884" y="19479"/>
                </a:cubicBezTo>
                <a:cubicBezTo>
                  <a:pt x="3389" y="19617"/>
                  <a:pt x="3982" y="19621"/>
                  <a:pt x="4793" y="19491"/>
                </a:cubicBezTo>
                <a:lnTo>
                  <a:pt x="5971" y="19306"/>
                </a:lnTo>
                <a:lnTo>
                  <a:pt x="6805" y="20219"/>
                </a:lnTo>
                <a:cubicBezTo>
                  <a:pt x="7787" y="21290"/>
                  <a:pt x="8611" y="21599"/>
                  <a:pt x="10109" y="21454"/>
                </a:cubicBezTo>
                <a:cubicBezTo>
                  <a:pt x="10878" y="21379"/>
                  <a:pt x="11321" y="21209"/>
                  <a:pt x="11892" y="20775"/>
                </a:cubicBezTo>
                <a:cubicBezTo>
                  <a:pt x="12494" y="20317"/>
                  <a:pt x="12719" y="20242"/>
                  <a:pt x="12978" y="20392"/>
                </a:cubicBezTo>
                <a:cubicBezTo>
                  <a:pt x="13158" y="20496"/>
                  <a:pt x="13611" y="20577"/>
                  <a:pt x="13984" y="20577"/>
                </a:cubicBezTo>
                <a:cubicBezTo>
                  <a:pt x="14743" y="20577"/>
                  <a:pt x="15821" y="19863"/>
                  <a:pt x="16339" y="19010"/>
                </a:cubicBezTo>
                <a:cubicBezTo>
                  <a:pt x="16612" y="18560"/>
                  <a:pt x="16714" y="18527"/>
                  <a:pt x="17288" y="18652"/>
                </a:cubicBezTo>
                <a:cubicBezTo>
                  <a:pt x="17641" y="18728"/>
                  <a:pt x="18142" y="18768"/>
                  <a:pt x="18408" y="18750"/>
                </a:cubicBezTo>
                <a:cubicBezTo>
                  <a:pt x="18842" y="18722"/>
                  <a:pt x="19001" y="18897"/>
                  <a:pt x="18957" y="19380"/>
                </a:cubicBezTo>
                <a:cubicBezTo>
                  <a:pt x="19154" y="19006"/>
                  <a:pt x="19348" y="18752"/>
                  <a:pt x="19643" y="18454"/>
                </a:cubicBezTo>
                <a:cubicBezTo>
                  <a:pt x="21108" y="16975"/>
                  <a:pt x="21278" y="14814"/>
                  <a:pt x="20089" y="12727"/>
                </a:cubicBezTo>
                <a:cubicBezTo>
                  <a:pt x="19563" y="11805"/>
                  <a:pt x="19553" y="11786"/>
                  <a:pt x="19757" y="10665"/>
                </a:cubicBezTo>
                <a:cubicBezTo>
                  <a:pt x="20402" y="7123"/>
                  <a:pt x="18202" y="2886"/>
                  <a:pt x="14842" y="1210"/>
                </a:cubicBezTo>
                <a:cubicBezTo>
                  <a:pt x="14133" y="856"/>
                  <a:pt x="13226" y="513"/>
                  <a:pt x="12830" y="444"/>
                </a:cubicBezTo>
                <a:cubicBezTo>
                  <a:pt x="12433" y="376"/>
                  <a:pt x="12069" y="238"/>
                  <a:pt x="12018" y="148"/>
                </a:cubicBezTo>
                <a:cubicBezTo>
                  <a:pt x="11957" y="41"/>
                  <a:pt x="11219" y="-1"/>
                  <a:pt x="10452" y="0"/>
                </a:cubicBezTo>
                <a:close/>
              </a:path>
            </a:pathLst>
          </a:custGeom>
          <a:ln w="12700">
            <a:miter lim="400000"/>
          </a:ln>
        </p:spPr>
      </p:pic>
      <p:pic>
        <p:nvPicPr>
          <p:cNvPr id="360" name="Image" descr="Image"/>
          <p:cNvPicPr>
            <a:picLocks noChangeAspect="1"/>
          </p:cNvPicPr>
          <p:nvPr/>
        </p:nvPicPr>
        <p:blipFill>
          <a:blip r:embed="rId2"/>
          <a:srcRect l="4973" t="7" r="75756" b="85623"/>
          <a:stretch>
            <a:fillRect/>
          </a:stretch>
        </p:blipFill>
        <p:spPr>
          <a:xfrm>
            <a:off x="3910489" y="6353248"/>
            <a:ext cx="724725" cy="690854"/>
          </a:xfrm>
          <a:custGeom>
            <a:avLst/>
            <a:gdLst/>
            <a:ahLst/>
            <a:cxnLst>
              <a:cxn ang="0">
                <a:pos x="wd2" y="hd2"/>
              </a:cxn>
              <a:cxn ang="5400000">
                <a:pos x="wd2" y="hd2"/>
              </a:cxn>
              <a:cxn ang="10800000">
                <a:pos x="wd2" y="hd2"/>
              </a:cxn>
              <a:cxn ang="16200000">
                <a:pos x="wd2" y="hd2"/>
              </a:cxn>
            </a:cxnLst>
            <a:rect l="0" t="0" r="r" b="b"/>
            <a:pathLst>
              <a:path w="20875" h="21487" extrusionOk="0">
                <a:moveTo>
                  <a:pt x="10452" y="0"/>
                </a:moveTo>
                <a:cubicBezTo>
                  <a:pt x="9684" y="1"/>
                  <a:pt x="8885" y="53"/>
                  <a:pt x="8691" y="160"/>
                </a:cubicBezTo>
                <a:cubicBezTo>
                  <a:pt x="8526" y="252"/>
                  <a:pt x="7926" y="466"/>
                  <a:pt x="7354" y="642"/>
                </a:cubicBezTo>
                <a:cubicBezTo>
                  <a:pt x="5998" y="1058"/>
                  <a:pt x="3954" y="2429"/>
                  <a:pt x="3216" y="3419"/>
                </a:cubicBezTo>
                <a:cubicBezTo>
                  <a:pt x="1416" y="5831"/>
                  <a:pt x="803" y="8562"/>
                  <a:pt x="1455" y="11208"/>
                </a:cubicBezTo>
                <a:lnTo>
                  <a:pt x="1707" y="12220"/>
                </a:lnTo>
                <a:lnTo>
                  <a:pt x="1089" y="12949"/>
                </a:lnTo>
                <a:cubicBezTo>
                  <a:pt x="751" y="13354"/>
                  <a:pt x="366" y="13973"/>
                  <a:pt x="232" y="14319"/>
                </a:cubicBezTo>
                <a:cubicBezTo>
                  <a:pt x="-322" y="15750"/>
                  <a:pt x="136" y="17593"/>
                  <a:pt x="1375" y="18886"/>
                </a:cubicBezTo>
                <a:cubicBezTo>
                  <a:pt x="1647" y="19170"/>
                  <a:pt x="1838" y="19420"/>
                  <a:pt x="2004" y="19689"/>
                </a:cubicBezTo>
                <a:cubicBezTo>
                  <a:pt x="1988" y="19557"/>
                  <a:pt x="1988" y="19459"/>
                  <a:pt x="2015" y="19429"/>
                </a:cubicBezTo>
                <a:cubicBezTo>
                  <a:pt x="2091" y="19347"/>
                  <a:pt x="2482" y="19369"/>
                  <a:pt x="2884" y="19479"/>
                </a:cubicBezTo>
                <a:cubicBezTo>
                  <a:pt x="3389" y="19617"/>
                  <a:pt x="3982" y="19621"/>
                  <a:pt x="4793" y="19491"/>
                </a:cubicBezTo>
                <a:lnTo>
                  <a:pt x="5971" y="19306"/>
                </a:lnTo>
                <a:lnTo>
                  <a:pt x="6805" y="20219"/>
                </a:lnTo>
                <a:cubicBezTo>
                  <a:pt x="7787" y="21290"/>
                  <a:pt x="8611" y="21599"/>
                  <a:pt x="10109" y="21454"/>
                </a:cubicBezTo>
                <a:cubicBezTo>
                  <a:pt x="10878" y="21379"/>
                  <a:pt x="11321" y="21209"/>
                  <a:pt x="11892" y="20775"/>
                </a:cubicBezTo>
                <a:cubicBezTo>
                  <a:pt x="12494" y="20317"/>
                  <a:pt x="12719" y="20242"/>
                  <a:pt x="12978" y="20392"/>
                </a:cubicBezTo>
                <a:cubicBezTo>
                  <a:pt x="13158" y="20496"/>
                  <a:pt x="13611" y="20577"/>
                  <a:pt x="13984" y="20577"/>
                </a:cubicBezTo>
                <a:cubicBezTo>
                  <a:pt x="14743" y="20577"/>
                  <a:pt x="15821" y="19863"/>
                  <a:pt x="16339" y="19010"/>
                </a:cubicBezTo>
                <a:cubicBezTo>
                  <a:pt x="16612" y="18560"/>
                  <a:pt x="16714" y="18527"/>
                  <a:pt x="17288" y="18652"/>
                </a:cubicBezTo>
                <a:cubicBezTo>
                  <a:pt x="17641" y="18728"/>
                  <a:pt x="18142" y="18768"/>
                  <a:pt x="18408" y="18750"/>
                </a:cubicBezTo>
                <a:cubicBezTo>
                  <a:pt x="18842" y="18722"/>
                  <a:pt x="19001" y="18897"/>
                  <a:pt x="18957" y="19380"/>
                </a:cubicBezTo>
                <a:cubicBezTo>
                  <a:pt x="19154" y="19006"/>
                  <a:pt x="19348" y="18752"/>
                  <a:pt x="19643" y="18454"/>
                </a:cubicBezTo>
                <a:cubicBezTo>
                  <a:pt x="21108" y="16975"/>
                  <a:pt x="21278" y="14814"/>
                  <a:pt x="20089" y="12727"/>
                </a:cubicBezTo>
                <a:cubicBezTo>
                  <a:pt x="19563" y="11805"/>
                  <a:pt x="19553" y="11786"/>
                  <a:pt x="19757" y="10665"/>
                </a:cubicBezTo>
                <a:cubicBezTo>
                  <a:pt x="20402" y="7123"/>
                  <a:pt x="18202" y="2886"/>
                  <a:pt x="14842" y="1210"/>
                </a:cubicBezTo>
                <a:cubicBezTo>
                  <a:pt x="14133" y="856"/>
                  <a:pt x="13226" y="513"/>
                  <a:pt x="12830" y="444"/>
                </a:cubicBezTo>
                <a:cubicBezTo>
                  <a:pt x="12433" y="376"/>
                  <a:pt x="12069" y="238"/>
                  <a:pt x="12018" y="148"/>
                </a:cubicBezTo>
                <a:cubicBezTo>
                  <a:pt x="11957" y="41"/>
                  <a:pt x="11219" y="-1"/>
                  <a:pt x="10452" y="0"/>
                </a:cubicBezTo>
                <a:close/>
              </a:path>
            </a:pathLst>
          </a:custGeom>
          <a:ln w="12700">
            <a:miter lim="400000"/>
          </a:ln>
        </p:spPr>
      </p:pic>
      <p:pic>
        <p:nvPicPr>
          <p:cNvPr id="361" name="Image" descr="Image"/>
          <p:cNvPicPr>
            <a:picLocks noChangeAspect="1"/>
          </p:cNvPicPr>
          <p:nvPr/>
        </p:nvPicPr>
        <p:blipFill>
          <a:blip r:embed="rId2"/>
          <a:srcRect l="4973" t="7" r="75756" b="85623"/>
          <a:stretch>
            <a:fillRect/>
          </a:stretch>
        </p:blipFill>
        <p:spPr>
          <a:xfrm>
            <a:off x="3910489" y="5950568"/>
            <a:ext cx="724725" cy="690855"/>
          </a:xfrm>
          <a:custGeom>
            <a:avLst/>
            <a:gdLst/>
            <a:ahLst/>
            <a:cxnLst>
              <a:cxn ang="0">
                <a:pos x="wd2" y="hd2"/>
              </a:cxn>
              <a:cxn ang="5400000">
                <a:pos x="wd2" y="hd2"/>
              </a:cxn>
              <a:cxn ang="10800000">
                <a:pos x="wd2" y="hd2"/>
              </a:cxn>
              <a:cxn ang="16200000">
                <a:pos x="wd2" y="hd2"/>
              </a:cxn>
            </a:cxnLst>
            <a:rect l="0" t="0" r="r" b="b"/>
            <a:pathLst>
              <a:path w="20875" h="21487" extrusionOk="0">
                <a:moveTo>
                  <a:pt x="10452" y="0"/>
                </a:moveTo>
                <a:cubicBezTo>
                  <a:pt x="9684" y="1"/>
                  <a:pt x="8885" y="53"/>
                  <a:pt x="8691" y="160"/>
                </a:cubicBezTo>
                <a:cubicBezTo>
                  <a:pt x="8526" y="252"/>
                  <a:pt x="7926" y="466"/>
                  <a:pt x="7354" y="642"/>
                </a:cubicBezTo>
                <a:cubicBezTo>
                  <a:pt x="5998" y="1058"/>
                  <a:pt x="3954" y="2429"/>
                  <a:pt x="3216" y="3419"/>
                </a:cubicBezTo>
                <a:cubicBezTo>
                  <a:pt x="1416" y="5831"/>
                  <a:pt x="803" y="8562"/>
                  <a:pt x="1455" y="11208"/>
                </a:cubicBezTo>
                <a:lnTo>
                  <a:pt x="1707" y="12220"/>
                </a:lnTo>
                <a:lnTo>
                  <a:pt x="1089" y="12949"/>
                </a:lnTo>
                <a:cubicBezTo>
                  <a:pt x="751" y="13354"/>
                  <a:pt x="366" y="13973"/>
                  <a:pt x="232" y="14319"/>
                </a:cubicBezTo>
                <a:cubicBezTo>
                  <a:pt x="-322" y="15750"/>
                  <a:pt x="136" y="17593"/>
                  <a:pt x="1375" y="18886"/>
                </a:cubicBezTo>
                <a:cubicBezTo>
                  <a:pt x="1647" y="19170"/>
                  <a:pt x="1838" y="19420"/>
                  <a:pt x="2004" y="19689"/>
                </a:cubicBezTo>
                <a:cubicBezTo>
                  <a:pt x="1988" y="19557"/>
                  <a:pt x="1988" y="19459"/>
                  <a:pt x="2015" y="19429"/>
                </a:cubicBezTo>
                <a:cubicBezTo>
                  <a:pt x="2091" y="19347"/>
                  <a:pt x="2482" y="19369"/>
                  <a:pt x="2884" y="19479"/>
                </a:cubicBezTo>
                <a:cubicBezTo>
                  <a:pt x="3389" y="19617"/>
                  <a:pt x="3982" y="19621"/>
                  <a:pt x="4793" y="19491"/>
                </a:cubicBezTo>
                <a:lnTo>
                  <a:pt x="5971" y="19306"/>
                </a:lnTo>
                <a:lnTo>
                  <a:pt x="6805" y="20219"/>
                </a:lnTo>
                <a:cubicBezTo>
                  <a:pt x="7787" y="21290"/>
                  <a:pt x="8611" y="21599"/>
                  <a:pt x="10109" y="21454"/>
                </a:cubicBezTo>
                <a:cubicBezTo>
                  <a:pt x="10878" y="21379"/>
                  <a:pt x="11321" y="21209"/>
                  <a:pt x="11892" y="20775"/>
                </a:cubicBezTo>
                <a:cubicBezTo>
                  <a:pt x="12494" y="20317"/>
                  <a:pt x="12719" y="20242"/>
                  <a:pt x="12978" y="20392"/>
                </a:cubicBezTo>
                <a:cubicBezTo>
                  <a:pt x="13158" y="20496"/>
                  <a:pt x="13611" y="20577"/>
                  <a:pt x="13984" y="20577"/>
                </a:cubicBezTo>
                <a:cubicBezTo>
                  <a:pt x="14743" y="20577"/>
                  <a:pt x="15821" y="19863"/>
                  <a:pt x="16339" y="19010"/>
                </a:cubicBezTo>
                <a:cubicBezTo>
                  <a:pt x="16612" y="18560"/>
                  <a:pt x="16714" y="18527"/>
                  <a:pt x="17288" y="18652"/>
                </a:cubicBezTo>
                <a:cubicBezTo>
                  <a:pt x="17641" y="18728"/>
                  <a:pt x="18142" y="18768"/>
                  <a:pt x="18408" y="18750"/>
                </a:cubicBezTo>
                <a:cubicBezTo>
                  <a:pt x="18842" y="18722"/>
                  <a:pt x="19001" y="18897"/>
                  <a:pt x="18957" y="19380"/>
                </a:cubicBezTo>
                <a:cubicBezTo>
                  <a:pt x="19154" y="19006"/>
                  <a:pt x="19348" y="18752"/>
                  <a:pt x="19643" y="18454"/>
                </a:cubicBezTo>
                <a:cubicBezTo>
                  <a:pt x="21108" y="16975"/>
                  <a:pt x="21278" y="14814"/>
                  <a:pt x="20089" y="12727"/>
                </a:cubicBezTo>
                <a:cubicBezTo>
                  <a:pt x="19563" y="11805"/>
                  <a:pt x="19553" y="11786"/>
                  <a:pt x="19757" y="10665"/>
                </a:cubicBezTo>
                <a:cubicBezTo>
                  <a:pt x="20402" y="7123"/>
                  <a:pt x="18202" y="2886"/>
                  <a:pt x="14842" y="1210"/>
                </a:cubicBezTo>
                <a:cubicBezTo>
                  <a:pt x="14133" y="856"/>
                  <a:pt x="13226" y="513"/>
                  <a:pt x="12830" y="444"/>
                </a:cubicBezTo>
                <a:cubicBezTo>
                  <a:pt x="12433" y="376"/>
                  <a:pt x="12069" y="238"/>
                  <a:pt x="12018" y="148"/>
                </a:cubicBezTo>
                <a:cubicBezTo>
                  <a:pt x="11957" y="41"/>
                  <a:pt x="11219" y="-1"/>
                  <a:pt x="10452" y="0"/>
                </a:cubicBezTo>
                <a:close/>
              </a:path>
            </a:pathLst>
          </a:custGeom>
          <a:ln w="12700">
            <a:miter lim="400000"/>
          </a:ln>
        </p:spPr>
      </p:pic>
      <p:sp>
        <p:nvSpPr>
          <p:cNvPr id="362" name="topic sentence"/>
          <p:cNvSpPr txBox="1"/>
          <p:nvPr/>
        </p:nvSpPr>
        <p:spPr>
          <a:xfrm rot="20619882">
            <a:off x="3956547" y="4996784"/>
            <a:ext cx="2225144" cy="29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584200">
              <a:lnSpc>
                <a:spcPct val="100000"/>
              </a:lnSpc>
              <a:spcBef>
                <a:spcPts val="400"/>
              </a:spcBef>
              <a:defRPr sz="1400" b="1">
                <a:solidFill>
                  <a:srgbClr val="7A4D2D"/>
                </a:solidFill>
                <a:latin typeface="Century Gothic"/>
                <a:ea typeface="Century Gothic"/>
                <a:cs typeface="Century Gothic"/>
                <a:sym typeface="Century Gothic"/>
              </a:defRPr>
            </a:lvl1pPr>
          </a:lstStyle>
          <a:p>
            <a:pPr>
              <a:defRPr b="0"/>
            </a:pPr>
            <a:r>
              <a:rPr b="1"/>
              <a:t>topic sentence</a:t>
            </a:r>
          </a:p>
        </p:txBody>
      </p:sp>
      <p:sp>
        <p:nvSpPr>
          <p:cNvPr id="363" name="Line"/>
          <p:cNvSpPr/>
          <p:nvPr/>
        </p:nvSpPr>
        <p:spPr>
          <a:xfrm>
            <a:off x="3519882" y="4699340"/>
            <a:ext cx="3386181" cy="3347948"/>
          </a:xfrm>
          <a:custGeom>
            <a:avLst/>
            <a:gdLst/>
            <a:ahLst/>
            <a:cxnLst>
              <a:cxn ang="0">
                <a:pos x="wd2" y="hd2"/>
              </a:cxn>
              <a:cxn ang="5400000">
                <a:pos x="wd2" y="hd2"/>
              </a:cxn>
              <a:cxn ang="10800000">
                <a:pos x="wd2" y="hd2"/>
              </a:cxn>
              <a:cxn ang="16200000">
                <a:pos x="wd2" y="hd2"/>
              </a:cxn>
            </a:cxnLst>
            <a:rect l="0" t="0" r="r" b="b"/>
            <a:pathLst>
              <a:path w="21274" h="21600" extrusionOk="0">
                <a:moveTo>
                  <a:pt x="3592" y="21600"/>
                </a:moveTo>
                <a:cubicBezTo>
                  <a:pt x="1009" y="19502"/>
                  <a:pt x="-326" y="16176"/>
                  <a:pt x="68" y="12818"/>
                </a:cubicBezTo>
                <a:cubicBezTo>
                  <a:pt x="472" y="9367"/>
                  <a:pt x="2637" y="6399"/>
                  <a:pt x="5749" y="5031"/>
                </a:cubicBezTo>
                <a:lnTo>
                  <a:pt x="21274" y="0"/>
                </a:lnTo>
              </a:path>
            </a:pathLst>
          </a:custGeom>
          <a:ln w="25400">
            <a:solidFill>
              <a:srgbClr val="7A4D2D"/>
            </a:solidFill>
            <a:miter lim="400000"/>
          </a:ln>
        </p:spPr>
        <p:txBody>
          <a:bodyPr lIns="50800" tIns="50800" rIns="50800" bIns="50800" anchor="ctr"/>
          <a:lstStyle/>
          <a:p>
            <a:endParaRPr/>
          </a:p>
        </p:txBody>
      </p:sp>
      <p:sp>
        <p:nvSpPr>
          <p:cNvPr id="364" name="Line"/>
          <p:cNvSpPr/>
          <p:nvPr/>
        </p:nvSpPr>
        <p:spPr>
          <a:xfrm flipV="1">
            <a:off x="5784263" y="5637977"/>
            <a:ext cx="1" cy="1917327"/>
          </a:xfrm>
          <a:prstGeom prst="line">
            <a:avLst/>
          </a:prstGeom>
          <a:ln w="38100">
            <a:solidFill>
              <a:srgbClr val="FFFFFF"/>
            </a:solidFill>
            <a:miter lim="400000"/>
          </a:ln>
        </p:spPr>
        <p:txBody>
          <a:bodyPr lIns="50800" tIns="50800" rIns="50800" bIns="50800" anchor="ctr"/>
          <a:lstStyle/>
          <a:p>
            <a:endParaRPr/>
          </a:p>
        </p:txBody>
      </p:sp>
      <p:sp>
        <p:nvSpPr>
          <p:cNvPr id="365" name="Line"/>
          <p:cNvSpPr/>
          <p:nvPr/>
        </p:nvSpPr>
        <p:spPr>
          <a:xfrm flipV="1">
            <a:off x="4573533" y="5526020"/>
            <a:ext cx="2370881" cy="687435"/>
          </a:xfrm>
          <a:prstGeom prst="line">
            <a:avLst/>
          </a:prstGeom>
          <a:ln w="25400">
            <a:solidFill>
              <a:srgbClr val="F8768D"/>
            </a:solidFill>
            <a:miter lim="400000"/>
          </a:ln>
        </p:spPr>
        <p:txBody>
          <a:bodyPr lIns="50800" tIns="50800" rIns="50800" bIns="50800" anchor="ctr"/>
          <a:lstStyle/>
          <a:p>
            <a:endParaRPr/>
          </a:p>
        </p:txBody>
      </p:sp>
      <p:sp>
        <p:nvSpPr>
          <p:cNvPr id="366" name="Line"/>
          <p:cNvSpPr/>
          <p:nvPr/>
        </p:nvSpPr>
        <p:spPr>
          <a:xfrm flipV="1">
            <a:off x="4573533" y="6028520"/>
            <a:ext cx="2370881" cy="687436"/>
          </a:xfrm>
          <a:prstGeom prst="line">
            <a:avLst/>
          </a:prstGeom>
          <a:ln w="25400">
            <a:solidFill>
              <a:srgbClr val="F8768D"/>
            </a:solidFill>
            <a:miter lim="400000"/>
          </a:ln>
        </p:spPr>
        <p:txBody>
          <a:bodyPr lIns="50800" tIns="50800" rIns="50800" bIns="50800" anchor="ctr"/>
          <a:lstStyle/>
          <a:p>
            <a:endParaRPr/>
          </a:p>
        </p:txBody>
      </p:sp>
      <p:sp>
        <p:nvSpPr>
          <p:cNvPr id="367" name="Line"/>
          <p:cNvSpPr/>
          <p:nvPr/>
        </p:nvSpPr>
        <p:spPr>
          <a:xfrm flipV="1">
            <a:off x="4648318" y="6605016"/>
            <a:ext cx="2297511" cy="666344"/>
          </a:xfrm>
          <a:prstGeom prst="line">
            <a:avLst/>
          </a:prstGeom>
          <a:ln w="25400">
            <a:solidFill>
              <a:srgbClr val="F8768D"/>
            </a:solidFill>
            <a:miter lim="400000"/>
          </a:ln>
        </p:spPr>
        <p:txBody>
          <a:bodyPr lIns="50800" tIns="50800" rIns="50800" bIns="50800" anchor="ctr"/>
          <a:lstStyle/>
          <a:p>
            <a:endParaRPr/>
          </a:p>
        </p:txBody>
      </p:sp>
      <p:sp>
        <p:nvSpPr>
          <p:cNvPr id="368" name="Line"/>
          <p:cNvSpPr/>
          <p:nvPr/>
        </p:nvSpPr>
        <p:spPr>
          <a:xfrm flipV="1">
            <a:off x="4648318" y="7080710"/>
            <a:ext cx="2297511" cy="666343"/>
          </a:xfrm>
          <a:prstGeom prst="line">
            <a:avLst/>
          </a:prstGeom>
          <a:ln w="25400">
            <a:solidFill>
              <a:srgbClr val="F8768D"/>
            </a:solidFill>
            <a:miter lim="400000"/>
          </a:ln>
        </p:spPr>
        <p:txBody>
          <a:bodyPr lIns="50800" tIns="50800" rIns="50800" bIns="50800" anchor="ctr"/>
          <a:lstStyle/>
          <a:p>
            <a:endParaRPr/>
          </a:p>
        </p:txBody>
      </p:sp>
      <p:sp>
        <p:nvSpPr>
          <p:cNvPr id="369" name="supporting detail 1"/>
          <p:cNvSpPr txBox="1"/>
          <p:nvPr/>
        </p:nvSpPr>
        <p:spPr>
          <a:xfrm rot="20640000">
            <a:off x="4570573" y="5713999"/>
            <a:ext cx="1570932"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584200">
              <a:lnSpc>
                <a:spcPct val="100000"/>
              </a:lnSpc>
              <a:spcBef>
                <a:spcPts val="400"/>
              </a:spcBef>
              <a:defRPr sz="1300">
                <a:solidFill>
                  <a:srgbClr val="F8768D"/>
                </a:solidFill>
                <a:latin typeface="Century Gothic"/>
                <a:ea typeface="Century Gothic"/>
                <a:cs typeface="Century Gothic"/>
                <a:sym typeface="Century Gothic"/>
              </a:defRPr>
            </a:pPr>
            <a:r>
              <a:rPr b="1"/>
              <a:t>supporting</a:t>
            </a:r>
            <a:r>
              <a:t> </a:t>
            </a:r>
            <a:r>
              <a:rPr b="1"/>
              <a:t>detail 1</a:t>
            </a:r>
          </a:p>
        </p:txBody>
      </p:sp>
      <p:sp>
        <p:nvSpPr>
          <p:cNvPr id="370" name="supporting detail 2"/>
          <p:cNvSpPr txBox="1"/>
          <p:nvPr/>
        </p:nvSpPr>
        <p:spPr>
          <a:xfrm rot="20640000">
            <a:off x="4627895" y="6207416"/>
            <a:ext cx="1570931"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584200">
              <a:lnSpc>
                <a:spcPct val="100000"/>
              </a:lnSpc>
              <a:spcBef>
                <a:spcPts val="400"/>
              </a:spcBef>
              <a:defRPr sz="1300">
                <a:solidFill>
                  <a:srgbClr val="F8768D"/>
                </a:solidFill>
                <a:latin typeface="Century Gothic"/>
                <a:ea typeface="Century Gothic"/>
                <a:cs typeface="Century Gothic"/>
                <a:sym typeface="Century Gothic"/>
              </a:defRPr>
            </a:pPr>
            <a:r>
              <a:rPr b="1"/>
              <a:t>supporting</a:t>
            </a:r>
            <a:r>
              <a:t> </a:t>
            </a:r>
            <a:r>
              <a:rPr b="1"/>
              <a:t>detail 2</a:t>
            </a:r>
          </a:p>
        </p:txBody>
      </p:sp>
      <p:sp>
        <p:nvSpPr>
          <p:cNvPr id="371" name="supporting detail 3"/>
          <p:cNvSpPr txBox="1"/>
          <p:nvPr/>
        </p:nvSpPr>
        <p:spPr>
          <a:xfrm rot="20640000">
            <a:off x="4627895" y="6782332"/>
            <a:ext cx="1570931"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584200">
              <a:lnSpc>
                <a:spcPct val="100000"/>
              </a:lnSpc>
              <a:spcBef>
                <a:spcPts val="400"/>
              </a:spcBef>
              <a:defRPr sz="1300">
                <a:solidFill>
                  <a:srgbClr val="F8768D"/>
                </a:solidFill>
                <a:latin typeface="Century Gothic"/>
                <a:ea typeface="Century Gothic"/>
                <a:cs typeface="Century Gothic"/>
                <a:sym typeface="Century Gothic"/>
              </a:defRPr>
            </a:pPr>
            <a:r>
              <a:rPr b="1"/>
              <a:t>supporting</a:t>
            </a:r>
            <a:r>
              <a:t> </a:t>
            </a:r>
            <a:r>
              <a:rPr b="1"/>
              <a:t>detail 3</a:t>
            </a:r>
          </a:p>
        </p:txBody>
      </p:sp>
      <p:sp>
        <p:nvSpPr>
          <p:cNvPr id="372" name="supporting detail 4"/>
          <p:cNvSpPr txBox="1"/>
          <p:nvPr/>
        </p:nvSpPr>
        <p:spPr>
          <a:xfrm rot="20640000">
            <a:off x="4734000" y="7228912"/>
            <a:ext cx="1570932"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584200">
              <a:lnSpc>
                <a:spcPct val="100000"/>
              </a:lnSpc>
              <a:spcBef>
                <a:spcPts val="400"/>
              </a:spcBef>
              <a:defRPr sz="1300">
                <a:solidFill>
                  <a:srgbClr val="F8768D"/>
                </a:solidFill>
                <a:latin typeface="Century Gothic"/>
                <a:ea typeface="Century Gothic"/>
                <a:cs typeface="Century Gothic"/>
                <a:sym typeface="Century Gothic"/>
              </a:defRPr>
            </a:pPr>
            <a:r>
              <a:rPr b="1"/>
              <a:t>supporting</a:t>
            </a:r>
            <a:r>
              <a:t> </a:t>
            </a:r>
            <a:r>
              <a:rPr b="1"/>
              <a:t>detail 4</a:t>
            </a:r>
          </a:p>
        </p:txBody>
      </p:sp>
      <p:sp>
        <p:nvSpPr>
          <p:cNvPr id="373" name="Table of Contents">
            <a:hlinkClick r:id="rId5"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Image" descr="Image"/>
          <p:cNvPicPr>
            <a:picLocks/>
          </p:cNvPicPr>
          <p:nvPr/>
        </p:nvPicPr>
        <p:blipFill>
          <a:blip r:embed="rId2"/>
          <a:stretch>
            <a:fillRect/>
          </a:stretch>
        </p:blipFill>
        <p:spPr>
          <a:xfrm>
            <a:off x="6596913" y="3043459"/>
            <a:ext cx="5271482" cy="4860289"/>
          </a:xfrm>
          <a:prstGeom prst="rect">
            <a:avLst/>
          </a:prstGeom>
          <a:effectLst>
            <a:outerShdw blurRad="177800" dist="88900" dir="5400000" rotWithShape="0">
              <a:srgbClr val="000000">
                <a:alpha val="70000"/>
              </a:srgbClr>
            </a:outerShdw>
          </a:effectLst>
        </p:spPr>
      </p:pic>
      <p:pic>
        <p:nvPicPr>
          <p:cNvPr id="376" name="Image" descr="Image"/>
          <p:cNvPicPr>
            <a:picLocks/>
          </p:cNvPicPr>
          <p:nvPr/>
        </p:nvPicPr>
        <p:blipFill>
          <a:blip r:embed="rId3"/>
          <a:stretch>
            <a:fillRect/>
          </a:stretch>
        </p:blipFill>
        <p:spPr>
          <a:xfrm>
            <a:off x="960262" y="5634695"/>
            <a:ext cx="4728056" cy="3628852"/>
          </a:xfrm>
          <a:prstGeom prst="rect">
            <a:avLst/>
          </a:prstGeom>
        </p:spPr>
      </p:pic>
      <p:sp>
        <p:nvSpPr>
          <p:cNvPr id="377" name="Conclusion"/>
          <p:cNvSpPr txBox="1">
            <a:spLocks noGrp="1"/>
          </p:cNvSpPr>
          <p:nvPr>
            <p:ph type="title"/>
          </p:nvPr>
        </p:nvSpPr>
        <p:spPr>
          <a:xfrm>
            <a:off x="2339974" y="1120774"/>
            <a:ext cx="8324852" cy="1619251"/>
          </a:xfrm>
          <a:prstGeom prst="rect">
            <a:avLst/>
          </a:prstGeom>
        </p:spPr>
        <p:txBody>
          <a:bodyPr/>
          <a:lstStyle>
            <a:lvl1pPr>
              <a:defRPr sz="6000" b="1">
                <a:latin typeface="Century Gothic"/>
                <a:ea typeface="Century Gothic"/>
                <a:cs typeface="Century Gothic"/>
                <a:sym typeface="Century Gothic"/>
              </a:defRPr>
            </a:lvl1pPr>
          </a:lstStyle>
          <a:p>
            <a:r>
              <a:t>Conclusion</a:t>
            </a:r>
          </a:p>
        </p:txBody>
      </p:sp>
      <p:pic>
        <p:nvPicPr>
          <p:cNvPr id="378" name="Conclusion: the last paragraph of your essay, restate your main idea. Conclusion: the last paragraph of your essay, restate your main idea. " descr="Conclusion: the last paragraph of your essay, restate your main idea. Conclusion: the last paragraph of your essay, restate your main idea. "/>
          <p:cNvPicPr>
            <a:picLocks/>
          </p:cNvPicPr>
          <p:nvPr/>
        </p:nvPicPr>
        <p:blipFill>
          <a:blip r:embed="rId4"/>
          <a:stretch>
            <a:fillRect/>
          </a:stretch>
        </p:blipFill>
        <p:spPr>
          <a:xfrm>
            <a:off x="557520" y="3037532"/>
            <a:ext cx="5743972" cy="2299656"/>
          </a:xfrm>
          <a:prstGeom prst="rect">
            <a:avLst/>
          </a:prstGeom>
        </p:spPr>
      </p:pic>
      <p:sp>
        <p:nvSpPr>
          <p:cNvPr id="379" name="Rectangle"/>
          <p:cNvSpPr/>
          <p:nvPr/>
        </p:nvSpPr>
        <p:spPr>
          <a:xfrm>
            <a:off x="6683240" y="7205278"/>
            <a:ext cx="5062514" cy="609980"/>
          </a:xfrm>
          <a:prstGeom prst="rect">
            <a:avLst/>
          </a:prstGeom>
          <a:solidFill>
            <a:srgbClr val="EF5FA7">
              <a:alpha val="29043"/>
            </a:srgbClr>
          </a:solidFill>
          <a:ln w="12700">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80" name="Line"/>
          <p:cNvSpPr/>
          <p:nvPr/>
        </p:nvSpPr>
        <p:spPr>
          <a:xfrm>
            <a:off x="6778311" y="7412690"/>
            <a:ext cx="3962151" cy="1"/>
          </a:xfrm>
          <a:prstGeom prst="line">
            <a:avLst/>
          </a:prstGeom>
          <a:ln w="12700">
            <a:solidFill>
              <a:srgbClr val="000000"/>
            </a:solidFill>
            <a:miter lim="400000"/>
          </a:ln>
        </p:spPr>
        <p:txBody>
          <a:bodyPr lIns="38100" tIns="38100" rIns="38100" bIns="38100" anchor="ctr"/>
          <a:lstStyle/>
          <a:p>
            <a:pPr defTabSz="584200">
              <a:lnSpc>
                <a:spcPct val="100000"/>
              </a:lnSpc>
              <a:defRPr sz="2000">
                <a:solidFill>
                  <a:srgbClr val="FFFFFF"/>
                </a:solidFill>
                <a:latin typeface="Helvetica Neue Medium"/>
                <a:ea typeface="Helvetica Neue Medium"/>
                <a:cs typeface="Helvetica Neue Medium"/>
                <a:sym typeface="Helvetica Neue Medium"/>
              </a:defRPr>
            </a:pPr>
            <a:endParaRPr/>
          </a:p>
        </p:txBody>
      </p:sp>
      <p:sp>
        <p:nvSpPr>
          <p:cNvPr id="381" name="Table of Contents">
            <a:hlinkClick r:id="rId5"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entence Starters"/>
          <p:cNvSpPr txBox="1">
            <a:spLocks noGrp="1"/>
          </p:cNvSpPr>
          <p:nvPr>
            <p:ph type="title"/>
          </p:nvPr>
        </p:nvSpPr>
        <p:spPr>
          <a:xfrm>
            <a:off x="2339974" y="523874"/>
            <a:ext cx="8324852" cy="1619252"/>
          </a:xfrm>
          <a:prstGeom prst="rect">
            <a:avLst/>
          </a:prstGeom>
        </p:spPr>
        <p:txBody>
          <a:bodyPr/>
          <a:lstStyle>
            <a:lvl1pPr>
              <a:defRPr sz="6000" b="1">
                <a:latin typeface="Century Gothic"/>
                <a:ea typeface="Century Gothic"/>
                <a:cs typeface="Century Gothic"/>
                <a:sym typeface="Century Gothic"/>
              </a:defRPr>
            </a:lvl1pPr>
          </a:lstStyle>
          <a:p>
            <a:r>
              <a:t>Sentence Starters</a:t>
            </a:r>
          </a:p>
        </p:txBody>
      </p:sp>
      <p:pic>
        <p:nvPicPr>
          <p:cNvPr id="384" name="Image" descr="Image"/>
          <p:cNvPicPr>
            <a:picLocks/>
          </p:cNvPicPr>
          <p:nvPr/>
        </p:nvPicPr>
        <p:blipFill>
          <a:blip r:embed="rId2"/>
          <a:stretch>
            <a:fillRect/>
          </a:stretch>
        </p:blipFill>
        <p:spPr>
          <a:xfrm>
            <a:off x="4321591" y="4084541"/>
            <a:ext cx="4871163" cy="3311718"/>
          </a:xfrm>
          <a:prstGeom prst="rect">
            <a:avLst/>
          </a:prstGeom>
          <a:effectLst>
            <a:outerShdw blurRad="25400" dist="12700" dir="3600000" rotWithShape="0">
              <a:srgbClr val="000000">
                <a:alpha val="70000"/>
              </a:srgbClr>
            </a:outerShdw>
          </a:effectLst>
        </p:spPr>
      </p:pic>
      <p:pic>
        <p:nvPicPr>
          <p:cNvPr id="385" name="Image" descr="Image"/>
          <p:cNvPicPr>
            <a:picLocks/>
          </p:cNvPicPr>
          <p:nvPr/>
        </p:nvPicPr>
        <p:blipFill>
          <a:blip r:embed="rId3"/>
          <a:stretch>
            <a:fillRect/>
          </a:stretch>
        </p:blipFill>
        <p:spPr>
          <a:xfrm>
            <a:off x="736490" y="2706233"/>
            <a:ext cx="3388171" cy="2595226"/>
          </a:xfrm>
          <a:prstGeom prst="rect">
            <a:avLst/>
          </a:prstGeom>
        </p:spPr>
      </p:pic>
      <p:pic>
        <p:nvPicPr>
          <p:cNvPr id="386" name="Image" descr="Image"/>
          <p:cNvPicPr>
            <a:picLocks/>
          </p:cNvPicPr>
          <p:nvPr/>
        </p:nvPicPr>
        <p:blipFill>
          <a:blip r:embed="rId4"/>
          <a:stretch>
            <a:fillRect/>
          </a:stretch>
        </p:blipFill>
        <p:spPr>
          <a:xfrm>
            <a:off x="9383086" y="6356089"/>
            <a:ext cx="3388171" cy="2595226"/>
          </a:xfrm>
          <a:prstGeom prst="rect">
            <a:avLst/>
          </a:prstGeom>
        </p:spPr>
      </p:pic>
      <p:pic>
        <p:nvPicPr>
          <p:cNvPr id="387" name="Introduction Introduction" descr="Introduction Introduction"/>
          <p:cNvPicPr>
            <a:picLocks/>
          </p:cNvPicPr>
          <p:nvPr/>
        </p:nvPicPr>
        <p:blipFill>
          <a:blip r:embed="rId5"/>
          <a:stretch>
            <a:fillRect/>
          </a:stretch>
        </p:blipFill>
        <p:spPr>
          <a:xfrm>
            <a:off x="1088940" y="2029618"/>
            <a:ext cx="2856739" cy="561761"/>
          </a:xfrm>
          <a:prstGeom prst="rect">
            <a:avLst/>
          </a:prstGeom>
        </p:spPr>
      </p:pic>
      <p:pic>
        <p:nvPicPr>
          <p:cNvPr id="388" name="Body paragraph Body paragraph" descr="Body paragraph Body paragraph"/>
          <p:cNvPicPr>
            <a:picLocks/>
          </p:cNvPicPr>
          <p:nvPr/>
        </p:nvPicPr>
        <p:blipFill>
          <a:blip r:embed="rId6"/>
          <a:stretch>
            <a:fillRect/>
          </a:stretch>
        </p:blipFill>
        <p:spPr>
          <a:xfrm>
            <a:off x="5050387" y="3341578"/>
            <a:ext cx="3413571" cy="591128"/>
          </a:xfrm>
          <a:prstGeom prst="rect">
            <a:avLst/>
          </a:prstGeom>
        </p:spPr>
      </p:pic>
      <p:pic>
        <p:nvPicPr>
          <p:cNvPr id="389" name="Conclusion Conclusion" descr="Conclusion Conclusion"/>
          <p:cNvPicPr>
            <a:picLocks/>
          </p:cNvPicPr>
          <p:nvPr/>
        </p:nvPicPr>
        <p:blipFill>
          <a:blip r:embed="rId7"/>
          <a:stretch>
            <a:fillRect/>
          </a:stretch>
        </p:blipFill>
        <p:spPr>
          <a:xfrm>
            <a:off x="10004084" y="5682523"/>
            <a:ext cx="2146174" cy="591127"/>
          </a:xfrm>
          <a:prstGeom prst="rect">
            <a:avLst/>
          </a:prstGeom>
        </p:spPr>
      </p:pic>
      <p:sp>
        <p:nvSpPr>
          <p:cNvPr id="390" name="Missss how can I start my sentennceee?"/>
          <p:cNvSpPr/>
          <p:nvPr/>
        </p:nvSpPr>
        <p:spPr>
          <a:xfrm>
            <a:off x="273968" y="6955310"/>
            <a:ext cx="4151403" cy="21934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373" y="2442"/>
                </a:lnTo>
                <a:lnTo>
                  <a:pt x="14718" y="736"/>
                </a:lnTo>
                <a:lnTo>
                  <a:pt x="15306" y="3584"/>
                </a:lnTo>
                <a:lnTo>
                  <a:pt x="18107" y="2843"/>
                </a:lnTo>
                <a:lnTo>
                  <a:pt x="17631" y="5712"/>
                </a:lnTo>
                <a:lnTo>
                  <a:pt x="20509" y="6037"/>
                </a:lnTo>
                <a:lnTo>
                  <a:pt x="19033" y="8540"/>
                </a:lnTo>
                <a:lnTo>
                  <a:pt x="21600" y="9888"/>
                </a:lnTo>
                <a:lnTo>
                  <a:pt x="19324" y="11686"/>
                </a:lnTo>
                <a:lnTo>
                  <a:pt x="21232" y="13874"/>
                </a:lnTo>
                <a:lnTo>
                  <a:pt x="18463" y="14725"/>
                </a:lnTo>
                <a:lnTo>
                  <a:pt x="19456" y="17457"/>
                </a:lnTo>
                <a:lnTo>
                  <a:pt x="16567" y="17246"/>
                </a:lnTo>
                <a:lnTo>
                  <a:pt x="16510" y="20154"/>
                </a:lnTo>
                <a:lnTo>
                  <a:pt x="13892" y="18909"/>
                </a:lnTo>
                <a:lnTo>
                  <a:pt x="12793" y="21600"/>
                </a:lnTo>
                <a:lnTo>
                  <a:pt x="10800" y="19490"/>
                </a:lnTo>
                <a:lnTo>
                  <a:pt x="8807" y="21600"/>
                </a:lnTo>
                <a:lnTo>
                  <a:pt x="7708" y="18909"/>
                </a:lnTo>
                <a:lnTo>
                  <a:pt x="5090" y="20154"/>
                </a:lnTo>
                <a:lnTo>
                  <a:pt x="5033" y="17246"/>
                </a:lnTo>
                <a:lnTo>
                  <a:pt x="2144" y="17457"/>
                </a:lnTo>
                <a:lnTo>
                  <a:pt x="3137" y="14725"/>
                </a:lnTo>
                <a:lnTo>
                  <a:pt x="368" y="13874"/>
                </a:lnTo>
                <a:lnTo>
                  <a:pt x="2276" y="11686"/>
                </a:lnTo>
                <a:lnTo>
                  <a:pt x="0" y="9888"/>
                </a:lnTo>
                <a:lnTo>
                  <a:pt x="2567" y="8540"/>
                </a:lnTo>
                <a:lnTo>
                  <a:pt x="1091" y="6037"/>
                </a:lnTo>
                <a:lnTo>
                  <a:pt x="3969" y="5712"/>
                </a:lnTo>
                <a:lnTo>
                  <a:pt x="3493" y="2843"/>
                </a:lnTo>
                <a:lnTo>
                  <a:pt x="6294" y="3584"/>
                </a:lnTo>
                <a:lnTo>
                  <a:pt x="6882" y="736"/>
                </a:lnTo>
                <a:lnTo>
                  <a:pt x="9227" y="2442"/>
                </a:lnTo>
                <a:close/>
              </a:path>
            </a:pathLst>
          </a:custGeom>
          <a:solidFill>
            <a:srgbClr val="FF644E"/>
          </a:solidFill>
          <a:ln w="38100">
            <a:solidFill>
              <a:srgbClr val="EE220C"/>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200" b="1">
                <a:solidFill>
                  <a:srgbClr val="FFFFFF"/>
                </a:solidFill>
                <a:latin typeface="Century Gothic"/>
                <a:ea typeface="Century Gothic"/>
                <a:cs typeface="Century Gothic"/>
                <a:sym typeface="Century Gothic"/>
              </a:defRPr>
            </a:lvl1pPr>
          </a:lstStyle>
          <a:p>
            <a:r>
              <a:t>Missss how can I start my sentennceee?</a:t>
            </a:r>
          </a:p>
        </p:txBody>
      </p:sp>
      <p:sp>
        <p:nvSpPr>
          <p:cNvPr id="391" name="Missss can I use and or because to start my sentenceeee?"/>
          <p:cNvSpPr/>
          <p:nvPr/>
        </p:nvSpPr>
        <p:spPr>
          <a:xfrm>
            <a:off x="8493186" y="1769773"/>
            <a:ext cx="4150478" cy="21934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373" y="2442"/>
                </a:lnTo>
                <a:lnTo>
                  <a:pt x="14718" y="736"/>
                </a:lnTo>
                <a:lnTo>
                  <a:pt x="15306" y="3584"/>
                </a:lnTo>
                <a:lnTo>
                  <a:pt x="18107" y="2843"/>
                </a:lnTo>
                <a:lnTo>
                  <a:pt x="17631" y="5712"/>
                </a:lnTo>
                <a:lnTo>
                  <a:pt x="20509" y="6037"/>
                </a:lnTo>
                <a:lnTo>
                  <a:pt x="19033" y="8540"/>
                </a:lnTo>
                <a:lnTo>
                  <a:pt x="21600" y="9888"/>
                </a:lnTo>
                <a:lnTo>
                  <a:pt x="19324" y="11686"/>
                </a:lnTo>
                <a:lnTo>
                  <a:pt x="21232" y="13874"/>
                </a:lnTo>
                <a:lnTo>
                  <a:pt x="18463" y="14725"/>
                </a:lnTo>
                <a:lnTo>
                  <a:pt x="19456" y="17457"/>
                </a:lnTo>
                <a:lnTo>
                  <a:pt x="16567" y="17246"/>
                </a:lnTo>
                <a:lnTo>
                  <a:pt x="16510" y="20154"/>
                </a:lnTo>
                <a:lnTo>
                  <a:pt x="13892" y="18909"/>
                </a:lnTo>
                <a:lnTo>
                  <a:pt x="12793" y="21600"/>
                </a:lnTo>
                <a:lnTo>
                  <a:pt x="10800" y="19490"/>
                </a:lnTo>
                <a:lnTo>
                  <a:pt x="8807" y="21600"/>
                </a:lnTo>
                <a:lnTo>
                  <a:pt x="7708" y="18909"/>
                </a:lnTo>
                <a:lnTo>
                  <a:pt x="5090" y="20154"/>
                </a:lnTo>
                <a:lnTo>
                  <a:pt x="5033" y="17246"/>
                </a:lnTo>
                <a:lnTo>
                  <a:pt x="2144" y="17457"/>
                </a:lnTo>
                <a:lnTo>
                  <a:pt x="3137" y="14725"/>
                </a:lnTo>
                <a:lnTo>
                  <a:pt x="368" y="13874"/>
                </a:lnTo>
                <a:lnTo>
                  <a:pt x="2276" y="11686"/>
                </a:lnTo>
                <a:lnTo>
                  <a:pt x="0" y="9888"/>
                </a:lnTo>
                <a:lnTo>
                  <a:pt x="2567" y="8540"/>
                </a:lnTo>
                <a:lnTo>
                  <a:pt x="1091" y="6037"/>
                </a:lnTo>
                <a:lnTo>
                  <a:pt x="3969" y="5712"/>
                </a:lnTo>
                <a:lnTo>
                  <a:pt x="3493" y="2843"/>
                </a:lnTo>
                <a:lnTo>
                  <a:pt x="6294" y="3584"/>
                </a:lnTo>
                <a:lnTo>
                  <a:pt x="6882" y="736"/>
                </a:lnTo>
                <a:lnTo>
                  <a:pt x="9227" y="2442"/>
                </a:lnTo>
                <a:close/>
              </a:path>
            </a:pathLst>
          </a:custGeom>
          <a:solidFill>
            <a:srgbClr val="9DC5F9"/>
          </a:solidFill>
          <a:ln w="38100">
            <a:solidFill>
              <a:srgbClr val="56C1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200" b="1">
                <a:solidFill>
                  <a:srgbClr val="FFFFFF"/>
                </a:solidFill>
                <a:latin typeface="Century Gothic"/>
                <a:ea typeface="Century Gothic"/>
                <a:cs typeface="Century Gothic"/>
                <a:sym typeface="Century Gothic"/>
              </a:defRPr>
            </a:lvl1pPr>
          </a:lstStyle>
          <a:p>
            <a:r>
              <a:t>Missss can I use and or because to start my sentenceeee?</a:t>
            </a:r>
          </a:p>
        </p:txBody>
      </p:sp>
      <p:sp>
        <p:nvSpPr>
          <p:cNvPr id="392" name="NO!"/>
          <p:cNvSpPr/>
          <p:nvPr/>
        </p:nvSpPr>
        <p:spPr>
          <a:xfrm>
            <a:off x="11290034" y="3502998"/>
            <a:ext cx="1269850" cy="1270153"/>
          </a:xfrm>
          <a:custGeom>
            <a:avLst/>
            <a:gdLst/>
            <a:ahLst/>
            <a:cxnLst>
              <a:cxn ang="0">
                <a:pos x="wd2" y="hd2"/>
              </a:cxn>
              <a:cxn ang="5400000">
                <a:pos x="wd2" y="hd2"/>
              </a:cxn>
              <a:cxn ang="10800000">
                <a:pos x="wd2" y="hd2"/>
              </a:cxn>
              <a:cxn ang="16200000">
                <a:pos x="wd2" y="hd2"/>
              </a:cxn>
            </a:cxnLst>
            <a:rect l="0" t="0" r="r" b="b"/>
            <a:pathLst>
              <a:path w="21600" h="21600" extrusionOk="0">
                <a:moveTo>
                  <a:pt x="6327" y="0"/>
                </a:moveTo>
                <a:lnTo>
                  <a:pt x="0" y="6325"/>
                </a:lnTo>
                <a:lnTo>
                  <a:pt x="0" y="15270"/>
                </a:lnTo>
                <a:lnTo>
                  <a:pt x="6327" y="21600"/>
                </a:lnTo>
                <a:lnTo>
                  <a:pt x="15273" y="21600"/>
                </a:lnTo>
                <a:lnTo>
                  <a:pt x="21600" y="15275"/>
                </a:lnTo>
                <a:lnTo>
                  <a:pt x="21600" y="6325"/>
                </a:lnTo>
                <a:lnTo>
                  <a:pt x="15280" y="0"/>
                </a:lnTo>
                <a:lnTo>
                  <a:pt x="6327" y="0"/>
                </a:lnTo>
                <a:close/>
                <a:moveTo>
                  <a:pt x="6645" y="767"/>
                </a:moveTo>
                <a:lnTo>
                  <a:pt x="14956" y="767"/>
                </a:lnTo>
                <a:lnTo>
                  <a:pt x="20832" y="6642"/>
                </a:lnTo>
                <a:lnTo>
                  <a:pt x="20832" y="14958"/>
                </a:lnTo>
                <a:lnTo>
                  <a:pt x="20838" y="14958"/>
                </a:lnTo>
                <a:lnTo>
                  <a:pt x="14961" y="20833"/>
                </a:lnTo>
                <a:lnTo>
                  <a:pt x="6645" y="20833"/>
                </a:lnTo>
                <a:lnTo>
                  <a:pt x="768" y="14958"/>
                </a:lnTo>
                <a:lnTo>
                  <a:pt x="768" y="6642"/>
                </a:lnTo>
                <a:lnTo>
                  <a:pt x="6645" y="767"/>
                </a:lnTo>
                <a:close/>
                <a:moveTo>
                  <a:pt x="6920" y="1425"/>
                </a:moveTo>
                <a:lnTo>
                  <a:pt x="1425" y="6916"/>
                </a:lnTo>
                <a:lnTo>
                  <a:pt x="1425" y="14684"/>
                </a:lnTo>
                <a:lnTo>
                  <a:pt x="6920" y="20175"/>
                </a:lnTo>
                <a:lnTo>
                  <a:pt x="14687" y="20175"/>
                </a:lnTo>
                <a:lnTo>
                  <a:pt x="20180" y="14684"/>
                </a:lnTo>
                <a:lnTo>
                  <a:pt x="20180" y="6916"/>
                </a:lnTo>
                <a:lnTo>
                  <a:pt x="14687" y="1425"/>
                </a:lnTo>
                <a:lnTo>
                  <a:pt x="6920" y="1425"/>
                </a:lnTo>
                <a:close/>
              </a:path>
            </a:pathLst>
          </a:custGeom>
          <a:solidFill>
            <a:srgbClr val="EE220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800" b="1">
                <a:solidFill>
                  <a:srgbClr val="FFFFFF"/>
                </a:solidFill>
                <a:latin typeface="Century Gothic"/>
                <a:ea typeface="Century Gothic"/>
                <a:cs typeface="Century Gothic"/>
                <a:sym typeface="Century Gothic"/>
              </a:defRPr>
            </a:lvl1pPr>
          </a:lstStyle>
          <a:p>
            <a:r>
              <a:t>NO!</a:t>
            </a:r>
          </a:p>
        </p:txBody>
      </p:sp>
      <p:sp>
        <p:nvSpPr>
          <p:cNvPr id="393" name="Table of Contents">
            <a:hlinkClick r:id="rId8"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Part 1: Opinion"/>
          <p:cNvSpPr txBox="1">
            <a:spLocks noGrp="1"/>
          </p:cNvSpPr>
          <p:nvPr>
            <p:ph type="title"/>
          </p:nvPr>
        </p:nvSpPr>
        <p:spPr>
          <a:xfrm>
            <a:off x="2339974" y="523874"/>
            <a:ext cx="8324852" cy="1619252"/>
          </a:xfrm>
          <a:prstGeom prst="rect">
            <a:avLst/>
          </a:prstGeom>
        </p:spPr>
        <p:txBody>
          <a:bodyPr/>
          <a:lstStyle>
            <a:lvl1pPr>
              <a:defRPr sz="6500" b="1">
                <a:latin typeface="Century Gothic"/>
                <a:ea typeface="Century Gothic"/>
                <a:cs typeface="Century Gothic"/>
                <a:sym typeface="Century Gothic"/>
              </a:defRPr>
            </a:lvl1pPr>
          </a:lstStyle>
          <a:p>
            <a:r>
              <a:t>Part 1: Opinion</a:t>
            </a:r>
          </a:p>
        </p:txBody>
      </p:sp>
      <p:pic>
        <p:nvPicPr>
          <p:cNvPr id="401" name="Image" descr="Image"/>
          <p:cNvPicPr>
            <a:picLocks noChangeAspect="1"/>
          </p:cNvPicPr>
          <p:nvPr/>
        </p:nvPicPr>
        <p:blipFill>
          <a:blip r:embed="rId2"/>
          <a:stretch>
            <a:fillRect/>
          </a:stretch>
        </p:blipFill>
        <p:spPr>
          <a:xfrm>
            <a:off x="953519" y="2578662"/>
            <a:ext cx="10952838" cy="6394254"/>
          </a:xfrm>
          <a:prstGeom prst="rect">
            <a:avLst/>
          </a:prstGeom>
          <a:ln w="12700">
            <a:miter lim="400000"/>
          </a:ln>
        </p:spPr>
      </p:pic>
      <p:pic>
        <p:nvPicPr>
          <p:cNvPr id="402" name="Image" descr="Image"/>
          <p:cNvPicPr>
            <a:picLocks noChangeAspect="1"/>
          </p:cNvPicPr>
          <p:nvPr/>
        </p:nvPicPr>
        <p:blipFill>
          <a:blip r:embed="rId2"/>
          <a:srcRect t="53985" b="43247"/>
          <a:stretch>
            <a:fillRect/>
          </a:stretch>
        </p:blipFill>
        <p:spPr>
          <a:xfrm>
            <a:off x="953460" y="8895789"/>
            <a:ext cx="10952838" cy="176909"/>
          </a:xfrm>
          <a:prstGeom prst="rect">
            <a:avLst/>
          </a:prstGeom>
          <a:ln w="12700">
            <a:miter lim="400000"/>
          </a:ln>
        </p:spPr>
      </p:pic>
      <p:sp>
        <p:nvSpPr>
          <p:cNvPr id="403"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pic>
        <p:nvPicPr>
          <p:cNvPr id="404" name="Image" descr="Image"/>
          <p:cNvPicPr>
            <a:picLocks noChangeAspect="1"/>
          </p:cNvPicPr>
          <p:nvPr/>
        </p:nvPicPr>
        <p:blipFill>
          <a:blip r:embed="rId4"/>
          <a:srcRect/>
          <a:stretch>
            <a:fillRect/>
          </a:stretch>
        </p:blipFill>
        <p:spPr>
          <a:xfrm>
            <a:off x="9000323" y="4317358"/>
            <a:ext cx="2792046" cy="4653410"/>
          </a:xfrm>
          <a:prstGeom prst="rect">
            <a:avLst/>
          </a:prstGeom>
          <a:ln w="12700">
            <a:miter lim="400000"/>
          </a:ln>
        </p:spPr>
      </p:pic>
      <p:pic>
        <p:nvPicPr>
          <p:cNvPr id="405" name="Image" descr="Image"/>
          <p:cNvPicPr>
            <a:picLocks noChangeAspect="1"/>
          </p:cNvPicPr>
          <p:nvPr/>
        </p:nvPicPr>
        <p:blipFill>
          <a:blip r:embed="rId2"/>
          <a:srcRect l="99022" t="38321"/>
          <a:stretch>
            <a:fillRect/>
          </a:stretch>
        </p:blipFill>
        <p:spPr>
          <a:xfrm>
            <a:off x="8948492" y="4299621"/>
            <a:ext cx="129385" cy="476485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Image" descr="Image"/>
          <p:cNvPicPr>
            <a:picLocks noChangeAspect="1"/>
          </p:cNvPicPr>
          <p:nvPr/>
        </p:nvPicPr>
        <p:blipFill>
          <a:blip r:embed="rId2"/>
          <a:srcRect t="56199" b="24128"/>
          <a:stretch>
            <a:fillRect/>
          </a:stretch>
        </p:blipFill>
        <p:spPr>
          <a:xfrm rot="10800000" flipH="1">
            <a:off x="2131223" y="8071077"/>
            <a:ext cx="9042124" cy="1382045"/>
          </a:xfrm>
          <a:prstGeom prst="rect">
            <a:avLst/>
          </a:prstGeom>
          <a:ln w="12700">
            <a:miter lim="400000"/>
          </a:ln>
        </p:spPr>
      </p:pic>
      <p:pic>
        <p:nvPicPr>
          <p:cNvPr id="408" name="Image" descr="Image"/>
          <p:cNvPicPr>
            <a:picLocks noChangeAspect="1"/>
          </p:cNvPicPr>
          <p:nvPr/>
        </p:nvPicPr>
        <p:blipFill>
          <a:blip r:embed="rId2"/>
          <a:stretch>
            <a:fillRect/>
          </a:stretch>
        </p:blipFill>
        <p:spPr>
          <a:xfrm>
            <a:off x="2131163" y="1503620"/>
            <a:ext cx="9042124" cy="7025293"/>
          </a:xfrm>
          <a:prstGeom prst="rect">
            <a:avLst/>
          </a:prstGeom>
          <a:ln w="12700">
            <a:miter lim="400000"/>
          </a:ln>
        </p:spPr>
      </p:pic>
      <p:sp>
        <p:nvSpPr>
          <p:cNvPr id="409" name="Part 2: Plan (A)"/>
          <p:cNvSpPr txBox="1">
            <a:spLocks noGrp="1"/>
          </p:cNvSpPr>
          <p:nvPr>
            <p:ph type="title"/>
          </p:nvPr>
        </p:nvSpPr>
        <p:spPr>
          <a:xfrm>
            <a:off x="2339974" y="-30478"/>
            <a:ext cx="8324852" cy="1619251"/>
          </a:xfrm>
          <a:prstGeom prst="rect">
            <a:avLst/>
          </a:prstGeom>
        </p:spPr>
        <p:txBody>
          <a:bodyPr/>
          <a:lstStyle>
            <a:lvl1pPr>
              <a:tabLst>
                <a:tab pos="7137400" algn="l"/>
              </a:tabLst>
              <a:defRPr sz="6500" b="1">
                <a:latin typeface="Century Gothic"/>
                <a:ea typeface="Century Gothic"/>
                <a:cs typeface="Century Gothic"/>
                <a:sym typeface="Century Gothic"/>
              </a:defRPr>
            </a:lvl1pPr>
          </a:lstStyle>
          <a:p>
            <a:r>
              <a:t>Part 2: Plan (A)</a:t>
            </a:r>
          </a:p>
        </p:txBody>
      </p:sp>
      <p:sp>
        <p:nvSpPr>
          <p:cNvPr id="410"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411" name="Line"/>
          <p:cNvSpPr/>
          <p:nvPr/>
        </p:nvSpPr>
        <p:spPr>
          <a:xfrm flipV="1">
            <a:off x="6652224" y="6762407"/>
            <a:ext cx="1" cy="817776"/>
          </a:xfrm>
          <a:prstGeom prst="line">
            <a:avLst/>
          </a:prstGeom>
          <a:ln w="25400">
            <a:solidFill>
              <a:srgbClr val="000000"/>
            </a:solidFill>
            <a:miter lim="400000"/>
          </a:ln>
        </p:spPr>
        <p:txBody>
          <a:bodyPr lIns="50800" tIns="50800" rIns="50800" bIns="50800" anchor="ctr"/>
          <a:lstStyle/>
          <a:p>
            <a:endParaRPr/>
          </a:p>
        </p:txBody>
      </p:sp>
      <p:sp>
        <p:nvSpPr>
          <p:cNvPr id="412" name="Line"/>
          <p:cNvSpPr/>
          <p:nvPr/>
        </p:nvSpPr>
        <p:spPr>
          <a:xfrm flipV="1">
            <a:off x="4477252" y="7988827"/>
            <a:ext cx="1389802" cy="316213"/>
          </a:xfrm>
          <a:prstGeom prst="line">
            <a:avLst/>
          </a:prstGeom>
          <a:ln w="25400">
            <a:solidFill>
              <a:srgbClr val="000000"/>
            </a:solidFill>
            <a:miter lim="400000"/>
          </a:ln>
        </p:spPr>
        <p:txBody>
          <a:bodyPr lIns="50800" tIns="50800" rIns="50800" bIns="50800" anchor="ctr"/>
          <a:lstStyle/>
          <a:p>
            <a:endParaRPr/>
          </a:p>
        </p:txBody>
      </p:sp>
      <p:sp>
        <p:nvSpPr>
          <p:cNvPr id="413" name="Line"/>
          <p:cNvSpPr/>
          <p:nvPr/>
        </p:nvSpPr>
        <p:spPr>
          <a:xfrm flipH="1" flipV="1">
            <a:off x="7399449" y="7988827"/>
            <a:ext cx="1263485" cy="316213"/>
          </a:xfrm>
          <a:prstGeom prst="line">
            <a:avLst/>
          </a:prstGeom>
          <a:ln w="25400">
            <a:solidFill>
              <a:srgbClr val="000000"/>
            </a:solidFill>
            <a:miter lim="400000"/>
          </a:ln>
        </p:spPr>
        <p:txBody>
          <a:bodyPr lIns="50800" tIns="50800" rIns="50800" bIns="50800" anchor="ctr"/>
          <a:lstStyle/>
          <a:p>
            <a:endParaRPr/>
          </a:p>
        </p:txBody>
      </p:sp>
      <p:sp>
        <p:nvSpPr>
          <p:cNvPr id="414" name="Oval"/>
          <p:cNvSpPr/>
          <p:nvPr/>
        </p:nvSpPr>
        <p:spPr>
          <a:xfrm>
            <a:off x="5502466" y="5642314"/>
            <a:ext cx="2299518" cy="122296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415" name="Oval"/>
          <p:cNvSpPr/>
          <p:nvPr/>
        </p:nvSpPr>
        <p:spPr>
          <a:xfrm>
            <a:off x="2567140" y="8030822"/>
            <a:ext cx="2299518" cy="122296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416" name="Oval"/>
          <p:cNvSpPr/>
          <p:nvPr/>
        </p:nvSpPr>
        <p:spPr>
          <a:xfrm>
            <a:off x="8437791" y="8030822"/>
            <a:ext cx="2299519" cy="122296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417" name="Oval"/>
          <p:cNvSpPr/>
          <p:nvPr/>
        </p:nvSpPr>
        <p:spPr>
          <a:xfrm>
            <a:off x="5502466" y="7208113"/>
            <a:ext cx="2299518" cy="161925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sz="2200">
                <a:solidFill>
                  <a:schemeClr val="accent1">
                    <a:satOff val="2969"/>
                    <a:lumOff val="-11469"/>
                  </a:schemeClr>
                </a:solidFill>
                <a:latin typeface="Graphik"/>
                <a:ea typeface="Graphik"/>
                <a:cs typeface="Graphik"/>
                <a:sym typeface="Graphik"/>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Write a plan for your essay. How can we use technology to help with our education?… Write a plan for your essay. How can we use technology to help with our education?Why do we use technology in school?How will technology help you learn?What technology do" descr="Write a plan for your essay. How can we use technology to help with our education?… Write a plan for your essay. How can we use technology to help with our education?Why do we use technology in school?How will technology help you learn?What technology do you want to be added to schools in the future?"/>
          <p:cNvPicPr>
            <a:picLocks/>
          </p:cNvPicPr>
          <p:nvPr/>
        </p:nvPicPr>
        <p:blipFill>
          <a:blip r:embed="rId2"/>
          <a:stretch>
            <a:fillRect/>
          </a:stretch>
        </p:blipFill>
        <p:spPr>
          <a:xfrm>
            <a:off x="648252" y="973512"/>
            <a:ext cx="4069511" cy="7806576"/>
          </a:xfrm>
          <a:prstGeom prst="rect">
            <a:avLst/>
          </a:prstGeom>
        </p:spPr>
      </p:pic>
      <p:sp>
        <p:nvSpPr>
          <p:cNvPr id="420" name="Part 2: Plan (B)"/>
          <p:cNvSpPr txBox="1">
            <a:spLocks noGrp="1"/>
          </p:cNvSpPr>
          <p:nvPr>
            <p:ph type="title"/>
          </p:nvPr>
        </p:nvSpPr>
        <p:spPr>
          <a:xfrm>
            <a:off x="2339974" y="523874"/>
            <a:ext cx="8324852" cy="1619252"/>
          </a:xfrm>
          <a:prstGeom prst="rect">
            <a:avLst/>
          </a:prstGeom>
        </p:spPr>
        <p:txBody>
          <a:bodyPr/>
          <a:lstStyle>
            <a:lvl1pPr>
              <a:tabLst>
                <a:tab pos="7137400" algn="l"/>
              </a:tabLst>
              <a:defRPr sz="6500" b="1">
                <a:latin typeface="Century Gothic"/>
                <a:ea typeface="Century Gothic"/>
                <a:cs typeface="Century Gothic"/>
                <a:sym typeface="Century Gothic"/>
              </a:defRPr>
            </a:lvl1pPr>
          </a:lstStyle>
          <a:p>
            <a:r>
              <a:t>Part 2: Plan (B)</a:t>
            </a:r>
          </a:p>
        </p:txBody>
      </p:sp>
      <p:sp>
        <p:nvSpPr>
          <p:cNvPr id="421" name="Rounded Rectangle"/>
          <p:cNvSpPr/>
          <p:nvPr/>
        </p:nvSpPr>
        <p:spPr>
          <a:xfrm>
            <a:off x="5153678" y="2728568"/>
            <a:ext cx="7295889" cy="6023664"/>
          </a:xfrm>
          <a:prstGeom prst="roundRect">
            <a:avLst>
              <a:gd name="adj" fmla="val 6365"/>
            </a:avLst>
          </a:prstGeom>
          <a:ln w="25400">
            <a:solidFill>
              <a:srgbClr val="000000"/>
            </a:solidFill>
            <a:miter lim="400000"/>
          </a:ln>
        </p:spPr>
        <p:txBody>
          <a:bodyPr lIns="50800" tIns="50800" rIns="50800" bIns="50800" anchor="ctr"/>
          <a:lstStyle/>
          <a:p>
            <a:pPr defTabSz="584200">
              <a:lnSpc>
                <a:spcPct val="100000"/>
              </a:lnSpc>
              <a:defRPr sz="2200">
                <a:solidFill>
                  <a:srgbClr val="FFFFFF"/>
                </a:solidFill>
                <a:latin typeface="Helvetica Neue Medium"/>
                <a:ea typeface="Helvetica Neue Medium"/>
                <a:cs typeface="Helvetica Neue Medium"/>
                <a:sym typeface="Helvetica Neue Medium"/>
              </a:defRPr>
            </a:pPr>
            <a:endParaRPr/>
          </a:p>
        </p:txBody>
      </p:sp>
      <p:sp>
        <p:nvSpPr>
          <p:cNvPr id="422"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423" name="Oval"/>
          <p:cNvSpPr/>
          <p:nvPr/>
        </p:nvSpPr>
        <p:spPr>
          <a:xfrm>
            <a:off x="7651863" y="4930775"/>
            <a:ext cx="2299519" cy="161925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sz="2200">
                <a:solidFill>
                  <a:schemeClr val="accent1">
                    <a:satOff val="2969"/>
                    <a:lumOff val="-11469"/>
                  </a:schemeClr>
                </a:solidFill>
                <a:latin typeface="Graphik"/>
                <a:ea typeface="Graphik"/>
                <a:cs typeface="Graphik"/>
                <a:sym typeface="Graphik"/>
              </a:defRPr>
            </a:pPr>
            <a:endParaRPr/>
          </a:p>
        </p:txBody>
      </p:sp>
      <p:sp>
        <p:nvSpPr>
          <p:cNvPr id="424" name="Line"/>
          <p:cNvSpPr/>
          <p:nvPr/>
        </p:nvSpPr>
        <p:spPr>
          <a:xfrm flipV="1">
            <a:off x="8732688" y="4125489"/>
            <a:ext cx="1" cy="817776"/>
          </a:xfrm>
          <a:prstGeom prst="line">
            <a:avLst/>
          </a:prstGeom>
          <a:ln w="25400">
            <a:solidFill>
              <a:srgbClr val="000000"/>
            </a:solidFill>
            <a:miter lim="400000"/>
          </a:ln>
        </p:spPr>
        <p:txBody>
          <a:bodyPr lIns="50800" tIns="50800" rIns="50800" bIns="50800" anchor="ctr"/>
          <a:lstStyle/>
          <a:p>
            <a:endParaRPr/>
          </a:p>
        </p:txBody>
      </p:sp>
      <p:sp>
        <p:nvSpPr>
          <p:cNvPr id="425" name="Line"/>
          <p:cNvSpPr/>
          <p:nvPr/>
        </p:nvSpPr>
        <p:spPr>
          <a:xfrm flipV="1">
            <a:off x="7302324" y="6355736"/>
            <a:ext cx="714128" cy="714127"/>
          </a:xfrm>
          <a:prstGeom prst="line">
            <a:avLst/>
          </a:prstGeom>
          <a:ln w="25400">
            <a:solidFill>
              <a:srgbClr val="000000"/>
            </a:solidFill>
            <a:miter lim="400000"/>
          </a:ln>
        </p:spPr>
        <p:txBody>
          <a:bodyPr lIns="50800" tIns="50800" rIns="50800" bIns="50800" anchor="ctr"/>
          <a:lstStyle/>
          <a:p>
            <a:endParaRPr/>
          </a:p>
        </p:txBody>
      </p:sp>
      <p:sp>
        <p:nvSpPr>
          <p:cNvPr id="426" name="Line"/>
          <p:cNvSpPr/>
          <p:nvPr/>
        </p:nvSpPr>
        <p:spPr>
          <a:xfrm flipH="1" flipV="1">
            <a:off x="9548846" y="6355736"/>
            <a:ext cx="714127" cy="714127"/>
          </a:xfrm>
          <a:prstGeom prst="line">
            <a:avLst/>
          </a:prstGeom>
          <a:ln w="25400">
            <a:solidFill>
              <a:srgbClr val="000000"/>
            </a:solidFill>
            <a:miter lim="400000"/>
          </a:ln>
        </p:spPr>
        <p:txBody>
          <a:bodyPr lIns="50800" tIns="50800" rIns="50800" bIns="50800" anchor="ctr"/>
          <a:lstStyle/>
          <a:p>
            <a:endParaRPr/>
          </a:p>
        </p:txBody>
      </p:sp>
      <p:sp>
        <p:nvSpPr>
          <p:cNvPr id="427" name="Oval"/>
          <p:cNvSpPr/>
          <p:nvPr/>
        </p:nvSpPr>
        <p:spPr>
          <a:xfrm>
            <a:off x="7582930" y="3005396"/>
            <a:ext cx="2299518" cy="122296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428" name="Oval"/>
          <p:cNvSpPr/>
          <p:nvPr/>
        </p:nvSpPr>
        <p:spPr>
          <a:xfrm>
            <a:off x="5645452" y="6922118"/>
            <a:ext cx="2299518" cy="122296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429" name="Oval"/>
          <p:cNvSpPr/>
          <p:nvPr/>
        </p:nvSpPr>
        <p:spPr>
          <a:xfrm>
            <a:off x="9697867" y="7010348"/>
            <a:ext cx="2299518" cy="1222962"/>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430" name="Use this to plan for the essay on the next page."/>
          <p:cNvSpPr/>
          <p:nvPr/>
        </p:nvSpPr>
        <p:spPr>
          <a:xfrm>
            <a:off x="607306" y="7386573"/>
            <a:ext cx="4151403" cy="21934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373" y="2442"/>
                </a:lnTo>
                <a:lnTo>
                  <a:pt x="14718" y="736"/>
                </a:lnTo>
                <a:lnTo>
                  <a:pt x="15306" y="3584"/>
                </a:lnTo>
                <a:lnTo>
                  <a:pt x="18107" y="2843"/>
                </a:lnTo>
                <a:lnTo>
                  <a:pt x="17631" y="5712"/>
                </a:lnTo>
                <a:lnTo>
                  <a:pt x="20509" y="6037"/>
                </a:lnTo>
                <a:lnTo>
                  <a:pt x="19033" y="8540"/>
                </a:lnTo>
                <a:lnTo>
                  <a:pt x="21600" y="9888"/>
                </a:lnTo>
                <a:lnTo>
                  <a:pt x="19324" y="11686"/>
                </a:lnTo>
                <a:lnTo>
                  <a:pt x="21232" y="13874"/>
                </a:lnTo>
                <a:lnTo>
                  <a:pt x="18463" y="14725"/>
                </a:lnTo>
                <a:lnTo>
                  <a:pt x="19456" y="17457"/>
                </a:lnTo>
                <a:lnTo>
                  <a:pt x="16567" y="17246"/>
                </a:lnTo>
                <a:lnTo>
                  <a:pt x="16510" y="20154"/>
                </a:lnTo>
                <a:lnTo>
                  <a:pt x="13892" y="18909"/>
                </a:lnTo>
                <a:lnTo>
                  <a:pt x="12793" y="21600"/>
                </a:lnTo>
                <a:lnTo>
                  <a:pt x="10800" y="19490"/>
                </a:lnTo>
                <a:lnTo>
                  <a:pt x="8807" y="21600"/>
                </a:lnTo>
                <a:lnTo>
                  <a:pt x="7708" y="18909"/>
                </a:lnTo>
                <a:lnTo>
                  <a:pt x="5090" y="20154"/>
                </a:lnTo>
                <a:lnTo>
                  <a:pt x="5033" y="17246"/>
                </a:lnTo>
                <a:lnTo>
                  <a:pt x="2144" y="17457"/>
                </a:lnTo>
                <a:lnTo>
                  <a:pt x="3137" y="14725"/>
                </a:lnTo>
                <a:lnTo>
                  <a:pt x="368" y="13874"/>
                </a:lnTo>
                <a:lnTo>
                  <a:pt x="2276" y="11686"/>
                </a:lnTo>
                <a:lnTo>
                  <a:pt x="0" y="9888"/>
                </a:lnTo>
                <a:lnTo>
                  <a:pt x="2567" y="8540"/>
                </a:lnTo>
                <a:lnTo>
                  <a:pt x="1091" y="6037"/>
                </a:lnTo>
                <a:lnTo>
                  <a:pt x="3969" y="5712"/>
                </a:lnTo>
                <a:lnTo>
                  <a:pt x="3493" y="2843"/>
                </a:lnTo>
                <a:lnTo>
                  <a:pt x="6294" y="3584"/>
                </a:lnTo>
                <a:lnTo>
                  <a:pt x="6882" y="736"/>
                </a:lnTo>
                <a:lnTo>
                  <a:pt x="9227" y="2442"/>
                </a:lnTo>
                <a:close/>
              </a:path>
            </a:pathLst>
          </a:custGeom>
          <a:solidFill>
            <a:srgbClr val="FF644E"/>
          </a:solidFill>
          <a:ln w="38100">
            <a:solidFill>
              <a:srgbClr val="EE220C"/>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400" b="1">
                <a:solidFill>
                  <a:srgbClr val="FFFFFF"/>
                </a:solidFill>
                <a:latin typeface="Century Gothic"/>
                <a:ea typeface="Century Gothic"/>
                <a:cs typeface="Century Gothic"/>
                <a:sym typeface="Century Gothic"/>
              </a:defRPr>
            </a:lvl1pPr>
          </a:lstStyle>
          <a:p>
            <a:r>
              <a:t>Use this to plan for the essay on the next page.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___________________________… _________________________________________________________________________________________________________________________________________________________________________________________________________________________________" descr="___________________________…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p:cNvPicPr>
            <a:picLocks/>
          </p:cNvPicPr>
          <p:nvPr/>
        </p:nvPicPr>
        <p:blipFill>
          <a:blip r:embed="rId2"/>
          <a:stretch>
            <a:fillRect/>
          </a:stretch>
        </p:blipFill>
        <p:spPr>
          <a:xfrm>
            <a:off x="6032041" y="2446132"/>
            <a:ext cx="6249354" cy="6826797"/>
          </a:xfrm>
          <a:prstGeom prst="rect">
            <a:avLst/>
          </a:prstGeom>
        </p:spPr>
      </p:pic>
      <p:pic>
        <p:nvPicPr>
          <p:cNvPr id="433" name="Write an essay of 80-100 words. How can we use technology to help with our education?… Write an essay of 80-100 words. How can we use technology to help with our education?Why do we use technology in school?How will technology help you learn?What technol" descr="Write an essay of 80-100 words. How can we use technology to help with our education?… Write an essay of 80-100 words. How can we use technology to help with our education?Why do we use technology in school?How will technology help you learn?What technology do you want to be add ed to schools in the future?"/>
          <p:cNvPicPr>
            <a:picLocks/>
          </p:cNvPicPr>
          <p:nvPr/>
        </p:nvPicPr>
        <p:blipFill>
          <a:blip r:embed="rId3"/>
          <a:stretch>
            <a:fillRect/>
          </a:stretch>
        </p:blipFill>
        <p:spPr>
          <a:xfrm>
            <a:off x="345524" y="2357908"/>
            <a:ext cx="5635286" cy="2878361"/>
          </a:xfrm>
          <a:prstGeom prst="rect">
            <a:avLst/>
          </a:prstGeom>
        </p:spPr>
      </p:pic>
      <p:pic>
        <p:nvPicPr>
          <p:cNvPr id="434" name="Edit… EditCapitalsFull stopsFull sentencesSpellingDid you answer all the questions?" descr="Edit… EditCapitalsFull stopsFull sentencesSpellingDid you answer all the questions?"/>
          <p:cNvPicPr>
            <a:picLocks/>
          </p:cNvPicPr>
          <p:nvPr/>
        </p:nvPicPr>
        <p:blipFill>
          <a:blip r:embed="rId4"/>
          <a:stretch>
            <a:fillRect/>
          </a:stretch>
        </p:blipFill>
        <p:spPr>
          <a:xfrm>
            <a:off x="3930585" y="7357674"/>
            <a:ext cx="1705896" cy="1918381"/>
          </a:xfrm>
          <a:prstGeom prst="rect">
            <a:avLst/>
          </a:prstGeom>
        </p:spPr>
      </p:pic>
      <p:pic>
        <p:nvPicPr>
          <p:cNvPr id="435" name="Writing… WritingIntroductionTopic sentenceBody paragraphTopic SentenceSupporting Details 1, 2 &amp;3Conclusion" descr="Writing… WritingIntroductionTopic sentenceBody paragraphTopic SentenceSupporting Details 1, 2 &amp;3Conclusion"/>
          <p:cNvPicPr>
            <a:picLocks/>
          </p:cNvPicPr>
          <p:nvPr/>
        </p:nvPicPr>
        <p:blipFill>
          <a:blip r:embed="rId5"/>
          <a:stretch>
            <a:fillRect/>
          </a:stretch>
        </p:blipFill>
        <p:spPr>
          <a:xfrm>
            <a:off x="1733079" y="7357674"/>
            <a:ext cx="2076231" cy="1918381"/>
          </a:xfrm>
          <a:prstGeom prst="rect">
            <a:avLst/>
          </a:prstGeom>
        </p:spPr>
      </p:pic>
      <p:pic>
        <p:nvPicPr>
          <p:cNvPr id="436" name="Did you read all parts of the question? Did you read all parts of the question? " descr="Did you read all parts of the question? Did you read all parts of the question? "/>
          <p:cNvPicPr>
            <a:picLocks/>
          </p:cNvPicPr>
          <p:nvPr/>
        </p:nvPicPr>
        <p:blipFill>
          <a:blip r:embed="rId6"/>
          <a:stretch>
            <a:fillRect/>
          </a:stretch>
        </p:blipFill>
        <p:spPr>
          <a:xfrm>
            <a:off x="570332" y="7357674"/>
            <a:ext cx="1041473" cy="1918381"/>
          </a:xfrm>
          <a:prstGeom prst="rect">
            <a:avLst/>
          </a:prstGeom>
        </p:spPr>
      </p:pic>
      <p:sp>
        <p:nvSpPr>
          <p:cNvPr id="437" name="TECHNOLOGY IN SCHOOL AND EDUCTAION ONLY!!"/>
          <p:cNvSpPr/>
          <p:nvPr/>
        </p:nvSpPr>
        <p:spPr>
          <a:xfrm>
            <a:off x="505837" y="5297247"/>
            <a:ext cx="4722847" cy="16914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140" y="2342"/>
                </a:lnTo>
                <a:lnTo>
                  <a:pt x="14137" y="529"/>
                </a:lnTo>
                <a:lnTo>
                  <a:pt x="14688" y="3170"/>
                </a:lnTo>
                <a:lnTo>
                  <a:pt x="17148" y="2063"/>
                </a:lnTo>
                <a:lnTo>
                  <a:pt x="16855" y="4745"/>
                </a:lnTo>
                <a:lnTo>
                  <a:pt x="19537" y="4452"/>
                </a:lnTo>
                <a:lnTo>
                  <a:pt x="18430" y="6912"/>
                </a:lnTo>
                <a:lnTo>
                  <a:pt x="21071" y="7463"/>
                </a:lnTo>
                <a:lnTo>
                  <a:pt x="19258" y="9460"/>
                </a:lnTo>
                <a:lnTo>
                  <a:pt x="21600" y="10800"/>
                </a:lnTo>
                <a:lnTo>
                  <a:pt x="19258" y="12140"/>
                </a:lnTo>
                <a:lnTo>
                  <a:pt x="21071" y="14137"/>
                </a:lnTo>
                <a:lnTo>
                  <a:pt x="18430" y="14688"/>
                </a:lnTo>
                <a:lnTo>
                  <a:pt x="19537" y="17148"/>
                </a:lnTo>
                <a:lnTo>
                  <a:pt x="16855" y="16855"/>
                </a:lnTo>
                <a:lnTo>
                  <a:pt x="17148" y="19537"/>
                </a:lnTo>
                <a:lnTo>
                  <a:pt x="14688" y="18430"/>
                </a:lnTo>
                <a:lnTo>
                  <a:pt x="14137" y="21071"/>
                </a:lnTo>
                <a:lnTo>
                  <a:pt x="12140" y="19258"/>
                </a:lnTo>
                <a:lnTo>
                  <a:pt x="10800" y="21600"/>
                </a:lnTo>
                <a:lnTo>
                  <a:pt x="9460" y="19258"/>
                </a:lnTo>
                <a:lnTo>
                  <a:pt x="7463" y="21071"/>
                </a:lnTo>
                <a:lnTo>
                  <a:pt x="6912" y="18430"/>
                </a:lnTo>
                <a:lnTo>
                  <a:pt x="4452" y="19537"/>
                </a:lnTo>
                <a:lnTo>
                  <a:pt x="4745" y="16855"/>
                </a:lnTo>
                <a:lnTo>
                  <a:pt x="2063" y="17148"/>
                </a:lnTo>
                <a:lnTo>
                  <a:pt x="3170" y="14688"/>
                </a:lnTo>
                <a:lnTo>
                  <a:pt x="529" y="14137"/>
                </a:lnTo>
                <a:lnTo>
                  <a:pt x="2342" y="12140"/>
                </a:lnTo>
                <a:lnTo>
                  <a:pt x="0" y="10800"/>
                </a:lnTo>
                <a:lnTo>
                  <a:pt x="2342" y="9460"/>
                </a:lnTo>
                <a:lnTo>
                  <a:pt x="529" y="7463"/>
                </a:lnTo>
                <a:lnTo>
                  <a:pt x="3170" y="6912"/>
                </a:lnTo>
                <a:lnTo>
                  <a:pt x="2063" y="4452"/>
                </a:lnTo>
                <a:lnTo>
                  <a:pt x="4745" y="4745"/>
                </a:lnTo>
                <a:lnTo>
                  <a:pt x="4452" y="2063"/>
                </a:lnTo>
                <a:lnTo>
                  <a:pt x="6912" y="3170"/>
                </a:lnTo>
                <a:lnTo>
                  <a:pt x="7463" y="529"/>
                </a:lnTo>
                <a:lnTo>
                  <a:pt x="9460" y="2342"/>
                </a:lnTo>
                <a:close/>
              </a:path>
            </a:pathLst>
          </a:custGeom>
          <a:solidFill>
            <a:srgbClr val="FF644E"/>
          </a:solidFill>
          <a:ln w="38100">
            <a:solidFill>
              <a:srgbClr val="EE220C"/>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1900" b="1">
                <a:solidFill>
                  <a:srgbClr val="FFFFFF"/>
                </a:solidFill>
                <a:latin typeface="Century Gothic"/>
                <a:ea typeface="Century Gothic"/>
                <a:cs typeface="Century Gothic"/>
                <a:sym typeface="Century Gothic"/>
              </a:defRPr>
            </a:lvl1pPr>
          </a:lstStyle>
          <a:p>
            <a:r>
              <a:t>TECHNOLOGY IN SCHOOL AND EDUCTAION ONLY!!</a:t>
            </a:r>
          </a:p>
        </p:txBody>
      </p:sp>
      <p:sp>
        <p:nvSpPr>
          <p:cNvPr id="438" name="Part 3: Essay"/>
          <p:cNvSpPr txBox="1">
            <a:spLocks noGrp="1"/>
          </p:cNvSpPr>
          <p:nvPr>
            <p:ph type="title"/>
          </p:nvPr>
        </p:nvSpPr>
        <p:spPr>
          <a:xfrm>
            <a:off x="2339974" y="334254"/>
            <a:ext cx="8324852" cy="1619251"/>
          </a:xfrm>
          <a:prstGeom prst="rect">
            <a:avLst/>
          </a:prstGeom>
        </p:spPr>
        <p:txBody>
          <a:bodyPr/>
          <a:lstStyle>
            <a:lvl1pPr>
              <a:defRPr sz="6000" b="1">
                <a:latin typeface="Century Gothic"/>
                <a:ea typeface="Century Gothic"/>
                <a:cs typeface="Century Gothic"/>
                <a:sym typeface="Century Gothic"/>
              </a:defRPr>
            </a:lvl1pPr>
          </a:lstStyle>
          <a:p>
            <a:r>
              <a:t>Part 3: Essay</a:t>
            </a:r>
          </a:p>
        </p:txBody>
      </p:sp>
      <p:sp>
        <p:nvSpPr>
          <p:cNvPr id="439" name="Table of Contents">
            <a:hlinkClick r:id="rId7"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able of Contents"/>
          <p:cNvSpPr txBox="1">
            <a:spLocks noGrp="1"/>
          </p:cNvSpPr>
          <p:nvPr>
            <p:ph type="title"/>
          </p:nvPr>
        </p:nvSpPr>
        <p:spPr>
          <a:prstGeom prst="rect">
            <a:avLst/>
          </a:prstGeom>
        </p:spPr>
        <p:txBody>
          <a:bodyPr/>
          <a:lstStyle>
            <a:lvl1pPr>
              <a:defRPr>
                <a:latin typeface="Avenir Heavy"/>
                <a:ea typeface="Avenir Heavy"/>
                <a:cs typeface="Avenir Heavy"/>
                <a:sym typeface="Avenir Heavy"/>
              </a:defRPr>
            </a:lvl1pPr>
          </a:lstStyle>
          <a:p>
            <a:r>
              <a:t>Table of Contents</a:t>
            </a:r>
          </a:p>
        </p:txBody>
      </p:sp>
      <p:sp>
        <p:nvSpPr>
          <p:cNvPr id="185" name="Click on the box to go to the slid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572516">
              <a:defRPr sz="3136" spc="-31">
                <a:latin typeface="Avenir Heavy"/>
                <a:ea typeface="Avenir Heavy"/>
                <a:cs typeface="Avenir Heavy"/>
                <a:sym typeface="Avenir Heavy"/>
              </a:defRPr>
            </a:lvl1pPr>
          </a:lstStyle>
          <a:p>
            <a:r>
              <a:t>Click on the box to go to the slide. </a:t>
            </a:r>
          </a:p>
        </p:txBody>
      </p:sp>
      <p:sp>
        <p:nvSpPr>
          <p:cNvPr id="186" name="Exam Summary">
            <a:hlinkClick r:id="rId2" action="ppaction://hlinksldjump"/>
          </p:cNvPr>
          <p:cNvSpPr/>
          <p:nvPr/>
        </p:nvSpPr>
        <p:spPr>
          <a:xfrm>
            <a:off x="1642269" y="2918093"/>
            <a:ext cx="4254614" cy="760673"/>
          </a:xfrm>
          <a:prstGeom prst="rect">
            <a:avLst/>
          </a:prstGeom>
          <a:solidFill>
            <a:schemeClr val="accent1">
              <a:hueOff val="-245591"/>
              <a:satOff val="13830"/>
              <a:lumOff val="17557"/>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Avenir Heavy"/>
                <a:ea typeface="Avenir Heavy"/>
                <a:cs typeface="Avenir Heavy"/>
                <a:sym typeface="Avenir Heavy"/>
              </a:defRPr>
            </a:lvl1pPr>
          </a:lstStyle>
          <a:p>
            <a:r>
              <a:rPr dirty="0"/>
              <a:t>Exam Summary</a:t>
            </a:r>
          </a:p>
        </p:txBody>
      </p:sp>
      <p:sp>
        <p:nvSpPr>
          <p:cNvPr id="187" name="Keywords Review">
            <a:hlinkClick r:id="rId3" action="ppaction://hlinksldjump"/>
          </p:cNvPr>
          <p:cNvSpPr/>
          <p:nvPr/>
        </p:nvSpPr>
        <p:spPr>
          <a:xfrm>
            <a:off x="7107917" y="5173715"/>
            <a:ext cx="4254614" cy="760673"/>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Avenir Heavy"/>
                <a:ea typeface="Avenir Heavy"/>
                <a:cs typeface="Avenir Heavy"/>
                <a:sym typeface="Avenir Heavy"/>
              </a:defRPr>
            </a:lvl1pPr>
          </a:lstStyle>
          <a:p>
            <a:r>
              <a:t>Keywords Review</a:t>
            </a:r>
          </a:p>
        </p:txBody>
      </p:sp>
      <p:sp>
        <p:nvSpPr>
          <p:cNvPr id="188" name="Writing Review">
            <a:hlinkClick r:id="rId4" action="ppaction://hlinksldjump"/>
          </p:cNvPr>
          <p:cNvSpPr/>
          <p:nvPr/>
        </p:nvSpPr>
        <p:spPr>
          <a:xfrm>
            <a:off x="1642269" y="4045904"/>
            <a:ext cx="4254614" cy="76067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Avenir Heavy"/>
                <a:ea typeface="Avenir Heavy"/>
                <a:cs typeface="Avenir Heavy"/>
                <a:sym typeface="Avenir Heavy"/>
              </a:defRPr>
            </a:lvl1pPr>
          </a:lstStyle>
          <a:p>
            <a:r>
              <a:t>Writing Review</a:t>
            </a:r>
          </a:p>
        </p:txBody>
      </p:sp>
      <p:sp>
        <p:nvSpPr>
          <p:cNvPr id="189" name="Writing Practice">
            <a:hlinkClick r:id="rId5" action="ppaction://hlinksldjump"/>
          </p:cNvPr>
          <p:cNvSpPr/>
          <p:nvPr/>
        </p:nvSpPr>
        <p:spPr>
          <a:xfrm>
            <a:off x="1642269" y="5173715"/>
            <a:ext cx="4254614" cy="760673"/>
          </a:xfrm>
          <a:prstGeom prst="rect">
            <a:avLst/>
          </a:prstGeom>
          <a:solidFill>
            <a:schemeClr val="accent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Avenir Heavy"/>
                <a:ea typeface="Avenir Heavy"/>
                <a:cs typeface="Avenir Heavy"/>
                <a:sym typeface="Avenir Heavy"/>
              </a:defRPr>
            </a:lvl1pPr>
          </a:lstStyle>
          <a:p>
            <a:r>
              <a:rPr dirty="0"/>
              <a:t>Writing Practice</a:t>
            </a:r>
          </a:p>
        </p:txBody>
      </p:sp>
      <p:sp>
        <p:nvSpPr>
          <p:cNvPr id="190" name="Grammar Review">
            <a:hlinkClick r:id="rId6" action="ppaction://hlinksldjump"/>
          </p:cNvPr>
          <p:cNvSpPr/>
          <p:nvPr/>
        </p:nvSpPr>
        <p:spPr>
          <a:xfrm>
            <a:off x="1642269" y="6301527"/>
            <a:ext cx="4254614" cy="760673"/>
          </a:xfrm>
          <a:prstGeom prst="rect">
            <a:avLst/>
          </a:prstGeom>
          <a:solidFill>
            <a:schemeClr val="accent3">
              <a:hueOff val="297520"/>
              <a:satOff val="49372"/>
              <a:lumOff val="-2563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Avenir Heavy"/>
                <a:ea typeface="Avenir Heavy"/>
                <a:cs typeface="Avenir Heavy"/>
                <a:sym typeface="Avenir Heavy"/>
              </a:defRPr>
            </a:lvl1pPr>
          </a:lstStyle>
          <a:p>
            <a:r>
              <a:t>Grammar Review</a:t>
            </a:r>
          </a:p>
        </p:txBody>
      </p:sp>
      <p:sp>
        <p:nvSpPr>
          <p:cNvPr id="191" name="Grammar Practice">
            <a:hlinkClick r:id="rId7" action="ppaction://hlinksldjump"/>
          </p:cNvPr>
          <p:cNvSpPr/>
          <p:nvPr/>
        </p:nvSpPr>
        <p:spPr>
          <a:xfrm>
            <a:off x="1642269" y="7429338"/>
            <a:ext cx="4254614" cy="760673"/>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Avenir Heavy"/>
                <a:ea typeface="Avenir Heavy"/>
                <a:cs typeface="Avenir Heavy"/>
                <a:sym typeface="Avenir Heavy"/>
              </a:defRPr>
            </a:lvl1pPr>
          </a:lstStyle>
          <a:p>
            <a:r>
              <a:rPr dirty="0"/>
              <a:t>Grammar Practice</a:t>
            </a:r>
          </a:p>
        </p:txBody>
      </p:sp>
      <p:sp>
        <p:nvSpPr>
          <p:cNvPr id="192" name="MAZE Practice 1">
            <a:hlinkClick r:id="rId8" action="ppaction://hlinksldjump"/>
          </p:cNvPr>
          <p:cNvSpPr/>
          <p:nvPr/>
        </p:nvSpPr>
        <p:spPr>
          <a:xfrm>
            <a:off x="7107917" y="2918093"/>
            <a:ext cx="4254614" cy="760673"/>
          </a:xfrm>
          <a:prstGeom prst="rect">
            <a:avLst/>
          </a:prstGeom>
          <a:solidFill>
            <a:schemeClr val="accent4">
              <a:hueOff val="-904334"/>
              <a:lumOff val="295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Avenir Heavy"/>
                <a:ea typeface="Avenir Heavy"/>
                <a:cs typeface="Avenir Heavy"/>
                <a:sym typeface="Avenir Heavy"/>
              </a:defRPr>
            </a:lvl1pPr>
          </a:lstStyle>
          <a:p>
            <a:r>
              <a:t>MAZE Practice 1</a:t>
            </a:r>
          </a:p>
        </p:txBody>
      </p:sp>
      <p:sp>
        <p:nvSpPr>
          <p:cNvPr id="193" name="MAZE Practice 2">
            <a:hlinkClick r:id="rId8" action="ppaction://hlinksldjump"/>
          </p:cNvPr>
          <p:cNvSpPr/>
          <p:nvPr/>
        </p:nvSpPr>
        <p:spPr>
          <a:xfrm>
            <a:off x="7107917" y="4045904"/>
            <a:ext cx="4254614" cy="760673"/>
          </a:xfrm>
          <a:prstGeom prst="rect">
            <a:avLst/>
          </a:prstGeom>
          <a:solidFill>
            <a:schemeClr val="accent5">
              <a:hueOff val="187634"/>
              <a:satOff val="22839"/>
              <a:lumOff val="2502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Avenir Heavy"/>
                <a:ea typeface="Avenir Heavy"/>
                <a:cs typeface="Avenir Heavy"/>
                <a:sym typeface="Avenir Heavy"/>
              </a:defRPr>
            </a:lvl1pPr>
          </a:lstStyle>
          <a:p>
            <a:r>
              <a:rPr dirty="0"/>
              <a:t>MAZE Practice 2</a:t>
            </a:r>
          </a:p>
        </p:txBody>
      </p:sp>
      <p:sp>
        <p:nvSpPr>
          <p:cNvPr id="194" name="Reading Comprehension">
            <a:hlinkClick r:id="rId9" action="ppaction://hlinksldjump"/>
          </p:cNvPr>
          <p:cNvSpPr/>
          <p:nvPr/>
        </p:nvSpPr>
        <p:spPr>
          <a:xfrm>
            <a:off x="7107917" y="6301527"/>
            <a:ext cx="4254614" cy="760673"/>
          </a:xfrm>
          <a:prstGeom prst="rect">
            <a:avLst/>
          </a:prstGeom>
          <a:solidFill>
            <a:schemeClr val="accent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800">
                <a:solidFill>
                  <a:srgbClr val="FFFFFF"/>
                </a:solidFill>
                <a:latin typeface="Avenir Heavy"/>
                <a:ea typeface="Avenir Heavy"/>
                <a:cs typeface="Avenir Heavy"/>
                <a:sym typeface="Avenir Heavy"/>
              </a:defRPr>
            </a:lvl1pPr>
          </a:lstStyle>
          <a:p>
            <a:r>
              <a:t>Reading Comprehension</a:t>
            </a:r>
          </a:p>
        </p:txBody>
      </p:sp>
      <p:sp>
        <p:nvSpPr>
          <p:cNvPr id="195" name="All Activity Answers">
            <a:hlinkClick r:id="rId10" action="ppaction://hlinksldjump"/>
          </p:cNvPr>
          <p:cNvSpPr/>
          <p:nvPr/>
        </p:nvSpPr>
        <p:spPr>
          <a:xfrm>
            <a:off x="7107917" y="7429338"/>
            <a:ext cx="4254614" cy="760673"/>
          </a:xfrm>
          <a:prstGeom prst="rect">
            <a:avLst/>
          </a:prstGeom>
          <a:solidFill>
            <a:schemeClr val="accent6">
              <a:satOff val="12785"/>
              <a:lumOff val="-23589"/>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800">
                <a:solidFill>
                  <a:srgbClr val="FFFFFF"/>
                </a:solidFill>
                <a:latin typeface="Avenir Heavy"/>
                <a:ea typeface="Avenir Heavy"/>
                <a:cs typeface="Avenir Heavy"/>
                <a:sym typeface="Avenir Heavy"/>
              </a:defRPr>
            </a:lvl1pPr>
          </a:lstStyle>
          <a:p>
            <a:r>
              <a:t>All Activity Answers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Part 4: Inference &amp; Justification"/>
          <p:cNvSpPr txBox="1">
            <a:spLocks noGrp="1"/>
          </p:cNvSpPr>
          <p:nvPr>
            <p:ph type="title"/>
          </p:nvPr>
        </p:nvSpPr>
        <p:spPr>
          <a:xfrm>
            <a:off x="716195" y="523875"/>
            <a:ext cx="11637106" cy="1619251"/>
          </a:xfrm>
          <a:prstGeom prst="rect">
            <a:avLst/>
          </a:prstGeom>
        </p:spPr>
        <p:txBody>
          <a:bodyPr/>
          <a:lstStyle>
            <a:lvl1pPr defTabSz="549148">
              <a:tabLst>
                <a:tab pos="6705600" algn="l"/>
              </a:tabLst>
              <a:defRPr sz="6110" b="1">
                <a:latin typeface="Century Gothic"/>
                <a:ea typeface="Century Gothic"/>
                <a:cs typeface="Century Gothic"/>
                <a:sym typeface="Century Gothic"/>
              </a:defRPr>
            </a:lvl1pPr>
          </a:lstStyle>
          <a:p>
            <a:r>
              <a:t>Part 4: Inference &amp; Justification</a:t>
            </a:r>
          </a:p>
        </p:txBody>
      </p:sp>
      <p:pic>
        <p:nvPicPr>
          <p:cNvPr id="442" name="Image" descr="Image"/>
          <p:cNvPicPr>
            <a:picLocks noChangeAspect="1"/>
          </p:cNvPicPr>
          <p:nvPr/>
        </p:nvPicPr>
        <p:blipFill>
          <a:blip r:embed="rId2"/>
          <a:stretch>
            <a:fillRect/>
          </a:stretch>
        </p:blipFill>
        <p:spPr>
          <a:xfrm>
            <a:off x="6519260" y="2299485"/>
            <a:ext cx="5634465" cy="3427022"/>
          </a:xfrm>
          <a:prstGeom prst="rect">
            <a:avLst/>
          </a:prstGeom>
          <a:ln w="12700">
            <a:miter lim="400000"/>
          </a:ln>
        </p:spPr>
      </p:pic>
      <p:pic>
        <p:nvPicPr>
          <p:cNvPr id="443" name="Image" descr="Image"/>
          <p:cNvPicPr>
            <a:picLocks noChangeAspect="1"/>
          </p:cNvPicPr>
          <p:nvPr/>
        </p:nvPicPr>
        <p:blipFill>
          <a:blip r:embed="rId3"/>
          <a:srcRect/>
          <a:stretch>
            <a:fillRect/>
          </a:stretch>
        </p:blipFill>
        <p:spPr>
          <a:xfrm>
            <a:off x="6534555" y="5882866"/>
            <a:ext cx="5603764" cy="3462704"/>
          </a:xfrm>
          <a:prstGeom prst="rect">
            <a:avLst/>
          </a:prstGeom>
          <a:ln w="12700">
            <a:miter lim="400000"/>
          </a:ln>
        </p:spPr>
      </p:pic>
      <p:sp>
        <p:nvSpPr>
          <p:cNvPr id="444" name="Hamed loved going to the library after school. He liked reading books there. One day, he went to find new stories. But he saw Ahmed, a boy from his class, sneaking around. Hamed felt strange. Why was Ahmed following him? He tried to ignore it and kept lo"/>
          <p:cNvSpPr txBox="1"/>
          <p:nvPr/>
        </p:nvSpPr>
        <p:spPr>
          <a:xfrm>
            <a:off x="703505" y="2159355"/>
            <a:ext cx="5265780" cy="685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lnSpc>
                <a:spcPct val="100000"/>
              </a:lnSpc>
              <a:spcBef>
                <a:spcPts val="2000"/>
              </a:spcBef>
              <a:defRPr sz="2300">
                <a:solidFill>
                  <a:srgbClr val="0D0D0D"/>
                </a:solidFill>
                <a:latin typeface="Century Gothic"/>
                <a:ea typeface="Century Gothic"/>
                <a:cs typeface="Century Gothic"/>
                <a:sym typeface="Century Gothic"/>
              </a:defRPr>
            </a:lvl1pPr>
          </a:lstStyle>
          <a:p>
            <a:r>
              <a:t>           Hamed loved going to the library after school. He liked reading books there. One day, he went to find new stories. But he saw Ahmed, a boy from his class, sneaking around. Hamed felt strange. Why was Ahmed following him? He tried to ignore it and kept looking at books. But Ahmed kept following him, trying to stay hidden. Hamed got worried and asked Ahmed why he was following. Ahmed looked nervous and said he just wanted to see what Hamed was reading. Hamed wasn't sure if he believed Ahmed. But he decided to show him some books anyway. To his surprise, Ahmed seemed interested in them. </a:t>
            </a:r>
          </a:p>
        </p:txBody>
      </p:sp>
      <p:pic>
        <p:nvPicPr>
          <p:cNvPr id="445" name="Image" descr="Image"/>
          <p:cNvPicPr>
            <a:picLocks noChangeAspect="1"/>
          </p:cNvPicPr>
          <p:nvPr/>
        </p:nvPicPr>
        <p:blipFill>
          <a:blip r:embed="rId3"/>
          <a:srcRect t="44432" b="52320"/>
          <a:stretch>
            <a:fillRect/>
          </a:stretch>
        </p:blipFill>
        <p:spPr>
          <a:xfrm>
            <a:off x="6534499" y="9298321"/>
            <a:ext cx="5603764" cy="112427"/>
          </a:xfrm>
          <a:prstGeom prst="rect">
            <a:avLst/>
          </a:prstGeom>
          <a:ln w="12700">
            <a:miter lim="400000"/>
          </a:ln>
        </p:spPr>
      </p:pic>
      <p:sp>
        <p:nvSpPr>
          <p:cNvPr id="446" name="Table of Contents">
            <a:hlinkClick r:id="rId4"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Grammar Practice"/>
          <p:cNvSpPr txBox="1">
            <a:spLocks noGrp="1"/>
          </p:cNvSpPr>
          <p:nvPr>
            <p:ph type="ctrTitle"/>
          </p:nvPr>
        </p:nvSpPr>
        <p:spPr>
          <a:xfrm>
            <a:off x="610497" y="1356479"/>
            <a:ext cx="11582401" cy="3302001"/>
          </a:xfrm>
          <a:prstGeom prst="rect">
            <a:avLst/>
          </a:prstGeom>
        </p:spPr>
        <p:txBody>
          <a:bodyPr/>
          <a:lstStyle>
            <a:lvl1pPr>
              <a:defRPr b="1">
                <a:latin typeface="Century Gothic"/>
                <a:ea typeface="Century Gothic"/>
                <a:cs typeface="Century Gothic"/>
                <a:sym typeface="Century Gothic"/>
              </a:defRPr>
            </a:lvl1pPr>
          </a:lstStyle>
          <a:p>
            <a:r>
              <a:t>Grammar Practice</a:t>
            </a:r>
          </a:p>
        </p:txBody>
      </p:sp>
      <p:sp>
        <p:nvSpPr>
          <p:cNvPr id="466" name="Grade 8 BTS Term 2"/>
          <p:cNvSpPr txBox="1">
            <a:spLocks noGrp="1"/>
          </p:cNvSpPr>
          <p:nvPr>
            <p:ph type="subTitle" sz="quarter" idx="1"/>
          </p:nvPr>
        </p:nvSpPr>
        <p:spPr>
          <a:xfrm>
            <a:off x="711200" y="4527111"/>
            <a:ext cx="11582400" cy="1455526"/>
          </a:xfrm>
          <a:prstGeom prst="rect">
            <a:avLst/>
          </a:prstGeom>
        </p:spPr>
        <p:txBody>
          <a:bodyPr/>
          <a:lstStyle>
            <a:lvl1pPr>
              <a:defRPr sz="3400" b="1" spc="-34">
                <a:latin typeface="Century Gothic"/>
                <a:ea typeface="Century Gothic"/>
                <a:cs typeface="Century Gothic"/>
                <a:sym typeface="Century Gothic"/>
              </a:defRPr>
            </a:lvl1pPr>
          </a:lstStyle>
          <a:p>
            <a:r>
              <a:t>Grade 8 BTS Term 2 </a:t>
            </a:r>
          </a:p>
        </p:txBody>
      </p:sp>
      <p:sp>
        <p:nvSpPr>
          <p:cNvPr id="468"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Grammar Topics"/>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Grammar Topics</a:t>
            </a:r>
          </a:p>
        </p:txBody>
      </p:sp>
      <p:sp>
        <p:nvSpPr>
          <p:cNvPr id="471"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pic>
        <p:nvPicPr>
          <p:cNvPr id="472" name="Screen Shot 2024-02-26 at 8.44.17 AM.png" descr="Screen Shot 2024-02-26 at 8.44.17 AM.png"/>
          <p:cNvPicPr>
            <a:picLocks noChangeAspect="1"/>
          </p:cNvPicPr>
          <p:nvPr/>
        </p:nvPicPr>
        <p:blipFill>
          <a:blip r:embed="rId3"/>
          <a:stretch>
            <a:fillRect/>
          </a:stretch>
        </p:blipFill>
        <p:spPr>
          <a:xfrm>
            <a:off x="872448" y="2334572"/>
            <a:ext cx="11259904" cy="581511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Comparatives &amp; Superlatives"/>
          <p:cNvSpPr/>
          <p:nvPr/>
        </p:nvSpPr>
        <p:spPr>
          <a:xfrm>
            <a:off x="822081" y="1710117"/>
            <a:ext cx="5466163" cy="7716914"/>
          </a:xfrm>
          <a:prstGeom prst="roundRect">
            <a:avLst>
              <a:gd name="adj" fmla="val 5713"/>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1130300">
              <a:lnSpc>
                <a:spcPct val="100000"/>
              </a:lnSpc>
              <a:defRPr sz="2500" b="1">
                <a:solidFill>
                  <a:srgbClr val="FFFFFF"/>
                </a:solidFill>
                <a:latin typeface="Century Gothic"/>
                <a:ea typeface="Century Gothic"/>
                <a:cs typeface="Century Gothic"/>
                <a:sym typeface="Century Gothic"/>
              </a:defRPr>
            </a:lvl1pPr>
          </a:lstStyle>
          <a:p>
            <a:r>
              <a:t>Comparatives &amp; Superlatives</a:t>
            </a:r>
          </a:p>
        </p:txBody>
      </p:sp>
      <p:sp>
        <p:nvSpPr>
          <p:cNvPr id="475" name="Grammar Topics 1"/>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Grammar Topics 1</a:t>
            </a:r>
          </a:p>
        </p:txBody>
      </p:sp>
      <p:sp>
        <p:nvSpPr>
          <p:cNvPr id="476"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pic>
        <p:nvPicPr>
          <p:cNvPr id="477" name="Image" descr="Image"/>
          <p:cNvPicPr>
            <a:picLocks noChangeAspect="1"/>
          </p:cNvPicPr>
          <p:nvPr/>
        </p:nvPicPr>
        <p:blipFill>
          <a:blip r:embed="rId3"/>
          <a:stretch>
            <a:fillRect/>
          </a:stretch>
        </p:blipFill>
        <p:spPr>
          <a:xfrm>
            <a:off x="1391101" y="2207924"/>
            <a:ext cx="4328123" cy="2434569"/>
          </a:xfrm>
          <a:prstGeom prst="rect">
            <a:avLst/>
          </a:prstGeom>
          <a:ln w="12700">
            <a:miter lim="400000"/>
          </a:ln>
        </p:spPr>
      </p:pic>
      <p:sp>
        <p:nvSpPr>
          <p:cNvPr id="478" name="Present Perfect Verbs"/>
          <p:cNvSpPr/>
          <p:nvPr/>
        </p:nvSpPr>
        <p:spPr>
          <a:xfrm>
            <a:off x="6716556" y="1710117"/>
            <a:ext cx="5466163" cy="7716914"/>
          </a:xfrm>
          <a:prstGeom prst="roundRect">
            <a:avLst>
              <a:gd name="adj" fmla="val 5713"/>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1130300">
              <a:lnSpc>
                <a:spcPct val="100000"/>
              </a:lnSpc>
              <a:defRPr sz="2500" b="1">
                <a:solidFill>
                  <a:srgbClr val="FFFFFF"/>
                </a:solidFill>
                <a:latin typeface="Century Gothic"/>
                <a:ea typeface="Century Gothic"/>
                <a:cs typeface="Century Gothic"/>
                <a:sym typeface="Century Gothic"/>
              </a:defRPr>
            </a:lvl1pPr>
          </a:lstStyle>
          <a:p>
            <a:r>
              <a:t>Present Perfect Verbs</a:t>
            </a:r>
          </a:p>
        </p:txBody>
      </p:sp>
      <p:pic>
        <p:nvPicPr>
          <p:cNvPr id="479" name="Image" descr="Image"/>
          <p:cNvPicPr>
            <a:picLocks noChangeAspect="1"/>
          </p:cNvPicPr>
          <p:nvPr/>
        </p:nvPicPr>
        <p:blipFill>
          <a:blip r:embed="rId4"/>
          <a:srcRect l="3136" t="2743" r="3136" b="2743"/>
          <a:stretch>
            <a:fillRect/>
          </a:stretch>
        </p:blipFill>
        <p:spPr>
          <a:xfrm>
            <a:off x="1399535" y="4830082"/>
            <a:ext cx="4311295" cy="4347499"/>
          </a:xfrm>
          <a:prstGeom prst="rect">
            <a:avLst/>
          </a:prstGeom>
          <a:ln w="12700">
            <a:miter lim="400000"/>
          </a:ln>
        </p:spPr>
      </p:pic>
      <p:pic>
        <p:nvPicPr>
          <p:cNvPr id="480" name="Image" descr="Image"/>
          <p:cNvPicPr>
            <a:picLocks noChangeAspect="1"/>
          </p:cNvPicPr>
          <p:nvPr/>
        </p:nvPicPr>
        <p:blipFill>
          <a:blip r:embed="rId5"/>
          <a:srcRect l="2686" t="42689" r="20406" b="23311"/>
          <a:stretch>
            <a:fillRect/>
          </a:stretch>
        </p:blipFill>
        <p:spPr>
          <a:xfrm>
            <a:off x="7125140" y="7463236"/>
            <a:ext cx="4649068" cy="1541449"/>
          </a:xfrm>
          <a:prstGeom prst="rect">
            <a:avLst/>
          </a:prstGeom>
          <a:ln w="12700">
            <a:miter lim="400000"/>
          </a:ln>
        </p:spPr>
      </p:pic>
      <p:pic>
        <p:nvPicPr>
          <p:cNvPr id="481" name="Image" descr="Image"/>
          <p:cNvPicPr>
            <a:picLocks noChangeAspect="1"/>
          </p:cNvPicPr>
          <p:nvPr/>
        </p:nvPicPr>
        <p:blipFill>
          <a:blip r:embed="rId6"/>
          <a:stretch>
            <a:fillRect/>
          </a:stretch>
        </p:blipFill>
        <p:spPr>
          <a:xfrm>
            <a:off x="7127826" y="2554988"/>
            <a:ext cx="4643623" cy="464362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Reported Speech (Indirect)"/>
          <p:cNvSpPr/>
          <p:nvPr/>
        </p:nvSpPr>
        <p:spPr>
          <a:xfrm>
            <a:off x="822081" y="1710117"/>
            <a:ext cx="5466163" cy="7716914"/>
          </a:xfrm>
          <a:prstGeom prst="roundRect">
            <a:avLst>
              <a:gd name="adj" fmla="val 5713"/>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1130300">
              <a:lnSpc>
                <a:spcPct val="100000"/>
              </a:lnSpc>
              <a:defRPr sz="2500" b="1">
                <a:solidFill>
                  <a:srgbClr val="FFFFFF"/>
                </a:solidFill>
                <a:latin typeface="Century Gothic"/>
                <a:ea typeface="Century Gothic"/>
                <a:cs typeface="Century Gothic"/>
                <a:sym typeface="Century Gothic"/>
              </a:defRPr>
            </a:pPr>
            <a:endParaRPr/>
          </a:p>
          <a:p>
            <a:pPr defTabSz="1130300">
              <a:lnSpc>
                <a:spcPct val="100000"/>
              </a:lnSpc>
              <a:defRPr sz="2500" b="1">
                <a:solidFill>
                  <a:srgbClr val="FFFFFF"/>
                </a:solidFill>
                <a:latin typeface="Century Gothic"/>
                <a:ea typeface="Century Gothic"/>
                <a:cs typeface="Century Gothic"/>
                <a:sym typeface="Century Gothic"/>
              </a:defRPr>
            </a:pPr>
            <a:r>
              <a:t>Reported Speech (Indirect)</a:t>
            </a:r>
          </a:p>
        </p:txBody>
      </p:sp>
      <p:sp>
        <p:nvSpPr>
          <p:cNvPr id="484" name="Grammar Topics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Grammar Topics 2</a:t>
            </a:r>
          </a:p>
        </p:txBody>
      </p:sp>
      <p:sp>
        <p:nvSpPr>
          <p:cNvPr id="485"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486" name="Future Time (going to)"/>
          <p:cNvSpPr/>
          <p:nvPr/>
        </p:nvSpPr>
        <p:spPr>
          <a:xfrm>
            <a:off x="6716555" y="1710117"/>
            <a:ext cx="5466164" cy="7716914"/>
          </a:xfrm>
          <a:prstGeom prst="roundRect">
            <a:avLst>
              <a:gd name="adj" fmla="val 5713"/>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1130300">
              <a:lnSpc>
                <a:spcPct val="100000"/>
              </a:lnSpc>
              <a:defRPr sz="2500" b="1">
                <a:solidFill>
                  <a:srgbClr val="FFFFFF"/>
                </a:solidFill>
                <a:latin typeface="Century Gothic"/>
                <a:ea typeface="Century Gothic"/>
                <a:cs typeface="Century Gothic"/>
                <a:sym typeface="Century Gothic"/>
              </a:defRPr>
            </a:pPr>
            <a:endParaRPr/>
          </a:p>
          <a:p>
            <a:pPr defTabSz="1130300">
              <a:lnSpc>
                <a:spcPct val="100000"/>
              </a:lnSpc>
              <a:defRPr sz="2500" b="1">
                <a:solidFill>
                  <a:srgbClr val="FFFFFF"/>
                </a:solidFill>
                <a:latin typeface="Century Gothic"/>
                <a:ea typeface="Century Gothic"/>
                <a:cs typeface="Century Gothic"/>
                <a:sym typeface="Century Gothic"/>
              </a:defRPr>
            </a:pPr>
            <a:r>
              <a:t>Future Time (going to)</a:t>
            </a:r>
          </a:p>
        </p:txBody>
      </p:sp>
      <p:pic>
        <p:nvPicPr>
          <p:cNvPr id="487" name="Image" descr="Image"/>
          <p:cNvPicPr>
            <a:picLocks noChangeAspect="1"/>
          </p:cNvPicPr>
          <p:nvPr/>
        </p:nvPicPr>
        <p:blipFill>
          <a:blip r:embed="rId3"/>
          <a:stretch>
            <a:fillRect/>
          </a:stretch>
        </p:blipFill>
        <p:spPr>
          <a:xfrm>
            <a:off x="1336878" y="2940630"/>
            <a:ext cx="4436569" cy="2839404"/>
          </a:xfrm>
          <a:prstGeom prst="rect">
            <a:avLst/>
          </a:prstGeom>
          <a:ln w="12700">
            <a:miter lim="400000"/>
          </a:ln>
        </p:spPr>
      </p:pic>
      <p:pic>
        <p:nvPicPr>
          <p:cNvPr id="488" name="Image" descr="Image"/>
          <p:cNvPicPr>
            <a:picLocks noChangeAspect="1"/>
          </p:cNvPicPr>
          <p:nvPr/>
        </p:nvPicPr>
        <p:blipFill>
          <a:blip r:embed="rId4"/>
          <a:srcRect l="8288" t="12358" b="19628"/>
          <a:stretch>
            <a:fillRect/>
          </a:stretch>
        </p:blipFill>
        <p:spPr>
          <a:xfrm>
            <a:off x="1330281" y="6146668"/>
            <a:ext cx="4449858" cy="2804991"/>
          </a:xfrm>
          <a:prstGeom prst="rect">
            <a:avLst/>
          </a:prstGeom>
          <a:ln w="12700">
            <a:miter lim="400000"/>
          </a:ln>
        </p:spPr>
      </p:pic>
      <p:pic>
        <p:nvPicPr>
          <p:cNvPr id="489" name="Image" descr="Image"/>
          <p:cNvPicPr>
            <a:picLocks noChangeAspect="1"/>
          </p:cNvPicPr>
          <p:nvPr/>
        </p:nvPicPr>
        <p:blipFill>
          <a:blip r:embed="rId5"/>
          <a:srcRect l="9611" t="14103" r="2906" b="6779"/>
          <a:stretch>
            <a:fillRect/>
          </a:stretch>
        </p:blipFill>
        <p:spPr>
          <a:xfrm>
            <a:off x="7107082" y="5414429"/>
            <a:ext cx="4685308" cy="3177966"/>
          </a:xfrm>
          <a:prstGeom prst="rect">
            <a:avLst/>
          </a:prstGeom>
          <a:ln w="12700">
            <a:miter lim="400000"/>
          </a:ln>
        </p:spPr>
      </p:pic>
      <p:pic>
        <p:nvPicPr>
          <p:cNvPr id="490" name="Image" descr="Image"/>
          <p:cNvPicPr>
            <a:picLocks noChangeAspect="1"/>
          </p:cNvPicPr>
          <p:nvPr/>
        </p:nvPicPr>
        <p:blipFill>
          <a:blip r:embed="rId6"/>
          <a:srcRect r="28082"/>
          <a:stretch>
            <a:fillRect/>
          </a:stretch>
        </p:blipFill>
        <p:spPr>
          <a:xfrm>
            <a:off x="7107082" y="3018695"/>
            <a:ext cx="4684950" cy="1972117"/>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Rectangle"/>
          <p:cNvSpPr/>
          <p:nvPr/>
        </p:nvSpPr>
        <p:spPr>
          <a:xfrm>
            <a:off x="5185420" y="2356117"/>
            <a:ext cx="1270001" cy="677825"/>
          </a:xfrm>
          <a:prstGeom prst="rect">
            <a:avLst/>
          </a:prstGeom>
          <a:solidFill>
            <a:srgbClr val="FFFFFF"/>
          </a:solidFill>
          <a:ln w="12700">
            <a:miter lim="400000"/>
          </a:ln>
        </p:spPr>
        <p:txBody>
          <a:bodyPr lIns="50800" tIns="50800" rIns="50800" bIns="50800" anchor="ctr"/>
          <a:lstStyle/>
          <a:p>
            <a:pPr defTabSz="584200">
              <a:lnSpc>
                <a:spcPct val="100000"/>
              </a:lnSpc>
              <a:defRPr sz="2200">
                <a:solidFill>
                  <a:srgbClr val="FFFFFF"/>
                </a:solidFill>
                <a:latin typeface="Helvetica Neue Medium"/>
                <a:ea typeface="Helvetica Neue Medium"/>
                <a:cs typeface="Helvetica Neue Medium"/>
                <a:sym typeface="Helvetica Neue Medium"/>
              </a:defRPr>
            </a:pPr>
            <a:endParaRPr/>
          </a:p>
        </p:txBody>
      </p:sp>
      <p:graphicFrame>
        <p:nvGraphicFramePr>
          <p:cNvPr id="493" name="Table"/>
          <p:cNvGraphicFramePr/>
          <p:nvPr/>
        </p:nvGraphicFramePr>
        <p:xfrm>
          <a:off x="479302" y="2529879"/>
          <a:ext cx="6277367" cy="3752502"/>
        </p:xfrm>
        <a:graphic>
          <a:graphicData uri="http://schemas.openxmlformats.org/drawingml/2006/table">
            <a:tbl>
              <a:tblPr>
                <a:tableStyleId>{4C3C2611-4C71-4FC5-86AE-919BDF0F9419}</a:tableStyleId>
              </a:tblPr>
              <a:tblGrid>
                <a:gridCol w="1400975">
                  <a:extLst>
                    <a:ext uri="{9D8B030D-6E8A-4147-A177-3AD203B41FA5}">
                      <a16:colId xmlns:a16="http://schemas.microsoft.com/office/drawing/2014/main" val="20000"/>
                    </a:ext>
                  </a:extLst>
                </a:gridCol>
                <a:gridCol w="4876392">
                  <a:extLst>
                    <a:ext uri="{9D8B030D-6E8A-4147-A177-3AD203B41FA5}">
                      <a16:colId xmlns:a16="http://schemas.microsoft.com/office/drawing/2014/main" val="20001"/>
                    </a:ext>
                  </a:extLst>
                </a:gridCol>
              </a:tblGrid>
              <a:tr h="795020">
                <a:tc gridSpan="2">
                  <a:txBody>
                    <a:bodyPr/>
                    <a:lstStyle/>
                    <a:p>
                      <a:pPr algn="l" defTabSz="457200">
                        <a:tabLst>
                          <a:tab pos="1181100" algn="l"/>
                        </a:tabLst>
                        <a:defRPr sz="1433" b="1">
                          <a:solidFill>
                            <a:srgbClr val="4472C4"/>
                          </a:solidFill>
                          <a:latin typeface="Century Gothic"/>
                          <a:ea typeface="Century Gothic"/>
                          <a:cs typeface="Century Gothic"/>
                          <a:sym typeface="Century Gothic"/>
                        </a:defRPr>
                      </a:pPr>
                      <a:r>
                        <a:t>Kasim bought </a:t>
                      </a:r>
                      <a:r>
                        <a:rPr u="sng"/>
                        <a:t>the most expensive</a:t>
                      </a:r>
                      <a:r>
                        <a:t> car in the showroom. He drove the car on </a:t>
                      </a:r>
                      <a:r>
                        <a:rPr u="sng"/>
                        <a:t>the longest</a:t>
                      </a:r>
                      <a:r>
                        <a:t> road in the UAE and damaged the engine.</a:t>
                      </a:r>
                    </a:p>
                  </a:txBody>
                  <a:tcPr marL="121920" marR="121920" marT="60960" marB="60960" anchor="ctr" horzOverflow="overflow">
                    <a:solidFill>
                      <a:srgbClr val="E7E6E6"/>
                    </a:solidFill>
                  </a:tcPr>
                </a:tc>
                <a:tc hMerge="1">
                  <a:txBody>
                    <a:bodyPr/>
                    <a:lstStyle/>
                    <a:p>
                      <a:endParaRPr lang="en-AE"/>
                    </a:p>
                  </a:txBody>
                  <a:tcPr/>
                </a:tc>
                <a:extLst>
                  <a:ext uri="{0D108BD9-81ED-4DB2-BD59-A6C34878D82A}">
                    <a16:rowId xmlns:a16="http://schemas.microsoft.com/office/drawing/2014/main" val="10000"/>
                  </a:ext>
                </a:extLst>
              </a:tr>
              <a:tr h="515331">
                <a:tc>
                  <a:txBody>
                    <a:bodyPr/>
                    <a:lstStyle/>
                    <a:p>
                      <a:pPr defTabSz="457200">
                        <a:tabLst>
                          <a:tab pos="1181100" algn="l"/>
                        </a:tabLst>
                        <a:defRPr sz="1800"/>
                      </a:pPr>
                      <a:r>
                        <a:rPr sz="1433" b="1">
                          <a:latin typeface="Century Gothic"/>
                          <a:ea typeface="Century Gothic"/>
                          <a:cs typeface="Century Gothic"/>
                          <a:sym typeface="Century Gothic"/>
                        </a:rPr>
                        <a:t>Meaning</a:t>
                      </a:r>
                    </a:p>
                  </a:txBody>
                  <a:tcPr marL="121920" marR="121920" marT="60960" marB="60960" anchor="ctr" horzOverflow="overflow">
                    <a:solidFill>
                      <a:srgbClr val="E7E6E6"/>
                    </a:solidFill>
                  </a:tcPr>
                </a:tc>
                <a:tc>
                  <a:txBody>
                    <a:bodyPr/>
                    <a:lstStyle/>
                    <a:p>
                      <a:pPr algn="l" defTabSz="457200">
                        <a:tabLst>
                          <a:tab pos="1181100" algn="l"/>
                        </a:tabLst>
                        <a:defRPr sz="1800"/>
                      </a:pPr>
                      <a:r>
                        <a:rPr sz="1033">
                          <a:latin typeface="Century Gothic"/>
                          <a:ea typeface="Century Gothic"/>
                          <a:cs typeface="Century Gothic"/>
                          <a:sym typeface="Century Gothic"/>
                        </a:rPr>
                        <a:t>The person bought a car that was higher in price than any other car. He drove the car on a very long road, and it broke down.</a:t>
                      </a:r>
                    </a:p>
                  </a:txBody>
                  <a:tcPr marL="121920" marR="121920" marT="60960" marB="60960" anchor="ctr" horzOverflow="overflow">
                    <a:solidFill>
                      <a:srgbClr val="FFF2CC"/>
                    </a:solidFill>
                  </a:tcPr>
                </a:tc>
                <a:extLst>
                  <a:ext uri="{0D108BD9-81ED-4DB2-BD59-A6C34878D82A}">
                    <a16:rowId xmlns:a16="http://schemas.microsoft.com/office/drawing/2014/main" val="10001"/>
                  </a:ext>
                </a:extLst>
              </a:tr>
              <a:tr h="501142">
                <a:tc>
                  <a:txBody>
                    <a:bodyPr/>
                    <a:lstStyle/>
                    <a:p>
                      <a:pPr defTabSz="457200">
                        <a:tabLst>
                          <a:tab pos="1181100" algn="l"/>
                        </a:tabLst>
                        <a:defRPr sz="1800"/>
                      </a:pPr>
                      <a:r>
                        <a:rPr sz="1433" b="1">
                          <a:latin typeface="Century Gothic"/>
                          <a:ea typeface="Century Gothic"/>
                          <a:cs typeface="Century Gothic"/>
                          <a:sym typeface="Century Gothic"/>
                        </a:rPr>
                        <a:t>Grammatical structure</a:t>
                      </a:r>
                    </a:p>
                  </a:txBody>
                  <a:tcPr marL="121920" marR="121920" marT="60960" marB="60960" anchor="ctr" horzOverflow="overflow">
                    <a:solidFill>
                      <a:srgbClr val="E7E6E6"/>
                    </a:solidFill>
                  </a:tcPr>
                </a:tc>
                <a:tc>
                  <a:txBody>
                    <a:bodyPr/>
                    <a:lstStyle/>
                    <a:p>
                      <a:pPr algn="l" defTabSz="457200">
                        <a:tabLst>
                          <a:tab pos="1181100" algn="l"/>
                        </a:tabLst>
                        <a:defRPr sz="1033">
                          <a:latin typeface="Century Gothic"/>
                          <a:ea typeface="Century Gothic"/>
                          <a:cs typeface="Century Gothic"/>
                          <a:sym typeface="Century Gothic"/>
                        </a:defRPr>
                      </a:pPr>
                      <a:r>
                        <a:t>Adjectives: </a:t>
                      </a:r>
                      <a:r>
                        <a:rPr b="1"/>
                        <a:t>superlatives</a:t>
                      </a:r>
                      <a:endParaRPr sz="1300">
                        <a:solidFill>
                          <a:srgbClr val="000000">
                            <a:alpha val="84706"/>
                          </a:srgbClr>
                        </a:solidFill>
                      </a:endParaRPr>
                    </a:p>
                    <a:p>
                      <a:pPr algn="l" defTabSz="457200">
                        <a:tabLst>
                          <a:tab pos="1181100" algn="l"/>
                        </a:tabLst>
                        <a:defRPr sz="1033">
                          <a:latin typeface="Century Gothic"/>
                          <a:ea typeface="Century Gothic"/>
                          <a:cs typeface="Century Gothic"/>
                          <a:sym typeface="Century Gothic"/>
                        </a:defRPr>
                      </a:pPr>
                      <a:r>
                        <a:t>subject + verb + the + superlative adjective + rest of sentence</a:t>
                      </a:r>
                    </a:p>
                  </a:txBody>
                  <a:tcPr marL="121920" marR="121920" marT="60960" marB="60960" anchor="ctr" horzOverflow="overflow">
                    <a:solidFill>
                      <a:srgbClr val="FFF2CC"/>
                    </a:solidFill>
                  </a:tcPr>
                </a:tc>
                <a:extLst>
                  <a:ext uri="{0D108BD9-81ED-4DB2-BD59-A6C34878D82A}">
                    <a16:rowId xmlns:a16="http://schemas.microsoft.com/office/drawing/2014/main" val="10002"/>
                  </a:ext>
                </a:extLst>
              </a:tr>
              <a:tr h="989880">
                <a:tc>
                  <a:txBody>
                    <a:bodyPr/>
                    <a:lstStyle/>
                    <a:p>
                      <a:pPr defTabSz="457200">
                        <a:tabLst>
                          <a:tab pos="1181100" algn="l"/>
                        </a:tabLst>
                        <a:defRPr sz="1800"/>
                      </a:pPr>
                      <a:r>
                        <a:rPr sz="1433" b="1">
                          <a:latin typeface="Century Gothic"/>
                          <a:ea typeface="Century Gothic"/>
                          <a:cs typeface="Century Gothic"/>
                          <a:sym typeface="Century Gothic"/>
                        </a:rPr>
                        <a:t>Usage</a:t>
                      </a:r>
                    </a:p>
                  </a:txBody>
                  <a:tcPr marL="121920" marR="121920" marT="60960" marB="60960" anchor="ctr" horzOverflow="overflow">
                    <a:solidFill>
                      <a:srgbClr val="E7E6E6"/>
                    </a:solidFill>
                  </a:tcPr>
                </a:tc>
                <a:tc>
                  <a:txBody>
                    <a:bodyPr/>
                    <a:lstStyle/>
                    <a:p>
                      <a:pPr algn="l" defTabSz="457200">
                        <a:tabLst>
                          <a:tab pos="1181100" algn="l"/>
                        </a:tabLst>
                        <a:defRPr sz="1033">
                          <a:latin typeface="Century Gothic"/>
                          <a:ea typeface="Century Gothic"/>
                          <a:cs typeface="Century Gothic"/>
                          <a:sym typeface="Century Gothic"/>
                        </a:defRPr>
                      </a:pPr>
                      <a:r>
                        <a:t>Superlatives are used to compare things in quantity (how many of something) and quality (how good something is), (</a:t>
                      </a:r>
                      <a:r>
                        <a:rPr i="1"/>
                        <a:t>the biggest, the smallest, the fastest, the highest</a:t>
                      </a:r>
                      <a:r>
                        <a:t>). We usually use</a:t>
                      </a:r>
                      <a:r>
                        <a:rPr i="1"/>
                        <a:t> </a:t>
                      </a:r>
                      <a:r>
                        <a:t>-est when it’s a one or two syllable adjective. We use </a:t>
                      </a:r>
                      <a:r>
                        <a:rPr i="1"/>
                        <a:t>most</a:t>
                      </a:r>
                      <a:r>
                        <a:t> with longer adjectives.</a:t>
                      </a:r>
                    </a:p>
                  </a:txBody>
                  <a:tcPr marL="121920" marR="121920" marT="60960" marB="60960" anchor="ctr" horzOverflow="overflow">
                    <a:solidFill>
                      <a:srgbClr val="FFF2CC"/>
                    </a:solidFill>
                  </a:tcPr>
                </a:tc>
                <a:extLst>
                  <a:ext uri="{0D108BD9-81ED-4DB2-BD59-A6C34878D82A}">
                    <a16:rowId xmlns:a16="http://schemas.microsoft.com/office/drawing/2014/main" val="10003"/>
                  </a:ext>
                </a:extLst>
              </a:tr>
              <a:tr h="893598">
                <a:tc>
                  <a:txBody>
                    <a:bodyPr/>
                    <a:lstStyle/>
                    <a:p>
                      <a:pPr defTabSz="457200">
                        <a:tabLst>
                          <a:tab pos="1181100" algn="l"/>
                        </a:tabLst>
                        <a:defRPr sz="1800"/>
                      </a:pPr>
                      <a:r>
                        <a:rPr sz="1433" b="1">
                          <a:latin typeface="Century Gothic"/>
                          <a:ea typeface="Century Gothic"/>
                          <a:cs typeface="Century Gothic"/>
                          <a:sym typeface="Century Gothic"/>
                        </a:rPr>
                        <a:t>Other examples</a:t>
                      </a:r>
                    </a:p>
                  </a:txBody>
                  <a:tcPr marL="121920" marR="121920" marT="60960" marB="60960" anchor="ctr" horzOverflow="overflow">
                    <a:solidFill>
                      <a:srgbClr val="E7E6E6"/>
                    </a:solidFill>
                  </a:tcPr>
                </a:tc>
                <a:tc>
                  <a:txBody>
                    <a:bodyPr/>
                    <a:lstStyle/>
                    <a:p>
                      <a:pPr algn="l" defTabSz="457200">
                        <a:tabLst>
                          <a:tab pos="1181100" algn="l"/>
                        </a:tabLst>
                        <a:defRPr sz="933">
                          <a:latin typeface="Century Gothic"/>
                          <a:ea typeface="Century Gothic"/>
                          <a:cs typeface="Century Gothic"/>
                          <a:sym typeface="Century Gothic"/>
                        </a:defRPr>
                      </a:pPr>
                      <a:r>
                        <a:t>Saleh is </a:t>
                      </a:r>
                      <a:r>
                        <a:rPr u="sng"/>
                        <a:t>the fastest</a:t>
                      </a:r>
                      <a:r>
                        <a:t> student in his class because he trains every day.</a:t>
                      </a:r>
                      <a:endParaRPr sz="1200">
                        <a:solidFill>
                          <a:srgbClr val="000000">
                            <a:alpha val="84706"/>
                          </a:srgbClr>
                        </a:solidFill>
                      </a:endParaRPr>
                    </a:p>
                    <a:p>
                      <a:pPr algn="l" defTabSz="457200">
                        <a:tabLst>
                          <a:tab pos="1181100" algn="l"/>
                        </a:tabLst>
                        <a:defRPr sz="933">
                          <a:latin typeface="Century Gothic"/>
                          <a:ea typeface="Century Gothic"/>
                          <a:cs typeface="Century Gothic"/>
                          <a:sym typeface="Century Gothic"/>
                        </a:defRPr>
                      </a:pPr>
                      <a:r>
                        <a:t>Mariam works in </a:t>
                      </a:r>
                      <a:r>
                        <a:rPr u="sng"/>
                        <a:t>the biggest</a:t>
                      </a:r>
                      <a:r>
                        <a:t> digital company in the UAE. </a:t>
                      </a:r>
                      <a:endParaRPr sz="1200">
                        <a:solidFill>
                          <a:srgbClr val="000000">
                            <a:alpha val="84706"/>
                          </a:srgbClr>
                        </a:solidFill>
                      </a:endParaRPr>
                    </a:p>
                    <a:p>
                      <a:pPr algn="l" defTabSz="457200">
                        <a:tabLst>
                          <a:tab pos="1181100" algn="l"/>
                        </a:tabLst>
                        <a:defRPr sz="933">
                          <a:latin typeface="Century Gothic"/>
                          <a:ea typeface="Century Gothic"/>
                          <a:cs typeface="Century Gothic"/>
                          <a:sym typeface="Century Gothic"/>
                        </a:defRPr>
                      </a:pPr>
                      <a:r>
                        <a:t>Helma has </a:t>
                      </a:r>
                      <a:r>
                        <a:rPr u="sng"/>
                        <a:t>the most exciting</a:t>
                      </a:r>
                      <a:r>
                        <a:t> job in her family, but she works a lot.</a:t>
                      </a:r>
                    </a:p>
                  </a:txBody>
                  <a:tcPr marL="121920" marR="121920" marT="60960" marB="60960" anchor="ctr" horzOverflow="overflow">
                    <a:solidFill>
                      <a:srgbClr val="FFF2CC"/>
                    </a:solidFill>
                  </a:tcPr>
                </a:tc>
                <a:extLst>
                  <a:ext uri="{0D108BD9-81ED-4DB2-BD59-A6C34878D82A}">
                    <a16:rowId xmlns:a16="http://schemas.microsoft.com/office/drawing/2014/main" val="10004"/>
                  </a:ext>
                </a:extLst>
              </a:tr>
            </a:tbl>
          </a:graphicData>
        </a:graphic>
      </p:graphicFrame>
      <p:sp>
        <p:nvSpPr>
          <p:cNvPr id="494" name="Comparatives &amp; Superlatives"/>
          <p:cNvSpPr txBox="1">
            <a:spLocks noGrp="1"/>
          </p:cNvSpPr>
          <p:nvPr>
            <p:ph type="title"/>
          </p:nvPr>
        </p:nvSpPr>
        <p:spPr>
          <a:xfrm>
            <a:off x="711199" y="749300"/>
            <a:ext cx="11582401" cy="1168401"/>
          </a:xfrm>
          <a:prstGeom prst="rect">
            <a:avLst/>
          </a:prstGeom>
        </p:spPr>
        <p:txBody>
          <a:bodyPr/>
          <a:lstStyle>
            <a:lvl1pPr>
              <a:defRPr sz="5600" b="1">
                <a:latin typeface="Century Gothic"/>
                <a:ea typeface="Century Gothic"/>
                <a:cs typeface="Century Gothic"/>
                <a:sym typeface="Century Gothic"/>
              </a:defRPr>
            </a:lvl1pPr>
          </a:lstStyle>
          <a:p>
            <a:r>
              <a:t>Comparatives &amp; Superlatives</a:t>
            </a:r>
          </a:p>
        </p:txBody>
      </p:sp>
      <p:graphicFrame>
        <p:nvGraphicFramePr>
          <p:cNvPr id="495" name="Table"/>
          <p:cNvGraphicFramePr/>
          <p:nvPr/>
        </p:nvGraphicFramePr>
        <p:xfrm>
          <a:off x="487664" y="6407469"/>
          <a:ext cx="6260642" cy="3169792"/>
        </p:xfrm>
        <a:graphic>
          <a:graphicData uri="http://schemas.openxmlformats.org/drawingml/2006/table">
            <a:tbl>
              <a:tblPr>
                <a:tableStyleId>{4C3C2611-4C71-4FC5-86AE-919BDF0F9419}</a:tableStyleId>
              </a:tblPr>
              <a:tblGrid>
                <a:gridCol w="1611992">
                  <a:extLst>
                    <a:ext uri="{9D8B030D-6E8A-4147-A177-3AD203B41FA5}">
                      <a16:colId xmlns:a16="http://schemas.microsoft.com/office/drawing/2014/main" val="20000"/>
                    </a:ext>
                  </a:extLst>
                </a:gridCol>
                <a:gridCol w="4648650">
                  <a:extLst>
                    <a:ext uri="{9D8B030D-6E8A-4147-A177-3AD203B41FA5}">
                      <a16:colId xmlns:a16="http://schemas.microsoft.com/office/drawing/2014/main" val="20001"/>
                    </a:ext>
                  </a:extLst>
                </a:gridCol>
              </a:tblGrid>
              <a:tr h="496359">
                <a:tc gridSpan="2">
                  <a:txBody>
                    <a:bodyPr/>
                    <a:lstStyle/>
                    <a:p>
                      <a:pPr algn="l" defTabSz="457200">
                        <a:tabLst>
                          <a:tab pos="1181100" algn="l"/>
                        </a:tabLst>
                        <a:defRPr sz="1233" b="1">
                          <a:solidFill>
                            <a:srgbClr val="4472C4"/>
                          </a:solidFill>
                          <a:latin typeface="Century Gothic"/>
                          <a:ea typeface="Century Gothic"/>
                          <a:cs typeface="Century Gothic"/>
                          <a:sym typeface="Century Gothic"/>
                        </a:defRPr>
                      </a:pPr>
                      <a:r>
                        <a:t>I am </a:t>
                      </a:r>
                      <a:r>
                        <a:rPr u="sng"/>
                        <a:t>taller</a:t>
                      </a:r>
                      <a:r>
                        <a:t> than my brother. </a:t>
                      </a:r>
                      <a:endParaRPr sz="1500" b="0">
                        <a:solidFill>
                          <a:srgbClr val="000000">
                            <a:alpha val="84706"/>
                          </a:srgbClr>
                        </a:solidFill>
                      </a:endParaRPr>
                    </a:p>
                    <a:p>
                      <a:pPr algn="l" defTabSz="457200">
                        <a:tabLst>
                          <a:tab pos="1181100" algn="l"/>
                        </a:tabLst>
                        <a:defRPr sz="1233" b="1" u="sng">
                          <a:solidFill>
                            <a:srgbClr val="4472C4"/>
                          </a:solidFill>
                          <a:latin typeface="Century Gothic"/>
                          <a:ea typeface="Century Gothic"/>
                          <a:cs typeface="Century Gothic"/>
                          <a:sym typeface="Century Gothic"/>
                        </a:defRPr>
                      </a:pPr>
                      <a:r>
                        <a:rPr u="none"/>
                        <a:t>The book was </a:t>
                      </a:r>
                      <a:r>
                        <a:t>more exciting than</a:t>
                      </a:r>
                      <a:r>
                        <a:rPr u="none"/>
                        <a:t> the film.</a:t>
                      </a:r>
                    </a:p>
                  </a:txBody>
                  <a:tcPr marL="121920" marR="121920" marT="60960" marB="60960" anchor="ctr" horzOverflow="overflow">
                    <a:solidFill>
                      <a:srgbClr val="E7E6E6"/>
                    </a:solidFill>
                  </a:tcPr>
                </a:tc>
                <a:tc hMerge="1">
                  <a:txBody>
                    <a:bodyPr/>
                    <a:lstStyle/>
                    <a:p>
                      <a:endParaRPr lang="en-AE"/>
                    </a:p>
                  </a:txBody>
                  <a:tcPr/>
                </a:tc>
                <a:extLst>
                  <a:ext uri="{0D108BD9-81ED-4DB2-BD59-A6C34878D82A}">
                    <a16:rowId xmlns:a16="http://schemas.microsoft.com/office/drawing/2014/main" val="10000"/>
                  </a:ext>
                </a:extLst>
              </a:tr>
              <a:tr h="490219">
                <a:tc>
                  <a:txBody>
                    <a:bodyPr/>
                    <a:lstStyle/>
                    <a:p>
                      <a:pPr defTabSz="457200">
                        <a:tabLst>
                          <a:tab pos="1181100" algn="l"/>
                        </a:tabLst>
                        <a:defRPr sz="1800"/>
                      </a:pPr>
                      <a:r>
                        <a:rPr sz="1233" b="1">
                          <a:latin typeface="Century Gothic"/>
                          <a:ea typeface="Century Gothic"/>
                          <a:cs typeface="Century Gothic"/>
                          <a:sym typeface="Century Gothic"/>
                        </a:rPr>
                        <a:t>Meaning</a:t>
                      </a:r>
                    </a:p>
                  </a:txBody>
                  <a:tcPr marL="121920" marR="121920" marT="60960" marB="60960" anchor="ctr" horzOverflow="overflow">
                    <a:solidFill>
                      <a:srgbClr val="E7E6E6"/>
                    </a:solidFill>
                  </a:tcPr>
                </a:tc>
                <a:tc>
                  <a:txBody>
                    <a:bodyPr/>
                    <a:lstStyle/>
                    <a:p>
                      <a:pPr algn="l" defTabSz="457200">
                        <a:tabLst>
                          <a:tab pos="1181100" algn="l"/>
                        </a:tabLst>
                        <a:defRPr sz="1800"/>
                      </a:pPr>
                      <a:r>
                        <a:rPr sz="1033">
                          <a:latin typeface="Century Gothic"/>
                          <a:ea typeface="Century Gothic"/>
                          <a:cs typeface="Century Gothic"/>
                          <a:sym typeface="Century Gothic"/>
                        </a:rPr>
                        <a:t>The speaker is comparing his height with his brother’s, books with films and TV with cinema.</a:t>
                      </a:r>
                    </a:p>
                  </a:txBody>
                  <a:tcPr marL="121920" marR="121920" marT="60960" marB="60960" anchor="ctr" horzOverflow="overflow">
                    <a:solidFill>
                      <a:srgbClr val="FFF2CC"/>
                    </a:solidFill>
                  </a:tcPr>
                </a:tc>
                <a:extLst>
                  <a:ext uri="{0D108BD9-81ED-4DB2-BD59-A6C34878D82A}">
                    <a16:rowId xmlns:a16="http://schemas.microsoft.com/office/drawing/2014/main" val="10001"/>
                  </a:ext>
                </a:extLst>
              </a:tr>
              <a:tr h="668020">
                <a:tc>
                  <a:txBody>
                    <a:bodyPr/>
                    <a:lstStyle/>
                    <a:p>
                      <a:pPr defTabSz="457200">
                        <a:tabLst>
                          <a:tab pos="1181100" algn="l"/>
                        </a:tabLst>
                        <a:defRPr sz="1800"/>
                      </a:pPr>
                      <a:r>
                        <a:rPr sz="1233" b="1">
                          <a:latin typeface="Century Gothic"/>
                          <a:ea typeface="Century Gothic"/>
                          <a:cs typeface="Century Gothic"/>
                          <a:sym typeface="Century Gothic"/>
                        </a:rPr>
                        <a:t>Grammatical structure</a:t>
                      </a:r>
                    </a:p>
                  </a:txBody>
                  <a:tcPr marL="121920" marR="121920" marT="60960" marB="60960" anchor="ctr" horzOverflow="overflow">
                    <a:solidFill>
                      <a:srgbClr val="E7E6E6"/>
                    </a:solidFill>
                  </a:tcPr>
                </a:tc>
                <a:tc>
                  <a:txBody>
                    <a:bodyPr/>
                    <a:lstStyle/>
                    <a:p>
                      <a:pPr algn="l" defTabSz="457200">
                        <a:tabLst>
                          <a:tab pos="1181100" algn="l"/>
                        </a:tabLst>
                        <a:defRPr sz="1033">
                          <a:latin typeface="Century Gothic"/>
                          <a:ea typeface="Century Gothic"/>
                          <a:cs typeface="Century Gothic"/>
                          <a:sym typeface="Century Gothic"/>
                        </a:defRPr>
                      </a:pPr>
                      <a:r>
                        <a:t>Adjectives: </a:t>
                      </a:r>
                      <a:r>
                        <a:rPr b="1"/>
                        <a:t>comparatives</a:t>
                      </a:r>
                      <a:endParaRPr sz="1300">
                        <a:solidFill>
                          <a:srgbClr val="000000">
                            <a:alpha val="84706"/>
                          </a:srgbClr>
                        </a:solidFill>
                      </a:endParaRPr>
                    </a:p>
                    <a:p>
                      <a:pPr algn="l" defTabSz="457200">
                        <a:tabLst>
                          <a:tab pos="1181100" algn="l"/>
                        </a:tabLst>
                        <a:defRPr sz="1033">
                          <a:latin typeface="Century Gothic"/>
                          <a:ea typeface="Century Gothic"/>
                          <a:cs typeface="Century Gothic"/>
                          <a:sym typeface="Century Gothic"/>
                        </a:defRPr>
                      </a:pPr>
                      <a:r>
                        <a:t>subject + (to be) + comparative + than + noun</a:t>
                      </a:r>
                      <a:endParaRPr sz="1300">
                        <a:solidFill>
                          <a:srgbClr val="000000">
                            <a:alpha val="84706"/>
                          </a:srgbClr>
                        </a:solidFill>
                      </a:endParaRPr>
                    </a:p>
                    <a:p>
                      <a:pPr algn="l" defTabSz="457200">
                        <a:tabLst>
                          <a:tab pos="1181100" algn="l"/>
                        </a:tabLst>
                        <a:defRPr sz="1033">
                          <a:latin typeface="Century Gothic"/>
                          <a:ea typeface="Century Gothic"/>
                          <a:cs typeface="Century Gothic"/>
                          <a:sym typeface="Century Gothic"/>
                        </a:defRPr>
                      </a:pPr>
                      <a:r>
                        <a:t>as + (adjective/adverb) + as</a:t>
                      </a:r>
                    </a:p>
                  </a:txBody>
                  <a:tcPr marL="121920" marR="121920" marT="60960" marB="60960" anchor="ctr" horzOverflow="overflow">
                    <a:solidFill>
                      <a:srgbClr val="FFF2CC"/>
                    </a:solidFill>
                  </a:tcPr>
                </a:tc>
                <a:extLst>
                  <a:ext uri="{0D108BD9-81ED-4DB2-BD59-A6C34878D82A}">
                    <a16:rowId xmlns:a16="http://schemas.microsoft.com/office/drawing/2014/main" val="10002"/>
                  </a:ext>
                </a:extLst>
              </a:tr>
              <a:tr h="845820">
                <a:tc>
                  <a:txBody>
                    <a:bodyPr/>
                    <a:lstStyle/>
                    <a:p>
                      <a:pPr defTabSz="457200">
                        <a:tabLst>
                          <a:tab pos="1181100" algn="l"/>
                        </a:tabLst>
                        <a:defRPr sz="1800"/>
                      </a:pPr>
                      <a:r>
                        <a:rPr sz="1233" b="1">
                          <a:latin typeface="Century Gothic"/>
                          <a:ea typeface="Century Gothic"/>
                          <a:cs typeface="Century Gothic"/>
                          <a:sym typeface="Century Gothic"/>
                        </a:rPr>
                        <a:t>Usage</a:t>
                      </a:r>
                    </a:p>
                  </a:txBody>
                  <a:tcPr marL="121920" marR="121920" marT="60960" marB="60960" anchor="ctr" horzOverflow="overflow">
                    <a:solidFill>
                      <a:srgbClr val="E7E6E6"/>
                    </a:solidFill>
                  </a:tcPr>
                </a:tc>
                <a:tc>
                  <a:txBody>
                    <a:bodyPr/>
                    <a:lstStyle/>
                    <a:p>
                      <a:pPr algn="l" defTabSz="457200">
                        <a:tabLst>
                          <a:tab pos="1181100" algn="l"/>
                        </a:tabLst>
                        <a:defRPr sz="1800"/>
                      </a:pPr>
                      <a:r>
                        <a:rPr sz="1033">
                          <a:latin typeface="Century Gothic"/>
                          <a:ea typeface="Century Gothic"/>
                          <a:cs typeface="Century Gothic"/>
                          <a:sym typeface="Century Gothic"/>
                        </a:rPr>
                        <a:t>We use comparatives to compare the same quality in two things. We use a comparative followed by ‘than’. To form a comparative, we usually use –er for one or two syllable adjectives (smaller) while more is used for longer adjectives (more successful).</a:t>
                      </a:r>
                    </a:p>
                  </a:txBody>
                  <a:tcPr marL="121920" marR="121920" marT="60960" marB="60960" anchor="ctr" horzOverflow="overflow">
                    <a:solidFill>
                      <a:srgbClr val="FFF2CC"/>
                    </a:solidFill>
                  </a:tcPr>
                </a:tc>
                <a:extLst>
                  <a:ext uri="{0D108BD9-81ED-4DB2-BD59-A6C34878D82A}">
                    <a16:rowId xmlns:a16="http://schemas.microsoft.com/office/drawing/2014/main" val="10003"/>
                  </a:ext>
                </a:extLst>
              </a:tr>
              <a:tr h="668020">
                <a:tc>
                  <a:txBody>
                    <a:bodyPr/>
                    <a:lstStyle/>
                    <a:p>
                      <a:pPr defTabSz="457200">
                        <a:tabLst>
                          <a:tab pos="1181100" algn="l"/>
                        </a:tabLst>
                        <a:defRPr sz="1800"/>
                      </a:pPr>
                      <a:r>
                        <a:rPr sz="1233" b="1">
                          <a:latin typeface="Century Gothic"/>
                          <a:ea typeface="Century Gothic"/>
                          <a:cs typeface="Century Gothic"/>
                          <a:sym typeface="Century Gothic"/>
                        </a:rPr>
                        <a:t>Other examples</a:t>
                      </a:r>
                    </a:p>
                  </a:txBody>
                  <a:tcPr marL="121920" marR="121920" marT="60960" marB="60960" anchor="ctr" horzOverflow="overflow">
                    <a:solidFill>
                      <a:srgbClr val="E7E6E6"/>
                    </a:solidFill>
                  </a:tcPr>
                </a:tc>
                <a:tc>
                  <a:txBody>
                    <a:bodyPr/>
                    <a:lstStyle/>
                    <a:p>
                      <a:pPr algn="l" defTabSz="457200">
                        <a:tabLst>
                          <a:tab pos="1181100" algn="l"/>
                        </a:tabLst>
                        <a:defRPr sz="1033">
                          <a:latin typeface="Century Gothic"/>
                          <a:ea typeface="Century Gothic"/>
                          <a:cs typeface="Century Gothic"/>
                          <a:sym typeface="Century Gothic"/>
                        </a:defRPr>
                      </a:pPr>
                      <a:r>
                        <a:t>The new smartphone is </a:t>
                      </a:r>
                      <a:r>
                        <a:rPr u="sng"/>
                        <a:t>as expensive as</a:t>
                      </a:r>
                      <a:r>
                        <a:t> a new computer.</a:t>
                      </a:r>
                      <a:endParaRPr sz="1300">
                        <a:solidFill>
                          <a:srgbClr val="000000">
                            <a:alpha val="84706"/>
                          </a:srgbClr>
                        </a:solidFill>
                      </a:endParaRPr>
                    </a:p>
                    <a:p>
                      <a:pPr algn="l" defTabSz="457200">
                        <a:tabLst>
                          <a:tab pos="1181100" algn="l"/>
                        </a:tabLst>
                        <a:defRPr sz="1033">
                          <a:latin typeface="Century Gothic"/>
                          <a:ea typeface="Century Gothic"/>
                          <a:cs typeface="Century Gothic"/>
                          <a:sym typeface="Century Gothic"/>
                        </a:defRPr>
                      </a:pPr>
                      <a:r>
                        <a:t>The job interview was </a:t>
                      </a:r>
                      <a:r>
                        <a:rPr u="sng"/>
                        <a:t>more difficult than</a:t>
                      </a:r>
                      <a:r>
                        <a:t> the actual work.</a:t>
                      </a:r>
                      <a:endParaRPr sz="1300">
                        <a:solidFill>
                          <a:srgbClr val="000000">
                            <a:alpha val="84706"/>
                          </a:srgbClr>
                        </a:solidFill>
                      </a:endParaRPr>
                    </a:p>
                    <a:p>
                      <a:pPr algn="l" defTabSz="457200">
                        <a:tabLst>
                          <a:tab pos="1181100" algn="l"/>
                        </a:tabLst>
                        <a:defRPr sz="1033">
                          <a:latin typeface="Century Gothic"/>
                          <a:ea typeface="Century Gothic"/>
                          <a:cs typeface="Century Gothic"/>
                          <a:sym typeface="Century Gothic"/>
                        </a:defRPr>
                      </a:pPr>
                      <a:r>
                        <a:t>Maitha was </a:t>
                      </a:r>
                      <a:r>
                        <a:rPr u="sng"/>
                        <a:t>more excited</a:t>
                      </a:r>
                      <a:r>
                        <a:t> to buy a new car </a:t>
                      </a:r>
                      <a:r>
                        <a:rPr u="sng"/>
                        <a:t>than</a:t>
                      </a:r>
                      <a:r>
                        <a:t> to travel to Europe.</a:t>
                      </a:r>
                    </a:p>
                  </a:txBody>
                  <a:tcPr marL="121920" marR="121920" marT="60960" marB="60960" anchor="ctr" horzOverflow="overflow">
                    <a:solidFill>
                      <a:srgbClr val="FFF2CC"/>
                    </a:solidFill>
                  </a:tcPr>
                </a:tc>
                <a:extLst>
                  <a:ext uri="{0D108BD9-81ED-4DB2-BD59-A6C34878D82A}">
                    <a16:rowId xmlns:a16="http://schemas.microsoft.com/office/drawing/2014/main" val="10004"/>
                  </a:ext>
                </a:extLst>
              </a:tr>
            </a:tbl>
          </a:graphicData>
        </a:graphic>
      </p:graphicFrame>
      <p:sp>
        <p:nvSpPr>
          <p:cNvPr id="496" name="Activity: Fill in the blanks using the comparative or superlative for each adjectives.…"/>
          <p:cNvSpPr txBox="1"/>
          <p:nvPr/>
        </p:nvSpPr>
        <p:spPr>
          <a:xfrm>
            <a:off x="6890563" y="2542579"/>
            <a:ext cx="5950860" cy="6163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30000"/>
              </a:lnSpc>
              <a:defRPr sz="1900" b="1">
                <a:latin typeface="Century Gothic"/>
                <a:ea typeface="Century Gothic"/>
                <a:cs typeface="Century Gothic"/>
                <a:sym typeface="Century Gothic"/>
              </a:defRPr>
            </a:pPr>
            <a:r>
              <a:t>Activity: Fill in the blanks using the comparative or superlative for each adjectives. </a:t>
            </a:r>
          </a:p>
          <a:p>
            <a:pPr algn="l">
              <a:lnSpc>
                <a:spcPct val="130000"/>
              </a:lnSpc>
              <a:defRPr sz="700" b="1">
                <a:latin typeface="Century Gothic"/>
                <a:ea typeface="Century Gothic"/>
                <a:cs typeface="Century Gothic"/>
                <a:sym typeface="Century Gothic"/>
              </a:defRPr>
            </a:pPr>
            <a:endParaRP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Tom is __________ than Dave. (fast)</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John is __________ than me. (tall)</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Barry is the __________  in the class. (noisy)</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A whale is the __________ animal in the ocean (big)</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A flower is _____________ than a leaf (beautiful)</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The arctic is the __________ place on earth. (cold)</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The Nile is the __________ river in the world. (long)</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A desert is __________ than a jungle. (dry)</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Cambodia is __________ than England. (hot) </a:t>
            </a:r>
          </a:p>
        </p:txBody>
      </p:sp>
      <p:sp>
        <p:nvSpPr>
          <p:cNvPr id="497"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498" name="Adjectives used to compare things (fast, faster, fastest)."/>
          <p:cNvSpPr txBox="1"/>
          <p:nvPr/>
        </p:nvSpPr>
        <p:spPr>
          <a:xfrm>
            <a:off x="711200" y="1722675"/>
            <a:ext cx="11582400" cy="630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84200">
              <a:lnSpc>
                <a:spcPct val="100000"/>
              </a:lnSpc>
              <a:defRPr sz="3100" b="1" spc="-31">
                <a:latin typeface="Century Gothic"/>
                <a:ea typeface="Century Gothic"/>
                <a:cs typeface="Century Gothic"/>
                <a:sym typeface="Century Gothic"/>
              </a:defRPr>
            </a:lvl1pPr>
          </a:lstStyle>
          <a:p>
            <a:r>
              <a:t>Adjectives used to compare things (fast, faster, fastest). </a:t>
            </a:r>
          </a:p>
        </p:txBody>
      </p:sp>
      <p:sp>
        <p:nvSpPr>
          <p:cNvPr id="499" name="Grammar Link 1">
            <a:hlinkClick r:id="rId3"/>
          </p:cNvPr>
          <p:cNvSpPr/>
          <p:nvPr/>
        </p:nvSpPr>
        <p:spPr>
          <a:xfrm>
            <a:off x="7039437" y="8894857"/>
            <a:ext cx="2495410" cy="630937"/>
          </a:xfrm>
          <a:prstGeom prst="roundRect">
            <a:avLst>
              <a:gd name="adj" fmla="val 30193"/>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rPr dirty="0"/>
              <a:t>Grammar Link 1</a:t>
            </a:r>
          </a:p>
        </p:txBody>
      </p:sp>
      <p:sp>
        <p:nvSpPr>
          <p:cNvPr id="500" name="Grammar Link 2">
            <a:hlinkClick r:id="rId4"/>
          </p:cNvPr>
          <p:cNvSpPr/>
          <p:nvPr/>
        </p:nvSpPr>
        <p:spPr>
          <a:xfrm>
            <a:off x="9819626" y="8894857"/>
            <a:ext cx="2495410" cy="630937"/>
          </a:xfrm>
          <a:prstGeom prst="roundRect">
            <a:avLst>
              <a:gd name="adj" fmla="val 30193"/>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t>Grammar Link 2</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resent Perfect"/>
          <p:cNvSpPr txBox="1">
            <a:spLocks noGrp="1"/>
          </p:cNvSpPr>
          <p:nvPr>
            <p:ph type="title"/>
          </p:nvPr>
        </p:nvSpPr>
        <p:spPr>
          <a:xfrm>
            <a:off x="711199" y="827701"/>
            <a:ext cx="11582401" cy="1168401"/>
          </a:xfrm>
          <a:prstGeom prst="rect">
            <a:avLst/>
          </a:prstGeom>
        </p:spPr>
        <p:txBody>
          <a:bodyPr/>
          <a:lstStyle>
            <a:lvl1pPr>
              <a:defRPr b="1">
                <a:latin typeface="Century Gothic"/>
                <a:ea typeface="Century Gothic"/>
                <a:cs typeface="Century Gothic"/>
                <a:sym typeface="Century Gothic"/>
              </a:defRPr>
            </a:lvl1pPr>
          </a:lstStyle>
          <a:p>
            <a:r>
              <a:t>Present Perfect</a:t>
            </a:r>
          </a:p>
        </p:txBody>
      </p:sp>
      <p:sp>
        <p:nvSpPr>
          <p:cNvPr id="503" name="verbs that talk about something that happened at some point in the past."/>
          <p:cNvSpPr txBox="1">
            <a:spLocks noGrp="1"/>
          </p:cNvSpPr>
          <p:nvPr>
            <p:ph type="body" idx="21"/>
          </p:nvPr>
        </p:nvSpPr>
        <p:spPr>
          <a:xfrm>
            <a:off x="711200" y="1664937"/>
            <a:ext cx="11582400" cy="6309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90727">
              <a:defRPr sz="2604" b="1" spc="-26">
                <a:latin typeface="Century Gothic"/>
                <a:ea typeface="Century Gothic"/>
                <a:cs typeface="Century Gothic"/>
                <a:sym typeface="Century Gothic"/>
              </a:defRPr>
            </a:lvl1pPr>
          </a:lstStyle>
          <a:p>
            <a:r>
              <a:t>verbs that talk about something that happened at some point in the past. </a:t>
            </a:r>
          </a:p>
        </p:txBody>
      </p:sp>
      <p:graphicFrame>
        <p:nvGraphicFramePr>
          <p:cNvPr id="504" name="Table"/>
          <p:cNvGraphicFramePr/>
          <p:nvPr/>
        </p:nvGraphicFramePr>
        <p:xfrm>
          <a:off x="701767" y="2374299"/>
          <a:ext cx="6355698" cy="6598674"/>
        </p:xfrm>
        <a:graphic>
          <a:graphicData uri="http://schemas.openxmlformats.org/drawingml/2006/table">
            <a:tbl>
              <a:tblPr>
                <a:tableStyleId>{4C3C2611-4C71-4FC5-86AE-919BDF0F9419}</a:tableStyleId>
              </a:tblPr>
              <a:tblGrid>
                <a:gridCol w="2078625">
                  <a:extLst>
                    <a:ext uri="{9D8B030D-6E8A-4147-A177-3AD203B41FA5}">
                      <a16:colId xmlns:a16="http://schemas.microsoft.com/office/drawing/2014/main" val="20000"/>
                    </a:ext>
                  </a:extLst>
                </a:gridCol>
                <a:gridCol w="4277073">
                  <a:extLst>
                    <a:ext uri="{9D8B030D-6E8A-4147-A177-3AD203B41FA5}">
                      <a16:colId xmlns:a16="http://schemas.microsoft.com/office/drawing/2014/main" val="20001"/>
                    </a:ext>
                  </a:extLst>
                </a:gridCol>
              </a:tblGrid>
              <a:tr h="1235011">
                <a:tc gridSpan="2">
                  <a:txBody>
                    <a:bodyPr/>
                    <a:lstStyle/>
                    <a:p>
                      <a:pPr algn="l" defTabSz="457200">
                        <a:tabLst>
                          <a:tab pos="1181100" algn="l"/>
                        </a:tabLst>
                        <a:defRPr sz="2400" b="1">
                          <a:solidFill>
                            <a:srgbClr val="4472C4"/>
                          </a:solidFill>
                          <a:latin typeface="Century Gothic"/>
                          <a:ea typeface="Century Gothic"/>
                          <a:cs typeface="Century Gothic"/>
                          <a:sym typeface="Century Gothic"/>
                        </a:defRPr>
                      </a:pPr>
                      <a:r>
                        <a:t>I </a:t>
                      </a:r>
                      <a:r>
                        <a:rPr u="sng"/>
                        <a:t>have studied</a:t>
                      </a:r>
                      <a:r>
                        <a:t> English.</a:t>
                      </a:r>
                    </a:p>
                    <a:p>
                      <a:pPr algn="l" defTabSz="457200">
                        <a:tabLst>
                          <a:tab pos="1181100" algn="l"/>
                        </a:tabLst>
                        <a:defRPr sz="1800" b="1">
                          <a:solidFill>
                            <a:srgbClr val="4472C4"/>
                          </a:solidFill>
                          <a:latin typeface="Century Gothic"/>
                          <a:ea typeface="Century Gothic"/>
                          <a:cs typeface="Century Gothic"/>
                          <a:sym typeface="Century Gothic"/>
                        </a:defRPr>
                      </a:pPr>
                      <a:endParaRPr/>
                    </a:p>
                    <a:p>
                      <a:pPr algn="l" defTabSz="457200">
                        <a:tabLst>
                          <a:tab pos="1181100" algn="l"/>
                        </a:tabLst>
                        <a:defRPr sz="2400" b="1">
                          <a:solidFill>
                            <a:srgbClr val="4472C4"/>
                          </a:solidFill>
                          <a:latin typeface="Century Gothic"/>
                          <a:ea typeface="Century Gothic"/>
                          <a:cs typeface="Century Gothic"/>
                          <a:sym typeface="Century Gothic"/>
                        </a:defRPr>
                      </a:pPr>
                      <a:r>
                        <a:t>He </a:t>
                      </a:r>
                      <a:r>
                        <a:rPr u="sng"/>
                        <a:t>has missed</a:t>
                      </a:r>
                      <a:r>
                        <a:t> the bus.</a:t>
                      </a:r>
                    </a:p>
                  </a:txBody>
                  <a:tcPr marL="121920" marR="121920" marT="60960" marB="60960" anchor="ctr" horzOverflow="overflow">
                    <a:solidFill>
                      <a:srgbClr val="E7E6E6"/>
                    </a:solidFill>
                  </a:tcPr>
                </a:tc>
                <a:tc hMerge="1">
                  <a:txBody>
                    <a:bodyPr/>
                    <a:lstStyle/>
                    <a:p>
                      <a:endParaRPr lang="en-AE"/>
                    </a:p>
                  </a:txBody>
                  <a:tcPr/>
                </a:tc>
                <a:extLst>
                  <a:ext uri="{0D108BD9-81ED-4DB2-BD59-A6C34878D82A}">
                    <a16:rowId xmlns:a16="http://schemas.microsoft.com/office/drawing/2014/main" val="10000"/>
                  </a:ext>
                </a:extLst>
              </a:tr>
              <a:tr h="1169493">
                <a:tc>
                  <a:txBody>
                    <a:bodyPr/>
                    <a:lstStyle/>
                    <a:p>
                      <a:pPr defTabSz="457200">
                        <a:tabLst>
                          <a:tab pos="1181100" algn="l"/>
                        </a:tabLst>
                        <a:defRPr sz="1800"/>
                      </a:pPr>
                      <a:r>
                        <a:rPr sz="1700" b="1">
                          <a:latin typeface="Century Gothic"/>
                          <a:ea typeface="Century Gothic"/>
                          <a:cs typeface="Century Gothic"/>
                          <a:sym typeface="Century Gothic"/>
                        </a:rPr>
                        <a:t>Meaning</a:t>
                      </a:r>
                    </a:p>
                  </a:txBody>
                  <a:tcPr marL="121920" marR="121920" marT="60960" marB="60960" anchor="ctr" horzOverflow="overflow">
                    <a:solidFill>
                      <a:srgbClr val="E7E6E6"/>
                    </a:solidFill>
                  </a:tcPr>
                </a:tc>
                <a:tc>
                  <a:txBody>
                    <a:bodyPr/>
                    <a:lstStyle/>
                    <a:p>
                      <a:pPr algn="l" defTabSz="457200">
                        <a:tabLst>
                          <a:tab pos="1181100" algn="l"/>
                        </a:tabLst>
                        <a:defRPr sz="1800"/>
                      </a:pPr>
                      <a:r>
                        <a:rPr sz="1700">
                          <a:latin typeface="Century Gothic"/>
                          <a:ea typeface="Century Gothic"/>
                          <a:cs typeface="Century Gothic"/>
                          <a:sym typeface="Century Gothic"/>
                        </a:rPr>
                        <a:t>The speaker has studied English at some point in the past. The man did not get on the bus in time.</a:t>
                      </a:r>
                    </a:p>
                  </a:txBody>
                  <a:tcPr marL="121920" marR="121920" marT="60960" marB="60960" anchor="ctr" horzOverflow="overflow">
                    <a:solidFill>
                      <a:srgbClr val="FFF2CC"/>
                    </a:solidFill>
                  </a:tcPr>
                </a:tc>
                <a:extLst>
                  <a:ext uri="{0D108BD9-81ED-4DB2-BD59-A6C34878D82A}">
                    <a16:rowId xmlns:a16="http://schemas.microsoft.com/office/drawing/2014/main" val="10001"/>
                  </a:ext>
                </a:extLst>
              </a:tr>
              <a:tr h="695197">
                <a:tc>
                  <a:txBody>
                    <a:bodyPr/>
                    <a:lstStyle/>
                    <a:p>
                      <a:pPr defTabSz="457200">
                        <a:tabLst>
                          <a:tab pos="1181100" algn="l"/>
                        </a:tabLst>
                        <a:defRPr sz="1800"/>
                      </a:pPr>
                      <a:r>
                        <a:rPr sz="1700" b="1">
                          <a:latin typeface="Century Gothic"/>
                          <a:ea typeface="Century Gothic"/>
                          <a:cs typeface="Century Gothic"/>
                          <a:sym typeface="Century Gothic"/>
                        </a:rPr>
                        <a:t>Grammatical structure</a:t>
                      </a:r>
                    </a:p>
                  </a:txBody>
                  <a:tcPr marL="121920" marR="121920" marT="60960" marB="60960" anchor="ctr" horzOverflow="overflow">
                    <a:solidFill>
                      <a:srgbClr val="E7E6E6"/>
                    </a:solidFill>
                  </a:tcPr>
                </a:tc>
                <a:tc>
                  <a:txBody>
                    <a:bodyPr/>
                    <a:lstStyle/>
                    <a:p>
                      <a:pPr algn="l" defTabSz="457200">
                        <a:tabLst>
                          <a:tab pos="1181100" algn="l"/>
                        </a:tabLst>
                        <a:defRPr sz="1700" b="1">
                          <a:solidFill>
                            <a:srgbClr val="0433FF"/>
                          </a:solidFill>
                          <a:latin typeface="Century Gothic"/>
                          <a:ea typeface="Century Gothic"/>
                          <a:cs typeface="Century Gothic"/>
                          <a:sym typeface="Century Gothic"/>
                        </a:defRPr>
                      </a:pPr>
                      <a:r>
                        <a:rPr>
                          <a:hlinkClick r:id="rId2"/>
                        </a:rPr>
                        <a:t>Present perfect</a:t>
                      </a:r>
                    </a:p>
                    <a:p>
                      <a:pPr algn="l" defTabSz="457200">
                        <a:tabLst>
                          <a:tab pos="1181100" algn="l"/>
                        </a:tabLst>
                        <a:defRPr sz="1700">
                          <a:latin typeface="Century Gothic"/>
                          <a:ea typeface="Century Gothic"/>
                          <a:cs typeface="Century Gothic"/>
                          <a:sym typeface="Century Gothic"/>
                        </a:defRPr>
                      </a:pPr>
                      <a:r>
                        <a:t>‘have / has’ + past participle</a:t>
                      </a:r>
                    </a:p>
                  </a:txBody>
                  <a:tcPr marL="121920" marR="121920" marT="60960" marB="60960" anchor="ctr" horzOverflow="overflow">
                    <a:solidFill>
                      <a:srgbClr val="FFF2CC"/>
                    </a:solidFill>
                  </a:tcPr>
                </a:tc>
                <a:extLst>
                  <a:ext uri="{0D108BD9-81ED-4DB2-BD59-A6C34878D82A}">
                    <a16:rowId xmlns:a16="http://schemas.microsoft.com/office/drawing/2014/main" val="10002"/>
                  </a:ext>
                </a:extLst>
              </a:tr>
              <a:tr h="2271649">
                <a:tc>
                  <a:txBody>
                    <a:bodyPr/>
                    <a:lstStyle/>
                    <a:p>
                      <a:pPr defTabSz="457200">
                        <a:tabLst>
                          <a:tab pos="1181100" algn="l"/>
                        </a:tabLst>
                        <a:defRPr sz="1800"/>
                      </a:pPr>
                      <a:r>
                        <a:rPr sz="1700" b="1">
                          <a:latin typeface="Century Gothic"/>
                          <a:ea typeface="Century Gothic"/>
                          <a:cs typeface="Century Gothic"/>
                          <a:sym typeface="Century Gothic"/>
                        </a:rPr>
                        <a:t>Usage</a:t>
                      </a:r>
                    </a:p>
                  </a:txBody>
                  <a:tcPr marL="121920" marR="121920" marT="60960" marB="60960" anchor="ctr" horzOverflow="overflow">
                    <a:solidFill>
                      <a:srgbClr val="E7E6E6"/>
                    </a:solidFill>
                  </a:tcPr>
                </a:tc>
                <a:tc>
                  <a:txBody>
                    <a:bodyPr/>
                    <a:lstStyle/>
                    <a:p>
                      <a:pPr algn="l" defTabSz="457200">
                        <a:tabLst>
                          <a:tab pos="1181100" algn="l"/>
                        </a:tabLst>
                        <a:defRPr sz="1800"/>
                      </a:pPr>
                      <a:r>
                        <a:rPr sz="1700">
                          <a:latin typeface="Century Gothic"/>
                          <a:ea typeface="Century Gothic"/>
                          <a:cs typeface="Century Gothic"/>
                          <a:sym typeface="Century Gothic"/>
                        </a:rPr>
                        <a:t>We can use present perfect to describe a personal experience that occurred at an unspecified point in the past. We can also use it to refer to personal experiences from an unspecified point in the past up until the time of speaking e.g. I have tried kunafa.</a:t>
                      </a:r>
                    </a:p>
                  </a:txBody>
                  <a:tcPr marL="121920" marR="121920" marT="60960" marB="60960" anchor="ctr" horzOverflow="overflow">
                    <a:solidFill>
                      <a:srgbClr val="FFF2CC"/>
                    </a:solidFill>
                  </a:tcPr>
                </a:tc>
                <a:extLst>
                  <a:ext uri="{0D108BD9-81ED-4DB2-BD59-A6C34878D82A}">
                    <a16:rowId xmlns:a16="http://schemas.microsoft.com/office/drawing/2014/main" val="10003"/>
                  </a:ext>
                </a:extLst>
              </a:tr>
              <a:tr h="1227324">
                <a:tc>
                  <a:txBody>
                    <a:bodyPr/>
                    <a:lstStyle/>
                    <a:p>
                      <a:pPr defTabSz="457200">
                        <a:tabLst>
                          <a:tab pos="1181100" algn="l"/>
                        </a:tabLst>
                        <a:defRPr sz="1800"/>
                      </a:pPr>
                      <a:r>
                        <a:rPr sz="1700" b="1">
                          <a:latin typeface="Century Gothic"/>
                          <a:ea typeface="Century Gothic"/>
                          <a:cs typeface="Century Gothic"/>
                          <a:sym typeface="Century Gothic"/>
                        </a:rPr>
                        <a:t>Other examples</a:t>
                      </a:r>
                    </a:p>
                  </a:txBody>
                  <a:tcPr marL="121920" marR="121920" marT="60960" marB="60960" anchor="ctr" horzOverflow="overflow">
                    <a:solidFill>
                      <a:srgbClr val="E7E6E6"/>
                    </a:solidFill>
                  </a:tcPr>
                </a:tc>
                <a:tc>
                  <a:txBody>
                    <a:bodyPr/>
                    <a:lstStyle/>
                    <a:p>
                      <a:pPr algn="l" defTabSz="457200">
                        <a:tabLst>
                          <a:tab pos="1181100" algn="l"/>
                        </a:tabLst>
                        <a:defRPr sz="1700">
                          <a:latin typeface="Century Gothic"/>
                          <a:ea typeface="Century Gothic"/>
                          <a:cs typeface="Century Gothic"/>
                          <a:sym typeface="Century Gothic"/>
                        </a:defRPr>
                      </a:pPr>
                      <a:r>
                        <a:t>I </a:t>
                      </a:r>
                      <a:r>
                        <a:rPr u="sng"/>
                        <a:t>have eaten</a:t>
                      </a:r>
                      <a:r>
                        <a:t> lunch. </a:t>
                      </a:r>
                    </a:p>
                    <a:p>
                      <a:pPr algn="l" defTabSz="457200">
                        <a:tabLst>
                          <a:tab pos="1181100" algn="l"/>
                        </a:tabLst>
                        <a:defRPr sz="1700">
                          <a:latin typeface="Century Gothic"/>
                          <a:ea typeface="Century Gothic"/>
                          <a:cs typeface="Century Gothic"/>
                          <a:sym typeface="Century Gothic"/>
                        </a:defRPr>
                      </a:pPr>
                      <a:r>
                        <a:t>She </a:t>
                      </a:r>
                      <a:r>
                        <a:rPr u="sng"/>
                        <a:t>has run</a:t>
                      </a:r>
                      <a:r>
                        <a:t> away.</a:t>
                      </a:r>
                    </a:p>
                    <a:p>
                      <a:pPr algn="l" defTabSz="457200">
                        <a:tabLst>
                          <a:tab pos="1181100" algn="l"/>
                        </a:tabLst>
                        <a:defRPr sz="1700">
                          <a:latin typeface="Century Gothic"/>
                          <a:ea typeface="Century Gothic"/>
                          <a:cs typeface="Century Gothic"/>
                          <a:sym typeface="Century Gothic"/>
                        </a:defRPr>
                      </a:pPr>
                      <a:r>
                        <a:rPr u="sng"/>
                        <a:t>Have</a:t>
                      </a:r>
                      <a:r>
                        <a:t> you </a:t>
                      </a:r>
                      <a:r>
                        <a:rPr u="sng"/>
                        <a:t>seen</a:t>
                      </a:r>
                      <a:r>
                        <a:t> this movie?</a:t>
                      </a:r>
                    </a:p>
                  </a:txBody>
                  <a:tcPr marL="121920" marR="121920" marT="60960" marB="60960" anchor="ctr" horzOverflow="overflow">
                    <a:solidFill>
                      <a:srgbClr val="FFF2CC"/>
                    </a:solidFill>
                  </a:tcPr>
                </a:tc>
                <a:extLst>
                  <a:ext uri="{0D108BD9-81ED-4DB2-BD59-A6C34878D82A}">
                    <a16:rowId xmlns:a16="http://schemas.microsoft.com/office/drawing/2014/main" val="10004"/>
                  </a:ext>
                </a:extLst>
              </a:tr>
            </a:tbl>
          </a:graphicData>
        </a:graphic>
      </p:graphicFrame>
      <p:sp>
        <p:nvSpPr>
          <p:cNvPr id="505" name="Activity: Choose the correct word to complete the sentence.…"/>
          <p:cNvSpPr txBox="1"/>
          <p:nvPr/>
        </p:nvSpPr>
        <p:spPr>
          <a:xfrm>
            <a:off x="7174036" y="2365922"/>
            <a:ext cx="5630173" cy="6615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30000"/>
              </a:lnSpc>
              <a:defRPr>
                <a:latin typeface="Century Gothic"/>
                <a:ea typeface="Century Gothic"/>
                <a:cs typeface="Century Gothic"/>
                <a:sym typeface="Century Gothic"/>
              </a:defRPr>
            </a:pPr>
            <a:r>
              <a:rPr b="1"/>
              <a:t>Activity</a:t>
            </a:r>
            <a:r>
              <a:t>: Choose the correct word to complete the sentence. </a:t>
            </a:r>
          </a:p>
          <a:p>
            <a:pPr algn="l">
              <a:lnSpc>
                <a:spcPct val="130000"/>
              </a:lnSpc>
              <a:defRPr sz="1100">
                <a:latin typeface="Century Gothic"/>
                <a:ea typeface="Century Gothic"/>
                <a:cs typeface="Century Gothic"/>
                <a:sym typeface="Century Gothic"/>
              </a:defRPr>
            </a:pPr>
            <a:endParaRPr/>
          </a:p>
          <a:p>
            <a:pPr indent="139700" algn="l" defTabSz="457200">
              <a:lnSpc>
                <a:spcPct val="100000"/>
              </a:lnSpc>
              <a:buClr>
                <a:srgbClr val="374151"/>
              </a:buClr>
              <a:buFont typeface="Times-Roman"/>
              <a:defRPr b="1">
                <a:latin typeface="Century Gothic"/>
                <a:ea typeface="Century Gothic"/>
                <a:cs typeface="Century Gothic"/>
                <a:sym typeface="Century Gothic"/>
              </a:defRPr>
            </a:pPr>
            <a:r>
              <a:t>1. Sarah _____ her homework already.</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a) do</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b) did</a:t>
            </a:r>
          </a:p>
          <a:p>
            <a:pPr indent="139700" algn="l" defTabSz="457200">
              <a:lnSpc>
                <a:spcPct val="100000"/>
              </a:lnSpc>
              <a:spcBef>
                <a:spcPts val="600"/>
              </a:spcBef>
              <a:buClr>
                <a:srgbClr val="374151"/>
              </a:buClr>
              <a:buFont typeface="Times-Roman"/>
              <a:defRPr>
                <a:latin typeface="Century Gothic"/>
                <a:ea typeface="Century Gothic"/>
                <a:cs typeface="Century Gothic"/>
                <a:sym typeface="Century Gothic"/>
              </a:defRPr>
            </a:pPr>
            <a:r>
              <a:t>	c) has done</a:t>
            </a:r>
          </a:p>
          <a:p>
            <a:pPr indent="139700" algn="l" defTabSz="457200">
              <a:lnSpc>
                <a:spcPct val="100000"/>
              </a:lnSpc>
              <a:buClr>
                <a:srgbClr val="374151"/>
              </a:buClr>
              <a:buFont typeface="Times-Roman"/>
              <a:defRPr b="1">
                <a:latin typeface="Century Gothic"/>
                <a:ea typeface="Century Gothic"/>
                <a:cs typeface="Century Gothic"/>
                <a:sym typeface="Century Gothic"/>
              </a:defRPr>
            </a:pPr>
            <a:r>
              <a:t>2. We _____ a new puppy.</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a) get</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b) got</a:t>
            </a:r>
          </a:p>
          <a:p>
            <a:pPr indent="139700" algn="l" defTabSz="457200">
              <a:lnSpc>
                <a:spcPct val="100000"/>
              </a:lnSpc>
              <a:spcBef>
                <a:spcPts val="600"/>
              </a:spcBef>
              <a:buClr>
                <a:srgbClr val="374151"/>
              </a:buClr>
              <a:buFont typeface="Times-Roman"/>
              <a:defRPr>
                <a:latin typeface="Century Gothic"/>
                <a:ea typeface="Century Gothic"/>
                <a:cs typeface="Century Gothic"/>
                <a:sym typeface="Century Gothic"/>
              </a:defRPr>
            </a:pPr>
            <a:r>
              <a:t>	c) have gotten</a:t>
            </a:r>
          </a:p>
          <a:p>
            <a:pPr indent="139700" algn="l" defTabSz="457200">
              <a:lnSpc>
                <a:spcPct val="100000"/>
              </a:lnSpc>
              <a:buClr>
                <a:srgbClr val="374151"/>
              </a:buClr>
              <a:buFont typeface="Times-Roman"/>
              <a:defRPr b="1">
                <a:latin typeface="Century Gothic"/>
                <a:ea typeface="Century Gothic"/>
                <a:cs typeface="Century Gothic"/>
                <a:sym typeface="Century Gothic"/>
              </a:defRPr>
            </a:pPr>
            <a:r>
              <a:t>3. Tom _____ to the new movie that just came out.</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a) has gone</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b) goes</a:t>
            </a:r>
          </a:p>
          <a:p>
            <a:pPr indent="139700" algn="l" defTabSz="457200">
              <a:lnSpc>
                <a:spcPct val="100000"/>
              </a:lnSpc>
              <a:spcBef>
                <a:spcPts val="600"/>
              </a:spcBef>
              <a:buClr>
                <a:srgbClr val="374151"/>
              </a:buClr>
              <a:buFont typeface="Times-Roman"/>
              <a:defRPr>
                <a:latin typeface="Century Gothic"/>
                <a:ea typeface="Century Gothic"/>
                <a:cs typeface="Century Gothic"/>
                <a:sym typeface="Century Gothic"/>
              </a:defRPr>
            </a:pPr>
            <a:r>
              <a:t>	c) go</a:t>
            </a:r>
          </a:p>
          <a:p>
            <a:pPr indent="139700" algn="l" defTabSz="457200">
              <a:lnSpc>
                <a:spcPct val="100000"/>
              </a:lnSpc>
              <a:buClr>
                <a:srgbClr val="374151"/>
              </a:buClr>
              <a:buFont typeface="Times-Roman"/>
              <a:defRPr b="1">
                <a:latin typeface="Century Gothic"/>
                <a:ea typeface="Century Gothic"/>
                <a:cs typeface="Century Gothic"/>
                <a:sym typeface="Century Gothic"/>
              </a:defRPr>
            </a:pPr>
            <a:r>
              <a:t>4. My family _____ a fun vacation last summer.</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a) have</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b) had</a:t>
            </a:r>
          </a:p>
          <a:p>
            <a:pPr indent="139700" algn="l" defTabSz="457200">
              <a:lnSpc>
                <a:spcPct val="100000"/>
              </a:lnSpc>
              <a:spcBef>
                <a:spcPts val="600"/>
              </a:spcBef>
              <a:buClr>
                <a:srgbClr val="374151"/>
              </a:buClr>
              <a:buFont typeface="Times-Roman"/>
              <a:defRPr>
                <a:latin typeface="Century Gothic"/>
                <a:ea typeface="Century Gothic"/>
                <a:cs typeface="Century Gothic"/>
                <a:sym typeface="Century Gothic"/>
              </a:defRPr>
            </a:pPr>
            <a:r>
              <a:t>	c) has had</a:t>
            </a:r>
          </a:p>
          <a:p>
            <a:pPr indent="139700" algn="l" defTabSz="457200">
              <a:lnSpc>
                <a:spcPct val="100000"/>
              </a:lnSpc>
              <a:buClr>
                <a:srgbClr val="374151"/>
              </a:buClr>
              <a:buFont typeface="Times-Roman"/>
              <a:defRPr b="1">
                <a:latin typeface="Century Gothic"/>
                <a:ea typeface="Century Gothic"/>
                <a:cs typeface="Century Gothic"/>
                <a:sym typeface="Century Gothic"/>
              </a:defRPr>
            </a:pPr>
            <a:r>
              <a:t>5. They _____ many books from the library.</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a) read</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b) reads</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c) have read</a:t>
            </a:r>
          </a:p>
        </p:txBody>
      </p:sp>
      <p:sp>
        <p:nvSpPr>
          <p:cNvPr id="506"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507" name="Grammar Link">
            <a:hlinkClick r:id="rId4"/>
          </p:cNvPr>
          <p:cNvSpPr/>
          <p:nvPr/>
        </p:nvSpPr>
        <p:spPr>
          <a:xfrm>
            <a:off x="9879784" y="8074594"/>
            <a:ext cx="2495410" cy="630937"/>
          </a:xfrm>
          <a:prstGeom prst="roundRect">
            <a:avLst>
              <a:gd name="adj" fmla="val 30193"/>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t>Grammar Link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9" name="Table"/>
          <p:cNvGraphicFramePr/>
          <p:nvPr/>
        </p:nvGraphicFramePr>
        <p:xfrm>
          <a:off x="552584" y="2583218"/>
          <a:ext cx="5176856" cy="6400800"/>
        </p:xfrm>
        <a:graphic>
          <a:graphicData uri="http://schemas.openxmlformats.org/drawingml/2006/table">
            <a:tbl>
              <a:tblPr>
                <a:tableStyleId>{4C3C2611-4C71-4FC5-86AE-919BDF0F9419}</a:tableStyleId>
              </a:tblPr>
              <a:tblGrid>
                <a:gridCol w="1611992">
                  <a:extLst>
                    <a:ext uri="{9D8B030D-6E8A-4147-A177-3AD203B41FA5}">
                      <a16:colId xmlns:a16="http://schemas.microsoft.com/office/drawing/2014/main" val="20000"/>
                    </a:ext>
                  </a:extLst>
                </a:gridCol>
                <a:gridCol w="3564864">
                  <a:extLst>
                    <a:ext uri="{9D8B030D-6E8A-4147-A177-3AD203B41FA5}">
                      <a16:colId xmlns:a16="http://schemas.microsoft.com/office/drawing/2014/main" val="20001"/>
                    </a:ext>
                  </a:extLst>
                </a:gridCol>
              </a:tblGrid>
              <a:tr h="795020">
                <a:tc gridSpan="2">
                  <a:txBody>
                    <a:bodyPr/>
                    <a:lstStyle/>
                    <a:p>
                      <a:pPr algn="l" defTabSz="457200">
                        <a:tabLst>
                          <a:tab pos="1181100" algn="l"/>
                        </a:tabLst>
                        <a:defRPr sz="1833">
                          <a:solidFill>
                            <a:srgbClr val="4472C4"/>
                          </a:solidFill>
                          <a:latin typeface="Avenir Heavy"/>
                          <a:ea typeface="Avenir Heavy"/>
                          <a:cs typeface="Avenir Heavy"/>
                          <a:sym typeface="Avenir Heavy"/>
                        </a:defRPr>
                      </a:pPr>
                      <a:r>
                        <a:t>My sister told me </a:t>
                      </a:r>
                      <a:r>
                        <a:rPr u="sng"/>
                        <a:t>that</a:t>
                      </a:r>
                      <a:r>
                        <a:t> the film would be released next week.</a:t>
                      </a:r>
                    </a:p>
                  </a:txBody>
                  <a:tcPr marL="121920" marR="121920" marT="60960" marB="60960" anchor="ctr" horzOverflow="overflow">
                    <a:solidFill>
                      <a:srgbClr val="E7E6E6"/>
                    </a:solidFill>
                  </a:tcPr>
                </a:tc>
                <a:tc hMerge="1">
                  <a:txBody>
                    <a:bodyPr/>
                    <a:lstStyle/>
                    <a:p>
                      <a:endParaRPr lang="en-AE"/>
                    </a:p>
                  </a:txBody>
                  <a:tcPr/>
                </a:tc>
                <a:extLst>
                  <a:ext uri="{0D108BD9-81ED-4DB2-BD59-A6C34878D82A}">
                    <a16:rowId xmlns:a16="http://schemas.microsoft.com/office/drawing/2014/main" val="10000"/>
                  </a:ext>
                </a:extLst>
              </a:tr>
              <a:tr h="858520">
                <a:tc>
                  <a:txBody>
                    <a:bodyPr/>
                    <a:lstStyle/>
                    <a:p>
                      <a:pPr defTabSz="457200">
                        <a:tabLst>
                          <a:tab pos="1181100" algn="l"/>
                        </a:tabLst>
                        <a:defRPr sz="1800"/>
                      </a:pPr>
                      <a:r>
                        <a:rPr sz="1833">
                          <a:latin typeface="Avenir Heavy"/>
                          <a:ea typeface="Avenir Heavy"/>
                          <a:cs typeface="Avenir Heavy"/>
                          <a:sym typeface="Avenir Heavy"/>
                        </a:rPr>
                        <a:t>Meaning</a:t>
                      </a:r>
                    </a:p>
                  </a:txBody>
                  <a:tcPr marL="121920" marR="121920" marT="60960" marB="60960" anchor="ctr" horzOverflow="overflow">
                    <a:solidFill>
                      <a:srgbClr val="E7E6E6"/>
                    </a:solidFill>
                  </a:tcPr>
                </a:tc>
                <a:tc>
                  <a:txBody>
                    <a:bodyPr/>
                    <a:lstStyle/>
                    <a:p>
                      <a:pPr algn="l" defTabSz="457200">
                        <a:tabLst>
                          <a:tab pos="1181100" algn="l"/>
                        </a:tabLst>
                        <a:defRPr sz="1800"/>
                      </a:pPr>
                      <a:r>
                        <a:rPr sz="1433">
                          <a:latin typeface="Avenir Book"/>
                          <a:ea typeface="Avenir Book"/>
                          <a:cs typeface="Avenir Book"/>
                          <a:sym typeface="Avenir Book"/>
                        </a:rPr>
                        <a:t>The speaker’s sister had told him/her in a previous conversation when the film is available.</a:t>
                      </a:r>
                    </a:p>
                  </a:txBody>
                  <a:tcPr marL="121920" marR="121920" marT="60960" marB="60960" anchor="ctr" horzOverflow="overflow">
                    <a:solidFill>
                      <a:srgbClr val="FFF2CC"/>
                    </a:solidFill>
                  </a:tcPr>
                </a:tc>
                <a:extLst>
                  <a:ext uri="{0D108BD9-81ED-4DB2-BD59-A6C34878D82A}">
                    <a16:rowId xmlns:a16="http://schemas.microsoft.com/office/drawing/2014/main" val="10001"/>
                  </a:ext>
                </a:extLst>
              </a:tr>
              <a:tr h="858520">
                <a:tc>
                  <a:txBody>
                    <a:bodyPr/>
                    <a:lstStyle/>
                    <a:p>
                      <a:pPr defTabSz="457200">
                        <a:tabLst>
                          <a:tab pos="1181100" algn="l"/>
                        </a:tabLst>
                        <a:defRPr sz="1800"/>
                      </a:pPr>
                      <a:r>
                        <a:rPr sz="1833">
                          <a:latin typeface="Avenir Heavy"/>
                          <a:ea typeface="Avenir Heavy"/>
                          <a:cs typeface="Avenir Heavy"/>
                          <a:sym typeface="Avenir Heavy"/>
                        </a:rPr>
                        <a:t>Grammatical structure</a:t>
                      </a:r>
                    </a:p>
                  </a:txBody>
                  <a:tcPr marL="121920" marR="121920" marT="60960" marB="60960" anchor="ctr" horzOverflow="overflow">
                    <a:solidFill>
                      <a:srgbClr val="E7E6E6"/>
                    </a:solidFill>
                  </a:tcPr>
                </a:tc>
                <a:tc>
                  <a:txBody>
                    <a:bodyPr/>
                    <a:lstStyle/>
                    <a:p>
                      <a:pPr algn="l" defTabSz="457200">
                        <a:tabLst>
                          <a:tab pos="1181100" algn="l"/>
                        </a:tabLst>
                        <a:defRPr sz="1433">
                          <a:latin typeface="Avenir Book"/>
                          <a:ea typeface="Avenir Book"/>
                          <a:cs typeface="Avenir Book"/>
                          <a:sym typeface="Avenir Book"/>
                        </a:defRPr>
                      </a:pPr>
                      <a:r>
                        <a:t>Reported speech for present and future plans</a:t>
                      </a:r>
                      <a:endParaRPr sz="1700">
                        <a:solidFill>
                          <a:srgbClr val="000000">
                            <a:alpha val="84706"/>
                          </a:srgbClr>
                        </a:solidFill>
                      </a:endParaRPr>
                    </a:p>
                    <a:p>
                      <a:pPr algn="l" defTabSz="457200">
                        <a:tabLst>
                          <a:tab pos="1181100" algn="l"/>
                        </a:tabLst>
                        <a:defRPr sz="1433">
                          <a:latin typeface="Avenir Book"/>
                          <a:ea typeface="Avenir Book"/>
                          <a:cs typeface="Avenir Book"/>
                          <a:sym typeface="Avenir Book"/>
                        </a:defRPr>
                      </a:pPr>
                      <a:r>
                        <a:t>Subject + verb + that + noun clause</a:t>
                      </a:r>
                    </a:p>
                  </a:txBody>
                  <a:tcPr marL="121920" marR="121920" marT="60960" marB="60960" anchor="ctr" horzOverflow="overflow">
                    <a:solidFill>
                      <a:srgbClr val="FFF2CC"/>
                    </a:solidFill>
                  </a:tcPr>
                </a:tc>
                <a:extLst>
                  <a:ext uri="{0D108BD9-81ED-4DB2-BD59-A6C34878D82A}">
                    <a16:rowId xmlns:a16="http://schemas.microsoft.com/office/drawing/2014/main" val="10002"/>
                  </a:ext>
                </a:extLst>
              </a:tr>
              <a:tr h="2306320">
                <a:tc>
                  <a:txBody>
                    <a:bodyPr/>
                    <a:lstStyle/>
                    <a:p>
                      <a:pPr defTabSz="457200">
                        <a:tabLst>
                          <a:tab pos="1181100" algn="l"/>
                        </a:tabLst>
                        <a:defRPr sz="1800"/>
                      </a:pPr>
                      <a:r>
                        <a:rPr sz="1833">
                          <a:latin typeface="Avenir Heavy"/>
                          <a:ea typeface="Avenir Heavy"/>
                          <a:cs typeface="Avenir Heavy"/>
                          <a:sym typeface="Avenir Heavy"/>
                        </a:rPr>
                        <a:t>Usage</a:t>
                      </a:r>
                    </a:p>
                  </a:txBody>
                  <a:tcPr marL="121920" marR="121920" marT="60960" marB="60960" anchor="ctr" horzOverflow="overflow">
                    <a:solidFill>
                      <a:srgbClr val="E7E6E6"/>
                    </a:solidFill>
                  </a:tcPr>
                </a:tc>
                <a:tc>
                  <a:txBody>
                    <a:bodyPr/>
                    <a:lstStyle/>
                    <a:p>
                      <a:pPr algn="l" defTabSz="457200">
                        <a:tabLst>
                          <a:tab pos="1181100" algn="l"/>
                        </a:tabLst>
                        <a:defRPr sz="1800"/>
                      </a:pPr>
                      <a:r>
                        <a:rPr sz="1433">
                          <a:latin typeface="Avenir Book"/>
                          <a:ea typeface="Avenir Book"/>
                          <a:cs typeface="Avenir Book"/>
                          <a:sym typeface="Avenir Book"/>
                        </a:rPr>
                        <a:t>We use reported statements to repeat what someone had previously said. Reported statements use ‘that’ and a tense that is ‘backshifted’ (one step further into the past than the original speech). In the example above, the direct speech would be, “The film will be released next week.” When we report it, we backshift ‘will’ to ‘would’.</a:t>
                      </a:r>
                    </a:p>
                  </a:txBody>
                  <a:tcPr marL="121920" marR="121920" marT="60960" marB="60960" anchor="ctr" horzOverflow="overflow">
                    <a:solidFill>
                      <a:srgbClr val="FFF2CC"/>
                    </a:solidFill>
                  </a:tcPr>
                </a:tc>
                <a:extLst>
                  <a:ext uri="{0D108BD9-81ED-4DB2-BD59-A6C34878D82A}">
                    <a16:rowId xmlns:a16="http://schemas.microsoft.com/office/drawing/2014/main" val="10003"/>
                  </a:ext>
                </a:extLst>
              </a:tr>
              <a:tr h="1582420">
                <a:tc>
                  <a:txBody>
                    <a:bodyPr/>
                    <a:lstStyle/>
                    <a:p>
                      <a:pPr defTabSz="457200">
                        <a:tabLst>
                          <a:tab pos="1181100" algn="l"/>
                        </a:tabLst>
                        <a:defRPr sz="1800"/>
                      </a:pPr>
                      <a:r>
                        <a:rPr sz="1833">
                          <a:latin typeface="Avenir Heavy"/>
                          <a:ea typeface="Avenir Heavy"/>
                          <a:cs typeface="Avenir Heavy"/>
                          <a:sym typeface="Avenir Heavy"/>
                        </a:rPr>
                        <a:t>Other examples</a:t>
                      </a:r>
                    </a:p>
                  </a:txBody>
                  <a:tcPr marL="121920" marR="121920" marT="60960" marB="60960" anchor="ctr" horzOverflow="overflow">
                    <a:solidFill>
                      <a:srgbClr val="E7E6E6"/>
                    </a:solidFill>
                  </a:tcPr>
                </a:tc>
                <a:tc>
                  <a:txBody>
                    <a:bodyPr/>
                    <a:lstStyle/>
                    <a:p>
                      <a:pPr algn="l" defTabSz="457200">
                        <a:tabLst>
                          <a:tab pos="1181100" algn="l"/>
                        </a:tabLst>
                        <a:defRPr sz="1433">
                          <a:latin typeface="Avenir Book"/>
                          <a:ea typeface="Avenir Book"/>
                          <a:cs typeface="Avenir Book"/>
                          <a:sym typeface="Avenir Book"/>
                        </a:defRPr>
                      </a:pPr>
                      <a:r>
                        <a:t>Maryam reported </a:t>
                      </a:r>
                      <a:r>
                        <a:rPr u="sng"/>
                        <a:t>that</a:t>
                      </a:r>
                      <a:r>
                        <a:t> the company </a:t>
                      </a:r>
                      <a:r>
                        <a:rPr u="sng"/>
                        <a:t>would</a:t>
                      </a:r>
                      <a:r>
                        <a:t> be giving pay rises. </a:t>
                      </a:r>
                      <a:endParaRPr sz="1700">
                        <a:solidFill>
                          <a:srgbClr val="000000">
                            <a:alpha val="84706"/>
                          </a:srgbClr>
                        </a:solidFill>
                      </a:endParaRPr>
                    </a:p>
                    <a:p>
                      <a:pPr algn="l" defTabSz="457200">
                        <a:tabLst>
                          <a:tab pos="1181100" algn="l"/>
                        </a:tabLst>
                        <a:defRPr sz="1433">
                          <a:latin typeface="Avenir Book"/>
                          <a:ea typeface="Avenir Book"/>
                          <a:cs typeface="Avenir Book"/>
                          <a:sym typeface="Avenir Book"/>
                        </a:defRPr>
                      </a:pPr>
                      <a:r>
                        <a:t>My mother said </a:t>
                      </a:r>
                      <a:r>
                        <a:rPr u="sng"/>
                        <a:t>that</a:t>
                      </a:r>
                      <a:r>
                        <a:t> she </a:t>
                      </a:r>
                      <a:r>
                        <a:rPr u="sng"/>
                        <a:t>could</a:t>
                      </a:r>
                      <a:r>
                        <a:t> take us to the show.</a:t>
                      </a:r>
                      <a:endParaRPr sz="1700">
                        <a:solidFill>
                          <a:srgbClr val="000000">
                            <a:alpha val="84706"/>
                          </a:srgbClr>
                        </a:solidFill>
                      </a:endParaRPr>
                    </a:p>
                    <a:p>
                      <a:pPr algn="l" defTabSz="457200">
                        <a:tabLst>
                          <a:tab pos="1181100" algn="l"/>
                        </a:tabLst>
                        <a:defRPr sz="1433">
                          <a:latin typeface="Avenir Book"/>
                          <a:ea typeface="Avenir Book"/>
                          <a:cs typeface="Avenir Book"/>
                          <a:sym typeface="Avenir Book"/>
                        </a:defRPr>
                      </a:pPr>
                      <a:r>
                        <a:t>The manager said </a:t>
                      </a:r>
                      <a:r>
                        <a:rPr u="sng"/>
                        <a:t>that</a:t>
                      </a:r>
                      <a:r>
                        <a:t> the Dubai Opera House </a:t>
                      </a:r>
                      <a:r>
                        <a:rPr u="sng"/>
                        <a:t>would</a:t>
                      </a:r>
                      <a:r>
                        <a:t> be closed for a week.</a:t>
                      </a:r>
                    </a:p>
                  </a:txBody>
                  <a:tcPr marL="121920" marR="121920" marT="60960" marB="60960" anchor="ctr" horzOverflow="overflow">
                    <a:solidFill>
                      <a:srgbClr val="FFF2CC"/>
                    </a:solidFill>
                  </a:tcPr>
                </a:tc>
                <a:extLst>
                  <a:ext uri="{0D108BD9-81ED-4DB2-BD59-A6C34878D82A}">
                    <a16:rowId xmlns:a16="http://schemas.microsoft.com/office/drawing/2014/main" val="10004"/>
                  </a:ext>
                </a:extLst>
              </a:tr>
            </a:tbl>
          </a:graphicData>
        </a:graphic>
      </p:graphicFrame>
      <p:sp>
        <p:nvSpPr>
          <p:cNvPr id="510" name="Reported Speech"/>
          <p:cNvSpPr txBox="1">
            <a:spLocks noGrp="1"/>
          </p:cNvSpPr>
          <p:nvPr>
            <p:ph type="title"/>
          </p:nvPr>
        </p:nvSpPr>
        <p:spPr>
          <a:xfrm>
            <a:off x="711200" y="749300"/>
            <a:ext cx="11582400" cy="1168400"/>
          </a:xfrm>
          <a:prstGeom prst="rect">
            <a:avLst/>
          </a:prstGeom>
        </p:spPr>
        <p:txBody>
          <a:bodyPr/>
          <a:lstStyle>
            <a:lvl1pPr>
              <a:defRPr sz="6200" b="1">
                <a:latin typeface="Century Gothic"/>
                <a:ea typeface="Century Gothic"/>
                <a:cs typeface="Century Gothic"/>
                <a:sym typeface="Century Gothic"/>
              </a:defRPr>
            </a:lvl1pPr>
          </a:lstStyle>
          <a:p>
            <a:r>
              <a:t>Reported Speech</a:t>
            </a:r>
          </a:p>
        </p:txBody>
      </p:sp>
      <p:pic>
        <p:nvPicPr>
          <p:cNvPr id="511" name="Screen Shot 2023-03-14 at 7.02.32 PM.png" descr="Screen Shot 2023-03-14 at 7.02.32 PM.png"/>
          <p:cNvPicPr>
            <a:picLocks noChangeAspect="1"/>
          </p:cNvPicPr>
          <p:nvPr/>
        </p:nvPicPr>
        <p:blipFill>
          <a:blip r:embed="rId2"/>
          <a:srcRect b="11233"/>
          <a:stretch>
            <a:fillRect/>
          </a:stretch>
        </p:blipFill>
        <p:spPr>
          <a:xfrm>
            <a:off x="6030721" y="3571753"/>
            <a:ext cx="6388101" cy="4644626"/>
          </a:xfrm>
          <a:prstGeom prst="rect">
            <a:avLst/>
          </a:prstGeom>
          <a:ln w="12700">
            <a:miter lim="400000"/>
          </a:ln>
        </p:spPr>
      </p:pic>
      <p:sp>
        <p:nvSpPr>
          <p:cNvPr id="512" name="She said that she doesn’t like things that crawl on her head."/>
          <p:cNvSpPr txBox="1"/>
          <p:nvPr/>
        </p:nvSpPr>
        <p:spPr>
          <a:xfrm>
            <a:off x="6479934" y="3922719"/>
            <a:ext cx="6910532" cy="4136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28600" indent="-228600" algn="l">
              <a:lnSpc>
                <a:spcPct val="230000"/>
              </a:lnSpc>
              <a:spcBef>
                <a:spcPts val="400"/>
              </a:spcBef>
              <a:buSzPct val="100000"/>
              <a:buChar char="•"/>
              <a:defRPr sz="1400" i="1">
                <a:solidFill>
                  <a:schemeClr val="accent1">
                    <a:satOff val="2969"/>
                    <a:lumOff val="-11469"/>
                  </a:schemeClr>
                </a:solidFill>
                <a:latin typeface="Avenir Heavy"/>
                <a:ea typeface="Avenir Heavy"/>
                <a:cs typeface="Avenir Heavy"/>
                <a:sym typeface="Avenir Heavy"/>
              </a:defRPr>
            </a:pPr>
            <a:r>
              <a:t>She said that she doesn’t like things that crawl on her head. </a:t>
            </a:r>
          </a:p>
          <a:p>
            <a:pPr marL="228600" indent="-228600" algn="l">
              <a:lnSpc>
                <a:spcPct val="230000"/>
              </a:lnSpc>
              <a:spcBef>
                <a:spcPts val="400"/>
              </a:spcBef>
              <a:buSzPct val="100000"/>
              <a:buChar char="•"/>
              <a:defRPr>
                <a:solidFill>
                  <a:schemeClr val="accent1">
                    <a:satOff val="2969"/>
                    <a:lumOff val="-11469"/>
                  </a:schemeClr>
                </a:solidFill>
                <a:latin typeface="Century Gothic"/>
                <a:ea typeface="Century Gothic"/>
                <a:cs typeface="Century Gothic"/>
                <a:sym typeface="Century Gothic"/>
              </a:defRPr>
            </a:pPr>
            <a:r>
              <a:t> </a:t>
            </a:r>
          </a:p>
          <a:p>
            <a:pPr marL="228600" indent="-228600" algn="l">
              <a:lnSpc>
                <a:spcPct val="230000"/>
              </a:lnSpc>
              <a:spcBef>
                <a:spcPts val="400"/>
              </a:spcBef>
              <a:buSzPct val="100000"/>
              <a:buChar char="•"/>
              <a:defRPr>
                <a:solidFill>
                  <a:schemeClr val="accent1">
                    <a:satOff val="2969"/>
                    <a:lumOff val="-11469"/>
                  </a:schemeClr>
                </a:solidFill>
                <a:latin typeface="Century Gothic"/>
                <a:ea typeface="Century Gothic"/>
                <a:cs typeface="Century Gothic"/>
                <a:sym typeface="Century Gothic"/>
              </a:defRPr>
            </a:pPr>
            <a:r>
              <a:t> </a:t>
            </a:r>
          </a:p>
          <a:p>
            <a:pPr marL="228600" indent="-228600" algn="l">
              <a:lnSpc>
                <a:spcPct val="230000"/>
              </a:lnSpc>
              <a:spcBef>
                <a:spcPts val="400"/>
              </a:spcBef>
              <a:buSzPct val="100000"/>
              <a:buChar char="•"/>
              <a:defRPr>
                <a:solidFill>
                  <a:schemeClr val="accent1">
                    <a:satOff val="2969"/>
                    <a:lumOff val="-11469"/>
                  </a:schemeClr>
                </a:solidFill>
                <a:latin typeface="Century Gothic"/>
                <a:ea typeface="Century Gothic"/>
                <a:cs typeface="Century Gothic"/>
                <a:sym typeface="Century Gothic"/>
              </a:defRPr>
            </a:pPr>
            <a:r>
              <a:t>  </a:t>
            </a:r>
          </a:p>
          <a:p>
            <a:pPr marL="228600" indent="-228600" algn="l">
              <a:lnSpc>
                <a:spcPct val="230000"/>
              </a:lnSpc>
              <a:spcBef>
                <a:spcPts val="400"/>
              </a:spcBef>
              <a:buSzPct val="100000"/>
              <a:buChar char="•"/>
              <a:defRPr>
                <a:solidFill>
                  <a:schemeClr val="accent1">
                    <a:satOff val="2969"/>
                    <a:lumOff val="-11469"/>
                  </a:schemeClr>
                </a:solidFill>
                <a:latin typeface="Century Gothic"/>
                <a:ea typeface="Century Gothic"/>
                <a:cs typeface="Century Gothic"/>
                <a:sym typeface="Century Gothic"/>
              </a:defRPr>
            </a:pPr>
            <a:r>
              <a:t>  </a:t>
            </a:r>
          </a:p>
          <a:p>
            <a:pPr marL="228600" indent="-228600" algn="l">
              <a:lnSpc>
                <a:spcPct val="230000"/>
              </a:lnSpc>
              <a:spcBef>
                <a:spcPts val="400"/>
              </a:spcBef>
              <a:buSzPct val="100000"/>
              <a:buChar char="•"/>
              <a:defRPr>
                <a:solidFill>
                  <a:schemeClr val="accent1">
                    <a:satOff val="2969"/>
                    <a:lumOff val="-11469"/>
                  </a:schemeClr>
                </a:solidFill>
                <a:latin typeface="Century Gothic"/>
                <a:ea typeface="Century Gothic"/>
                <a:cs typeface="Century Gothic"/>
                <a:sym typeface="Century Gothic"/>
              </a:defRPr>
            </a:pPr>
            <a:r>
              <a:t>  </a:t>
            </a:r>
          </a:p>
          <a:p>
            <a:pPr marL="228600" indent="-228600" algn="l">
              <a:lnSpc>
                <a:spcPct val="230000"/>
              </a:lnSpc>
              <a:spcBef>
                <a:spcPts val="400"/>
              </a:spcBef>
              <a:buSzPct val="100000"/>
              <a:buChar char="•"/>
              <a:defRPr>
                <a:solidFill>
                  <a:schemeClr val="accent1">
                    <a:satOff val="2969"/>
                    <a:lumOff val="-11469"/>
                  </a:schemeClr>
                </a:solidFill>
                <a:latin typeface="Century Gothic"/>
                <a:ea typeface="Century Gothic"/>
                <a:cs typeface="Century Gothic"/>
                <a:sym typeface="Century Gothic"/>
              </a:defRPr>
            </a:pPr>
            <a:r>
              <a:t>  </a:t>
            </a:r>
          </a:p>
        </p:txBody>
      </p:sp>
      <p:sp>
        <p:nvSpPr>
          <p:cNvPr id="513" name="Activity: Rewrite the sentences using reported speech."/>
          <p:cNvSpPr txBox="1"/>
          <p:nvPr/>
        </p:nvSpPr>
        <p:spPr>
          <a:xfrm>
            <a:off x="5070877" y="2558187"/>
            <a:ext cx="7469686"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indent="440266" algn="l">
              <a:lnSpc>
                <a:spcPct val="130000"/>
              </a:lnSpc>
              <a:spcBef>
                <a:spcPts val="300"/>
              </a:spcBef>
              <a:defRPr sz="2000" b="1">
                <a:latin typeface="Century Gothic"/>
                <a:ea typeface="Century Gothic"/>
                <a:cs typeface="Century Gothic"/>
                <a:sym typeface="Century Gothic"/>
              </a:defRPr>
            </a:lvl1pPr>
          </a:lstStyle>
          <a:p>
            <a:r>
              <a:t>Activity: Rewrite the sentences using reported speech. </a:t>
            </a:r>
          </a:p>
        </p:txBody>
      </p:sp>
      <p:sp>
        <p:nvSpPr>
          <p:cNvPr id="514"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515" name="Sentences that tell you what someone said."/>
          <p:cNvSpPr txBox="1"/>
          <p:nvPr/>
        </p:nvSpPr>
        <p:spPr>
          <a:xfrm>
            <a:off x="711200" y="1722242"/>
            <a:ext cx="11582400" cy="630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84200">
              <a:lnSpc>
                <a:spcPct val="100000"/>
              </a:lnSpc>
              <a:defRPr sz="3100" b="1" spc="-31">
                <a:latin typeface="Century Gothic"/>
                <a:ea typeface="Century Gothic"/>
                <a:cs typeface="Century Gothic"/>
                <a:sym typeface="Century Gothic"/>
              </a:defRPr>
            </a:lvl1pPr>
          </a:lstStyle>
          <a:p>
            <a:r>
              <a:t>Sentences that tell you what someone said. </a:t>
            </a:r>
          </a:p>
        </p:txBody>
      </p:sp>
      <p:sp>
        <p:nvSpPr>
          <p:cNvPr id="516" name="Grammar Link">
            <a:hlinkClick r:id="rId4"/>
          </p:cNvPr>
          <p:cNvSpPr/>
          <p:nvPr/>
        </p:nvSpPr>
        <p:spPr>
          <a:xfrm>
            <a:off x="7558016" y="8427307"/>
            <a:ext cx="2495410" cy="630937"/>
          </a:xfrm>
          <a:prstGeom prst="roundRect">
            <a:avLst>
              <a:gd name="adj" fmla="val 30193"/>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t>Grammar Link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8" name="Table"/>
          <p:cNvGraphicFramePr/>
          <p:nvPr/>
        </p:nvGraphicFramePr>
        <p:xfrm>
          <a:off x="552584" y="2583218"/>
          <a:ext cx="5176856" cy="6400798"/>
        </p:xfrm>
        <a:graphic>
          <a:graphicData uri="http://schemas.openxmlformats.org/drawingml/2006/table">
            <a:tbl>
              <a:tblPr>
                <a:tableStyleId>{4C3C2611-4C71-4FC5-86AE-919BDF0F9419}</a:tableStyleId>
              </a:tblPr>
              <a:tblGrid>
                <a:gridCol w="1611992">
                  <a:extLst>
                    <a:ext uri="{9D8B030D-6E8A-4147-A177-3AD203B41FA5}">
                      <a16:colId xmlns:a16="http://schemas.microsoft.com/office/drawing/2014/main" val="20000"/>
                    </a:ext>
                  </a:extLst>
                </a:gridCol>
                <a:gridCol w="3564864">
                  <a:extLst>
                    <a:ext uri="{9D8B030D-6E8A-4147-A177-3AD203B41FA5}">
                      <a16:colId xmlns:a16="http://schemas.microsoft.com/office/drawing/2014/main" val="20001"/>
                    </a:ext>
                  </a:extLst>
                </a:gridCol>
              </a:tblGrid>
              <a:tr h="795020">
                <a:tc gridSpan="2">
                  <a:txBody>
                    <a:bodyPr/>
                    <a:lstStyle/>
                    <a:p>
                      <a:pPr algn="l" defTabSz="457200">
                        <a:tabLst>
                          <a:tab pos="1181100" algn="l"/>
                        </a:tabLst>
                        <a:defRPr sz="1833" b="1">
                          <a:solidFill>
                            <a:srgbClr val="4472C4"/>
                          </a:solidFill>
                          <a:latin typeface="Century Gothic"/>
                          <a:ea typeface="Century Gothic"/>
                          <a:cs typeface="Century Gothic"/>
                          <a:sym typeface="Century Gothic"/>
                        </a:defRPr>
                      </a:pPr>
                      <a:r>
                        <a:t>It’s </a:t>
                      </a:r>
                      <a:r>
                        <a:rPr u="sng"/>
                        <a:t>going to</a:t>
                      </a:r>
                      <a:r>
                        <a:t> rain tomorrow.</a:t>
                      </a:r>
                    </a:p>
                  </a:txBody>
                  <a:tcPr marL="121920" marR="121920" marT="60960" marB="60960" anchor="ctr" horzOverflow="overflow">
                    <a:solidFill>
                      <a:srgbClr val="E7E6E6"/>
                    </a:solidFill>
                  </a:tcPr>
                </a:tc>
                <a:tc hMerge="1">
                  <a:txBody>
                    <a:bodyPr/>
                    <a:lstStyle/>
                    <a:p>
                      <a:endParaRPr lang="en-AE"/>
                    </a:p>
                  </a:txBody>
                  <a:tcPr/>
                </a:tc>
                <a:extLst>
                  <a:ext uri="{0D108BD9-81ED-4DB2-BD59-A6C34878D82A}">
                    <a16:rowId xmlns:a16="http://schemas.microsoft.com/office/drawing/2014/main" val="10000"/>
                  </a:ext>
                </a:extLst>
              </a:tr>
              <a:tr h="1002086">
                <a:tc>
                  <a:txBody>
                    <a:bodyPr/>
                    <a:lstStyle/>
                    <a:p>
                      <a:pPr defTabSz="457200">
                        <a:tabLst>
                          <a:tab pos="1181100" algn="l"/>
                        </a:tabLst>
                        <a:defRPr sz="1800"/>
                      </a:pPr>
                      <a:r>
                        <a:rPr sz="1833" b="1">
                          <a:latin typeface="Century Gothic"/>
                          <a:ea typeface="Century Gothic"/>
                          <a:cs typeface="Century Gothic"/>
                          <a:sym typeface="Century Gothic"/>
                        </a:rPr>
                        <a:t>Meaning</a:t>
                      </a:r>
                    </a:p>
                  </a:txBody>
                  <a:tcPr marL="121920" marR="121920" marT="60960" marB="60960" anchor="ctr" horzOverflow="overflow">
                    <a:solidFill>
                      <a:srgbClr val="E7E6E6"/>
                    </a:solidFill>
                  </a:tcPr>
                </a:tc>
                <a:tc>
                  <a:txBody>
                    <a:bodyPr/>
                    <a:lstStyle/>
                    <a:p>
                      <a:pPr algn="l" defTabSz="457200">
                        <a:tabLst>
                          <a:tab pos="1181100" algn="l"/>
                        </a:tabLst>
                        <a:defRPr sz="1800"/>
                      </a:pPr>
                      <a:r>
                        <a:rPr sz="1733">
                          <a:latin typeface="Century Gothic"/>
                          <a:ea typeface="Century Gothic"/>
                          <a:cs typeface="Century Gothic"/>
                          <a:sym typeface="Century Gothic"/>
                        </a:rPr>
                        <a:t>The speaker is predicting that the weather in the future will be wet.</a:t>
                      </a:r>
                    </a:p>
                  </a:txBody>
                  <a:tcPr marL="121920" marR="121920" marT="60960" marB="60960" anchor="ctr" horzOverflow="overflow">
                    <a:solidFill>
                      <a:srgbClr val="FFF2CC"/>
                    </a:solidFill>
                  </a:tcPr>
                </a:tc>
                <a:extLst>
                  <a:ext uri="{0D108BD9-81ED-4DB2-BD59-A6C34878D82A}">
                    <a16:rowId xmlns:a16="http://schemas.microsoft.com/office/drawing/2014/main" val="10001"/>
                  </a:ext>
                </a:extLst>
              </a:tr>
              <a:tr h="1048052">
                <a:tc>
                  <a:txBody>
                    <a:bodyPr/>
                    <a:lstStyle/>
                    <a:p>
                      <a:pPr defTabSz="457200">
                        <a:tabLst>
                          <a:tab pos="1181100" algn="l"/>
                        </a:tabLst>
                        <a:defRPr sz="1800"/>
                      </a:pPr>
                      <a:r>
                        <a:rPr sz="1833" b="1">
                          <a:latin typeface="Century Gothic"/>
                          <a:ea typeface="Century Gothic"/>
                          <a:cs typeface="Century Gothic"/>
                          <a:sym typeface="Century Gothic"/>
                        </a:rPr>
                        <a:t>Grammatical structure</a:t>
                      </a:r>
                    </a:p>
                  </a:txBody>
                  <a:tcPr marL="121920" marR="121920" marT="60960" marB="60960" anchor="ctr" horzOverflow="overflow">
                    <a:solidFill>
                      <a:srgbClr val="E7E6E6"/>
                    </a:solidFill>
                  </a:tcPr>
                </a:tc>
                <a:tc>
                  <a:txBody>
                    <a:bodyPr/>
                    <a:lstStyle/>
                    <a:p>
                      <a:pPr algn="l" defTabSz="457200">
                        <a:tabLst>
                          <a:tab pos="1181100" algn="l"/>
                        </a:tabLst>
                        <a:defRPr sz="1733">
                          <a:latin typeface="Century Gothic"/>
                          <a:ea typeface="Century Gothic"/>
                          <a:cs typeface="Century Gothic"/>
                          <a:sym typeface="Century Gothic"/>
                        </a:defRPr>
                      </a:pPr>
                      <a:r>
                        <a:t>Future time (going to)</a:t>
                      </a:r>
                      <a:endParaRPr sz="2000">
                        <a:solidFill>
                          <a:srgbClr val="000000">
                            <a:alpha val="84706"/>
                          </a:srgbClr>
                        </a:solidFill>
                      </a:endParaRPr>
                    </a:p>
                    <a:p>
                      <a:pPr algn="l" defTabSz="457200">
                        <a:tabLst>
                          <a:tab pos="1181100" algn="l"/>
                        </a:tabLst>
                        <a:defRPr sz="1733">
                          <a:latin typeface="Century Gothic"/>
                          <a:ea typeface="Century Gothic"/>
                          <a:cs typeface="Century Gothic"/>
                          <a:sym typeface="Century Gothic"/>
                        </a:defRPr>
                      </a:pPr>
                      <a:r>
                        <a:t>subject + (to be) + going to + infinitive</a:t>
                      </a:r>
                    </a:p>
                  </a:txBody>
                  <a:tcPr marL="121920" marR="121920" marT="60960" marB="60960" anchor="ctr" horzOverflow="overflow">
                    <a:solidFill>
                      <a:srgbClr val="FFF2CC"/>
                    </a:solidFill>
                  </a:tcPr>
                </a:tc>
                <a:extLst>
                  <a:ext uri="{0D108BD9-81ED-4DB2-BD59-A6C34878D82A}">
                    <a16:rowId xmlns:a16="http://schemas.microsoft.com/office/drawing/2014/main" val="10002"/>
                  </a:ext>
                </a:extLst>
              </a:tr>
              <a:tr h="1651106">
                <a:tc>
                  <a:txBody>
                    <a:bodyPr/>
                    <a:lstStyle/>
                    <a:p>
                      <a:pPr defTabSz="457200">
                        <a:tabLst>
                          <a:tab pos="1181100" algn="l"/>
                        </a:tabLst>
                        <a:defRPr sz="1800"/>
                      </a:pPr>
                      <a:r>
                        <a:rPr sz="1833" b="1">
                          <a:latin typeface="Century Gothic"/>
                          <a:ea typeface="Century Gothic"/>
                          <a:cs typeface="Century Gothic"/>
                          <a:sym typeface="Century Gothic"/>
                        </a:rPr>
                        <a:t>Usage</a:t>
                      </a:r>
                    </a:p>
                  </a:txBody>
                  <a:tcPr marL="121920" marR="121920" marT="60960" marB="60960" anchor="ctr" horzOverflow="overflow">
                    <a:solidFill>
                      <a:srgbClr val="E7E6E6"/>
                    </a:solidFill>
                  </a:tcPr>
                </a:tc>
                <a:tc>
                  <a:txBody>
                    <a:bodyPr/>
                    <a:lstStyle/>
                    <a:p>
                      <a:pPr algn="l" defTabSz="457200">
                        <a:tabLst>
                          <a:tab pos="1181100" algn="l"/>
                        </a:tabLst>
                        <a:defRPr sz="1800"/>
                      </a:pPr>
                      <a:r>
                        <a:rPr sz="1733">
                          <a:latin typeface="Century Gothic"/>
                          <a:ea typeface="Century Gothic"/>
                          <a:cs typeface="Century Gothic"/>
                          <a:sym typeface="Century Gothic"/>
                        </a:rPr>
                        <a:t>In this case, ‘going to’ is used with the verb ‘to be’ and the infinitive of the main verb to talk about predicted future events and situations.</a:t>
                      </a:r>
                    </a:p>
                  </a:txBody>
                  <a:tcPr marL="121920" marR="121920" marT="60960" marB="60960" anchor="ctr" horzOverflow="overflow">
                    <a:solidFill>
                      <a:srgbClr val="FFF2CC"/>
                    </a:solidFill>
                  </a:tcPr>
                </a:tc>
                <a:extLst>
                  <a:ext uri="{0D108BD9-81ED-4DB2-BD59-A6C34878D82A}">
                    <a16:rowId xmlns:a16="http://schemas.microsoft.com/office/drawing/2014/main" val="10003"/>
                  </a:ext>
                </a:extLst>
              </a:tr>
              <a:tr h="1904534">
                <a:tc>
                  <a:txBody>
                    <a:bodyPr/>
                    <a:lstStyle/>
                    <a:p>
                      <a:pPr defTabSz="457200">
                        <a:tabLst>
                          <a:tab pos="1181100" algn="l"/>
                        </a:tabLst>
                        <a:defRPr sz="1800"/>
                      </a:pPr>
                      <a:r>
                        <a:rPr sz="1833" b="1">
                          <a:latin typeface="Century Gothic"/>
                          <a:ea typeface="Century Gothic"/>
                          <a:cs typeface="Century Gothic"/>
                          <a:sym typeface="Century Gothic"/>
                        </a:rPr>
                        <a:t>Other examples</a:t>
                      </a:r>
                    </a:p>
                  </a:txBody>
                  <a:tcPr marL="121920" marR="121920" marT="60960" marB="60960" anchor="ctr" horzOverflow="overflow">
                    <a:solidFill>
                      <a:srgbClr val="E7E6E6"/>
                    </a:solidFill>
                  </a:tcPr>
                </a:tc>
                <a:tc>
                  <a:txBody>
                    <a:bodyPr/>
                    <a:lstStyle/>
                    <a:p>
                      <a:pPr algn="l" defTabSz="457200">
                        <a:tabLst>
                          <a:tab pos="1181100" algn="l"/>
                        </a:tabLst>
                        <a:defRPr sz="1733">
                          <a:latin typeface="Century Gothic"/>
                          <a:ea typeface="Century Gothic"/>
                          <a:cs typeface="Century Gothic"/>
                          <a:sym typeface="Century Gothic"/>
                        </a:defRPr>
                      </a:pPr>
                      <a:r>
                        <a:t>They are </a:t>
                      </a:r>
                      <a:r>
                        <a:rPr u="sng"/>
                        <a:t>going to</a:t>
                      </a:r>
                      <a:r>
                        <a:t> win the competition next week.</a:t>
                      </a:r>
                      <a:endParaRPr sz="2000">
                        <a:solidFill>
                          <a:srgbClr val="000000">
                            <a:alpha val="84706"/>
                          </a:srgbClr>
                        </a:solidFill>
                      </a:endParaRPr>
                    </a:p>
                    <a:p>
                      <a:pPr algn="l" defTabSz="457200">
                        <a:tabLst>
                          <a:tab pos="1181100" algn="l"/>
                        </a:tabLst>
                        <a:defRPr sz="1733">
                          <a:latin typeface="Century Gothic"/>
                          <a:ea typeface="Century Gothic"/>
                          <a:cs typeface="Century Gothic"/>
                          <a:sym typeface="Century Gothic"/>
                        </a:defRPr>
                      </a:pPr>
                      <a:r>
                        <a:t>We are </a:t>
                      </a:r>
                      <a:r>
                        <a:rPr u="sng"/>
                        <a:t>going to</a:t>
                      </a:r>
                      <a:r>
                        <a:t> have a lot of fun at the restaurant later.</a:t>
                      </a:r>
                      <a:endParaRPr sz="2000">
                        <a:solidFill>
                          <a:srgbClr val="000000">
                            <a:alpha val="84706"/>
                          </a:srgbClr>
                        </a:solidFill>
                      </a:endParaRPr>
                    </a:p>
                    <a:p>
                      <a:pPr algn="l" defTabSz="457200">
                        <a:tabLst>
                          <a:tab pos="1181100" algn="l"/>
                        </a:tabLst>
                        <a:defRPr sz="1733">
                          <a:latin typeface="Century Gothic"/>
                          <a:ea typeface="Century Gothic"/>
                          <a:cs typeface="Century Gothic"/>
                          <a:sym typeface="Century Gothic"/>
                        </a:defRPr>
                      </a:pPr>
                      <a:r>
                        <a:t>He is </a:t>
                      </a:r>
                      <a:r>
                        <a:rPr u="sng"/>
                        <a:t>going to</a:t>
                      </a:r>
                      <a:r>
                        <a:t> get a good score in his exam.</a:t>
                      </a:r>
                    </a:p>
                  </a:txBody>
                  <a:tcPr marL="121920" marR="121920" marT="60960" marB="60960" anchor="ctr" horzOverflow="overflow">
                    <a:solidFill>
                      <a:srgbClr val="FFF2CC"/>
                    </a:solidFill>
                  </a:tcPr>
                </a:tc>
                <a:extLst>
                  <a:ext uri="{0D108BD9-81ED-4DB2-BD59-A6C34878D82A}">
                    <a16:rowId xmlns:a16="http://schemas.microsoft.com/office/drawing/2014/main" val="10004"/>
                  </a:ext>
                </a:extLst>
              </a:tr>
            </a:tbl>
          </a:graphicData>
        </a:graphic>
      </p:graphicFrame>
      <p:sp>
        <p:nvSpPr>
          <p:cNvPr id="519" name="Future Time (going to)"/>
          <p:cNvSpPr txBox="1">
            <a:spLocks noGrp="1"/>
          </p:cNvSpPr>
          <p:nvPr>
            <p:ph type="title"/>
          </p:nvPr>
        </p:nvSpPr>
        <p:spPr>
          <a:xfrm>
            <a:off x="711200" y="749300"/>
            <a:ext cx="11582400" cy="1168400"/>
          </a:xfrm>
          <a:prstGeom prst="rect">
            <a:avLst/>
          </a:prstGeom>
        </p:spPr>
        <p:txBody>
          <a:bodyPr/>
          <a:lstStyle>
            <a:lvl1pPr>
              <a:defRPr sz="5800" b="1">
                <a:latin typeface="Century Gothic"/>
                <a:ea typeface="Century Gothic"/>
                <a:cs typeface="Century Gothic"/>
                <a:sym typeface="Century Gothic"/>
              </a:defRPr>
            </a:lvl1pPr>
          </a:lstStyle>
          <a:p>
            <a:r>
              <a:t>Future Time (going to)</a:t>
            </a:r>
          </a:p>
        </p:txBody>
      </p:sp>
      <p:sp>
        <p:nvSpPr>
          <p:cNvPr id="520" name="Activity 1: Answer the questions using ‘going to’ in the answer.…"/>
          <p:cNvSpPr txBox="1"/>
          <p:nvPr/>
        </p:nvSpPr>
        <p:spPr>
          <a:xfrm>
            <a:off x="5946858" y="2564405"/>
            <a:ext cx="6596925" cy="598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30000"/>
              </a:lnSpc>
              <a:defRPr sz="1900" b="1">
                <a:latin typeface="Century Gothic"/>
                <a:ea typeface="Century Gothic"/>
                <a:cs typeface="Century Gothic"/>
                <a:sym typeface="Century Gothic"/>
              </a:defRPr>
            </a:pPr>
            <a:r>
              <a:t>Activity 1: Answer the questions using ‘going to’ in the answer. </a:t>
            </a:r>
          </a:p>
          <a:p>
            <a:pPr marL="440266" indent="-440266" algn="l">
              <a:lnSpc>
                <a:spcPct val="130000"/>
              </a:lnSpc>
              <a:buSzPct val="100000"/>
              <a:buAutoNum type="arabicPeriod"/>
              <a:defRPr sz="1700">
                <a:latin typeface="Century Gothic"/>
                <a:ea typeface="Century Gothic"/>
                <a:cs typeface="Century Gothic"/>
                <a:sym typeface="Century Gothic"/>
              </a:defRPr>
            </a:pPr>
            <a:r>
              <a:t>What time are you going to go to bed tonight? </a:t>
            </a:r>
          </a:p>
          <a:p>
            <a:pPr algn="l">
              <a:lnSpc>
                <a:spcPct val="130000"/>
              </a:lnSpc>
              <a:defRPr sz="1700">
                <a:latin typeface="Century Gothic"/>
                <a:ea typeface="Century Gothic"/>
                <a:cs typeface="Century Gothic"/>
                <a:sym typeface="Century Gothic"/>
              </a:defRPr>
            </a:pPr>
            <a:r>
              <a:t>       _______________________________________________________</a:t>
            </a:r>
          </a:p>
          <a:p>
            <a:pPr algn="l">
              <a:lnSpc>
                <a:spcPct val="130000"/>
              </a:lnSpc>
              <a:defRPr sz="1700">
                <a:latin typeface="Century Gothic"/>
                <a:ea typeface="Century Gothic"/>
                <a:cs typeface="Century Gothic"/>
                <a:sym typeface="Century Gothic"/>
              </a:defRPr>
            </a:pPr>
            <a:endParaRPr/>
          </a:p>
          <a:p>
            <a:pPr marL="440266" indent="-440266" algn="l">
              <a:lnSpc>
                <a:spcPct val="130000"/>
              </a:lnSpc>
              <a:buSzPct val="100000"/>
              <a:buAutoNum type="arabicPeriod" startAt="2"/>
              <a:defRPr sz="1700">
                <a:latin typeface="Century Gothic"/>
                <a:ea typeface="Century Gothic"/>
                <a:cs typeface="Century Gothic"/>
                <a:sym typeface="Century Gothic"/>
              </a:defRPr>
            </a:pPr>
            <a:r>
              <a:t>What time are you going to get up tomorrow? </a:t>
            </a:r>
          </a:p>
          <a:p>
            <a:pPr algn="l">
              <a:lnSpc>
                <a:spcPct val="130000"/>
              </a:lnSpc>
              <a:defRPr sz="1700">
                <a:latin typeface="Century Gothic"/>
                <a:ea typeface="Century Gothic"/>
                <a:cs typeface="Century Gothic"/>
                <a:sym typeface="Century Gothic"/>
              </a:defRPr>
            </a:pPr>
            <a:r>
              <a:t>       _______________________________________________________</a:t>
            </a:r>
          </a:p>
          <a:p>
            <a:pPr algn="l">
              <a:lnSpc>
                <a:spcPct val="130000"/>
              </a:lnSpc>
              <a:defRPr sz="1700">
                <a:latin typeface="Century Gothic"/>
                <a:ea typeface="Century Gothic"/>
                <a:cs typeface="Century Gothic"/>
                <a:sym typeface="Century Gothic"/>
              </a:defRPr>
            </a:pPr>
            <a:endParaRPr/>
          </a:p>
          <a:p>
            <a:pPr marL="440266" indent="-440266" algn="l">
              <a:lnSpc>
                <a:spcPct val="130000"/>
              </a:lnSpc>
              <a:buSzPct val="100000"/>
              <a:buAutoNum type="arabicPeriod" startAt="3"/>
              <a:defRPr sz="1700">
                <a:latin typeface="Century Gothic"/>
                <a:ea typeface="Century Gothic"/>
                <a:cs typeface="Century Gothic"/>
                <a:sym typeface="Century Gothic"/>
              </a:defRPr>
            </a:pPr>
            <a:r>
              <a:t>What are you going to do after class?</a:t>
            </a:r>
          </a:p>
          <a:p>
            <a:pPr algn="l">
              <a:lnSpc>
                <a:spcPct val="130000"/>
              </a:lnSpc>
              <a:defRPr sz="1700">
                <a:latin typeface="Century Gothic"/>
                <a:ea typeface="Century Gothic"/>
                <a:cs typeface="Century Gothic"/>
                <a:sym typeface="Century Gothic"/>
              </a:defRPr>
            </a:pPr>
            <a:r>
              <a:t>       _______________________________________________________</a:t>
            </a:r>
          </a:p>
          <a:p>
            <a:pPr algn="l">
              <a:lnSpc>
                <a:spcPct val="130000"/>
              </a:lnSpc>
              <a:defRPr sz="1700">
                <a:latin typeface="Century Gothic"/>
                <a:ea typeface="Century Gothic"/>
                <a:cs typeface="Century Gothic"/>
                <a:sym typeface="Century Gothic"/>
              </a:defRPr>
            </a:pPr>
            <a:endParaRPr/>
          </a:p>
          <a:p>
            <a:pPr marL="440266" indent="-440266" algn="l">
              <a:lnSpc>
                <a:spcPct val="130000"/>
              </a:lnSpc>
              <a:buSzPct val="100000"/>
              <a:buAutoNum type="arabicPeriod" startAt="4"/>
              <a:defRPr sz="1700">
                <a:latin typeface="Century Gothic"/>
                <a:ea typeface="Century Gothic"/>
                <a:cs typeface="Century Gothic"/>
                <a:sym typeface="Century Gothic"/>
              </a:defRPr>
            </a:pPr>
            <a:r>
              <a:t>What are you going to do tomorrow morning? </a:t>
            </a:r>
          </a:p>
          <a:p>
            <a:pPr algn="l">
              <a:lnSpc>
                <a:spcPct val="130000"/>
              </a:lnSpc>
              <a:defRPr sz="1700">
                <a:latin typeface="Century Gothic"/>
                <a:ea typeface="Century Gothic"/>
                <a:cs typeface="Century Gothic"/>
                <a:sym typeface="Century Gothic"/>
              </a:defRPr>
            </a:pPr>
            <a:r>
              <a:t>       _______________________________________________________</a:t>
            </a:r>
          </a:p>
          <a:p>
            <a:pPr algn="l">
              <a:lnSpc>
                <a:spcPct val="130000"/>
              </a:lnSpc>
              <a:defRPr sz="1700">
                <a:latin typeface="Century Gothic"/>
                <a:ea typeface="Century Gothic"/>
                <a:cs typeface="Century Gothic"/>
                <a:sym typeface="Century Gothic"/>
              </a:defRPr>
            </a:pPr>
            <a:endParaRPr/>
          </a:p>
          <a:p>
            <a:pPr marL="440266" indent="-440266" algn="l">
              <a:lnSpc>
                <a:spcPct val="130000"/>
              </a:lnSpc>
              <a:buSzPct val="100000"/>
              <a:buAutoNum type="arabicPeriod" startAt="5"/>
              <a:defRPr sz="1700">
                <a:latin typeface="Century Gothic"/>
                <a:ea typeface="Century Gothic"/>
                <a:cs typeface="Century Gothic"/>
                <a:sym typeface="Century Gothic"/>
              </a:defRPr>
            </a:pPr>
            <a:r>
              <a:t>Where are you going to go on the weekend? </a:t>
            </a:r>
          </a:p>
          <a:p>
            <a:pPr algn="l">
              <a:lnSpc>
                <a:spcPct val="130000"/>
              </a:lnSpc>
              <a:defRPr sz="1700">
                <a:latin typeface="Century Gothic"/>
                <a:ea typeface="Century Gothic"/>
                <a:cs typeface="Century Gothic"/>
                <a:sym typeface="Century Gothic"/>
              </a:defRPr>
            </a:pPr>
            <a:r>
              <a:t>       _______________________________________________________</a:t>
            </a:r>
          </a:p>
        </p:txBody>
      </p:sp>
      <p:sp>
        <p:nvSpPr>
          <p:cNvPr id="521" name="I am going to bed at 9 P.M."/>
          <p:cNvSpPr txBox="1"/>
          <p:nvPr/>
        </p:nvSpPr>
        <p:spPr>
          <a:xfrm>
            <a:off x="6544166" y="3695879"/>
            <a:ext cx="305487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00000"/>
              </a:lnSpc>
              <a:tabLst>
                <a:tab pos="1181100" algn="l"/>
              </a:tabLst>
              <a:defRPr sz="1733" b="1" i="1">
                <a:solidFill>
                  <a:srgbClr val="4472C4"/>
                </a:solidFill>
                <a:latin typeface="Century Gothic"/>
                <a:ea typeface="Century Gothic"/>
                <a:cs typeface="Century Gothic"/>
                <a:sym typeface="Century Gothic"/>
              </a:defRPr>
            </a:lvl1pPr>
          </a:lstStyle>
          <a:p>
            <a:r>
              <a:t>I am going to bed at 9 P.M. </a:t>
            </a:r>
          </a:p>
        </p:txBody>
      </p:sp>
      <p:sp>
        <p:nvSpPr>
          <p:cNvPr id="522"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523" name="Sentences that tell you what someone said."/>
          <p:cNvSpPr txBox="1"/>
          <p:nvPr/>
        </p:nvSpPr>
        <p:spPr>
          <a:xfrm>
            <a:off x="711200" y="1737606"/>
            <a:ext cx="11582400" cy="630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84200">
              <a:lnSpc>
                <a:spcPct val="100000"/>
              </a:lnSpc>
              <a:defRPr sz="3100" b="1" spc="-31">
                <a:latin typeface="Century Gothic"/>
                <a:ea typeface="Century Gothic"/>
                <a:cs typeface="Century Gothic"/>
                <a:sym typeface="Century Gothic"/>
              </a:defRPr>
            </a:lvl1pPr>
          </a:lstStyle>
          <a:p>
            <a:r>
              <a:t>Sentences that tell you what someone said. </a:t>
            </a:r>
          </a:p>
        </p:txBody>
      </p:sp>
      <p:sp>
        <p:nvSpPr>
          <p:cNvPr id="524" name="Grammar Link">
            <a:hlinkClick r:id="rId3"/>
          </p:cNvPr>
          <p:cNvSpPr/>
          <p:nvPr/>
        </p:nvSpPr>
        <p:spPr>
          <a:xfrm>
            <a:off x="7997616" y="8413198"/>
            <a:ext cx="2495410" cy="630937"/>
          </a:xfrm>
          <a:prstGeom prst="roundRect">
            <a:avLst>
              <a:gd name="adj" fmla="val 30193"/>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t>Grammar Link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Use this link to look up words you don’t understand:  https://kids.britannica.com/kids/browse/dictionary"/>
          <p:cNvSpPr txBox="1"/>
          <p:nvPr/>
        </p:nvSpPr>
        <p:spPr>
          <a:xfrm>
            <a:off x="2207227" y="9269524"/>
            <a:ext cx="8590347"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100"/>
              </a:lnSpc>
              <a:defRPr sz="1333" b="1" i="1">
                <a:solidFill>
                  <a:srgbClr val="FF0000"/>
                </a:solidFill>
                <a:latin typeface="Century Gothic"/>
                <a:ea typeface="Century Gothic"/>
                <a:cs typeface="Century Gothic"/>
                <a:sym typeface="Century Gothic"/>
              </a:defRPr>
            </a:pPr>
            <a:r>
              <a:t>Use this link to look up words you don’t understand:  </a:t>
            </a:r>
            <a:r>
              <a:rPr u="sng">
                <a:hlinkClick r:id="rId2"/>
              </a:rPr>
              <a:t>https://kids.britannica.com/kids/browse/dictionary</a:t>
            </a:r>
          </a:p>
        </p:txBody>
      </p:sp>
      <p:sp>
        <p:nvSpPr>
          <p:cNvPr id="527" name="MAZE Assessment Practice 1"/>
          <p:cNvSpPr txBox="1">
            <a:spLocks noGrp="1"/>
          </p:cNvSpPr>
          <p:nvPr>
            <p:ph type="title"/>
          </p:nvPr>
        </p:nvSpPr>
        <p:spPr>
          <a:xfrm>
            <a:off x="711200" y="397933"/>
            <a:ext cx="11582400" cy="1168401"/>
          </a:xfrm>
          <a:prstGeom prst="rect">
            <a:avLst/>
          </a:prstGeom>
        </p:spPr>
        <p:txBody>
          <a:bodyPr anchor="t"/>
          <a:lstStyle>
            <a:lvl1pPr>
              <a:defRPr sz="5800" b="1">
                <a:latin typeface="Century Gothic"/>
                <a:ea typeface="Century Gothic"/>
                <a:cs typeface="Century Gothic"/>
                <a:sym typeface="Century Gothic"/>
              </a:defRPr>
            </a:lvl1pPr>
          </a:lstStyle>
          <a:p>
            <a:r>
              <a:t>MAZE Assessment Practice 1</a:t>
            </a:r>
          </a:p>
        </p:txBody>
      </p:sp>
      <p:sp>
        <p:nvSpPr>
          <p:cNvPr id="528"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529" name="Activity: Fill in the blanks with the correct option to complete the passage.…"/>
          <p:cNvSpPr txBox="1"/>
          <p:nvPr/>
        </p:nvSpPr>
        <p:spPr>
          <a:xfrm>
            <a:off x="639081" y="1675180"/>
            <a:ext cx="11726638" cy="774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spcBef>
                <a:spcPts val="2000"/>
              </a:spcBef>
              <a:defRPr sz="2300">
                <a:latin typeface="Century Gothic"/>
                <a:ea typeface="Century Gothic"/>
                <a:cs typeface="Century Gothic"/>
                <a:sym typeface="Century Gothic"/>
              </a:defRPr>
            </a:pPr>
            <a:r>
              <a:rPr b="1"/>
              <a:t>Activity:</a:t>
            </a:r>
            <a:r>
              <a:t> Fill in the blanks with the correct option to complete the passage.</a:t>
            </a:r>
          </a:p>
          <a:p>
            <a:pPr algn="l" defTabSz="457200">
              <a:lnSpc>
                <a:spcPct val="100000"/>
              </a:lnSpc>
              <a:spcBef>
                <a:spcPts val="2000"/>
              </a:spcBef>
              <a:defRPr sz="2100">
                <a:solidFill>
                  <a:srgbClr val="0D0D0D"/>
                </a:solidFill>
                <a:latin typeface="Century Gothic"/>
                <a:ea typeface="Century Gothic"/>
                <a:cs typeface="Century Gothic"/>
                <a:sym typeface="Century Gothic"/>
              </a:defRPr>
            </a:pPr>
            <a:r>
              <a:t>Once upon a time, in a land far, far away, there lived a group of animals who were always the </a:t>
            </a:r>
            <a:r>
              <a:rPr b="1">
                <a:solidFill>
                  <a:srgbClr val="000000"/>
                </a:solidFill>
              </a:rPr>
              <a:t>(1) </a:t>
            </a:r>
            <a:r>
              <a:rPr b="1"/>
              <a:t>__________ </a:t>
            </a:r>
            <a:r>
              <a:rPr b="1">
                <a:solidFill>
                  <a:srgbClr val="0433FF"/>
                </a:solidFill>
              </a:rPr>
              <a:t>(happier/ happiest/ more happy)</a:t>
            </a:r>
            <a:r>
              <a:t>. One day, the wise old owl, who was </a:t>
            </a:r>
            <a:r>
              <a:rPr b="1">
                <a:solidFill>
                  <a:srgbClr val="000000"/>
                </a:solidFill>
              </a:rPr>
              <a:t>(2) </a:t>
            </a:r>
            <a:r>
              <a:rPr b="1"/>
              <a:t>__________ </a:t>
            </a:r>
            <a:r>
              <a:rPr b="1">
                <a:solidFill>
                  <a:srgbClr val="0433FF"/>
                </a:solidFill>
              </a:rPr>
              <a:t>(wiser/ wise/ most wise) </a:t>
            </a:r>
            <a:r>
              <a:t>than anyone else in the forest, gathered all the animals to share some news. "I have </a:t>
            </a:r>
            <a:r>
              <a:rPr b="1">
                <a:solidFill>
                  <a:srgbClr val="000000"/>
                </a:solidFill>
              </a:rPr>
              <a:t>(3) </a:t>
            </a:r>
            <a:r>
              <a:rPr b="1"/>
              <a:t>__________ </a:t>
            </a:r>
            <a:r>
              <a:rPr b="1">
                <a:solidFill>
                  <a:srgbClr val="0433FF"/>
                </a:solidFill>
              </a:rPr>
              <a:t>(saw/ see/ seen)</a:t>
            </a:r>
            <a:r>
              <a:t> something amazing," said the owl, "I have seen a tree taller than any other tree in the forest!" The animals were excited and wanted to see this tree for themselves. So, they all decided to go on a journey to find it.</a:t>
            </a:r>
          </a:p>
          <a:p>
            <a:pPr algn="l" defTabSz="457200">
              <a:lnSpc>
                <a:spcPct val="100000"/>
              </a:lnSpc>
              <a:spcBef>
                <a:spcPts val="2000"/>
              </a:spcBef>
              <a:defRPr sz="2100">
                <a:solidFill>
                  <a:srgbClr val="0D0D0D"/>
                </a:solidFill>
                <a:latin typeface="Century Gothic"/>
                <a:ea typeface="Century Gothic"/>
                <a:cs typeface="Century Gothic"/>
                <a:sym typeface="Century Gothic"/>
              </a:defRPr>
            </a:pPr>
            <a:r>
              <a:t>On their journey, they encountered many obstacles, but they never gave up. The rabbit was the </a:t>
            </a:r>
            <a:r>
              <a:rPr b="1">
                <a:solidFill>
                  <a:srgbClr val="000000"/>
                </a:solidFill>
              </a:rPr>
              <a:t>(4) </a:t>
            </a:r>
            <a:r>
              <a:rPr b="1"/>
              <a:t>__________ </a:t>
            </a:r>
            <a:r>
              <a:rPr b="1">
                <a:solidFill>
                  <a:srgbClr val="0433FF"/>
                </a:solidFill>
              </a:rPr>
              <a:t>(fastest/ more fast/ fast) </a:t>
            </a:r>
            <a:r>
              <a:t>runner, and he led the group through the thick forest. The squirrel was the </a:t>
            </a:r>
            <a:r>
              <a:rPr b="1">
                <a:solidFill>
                  <a:srgbClr val="000000"/>
                </a:solidFill>
              </a:rPr>
              <a:t>(5) </a:t>
            </a:r>
            <a:r>
              <a:rPr b="1"/>
              <a:t>__________ </a:t>
            </a:r>
            <a:r>
              <a:rPr b="1">
                <a:solidFill>
                  <a:srgbClr val="0433FF"/>
                </a:solidFill>
              </a:rPr>
              <a:t>(energetic/ most energetic/ energeticer) </a:t>
            </a:r>
            <a:r>
              <a:t>of them all, climbing trees and searching for clues. Finally, after many days of searching, they stumbled upon the tree. It was indeed the </a:t>
            </a:r>
            <a:r>
              <a:rPr b="1">
                <a:solidFill>
                  <a:srgbClr val="000000"/>
                </a:solidFill>
              </a:rPr>
              <a:t>(6) </a:t>
            </a:r>
            <a:r>
              <a:rPr b="1"/>
              <a:t>__________ </a:t>
            </a:r>
            <a:r>
              <a:rPr b="1">
                <a:solidFill>
                  <a:srgbClr val="0433FF"/>
                </a:solidFill>
              </a:rPr>
              <a:t>(tallest/ more tall/ tall) </a:t>
            </a:r>
            <a:r>
              <a:t>tree they had ever seen!</a:t>
            </a:r>
          </a:p>
          <a:p>
            <a:pPr algn="l" defTabSz="457200">
              <a:lnSpc>
                <a:spcPct val="100000"/>
              </a:lnSpc>
              <a:spcBef>
                <a:spcPts val="2000"/>
              </a:spcBef>
              <a:defRPr sz="2100">
                <a:solidFill>
                  <a:srgbClr val="0D0D0D"/>
                </a:solidFill>
                <a:latin typeface="Century Gothic"/>
                <a:ea typeface="Century Gothic"/>
                <a:cs typeface="Century Gothic"/>
                <a:sym typeface="Century Gothic"/>
              </a:defRPr>
            </a:pPr>
            <a:r>
              <a:t>The animals were filled with joy and couldn't wait to tell everyone about their adventure. The wise old owl declared, "This journey has been the </a:t>
            </a:r>
            <a:r>
              <a:rPr b="1">
                <a:solidFill>
                  <a:srgbClr val="000000"/>
                </a:solidFill>
              </a:rPr>
              <a:t>(7) </a:t>
            </a:r>
            <a:r>
              <a:rPr b="1"/>
              <a:t>__________ </a:t>
            </a:r>
            <a:r>
              <a:rPr b="1">
                <a:solidFill>
                  <a:srgbClr val="0433FF"/>
                </a:solidFill>
              </a:rPr>
              <a:t>(exciting/ most exciting/ more exciting)</a:t>
            </a:r>
            <a:r>
              <a:t> of all our adventures!" And the animals agreed that they would never forget this day. From that day forward, they lived </a:t>
            </a:r>
            <a:r>
              <a:rPr>
                <a:solidFill>
                  <a:srgbClr val="000000"/>
                </a:solidFill>
              </a:rPr>
              <a:t>happily e</a:t>
            </a:r>
            <a:r>
              <a:t>ver after, cherishing the memories of their incredible journey.</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Exam Overview"/>
          <p:cNvSpPr txBox="1">
            <a:spLocks noGrp="1"/>
          </p:cNvSpPr>
          <p:nvPr>
            <p:ph type="ctrTitle"/>
          </p:nvPr>
        </p:nvSpPr>
        <p:spPr>
          <a:xfrm>
            <a:off x="711200" y="202599"/>
            <a:ext cx="11582400" cy="1168401"/>
          </a:xfrm>
          <a:prstGeom prst="rect">
            <a:avLst/>
          </a:prstGeom>
        </p:spPr>
        <p:txBody>
          <a:bodyPr anchor="ctr"/>
          <a:lstStyle>
            <a:lvl1pPr defTabSz="584200">
              <a:lnSpc>
                <a:spcPct val="100000"/>
              </a:lnSpc>
              <a:defRPr sz="4700" spc="0">
                <a:latin typeface="Avenir Heavy"/>
                <a:ea typeface="Avenir Heavy"/>
                <a:cs typeface="Avenir Heavy"/>
                <a:sym typeface="Avenir Heavy"/>
              </a:defRPr>
            </a:lvl1pPr>
          </a:lstStyle>
          <a:p>
            <a:r>
              <a:t>Exam Overview</a:t>
            </a:r>
          </a:p>
        </p:txBody>
      </p:sp>
      <p:sp>
        <p:nvSpPr>
          <p:cNvPr id="204"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205" name="Date March 11-15th 2023"/>
          <p:cNvSpPr/>
          <p:nvPr/>
        </p:nvSpPr>
        <p:spPr>
          <a:xfrm>
            <a:off x="4596936" y="1240870"/>
            <a:ext cx="3810928" cy="437339"/>
          </a:xfrm>
          <a:prstGeom prst="rect">
            <a:avLst/>
          </a:prstGeom>
          <a:solidFill>
            <a:schemeClr val="accent4">
              <a:hueOff val="349036"/>
              <a:lumOff val="1711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b="1">
                <a:solidFill>
                  <a:schemeClr val="accent6">
                    <a:hueOff val="-336662"/>
                    <a:satOff val="-1462"/>
                    <a:lumOff val="-13603"/>
                  </a:schemeClr>
                </a:solidFill>
                <a:latin typeface="Graphik"/>
                <a:ea typeface="Graphik"/>
                <a:cs typeface="Graphik"/>
                <a:sym typeface="Graphik"/>
              </a:defRPr>
            </a:lvl1pPr>
          </a:lstStyle>
          <a:p>
            <a:r>
              <a:rPr dirty="0"/>
              <a:t>Date March </a:t>
            </a:r>
            <a:r>
              <a:rPr dirty="0" smtClean="0"/>
              <a:t>1</a:t>
            </a:r>
            <a:r>
              <a:rPr lang="en-US" dirty="0" smtClean="0"/>
              <a:t>3</a:t>
            </a:r>
            <a:r>
              <a:rPr dirty="0" smtClean="0"/>
              <a:t>-</a:t>
            </a:r>
            <a:r>
              <a:rPr lang="en-US" dirty="0" smtClean="0"/>
              <a:t>21</a:t>
            </a:r>
            <a:r>
              <a:rPr dirty="0" smtClean="0"/>
              <a:t>th 202</a:t>
            </a:r>
            <a:r>
              <a:rPr lang="en-US" dirty="0" smtClean="0"/>
              <a:t>4</a:t>
            </a:r>
            <a:endParaRPr dirty="0"/>
          </a:p>
        </p:txBody>
      </p:sp>
      <p:pic>
        <p:nvPicPr>
          <p:cNvPr id="206" name="Screen Shot 2024-02-25 at 4.15.49 PM.png" descr="Screen Shot 2024-02-25 at 4.15.49 PM.png"/>
          <p:cNvPicPr>
            <a:picLocks noChangeAspect="1"/>
          </p:cNvPicPr>
          <p:nvPr/>
        </p:nvPicPr>
        <p:blipFill>
          <a:blip r:embed="rId3"/>
          <a:srcRect l="129" r="49890"/>
          <a:stretch>
            <a:fillRect/>
          </a:stretch>
        </p:blipFill>
        <p:spPr>
          <a:xfrm>
            <a:off x="1625600" y="2144249"/>
            <a:ext cx="4887493" cy="5956301"/>
          </a:xfrm>
          <a:prstGeom prst="rect">
            <a:avLst/>
          </a:prstGeom>
          <a:ln w="12700">
            <a:miter lim="400000"/>
          </a:ln>
        </p:spPr>
      </p:pic>
      <p:pic>
        <p:nvPicPr>
          <p:cNvPr id="207" name="Screen Shot 2024-02-25 at 4.15.49 PM.png" descr="Screen Shot 2024-02-25 at 4.15.49 PM.png"/>
          <p:cNvPicPr>
            <a:picLocks noChangeAspect="1"/>
          </p:cNvPicPr>
          <p:nvPr/>
        </p:nvPicPr>
        <p:blipFill>
          <a:blip r:embed="rId3"/>
          <a:srcRect l="49911" r="109"/>
          <a:stretch>
            <a:fillRect/>
          </a:stretch>
        </p:blipFill>
        <p:spPr>
          <a:xfrm>
            <a:off x="7131573" y="2144249"/>
            <a:ext cx="4887494" cy="595630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Use this link to look up words you don’t understand:  https://kids.britannica.com/kids/browse/dictionary"/>
          <p:cNvSpPr txBox="1"/>
          <p:nvPr/>
        </p:nvSpPr>
        <p:spPr>
          <a:xfrm>
            <a:off x="2207227" y="9269524"/>
            <a:ext cx="8590347"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100"/>
              </a:lnSpc>
              <a:defRPr sz="1333" b="1" i="1">
                <a:solidFill>
                  <a:srgbClr val="FF0000"/>
                </a:solidFill>
                <a:latin typeface="Century Gothic"/>
                <a:ea typeface="Century Gothic"/>
                <a:cs typeface="Century Gothic"/>
                <a:sym typeface="Century Gothic"/>
              </a:defRPr>
            </a:pPr>
            <a:r>
              <a:t>Use this link to look up words you don’t understand:  </a:t>
            </a:r>
            <a:r>
              <a:rPr u="sng">
                <a:hlinkClick r:id="rId2"/>
              </a:rPr>
              <a:t>https://kids.britannica.com/kids/browse/dictionary</a:t>
            </a:r>
          </a:p>
        </p:txBody>
      </p:sp>
      <p:sp>
        <p:nvSpPr>
          <p:cNvPr id="532" name="MAZE Assessment Practice 2"/>
          <p:cNvSpPr txBox="1">
            <a:spLocks noGrp="1"/>
          </p:cNvSpPr>
          <p:nvPr>
            <p:ph type="title"/>
          </p:nvPr>
        </p:nvSpPr>
        <p:spPr>
          <a:xfrm>
            <a:off x="711200" y="397933"/>
            <a:ext cx="11582400" cy="1168401"/>
          </a:xfrm>
          <a:prstGeom prst="rect">
            <a:avLst/>
          </a:prstGeom>
        </p:spPr>
        <p:txBody>
          <a:bodyPr anchor="t"/>
          <a:lstStyle>
            <a:lvl1pPr>
              <a:defRPr sz="5800" b="1">
                <a:latin typeface="Century Gothic"/>
                <a:ea typeface="Century Gothic"/>
                <a:cs typeface="Century Gothic"/>
                <a:sym typeface="Century Gothic"/>
              </a:defRPr>
            </a:lvl1pPr>
          </a:lstStyle>
          <a:p>
            <a:r>
              <a:t>MAZE Assessment Practice 2</a:t>
            </a:r>
          </a:p>
        </p:txBody>
      </p:sp>
      <p:sp>
        <p:nvSpPr>
          <p:cNvPr id="533"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534" name="On the weekend we are ( going / go / going to ) visit the National Aquarium in Abu Dhabi. We bought our tickets online because it will be ( cheap / cheaper / cheapest ) than buying them at the aquarium. I ( have not / has not / had not ) been to an aquar"/>
          <p:cNvSpPr txBox="1"/>
          <p:nvPr/>
        </p:nvSpPr>
        <p:spPr>
          <a:xfrm>
            <a:off x="567235" y="1376368"/>
            <a:ext cx="11870330" cy="7842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50000"/>
              </a:lnSpc>
              <a:defRPr sz="1900" b="1" u="sng">
                <a:latin typeface="Century Gothic"/>
                <a:ea typeface="Century Gothic"/>
                <a:cs typeface="Century Gothic"/>
                <a:sym typeface="Century Gothic"/>
              </a:defRPr>
            </a:pPr>
            <a:endParaRPr/>
          </a:p>
          <a:p>
            <a:pPr marL="652870" marR="83898" algn="l" defTabSz="457200">
              <a:lnSpc>
                <a:spcPct val="150000"/>
              </a:lnSpc>
              <a:defRPr sz="1900">
                <a:latin typeface="Century Gothic"/>
                <a:ea typeface="Century Gothic"/>
                <a:cs typeface="Century Gothic"/>
                <a:sym typeface="Century Gothic"/>
              </a:defRPr>
            </a:pPr>
            <a:r>
              <a:t>On the weekend we are </a:t>
            </a:r>
            <a:r>
              <a:rPr b="1" i="1">
                <a:solidFill>
                  <a:srgbClr val="0433FF"/>
                </a:solidFill>
              </a:rPr>
              <a:t>( going / go / going to )</a:t>
            </a:r>
            <a:r>
              <a:t> visit the National Aquarium in</a:t>
            </a:r>
            <a:r>
              <a:rPr b="1" i="1">
                <a:solidFill>
                  <a:schemeClr val="accent1">
                    <a:satOff val="2969"/>
                    <a:lumOff val="-11469"/>
                  </a:schemeClr>
                </a:solidFill>
              </a:rPr>
              <a:t> </a:t>
            </a:r>
            <a:r>
              <a:t>Abu Dhabi. We bought our tickets online because it will be </a:t>
            </a:r>
            <a:r>
              <a:rPr b="1" i="1">
                <a:solidFill>
                  <a:srgbClr val="0433FF"/>
                </a:solidFill>
              </a:rPr>
              <a:t>( cheap / cheaper / cheapest )</a:t>
            </a:r>
            <a:r>
              <a:t> than buying them at the aquarium. I </a:t>
            </a:r>
            <a:r>
              <a:rPr b="1" i="1">
                <a:solidFill>
                  <a:srgbClr val="0433FF"/>
                </a:solidFill>
              </a:rPr>
              <a:t>( have not / has not / had not )</a:t>
            </a:r>
            <a:r>
              <a:rPr b="1" i="1">
                <a:solidFill>
                  <a:schemeClr val="accent1">
                    <a:satOff val="2969"/>
                    <a:lumOff val="-11469"/>
                  </a:schemeClr>
                </a:solidFill>
              </a:rPr>
              <a:t> </a:t>
            </a:r>
            <a:r>
              <a:t>been to an aquarium before.</a:t>
            </a:r>
            <a:r>
              <a:rPr b="1" i="1">
                <a:solidFill>
                  <a:schemeClr val="accent1">
                    <a:satOff val="2969"/>
                    <a:lumOff val="-11469"/>
                  </a:schemeClr>
                </a:solidFill>
              </a:rPr>
              <a:t> </a:t>
            </a:r>
            <a:r>
              <a:t>My friend </a:t>
            </a:r>
            <a:r>
              <a:rPr b="1" i="1">
                <a:solidFill>
                  <a:srgbClr val="0433FF"/>
                </a:solidFill>
              </a:rPr>
              <a:t>( said / said that / says )</a:t>
            </a:r>
            <a:r>
              <a:rPr b="1" i="1">
                <a:solidFill>
                  <a:schemeClr val="accent1">
                    <a:satOff val="2969"/>
                    <a:lumOff val="-11469"/>
                  </a:schemeClr>
                </a:solidFill>
              </a:rPr>
              <a:t> </a:t>
            </a:r>
            <a:r>
              <a:t>she never saw so many animals before!</a:t>
            </a:r>
          </a:p>
          <a:p>
            <a:pPr algn="l" defTabSz="457200">
              <a:lnSpc>
                <a:spcPct val="150000"/>
              </a:lnSpc>
              <a:defRPr sz="1900">
                <a:latin typeface="Century Gothic"/>
                <a:ea typeface="Century Gothic"/>
                <a:cs typeface="Century Gothic"/>
                <a:sym typeface="Century Gothic"/>
              </a:defRPr>
            </a:pPr>
            <a:endParaRPr/>
          </a:p>
          <a:p>
            <a:pPr marL="652870" marR="67764" algn="l" defTabSz="457200">
              <a:lnSpc>
                <a:spcPct val="150000"/>
              </a:lnSpc>
              <a:defRPr sz="1900">
                <a:latin typeface="Century Gothic"/>
                <a:ea typeface="Century Gothic"/>
                <a:cs typeface="Century Gothic"/>
                <a:sym typeface="Century Gothic"/>
              </a:defRPr>
            </a:pPr>
            <a:r>
              <a:t>Some animals are </a:t>
            </a:r>
            <a:r>
              <a:rPr b="1" i="1">
                <a:solidFill>
                  <a:srgbClr val="0433FF"/>
                </a:solidFill>
              </a:rPr>
              <a:t>( dangerous / dangerouser / more dangerous )</a:t>
            </a:r>
            <a:r>
              <a:rPr b="1" i="1">
                <a:solidFill>
                  <a:schemeClr val="accent1">
                    <a:satOff val="2969"/>
                    <a:lumOff val="-11469"/>
                  </a:schemeClr>
                </a:solidFill>
              </a:rPr>
              <a:t> </a:t>
            </a:r>
            <a:r>
              <a:t>than others. That is why you should always</a:t>
            </a:r>
            <a:r>
              <a:rPr b="1" i="1">
                <a:solidFill>
                  <a:schemeClr val="accent1">
                    <a:satOff val="2969"/>
                    <a:lumOff val="-11469"/>
                  </a:schemeClr>
                </a:solidFill>
              </a:rPr>
              <a:t> </a:t>
            </a:r>
            <a:r>
              <a:t>be careful when you see an animal you </a:t>
            </a:r>
            <a:r>
              <a:rPr b="1" i="1">
                <a:solidFill>
                  <a:srgbClr val="0433FF"/>
                </a:solidFill>
              </a:rPr>
              <a:t>( haven’t / hasn’t / hadn’t )</a:t>
            </a:r>
            <a:r>
              <a:t> seen before. There are animals like the black footed cat which are </a:t>
            </a:r>
            <a:r>
              <a:rPr b="1" i="1">
                <a:solidFill>
                  <a:srgbClr val="0433FF"/>
                </a:solidFill>
              </a:rPr>
              <a:t>( deady / deadly / deadlier )</a:t>
            </a:r>
            <a:r>
              <a:rPr b="1" i="1">
                <a:solidFill>
                  <a:schemeClr val="accent1">
                    <a:satOff val="2969"/>
                    <a:lumOff val="-11469"/>
                  </a:schemeClr>
                </a:solidFill>
              </a:rPr>
              <a:t> </a:t>
            </a:r>
            <a:r>
              <a:t>than lions! Other animals like the domestic cat, which is the </a:t>
            </a:r>
            <a:r>
              <a:rPr b="1" i="1">
                <a:solidFill>
                  <a:srgbClr val="0433FF"/>
                </a:solidFill>
              </a:rPr>
              <a:t>( friendliest / more friendlier / friendly ). </a:t>
            </a:r>
          </a:p>
          <a:p>
            <a:pPr algn="l" defTabSz="457200">
              <a:lnSpc>
                <a:spcPct val="150000"/>
              </a:lnSpc>
              <a:defRPr sz="1900" b="1" u="sng">
                <a:latin typeface="Century Gothic"/>
                <a:ea typeface="Century Gothic"/>
                <a:cs typeface="Century Gothic"/>
                <a:sym typeface="Century Gothic"/>
              </a:defRPr>
            </a:pPr>
            <a:endParaRPr b="1" i="1">
              <a:solidFill>
                <a:srgbClr val="0433FF"/>
              </a:solidFill>
            </a:endParaRPr>
          </a:p>
          <a:p>
            <a:pPr marL="652870" marR="83898" algn="l" defTabSz="457200">
              <a:lnSpc>
                <a:spcPct val="150000"/>
              </a:lnSpc>
              <a:defRPr sz="1900">
                <a:latin typeface="Century Gothic"/>
                <a:ea typeface="Century Gothic"/>
                <a:cs typeface="Century Gothic"/>
                <a:sym typeface="Century Gothic"/>
              </a:defRPr>
            </a:pPr>
            <a:r>
              <a:rPr b="1" i="1">
                <a:solidFill>
                  <a:srgbClr val="0433FF"/>
                </a:solidFill>
              </a:rPr>
              <a:t>( Have / Has / Had )</a:t>
            </a:r>
            <a:r>
              <a:t> you ever been on a hike?</a:t>
            </a:r>
            <a:r>
              <a:rPr b="1" i="1">
                <a:solidFill>
                  <a:schemeClr val="accent1">
                    <a:satOff val="2969"/>
                    <a:lumOff val="-11469"/>
                  </a:schemeClr>
                </a:solidFill>
              </a:rPr>
              <a:t> </a:t>
            </a:r>
            <a:r>
              <a:t>We all went on a hike at Mount Tambourine. The place was one of the</a:t>
            </a:r>
            <a:r>
              <a:rPr b="1" i="1">
                <a:solidFill>
                  <a:srgbClr val="0433FF"/>
                </a:solidFill>
              </a:rPr>
              <a:t>  ( beautiful / most beautiful / beuatifulest ) </a:t>
            </a:r>
            <a:r>
              <a:t>places I’ve ever seen! It’s home to many animals. You might see animals there if you’re lucky.  Before we went on the hike the guide gave us some</a:t>
            </a:r>
            <a:r>
              <a:rPr b="1" i="1">
                <a:solidFill>
                  <a:srgbClr val="0433FF"/>
                </a:solidFill>
              </a:rPr>
              <a:t> ( well / good / better )</a:t>
            </a:r>
            <a:r>
              <a:t> advice to stay safe. Luckily, we had such a good guide so we didn’t face any danger.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Keywords Review"/>
          <p:cNvSpPr txBox="1">
            <a:spLocks noGrp="1"/>
          </p:cNvSpPr>
          <p:nvPr>
            <p:ph type="ctrTitle"/>
          </p:nvPr>
        </p:nvSpPr>
        <p:spPr>
          <a:xfrm>
            <a:off x="711200" y="1555311"/>
            <a:ext cx="11582400" cy="3302001"/>
          </a:xfrm>
          <a:prstGeom prst="rect">
            <a:avLst/>
          </a:prstGeom>
        </p:spPr>
        <p:txBody>
          <a:bodyPr/>
          <a:lstStyle>
            <a:lvl1pPr>
              <a:defRPr b="1">
                <a:latin typeface="Century Gothic"/>
                <a:ea typeface="Century Gothic"/>
                <a:cs typeface="Century Gothic"/>
                <a:sym typeface="Century Gothic"/>
              </a:defRPr>
            </a:lvl1pPr>
          </a:lstStyle>
          <a:p>
            <a:r>
              <a:t>Keywords Review </a:t>
            </a:r>
          </a:p>
        </p:txBody>
      </p:sp>
      <p:sp>
        <p:nvSpPr>
          <p:cNvPr id="537" name="Grade 8 BTS Term 2"/>
          <p:cNvSpPr txBox="1">
            <a:spLocks noGrp="1"/>
          </p:cNvSpPr>
          <p:nvPr>
            <p:ph type="subTitle" sz="quarter" idx="1"/>
          </p:nvPr>
        </p:nvSpPr>
        <p:spPr>
          <a:xfrm>
            <a:off x="711200" y="4692211"/>
            <a:ext cx="11582400" cy="1455526"/>
          </a:xfrm>
          <a:prstGeom prst="rect">
            <a:avLst/>
          </a:prstGeom>
        </p:spPr>
        <p:txBody>
          <a:bodyPr/>
          <a:lstStyle>
            <a:lvl1pPr>
              <a:defRPr b="1">
                <a:latin typeface="Century Gothic"/>
                <a:ea typeface="Century Gothic"/>
                <a:cs typeface="Century Gothic"/>
                <a:sym typeface="Century Gothic"/>
              </a:defRPr>
            </a:lvl1pPr>
          </a:lstStyle>
          <a:p>
            <a:r>
              <a:t>Grade 8 BTS Term 2 </a:t>
            </a:r>
          </a:p>
        </p:txBody>
      </p:sp>
      <p:sp>
        <p:nvSpPr>
          <p:cNvPr id="539"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540" name="Keywords to help with the essay writing!"/>
          <p:cNvSpPr/>
          <p:nvPr/>
        </p:nvSpPr>
        <p:spPr>
          <a:xfrm>
            <a:off x="9208998" y="6447314"/>
            <a:ext cx="3308626" cy="294442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403" y="2282"/>
                </a:lnTo>
                <a:lnTo>
                  <a:pt x="14718" y="736"/>
                </a:lnTo>
                <a:lnTo>
                  <a:pt x="15392" y="3445"/>
                </a:lnTo>
                <a:lnTo>
                  <a:pt x="18107" y="2843"/>
                </a:lnTo>
                <a:lnTo>
                  <a:pt x="17761" y="5613"/>
                </a:lnTo>
                <a:lnTo>
                  <a:pt x="20509" y="6037"/>
                </a:lnTo>
                <a:lnTo>
                  <a:pt x="19190" y="8495"/>
                </a:lnTo>
                <a:lnTo>
                  <a:pt x="21600" y="9888"/>
                </a:lnTo>
                <a:lnTo>
                  <a:pt x="19486" y="11701"/>
                </a:lnTo>
                <a:lnTo>
                  <a:pt x="21232" y="13874"/>
                </a:lnTo>
                <a:lnTo>
                  <a:pt x="18608" y="14798"/>
                </a:lnTo>
                <a:lnTo>
                  <a:pt x="19456" y="17457"/>
                </a:lnTo>
                <a:lnTo>
                  <a:pt x="16677" y="17367"/>
                </a:lnTo>
                <a:lnTo>
                  <a:pt x="16510" y="20154"/>
                </a:lnTo>
                <a:lnTo>
                  <a:pt x="13951" y="19061"/>
                </a:lnTo>
                <a:lnTo>
                  <a:pt x="12793" y="21600"/>
                </a:lnTo>
                <a:lnTo>
                  <a:pt x="10800" y="19653"/>
                </a:lnTo>
                <a:lnTo>
                  <a:pt x="8807" y="21600"/>
                </a:lnTo>
                <a:lnTo>
                  <a:pt x="7649" y="19061"/>
                </a:lnTo>
                <a:lnTo>
                  <a:pt x="5090" y="20154"/>
                </a:lnTo>
                <a:lnTo>
                  <a:pt x="4923" y="17367"/>
                </a:lnTo>
                <a:lnTo>
                  <a:pt x="2144" y="17457"/>
                </a:lnTo>
                <a:lnTo>
                  <a:pt x="2992" y="14798"/>
                </a:lnTo>
                <a:lnTo>
                  <a:pt x="368" y="13874"/>
                </a:lnTo>
                <a:lnTo>
                  <a:pt x="2114" y="11701"/>
                </a:lnTo>
                <a:lnTo>
                  <a:pt x="0" y="9888"/>
                </a:lnTo>
                <a:lnTo>
                  <a:pt x="2410" y="8495"/>
                </a:lnTo>
                <a:lnTo>
                  <a:pt x="1091" y="6037"/>
                </a:lnTo>
                <a:lnTo>
                  <a:pt x="3839" y="5613"/>
                </a:lnTo>
                <a:lnTo>
                  <a:pt x="3493" y="2843"/>
                </a:lnTo>
                <a:lnTo>
                  <a:pt x="6208" y="3445"/>
                </a:lnTo>
                <a:lnTo>
                  <a:pt x="6882" y="736"/>
                </a:lnTo>
                <a:lnTo>
                  <a:pt x="9197" y="2282"/>
                </a:lnTo>
                <a:close/>
              </a:path>
            </a:pathLst>
          </a:cu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700" b="1" i="1">
                <a:solidFill>
                  <a:schemeClr val="accent1">
                    <a:satOff val="2969"/>
                    <a:lumOff val="-11469"/>
                  </a:schemeClr>
                </a:solidFill>
                <a:latin typeface="Graphik"/>
                <a:ea typeface="Graphik"/>
                <a:cs typeface="Graphik"/>
                <a:sym typeface="Graphik"/>
              </a:defRPr>
            </a:lvl1pPr>
          </a:lstStyle>
          <a:p>
            <a:r>
              <a:t>Keywords to help with the essay writing!</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pic>
        <p:nvPicPr>
          <p:cNvPr id="543" name="Screen Shot 2024-02-26 at 9.40.57 AM.png" descr="Screen Shot 2024-02-26 at 9.40.57 AM.png"/>
          <p:cNvPicPr>
            <a:picLocks noChangeAspect="1"/>
          </p:cNvPicPr>
          <p:nvPr/>
        </p:nvPicPr>
        <p:blipFill>
          <a:blip r:embed="rId3"/>
          <a:stretch>
            <a:fillRect/>
          </a:stretch>
        </p:blipFill>
        <p:spPr>
          <a:xfrm>
            <a:off x="461276" y="2521028"/>
            <a:ext cx="12082248" cy="5960217"/>
          </a:xfrm>
          <a:prstGeom prst="rect">
            <a:avLst/>
          </a:prstGeom>
          <a:ln w="12700">
            <a:miter lim="400000"/>
          </a:ln>
        </p:spPr>
      </p:pic>
      <p:pic>
        <p:nvPicPr>
          <p:cNvPr id="544" name="Screen Shot 2024-02-26 at 9.41.02 AM.png" descr="Screen Shot 2024-02-26 at 9.41.02 AM.png"/>
          <p:cNvPicPr>
            <a:picLocks noChangeAspect="1"/>
          </p:cNvPicPr>
          <p:nvPr/>
        </p:nvPicPr>
        <p:blipFill>
          <a:blip r:embed="rId4"/>
          <a:stretch>
            <a:fillRect/>
          </a:stretch>
        </p:blipFill>
        <p:spPr>
          <a:xfrm>
            <a:off x="4232623" y="1159391"/>
            <a:ext cx="4539554" cy="1314906"/>
          </a:xfrm>
          <a:prstGeom prst="rect">
            <a:avLst/>
          </a:prstGeom>
          <a:ln w="12700">
            <a:miter lim="400000"/>
          </a:ln>
        </p:spPr>
      </p:pic>
      <p:sp>
        <p:nvSpPr>
          <p:cNvPr id="545" name="Keywords Link">
            <a:hlinkClick r:id="rId5"/>
          </p:cNvPr>
          <p:cNvSpPr/>
          <p:nvPr/>
        </p:nvSpPr>
        <p:spPr>
          <a:xfrm>
            <a:off x="10855461" y="7032441"/>
            <a:ext cx="1667056" cy="1223729"/>
          </a:xfrm>
          <a:prstGeom prst="roundRect">
            <a:avLst>
              <a:gd name="adj" fmla="val 15567"/>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t>Keywords Link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 name="Screen Shot 2024-02-26 at 9.45.54 AM.png" descr="Screen Shot 2024-02-26 at 9.45.54 AM.png"/>
          <p:cNvPicPr>
            <a:picLocks noChangeAspect="1"/>
          </p:cNvPicPr>
          <p:nvPr/>
        </p:nvPicPr>
        <p:blipFill>
          <a:blip r:embed="rId2"/>
          <a:stretch>
            <a:fillRect/>
          </a:stretch>
        </p:blipFill>
        <p:spPr>
          <a:xfrm>
            <a:off x="92443" y="2079189"/>
            <a:ext cx="6826358" cy="7634144"/>
          </a:xfrm>
          <a:prstGeom prst="rect">
            <a:avLst/>
          </a:prstGeom>
          <a:ln w="12700">
            <a:miter lim="400000"/>
          </a:ln>
        </p:spPr>
      </p:pic>
      <p:pic>
        <p:nvPicPr>
          <p:cNvPr id="548" name="Screen Shot 2024-02-26 at 9.46.07 AM.png" descr="Screen Shot 2024-02-26 at 9.46.07 AM.png"/>
          <p:cNvPicPr>
            <a:picLocks noChangeAspect="1"/>
          </p:cNvPicPr>
          <p:nvPr/>
        </p:nvPicPr>
        <p:blipFill>
          <a:blip r:embed="rId3"/>
          <a:stretch>
            <a:fillRect/>
          </a:stretch>
        </p:blipFill>
        <p:spPr>
          <a:xfrm>
            <a:off x="6863257" y="2091889"/>
            <a:ext cx="5869262" cy="7634144"/>
          </a:xfrm>
          <a:prstGeom prst="rect">
            <a:avLst/>
          </a:prstGeom>
          <a:ln w="12700">
            <a:miter lim="400000"/>
          </a:ln>
        </p:spPr>
      </p:pic>
      <p:pic>
        <p:nvPicPr>
          <p:cNvPr id="549" name="Screen Shot 2024-02-26 at 9.46.07 AM.png" descr="Screen Shot 2024-02-26 at 9.46.07 AM.png"/>
          <p:cNvPicPr>
            <a:picLocks noChangeAspect="1"/>
          </p:cNvPicPr>
          <p:nvPr/>
        </p:nvPicPr>
        <p:blipFill>
          <a:blip r:embed="rId3"/>
          <a:srcRect l="47908" r="47908"/>
          <a:stretch>
            <a:fillRect/>
          </a:stretch>
        </p:blipFill>
        <p:spPr>
          <a:xfrm>
            <a:off x="6751623" y="2091817"/>
            <a:ext cx="245513" cy="7634143"/>
          </a:xfrm>
          <a:prstGeom prst="rect">
            <a:avLst/>
          </a:prstGeom>
          <a:ln w="12700">
            <a:miter lim="400000"/>
          </a:ln>
        </p:spPr>
      </p:pic>
      <p:sp>
        <p:nvSpPr>
          <p:cNvPr id="550" name="Keywords Activity"/>
          <p:cNvSpPr txBox="1">
            <a:spLocks noGrp="1"/>
          </p:cNvSpPr>
          <p:nvPr>
            <p:ph type="title"/>
          </p:nvPr>
        </p:nvSpPr>
        <p:spPr>
          <a:xfrm>
            <a:off x="711200" y="397933"/>
            <a:ext cx="11582400" cy="1168401"/>
          </a:xfrm>
          <a:prstGeom prst="rect">
            <a:avLst/>
          </a:prstGeom>
        </p:spPr>
        <p:txBody>
          <a:bodyPr anchor="t"/>
          <a:lstStyle>
            <a:lvl1pPr defTabSz="584200">
              <a:lnSpc>
                <a:spcPct val="100000"/>
              </a:lnSpc>
              <a:defRPr b="1" spc="0">
                <a:latin typeface="Century Gothic"/>
                <a:ea typeface="Century Gothic"/>
                <a:cs typeface="Century Gothic"/>
                <a:sym typeface="Century Gothic"/>
              </a:defRPr>
            </a:lvl1pPr>
          </a:lstStyle>
          <a:p>
            <a:r>
              <a:t>Keywords Activity</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Reading Comprehension"/>
          <p:cNvSpPr txBox="1">
            <a:spLocks noGrp="1"/>
          </p:cNvSpPr>
          <p:nvPr>
            <p:ph type="ctrTitle"/>
          </p:nvPr>
        </p:nvSpPr>
        <p:spPr>
          <a:xfrm>
            <a:off x="711200" y="1555311"/>
            <a:ext cx="11582400" cy="3302001"/>
          </a:xfrm>
          <a:prstGeom prst="rect">
            <a:avLst/>
          </a:prstGeom>
        </p:spPr>
        <p:txBody>
          <a:bodyPr/>
          <a:lstStyle>
            <a:lvl1pPr>
              <a:defRPr sz="7600" b="1" spc="-76">
                <a:latin typeface="Century Gothic"/>
                <a:ea typeface="Century Gothic"/>
                <a:cs typeface="Century Gothic"/>
                <a:sym typeface="Century Gothic"/>
              </a:defRPr>
            </a:lvl1pPr>
          </a:lstStyle>
          <a:p>
            <a:r>
              <a:t>Reading Comprehension</a:t>
            </a:r>
          </a:p>
        </p:txBody>
      </p:sp>
      <p:sp>
        <p:nvSpPr>
          <p:cNvPr id="553" name="Grade 8 BTS Term 2"/>
          <p:cNvSpPr txBox="1">
            <a:spLocks noGrp="1"/>
          </p:cNvSpPr>
          <p:nvPr>
            <p:ph type="subTitle" sz="quarter" idx="1"/>
          </p:nvPr>
        </p:nvSpPr>
        <p:spPr>
          <a:xfrm>
            <a:off x="711200" y="4891017"/>
            <a:ext cx="11582400" cy="1455526"/>
          </a:xfrm>
          <a:prstGeom prst="rect">
            <a:avLst/>
          </a:prstGeom>
        </p:spPr>
        <p:txBody>
          <a:bodyPr/>
          <a:lstStyle>
            <a:lvl1pPr>
              <a:defRPr sz="3400" b="1" spc="-34">
                <a:latin typeface="Century Gothic"/>
                <a:ea typeface="Century Gothic"/>
                <a:cs typeface="Century Gothic"/>
                <a:sym typeface="Century Gothic"/>
              </a:defRPr>
            </a:lvl1pPr>
          </a:lstStyle>
          <a:p>
            <a:r>
              <a:t>Grade 8 BTS Term 2 </a:t>
            </a:r>
          </a:p>
        </p:txBody>
      </p:sp>
      <p:sp>
        <p:nvSpPr>
          <p:cNvPr id="555"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Reading Tips"/>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Reading Tips</a:t>
            </a:r>
          </a:p>
        </p:txBody>
      </p:sp>
      <p:sp>
        <p:nvSpPr>
          <p:cNvPr id="558" name="Always read the questions before the text.…"/>
          <p:cNvSpPr txBox="1">
            <a:spLocks noGrp="1"/>
          </p:cNvSpPr>
          <p:nvPr>
            <p:ph type="body" idx="1"/>
          </p:nvPr>
        </p:nvSpPr>
        <p:spPr>
          <a:prstGeom prst="rect">
            <a:avLst/>
          </a:prstGeom>
        </p:spPr>
        <p:txBody>
          <a:bodyPr/>
          <a:lstStyle/>
          <a:p>
            <a:pPr marL="408940" indent="-408940" defTabSz="537463">
              <a:spcBef>
                <a:spcPts val="3800"/>
              </a:spcBef>
              <a:defRPr sz="2944">
                <a:latin typeface="Century Gothic"/>
                <a:ea typeface="Century Gothic"/>
                <a:cs typeface="Century Gothic"/>
                <a:sym typeface="Century Gothic"/>
              </a:defRPr>
            </a:pPr>
            <a:r>
              <a:t>Always read the </a:t>
            </a:r>
            <a:r>
              <a:rPr b="1"/>
              <a:t>questions before the text</a:t>
            </a:r>
            <a:r>
              <a:t>. </a:t>
            </a:r>
          </a:p>
          <a:p>
            <a:pPr marL="408940" indent="-408940" defTabSz="537463">
              <a:spcBef>
                <a:spcPts val="3800"/>
              </a:spcBef>
              <a:defRPr sz="2944">
                <a:latin typeface="Century Gothic"/>
                <a:ea typeface="Century Gothic"/>
                <a:cs typeface="Century Gothic"/>
                <a:sym typeface="Century Gothic"/>
              </a:defRPr>
            </a:pPr>
            <a:r>
              <a:t>Look for </a:t>
            </a:r>
            <a:r>
              <a:rPr b="1"/>
              <a:t>keywords in the question</a:t>
            </a:r>
            <a:r>
              <a:t>, the same word will help you find the answer in the text. </a:t>
            </a:r>
          </a:p>
          <a:p>
            <a:pPr marL="408940" indent="-408940" defTabSz="537463">
              <a:spcBef>
                <a:spcPts val="3800"/>
              </a:spcBef>
              <a:defRPr sz="2944">
                <a:latin typeface="Century Gothic"/>
                <a:ea typeface="Century Gothic"/>
                <a:cs typeface="Century Gothic"/>
                <a:sym typeface="Century Gothic"/>
              </a:defRPr>
            </a:pPr>
            <a:r>
              <a:t>When reading the text, </a:t>
            </a:r>
            <a:r>
              <a:rPr b="1"/>
              <a:t>skip some words that you don’t understand</a:t>
            </a:r>
            <a:r>
              <a:t> - it’s okay!</a:t>
            </a:r>
          </a:p>
          <a:p>
            <a:pPr marL="408940" indent="-408940" defTabSz="537463">
              <a:spcBef>
                <a:spcPts val="3800"/>
              </a:spcBef>
              <a:defRPr sz="2944">
                <a:latin typeface="Century Gothic"/>
                <a:ea typeface="Century Gothic"/>
                <a:cs typeface="Century Gothic"/>
                <a:sym typeface="Century Gothic"/>
              </a:defRPr>
            </a:pPr>
            <a:r>
              <a:t>Make sure you </a:t>
            </a:r>
            <a:r>
              <a:rPr b="1"/>
              <a:t>choose the answer you found in the text.</a:t>
            </a:r>
            <a:r>
              <a:t> </a:t>
            </a:r>
          </a:p>
          <a:p>
            <a:pPr marL="408940" indent="-408940" defTabSz="537463">
              <a:spcBef>
                <a:spcPts val="3800"/>
              </a:spcBef>
              <a:defRPr sz="2944">
                <a:latin typeface="Century Gothic"/>
                <a:ea typeface="Century Gothic"/>
                <a:cs typeface="Century Gothic"/>
                <a:sym typeface="Century Gothic"/>
              </a:defRPr>
            </a:pPr>
            <a:r>
              <a:rPr b="1"/>
              <a:t>Read the text again</a:t>
            </a:r>
            <a:r>
              <a:t> to check your answers. </a:t>
            </a:r>
          </a:p>
          <a:p>
            <a:pPr marL="408940" indent="-408940" defTabSz="537463">
              <a:spcBef>
                <a:spcPts val="3800"/>
              </a:spcBef>
              <a:defRPr sz="2944">
                <a:latin typeface="Century Gothic"/>
                <a:ea typeface="Century Gothic"/>
                <a:cs typeface="Century Gothic"/>
                <a:sym typeface="Century Gothic"/>
              </a:defRPr>
            </a:pPr>
            <a:r>
              <a:t>Don’t submit without </a:t>
            </a:r>
            <a:r>
              <a:rPr b="1"/>
              <a:t>checking all your answers</a:t>
            </a:r>
            <a:r>
              <a:t>. </a:t>
            </a:r>
          </a:p>
        </p:txBody>
      </p:sp>
      <p:sp>
        <p:nvSpPr>
          <p:cNvPr id="559"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Activity: Answer the questions using the text. Highlight your answer.…"/>
          <p:cNvSpPr txBox="1"/>
          <p:nvPr/>
        </p:nvSpPr>
        <p:spPr>
          <a:xfrm>
            <a:off x="6602989" y="2363475"/>
            <a:ext cx="6220104" cy="637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4200">
              <a:lnSpc>
                <a:spcPct val="100000"/>
              </a:lnSpc>
              <a:defRPr sz="1400" b="1">
                <a:latin typeface="Century Gothic"/>
                <a:ea typeface="Century Gothic"/>
                <a:cs typeface="Century Gothic"/>
                <a:sym typeface="Century Gothic"/>
              </a:defRPr>
            </a:pPr>
            <a:r>
              <a:t>Activity: Answer the questions using the text. Highlight your answer. </a:t>
            </a:r>
            <a:endParaRPr b="0"/>
          </a:p>
          <a:p>
            <a:pPr algn="l" defTabSz="584200">
              <a:lnSpc>
                <a:spcPct val="100000"/>
              </a:lnSpc>
              <a:defRPr sz="1400" b="1">
                <a:latin typeface="Century Gothic"/>
                <a:ea typeface="Century Gothic"/>
                <a:cs typeface="Century Gothic"/>
                <a:sym typeface="Century Gothic"/>
              </a:defRPr>
            </a:pPr>
            <a:endParaRPr>
              <a:latin typeface="Times Roman"/>
              <a:ea typeface="Times Roman"/>
              <a:cs typeface="Times Roman"/>
              <a:sym typeface="Times Roman"/>
            </a:endParaRPr>
          </a:p>
          <a:p>
            <a:pPr marL="279406" indent="-279406" algn="l" defTabSz="457200">
              <a:lnSpc>
                <a:spcPct val="100000"/>
              </a:lnSpc>
              <a:buSzPct val="100000"/>
              <a:buAutoNum type="arabicPeriod"/>
              <a:defRPr sz="1400" b="1">
                <a:latin typeface="Century Gothic"/>
                <a:ea typeface="Century Gothic"/>
                <a:cs typeface="Century Gothic"/>
                <a:sym typeface="Century Gothic"/>
              </a:defRPr>
            </a:pPr>
            <a:r>
              <a:t>Why are desert animals nocturnal?</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 The sun is too bright during the day.</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They are trying to avoid the extreme heat. </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The water comes at night.</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They are able to move faster. </a:t>
            </a:r>
          </a:p>
          <a:p>
            <a:pPr algn="l" defTabSz="457200">
              <a:lnSpc>
                <a:spcPct val="100000"/>
              </a:lnSpc>
              <a:defRPr sz="1400">
                <a:latin typeface="Century Gothic"/>
                <a:ea typeface="Century Gothic"/>
                <a:cs typeface="Century Gothic"/>
                <a:sym typeface="Century Gothic"/>
              </a:defRPr>
            </a:pPr>
            <a:endParaRPr/>
          </a:p>
          <a:p>
            <a:pPr marL="279406" indent="-279406" algn="l" defTabSz="457200">
              <a:lnSpc>
                <a:spcPct val="100000"/>
              </a:lnSpc>
              <a:buSzPct val="100000"/>
              <a:buAutoNum type="arabicPeriod" startAt="2"/>
              <a:defRPr sz="1400" b="1">
                <a:latin typeface="Century Gothic"/>
                <a:ea typeface="Century Gothic"/>
                <a:cs typeface="Century Gothic"/>
                <a:sym typeface="Century Gothic"/>
              </a:defRPr>
            </a:pPr>
            <a:r>
              <a:t>According to the passage, why are camels good animals for working in the desert? </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There is no specific reason listed.</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They work together to help each other in extremely hot conditions.</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They are able to store food and water and go without water for a long time. </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They have always been used in the desert. </a:t>
            </a:r>
          </a:p>
          <a:p>
            <a:pPr lvl="1" algn="l" defTabSz="457200">
              <a:lnSpc>
                <a:spcPct val="100000"/>
              </a:lnSpc>
              <a:defRPr sz="1400">
                <a:latin typeface="Century Gothic"/>
                <a:ea typeface="Century Gothic"/>
                <a:cs typeface="Century Gothic"/>
                <a:sym typeface="Century Gothic"/>
              </a:defRPr>
            </a:pPr>
            <a:endParaRPr/>
          </a:p>
          <a:p>
            <a:pPr marL="279406" indent="-279406" algn="l" defTabSz="457200">
              <a:lnSpc>
                <a:spcPct val="100000"/>
              </a:lnSpc>
              <a:buSzPct val="100000"/>
              <a:buAutoNum type="arabicPeriod" startAt="2"/>
              <a:defRPr sz="1400" b="1">
                <a:latin typeface="Century Gothic"/>
                <a:ea typeface="Century Gothic"/>
                <a:cs typeface="Century Gothic"/>
                <a:sym typeface="Century Gothic"/>
              </a:defRPr>
            </a:pPr>
            <a:r>
              <a:t>What is the main idea of the passage?</a:t>
            </a:r>
          </a:p>
          <a:p>
            <a:pPr marL="766397" lvl="1" indent="-308186" algn="l" defTabSz="457200">
              <a:lnSpc>
                <a:spcPct val="100000"/>
              </a:lnSpc>
              <a:buSzPct val="100000"/>
              <a:buAutoNum type="alphaLcPeriod"/>
              <a:defRPr sz="1400">
                <a:latin typeface="Century Gothic"/>
                <a:ea typeface="Century Gothic"/>
                <a:cs typeface="Century Gothic"/>
                <a:sym typeface="Century Gothic"/>
              </a:defRPr>
            </a:pPr>
            <a:r>
              <a:t>to show how camels store food and water</a:t>
            </a:r>
          </a:p>
          <a:p>
            <a:pPr marL="766397" lvl="1" indent="-308186" algn="l" defTabSz="457200">
              <a:lnSpc>
                <a:spcPct val="100000"/>
              </a:lnSpc>
              <a:buSzPct val="100000"/>
              <a:buAutoNum type="alphaLcPeriod"/>
              <a:defRPr sz="1400">
                <a:latin typeface="Century Gothic"/>
                <a:ea typeface="Century Gothic"/>
                <a:cs typeface="Century Gothic"/>
                <a:sym typeface="Century Gothic"/>
              </a:defRPr>
            </a:pPr>
            <a:r>
              <a:t>to list the types of animals found in the desert</a:t>
            </a:r>
          </a:p>
          <a:p>
            <a:pPr marL="766397" lvl="1" indent="-308186" algn="l" defTabSz="457200">
              <a:lnSpc>
                <a:spcPct val="100000"/>
              </a:lnSpc>
              <a:buSzPct val="100000"/>
              <a:buAutoNum type="alphaLcPeriod"/>
              <a:defRPr sz="1400">
                <a:latin typeface="Century Gothic"/>
                <a:ea typeface="Century Gothic"/>
                <a:cs typeface="Century Gothic"/>
                <a:sym typeface="Century Gothic"/>
              </a:defRPr>
            </a:pPr>
            <a:r>
              <a:t>to explain what plant life and animal life is like in the desert</a:t>
            </a:r>
          </a:p>
          <a:p>
            <a:pPr marL="766397" lvl="1" indent="-308186" algn="l" defTabSz="457200">
              <a:lnSpc>
                <a:spcPct val="100000"/>
              </a:lnSpc>
              <a:buSzPct val="100000"/>
              <a:buAutoNum type="alphaLcPeriod"/>
              <a:defRPr sz="1400">
                <a:latin typeface="Century Gothic"/>
                <a:ea typeface="Century Gothic"/>
                <a:cs typeface="Century Gothic"/>
                <a:sym typeface="Century Gothic"/>
              </a:defRPr>
            </a:pPr>
            <a:r>
              <a:t>to show how cacti can survive a drought </a:t>
            </a:r>
          </a:p>
          <a:p>
            <a:pPr algn="l" defTabSz="457200">
              <a:lnSpc>
                <a:spcPct val="100000"/>
              </a:lnSpc>
              <a:defRPr sz="1400">
                <a:latin typeface="Century Gothic"/>
                <a:ea typeface="Century Gothic"/>
                <a:cs typeface="Century Gothic"/>
                <a:sym typeface="Century Gothic"/>
              </a:defRPr>
            </a:pPr>
            <a:endParaRPr/>
          </a:p>
          <a:p>
            <a:pPr marL="279406" indent="-279406" algn="l" defTabSz="457200">
              <a:lnSpc>
                <a:spcPct val="100000"/>
              </a:lnSpc>
              <a:buSzPct val="100000"/>
              <a:buAutoNum type="arabicPeriod" startAt="4"/>
              <a:defRPr sz="1400" b="1">
                <a:latin typeface="Century Gothic"/>
                <a:ea typeface="Century Gothic"/>
                <a:cs typeface="Century Gothic"/>
                <a:sym typeface="Century Gothic"/>
              </a:defRPr>
            </a:pPr>
            <a:r>
              <a:t>What do animals that live in the desert have in common? </a:t>
            </a:r>
          </a:p>
          <a:p>
            <a:pPr marL="736606" lvl="1" indent="-279406" algn="l" defTabSz="457200">
              <a:lnSpc>
                <a:spcPct val="100000"/>
              </a:lnSpc>
              <a:buClr>
                <a:srgbClr val="000000"/>
              </a:buClr>
              <a:buSzPct val="100000"/>
              <a:buAutoNum type="alphaLcPeriod"/>
              <a:defRPr sz="1400">
                <a:latin typeface="Century Gothic"/>
                <a:ea typeface="Century Gothic"/>
                <a:cs typeface="Century Gothic"/>
                <a:sym typeface="Century Gothic"/>
              </a:defRPr>
            </a:pPr>
            <a:r>
              <a:t>They are all reptiles.</a:t>
            </a:r>
          </a:p>
          <a:p>
            <a:pPr marL="736606" lvl="1" indent="-279406" algn="l" defTabSz="457200">
              <a:lnSpc>
                <a:spcPct val="100000"/>
              </a:lnSpc>
              <a:buClr>
                <a:srgbClr val="000000"/>
              </a:buClr>
              <a:buSzPct val="100000"/>
              <a:buAutoNum type="alphaLcPeriod"/>
              <a:defRPr sz="1400">
                <a:latin typeface="Century Gothic"/>
                <a:ea typeface="Century Gothic"/>
                <a:cs typeface="Century Gothic"/>
                <a:sym typeface="Century Gothic"/>
              </a:defRPr>
            </a:pPr>
            <a:r>
              <a:t>They are all nocturnal animals.</a:t>
            </a:r>
          </a:p>
          <a:p>
            <a:pPr marL="736606" lvl="1" indent="-279406" algn="l" defTabSz="457200">
              <a:lnSpc>
                <a:spcPct val="100000"/>
              </a:lnSpc>
              <a:buClr>
                <a:srgbClr val="000000"/>
              </a:buClr>
              <a:buSzPct val="100000"/>
              <a:buAutoNum type="alphaLcPeriod"/>
              <a:defRPr sz="1400">
                <a:latin typeface="Century Gothic"/>
                <a:ea typeface="Century Gothic"/>
                <a:cs typeface="Century Gothic"/>
                <a:sym typeface="Century Gothic"/>
              </a:defRPr>
            </a:pPr>
            <a:r>
              <a:t>They have learned to adapt to the heat. </a:t>
            </a:r>
          </a:p>
          <a:p>
            <a:pPr marL="736606" lvl="1" indent="-279406" algn="l" defTabSz="457200">
              <a:lnSpc>
                <a:spcPct val="100000"/>
              </a:lnSpc>
              <a:buClr>
                <a:srgbClr val="000000"/>
              </a:buClr>
              <a:buSzPct val="100000"/>
              <a:buAutoNum type="alphaLcPeriod"/>
              <a:defRPr sz="1400">
                <a:latin typeface="Century Gothic"/>
                <a:ea typeface="Century Gothic"/>
                <a:cs typeface="Century Gothic"/>
                <a:sym typeface="Century Gothic"/>
              </a:defRPr>
            </a:pPr>
            <a:r>
              <a:t>They are brightly-colored animals.</a:t>
            </a:r>
            <a:br/>
            <a:endParaRPr/>
          </a:p>
        </p:txBody>
      </p:sp>
      <p:sp>
        <p:nvSpPr>
          <p:cNvPr id="562" name="Always make sure to highlight where you found the answer in the text to know that your answer is correct."/>
          <p:cNvSpPr/>
          <p:nvPr/>
        </p:nvSpPr>
        <p:spPr>
          <a:xfrm>
            <a:off x="386545" y="473101"/>
            <a:ext cx="11345815" cy="954707"/>
          </a:xfrm>
          <a:prstGeom prst="rect">
            <a:avLst/>
          </a:prstGeom>
          <a:solidFill>
            <a:srgbClr val="D5D5D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spcBef>
                <a:spcPts val="600"/>
              </a:spcBef>
              <a:defRPr sz="2700">
                <a:latin typeface="Century Gothic"/>
                <a:ea typeface="Century Gothic"/>
                <a:cs typeface="Century Gothic"/>
                <a:sym typeface="Century Gothic"/>
              </a:defRPr>
            </a:lvl1pPr>
          </a:lstStyle>
          <a:p>
            <a:r>
              <a:t>Always make sure to highlight where you found the answer in the text to know that your answer is correct. </a:t>
            </a:r>
          </a:p>
        </p:txBody>
      </p:sp>
      <p:sp>
        <p:nvSpPr>
          <p:cNvPr id="563" name="Desert Life"/>
          <p:cNvSpPr txBox="1"/>
          <p:nvPr/>
        </p:nvSpPr>
        <p:spPr>
          <a:xfrm>
            <a:off x="390878" y="1779458"/>
            <a:ext cx="1926128"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b="1" u="sng">
                <a:latin typeface="Century Gothic"/>
                <a:ea typeface="Century Gothic"/>
                <a:cs typeface="Century Gothic"/>
                <a:sym typeface="Century Gothic"/>
              </a:defRPr>
            </a:lvl1pPr>
          </a:lstStyle>
          <a:p>
            <a:r>
              <a:t>Desert Life</a:t>
            </a:r>
          </a:p>
        </p:txBody>
      </p:sp>
      <p:sp>
        <p:nvSpPr>
          <p:cNvPr id="564" name="Living in the desert usually means extreme heat and dry, arid conditions. There are different types of deserts. Some deserts have more plant life than other deserts. The largest desert in the world is the Sahara Desert. This desert covers over a million "/>
          <p:cNvSpPr txBox="1"/>
          <p:nvPr/>
        </p:nvSpPr>
        <p:spPr>
          <a:xfrm>
            <a:off x="422006" y="2350775"/>
            <a:ext cx="5902474" cy="640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spcBef>
                <a:spcPts val="1200"/>
              </a:spcBef>
              <a:defRPr>
                <a:latin typeface="Century Gothic"/>
                <a:ea typeface="Century Gothic"/>
                <a:cs typeface="Century Gothic"/>
                <a:sym typeface="Century Gothic"/>
              </a:defRPr>
            </a:pPr>
            <a:r>
              <a:t>Living in the desert usually means extreme heat and dry, arid conditions. There are different types of deserts. Some deserts have more plant life than other deserts. The largest desert in the world is the Sahara Desert. This desert covers over a million square miles of land. </a:t>
            </a:r>
          </a:p>
          <a:p>
            <a:pPr algn="l" defTabSz="457200">
              <a:lnSpc>
                <a:spcPct val="100000"/>
              </a:lnSpc>
              <a:spcBef>
                <a:spcPts val="1200"/>
              </a:spcBef>
              <a:defRPr>
                <a:latin typeface="Century Gothic"/>
                <a:ea typeface="Century Gothic"/>
                <a:cs typeface="Century Gothic"/>
                <a:sym typeface="Century Gothic"/>
              </a:defRPr>
            </a:pPr>
            <a:r>
              <a:t>Like all deserts, the Sahara has very little vegetation. However, there are some plants that have learned to grow without very much rain. Cacti are examples of plants that can live for almost a year without rain. When a cactus does receive rain, it produces beautiful and striking flowers. </a:t>
            </a:r>
          </a:p>
          <a:p>
            <a:pPr algn="l" defTabSz="457200">
              <a:lnSpc>
                <a:spcPct val="100000"/>
              </a:lnSpc>
              <a:spcBef>
                <a:spcPts val="1200"/>
              </a:spcBef>
              <a:defRPr>
                <a:latin typeface="Century Gothic"/>
                <a:ea typeface="Century Gothic"/>
                <a:cs typeface="Century Gothic"/>
                <a:sym typeface="Century Gothic"/>
              </a:defRPr>
            </a:pPr>
            <a:r>
              <a:t>Many of the animals that live in the desert are the same color as the environment. These sand-colored animals often burrow into the sand to avoid the extreme heat. Many of these animals are nocturnal animals, which means they feed and are active mostly during the night. When there is a severe drought, many of these animals sleep to save water and their need for food. </a:t>
            </a:r>
          </a:p>
          <a:p>
            <a:pPr algn="l" defTabSz="457200">
              <a:lnSpc>
                <a:spcPct val="100000"/>
              </a:lnSpc>
              <a:spcBef>
                <a:spcPts val="1200"/>
              </a:spcBef>
              <a:defRPr>
                <a:latin typeface="Century Gothic"/>
                <a:ea typeface="Century Gothic"/>
                <a:cs typeface="Century Gothic"/>
                <a:sym typeface="Century Gothic"/>
              </a:defRPr>
            </a:pPr>
            <a:r>
              <a:t>Camels are another type of animal commonly found in the Sahara Desert. The camel is able to go for a week without any drinking water. The camel's hump serves as food storage. A camel will drink up to 16 gallons of water at one time. </a:t>
            </a:r>
          </a:p>
        </p:txBody>
      </p:sp>
      <p:sp>
        <p:nvSpPr>
          <p:cNvPr id="565" name="Use this link to look up words you don’t understand:  https://kids.britannica.com/kids/browse/dictionary"/>
          <p:cNvSpPr txBox="1"/>
          <p:nvPr/>
        </p:nvSpPr>
        <p:spPr>
          <a:xfrm>
            <a:off x="2207227" y="9281644"/>
            <a:ext cx="8590347"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100"/>
              </a:lnSpc>
              <a:defRPr sz="1333" b="1" i="1">
                <a:solidFill>
                  <a:srgbClr val="FF0000"/>
                </a:solidFill>
                <a:latin typeface="Century Gothic"/>
                <a:ea typeface="Century Gothic"/>
                <a:cs typeface="Century Gothic"/>
                <a:sym typeface="Century Gothic"/>
              </a:defRPr>
            </a:pPr>
            <a:r>
              <a:t>Use this link to look up words you don’t understand:  </a:t>
            </a:r>
            <a:r>
              <a:rPr u="sng">
                <a:hlinkClick r:id="rId2"/>
              </a:rPr>
              <a:t>https://kids.britannica.com/kids/browse/dictionary</a:t>
            </a:r>
          </a:p>
        </p:txBody>
      </p:sp>
      <p:sp>
        <p:nvSpPr>
          <p:cNvPr id="566"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567" name="Text"/>
          <p:cNvSpPr txBox="1"/>
          <p:nvPr/>
        </p:nvSpPr>
        <p:spPr>
          <a:xfrm>
            <a:off x="0" y="-228601"/>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00000"/>
              </a:lnSpc>
              <a:defRPr sz="1200">
                <a:latin typeface="Times Roman"/>
                <a:ea typeface="Times Roman"/>
                <a:cs typeface="Times Roman"/>
                <a:sym typeface="Times Roman"/>
              </a:defRPr>
            </a:lvl1pPr>
          </a:lstStyle>
          <a:p>
            <a:r>
              <a:t>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Activity: Answer the questions using the text. Highlight your answer.…"/>
          <p:cNvSpPr txBox="1"/>
          <p:nvPr/>
        </p:nvSpPr>
        <p:spPr>
          <a:xfrm>
            <a:off x="7041974" y="2390774"/>
            <a:ext cx="5781119" cy="6699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4200">
              <a:lnSpc>
                <a:spcPct val="100000"/>
              </a:lnSpc>
              <a:defRPr sz="1400" b="1">
                <a:latin typeface="Century Gothic"/>
                <a:ea typeface="Century Gothic"/>
                <a:cs typeface="Century Gothic"/>
                <a:sym typeface="Century Gothic"/>
              </a:defRPr>
            </a:pPr>
            <a:r>
              <a:t>Activity: Answer the questions using the text. Highlight your answer. </a:t>
            </a:r>
            <a:endParaRPr b="0"/>
          </a:p>
          <a:p>
            <a:pPr algn="l" defTabSz="584200">
              <a:lnSpc>
                <a:spcPct val="100000"/>
              </a:lnSpc>
              <a:defRPr sz="1400" b="1">
                <a:latin typeface="Century Gothic"/>
                <a:ea typeface="Century Gothic"/>
                <a:cs typeface="Century Gothic"/>
                <a:sym typeface="Century Gothic"/>
              </a:defRPr>
            </a:pPr>
            <a:endParaRPr>
              <a:latin typeface="Times Roman"/>
              <a:ea typeface="Times Roman"/>
              <a:cs typeface="Times Roman"/>
              <a:sym typeface="Times Roman"/>
            </a:endParaRPr>
          </a:p>
          <a:p>
            <a:pPr marL="279406" indent="-279406" algn="l" defTabSz="457200">
              <a:lnSpc>
                <a:spcPct val="100000"/>
              </a:lnSpc>
              <a:buSzPct val="100000"/>
              <a:buAutoNum type="arabicPeriod"/>
              <a:defRPr sz="1400" b="1">
                <a:latin typeface="Century Gothic"/>
                <a:ea typeface="Century Gothic"/>
                <a:cs typeface="Century Gothic"/>
                <a:sym typeface="Century Gothic"/>
              </a:defRPr>
            </a:pPr>
            <a:r>
              <a:t>Why are desert animals nocturnal?</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 The sun is too bright during the day.</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They are trying to avoid the extreme heat. </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The water comes at night.</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They are able to move faster. </a:t>
            </a:r>
          </a:p>
          <a:p>
            <a:pPr algn="l" defTabSz="457200">
              <a:lnSpc>
                <a:spcPct val="100000"/>
              </a:lnSpc>
              <a:defRPr sz="1400">
                <a:latin typeface="Century Gothic"/>
                <a:ea typeface="Century Gothic"/>
                <a:cs typeface="Century Gothic"/>
                <a:sym typeface="Century Gothic"/>
              </a:defRPr>
            </a:pPr>
            <a:endParaRPr/>
          </a:p>
          <a:p>
            <a:pPr marL="279406" indent="-279406" algn="l" defTabSz="457200">
              <a:lnSpc>
                <a:spcPct val="100000"/>
              </a:lnSpc>
              <a:buSzPct val="100000"/>
              <a:buAutoNum type="arabicPeriod" startAt="2"/>
              <a:defRPr sz="1400" b="1">
                <a:latin typeface="Century Gothic"/>
                <a:ea typeface="Century Gothic"/>
                <a:cs typeface="Century Gothic"/>
                <a:sym typeface="Century Gothic"/>
              </a:defRPr>
            </a:pPr>
            <a:r>
              <a:t>What is the meaning of the word </a:t>
            </a:r>
            <a:r>
              <a:rPr i="1" u="sng"/>
              <a:t>camouflage</a:t>
            </a:r>
            <a:r>
              <a:t> as used in this passage?</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curious </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mask</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glare </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mantle</a:t>
            </a:r>
          </a:p>
          <a:p>
            <a:pPr algn="l" defTabSz="457200">
              <a:lnSpc>
                <a:spcPct val="100000"/>
              </a:lnSpc>
              <a:defRPr sz="1400">
                <a:latin typeface="Century Gothic"/>
                <a:ea typeface="Century Gothic"/>
                <a:cs typeface="Century Gothic"/>
                <a:sym typeface="Century Gothic"/>
              </a:defRPr>
            </a:pPr>
            <a:endParaRPr/>
          </a:p>
          <a:p>
            <a:pPr marL="279406" indent="-279406" algn="l" defTabSz="457200">
              <a:lnSpc>
                <a:spcPct val="100000"/>
              </a:lnSpc>
              <a:buSzPct val="100000"/>
              <a:buAutoNum type="arabicPeriod" startAt="3"/>
              <a:defRPr sz="1400" b="1">
                <a:latin typeface="Century Gothic"/>
                <a:ea typeface="Century Gothic"/>
                <a:cs typeface="Century Gothic"/>
                <a:sym typeface="Century Gothic"/>
              </a:defRPr>
            </a:pPr>
            <a:r>
              <a:t>What is the moral to the story?</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Give in order to learn from others.</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Raise up a standard for others to follow.</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It is better to give than receive.</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Setting a good example is usually painful.</a:t>
            </a:r>
          </a:p>
          <a:p>
            <a:pPr algn="l" defTabSz="457200">
              <a:lnSpc>
                <a:spcPct val="100000"/>
              </a:lnSpc>
              <a:defRPr sz="1400">
                <a:latin typeface="Century Gothic"/>
                <a:ea typeface="Century Gothic"/>
                <a:cs typeface="Century Gothic"/>
                <a:sym typeface="Century Gothic"/>
              </a:defRPr>
            </a:pPr>
            <a:endParaRPr/>
          </a:p>
          <a:p>
            <a:pPr marL="279406" indent="-279406" algn="l" defTabSz="457200">
              <a:lnSpc>
                <a:spcPct val="150000"/>
              </a:lnSpc>
              <a:buSzPct val="100000"/>
              <a:buAutoNum type="arabicPeriod" startAt="4"/>
              <a:defRPr sz="1400" b="1">
                <a:latin typeface="Century Gothic"/>
                <a:ea typeface="Century Gothic"/>
                <a:cs typeface="Century Gothic"/>
                <a:sym typeface="Century Gothic"/>
              </a:defRPr>
            </a:pPr>
            <a:r>
              <a:t>After reading this story, explain how the story shows that helping others is better than helping ourselves.</a:t>
            </a:r>
            <a:br/>
            <a:r>
              <a:t>_________________________________________________________</a:t>
            </a:r>
          </a:p>
          <a:p>
            <a:pPr marL="273225" algn="l" defTabSz="457200">
              <a:lnSpc>
                <a:spcPct val="150000"/>
              </a:lnSpc>
              <a:buClr>
                <a:srgbClr val="000000"/>
              </a:buClr>
              <a:defRPr sz="1400" b="1">
                <a:latin typeface="Century Gothic"/>
                <a:ea typeface="Century Gothic"/>
                <a:cs typeface="Century Gothic"/>
                <a:sym typeface="Century Gothic"/>
              </a:defRPr>
            </a:pPr>
            <a:r>
              <a:t>_________________________________________________________</a:t>
            </a:r>
          </a:p>
          <a:p>
            <a:pPr marL="273225" algn="l" defTabSz="457200">
              <a:lnSpc>
                <a:spcPct val="150000"/>
              </a:lnSpc>
              <a:buClr>
                <a:srgbClr val="000000"/>
              </a:buClr>
              <a:defRPr sz="1400" b="1">
                <a:latin typeface="Century Gothic"/>
                <a:ea typeface="Century Gothic"/>
                <a:cs typeface="Century Gothic"/>
                <a:sym typeface="Century Gothic"/>
              </a:defRPr>
            </a:pPr>
            <a:r>
              <a:t>_________________________________________________________</a:t>
            </a:r>
          </a:p>
        </p:txBody>
      </p:sp>
      <p:sp>
        <p:nvSpPr>
          <p:cNvPr id="570" name="Always make sure to highlight where you found the answer in the text to know that your answer is correct."/>
          <p:cNvSpPr/>
          <p:nvPr/>
        </p:nvSpPr>
        <p:spPr>
          <a:xfrm>
            <a:off x="386545" y="473101"/>
            <a:ext cx="11345815" cy="954707"/>
          </a:xfrm>
          <a:prstGeom prst="rect">
            <a:avLst/>
          </a:prstGeom>
          <a:solidFill>
            <a:srgbClr val="D5D5D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spcBef>
                <a:spcPts val="600"/>
              </a:spcBef>
              <a:defRPr sz="2700">
                <a:latin typeface="Century Gothic"/>
                <a:ea typeface="Century Gothic"/>
                <a:cs typeface="Century Gothic"/>
                <a:sym typeface="Century Gothic"/>
              </a:defRPr>
            </a:lvl1pPr>
          </a:lstStyle>
          <a:p>
            <a:r>
              <a:t>Always make sure to highlight where you found the answer in the text to know that your answer is correct. </a:t>
            </a:r>
          </a:p>
        </p:txBody>
      </p:sp>
      <p:sp>
        <p:nvSpPr>
          <p:cNvPr id="571" name="Better to Give"/>
          <p:cNvSpPr txBox="1"/>
          <p:nvPr/>
        </p:nvSpPr>
        <p:spPr>
          <a:xfrm>
            <a:off x="322538" y="1677716"/>
            <a:ext cx="253001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b="1" u="sng">
                <a:latin typeface="Century Gothic"/>
                <a:ea typeface="Century Gothic"/>
                <a:cs typeface="Century Gothic"/>
                <a:sym typeface="Century Gothic"/>
              </a:defRPr>
            </a:lvl1pPr>
          </a:lstStyle>
          <a:p>
            <a:r>
              <a:t>Better to Give</a:t>
            </a:r>
          </a:p>
        </p:txBody>
      </p:sp>
      <p:sp>
        <p:nvSpPr>
          <p:cNvPr id="572" name="There once was a forest of trees. Each tree wanted the reputation of being the most beautiful tree. Each tree wanted to be admired by all the others. When the storms came, the trees were careful to make sure that their branches were protected. When the w"/>
          <p:cNvSpPr txBox="1"/>
          <p:nvPr/>
        </p:nvSpPr>
        <p:spPr>
          <a:xfrm>
            <a:off x="350129" y="2368221"/>
            <a:ext cx="6478194" cy="685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spcBef>
                <a:spcPts val="1200"/>
              </a:spcBef>
              <a:defRPr>
                <a:latin typeface="Century Gothic"/>
                <a:ea typeface="Century Gothic"/>
                <a:cs typeface="Century Gothic"/>
                <a:sym typeface="Century Gothic"/>
              </a:defRPr>
            </a:pPr>
            <a:r>
              <a:t>There once was a forest of trees. Each tree wanted the reputation of being the most beautiful tree. Each tree wanted to be admired by all the others. When the storms came, the trees were careful to make sure that their branches were protected. When the woodsmen came through the forest, each tree would camouflage itself to keep from being chopped down. The competition was stiff.</a:t>
            </a:r>
          </a:p>
          <a:p>
            <a:pPr algn="l" defTabSz="457200">
              <a:lnSpc>
                <a:spcPct val="100000"/>
              </a:lnSpc>
              <a:spcBef>
                <a:spcPts val="1200"/>
              </a:spcBef>
              <a:defRPr>
                <a:latin typeface="Century Gothic"/>
                <a:ea typeface="Century Gothic"/>
                <a:cs typeface="Century Gothic"/>
                <a:sym typeface="Century Gothic"/>
              </a:defRPr>
            </a:pPr>
            <a:r>
              <a:t>One day, a fox came running through the forest. The fox was being chased by a group of dogs and hunters. The fox was in need of a place to hide. All the trees denied entrance to its branches. That is except for one tree.</a:t>
            </a:r>
          </a:p>
          <a:p>
            <a:pPr algn="l" defTabSz="457200">
              <a:lnSpc>
                <a:spcPct val="100000"/>
              </a:lnSpc>
              <a:spcBef>
                <a:spcPts val="1200"/>
              </a:spcBef>
              <a:defRPr>
                <a:latin typeface="Century Gothic"/>
                <a:ea typeface="Century Gothic"/>
                <a:cs typeface="Century Gothic"/>
                <a:sym typeface="Century Gothic"/>
              </a:defRPr>
            </a:pPr>
            <a:r>
              <a:t>As the fox ran by, the tree whispered, “Climb in. Hide here!”</a:t>
            </a:r>
          </a:p>
          <a:p>
            <a:pPr algn="l" defTabSz="457200">
              <a:lnSpc>
                <a:spcPct val="100000"/>
              </a:lnSpc>
              <a:spcBef>
                <a:spcPts val="1200"/>
              </a:spcBef>
              <a:defRPr>
                <a:latin typeface="Century Gothic"/>
                <a:ea typeface="Century Gothic"/>
                <a:cs typeface="Century Gothic"/>
                <a:sym typeface="Century Gothic"/>
              </a:defRPr>
            </a:pPr>
            <a:r>
              <a:t>“But what about your branches?” asked the fox breathlessly, “Won't they be ruined?”</a:t>
            </a:r>
          </a:p>
          <a:p>
            <a:pPr algn="l" defTabSz="457200">
              <a:lnSpc>
                <a:spcPct val="100000"/>
              </a:lnSpc>
              <a:spcBef>
                <a:spcPts val="1200"/>
              </a:spcBef>
              <a:defRPr>
                <a:latin typeface="Century Gothic"/>
                <a:ea typeface="Century Gothic"/>
                <a:cs typeface="Century Gothic"/>
                <a:sym typeface="Century Gothic"/>
              </a:defRPr>
            </a:pPr>
            <a:r>
              <a:t>“How can they be ruined by helping another?” asked the tree as it closed the lower branches up around the fox.</a:t>
            </a:r>
          </a:p>
          <a:p>
            <a:pPr algn="l" defTabSz="457200">
              <a:lnSpc>
                <a:spcPct val="100000"/>
              </a:lnSpc>
              <a:spcBef>
                <a:spcPts val="1200"/>
              </a:spcBef>
              <a:defRPr>
                <a:latin typeface="Century Gothic"/>
                <a:ea typeface="Century Gothic"/>
                <a:cs typeface="Century Gothic"/>
                <a:sym typeface="Century Gothic"/>
              </a:defRPr>
            </a:pPr>
            <a:r>
              <a:t>The hunters and their dogs raced on by. After awhile, the fox came out. He thanked the tree and hurried on his way.</a:t>
            </a:r>
          </a:p>
          <a:p>
            <a:pPr algn="l" defTabSz="457200">
              <a:lnSpc>
                <a:spcPct val="100000"/>
              </a:lnSpc>
              <a:spcBef>
                <a:spcPts val="1200"/>
              </a:spcBef>
              <a:defRPr>
                <a:latin typeface="Century Gothic"/>
                <a:ea typeface="Century Gothic"/>
                <a:cs typeface="Century Gothic"/>
                <a:sym typeface="Century Gothic"/>
              </a:defRPr>
            </a:pPr>
            <a:r>
              <a:t>That night, as the tree watched the moon rise, it invited birds and squirrels to build homes in its branches. All the other trees were stunned, but soon noticed how happy the little tree was. It wasn’t long before all the trees in the forest were covered with little animals. They too had learned the joy in serving others.</a:t>
            </a:r>
          </a:p>
        </p:txBody>
      </p:sp>
      <p:sp>
        <p:nvSpPr>
          <p:cNvPr id="573" name="Use this link to look up words you don’t understand:  https://kids.britannica.com/kids/browse/dictionary"/>
          <p:cNvSpPr txBox="1"/>
          <p:nvPr/>
        </p:nvSpPr>
        <p:spPr>
          <a:xfrm>
            <a:off x="2207227" y="9370627"/>
            <a:ext cx="8590347"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100"/>
              </a:lnSpc>
              <a:defRPr sz="1333" b="1" i="1">
                <a:solidFill>
                  <a:srgbClr val="FF0000"/>
                </a:solidFill>
                <a:latin typeface="Century Gothic"/>
                <a:ea typeface="Century Gothic"/>
                <a:cs typeface="Century Gothic"/>
                <a:sym typeface="Century Gothic"/>
              </a:defRPr>
            </a:pPr>
            <a:r>
              <a:t>Use this link to look up words you don’t understand:  </a:t>
            </a:r>
            <a:r>
              <a:rPr u="sng">
                <a:hlinkClick r:id="rId2"/>
              </a:rPr>
              <a:t>https://kids.britannica.com/kids/browse/dictionary</a:t>
            </a:r>
          </a:p>
        </p:txBody>
      </p:sp>
      <p:sp>
        <p:nvSpPr>
          <p:cNvPr id="574"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575" name="Text"/>
          <p:cNvSpPr txBox="1"/>
          <p:nvPr/>
        </p:nvSpPr>
        <p:spPr>
          <a:xfrm>
            <a:off x="0" y="-228601"/>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00000"/>
              </a:lnSpc>
              <a:defRPr sz="1200">
                <a:latin typeface="Times Roman"/>
                <a:ea typeface="Times Roman"/>
                <a:cs typeface="Times Roman"/>
                <a:sym typeface="Times Roman"/>
              </a:defRPr>
            </a:lvl1pPr>
          </a:lstStyle>
          <a:p>
            <a:r>
              <a:t>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Activity: Answer the questions using the text.…"/>
          <p:cNvSpPr txBox="1"/>
          <p:nvPr/>
        </p:nvSpPr>
        <p:spPr>
          <a:xfrm>
            <a:off x="6467195" y="2091468"/>
            <a:ext cx="6441642" cy="698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4200">
              <a:lnSpc>
                <a:spcPct val="100000"/>
              </a:lnSpc>
              <a:defRPr sz="1200" b="1">
                <a:latin typeface="Century Gothic"/>
                <a:ea typeface="Century Gothic"/>
                <a:cs typeface="Century Gothic"/>
                <a:sym typeface="Century Gothic"/>
              </a:defRPr>
            </a:pPr>
            <a:r>
              <a:t>Activity: Answer the questions using the text.</a:t>
            </a:r>
            <a:endParaRPr b="0"/>
          </a:p>
          <a:p>
            <a:pPr algn="l" defTabSz="584200">
              <a:lnSpc>
                <a:spcPct val="100000"/>
              </a:lnSpc>
              <a:defRPr sz="1200" b="1">
                <a:latin typeface="Century Gothic"/>
                <a:ea typeface="Century Gothic"/>
                <a:cs typeface="Century Gothic"/>
                <a:sym typeface="Century Gothic"/>
              </a:defRPr>
            </a:pPr>
            <a:endParaRPr b="0"/>
          </a:p>
          <a:p>
            <a:pPr marL="286173" indent="-286173" algn="l" defTabSz="457200">
              <a:lnSpc>
                <a:spcPct val="100000"/>
              </a:lnSpc>
              <a:buSzPct val="100000"/>
              <a:buAutoNum type="arabicPeriod"/>
              <a:defRPr sz="1300" b="1">
                <a:latin typeface="Century Gothic"/>
                <a:ea typeface="Century Gothic"/>
                <a:cs typeface="Century Gothic"/>
                <a:sym typeface="Century Gothic"/>
              </a:defRPr>
            </a:pPr>
            <a:r>
              <a:t>How is education today different from the past?</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It's all about memorizing facts.</a:t>
            </a:r>
          </a:p>
          <a:p>
            <a:pPr lvl="1" algn="l" defTabSz="457200">
              <a:lnSpc>
                <a:spcPct val="100000"/>
              </a:lnSpc>
              <a:defRPr sz="1300">
                <a:solidFill>
                  <a:srgbClr val="374151"/>
                </a:solidFill>
                <a:latin typeface="Century Gothic"/>
                <a:ea typeface="Century Gothic"/>
                <a:cs typeface="Century Gothic"/>
                <a:sym typeface="Century Gothic"/>
              </a:defRPr>
            </a:pPr>
            <a:r>
              <a:t>b) It uses computers and smartphones.</a:t>
            </a:r>
          </a:p>
          <a:p>
            <a:pPr lvl="1" algn="l" defTabSz="457200">
              <a:lnSpc>
                <a:spcPct val="100000"/>
              </a:lnSpc>
              <a:defRPr sz="1300">
                <a:solidFill>
                  <a:srgbClr val="374151"/>
                </a:solidFill>
                <a:latin typeface="Century Gothic"/>
                <a:ea typeface="Century Gothic"/>
                <a:cs typeface="Century Gothic"/>
                <a:sym typeface="Century Gothic"/>
              </a:defRPr>
            </a:pPr>
            <a:r>
              <a:t>c) It only happens in a classroom with books.</a:t>
            </a:r>
          </a:p>
          <a:p>
            <a:pPr algn="l" defTabSz="457200">
              <a:lnSpc>
                <a:spcPct val="100000"/>
              </a:lnSpc>
              <a:defRPr sz="1300">
                <a:solidFill>
                  <a:srgbClr val="374151"/>
                </a:solidFill>
                <a:latin typeface="Century Gothic"/>
                <a:ea typeface="Century Gothic"/>
                <a:cs typeface="Century Gothic"/>
                <a:sym typeface="Century Gothic"/>
              </a:defRPr>
            </a:pPr>
            <a:endParaRPr/>
          </a:p>
          <a:p>
            <a:pPr marL="286173" indent="-286173" algn="l" defTabSz="457200">
              <a:lnSpc>
                <a:spcPct val="100000"/>
              </a:lnSpc>
              <a:buSzPct val="100000"/>
              <a:buAutoNum type="arabicPeriod" startAt="2"/>
              <a:defRPr sz="1300" b="1">
                <a:latin typeface="Century Gothic"/>
                <a:ea typeface="Century Gothic"/>
                <a:cs typeface="Century Gothic"/>
                <a:sym typeface="Century Gothic"/>
              </a:defRPr>
            </a:pPr>
            <a:r>
              <a:t>What important skills do students learn in modern education?</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Memorizing facts and taking tests.</a:t>
            </a:r>
          </a:p>
          <a:p>
            <a:pPr lvl="1" algn="l" defTabSz="457200">
              <a:lnSpc>
                <a:spcPct val="100000"/>
              </a:lnSpc>
              <a:defRPr sz="1300">
                <a:solidFill>
                  <a:srgbClr val="374151"/>
                </a:solidFill>
                <a:latin typeface="Century Gothic"/>
                <a:ea typeface="Century Gothic"/>
                <a:cs typeface="Century Gothic"/>
                <a:sym typeface="Century Gothic"/>
              </a:defRPr>
            </a:pPr>
            <a:r>
              <a:t>b) Critical thinking, problem-solving, and teamwork.</a:t>
            </a:r>
          </a:p>
          <a:p>
            <a:pPr lvl="1" algn="l" defTabSz="457200">
              <a:lnSpc>
                <a:spcPct val="100000"/>
              </a:lnSpc>
              <a:defRPr sz="1300">
                <a:solidFill>
                  <a:srgbClr val="374151"/>
                </a:solidFill>
                <a:latin typeface="Century Gothic"/>
                <a:ea typeface="Century Gothic"/>
                <a:cs typeface="Century Gothic"/>
                <a:sym typeface="Century Gothic"/>
              </a:defRPr>
            </a:pPr>
            <a:r>
              <a:t>c) Making friends in the classroom.</a:t>
            </a:r>
          </a:p>
          <a:p>
            <a:pPr algn="l" defTabSz="457200">
              <a:lnSpc>
                <a:spcPct val="100000"/>
              </a:lnSpc>
              <a:defRPr sz="1300" b="1">
                <a:latin typeface="Century Gothic"/>
                <a:ea typeface="Century Gothic"/>
                <a:cs typeface="Century Gothic"/>
                <a:sym typeface="Century Gothic"/>
              </a:defRPr>
            </a:pPr>
            <a:endParaRPr/>
          </a:p>
          <a:p>
            <a:pPr marL="286173" indent="-286173" algn="l" defTabSz="457200">
              <a:lnSpc>
                <a:spcPct val="100000"/>
              </a:lnSpc>
              <a:buSzPct val="100000"/>
              <a:buAutoNum type="arabicPeriod" startAt="3"/>
              <a:defRPr sz="1300" b="1">
                <a:latin typeface="Century Gothic"/>
                <a:ea typeface="Century Gothic"/>
                <a:cs typeface="Century Gothic"/>
                <a:sym typeface="Century Gothic"/>
              </a:defRPr>
            </a:pPr>
            <a:r>
              <a:t>Based on the text, why is education said to be tailored to each student today?</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Because students can choose whatever they want to study.</a:t>
            </a:r>
          </a:p>
          <a:p>
            <a:pPr lvl="1" algn="l" defTabSz="457200">
              <a:lnSpc>
                <a:spcPct val="100000"/>
              </a:lnSpc>
              <a:defRPr sz="1300">
                <a:solidFill>
                  <a:srgbClr val="374151"/>
                </a:solidFill>
                <a:latin typeface="Century Gothic"/>
                <a:ea typeface="Century Gothic"/>
                <a:cs typeface="Century Gothic"/>
                <a:sym typeface="Century Gothic"/>
              </a:defRPr>
            </a:pPr>
            <a:r>
              <a:t>b) Because students must follow a strict curriculum.</a:t>
            </a:r>
          </a:p>
          <a:p>
            <a:pPr lvl="1" algn="l" defTabSz="457200">
              <a:lnSpc>
                <a:spcPct val="100000"/>
              </a:lnSpc>
              <a:defRPr sz="1300">
                <a:solidFill>
                  <a:srgbClr val="374151"/>
                </a:solidFill>
                <a:latin typeface="Century Gothic"/>
                <a:ea typeface="Century Gothic"/>
                <a:cs typeface="Century Gothic"/>
                <a:sym typeface="Century Gothic"/>
              </a:defRPr>
            </a:pPr>
            <a:r>
              <a:t>c) Because teachers help students explore their interests.</a:t>
            </a:r>
          </a:p>
          <a:p>
            <a:pPr algn="l" defTabSz="457200">
              <a:lnSpc>
                <a:spcPct val="100000"/>
              </a:lnSpc>
              <a:defRPr sz="1300">
                <a:solidFill>
                  <a:srgbClr val="374151"/>
                </a:solidFill>
                <a:latin typeface="Century Gothic"/>
                <a:ea typeface="Century Gothic"/>
                <a:cs typeface="Century Gothic"/>
                <a:sym typeface="Century Gothic"/>
              </a:defRPr>
            </a:pPr>
            <a:endParaRPr/>
          </a:p>
          <a:p>
            <a:pPr marL="286173" indent="-286173" algn="l" defTabSz="457200">
              <a:lnSpc>
                <a:spcPct val="100000"/>
              </a:lnSpc>
              <a:buSzPct val="100000"/>
              <a:buAutoNum type="arabicPeriod" startAt="4"/>
              <a:defRPr sz="1300" b="1">
                <a:latin typeface="Century Gothic"/>
                <a:ea typeface="Century Gothic"/>
                <a:cs typeface="Century Gothic"/>
                <a:sym typeface="Century Gothic"/>
              </a:defRPr>
            </a:pPr>
            <a:r>
              <a:t>What do we understand about the role of modern education in creating a better world from the text?</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Modern education only cares about facts.</a:t>
            </a:r>
          </a:p>
          <a:p>
            <a:pPr lvl="1" algn="l" defTabSz="457200">
              <a:lnSpc>
                <a:spcPct val="100000"/>
              </a:lnSpc>
              <a:defRPr sz="1300">
                <a:solidFill>
                  <a:srgbClr val="374151"/>
                </a:solidFill>
                <a:latin typeface="Century Gothic"/>
                <a:ea typeface="Century Gothic"/>
                <a:cs typeface="Century Gothic"/>
                <a:sym typeface="Century Gothic"/>
              </a:defRPr>
            </a:pPr>
            <a:r>
              <a:t>b) Modern education doesn't aim to create better individuals.</a:t>
            </a:r>
          </a:p>
          <a:p>
            <a:pPr lvl="1" algn="l" defTabSz="457200">
              <a:lnSpc>
                <a:spcPct val="100000"/>
              </a:lnSpc>
              <a:defRPr sz="1300">
                <a:solidFill>
                  <a:srgbClr val="374151"/>
                </a:solidFill>
                <a:latin typeface="Century Gothic"/>
                <a:ea typeface="Century Gothic"/>
                <a:cs typeface="Century Gothic"/>
                <a:sym typeface="Century Gothic"/>
              </a:defRPr>
            </a:pPr>
            <a:r>
              <a:t>c) Modern education aims to create better individuals and a better world.</a:t>
            </a:r>
          </a:p>
          <a:p>
            <a:pPr algn="l" defTabSz="457200">
              <a:lnSpc>
                <a:spcPct val="100000"/>
              </a:lnSpc>
              <a:defRPr sz="1300">
                <a:solidFill>
                  <a:srgbClr val="374151"/>
                </a:solidFill>
                <a:latin typeface="Century Gothic"/>
                <a:ea typeface="Century Gothic"/>
                <a:cs typeface="Century Gothic"/>
                <a:sym typeface="Century Gothic"/>
              </a:defRPr>
            </a:pPr>
            <a:endParaRPr/>
          </a:p>
          <a:p>
            <a:pPr marL="286173" indent="-286173" algn="l" defTabSz="457200">
              <a:lnSpc>
                <a:spcPct val="100000"/>
              </a:lnSpc>
              <a:buSzPct val="100000"/>
              <a:buAutoNum type="arabicPeriod" startAt="5"/>
              <a:defRPr sz="1300" b="1">
                <a:latin typeface="Century Gothic"/>
                <a:ea typeface="Century Gothic"/>
                <a:cs typeface="Century Gothic"/>
                <a:sym typeface="Century Gothic"/>
              </a:defRPr>
            </a:pPr>
            <a:r>
              <a:t>Why is it mentioned that education is not just about memorizing facts?</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Because memorizing facts is more important than critical thinking.</a:t>
            </a:r>
          </a:p>
          <a:p>
            <a:pPr lvl="1" algn="l" defTabSz="457200">
              <a:lnSpc>
                <a:spcPct val="100000"/>
              </a:lnSpc>
              <a:defRPr sz="1300">
                <a:solidFill>
                  <a:srgbClr val="374151"/>
                </a:solidFill>
                <a:latin typeface="Century Gothic"/>
                <a:ea typeface="Century Gothic"/>
                <a:cs typeface="Century Gothic"/>
                <a:sym typeface="Century Gothic"/>
              </a:defRPr>
            </a:pPr>
            <a:r>
              <a:t>b) Because memorizing facts doesn't help in everyday life.</a:t>
            </a:r>
          </a:p>
          <a:p>
            <a:pPr lvl="1" algn="l" defTabSz="457200">
              <a:lnSpc>
                <a:spcPct val="100000"/>
              </a:lnSpc>
              <a:defRPr sz="1300">
                <a:solidFill>
                  <a:srgbClr val="374151"/>
                </a:solidFill>
                <a:latin typeface="Century Gothic"/>
                <a:ea typeface="Century Gothic"/>
                <a:cs typeface="Century Gothic"/>
                <a:sym typeface="Century Gothic"/>
              </a:defRPr>
            </a:pPr>
            <a:r>
              <a:t>c) Because critical thinking and problem-solving are crucial for the future.</a:t>
            </a:r>
          </a:p>
          <a:p>
            <a:pPr algn="l" defTabSz="457200">
              <a:lnSpc>
                <a:spcPct val="100000"/>
              </a:lnSpc>
              <a:defRPr sz="1300">
                <a:solidFill>
                  <a:srgbClr val="374151"/>
                </a:solidFill>
                <a:latin typeface="Century Gothic"/>
                <a:ea typeface="Century Gothic"/>
                <a:cs typeface="Century Gothic"/>
                <a:sym typeface="Century Gothic"/>
              </a:defRPr>
            </a:pPr>
            <a:endParaRPr/>
          </a:p>
          <a:p>
            <a:pPr marL="286173" indent="-286173" algn="l" defTabSz="457200">
              <a:lnSpc>
                <a:spcPct val="100000"/>
              </a:lnSpc>
              <a:buSzPct val="100000"/>
              <a:buAutoNum type="arabicPeriod" startAt="6"/>
              <a:defRPr sz="1300" b="1">
                <a:latin typeface="Century Gothic"/>
                <a:ea typeface="Century Gothic"/>
                <a:cs typeface="Century Gothic"/>
                <a:sym typeface="Century Gothic"/>
              </a:defRPr>
            </a:pPr>
            <a:r>
              <a:t>How does education today encourage students to explore their interests?</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By forcing all students to study the same subjects.</a:t>
            </a:r>
          </a:p>
          <a:p>
            <a:pPr lvl="1" algn="l" defTabSz="457200">
              <a:lnSpc>
                <a:spcPct val="100000"/>
              </a:lnSpc>
              <a:defRPr sz="1300">
                <a:solidFill>
                  <a:srgbClr val="374151"/>
                </a:solidFill>
                <a:latin typeface="Century Gothic"/>
                <a:ea typeface="Century Gothic"/>
                <a:cs typeface="Century Gothic"/>
                <a:sym typeface="Century Gothic"/>
              </a:defRPr>
            </a:pPr>
            <a:r>
              <a:t>b) By allowing students to choose their favorite subjects.</a:t>
            </a:r>
          </a:p>
          <a:p>
            <a:pPr lvl="1" algn="l" defTabSz="457200">
              <a:lnSpc>
                <a:spcPct val="100000"/>
              </a:lnSpc>
              <a:defRPr sz="1300">
                <a:solidFill>
                  <a:srgbClr val="374151"/>
                </a:solidFill>
                <a:latin typeface="Century Gothic"/>
                <a:ea typeface="Century Gothic"/>
                <a:cs typeface="Century Gothic"/>
                <a:sym typeface="Century Gothic"/>
              </a:defRPr>
            </a:pPr>
            <a:r>
              <a:t>c) By removing all technology from the classroom.</a:t>
            </a:r>
          </a:p>
        </p:txBody>
      </p:sp>
      <p:sp>
        <p:nvSpPr>
          <p:cNvPr id="578" name="Education Today"/>
          <p:cNvSpPr txBox="1"/>
          <p:nvPr/>
        </p:nvSpPr>
        <p:spPr>
          <a:xfrm>
            <a:off x="412674" y="1496112"/>
            <a:ext cx="309774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b="1" u="sng">
                <a:latin typeface="Century Gothic"/>
                <a:ea typeface="Century Gothic"/>
                <a:cs typeface="Century Gothic"/>
                <a:sym typeface="Century Gothic"/>
              </a:defRPr>
            </a:lvl1pPr>
          </a:lstStyle>
          <a:p>
            <a:r>
              <a:t>Education Today</a:t>
            </a:r>
          </a:p>
        </p:txBody>
      </p:sp>
      <p:sp>
        <p:nvSpPr>
          <p:cNvPr id="579" name="Education in the present is an exciting and important part of our lives. Let's explore what it's like to learn and grow in the world today.…"/>
          <p:cNvSpPr txBox="1"/>
          <p:nvPr/>
        </p:nvSpPr>
        <p:spPr>
          <a:xfrm>
            <a:off x="439491" y="2078768"/>
            <a:ext cx="5749775" cy="701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1400">
                <a:solidFill>
                  <a:srgbClr val="343541"/>
                </a:solidFill>
                <a:latin typeface="Century Gothic"/>
                <a:ea typeface="Century Gothic"/>
                <a:cs typeface="Century Gothic"/>
                <a:sym typeface="Century Gothic"/>
              </a:defRPr>
            </a:pPr>
            <a:r>
              <a:t>Education in the present is an exciting and important part of our lives. Let's explore what it's like to learn and grow in the world today.</a:t>
            </a:r>
          </a:p>
          <a:p>
            <a:pPr algn="l" defTabSz="457200">
              <a:lnSpc>
                <a:spcPct val="100000"/>
              </a:lnSpc>
              <a:defRPr sz="1400">
                <a:solidFill>
                  <a:srgbClr val="343541"/>
                </a:solidFill>
                <a:latin typeface="Century Gothic"/>
                <a:ea typeface="Century Gothic"/>
                <a:cs typeface="Century Gothic"/>
                <a:sym typeface="Century Gothic"/>
              </a:defRPr>
            </a:pPr>
            <a:endParaRPr/>
          </a:p>
          <a:p>
            <a:pPr algn="l" defTabSz="457200">
              <a:lnSpc>
                <a:spcPct val="100000"/>
              </a:lnSpc>
              <a:defRPr sz="1400">
                <a:solidFill>
                  <a:srgbClr val="343541"/>
                </a:solidFill>
                <a:latin typeface="Century Gothic"/>
                <a:ea typeface="Century Gothic"/>
                <a:cs typeface="Century Gothic"/>
                <a:sym typeface="Century Gothic"/>
              </a:defRPr>
            </a:pPr>
            <a:r>
              <a:t>In the past, students mostly learned from books and teachers in a classroom. But today, education has become more diverse and interesting. We use computers, tablets, and even smartphones to help us learn. These tools make learning fun and interactive. We can watch educational videos, play educational games, and even connect with teachers and students from around the world online.</a:t>
            </a:r>
          </a:p>
          <a:p>
            <a:pPr algn="l" defTabSz="457200">
              <a:lnSpc>
                <a:spcPct val="100000"/>
              </a:lnSpc>
              <a:defRPr sz="1400">
                <a:solidFill>
                  <a:srgbClr val="343541"/>
                </a:solidFill>
                <a:latin typeface="Century Gothic"/>
                <a:ea typeface="Century Gothic"/>
                <a:cs typeface="Century Gothic"/>
                <a:sym typeface="Century Gothic"/>
              </a:defRPr>
            </a:pPr>
            <a:endParaRPr/>
          </a:p>
          <a:p>
            <a:pPr algn="l" defTabSz="457200">
              <a:lnSpc>
                <a:spcPct val="100000"/>
              </a:lnSpc>
              <a:defRPr sz="1400">
                <a:solidFill>
                  <a:srgbClr val="343541"/>
                </a:solidFill>
                <a:latin typeface="Century Gothic"/>
                <a:ea typeface="Century Gothic"/>
                <a:cs typeface="Century Gothic"/>
                <a:sym typeface="Century Gothic"/>
              </a:defRPr>
            </a:pPr>
            <a:r>
              <a:t>One fantastic thing about education now is that it's not just about memorizing facts. We learn how to think critically, solve problems, and work as a team. These skills will help us in our future jobs and everyday life.</a:t>
            </a:r>
          </a:p>
          <a:p>
            <a:pPr algn="l" defTabSz="457200">
              <a:lnSpc>
                <a:spcPct val="100000"/>
              </a:lnSpc>
              <a:defRPr sz="1400">
                <a:solidFill>
                  <a:srgbClr val="343541"/>
                </a:solidFill>
                <a:latin typeface="Century Gothic"/>
                <a:ea typeface="Century Gothic"/>
                <a:cs typeface="Century Gothic"/>
                <a:sym typeface="Century Gothic"/>
              </a:defRPr>
            </a:pPr>
            <a:endParaRPr/>
          </a:p>
          <a:p>
            <a:pPr algn="l" defTabSz="457200">
              <a:lnSpc>
                <a:spcPct val="100000"/>
              </a:lnSpc>
              <a:defRPr sz="1400">
                <a:solidFill>
                  <a:srgbClr val="343541"/>
                </a:solidFill>
                <a:latin typeface="Century Gothic"/>
                <a:ea typeface="Century Gothic"/>
                <a:cs typeface="Century Gothic"/>
                <a:sym typeface="Century Gothic"/>
              </a:defRPr>
            </a:pPr>
            <a:r>
              <a:t>Another exciting part of modern education is that it's tailored to each student. Some students might be interested in science, while others love art or music. In today's classrooms, teachers help students follow their passions and explore their interests.</a:t>
            </a:r>
          </a:p>
          <a:p>
            <a:pPr algn="l" defTabSz="457200">
              <a:lnSpc>
                <a:spcPct val="100000"/>
              </a:lnSpc>
              <a:defRPr sz="1400">
                <a:solidFill>
                  <a:srgbClr val="343541"/>
                </a:solidFill>
                <a:latin typeface="Century Gothic"/>
                <a:ea typeface="Century Gothic"/>
                <a:cs typeface="Century Gothic"/>
                <a:sym typeface="Century Gothic"/>
              </a:defRPr>
            </a:pPr>
            <a:endParaRPr/>
          </a:p>
          <a:p>
            <a:pPr algn="l" defTabSz="457200">
              <a:lnSpc>
                <a:spcPct val="100000"/>
              </a:lnSpc>
              <a:defRPr sz="1400">
                <a:solidFill>
                  <a:srgbClr val="343541"/>
                </a:solidFill>
                <a:latin typeface="Century Gothic"/>
                <a:ea typeface="Century Gothic"/>
                <a:cs typeface="Century Gothic"/>
                <a:sym typeface="Century Gothic"/>
              </a:defRPr>
            </a:pPr>
            <a:r>
              <a:t>Moreover, we learn about the world's different cultures and the importance of being kind and respectful to everyone. Education today is not just about facts; it's about creating better individuals and a better world.</a:t>
            </a:r>
          </a:p>
          <a:p>
            <a:pPr algn="l" defTabSz="457200">
              <a:lnSpc>
                <a:spcPct val="100000"/>
              </a:lnSpc>
              <a:defRPr sz="1400">
                <a:solidFill>
                  <a:srgbClr val="343541"/>
                </a:solidFill>
                <a:latin typeface="Century Gothic"/>
                <a:ea typeface="Century Gothic"/>
                <a:cs typeface="Century Gothic"/>
                <a:sym typeface="Century Gothic"/>
              </a:defRPr>
            </a:pPr>
            <a:endParaRPr/>
          </a:p>
          <a:p>
            <a:pPr algn="l" defTabSz="457200">
              <a:lnSpc>
                <a:spcPct val="100000"/>
              </a:lnSpc>
              <a:defRPr sz="1400">
                <a:solidFill>
                  <a:srgbClr val="343541"/>
                </a:solidFill>
                <a:latin typeface="Century Gothic"/>
                <a:ea typeface="Century Gothic"/>
                <a:cs typeface="Century Gothic"/>
                <a:sym typeface="Century Gothic"/>
              </a:defRPr>
            </a:pPr>
            <a:r>
              <a:t>So, in the present, education is like a big adventure. We have so many tools, opportunities, and ways to learn, and it's up to us to make the most of them. Remember, education is not just about school; it's about learning throughout our lives and becoming the best version of ourselves.</a:t>
            </a:r>
          </a:p>
        </p:txBody>
      </p:sp>
      <p:sp>
        <p:nvSpPr>
          <p:cNvPr id="580" name="Use this link to look up words you don’t understand:  https://kids.britannica.com/kids/browse/dictionary"/>
          <p:cNvSpPr txBox="1"/>
          <p:nvPr/>
        </p:nvSpPr>
        <p:spPr>
          <a:xfrm>
            <a:off x="2207227" y="9327604"/>
            <a:ext cx="8590347"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100"/>
              </a:lnSpc>
              <a:defRPr sz="1333" b="1" i="1">
                <a:solidFill>
                  <a:srgbClr val="FF0000"/>
                </a:solidFill>
                <a:latin typeface="Century Gothic"/>
                <a:ea typeface="Century Gothic"/>
                <a:cs typeface="Century Gothic"/>
                <a:sym typeface="Century Gothic"/>
              </a:defRPr>
            </a:pPr>
            <a:r>
              <a:t>Use this link to look up words you don’t understand:  </a:t>
            </a:r>
            <a:r>
              <a:rPr u="sng">
                <a:hlinkClick r:id="rId2"/>
              </a:rPr>
              <a:t>https://kids.britannica.com/kids/browse/dictionary</a:t>
            </a:r>
          </a:p>
        </p:txBody>
      </p:sp>
      <p:sp>
        <p:nvSpPr>
          <p:cNvPr id="581"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582" name="Always make sure to highlight where you found the answer in the text to know that your answer is correct."/>
          <p:cNvSpPr/>
          <p:nvPr/>
        </p:nvSpPr>
        <p:spPr>
          <a:xfrm>
            <a:off x="386545" y="473101"/>
            <a:ext cx="11345815" cy="954707"/>
          </a:xfrm>
          <a:prstGeom prst="rect">
            <a:avLst/>
          </a:prstGeom>
          <a:solidFill>
            <a:srgbClr val="D5D5D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spcBef>
                <a:spcPts val="600"/>
              </a:spcBef>
              <a:defRPr sz="2700">
                <a:latin typeface="Century Gothic"/>
                <a:ea typeface="Century Gothic"/>
                <a:cs typeface="Century Gothic"/>
                <a:sym typeface="Century Gothic"/>
              </a:defRPr>
            </a:lvl1pPr>
          </a:lstStyle>
          <a:p>
            <a:r>
              <a:t>Always make sure to highlight where you found the answer in the text to know that your answer is correct.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Activity Answers"/>
          <p:cNvSpPr txBox="1">
            <a:spLocks noGrp="1"/>
          </p:cNvSpPr>
          <p:nvPr>
            <p:ph type="ctrTitle"/>
          </p:nvPr>
        </p:nvSpPr>
        <p:spPr>
          <a:xfrm>
            <a:off x="711200" y="2196161"/>
            <a:ext cx="11582400" cy="3302001"/>
          </a:xfrm>
          <a:prstGeom prst="rect">
            <a:avLst/>
          </a:prstGeom>
        </p:spPr>
        <p:txBody>
          <a:bodyPr/>
          <a:lstStyle>
            <a:lvl1pPr>
              <a:defRPr sz="7600" b="1" spc="-76">
                <a:latin typeface="Century Gothic"/>
                <a:ea typeface="Century Gothic"/>
                <a:cs typeface="Century Gothic"/>
                <a:sym typeface="Century Gothic"/>
              </a:defRPr>
            </a:lvl1pPr>
          </a:lstStyle>
          <a:p>
            <a:r>
              <a:t>Activity Answers</a:t>
            </a:r>
          </a:p>
        </p:txBody>
      </p:sp>
      <p:sp>
        <p:nvSpPr>
          <p:cNvPr id="585" name="Grade 8 BTS Term 2"/>
          <p:cNvSpPr txBox="1">
            <a:spLocks noGrp="1"/>
          </p:cNvSpPr>
          <p:nvPr>
            <p:ph type="subTitle" sz="quarter" idx="1"/>
          </p:nvPr>
        </p:nvSpPr>
        <p:spPr>
          <a:xfrm>
            <a:off x="711200" y="5453941"/>
            <a:ext cx="11582400" cy="1455526"/>
          </a:xfrm>
          <a:prstGeom prst="rect">
            <a:avLst/>
          </a:prstGeom>
        </p:spPr>
        <p:txBody>
          <a:bodyPr/>
          <a:lstStyle>
            <a:lvl1pPr>
              <a:defRPr sz="3400" b="1" spc="-34">
                <a:latin typeface="Century Gothic"/>
                <a:ea typeface="Century Gothic"/>
                <a:cs typeface="Century Gothic"/>
                <a:sym typeface="Century Gothic"/>
              </a:defRPr>
            </a:lvl1pPr>
          </a:lstStyle>
          <a:p>
            <a:r>
              <a:t>Grade 8 BTS Term 2 </a:t>
            </a:r>
          </a:p>
        </p:txBody>
      </p:sp>
      <p:sp>
        <p:nvSpPr>
          <p:cNvPr id="587"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art 4…"/>
          <p:cNvSpPr/>
          <p:nvPr/>
        </p:nvSpPr>
        <p:spPr>
          <a:xfrm>
            <a:off x="7001916" y="7355454"/>
            <a:ext cx="5548313" cy="1431950"/>
          </a:xfrm>
          <a:prstGeom prst="rect">
            <a:avLst/>
          </a:prstGeom>
          <a:solidFill>
            <a:srgbClr val="E4EBED"/>
          </a:solidFill>
          <a:ln w="63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R="1818728" defTabSz="1130300">
              <a:lnSpc>
                <a:spcPct val="100000"/>
              </a:lnSpc>
              <a:tabLst>
                <a:tab pos="2260600" algn="l"/>
              </a:tabLst>
              <a:defRPr sz="2400" b="1">
                <a:latin typeface="Century Gothic"/>
                <a:ea typeface="Century Gothic"/>
                <a:cs typeface="Century Gothic"/>
                <a:sym typeface="Century Gothic"/>
              </a:defRPr>
            </a:pPr>
            <a:r>
              <a:t>Part 4</a:t>
            </a:r>
          </a:p>
          <a:p>
            <a:pPr marR="1945728" defTabSz="1130300">
              <a:lnSpc>
                <a:spcPct val="100000"/>
              </a:lnSpc>
              <a:tabLst>
                <a:tab pos="2260600" algn="l"/>
              </a:tabLst>
              <a:defRPr sz="2000">
                <a:latin typeface="Century Gothic"/>
                <a:ea typeface="Century Gothic"/>
                <a:cs typeface="Century Gothic"/>
                <a:sym typeface="Century Gothic"/>
              </a:defRPr>
            </a:pPr>
            <a:r>
              <a:t>Read a text and answer 2 questions using evidence from the text. </a:t>
            </a:r>
          </a:p>
        </p:txBody>
      </p:sp>
      <p:sp>
        <p:nvSpPr>
          <p:cNvPr id="210" name="Part 3…"/>
          <p:cNvSpPr/>
          <p:nvPr/>
        </p:nvSpPr>
        <p:spPr>
          <a:xfrm>
            <a:off x="7001916" y="5737033"/>
            <a:ext cx="5548314" cy="1302887"/>
          </a:xfrm>
          <a:prstGeom prst="rect">
            <a:avLst/>
          </a:prstGeom>
          <a:solidFill>
            <a:srgbClr val="E4EBED"/>
          </a:solidFill>
          <a:ln w="63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R="1714819" defTabSz="1130300">
              <a:lnSpc>
                <a:spcPct val="100000"/>
              </a:lnSpc>
              <a:tabLst>
                <a:tab pos="2260600" algn="l"/>
              </a:tabLst>
              <a:defRPr sz="2400" b="1">
                <a:latin typeface="Century Gothic"/>
                <a:ea typeface="Century Gothic"/>
                <a:cs typeface="Century Gothic"/>
                <a:sym typeface="Century Gothic"/>
              </a:defRPr>
            </a:pPr>
            <a:r>
              <a:t>Part 3</a:t>
            </a:r>
          </a:p>
          <a:p>
            <a:pPr marR="1714819" defTabSz="1130300">
              <a:lnSpc>
                <a:spcPct val="100000"/>
              </a:lnSpc>
              <a:tabLst>
                <a:tab pos="2260600" algn="l"/>
              </a:tabLst>
              <a:defRPr sz="700" b="1">
                <a:latin typeface="Century Gothic"/>
                <a:ea typeface="Century Gothic"/>
                <a:cs typeface="Century Gothic"/>
                <a:sym typeface="Century Gothic"/>
              </a:defRPr>
            </a:pPr>
            <a:endParaRPr/>
          </a:p>
          <a:p>
            <a:pPr marR="1714819" defTabSz="1130300">
              <a:lnSpc>
                <a:spcPct val="100000"/>
              </a:lnSpc>
              <a:tabLst>
                <a:tab pos="2260600" algn="l"/>
              </a:tabLst>
              <a:defRPr sz="1900">
                <a:latin typeface="Century Gothic"/>
                <a:ea typeface="Century Gothic"/>
                <a:cs typeface="Century Gothic"/>
                <a:sym typeface="Century Gothic"/>
              </a:defRPr>
            </a:pPr>
            <a:r>
              <a:t>Write your essay (introduction, body and conclusion). </a:t>
            </a:r>
          </a:p>
        </p:txBody>
      </p:sp>
      <p:sp>
        <p:nvSpPr>
          <p:cNvPr id="211" name="Part 2…"/>
          <p:cNvSpPr/>
          <p:nvPr/>
        </p:nvSpPr>
        <p:spPr>
          <a:xfrm>
            <a:off x="7015519" y="3813605"/>
            <a:ext cx="5548314" cy="1607894"/>
          </a:xfrm>
          <a:prstGeom prst="rect">
            <a:avLst/>
          </a:prstGeom>
          <a:solidFill>
            <a:srgbClr val="E4EBED"/>
          </a:solidFill>
          <a:ln w="63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R="1714819" defTabSz="1130300">
              <a:lnSpc>
                <a:spcPct val="100000"/>
              </a:lnSpc>
              <a:tabLst>
                <a:tab pos="2260600" algn="l"/>
              </a:tabLst>
              <a:defRPr sz="2400" b="1">
                <a:latin typeface="Century Gothic"/>
                <a:ea typeface="Century Gothic"/>
                <a:cs typeface="Century Gothic"/>
                <a:sym typeface="Century Gothic"/>
              </a:defRPr>
            </a:pPr>
            <a:r>
              <a:t>Part 2</a:t>
            </a:r>
          </a:p>
          <a:p>
            <a:pPr marR="1714819" defTabSz="1130300">
              <a:lnSpc>
                <a:spcPct val="100000"/>
              </a:lnSpc>
              <a:tabLst>
                <a:tab pos="2260600" algn="l"/>
              </a:tabLst>
              <a:defRPr sz="700" b="1">
                <a:latin typeface="Century Gothic"/>
                <a:ea typeface="Century Gothic"/>
                <a:cs typeface="Century Gothic"/>
                <a:sym typeface="Century Gothic"/>
              </a:defRPr>
            </a:pPr>
            <a:endParaRPr/>
          </a:p>
          <a:p>
            <a:pPr marR="1714819" defTabSz="1130300">
              <a:lnSpc>
                <a:spcPct val="100000"/>
              </a:lnSpc>
              <a:tabLst>
                <a:tab pos="2260600" algn="l"/>
              </a:tabLst>
              <a:defRPr sz="2400">
                <a:latin typeface="Century Gothic"/>
                <a:ea typeface="Century Gothic"/>
                <a:cs typeface="Century Gothic"/>
                <a:sym typeface="Century Gothic"/>
              </a:defRPr>
            </a:pPr>
            <a:r>
              <a:t>Write your plan for your essay.</a:t>
            </a:r>
          </a:p>
        </p:txBody>
      </p:sp>
      <p:sp>
        <p:nvSpPr>
          <p:cNvPr id="212" name="Part 1…"/>
          <p:cNvSpPr/>
          <p:nvPr/>
        </p:nvSpPr>
        <p:spPr>
          <a:xfrm>
            <a:off x="7001916" y="2336020"/>
            <a:ext cx="5548313" cy="1162051"/>
          </a:xfrm>
          <a:prstGeom prst="rect">
            <a:avLst/>
          </a:prstGeom>
          <a:solidFill>
            <a:srgbClr val="E4EBED"/>
          </a:solidFill>
          <a:ln w="63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R="1714819" defTabSz="1130300">
              <a:lnSpc>
                <a:spcPct val="100000"/>
              </a:lnSpc>
              <a:tabLst>
                <a:tab pos="2260600" algn="l"/>
              </a:tabLst>
              <a:defRPr sz="2400" b="1">
                <a:latin typeface="Century Gothic"/>
                <a:ea typeface="Century Gothic"/>
                <a:cs typeface="Century Gothic"/>
                <a:sym typeface="Century Gothic"/>
              </a:defRPr>
            </a:pPr>
            <a:r>
              <a:t>Part 1</a:t>
            </a:r>
          </a:p>
          <a:p>
            <a:pPr marR="1714819" defTabSz="1130300">
              <a:lnSpc>
                <a:spcPct val="100000"/>
              </a:lnSpc>
              <a:tabLst>
                <a:tab pos="2260600" algn="l"/>
              </a:tabLst>
              <a:defRPr sz="600" b="1">
                <a:latin typeface="Century Gothic"/>
                <a:ea typeface="Century Gothic"/>
                <a:cs typeface="Century Gothic"/>
                <a:sym typeface="Century Gothic"/>
              </a:defRPr>
            </a:pPr>
            <a:endParaRPr/>
          </a:p>
          <a:p>
            <a:pPr marR="1714819" defTabSz="1130300">
              <a:lnSpc>
                <a:spcPct val="100000"/>
              </a:lnSpc>
              <a:tabLst>
                <a:tab pos="2260600" algn="l"/>
              </a:tabLst>
              <a:defRPr sz="2400">
                <a:latin typeface="Century Gothic"/>
                <a:ea typeface="Century Gothic"/>
                <a:cs typeface="Century Gothic"/>
                <a:sym typeface="Century Gothic"/>
              </a:defRPr>
            </a:pPr>
            <a:r>
              <a:t>Write your opinion. </a:t>
            </a:r>
          </a:p>
        </p:txBody>
      </p:sp>
      <p:sp>
        <p:nvSpPr>
          <p:cNvPr id="213" name="Writing Exam (Paper)"/>
          <p:cNvSpPr txBox="1">
            <a:spLocks noGrp="1"/>
          </p:cNvSpPr>
          <p:nvPr>
            <p:ph type="ctrTitle"/>
          </p:nvPr>
        </p:nvSpPr>
        <p:spPr>
          <a:xfrm>
            <a:off x="711200" y="202599"/>
            <a:ext cx="11582400" cy="1168401"/>
          </a:xfrm>
          <a:prstGeom prst="rect">
            <a:avLst/>
          </a:prstGeom>
        </p:spPr>
        <p:txBody>
          <a:bodyPr anchor="ctr"/>
          <a:lstStyle>
            <a:lvl1pPr defTabSz="584200">
              <a:lnSpc>
                <a:spcPct val="100000"/>
              </a:lnSpc>
              <a:defRPr sz="4700" spc="0">
                <a:latin typeface="Avenir Heavy"/>
                <a:ea typeface="Avenir Heavy"/>
                <a:cs typeface="Avenir Heavy"/>
                <a:sym typeface="Avenir Heavy"/>
              </a:defRPr>
            </a:lvl1pPr>
          </a:lstStyle>
          <a:p>
            <a:r>
              <a:t>Writing Exam (Paper)</a:t>
            </a:r>
          </a:p>
        </p:txBody>
      </p:sp>
      <p:sp>
        <p:nvSpPr>
          <p:cNvPr id="215" name="5 minutes"/>
          <p:cNvSpPr/>
          <p:nvPr/>
        </p:nvSpPr>
        <p:spPr>
          <a:xfrm>
            <a:off x="6779824" y="2047420"/>
            <a:ext cx="725245" cy="637479"/>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1000">
                <a:solidFill>
                  <a:srgbClr val="FFFFFF"/>
                </a:solidFill>
                <a:latin typeface="Graphik"/>
                <a:ea typeface="Graphik"/>
                <a:cs typeface="Graphik"/>
                <a:sym typeface="Graphik"/>
              </a:defRPr>
            </a:lvl1pPr>
          </a:lstStyle>
          <a:p>
            <a:r>
              <a:t>5 minutes </a:t>
            </a:r>
          </a:p>
        </p:txBody>
      </p:sp>
      <p:sp>
        <p:nvSpPr>
          <p:cNvPr id="216" name="10 minutes"/>
          <p:cNvSpPr/>
          <p:nvPr/>
        </p:nvSpPr>
        <p:spPr>
          <a:xfrm>
            <a:off x="6779824" y="3604503"/>
            <a:ext cx="725245" cy="637479"/>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1000">
                <a:solidFill>
                  <a:srgbClr val="FFFFFF"/>
                </a:solidFill>
                <a:latin typeface="Graphik"/>
                <a:ea typeface="Graphik"/>
                <a:cs typeface="Graphik"/>
                <a:sym typeface="Graphik"/>
              </a:defRPr>
            </a:lvl1pPr>
          </a:lstStyle>
          <a:p>
            <a:r>
              <a:t>10 minutes </a:t>
            </a:r>
          </a:p>
        </p:txBody>
      </p:sp>
      <p:sp>
        <p:nvSpPr>
          <p:cNvPr id="217" name="40 minutes"/>
          <p:cNvSpPr/>
          <p:nvPr/>
        </p:nvSpPr>
        <p:spPr>
          <a:xfrm>
            <a:off x="6766220" y="5598801"/>
            <a:ext cx="725245" cy="637479"/>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1000">
                <a:solidFill>
                  <a:srgbClr val="FFFFFF"/>
                </a:solidFill>
                <a:latin typeface="Graphik"/>
                <a:ea typeface="Graphik"/>
                <a:cs typeface="Graphik"/>
                <a:sym typeface="Graphik"/>
              </a:defRPr>
            </a:lvl1pPr>
          </a:lstStyle>
          <a:p>
            <a:r>
              <a:t>40 minutes </a:t>
            </a:r>
          </a:p>
        </p:txBody>
      </p:sp>
      <p:sp>
        <p:nvSpPr>
          <p:cNvPr id="218" name="10 minutes"/>
          <p:cNvSpPr/>
          <p:nvPr/>
        </p:nvSpPr>
        <p:spPr>
          <a:xfrm>
            <a:off x="6779824" y="7214041"/>
            <a:ext cx="725245" cy="53726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1000">
                <a:solidFill>
                  <a:srgbClr val="FFFFFF"/>
                </a:solidFill>
                <a:latin typeface="Graphik"/>
                <a:ea typeface="Graphik"/>
                <a:cs typeface="Graphik"/>
                <a:sym typeface="Graphik"/>
              </a:defRPr>
            </a:lvl1pPr>
          </a:lstStyle>
          <a:p>
            <a:r>
              <a:t>10 minutes </a:t>
            </a:r>
          </a:p>
        </p:txBody>
      </p:sp>
      <p:sp>
        <p:nvSpPr>
          <p:cNvPr id="219"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pic>
        <p:nvPicPr>
          <p:cNvPr id="220" name="Screen Shot 2024-02-25 at 4.15.49 PM.png" descr="Screen Shot 2024-02-25 at 4.15.49 PM.png"/>
          <p:cNvPicPr>
            <a:picLocks noChangeAspect="1"/>
          </p:cNvPicPr>
          <p:nvPr/>
        </p:nvPicPr>
        <p:blipFill>
          <a:blip r:embed="rId3"/>
          <a:srcRect l="129" r="49890"/>
          <a:stretch>
            <a:fillRect/>
          </a:stretch>
        </p:blipFill>
        <p:spPr>
          <a:xfrm>
            <a:off x="958266" y="2047420"/>
            <a:ext cx="5554581" cy="6769269"/>
          </a:xfrm>
          <a:prstGeom prst="rect">
            <a:avLst/>
          </a:prstGeom>
          <a:ln w="12700">
            <a:miter lim="400000"/>
          </a:ln>
        </p:spPr>
      </p:pic>
      <p:sp>
        <p:nvSpPr>
          <p:cNvPr id="221" name="2 SENTECES!"/>
          <p:cNvSpPr/>
          <p:nvPr/>
        </p:nvSpPr>
        <p:spPr>
          <a:xfrm>
            <a:off x="10070004" y="2090441"/>
            <a:ext cx="2354277" cy="437339"/>
          </a:xfrm>
          <a:prstGeom prst="roundRect">
            <a:avLst>
              <a:gd name="adj" fmla="val 43559"/>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b="1">
                <a:solidFill>
                  <a:srgbClr val="FFFFFF"/>
                </a:solidFill>
                <a:latin typeface="Graphik"/>
                <a:ea typeface="Graphik"/>
                <a:cs typeface="Graphik"/>
                <a:sym typeface="Graphik"/>
              </a:defRPr>
            </a:lvl1pPr>
          </a:lstStyle>
          <a:p>
            <a:r>
              <a:t>2 SENTECES!</a:t>
            </a:r>
          </a:p>
        </p:txBody>
      </p:sp>
      <p:sp>
        <p:nvSpPr>
          <p:cNvPr id="222" name="4 CIRCLES!"/>
          <p:cNvSpPr/>
          <p:nvPr/>
        </p:nvSpPr>
        <p:spPr>
          <a:xfrm>
            <a:off x="10070004" y="3628492"/>
            <a:ext cx="2354277" cy="437339"/>
          </a:xfrm>
          <a:prstGeom prst="roundRect">
            <a:avLst>
              <a:gd name="adj" fmla="val 43559"/>
            </a:avLst>
          </a:prstGeom>
          <a:solidFill>
            <a:schemeClr val="accent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b="1">
                <a:solidFill>
                  <a:srgbClr val="FFFFFF"/>
                </a:solidFill>
                <a:latin typeface="Graphik"/>
                <a:ea typeface="Graphik"/>
                <a:cs typeface="Graphik"/>
                <a:sym typeface="Graphik"/>
              </a:defRPr>
            </a:lvl1pPr>
          </a:lstStyle>
          <a:p>
            <a:r>
              <a:t>4 CIRCLES!</a:t>
            </a:r>
          </a:p>
        </p:txBody>
      </p:sp>
      <p:sp>
        <p:nvSpPr>
          <p:cNvPr id="223" name="10 SENTENCES!"/>
          <p:cNvSpPr/>
          <p:nvPr/>
        </p:nvSpPr>
        <p:spPr>
          <a:xfrm>
            <a:off x="10183497" y="5490385"/>
            <a:ext cx="2354278" cy="437340"/>
          </a:xfrm>
          <a:prstGeom prst="roundRect">
            <a:avLst>
              <a:gd name="adj" fmla="val 43559"/>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b="1">
                <a:solidFill>
                  <a:srgbClr val="FFFFFF"/>
                </a:solidFill>
                <a:latin typeface="Graphik"/>
                <a:ea typeface="Graphik"/>
                <a:cs typeface="Graphik"/>
                <a:sym typeface="Graphik"/>
              </a:defRPr>
            </a:lvl1pPr>
          </a:lstStyle>
          <a:p>
            <a:r>
              <a:t>10 SENTENCES!</a:t>
            </a:r>
          </a:p>
        </p:txBody>
      </p:sp>
      <p:sp>
        <p:nvSpPr>
          <p:cNvPr id="224" name="2 SENTENCES EACH!"/>
          <p:cNvSpPr/>
          <p:nvPr/>
        </p:nvSpPr>
        <p:spPr>
          <a:xfrm>
            <a:off x="9685540" y="7133853"/>
            <a:ext cx="2738741" cy="437339"/>
          </a:xfrm>
          <a:prstGeom prst="roundRect">
            <a:avLst>
              <a:gd name="adj" fmla="val 43559"/>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b="1">
                <a:solidFill>
                  <a:srgbClr val="FFFFFF"/>
                </a:solidFill>
                <a:latin typeface="Graphik"/>
                <a:ea typeface="Graphik"/>
                <a:cs typeface="Graphik"/>
                <a:sym typeface="Graphik"/>
              </a:defRPr>
            </a:lvl1pPr>
          </a:lstStyle>
          <a:p>
            <a:r>
              <a:t>2 SENTENCES EACH!</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 name="Image" descr="Image"/>
          <p:cNvPicPr>
            <a:picLocks noChangeAspect="1"/>
          </p:cNvPicPr>
          <p:nvPr/>
        </p:nvPicPr>
        <p:blipFill>
          <a:blip r:embed="rId2"/>
          <a:stretch>
            <a:fillRect/>
          </a:stretch>
        </p:blipFill>
        <p:spPr>
          <a:xfrm>
            <a:off x="668388" y="2312878"/>
            <a:ext cx="4422049" cy="2581587"/>
          </a:xfrm>
          <a:prstGeom prst="rect">
            <a:avLst/>
          </a:prstGeom>
          <a:ln w="12700">
            <a:miter lim="400000"/>
          </a:ln>
        </p:spPr>
      </p:pic>
      <p:sp>
        <p:nvSpPr>
          <p:cNvPr id="590" name="Opinion"/>
          <p:cNvSpPr/>
          <p:nvPr/>
        </p:nvSpPr>
        <p:spPr>
          <a:xfrm>
            <a:off x="644478" y="846796"/>
            <a:ext cx="11715843" cy="956408"/>
          </a:xfrm>
          <a:prstGeom prst="roundRect">
            <a:avLst>
              <a:gd name="adj" fmla="val 19918"/>
            </a:avLst>
          </a:prstGeom>
          <a:solidFill>
            <a:srgbClr val="61D83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3600" b="1">
                <a:solidFill>
                  <a:srgbClr val="FFFFFF"/>
                </a:solidFill>
                <a:latin typeface="Century Gothic"/>
                <a:ea typeface="Century Gothic"/>
                <a:cs typeface="Century Gothic"/>
                <a:sym typeface="Century Gothic"/>
              </a:defRPr>
            </a:lvl1pPr>
          </a:lstStyle>
          <a:p>
            <a:r>
              <a:t>Opinion</a:t>
            </a:r>
          </a:p>
        </p:txBody>
      </p:sp>
      <p:sp>
        <p:nvSpPr>
          <p:cNvPr id="591" name="Line"/>
          <p:cNvSpPr/>
          <p:nvPr/>
        </p:nvSpPr>
        <p:spPr>
          <a:xfrm>
            <a:off x="688468" y="4876800"/>
            <a:ext cx="4381889" cy="0"/>
          </a:xfrm>
          <a:prstGeom prst="line">
            <a:avLst/>
          </a:prstGeom>
          <a:ln>
            <a:solidFill>
              <a:srgbClr val="000000"/>
            </a:solidFill>
            <a:miter lim="400000"/>
          </a:ln>
        </p:spPr>
        <p:txBody>
          <a:bodyPr lIns="50800" tIns="50800" rIns="50800" bIns="50800" anchor="ctr"/>
          <a:lstStyle/>
          <a:p>
            <a:pPr>
              <a:lnSpc>
                <a:spcPct val="100000"/>
              </a:lnSpc>
              <a:defRPr>
                <a:solidFill>
                  <a:srgbClr val="5E5E5E"/>
                </a:solidFill>
                <a:latin typeface="Helvetica Neue"/>
                <a:ea typeface="Helvetica Neue"/>
                <a:cs typeface="Helvetica Neue"/>
                <a:sym typeface="Helvetica Neue"/>
              </a:defRPr>
            </a:pPr>
            <a:endParaRPr/>
          </a:p>
        </p:txBody>
      </p:sp>
      <p:sp>
        <p:nvSpPr>
          <p:cNvPr id="592" name="Your ideas."/>
          <p:cNvSpPr/>
          <p:nvPr/>
        </p:nvSpPr>
        <p:spPr>
          <a:xfrm>
            <a:off x="644478" y="5219867"/>
            <a:ext cx="1868807" cy="1742947"/>
          </a:xfrm>
          <a:prstGeom prst="roundRect">
            <a:avLst>
              <a:gd name="adj" fmla="val 10930"/>
            </a:avLst>
          </a:prstGeom>
          <a:solidFill>
            <a:srgbClr val="D8FBB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600" b="1">
                <a:solidFill>
                  <a:srgbClr val="5E5E5E"/>
                </a:solidFill>
                <a:latin typeface="Century Gothic"/>
                <a:ea typeface="Century Gothic"/>
                <a:cs typeface="Century Gothic"/>
                <a:sym typeface="Century Gothic"/>
              </a:defRPr>
            </a:lvl1pPr>
          </a:lstStyle>
          <a:p>
            <a:r>
              <a:t>Your ideas. </a:t>
            </a:r>
          </a:p>
        </p:txBody>
      </p:sp>
      <p:sp>
        <p:nvSpPr>
          <p:cNvPr id="593" name="What you think or believe."/>
          <p:cNvSpPr/>
          <p:nvPr/>
        </p:nvSpPr>
        <p:spPr>
          <a:xfrm>
            <a:off x="659190" y="7288216"/>
            <a:ext cx="1839383" cy="1795049"/>
          </a:xfrm>
          <a:prstGeom prst="roundRect">
            <a:avLst>
              <a:gd name="adj" fmla="val 15858"/>
            </a:avLst>
          </a:prstGeom>
          <a:solidFill>
            <a:srgbClr val="D8FBB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600" b="1">
                <a:solidFill>
                  <a:srgbClr val="5E5E5E"/>
                </a:solidFill>
                <a:latin typeface="Century Gothic"/>
                <a:ea typeface="Century Gothic"/>
                <a:cs typeface="Century Gothic"/>
                <a:sym typeface="Century Gothic"/>
              </a:defRPr>
            </a:lvl1pPr>
          </a:lstStyle>
          <a:p>
            <a:r>
              <a:t>What you think or believe. </a:t>
            </a:r>
          </a:p>
        </p:txBody>
      </p:sp>
      <p:pic>
        <p:nvPicPr>
          <p:cNvPr id="594" name="Image" descr="Image"/>
          <p:cNvPicPr>
            <a:picLocks noChangeAspect="1"/>
          </p:cNvPicPr>
          <p:nvPr/>
        </p:nvPicPr>
        <p:blipFill>
          <a:blip r:embed="rId3"/>
          <a:srcRect/>
          <a:stretch>
            <a:fillRect/>
          </a:stretch>
        </p:blipFill>
        <p:spPr>
          <a:xfrm>
            <a:off x="2782770" y="5219867"/>
            <a:ext cx="2216277" cy="3693795"/>
          </a:xfrm>
          <a:prstGeom prst="rect">
            <a:avLst/>
          </a:prstGeom>
          <a:ln w="12700">
            <a:miter lim="400000"/>
          </a:ln>
        </p:spPr>
      </p:pic>
      <p:sp>
        <p:nvSpPr>
          <p:cNvPr id="595" name="What is your opinion about having school in Ramadan? Write two sentences and explain.…"/>
          <p:cNvSpPr/>
          <p:nvPr/>
        </p:nvSpPr>
        <p:spPr>
          <a:xfrm>
            <a:off x="5455298" y="2357195"/>
            <a:ext cx="6783482" cy="3086783"/>
          </a:xfrm>
          <a:prstGeom prst="roundRect">
            <a:avLst>
              <a:gd name="adj" fmla="val 10515"/>
            </a:avLst>
          </a:prstGeom>
          <a:solidFill>
            <a:srgbClr val="D8FBB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08901" algn="l" defTabSz="584200">
              <a:lnSpc>
                <a:spcPct val="100000"/>
              </a:lnSpc>
              <a:defRPr sz="2100" b="1">
                <a:solidFill>
                  <a:srgbClr val="5E5E5E"/>
                </a:solidFill>
                <a:latin typeface="Century Gothic"/>
                <a:ea typeface="Century Gothic"/>
                <a:cs typeface="Century Gothic"/>
                <a:sym typeface="Century Gothic"/>
              </a:defRPr>
            </a:pPr>
            <a:r>
              <a:t>What is your </a:t>
            </a:r>
            <a:r>
              <a:rPr>
                <a:solidFill>
                  <a:srgbClr val="0433FF"/>
                </a:solidFill>
              </a:rPr>
              <a:t>opinion</a:t>
            </a:r>
            <a:r>
              <a:t> about having school in Ramadan? Write two sentences and </a:t>
            </a:r>
            <a:r>
              <a:rPr>
                <a:solidFill>
                  <a:srgbClr val="FF2600"/>
                </a:solidFill>
              </a:rPr>
              <a:t>explain</a:t>
            </a:r>
            <a:r>
              <a:t>. </a:t>
            </a:r>
          </a:p>
          <a:p>
            <a:pPr defTabSz="584200">
              <a:lnSpc>
                <a:spcPct val="100000"/>
              </a:lnSpc>
              <a:defRPr sz="1500" b="1">
                <a:solidFill>
                  <a:srgbClr val="5E5E5E"/>
                </a:solidFill>
                <a:latin typeface="Century Gothic"/>
                <a:ea typeface="Century Gothic"/>
                <a:cs typeface="Century Gothic"/>
                <a:sym typeface="Century Gothic"/>
              </a:defRPr>
            </a:pPr>
            <a:endParaRP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p:txBody>
      </p:sp>
      <p:sp>
        <p:nvSpPr>
          <p:cNvPr id="596" name="What is your opinion about learning English? Write two sentences and explain.…"/>
          <p:cNvSpPr/>
          <p:nvPr/>
        </p:nvSpPr>
        <p:spPr>
          <a:xfrm>
            <a:off x="5455298" y="5841870"/>
            <a:ext cx="6783482" cy="3086783"/>
          </a:xfrm>
          <a:prstGeom prst="roundRect">
            <a:avLst>
              <a:gd name="adj" fmla="val 10515"/>
            </a:avLst>
          </a:prstGeom>
          <a:solidFill>
            <a:srgbClr val="D8FBB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08901" algn="l" defTabSz="584200">
              <a:lnSpc>
                <a:spcPct val="100000"/>
              </a:lnSpc>
              <a:defRPr sz="2100" b="1">
                <a:solidFill>
                  <a:srgbClr val="5E5E5E"/>
                </a:solidFill>
                <a:latin typeface="Century Gothic"/>
                <a:ea typeface="Century Gothic"/>
                <a:cs typeface="Century Gothic"/>
                <a:sym typeface="Century Gothic"/>
              </a:defRPr>
            </a:pPr>
            <a:r>
              <a:t>What is your </a:t>
            </a:r>
            <a:r>
              <a:rPr>
                <a:solidFill>
                  <a:srgbClr val="0433FF"/>
                </a:solidFill>
              </a:rPr>
              <a:t>opinion</a:t>
            </a:r>
            <a:r>
              <a:t> about learning English? Write two sentences and </a:t>
            </a:r>
            <a:r>
              <a:rPr>
                <a:solidFill>
                  <a:srgbClr val="FF2600"/>
                </a:solidFill>
              </a:rPr>
              <a:t>explain</a:t>
            </a:r>
            <a:r>
              <a:t>. </a:t>
            </a:r>
          </a:p>
          <a:p>
            <a:pPr defTabSz="584200">
              <a:lnSpc>
                <a:spcPct val="100000"/>
              </a:lnSpc>
              <a:defRPr sz="1500" b="1">
                <a:solidFill>
                  <a:srgbClr val="5E5E5E"/>
                </a:solidFill>
                <a:latin typeface="Century Gothic"/>
                <a:ea typeface="Century Gothic"/>
                <a:cs typeface="Century Gothic"/>
                <a:sym typeface="Century Gothic"/>
              </a:defRPr>
            </a:pPr>
            <a:endParaRP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p:txBody>
      </p:sp>
      <p:sp>
        <p:nvSpPr>
          <p:cNvPr id="597" name="I believe it is a terrible idea. Ramadan is made for prayer and fasting we should not be in school."/>
          <p:cNvSpPr txBox="1"/>
          <p:nvPr/>
        </p:nvSpPr>
        <p:spPr>
          <a:xfrm>
            <a:off x="5720582" y="3520856"/>
            <a:ext cx="6252914" cy="911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08901" algn="l" defTabSz="584200">
              <a:lnSpc>
                <a:spcPct val="120000"/>
              </a:lnSpc>
              <a:defRPr sz="2100">
                <a:solidFill>
                  <a:srgbClr val="0433FF"/>
                </a:solidFill>
                <a:latin typeface="HanziPen TC Bold"/>
                <a:ea typeface="HanziPen TC Bold"/>
                <a:cs typeface="HanziPen TC Bold"/>
                <a:sym typeface="HanziPen TC Bold"/>
              </a:defRPr>
            </a:pPr>
            <a:r>
              <a:t>I believe it is a terrible idea. </a:t>
            </a:r>
            <a:r>
              <a:rPr>
                <a:solidFill>
                  <a:srgbClr val="FF2600"/>
                </a:solidFill>
              </a:rPr>
              <a:t>Ramadan is made for prayer and fasting we should not be in school. </a:t>
            </a:r>
          </a:p>
        </p:txBody>
      </p:sp>
      <p:sp>
        <p:nvSpPr>
          <p:cNvPr id="598" name="Learning English is actually a good idea. Since most jobs require English."/>
          <p:cNvSpPr txBox="1"/>
          <p:nvPr/>
        </p:nvSpPr>
        <p:spPr>
          <a:xfrm>
            <a:off x="5682482" y="7005531"/>
            <a:ext cx="6252914" cy="911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08901" algn="l" defTabSz="584200">
              <a:lnSpc>
                <a:spcPct val="120000"/>
              </a:lnSpc>
              <a:defRPr sz="2100">
                <a:solidFill>
                  <a:srgbClr val="0433FF"/>
                </a:solidFill>
                <a:latin typeface="HanziPen TC Bold"/>
                <a:ea typeface="HanziPen TC Bold"/>
                <a:cs typeface="HanziPen TC Bold"/>
                <a:sym typeface="HanziPen TC Bold"/>
              </a:defRPr>
            </a:pPr>
            <a:r>
              <a:t>Learning English is actually a good idea.</a:t>
            </a:r>
            <a:r>
              <a:rPr>
                <a:solidFill>
                  <a:srgbClr val="FF2600"/>
                </a:solidFill>
              </a:rPr>
              <a:t> Since most jobs require English. </a:t>
            </a:r>
          </a:p>
        </p:txBody>
      </p:sp>
      <p:sp>
        <p:nvSpPr>
          <p:cNvPr id="599" name="ANSWERS"/>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
        <p:nvSpPr>
          <p:cNvPr id="600" name="Table of Contents">
            <a:hlinkClick r:id="rId4"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When Jake was ten, he was really good at doing magic tricks. He liked showing off his tricks to his friends and family, surprising them with how clever he was. One day, he wanted to show even more people what he could do, so he joined a talent show. When"/>
          <p:cNvSpPr/>
          <p:nvPr/>
        </p:nvSpPr>
        <p:spPr>
          <a:xfrm>
            <a:off x="5603235" y="2213568"/>
            <a:ext cx="6783482" cy="3340059"/>
          </a:xfrm>
          <a:prstGeom prst="roundRect">
            <a:avLst>
              <a:gd name="adj" fmla="val 9717"/>
            </a:avLst>
          </a:prstGeom>
          <a:solidFill>
            <a:srgbClr val="F2D0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208901" algn="l" defTabSz="584200">
              <a:lnSpc>
                <a:spcPct val="100000"/>
              </a:lnSpc>
              <a:defRPr sz="2000" b="1">
                <a:solidFill>
                  <a:srgbClr val="5E5E5E"/>
                </a:solidFill>
                <a:latin typeface="Century Gothic"/>
                <a:ea typeface="Century Gothic"/>
                <a:cs typeface="Century Gothic"/>
                <a:sym typeface="Century Gothic"/>
              </a:defRPr>
            </a:lvl1pPr>
          </a:lstStyle>
          <a:p>
            <a:r>
              <a:t>       When Jake was ten, he was really good at doing magic tricks. He liked showing off his tricks to his friends and family, surprising them with how clever he was. One day, he wanted to show even more people what he could do, so he joined a talent show. When he got on stage, everyone was amazed when he made a coin disappear and then reappear in someone's hand.</a:t>
            </a:r>
          </a:p>
        </p:txBody>
      </p:sp>
      <p:sp>
        <p:nvSpPr>
          <p:cNvPr id="603" name="What do you think made Jake want to be a magician when he was so young?…"/>
          <p:cNvSpPr/>
          <p:nvPr/>
        </p:nvSpPr>
        <p:spPr>
          <a:xfrm>
            <a:off x="5603235" y="5908966"/>
            <a:ext cx="6783482" cy="3340059"/>
          </a:xfrm>
          <a:prstGeom prst="roundRect">
            <a:avLst>
              <a:gd name="adj" fmla="val 9717"/>
            </a:avLst>
          </a:prstGeom>
          <a:solidFill>
            <a:srgbClr val="F2D0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08901" algn="l" defTabSz="584200">
              <a:lnSpc>
                <a:spcPct val="100000"/>
              </a:lnSpc>
              <a:defRPr sz="2100" b="1">
                <a:solidFill>
                  <a:srgbClr val="5E5E5E"/>
                </a:solidFill>
                <a:latin typeface="Century Gothic"/>
                <a:ea typeface="Century Gothic"/>
                <a:cs typeface="Century Gothic"/>
                <a:sym typeface="Century Gothic"/>
              </a:defRPr>
            </a:pPr>
            <a:r>
              <a:t>What do you think made Jake want to be a magician when he was so young?</a:t>
            </a:r>
          </a:p>
          <a:p>
            <a:pPr marL="208901" algn="l" defTabSz="584200">
              <a:lnSpc>
                <a:spcPct val="100000"/>
              </a:lnSpc>
              <a:defRPr sz="2100" b="1">
                <a:solidFill>
                  <a:srgbClr val="5E5E5E"/>
                </a:solidFill>
                <a:latin typeface="Century Gothic"/>
                <a:ea typeface="Century Gothic"/>
                <a:cs typeface="Century Gothic"/>
                <a:sym typeface="Century Gothic"/>
              </a:defRPr>
            </a:pPr>
            <a:endParaRP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p:txBody>
      </p:sp>
      <p:pic>
        <p:nvPicPr>
          <p:cNvPr id="604" name="Image" descr="Image"/>
          <p:cNvPicPr>
            <a:picLocks noChangeAspect="1"/>
          </p:cNvPicPr>
          <p:nvPr/>
        </p:nvPicPr>
        <p:blipFill>
          <a:blip r:embed="rId2"/>
          <a:stretch>
            <a:fillRect/>
          </a:stretch>
        </p:blipFill>
        <p:spPr>
          <a:xfrm>
            <a:off x="764990" y="2213568"/>
            <a:ext cx="4524697" cy="2752035"/>
          </a:xfrm>
          <a:prstGeom prst="rect">
            <a:avLst/>
          </a:prstGeom>
          <a:ln w="12700">
            <a:miter lim="400000"/>
          </a:ln>
        </p:spPr>
      </p:pic>
      <p:sp>
        <p:nvSpPr>
          <p:cNvPr id="605" name="Inference"/>
          <p:cNvSpPr/>
          <p:nvPr/>
        </p:nvSpPr>
        <p:spPr>
          <a:xfrm>
            <a:off x="644478" y="1002895"/>
            <a:ext cx="11715844" cy="956409"/>
          </a:xfrm>
          <a:prstGeom prst="roundRect">
            <a:avLst>
              <a:gd name="adj" fmla="val 19918"/>
            </a:avLst>
          </a:prstGeom>
          <a:solidFill>
            <a:srgbClr val="FEAE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3500" b="1">
                <a:solidFill>
                  <a:srgbClr val="FFFFFF"/>
                </a:solidFill>
                <a:latin typeface="Century Gothic"/>
                <a:ea typeface="Century Gothic"/>
                <a:cs typeface="Century Gothic"/>
                <a:sym typeface="Century Gothic"/>
              </a:defRPr>
            </a:lvl1pPr>
          </a:lstStyle>
          <a:p>
            <a:r>
              <a:t>Inference</a:t>
            </a:r>
          </a:p>
        </p:txBody>
      </p:sp>
      <p:sp>
        <p:nvSpPr>
          <p:cNvPr id="606" name="Your ideas."/>
          <p:cNvSpPr/>
          <p:nvPr/>
        </p:nvSpPr>
        <p:spPr>
          <a:xfrm>
            <a:off x="853258" y="5219867"/>
            <a:ext cx="1700637" cy="1842066"/>
          </a:xfrm>
          <a:prstGeom prst="roundRect">
            <a:avLst>
              <a:gd name="adj" fmla="val 12780"/>
            </a:avLst>
          </a:prstGeom>
          <a:solidFill>
            <a:srgbClr val="F2D0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5E5E5E"/>
                </a:solidFill>
                <a:latin typeface="Century Gothic"/>
                <a:ea typeface="Century Gothic"/>
                <a:cs typeface="Century Gothic"/>
                <a:sym typeface="Century Gothic"/>
              </a:defRPr>
            </a:lvl1pPr>
          </a:lstStyle>
          <a:p>
            <a:r>
              <a:t>Your ideas. </a:t>
            </a:r>
          </a:p>
        </p:txBody>
      </p:sp>
      <p:sp>
        <p:nvSpPr>
          <p:cNvPr id="607" name="Use your understanding of the text to give an answer."/>
          <p:cNvSpPr/>
          <p:nvPr/>
        </p:nvSpPr>
        <p:spPr>
          <a:xfrm>
            <a:off x="847314" y="7316197"/>
            <a:ext cx="1712525" cy="1938059"/>
          </a:xfrm>
          <a:prstGeom prst="roundRect">
            <a:avLst>
              <a:gd name="adj" fmla="val 11124"/>
            </a:avLst>
          </a:prstGeom>
          <a:solidFill>
            <a:srgbClr val="F2D0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1800" b="1">
                <a:solidFill>
                  <a:srgbClr val="5E5E5E"/>
                </a:solidFill>
                <a:latin typeface="Century Gothic"/>
                <a:ea typeface="Century Gothic"/>
                <a:cs typeface="Century Gothic"/>
                <a:sym typeface="Century Gothic"/>
              </a:defRPr>
            </a:lvl1pPr>
          </a:lstStyle>
          <a:p>
            <a:r>
              <a:t>Use your understanding of the text to give an answer. </a:t>
            </a:r>
          </a:p>
        </p:txBody>
      </p:sp>
      <p:pic>
        <p:nvPicPr>
          <p:cNvPr id="608" name="Screen Shot 2024-02-22 at 7.59.23 AM.png" descr="Screen Shot 2024-02-22 at 7.59.23 AM.png"/>
          <p:cNvPicPr>
            <a:picLocks noChangeAspect="1"/>
          </p:cNvPicPr>
          <p:nvPr/>
        </p:nvPicPr>
        <p:blipFill>
          <a:blip r:embed="rId3"/>
          <a:stretch>
            <a:fillRect/>
          </a:stretch>
        </p:blipFill>
        <p:spPr>
          <a:xfrm>
            <a:off x="2762273" y="5468604"/>
            <a:ext cx="2484647" cy="3459634"/>
          </a:xfrm>
          <a:prstGeom prst="rect">
            <a:avLst/>
          </a:prstGeom>
          <a:ln w="12700">
            <a:miter lim="400000"/>
          </a:ln>
        </p:spPr>
      </p:pic>
      <p:sp>
        <p:nvSpPr>
          <p:cNvPr id="609" name="I think Jake wants to be a magician because when he was younger he saw a magic show. He grew up and wanted to have is own magic show."/>
          <p:cNvSpPr txBox="1"/>
          <p:nvPr/>
        </p:nvSpPr>
        <p:spPr>
          <a:xfrm>
            <a:off x="5795031" y="7254959"/>
            <a:ext cx="6399890" cy="1280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08901" algn="l" defTabSz="584200">
              <a:lnSpc>
                <a:spcPct val="110000"/>
              </a:lnSpc>
              <a:defRPr sz="2100">
                <a:solidFill>
                  <a:srgbClr val="0433FF"/>
                </a:solidFill>
                <a:latin typeface="HanziPen TC Bold"/>
                <a:ea typeface="HanziPen TC Bold"/>
                <a:cs typeface="HanziPen TC Bold"/>
                <a:sym typeface="HanziPen TC Bold"/>
              </a:defRPr>
            </a:lvl1pPr>
          </a:lstStyle>
          <a:p>
            <a:r>
              <a:t>I think Jake wants to be a magician because when he was younger he saw a magic show. He grew up and wanted to have is own magic show. </a:t>
            </a:r>
          </a:p>
        </p:txBody>
      </p:sp>
      <p:sp>
        <p:nvSpPr>
          <p:cNvPr id="611" name="Table of Contents">
            <a:hlinkClick r:id="rId4"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4" name="ANSWERS">
            <a:extLst>
              <a:ext uri="{FF2B5EF4-FFF2-40B4-BE49-F238E27FC236}">
                <a16:creationId xmlns:a16="http://schemas.microsoft.com/office/drawing/2014/main" id="{C13BAA7B-E8D2-8314-1522-E0D99DEE5E71}"/>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Justification"/>
          <p:cNvSpPr/>
          <p:nvPr/>
        </p:nvSpPr>
        <p:spPr>
          <a:xfrm>
            <a:off x="653064" y="1002895"/>
            <a:ext cx="11698672" cy="956409"/>
          </a:xfrm>
          <a:prstGeom prst="roundRect">
            <a:avLst>
              <a:gd name="adj" fmla="val 19918"/>
            </a:avLst>
          </a:prstGeom>
          <a:solidFill>
            <a:srgbClr val="FF644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3300" b="1">
                <a:solidFill>
                  <a:srgbClr val="FFFFFF"/>
                </a:solidFill>
                <a:latin typeface="Century Gothic"/>
                <a:ea typeface="Century Gothic"/>
                <a:cs typeface="Century Gothic"/>
                <a:sym typeface="Century Gothic"/>
              </a:defRPr>
            </a:lvl1pPr>
          </a:lstStyle>
          <a:p>
            <a:r>
              <a:t>Justification</a:t>
            </a:r>
          </a:p>
        </p:txBody>
      </p:sp>
      <p:sp>
        <p:nvSpPr>
          <p:cNvPr id="614" name="Samantha loved animals and dreamed of being a veterinarian one day. One afternoon, she found a stray kitten hiding in the bushes near her house. She gently coaxed the scared kitty out and took it home. She gave it food, water, and lots of love. The next "/>
          <p:cNvSpPr/>
          <p:nvPr/>
        </p:nvSpPr>
        <p:spPr>
          <a:xfrm>
            <a:off x="5603235" y="2213568"/>
            <a:ext cx="6783482" cy="3340059"/>
          </a:xfrm>
          <a:prstGeom prst="roundRect">
            <a:avLst>
              <a:gd name="adj" fmla="val 9717"/>
            </a:avLst>
          </a:prstGeom>
          <a:solidFill>
            <a:srgbClr val="FFBE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208901" algn="l" defTabSz="584200">
              <a:lnSpc>
                <a:spcPct val="100000"/>
              </a:lnSpc>
              <a:defRPr sz="2000" b="1">
                <a:solidFill>
                  <a:srgbClr val="5E5E5E"/>
                </a:solidFill>
                <a:latin typeface="Century Gothic"/>
                <a:ea typeface="Century Gothic"/>
                <a:cs typeface="Century Gothic"/>
                <a:sym typeface="Century Gothic"/>
              </a:defRPr>
            </a:lvl1pPr>
          </a:lstStyle>
          <a:p>
            <a:r>
              <a:t>Samantha loved animals and dreamed of being a veterinarian one day. One afternoon, she found a stray kitten hiding in the bushes near her house. She gently coaxed the scared kitty out and took it home. She gave it food, water, and lots of love. The next day, Samantha took the kitten to the animal shelter to get it checked by the vet.</a:t>
            </a:r>
          </a:p>
        </p:txBody>
      </p:sp>
      <p:sp>
        <p:nvSpPr>
          <p:cNvPr id="615" name="What made Lily decide to explore the attic and find the book?…"/>
          <p:cNvSpPr/>
          <p:nvPr/>
        </p:nvSpPr>
        <p:spPr>
          <a:xfrm>
            <a:off x="5603235" y="5908966"/>
            <a:ext cx="6783482" cy="3340059"/>
          </a:xfrm>
          <a:prstGeom prst="roundRect">
            <a:avLst>
              <a:gd name="adj" fmla="val 9717"/>
            </a:avLst>
          </a:prstGeom>
          <a:solidFill>
            <a:srgbClr val="FFBE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08901" algn="l" defTabSz="584200">
              <a:lnSpc>
                <a:spcPct val="100000"/>
              </a:lnSpc>
              <a:defRPr sz="2000" b="1">
                <a:solidFill>
                  <a:srgbClr val="5E5E5E"/>
                </a:solidFill>
                <a:latin typeface="Century Gothic"/>
                <a:ea typeface="Century Gothic"/>
                <a:cs typeface="Century Gothic"/>
                <a:sym typeface="Century Gothic"/>
              </a:defRPr>
            </a:pPr>
            <a:r>
              <a:t>What made Lily decide to explore the attic and find the book?</a:t>
            </a:r>
          </a:p>
          <a:p>
            <a:pPr marL="208901" algn="l" defTabSz="584200">
              <a:lnSpc>
                <a:spcPct val="100000"/>
              </a:lnSpc>
              <a:defRPr sz="2100" b="1">
                <a:solidFill>
                  <a:srgbClr val="5E5E5E"/>
                </a:solidFill>
                <a:latin typeface="Century Gothic"/>
                <a:ea typeface="Century Gothic"/>
                <a:cs typeface="Century Gothic"/>
                <a:sym typeface="Century Gothic"/>
              </a:defRPr>
            </a:pPr>
            <a:endParaRP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p:txBody>
      </p:sp>
      <p:pic>
        <p:nvPicPr>
          <p:cNvPr id="616" name="Image" descr="Image"/>
          <p:cNvPicPr>
            <a:picLocks noChangeAspect="1"/>
          </p:cNvPicPr>
          <p:nvPr/>
        </p:nvPicPr>
        <p:blipFill>
          <a:blip r:embed="rId2"/>
          <a:stretch>
            <a:fillRect/>
          </a:stretch>
        </p:blipFill>
        <p:spPr>
          <a:xfrm>
            <a:off x="747105" y="2213568"/>
            <a:ext cx="4453675" cy="2752035"/>
          </a:xfrm>
          <a:prstGeom prst="rect">
            <a:avLst/>
          </a:prstGeom>
          <a:ln w="12700">
            <a:miter lim="400000"/>
          </a:ln>
        </p:spPr>
      </p:pic>
      <p:sp>
        <p:nvSpPr>
          <p:cNvPr id="617" name="Line"/>
          <p:cNvSpPr/>
          <p:nvPr/>
        </p:nvSpPr>
        <p:spPr>
          <a:xfrm>
            <a:off x="741200" y="4960840"/>
            <a:ext cx="4465485" cy="1"/>
          </a:xfrm>
          <a:prstGeom prst="line">
            <a:avLst/>
          </a:prstGeom>
          <a:ln>
            <a:solidFill>
              <a:srgbClr val="000000"/>
            </a:solidFill>
            <a:miter lim="400000"/>
          </a:ln>
        </p:spPr>
        <p:txBody>
          <a:bodyPr lIns="50800" tIns="50800" rIns="50800" bIns="50800" anchor="ctr"/>
          <a:lstStyle/>
          <a:p>
            <a:pPr>
              <a:lnSpc>
                <a:spcPct val="100000"/>
              </a:lnSpc>
              <a:defRPr>
                <a:solidFill>
                  <a:srgbClr val="5E5E5E"/>
                </a:solidFill>
                <a:latin typeface="Helvetica Neue"/>
                <a:ea typeface="Helvetica Neue"/>
                <a:cs typeface="Helvetica Neue"/>
                <a:sym typeface="Helvetica Neue"/>
              </a:defRPr>
            </a:pPr>
            <a:endParaRPr/>
          </a:p>
        </p:txBody>
      </p:sp>
      <p:sp>
        <p:nvSpPr>
          <p:cNvPr id="618" name="From the text"/>
          <p:cNvSpPr/>
          <p:nvPr/>
        </p:nvSpPr>
        <p:spPr>
          <a:xfrm>
            <a:off x="699005" y="5219868"/>
            <a:ext cx="1635747" cy="1915916"/>
          </a:xfrm>
          <a:prstGeom prst="roundRect">
            <a:avLst>
              <a:gd name="adj" fmla="val 11646"/>
            </a:avLst>
          </a:prstGeom>
          <a:solidFill>
            <a:srgbClr val="FFBE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5E5E5E"/>
                </a:solidFill>
                <a:latin typeface="Century Gothic"/>
                <a:ea typeface="Century Gothic"/>
                <a:cs typeface="Century Gothic"/>
                <a:sym typeface="Century Gothic"/>
              </a:defRPr>
            </a:lvl1pPr>
          </a:lstStyle>
          <a:p>
            <a:r>
              <a:t>From the text</a:t>
            </a:r>
          </a:p>
        </p:txBody>
      </p:sp>
      <p:sp>
        <p:nvSpPr>
          <p:cNvPr id="619" name="Explain why you chose this answer with evidence from the text."/>
          <p:cNvSpPr/>
          <p:nvPr/>
        </p:nvSpPr>
        <p:spPr>
          <a:xfrm>
            <a:off x="699005" y="7390048"/>
            <a:ext cx="1635747" cy="1820630"/>
          </a:xfrm>
          <a:prstGeom prst="roundRect">
            <a:avLst>
              <a:gd name="adj" fmla="val 11646"/>
            </a:avLst>
          </a:prstGeom>
          <a:solidFill>
            <a:srgbClr val="FFBE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1800" b="1">
                <a:solidFill>
                  <a:srgbClr val="5E5E5E"/>
                </a:solidFill>
                <a:latin typeface="Century Gothic"/>
                <a:ea typeface="Century Gothic"/>
                <a:cs typeface="Century Gothic"/>
                <a:sym typeface="Century Gothic"/>
              </a:defRPr>
            </a:lvl1pPr>
          </a:lstStyle>
          <a:p>
            <a:r>
              <a:t>Explain why you chose this answer with evidence from the text. </a:t>
            </a:r>
          </a:p>
        </p:txBody>
      </p:sp>
      <p:pic>
        <p:nvPicPr>
          <p:cNvPr id="620" name="Image" descr="Image"/>
          <p:cNvPicPr>
            <a:picLocks noChangeAspect="1"/>
          </p:cNvPicPr>
          <p:nvPr/>
        </p:nvPicPr>
        <p:blipFill>
          <a:blip r:embed="rId3"/>
          <a:stretch>
            <a:fillRect/>
          </a:stretch>
        </p:blipFill>
        <p:spPr>
          <a:xfrm>
            <a:off x="2370781" y="5356495"/>
            <a:ext cx="3061375" cy="3968449"/>
          </a:xfrm>
          <a:prstGeom prst="rect">
            <a:avLst/>
          </a:prstGeom>
          <a:ln w="12700">
            <a:miter lim="400000"/>
          </a:ln>
        </p:spPr>
      </p:pic>
      <p:sp>
        <p:nvSpPr>
          <p:cNvPr id="621" name="Rectangle"/>
          <p:cNvSpPr/>
          <p:nvPr/>
        </p:nvSpPr>
        <p:spPr>
          <a:xfrm>
            <a:off x="2757251" y="7722300"/>
            <a:ext cx="2456561" cy="1200105"/>
          </a:xfrm>
          <a:prstGeom prst="rect">
            <a:avLst/>
          </a:prstGeom>
          <a:solidFill>
            <a:srgbClr val="FFFFFF"/>
          </a:solidFill>
          <a:ln w="12700">
            <a:miter lim="400000"/>
          </a:ln>
        </p:spPr>
        <p:txBody>
          <a:bodyPr lIns="50800" tIns="50800" rIns="50800" bIns="50800" anchor="ctr"/>
          <a:lstStyle/>
          <a:p>
            <a:pPr defTabSz="584200">
              <a:lnSpc>
                <a:spcPct val="100000"/>
              </a:lnSpc>
              <a:defRPr sz="2200">
                <a:solidFill>
                  <a:srgbClr val="FFFFFF"/>
                </a:solidFill>
                <a:latin typeface="Helvetica Neue Medium"/>
                <a:ea typeface="Helvetica Neue Medium"/>
                <a:cs typeface="Helvetica Neue Medium"/>
                <a:sym typeface="Helvetica Neue Medium"/>
              </a:defRPr>
            </a:pPr>
            <a:endParaRPr/>
          </a:p>
        </p:txBody>
      </p:sp>
      <p:sp>
        <p:nvSpPr>
          <p:cNvPr id="622" name="Rectangle"/>
          <p:cNvSpPr/>
          <p:nvPr/>
        </p:nvSpPr>
        <p:spPr>
          <a:xfrm>
            <a:off x="2500371" y="7582934"/>
            <a:ext cx="2456560" cy="1200105"/>
          </a:xfrm>
          <a:prstGeom prst="rect">
            <a:avLst/>
          </a:prstGeom>
          <a:solidFill>
            <a:srgbClr val="FFFFFF"/>
          </a:solidFill>
          <a:ln w="12700">
            <a:miter lim="400000"/>
          </a:ln>
        </p:spPr>
        <p:txBody>
          <a:bodyPr lIns="50800" tIns="50800" rIns="50800" bIns="50800" anchor="ctr"/>
          <a:lstStyle/>
          <a:p>
            <a:pPr defTabSz="584200">
              <a:lnSpc>
                <a:spcPct val="100000"/>
              </a:lnSpc>
              <a:defRPr sz="2200">
                <a:solidFill>
                  <a:srgbClr val="FFFFFF"/>
                </a:solidFill>
                <a:latin typeface="Helvetica Neue Medium"/>
                <a:ea typeface="Helvetica Neue Medium"/>
                <a:cs typeface="Helvetica Neue Medium"/>
                <a:sym typeface="Helvetica Neue Medium"/>
              </a:defRPr>
            </a:pPr>
            <a:endParaRPr/>
          </a:p>
        </p:txBody>
      </p:sp>
      <p:sp>
        <p:nvSpPr>
          <p:cNvPr id="623" name="piece of evidence from the text."/>
          <p:cNvSpPr txBox="1"/>
          <p:nvPr/>
        </p:nvSpPr>
        <p:spPr>
          <a:xfrm>
            <a:off x="2678923" y="7560066"/>
            <a:ext cx="1952229" cy="235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100">
                <a:solidFill>
                  <a:srgbClr val="303030"/>
                </a:solidFill>
                <a:latin typeface="Calibri"/>
                <a:ea typeface="Calibri"/>
                <a:cs typeface="Calibri"/>
                <a:sym typeface="Calibri"/>
              </a:defRPr>
            </a:lvl1pPr>
          </a:lstStyle>
          <a:p>
            <a:r>
              <a:t>piece of evidence from the text. </a:t>
            </a:r>
          </a:p>
        </p:txBody>
      </p:sp>
      <p:sp>
        <p:nvSpPr>
          <p:cNvPr id="624" name="Samantha brought the kitten to the animal shelter to get it the medical care it needed. She cared a lot about the kitten's health and wanted to make sure it was in good hands."/>
          <p:cNvSpPr txBox="1"/>
          <p:nvPr/>
        </p:nvSpPr>
        <p:spPr>
          <a:xfrm>
            <a:off x="5795031" y="7230631"/>
            <a:ext cx="6399890" cy="1685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08901" algn="l" defTabSz="584200">
              <a:lnSpc>
                <a:spcPct val="110000"/>
              </a:lnSpc>
              <a:defRPr sz="2100">
                <a:solidFill>
                  <a:srgbClr val="0433FF"/>
                </a:solidFill>
                <a:latin typeface="HanziPen TC Bold"/>
                <a:ea typeface="HanziPen TC Bold"/>
                <a:cs typeface="HanziPen TC Bold"/>
                <a:sym typeface="HanziPen TC Bold"/>
              </a:defRPr>
            </a:lvl1pPr>
          </a:lstStyle>
          <a:p>
            <a:r>
              <a:t>Samantha brought the kitten to the animal shelter to get it the medical care it needed. She cared a lot about the kitten's health and wanted to make sure it was in good hands. </a:t>
            </a:r>
          </a:p>
        </p:txBody>
      </p:sp>
      <p:sp>
        <p:nvSpPr>
          <p:cNvPr id="626" name="Table of Contents">
            <a:hlinkClick r:id="rId4"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2" name="ANSWERS">
            <a:extLst>
              <a:ext uri="{FF2B5EF4-FFF2-40B4-BE49-F238E27FC236}">
                <a16:creationId xmlns:a16="http://schemas.microsoft.com/office/drawing/2014/main" id="{A90F7326-10CD-CA2F-96D8-8AE996DA35B6}"/>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Part 1: Opinion"/>
          <p:cNvSpPr txBox="1">
            <a:spLocks noGrp="1"/>
          </p:cNvSpPr>
          <p:nvPr>
            <p:ph type="title"/>
          </p:nvPr>
        </p:nvSpPr>
        <p:spPr>
          <a:xfrm>
            <a:off x="2339974" y="523874"/>
            <a:ext cx="8324852" cy="1619252"/>
          </a:xfrm>
          <a:prstGeom prst="rect">
            <a:avLst/>
          </a:prstGeom>
        </p:spPr>
        <p:txBody>
          <a:bodyPr/>
          <a:lstStyle>
            <a:lvl1pPr>
              <a:defRPr sz="6500" b="1">
                <a:latin typeface="Century Gothic"/>
                <a:ea typeface="Century Gothic"/>
                <a:cs typeface="Century Gothic"/>
                <a:sym typeface="Century Gothic"/>
              </a:defRPr>
            </a:lvl1pPr>
          </a:lstStyle>
          <a:p>
            <a:r>
              <a:t>Part 1: Opinion</a:t>
            </a:r>
          </a:p>
        </p:txBody>
      </p:sp>
      <p:pic>
        <p:nvPicPr>
          <p:cNvPr id="629" name="Image" descr="Image"/>
          <p:cNvPicPr>
            <a:picLocks noChangeAspect="1"/>
          </p:cNvPicPr>
          <p:nvPr/>
        </p:nvPicPr>
        <p:blipFill>
          <a:blip r:embed="rId2"/>
          <a:stretch>
            <a:fillRect/>
          </a:stretch>
        </p:blipFill>
        <p:spPr>
          <a:xfrm>
            <a:off x="953519" y="2578662"/>
            <a:ext cx="10952838" cy="6394254"/>
          </a:xfrm>
          <a:prstGeom prst="rect">
            <a:avLst/>
          </a:prstGeom>
          <a:ln w="12700">
            <a:miter lim="400000"/>
          </a:ln>
        </p:spPr>
      </p:pic>
      <p:pic>
        <p:nvPicPr>
          <p:cNvPr id="630" name="Image" descr="Image"/>
          <p:cNvPicPr>
            <a:picLocks noChangeAspect="1"/>
          </p:cNvPicPr>
          <p:nvPr/>
        </p:nvPicPr>
        <p:blipFill>
          <a:blip r:embed="rId2"/>
          <a:srcRect t="53985" b="43247"/>
          <a:stretch>
            <a:fillRect/>
          </a:stretch>
        </p:blipFill>
        <p:spPr>
          <a:xfrm>
            <a:off x="953460" y="8895789"/>
            <a:ext cx="10952838" cy="176909"/>
          </a:xfrm>
          <a:prstGeom prst="rect">
            <a:avLst/>
          </a:prstGeom>
          <a:ln w="12700">
            <a:miter lim="400000"/>
          </a:ln>
        </p:spPr>
      </p:pic>
      <p:pic>
        <p:nvPicPr>
          <p:cNvPr id="631" name="Image" descr="Image"/>
          <p:cNvPicPr>
            <a:picLocks noChangeAspect="1"/>
          </p:cNvPicPr>
          <p:nvPr/>
        </p:nvPicPr>
        <p:blipFill>
          <a:blip r:embed="rId3"/>
          <a:srcRect/>
          <a:stretch>
            <a:fillRect/>
          </a:stretch>
        </p:blipFill>
        <p:spPr>
          <a:xfrm>
            <a:off x="9000323" y="4317358"/>
            <a:ext cx="2792046" cy="4653410"/>
          </a:xfrm>
          <a:prstGeom prst="rect">
            <a:avLst/>
          </a:prstGeom>
          <a:ln w="12700">
            <a:miter lim="400000"/>
          </a:ln>
        </p:spPr>
      </p:pic>
      <p:pic>
        <p:nvPicPr>
          <p:cNvPr id="632" name="Image" descr="Image"/>
          <p:cNvPicPr>
            <a:picLocks noChangeAspect="1"/>
          </p:cNvPicPr>
          <p:nvPr/>
        </p:nvPicPr>
        <p:blipFill>
          <a:blip r:embed="rId2"/>
          <a:srcRect l="99022" t="38321"/>
          <a:stretch>
            <a:fillRect/>
          </a:stretch>
        </p:blipFill>
        <p:spPr>
          <a:xfrm>
            <a:off x="8948492" y="4299621"/>
            <a:ext cx="129385" cy="4764857"/>
          </a:xfrm>
          <a:prstGeom prst="rect">
            <a:avLst/>
          </a:prstGeom>
          <a:ln w="12700">
            <a:miter lim="400000"/>
          </a:ln>
        </p:spPr>
      </p:pic>
      <p:sp>
        <p:nvSpPr>
          <p:cNvPr id="633" name="In opinion my last holiday was amazing. I went to the beach and spent most of my time swimming."/>
          <p:cNvSpPr txBox="1"/>
          <p:nvPr/>
        </p:nvSpPr>
        <p:spPr>
          <a:xfrm>
            <a:off x="1115164" y="6497110"/>
            <a:ext cx="7694410" cy="1059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08901" algn="l" defTabSz="584200">
              <a:lnSpc>
                <a:spcPct val="160000"/>
              </a:lnSpc>
              <a:defRPr sz="2100">
                <a:solidFill>
                  <a:srgbClr val="0433FF"/>
                </a:solidFill>
                <a:latin typeface="HanziPen TC Bold"/>
                <a:ea typeface="HanziPen TC Bold"/>
                <a:cs typeface="HanziPen TC Bold"/>
                <a:sym typeface="HanziPen TC Bold"/>
              </a:defRPr>
            </a:lvl1pPr>
          </a:lstStyle>
          <a:p>
            <a:r>
              <a:t>In opinion my last holiday was amazing. I went to the beach and spent most of my time swimming. </a:t>
            </a:r>
          </a:p>
        </p:txBody>
      </p:sp>
      <p:sp>
        <p:nvSpPr>
          <p:cNvPr id="635" name="Table of Contents">
            <a:hlinkClick r:id="rId4"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2" name="ANSWERS">
            <a:extLst>
              <a:ext uri="{FF2B5EF4-FFF2-40B4-BE49-F238E27FC236}">
                <a16:creationId xmlns:a16="http://schemas.microsoft.com/office/drawing/2014/main" id="{28BBC888-31E3-5A62-EF88-9E8A84922766}"/>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Image" descr="Image"/>
          <p:cNvPicPr>
            <a:picLocks noChangeAspect="1"/>
          </p:cNvPicPr>
          <p:nvPr/>
        </p:nvPicPr>
        <p:blipFill>
          <a:blip r:embed="rId2"/>
          <a:srcRect t="56199" b="24128"/>
          <a:stretch>
            <a:fillRect/>
          </a:stretch>
        </p:blipFill>
        <p:spPr>
          <a:xfrm rot="10800000" flipH="1">
            <a:off x="2131223" y="8071077"/>
            <a:ext cx="9042124" cy="1382045"/>
          </a:xfrm>
          <a:prstGeom prst="rect">
            <a:avLst/>
          </a:prstGeom>
          <a:ln w="12700">
            <a:miter lim="400000"/>
          </a:ln>
        </p:spPr>
      </p:pic>
      <p:pic>
        <p:nvPicPr>
          <p:cNvPr id="638" name="Image" descr="Image"/>
          <p:cNvPicPr>
            <a:picLocks noChangeAspect="1"/>
          </p:cNvPicPr>
          <p:nvPr/>
        </p:nvPicPr>
        <p:blipFill>
          <a:blip r:embed="rId2"/>
          <a:stretch>
            <a:fillRect/>
          </a:stretch>
        </p:blipFill>
        <p:spPr>
          <a:xfrm>
            <a:off x="2131163" y="1503620"/>
            <a:ext cx="9042124" cy="7025293"/>
          </a:xfrm>
          <a:prstGeom prst="rect">
            <a:avLst/>
          </a:prstGeom>
          <a:ln w="12700">
            <a:miter lim="400000"/>
          </a:ln>
        </p:spPr>
      </p:pic>
      <p:sp>
        <p:nvSpPr>
          <p:cNvPr id="639" name="Part 2: Plan (A)"/>
          <p:cNvSpPr txBox="1">
            <a:spLocks noGrp="1"/>
          </p:cNvSpPr>
          <p:nvPr>
            <p:ph type="title"/>
          </p:nvPr>
        </p:nvSpPr>
        <p:spPr>
          <a:xfrm>
            <a:off x="2339974" y="-30478"/>
            <a:ext cx="8324852" cy="1619251"/>
          </a:xfrm>
          <a:prstGeom prst="rect">
            <a:avLst/>
          </a:prstGeom>
        </p:spPr>
        <p:txBody>
          <a:bodyPr/>
          <a:lstStyle>
            <a:lvl1pPr>
              <a:tabLst>
                <a:tab pos="7137400" algn="l"/>
              </a:tabLst>
              <a:defRPr sz="6500" b="1">
                <a:latin typeface="Century Gothic"/>
                <a:ea typeface="Century Gothic"/>
                <a:cs typeface="Century Gothic"/>
                <a:sym typeface="Century Gothic"/>
              </a:defRPr>
            </a:lvl1pPr>
          </a:lstStyle>
          <a:p>
            <a:r>
              <a:t>Part 2: Plan (A)</a:t>
            </a:r>
          </a:p>
        </p:txBody>
      </p:sp>
      <p:sp>
        <p:nvSpPr>
          <p:cNvPr id="640" name="Line"/>
          <p:cNvSpPr/>
          <p:nvPr/>
        </p:nvSpPr>
        <p:spPr>
          <a:xfrm flipV="1">
            <a:off x="6652224" y="6762407"/>
            <a:ext cx="1" cy="817776"/>
          </a:xfrm>
          <a:prstGeom prst="line">
            <a:avLst/>
          </a:prstGeom>
          <a:ln w="25400">
            <a:solidFill>
              <a:srgbClr val="000000"/>
            </a:solidFill>
            <a:miter lim="400000"/>
          </a:ln>
        </p:spPr>
        <p:txBody>
          <a:bodyPr lIns="50800" tIns="50800" rIns="50800" bIns="50800" anchor="ctr"/>
          <a:lstStyle/>
          <a:p>
            <a:endParaRPr/>
          </a:p>
        </p:txBody>
      </p:sp>
      <p:sp>
        <p:nvSpPr>
          <p:cNvPr id="641" name="Line"/>
          <p:cNvSpPr/>
          <p:nvPr/>
        </p:nvSpPr>
        <p:spPr>
          <a:xfrm flipV="1">
            <a:off x="4477252" y="7988827"/>
            <a:ext cx="1389802" cy="316213"/>
          </a:xfrm>
          <a:prstGeom prst="line">
            <a:avLst/>
          </a:prstGeom>
          <a:ln w="25400">
            <a:solidFill>
              <a:srgbClr val="000000"/>
            </a:solidFill>
            <a:miter lim="400000"/>
          </a:ln>
        </p:spPr>
        <p:txBody>
          <a:bodyPr lIns="50800" tIns="50800" rIns="50800" bIns="50800" anchor="ctr"/>
          <a:lstStyle/>
          <a:p>
            <a:endParaRPr/>
          </a:p>
        </p:txBody>
      </p:sp>
      <p:sp>
        <p:nvSpPr>
          <p:cNvPr id="642" name="Line"/>
          <p:cNvSpPr/>
          <p:nvPr/>
        </p:nvSpPr>
        <p:spPr>
          <a:xfrm flipH="1" flipV="1">
            <a:off x="7399449" y="7988827"/>
            <a:ext cx="1263485" cy="316213"/>
          </a:xfrm>
          <a:prstGeom prst="line">
            <a:avLst/>
          </a:prstGeom>
          <a:ln w="25400">
            <a:solidFill>
              <a:srgbClr val="000000"/>
            </a:solidFill>
            <a:miter lim="400000"/>
          </a:ln>
        </p:spPr>
        <p:txBody>
          <a:bodyPr lIns="50800" tIns="50800" rIns="50800" bIns="50800" anchor="ctr"/>
          <a:lstStyle/>
          <a:p>
            <a:endParaRPr/>
          </a:p>
        </p:txBody>
      </p:sp>
      <p:sp>
        <p:nvSpPr>
          <p:cNvPr id="643" name="Oval"/>
          <p:cNvSpPr/>
          <p:nvPr/>
        </p:nvSpPr>
        <p:spPr>
          <a:xfrm>
            <a:off x="5502466" y="5642314"/>
            <a:ext cx="2299518" cy="122296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644" name="Oval"/>
          <p:cNvSpPr/>
          <p:nvPr/>
        </p:nvSpPr>
        <p:spPr>
          <a:xfrm>
            <a:off x="2567140" y="8030822"/>
            <a:ext cx="2299518" cy="122296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645" name="Oval"/>
          <p:cNvSpPr/>
          <p:nvPr/>
        </p:nvSpPr>
        <p:spPr>
          <a:xfrm>
            <a:off x="8437791" y="8030822"/>
            <a:ext cx="2299519" cy="122296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646" name="Oval"/>
          <p:cNvSpPr/>
          <p:nvPr/>
        </p:nvSpPr>
        <p:spPr>
          <a:xfrm>
            <a:off x="5502466" y="7208113"/>
            <a:ext cx="2299518" cy="161925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sz="2200">
                <a:solidFill>
                  <a:schemeClr val="accent1">
                    <a:satOff val="2969"/>
                    <a:lumOff val="-11469"/>
                  </a:schemeClr>
                </a:solidFill>
                <a:latin typeface="Graphik"/>
                <a:ea typeface="Graphik"/>
                <a:cs typeface="Graphik"/>
                <a:sym typeface="Graphik"/>
              </a:defRPr>
            </a:pPr>
            <a:endParaRPr/>
          </a:p>
        </p:txBody>
      </p:sp>
      <p:sp>
        <p:nvSpPr>
          <p:cNvPr id="647" name="Last Holiday"/>
          <p:cNvSpPr txBox="1"/>
          <p:nvPr/>
        </p:nvSpPr>
        <p:spPr>
          <a:xfrm>
            <a:off x="5747538" y="7782788"/>
            <a:ext cx="1809374"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08901" algn="l" defTabSz="584200">
              <a:lnSpc>
                <a:spcPct val="100000"/>
              </a:lnSpc>
              <a:defRPr sz="2100">
                <a:solidFill>
                  <a:srgbClr val="0433FF"/>
                </a:solidFill>
                <a:latin typeface="HanziPen TC Bold"/>
                <a:ea typeface="HanziPen TC Bold"/>
                <a:cs typeface="HanziPen TC Bold"/>
                <a:sym typeface="HanziPen TC Bold"/>
              </a:defRPr>
            </a:lvl1pPr>
          </a:lstStyle>
          <a:p>
            <a:r>
              <a:t>Last Holiday</a:t>
            </a:r>
          </a:p>
        </p:txBody>
      </p:sp>
      <p:sp>
        <p:nvSpPr>
          <p:cNvPr id="648" name="I went to the beach house."/>
          <p:cNvSpPr txBox="1"/>
          <p:nvPr/>
        </p:nvSpPr>
        <p:spPr>
          <a:xfrm>
            <a:off x="5696738" y="5834694"/>
            <a:ext cx="1809374"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08901" defTabSz="584200">
              <a:lnSpc>
                <a:spcPct val="100000"/>
              </a:lnSpc>
              <a:defRPr sz="2100">
                <a:solidFill>
                  <a:srgbClr val="0433FF"/>
                </a:solidFill>
                <a:latin typeface="HanziPen TC Bold"/>
                <a:ea typeface="HanziPen TC Bold"/>
                <a:cs typeface="HanziPen TC Bold"/>
                <a:sym typeface="HanziPen TC Bold"/>
              </a:defRPr>
            </a:lvl1pPr>
          </a:lstStyle>
          <a:p>
            <a:r>
              <a:t>I went to the beach house. </a:t>
            </a:r>
          </a:p>
        </p:txBody>
      </p:sp>
      <p:sp>
        <p:nvSpPr>
          <p:cNvPr id="649" name="I took my book, swim suit and headphones."/>
          <p:cNvSpPr txBox="1"/>
          <p:nvPr/>
        </p:nvSpPr>
        <p:spPr>
          <a:xfrm>
            <a:off x="8581046" y="8134302"/>
            <a:ext cx="1809375"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08901" defTabSz="584200">
              <a:lnSpc>
                <a:spcPct val="100000"/>
              </a:lnSpc>
              <a:defRPr sz="1700">
                <a:solidFill>
                  <a:srgbClr val="0433FF"/>
                </a:solidFill>
                <a:latin typeface="HanziPen TC Bold"/>
                <a:ea typeface="HanziPen TC Bold"/>
                <a:cs typeface="HanziPen TC Bold"/>
                <a:sym typeface="HanziPen TC Bold"/>
              </a:defRPr>
            </a:lvl1pPr>
          </a:lstStyle>
          <a:p>
            <a:r>
              <a:t>I took my book, swim suit and headphones. </a:t>
            </a:r>
          </a:p>
        </p:txBody>
      </p:sp>
      <p:sp>
        <p:nvSpPr>
          <p:cNvPr id="650" name="I went with my family and friends."/>
          <p:cNvSpPr txBox="1"/>
          <p:nvPr/>
        </p:nvSpPr>
        <p:spPr>
          <a:xfrm>
            <a:off x="2699082" y="8134302"/>
            <a:ext cx="1809375"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08901" defTabSz="584200">
              <a:lnSpc>
                <a:spcPct val="100000"/>
              </a:lnSpc>
              <a:defRPr sz="1700">
                <a:solidFill>
                  <a:srgbClr val="0433FF"/>
                </a:solidFill>
                <a:latin typeface="HanziPen TC Bold"/>
                <a:ea typeface="HanziPen TC Bold"/>
                <a:cs typeface="HanziPen TC Bold"/>
                <a:sym typeface="HanziPen TC Bold"/>
              </a:defRPr>
            </a:lvl1pPr>
          </a:lstStyle>
          <a:p>
            <a:r>
              <a:t>I went with my family and friends. </a:t>
            </a:r>
          </a:p>
        </p:txBody>
      </p:sp>
      <p:sp>
        <p:nvSpPr>
          <p:cNvPr id="652"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2" name="ANSWERS">
            <a:extLst>
              <a:ext uri="{FF2B5EF4-FFF2-40B4-BE49-F238E27FC236}">
                <a16:creationId xmlns:a16="http://schemas.microsoft.com/office/drawing/2014/main" id="{3B01503E-2E01-FBBA-5A07-8616CCD3E095}"/>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 name="Write a plan for your essay. How can we use technology to help with our education?… Write a plan for your essay. How can we use technology to help with our education?Why do we use technology in school?How will technology help you learn?What technology do" descr="Write a plan for your essay. How can we use technology to help with our education?… Write a plan for your essay. How can we use technology to help with our education?Why do we use technology in school?How will technology help you learn?What technology do you want to be added to schools in the future?"/>
          <p:cNvPicPr>
            <a:picLocks/>
          </p:cNvPicPr>
          <p:nvPr/>
        </p:nvPicPr>
        <p:blipFill>
          <a:blip r:embed="rId2"/>
          <a:stretch>
            <a:fillRect/>
          </a:stretch>
        </p:blipFill>
        <p:spPr>
          <a:xfrm>
            <a:off x="648252" y="973512"/>
            <a:ext cx="4069511" cy="7806576"/>
          </a:xfrm>
          <a:prstGeom prst="rect">
            <a:avLst/>
          </a:prstGeom>
        </p:spPr>
      </p:pic>
      <p:sp>
        <p:nvSpPr>
          <p:cNvPr id="655" name="Part 2: Plan (B)"/>
          <p:cNvSpPr txBox="1">
            <a:spLocks noGrp="1"/>
          </p:cNvSpPr>
          <p:nvPr>
            <p:ph type="title"/>
          </p:nvPr>
        </p:nvSpPr>
        <p:spPr>
          <a:xfrm>
            <a:off x="2339974" y="523874"/>
            <a:ext cx="8324852" cy="1619252"/>
          </a:xfrm>
          <a:prstGeom prst="rect">
            <a:avLst/>
          </a:prstGeom>
        </p:spPr>
        <p:txBody>
          <a:bodyPr/>
          <a:lstStyle>
            <a:lvl1pPr>
              <a:tabLst>
                <a:tab pos="7137400" algn="l"/>
              </a:tabLst>
              <a:defRPr sz="6500" b="1">
                <a:latin typeface="Century Gothic"/>
                <a:ea typeface="Century Gothic"/>
                <a:cs typeface="Century Gothic"/>
                <a:sym typeface="Century Gothic"/>
              </a:defRPr>
            </a:lvl1pPr>
          </a:lstStyle>
          <a:p>
            <a:r>
              <a:t>Part 2: Plan (B)</a:t>
            </a:r>
          </a:p>
        </p:txBody>
      </p:sp>
      <p:sp>
        <p:nvSpPr>
          <p:cNvPr id="656" name="Rounded Rectangle"/>
          <p:cNvSpPr/>
          <p:nvPr/>
        </p:nvSpPr>
        <p:spPr>
          <a:xfrm>
            <a:off x="5153678" y="2728568"/>
            <a:ext cx="7295889" cy="6023664"/>
          </a:xfrm>
          <a:prstGeom prst="roundRect">
            <a:avLst>
              <a:gd name="adj" fmla="val 6365"/>
            </a:avLst>
          </a:prstGeom>
          <a:ln w="25400">
            <a:solidFill>
              <a:srgbClr val="000000"/>
            </a:solidFill>
            <a:miter lim="400000"/>
          </a:ln>
        </p:spPr>
        <p:txBody>
          <a:bodyPr lIns="50800" tIns="50800" rIns="50800" bIns="50800" anchor="ctr"/>
          <a:lstStyle/>
          <a:p>
            <a:pPr defTabSz="584200">
              <a:lnSpc>
                <a:spcPct val="100000"/>
              </a:lnSpc>
              <a:defRPr sz="2200">
                <a:solidFill>
                  <a:srgbClr val="FFFFFF"/>
                </a:solidFill>
                <a:latin typeface="Helvetica Neue Medium"/>
                <a:ea typeface="Helvetica Neue Medium"/>
                <a:cs typeface="Helvetica Neue Medium"/>
                <a:sym typeface="Helvetica Neue Medium"/>
              </a:defRPr>
            </a:pPr>
            <a:endParaRPr/>
          </a:p>
        </p:txBody>
      </p:sp>
      <p:sp>
        <p:nvSpPr>
          <p:cNvPr id="657" name="Oval"/>
          <p:cNvSpPr/>
          <p:nvPr/>
        </p:nvSpPr>
        <p:spPr>
          <a:xfrm>
            <a:off x="7651863" y="4930775"/>
            <a:ext cx="2299519" cy="161925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sz="2200">
                <a:solidFill>
                  <a:schemeClr val="accent1">
                    <a:satOff val="2969"/>
                    <a:lumOff val="-11469"/>
                  </a:schemeClr>
                </a:solidFill>
                <a:latin typeface="Graphik"/>
                <a:ea typeface="Graphik"/>
                <a:cs typeface="Graphik"/>
                <a:sym typeface="Graphik"/>
              </a:defRPr>
            </a:pPr>
            <a:endParaRPr/>
          </a:p>
        </p:txBody>
      </p:sp>
      <p:sp>
        <p:nvSpPr>
          <p:cNvPr id="658" name="Line"/>
          <p:cNvSpPr/>
          <p:nvPr/>
        </p:nvSpPr>
        <p:spPr>
          <a:xfrm flipV="1">
            <a:off x="8732688" y="4125489"/>
            <a:ext cx="1" cy="817776"/>
          </a:xfrm>
          <a:prstGeom prst="line">
            <a:avLst/>
          </a:prstGeom>
          <a:ln w="25400">
            <a:solidFill>
              <a:srgbClr val="000000"/>
            </a:solidFill>
            <a:miter lim="400000"/>
          </a:ln>
        </p:spPr>
        <p:txBody>
          <a:bodyPr lIns="50800" tIns="50800" rIns="50800" bIns="50800" anchor="ctr"/>
          <a:lstStyle/>
          <a:p>
            <a:endParaRPr/>
          </a:p>
        </p:txBody>
      </p:sp>
      <p:sp>
        <p:nvSpPr>
          <p:cNvPr id="659" name="Line"/>
          <p:cNvSpPr/>
          <p:nvPr/>
        </p:nvSpPr>
        <p:spPr>
          <a:xfrm flipV="1">
            <a:off x="7302324" y="6355736"/>
            <a:ext cx="714128" cy="714127"/>
          </a:xfrm>
          <a:prstGeom prst="line">
            <a:avLst/>
          </a:prstGeom>
          <a:ln w="25400">
            <a:solidFill>
              <a:srgbClr val="000000"/>
            </a:solidFill>
            <a:miter lim="400000"/>
          </a:ln>
        </p:spPr>
        <p:txBody>
          <a:bodyPr lIns="50800" tIns="50800" rIns="50800" bIns="50800" anchor="ctr"/>
          <a:lstStyle/>
          <a:p>
            <a:endParaRPr/>
          </a:p>
        </p:txBody>
      </p:sp>
      <p:sp>
        <p:nvSpPr>
          <p:cNvPr id="660" name="Line"/>
          <p:cNvSpPr/>
          <p:nvPr/>
        </p:nvSpPr>
        <p:spPr>
          <a:xfrm flipH="1" flipV="1">
            <a:off x="9548846" y="6355736"/>
            <a:ext cx="714127" cy="714127"/>
          </a:xfrm>
          <a:prstGeom prst="line">
            <a:avLst/>
          </a:prstGeom>
          <a:ln w="25400">
            <a:solidFill>
              <a:srgbClr val="000000"/>
            </a:solidFill>
            <a:miter lim="400000"/>
          </a:ln>
        </p:spPr>
        <p:txBody>
          <a:bodyPr lIns="50800" tIns="50800" rIns="50800" bIns="50800" anchor="ctr"/>
          <a:lstStyle/>
          <a:p>
            <a:endParaRPr/>
          </a:p>
        </p:txBody>
      </p:sp>
      <p:sp>
        <p:nvSpPr>
          <p:cNvPr id="661" name="Oval"/>
          <p:cNvSpPr/>
          <p:nvPr/>
        </p:nvSpPr>
        <p:spPr>
          <a:xfrm>
            <a:off x="7582930" y="3005396"/>
            <a:ext cx="2299518" cy="122296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662" name="Oval"/>
          <p:cNvSpPr/>
          <p:nvPr/>
        </p:nvSpPr>
        <p:spPr>
          <a:xfrm>
            <a:off x="5645452" y="6922118"/>
            <a:ext cx="2299518" cy="1222961"/>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663" name="Oval"/>
          <p:cNvSpPr/>
          <p:nvPr/>
        </p:nvSpPr>
        <p:spPr>
          <a:xfrm>
            <a:off x="9697867" y="7010348"/>
            <a:ext cx="2299518" cy="1222962"/>
          </a:xfrm>
          <a:prstGeom prst="ellipse">
            <a:avLst/>
          </a:prstGeom>
          <a:solidFill>
            <a:srgbClr val="FFFFFF"/>
          </a:solidFill>
          <a:ln w="50800">
            <a:solidFill>
              <a:srgbClr val="0433FF"/>
            </a:solidFill>
            <a:miter lim="400000"/>
          </a:ln>
        </p:spPr>
        <p:txBody>
          <a:bodyPr lIns="50800" tIns="50800" rIns="50800" bIns="50800" anchor="ctr"/>
          <a:lstStyle/>
          <a:p>
            <a:pPr defTabSz="1130300">
              <a:lnSpc>
                <a:spcPct val="100000"/>
              </a:lnSpc>
              <a:defRPr>
                <a:solidFill>
                  <a:schemeClr val="accent1">
                    <a:satOff val="2969"/>
                    <a:lumOff val="-11469"/>
                  </a:schemeClr>
                </a:solidFill>
                <a:latin typeface="Graphik"/>
                <a:ea typeface="Graphik"/>
                <a:cs typeface="Graphik"/>
                <a:sym typeface="Graphik"/>
              </a:defRPr>
            </a:pPr>
            <a:endParaRPr/>
          </a:p>
        </p:txBody>
      </p:sp>
      <p:sp>
        <p:nvSpPr>
          <p:cNvPr id="664" name="Use this to plan for the essay on the next page."/>
          <p:cNvSpPr/>
          <p:nvPr/>
        </p:nvSpPr>
        <p:spPr>
          <a:xfrm>
            <a:off x="607306" y="7386573"/>
            <a:ext cx="4151403" cy="21934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373" y="2442"/>
                </a:lnTo>
                <a:lnTo>
                  <a:pt x="14718" y="736"/>
                </a:lnTo>
                <a:lnTo>
                  <a:pt x="15306" y="3584"/>
                </a:lnTo>
                <a:lnTo>
                  <a:pt x="18107" y="2843"/>
                </a:lnTo>
                <a:lnTo>
                  <a:pt x="17631" y="5712"/>
                </a:lnTo>
                <a:lnTo>
                  <a:pt x="20509" y="6037"/>
                </a:lnTo>
                <a:lnTo>
                  <a:pt x="19033" y="8540"/>
                </a:lnTo>
                <a:lnTo>
                  <a:pt x="21600" y="9888"/>
                </a:lnTo>
                <a:lnTo>
                  <a:pt x="19324" y="11686"/>
                </a:lnTo>
                <a:lnTo>
                  <a:pt x="21232" y="13874"/>
                </a:lnTo>
                <a:lnTo>
                  <a:pt x="18463" y="14725"/>
                </a:lnTo>
                <a:lnTo>
                  <a:pt x="19456" y="17457"/>
                </a:lnTo>
                <a:lnTo>
                  <a:pt x="16567" y="17246"/>
                </a:lnTo>
                <a:lnTo>
                  <a:pt x="16510" y="20154"/>
                </a:lnTo>
                <a:lnTo>
                  <a:pt x="13892" y="18909"/>
                </a:lnTo>
                <a:lnTo>
                  <a:pt x="12793" y="21600"/>
                </a:lnTo>
                <a:lnTo>
                  <a:pt x="10800" y="19490"/>
                </a:lnTo>
                <a:lnTo>
                  <a:pt x="8807" y="21600"/>
                </a:lnTo>
                <a:lnTo>
                  <a:pt x="7708" y="18909"/>
                </a:lnTo>
                <a:lnTo>
                  <a:pt x="5090" y="20154"/>
                </a:lnTo>
                <a:lnTo>
                  <a:pt x="5033" y="17246"/>
                </a:lnTo>
                <a:lnTo>
                  <a:pt x="2144" y="17457"/>
                </a:lnTo>
                <a:lnTo>
                  <a:pt x="3137" y="14725"/>
                </a:lnTo>
                <a:lnTo>
                  <a:pt x="368" y="13874"/>
                </a:lnTo>
                <a:lnTo>
                  <a:pt x="2276" y="11686"/>
                </a:lnTo>
                <a:lnTo>
                  <a:pt x="0" y="9888"/>
                </a:lnTo>
                <a:lnTo>
                  <a:pt x="2567" y="8540"/>
                </a:lnTo>
                <a:lnTo>
                  <a:pt x="1091" y="6037"/>
                </a:lnTo>
                <a:lnTo>
                  <a:pt x="3969" y="5712"/>
                </a:lnTo>
                <a:lnTo>
                  <a:pt x="3493" y="2843"/>
                </a:lnTo>
                <a:lnTo>
                  <a:pt x="6294" y="3584"/>
                </a:lnTo>
                <a:lnTo>
                  <a:pt x="6882" y="736"/>
                </a:lnTo>
                <a:lnTo>
                  <a:pt x="9227" y="2442"/>
                </a:lnTo>
                <a:close/>
              </a:path>
            </a:pathLst>
          </a:custGeom>
          <a:solidFill>
            <a:srgbClr val="FF644E"/>
          </a:solidFill>
          <a:ln w="38100">
            <a:solidFill>
              <a:srgbClr val="EE220C"/>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400" b="1">
                <a:solidFill>
                  <a:srgbClr val="FFFFFF"/>
                </a:solidFill>
                <a:latin typeface="Century Gothic"/>
                <a:ea typeface="Century Gothic"/>
                <a:cs typeface="Century Gothic"/>
                <a:sym typeface="Century Gothic"/>
              </a:defRPr>
            </a:lvl1pPr>
          </a:lstStyle>
          <a:p>
            <a:r>
              <a:t>Use this to plan for the essay on the next page. </a:t>
            </a:r>
          </a:p>
        </p:txBody>
      </p:sp>
      <p:sp>
        <p:nvSpPr>
          <p:cNvPr id="665" name="Technology &amp; Education"/>
          <p:cNvSpPr txBox="1"/>
          <p:nvPr/>
        </p:nvSpPr>
        <p:spPr>
          <a:xfrm>
            <a:off x="7828001" y="5321299"/>
            <a:ext cx="1809375"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lnSpc>
                <a:spcPct val="100000"/>
              </a:lnSpc>
              <a:defRPr sz="2100">
                <a:solidFill>
                  <a:srgbClr val="0433FF"/>
                </a:solidFill>
                <a:latin typeface="HanziPen TC Bold"/>
                <a:ea typeface="HanziPen TC Bold"/>
                <a:cs typeface="HanziPen TC Bold"/>
                <a:sym typeface="HanziPen TC Bold"/>
              </a:defRPr>
            </a:lvl1pPr>
          </a:lstStyle>
          <a:p>
            <a:r>
              <a:t>Technology &amp; Education</a:t>
            </a:r>
          </a:p>
        </p:txBody>
      </p:sp>
      <p:sp>
        <p:nvSpPr>
          <p:cNvPr id="666" name="To help make learning easier."/>
          <p:cNvSpPr txBox="1"/>
          <p:nvPr/>
        </p:nvSpPr>
        <p:spPr>
          <a:xfrm>
            <a:off x="7828001" y="3197776"/>
            <a:ext cx="1809375"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lnSpc>
                <a:spcPct val="100000"/>
              </a:lnSpc>
              <a:defRPr sz="2100">
                <a:solidFill>
                  <a:srgbClr val="0433FF"/>
                </a:solidFill>
                <a:latin typeface="HanziPen TC Bold"/>
                <a:ea typeface="HanziPen TC Bold"/>
                <a:cs typeface="HanziPen TC Bold"/>
                <a:sym typeface="HanziPen TC Bold"/>
              </a:defRPr>
            </a:lvl1pPr>
          </a:lstStyle>
          <a:p>
            <a:r>
              <a:t>To help make learning easier. </a:t>
            </a:r>
          </a:p>
        </p:txBody>
      </p:sp>
      <p:sp>
        <p:nvSpPr>
          <p:cNvPr id="667" name="Use platforms and websites to do my work."/>
          <p:cNvSpPr txBox="1"/>
          <p:nvPr/>
        </p:nvSpPr>
        <p:spPr>
          <a:xfrm>
            <a:off x="5743455" y="7025598"/>
            <a:ext cx="2103512"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lnSpc>
                <a:spcPct val="100000"/>
              </a:lnSpc>
              <a:defRPr sz="1700">
                <a:solidFill>
                  <a:srgbClr val="0433FF"/>
                </a:solidFill>
                <a:latin typeface="HanziPen TC Bold"/>
                <a:ea typeface="HanziPen TC Bold"/>
                <a:cs typeface="HanziPen TC Bold"/>
                <a:sym typeface="HanziPen TC Bold"/>
              </a:defRPr>
            </a:lvl1pPr>
          </a:lstStyle>
          <a:p>
            <a:r>
              <a:t>Use platforms and websites to do my work. </a:t>
            </a:r>
          </a:p>
        </p:txBody>
      </p:sp>
      <p:sp>
        <p:nvSpPr>
          <p:cNvPr id="668" name="VR rooms should be added in schools."/>
          <p:cNvSpPr txBox="1"/>
          <p:nvPr/>
        </p:nvSpPr>
        <p:spPr>
          <a:xfrm>
            <a:off x="9795870" y="7266229"/>
            <a:ext cx="2103513"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lnSpc>
                <a:spcPct val="100000"/>
              </a:lnSpc>
              <a:defRPr sz="1700">
                <a:solidFill>
                  <a:srgbClr val="0433FF"/>
                </a:solidFill>
                <a:latin typeface="HanziPen TC Bold"/>
                <a:ea typeface="HanziPen TC Bold"/>
                <a:cs typeface="HanziPen TC Bold"/>
                <a:sym typeface="HanziPen TC Bold"/>
              </a:defRPr>
            </a:lvl1pPr>
          </a:lstStyle>
          <a:p>
            <a:r>
              <a:t>VR rooms should be added in schools.</a:t>
            </a:r>
          </a:p>
        </p:txBody>
      </p:sp>
      <p:sp>
        <p:nvSpPr>
          <p:cNvPr id="670"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2" name="ANSWERS">
            <a:extLst>
              <a:ext uri="{FF2B5EF4-FFF2-40B4-BE49-F238E27FC236}">
                <a16:creationId xmlns:a16="http://schemas.microsoft.com/office/drawing/2014/main" id="{DB9D6D09-E7FD-033C-EE79-087478C6F781}"/>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 name="___________________________… _________________________________________________________________________________________________________________________________________________________________________________________________________________________________" descr="___________________________…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p:cNvPicPr>
            <a:picLocks/>
          </p:cNvPicPr>
          <p:nvPr/>
        </p:nvPicPr>
        <p:blipFill>
          <a:blip r:embed="rId2"/>
          <a:stretch>
            <a:fillRect/>
          </a:stretch>
        </p:blipFill>
        <p:spPr>
          <a:xfrm>
            <a:off x="6032041" y="2446132"/>
            <a:ext cx="6249354" cy="6826797"/>
          </a:xfrm>
          <a:prstGeom prst="rect">
            <a:avLst/>
          </a:prstGeom>
        </p:spPr>
      </p:pic>
      <p:pic>
        <p:nvPicPr>
          <p:cNvPr id="673" name="Write an essay of 80-100 words. How can we use technology to help with our education?… Write an essay of 80-100 words. How can we use technology to help with our education?Why do we use technology in school?How will technology help you learn?What technol" descr="Write an essay of 80-100 words. How can we use technology to help with our education?… Write an essay of 80-100 words. How can we use technology to help with our education?Why do we use technology in school?How will technology help you learn?What technology do you want to be added to schools in the future?"/>
          <p:cNvPicPr>
            <a:picLocks/>
          </p:cNvPicPr>
          <p:nvPr/>
        </p:nvPicPr>
        <p:blipFill>
          <a:blip r:embed="rId3"/>
          <a:stretch>
            <a:fillRect/>
          </a:stretch>
        </p:blipFill>
        <p:spPr>
          <a:xfrm>
            <a:off x="345524" y="2357908"/>
            <a:ext cx="5635286" cy="2878361"/>
          </a:xfrm>
          <a:prstGeom prst="rect">
            <a:avLst/>
          </a:prstGeom>
        </p:spPr>
      </p:pic>
      <p:pic>
        <p:nvPicPr>
          <p:cNvPr id="674" name="Edit… EditCapitalsFull stopsFull sentencesSpellingDid you answer all the questions?" descr="Edit… EditCapitalsFull stopsFull sentencesSpellingDid you answer all the questions?"/>
          <p:cNvPicPr>
            <a:picLocks/>
          </p:cNvPicPr>
          <p:nvPr/>
        </p:nvPicPr>
        <p:blipFill>
          <a:blip r:embed="rId4"/>
          <a:stretch>
            <a:fillRect/>
          </a:stretch>
        </p:blipFill>
        <p:spPr>
          <a:xfrm>
            <a:off x="3930585" y="7357674"/>
            <a:ext cx="1705896" cy="1918381"/>
          </a:xfrm>
          <a:prstGeom prst="rect">
            <a:avLst/>
          </a:prstGeom>
        </p:spPr>
      </p:pic>
      <p:pic>
        <p:nvPicPr>
          <p:cNvPr id="675" name="Writing… WritingIntroductionTopic sentenceBody paragraphTopic SentenceSupporting Details 1, 2 &amp;3Conclusion" descr="Writing… WritingIntroductionTopic sentenceBody paragraphTopic SentenceSupporting Details 1, 2 &amp;3Conclusion"/>
          <p:cNvPicPr>
            <a:picLocks/>
          </p:cNvPicPr>
          <p:nvPr/>
        </p:nvPicPr>
        <p:blipFill>
          <a:blip r:embed="rId5"/>
          <a:stretch>
            <a:fillRect/>
          </a:stretch>
        </p:blipFill>
        <p:spPr>
          <a:xfrm>
            <a:off x="1733079" y="7357674"/>
            <a:ext cx="2076231" cy="1918381"/>
          </a:xfrm>
          <a:prstGeom prst="rect">
            <a:avLst/>
          </a:prstGeom>
        </p:spPr>
      </p:pic>
      <p:pic>
        <p:nvPicPr>
          <p:cNvPr id="676" name="Did you read all parts of the question? Did you read all parts of the question? " descr="Did you read all parts of the question? Did you read all parts of the question? "/>
          <p:cNvPicPr>
            <a:picLocks/>
          </p:cNvPicPr>
          <p:nvPr/>
        </p:nvPicPr>
        <p:blipFill>
          <a:blip r:embed="rId6"/>
          <a:stretch>
            <a:fillRect/>
          </a:stretch>
        </p:blipFill>
        <p:spPr>
          <a:xfrm>
            <a:off x="570332" y="7357674"/>
            <a:ext cx="1041473" cy="1918381"/>
          </a:xfrm>
          <a:prstGeom prst="rect">
            <a:avLst/>
          </a:prstGeom>
        </p:spPr>
      </p:pic>
      <p:sp>
        <p:nvSpPr>
          <p:cNvPr id="677" name="TECHNOLOGY IN SCHOOL AND EDUCTAION ONLY!!"/>
          <p:cNvSpPr/>
          <p:nvPr/>
        </p:nvSpPr>
        <p:spPr>
          <a:xfrm>
            <a:off x="505837" y="5297247"/>
            <a:ext cx="4722847" cy="16914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140" y="2342"/>
                </a:lnTo>
                <a:lnTo>
                  <a:pt x="14137" y="529"/>
                </a:lnTo>
                <a:lnTo>
                  <a:pt x="14688" y="3170"/>
                </a:lnTo>
                <a:lnTo>
                  <a:pt x="17148" y="2063"/>
                </a:lnTo>
                <a:lnTo>
                  <a:pt x="16855" y="4745"/>
                </a:lnTo>
                <a:lnTo>
                  <a:pt x="19537" y="4452"/>
                </a:lnTo>
                <a:lnTo>
                  <a:pt x="18430" y="6912"/>
                </a:lnTo>
                <a:lnTo>
                  <a:pt x="21071" y="7463"/>
                </a:lnTo>
                <a:lnTo>
                  <a:pt x="19258" y="9460"/>
                </a:lnTo>
                <a:lnTo>
                  <a:pt x="21600" y="10800"/>
                </a:lnTo>
                <a:lnTo>
                  <a:pt x="19258" y="12140"/>
                </a:lnTo>
                <a:lnTo>
                  <a:pt x="21071" y="14137"/>
                </a:lnTo>
                <a:lnTo>
                  <a:pt x="18430" y="14688"/>
                </a:lnTo>
                <a:lnTo>
                  <a:pt x="19537" y="17148"/>
                </a:lnTo>
                <a:lnTo>
                  <a:pt x="16855" y="16855"/>
                </a:lnTo>
                <a:lnTo>
                  <a:pt x="17148" y="19537"/>
                </a:lnTo>
                <a:lnTo>
                  <a:pt x="14688" y="18430"/>
                </a:lnTo>
                <a:lnTo>
                  <a:pt x="14137" y="21071"/>
                </a:lnTo>
                <a:lnTo>
                  <a:pt x="12140" y="19258"/>
                </a:lnTo>
                <a:lnTo>
                  <a:pt x="10800" y="21600"/>
                </a:lnTo>
                <a:lnTo>
                  <a:pt x="9460" y="19258"/>
                </a:lnTo>
                <a:lnTo>
                  <a:pt x="7463" y="21071"/>
                </a:lnTo>
                <a:lnTo>
                  <a:pt x="6912" y="18430"/>
                </a:lnTo>
                <a:lnTo>
                  <a:pt x="4452" y="19537"/>
                </a:lnTo>
                <a:lnTo>
                  <a:pt x="4745" y="16855"/>
                </a:lnTo>
                <a:lnTo>
                  <a:pt x="2063" y="17148"/>
                </a:lnTo>
                <a:lnTo>
                  <a:pt x="3170" y="14688"/>
                </a:lnTo>
                <a:lnTo>
                  <a:pt x="529" y="14137"/>
                </a:lnTo>
                <a:lnTo>
                  <a:pt x="2342" y="12140"/>
                </a:lnTo>
                <a:lnTo>
                  <a:pt x="0" y="10800"/>
                </a:lnTo>
                <a:lnTo>
                  <a:pt x="2342" y="9460"/>
                </a:lnTo>
                <a:lnTo>
                  <a:pt x="529" y="7463"/>
                </a:lnTo>
                <a:lnTo>
                  <a:pt x="3170" y="6912"/>
                </a:lnTo>
                <a:lnTo>
                  <a:pt x="2063" y="4452"/>
                </a:lnTo>
                <a:lnTo>
                  <a:pt x="4745" y="4745"/>
                </a:lnTo>
                <a:lnTo>
                  <a:pt x="4452" y="2063"/>
                </a:lnTo>
                <a:lnTo>
                  <a:pt x="6912" y="3170"/>
                </a:lnTo>
                <a:lnTo>
                  <a:pt x="7463" y="529"/>
                </a:lnTo>
                <a:lnTo>
                  <a:pt x="9460" y="2342"/>
                </a:lnTo>
                <a:close/>
              </a:path>
            </a:pathLst>
          </a:custGeom>
          <a:solidFill>
            <a:srgbClr val="FF644E"/>
          </a:solidFill>
          <a:ln w="38100">
            <a:solidFill>
              <a:srgbClr val="EE220C"/>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1900" b="1">
                <a:solidFill>
                  <a:srgbClr val="FFFFFF"/>
                </a:solidFill>
                <a:latin typeface="Century Gothic"/>
                <a:ea typeface="Century Gothic"/>
                <a:cs typeface="Century Gothic"/>
                <a:sym typeface="Century Gothic"/>
              </a:defRPr>
            </a:lvl1pPr>
          </a:lstStyle>
          <a:p>
            <a:r>
              <a:t>TECHNOLOGY IN SCHOOL AND EDUCTAION ONLY!!</a:t>
            </a:r>
          </a:p>
        </p:txBody>
      </p:sp>
      <p:sp>
        <p:nvSpPr>
          <p:cNvPr id="678" name="Part 3: Essay"/>
          <p:cNvSpPr txBox="1">
            <a:spLocks noGrp="1"/>
          </p:cNvSpPr>
          <p:nvPr>
            <p:ph type="title"/>
          </p:nvPr>
        </p:nvSpPr>
        <p:spPr>
          <a:xfrm>
            <a:off x="2339974" y="334254"/>
            <a:ext cx="8324852" cy="1619251"/>
          </a:xfrm>
          <a:prstGeom prst="rect">
            <a:avLst/>
          </a:prstGeom>
        </p:spPr>
        <p:txBody>
          <a:bodyPr/>
          <a:lstStyle>
            <a:lvl1pPr>
              <a:defRPr sz="6000" b="1">
                <a:latin typeface="Century Gothic"/>
                <a:ea typeface="Century Gothic"/>
                <a:cs typeface="Century Gothic"/>
                <a:sym typeface="Century Gothic"/>
              </a:defRPr>
            </a:lvl1pPr>
          </a:lstStyle>
          <a:p>
            <a:r>
              <a:t>Part 3: Essay</a:t>
            </a:r>
          </a:p>
        </p:txBody>
      </p:sp>
      <p:sp>
        <p:nvSpPr>
          <p:cNvPr id="679" name="Table of Contents">
            <a:hlinkClick r:id="rId7"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680" name="Technology can help with our education in many ways. We can use educational apps and games to make learning more fun and engaging. Technology can even help us communicate with teachers and classmates online to ask questions and collaborate on projects.…"/>
          <p:cNvSpPr txBox="1"/>
          <p:nvPr/>
        </p:nvSpPr>
        <p:spPr>
          <a:xfrm>
            <a:off x="6497889" y="3321311"/>
            <a:ext cx="5491260" cy="562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30000"/>
              </a:lnSpc>
              <a:spcBef>
                <a:spcPts val="2000"/>
              </a:spcBef>
              <a:defRPr sz="1400">
                <a:solidFill>
                  <a:srgbClr val="0433FF"/>
                </a:solidFill>
                <a:latin typeface="HanziPen TC Regular"/>
                <a:ea typeface="HanziPen TC Regular"/>
                <a:cs typeface="HanziPen TC Regular"/>
                <a:sym typeface="HanziPen TC Regular"/>
              </a:defRPr>
            </a:pPr>
            <a:r>
              <a:t>       Technology can help with our education in many ways. We can use educational apps and games to make learning more fun and engaging. Technology can even help us communicate with teachers and classmates online to ask questions and collaborate on projects.</a:t>
            </a:r>
          </a:p>
          <a:p>
            <a:pPr algn="l" defTabSz="457200">
              <a:lnSpc>
                <a:spcPct val="130000"/>
              </a:lnSpc>
              <a:spcBef>
                <a:spcPts val="3100"/>
              </a:spcBef>
              <a:defRPr sz="1400">
                <a:solidFill>
                  <a:srgbClr val="0433FF"/>
                </a:solidFill>
                <a:latin typeface="HanziPen TC Regular"/>
                <a:ea typeface="HanziPen TC Regular"/>
                <a:cs typeface="HanziPen TC Regular"/>
                <a:sym typeface="HanziPen TC Regular"/>
              </a:defRPr>
            </a:pPr>
            <a:r>
              <a:t>       We use technology in school because it can make learning more efficient and effective. Students can also access information and resources from around the world right from their desks. Technology helps us stay connected and engaged in our studies. Technology will help me learn by allowing me to access a variety of resources and tools to support my learning. I can watch educational videos, take online quizzes, and use interactive simulations to better understand difficult concepts. Technology will also help me stay organized with my assignments and deadlines. </a:t>
            </a:r>
          </a:p>
          <a:p>
            <a:pPr algn="l" defTabSz="457200">
              <a:lnSpc>
                <a:spcPct val="130000"/>
              </a:lnSpc>
              <a:spcBef>
                <a:spcPts val="2000"/>
              </a:spcBef>
              <a:defRPr sz="1400">
                <a:solidFill>
                  <a:srgbClr val="0433FF"/>
                </a:solidFill>
                <a:latin typeface="HanziPen TC Regular"/>
                <a:ea typeface="HanziPen TC Regular"/>
                <a:cs typeface="HanziPen TC Regular"/>
                <a:sym typeface="HanziPen TC Regular"/>
              </a:defRPr>
            </a:pPr>
            <a:r>
              <a:t>       In the future, I would like to see more virtual reality tools added to schools to immerse students in different subjects and make learning even more interactive and engaging.</a:t>
            </a:r>
          </a:p>
        </p:txBody>
      </p:sp>
      <p:sp>
        <p:nvSpPr>
          <p:cNvPr id="681" name="Technology &amp; Education"/>
          <p:cNvSpPr txBox="1"/>
          <p:nvPr/>
        </p:nvSpPr>
        <p:spPr>
          <a:xfrm>
            <a:off x="8264264" y="2749463"/>
            <a:ext cx="1851940"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30000"/>
              </a:lnSpc>
              <a:spcBef>
                <a:spcPts val="2000"/>
              </a:spcBef>
              <a:defRPr sz="1400">
                <a:solidFill>
                  <a:srgbClr val="0433FF"/>
                </a:solidFill>
                <a:latin typeface="HanziPen TC Bold"/>
                <a:ea typeface="HanziPen TC Bold"/>
                <a:cs typeface="HanziPen TC Bold"/>
                <a:sym typeface="HanziPen TC Bold"/>
              </a:defRPr>
            </a:lvl1pPr>
          </a:lstStyle>
          <a:p>
            <a:r>
              <a:t>Technology &amp; Education</a:t>
            </a:r>
          </a:p>
        </p:txBody>
      </p:sp>
      <p:sp>
        <p:nvSpPr>
          <p:cNvPr id="2" name="ANSWERS">
            <a:extLst>
              <a:ext uri="{FF2B5EF4-FFF2-40B4-BE49-F238E27FC236}">
                <a16:creationId xmlns:a16="http://schemas.microsoft.com/office/drawing/2014/main" id="{A533FBD3-4C65-74A9-E9F3-CEE46E9381F7}"/>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Part 4: Inference &amp; Justification"/>
          <p:cNvSpPr txBox="1">
            <a:spLocks noGrp="1"/>
          </p:cNvSpPr>
          <p:nvPr>
            <p:ph type="title"/>
          </p:nvPr>
        </p:nvSpPr>
        <p:spPr>
          <a:xfrm>
            <a:off x="716195" y="523875"/>
            <a:ext cx="11637106" cy="1619251"/>
          </a:xfrm>
          <a:prstGeom prst="rect">
            <a:avLst/>
          </a:prstGeom>
        </p:spPr>
        <p:txBody>
          <a:bodyPr/>
          <a:lstStyle>
            <a:lvl1pPr defTabSz="549148">
              <a:tabLst>
                <a:tab pos="6705600" algn="l"/>
              </a:tabLst>
              <a:defRPr sz="6110" b="1">
                <a:latin typeface="Century Gothic"/>
                <a:ea typeface="Century Gothic"/>
                <a:cs typeface="Century Gothic"/>
                <a:sym typeface="Century Gothic"/>
              </a:defRPr>
            </a:lvl1pPr>
          </a:lstStyle>
          <a:p>
            <a:r>
              <a:t>Part 4: Inference &amp; Justification</a:t>
            </a:r>
          </a:p>
        </p:txBody>
      </p:sp>
      <p:pic>
        <p:nvPicPr>
          <p:cNvPr id="685" name="Image" descr="Image"/>
          <p:cNvPicPr>
            <a:picLocks noChangeAspect="1"/>
          </p:cNvPicPr>
          <p:nvPr/>
        </p:nvPicPr>
        <p:blipFill>
          <a:blip r:embed="rId2"/>
          <a:stretch>
            <a:fillRect/>
          </a:stretch>
        </p:blipFill>
        <p:spPr>
          <a:xfrm>
            <a:off x="6519260" y="2299485"/>
            <a:ext cx="5634465" cy="3427022"/>
          </a:xfrm>
          <a:prstGeom prst="rect">
            <a:avLst/>
          </a:prstGeom>
          <a:ln w="12700">
            <a:miter lim="400000"/>
          </a:ln>
        </p:spPr>
      </p:pic>
      <p:pic>
        <p:nvPicPr>
          <p:cNvPr id="686" name="Image" descr="Image"/>
          <p:cNvPicPr>
            <a:picLocks noChangeAspect="1"/>
          </p:cNvPicPr>
          <p:nvPr/>
        </p:nvPicPr>
        <p:blipFill>
          <a:blip r:embed="rId3"/>
          <a:srcRect/>
          <a:stretch>
            <a:fillRect/>
          </a:stretch>
        </p:blipFill>
        <p:spPr>
          <a:xfrm>
            <a:off x="6534555" y="5882866"/>
            <a:ext cx="5603764" cy="3462704"/>
          </a:xfrm>
          <a:prstGeom prst="rect">
            <a:avLst/>
          </a:prstGeom>
          <a:ln w="12700">
            <a:miter lim="400000"/>
          </a:ln>
        </p:spPr>
      </p:pic>
      <p:sp>
        <p:nvSpPr>
          <p:cNvPr id="687" name="Hamed loved going to the library after school. He liked reading books there. One day, he went to find new stories. But he saw Ahmed, a boy from his class, sneaking around. Hamed felt strange. Why was Ahmed following him? He tried to ignore it and kept lo"/>
          <p:cNvSpPr txBox="1"/>
          <p:nvPr/>
        </p:nvSpPr>
        <p:spPr>
          <a:xfrm>
            <a:off x="703505" y="2159355"/>
            <a:ext cx="5265780" cy="685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lnSpc>
                <a:spcPct val="100000"/>
              </a:lnSpc>
              <a:spcBef>
                <a:spcPts val="2000"/>
              </a:spcBef>
              <a:defRPr sz="2300">
                <a:solidFill>
                  <a:srgbClr val="0D0D0D"/>
                </a:solidFill>
                <a:latin typeface="Century Gothic"/>
                <a:ea typeface="Century Gothic"/>
                <a:cs typeface="Century Gothic"/>
                <a:sym typeface="Century Gothic"/>
              </a:defRPr>
            </a:lvl1pPr>
          </a:lstStyle>
          <a:p>
            <a:r>
              <a:t>           Hamed loved going to the library after school. He liked reading books there. One day, he went to find new stories. But he saw Ahmed, a boy from his class, sneaking around. Hamed felt strange. Why was Ahmed following him? He tried to ignore it and kept looking at books. But Ahmed kept following him, trying to stay hidden. Hamed got worried and asked Ahmed why he was following. Ahmed looked nervous and said he just wanted to see what Hamed was reading. Hamed wasn't sure if he believed Ahmed. But he decided to show him some books anyway. To his surprise, Ahmed seemed interested in them. </a:t>
            </a:r>
          </a:p>
        </p:txBody>
      </p:sp>
      <p:pic>
        <p:nvPicPr>
          <p:cNvPr id="688" name="Image" descr="Image"/>
          <p:cNvPicPr>
            <a:picLocks noChangeAspect="1"/>
          </p:cNvPicPr>
          <p:nvPr/>
        </p:nvPicPr>
        <p:blipFill>
          <a:blip r:embed="rId3"/>
          <a:srcRect t="44432" b="52320"/>
          <a:stretch>
            <a:fillRect/>
          </a:stretch>
        </p:blipFill>
        <p:spPr>
          <a:xfrm>
            <a:off x="6534499" y="9298321"/>
            <a:ext cx="5603764" cy="112427"/>
          </a:xfrm>
          <a:prstGeom prst="rect">
            <a:avLst/>
          </a:prstGeom>
          <a:ln w="12700">
            <a:miter lim="400000"/>
          </a:ln>
        </p:spPr>
      </p:pic>
      <p:sp>
        <p:nvSpPr>
          <p:cNvPr id="689" name="Table of Contents">
            <a:hlinkClick r:id="rId4"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690" name="Ahmed follows Hamed to the library because he wants to read books. He want to know more about the library and which books to pick."/>
          <p:cNvSpPr txBox="1"/>
          <p:nvPr/>
        </p:nvSpPr>
        <p:spPr>
          <a:xfrm>
            <a:off x="6453671" y="3358097"/>
            <a:ext cx="5507669"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08901" algn="l" defTabSz="584200">
              <a:lnSpc>
                <a:spcPct val="200000"/>
              </a:lnSpc>
              <a:defRPr sz="1700">
                <a:solidFill>
                  <a:srgbClr val="0433FF"/>
                </a:solidFill>
                <a:latin typeface="HanziPen TC Bold"/>
                <a:ea typeface="HanziPen TC Bold"/>
                <a:cs typeface="HanziPen TC Bold"/>
                <a:sym typeface="HanziPen TC Bold"/>
              </a:defRPr>
            </a:lvl1pPr>
          </a:lstStyle>
          <a:p>
            <a:r>
              <a:t>Ahmed follows Hamed to the library because he wants to read books. He want to know more about the library and which books to pick. </a:t>
            </a:r>
          </a:p>
        </p:txBody>
      </p:sp>
      <p:sp>
        <p:nvSpPr>
          <p:cNvPr id="691" name="I think my answer is the best because Ahmed just wanted to see what Hamed was reading. In the end Hamed showed him some books and Ahmed looked interested."/>
          <p:cNvSpPr txBox="1"/>
          <p:nvPr/>
        </p:nvSpPr>
        <p:spPr>
          <a:xfrm>
            <a:off x="6453671" y="7530368"/>
            <a:ext cx="5765643"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208901" algn="l" defTabSz="584200">
              <a:lnSpc>
                <a:spcPct val="200000"/>
              </a:lnSpc>
              <a:defRPr sz="1700">
                <a:solidFill>
                  <a:srgbClr val="0433FF"/>
                </a:solidFill>
                <a:latin typeface="HanziPen TC Bold"/>
                <a:ea typeface="HanziPen TC Bold"/>
                <a:cs typeface="HanziPen TC Bold"/>
                <a:sym typeface="HanziPen TC Bold"/>
              </a:defRPr>
            </a:lvl1pPr>
          </a:lstStyle>
          <a:p>
            <a:r>
              <a:t>I think my answer is the best because Ahmed just wanted to see what Hamed was reading. In the end Hamed showed him some books and Ahmed looked interested.</a:t>
            </a:r>
          </a:p>
        </p:txBody>
      </p:sp>
      <p:sp>
        <p:nvSpPr>
          <p:cNvPr id="2" name="ANSWERS">
            <a:extLst>
              <a:ext uri="{FF2B5EF4-FFF2-40B4-BE49-F238E27FC236}">
                <a16:creationId xmlns:a16="http://schemas.microsoft.com/office/drawing/2014/main" id="{892F3C82-E50C-6ABD-61C3-91A4D51F8EEE}"/>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Rectangle"/>
          <p:cNvSpPr/>
          <p:nvPr/>
        </p:nvSpPr>
        <p:spPr>
          <a:xfrm>
            <a:off x="-39328" y="-26171"/>
            <a:ext cx="13083455" cy="9805943"/>
          </a:xfrm>
          <a:prstGeom prst="rect">
            <a:avLst/>
          </a:prstGeom>
          <a:solidFill>
            <a:srgbClr val="E6F3FD"/>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695"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graphicFrame>
        <p:nvGraphicFramePr>
          <p:cNvPr id="696" name="Table"/>
          <p:cNvGraphicFramePr/>
          <p:nvPr/>
        </p:nvGraphicFramePr>
        <p:xfrm>
          <a:off x="635155" y="4775065"/>
          <a:ext cx="11734488" cy="4463781"/>
        </p:xfrm>
        <a:graphic>
          <a:graphicData uri="http://schemas.openxmlformats.org/drawingml/2006/table">
            <a:tbl>
              <a:tblPr firstRow="1">
                <a:tableStyleId>{4C3C2611-4C71-4FC5-86AE-919BDF0F9419}</a:tableStyleId>
              </a:tblPr>
              <a:tblGrid>
                <a:gridCol w="2933622">
                  <a:extLst>
                    <a:ext uri="{9D8B030D-6E8A-4147-A177-3AD203B41FA5}">
                      <a16:colId xmlns:a16="http://schemas.microsoft.com/office/drawing/2014/main" val="20000"/>
                    </a:ext>
                  </a:extLst>
                </a:gridCol>
                <a:gridCol w="2933622">
                  <a:extLst>
                    <a:ext uri="{9D8B030D-6E8A-4147-A177-3AD203B41FA5}">
                      <a16:colId xmlns:a16="http://schemas.microsoft.com/office/drawing/2014/main" val="20001"/>
                    </a:ext>
                  </a:extLst>
                </a:gridCol>
                <a:gridCol w="2933622">
                  <a:extLst>
                    <a:ext uri="{9D8B030D-6E8A-4147-A177-3AD203B41FA5}">
                      <a16:colId xmlns:a16="http://schemas.microsoft.com/office/drawing/2014/main" val="20002"/>
                    </a:ext>
                  </a:extLst>
                </a:gridCol>
                <a:gridCol w="2933622">
                  <a:extLst>
                    <a:ext uri="{9D8B030D-6E8A-4147-A177-3AD203B41FA5}">
                      <a16:colId xmlns:a16="http://schemas.microsoft.com/office/drawing/2014/main" val="20003"/>
                    </a:ext>
                  </a:extLst>
                </a:gridCol>
              </a:tblGrid>
              <a:tr h="517564">
                <a:tc>
                  <a:txBody>
                    <a:bodyPr/>
                    <a:lstStyle/>
                    <a:p>
                      <a:pPr defTabSz="914400">
                        <a:tabLst>
                          <a:tab pos="1181100" algn="l"/>
                        </a:tabLst>
                        <a:defRPr sz="1800" b="0"/>
                      </a:pPr>
                      <a:r>
                        <a:rPr sz="2200" b="1">
                          <a:latin typeface="Century Gothic"/>
                          <a:ea typeface="Century Gothic"/>
                          <a:cs typeface="Century Gothic"/>
                          <a:sym typeface="Century Gothic"/>
                        </a:rPr>
                        <a:t>Noun</a:t>
                      </a:r>
                    </a:p>
                  </a:txBody>
                  <a:tcPr marL="50800" marR="50800" marT="50800" marB="50800" anchor="ctr" horzOverflow="overflow">
                    <a:solidFill>
                      <a:srgbClr val="FDF351"/>
                    </a:solidFill>
                  </a:tcPr>
                </a:tc>
                <a:tc>
                  <a:txBody>
                    <a:bodyPr/>
                    <a:lstStyle/>
                    <a:p>
                      <a:pPr defTabSz="914400">
                        <a:tabLst>
                          <a:tab pos="1181100" algn="l"/>
                        </a:tabLst>
                        <a:defRPr sz="1800" b="0"/>
                      </a:pPr>
                      <a:r>
                        <a:rPr sz="2200" b="1">
                          <a:solidFill>
                            <a:srgbClr val="FFFFFF"/>
                          </a:solidFill>
                          <a:latin typeface="Century Gothic"/>
                          <a:ea typeface="Century Gothic"/>
                          <a:cs typeface="Century Gothic"/>
                          <a:sym typeface="Century Gothic"/>
                        </a:rPr>
                        <a:t>Pronoun</a:t>
                      </a:r>
                    </a:p>
                  </a:txBody>
                  <a:tcPr marL="50800" marR="50800" marT="50800" marB="50800" anchor="ctr" horzOverflow="overflow">
                    <a:solidFill>
                      <a:srgbClr val="3B86C9"/>
                    </a:solidFill>
                  </a:tcPr>
                </a:tc>
                <a:tc>
                  <a:txBody>
                    <a:bodyPr/>
                    <a:lstStyle/>
                    <a:p>
                      <a:pPr defTabSz="914400">
                        <a:tabLst>
                          <a:tab pos="1181100" algn="l"/>
                        </a:tabLst>
                        <a:defRPr sz="1800" b="0"/>
                      </a:pPr>
                      <a:r>
                        <a:rPr sz="2200" b="1">
                          <a:solidFill>
                            <a:srgbClr val="FFFFFF"/>
                          </a:solidFill>
                          <a:latin typeface="Century Gothic"/>
                          <a:ea typeface="Century Gothic"/>
                          <a:cs typeface="Century Gothic"/>
                          <a:sym typeface="Century Gothic"/>
                        </a:rPr>
                        <a:t>Verb</a:t>
                      </a:r>
                    </a:p>
                  </a:txBody>
                  <a:tcPr marL="50800" marR="50800" marT="50800" marB="50800" anchor="ctr" horzOverflow="overflow">
                    <a:solidFill>
                      <a:srgbClr val="D92E8B"/>
                    </a:solidFill>
                  </a:tcPr>
                </a:tc>
                <a:tc>
                  <a:txBody>
                    <a:bodyPr/>
                    <a:lstStyle/>
                    <a:p>
                      <a:pPr defTabSz="914400">
                        <a:tabLst>
                          <a:tab pos="1181100" algn="l"/>
                        </a:tabLst>
                        <a:defRPr sz="1800" b="0"/>
                      </a:pPr>
                      <a:r>
                        <a:rPr sz="2200" b="1">
                          <a:latin typeface="Century Gothic"/>
                          <a:ea typeface="Century Gothic"/>
                          <a:cs typeface="Century Gothic"/>
                          <a:sym typeface="Century Gothic"/>
                        </a:rPr>
                        <a:t>Adjective</a:t>
                      </a:r>
                    </a:p>
                  </a:txBody>
                  <a:tcPr marL="50800" marR="50800" marT="50800" marB="50800" anchor="ctr" horzOverflow="overflow">
                    <a:solidFill>
                      <a:srgbClr val="E9993E"/>
                    </a:solidFill>
                  </a:tcPr>
                </a:tc>
                <a:extLst>
                  <a:ext uri="{0D108BD9-81ED-4DB2-BD59-A6C34878D82A}">
                    <a16:rowId xmlns:a16="http://schemas.microsoft.com/office/drawing/2014/main" val="10000"/>
                  </a:ext>
                </a:extLst>
              </a:tr>
              <a:tr h="3946217">
                <a:tc>
                  <a:txBody>
                    <a:bodyPr/>
                    <a:lstStyle/>
                    <a:p>
                      <a:pPr defTabSz="914400">
                        <a:tabLst>
                          <a:tab pos="1181100" algn="l"/>
                        </a:tabLst>
                        <a:defRPr sz="1800"/>
                      </a:pPr>
                      <a:r>
                        <a:rPr sz="2400">
                          <a:solidFill>
                            <a:srgbClr val="0433FF"/>
                          </a:solidFill>
                          <a:latin typeface="HanziPen TC Regular"/>
                          <a:ea typeface="HanziPen TC Regular"/>
                          <a:cs typeface="HanziPen TC Regular"/>
                          <a:sym typeface="HanziPen TC Regular"/>
                        </a:rPr>
                        <a:t>
table
Shamsa
people
Zayed University
car</a:t>
                      </a:r>
                    </a:p>
                  </a:txBody>
                  <a:tcPr marL="50800" marR="50800" marT="50800" marB="50800" horzOverflow="overflow">
                    <a:solidFill>
                      <a:srgbClr val="FFFFFF"/>
                    </a:solidFill>
                  </a:tcPr>
                </a:tc>
                <a:tc>
                  <a:txBody>
                    <a:bodyPr/>
                    <a:lstStyle/>
                    <a:p>
                      <a:pPr defTabSz="914400">
                        <a:tabLst>
                          <a:tab pos="1181100" algn="l"/>
                        </a:tabLst>
                        <a:defRPr sz="2200">
                          <a:latin typeface="Century Gothic"/>
                          <a:ea typeface="Century Gothic"/>
                          <a:cs typeface="Century Gothic"/>
                          <a:sym typeface="Century Gothic"/>
                        </a:defRPr>
                      </a:pPr>
                      <a:endParaRPr/>
                    </a:p>
                    <a:p>
                      <a:pPr defTabSz="914400">
                        <a:tabLst>
                          <a:tab pos="1181100" algn="l"/>
                        </a:tabLst>
                        <a:defRPr sz="2400">
                          <a:solidFill>
                            <a:srgbClr val="0433FF"/>
                          </a:solidFill>
                          <a:latin typeface="HanziPen TC Regular"/>
                          <a:ea typeface="HanziPen TC Regular"/>
                          <a:cs typeface="HanziPen TC Regular"/>
                          <a:sym typeface="HanziPen TC Regular"/>
                        </a:defRPr>
                      </a:pPr>
                      <a:r>
                        <a:t>he</a:t>
                      </a:r>
                    </a:p>
                    <a:p>
                      <a:pPr defTabSz="914400">
                        <a:tabLst>
                          <a:tab pos="1181100" algn="l"/>
                        </a:tabLst>
                        <a:defRPr sz="2400">
                          <a:solidFill>
                            <a:srgbClr val="0433FF"/>
                          </a:solidFill>
                          <a:latin typeface="HanziPen TC Regular"/>
                          <a:ea typeface="HanziPen TC Regular"/>
                          <a:cs typeface="HanziPen TC Regular"/>
                          <a:sym typeface="HanziPen TC Regular"/>
                        </a:defRPr>
                      </a:pPr>
                      <a:r>
                        <a:t>they</a:t>
                      </a:r>
                    </a:p>
                    <a:p>
                      <a:pPr defTabSz="914400">
                        <a:tabLst>
                          <a:tab pos="1181100" algn="l"/>
                        </a:tabLst>
                        <a:defRPr sz="2400">
                          <a:solidFill>
                            <a:srgbClr val="0433FF"/>
                          </a:solidFill>
                          <a:latin typeface="HanziPen TC Regular"/>
                          <a:ea typeface="HanziPen TC Regular"/>
                          <a:cs typeface="HanziPen TC Regular"/>
                          <a:sym typeface="HanziPen TC Regular"/>
                        </a:defRPr>
                      </a:pPr>
                      <a:r>
                        <a:t>her</a:t>
                      </a:r>
                    </a:p>
                  </a:txBody>
                  <a:tcPr marL="50800" marR="50800" marT="50800" marB="50800" horzOverflow="overflow">
                    <a:solidFill>
                      <a:srgbClr val="FFFFFF"/>
                    </a:solidFill>
                  </a:tcPr>
                </a:tc>
                <a:tc>
                  <a:txBody>
                    <a:bodyPr/>
                    <a:lstStyle/>
                    <a:p>
                      <a:pPr defTabSz="914400">
                        <a:tabLst>
                          <a:tab pos="1181100" algn="l"/>
                        </a:tabLst>
                        <a:defRPr sz="1800"/>
                      </a:pPr>
                      <a:r>
                        <a:rPr sz="2400">
                          <a:solidFill>
                            <a:srgbClr val="0433FF"/>
                          </a:solidFill>
                          <a:latin typeface="HanziPen TC Regular"/>
                          <a:ea typeface="HanziPen TC Regular"/>
                          <a:cs typeface="HanziPen TC Regular"/>
                          <a:sym typeface="HanziPen TC Regular"/>
                        </a:rPr>
                        <a:t>
sneaked
is
ate
swimming</a:t>
                      </a:r>
                    </a:p>
                  </a:txBody>
                  <a:tcPr marL="50800" marR="50800" marT="50800" marB="50800" horzOverflow="overflow">
                    <a:solidFill>
                      <a:srgbClr val="FFFFFF"/>
                    </a:solidFill>
                  </a:tcPr>
                </a:tc>
                <a:tc>
                  <a:txBody>
                    <a:bodyPr/>
                    <a:lstStyle/>
                    <a:p>
                      <a:pPr defTabSz="914400">
                        <a:tabLst>
                          <a:tab pos="1181100" algn="l"/>
                        </a:tabLst>
                        <a:defRPr sz="1800"/>
                      </a:pPr>
                      <a:r>
                        <a:rPr sz="2400">
                          <a:solidFill>
                            <a:srgbClr val="0433FF"/>
                          </a:solidFill>
                          <a:latin typeface="HanziPen TC Regular"/>
                          <a:ea typeface="HanziPen TC Regular"/>
                          <a:cs typeface="HanziPen TC Regular"/>
                          <a:sym typeface="HanziPen TC Regular"/>
                        </a:rPr>
                        <a:t>
shiny
small
scary
yellow</a:t>
                      </a:r>
                    </a:p>
                  </a:txBody>
                  <a:tcPr marL="50800" marR="50800" marT="50800" marB="50800" horzOverflow="overflow">
                    <a:solidFill>
                      <a:srgbClr val="FFFFFF"/>
                    </a:solidFill>
                  </a:tcPr>
                </a:tc>
                <a:extLst>
                  <a:ext uri="{0D108BD9-81ED-4DB2-BD59-A6C34878D82A}">
                    <a16:rowId xmlns:a16="http://schemas.microsoft.com/office/drawing/2014/main" val="10001"/>
                  </a:ext>
                </a:extLst>
              </a:tr>
            </a:tbl>
          </a:graphicData>
        </a:graphic>
      </p:graphicFrame>
      <p:sp>
        <p:nvSpPr>
          <p:cNvPr id="697" name="Parts of Speech"/>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Parts of Speech</a:t>
            </a:r>
          </a:p>
        </p:txBody>
      </p:sp>
      <p:sp>
        <p:nvSpPr>
          <p:cNvPr id="698" name="Sort the words in the correct column."/>
          <p:cNvSpPr txBox="1"/>
          <p:nvPr/>
        </p:nvSpPr>
        <p:spPr>
          <a:xfrm>
            <a:off x="711200" y="1504879"/>
            <a:ext cx="11582400" cy="630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84200">
              <a:lnSpc>
                <a:spcPct val="100000"/>
              </a:lnSpc>
              <a:defRPr sz="3200" b="1" spc="-32">
                <a:latin typeface="Century Gothic"/>
                <a:ea typeface="Century Gothic"/>
                <a:cs typeface="Century Gothic"/>
                <a:sym typeface="Century Gothic"/>
              </a:defRPr>
            </a:lvl1pPr>
          </a:lstStyle>
          <a:p>
            <a:r>
              <a:t>Sort the words in the correct column. </a:t>
            </a:r>
          </a:p>
        </p:txBody>
      </p:sp>
      <p:graphicFrame>
        <p:nvGraphicFramePr>
          <p:cNvPr id="699" name="Table"/>
          <p:cNvGraphicFramePr/>
          <p:nvPr/>
        </p:nvGraphicFramePr>
        <p:xfrm>
          <a:off x="1343369" y="2452258"/>
          <a:ext cx="10318060" cy="2000012"/>
        </p:xfrm>
        <a:graphic>
          <a:graphicData uri="http://schemas.openxmlformats.org/drawingml/2006/table">
            <a:tbl>
              <a:tblPr>
                <a:tableStyleId>{4C3C2611-4C71-4FC5-86AE-919BDF0F9419}</a:tableStyleId>
              </a:tblPr>
              <a:tblGrid>
                <a:gridCol w="2579515">
                  <a:extLst>
                    <a:ext uri="{9D8B030D-6E8A-4147-A177-3AD203B41FA5}">
                      <a16:colId xmlns:a16="http://schemas.microsoft.com/office/drawing/2014/main" val="20000"/>
                    </a:ext>
                  </a:extLst>
                </a:gridCol>
                <a:gridCol w="2579515">
                  <a:extLst>
                    <a:ext uri="{9D8B030D-6E8A-4147-A177-3AD203B41FA5}">
                      <a16:colId xmlns:a16="http://schemas.microsoft.com/office/drawing/2014/main" val="20001"/>
                    </a:ext>
                  </a:extLst>
                </a:gridCol>
                <a:gridCol w="2579515">
                  <a:extLst>
                    <a:ext uri="{9D8B030D-6E8A-4147-A177-3AD203B41FA5}">
                      <a16:colId xmlns:a16="http://schemas.microsoft.com/office/drawing/2014/main" val="20002"/>
                    </a:ext>
                  </a:extLst>
                </a:gridCol>
                <a:gridCol w="2579515">
                  <a:extLst>
                    <a:ext uri="{9D8B030D-6E8A-4147-A177-3AD203B41FA5}">
                      <a16:colId xmlns:a16="http://schemas.microsoft.com/office/drawing/2014/main" val="20003"/>
                    </a:ext>
                  </a:extLst>
                </a:gridCol>
              </a:tblGrid>
              <a:tr h="500003">
                <a:tc>
                  <a:txBody>
                    <a:bodyPr/>
                    <a:lstStyle/>
                    <a:p>
                      <a:pPr defTabSz="914400">
                        <a:tabLst>
                          <a:tab pos="1181100" algn="l"/>
                        </a:tabLst>
                        <a:defRPr sz="1800"/>
                      </a:pPr>
                      <a:r>
                        <a:rPr sz="2200"/>
                        <a:t>he</a:t>
                      </a:r>
                    </a:p>
                  </a:txBody>
                  <a:tcPr marL="50800" marR="50800" marT="50800" marB="50800" anchor="ctr" horzOverflow="overflow"/>
                </a:tc>
                <a:tc>
                  <a:txBody>
                    <a:bodyPr/>
                    <a:lstStyle/>
                    <a:p>
                      <a:pPr defTabSz="914400">
                        <a:tabLst>
                          <a:tab pos="1181100" algn="l"/>
                        </a:tabLst>
                        <a:defRPr sz="1800"/>
                      </a:pPr>
                      <a:r>
                        <a:rPr sz="2200"/>
                        <a:t>scary</a:t>
                      </a:r>
                    </a:p>
                  </a:txBody>
                  <a:tcPr marL="50800" marR="50800" marT="50800" marB="50800" anchor="ctr" horzOverflow="overflow"/>
                </a:tc>
                <a:tc>
                  <a:txBody>
                    <a:bodyPr/>
                    <a:lstStyle/>
                    <a:p>
                      <a:pPr defTabSz="914400">
                        <a:tabLst>
                          <a:tab pos="1181100" algn="l"/>
                        </a:tabLst>
                        <a:defRPr sz="1800"/>
                      </a:pPr>
                      <a:r>
                        <a:rPr sz="2200"/>
                        <a:t>they</a:t>
                      </a:r>
                    </a:p>
                  </a:txBody>
                  <a:tcPr marL="50800" marR="50800" marT="50800" marB="50800" anchor="ctr" horzOverflow="overflow"/>
                </a:tc>
                <a:tc>
                  <a:txBody>
                    <a:bodyPr/>
                    <a:lstStyle/>
                    <a:p>
                      <a:pPr defTabSz="914400">
                        <a:tabLst>
                          <a:tab pos="1181100" algn="l"/>
                        </a:tabLst>
                        <a:defRPr sz="1800"/>
                      </a:pPr>
                      <a:r>
                        <a:rPr sz="2200"/>
                        <a:t>swimming</a:t>
                      </a:r>
                    </a:p>
                  </a:txBody>
                  <a:tcPr marL="50800" marR="50800" marT="50800" marB="50800" anchor="ctr" horzOverflow="overflow"/>
                </a:tc>
                <a:extLst>
                  <a:ext uri="{0D108BD9-81ED-4DB2-BD59-A6C34878D82A}">
                    <a16:rowId xmlns:a16="http://schemas.microsoft.com/office/drawing/2014/main" val="10000"/>
                  </a:ext>
                </a:extLst>
              </a:tr>
              <a:tr h="500003">
                <a:tc>
                  <a:txBody>
                    <a:bodyPr/>
                    <a:lstStyle/>
                    <a:p>
                      <a:pPr defTabSz="914400">
                        <a:tabLst>
                          <a:tab pos="1181100" algn="l"/>
                        </a:tabLst>
                        <a:defRPr sz="1800"/>
                      </a:pPr>
                      <a:r>
                        <a:rPr sz="2200"/>
                        <a:t>shiny</a:t>
                      </a:r>
                    </a:p>
                  </a:txBody>
                  <a:tcPr marL="50800" marR="50800" marT="50800" marB="50800" anchor="ctr" horzOverflow="overflow"/>
                </a:tc>
                <a:tc>
                  <a:txBody>
                    <a:bodyPr/>
                    <a:lstStyle/>
                    <a:p>
                      <a:pPr defTabSz="914400">
                        <a:tabLst>
                          <a:tab pos="1181100" algn="l"/>
                        </a:tabLst>
                        <a:defRPr sz="1800"/>
                      </a:pPr>
                      <a:r>
                        <a:rPr sz="2200"/>
                        <a:t>Shamsa</a:t>
                      </a:r>
                    </a:p>
                  </a:txBody>
                  <a:tcPr marL="50800" marR="50800" marT="50800" marB="50800" anchor="ctr" horzOverflow="overflow"/>
                </a:tc>
                <a:tc>
                  <a:txBody>
                    <a:bodyPr/>
                    <a:lstStyle/>
                    <a:p>
                      <a:pPr defTabSz="914400">
                        <a:tabLst>
                          <a:tab pos="1181100" algn="l"/>
                        </a:tabLst>
                        <a:defRPr sz="1800"/>
                      </a:pPr>
                      <a:r>
                        <a:rPr sz="2200"/>
                        <a:t>Zayed University</a:t>
                      </a:r>
                    </a:p>
                  </a:txBody>
                  <a:tcPr marL="50800" marR="50800" marT="50800" marB="50800" anchor="ctr" horzOverflow="overflow"/>
                </a:tc>
                <a:tc>
                  <a:txBody>
                    <a:bodyPr/>
                    <a:lstStyle/>
                    <a:p>
                      <a:pPr defTabSz="914400">
                        <a:tabLst>
                          <a:tab pos="1181100" algn="l"/>
                        </a:tabLst>
                        <a:defRPr sz="1800"/>
                      </a:pPr>
                      <a:r>
                        <a:rPr sz="2200"/>
                        <a:t>car</a:t>
                      </a:r>
                    </a:p>
                  </a:txBody>
                  <a:tcPr marL="50800" marR="50800" marT="50800" marB="50800" anchor="ctr" horzOverflow="overflow"/>
                </a:tc>
                <a:extLst>
                  <a:ext uri="{0D108BD9-81ED-4DB2-BD59-A6C34878D82A}">
                    <a16:rowId xmlns:a16="http://schemas.microsoft.com/office/drawing/2014/main" val="10001"/>
                  </a:ext>
                </a:extLst>
              </a:tr>
              <a:tr h="500003">
                <a:tc>
                  <a:txBody>
                    <a:bodyPr/>
                    <a:lstStyle/>
                    <a:p>
                      <a:pPr defTabSz="914400">
                        <a:tabLst>
                          <a:tab pos="1181100" algn="l"/>
                        </a:tabLst>
                        <a:defRPr sz="1800"/>
                      </a:pPr>
                      <a:r>
                        <a:rPr sz="2200"/>
                        <a:t>small</a:t>
                      </a:r>
                    </a:p>
                  </a:txBody>
                  <a:tcPr marL="50800" marR="50800" marT="50800" marB="50800" anchor="ctr" horzOverflow="overflow"/>
                </a:tc>
                <a:tc>
                  <a:txBody>
                    <a:bodyPr/>
                    <a:lstStyle/>
                    <a:p>
                      <a:pPr defTabSz="914400">
                        <a:tabLst>
                          <a:tab pos="1181100" algn="l"/>
                        </a:tabLst>
                        <a:defRPr sz="1800"/>
                      </a:pPr>
                      <a:r>
                        <a:rPr sz="2200"/>
                        <a:t>sneaked</a:t>
                      </a:r>
                    </a:p>
                  </a:txBody>
                  <a:tcPr marL="50800" marR="50800" marT="50800" marB="50800" anchor="ctr" horzOverflow="overflow"/>
                </a:tc>
                <a:tc>
                  <a:txBody>
                    <a:bodyPr/>
                    <a:lstStyle/>
                    <a:p>
                      <a:pPr defTabSz="914400">
                        <a:tabLst>
                          <a:tab pos="1181100" algn="l"/>
                        </a:tabLst>
                        <a:defRPr sz="1800"/>
                      </a:pPr>
                      <a:r>
                        <a:rPr sz="2200"/>
                        <a:t>is</a:t>
                      </a:r>
                    </a:p>
                  </a:txBody>
                  <a:tcPr marL="50800" marR="50800" marT="50800" marB="50800" anchor="ctr" horzOverflow="overflow"/>
                </a:tc>
                <a:tc>
                  <a:txBody>
                    <a:bodyPr/>
                    <a:lstStyle/>
                    <a:p>
                      <a:pPr defTabSz="914400">
                        <a:tabLst>
                          <a:tab pos="1181100" algn="l"/>
                        </a:tabLst>
                        <a:defRPr sz="1800"/>
                      </a:pPr>
                      <a:r>
                        <a:rPr sz="2200"/>
                        <a:t>yellow</a:t>
                      </a:r>
                    </a:p>
                  </a:txBody>
                  <a:tcPr marL="50800" marR="50800" marT="50800" marB="50800" anchor="ctr" horzOverflow="overflow"/>
                </a:tc>
                <a:extLst>
                  <a:ext uri="{0D108BD9-81ED-4DB2-BD59-A6C34878D82A}">
                    <a16:rowId xmlns:a16="http://schemas.microsoft.com/office/drawing/2014/main" val="10002"/>
                  </a:ext>
                </a:extLst>
              </a:tr>
              <a:tr h="500003">
                <a:tc>
                  <a:txBody>
                    <a:bodyPr/>
                    <a:lstStyle/>
                    <a:p>
                      <a:pPr defTabSz="914400">
                        <a:tabLst>
                          <a:tab pos="1181100" algn="l"/>
                        </a:tabLst>
                        <a:defRPr sz="1800"/>
                      </a:pPr>
                      <a:r>
                        <a:rPr sz="2200"/>
                        <a:t>table</a:t>
                      </a:r>
                    </a:p>
                  </a:txBody>
                  <a:tcPr marL="50800" marR="50800" marT="50800" marB="50800" anchor="ctr" horzOverflow="overflow"/>
                </a:tc>
                <a:tc>
                  <a:txBody>
                    <a:bodyPr/>
                    <a:lstStyle/>
                    <a:p>
                      <a:pPr defTabSz="914400">
                        <a:tabLst>
                          <a:tab pos="1181100" algn="l"/>
                        </a:tabLst>
                        <a:defRPr sz="1800"/>
                      </a:pPr>
                      <a:r>
                        <a:rPr sz="2200"/>
                        <a:t>people</a:t>
                      </a:r>
                    </a:p>
                  </a:txBody>
                  <a:tcPr marL="50800" marR="50800" marT="50800" marB="50800" anchor="ctr" horzOverflow="overflow"/>
                </a:tc>
                <a:tc>
                  <a:txBody>
                    <a:bodyPr/>
                    <a:lstStyle/>
                    <a:p>
                      <a:pPr defTabSz="914400">
                        <a:tabLst>
                          <a:tab pos="1181100" algn="l"/>
                        </a:tabLst>
                        <a:defRPr sz="1800"/>
                      </a:pPr>
                      <a:r>
                        <a:rPr sz="2200"/>
                        <a:t>ate</a:t>
                      </a:r>
                    </a:p>
                  </a:txBody>
                  <a:tcPr marL="50800" marR="50800" marT="50800" marB="50800" anchor="ctr" horzOverflow="overflow"/>
                </a:tc>
                <a:tc>
                  <a:txBody>
                    <a:bodyPr/>
                    <a:lstStyle/>
                    <a:p>
                      <a:pPr defTabSz="914400">
                        <a:tabLst>
                          <a:tab pos="1181100" algn="l"/>
                        </a:tabLst>
                        <a:defRPr sz="1800"/>
                      </a:pPr>
                      <a:r>
                        <a:rPr sz="2200"/>
                        <a:t>her</a:t>
                      </a:r>
                    </a:p>
                  </a:txBody>
                  <a:tcPr marL="50800" marR="50800" marT="50800" marB="50800" anchor="ctr" horzOverflow="overflow"/>
                </a:tc>
                <a:extLst>
                  <a:ext uri="{0D108BD9-81ED-4DB2-BD59-A6C34878D82A}">
                    <a16:rowId xmlns:a16="http://schemas.microsoft.com/office/drawing/2014/main" val="10003"/>
                  </a:ext>
                </a:extLst>
              </a:tr>
            </a:tbl>
          </a:graphicData>
        </a:graphic>
      </p:graphicFrame>
      <p:sp>
        <p:nvSpPr>
          <p:cNvPr id="700" name="Line"/>
          <p:cNvSpPr/>
          <p:nvPr/>
        </p:nvSpPr>
        <p:spPr>
          <a:xfrm flipV="1">
            <a:off x="2401758" y="2661051"/>
            <a:ext cx="469179" cy="200804"/>
          </a:xfrm>
          <a:prstGeom prst="line">
            <a:avLst/>
          </a:prstGeom>
          <a:ln w="25400">
            <a:solidFill>
              <a:srgbClr val="0433FF"/>
            </a:solidFill>
            <a:miter lim="400000"/>
          </a:ln>
        </p:spPr>
        <p:txBody>
          <a:bodyPr lIns="50800" tIns="50800" rIns="50800" bIns="50800" anchor="ctr"/>
          <a:lstStyle/>
          <a:p>
            <a:endParaRPr/>
          </a:p>
        </p:txBody>
      </p:sp>
      <p:sp>
        <p:nvSpPr>
          <p:cNvPr id="2" name="ANSWERS">
            <a:extLst>
              <a:ext uri="{FF2B5EF4-FFF2-40B4-BE49-F238E27FC236}">
                <a16:creationId xmlns:a16="http://schemas.microsoft.com/office/drawing/2014/main" id="{6E04B2B0-5362-1640-FADC-A4CE2E10933E}"/>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Rectangle"/>
          <p:cNvSpPr/>
          <p:nvPr/>
        </p:nvSpPr>
        <p:spPr>
          <a:xfrm>
            <a:off x="5185420" y="2356117"/>
            <a:ext cx="1270001" cy="677825"/>
          </a:xfrm>
          <a:prstGeom prst="rect">
            <a:avLst/>
          </a:prstGeom>
          <a:solidFill>
            <a:srgbClr val="FFFFFF"/>
          </a:solidFill>
          <a:ln w="12700">
            <a:miter lim="400000"/>
          </a:ln>
        </p:spPr>
        <p:txBody>
          <a:bodyPr lIns="50800" tIns="50800" rIns="50800" bIns="50800" anchor="ctr"/>
          <a:lstStyle/>
          <a:p>
            <a:pPr defTabSz="584200">
              <a:lnSpc>
                <a:spcPct val="100000"/>
              </a:lnSpc>
              <a:defRPr sz="2200">
                <a:solidFill>
                  <a:srgbClr val="FFFFFF"/>
                </a:solidFill>
                <a:latin typeface="Helvetica Neue Medium"/>
                <a:ea typeface="Helvetica Neue Medium"/>
                <a:cs typeface="Helvetica Neue Medium"/>
                <a:sym typeface="Helvetica Neue Medium"/>
              </a:defRPr>
            </a:pPr>
            <a:endParaRPr/>
          </a:p>
        </p:txBody>
      </p:sp>
      <p:graphicFrame>
        <p:nvGraphicFramePr>
          <p:cNvPr id="704" name="Table"/>
          <p:cNvGraphicFramePr/>
          <p:nvPr/>
        </p:nvGraphicFramePr>
        <p:xfrm>
          <a:off x="479302" y="2529879"/>
          <a:ext cx="6277367" cy="3752502"/>
        </p:xfrm>
        <a:graphic>
          <a:graphicData uri="http://schemas.openxmlformats.org/drawingml/2006/table">
            <a:tbl>
              <a:tblPr>
                <a:tableStyleId>{4C3C2611-4C71-4FC5-86AE-919BDF0F9419}</a:tableStyleId>
              </a:tblPr>
              <a:tblGrid>
                <a:gridCol w="1400975">
                  <a:extLst>
                    <a:ext uri="{9D8B030D-6E8A-4147-A177-3AD203B41FA5}">
                      <a16:colId xmlns:a16="http://schemas.microsoft.com/office/drawing/2014/main" val="20000"/>
                    </a:ext>
                  </a:extLst>
                </a:gridCol>
                <a:gridCol w="4876392">
                  <a:extLst>
                    <a:ext uri="{9D8B030D-6E8A-4147-A177-3AD203B41FA5}">
                      <a16:colId xmlns:a16="http://schemas.microsoft.com/office/drawing/2014/main" val="20001"/>
                    </a:ext>
                  </a:extLst>
                </a:gridCol>
              </a:tblGrid>
              <a:tr h="795020">
                <a:tc gridSpan="2">
                  <a:txBody>
                    <a:bodyPr/>
                    <a:lstStyle/>
                    <a:p>
                      <a:pPr algn="l" defTabSz="457200">
                        <a:tabLst>
                          <a:tab pos="1181100" algn="l"/>
                        </a:tabLst>
                        <a:defRPr sz="1433" b="1">
                          <a:solidFill>
                            <a:srgbClr val="4472C4"/>
                          </a:solidFill>
                          <a:latin typeface="Century Gothic"/>
                          <a:ea typeface="Century Gothic"/>
                          <a:cs typeface="Century Gothic"/>
                          <a:sym typeface="Century Gothic"/>
                        </a:defRPr>
                      </a:pPr>
                      <a:r>
                        <a:t>Kasim bought </a:t>
                      </a:r>
                      <a:r>
                        <a:rPr u="sng"/>
                        <a:t>the most expensive</a:t>
                      </a:r>
                      <a:r>
                        <a:t> car in the showroom. He drove the car on </a:t>
                      </a:r>
                      <a:r>
                        <a:rPr u="sng"/>
                        <a:t>the longest</a:t>
                      </a:r>
                      <a:r>
                        <a:t> road in the UAE and damaged the engine.</a:t>
                      </a:r>
                    </a:p>
                  </a:txBody>
                  <a:tcPr marL="121920" marR="121920" marT="60960" marB="60960" anchor="ctr" horzOverflow="overflow">
                    <a:solidFill>
                      <a:srgbClr val="E7E6E6"/>
                    </a:solidFill>
                  </a:tcPr>
                </a:tc>
                <a:tc hMerge="1">
                  <a:txBody>
                    <a:bodyPr/>
                    <a:lstStyle/>
                    <a:p>
                      <a:endParaRPr lang="en-AE"/>
                    </a:p>
                  </a:txBody>
                  <a:tcPr/>
                </a:tc>
                <a:extLst>
                  <a:ext uri="{0D108BD9-81ED-4DB2-BD59-A6C34878D82A}">
                    <a16:rowId xmlns:a16="http://schemas.microsoft.com/office/drawing/2014/main" val="10000"/>
                  </a:ext>
                </a:extLst>
              </a:tr>
              <a:tr h="515331">
                <a:tc>
                  <a:txBody>
                    <a:bodyPr/>
                    <a:lstStyle/>
                    <a:p>
                      <a:pPr defTabSz="457200">
                        <a:tabLst>
                          <a:tab pos="1181100" algn="l"/>
                        </a:tabLst>
                        <a:defRPr sz="1800"/>
                      </a:pPr>
                      <a:r>
                        <a:rPr sz="1433" b="1">
                          <a:latin typeface="Century Gothic"/>
                          <a:ea typeface="Century Gothic"/>
                          <a:cs typeface="Century Gothic"/>
                          <a:sym typeface="Century Gothic"/>
                        </a:rPr>
                        <a:t>Meaning</a:t>
                      </a:r>
                    </a:p>
                  </a:txBody>
                  <a:tcPr marL="121920" marR="121920" marT="60960" marB="60960" anchor="ctr" horzOverflow="overflow">
                    <a:solidFill>
                      <a:srgbClr val="E7E6E6"/>
                    </a:solidFill>
                  </a:tcPr>
                </a:tc>
                <a:tc>
                  <a:txBody>
                    <a:bodyPr/>
                    <a:lstStyle/>
                    <a:p>
                      <a:pPr algn="l" defTabSz="457200">
                        <a:tabLst>
                          <a:tab pos="1181100" algn="l"/>
                        </a:tabLst>
                        <a:defRPr sz="1800"/>
                      </a:pPr>
                      <a:r>
                        <a:rPr sz="1033">
                          <a:latin typeface="Century Gothic"/>
                          <a:ea typeface="Century Gothic"/>
                          <a:cs typeface="Century Gothic"/>
                          <a:sym typeface="Century Gothic"/>
                        </a:rPr>
                        <a:t>The person bought a car that was higher in price than any other car. He drove the car on a very long road, and it broke down.</a:t>
                      </a:r>
                    </a:p>
                  </a:txBody>
                  <a:tcPr marL="121920" marR="121920" marT="60960" marB="60960" anchor="ctr" horzOverflow="overflow">
                    <a:solidFill>
                      <a:srgbClr val="FFF2CC"/>
                    </a:solidFill>
                  </a:tcPr>
                </a:tc>
                <a:extLst>
                  <a:ext uri="{0D108BD9-81ED-4DB2-BD59-A6C34878D82A}">
                    <a16:rowId xmlns:a16="http://schemas.microsoft.com/office/drawing/2014/main" val="10001"/>
                  </a:ext>
                </a:extLst>
              </a:tr>
              <a:tr h="501142">
                <a:tc>
                  <a:txBody>
                    <a:bodyPr/>
                    <a:lstStyle/>
                    <a:p>
                      <a:pPr defTabSz="457200">
                        <a:tabLst>
                          <a:tab pos="1181100" algn="l"/>
                        </a:tabLst>
                        <a:defRPr sz="1800"/>
                      </a:pPr>
                      <a:r>
                        <a:rPr sz="1433" b="1">
                          <a:latin typeface="Century Gothic"/>
                          <a:ea typeface="Century Gothic"/>
                          <a:cs typeface="Century Gothic"/>
                          <a:sym typeface="Century Gothic"/>
                        </a:rPr>
                        <a:t>Grammatical structure</a:t>
                      </a:r>
                    </a:p>
                  </a:txBody>
                  <a:tcPr marL="121920" marR="121920" marT="60960" marB="60960" anchor="ctr" horzOverflow="overflow">
                    <a:solidFill>
                      <a:srgbClr val="E7E6E6"/>
                    </a:solidFill>
                  </a:tcPr>
                </a:tc>
                <a:tc>
                  <a:txBody>
                    <a:bodyPr/>
                    <a:lstStyle/>
                    <a:p>
                      <a:pPr algn="l" defTabSz="457200">
                        <a:tabLst>
                          <a:tab pos="1181100" algn="l"/>
                        </a:tabLst>
                        <a:defRPr sz="1033">
                          <a:latin typeface="Century Gothic"/>
                          <a:ea typeface="Century Gothic"/>
                          <a:cs typeface="Century Gothic"/>
                          <a:sym typeface="Century Gothic"/>
                        </a:defRPr>
                      </a:pPr>
                      <a:r>
                        <a:t>Adjectives: </a:t>
                      </a:r>
                      <a:r>
                        <a:rPr b="1"/>
                        <a:t>superlatives</a:t>
                      </a:r>
                      <a:endParaRPr sz="1300">
                        <a:solidFill>
                          <a:srgbClr val="000000">
                            <a:alpha val="84706"/>
                          </a:srgbClr>
                        </a:solidFill>
                      </a:endParaRPr>
                    </a:p>
                    <a:p>
                      <a:pPr algn="l" defTabSz="457200">
                        <a:tabLst>
                          <a:tab pos="1181100" algn="l"/>
                        </a:tabLst>
                        <a:defRPr sz="1033">
                          <a:latin typeface="Century Gothic"/>
                          <a:ea typeface="Century Gothic"/>
                          <a:cs typeface="Century Gothic"/>
                          <a:sym typeface="Century Gothic"/>
                        </a:defRPr>
                      </a:pPr>
                      <a:r>
                        <a:t>subject + verb + the + superlative adjective + rest of sentence</a:t>
                      </a:r>
                    </a:p>
                  </a:txBody>
                  <a:tcPr marL="121920" marR="121920" marT="60960" marB="60960" anchor="ctr" horzOverflow="overflow">
                    <a:solidFill>
                      <a:srgbClr val="FFF2CC"/>
                    </a:solidFill>
                  </a:tcPr>
                </a:tc>
                <a:extLst>
                  <a:ext uri="{0D108BD9-81ED-4DB2-BD59-A6C34878D82A}">
                    <a16:rowId xmlns:a16="http://schemas.microsoft.com/office/drawing/2014/main" val="10002"/>
                  </a:ext>
                </a:extLst>
              </a:tr>
              <a:tr h="989880">
                <a:tc>
                  <a:txBody>
                    <a:bodyPr/>
                    <a:lstStyle/>
                    <a:p>
                      <a:pPr defTabSz="457200">
                        <a:tabLst>
                          <a:tab pos="1181100" algn="l"/>
                        </a:tabLst>
                        <a:defRPr sz="1800"/>
                      </a:pPr>
                      <a:r>
                        <a:rPr sz="1433" b="1">
                          <a:latin typeface="Century Gothic"/>
                          <a:ea typeface="Century Gothic"/>
                          <a:cs typeface="Century Gothic"/>
                          <a:sym typeface="Century Gothic"/>
                        </a:rPr>
                        <a:t>Usage</a:t>
                      </a:r>
                    </a:p>
                  </a:txBody>
                  <a:tcPr marL="121920" marR="121920" marT="60960" marB="60960" anchor="ctr" horzOverflow="overflow">
                    <a:solidFill>
                      <a:srgbClr val="E7E6E6"/>
                    </a:solidFill>
                  </a:tcPr>
                </a:tc>
                <a:tc>
                  <a:txBody>
                    <a:bodyPr/>
                    <a:lstStyle/>
                    <a:p>
                      <a:pPr algn="l" defTabSz="457200">
                        <a:tabLst>
                          <a:tab pos="1181100" algn="l"/>
                        </a:tabLst>
                        <a:defRPr sz="1033">
                          <a:latin typeface="Century Gothic"/>
                          <a:ea typeface="Century Gothic"/>
                          <a:cs typeface="Century Gothic"/>
                          <a:sym typeface="Century Gothic"/>
                        </a:defRPr>
                      </a:pPr>
                      <a:r>
                        <a:t>Superlatives are used to compare things in quantity (how many of something) and quality (how good something is), (</a:t>
                      </a:r>
                      <a:r>
                        <a:rPr i="1"/>
                        <a:t>the biggest, the smallest, the fastest, the highest</a:t>
                      </a:r>
                      <a:r>
                        <a:t>). We usually use</a:t>
                      </a:r>
                      <a:r>
                        <a:rPr i="1"/>
                        <a:t> </a:t>
                      </a:r>
                      <a:r>
                        <a:t>-est when it’s a one or two syllable adjective. We use </a:t>
                      </a:r>
                      <a:r>
                        <a:rPr i="1"/>
                        <a:t>most</a:t>
                      </a:r>
                      <a:r>
                        <a:t> with longer adjectives.</a:t>
                      </a:r>
                    </a:p>
                  </a:txBody>
                  <a:tcPr marL="121920" marR="121920" marT="60960" marB="60960" anchor="ctr" horzOverflow="overflow">
                    <a:solidFill>
                      <a:srgbClr val="FFF2CC"/>
                    </a:solidFill>
                  </a:tcPr>
                </a:tc>
                <a:extLst>
                  <a:ext uri="{0D108BD9-81ED-4DB2-BD59-A6C34878D82A}">
                    <a16:rowId xmlns:a16="http://schemas.microsoft.com/office/drawing/2014/main" val="10003"/>
                  </a:ext>
                </a:extLst>
              </a:tr>
              <a:tr h="893598">
                <a:tc>
                  <a:txBody>
                    <a:bodyPr/>
                    <a:lstStyle/>
                    <a:p>
                      <a:pPr defTabSz="457200">
                        <a:tabLst>
                          <a:tab pos="1181100" algn="l"/>
                        </a:tabLst>
                        <a:defRPr sz="1800"/>
                      </a:pPr>
                      <a:r>
                        <a:rPr sz="1433" b="1">
                          <a:latin typeface="Century Gothic"/>
                          <a:ea typeface="Century Gothic"/>
                          <a:cs typeface="Century Gothic"/>
                          <a:sym typeface="Century Gothic"/>
                        </a:rPr>
                        <a:t>Other examples</a:t>
                      </a:r>
                    </a:p>
                  </a:txBody>
                  <a:tcPr marL="121920" marR="121920" marT="60960" marB="60960" anchor="ctr" horzOverflow="overflow">
                    <a:solidFill>
                      <a:srgbClr val="E7E6E6"/>
                    </a:solidFill>
                  </a:tcPr>
                </a:tc>
                <a:tc>
                  <a:txBody>
                    <a:bodyPr/>
                    <a:lstStyle/>
                    <a:p>
                      <a:pPr algn="l" defTabSz="457200">
                        <a:tabLst>
                          <a:tab pos="1181100" algn="l"/>
                        </a:tabLst>
                        <a:defRPr sz="933">
                          <a:latin typeface="Century Gothic"/>
                          <a:ea typeface="Century Gothic"/>
                          <a:cs typeface="Century Gothic"/>
                          <a:sym typeface="Century Gothic"/>
                        </a:defRPr>
                      </a:pPr>
                      <a:r>
                        <a:t>Saleh is </a:t>
                      </a:r>
                      <a:r>
                        <a:rPr u="sng"/>
                        <a:t>the fastest</a:t>
                      </a:r>
                      <a:r>
                        <a:t> student in his class because he trains every day.</a:t>
                      </a:r>
                      <a:endParaRPr sz="1200">
                        <a:solidFill>
                          <a:srgbClr val="000000">
                            <a:alpha val="84706"/>
                          </a:srgbClr>
                        </a:solidFill>
                      </a:endParaRPr>
                    </a:p>
                    <a:p>
                      <a:pPr algn="l" defTabSz="457200">
                        <a:tabLst>
                          <a:tab pos="1181100" algn="l"/>
                        </a:tabLst>
                        <a:defRPr sz="933">
                          <a:latin typeface="Century Gothic"/>
                          <a:ea typeface="Century Gothic"/>
                          <a:cs typeface="Century Gothic"/>
                          <a:sym typeface="Century Gothic"/>
                        </a:defRPr>
                      </a:pPr>
                      <a:r>
                        <a:t>Mariam works in </a:t>
                      </a:r>
                      <a:r>
                        <a:rPr u="sng"/>
                        <a:t>the biggest</a:t>
                      </a:r>
                      <a:r>
                        <a:t> digital company in the UAE. </a:t>
                      </a:r>
                      <a:endParaRPr sz="1200">
                        <a:solidFill>
                          <a:srgbClr val="000000">
                            <a:alpha val="84706"/>
                          </a:srgbClr>
                        </a:solidFill>
                      </a:endParaRPr>
                    </a:p>
                    <a:p>
                      <a:pPr algn="l" defTabSz="457200">
                        <a:tabLst>
                          <a:tab pos="1181100" algn="l"/>
                        </a:tabLst>
                        <a:defRPr sz="933">
                          <a:latin typeface="Century Gothic"/>
                          <a:ea typeface="Century Gothic"/>
                          <a:cs typeface="Century Gothic"/>
                          <a:sym typeface="Century Gothic"/>
                        </a:defRPr>
                      </a:pPr>
                      <a:r>
                        <a:t>Helma has </a:t>
                      </a:r>
                      <a:r>
                        <a:rPr u="sng"/>
                        <a:t>the most exciting</a:t>
                      </a:r>
                      <a:r>
                        <a:t> job in her family, but she works a lot.</a:t>
                      </a:r>
                    </a:p>
                  </a:txBody>
                  <a:tcPr marL="121920" marR="121920" marT="60960" marB="60960" anchor="ctr" horzOverflow="overflow">
                    <a:solidFill>
                      <a:srgbClr val="FFF2CC"/>
                    </a:solidFill>
                  </a:tcPr>
                </a:tc>
                <a:extLst>
                  <a:ext uri="{0D108BD9-81ED-4DB2-BD59-A6C34878D82A}">
                    <a16:rowId xmlns:a16="http://schemas.microsoft.com/office/drawing/2014/main" val="10004"/>
                  </a:ext>
                </a:extLst>
              </a:tr>
            </a:tbl>
          </a:graphicData>
        </a:graphic>
      </p:graphicFrame>
      <p:sp>
        <p:nvSpPr>
          <p:cNvPr id="705" name="Comparatives &amp; Superlatives"/>
          <p:cNvSpPr txBox="1">
            <a:spLocks noGrp="1"/>
          </p:cNvSpPr>
          <p:nvPr>
            <p:ph type="title"/>
          </p:nvPr>
        </p:nvSpPr>
        <p:spPr>
          <a:xfrm>
            <a:off x="711200" y="749300"/>
            <a:ext cx="11582400" cy="1168400"/>
          </a:xfrm>
          <a:prstGeom prst="rect">
            <a:avLst/>
          </a:prstGeom>
        </p:spPr>
        <p:txBody>
          <a:bodyPr/>
          <a:lstStyle>
            <a:lvl1pPr>
              <a:defRPr sz="5600" b="1">
                <a:latin typeface="Century Gothic"/>
                <a:ea typeface="Century Gothic"/>
                <a:cs typeface="Century Gothic"/>
                <a:sym typeface="Century Gothic"/>
              </a:defRPr>
            </a:lvl1pPr>
          </a:lstStyle>
          <a:p>
            <a:r>
              <a:t>Comparatives &amp; Superlatives</a:t>
            </a:r>
          </a:p>
        </p:txBody>
      </p:sp>
      <p:graphicFrame>
        <p:nvGraphicFramePr>
          <p:cNvPr id="706" name="Table"/>
          <p:cNvGraphicFramePr/>
          <p:nvPr/>
        </p:nvGraphicFramePr>
        <p:xfrm>
          <a:off x="487664" y="6407469"/>
          <a:ext cx="6260642" cy="3169792"/>
        </p:xfrm>
        <a:graphic>
          <a:graphicData uri="http://schemas.openxmlformats.org/drawingml/2006/table">
            <a:tbl>
              <a:tblPr>
                <a:tableStyleId>{4C3C2611-4C71-4FC5-86AE-919BDF0F9419}</a:tableStyleId>
              </a:tblPr>
              <a:tblGrid>
                <a:gridCol w="1611992">
                  <a:extLst>
                    <a:ext uri="{9D8B030D-6E8A-4147-A177-3AD203B41FA5}">
                      <a16:colId xmlns:a16="http://schemas.microsoft.com/office/drawing/2014/main" val="20000"/>
                    </a:ext>
                  </a:extLst>
                </a:gridCol>
                <a:gridCol w="4648650">
                  <a:extLst>
                    <a:ext uri="{9D8B030D-6E8A-4147-A177-3AD203B41FA5}">
                      <a16:colId xmlns:a16="http://schemas.microsoft.com/office/drawing/2014/main" val="20001"/>
                    </a:ext>
                  </a:extLst>
                </a:gridCol>
              </a:tblGrid>
              <a:tr h="496359">
                <a:tc gridSpan="2">
                  <a:txBody>
                    <a:bodyPr/>
                    <a:lstStyle/>
                    <a:p>
                      <a:pPr algn="l" defTabSz="457200">
                        <a:tabLst>
                          <a:tab pos="1181100" algn="l"/>
                        </a:tabLst>
                        <a:defRPr sz="1233" b="1">
                          <a:solidFill>
                            <a:srgbClr val="4472C4"/>
                          </a:solidFill>
                          <a:latin typeface="Century Gothic"/>
                          <a:ea typeface="Century Gothic"/>
                          <a:cs typeface="Century Gothic"/>
                          <a:sym typeface="Century Gothic"/>
                        </a:defRPr>
                      </a:pPr>
                      <a:r>
                        <a:t>I am </a:t>
                      </a:r>
                      <a:r>
                        <a:rPr u="sng"/>
                        <a:t>taller</a:t>
                      </a:r>
                      <a:r>
                        <a:t> than my brother. </a:t>
                      </a:r>
                      <a:endParaRPr sz="1500" b="0">
                        <a:solidFill>
                          <a:srgbClr val="000000">
                            <a:alpha val="84706"/>
                          </a:srgbClr>
                        </a:solidFill>
                      </a:endParaRPr>
                    </a:p>
                    <a:p>
                      <a:pPr algn="l" defTabSz="457200">
                        <a:tabLst>
                          <a:tab pos="1181100" algn="l"/>
                        </a:tabLst>
                        <a:defRPr sz="1233" b="1" u="sng">
                          <a:solidFill>
                            <a:srgbClr val="4472C4"/>
                          </a:solidFill>
                          <a:latin typeface="Century Gothic"/>
                          <a:ea typeface="Century Gothic"/>
                          <a:cs typeface="Century Gothic"/>
                          <a:sym typeface="Century Gothic"/>
                        </a:defRPr>
                      </a:pPr>
                      <a:r>
                        <a:rPr u="none"/>
                        <a:t>The book was </a:t>
                      </a:r>
                      <a:r>
                        <a:t>more exciting than</a:t>
                      </a:r>
                      <a:r>
                        <a:rPr u="none"/>
                        <a:t> the film.</a:t>
                      </a:r>
                    </a:p>
                  </a:txBody>
                  <a:tcPr marL="121920" marR="121920" marT="60960" marB="60960" anchor="ctr" horzOverflow="overflow">
                    <a:solidFill>
                      <a:srgbClr val="E7E6E6"/>
                    </a:solidFill>
                  </a:tcPr>
                </a:tc>
                <a:tc hMerge="1">
                  <a:txBody>
                    <a:bodyPr/>
                    <a:lstStyle/>
                    <a:p>
                      <a:endParaRPr lang="en-AE"/>
                    </a:p>
                  </a:txBody>
                  <a:tcPr/>
                </a:tc>
                <a:extLst>
                  <a:ext uri="{0D108BD9-81ED-4DB2-BD59-A6C34878D82A}">
                    <a16:rowId xmlns:a16="http://schemas.microsoft.com/office/drawing/2014/main" val="10000"/>
                  </a:ext>
                </a:extLst>
              </a:tr>
              <a:tr h="490219">
                <a:tc>
                  <a:txBody>
                    <a:bodyPr/>
                    <a:lstStyle/>
                    <a:p>
                      <a:pPr defTabSz="457200">
                        <a:tabLst>
                          <a:tab pos="1181100" algn="l"/>
                        </a:tabLst>
                        <a:defRPr sz="1800"/>
                      </a:pPr>
                      <a:r>
                        <a:rPr sz="1233" b="1">
                          <a:latin typeface="Century Gothic"/>
                          <a:ea typeface="Century Gothic"/>
                          <a:cs typeface="Century Gothic"/>
                          <a:sym typeface="Century Gothic"/>
                        </a:rPr>
                        <a:t>Meaning</a:t>
                      </a:r>
                    </a:p>
                  </a:txBody>
                  <a:tcPr marL="121920" marR="121920" marT="60960" marB="60960" anchor="ctr" horzOverflow="overflow">
                    <a:solidFill>
                      <a:srgbClr val="E7E6E6"/>
                    </a:solidFill>
                  </a:tcPr>
                </a:tc>
                <a:tc>
                  <a:txBody>
                    <a:bodyPr/>
                    <a:lstStyle/>
                    <a:p>
                      <a:pPr algn="l" defTabSz="457200">
                        <a:tabLst>
                          <a:tab pos="1181100" algn="l"/>
                        </a:tabLst>
                        <a:defRPr sz="1800"/>
                      </a:pPr>
                      <a:r>
                        <a:rPr sz="1033">
                          <a:latin typeface="Century Gothic"/>
                          <a:ea typeface="Century Gothic"/>
                          <a:cs typeface="Century Gothic"/>
                          <a:sym typeface="Century Gothic"/>
                        </a:rPr>
                        <a:t>The speaker is comparing his height with his brother’s, books with films and TV with cinema.</a:t>
                      </a:r>
                    </a:p>
                  </a:txBody>
                  <a:tcPr marL="121920" marR="121920" marT="60960" marB="60960" anchor="ctr" horzOverflow="overflow">
                    <a:solidFill>
                      <a:srgbClr val="FFF2CC"/>
                    </a:solidFill>
                  </a:tcPr>
                </a:tc>
                <a:extLst>
                  <a:ext uri="{0D108BD9-81ED-4DB2-BD59-A6C34878D82A}">
                    <a16:rowId xmlns:a16="http://schemas.microsoft.com/office/drawing/2014/main" val="10001"/>
                  </a:ext>
                </a:extLst>
              </a:tr>
              <a:tr h="668020">
                <a:tc>
                  <a:txBody>
                    <a:bodyPr/>
                    <a:lstStyle/>
                    <a:p>
                      <a:pPr defTabSz="457200">
                        <a:tabLst>
                          <a:tab pos="1181100" algn="l"/>
                        </a:tabLst>
                        <a:defRPr sz="1800"/>
                      </a:pPr>
                      <a:r>
                        <a:rPr sz="1233" b="1">
                          <a:latin typeface="Century Gothic"/>
                          <a:ea typeface="Century Gothic"/>
                          <a:cs typeface="Century Gothic"/>
                          <a:sym typeface="Century Gothic"/>
                        </a:rPr>
                        <a:t>Grammatical structure</a:t>
                      </a:r>
                    </a:p>
                  </a:txBody>
                  <a:tcPr marL="121920" marR="121920" marT="60960" marB="60960" anchor="ctr" horzOverflow="overflow">
                    <a:solidFill>
                      <a:srgbClr val="E7E6E6"/>
                    </a:solidFill>
                  </a:tcPr>
                </a:tc>
                <a:tc>
                  <a:txBody>
                    <a:bodyPr/>
                    <a:lstStyle/>
                    <a:p>
                      <a:pPr algn="l" defTabSz="457200">
                        <a:tabLst>
                          <a:tab pos="1181100" algn="l"/>
                        </a:tabLst>
                        <a:defRPr sz="1033">
                          <a:latin typeface="Century Gothic"/>
                          <a:ea typeface="Century Gothic"/>
                          <a:cs typeface="Century Gothic"/>
                          <a:sym typeface="Century Gothic"/>
                        </a:defRPr>
                      </a:pPr>
                      <a:r>
                        <a:t>Adjectives: </a:t>
                      </a:r>
                      <a:r>
                        <a:rPr b="1"/>
                        <a:t>comparatives</a:t>
                      </a:r>
                      <a:endParaRPr sz="1300">
                        <a:solidFill>
                          <a:srgbClr val="000000">
                            <a:alpha val="84706"/>
                          </a:srgbClr>
                        </a:solidFill>
                      </a:endParaRPr>
                    </a:p>
                    <a:p>
                      <a:pPr algn="l" defTabSz="457200">
                        <a:tabLst>
                          <a:tab pos="1181100" algn="l"/>
                        </a:tabLst>
                        <a:defRPr sz="1033">
                          <a:latin typeface="Century Gothic"/>
                          <a:ea typeface="Century Gothic"/>
                          <a:cs typeface="Century Gothic"/>
                          <a:sym typeface="Century Gothic"/>
                        </a:defRPr>
                      </a:pPr>
                      <a:r>
                        <a:t>subject + (to be) + comparative + than + noun</a:t>
                      </a:r>
                      <a:endParaRPr sz="1300">
                        <a:solidFill>
                          <a:srgbClr val="000000">
                            <a:alpha val="84706"/>
                          </a:srgbClr>
                        </a:solidFill>
                      </a:endParaRPr>
                    </a:p>
                    <a:p>
                      <a:pPr algn="l" defTabSz="457200">
                        <a:tabLst>
                          <a:tab pos="1181100" algn="l"/>
                        </a:tabLst>
                        <a:defRPr sz="1033">
                          <a:latin typeface="Century Gothic"/>
                          <a:ea typeface="Century Gothic"/>
                          <a:cs typeface="Century Gothic"/>
                          <a:sym typeface="Century Gothic"/>
                        </a:defRPr>
                      </a:pPr>
                      <a:r>
                        <a:t>as + (adjective/adverb) + as</a:t>
                      </a:r>
                    </a:p>
                  </a:txBody>
                  <a:tcPr marL="121920" marR="121920" marT="60960" marB="60960" anchor="ctr" horzOverflow="overflow">
                    <a:solidFill>
                      <a:srgbClr val="FFF2CC"/>
                    </a:solidFill>
                  </a:tcPr>
                </a:tc>
                <a:extLst>
                  <a:ext uri="{0D108BD9-81ED-4DB2-BD59-A6C34878D82A}">
                    <a16:rowId xmlns:a16="http://schemas.microsoft.com/office/drawing/2014/main" val="10002"/>
                  </a:ext>
                </a:extLst>
              </a:tr>
              <a:tr h="845820">
                <a:tc>
                  <a:txBody>
                    <a:bodyPr/>
                    <a:lstStyle/>
                    <a:p>
                      <a:pPr defTabSz="457200">
                        <a:tabLst>
                          <a:tab pos="1181100" algn="l"/>
                        </a:tabLst>
                        <a:defRPr sz="1800"/>
                      </a:pPr>
                      <a:r>
                        <a:rPr sz="1233" b="1">
                          <a:latin typeface="Century Gothic"/>
                          <a:ea typeface="Century Gothic"/>
                          <a:cs typeface="Century Gothic"/>
                          <a:sym typeface="Century Gothic"/>
                        </a:rPr>
                        <a:t>Usage</a:t>
                      </a:r>
                    </a:p>
                  </a:txBody>
                  <a:tcPr marL="121920" marR="121920" marT="60960" marB="60960" anchor="ctr" horzOverflow="overflow">
                    <a:solidFill>
                      <a:srgbClr val="E7E6E6"/>
                    </a:solidFill>
                  </a:tcPr>
                </a:tc>
                <a:tc>
                  <a:txBody>
                    <a:bodyPr/>
                    <a:lstStyle/>
                    <a:p>
                      <a:pPr algn="l" defTabSz="457200">
                        <a:tabLst>
                          <a:tab pos="1181100" algn="l"/>
                        </a:tabLst>
                        <a:defRPr sz="1800"/>
                      </a:pPr>
                      <a:r>
                        <a:rPr sz="1033">
                          <a:latin typeface="Century Gothic"/>
                          <a:ea typeface="Century Gothic"/>
                          <a:cs typeface="Century Gothic"/>
                          <a:sym typeface="Century Gothic"/>
                        </a:rPr>
                        <a:t>We use comparatives to compare the same quality in two things. We use a comparative followed by ‘than’. To form a comparative, we usually use –er for one or two syllable adjectives (smaller) while more is used for longer adjectives (more successful).</a:t>
                      </a:r>
                    </a:p>
                  </a:txBody>
                  <a:tcPr marL="121920" marR="121920" marT="60960" marB="60960" anchor="ctr" horzOverflow="overflow">
                    <a:solidFill>
                      <a:srgbClr val="FFF2CC"/>
                    </a:solidFill>
                  </a:tcPr>
                </a:tc>
                <a:extLst>
                  <a:ext uri="{0D108BD9-81ED-4DB2-BD59-A6C34878D82A}">
                    <a16:rowId xmlns:a16="http://schemas.microsoft.com/office/drawing/2014/main" val="10003"/>
                  </a:ext>
                </a:extLst>
              </a:tr>
              <a:tr h="668020">
                <a:tc>
                  <a:txBody>
                    <a:bodyPr/>
                    <a:lstStyle/>
                    <a:p>
                      <a:pPr defTabSz="457200">
                        <a:tabLst>
                          <a:tab pos="1181100" algn="l"/>
                        </a:tabLst>
                        <a:defRPr sz="1800"/>
                      </a:pPr>
                      <a:r>
                        <a:rPr sz="1233" b="1">
                          <a:latin typeface="Century Gothic"/>
                          <a:ea typeface="Century Gothic"/>
                          <a:cs typeface="Century Gothic"/>
                          <a:sym typeface="Century Gothic"/>
                        </a:rPr>
                        <a:t>Other examples</a:t>
                      </a:r>
                    </a:p>
                  </a:txBody>
                  <a:tcPr marL="121920" marR="121920" marT="60960" marB="60960" anchor="ctr" horzOverflow="overflow">
                    <a:solidFill>
                      <a:srgbClr val="E7E6E6"/>
                    </a:solidFill>
                  </a:tcPr>
                </a:tc>
                <a:tc>
                  <a:txBody>
                    <a:bodyPr/>
                    <a:lstStyle/>
                    <a:p>
                      <a:pPr algn="l" defTabSz="457200">
                        <a:tabLst>
                          <a:tab pos="1181100" algn="l"/>
                        </a:tabLst>
                        <a:defRPr sz="1033">
                          <a:latin typeface="Century Gothic"/>
                          <a:ea typeface="Century Gothic"/>
                          <a:cs typeface="Century Gothic"/>
                          <a:sym typeface="Century Gothic"/>
                        </a:defRPr>
                      </a:pPr>
                      <a:r>
                        <a:t>The new smartphone is </a:t>
                      </a:r>
                      <a:r>
                        <a:rPr u="sng"/>
                        <a:t>as expensive as</a:t>
                      </a:r>
                      <a:r>
                        <a:t> a new computer.</a:t>
                      </a:r>
                      <a:endParaRPr sz="1300">
                        <a:solidFill>
                          <a:srgbClr val="000000">
                            <a:alpha val="84706"/>
                          </a:srgbClr>
                        </a:solidFill>
                      </a:endParaRPr>
                    </a:p>
                    <a:p>
                      <a:pPr algn="l" defTabSz="457200">
                        <a:tabLst>
                          <a:tab pos="1181100" algn="l"/>
                        </a:tabLst>
                        <a:defRPr sz="1033">
                          <a:latin typeface="Century Gothic"/>
                          <a:ea typeface="Century Gothic"/>
                          <a:cs typeface="Century Gothic"/>
                          <a:sym typeface="Century Gothic"/>
                        </a:defRPr>
                      </a:pPr>
                      <a:r>
                        <a:t>The job interview was </a:t>
                      </a:r>
                      <a:r>
                        <a:rPr u="sng"/>
                        <a:t>more difficult than</a:t>
                      </a:r>
                      <a:r>
                        <a:t> the actual work.</a:t>
                      </a:r>
                      <a:endParaRPr sz="1300">
                        <a:solidFill>
                          <a:srgbClr val="000000">
                            <a:alpha val="84706"/>
                          </a:srgbClr>
                        </a:solidFill>
                      </a:endParaRPr>
                    </a:p>
                    <a:p>
                      <a:pPr algn="l" defTabSz="457200">
                        <a:tabLst>
                          <a:tab pos="1181100" algn="l"/>
                        </a:tabLst>
                        <a:defRPr sz="1033">
                          <a:latin typeface="Century Gothic"/>
                          <a:ea typeface="Century Gothic"/>
                          <a:cs typeface="Century Gothic"/>
                          <a:sym typeface="Century Gothic"/>
                        </a:defRPr>
                      </a:pPr>
                      <a:r>
                        <a:t>Maitha was </a:t>
                      </a:r>
                      <a:r>
                        <a:rPr u="sng"/>
                        <a:t>more excited</a:t>
                      </a:r>
                      <a:r>
                        <a:t> to buy a new car </a:t>
                      </a:r>
                      <a:r>
                        <a:rPr u="sng"/>
                        <a:t>than</a:t>
                      </a:r>
                      <a:r>
                        <a:t> to travel to Europe.</a:t>
                      </a:r>
                    </a:p>
                  </a:txBody>
                  <a:tcPr marL="121920" marR="121920" marT="60960" marB="60960" anchor="ctr" horzOverflow="overflow">
                    <a:solidFill>
                      <a:srgbClr val="FFF2CC"/>
                    </a:solidFill>
                  </a:tcPr>
                </a:tc>
                <a:extLst>
                  <a:ext uri="{0D108BD9-81ED-4DB2-BD59-A6C34878D82A}">
                    <a16:rowId xmlns:a16="http://schemas.microsoft.com/office/drawing/2014/main" val="10004"/>
                  </a:ext>
                </a:extLst>
              </a:tr>
            </a:tbl>
          </a:graphicData>
        </a:graphic>
      </p:graphicFrame>
      <p:sp>
        <p:nvSpPr>
          <p:cNvPr id="707" name="Activity: Fill in the blanks using the comparative or superlative for each adjectives.…"/>
          <p:cNvSpPr txBox="1"/>
          <p:nvPr/>
        </p:nvSpPr>
        <p:spPr>
          <a:xfrm>
            <a:off x="6890563" y="2732444"/>
            <a:ext cx="6120838" cy="5783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30000"/>
              </a:lnSpc>
              <a:defRPr sz="1900" b="1">
                <a:latin typeface="Century Gothic"/>
                <a:ea typeface="Century Gothic"/>
                <a:cs typeface="Century Gothic"/>
                <a:sym typeface="Century Gothic"/>
              </a:defRPr>
            </a:pPr>
            <a:r>
              <a:t>Activity: Fill in the blanks using the comparative or superlative for each adjectives. </a:t>
            </a:r>
          </a:p>
          <a:p>
            <a:pPr algn="l">
              <a:lnSpc>
                <a:spcPct val="130000"/>
              </a:lnSpc>
              <a:defRPr sz="700" b="1">
                <a:latin typeface="Century Gothic"/>
                <a:ea typeface="Century Gothic"/>
                <a:cs typeface="Century Gothic"/>
                <a:sym typeface="Century Gothic"/>
              </a:defRPr>
            </a:pPr>
            <a:endParaRP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Tom is __________ than Dave. (fast)</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John is __________ than me. (tall)</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Barry is the __________  in the class. (noisy)</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A whale is the __________ animal in the ocean (big)</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A flower is ______________ than a leaf (beautiful)</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The artic is the __________ place on earth. (cold)</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The Nile is the __________ river in the world. (long)</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A desert is __________ than a jungle. (dry)</a:t>
            </a:r>
          </a:p>
          <a:p>
            <a:pPr marL="440266" indent="-440266" algn="l">
              <a:lnSpc>
                <a:spcPct val="130000"/>
              </a:lnSpc>
              <a:spcBef>
                <a:spcPts val="300"/>
              </a:spcBef>
              <a:buSzPct val="100000"/>
              <a:buAutoNum type="arabicPeriod"/>
              <a:defRPr sz="1900">
                <a:latin typeface="Century Gothic"/>
                <a:ea typeface="Century Gothic"/>
                <a:cs typeface="Century Gothic"/>
                <a:sym typeface="Century Gothic"/>
              </a:defRPr>
            </a:pPr>
            <a:r>
              <a:t>Cambodia is __________ than England. (hot) </a:t>
            </a:r>
          </a:p>
        </p:txBody>
      </p:sp>
      <p:sp>
        <p:nvSpPr>
          <p:cNvPr id="708"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709" name="Adjectives used to compare things (fast, faster, fastest)."/>
          <p:cNvSpPr txBox="1"/>
          <p:nvPr/>
        </p:nvSpPr>
        <p:spPr>
          <a:xfrm>
            <a:off x="711200" y="1722675"/>
            <a:ext cx="11582400" cy="630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84200">
              <a:lnSpc>
                <a:spcPct val="100000"/>
              </a:lnSpc>
              <a:defRPr sz="3100" b="1" spc="-31">
                <a:latin typeface="Century Gothic"/>
                <a:ea typeface="Century Gothic"/>
                <a:cs typeface="Century Gothic"/>
                <a:sym typeface="Century Gothic"/>
              </a:defRPr>
            </a:lvl1pPr>
          </a:lstStyle>
          <a:p>
            <a:r>
              <a:t>Adjectives used to compare things (fast, faster, fastest). </a:t>
            </a:r>
          </a:p>
        </p:txBody>
      </p:sp>
      <p:sp>
        <p:nvSpPr>
          <p:cNvPr id="710" name="Grammar Link 1">
            <a:hlinkClick r:id="rId3"/>
          </p:cNvPr>
          <p:cNvSpPr/>
          <p:nvPr/>
        </p:nvSpPr>
        <p:spPr>
          <a:xfrm>
            <a:off x="7122444" y="8749596"/>
            <a:ext cx="2495410" cy="630937"/>
          </a:xfrm>
          <a:prstGeom prst="roundRect">
            <a:avLst>
              <a:gd name="adj" fmla="val 30193"/>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t>Grammar Link 1</a:t>
            </a:r>
          </a:p>
        </p:txBody>
      </p:sp>
      <p:sp>
        <p:nvSpPr>
          <p:cNvPr id="711" name="Grammar Link 2">
            <a:hlinkClick r:id="rId4"/>
          </p:cNvPr>
          <p:cNvSpPr/>
          <p:nvPr/>
        </p:nvSpPr>
        <p:spPr>
          <a:xfrm>
            <a:off x="9902632" y="8749596"/>
            <a:ext cx="2495410" cy="630937"/>
          </a:xfrm>
          <a:prstGeom prst="roundRect">
            <a:avLst>
              <a:gd name="adj" fmla="val 30193"/>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t>Grammar Link 2</a:t>
            </a:r>
          </a:p>
        </p:txBody>
      </p:sp>
      <p:sp>
        <p:nvSpPr>
          <p:cNvPr id="712" name="faster"/>
          <p:cNvSpPr txBox="1"/>
          <p:nvPr/>
        </p:nvSpPr>
        <p:spPr>
          <a:xfrm>
            <a:off x="8045427" y="3601487"/>
            <a:ext cx="101395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08901" algn="l" defTabSz="584200">
              <a:lnSpc>
                <a:spcPct val="160000"/>
              </a:lnSpc>
              <a:defRPr sz="2100">
                <a:solidFill>
                  <a:srgbClr val="0433FF"/>
                </a:solidFill>
                <a:latin typeface="HanziPen TC Bold"/>
                <a:ea typeface="HanziPen TC Bold"/>
                <a:cs typeface="HanziPen TC Bold"/>
                <a:sym typeface="HanziPen TC Bold"/>
              </a:defRPr>
            </a:lvl1pPr>
          </a:lstStyle>
          <a:p>
            <a:r>
              <a:t>faster</a:t>
            </a:r>
          </a:p>
        </p:txBody>
      </p:sp>
      <p:sp>
        <p:nvSpPr>
          <p:cNvPr id="713" name="taller"/>
          <p:cNvSpPr txBox="1"/>
          <p:nvPr/>
        </p:nvSpPr>
        <p:spPr>
          <a:xfrm>
            <a:off x="8149996" y="4020086"/>
            <a:ext cx="92967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08901" algn="l" defTabSz="584200">
              <a:lnSpc>
                <a:spcPct val="160000"/>
              </a:lnSpc>
              <a:defRPr sz="2100">
                <a:solidFill>
                  <a:srgbClr val="0433FF"/>
                </a:solidFill>
                <a:latin typeface="HanziPen TC Bold"/>
                <a:ea typeface="HanziPen TC Bold"/>
                <a:cs typeface="HanziPen TC Bold"/>
                <a:sym typeface="HanziPen TC Bold"/>
              </a:defRPr>
            </a:lvl1pPr>
          </a:lstStyle>
          <a:p>
            <a:r>
              <a:t>taller</a:t>
            </a:r>
          </a:p>
        </p:txBody>
      </p:sp>
      <p:sp>
        <p:nvSpPr>
          <p:cNvPr id="714" name="biggest"/>
          <p:cNvSpPr txBox="1"/>
          <p:nvPr/>
        </p:nvSpPr>
        <p:spPr>
          <a:xfrm>
            <a:off x="8949917" y="4855732"/>
            <a:ext cx="109369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08901" algn="l" defTabSz="584200">
              <a:lnSpc>
                <a:spcPct val="160000"/>
              </a:lnSpc>
              <a:defRPr sz="2100">
                <a:solidFill>
                  <a:srgbClr val="0433FF"/>
                </a:solidFill>
                <a:latin typeface="HanziPen TC Bold"/>
                <a:ea typeface="HanziPen TC Bold"/>
                <a:cs typeface="HanziPen TC Bold"/>
                <a:sym typeface="HanziPen TC Bold"/>
              </a:defRPr>
            </a:lvl1pPr>
          </a:lstStyle>
          <a:p>
            <a:r>
              <a:t>biggest</a:t>
            </a:r>
          </a:p>
        </p:txBody>
      </p:sp>
      <p:sp>
        <p:nvSpPr>
          <p:cNvPr id="715" name="noisiest"/>
          <p:cNvSpPr txBox="1"/>
          <p:nvPr/>
        </p:nvSpPr>
        <p:spPr>
          <a:xfrm>
            <a:off x="8650734" y="4455611"/>
            <a:ext cx="1134504"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08901" algn="l" defTabSz="584200">
              <a:lnSpc>
                <a:spcPct val="160000"/>
              </a:lnSpc>
              <a:defRPr sz="2100">
                <a:solidFill>
                  <a:srgbClr val="0433FF"/>
                </a:solidFill>
                <a:latin typeface="HanziPen TC Bold"/>
                <a:ea typeface="HanziPen TC Bold"/>
                <a:cs typeface="HanziPen TC Bold"/>
                <a:sym typeface="HanziPen TC Bold"/>
              </a:defRPr>
            </a:lvl1pPr>
          </a:lstStyle>
          <a:p>
            <a:r>
              <a:t>noisiest</a:t>
            </a:r>
          </a:p>
        </p:txBody>
      </p:sp>
      <p:sp>
        <p:nvSpPr>
          <p:cNvPr id="716" name="more beautiful"/>
          <p:cNvSpPr txBox="1"/>
          <p:nvPr/>
        </p:nvSpPr>
        <p:spPr>
          <a:xfrm>
            <a:off x="8363724" y="5638361"/>
            <a:ext cx="199807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08901" algn="l" defTabSz="584200">
              <a:lnSpc>
                <a:spcPct val="160000"/>
              </a:lnSpc>
              <a:defRPr sz="2100">
                <a:solidFill>
                  <a:srgbClr val="0433FF"/>
                </a:solidFill>
                <a:latin typeface="HanziPen TC Bold"/>
                <a:ea typeface="HanziPen TC Bold"/>
                <a:cs typeface="HanziPen TC Bold"/>
                <a:sym typeface="HanziPen TC Bold"/>
              </a:defRPr>
            </a:lvl1pPr>
          </a:lstStyle>
          <a:p>
            <a:r>
              <a:t>more beautiful</a:t>
            </a:r>
          </a:p>
        </p:txBody>
      </p:sp>
      <p:sp>
        <p:nvSpPr>
          <p:cNvPr id="717" name="coldest"/>
          <p:cNvSpPr txBox="1"/>
          <p:nvPr/>
        </p:nvSpPr>
        <p:spPr>
          <a:xfrm>
            <a:off x="9043150" y="6070161"/>
            <a:ext cx="106462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08901" algn="l" defTabSz="584200">
              <a:lnSpc>
                <a:spcPct val="160000"/>
              </a:lnSpc>
              <a:defRPr sz="2100">
                <a:solidFill>
                  <a:srgbClr val="0433FF"/>
                </a:solidFill>
                <a:latin typeface="HanziPen TC Bold"/>
                <a:ea typeface="HanziPen TC Bold"/>
                <a:cs typeface="HanziPen TC Bold"/>
                <a:sym typeface="HanziPen TC Bold"/>
              </a:defRPr>
            </a:lvl1pPr>
          </a:lstStyle>
          <a:p>
            <a:r>
              <a:t>coldest</a:t>
            </a:r>
          </a:p>
        </p:txBody>
      </p:sp>
      <p:sp>
        <p:nvSpPr>
          <p:cNvPr id="718" name="longest"/>
          <p:cNvSpPr txBox="1"/>
          <p:nvPr/>
        </p:nvSpPr>
        <p:spPr>
          <a:xfrm>
            <a:off x="8964452" y="6875295"/>
            <a:ext cx="107903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08901" algn="l" defTabSz="584200">
              <a:lnSpc>
                <a:spcPct val="160000"/>
              </a:lnSpc>
              <a:defRPr sz="2100">
                <a:solidFill>
                  <a:srgbClr val="0433FF"/>
                </a:solidFill>
                <a:latin typeface="HanziPen TC Bold"/>
                <a:ea typeface="HanziPen TC Bold"/>
                <a:cs typeface="HanziPen TC Bold"/>
                <a:sym typeface="HanziPen TC Bold"/>
              </a:defRPr>
            </a:lvl1pPr>
          </a:lstStyle>
          <a:p>
            <a:r>
              <a:t>longest</a:t>
            </a:r>
          </a:p>
        </p:txBody>
      </p:sp>
      <p:sp>
        <p:nvSpPr>
          <p:cNvPr id="719" name="drier"/>
          <p:cNvSpPr txBox="1"/>
          <p:nvPr/>
        </p:nvSpPr>
        <p:spPr>
          <a:xfrm>
            <a:off x="8600485" y="7675235"/>
            <a:ext cx="86407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08901" algn="l" defTabSz="584200">
              <a:lnSpc>
                <a:spcPct val="160000"/>
              </a:lnSpc>
              <a:defRPr sz="2100">
                <a:solidFill>
                  <a:srgbClr val="0433FF"/>
                </a:solidFill>
                <a:latin typeface="HanziPen TC Bold"/>
                <a:ea typeface="HanziPen TC Bold"/>
                <a:cs typeface="HanziPen TC Bold"/>
                <a:sym typeface="HanziPen TC Bold"/>
              </a:defRPr>
            </a:lvl1pPr>
          </a:lstStyle>
          <a:p>
            <a:r>
              <a:t>drier</a:t>
            </a:r>
          </a:p>
        </p:txBody>
      </p:sp>
      <p:sp>
        <p:nvSpPr>
          <p:cNvPr id="720" name="hotter"/>
          <p:cNvSpPr txBox="1"/>
          <p:nvPr/>
        </p:nvSpPr>
        <p:spPr>
          <a:xfrm>
            <a:off x="8930728" y="8088196"/>
            <a:ext cx="1007021"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08901" algn="l" defTabSz="584200">
              <a:lnSpc>
                <a:spcPct val="160000"/>
              </a:lnSpc>
              <a:defRPr sz="2100">
                <a:solidFill>
                  <a:srgbClr val="0433FF"/>
                </a:solidFill>
                <a:latin typeface="HanziPen TC Bold"/>
                <a:ea typeface="HanziPen TC Bold"/>
                <a:cs typeface="HanziPen TC Bold"/>
                <a:sym typeface="HanziPen TC Bold"/>
              </a:defRPr>
            </a:lvl1pPr>
          </a:lstStyle>
          <a:p>
            <a:r>
              <a:t>hotter</a:t>
            </a:r>
          </a:p>
        </p:txBody>
      </p:sp>
      <p:sp>
        <p:nvSpPr>
          <p:cNvPr id="2" name="ANSWERS">
            <a:extLst>
              <a:ext uri="{FF2B5EF4-FFF2-40B4-BE49-F238E27FC236}">
                <a16:creationId xmlns:a16="http://schemas.microsoft.com/office/drawing/2014/main" id="{0CA06108-6BCF-29E6-AA1C-2CDCB0D028AA}"/>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Reading Exam (Online)"/>
          <p:cNvSpPr txBox="1">
            <a:spLocks noGrp="1"/>
          </p:cNvSpPr>
          <p:nvPr>
            <p:ph type="ctrTitle"/>
          </p:nvPr>
        </p:nvSpPr>
        <p:spPr>
          <a:xfrm>
            <a:off x="711200" y="202599"/>
            <a:ext cx="11582400" cy="1168401"/>
          </a:xfrm>
          <a:prstGeom prst="rect">
            <a:avLst/>
          </a:prstGeom>
        </p:spPr>
        <p:txBody>
          <a:bodyPr anchor="ctr"/>
          <a:lstStyle>
            <a:lvl1pPr defTabSz="584200">
              <a:lnSpc>
                <a:spcPct val="100000"/>
              </a:lnSpc>
              <a:defRPr sz="4700" spc="0">
                <a:latin typeface="Avenir Heavy"/>
                <a:ea typeface="Avenir Heavy"/>
                <a:cs typeface="Avenir Heavy"/>
                <a:sym typeface="Avenir Heavy"/>
              </a:defRPr>
            </a:lvl1pPr>
          </a:lstStyle>
          <a:p>
            <a:r>
              <a:t>Reading Exam (Online)</a:t>
            </a:r>
          </a:p>
        </p:txBody>
      </p:sp>
      <p:sp>
        <p:nvSpPr>
          <p:cNvPr id="227" name="Parts 5 &amp; 6…"/>
          <p:cNvSpPr/>
          <p:nvPr/>
        </p:nvSpPr>
        <p:spPr>
          <a:xfrm>
            <a:off x="6692865" y="2301749"/>
            <a:ext cx="5546160" cy="1816033"/>
          </a:xfrm>
          <a:prstGeom prst="rect">
            <a:avLst/>
          </a:prstGeom>
          <a:solidFill>
            <a:srgbClr val="E4EBED"/>
          </a:solidFill>
          <a:ln w="63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R="2823005" defTabSz="1130300">
              <a:lnSpc>
                <a:spcPct val="100000"/>
              </a:lnSpc>
              <a:tabLst>
                <a:tab pos="2260600" algn="l"/>
              </a:tabLst>
              <a:defRPr sz="2400" b="1">
                <a:latin typeface="Century Gothic"/>
                <a:ea typeface="Century Gothic"/>
                <a:cs typeface="Century Gothic"/>
                <a:sym typeface="Century Gothic"/>
              </a:defRPr>
            </a:pPr>
            <a:r>
              <a:t>Parts 5 &amp; 6</a:t>
            </a:r>
          </a:p>
          <a:p>
            <a:pPr marR="2823005" defTabSz="1130300">
              <a:lnSpc>
                <a:spcPct val="100000"/>
              </a:lnSpc>
              <a:tabLst>
                <a:tab pos="2260600" algn="l"/>
              </a:tabLst>
              <a:defRPr sz="600" b="1">
                <a:latin typeface="Century Gothic"/>
                <a:ea typeface="Century Gothic"/>
                <a:cs typeface="Century Gothic"/>
                <a:sym typeface="Century Gothic"/>
              </a:defRPr>
            </a:pPr>
            <a:endParaRPr/>
          </a:p>
          <a:p>
            <a:pPr marR="2823005" defTabSz="1130300">
              <a:lnSpc>
                <a:spcPct val="100000"/>
              </a:lnSpc>
              <a:tabLst>
                <a:tab pos="2260600" algn="l"/>
              </a:tabLst>
              <a:defRPr sz="2000">
                <a:latin typeface="Century Gothic"/>
                <a:ea typeface="Century Gothic"/>
                <a:cs typeface="Century Gothic"/>
                <a:sym typeface="Century Gothic"/>
              </a:defRPr>
            </a:pPr>
            <a:r>
              <a:t>MAZE Assessment - Choose the word that completes the sentence. </a:t>
            </a:r>
          </a:p>
        </p:txBody>
      </p:sp>
      <p:pic>
        <p:nvPicPr>
          <p:cNvPr id="228" name="Screen Shot 2023-01-25 at 8.07.13 AM.png" descr="Screen Shot 2023-01-25 at 8.07.13 AM.png"/>
          <p:cNvPicPr>
            <a:picLocks noChangeAspect="1"/>
          </p:cNvPicPr>
          <p:nvPr/>
        </p:nvPicPr>
        <p:blipFill>
          <a:blip r:embed="rId2"/>
          <a:srcRect t="11425" r="1780" b="668"/>
          <a:stretch>
            <a:fillRect/>
          </a:stretch>
        </p:blipFill>
        <p:spPr>
          <a:xfrm>
            <a:off x="9534485" y="2455306"/>
            <a:ext cx="2468707" cy="1509026"/>
          </a:xfrm>
          <a:prstGeom prst="rect">
            <a:avLst/>
          </a:prstGeom>
          <a:ln w="6350">
            <a:solidFill>
              <a:srgbClr val="000000"/>
            </a:solidFill>
            <a:miter lim="400000"/>
          </a:ln>
        </p:spPr>
      </p:pic>
      <p:sp>
        <p:nvSpPr>
          <p:cNvPr id="229" name="Parts 7 &amp; 8…"/>
          <p:cNvSpPr/>
          <p:nvPr/>
        </p:nvSpPr>
        <p:spPr>
          <a:xfrm>
            <a:off x="6692865" y="4384751"/>
            <a:ext cx="2597479" cy="4288749"/>
          </a:xfrm>
          <a:prstGeom prst="rect">
            <a:avLst/>
          </a:prstGeom>
          <a:solidFill>
            <a:srgbClr val="E4EBED"/>
          </a:solidFill>
          <a:ln w="63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R="183923" defTabSz="1130300">
              <a:lnSpc>
                <a:spcPct val="100000"/>
              </a:lnSpc>
              <a:tabLst>
                <a:tab pos="2260600" algn="l"/>
              </a:tabLst>
              <a:defRPr sz="1000" b="1">
                <a:latin typeface="Century Gothic"/>
                <a:ea typeface="Century Gothic"/>
                <a:cs typeface="Century Gothic"/>
                <a:sym typeface="Century Gothic"/>
              </a:defRPr>
            </a:pPr>
            <a:endParaRPr/>
          </a:p>
          <a:p>
            <a:pPr marR="183923" defTabSz="1130300">
              <a:lnSpc>
                <a:spcPct val="100000"/>
              </a:lnSpc>
              <a:tabLst>
                <a:tab pos="2260600" algn="l"/>
              </a:tabLst>
              <a:defRPr sz="2400" b="1">
                <a:latin typeface="Century Gothic"/>
                <a:ea typeface="Century Gothic"/>
                <a:cs typeface="Century Gothic"/>
                <a:sym typeface="Century Gothic"/>
              </a:defRPr>
            </a:pPr>
            <a:r>
              <a:t>Parts 7 &amp; 8 </a:t>
            </a:r>
          </a:p>
          <a:p>
            <a:pPr marR="183923" defTabSz="1130300">
              <a:lnSpc>
                <a:spcPct val="100000"/>
              </a:lnSpc>
              <a:tabLst>
                <a:tab pos="2260600" algn="l"/>
              </a:tabLst>
              <a:defRPr sz="600" b="1">
                <a:latin typeface="Century Gothic"/>
                <a:ea typeface="Century Gothic"/>
                <a:cs typeface="Century Gothic"/>
                <a:sym typeface="Century Gothic"/>
              </a:defRPr>
            </a:pPr>
            <a:endParaRPr/>
          </a:p>
          <a:p>
            <a:pPr marL="117288" marR="275852" defTabSz="1130300">
              <a:lnSpc>
                <a:spcPct val="100000"/>
              </a:lnSpc>
              <a:tabLst>
                <a:tab pos="2260600" algn="l"/>
              </a:tabLst>
              <a:defRPr sz="2400">
                <a:latin typeface="Century Gothic"/>
                <a:ea typeface="Century Gothic"/>
                <a:cs typeface="Century Gothic"/>
                <a:sym typeface="Century Gothic"/>
              </a:defRPr>
            </a:pPr>
            <a:r>
              <a:t>Read the questions and find the answers in the Text #1.  </a:t>
            </a:r>
          </a:p>
        </p:txBody>
      </p:sp>
      <p:pic>
        <p:nvPicPr>
          <p:cNvPr id="230" name="Screen Shot 2023-01-25 at 8.06.39 AM.png" descr="Screen Shot 2023-01-25 at 8.06.39 AM.png"/>
          <p:cNvPicPr>
            <a:picLocks noChangeAspect="1"/>
          </p:cNvPicPr>
          <p:nvPr/>
        </p:nvPicPr>
        <p:blipFill>
          <a:blip r:embed="rId3"/>
          <a:srcRect t="8437" r="1716" b="1317"/>
          <a:stretch>
            <a:fillRect/>
          </a:stretch>
        </p:blipFill>
        <p:spPr>
          <a:xfrm>
            <a:off x="6969800" y="7246466"/>
            <a:ext cx="1910356" cy="1161973"/>
          </a:xfrm>
          <a:prstGeom prst="rect">
            <a:avLst/>
          </a:prstGeom>
          <a:ln w="6350">
            <a:solidFill>
              <a:srgbClr val="000000"/>
            </a:solidFill>
            <a:miter lim="400000"/>
          </a:ln>
        </p:spPr>
      </p:pic>
      <p:sp>
        <p:nvSpPr>
          <p:cNvPr id="232" name="Table of Contents">
            <a:hlinkClick r:id="rId4"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pic>
        <p:nvPicPr>
          <p:cNvPr id="234" name="Screen Shot 2024-02-25 at 4.15.49 PM.png" descr="Screen Shot 2024-02-25 at 4.15.49 PM.png"/>
          <p:cNvPicPr>
            <a:picLocks noChangeAspect="1"/>
          </p:cNvPicPr>
          <p:nvPr/>
        </p:nvPicPr>
        <p:blipFill>
          <a:blip r:embed="rId5"/>
          <a:srcRect l="49911" r="109"/>
          <a:stretch>
            <a:fillRect/>
          </a:stretch>
        </p:blipFill>
        <p:spPr>
          <a:xfrm>
            <a:off x="850555" y="2219001"/>
            <a:ext cx="5297516" cy="6455988"/>
          </a:xfrm>
          <a:prstGeom prst="rect">
            <a:avLst/>
          </a:prstGeom>
          <a:ln w="12700">
            <a:miter lim="400000"/>
          </a:ln>
        </p:spPr>
      </p:pic>
      <p:sp>
        <p:nvSpPr>
          <p:cNvPr id="235" name="Part 9…"/>
          <p:cNvSpPr/>
          <p:nvPr/>
        </p:nvSpPr>
        <p:spPr>
          <a:xfrm>
            <a:off x="9580512" y="4384751"/>
            <a:ext cx="2597479" cy="4288749"/>
          </a:xfrm>
          <a:prstGeom prst="rect">
            <a:avLst/>
          </a:prstGeom>
          <a:solidFill>
            <a:srgbClr val="E4EBED"/>
          </a:solidFill>
          <a:ln w="635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R="183923" defTabSz="1130300">
              <a:lnSpc>
                <a:spcPct val="100000"/>
              </a:lnSpc>
              <a:tabLst>
                <a:tab pos="2260600" algn="l"/>
              </a:tabLst>
              <a:defRPr sz="1000" b="1">
                <a:latin typeface="Century Gothic"/>
                <a:ea typeface="Century Gothic"/>
                <a:cs typeface="Century Gothic"/>
                <a:sym typeface="Century Gothic"/>
              </a:defRPr>
            </a:pPr>
            <a:endParaRPr/>
          </a:p>
          <a:p>
            <a:pPr marR="183923" defTabSz="1130300">
              <a:lnSpc>
                <a:spcPct val="100000"/>
              </a:lnSpc>
              <a:tabLst>
                <a:tab pos="2260600" algn="l"/>
              </a:tabLst>
              <a:defRPr sz="2400" b="1">
                <a:latin typeface="Century Gothic"/>
                <a:ea typeface="Century Gothic"/>
                <a:cs typeface="Century Gothic"/>
                <a:sym typeface="Century Gothic"/>
              </a:defRPr>
            </a:pPr>
            <a:r>
              <a:t>Part 9</a:t>
            </a:r>
          </a:p>
          <a:p>
            <a:pPr marR="183923" defTabSz="1130300">
              <a:lnSpc>
                <a:spcPct val="100000"/>
              </a:lnSpc>
              <a:tabLst>
                <a:tab pos="2260600" algn="l"/>
              </a:tabLst>
              <a:defRPr sz="600" b="1">
                <a:latin typeface="Century Gothic"/>
                <a:ea typeface="Century Gothic"/>
                <a:cs typeface="Century Gothic"/>
                <a:sym typeface="Century Gothic"/>
              </a:defRPr>
            </a:pPr>
            <a:endParaRPr/>
          </a:p>
          <a:p>
            <a:pPr marL="117288" marR="275852" defTabSz="1130300">
              <a:lnSpc>
                <a:spcPct val="100000"/>
              </a:lnSpc>
              <a:tabLst>
                <a:tab pos="2260600" algn="l"/>
              </a:tabLst>
              <a:defRPr sz="2400">
                <a:latin typeface="Century Gothic"/>
                <a:ea typeface="Century Gothic"/>
                <a:cs typeface="Century Gothic"/>
                <a:sym typeface="Century Gothic"/>
              </a:defRPr>
            </a:pPr>
            <a:r>
              <a:t>Read the questions and find the answers in the Text #2.  </a:t>
            </a:r>
          </a:p>
        </p:txBody>
      </p:sp>
      <p:pic>
        <p:nvPicPr>
          <p:cNvPr id="236" name="Screen Shot 2023-01-25 at 8.06.39 AM.png" descr="Screen Shot 2023-01-25 at 8.06.39 AM.png"/>
          <p:cNvPicPr>
            <a:picLocks noChangeAspect="1"/>
          </p:cNvPicPr>
          <p:nvPr/>
        </p:nvPicPr>
        <p:blipFill>
          <a:blip r:embed="rId3"/>
          <a:srcRect t="8437" r="1716" b="1317"/>
          <a:stretch>
            <a:fillRect/>
          </a:stretch>
        </p:blipFill>
        <p:spPr>
          <a:xfrm>
            <a:off x="9986361" y="7246466"/>
            <a:ext cx="1910355" cy="1161973"/>
          </a:xfrm>
          <a:prstGeom prst="rect">
            <a:avLst/>
          </a:prstGeom>
          <a:ln w="6350">
            <a:solidFill>
              <a:srgbClr val="000000"/>
            </a:solidFill>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Present Perfect"/>
          <p:cNvSpPr txBox="1">
            <a:spLocks noGrp="1"/>
          </p:cNvSpPr>
          <p:nvPr>
            <p:ph type="title"/>
          </p:nvPr>
        </p:nvSpPr>
        <p:spPr>
          <a:xfrm>
            <a:off x="711200" y="827701"/>
            <a:ext cx="11582400" cy="1168401"/>
          </a:xfrm>
          <a:prstGeom prst="rect">
            <a:avLst/>
          </a:prstGeom>
        </p:spPr>
        <p:txBody>
          <a:bodyPr/>
          <a:lstStyle>
            <a:lvl1pPr>
              <a:defRPr b="1">
                <a:latin typeface="Century Gothic"/>
                <a:ea typeface="Century Gothic"/>
                <a:cs typeface="Century Gothic"/>
                <a:sym typeface="Century Gothic"/>
              </a:defRPr>
            </a:lvl1pPr>
          </a:lstStyle>
          <a:p>
            <a:r>
              <a:t>Present Perfect</a:t>
            </a:r>
          </a:p>
        </p:txBody>
      </p:sp>
      <p:sp>
        <p:nvSpPr>
          <p:cNvPr id="724" name="verbs that talk about something that happened at some point in the past."/>
          <p:cNvSpPr txBox="1">
            <a:spLocks noGrp="1"/>
          </p:cNvSpPr>
          <p:nvPr>
            <p:ph type="body" idx="21"/>
          </p:nvPr>
        </p:nvSpPr>
        <p:spPr>
          <a:xfrm>
            <a:off x="711200" y="1664937"/>
            <a:ext cx="11582400" cy="6309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90727">
              <a:defRPr sz="2604" b="1" spc="-26">
                <a:latin typeface="Century Gothic"/>
                <a:ea typeface="Century Gothic"/>
                <a:cs typeface="Century Gothic"/>
                <a:sym typeface="Century Gothic"/>
              </a:defRPr>
            </a:lvl1pPr>
          </a:lstStyle>
          <a:p>
            <a:r>
              <a:t>verbs that talk about something that happened at some point in the past. </a:t>
            </a:r>
          </a:p>
        </p:txBody>
      </p:sp>
      <p:graphicFrame>
        <p:nvGraphicFramePr>
          <p:cNvPr id="725" name="Table"/>
          <p:cNvGraphicFramePr/>
          <p:nvPr/>
        </p:nvGraphicFramePr>
        <p:xfrm>
          <a:off x="701767" y="2374299"/>
          <a:ext cx="6355698" cy="6598674"/>
        </p:xfrm>
        <a:graphic>
          <a:graphicData uri="http://schemas.openxmlformats.org/drawingml/2006/table">
            <a:tbl>
              <a:tblPr>
                <a:tableStyleId>{4C3C2611-4C71-4FC5-86AE-919BDF0F9419}</a:tableStyleId>
              </a:tblPr>
              <a:tblGrid>
                <a:gridCol w="2078625">
                  <a:extLst>
                    <a:ext uri="{9D8B030D-6E8A-4147-A177-3AD203B41FA5}">
                      <a16:colId xmlns:a16="http://schemas.microsoft.com/office/drawing/2014/main" val="20000"/>
                    </a:ext>
                  </a:extLst>
                </a:gridCol>
                <a:gridCol w="4277073">
                  <a:extLst>
                    <a:ext uri="{9D8B030D-6E8A-4147-A177-3AD203B41FA5}">
                      <a16:colId xmlns:a16="http://schemas.microsoft.com/office/drawing/2014/main" val="20001"/>
                    </a:ext>
                  </a:extLst>
                </a:gridCol>
              </a:tblGrid>
              <a:tr h="1235011">
                <a:tc gridSpan="2">
                  <a:txBody>
                    <a:bodyPr/>
                    <a:lstStyle/>
                    <a:p>
                      <a:pPr algn="l" defTabSz="457200">
                        <a:tabLst>
                          <a:tab pos="1181100" algn="l"/>
                        </a:tabLst>
                        <a:defRPr sz="2400" b="1">
                          <a:solidFill>
                            <a:srgbClr val="4472C4"/>
                          </a:solidFill>
                          <a:latin typeface="Century Gothic"/>
                          <a:ea typeface="Century Gothic"/>
                          <a:cs typeface="Century Gothic"/>
                          <a:sym typeface="Century Gothic"/>
                        </a:defRPr>
                      </a:pPr>
                      <a:r>
                        <a:t>I </a:t>
                      </a:r>
                      <a:r>
                        <a:rPr u="sng"/>
                        <a:t>have studied</a:t>
                      </a:r>
                      <a:r>
                        <a:t> English.</a:t>
                      </a:r>
                    </a:p>
                    <a:p>
                      <a:pPr algn="l" defTabSz="457200">
                        <a:tabLst>
                          <a:tab pos="1181100" algn="l"/>
                        </a:tabLst>
                        <a:defRPr sz="1800" b="1">
                          <a:solidFill>
                            <a:srgbClr val="4472C4"/>
                          </a:solidFill>
                          <a:latin typeface="Century Gothic"/>
                          <a:ea typeface="Century Gothic"/>
                          <a:cs typeface="Century Gothic"/>
                          <a:sym typeface="Century Gothic"/>
                        </a:defRPr>
                      </a:pPr>
                      <a:endParaRPr/>
                    </a:p>
                    <a:p>
                      <a:pPr algn="l" defTabSz="457200">
                        <a:tabLst>
                          <a:tab pos="1181100" algn="l"/>
                        </a:tabLst>
                        <a:defRPr sz="2400" b="1">
                          <a:solidFill>
                            <a:srgbClr val="4472C4"/>
                          </a:solidFill>
                          <a:latin typeface="Century Gothic"/>
                          <a:ea typeface="Century Gothic"/>
                          <a:cs typeface="Century Gothic"/>
                          <a:sym typeface="Century Gothic"/>
                        </a:defRPr>
                      </a:pPr>
                      <a:r>
                        <a:t>He </a:t>
                      </a:r>
                      <a:r>
                        <a:rPr u="sng"/>
                        <a:t>has missed</a:t>
                      </a:r>
                      <a:r>
                        <a:t> the bus.</a:t>
                      </a:r>
                    </a:p>
                  </a:txBody>
                  <a:tcPr marL="121920" marR="121920" marT="60960" marB="60960" anchor="ctr" horzOverflow="overflow">
                    <a:solidFill>
                      <a:srgbClr val="E7E6E6"/>
                    </a:solidFill>
                  </a:tcPr>
                </a:tc>
                <a:tc hMerge="1">
                  <a:txBody>
                    <a:bodyPr/>
                    <a:lstStyle/>
                    <a:p>
                      <a:endParaRPr lang="en-AE"/>
                    </a:p>
                  </a:txBody>
                  <a:tcPr/>
                </a:tc>
                <a:extLst>
                  <a:ext uri="{0D108BD9-81ED-4DB2-BD59-A6C34878D82A}">
                    <a16:rowId xmlns:a16="http://schemas.microsoft.com/office/drawing/2014/main" val="10000"/>
                  </a:ext>
                </a:extLst>
              </a:tr>
              <a:tr h="1169493">
                <a:tc>
                  <a:txBody>
                    <a:bodyPr/>
                    <a:lstStyle/>
                    <a:p>
                      <a:pPr defTabSz="457200">
                        <a:tabLst>
                          <a:tab pos="1181100" algn="l"/>
                        </a:tabLst>
                        <a:defRPr sz="1800"/>
                      </a:pPr>
                      <a:r>
                        <a:rPr sz="1700" b="1">
                          <a:latin typeface="Century Gothic"/>
                          <a:ea typeface="Century Gothic"/>
                          <a:cs typeface="Century Gothic"/>
                          <a:sym typeface="Century Gothic"/>
                        </a:rPr>
                        <a:t>Meaning</a:t>
                      </a:r>
                    </a:p>
                  </a:txBody>
                  <a:tcPr marL="121920" marR="121920" marT="60960" marB="60960" anchor="ctr" horzOverflow="overflow">
                    <a:solidFill>
                      <a:srgbClr val="E7E6E6"/>
                    </a:solidFill>
                  </a:tcPr>
                </a:tc>
                <a:tc>
                  <a:txBody>
                    <a:bodyPr/>
                    <a:lstStyle/>
                    <a:p>
                      <a:pPr algn="l" defTabSz="457200">
                        <a:tabLst>
                          <a:tab pos="1181100" algn="l"/>
                        </a:tabLst>
                        <a:defRPr sz="1800"/>
                      </a:pPr>
                      <a:r>
                        <a:rPr sz="1700">
                          <a:latin typeface="Century Gothic"/>
                          <a:ea typeface="Century Gothic"/>
                          <a:cs typeface="Century Gothic"/>
                          <a:sym typeface="Century Gothic"/>
                        </a:rPr>
                        <a:t>The speaker has studied English at some point in the past. The man did not get on the bus in time.</a:t>
                      </a:r>
                    </a:p>
                  </a:txBody>
                  <a:tcPr marL="121920" marR="121920" marT="60960" marB="60960" anchor="ctr" horzOverflow="overflow">
                    <a:solidFill>
                      <a:srgbClr val="FFF2CC"/>
                    </a:solidFill>
                  </a:tcPr>
                </a:tc>
                <a:extLst>
                  <a:ext uri="{0D108BD9-81ED-4DB2-BD59-A6C34878D82A}">
                    <a16:rowId xmlns:a16="http://schemas.microsoft.com/office/drawing/2014/main" val="10001"/>
                  </a:ext>
                </a:extLst>
              </a:tr>
              <a:tr h="695197">
                <a:tc>
                  <a:txBody>
                    <a:bodyPr/>
                    <a:lstStyle/>
                    <a:p>
                      <a:pPr defTabSz="457200">
                        <a:tabLst>
                          <a:tab pos="1181100" algn="l"/>
                        </a:tabLst>
                        <a:defRPr sz="1800"/>
                      </a:pPr>
                      <a:r>
                        <a:rPr sz="1700" b="1">
                          <a:latin typeface="Century Gothic"/>
                          <a:ea typeface="Century Gothic"/>
                          <a:cs typeface="Century Gothic"/>
                          <a:sym typeface="Century Gothic"/>
                        </a:rPr>
                        <a:t>Grammatical structure</a:t>
                      </a:r>
                    </a:p>
                  </a:txBody>
                  <a:tcPr marL="121920" marR="121920" marT="60960" marB="60960" anchor="ctr" horzOverflow="overflow">
                    <a:solidFill>
                      <a:srgbClr val="E7E6E6"/>
                    </a:solidFill>
                  </a:tcPr>
                </a:tc>
                <a:tc>
                  <a:txBody>
                    <a:bodyPr/>
                    <a:lstStyle/>
                    <a:p>
                      <a:pPr algn="l" defTabSz="457200">
                        <a:tabLst>
                          <a:tab pos="1181100" algn="l"/>
                        </a:tabLst>
                        <a:defRPr sz="1700" b="1">
                          <a:solidFill>
                            <a:srgbClr val="0433FF"/>
                          </a:solidFill>
                          <a:latin typeface="Century Gothic"/>
                          <a:ea typeface="Century Gothic"/>
                          <a:cs typeface="Century Gothic"/>
                          <a:sym typeface="Century Gothic"/>
                        </a:defRPr>
                      </a:pPr>
                      <a:r>
                        <a:rPr>
                          <a:hlinkClick r:id="rId2"/>
                        </a:rPr>
                        <a:t>Present perfect</a:t>
                      </a:r>
                    </a:p>
                    <a:p>
                      <a:pPr algn="l" defTabSz="457200">
                        <a:tabLst>
                          <a:tab pos="1181100" algn="l"/>
                        </a:tabLst>
                        <a:defRPr sz="1700">
                          <a:latin typeface="Century Gothic"/>
                          <a:ea typeface="Century Gothic"/>
                          <a:cs typeface="Century Gothic"/>
                          <a:sym typeface="Century Gothic"/>
                        </a:defRPr>
                      </a:pPr>
                      <a:r>
                        <a:t>‘have / has’ + past participle</a:t>
                      </a:r>
                    </a:p>
                  </a:txBody>
                  <a:tcPr marL="121920" marR="121920" marT="60960" marB="60960" anchor="ctr" horzOverflow="overflow">
                    <a:solidFill>
                      <a:srgbClr val="FFF2CC"/>
                    </a:solidFill>
                  </a:tcPr>
                </a:tc>
                <a:extLst>
                  <a:ext uri="{0D108BD9-81ED-4DB2-BD59-A6C34878D82A}">
                    <a16:rowId xmlns:a16="http://schemas.microsoft.com/office/drawing/2014/main" val="10002"/>
                  </a:ext>
                </a:extLst>
              </a:tr>
              <a:tr h="2271649">
                <a:tc>
                  <a:txBody>
                    <a:bodyPr/>
                    <a:lstStyle/>
                    <a:p>
                      <a:pPr defTabSz="457200">
                        <a:tabLst>
                          <a:tab pos="1181100" algn="l"/>
                        </a:tabLst>
                        <a:defRPr sz="1800"/>
                      </a:pPr>
                      <a:r>
                        <a:rPr sz="1700" b="1">
                          <a:latin typeface="Century Gothic"/>
                          <a:ea typeface="Century Gothic"/>
                          <a:cs typeface="Century Gothic"/>
                          <a:sym typeface="Century Gothic"/>
                        </a:rPr>
                        <a:t>Usage</a:t>
                      </a:r>
                    </a:p>
                  </a:txBody>
                  <a:tcPr marL="121920" marR="121920" marT="60960" marB="60960" anchor="ctr" horzOverflow="overflow">
                    <a:solidFill>
                      <a:srgbClr val="E7E6E6"/>
                    </a:solidFill>
                  </a:tcPr>
                </a:tc>
                <a:tc>
                  <a:txBody>
                    <a:bodyPr/>
                    <a:lstStyle/>
                    <a:p>
                      <a:pPr algn="l" defTabSz="457200">
                        <a:tabLst>
                          <a:tab pos="1181100" algn="l"/>
                        </a:tabLst>
                        <a:defRPr sz="1800"/>
                      </a:pPr>
                      <a:r>
                        <a:rPr sz="1700">
                          <a:latin typeface="Century Gothic"/>
                          <a:ea typeface="Century Gothic"/>
                          <a:cs typeface="Century Gothic"/>
                          <a:sym typeface="Century Gothic"/>
                        </a:rPr>
                        <a:t>We can use present perfect to describe a personal experience that occurred at an unspecified point in the past. We can also use it to refer to personal experiences from an unspecified point in the past up until the time of speaking e.g. I have tried kunafa.</a:t>
                      </a:r>
                    </a:p>
                  </a:txBody>
                  <a:tcPr marL="121920" marR="121920" marT="60960" marB="60960" anchor="ctr" horzOverflow="overflow">
                    <a:solidFill>
                      <a:srgbClr val="FFF2CC"/>
                    </a:solidFill>
                  </a:tcPr>
                </a:tc>
                <a:extLst>
                  <a:ext uri="{0D108BD9-81ED-4DB2-BD59-A6C34878D82A}">
                    <a16:rowId xmlns:a16="http://schemas.microsoft.com/office/drawing/2014/main" val="10003"/>
                  </a:ext>
                </a:extLst>
              </a:tr>
              <a:tr h="1227324">
                <a:tc>
                  <a:txBody>
                    <a:bodyPr/>
                    <a:lstStyle/>
                    <a:p>
                      <a:pPr defTabSz="457200">
                        <a:tabLst>
                          <a:tab pos="1181100" algn="l"/>
                        </a:tabLst>
                        <a:defRPr sz="1800"/>
                      </a:pPr>
                      <a:r>
                        <a:rPr sz="1700" b="1">
                          <a:latin typeface="Century Gothic"/>
                          <a:ea typeface="Century Gothic"/>
                          <a:cs typeface="Century Gothic"/>
                          <a:sym typeface="Century Gothic"/>
                        </a:rPr>
                        <a:t>Other examples</a:t>
                      </a:r>
                    </a:p>
                  </a:txBody>
                  <a:tcPr marL="121920" marR="121920" marT="60960" marB="60960" anchor="ctr" horzOverflow="overflow">
                    <a:solidFill>
                      <a:srgbClr val="E7E6E6"/>
                    </a:solidFill>
                  </a:tcPr>
                </a:tc>
                <a:tc>
                  <a:txBody>
                    <a:bodyPr/>
                    <a:lstStyle/>
                    <a:p>
                      <a:pPr algn="l" defTabSz="457200">
                        <a:tabLst>
                          <a:tab pos="1181100" algn="l"/>
                        </a:tabLst>
                        <a:defRPr sz="1700">
                          <a:latin typeface="Century Gothic"/>
                          <a:ea typeface="Century Gothic"/>
                          <a:cs typeface="Century Gothic"/>
                          <a:sym typeface="Century Gothic"/>
                        </a:defRPr>
                      </a:pPr>
                      <a:r>
                        <a:t>I </a:t>
                      </a:r>
                      <a:r>
                        <a:rPr u="sng"/>
                        <a:t>have eaten</a:t>
                      </a:r>
                      <a:r>
                        <a:t> lunch. </a:t>
                      </a:r>
                    </a:p>
                    <a:p>
                      <a:pPr algn="l" defTabSz="457200">
                        <a:tabLst>
                          <a:tab pos="1181100" algn="l"/>
                        </a:tabLst>
                        <a:defRPr sz="1700">
                          <a:latin typeface="Century Gothic"/>
                          <a:ea typeface="Century Gothic"/>
                          <a:cs typeface="Century Gothic"/>
                          <a:sym typeface="Century Gothic"/>
                        </a:defRPr>
                      </a:pPr>
                      <a:r>
                        <a:t>She </a:t>
                      </a:r>
                      <a:r>
                        <a:rPr u="sng"/>
                        <a:t>has run</a:t>
                      </a:r>
                      <a:r>
                        <a:t> away.</a:t>
                      </a:r>
                    </a:p>
                    <a:p>
                      <a:pPr algn="l" defTabSz="457200">
                        <a:tabLst>
                          <a:tab pos="1181100" algn="l"/>
                        </a:tabLst>
                        <a:defRPr sz="1700">
                          <a:latin typeface="Century Gothic"/>
                          <a:ea typeface="Century Gothic"/>
                          <a:cs typeface="Century Gothic"/>
                          <a:sym typeface="Century Gothic"/>
                        </a:defRPr>
                      </a:pPr>
                      <a:r>
                        <a:rPr u="sng"/>
                        <a:t>Have</a:t>
                      </a:r>
                      <a:r>
                        <a:t> you </a:t>
                      </a:r>
                      <a:r>
                        <a:rPr u="sng"/>
                        <a:t>seen</a:t>
                      </a:r>
                      <a:r>
                        <a:t> this movie?</a:t>
                      </a:r>
                    </a:p>
                  </a:txBody>
                  <a:tcPr marL="121920" marR="121920" marT="60960" marB="60960" anchor="ctr" horzOverflow="overflow">
                    <a:solidFill>
                      <a:srgbClr val="FFF2CC"/>
                    </a:solidFill>
                  </a:tcPr>
                </a:tc>
                <a:extLst>
                  <a:ext uri="{0D108BD9-81ED-4DB2-BD59-A6C34878D82A}">
                    <a16:rowId xmlns:a16="http://schemas.microsoft.com/office/drawing/2014/main" val="10004"/>
                  </a:ext>
                </a:extLst>
              </a:tr>
            </a:tbl>
          </a:graphicData>
        </a:graphic>
      </p:graphicFrame>
      <p:sp>
        <p:nvSpPr>
          <p:cNvPr id="726" name="Activity: Choose the correct word to complete the sentence.…"/>
          <p:cNvSpPr txBox="1"/>
          <p:nvPr/>
        </p:nvSpPr>
        <p:spPr>
          <a:xfrm>
            <a:off x="7174036" y="2365922"/>
            <a:ext cx="5630174" cy="6615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30000"/>
              </a:lnSpc>
              <a:defRPr>
                <a:latin typeface="Century Gothic"/>
                <a:ea typeface="Century Gothic"/>
                <a:cs typeface="Century Gothic"/>
                <a:sym typeface="Century Gothic"/>
              </a:defRPr>
            </a:pPr>
            <a:r>
              <a:rPr b="1"/>
              <a:t>Activity</a:t>
            </a:r>
            <a:r>
              <a:t>: Choose the correct word to complete the sentence. </a:t>
            </a:r>
          </a:p>
          <a:p>
            <a:pPr algn="l">
              <a:lnSpc>
                <a:spcPct val="130000"/>
              </a:lnSpc>
              <a:defRPr sz="1100">
                <a:latin typeface="Century Gothic"/>
                <a:ea typeface="Century Gothic"/>
                <a:cs typeface="Century Gothic"/>
                <a:sym typeface="Century Gothic"/>
              </a:defRPr>
            </a:pPr>
            <a:endParaRPr/>
          </a:p>
          <a:p>
            <a:pPr indent="139700" algn="l" defTabSz="457200">
              <a:lnSpc>
                <a:spcPct val="100000"/>
              </a:lnSpc>
              <a:buClr>
                <a:srgbClr val="374151"/>
              </a:buClr>
              <a:buFont typeface="Times-Roman"/>
              <a:defRPr b="1">
                <a:latin typeface="Century Gothic"/>
                <a:ea typeface="Century Gothic"/>
                <a:cs typeface="Century Gothic"/>
                <a:sym typeface="Century Gothic"/>
              </a:defRPr>
            </a:pPr>
            <a:r>
              <a:t>1. Sarah _____ her homework already.</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a) do</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b) did</a:t>
            </a:r>
          </a:p>
          <a:p>
            <a:pPr indent="139700" algn="l" defTabSz="457200">
              <a:lnSpc>
                <a:spcPct val="100000"/>
              </a:lnSpc>
              <a:spcBef>
                <a:spcPts val="600"/>
              </a:spcBef>
              <a:buClr>
                <a:srgbClr val="374151"/>
              </a:buClr>
              <a:buFont typeface="Times-Roman"/>
              <a:defRPr>
                <a:latin typeface="Century Gothic"/>
                <a:ea typeface="Century Gothic"/>
                <a:cs typeface="Century Gothic"/>
                <a:sym typeface="Century Gothic"/>
              </a:defRPr>
            </a:pPr>
            <a:r>
              <a:t>	c) has done</a:t>
            </a:r>
          </a:p>
          <a:p>
            <a:pPr indent="139700" algn="l" defTabSz="457200">
              <a:lnSpc>
                <a:spcPct val="100000"/>
              </a:lnSpc>
              <a:buClr>
                <a:srgbClr val="374151"/>
              </a:buClr>
              <a:buFont typeface="Times-Roman"/>
              <a:defRPr b="1">
                <a:latin typeface="Century Gothic"/>
                <a:ea typeface="Century Gothic"/>
                <a:cs typeface="Century Gothic"/>
                <a:sym typeface="Century Gothic"/>
              </a:defRPr>
            </a:pPr>
            <a:r>
              <a:t>2. We _____ a new puppy.</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a) get</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b) got</a:t>
            </a:r>
          </a:p>
          <a:p>
            <a:pPr indent="139700" algn="l" defTabSz="457200">
              <a:lnSpc>
                <a:spcPct val="100000"/>
              </a:lnSpc>
              <a:spcBef>
                <a:spcPts val="600"/>
              </a:spcBef>
              <a:buClr>
                <a:srgbClr val="374151"/>
              </a:buClr>
              <a:buFont typeface="Times-Roman"/>
              <a:defRPr>
                <a:latin typeface="Century Gothic"/>
                <a:ea typeface="Century Gothic"/>
                <a:cs typeface="Century Gothic"/>
                <a:sym typeface="Century Gothic"/>
              </a:defRPr>
            </a:pPr>
            <a:r>
              <a:t>	c) have gotten</a:t>
            </a:r>
          </a:p>
          <a:p>
            <a:pPr indent="139700" algn="l" defTabSz="457200">
              <a:lnSpc>
                <a:spcPct val="100000"/>
              </a:lnSpc>
              <a:buClr>
                <a:srgbClr val="374151"/>
              </a:buClr>
              <a:buFont typeface="Times-Roman"/>
              <a:defRPr b="1">
                <a:latin typeface="Century Gothic"/>
                <a:ea typeface="Century Gothic"/>
                <a:cs typeface="Century Gothic"/>
                <a:sym typeface="Century Gothic"/>
              </a:defRPr>
            </a:pPr>
            <a:r>
              <a:t>3. Tom _____ to the new movie that just came out.</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a) has gone</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b) goes</a:t>
            </a:r>
          </a:p>
          <a:p>
            <a:pPr indent="139700" algn="l" defTabSz="457200">
              <a:lnSpc>
                <a:spcPct val="100000"/>
              </a:lnSpc>
              <a:spcBef>
                <a:spcPts val="600"/>
              </a:spcBef>
              <a:buClr>
                <a:srgbClr val="374151"/>
              </a:buClr>
              <a:buFont typeface="Times-Roman"/>
              <a:defRPr>
                <a:latin typeface="Century Gothic"/>
                <a:ea typeface="Century Gothic"/>
                <a:cs typeface="Century Gothic"/>
                <a:sym typeface="Century Gothic"/>
              </a:defRPr>
            </a:pPr>
            <a:r>
              <a:t>	c) go</a:t>
            </a:r>
          </a:p>
          <a:p>
            <a:pPr indent="139700" algn="l" defTabSz="457200">
              <a:lnSpc>
                <a:spcPct val="100000"/>
              </a:lnSpc>
              <a:buClr>
                <a:srgbClr val="374151"/>
              </a:buClr>
              <a:buFont typeface="Times-Roman"/>
              <a:defRPr b="1">
                <a:latin typeface="Century Gothic"/>
                <a:ea typeface="Century Gothic"/>
                <a:cs typeface="Century Gothic"/>
                <a:sym typeface="Century Gothic"/>
              </a:defRPr>
            </a:pPr>
            <a:r>
              <a:t>4. My family _____ a fun vacation last summer.</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a) have</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b) had</a:t>
            </a:r>
          </a:p>
          <a:p>
            <a:pPr indent="139700" algn="l" defTabSz="457200">
              <a:lnSpc>
                <a:spcPct val="100000"/>
              </a:lnSpc>
              <a:spcBef>
                <a:spcPts val="600"/>
              </a:spcBef>
              <a:buClr>
                <a:srgbClr val="374151"/>
              </a:buClr>
              <a:buFont typeface="Times-Roman"/>
              <a:defRPr>
                <a:latin typeface="Century Gothic"/>
                <a:ea typeface="Century Gothic"/>
                <a:cs typeface="Century Gothic"/>
                <a:sym typeface="Century Gothic"/>
              </a:defRPr>
            </a:pPr>
            <a:r>
              <a:t>	c) has had</a:t>
            </a:r>
          </a:p>
          <a:p>
            <a:pPr indent="139700" algn="l" defTabSz="457200">
              <a:lnSpc>
                <a:spcPct val="100000"/>
              </a:lnSpc>
              <a:buClr>
                <a:srgbClr val="374151"/>
              </a:buClr>
              <a:buFont typeface="Times-Roman"/>
              <a:defRPr b="1">
                <a:latin typeface="Century Gothic"/>
                <a:ea typeface="Century Gothic"/>
                <a:cs typeface="Century Gothic"/>
                <a:sym typeface="Century Gothic"/>
              </a:defRPr>
            </a:pPr>
            <a:r>
              <a:t>5. They _____ many books from the library.</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a) read</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b) reads</a:t>
            </a:r>
          </a:p>
          <a:p>
            <a:pPr indent="139700" algn="l" defTabSz="457200">
              <a:lnSpc>
                <a:spcPct val="100000"/>
              </a:lnSpc>
              <a:buClr>
                <a:srgbClr val="374151"/>
              </a:buClr>
              <a:buFont typeface="Times-Roman"/>
              <a:defRPr>
                <a:latin typeface="Century Gothic"/>
                <a:ea typeface="Century Gothic"/>
                <a:cs typeface="Century Gothic"/>
                <a:sym typeface="Century Gothic"/>
              </a:defRPr>
            </a:pPr>
            <a:r>
              <a:t>	c) have read</a:t>
            </a:r>
          </a:p>
        </p:txBody>
      </p:sp>
      <p:sp>
        <p:nvSpPr>
          <p:cNvPr id="727"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728" name="Grammar Link">
            <a:hlinkClick r:id="rId4"/>
          </p:cNvPr>
          <p:cNvSpPr/>
          <p:nvPr/>
        </p:nvSpPr>
        <p:spPr>
          <a:xfrm>
            <a:off x="9879784" y="8074594"/>
            <a:ext cx="2495410" cy="630937"/>
          </a:xfrm>
          <a:prstGeom prst="roundRect">
            <a:avLst>
              <a:gd name="adj" fmla="val 30193"/>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t>Grammar Link </a:t>
            </a:r>
          </a:p>
        </p:txBody>
      </p:sp>
      <p:sp>
        <p:nvSpPr>
          <p:cNvPr id="729" name="Rounded Rectangle"/>
          <p:cNvSpPr/>
          <p:nvPr/>
        </p:nvSpPr>
        <p:spPr>
          <a:xfrm>
            <a:off x="8075366" y="4030116"/>
            <a:ext cx="1355497" cy="312760"/>
          </a:xfrm>
          <a:prstGeom prst="roundRect">
            <a:avLst>
              <a:gd name="adj" fmla="val 50000"/>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30" name="Rounded Rectangle"/>
          <p:cNvSpPr/>
          <p:nvPr/>
        </p:nvSpPr>
        <p:spPr>
          <a:xfrm>
            <a:off x="8075366" y="5150204"/>
            <a:ext cx="1655079" cy="312760"/>
          </a:xfrm>
          <a:prstGeom prst="roundRect">
            <a:avLst>
              <a:gd name="adj" fmla="val 50000"/>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31" name="Rounded Rectangle"/>
          <p:cNvSpPr/>
          <p:nvPr/>
        </p:nvSpPr>
        <p:spPr>
          <a:xfrm>
            <a:off x="8075366" y="5716011"/>
            <a:ext cx="1355497" cy="312760"/>
          </a:xfrm>
          <a:prstGeom prst="roundRect">
            <a:avLst>
              <a:gd name="adj" fmla="val 50000"/>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32" name="Rounded Rectangle"/>
          <p:cNvSpPr/>
          <p:nvPr/>
        </p:nvSpPr>
        <p:spPr>
          <a:xfrm>
            <a:off x="8075366" y="7309984"/>
            <a:ext cx="1270001" cy="312760"/>
          </a:xfrm>
          <a:prstGeom prst="roundRect">
            <a:avLst>
              <a:gd name="adj" fmla="val 50000"/>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733" name="Rounded Rectangle"/>
          <p:cNvSpPr/>
          <p:nvPr/>
        </p:nvSpPr>
        <p:spPr>
          <a:xfrm>
            <a:off x="8092714" y="8422053"/>
            <a:ext cx="1411544" cy="312760"/>
          </a:xfrm>
          <a:prstGeom prst="roundRect">
            <a:avLst>
              <a:gd name="adj" fmla="val 50000"/>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 name="ANSWERS">
            <a:extLst>
              <a:ext uri="{FF2B5EF4-FFF2-40B4-BE49-F238E27FC236}">
                <a16:creationId xmlns:a16="http://schemas.microsoft.com/office/drawing/2014/main" id="{F932B767-CFA2-5BFC-393D-6E595672DB2E}"/>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6" name="Table"/>
          <p:cNvGraphicFramePr/>
          <p:nvPr/>
        </p:nvGraphicFramePr>
        <p:xfrm>
          <a:off x="552584" y="2583218"/>
          <a:ext cx="5176856" cy="6400800"/>
        </p:xfrm>
        <a:graphic>
          <a:graphicData uri="http://schemas.openxmlformats.org/drawingml/2006/table">
            <a:tbl>
              <a:tblPr>
                <a:tableStyleId>{4C3C2611-4C71-4FC5-86AE-919BDF0F9419}</a:tableStyleId>
              </a:tblPr>
              <a:tblGrid>
                <a:gridCol w="1611992">
                  <a:extLst>
                    <a:ext uri="{9D8B030D-6E8A-4147-A177-3AD203B41FA5}">
                      <a16:colId xmlns:a16="http://schemas.microsoft.com/office/drawing/2014/main" val="20000"/>
                    </a:ext>
                  </a:extLst>
                </a:gridCol>
                <a:gridCol w="3564864">
                  <a:extLst>
                    <a:ext uri="{9D8B030D-6E8A-4147-A177-3AD203B41FA5}">
                      <a16:colId xmlns:a16="http://schemas.microsoft.com/office/drawing/2014/main" val="20001"/>
                    </a:ext>
                  </a:extLst>
                </a:gridCol>
              </a:tblGrid>
              <a:tr h="795020">
                <a:tc gridSpan="2">
                  <a:txBody>
                    <a:bodyPr/>
                    <a:lstStyle/>
                    <a:p>
                      <a:pPr algn="l" defTabSz="457200">
                        <a:tabLst>
                          <a:tab pos="1181100" algn="l"/>
                        </a:tabLst>
                        <a:defRPr sz="1833">
                          <a:solidFill>
                            <a:srgbClr val="4472C4"/>
                          </a:solidFill>
                          <a:latin typeface="Avenir Heavy"/>
                          <a:ea typeface="Avenir Heavy"/>
                          <a:cs typeface="Avenir Heavy"/>
                          <a:sym typeface="Avenir Heavy"/>
                        </a:defRPr>
                      </a:pPr>
                      <a:r>
                        <a:t>My sister told me </a:t>
                      </a:r>
                      <a:r>
                        <a:rPr u="sng"/>
                        <a:t>that</a:t>
                      </a:r>
                      <a:r>
                        <a:t> the film would be released next week.</a:t>
                      </a:r>
                    </a:p>
                  </a:txBody>
                  <a:tcPr marL="121920" marR="121920" marT="60960" marB="60960" anchor="ctr" horzOverflow="overflow">
                    <a:solidFill>
                      <a:srgbClr val="E7E6E6"/>
                    </a:solidFill>
                  </a:tcPr>
                </a:tc>
                <a:tc hMerge="1">
                  <a:txBody>
                    <a:bodyPr/>
                    <a:lstStyle/>
                    <a:p>
                      <a:endParaRPr lang="en-AE"/>
                    </a:p>
                  </a:txBody>
                  <a:tcPr/>
                </a:tc>
                <a:extLst>
                  <a:ext uri="{0D108BD9-81ED-4DB2-BD59-A6C34878D82A}">
                    <a16:rowId xmlns:a16="http://schemas.microsoft.com/office/drawing/2014/main" val="10000"/>
                  </a:ext>
                </a:extLst>
              </a:tr>
              <a:tr h="858520">
                <a:tc>
                  <a:txBody>
                    <a:bodyPr/>
                    <a:lstStyle/>
                    <a:p>
                      <a:pPr defTabSz="457200">
                        <a:tabLst>
                          <a:tab pos="1181100" algn="l"/>
                        </a:tabLst>
                        <a:defRPr sz="1800"/>
                      </a:pPr>
                      <a:r>
                        <a:rPr sz="1833">
                          <a:latin typeface="Avenir Heavy"/>
                          <a:ea typeface="Avenir Heavy"/>
                          <a:cs typeface="Avenir Heavy"/>
                          <a:sym typeface="Avenir Heavy"/>
                        </a:rPr>
                        <a:t>Meaning</a:t>
                      </a:r>
                    </a:p>
                  </a:txBody>
                  <a:tcPr marL="121920" marR="121920" marT="60960" marB="60960" anchor="ctr" horzOverflow="overflow">
                    <a:solidFill>
                      <a:srgbClr val="E7E6E6"/>
                    </a:solidFill>
                  </a:tcPr>
                </a:tc>
                <a:tc>
                  <a:txBody>
                    <a:bodyPr/>
                    <a:lstStyle/>
                    <a:p>
                      <a:pPr algn="l" defTabSz="457200">
                        <a:tabLst>
                          <a:tab pos="1181100" algn="l"/>
                        </a:tabLst>
                        <a:defRPr sz="1800"/>
                      </a:pPr>
                      <a:r>
                        <a:rPr sz="1433">
                          <a:latin typeface="Avenir Book"/>
                          <a:ea typeface="Avenir Book"/>
                          <a:cs typeface="Avenir Book"/>
                          <a:sym typeface="Avenir Book"/>
                        </a:rPr>
                        <a:t>The speaker’s sister had told him/her in a previous conversation when the film is available.</a:t>
                      </a:r>
                    </a:p>
                  </a:txBody>
                  <a:tcPr marL="121920" marR="121920" marT="60960" marB="60960" anchor="ctr" horzOverflow="overflow">
                    <a:solidFill>
                      <a:srgbClr val="FFF2CC"/>
                    </a:solidFill>
                  </a:tcPr>
                </a:tc>
                <a:extLst>
                  <a:ext uri="{0D108BD9-81ED-4DB2-BD59-A6C34878D82A}">
                    <a16:rowId xmlns:a16="http://schemas.microsoft.com/office/drawing/2014/main" val="10001"/>
                  </a:ext>
                </a:extLst>
              </a:tr>
              <a:tr h="858520">
                <a:tc>
                  <a:txBody>
                    <a:bodyPr/>
                    <a:lstStyle/>
                    <a:p>
                      <a:pPr defTabSz="457200">
                        <a:tabLst>
                          <a:tab pos="1181100" algn="l"/>
                        </a:tabLst>
                        <a:defRPr sz="1800"/>
                      </a:pPr>
                      <a:r>
                        <a:rPr sz="1833">
                          <a:latin typeface="Avenir Heavy"/>
                          <a:ea typeface="Avenir Heavy"/>
                          <a:cs typeface="Avenir Heavy"/>
                          <a:sym typeface="Avenir Heavy"/>
                        </a:rPr>
                        <a:t>Grammatical structure</a:t>
                      </a:r>
                    </a:p>
                  </a:txBody>
                  <a:tcPr marL="121920" marR="121920" marT="60960" marB="60960" anchor="ctr" horzOverflow="overflow">
                    <a:solidFill>
                      <a:srgbClr val="E7E6E6"/>
                    </a:solidFill>
                  </a:tcPr>
                </a:tc>
                <a:tc>
                  <a:txBody>
                    <a:bodyPr/>
                    <a:lstStyle/>
                    <a:p>
                      <a:pPr algn="l" defTabSz="457200">
                        <a:tabLst>
                          <a:tab pos="1181100" algn="l"/>
                        </a:tabLst>
                        <a:defRPr sz="1433">
                          <a:latin typeface="Avenir Book"/>
                          <a:ea typeface="Avenir Book"/>
                          <a:cs typeface="Avenir Book"/>
                          <a:sym typeface="Avenir Book"/>
                        </a:defRPr>
                      </a:pPr>
                      <a:r>
                        <a:t>Reported speech for present and future plans</a:t>
                      </a:r>
                      <a:endParaRPr sz="1700">
                        <a:solidFill>
                          <a:srgbClr val="000000">
                            <a:alpha val="84706"/>
                          </a:srgbClr>
                        </a:solidFill>
                      </a:endParaRPr>
                    </a:p>
                    <a:p>
                      <a:pPr algn="l" defTabSz="457200">
                        <a:tabLst>
                          <a:tab pos="1181100" algn="l"/>
                        </a:tabLst>
                        <a:defRPr sz="1433">
                          <a:latin typeface="Avenir Book"/>
                          <a:ea typeface="Avenir Book"/>
                          <a:cs typeface="Avenir Book"/>
                          <a:sym typeface="Avenir Book"/>
                        </a:defRPr>
                      </a:pPr>
                      <a:r>
                        <a:t>Subject + verb + that + noun clause</a:t>
                      </a:r>
                    </a:p>
                  </a:txBody>
                  <a:tcPr marL="121920" marR="121920" marT="60960" marB="60960" anchor="ctr" horzOverflow="overflow">
                    <a:solidFill>
                      <a:srgbClr val="FFF2CC"/>
                    </a:solidFill>
                  </a:tcPr>
                </a:tc>
                <a:extLst>
                  <a:ext uri="{0D108BD9-81ED-4DB2-BD59-A6C34878D82A}">
                    <a16:rowId xmlns:a16="http://schemas.microsoft.com/office/drawing/2014/main" val="10002"/>
                  </a:ext>
                </a:extLst>
              </a:tr>
              <a:tr h="2306320">
                <a:tc>
                  <a:txBody>
                    <a:bodyPr/>
                    <a:lstStyle/>
                    <a:p>
                      <a:pPr defTabSz="457200">
                        <a:tabLst>
                          <a:tab pos="1181100" algn="l"/>
                        </a:tabLst>
                        <a:defRPr sz="1800"/>
                      </a:pPr>
                      <a:r>
                        <a:rPr sz="1833">
                          <a:latin typeface="Avenir Heavy"/>
                          <a:ea typeface="Avenir Heavy"/>
                          <a:cs typeface="Avenir Heavy"/>
                          <a:sym typeface="Avenir Heavy"/>
                        </a:rPr>
                        <a:t>Usage</a:t>
                      </a:r>
                    </a:p>
                  </a:txBody>
                  <a:tcPr marL="121920" marR="121920" marT="60960" marB="60960" anchor="ctr" horzOverflow="overflow">
                    <a:solidFill>
                      <a:srgbClr val="E7E6E6"/>
                    </a:solidFill>
                  </a:tcPr>
                </a:tc>
                <a:tc>
                  <a:txBody>
                    <a:bodyPr/>
                    <a:lstStyle/>
                    <a:p>
                      <a:pPr algn="l" defTabSz="457200">
                        <a:tabLst>
                          <a:tab pos="1181100" algn="l"/>
                        </a:tabLst>
                        <a:defRPr sz="1800"/>
                      </a:pPr>
                      <a:r>
                        <a:rPr sz="1433">
                          <a:latin typeface="Avenir Book"/>
                          <a:ea typeface="Avenir Book"/>
                          <a:cs typeface="Avenir Book"/>
                          <a:sym typeface="Avenir Book"/>
                        </a:rPr>
                        <a:t>We use reported statements to repeat what someone had previously said. Reported statements use ‘that’ and a tense that is ‘backshifted’ (one step further into the past than the original speech). In the example above, the direct speech would be, “The film will be released next week.” When we report it, we backshift ‘will’ to ‘would’.</a:t>
                      </a:r>
                    </a:p>
                  </a:txBody>
                  <a:tcPr marL="121920" marR="121920" marT="60960" marB="60960" anchor="ctr" horzOverflow="overflow">
                    <a:solidFill>
                      <a:srgbClr val="FFF2CC"/>
                    </a:solidFill>
                  </a:tcPr>
                </a:tc>
                <a:extLst>
                  <a:ext uri="{0D108BD9-81ED-4DB2-BD59-A6C34878D82A}">
                    <a16:rowId xmlns:a16="http://schemas.microsoft.com/office/drawing/2014/main" val="10003"/>
                  </a:ext>
                </a:extLst>
              </a:tr>
              <a:tr h="1582420">
                <a:tc>
                  <a:txBody>
                    <a:bodyPr/>
                    <a:lstStyle/>
                    <a:p>
                      <a:pPr defTabSz="457200">
                        <a:tabLst>
                          <a:tab pos="1181100" algn="l"/>
                        </a:tabLst>
                        <a:defRPr sz="1800"/>
                      </a:pPr>
                      <a:r>
                        <a:rPr sz="1833">
                          <a:latin typeface="Avenir Heavy"/>
                          <a:ea typeface="Avenir Heavy"/>
                          <a:cs typeface="Avenir Heavy"/>
                          <a:sym typeface="Avenir Heavy"/>
                        </a:rPr>
                        <a:t>Other examples</a:t>
                      </a:r>
                    </a:p>
                  </a:txBody>
                  <a:tcPr marL="121920" marR="121920" marT="60960" marB="60960" anchor="ctr" horzOverflow="overflow">
                    <a:solidFill>
                      <a:srgbClr val="E7E6E6"/>
                    </a:solidFill>
                  </a:tcPr>
                </a:tc>
                <a:tc>
                  <a:txBody>
                    <a:bodyPr/>
                    <a:lstStyle/>
                    <a:p>
                      <a:pPr algn="l" defTabSz="457200">
                        <a:tabLst>
                          <a:tab pos="1181100" algn="l"/>
                        </a:tabLst>
                        <a:defRPr sz="1433">
                          <a:latin typeface="Avenir Book"/>
                          <a:ea typeface="Avenir Book"/>
                          <a:cs typeface="Avenir Book"/>
                          <a:sym typeface="Avenir Book"/>
                        </a:defRPr>
                      </a:pPr>
                      <a:r>
                        <a:t>Maryam reported </a:t>
                      </a:r>
                      <a:r>
                        <a:rPr u="sng"/>
                        <a:t>that</a:t>
                      </a:r>
                      <a:r>
                        <a:t> the company </a:t>
                      </a:r>
                      <a:r>
                        <a:rPr u="sng"/>
                        <a:t>would</a:t>
                      </a:r>
                      <a:r>
                        <a:t> be giving pay rises. </a:t>
                      </a:r>
                      <a:endParaRPr sz="1700">
                        <a:solidFill>
                          <a:srgbClr val="000000">
                            <a:alpha val="84706"/>
                          </a:srgbClr>
                        </a:solidFill>
                      </a:endParaRPr>
                    </a:p>
                    <a:p>
                      <a:pPr algn="l" defTabSz="457200">
                        <a:tabLst>
                          <a:tab pos="1181100" algn="l"/>
                        </a:tabLst>
                        <a:defRPr sz="1433">
                          <a:latin typeface="Avenir Book"/>
                          <a:ea typeface="Avenir Book"/>
                          <a:cs typeface="Avenir Book"/>
                          <a:sym typeface="Avenir Book"/>
                        </a:defRPr>
                      </a:pPr>
                      <a:r>
                        <a:t>My mother said </a:t>
                      </a:r>
                      <a:r>
                        <a:rPr u="sng"/>
                        <a:t>that</a:t>
                      </a:r>
                      <a:r>
                        <a:t> she </a:t>
                      </a:r>
                      <a:r>
                        <a:rPr u="sng"/>
                        <a:t>could</a:t>
                      </a:r>
                      <a:r>
                        <a:t> take us to the show.</a:t>
                      </a:r>
                      <a:endParaRPr sz="1700">
                        <a:solidFill>
                          <a:srgbClr val="000000">
                            <a:alpha val="84706"/>
                          </a:srgbClr>
                        </a:solidFill>
                      </a:endParaRPr>
                    </a:p>
                    <a:p>
                      <a:pPr algn="l" defTabSz="457200">
                        <a:tabLst>
                          <a:tab pos="1181100" algn="l"/>
                        </a:tabLst>
                        <a:defRPr sz="1433">
                          <a:latin typeface="Avenir Book"/>
                          <a:ea typeface="Avenir Book"/>
                          <a:cs typeface="Avenir Book"/>
                          <a:sym typeface="Avenir Book"/>
                        </a:defRPr>
                      </a:pPr>
                      <a:r>
                        <a:t>The manager said </a:t>
                      </a:r>
                      <a:r>
                        <a:rPr u="sng"/>
                        <a:t>that</a:t>
                      </a:r>
                      <a:r>
                        <a:t> the Dubai Opera House </a:t>
                      </a:r>
                      <a:r>
                        <a:rPr u="sng"/>
                        <a:t>would</a:t>
                      </a:r>
                      <a:r>
                        <a:t> be closed for a week.</a:t>
                      </a:r>
                    </a:p>
                  </a:txBody>
                  <a:tcPr marL="121920" marR="121920" marT="60960" marB="60960" anchor="ctr" horzOverflow="overflow">
                    <a:solidFill>
                      <a:srgbClr val="FFF2CC"/>
                    </a:solidFill>
                  </a:tcPr>
                </a:tc>
                <a:extLst>
                  <a:ext uri="{0D108BD9-81ED-4DB2-BD59-A6C34878D82A}">
                    <a16:rowId xmlns:a16="http://schemas.microsoft.com/office/drawing/2014/main" val="10004"/>
                  </a:ext>
                </a:extLst>
              </a:tr>
            </a:tbl>
          </a:graphicData>
        </a:graphic>
      </p:graphicFrame>
      <p:sp>
        <p:nvSpPr>
          <p:cNvPr id="737" name="Reported Speech"/>
          <p:cNvSpPr txBox="1">
            <a:spLocks noGrp="1"/>
          </p:cNvSpPr>
          <p:nvPr>
            <p:ph type="title"/>
          </p:nvPr>
        </p:nvSpPr>
        <p:spPr>
          <a:xfrm>
            <a:off x="711200" y="749300"/>
            <a:ext cx="11582400" cy="1168400"/>
          </a:xfrm>
          <a:prstGeom prst="rect">
            <a:avLst/>
          </a:prstGeom>
        </p:spPr>
        <p:txBody>
          <a:bodyPr/>
          <a:lstStyle>
            <a:lvl1pPr>
              <a:defRPr sz="6200" b="1">
                <a:latin typeface="Century Gothic"/>
                <a:ea typeface="Century Gothic"/>
                <a:cs typeface="Century Gothic"/>
                <a:sym typeface="Century Gothic"/>
              </a:defRPr>
            </a:lvl1pPr>
          </a:lstStyle>
          <a:p>
            <a:r>
              <a:t>Reported Speech</a:t>
            </a:r>
          </a:p>
        </p:txBody>
      </p:sp>
      <p:pic>
        <p:nvPicPr>
          <p:cNvPr id="738" name="Screen Shot 2023-03-14 at 7.02.32 PM.png" descr="Screen Shot 2023-03-14 at 7.02.32 PM.png"/>
          <p:cNvPicPr>
            <a:picLocks noChangeAspect="1"/>
          </p:cNvPicPr>
          <p:nvPr/>
        </p:nvPicPr>
        <p:blipFill>
          <a:blip r:embed="rId2"/>
          <a:srcRect b="11233"/>
          <a:stretch>
            <a:fillRect/>
          </a:stretch>
        </p:blipFill>
        <p:spPr>
          <a:xfrm>
            <a:off x="6030721" y="3571753"/>
            <a:ext cx="6388101" cy="4644626"/>
          </a:xfrm>
          <a:prstGeom prst="rect">
            <a:avLst/>
          </a:prstGeom>
          <a:ln w="12700">
            <a:miter lim="400000"/>
          </a:ln>
        </p:spPr>
      </p:pic>
      <p:sp>
        <p:nvSpPr>
          <p:cNvPr id="739" name="Activity: Rewrite the sentences using reported speech."/>
          <p:cNvSpPr txBox="1"/>
          <p:nvPr/>
        </p:nvSpPr>
        <p:spPr>
          <a:xfrm>
            <a:off x="5070877" y="2558187"/>
            <a:ext cx="7469686"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indent="440266" algn="l">
              <a:lnSpc>
                <a:spcPct val="130000"/>
              </a:lnSpc>
              <a:spcBef>
                <a:spcPts val="300"/>
              </a:spcBef>
              <a:defRPr sz="2000" b="1">
                <a:latin typeface="Century Gothic"/>
                <a:ea typeface="Century Gothic"/>
                <a:cs typeface="Century Gothic"/>
                <a:sym typeface="Century Gothic"/>
              </a:defRPr>
            </a:lvl1pPr>
          </a:lstStyle>
          <a:p>
            <a:r>
              <a:t>Activity: Rewrite the sentences using reported speech. </a:t>
            </a:r>
          </a:p>
        </p:txBody>
      </p:sp>
      <p:sp>
        <p:nvSpPr>
          <p:cNvPr id="740"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741" name="Sentences that tell you what someone said."/>
          <p:cNvSpPr txBox="1"/>
          <p:nvPr/>
        </p:nvSpPr>
        <p:spPr>
          <a:xfrm>
            <a:off x="711200" y="1722242"/>
            <a:ext cx="11582400" cy="630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84200">
              <a:lnSpc>
                <a:spcPct val="100000"/>
              </a:lnSpc>
              <a:defRPr sz="3100" b="1" spc="-31">
                <a:latin typeface="Century Gothic"/>
                <a:ea typeface="Century Gothic"/>
                <a:cs typeface="Century Gothic"/>
                <a:sym typeface="Century Gothic"/>
              </a:defRPr>
            </a:lvl1pPr>
          </a:lstStyle>
          <a:p>
            <a:r>
              <a:t>Sentences that tell you what someone said. </a:t>
            </a:r>
          </a:p>
        </p:txBody>
      </p:sp>
      <p:sp>
        <p:nvSpPr>
          <p:cNvPr id="742" name="Grammar Link">
            <a:hlinkClick r:id="rId4"/>
          </p:cNvPr>
          <p:cNvSpPr/>
          <p:nvPr/>
        </p:nvSpPr>
        <p:spPr>
          <a:xfrm>
            <a:off x="7558016" y="8427307"/>
            <a:ext cx="2495410" cy="630937"/>
          </a:xfrm>
          <a:prstGeom prst="roundRect">
            <a:avLst>
              <a:gd name="adj" fmla="val 30193"/>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t>Grammar Link </a:t>
            </a:r>
          </a:p>
        </p:txBody>
      </p:sp>
      <p:sp>
        <p:nvSpPr>
          <p:cNvPr id="743" name="She said that she doesn’t like things that crawl on her head."/>
          <p:cNvSpPr txBox="1"/>
          <p:nvPr/>
        </p:nvSpPr>
        <p:spPr>
          <a:xfrm>
            <a:off x="6483817" y="3881583"/>
            <a:ext cx="5263389"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a:solidFill>
                  <a:srgbClr val="0433FF"/>
                </a:solidFill>
                <a:latin typeface="HanziPen TC Bold"/>
                <a:ea typeface="HanziPen TC Bold"/>
                <a:cs typeface="HanziPen TC Bold"/>
                <a:sym typeface="HanziPen TC Bold"/>
              </a:defRPr>
            </a:lvl1pPr>
          </a:lstStyle>
          <a:p>
            <a:r>
              <a:t>She said that she doesn’t like things that crawl on her head. </a:t>
            </a:r>
          </a:p>
        </p:txBody>
      </p:sp>
      <p:sp>
        <p:nvSpPr>
          <p:cNvPr id="744" name="They said that they looked at that picture."/>
          <p:cNvSpPr txBox="1"/>
          <p:nvPr/>
        </p:nvSpPr>
        <p:spPr>
          <a:xfrm>
            <a:off x="6483817" y="4542496"/>
            <a:ext cx="3809087"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a:solidFill>
                  <a:srgbClr val="0433FF"/>
                </a:solidFill>
                <a:latin typeface="HanziPen TC Bold"/>
                <a:ea typeface="HanziPen TC Bold"/>
                <a:cs typeface="HanziPen TC Bold"/>
                <a:sym typeface="HanziPen TC Bold"/>
              </a:defRPr>
            </a:lvl1pPr>
          </a:lstStyle>
          <a:p>
            <a:r>
              <a:t>They said that they looked at that picture. </a:t>
            </a:r>
          </a:p>
        </p:txBody>
      </p:sp>
      <p:sp>
        <p:nvSpPr>
          <p:cNvPr id="745" name="The scientist said that he knew some interesting facts about dogs."/>
          <p:cNvSpPr txBox="1"/>
          <p:nvPr/>
        </p:nvSpPr>
        <p:spPr>
          <a:xfrm>
            <a:off x="6483817" y="5206092"/>
            <a:ext cx="538257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1500">
                <a:solidFill>
                  <a:srgbClr val="0433FF"/>
                </a:solidFill>
                <a:latin typeface="HanziPen TC Bold"/>
                <a:ea typeface="HanziPen TC Bold"/>
                <a:cs typeface="HanziPen TC Bold"/>
                <a:sym typeface="HanziPen TC Bold"/>
              </a:defRPr>
            </a:lvl1pPr>
          </a:lstStyle>
          <a:p>
            <a:r>
              <a:t>The scientist said that he knew some interesting facts about dogs.</a:t>
            </a:r>
          </a:p>
        </p:txBody>
      </p:sp>
      <p:sp>
        <p:nvSpPr>
          <p:cNvPr id="746" name="My dad said that she felt tired."/>
          <p:cNvSpPr txBox="1"/>
          <p:nvPr/>
        </p:nvSpPr>
        <p:spPr>
          <a:xfrm>
            <a:off x="6533483" y="5854306"/>
            <a:ext cx="270052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1500">
                <a:solidFill>
                  <a:srgbClr val="0433FF"/>
                </a:solidFill>
                <a:latin typeface="HanziPen TC Bold"/>
                <a:ea typeface="HanziPen TC Bold"/>
                <a:cs typeface="HanziPen TC Bold"/>
                <a:sym typeface="HanziPen TC Bold"/>
              </a:defRPr>
            </a:lvl1pPr>
          </a:lstStyle>
          <a:p>
            <a:r>
              <a:t>My dad said that she felt tired. </a:t>
            </a:r>
          </a:p>
        </p:txBody>
      </p:sp>
      <p:sp>
        <p:nvSpPr>
          <p:cNvPr id="747" name="My mom said that they had a difficult life."/>
          <p:cNvSpPr txBox="1"/>
          <p:nvPr/>
        </p:nvSpPr>
        <p:spPr>
          <a:xfrm>
            <a:off x="6533483" y="6529352"/>
            <a:ext cx="365931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1500">
                <a:solidFill>
                  <a:srgbClr val="0433FF"/>
                </a:solidFill>
                <a:latin typeface="HanziPen TC Bold"/>
                <a:ea typeface="HanziPen TC Bold"/>
                <a:cs typeface="HanziPen TC Bold"/>
                <a:sym typeface="HanziPen TC Bold"/>
              </a:defRPr>
            </a:lvl1pPr>
          </a:lstStyle>
          <a:p>
            <a:r>
              <a:t>My mom said that they had a difficult life. </a:t>
            </a:r>
          </a:p>
        </p:txBody>
      </p:sp>
      <p:sp>
        <p:nvSpPr>
          <p:cNvPr id="748" name="My cousin said that he doesn’t want to play with his friends."/>
          <p:cNvSpPr txBox="1"/>
          <p:nvPr/>
        </p:nvSpPr>
        <p:spPr>
          <a:xfrm>
            <a:off x="6533483" y="7191515"/>
            <a:ext cx="501319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1500">
                <a:solidFill>
                  <a:srgbClr val="0433FF"/>
                </a:solidFill>
                <a:latin typeface="HanziPen TC Bold"/>
                <a:ea typeface="HanziPen TC Bold"/>
                <a:cs typeface="HanziPen TC Bold"/>
                <a:sym typeface="HanziPen TC Bold"/>
              </a:defRPr>
            </a:lvl1pPr>
          </a:lstStyle>
          <a:p>
            <a:r>
              <a:t>My cousin said that he doesn’t want to play with his friends. </a:t>
            </a:r>
          </a:p>
        </p:txBody>
      </p:sp>
      <p:sp>
        <p:nvSpPr>
          <p:cNvPr id="749" name="My brother said that he was going to sleep."/>
          <p:cNvSpPr txBox="1"/>
          <p:nvPr/>
        </p:nvSpPr>
        <p:spPr>
          <a:xfrm>
            <a:off x="6533483" y="7814328"/>
            <a:ext cx="362426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1500">
                <a:solidFill>
                  <a:srgbClr val="0433FF"/>
                </a:solidFill>
                <a:latin typeface="HanziPen TC Bold"/>
                <a:ea typeface="HanziPen TC Bold"/>
                <a:cs typeface="HanziPen TC Bold"/>
                <a:sym typeface="HanziPen TC Bold"/>
              </a:defRPr>
            </a:lvl1pPr>
          </a:lstStyle>
          <a:p>
            <a:r>
              <a:t>My brother said that he was going to sleep. </a:t>
            </a:r>
          </a:p>
        </p:txBody>
      </p:sp>
      <p:sp>
        <p:nvSpPr>
          <p:cNvPr id="2" name="ANSWERS">
            <a:extLst>
              <a:ext uri="{FF2B5EF4-FFF2-40B4-BE49-F238E27FC236}">
                <a16:creationId xmlns:a16="http://schemas.microsoft.com/office/drawing/2014/main" id="{0CEEC6A9-3824-0963-B6D2-9DE9FEE92666}"/>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2" name="Table"/>
          <p:cNvGraphicFramePr/>
          <p:nvPr/>
        </p:nvGraphicFramePr>
        <p:xfrm>
          <a:off x="552584" y="2583218"/>
          <a:ext cx="5176856" cy="6400798"/>
        </p:xfrm>
        <a:graphic>
          <a:graphicData uri="http://schemas.openxmlformats.org/drawingml/2006/table">
            <a:tbl>
              <a:tblPr>
                <a:tableStyleId>{4C3C2611-4C71-4FC5-86AE-919BDF0F9419}</a:tableStyleId>
              </a:tblPr>
              <a:tblGrid>
                <a:gridCol w="1611992">
                  <a:extLst>
                    <a:ext uri="{9D8B030D-6E8A-4147-A177-3AD203B41FA5}">
                      <a16:colId xmlns:a16="http://schemas.microsoft.com/office/drawing/2014/main" val="20000"/>
                    </a:ext>
                  </a:extLst>
                </a:gridCol>
                <a:gridCol w="3564864">
                  <a:extLst>
                    <a:ext uri="{9D8B030D-6E8A-4147-A177-3AD203B41FA5}">
                      <a16:colId xmlns:a16="http://schemas.microsoft.com/office/drawing/2014/main" val="20001"/>
                    </a:ext>
                  </a:extLst>
                </a:gridCol>
              </a:tblGrid>
              <a:tr h="795020">
                <a:tc gridSpan="2">
                  <a:txBody>
                    <a:bodyPr/>
                    <a:lstStyle/>
                    <a:p>
                      <a:pPr algn="l" defTabSz="457200">
                        <a:tabLst>
                          <a:tab pos="1181100" algn="l"/>
                        </a:tabLst>
                        <a:defRPr sz="1833" b="1">
                          <a:solidFill>
                            <a:srgbClr val="4472C4"/>
                          </a:solidFill>
                          <a:latin typeface="Century Gothic"/>
                          <a:ea typeface="Century Gothic"/>
                          <a:cs typeface="Century Gothic"/>
                          <a:sym typeface="Century Gothic"/>
                        </a:defRPr>
                      </a:pPr>
                      <a:r>
                        <a:t>It’s </a:t>
                      </a:r>
                      <a:r>
                        <a:rPr u="sng"/>
                        <a:t>going to</a:t>
                      </a:r>
                      <a:r>
                        <a:t> rain tomorrow.</a:t>
                      </a:r>
                    </a:p>
                  </a:txBody>
                  <a:tcPr marL="121920" marR="121920" marT="60960" marB="60960" anchor="ctr" horzOverflow="overflow">
                    <a:solidFill>
                      <a:srgbClr val="E7E6E6"/>
                    </a:solidFill>
                  </a:tcPr>
                </a:tc>
                <a:tc hMerge="1">
                  <a:txBody>
                    <a:bodyPr/>
                    <a:lstStyle/>
                    <a:p>
                      <a:endParaRPr lang="en-AE"/>
                    </a:p>
                  </a:txBody>
                  <a:tcPr/>
                </a:tc>
                <a:extLst>
                  <a:ext uri="{0D108BD9-81ED-4DB2-BD59-A6C34878D82A}">
                    <a16:rowId xmlns:a16="http://schemas.microsoft.com/office/drawing/2014/main" val="10000"/>
                  </a:ext>
                </a:extLst>
              </a:tr>
              <a:tr h="1002086">
                <a:tc>
                  <a:txBody>
                    <a:bodyPr/>
                    <a:lstStyle/>
                    <a:p>
                      <a:pPr defTabSz="457200">
                        <a:tabLst>
                          <a:tab pos="1181100" algn="l"/>
                        </a:tabLst>
                        <a:defRPr sz="1800"/>
                      </a:pPr>
                      <a:r>
                        <a:rPr sz="1833" b="1">
                          <a:latin typeface="Century Gothic"/>
                          <a:ea typeface="Century Gothic"/>
                          <a:cs typeface="Century Gothic"/>
                          <a:sym typeface="Century Gothic"/>
                        </a:rPr>
                        <a:t>Meaning</a:t>
                      </a:r>
                    </a:p>
                  </a:txBody>
                  <a:tcPr marL="121920" marR="121920" marT="60960" marB="60960" anchor="ctr" horzOverflow="overflow">
                    <a:solidFill>
                      <a:srgbClr val="E7E6E6"/>
                    </a:solidFill>
                  </a:tcPr>
                </a:tc>
                <a:tc>
                  <a:txBody>
                    <a:bodyPr/>
                    <a:lstStyle/>
                    <a:p>
                      <a:pPr algn="l" defTabSz="457200">
                        <a:tabLst>
                          <a:tab pos="1181100" algn="l"/>
                        </a:tabLst>
                        <a:defRPr sz="1800"/>
                      </a:pPr>
                      <a:r>
                        <a:rPr sz="1733">
                          <a:latin typeface="Century Gothic"/>
                          <a:ea typeface="Century Gothic"/>
                          <a:cs typeface="Century Gothic"/>
                          <a:sym typeface="Century Gothic"/>
                        </a:rPr>
                        <a:t>The speaker is predicting that the weather in the future will be wet.</a:t>
                      </a:r>
                    </a:p>
                  </a:txBody>
                  <a:tcPr marL="121920" marR="121920" marT="60960" marB="60960" anchor="ctr" horzOverflow="overflow">
                    <a:solidFill>
                      <a:srgbClr val="FFF2CC"/>
                    </a:solidFill>
                  </a:tcPr>
                </a:tc>
                <a:extLst>
                  <a:ext uri="{0D108BD9-81ED-4DB2-BD59-A6C34878D82A}">
                    <a16:rowId xmlns:a16="http://schemas.microsoft.com/office/drawing/2014/main" val="10001"/>
                  </a:ext>
                </a:extLst>
              </a:tr>
              <a:tr h="1048052">
                <a:tc>
                  <a:txBody>
                    <a:bodyPr/>
                    <a:lstStyle/>
                    <a:p>
                      <a:pPr defTabSz="457200">
                        <a:tabLst>
                          <a:tab pos="1181100" algn="l"/>
                        </a:tabLst>
                        <a:defRPr sz="1800"/>
                      </a:pPr>
                      <a:r>
                        <a:rPr sz="1833" b="1">
                          <a:latin typeface="Century Gothic"/>
                          <a:ea typeface="Century Gothic"/>
                          <a:cs typeface="Century Gothic"/>
                          <a:sym typeface="Century Gothic"/>
                        </a:rPr>
                        <a:t>Grammatical structure</a:t>
                      </a:r>
                    </a:p>
                  </a:txBody>
                  <a:tcPr marL="121920" marR="121920" marT="60960" marB="60960" anchor="ctr" horzOverflow="overflow">
                    <a:solidFill>
                      <a:srgbClr val="E7E6E6"/>
                    </a:solidFill>
                  </a:tcPr>
                </a:tc>
                <a:tc>
                  <a:txBody>
                    <a:bodyPr/>
                    <a:lstStyle/>
                    <a:p>
                      <a:pPr algn="l" defTabSz="457200">
                        <a:tabLst>
                          <a:tab pos="1181100" algn="l"/>
                        </a:tabLst>
                        <a:defRPr sz="1733">
                          <a:latin typeface="Century Gothic"/>
                          <a:ea typeface="Century Gothic"/>
                          <a:cs typeface="Century Gothic"/>
                          <a:sym typeface="Century Gothic"/>
                        </a:defRPr>
                      </a:pPr>
                      <a:r>
                        <a:t>Future time (going to)</a:t>
                      </a:r>
                      <a:endParaRPr sz="2000">
                        <a:solidFill>
                          <a:srgbClr val="000000">
                            <a:alpha val="84706"/>
                          </a:srgbClr>
                        </a:solidFill>
                      </a:endParaRPr>
                    </a:p>
                    <a:p>
                      <a:pPr algn="l" defTabSz="457200">
                        <a:tabLst>
                          <a:tab pos="1181100" algn="l"/>
                        </a:tabLst>
                        <a:defRPr sz="1733">
                          <a:latin typeface="Century Gothic"/>
                          <a:ea typeface="Century Gothic"/>
                          <a:cs typeface="Century Gothic"/>
                          <a:sym typeface="Century Gothic"/>
                        </a:defRPr>
                      </a:pPr>
                      <a:r>
                        <a:t>subject + (to be) + going to + infinitive</a:t>
                      </a:r>
                    </a:p>
                  </a:txBody>
                  <a:tcPr marL="121920" marR="121920" marT="60960" marB="60960" anchor="ctr" horzOverflow="overflow">
                    <a:solidFill>
                      <a:srgbClr val="FFF2CC"/>
                    </a:solidFill>
                  </a:tcPr>
                </a:tc>
                <a:extLst>
                  <a:ext uri="{0D108BD9-81ED-4DB2-BD59-A6C34878D82A}">
                    <a16:rowId xmlns:a16="http://schemas.microsoft.com/office/drawing/2014/main" val="10002"/>
                  </a:ext>
                </a:extLst>
              </a:tr>
              <a:tr h="1651106">
                <a:tc>
                  <a:txBody>
                    <a:bodyPr/>
                    <a:lstStyle/>
                    <a:p>
                      <a:pPr defTabSz="457200">
                        <a:tabLst>
                          <a:tab pos="1181100" algn="l"/>
                        </a:tabLst>
                        <a:defRPr sz="1800"/>
                      </a:pPr>
                      <a:r>
                        <a:rPr sz="1833" b="1">
                          <a:latin typeface="Century Gothic"/>
                          <a:ea typeface="Century Gothic"/>
                          <a:cs typeface="Century Gothic"/>
                          <a:sym typeface="Century Gothic"/>
                        </a:rPr>
                        <a:t>Usage</a:t>
                      </a:r>
                    </a:p>
                  </a:txBody>
                  <a:tcPr marL="121920" marR="121920" marT="60960" marB="60960" anchor="ctr" horzOverflow="overflow">
                    <a:solidFill>
                      <a:srgbClr val="E7E6E6"/>
                    </a:solidFill>
                  </a:tcPr>
                </a:tc>
                <a:tc>
                  <a:txBody>
                    <a:bodyPr/>
                    <a:lstStyle/>
                    <a:p>
                      <a:pPr algn="l" defTabSz="457200">
                        <a:tabLst>
                          <a:tab pos="1181100" algn="l"/>
                        </a:tabLst>
                        <a:defRPr sz="1800"/>
                      </a:pPr>
                      <a:r>
                        <a:rPr sz="1733">
                          <a:latin typeface="Century Gothic"/>
                          <a:ea typeface="Century Gothic"/>
                          <a:cs typeface="Century Gothic"/>
                          <a:sym typeface="Century Gothic"/>
                        </a:rPr>
                        <a:t>In this case, ‘going to’ is used with the verb ‘to be’ and the infinitive of the main verb to talk about predicted future events and situations.</a:t>
                      </a:r>
                    </a:p>
                  </a:txBody>
                  <a:tcPr marL="121920" marR="121920" marT="60960" marB="60960" anchor="ctr" horzOverflow="overflow">
                    <a:solidFill>
                      <a:srgbClr val="FFF2CC"/>
                    </a:solidFill>
                  </a:tcPr>
                </a:tc>
                <a:extLst>
                  <a:ext uri="{0D108BD9-81ED-4DB2-BD59-A6C34878D82A}">
                    <a16:rowId xmlns:a16="http://schemas.microsoft.com/office/drawing/2014/main" val="10003"/>
                  </a:ext>
                </a:extLst>
              </a:tr>
              <a:tr h="1904534">
                <a:tc>
                  <a:txBody>
                    <a:bodyPr/>
                    <a:lstStyle/>
                    <a:p>
                      <a:pPr defTabSz="457200">
                        <a:tabLst>
                          <a:tab pos="1181100" algn="l"/>
                        </a:tabLst>
                        <a:defRPr sz="1800"/>
                      </a:pPr>
                      <a:r>
                        <a:rPr sz="1833" b="1">
                          <a:latin typeface="Century Gothic"/>
                          <a:ea typeface="Century Gothic"/>
                          <a:cs typeface="Century Gothic"/>
                          <a:sym typeface="Century Gothic"/>
                        </a:rPr>
                        <a:t>Other examples</a:t>
                      </a:r>
                    </a:p>
                  </a:txBody>
                  <a:tcPr marL="121920" marR="121920" marT="60960" marB="60960" anchor="ctr" horzOverflow="overflow">
                    <a:solidFill>
                      <a:srgbClr val="E7E6E6"/>
                    </a:solidFill>
                  </a:tcPr>
                </a:tc>
                <a:tc>
                  <a:txBody>
                    <a:bodyPr/>
                    <a:lstStyle/>
                    <a:p>
                      <a:pPr algn="l" defTabSz="457200">
                        <a:tabLst>
                          <a:tab pos="1181100" algn="l"/>
                        </a:tabLst>
                        <a:defRPr sz="1733">
                          <a:latin typeface="Century Gothic"/>
                          <a:ea typeface="Century Gothic"/>
                          <a:cs typeface="Century Gothic"/>
                          <a:sym typeface="Century Gothic"/>
                        </a:defRPr>
                      </a:pPr>
                      <a:r>
                        <a:t>They are </a:t>
                      </a:r>
                      <a:r>
                        <a:rPr u="sng"/>
                        <a:t>going to</a:t>
                      </a:r>
                      <a:r>
                        <a:t> win the competition next week.</a:t>
                      </a:r>
                      <a:endParaRPr sz="2000">
                        <a:solidFill>
                          <a:srgbClr val="000000">
                            <a:alpha val="84706"/>
                          </a:srgbClr>
                        </a:solidFill>
                      </a:endParaRPr>
                    </a:p>
                    <a:p>
                      <a:pPr algn="l" defTabSz="457200">
                        <a:tabLst>
                          <a:tab pos="1181100" algn="l"/>
                        </a:tabLst>
                        <a:defRPr sz="1733">
                          <a:latin typeface="Century Gothic"/>
                          <a:ea typeface="Century Gothic"/>
                          <a:cs typeface="Century Gothic"/>
                          <a:sym typeface="Century Gothic"/>
                        </a:defRPr>
                      </a:pPr>
                      <a:r>
                        <a:t>We are </a:t>
                      </a:r>
                      <a:r>
                        <a:rPr u="sng"/>
                        <a:t>going to</a:t>
                      </a:r>
                      <a:r>
                        <a:t> have a lot of fun at the restaurant later.</a:t>
                      </a:r>
                      <a:endParaRPr sz="2000">
                        <a:solidFill>
                          <a:srgbClr val="000000">
                            <a:alpha val="84706"/>
                          </a:srgbClr>
                        </a:solidFill>
                      </a:endParaRPr>
                    </a:p>
                    <a:p>
                      <a:pPr algn="l" defTabSz="457200">
                        <a:tabLst>
                          <a:tab pos="1181100" algn="l"/>
                        </a:tabLst>
                        <a:defRPr sz="1733">
                          <a:latin typeface="Century Gothic"/>
                          <a:ea typeface="Century Gothic"/>
                          <a:cs typeface="Century Gothic"/>
                          <a:sym typeface="Century Gothic"/>
                        </a:defRPr>
                      </a:pPr>
                      <a:r>
                        <a:t>He is </a:t>
                      </a:r>
                      <a:r>
                        <a:rPr u="sng"/>
                        <a:t>going to</a:t>
                      </a:r>
                      <a:r>
                        <a:t> get a good score in his exam.</a:t>
                      </a:r>
                    </a:p>
                  </a:txBody>
                  <a:tcPr marL="121920" marR="121920" marT="60960" marB="60960" anchor="ctr" horzOverflow="overflow">
                    <a:solidFill>
                      <a:srgbClr val="FFF2CC"/>
                    </a:solidFill>
                  </a:tcPr>
                </a:tc>
                <a:extLst>
                  <a:ext uri="{0D108BD9-81ED-4DB2-BD59-A6C34878D82A}">
                    <a16:rowId xmlns:a16="http://schemas.microsoft.com/office/drawing/2014/main" val="10004"/>
                  </a:ext>
                </a:extLst>
              </a:tr>
            </a:tbl>
          </a:graphicData>
        </a:graphic>
      </p:graphicFrame>
      <p:sp>
        <p:nvSpPr>
          <p:cNvPr id="753" name="Future Time (going to)"/>
          <p:cNvSpPr txBox="1">
            <a:spLocks noGrp="1"/>
          </p:cNvSpPr>
          <p:nvPr>
            <p:ph type="title"/>
          </p:nvPr>
        </p:nvSpPr>
        <p:spPr>
          <a:xfrm>
            <a:off x="711200" y="749300"/>
            <a:ext cx="11582400" cy="1168400"/>
          </a:xfrm>
          <a:prstGeom prst="rect">
            <a:avLst/>
          </a:prstGeom>
        </p:spPr>
        <p:txBody>
          <a:bodyPr/>
          <a:lstStyle>
            <a:lvl1pPr>
              <a:defRPr sz="5800" b="1">
                <a:latin typeface="Century Gothic"/>
                <a:ea typeface="Century Gothic"/>
                <a:cs typeface="Century Gothic"/>
                <a:sym typeface="Century Gothic"/>
              </a:defRPr>
            </a:lvl1pPr>
          </a:lstStyle>
          <a:p>
            <a:r>
              <a:rPr dirty="0"/>
              <a:t>Future Time (going to)</a:t>
            </a:r>
          </a:p>
        </p:txBody>
      </p:sp>
      <p:sp>
        <p:nvSpPr>
          <p:cNvPr id="754" name="Activity 1: Answer the questions using ‘going to’ in the answer.…"/>
          <p:cNvSpPr txBox="1"/>
          <p:nvPr/>
        </p:nvSpPr>
        <p:spPr>
          <a:xfrm>
            <a:off x="5946858" y="2564405"/>
            <a:ext cx="6596925" cy="598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30000"/>
              </a:lnSpc>
              <a:defRPr sz="1900" b="1">
                <a:latin typeface="Century Gothic"/>
                <a:ea typeface="Century Gothic"/>
                <a:cs typeface="Century Gothic"/>
                <a:sym typeface="Century Gothic"/>
              </a:defRPr>
            </a:pPr>
            <a:r>
              <a:t>Activity 1: Answer the questions using ‘going to’ in the answer. </a:t>
            </a:r>
          </a:p>
          <a:p>
            <a:pPr marL="440266" indent="-440266" algn="l">
              <a:lnSpc>
                <a:spcPct val="130000"/>
              </a:lnSpc>
              <a:buSzPct val="100000"/>
              <a:buAutoNum type="arabicPeriod"/>
              <a:defRPr sz="1700">
                <a:latin typeface="Century Gothic"/>
                <a:ea typeface="Century Gothic"/>
                <a:cs typeface="Century Gothic"/>
                <a:sym typeface="Century Gothic"/>
              </a:defRPr>
            </a:pPr>
            <a:r>
              <a:t>What time are you going to go to bed tonight? </a:t>
            </a:r>
          </a:p>
          <a:p>
            <a:pPr algn="l">
              <a:lnSpc>
                <a:spcPct val="130000"/>
              </a:lnSpc>
              <a:defRPr sz="1700">
                <a:latin typeface="Century Gothic"/>
                <a:ea typeface="Century Gothic"/>
                <a:cs typeface="Century Gothic"/>
                <a:sym typeface="Century Gothic"/>
              </a:defRPr>
            </a:pPr>
            <a:r>
              <a:t>       _______________________________________________________</a:t>
            </a:r>
          </a:p>
          <a:p>
            <a:pPr algn="l">
              <a:lnSpc>
                <a:spcPct val="130000"/>
              </a:lnSpc>
              <a:defRPr sz="1700">
                <a:latin typeface="Century Gothic"/>
                <a:ea typeface="Century Gothic"/>
                <a:cs typeface="Century Gothic"/>
                <a:sym typeface="Century Gothic"/>
              </a:defRPr>
            </a:pPr>
            <a:endParaRPr/>
          </a:p>
          <a:p>
            <a:pPr marL="440266" indent="-440266" algn="l">
              <a:lnSpc>
                <a:spcPct val="130000"/>
              </a:lnSpc>
              <a:buSzPct val="100000"/>
              <a:buAutoNum type="arabicPeriod" startAt="2"/>
              <a:defRPr sz="1700">
                <a:latin typeface="Century Gothic"/>
                <a:ea typeface="Century Gothic"/>
                <a:cs typeface="Century Gothic"/>
                <a:sym typeface="Century Gothic"/>
              </a:defRPr>
            </a:pPr>
            <a:r>
              <a:t>What time are you going to get up tomorrow? </a:t>
            </a:r>
          </a:p>
          <a:p>
            <a:pPr algn="l">
              <a:lnSpc>
                <a:spcPct val="130000"/>
              </a:lnSpc>
              <a:defRPr sz="1700">
                <a:latin typeface="Century Gothic"/>
                <a:ea typeface="Century Gothic"/>
                <a:cs typeface="Century Gothic"/>
                <a:sym typeface="Century Gothic"/>
              </a:defRPr>
            </a:pPr>
            <a:r>
              <a:t>       _______________________________________________________</a:t>
            </a:r>
          </a:p>
          <a:p>
            <a:pPr algn="l">
              <a:lnSpc>
                <a:spcPct val="130000"/>
              </a:lnSpc>
              <a:defRPr sz="1700">
                <a:latin typeface="Century Gothic"/>
                <a:ea typeface="Century Gothic"/>
                <a:cs typeface="Century Gothic"/>
                <a:sym typeface="Century Gothic"/>
              </a:defRPr>
            </a:pPr>
            <a:endParaRPr/>
          </a:p>
          <a:p>
            <a:pPr marL="440266" indent="-440266" algn="l">
              <a:lnSpc>
                <a:spcPct val="130000"/>
              </a:lnSpc>
              <a:buSzPct val="100000"/>
              <a:buAutoNum type="arabicPeriod" startAt="3"/>
              <a:defRPr sz="1700">
                <a:latin typeface="Century Gothic"/>
                <a:ea typeface="Century Gothic"/>
                <a:cs typeface="Century Gothic"/>
                <a:sym typeface="Century Gothic"/>
              </a:defRPr>
            </a:pPr>
            <a:r>
              <a:t>What are you going to do after class?</a:t>
            </a:r>
          </a:p>
          <a:p>
            <a:pPr algn="l">
              <a:lnSpc>
                <a:spcPct val="130000"/>
              </a:lnSpc>
              <a:defRPr sz="1700">
                <a:latin typeface="Century Gothic"/>
                <a:ea typeface="Century Gothic"/>
                <a:cs typeface="Century Gothic"/>
                <a:sym typeface="Century Gothic"/>
              </a:defRPr>
            </a:pPr>
            <a:r>
              <a:t>       _______________________________________________________</a:t>
            </a:r>
          </a:p>
          <a:p>
            <a:pPr algn="l">
              <a:lnSpc>
                <a:spcPct val="130000"/>
              </a:lnSpc>
              <a:defRPr sz="1700">
                <a:latin typeface="Century Gothic"/>
                <a:ea typeface="Century Gothic"/>
                <a:cs typeface="Century Gothic"/>
                <a:sym typeface="Century Gothic"/>
              </a:defRPr>
            </a:pPr>
            <a:endParaRPr/>
          </a:p>
          <a:p>
            <a:pPr marL="440266" indent="-440266" algn="l">
              <a:lnSpc>
                <a:spcPct val="130000"/>
              </a:lnSpc>
              <a:buSzPct val="100000"/>
              <a:buAutoNum type="arabicPeriod" startAt="4"/>
              <a:defRPr sz="1700">
                <a:latin typeface="Century Gothic"/>
                <a:ea typeface="Century Gothic"/>
                <a:cs typeface="Century Gothic"/>
                <a:sym typeface="Century Gothic"/>
              </a:defRPr>
            </a:pPr>
            <a:r>
              <a:t>What are you going to do tomorrow morning? </a:t>
            </a:r>
          </a:p>
          <a:p>
            <a:pPr algn="l">
              <a:lnSpc>
                <a:spcPct val="130000"/>
              </a:lnSpc>
              <a:defRPr sz="1700">
                <a:latin typeface="Century Gothic"/>
                <a:ea typeface="Century Gothic"/>
                <a:cs typeface="Century Gothic"/>
                <a:sym typeface="Century Gothic"/>
              </a:defRPr>
            </a:pPr>
            <a:r>
              <a:t>       _______________________________________________________</a:t>
            </a:r>
          </a:p>
          <a:p>
            <a:pPr algn="l">
              <a:lnSpc>
                <a:spcPct val="130000"/>
              </a:lnSpc>
              <a:defRPr sz="1700">
                <a:latin typeface="Century Gothic"/>
                <a:ea typeface="Century Gothic"/>
                <a:cs typeface="Century Gothic"/>
                <a:sym typeface="Century Gothic"/>
              </a:defRPr>
            </a:pPr>
            <a:endParaRPr/>
          </a:p>
          <a:p>
            <a:pPr marL="440266" indent="-440266" algn="l">
              <a:lnSpc>
                <a:spcPct val="130000"/>
              </a:lnSpc>
              <a:buSzPct val="100000"/>
              <a:buAutoNum type="arabicPeriod" startAt="5"/>
              <a:defRPr sz="1700">
                <a:latin typeface="Century Gothic"/>
                <a:ea typeface="Century Gothic"/>
                <a:cs typeface="Century Gothic"/>
                <a:sym typeface="Century Gothic"/>
              </a:defRPr>
            </a:pPr>
            <a:r>
              <a:t>Where are you going to go on the weekend? </a:t>
            </a:r>
          </a:p>
          <a:p>
            <a:pPr algn="l">
              <a:lnSpc>
                <a:spcPct val="130000"/>
              </a:lnSpc>
              <a:defRPr sz="1700">
                <a:latin typeface="Century Gothic"/>
                <a:ea typeface="Century Gothic"/>
                <a:cs typeface="Century Gothic"/>
                <a:sym typeface="Century Gothic"/>
              </a:defRPr>
            </a:pPr>
            <a:r>
              <a:t>       _______________________________________________________</a:t>
            </a:r>
          </a:p>
        </p:txBody>
      </p:sp>
      <p:sp>
        <p:nvSpPr>
          <p:cNvPr id="755"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756" name="Sentences that tell you what someone said."/>
          <p:cNvSpPr txBox="1"/>
          <p:nvPr/>
        </p:nvSpPr>
        <p:spPr>
          <a:xfrm>
            <a:off x="711200" y="1737606"/>
            <a:ext cx="11582400" cy="630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84200">
              <a:lnSpc>
                <a:spcPct val="100000"/>
              </a:lnSpc>
              <a:defRPr sz="3100" b="1" spc="-31">
                <a:latin typeface="Century Gothic"/>
                <a:ea typeface="Century Gothic"/>
                <a:cs typeface="Century Gothic"/>
                <a:sym typeface="Century Gothic"/>
              </a:defRPr>
            </a:lvl1pPr>
          </a:lstStyle>
          <a:p>
            <a:r>
              <a:t>Sentences that tell you what someone said. </a:t>
            </a:r>
          </a:p>
        </p:txBody>
      </p:sp>
      <p:sp>
        <p:nvSpPr>
          <p:cNvPr id="757" name="Grammar Link">
            <a:hlinkClick r:id="rId3"/>
          </p:cNvPr>
          <p:cNvSpPr/>
          <p:nvPr/>
        </p:nvSpPr>
        <p:spPr>
          <a:xfrm>
            <a:off x="7997616" y="8413198"/>
            <a:ext cx="2495410" cy="630937"/>
          </a:xfrm>
          <a:prstGeom prst="roundRect">
            <a:avLst>
              <a:gd name="adj" fmla="val 30193"/>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t>Grammar Link </a:t>
            </a:r>
          </a:p>
        </p:txBody>
      </p:sp>
      <p:sp>
        <p:nvSpPr>
          <p:cNvPr id="758" name="I am going to go to bed at 9:30 P.M."/>
          <p:cNvSpPr txBox="1"/>
          <p:nvPr/>
        </p:nvSpPr>
        <p:spPr>
          <a:xfrm>
            <a:off x="6468391" y="3657522"/>
            <a:ext cx="371383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1800">
                <a:solidFill>
                  <a:srgbClr val="0433FF"/>
                </a:solidFill>
                <a:latin typeface="HanziPen TC Bold"/>
                <a:ea typeface="HanziPen TC Bold"/>
                <a:cs typeface="HanziPen TC Bold"/>
                <a:sym typeface="HanziPen TC Bold"/>
              </a:defRPr>
            </a:lvl1pPr>
          </a:lstStyle>
          <a:p>
            <a:r>
              <a:t>I am going to go to bed at 9:30 P.M. </a:t>
            </a:r>
          </a:p>
        </p:txBody>
      </p:sp>
      <p:sp>
        <p:nvSpPr>
          <p:cNvPr id="759" name="I am going to go to get up at 5:45 A.M."/>
          <p:cNvSpPr txBox="1"/>
          <p:nvPr/>
        </p:nvSpPr>
        <p:spPr>
          <a:xfrm>
            <a:off x="6468391" y="4705349"/>
            <a:ext cx="4024504"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1800">
                <a:solidFill>
                  <a:srgbClr val="0433FF"/>
                </a:solidFill>
                <a:latin typeface="HanziPen TC Bold"/>
                <a:ea typeface="HanziPen TC Bold"/>
                <a:cs typeface="HanziPen TC Bold"/>
                <a:sym typeface="HanziPen TC Bold"/>
              </a:defRPr>
            </a:lvl1pPr>
          </a:lstStyle>
          <a:p>
            <a:r>
              <a:t>I am going to go to get up at 5:45 A.M. </a:t>
            </a:r>
          </a:p>
        </p:txBody>
      </p:sp>
      <p:sp>
        <p:nvSpPr>
          <p:cNvPr id="760" name="I am going to go to read my book after class."/>
          <p:cNvSpPr txBox="1"/>
          <p:nvPr/>
        </p:nvSpPr>
        <p:spPr>
          <a:xfrm>
            <a:off x="6468391" y="5740477"/>
            <a:ext cx="4555542"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1800">
                <a:solidFill>
                  <a:srgbClr val="0433FF"/>
                </a:solidFill>
                <a:latin typeface="HanziPen TC Bold"/>
                <a:ea typeface="HanziPen TC Bold"/>
                <a:cs typeface="HanziPen TC Bold"/>
                <a:sym typeface="HanziPen TC Bold"/>
              </a:defRPr>
            </a:lvl1pPr>
          </a:lstStyle>
          <a:p>
            <a:r>
              <a:t>I am going to go to read my book after class.  </a:t>
            </a:r>
          </a:p>
        </p:txBody>
      </p:sp>
      <p:sp>
        <p:nvSpPr>
          <p:cNvPr id="761" name="I am going to get ready for school."/>
          <p:cNvSpPr txBox="1"/>
          <p:nvPr/>
        </p:nvSpPr>
        <p:spPr>
          <a:xfrm>
            <a:off x="6535902" y="6775605"/>
            <a:ext cx="3544902"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1800">
                <a:solidFill>
                  <a:srgbClr val="0433FF"/>
                </a:solidFill>
                <a:latin typeface="HanziPen TC Bold"/>
                <a:ea typeface="HanziPen TC Bold"/>
                <a:cs typeface="HanziPen TC Bold"/>
                <a:sym typeface="HanziPen TC Bold"/>
              </a:defRPr>
            </a:lvl1pPr>
          </a:lstStyle>
          <a:p>
            <a:r>
              <a:t>I am going to get ready for school.  </a:t>
            </a:r>
          </a:p>
        </p:txBody>
      </p:sp>
      <p:sp>
        <p:nvSpPr>
          <p:cNvPr id="762" name="I am going to go to the beach."/>
          <p:cNvSpPr txBox="1"/>
          <p:nvPr/>
        </p:nvSpPr>
        <p:spPr>
          <a:xfrm>
            <a:off x="6535902" y="7810732"/>
            <a:ext cx="302963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1800">
                <a:solidFill>
                  <a:srgbClr val="0433FF"/>
                </a:solidFill>
                <a:latin typeface="HanziPen TC Bold"/>
                <a:ea typeface="HanziPen TC Bold"/>
                <a:cs typeface="HanziPen TC Bold"/>
                <a:sym typeface="HanziPen TC Bold"/>
              </a:defRPr>
            </a:lvl1pPr>
          </a:lstStyle>
          <a:p>
            <a:r>
              <a:t>I am going to go to the beach. </a:t>
            </a:r>
          </a:p>
        </p:txBody>
      </p:sp>
      <p:sp>
        <p:nvSpPr>
          <p:cNvPr id="2" name="ANSWERS">
            <a:extLst>
              <a:ext uri="{FF2B5EF4-FFF2-40B4-BE49-F238E27FC236}">
                <a16:creationId xmlns:a16="http://schemas.microsoft.com/office/drawing/2014/main" id="{A2CD010D-188A-F0B3-6528-2014A1BCB040}"/>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Activity: Fill in the blanks with the correct option to complete the passage.…"/>
          <p:cNvSpPr txBox="1"/>
          <p:nvPr/>
        </p:nvSpPr>
        <p:spPr>
          <a:xfrm>
            <a:off x="639081" y="1675180"/>
            <a:ext cx="11726638" cy="774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spcBef>
                <a:spcPts val="2000"/>
              </a:spcBef>
              <a:defRPr sz="2300">
                <a:latin typeface="Century Gothic"/>
                <a:ea typeface="Century Gothic"/>
                <a:cs typeface="Century Gothic"/>
                <a:sym typeface="Century Gothic"/>
              </a:defRPr>
            </a:pPr>
            <a:r>
              <a:rPr b="1" dirty="0"/>
              <a:t>Activity:</a:t>
            </a:r>
            <a:r>
              <a:rPr dirty="0"/>
              <a:t> Fill in the blanks with the correct option to complete the passage.</a:t>
            </a:r>
          </a:p>
          <a:p>
            <a:pPr algn="l" defTabSz="457200">
              <a:lnSpc>
                <a:spcPct val="100000"/>
              </a:lnSpc>
              <a:spcBef>
                <a:spcPts val="2000"/>
              </a:spcBef>
              <a:defRPr sz="2100">
                <a:solidFill>
                  <a:srgbClr val="0D0D0D"/>
                </a:solidFill>
                <a:latin typeface="Century Gothic"/>
                <a:ea typeface="Century Gothic"/>
                <a:cs typeface="Century Gothic"/>
                <a:sym typeface="Century Gothic"/>
              </a:defRPr>
            </a:pPr>
            <a:r>
              <a:rPr dirty="0"/>
              <a:t>Once upon a time, in a land far, far away, there lived a group of animals who were always the </a:t>
            </a:r>
            <a:r>
              <a:rPr b="1" dirty="0">
                <a:solidFill>
                  <a:srgbClr val="000000"/>
                </a:solidFill>
              </a:rPr>
              <a:t>(1) </a:t>
            </a:r>
            <a:r>
              <a:rPr b="1" dirty="0"/>
              <a:t>__________ </a:t>
            </a:r>
            <a:r>
              <a:rPr b="1" dirty="0">
                <a:solidFill>
                  <a:srgbClr val="0433FF"/>
                </a:solidFill>
              </a:rPr>
              <a:t>(happier/ happiest/ more happy)</a:t>
            </a:r>
            <a:r>
              <a:rPr dirty="0"/>
              <a:t>. One day, the wise old owl, who was </a:t>
            </a:r>
            <a:r>
              <a:rPr b="1" dirty="0">
                <a:solidFill>
                  <a:srgbClr val="000000"/>
                </a:solidFill>
              </a:rPr>
              <a:t>(2) </a:t>
            </a:r>
            <a:r>
              <a:rPr b="1" dirty="0"/>
              <a:t>__________ </a:t>
            </a:r>
            <a:r>
              <a:rPr b="1" dirty="0">
                <a:solidFill>
                  <a:srgbClr val="0433FF"/>
                </a:solidFill>
              </a:rPr>
              <a:t>(wiser/ wise/ most wise) </a:t>
            </a:r>
            <a:r>
              <a:rPr dirty="0"/>
              <a:t>than anyone else in the forest, gathered all the animals to share some news. "I have </a:t>
            </a:r>
            <a:r>
              <a:rPr b="1" dirty="0">
                <a:solidFill>
                  <a:srgbClr val="000000"/>
                </a:solidFill>
              </a:rPr>
              <a:t>(3) </a:t>
            </a:r>
            <a:r>
              <a:rPr b="1" dirty="0"/>
              <a:t>__________ </a:t>
            </a:r>
            <a:r>
              <a:rPr b="1" dirty="0">
                <a:solidFill>
                  <a:srgbClr val="0433FF"/>
                </a:solidFill>
              </a:rPr>
              <a:t>(saw/ see/ seen)</a:t>
            </a:r>
            <a:r>
              <a:rPr dirty="0"/>
              <a:t> something amazing," said the owl, "I have seen a tree taller than any other tree in the forest!" The animals were excited and wanted to see this tree for themselves. So, they all decided to go on a journey to find it.</a:t>
            </a:r>
          </a:p>
          <a:p>
            <a:pPr algn="l" defTabSz="457200">
              <a:lnSpc>
                <a:spcPct val="100000"/>
              </a:lnSpc>
              <a:spcBef>
                <a:spcPts val="2000"/>
              </a:spcBef>
              <a:defRPr sz="2100">
                <a:solidFill>
                  <a:srgbClr val="0D0D0D"/>
                </a:solidFill>
                <a:latin typeface="Century Gothic"/>
                <a:ea typeface="Century Gothic"/>
                <a:cs typeface="Century Gothic"/>
                <a:sym typeface="Century Gothic"/>
              </a:defRPr>
            </a:pPr>
            <a:r>
              <a:rPr dirty="0"/>
              <a:t>On their journey, they encountered many obstacles, but they never gave up. The rabbit was the </a:t>
            </a:r>
            <a:r>
              <a:rPr b="1" dirty="0">
                <a:solidFill>
                  <a:srgbClr val="000000"/>
                </a:solidFill>
              </a:rPr>
              <a:t>(4) </a:t>
            </a:r>
            <a:r>
              <a:rPr b="1" dirty="0"/>
              <a:t>__________ </a:t>
            </a:r>
            <a:r>
              <a:rPr b="1" dirty="0">
                <a:solidFill>
                  <a:srgbClr val="0433FF"/>
                </a:solidFill>
              </a:rPr>
              <a:t>(fastest/ more fast/ fast) </a:t>
            </a:r>
            <a:r>
              <a:rPr dirty="0"/>
              <a:t>runner, and he led the group through the thick forest. The squirrel was the </a:t>
            </a:r>
            <a:r>
              <a:rPr b="1" dirty="0">
                <a:solidFill>
                  <a:srgbClr val="000000"/>
                </a:solidFill>
              </a:rPr>
              <a:t>(5) </a:t>
            </a:r>
            <a:r>
              <a:rPr b="1" dirty="0"/>
              <a:t>__________ </a:t>
            </a:r>
            <a:r>
              <a:rPr b="1" dirty="0">
                <a:solidFill>
                  <a:srgbClr val="0433FF"/>
                </a:solidFill>
              </a:rPr>
              <a:t>(energetic/ most energetic/ </a:t>
            </a:r>
            <a:r>
              <a:rPr b="1" dirty="0" err="1">
                <a:solidFill>
                  <a:srgbClr val="0433FF"/>
                </a:solidFill>
              </a:rPr>
              <a:t>energeticer</a:t>
            </a:r>
            <a:r>
              <a:rPr b="1" dirty="0">
                <a:solidFill>
                  <a:srgbClr val="0433FF"/>
                </a:solidFill>
              </a:rPr>
              <a:t>) </a:t>
            </a:r>
            <a:r>
              <a:rPr dirty="0"/>
              <a:t>of them all, climbing trees and searching for clues. Finally, after many days of searching, they stumbled upon the tree. It was indeed the </a:t>
            </a:r>
            <a:r>
              <a:rPr b="1" dirty="0">
                <a:solidFill>
                  <a:srgbClr val="000000"/>
                </a:solidFill>
              </a:rPr>
              <a:t>(6) </a:t>
            </a:r>
            <a:r>
              <a:rPr b="1" dirty="0"/>
              <a:t>__________ </a:t>
            </a:r>
            <a:r>
              <a:rPr b="1" dirty="0">
                <a:solidFill>
                  <a:srgbClr val="0433FF"/>
                </a:solidFill>
              </a:rPr>
              <a:t>(tallest/ more tall/ tall) </a:t>
            </a:r>
            <a:r>
              <a:rPr dirty="0"/>
              <a:t>tree they had ever seen!</a:t>
            </a:r>
          </a:p>
          <a:p>
            <a:pPr algn="l" defTabSz="457200">
              <a:lnSpc>
                <a:spcPct val="100000"/>
              </a:lnSpc>
              <a:spcBef>
                <a:spcPts val="2000"/>
              </a:spcBef>
              <a:defRPr sz="2100">
                <a:solidFill>
                  <a:srgbClr val="0D0D0D"/>
                </a:solidFill>
                <a:latin typeface="Century Gothic"/>
                <a:ea typeface="Century Gothic"/>
                <a:cs typeface="Century Gothic"/>
                <a:sym typeface="Century Gothic"/>
              </a:defRPr>
            </a:pPr>
            <a:r>
              <a:rPr dirty="0"/>
              <a:t>The animals were filled with joy and couldn't wait to tell everyone about their adventure. The wise old owl declared, "This journey has been the </a:t>
            </a:r>
            <a:r>
              <a:rPr b="1" dirty="0">
                <a:solidFill>
                  <a:srgbClr val="000000"/>
                </a:solidFill>
              </a:rPr>
              <a:t>(7) </a:t>
            </a:r>
            <a:r>
              <a:rPr b="1" dirty="0"/>
              <a:t>__________ </a:t>
            </a:r>
            <a:r>
              <a:rPr b="1" dirty="0">
                <a:solidFill>
                  <a:srgbClr val="0433FF"/>
                </a:solidFill>
              </a:rPr>
              <a:t>(exciting/ most exciting/ more exciting)</a:t>
            </a:r>
            <a:r>
              <a:rPr dirty="0"/>
              <a:t> of all our adventures!" And the animals agreed that they would never forget this day. From that day forward, they lived </a:t>
            </a:r>
            <a:r>
              <a:rPr dirty="0">
                <a:solidFill>
                  <a:srgbClr val="000000"/>
                </a:solidFill>
              </a:rPr>
              <a:t>happily e</a:t>
            </a:r>
            <a:r>
              <a:rPr dirty="0"/>
              <a:t>ver after, cherishing the memories of their incredible journey.</a:t>
            </a:r>
          </a:p>
        </p:txBody>
      </p:sp>
      <p:sp>
        <p:nvSpPr>
          <p:cNvPr id="766" name="Use this link to look up words you don’t understand:  https://kids.britannica.com/kids/browse/dictionary"/>
          <p:cNvSpPr txBox="1"/>
          <p:nvPr/>
        </p:nvSpPr>
        <p:spPr>
          <a:xfrm>
            <a:off x="2207227" y="9269524"/>
            <a:ext cx="8590347"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100"/>
              </a:lnSpc>
              <a:defRPr sz="1333" b="1" i="1">
                <a:solidFill>
                  <a:srgbClr val="FF0000"/>
                </a:solidFill>
                <a:latin typeface="Century Gothic"/>
                <a:ea typeface="Century Gothic"/>
                <a:cs typeface="Century Gothic"/>
                <a:sym typeface="Century Gothic"/>
              </a:defRPr>
            </a:pPr>
            <a:r>
              <a:t>Use this link to look up words you don’t understand:  </a:t>
            </a:r>
            <a:r>
              <a:rPr u="sng">
                <a:hlinkClick r:id="rId2"/>
              </a:rPr>
              <a:t>https://kids.britannica.com/kids/browse/dictionary</a:t>
            </a:r>
          </a:p>
        </p:txBody>
      </p:sp>
      <p:sp>
        <p:nvSpPr>
          <p:cNvPr id="767" name="MAZE Assessment Practice 1"/>
          <p:cNvSpPr txBox="1">
            <a:spLocks noGrp="1"/>
          </p:cNvSpPr>
          <p:nvPr>
            <p:ph type="title"/>
          </p:nvPr>
        </p:nvSpPr>
        <p:spPr>
          <a:xfrm>
            <a:off x="711200" y="397933"/>
            <a:ext cx="11582400" cy="1168401"/>
          </a:xfrm>
          <a:prstGeom prst="rect">
            <a:avLst/>
          </a:prstGeom>
        </p:spPr>
        <p:txBody>
          <a:bodyPr anchor="t"/>
          <a:lstStyle>
            <a:lvl1pPr>
              <a:defRPr sz="5800" b="1">
                <a:latin typeface="Century Gothic"/>
                <a:ea typeface="Century Gothic"/>
                <a:cs typeface="Century Gothic"/>
                <a:sym typeface="Century Gothic"/>
              </a:defRPr>
            </a:lvl1pPr>
          </a:lstStyle>
          <a:p>
            <a:r>
              <a:t>MAZE Assessment Practice 1</a:t>
            </a:r>
          </a:p>
        </p:txBody>
      </p:sp>
      <p:sp>
        <p:nvSpPr>
          <p:cNvPr id="768"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769" name="Rounded Rectangle"/>
          <p:cNvSpPr/>
          <p:nvPr/>
        </p:nvSpPr>
        <p:spPr>
          <a:xfrm>
            <a:off x="5309453" y="3032397"/>
            <a:ext cx="1192947" cy="312760"/>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70" name="Rounded Rectangle"/>
          <p:cNvSpPr/>
          <p:nvPr/>
        </p:nvSpPr>
        <p:spPr>
          <a:xfrm>
            <a:off x="3839536" y="3405181"/>
            <a:ext cx="705732" cy="312759"/>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71" name="Rounded Rectangle"/>
          <p:cNvSpPr/>
          <p:nvPr/>
        </p:nvSpPr>
        <p:spPr>
          <a:xfrm flipV="1">
            <a:off x="9502077" y="3656120"/>
            <a:ext cx="705731" cy="312760"/>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72" name="Rounded Rectangle"/>
          <p:cNvSpPr/>
          <p:nvPr/>
        </p:nvSpPr>
        <p:spPr>
          <a:xfrm>
            <a:off x="3702670" y="5548680"/>
            <a:ext cx="842598" cy="312760"/>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73" name="Rounded Rectangle"/>
          <p:cNvSpPr/>
          <p:nvPr/>
        </p:nvSpPr>
        <p:spPr>
          <a:xfrm>
            <a:off x="8154632" y="5889714"/>
            <a:ext cx="2024431" cy="312760"/>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74" name="Rounded Rectangle"/>
          <p:cNvSpPr/>
          <p:nvPr/>
        </p:nvSpPr>
        <p:spPr>
          <a:xfrm>
            <a:off x="8723087" y="6438509"/>
            <a:ext cx="842599" cy="312759"/>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75" name="Rounded Rectangle"/>
          <p:cNvSpPr/>
          <p:nvPr/>
        </p:nvSpPr>
        <p:spPr>
          <a:xfrm>
            <a:off x="10652885" y="7681568"/>
            <a:ext cx="842598" cy="312760"/>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76" name="Rounded Rectangle"/>
          <p:cNvSpPr/>
          <p:nvPr/>
        </p:nvSpPr>
        <p:spPr>
          <a:xfrm>
            <a:off x="639081" y="8078420"/>
            <a:ext cx="1101488" cy="312760"/>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3" name="ANSWERS">
            <a:extLst>
              <a:ext uri="{FF2B5EF4-FFF2-40B4-BE49-F238E27FC236}">
                <a16:creationId xmlns:a16="http://schemas.microsoft.com/office/drawing/2014/main" id="{849E9BCE-9374-3CF6-EC03-6A640CD46A36}"/>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Use this link to look up words you don’t understand:  https://kids.britannica.com/kids/browse/dictionary"/>
          <p:cNvSpPr txBox="1"/>
          <p:nvPr/>
        </p:nvSpPr>
        <p:spPr>
          <a:xfrm>
            <a:off x="2207227" y="9269524"/>
            <a:ext cx="8590347"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100"/>
              </a:lnSpc>
              <a:defRPr sz="1333" b="1" i="1">
                <a:solidFill>
                  <a:srgbClr val="FF0000"/>
                </a:solidFill>
                <a:latin typeface="Century Gothic"/>
                <a:ea typeface="Century Gothic"/>
                <a:cs typeface="Century Gothic"/>
                <a:sym typeface="Century Gothic"/>
              </a:defRPr>
            </a:pPr>
            <a:r>
              <a:t>Use this link to look up words you don’t understand:  </a:t>
            </a:r>
            <a:r>
              <a:rPr u="sng">
                <a:hlinkClick r:id="rId2"/>
              </a:rPr>
              <a:t>https://kids.britannica.com/kids/browse/dictionary</a:t>
            </a:r>
          </a:p>
        </p:txBody>
      </p:sp>
      <p:sp>
        <p:nvSpPr>
          <p:cNvPr id="780" name="MAZE Assessment Practice 2"/>
          <p:cNvSpPr txBox="1">
            <a:spLocks noGrp="1"/>
          </p:cNvSpPr>
          <p:nvPr>
            <p:ph type="title"/>
          </p:nvPr>
        </p:nvSpPr>
        <p:spPr>
          <a:xfrm>
            <a:off x="711200" y="397933"/>
            <a:ext cx="11582400" cy="1168401"/>
          </a:xfrm>
          <a:prstGeom prst="rect">
            <a:avLst/>
          </a:prstGeom>
        </p:spPr>
        <p:txBody>
          <a:bodyPr anchor="t"/>
          <a:lstStyle>
            <a:lvl1pPr>
              <a:defRPr sz="5800" b="1">
                <a:latin typeface="Century Gothic"/>
                <a:ea typeface="Century Gothic"/>
                <a:cs typeface="Century Gothic"/>
                <a:sym typeface="Century Gothic"/>
              </a:defRPr>
            </a:lvl1pPr>
          </a:lstStyle>
          <a:p>
            <a:r>
              <a:t>MAZE Assessment Practice 2</a:t>
            </a:r>
          </a:p>
        </p:txBody>
      </p:sp>
      <p:sp>
        <p:nvSpPr>
          <p:cNvPr id="781"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782" name="On the weekend we are ( going / go / going to ) visit the National Aquarium in Abu Dhabi. We bought our tickets online because it will be ( cheap / cheaper / cheapest ) than buying them at the aquarium. I ( have not / has not / had not ) been to an aquar"/>
          <p:cNvSpPr txBox="1"/>
          <p:nvPr/>
        </p:nvSpPr>
        <p:spPr>
          <a:xfrm>
            <a:off x="567235" y="1376368"/>
            <a:ext cx="11870330" cy="7842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50000"/>
              </a:lnSpc>
              <a:defRPr sz="1900" b="1" u="sng">
                <a:latin typeface="Century Gothic"/>
                <a:ea typeface="Century Gothic"/>
                <a:cs typeface="Century Gothic"/>
                <a:sym typeface="Century Gothic"/>
              </a:defRPr>
            </a:pPr>
            <a:endParaRPr dirty="0"/>
          </a:p>
          <a:p>
            <a:pPr marL="652870" marR="83898" algn="l" defTabSz="457200">
              <a:lnSpc>
                <a:spcPct val="150000"/>
              </a:lnSpc>
              <a:defRPr sz="1900">
                <a:latin typeface="Century Gothic"/>
                <a:ea typeface="Century Gothic"/>
                <a:cs typeface="Century Gothic"/>
                <a:sym typeface="Century Gothic"/>
              </a:defRPr>
            </a:pPr>
            <a:r>
              <a:rPr dirty="0"/>
              <a:t>On the weekend we are </a:t>
            </a:r>
            <a:r>
              <a:rPr b="1" i="1" dirty="0">
                <a:solidFill>
                  <a:srgbClr val="0433FF"/>
                </a:solidFill>
              </a:rPr>
              <a:t>( going / go / going to )</a:t>
            </a:r>
            <a:r>
              <a:rPr dirty="0"/>
              <a:t> visit the National Aquarium in</a:t>
            </a:r>
            <a:r>
              <a:rPr b="1" i="1" dirty="0">
                <a:solidFill>
                  <a:schemeClr val="accent1">
                    <a:satOff val="2969"/>
                    <a:lumOff val="-11469"/>
                  </a:schemeClr>
                </a:solidFill>
              </a:rPr>
              <a:t> </a:t>
            </a:r>
            <a:r>
              <a:rPr dirty="0"/>
              <a:t>Abu Dhabi. We bought our tickets online because it will be </a:t>
            </a:r>
            <a:r>
              <a:rPr b="1" i="1" dirty="0">
                <a:solidFill>
                  <a:srgbClr val="0433FF"/>
                </a:solidFill>
              </a:rPr>
              <a:t>( cheap / cheaper / cheapest )</a:t>
            </a:r>
            <a:r>
              <a:rPr dirty="0"/>
              <a:t> than buying them at the aquarium. I </a:t>
            </a:r>
            <a:r>
              <a:rPr b="1" i="1" dirty="0">
                <a:solidFill>
                  <a:srgbClr val="0433FF"/>
                </a:solidFill>
              </a:rPr>
              <a:t>( have not / has not / had not )</a:t>
            </a:r>
            <a:r>
              <a:rPr b="1" i="1" dirty="0">
                <a:solidFill>
                  <a:schemeClr val="accent1">
                    <a:satOff val="2969"/>
                    <a:lumOff val="-11469"/>
                  </a:schemeClr>
                </a:solidFill>
              </a:rPr>
              <a:t> </a:t>
            </a:r>
            <a:r>
              <a:rPr dirty="0"/>
              <a:t>been to an aquarium before.</a:t>
            </a:r>
            <a:r>
              <a:rPr b="1" i="1" dirty="0">
                <a:solidFill>
                  <a:schemeClr val="accent1">
                    <a:satOff val="2969"/>
                    <a:lumOff val="-11469"/>
                  </a:schemeClr>
                </a:solidFill>
              </a:rPr>
              <a:t> </a:t>
            </a:r>
            <a:r>
              <a:rPr dirty="0"/>
              <a:t>My friend </a:t>
            </a:r>
            <a:r>
              <a:rPr b="1" i="1" dirty="0">
                <a:solidFill>
                  <a:srgbClr val="0433FF"/>
                </a:solidFill>
              </a:rPr>
              <a:t>( said / said that / says )</a:t>
            </a:r>
            <a:r>
              <a:rPr b="1" i="1" dirty="0">
                <a:solidFill>
                  <a:schemeClr val="accent1">
                    <a:satOff val="2969"/>
                    <a:lumOff val="-11469"/>
                  </a:schemeClr>
                </a:solidFill>
              </a:rPr>
              <a:t> </a:t>
            </a:r>
            <a:r>
              <a:rPr dirty="0"/>
              <a:t>she never saw so many animals before!</a:t>
            </a:r>
          </a:p>
          <a:p>
            <a:pPr algn="l" defTabSz="457200">
              <a:lnSpc>
                <a:spcPct val="150000"/>
              </a:lnSpc>
              <a:defRPr sz="1900">
                <a:latin typeface="Century Gothic"/>
                <a:ea typeface="Century Gothic"/>
                <a:cs typeface="Century Gothic"/>
                <a:sym typeface="Century Gothic"/>
              </a:defRPr>
            </a:pPr>
            <a:endParaRPr dirty="0"/>
          </a:p>
          <a:p>
            <a:pPr marL="652870" marR="67764" algn="l" defTabSz="457200">
              <a:lnSpc>
                <a:spcPct val="150000"/>
              </a:lnSpc>
              <a:defRPr sz="1900">
                <a:latin typeface="Century Gothic"/>
                <a:ea typeface="Century Gothic"/>
                <a:cs typeface="Century Gothic"/>
                <a:sym typeface="Century Gothic"/>
              </a:defRPr>
            </a:pPr>
            <a:r>
              <a:rPr dirty="0"/>
              <a:t>Some animals are </a:t>
            </a:r>
            <a:r>
              <a:rPr b="1" i="1" dirty="0">
                <a:solidFill>
                  <a:srgbClr val="0433FF"/>
                </a:solidFill>
              </a:rPr>
              <a:t>( dangerous / </a:t>
            </a:r>
            <a:r>
              <a:rPr b="1" i="1" dirty="0" err="1">
                <a:solidFill>
                  <a:srgbClr val="0433FF"/>
                </a:solidFill>
              </a:rPr>
              <a:t>dangerouser</a:t>
            </a:r>
            <a:r>
              <a:rPr b="1" i="1" dirty="0">
                <a:solidFill>
                  <a:srgbClr val="0433FF"/>
                </a:solidFill>
              </a:rPr>
              <a:t> / more dangerous )</a:t>
            </a:r>
            <a:r>
              <a:rPr b="1" i="1" dirty="0">
                <a:solidFill>
                  <a:schemeClr val="accent1">
                    <a:satOff val="2969"/>
                    <a:lumOff val="-11469"/>
                  </a:schemeClr>
                </a:solidFill>
              </a:rPr>
              <a:t> </a:t>
            </a:r>
            <a:r>
              <a:rPr dirty="0"/>
              <a:t>than others. That is why you should always</a:t>
            </a:r>
            <a:r>
              <a:rPr b="1" i="1" dirty="0">
                <a:solidFill>
                  <a:schemeClr val="accent1">
                    <a:satOff val="2969"/>
                    <a:lumOff val="-11469"/>
                  </a:schemeClr>
                </a:solidFill>
              </a:rPr>
              <a:t> </a:t>
            </a:r>
            <a:r>
              <a:rPr dirty="0"/>
              <a:t>be careful when you see an animal you </a:t>
            </a:r>
            <a:r>
              <a:rPr b="1" i="1" dirty="0">
                <a:solidFill>
                  <a:srgbClr val="0433FF"/>
                </a:solidFill>
              </a:rPr>
              <a:t>( haven’t / hasn’t / hadn’t )</a:t>
            </a:r>
            <a:r>
              <a:rPr dirty="0"/>
              <a:t> seen before. There are animals like the black footed cat which are </a:t>
            </a:r>
            <a:r>
              <a:rPr b="1" i="1" dirty="0">
                <a:solidFill>
                  <a:srgbClr val="0433FF"/>
                </a:solidFill>
              </a:rPr>
              <a:t>( </a:t>
            </a:r>
            <a:r>
              <a:rPr b="1" i="1" dirty="0" err="1">
                <a:solidFill>
                  <a:srgbClr val="0433FF"/>
                </a:solidFill>
              </a:rPr>
              <a:t>deady</a:t>
            </a:r>
            <a:r>
              <a:rPr b="1" i="1" dirty="0">
                <a:solidFill>
                  <a:srgbClr val="0433FF"/>
                </a:solidFill>
              </a:rPr>
              <a:t> / deadly / deadlier )</a:t>
            </a:r>
            <a:r>
              <a:rPr b="1" i="1" dirty="0">
                <a:solidFill>
                  <a:schemeClr val="accent1">
                    <a:satOff val="2969"/>
                    <a:lumOff val="-11469"/>
                  </a:schemeClr>
                </a:solidFill>
              </a:rPr>
              <a:t> </a:t>
            </a:r>
            <a:r>
              <a:rPr dirty="0"/>
              <a:t>than lions! Other animals like the domestic cat, which is the </a:t>
            </a:r>
            <a:r>
              <a:rPr b="1" i="1" dirty="0">
                <a:solidFill>
                  <a:srgbClr val="0433FF"/>
                </a:solidFill>
              </a:rPr>
              <a:t>( friendliest / more friendlier / friendly ). </a:t>
            </a:r>
          </a:p>
          <a:p>
            <a:pPr algn="l" defTabSz="457200">
              <a:lnSpc>
                <a:spcPct val="150000"/>
              </a:lnSpc>
              <a:defRPr sz="1900" b="1" u="sng">
                <a:latin typeface="Century Gothic"/>
                <a:ea typeface="Century Gothic"/>
                <a:cs typeface="Century Gothic"/>
                <a:sym typeface="Century Gothic"/>
              </a:defRPr>
            </a:pPr>
            <a:endParaRPr b="1" i="1" dirty="0">
              <a:solidFill>
                <a:srgbClr val="0433FF"/>
              </a:solidFill>
            </a:endParaRPr>
          </a:p>
          <a:p>
            <a:pPr marL="652870" marR="83898" algn="l" defTabSz="457200">
              <a:lnSpc>
                <a:spcPct val="150000"/>
              </a:lnSpc>
              <a:defRPr sz="1900">
                <a:latin typeface="Century Gothic"/>
                <a:ea typeface="Century Gothic"/>
                <a:cs typeface="Century Gothic"/>
                <a:sym typeface="Century Gothic"/>
              </a:defRPr>
            </a:pPr>
            <a:r>
              <a:rPr b="1" i="1" dirty="0">
                <a:solidFill>
                  <a:srgbClr val="0433FF"/>
                </a:solidFill>
              </a:rPr>
              <a:t>( Have / Has / Had )</a:t>
            </a:r>
            <a:r>
              <a:rPr dirty="0"/>
              <a:t> you ever been on a hike?</a:t>
            </a:r>
            <a:r>
              <a:rPr b="1" i="1" dirty="0">
                <a:solidFill>
                  <a:schemeClr val="accent1">
                    <a:satOff val="2969"/>
                    <a:lumOff val="-11469"/>
                  </a:schemeClr>
                </a:solidFill>
              </a:rPr>
              <a:t> </a:t>
            </a:r>
            <a:r>
              <a:rPr dirty="0"/>
              <a:t>We all went on a hike at Mount Tambourine. The place was one of the</a:t>
            </a:r>
            <a:r>
              <a:rPr b="1" i="1" dirty="0">
                <a:solidFill>
                  <a:srgbClr val="0433FF"/>
                </a:solidFill>
              </a:rPr>
              <a:t>  ( beautiful / most beautiful / </a:t>
            </a:r>
            <a:r>
              <a:rPr b="1" i="1" dirty="0" err="1">
                <a:solidFill>
                  <a:srgbClr val="0433FF"/>
                </a:solidFill>
              </a:rPr>
              <a:t>beuatifulest</a:t>
            </a:r>
            <a:r>
              <a:rPr b="1" i="1" dirty="0">
                <a:solidFill>
                  <a:srgbClr val="0433FF"/>
                </a:solidFill>
              </a:rPr>
              <a:t> ) </a:t>
            </a:r>
            <a:r>
              <a:rPr dirty="0"/>
              <a:t>places I’ve ever seen! It’s home to many animals. You might see animals there if you’re lucky.  Before we went on the hike the guide gave us some</a:t>
            </a:r>
            <a:r>
              <a:rPr b="1" i="1" dirty="0">
                <a:solidFill>
                  <a:srgbClr val="0433FF"/>
                </a:solidFill>
              </a:rPr>
              <a:t> ( well / good / better )</a:t>
            </a:r>
            <a:r>
              <a:rPr dirty="0"/>
              <a:t> advice to stay safe. Luckily, we had such a good guide so we didn’t face any danger. </a:t>
            </a:r>
          </a:p>
        </p:txBody>
      </p:sp>
      <p:sp>
        <p:nvSpPr>
          <p:cNvPr id="783" name="Rounded Rectangle"/>
          <p:cNvSpPr/>
          <p:nvPr/>
        </p:nvSpPr>
        <p:spPr>
          <a:xfrm>
            <a:off x="5816447" y="2179093"/>
            <a:ext cx="1068634" cy="312759"/>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84" name="Rounded Rectangle"/>
          <p:cNvSpPr/>
          <p:nvPr/>
        </p:nvSpPr>
        <p:spPr>
          <a:xfrm>
            <a:off x="7477244" y="2598552"/>
            <a:ext cx="1068635" cy="312760"/>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85" name="Rounded Rectangle"/>
          <p:cNvSpPr/>
          <p:nvPr/>
        </p:nvSpPr>
        <p:spPr>
          <a:xfrm>
            <a:off x="3538669" y="3059013"/>
            <a:ext cx="1160561" cy="312760"/>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86" name="Rounded Rectangle"/>
          <p:cNvSpPr/>
          <p:nvPr/>
        </p:nvSpPr>
        <p:spPr>
          <a:xfrm>
            <a:off x="1887836" y="3465773"/>
            <a:ext cx="1160561" cy="312759"/>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87" name="Rounded Rectangle"/>
          <p:cNvSpPr/>
          <p:nvPr/>
        </p:nvSpPr>
        <p:spPr>
          <a:xfrm>
            <a:off x="6804020" y="4359499"/>
            <a:ext cx="2011411" cy="312759"/>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88" name="Rounded Rectangle"/>
          <p:cNvSpPr/>
          <p:nvPr/>
        </p:nvSpPr>
        <p:spPr>
          <a:xfrm>
            <a:off x="7769469" y="4785080"/>
            <a:ext cx="1068635" cy="312760"/>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89" name="Rounded Rectangle"/>
          <p:cNvSpPr/>
          <p:nvPr/>
        </p:nvSpPr>
        <p:spPr>
          <a:xfrm>
            <a:off x="10712525" y="5237554"/>
            <a:ext cx="1068634" cy="312759"/>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90" name="Rounded Rectangle"/>
          <p:cNvSpPr/>
          <p:nvPr/>
        </p:nvSpPr>
        <p:spPr>
          <a:xfrm>
            <a:off x="8320641" y="5690028"/>
            <a:ext cx="1270001" cy="312759"/>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91" name="Rounded Rectangle"/>
          <p:cNvSpPr/>
          <p:nvPr/>
        </p:nvSpPr>
        <p:spPr>
          <a:xfrm>
            <a:off x="1386275" y="6991564"/>
            <a:ext cx="680025" cy="312759"/>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92" name="Rounded Rectangle"/>
          <p:cNvSpPr/>
          <p:nvPr/>
        </p:nvSpPr>
        <p:spPr>
          <a:xfrm>
            <a:off x="5758585" y="7415736"/>
            <a:ext cx="1793147" cy="312759"/>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793" name="Rounded Rectangle"/>
          <p:cNvSpPr/>
          <p:nvPr/>
        </p:nvSpPr>
        <p:spPr>
          <a:xfrm>
            <a:off x="5588773" y="8293100"/>
            <a:ext cx="680024" cy="312759"/>
          </a:xfrm>
          <a:prstGeom prst="roundRect">
            <a:avLst>
              <a:gd name="adj" fmla="val 21792"/>
            </a:avLst>
          </a:prstGeom>
          <a:solidFill>
            <a:schemeClr val="accent4">
              <a:alpha val="54992"/>
            </a:schemeClr>
          </a:solidFill>
          <a:ln w="12700">
            <a:miter lim="400000"/>
          </a:ln>
        </p:spPr>
        <p:txBody>
          <a:bodyPr lIns="50800" tIns="50800" rIns="50800" bIns="50800" anchor="ctr"/>
          <a:lstStyle/>
          <a:p>
            <a:pPr defTabSz="1130300">
              <a:lnSpc>
                <a:spcPct val="100000"/>
              </a:lnSpc>
              <a:defRPr sz="3200">
                <a:latin typeface="Graphik"/>
                <a:ea typeface="Graphik"/>
                <a:cs typeface="Graphik"/>
                <a:sym typeface="Graphik"/>
              </a:defRPr>
            </a:pPr>
            <a:endParaRPr/>
          </a:p>
        </p:txBody>
      </p:sp>
      <p:sp>
        <p:nvSpPr>
          <p:cNvPr id="2" name="ANSWERS">
            <a:extLst>
              <a:ext uri="{FF2B5EF4-FFF2-40B4-BE49-F238E27FC236}">
                <a16:creationId xmlns:a16="http://schemas.microsoft.com/office/drawing/2014/main" id="{7881074B-1DB2-F510-37AA-4447861B35B8}"/>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Keywords Activity on"/>
          <p:cNvSpPr txBox="1">
            <a:spLocks noGrp="1"/>
          </p:cNvSpPr>
          <p:nvPr>
            <p:ph type="title"/>
          </p:nvPr>
        </p:nvSpPr>
        <p:spPr>
          <a:xfrm>
            <a:off x="711199" y="1232644"/>
            <a:ext cx="11582401" cy="1168401"/>
          </a:xfrm>
          <a:prstGeom prst="rect">
            <a:avLst/>
          </a:prstGeom>
        </p:spPr>
        <p:txBody>
          <a:bodyPr anchor="t"/>
          <a:lstStyle>
            <a:lvl1pPr algn="l">
              <a:defRPr b="1">
                <a:latin typeface="Century Gothic"/>
                <a:ea typeface="Century Gothic"/>
                <a:cs typeface="Century Gothic"/>
                <a:sym typeface="Century Gothic"/>
              </a:defRPr>
            </a:lvl1pPr>
          </a:lstStyle>
          <a:p>
            <a:r>
              <a:t>Keywords Activity on </a:t>
            </a:r>
          </a:p>
        </p:txBody>
      </p:sp>
      <p:sp>
        <p:nvSpPr>
          <p:cNvPr id="797" name="Table of Contents">
            <a:hlinkClick r:id="rId2"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pic>
        <p:nvPicPr>
          <p:cNvPr id="798" name="Screen Shot 2024-02-26 at 9.40.57 AM.png" descr="Screen Shot 2024-02-26 at 9.40.57 AM.png"/>
          <p:cNvPicPr>
            <a:picLocks noChangeAspect="1"/>
          </p:cNvPicPr>
          <p:nvPr/>
        </p:nvPicPr>
        <p:blipFill>
          <a:blip r:embed="rId3"/>
          <a:stretch>
            <a:fillRect/>
          </a:stretch>
        </p:blipFill>
        <p:spPr>
          <a:xfrm>
            <a:off x="461276" y="2398594"/>
            <a:ext cx="12082248" cy="5960217"/>
          </a:xfrm>
          <a:prstGeom prst="rect">
            <a:avLst/>
          </a:prstGeom>
          <a:ln w="12700">
            <a:miter lim="400000"/>
          </a:ln>
        </p:spPr>
      </p:pic>
      <p:pic>
        <p:nvPicPr>
          <p:cNvPr id="799" name="Screen Shot 2024-02-26 at 9.41.02 AM.png" descr="Screen Shot 2024-02-26 at 9.41.02 AM.png"/>
          <p:cNvPicPr>
            <a:picLocks noChangeAspect="1"/>
          </p:cNvPicPr>
          <p:nvPr/>
        </p:nvPicPr>
        <p:blipFill>
          <a:blip r:embed="rId4"/>
          <a:srcRect l="5744"/>
          <a:stretch>
            <a:fillRect/>
          </a:stretch>
        </p:blipFill>
        <p:spPr>
          <a:xfrm>
            <a:off x="8175363" y="1232644"/>
            <a:ext cx="3802061" cy="1168401"/>
          </a:xfrm>
          <a:prstGeom prst="rect">
            <a:avLst/>
          </a:prstGeom>
          <a:ln w="12700">
            <a:miter lim="400000"/>
          </a:ln>
        </p:spPr>
      </p:pic>
      <p:sp>
        <p:nvSpPr>
          <p:cNvPr id="800" name="Keywords Link">
            <a:hlinkClick r:id="rId5"/>
          </p:cNvPr>
          <p:cNvSpPr/>
          <p:nvPr/>
        </p:nvSpPr>
        <p:spPr>
          <a:xfrm>
            <a:off x="10855461" y="6910007"/>
            <a:ext cx="1667056" cy="1223729"/>
          </a:xfrm>
          <a:prstGeom prst="roundRect">
            <a:avLst>
              <a:gd name="adj" fmla="val 15567"/>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100">
                <a:solidFill>
                  <a:srgbClr val="FFFFFF"/>
                </a:solidFill>
                <a:latin typeface="Graphik"/>
                <a:ea typeface="Graphik"/>
                <a:cs typeface="Graphik"/>
                <a:sym typeface="Graphik"/>
              </a:defRPr>
            </a:lvl1pPr>
          </a:lstStyle>
          <a:p>
            <a:r>
              <a:t>Keywords Link </a:t>
            </a:r>
          </a:p>
        </p:txBody>
      </p:sp>
      <p:sp>
        <p:nvSpPr>
          <p:cNvPr id="801" name="Internet"/>
          <p:cNvSpPr txBox="1"/>
          <p:nvPr/>
        </p:nvSpPr>
        <p:spPr>
          <a:xfrm>
            <a:off x="948131" y="4181958"/>
            <a:ext cx="1106272"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300">
                <a:solidFill>
                  <a:srgbClr val="0433FF"/>
                </a:solidFill>
                <a:latin typeface="HanziPen TC Bold"/>
                <a:ea typeface="HanziPen TC Bold"/>
                <a:cs typeface="HanziPen TC Bold"/>
                <a:sym typeface="HanziPen TC Bold"/>
              </a:defRPr>
            </a:lvl1pPr>
          </a:lstStyle>
          <a:p>
            <a:r>
              <a:t>Internet</a:t>
            </a:r>
          </a:p>
        </p:txBody>
      </p:sp>
      <p:sp>
        <p:nvSpPr>
          <p:cNvPr id="802" name="Enhance"/>
          <p:cNvSpPr txBox="1"/>
          <p:nvPr/>
        </p:nvSpPr>
        <p:spPr>
          <a:xfrm>
            <a:off x="2587860" y="4181958"/>
            <a:ext cx="1084365"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300">
                <a:solidFill>
                  <a:srgbClr val="0433FF"/>
                </a:solidFill>
                <a:latin typeface="HanziPen TC Bold"/>
                <a:ea typeface="HanziPen TC Bold"/>
                <a:cs typeface="HanziPen TC Bold"/>
                <a:sym typeface="HanziPen TC Bold"/>
              </a:defRPr>
            </a:lvl1pPr>
          </a:lstStyle>
          <a:p>
            <a:r>
              <a:t>Enhance</a:t>
            </a:r>
          </a:p>
        </p:txBody>
      </p:sp>
      <p:sp>
        <p:nvSpPr>
          <p:cNvPr id="803" name="Design"/>
          <p:cNvSpPr txBox="1"/>
          <p:nvPr/>
        </p:nvSpPr>
        <p:spPr>
          <a:xfrm>
            <a:off x="4438409" y="4181958"/>
            <a:ext cx="877850"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300">
                <a:solidFill>
                  <a:srgbClr val="0433FF"/>
                </a:solidFill>
                <a:latin typeface="HanziPen TC Bold"/>
                <a:ea typeface="HanziPen TC Bold"/>
                <a:cs typeface="HanziPen TC Bold"/>
                <a:sym typeface="HanziPen TC Bold"/>
              </a:defRPr>
            </a:lvl1pPr>
          </a:lstStyle>
          <a:p>
            <a:r>
              <a:t>Design</a:t>
            </a:r>
          </a:p>
        </p:txBody>
      </p:sp>
      <p:sp>
        <p:nvSpPr>
          <p:cNvPr id="804" name="Adapt"/>
          <p:cNvSpPr txBox="1"/>
          <p:nvPr/>
        </p:nvSpPr>
        <p:spPr>
          <a:xfrm>
            <a:off x="5995021" y="4181958"/>
            <a:ext cx="83870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300">
                <a:solidFill>
                  <a:srgbClr val="0433FF"/>
                </a:solidFill>
                <a:latin typeface="HanziPen TC Bold"/>
                <a:ea typeface="HanziPen TC Bold"/>
                <a:cs typeface="HanziPen TC Bold"/>
                <a:sym typeface="HanziPen TC Bold"/>
              </a:defRPr>
            </a:lvl1pPr>
          </a:lstStyle>
          <a:p>
            <a:r>
              <a:t>Adapt</a:t>
            </a:r>
          </a:p>
        </p:txBody>
      </p:sp>
      <p:sp>
        <p:nvSpPr>
          <p:cNvPr id="805" name="Technology"/>
          <p:cNvSpPr txBox="1"/>
          <p:nvPr/>
        </p:nvSpPr>
        <p:spPr>
          <a:xfrm>
            <a:off x="7487092" y="4181958"/>
            <a:ext cx="1416483"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300">
                <a:solidFill>
                  <a:srgbClr val="0433FF"/>
                </a:solidFill>
                <a:latin typeface="HanziPen TC Bold"/>
                <a:ea typeface="HanziPen TC Bold"/>
                <a:cs typeface="HanziPen TC Bold"/>
                <a:sym typeface="HanziPen TC Bold"/>
              </a:defRPr>
            </a:lvl1pPr>
          </a:lstStyle>
          <a:p>
            <a:r>
              <a:t>Technology</a:t>
            </a:r>
          </a:p>
        </p:txBody>
      </p:sp>
      <p:sp>
        <p:nvSpPr>
          <p:cNvPr id="806" name="Community"/>
          <p:cNvSpPr txBox="1"/>
          <p:nvPr/>
        </p:nvSpPr>
        <p:spPr>
          <a:xfrm>
            <a:off x="9156527" y="4181958"/>
            <a:ext cx="1466724"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300">
                <a:solidFill>
                  <a:srgbClr val="0433FF"/>
                </a:solidFill>
                <a:latin typeface="HanziPen TC Bold"/>
                <a:ea typeface="HanziPen TC Bold"/>
                <a:cs typeface="HanziPen TC Bold"/>
                <a:sym typeface="HanziPen TC Bold"/>
              </a:defRPr>
            </a:lvl1pPr>
          </a:lstStyle>
          <a:p>
            <a:r>
              <a:t>Community</a:t>
            </a:r>
          </a:p>
        </p:txBody>
      </p:sp>
      <p:sp>
        <p:nvSpPr>
          <p:cNvPr id="807" name="Transform"/>
          <p:cNvSpPr txBox="1"/>
          <p:nvPr/>
        </p:nvSpPr>
        <p:spPr>
          <a:xfrm>
            <a:off x="798137" y="6378571"/>
            <a:ext cx="1406260"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300">
                <a:solidFill>
                  <a:srgbClr val="0433FF"/>
                </a:solidFill>
                <a:latin typeface="HanziPen TC Bold"/>
                <a:ea typeface="HanziPen TC Bold"/>
                <a:cs typeface="HanziPen TC Bold"/>
                <a:sym typeface="HanziPen TC Bold"/>
              </a:defRPr>
            </a:lvl1pPr>
          </a:lstStyle>
          <a:p>
            <a:r>
              <a:t>Transform</a:t>
            </a:r>
          </a:p>
        </p:txBody>
      </p:sp>
      <p:sp>
        <p:nvSpPr>
          <p:cNvPr id="808" name="Communicate"/>
          <p:cNvSpPr txBox="1"/>
          <p:nvPr/>
        </p:nvSpPr>
        <p:spPr>
          <a:xfrm>
            <a:off x="2415639" y="6403971"/>
            <a:ext cx="1511555"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000">
                <a:solidFill>
                  <a:srgbClr val="0433FF"/>
                </a:solidFill>
                <a:latin typeface="HanziPen TC Bold"/>
                <a:ea typeface="HanziPen TC Bold"/>
                <a:cs typeface="HanziPen TC Bold"/>
                <a:sym typeface="HanziPen TC Bold"/>
              </a:defRPr>
            </a:lvl1pPr>
          </a:lstStyle>
          <a:p>
            <a:r>
              <a:t>Communicate</a:t>
            </a:r>
          </a:p>
        </p:txBody>
      </p:sp>
      <p:sp>
        <p:nvSpPr>
          <p:cNvPr id="809" name="Society"/>
          <p:cNvSpPr txBox="1"/>
          <p:nvPr/>
        </p:nvSpPr>
        <p:spPr>
          <a:xfrm>
            <a:off x="4424110" y="6378571"/>
            <a:ext cx="954965"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300">
                <a:solidFill>
                  <a:srgbClr val="0433FF"/>
                </a:solidFill>
                <a:latin typeface="HanziPen TC Bold"/>
                <a:ea typeface="HanziPen TC Bold"/>
                <a:cs typeface="HanziPen TC Bold"/>
                <a:sym typeface="HanziPen TC Bold"/>
              </a:defRPr>
            </a:lvl1pPr>
          </a:lstStyle>
          <a:p>
            <a:r>
              <a:t>Society</a:t>
            </a:r>
          </a:p>
        </p:txBody>
      </p:sp>
      <p:sp>
        <p:nvSpPr>
          <p:cNvPr id="810" name="Environment"/>
          <p:cNvSpPr txBox="1"/>
          <p:nvPr/>
        </p:nvSpPr>
        <p:spPr>
          <a:xfrm>
            <a:off x="5750763" y="6397621"/>
            <a:ext cx="1503274"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100">
                <a:solidFill>
                  <a:srgbClr val="0433FF"/>
                </a:solidFill>
                <a:latin typeface="HanziPen TC Bold"/>
                <a:ea typeface="HanziPen TC Bold"/>
                <a:cs typeface="HanziPen TC Bold"/>
                <a:sym typeface="HanziPen TC Bold"/>
              </a:defRPr>
            </a:lvl1pPr>
          </a:lstStyle>
          <a:p>
            <a:r>
              <a:t>Environment</a:t>
            </a:r>
          </a:p>
        </p:txBody>
      </p:sp>
      <p:sp>
        <p:nvSpPr>
          <p:cNvPr id="811" name="Virtual Reality"/>
          <p:cNvSpPr txBox="1"/>
          <p:nvPr/>
        </p:nvSpPr>
        <p:spPr>
          <a:xfrm>
            <a:off x="7466626" y="6416671"/>
            <a:ext cx="1457415"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1700">
                <a:solidFill>
                  <a:srgbClr val="0433FF"/>
                </a:solidFill>
                <a:latin typeface="HanziPen TC Bold"/>
                <a:ea typeface="HanziPen TC Bold"/>
                <a:cs typeface="HanziPen TC Bold"/>
                <a:sym typeface="HanziPen TC Bold"/>
              </a:defRPr>
            </a:lvl1pPr>
          </a:lstStyle>
          <a:p>
            <a:r>
              <a:t>Virtual Reality</a:t>
            </a:r>
          </a:p>
        </p:txBody>
      </p:sp>
      <p:sp>
        <p:nvSpPr>
          <p:cNvPr id="812" name="Innovation"/>
          <p:cNvSpPr txBox="1"/>
          <p:nvPr/>
        </p:nvSpPr>
        <p:spPr>
          <a:xfrm>
            <a:off x="9142228" y="6378571"/>
            <a:ext cx="1337908"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300">
                <a:solidFill>
                  <a:srgbClr val="0433FF"/>
                </a:solidFill>
                <a:latin typeface="HanziPen TC Bold"/>
                <a:ea typeface="HanziPen TC Bold"/>
                <a:cs typeface="HanziPen TC Bold"/>
                <a:sym typeface="HanziPen TC Bold"/>
              </a:defRPr>
            </a:lvl1pPr>
          </a:lstStyle>
          <a:p>
            <a:r>
              <a:t>Innovation</a:t>
            </a:r>
          </a:p>
        </p:txBody>
      </p:sp>
      <p:sp>
        <p:nvSpPr>
          <p:cNvPr id="813" name="Social Media"/>
          <p:cNvSpPr txBox="1"/>
          <p:nvPr/>
        </p:nvSpPr>
        <p:spPr>
          <a:xfrm>
            <a:off x="10847294" y="4207358"/>
            <a:ext cx="1410209"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84200">
              <a:lnSpc>
                <a:spcPct val="160000"/>
              </a:lnSpc>
              <a:defRPr sz="2000">
                <a:solidFill>
                  <a:srgbClr val="0433FF"/>
                </a:solidFill>
                <a:latin typeface="HanziPen TC Bold"/>
                <a:ea typeface="HanziPen TC Bold"/>
                <a:cs typeface="HanziPen TC Bold"/>
                <a:sym typeface="HanziPen TC Bold"/>
              </a:defRPr>
            </a:lvl1pPr>
          </a:lstStyle>
          <a:p>
            <a:r>
              <a:t>Social Media</a:t>
            </a:r>
          </a:p>
        </p:txBody>
      </p:sp>
      <p:sp>
        <p:nvSpPr>
          <p:cNvPr id="2" name="ANSWERS">
            <a:extLst>
              <a:ext uri="{FF2B5EF4-FFF2-40B4-BE49-F238E27FC236}">
                <a16:creationId xmlns:a16="http://schemas.microsoft.com/office/drawing/2014/main" id="{47A9442F-0774-F7C2-0A45-3983227BF9C9}"/>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 name="Screen Shot 2024-02-26 at 9.45.54 AM.png" descr="Screen Shot 2024-02-26 at 9.45.54 AM.png"/>
          <p:cNvPicPr>
            <a:picLocks noChangeAspect="1"/>
          </p:cNvPicPr>
          <p:nvPr/>
        </p:nvPicPr>
        <p:blipFill>
          <a:blip r:embed="rId2"/>
          <a:stretch>
            <a:fillRect/>
          </a:stretch>
        </p:blipFill>
        <p:spPr>
          <a:xfrm>
            <a:off x="92443" y="2079189"/>
            <a:ext cx="6826358" cy="7634144"/>
          </a:xfrm>
          <a:prstGeom prst="rect">
            <a:avLst/>
          </a:prstGeom>
          <a:ln w="12700">
            <a:miter lim="400000"/>
          </a:ln>
        </p:spPr>
      </p:pic>
      <p:pic>
        <p:nvPicPr>
          <p:cNvPr id="817" name="Screen Shot 2024-02-26 at 9.46.07 AM.png" descr="Screen Shot 2024-02-26 at 9.46.07 AM.png"/>
          <p:cNvPicPr>
            <a:picLocks noChangeAspect="1"/>
          </p:cNvPicPr>
          <p:nvPr/>
        </p:nvPicPr>
        <p:blipFill>
          <a:blip r:embed="rId3"/>
          <a:stretch>
            <a:fillRect/>
          </a:stretch>
        </p:blipFill>
        <p:spPr>
          <a:xfrm>
            <a:off x="6863257" y="2091889"/>
            <a:ext cx="5869262" cy="7634144"/>
          </a:xfrm>
          <a:prstGeom prst="rect">
            <a:avLst/>
          </a:prstGeom>
          <a:ln w="12700">
            <a:miter lim="400000"/>
          </a:ln>
        </p:spPr>
      </p:pic>
      <p:pic>
        <p:nvPicPr>
          <p:cNvPr id="818" name="Screen Shot 2024-02-26 at 9.46.07 AM.png" descr="Screen Shot 2024-02-26 at 9.46.07 AM.png"/>
          <p:cNvPicPr>
            <a:picLocks noChangeAspect="1"/>
          </p:cNvPicPr>
          <p:nvPr/>
        </p:nvPicPr>
        <p:blipFill>
          <a:blip r:embed="rId3"/>
          <a:srcRect l="47908" r="47908"/>
          <a:stretch>
            <a:fillRect/>
          </a:stretch>
        </p:blipFill>
        <p:spPr>
          <a:xfrm>
            <a:off x="6751623" y="2091817"/>
            <a:ext cx="245513" cy="7634143"/>
          </a:xfrm>
          <a:prstGeom prst="rect">
            <a:avLst/>
          </a:prstGeom>
          <a:ln w="12700">
            <a:miter lim="400000"/>
          </a:ln>
        </p:spPr>
      </p:pic>
      <p:sp>
        <p:nvSpPr>
          <p:cNvPr id="819" name="Keywords Activity"/>
          <p:cNvSpPr txBox="1">
            <a:spLocks noGrp="1"/>
          </p:cNvSpPr>
          <p:nvPr>
            <p:ph type="title"/>
          </p:nvPr>
        </p:nvSpPr>
        <p:spPr>
          <a:xfrm>
            <a:off x="711200" y="989297"/>
            <a:ext cx="11582401" cy="1168401"/>
          </a:xfrm>
          <a:prstGeom prst="rect">
            <a:avLst/>
          </a:prstGeom>
        </p:spPr>
        <p:txBody>
          <a:bodyPr anchor="t"/>
          <a:lstStyle>
            <a:lvl1pPr defTabSz="584200">
              <a:lnSpc>
                <a:spcPct val="100000"/>
              </a:lnSpc>
              <a:defRPr b="1" spc="0">
                <a:latin typeface="Century Gothic"/>
                <a:ea typeface="Century Gothic"/>
                <a:cs typeface="Century Gothic"/>
                <a:sym typeface="Century Gothic"/>
              </a:defRPr>
            </a:lvl1pPr>
          </a:lstStyle>
          <a:p>
            <a:r>
              <a:t>Keywords Activity</a:t>
            </a:r>
          </a:p>
        </p:txBody>
      </p:sp>
      <p:sp>
        <p:nvSpPr>
          <p:cNvPr id="820" name="Dingbat Check"/>
          <p:cNvSpPr/>
          <p:nvPr/>
        </p:nvSpPr>
        <p:spPr>
          <a:xfrm>
            <a:off x="2018913" y="3835036"/>
            <a:ext cx="245667"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21" name="Dingbat Check"/>
          <p:cNvSpPr/>
          <p:nvPr/>
        </p:nvSpPr>
        <p:spPr>
          <a:xfrm>
            <a:off x="588754" y="6656651"/>
            <a:ext cx="245667"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22" name="Dingbat Check"/>
          <p:cNvSpPr/>
          <p:nvPr/>
        </p:nvSpPr>
        <p:spPr>
          <a:xfrm>
            <a:off x="588754" y="8657107"/>
            <a:ext cx="245667"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23" name="Dingbat Check"/>
          <p:cNvSpPr/>
          <p:nvPr/>
        </p:nvSpPr>
        <p:spPr>
          <a:xfrm>
            <a:off x="5527131" y="8066354"/>
            <a:ext cx="245667"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24" name="Dingbat Check"/>
          <p:cNvSpPr/>
          <p:nvPr/>
        </p:nvSpPr>
        <p:spPr>
          <a:xfrm>
            <a:off x="5527131" y="5924525"/>
            <a:ext cx="245667"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25" name="Dingbat Check"/>
          <p:cNvSpPr/>
          <p:nvPr/>
        </p:nvSpPr>
        <p:spPr>
          <a:xfrm>
            <a:off x="5678462" y="2572248"/>
            <a:ext cx="245667"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26" name="Dingbat Check"/>
          <p:cNvSpPr/>
          <p:nvPr/>
        </p:nvSpPr>
        <p:spPr>
          <a:xfrm>
            <a:off x="7289629" y="3538654"/>
            <a:ext cx="245667"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27" name="Dingbat Check"/>
          <p:cNvSpPr/>
          <p:nvPr/>
        </p:nvSpPr>
        <p:spPr>
          <a:xfrm>
            <a:off x="8499341" y="5849326"/>
            <a:ext cx="245666"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28" name="Dingbat Check"/>
          <p:cNvSpPr/>
          <p:nvPr/>
        </p:nvSpPr>
        <p:spPr>
          <a:xfrm>
            <a:off x="7289629" y="7679468"/>
            <a:ext cx="245667"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29" name="Dingbat Check"/>
          <p:cNvSpPr/>
          <p:nvPr/>
        </p:nvSpPr>
        <p:spPr>
          <a:xfrm>
            <a:off x="11497032" y="8916654"/>
            <a:ext cx="245667"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30" name="Dingbat Check"/>
          <p:cNvSpPr/>
          <p:nvPr/>
        </p:nvSpPr>
        <p:spPr>
          <a:xfrm>
            <a:off x="11484332" y="6926892"/>
            <a:ext cx="245667"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31" name="Dingbat Check"/>
          <p:cNvSpPr/>
          <p:nvPr/>
        </p:nvSpPr>
        <p:spPr>
          <a:xfrm>
            <a:off x="11647828" y="4340108"/>
            <a:ext cx="245666"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32" name="Dingbat Check"/>
          <p:cNvSpPr/>
          <p:nvPr/>
        </p:nvSpPr>
        <p:spPr>
          <a:xfrm>
            <a:off x="11497032" y="3396562"/>
            <a:ext cx="245667" cy="23344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433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33" name="Table of Contents">
            <a:hlinkClick r:id="rId4"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2" name="ANSWERS">
            <a:extLst>
              <a:ext uri="{FF2B5EF4-FFF2-40B4-BE49-F238E27FC236}">
                <a16:creationId xmlns:a16="http://schemas.microsoft.com/office/drawing/2014/main" id="{96B5900D-BC85-290E-32BB-CE652814DD81}"/>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Activity: Answer the questions using the text. Highlight your answer.…"/>
          <p:cNvSpPr txBox="1"/>
          <p:nvPr/>
        </p:nvSpPr>
        <p:spPr>
          <a:xfrm>
            <a:off x="6602989" y="2363475"/>
            <a:ext cx="6220104" cy="637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4200">
              <a:lnSpc>
                <a:spcPct val="100000"/>
              </a:lnSpc>
              <a:defRPr sz="1400" b="1">
                <a:latin typeface="Century Gothic"/>
                <a:ea typeface="Century Gothic"/>
                <a:cs typeface="Century Gothic"/>
                <a:sym typeface="Century Gothic"/>
              </a:defRPr>
            </a:pPr>
            <a:r>
              <a:t>Activity: Answer the questions using the text. Highlight your answer. </a:t>
            </a:r>
            <a:endParaRPr b="0"/>
          </a:p>
          <a:p>
            <a:pPr algn="l" defTabSz="584200">
              <a:lnSpc>
                <a:spcPct val="100000"/>
              </a:lnSpc>
              <a:defRPr sz="1400" b="1">
                <a:latin typeface="Century Gothic"/>
                <a:ea typeface="Century Gothic"/>
                <a:cs typeface="Century Gothic"/>
                <a:sym typeface="Century Gothic"/>
              </a:defRPr>
            </a:pPr>
            <a:endParaRPr>
              <a:latin typeface="Times Roman"/>
              <a:ea typeface="Times Roman"/>
              <a:cs typeface="Times Roman"/>
              <a:sym typeface="Times Roman"/>
            </a:endParaRPr>
          </a:p>
          <a:p>
            <a:pPr marL="279406" indent="-279406" algn="l" defTabSz="457200">
              <a:lnSpc>
                <a:spcPct val="100000"/>
              </a:lnSpc>
              <a:buSzPct val="100000"/>
              <a:buAutoNum type="arabicPeriod"/>
              <a:defRPr sz="1400" b="1">
                <a:latin typeface="Century Gothic"/>
                <a:ea typeface="Century Gothic"/>
                <a:cs typeface="Century Gothic"/>
                <a:sym typeface="Century Gothic"/>
              </a:defRPr>
            </a:pPr>
            <a:r>
              <a:t>Why are desert animals nocturnal?</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 The sun is too bright during the day.</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They are trying to avoid the extreme heat. </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The water comes at night.</a:t>
            </a:r>
          </a:p>
          <a:p>
            <a:pPr marL="680725" lvl="1" indent="-223525" algn="l" defTabSz="457200">
              <a:lnSpc>
                <a:spcPct val="100000"/>
              </a:lnSpc>
              <a:buSzPct val="100000"/>
              <a:buAutoNum type="alphaLcPeriod"/>
              <a:defRPr sz="1400">
                <a:latin typeface="Century Gothic"/>
                <a:ea typeface="Century Gothic"/>
                <a:cs typeface="Century Gothic"/>
                <a:sym typeface="Century Gothic"/>
              </a:defRPr>
            </a:pPr>
            <a:r>
              <a:t>They are able to move faster. </a:t>
            </a:r>
          </a:p>
          <a:p>
            <a:pPr algn="l" defTabSz="457200">
              <a:lnSpc>
                <a:spcPct val="100000"/>
              </a:lnSpc>
              <a:defRPr sz="1400">
                <a:latin typeface="Century Gothic"/>
                <a:ea typeface="Century Gothic"/>
                <a:cs typeface="Century Gothic"/>
                <a:sym typeface="Century Gothic"/>
              </a:defRPr>
            </a:pPr>
            <a:endParaRPr/>
          </a:p>
          <a:p>
            <a:pPr marL="279406" indent="-279406" algn="l" defTabSz="457200">
              <a:lnSpc>
                <a:spcPct val="100000"/>
              </a:lnSpc>
              <a:buSzPct val="100000"/>
              <a:buAutoNum type="arabicPeriod" startAt="2"/>
              <a:defRPr sz="1400" b="1">
                <a:latin typeface="Century Gothic"/>
                <a:ea typeface="Century Gothic"/>
                <a:cs typeface="Century Gothic"/>
                <a:sym typeface="Century Gothic"/>
              </a:defRPr>
            </a:pPr>
            <a:r>
              <a:t>According to the passage, why are camels good animals for working in the desert? </a:t>
            </a:r>
          </a:p>
          <a:p>
            <a:pPr lvl="1" algn="l" defTabSz="457200">
              <a:lnSpc>
                <a:spcPct val="100000"/>
              </a:lnSpc>
              <a:defRPr sz="1400">
                <a:latin typeface="Century Gothic"/>
                <a:ea typeface="Century Gothic"/>
                <a:cs typeface="Century Gothic"/>
                <a:sym typeface="Century Gothic"/>
              </a:defRPr>
            </a:pPr>
            <a:r>
              <a:t>a. There is no specific reason listed.</a:t>
            </a:r>
            <a:br/>
            <a:r>
              <a:t>b. They work together to help each other in extremely hot conditions.</a:t>
            </a:r>
            <a:br/>
            <a:r>
              <a:t>c. They are able to store food and water and go without water for a long time. </a:t>
            </a:r>
          </a:p>
          <a:p>
            <a:pPr lvl="1" algn="l" defTabSz="457200">
              <a:lnSpc>
                <a:spcPct val="100000"/>
              </a:lnSpc>
              <a:defRPr sz="1400">
                <a:latin typeface="Century Gothic"/>
                <a:ea typeface="Century Gothic"/>
                <a:cs typeface="Century Gothic"/>
                <a:sym typeface="Century Gothic"/>
              </a:defRPr>
            </a:pPr>
            <a:r>
              <a:t>d. They have always been used in the desert. </a:t>
            </a:r>
          </a:p>
          <a:p>
            <a:pPr lvl="1" algn="l" defTabSz="457200">
              <a:lnSpc>
                <a:spcPct val="100000"/>
              </a:lnSpc>
              <a:defRPr sz="1400">
                <a:latin typeface="Century Gothic"/>
                <a:ea typeface="Century Gothic"/>
                <a:cs typeface="Century Gothic"/>
                <a:sym typeface="Century Gothic"/>
              </a:defRPr>
            </a:pPr>
            <a:endParaRPr/>
          </a:p>
          <a:p>
            <a:pPr marL="279406" indent="-279406" algn="l" defTabSz="457200">
              <a:lnSpc>
                <a:spcPct val="100000"/>
              </a:lnSpc>
              <a:buSzPct val="100000"/>
              <a:buAutoNum type="arabicPeriod" startAt="2"/>
              <a:defRPr sz="1400" b="1">
                <a:latin typeface="Century Gothic"/>
                <a:ea typeface="Century Gothic"/>
                <a:cs typeface="Century Gothic"/>
                <a:sym typeface="Century Gothic"/>
              </a:defRPr>
            </a:pPr>
            <a:r>
              <a:t>What is the main idea of the passage?</a:t>
            </a:r>
          </a:p>
          <a:p>
            <a:pPr marL="968586" lvl="1" indent="-308186" algn="l" defTabSz="457200">
              <a:lnSpc>
                <a:spcPct val="100000"/>
              </a:lnSpc>
              <a:buSzPct val="100000"/>
              <a:buAutoNum type="alphaLcPeriod"/>
              <a:defRPr sz="1400">
                <a:latin typeface="Century Gothic"/>
                <a:ea typeface="Century Gothic"/>
                <a:cs typeface="Century Gothic"/>
                <a:sym typeface="Century Gothic"/>
              </a:defRPr>
            </a:pPr>
            <a:r>
              <a:t>to show how camels store food and water</a:t>
            </a:r>
          </a:p>
          <a:p>
            <a:pPr marL="968586" lvl="1" indent="-308186" algn="l" defTabSz="457200">
              <a:lnSpc>
                <a:spcPct val="100000"/>
              </a:lnSpc>
              <a:buSzPct val="100000"/>
              <a:buAutoNum type="alphaLcPeriod"/>
              <a:defRPr sz="1400">
                <a:latin typeface="Century Gothic"/>
                <a:ea typeface="Century Gothic"/>
                <a:cs typeface="Century Gothic"/>
                <a:sym typeface="Century Gothic"/>
              </a:defRPr>
            </a:pPr>
            <a:r>
              <a:t>to list the types of animals found in the desert</a:t>
            </a:r>
          </a:p>
          <a:p>
            <a:pPr marL="968586" lvl="1" indent="-308186" algn="l" defTabSz="457200">
              <a:lnSpc>
                <a:spcPct val="100000"/>
              </a:lnSpc>
              <a:buSzPct val="100000"/>
              <a:buAutoNum type="alphaLcPeriod"/>
              <a:defRPr sz="1400">
                <a:latin typeface="Century Gothic"/>
                <a:ea typeface="Century Gothic"/>
                <a:cs typeface="Century Gothic"/>
                <a:sym typeface="Century Gothic"/>
              </a:defRPr>
            </a:pPr>
            <a:r>
              <a:t>to explain what plant life and animal life is like in the desert</a:t>
            </a:r>
          </a:p>
          <a:p>
            <a:pPr marL="968586" lvl="1" indent="-308186" algn="l" defTabSz="457200">
              <a:lnSpc>
                <a:spcPct val="100000"/>
              </a:lnSpc>
              <a:buSzPct val="100000"/>
              <a:buAutoNum type="alphaLcPeriod"/>
              <a:defRPr sz="1400">
                <a:latin typeface="Century Gothic"/>
                <a:ea typeface="Century Gothic"/>
                <a:cs typeface="Century Gothic"/>
                <a:sym typeface="Century Gothic"/>
              </a:defRPr>
            </a:pPr>
            <a:r>
              <a:t>to show how cacti can survive a drought </a:t>
            </a:r>
          </a:p>
          <a:p>
            <a:pPr algn="l" defTabSz="457200">
              <a:lnSpc>
                <a:spcPct val="100000"/>
              </a:lnSpc>
              <a:defRPr sz="1400">
                <a:latin typeface="Century Gothic"/>
                <a:ea typeface="Century Gothic"/>
                <a:cs typeface="Century Gothic"/>
                <a:sym typeface="Century Gothic"/>
              </a:defRPr>
            </a:pPr>
            <a:endParaRPr/>
          </a:p>
          <a:p>
            <a:pPr marL="279406" indent="-279406" algn="l" defTabSz="457200">
              <a:lnSpc>
                <a:spcPct val="100000"/>
              </a:lnSpc>
              <a:buSzPct val="100000"/>
              <a:buAutoNum type="arabicPeriod" startAt="4"/>
              <a:defRPr sz="1400" b="1">
                <a:latin typeface="Century Gothic"/>
                <a:ea typeface="Century Gothic"/>
                <a:cs typeface="Century Gothic"/>
                <a:sym typeface="Century Gothic"/>
              </a:defRPr>
            </a:pPr>
            <a:r>
              <a:t>What do animals that live in the desert have in common? </a:t>
            </a:r>
          </a:p>
          <a:p>
            <a:pPr marL="736606" lvl="1" indent="-279406" algn="l" defTabSz="457200">
              <a:lnSpc>
                <a:spcPct val="100000"/>
              </a:lnSpc>
              <a:buClr>
                <a:srgbClr val="000000"/>
              </a:buClr>
              <a:buSzPct val="100000"/>
              <a:buAutoNum type="alphaLcPeriod"/>
              <a:defRPr sz="1400">
                <a:latin typeface="Century Gothic"/>
                <a:ea typeface="Century Gothic"/>
                <a:cs typeface="Century Gothic"/>
                <a:sym typeface="Century Gothic"/>
              </a:defRPr>
            </a:pPr>
            <a:r>
              <a:t>They are all reptiles.</a:t>
            </a:r>
          </a:p>
          <a:p>
            <a:pPr marL="736606" lvl="1" indent="-279406" algn="l" defTabSz="457200">
              <a:lnSpc>
                <a:spcPct val="100000"/>
              </a:lnSpc>
              <a:buClr>
                <a:srgbClr val="000000"/>
              </a:buClr>
              <a:buSzPct val="100000"/>
              <a:buAutoNum type="alphaLcPeriod"/>
              <a:defRPr sz="1400">
                <a:latin typeface="Century Gothic"/>
                <a:ea typeface="Century Gothic"/>
                <a:cs typeface="Century Gothic"/>
                <a:sym typeface="Century Gothic"/>
              </a:defRPr>
            </a:pPr>
            <a:r>
              <a:t>They are all nocturnal animals.</a:t>
            </a:r>
          </a:p>
          <a:p>
            <a:pPr marL="736606" lvl="1" indent="-279406" algn="l" defTabSz="457200">
              <a:lnSpc>
                <a:spcPct val="100000"/>
              </a:lnSpc>
              <a:buClr>
                <a:srgbClr val="000000"/>
              </a:buClr>
              <a:buSzPct val="100000"/>
              <a:buAutoNum type="alphaLcPeriod"/>
              <a:defRPr sz="1400">
                <a:latin typeface="Century Gothic"/>
                <a:ea typeface="Century Gothic"/>
                <a:cs typeface="Century Gothic"/>
                <a:sym typeface="Century Gothic"/>
              </a:defRPr>
            </a:pPr>
            <a:r>
              <a:t>They have learned to adapt to the heat. </a:t>
            </a:r>
          </a:p>
          <a:p>
            <a:pPr marL="736606" lvl="1" indent="-279406" algn="l" defTabSz="457200">
              <a:lnSpc>
                <a:spcPct val="100000"/>
              </a:lnSpc>
              <a:buClr>
                <a:srgbClr val="000000"/>
              </a:buClr>
              <a:buSzPct val="100000"/>
              <a:buAutoNum type="alphaLcPeriod"/>
              <a:defRPr sz="1400">
                <a:latin typeface="Century Gothic"/>
                <a:ea typeface="Century Gothic"/>
                <a:cs typeface="Century Gothic"/>
                <a:sym typeface="Century Gothic"/>
              </a:defRPr>
            </a:pPr>
            <a:r>
              <a:t>They are brightly-colored animals.</a:t>
            </a:r>
            <a:br/>
            <a:endParaRPr/>
          </a:p>
        </p:txBody>
      </p:sp>
      <p:sp>
        <p:nvSpPr>
          <p:cNvPr id="837" name="Always make sure to highlight where you found the answer in the text to know that your answer is correct."/>
          <p:cNvSpPr/>
          <p:nvPr/>
        </p:nvSpPr>
        <p:spPr>
          <a:xfrm>
            <a:off x="386545" y="473101"/>
            <a:ext cx="11345815" cy="954707"/>
          </a:xfrm>
          <a:prstGeom prst="rect">
            <a:avLst/>
          </a:prstGeom>
          <a:solidFill>
            <a:srgbClr val="D5D5D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spcBef>
                <a:spcPts val="600"/>
              </a:spcBef>
              <a:defRPr sz="2700">
                <a:latin typeface="Century Gothic"/>
                <a:ea typeface="Century Gothic"/>
                <a:cs typeface="Century Gothic"/>
                <a:sym typeface="Century Gothic"/>
              </a:defRPr>
            </a:lvl1pPr>
          </a:lstStyle>
          <a:p>
            <a:r>
              <a:t>Always make sure to highlight where you found the answer in the text to know that your answer is correct. </a:t>
            </a:r>
          </a:p>
        </p:txBody>
      </p:sp>
      <p:sp>
        <p:nvSpPr>
          <p:cNvPr id="838" name="Desert Life"/>
          <p:cNvSpPr txBox="1"/>
          <p:nvPr/>
        </p:nvSpPr>
        <p:spPr>
          <a:xfrm>
            <a:off x="390878" y="1779458"/>
            <a:ext cx="1926128"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b="1" u="sng">
                <a:latin typeface="Century Gothic"/>
                <a:ea typeface="Century Gothic"/>
                <a:cs typeface="Century Gothic"/>
                <a:sym typeface="Century Gothic"/>
              </a:defRPr>
            </a:lvl1pPr>
          </a:lstStyle>
          <a:p>
            <a:r>
              <a:t>Desert Life</a:t>
            </a:r>
          </a:p>
        </p:txBody>
      </p:sp>
      <p:sp>
        <p:nvSpPr>
          <p:cNvPr id="839" name="Living in the desert usually means extreme heat and dry, arid conditions. There are different types of deserts. Some deserts have more plant life than other deserts. The largest desert in the world is the Sahara Desert. This desert covers over a million "/>
          <p:cNvSpPr txBox="1"/>
          <p:nvPr/>
        </p:nvSpPr>
        <p:spPr>
          <a:xfrm>
            <a:off x="422006" y="2350775"/>
            <a:ext cx="5902474" cy="640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spcBef>
                <a:spcPts val="1200"/>
              </a:spcBef>
              <a:defRPr>
                <a:latin typeface="Century Gothic"/>
                <a:ea typeface="Century Gothic"/>
                <a:cs typeface="Century Gothic"/>
                <a:sym typeface="Century Gothic"/>
              </a:defRPr>
            </a:pPr>
            <a:r>
              <a:t>Living in the desert usually means extreme heat and dry, arid conditions. There are different types of deserts. Some deserts have more plant life than other deserts. The largest desert in the world is the Sahara Desert. This desert covers over a million square miles of land. </a:t>
            </a:r>
          </a:p>
          <a:p>
            <a:pPr algn="l" defTabSz="457200">
              <a:lnSpc>
                <a:spcPct val="100000"/>
              </a:lnSpc>
              <a:spcBef>
                <a:spcPts val="1200"/>
              </a:spcBef>
              <a:defRPr>
                <a:latin typeface="Century Gothic"/>
                <a:ea typeface="Century Gothic"/>
                <a:cs typeface="Century Gothic"/>
                <a:sym typeface="Century Gothic"/>
              </a:defRPr>
            </a:pPr>
            <a:r>
              <a:t>Like all deserts, the Sahara has very little vegetation. However, there are some plants that have learned to grow without very much rain. Cacti are examples of plants that can live for almost a year without rain. When a cactus does receive rain, it produces beautiful and striking flowers. </a:t>
            </a:r>
          </a:p>
          <a:p>
            <a:pPr algn="l" defTabSz="457200">
              <a:lnSpc>
                <a:spcPct val="100000"/>
              </a:lnSpc>
              <a:spcBef>
                <a:spcPts val="1200"/>
              </a:spcBef>
              <a:defRPr>
                <a:latin typeface="Century Gothic"/>
                <a:ea typeface="Century Gothic"/>
                <a:cs typeface="Century Gothic"/>
                <a:sym typeface="Century Gothic"/>
              </a:defRPr>
            </a:pPr>
            <a:r>
              <a:t>Many of the animals that live in the desert are the same color as the environment. These sand-colored animals often burrow into the sand to avoid the extreme heat. Many of these animals are nocturnal animals, which means they feed and are active mostly during the night. When there is a severe drought, many of these animals sleep to save water and their need for food. </a:t>
            </a:r>
          </a:p>
          <a:p>
            <a:pPr algn="l" defTabSz="457200">
              <a:lnSpc>
                <a:spcPct val="100000"/>
              </a:lnSpc>
              <a:spcBef>
                <a:spcPts val="1200"/>
              </a:spcBef>
              <a:defRPr>
                <a:latin typeface="Century Gothic"/>
                <a:ea typeface="Century Gothic"/>
                <a:cs typeface="Century Gothic"/>
                <a:sym typeface="Century Gothic"/>
              </a:defRPr>
            </a:pPr>
            <a:r>
              <a:t>Camels are another type of animal commonly found in the Sahara Desert. The camel is able to go for a week without any drinking water. The camel's hump serves as food storage. A camel will drink up to 16 gallons of water at one time. </a:t>
            </a:r>
          </a:p>
        </p:txBody>
      </p:sp>
      <p:sp>
        <p:nvSpPr>
          <p:cNvPr id="840" name="Use this link to look up words you don’t understand:  https://kids.britannica.com/kids/browse/dictionary"/>
          <p:cNvSpPr txBox="1"/>
          <p:nvPr/>
        </p:nvSpPr>
        <p:spPr>
          <a:xfrm>
            <a:off x="2207227" y="9281644"/>
            <a:ext cx="8590347"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100"/>
              </a:lnSpc>
              <a:defRPr sz="1333" b="1" i="1">
                <a:solidFill>
                  <a:srgbClr val="FF0000"/>
                </a:solidFill>
                <a:latin typeface="Century Gothic"/>
                <a:ea typeface="Century Gothic"/>
                <a:cs typeface="Century Gothic"/>
                <a:sym typeface="Century Gothic"/>
              </a:defRPr>
            </a:pPr>
            <a:r>
              <a:t>Use this link to look up words you don’t understand:  </a:t>
            </a:r>
            <a:r>
              <a:rPr u="sng">
                <a:hlinkClick r:id="rId2"/>
              </a:rPr>
              <a:t>https://kids.britannica.com/kids/browse/dictionary</a:t>
            </a:r>
          </a:p>
        </p:txBody>
      </p:sp>
      <p:sp>
        <p:nvSpPr>
          <p:cNvPr id="841"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842" name="Text"/>
          <p:cNvSpPr txBox="1"/>
          <p:nvPr/>
        </p:nvSpPr>
        <p:spPr>
          <a:xfrm>
            <a:off x="0" y="-228601"/>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00000"/>
              </a:lnSpc>
              <a:defRPr sz="1200">
                <a:latin typeface="Times Roman"/>
                <a:ea typeface="Times Roman"/>
                <a:cs typeface="Times Roman"/>
                <a:sym typeface="Times Roman"/>
              </a:defRPr>
            </a:lvl1pPr>
          </a:lstStyle>
          <a:p>
            <a:r>
              <a:t> </a:t>
            </a:r>
          </a:p>
        </p:txBody>
      </p:sp>
      <p:sp>
        <p:nvSpPr>
          <p:cNvPr id="843" name="Rounded Rectangle"/>
          <p:cNvSpPr/>
          <p:nvPr/>
        </p:nvSpPr>
        <p:spPr>
          <a:xfrm>
            <a:off x="408586" y="6049639"/>
            <a:ext cx="5615180" cy="212885"/>
          </a:xfrm>
          <a:prstGeom prst="roundRect">
            <a:avLst>
              <a:gd name="adj" fmla="val 27590"/>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44" name="Rounded Rectangle"/>
          <p:cNvSpPr/>
          <p:nvPr/>
        </p:nvSpPr>
        <p:spPr>
          <a:xfrm>
            <a:off x="7084563" y="3297039"/>
            <a:ext cx="3909633" cy="212885"/>
          </a:xfrm>
          <a:prstGeom prst="roundRect">
            <a:avLst>
              <a:gd name="adj" fmla="val 22501"/>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45" name="Rounded Rectangle"/>
          <p:cNvSpPr/>
          <p:nvPr/>
        </p:nvSpPr>
        <p:spPr>
          <a:xfrm>
            <a:off x="7079273" y="5251458"/>
            <a:ext cx="5482596"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46" name="Rounded Rectangle"/>
          <p:cNvSpPr/>
          <p:nvPr/>
        </p:nvSpPr>
        <p:spPr>
          <a:xfrm>
            <a:off x="7079273" y="5457433"/>
            <a:ext cx="1359447"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47" name="Rounded Rectangle"/>
          <p:cNvSpPr/>
          <p:nvPr/>
        </p:nvSpPr>
        <p:spPr>
          <a:xfrm>
            <a:off x="2312159" y="7721905"/>
            <a:ext cx="3512240"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48" name="Rounded Rectangle"/>
          <p:cNvSpPr/>
          <p:nvPr/>
        </p:nvSpPr>
        <p:spPr>
          <a:xfrm>
            <a:off x="425649" y="7981488"/>
            <a:ext cx="2713750"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49" name="Rounded Rectangle"/>
          <p:cNvSpPr/>
          <p:nvPr/>
        </p:nvSpPr>
        <p:spPr>
          <a:xfrm>
            <a:off x="7283679" y="6754568"/>
            <a:ext cx="5482596" cy="212885"/>
          </a:xfrm>
          <a:prstGeom prst="roundRect">
            <a:avLst>
              <a:gd name="adj" fmla="val 22501"/>
            </a:avLst>
          </a:prstGeom>
          <a:solidFill>
            <a:schemeClr val="accent3">
              <a:hueOff val="605575"/>
              <a:satOff val="15655"/>
              <a:lumOff val="226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50" name="Rounded Rectangle"/>
          <p:cNvSpPr/>
          <p:nvPr/>
        </p:nvSpPr>
        <p:spPr>
          <a:xfrm>
            <a:off x="474878" y="3868051"/>
            <a:ext cx="5157249" cy="212885"/>
          </a:xfrm>
          <a:prstGeom prst="roundRect">
            <a:avLst>
              <a:gd name="adj" fmla="val 22501"/>
            </a:avLst>
          </a:prstGeom>
          <a:solidFill>
            <a:schemeClr val="accent3">
              <a:hueOff val="605575"/>
              <a:satOff val="15655"/>
              <a:lumOff val="226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51" name="Rounded Rectangle"/>
          <p:cNvSpPr/>
          <p:nvPr/>
        </p:nvSpPr>
        <p:spPr>
          <a:xfrm>
            <a:off x="412663" y="5525973"/>
            <a:ext cx="4233481" cy="212885"/>
          </a:xfrm>
          <a:prstGeom prst="roundRect">
            <a:avLst>
              <a:gd name="adj" fmla="val 22501"/>
            </a:avLst>
          </a:prstGeom>
          <a:solidFill>
            <a:schemeClr val="accent3">
              <a:hueOff val="605575"/>
              <a:satOff val="15655"/>
              <a:lumOff val="226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52" name="Rounded Rectangle"/>
          <p:cNvSpPr/>
          <p:nvPr/>
        </p:nvSpPr>
        <p:spPr>
          <a:xfrm>
            <a:off x="7079273" y="8051703"/>
            <a:ext cx="3820111" cy="212885"/>
          </a:xfrm>
          <a:prstGeom prst="roundRect">
            <a:avLst>
              <a:gd name="adj" fmla="val 22501"/>
            </a:avLst>
          </a:prstGeom>
          <a:solidFill>
            <a:schemeClr val="accent4">
              <a:hueOff val="349036"/>
              <a:lumOff val="17111"/>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53" name="Rounded Rectangle"/>
          <p:cNvSpPr/>
          <p:nvPr/>
        </p:nvSpPr>
        <p:spPr>
          <a:xfrm>
            <a:off x="408586" y="6309748"/>
            <a:ext cx="5615180" cy="212885"/>
          </a:xfrm>
          <a:prstGeom prst="roundRect">
            <a:avLst>
              <a:gd name="adj" fmla="val 27590"/>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54" name="Rounded Rectangle"/>
          <p:cNvSpPr/>
          <p:nvPr/>
        </p:nvSpPr>
        <p:spPr>
          <a:xfrm>
            <a:off x="408586" y="6560604"/>
            <a:ext cx="5615180" cy="212885"/>
          </a:xfrm>
          <a:prstGeom prst="roundRect">
            <a:avLst>
              <a:gd name="adj" fmla="val 27590"/>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55" name="Rounded Rectangle"/>
          <p:cNvSpPr/>
          <p:nvPr/>
        </p:nvSpPr>
        <p:spPr>
          <a:xfrm>
            <a:off x="428934" y="6836860"/>
            <a:ext cx="5574484" cy="212885"/>
          </a:xfrm>
          <a:prstGeom prst="roundRect">
            <a:avLst>
              <a:gd name="adj" fmla="val 22501"/>
            </a:avLst>
          </a:prstGeom>
          <a:solidFill>
            <a:schemeClr val="accent4">
              <a:hueOff val="349036"/>
              <a:lumOff val="17111"/>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56" name="Rounded Rectangle"/>
          <p:cNvSpPr/>
          <p:nvPr/>
        </p:nvSpPr>
        <p:spPr>
          <a:xfrm>
            <a:off x="428934" y="7080824"/>
            <a:ext cx="4447593" cy="212885"/>
          </a:xfrm>
          <a:prstGeom prst="roundRect">
            <a:avLst>
              <a:gd name="adj" fmla="val 22501"/>
            </a:avLst>
          </a:prstGeom>
          <a:solidFill>
            <a:schemeClr val="accent4">
              <a:hueOff val="349036"/>
              <a:lumOff val="17111"/>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 name="ANSWERS">
            <a:extLst>
              <a:ext uri="{FF2B5EF4-FFF2-40B4-BE49-F238E27FC236}">
                <a16:creationId xmlns:a16="http://schemas.microsoft.com/office/drawing/2014/main" id="{268425F1-E350-3ACC-8C0D-BD3BE4D57468}"/>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Activity: Answer the questions using the text. Highlight your answer.…"/>
          <p:cNvSpPr txBox="1"/>
          <p:nvPr/>
        </p:nvSpPr>
        <p:spPr>
          <a:xfrm>
            <a:off x="7041974" y="2423572"/>
            <a:ext cx="5781119" cy="5607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4200">
              <a:lnSpc>
                <a:spcPct val="100000"/>
              </a:lnSpc>
              <a:defRPr sz="1400" b="1">
                <a:latin typeface="Century Gothic"/>
                <a:ea typeface="Century Gothic"/>
                <a:cs typeface="Century Gothic"/>
                <a:sym typeface="Century Gothic"/>
              </a:defRPr>
            </a:pPr>
            <a:r>
              <a:t>Activity: Answer the questions using the text. Highlight your answer. </a:t>
            </a:r>
            <a:endParaRPr b="0"/>
          </a:p>
          <a:p>
            <a:pPr algn="l" defTabSz="457200">
              <a:lnSpc>
                <a:spcPct val="100000"/>
              </a:lnSpc>
              <a:defRPr sz="1400">
                <a:latin typeface="Century Gothic"/>
                <a:ea typeface="Century Gothic"/>
                <a:cs typeface="Century Gothic"/>
                <a:sym typeface="Century Gothic"/>
              </a:defRPr>
            </a:pPr>
            <a:endParaRPr b="0"/>
          </a:p>
          <a:p>
            <a:pPr algn="l" defTabSz="457200">
              <a:lnSpc>
                <a:spcPct val="100000"/>
              </a:lnSpc>
              <a:defRPr sz="1400">
                <a:latin typeface="Century Gothic"/>
                <a:ea typeface="Century Gothic"/>
                <a:cs typeface="Century Gothic"/>
                <a:sym typeface="Century Gothic"/>
              </a:defRPr>
            </a:pPr>
            <a:endParaRPr b="0"/>
          </a:p>
          <a:p>
            <a:pPr marL="279406" indent="-279406" algn="l" defTabSz="457200">
              <a:lnSpc>
                <a:spcPct val="100000"/>
              </a:lnSpc>
              <a:buSzPct val="100000"/>
              <a:buAutoNum type="arabicPeriod"/>
              <a:defRPr sz="1400" b="1">
                <a:latin typeface="Century Gothic"/>
                <a:ea typeface="Century Gothic"/>
                <a:cs typeface="Century Gothic"/>
                <a:sym typeface="Century Gothic"/>
              </a:defRPr>
            </a:pPr>
            <a:r>
              <a:t>What is the meaning of the word </a:t>
            </a:r>
            <a:r>
              <a:rPr i="1" u="sng"/>
              <a:t>camouflage</a:t>
            </a:r>
            <a:r>
              <a:t> as used in this passage?</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curious </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mask</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glare </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mantle</a:t>
            </a:r>
          </a:p>
          <a:p>
            <a:pPr algn="l" defTabSz="457200">
              <a:lnSpc>
                <a:spcPct val="100000"/>
              </a:lnSpc>
              <a:defRPr sz="1400">
                <a:latin typeface="Century Gothic"/>
                <a:ea typeface="Century Gothic"/>
                <a:cs typeface="Century Gothic"/>
                <a:sym typeface="Century Gothic"/>
              </a:defRPr>
            </a:pPr>
            <a:endParaRPr/>
          </a:p>
          <a:p>
            <a:pPr marL="279406" indent="-279406" algn="l" defTabSz="457200">
              <a:lnSpc>
                <a:spcPct val="100000"/>
              </a:lnSpc>
              <a:buSzPct val="100000"/>
              <a:buAutoNum type="arabicPeriod" startAt="2"/>
              <a:defRPr sz="1400" b="1">
                <a:latin typeface="Century Gothic"/>
                <a:ea typeface="Century Gothic"/>
                <a:cs typeface="Century Gothic"/>
                <a:sym typeface="Century Gothic"/>
              </a:defRPr>
            </a:pPr>
            <a:r>
              <a:t>What is the moral to the story?</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Give in order to learn from others.</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Raise up a standard for others to follow.</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It is better to give than receive.</a:t>
            </a:r>
          </a:p>
          <a:p>
            <a:pPr marL="685800" lvl="1" indent="-228600" algn="l" defTabSz="457200">
              <a:lnSpc>
                <a:spcPct val="100000"/>
              </a:lnSpc>
              <a:buSzPct val="100000"/>
              <a:buAutoNum type="alphaLcPeriod"/>
              <a:defRPr sz="1400">
                <a:latin typeface="Century Gothic"/>
                <a:ea typeface="Century Gothic"/>
                <a:cs typeface="Century Gothic"/>
                <a:sym typeface="Century Gothic"/>
              </a:defRPr>
            </a:pPr>
            <a:r>
              <a:t>Setting a good example is usually painful.</a:t>
            </a:r>
          </a:p>
          <a:p>
            <a:pPr algn="l" defTabSz="457200">
              <a:lnSpc>
                <a:spcPct val="100000"/>
              </a:lnSpc>
              <a:defRPr sz="1400">
                <a:latin typeface="Century Gothic"/>
                <a:ea typeface="Century Gothic"/>
                <a:cs typeface="Century Gothic"/>
                <a:sym typeface="Century Gothic"/>
              </a:defRPr>
            </a:pPr>
            <a:endParaRPr/>
          </a:p>
          <a:p>
            <a:pPr marL="279406" indent="-279406" algn="l" defTabSz="457200">
              <a:lnSpc>
                <a:spcPct val="150000"/>
              </a:lnSpc>
              <a:buSzPct val="100000"/>
              <a:buAutoNum type="arabicPeriod" startAt="3"/>
              <a:defRPr sz="1400" b="1">
                <a:latin typeface="Century Gothic"/>
                <a:ea typeface="Century Gothic"/>
                <a:cs typeface="Century Gothic"/>
                <a:sym typeface="Century Gothic"/>
              </a:defRPr>
            </a:pPr>
            <a:r>
              <a:t>After reading this story, explain how the story shows that helping others is better than helping ourselves.</a:t>
            </a:r>
            <a:br/>
            <a:r>
              <a:t>_________________________________________________________</a:t>
            </a:r>
          </a:p>
          <a:p>
            <a:pPr marL="273225" algn="l" defTabSz="457200">
              <a:lnSpc>
                <a:spcPct val="150000"/>
              </a:lnSpc>
              <a:buClr>
                <a:srgbClr val="000000"/>
              </a:buClr>
              <a:defRPr sz="1400" b="1">
                <a:latin typeface="Century Gothic"/>
                <a:ea typeface="Century Gothic"/>
                <a:cs typeface="Century Gothic"/>
                <a:sym typeface="Century Gothic"/>
              </a:defRPr>
            </a:pPr>
            <a:r>
              <a:t>_________________________________________________________</a:t>
            </a:r>
          </a:p>
          <a:p>
            <a:pPr marL="273225" algn="l" defTabSz="457200">
              <a:lnSpc>
                <a:spcPct val="150000"/>
              </a:lnSpc>
              <a:buClr>
                <a:srgbClr val="000000"/>
              </a:buClr>
              <a:defRPr sz="1400" b="1">
                <a:latin typeface="Century Gothic"/>
                <a:ea typeface="Century Gothic"/>
                <a:cs typeface="Century Gothic"/>
                <a:sym typeface="Century Gothic"/>
              </a:defRPr>
            </a:pPr>
            <a:r>
              <a:t>_________________________________________________________</a:t>
            </a:r>
          </a:p>
        </p:txBody>
      </p:sp>
      <p:sp>
        <p:nvSpPr>
          <p:cNvPr id="860" name="Always make sure to highlight where you found the answer in the text to know that your answer is correct."/>
          <p:cNvSpPr/>
          <p:nvPr/>
        </p:nvSpPr>
        <p:spPr>
          <a:xfrm>
            <a:off x="386545" y="473101"/>
            <a:ext cx="11345815" cy="954707"/>
          </a:xfrm>
          <a:prstGeom prst="rect">
            <a:avLst/>
          </a:prstGeom>
          <a:solidFill>
            <a:srgbClr val="D5D5D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spcBef>
                <a:spcPts val="600"/>
              </a:spcBef>
              <a:defRPr sz="2700">
                <a:latin typeface="Century Gothic"/>
                <a:ea typeface="Century Gothic"/>
                <a:cs typeface="Century Gothic"/>
                <a:sym typeface="Century Gothic"/>
              </a:defRPr>
            </a:lvl1pPr>
          </a:lstStyle>
          <a:p>
            <a:r>
              <a:t>Always make sure to highlight where you found the answer in the text to know that your answer is correct. </a:t>
            </a:r>
          </a:p>
        </p:txBody>
      </p:sp>
      <p:sp>
        <p:nvSpPr>
          <p:cNvPr id="861" name="Better to Give"/>
          <p:cNvSpPr txBox="1"/>
          <p:nvPr/>
        </p:nvSpPr>
        <p:spPr>
          <a:xfrm>
            <a:off x="322538" y="1677716"/>
            <a:ext cx="253001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b="1" u="sng">
                <a:latin typeface="Century Gothic"/>
                <a:ea typeface="Century Gothic"/>
                <a:cs typeface="Century Gothic"/>
                <a:sym typeface="Century Gothic"/>
              </a:defRPr>
            </a:lvl1pPr>
          </a:lstStyle>
          <a:p>
            <a:r>
              <a:t>Better to Give</a:t>
            </a:r>
          </a:p>
        </p:txBody>
      </p:sp>
      <p:sp>
        <p:nvSpPr>
          <p:cNvPr id="862" name="There once was a forest of trees. Each tree wanted the reputation of being the most beautiful tree. Each tree wanted to be admired by all the others. When the storms came, the trees were careful to make sure that their branches were protected. When the w"/>
          <p:cNvSpPr txBox="1"/>
          <p:nvPr/>
        </p:nvSpPr>
        <p:spPr>
          <a:xfrm>
            <a:off x="350129" y="2368222"/>
            <a:ext cx="6478194" cy="685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spcBef>
                <a:spcPts val="1200"/>
              </a:spcBef>
              <a:defRPr>
                <a:latin typeface="Century Gothic"/>
                <a:ea typeface="Century Gothic"/>
                <a:cs typeface="Century Gothic"/>
                <a:sym typeface="Century Gothic"/>
              </a:defRPr>
            </a:pPr>
            <a:r>
              <a:t>There once was a forest of trees. Each tree wanted the reputation of being the most beautiful tree. Each tree wanted to be admired by all the others. When the storms came, the trees were careful to make sure that their branches were protected. When the woodsmen came through the forest, each tree would camouflage itself to keep from being chopped down. The competition was stiff.</a:t>
            </a:r>
          </a:p>
          <a:p>
            <a:pPr algn="l" defTabSz="457200">
              <a:lnSpc>
                <a:spcPct val="100000"/>
              </a:lnSpc>
              <a:spcBef>
                <a:spcPts val="1200"/>
              </a:spcBef>
              <a:defRPr>
                <a:latin typeface="Century Gothic"/>
                <a:ea typeface="Century Gothic"/>
                <a:cs typeface="Century Gothic"/>
                <a:sym typeface="Century Gothic"/>
              </a:defRPr>
            </a:pPr>
            <a:r>
              <a:t>One day, a fox came running through the forest. The fox was being chased by a group of dogs and hunters. The fox was in need of a place to hide. All the trees denied entrance to its branches. That is except for one tree.</a:t>
            </a:r>
          </a:p>
          <a:p>
            <a:pPr algn="l" defTabSz="457200">
              <a:lnSpc>
                <a:spcPct val="100000"/>
              </a:lnSpc>
              <a:spcBef>
                <a:spcPts val="1200"/>
              </a:spcBef>
              <a:defRPr>
                <a:latin typeface="Century Gothic"/>
                <a:ea typeface="Century Gothic"/>
                <a:cs typeface="Century Gothic"/>
                <a:sym typeface="Century Gothic"/>
              </a:defRPr>
            </a:pPr>
            <a:r>
              <a:t>As the fox ran by, the tree whispered, “Climb in. Hide here!”</a:t>
            </a:r>
          </a:p>
          <a:p>
            <a:pPr algn="l" defTabSz="457200">
              <a:lnSpc>
                <a:spcPct val="100000"/>
              </a:lnSpc>
              <a:spcBef>
                <a:spcPts val="1200"/>
              </a:spcBef>
              <a:defRPr>
                <a:latin typeface="Century Gothic"/>
                <a:ea typeface="Century Gothic"/>
                <a:cs typeface="Century Gothic"/>
                <a:sym typeface="Century Gothic"/>
              </a:defRPr>
            </a:pPr>
            <a:r>
              <a:t>“But what about your branches?” asked the fox breathlessly, “Won't they be ruined?”</a:t>
            </a:r>
          </a:p>
          <a:p>
            <a:pPr algn="l" defTabSz="457200">
              <a:lnSpc>
                <a:spcPct val="100000"/>
              </a:lnSpc>
              <a:spcBef>
                <a:spcPts val="1200"/>
              </a:spcBef>
              <a:defRPr>
                <a:latin typeface="Century Gothic"/>
                <a:ea typeface="Century Gothic"/>
                <a:cs typeface="Century Gothic"/>
                <a:sym typeface="Century Gothic"/>
              </a:defRPr>
            </a:pPr>
            <a:r>
              <a:t>“How can they be ruined by helping another?” asked the tree as it closed the lower branches up around the fox.</a:t>
            </a:r>
          </a:p>
          <a:p>
            <a:pPr algn="l" defTabSz="457200">
              <a:lnSpc>
                <a:spcPct val="100000"/>
              </a:lnSpc>
              <a:spcBef>
                <a:spcPts val="1200"/>
              </a:spcBef>
              <a:defRPr>
                <a:latin typeface="Century Gothic"/>
                <a:ea typeface="Century Gothic"/>
                <a:cs typeface="Century Gothic"/>
                <a:sym typeface="Century Gothic"/>
              </a:defRPr>
            </a:pPr>
            <a:r>
              <a:t>The hunters and their dogs raced on by. After awhile, the fox came out. He thanked the tree and hurried on his way.</a:t>
            </a:r>
          </a:p>
          <a:p>
            <a:pPr algn="l" defTabSz="457200">
              <a:lnSpc>
                <a:spcPct val="100000"/>
              </a:lnSpc>
              <a:spcBef>
                <a:spcPts val="1200"/>
              </a:spcBef>
              <a:defRPr>
                <a:latin typeface="Century Gothic"/>
                <a:ea typeface="Century Gothic"/>
                <a:cs typeface="Century Gothic"/>
                <a:sym typeface="Century Gothic"/>
              </a:defRPr>
            </a:pPr>
            <a:r>
              <a:t>That night, as the tree watched the moon rise, it invited birds and squirrels to build homes in its branches. All the other trees were stunned, but soon noticed how happy the little tree was. It wasn’t long before all the trees in the forest were covered with little animals. They too had learned the joy in serving others.</a:t>
            </a:r>
          </a:p>
        </p:txBody>
      </p:sp>
      <p:sp>
        <p:nvSpPr>
          <p:cNvPr id="863" name="Use this link to look up words you don’t understand:  https://kids.britannica.com/kids/browse/dictionary"/>
          <p:cNvSpPr txBox="1"/>
          <p:nvPr/>
        </p:nvSpPr>
        <p:spPr>
          <a:xfrm>
            <a:off x="2207227" y="9370627"/>
            <a:ext cx="8590347"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100"/>
              </a:lnSpc>
              <a:defRPr sz="1333" b="1" i="1">
                <a:solidFill>
                  <a:srgbClr val="FF0000"/>
                </a:solidFill>
                <a:latin typeface="Century Gothic"/>
                <a:ea typeface="Century Gothic"/>
                <a:cs typeface="Century Gothic"/>
                <a:sym typeface="Century Gothic"/>
              </a:defRPr>
            </a:pPr>
            <a:r>
              <a:t>Use this link to look up words you don’t understand:  </a:t>
            </a:r>
            <a:r>
              <a:rPr u="sng">
                <a:hlinkClick r:id="rId2"/>
              </a:rPr>
              <a:t>https://kids.britannica.com/kids/browse/dictionary</a:t>
            </a:r>
          </a:p>
        </p:txBody>
      </p:sp>
      <p:sp>
        <p:nvSpPr>
          <p:cNvPr id="864"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865" name="Text"/>
          <p:cNvSpPr txBox="1"/>
          <p:nvPr/>
        </p:nvSpPr>
        <p:spPr>
          <a:xfrm>
            <a:off x="0" y="-228601"/>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00000"/>
              </a:lnSpc>
              <a:defRPr sz="1200">
                <a:latin typeface="Times Roman"/>
                <a:ea typeface="Times Roman"/>
                <a:cs typeface="Times Roman"/>
                <a:sym typeface="Times Roman"/>
              </a:defRPr>
            </a:lvl1pPr>
          </a:lstStyle>
          <a:p>
            <a:r>
              <a:t> </a:t>
            </a:r>
          </a:p>
        </p:txBody>
      </p:sp>
      <p:sp>
        <p:nvSpPr>
          <p:cNvPr id="866" name="Rounded Rectangle"/>
          <p:cNvSpPr/>
          <p:nvPr/>
        </p:nvSpPr>
        <p:spPr>
          <a:xfrm>
            <a:off x="408586" y="3722949"/>
            <a:ext cx="5289833" cy="212885"/>
          </a:xfrm>
          <a:prstGeom prst="roundRect">
            <a:avLst>
              <a:gd name="adj" fmla="val 27590"/>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67" name="Rounded Rectangle"/>
          <p:cNvSpPr/>
          <p:nvPr/>
        </p:nvSpPr>
        <p:spPr>
          <a:xfrm>
            <a:off x="7479411" y="4000620"/>
            <a:ext cx="802980" cy="212885"/>
          </a:xfrm>
          <a:prstGeom prst="roundRect">
            <a:avLst>
              <a:gd name="adj" fmla="val 22501"/>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68" name="Rounded Rectangle"/>
          <p:cNvSpPr/>
          <p:nvPr/>
        </p:nvSpPr>
        <p:spPr>
          <a:xfrm>
            <a:off x="7433670" y="5295950"/>
            <a:ext cx="3790941"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69" name="Rounded Rectangle"/>
          <p:cNvSpPr/>
          <p:nvPr/>
        </p:nvSpPr>
        <p:spPr>
          <a:xfrm>
            <a:off x="356209" y="5951426"/>
            <a:ext cx="6049774" cy="212885"/>
          </a:xfrm>
          <a:prstGeom prst="roundRect">
            <a:avLst>
              <a:gd name="adj" fmla="val 22501"/>
            </a:avLst>
          </a:prstGeom>
          <a:solidFill>
            <a:schemeClr val="accent3">
              <a:hueOff val="605575"/>
              <a:satOff val="15655"/>
              <a:lumOff val="226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70" name="Rounded Rectangle"/>
          <p:cNvSpPr/>
          <p:nvPr/>
        </p:nvSpPr>
        <p:spPr>
          <a:xfrm>
            <a:off x="408586" y="3487543"/>
            <a:ext cx="6361280" cy="212885"/>
          </a:xfrm>
          <a:prstGeom prst="roundRect">
            <a:avLst>
              <a:gd name="adj" fmla="val 27590"/>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71" name="The story shows that when we help others we get a feeling of joy. Just like the tree helping the fox to stay safe."/>
          <p:cNvSpPr txBox="1"/>
          <p:nvPr/>
        </p:nvSpPr>
        <p:spPr>
          <a:xfrm>
            <a:off x="7343335" y="6721310"/>
            <a:ext cx="5289832" cy="68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584200">
              <a:lnSpc>
                <a:spcPct val="120000"/>
              </a:lnSpc>
              <a:defRPr sz="1500">
                <a:solidFill>
                  <a:srgbClr val="0433FF"/>
                </a:solidFill>
                <a:latin typeface="HanziPen TC Bold"/>
                <a:ea typeface="HanziPen TC Bold"/>
                <a:cs typeface="HanziPen TC Bold"/>
                <a:sym typeface="HanziPen TC Bold"/>
              </a:defRPr>
            </a:lvl1pPr>
          </a:lstStyle>
          <a:p>
            <a:r>
              <a:t>    The story shows that when we help others we get a feeling of joy. Just like the tree helping the fox to stay safe. </a:t>
            </a:r>
          </a:p>
        </p:txBody>
      </p:sp>
      <p:sp>
        <p:nvSpPr>
          <p:cNvPr id="872" name="Rounded Rectangle"/>
          <p:cNvSpPr/>
          <p:nvPr/>
        </p:nvSpPr>
        <p:spPr>
          <a:xfrm>
            <a:off x="415079" y="5537548"/>
            <a:ext cx="5781119"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73" name="Rounded Rectangle"/>
          <p:cNvSpPr/>
          <p:nvPr/>
        </p:nvSpPr>
        <p:spPr>
          <a:xfrm>
            <a:off x="317167" y="7945802"/>
            <a:ext cx="6127858"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74" name="Rounded Rectangle"/>
          <p:cNvSpPr/>
          <p:nvPr/>
        </p:nvSpPr>
        <p:spPr>
          <a:xfrm>
            <a:off x="317167" y="8179902"/>
            <a:ext cx="6127858"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75" name="Rounded Rectangle"/>
          <p:cNvSpPr/>
          <p:nvPr/>
        </p:nvSpPr>
        <p:spPr>
          <a:xfrm>
            <a:off x="317167" y="8415308"/>
            <a:ext cx="6127858"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76" name="Rounded Rectangle"/>
          <p:cNvSpPr/>
          <p:nvPr/>
        </p:nvSpPr>
        <p:spPr>
          <a:xfrm>
            <a:off x="7297982" y="6476896"/>
            <a:ext cx="4062316" cy="212885"/>
          </a:xfrm>
          <a:prstGeom prst="roundRect">
            <a:avLst>
              <a:gd name="adj" fmla="val 22501"/>
            </a:avLst>
          </a:prstGeom>
          <a:solidFill>
            <a:schemeClr val="accent3">
              <a:hueOff val="605575"/>
              <a:satOff val="15655"/>
              <a:lumOff val="226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77" name="Rounded Rectangle"/>
          <p:cNvSpPr/>
          <p:nvPr/>
        </p:nvSpPr>
        <p:spPr>
          <a:xfrm>
            <a:off x="280751" y="6629296"/>
            <a:ext cx="6361280" cy="212885"/>
          </a:xfrm>
          <a:prstGeom prst="roundRect">
            <a:avLst>
              <a:gd name="adj" fmla="val 22501"/>
            </a:avLst>
          </a:prstGeom>
          <a:solidFill>
            <a:schemeClr val="accent3">
              <a:hueOff val="605575"/>
              <a:satOff val="15655"/>
              <a:lumOff val="226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78" name="Rounded Rectangle"/>
          <p:cNvSpPr/>
          <p:nvPr/>
        </p:nvSpPr>
        <p:spPr>
          <a:xfrm>
            <a:off x="1659716" y="8962537"/>
            <a:ext cx="4851220" cy="212885"/>
          </a:xfrm>
          <a:prstGeom prst="roundRect">
            <a:avLst>
              <a:gd name="adj" fmla="val 22501"/>
            </a:avLst>
          </a:prstGeom>
          <a:solidFill>
            <a:schemeClr val="accent3">
              <a:hueOff val="605575"/>
              <a:satOff val="15655"/>
              <a:lumOff val="226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79" name="Rounded Rectangle"/>
          <p:cNvSpPr/>
          <p:nvPr/>
        </p:nvSpPr>
        <p:spPr>
          <a:xfrm>
            <a:off x="326216" y="6869986"/>
            <a:ext cx="5055660" cy="212885"/>
          </a:xfrm>
          <a:prstGeom prst="roundRect">
            <a:avLst>
              <a:gd name="adj" fmla="val 22501"/>
            </a:avLst>
          </a:prstGeom>
          <a:solidFill>
            <a:schemeClr val="accent3">
              <a:hueOff val="605575"/>
              <a:satOff val="15655"/>
              <a:lumOff val="226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 name="ANSWERS">
            <a:extLst>
              <a:ext uri="{FF2B5EF4-FFF2-40B4-BE49-F238E27FC236}">
                <a16:creationId xmlns:a16="http://schemas.microsoft.com/office/drawing/2014/main" id="{14023B1B-17A9-2D53-148E-C1A5B53A990E}"/>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Activity: Answer the questions using the text.…"/>
          <p:cNvSpPr txBox="1"/>
          <p:nvPr/>
        </p:nvSpPr>
        <p:spPr>
          <a:xfrm>
            <a:off x="6467195" y="2091468"/>
            <a:ext cx="6441642" cy="698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4200">
              <a:lnSpc>
                <a:spcPct val="100000"/>
              </a:lnSpc>
              <a:defRPr sz="1200" b="1">
                <a:latin typeface="Century Gothic"/>
                <a:ea typeface="Century Gothic"/>
                <a:cs typeface="Century Gothic"/>
                <a:sym typeface="Century Gothic"/>
              </a:defRPr>
            </a:pPr>
            <a:r>
              <a:t>Activity: Answer the questions using the text.</a:t>
            </a:r>
            <a:endParaRPr b="0"/>
          </a:p>
          <a:p>
            <a:pPr algn="l" defTabSz="584200">
              <a:lnSpc>
                <a:spcPct val="100000"/>
              </a:lnSpc>
              <a:defRPr sz="1200" b="1">
                <a:latin typeface="Century Gothic"/>
                <a:ea typeface="Century Gothic"/>
                <a:cs typeface="Century Gothic"/>
                <a:sym typeface="Century Gothic"/>
              </a:defRPr>
            </a:pPr>
            <a:endParaRPr b="0"/>
          </a:p>
          <a:p>
            <a:pPr marL="286173" indent="-286173" algn="l" defTabSz="457200">
              <a:lnSpc>
                <a:spcPct val="100000"/>
              </a:lnSpc>
              <a:buSzPct val="100000"/>
              <a:buAutoNum type="arabicPeriod"/>
              <a:defRPr sz="1300" b="1">
                <a:latin typeface="Century Gothic"/>
                <a:ea typeface="Century Gothic"/>
                <a:cs typeface="Century Gothic"/>
                <a:sym typeface="Century Gothic"/>
              </a:defRPr>
            </a:pPr>
            <a:r>
              <a:t>How is education today different from the past?</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It's all about memorizing facts.</a:t>
            </a:r>
          </a:p>
          <a:p>
            <a:pPr lvl="1" algn="l" defTabSz="457200">
              <a:lnSpc>
                <a:spcPct val="100000"/>
              </a:lnSpc>
              <a:defRPr sz="1300">
                <a:solidFill>
                  <a:srgbClr val="374151"/>
                </a:solidFill>
                <a:latin typeface="Century Gothic"/>
                <a:ea typeface="Century Gothic"/>
                <a:cs typeface="Century Gothic"/>
                <a:sym typeface="Century Gothic"/>
              </a:defRPr>
            </a:pPr>
            <a:r>
              <a:t>b) It uses computers and smartphones.</a:t>
            </a:r>
          </a:p>
          <a:p>
            <a:pPr lvl="1" algn="l" defTabSz="457200">
              <a:lnSpc>
                <a:spcPct val="100000"/>
              </a:lnSpc>
              <a:defRPr sz="1300">
                <a:solidFill>
                  <a:srgbClr val="374151"/>
                </a:solidFill>
                <a:latin typeface="Century Gothic"/>
                <a:ea typeface="Century Gothic"/>
                <a:cs typeface="Century Gothic"/>
                <a:sym typeface="Century Gothic"/>
              </a:defRPr>
            </a:pPr>
            <a:r>
              <a:t>c) It only happens in a classroom with books.</a:t>
            </a:r>
          </a:p>
          <a:p>
            <a:pPr algn="l" defTabSz="457200">
              <a:lnSpc>
                <a:spcPct val="100000"/>
              </a:lnSpc>
              <a:defRPr sz="1300">
                <a:solidFill>
                  <a:srgbClr val="374151"/>
                </a:solidFill>
                <a:latin typeface="Century Gothic"/>
                <a:ea typeface="Century Gothic"/>
                <a:cs typeface="Century Gothic"/>
                <a:sym typeface="Century Gothic"/>
              </a:defRPr>
            </a:pPr>
            <a:endParaRPr/>
          </a:p>
          <a:p>
            <a:pPr marL="286173" indent="-286173" algn="l" defTabSz="457200">
              <a:lnSpc>
                <a:spcPct val="100000"/>
              </a:lnSpc>
              <a:buSzPct val="100000"/>
              <a:buAutoNum type="arabicPeriod" startAt="2"/>
              <a:defRPr sz="1300" b="1">
                <a:latin typeface="Century Gothic"/>
                <a:ea typeface="Century Gothic"/>
                <a:cs typeface="Century Gothic"/>
                <a:sym typeface="Century Gothic"/>
              </a:defRPr>
            </a:pPr>
            <a:r>
              <a:t>What important skills do students learn in modern education?</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Memorizing facts and taking tests.</a:t>
            </a:r>
          </a:p>
          <a:p>
            <a:pPr lvl="1" algn="l" defTabSz="457200">
              <a:lnSpc>
                <a:spcPct val="100000"/>
              </a:lnSpc>
              <a:defRPr sz="1300">
                <a:solidFill>
                  <a:srgbClr val="374151"/>
                </a:solidFill>
                <a:latin typeface="Century Gothic"/>
                <a:ea typeface="Century Gothic"/>
                <a:cs typeface="Century Gothic"/>
                <a:sym typeface="Century Gothic"/>
              </a:defRPr>
            </a:pPr>
            <a:r>
              <a:t>b) Critical thinking, problem-solving, and teamwork.</a:t>
            </a:r>
          </a:p>
          <a:p>
            <a:pPr lvl="1" algn="l" defTabSz="457200">
              <a:lnSpc>
                <a:spcPct val="100000"/>
              </a:lnSpc>
              <a:defRPr sz="1300">
                <a:solidFill>
                  <a:srgbClr val="374151"/>
                </a:solidFill>
                <a:latin typeface="Century Gothic"/>
                <a:ea typeface="Century Gothic"/>
                <a:cs typeface="Century Gothic"/>
                <a:sym typeface="Century Gothic"/>
              </a:defRPr>
            </a:pPr>
            <a:r>
              <a:t>c) Making friends in the classroom.</a:t>
            </a:r>
          </a:p>
          <a:p>
            <a:pPr algn="l" defTabSz="457200">
              <a:lnSpc>
                <a:spcPct val="100000"/>
              </a:lnSpc>
              <a:defRPr sz="1300" b="1">
                <a:latin typeface="Century Gothic"/>
                <a:ea typeface="Century Gothic"/>
                <a:cs typeface="Century Gothic"/>
                <a:sym typeface="Century Gothic"/>
              </a:defRPr>
            </a:pPr>
            <a:endParaRPr/>
          </a:p>
          <a:p>
            <a:pPr marL="286173" indent="-286173" algn="l" defTabSz="457200">
              <a:lnSpc>
                <a:spcPct val="100000"/>
              </a:lnSpc>
              <a:buSzPct val="100000"/>
              <a:buAutoNum type="arabicPeriod" startAt="3"/>
              <a:defRPr sz="1300" b="1">
                <a:latin typeface="Century Gothic"/>
                <a:ea typeface="Century Gothic"/>
                <a:cs typeface="Century Gothic"/>
                <a:sym typeface="Century Gothic"/>
              </a:defRPr>
            </a:pPr>
            <a:r>
              <a:t>Based on the text, why is education said to be tailored to each student today?</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Because students can choose whatever they want to study.</a:t>
            </a:r>
          </a:p>
          <a:p>
            <a:pPr lvl="1" algn="l" defTabSz="457200">
              <a:lnSpc>
                <a:spcPct val="100000"/>
              </a:lnSpc>
              <a:defRPr sz="1300">
                <a:solidFill>
                  <a:srgbClr val="374151"/>
                </a:solidFill>
                <a:latin typeface="Century Gothic"/>
                <a:ea typeface="Century Gothic"/>
                <a:cs typeface="Century Gothic"/>
                <a:sym typeface="Century Gothic"/>
              </a:defRPr>
            </a:pPr>
            <a:r>
              <a:t>b) Because students must follow a strict curriculum.</a:t>
            </a:r>
          </a:p>
          <a:p>
            <a:pPr lvl="1" algn="l" defTabSz="457200">
              <a:lnSpc>
                <a:spcPct val="100000"/>
              </a:lnSpc>
              <a:defRPr sz="1300">
                <a:solidFill>
                  <a:srgbClr val="374151"/>
                </a:solidFill>
                <a:latin typeface="Century Gothic"/>
                <a:ea typeface="Century Gothic"/>
                <a:cs typeface="Century Gothic"/>
                <a:sym typeface="Century Gothic"/>
              </a:defRPr>
            </a:pPr>
            <a:r>
              <a:t>c) Because teachers help students explore their interests.</a:t>
            </a:r>
          </a:p>
          <a:p>
            <a:pPr algn="l" defTabSz="457200">
              <a:lnSpc>
                <a:spcPct val="100000"/>
              </a:lnSpc>
              <a:defRPr sz="1300">
                <a:solidFill>
                  <a:srgbClr val="374151"/>
                </a:solidFill>
                <a:latin typeface="Century Gothic"/>
                <a:ea typeface="Century Gothic"/>
                <a:cs typeface="Century Gothic"/>
                <a:sym typeface="Century Gothic"/>
              </a:defRPr>
            </a:pPr>
            <a:endParaRPr/>
          </a:p>
          <a:p>
            <a:pPr marL="286173" indent="-286173" algn="l" defTabSz="457200">
              <a:lnSpc>
                <a:spcPct val="100000"/>
              </a:lnSpc>
              <a:buSzPct val="100000"/>
              <a:buAutoNum type="arabicPeriod" startAt="4"/>
              <a:defRPr sz="1300" b="1">
                <a:latin typeface="Century Gothic"/>
                <a:ea typeface="Century Gothic"/>
                <a:cs typeface="Century Gothic"/>
                <a:sym typeface="Century Gothic"/>
              </a:defRPr>
            </a:pPr>
            <a:r>
              <a:t>What do we understand about the role of modern education in creating a better world from the text?</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Modern education only cares about facts.</a:t>
            </a:r>
          </a:p>
          <a:p>
            <a:pPr lvl="1" algn="l" defTabSz="457200">
              <a:lnSpc>
                <a:spcPct val="100000"/>
              </a:lnSpc>
              <a:defRPr sz="1300">
                <a:solidFill>
                  <a:srgbClr val="374151"/>
                </a:solidFill>
                <a:latin typeface="Century Gothic"/>
                <a:ea typeface="Century Gothic"/>
                <a:cs typeface="Century Gothic"/>
                <a:sym typeface="Century Gothic"/>
              </a:defRPr>
            </a:pPr>
            <a:r>
              <a:t>b) Modern education doesn't aim to create better individuals.</a:t>
            </a:r>
          </a:p>
          <a:p>
            <a:pPr lvl="1" algn="l" defTabSz="457200">
              <a:lnSpc>
                <a:spcPct val="100000"/>
              </a:lnSpc>
              <a:defRPr sz="1300">
                <a:solidFill>
                  <a:srgbClr val="374151"/>
                </a:solidFill>
                <a:latin typeface="Century Gothic"/>
                <a:ea typeface="Century Gothic"/>
                <a:cs typeface="Century Gothic"/>
                <a:sym typeface="Century Gothic"/>
              </a:defRPr>
            </a:pPr>
            <a:r>
              <a:t>c) Modern education aims to create better individuals and a better world.</a:t>
            </a:r>
          </a:p>
          <a:p>
            <a:pPr algn="l" defTabSz="457200">
              <a:lnSpc>
                <a:spcPct val="100000"/>
              </a:lnSpc>
              <a:defRPr sz="1300">
                <a:solidFill>
                  <a:srgbClr val="374151"/>
                </a:solidFill>
                <a:latin typeface="Century Gothic"/>
                <a:ea typeface="Century Gothic"/>
                <a:cs typeface="Century Gothic"/>
                <a:sym typeface="Century Gothic"/>
              </a:defRPr>
            </a:pPr>
            <a:endParaRPr/>
          </a:p>
          <a:p>
            <a:pPr marL="286173" indent="-286173" algn="l" defTabSz="457200">
              <a:lnSpc>
                <a:spcPct val="100000"/>
              </a:lnSpc>
              <a:buSzPct val="100000"/>
              <a:buAutoNum type="arabicPeriod" startAt="5"/>
              <a:defRPr sz="1300" b="1">
                <a:latin typeface="Century Gothic"/>
                <a:ea typeface="Century Gothic"/>
                <a:cs typeface="Century Gothic"/>
                <a:sym typeface="Century Gothic"/>
              </a:defRPr>
            </a:pPr>
            <a:r>
              <a:t>Why is it mentioned that education is not just about memorizing facts?</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Because memorizing facts is more important than critical thinking.</a:t>
            </a:r>
          </a:p>
          <a:p>
            <a:pPr lvl="1" algn="l" defTabSz="457200">
              <a:lnSpc>
                <a:spcPct val="100000"/>
              </a:lnSpc>
              <a:defRPr sz="1300">
                <a:solidFill>
                  <a:srgbClr val="374151"/>
                </a:solidFill>
                <a:latin typeface="Century Gothic"/>
                <a:ea typeface="Century Gothic"/>
                <a:cs typeface="Century Gothic"/>
                <a:sym typeface="Century Gothic"/>
              </a:defRPr>
            </a:pPr>
            <a:r>
              <a:t>b) Because memorizing facts doesn't help in everyday life.</a:t>
            </a:r>
          </a:p>
          <a:p>
            <a:pPr lvl="1" algn="l" defTabSz="457200">
              <a:lnSpc>
                <a:spcPct val="100000"/>
              </a:lnSpc>
              <a:defRPr sz="1300">
                <a:solidFill>
                  <a:srgbClr val="374151"/>
                </a:solidFill>
                <a:latin typeface="Century Gothic"/>
                <a:ea typeface="Century Gothic"/>
                <a:cs typeface="Century Gothic"/>
                <a:sym typeface="Century Gothic"/>
              </a:defRPr>
            </a:pPr>
            <a:r>
              <a:t>c) Because critical thinking and problem-solving are crucial for the future.</a:t>
            </a:r>
          </a:p>
          <a:p>
            <a:pPr algn="l" defTabSz="457200">
              <a:lnSpc>
                <a:spcPct val="100000"/>
              </a:lnSpc>
              <a:defRPr sz="1300">
                <a:solidFill>
                  <a:srgbClr val="374151"/>
                </a:solidFill>
                <a:latin typeface="Century Gothic"/>
                <a:ea typeface="Century Gothic"/>
                <a:cs typeface="Century Gothic"/>
                <a:sym typeface="Century Gothic"/>
              </a:defRPr>
            </a:pPr>
            <a:endParaRPr/>
          </a:p>
          <a:p>
            <a:pPr marL="286173" indent="-286173" algn="l" defTabSz="457200">
              <a:lnSpc>
                <a:spcPct val="100000"/>
              </a:lnSpc>
              <a:buSzPct val="100000"/>
              <a:buAutoNum type="arabicPeriod" startAt="6"/>
              <a:defRPr sz="1300" b="1">
                <a:latin typeface="Century Gothic"/>
                <a:ea typeface="Century Gothic"/>
                <a:cs typeface="Century Gothic"/>
                <a:sym typeface="Century Gothic"/>
              </a:defRPr>
            </a:pPr>
            <a:r>
              <a:t>How does education today encourage students to explore their interests?</a:t>
            </a:r>
            <a:endParaRPr b="0">
              <a:solidFill>
                <a:srgbClr val="374151"/>
              </a:solidFill>
            </a:endParaRPr>
          </a:p>
          <a:p>
            <a:pPr lvl="1" algn="l" defTabSz="457200">
              <a:lnSpc>
                <a:spcPct val="100000"/>
              </a:lnSpc>
              <a:defRPr sz="1300">
                <a:solidFill>
                  <a:srgbClr val="374151"/>
                </a:solidFill>
                <a:latin typeface="Century Gothic"/>
                <a:ea typeface="Century Gothic"/>
                <a:cs typeface="Century Gothic"/>
                <a:sym typeface="Century Gothic"/>
              </a:defRPr>
            </a:pPr>
            <a:r>
              <a:t>a) By forcing all students to study the same subjects.</a:t>
            </a:r>
          </a:p>
          <a:p>
            <a:pPr lvl="1" algn="l" defTabSz="457200">
              <a:lnSpc>
                <a:spcPct val="100000"/>
              </a:lnSpc>
              <a:defRPr sz="1300">
                <a:solidFill>
                  <a:srgbClr val="374151"/>
                </a:solidFill>
                <a:latin typeface="Century Gothic"/>
                <a:ea typeface="Century Gothic"/>
                <a:cs typeface="Century Gothic"/>
                <a:sym typeface="Century Gothic"/>
              </a:defRPr>
            </a:pPr>
            <a:r>
              <a:t>b) By allowing students to choose their favorite subjects.</a:t>
            </a:r>
          </a:p>
          <a:p>
            <a:pPr lvl="1" algn="l" defTabSz="457200">
              <a:lnSpc>
                <a:spcPct val="100000"/>
              </a:lnSpc>
              <a:defRPr sz="1300">
                <a:solidFill>
                  <a:srgbClr val="374151"/>
                </a:solidFill>
                <a:latin typeface="Century Gothic"/>
                <a:ea typeface="Century Gothic"/>
                <a:cs typeface="Century Gothic"/>
                <a:sym typeface="Century Gothic"/>
              </a:defRPr>
            </a:pPr>
            <a:r>
              <a:t>c) By removing all technology from the classroom.</a:t>
            </a:r>
          </a:p>
        </p:txBody>
      </p:sp>
      <p:sp>
        <p:nvSpPr>
          <p:cNvPr id="883" name="Education Today"/>
          <p:cNvSpPr txBox="1"/>
          <p:nvPr/>
        </p:nvSpPr>
        <p:spPr>
          <a:xfrm>
            <a:off x="412674" y="1496112"/>
            <a:ext cx="309774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b="1" u="sng">
                <a:latin typeface="Century Gothic"/>
                <a:ea typeface="Century Gothic"/>
                <a:cs typeface="Century Gothic"/>
                <a:sym typeface="Century Gothic"/>
              </a:defRPr>
            </a:lvl1pPr>
          </a:lstStyle>
          <a:p>
            <a:r>
              <a:t>Education Today</a:t>
            </a:r>
          </a:p>
        </p:txBody>
      </p:sp>
      <p:sp>
        <p:nvSpPr>
          <p:cNvPr id="884" name="Education in the present is an exciting and important part of our lives. Let's explore what it's like to learn and grow in the world today.…"/>
          <p:cNvSpPr txBox="1"/>
          <p:nvPr/>
        </p:nvSpPr>
        <p:spPr>
          <a:xfrm>
            <a:off x="439491" y="2104168"/>
            <a:ext cx="5749775" cy="701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1400">
                <a:solidFill>
                  <a:srgbClr val="343541"/>
                </a:solidFill>
                <a:latin typeface="Century Gothic"/>
                <a:ea typeface="Century Gothic"/>
                <a:cs typeface="Century Gothic"/>
                <a:sym typeface="Century Gothic"/>
              </a:defRPr>
            </a:pPr>
            <a:r>
              <a:t>Education in the present is an exciting and important part of our lives. Let's explore what it's like to learn and grow in the world today.</a:t>
            </a:r>
          </a:p>
          <a:p>
            <a:pPr algn="l" defTabSz="457200">
              <a:lnSpc>
                <a:spcPct val="100000"/>
              </a:lnSpc>
              <a:defRPr sz="1400">
                <a:solidFill>
                  <a:srgbClr val="343541"/>
                </a:solidFill>
                <a:latin typeface="Century Gothic"/>
                <a:ea typeface="Century Gothic"/>
                <a:cs typeface="Century Gothic"/>
                <a:sym typeface="Century Gothic"/>
              </a:defRPr>
            </a:pPr>
            <a:endParaRPr/>
          </a:p>
          <a:p>
            <a:pPr algn="l" defTabSz="457200">
              <a:lnSpc>
                <a:spcPct val="100000"/>
              </a:lnSpc>
              <a:defRPr sz="1400">
                <a:solidFill>
                  <a:srgbClr val="343541"/>
                </a:solidFill>
                <a:latin typeface="Century Gothic"/>
                <a:ea typeface="Century Gothic"/>
                <a:cs typeface="Century Gothic"/>
                <a:sym typeface="Century Gothic"/>
              </a:defRPr>
            </a:pPr>
            <a:r>
              <a:t>In the past, students mostly learned from books and teachers in a classroom. But today, education has become more diverse and interesting. We use computers, tablets, and even smartphones to help us learn. These tools make learning fun and interactive. We can watch educational videos, play educational games, and even connect with teachers and students from around the world online.</a:t>
            </a:r>
          </a:p>
          <a:p>
            <a:pPr algn="l" defTabSz="457200">
              <a:lnSpc>
                <a:spcPct val="100000"/>
              </a:lnSpc>
              <a:defRPr sz="1400">
                <a:solidFill>
                  <a:srgbClr val="343541"/>
                </a:solidFill>
                <a:latin typeface="Century Gothic"/>
                <a:ea typeface="Century Gothic"/>
                <a:cs typeface="Century Gothic"/>
                <a:sym typeface="Century Gothic"/>
              </a:defRPr>
            </a:pPr>
            <a:endParaRPr/>
          </a:p>
          <a:p>
            <a:pPr algn="l" defTabSz="457200">
              <a:lnSpc>
                <a:spcPct val="100000"/>
              </a:lnSpc>
              <a:defRPr sz="1400">
                <a:solidFill>
                  <a:srgbClr val="343541"/>
                </a:solidFill>
                <a:latin typeface="Century Gothic"/>
                <a:ea typeface="Century Gothic"/>
                <a:cs typeface="Century Gothic"/>
                <a:sym typeface="Century Gothic"/>
              </a:defRPr>
            </a:pPr>
            <a:r>
              <a:t>One fantastic thing about education now is that it's not just about memorizing facts. We learn how to think critically, solve problems, and work as a team. These skills will help us in our future jobs and everyday life.</a:t>
            </a:r>
          </a:p>
          <a:p>
            <a:pPr algn="l" defTabSz="457200">
              <a:lnSpc>
                <a:spcPct val="100000"/>
              </a:lnSpc>
              <a:defRPr sz="1400">
                <a:solidFill>
                  <a:srgbClr val="343541"/>
                </a:solidFill>
                <a:latin typeface="Century Gothic"/>
                <a:ea typeface="Century Gothic"/>
                <a:cs typeface="Century Gothic"/>
                <a:sym typeface="Century Gothic"/>
              </a:defRPr>
            </a:pPr>
            <a:endParaRPr/>
          </a:p>
          <a:p>
            <a:pPr algn="l" defTabSz="457200">
              <a:lnSpc>
                <a:spcPct val="100000"/>
              </a:lnSpc>
              <a:defRPr sz="1400">
                <a:solidFill>
                  <a:srgbClr val="343541"/>
                </a:solidFill>
                <a:latin typeface="Century Gothic"/>
                <a:ea typeface="Century Gothic"/>
                <a:cs typeface="Century Gothic"/>
                <a:sym typeface="Century Gothic"/>
              </a:defRPr>
            </a:pPr>
            <a:r>
              <a:t>Another exciting part of modern education is that it's tailored to each student. Some students might be interested in science, while others love art or music. In today's classrooms, teachers help students follow their passions and explore their interests.</a:t>
            </a:r>
          </a:p>
          <a:p>
            <a:pPr algn="l" defTabSz="457200">
              <a:lnSpc>
                <a:spcPct val="100000"/>
              </a:lnSpc>
              <a:defRPr sz="1400">
                <a:solidFill>
                  <a:srgbClr val="343541"/>
                </a:solidFill>
                <a:latin typeface="Century Gothic"/>
                <a:ea typeface="Century Gothic"/>
                <a:cs typeface="Century Gothic"/>
                <a:sym typeface="Century Gothic"/>
              </a:defRPr>
            </a:pPr>
            <a:endParaRPr/>
          </a:p>
          <a:p>
            <a:pPr algn="l" defTabSz="457200">
              <a:lnSpc>
                <a:spcPct val="100000"/>
              </a:lnSpc>
              <a:defRPr sz="1400">
                <a:solidFill>
                  <a:srgbClr val="343541"/>
                </a:solidFill>
                <a:latin typeface="Century Gothic"/>
                <a:ea typeface="Century Gothic"/>
                <a:cs typeface="Century Gothic"/>
                <a:sym typeface="Century Gothic"/>
              </a:defRPr>
            </a:pPr>
            <a:r>
              <a:t>Moreover, we learn about the world's different cultures and the importance of being kind and respectful to everyone. Education today is not just about facts; it's about creating better individuals and a better world.</a:t>
            </a:r>
          </a:p>
          <a:p>
            <a:pPr algn="l" defTabSz="457200">
              <a:lnSpc>
                <a:spcPct val="100000"/>
              </a:lnSpc>
              <a:defRPr sz="1400">
                <a:solidFill>
                  <a:srgbClr val="343541"/>
                </a:solidFill>
                <a:latin typeface="Century Gothic"/>
                <a:ea typeface="Century Gothic"/>
                <a:cs typeface="Century Gothic"/>
                <a:sym typeface="Century Gothic"/>
              </a:defRPr>
            </a:pPr>
            <a:endParaRPr/>
          </a:p>
          <a:p>
            <a:pPr algn="l" defTabSz="457200">
              <a:lnSpc>
                <a:spcPct val="100000"/>
              </a:lnSpc>
              <a:defRPr sz="1400">
                <a:solidFill>
                  <a:srgbClr val="343541"/>
                </a:solidFill>
                <a:latin typeface="Century Gothic"/>
                <a:ea typeface="Century Gothic"/>
                <a:cs typeface="Century Gothic"/>
                <a:sym typeface="Century Gothic"/>
              </a:defRPr>
            </a:pPr>
            <a:r>
              <a:t>So, in the present, education is like a big adventure. We have so many tools, opportunities, and ways to learn, and it's up to us to make the most of them. Remember, education is not just about school; it's about learning throughout our lives and becoming the best version of ourselves.</a:t>
            </a:r>
          </a:p>
        </p:txBody>
      </p:sp>
      <p:sp>
        <p:nvSpPr>
          <p:cNvPr id="885" name="Use this link to look up words you don’t understand:  https://kids.britannica.com/kids/browse/dictionary"/>
          <p:cNvSpPr txBox="1"/>
          <p:nvPr/>
        </p:nvSpPr>
        <p:spPr>
          <a:xfrm>
            <a:off x="2207227" y="9327604"/>
            <a:ext cx="8590347"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100"/>
              </a:lnSpc>
              <a:defRPr sz="1333" b="1" i="1">
                <a:solidFill>
                  <a:srgbClr val="FF0000"/>
                </a:solidFill>
                <a:latin typeface="Century Gothic"/>
                <a:ea typeface="Century Gothic"/>
                <a:cs typeface="Century Gothic"/>
                <a:sym typeface="Century Gothic"/>
              </a:defRPr>
            </a:pPr>
            <a:r>
              <a:t>Use this link to look up words you don’t understand:  </a:t>
            </a:r>
            <a:r>
              <a:rPr u="sng">
                <a:hlinkClick r:id="rId2"/>
              </a:rPr>
              <a:t>https://kids.britannica.com/kids/browse/dictionary</a:t>
            </a:r>
          </a:p>
        </p:txBody>
      </p:sp>
      <p:sp>
        <p:nvSpPr>
          <p:cNvPr id="886" name="Table of Contents">
            <a:hlinkClick r:id="rId3"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
        <p:nvSpPr>
          <p:cNvPr id="887" name="Always make sure to highlight where you found the answer in the text to know that your answer is correct."/>
          <p:cNvSpPr/>
          <p:nvPr/>
        </p:nvSpPr>
        <p:spPr>
          <a:xfrm>
            <a:off x="386545" y="473101"/>
            <a:ext cx="11345815" cy="954707"/>
          </a:xfrm>
          <a:prstGeom prst="rect">
            <a:avLst/>
          </a:prstGeom>
          <a:solidFill>
            <a:srgbClr val="D5D5D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spcBef>
                <a:spcPts val="600"/>
              </a:spcBef>
              <a:defRPr sz="2700">
                <a:latin typeface="Century Gothic"/>
                <a:ea typeface="Century Gothic"/>
                <a:cs typeface="Century Gothic"/>
                <a:sym typeface="Century Gothic"/>
              </a:defRPr>
            </a:lvl1pPr>
          </a:lstStyle>
          <a:p>
            <a:r>
              <a:t>Always make sure to highlight where you found the answer in the text to know that your answer is correct. </a:t>
            </a:r>
          </a:p>
        </p:txBody>
      </p:sp>
      <p:sp>
        <p:nvSpPr>
          <p:cNvPr id="888" name="Rounded Rectangle"/>
          <p:cNvSpPr/>
          <p:nvPr/>
        </p:nvSpPr>
        <p:spPr>
          <a:xfrm>
            <a:off x="1463426" y="3444107"/>
            <a:ext cx="4637873" cy="212885"/>
          </a:xfrm>
          <a:prstGeom prst="roundRect">
            <a:avLst>
              <a:gd name="adj" fmla="val 22501"/>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89" name="Rounded Rectangle"/>
          <p:cNvSpPr/>
          <p:nvPr/>
        </p:nvSpPr>
        <p:spPr>
          <a:xfrm>
            <a:off x="6946718" y="3942372"/>
            <a:ext cx="4226285"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0" name="Rounded Rectangle"/>
          <p:cNvSpPr/>
          <p:nvPr/>
        </p:nvSpPr>
        <p:spPr>
          <a:xfrm>
            <a:off x="6946718" y="5376038"/>
            <a:ext cx="4637873" cy="212885"/>
          </a:xfrm>
          <a:prstGeom prst="roundRect">
            <a:avLst>
              <a:gd name="adj" fmla="val 22501"/>
            </a:avLst>
          </a:prstGeom>
          <a:solidFill>
            <a:schemeClr val="accent3">
              <a:hueOff val="605575"/>
              <a:satOff val="15655"/>
              <a:lumOff val="226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1" name="Rounded Rectangle"/>
          <p:cNvSpPr/>
          <p:nvPr/>
        </p:nvSpPr>
        <p:spPr>
          <a:xfrm>
            <a:off x="6890879" y="6596888"/>
            <a:ext cx="5594275" cy="212885"/>
          </a:xfrm>
          <a:prstGeom prst="roundRect">
            <a:avLst>
              <a:gd name="adj" fmla="val 22501"/>
            </a:avLst>
          </a:prstGeom>
          <a:solidFill>
            <a:schemeClr val="accent4">
              <a:hueOff val="349036"/>
              <a:lumOff val="17111"/>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2" name="Rounded Rectangle"/>
          <p:cNvSpPr/>
          <p:nvPr/>
        </p:nvSpPr>
        <p:spPr>
          <a:xfrm>
            <a:off x="460060" y="3678761"/>
            <a:ext cx="1270001" cy="212885"/>
          </a:xfrm>
          <a:prstGeom prst="roundRect">
            <a:avLst>
              <a:gd name="adj" fmla="val 22501"/>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3" name="Rounded Rectangle"/>
          <p:cNvSpPr/>
          <p:nvPr/>
        </p:nvSpPr>
        <p:spPr>
          <a:xfrm>
            <a:off x="6938637" y="2931073"/>
            <a:ext cx="3097747" cy="212885"/>
          </a:xfrm>
          <a:prstGeom prst="roundRect">
            <a:avLst>
              <a:gd name="adj" fmla="val 22501"/>
            </a:avLst>
          </a:prstGeom>
          <a:solidFill>
            <a:srgbClr val="0433FF">
              <a:alpha val="37508"/>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4" name="Rounded Rectangle"/>
          <p:cNvSpPr/>
          <p:nvPr/>
        </p:nvSpPr>
        <p:spPr>
          <a:xfrm>
            <a:off x="2000531" y="4951231"/>
            <a:ext cx="4111166"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5" name="Rounded Rectangle"/>
          <p:cNvSpPr/>
          <p:nvPr/>
        </p:nvSpPr>
        <p:spPr>
          <a:xfrm>
            <a:off x="472353" y="5185128"/>
            <a:ext cx="1725238" cy="212885"/>
          </a:xfrm>
          <a:prstGeom prst="roundRect">
            <a:avLst>
              <a:gd name="adj" fmla="val 22501"/>
            </a:avLst>
          </a:prstGeom>
          <a:solidFill>
            <a:schemeClr val="accent5">
              <a:hueOff val="187634"/>
              <a:satOff val="22839"/>
              <a:lumOff val="250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6" name="Rounded Rectangle"/>
          <p:cNvSpPr/>
          <p:nvPr/>
        </p:nvSpPr>
        <p:spPr>
          <a:xfrm>
            <a:off x="433782" y="6054341"/>
            <a:ext cx="1278222" cy="212885"/>
          </a:xfrm>
          <a:prstGeom prst="roundRect">
            <a:avLst>
              <a:gd name="adj" fmla="val 22501"/>
            </a:avLst>
          </a:prstGeom>
          <a:solidFill>
            <a:schemeClr val="accent3">
              <a:hueOff val="605575"/>
              <a:satOff val="15655"/>
              <a:lumOff val="226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7" name="Rounded Rectangle"/>
          <p:cNvSpPr/>
          <p:nvPr/>
        </p:nvSpPr>
        <p:spPr>
          <a:xfrm>
            <a:off x="461391" y="5823514"/>
            <a:ext cx="5518125" cy="212885"/>
          </a:xfrm>
          <a:prstGeom prst="roundRect">
            <a:avLst>
              <a:gd name="adj" fmla="val 22501"/>
            </a:avLst>
          </a:prstGeom>
          <a:solidFill>
            <a:schemeClr val="accent3">
              <a:hueOff val="605575"/>
              <a:satOff val="15655"/>
              <a:lumOff val="22628"/>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8" name="Rounded Rectangle"/>
          <p:cNvSpPr/>
          <p:nvPr/>
        </p:nvSpPr>
        <p:spPr>
          <a:xfrm>
            <a:off x="6890879" y="6835105"/>
            <a:ext cx="696297" cy="212885"/>
          </a:xfrm>
          <a:prstGeom prst="roundRect">
            <a:avLst>
              <a:gd name="adj" fmla="val 22501"/>
            </a:avLst>
          </a:prstGeom>
          <a:solidFill>
            <a:schemeClr val="accent4">
              <a:hueOff val="349036"/>
              <a:lumOff val="17111"/>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899" name="Rounded Rectangle"/>
          <p:cNvSpPr/>
          <p:nvPr/>
        </p:nvSpPr>
        <p:spPr>
          <a:xfrm>
            <a:off x="491841" y="7355968"/>
            <a:ext cx="5594275" cy="212885"/>
          </a:xfrm>
          <a:prstGeom prst="roundRect">
            <a:avLst>
              <a:gd name="adj" fmla="val 22501"/>
            </a:avLst>
          </a:prstGeom>
          <a:solidFill>
            <a:schemeClr val="accent4">
              <a:hueOff val="349036"/>
              <a:lumOff val="17111"/>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00" name="Rounded Rectangle"/>
          <p:cNvSpPr/>
          <p:nvPr/>
        </p:nvSpPr>
        <p:spPr>
          <a:xfrm>
            <a:off x="5143255" y="7139417"/>
            <a:ext cx="927978" cy="212885"/>
          </a:xfrm>
          <a:prstGeom prst="roundRect">
            <a:avLst>
              <a:gd name="adj" fmla="val 22501"/>
            </a:avLst>
          </a:prstGeom>
          <a:solidFill>
            <a:schemeClr val="accent4">
              <a:hueOff val="349036"/>
              <a:lumOff val="17111"/>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01" name="Rounded Rectangle"/>
          <p:cNvSpPr/>
          <p:nvPr/>
        </p:nvSpPr>
        <p:spPr>
          <a:xfrm>
            <a:off x="484229" y="7578797"/>
            <a:ext cx="1701486" cy="212885"/>
          </a:xfrm>
          <a:prstGeom prst="roundRect">
            <a:avLst>
              <a:gd name="adj" fmla="val 22501"/>
            </a:avLst>
          </a:prstGeom>
          <a:solidFill>
            <a:schemeClr val="accent4">
              <a:hueOff val="349036"/>
              <a:lumOff val="17111"/>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02" name="Rounded Rectangle"/>
          <p:cNvSpPr/>
          <p:nvPr/>
        </p:nvSpPr>
        <p:spPr>
          <a:xfrm>
            <a:off x="6890879" y="7821004"/>
            <a:ext cx="5981726" cy="212885"/>
          </a:xfrm>
          <a:prstGeom prst="roundRect">
            <a:avLst>
              <a:gd name="adj" fmla="val 22501"/>
            </a:avLst>
          </a:prstGeom>
          <a:solidFill>
            <a:schemeClr val="accent4">
              <a:hueOff val="-904334"/>
              <a:lumOff val="2953"/>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03" name="Rounded Rectangle"/>
          <p:cNvSpPr/>
          <p:nvPr/>
        </p:nvSpPr>
        <p:spPr>
          <a:xfrm>
            <a:off x="2285498" y="5185128"/>
            <a:ext cx="3835289" cy="212885"/>
          </a:xfrm>
          <a:prstGeom prst="roundRect">
            <a:avLst>
              <a:gd name="adj" fmla="val 22501"/>
            </a:avLst>
          </a:prstGeom>
          <a:solidFill>
            <a:schemeClr val="accent4">
              <a:hueOff val="-904334"/>
              <a:lumOff val="2953"/>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04" name="Rounded Rectangle"/>
          <p:cNvSpPr/>
          <p:nvPr/>
        </p:nvSpPr>
        <p:spPr>
          <a:xfrm>
            <a:off x="478118" y="5410922"/>
            <a:ext cx="1233886" cy="212885"/>
          </a:xfrm>
          <a:prstGeom prst="roundRect">
            <a:avLst>
              <a:gd name="adj" fmla="val 22501"/>
            </a:avLst>
          </a:prstGeom>
          <a:solidFill>
            <a:schemeClr val="accent4">
              <a:hueOff val="-904334"/>
              <a:lumOff val="2953"/>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05" name="Rounded Rectangle"/>
          <p:cNvSpPr/>
          <p:nvPr/>
        </p:nvSpPr>
        <p:spPr>
          <a:xfrm>
            <a:off x="6890879" y="8636060"/>
            <a:ext cx="4637873" cy="212885"/>
          </a:xfrm>
          <a:prstGeom prst="roundRect">
            <a:avLst>
              <a:gd name="adj" fmla="val 22501"/>
            </a:avLst>
          </a:prstGeom>
          <a:solidFill>
            <a:schemeClr val="accent2">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06" name="Rounded Rectangle"/>
          <p:cNvSpPr/>
          <p:nvPr/>
        </p:nvSpPr>
        <p:spPr>
          <a:xfrm>
            <a:off x="462156" y="6494860"/>
            <a:ext cx="5222843" cy="212885"/>
          </a:xfrm>
          <a:prstGeom prst="roundRect">
            <a:avLst>
              <a:gd name="adj" fmla="val 22501"/>
            </a:avLst>
          </a:prstGeom>
          <a:solidFill>
            <a:schemeClr val="accent2">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907" name="Rounded Rectangle"/>
          <p:cNvSpPr/>
          <p:nvPr/>
        </p:nvSpPr>
        <p:spPr>
          <a:xfrm>
            <a:off x="3028063" y="6265014"/>
            <a:ext cx="2803812" cy="212885"/>
          </a:xfrm>
          <a:prstGeom prst="roundRect">
            <a:avLst>
              <a:gd name="adj" fmla="val 22501"/>
            </a:avLst>
          </a:prstGeom>
          <a:solidFill>
            <a:schemeClr val="accent2">
              <a:alpha val="37508"/>
            </a:scheme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2" name="ANSWERS">
            <a:extLst>
              <a:ext uri="{FF2B5EF4-FFF2-40B4-BE49-F238E27FC236}">
                <a16:creationId xmlns:a16="http://schemas.microsoft.com/office/drawing/2014/main" id="{669B58E0-6E4A-89D1-93C0-A9AB3B1BC138}"/>
              </a:ext>
            </a:extLst>
          </p:cNvPr>
          <p:cNvSpPr txBox="1"/>
          <p:nvPr/>
        </p:nvSpPr>
        <p:spPr>
          <a:xfrm rot="20185049">
            <a:off x="344761" y="3527898"/>
            <a:ext cx="12109085"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b="1" i="1">
                <a:latin typeface="Founders Grotesk Bold"/>
                <a:ea typeface="Founders Grotesk Bold"/>
                <a:cs typeface="Founders Grotesk Bold"/>
                <a:sym typeface="Founders Grotesk"/>
              </a:defRPr>
            </a:lvl1pPr>
          </a:lstStyle>
          <a:p>
            <a:r>
              <a:rPr dirty="0">
                <a:solidFill>
                  <a:srgbClr val="000000">
                    <a:alpha val="16000"/>
                  </a:srgbClr>
                </a:solidFill>
              </a:rPr>
              <a:t>ANSWERS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eading Comprehension…"/>
          <p:cNvSpPr/>
          <p:nvPr/>
        </p:nvSpPr>
        <p:spPr>
          <a:xfrm>
            <a:off x="6784796" y="2083936"/>
            <a:ext cx="5867401" cy="7312928"/>
          </a:xfrm>
          <a:prstGeom prst="roundRect">
            <a:avLst>
              <a:gd name="adj" fmla="val 6737"/>
            </a:avLst>
          </a:prstGeom>
          <a:solidFill>
            <a:srgbClr val="DAF8D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lnSpc>
                <a:spcPct val="100000"/>
              </a:lnSpc>
              <a:defRPr sz="2200">
                <a:latin typeface="Century Gothic"/>
                <a:ea typeface="Century Gothic"/>
                <a:cs typeface="Century Gothic"/>
                <a:sym typeface="Century Gothic"/>
              </a:defRPr>
            </a:pPr>
            <a:endParaRPr/>
          </a:p>
          <a:p>
            <a:pPr defTabSz="584200">
              <a:lnSpc>
                <a:spcPct val="100000"/>
              </a:lnSpc>
              <a:defRPr sz="2200" b="1" u="sng">
                <a:latin typeface="Century Gothic"/>
                <a:ea typeface="Century Gothic"/>
                <a:cs typeface="Century Gothic"/>
                <a:sym typeface="Century Gothic"/>
              </a:defRPr>
            </a:pPr>
            <a:r>
              <a:t>Reading Comprehension</a:t>
            </a:r>
          </a:p>
          <a:p>
            <a:pPr defTabSz="584200">
              <a:lnSpc>
                <a:spcPct val="100000"/>
              </a:lnSpc>
              <a:defRPr sz="2100">
                <a:latin typeface="Century Gothic"/>
                <a:ea typeface="Century Gothic"/>
                <a:cs typeface="Century Gothic"/>
                <a:sym typeface="Century Gothic"/>
              </a:defRPr>
            </a:pPr>
            <a:r>
              <a:t>answering a question, justifying your answer</a:t>
            </a:r>
          </a:p>
        </p:txBody>
      </p:sp>
      <p:sp>
        <p:nvSpPr>
          <p:cNvPr id="244" name="Writing an Essay…"/>
          <p:cNvSpPr/>
          <p:nvPr/>
        </p:nvSpPr>
        <p:spPr>
          <a:xfrm>
            <a:off x="328643" y="2055881"/>
            <a:ext cx="6205653" cy="7312928"/>
          </a:xfrm>
          <a:prstGeom prst="roundRect">
            <a:avLst>
              <a:gd name="adj" fmla="val 6370"/>
            </a:avLst>
          </a:prstGeom>
          <a:solidFill>
            <a:srgbClr val="CCEDF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lnSpc>
                <a:spcPct val="100000"/>
              </a:lnSpc>
              <a:defRPr sz="2200">
                <a:latin typeface="Century Gothic"/>
                <a:ea typeface="Century Gothic"/>
                <a:cs typeface="Century Gothic"/>
                <a:sym typeface="Century Gothic"/>
              </a:defRPr>
            </a:pPr>
            <a:endParaRPr/>
          </a:p>
          <a:p>
            <a:pPr defTabSz="584200">
              <a:lnSpc>
                <a:spcPct val="100000"/>
              </a:lnSpc>
              <a:defRPr sz="2200" b="1" u="sng">
                <a:latin typeface="Century Gothic"/>
                <a:ea typeface="Century Gothic"/>
                <a:cs typeface="Century Gothic"/>
                <a:sym typeface="Century Gothic"/>
              </a:defRPr>
            </a:pPr>
            <a:r>
              <a:t>Writing an Essay</a:t>
            </a:r>
          </a:p>
          <a:p>
            <a:pPr defTabSz="584200">
              <a:lnSpc>
                <a:spcPct val="100000"/>
              </a:lnSpc>
              <a:defRPr sz="2100">
                <a:latin typeface="Century Gothic"/>
                <a:ea typeface="Century Gothic"/>
                <a:cs typeface="Century Gothic"/>
                <a:sym typeface="Century Gothic"/>
              </a:defRPr>
            </a:pPr>
            <a:r>
              <a:t> writing an opinion, planning and essay</a:t>
            </a:r>
          </a:p>
        </p:txBody>
      </p:sp>
      <p:sp>
        <p:nvSpPr>
          <p:cNvPr id="245" name="Remember! We are practicing for your exam!"/>
          <p:cNvSpPr txBox="1">
            <a:spLocks noGrp="1"/>
          </p:cNvSpPr>
          <p:nvPr>
            <p:ph type="title"/>
          </p:nvPr>
        </p:nvSpPr>
        <p:spPr>
          <a:xfrm>
            <a:off x="54796" y="378381"/>
            <a:ext cx="12895208" cy="1910238"/>
          </a:xfrm>
          <a:prstGeom prst="rect">
            <a:avLst/>
          </a:prstGeom>
        </p:spPr>
        <p:txBody>
          <a:bodyPr/>
          <a:lstStyle>
            <a:lvl1pPr>
              <a:defRPr sz="4300" b="1">
                <a:latin typeface="Century Gothic"/>
                <a:ea typeface="Century Gothic"/>
                <a:cs typeface="Century Gothic"/>
                <a:sym typeface="Century Gothic"/>
              </a:defRPr>
            </a:lvl1pPr>
          </a:lstStyle>
          <a:p>
            <a:r>
              <a:t>Remember! We are practicing for your exam!</a:t>
            </a:r>
          </a:p>
        </p:txBody>
      </p:sp>
      <p:pic>
        <p:nvPicPr>
          <p:cNvPr id="246" name="Image" descr="Image"/>
          <p:cNvPicPr>
            <a:picLocks noChangeAspect="1"/>
          </p:cNvPicPr>
          <p:nvPr/>
        </p:nvPicPr>
        <p:blipFill>
          <a:blip r:embed="rId2"/>
          <a:stretch>
            <a:fillRect/>
          </a:stretch>
        </p:blipFill>
        <p:spPr>
          <a:xfrm>
            <a:off x="415988" y="3445649"/>
            <a:ext cx="2971556" cy="1734791"/>
          </a:xfrm>
          <a:prstGeom prst="rect">
            <a:avLst/>
          </a:prstGeom>
          <a:ln w="12700">
            <a:miter lim="400000"/>
          </a:ln>
        </p:spPr>
      </p:pic>
      <p:pic>
        <p:nvPicPr>
          <p:cNvPr id="247" name="Image" descr="Image"/>
          <p:cNvPicPr>
            <a:picLocks noChangeAspect="1"/>
          </p:cNvPicPr>
          <p:nvPr/>
        </p:nvPicPr>
        <p:blipFill>
          <a:blip r:embed="rId3"/>
          <a:stretch>
            <a:fillRect/>
          </a:stretch>
        </p:blipFill>
        <p:spPr>
          <a:xfrm>
            <a:off x="3292411" y="3441491"/>
            <a:ext cx="2971556" cy="2308755"/>
          </a:xfrm>
          <a:prstGeom prst="rect">
            <a:avLst/>
          </a:prstGeom>
          <a:ln w="12700">
            <a:miter lim="400000"/>
          </a:ln>
        </p:spPr>
      </p:pic>
      <p:pic>
        <p:nvPicPr>
          <p:cNvPr id="248" name="Image" descr="Image"/>
          <p:cNvPicPr>
            <a:picLocks noChangeAspect="1"/>
          </p:cNvPicPr>
          <p:nvPr/>
        </p:nvPicPr>
        <p:blipFill>
          <a:blip r:embed="rId4"/>
          <a:stretch>
            <a:fillRect/>
          </a:stretch>
        </p:blipFill>
        <p:spPr>
          <a:xfrm>
            <a:off x="425555" y="5113838"/>
            <a:ext cx="5867401" cy="3911600"/>
          </a:xfrm>
          <a:prstGeom prst="rect">
            <a:avLst/>
          </a:prstGeom>
          <a:ln w="12700">
            <a:miter lim="400000"/>
          </a:ln>
        </p:spPr>
      </p:pic>
      <p:pic>
        <p:nvPicPr>
          <p:cNvPr id="249" name="Image" descr="Image"/>
          <p:cNvPicPr>
            <a:picLocks noChangeAspect="1"/>
          </p:cNvPicPr>
          <p:nvPr/>
        </p:nvPicPr>
        <p:blipFill>
          <a:blip r:embed="rId5"/>
          <a:srcRect/>
          <a:stretch>
            <a:fillRect/>
          </a:stretch>
        </p:blipFill>
        <p:spPr>
          <a:xfrm>
            <a:off x="6951453" y="3309350"/>
            <a:ext cx="3130125" cy="4011800"/>
          </a:xfrm>
          <a:prstGeom prst="rect">
            <a:avLst/>
          </a:prstGeom>
          <a:ln w="12700">
            <a:miter lim="400000"/>
          </a:ln>
        </p:spPr>
      </p:pic>
      <p:pic>
        <p:nvPicPr>
          <p:cNvPr id="250" name="Image" descr="Image"/>
          <p:cNvPicPr>
            <a:picLocks noChangeAspect="1"/>
          </p:cNvPicPr>
          <p:nvPr/>
        </p:nvPicPr>
        <p:blipFill>
          <a:blip r:embed="rId6"/>
          <a:stretch>
            <a:fillRect/>
          </a:stretch>
        </p:blipFill>
        <p:spPr>
          <a:xfrm>
            <a:off x="9233916" y="5075380"/>
            <a:ext cx="3263434" cy="1984903"/>
          </a:xfrm>
          <a:prstGeom prst="rect">
            <a:avLst/>
          </a:prstGeom>
          <a:ln w="12700">
            <a:miter lim="400000"/>
          </a:ln>
        </p:spPr>
      </p:pic>
      <p:pic>
        <p:nvPicPr>
          <p:cNvPr id="251" name="Image" descr="Image"/>
          <p:cNvPicPr>
            <a:picLocks noChangeAspect="1"/>
          </p:cNvPicPr>
          <p:nvPr/>
        </p:nvPicPr>
        <p:blipFill>
          <a:blip r:embed="rId7"/>
          <a:stretch>
            <a:fillRect/>
          </a:stretch>
        </p:blipFill>
        <p:spPr>
          <a:xfrm>
            <a:off x="9228222" y="7040302"/>
            <a:ext cx="3274823" cy="2023594"/>
          </a:xfrm>
          <a:prstGeom prst="rect">
            <a:avLst/>
          </a:prstGeom>
          <a:ln w="12700">
            <a:miter lim="400000"/>
          </a:ln>
        </p:spPr>
      </p:pic>
      <p:sp>
        <p:nvSpPr>
          <p:cNvPr id="252" name="Two sentences ONLY!"/>
          <p:cNvSpPr/>
          <p:nvPr/>
        </p:nvSpPr>
        <p:spPr>
          <a:xfrm>
            <a:off x="7663476" y="7059647"/>
            <a:ext cx="1984430" cy="1984903"/>
          </a:xfrm>
          <a:custGeom>
            <a:avLst/>
            <a:gdLst/>
            <a:ahLst/>
            <a:cxnLst>
              <a:cxn ang="0">
                <a:pos x="wd2" y="hd2"/>
              </a:cxn>
              <a:cxn ang="5400000">
                <a:pos x="wd2" y="hd2"/>
              </a:cxn>
              <a:cxn ang="10800000">
                <a:pos x="wd2" y="hd2"/>
              </a:cxn>
              <a:cxn ang="16200000">
                <a:pos x="wd2" y="hd2"/>
              </a:cxn>
            </a:cxnLst>
            <a:rect l="0" t="0" r="r" b="b"/>
            <a:pathLst>
              <a:path w="21600" h="21600" extrusionOk="0">
                <a:moveTo>
                  <a:pt x="6327" y="0"/>
                </a:moveTo>
                <a:lnTo>
                  <a:pt x="0" y="6325"/>
                </a:lnTo>
                <a:lnTo>
                  <a:pt x="0" y="15270"/>
                </a:lnTo>
                <a:lnTo>
                  <a:pt x="6327" y="21600"/>
                </a:lnTo>
                <a:lnTo>
                  <a:pt x="15273" y="21600"/>
                </a:lnTo>
                <a:lnTo>
                  <a:pt x="21600" y="15275"/>
                </a:lnTo>
                <a:lnTo>
                  <a:pt x="21600" y="6325"/>
                </a:lnTo>
                <a:lnTo>
                  <a:pt x="15280" y="0"/>
                </a:lnTo>
                <a:lnTo>
                  <a:pt x="6327" y="0"/>
                </a:lnTo>
                <a:close/>
                <a:moveTo>
                  <a:pt x="6645" y="767"/>
                </a:moveTo>
                <a:lnTo>
                  <a:pt x="14956" y="767"/>
                </a:lnTo>
                <a:lnTo>
                  <a:pt x="20832" y="6642"/>
                </a:lnTo>
                <a:lnTo>
                  <a:pt x="20832" y="14958"/>
                </a:lnTo>
                <a:lnTo>
                  <a:pt x="20838" y="14958"/>
                </a:lnTo>
                <a:lnTo>
                  <a:pt x="14961" y="20833"/>
                </a:lnTo>
                <a:lnTo>
                  <a:pt x="6645" y="20833"/>
                </a:lnTo>
                <a:lnTo>
                  <a:pt x="768" y="14958"/>
                </a:lnTo>
                <a:lnTo>
                  <a:pt x="768" y="6642"/>
                </a:lnTo>
                <a:lnTo>
                  <a:pt x="6645" y="767"/>
                </a:lnTo>
                <a:close/>
                <a:moveTo>
                  <a:pt x="6920" y="1425"/>
                </a:moveTo>
                <a:lnTo>
                  <a:pt x="1425" y="6916"/>
                </a:lnTo>
                <a:lnTo>
                  <a:pt x="1425" y="14684"/>
                </a:lnTo>
                <a:lnTo>
                  <a:pt x="6920" y="20175"/>
                </a:lnTo>
                <a:lnTo>
                  <a:pt x="14687" y="20175"/>
                </a:lnTo>
                <a:lnTo>
                  <a:pt x="20180" y="14684"/>
                </a:lnTo>
                <a:lnTo>
                  <a:pt x="20180" y="6916"/>
                </a:lnTo>
                <a:lnTo>
                  <a:pt x="14687" y="1425"/>
                </a:lnTo>
                <a:lnTo>
                  <a:pt x="6920" y="1425"/>
                </a:lnTo>
                <a:close/>
              </a:path>
            </a:pathLst>
          </a:custGeom>
          <a:solidFill>
            <a:srgbClr val="EE220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1900" b="1">
                <a:solidFill>
                  <a:srgbClr val="FFFFFF"/>
                </a:solidFill>
                <a:latin typeface="Century Gothic"/>
                <a:ea typeface="Century Gothic"/>
                <a:cs typeface="Century Gothic"/>
                <a:sym typeface="Century Gothic"/>
              </a:defRPr>
            </a:lvl1pPr>
          </a:lstStyle>
          <a:p>
            <a:r>
              <a:t>Two sentences ONLY!</a:t>
            </a:r>
          </a:p>
        </p:txBody>
      </p:sp>
      <p:sp>
        <p:nvSpPr>
          <p:cNvPr id="253" name="Two sentences ONLY!"/>
          <p:cNvSpPr/>
          <p:nvPr/>
        </p:nvSpPr>
        <p:spPr>
          <a:xfrm>
            <a:off x="2140988" y="4022523"/>
            <a:ext cx="1146418" cy="1146691"/>
          </a:xfrm>
          <a:custGeom>
            <a:avLst/>
            <a:gdLst/>
            <a:ahLst/>
            <a:cxnLst>
              <a:cxn ang="0">
                <a:pos x="wd2" y="hd2"/>
              </a:cxn>
              <a:cxn ang="5400000">
                <a:pos x="wd2" y="hd2"/>
              </a:cxn>
              <a:cxn ang="10800000">
                <a:pos x="wd2" y="hd2"/>
              </a:cxn>
              <a:cxn ang="16200000">
                <a:pos x="wd2" y="hd2"/>
              </a:cxn>
            </a:cxnLst>
            <a:rect l="0" t="0" r="r" b="b"/>
            <a:pathLst>
              <a:path w="21600" h="21600" extrusionOk="0">
                <a:moveTo>
                  <a:pt x="6327" y="0"/>
                </a:moveTo>
                <a:lnTo>
                  <a:pt x="0" y="6325"/>
                </a:lnTo>
                <a:lnTo>
                  <a:pt x="0" y="15270"/>
                </a:lnTo>
                <a:lnTo>
                  <a:pt x="6327" y="21600"/>
                </a:lnTo>
                <a:lnTo>
                  <a:pt x="15273" y="21600"/>
                </a:lnTo>
                <a:lnTo>
                  <a:pt x="21600" y="15275"/>
                </a:lnTo>
                <a:lnTo>
                  <a:pt x="21600" y="6325"/>
                </a:lnTo>
                <a:lnTo>
                  <a:pt x="15280" y="0"/>
                </a:lnTo>
                <a:lnTo>
                  <a:pt x="6327" y="0"/>
                </a:lnTo>
                <a:close/>
                <a:moveTo>
                  <a:pt x="6645" y="767"/>
                </a:moveTo>
                <a:lnTo>
                  <a:pt x="14956" y="767"/>
                </a:lnTo>
                <a:lnTo>
                  <a:pt x="20832" y="6642"/>
                </a:lnTo>
                <a:lnTo>
                  <a:pt x="20832" y="14958"/>
                </a:lnTo>
                <a:lnTo>
                  <a:pt x="20838" y="14958"/>
                </a:lnTo>
                <a:lnTo>
                  <a:pt x="14961" y="20833"/>
                </a:lnTo>
                <a:lnTo>
                  <a:pt x="6645" y="20833"/>
                </a:lnTo>
                <a:lnTo>
                  <a:pt x="768" y="14958"/>
                </a:lnTo>
                <a:lnTo>
                  <a:pt x="768" y="6642"/>
                </a:lnTo>
                <a:lnTo>
                  <a:pt x="6645" y="767"/>
                </a:lnTo>
                <a:close/>
                <a:moveTo>
                  <a:pt x="6920" y="1425"/>
                </a:moveTo>
                <a:lnTo>
                  <a:pt x="1425" y="6916"/>
                </a:lnTo>
                <a:lnTo>
                  <a:pt x="1425" y="14684"/>
                </a:lnTo>
                <a:lnTo>
                  <a:pt x="6920" y="20175"/>
                </a:lnTo>
                <a:lnTo>
                  <a:pt x="14687" y="20175"/>
                </a:lnTo>
                <a:lnTo>
                  <a:pt x="20180" y="14684"/>
                </a:lnTo>
                <a:lnTo>
                  <a:pt x="20180" y="6916"/>
                </a:lnTo>
                <a:lnTo>
                  <a:pt x="14687" y="1425"/>
                </a:lnTo>
                <a:lnTo>
                  <a:pt x="6920" y="1425"/>
                </a:lnTo>
                <a:close/>
              </a:path>
            </a:pathLst>
          </a:custGeom>
          <a:solidFill>
            <a:srgbClr val="EE220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1400" b="1">
                <a:solidFill>
                  <a:srgbClr val="FFFFFF"/>
                </a:solidFill>
                <a:latin typeface="Century Gothic"/>
                <a:ea typeface="Century Gothic"/>
                <a:cs typeface="Century Gothic"/>
                <a:sym typeface="Century Gothic"/>
              </a:defRPr>
            </a:lvl1pPr>
          </a:lstStyle>
          <a:p>
            <a:r>
              <a:t>Two sentences ONLY!</a:t>
            </a:r>
          </a:p>
        </p:txBody>
      </p:sp>
      <p:sp>
        <p:nvSpPr>
          <p:cNvPr id="254" name="Table of Contents">
            <a:hlinkClick r:id="rId8" action="ppaction://hlinksldjump"/>
          </p:cNvPr>
          <p:cNvSpPr/>
          <p:nvPr/>
        </p:nvSpPr>
        <p:spPr>
          <a:xfrm>
            <a:off x="12034155" y="-145406"/>
            <a:ext cx="1270001" cy="953198"/>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R="443974" defTabSz="1130300">
              <a:lnSpc>
                <a:spcPct val="100000"/>
              </a:lnSpc>
              <a:defRPr sz="1100">
                <a:solidFill>
                  <a:srgbClr val="FFFFFF"/>
                </a:solidFill>
                <a:latin typeface="Graphik"/>
                <a:ea typeface="Graphik"/>
                <a:cs typeface="Graphik"/>
                <a:sym typeface="Graphik"/>
              </a:defRPr>
            </a:lvl1pPr>
          </a:lstStyle>
          <a:p>
            <a:r>
              <a:t>Table of Contents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Image" descr="Image"/>
          <p:cNvPicPr>
            <a:picLocks noChangeAspect="1"/>
          </p:cNvPicPr>
          <p:nvPr/>
        </p:nvPicPr>
        <p:blipFill>
          <a:blip r:embed="rId2"/>
          <a:srcRect b="9959"/>
          <a:stretch>
            <a:fillRect/>
          </a:stretch>
        </p:blipFill>
        <p:spPr>
          <a:xfrm>
            <a:off x="644478" y="4455406"/>
            <a:ext cx="2923736" cy="1536878"/>
          </a:xfrm>
          <a:prstGeom prst="rect">
            <a:avLst/>
          </a:prstGeom>
          <a:ln w="12700">
            <a:miter lim="400000"/>
          </a:ln>
        </p:spPr>
      </p:pic>
      <p:pic>
        <p:nvPicPr>
          <p:cNvPr id="257" name="Image" descr="Image"/>
          <p:cNvPicPr>
            <a:picLocks noChangeAspect="1"/>
          </p:cNvPicPr>
          <p:nvPr/>
        </p:nvPicPr>
        <p:blipFill>
          <a:blip r:embed="rId3"/>
          <a:stretch>
            <a:fillRect/>
          </a:stretch>
        </p:blipFill>
        <p:spPr>
          <a:xfrm>
            <a:off x="5076291" y="4446018"/>
            <a:ext cx="2852218" cy="1734791"/>
          </a:xfrm>
          <a:prstGeom prst="rect">
            <a:avLst/>
          </a:prstGeom>
          <a:ln w="12700">
            <a:miter lim="400000"/>
          </a:ln>
        </p:spPr>
      </p:pic>
      <p:pic>
        <p:nvPicPr>
          <p:cNvPr id="258" name="Image" descr="Image"/>
          <p:cNvPicPr>
            <a:picLocks noChangeAspect="1"/>
          </p:cNvPicPr>
          <p:nvPr/>
        </p:nvPicPr>
        <p:blipFill>
          <a:blip r:embed="rId4"/>
          <a:stretch>
            <a:fillRect/>
          </a:stretch>
        </p:blipFill>
        <p:spPr>
          <a:xfrm>
            <a:off x="9436586" y="4435226"/>
            <a:ext cx="2875916" cy="1777100"/>
          </a:xfrm>
          <a:prstGeom prst="rect">
            <a:avLst/>
          </a:prstGeom>
          <a:ln w="12700">
            <a:miter lim="400000"/>
          </a:ln>
        </p:spPr>
      </p:pic>
      <p:sp>
        <p:nvSpPr>
          <p:cNvPr id="259" name="Types of Short Answer Questions"/>
          <p:cNvSpPr/>
          <p:nvPr/>
        </p:nvSpPr>
        <p:spPr>
          <a:xfrm>
            <a:off x="3641585" y="1141174"/>
            <a:ext cx="5721630" cy="956409"/>
          </a:xfrm>
          <a:prstGeom prst="roundRect">
            <a:avLst>
              <a:gd name="adj" fmla="val 19918"/>
            </a:avLst>
          </a:prstGeom>
          <a:solidFill>
            <a:srgbClr val="00A2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FFFFFF"/>
                </a:solidFill>
                <a:latin typeface="Century Gothic"/>
                <a:ea typeface="Century Gothic"/>
                <a:cs typeface="Century Gothic"/>
                <a:sym typeface="Century Gothic"/>
              </a:defRPr>
            </a:lvl1pPr>
          </a:lstStyle>
          <a:p>
            <a:r>
              <a:t>Types of Short Answer Questions</a:t>
            </a:r>
          </a:p>
        </p:txBody>
      </p:sp>
      <p:sp>
        <p:nvSpPr>
          <p:cNvPr id="260" name="Opinion"/>
          <p:cNvSpPr/>
          <p:nvPr/>
        </p:nvSpPr>
        <p:spPr>
          <a:xfrm>
            <a:off x="644478" y="3171183"/>
            <a:ext cx="2971556" cy="956409"/>
          </a:xfrm>
          <a:prstGeom prst="roundRect">
            <a:avLst>
              <a:gd name="adj" fmla="val 19918"/>
            </a:avLst>
          </a:prstGeom>
          <a:solidFill>
            <a:srgbClr val="61D83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FFFFFF"/>
                </a:solidFill>
                <a:latin typeface="Century Gothic"/>
                <a:ea typeface="Century Gothic"/>
                <a:cs typeface="Century Gothic"/>
                <a:sym typeface="Century Gothic"/>
              </a:defRPr>
            </a:lvl1pPr>
          </a:lstStyle>
          <a:p>
            <a:r>
              <a:t>Opinion</a:t>
            </a:r>
          </a:p>
        </p:txBody>
      </p:sp>
      <p:sp>
        <p:nvSpPr>
          <p:cNvPr id="261" name="Inference"/>
          <p:cNvSpPr/>
          <p:nvPr/>
        </p:nvSpPr>
        <p:spPr>
          <a:xfrm>
            <a:off x="5016622" y="3171183"/>
            <a:ext cx="2971556" cy="956409"/>
          </a:xfrm>
          <a:prstGeom prst="roundRect">
            <a:avLst>
              <a:gd name="adj" fmla="val 19918"/>
            </a:avLst>
          </a:prstGeom>
          <a:solidFill>
            <a:srgbClr val="FEAE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FFFFFF"/>
                </a:solidFill>
                <a:latin typeface="Century Gothic"/>
                <a:ea typeface="Century Gothic"/>
                <a:cs typeface="Century Gothic"/>
                <a:sym typeface="Century Gothic"/>
              </a:defRPr>
            </a:lvl1pPr>
          </a:lstStyle>
          <a:p>
            <a:r>
              <a:t>Inference</a:t>
            </a:r>
          </a:p>
        </p:txBody>
      </p:sp>
      <p:sp>
        <p:nvSpPr>
          <p:cNvPr id="262" name="Justification"/>
          <p:cNvSpPr/>
          <p:nvPr/>
        </p:nvSpPr>
        <p:spPr>
          <a:xfrm>
            <a:off x="9388766" y="3171183"/>
            <a:ext cx="2971556" cy="956409"/>
          </a:xfrm>
          <a:prstGeom prst="roundRect">
            <a:avLst>
              <a:gd name="adj" fmla="val 19918"/>
            </a:avLst>
          </a:prstGeom>
          <a:solidFill>
            <a:srgbClr val="FF644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FFFFFF"/>
                </a:solidFill>
                <a:latin typeface="Century Gothic"/>
                <a:ea typeface="Century Gothic"/>
                <a:cs typeface="Century Gothic"/>
                <a:sym typeface="Century Gothic"/>
              </a:defRPr>
            </a:lvl1pPr>
          </a:lstStyle>
          <a:p>
            <a:r>
              <a:t>Justification</a:t>
            </a:r>
          </a:p>
        </p:txBody>
      </p:sp>
      <p:sp>
        <p:nvSpPr>
          <p:cNvPr id="263" name="Line"/>
          <p:cNvSpPr/>
          <p:nvPr/>
        </p:nvSpPr>
        <p:spPr>
          <a:xfrm>
            <a:off x="664558" y="6154864"/>
            <a:ext cx="2883576" cy="1"/>
          </a:xfrm>
          <a:prstGeom prst="line">
            <a:avLst/>
          </a:prstGeom>
          <a:ln>
            <a:solidFill>
              <a:srgbClr val="000000"/>
            </a:solidFill>
            <a:miter lim="400000"/>
          </a:ln>
        </p:spPr>
        <p:txBody>
          <a:bodyPr lIns="50800" tIns="50800" rIns="50800" bIns="50800" anchor="ctr"/>
          <a:lstStyle/>
          <a:p>
            <a:pPr>
              <a:lnSpc>
                <a:spcPct val="100000"/>
              </a:lnSpc>
              <a:defRPr>
                <a:solidFill>
                  <a:srgbClr val="5E5E5E"/>
                </a:solidFill>
                <a:latin typeface="Helvetica Neue"/>
                <a:ea typeface="Helvetica Neue"/>
                <a:cs typeface="Helvetica Neue"/>
                <a:sym typeface="Helvetica Neue"/>
              </a:defRPr>
            </a:pPr>
            <a:endParaRPr/>
          </a:p>
        </p:txBody>
      </p:sp>
      <p:sp>
        <p:nvSpPr>
          <p:cNvPr id="264" name="Line"/>
          <p:cNvSpPr/>
          <p:nvPr/>
        </p:nvSpPr>
        <p:spPr>
          <a:xfrm>
            <a:off x="9445456" y="6207562"/>
            <a:ext cx="2883576" cy="1"/>
          </a:xfrm>
          <a:prstGeom prst="line">
            <a:avLst/>
          </a:prstGeom>
          <a:ln>
            <a:solidFill>
              <a:srgbClr val="000000"/>
            </a:solidFill>
            <a:miter lim="400000"/>
          </a:ln>
        </p:spPr>
        <p:txBody>
          <a:bodyPr lIns="50800" tIns="50800" rIns="50800" bIns="50800" anchor="ctr"/>
          <a:lstStyle/>
          <a:p>
            <a:pPr>
              <a:lnSpc>
                <a:spcPct val="100000"/>
              </a:lnSpc>
              <a:defRPr>
                <a:solidFill>
                  <a:srgbClr val="5E5E5E"/>
                </a:solidFill>
                <a:latin typeface="Helvetica Neue"/>
                <a:ea typeface="Helvetica Neue"/>
                <a:cs typeface="Helvetica Neue"/>
                <a:sym typeface="Helvetica Neue"/>
              </a:defRPr>
            </a:pPr>
            <a:endParaRPr/>
          </a:p>
        </p:txBody>
      </p:sp>
      <p:sp>
        <p:nvSpPr>
          <p:cNvPr id="265" name="Your ideas."/>
          <p:cNvSpPr/>
          <p:nvPr/>
        </p:nvSpPr>
        <p:spPr>
          <a:xfrm>
            <a:off x="644478" y="6367350"/>
            <a:ext cx="2971556" cy="956408"/>
          </a:xfrm>
          <a:prstGeom prst="roundRect">
            <a:avLst>
              <a:gd name="adj" fmla="val 19918"/>
            </a:avLst>
          </a:prstGeom>
          <a:solidFill>
            <a:srgbClr val="D8FBB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5E5E5E"/>
                </a:solidFill>
                <a:latin typeface="Century Gothic"/>
                <a:ea typeface="Century Gothic"/>
                <a:cs typeface="Century Gothic"/>
                <a:sym typeface="Century Gothic"/>
              </a:defRPr>
            </a:lvl1pPr>
          </a:lstStyle>
          <a:p>
            <a:r>
              <a:t>Your ideas. </a:t>
            </a:r>
          </a:p>
        </p:txBody>
      </p:sp>
      <p:sp>
        <p:nvSpPr>
          <p:cNvPr id="266" name="What you think or believe."/>
          <p:cNvSpPr/>
          <p:nvPr/>
        </p:nvSpPr>
        <p:spPr>
          <a:xfrm>
            <a:off x="644478" y="7538215"/>
            <a:ext cx="2971556" cy="956409"/>
          </a:xfrm>
          <a:prstGeom prst="roundRect">
            <a:avLst>
              <a:gd name="adj" fmla="val 19918"/>
            </a:avLst>
          </a:prstGeom>
          <a:solidFill>
            <a:srgbClr val="D8FBB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5E5E5E"/>
                </a:solidFill>
                <a:latin typeface="Century Gothic"/>
                <a:ea typeface="Century Gothic"/>
                <a:cs typeface="Century Gothic"/>
                <a:sym typeface="Century Gothic"/>
              </a:defRPr>
            </a:lvl1pPr>
          </a:lstStyle>
          <a:p>
            <a:r>
              <a:t>What you think or believe. </a:t>
            </a:r>
          </a:p>
        </p:txBody>
      </p:sp>
      <p:sp>
        <p:nvSpPr>
          <p:cNvPr id="267" name="Your ideas."/>
          <p:cNvSpPr/>
          <p:nvPr/>
        </p:nvSpPr>
        <p:spPr>
          <a:xfrm>
            <a:off x="5016622" y="6367350"/>
            <a:ext cx="2971556" cy="956408"/>
          </a:xfrm>
          <a:prstGeom prst="roundRect">
            <a:avLst>
              <a:gd name="adj" fmla="val 19918"/>
            </a:avLst>
          </a:prstGeom>
          <a:solidFill>
            <a:srgbClr val="F2D0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5E5E5E"/>
                </a:solidFill>
                <a:latin typeface="Century Gothic"/>
                <a:ea typeface="Century Gothic"/>
                <a:cs typeface="Century Gothic"/>
                <a:sym typeface="Century Gothic"/>
              </a:defRPr>
            </a:lvl1pPr>
          </a:lstStyle>
          <a:p>
            <a:r>
              <a:t>Your ideas. </a:t>
            </a:r>
          </a:p>
        </p:txBody>
      </p:sp>
      <p:sp>
        <p:nvSpPr>
          <p:cNvPr id="268" name="Use your understanding of the text to give an answer."/>
          <p:cNvSpPr/>
          <p:nvPr/>
        </p:nvSpPr>
        <p:spPr>
          <a:xfrm>
            <a:off x="4940293" y="7538215"/>
            <a:ext cx="2971556" cy="956409"/>
          </a:xfrm>
          <a:prstGeom prst="roundRect">
            <a:avLst>
              <a:gd name="adj" fmla="val 19918"/>
            </a:avLst>
          </a:prstGeom>
          <a:solidFill>
            <a:srgbClr val="F2D0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1800" b="1">
                <a:solidFill>
                  <a:srgbClr val="5E5E5E"/>
                </a:solidFill>
                <a:latin typeface="Century Gothic"/>
                <a:ea typeface="Century Gothic"/>
                <a:cs typeface="Century Gothic"/>
                <a:sym typeface="Century Gothic"/>
              </a:defRPr>
            </a:lvl1pPr>
          </a:lstStyle>
          <a:p>
            <a:r>
              <a:t>Use your understanding of the text to give an answer. </a:t>
            </a:r>
          </a:p>
        </p:txBody>
      </p:sp>
      <p:sp>
        <p:nvSpPr>
          <p:cNvPr id="269" name="From the text"/>
          <p:cNvSpPr/>
          <p:nvPr/>
        </p:nvSpPr>
        <p:spPr>
          <a:xfrm>
            <a:off x="9401466" y="6367350"/>
            <a:ext cx="2971556" cy="956408"/>
          </a:xfrm>
          <a:prstGeom prst="roundRect">
            <a:avLst>
              <a:gd name="adj" fmla="val 19918"/>
            </a:avLst>
          </a:prstGeom>
          <a:solidFill>
            <a:srgbClr val="FFBE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5E5E5E"/>
                </a:solidFill>
                <a:latin typeface="Century Gothic"/>
                <a:ea typeface="Century Gothic"/>
                <a:cs typeface="Century Gothic"/>
                <a:sym typeface="Century Gothic"/>
              </a:defRPr>
            </a:lvl1pPr>
          </a:lstStyle>
          <a:p>
            <a:r>
              <a:t>From the text</a:t>
            </a:r>
          </a:p>
        </p:txBody>
      </p:sp>
      <p:sp>
        <p:nvSpPr>
          <p:cNvPr id="270" name="Explain why you chose this answer with evidence from the text."/>
          <p:cNvSpPr/>
          <p:nvPr/>
        </p:nvSpPr>
        <p:spPr>
          <a:xfrm>
            <a:off x="9401466" y="7538215"/>
            <a:ext cx="2971556" cy="956409"/>
          </a:xfrm>
          <a:prstGeom prst="roundRect">
            <a:avLst>
              <a:gd name="adj" fmla="val 19918"/>
            </a:avLst>
          </a:prstGeom>
          <a:solidFill>
            <a:srgbClr val="FFBE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1800" b="1">
                <a:solidFill>
                  <a:srgbClr val="5E5E5E"/>
                </a:solidFill>
                <a:latin typeface="Century Gothic"/>
                <a:ea typeface="Century Gothic"/>
                <a:cs typeface="Century Gothic"/>
                <a:sym typeface="Century Gothic"/>
              </a:defRPr>
            </a:lvl1pPr>
          </a:lstStyle>
          <a:p>
            <a:r>
              <a:t>Explain why you chose this answer with evidence from the text.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 descr="Image"/>
          <p:cNvPicPr>
            <a:picLocks noChangeAspect="1"/>
          </p:cNvPicPr>
          <p:nvPr/>
        </p:nvPicPr>
        <p:blipFill>
          <a:blip r:embed="rId2"/>
          <a:stretch>
            <a:fillRect/>
          </a:stretch>
        </p:blipFill>
        <p:spPr>
          <a:xfrm>
            <a:off x="668388" y="2312878"/>
            <a:ext cx="4422049" cy="2581587"/>
          </a:xfrm>
          <a:prstGeom prst="rect">
            <a:avLst/>
          </a:prstGeom>
          <a:ln w="12700">
            <a:miter lim="400000"/>
          </a:ln>
        </p:spPr>
      </p:pic>
      <p:sp>
        <p:nvSpPr>
          <p:cNvPr id="273" name="Opinion"/>
          <p:cNvSpPr/>
          <p:nvPr/>
        </p:nvSpPr>
        <p:spPr>
          <a:xfrm>
            <a:off x="644478" y="846796"/>
            <a:ext cx="11715843" cy="956408"/>
          </a:xfrm>
          <a:prstGeom prst="roundRect">
            <a:avLst>
              <a:gd name="adj" fmla="val 19918"/>
            </a:avLst>
          </a:prstGeom>
          <a:solidFill>
            <a:srgbClr val="61D83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3600" b="1">
                <a:solidFill>
                  <a:srgbClr val="FFFFFF"/>
                </a:solidFill>
                <a:latin typeface="Century Gothic"/>
                <a:ea typeface="Century Gothic"/>
                <a:cs typeface="Century Gothic"/>
                <a:sym typeface="Century Gothic"/>
              </a:defRPr>
            </a:lvl1pPr>
          </a:lstStyle>
          <a:p>
            <a:r>
              <a:t>Opinion</a:t>
            </a:r>
          </a:p>
        </p:txBody>
      </p:sp>
      <p:sp>
        <p:nvSpPr>
          <p:cNvPr id="274" name="Line"/>
          <p:cNvSpPr/>
          <p:nvPr/>
        </p:nvSpPr>
        <p:spPr>
          <a:xfrm>
            <a:off x="688468" y="4876800"/>
            <a:ext cx="4381889" cy="0"/>
          </a:xfrm>
          <a:prstGeom prst="line">
            <a:avLst/>
          </a:prstGeom>
          <a:ln>
            <a:solidFill>
              <a:srgbClr val="000000"/>
            </a:solidFill>
            <a:miter lim="400000"/>
          </a:ln>
        </p:spPr>
        <p:txBody>
          <a:bodyPr lIns="50800" tIns="50800" rIns="50800" bIns="50800" anchor="ctr"/>
          <a:lstStyle/>
          <a:p>
            <a:pPr>
              <a:lnSpc>
                <a:spcPct val="100000"/>
              </a:lnSpc>
              <a:defRPr>
                <a:solidFill>
                  <a:srgbClr val="5E5E5E"/>
                </a:solidFill>
                <a:latin typeface="Helvetica Neue"/>
                <a:ea typeface="Helvetica Neue"/>
                <a:cs typeface="Helvetica Neue"/>
                <a:sym typeface="Helvetica Neue"/>
              </a:defRPr>
            </a:pPr>
            <a:endParaRPr/>
          </a:p>
        </p:txBody>
      </p:sp>
      <p:sp>
        <p:nvSpPr>
          <p:cNvPr id="275" name="Your ideas."/>
          <p:cNvSpPr/>
          <p:nvPr/>
        </p:nvSpPr>
        <p:spPr>
          <a:xfrm>
            <a:off x="644478" y="5219867"/>
            <a:ext cx="1868807" cy="1742947"/>
          </a:xfrm>
          <a:prstGeom prst="roundRect">
            <a:avLst>
              <a:gd name="adj" fmla="val 10930"/>
            </a:avLst>
          </a:prstGeom>
          <a:solidFill>
            <a:srgbClr val="D8FBB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600" b="1">
                <a:solidFill>
                  <a:srgbClr val="5E5E5E"/>
                </a:solidFill>
                <a:latin typeface="Century Gothic"/>
                <a:ea typeface="Century Gothic"/>
                <a:cs typeface="Century Gothic"/>
                <a:sym typeface="Century Gothic"/>
              </a:defRPr>
            </a:lvl1pPr>
          </a:lstStyle>
          <a:p>
            <a:r>
              <a:t>Your ideas. </a:t>
            </a:r>
          </a:p>
        </p:txBody>
      </p:sp>
      <p:sp>
        <p:nvSpPr>
          <p:cNvPr id="276" name="What you think or believe."/>
          <p:cNvSpPr/>
          <p:nvPr/>
        </p:nvSpPr>
        <p:spPr>
          <a:xfrm>
            <a:off x="659190" y="7288216"/>
            <a:ext cx="1839383" cy="1795049"/>
          </a:xfrm>
          <a:prstGeom prst="roundRect">
            <a:avLst>
              <a:gd name="adj" fmla="val 15858"/>
            </a:avLst>
          </a:prstGeom>
          <a:solidFill>
            <a:srgbClr val="D8FBB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600" b="1">
                <a:solidFill>
                  <a:srgbClr val="5E5E5E"/>
                </a:solidFill>
                <a:latin typeface="Century Gothic"/>
                <a:ea typeface="Century Gothic"/>
                <a:cs typeface="Century Gothic"/>
                <a:sym typeface="Century Gothic"/>
              </a:defRPr>
            </a:lvl1pPr>
          </a:lstStyle>
          <a:p>
            <a:r>
              <a:t>What you think or believe. </a:t>
            </a:r>
          </a:p>
        </p:txBody>
      </p:sp>
      <p:pic>
        <p:nvPicPr>
          <p:cNvPr id="277" name="Image" descr="Image"/>
          <p:cNvPicPr>
            <a:picLocks noChangeAspect="1"/>
          </p:cNvPicPr>
          <p:nvPr/>
        </p:nvPicPr>
        <p:blipFill>
          <a:blip r:embed="rId3"/>
          <a:srcRect/>
          <a:stretch>
            <a:fillRect/>
          </a:stretch>
        </p:blipFill>
        <p:spPr>
          <a:xfrm>
            <a:off x="2782770" y="5219867"/>
            <a:ext cx="2216277" cy="3693795"/>
          </a:xfrm>
          <a:prstGeom prst="rect">
            <a:avLst/>
          </a:prstGeom>
          <a:ln w="12700">
            <a:miter lim="400000"/>
          </a:ln>
        </p:spPr>
      </p:pic>
      <p:sp>
        <p:nvSpPr>
          <p:cNvPr id="278" name="What is your opinion about having school in Ramadan? Write two sentences and explain.…"/>
          <p:cNvSpPr/>
          <p:nvPr/>
        </p:nvSpPr>
        <p:spPr>
          <a:xfrm>
            <a:off x="5455298" y="2357195"/>
            <a:ext cx="6783482" cy="3086783"/>
          </a:xfrm>
          <a:prstGeom prst="roundRect">
            <a:avLst>
              <a:gd name="adj" fmla="val 10515"/>
            </a:avLst>
          </a:prstGeom>
          <a:solidFill>
            <a:srgbClr val="D8FBB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08901" algn="l" defTabSz="584200">
              <a:lnSpc>
                <a:spcPct val="100000"/>
              </a:lnSpc>
              <a:defRPr sz="2100" b="1">
                <a:solidFill>
                  <a:srgbClr val="5E5E5E"/>
                </a:solidFill>
                <a:latin typeface="Century Gothic"/>
                <a:ea typeface="Century Gothic"/>
                <a:cs typeface="Century Gothic"/>
                <a:sym typeface="Century Gothic"/>
              </a:defRPr>
            </a:pPr>
            <a:r>
              <a:t>What is your </a:t>
            </a:r>
            <a:r>
              <a:rPr>
                <a:solidFill>
                  <a:srgbClr val="0433FF"/>
                </a:solidFill>
              </a:rPr>
              <a:t>opinion</a:t>
            </a:r>
            <a:r>
              <a:t> about having school in Ramadan? Write two sentences and </a:t>
            </a:r>
            <a:r>
              <a:rPr>
                <a:solidFill>
                  <a:srgbClr val="FF2600"/>
                </a:solidFill>
              </a:rPr>
              <a:t>explain</a:t>
            </a:r>
            <a:r>
              <a:t>. </a:t>
            </a:r>
          </a:p>
          <a:p>
            <a:pPr defTabSz="584200">
              <a:lnSpc>
                <a:spcPct val="100000"/>
              </a:lnSpc>
              <a:defRPr sz="1500" b="1">
                <a:solidFill>
                  <a:srgbClr val="5E5E5E"/>
                </a:solidFill>
                <a:latin typeface="Century Gothic"/>
                <a:ea typeface="Century Gothic"/>
                <a:cs typeface="Century Gothic"/>
                <a:sym typeface="Century Gothic"/>
              </a:defRPr>
            </a:pPr>
            <a:endParaRP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p:txBody>
      </p:sp>
      <p:sp>
        <p:nvSpPr>
          <p:cNvPr id="279" name="What is your opinion about learning English? Write two sentences and explain.…"/>
          <p:cNvSpPr/>
          <p:nvPr/>
        </p:nvSpPr>
        <p:spPr>
          <a:xfrm>
            <a:off x="5455298" y="5841870"/>
            <a:ext cx="6783482" cy="3086783"/>
          </a:xfrm>
          <a:prstGeom prst="roundRect">
            <a:avLst>
              <a:gd name="adj" fmla="val 10515"/>
            </a:avLst>
          </a:prstGeom>
          <a:solidFill>
            <a:srgbClr val="D8FBB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08901" algn="l" defTabSz="584200">
              <a:lnSpc>
                <a:spcPct val="100000"/>
              </a:lnSpc>
              <a:defRPr sz="2100" b="1">
                <a:solidFill>
                  <a:srgbClr val="5E5E5E"/>
                </a:solidFill>
                <a:latin typeface="Century Gothic"/>
                <a:ea typeface="Century Gothic"/>
                <a:cs typeface="Century Gothic"/>
                <a:sym typeface="Century Gothic"/>
              </a:defRPr>
            </a:pPr>
            <a:r>
              <a:t>What is your </a:t>
            </a:r>
            <a:r>
              <a:rPr>
                <a:solidFill>
                  <a:srgbClr val="0433FF"/>
                </a:solidFill>
              </a:rPr>
              <a:t>opinion</a:t>
            </a:r>
            <a:r>
              <a:t> about learning English? Write two sentences and </a:t>
            </a:r>
            <a:r>
              <a:rPr>
                <a:solidFill>
                  <a:srgbClr val="FF2600"/>
                </a:solidFill>
              </a:rPr>
              <a:t>explain</a:t>
            </a:r>
            <a:r>
              <a:t>. </a:t>
            </a:r>
          </a:p>
          <a:p>
            <a:pPr defTabSz="584200">
              <a:lnSpc>
                <a:spcPct val="100000"/>
              </a:lnSpc>
              <a:defRPr sz="1500" b="1">
                <a:solidFill>
                  <a:srgbClr val="5E5E5E"/>
                </a:solidFill>
                <a:latin typeface="Century Gothic"/>
                <a:ea typeface="Century Gothic"/>
                <a:cs typeface="Century Gothic"/>
                <a:sym typeface="Century Gothic"/>
              </a:defRPr>
            </a:pPr>
            <a:endParaRP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t>_____________________________________</a:t>
            </a:r>
          </a:p>
        </p:txBody>
      </p:sp>
      <p:sp>
        <p:nvSpPr>
          <p:cNvPr id="280" name="I believe it is a terrible idea. Ramadan is made for prayer and fasting we should not be in school."/>
          <p:cNvSpPr txBox="1"/>
          <p:nvPr/>
        </p:nvSpPr>
        <p:spPr>
          <a:xfrm>
            <a:off x="5720582" y="3486632"/>
            <a:ext cx="6252914" cy="827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08901" algn="l" defTabSz="584200">
              <a:lnSpc>
                <a:spcPct val="130000"/>
              </a:lnSpc>
              <a:defRPr sz="1800">
                <a:solidFill>
                  <a:srgbClr val="0433FF"/>
                </a:solidFill>
                <a:latin typeface="Chalkboard SE Bold"/>
                <a:ea typeface="Chalkboard SE Bold"/>
                <a:cs typeface="Chalkboard SE Bold"/>
                <a:sym typeface="Chalkboard SE Bold"/>
              </a:defRPr>
            </a:pPr>
            <a:r>
              <a:t>I believe it is a terrible idea. </a:t>
            </a:r>
            <a:r>
              <a:rPr>
                <a:solidFill>
                  <a:srgbClr val="FF2600"/>
                </a:solidFill>
              </a:rPr>
              <a:t>Ramadan is made for prayer and fasting we should not be in school. </a:t>
            </a:r>
          </a:p>
        </p:txBody>
      </p:sp>
      <p:sp>
        <p:nvSpPr>
          <p:cNvPr id="281" name="I prefer we stay at home. So we can focus on our prayers, reading Quran and donating to the needy."/>
          <p:cNvSpPr txBox="1"/>
          <p:nvPr/>
        </p:nvSpPr>
        <p:spPr>
          <a:xfrm>
            <a:off x="13271889" y="4454378"/>
            <a:ext cx="6252913" cy="827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08901" algn="l" defTabSz="584200">
              <a:lnSpc>
                <a:spcPct val="130000"/>
              </a:lnSpc>
              <a:defRPr sz="1800">
                <a:solidFill>
                  <a:srgbClr val="0433FF"/>
                </a:solidFill>
                <a:latin typeface="Chalkboard SE Bold"/>
                <a:ea typeface="Chalkboard SE Bold"/>
                <a:cs typeface="Chalkboard SE Bold"/>
                <a:sym typeface="Chalkboard SE Bold"/>
              </a:defRPr>
            </a:pPr>
            <a:r>
              <a:t>I prefer we stay at home. </a:t>
            </a:r>
            <a:r>
              <a:rPr>
                <a:solidFill>
                  <a:srgbClr val="FF2600"/>
                </a:solidFill>
              </a:rPr>
              <a:t>So we can focus on our prayers, reading Quran and donating to the needy.  </a:t>
            </a:r>
          </a:p>
        </p:txBody>
      </p:sp>
      <p:sp>
        <p:nvSpPr>
          <p:cNvPr id="282" name="Learning English is actually a good idea. Since most jobs require English."/>
          <p:cNvSpPr txBox="1"/>
          <p:nvPr/>
        </p:nvSpPr>
        <p:spPr>
          <a:xfrm>
            <a:off x="13271889" y="7139185"/>
            <a:ext cx="6252913" cy="827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08901" algn="l" defTabSz="584200">
              <a:lnSpc>
                <a:spcPct val="130000"/>
              </a:lnSpc>
              <a:defRPr sz="1800">
                <a:solidFill>
                  <a:srgbClr val="0433FF"/>
                </a:solidFill>
                <a:latin typeface="Chalkboard SE Bold"/>
                <a:ea typeface="Chalkboard SE Bold"/>
                <a:cs typeface="Chalkboard SE Bold"/>
                <a:sym typeface="Chalkboard SE Bold"/>
              </a:defRPr>
            </a:pPr>
            <a:r>
              <a:t>Learning English is actually a good idea.</a:t>
            </a:r>
            <a:r>
              <a:rPr>
                <a:solidFill>
                  <a:srgbClr val="FF2600"/>
                </a:solidFill>
              </a:rPr>
              <a:t> Since most jobs require English.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When Jake was ten, he was really good at doing magic tricks. He liked showing off his tricks to his friends and family, surprising them with how clever he was. One day, he wanted to show even more people what he could do, so he joined a talent show. When"/>
          <p:cNvSpPr/>
          <p:nvPr/>
        </p:nvSpPr>
        <p:spPr>
          <a:xfrm>
            <a:off x="5603235" y="2213568"/>
            <a:ext cx="6783482" cy="3340059"/>
          </a:xfrm>
          <a:prstGeom prst="roundRect">
            <a:avLst>
              <a:gd name="adj" fmla="val 9717"/>
            </a:avLst>
          </a:prstGeom>
          <a:solidFill>
            <a:srgbClr val="F2D0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208901" algn="l" defTabSz="584200">
              <a:lnSpc>
                <a:spcPct val="100000"/>
              </a:lnSpc>
              <a:defRPr sz="2000" b="1">
                <a:solidFill>
                  <a:srgbClr val="5E5E5E"/>
                </a:solidFill>
                <a:latin typeface="Century Gothic"/>
                <a:ea typeface="Century Gothic"/>
                <a:cs typeface="Century Gothic"/>
                <a:sym typeface="Century Gothic"/>
              </a:defRPr>
            </a:lvl1pPr>
          </a:lstStyle>
          <a:p>
            <a:r>
              <a:t>       When Jake was ten, he was really good at doing magic tricks. He liked showing off his tricks to his friends and family, surprising them with how clever he was. One day, he wanted to show even more people what he could do, so he joined a talent show. When he got on stage, everyone was amazed when he made a coin disappear and then reappear in someone's hand.</a:t>
            </a:r>
          </a:p>
        </p:txBody>
      </p:sp>
      <p:sp>
        <p:nvSpPr>
          <p:cNvPr id="285" name="What do you think made Jake want to be a magician when he was so young?…"/>
          <p:cNvSpPr/>
          <p:nvPr/>
        </p:nvSpPr>
        <p:spPr>
          <a:xfrm>
            <a:off x="5603235" y="5908966"/>
            <a:ext cx="6783482" cy="3340059"/>
          </a:xfrm>
          <a:prstGeom prst="roundRect">
            <a:avLst>
              <a:gd name="adj" fmla="val 9717"/>
            </a:avLst>
          </a:prstGeom>
          <a:solidFill>
            <a:srgbClr val="F2D0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08901" algn="l" defTabSz="584200">
              <a:lnSpc>
                <a:spcPct val="100000"/>
              </a:lnSpc>
              <a:defRPr sz="2100" b="1">
                <a:solidFill>
                  <a:srgbClr val="5E5E5E"/>
                </a:solidFill>
                <a:latin typeface="Century Gothic"/>
                <a:ea typeface="Century Gothic"/>
                <a:cs typeface="Century Gothic"/>
                <a:sym typeface="Century Gothic"/>
              </a:defRPr>
            </a:pPr>
            <a:r>
              <a:rPr dirty="0"/>
              <a:t>What do you think made Jake want to be a magician when he was so young?</a:t>
            </a:r>
          </a:p>
          <a:p>
            <a:pPr marL="208901" algn="l" defTabSz="584200">
              <a:lnSpc>
                <a:spcPct val="100000"/>
              </a:lnSpc>
              <a:defRPr sz="2100" b="1">
                <a:solidFill>
                  <a:srgbClr val="5E5E5E"/>
                </a:solidFill>
                <a:latin typeface="Century Gothic"/>
                <a:ea typeface="Century Gothic"/>
                <a:cs typeface="Century Gothic"/>
                <a:sym typeface="Century Gothic"/>
              </a:defRPr>
            </a:pPr>
            <a:endParaRPr dirty="0"/>
          </a:p>
          <a:p>
            <a:pPr defTabSz="584200">
              <a:lnSpc>
                <a:spcPct val="100000"/>
              </a:lnSpc>
              <a:defRPr sz="2600" b="1">
                <a:solidFill>
                  <a:srgbClr val="5E5E5E"/>
                </a:solidFill>
                <a:latin typeface="Century Gothic"/>
                <a:ea typeface="Century Gothic"/>
                <a:cs typeface="Century Gothic"/>
                <a:sym typeface="Century Gothic"/>
              </a:defRPr>
            </a:pPr>
            <a:r>
              <a:rPr dirty="0"/>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rPr dirty="0"/>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rPr dirty="0"/>
              <a:t>_____________________________________</a:t>
            </a:r>
          </a:p>
          <a:p>
            <a:pPr defTabSz="584200">
              <a:lnSpc>
                <a:spcPct val="100000"/>
              </a:lnSpc>
              <a:defRPr sz="2600" b="1">
                <a:solidFill>
                  <a:srgbClr val="5E5E5E"/>
                </a:solidFill>
                <a:latin typeface="Century Gothic"/>
                <a:ea typeface="Century Gothic"/>
                <a:cs typeface="Century Gothic"/>
                <a:sym typeface="Century Gothic"/>
              </a:defRPr>
            </a:pPr>
            <a:r>
              <a:rPr dirty="0"/>
              <a:t>_____________________________________</a:t>
            </a:r>
          </a:p>
        </p:txBody>
      </p:sp>
      <p:pic>
        <p:nvPicPr>
          <p:cNvPr id="286" name="Image" descr="Image"/>
          <p:cNvPicPr>
            <a:picLocks noChangeAspect="1"/>
          </p:cNvPicPr>
          <p:nvPr/>
        </p:nvPicPr>
        <p:blipFill>
          <a:blip r:embed="rId2"/>
          <a:stretch>
            <a:fillRect/>
          </a:stretch>
        </p:blipFill>
        <p:spPr>
          <a:xfrm>
            <a:off x="764990" y="2213568"/>
            <a:ext cx="4524697" cy="2752035"/>
          </a:xfrm>
          <a:prstGeom prst="rect">
            <a:avLst/>
          </a:prstGeom>
          <a:ln w="12700">
            <a:miter lim="400000"/>
          </a:ln>
        </p:spPr>
      </p:pic>
      <p:sp>
        <p:nvSpPr>
          <p:cNvPr id="287" name="Inference"/>
          <p:cNvSpPr/>
          <p:nvPr/>
        </p:nvSpPr>
        <p:spPr>
          <a:xfrm>
            <a:off x="644478" y="1002895"/>
            <a:ext cx="11715844" cy="956409"/>
          </a:xfrm>
          <a:prstGeom prst="roundRect">
            <a:avLst>
              <a:gd name="adj" fmla="val 19918"/>
            </a:avLst>
          </a:prstGeom>
          <a:solidFill>
            <a:srgbClr val="FEAE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3500" b="1">
                <a:solidFill>
                  <a:srgbClr val="FFFFFF"/>
                </a:solidFill>
                <a:latin typeface="Century Gothic"/>
                <a:ea typeface="Century Gothic"/>
                <a:cs typeface="Century Gothic"/>
                <a:sym typeface="Century Gothic"/>
              </a:defRPr>
            </a:lvl1pPr>
          </a:lstStyle>
          <a:p>
            <a:r>
              <a:t>Inference</a:t>
            </a:r>
          </a:p>
        </p:txBody>
      </p:sp>
      <p:sp>
        <p:nvSpPr>
          <p:cNvPr id="288" name="Your ideas."/>
          <p:cNvSpPr/>
          <p:nvPr/>
        </p:nvSpPr>
        <p:spPr>
          <a:xfrm>
            <a:off x="853258" y="5219867"/>
            <a:ext cx="1700637" cy="1842066"/>
          </a:xfrm>
          <a:prstGeom prst="roundRect">
            <a:avLst>
              <a:gd name="adj" fmla="val 12780"/>
            </a:avLst>
          </a:prstGeom>
          <a:solidFill>
            <a:srgbClr val="F2D0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2700" b="1">
                <a:solidFill>
                  <a:srgbClr val="5E5E5E"/>
                </a:solidFill>
                <a:latin typeface="Century Gothic"/>
                <a:ea typeface="Century Gothic"/>
                <a:cs typeface="Century Gothic"/>
                <a:sym typeface="Century Gothic"/>
              </a:defRPr>
            </a:lvl1pPr>
          </a:lstStyle>
          <a:p>
            <a:r>
              <a:t>Your ideas. </a:t>
            </a:r>
          </a:p>
        </p:txBody>
      </p:sp>
      <p:sp>
        <p:nvSpPr>
          <p:cNvPr id="289" name="Use your understanding of the text to give an answer."/>
          <p:cNvSpPr/>
          <p:nvPr/>
        </p:nvSpPr>
        <p:spPr>
          <a:xfrm>
            <a:off x="847314" y="7316197"/>
            <a:ext cx="1712525" cy="1938059"/>
          </a:xfrm>
          <a:prstGeom prst="roundRect">
            <a:avLst>
              <a:gd name="adj" fmla="val 11124"/>
            </a:avLst>
          </a:prstGeom>
          <a:solidFill>
            <a:srgbClr val="F2D0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defRPr sz="1800" b="1">
                <a:solidFill>
                  <a:srgbClr val="5E5E5E"/>
                </a:solidFill>
                <a:latin typeface="Century Gothic"/>
                <a:ea typeface="Century Gothic"/>
                <a:cs typeface="Century Gothic"/>
                <a:sym typeface="Century Gothic"/>
              </a:defRPr>
            </a:lvl1pPr>
          </a:lstStyle>
          <a:p>
            <a:r>
              <a:t>Use your understanding of the text to give an answer. </a:t>
            </a:r>
          </a:p>
        </p:txBody>
      </p:sp>
      <p:pic>
        <p:nvPicPr>
          <p:cNvPr id="290" name="Screen Shot 2024-02-22 at 7.59.23 AM.png" descr="Screen Shot 2024-02-22 at 7.59.23 AM.png"/>
          <p:cNvPicPr>
            <a:picLocks noChangeAspect="1"/>
          </p:cNvPicPr>
          <p:nvPr/>
        </p:nvPicPr>
        <p:blipFill>
          <a:blip r:embed="rId3"/>
          <a:stretch>
            <a:fillRect/>
          </a:stretch>
        </p:blipFill>
        <p:spPr>
          <a:xfrm>
            <a:off x="2762273" y="5468604"/>
            <a:ext cx="2484647" cy="345963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9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9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TotalTime>
  <Words>8841</Words>
  <Application>Microsoft Office PowerPoint</Application>
  <PresentationFormat>Custom</PresentationFormat>
  <Paragraphs>889</Paragraphs>
  <Slides>59</Slides>
  <Notes>0</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59</vt:i4>
      </vt:variant>
    </vt:vector>
  </HeadingPairs>
  <TitlesOfParts>
    <vt:vector size="83" baseType="lpstr">
      <vt:lpstr>Avenir Book</vt:lpstr>
      <vt:lpstr>Avenir Heavy</vt:lpstr>
      <vt:lpstr>Calibri</vt:lpstr>
      <vt:lpstr>Canela Bold</vt:lpstr>
      <vt:lpstr>Canela Deck Regular</vt:lpstr>
      <vt:lpstr>Canela Regular</vt:lpstr>
      <vt:lpstr>Canela Text Regular</vt:lpstr>
      <vt:lpstr>Century Gothic</vt:lpstr>
      <vt:lpstr>Chalkboard SE Bold</vt:lpstr>
      <vt:lpstr>Founders Grotesk</vt:lpstr>
      <vt:lpstr>Founders Grotesk Bold</vt:lpstr>
      <vt:lpstr>Graphik</vt:lpstr>
      <vt:lpstr>Graphik Medium</vt:lpstr>
      <vt:lpstr>Graphik Semibold</vt:lpstr>
      <vt:lpstr>Graphik-Medium</vt:lpstr>
      <vt:lpstr>Graphik-SemiboldItalic</vt:lpstr>
      <vt:lpstr>HanziPen TC Bold</vt:lpstr>
      <vt:lpstr>HanziPen TC Regular</vt:lpstr>
      <vt:lpstr>Helvetica Neue</vt:lpstr>
      <vt:lpstr>Helvetica Neue Light</vt:lpstr>
      <vt:lpstr>Helvetica Neue Medium</vt:lpstr>
      <vt:lpstr>Times Roman</vt:lpstr>
      <vt:lpstr>Times-Roman</vt:lpstr>
      <vt:lpstr>23_ClassicWhite</vt:lpstr>
      <vt:lpstr>English Final Exam Review</vt:lpstr>
      <vt:lpstr>Table of Contents</vt:lpstr>
      <vt:lpstr>Exam Overview</vt:lpstr>
      <vt:lpstr>Writing Exam (Paper)</vt:lpstr>
      <vt:lpstr>Reading Exam (Online)</vt:lpstr>
      <vt:lpstr>Remember! We are practicing for your exam!</vt:lpstr>
      <vt:lpstr>PowerPoint Presentation</vt:lpstr>
      <vt:lpstr>PowerPoint Presentation</vt:lpstr>
      <vt:lpstr>PowerPoint Presentation</vt:lpstr>
      <vt:lpstr>PowerPoint Presentation</vt:lpstr>
      <vt:lpstr>What are the parts of an essay? </vt:lpstr>
      <vt:lpstr>Introduction</vt:lpstr>
      <vt:lpstr>Body Paragraph</vt:lpstr>
      <vt:lpstr>Conclusion</vt:lpstr>
      <vt:lpstr>Sentence Starters</vt:lpstr>
      <vt:lpstr>Part 1: Opinion</vt:lpstr>
      <vt:lpstr>Part 2: Plan (A)</vt:lpstr>
      <vt:lpstr>Part 2: Plan (B)</vt:lpstr>
      <vt:lpstr>Part 3: Essay</vt:lpstr>
      <vt:lpstr>Part 4: Inference &amp; Justification</vt:lpstr>
      <vt:lpstr>Grammar Practice</vt:lpstr>
      <vt:lpstr>Grammar Topics</vt:lpstr>
      <vt:lpstr>Grammar Topics 1</vt:lpstr>
      <vt:lpstr>Grammar Topics 2</vt:lpstr>
      <vt:lpstr>Comparatives &amp; Superlatives</vt:lpstr>
      <vt:lpstr>Present Perfect</vt:lpstr>
      <vt:lpstr>Reported Speech</vt:lpstr>
      <vt:lpstr>Future Time (going to)</vt:lpstr>
      <vt:lpstr>MAZE Assessment Practice 1</vt:lpstr>
      <vt:lpstr>MAZE Assessment Practice 2</vt:lpstr>
      <vt:lpstr>Keywords Review </vt:lpstr>
      <vt:lpstr>PowerPoint Presentation</vt:lpstr>
      <vt:lpstr>Keywords Activity</vt:lpstr>
      <vt:lpstr>Reading Comprehension</vt:lpstr>
      <vt:lpstr>Reading Tips</vt:lpstr>
      <vt:lpstr>PowerPoint Presentation</vt:lpstr>
      <vt:lpstr>PowerPoint Presentation</vt:lpstr>
      <vt:lpstr>PowerPoint Presentation</vt:lpstr>
      <vt:lpstr>Activity Answers</vt:lpstr>
      <vt:lpstr>PowerPoint Presentation</vt:lpstr>
      <vt:lpstr>PowerPoint Presentation</vt:lpstr>
      <vt:lpstr>PowerPoint Presentation</vt:lpstr>
      <vt:lpstr>Part 1: Opinion</vt:lpstr>
      <vt:lpstr>Part 2: Plan (A)</vt:lpstr>
      <vt:lpstr>Part 2: Plan (B)</vt:lpstr>
      <vt:lpstr>Part 3: Essay</vt:lpstr>
      <vt:lpstr>Part 4: Inference &amp; Justification</vt:lpstr>
      <vt:lpstr>Parts of Speech</vt:lpstr>
      <vt:lpstr>Comparatives &amp; Superlatives</vt:lpstr>
      <vt:lpstr>Present Perfect</vt:lpstr>
      <vt:lpstr>Reported Speech</vt:lpstr>
      <vt:lpstr>Future Time (going to)</vt:lpstr>
      <vt:lpstr>MAZE Assessment Practice 1</vt:lpstr>
      <vt:lpstr>MAZE Assessment Practice 2</vt:lpstr>
      <vt:lpstr>Keywords Activity on </vt:lpstr>
      <vt:lpstr>Keywords Activity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Final Exam Review</dc:title>
  <cp:lastModifiedBy>Student</cp:lastModifiedBy>
  <cp:revision>5</cp:revision>
  <dcterms:modified xsi:type="dcterms:W3CDTF">2024-03-03T14:16:13Z</dcterms:modified>
</cp:coreProperties>
</file>