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4/20/2022</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713496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4/20/2022</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08706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4/20/2022</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83886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4/20/2022</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82487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4/20/2022</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09154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4/20/2022</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6757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4/20/2022</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06580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4/20/2022</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62750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4/20/2022</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11664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4/20/2022</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72128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4/20/2022</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85898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4/20/2022</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344382152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75" r:id="rId3"/>
    <p:sldLayoutId id="2147483676" r:id="rId4"/>
    <p:sldLayoutId id="2147483677" r:id="rId5"/>
    <p:sldLayoutId id="2147483678" r:id="rId6"/>
    <p:sldLayoutId id="2147483679" r:id="rId7"/>
    <p:sldLayoutId id="2147483683" r:id="rId8"/>
    <p:sldLayoutId id="2147483680" r:id="rId9"/>
    <p:sldLayoutId id="2147483681" r:id="rId10"/>
    <p:sldLayoutId id="2147483682"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644DE9-8D09-43E2-BA69-F57482CFC9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6C23C919-B32E-40FF-B3D8-631316E84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 name="Picture 3" descr="Color splashes against a white background">
            <a:extLst>
              <a:ext uri="{FF2B5EF4-FFF2-40B4-BE49-F238E27FC236}">
                <a16:creationId xmlns:a16="http://schemas.microsoft.com/office/drawing/2014/main" id="{71D38942-6AB4-24AB-CF63-0BBD502FBE31}"/>
              </a:ext>
            </a:extLst>
          </p:cNvPr>
          <p:cNvPicPr>
            <a:picLocks noChangeAspect="1"/>
          </p:cNvPicPr>
          <p:nvPr/>
        </p:nvPicPr>
        <p:blipFill rotWithShape="1">
          <a:blip r:embed="rId2">
            <a:alphaModFix amt="60000"/>
          </a:blip>
          <a:srcRect t="8238" b="7509"/>
          <a:stretch/>
        </p:blipFill>
        <p:spPr>
          <a:xfrm>
            <a:off x="20" y="10"/>
            <a:ext cx="12191980" cy="6856614"/>
          </a:xfrm>
          <a:prstGeom prst="rect">
            <a:avLst/>
          </a:prstGeom>
        </p:spPr>
      </p:pic>
      <p:sp>
        <p:nvSpPr>
          <p:cNvPr id="2" name="Title 1">
            <a:extLst>
              <a:ext uri="{FF2B5EF4-FFF2-40B4-BE49-F238E27FC236}">
                <a16:creationId xmlns:a16="http://schemas.microsoft.com/office/drawing/2014/main" id="{14E45EB6-7960-4CF3-BD57-79827960DE17}"/>
              </a:ext>
            </a:extLst>
          </p:cNvPr>
          <p:cNvSpPr>
            <a:spLocks noGrp="1"/>
          </p:cNvSpPr>
          <p:nvPr>
            <p:ph type="ctrTitle"/>
          </p:nvPr>
        </p:nvSpPr>
        <p:spPr>
          <a:xfrm>
            <a:off x="838200" y="740211"/>
            <a:ext cx="7530685" cy="3163864"/>
          </a:xfrm>
        </p:spPr>
        <p:txBody>
          <a:bodyPr>
            <a:normAutofit/>
          </a:bodyPr>
          <a:lstStyle/>
          <a:p>
            <a:pPr algn="l"/>
            <a:r>
              <a:rPr lang="en-US" sz="5200" dirty="0">
                <a:solidFill>
                  <a:srgbClr val="FFFFFF"/>
                </a:solidFill>
              </a:rPr>
              <a:t>How to stay safe online</a:t>
            </a:r>
          </a:p>
        </p:txBody>
      </p:sp>
      <p:sp>
        <p:nvSpPr>
          <p:cNvPr id="3" name="Subtitle 2">
            <a:extLst>
              <a:ext uri="{FF2B5EF4-FFF2-40B4-BE49-F238E27FC236}">
                <a16:creationId xmlns:a16="http://schemas.microsoft.com/office/drawing/2014/main" id="{2FF706DB-E62E-4CFF-98E2-1E8E44AEB2CF}"/>
              </a:ext>
            </a:extLst>
          </p:cNvPr>
          <p:cNvSpPr>
            <a:spLocks noGrp="1"/>
          </p:cNvSpPr>
          <p:nvPr>
            <p:ph type="subTitle" idx="1"/>
          </p:nvPr>
        </p:nvSpPr>
        <p:spPr>
          <a:xfrm>
            <a:off x="838200" y="4074515"/>
            <a:ext cx="7583133" cy="1279124"/>
          </a:xfrm>
        </p:spPr>
        <p:txBody>
          <a:bodyPr>
            <a:normAutofit/>
          </a:bodyPr>
          <a:lstStyle/>
          <a:p>
            <a:pPr algn="l"/>
            <a:r>
              <a:rPr lang="en-US" sz="2200" dirty="0">
                <a:solidFill>
                  <a:srgbClr val="FFFFFF"/>
                </a:solidFill>
              </a:rPr>
              <a:t>Student/ Khaled Al </a:t>
            </a:r>
            <a:r>
              <a:rPr lang="en-US" sz="2200" dirty="0" err="1">
                <a:solidFill>
                  <a:srgbClr val="FFFFFF"/>
                </a:solidFill>
              </a:rPr>
              <a:t>Hosani</a:t>
            </a:r>
            <a:r>
              <a:rPr lang="en-US" sz="2200" dirty="0">
                <a:solidFill>
                  <a:srgbClr val="FFFFFF"/>
                </a:solidFill>
              </a:rPr>
              <a:t> </a:t>
            </a:r>
          </a:p>
          <a:p>
            <a:pPr algn="l"/>
            <a:r>
              <a:rPr lang="en-US" sz="2200" dirty="0">
                <a:solidFill>
                  <a:srgbClr val="FFFFFF"/>
                </a:solidFill>
              </a:rPr>
              <a:t>Grade 8/3</a:t>
            </a:r>
          </a:p>
        </p:txBody>
      </p:sp>
    </p:spTree>
    <p:extLst>
      <p:ext uri="{BB962C8B-B14F-4D97-AF65-F5344CB8AC3E}">
        <p14:creationId xmlns:p14="http://schemas.microsoft.com/office/powerpoint/2010/main" val="3588901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7CE7A7-0AFD-439B-9765-E708254D9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239CFBC2-8561-4BBF-BDDE-CF7908C98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2" name="Group 11">
            <a:extLst>
              <a:ext uri="{FF2B5EF4-FFF2-40B4-BE49-F238E27FC236}">
                <a16:creationId xmlns:a16="http://schemas.microsoft.com/office/drawing/2014/main" id="{2AAC8F43-3BD7-44FC-843A-972922AF2B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13" name="Picture 12">
              <a:extLst>
                <a:ext uri="{FF2B5EF4-FFF2-40B4-BE49-F238E27FC236}">
                  <a16:creationId xmlns:a16="http://schemas.microsoft.com/office/drawing/2014/main" id="{1DE643C6-923A-4762-9462-D589A0AED50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2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4" name="Picture 13">
              <a:extLst>
                <a:ext uri="{FF2B5EF4-FFF2-40B4-BE49-F238E27FC236}">
                  <a16:creationId xmlns:a16="http://schemas.microsoft.com/office/drawing/2014/main" id="{51AB708F-73DA-4CC8-89B1-8EB70ABB3AE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66E52CAB-F2E5-4D0E-B742-4F2CD94DACAB}"/>
              </a:ext>
            </a:extLst>
          </p:cNvPr>
          <p:cNvSpPr>
            <a:spLocks noGrp="1"/>
          </p:cNvSpPr>
          <p:nvPr>
            <p:ph type="ctrTitle"/>
          </p:nvPr>
        </p:nvSpPr>
        <p:spPr>
          <a:xfrm>
            <a:off x="682308" y="1265587"/>
            <a:ext cx="8948795" cy="2604928"/>
          </a:xfrm>
        </p:spPr>
        <p:txBody>
          <a:bodyPr anchor="b">
            <a:normAutofit/>
          </a:bodyPr>
          <a:lstStyle/>
          <a:p>
            <a:r>
              <a:rPr lang="en-US" sz="2400" b="1" i="0" dirty="0">
                <a:solidFill>
                  <a:srgbClr val="333333"/>
                </a:solidFill>
                <a:effectLst/>
                <a:latin typeface="inherit"/>
              </a:rPr>
              <a:t> 1- Create a strong and easy-to-remember password</a:t>
            </a:r>
            <a:br>
              <a:rPr lang="en-US" sz="2400" b="0" i="0" dirty="0">
                <a:solidFill>
                  <a:srgbClr val="333333"/>
                </a:solidFill>
                <a:effectLst/>
                <a:latin typeface="HSBC Univers Next Regular"/>
              </a:rPr>
            </a:br>
            <a:br>
              <a:rPr lang="en-US" sz="2400" b="0" i="0" dirty="0">
                <a:solidFill>
                  <a:srgbClr val="333333"/>
                </a:solidFill>
                <a:effectLst/>
                <a:latin typeface="HSBC Univers Next Regular"/>
              </a:rPr>
            </a:br>
            <a:r>
              <a:rPr lang="en-US" sz="2400" b="0" i="0" dirty="0">
                <a:solidFill>
                  <a:srgbClr val="333333"/>
                </a:solidFill>
                <a:effectLst/>
                <a:latin typeface="HSBC Univers Next Regular"/>
              </a:rPr>
              <a:t>Passwords that combine letters and numbers.</a:t>
            </a:r>
            <a:br>
              <a:rPr lang="en-US" sz="2400" b="0" i="0" dirty="0">
                <a:solidFill>
                  <a:srgbClr val="333333"/>
                </a:solidFill>
                <a:effectLst/>
                <a:latin typeface="HSBC Univers Next Regular"/>
              </a:rPr>
            </a:br>
            <a:endParaRPr lang="en-US" sz="5200" dirty="0">
              <a:solidFill>
                <a:srgbClr val="FFFFFF"/>
              </a:solidFill>
            </a:endParaRPr>
          </a:p>
        </p:txBody>
      </p:sp>
      <p:sp>
        <p:nvSpPr>
          <p:cNvPr id="3" name="Subtitle 2">
            <a:extLst>
              <a:ext uri="{FF2B5EF4-FFF2-40B4-BE49-F238E27FC236}">
                <a16:creationId xmlns:a16="http://schemas.microsoft.com/office/drawing/2014/main" id="{3601D1DB-3D16-4BE1-90C0-88B83A26FB68}"/>
              </a:ext>
            </a:extLst>
          </p:cNvPr>
          <p:cNvSpPr>
            <a:spLocks noGrp="1"/>
          </p:cNvSpPr>
          <p:nvPr>
            <p:ph type="subTitle" idx="1"/>
          </p:nvPr>
        </p:nvSpPr>
        <p:spPr>
          <a:xfrm>
            <a:off x="2593849" y="4074784"/>
            <a:ext cx="7010399" cy="1640216"/>
          </a:xfrm>
        </p:spPr>
        <p:txBody>
          <a:bodyPr anchor="t">
            <a:normAutofit/>
          </a:bodyPr>
          <a:lstStyle/>
          <a:p>
            <a:endParaRPr lang="en-US" sz="2200" dirty="0">
              <a:solidFill>
                <a:srgbClr val="FFFFFF"/>
              </a:solidFill>
            </a:endParaRPr>
          </a:p>
        </p:txBody>
      </p:sp>
      <p:pic>
        <p:nvPicPr>
          <p:cNvPr id="5" name="Picture 4" descr="Padlock on computer motherboard">
            <a:extLst>
              <a:ext uri="{FF2B5EF4-FFF2-40B4-BE49-F238E27FC236}">
                <a16:creationId xmlns:a16="http://schemas.microsoft.com/office/drawing/2014/main" id="{36AAC508-166F-4703-B87D-4021349BE5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4267" y="3642359"/>
            <a:ext cx="4475764" cy="2987485"/>
          </a:xfrm>
          <a:prstGeom prst="rect">
            <a:avLst/>
          </a:prstGeom>
        </p:spPr>
      </p:pic>
    </p:spTree>
    <p:extLst>
      <p:ext uri="{BB962C8B-B14F-4D97-AF65-F5344CB8AC3E}">
        <p14:creationId xmlns:p14="http://schemas.microsoft.com/office/powerpoint/2010/main" val="2610463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494E-E597-4B20-8008-B136D0A8A590}"/>
              </a:ext>
            </a:extLst>
          </p:cNvPr>
          <p:cNvSpPr>
            <a:spLocks noGrp="1"/>
          </p:cNvSpPr>
          <p:nvPr>
            <p:ph type="ctrTitle"/>
          </p:nvPr>
        </p:nvSpPr>
        <p:spPr>
          <a:xfrm>
            <a:off x="1219200" y="2408238"/>
            <a:ext cx="9144000" cy="2387600"/>
          </a:xfrm>
        </p:spPr>
        <p:txBody>
          <a:bodyPr>
            <a:normAutofit fontScale="90000"/>
          </a:bodyPr>
          <a:lstStyle/>
          <a:p>
            <a:r>
              <a:rPr lang="en-US" b="1" i="0" dirty="0">
                <a:solidFill>
                  <a:srgbClr val="333333"/>
                </a:solidFill>
                <a:effectLst/>
                <a:latin typeface="inherit"/>
              </a:rPr>
              <a:t>2- Change your password on a regular basis</a:t>
            </a:r>
            <a:br>
              <a:rPr lang="en-US" b="0" i="0" dirty="0">
                <a:solidFill>
                  <a:srgbClr val="333333"/>
                </a:solidFill>
                <a:effectLst/>
                <a:latin typeface="HSBC Univers Next Regular"/>
              </a:rPr>
            </a:br>
            <a:br>
              <a:rPr lang="en-US" b="0" i="0" dirty="0">
                <a:solidFill>
                  <a:srgbClr val="333333"/>
                </a:solidFill>
                <a:effectLst/>
                <a:latin typeface="HSBC Univers Next Regular"/>
              </a:rPr>
            </a:br>
            <a:r>
              <a:rPr lang="en-US" b="0" i="0" dirty="0">
                <a:solidFill>
                  <a:srgbClr val="333333"/>
                </a:solidFill>
                <a:effectLst/>
                <a:latin typeface="HSBC Univers Next Regular"/>
              </a:rPr>
              <a:t>It’s a good idea to change your password every month.</a:t>
            </a:r>
            <a:br>
              <a:rPr lang="en-US" b="0" i="0" dirty="0">
                <a:solidFill>
                  <a:srgbClr val="333333"/>
                </a:solidFill>
                <a:effectLst/>
                <a:latin typeface="HSBC Univers Next Regular"/>
              </a:rPr>
            </a:br>
            <a:endParaRPr lang="en-US" dirty="0"/>
          </a:p>
        </p:txBody>
      </p:sp>
      <p:sp>
        <p:nvSpPr>
          <p:cNvPr id="3" name="Subtitle 2">
            <a:extLst>
              <a:ext uri="{FF2B5EF4-FFF2-40B4-BE49-F238E27FC236}">
                <a16:creationId xmlns:a16="http://schemas.microsoft.com/office/drawing/2014/main" id="{0494ABE2-8D4C-4828-BCDC-380075C882C4}"/>
              </a:ext>
            </a:extLst>
          </p:cNvPr>
          <p:cNvSpPr>
            <a:spLocks noGrp="1"/>
          </p:cNvSpPr>
          <p:nvPr>
            <p:ph type="subTitle" idx="1"/>
          </p:nvPr>
        </p:nvSpPr>
        <p:spPr/>
        <p:txBody>
          <a:bodyPr/>
          <a:lstStyle/>
          <a:p>
            <a:endParaRPr lang="en-US"/>
          </a:p>
        </p:txBody>
      </p:sp>
      <p:pic>
        <p:nvPicPr>
          <p:cNvPr id="5" name="Picture 4" descr="Man raising thumbs up">
            <a:extLst>
              <a:ext uri="{FF2B5EF4-FFF2-40B4-BE49-F238E27FC236}">
                <a16:creationId xmlns:a16="http://schemas.microsoft.com/office/drawing/2014/main" id="{2A3E3E0D-4393-4687-ACD1-E91BDE727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4126948"/>
            <a:ext cx="4096578" cy="2731052"/>
          </a:xfrm>
          <a:prstGeom prst="rect">
            <a:avLst/>
          </a:prstGeom>
        </p:spPr>
      </p:pic>
    </p:spTree>
    <p:extLst>
      <p:ext uri="{BB962C8B-B14F-4D97-AF65-F5344CB8AC3E}">
        <p14:creationId xmlns:p14="http://schemas.microsoft.com/office/powerpoint/2010/main" val="764333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644DE9-8D09-43E2-BA69-F57482CFC9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6C23C919-B32E-40FF-B3D8-631316E84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 name="Picture 4" descr="Businessperson pointing to digital tablet in meeting">
            <a:extLst>
              <a:ext uri="{FF2B5EF4-FFF2-40B4-BE49-F238E27FC236}">
                <a16:creationId xmlns:a16="http://schemas.microsoft.com/office/drawing/2014/main" id="{34A083B0-F66F-4A7E-ABBC-9AC2DBFE01E5}"/>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t="2700" b="13047"/>
          <a:stretch/>
        </p:blipFill>
        <p:spPr>
          <a:xfrm>
            <a:off x="20" y="10"/>
            <a:ext cx="12191980" cy="6856614"/>
          </a:xfrm>
          <a:prstGeom prst="rect">
            <a:avLst/>
          </a:prstGeom>
        </p:spPr>
      </p:pic>
      <p:sp>
        <p:nvSpPr>
          <p:cNvPr id="2" name="Title 1">
            <a:extLst>
              <a:ext uri="{FF2B5EF4-FFF2-40B4-BE49-F238E27FC236}">
                <a16:creationId xmlns:a16="http://schemas.microsoft.com/office/drawing/2014/main" id="{0C50DACE-4A33-4B94-9594-72A0D566FA33}"/>
              </a:ext>
            </a:extLst>
          </p:cNvPr>
          <p:cNvSpPr>
            <a:spLocks noGrp="1"/>
          </p:cNvSpPr>
          <p:nvPr>
            <p:ph type="ctrTitle"/>
          </p:nvPr>
        </p:nvSpPr>
        <p:spPr>
          <a:xfrm>
            <a:off x="838200" y="740211"/>
            <a:ext cx="7530685" cy="3163864"/>
          </a:xfrm>
        </p:spPr>
        <p:txBody>
          <a:bodyPr>
            <a:normAutofit/>
          </a:bodyPr>
          <a:lstStyle/>
          <a:p>
            <a:pPr algn="l">
              <a:lnSpc>
                <a:spcPct val="90000"/>
              </a:lnSpc>
            </a:pPr>
            <a:r>
              <a:rPr lang="en-US" sz="3300" b="1" i="0">
                <a:solidFill>
                  <a:srgbClr val="FFFFFF"/>
                </a:solidFill>
                <a:effectLst/>
                <a:latin typeface="inherit"/>
              </a:rPr>
              <a:t>3. Learn to spot fake emails and websites</a:t>
            </a:r>
            <a:br>
              <a:rPr lang="en-US" sz="3300" b="0" i="0">
                <a:solidFill>
                  <a:srgbClr val="FFFFFF"/>
                </a:solidFill>
                <a:effectLst/>
                <a:latin typeface="HSBC Univers Next Regular"/>
              </a:rPr>
            </a:br>
            <a:br>
              <a:rPr lang="en-US" sz="3300" b="0" i="0">
                <a:solidFill>
                  <a:srgbClr val="FFFFFF"/>
                </a:solidFill>
                <a:effectLst/>
                <a:latin typeface="HSBC Univers Next Regular"/>
              </a:rPr>
            </a:br>
            <a:r>
              <a:rPr lang="en-US" sz="3300" b="0" i="0">
                <a:solidFill>
                  <a:srgbClr val="FFFFFF"/>
                </a:solidFill>
                <a:effectLst/>
                <a:latin typeface="HSBC Univers Next Regular"/>
              </a:rPr>
              <a:t>Criminals use them to con people into giving away passwords and bank details – the technical word is ‘phishing’.</a:t>
            </a:r>
            <a:br>
              <a:rPr lang="en-US" sz="3300" b="0" i="0">
                <a:solidFill>
                  <a:srgbClr val="FFFFFF"/>
                </a:solidFill>
                <a:effectLst/>
                <a:latin typeface="HSBC Univers Next Regular"/>
              </a:rPr>
            </a:br>
            <a:endParaRPr lang="en-US" sz="3300">
              <a:solidFill>
                <a:srgbClr val="FFFFFF"/>
              </a:solidFill>
            </a:endParaRPr>
          </a:p>
        </p:txBody>
      </p:sp>
      <p:sp>
        <p:nvSpPr>
          <p:cNvPr id="3" name="Subtitle 2">
            <a:extLst>
              <a:ext uri="{FF2B5EF4-FFF2-40B4-BE49-F238E27FC236}">
                <a16:creationId xmlns:a16="http://schemas.microsoft.com/office/drawing/2014/main" id="{D2736C10-DBD5-4CFE-A6C5-15647EF8EA9C}"/>
              </a:ext>
            </a:extLst>
          </p:cNvPr>
          <p:cNvSpPr>
            <a:spLocks noGrp="1"/>
          </p:cNvSpPr>
          <p:nvPr>
            <p:ph type="subTitle" idx="1"/>
          </p:nvPr>
        </p:nvSpPr>
        <p:spPr>
          <a:xfrm>
            <a:off x="838200" y="4074515"/>
            <a:ext cx="7583133" cy="1279124"/>
          </a:xfrm>
        </p:spPr>
        <p:txBody>
          <a:bodyPr>
            <a:normAutofit/>
          </a:bodyPr>
          <a:lstStyle/>
          <a:p>
            <a:pPr algn="l"/>
            <a:endParaRPr lang="en-US" sz="2200">
              <a:solidFill>
                <a:srgbClr val="FFFFFF"/>
              </a:solidFill>
            </a:endParaRPr>
          </a:p>
        </p:txBody>
      </p:sp>
    </p:spTree>
    <p:extLst>
      <p:ext uri="{BB962C8B-B14F-4D97-AF65-F5344CB8AC3E}">
        <p14:creationId xmlns:p14="http://schemas.microsoft.com/office/powerpoint/2010/main" val="3904700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795CC-6CB5-4B07-A550-EB53421CCB20}"/>
              </a:ext>
            </a:extLst>
          </p:cNvPr>
          <p:cNvSpPr>
            <a:spLocks noGrp="1"/>
          </p:cNvSpPr>
          <p:nvPr>
            <p:ph type="ctrTitle"/>
          </p:nvPr>
        </p:nvSpPr>
        <p:spPr>
          <a:xfrm>
            <a:off x="1126435" y="1041400"/>
            <a:ext cx="9144000" cy="2387600"/>
          </a:xfrm>
        </p:spPr>
        <p:txBody>
          <a:bodyPr>
            <a:normAutofit fontScale="90000"/>
          </a:bodyPr>
          <a:lstStyle/>
          <a:p>
            <a:r>
              <a:rPr lang="en-US" b="0" i="0" dirty="0">
                <a:solidFill>
                  <a:srgbClr val="5E5E57"/>
                </a:solidFill>
                <a:effectLst/>
                <a:latin typeface="Avenir LT W01 95 Black"/>
              </a:rPr>
              <a:t>4- </a:t>
            </a:r>
            <a:r>
              <a:rPr lang="en-US" b="1" i="0" dirty="0">
                <a:solidFill>
                  <a:srgbClr val="5E5E57"/>
                </a:solidFill>
                <a:effectLst/>
                <a:latin typeface="Avenir LT W01 95 Black"/>
              </a:rPr>
              <a:t>Keep personal information personal</a:t>
            </a:r>
            <a:r>
              <a:rPr lang="en-US" b="0" i="0" dirty="0">
                <a:solidFill>
                  <a:srgbClr val="5E5E57"/>
                </a:solidFill>
                <a:effectLst/>
                <a:latin typeface="Avenir LT W01 95 Black"/>
              </a:rPr>
              <a:t>.</a:t>
            </a:r>
            <a:r>
              <a:rPr lang="en-US" b="0" i="0" dirty="0">
                <a:solidFill>
                  <a:srgbClr val="5E5E57"/>
                </a:solidFill>
                <a:effectLst/>
                <a:latin typeface="Avenir LT W01 55 Roman"/>
              </a:rPr>
              <a:t> </a:t>
            </a:r>
            <a:br>
              <a:rPr lang="en-US" b="0" i="0" dirty="0">
                <a:solidFill>
                  <a:srgbClr val="5E5E57"/>
                </a:solidFill>
                <a:effectLst/>
                <a:latin typeface="Avenir LT W01 55 Roman"/>
              </a:rPr>
            </a:br>
            <a:r>
              <a:rPr lang="en-US" sz="2700" b="0" i="0" dirty="0">
                <a:solidFill>
                  <a:srgbClr val="5E5E57"/>
                </a:solidFill>
                <a:effectLst/>
                <a:latin typeface="Avenir LT W01 55 Roman"/>
              </a:rPr>
              <a:t>Hackers can use social media profiles to figure out your passwords and answer those security questions in the password reset tools. Lock down your privacy settings and avoid posting things like birthdays, addresses, mother’s name, etc.  Be wary of requests to connect from people you do not know.</a:t>
            </a:r>
            <a:br>
              <a:rPr lang="en-US" sz="2700" b="0" i="0" dirty="0">
                <a:solidFill>
                  <a:srgbClr val="5E5E57"/>
                </a:solidFill>
                <a:effectLst/>
                <a:latin typeface="Avenir LT W01 55 Roman"/>
              </a:rPr>
            </a:br>
            <a:endParaRPr lang="en-US" sz="2700" dirty="0"/>
          </a:p>
        </p:txBody>
      </p:sp>
      <p:pic>
        <p:nvPicPr>
          <p:cNvPr id="5" name="Picture 4" descr="CPU with binary numbers and blueprint">
            <a:extLst>
              <a:ext uri="{FF2B5EF4-FFF2-40B4-BE49-F238E27FC236}">
                <a16:creationId xmlns:a16="http://schemas.microsoft.com/office/drawing/2014/main" id="{C0F6F282-63D7-4981-940B-D7A5C16C72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2574" y="3564905"/>
            <a:ext cx="5645426" cy="3175553"/>
          </a:xfrm>
          <a:prstGeom prst="rect">
            <a:avLst/>
          </a:prstGeom>
        </p:spPr>
      </p:pic>
    </p:spTree>
    <p:extLst>
      <p:ext uri="{BB962C8B-B14F-4D97-AF65-F5344CB8AC3E}">
        <p14:creationId xmlns:p14="http://schemas.microsoft.com/office/powerpoint/2010/main" val="2412587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B874A-E85A-4B34-B361-609EBC3B8BC7}"/>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1C45A182-E020-4C68-98AC-87CBA408B1F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42726386"/>
      </p:ext>
    </p:extLst>
  </p:cSld>
  <p:clrMapOvr>
    <a:masterClrMapping/>
  </p:clrMapOvr>
</p:sld>
</file>

<file path=ppt/theme/theme1.xml><?xml version="1.0" encoding="utf-8"?>
<a:theme xmlns:a="http://schemas.openxmlformats.org/drawingml/2006/main" name="DappledVTI">
  <a:themeElements>
    <a:clrScheme name="AnalogousFromRegularSeedLeftStep">
      <a:dk1>
        <a:srgbClr val="000000"/>
      </a:dk1>
      <a:lt1>
        <a:srgbClr val="FFFFFF"/>
      </a:lt1>
      <a:dk2>
        <a:srgbClr val="301B2B"/>
      </a:dk2>
      <a:lt2>
        <a:srgbClr val="F0F1F3"/>
      </a:lt2>
      <a:accent1>
        <a:srgbClr val="B1A11F"/>
      </a:accent1>
      <a:accent2>
        <a:srgbClr val="D57117"/>
      </a:accent2>
      <a:accent3>
        <a:srgbClr val="E73429"/>
      </a:accent3>
      <a:accent4>
        <a:srgbClr val="D5175B"/>
      </a:accent4>
      <a:accent5>
        <a:srgbClr val="E729BC"/>
      </a:accent5>
      <a:accent6>
        <a:srgbClr val="B117D5"/>
      </a:accent6>
      <a:hlink>
        <a:srgbClr val="5763C7"/>
      </a:hlink>
      <a:folHlink>
        <a:srgbClr val="7F7F7F"/>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docProps/app.xml><?xml version="1.0" encoding="utf-8"?>
<Properties xmlns="http://schemas.openxmlformats.org/officeDocument/2006/extended-properties" xmlns:vt="http://schemas.openxmlformats.org/officeDocument/2006/docPropsVTypes">
  <TotalTime>8</TotalTime>
  <Words>149</Words>
  <Application>Microsoft Office PowerPoint</Application>
  <PresentationFormat>Widescreen</PresentationFormat>
  <Paragraphs>8</Paragraphs>
  <Slides>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Avenir LT W01 55 Roman</vt:lpstr>
      <vt:lpstr>Avenir LT W01 95 Black</vt:lpstr>
      <vt:lpstr>Avenir Next LT Pro</vt:lpstr>
      <vt:lpstr>AvenirNext LT Pro Medium</vt:lpstr>
      <vt:lpstr>HSBC Univers Next Regular</vt:lpstr>
      <vt:lpstr>inherit</vt:lpstr>
      <vt:lpstr>Sabon Next LT</vt:lpstr>
      <vt:lpstr>DappledVTI</vt:lpstr>
      <vt:lpstr>How to stay safe online</vt:lpstr>
      <vt:lpstr> 1- Create a strong and easy-to-remember password  Passwords that combine letters and numbers. </vt:lpstr>
      <vt:lpstr>2- Change your password on a regular basis  It’s a good idea to change your password every month. </vt:lpstr>
      <vt:lpstr>3. Learn to spot fake emails and websites  Criminals use them to con people into giving away passwords and bank details – the technical word is ‘phishing’. </vt:lpstr>
      <vt:lpstr>4- Keep personal information personal.  Hackers can use social media profiles to figure out your passwords and answer those security questions in the password reset tools. Lock down your privacy settings and avoid posting things like birthdays, addresses, mother’s name, etc.  Be wary of requests to connect from people you do not know.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stay safe online</dc:title>
  <dc:creator>Ali Ayed</dc:creator>
  <cp:lastModifiedBy>Ali Ayed</cp:lastModifiedBy>
  <cp:revision>1</cp:revision>
  <dcterms:created xsi:type="dcterms:W3CDTF">2022-04-19T20:35:00Z</dcterms:created>
  <dcterms:modified xsi:type="dcterms:W3CDTF">2022-04-19T20:43:37Z</dcterms:modified>
</cp:coreProperties>
</file>