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229BA8-DB45-4E21-AC9E-98D5065713BA}" v="122" dt="2024-05-04T19:28:54.9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RY Phillips" userId="545f4faf23b6ce4e" providerId="LiveId" clId="{3C229BA8-DB45-4E21-AC9E-98D5065713BA}"/>
    <pc:docChg chg="custSel modSld modMainMaster">
      <pc:chgData name="GARY Phillips" userId="545f4faf23b6ce4e" providerId="LiveId" clId="{3C229BA8-DB45-4E21-AC9E-98D5065713BA}" dt="2024-05-05T03:11:17.995" v="1978" actId="255"/>
      <pc:docMkLst>
        <pc:docMk/>
      </pc:docMkLst>
      <pc:sldChg chg="modSp mod setBg">
        <pc:chgData name="GARY Phillips" userId="545f4faf23b6ce4e" providerId="LiveId" clId="{3C229BA8-DB45-4E21-AC9E-98D5065713BA}" dt="2024-05-05T03:11:17.995" v="1978" actId="255"/>
        <pc:sldMkLst>
          <pc:docMk/>
          <pc:sldMk cId="3363632329" sldId="256"/>
        </pc:sldMkLst>
        <pc:spChg chg="mod">
          <ac:chgData name="GARY Phillips" userId="545f4faf23b6ce4e" providerId="LiveId" clId="{3C229BA8-DB45-4E21-AC9E-98D5065713BA}" dt="2024-05-05T03:10:56.066" v="1976" actId="14100"/>
          <ac:spMkLst>
            <pc:docMk/>
            <pc:sldMk cId="3363632329" sldId="256"/>
            <ac:spMk id="4" creationId="{09E45CB2-47B1-8A9C-33DE-A041A660B72D}"/>
          </ac:spMkLst>
        </pc:spChg>
        <pc:spChg chg="mod">
          <ac:chgData name="GARY Phillips" userId="545f4faf23b6ce4e" providerId="LiveId" clId="{3C229BA8-DB45-4E21-AC9E-98D5065713BA}" dt="2024-05-05T03:11:17.995" v="1978" actId="255"/>
          <ac:spMkLst>
            <pc:docMk/>
            <pc:sldMk cId="3363632329" sldId="256"/>
            <ac:spMk id="5" creationId="{0DC09230-79C5-0847-B08A-FA101324BADA}"/>
          </ac:spMkLst>
        </pc:spChg>
      </pc:sldChg>
      <pc:sldMasterChg chg="setBg modSldLayout">
        <pc:chgData name="GARY Phillips" userId="545f4faf23b6ce4e" providerId="LiveId" clId="{3C229BA8-DB45-4E21-AC9E-98D5065713BA}" dt="2024-05-04T19:27:35.924" v="22"/>
        <pc:sldMasterMkLst>
          <pc:docMk/>
          <pc:sldMasterMk cId="1733363824" sldId="2147483648"/>
        </pc:sldMasterMkLst>
        <pc:sldLayoutChg chg="setBg">
          <pc:chgData name="GARY Phillips" userId="545f4faf23b6ce4e" providerId="LiveId" clId="{3C229BA8-DB45-4E21-AC9E-98D5065713BA}" dt="2024-05-04T19:27:35.924" v="22"/>
          <pc:sldLayoutMkLst>
            <pc:docMk/>
            <pc:sldMasterMk cId="1733363824" sldId="2147483648"/>
            <pc:sldLayoutMk cId="2574092997" sldId="2147483649"/>
          </pc:sldLayoutMkLst>
        </pc:sldLayoutChg>
        <pc:sldLayoutChg chg="setBg">
          <pc:chgData name="GARY Phillips" userId="545f4faf23b6ce4e" providerId="LiveId" clId="{3C229BA8-DB45-4E21-AC9E-98D5065713BA}" dt="2024-05-04T19:27:35.924" v="22"/>
          <pc:sldLayoutMkLst>
            <pc:docMk/>
            <pc:sldMasterMk cId="1733363824" sldId="2147483648"/>
            <pc:sldLayoutMk cId="2170679981" sldId="2147483650"/>
          </pc:sldLayoutMkLst>
        </pc:sldLayoutChg>
        <pc:sldLayoutChg chg="setBg">
          <pc:chgData name="GARY Phillips" userId="545f4faf23b6ce4e" providerId="LiveId" clId="{3C229BA8-DB45-4E21-AC9E-98D5065713BA}" dt="2024-05-04T19:27:35.924" v="22"/>
          <pc:sldLayoutMkLst>
            <pc:docMk/>
            <pc:sldMasterMk cId="1733363824" sldId="2147483648"/>
            <pc:sldLayoutMk cId="1008100429" sldId="2147483651"/>
          </pc:sldLayoutMkLst>
        </pc:sldLayoutChg>
        <pc:sldLayoutChg chg="setBg">
          <pc:chgData name="GARY Phillips" userId="545f4faf23b6ce4e" providerId="LiveId" clId="{3C229BA8-DB45-4E21-AC9E-98D5065713BA}" dt="2024-05-04T19:27:35.924" v="22"/>
          <pc:sldLayoutMkLst>
            <pc:docMk/>
            <pc:sldMasterMk cId="1733363824" sldId="2147483648"/>
            <pc:sldLayoutMk cId="53232815" sldId="2147483652"/>
          </pc:sldLayoutMkLst>
        </pc:sldLayoutChg>
        <pc:sldLayoutChg chg="setBg">
          <pc:chgData name="GARY Phillips" userId="545f4faf23b6ce4e" providerId="LiveId" clId="{3C229BA8-DB45-4E21-AC9E-98D5065713BA}" dt="2024-05-04T19:27:35.924" v="22"/>
          <pc:sldLayoutMkLst>
            <pc:docMk/>
            <pc:sldMasterMk cId="1733363824" sldId="2147483648"/>
            <pc:sldLayoutMk cId="2325163246" sldId="2147483653"/>
          </pc:sldLayoutMkLst>
        </pc:sldLayoutChg>
        <pc:sldLayoutChg chg="setBg">
          <pc:chgData name="GARY Phillips" userId="545f4faf23b6ce4e" providerId="LiveId" clId="{3C229BA8-DB45-4E21-AC9E-98D5065713BA}" dt="2024-05-04T19:27:35.924" v="22"/>
          <pc:sldLayoutMkLst>
            <pc:docMk/>
            <pc:sldMasterMk cId="1733363824" sldId="2147483648"/>
            <pc:sldLayoutMk cId="3413064362" sldId="2147483654"/>
          </pc:sldLayoutMkLst>
        </pc:sldLayoutChg>
        <pc:sldLayoutChg chg="setBg">
          <pc:chgData name="GARY Phillips" userId="545f4faf23b6ce4e" providerId="LiveId" clId="{3C229BA8-DB45-4E21-AC9E-98D5065713BA}" dt="2024-05-04T19:27:35.924" v="22"/>
          <pc:sldLayoutMkLst>
            <pc:docMk/>
            <pc:sldMasterMk cId="1733363824" sldId="2147483648"/>
            <pc:sldLayoutMk cId="2312034671" sldId="2147483655"/>
          </pc:sldLayoutMkLst>
        </pc:sldLayoutChg>
        <pc:sldLayoutChg chg="setBg">
          <pc:chgData name="GARY Phillips" userId="545f4faf23b6ce4e" providerId="LiveId" clId="{3C229BA8-DB45-4E21-AC9E-98D5065713BA}" dt="2024-05-04T19:27:35.924" v="22"/>
          <pc:sldLayoutMkLst>
            <pc:docMk/>
            <pc:sldMasterMk cId="1733363824" sldId="2147483648"/>
            <pc:sldLayoutMk cId="3030641076" sldId="2147483656"/>
          </pc:sldLayoutMkLst>
        </pc:sldLayoutChg>
        <pc:sldLayoutChg chg="setBg">
          <pc:chgData name="GARY Phillips" userId="545f4faf23b6ce4e" providerId="LiveId" clId="{3C229BA8-DB45-4E21-AC9E-98D5065713BA}" dt="2024-05-04T19:27:35.924" v="22"/>
          <pc:sldLayoutMkLst>
            <pc:docMk/>
            <pc:sldMasterMk cId="1733363824" sldId="2147483648"/>
            <pc:sldLayoutMk cId="4017161518" sldId="2147483657"/>
          </pc:sldLayoutMkLst>
        </pc:sldLayoutChg>
        <pc:sldLayoutChg chg="setBg">
          <pc:chgData name="GARY Phillips" userId="545f4faf23b6ce4e" providerId="LiveId" clId="{3C229BA8-DB45-4E21-AC9E-98D5065713BA}" dt="2024-05-04T19:27:35.924" v="22"/>
          <pc:sldLayoutMkLst>
            <pc:docMk/>
            <pc:sldMasterMk cId="1733363824" sldId="2147483648"/>
            <pc:sldLayoutMk cId="1504861917" sldId="2147483658"/>
          </pc:sldLayoutMkLst>
        </pc:sldLayoutChg>
        <pc:sldLayoutChg chg="setBg">
          <pc:chgData name="GARY Phillips" userId="545f4faf23b6ce4e" providerId="LiveId" clId="{3C229BA8-DB45-4E21-AC9E-98D5065713BA}" dt="2024-05-04T19:27:35.924" v="22"/>
          <pc:sldLayoutMkLst>
            <pc:docMk/>
            <pc:sldMasterMk cId="1733363824" sldId="2147483648"/>
            <pc:sldLayoutMk cId="2374553543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983A9-0795-BCE7-C901-3C9952633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2AB5B2-93F5-EE65-BD38-655AC9B52E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4CCDD8-0CB9-EF4C-EE76-75E5B95CE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036C8-7105-42F4-8768-0DD92B1F40ED}" type="datetimeFigureOut">
              <a:rPr lang="en-US" smtClean="0"/>
              <a:t>5/4/2024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91F012-D807-DD2E-717B-64C29F2CF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60A827-D4C6-76F0-C1C0-11F1B2F49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C28AD-D215-49DC-9CFF-E0554B2029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092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8DEE4-59AA-9B68-29B0-263C85702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CF2401-0222-5F0A-BE8A-A505359B26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201D50-0509-A385-9E51-CD5481349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036C8-7105-42F4-8768-0DD92B1F40ED}" type="datetimeFigureOut">
              <a:rPr lang="en-US" smtClean="0"/>
              <a:t>5/4/2024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188D4D-9EA4-7F71-BBB7-5DE50BC0B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D2749E-ECCD-33EE-5136-53EE9E21A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C28AD-D215-49DC-9CFF-E0554B2029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861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883E1C-2972-750A-8411-1FED266B3B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54A2D6-D076-6FEB-8E94-AA15220AF9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07E6C4-5C8E-E117-E099-E5E999CFF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036C8-7105-42F4-8768-0DD92B1F40ED}" type="datetimeFigureOut">
              <a:rPr lang="en-US" smtClean="0"/>
              <a:t>5/4/2024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9CC29B-9FAE-9A31-C37D-CCF252F70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ED0F12-088F-EA46-C5F0-EE918E2CF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C28AD-D215-49DC-9CFF-E0554B2029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553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F77E1-A014-D04D-C6E1-7606F981C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075CB2-5EE2-F3E7-C3FA-66814C1E54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33C487-E909-D98F-A300-7EA0FF75F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036C8-7105-42F4-8768-0DD92B1F40ED}" type="datetimeFigureOut">
              <a:rPr lang="en-US" smtClean="0"/>
              <a:t>5/4/2024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29A63C-2DD5-4289-627A-CDF0F3599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B348EF-8B59-E589-0185-5452F9477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C28AD-D215-49DC-9CFF-E0554B2029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679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C0CC7-8BE8-AFE2-214B-F9264BEED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83422-44D8-17D0-4819-5F64701E5F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7DEA92-1D2B-7C57-F77D-B927D9250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036C8-7105-42F4-8768-0DD92B1F40ED}" type="datetimeFigureOut">
              <a:rPr lang="en-US" smtClean="0"/>
              <a:t>5/4/2024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BB58A2-CDB3-CD03-4DB9-2D2921FC6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302EA3-A546-3076-2A07-E8F56C757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C28AD-D215-49DC-9CFF-E0554B2029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100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865DA2-80FC-6C93-E4B0-A69C0D84B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C748A9-FA5E-C309-1897-D286847C4F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0B9C49-E801-1669-837A-89B517C26E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176F90-D717-141C-2BA7-A53244A73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036C8-7105-42F4-8768-0DD92B1F40ED}" type="datetimeFigureOut">
              <a:rPr lang="en-US" smtClean="0"/>
              <a:t>5/4/2024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A50E29-F55C-448D-6CA3-46481A954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76D73E-92FF-4AFE-16A9-08A63AB3B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C28AD-D215-49DC-9CFF-E0554B2029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32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6CFAF-C9F5-FF70-A0B7-62D80B41E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78C634-742F-3F02-CFF7-087B2F90DC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742D2D-7D87-CC0D-9739-6D56279C80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57677A-B5A3-2DAA-E4A8-59E005F0A2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D80762-7CC4-10AB-0C13-AC807D1355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A4E7F6C-FF0B-9920-0EAE-097E09556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036C8-7105-42F4-8768-0DD92B1F40ED}" type="datetimeFigureOut">
              <a:rPr lang="en-US" smtClean="0"/>
              <a:t>5/4/2024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17398C-5BEE-32F5-AFFC-D39BBA6C6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5C8D0A-4F4C-DE79-C993-794B60AD5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C28AD-D215-49DC-9CFF-E0554B2029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163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430FF-406D-C584-E54B-C935BD4A9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84CB8A-82AD-6631-E234-03ACFA893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036C8-7105-42F4-8768-0DD92B1F40ED}" type="datetimeFigureOut">
              <a:rPr lang="en-US" smtClean="0"/>
              <a:t>5/4/2024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A87382-21C7-D254-7E95-7CE810094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72A0D9-1951-5E04-B5B2-EF4F5A9B6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C28AD-D215-49DC-9CFF-E0554B2029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064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74F19A-811C-E6A5-A70C-2D00F5CD2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036C8-7105-42F4-8768-0DD92B1F40ED}" type="datetimeFigureOut">
              <a:rPr lang="en-US" smtClean="0"/>
              <a:t>5/4/2024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EB2268-DDE5-B1B5-ADA3-47CD98ACC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0F1920-4F21-9CE6-5A5F-3845A78D1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C28AD-D215-49DC-9CFF-E0554B2029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03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C59FE-8C25-9BE0-949F-1332C9B8E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5A1485-74EE-A785-3548-0006BAA0E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121B71-0181-CABD-CEF4-50AD4B9170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D3C548-4B8B-50B0-E667-765319A85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036C8-7105-42F4-8768-0DD92B1F40ED}" type="datetimeFigureOut">
              <a:rPr lang="en-US" smtClean="0"/>
              <a:t>5/4/2024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E90B6A-336F-DB33-D0CA-A6297C7EB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292985-0587-2E65-B843-D91C97BA8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C28AD-D215-49DC-9CFF-E0554B2029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641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050F6-7ECF-93D4-39EE-C38AAD7DDA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03FA43-8A72-E82A-1690-C55E82F800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B463A9-4C83-6D94-D095-6612049262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BC53DB-5541-AAF8-E904-AF73250B1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036C8-7105-42F4-8768-0DD92B1F40ED}" type="datetimeFigureOut">
              <a:rPr lang="en-US" smtClean="0"/>
              <a:t>5/4/2024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1DEA3-1BA5-AC13-A410-77236ED4E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6DA22E-5438-773A-6270-72E894647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C28AD-D215-49DC-9CFF-E0554B2029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161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3">
                <a:lumMod val="20000"/>
                <a:lumOff val="8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D3B85F-7866-2218-69AE-28D4DA007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1517BD-5FD2-4646-7D20-2A5C58555C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C8D8E8-151A-C2A4-526F-8DDC8E97FE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4C036C8-7105-42F4-8768-0DD92B1F40ED}" type="datetimeFigureOut">
              <a:rPr lang="en-US" smtClean="0"/>
              <a:t>5/4/2024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760B4B-6C50-5DFE-9BAA-0659C22054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275555-F107-577B-1815-F3AF261205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CFC28AD-D215-49DC-9CFF-E0554B2029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363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6">
                <a:lumMod val="20000"/>
                <a:lumOff val="80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3">
                <a:lumMod val="20000"/>
                <a:lumOff val="8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9E45CB2-47B1-8A9C-33DE-A041A660B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2467"/>
          </a:xfrm>
        </p:spPr>
        <p:txBody>
          <a:bodyPr>
            <a:normAutofit/>
          </a:bodyPr>
          <a:lstStyle/>
          <a:p>
            <a:pPr algn="ctr"/>
            <a:r>
              <a:rPr lang="en-US" sz="3600" b="1" i="1" u="sng" dirty="0">
                <a:solidFill>
                  <a:srgbClr val="C00000"/>
                </a:solidFill>
                <a:latin typeface="Georgia Pro Cond Semibold" panose="020F0502020204030204" pitchFamily="18" charset="0"/>
              </a:rPr>
              <a:t>Key Selling Questions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DC09230-79C5-0847-B08A-FA101324BA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320"/>
            <a:ext cx="10515600" cy="4759643"/>
          </a:xfrm>
        </p:spPr>
        <p:txBody>
          <a:bodyPr>
            <a:normAutofit/>
          </a:bodyPr>
          <a:lstStyle/>
          <a:p>
            <a:r>
              <a:rPr lang="en-US" sz="1300" b="1" i="1" u="sng" dirty="0">
                <a:solidFill>
                  <a:schemeClr val="accent6">
                    <a:lumMod val="50000"/>
                  </a:schemeClr>
                </a:solidFill>
                <a:latin typeface="Lucida Calligraphy" panose="03010101010101010101" pitchFamily="66" charset="0"/>
              </a:rPr>
              <a:t>Should We Sell?  </a:t>
            </a:r>
            <a:r>
              <a:rPr lang="en-US" sz="1300" b="1" i="1" dirty="0">
                <a:solidFill>
                  <a:schemeClr val="accent6">
                    <a:lumMod val="50000"/>
                  </a:schemeClr>
                </a:solidFill>
                <a:latin typeface="Lucida Calligraphy" panose="03010101010101010101" pitchFamily="66" charset="0"/>
              </a:rPr>
              <a:t>The market will always exist for business acquisitions. Ask yourself the deeper question; do you desire to retire, do something different or spend more time with family?</a:t>
            </a:r>
          </a:p>
          <a:p>
            <a:r>
              <a:rPr lang="en-US" sz="1300" b="1" i="1" u="sng" dirty="0">
                <a:solidFill>
                  <a:schemeClr val="accent6">
                    <a:lumMod val="50000"/>
                  </a:schemeClr>
                </a:solidFill>
                <a:latin typeface="Lucida Calligraphy" panose="03010101010101010101" pitchFamily="66" charset="0"/>
              </a:rPr>
              <a:t>What do Most Buyers Want in an Acquistion? </a:t>
            </a:r>
            <a:r>
              <a:rPr lang="en-US" sz="1300" b="1" i="1" dirty="0">
                <a:solidFill>
                  <a:schemeClr val="accent6">
                    <a:lumMod val="50000"/>
                  </a:schemeClr>
                </a:solidFill>
                <a:latin typeface="Lucida Calligraphy" panose="03010101010101010101" pitchFamily="66" charset="0"/>
              </a:rPr>
              <a:t>Sound business operations with solid leadership, profit growth and a team concept in play.</a:t>
            </a:r>
          </a:p>
          <a:p>
            <a:r>
              <a:rPr lang="en-US" sz="1300" b="1" i="1" u="sng" dirty="0">
                <a:solidFill>
                  <a:schemeClr val="accent6">
                    <a:lumMod val="50000"/>
                  </a:schemeClr>
                </a:solidFill>
                <a:latin typeface="Lucida Calligraphy" panose="03010101010101010101" pitchFamily="66" charset="0"/>
              </a:rPr>
              <a:t>Will I Need an Attorney? </a:t>
            </a:r>
            <a:r>
              <a:rPr lang="en-US" sz="1300" b="1" i="1" dirty="0">
                <a:solidFill>
                  <a:schemeClr val="accent6">
                    <a:lumMod val="50000"/>
                  </a:schemeClr>
                </a:solidFill>
                <a:latin typeface="Lucida Calligraphy" panose="03010101010101010101" pitchFamily="66" charset="0"/>
              </a:rPr>
              <a:t>Only when you are presented a final contract, it is recommended you seek an M&amp;A Attorney familiar with your line of business.</a:t>
            </a:r>
          </a:p>
          <a:p>
            <a:r>
              <a:rPr lang="en-US" sz="1300" b="1" i="1" u="sng" dirty="0">
                <a:solidFill>
                  <a:schemeClr val="accent6">
                    <a:lumMod val="50000"/>
                  </a:schemeClr>
                </a:solidFill>
                <a:latin typeface="Lucida Calligraphy" panose="03010101010101010101" pitchFamily="66" charset="0"/>
              </a:rPr>
              <a:t>Will Buyers Want my Real Estate? </a:t>
            </a:r>
            <a:r>
              <a:rPr lang="en-US" sz="1300" b="1" i="1" dirty="0">
                <a:solidFill>
                  <a:schemeClr val="accent6">
                    <a:lumMod val="50000"/>
                  </a:schemeClr>
                </a:solidFill>
                <a:latin typeface="Lucida Calligraphy" panose="03010101010101010101" pitchFamily="66" charset="0"/>
              </a:rPr>
              <a:t>Not usually, they will just maintain or create a lease.</a:t>
            </a:r>
          </a:p>
          <a:p>
            <a:r>
              <a:rPr lang="en-US" sz="1300" b="1" i="1" u="sng" dirty="0">
                <a:solidFill>
                  <a:schemeClr val="accent6">
                    <a:lumMod val="50000"/>
                  </a:schemeClr>
                </a:solidFill>
                <a:latin typeface="Lucida Calligraphy" panose="03010101010101010101" pitchFamily="66" charset="0"/>
              </a:rPr>
              <a:t>What is the Main Focus at Due Diligence? </a:t>
            </a:r>
            <a:r>
              <a:rPr lang="en-US" sz="1300" b="1" i="1" dirty="0">
                <a:solidFill>
                  <a:schemeClr val="accent6">
                    <a:lumMod val="50000"/>
                  </a:schemeClr>
                </a:solidFill>
                <a:latin typeface="Lucida Calligraphy" panose="03010101010101010101" pitchFamily="66" charset="0"/>
              </a:rPr>
              <a:t>Confirmation of the financials shared and any regulatory compliance.</a:t>
            </a:r>
          </a:p>
          <a:p>
            <a:r>
              <a:rPr lang="en-US" sz="1300" b="1" i="1" u="sng" dirty="0">
                <a:solidFill>
                  <a:schemeClr val="accent6">
                    <a:lumMod val="50000"/>
                  </a:schemeClr>
                </a:solidFill>
                <a:latin typeface="Lucida Calligraphy" panose="03010101010101010101" pitchFamily="66" charset="0"/>
              </a:rPr>
              <a:t>How is the Purchase Price Paid? </a:t>
            </a:r>
            <a:r>
              <a:rPr lang="en-US" sz="1300" b="1" i="1" dirty="0">
                <a:solidFill>
                  <a:schemeClr val="accent6">
                    <a:lumMod val="50000"/>
                  </a:schemeClr>
                </a:solidFill>
                <a:latin typeface="Lucida Calligraphy" panose="03010101010101010101" pitchFamily="66" charset="0"/>
              </a:rPr>
              <a:t>All Cash  on an Asset Purchase with the majority upfront and the rest in less than six months once all debts are paid off and the transition is complete.</a:t>
            </a:r>
          </a:p>
          <a:p>
            <a:r>
              <a:rPr lang="en-US" sz="1300" b="1" i="1" u="sng" dirty="0">
                <a:solidFill>
                  <a:schemeClr val="accent6">
                    <a:lumMod val="50000"/>
                  </a:schemeClr>
                </a:solidFill>
                <a:latin typeface="Lucida Calligraphy" panose="03010101010101010101" pitchFamily="66" charset="0"/>
              </a:rPr>
              <a:t>Will I be Retained With the Business? </a:t>
            </a:r>
            <a:r>
              <a:rPr lang="en-US" sz="1300" b="1" i="1" dirty="0">
                <a:solidFill>
                  <a:schemeClr val="accent6">
                    <a:lumMod val="50000"/>
                  </a:schemeClr>
                </a:solidFill>
                <a:latin typeface="Lucida Calligraphy" panose="03010101010101010101" pitchFamily="66" charset="0"/>
              </a:rPr>
              <a:t>Most buyers prefer that but, will work with you if you want to depart after the transition.</a:t>
            </a:r>
          </a:p>
          <a:p>
            <a:r>
              <a:rPr lang="en-US" sz="1300" b="1" i="1" u="sng" dirty="0">
                <a:solidFill>
                  <a:schemeClr val="accent6">
                    <a:lumMod val="50000"/>
                  </a:schemeClr>
                </a:solidFill>
                <a:latin typeface="Lucida Calligraphy" panose="03010101010101010101" pitchFamily="66" charset="0"/>
              </a:rPr>
              <a:t>Do I Tell the Employees About the Sale? </a:t>
            </a:r>
            <a:r>
              <a:rPr lang="en-US" sz="1300" b="1" i="1" dirty="0">
                <a:solidFill>
                  <a:schemeClr val="accent6">
                    <a:lumMod val="50000"/>
                  </a:schemeClr>
                </a:solidFill>
                <a:latin typeface="Lucida Calligraphy" panose="03010101010101010101" pitchFamily="66" charset="0"/>
              </a:rPr>
              <a:t>No, not until the final day of the transaction, Coaching is provided.</a:t>
            </a:r>
          </a:p>
          <a:p>
            <a:r>
              <a:rPr lang="en-US" sz="1300" b="1" i="1" u="sng" dirty="0">
                <a:solidFill>
                  <a:schemeClr val="accent6">
                    <a:lumMod val="50000"/>
                  </a:schemeClr>
                </a:solidFill>
                <a:latin typeface="Lucida Calligraphy" panose="03010101010101010101" pitchFamily="66" charset="0"/>
              </a:rPr>
              <a:t>How are Valuations Determined? </a:t>
            </a:r>
            <a:r>
              <a:rPr lang="en-US" sz="1300" b="1" i="1" dirty="0">
                <a:solidFill>
                  <a:schemeClr val="accent6">
                    <a:lumMod val="50000"/>
                  </a:schemeClr>
                </a:solidFill>
                <a:latin typeface="Lucida Calligraphy" panose="03010101010101010101" pitchFamily="66" charset="0"/>
              </a:rPr>
              <a:t>Valuations are determined by applying an industry multiple to your recasted net income which entails several variables. Each valuation is different and full disclosure will be provided.</a:t>
            </a:r>
          </a:p>
          <a:p>
            <a:r>
              <a:rPr lang="en-US" sz="1300" b="1" i="1" u="sng" dirty="0">
                <a:solidFill>
                  <a:schemeClr val="accent6">
                    <a:lumMod val="50000"/>
                  </a:schemeClr>
                </a:solidFill>
                <a:latin typeface="Lucida Calligraphy" panose="03010101010101010101" pitchFamily="66" charset="0"/>
              </a:rPr>
              <a:t>What Does Goodwill Mean?</a:t>
            </a:r>
            <a:r>
              <a:rPr lang="en-US" sz="1300" b="1" i="1" dirty="0">
                <a:solidFill>
                  <a:schemeClr val="accent6">
                    <a:lumMod val="50000"/>
                  </a:schemeClr>
                </a:solidFill>
                <a:latin typeface="Lucida Calligraphy" panose="03010101010101010101" pitchFamily="66" charset="0"/>
              </a:rPr>
              <a:t> It equates to the difference between the Purchase Price and what the Net Book Value the Buyer is receiving. It is also known as an Intangible Value which is taxed at a Capital Gains rate which is usually lower.</a:t>
            </a:r>
            <a:endParaRPr lang="en-US" sz="1300" b="1" i="1" u="sng" dirty="0">
              <a:solidFill>
                <a:schemeClr val="accent6">
                  <a:lumMod val="50000"/>
                </a:schemeClr>
              </a:solidFill>
              <a:latin typeface="Lucida Calligraphy" panose="03010101010101010101" pitchFamily="66" charset="0"/>
            </a:endParaRPr>
          </a:p>
          <a:p>
            <a:endParaRPr lang="en-US" sz="1400" b="1" i="1" u="sng" dirty="0">
              <a:solidFill>
                <a:schemeClr val="accent6">
                  <a:lumMod val="50000"/>
                </a:schemeClr>
              </a:solidFill>
              <a:latin typeface="Lucida Calligraphy" panose="03010101010101010101" pitchFamily="66" charset="0"/>
            </a:endParaRPr>
          </a:p>
          <a:p>
            <a:endParaRPr lang="en-US" sz="1600" b="1" i="1" u="sng" dirty="0">
              <a:solidFill>
                <a:schemeClr val="accent6">
                  <a:lumMod val="50000"/>
                </a:schemeClr>
              </a:solidFill>
              <a:latin typeface="Lucida Calligraphy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632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</TotalTime>
  <Words>301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Georgia Pro Cond Semibold</vt:lpstr>
      <vt:lpstr>Lucida Calligraphy</vt:lpstr>
      <vt:lpstr>Office Theme</vt:lpstr>
      <vt:lpstr>Key Selling 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Founder’s Profile</dc:title>
  <dc:creator>GARY Phillips</dc:creator>
  <cp:lastModifiedBy>GARY Phillips</cp:lastModifiedBy>
  <cp:revision>2</cp:revision>
  <dcterms:created xsi:type="dcterms:W3CDTF">2024-05-04T18:24:02Z</dcterms:created>
  <dcterms:modified xsi:type="dcterms:W3CDTF">2024-05-05T03:11:18Z</dcterms:modified>
</cp:coreProperties>
</file>