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06" r:id="rId5"/>
    <p:sldId id="315" r:id="rId6"/>
    <p:sldId id="319" r:id="rId7"/>
    <p:sldId id="316" r:id="rId8"/>
    <p:sldId id="309" r:id="rId9"/>
    <p:sldId id="307" r:id="rId10"/>
    <p:sldId id="310" r:id="rId11"/>
    <p:sldId id="312" r:id="rId12"/>
    <p:sldId id="320" r:id="rId13"/>
    <p:sldId id="311" r:id="rId14"/>
    <p:sldId id="313" r:id="rId15"/>
    <p:sldId id="314" r:id="rId16"/>
    <p:sldId id="31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391621-76C6-40ED-98DF-0003703689C1}" v="133" dt="2024-01-25T21:19:36.3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79" autoAdjust="0"/>
  </p:normalViewPr>
  <p:slideViewPr>
    <p:cSldViewPr snapToGrid="0">
      <p:cViewPr varScale="1">
        <p:scale>
          <a:sx n="98" d="100"/>
          <a:sy n="98" d="100"/>
        </p:scale>
        <p:origin x="11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6/14/2024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6/14/2024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722" y="2313619"/>
            <a:ext cx="8695944" cy="1325880"/>
          </a:xfrm>
        </p:spPr>
        <p:txBody>
          <a:bodyPr>
            <a:normAutofit/>
          </a:bodyPr>
          <a:lstStyle/>
          <a:p>
            <a:r>
              <a:rPr lang="zh-CN" altLang="en-US" sz="6000" b="1" dirty="0"/>
              <a:t>父母如何与成年子女相处</a:t>
            </a:r>
            <a:endParaRPr lang="en-US" sz="60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CACF7-2C6F-C21B-B2F0-1092067CB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詩篇</a:t>
            </a:r>
            <a:r>
              <a:rPr lang="en-US" altLang="zh-TW" dirty="0">
                <a:latin typeface="SimSun" panose="02010600030101010101" pitchFamily="2" charset="-122"/>
                <a:ea typeface="SimSun" panose="02010600030101010101" pitchFamily="2" charset="-122"/>
              </a:rPr>
              <a:t>127:3</a:t>
            </a:r>
            <a:endParaRPr lang="en-CA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CDBCB-C083-D360-615C-815DD41B6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988" y="3335321"/>
            <a:ext cx="10168812" cy="160057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  </a:t>
            </a:r>
            <a:r>
              <a:rPr lang="zh-TW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聖經這樣說 </a:t>
            </a:r>
            <a:r>
              <a:rPr lang="en-US" altLang="zh-TW" sz="4000" dirty="0">
                <a:latin typeface="SimSun" panose="02010600030101010101" pitchFamily="2" charset="-122"/>
                <a:ea typeface="SimSun" panose="02010600030101010101" pitchFamily="2" charset="-122"/>
              </a:rPr>
              <a:t>:</a:t>
            </a:r>
            <a:r>
              <a:rPr lang="zh-TW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「兒女是耶和華所賜的產業 </a:t>
            </a:r>
            <a:r>
              <a:rPr lang="en-US" altLang="zh-TW" sz="4000" dirty="0">
                <a:latin typeface="SimSun" panose="02010600030101010101" pitchFamily="2" charset="-122"/>
                <a:ea typeface="SimSun" panose="02010600030101010101" pitchFamily="2" charset="-122"/>
              </a:rPr>
              <a:t>; </a:t>
            </a:r>
            <a:r>
              <a:rPr lang="zh-TW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所懷的胎，是祂所給的賞賜。」</a:t>
            </a:r>
            <a:r>
              <a:rPr lang="zh-TW" altLang="en-US" dirty="0"/>
              <a:t> 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E2BD60-62D1-9B62-11AF-D6391319BD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424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45AA2-FE1F-370B-43F2-7D997B290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5" y="1284358"/>
            <a:ext cx="8591987" cy="881745"/>
          </a:xfrm>
        </p:spPr>
        <p:txBody>
          <a:bodyPr>
            <a:normAutofit/>
          </a:bodyPr>
          <a:lstStyle/>
          <a:p>
            <a:r>
              <a:rPr lang="zh-TW" altLang="en-US" sz="4000" b="1" dirty="0"/>
              <a:t>三</a:t>
            </a:r>
            <a:r>
              <a:rPr lang="en-US" altLang="zh-TW" sz="4000" b="1" dirty="0"/>
              <a:t>.  </a:t>
            </a:r>
            <a:r>
              <a:rPr lang="zh-TW" altLang="en-US" sz="4000" b="1" dirty="0"/>
              <a:t>放給神 </a:t>
            </a:r>
            <a:endParaRPr lang="en-CA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BDE8C-29E6-741C-5442-046E0F171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196" y="2313991"/>
            <a:ext cx="8976049" cy="2827175"/>
          </a:xfrm>
        </p:spPr>
        <p:txBody>
          <a:bodyPr>
            <a:noAutofit/>
          </a:bodyPr>
          <a:lstStyle/>
          <a:p>
            <a:r>
              <a:rPr lang="en-US" altLang="zh-TW" sz="3600" dirty="0">
                <a:latin typeface="SimSun" panose="02010600030101010101" pitchFamily="2" charset="-122"/>
                <a:ea typeface="SimSun" panose="02010600030101010101" pitchFamily="2" charset="-122"/>
              </a:rPr>
              <a:t>1. </a:t>
            </a:r>
            <a:r>
              <a:rPr lang="zh-TW" alt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存感恩的心保管</a:t>
            </a:r>
          </a:p>
          <a:p>
            <a:r>
              <a:rPr lang="zh-TW" alt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en-US" altLang="zh-TW" sz="3600" dirty="0">
                <a:latin typeface="SimSun" panose="02010600030101010101" pitchFamily="2" charset="-122"/>
                <a:ea typeface="SimSun" panose="02010600030101010101" pitchFamily="2" charset="-122"/>
              </a:rPr>
              <a:t>A. </a:t>
            </a:r>
            <a:r>
              <a:rPr lang="zh-TW" alt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美好的賞賜</a:t>
            </a:r>
          </a:p>
          <a:p>
            <a:r>
              <a:rPr lang="zh-TW" alt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en-US" altLang="zh-TW" sz="3600" dirty="0">
                <a:latin typeface="SimSun" panose="02010600030101010101" pitchFamily="2" charset="-122"/>
                <a:ea typeface="SimSun" panose="02010600030101010101" pitchFamily="2" charset="-122"/>
              </a:rPr>
              <a:t>B. </a:t>
            </a:r>
            <a:r>
              <a:rPr lang="zh-TW" alt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奇妙的賞賜 </a:t>
            </a:r>
            <a:endParaRPr lang="en-US" altLang="zh-TW" sz="3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TW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endParaRPr lang="en-CA" sz="40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B4B497-9531-EFFC-DBD2-C42E7803AA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30BD44-9C0B-CFCB-6DA9-4D278D337E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22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689DE-C3ED-180A-B0B1-DFC9A897B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372" y="1731762"/>
            <a:ext cx="8037047" cy="3394476"/>
          </a:xfrm>
        </p:spPr>
        <p:txBody>
          <a:bodyPr>
            <a:normAutofit fontScale="25000" lnSpcReduction="20000"/>
          </a:bodyPr>
          <a:lstStyle/>
          <a:p>
            <a:r>
              <a:rPr lang="en-US" altLang="zh-TW" sz="14400" b="1" dirty="0">
                <a:latin typeface="SimSun" panose="02010600030101010101" pitchFamily="2" charset="-122"/>
                <a:ea typeface="SimSun" panose="02010600030101010101" pitchFamily="2" charset="-122"/>
              </a:rPr>
              <a:t>2. </a:t>
            </a:r>
            <a:r>
              <a:rPr lang="zh-TW" altLang="en-US" sz="14400" b="1" dirty="0">
                <a:latin typeface="SimSun" panose="02010600030101010101" pitchFamily="2" charset="-122"/>
                <a:ea typeface="SimSun" panose="02010600030101010101" pitchFamily="2" charset="-122"/>
              </a:rPr>
              <a:t>存交託的心代禱</a:t>
            </a:r>
          </a:p>
          <a:p>
            <a:r>
              <a:rPr lang="zh-TW" altLang="en-US" sz="14400" dirty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en-US" altLang="zh-TW" sz="14400" dirty="0">
                <a:latin typeface="SimSun" panose="02010600030101010101" pitchFamily="2" charset="-122"/>
                <a:ea typeface="SimSun" panose="02010600030101010101" pitchFamily="2" charset="-122"/>
              </a:rPr>
              <a:t>A. </a:t>
            </a:r>
            <a:r>
              <a:rPr lang="zh-TW" altLang="en-US" sz="14400" dirty="0">
                <a:latin typeface="SimSun" panose="02010600030101010101" pitchFamily="2" charset="-122"/>
                <a:ea typeface="SimSun" panose="02010600030101010101" pitchFamily="2" charset="-122"/>
              </a:rPr>
              <a:t>不落空的交託</a:t>
            </a:r>
          </a:p>
          <a:p>
            <a:r>
              <a:rPr lang="zh-TW" altLang="en-US" sz="14400" dirty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en-US" altLang="zh-TW" sz="14400" dirty="0">
                <a:latin typeface="SimSun" panose="02010600030101010101" pitchFamily="2" charset="-122"/>
                <a:ea typeface="SimSun" panose="02010600030101010101" pitchFamily="2" charset="-122"/>
              </a:rPr>
              <a:t>B. </a:t>
            </a:r>
            <a:r>
              <a:rPr lang="zh-TW" altLang="en-US" sz="14400" dirty="0">
                <a:latin typeface="SimSun" panose="02010600030101010101" pitchFamily="2" charset="-122"/>
                <a:ea typeface="SimSun" panose="02010600030101010101" pitchFamily="2" charset="-122"/>
              </a:rPr>
              <a:t>不灰心的禱告</a:t>
            </a:r>
            <a:endParaRPr lang="en-US" altLang="zh-TW" sz="144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altLang="zh-TW" sz="144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14400" dirty="0">
                <a:latin typeface="SimSun" panose="02010600030101010101" pitchFamily="2" charset="-122"/>
                <a:ea typeface="SimSun" panose="02010600030101010101" pitchFamily="2" charset="-122"/>
              </a:rPr>
              <a:t>箴</a:t>
            </a:r>
            <a:r>
              <a:rPr lang="en-US" altLang="zh-CN" sz="14400" dirty="0">
                <a:latin typeface="SimSun" panose="02010600030101010101" pitchFamily="2" charset="-122"/>
                <a:ea typeface="SimSun" panose="02010600030101010101" pitchFamily="2" charset="-122"/>
              </a:rPr>
              <a:t>19:21</a:t>
            </a:r>
            <a:r>
              <a:rPr lang="zh-CN" altLang="en-US" sz="14400" dirty="0">
                <a:latin typeface="SimSun" panose="02010600030101010101" pitchFamily="2" charset="-122"/>
                <a:ea typeface="SimSun" panose="02010600030101010101" pitchFamily="2" charset="-122"/>
              </a:rPr>
              <a:t>人心多有计谋．惟有耶和华的筹算、才能立定。</a:t>
            </a:r>
          </a:p>
          <a:p>
            <a:endParaRPr lang="zh-CN" altLang="en-US" sz="44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TW" altLang="en-US" sz="44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</a:p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E19D47-1320-6B53-DFDE-0DD640BB0D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90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9FE3B-FD8E-4780-DCB7-91DF7A94C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2339" y="1662715"/>
            <a:ext cx="8823929" cy="2697480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以</a:t>
            </a:r>
            <a:r>
              <a:rPr lang="en-US" altLang="zh-CN" sz="3200" dirty="0">
                <a:latin typeface="SimSun" panose="02010600030101010101" pitchFamily="2" charset="-122"/>
                <a:ea typeface="SimSun" panose="02010600030101010101" pitchFamily="2" charset="-122"/>
              </a:rPr>
              <a:t>4:2</a:t>
            </a:r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凡事谦虚、温柔、忍耐、用爱心互相宽容、</a:t>
            </a:r>
            <a:endParaRPr lang="en-CA" altLang="zh-CN" sz="32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CA" altLang="zh-CN" sz="32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雅</a:t>
            </a:r>
            <a:r>
              <a:rPr lang="en-US" altLang="zh-CN" sz="3200" dirty="0">
                <a:latin typeface="SimSun" panose="02010600030101010101" pitchFamily="2" charset="-122"/>
                <a:ea typeface="SimSun" panose="02010600030101010101" pitchFamily="2" charset="-122"/>
              </a:rPr>
              <a:t>1:2</a:t>
            </a:r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我的弟兄们、你们落在百般试炼中、都要以为大喜乐．</a:t>
            </a:r>
            <a:endParaRPr lang="en-CA" sz="32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6E87DE-E93E-60C0-6CDA-A69E182B29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A29C82-18A5-B434-24FC-EB21FA3450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693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4397632-D98D-59F4-2873-37E252E85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4088" y="2587050"/>
            <a:ext cx="7743825" cy="118383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2FD9D-DDFD-6508-5D13-4637006FDA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8E350C-A81E-07C4-D359-1731D2ACA6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8C2608-0BA8-4F48-B592-32730BBE9D0C}"/>
              </a:ext>
            </a:extLst>
          </p:cNvPr>
          <p:cNvSpPr txBox="1"/>
          <p:nvPr/>
        </p:nvSpPr>
        <p:spPr>
          <a:xfrm>
            <a:off x="2094868" y="1548374"/>
            <a:ext cx="800226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願我們運用聖經的教導，以神的智慧和無私的愛對待我們成年的兒女，建立與他們之間持久美好的關係。有問題時倚靠神不愁煩，交托神處變不驚。使我們的家可以像詩篇</a:t>
            </a:r>
            <a:r>
              <a:rPr lang="en-US" altLang="zh-TW" sz="3200" dirty="0">
                <a:latin typeface="SimSun" panose="02010600030101010101" pitchFamily="2" charset="-122"/>
                <a:ea typeface="SimSun" panose="02010600030101010101" pitchFamily="2" charset="-122"/>
              </a:rPr>
              <a:t>128</a:t>
            </a:r>
            <a:r>
              <a:rPr lang="zh-TW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篇蒙福的家，看見我們的兒女</a:t>
            </a:r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和孙儿</a:t>
            </a:r>
            <a:r>
              <a:rPr lang="zh-TW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，家中充滿屬天的福樂和平安。</a:t>
            </a:r>
            <a:endParaRPr lang="en-CA" sz="32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3078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19FD0-FA4A-29ED-D244-3A1DBA059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74" y="393192"/>
            <a:ext cx="9546771" cy="858976"/>
          </a:xfrm>
        </p:spPr>
        <p:txBody>
          <a:bodyPr/>
          <a:lstStyle/>
          <a:p>
            <a:r>
              <a:rPr lang="zh-TW" altLang="en-US" dirty="0"/>
              <a:t>诗 篇 </a:t>
            </a:r>
            <a:r>
              <a:rPr lang="en-US" altLang="zh-TW" dirty="0"/>
              <a:t>128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E4BFF-94DE-AC74-49A1-8538369F7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58" y="2975158"/>
            <a:ext cx="10972799" cy="3489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b="1" dirty="0">
                <a:latin typeface="SimSun" panose="02010600030101010101" pitchFamily="2" charset="-122"/>
                <a:ea typeface="SimSun" panose="02010600030101010101" pitchFamily="2" charset="-122"/>
              </a:rPr>
              <a:t>1</a:t>
            </a: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 凡敬畏耶和华、遵行他道的人、便为有福。</a:t>
            </a:r>
          </a:p>
          <a:p>
            <a:pPr marL="0" indent="0">
              <a:buNone/>
            </a:pPr>
            <a:r>
              <a:rPr lang="en-US" altLang="zh-CN" b="1" dirty="0">
                <a:latin typeface="SimSun" panose="02010600030101010101" pitchFamily="2" charset="-122"/>
                <a:ea typeface="SimSun" panose="02010600030101010101" pitchFamily="2" charset="-122"/>
              </a:rPr>
              <a:t>2 </a:t>
            </a: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你要吃劳碌得来的．你要享福、事情顺利。</a:t>
            </a:r>
          </a:p>
          <a:p>
            <a:pPr marL="0" indent="0">
              <a:buNone/>
            </a:pPr>
            <a:r>
              <a:rPr lang="en-US" altLang="zh-CN" b="1" dirty="0">
                <a:latin typeface="SimSun" panose="02010600030101010101" pitchFamily="2" charset="-122"/>
                <a:ea typeface="SimSun" panose="02010600030101010101" pitchFamily="2" charset="-122"/>
              </a:rPr>
              <a:t>3 </a:t>
            </a: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你妻子在你的内室、好像多结果子的葡萄树．你儿女围绕你的桌子、好像橄榄栽子。</a:t>
            </a:r>
          </a:p>
          <a:p>
            <a:pPr marL="0" indent="0">
              <a:buNone/>
            </a:pPr>
            <a:r>
              <a:rPr lang="en-US" altLang="zh-CN" b="1" dirty="0">
                <a:latin typeface="SimSun" panose="02010600030101010101" pitchFamily="2" charset="-122"/>
                <a:ea typeface="SimSun" panose="02010600030101010101" pitchFamily="2" charset="-122"/>
              </a:rPr>
              <a:t>4 </a:t>
            </a: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看哪、敬畏耶和华的人、必要这样蒙福。</a:t>
            </a:r>
          </a:p>
          <a:p>
            <a:pPr marL="0" indent="0">
              <a:buNone/>
            </a:pPr>
            <a:r>
              <a:rPr lang="en-US" altLang="zh-CN" b="1" dirty="0">
                <a:latin typeface="SimSun" panose="02010600030101010101" pitchFamily="2" charset="-122"/>
                <a:ea typeface="SimSun" panose="02010600030101010101" pitchFamily="2" charset="-122"/>
              </a:rPr>
              <a:t>5 </a:t>
            </a: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愿耶和华从锡安赐福给你。愿你一生一世、看见耶路撒冷的好处。</a:t>
            </a:r>
          </a:p>
          <a:p>
            <a:pPr marL="0" indent="0">
              <a:buNone/>
            </a:pPr>
            <a:r>
              <a:rPr lang="en-US" altLang="zh-CN" b="1" dirty="0">
                <a:latin typeface="SimSun" panose="02010600030101010101" pitchFamily="2" charset="-122"/>
                <a:ea typeface="SimSun" panose="02010600030101010101" pitchFamily="2" charset="-122"/>
              </a:rPr>
              <a:t>6 </a:t>
            </a: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愿你看见你儿女的儿女。愿平安归于以色列！</a:t>
            </a:r>
            <a:endParaRPr lang="en-CA" altLang="zh-CN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28FDD8-CBC3-4E41-3BEB-FD38114840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910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146C4-7604-DBA1-59E8-FB97EE066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1402" y="1133313"/>
            <a:ext cx="7769196" cy="840128"/>
          </a:xfrm>
        </p:spPr>
        <p:txBody>
          <a:bodyPr/>
          <a:lstStyle/>
          <a:p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箴 言</a:t>
            </a:r>
            <a:endParaRPr lang="en-CA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858F0-ECC8-5B6D-D487-A8BF80C0F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6099" y="2039671"/>
            <a:ext cx="8298872" cy="3017521"/>
          </a:xfrm>
        </p:spPr>
        <p:txBody>
          <a:bodyPr>
            <a:noAutofit/>
          </a:bodyPr>
          <a:lstStyle/>
          <a:p>
            <a:r>
              <a:rPr lang="en-US" altLang="zh-CN" sz="3600" dirty="0">
                <a:latin typeface="SimSun" panose="02010600030101010101" pitchFamily="2" charset="-122"/>
                <a:ea typeface="SimSun" panose="02010600030101010101" pitchFamily="2" charset="-122"/>
              </a:rPr>
              <a:t>22:6 </a:t>
            </a:r>
            <a:r>
              <a:rPr lang="zh-CN" alt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教养孩童、使他走当行的道、就是到老他也不偏离。</a:t>
            </a:r>
            <a:endParaRPr lang="en-CA" altLang="zh-CN" sz="3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TW" alt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聖經在創世記二章</a:t>
            </a:r>
            <a:r>
              <a:rPr lang="en-US" altLang="zh-TW" sz="3600" dirty="0">
                <a:latin typeface="SimSun" panose="02010600030101010101" pitchFamily="2" charset="-122"/>
                <a:ea typeface="SimSun" panose="02010600030101010101" pitchFamily="2" charset="-122"/>
              </a:rPr>
              <a:t>24</a:t>
            </a:r>
            <a:r>
              <a:rPr lang="zh-TW" alt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節，這樣說： </a:t>
            </a:r>
            <a:br>
              <a:rPr lang="zh-TW" altLang="en-US" sz="3600" dirty="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TW" alt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「因此，人要離開父母，與妻子連合，</a:t>
            </a:r>
            <a:br>
              <a:rPr lang="zh-TW" altLang="en-US" sz="3600" dirty="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TW" alt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二人成為一體。」</a:t>
            </a:r>
            <a:endParaRPr lang="en-CA" altLang="zh-CN" sz="3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CA" sz="36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FC0152-53F5-EB51-96A8-D24FA75D95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8E0CE1-6136-5B76-4480-488816FB6F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85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1548A-FFF7-D5DE-7993-637377A25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434" y="1939817"/>
            <a:ext cx="8755131" cy="1586764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以赛亚书 </a:t>
            </a:r>
            <a:r>
              <a:rPr lang="en-US" altLang="zh-CN" sz="3600" dirty="0">
                <a:latin typeface="SimSun" panose="02010600030101010101" pitchFamily="2" charset="-122"/>
                <a:ea typeface="SimSun" panose="02010600030101010101" pitchFamily="2" charset="-122"/>
              </a:rPr>
              <a:t>54:13</a:t>
            </a:r>
            <a:r>
              <a:rPr lang="zh-CN" alt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你的儿女都要受耶和华的教训．你的儿女必大享平安。</a:t>
            </a:r>
            <a:endParaRPr lang="en-CA" sz="36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86BD8-F239-16B4-BC2A-D00B326AD1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4D335F-E6F0-C62D-6F54-F88DB7E226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35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85CF3-1134-94A1-10A3-F07B4569B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一，放手</a:t>
            </a:r>
            <a:endParaRPr lang="en-CA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F8CCF-77A5-B4BC-4EDE-FD7796919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21" y="2701325"/>
            <a:ext cx="11182738" cy="350771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甚麼是放手呢？從前孩子小，父母須要拖住他，免得有危險。 </a:t>
            </a:r>
            <a:endParaRPr lang="en-US" altLang="zh-TW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現在他可以自己到處去，放手就是讓他自己走，不再拖住，</a:t>
            </a:r>
            <a:endParaRPr lang="en-US" altLang="zh-TW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en-US" altLang="zh-TW" b="1" dirty="0">
                <a:latin typeface="SimSun" panose="02010600030101010101" pitchFamily="2" charset="-122"/>
                <a:ea typeface="SimSun" panose="02010600030101010101" pitchFamily="2" charset="-122"/>
              </a:rPr>
              <a:t>1. </a:t>
            </a:r>
            <a:r>
              <a:rPr lang="zh-TW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不干預</a:t>
            </a:r>
            <a:endParaRPr lang="en-US" altLang="zh-TW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兒女成了年，有時還有一段日子和父母同住。住在家裡，不干預的意思</a:t>
            </a:r>
          </a:p>
          <a:p>
            <a:pPr marL="0" indent="0">
              <a:buNone/>
            </a:pP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就是父母要給他們有自己的空間，能自由活動。</a:t>
            </a:r>
          </a:p>
          <a:p>
            <a:pPr marL="0" indent="0">
              <a:buNone/>
            </a:pPr>
            <a:r>
              <a:rPr lang="en-US" altLang="zh-CN" sz="2800" b="1" dirty="0">
                <a:latin typeface="SimSun" panose="02010600030101010101" pitchFamily="2" charset="-122"/>
                <a:ea typeface="SimSun" panose="02010600030101010101" pitchFamily="2" charset="-122"/>
              </a:rPr>
              <a:t>A</a:t>
            </a:r>
            <a:r>
              <a:rPr lang="zh-CN" altLang="en-US" sz="2800" b="1" dirty="0"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zh-TW" altLang="en-US" sz="2800" b="1" dirty="0">
                <a:latin typeface="SimSun" panose="02010600030101010101" pitchFamily="2" charset="-122"/>
                <a:ea typeface="SimSun" panose="02010600030101010101" pitchFamily="2" charset="-122"/>
              </a:rPr>
              <a:t>不干預兒女的空間 </a:t>
            </a:r>
            <a:endParaRPr lang="en-CA" altLang="zh-TW" sz="2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b="1" dirty="0">
                <a:latin typeface="SimSun" panose="02010600030101010101" pitchFamily="2" charset="-122"/>
                <a:ea typeface="SimSun" panose="02010600030101010101" pitchFamily="2" charset="-122"/>
              </a:rPr>
              <a:t>B</a:t>
            </a: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zh-TW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不干預兒女的選擇 </a:t>
            </a:r>
            <a:endParaRPr lang="en-CA" altLang="zh-TW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23D40E-24A0-146E-EE72-56F73A72D7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54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EE59A1-41E5-346E-D71F-76234CB98E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EB67E1-9241-CC3C-63BB-119AA10E6F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E9B7FA0-61A3-8500-B49F-B21B48741288}"/>
              </a:ext>
            </a:extLst>
          </p:cNvPr>
          <p:cNvSpPr txBox="1">
            <a:spLocks/>
          </p:cNvSpPr>
          <p:nvPr/>
        </p:nvSpPr>
        <p:spPr>
          <a:xfrm>
            <a:off x="1919773" y="1464906"/>
            <a:ext cx="8352454" cy="33683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+mj-cs"/>
              </a:defRPr>
            </a:lvl1pPr>
          </a:lstStyle>
          <a:p>
            <a:r>
              <a:rPr lang="en-US" altLang="zh-TW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2. </a:t>
            </a:r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不介入 </a:t>
            </a:r>
            <a:endParaRPr lang="en-CA" altLang="zh-TW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CA" altLang="zh-TW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en-US" altLang="zh-TW" sz="3600" dirty="0">
                <a:latin typeface="SimSun" panose="02010600030101010101" pitchFamily="2" charset="-122"/>
                <a:ea typeface="SimSun" panose="02010600030101010101" pitchFamily="2" charset="-122"/>
              </a:rPr>
              <a:t>A.</a:t>
            </a:r>
            <a:r>
              <a:rPr lang="zh-TW" alt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不要介入兒女夫妻的關係   </a:t>
            </a:r>
            <a:endParaRPr lang="en-CA" altLang="zh-TW" sz="3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altLang="zh-TW" sz="3600" dirty="0">
                <a:latin typeface="SimSun" panose="02010600030101010101" pitchFamily="2" charset="-122"/>
                <a:ea typeface="SimSun" panose="02010600030101010101" pitchFamily="2" charset="-122"/>
              </a:rPr>
              <a:t>B.</a:t>
            </a:r>
            <a:r>
              <a:rPr lang="zh-TW" alt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不要介入兒女教養孩子 </a:t>
            </a:r>
            <a:endParaRPr lang="en-CA" altLang="zh-TW" sz="3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TW" alt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br>
              <a:rPr lang="en-CA" sz="3600" dirty="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TW" alt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   箴言十四</a:t>
            </a:r>
            <a:r>
              <a:rPr lang="en-US" altLang="zh-TW" sz="3600" dirty="0">
                <a:latin typeface="SimSun" panose="02010600030101010101" pitchFamily="2" charset="-122"/>
                <a:ea typeface="SimSun" panose="02010600030101010101" pitchFamily="2" charset="-122"/>
              </a:rPr>
              <a:t>26:</a:t>
            </a:r>
            <a:r>
              <a:rPr lang="zh-TW" alt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「敬畏耶和華的，大有倚靠 </a:t>
            </a:r>
            <a:r>
              <a:rPr lang="en-US" altLang="zh-TW" sz="3600" dirty="0">
                <a:latin typeface="SimSun" panose="02010600030101010101" pitchFamily="2" charset="-122"/>
                <a:ea typeface="SimSun" panose="02010600030101010101" pitchFamily="2" charset="-122"/>
              </a:rPr>
              <a:t>; </a:t>
            </a:r>
            <a:r>
              <a:rPr lang="zh-TW" alt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他的 兒女，也有避難所。</a:t>
            </a:r>
            <a:endParaRPr lang="en-CA" sz="36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353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5A4E-F7D2-CF51-C0E6-798D51457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CA" altLang="zh-TW" dirty="0"/>
            </a:br>
            <a:r>
              <a:rPr lang="zh-TW" altLang="en-US" sz="6000" b="1" dirty="0"/>
              <a:t>二</a:t>
            </a:r>
            <a:r>
              <a:rPr lang="en-US" altLang="zh-TW" sz="6000" b="1" dirty="0"/>
              <a:t>.  </a:t>
            </a:r>
            <a:r>
              <a:rPr lang="zh-TW" altLang="en-US" sz="6000" b="1" dirty="0"/>
              <a:t>放心</a:t>
            </a:r>
            <a:br>
              <a:rPr lang="zh-TW" altLang="en-US" sz="6000" b="1" dirty="0"/>
            </a:br>
            <a:endParaRPr lang="en-CA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970D9-FD4D-51CD-FEFD-FEEADE980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0195" y="3176159"/>
            <a:ext cx="5617029" cy="2328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1. </a:t>
            </a:r>
            <a:r>
              <a:rPr lang="zh-TW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靠神自己放心</a:t>
            </a:r>
          </a:p>
          <a:p>
            <a:pPr marL="0" indent="0">
              <a:buNone/>
            </a:pPr>
            <a:r>
              <a:rPr lang="zh-TW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en-US" altLang="zh-TW" sz="4000" dirty="0">
                <a:latin typeface="SimSun" panose="02010600030101010101" pitchFamily="2" charset="-122"/>
                <a:ea typeface="SimSun" panose="02010600030101010101" pitchFamily="2" charset="-122"/>
              </a:rPr>
              <a:t>A. </a:t>
            </a:r>
            <a:r>
              <a:rPr lang="zh-TW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靠神無缺乏</a:t>
            </a:r>
          </a:p>
          <a:p>
            <a:pPr marL="0" indent="0">
              <a:buNone/>
            </a:pPr>
            <a:r>
              <a:rPr lang="zh-TW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en-US" altLang="zh-TW" sz="4000" dirty="0">
                <a:latin typeface="SimSun" panose="02010600030101010101" pitchFamily="2" charset="-122"/>
                <a:ea typeface="SimSun" panose="02010600030101010101" pitchFamily="2" charset="-122"/>
              </a:rPr>
              <a:t>B. </a:t>
            </a:r>
            <a:r>
              <a:rPr lang="zh-TW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甘心伸援手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B3840-6E92-3872-B079-427C3822A5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15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4AF9D-E42D-4A6E-183C-2AEE3B279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0702" y="3225214"/>
            <a:ext cx="4833257" cy="1813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A</a:t>
            </a: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zh-TW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做好生前信託 </a:t>
            </a:r>
            <a:endParaRPr lang="en-CA" altLang="zh-TW" sz="3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en-CA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B, </a:t>
            </a:r>
            <a:r>
              <a:rPr lang="zh-TW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凡事可以商量 </a:t>
            </a:r>
            <a:endParaRPr lang="en-CA" sz="3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B36B0B-BA29-3087-CF72-46047D064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6103288-4F80-E0E1-D5B3-6697DAE96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706" y="740029"/>
            <a:ext cx="9965094" cy="1133856"/>
          </a:xfrm>
        </p:spPr>
        <p:txBody>
          <a:bodyPr>
            <a:normAutofit fontScale="90000"/>
          </a:bodyPr>
          <a:lstStyle/>
          <a:p>
            <a:r>
              <a:rPr lang="en-US" altLang="zh-TW" b="1" dirty="0">
                <a:latin typeface="SimSun" panose="02010600030101010101" pitchFamily="2" charset="-122"/>
                <a:ea typeface="SimSun" panose="02010600030101010101" pitchFamily="2" charset="-122"/>
              </a:rPr>
              <a:t>2. </a:t>
            </a:r>
            <a:r>
              <a:rPr lang="zh-TW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幫助兒女放心</a:t>
            </a:r>
            <a:br>
              <a:rPr lang="zh-TW" altLang="en-US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133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{04CD42E6-1579-4381-8BAA-4FFFA33FD3C7}tf56410444_win32</Template>
  <TotalTime>1676</TotalTime>
  <Words>811</Words>
  <Application>Microsoft Office PowerPoint</Application>
  <PresentationFormat>Widescreen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Baskerville</vt:lpstr>
      <vt:lpstr>Gill Sans Light</vt:lpstr>
      <vt:lpstr>SimSun</vt:lpstr>
      <vt:lpstr>Arial</vt:lpstr>
      <vt:lpstr>Baskerville Old Face</vt:lpstr>
      <vt:lpstr>Calibri</vt:lpstr>
      <vt:lpstr>Gill Sans Nova</vt:lpstr>
      <vt:lpstr>Gill Sans Nova Light</vt:lpstr>
      <vt:lpstr>Office Theme</vt:lpstr>
      <vt:lpstr>父母如何与成年子女相处</vt:lpstr>
      <vt:lpstr>PowerPoint Presentation</vt:lpstr>
      <vt:lpstr>诗 篇 128</vt:lpstr>
      <vt:lpstr>箴 言</vt:lpstr>
      <vt:lpstr>以赛亚书 54:13你的儿女都要受耶和华的教训．你的儿女必大享平安。</vt:lpstr>
      <vt:lpstr>一，放手</vt:lpstr>
      <vt:lpstr>PowerPoint Presentation</vt:lpstr>
      <vt:lpstr> 二.  放心 </vt:lpstr>
      <vt:lpstr>2. 幫助兒女放心 </vt:lpstr>
      <vt:lpstr>詩篇127:3</vt:lpstr>
      <vt:lpstr>三.  放給神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父母如何与成年子女相处</dc:title>
  <dc:creator>Diane Wong</dc:creator>
  <cp:lastModifiedBy>lynn luo</cp:lastModifiedBy>
  <cp:revision>2</cp:revision>
  <dcterms:created xsi:type="dcterms:W3CDTF">2024-01-16T19:50:11Z</dcterms:created>
  <dcterms:modified xsi:type="dcterms:W3CDTF">2024-06-14T17:23:18Z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