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37"/>
  </p:notesMasterIdLst>
  <p:sldIdLst>
    <p:sldId id="308" r:id="rId2"/>
    <p:sldId id="309" r:id="rId3"/>
    <p:sldId id="310" r:id="rId4"/>
    <p:sldId id="264" r:id="rId5"/>
    <p:sldId id="267" r:id="rId6"/>
    <p:sldId id="294" r:id="rId7"/>
    <p:sldId id="297" r:id="rId8"/>
    <p:sldId id="269" r:id="rId9"/>
    <p:sldId id="298" r:id="rId10"/>
    <p:sldId id="296" r:id="rId11"/>
    <p:sldId id="301" r:id="rId12"/>
    <p:sldId id="287" r:id="rId13"/>
    <p:sldId id="290" r:id="rId14"/>
    <p:sldId id="291" r:id="rId15"/>
    <p:sldId id="288" r:id="rId16"/>
    <p:sldId id="274" r:id="rId17"/>
    <p:sldId id="322" r:id="rId18"/>
    <p:sldId id="276" r:id="rId19"/>
    <p:sldId id="278" r:id="rId20"/>
    <p:sldId id="303" r:id="rId21"/>
    <p:sldId id="318" r:id="rId22"/>
    <p:sldId id="315" r:id="rId23"/>
    <p:sldId id="311" r:id="rId24"/>
    <p:sldId id="302" r:id="rId25"/>
    <p:sldId id="283" r:id="rId26"/>
    <p:sldId id="279" r:id="rId27"/>
    <p:sldId id="316" r:id="rId28"/>
    <p:sldId id="306" r:id="rId29"/>
    <p:sldId id="319" r:id="rId30"/>
    <p:sldId id="320" r:id="rId31"/>
    <p:sldId id="304" r:id="rId32"/>
    <p:sldId id="321" r:id="rId33"/>
    <p:sldId id="282" r:id="rId34"/>
    <p:sldId id="314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CFCA1-0C90-4155-B7D2-284E418D5443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67EC4-D534-45A8-8FE7-C696778AC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78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67EC4-D534-45A8-8FE7-C696778AC6C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332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67EC4-D534-45A8-8FE7-C696778AC6CF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2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CB89A-6D9A-4ACF-BD12-FF2E2FC3C0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923D7-3AA5-409A-BEF2-E9F601708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2AC1B-C5B7-491E-B344-13B1A1F9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42F0C-3988-4260-8612-1B1DD25B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177C27-9BCC-44CC-9EEA-669C61BD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65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60B3E-EB6A-47D7-B70B-3451EF659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BEE17-B241-494C-B130-F5AF341E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748AE-7F92-47B9-A40B-21948F9D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CF9C9-A885-4DD8-A6A0-212AE6ECD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C1347-2992-47D0-A49F-ECF673BF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72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330E22-6E90-4752-8787-A8B014247C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AF478-6B79-439B-A42E-DA6B039BF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6F891-040A-4006-A61C-1A206967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AD49-A502-4D8B-8C14-0656727A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0EE52-F14B-4528-B8B3-18AE12EAE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272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D1240-A8A3-4B1B-905F-0231E6067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EB7D7-B3FD-4B7D-A3F3-F650051D1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A8257-D163-4A30-A0DB-ECCD3469C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1553E-095C-4312-99DD-C7D0200B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29A87-20DF-41D7-8130-D65646B3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707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7C003-7BD4-4A96-B129-7FFEFC51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9D98D-B6E3-476C-BDBB-4FC4DB74A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EBEBA4-E65B-4BF0-9C69-9C3DF644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4D0BF-DADB-4043-B125-AC9B8FB2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9A6CC-53DA-4CFE-9B89-89F0009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48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943F-A8E0-4BFD-8D80-854AAAD58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81D6-FE64-4AEC-B0DB-167C9F3EE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E4F53A-0BFE-4214-8331-48633DFC5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9F6E6-B45C-4866-86A1-165675A3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547084-7D51-48D4-A38D-E0E1A0F4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65513A-90AB-4986-A6B9-7E113F557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82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7A4F-2B4C-4DB8-B084-2C898E4E0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4DD1F-8077-4F49-A6AA-6E1E29204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93BB7-C1DB-4A58-B918-3E03F904F8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27CC06-A66F-4F6F-BAEE-1C08C563E4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C75078-274A-4710-9C9F-D97EA30AF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67C865-C41C-4E0C-955C-55B0F4C9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3F6F91-EA74-4844-BEEA-F5DFA590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38000-78DF-481F-8B48-5B78F6CB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16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BDCAF-0E2A-4234-81FD-7B09D14A9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D93B46-37E2-4AA7-8B32-DC56E5FFE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ED419C-54F5-4381-8876-9B1FB6F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E29B9-88F8-4938-8F0A-A0BD3DFA0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53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5138C-61E5-4F3A-9D33-8242EEB94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8A5470-487A-4D76-B7D0-EA3B3F3C9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927644-121F-4010-875B-504AEA50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36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1500D-0847-43FB-95BC-8B8961E04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6EAC4-7D56-4FC3-AAFA-D9852FB0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58D35-C690-448F-BBD9-DE8EE8DEA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3FDB4-370A-4842-9079-B0A7ED23A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98AAEE-4EDA-44E0-9626-0590C030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471F52-50F1-42BB-942E-F2B9A011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008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35EB-2010-4434-B258-8DA2ACDB6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12E6BC-DFC0-4E61-820B-6B9AA2F87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6D725-B31B-4A03-8E02-C73D15D18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BB84B-23E6-4399-BEC5-7BE439914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2F0E4-1C83-46B2-8960-9F15B06EF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1CAA5-0C54-4A13-AC5E-2656B219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6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513B93-E4D3-4AFE-9DE6-A7DC7A4EB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BB68D-45D9-4656-9DFE-69C9F3CEE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7F893-2D65-470F-B01A-C4BC56C94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2B0F7-5BDE-4711-ADBB-8128112D51C4}" type="datetimeFigureOut">
              <a:rPr lang="zh-CN" altLang="en-US" smtClean="0"/>
              <a:t>2019/10/12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61C69-7908-4665-B9C3-F1ACDC0DA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726C1D-2860-4FD9-B000-A1E4AB965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833FC8-5F17-4C01-9179-9DD385D18F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14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EE042-95F2-4B0D-90CC-5EE63AE9B4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6" t="10" r="586" b="-10"/>
          <a:stretch/>
        </p:blipFill>
        <p:spPr>
          <a:xfrm>
            <a:off x="-74155" y="116632"/>
            <a:ext cx="9218155" cy="5949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2793D-9C5E-4157-A2C3-D27492510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890" y="772412"/>
            <a:ext cx="7340220" cy="16887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A96D76-96A9-4DD4-91E2-5545DA794318}"/>
              </a:ext>
            </a:extLst>
          </p:cNvPr>
          <p:cNvSpPr/>
          <p:nvPr/>
        </p:nvSpPr>
        <p:spPr>
          <a:xfrm>
            <a:off x="1835696" y="2469466"/>
            <a:ext cx="557075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过一个讨神喜悦的生活</a:t>
            </a:r>
            <a:endParaRPr lang="en-GB" sz="42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925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0188DE-1C5A-407E-8CF7-5462E95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335" r="8022" b="4088"/>
          <a:stretch>
            <a:fillRect/>
          </a:stretch>
        </p:blipFill>
        <p:spPr bwMode="auto">
          <a:xfrm>
            <a:off x="11967" y="11764"/>
            <a:ext cx="1679713" cy="148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FC960A-7AB2-4854-926B-A2FA46703A98}"/>
              </a:ext>
            </a:extLst>
          </p:cNvPr>
          <p:cNvCxnSpPr>
            <a:cxnSpLocks/>
          </p:cNvCxnSpPr>
          <p:nvPr/>
        </p:nvCxnSpPr>
        <p:spPr>
          <a:xfrm>
            <a:off x="1691680" y="1129672"/>
            <a:ext cx="7452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B38EF122-65F9-444F-A8AC-71E43E50AD3C}"/>
              </a:ext>
            </a:extLst>
          </p:cNvPr>
          <p:cNvSpPr/>
          <p:nvPr/>
        </p:nvSpPr>
        <p:spPr>
          <a:xfrm>
            <a:off x="979383" y="1340768"/>
            <a:ext cx="7185233" cy="2905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400" i="0" dirty="0">
                <a:solidFill>
                  <a:srgbClr val="333333"/>
                </a:solidFill>
                <a:effectLst/>
                <a:ea typeface="SimSun" panose="02010600030101010101" pitchFamily="2" charset="-122"/>
              </a:rPr>
              <a:t>18</a:t>
            </a:r>
            <a:r>
              <a:rPr lang="en-US" altLang="zh-CN" sz="24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耶稣进前来，对他们说：</a:t>
            </a:r>
            <a:endParaRPr lang="en-GB" altLang="zh-CN" sz="2800" b="1" i="0" dirty="0">
              <a:solidFill>
                <a:srgbClr val="33333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“天上地下所有的权柄都赐给我了。</a:t>
            </a:r>
            <a:endParaRPr lang="en-GB" altLang="zh-CN" sz="2800" b="1" i="0" dirty="0">
              <a:solidFill>
                <a:srgbClr val="33333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i="0" dirty="0">
                <a:solidFill>
                  <a:srgbClr val="333333"/>
                </a:solidFill>
                <a:effectLst/>
                <a:ea typeface="SimSun" panose="02010600030101010101" pitchFamily="2" charset="-122"/>
              </a:rPr>
              <a:t>19</a:t>
            </a:r>
            <a:r>
              <a:rPr lang="en-US" altLang="zh-CN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所以，你们要去，使万民作我的门徒，</a:t>
            </a:r>
            <a:endParaRPr lang="en-GB" altLang="zh-CN" sz="2800" b="1" i="0" dirty="0">
              <a:solidFill>
                <a:srgbClr val="33333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 奉父、子、圣灵的名给他们施洗。</a:t>
            </a:r>
            <a:endParaRPr lang="en-GB" altLang="zh-CN" sz="2800" b="1" i="0" dirty="0">
              <a:solidFill>
                <a:srgbClr val="33333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solidFill>
                  <a:srgbClr val="333333"/>
                </a:solidFill>
                <a:ea typeface="SimSun" panose="02010600030101010101" pitchFamily="2" charset="-122"/>
              </a:rPr>
              <a:t>20</a:t>
            </a:r>
            <a:r>
              <a:rPr lang="en-US" altLang="zh-CN" sz="2800" b="1" dirty="0">
                <a:solidFill>
                  <a:srgbClr val="33333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凡我所吩咐你们的，都教训他们遵守，</a:t>
            </a:r>
            <a:endParaRPr lang="en-GB" altLang="zh-CN" sz="2800" b="1" i="0" dirty="0">
              <a:solidFill>
                <a:srgbClr val="333333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i="0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 我就常与你们同在，直到世界的末了。”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C4439D-53B9-4D5D-B7F4-5283F349960B}"/>
              </a:ext>
            </a:extLst>
          </p:cNvPr>
          <p:cNvSpPr/>
          <p:nvPr/>
        </p:nvSpPr>
        <p:spPr>
          <a:xfrm>
            <a:off x="979383" y="4870901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大使命的核心：</a:t>
            </a:r>
            <a:r>
              <a:rPr lang="zh-CN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使万民作主的门徒</a:t>
            </a:r>
            <a:endParaRPr lang="en-GB" sz="36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D2C19D-E07C-4A90-83D9-CB1A04EFF439}"/>
              </a:ext>
            </a:extLst>
          </p:cNvPr>
          <p:cNvSpPr/>
          <p:nvPr/>
        </p:nvSpPr>
        <p:spPr>
          <a:xfrm>
            <a:off x="6430455" y="526102"/>
            <a:ext cx="1994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28</a:t>
            </a:r>
            <a:r>
              <a:rPr lang="en-GB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18-20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8354E-477E-4D13-9115-EB7BE90F8FAB}"/>
              </a:ext>
            </a:extLst>
          </p:cNvPr>
          <p:cNvSpPr/>
          <p:nvPr/>
        </p:nvSpPr>
        <p:spPr>
          <a:xfrm>
            <a:off x="1917733" y="46454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大使命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703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34546-E840-400F-91B6-1370606F8F11}"/>
              </a:ext>
            </a:extLst>
          </p:cNvPr>
          <p:cNvSpPr/>
          <p:nvPr/>
        </p:nvSpPr>
        <p:spPr>
          <a:xfrm>
            <a:off x="1259632" y="852330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信徒</a:t>
            </a:r>
            <a:endParaRPr lang="en-GB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12167-296F-4927-B72E-8A648BF76405}"/>
              </a:ext>
            </a:extLst>
          </p:cNvPr>
          <p:cNvSpPr/>
          <p:nvPr/>
        </p:nvSpPr>
        <p:spPr>
          <a:xfrm>
            <a:off x="2123728" y="1767005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门徒</a:t>
            </a:r>
            <a:endParaRPr lang="en-GB" sz="4800" dirty="0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AA6C00-C131-4EF3-A2A7-A70866D08CF4}"/>
              </a:ext>
            </a:extLst>
          </p:cNvPr>
          <p:cNvSpPr/>
          <p:nvPr/>
        </p:nvSpPr>
        <p:spPr>
          <a:xfrm>
            <a:off x="2838026" y="2763313"/>
            <a:ext cx="2050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基督徒</a:t>
            </a:r>
            <a:endParaRPr lang="en-GB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0FCC5-9652-42C8-9AAE-C92438F6B37F}"/>
              </a:ext>
            </a:extLst>
          </p:cNvPr>
          <p:cNvSpPr/>
          <p:nvPr/>
        </p:nvSpPr>
        <p:spPr>
          <a:xfrm>
            <a:off x="4006788" y="3696331"/>
            <a:ext cx="14285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ea"/>
              </a:rPr>
              <a:t>圣徒</a:t>
            </a:r>
            <a:endParaRPr lang="en-GB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7171D3A-5A92-4034-8C1D-C74D3DCA65E1}"/>
              </a:ext>
            </a:extLst>
          </p:cNvPr>
          <p:cNvSpPr/>
          <p:nvPr/>
        </p:nvSpPr>
        <p:spPr>
          <a:xfrm>
            <a:off x="6804248" y="1012953"/>
            <a:ext cx="1080120" cy="317009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5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同义词</a:t>
            </a:r>
            <a:endParaRPr lang="en-GB" altLang="zh-CN" sz="50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GB" sz="5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?</a:t>
            </a:r>
            <a:endParaRPr lang="en-GB" sz="50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766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894599-BCB1-4329-87D9-3F842D814864}"/>
              </a:ext>
            </a:extLst>
          </p:cNvPr>
          <p:cNvSpPr/>
          <p:nvPr/>
        </p:nvSpPr>
        <p:spPr>
          <a:xfrm>
            <a:off x="80728" y="692696"/>
            <a:ext cx="9036496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1180D-D85F-4949-B6EA-80D5784C3AFE}"/>
              </a:ext>
            </a:extLst>
          </p:cNvPr>
          <p:cNvSpPr/>
          <p:nvPr/>
        </p:nvSpPr>
        <p:spPr>
          <a:xfrm>
            <a:off x="616428" y="836712"/>
            <a:ext cx="8136904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dirty="0">
                <a:latin typeface="+mn-ea"/>
              </a:rPr>
              <a:t>(1) </a:t>
            </a:r>
            <a:r>
              <a:rPr lang="zh-CN" altLang="en-US" sz="3000" dirty="0">
                <a:latin typeface="+mn-ea"/>
              </a:rPr>
              <a:t>信徒</a:t>
            </a:r>
            <a:r>
              <a:rPr lang="en-US" altLang="zh-CN" sz="2800" dirty="0">
                <a:latin typeface="+mn-ea"/>
              </a:rPr>
              <a:t>(believer)</a:t>
            </a: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+mn-ea"/>
              </a:rPr>
              <a:t>     信徒就是一个信某种宗教的人</a:t>
            </a:r>
            <a:endParaRPr lang="en-GB" altLang="zh-CN" sz="28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GB" altLang="zh-CN" sz="2800" dirty="0">
                <a:latin typeface="+mn-ea"/>
              </a:rPr>
              <a:t>     </a:t>
            </a:r>
            <a:r>
              <a:rPr lang="zh-CN" altLang="en-US" sz="2800" dirty="0">
                <a:latin typeface="+mn-ea"/>
              </a:rPr>
              <a:t>在基督教圈子里，“信徒”是指一个信耶稣基督</a:t>
            </a:r>
            <a:endParaRPr lang="en-GB" altLang="zh-CN" sz="2800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GB" altLang="zh-CN" sz="2800" dirty="0">
                <a:latin typeface="+mn-ea"/>
              </a:rPr>
              <a:t>     </a:t>
            </a:r>
            <a:r>
              <a:rPr lang="zh-CN" altLang="en-US" sz="2800" dirty="0">
                <a:latin typeface="+mn-ea"/>
              </a:rPr>
              <a:t>的人。</a:t>
            </a:r>
            <a:endParaRPr lang="en-GB" altLang="zh-CN" sz="2800" dirty="0">
              <a:latin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8C3D2F-1B96-4CE8-A235-03DFE17813AA}"/>
              </a:ext>
            </a:extLst>
          </p:cNvPr>
          <p:cNvSpPr/>
          <p:nvPr/>
        </p:nvSpPr>
        <p:spPr>
          <a:xfrm>
            <a:off x="-3449" y="-15011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26F3D3-19C7-4B40-9666-EF3C83145CC8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11054" y="3140968"/>
            <a:ext cx="7853740" cy="202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(2) </a:t>
            </a:r>
            <a:r>
              <a:rPr lang="zh-CN" altLang="en-US" sz="3000" dirty="0">
                <a:solidFill>
                  <a:prstClr val="black"/>
                </a:solidFill>
                <a:latin typeface="等线" panose="02010600030101010101" pitchFamily="2" charset="-122"/>
              </a:rPr>
              <a:t>门徒</a:t>
            </a:r>
            <a:r>
              <a:rPr lang="en-US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(disciple)</a:t>
            </a:r>
          </a:p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     在新约圣经里，“门徒”不仅是“学生</a:t>
            </a:r>
            <a:r>
              <a:rPr lang="en-US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(student)/</a:t>
            </a:r>
          </a:p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     </a:t>
            </a: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学习者</a:t>
            </a:r>
            <a:r>
              <a:rPr lang="en-US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(learner)”</a:t>
            </a: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，且是</a:t>
            </a:r>
            <a:r>
              <a:rPr lang="zh-CN" altLang="en-US" sz="2800" dirty="0">
                <a:solidFill>
                  <a:srgbClr val="00B0F0"/>
                </a:solidFill>
                <a:latin typeface="等线" panose="02010600030101010101" pitchFamily="2" charset="-122"/>
              </a:rPr>
              <a:t>跟从者</a:t>
            </a:r>
            <a:r>
              <a:rPr lang="en-US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(follower)</a:t>
            </a: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，</a:t>
            </a:r>
            <a:endParaRPr lang="en-GB" altLang="zh-CN" sz="2800" dirty="0">
              <a:solidFill>
                <a:prstClr val="black"/>
              </a:solidFill>
              <a:latin typeface="等线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    </a:t>
            </a: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 以所跟从之人的教训为他的生活和行为的准则。</a:t>
            </a:r>
          </a:p>
        </p:txBody>
      </p:sp>
    </p:spTree>
    <p:extLst>
      <p:ext uri="{BB962C8B-B14F-4D97-AF65-F5344CB8AC3E}">
        <p14:creationId xmlns:p14="http://schemas.microsoft.com/office/powerpoint/2010/main" val="244476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7F6314C-6494-44C0-8F12-30AA9CB3F895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894599-BCB1-4329-87D9-3F842D814864}"/>
              </a:ext>
            </a:extLst>
          </p:cNvPr>
          <p:cNvSpPr/>
          <p:nvPr/>
        </p:nvSpPr>
        <p:spPr>
          <a:xfrm flipV="1">
            <a:off x="364146" y="764704"/>
            <a:ext cx="8812054" cy="4571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1180D-D85F-4949-B6EA-80D5784C3AFE}"/>
              </a:ext>
            </a:extLst>
          </p:cNvPr>
          <p:cNvSpPr/>
          <p:nvPr/>
        </p:nvSpPr>
        <p:spPr>
          <a:xfrm>
            <a:off x="503548" y="832735"/>
            <a:ext cx="8136904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 (3) 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基督徒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(Christian)</a:t>
            </a:r>
          </a:p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      “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基督徒”这词第一次在徒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11:26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出现：</a:t>
            </a:r>
            <a:endParaRPr lang="en-GB" altLang="zh-CN" sz="28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+mn-ea"/>
              </a:rPr>
              <a:t>      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“门徒称为基督徒，是从安提阿起首。”</a:t>
            </a:r>
            <a:endParaRPr lang="en-GB" altLang="zh-CN" sz="2800" dirty="0">
              <a:solidFill>
                <a:prstClr val="black"/>
              </a:solidFill>
              <a:latin typeface="+mn-ea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+mn-ea"/>
              </a:rPr>
              <a:t>       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它一共出现三次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徒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26:28; 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彼前</a:t>
            </a:r>
            <a:r>
              <a:rPr lang="en-US" altLang="zh-CN" sz="2800" dirty="0">
                <a:solidFill>
                  <a:prstClr val="black"/>
                </a:solidFill>
                <a:latin typeface="+mn-ea"/>
              </a:rPr>
              <a:t>4:16)</a:t>
            </a:r>
            <a:r>
              <a:rPr lang="zh-CN" altLang="en-US" sz="2800" dirty="0">
                <a:solidFill>
                  <a:prstClr val="black"/>
                </a:solidFill>
                <a:latin typeface="+mn-ea"/>
              </a:rPr>
              <a:t>。</a:t>
            </a:r>
            <a:endParaRPr lang="en-GB" altLang="zh-CN" sz="28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E4E918-4B8B-4A8D-8D08-0F7F927376A1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75454" y="2996952"/>
            <a:ext cx="7496946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这词当时是一个具有讽刺意味的贬义词，</a:t>
            </a:r>
            <a:endParaRPr lang="en-GB" altLang="zh-CN" sz="2800" dirty="0">
              <a:solidFill>
                <a:prstClr val="black"/>
              </a:solidFill>
              <a:latin typeface="等线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       </a:t>
            </a: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所以彼得劝勉信徒说：“若为作基督徒受苦，</a:t>
            </a:r>
            <a:endParaRPr lang="en-GB" altLang="zh-CN" sz="2800" dirty="0">
              <a:solidFill>
                <a:prstClr val="black"/>
              </a:solidFill>
              <a:latin typeface="等线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       </a:t>
            </a:r>
            <a:r>
              <a:rPr lang="zh-CN" altLang="en-US" sz="2800" dirty="0">
                <a:solidFill>
                  <a:prstClr val="black"/>
                </a:solidFill>
                <a:latin typeface="等线" panose="02010600030101010101" pitchFamily="2" charset="-122"/>
              </a:rPr>
              <a:t>却不要羞耻，倒要因这名归荣耀给神。”</a:t>
            </a: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等线" panose="02010600030101010101" pitchFamily="2" charset="-122"/>
              </a:rPr>
              <a:t>      </a:t>
            </a:r>
            <a:r>
              <a:rPr lang="zh-CN" altLang="en-US" sz="2600" dirty="0">
                <a:solidFill>
                  <a:prstClr val="black"/>
                </a:solidFill>
                <a:latin typeface="等线" panose="02010600030101010101" pitchFamily="2" charset="-122"/>
              </a:rPr>
              <a:t>（彼前</a:t>
            </a:r>
            <a:r>
              <a:rPr lang="en-US" altLang="zh-CN" sz="2600" dirty="0">
                <a:solidFill>
                  <a:prstClr val="black"/>
                </a:solidFill>
                <a:latin typeface="等线" panose="02010600030101010101" pitchFamily="2" charset="-122"/>
              </a:rPr>
              <a:t>4</a:t>
            </a:r>
            <a:r>
              <a:rPr lang="en-GB" altLang="zh-CN" sz="2600" dirty="0">
                <a:solidFill>
                  <a:prstClr val="black"/>
                </a:solidFill>
                <a:latin typeface="等线" panose="02010600030101010101" pitchFamily="2" charset="-122"/>
              </a:rPr>
              <a:t>:</a:t>
            </a:r>
            <a:r>
              <a:rPr lang="en-US" altLang="zh-CN" sz="2600" dirty="0">
                <a:solidFill>
                  <a:prstClr val="black"/>
                </a:solidFill>
                <a:latin typeface="等线" panose="02010600030101010101" pitchFamily="2" charset="-122"/>
              </a:rPr>
              <a:t>16</a:t>
            </a:r>
            <a:r>
              <a:rPr lang="zh-CN" altLang="en-US" sz="2600" dirty="0">
                <a:solidFill>
                  <a:prstClr val="black"/>
                </a:solidFill>
                <a:latin typeface="等线" panose="02010600030101010101" pitchFamily="2" charset="-122"/>
              </a:rPr>
              <a:t>）</a:t>
            </a:r>
            <a:endParaRPr lang="en-GB" altLang="zh-CN" sz="2600" dirty="0">
              <a:solidFill>
                <a:prstClr val="black"/>
              </a:solidFill>
              <a:latin typeface="等线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454" y="5517232"/>
            <a:ext cx="719686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主耶稣呼召人跟随祂作“</a:t>
            </a:r>
            <a:r>
              <a:rPr lang="zh-CN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门徒</a:t>
            </a: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12468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894599-BCB1-4329-87D9-3F842D814864}"/>
              </a:ext>
            </a:extLst>
          </p:cNvPr>
          <p:cNvSpPr/>
          <p:nvPr/>
        </p:nvSpPr>
        <p:spPr>
          <a:xfrm flipV="1">
            <a:off x="451316" y="662698"/>
            <a:ext cx="8692684" cy="4824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31180D-D85F-4949-B6EA-80D5784C3AFE}"/>
              </a:ext>
            </a:extLst>
          </p:cNvPr>
          <p:cNvSpPr/>
          <p:nvPr/>
        </p:nvSpPr>
        <p:spPr>
          <a:xfrm>
            <a:off x="607552" y="836712"/>
            <a:ext cx="8136904" cy="3692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 </a:t>
            </a: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(4) </a:t>
            </a:r>
            <a:r>
              <a:rPr lang="zh-CN" altLang="en-US" sz="29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新约圣经也称信奉耶稣的人为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</a:p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a.  </a:t>
            </a:r>
            <a:r>
              <a:rPr lang="en-US" altLang="zh-CN" sz="30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0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圣徒 </a:t>
            </a: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(saints)</a:t>
            </a:r>
            <a:endParaRPr lang="en-GB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也即成圣之徒，</a:t>
            </a:r>
            <a:endParaRPr lang="en-GB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    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所指的是一个信奉耶稣的人在地位上的成圣，</a:t>
            </a:r>
            <a:endParaRPr lang="en-GB" altLang="zh-CN" sz="2800" dirty="0">
              <a:solidFill>
                <a:prstClr val="black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lvl="0">
              <a:lnSpc>
                <a:spcPct val="110000"/>
              </a:lnSpc>
            </a:pPr>
            <a:r>
              <a:rPr lang="en-GB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 </a:t>
            </a:r>
            <a:r>
              <a:rPr lang="zh-CN" altLang="en-US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而不是生活。</a:t>
            </a:r>
          </a:p>
          <a:p>
            <a:pPr lv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b.  </a:t>
            </a:r>
            <a:r>
              <a:rPr lang="zh-CN" altLang="en-US" sz="30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信徒</a:t>
            </a:r>
          </a:p>
          <a:p>
            <a:pPr lvl="0">
              <a:lnSpc>
                <a:spcPct val="110000"/>
              </a:lnSpc>
            </a:pPr>
            <a:r>
              <a:rPr lang="en-US" altLang="zh-CN" sz="28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     c.  </a:t>
            </a:r>
            <a:r>
              <a:rPr lang="zh-CN" altLang="en-US" sz="3000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弟兄</a:t>
            </a:r>
            <a:endParaRPr kumimoji="0" lang="zh-CN" altLang="en-US" sz="3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86E5DA-C9B3-4A1E-A318-63E3DC3C25CC}"/>
              </a:ext>
            </a:extLst>
          </p:cNvPr>
          <p:cNvSpPr/>
          <p:nvPr/>
        </p:nvSpPr>
        <p:spPr>
          <a:xfrm>
            <a:off x="899592" y="4932457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上述这些名词有关联，但不是同义词。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4D3F5-C5C2-4523-A31B-3696BAF9239B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12B440D-0366-4374-A437-4E182F6DE260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1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6894599-BCB1-4329-87D9-3F842D814864}"/>
              </a:ext>
            </a:extLst>
          </p:cNvPr>
          <p:cNvSpPr/>
          <p:nvPr/>
        </p:nvSpPr>
        <p:spPr>
          <a:xfrm>
            <a:off x="394318" y="764704"/>
            <a:ext cx="8702624" cy="8617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59F2F-F2BC-4946-9ED3-8BA84309B6C2}"/>
              </a:ext>
            </a:extLst>
          </p:cNvPr>
          <p:cNvSpPr/>
          <p:nvPr/>
        </p:nvSpPr>
        <p:spPr>
          <a:xfrm>
            <a:off x="755576" y="908720"/>
            <a:ext cx="763284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从圣经的教训来说，</a:t>
            </a:r>
            <a:endParaRPr lang="en-GB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基督徒是接受耶稣基督为救主的人，</a:t>
            </a:r>
            <a:endParaRPr lang="en-GB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F452F-1768-44A1-8C09-8B7878564667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C6225E-6A2E-4894-91AC-571FEA41D39B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55576" y="1962497"/>
            <a:ext cx="792088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因着圣灵的能力已经重生，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有了神的生命，是神的儿女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1:12; 3:3)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；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3016274"/>
            <a:ext cx="74888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基督是他的救主</a:t>
            </a:r>
            <a:r>
              <a:rPr lang="en-US" altLang="zh-CN" sz="3000" dirty="0">
                <a:solidFill>
                  <a:prstClr val="black"/>
                </a:solidFill>
                <a:ea typeface="SimHei" panose="02010609060101010101" pitchFamily="49" charset="-122"/>
              </a:rPr>
              <a:t>(Savior)</a:t>
            </a: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GB" altLang="zh-CN" sz="30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也是他生命的主</a:t>
            </a:r>
            <a:r>
              <a:rPr lang="en-US" altLang="zh-CN" sz="3000" dirty="0">
                <a:solidFill>
                  <a:prstClr val="black"/>
                </a:solidFill>
                <a:ea typeface="SimHei" panose="02010609060101010101" pitchFamily="49" charset="-122"/>
              </a:rPr>
              <a:t>(Lord)</a:t>
            </a: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GB" altLang="zh-CN" sz="30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4137762"/>
            <a:ext cx="792088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基督是他的主人，他是基督的仆人，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一生跟从主人。</a:t>
            </a:r>
          </a:p>
        </p:txBody>
      </p:sp>
      <p:sp>
        <p:nvSpPr>
          <p:cNvPr id="6" name="Rectangle 5"/>
          <p:cNvSpPr/>
          <p:nvPr/>
        </p:nvSpPr>
        <p:spPr>
          <a:xfrm>
            <a:off x="777330" y="5279509"/>
            <a:ext cx="626469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一个真基督徒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不是挂名的基督徒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</a:t>
            </a:r>
            <a:endParaRPr lang="en-GB" altLang="zh-CN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必须是基督的门徒。</a:t>
            </a:r>
          </a:p>
        </p:txBody>
      </p:sp>
    </p:spTree>
    <p:extLst>
      <p:ext uri="{BB962C8B-B14F-4D97-AF65-F5344CB8AC3E}">
        <p14:creationId xmlns:p14="http://schemas.microsoft.com/office/powerpoint/2010/main" val="361901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085D2F-F262-47DA-90F8-B55D9EA7B9B4}"/>
              </a:ext>
            </a:extLst>
          </p:cNvPr>
          <p:cNvSpPr/>
          <p:nvPr/>
        </p:nvSpPr>
        <p:spPr>
          <a:xfrm>
            <a:off x="971600" y="1844824"/>
            <a:ext cx="6984776" cy="60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作主的门徒是必须付代价的。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1F092A-3AFA-4AB2-8C48-D4516D24B7DA}"/>
              </a:ext>
            </a:extLst>
          </p:cNvPr>
          <p:cNvSpPr/>
          <p:nvPr/>
        </p:nvSpPr>
        <p:spPr>
          <a:xfrm>
            <a:off x="27991" y="0"/>
            <a:ext cx="395536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6645E-D61B-470D-8812-2019AC427A89}"/>
              </a:ext>
            </a:extLst>
          </p:cNvPr>
          <p:cNvSpPr/>
          <p:nvPr/>
        </p:nvSpPr>
        <p:spPr>
          <a:xfrm>
            <a:off x="423527" y="0"/>
            <a:ext cx="66581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71418" y="2636912"/>
            <a:ext cx="698495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主耶稣在世时，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2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经常提醒跟随祂的人要好好的思想，作祂的门徒，跟从祂所需付的代价。</a:t>
            </a:r>
          </a:p>
        </p:txBody>
      </p:sp>
    </p:spTree>
    <p:extLst>
      <p:ext uri="{BB962C8B-B14F-4D97-AF65-F5344CB8AC3E}">
        <p14:creationId xmlns:p14="http://schemas.microsoft.com/office/powerpoint/2010/main" val="174656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0188DE-1C5A-407E-8CF7-5462E95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335" r="8022" b="4088"/>
          <a:stretch>
            <a:fillRect/>
          </a:stretch>
        </p:blipFill>
        <p:spPr bwMode="auto">
          <a:xfrm>
            <a:off x="11967" y="11765"/>
            <a:ext cx="1391681" cy="12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FC960A-7AB2-4854-926B-A2FA46703A98}"/>
              </a:ext>
            </a:extLst>
          </p:cNvPr>
          <p:cNvCxnSpPr>
            <a:cxnSpLocks/>
          </p:cNvCxnSpPr>
          <p:nvPr/>
        </p:nvCxnSpPr>
        <p:spPr>
          <a:xfrm flipV="1">
            <a:off x="1403648" y="917436"/>
            <a:ext cx="7740352" cy="632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FB725B-1F4B-4FF6-8A8A-FDA58DB073C8}"/>
              </a:ext>
            </a:extLst>
          </p:cNvPr>
          <p:cNvSpPr/>
          <p:nvPr/>
        </p:nvSpPr>
        <p:spPr>
          <a:xfrm>
            <a:off x="611560" y="1238333"/>
            <a:ext cx="8280920" cy="2905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 b="1" baseline="30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25 </a:t>
            </a:r>
            <a:r>
              <a: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有极多的人和耶稣同行。他转过来对他们说： </a:t>
            </a:r>
            <a:endParaRPr lang="en-SG" altLang="zh-CN" sz="2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b="1" baseline="30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26 </a:t>
            </a:r>
            <a:r>
              <a: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“人到我这里来，若不爱我胜过爱自己的父母、妻子、儿女、弟兄、姐妹和自己的性命，就不能做我的门徒。 </a:t>
            </a:r>
            <a:endParaRPr lang="en-SG" altLang="zh-CN" sz="2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 b="1" baseline="300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27 </a:t>
            </a:r>
            <a:r>
              <a:rPr lang="zh-CN" altLang="en-US" sz="2800" dirty="0">
                <a:solidFill>
                  <a:srgbClr val="0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凡不背着自己十字架跟从我的，也不能做我的门徒。 </a:t>
            </a:r>
            <a:endParaRPr lang="en-SG" altLang="zh-CN" sz="2800" dirty="0">
              <a:solidFill>
                <a:srgbClr val="0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BD91E-D180-49E4-BA73-B74565BB610B}"/>
              </a:ext>
            </a:extLst>
          </p:cNvPr>
          <p:cNvSpPr/>
          <p:nvPr/>
        </p:nvSpPr>
        <p:spPr>
          <a:xfrm>
            <a:off x="1422512" y="332661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作主门徒要付代价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5CF72-EBAD-4721-8144-5688A2D6BC13}"/>
              </a:ext>
            </a:extLst>
          </p:cNvPr>
          <p:cNvSpPr/>
          <p:nvPr/>
        </p:nvSpPr>
        <p:spPr>
          <a:xfrm>
            <a:off x="6588224" y="39421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14:25-27</a:t>
            </a:r>
            <a:endParaRPr lang="en-GB" sz="28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2815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25CC7-0084-4609-8273-794D12E11C0B}"/>
              </a:ext>
            </a:extLst>
          </p:cNvPr>
          <p:cNvSpPr/>
          <p:nvPr/>
        </p:nvSpPr>
        <p:spPr>
          <a:xfrm>
            <a:off x="596599" y="1052736"/>
            <a:ext cx="8136904" cy="210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1. 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对主有超越的爱</a:t>
            </a: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“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人到我这里来，若不爱我</a:t>
            </a:r>
            <a:r>
              <a:rPr lang="zh-CN" altLang="en-US" sz="28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胜过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爱自己的父母、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 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妻子、儿女、弟兄、姐妹和自己的性命，就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不能做我的门徒。</a:t>
            </a:r>
            <a:r>
              <a:rPr lang="en-GB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”(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路</a:t>
            </a:r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14:26)</a:t>
            </a:r>
            <a:endParaRPr lang="en-GB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4323D0-999F-4D70-A1BC-2A12CDD2FA27}"/>
              </a:ext>
            </a:extLst>
          </p:cNvPr>
          <p:cNvSpPr/>
          <p:nvPr/>
        </p:nvSpPr>
        <p:spPr>
          <a:xfrm>
            <a:off x="1175376" y="4251441"/>
            <a:ext cx="6793248" cy="155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作主的门徒，要把神放在第一位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要爱主胜过于爱一切的人、事、物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甚至自己的性命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954E57-27BC-48A4-A96C-C0DD53D4BF3E}"/>
              </a:ext>
            </a:extLst>
          </p:cNvPr>
          <p:cNvSpPr/>
          <p:nvPr/>
        </p:nvSpPr>
        <p:spPr>
          <a:xfrm>
            <a:off x="332882" y="880241"/>
            <a:ext cx="8846283" cy="7948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D38307-733F-4983-9748-90E91B16F926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9D52F0-CBFF-48BD-9D69-2EF85DC0C3B3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8A5010-841A-44AB-9E29-705A8D941B27}"/>
              </a:ext>
            </a:extLst>
          </p:cNvPr>
          <p:cNvSpPr/>
          <p:nvPr/>
        </p:nvSpPr>
        <p:spPr>
          <a:xfrm>
            <a:off x="596599" y="256842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作主门徒要付代价</a:t>
            </a:r>
          </a:p>
        </p:txBody>
      </p:sp>
    </p:spTree>
    <p:extLst>
      <p:ext uri="{BB962C8B-B14F-4D97-AF65-F5344CB8AC3E}">
        <p14:creationId xmlns:p14="http://schemas.microsoft.com/office/powerpoint/2010/main" val="38076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276838-2240-453B-A919-CD8E21FCB2F2}"/>
              </a:ext>
            </a:extLst>
          </p:cNvPr>
          <p:cNvSpPr/>
          <p:nvPr/>
        </p:nvSpPr>
        <p:spPr>
          <a:xfrm>
            <a:off x="675454" y="1340768"/>
            <a:ext cx="7992888" cy="326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有一个文士来，听见他们辩论，晓得耶稣回答得好，就问他说：“诫命中哪是第一要紧的呢？”</a:t>
            </a:r>
            <a:endParaRPr lang="en-GB" altLang="zh-CN" sz="2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耶稣回答说：“第一要紧的</a:t>
            </a:r>
            <a:r>
              <a:rPr lang="en-GB" altLang="zh-CN" sz="2700" dirty="0">
                <a:latin typeface="SimHei" panose="02010609060101010101" pitchFamily="49" charset="-122"/>
                <a:ea typeface="SimHei" panose="02010609060101010101" pitchFamily="49" charset="-122"/>
              </a:rPr>
              <a:t>,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就是说：‘以色列啊，你要听，主我们神是独一的主。你</a:t>
            </a:r>
            <a:r>
              <a:rPr lang="zh-CN" altLang="en-US" sz="27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要尽心、尽性、尽意、尽力爱主你的神。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’其次，就是说：‘</a:t>
            </a:r>
            <a:r>
              <a:rPr lang="zh-CN" altLang="en-US" sz="27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要爱人如己。</a:t>
            </a:r>
            <a:r>
              <a:rPr lang="zh-CN" altLang="en-US" sz="2700" dirty="0">
                <a:latin typeface="SimHei" panose="02010609060101010101" pitchFamily="49" charset="-122"/>
                <a:ea typeface="SimHei" panose="02010609060101010101" pitchFamily="49" charset="-122"/>
              </a:rPr>
              <a:t>’再没有比这两条诫命更大的了。”</a:t>
            </a:r>
            <a:endParaRPr lang="en-GB" altLang="zh-CN" sz="27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GB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可</a:t>
            </a:r>
            <a:r>
              <a:rPr lang="en-GB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12:28-31)</a:t>
            </a:r>
            <a:endParaRPr lang="zh-CN" altLang="en-US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44C91E-EFD7-4A13-A0F2-F6A6D98C2877}"/>
              </a:ext>
            </a:extLst>
          </p:cNvPr>
          <p:cNvSpPr/>
          <p:nvPr/>
        </p:nvSpPr>
        <p:spPr>
          <a:xfrm>
            <a:off x="827584" y="5085184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在神和人之间，爱神在爱人之上！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要先爱神，后爱人。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72F51-A140-463F-A149-21B6A7373783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C5B3BA-DA04-4D0B-B968-18E4A3294E59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6949E-253B-4E2B-933A-7299717C1C65}"/>
              </a:ext>
            </a:extLst>
          </p:cNvPr>
          <p:cNvSpPr/>
          <p:nvPr/>
        </p:nvSpPr>
        <p:spPr>
          <a:xfrm>
            <a:off x="391681" y="499830"/>
            <a:ext cx="3416320" cy="553998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1. </a:t>
            </a:r>
            <a:r>
              <a:rPr lang="zh-CN" altLang="en-US" sz="3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对主有超越的爱</a:t>
            </a:r>
          </a:p>
        </p:txBody>
      </p:sp>
    </p:spTree>
    <p:extLst>
      <p:ext uri="{BB962C8B-B14F-4D97-AF65-F5344CB8AC3E}">
        <p14:creationId xmlns:p14="http://schemas.microsoft.com/office/powerpoint/2010/main" val="1429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53C947-2CF4-4E19-9528-8AFBAD0BB30A}"/>
              </a:ext>
            </a:extLst>
          </p:cNvPr>
          <p:cNvSpPr/>
          <p:nvPr/>
        </p:nvSpPr>
        <p:spPr>
          <a:xfrm>
            <a:off x="1403648" y="1268760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>
                <a:latin typeface="SimHei" panose="02010609060101010101" pitchFamily="49" charset="-122"/>
                <a:ea typeface="SimHei" panose="02010609060101010101" pitchFamily="49" charset="-122"/>
              </a:rPr>
              <a:t>过一个讨神喜悦的生活</a:t>
            </a:r>
            <a:endParaRPr lang="en-GB" sz="4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4BC0AE3-8067-49FD-8785-A8F88E1E3F5B}"/>
              </a:ext>
            </a:extLst>
          </p:cNvPr>
          <p:cNvSpPr/>
          <p:nvPr/>
        </p:nvSpPr>
        <p:spPr>
          <a:xfrm>
            <a:off x="1423729" y="2276872"/>
            <a:ext cx="6696744" cy="3599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1. </a:t>
            </a:r>
            <a:r>
              <a:rPr lang="zh-CN" altLang="en-US" sz="3200" b="1" dirty="0">
                <a:latin typeface="+mn-ea"/>
              </a:rPr>
              <a:t>个人 </a:t>
            </a:r>
            <a:r>
              <a:rPr lang="en-US" altLang="zh-CN" sz="3200" b="1" dirty="0">
                <a:latin typeface="+mn-ea"/>
              </a:rPr>
              <a:t>— </a:t>
            </a:r>
            <a:r>
              <a:rPr lang="zh-CN" altLang="en-US" sz="3200" b="1" dirty="0">
                <a:latin typeface="+mn-ea"/>
              </a:rPr>
              <a:t>作主的门徒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2. </a:t>
            </a:r>
            <a:r>
              <a:rPr lang="zh-CN" altLang="en-US" sz="3200" b="1" dirty="0">
                <a:latin typeface="+mn-ea"/>
              </a:rPr>
              <a:t>夫妻 </a:t>
            </a:r>
            <a:r>
              <a:rPr lang="en-US" altLang="zh-CN" sz="3200" b="1" dirty="0">
                <a:latin typeface="+mn-ea"/>
              </a:rPr>
              <a:t>— </a:t>
            </a:r>
            <a:r>
              <a:rPr lang="zh-CN" altLang="en-US" sz="3200" b="1" dirty="0">
                <a:latin typeface="+mn-ea"/>
              </a:rPr>
              <a:t>建立良好的夫妻关系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3. </a:t>
            </a:r>
            <a:r>
              <a:rPr lang="zh-CN" altLang="en-US" sz="3200" b="1" dirty="0">
                <a:latin typeface="+mn-ea"/>
              </a:rPr>
              <a:t>亲子 </a:t>
            </a:r>
            <a:r>
              <a:rPr lang="en-US" altLang="zh-CN" sz="3200" b="1" dirty="0">
                <a:latin typeface="+mn-ea"/>
              </a:rPr>
              <a:t>— </a:t>
            </a:r>
            <a:r>
              <a:rPr lang="zh-CN" altLang="en-US" sz="3200" b="1" dirty="0">
                <a:latin typeface="+mn-ea"/>
              </a:rPr>
              <a:t>教养儿女，孝敬父母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4. </a:t>
            </a:r>
            <a:r>
              <a:rPr lang="zh-CN" altLang="en-US" sz="3200" b="1" dirty="0">
                <a:latin typeface="+mn-ea"/>
              </a:rPr>
              <a:t>家庭 </a:t>
            </a:r>
            <a:r>
              <a:rPr lang="en-US" altLang="zh-CN" sz="3200" b="1" dirty="0">
                <a:latin typeface="+mn-ea"/>
              </a:rPr>
              <a:t>— </a:t>
            </a:r>
            <a:r>
              <a:rPr lang="zh-CN" altLang="en-US" sz="3200" b="1" dirty="0">
                <a:latin typeface="+mn-ea"/>
              </a:rPr>
              <a:t>尊主为大，家庭祭坛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5. </a:t>
            </a:r>
            <a:r>
              <a:rPr lang="zh-CN" altLang="en-US" sz="3200" b="1" dirty="0">
                <a:latin typeface="+mn-ea"/>
              </a:rPr>
              <a:t>教会 </a:t>
            </a:r>
            <a:r>
              <a:rPr lang="en-US" altLang="zh-CN" sz="3200" b="1" dirty="0">
                <a:latin typeface="+mn-ea"/>
              </a:rPr>
              <a:t>— </a:t>
            </a:r>
            <a:r>
              <a:rPr lang="zh-CN" altLang="en-US" sz="3200" b="1" dirty="0">
                <a:latin typeface="+mn-ea"/>
              </a:rPr>
              <a:t>团契生活，忠心服事</a:t>
            </a: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+mn-ea"/>
              </a:rPr>
              <a:t>6. </a:t>
            </a:r>
            <a:r>
              <a:rPr lang="zh-CN" altLang="en-US" sz="3200" b="1" dirty="0">
                <a:latin typeface="+mn-ea"/>
              </a:rPr>
              <a:t>我们对神的回应 </a:t>
            </a:r>
          </a:p>
        </p:txBody>
      </p:sp>
    </p:spTree>
    <p:extLst>
      <p:ext uri="{BB962C8B-B14F-4D97-AF65-F5344CB8AC3E}">
        <p14:creationId xmlns:p14="http://schemas.microsoft.com/office/powerpoint/2010/main" val="991283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25CC7-0084-4609-8273-794D12E11C0B}"/>
              </a:ext>
            </a:extLst>
          </p:cNvPr>
          <p:cNvSpPr/>
          <p:nvPr/>
        </p:nvSpPr>
        <p:spPr>
          <a:xfrm>
            <a:off x="576315" y="199571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“凡不背着自己十字架跟从我的，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也不能做我的门徒。”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14:27)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954E57-27BC-48A4-A96C-C0DD53D4BF3E}"/>
              </a:ext>
            </a:extLst>
          </p:cNvPr>
          <p:cNvSpPr/>
          <p:nvPr/>
        </p:nvSpPr>
        <p:spPr>
          <a:xfrm>
            <a:off x="395536" y="904482"/>
            <a:ext cx="8596030" cy="53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1C73-36EF-40A8-910D-66744A9F01CA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EB74A-EAD7-44A0-B3DC-DCED059DE33C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8C93EF-CF85-4B3B-B905-C6420C42E496}"/>
              </a:ext>
            </a:extLst>
          </p:cNvPr>
          <p:cNvSpPr/>
          <p:nvPr/>
        </p:nvSpPr>
        <p:spPr>
          <a:xfrm>
            <a:off x="626721" y="31970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作主门徒要付代价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B9631-63EE-4135-B47C-A6CD871F1480}"/>
              </a:ext>
            </a:extLst>
          </p:cNvPr>
          <p:cNvSpPr/>
          <p:nvPr/>
        </p:nvSpPr>
        <p:spPr>
          <a:xfrm>
            <a:off x="590920" y="1034537"/>
            <a:ext cx="5493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8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2. </a:t>
            </a:r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背自己的十字架跟随主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997F1-1915-4145-B806-755F81954709}"/>
              </a:ext>
            </a:extLst>
          </p:cNvPr>
          <p:cNvSpPr/>
          <p:nvPr/>
        </p:nvSpPr>
        <p:spPr>
          <a:xfrm>
            <a:off x="755576" y="3212976"/>
            <a:ext cx="6112744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 耶稣又对众人说：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“若有人要跟从我，就当舍己，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天天背起他的十字架来跟从我。”</a:t>
            </a:r>
            <a:endParaRPr lang="en-GB" altLang="zh-CN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en-GB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                       </a:t>
            </a:r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zh-CN" altLang="en-US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路</a:t>
            </a:r>
            <a:r>
              <a:rPr lang="en-US" altLang="zh-CN" sz="2800" b="1" dirty="0">
                <a:latin typeface="NSimSun" panose="02010609030101010101" pitchFamily="49" charset="-122"/>
                <a:ea typeface="NSimSun" panose="02010609030101010101" pitchFamily="49" charset="-122"/>
              </a:rPr>
              <a:t>9:23)</a:t>
            </a:r>
            <a:endParaRPr lang="en-GB" sz="28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77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25CC7-0084-4609-8273-794D12E11C0B}"/>
              </a:ext>
            </a:extLst>
          </p:cNvPr>
          <p:cNvSpPr/>
          <p:nvPr/>
        </p:nvSpPr>
        <p:spPr>
          <a:xfrm>
            <a:off x="395536" y="404664"/>
            <a:ext cx="4757955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2.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背自己的十字架跟随主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1C73-36EF-40A8-910D-66744A9F01CA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EB74A-EAD7-44A0-B3DC-DCED059DE33C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FEB46-84F7-42ED-A541-E68801E994FF}"/>
              </a:ext>
            </a:extLst>
          </p:cNvPr>
          <p:cNvSpPr/>
          <p:nvPr/>
        </p:nvSpPr>
        <p:spPr>
          <a:xfrm>
            <a:off x="814804" y="1135619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主要我们天天背起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自己的</a:t>
            </a: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十字架跟从祂。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C14014-E253-4C14-8726-7ED166848989}"/>
              </a:ext>
            </a:extLst>
          </p:cNvPr>
          <p:cNvSpPr/>
          <p:nvPr/>
        </p:nvSpPr>
        <p:spPr>
          <a:xfrm>
            <a:off x="971600" y="1979886"/>
            <a:ext cx="3752530" cy="3395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身体病痛</a:t>
            </a:r>
            <a:endParaRPr lang="en-GB" altLang="zh-CN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脾气急躁的配偶</a:t>
            </a:r>
            <a:endParaRPr lang="en-GB" altLang="zh-CN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难相处的老板或同事</a:t>
            </a:r>
            <a:endParaRPr lang="en-GB" altLang="zh-CN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工作的重担</a:t>
            </a:r>
            <a:endParaRPr lang="en-GB" altLang="zh-CN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失业</a:t>
            </a:r>
            <a:endParaRPr lang="en-GB" altLang="zh-CN" sz="28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穷困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3968C8-EC71-47EF-ADC0-EDC496DADD57}"/>
              </a:ext>
            </a:extLst>
          </p:cNvPr>
          <p:cNvSpPr/>
          <p:nvPr/>
        </p:nvSpPr>
        <p:spPr>
          <a:xfrm>
            <a:off x="5724128" y="2931475"/>
            <a:ext cx="18774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/>
              <a:t>十字架</a:t>
            </a:r>
            <a:endParaRPr lang="en-GB" sz="4400" dirty="0"/>
          </a:p>
        </p:txBody>
      </p:sp>
      <p:sp>
        <p:nvSpPr>
          <p:cNvPr id="8" name="Not Equal 7">
            <a:extLst>
              <a:ext uri="{FF2B5EF4-FFF2-40B4-BE49-F238E27FC236}">
                <a16:creationId xmlns:a16="http://schemas.microsoft.com/office/drawing/2014/main" id="{513CDE12-2D89-4A40-BAA1-4AE63F1D5A35}"/>
              </a:ext>
            </a:extLst>
          </p:cNvPr>
          <p:cNvSpPr/>
          <p:nvPr/>
        </p:nvSpPr>
        <p:spPr>
          <a:xfrm>
            <a:off x="4572000" y="2957641"/>
            <a:ext cx="1008112" cy="720081"/>
          </a:xfrm>
          <a:prstGeom prst="mathNotEqual">
            <a:avLst>
              <a:gd name="adj1" fmla="val 13153"/>
              <a:gd name="adj2" fmla="val 4700110"/>
              <a:gd name="adj3" fmla="val 14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C8E98-6C49-4E40-B08C-78CA78A2DC83}"/>
              </a:ext>
            </a:extLst>
          </p:cNvPr>
          <p:cNvSpPr/>
          <p:nvPr/>
        </p:nvSpPr>
        <p:spPr>
          <a:xfrm>
            <a:off x="755576" y="5409645"/>
            <a:ext cx="71096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十字架</a:t>
            </a:r>
            <a:r>
              <a:rPr lang="zh-CN" altLang="en-US" sz="3600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不是</a:t>
            </a: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生活中必须背负的重担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712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F25CC7-0084-4609-8273-794D12E11C0B}"/>
              </a:ext>
            </a:extLst>
          </p:cNvPr>
          <p:cNvSpPr/>
          <p:nvPr/>
        </p:nvSpPr>
        <p:spPr>
          <a:xfrm>
            <a:off x="395536" y="404664"/>
            <a:ext cx="4757955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2.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背自己的十字架跟随主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311C73-36EF-40A8-910D-66744A9F01CA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4EB74A-EAD7-44A0-B3DC-DCED059DE33C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325078-D604-49C5-A56C-E3D76127CB34}"/>
              </a:ext>
            </a:extLst>
          </p:cNvPr>
          <p:cNvSpPr/>
          <p:nvPr/>
        </p:nvSpPr>
        <p:spPr>
          <a:xfrm>
            <a:off x="694114" y="1089052"/>
            <a:ext cx="7228590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3000"/>
              </a:lnSpc>
              <a:defRPr/>
            </a:pP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主曾为你我肩背十字架走向各各他的刑场</a:t>
            </a:r>
            <a:endParaRPr lang="en-GB" altLang="zh-CN" sz="30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0679022-491D-4FF6-A046-A1CE16FB6356}"/>
              </a:ext>
            </a:extLst>
          </p:cNvPr>
          <p:cNvSpPr/>
          <p:nvPr/>
        </p:nvSpPr>
        <p:spPr>
          <a:xfrm>
            <a:off x="675453" y="3323555"/>
            <a:ext cx="5540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背十字架就是舍己，甘心顺服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3FEB46-84F7-42ED-A541-E68801E994FF}"/>
              </a:ext>
            </a:extLst>
          </p:cNvPr>
          <p:cNvSpPr/>
          <p:nvPr/>
        </p:nvSpPr>
        <p:spPr>
          <a:xfrm>
            <a:off x="748113" y="4128477"/>
            <a:ext cx="66967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我愿意天天背起自己的十字架跟从主吗？</a:t>
            </a:r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4871E-47E2-4E8C-9F9F-CC3FD6BF7C42}"/>
              </a:ext>
            </a:extLst>
          </p:cNvPr>
          <p:cNvSpPr/>
          <p:nvPr/>
        </p:nvSpPr>
        <p:spPr>
          <a:xfrm>
            <a:off x="675453" y="1665592"/>
            <a:ext cx="73529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十字架是羞辱的记号、是被人所厌弃的，</a:t>
            </a:r>
            <a:endParaRPr lang="en-US" altLang="zh-CN" sz="3200" b="1" dirty="0">
              <a:solidFill>
                <a:srgbClr val="C0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r>
              <a:rPr lang="zh-CN" altLang="en-US" sz="32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但耶稣却愿意顺服父神的旨意，为我们承担这一切的苦楚</a:t>
            </a:r>
            <a:endParaRPr lang="en-GB" sz="3200" b="1" dirty="0">
              <a:solidFill>
                <a:srgbClr val="C0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113" y="4902623"/>
            <a:ext cx="6677905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6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我愿意</a:t>
            </a:r>
            <a:r>
              <a:rPr lang="zh-CN" altLang="en-US" sz="36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为主的缘故，</a:t>
            </a:r>
            <a:endParaRPr lang="en-GB" altLang="zh-CN" sz="3600" b="1" dirty="0">
              <a:solidFill>
                <a:srgbClr val="FF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甘心受辱、受苦甚至受死吗</a:t>
            </a:r>
            <a:r>
              <a:rPr lang="zh-CN" altLang="en-US" sz="3000" b="1" dirty="0">
                <a:solidFill>
                  <a:srgbClr val="FF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？</a:t>
            </a:r>
            <a:endParaRPr lang="en-GB" sz="3000" b="1" dirty="0">
              <a:solidFill>
                <a:srgbClr val="FF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85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BDF2BD9-4F49-4E73-A681-1B229FE81F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" t="1" r="16013" b="6585"/>
          <a:stretch/>
        </p:blipFill>
        <p:spPr>
          <a:xfrm>
            <a:off x="287524" y="368660"/>
            <a:ext cx="8568952" cy="612068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352F4D-C5FC-4259-BAB8-26B062D348C5}"/>
              </a:ext>
            </a:extLst>
          </p:cNvPr>
          <p:cNvSpPr/>
          <p:nvPr/>
        </p:nvSpPr>
        <p:spPr>
          <a:xfrm>
            <a:off x="2771800" y="2492896"/>
            <a:ext cx="5658205" cy="1333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神给我们多重的十字架，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神也会给我们足够的恩典。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6859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0188DE-1C5A-407E-8CF7-5462E95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335" r="8022" b="4088"/>
          <a:stretch>
            <a:fillRect/>
          </a:stretch>
        </p:blipFill>
        <p:spPr bwMode="auto">
          <a:xfrm>
            <a:off x="11967" y="11765"/>
            <a:ext cx="1391681" cy="12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FC960A-7AB2-4854-926B-A2FA46703A98}"/>
              </a:ext>
            </a:extLst>
          </p:cNvPr>
          <p:cNvCxnSpPr>
            <a:cxnSpLocks/>
          </p:cNvCxnSpPr>
          <p:nvPr/>
        </p:nvCxnSpPr>
        <p:spPr>
          <a:xfrm flipV="1">
            <a:off x="1403648" y="917436"/>
            <a:ext cx="7740352" cy="632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8DFB725B-1F4B-4FF6-8A8A-FDA58DB073C8}"/>
              </a:ext>
            </a:extLst>
          </p:cNvPr>
          <p:cNvSpPr/>
          <p:nvPr/>
        </p:nvSpPr>
        <p:spPr>
          <a:xfrm>
            <a:off x="611560" y="1294604"/>
            <a:ext cx="8280920" cy="4802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28 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你们哪一个要盖一座楼，不先坐下算计花费，能盖成不能呢？ </a:t>
            </a:r>
            <a:r>
              <a:rPr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29 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恐怕安了地基，不能成功，看见的人都笑话他， </a:t>
            </a:r>
            <a:r>
              <a:rPr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30 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说：‘这个人开了工，却不能完工！’ </a:t>
            </a:r>
            <a:endParaRPr lang="en-US" altLang="zh-CN" sz="2800" dirty="0">
              <a:solidFill>
                <a:srgbClr val="000000"/>
              </a:solidFill>
              <a:latin typeface="Helvetica Neue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31 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或是一个王出去和别的王打仗，岂不先坐下酌量，能用一万兵去敌那领二万兵来攻打他的吗？ </a:t>
            </a:r>
            <a:r>
              <a:rPr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32 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若是不能，就趁敌人还远的时候，派使者去求和息的条款。 </a:t>
            </a:r>
            <a:endParaRPr lang="en-US" altLang="zh-CN" sz="2800" dirty="0">
              <a:solidFill>
                <a:srgbClr val="000000"/>
              </a:solidFill>
              <a:latin typeface="Helvetica Neue"/>
            </a:endParaRPr>
          </a:p>
          <a:p>
            <a:pPr lvl="0">
              <a:lnSpc>
                <a:spcPct val="110000"/>
              </a:lnSpc>
              <a:defRPr/>
            </a:pPr>
            <a:r>
              <a:rPr lang="en-US" altLang="zh-CN" sz="28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33 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这样，你们无论什么人，</a:t>
            </a:r>
            <a:r>
              <a:rPr lang="zh-CN" altLang="en-US" sz="2800" dirty="0">
                <a:solidFill>
                  <a:srgbClr val="FF0000"/>
                </a:solidFill>
                <a:latin typeface="Helvetica Neue"/>
              </a:rPr>
              <a:t>若不撇下一切所有的，就不能做我的门徒</a:t>
            </a:r>
            <a:r>
              <a:rPr lang="zh-CN" altLang="en-US" sz="2800" dirty="0">
                <a:solidFill>
                  <a:srgbClr val="000000"/>
                </a:solidFill>
                <a:latin typeface="Helvetica Neue"/>
              </a:rPr>
              <a:t>。 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BD91E-D180-49E4-BA73-B74565BB610B}"/>
              </a:ext>
            </a:extLst>
          </p:cNvPr>
          <p:cNvSpPr/>
          <p:nvPr/>
        </p:nvSpPr>
        <p:spPr>
          <a:xfrm>
            <a:off x="1422512" y="332661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作主门徒要付代价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75CF72-EBAD-4721-8144-5688A2D6BC13}"/>
              </a:ext>
            </a:extLst>
          </p:cNvPr>
          <p:cNvSpPr/>
          <p:nvPr/>
        </p:nvSpPr>
        <p:spPr>
          <a:xfrm>
            <a:off x="6588224" y="394216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14:28-33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27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55E382-5025-4C5C-A3D5-2FB5C5AD31AE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5021A9-59CC-4272-874C-31ED0E75A557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DE1554-569E-4479-8602-ABC5F292A046}"/>
              </a:ext>
            </a:extLst>
          </p:cNvPr>
          <p:cNvSpPr/>
          <p:nvPr/>
        </p:nvSpPr>
        <p:spPr>
          <a:xfrm>
            <a:off x="695615" y="1722964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不先算计花费动工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01719-FECB-4852-9A98-84AEACAEF3D8}"/>
              </a:ext>
            </a:extLst>
          </p:cNvPr>
          <p:cNvSpPr/>
          <p:nvPr/>
        </p:nvSpPr>
        <p:spPr>
          <a:xfrm>
            <a:off x="715085" y="3078277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不先酌量实力抗敌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489856-E3CD-419A-BCE2-8B2FD46DB5A8}"/>
              </a:ext>
            </a:extLst>
          </p:cNvPr>
          <p:cNvSpPr/>
          <p:nvPr/>
        </p:nvSpPr>
        <p:spPr>
          <a:xfrm>
            <a:off x="4503483" y="167693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不能完工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A00EA-F01E-4CC9-9A26-10A62125A6EA}"/>
              </a:ext>
            </a:extLst>
          </p:cNvPr>
          <p:cNvSpPr/>
          <p:nvPr/>
        </p:nvSpPr>
        <p:spPr>
          <a:xfrm>
            <a:off x="4499425" y="3080846"/>
            <a:ext cx="162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无法制胜</a:t>
            </a:r>
            <a:endParaRPr lang="en-GB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E1FF0C3-06D6-4A81-82F0-9547715C3CAA}"/>
              </a:ext>
            </a:extLst>
          </p:cNvPr>
          <p:cNvSpPr/>
          <p:nvPr/>
        </p:nvSpPr>
        <p:spPr>
          <a:xfrm>
            <a:off x="6886032" y="164893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沦为笑柄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F8B57E-C0DA-409F-8B0A-69028FF58053}"/>
              </a:ext>
            </a:extLst>
          </p:cNvPr>
          <p:cNvSpPr/>
          <p:nvPr/>
        </p:nvSpPr>
        <p:spPr>
          <a:xfrm>
            <a:off x="6990676" y="3001984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屈辱投降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EA4CC8-7ECD-4CC4-BA36-2A427DF2F9CD}"/>
              </a:ext>
            </a:extLst>
          </p:cNvPr>
          <p:cNvSpPr/>
          <p:nvPr/>
        </p:nvSpPr>
        <p:spPr>
          <a:xfrm>
            <a:off x="769305" y="1084347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盖楼的比喻 </a:t>
            </a:r>
            <a:endParaRPr lang="en-GB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542C8C-8196-4E0F-B525-F571FC25585D}"/>
              </a:ext>
            </a:extLst>
          </p:cNvPr>
          <p:cNvSpPr/>
          <p:nvPr/>
        </p:nvSpPr>
        <p:spPr>
          <a:xfrm>
            <a:off x="769305" y="2385819"/>
            <a:ext cx="23391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打仗的比喻 </a:t>
            </a:r>
            <a:endParaRPr lang="en-GB" sz="3200" b="1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6CBAA4D-D04A-4617-B11B-D140B7FCAC49}"/>
              </a:ext>
            </a:extLst>
          </p:cNvPr>
          <p:cNvSpPr/>
          <p:nvPr/>
        </p:nvSpPr>
        <p:spPr>
          <a:xfrm>
            <a:off x="3735512" y="1855181"/>
            <a:ext cx="698674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D148EF-60D8-4EFE-9E71-AA56494D253A}"/>
              </a:ext>
            </a:extLst>
          </p:cNvPr>
          <p:cNvSpPr/>
          <p:nvPr/>
        </p:nvSpPr>
        <p:spPr>
          <a:xfrm>
            <a:off x="6158351" y="1820513"/>
            <a:ext cx="698674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ABECBAA6-0E0C-47F1-B1F8-D2AE90A6858F}"/>
              </a:ext>
            </a:extLst>
          </p:cNvPr>
          <p:cNvSpPr/>
          <p:nvPr/>
        </p:nvSpPr>
        <p:spPr>
          <a:xfrm>
            <a:off x="520793" y="2816307"/>
            <a:ext cx="2664296" cy="309533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ED01582E-4B19-4CA3-BE4B-77C9688EFB09}"/>
              </a:ext>
            </a:extLst>
          </p:cNvPr>
          <p:cNvSpPr/>
          <p:nvPr/>
        </p:nvSpPr>
        <p:spPr>
          <a:xfrm>
            <a:off x="529281" y="1543284"/>
            <a:ext cx="2664296" cy="267307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4F60F2C-0162-43C8-A102-DE679CB8DC1F}"/>
              </a:ext>
            </a:extLst>
          </p:cNvPr>
          <p:cNvSpPr/>
          <p:nvPr/>
        </p:nvSpPr>
        <p:spPr>
          <a:xfrm>
            <a:off x="3785015" y="3263594"/>
            <a:ext cx="698674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247C7044-0731-4CCA-9609-CA041E0BF005}"/>
              </a:ext>
            </a:extLst>
          </p:cNvPr>
          <p:cNvSpPr/>
          <p:nvPr/>
        </p:nvSpPr>
        <p:spPr>
          <a:xfrm>
            <a:off x="6206192" y="3228926"/>
            <a:ext cx="698674" cy="216024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FD3433-7CDF-401B-980C-053BD625C081}"/>
              </a:ext>
            </a:extLst>
          </p:cNvPr>
          <p:cNvSpPr/>
          <p:nvPr/>
        </p:nvSpPr>
        <p:spPr>
          <a:xfrm>
            <a:off x="747225" y="3800129"/>
            <a:ext cx="6675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  <a:cs typeface="Times New Roman" panose="02020603050405020304" pitchFamily="18" charset="0"/>
              </a:rPr>
              <a:t>没有计算好代价，开了头却走不到底，那是一个悲惨的结局。</a:t>
            </a:r>
            <a:endParaRPr lang="en-GB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DA06F8-D8EB-4F67-A95F-73C9E7A336BB}"/>
              </a:ext>
            </a:extLst>
          </p:cNvPr>
          <p:cNvSpPr/>
          <p:nvPr/>
        </p:nvSpPr>
        <p:spPr>
          <a:xfrm>
            <a:off x="3684454" y="1434046"/>
            <a:ext cx="5112568" cy="116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20BEC3B-4A09-4CB5-8559-8FBAB39E5A2A}"/>
              </a:ext>
            </a:extLst>
          </p:cNvPr>
          <p:cNvSpPr/>
          <p:nvPr/>
        </p:nvSpPr>
        <p:spPr>
          <a:xfrm>
            <a:off x="3684454" y="2808413"/>
            <a:ext cx="5112568" cy="116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D259B0-7834-4926-A0E6-B429785BDEEB}"/>
              </a:ext>
            </a:extLst>
          </p:cNvPr>
          <p:cNvSpPr/>
          <p:nvPr/>
        </p:nvSpPr>
        <p:spPr>
          <a:xfrm>
            <a:off x="401738" y="360663"/>
            <a:ext cx="4032448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3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CN" altLang="en-US" sz="3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要撇下一切所有的</a:t>
            </a:r>
            <a:endParaRPr lang="en-GB" altLang="zh-CN" sz="30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7225" y="4999594"/>
            <a:ext cx="783153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作门徒也应该先计算代价，</a:t>
            </a:r>
            <a:endParaRPr lang="en-GB" altLang="zh-CN" sz="3000" b="1" dirty="0">
              <a:solidFill>
                <a:prstClr val="black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否则可能灿烂开始，遇到挫折就打退堂鼓，</a:t>
            </a:r>
            <a:endParaRPr lang="en-GB" altLang="zh-CN" sz="3000" b="1" dirty="0">
              <a:solidFill>
                <a:prstClr val="black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不仅失去见证，也羞辱主名。</a:t>
            </a:r>
            <a:endParaRPr lang="en-GB" altLang="zh-CN" sz="3000" b="1" dirty="0">
              <a:solidFill>
                <a:prstClr val="black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85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E64E96-162E-4F9F-9E87-89940CDBD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" y="-31846"/>
            <a:ext cx="9286213" cy="698923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8F6D3E9-EB0D-4265-B26A-A5784203D980}"/>
              </a:ext>
            </a:extLst>
          </p:cNvPr>
          <p:cNvSpPr/>
          <p:nvPr/>
        </p:nvSpPr>
        <p:spPr>
          <a:xfrm>
            <a:off x="470408" y="548680"/>
            <a:ext cx="82031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“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</a:rPr>
              <a:t>这样，你们无论什么人，</a:t>
            </a:r>
            <a:endParaRPr lang="en-GB" altLang="zh-CN" sz="29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GB" altLang="zh-CN" sz="2900" dirty="0">
                <a:latin typeface="SimHei" panose="02010609060101010101" pitchFamily="49" charset="-122"/>
                <a:ea typeface="SimHei" panose="02010609060101010101" pitchFamily="49" charset="-122"/>
              </a:rPr>
              <a:t>  </a:t>
            </a:r>
            <a:r>
              <a:rPr lang="zh-CN" altLang="en-US" sz="2900" dirty="0">
                <a:latin typeface="SimHei" panose="02010609060101010101" pitchFamily="49" charset="-122"/>
                <a:ea typeface="SimHei" panose="02010609060101010101" pitchFamily="49" charset="-122"/>
              </a:rPr>
              <a:t>如果不撇下一切所有的，就不能做我的门徒。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”</a:t>
            </a:r>
            <a:endParaRPr lang="en-GB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en-GB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            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14:33)</a:t>
            </a:r>
            <a:endParaRPr lang="en-GB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8D2F83-BDCF-4121-AC5D-19BCCF1D5BAA}"/>
              </a:ext>
            </a:extLst>
          </p:cNvPr>
          <p:cNvSpPr/>
          <p:nvPr/>
        </p:nvSpPr>
        <p:spPr>
          <a:xfrm>
            <a:off x="791580" y="2545384"/>
            <a:ext cx="756084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任何切望作主门徒的人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须先确定自己是否已经预备付上代价</a:t>
            </a:r>
            <a:endParaRPr lang="en-GB" altLang="zh-CN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1580" y="4293096"/>
            <a:ext cx="651672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这代价就是撇下一切所有的</a:t>
            </a:r>
            <a:endParaRPr lang="en-GB" sz="36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156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8BFBD44-02EB-4B67-8D4E-B0630E85123E}"/>
              </a:ext>
            </a:extLst>
          </p:cNvPr>
          <p:cNvSpPr/>
          <p:nvPr/>
        </p:nvSpPr>
        <p:spPr>
          <a:xfrm>
            <a:off x="1036914" y="1261580"/>
            <a:ext cx="31683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rPr>
              <a:t>撇下一切所有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A1C322-D02D-4D34-999A-3F52DC6C0E18}"/>
              </a:ext>
            </a:extLst>
          </p:cNvPr>
          <p:cNvSpPr/>
          <p:nvPr/>
        </p:nvSpPr>
        <p:spPr>
          <a:xfrm>
            <a:off x="2405904" y="1972334"/>
            <a:ext cx="63425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按自己的意思，变卖所有，献给教会</a:t>
            </a:r>
            <a:endParaRPr lang="en-GB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83046-88D8-4334-BB4C-DCF50F3EAF53}"/>
              </a:ext>
            </a:extLst>
          </p:cNvPr>
          <p:cNvSpPr/>
          <p:nvPr/>
        </p:nvSpPr>
        <p:spPr>
          <a:xfrm>
            <a:off x="2405904" y="2631141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将所有权交给主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2262A-9891-4137-B38C-97D74FBAF1A1}"/>
              </a:ext>
            </a:extLst>
          </p:cNvPr>
          <p:cNvSpPr/>
          <p:nvPr/>
        </p:nvSpPr>
        <p:spPr>
          <a:xfrm>
            <a:off x="1043608" y="1915747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不是</a:t>
            </a:r>
            <a:endParaRPr lang="en-GB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88A314-E249-407B-B069-2516FBEBB127}"/>
              </a:ext>
            </a:extLst>
          </p:cNvPr>
          <p:cNvSpPr/>
          <p:nvPr/>
        </p:nvSpPr>
        <p:spPr>
          <a:xfrm>
            <a:off x="1036914" y="262650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而是</a:t>
            </a:r>
            <a:endParaRPr lang="en-GB" sz="36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188DB9-8A9B-4BE9-BDEC-AE30E92BB760}"/>
              </a:ext>
            </a:extLst>
          </p:cNvPr>
          <p:cNvSpPr/>
          <p:nvPr/>
        </p:nvSpPr>
        <p:spPr>
          <a:xfrm>
            <a:off x="1043608" y="3863613"/>
            <a:ext cx="7383103" cy="1651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我肯为主的缘故，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撇下家庭、生命、财物吗？</a:t>
            </a:r>
            <a:endParaRPr lang="en-GB" altLang="zh-CN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舍弃舒适生活、个人的“雄心壮志”吗？</a:t>
            </a:r>
            <a:endParaRPr lang="en-GB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80E347-92F8-44A4-BE98-C6771B458F22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757ACC-018E-4934-B361-3B7B74A64758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CFD6-4816-4711-AC1F-646B9B785149}"/>
              </a:ext>
            </a:extLst>
          </p:cNvPr>
          <p:cNvSpPr/>
          <p:nvPr/>
        </p:nvSpPr>
        <p:spPr>
          <a:xfrm>
            <a:off x="395536" y="315024"/>
            <a:ext cx="4032448" cy="55399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lvl="0"/>
            <a:r>
              <a:rPr lang="en-US" altLang="zh-CN" sz="3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. </a:t>
            </a:r>
            <a:r>
              <a:rPr lang="zh-CN" altLang="en-US" sz="3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要撇下一切所有的</a:t>
            </a:r>
            <a:endParaRPr lang="en-GB" altLang="zh-CN" sz="30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245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A638655-48F5-4A50-9B75-964C0F47F1BD}"/>
              </a:ext>
            </a:extLst>
          </p:cNvPr>
          <p:cNvSpPr/>
          <p:nvPr/>
        </p:nvSpPr>
        <p:spPr>
          <a:xfrm>
            <a:off x="403243" y="984439"/>
            <a:ext cx="8740757" cy="181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lvl="0">
              <a:lnSpc>
                <a:spcPct val="110000"/>
              </a:lnSpc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“</a:t>
            </a:r>
            <a:r>
              <a:rPr lang="zh-CN" altLang="en-US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盐本是好的，盐若失了味，可用什么叫它再咸呢？</a:t>
            </a:r>
          </a:p>
          <a:p>
            <a:pPr lvl="0">
              <a:lnSpc>
                <a:spcPct val="11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或用在田里，或堆在粪里，都不合适，只好丢在</a:t>
            </a:r>
          </a:p>
          <a:p>
            <a:pPr lvl="0">
              <a:lnSpc>
                <a:spcPct val="110000"/>
              </a:lnSpc>
            </a:pPr>
            <a:r>
              <a:rPr lang="zh-CN" altLang="en-US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外面。有耳可听的，就应当听！” </a:t>
            </a:r>
            <a:r>
              <a:rPr lang="en-US" altLang="zh-CN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路</a:t>
            </a:r>
            <a:r>
              <a:rPr lang="en-US" altLang="zh-CN" sz="2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14:34-35)</a:t>
            </a:r>
          </a:p>
          <a:p>
            <a:pPr lvl="0">
              <a:lnSpc>
                <a:spcPct val="50000"/>
              </a:lnSpc>
            </a:pPr>
            <a:endParaRPr lang="en-US" altLang="zh-CN" sz="27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3F837C-A982-4D9C-A089-5CF50ECAC839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B78D9-70B9-4E9E-9E82-EA7597074092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1C10F9-F452-4D71-B7D6-56572945E566}"/>
              </a:ext>
            </a:extLst>
          </p:cNvPr>
          <p:cNvSpPr/>
          <p:nvPr/>
        </p:nvSpPr>
        <p:spPr>
          <a:xfrm flipV="1">
            <a:off x="385747" y="926142"/>
            <a:ext cx="8812054" cy="457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8B18FD-2590-4F38-B7F2-E77F58A3B4A6}"/>
              </a:ext>
            </a:extLst>
          </p:cNvPr>
          <p:cNvSpPr/>
          <p:nvPr/>
        </p:nvSpPr>
        <p:spPr>
          <a:xfrm>
            <a:off x="691478" y="328789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作主的门徒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F7D58F-D84E-40EA-B519-B4860112E889}"/>
              </a:ext>
            </a:extLst>
          </p:cNvPr>
          <p:cNvSpPr/>
          <p:nvPr/>
        </p:nvSpPr>
        <p:spPr>
          <a:xfrm>
            <a:off x="899592" y="3140968"/>
            <a:ext cx="6933711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跟从主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需把一切所有和所能的摆上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以免变成失味的盐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起不到应当起的作用</a:t>
            </a:r>
            <a:endParaRPr lang="en-US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85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954E57-27BC-48A4-A96C-C0DD53D4BF3E}"/>
              </a:ext>
            </a:extLst>
          </p:cNvPr>
          <p:cNvSpPr/>
          <p:nvPr/>
        </p:nvSpPr>
        <p:spPr>
          <a:xfrm>
            <a:off x="395536" y="904482"/>
            <a:ext cx="8365149" cy="53112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12DB9-DD6B-45BF-9D01-36E15801EFD6}"/>
              </a:ext>
            </a:extLst>
          </p:cNvPr>
          <p:cNvSpPr/>
          <p:nvPr/>
        </p:nvSpPr>
        <p:spPr>
          <a:xfrm>
            <a:off x="629256" y="319707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学会分清人生的主次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328FC-9D2F-44AA-B206-3FAE4F5EDE5D}"/>
              </a:ext>
            </a:extLst>
          </p:cNvPr>
          <p:cNvSpPr/>
          <p:nvPr/>
        </p:nvSpPr>
        <p:spPr>
          <a:xfrm>
            <a:off x="467544" y="1196752"/>
            <a:ext cx="8365149" cy="4300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700" dirty="0">
                <a:ea typeface="NSimSun" panose="02010609030101010101" pitchFamily="49" charset="-122"/>
                <a:cs typeface="Aharoni" panose="02010803020104030203" pitchFamily="2" charset="-79"/>
              </a:rPr>
              <a:t>23</a:t>
            </a:r>
            <a:r>
              <a:rPr lang="en-US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耶稣又对众人说：“若有人要跟从我，就当舍己，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天天背起他的十字架来跟从我。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700" dirty="0">
                <a:ea typeface="NSimSun" panose="02010609030101010101" pitchFamily="49" charset="-122"/>
              </a:rPr>
              <a:t>24</a:t>
            </a: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因为凡要救自己生命的，必丧掉生命；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凡为我丧掉生命的，必救了生命。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700" dirty="0">
                <a:ea typeface="NSimSun" panose="02010609030101010101" pitchFamily="49" charset="-122"/>
              </a:rPr>
              <a:t>25</a:t>
            </a: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人若赚得全世界，却丧了自己，赔上自己，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有什么益处呢？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2700" dirty="0">
                <a:ea typeface="NSimSun" panose="02010609030101010101" pitchFamily="49" charset="-122"/>
              </a:rPr>
              <a:t>26</a:t>
            </a: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凡把我和我的道当作可耻的，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人子在自己的荣耀里，并天父与圣天使的荣耀里，</a:t>
            </a:r>
            <a:endParaRPr lang="en-GB" altLang="zh-CN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700" b="1" dirty="0">
                <a:latin typeface="NSimSun" panose="02010609030101010101" pitchFamily="49" charset="-122"/>
                <a:ea typeface="NSimSun" panose="02010609030101010101" pitchFamily="49" charset="-122"/>
              </a:rPr>
              <a:t>   降临的时候，也要把那人当作可耻的。”</a:t>
            </a:r>
            <a:endParaRPr lang="en-GB" sz="27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255E8-73FB-4693-AD68-42EA58FE3E42}"/>
              </a:ext>
            </a:extLst>
          </p:cNvPr>
          <p:cNvSpPr/>
          <p:nvPr/>
        </p:nvSpPr>
        <p:spPr>
          <a:xfrm>
            <a:off x="0" y="1"/>
            <a:ext cx="395536" cy="6858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EA208-7F34-4D6E-A41A-58F8FB703894}"/>
              </a:ext>
            </a:extLst>
          </p:cNvPr>
          <p:cNvSpPr/>
          <p:nvPr/>
        </p:nvSpPr>
        <p:spPr>
          <a:xfrm>
            <a:off x="6372200" y="455735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(</a:t>
            </a:r>
            <a:r>
              <a:rPr lang="zh-CN" altLang="en-US" sz="2800" dirty="0"/>
              <a:t>路</a:t>
            </a:r>
            <a:r>
              <a:rPr lang="en-US" altLang="zh-CN" sz="2800" dirty="0"/>
              <a:t>9:23-25)</a:t>
            </a:r>
            <a:endParaRPr lang="en-GB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EA4B2C-2225-40BE-824A-61A7AFB08062}"/>
              </a:ext>
            </a:extLst>
          </p:cNvPr>
          <p:cNvSpPr/>
          <p:nvPr/>
        </p:nvSpPr>
        <p:spPr>
          <a:xfrm>
            <a:off x="362245" y="15212"/>
            <a:ext cx="66581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23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887545-60DD-4E05-8B74-E509FA01D79C}"/>
              </a:ext>
            </a:extLst>
          </p:cNvPr>
          <p:cNvSpPr/>
          <p:nvPr/>
        </p:nvSpPr>
        <p:spPr>
          <a:xfrm>
            <a:off x="2051720" y="980728"/>
            <a:ext cx="48013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</a:rPr>
              <a:t>过一个讨神喜悦的生活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F9016B-1D0C-476E-841A-91C2D919C1AF}"/>
              </a:ext>
            </a:extLst>
          </p:cNvPr>
          <p:cNvSpPr/>
          <p:nvPr/>
        </p:nvSpPr>
        <p:spPr>
          <a:xfrm>
            <a:off x="3491880" y="1988840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latin typeface="DengXian" panose="02010600030101010101" pitchFamily="2" charset="-122"/>
                <a:ea typeface="DengXian" panose="02010600030101010101" pitchFamily="2" charset="-122"/>
              </a:rPr>
              <a:t>第一讲</a:t>
            </a:r>
            <a:endParaRPr lang="en-GB" sz="40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F2EE78-2F1A-402A-8350-A56B520D1783}"/>
              </a:ext>
            </a:extLst>
          </p:cNvPr>
          <p:cNvSpPr/>
          <p:nvPr/>
        </p:nvSpPr>
        <p:spPr>
          <a:xfrm>
            <a:off x="2051720" y="2780928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dirty="0">
                <a:latin typeface="DengXian" panose="02010600030101010101" pitchFamily="2" charset="-122"/>
                <a:ea typeface="DengXian" panose="02010600030101010101" pitchFamily="2" charset="-122"/>
              </a:rPr>
              <a:t>个人</a:t>
            </a:r>
            <a:r>
              <a:rPr lang="en-US" altLang="zh-CN" sz="4800" dirty="0">
                <a:latin typeface="DengXian" panose="02010600030101010101" pitchFamily="2" charset="-122"/>
                <a:ea typeface="DengXian" panose="02010600030101010101" pitchFamily="2" charset="-122"/>
              </a:rPr>
              <a:t>—</a:t>
            </a:r>
            <a:r>
              <a:rPr lang="zh-CN" altLang="en-US" sz="4800" dirty="0">
                <a:latin typeface="DengXian" panose="02010600030101010101" pitchFamily="2" charset="-122"/>
                <a:ea typeface="DengXian" panose="02010600030101010101" pitchFamily="2" charset="-122"/>
              </a:rPr>
              <a:t>作主的门徒</a:t>
            </a:r>
            <a:endParaRPr lang="en-GB"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93672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954E57-27BC-48A4-A96C-C0DD53D4BF3E}"/>
              </a:ext>
            </a:extLst>
          </p:cNvPr>
          <p:cNvSpPr/>
          <p:nvPr/>
        </p:nvSpPr>
        <p:spPr>
          <a:xfrm>
            <a:off x="395536" y="904482"/>
            <a:ext cx="8365149" cy="53112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12DB9-DD6B-45BF-9D01-36E15801EFD6}"/>
              </a:ext>
            </a:extLst>
          </p:cNvPr>
          <p:cNvSpPr/>
          <p:nvPr/>
        </p:nvSpPr>
        <p:spPr>
          <a:xfrm>
            <a:off x="629256" y="319707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</a:rPr>
              <a:t>学会分清人生的主次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7328FC-9D2F-44AA-B206-3FAE4F5EDE5D}"/>
              </a:ext>
            </a:extLst>
          </p:cNvPr>
          <p:cNvSpPr/>
          <p:nvPr/>
        </p:nvSpPr>
        <p:spPr>
          <a:xfrm>
            <a:off x="914351" y="1053045"/>
            <a:ext cx="4968552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地上生命 </a:t>
            </a:r>
            <a:r>
              <a:rPr lang="en-GB" altLang="zh-CN" sz="32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vs.</a:t>
            </a:r>
            <a:r>
              <a:rPr lang="zh-CN" altLang="en-US" sz="32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永恒生命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2255E8-73FB-4693-AD68-42EA58FE3E42}"/>
              </a:ext>
            </a:extLst>
          </p:cNvPr>
          <p:cNvSpPr/>
          <p:nvPr/>
        </p:nvSpPr>
        <p:spPr>
          <a:xfrm>
            <a:off x="0" y="1"/>
            <a:ext cx="39553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7EA208-7F34-4D6E-A41A-58F8FB703894}"/>
              </a:ext>
            </a:extLst>
          </p:cNvPr>
          <p:cNvSpPr/>
          <p:nvPr/>
        </p:nvSpPr>
        <p:spPr>
          <a:xfrm>
            <a:off x="6444208" y="350484"/>
            <a:ext cx="1882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(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路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9:23-25)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D79802-C049-4747-9F77-151EBE0ABE61}"/>
              </a:ext>
            </a:extLst>
          </p:cNvPr>
          <p:cNvSpPr/>
          <p:nvPr/>
        </p:nvSpPr>
        <p:spPr>
          <a:xfrm>
            <a:off x="395536" y="4724909"/>
            <a:ext cx="8748464" cy="21517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6C198-0132-49BE-A61E-40E7B953DD5A}"/>
              </a:ext>
            </a:extLst>
          </p:cNvPr>
          <p:cNvSpPr/>
          <p:nvPr/>
        </p:nvSpPr>
        <p:spPr>
          <a:xfrm>
            <a:off x="1015663" y="4875970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要用长远眼光来看人生万事</a:t>
            </a:r>
            <a:endParaRPr lang="en-GB" sz="3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F895B7-9FA1-4E78-93A8-2679D2FBC3AC}"/>
              </a:ext>
            </a:extLst>
          </p:cNvPr>
          <p:cNvSpPr/>
          <p:nvPr/>
        </p:nvSpPr>
        <p:spPr>
          <a:xfrm>
            <a:off x="946498" y="1549717"/>
            <a:ext cx="4307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赚得世界 </a:t>
            </a:r>
            <a:r>
              <a:rPr lang="en-US" altLang="zh-CN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vs.</a:t>
            </a:r>
            <a:r>
              <a:rPr lang="zh-CN" altLang="en-US" sz="3200" b="1" dirty="0">
                <a:latin typeface="NSimSun" panose="02010609030101010101" pitchFamily="49" charset="-122"/>
                <a:ea typeface="NSimSun" panose="02010609030101010101" pitchFamily="49" charset="-122"/>
              </a:rPr>
              <a:t>永恒丰盛</a:t>
            </a:r>
            <a:endParaRPr lang="en-GB" sz="32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41041A-65DB-4A8E-A8B0-C6085461DCF4}"/>
              </a:ext>
            </a:extLst>
          </p:cNvPr>
          <p:cNvSpPr/>
          <p:nvPr/>
        </p:nvSpPr>
        <p:spPr>
          <a:xfrm>
            <a:off x="3573476" y="5739247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要懂得选择上好的</a:t>
            </a:r>
            <a:endParaRPr lang="en-GB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1A2767-B1ED-49D4-A602-A6E93EF299EA}"/>
              </a:ext>
            </a:extLst>
          </p:cNvPr>
          <p:cNvSpPr/>
          <p:nvPr/>
        </p:nvSpPr>
        <p:spPr>
          <a:xfrm>
            <a:off x="5436096" y="1336969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你会选择哪一样？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F8AF92-723D-489F-AA4C-CE69492E4AA8}"/>
              </a:ext>
            </a:extLst>
          </p:cNvPr>
          <p:cNvSpPr/>
          <p:nvPr/>
        </p:nvSpPr>
        <p:spPr>
          <a:xfrm>
            <a:off x="946498" y="2645430"/>
            <a:ext cx="5206875" cy="538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b="1" dirty="0">
                <a:latin typeface="NSimSun" panose="02010609030101010101" pitchFamily="49" charset="-122"/>
                <a:ea typeface="NSimSun" panose="02010609030101010101" pitchFamily="49" charset="-122"/>
              </a:rPr>
              <a:t>凡把耶稣和祂的道当作可耻的</a:t>
            </a:r>
            <a:endParaRPr lang="en-GB" altLang="zh-CN" sz="3000" b="1" dirty="0">
              <a:latin typeface="NSimSun" panose="02010609030101010101" pitchFamily="49" charset="-122"/>
              <a:ea typeface="NSimSun" panose="02010609030101010101" pitchFamily="49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B9087F5-BB5D-4CCD-9814-36A500828F5E}"/>
              </a:ext>
            </a:extLst>
          </p:cNvPr>
          <p:cNvSpPr/>
          <p:nvPr/>
        </p:nvSpPr>
        <p:spPr>
          <a:xfrm>
            <a:off x="2914069" y="4010755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你能承担拒绝耶稣的后果吗？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883D4BD5-4549-44BF-8C83-8A4B5A94D0EB}"/>
              </a:ext>
            </a:extLst>
          </p:cNvPr>
          <p:cNvSpPr/>
          <p:nvPr/>
        </p:nvSpPr>
        <p:spPr>
          <a:xfrm>
            <a:off x="6153373" y="2936082"/>
            <a:ext cx="650875" cy="58359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74051" y="3148830"/>
            <a:ext cx="52636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0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祂降临时也把那人当作可耻的</a:t>
            </a:r>
            <a:endParaRPr lang="en-GB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3" grpId="0"/>
      <p:bldP spid="15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954E57-27BC-48A4-A96C-C0DD53D4BF3E}"/>
              </a:ext>
            </a:extLst>
          </p:cNvPr>
          <p:cNvSpPr/>
          <p:nvPr/>
        </p:nvSpPr>
        <p:spPr>
          <a:xfrm>
            <a:off x="408011" y="920338"/>
            <a:ext cx="8596030" cy="53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12DB9-DD6B-45BF-9D01-36E15801EFD6}"/>
              </a:ext>
            </a:extLst>
          </p:cNvPr>
          <p:cNvSpPr/>
          <p:nvPr/>
        </p:nvSpPr>
        <p:spPr>
          <a:xfrm>
            <a:off x="539552" y="362119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学会分清人生的主次</a:t>
            </a:r>
            <a:endParaRPr kumimoji="0" lang="en-GB" sz="32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DA857D-43DA-44ED-A6DF-12161C1B9987}"/>
              </a:ext>
            </a:extLst>
          </p:cNvPr>
          <p:cNvSpPr/>
          <p:nvPr/>
        </p:nvSpPr>
        <p:spPr>
          <a:xfrm>
            <a:off x="539552" y="994545"/>
            <a:ext cx="8316112" cy="2776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lvl="0">
              <a:lnSpc>
                <a:spcPct val="110000"/>
              </a:lnSpc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 从此，他门徒中多有退去的，不再和他同行。 </a:t>
            </a:r>
          </a:p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耶稣就对那十二个门徒说：“你们也要去吗？” </a:t>
            </a:r>
          </a:p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西门彼得回答说：“主啊，</a:t>
            </a:r>
            <a:r>
              <a:rPr lang="zh-CN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你有永生之道，</a:t>
            </a:r>
          </a:p>
          <a:p>
            <a:pPr lvl="0">
              <a:lnSpc>
                <a:spcPct val="110000"/>
              </a:lnSpc>
            </a:pPr>
            <a:r>
              <a:rPr lang="zh-CN" altLang="en-US" sz="30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我们还归从谁呢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？  我们已经信了，又知道</a:t>
            </a:r>
          </a:p>
          <a:p>
            <a:pPr lvl="0">
              <a:lnSpc>
                <a:spcPct val="11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  你是神的圣者。” 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约</a:t>
            </a:r>
            <a:r>
              <a:rPr lang="en-US" altLang="zh-CN" sz="28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6:66-69)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31F4D-EB28-489A-9FAC-429AB122165C}"/>
              </a:ext>
            </a:extLst>
          </p:cNvPr>
          <p:cNvSpPr/>
          <p:nvPr/>
        </p:nvSpPr>
        <p:spPr>
          <a:xfrm>
            <a:off x="0" y="1"/>
            <a:ext cx="395536" cy="6858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E85E86-92DD-40D9-B610-73EF18772D48}"/>
              </a:ext>
            </a:extLst>
          </p:cNvPr>
          <p:cNvSpPr/>
          <p:nvPr/>
        </p:nvSpPr>
        <p:spPr>
          <a:xfrm>
            <a:off x="1115616" y="4755137"/>
            <a:ext cx="6552728" cy="1109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耶稣是道路、真理、生命，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若不借着祂，没有人能到父那里去。</a:t>
            </a:r>
            <a:endParaRPr lang="en-GB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32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2954E57-27BC-48A4-A96C-C0DD53D4BF3E}"/>
              </a:ext>
            </a:extLst>
          </p:cNvPr>
          <p:cNvSpPr/>
          <p:nvPr/>
        </p:nvSpPr>
        <p:spPr>
          <a:xfrm>
            <a:off x="408011" y="920338"/>
            <a:ext cx="8596030" cy="531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C12DB9-DD6B-45BF-9D01-36E15801EFD6}"/>
              </a:ext>
            </a:extLst>
          </p:cNvPr>
          <p:cNvSpPr/>
          <p:nvPr/>
        </p:nvSpPr>
        <p:spPr>
          <a:xfrm>
            <a:off x="539552" y="362119"/>
            <a:ext cx="4536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  <a:cs typeface="+mn-cs"/>
              </a:rPr>
              <a:t>学会分清人生的主次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31F4D-EB28-489A-9FAC-429AB122165C}"/>
              </a:ext>
            </a:extLst>
          </p:cNvPr>
          <p:cNvSpPr/>
          <p:nvPr/>
        </p:nvSpPr>
        <p:spPr>
          <a:xfrm>
            <a:off x="0" y="1"/>
            <a:ext cx="395536" cy="68580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9E7968-9179-4323-A14E-9215DC8D30F1}"/>
              </a:ext>
            </a:extLst>
          </p:cNvPr>
          <p:cNvSpPr/>
          <p:nvPr/>
        </p:nvSpPr>
        <p:spPr>
          <a:xfrm>
            <a:off x="490363" y="920338"/>
            <a:ext cx="8596030" cy="2749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lvl="0">
              <a:lnSpc>
                <a:spcPct val="110000"/>
              </a:lnSpc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“ 只是我先前以为与我</a:t>
            </a:r>
            <a:r>
              <a:rPr lang="zh-CN" altLang="en-US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有益的，</a:t>
            </a:r>
            <a:endParaRPr lang="en-GB" altLang="zh-CN" sz="2800" b="1" dirty="0">
              <a:solidFill>
                <a:prstClr val="black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我现在因基督都当作有损的。 </a:t>
            </a:r>
            <a:endParaRPr lang="en-GB" altLang="zh-CN" sz="2800" b="1" dirty="0">
              <a:solidFill>
                <a:prstClr val="black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  </a:t>
            </a:r>
            <a:r>
              <a:rPr lang="zh-CN" altLang="en-US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不但如此，</a:t>
            </a:r>
            <a:r>
              <a:rPr lang="zh-CN" altLang="en-US" sz="28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我也将万事当作有损的，</a:t>
            </a:r>
            <a:endParaRPr lang="en-GB" altLang="zh-CN" sz="2800" b="1" dirty="0">
              <a:solidFill>
                <a:srgbClr val="C00000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en-GB" altLang="zh-CN" sz="28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 </a:t>
            </a:r>
            <a:r>
              <a:rPr lang="zh-CN" altLang="en-US" sz="28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因</a:t>
            </a:r>
            <a:r>
              <a:rPr lang="zh-CN" altLang="en-US" sz="32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我以认识我主基督耶稣为至宝</a:t>
            </a:r>
            <a:r>
              <a:rPr lang="zh-CN" altLang="en-US" sz="2800" b="1" dirty="0">
                <a:solidFill>
                  <a:srgbClr val="C00000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。</a:t>
            </a:r>
            <a:r>
              <a:rPr lang="zh-CN" altLang="en-US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”</a:t>
            </a:r>
            <a:endParaRPr lang="en-GB" altLang="zh-CN" sz="2800" b="1" dirty="0">
              <a:solidFill>
                <a:prstClr val="black"/>
              </a:solidFill>
              <a:latin typeface="NSimSun" panose="02010609030101010101" pitchFamily="49" charset="-122"/>
              <a:ea typeface="NSimSun" panose="02010609030101010101" pitchFamily="49" charset="-122"/>
            </a:endParaRPr>
          </a:p>
          <a:p>
            <a:pPr lvl="0"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                       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(</a:t>
            </a:r>
            <a:r>
              <a:rPr lang="zh-CN" altLang="en-US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腓</a:t>
            </a:r>
            <a:r>
              <a:rPr lang="en-US" altLang="zh-CN" sz="2800" b="1" dirty="0">
                <a:solidFill>
                  <a:prstClr val="black"/>
                </a:solidFill>
                <a:latin typeface="NSimSun" panose="02010609030101010101" pitchFamily="49" charset="-122"/>
                <a:ea typeface="NSimSun" panose="02010609030101010101" pitchFamily="49" charset="-122"/>
              </a:rPr>
              <a:t>3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SimSun" panose="02010609030101010101" pitchFamily="49" charset="-122"/>
                <a:ea typeface="NSimSun" panose="02010609030101010101" pitchFamily="49" charset="-122"/>
              </a:rPr>
              <a:t>:7-8)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54C40-837E-47C5-884F-022EA73358C6}"/>
              </a:ext>
            </a:extLst>
          </p:cNvPr>
          <p:cNvSpPr/>
          <p:nvPr/>
        </p:nvSpPr>
        <p:spPr>
          <a:xfrm>
            <a:off x="1115616" y="4509120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人生最有价值的事是得着基督</a:t>
            </a:r>
            <a:endParaRPr lang="en-GB" altLang="zh-CN" sz="32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631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45583C-E99A-4A5D-A724-6147A53C5022}"/>
              </a:ext>
            </a:extLst>
          </p:cNvPr>
          <p:cNvSpPr/>
          <p:nvPr/>
        </p:nvSpPr>
        <p:spPr>
          <a:xfrm>
            <a:off x="922714" y="2348880"/>
            <a:ext cx="7272808" cy="982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进到永生的路，门是窄的，进去的人不多；进到死亡的路，门是宽的，有许多人进入。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638655-48F5-4A50-9B75-964C0F47F1BD}"/>
              </a:ext>
            </a:extLst>
          </p:cNvPr>
          <p:cNvSpPr/>
          <p:nvPr/>
        </p:nvSpPr>
        <p:spPr>
          <a:xfrm>
            <a:off x="395536" y="23326"/>
            <a:ext cx="8748464" cy="21360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altLang="zh-CN" b="1" dirty="0">
              <a:latin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 “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你们要进窄门。因为引到灭亡，那门是宽的，</a:t>
            </a:r>
            <a:endParaRPr lang="en-GB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  路是大的，进去的人也多；引到永生，那门</a:t>
            </a:r>
            <a:endParaRPr lang="en-GB" altLang="zh-CN" sz="28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en-GB" altLang="zh-CN" sz="2800" dirty="0">
                <a:latin typeface="SimHei" panose="02010609060101010101" pitchFamily="49" charset="-122"/>
                <a:ea typeface="SimHei" panose="02010609060101010101" pitchFamily="49" charset="-122"/>
              </a:rPr>
              <a:t>   </a:t>
            </a:r>
            <a:r>
              <a:rPr lang="zh-CN" altLang="en-US" sz="2800" dirty="0">
                <a:latin typeface="SimHei" panose="02010609060101010101" pitchFamily="49" charset="-122"/>
                <a:ea typeface="SimHei" panose="02010609060101010101" pitchFamily="49" charset="-122"/>
              </a:rPr>
              <a:t>是窄的，路是小的，找着的人也少。</a:t>
            </a:r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CN" altLang="en-US" sz="2600" dirty="0">
                <a:latin typeface="SimHei" panose="02010609060101010101" pitchFamily="49" charset="-122"/>
                <a:ea typeface="SimHei" panose="02010609060101010101" pitchFamily="49" charset="-122"/>
              </a:rPr>
              <a:t>太</a:t>
            </a:r>
            <a:r>
              <a:rPr lang="en-US" altLang="zh-CN" sz="2600" dirty="0">
                <a:latin typeface="SimHei" panose="02010609060101010101" pitchFamily="49" charset="-122"/>
                <a:ea typeface="SimHei" panose="02010609060101010101" pitchFamily="49" charset="-122"/>
              </a:rPr>
              <a:t>7:13-14)</a:t>
            </a:r>
          </a:p>
          <a:p>
            <a:pPr>
              <a:lnSpc>
                <a:spcPct val="50000"/>
              </a:lnSpc>
            </a:pPr>
            <a:endParaRPr lang="en-US" altLang="zh-CN" sz="26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3F837C-A982-4D9C-A089-5CF50ECAC839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8B78D9-70B9-4E9E-9E82-EA7597074092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9E4CBC-1A96-485A-8AA8-FF8FBD95DFFB}"/>
              </a:ext>
            </a:extLst>
          </p:cNvPr>
          <p:cNvSpPr/>
          <p:nvPr/>
        </p:nvSpPr>
        <p:spPr>
          <a:xfrm>
            <a:off x="922714" y="4005064"/>
            <a:ext cx="7056784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我们要做主的门徒，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曾否慎重考虑我们所要付出的代价，</a:t>
            </a:r>
            <a:endParaRPr lang="en-GB" altLang="zh-CN" sz="32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愿意终生紧紧跟随主，永不偏离？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48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18D8BB-6F44-49F9-BD70-7BCD96695ED4}"/>
              </a:ext>
            </a:extLst>
          </p:cNvPr>
          <p:cNvSpPr/>
          <p:nvPr/>
        </p:nvSpPr>
        <p:spPr>
          <a:xfrm>
            <a:off x="0" y="620688"/>
            <a:ext cx="5976664" cy="3773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“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我已经与基督同钉十字架，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现在活着的不再是我，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乃是基督在我里面活着；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并且我如今在肉身活着，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是因信神的儿子而活，</a:t>
            </a:r>
            <a:endParaRPr kumimoji="0" lang="en-GB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他是爱我，为我舍己。”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                    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(</a:t>
            </a:r>
            <a:r>
              <a:rPr kumimoji="0" lang="zh-CN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加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2:20)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85866D-E4B5-4B0E-9BEF-79095EDF75B1}"/>
              </a:ext>
            </a:extLst>
          </p:cNvPr>
          <p:cNvSpPr/>
          <p:nvPr/>
        </p:nvSpPr>
        <p:spPr>
          <a:xfrm>
            <a:off x="539552" y="5013176"/>
            <a:ext cx="59046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这是我们一生作主门徒、</a:t>
            </a:r>
            <a:endParaRPr kumimoji="0" lang="en-GB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忠心跟从主的秘诀。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07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A6D466-33CD-473F-AB20-3A30089679F8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473435-17F9-4C4D-AD3D-9E324D3779FC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C17E3-D5B1-42B6-9C35-AF412FA39EA5}"/>
              </a:ext>
            </a:extLst>
          </p:cNvPr>
          <p:cNvSpPr/>
          <p:nvPr/>
        </p:nvSpPr>
        <p:spPr>
          <a:xfrm>
            <a:off x="837218" y="1412776"/>
            <a:ext cx="776723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1.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你是怎样信主的？</a:t>
            </a:r>
          </a:p>
          <a:p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2.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在信主的这些年日里，你遇到怎样的挑战？</a:t>
            </a:r>
            <a:endParaRPr lang="en-GB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Aft>
                <a:spcPts val="1200"/>
              </a:spcAft>
            </a:pPr>
            <a:r>
              <a:rPr lang="en-GB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 生活上如何见证主？属灵上如何亲近主？</a:t>
            </a:r>
          </a:p>
          <a:p>
            <a:pPr>
              <a:spcAft>
                <a:spcPts val="1800"/>
              </a:spcAft>
            </a:pP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3.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每当你在遇到困难时，你如何面对、胜过？</a:t>
            </a:r>
          </a:p>
          <a:p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4.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你是否曾在跟从主的过程中退后消沉，</a:t>
            </a:r>
            <a:endParaRPr lang="en-GB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GB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但过后蒙主激励，重新举起下垂的手，</a:t>
            </a:r>
            <a:endParaRPr lang="en-GB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GB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发酸的腿跟从主？</a:t>
            </a:r>
            <a:endParaRPr lang="en-GB" altLang="zh-CN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GB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若有，请分享你的经历。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A0EE1-B27B-4BD7-BC46-2AE11D8B096E}"/>
              </a:ext>
            </a:extLst>
          </p:cNvPr>
          <p:cNvSpPr/>
          <p:nvPr/>
        </p:nvSpPr>
        <p:spPr>
          <a:xfrm>
            <a:off x="675454" y="476672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SimHei" panose="02010609060101010101" pitchFamily="49" charset="-122"/>
                <a:ea typeface="SimHei" panose="02010609060101010101" pitchFamily="49" charset="-122"/>
              </a:rPr>
              <a:t>问题讨论</a:t>
            </a:r>
          </a:p>
        </p:txBody>
      </p:sp>
    </p:spTree>
    <p:extLst>
      <p:ext uri="{BB962C8B-B14F-4D97-AF65-F5344CB8AC3E}">
        <p14:creationId xmlns:p14="http://schemas.microsoft.com/office/powerpoint/2010/main" val="181047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442C13-3458-4A73-8433-4CAA290D89D6}"/>
              </a:ext>
            </a:extLst>
          </p:cNvPr>
          <p:cNvSpPr/>
          <p:nvPr/>
        </p:nvSpPr>
        <p:spPr>
          <a:xfrm>
            <a:off x="876062" y="920129"/>
            <a:ext cx="6750566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我们活在这世上，就是要荣耀神的名</a:t>
            </a:r>
            <a:endParaRPr lang="en-GB" sz="3200" dirty="0">
              <a:solidFill>
                <a:srgbClr val="C0000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7D4F77-F242-4CC0-8779-9BDDBEA79E59}"/>
              </a:ext>
            </a:extLst>
          </p:cNvPr>
          <p:cNvSpPr/>
          <p:nvPr/>
        </p:nvSpPr>
        <p:spPr>
          <a:xfrm>
            <a:off x="934277" y="2204864"/>
            <a:ext cx="7115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岂不知你们的身子就是圣灵的殿吗？这圣灵是从神而来，住在你们里头的。并且你们不是自己的人，因为你们是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重价买来的</a:t>
            </a:r>
            <a:r>
              <a:rPr lang="zh-CN" altLang="en-US" sz="2800" b="1" dirty="0">
                <a:latin typeface="+mn-ea"/>
              </a:rPr>
              <a:t>，所以要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在你们的身子上荣耀神</a:t>
            </a:r>
            <a:r>
              <a:rPr lang="zh-CN" altLang="en-US" sz="2800" b="1" dirty="0">
                <a:latin typeface="+mn-ea"/>
              </a:rPr>
              <a:t>。</a:t>
            </a:r>
            <a:r>
              <a:rPr lang="en-SG" altLang="zh-CN" sz="2800" b="1" dirty="0">
                <a:latin typeface="+mn-ea"/>
              </a:rPr>
              <a:t>(</a:t>
            </a:r>
            <a:r>
              <a:rPr lang="zh-CN" altLang="en-US" sz="2800" b="1" dirty="0">
                <a:latin typeface="+mn-ea"/>
              </a:rPr>
              <a:t>林前</a:t>
            </a:r>
            <a:r>
              <a:rPr lang="en-US" altLang="zh-CN" sz="2800" b="1" dirty="0">
                <a:latin typeface="+mn-ea"/>
              </a:rPr>
              <a:t>6</a:t>
            </a:r>
            <a:r>
              <a:rPr lang="en-GB" altLang="zh-CN" sz="2800" b="1" dirty="0">
                <a:latin typeface="+mn-ea"/>
              </a:rPr>
              <a:t>:19-20</a:t>
            </a:r>
            <a:r>
              <a:rPr lang="en-SG" altLang="zh-CN" sz="2800" b="1" dirty="0">
                <a:latin typeface="+mn-ea"/>
              </a:rPr>
              <a:t>)</a:t>
            </a:r>
            <a:endParaRPr lang="en-GB" sz="2800" b="1" dirty="0">
              <a:latin typeface="+mn-ea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6D7398-E698-4401-9665-6832DD88FB32}"/>
              </a:ext>
            </a:extLst>
          </p:cNvPr>
          <p:cNvSpPr/>
          <p:nvPr/>
        </p:nvSpPr>
        <p:spPr>
          <a:xfrm>
            <a:off x="876062" y="4349993"/>
            <a:ext cx="71392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</a:rPr>
              <a:t>所以，你们或吃或喝，无论做什么，都要为</a:t>
            </a:r>
            <a:r>
              <a:rPr lang="zh-CN" altLang="en-US" sz="2800" b="1" dirty="0">
                <a:solidFill>
                  <a:srgbClr val="FF0000"/>
                </a:solidFill>
                <a:latin typeface="+mn-ea"/>
              </a:rPr>
              <a:t>荣耀神</a:t>
            </a:r>
            <a:r>
              <a:rPr lang="zh-CN" altLang="en-US" sz="2800" b="1" dirty="0">
                <a:latin typeface="+mn-ea"/>
              </a:rPr>
              <a:t>而行。</a:t>
            </a:r>
            <a:r>
              <a:rPr lang="en-US" altLang="zh-CN" sz="2800" b="1" dirty="0">
                <a:latin typeface="+mn-ea"/>
              </a:rPr>
              <a:t>(</a:t>
            </a:r>
            <a:r>
              <a:rPr lang="zh-CN" altLang="en-US" sz="2800" b="1" dirty="0">
                <a:latin typeface="+mn-ea"/>
              </a:rPr>
              <a:t>林前</a:t>
            </a:r>
            <a:r>
              <a:rPr lang="en-US" altLang="zh-CN" sz="2800" b="1" dirty="0">
                <a:latin typeface="+mn-ea"/>
              </a:rPr>
              <a:t>10:31)</a:t>
            </a:r>
            <a:endParaRPr lang="en-GB" sz="2800" b="1" dirty="0">
              <a:latin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36E506-6F46-4443-90A6-3DFCA29852D8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FF6F-F7EC-4965-AC43-05214079EA91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79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3CC825-033E-4CC7-BFB2-CE543CE7760C}"/>
              </a:ext>
            </a:extLst>
          </p:cNvPr>
          <p:cNvSpPr/>
          <p:nvPr/>
        </p:nvSpPr>
        <p:spPr>
          <a:xfrm>
            <a:off x="827584" y="1700808"/>
            <a:ext cx="7812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3000"/>
              </a:spcAft>
            </a:pPr>
            <a:r>
              <a:rPr lang="zh-CN" altLang="en-US" sz="4000" b="1" dirty="0">
                <a:latin typeface="DengXian" panose="02010600030101010101" pitchFamily="2" charset="-122"/>
                <a:ea typeface="DengXian" panose="02010600030101010101" pitchFamily="2" charset="-122"/>
              </a:rPr>
              <a:t>荣耀神的名是神所喜欢的</a:t>
            </a:r>
            <a:r>
              <a:rPr lang="zh-CN" altLang="en-US" sz="3600" b="1" dirty="0"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CB193E-D045-4C81-A22E-7AD4BFDE4A37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EF30FB-2A17-40CA-9B0F-1AB0E41F2BB5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27584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怎样荣耀神的名呢？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3429000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在每天的生活中</a:t>
            </a:r>
            <a:r>
              <a:rPr lang="zh-CN" altLang="en-US" sz="36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遵照</a:t>
            </a:r>
            <a:r>
              <a:rPr lang="zh-CN" altLang="en-US" sz="3600" b="1" dirty="0">
                <a:solidFill>
                  <a:prstClr val="black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神的吩咐和命令去行。</a:t>
            </a:r>
          </a:p>
        </p:txBody>
      </p:sp>
    </p:spTree>
    <p:extLst>
      <p:ext uri="{BB962C8B-B14F-4D97-AF65-F5344CB8AC3E}">
        <p14:creationId xmlns:p14="http://schemas.microsoft.com/office/powerpoint/2010/main" val="325034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0188DE-1C5A-407E-8CF7-5462E95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335" r="8022" b="4088"/>
          <a:stretch>
            <a:fillRect/>
          </a:stretch>
        </p:blipFill>
        <p:spPr bwMode="auto">
          <a:xfrm>
            <a:off x="11967" y="11764"/>
            <a:ext cx="1535697" cy="13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FC960A-7AB2-4854-926B-A2FA46703A98}"/>
              </a:ext>
            </a:extLst>
          </p:cNvPr>
          <p:cNvCxnSpPr>
            <a:cxnSpLocks/>
          </p:cNvCxnSpPr>
          <p:nvPr/>
        </p:nvCxnSpPr>
        <p:spPr>
          <a:xfrm>
            <a:off x="1547664" y="1052736"/>
            <a:ext cx="7452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A9A716E-00E8-406E-BD36-D7B139AACF0D}"/>
              </a:ext>
            </a:extLst>
          </p:cNvPr>
          <p:cNvSpPr/>
          <p:nvPr/>
        </p:nvSpPr>
        <p:spPr>
          <a:xfrm>
            <a:off x="779815" y="1268760"/>
            <a:ext cx="7729096" cy="5497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17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700" b="1" dirty="0">
                <a:solidFill>
                  <a:srgbClr val="00B0F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撒母耳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对扫罗说：“从前你虽然以自己为小，</a:t>
            </a:r>
            <a:endParaRPr lang="en-SG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SG" altLang="zh-CN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岂不是被立为以色列支派的元首吗？耶和华</a:t>
            </a:r>
            <a:endParaRPr lang="en-SG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SG" altLang="zh-CN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膏你做以色列的王。</a:t>
            </a:r>
            <a:r>
              <a:rPr lang="zh-CN" altLang="en-US" sz="2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endParaRPr lang="en-SG" altLang="zh-CN" sz="2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18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耶和华差遣你，吩咐你说：‘你去击打那些</a:t>
            </a:r>
            <a:endParaRPr lang="en-SG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SG" altLang="zh-CN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犯罪的亚玛力人，将他们灭绝净尽。’</a:t>
            </a:r>
            <a:endParaRPr lang="en-SG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19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CN" altLang="en-US" sz="27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为何没有听从耶和华的命令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，急忙掳掠财</a:t>
            </a:r>
            <a:endParaRPr lang="en-SG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物，行耶和华眼中看为恶的事呢？” </a:t>
            </a:r>
          </a:p>
          <a:p>
            <a:pPr>
              <a:lnSpc>
                <a:spcPct val="105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20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7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扫罗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对撒母耳说：“我实在听从了耶和华的</a:t>
            </a:r>
            <a:endParaRPr lang="en-GB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GB" altLang="zh-CN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命令，行了耶和华所差遣我行的路，擒了亚</a:t>
            </a:r>
            <a:endParaRPr lang="en-GB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玛力王亚甲来，灭尽了亚玛力人。</a:t>
            </a:r>
            <a:endParaRPr lang="en-SG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400" dirty="0">
                <a:ea typeface="SimSun" panose="02010600030101010101" pitchFamily="2" charset="-122"/>
              </a:rPr>
              <a:t>21</a:t>
            </a:r>
            <a:r>
              <a:rPr lang="en-US" altLang="zh-CN" sz="26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百姓却在所当灭的物中取了最好的牛羊，要</a:t>
            </a:r>
            <a:endParaRPr lang="en-GB" altLang="zh-CN" sz="27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GB" altLang="zh-CN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lang="zh-CN" altLang="en-US" sz="2700" b="1" dirty="0">
                <a:latin typeface="SimSun" panose="02010600030101010101" pitchFamily="2" charset="-122"/>
                <a:ea typeface="SimSun" panose="02010600030101010101" pitchFamily="2" charset="-122"/>
              </a:rPr>
              <a:t>在吉甲献于耶和华你的神。”</a:t>
            </a:r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DCB2C-945B-4619-A5FD-72A1A83582F2}"/>
              </a:ext>
            </a:extLst>
          </p:cNvPr>
          <p:cNvSpPr/>
          <p:nvPr/>
        </p:nvSpPr>
        <p:spPr>
          <a:xfrm>
            <a:off x="5940152" y="479553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撒上</a:t>
            </a: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15:17-23</a:t>
            </a:r>
            <a:endParaRPr lang="en-GB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E3EDC-1D08-4352-8DE5-375B89C542D7}"/>
              </a:ext>
            </a:extLst>
          </p:cNvPr>
          <p:cNvSpPr/>
          <p:nvPr/>
        </p:nvSpPr>
        <p:spPr>
          <a:xfrm>
            <a:off x="1691680" y="416568"/>
            <a:ext cx="2108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听命与顺从</a:t>
            </a:r>
          </a:p>
        </p:txBody>
      </p:sp>
    </p:spTree>
    <p:extLst>
      <p:ext uri="{BB962C8B-B14F-4D97-AF65-F5344CB8AC3E}">
        <p14:creationId xmlns:p14="http://schemas.microsoft.com/office/powerpoint/2010/main" val="144137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0188DE-1C5A-407E-8CF7-5462E95B1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" t="6335" r="8022" b="4088"/>
          <a:stretch>
            <a:fillRect/>
          </a:stretch>
        </p:blipFill>
        <p:spPr bwMode="auto">
          <a:xfrm>
            <a:off x="11967" y="11764"/>
            <a:ext cx="1535697" cy="13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BFC960A-7AB2-4854-926B-A2FA46703A98}"/>
              </a:ext>
            </a:extLst>
          </p:cNvPr>
          <p:cNvCxnSpPr>
            <a:cxnSpLocks/>
          </p:cNvCxnSpPr>
          <p:nvPr/>
        </p:nvCxnSpPr>
        <p:spPr>
          <a:xfrm>
            <a:off x="1547664" y="1052736"/>
            <a:ext cx="7452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A9A716E-00E8-406E-BD36-D7B139AACF0D}"/>
              </a:ext>
            </a:extLst>
          </p:cNvPr>
          <p:cNvSpPr/>
          <p:nvPr/>
        </p:nvSpPr>
        <p:spPr>
          <a:xfrm>
            <a:off x="747766" y="1365261"/>
            <a:ext cx="7861145" cy="301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rPr>
              <a:t>22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撒母耳说：“ 耶和华喜悦燔祭和平安祭，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8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岂如喜悦人听从他的话呢？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听命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胜于献祭，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8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顺从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胜于公羊的脂油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kumimoji="0" lang="en-SG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SimSun" panose="02010600030101010101" pitchFamily="2" charset="-122"/>
              </a:rPr>
              <a:t>23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悖逆的罪与行邪术的罪相等，顽梗的罪与拜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8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虚神和偶像的罪相同。你既厌弃耶和华的命</a:t>
            </a:r>
            <a:endParaRPr kumimoji="0" lang="en-GB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zh-CN" sz="28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令，耶和华也厌弃你做王。”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F67A6-C43E-4216-B3AB-9F37850E2408}"/>
              </a:ext>
            </a:extLst>
          </p:cNvPr>
          <p:cNvSpPr/>
          <p:nvPr/>
        </p:nvSpPr>
        <p:spPr>
          <a:xfrm>
            <a:off x="1691680" y="416568"/>
            <a:ext cx="21082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听命与顺从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671DCE-A2EC-496C-B5C6-1218DF834EE4}"/>
              </a:ext>
            </a:extLst>
          </p:cNvPr>
          <p:cNvSpPr/>
          <p:nvPr/>
        </p:nvSpPr>
        <p:spPr>
          <a:xfrm>
            <a:off x="5940152" y="479553"/>
            <a:ext cx="235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撒上</a:t>
            </a:r>
            <a:r>
              <a:rPr lang="en-US" altLang="zh-CN" sz="2800" b="1" dirty="0">
                <a:latin typeface="SimSun" panose="02010600030101010101" pitchFamily="2" charset="-122"/>
                <a:ea typeface="SimSun" panose="02010600030101010101" pitchFamily="2" charset="-122"/>
              </a:rPr>
              <a:t>15:17-23</a:t>
            </a:r>
            <a:endParaRPr lang="en-GB" sz="2800" b="1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0156F1-1823-4553-9EF0-1D3CCF733B11}"/>
              </a:ext>
            </a:extLst>
          </p:cNvPr>
          <p:cNvSpPr/>
          <p:nvPr/>
        </p:nvSpPr>
        <p:spPr>
          <a:xfrm>
            <a:off x="1043608" y="5200351"/>
            <a:ext cx="5929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C00000"/>
                </a:solidFill>
                <a:latin typeface="+mn-ea"/>
              </a:rPr>
              <a:t>神向我们要的是：听命、顺从！</a:t>
            </a:r>
            <a:endParaRPr lang="en-GB" sz="3200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93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52DB50-B114-4999-B34E-AA409A27B4B3}"/>
              </a:ext>
            </a:extLst>
          </p:cNvPr>
          <p:cNvSpPr/>
          <p:nvPr/>
        </p:nvSpPr>
        <p:spPr>
          <a:xfrm>
            <a:off x="827584" y="1268760"/>
            <a:ext cx="7560840" cy="384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在我们的生活中，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我们是否时常遵照主的吩咐去做祂喜悦的事？</a:t>
            </a:r>
          </a:p>
          <a:p>
            <a:pPr>
              <a:lnSpc>
                <a:spcPct val="50000"/>
              </a:lnSpc>
            </a:pP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我们在作选择时曾否问自己：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我这么做，是神所喜悦的吗？</a:t>
            </a:r>
          </a:p>
          <a:p>
            <a:pPr>
              <a:lnSpc>
                <a:spcPct val="50000"/>
              </a:lnSpc>
            </a:pP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我们是否先满足自己的喜好，</a:t>
            </a:r>
            <a:endParaRPr lang="en-GB" altLang="zh-CN" sz="30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000" dirty="0">
                <a:latin typeface="SimHei" panose="02010609060101010101" pitchFamily="49" charset="-122"/>
                <a:ea typeface="SimHei" panose="02010609060101010101" pitchFamily="49" charset="-122"/>
              </a:rPr>
              <a:t>然后才考虑到神的意思？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10A0A-E11A-4F2E-9FF8-657FCFD009EB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48161-30C7-4259-9AEF-B5D5A99F288F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52DB50-B114-4999-B34E-AA409A27B4B3}"/>
              </a:ext>
            </a:extLst>
          </p:cNvPr>
          <p:cNvSpPr/>
          <p:nvPr/>
        </p:nvSpPr>
        <p:spPr>
          <a:xfrm>
            <a:off x="675454" y="980728"/>
            <a:ext cx="7560840" cy="458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zh-CN" altLang="en-US" sz="32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你会选择在赌场或娱乐场所工作吗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？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会</a:t>
            </a:r>
            <a:r>
              <a:rPr lang="zh-CN" altLang="en-US" sz="36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kumimoji="0" lang="en-GB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这只是一份工作。</a:t>
            </a:r>
            <a:endParaRPr lang="en-GB" altLang="zh-CN" sz="3000" b="1" dirty="0">
              <a:solidFill>
                <a:prstClr val="black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000" b="1" dirty="0">
                <a:solidFill>
                  <a:prstClr val="black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工资高，我可以奉献多一些。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zh-C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  <a:p>
            <a:pPr lvl="0">
              <a:lnSpc>
                <a:spcPct val="110000"/>
              </a:lnSpc>
            </a:pPr>
            <a:endParaRPr lang="en-GB" altLang="zh-CN" sz="30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  <a:spcAft>
                <a:spcPts val="1200"/>
              </a:spcAft>
            </a:pPr>
            <a:r>
              <a:rPr lang="zh-CN" altLang="en-US" sz="36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神会需要这样的奉献吗？</a:t>
            </a:r>
            <a:endParaRPr lang="en-GB" altLang="zh-CN" sz="3600" dirty="0">
              <a:solidFill>
                <a:prstClr val="black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lvl="0">
              <a:lnSpc>
                <a:spcPct val="110000"/>
              </a:lnSpc>
            </a:pPr>
            <a:r>
              <a:rPr lang="zh-CN" altLang="en-US" sz="4000" dirty="0">
                <a:solidFill>
                  <a:prstClr val="black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这样的奉献，神并不悦纳！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Hei" panose="02010609060101010101" pitchFamily="49" charset="-122"/>
              <a:ea typeface="SimHei" panose="02010609060101010101" pitchFamily="49" charset="-122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510A0A-E11A-4F2E-9FF8-657FCFD009EB}"/>
              </a:ext>
            </a:extLst>
          </p:cNvPr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748161-30C7-4259-9AEF-B5D5A99F288F}"/>
              </a:ext>
            </a:extLst>
          </p:cNvPr>
          <p:cNvSpPr/>
          <p:nvPr/>
        </p:nvSpPr>
        <p:spPr>
          <a:xfrm>
            <a:off x="279918" y="1"/>
            <a:ext cx="66581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69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1404</TotalTime>
  <Words>3223</Words>
  <Application>Microsoft Office PowerPoint</Application>
  <PresentationFormat>On-screen Show (4:3)</PresentationFormat>
  <Paragraphs>265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DengXian</vt:lpstr>
      <vt:lpstr>DengXian</vt:lpstr>
      <vt:lpstr>Helvetica Neue</vt:lpstr>
      <vt:lpstr>Microsoft JhengHei</vt:lpstr>
      <vt:lpstr>NSimSun</vt:lpstr>
      <vt:lpstr>SimHei</vt:lpstr>
      <vt:lpstr>SimSun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時刻需你</dc:title>
  <dc:creator>chua kwee choo</dc:creator>
  <cp:lastModifiedBy>Theng Kioh Ng</cp:lastModifiedBy>
  <cp:revision>122</cp:revision>
  <dcterms:created xsi:type="dcterms:W3CDTF">2012-07-17T23:11:35Z</dcterms:created>
  <dcterms:modified xsi:type="dcterms:W3CDTF">2019-10-12T13:20:12Z</dcterms:modified>
</cp:coreProperties>
</file>