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911" r:id="rId3"/>
    <p:sldId id="889" r:id="rId4"/>
    <p:sldId id="905" r:id="rId5"/>
    <p:sldId id="912" r:id="rId6"/>
    <p:sldId id="265" r:id="rId7"/>
    <p:sldId id="890" r:id="rId8"/>
    <p:sldId id="894" r:id="rId9"/>
    <p:sldId id="895" r:id="rId10"/>
    <p:sldId id="945" r:id="rId11"/>
    <p:sldId id="946" r:id="rId12"/>
    <p:sldId id="913" r:id="rId13"/>
    <p:sldId id="897" r:id="rId14"/>
    <p:sldId id="916" r:id="rId15"/>
    <p:sldId id="899" r:id="rId16"/>
    <p:sldId id="900" r:id="rId17"/>
    <p:sldId id="918" r:id="rId18"/>
    <p:sldId id="924" r:id="rId19"/>
    <p:sldId id="901" r:id="rId20"/>
    <p:sldId id="929" r:id="rId21"/>
    <p:sldId id="917" r:id="rId22"/>
    <p:sldId id="936" r:id="rId23"/>
    <p:sldId id="919" r:id="rId24"/>
    <p:sldId id="940" r:id="rId25"/>
    <p:sldId id="920" r:id="rId26"/>
    <p:sldId id="941" r:id="rId27"/>
    <p:sldId id="928" r:id="rId28"/>
    <p:sldId id="930" r:id="rId29"/>
    <p:sldId id="932" r:id="rId30"/>
    <p:sldId id="943" r:id="rId31"/>
    <p:sldId id="904" r:id="rId32"/>
    <p:sldId id="906" r:id="rId33"/>
    <p:sldId id="893" r:id="rId34"/>
    <p:sldId id="933" r:id="rId35"/>
    <p:sldId id="934" r:id="rId36"/>
    <p:sldId id="907" r:id="rId37"/>
    <p:sldId id="922" r:id="rId38"/>
    <p:sldId id="915" r:id="rId39"/>
    <p:sldId id="923" r:id="rId40"/>
    <p:sldId id="931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F8FA"/>
    <a:srgbClr val="128440"/>
    <a:srgbClr val="B5F5CF"/>
    <a:srgbClr val="16A650"/>
    <a:srgbClr val="2AE27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660"/>
  </p:normalViewPr>
  <p:slideViewPr>
    <p:cSldViewPr>
      <p:cViewPr varScale="1">
        <p:scale>
          <a:sx n="68" d="100"/>
          <a:sy n="68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652E0-8477-4973-A186-20EE96FC3197}" type="datetimeFigureOut">
              <a:rPr lang="en-GB" smtClean="0"/>
              <a:t>11/10/2019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C537F-E4AF-421C-9E2D-3A4A57126C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53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0F7-5BDE-4711-ADBB-8128112D51C4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5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0F7-5BDE-4711-ADBB-8128112D51C4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54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0F7-5BDE-4711-ADBB-8128112D51C4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502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AB5A8-636A-48BF-A573-FCE557D0A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4B3E5-2DBF-41BE-8849-11AEE592E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6EED84-A65F-4F0F-9806-89B1B7987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D2A467-5DD3-47FB-B376-798A806D5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40961F-0304-4979-9867-9E21902AE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B3121-09F6-45BF-9978-A7D131153786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9267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4E14-931E-49C0-A23E-A1B3F2A41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B2461-4523-4CDC-9CF5-DD1D7B043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22A2C7-2D1B-4CAC-9534-EF2052019D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DF8893-F1BA-4EAE-B1C2-51CDBF13AF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898D7-3CD7-43D0-AD81-551CB120A5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64EF7-7DF6-415A-8A27-D3AF46675E48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87515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06FA5-44D0-4D6F-A7F0-AAC214341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68D62-9194-482F-98DD-1383A91F1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56A2CF-C5CA-44C0-B123-C653DBAC4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9F1157-A359-4B4E-BEDF-B2FEABCCB7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8BB80F-4ABE-42A6-96B5-75B20D3148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93041-7347-4F61-94B2-4C4E4A1D889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1659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6C51-B640-4591-B5DF-BD3898E0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D8CC5-A0FE-4A9B-87D6-0BEEE9BBE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31E53-922D-4D9F-8827-5750C24C8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E81E4-AE51-4EC5-A6AB-20D0BCA271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FC9209-2512-4C80-9CA5-901588355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54F535-71C3-42DD-9367-3BAE61CE3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885FB-E429-4499-9CC7-480B82BE3A25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85465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3EBDE-08B8-4B8B-83B8-C0F913CA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D895A-7704-4B9F-AC75-96CA3AB64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228D0-FA5F-4985-911F-88A893AA9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EF147-940E-4354-A88A-01BFD56E5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247D48-D4C2-4CA2-9904-020012697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56244F-9F1B-484A-A279-F3393256D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8328CF0-196A-44C6-B294-5F2F8C40BF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28C626-4680-450B-B4CF-64F6BD53A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5728-E5CA-4EA4-986E-53ED3DF38A7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80242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B4C7-7557-40F3-83FE-F7AADD67A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F0A6AD-A46C-4557-AF70-36E349D711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169D64-F631-4660-A6E1-AF07C70418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27763D-3F3F-4D65-A179-7D73C99BC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C0D47-55E0-49C3-9023-477D12527AA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30101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388A1A-36F6-49C1-9880-0D807105D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4DF24C-1988-4E46-B84F-52602894F0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565827-6A1E-4108-BD25-DA2D9FA0DA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2B917-E3D9-44D3-AD69-0502D79B468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82074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D58CC-2B2F-40E9-AAD2-685E5C5D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5B25E-334B-4729-A914-36E852427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59C03-BF8B-4787-B1C9-3C776B2F9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3AF0CB-EDBE-472A-AE89-60729B247D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6F65FF-8B0E-49AC-B9B6-3A4C499CAF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1F6103-64E0-43F0-8C77-B573D8D82B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4EA6F-E2D0-4B8B-A953-1E8C2B5E0A56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9004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0F7-5BDE-4711-ADBB-8128112D51C4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680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FB51-FE23-49E2-8FE8-FCD77A3B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C610E4-AA76-4EF5-80FC-58291D9FA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DE0E4-BB1B-4B55-91FE-A6EF27B86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E54CD6-8A55-449E-8472-F7EF006FBD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C69454-93FB-475E-9154-8F31F8C1B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133C05-1A61-4034-A8A6-30B509B61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1EA0C-36A9-4A81-BA11-A2E59B72669A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97481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42C4-6ADD-4EB2-93EB-BE9B01F0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0A79F-AE1F-41CC-92C9-38820A27C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FE8B4E-D11E-4494-B4AB-72BFA96ABD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9A44FD-57F4-4B1B-8F06-F3F92ABF1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32ACF2-C618-4A45-A462-677413B79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2DD73-FCCC-4DEA-A439-920834452960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96866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6B5588-9FD4-446D-9858-27C97FB2D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6E43E-978E-462A-AB3C-2592925A3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5F24F-CBAA-424D-83BF-B2ABE45253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B11384-8655-49FB-AF2B-4E454FA739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1E965E-65FF-4C52-958D-72FE1FC0C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538DB-5478-4CA0-AA4E-D48D75E65BF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277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0F7-5BDE-4711-ADBB-8128112D51C4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14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0F7-5BDE-4711-ADBB-8128112D51C4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33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0F7-5BDE-4711-ADBB-8128112D51C4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2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0F7-5BDE-4711-ADBB-8128112D51C4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73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0F7-5BDE-4711-ADBB-8128112D51C4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00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0F7-5BDE-4711-ADBB-8128112D51C4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23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0F7-5BDE-4711-ADBB-8128112D51C4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4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2B0F7-5BDE-4711-ADBB-8128112D51C4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32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0BF38D-C95A-4AE7-89D5-2A8BDD9D7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DF7CA14-2206-4BB9-A8DD-B19E4C468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3856493-1FED-406B-A921-9638FDA617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B30ABD4-E455-4642-927B-B892B6F210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93A25C-F38D-4F75-8CEF-411054BB5D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F52298F-4D4A-4076-955E-77A1406DF35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590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0DF057-1E20-46F7-8BC7-29DA184D2F54}"/>
              </a:ext>
            </a:extLst>
          </p:cNvPr>
          <p:cNvSpPr/>
          <p:nvPr/>
        </p:nvSpPr>
        <p:spPr>
          <a:xfrm>
            <a:off x="1711355" y="692696"/>
            <a:ext cx="6120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400" b="1" dirty="0">
                <a:latin typeface="NSimSun" panose="02010609030101010101" pitchFamily="49" charset="-122"/>
                <a:ea typeface="NSimSun" panose="02010609030101010101" pitchFamily="49" charset="-122"/>
              </a:rPr>
              <a:t>过一个讨神喜悦的生活</a:t>
            </a:r>
            <a:endParaRPr lang="en-GB" sz="44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CC2AFB-1D4B-4F6A-85D9-43C38D46176D}"/>
              </a:ext>
            </a:extLst>
          </p:cNvPr>
          <p:cNvSpPr/>
          <p:nvPr/>
        </p:nvSpPr>
        <p:spPr>
          <a:xfrm>
            <a:off x="3419872" y="1644549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</a:rPr>
              <a:t>第二讲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22F187-9589-4A0C-8828-94EBF5B13E63}"/>
              </a:ext>
            </a:extLst>
          </p:cNvPr>
          <p:cNvSpPr/>
          <p:nvPr/>
        </p:nvSpPr>
        <p:spPr>
          <a:xfrm>
            <a:off x="1722714" y="2352435"/>
            <a:ext cx="52774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400" b="1" dirty="0">
                <a:latin typeface="NSimSun" panose="02010609030101010101" pitchFamily="49" charset="-122"/>
                <a:ea typeface="NSimSun" panose="02010609030101010101" pitchFamily="49" charset="-122"/>
              </a:rPr>
              <a:t>建立良好的夫妻关系</a:t>
            </a:r>
          </a:p>
        </p:txBody>
      </p:sp>
    </p:spTree>
    <p:extLst>
      <p:ext uri="{BB962C8B-B14F-4D97-AF65-F5344CB8AC3E}">
        <p14:creationId xmlns:p14="http://schemas.microsoft.com/office/powerpoint/2010/main" val="328330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2ABDC9-CE9C-4B2F-89EA-4869DBA8C7F7}"/>
              </a:ext>
            </a:extLst>
          </p:cNvPr>
          <p:cNvSpPr/>
          <p:nvPr/>
        </p:nvSpPr>
        <p:spPr>
          <a:xfrm>
            <a:off x="809328" y="1238271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22 </a:t>
            </a: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你们做</a:t>
            </a:r>
            <a:r>
              <a:rPr lang="zh-CN" altLang="en-US" sz="32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妻子</a:t>
            </a: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的，当顺服自己的丈夫，如同顺服主； </a:t>
            </a:r>
            <a:r>
              <a:rPr lang="en-US" altLang="zh-CN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23 </a:t>
            </a: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因为丈夫是妻子的头，如同基督是教会的头，他又是教会全体的救主。</a:t>
            </a:r>
            <a:r>
              <a:rPr lang="en-US" altLang="zh-CN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24 </a:t>
            </a: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教会怎样顺服基督，妻子也要怎样凡事顺服丈夫。 </a:t>
            </a:r>
            <a:endParaRPr lang="en-US" altLang="zh-CN" sz="32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altLang="zh-CN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25 </a:t>
            </a: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你们做</a:t>
            </a:r>
            <a:r>
              <a:rPr lang="zh-CN" altLang="en-US" sz="32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丈夫</a:t>
            </a: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的，要爱你们的妻子，正如基督爱教会，为教会舍己。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D98AF5-60E5-43A0-9644-9A050B1D2E3A}"/>
              </a:ext>
            </a:extLst>
          </p:cNvPr>
          <p:cNvSpPr/>
          <p:nvPr/>
        </p:nvSpPr>
        <p:spPr>
          <a:xfrm>
            <a:off x="6660232" y="408354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弗</a:t>
            </a:r>
            <a:r>
              <a:rPr lang="en-US" altLang="zh-CN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5:17-25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E35B4F-C3E9-47A1-A09D-9863044257FE}"/>
              </a:ext>
            </a:extLst>
          </p:cNvPr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8E256B-D451-4BB6-9F85-8F4D38B6F0CD}"/>
              </a:ext>
            </a:extLst>
          </p:cNvPr>
          <p:cNvSpPr/>
          <p:nvPr/>
        </p:nvSpPr>
        <p:spPr>
          <a:xfrm flipV="1">
            <a:off x="323528" y="1062063"/>
            <a:ext cx="8820472" cy="45719"/>
          </a:xfrm>
          <a:prstGeom prst="rect">
            <a:avLst/>
          </a:prstGeom>
          <a:solidFill>
            <a:srgbClr val="B0F8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6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7D0034-3AFD-4072-925A-DADD88B11BC0}"/>
              </a:ext>
            </a:extLst>
          </p:cNvPr>
          <p:cNvSpPr/>
          <p:nvPr/>
        </p:nvSpPr>
        <p:spPr>
          <a:xfrm>
            <a:off x="683568" y="1268760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000" b="1" dirty="0"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保罗以弗</a:t>
            </a:r>
            <a:r>
              <a:rPr lang="en-SG" sz="3000" b="1" dirty="0"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5:20-21</a:t>
            </a:r>
            <a:r>
              <a:rPr lang="zh-CN" altLang="en-US" sz="3000" b="1" dirty="0"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结束他给以弗所教会信徒在弗</a:t>
            </a:r>
            <a:r>
              <a:rPr lang="en-SG" sz="3000" b="1" dirty="0"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4:1-5:19</a:t>
            </a:r>
            <a:r>
              <a:rPr lang="zh-CN" altLang="en-US" sz="3000" b="1" dirty="0"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的教导</a:t>
            </a:r>
            <a:endParaRPr lang="en-GB" altLang="zh-CN" sz="3000" b="1" dirty="0">
              <a:latin typeface="NSimSun" panose="02010609030101010101" pitchFamily="49" charset="-122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5F2811-EAA2-4857-B776-C5B038C3F0D8}"/>
              </a:ext>
            </a:extLst>
          </p:cNvPr>
          <p:cNvSpPr/>
          <p:nvPr/>
        </p:nvSpPr>
        <p:spPr>
          <a:xfrm>
            <a:off x="683568" y="2852936"/>
            <a:ext cx="7934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000" b="1" dirty="0">
                <a:latin typeface="NSimSun" panose="02010609030101010101" pitchFamily="49" charset="-122"/>
                <a:ea typeface="NSimSun" panose="02010609030101010101" pitchFamily="49" charset="-122"/>
              </a:rPr>
              <a:t>同时也以弗</a:t>
            </a:r>
            <a:r>
              <a:rPr lang="en-US" altLang="zh-CN" sz="3000" b="1" dirty="0">
                <a:latin typeface="NSimSun" panose="02010609030101010101" pitchFamily="49" charset="-122"/>
                <a:ea typeface="NSimSun" panose="02010609030101010101" pitchFamily="49" charset="-122"/>
              </a:rPr>
              <a:t>5:21“</a:t>
            </a:r>
            <a:r>
              <a:rPr lang="zh-CN" altLang="en-US" sz="3000" b="1" dirty="0">
                <a:solidFill>
                  <a:srgbClr val="FF000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当存敬畏基督的心，</a:t>
            </a:r>
            <a:endParaRPr lang="en-GB" altLang="zh-CN" sz="3000" b="1" dirty="0">
              <a:solidFill>
                <a:srgbClr val="FF0000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彼此顺服</a:t>
            </a:r>
            <a:r>
              <a:rPr lang="zh-CN" altLang="en-US" sz="3000" b="1" dirty="0">
                <a:latin typeface="NSimSun" panose="02010609030101010101" pitchFamily="49" charset="-122"/>
                <a:ea typeface="NSimSun" panose="02010609030101010101" pitchFamily="49" charset="-122"/>
              </a:rPr>
              <a:t>”这节经文为引言</a:t>
            </a:r>
            <a:r>
              <a:rPr lang="en-US" altLang="zh-CN" sz="3000" b="1" dirty="0">
                <a:latin typeface="NSimSun" panose="02010609030101010101" pitchFamily="49" charset="-122"/>
                <a:ea typeface="NSimSun" panose="02010609030101010101" pitchFamily="49" charset="-122"/>
              </a:rPr>
              <a:t>/</a:t>
            </a:r>
            <a:r>
              <a:rPr lang="zh-CN" altLang="en-US" sz="3000" b="1" dirty="0">
                <a:latin typeface="NSimSun" panose="02010609030101010101" pitchFamily="49" charset="-122"/>
                <a:ea typeface="NSimSun" panose="02010609030101010101" pitchFamily="49" charset="-122"/>
              </a:rPr>
              <a:t>根据，</a:t>
            </a:r>
            <a:endParaRPr lang="en-GB" altLang="zh-CN" sz="30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b="1" dirty="0">
                <a:latin typeface="NSimSun" panose="02010609030101010101" pitchFamily="49" charset="-122"/>
                <a:ea typeface="NSimSun" panose="02010609030101010101" pitchFamily="49" charset="-122"/>
              </a:rPr>
              <a:t>教导信徒以这心态遵行弗</a:t>
            </a:r>
            <a:r>
              <a:rPr lang="en-US" altLang="zh-CN" sz="3000" b="1" dirty="0">
                <a:latin typeface="NSimSun" panose="02010609030101010101" pitchFamily="49" charset="-122"/>
                <a:ea typeface="NSimSun" panose="02010609030101010101" pitchFamily="49" charset="-122"/>
              </a:rPr>
              <a:t>5:22-6:9</a:t>
            </a:r>
            <a:r>
              <a:rPr lang="zh-CN" altLang="en-US" sz="3000" b="1" dirty="0">
                <a:latin typeface="NSimSun" panose="02010609030101010101" pitchFamily="49" charset="-122"/>
                <a:ea typeface="NSimSun" panose="02010609030101010101" pitchFamily="49" charset="-122"/>
              </a:rPr>
              <a:t>的教训，</a:t>
            </a:r>
            <a:endParaRPr lang="en-GB" altLang="zh-CN" sz="30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b="1" dirty="0">
                <a:latin typeface="NSimSun" panose="02010609030101010101" pitchFamily="49" charset="-122"/>
                <a:ea typeface="NSimSun" panose="02010609030101010101" pitchFamily="49" charset="-122"/>
              </a:rPr>
              <a:t>也就是建立夫妻、亲子、主仆之间的良好关系</a:t>
            </a:r>
            <a:r>
              <a:rPr lang="zh-CN" alt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。</a:t>
            </a:r>
            <a:endParaRPr lang="en-GB" sz="2800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476C96-D847-4186-8E88-EBD0656E51A1}"/>
              </a:ext>
            </a:extLst>
          </p:cNvPr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8749DE-E4E0-40BB-AF61-9C251303A165}"/>
              </a:ext>
            </a:extLst>
          </p:cNvPr>
          <p:cNvSpPr/>
          <p:nvPr/>
        </p:nvSpPr>
        <p:spPr>
          <a:xfrm>
            <a:off x="755576" y="1052736"/>
            <a:ext cx="4968552" cy="4855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3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顺服</a:t>
            </a:r>
            <a:r>
              <a:rPr lang="zh-CN" altLang="en-US" sz="3400" b="1" dirty="0">
                <a:latin typeface="NSimSun" panose="02010609030101010101" pitchFamily="49" charset="-122"/>
                <a:ea typeface="NSimSun" panose="02010609030101010101" pitchFamily="49" charset="-122"/>
              </a:rPr>
              <a:t>是圣经一贯的教训</a:t>
            </a: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：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人要顺服神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公民要顺服政府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仆人要顺服主人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学生要顺服老师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妻子要顺服丈夫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儿女要顺服父母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教会肢体顺服教会领袖</a:t>
            </a:r>
            <a:endParaRPr lang="en-GB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204ED8-5A67-49F4-A976-15C31250BE04}"/>
              </a:ext>
            </a:extLst>
          </p:cNvPr>
          <p:cNvSpPr/>
          <p:nvPr/>
        </p:nvSpPr>
        <p:spPr>
          <a:xfrm flipV="1">
            <a:off x="323528" y="942392"/>
            <a:ext cx="8820472" cy="1103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7EA032-717C-4C7B-B806-BEE3CA9661E1}"/>
              </a:ext>
            </a:extLst>
          </p:cNvPr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29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51E708-C9AB-48D9-BA97-E8BF13ECE1FA}"/>
              </a:ext>
            </a:extLst>
          </p:cNvPr>
          <p:cNvSpPr/>
          <p:nvPr/>
        </p:nvSpPr>
        <p:spPr>
          <a:xfrm>
            <a:off x="12574" y="0"/>
            <a:ext cx="454970" cy="6858000"/>
          </a:xfrm>
          <a:prstGeom prst="rect">
            <a:avLst/>
          </a:prstGeom>
          <a:solidFill>
            <a:srgbClr val="128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8BBE1A-14F1-4C04-A8E9-A995EFC9F428}"/>
              </a:ext>
            </a:extLst>
          </p:cNvPr>
          <p:cNvSpPr/>
          <p:nvPr/>
        </p:nvSpPr>
        <p:spPr>
          <a:xfrm>
            <a:off x="611560" y="836712"/>
            <a:ext cx="7560840" cy="200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CN" altLang="en-US" sz="40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顺服的原则</a:t>
            </a:r>
          </a:p>
          <a:p>
            <a:pPr>
              <a:lnSpc>
                <a:spcPct val="110000"/>
              </a:lnSpc>
            </a:pP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彼得和众使徒回答说：</a:t>
            </a:r>
            <a:endParaRPr lang="en-GB" altLang="zh-CN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“</a:t>
            </a:r>
            <a:r>
              <a:rPr lang="zh-CN" altLang="en-US" sz="32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顺从神不顺从人，是应当的。</a:t>
            </a:r>
            <a:r>
              <a:rPr lang="en-GB" altLang="zh-CN" sz="30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GB" altLang="zh-CN" sz="3000" dirty="0">
                <a:latin typeface="SimHei" panose="02010609060101010101" pitchFamily="49" charset="-122"/>
                <a:ea typeface="SimHei" panose="02010609060101010101" pitchFamily="49" charset="-122"/>
              </a:rPr>
              <a:t>5:29)</a:t>
            </a:r>
            <a:endParaRPr lang="zh-CN" altLang="en-US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424FB8-06F9-40B5-BE95-7EA37B993AE3}"/>
              </a:ext>
            </a:extLst>
          </p:cNvPr>
          <p:cNvSpPr/>
          <p:nvPr/>
        </p:nvSpPr>
        <p:spPr>
          <a:xfrm>
            <a:off x="899592" y="3645024"/>
            <a:ext cx="72008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b="1" dirty="0">
                <a:latin typeface="NSimSun" panose="02010609030101010101" pitchFamily="49" charset="-122"/>
                <a:ea typeface="NSimSun" panose="02010609030101010101" pitchFamily="49" charset="-122"/>
              </a:rPr>
              <a:t>圣经中一切顺服的教训，</a:t>
            </a:r>
            <a:endParaRPr lang="en-GB" altLang="zh-CN" sz="36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latin typeface="NSimSun" panose="02010609030101010101" pitchFamily="49" charset="-122"/>
                <a:ea typeface="NSimSun" panose="02010609030101010101" pitchFamily="49" charset="-122"/>
              </a:rPr>
              <a:t>都以</a:t>
            </a:r>
            <a:r>
              <a:rPr lang="zh-CN" altLang="en-US" sz="3600" b="1" dirty="0">
                <a:solidFill>
                  <a:srgbClr val="FF000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顺服神真理</a:t>
            </a:r>
            <a:r>
              <a:rPr lang="zh-CN" altLang="en-US" sz="3600" b="1" dirty="0">
                <a:latin typeface="NSimSun" panose="02010609030101010101" pitchFamily="49" charset="-122"/>
                <a:ea typeface="NSimSun" panose="02010609030101010101" pitchFamily="49" charset="-122"/>
              </a:rPr>
              <a:t>为大前提，</a:t>
            </a:r>
            <a:endParaRPr lang="en-GB" altLang="zh-CN" sz="36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latin typeface="NSimSun" panose="02010609030101010101" pitchFamily="49" charset="-122"/>
                <a:ea typeface="NSimSun" panose="02010609030101010101" pitchFamily="49" charset="-122"/>
              </a:rPr>
              <a:t>若违背真理，任何人都可以拒绝。</a:t>
            </a:r>
            <a:endParaRPr lang="en-GB" sz="36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9F7C31-F27C-41AE-BF35-F4A35C186162}"/>
              </a:ext>
            </a:extLst>
          </p:cNvPr>
          <p:cNvSpPr/>
          <p:nvPr/>
        </p:nvSpPr>
        <p:spPr>
          <a:xfrm>
            <a:off x="323528" y="3245"/>
            <a:ext cx="7200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49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D016CB-6881-491B-B8C7-264C36F138C7}"/>
              </a:ext>
            </a:extLst>
          </p:cNvPr>
          <p:cNvSpPr/>
          <p:nvPr/>
        </p:nvSpPr>
        <p:spPr>
          <a:xfrm>
            <a:off x="618252" y="1988840"/>
            <a:ext cx="8130212" cy="434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主耶稣一生顺服天父，但祂仍然是神的儿子。祂的身份、地位一点儿也没有因此贬低。</a:t>
            </a:r>
            <a:endParaRPr lang="en-SG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zh-CN" altLang="en-US" sz="3200" dirty="0">
                <a:solidFill>
                  <a:srgbClr val="C00000"/>
                </a:solidFill>
                <a:ea typeface="SimSun" panose="02010600030101010101" pitchFamily="2" charset="-122"/>
              </a:rPr>
              <a:t>祂说：“我与父原为一。”</a:t>
            </a:r>
            <a:r>
              <a:rPr lang="en-US" altLang="zh-CN" sz="3200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sz="3200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约</a:t>
            </a:r>
            <a:r>
              <a:rPr lang="en-US" altLang="zh-CN" sz="3200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10:30)</a:t>
            </a:r>
            <a:endParaRPr lang="zh-CN" altLang="en-US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同样的，夫妻在神面前虽是同等的，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但是按照神智慧的安排，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丈夫是一家的“主导者”，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而且神在弗</a:t>
            </a:r>
            <a:r>
              <a:rPr lang="en-US" altLang="zh-CN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5:22-32</a:t>
            </a: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列下夫妻相处之道。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65E5F1-FEED-4E8B-A45D-B431E8B0F4B3}"/>
              </a:ext>
            </a:extLst>
          </p:cNvPr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589214-CC8C-4B90-B2F5-3A78BA0CC624}"/>
              </a:ext>
            </a:extLst>
          </p:cNvPr>
          <p:cNvSpPr/>
          <p:nvPr/>
        </p:nvSpPr>
        <p:spPr>
          <a:xfrm>
            <a:off x="635697" y="1052736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顺服不是降低身份</a:t>
            </a:r>
          </a:p>
        </p:txBody>
      </p:sp>
    </p:spTree>
    <p:extLst>
      <p:ext uri="{BB962C8B-B14F-4D97-AF65-F5344CB8AC3E}">
        <p14:creationId xmlns:p14="http://schemas.microsoft.com/office/powerpoint/2010/main" val="35558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4AAEB4-2851-4D0F-957A-F57002D4775D}"/>
              </a:ext>
            </a:extLst>
          </p:cNvPr>
          <p:cNvSpPr/>
          <p:nvPr/>
        </p:nvSpPr>
        <p:spPr>
          <a:xfrm>
            <a:off x="755576" y="1247767"/>
            <a:ext cx="7021288" cy="3614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你们做妻子的，</a:t>
            </a:r>
            <a:r>
              <a:rPr lang="zh-CN" altLang="en-US" sz="30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当顺服自己的丈夫</a:t>
            </a: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endParaRPr lang="en-GB" altLang="zh-CN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如同顺服主； </a:t>
            </a:r>
            <a:endParaRPr lang="en-GB" altLang="zh-CN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因为丈夫是妻子的头，如同基督是教会的头，他又是教会全体的救主。 </a:t>
            </a:r>
            <a:endParaRPr lang="en-GB" altLang="zh-CN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教会怎样顺服基督，</a:t>
            </a:r>
            <a:endParaRPr lang="en-GB" altLang="zh-CN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妻子也要怎样凡事顺服丈夫。</a:t>
            </a:r>
            <a:endParaRPr lang="en-GB" altLang="zh-CN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GB" altLang="zh-CN" sz="3000" dirty="0">
                <a:latin typeface="SimHei" panose="02010609060101010101" pitchFamily="49" charset="-122"/>
                <a:ea typeface="SimHei" panose="02010609060101010101" pitchFamily="49" charset="-122"/>
              </a:rPr>
              <a:t>                      </a:t>
            </a:r>
            <a:r>
              <a:rPr lang="en-US" altLang="zh-CN" sz="3000" dirty="0"/>
              <a:t> </a:t>
            </a: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弗</a:t>
            </a: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5:22-24)</a:t>
            </a:r>
            <a:r>
              <a:rPr lang="en-GB" altLang="zh-CN" dirty="0"/>
              <a:t>                                                                                             </a:t>
            </a:r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683CF7-9E18-4A11-A25B-298AFE688F4A}"/>
              </a:ext>
            </a:extLst>
          </p:cNvPr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solidFill>
            <a:srgbClr val="128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62CBB2-FE62-46FD-BFF6-20ACC80C1561}"/>
              </a:ext>
            </a:extLst>
          </p:cNvPr>
          <p:cNvSpPr/>
          <p:nvPr/>
        </p:nvSpPr>
        <p:spPr>
          <a:xfrm>
            <a:off x="319268" y="331496"/>
            <a:ext cx="3672800" cy="584775"/>
          </a:xfrm>
          <a:prstGeom prst="rect">
            <a:avLst/>
          </a:prstGeom>
          <a:solidFill>
            <a:srgbClr val="128440"/>
          </a:solidFill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 妻子当顺服丈夫</a:t>
            </a:r>
            <a:endParaRPr lang="en-GB" sz="32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43FF9-796E-4456-AACB-184CC6D21674}"/>
              </a:ext>
            </a:extLst>
          </p:cNvPr>
          <p:cNvSpPr/>
          <p:nvPr/>
        </p:nvSpPr>
        <p:spPr>
          <a:xfrm>
            <a:off x="755576" y="5087237"/>
            <a:ext cx="7021288" cy="104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你们做妻子的，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当顺服自己的丈夫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</a:t>
            </a:r>
            <a:endParaRPr kumimoji="0" lang="en-GB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这在主里面是相宜的。   </a:t>
            </a: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西</a:t>
            </a: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3: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18 )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7912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683CF7-9E18-4A11-A25B-298AFE688F4A}"/>
              </a:ext>
            </a:extLst>
          </p:cNvPr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solidFill>
            <a:srgbClr val="128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62CBB2-FE62-46FD-BFF6-20ACC80C1561}"/>
              </a:ext>
            </a:extLst>
          </p:cNvPr>
          <p:cNvSpPr/>
          <p:nvPr/>
        </p:nvSpPr>
        <p:spPr>
          <a:xfrm>
            <a:off x="319268" y="331496"/>
            <a:ext cx="3057247" cy="584775"/>
          </a:xfrm>
          <a:prstGeom prst="rect">
            <a:avLst/>
          </a:prstGeom>
          <a:solidFill>
            <a:srgbClr val="12844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妻子当顺服丈夫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BFBA57-3B94-417F-BBE7-26813A383C9F}"/>
              </a:ext>
            </a:extLst>
          </p:cNvPr>
          <p:cNvSpPr/>
          <p:nvPr/>
        </p:nvSpPr>
        <p:spPr>
          <a:xfrm>
            <a:off x="772798" y="1247767"/>
            <a:ext cx="7575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首先</a:t>
            </a:r>
            <a:endParaRPr lang="en-GB" altLang="zh-CN" sz="30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/>
            <a:r>
              <a:rPr lang="zh-CN" altLang="en-US" sz="30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妻子应当顺服“自己的丈夫</a:t>
            </a:r>
            <a:r>
              <a:rPr lang="en-US" altLang="zh-CN" sz="2800" dirty="0">
                <a:solidFill>
                  <a:prstClr val="black"/>
                </a:solidFill>
                <a:latin typeface="Arial Narrow" panose="020B0606020202030204" pitchFamily="34" charset="0"/>
                <a:ea typeface="SimHei" panose="02010609060101010101" pitchFamily="49" charset="-122"/>
              </a:rPr>
              <a:t>(</a:t>
            </a:r>
            <a:r>
              <a:rPr lang="en-GB" sz="2800" dirty="0">
                <a:solidFill>
                  <a:prstClr val="black"/>
                </a:solidFill>
                <a:latin typeface="Arial Narrow" panose="020B0606020202030204" pitchFamily="34" charset="0"/>
                <a:ea typeface="SimHei" panose="02010609060101010101" pitchFamily="49" charset="-122"/>
              </a:rPr>
              <a:t>your own husband)”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BC26FE-810D-41FA-99C6-7AB80013597B}"/>
              </a:ext>
            </a:extLst>
          </p:cNvPr>
          <p:cNvSpPr/>
          <p:nvPr/>
        </p:nvSpPr>
        <p:spPr>
          <a:xfrm>
            <a:off x="772799" y="2561128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其次</a:t>
            </a:r>
            <a:endParaRPr lang="en-GB" altLang="zh-CN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妻子顺服丈夫是以</a:t>
            </a:r>
            <a:r>
              <a:rPr lang="zh-CN" altLang="en-US" sz="30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教会</a:t>
            </a: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顺服</a:t>
            </a:r>
            <a:r>
              <a:rPr lang="zh-CN" altLang="en-US" sz="3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基督</a:t>
            </a: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为模式或榜样</a:t>
            </a:r>
            <a:endParaRPr lang="en-GB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269D77-5192-45EB-9703-823F25EE64EB}"/>
              </a:ext>
            </a:extLst>
          </p:cNvPr>
          <p:cNvSpPr/>
          <p:nvPr/>
        </p:nvSpPr>
        <p:spPr>
          <a:xfrm>
            <a:off x="773620" y="3789040"/>
            <a:ext cx="74247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第三</a:t>
            </a:r>
            <a:endParaRPr lang="en-GB" altLang="zh-CN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妻子借着自己对基督的顺服</a:t>
            </a:r>
            <a:endParaRPr lang="en-GB" altLang="zh-CN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因而乐意顺服丈夫</a:t>
            </a:r>
            <a:endParaRPr lang="en-GB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6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2DF3DA-D9F5-445C-B979-4DE76BCDD5F9}"/>
              </a:ext>
            </a:extLst>
          </p:cNvPr>
          <p:cNvSpPr/>
          <p:nvPr/>
        </p:nvSpPr>
        <p:spPr>
          <a:xfrm>
            <a:off x="611560" y="393267"/>
            <a:ext cx="78417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身为人妻，</a:t>
            </a:r>
            <a:endParaRPr lang="en-GB" altLang="zh-CN" sz="32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你一定要按照</a:t>
            </a:r>
            <a:r>
              <a:rPr lang="en-US" altLang="zh-CN" sz="32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圣经</a:t>
            </a:r>
            <a:r>
              <a:rPr lang="en-US" altLang="zh-CN" sz="32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学习敬重你的丈夫</a:t>
            </a:r>
            <a:endParaRPr lang="en-GB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FFAD6C-62A1-4406-9CA5-199A27648283}"/>
              </a:ext>
            </a:extLst>
          </p:cNvPr>
          <p:cNvSpPr/>
          <p:nvPr/>
        </p:nvSpPr>
        <p:spPr>
          <a:xfrm>
            <a:off x="750442" y="4032603"/>
            <a:ext cx="44165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altLang="zh-CN" sz="3000" dirty="0">
                <a:latin typeface="SimHei" panose="02010609060101010101" pitchFamily="49" charset="-122"/>
                <a:ea typeface="SimHei" panose="02010609060101010101" pitchFamily="49" charset="-122"/>
              </a:rPr>
              <a:t>4.</a:t>
            </a: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不在人前纠正、反驳他</a:t>
            </a:r>
            <a:endParaRPr lang="en-GB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F020A3-C1D0-4B16-A8F5-81E44AD3E4F6}"/>
              </a:ext>
            </a:extLst>
          </p:cNvPr>
          <p:cNvSpPr/>
          <p:nvPr/>
        </p:nvSpPr>
        <p:spPr>
          <a:xfrm>
            <a:off x="0" y="-15822"/>
            <a:ext cx="32352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730229-8C71-480F-9D2B-C096DCEBF492}"/>
              </a:ext>
            </a:extLst>
          </p:cNvPr>
          <p:cNvSpPr/>
          <p:nvPr/>
        </p:nvSpPr>
        <p:spPr>
          <a:xfrm>
            <a:off x="706854" y="1617502"/>
            <a:ext cx="64574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30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把他的需要放在其他事情之前</a:t>
            </a:r>
            <a:endParaRPr lang="en-GB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374606-829C-42BE-880E-25AF76D3BF5D}"/>
              </a:ext>
            </a:extLst>
          </p:cNvPr>
          <p:cNvSpPr/>
          <p:nvPr/>
        </p:nvSpPr>
        <p:spPr>
          <a:xfrm>
            <a:off x="733200" y="5403401"/>
            <a:ext cx="44165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dirty="0">
                <a:latin typeface="SimHei" panose="02010609060101010101" pitchFamily="49" charset="-122"/>
                <a:ea typeface="SimHei" panose="02010609060101010101" pitchFamily="49" charset="-122"/>
              </a:rPr>
              <a:t>6.</a:t>
            </a: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支持并帮助他达成目标</a:t>
            </a:r>
            <a:endParaRPr lang="en-GB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E9669A-A1D8-4B6D-994F-55C9266C8F68}"/>
              </a:ext>
            </a:extLst>
          </p:cNvPr>
          <p:cNvSpPr/>
          <p:nvPr/>
        </p:nvSpPr>
        <p:spPr>
          <a:xfrm>
            <a:off x="688803" y="2308379"/>
            <a:ext cx="73019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altLang="zh-CN" sz="30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决定事情时先与他商量，听取他的意见</a:t>
            </a:r>
            <a:endParaRPr lang="en-GB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90FF8C-D155-4677-BFC9-2C770A1BB6D9}"/>
              </a:ext>
            </a:extLst>
          </p:cNvPr>
          <p:cNvSpPr/>
          <p:nvPr/>
        </p:nvSpPr>
        <p:spPr>
          <a:xfrm>
            <a:off x="691439" y="2976164"/>
            <a:ext cx="57156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3000" dirty="0">
                <a:latin typeface="SimHei" panose="02010609060101010101" pitchFamily="49" charset="-122"/>
                <a:ea typeface="SimHei" panose="02010609060101010101" pitchFamily="49" charset="-122"/>
              </a:rPr>
              <a:t>3.</a:t>
            </a: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在教导孩子的事上跟他合作</a:t>
            </a:r>
            <a:endParaRPr lang="en-SG" altLang="zh-CN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  决不在孩子面前持相反的意见</a:t>
            </a:r>
            <a:endParaRPr lang="en-GB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F6ABEA-2BAB-45AA-968A-EECEBB337240}"/>
              </a:ext>
            </a:extLst>
          </p:cNvPr>
          <p:cNvSpPr/>
          <p:nvPr/>
        </p:nvSpPr>
        <p:spPr>
          <a:xfrm>
            <a:off x="706854" y="4718002"/>
            <a:ext cx="40318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30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5.</a:t>
            </a: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常向他表示感激的心</a:t>
            </a:r>
            <a:endParaRPr lang="en-GB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7CBE48-C929-4178-AB41-135DF13A3006}"/>
              </a:ext>
            </a:extLst>
          </p:cNvPr>
          <p:cNvSpPr/>
          <p:nvPr/>
        </p:nvSpPr>
        <p:spPr>
          <a:xfrm>
            <a:off x="700973" y="6056718"/>
            <a:ext cx="28777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7.</a:t>
            </a: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关心他的事业</a:t>
            </a:r>
            <a:endParaRPr lang="en-GB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EBD92A-C581-4C83-91AD-D8D594F34AF7}"/>
              </a:ext>
            </a:extLst>
          </p:cNvPr>
          <p:cNvSpPr/>
          <p:nvPr/>
        </p:nvSpPr>
        <p:spPr>
          <a:xfrm>
            <a:off x="323528" y="1512678"/>
            <a:ext cx="8820472" cy="457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638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B826CE-F21E-4D9B-85E8-5F25CBBC6BF3}"/>
              </a:ext>
            </a:extLst>
          </p:cNvPr>
          <p:cNvSpPr/>
          <p:nvPr/>
        </p:nvSpPr>
        <p:spPr>
          <a:xfrm>
            <a:off x="1043608" y="1772816"/>
            <a:ext cx="6696744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人的美貌会随年日消失</a:t>
            </a:r>
            <a:endParaRPr lang="en-GB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发自</a:t>
            </a:r>
            <a:r>
              <a:rPr lang="zh-CN" altLang="en-US" sz="32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新生命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的内在温柔、安静</a:t>
            </a:r>
            <a:endParaRPr lang="en-GB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却是长久、有感染力的，</a:t>
            </a:r>
            <a:endParaRPr lang="en-GB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在神面前是极为</a:t>
            </a:r>
            <a:r>
              <a:rPr lang="zh-CN" altLang="en-US" sz="32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宝贵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的。</a:t>
            </a:r>
            <a:endParaRPr lang="en-GB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FD8870-66C9-4243-9E0D-E0907E1E4127}"/>
              </a:ext>
            </a:extLst>
          </p:cNvPr>
          <p:cNvSpPr/>
          <p:nvPr/>
        </p:nvSpPr>
        <p:spPr>
          <a:xfrm>
            <a:off x="0" y="-15822"/>
            <a:ext cx="32352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8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375673-BCA4-4848-AFE7-9EE0300D26E0}"/>
              </a:ext>
            </a:extLst>
          </p:cNvPr>
          <p:cNvSpPr/>
          <p:nvPr/>
        </p:nvSpPr>
        <p:spPr>
          <a:xfrm>
            <a:off x="1295636" y="1340768"/>
            <a:ext cx="6552728" cy="153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400" dirty="0">
                <a:latin typeface="SimHei" panose="02010609060101010101" pitchFamily="49" charset="-122"/>
                <a:ea typeface="SimHei" panose="02010609060101010101" pitchFamily="49" charset="-122"/>
              </a:rPr>
              <a:t>作妻子的要顺服丈夫</a:t>
            </a:r>
            <a:endParaRPr lang="en-GB" altLang="zh-CN" sz="3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400" dirty="0">
                <a:latin typeface="SimHei" panose="02010609060101010101" pitchFamily="49" charset="-122"/>
                <a:ea typeface="SimHei" panose="02010609060101010101" pitchFamily="49" charset="-122"/>
              </a:rPr>
              <a:t>但不是说作丈夫的可以辖制妻子</a:t>
            </a:r>
            <a:endParaRPr lang="en-GB" sz="3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84C95A-683A-4CB3-BA78-22FADE97A714}"/>
              </a:ext>
            </a:extLst>
          </p:cNvPr>
          <p:cNvSpPr/>
          <p:nvPr/>
        </p:nvSpPr>
        <p:spPr>
          <a:xfrm>
            <a:off x="1907704" y="3501008"/>
            <a:ext cx="4801315" cy="15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丈夫是家里的带头人</a:t>
            </a:r>
            <a:endParaRPr lang="en-GB" altLang="zh-CN"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要承担更多责任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81358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19CBA4-492C-4C8E-BB31-8ED3107282DB}"/>
              </a:ext>
            </a:extLst>
          </p:cNvPr>
          <p:cNvSpPr/>
          <p:nvPr/>
        </p:nvSpPr>
        <p:spPr>
          <a:xfrm>
            <a:off x="425961" y="1700808"/>
            <a:ext cx="8352928" cy="2778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n-US" altLang="zh-CN" sz="27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7 </a:t>
            </a:r>
            <a:r>
              <a:rPr lang="zh-CN" altLang="en-US" sz="27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耶和华神用地上的尘土造人，将生气吹在他鼻孔里，</a:t>
            </a:r>
            <a:endParaRPr lang="en-GB" altLang="zh-CN" sz="27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  <a:defRPr/>
            </a:pPr>
            <a:r>
              <a:rPr lang="zh-CN" altLang="en-US" sz="27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他就成了有灵的活人，名叫亚当。</a:t>
            </a:r>
            <a:endParaRPr lang="en-GB" altLang="zh-CN" sz="27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  <a:defRPr/>
            </a:pPr>
            <a:r>
              <a:rPr lang="en-US" altLang="zh-CN" sz="27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8 </a:t>
            </a:r>
            <a:r>
              <a:rPr lang="zh-CN" altLang="en-US" sz="27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耶和华神在东方的伊甸立了一个园子，把所造的人</a:t>
            </a:r>
            <a:endParaRPr lang="en-GB" altLang="zh-CN" sz="27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  <a:defRPr/>
            </a:pPr>
            <a:r>
              <a:rPr lang="en-GB" altLang="zh-CN" sz="27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lang="zh-CN" altLang="en-US" sz="27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安置在那里</a:t>
            </a:r>
            <a:r>
              <a:rPr lang="en-GB" altLang="zh-CN" sz="27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……</a:t>
            </a:r>
          </a:p>
          <a:p>
            <a:pPr lvl="0">
              <a:lnSpc>
                <a:spcPct val="110000"/>
              </a:lnSpc>
              <a:defRPr/>
            </a:pPr>
            <a:endParaRPr lang="en-GB" altLang="zh-CN" sz="27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  <a:defRPr/>
            </a:pPr>
            <a:r>
              <a:rPr lang="en-US" altLang="zh-CN" sz="27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 </a:t>
            </a:r>
            <a:r>
              <a:rPr lang="zh-CN" altLang="en-US" sz="27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耶和华神将那人安置在伊甸园，使他修理看守。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25BFA-8DB5-42C4-B3FE-71A2A113528F}"/>
              </a:ext>
            </a:extLst>
          </p:cNvPr>
          <p:cNvSpPr/>
          <p:nvPr/>
        </p:nvSpPr>
        <p:spPr>
          <a:xfrm>
            <a:off x="539552" y="422087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神设立的第一宗婚姻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1C84BB-0433-45EC-8421-63BB985CF1E7}"/>
              </a:ext>
            </a:extLst>
          </p:cNvPr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71D9B-E3CB-469C-A848-61EE0E502473}"/>
              </a:ext>
            </a:extLst>
          </p:cNvPr>
          <p:cNvSpPr/>
          <p:nvPr/>
        </p:nvSpPr>
        <p:spPr>
          <a:xfrm>
            <a:off x="6732240" y="48015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创</a:t>
            </a: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2:7-8,15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1630EE-EBBA-44C1-9AFD-85B18DBAC56E}"/>
              </a:ext>
            </a:extLst>
          </p:cNvPr>
          <p:cNvSpPr/>
          <p:nvPr/>
        </p:nvSpPr>
        <p:spPr>
          <a:xfrm flipV="1">
            <a:off x="323528" y="1052735"/>
            <a:ext cx="8820472" cy="7200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951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4AAEB4-2851-4D0F-957A-F57002D4775D}"/>
              </a:ext>
            </a:extLst>
          </p:cNvPr>
          <p:cNvSpPr/>
          <p:nvPr/>
        </p:nvSpPr>
        <p:spPr>
          <a:xfrm>
            <a:off x="635090" y="966536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25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你们做丈夫的，要爱你们的妻子，正如基督</a:t>
            </a:r>
            <a:endParaRPr kumimoji="0" lang="en-GB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GB" altLang="zh-CN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爱教会，为教会舍己</a:t>
            </a: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endParaRPr kumimoji="0" lang="en-GB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defRPr/>
            </a:pPr>
            <a:r>
              <a:rPr lang="en-US" altLang="zh-CN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26 </a:t>
            </a: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要用水借着道把教会洗净，成为圣洁， </a:t>
            </a:r>
            <a:endParaRPr lang="en-GB" altLang="zh-CN" sz="28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defRPr/>
            </a:pPr>
            <a:r>
              <a:rPr lang="en-US" altLang="zh-CN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27 </a:t>
            </a: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可以献给自己，做个荣耀的教会，毫无玷污、</a:t>
            </a:r>
            <a:endParaRPr lang="en-GB" altLang="zh-CN" sz="28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defRPr/>
            </a:pPr>
            <a:r>
              <a:rPr lang="en-GB" altLang="zh-CN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皱纹等类的病，乃是圣洁没有瑕疵的。</a:t>
            </a:r>
            <a:endParaRPr kumimoji="0" lang="en-GB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28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丈夫也当照样爱妻子，如同爱自己的身子，</a:t>
            </a:r>
            <a:endParaRPr kumimoji="0" lang="en-GB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GB" altLang="zh-CN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爱妻子便是爱自己了。 </a:t>
            </a:r>
            <a:endParaRPr kumimoji="0" lang="en-GB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29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从来没有人恨恶自己的身子，总是保养顾惜，</a:t>
            </a:r>
            <a:endParaRPr kumimoji="0" lang="en-GB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GB" altLang="zh-CN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正像基督待教会一样， </a:t>
            </a:r>
            <a:endParaRPr kumimoji="0" lang="en-GB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30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因我们是他身上的肢体。</a:t>
            </a:r>
            <a:endParaRPr kumimoji="0" lang="en-GB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defRPr/>
            </a:pPr>
            <a:r>
              <a:rPr lang="en-US" altLang="zh-CN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31 </a:t>
            </a: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为这个缘故，人要离开父母，与妻子联合，</a:t>
            </a:r>
            <a:endParaRPr lang="en-GB" altLang="zh-CN" sz="28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defRPr/>
            </a:pPr>
            <a:r>
              <a:rPr lang="en-GB" altLang="zh-CN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二人成为一体。 </a:t>
            </a:r>
            <a:endParaRPr lang="en-GB" altLang="zh-CN" sz="28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defRPr/>
            </a:pPr>
            <a:r>
              <a:rPr lang="en-US" altLang="zh-CN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32 </a:t>
            </a: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这是极大的奥秘，但我是指着基督和教会说的。 </a:t>
            </a:r>
            <a:endParaRPr kumimoji="0" lang="en-GB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683CF7-9E18-4A11-A25B-298AFE688F4A}"/>
              </a:ext>
            </a:extLst>
          </p:cNvPr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128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62CBB2-FE62-46FD-BFF6-20ACC80C1561}"/>
              </a:ext>
            </a:extLst>
          </p:cNvPr>
          <p:cNvSpPr/>
          <p:nvPr/>
        </p:nvSpPr>
        <p:spPr>
          <a:xfrm>
            <a:off x="501215" y="358942"/>
            <a:ext cx="346761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二、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丈夫当爱妻子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A18BDD-42F6-4E2F-849F-62687893DD8B}"/>
              </a:ext>
            </a:extLst>
          </p:cNvPr>
          <p:cNvSpPr/>
          <p:nvPr/>
        </p:nvSpPr>
        <p:spPr>
          <a:xfrm>
            <a:off x="463487" y="928057"/>
            <a:ext cx="8676456" cy="45719"/>
          </a:xfrm>
          <a:prstGeom prst="rect">
            <a:avLst/>
          </a:prstGeom>
          <a:solidFill>
            <a:srgbClr val="128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7685FE-BA4E-4B86-A839-3ABE5C94D360}"/>
              </a:ext>
            </a:extLst>
          </p:cNvPr>
          <p:cNvSpPr/>
          <p:nvPr/>
        </p:nvSpPr>
        <p:spPr>
          <a:xfrm>
            <a:off x="6576908" y="42550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弗</a:t>
            </a:r>
            <a:r>
              <a:rPr lang="en-US" altLang="zh-CN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</a:t>
            </a:r>
            <a:r>
              <a:rPr lang="en-GB" altLang="zh-CN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en-US" altLang="zh-CN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25-32)</a:t>
            </a: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322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683CF7-9E18-4A11-A25B-298AFE688F4A}"/>
              </a:ext>
            </a:extLst>
          </p:cNvPr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128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62CBB2-FE62-46FD-BFF6-20ACC80C1561}"/>
              </a:ext>
            </a:extLst>
          </p:cNvPr>
          <p:cNvSpPr/>
          <p:nvPr/>
        </p:nvSpPr>
        <p:spPr>
          <a:xfrm>
            <a:off x="539552" y="379311"/>
            <a:ext cx="346761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二、丈夫当爱妻子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A18BDD-42F6-4E2F-849F-62687893DD8B}"/>
              </a:ext>
            </a:extLst>
          </p:cNvPr>
          <p:cNvSpPr/>
          <p:nvPr/>
        </p:nvSpPr>
        <p:spPr>
          <a:xfrm>
            <a:off x="467544" y="943717"/>
            <a:ext cx="8676456" cy="45719"/>
          </a:xfrm>
          <a:prstGeom prst="rect">
            <a:avLst/>
          </a:prstGeom>
          <a:solidFill>
            <a:srgbClr val="128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7685FE-BA4E-4B86-A839-3ABE5C94D360}"/>
              </a:ext>
            </a:extLst>
          </p:cNvPr>
          <p:cNvSpPr/>
          <p:nvPr/>
        </p:nvSpPr>
        <p:spPr>
          <a:xfrm>
            <a:off x="6876256" y="42049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彼前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</a:t>
            </a: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: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7)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81C7FF-AAF7-47F7-8F4F-585682345607}"/>
              </a:ext>
            </a:extLst>
          </p:cNvPr>
          <p:cNvSpPr/>
          <p:nvPr/>
        </p:nvSpPr>
        <p:spPr>
          <a:xfrm>
            <a:off x="791580" y="1340768"/>
            <a:ext cx="7560840" cy="3118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3000"/>
              </a:lnSpc>
              <a:buClrTx/>
              <a:buSzTx/>
              <a:buFontTx/>
              <a:buNone/>
              <a:tabLst/>
              <a:defRPr/>
            </a:pPr>
            <a:r>
              <a:rPr kumimoji="0" lang="zh-CN" alt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你们做丈夫的，</a:t>
            </a:r>
            <a:endParaRPr kumimoji="0" lang="en-GB" altLang="zh-CN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3000"/>
              </a:lnSpc>
            </a:pPr>
            <a:r>
              <a:rPr kumimoji="0" lang="zh-CN" alt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也要按情理</a:t>
            </a:r>
            <a:r>
              <a:rPr lang="en-GB" altLang="zh-CN" sz="25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5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情理，原</a:t>
            </a:r>
            <a:r>
              <a: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文作“知识”</a:t>
            </a:r>
            <a:r>
              <a:rPr kumimoji="0" lang="en-GB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kumimoji="0" lang="zh-CN" alt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和妻子同住，因她比你软弱</a:t>
            </a:r>
            <a:r>
              <a:rPr lang="en-GB" altLang="zh-CN" sz="25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比你软弱</a:t>
            </a:r>
            <a:r>
              <a:rPr kumimoji="0" lang="en-GB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原文作是软弱的器皿”</a:t>
            </a:r>
            <a:r>
              <a:rPr kumimoji="0" lang="en-GB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kumimoji="0" lang="zh-CN" alt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，与你一同承受生命之恩的，</a:t>
            </a:r>
            <a:endParaRPr kumimoji="0" lang="en-GB" altLang="zh-CN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3000"/>
              </a:lnSpc>
            </a:pPr>
            <a:r>
              <a:rPr kumimoji="0" lang="zh-CN" alt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所以要</a:t>
            </a:r>
            <a:r>
              <a:rPr kumimoji="0" lang="zh-CN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敬重她</a:t>
            </a:r>
            <a:r>
              <a:rPr kumimoji="0" lang="zh-CN" alt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kumimoji="0" lang="en-GB" altLang="zh-CN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3000"/>
              </a:lnSpc>
            </a:pPr>
            <a:r>
              <a:rPr kumimoji="0" lang="zh-CN" alt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这样，便叫你们的</a:t>
            </a:r>
            <a:r>
              <a:rPr kumimoji="0" lang="zh-CN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祷告没有阻碍</a:t>
            </a:r>
            <a:r>
              <a:rPr kumimoji="0" lang="zh-CN" alt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0861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4AAEB4-2851-4D0F-957A-F57002D4775D}"/>
              </a:ext>
            </a:extLst>
          </p:cNvPr>
          <p:cNvSpPr/>
          <p:nvPr/>
        </p:nvSpPr>
        <p:spPr>
          <a:xfrm>
            <a:off x="456187" y="1104093"/>
            <a:ext cx="7996837" cy="938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zh-CN" altLang="en-US" sz="26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“你们作丈夫的，要爱你们的妻子；正如基督爱教会，</a:t>
            </a:r>
            <a:endParaRPr lang="en-GB" altLang="zh-CN" sz="26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  <a:defRPr/>
            </a:pPr>
            <a:r>
              <a:rPr lang="zh-CN" altLang="en-US" sz="26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为教会舍己。”</a:t>
            </a:r>
            <a:r>
              <a:rPr lang="en-US" altLang="zh-CN" sz="24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4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弗</a:t>
            </a:r>
            <a:r>
              <a:rPr lang="en-US" altLang="zh-CN" sz="24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5:25)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683CF7-9E18-4A11-A25B-298AFE688F4A}"/>
              </a:ext>
            </a:extLst>
          </p:cNvPr>
          <p:cNvSpPr/>
          <p:nvPr/>
        </p:nvSpPr>
        <p:spPr>
          <a:xfrm>
            <a:off x="1" y="0"/>
            <a:ext cx="424138" cy="6858000"/>
          </a:xfrm>
          <a:prstGeom prst="rect">
            <a:avLst/>
          </a:prstGeom>
          <a:solidFill>
            <a:srgbClr val="128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0E891B-6AC7-4882-A2CC-2B9425EA0A75}"/>
              </a:ext>
            </a:extLst>
          </p:cNvPr>
          <p:cNvSpPr/>
          <p:nvPr/>
        </p:nvSpPr>
        <p:spPr>
          <a:xfrm>
            <a:off x="424139" y="375302"/>
            <a:ext cx="2646878" cy="584775"/>
          </a:xfrm>
          <a:prstGeom prst="rect">
            <a:avLst/>
          </a:prstGeom>
          <a:solidFill>
            <a:srgbClr val="12844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丈夫当爱妻子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046AD3-9A4C-4B8C-9431-E63E3C159F5E}"/>
              </a:ext>
            </a:extLst>
          </p:cNvPr>
          <p:cNvSpPr/>
          <p:nvPr/>
        </p:nvSpPr>
        <p:spPr>
          <a:xfrm>
            <a:off x="901192" y="4519656"/>
            <a:ext cx="4339650" cy="12366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丈夫要怎样爱妻子？</a:t>
            </a:r>
            <a:endParaRPr lang="en-GB" altLang="zh-CN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像基督爱教会那样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7D943D-1E72-4BB2-9417-7D95D82ABB37}"/>
              </a:ext>
            </a:extLst>
          </p:cNvPr>
          <p:cNvSpPr/>
          <p:nvPr/>
        </p:nvSpPr>
        <p:spPr>
          <a:xfrm>
            <a:off x="827584" y="2636912"/>
            <a:ext cx="66673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latin typeface="NSimSun" panose="02010609030101010101" pitchFamily="49" charset="-122"/>
                <a:ea typeface="NSimSun" panose="02010609030101010101" pitchFamily="49" charset="-122"/>
              </a:rPr>
              <a:t>神一再吩咐作丈夫的当爱妻子</a:t>
            </a:r>
            <a:endParaRPr lang="en-GB" altLang="zh-CN" sz="30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r>
              <a:rPr lang="en-US" altLang="zh-CN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(</a:t>
            </a:r>
            <a:r>
              <a:rPr lang="zh-CN" altLang="en-US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弗</a:t>
            </a:r>
            <a:r>
              <a:rPr lang="en-US" altLang="zh-CN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5:22-23</a:t>
            </a:r>
            <a:r>
              <a:rPr lang="zh-CN" altLang="en-US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；西</a:t>
            </a:r>
            <a:r>
              <a:rPr lang="en-US" altLang="zh-CN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3:19)</a:t>
            </a:r>
            <a:endParaRPr lang="en-GB" altLang="zh-CN" sz="28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这是神建立婚姻制度的一个原则</a:t>
            </a:r>
            <a:endParaRPr lang="en-GB" sz="28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956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791BC8-63AE-4109-AC32-B1457C32CA60}"/>
              </a:ext>
            </a:extLst>
          </p:cNvPr>
          <p:cNvSpPr/>
          <p:nvPr/>
        </p:nvSpPr>
        <p:spPr>
          <a:xfrm>
            <a:off x="683568" y="1916832"/>
            <a:ext cx="8064896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</a:rPr>
              <a:t>基督谦卑、舍己，</a:t>
            </a:r>
            <a:endParaRPr lang="en-GB" altLang="zh-CN" sz="3200" b="1" dirty="0">
              <a:latin typeface="+mn-ea"/>
            </a:endParaRPr>
          </a:p>
          <a:p>
            <a:r>
              <a:rPr lang="zh-CN" altLang="en-US" sz="3200" b="1" dirty="0">
                <a:latin typeface="+mn-ea"/>
              </a:rPr>
              <a:t>在我们还作罪人的时候为我们死</a:t>
            </a:r>
            <a:r>
              <a:rPr lang="en-GB" altLang="zh-CN" sz="3000" b="1" dirty="0">
                <a:latin typeface="+mn-ea"/>
              </a:rPr>
              <a:t> </a:t>
            </a:r>
            <a:r>
              <a:rPr lang="en-US" altLang="zh-CN" sz="3000" b="1" dirty="0">
                <a:latin typeface="+mn-ea"/>
              </a:rPr>
              <a:t>(</a:t>
            </a:r>
            <a:r>
              <a:rPr lang="zh-CN" altLang="en-US" sz="3000" b="1" dirty="0">
                <a:latin typeface="+mn-ea"/>
              </a:rPr>
              <a:t>罗</a:t>
            </a:r>
            <a:r>
              <a:rPr lang="en-US" altLang="zh-CN" sz="3000" b="1" dirty="0">
                <a:latin typeface="+mn-ea"/>
              </a:rPr>
              <a:t>5:8)</a:t>
            </a:r>
          </a:p>
          <a:p>
            <a:pPr>
              <a:lnSpc>
                <a:spcPct val="50000"/>
              </a:lnSpc>
            </a:pPr>
            <a:endParaRPr lang="en-US" altLang="zh-CN" sz="28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50000"/>
              </a:lnSpc>
            </a:pPr>
            <a:endParaRPr lang="en-US" altLang="zh-CN" sz="28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基督救赎我们，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是要使我们成为圣洁没有瑕疵</a:t>
            </a:r>
            <a:r>
              <a:rPr lang="zh-CN" altLang="en-US" sz="3000" b="1" dirty="0">
                <a:latin typeface="NSimSun" panose="02010609030101010101" pitchFamily="49" charset="-122"/>
                <a:ea typeface="NSimSun" panose="02010609030101010101" pitchFamily="49" charset="-122"/>
              </a:rPr>
              <a:t>。</a:t>
            </a:r>
            <a:endParaRPr lang="en-US" altLang="zh-CN" sz="30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4AE3CA-C7C5-43A6-8C3A-D8679D0BA692}"/>
              </a:ext>
            </a:extLst>
          </p:cNvPr>
          <p:cNvSpPr/>
          <p:nvPr/>
        </p:nvSpPr>
        <p:spPr>
          <a:xfrm>
            <a:off x="683568" y="764704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基督之爱教会</a:t>
            </a:r>
            <a:endParaRPr lang="en-GB" altLang="zh-CN" sz="4000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4D70DE-6655-43C4-9DC6-448D46C2F81A}"/>
              </a:ext>
            </a:extLst>
          </p:cNvPr>
          <p:cNvSpPr/>
          <p:nvPr/>
        </p:nvSpPr>
        <p:spPr>
          <a:xfrm>
            <a:off x="1" y="0"/>
            <a:ext cx="424138" cy="6858000"/>
          </a:xfrm>
          <a:prstGeom prst="rect">
            <a:avLst/>
          </a:prstGeom>
          <a:solidFill>
            <a:srgbClr val="128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829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683CF7-9E18-4A11-A25B-298AFE688F4A}"/>
              </a:ext>
            </a:extLst>
          </p:cNvPr>
          <p:cNvSpPr/>
          <p:nvPr/>
        </p:nvSpPr>
        <p:spPr>
          <a:xfrm>
            <a:off x="1" y="0"/>
            <a:ext cx="424138" cy="6858000"/>
          </a:xfrm>
          <a:prstGeom prst="rect">
            <a:avLst/>
          </a:prstGeom>
          <a:solidFill>
            <a:srgbClr val="128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BFBA57-3B94-417F-BBE7-26813A383C9F}"/>
              </a:ext>
            </a:extLst>
          </p:cNvPr>
          <p:cNvSpPr/>
          <p:nvPr/>
        </p:nvSpPr>
        <p:spPr>
          <a:xfrm>
            <a:off x="925908" y="4758376"/>
            <a:ext cx="547260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你不可找任何的借口不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爱妻子</a:t>
            </a:r>
            <a:endParaRPr kumimoji="0" lang="en-GB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0E891B-6AC7-4882-A2CC-2B9425EA0A75}"/>
              </a:ext>
            </a:extLst>
          </p:cNvPr>
          <p:cNvSpPr/>
          <p:nvPr/>
        </p:nvSpPr>
        <p:spPr>
          <a:xfrm>
            <a:off x="424139" y="375302"/>
            <a:ext cx="2236510" cy="584775"/>
          </a:xfrm>
          <a:prstGeom prst="rect">
            <a:avLst/>
          </a:prstGeom>
          <a:solidFill>
            <a:srgbClr val="12844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丈夫爱妻子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2FC6E0-C0A1-4794-B0C3-4EDAAA4BF6D2}"/>
              </a:ext>
            </a:extLst>
          </p:cNvPr>
          <p:cNvSpPr/>
          <p:nvPr/>
        </p:nvSpPr>
        <p:spPr>
          <a:xfrm>
            <a:off x="899134" y="2525149"/>
            <a:ext cx="52068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000" b="1" dirty="0">
                <a:latin typeface="+mn-ea"/>
              </a:rPr>
              <a:t>基督爱你，就因为祂爱你，</a:t>
            </a:r>
            <a:endParaRPr lang="en-GB" altLang="zh-CN" sz="3000" b="1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000" b="1" dirty="0">
                <a:latin typeface="+mn-ea"/>
              </a:rPr>
              <a:t>而</a:t>
            </a:r>
            <a:r>
              <a:rPr lang="zh-CN" altLang="en-US" sz="3000" b="1" dirty="0">
                <a:solidFill>
                  <a:srgbClr val="0070C0"/>
                </a:solidFill>
                <a:latin typeface="+mn-ea"/>
              </a:rPr>
              <a:t>不是因你有可“爱”之处。</a:t>
            </a:r>
            <a:endParaRPr lang="en-GB" sz="30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097C8-A053-4DAA-8C7A-EE8585303E94}"/>
              </a:ext>
            </a:extLst>
          </p:cNvPr>
          <p:cNvSpPr/>
          <p:nvPr/>
        </p:nvSpPr>
        <p:spPr>
          <a:xfrm>
            <a:off x="827584" y="1083962"/>
            <a:ext cx="7076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基督谦卑舍己，</a:t>
            </a:r>
            <a:endParaRPr lang="en-GB" altLang="zh-CN" sz="30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/>
            <a:r>
              <a:rPr lang="zh-CN" altLang="en-US" sz="30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在我们还作罪人的时候为我们死</a:t>
            </a:r>
            <a:r>
              <a:rPr lang="en-GB" altLang="zh-CN" sz="3000" b="1" dirty="0">
                <a:solidFill>
                  <a:prstClr val="black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3000" b="1" dirty="0">
                <a:solidFill>
                  <a:prstClr val="black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3000" b="1" dirty="0">
                <a:solidFill>
                  <a:prstClr val="black"/>
                </a:solidFill>
                <a:latin typeface="宋体" panose="02010600030101010101" pitchFamily="2" charset="-122"/>
              </a:rPr>
              <a:t>罗</a:t>
            </a:r>
            <a:r>
              <a:rPr lang="en-US" altLang="zh-CN" sz="3000" b="1" dirty="0">
                <a:solidFill>
                  <a:prstClr val="black"/>
                </a:solidFill>
                <a:latin typeface="宋体" panose="02010600030101010101" pitchFamily="2" charset="-122"/>
              </a:rPr>
              <a:t>5:8)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51E305-0876-4747-8414-D5AE1DDD555A}"/>
              </a:ext>
            </a:extLst>
          </p:cNvPr>
          <p:cNvSpPr/>
          <p:nvPr/>
        </p:nvSpPr>
        <p:spPr>
          <a:xfrm>
            <a:off x="925908" y="4112045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美满婚姻基于委身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791BC8-63AE-4109-AC32-B1457C32CA60}"/>
              </a:ext>
            </a:extLst>
          </p:cNvPr>
          <p:cNvSpPr/>
          <p:nvPr/>
        </p:nvSpPr>
        <p:spPr>
          <a:xfrm>
            <a:off x="629001" y="908720"/>
            <a:ext cx="6967335" cy="1324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SimSun" panose="02010609030101010101" pitchFamily="49" charset="-122"/>
              <a:ea typeface="NSimSun" panose="0201060903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基督救赎我们，</a:t>
            </a:r>
            <a:endParaRPr kumimoji="0" lang="en-GB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是要使我们成为圣洁没有瑕疵。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4D70DE-6655-43C4-9DC6-448D46C2F81A}"/>
              </a:ext>
            </a:extLst>
          </p:cNvPr>
          <p:cNvSpPr/>
          <p:nvPr/>
        </p:nvSpPr>
        <p:spPr>
          <a:xfrm>
            <a:off x="1" y="0"/>
            <a:ext cx="424138" cy="6858000"/>
          </a:xfrm>
          <a:prstGeom prst="rect">
            <a:avLst/>
          </a:prstGeom>
          <a:solidFill>
            <a:srgbClr val="128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2C007A-5A1E-41F7-A686-982FA490A2DA}"/>
              </a:ext>
            </a:extLst>
          </p:cNvPr>
          <p:cNvSpPr/>
          <p:nvPr/>
        </p:nvSpPr>
        <p:spPr>
          <a:xfrm>
            <a:off x="424139" y="375302"/>
            <a:ext cx="2236510" cy="584775"/>
          </a:xfrm>
          <a:prstGeom prst="rect">
            <a:avLst/>
          </a:prstGeom>
          <a:solidFill>
            <a:srgbClr val="12844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丈夫爱妻子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B34AF7-7319-4794-BD17-C5D45650689E}"/>
              </a:ext>
            </a:extLst>
          </p:cNvPr>
          <p:cNvSpPr/>
          <p:nvPr/>
        </p:nvSpPr>
        <p:spPr>
          <a:xfrm>
            <a:off x="652935" y="2760828"/>
            <a:ext cx="7344816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 dirty="0">
                <a:latin typeface="+mn-ea"/>
              </a:rPr>
              <a:t>这是一种净化的爱。</a:t>
            </a:r>
            <a:endParaRPr lang="en-GB" altLang="zh-CN" sz="3200" b="1" dirty="0">
              <a:latin typeface="+mn-ea"/>
            </a:endParaRPr>
          </a:p>
          <a:p>
            <a:pPr>
              <a:lnSpc>
                <a:spcPct val="50000"/>
              </a:lnSpc>
            </a:pPr>
            <a:endParaRPr lang="en-GB" altLang="zh-CN" sz="3200" b="1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+mn-ea"/>
              </a:rPr>
              <a:t>作丈夫的应当自己在灵性上追求长进，</a:t>
            </a:r>
            <a:endParaRPr lang="en-GB" altLang="zh-CN" sz="3200" b="1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+mn-ea"/>
              </a:rPr>
              <a:t>并藉圣灵的工作和真理的道，</a:t>
            </a:r>
            <a:endParaRPr lang="en-GB" altLang="zh-CN" sz="3200" b="1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+mn-ea"/>
              </a:rPr>
              <a:t>引领妻子，</a:t>
            </a:r>
            <a:r>
              <a:rPr lang="zh-CN" altLang="en-US" sz="3200" b="1" dirty="0">
                <a:solidFill>
                  <a:srgbClr val="0070C0"/>
                </a:solidFill>
                <a:latin typeface="+mn-ea"/>
              </a:rPr>
              <a:t>追求分别为圣的生活</a:t>
            </a:r>
            <a:r>
              <a:rPr lang="zh-CN" altLang="en-US" sz="3200" b="1" dirty="0">
                <a:latin typeface="+mn-ea"/>
              </a:rPr>
              <a:t>。</a:t>
            </a:r>
            <a:endParaRPr lang="en-GB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33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1208CD-0CE5-4AE9-A259-80F86F996B86}"/>
              </a:ext>
            </a:extLst>
          </p:cNvPr>
          <p:cNvSpPr/>
          <p:nvPr/>
        </p:nvSpPr>
        <p:spPr>
          <a:xfrm>
            <a:off x="827584" y="903442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你是软弱的，妻子相较于你更为软弱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2DAEFC-DC64-4CD5-A4DE-A7B9ED56B70E}"/>
              </a:ext>
            </a:extLst>
          </p:cNvPr>
          <p:cNvSpPr/>
          <p:nvPr/>
        </p:nvSpPr>
        <p:spPr>
          <a:xfrm>
            <a:off x="795535" y="1822389"/>
            <a:ext cx="7272808" cy="3000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 dirty="0">
                <a:latin typeface="+mn-ea"/>
              </a:rPr>
              <a:t>这软弱指身体、情感、天然的弱点</a:t>
            </a:r>
            <a:endParaRPr lang="en-GB" altLang="zh-CN" sz="3200" b="1" dirty="0">
              <a:latin typeface="+mn-ea"/>
            </a:endParaRPr>
          </a:p>
          <a:p>
            <a:pPr>
              <a:lnSpc>
                <a:spcPct val="50000"/>
              </a:lnSpc>
            </a:pPr>
            <a:endParaRPr lang="en-GB" altLang="zh-CN" sz="3200" b="1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+mn-ea"/>
              </a:rPr>
              <a:t>男女受造有别</a:t>
            </a:r>
            <a:endParaRPr lang="en-GB" altLang="zh-CN" sz="3200" b="1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+mn-ea"/>
              </a:rPr>
              <a:t>女人体力不如男人</a:t>
            </a:r>
            <a:endParaRPr lang="en-GB" altLang="zh-CN" sz="3200" b="1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+mn-ea"/>
              </a:rPr>
              <a:t>心思较为细腻敏感</a:t>
            </a:r>
            <a:endParaRPr lang="en-GB" altLang="zh-CN" sz="3200" b="1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+mn-ea"/>
              </a:rPr>
              <a:t>容易受感情上伤害</a:t>
            </a:r>
            <a:endParaRPr lang="en-GB" sz="3200" b="1" dirty="0">
              <a:latin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58956F-A965-437E-9866-198E947F2499}"/>
              </a:ext>
            </a:extLst>
          </p:cNvPr>
          <p:cNvSpPr/>
          <p:nvPr/>
        </p:nvSpPr>
        <p:spPr>
          <a:xfrm>
            <a:off x="755576" y="5213176"/>
            <a:ext cx="7092788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因此作丈夫的，要按知识和妻子同住</a:t>
            </a:r>
            <a:endParaRPr lang="en-GB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A0F7C9-F507-4D2A-96EC-21227F820584}"/>
              </a:ext>
            </a:extLst>
          </p:cNvPr>
          <p:cNvSpPr/>
          <p:nvPr/>
        </p:nvSpPr>
        <p:spPr>
          <a:xfrm>
            <a:off x="1" y="0"/>
            <a:ext cx="424138" cy="6858000"/>
          </a:xfrm>
          <a:prstGeom prst="rect">
            <a:avLst/>
          </a:prstGeom>
          <a:solidFill>
            <a:srgbClr val="128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14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041233-C5E0-422B-A5BB-9E336169759E}"/>
              </a:ext>
            </a:extLst>
          </p:cNvPr>
          <p:cNvSpPr/>
          <p:nvPr/>
        </p:nvSpPr>
        <p:spPr>
          <a:xfrm>
            <a:off x="755576" y="724486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作丈夫的，要按知识和妻子同住</a:t>
            </a:r>
            <a:endParaRPr lang="en-GB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0ACFA0-59CC-47CA-8850-B06636D8283D}"/>
              </a:ext>
            </a:extLst>
          </p:cNvPr>
          <p:cNvSpPr/>
          <p:nvPr/>
        </p:nvSpPr>
        <p:spPr>
          <a:xfrm>
            <a:off x="1502272" y="1684153"/>
            <a:ext cx="7318200" cy="1627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900" b="1" dirty="0">
                <a:latin typeface="SimSun" panose="02010600030101010101" pitchFamily="2" charset="-122"/>
                <a:ea typeface="SimSun" panose="02010600030101010101" pitchFamily="2" charset="-122"/>
              </a:rPr>
              <a:t>神设立婚姻制度的目的与原则</a:t>
            </a:r>
            <a:endParaRPr lang="en-GB" altLang="zh-CN" sz="29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900" b="1" dirty="0">
                <a:latin typeface="SimSun" panose="02010600030101010101" pitchFamily="2" charset="-122"/>
                <a:ea typeface="SimSun" panose="02010600030101010101" pitchFamily="2" charset="-122"/>
              </a:rPr>
              <a:t>妻子的愿望、目标以及日常生活中受的委屈妻子在生理、感情和灵性上的优点与弱点</a:t>
            </a:r>
            <a:endParaRPr lang="en-GB" sz="29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BCFAEB-6C57-4E32-800D-ADCFAF894300}"/>
              </a:ext>
            </a:extLst>
          </p:cNvPr>
          <p:cNvSpPr/>
          <p:nvPr/>
        </p:nvSpPr>
        <p:spPr>
          <a:xfrm>
            <a:off x="1327280" y="4095538"/>
            <a:ext cx="6558003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这种知识只能藉不断读经得到，</a:t>
            </a:r>
            <a:endParaRPr lang="en-GB" altLang="zh-CN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并且夫妻需要常有一同思想，</a:t>
            </a:r>
            <a:endParaRPr lang="en-US" altLang="zh-CN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4000"/>
              </a:lnSpc>
            </a:pPr>
            <a:r>
              <a:rPr lang="en-US" altLang="zh-CN" sz="3000" dirty="0">
                <a:latin typeface="SimHei" panose="02010609060101010101" pitchFamily="49" charset="-122"/>
                <a:ea typeface="SimHei" panose="02010609060101010101" pitchFamily="49" charset="-122"/>
              </a:rPr>
              <a:t>		</a:t>
            </a: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讨论神的话语的时间。</a:t>
            </a:r>
            <a:endParaRPr lang="en-GB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47C747-ADFB-465B-9230-93E35EB28F93}"/>
              </a:ext>
            </a:extLst>
          </p:cNvPr>
          <p:cNvSpPr/>
          <p:nvPr/>
        </p:nvSpPr>
        <p:spPr>
          <a:xfrm>
            <a:off x="576427" y="1982217"/>
            <a:ext cx="61119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知识</a:t>
            </a:r>
            <a:endParaRPr lang="en-GB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71995A17-28D6-4718-A221-A2D93CCA5766}"/>
              </a:ext>
            </a:extLst>
          </p:cNvPr>
          <p:cNvSpPr/>
          <p:nvPr/>
        </p:nvSpPr>
        <p:spPr>
          <a:xfrm>
            <a:off x="1187625" y="1802199"/>
            <a:ext cx="279310" cy="133876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CBCF66-B047-47B5-BBF7-A3DBB7EA0886}"/>
              </a:ext>
            </a:extLst>
          </p:cNvPr>
          <p:cNvSpPr/>
          <p:nvPr/>
        </p:nvSpPr>
        <p:spPr>
          <a:xfrm>
            <a:off x="1" y="0"/>
            <a:ext cx="424138" cy="6858000"/>
          </a:xfrm>
          <a:prstGeom prst="rect">
            <a:avLst/>
          </a:prstGeom>
          <a:solidFill>
            <a:srgbClr val="128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79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333EC3-5A07-4727-B505-F0560886A144}"/>
              </a:ext>
            </a:extLst>
          </p:cNvPr>
          <p:cNvSpPr/>
          <p:nvPr/>
        </p:nvSpPr>
        <p:spPr>
          <a:xfrm>
            <a:off x="899592" y="836712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做丈夫的待妻子要如同待自己的身子</a:t>
            </a:r>
            <a:endParaRPr lang="en-GB" altLang="zh-CN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要保养顾惜</a:t>
            </a:r>
            <a:endParaRPr lang="en-GB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08AC38-CD43-42DA-BD24-B543798A3731}"/>
              </a:ext>
            </a:extLst>
          </p:cNvPr>
          <p:cNvSpPr/>
          <p:nvPr/>
        </p:nvSpPr>
        <p:spPr>
          <a:xfrm>
            <a:off x="971600" y="2204864"/>
            <a:ext cx="6552728" cy="3559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体恤她的软弱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保护她的人身安全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维护她身心灵的健康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满足她肉身、感情上的需要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顾念她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疼惜她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A2F39C-8683-4A6C-95A1-56D0FB6C98AB}"/>
              </a:ext>
            </a:extLst>
          </p:cNvPr>
          <p:cNvSpPr/>
          <p:nvPr/>
        </p:nvSpPr>
        <p:spPr>
          <a:xfrm>
            <a:off x="1" y="0"/>
            <a:ext cx="424138" cy="6858000"/>
          </a:xfrm>
          <a:prstGeom prst="rect">
            <a:avLst/>
          </a:prstGeom>
          <a:solidFill>
            <a:srgbClr val="128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8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88C969-3C83-4793-B25F-4A9DCDB1847B}"/>
              </a:ext>
            </a:extLst>
          </p:cNvPr>
          <p:cNvSpPr/>
          <p:nvPr/>
        </p:nvSpPr>
        <p:spPr>
          <a:xfrm>
            <a:off x="833866" y="1813494"/>
            <a:ext cx="546897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9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GB" altLang="zh-CN" sz="29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9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分担家务及教导孩子的责任</a:t>
            </a:r>
            <a:endParaRPr lang="en-GB" sz="29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FE38B7-A273-4D1C-89E3-9E7ACC29FE08}"/>
              </a:ext>
            </a:extLst>
          </p:cNvPr>
          <p:cNvSpPr/>
          <p:nvPr/>
        </p:nvSpPr>
        <p:spPr>
          <a:xfrm>
            <a:off x="833866" y="1169676"/>
            <a:ext cx="613501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9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GB" altLang="zh-CN" sz="29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9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常在一切的事上，表示你对她的爱</a:t>
            </a:r>
            <a:endParaRPr lang="en-GB" sz="29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3795BD-E538-45B2-99E2-0D783EAF1AD6}"/>
              </a:ext>
            </a:extLst>
          </p:cNvPr>
          <p:cNvSpPr/>
          <p:nvPr/>
        </p:nvSpPr>
        <p:spPr>
          <a:xfrm>
            <a:off x="910554" y="4923675"/>
            <a:ext cx="481523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900" dirty="0">
                <a:latin typeface="SimHei" panose="02010609060101010101" pitchFamily="49" charset="-122"/>
                <a:ea typeface="SimHei" panose="02010609060101010101" pitchFamily="49" charset="-122"/>
              </a:rPr>
              <a:t>6.</a:t>
            </a:r>
            <a:r>
              <a:rPr lang="zh-CN" altLang="en-US" sz="2900" dirty="0">
                <a:latin typeface="SimHei" panose="02010609060101010101" pitchFamily="49" charset="-122"/>
                <a:ea typeface="SimHei" panose="02010609060101010101" pitchFamily="49" charset="-122"/>
              </a:rPr>
              <a:t>让她真正地分享你的生活</a:t>
            </a:r>
            <a:endParaRPr lang="en-GB" sz="29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FE751C-F413-4EA7-8EA6-BF7F8DAD8313}"/>
              </a:ext>
            </a:extLst>
          </p:cNvPr>
          <p:cNvSpPr/>
          <p:nvPr/>
        </p:nvSpPr>
        <p:spPr>
          <a:xfrm>
            <a:off x="874500" y="2514257"/>
            <a:ext cx="613792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9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9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放弃自己的意愿，达成她的愿望</a:t>
            </a:r>
            <a:endParaRPr lang="en-GB" sz="29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E2B09C-623C-46A5-821A-427D75D3187B}"/>
              </a:ext>
            </a:extLst>
          </p:cNvPr>
          <p:cNvSpPr/>
          <p:nvPr/>
        </p:nvSpPr>
        <p:spPr>
          <a:xfrm>
            <a:off x="901809" y="3130328"/>
            <a:ext cx="576456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900" dirty="0">
                <a:latin typeface="SimHei" panose="02010609060101010101" pitchFamily="49" charset="-122"/>
                <a:ea typeface="SimHei" panose="02010609060101010101" pitchFamily="49" charset="-122"/>
              </a:rPr>
              <a:t>4.</a:t>
            </a:r>
            <a:r>
              <a:rPr lang="zh-CN" altLang="en-US" sz="2900" dirty="0">
                <a:latin typeface="SimHei" panose="02010609060101010101" pitchFamily="49" charset="-122"/>
                <a:ea typeface="SimHei" panose="02010609060101010101" pitchFamily="49" charset="-122"/>
              </a:rPr>
              <a:t>不在人前数说她的短处</a:t>
            </a:r>
            <a:endParaRPr lang="en-GB" altLang="zh-CN" sz="29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GB" altLang="zh-CN" sz="2900" dirty="0">
                <a:latin typeface="SimHei" panose="02010609060101010101" pitchFamily="49" charset="-122"/>
                <a:ea typeface="SimHei" panose="02010609060101010101" pitchFamily="49" charset="-122"/>
              </a:rPr>
              <a:t>  </a:t>
            </a:r>
            <a:r>
              <a:rPr lang="zh-CN" altLang="en-US" sz="2900" dirty="0">
                <a:latin typeface="SimHei" panose="02010609060101010101" pitchFamily="49" charset="-122"/>
                <a:ea typeface="SimHei" panose="02010609060101010101" pitchFamily="49" charset="-122"/>
              </a:rPr>
              <a:t>不把她与别的女人相比</a:t>
            </a:r>
            <a:endParaRPr lang="en-GB" sz="29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19D112-4B05-4D0D-97ED-B69280E01924}"/>
              </a:ext>
            </a:extLst>
          </p:cNvPr>
          <p:cNvSpPr/>
          <p:nvPr/>
        </p:nvSpPr>
        <p:spPr>
          <a:xfrm>
            <a:off x="949785" y="4253592"/>
            <a:ext cx="390363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29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5.</a:t>
            </a:r>
            <a:r>
              <a:rPr lang="zh-CN" altLang="en-US" sz="29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常向她表示感激的心</a:t>
            </a:r>
            <a:endParaRPr lang="en-GB" sz="29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7BECD-C969-44FD-8E9A-A6AA0706CA15}"/>
              </a:ext>
            </a:extLst>
          </p:cNvPr>
          <p:cNvSpPr/>
          <p:nvPr/>
        </p:nvSpPr>
        <p:spPr>
          <a:xfrm>
            <a:off x="955261" y="5554449"/>
            <a:ext cx="47705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9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7.</a:t>
            </a:r>
            <a:r>
              <a:rPr lang="zh-CN" altLang="en-US" sz="29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向她表明除了主以外，</a:t>
            </a:r>
            <a:endParaRPr lang="en-GB" altLang="zh-CN" sz="29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GB" altLang="zh-CN" sz="29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9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她占有你生命的首位</a:t>
            </a:r>
            <a:endParaRPr lang="en-GB" sz="29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8EEF09-187B-4FAF-836F-265D6C915ECC}"/>
              </a:ext>
            </a:extLst>
          </p:cNvPr>
          <p:cNvSpPr/>
          <p:nvPr/>
        </p:nvSpPr>
        <p:spPr>
          <a:xfrm>
            <a:off x="847193" y="420652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丈夫如何向妻子表达爱意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C9DF36-B25C-4CCC-8B28-9F52DF87E662}"/>
              </a:ext>
            </a:extLst>
          </p:cNvPr>
          <p:cNvSpPr/>
          <p:nvPr/>
        </p:nvSpPr>
        <p:spPr>
          <a:xfrm>
            <a:off x="6989479" y="2287792"/>
            <a:ext cx="772749" cy="307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zh-CN" altLang="en-US" sz="38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要有实际行动</a:t>
            </a:r>
            <a:endParaRPr lang="en-GB" sz="3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363C61-A13C-4264-AFC1-5CD0A660AC7E}"/>
              </a:ext>
            </a:extLst>
          </p:cNvPr>
          <p:cNvSpPr/>
          <p:nvPr/>
        </p:nvSpPr>
        <p:spPr>
          <a:xfrm>
            <a:off x="0" y="998461"/>
            <a:ext cx="9144000" cy="457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209034-909E-4753-B176-D124B96B36C1}"/>
              </a:ext>
            </a:extLst>
          </p:cNvPr>
          <p:cNvSpPr/>
          <p:nvPr/>
        </p:nvSpPr>
        <p:spPr>
          <a:xfrm>
            <a:off x="1" y="0"/>
            <a:ext cx="424138" cy="6858000"/>
          </a:xfrm>
          <a:prstGeom prst="rect">
            <a:avLst/>
          </a:prstGeom>
          <a:solidFill>
            <a:srgbClr val="128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46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8F70D4-CD2B-4B9A-BDF0-198F6AD3D482}"/>
              </a:ext>
            </a:extLst>
          </p:cNvPr>
          <p:cNvSpPr/>
          <p:nvPr/>
        </p:nvSpPr>
        <p:spPr>
          <a:xfrm flipV="1">
            <a:off x="0" y="1052737"/>
            <a:ext cx="9144000" cy="7200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25BFA-8DB5-42C4-B3FE-71A2A113528F}"/>
              </a:ext>
            </a:extLst>
          </p:cNvPr>
          <p:cNvSpPr/>
          <p:nvPr/>
        </p:nvSpPr>
        <p:spPr>
          <a:xfrm>
            <a:off x="683568" y="406406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神设立的第一宗婚姻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0BB6C-625C-43E3-8A51-FD8244E6F61F}"/>
              </a:ext>
            </a:extLst>
          </p:cNvPr>
          <p:cNvSpPr/>
          <p:nvPr/>
        </p:nvSpPr>
        <p:spPr>
          <a:xfrm>
            <a:off x="683568" y="1186300"/>
            <a:ext cx="8208912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n-US" altLang="zh-CN" sz="26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 </a:t>
            </a:r>
            <a:r>
              <a:rPr lang="zh-CN" altLang="en-US" sz="26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耶和华神说：“那人独居不好，我要为他造一个</a:t>
            </a:r>
            <a:endParaRPr lang="en-GB" altLang="zh-CN" sz="26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  <a:defRPr/>
            </a:pPr>
            <a:r>
              <a:rPr lang="en-GB" altLang="zh-CN" sz="26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lang="zh-CN" altLang="en-US" sz="26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配偶帮助他。” </a:t>
            </a:r>
            <a:endParaRPr lang="en-GB" altLang="zh-CN" sz="26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  <a:defRPr/>
            </a:pPr>
            <a:r>
              <a:rPr lang="en-US" altLang="zh-CN" sz="26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 </a:t>
            </a:r>
            <a:r>
              <a:rPr lang="zh-CN" altLang="en-US" sz="26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耶和华神用土所造成的野地各样走兽和空中各样</a:t>
            </a:r>
            <a:endParaRPr lang="en-GB" altLang="zh-CN" sz="26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  <a:defRPr/>
            </a:pPr>
            <a:r>
              <a:rPr lang="en-GB" altLang="zh-CN" sz="26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lang="zh-CN" altLang="en-US" sz="26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飞鸟都带到那人面前，看他叫什么。那人怎样叫</a:t>
            </a:r>
            <a:endParaRPr lang="en-GB" altLang="zh-CN" sz="26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  <a:defRPr/>
            </a:pPr>
            <a:r>
              <a:rPr lang="en-GB" altLang="zh-CN" sz="26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lang="zh-CN" altLang="en-US" sz="26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各样的活物，那就是它的名字。 </a:t>
            </a:r>
            <a:endParaRPr lang="en-GB" altLang="zh-CN" sz="26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  <a:defRPr/>
            </a:pPr>
            <a:r>
              <a:rPr lang="en-US" altLang="zh-CN" sz="26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20 </a:t>
            </a:r>
            <a:r>
              <a:rPr lang="zh-CN" altLang="en-US" sz="26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那人便给一切牲畜和空中飞鸟、野地走兽都起了名，</a:t>
            </a:r>
            <a:endParaRPr lang="en-GB" altLang="zh-CN" sz="26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  <a:defRPr/>
            </a:pPr>
            <a:r>
              <a:rPr lang="en-GB" altLang="zh-CN" sz="26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lang="zh-CN" altLang="en-US" sz="26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只是那人没有遇见配偶帮助他</a:t>
            </a:r>
            <a:r>
              <a:rPr lang="zh-CN" altLang="en-US" sz="26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 </a:t>
            </a:r>
            <a:endParaRPr lang="en-GB" altLang="zh-CN" sz="26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  <a:defRPr/>
            </a:pPr>
            <a:r>
              <a:rPr lang="en-US" altLang="zh-CN" sz="26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21 </a:t>
            </a:r>
            <a:r>
              <a:rPr lang="zh-CN" altLang="en-US" sz="26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耶和华神使他沉睡，他就睡了。于是取下他的一条</a:t>
            </a:r>
            <a:endParaRPr lang="en-GB" altLang="zh-CN" sz="26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  <a:defRPr/>
            </a:pPr>
            <a:r>
              <a:rPr lang="en-GB" altLang="zh-CN" sz="26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lang="zh-CN" altLang="en-US" sz="26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肋骨，又把肉合起来。 </a:t>
            </a: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</a:t>
            </a:r>
            <a:endParaRPr lang="en-US" altLang="zh-CN" sz="26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23337E-22AB-4484-B8BE-0415A2101A55}"/>
              </a:ext>
            </a:extLst>
          </p:cNvPr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84DD9D-1534-417F-902A-AA0C48A850BF}"/>
              </a:ext>
            </a:extLst>
          </p:cNvPr>
          <p:cNvSpPr/>
          <p:nvPr/>
        </p:nvSpPr>
        <p:spPr>
          <a:xfrm>
            <a:off x="6732240" y="480157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创</a:t>
            </a: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2:18-24</a:t>
            </a:r>
          </a:p>
        </p:txBody>
      </p:sp>
    </p:spTree>
    <p:extLst>
      <p:ext uri="{BB962C8B-B14F-4D97-AF65-F5344CB8AC3E}">
        <p14:creationId xmlns:p14="http://schemas.microsoft.com/office/powerpoint/2010/main" val="3531214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A98945-F280-4AA6-9DE4-F6553374E2E4}"/>
              </a:ext>
            </a:extLst>
          </p:cNvPr>
          <p:cNvSpPr/>
          <p:nvPr/>
        </p:nvSpPr>
        <p:spPr>
          <a:xfrm>
            <a:off x="1233671" y="1988840"/>
            <a:ext cx="2232248" cy="2150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拳脚相加</a:t>
            </a:r>
            <a:endParaRPr lang="en-GB" altLang="zh-CN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言语霸凌</a:t>
            </a:r>
            <a:endParaRPr lang="en-GB" altLang="zh-CN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冷落</a:t>
            </a:r>
            <a:endParaRPr lang="en-GB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3C2F70-2CED-4D49-BF69-859C8743D13A}"/>
              </a:ext>
            </a:extLst>
          </p:cNvPr>
          <p:cNvSpPr/>
          <p:nvPr/>
        </p:nvSpPr>
        <p:spPr>
          <a:xfrm>
            <a:off x="791580" y="537015"/>
            <a:ext cx="7560840" cy="1109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你们做丈夫的，要爱你们的妻子，</a:t>
            </a:r>
            <a:endParaRPr lang="en-GB" altLang="zh-CN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不可苦待她们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西</a:t>
            </a: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3:19) </a:t>
            </a:r>
            <a:endParaRPr lang="en-GB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29A2C-8667-4AA5-AC35-0519126F5A2B}"/>
              </a:ext>
            </a:extLst>
          </p:cNvPr>
          <p:cNvSpPr/>
          <p:nvPr/>
        </p:nvSpPr>
        <p:spPr>
          <a:xfrm>
            <a:off x="3787873" y="2634610"/>
            <a:ext cx="3780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latin typeface="SimHei" panose="02010609060101010101" pitchFamily="49" charset="-122"/>
                <a:ea typeface="SimHei" panose="02010609060101010101" pitchFamily="49" charset="-122"/>
              </a:rPr>
              <a:t>这些都是苦待</a:t>
            </a:r>
            <a:endParaRPr lang="en-GB" sz="4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340A78-F1DE-483F-9526-32EAA1204271}"/>
              </a:ext>
            </a:extLst>
          </p:cNvPr>
          <p:cNvSpPr/>
          <p:nvPr/>
        </p:nvSpPr>
        <p:spPr>
          <a:xfrm>
            <a:off x="1" y="0"/>
            <a:ext cx="424138" cy="6858000"/>
          </a:xfrm>
          <a:prstGeom prst="rect">
            <a:avLst/>
          </a:prstGeom>
          <a:solidFill>
            <a:srgbClr val="128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F272EF-0687-4388-843B-EB088E1D447C}"/>
              </a:ext>
            </a:extLst>
          </p:cNvPr>
          <p:cNvCxnSpPr>
            <a:cxnSpLocks/>
          </p:cNvCxnSpPr>
          <p:nvPr/>
        </p:nvCxnSpPr>
        <p:spPr>
          <a:xfrm>
            <a:off x="424139" y="1772816"/>
            <a:ext cx="8719860" cy="0"/>
          </a:xfrm>
          <a:prstGeom prst="line">
            <a:avLst/>
          </a:prstGeom>
          <a:ln w="38100">
            <a:solidFill>
              <a:srgbClr val="1284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DA8076E-C097-4D30-B42E-D69DD1EABDB4}"/>
              </a:ext>
            </a:extLst>
          </p:cNvPr>
          <p:cNvSpPr/>
          <p:nvPr/>
        </p:nvSpPr>
        <p:spPr>
          <a:xfrm>
            <a:off x="1043608" y="4666192"/>
            <a:ext cx="6722705" cy="134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“</a:t>
            </a:r>
            <a:r>
              <a:rPr lang="zh-CN" altLang="en-US" sz="36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家庭暴力</a:t>
            </a: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”是</a:t>
            </a:r>
            <a:r>
              <a:rPr lang="en-US" altLang="zh-CN" sz="3600" dirty="0">
                <a:latin typeface="SimHei" panose="02010609060101010101" pitchFamily="49" charset="-122"/>
                <a:ea typeface="SimHei" panose="02010609060101010101" pitchFamily="49" charset="-122"/>
              </a:rPr>
              <a:t>《</a:t>
            </a: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圣经</a:t>
            </a:r>
            <a:r>
              <a:rPr lang="en-US" altLang="zh-CN" sz="3600" dirty="0">
                <a:latin typeface="SimHei" panose="02010609060101010101" pitchFamily="49" charset="-122"/>
                <a:ea typeface="SimHei" panose="02010609060101010101" pitchFamily="49" charset="-122"/>
              </a:rPr>
              <a:t>》</a:t>
            </a: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里</a:t>
            </a:r>
            <a:endParaRPr lang="en-GB" altLang="zh-CN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3000"/>
              </a:lnSpc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CN" altLang="en-US" sz="36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绝对不允许</a:t>
            </a: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的一件事！</a:t>
            </a:r>
            <a:endParaRPr lang="en-GB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164CEEE-DE6B-43B7-A6CE-6E5665176C4D}"/>
              </a:ext>
            </a:extLst>
          </p:cNvPr>
          <p:cNvSpPr/>
          <p:nvPr/>
        </p:nvSpPr>
        <p:spPr>
          <a:xfrm>
            <a:off x="3419872" y="2276872"/>
            <a:ext cx="270032" cy="172818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6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659471-4379-4AFC-A887-4200335135AA}"/>
              </a:ext>
            </a:extLst>
          </p:cNvPr>
          <p:cNvSpPr/>
          <p:nvPr/>
        </p:nvSpPr>
        <p:spPr>
          <a:xfrm>
            <a:off x="1210342" y="3284984"/>
            <a:ext cx="5760641" cy="12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zh-CN" altLang="en-US" sz="36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一个作丈夫的</a:t>
            </a:r>
            <a:endParaRPr lang="en-GB" altLang="zh-CN" sz="36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  <a:defRPr/>
            </a:pPr>
            <a:r>
              <a:rPr lang="zh-CN" altLang="en-US" sz="36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肯像基督一样</a:t>
            </a:r>
            <a:r>
              <a:rPr lang="zh-CN" altLang="en-US" sz="36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谦卑</a:t>
            </a:r>
            <a:r>
              <a:rPr lang="zh-CN" altLang="en-US" sz="36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CN" altLang="en-US" sz="36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舍己</a:t>
            </a:r>
            <a:endParaRPr lang="en-GB" altLang="zh-CN" sz="3600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A7B9A5-52D8-42EC-8A10-321079280535}"/>
              </a:ext>
            </a:extLst>
          </p:cNvPr>
          <p:cNvSpPr/>
          <p:nvPr/>
        </p:nvSpPr>
        <p:spPr>
          <a:xfrm>
            <a:off x="1210342" y="692696"/>
            <a:ext cx="576064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 dirty="0">
                <a:latin typeface="+mn-ea"/>
              </a:rPr>
              <a:t>基督为教会舍己</a:t>
            </a:r>
            <a:endParaRPr lang="en-US" altLang="zh-CN" sz="3200" b="1" dirty="0">
              <a:latin typeface="+mn-ea"/>
            </a:endParaRPr>
          </a:p>
          <a:p>
            <a:pPr>
              <a:lnSpc>
                <a:spcPct val="110000"/>
              </a:lnSpc>
            </a:pPr>
            <a:endParaRPr lang="en-GB" altLang="zh-CN" sz="3200" b="1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+mn-ea"/>
              </a:rPr>
              <a:t>要知道爱有多深</a:t>
            </a:r>
            <a:endParaRPr lang="en-GB" altLang="zh-CN" sz="3200" b="1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+mn-ea"/>
              </a:rPr>
              <a:t>就看这爱所作出的牺牲有多大</a:t>
            </a:r>
            <a:endParaRPr lang="en-GB" sz="3200" b="1" dirty="0">
              <a:latin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478EB1-ED41-4F55-B975-71CAD2330675}"/>
              </a:ext>
            </a:extLst>
          </p:cNvPr>
          <p:cNvSpPr/>
          <p:nvPr/>
        </p:nvSpPr>
        <p:spPr>
          <a:xfrm>
            <a:off x="1" y="0"/>
            <a:ext cx="424138" cy="6858000"/>
          </a:xfrm>
          <a:prstGeom prst="rect">
            <a:avLst/>
          </a:prstGeom>
          <a:solidFill>
            <a:srgbClr val="128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79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5E2D8F-3A7D-4F1B-9197-53D4BE16EEB6}"/>
              </a:ext>
            </a:extLst>
          </p:cNvPr>
          <p:cNvSpPr/>
          <p:nvPr/>
        </p:nvSpPr>
        <p:spPr>
          <a:xfrm>
            <a:off x="611560" y="1173003"/>
            <a:ext cx="6984776" cy="131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dirty="0"/>
              <a:t>   </a:t>
            </a:r>
            <a:r>
              <a:rPr lang="zh-CN" altLang="en-US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婚姻人人都当尊重，床也不可污秽，</a:t>
            </a:r>
            <a:endParaRPr lang="en-GB" altLang="zh-CN" sz="28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 因为</a:t>
            </a:r>
            <a:r>
              <a:rPr lang="zh-CN" altLang="en-US" sz="2800" b="1" dirty="0">
                <a:solidFill>
                  <a:srgbClr val="C0000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苟合行淫的人</a:t>
            </a:r>
            <a:r>
              <a:rPr lang="zh-CN" altLang="en-US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，</a:t>
            </a:r>
            <a:r>
              <a:rPr lang="zh-CN" altLang="en-US" sz="2800" b="1" dirty="0">
                <a:solidFill>
                  <a:srgbClr val="C0000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神必要审判</a:t>
            </a:r>
            <a:r>
              <a:rPr lang="zh-CN" altLang="en-US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。</a:t>
            </a:r>
            <a:r>
              <a:rPr lang="en-GB" altLang="zh-CN" sz="2600" b="1" dirty="0">
                <a:latin typeface="NSimSun" panose="02010609030101010101" pitchFamily="49" charset="-122"/>
                <a:ea typeface="NSimSun" panose="02010609030101010101" pitchFamily="49" charset="-122"/>
              </a:rPr>
              <a:t>(</a:t>
            </a:r>
            <a:r>
              <a:rPr lang="zh-CN" altLang="en-US" sz="2600" b="1" dirty="0">
                <a:latin typeface="NSimSun" panose="02010609030101010101" pitchFamily="49" charset="-122"/>
                <a:ea typeface="NSimSun" panose="02010609030101010101" pitchFamily="49" charset="-122"/>
              </a:rPr>
              <a:t>来</a:t>
            </a:r>
            <a:r>
              <a:rPr lang="en-US" altLang="zh-CN" sz="2600" b="1" dirty="0">
                <a:latin typeface="NSimSun" panose="02010609030101010101" pitchFamily="49" charset="-122"/>
                <a:ea typeface="NSimSun" panose="02010609030101010101" pitchFamily="49" charset="-122"/>
              </a:rPr>
              <a:t>13:4)</a:t>
            </a:r>
          </a:p>
          <a:p>
            <a:endParaRPr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AF6344-93D0-4FCF-B029-5222E4DA0A9E}"/>
              </a:ext>
            </a:extLst>
          </p:cNvPr>
          <p:cNvSpPr/>
          <p:nvPr/>
        </p:nvSpPr>
        <p:spPr>
          <a:xfrm>
            <a:off x="539552" y="304478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三、持守贞洁的生命</a:t>
            </a:r>
            <a:endParaRPr lang="en-GB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755197-8B25-4C9F-A51F-4F793F5DCB03}"/>
              </a:ext>
            </a:extLst>
          </p:cNvPr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3048FE-E1DE-44B6-A920-75A457195433}"/>
              </a:ext>
            </a:extLst>
          </p:cNvPr>
          <p:cNvSpPr/>
          <p:nvPr/>
        </p:nvSpPr>
        <p:spPr>
          <a:xfrm flipV="1">
            <a:off x="323528" y="942392"/>
            <a:ext cx="8820472" cy="1103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C3F12-7910-4BF5-A6C8-019F7DB7C54F}"/>
              </a:ext>
            </a:extLst>
          </p:cNvPr>
          <p:cNvSpPr/>
          <p:nvPr/>
        </p:nvSpPr>
        <p:spPr>
          <a:xfrm>
            <a:off x="930067" y="2690473"/>
            <a:ext cx="6347761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 dirty="0">
                <a:latin typeface="+mn-ea"/>
              </a:rPr>
              <a:t>当对配偶</a:t>
            </a:r>
            <a:r>
              <a:rPr lang="zh-CN" altLang="en-US" sz="3200" b="1" dirty="0">
                <a:solidFill>
                  <a:srgbClr val="0070C0"/>
                </a:solidFill>
                <a:latin typeface="+mn-ea"/>
              </a:rPr>
              <a:t>忠诚专一</a:t>
            </a:r>
            <a:endParaRPr lang="en-GB" altLang="zh-CN" sz="3200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+mn-ea"/>
              </a:rPr>
              <a:t>心理和身体都不可出轨</a:t>
            </a:r>
            <a:endParaRPr lang="en-GB" sz="3200" b="1" dirty="0">
              <a:latin typeface="+mn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5EFC48-A2F9-4637-87BE-8370C6740ECC}"/>
              </a:ext>
            </a:extLst>
          </p:cNvPr>
          <p:cNvSpPr/>
          <p:nvPr/>
        </p:nvSpPr>
        <p:spPr>
          <a:xfrm>
            <a:off x="930067" y="4221088"/>
            <a:ext cx="4572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基督徒一定要</a:t>
            </a:r>
            <a:r>
              <a:rPr lang="zh-CN" altLang="en-US" sz="3200" b="1" dirty="0">
                <a:solidFill>
                  <a:srgbClr val="0070C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保持圣洁</a:t>
            </a: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否则神就不与我们同在</a:t>
            </a:r>
            <a:endParaRPr lang="en-GB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5622DD-DBB6-4796-A14E-6590FC8077A2}"/>
              </a:ext>
            </a:extLst>
          </p:cNvPr>
          <p:cNvSpPr/>
          <p:nvPr/>
        </p:nvSpPr>
        <p:spPr>
          <a:xfrm>
            <a:off x="300668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233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1F290A-EF97-43B3-A91B-8AF31C526AD4}"/>
              </a:ext>
            </a:extLst>
          </p:cNvPr>
          <p:cNvSpPr/>
          <p:nvPr/>
        </p:nvSpPr>
        <p:spPr>
          <a:xfrm>
            <a:off x="827584" y="2192315"/>
            <a:ext cx="5688632" cy="12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b="1" dirty="0">
                <a:latin typeface="NSimSun" panose="02010609030101010101" pitchFamily="49" charset="-122"/>
                <a:ea typeface="NSimSun" panose="02010609030101010101" pitchFamily="49" charset="-122"/>
              </a:rPr>
              <a:t>你全然圣洁，</a:t>
            </a:r>
            <a:endParaRPr lang="en-GB" altLang="zh-CN" sz="36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latin typeface="NSimSun" panose="02010609030101010101" pitchFamily="49" charset="-122"/>
                <a:ea typeface="NSimSun" panose="02010609030101010101" pitchFamily="49" charset="-122"/>
              </a:rPr>
              <a:t>绝对不会因为性试探跌倒？</a:t>
            </a:r>
            <a:endParaRPr lang="en-GB" altLang="zh-CN" sz="36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9DD46E-CA92-4ED3-A9E8-1060DB119F61}"/>
              </a:ext>
            </a:extLst>
          </p:cNvPr>
          <p:cNvSpPr/>
          <p:nvPr/>
        </p:nvSpPr>
        <p:spPr>
          <a:xfrm>
            <a:off x="827584" y="3437722"/>
            <a:ext cx="4572000" cy="20206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latin typeface="+mn-ea"/>
              </a:rPr>
              <a:t>你比大卫王更敬虔</a:t>
            </a:r>
            <a:r>
              <a:rPr lang="en-GB" altLang="zh-CN" sz="3600" b="1" dirty="0">
                <a:latin typeface="+mn-ea"/>
              </a:rPr>
              <a:t>?</a:t>
            </a:r>
            <a:endParaRPr lang="zh-CN" altLang="en-US" sz="3600" b="1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+mn-ea"/>
              </a:rPr>
              <a:t>比参孙更强壮</a:t>
            </a:r>
            <a:r>
              <a:rPr lang="en-GB" altLang="zh-CN" sz="3600" b="1" dirty="0">
                <a:latin typeface="+mn-ea"/>
              </a:rPr>
              <a:t>?</a:t>
            </a:r>
            <a:endParaRPr lang="zh-CN" altLang="en-US" sz="3600" b="1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+mn-ea"/>
              </a:rPr>
              <a:t>比所罗门更有智慧</a:t>
            </a:r>
            <a:r>
              <a:rPr lang="en-GB" altLang="zh-CN" sz="3600" b="1" dirty="0">
                <a:latin typeface="+mn-ea"/>
              </a:rPr>
              <a:t>?</a:t>
            </a:r>
            <a:endParaRPr lang="en-GB" sz="3600" b="1" dirty="0">
              <a:latin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FE4783-4396-49E8-864E-FE8AADBE9B63}"/>
              </a:ext>
            </a:extLst>
          </p:cNvPr>
          <p:cNvSpPr/>
          <p:nvPr/>
        </p:nvSpPr>
        <p:spPr>
          <a:xfrm>
            <a:off x="624196" y="836712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色情诱惑充斥著生活的每个角落</a:t>
            </a:r>
            <a:endParaRPr lang="en-GB" altLang="zh-CN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4E1BFC-1D76-4A34-AB8E-4FE9C3F29173}"/>
              </a:ext>
            </a:extLst>
          </p:cNvPr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AA7CB-276C-4545-BAF4-06F4189CE024}"/>
              </a:ext>
            </a:extLst>
          </p:cNvPr>
          <p:cNvSpPr/>
          <p:nvPr/>
        </p:nvSpPr>
        <p:spPr>
          <a:xfrm>
            <a:off x="300668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4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0A9C5D-C5BA-4A56-A546-ED0AA5342E98}"/>
              </a:ext>
            </a:extLst>
          </p:cNvPr>
          <p:cNvSpPr/>
          <p:nvPr/>
        </p:nvSpPr>
        <p:spPr>
          <a:xfrm>
            <a:off x="1547664" y="1843854"/>
            <a:ext cx="5328592" cy="3250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你当</a:t>
            </a:r>
            <a:r>
              <a:rPr lang="zh-CN" altLang="en-US" sz="36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谨慎自守</a:t>
            </a: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endParaRPr lang="en-US" altLang="zh-CN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在主里时刻</a:t>
            </a:r>
            <a:r>
              <a:rPr lang="zh-CN" altLang="en-US" sz="36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省察</a:t>
            </a: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自己</a:t>
            </a:r>
            <a:endParaRPr lang="en-GB" altLang="zh-CN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借读经、默想、祷告，</a:t>
            </a:r>
            <a:endParaRPr lang="en-GB" altLang="zh-CN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与神建立亲密的关系，</a:t>
            </a:r>
            <a:endParaRPr lang="en-GB" altLang="zh-CN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36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靠祂的大能胜过试探。</a:t>
            </a:r>
            <a:endParaRPr lang="en-GB" sz="3600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4A38FC-C25A-4618-812C-A975A9240160}"/>
              </a:ext>
            </a:extLst>
          </p:cNvPr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E97C94-53D3-4AA0-B082-5F30864F5EFE}"/>
              </a:ext>
            </a:extLst>
          </p:cNvPr>
          <p:cNvSpPr/>
          <p:nvPr/>
        </p:nvSpPr>
        <p:spPr>
          <a:xfrm>
            <a:off x="300668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73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0A99EB-AD1E-4FCC-AE40-0EBF26674930}"/>
              </a:ext>
            </a:extLst>
          </p:cNvPr>
          <p:cNvSpPr/>
          <p:nvPr/>
        </p:nvSpPr>
        <p:spPr>
          <a:xfrm>
            <a:off x="1043608" y="1700808"/>
            <a:ext cx="792088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基督徒要在婚姻家庭中彰显神的荣耀</a:t>
            </a:r>
            <a:endParaRPr lang="en-GB" altLang="zh-CN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讨神的喜悦，</a:t>
            </a:r>
            <a:endParaRPr lang="en-GB" altLang="zh-CN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就必须</a:t>
            </a:r>
            <a:r>
              <a:rPr lang="zh-CN" altLang="en-US" sz="32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从寻找对象开始，</a:t>
            </a:r>
            <a:endParaRPr lang="en-GB" altLang="zh-CN" sz="3200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根据神的教导去行。</a:t>
            </a:r>
            <a:endParaRPr lang="en-GB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270A20-2DA9-4746-A0A1-A2C16CA1B7C8}"/>
              </a:ext>
            </a:extLst>
          </p:cNvPr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DB0C94-024E-4A31-AD74-BFD7D86001E6}"/>
              </a:ext>
            </a:extLst>
          </p:cNvPr>
          <p:cNvSpPr/>
          <p:nvPr/>
        </p:nvSpPr>
        <p:spPr>
          <a:xfrm>
            <a:off x="323528" y="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99AC7C-DDD3-43BA-A016-AE8ECAA196E3}"/>
              </a:ext>
            </a:extLst>
          </p:cNvPr>
          <p:cNvSpPr/>
          <p:nvPr/>
        </p:nvSpPr>
        <p:spPr>
          <a:xfrm>
            <a:off x="273832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5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4CF66A-F963-43FE-9F97-FF68065FEE92}"/>
              </a:ext>
            </a:extLst>
          </p:cNvPr>
          <p:cNvSpPr/>
          <p:nvPr/>
        </p:nvSpPr>
        <p:spPr>
          <a:xfrm>
            <a:off x="704413" y="853550"/>
            <a:ext cx="7920880" cy="440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14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你们和不信的原不相配，不要同负一轭。</a:t>
            </a:r>
            <a:endParaRPr kumimoji="0" lang="en-GB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义和不义有什么相交呢？光明和黑暗有什么</a:t>
            </a:r>
            <a:endParaRPr kumimoji="0" lang="en-GB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相通呢？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15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基督和彼列（撒但的别名）有什么相和呢？</a:t>
            </a:r>
            <a:endParaRPr kumimoji="0" lang="en-GB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信［主］的和不信［主］的有什么相干呢？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16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神的殿和偶像有什么相同呢？因为我们是</a:t>
            </a:r>
            <a:endParaRPr kumimoji="0" lang="en-GB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永生　神的殿，就如　神曾说：“我要在</a:t>
            </a:r>
            <a:endParaRPr kumimoji="0" lang="en-GB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他们中间居住，在他们中间来往；我要作</a:t>
            </a:r>
            <a:endParaRPr kumimoji="0" lang="en-GB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他们的　神，他们要作我的子民。”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A55EA3-3777-457A-9388-5C69049694C9}"/>
              </a:ext>
            </a:extLst>
          </p:cNvPr>
          <p:cNvSpPr/>
          <p:nvPr/>
        </p:nvSpPr>
        <p:spPr>
          <a:xfrm>
            <a:off x="1" y="0"/>
            <a:ext cx="424138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075C19-C997-4C7E-BD25-D2852CB99224}"/>
              </a:ext>
            </a:extLst>
          </p:cNvPr>
          <p:cNvSpPr/>
          <p:nvPr/>
        </p:nvSpPr>
        <p:spPr>
          <a:xfrm>
            <a:off x="440570" y="837243"/>
            <a:ext cx="8676456" cy="45719"/>
          </a:xfrm>
          <a:prstGeom prst="rect">
            <a:avLst/>
          </a:prstGeom>
          <a:solidFill>
            <a:srgbClr val="128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97DF7-8174-4A5D-8DB3-776C5DDCA206}"/>
              </a:ext>
            </a:extLst>
          </p:cNvPr>
          <p:cNvSpPr/>
          <p:nvPr/>
        </p:nvSpPr>
        <p:spPr>
          <a:xfrm>
            <a:off x="6660232" y="350454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林后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6</a:t>
            </a: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:14-16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2E86F2-3E6B-4E39-B404-BE4349ED4901}"/>
              </a:ext>
            </a:extLst>
          </p:cNvPr>
          <p:cNvSpPr/>
          <p:nvPr/>
        </p:nvSpPr>
        <p:spPr>
          <a:xfrm>
            <a:off x="323528" y="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261727-F70A-46D0-908D-E987CBE5D234}"/>
              </a:ext>
            </a:extLst>
          </p:cNvPr>
          <p:cNvSpPr/>
          <p:nvPr/>
        </p:nvSpPr>
        <p:spPr>
          <a:xfrm>
            <a:off x="424139" y="5356320"/>
            <a:ext cx="8719861" cy="15853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DC9E8D-4E10-472E-84D4-E22CC0690833}"/>
              </a:ext>
            </a:extLst>
          </p:cNvPr>
          <p:cNvCxnSpPr/>
          <p:nvPr/>
        </p:nvCxnSpPr>
        <p:spPr>
          <a:xfrm>
            <a:off x="440570" y="5373216"/>
            <a:ext cx="8676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3DD67E9-88B9-4151-8EE9-E3497184E09B}"/>
              </a:ext>
            </a:extLst>
          </p:cNvPr>
          <p:cNvSpPr/>
          <p:nvPr/>
        </p:nvSpPr>
        <p:spPr>
          <a:xfrm>
            <a:off x="1018657" y="5544149"/>
            <a:ext cx="7135287" cy="114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基督徒嫁娶都当是</a:t>
            </a:r>
            <a:r>
              <a:rPr lang="zh-CN" altLang="en-US" sz="30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主里面的人</a:t>
            </a: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endParaRPr lang="en-GB" altLang="zh-CN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免得影响信仰，生活不协调，心灵痛苦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GB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725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AA35F7-8088-4F8E-A7DB-BD7EEF1C02E7}"/>
              </a:ext>
            </a:extLst>
          </p:cNvPr>
          <p:cNvSpPr/>
          <p:nvPr/>
        </p:nvSpPr>
        <p:spPr>
          <a:xfrm>
            <a:off x="1115616" y="3131726"/>
            <a:ext cx="6614797" cy="2020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latin typeface="+mn-ea"/>
              </a:rPr>
              <a:t>你愿意放弃自己“眼目的情欲、</a:t>
            </a:r>
            <a:endParaRPr lang="en-GB" altLang="zh-CN" sz="3600" b="1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+mn-ea"/>
              </a:rPr>
              <a:t>今生的骄傲、肉体的情欲”</a:t>
            </a:r>
            <a:r>
              <a:rPr lang="en-GB" altLang="zh-CN" sz="3600" b="1" dirty="0">
                <a:latin typeface="+mn-ea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+mn-ea"/>
              </a:rPr>
              <a:t>在婚姻的事上仰望、等候神吗？</a:t>
            </a:r>
            <a:endParaRPr lang="en-GB" sz="3600" b="1" dirty="0">
              <a:latin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1D3B74-C058-4FE0-8A6C-8C65A98299A1}"/>
              </a:ext>
            </a:extLst>
          </p:cNvPr>
          <p:cNvSpPr/>
          <p:nvPr/>
        </p:nvSpPr>
        <p:spPr>
          <a:xfrm>
            <a:off x="971600" y="908720"/>
            <a:ext cx="4288353" cy="686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40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神的预备是最好的</a:t>
            </a:r>
            <a:endParaRPr lang="en-GB" sz="4000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659B90-E103-4B3F-88F1-719FB7A48441}"/>
              </a:ext>
            </a:extLst>
          </p:cNvPr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654433-BC29-432A-ACE9-5448A3BE656D}"/>
              </a:ext>
            </a:extLst>
          </p:cNvPr>
          <p:cNvSpPr/>
          <p:nvPr/>
        </p:nvSpPr>
        <p:spPr>
          <a:xfrm>
            <a:off x="323528" y="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47318-849E-4965-86AF-0DFAA3ACB314}"/>
              </a:ext>
            </a:extLst>
          </p:cNvPr>
          <p:cNvSpPr/>
          <p:nvPr/>
        </p:nvSpPr>
        <p:spPr>
          <a:xfrm>
            <a:off x="990464" y="1705593"/>
            <a:ext cx="710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专心仰赖耶和华，主必带领婚姻路</a:t>
            </a:r>
            <a:endParaRPr lang="en-GB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837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6E6678-1B54-4B62-B2EA-DF6246845CEB}"/>
              </a:ext>
            </a:extLst>
          </p:cNvPr>
          <p:cNvSpPr/>
          <p:nvPr/>
        </p:nvSpPr>
        <p:spPr>
          <a:xfrm>
            <a:off x="1475656" y="1054311"/>
            <a:ext cx="71287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只有遵主的话语</a:t>
            </a:r>
            <a:endParaRPr lang="en-GB" altLang="zh-CN" sz="40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活在主的爱里</a:t>
            </a:r>
            <a:endParaRPr kumimoji="0" lang="en-GB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婚姻生活才能幸福美满</a:t>
            </a:r>
            <a:endParaRPr lang="en-GB" altLang="zh-CN" sz="40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家庭和谐喜乐</a:t>
            </a:r>
            <a:endParaRPr kumimoji="0" lang="en-GB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为主作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美好的见证</a:t>
            </a:r>
            <a:endParaRPr kumimoji="0" lang="en-GB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叫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神的名大得荣耀</a:t>
            </a:r>
          </a:p>
        </p:txBody>
      </p:sp>
    </p:spTree>
    <p:extLst>
      <p:ext uri="{BB962C8B-B14F-4D97-AF65-F5344CB8AC3E}">
        <p14:creationId xmlns:p14="http://schemas.microsoft.com/office/powerpoint/2010/main" val="203069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F51E1E-B9B2-409E-BA5F-07881D9D585A}"/>
              </a:ext>
            </a:extLst>
          </p:cNvPr>
          <p:cNvSpPr/>
          <p:nvPr/>
        </p:nvSpPr>
        <p:spPr>
          <a:xfrm>
            <a:off x="683568" y="1907814"/>
            <a:ext cx="7595324" cy="304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altLang="zh-CN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1.</a:t>
            </a: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 在你的婚姻生活中，有哪些方面，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   你经历神的恩典和慈爱？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2. </a:t>
            </a: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作妻子的，你在顺服丈夫的事上，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altLang="zh-CN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  </a:t>
            </a: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 如何除去拦阻，做得更好？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3. </a:t>
            </a: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作丈夫的，你如何学习更爱你的妻子？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FAD286-E56E-4684-991D-1742C5A592D2}"/>
              </a:ext>
            </a:extLst>
          </p:cNvPr>
          <p:cNvSpPr/>
          <p:nvPr/>
        </p:nvSpPr>
        <p:spPr>
          <a:xfrm>
            <a:off x="1043608" y="76470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问题讨论</a:t>
            </a:r>
          </a:p>
        </p:txBody>
      </p:sp>
    </p:spTree>
    <p:extLst>
      <p:ext uri="{BB962C8B-B14F-4D97-AF65-F5344CB8AC3E}">
        <p14:creationId xmlns:p14="http://schemas.microsoft.com/office/powerpoint/2010/main" val="2724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225BFA-8DB5-42C4-B3FE-71A2A113528F}"/>
              </a:ext>
            </a:extLst>
          </p:cNvPr>
          <p:cNvSpPr/>
          <p:nvPr/>
        </p:nvSpPr>
        <p:spPr>
          <a:xfrm>
            <a:off x="683568" y="406406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神设立的第一宗婚姻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0BB6C-625C-43E3-8A51-FD8244E6F61F}"/>
              </a:ext>
            </a:extLst>
          </p:cNvPr>
          <p:cNvSpPr/>
          <p:nvPr/>
        </p:nvSpPr>
        <p:spPr>
          <a:xfrm>
            <a:off x="395536" y="1340768"/>
            <a:ext cx="8604448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n-US" altLang="zh-CN" sz="27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22 </a:t>
            </a:r>
            <a:r>
              <a:rPr lang="zh-CN" altLang="en-US" sz="27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耶和华神就用那人身上所取的肋骨造成一个女人，</a:t>
            </a:r>
            <a:endParaRPr lang="en-GB" altLang="zh-CN" sz="27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  <a:defRPr/>
            </a:pPr>
            <a:r>
              <a:rPr lang="en-GB" altLang="zh-CN" sz="27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lang="zh-CN" altLang="en-US" sz="27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领她到那人跟前。 </a:t>
            </a:r>
            <a:endParaRPr lang="en-GB" altLang="zh-CN" sz="27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  <a:defRPr/>
            </a:pPr>
            <a:r>
              <a:rPr lang="en-US" altLang="zh-CN" sz="27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23 </a:t>
            </a:r>
            <a:r>
              <a:rPr lang="zh-CN" altLang="en-US" sz="27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那人说：“</a:t>
            </a:r>
            <a:r>
              <a:rPr lang="zh-CN" altLang="en-US" sz="27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这是我骨中的骨、肉中的肉！</a:t>
            </a:r>
            <a:r>
              <a:rPr lang="zh-CN" altLang="en-US" sz="27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可以称</a:t>
            </a:r>
            <a:endParaRPr lang="en-GB" altLang="zh-CN" sz="27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  <a:defRPr/>
            </a:pPr>
            <a:r>
              <a:rPr lang="en-GB" altLang="zh-CN" sz="27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lang="zh-CN" altLang="en-US" sz="27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她为女人，因为她是从男人身上取出来的。” </a:t>
            </a:r>
            <a:endParaRPr lang="en-GB" altLang="zh-CN" sz="27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  <a:defRPr/>
            </a:pPr>
            <a:r>
              <a:rPr lang="en-US" altLang="zh-CN" sz="27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24 </a:t>
            </a:r>
            <a:r>
              <a:rPr lang="zh-CN" altLang="en-US" sz="27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因此，</a:t>
            </a:r>
            <a:r>
              <a:rPr lang="zh-CN" altLang="en-US" sz="27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人要离开父母，与妻子联合，二人成为一体。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AF4CD9-D113-4B4B-BC98-50751B011329}"/>
              </a:ext>
            </a:extLst>
          </p:cNvPr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7FB95-9B2A-48A2-82AB-B457A8ABDB7D}"/>
              </a:ext>
            </a:extLst>
          </p:cNvPr>
          <p:cNvSpPr/>
          <p:nvPr/>
        </p:nvSpPr>
        <p:spPr>
          <a:xfrm flipV="1">
            <a:off x="323528" y="1052736"/>
            <a:ext cx="8820472" cy="7200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58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6783F0-28B2-4775-B0C5-B2115F1BAB69}"/>
              </a:ext>
            </a:extLst>
          </p:cNvPr>
          <p:cNvSpPr/>
          <p:nvPr/>
        </p:nvSpPr>
        <p:spPr>
          <a:xfrm>
            <a:off x="755576" y="692696"/>
            <a:ext cx="727280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神为亚当造了夏娃，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把她带到亚当面前。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endParaRPr lang="en-GB" altLang="zh-CN" sz="30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亚当欢喜莫名，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唱出人类历史上第一首情歌：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“这是我</a:t>
            </a:r>
            <a:r>
              <a:rPr lang="zh-CN" altLang="en-US" sz="3200" b="1" dirty="0">
                <a:solidFill>
                  <a:srgbClr val="0070C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骨中的骨、肉中的肉！</a:t>
            </a:r>
            <a:endParaRPr lang="en-GB" altLang="zh-CN" sz="3200" b="1" dirty="0">
              <a:solidFill>
                <a:srgbClr val="0070C0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r>
              <a:rPr lang="en-GB" altLang="zh-CN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  </a:t>
            </a: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可以称她为女人。”</a:t>
            </a:r>
            <a:endParaRPr lang="en-GB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24AD22-7DBE-41A0-8C39-7946F749DD35}"/>
              </a:ext>
            </a:extLst>
          </p:cNvPr>
          <p:cNvSpPr/>
          <p:nvPr/>
        </p:nvSpPr>
        <p:spPr>
          <a:xfrm>
            <a:off x="777685" y="4869160"/>
            <a:ext cx="65801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70C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二人成为一体</a:t>
            </a:r>
            <a:endParaRPr lang="en-GB" altLang="zh-CN" sz="3600" b="1" dirty="0">
              <a:solidFill>
                <a:srgbClr val="0070C0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NSimSun" panose="02010609030101010101" pitchFamily="49" charset="-122"/>
                <a:ea typeface="NSimSun" panose="02010609030101010101" pitchFamily="49" charset="-122"/>
              </a:rPr>
              <a:t>夫妻关系比任何关系更为亲密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F85D26-55BB-4346-9125-40C9D7C38843}"/>
              </a:ext>
            </a:extLst>
          </p:cNvPr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solidFill>
            <a:srgbClr val="DAEDEF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550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EADE0B-B6E3-421F-9C22-9AC43B356ACF}"/>
              </a:ext>
            </a:extLst>
          </p:cNvPr>
          <p:cNvSpPr/>
          <p:nvPr/>
        </p:nvSpPr>
        <p:spPr>
          <a:xfrm>
            <a:off x="899592" y="3652642"/>
            <a:ext cx="2964273" cy="2529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圣经婚姻原则</a:t>
            </a:r>
            <a:endParaRPr lang="en-GB" altLang="zh-CN" sz="3600" b="1" dirty="0">
              <a:solidFill>
                <a:srgbClr val="C00000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0070C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一男一女</a:t>
            </a:r>
            <a:endParaRPr lang="en-GB" altLang="zh-CN" sz="3600" b="1" dirty="0">
              <a:solidFill>
                <a:srgbClr val="0070C0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0070C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一夫一妻</a:t>
            </a:r>
            <a:endParaRPr lang="en-GB" altLang="zh-CN" sz="3600" b="1" dirty="0">
              <a:solidFill>
                <a:srgbClr val="0070C0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0070C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一生一世</a:t>
            </a:r>
            <a:endParaRPr lang="en-GB" sz="3600" b="1" dirty="0">
              <a:solidFill>
                <a:srgbClr val="0070C0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81997F-033F-4B86-A7D4-3322B093FEE6}"/>
              </a:ext>
            </a:extLst>
          </p:cNvPr>
          <p:cNvSpPr/>
          <p:nvPr/>
        </p:nvSpPr>
        <p:spPr>
          <a:xfrm>
            <a:off x="575556" y="915305"/>
            <a:ext cx="79928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>
                <a:latin typeface="SimHei" panose="02010609060101010101" pitchFamily="49" charset="-122"/>
                <a:ea typeface="SimHei" panose="02010609060101010101" pitchFamily="49" charset="-122"/>
              </a:rPr>
              <a:t>4 </a:t>
            </a:r>
            <a:r>
              <a:rPr lang="zh-CN" altLang="en-US" sz="2700" dirty="0">
                <a:latin typeface="SimHei" panose="02010609060101010101" pitchFamily="49" charset="-122"/>
                <a:ea typeface="SimHei" panose="02010609060101010101" pitchFamily="49" charset="-122"/>
              </a:rPr>
              <a:t>耶稣回答说：“那起初造人的，是造男造女，</a:t>
            </a:r>
            <a:r>
              <a:rPr lang="zh-CN" altLang="en-US" sz="26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endParaRPr lang="en-GB" altLang="zh-CN" sz="2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altLang="zh-CN" sz="2600" dirty="0">
                <a:latin typeface="SimHei" panose="02010609060101010101" pitchFamily="49" charset="-122"/>
                <a:ea typeface="SimHei" panose="02010609060101010101" pitchFamily="49" charset="-122"/>
              </a:rPr>
              <a:t>5 </a:t>
            </a:r>
            <a:r>
              <a:rPr lang="zh-CN" altLang="en-US" sz="2700" dirty="0">
                <a:latin typeface="SimHei" panose="02010609060101010101" pitchFamily="49" charset="-122"/>
                <a:ea typeface="SimHei" panose="02010609060101010101" pitchFamily="49" charset="-122"/>
              </a:rPr>
              <a:t>并且说：‘因此，人要离开父母，与妻子联合，</a:t>
            </a:r>
            <a:endParaRPr lang="en-GB" altLang="zh-CN" sz="27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GB" altLang="zh-CN" sz="2700" dirty="0">
                <a:latin typeface="SimHei" panose="02010609060101010101" pitchFamily="49" charset="-122"/>
                <a:ea typeface="SimHei" panose="02010609060101010101" pitchFamily="49" charset="-122"/>
              </a:rPr>
              <a:t>  </a:t>
            </a:r>
            <a:r>
              <a:rPr lang="zh-CN" altLang="en-US" sz="2700" dirty="0">
                <a:latin typeface="SimHei" panose="02010609060101010101" pitchFamily="49" charset="-122"/>
                <a:ea typeface="SimHei" panose="02010609060101010101" pitchFamily="49" charset="-122"/>
              </a:rPr>
              <a:t>二人成为一体。’这经你们没有念过吗？</a:t>
            </a:r>
            <a:endParaRPr lang="en-GB" altLang="zh-CN" sz="27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altLang="zh-CN" sz="2600" dirty="0">
                <a:latin typeface="SimHei" panose="02010609060101010101" pitchFamily="49" charset="-122"/>
                <a:ea typeface="SimHei" panose="02010609060101010101" pitchFamily="49" charset="-122"/>
              </a:rPr>
              <a:t>6 </a:t>
            </a:r>
            <a:r>
              <a:rPr lang="zh-CN" altLang="en-US" sz="2700" dirty="0">
                <a:latin typeface="SimHei" panose="02010609060101010101" pitchFamily="49" charset="-122"/>
                <a:ea typeface="SimHei" panose="02010609060101010101" pitchFamily="49" charset="-122"/>
              </a:rPr>
              <a:t>既然如此，夫妻不再是两个人，乃是一体的了。</a:t>
            </a:r>
            <a:endParaRPr lang="en-GB" altLang="zh-CN" sz="27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GB" altLang="zh-CN" sz="2700" dirty="0">
                <a:latin typeface="SimHei" panose="02010609060101010101" pitchFamily="49" charset="-122"/>
                <a:ea typeface="SimHei" panose="02010609060101010101" pitchFamily="49" charset="-122"/>
              </a:rPr>
              <a:t>  </a:t>
            </a:r>
            <a:r>
              <a:rPr lang="zh-CN" altLang="en-US" sz="2700" dirty="0">
                <a:latin typeface="SimHei" panose="02010609060101010101" pitchFamily="49" charset="-122"/>
                <a:ea typeface="SimHei" panose="02010609060101010101" pitchFamily="49" charset="-122"/>
              </a:rPr>
              <a:t>所以</a:t>
            </a:r>
            <a:r>
              <a:rPr lang="zh-CN" altLang="en-US" sz="27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神配合的，人不可分开。</a:t>
            </a:r>
            <a:r>
              <a:rPr lang="zh-CN" altLang="en-US" sz="2700" dirty="0">
                <a:latin typeface="SimHei" panose="02010609060101010101" pitchFamily="49" charset="-122"/>
                <a:ea typeface="SimHei" panose="02010609060101010101" pitchFamily="49" charset="-122"/>
              </a:rPr>
              <a:t>” </a:t>
            </a:r>
            <a:endParaRPr lang="en-GB" sz="27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63CAFB-5019-45C0-8187-3B67A207DBAF}"/>
              </a:ext>
            </a:extLst>
          </p:cNvPr>
          <p:cNvSpPr/>
          <p:nvPr/>
        </p:nvSpPr>
        <p:spPr>
          <a:xfrm flipV="1">
            <a:off x="323528" y="749878"/>
            <a:ext cx="8820472" cy="7910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CA38DF-ADB3-49A9-940B-2469CA9FEDD2}"/>
              </a:ext>
            </a:extLst>
          </p:cNvPr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E6E46-6E6C-4843-96C9-1DCCE104FA7B}"/>
              </a:ext>
            </a:extLst>
          </p:cNvPr>
          <p:cNvSpPr/>
          <p:nvPr/>
        </p:nvSpPr>
        <p:spPr>
          <a:xfrm>
            <a:off x="6799594" y="27552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太</a:t>
            </a:r>
            <a:r>
              <a:rPr lang="en-US" altLang="zh-CN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19:4-6</a:t>
            </a:r>
          </a:p>
        </p:txBody>
      </p:sp>
    </p:spTree>
    <p:extLst>
      <p:ext uri="{BB962C8B-B14F-4D97-AF65-F5344CB8AC3E}">
        <p14:creationId xmlns:p14="http://schemas.microsoft.com/office/powerpoint/2010/main" val="366584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BD6AB5-0E10-4DFC-99CB-D15DF6819F58}"/>
              </a:ext>
            </a:extLst>
          </p:cNvPr>
          <p:cNvSpPr/>
          <p:nvPr/>
        </p:nvSpPr>
        <p:spPr>
          <a:xfrm flipV="1">
            <a:off x="323528" y="245481"/>
            <a:ext cx="8820472" cy="1303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BBE0E3">
                <a:lumMod val="9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AA1CB5-B3AD-46A9-8EDE-7722A3FF62A5}"/>
              </a:ext>
            </a:extLst>
          </p:cNvPr>
          <p:cNvSpPr/>
          <p:nvPr/>
        </p:nvSpPr>
        <p:spPr>
          <a:xfrm>
            <a:off x="467544" y="1855602"/>
            <a:ext cx="75248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latin typeface="NSimSun" panose="02010609030101010101" pitchFamily="49" charset="-122"/>
                <a:ea typeface="NSimSun" panose="02010609030101010101" pitchFamily="49" charset="-122"/>
              </a:rPr>
              <a:t>“配偶”表示夏娃和亚当在神面前是平等的</a:t>
            </a:r>
            <a:endParaRPr lang="en-GB" sz="30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0BC975-B676-471C-8A73-508934926A5B}"/>
              </a:ext>
            </a:extLst>
          </p:cNvPr>
          <p:cNvSpPr/>
          <p:nvPr/>
        </p:nvSpPr>
        <p:spPr>
          <a:xfrm>
            <a:off x="699409" y="2715967"/>
            <a:ext cx="5904656" cy="1651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但是在家庭成员的关系上，</a:t>
            </a:r>
            <a:endParaRPr lang="en-GB" altLang="zh-CN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神赋予亚当“主导者”的身分，</a:t>
            </a:r>
            <a:endParaRPr lang="en-GB" altLang="zh-CN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而夏娃是“帮助”亚当的。</a:t>
            </a:r>
            <a:endParaRPr lang="en-GB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2F6228-F0E7-4CC2-9B60-FE3F99AE3E8E}"/>
              </a:ext>
            </a:extLst>
          </p:cNvPr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86EE3A-9062-41D1-B698-C8AFF9E438E3}"/>
              </a:ext>
            </a:extLst>
          </p:cNvPr>
          <p:cNvSpPr/>
          <p:nvPr/>
        </p:nvSpPr>
        <p:spPr>
          <a:xfrm>
            <a:off x="699409" y="4869160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夫妻地位平等，但角色有别</a:t>
            </a:r>
            <a:endParaRPr lang="en-GB" sz="3600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96E64-C3D3-4969-A65B-B740D8951A8B}"/>
              </a:ext>
            </a:extLst>
          </p:cNvPr>
          <p:cNvSpPr/>
          <p:nvPr/>
        </p:nvSpPr>
        <p:spPr>
          <a:xfrm>
            <a:off x="789415" y="554890"/>
            <a:ext cx="66050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SimHei" panose="02010609060101010101" pitchFamily="49" charset="-122"/>
                <a:ea typeface="SimHei" panose="02010609060101010101" pitchFamily="49" charset="-122"/>
              </a:rPr>
              <a:t>耶和华神说：“那人独居不好，</a:t>
            </a:r>
            <a:endParaRPr lang="en-SG" altLang="zh-CN" sz="2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2600" dirty="0">
                <a:latin typeface="SimHei" panose="02010609060101010101" pitchFamily="49" charset="-122"/>
                <a:ea typeface="SimHei" panose="02010609060101010101" pitchFamily="49" charset="-122"/>
              </a:rPr>
              <a:t>我要为他造一个配偶帮助他。” </a:t>
            </a:r>
            <a:r>
              <a:rPr lang="en-US" altLang="zh-CN" sz="26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600" dirty="0">
                <a:latin typeface="SimHei" panose="02010609060101010101" pitchFamily="49" charset="-122"/>
                <a:ea typeface="SimHei" panose="02010609060101010101" pitchFamily="49" charset="-122"/>
              </a:rPr>
              <a:t>创</a:t>
            </a:r>
            <a:r>
              <a:rPr lang="en-US" altLang="zh-CN" sz="2600" dirty="0">
                <a:latin typeface="SimHei" panose="02010609060101010101" pitchFamily="49" charset="-122"/>
                <a:ea typeface="SimHei" panose="02010609060101010101" pitchFamily="49" charset="-122"/>
              </a:rPr>
              <a:t>2:4)</a:t>
            </a:r>
            <a:endParaRPr lang="en-GB" sz="2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B7B4D6-F158-41CF-BBF8-60D79FE2BC18}"/>
              </a:ext>
            </a:extLst>
          </p:cNvPr>
          <p:cNvCxnSpPr>
            <a:cxnSpLocks/>
          </p:cNvCxnSpPr>
          <p:nvPr/>
        </p:nvCxnSpPr>
        <p:spPr>
          <a:xfrm>
            <a:off x="359532" y="1549235"/>
            <a:ext cx="87844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45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1C3DCD-FB1A-4B66-9EC5-9F9E9AE4224D}"/>
              </a:ext>
            </a:extLst>
          </p:cNvPr>
          <p:cNvSpPr/>
          <p:nvPr/>
        </p:nvSpPr>
        <p:spPr>
          <a:xfrm>
            <a:off x="1043608" y="1700808"/>
            <a:ext cx="7344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神是一家之主，</a:t>
            </a:r>
            <a:endParaRPr lang="en-GB" altLang="zh-CN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在这大前提之下，</a:t>
            </a:r>
            <a:endParaRPr lang="en-GB" altLang="zh-CN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丈夫要负起主导家庭的责任，</a:t>
            </a:r>
            <a:endParaRPr lang="en-GB" altLang="zh-CN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妻子要配合丈夫，共同建立</a:t>
            </a:r>
            <a:endParaRPr lang="en-US" altLang="zh-CN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600" dirty="0">
                <a:latin typeface="SimHei" panose="02010609060101010101" pitchFamily="49" charset="-122"/>
                <a:ea typeface="SimHei" panose="02010609060101010101" pitchFamily="49" charset="-122"/>
              </a:rPr>
              <a:t>				</a:t>
            </a: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讨神喜悦的家庭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GB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474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2ABDC9-CE9C-4B2F-89EA-4869DBA8C7F7}"/>
              </a:ext>
            </a:extLst>
          </p:cNvPr>
          <p:cNvSpPr/>
          <p:nvPr/>
        </p:nvSpPr>
        <p:spPr>
          <a:xfrm>
            <a:off x="809328" y="1238271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17 </a:t>
            </a: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不要做糊涂人，要明白主的旨意如何。 </a:t>
            </a:r>
            <a:endParaRPr lang="en-GB" altLang="zh-CN" sz="32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altLang="zh-CN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 </a:t>
            </a: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不要醉酒，酒能使人放荡；乃要被圣灵充满。 </a:t>
            </a:r>
            <a:endParaRPr lang="en-GB" altLang="zh-CN" sz="32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altLang="zh-CN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 </a:t>
            </a: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当用诗章、颂词、灵歌彼此对说，口唱心和地赞美主。 </a:t>
            </a:r>
            <a:endParaRPr lang="en-GB" altLang="zh-CN" sz="32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altLang="zh-CN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20 </a:t>
            </a: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凡事要奉我们主耶稣基督的名常常感谢父神。 </a:t>
            </a:r>
            <a:endParaRPr lang="en-GB" altLang="zh-CN" sz="32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Aft>
                <a:spcPts val="1200"/>
              </a:spcAft>
            </a:pPr>
            <a:r>
              <a:rPr lang="en-US" altLang="zh-CN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21 </a:t>
            </a: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又当</a:t>
            </a:r>
            <a:r>
              <a:rPr lang="zh-CN" altLang="en-US" sz="32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存敬畏基督的心，彼此顺服。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D98AF5-60E5-43A0-9644-9A050B1D2E3A}"/>
              </a:ext>
            </a:extLst>
          </p:cNvPr>
          <p:cNvSpPr/>
          <p:nvPr/>
        </p:nvSpPr>
        <p:spPr>
          <a:xfrm>
            <a:off x="6660232" y="408354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弗</a:t>
            </a:r>
            <a:r>
              <a:rPr lang="en-US" altLang="zh-CN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5:17-25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E35B4F-C3E9-47A1-A09D-9863044257FE}"/>
              </a:ext>
            </a:extLst>
          </p:cNvPr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8E256B-D451-4BB6-9F85-8F4D38B6F0CD}"/>
              </a:ext>
            </a:extLst>
          </p:cNvPr>
          <p:cNvSpPr/>
          <p:nvPr/>
        </p:nvSpPr>
        <p:spPr>
          <a:xfrm flipV="1">
            <a:off x="323528" y="1062063"/>
            <a:ext cx="8820472" cy="45719"/>
          </a:xfrm>
          <a:prstGeom prst="rect">
            <a:avLst/>
          </a:prstGeom>
          <a:solidFill>
            <a:srgbClr val="B0F8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06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3372</Words>
  <Application>Microsoft Office PowerPoint</Application>
  <PresentationFormat>On-screen Show (4:3)</PresentationFormat>
  <Paragraphs>280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NSimSun</vt:lpstr>
      <vt:lpstr>SimHei</vt:lpstr>
      <vt:lpstr>SimSun</vt:lpstr>
      <vt:lpstr>SimSun</vt:lpstr>
      <vt:lpstr>Arial</vt:lpstr>
      <vt:lpstr>Arial Narrow</vt:lpstr>
      <vt:lpstr>Calibri</vt:lpstr>
      <vt:lpstr>Office Theme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時刻需你</dc:title>
  <dc:creator>chua kwee choo</dc:creator>
  <cp:lastModifiedBy>Theng Kioh Ng</cp:lastModifiedBy>
  <cp:revision>164</cp:revision>
  <dcterms:created xsi:type="dcterms:W3CDTF">2012-07-17T23:11:35Z</dcterms:created>
  <dcterms:modified xsi:type="dcterms:W3CDTF">2019-10-12T06:31:49Z</dcterms:modified>
</cp:coreProperties>
</file>