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4"/>
  </p:notesMasterIdLst>
  <p:sldIdLst>
    <p:sldId id="915" r:id="rId3"/>
    <p:sldId id="957" r:id="rId4"/>
    <p:sldId id="294" r:id="rId5"/>
    <p:sldId id="960" r:id="rId6"/>
    <p:sldId id="930" r:id="rId7"/>
    <p:sldId id="263" r:id="rId8"/>
    <p:sldId id="931" r:id="rId9"/>
    <p:sldId id="949" r:id="rId10"/>
    <p:sldId id="948" r:id="rId11"/>
    <p:sldId id="912" r:id="rId12"/>
    <p:sldId id="950" r:id="rId13"/>
    <p:sldId id="932" r:id="rId14"/>
    <p:sldId id="938" r:id="rId15"/>
    <p:sldId id="937" r:id="rId16"/>
    <p:sldId id="940" r:id="rId17"/>
    <p:sldId id="934" r:id="rId18"/>
    <p:sldId id="933" r:id="rId19"/>
    <p:sldId id="939" r:id="rId20"/>
    <p:sldId id="945" r:id="rId21"/>
    <p:sldId id="943" r:id="rId22"/>
    <p:sldId id="944" r:id="rId23"/>
    <p:sldId id="947" r:id="rId24"/>
    <p:sldId id="920" r:id="rId25"/>
    <p:sldId id="941" r:id="rId26"/>
    <p:sldId id="924" r:id="rId27"/>
    <p:sldId id="914" r:id="rId28"/>
    <p:sldId id="954" r:id="rId29"/>
    <p:sldId id="936" r:id="rId30"/>
    <p:sldId id="958" r:id="rId31"/>
    <p:sldId id="918" r:id="rId32"/>
    <p:sldId id="942" r:id="rId33"/>
    <p:sldId id="923" r:id="rId34"/>
    <p:sldId id="935" r:id="rId35"/>
    <p:sldId id="953" r:id="rId36"/>
    <p:sldId id="922" r:id="rId37"/>
    <p:sldId id="952" r:id="rId38"/>
    <p:sldId id="925" r:id="rId39"/>
    <p:sldId id="919" r:id="rId40"/>
    <p:sldId id="955" r:id="rId41"/>
    <p:sldId id="956" r:id="rId42"/>
    <p:sldId id="959" r:id="rId4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 varScale="1">
        <p:scale>
          <a:sx n="72" d="100"/>
          <a:sy n="72" d="100"/>
        </p:scale>
        <p:origin x="13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652E0-8477-4973-A186-20EE96FC3197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C537F-E4AF-421C-9E2D-3A4A5712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3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3C537F-E4AF-421C-9E2D-3A4A57126C3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76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5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54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50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CB89A-6D9A-4ACF-BD12-FF2E2FC3C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923D7-3AA5-409A-BEF2-E9F601708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2AC1B-C5B7-491E-B344-13B1A1F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42F0C-3988-4260-8612-1B1DD25B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7C27-9BCC-44CC-9EEA-669C61BD2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526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1240-A8A3-4B1B-905F-0231E6067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EB7D7-B3FD-4B7D-A3F3-F650051D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A8257-D163-4A30-A0DB-ECCD3469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1553E-095C-4312-99DD-C7D0200B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29A87-20DF-41D7-8130-D65646B3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768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C003-7BD4-4A96-B129-7FFEFC51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9D98D-B6E3-476C-BDBB-4FC4DB74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EBA4-E65B-4BF0-9C69-9C3DF644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4D0BF-DADB-4043-B125-AC9B8FB2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9A6CC-53DA-4CFE-9B89-89F0009F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027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943F-A8E0-4BFD-8D80-854AAAD5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581D6-FE64-4AEC-B0DB-167C9F3EE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4F53A-0BFE-4214-8331-48633DFC5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9F6E6-B45C-4866-86A1-165675A3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47084-7D51-48D4-A38D-E0E1A0F4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5513A-90AB-4986-A6B9-7E113F55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705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67A4F-2B4C-4DB8-B084-2C898E4E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4DD1F-8077-4F49-A6AA-6E1E29204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93BB7-C1DB-4A58-B918-3E03F904F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7CC06-A66F-4F6F-BAEE-1C08C563E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75078-274A-4710-9C9F-D97EA30AF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7C865-C41C-4E0C-955C-55B0F4C9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F6F91-EA74-4844-BEEA-F5DFA590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38000-78DF-481F-8B48-5B78F6CB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06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BDCAF-0E2A-4234-81FD-7B09D14A9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93B46-37E2-4AA7-8B32-DC56E5FF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D419C-54F5-4381-8876-9B1FB6FC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E29B9-88F8-4938-8F0A-A0BD3DFA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856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5138C-61E5-4F3A-9D33-8242EEB9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A5470-487A-4D76-B7D0-EA3B3F3C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27644-121F-4010-875B-504AEA50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243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500D-0847-43FB-95BC-8B8961E0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EAC4-7D56-4FC3-AAFA-D9852FB05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58D35-C690-448F-BBD9-DE8EE8DEA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3FDB4-370A-4842-9079-B0A7ED23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8AAEE-4EDA-44E0-9626-0590C030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71F52-50F1-42BB-942E-F2B9A011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8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680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5EB-2010-4434-B258-8DA2ACDB6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2E6BC-DFC0-4E61-820B-6B9AA2F87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6D725-B31B-4A03-8E02-C73D15D1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BB84B-23E6-4399-BEC5-7BE43991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2F0E4-1C83-46B2-8960-9F15B06E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1CAA5-0C54-4A13-AC5E-2656B219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001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0B3E-EB6A-47D7-B70B-3451EF65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BEE17-B241-494C-B130-F5AF341E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748AE-7F92-47B9-A40B-21948F9D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CF9C9-A885-4DD8-A6A0-212AE6EC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C1347-2992-47D0-A49F-ECF673BF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67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330E22-6E90-4752-8787-A8B014247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AF478-6B79-439B-A42E-DA6B039BF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6F891-040A-4006-A61C-1A206967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AD49-A502-4D8B-8C14-0656727A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0EE52-F14B-4528-B8B3-18AE12EA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66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4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33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2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73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00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23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64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32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513B93-E4D3-4AFE-9DE6-A7DC7A4EB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BB68D-45D9-4656-9DFE-69C9F3CEE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7F893-2D65-470F-B01A-C4BC56C94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61C69-7908-4665-B9C3-F1ACDC0DA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26C1D-2860-4FD9-B000-A1E4AB965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0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A9DDB8-C0D6-4E3F-9838-1075D9FAE741}"/>
              </a:ext>
            </a:extLst>
          </p:cNvPr>
          <p:cNvSpPr/>
          <p:nvPr/>
        </p:nvSpPr>
        <p:spPr>
          <a:xfrm>
            <a:off x="1500098" y="645500"/>
            <a:ext cx="6120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400" b="1" dirty="0">
                <a:latin typeface="NSimSun" panose="02010609030101010101" pitchFamily="49" charset="-122"/>
                <a:ea typeface="NSimSun" panose="02010609030101010101" pitchFamily="49" charset="-122"/>
              </a:rPr>
              <a:t>过一个讨神喜悦的生活</a:t>
            </a:r>
            <a:endParaRPr lang="en-GB" sz="44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66EF0B-825F-49AF-885F-954658C25B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" r="11124"/>
          <a:stretch/>
        </p:blipFill>
        <p:spPr>
          <a:xfrm>
            <a:off x="0" y="188640"/>
            <a:ext cx="9144000" cy="591150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B432F55-5254-4054-8B44-4167040A4521}"/>
              </a:ext>
            </a:extLst>
          </p:cNvPr>
          <p:cNvSpPr/>
          <p:nvPr/>
        </p:nvSpPr>
        <p:spPr>
          <a:xfrm>
            <a:off x="3131840" y="2545800"/>
            <a:ext cx="5472608" cy="829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4600" b="1" dirty="0">
                <a:solidFill>
                  <a:prstClr val="black"/>
                </a:solidFill>
                <a:latin typeface="+mn-ea"/>
              </a:rPr>
              <a:t>教养儿女，孝敬父母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9023DA-9D89-4FD9-943F-42D36586F14B}"/>
              </a:ext>
            </a:extLst>
          </p:cNvPr>
          <p:cNvSpPr/>
          <p:nvPr/>
        </p:nvSpPr>
        <p:spPr>
          <a:xfrm>
            <a:off x="3707821" y="1657039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</a:rPr>
              <a:t>第</a:t>
            </a:r>
            <a:r>
              <a:rPr lang="zh-CN" altLang="en-US" sz="4000" b="1" dirty="0">
                <a:latin typeface="NSimSun" panose="02010609030101010101" pitchFamily="49" charset="-122"/>
                <a:ea typeface="NSimSun" panose="02010609030101010101" pitchFamily="49" charset="-122"/>
              </a:rPr>
              <a:t>三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</a:rPr>
              <a:t>讲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4786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808580-6DF8-4494-AE17-C9601ACE9E27}"/>
              </a:ext>
            </a:extLst>
          </p:cNvPr>
          <p:cNvSpPr/>
          <p:nvPr/>
        </p:nvSpPr>
        <p:spPr>
          <a:xfrm>
            <a:off x="417402" y="401713"/>
            <a:ext cx="2501006" cy="64633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教养的焦点</a:t>
            </a:r>
            <a:endParaRPr lang="en-GB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5D3133-5ECA-47B5-95C5-4BC0F509E8C9}"/>
              </a:ext>
            </a:extLst>
          </p:cNvPr>
          <p:cNvSpPr/>
          <p:nvPr/>
        </p:nvSpPr>
        <p:spPr>
          <a:xfrm>
            <a:off x="417402" y="1048044"/>
            <a:ext cx="2426406" cy="8265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AB0F0A-242D-48E3-B6CD-8AD9828F1B8D}"/>
              </a:ext>
            </a:extLst>
          </p:cNvPr>
          <p:cNvSpPr/>
          <p:nvPr/>
        </p:nvSpPr>
        <p:spPr>
          <a:xfrm>
            <a:off x="683335" y="1521480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家长在意的应该是什么？</a:t>
            </a:r>
            <a:endParaRPr lang="en-GB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0119C0-F26A-4CD0-B86F-B05CAEA46EB7}"/>
              </a:ext>
            </a:extLst>
          </p:cNvPr>
          <p:cNvSpPr/>
          <p:nvPr/>
        </p:nvSpPr>
        <p:spPr>
          <a:xfrm>
            <a:off x="1403648" y="2218259"/>
            <a:ext cx="26741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孩子的</a:t>
            </a:r>
            <a:r>
              <a:rPr lang="zh-CN" altLang="en-US" sz="5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♥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78221-3DF3-440C-9126-2FF7790EAE23}"/>
              </a:ext>
            </a:extLst>
          </p:cNvPr>
          <p:cNvSpPr/>
          <p:nvPr/>
        </p:nvSpPr>
        <p:spPr>
          <a:xfrm>
            <a:off x="1043608" y="3717032"/>
            <a:ext cx="3877985" cy="1437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我们的心需转向神</a:t>
            </a:r>
            <a:endParaRPr lang="en-GB" altLang="zh-CN" sz="36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孩子的心需要福音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3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098E7-75E1-4416-AC6A-286D3C80838E}"/>
              </a:ext>
            </a:extLst>
          </p:cNvPr>
          <p:cNvSpPr/>
          <p:nvPr/>
        </p:nvSpPr>
        <p:spPr>
          <a:xfrm>
            <a:off x="659659" y="1581210"/>
            <a:ext cx="6624736" cy="627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焦点是价值观的内化</a:t>
            </a:r>
            <a:r>
              <a:rPr lang="en-US" altLang="zh-CN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——</a:t>
            </a: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管心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F757D-5C30-419D-9E68-A0998A3C4776}"/>
              </a:ext>
            </a:extLst>
          </p:cNvPr>
          <p:cNvSpPr/>
          <p:nvPr/>
        </p:nvSpPr>
        <p:spPr>
          <a:xfrm>
            <a:off x="540793" y="499581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教养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的内容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B486DB-268A-434F-B176-7AFCF31BACF6}"/>
              </a:ext>
            </a:extLst>
          </p:cNvPr>
          <p:cNvSpPr/>
          <p:nvPr/>
        </p:nvSpPr>
        <p:spPr>
          <a:xfrm>
            <a:off x="4581060" y="2643796"/>
            <a:ext cx="25014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认识真道</a:t>
            </a:r>
            <a:endParaRPr lang="en-GB" altLang="zh-CN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遵行真理</a:t>
            </a:r>
            <a:endParaRPr lang="en-GB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D708C-AB84-4078-9E90-4042B9AE2EB0}"/>
              </a:ext>
            </a:extLst>
          </p:cNvPr>
          <p:cNvSpPr/>
          <p:nvPr/>
        </p:nvSpPr>
        <p:spPr>
          <a:xfrm>
            <a:off x="675454" y="2739117"/>
            <a:ext cx="39036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牧养孩子的</a:t>
            </a:r>
            <a:r>
              <a:rPr lang="zh-CN" altLang="en-US" sz="4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心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——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8DA23B-DD72-4B28-9F0B-CEAC47C779DB}"/>
              </a:ext>
            </a:extLst>
          </p:cNvPr>
          <p:cNvSpPr/>
          <p:nvPr/>
        </p:nvSpPr>
        <p:spPr>
          <a:xfrm>
            <a:off x="395536" y="1164290"/>
            <a:ext cx="2614313" cy="12164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2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658A55-CBF6-4A67-A5FF-0725DD4CCE26}"/>
              </a:ext>
            </a:extLst>
          </p:cNvPr>
          <p:cNvSpPr/>
          <p:nvPr/>
        </p:nvSpPr>
        <p:spPr>
          <a:xfrm>
            <a:off x="690996" y="1923119"/>
            <a:ext cx="7762007" cy="110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你们作父亲的，不要惹儿女的气，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只要照着主的教训和警戒、养育他们。</a:t>
            </a:r>
            <a:endParaRPr lang="en-US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4567A2-B7F1-4228-A73E-6F8C05B8A514}"/>
              </a:ext>
            </a:extLst>
          </p:cNvPr>
          <p:cNvSpPr/>
          <p:nvPr/>
        </p:nvSpPr>
        <p:spPr>
          <a:xfrm>
            <a:off x="709732" y="3895891"/>
            <a:ext cx="7056784" cy="110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你们作父亲的，不要惹儿女的气，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恐怕他们失去了志气。</a:t>
            </a:r>
            <a:endParaRPr lang="en-US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631C1-8390-46B9-8804-E2A7B6966F6A}"/>
              </a:ext>
            </a:extLst>
          </p:cNvPr>
          <p:cNvSpPr/>
          <p:nvPr/>
        </p:nvSpPr>
        <p:spPr>
          <a:xfrm flipV="1">
            <a:off x="395536" y="1124743"/>
            <a:ext cx="3528392" cy="710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66C003-AB34-4D05-ABF2-3327C7AD43FF}"/>
              </a:ext>
            </a:extLst>
          </p:cNvPr>
          <p:cNvSpPr/>
          <p:nvPr/>
        </p:nvSpPr>
        <p:spPr>
          <a:xfrm>
            <a:off x="395536" y="462696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教养的策略</a:t>
            </a:r>
            <a:r>
              <a:rPr lang="en-US" altLang="zh-CN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方法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215D93-3CC2-4CD4-8660-6637A6E7CBEE}"/>
              </a:ext>
            </a:extLst>
          </p:cNvPr>
          <p:cNvSpPr/>
          <p:nvPr/>
        </p:nvSpPr>
        <p:spPr>
          <a:xfrm>
            <a:off x="748380" y="1375015"/>
            <a:ext cx="15311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3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3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弗</a:t>
            </a:r>
            <a:r>
              <a:rPr lang="en-US" altLang="zh-CN" sz="3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6:4)</a:t>
            </a:r>
            <a:endParaRPr lang="en-GB" sz="3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133D0A-1E63-48C6-89D8-013F8E13F48D}"/>
              </a:ext>
            </a:extLst>
          </p:cNvPr>
          <p:cNvSpPr/>
          <p:nvPr/>
        </p:nvSpPr>
        <p:spPr>
          <a:xfrm>
            <a:off x="776830" y="3368772"/>
            <a:ext cx="1723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3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3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西</a:t>
            </a:r>
            <a:r>
              <a:rPr lang="en-US" altLang="zh-CN" sz="3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3:21)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292587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4567A2-B7F1-4228-A73E-6F8C05B8A514}"/>
              </a:ext>
            </a:extLst>
          </p:cNvPr>
          <p:cNvSpPr/>
          <p:nvPr/>
        </p:nvSpPr>
        <p:spPr>
          <a:xfrm>
            <a:off x="675454" y="1173654"/>
            <a:ext cx="4865003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惹</a:t>
            </a:r>
            <a:r>
              <a:rPr kumimoji="0" lang="en-GB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……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气，指持续性激怒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8760DD-8ACF-4AE2-85AE-6CE27692237C}"/>
              </a:ext>
            </a:extLst>
          </p:cNvPr>
          <p:cNvSpPr/>
          <p:nvPr/>
        </p:nvSpPr>
        <p:spPr>
          <a:xfrm>
            <a:off x="395536" y="908720"/>
            <a:ext cx="3414725" cy="6716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0C1444-1BF1-4087-AB41-2C4FBDC571B4}"/>
              </a:ext>
            </a:extLst>
          </p:cNvPr>
          <p:cNvSpPr/>
          <p:nvPr/>
        </p:nvSpPr>
        <p:spPr>
          <a:xfrm>
            <a:off x="395536" y="1930987"/>
            <a:ext cx="4241043" cy="49270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21B89-B201-4417-9CFB-5B4DF7FD3396}"/>
              </a:ext>
            </a:extLst>
          </p:cNvPr>
          <p:cNvSpPr/>
          <p:nvPr/>
        </p:nvSpPr>
        <p:spPr>
          <a:xfrm>
            <a:off x="623449" y="341694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不要惹儿女的气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FB98E4-11EB-428A-9753-5ECA6618A3B2}"/>
              </a:ext>
            </a:extLst>
          </p:cNvPr>
          <p:cNvSpPr/>
          <p:nvPr/>
        </p:nvSpPr>
        <p:spPr>
          <a:xfrm>
            <a:off x="915287" y="3024722"/>
            <a:ext cx="3497000" cy="278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弃置不顾</a:t>
            </a:r>
            <a:endParaRPr kumimoji="0" lang="en-GB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无理责打</a:t>
            </a:r>
            <a:endParaRPr kumimoji="0" lang="en-SG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动辄斥责</a:t>
            </a:r>
            <a:endParaRPr kumimoji="0" lang="en-SG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拿他与别的孩子比</a:t>
            </a:r>
            <a:endParaRPr kumimoji="0" lang="en-GB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给孩子贴标签</a:t>
            </a:r>
            <a:endParaRPr kumimoji="0" lang="en-GB" altLang="zh-CN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DDAB7B-4FD6-4975-A223-96AFF8312CB5}"/>
              </a:ext>
            </a:extLst>
          </p:cNvPr>
          <p:cNvSpPr/>
          <p:nvPr/>
        </p:nvSpPr>
        <p:spPr>
          <a:xfrm>
            <a:off x="4636579" y="1941882"/>
            <a:ext cx="4542932" cy="49516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4D8E84-97BB-4BA2-B1C7-FAE6140A6177}"/>
              </a:ext>
            </a:extLst>
          </p:cNvPr>
          <p:cNvSpPr/>
          <p:nvPr/>
        </p:nvSpPr>
        <p:spPr>
          <a:xfrm>
            <a:off x="5846173" y="3024722"/>
            <a:ext cx="2088232" cy="278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3000" b="1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无安全感</a:t>
            </a:r>
            <a:endParaRPr lang="en-GB" altLang="zh-CN" sz="3000" b="1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20000"/>
              </a:lnSpc>
            </a:pPr>
            <a:r>
              <a:rPr lang="zh-CN" altLang="en-US" sz="3000" b="1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心生厌恨</a:t>
            </a:r>
            <a:endParaRPr kumimoji="0" lang="en-GB" altLang="zh-CN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20000"/>
              </a:lnSpc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无所适从</a:t>
            </a:r>
            <a:endParaRPr kumimoji="0" lang="en-GB" altLang="zh-CN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lvl="0">
              <a:lnSpc>
                <a:spcPct val="120000"/>
              </a:lnSpc>
            </a:pPr>
            <a:r>
              <a:rPr lang="zh-CN" altLang="en-US" sz="3000" b="1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失去自信</a:t>
            </a:r>
          </a:p>
          <a:p>
            <a:pPr lvl="0">
              <a:lnSpc>
                <a:spcPct val="120000"/>
              </a:lnSpc>
            </a:pPr>
            <a:r>
              <a:rPr lang="zh-CN" altLang="en-US" sz="3000" b="1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自卑灰心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14B2E6-79F9-44D2-B782-556F5FFAF1B7}"/>
              </a:ext>
            </a:extLst>
          </p:cNvPr>
          <p:cNvSpPr/>
          <p:nvPr/>
        </p:nvSpPr>
        <p:spPr>
          <a:xfrm>
            <a:off x="5381806" y="2272166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儿女失去志气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B8F372-7D28-4F51-87EE-C244935A32DF}"/>
              </a:ext>
            </a:extLst>
          </p:cNvPr>
          <p:cNvSpPr/>
          <p:nvPr/>
        </p:nvSpPr>
        <p:spPr>
          <a:xfrm>
            <a:off x="675454" y="2304201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父母惹儿女的气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FE5342-524E-4232-A042-73D28D302A77}"/>
              </a:ext>
            </a:extLst>
          </p:cNvPr>
          <p:cNvSpPr/>
          <p:nvPr/>
        </p:nvSpPr>
        <p:spPr>
          <a:xfrm>
            <a:off x="5381806" y="2993402"/>
            <a:ext cx="2718586" cy="31573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BB6E9F-D7E2-4E5B-BDB4-4926AD9F16A4}"/>
              </a:ext>
            </a:extLst>
          </p:cNvPr>
          <p:cNvSpPr/>
          <p:nvPr/>
        </p:nvSpPr>
        <p:spPr>
          <a:xfrm>
            <a:off x="866250" y="3137900"/>
            <a:ext cx="3273702" cy="29436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9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4567A2-B7F1-4228-A73E-6F8C05B8A514}"/>
              </a:ext>
            </a:extLst>
          </p:cNvPr>
          <p:cNvSpPr/>
          <p:nvPr/>
        </p:nvSpPr>
        <p:spPr>
          <a:xfrm>
            <a:off x="652988" y="1025572"/>
            <a:ext cx="3945583" cy="56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如何避免惹儿女的气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8760DD-8ACF-4AE2-85AE-6CE27692237C}"/>
              </a:ext>
            </a:extLst>
          </p:cNvPr>
          <p:cNvSpPr/>
          <p:nvPr/>
        </p:nvSpPr>
        <p:spPr>
          <a:xfrm>
            <a:off x="362972" y="908720"/>
            <a:ext cx="3384376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21B89-B201-4417-9CFB-5B4DF7FD3396}"/>
              </a:ext>
            </a:extLst>
          </p:cNvPr>
          <p:cNvSpPr/>
          <p:nvPr/>
        </p:nvSpPr>
        <p:spPr>
          <a:xfrm>
            <a:off x="526537" y="346804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不要惹儿女的气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FB98E4-11EB-428A-9753-5ECA6618A3B2}"/>
              </a:ext>
            </a:extLst>
          </p:cNvPr>
          <p:cNvSpPr/>
          <p:nvPr/>
        </p:nvSpPr>
        <p:spPr>
          <a:xfrm>
            <a:off x="691275" y="1664553"/>
            <a:ext cx="8064896" cy="4952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0000"/>
              </a:lnSpc>
              <a:buAutoNum type="arabicPeriod"/>
            </a:pP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不要对孩子有过高的要求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514350" lvl="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不要自我投射，摧残孩子的天性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514350" lvl="0" indent="-514350">
              <a:lnSpc>
                <a:spcPct val="105000"/>
              </a:lnSpc>
              <a:buAutoNum type="arabicPeriod"/>
            </a:pP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谨慎自己责备和纠正子女的方法，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05000"/>
              </a:lnSpc>
            </a:pPr>
            <a:r>
              <a:rPr lang="en-GB" altLang="zh-CN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</a:t>
            </a: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不说“你笨”、“没脑筋</a:t>
            </a:r>
            <a:r>
              <a:rPr lang="en-GB" altLang="zh-CN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”</a:t>
            </a: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这类的话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altLang="zh-CN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4. </a:t>
            </a: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言行一致，不可有双重的标准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5. </a:t>
            </a: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不拿他与别的孩子比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02000"/>
              </a:lnSpc>
            </a:pPr>
            <a:r>
              <a:rPr lang="en-US" altLang="zh-CN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6. </a:t>
            </a: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做出任何评判和批评之先，要给儿女有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02000"/>
              </a:lnSpc>
            </a:pPr>
            <a:r>
              <a:rPr lang="en-GB" altLang="zh-CN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</a:t>
            </a: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表达自己意见和感觉的机会，犯了错要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02000"/>
              </a:lnSpc>
            </a:pPr>
            <a:r>
              <a:rPr lang="en-GB" altLang="zh-CN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</a:t>
            </a:r>
            <a:r>
              <a:rPr lang="zh-CN" altLang="en-US" sz="30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给他们有解释的权利</a:t>
            </a:r>
            <a:endParaRPr lang="en-GB" altLang="zh-CN" sz="30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784694-21D5-4063-9566-47999FF40BC2}"/>
              </a:ext>
            </a:extLst>
          </p:cNvPr>
          <p:cNvSpPr/>
          <p:nvPr/>
        </p:nvSpPr>
        <p:spPr>
          <a:xfrm>
            <a:off x="691275" y="3933055"/>
            <a:ext cx="7409117" cy="2755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04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FE62DB-A633-450A-9235-865AA6C065B1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D54F45-65DD-4ACE-842E-31F441E531F7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C753FD-783D-4344-B4A3-2BB77967F291}"/>
              </a:ext>
            </a:extLst>
          </p:cNvPr>
          <p:cNvSpPr/>
          <p:nvPr/>
        </p:nvSpPr>
        <p:spPr>
          <a:xfrm>
            <a:off x="755576" y="908720"/>
            <a:ext cx="4572000" cy="12741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鼓励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总是比责备有效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鼓励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总是比批评有用</a:t>
            </a:r>
            <a:endParaRPr lang="en-GB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6B0887-DC42-4EE8-AC83-6E4B70E7D5C6}"/>
              </a:ext>
            </a:extLst>
          </p:cNvPr>
          <p:cNvSpPr/>
          <p:nvPr/>
        </p:nvSpPr>
        <p:spPr>
          <a:xfrm>
            <a:off x="827584" y="2564904"/>
            <a:ext cx="712879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“若不用鞭子孩子便会学坏──</a:t>
            </a:r>
            <a:endParaRPr lang="en-GB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  这句话是不错的；</a:t>
            </a:r>
            <a:endParaRPr lang="en-US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但是除了用鞭子外，当孩子表现良好</a:t>
            </a:r>
            <a:endParaRPr lang="en-US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  </a:t>
            </a: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的时候，应赏一个苹果他。”</a:t>
            </a:r>
            <a:endParaRPr lang="en-US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				——</a:t>
            </a: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马丁路德</a:t>
            </a:r>
            <a:endParaRPr lang="en-GB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36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8760DD-8ACF-4AE2-85AE-6CE27692237C}"/>
              </a:ext>
            </a:extLst>
          </p:cNvPr>
          <p:cNvSpPr/>
          <p:nvPr/>
        </p:nvSpPr>
        <p:spPr>
          <a:xfrm>
            <a:off x="395536" y="1004543"/>
            <a:ext cx="5929828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21B89-B201-4417-9CFB-5B4DF7FD3396}"/>
              </a:ext>
            </a:extLst>
          </p:cNvPr>
          <p:cNvSpPr/>
          <p:nvPr/>
        </p:nvSpPr>
        <p:spPr>
          <a:xfrm>
            <a:off x="497538" y="433172"/>
            <a:ext cx="5929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照着主的教训和警戒、养育儿女</a:t>
            </a:r>
            <a:endParaRPr lang="en-GB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B4562F-ADC6-43B0-B2FB-929A870D7352}"/>
              </a:ext>
            </a:extLst>
          </p:cNvPr>
          <p:cNvSpPr/>
          <p:nvPr/>
        </p:nvSpPr>
        <p:spPr>
          <a:xfrm>
            <a:off x="497538" y="1268760"/>
            <a:ext cx="777686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900" dirty="0">
                <a:latin typeface="SimHei" panose="02010609060101010101" pitchFamily="49" charset="-122"/>
                <a:ea typeface="SimHei" panose="02010609060101010101" pitchFamily="49" charset="-122"/>
              </a:rPr>
              <a:t>“教训”</a:t>
            </a:r>
            <a:r>
              <a:rPr lang="en-GB" altLang="zh-CN" sz="2900" dirty="0"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zh-CN" altLang="en-US" sz="2900" dirty="0">
                <a:latin typeface="SimHei" panose="02010609060101010101" pitchFamily="49" charset="-122"/>
                <a:ea typeface="SimHei" panose="02010609060101010101" pitchFamily="49" charset="-122"/>
              </a:rPr>
              <a:t>以</a:t>
            </a:r>
            <a:r>
              <a:rPr lang="zh-CN" altLang="en-US" sz="2900" dirty="0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行动</a:t>
            </a:r>
            <a:r>
              <a:rPr lang="zh-CN" altLang="en-US" sz="2900" dirty="0">
                <a:latin typeface="SimHei" panose="02010609060101010101" pitchFamily="49" charset="-122"/>
                <a:ea typeface="SimHei" panose="02010609060101010101" pitchFamily="49" charset="-122"/>
              </a:rPr>
              <a:t>管治、惩罚</a:t>
            </a:r>
            <a:endParaRPr lang="en-GB" altLang="zh-CN" sz="29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2900" dirty="0">
                <a:latin typeface="SimHei" panose="02010609060101010101" pitchFamily="49" charset="-122"/>
                <a:ea typeface="SimHei" panose="02010609060101010101" pitchFamily="49" charset="-122"/>
              </a:rPr>
              <a:t>“警戒”</a:t>
            </a:r>
            <a:r>
              <a:rPr lang="en-GB" altLang="zh-CN" sz="2900" dirty="0"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zh-CN" altLang="en-US" sz="2900" dirty="0">
                <a:latin typeface="SimHei" panose="02010609060101010101" pitchFamily="49" charset="-122"/>
                <a:ea typeface="SimHei" panose="02010609060101010101" pitchFamily="49" charset="-122"/>
              </a:rPr>
              <a:t>以</a:t>
            </a:r>
            <a:r>
              <a:rPr lang="zh-CN" altLang="en-US" sz="2900" dirty="0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言语</a:t>
            </a:r>
            <a:r>
              <a:rPr lang="zh-CN" altLang="en-US" sz="2900" dirty="0">
                <a:latin typeface="SimHei" panose="02010609060101010101" pitchFamily="49" charset="-122"/>
                <a:ea typeface="SimHei" panose="02010609060101010101" pitchFamily="49" charset="-122"/>
              </a:rPr>
              <a:t>教导、鼓励、责备</a:t>
            </a:r>
            <a:endParaRPr lang="en-GB" sz="29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2F8478-1281-4218-9084-B4D80B23E929}"/>
              </a:ext>
            </a:extLst>
          </p:cNvPr>
          <p:cNvSpPr/>
          <p:nvPr/>
        </p:nvSpPr>
        <p:spPr>
          <a:xfrm>
            <a:off x="755576" y="2912546"/>
            <a:ext cx="7257951" cy="1691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3000"/>
              </a:lnSpc>
              <a:defRPr/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孩子不是天生下来就懂得行正确的事，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3000"/>
              </a:lnSpc>
              <a:defRPr/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父母要帮助他们学习分辨是非，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3000"/>
              </a:lnSpc>
              <a:defRPr/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做合宜的事，过合宜的生活。</a:t>
            </a:r>
            <a:endParaRPr kumimoji="0" lang="en-GB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098E7-75E1-4416-AC6A-286D3C80838E}"/>
              </a:ext>
            </a:extLst>
          </p:cNvPr>
          <p:cNvSpPr/>
          <p:nvPr/>
        </p:nvSpPr>
        <p:spPr>
          <a:xfrm>
            <a:off x="971600" y="2679155"/>
            <a:ext cx="6624736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父母必须在主的旨意里，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遵照主的指示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以主的管教方法养育孩子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即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按圣经的要求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来教育、培养儿女。</a:t>
            </a:r>
            <a:endParaRPr lang="en-US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EF757D-5C30-419D-9E68-A0998A3C4776}"/>
              </a:ext>
            </a:extLst>
          </p:cNvPr>
          <p:cNvSpPr/>
          <p:nvPr/>
        </p:nvSpPr>
        <p:spPr>
          <a:xfrm>
            <a:off x="971600" y="908720"/>
            <a:ext cx="551946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管教有绝对的标准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CN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——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圣经的准则（神的标准）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801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08F064-C231-4990-96CB-643C4CE078EA}"/>
              </a:ext>
            </a:extLst>
          </p:cNvPr>
          <p:cNvSpPr/>
          <p:nvPr/>
        </p:nvSpPr>
        <p:spPr>
          <a:xfrm>
            <a:off x="971600" y="1628800"/>
            <a:ext cx="3057247" cy="3817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服从权威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神与人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罪与救恩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悔改重生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正确的价值观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如何与人相处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正确的婚姻观</a:t>
            </a:r>
            <a:endParaRPr lang="en-GB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2D5E6D-6FBE-487E-8634-5AD5A73B7E30}"/>
              </a:ext>
            </a:extLst>
          </p:cNvPr>
          <p:cNvSpPr/>
          <p:nvPr/>
        </p:nvSpPr>
        <p:spPr>
          <a:xfrm>
            <a:off x="395536" y="818804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教导孩子的一些项目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Flowchart: Sort 2">
            <a:extLst>
              <a:ext uri="{FF2B5EF4-FFF2-40B4-BE49-F238E27FC236}">
                <a16:creationId xmlns:a16="http://schemas.microsoft.com/office/drawing/2014/main" id="{99FC10B9-A22A-4012-8F1F-94240045D610}"/>
              </a:ext>
            </a:extLst>
          </p:cNvPr>
          <p:cNvSpPr/>
          <p:nvPr/>
        </p:nvSpPr>
        <p:spPr>
          <a:xfrm>
            <a:off x="4211959" y="980728"/>
            <a:ext cx="169573" cy="288032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9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D4BBEE-FB47-4616-A39F-C4AAD28D1289}"/>
              </a:ext>
            </a:extLst>
          </p:cNvPr>
          <p:cNvSpPr/>
          <p:nvPr/>
        </p:nvSpPr>
        <p:spPr>
          <a:xfrm>
            <a:off x="377127" y="908720"/>
            <a:ext cx="3630041" cy="542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1E0D15-A77D-4BAF-B7D3-C3EEE7B6A37E}"/>
              </a:ext>
            </a:extLst>
          </p:cNvPr>
          <p:cNvSpPr/>
          <p:nvPr/>
        </p:nvSpPr>
        <p:spPr>
          <a:xfrm>
            <a:off x="539552" y="378244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责打是最后的选项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980595-32F6-4DEE-8C20-90536026DE79}"/>
              </a:ext>
            </a:extLst>
          </p:cNvPr>
          <p:cNvSpPr/>
          <p:nvPr/>
        </p:nvSpPr>
        <p:spPr>
          <a:xfrm>
            <a:off x="626417" y="1052736"/>
            <a:ext cx="8117585" cy="3697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132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愚妄束缚孩童的心，</a:t>
            </a:r>
            <a:endParaRPr kumimoji="0" lang="en-GB" altLang="zh-CN" sz="2700" b="0" i="0" u="none" strike="noStrike" kern="1200" cap="none" spc="0" normalizeH="0" baseline="0" noProof="0" dirty="0">
              <a:ln>
                <a:noFill/>
              </a:ln>
              <a:solidFill>
                <a:srgbClr val="00132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132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管教的杖可以把愚妄远远驱除。</a:t>
            </a:r>
            <a:r>
              <a:rPr kumimoji="0" lang="en-GB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00132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CN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132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箴</a:t>
            </a: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srgbClr val="00132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22:15)</a:t>
            </a:r>
          </a:p>
          <a:p>
            <a:pPr lvl="0">
              <a:lnSpc>
                <a:spcPct val="110000"/>
              </a:lnSpc>
            </a:pPr>
            <a:r>
              <a:rPr lang="zh-CN" altLang="en-US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不忍用杖打儿子的，是恨恶他。</a:t>
            </a:r>
            <a:endParaRPr lang="en-GB" altLang="zh-CN" sz="2700" dirty="0">
              <a:solidFill>
                <a:srgbClr val="00132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  <a:spcAft>
                <a:spcPts val="1800"/>
              </a:spcAft>
            </a:pPr>
            <a:r>
              <a:rPr lang="zh-CN" altLang="en-US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疼爱儿子的，随时管教。”（箴言</a:t>
            </a:r>
            <a:r>
              <a:rPr lang="en-US" altLang="zh-CN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13:24</a:t>
            </a:r>
            <a:r>
              <a:rPr lang="zh-CN" altLang="en-US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</a:p>
          <a:p>
            <a:pPr lvl="0">
              <a:lnSpc>
                <a:spcPct val="110000"/>
              </a:lnSpc>
            </a:pPr>
            <a:r>
              <a:rPr lang="zh-CN" altLang="en-US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不可不管教孩童，你用杖打他，他必不至于死。</a:t>
            </a:r>
            <a:endParaRPr lang="en-GB" altLang="zh-CN" sz="2700" dirty="0">
              <a:solidFill>
                <a:srgbClr val="00132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你要用杖打他，就可以救他的灵魂免下阴间。”</a:t>
            </a:r>
            <a:endParaRPr lang="en-GB" altLang="zh-CN" sz="2700" dirty="0">
              <a:solidFill>
                <a:srgbClr val="00132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（箴言</a:t>
            </a:r>
            <a:r>
              <a:rPr lang="en-US" altLang="zh-CN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23:13-14</a:t>
            </a:r>
            <a:r>
              <a:rPr lang="zh-CN" altLang="en-US" sz="27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92B354-3200-43D9-8BF3-B1B959B7A8A6}"/>
              </a:ext>
            </a:extLst>
          </p:cNvPr>
          <p:cNvSpPr/>
          <p:nvPr/>
        </p:nvSpPr>
        <p:spPr>
          <a:xfrm>
            <a:off x="703068" y="5085184"/>
            <a:ext cx="746933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没有</a:t>
            </a:r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管教</a:t>
            </a:r>
            <a:r>
              <a:rPr lang="zh-CN" altLang="en-US" sz="36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的爱不是</a:t>
            </a:r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真爱</a:t>
            </a:r>
            <a:endParaRPr lang="en-GB" altLang="zh-CN" sz="36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GB" altLang="zh-CN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 </a:t>
            </a:r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真爱</a:t>
            </a:r>
            <a:r>
              <a:rPr lang="zh-CN" altLang="en-US" sz="36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是包含了在需要时的</a:t>
            </a:r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责打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B66A36-520C-4526-8014-4DDB285FAD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17" y="460588"/>
            <a:ext cx="9150917" cy="5936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EE5FCA0-AE33-413D-ADB6-30A23069C97B}"/>
              </a:ext>
            </a:extLst>
          </p:cNvPr>
          <p:cNvSpPr/>
          <p:nvPr/>
        </p:nvSpPr>
        <p:spPr>
          <a:xfrm>
            <a:off x="2589766" y="3528134"/>
            <a:ext cx="3275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5400" b="1" spc="600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教养儿女</a:t>
            </a:r>
            <a:endParaRPr lang="en-GB" sz="5400" b="1" spc="600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CBFE7-49C8-4261-A263-AF561D138AE1}"/>
              </a:ext>
            </a:extLst>
          </p:cNvPr>
          <p:cNvSpPr/>
          <p:nvPr/>
        </p:nvSpPr>
        <p:spPr>
          <a:xfrm>
            <a:off x="3214136" y="2660790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父母篇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34235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D4BBEE-FB47-4616-A39F-C4AAD28D1289}"/>
              </a:ext>
            </a:extLst>
          </p:cNvPr>
          <p:cNvSpPr/>
          <p:nvPr/>
        </p:nvSpPr>
        <p:spPr>
          <a:xfrm>
            <a:off x="377127" y="908720"/>
            <a:ext cx="8748464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980595-32F6-4DEE-8C20-90536026DE79}"/>
              </a:ext>
            </a:extLst>
          </p:cNvPr>
          <p:cNvSpPr/>
          <p:nvPr/>
        </p:nvSpPr>
        <p:spPr>
          <a:xfrm>
            <a:off x="630879" y="1052736"/>
            <a:ext cx="8117585" cy="982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愚妄束缚孩童的心，</a:t>
            </a:r>
            <a:endParaRPr lang="en-GB" altLang="zh-CN" sz="2800" dirty="0">
              <a:solidFill>
                <a:srgbClr val="00132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管教的杖可以把愚妄远远驱除。</a:t>
            </a:r>
            <a:r>
              <a:rPr lang="en-GB" altLang="zh-CN" sz="28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8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箴</a:t>
            </a:r>
            <a:r>
              <a:rPr lang="en-US" altLang="zh-CN" sz="2800" dirty="0">
                <a:solidFill>
                  <a:srgbClr val="00132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22:15)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2E278-6FDE-49BA-B03B-4EF778500FF8}"/>
              </a:ext>
            </a:extLst>
          </p:cNvPr>
          <p:cNvSpPr/>
          <p:nvPr/>
        </p:nvSpPr>
        <p:spPr>
          <a:xfrm>
            <a:off x="630879" y="2597016"/>
            <a:ext cx="7128792" cy="341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孩童的心智发育不成熟，</a:t>
            </a:r>
            <a:endParaRPr lang="en-GB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又听不进父母的话。</a:t>
            </a:r>
            <a:endParaRPr lang="en-GB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在反复教育之后，</a:t>
            </a:r>
            <a:endParaRPr lang="en-GB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孩子如果依然我行我素，</a:t>
            </a:r>
            <a:endParaRPr lang="en-GB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责打是一种可行的手段，</a:t>
            </a:r>
            <a:endParaRPr lang="en-GB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旨在</a:t>
            </a:r>
            <a:r>
              <a:rPr lang="zh-CN" altLang="en-US" sz="2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赶除愚昧对心灵的捆绑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endParaRPr lang="en-GB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使孩子变得理智，不敢随便犯罪。</a:t>
            </a:r>
            <a:endParaRPr lang="en-GB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4C5D25-AC88-4919-B8EF-6D6313BCFF89}"/>
              </a:ext>
            </a:extLst>
          </p:cNvPr>
          <p:cNvSpPr/>
          <p:nvPr/>
        </p:nvSpPr>
        <p:spPr>
          <a:xfrm>
            <a:off x="539552" y="378244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责打是最后的选项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59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D4BBEE-FB47-4616-A39F-C4AAD28D1289}"/>
              </a:ext>
            </a:extLst>
          </p:cNvPr>
          <p:cNvSpPr/>
          <p:nvPr/>
        </p:nvSpPr>
        <p:spPr>
          <a:xfrm>
            <a:off x="377127" y="908720"/>
            <a:ext cx="8748464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2E278-6FDE-49BA-B03B-4EF778500FF8}"/>
              </a:ext>
            </a:extLst>
          </p:cNvPr>
          <p:cNvSpPr/>
          <p:nvPr/>
        </p:nvSpPr>
        <p:spPr>
          <a:xfrm>
            <a:off x="626417" y="976795"/>
            <a:ext cx="7181481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9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责打的原则要一致</a:t>
            </a:r>
            <a:endParaRPr lang="en-GB" altLang="zh-CN" sz="29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spcAft>
                <a:spcPts val="1200"/>
              </a:spcAft>
            </a:pPr>
            <a:r>
              <a:rPr lang="zh-CN" altLang="en-US" sz="29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责打不可随性而行</a:t>
            </a:r>
            <a:endParaRPr lang="en-GB" altLang="zh-CN" sz="29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9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责打要出于</a:t>
            </a:r>
            <a:r>
              <a:rPr lang="zh-CN" altLang="en-US" sz="29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爱</a:t>
            </a:r>
            <a:r>
              <a:rPr lang="zh-CN" altLang="en-US" sz="29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，而非父母的愤怒</a:t>
            </a:r>
            <a:endParaRPr lang="en-GB" altLang="zh-CN" sz="29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/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责</a:t>
            </a:r>
            <a:r>
              <a:rPr lang="zh-CN" altLang="en-US" sz="29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打要考虑时候、地点、场合、程度</a:t>
            </a:r>
            <a:endParaRPr lang="en-GB" altLang="zh-CN" sz="29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/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及</a:t>
            </a:r>
            <a:r>
              <a:rPr lang="zh-CN" altLang="en-US" sz="29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儿童的承受能力，给孩子必要的尊严</a:t>
            </a:r>
            <a:endParaRPr kumimoji="0" lang="en-GB" altLang="zh-CN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3DE4C2-FF98-47ED-8C27-9B29A18DD460}"/>
              </a:ext>
            </a:extLst>
          </p:cNvPr>
          <p:cNvSpPr/>
          <p:nvPr/>
        </p:nvSpPr>
        <p:spPr>
          <a:xfrm>
            <a:off x="675454" y="4149080"/>
            <a:ext cx="5312163" cy="106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责打之前，要把原因讲清楚，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05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让孩子意识到错误的严重性。</a:t>
            </a:r>
            <a:endParaRPr lang="en-GB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D732A2-DD16-4251-900C-E770E5B54A18}"/>
              </a:ext>
            </a:extLst>
          </p:cNvPr>
          <p:cNvSpPr/>
          <p:nvPr/>
        </p:nvSpPr>
        <p:spPr>
          <a:xfrm>
            <a:off x="539552" y="378244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责打是最后的选项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1C8A14-A3BD-4A8E-A986-C8C0856E9FF3}"/>
              </a:ext>
            </a:extLst>
          </p:cNvPr>
          <p:cNvSpPr/>
          <p:nvPr/>
        </p:nvSpPr>
        <p:spPr>
          <a:xfrm>
            <a:off x="765109" y="5450318"/>
            <a:ext cx="675056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夫妻两人应该在施行惩罚的事上同心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73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D4BBEE-FB47-4616-A39F-C4AAD28D1289}"/>
              </a:ext>
            </a:extLst>
          </p:cNvPr>
          <p:cNvSpPr/>
          <p:nvPr/>
        </p:nvSpPr>
        <p:spPr>
          <a:xfrm>
            <a:off x="377127" y="908720"/>
            <a:ext cx="8748464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502482-0570-4C82-936D-14B7C0005669}"/>
              </a:ext>
            </a:extLst>
          </p:cNvPr>
          <p:cNvSpPr/>
          <p:nvPr/>
        </p:nvSpPr>
        <p:spPr>
          <a:xfrm>
            <a:off x="1043608" y="1755785"/>
            <a:ext cx="3960440" cy="110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改变孩子的行为？</a:t>
            </a:r>
            <a:endParaRPr kumimoji="0" lang="en-GB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还是改变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孩子的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心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？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D732A2-DD16-4251-900C-E770E5B54A18}"/>
              </a:ext>
            </a:extLst>
          </p:cNvPr>
          <p:cNvSpPr/>
          <p:nvPr/>
        </p:nvSpPr>
        <p:spPr>
          <a:xfrm>
            <a:off x="539552" y="378244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责打是最后的选项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BC0496-B0F9-4FFF-92CC-180A6188F40D}"/>
              </a:ext>
            </a:extLst>
          </p:cNvPr>
          <p:cNvSpPr/>
          <p:nvPr/>
        </p:nvSpPr>
        <p:spPr>
          <a:xfrm flipH="1">
            <a:off x="595788" y="1161749"/>
            <a:ext cx="3179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责打的目的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270A57-7E0A-454E-A14F-F1FBCA516B4B}"/>
              </a:ext>
            </a:extLst>
          </p:cNvPr>
          <p:cNvSpPr/>
          <p:nvPr/>
        </p:nvSpPr>
        <p:spPr>
          <a:xfrm>
            <a:off x="644825" y="3284984"/>
            <a:ext cx="6750566" cy="3360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责打</a:t>
            </a:r>
            <a:endParaRPr lang="en-GB" altLang="zh-CN" sz="36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不单是惩罚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还是管教</a:t>
            </a:r>
            <a:r>
              <a:rPr lang="en-GB" altLang="zh-CN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训练学习的过程）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教育孩子的心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让孩子能够合神心意，讨神的欢喜。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31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94AF0-CE02-431D-8B99-A92D90827F1E}"/>
              </a:ext>
            </a:extLst>
          </p:cNvPr>
          <p:cNvSpPr/>
          <p:nvPr/>
        </p:nvSpPr>
        <p:spPr>
          <a:xfrm>
            <a:off x="467544" y="402657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言传身教</a:t>
            </a:r>
            <a:endParaRPr lang="en-GB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6309AD-9E85-485C-ADBB-BE239C70C3E5}"/>
              </a:ext>
            </a:extLst>
          </p:cNvPr>
          <p:cNvSpPr/>
          <p:nvPr/>
        </p:nvSpPr>
        <p:spPr>
          <a:xfrm>
            <a:off x="380576" y="1007280"/>
            <a:ext cx="8748464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BB7711-8583-47AD-AC6A-9161D3E7A824}"/>
              </a:ext>
            </a:extLst>
          </p:cNvPr>
          <p:cNvSpPr/>
          <p:nvPr/>
        </p:nvSpPr>
        <p:spPr>
          <a:xfrm>
            <a:off x="618988" y="1223095"/>
            <a:ext cx="79060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想到你心里无伪之信．这信是先在你外祖母罗以、和你母亲友尼基心里的．我深信也在你的心里。</a:t>
            </a:r>
            <a:endParaRPr lang="en-GB" altLang="zh-CN" sz="2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GB" altLang="zh-CN" sz="2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提后</a:t>
            </a:r>
            <a:r>
              <a:rPr lang="en-GB" altLang="zh-CN" sz="2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1:5)</a:t>
            </a:r>
            <a:endParaRPr lang="en-GB" sz="2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7CA077-9BED-494A-A42C-A214DA37D2E4}"/>
              </a:ext>
            </a:extLst>
          </p:cNvPr>
          <p:cNvSpPr/>
          <p:nvPr/>
        </p:nvSpPr>
        <p:spPr>
          <a:xfrm>
            <a:off x="699591" y="2996952"/>
            <a:ext cx="7319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罗以和友尼基这一对母女</a:t>
            </a:r>
            <a:endParaRPr lang="en-GB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共同教养了一位神的仆人</a:t>
            </a:r>
            <a:r>
              <a:rPr lang="en-US" altLang="zh-CN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——</a:t>
            </a: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提摩太</a:t>
            </a:r>
            <a:endParaRPr lang="en-GB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使他从小明白圣经</a:t>
            </a:r>
            <a:endParaRPr lang="en-GB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在他心中植下无伪之信</a:t>
            </a:r>
            <a:endParaRPr lang="en-GB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916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94AF0-CE02-431D-8B99-A92D90827F1E}"/>
              </a:ext>
            </a:extLst>
          </p:cNvPr>
          <p:cNvSpPr/>
          <p:nvPr/>
        </p:nvSpPr>
        <p:spPr>
          <a:xfrm>
            <a:off x="467544" y="402657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言传身教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6309AD-9E85-485C-ADBB-BE239C70C3E5}"/>
              </a:ext>
            </a:extLst>
          </p:cNvPr>
          <p:cNvSpPr/>
          <p:nvPr/>
        </p:nvSpPr>
        <p:spPr>
          <a:xfrm>
            <a:off x="380576" y="1007280"/>
            <a:ext cx="8748464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BB7711-8583-47AD-AC6A-9161D3E7A824}"/>
              </a:ext>
            </a:extLst>
          </p:cNvPr>
          <p:cNvSpPr/>
          <p:nvPr/>
        </p:nvSpPr>
        <p:spPr>
          <a:xfrm>
            <a:off x="539552" y="1304972"/>
            <a:ext cx="79060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提摩太接受的家庭教育，是</a:t>
            </a:r>
            <a:r>
              <a:rPr lang="zh-CN" altLang="en-US" sz="30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言传、身教</a:t>
            </a:r>
            <a:r>
              <a:rPr lang="zh-CN" altLang="en-US" sz="3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两方面。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A70C75-CC1E-42A6-A064-3262B9309A65}"/>
              </a:ext>
            </a:extLst>
          </p:cNvPr>
          <p:cNvSpPr/>
          <p:nvPr/>
        </p:nvSpPr>
        <p:spPr>
          <a:xfrm>
            <a:off x="712142" y="3666956"/>
            <a:ext cx="756084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孩子天生就会观颜、察色、听音、读心，</a:t>
            </a:r>
            <a:endParaRPr lang="en-GB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父母在日常生活中的言行举止，</a:t>
            </a:r>
            <a:endParaRPr lang="en-GB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都被孩子们视为“成长范本”般，有样学样。</a:t>
            </a:r>
            <a:endParaRPr lang="en-GB" altLang="zh-CN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7CA077-9BED-494A-A42C-A214DA37D2E4}"/>
              </a:ext>
            </a:extLst>
          </p:cNvPr>
          <p:cNvSpPr/>
          <p:nvPr/>
        </p:nvSpPr>
        <p:spPr>
          <a:xfrm>
            <a:off x="632774" y="2215092"/>
            <a:ext cx="5443716" cy="110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人的行为定型都在四岁以前</a:t>
            </a:r>
            <a:endParaRPr lang="en-GB" altLang="zh-CN" sz="32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人的行为定型多是模仿而来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90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F72095-217E-4324-82A6-B6CC9965857D}"/>
              </a:ext>
            </a:extLst>
          </p:cNvPr>
          <p:cNvSpPr/>
          <p:nvPr/>
        </p:nvSpPr>
        <p:spPr>
          <a:xfrm>
            <a:off x="971600" y="674195"/>
            <a:ext cx="5929828" cy="4014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孩子时时刻刻在观察父母的言行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50000"/>
              </a:lnSpc>
            </a:pP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       </a:t>
            </a: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婚姻生活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         信仰生活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         价值观和优先次序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         生活习惯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         情绪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         管教方式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D6C8CE-2A57-45EC-AEE6-198E744FF9FE}"/>
              </a:ext>
            </a:extLst>
          </p:cNvPr>
          <p:cNvSpPr/>
          <p:nvPr/>
        </p:nvSpPr>
        <p:spPr>
          <a:xfrm>
            <a:off x="968067" y="2564904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父母的</a:t>
            </a:r>
            <a:endParaRPr lang="en-GB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3679C8-0140-4583-B9A4-96C1F6A19F2D}"/>
              </a:ext>
            </a:extLst>
          </p:cNvPr>
          <p:cNvSpPr/>
          <p:nvPr/>
        </p:nvSpPr>
        <p:spPr>
          <a:xfrm>
            <a:off x="968067" y="4900047"/>
            <a:ext cx="5336706" cy="110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父母言行一致，率先垂范</a:t>
            </a:r>
            <a:endParaRPr lang="en-GB" altLang="zh-CN" sz="32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方能获得孩子的尊敬与信任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EE03230B-51F0-4C16-85E3-19591115B834}"/>
              </a:ext>
            </a:extLst>
          </p:cNvPr>
          <p:cNvSpPr/>
          <p:nvPr/>
        </p:nvSpPr>
        <p:spPr>
          <a:xfrm>
            <a:off x="2440189" y="1628800"/>
            <a:ext cx="225970" cy="2736304"/>
          </a:xfrm>
          <a:prstGeom prst="leftBrace">
            <a:avLst>
              <a:gd name="adj1" fmla="val 8333"/>
              <a:gd name="adj2" fmla="val 47613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-1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74FF7F-1917-4317-8991-15438FE1FB8F}"/>
              </a:ext>
            </a:extLst>
          </p:cNvPr>
          <p:cNvSpPr/>
          <p:nvPr/>
        </p:nvSpPr>
        <p:spPr>
          <a:xfrm>
            <a:off x="377127" y="934529"/>
            <a:ext cx="4288353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0117E1-A8CB-4C0A-91D9-68046EDAF032}"/>
              </a:ext>
            </a:extLst>
          </p:cNvPr>
          <p:cNvSpPr/>
          <p:nvPr/>
        </p:nvSpPr>
        <p:spPr>
          <a:xfrm>
            <a:off x="395536" y="339531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代祷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的责任是一生之久</a:t>
            </a:r>
            <a:endParaRPr lang="en-GB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02354A-54B8-450C-85FF-B91AD8BDA76D}"/>
              </a:ext>
            </a:extLst>
          </p:cNvPr>
          <p:cNvSpPr/>
          <p:nvPr/>
        </p:nvSpPr>
        <p:spPr>
          <a:xfrm>
            <a:off x="675454" y="2060848"/>
            <a:ext cx="6881895" cy="104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000" b="1" dirty="0">
                <a:latin typeface="NSimSun" panose="02010609030101010101" pitchFamily="49" charset="-122"/>
                <a:ea typeface="NSimSun" panose="02010609030101010101" pitchFamily="49" charset="-122"/>
              </a:rPr>
              <a:t>只有神才真正知道每个孩子个别的需求、以及他们未来将面临的挑战。</a:t>
            </a:r>
            <a:endParaRPr lang="en-GB" sz="30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40442B-7C44-4244-8FEF-F396C40E490B}"/>
              </a:ext>
            </a:extLst>
          </p:cNvPr>
          <p:cNvSpPr/>
          <p:nvPr/>
        </p:nvSpPr>
        <p:spPr>
          <a:xfrm>
            <a:off x="690992" y="1129948"/>
            <a:ext cx="6881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智慧的父母每一天都要</a:t>
            </a:r>
            <a:r>
              <a:rPr lang="zh-CN" altLang="en-US" sz="3200" b="1" dirty="0">
                <a:solidFill>
                  <a:srgbClr val="00B0F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为孩子祷告</a:t>
            </a:r>
            <a:endParaRPr lang="en-SG" altLang="zh-CN" sz="3200" b="1" dirty="0">
              <a:solidFill>
                <a:srgbClr val="00B0F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05B84D-E7EA-4717-A1CD-B5CB749B899A}"/>
              </a:ext>
            </a:extLst>
          </p:cNvPr>
          <p:cNvSpPr/>
          <p:nvPr/>
        </p:nvSpPr>
        <p:spPr>
          <a:xfrm>
            <a:off x="714655" y="3549201"/>
            <a:ext cx="6608428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我们要向神祈求的：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孩子能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亲近主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，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遵守主的教导</a:t>
            </a:r>
            <a:r>
              <a:rPr kumimoji="0" lang="en-SG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,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lvl="0">
              <a:lnSpc>
                <a:spcPct val="110000"/>
              </a:lnSpc>
            </a:pPr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走主喜悦的道路，做神所喜悦的事</a:t>
            </a:r>
            <a:r>
              <a:rPr lang="en-SG" altLang="zh-CN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,</a:t>
            </a:r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荣耀主的名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。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32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-1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909404-91E9-4783-8BD2-4AC61BC37AFE}"/>
              </a:ext>
            </a:extLst>
          </p:cNvPr>
          <p:cNvSpPr/>
          <p:nvPr/>
        </p:nvSpPr>
        <p:spPr>
          <a:xfrm>
            <a:off x="626417" y="1376169"/>
            <a:ext cx="7368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要在祷告中坚立，</a:t>
            </a:r>
            <a:endParaRPr kumimoji="0" lang="en-SG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直到你看见孩子的生命有了重大的突破。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529B8-60D3-454D-AE0A-A5C0C97AB55E}"/>
              </a:ext>
            </a:extLst>
          </p:cNvPr>
          <p:cNvSpPr/>
          <p:nvPr/>
        </p:nvSpPr>
        <p:spPr>
          <a:xfrm>
            <a:off x="626417" y="2996952"/>
            <a:ext cx="771357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孩子是一生的托付</a:t>
            </a:r>
            <a:endParaRPr lang="en-SG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/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我们可以用祷告来守望其一生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74FF7F-1917-4317-8991-15438FE1FB8F}"/>
              </a:ext>
            </a:extLst>
          </p:cNvPr>
          <p:cNvSpPr/>
          <p:nvPr/>
        </p:nvSpPr>
        <p:spPr>
          <a:xfrm>
            <a:off x="377127" y="934529"/>
            <a:ext cx="4288353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0117E1-A8CB-4C0A-91D9-68046EDAF032}"/>
              </a:ext>
            </a:extLst>
          </p:cNvPr>
          <p:cNvSpPr/>
          <p:nvPr/>
        </p:nvSpPr>
        <p:spPr>
          <a:xfrm>
            <a:off x="395536" y="339531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代祷的责任是一生之久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76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F7598F-99A0-4926-972B-38B503320F64}"/>
              </a:ext>
            </a:extLst>
          </p:cNvPr>
          <p:cNvSpPr/>
          <p:nvPr/>
        </p:nvSpPr>
        <p:spPr>
          <a:xfrm>
            <a:off x="1259632" y="1268760"/>
            <a:ext cx="4572000" cy="3801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教养孩子</a:t>
            </a:r>
            <a:endParaRPr lang="en-GB" altLang="zh-CN" sz="36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这项工程非常艰巨</a:t>
            </a:r>
            <a:endParaRPr lang="en-GB" altLang="zh-CN" sz="36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遇上的阻力也很大</a:t>
            </a:r>
            <a:endParaRPr lang="en-GB" altLang="zh-CN" sz="36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夫妻需衷诚合作</a:t>
            </a:r>
            <a:endParaRPr lang="en-GB" altLang="zh-CN" sz="36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发挥共同的力量应付</a:t>
            </a:r>
            <a:endParaRPr lang="en-GB" altLang="zh-CN" sz="36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更应寻求神的指引</a:t>
            </a:r>
            <a:endParaRPr lang="en-GB" sz="36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2614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A399E6-0DC1-4245-A499-72E05AB64B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/>
          <a:stretch/>
        </p:blipFill>
        <p:spPr>
          <a:xfrm>
            <a:off x="0" y="366963"/>
            <a:ext cx="9036496" cy="605207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EE5FCA0-AE33-413D-ADB6-30A23069C97B}"/>
              </a:ext>
            </a:extLst>
          </p:cNvPr>
          <p:cNvSpPr/>
          <p:nvPr/>
        </p:nvSpPr>
        <p:spPr>
          <a:xfrm>
            <a:off x="2195736" y="3978102"/>
            <a:ext cx="3275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5400" b="1" spc="600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孝敬父母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CBFE7-49C8-4261-A263-AF561D138AE1}"/>
              </a:ext>
            </a:extLst>
          </p:cNvPr>
          <p:cNvSpPr/>
          <p:nvPr/>
        </p:nvSpPr>
        <p:spPr>
          <a:xfrm>
            <a:off x="2643764" y="3013501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子女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篇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3F0188DE-1C5A-407E-8CF7-5462E95B1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4" t="6335" r="8022" b="4088"/>
          <a:stretch>
            <a:fillRect/>
          </a:stretch>
        </p:blipFill>
        <p:spPr bwMode="auto">
          <a:xfrm>
            <a:off x="71804" y="170971"/>
            <a:ext cx="1535697" cy="135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BFC960A-7AB2-4854-926B-A2FA46703A98}"/>
              </a:ext>
            </a:extLst>
          </p:cNvPr>
          <p:cNvCxnSpPr>
            <a:cxnSpLocks/>
          </p:cNvCxnSpPr>
          <p:nvPr/>
        </p:nvCxnSpPr>
        <p:spPr>
          <a:xfrm>
            <a:off x="1547664" y="1150602"/>
            <a:ext cx="74523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A9A716E-00E8-406E-BD36-D7B139AACF0D}"/>
              </a:ext>
            </a:extLst>
          </p:cNvPr>
          <p:cNvSpPr/>
          <p:nvPr/>
        </p:nvSpPr>
        <p:spPr>
          <a:xfrm>
            <a:off x="903749" y="1524468"/>
            <a:ext cx="7729096" cy="4573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50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 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“这是耶和华你们神所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吩咐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教训你们的诫命、 </a:t>
            </a:r>
            <a:endParaRPr lang="en-US" altLang="zh-CN" sz="2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律例、典章，使你们在所要过去得为业的地 </a:t>
            </a:r>
            <a:endParaRPr lang="en-US" altLang="zh-CN" sz="2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上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遵行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 </a:t>
            </a:r>
            <a:endParaRPr lang="en-US" altLang="zh-CN" sz="2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en-US" altLang="zh-CN" sz="2800" b="1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    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好叫</a:t>
            </a:r>
            <a:r>
              <a:rPr lang="zh-CN" altLang="en-US" sz="28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你和你子子孙孙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一生</a:t>
            </a:r>
            <a:r>
              <a:rPr lang="zh-CN" altLang="en-US" sz="28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敬畏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耶和华你的神，</a:t>
            </a:r>
            <a:endParaRPr lang="en-US" altLang="zh-CN" sz="2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CN" altLang="en-US" sz="28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谨守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他的一切律例、诫命，就是我所吩咐你</a:t>
            </a:r>
            <a:endParaRPr lang="en-US" altLang="zh-CN" sz="2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的，使你的日子得以长久。 </a:t>
            </a:r>
            <a:endParaRPr lang="en-US" altLang="zh-CN" sz="2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lvl="0" indent="-514350">
              <a:lnSpc>
                <a:spcPct val="105000"/>
              </a:lnSpc>
              <a:spcAft>
                <a:spcPts val="600"/>
              </a:spcAft>
              <a:buAutoNum type="arabicPlain" startAt="3"/>
            </a:pPr>
            <a:r>
              <a:rPr lang="zh-CN" altLang="en-US" sz="2800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以色列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啊，你要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听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，要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谨守遵行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，使你可以在那流奶与蜜之地得以享福，人数极其增多，正如耶和华你列祖的神所应许你的。</a:t>
            </a:r>
            <a:endParaRPr lang="en-GB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DCB2C-945B-4619-A5FD-72A1A83582F2}"/>
              </a:ext>
            </a:extLst>
          </p:cNvPr>
          <p:cNvSpPr/>
          <p:nvPr/>
        </p:nvSpPr>
        <p:spPr>
          <a:xfrm>
            <a:off x="6689677" y="601143"/>
            <a:ext cx="1451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申</a:t>
            </a:r>
            <a:r>
              <a:rPr lang="en-US" altLang="zh-CN" sz="2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6:1-3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B6BE69-9E56-492F-A17D-A37058C5627B}"/>
              </a:ext>
            </a:extLst>
          </p:cNvPr>
          <p:cNvSpPr/>
          <p:nvPr/>
        </p:nvSpPr>
        <p:spPr>
          <a:xfrm>
            <a:off x="1547664" y="524555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+mn-ea"/>
              </a:rPr>
              <a:t>教养儿女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41376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3F0188DE-1C5A-407E-8CF7-5462E95B1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4" t="6335" r="8022" b="4088"/>
          <a:stretch>
            <a:fillRect/>
          </a:stretch>
        </p:blipFill>
        <p:spPr bwMode="auto">
          <a:xfrm>
            <a:off x="11967" y="11764"/>
            <a:ext cx="1535697" cy="135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BFC960A-7AB2-4854-926B-A2FA46703A98}"/>
              </a:ext>
            </a:extLst>
          </p:cNvPr>
          <p:cNvCxnSpPr>
            <a:cxnSpLocks/>
          </p:cNvCxnSpPr>
          <p:nvPr/>
        </p:nvCxnSpPr>
        <p:spPr>
          <a:xfrm>
            <a:off x="1547664" y="1052736"/>
            <a:ext cx="74523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01C12B64-0F01-4DCB-BFB3-2F604D9E1FF7}"/>
              </a:ext>
            </a:extLst>
          </p:cNvPr>
          <p:cNvSpPr/>
          <p:nvPr/>
        </p:nvSpPr>
        <p:spPr>
          <a:xfrm>
            <a:off x="1547664" y="33222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孝敬父母</a:t>
            </a:r>
            <a:endParaRPr lang="en-GB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2EB638-FB86-4C13-8043-92AB3072D23A}"/>
              </a:ext>
            </a:extLst>
          </p:cNvPr>
          <p:cNvSpPr/>
          <p:nvPr/>
        </p:nvSpPr>
        <p:spPr>
          <a:xfrm>
            <a:off x="1043608" y="1273883"/>
            <a:ext cx="6433865" cy="21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申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5:16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GB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当照耶和华你神所吩咐的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孝敬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父母，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使你</a:t>
            </a:r>
            <a:r>
              <a:rPr lang="zh-CN" altLang="en-US" sz="32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得福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，并使你的</a:t>
            </a:r>
            <a:r>
              <a:rPr lang="zh-CN" altLang="en-US" sz="32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日子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在耶和华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你神所赐你的地上得以</a:t>
            </a:r>
            <a:r>
              <a:rPr lang="zh-CN" altLang="en-US" sz="32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长久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GB" sz="32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0A1F6-635F-46E6-9AB1-C179E2706BE7}"/>
              </a:ext>
            </a:extLst>
          </p:cNvPr>
          <p:cNvSpPr/>
          <p:nvPr/>
        </p:nvSpPr>
        <p:spPr>
          <a:xfrm>
            <a:off x="1115616" y="3583570"/>
            <a:ext cx="6442790" cy="268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弗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6:1-2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GB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你们做儿女的，要在主里听从父母，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这是理所当然的。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要</a:t>
            </a:r>
            <a:r>
              <a:rPr lang="zh-CN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孝敬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父母，使你</a:t>
            </a:r>
            <a:r>
              <a:rPr lang="zh-CN" altLang="en-US" sz="32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得福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，在世</a:t>
            </a:r>
            <a:r>
              <a:rPr lang="zh-CN" altLang="en-US" sz="32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长寿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这是第一条带应许的诫命。</a:t>
            </a:r>
            <a:endParaRPr lang="en-GB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7722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3A0100-4489-4271-A88D-AFEDC6809BB4}"/>
              </a:ext>
            </a:extLst>
          </p:cNvPr>
          <p:cNvSpPr/>
          <p:nvPr/>
        </p:nvSpPr>
        <p:spPr>
          <a:xfrm>
            <a:off x="704662" y="912933"/>
            <a:ext cx="2868690" cy="614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孝敬父母</a:t>
            </a:r>
            <a:endParaRPr lang="en-GB" altLang="zh-CN" sz="36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7FC01C-4788-4522-AE5B-5FA3A2D6DFA4}"/>
              </a:ext>
            </a:extLst>
          </p:cNvPr>
          <p:cNvSpPr/>
          <p:nvPr/>
        </p:nvSpPr>
        <p:spPr>
          <a:xfrm>
            <a:off x="627633" y="1509174"/>
            <a:ext cx="7064898" cy="1651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十诫的第五诫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人际关系中的第一条诫命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也是人际关系中惟一带着应许的诫命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6EFE68-AC73-4653-8295-3EE8B95957DD}"/>
              </a:ext>
            </a:extLst>
          </p:cNvPr>
          <p:cNvSpPr/>
          <p:nvPr/>
        </p:nvSpPr>
        <p:spPr>
          <a:xfrm>
            <a:off x="704662" y="3742843"/>
            <a:ext cx="4572000" cy="1651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神应许给我们的祝福</a:t>
            </a:r>
            <a:r>
              <a:rPr lang="en-SG" altLang="zh-CN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: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一、得福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二、在世长寿</a:t>
            </a:r>
            <a:endParaRPr lang="en-GB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189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A8E230-0BAB-4BA5-AA09-C1D1BBE6E3F9}"/>
              </a:ext>
            </a:extLst>
          </p:cNvPr>
          <p:cNvSpPr/>
          <p:nvPr/>
        </p:nvSpPr>
        <p:spPr>
          <a:xfrm>
            <a:off x="703445" y="980728"/>
            <a:ext cx="7036907" cy="304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孝敬  </a:t>
            </a: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原文意思只有敬</a:t>
            </a:r>
            <a:endParaRPr lang="en-SG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en-SG" altLang="zh-CN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	(</a:t>
            </a:r>
            <a:r>
              <a:rPr lang="en-SG" altLang="zh-CN" sz="3200" b="1" dirty="0" err="1">
                <a:latin typeface="+mj-lt"/>
                <a:ea typeface="NSimSun" panose="02010609030101010101" pitchFamily="49" charset="-122"/>
              </a:rPr>
              <a:t>Honor</a:t>
            </a:r>
            <a:r>
              <a:rPr lang="en-SG" altLang="zh-CN" sz="3200" b="1" dirty="0">
                <a:latin typeface="+mj-lt"/>
                <a:ea typeface="NSimSun" panose="02010609030101010101" pitchFamily="49" charset="-122"/>
              </a:rPr>
              <a:t> your father and mother</a:t>
            </a:r>
            <a:r>
              <a:rPr lang="en-SG" altLang="zh-CN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)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5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敬是</a:t>
            </a:r>
            <a:r>
              <a:rPr lang="zh-CN" altLang="en-US" sz="3600" b="1" dirty="0">
                <a:solidFill>
                  <a:srgbClr val="00B0F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尊敬</a:t>
            </a:r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父母</a:t>
            </a:r>
            <a:endParaRPr lang="en-GB" altLang="zh-CN" sz="36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endParaRPr lang="en-GB" altLang="zh-CN" sz="36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latin typeface="NSimSun" panose="02010609030101010101" pitchFamily="49" charset="-122"/>
                <a:ea typeface="NSimSun" panose="02010609030101010101" pitchFamily="49" charset="-122"/>
              </a:rPr>
              <a:t>神注重</a:t>
            </a:r>
            <a:r>
              <a:rPr lang="zh-CN" altLang="en-US" sz="3600" b="1" dirty="0">
                <a:solidFill>
                  <a:srgbClr val="00B0F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尊敬</a:t>
            </a:r>
            <a:endParaRPr lang="en-GB" altLang="zh-CN" sz="3600" b="1" dirty="0">
              <a:solidFill>
                <a:srgbClr val="00B0F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93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02422A-ED65-40C5-8F05-2A412180B7E6}"/>
              </a:ext>
            </a:extLst>
          </p:cNvPr>
          <p:cNvSpPr/>
          <p:nvPr/>
        </p:nvSpPr>
        <p:spPr>
          <a:xfrm>
            <a:off x="647056" y="916611"/>
            <a:ext cx="5040560" cy="63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天下无不是之父母？</a:t>
            </a:r>
            <a:r>
              <a:rPr lang="en-GB" sz="32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A7A5CE-5311-4674-8ABB-7150004D9EAA}"/>
              </a:ext>
            </a:extLst>
          </p:cNvPr>
          <p:cNvSpPr/>
          <p:nvPr/>
        </p:nvSpPr>
        <p:spPr>
          <a:xfrm>
            <a:off x="688268" y="1619454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父母所做所为都是对的</a:t>
            </a:r>
            <a:endParaRPr lang="en-GB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C2BBC4-1C18-4706-B1FF-B9B22B5A6B5F}"/>
              </a:ext>
            </a:extLst>
          </p:cNvPr>
          <p:cNvSpPr/>
          <p:nvPr/>
        </p:nvSpPr>
        <p:spPr>
          <a:xfrm>
            <a:off x="651985" y="2267410"/>
            <a:ext cx="5109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父母就是错了，也还是父母</a:t>
            </a:r>
            <a:endParaRPr lang="en-GB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D77088F-739A-4B0D-A153-BF9083D78F81}"/>
              </a:ext>
            </a:extLst>
          </p:cNvPr>
          <p:cNvCxnSpPr>
            <a:cxnSpLocks/>
          </p:cNvCxnSpPr>
          <p:nvPr/>
        </p:nvCxnSpPr>
        <p:spPr>
          <a:xfrm>
            <a:off x="688267" y="1911841"/>
            <a:ext cx="42883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7220B82-2EDF-4D03-8835-FAD13A9845B7}"/>
              </a:ext>
            </a:extLst>
          </p:cNvPr>
          <p:cNvSpPr/>
          <p:nvPr/>
        </p:nvSpPr>
        <p:spPr>
          <a:xfrm>
            <a:off x="724574" y="4005816"/>
            <a:ext cx="4358378" cy="110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我们要尊敬父母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因这是神的命令</a:t>
            </a:r>
            <a:endParaRPr lang="en-GB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9F4DDE-1A3F-44D3-A0E7-D6F5495341BC}"/>
              </a:ext>
            </a:extLst>
          </p:cNvPr>
          <p:cNvSpPr/>
          <p:nvPr/>
        </p:nvSpPr>
        <p:spPr>
          <a:xfrm>
            <a:off x="717678" y="3240156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天下无完美之父母</a:t>
            </a:r>
            <a:endParaRPr lang="en-GB" sz="36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06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02422A-ED65-40C5-8F05-2A412180B7E6}"/>
              </a:ext>
            </a:extLst>
          </p:cNvPr>
          <p:cNvSpPr/>
          <p:nvPr/>
        </p:nvSpPr>
        <p:spPr>
          <a:xfrm>
            <a:off x="755576" y="980728"/>
            <a:ext cx="6264696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子女当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以言、以行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孝敬父母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3DCC1B-8E04-4545-9A9B-67C802FC85E7}"/>
              </a:ext>
            </a:extLst>
          </p:cNvPr>
          <p:cNvSpPr/>
          <p:nvPr/>
        </p:nvSpPr>
        <p:spPr>
          <a:xfrm>
            <a:off x="779239" y="1764986"/>
            <a:ext cx="5040560" cy="3328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1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尊敬父母</a:t>
            </a:r>
            <a:endParaRPr kumimoji="0" lang="en-GB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2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在主里听从父母</a:t>
            </a:r>
            <a:endParaRPr kumimoji="0" lang="en-GB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lvl="0">
              <a:lnSpc>
                <a:spcPct val="120000"/>
              </a:lnSpc>
            </a:pPr>
            <a:r>
              <a:rPr lang="en-US" altLang="zh-CN" sz="36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奉养</a:t>
            </a:r>
            <a:r>
              <a:rPr lang="zh-CN" altLang="en-US" sz="36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父母</a:t>
            </a:r>
            <a:endParaRPr lang="en-GB" altLang="zh-CN" sz="36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20000"/>
              </a:lnSpc>
            </a:pPr>
            <a:r>
              <a:rPr lang="en-US" altLang="zh-CN" sz="36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4 </a:t>
            </a:r>
            <a:r>
              <a:rPr lang="zh-CN" altLang="en-US" sz="3600" b="1" dirty="0">
                <a:solidFill>
                  <a:srgbClr val="0000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让父母分享你的成就</a:t>
            </a:r>
            <a:endParaRPr lang="en-GB" altLang="zh-CN" sz="3600" b="1" dirty="0">
              <a:solidFill>
                <a:srgbClr val="0000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5 </a:t>
            </a:r>
            <a:r>
              <a:rPr lang="zh-CN" altLang="en-US" sz="3600" b="1" dirty="0">
                <a:solidFill>
                  <a:srgbClr val="0000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感念父母养育之恩</a:t>
            </a:r>
            <a:endParaRPr lang="en-GB" altLang="zh-CN" sz="36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840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520B43-39B1-4EF9-84C9-20CDD9E4A8E2}"/>
              </a:ext>
            </a:extLst>
          </p:cNvPr>
          <p:cNvSpPr/>
          <p:nvPr/>
        </p:nvSpPr>
        <p:spPr>
          <a:xfrm>
            <a:off x="796996" y="2420888"/>
            <a:ext cx="6799340" cy="2505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不要想去改变你的父母，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试着接纳他、体恤他、包容他；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他们需要的不是你的理、你的知识，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而是</a:t>
            </a:r>
            <a:r>
              <a:rPr lang="zh-CN" altLang="en-US" sz="4000" b="1" dirty="0">
                <a:latin typeface="NSimSun" panose="02010609030101010101" pitchFamily="49" charset="-122"/>
                <a:ea typeface="NSimSun" panose="02010609030101010101" pitchFamily="49" charset="-122"/>
              </a:rPr>
              <a:t>你的爱</a:t>
            </a:r>
            <a:r>
              <a:rPr lang="zh-CN" altLang="en-US" sz="3200" dirty="0">
                <a:latin typeface="NSimSun" panose="02010609030101010101" pitchFamily="49" charset="-122"/>
                <a:ea typeface="NSimSun" panose="02010609030101010101" pitchFamily="49" charset="-122"/>
              </a:rPr>
              <a:t>。</a:t>
            </a:r>
            <a:endParaRPr lang="en-GB" sz="3200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A92CFA-35C3-4853-BB2A-B0CDCAA9A4EF}"/>
              </a:ext>
            </a:extLst>
          </p:cNvPr>
          <p:cNvSpPr/>
          <p:nvPr/>
        </p:nvSpPr>
        <p:spPr>
          <a:xfrm>
            <a:off x="796996" y="980728"/>
            <a:ext cx="3546648" cy="108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2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你风华正茂</a:t>
            </a:r>
            <a:endParaRPr lang="en-GB" altLang="zh-CN" sz="32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2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而父母已步入暮年</a:t>
            </a:r>
            <a:endParaRPr lang="en-GB" sz="32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B4F5D2-6B95-4383-807A-DB48EA1DA9E2}"/>
              </a:ext>
            </a:extLst>
          </p:cNvPr>
          <p:cNvSpPr/>
          <p:nvPr/>
        </p:nvSpPr>
        <p:spPr>
          <a:xfrm>
            <a:off x="0" y="33468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61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520B43-39B1-4EF9-84C9-20CDD9E4A8E2}"/>
              </a:ext>
            </a:extLst>
          </p:cNvPr>
          <p:cNvSpPr/>
          <p:nvPr/>
        </p:nvSpPr>
        <p:spPr>
          <a:xfrm>
            <a:off x="827584" y="1944747"/>
            <a:ext cx="6120680" cy="2968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tabLst/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 </a:t>
            </a:r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按他的喜好满足他肉身的需求</a:t>
            </a:r>
            <a:endParaRPr lang="en-GB" altLang="zh-CN" sz="32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2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常回家看看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3 </a:t>
            </a:r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聆听他内心的想法</a:t>
            </a:r>
            <a:endParaRPr lang="en-GB" altLang="zh-CN" sz="32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20000"/>
              </a:lnSpc>
            </a:pPr>
            <a:r>
              <a:rPr lang="en-US" altLang="zh-CN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4 </a:t>
            </a:r>
            <a:r>
              <a:rPr lang="zh-CN" altLang="en-US" sz="3200" b="1" dirty="0">
                <a:solidFill>
                  <a:prstClr val="black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有机会就要陪他读经，祷告</a:t>
            </a:r>
            <a:endParaRPr lang="en-GB" altLang="zh-CN" sz="32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lvl="0">
              <a:lnSpc>
                <a:spcPct val="120000"/>
              </a:lnSpc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5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制造机会让他与老友相聚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A92CFA-35C3-4853-BB2A-B0CDCAA9A4EF}"/>
              </a:ext>
            </a:extLst>
          </p:cNvPr>
          <p:cNvSpPr/>
          <p:nvPr/>
        </p:nvSpPr>
        <p:spPr>
          <a:xfrm>
            <a:off x="971600" y="1124744"/>
            <a:ext cx="3546648" cy="556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当父母已步入</a:t>
            </a:r>
            <a:r>
              <a:rPr lang="zh-CN" altLang="en-US" sz="32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暮年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4EA84A-6243-41B1-B113-5D50DB9E9B76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51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C0D47C-A9C1-4F6D-AF2D-7AD87DE9E985}"/>
              </a:ext>
            </a:extLst>
          </p:cNvPr>
          <p:cNvSpPr/>
          <p:nvPr/>
        </p:nvSpPr>
        <p:spPr>
          <a:xfrm>
            <a:off x="617086" y="406668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/>
              <a:t>永恒的孝敬</a:t>
            </a:r>
            <a:endParaRPr lang="en-GB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0E04C8-F3BD-41E3-B5EA-E18F5B38C36F}"/>
              </a:ext>
            </a:extLst>
          </p:cNvPr>
          <p:cNvSpPr/>
          <p:nvPr/>
        </p:nvSpPr>
        <p:spPr>
          <a:xfrm>
            <a:off x="380576" y="1007280"/>
            <a:ext cx="2828699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4379B1-BCA4-498A-B1B9-10CC8B9AAE40}"/>
              </a:ext>
            </a:extLst>
          </p:cNvPr>
          <p:cNvSpPr/>
          <p:nvPr/>
        </p:nvSpPr>
        <p:spPr>
          <a:xfrm>
            <a:off x="755576" y="1340768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孝敬父母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不能只满足他们身体感情的需要</a:t>
            </a:r>
            <a:endParaRPr lang="en-GB" altLang="zh-CN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9955C-1389-4FB5-9183-CF5D5289B213}"/>
              </a:ext>
            </a:extLst>
          </p:cNvPr>
          <p:cNvSpPr/>
          <p:nvPr/>
        </p:nvSpPr>
        <p:spPr>
          <a:xfrm>
            <a:off x="740770" y="2762182"/>
            <a:ext cx="7909284" cy="199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如果父母</a:t>
            </a:r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没有得救</a:t>
            </a: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GB" altLang="zh-CN" sz="36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你怎么孝敬他还是缺了那最重要的部分。</a:t>
            </a:r>
            <a:endParaRPr lang="en-GB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B77536-C599-44E4-A880-A5443B055076}"/>
              </a:ext>
            </a:extLst>
          </p:cNvPr>
          <p:cNvSpPr/>
          <p:nvPr/>
        </p:nvSpPr>
        <p:spPr>
          <a:xfrm>
            <a:off x="617086" y="4913741"/>
            <a:ext cx="8032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你肯为父母的灵魂“</a:t>
            </a:r>
            <a:r>
              <a:rPr lang="zh-CN" altLang="en-US" sz="36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受生产之苦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”吗？</a:t>
            </a:r>
            <a:endParaRPr lang="en-GB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599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3D4D91-CC84-4BC0-9069-6DC2ECF99D86}"/>
              </a:ext>
            </a:extLst>
          </p:cNvPr>
          <p:cNvSpPr/>
          <p:nvPr/>
        </p:nvSpPr>
        <p:spPr>
          <a:xfrm>
            <a:off x="686294" y="863543"/>
            <a:ext cx="490390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向人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传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福音，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难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！</a:t>
            </a:r>
            <a:endParaRPr lang="en-GB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向父母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传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福音，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难上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加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难</a:t>
            </a:r>
            <a:r>
              <a:rPr lang="en-GB" altLang="zh-CN" sz="3200" dirty="0"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  <a:endParaRPr lang="en-GB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8CB1-EDAC-46F2-899B-98E1C50A7639}"/>
              </a:ext>
            </a:extLst>
          </p:cNvPr>
          <p:cNvSpPr/>
          <p:nvPr/>
        </p:nvSpPr>
        <p:spPr>
          <a:xfrm>
            <a:off x="675454" y="2346137"/>
            <a:ext cx="6768752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最具說服力的</a:t>
            </a: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传</a:t>
            </a:r>
            <a:r>
              <a:rPr lang="zh-TW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福音</a:t>
            </a: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行动</a:t>
            </a:r>
            <a:r>
              <a:rPr lang="zh-TW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，</a:t>
            </a:r>
            <a:endParaRPr lang="en-GB" altLang="zh-TW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TW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是</a:t>
            </a: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让他们亲眼</a:t>
            </a:r>
            <a:r>
              <a:rPr lang="zh-TW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看</a:t>
            </a: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见你</a:t>
            </a:r>
            <a:r>
              <a:rPr lang="zh-TW" altLang="en-US" sz="3200" b="1" dirty="0">
                <a:solidFill>
                  <a:srgbClr val="00B0F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信主</a:t>
            </a:r>
            <a:r>
              <a:rPr lang="zh-CN" altLang="en-US" sz="3200" b="1" dirty="0">
                <a:solidFill>
                  <a:srgbClr val="00B0F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后</a:t>
            </a:r>
            <a:r>
              <a:rPr lang="zh-TW" altLang="en-US" sz="3200" b="1" dirty="0">
                <a:solidFill>
                  <a:srgbClr val="00B0F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的</a:t>
            </a:r>
            <a:r>
              <a:rPr lang="zh-CN" altLang="en-US" sz="3200" b="1" dirty="0">
                <a:solidFill>
                  <a:srgbClr val="00B0F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转化</a:t>
            </a:r>
            <a:r>
              <a:rPr lang="zh-CN" altLang="en-US" sz="2800" b="1" dirty="0">
                <a:latin typeface="NSimSun" panose="02010609030101010101" pitchFamily="49" charset="-122"/>
                <a:ea typeface="NSimSun" panose="02010609030101010101" pitchFamily="49" charset="-122"/>
              </a:rPr>
              <a:t>。</a:t>
            </a:r>
            <a:endParaRPr lang="en-GB" sz="28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35BB3F-20F1-4866-ACB5-26A90BF93B92}"/>
              </a:ext>
            </a:extLst>
          </p:cNvPr>
          <p:cNvSpPr/>
          <p:nvPr/>
        </p:nvSpPr>
        <p:spPr>
          <a:xfrm>
            <a:off x="686294" y="3861048"/>
            <a:ext cx="6093305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惟有神能</a:t>
            </a: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改变</a:t>
            </a:r>
            <a:r>
              <a:rPr lang="zh-TW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人心</a:t>
            </a:r>
            <a:endParaRPr lang="en-GB" altLang="zh-TW" sz="32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NSimSun" panose="02010609030101010101" pitchFamily="49" charset="-122"/>
                <a:ea typeface="NSimSun" panose="02010609030101010101" pitchFamily="49" charset="-122"/>
              </a:rPr>
              <a:t>为他们献上真诚、</a:t>
            </a:r>
            <a:r>
              <a:rPr lang="zh-CN" altLang="en-US" sz="3200" b="1" dirty="0">
                <a:solidFill>
                  <a:srgbClr val="FF00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恒切的祷告</a:t>
            </a:r>
            <a:endParaRPr lang="en-GB" altLang="zh-CN" sz="3200" b="1" dirty="0">
              <a:solidFill>
                <a:srgbClr val="FF00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68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C0D47C-A9C1-4F6D-AF2D-7AD87DE9E985}"/>
              </a:ext>
            </a:extLst>
          </p:cNvPr>
          <p:cNvSpPr/>
          <p:nvPr/>
        </p:nvSpPr>
        <p:spPr>
          <a:xfrm>
            <a:off x="617086" y="406668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永恒的孝敬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0E04C8-F3BD-41E3-B5EA-E18F5B38C36F}"/>
              </a:ext>
            </a:extLst>
          </p:cNvPr>
          <p:cNvSpPr/>
          <p:nvPr/>
        </p:nvSpPr>
        <p:spPr>
          <a:xfrm>
            <a:off x="380576" y="1007280"/>
            <a:ext cx="8748464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9955C-1389-4FB5-9183-CF5D5289B213}"/>
              </a:ext>
            </a:extLst>
          </p:cNvPr>
          <p:cNvSpPr/>
          <p:nvPr/>
        </p:nvSpPr>
        <p:spPr>
          <a:xfrm>
            <a:off x="755576" y="1249172"/>
            <a:ext cx="6988284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你要殷勤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祷告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，默然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等候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倚靠神的大能与他们分享福音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或请一些年龄相近的人向他传福音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邀他参加福音营或是布道会等等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让他从中得帮助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他得救后</a:t>
            </a:r>
            <a:endParaRPr kumimoji="0" lang="en-GB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还要关心他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Times New Roman" panose="02020603050405020304" pitchFamily="18" charset="0"/>
              </a:rPr>
              <a:t>灵命的成长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669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3F0188DE-1C5A-407E-8CF7-5462E95B1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4" t="6335" r="8022" b="4088"/>
          <a:stretch>
            <a:fillRect/>
          </a:stretch>
        </p:blipFill>
        <p:spPr bwMode="auto">
          <a:xfrm>
            <a:off x="71804" y="170971"/>
            <a:ext cx="1535697" cy="135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BFC960A-7AB2-4854-926B-A2FA46703A98}"/>
              </a:ext>
            </a:extLst>
          </p:cNvPr>
          <p:cNvCxnSpPr>
            <a:cxnSpLocks/>
          </p:cNvCxnSpPr>
          <p:nvPr/>
        </p:nvCxnSpPr>
        <p:spPr>
          <a:xfrm>
            <a:off x="1547664" y="1150602"/>
            <a:ext cx="74523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A9A716E-00E8-406E-BD36-D7B139AACF0D}"/>
              </a:ext>
            </a:extLst>
          </p:cNvPr>
          <p:cNvSpPr/>
          <p:nvPr/>
        </p:nvSpPr>
        <p:spPr>
          <a:xfrm>
            <a:off x="903748" y="1524468"/>
            <a:ext cx="7988731" cy="4155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5000"/>
              </a:lnSpc>
              <a:spcAft>
                <a:spcPts val="600"/>
              </a:spcAft>
            </a:pPr>
            <a:r>
              <a:rPr lang="en-US" altLang="zh-CN" sz="2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en-US" altLang="zh-CN" sz="2800" b="1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 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lang="zh-CN" altLang="en-US" sz="2800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以色列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啊，你要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听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！耶和华我们神是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独一的主</a:t>
            </a:r>
            <a:r>
              <a:rPr lang="zh-CN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5 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你要尽心、尽性、尽力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爱耶和华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你的神。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</a:t>
            </a:r>
            <a:endParaRPr kumimoji="0" lang="en-GB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 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我今日所吩咐你的话都要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记在心上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， </a:t>
            </a:r>
            <a:endParaRPr kumimoji="0" lang="en-GB" altLang="zh-CN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7 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也要殷勤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教训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你的儿女。 </a:t>
            </a:r>
            <a:endParaRPr kumimoji="0" lang="en-GB" altLang="zh-CN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 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无论你坐在家里、行在路上，躺下、起来，</a:t>
            </a:r>
            <a:endParaRPr kumimoji="0" lang="en-GB" altLang="zh-CN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 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都要谈论。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</a:t>
            </a:r>
            <a:endParaRPr kumimoji="0" lang="en-GB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8 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也要系在手上为记号，戴在额上为经文。 </a:t>
            </a:r>
            <a:endParaRPr kumimoji="0" lang="en-GB" altLang="zh-CN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9 </a:t>
            </a:r>
            <a:r>
              <a:rPr kumimoji="0" lang="zh-CN" alt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又要写在你房屋的门框上，并你的城门上。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DCB2C-945B-4619-A5FD-72A1A83582F2}"/>
              </a:ext>
            </a:extLst>
          </p:cNvPr>
          <p:cNvSpPr/>
          <p:nvPr/>
        </p:nvSpPr>
        <p:spPr>
          <a:xfrm>
            <a:off x="6689677" y="601143"/>
            <a:ext cx="1451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申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6:4-9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B6BE69-9E56-492F-A17D-A37058C5627B}"/>
              </a:ext>
            </a:extLst>
          </p:cNvPr>
          <p:cNvSpPr/>
          <p:nvPr/>
        </p:nvSpPr>
        <p:spPr>
          <a:xfrm>
            <a:off x="1547664" y="524555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教养儿女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836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6900B90-1BCB-4D68-8E64-52B2329EA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5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D43FD45-0473-4A1C-A773-1C1F013F1038}"/>
              </a:ext>
            </a:extLst>
          </p:cNvPr>
          <p:cNvSpPr/>
          <p:nvPr/>
        </p:nvSpPr>
        <p:spPr>
          <a:xfrm>
            <a:off x="755576" y="682144"/>
            <a:ext cx="44644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你要专心仰赖耶和华，</a:t>
            </a:r>
            <a:endParaRPr lang="en-GB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5000"/>
              </a:lnSpc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不可倚靠自己的聪明。</a:t>
            </a:r>
            <a:endParaRPr lang="en-GB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5000"/>
              </a:lnSpc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在你一切所行的事上，</a:t>
            </a:r>
            <a:endParaRPr lang="en-GB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5000"/>
              </a:lnSpc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都要</a:t>
            </a:r>
            <a:r>
              <a:rPr lang="zh-CN" altLang="en-US" sz="3000" dirty="0">
                <a:solidFill>
                  <a:srgbClr val="00B0F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认定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他，</a:t>
            </a:r>
            <a:endParaRPr lang="en-GB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5000"/>
              </a:lnSpc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他必</a:t>
            </a:r>
            <a:r>
              <a:rPr lang="zh-CN" altLang="en-US" sz="30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指引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你的路。</a:t>
            </a:r>
            <a:endParaRPr lang="en-GB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5000"/>
              </a:lnSpc>
            </a:pPr>
            <a:r>
              <a:rPr lang="en-GB" altLang="zh-CN" sz="3000" dirty="0">
                <a:latin typeface="SimHei" panose="02010609060101010101" pitchFamily="49" charset="-122"/>
                <a:ea typeface="SimHei" panose="02010609060101010101" pitchFamily="49" charset="-122"/>
              </a:rPr>
              <a:t>         </a:t>
            </a:r>
            <a:r>
              <a:rPr lang="en-GB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箴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en-GB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:5-6)</a:t>
            </a:r>
            <a:endParaRPr lang="en-GB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25254C-A07D-4672-BE0F-0562E1A6BB33}"/>
              </a:ext>
            </a:extLst>
          </p:cNvPr>
          <p:cNvSpPr/>
          <p:nvPr/>
        </p:nvSpPr>
        <p:spPr>
          <a:xfrm>
            <a:off x="4355976" y="2638992"/>
            <a:ext cx="45365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300" b="1" dirty="0">
                <a:latin typeface="NSimSun" panose="02010609030101010101" pitchFamily="49" charset="-122"/>
                <a:ea typeface="NSimSun" panose="02010609030101010101" pitchFamily="49" charset="-122"/>
              </a:rPr>
              <a:t>如何</a:t>
            </a:r>
            <a:r>
              <a:rPr lang="zh-CN" altLang="en-US" sz="3300" b="1" dirty="0">
                <a:solidFill>
                  <a:srgbClr val="0070C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养育儿女？</a:t>
            </a:r>
            <a:endParaRPr lang="en-GB" altLang="zh-CN" sz="3300" b="1" dirty="0">
              <a:solidFill>
                <a:srgbClr val="0070C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zh-CN" altLang="en-US" sz="3300" b="1" dirty="0">
                <a:latin typeface="NSimSun" panose="02010609030101010101" pitchFamily="49" charset="-122"/>
                <a:ea typeface="NSimSun" panose="02010609030101010101" pitchFamily="49" charset="-122"/>
              </a:rPr>
              <a:t>如何</a:t>
            </a:r>
            <a:r>
              <a:rPr lang="zh-CN" altLang="en-US" sz="3300" b="1" dirty="0">
                <a:solidFill>
                  <a:srgbClr val="0070C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向父母传福音？</a:t>
            </a:r>
            <a:endParaRPr lang="en-GB" altLang="zh-CN" sz="3300" b="1" dirty="0">
              <a:solidFill>
                <a:srgbClr val="0070C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zh-CN" altLang="en-US" sz="3300" b="1" dirty="0">
                <a:latin typeface="NSimSun" panose="02010609030101010101" pitchFamily="49" charset="-122"/>
                <a:ea typeface="NSimSun" panose="02010609030101010101" pitchFamily="49" charset="-122"/>
              </a:rPr>
              <a:t>我们都需</a:t>
            </a:r>
            <a:r>
              <a:rPr lang="zh-CN" altLang="en-US" sz="3300" b="1" dirty="0">
                <a:solidFill>
                  <a:srgbClr val="FF00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仰望、依靠</a:t>
            </a:r>
            <a:r>
              <a:rPr lang="zh-CN" altLang="en-US" sz="3300" b="1" dirty="0">
                <a:latin typeface="NSimSun" panose="02010609030101010101" pitchFamily="49" charset="-122"/>
                <a:ea typeface="NSimSun" panose="02010609030101010101" pitchFamily="49" charset="-122"/>
              </a:rPr>
              <a:t>神，</a:t>
            </a:r>
            <a:endParaRPr lang="en-GB" altLang="zh-CN" sz="33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r>
              <a:rPr lang="zh-CN" altLang="en-US" sz="3300" b="1" dirty="0">
                <a:solidFill>
                  <a:srgbClr val="FF00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寻求</a:t>
            </a:r>
            <a:r>
              <a:rPr lang="zh-CN" altLang="en-US" sz="3300" b="1" dirty="0">
                <a:latin typeface="NSimSun" panose="02010609030101010101" pitchFamily="49" charset="-122"/>
                <a:ea typeface="NSimSun" panose="02010609030101010101" pitchFamily="49" charset="-122"/>
              </a:rPr>
              <a:t>祂的指引</a:t>
            </a:r>
            <a:endParaRPr lang="en-GB" sz="33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9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C0D47C-A9C1-4F6D-AF2D-7AD87DE9E985}"/>
              </a:ext>
            </a:extLst>
          </p:cNvPr>
          <p:cNvSpPr/>
          <p:nvPr/>
        </p:nvSpPr>
        <p:spPr>
          <a:xfrm>
            <a:off x="617086" y="40666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问题讨论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0E04C8-F3BD-41E3-B5EA-E18F5B38C36F}"/>
              </a:ext>
            </a:extLst>
          </p:cNvPr>
          <p:cNvSpPr/>
          <p:nvPr/>
        </p:nvSpPr>
        <p:spPr>
          <a:xfrm>
            <a:off x="380576" y="1007280"/>
            <a:ext cx="2828699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4379B1-BCA4-498A-B1B9-10CC8B9AAE40}"/>
              </a:ext>
            </a:extLst>
          </p:cNvPr>
          <p:cNvSpPr/>
          <p:nvPr/>
        </p:nvSpPr>
        <p:spPr>
          <a:xfrm>
            <a:off x="701485" y="1653611"/>
            <a:ext cx="7344816" cy="332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在教养孩子的事上，你希望他们得着的是什么？世上的好处？天上的福分？</a:t>
            </a:r>
            <a:endParaRPr lang="en-SG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你是否同意在教养孩子的时候，有需要鞭打他们？要如何适当的执行？</a:t>
            </a:r>
            <a:endParaRPr lang="en-SG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CN" alt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我们要如何孝敬我们的父母？</a:t>
            </a:r>
            <a:endParaRPr lang="en-SG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altLang="zh-CN" sz="3200" b="1" dirty="0">
              <a:solidFill>
                <a:prstClr val="black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088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808580-6DF8-4494-AE17-C9601ACE9E27}"/>
              </a:ext>
            </a:extLst>
          </p:cNvPr>
          <p:cNvSpPr/>
          <p:nvPr/>
        </p:nvSpPr>
        <p:spPr>
          <a:xfrm>
            <a:off x="620839" y="764704"/>
            <a:ext cx="8208708" cy="45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摩西召唤与神立约的子民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lvl="0" indent="-514350">
              <a:lnSpc>
                <a:spcPct val="105000"/>
              </a:lnSpc>
              <a:buAutoNum type="arabicPeriod"/>
            </a:pP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当记得上主是</a:t>
            </a:r>
            <a:r>
              <a:rPr lang="zh-CN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独一的真神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，须尽心、尽性、</a:t>
            </a:r>
            <a:endParaRPr lang="en-GB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</a:pPr>
            <a:r>
              <a:rPr lang="en-GB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尽力爱神</a:t>
            </a:r>
            <a:endParaRPr lang="en-GB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2. 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将神的话语</a:t>
            </a:r>
            <a:r>
              <a:rPr lang="zh-CN" altLang="en-US" sz="2800" dirty="0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牢记在心</a:t>
            </a:r>
            <a:endParaRPr lang="en-GB" altLang="zh-CN" sz="2800" dirty="0">
              <a:solidFill>
                <a:srgbClr val="0070C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</a:pPr>
            <a:r>
              <a:rPr lang="en-GB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3. 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要殷勤将神的律例典章</a:t>
            </a:r>
            <a:r>
              <a:rPr lang="zh-CN" altLang="en-US" sz="2800" dirty="0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教导儿女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endParaRPr lang="en-US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使他们知所遵从</a:t>
            </a:r>
            <a:endParaRPr lang="en-GB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</a:pPr>
            <a:r>
              <a:rPr lang="en-GB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4. 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教导儿女永没有休班</a:t>
            </a:r>
            <a:endParaRPr lang="en-GB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</a:pPr>
            <a:r>
              <a:rPr lang="en-GB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要不分昼夜、不论环境地点，引导他们在</a:t>
            </a:r>
            <a:endParaRPr lang="en-GB" altLang="zh-CN" sz="28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5000"/>
              </a:lnSpc>
            </a:pPr>
            <a:r>
              <a:rPr lang="en-GB" altLang="zh-CN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CN" altLang="en-US" sz="28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生活的大事小事中经历神。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6FEE58-5DAE-417D-A890-2D1DBF1185C1}"/>
              </a:ext>
            </a:extLst>
          </p:cNvPr>
          <p:cNvSpPr/>
          <p:nvPr/>
        </p:nvSpPr>
        <p:spPr>
          <a:xfrm>
            <a:off x="827584" y="551723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这段话也是对基督徒父母的劝勉</a:t>
            </a:r>
            <a:endParaRPr lang="en-GB" sz="36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079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3EA570-FBCD-408D-9AE4-F1C440278AB5}"/>
              </a:ext>
            </a:extLst>
          </p:cNvPr>
          <p:cNvSpPr/>
          <p:nvPr/>
        </p:nvSpPr>
        <p:spPr>
          <a:xfrm>
            <a:off x="2011959" y="5107517"/>
            <a:ext cx="5032147" cy="6356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2000"/>
              </a:lnSpc>
            </a:pPr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教导儿女</a:t>
            </a:r>
            <a:r>
              <a:rPr lang="en-SG" altLang="zh-CN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父母责无旁贷</a:t>
            </a:r>
            <a:endParaRPr lang="en-GB" altLang="zh-CN" sz="36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81FE9F-B33C-4CAB-8527-DB0B043E550B}"/>
              </a:ext>
            </a:extLst>
          </p:cNvPr>
          <p:cNvSpPr/>
          <p:nvPr/>
        </p:nvSpPr>
        <p:spPr>
          <a:xfrm>
            <a:off x="2738863" y="423210"/>
            <a:ext cx="584943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900" b="1" dirty="0">
                <a:latin typeface="KaiTi" panose="02010609060101010101" pitchFamily="49" charset="-122"/>
                <a:ea typeface="KaiTi" panose="02010609060101010101" pitchFamily="49" charset="-122"/>
              </a:rPr>
              <a:t>儿女是耶和华所赐的产业，</a:t>
            </a:r>
            <a:endParaRPr lang="en-GB" altLang="zh-CN" sz="29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900" b="1" dirty="0">
                <a:latin typeface="KaiTi" panose="02010609060101010101" pitchFamily="49" charset="-122"/>
                <a:ea typeface="KaiTi" panose="02010609060101010101" pitchFamily="49" charset="-122"/>
              </a:rPr>
              <a:t>所怀的胎是他所给的赏赐。</a:t>
            </a:r>
            <a:endParaRPr lang="en-GB" altLang="zh-CN" sz="29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900" b="1" dirty="0">
                <a:latin typeface="KaiTi" panose="02010609060101010101" pitchFamily="49" charset="-122"/>
                <a:ea typeface="KaiTi" panose="02010609060101010101" pitchFamily="49" charset="-122"/>
              </a:rPr>
              <a:t>少年时所生的儿女，</a:t>
            </a:r>
            <a:endParaRPr lang="en-GB" altLang="zh-CN" sz="29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900" b="1" dirty="0">
                <a:latin typeface="KaiTi" panose="02010609060101010101" pitchFamily="49" charset="-122"/>
                <a:ea typeface="KaiTi" panose="02010609060101010101" pitchFamily="49" charset="-122"/>
              </a:rPr>
              <a:t>好像勇士手中的箭。</a:t>
            </a:r>
            <a:r>
              <a:rPr lang="en-GB" altLang="zh-CN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诗</a:t>
            </a:r>
            <a:r>
              <a:rPr lang="en-GB" altLang="zh-CN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127:3</a:t>
            </a:r>
            <a:r>
              <a:rPr lang="en-US" altLang="zh-CN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-4</a:t>
            </a:r>
            <a:r>
              <a:rPr lang="en-GB" altLang="zh-CN" sz="2600" b="1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GB" sz="2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52F26-8132-414C-9AA9-734723823C8F}"/>
              </a:ext>
            </a:extLst>
          </p:cNvPr>
          <p:cNvSpPr/>
          <p:nvPr/>
        </p:nvSpPr>
        <p:spPr>
          <a:xfrm>
            <a:off x="899592" y="2941651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+mn-ea"/>
              </a:rPr>
              <a:t>儿女是你的骨肉</a:t>
            </a:r>
            <a:endParaRPr lang="en-GB" sz="3200" dirty="0">
              <a:latin typeface="+mn-e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9DA958-419D-440F-A159-2020D0FA1546}"/>
              </a:ext>
            </a:extLst>
          </p:cNvPr>
          <p:cNvSpPr/>
          <p:nvPr/>
        </p:nvSpPr>
        <p:spPr>
          <a:xfrm>
            <a:off x="407706" y="3712118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200" dirty="0">
                <a:solidFill>
                  <a:prstClr val="black"/>
                </a:solidFill>
                <a:latin typeface="等线" panose="02010600030101010101" pitchFamily="2" charset="-122"/>
              </a:rPr>
              <a:t>儿女是神所赐的产业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F8DC39-B1A5-4043-A3BE-7960E2E88127}"/>
              </a:ext>
            </a:extLst>
          </p:cNvPr>
          <p:cNvSpPr/>
          <p:nvPr/>
        </p:nvSpPr>
        <p:spPr>
          <a:xfrm>
            <a:off x="5115001" y="2941650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  <a:latin typeface="等线" panose="02010600030101010101" pitchFamily="2" charset="-122"/>
              </a:rPr>
              <a:t>教养儿女是天职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843468-06CB-4E27-BA52-CF2DCE313046}"/>
              </a:ext>
            </a:extLst>
          </p:cNvPr>
          <p:cNvSpPr/>
          <p:nvPr/>
        </p:nvSpPr>
        <p:spPr>
          <a:xfrm>
            <a:off x="5120681" y="3641113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  <a:latin typeface="等线" panose="02010600030101010101" pitchFamily="2" charset="-122"/>
              </a:rPr>
              <a:t>既是管家理当忠心</a:t>
            </a:r>
            <a:endParaRPr lang="en-GB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62A31CF-06E6-4CEA-9CC7-5B960D8FBEE7}"/>
              </a:ext>
            </a:extLst>
          </p:cNvPr>
          <p:cNvSpPr/>
          <p:nvPr/>
        </p:nvSpPr>
        <p:spPr>
          <a:xfrm>
            <a:off x="4199940" y="3145882"/>
            <a:ext cx="656186" cy="21602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A9A0DC5-DEFB-4758-8B33-3EB703E1870B}"/>
              </a:ext>
            </a:extLst>
          </p:cNvPr>
          <p:cNvSpPr/>
          <p:nvPr/>
        </p:nvSpPr>
        <p:spPr>
          <a:xfrm>
            <a:off x="4307038" y="3900475"/>
            <a:ext cx="656186" cy="21602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B0F580E-9537-4D85-813F-7679621D5621}"/>
              </a:ext>
            </a:extLst>
          </p:cNvPr>
          <p:cNvCxnSpPr>
            <a:cxnSpLocks/>
          </p:cNvCxnSpPr>
          <p:nvPr/>
        </p:nvCxnSpPr>
        <p:spPr>
          <a:xfrm>
            <a:off x="2287506" y="2324449"/>
            <a:ext cx="6876256" cy="7863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044B6D1-D0B0-4313-8B22-409F98D9E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40" y="476252"/>
            <a:ext cx="1824395" cy="18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8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8BF941-3422-4E56-AACE-D4218064450A}"/>
              </a:ext>
            </a:extLst>
          </p:cNvPr>
          <p:cNvSpPr/>
          <p:nvPr/>
        </p:nvSpPr>
        <p:spPr>
          <a:xfrm>
            <a:off x="675454" y="642201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为何要教导儿女？</a:t>
            </a:r>
            <a:endParaRPr lang="en-GB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67E1E0-F374-4CC8-9680-662382FB096E}"/>
              </a:ext>
            </a:extLst>
          </p:cNvPr>
          <p:cNvSpPr/>
          <p:nvPr/>
        </p:nvSpPr>
        <p:spPr>
          <a:xfrm>
            <a:off x="675454" y="1456539"/>
            <a:ext cx="641714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每一个人都是罪人</a:t>
            </a:r>
            <a:endParaRPr lang="en-GB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在你眼中，儿女如小天使，</a:t>
            </a:r>
            <a:endParaRPr lang="en-US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CN" sz="3000" dirty="0">
                <a:latin typeface="SimHei" panose="02010609060101010101" pitchFamily="49" charset="-122"/>
                <a:ea typeface="SimHei" panose="02010609060101010101" pitchFamily="49" charset="-122"/>
              </a:rPr>
              <a:t>			</a:t>
            </a: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其实他们是小罪人</a:t>
            </a:r>
            <a:r>
              <a:rPr lang="zh-CN" altLang="en-US" sz="3000" dirty="0"/>
              <a:t>。</a:t>
            </a:r>
            <a:endParaRPr lang="en-GB" altLang="zh-CN" sz="3000" dirty="0"/>
          </a:p>
          <a:p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若放任自流，他只会变坏不会变好。</a:t>
            </a:r>
            <a:endParaRPr lang="en-GB" altLang="zh-CN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要把握时机，教孩子们学习敬畏神。</a:t>
            </a:r>
            <a:endParaRPr lang="en-GB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E7E028-9962-4979-B958-12D3D1E4E3A6}"/>
              </a:ext>
            </a:extLst>
          </p:cNvPr>
          <p:cNvSpPr/>
          <p:nvPr/>
        </p:nvSpPr>
        <p:spPr>
          <a:xfrm>
            <a:off x="662066" y="3861048"/>
            <a:ext cx="5570756" cy="1045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en-US" sz="3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我们活在一个两军对垒的地方，</a:t>
            </a:r>
            <a:endParaRPr lang="en-GB" altLang="zh-CN" sz="30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zh-CN" altLang="en-US" sz="30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无时无刻不面临世俗化的威胁。</a:t>
            </a:r>
            <a:endParaRPr lang="en-GB" altLang="zh-CN" sz="30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C84DFC-B044-4740-A100-98D84439B2B9}"/>
              </a:ext>
            </a:extLst>
          </p:cNvPr>
          <p:cNvSpPr/>
          <p:nvPr/>
        </p:nvSpPr>
        <p:spPr>
          <a:xfrm>
            <a:off x="626417" y="4919008"/>
            <a:ext cx="7981672" cy="11406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你不教，世界就来教，魔鬼就来</a:t>
            </a:r>
            <a:r>
              <a:rPr lang="zh-CN" altLang="en-US" sz="32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抢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endParaRPr lang="en-GB" altLang="zh-CN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你忍心让儿女背离神，走上灭亡的道路吗？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983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808580-6DF8-4494-AE17-C9601ACE9E27}"/>
              </a:ext>
            </a:extLst>
          </p:cNvPr>
          <p:cNvSpPr/>
          <p:nvPr/>
        </p:nvSpPr>
        <p:spPr>
          <a:xfrm>
            <a:off x="433426" y="332656"/>
            <a:ext cx="2501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教养的目标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580479-B3FD-4306-BE41-0661845E7EDC}"/>
              </a:ext>
            </a:extLst>
          </p:cNvPr>
          <p:cNvSpPr/>
          <p:nvPr/>
        </p:nvSpPr>
        <p:spPr>
          <a:xfrm>
            <a:off x="417402" y="978987"/>
            <a:ext cx="2426406" cy="8265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306CC7-F8AB-45DC-A35C-6DA75864301C}"/>
              </a:ext>
            </a:extLst>
          </p:cNvPr>
          <p:cNvSpPr/>
          <p:nvPr/>
        </p:nvSpPr>
        <p:spPr>
          <a:xfrm>
            <a:off x="771190" y="3145701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培养他们成为社会精英？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65FF6D-A452-487D-B415-95EB5F4ABE2B}"/>
              </a:ext>
            </a:extLst>
          </p:cNvPr>
          <p:cNvSpPr/>
          <p:nvPr/>
        </p:nvSpPr>
        <p:spPr>
          <a:xfrm>
            <a:off x="771189" y="1411387"/>
            <a:ext cx="6186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培养他们成为知书达理的人？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041265-F268-4200-8107-017C9D14E922}"/>
              </a:ext>
            </a:extLst>
          </p:cNvPr>
          <p:cNvSpPr/>
          <p:nvPr/>
        </p:nvSpPr>
        <p:spPr>
          <a:xfrm>
            <a:off x="771190" y="4051741"/>
            <a:ext cx="710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还是培养出荣耀神，敬虔的后代？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893543-A20C-409C-AB20-03A11C27EE49}"/>
              </a:ext>
            </a:extLst>
          </p:cNvPr>
          <p:cNvSpPr/>
          <p:nvPr/>
        </p:nvSpPr>
        <p:spPr>
          <a:xfrm>
            <a:off x="822486" y="2278544"/>
            <a:ext cx="5211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培养他们成为成功人士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？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30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808580-6DF8-4494-AE17-C9601ACE9E27}"/>
              </a:ext>
            </a:extLst>
          </p:cNvPr>
          <p:cNvSpPr/>
          <p:nvPr/>
        </p:nvSpPr>
        <p:spPr>
          <a:xfrm>
            <a:off x="433426" y="332656"/>
            <a:ext cx="2501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教养的</a:t>
            </a: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目标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580479-B3FD-4306-BE41-0661845E7EDC}"/>
              </a:ext>
            </a:extLst>
          </p:cNvPr>
          <p:cNvSpPr/>
          <p:nvPr/>
        </p:nvSpPr>
        <p:spPr>
          <a:xfrm>
            <a:off x="417402" y="978987"/>
            <a:ext cx="2426406" cy="8265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3DA0F8-8BD7-46E2-93D7-67684DF9797E}"/>
              </a:ext>
            </a:extLst>
          </p:cNvPr>
          <p:cNvSpPr/>
          <p:nvPr/>
        </p:nvSpPr>
        <p:spPr>
          <a:xfrm>
            <a:off x="762470" y="2204864"/>
            <a:ext cx="6032421" cy="14608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GB" altLang="zh-CN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1.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34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叫孩子认识并信靠耶稣基督</a:t>
            </a:r>
          </a:p>
          <a:p>
            <a:pPr lvl="0">
              <a:lnSpc>
                <a:spcPct val="130000"/>
              </a:lnSpc>
              <a:defRPr/>
            </a:pPr>
            <a:r>
              <a:rPr lang="en-US" altLang="zh-CN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2. </a:t>
            </a:r>
            <a:r>
              <a:rPr lang="zh-CN" altLang="en-US" sz="34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使他们成为基督的真门徒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A68258-76E7-4045-97E4-768D80331EB6}"/>
              </a:ext>
            </a:extLst>
          </p:cNvPr>
          <p:cNvSpPr/>
          <p:nvPr/>
        </p:nvSpPr>
        <p:spPr>
          <a:xfrm>
            <a:off x="755576" y="1416861"/>
            <a:ext cx="5280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基督徒父母应致力的目标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5160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2827</Words>
  <Application>Microsoft Office PowerPoint</Application>
  <PresentationFormat>On-screen Show (4:3)</PresentationFormat>
  <Paragraphs>296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等线</vt:lpstr>
      <vt:lpstr>KaiTi</vt:lpstr>
      <vt:lpstr>NSimSun</vt:lpstr>
      <vt:lpstr>SimHei</vt:lpstr>
      <vt:lpstr>SimSun</vt:lpstr>
      <vt:lpstr>SimSun</vt:lpstr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時刻需你</dc:title>
  <dc:creator>chua kwee choo</dc:creator>
  <cp:lastModifiedBy>Theng Kioh Ng</cp:lastModifiedBy>
  <cp:revision>154</cp:revision>
  <dcterms:created xsi:type="dcterms:W3CDTF">2012-07-17T23:11:35Z</dcterms:created>
  <dcterms:modified xsi:type="dcterms:W3CDTF">2019-10-12T20:48:18Z</dcterms:modified>
</cp:coreProperties>
</file>