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67" r:id="rId2"/>
    <p:sldId id="268" r:id="rId3"/>
    <p:sldId id="273" r:id="rId4"/>
    <p:sldId id="278" r:id="rId5"/>
    <p:sldId id="279" r:id="rId6"/>
    <p:sldId id="280" r:id="rId7"/>
    <p:sldId id="281" r:id="rId8"/>
    <p:sldId id="277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76" r:id="rId23"/>
    <p:sldId id="312" r:id="rId24"/>
    <p:sldId id="275" r:id="rId25"/>
    <p:sldId id="296" r:id="rId26"/>
    <p:sldId id="295" r:id="rId27"/>
    <p:sldId id="297" r:id="rId28"/>
    <p:sldId id="299" r:id="rId29"/>
    <p:sldId id="300" r:id="rId30"/>
    <p:sldId id="301" r:id="rId31"/>
    <p:sldId id="302" r:id="rId32"/>
    <p:sldId id="303" r:id="rId33"/>
    <p:sldId id="304" r:id="rId34"/>
    <p:sldId id="313" r:id="rId35"/>
    <p:sldId id="305" r:id="rId36"/>
    <p:sldId id="274" r:id="rId37"/>
    <p:sldId id="306" r:id="rId38"/>
    <p:sldId id="307" r:id="rId39"/>
    <p:sldId id="308" r:id="rId40"/>
    <p:sldId id="309" r:id="rId41"/>
    <p:sldId id="310" r:id="rId42"/>
    <p:sldId id="311" r:id="rId43"/>
    <p:sldId id="314" r:id="rId44"/>
    <p:sldId id="270" r:id="rId4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13AAF-8D85-45C5-8F25-737D425F2E20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333CA-FD75-472E-84A3-929E68A2A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86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333CA-FD75-472E-84A3-929E68A2A68C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3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05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54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50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68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4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33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2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73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00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23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4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932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33B02B-C0AC-4E58-81E6-0826A25FB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676"/>
            <a:ext cx="7152144" cy="676432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5A881F8-C205-4E15-A2B5-BA2502759CDC}"/>
              </a:ext>
            </a:extLst>
          </p:cNvPr>
          <p:cNvSpPr/>
          <p:nvPr/>
        </p:nvSpPr>
        <p:spPr>
          <a:xfrm>
            <a:off x="3059832" y="1628800"/>
            <a:ext cx="5314275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4000" b="1" dirty="0">
                <a:solidFill>
                  <a:prstClr val="black"/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过一个讨神喜悦的生活</a:t>
            </a:r>
            <a:endParaRPr lang="en-GB" sz="4000" b="1" dirty="0">
              <a:solidFill>
                <a:prstClr val="black"/>
              </a:solidFill>
              <a:latin typeface="DengXian Light" panose="02010600030101010101" pitchFamily="2" charset="-122"/>
              <a:ea typeface="DengXian Light" panose="02010600030101010101" pitchFamily="2" charset="-122"/>
            </a:endParaRPr>
          </a:p>
          <a:p>
            <a:endParaRPr lang="en-GB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C10B22-EF4E-4D90-8492-EC1B2F062FA2}"/>
              </a:ext>
            </a:extLst>
          </p:cNvPr>
          <p:cNvSpPr/>
          <p:nvPr/>
        </p:nvSpPr>
        <p:spPr>
          <a:xfrm>
            <a:off x="3864064" y="2745891"/>
            <a:ext cx="3288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第四讲 </a:t>
            </a:r>
            <a:r>
              <a:rPr lang="en-SG" altLang="zh-CN" sz="4000" dirty="0">
                <a:latin typeface="DengXian" panose="02010600030101010101" pitchFamily="2" charset="-122"/>
                <a:ea typeface="DengXian" panose="02010600030101010101" pitchFamily="2" charset="-122"/>
              </a:rPr>
              <a:t>– 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家庭</a:t>
            </a:r>
            <a:endParaRPr lang="en-GB" sz="4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94559-F207-4F7B-A76C-E84EF8DA9672}"/>
              </a:ext>
            </a:extLst>
          </p:cNvPr>
          <p:cNvSpPr/>
          <p:nvPr/>
        </p:nvSpPr>
        <p:spPr>
          <a:xfrm>
            <a:off x="2917034" y="3717032"/>
            <a:ext cx="56154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rPr>
              <a:t>尊主为大、家庭祭坛</a:t>
            </a:r>
            <a:endParaRPr kumimoji="0" lang="en-GB" sz="44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73128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约书亚一家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305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约书亚记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24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14 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现在你们要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敬畏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耶和华，诚心实意地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侍奉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他，将你们列祖在大河那边和在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埃及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所侍奉的神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除掉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，去侍奉耶和华。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08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约书亚一家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4241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约书亚记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24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15 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若是你们以侍奉耶和华为不好，今日就可以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选择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所要侍奉的，是你们列祖在大河那边所侍奉的神呢，是你们所住这地的</a:t>
            </a:r>
            <a:r>
              <a:rPr lang="zh-CN" altLang="en-US" sz="3600" u="sng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亚摩利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人的神呢？ 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至于我和我家，我们必定侍奉耶和华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310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约伯一家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4009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约伯记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u="sng" kern="1800" baseline="30000" dirty="0">
                <a:solidFill>
                  <a:srgbClr val="000000"/>
                </a:solidFill>
                <a:latin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zh-CN" altLang="en-US" sz="3600" u="sng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乌斯</a:t>
            </a: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地有一个人名叫</a:t>
            </a:r>
            <a:r>
              <a:rPr lang="zh-CN" altLang="en-US" sz="3600" u="sng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约伯</a:t>
            </a: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。</a:t>
            </a:r>
            <a:r>
              <a:rPr lang="zh-CN" altLang="en-US" sz="3600" kern="1800" dirty="0">
                <a:solidFill>
                  <a:srgbClr val="00B0F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那人完全、正直，敬畏神，远离恶事</a:t>
            </a: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。 </a:t>
            </a:r>
            <a:r>
              <a:rPr lang="en-SG" sz="3600" b="1" kern="1800" baseline="30000" dirty="0">
                <a:solidFill>
                  <a:srgbClr val="000000"/>
                </a:solidFill>
                <a:latin typeface="SimSun" panose="02010600030101010101" pitchFamily="2" charset="-122"/>
                <a:cs typeface="Microsoft YaHei" panose="020B0503020204020204" pitchFamily="34" charset="-122"/>
              </a:rPr>
              <a:t>2 </a:t>
            </a:r>
            <a:r>
              <a:rPr lang="zh-CN" altLang="en-US" sz="3600" kern="1800" dirty="0">
                <a:solidFill>
                  <a:srgbClr val="000000"/>
                </a:solidFill>
                <a:ea typeface="SimSun" panose="02010600030101010101" pitchFamily="2" charset="-122"/>
                <a:cs typeface="Microsoft YaHei" panose="020B0503020204020204" pitchFamily="34" charset="-122"/>
              </a:rPr>
              <a:t>他生了七个儿子，三个女儿。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cs typeface="Microsoft YaHei" panose="020B0503020204020204" pitchFamily="34" charset="-122"/>
              </a:rPr>
              <a:t> </a:t>
            </a:r>
            <a:r>
              <a:rPr lang="en-SG" sz="3600" b="1" kern="1800" baseline="30000" dirty="0">
                <a:solidFill>
                  <a:srgbClr val="000000"/>
                </a:solidFill>
                <a:latin typeface="SimSun" panose="02010600030101010101" pitchFamily="2" charset="-122"/>
                <a:cs typeface="Microsoft YaHei" panose="020B0503020204020204" pitchFamily="34" charset="-122"/>
              </a:rPr>
              <a:t>3 </a:t>
            </a:r>
            <a:r>
              <a:rPr lang="zh-CN" altLang="en-US" sz="3600" kern="1800" dirty="0">
                <a:solidFill>
                  <a:srgbClr val="000000"/>
                </a:solidFill>
                <a:latin typeface="SimSun" panose="02010600030101010101" pitchFamily="2" charset="-122"/>
                <a:cs typeface="Microsoft YaHei" panose="020B0503020204020204" pitchFamily="34" charset="-122"/>
              </a:rPr>
              <a:t>他的家产有七千羊，三千骆驼，五百对牛，五百母驴，并有许多仆婢。这人在东方人中就为至大。 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716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约伯一家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2347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约伯记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4 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他的儿子按着日子各在自己家里设摆筵宴，就打发人去，请了他们的三个姐妹来，与他们一同吃喝。</a:t>
            </a:r>
            <a:r>
              <a:rPr lang="zh-CN" altLang="en-US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27790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约伯一家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345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约伯记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5 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筵宴的日子过了，</a:t>
            </a:r>
            <a:r>
              <a:rPr lang="zh-CN" altLang="en-US" sz="3600" u="sng" dirty="0">
                <a:solidFill>
                  <a:prstClr val="black"/>
                </a:solidFill>
                <a:cs typeface="Times New Roman" panose="02020603050405020304" pitchFamily="18" charset="0"/>
              </a:rPr>
              <a:t>约伯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打发人去叫他们</a:t>
            </a:r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自洁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。他清早起来，</a:t>
            </a:r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按着他们众人的数目</a:t>
            </a:r>
            <a:r>
              <a:rPr lang="zh-CN" altLang="en-US" sz="3600" dirty="0">
                <a:solidFill>
                  <a:srgbClr val="FF0000"/>
                </a:solidFill>
                <a:cs typeface="Times New Roman" panose="02020603050405020304" pitchFamily="18" charset="0"/>
              </a:rPr>
              <a:t>献燔祭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，因为他说：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恐怕我儿子犯了罪，心中弃掉神。</a:t>
            </a:r>
            <a:r>
              <a:rPr lang="en-SG" sz="3600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600" u="sng" dirty="0">
                <a:solidFill>
                  <a:srgbClr val="FF0000"/>
                </a:solidFill>
                <a:cs typeface="Times New Roman" panose="02020603050405020304" pitchFamily="18" charset="0"/>
              </a:rPr>
              <a:t>约伯</a:t>
            </a:r>
            <a:r>
              <a:rPr lang="zh-CN" altLang="en-US" sz="3600" dirty="0">
                <a:solidFill>
                  <a:srgbClr val="FF0000"/>
                </a:solidFill>
                <a:cs typeface="Times New Roman" panose="02020603050405020304" pitchFamily="18" charset="0"/>
              </a:rPr>
              <a:t>常常这样行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。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33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吕底亚一家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当安息日，我们出城门，到了河边，知道那里有一个祷告的地方，我们就坐下对那聚会的妇女讲道。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63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6261" y="430102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8543" y="1285822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吕底亚一家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6831" y="1932153"/>
            <a:ext cx="7419652" cy="4834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14 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有一个卖紫色布匹的妇人，名叫</a:t>
            </a:r>
            <a:r>
              <a:rPr lang="zh-CN" altLang="en-US" sz="3600" u="sng" dirty="0">
                <a:solidFill>
                  <a:srgbClr val="00B0F0"/>
                </a:solidFill>
                <a:cs typeface="Times New Roman" panose="02020603050405020304" pitchFamily="18" charset="0"/>
              </a:rPr>
              <a:t>吕底亚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，是</a:t>
            </a:r>
            <a:r>
              <a:rPr lang="zh-CN" altLang="en-US" sz="3600" u="sng" dirty="0">
                <a:solidFill>
                  <a:prstClr val="black"/>
                </a:solidFill>
                <a:cs typeface="Times New Roman" panose="02020603050405020304" pitchFamily="18" charset="0"/>
              </a:rPr>
              <a:t>推雅推喇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城的人，素来敬拜神。她听见了，</a:t>
            </a:r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主就开导她的心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，叫她</a:t>
            </a:r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留心听</a:t>
            </a:r>
            <a:r>
              <a:rPr lang="zh-CN" altLang="en-US" sz="3600" u="sng" dirty="0">
                <a:solidFill>
                  <a:prstClr val="black"/>
                </a:solidFill>
                <a:cs typeface="Times New Roman" panose="02020603050405020304" pitchFamily="18" charset="0"/>
              </a:rPr>
              <a:t>保罗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所讲的话。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15 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她和她</a:t>
            </a:r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一家既领了洗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，便求我们说：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你们若以为我是真信主的，请到我家里来住。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于是强留我们。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7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狱卒一家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4009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众人就一同起来攻击他们。官长吩咐剥了他们的衣裳，用棍打。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打了许多棍，便将他们下在监里，嘱咐禁卒严紧看守。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禁卒领了这样的命，就把他们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下在内监里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两脚上了木狗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591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狱卒一家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25 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约在半夜，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保罗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西拉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祷告，唱诗赞美神，众囚犯也侧耳而听。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忽然地大震动，甚至监牢的地基都摇动了，监门立刻全开，众囚犯的锁链也都松开了。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333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狱卒一家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375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27 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禁卒一醒，看见监门全开，以为囚犯已经逃走，就拔刀要自杀。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28 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保罗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大声呼叫说：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不要伤害自己！我们都在这里。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3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47664" y="980728"/>
            <a:ext cx="2501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家庭的开始</a:t>
            </a:r>
            <a:endParaRPr lang="en-SG" sz="3600" dirty="0"/>
          </a:p>
        </p:txBody>
      </p:sp>
      <p:sp>
        <p:nvSpPr>
          <p:cNvPr id="4" name="Rectangle 3"/>
          <p:cNvSpPr/>
          <p:nvPr/>
        </p:nvSpPr>
        <p:spPr>
          <a:xfrm>
            <a:off x="1691680" y="2197252"/>
            <a:ext cx="6336704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创世记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耶和华神说：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那人独居不好，我要为他造一个配偶帮助他。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763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285822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狱卒一家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2788" y="2138015"/>
            <a:ext cx="7419652" cy="4241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29 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禁卒叫人拿灯来，就跳进去，战战兢兢地俯伏在保罗、西拉面前，</a:t>
            </a:r>
            <a:r>
              <a:rPr lang="en-SG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30 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又领他们出来，说：</a:t>
            </a:r>
            <a:r>
              <a:rPr lang="en-SG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二位先生，我当怎样行才可以得救？</a:t>
            </a:r>
            <a:r>
              <a:rPr lang="en-SG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SG" sz="3600" b="1" baseline="300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31 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他们说：</a:t>
            </a:r>
            <a:r>
              <a:rPr lang="en-SG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当信主耶稣，你和你一家都必得救。</a:t>
            </a:r>
            <a:r>
              <a:rPr lang="en-SG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” 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95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2788" y="405570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2788" y="1122277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狱卒一家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9397" y="1835457"/>
            <a:ext cx="7419652" cy="4834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使徒行传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16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他们就把主的道讲给他和他全家的人听。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33 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当夜，就在那时候，禁卒把他们带去，洗他们的伤，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他和属乎他的人立时都受了洗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34 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于是禁卒领他们上自己家里去，给他们摆上饭，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他和全家因为信了神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都很喜乐。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6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63674" y="2060848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神的救恩临到一家的人</a:t>
            </a:r>
            <a:endParaRPr lang="en-SG" sz="3600" dirty="0"/>
          </a:p>
        </p:txBody>
      </p:sp>
      <p:sp>
        <p:nvSpPr>
          <p:cNvPr id="4" name="Rectangle 3"/>
          <p:cNvSpPr/>
          <p:nvPr/>
        </p:nvSpPr>
        <p:spPr>
          <a:xfrm>
            <a:off x="1263674" y="404664"/>
            <a:ext cx="5900613" cy="64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3674" y="3105834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第一代的基督徒</a:t>
            </a:r>
            <a:endParaRPr lang="en-SG" sz="3600" dirty="0"/>
          </a:p>
        </p:txBody>
      </p:sp>
      <p:sp>
        <p:nvSpPr>
          <p:cNvPr id="6" name="Rectangle 5"/>
          <p:cNvSpPr/>
          <p:nvPr/>
        </p:nvSpPr>
        <p:spPr>
          <a:xfrm>
            <a:off x="1269429" y="4172524"/>
            <a:ext cx="35253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我们家人的救恩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221428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63674" y="2060848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神要我们一家都信主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63674" y="404664"/>
            <a:ext cx="5900613" cy="64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3674" y="3105834"/>
            <a:ext cx="71967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3600" dirty="0">
                <a:latin typeface="+mn-ea"/>
                <a:cs typeface="Times New Roman" panose="02020603050405020304" pitchFamily="18" charset="0"/>
              </a:rPr>
              <a:t>正如使徒保罗告诉狱卒：</a:t>
            </a:r>
            <a:r>
              <a:rPr lang="en-US" sz="3600" dirty="0">
                <a:latin typeface="+mn-ea"/>
              </a:rPr>
              <a:t>“</a:t>
            </a:r>
            <a:r>
              <a:rPr lang="zh-CN" altLang="en-US" sz="36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当信主耶稣，你和你一家都必得救。</a:t>
            </a:r>
            <a:r>
              <a:rPr lang="en-US" sz="3600" dirty="0">
                <a:latin typeface="+mn-ea"/>
              </a:rPr>
              <a:t>” </a:t>
            </a:r>
            <a:endParaRPr lang="en-SG" sz="3600" dirty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9889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尊主为大的生活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345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26 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到了第六个月，天使</a:t>
            </a:r>
            <a:r>
              <a:rPr lang="zh-CN" altLang="en-US" sz="3600" u="sng" dirty="0">
                <a:ea typeface="SimSun" panose="02010600030101010101" pitchFamily="2" charset="-122"/>
                <a:cs typeface="Times New Roman" panose="02020603050405020304" pitchFamily="18" charset="0"/>
              </a:rPr>
              <a:t>加百列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奉神的差遣往</a:t>
            </a:r>
            <a:r>
              <a:rPr lang="zh-CN" altLang="en-US" sz="3600" u="sng" dirty="0">
                <a:ea typeface="SimSun" panose="02010600030101010101" pitchFamily="2" charset="-122"/>
                <a:cs typeface="Times New Roman" panose="02020603050405020304" pitchFamily="18" charset="0"/>
              </a:rPr>
              <a:t>加利利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的一座城去，这城名叫</a:t>
            </a:r>
            <a:r>
              <a:rPr lang="zh-CN" altLang="en-US" sz="3600" u="sng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拿撒勒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27 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到一个童女那里，是已经许配</a:t>
            </a:r>
            <a:r>
              <a:rPr lang="zh-CN" altLang="en-US" sz="3600" u="sng" dirty="0">
                <a:ea typeface="SimSun" panose="02010600030101010101" pitchFamily="2" charset="-122"/>
                <a:cs typeface="Times New Roman" panose="02020603050405020304" pitchFamily="18" charset="0"/>
              </a:rPr>
              <a:t>大卫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家的一个人，名叫</a:t>
            </a:r>
            <a:r>
              <a:rPr lang="zh-CN" altLang="en-US" sz="3600" u="sng" dirty="0">
                <a:ea typeface="SimSun" panose="02010600030101010101" pitchFamily="2" charset="-122"/>
                <a:cs typeface="Times New Roman" panose="02020603050405020304" pitchFamily="18" charset="0"/>
              </a:rPr>
              <a:t>约瑟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，童女的名字叫</a:t>
            </a:r>
            <a:r>
              <a:rPr lang="zh-CN" altLang="en-US" sz="3600" u="sng" dirty="0">
                <a:solidFill>
                  <a:srgbClr val="00B0F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马利亚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  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4990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422504" cy="2901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28 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天使进去，对她说：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蒙大恩的女子，我问你安，</a:t>
            </a:r>
            <a:r>
              <a:rPr lang="zh-CN" altLang="en-US" sz="3600" dirty="0">
                <a:solidFill>
                  <a:srgbClr val="00B0F0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主和你同在了！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29 </a:t>
            </a:r>
            <a:r>
              <a:rPr lang="zh-CN" altLang="en-US" sz="3600" u="sng" dirty="0">
                <a:latin typeface="SimSun" panose="02010600030101010101" pitchFamily="2" charset="-122"/>
                <a:cs typeface="Times New Roman" panose="02020603050405020304" pitchFamily="18" charset="0"/>
              </a:rPr>
              <a:t>马利亚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因这话就很惊慌，又反复思想这样问安是什么意思。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082642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4563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30 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天使对她说：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u="sng" dirty="0">
                <a:latin typeface="SimSun" panose="02010600030101010101" pitchFamily="2" charset="-122"/>
                <a:cs typeface="Times New Roman" panose="02020603050405020304" pitchFamily="18" charset="0"/>
              </a:rPr>
              <a:t>马利亚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，不要怕，你在神面前已经蒙恩了。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31 </a:t>
            </a:r>
            <a:r>
              <a:rPr lang="zh-CN" altLang="en-US" sz="3600" dirty="0">
                <a:solidFill>
                  <a:srgbClr val="00B0F0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你要怀孕生子，可以给他起名叫耶稣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32 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他要为大，称为至高者的儿子；主神要把他祖</a:t>
            </a:r>
            <a:r>
              <a:rPr lang="zh-CN" altLang="en-US" sz="3600" u="sng" dirty="0">
                <a:latin typeface="SimSun" panose="02010600030101010101" pitchFamily="2" charset="-122"/>
                <a:cs typeface="Times New Roman" panose="02020603050405020304" pitchFamily="18" charset="0"/>
              </a:rPr>
              <a:t>大卫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的位给他，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33 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他要做</a:t>
            </a:r>
            <a:r>
              <a:rPr lang="zh-CN" altLang="en-US" sz="3600" u="sng" dirty="0">
                <a:latin typeface="SimSun" panose="02010600030101010101" pitchFamily="2" charset="-122"/>
                <a:cs typeface="Times New Roman" panose="02020603050405020304" pitchFamily="18" charset="0"/>
              </a:rPr>
              <a:t>雅各</a:t>
            </a:r>
            <a:r>
              <a:rPr lang="zh-CN" alt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家的王，直到永远；他的国也没有穷尽。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836818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1793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prstClr val="black"/>
                </a:solidFill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34 </a:t>
            </a:r>
            <a:r>
              <a:rPr lang="zh-CN" altLang="en-US" sz="3600" u="sng" dirty="0">
                <a:ea typeface="SimSun" panose="02010600030101010101" pitchFamily="2" charset="-122"/>
                <a:cs typeface="Times New Roman" panose="02020603050405020304" pitchFamily="18" charset="0"/>
              </a:rPr>
              <a:t>马利亚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对天使说：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C00000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我没有出嫁，怎么有这事呢？</a:t>
            </a:r>
            <a:r>
              <a:rPr lang="en-SG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047938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5117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prstClr val="black"/>
                </a:solidFill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35 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天使回答说：</a:t>
            </a:r>
            <a:r>
              <a:rPr lang="en-SG" sz="3600" dirty="0">
                <a:solidFill>
                  <a:srgbClr val="A6A6A6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圣灵要临到你身上，至高者的能力要荫庇你。因此，所要生的圣者必称为神的儿子</a:t>
            </a: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。</a:t>
            </a:r>
            <a:r>
              <a:rPr lang="en-SG" sz="3600" b="1" baseline="300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36 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况且你的亲戚</a:t>
            </a:r>
            <a:r>
              <a:rPr lang="zh-CN" altLang="en-US" sz="3600" u="sng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伊利莎白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，在年老的时候也怀了男胎，就是那素来称为不生育的，现在有孕六个月了。</a:t>
            </a:r>
            <a:r>
              <a:rPr lang="en-SG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37 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因为</a:t>
            </a:r>
            <a:r>
              <a:rPr lang="zh-CN" altLang="en-US" sz="3600" dirty="0">
                <a:solidFill>
                  <a:srgbClr val="FF0000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出于神的话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FF0000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没有一句不带能力的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” </a:t>
            </a:r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697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2347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prstClr val="black"/>
                </a:solidFill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38 </a:t>
            </a:r>
            <a:r>
              <a:rPr lang="zh-CN" altLang="en-US" sz="3600" u="sng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马利亚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说：</a:t>
            </a:r>
            <a:r>
              <a:rPr lang="en-SG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FF0000"/>
                </a:solidFill>
                <a:cs typeface="Times New Roman" panose="02020603050405020304" pitchFamily="18" charset="0"/>
              </a:rPr>
              <a:t>我是主的使女，情愿照你的话成就在我身上！</a:t>
            </a:r>
            <a:r>
              <a:rPr lang="en-SG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6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天使就离开她去了。</a:t>
            </a:r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6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249299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罪进入世界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484784"/>
            <a:ext cx="7416824" cy="4834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创世记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36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耶和华神所造的，唯有蛇比田野一切的活物更狡猾。蛇对女人说：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神岂是真说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，不许你们吃园中所有树上的果子吗？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”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女人对蛇说：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园中树上的果子我们可以吃，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唯有园当中那棵树上的果子，神曾说：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‘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你们不可吃，也不可摸，免得你们死。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’”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946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过后，马利亚见到她的亲戚伊利莎白，二人在谈话中，马利亚说出她心里的话：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8532" y="3641735"/>
            <a:ext cx="6949852" cy="1793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46 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马利亚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我心尊主为大，</a:t>
            </a:r>
            <a:r>
              <a:rPr lang="en-SG" sz="3600" b="1" baseline="300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47 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我灵以神我的救主为乐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450763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马利亚的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谦卑和顺服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1109" y="2454442"/>
            <a:ext cx="6949852" cy="1242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她愿意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尊主为大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 她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愿意顺服神的旨意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，成就神的计划。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41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在我们的日常生活中，</a:t>
            </a:r>
            <a:endParaRPr lang="en-US" altLang="zh-CN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我们是否能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以神的命令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作为我们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行事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为人的准则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呢？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9936" y="3641735"/>
            <a:ext cx="7278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我们是否愿意在凡事上</a:t>
            </a:r>
            <a:r>
              <a:rPr lang="zh-CN" altLang="en-US" sz="3600" dirty="0">
                <a:solidFill>
                  <a:srgbClr val="00B0F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让主居首位</a:t>
            </a:r>
            <a:r>
              <a:rPr lang="zh-CN" altLang="en-US" sz="36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呢？</a:t>
            </a:r>
            <a:endParaRPr lang="en-SG" sz="3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6807" y="5128310"/>
            <a:ext cx="70615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这意味我们必须愿意</a:t>
            </a:r>
            <a:r>
              <a:rPr lang="zh-CN" altLang="en-US" sz="3537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为主付代价。</a:t>
            </a:r>
            <a:endParaRPr lang="en-SG" sz="3537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74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16288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谈论婚嫁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269693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选择</a:t>
            </a:r>
            <a:r>
              <a:rPr lang="zh-CN" altLang="en-US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工作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9089" y="3765060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投资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483319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服事主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97382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09936" y="330257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0287" y="1083142"/>
            <a:ext cx="7278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icrosoft YaHei" panose="020B0503020204020204" pitchFamily="34" charset="-122"/>
              </a:rPr>
              <a:t>路加福音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TKaiti"/>
                <a:cs typeface="Times New Roman" panose="02020603050405020304" pitchFamily="18" charset="0"/>
              </a:rPr>
              <a:t> 14</a:t>
            </a:r>
            <a:endParaRPr lang="en-SG" sz="3600" dirty="0">
              <a:latin typeface="Times New Roman" panose="02020603050405020304" pitchFamily="18" charset="0"/>
              <a:ea typeface="STKaiti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b="1" baseline="30000" dirty="0">
                <a:latin typeface="SimSun" panose="02010600030101010101" pitchFamily="2" charset="-122"/>
                <a:cs typeface="Times New Roman" panose="02020603050405020304" pitchFamily="18" charset="0"/>
              </a:rPr>
              <a:t>26 </a:t>
            </a:r>
            <a:r>
              <a:rPr 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ea typeface="SimSun" panose="02010600030101010101" pitchFamily="2" charset="-122"/>
                <a:cs typeface="Times New Roman" panose="02020603050405020304" pitchFamily="18" charset="0"/>
              </a:rPr>
              <a:t>人到我这里来，若不爱我胜过爱自己的父母、妻子、儿女、弟兄、姐妹和自己的性命，就不能做我的门徒。</a:t>
            </a:r>
            <a:r>
              <a:rPr lang="en-US" sz="3600" dirty="0">
                <a:latin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0287" y="4030834"/>
            <a:ext cx="7278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baseline="30000" dirty="0">
                <a:solidFill>
                  <a:prstClr val="black"/>
                </a:solidFill>
                <a:latin typeface="SimSun" panose="02010600030101010101" pitchFamily="2" charset="-122"/>
                <a:cs typeface="Times New Roman" panose="02020603050405020304" pitchFamily="18" charset="0"/>
              </a:rPr>
              <a:t>27 </a:t>
            </a:r>
            <a:r>
              <a:rPr lang="zh-CN" altLang="en-US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凡不背着自己十字架跟从我的，也不能做我的门徒。</a:t>
            </a:r>
            <a:endParaRPr lang="en-SG" dirty="0"/>
          </a:p>
        </p:txBody>
      </p:sp>
      <p:sp>
        <p:nvSpPr>
          <p:cNvPr id="7" name="Rectangle 6"/>
          <p:cNvSpPr/>
          <p:nvPr/>
        </p:nvSpPr>
        <p:spPr>
          <a:xfrm>
            <a:off x="1100286" y="5316533"/>
            <a:ext cx="72784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33 </a:t>
            </a:r>
            <a:r>
              <a:rPr lang="zh-CN" altLang="en-US" sz="3600" dirty="0">
                <a:solidFill>
                  <a:srgbClr val="000000"/>
                </a:solidFill>
                <a:latin typeface="Helvetica Neue"/>
              </a:rPr>
              <a:t>这样，你们无论什么人，若不撇下一切所有的，就不能做我的门徒。</a:t>
            </a:r>
            <a:endParaRPr lang="en-SG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3427541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尊主为大的生活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9936" y="1484784"/>
            <a:ext cx="7278488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对主的爱心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9936" y="2456154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你是否愿意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尊主为大？</a:t>
            </a:r>
            <a:endParaRPr lang="en-SG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0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548680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家庭祭坛</a:t>
            </a:r>
            <a:endParaRPr lang="en-SG" sz="3600" dirty="0"/>
          </a:p>
        </p:txBody>
      </p:sp>
      <p:sp>
        <p:nvSpPr>
          <p:cNvPr id="4" name="Rectangle 3"/>
          <p:cNvSpPr/>
          <p:nvPr/>
        </p:nvSpPr>
        <p:spPr>
          <a:xfrm>
            <a:off x="1043609" y="1412776"/>
            <a:ext cx="6408712" cy="1345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一家大小，聚在一起，</a:t>
            </a:r>
            <a:endParaRPr lang="en-US" altLang="zh-CN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敬拜我们的神。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548680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家庭祭坛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1412776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单单参加主日敬拜，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不足喂养我们属灵的需要；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2830869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家庭敬拜，可以按需要，更常举行；</a:t>
            </a:r>
            <a:endParaRPr lang="en-US" altLang="zh-CN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368625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家庭成员，彼此间的了解，可以更加坦诚，分享每天生活中，神的恩典、以及所遇到的挑战，互相勉励；</a:t>
            </a:r>
            <a:endParaRPr lang="en-US" altLang="zh-CN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5659615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大家能更积极的参与。。。。</a:t>
            </a:r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6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332656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家庭祭坛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978987"/>
            <a:ext cx="7586042" cy="5671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申命记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6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4 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以色列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啊，你要听！耶和华我们神是独一的主。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5 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你要尽心、尽性、尽力爱耶和华你的神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我今日所吩咐你的话都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要记在心上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也要</a:t>
            </a: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殷勤教训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你的儿女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。无论你坐在家里、行在路上，躺下、起来，都要谈论。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也要系在手上为记号，戴在额上为经文。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又要写在你房屋的门框上，并你的城门上。</a:t>
            </a:r>
            <a:endParaRPr lang="en-US" altLang="zh-CN" sz="36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3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548680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家庭祭坛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9" y="1412776"/>
            <a:ext cx="6408712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挪亚带领家人一起来敬拜神</a:t>
            </a:r>
            <a:endParaRPr lang="en-US" altLang="zh-CN" sz="36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315665"/>
            <a:ext cx="7848872" cy="4009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创世记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8</a:t>
            </a:r>
            <a:endParaRPr lang="en-SG" sz="3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20 </a:t>
            </a:r>
            <a:r>
              <a:rPr lang="zh-CN" altLang="en-US" sz="3600" u="sng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挪亚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为耶和华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筑了一座坛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，拿各类洁净的牲畜、飞鸟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献在坛上为燔祭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21 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耶和华闻那馨香之气，就心里说：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我不再因人的缘故咒诅地（人从小时心里怀着恶念），也不再按着我才行的灭各种的活物了。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96240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249299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罪进入世界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484784"/>
            <a:ext cx="7416824" cy="315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创世记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蛇对女人说：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你们不一定死！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因为神知道你们吃的日子眼睛就明亮了，你们便如神能知道善恶。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SG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2414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548680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家庭祭坛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9" y="1412776"/>
            <a:ext cx="6408712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父亲要负起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带领的责任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279258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其他成员的配合</a:t>
            </a:r>
            <a:endParaRPr lang="en-SG" sz="3600" dirty="0"/>
          </a:p>
        </p:txBody>
      </p:sp>
      <p:sp>
        <p:nvSpPr>
          <p:cNvPr id="6" name="Rectangle 5"/>
          <p:cNvSpPr/>
          <p:nvPr/>
        </p:nvSpPr>
        <p:spPr>
          <a:xfrm>
            <a:off x="1187624" y="3142213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开始的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困难</a:t>
            </a:r>
            <a:endParaRPr lang="en-SG" sz="3600" dirty="0"/>
          </a:p>
        </p:txBody>
      </p:sp>
      <p:sp>
        <p:nvSpPr>
          <p:cNvPr id="7" name="Rectangle 6"/>
          <p:cNvSpPr/>
          <p:nvPr/>
        </p:nvSpPr>
        <p:spPr>
          <a:xfrm>
            <a:off x="1187624" y="4005168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家庭崇拜的重要性</a:t>
            </a:r>
            <a:endParaRPr lang="en-SG" sz="3600" dirty="0"/>
          </a:p>
        </p:txBody>
      </p:sp>
      <p:sp>
        <p:nvSpPr>
          <p:cNvPr id="8" name="Rectangle 7"/>
          <p:cNvSpPr/>
          <p:nvPr/>
        </p:nvSpPr>
        <p:spPr>
          <a:xfrm>
            <a:off x="1187624" y="4868123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愿意遵行的心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40816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548680"/>
            <a:ext cx="2037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家庭祭坛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1412776"/>
            <a:ext cx="7056783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唱诗、分享、彼此的勉励、代祷。</a:t>
            </a:r>
            <a:endParaRPr lang="en-SG" sz="36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6813" y="2315665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以神的话语为中心</a:t>
            </a:r>
            <a:endParaRPr lang="en-SG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3179761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经历神的信实、伟大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243336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339581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结语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1203677"/>
            <a:ext cx="7056783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婚姻和家庭是神所设立的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106566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撒但的破坏</a:t>
            </a:r>
            <a:endParaRPr lang="en-SG" sz="360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0227" y="2875795"/>
            <a:ext cx="5672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靠神胜过一切的困难和拦阻</a:t>
            </a:r>
            <a:endParaRPr lang="en-SG" sz="3600" dirty="0"/>
          </a:p>
        </p:txBody>
      </p:sp>
      <p:sp>
        <p:nvSpPr>
          <p:cNvPr id="8" name="Rectangle 7"/>
          <p:cNvSpPr/>
          <p:nvPr/>
        </p:nvSpPr>
        <p:spPr>
          <a:xfrm>
            <a:off x="1043608" y="3645024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600" dirty="0">
                <a:cs typeface="Times New Roman" panose="02020603050405020304" pitchFamily="18" charset="0"/>
              </a:rPr>
              <a:t>使徒保罗在以弗所书五、六章的教导：</a:t>
            </a:r>
            <a:endParaRPr lang="en-US" altLang="zh-CN" sz="3600" dirty="0">
              <a:cs typeface="Times New Roman" panose="02020603050405020304" pitchFamily="18" charset="0"/>
            </a:endParaRPr>
          </a:p>
          <a:p>
            <a:pPr lvl="0"/>
            <a:r>
              <a:rPr lang="zh-CN" altLang="en-US" sz="3600" dirty="0">
                <a:cs typeface="Times New Roman" panose="02020603050405020304" pitchFamily="18" charset="0"/>
              </a:rPr>
              <a:t>作主门徒的生活；</a:t>
            </a:r>
            <a:endParaRPr lang="en-US" altLang="zh-CN" sz="3600" dirty="0">
              <a:cs typeface="Times New Roman" panose="02020603050405020304" pitchFamily="18" charset="0"/>
            </a:endParaRPr>
          </a:p>
          <a:p>
            <a:pPr lvl="0"/>
            <a:r>
              <a:rPr lang="zh-CN" altLang="en-US" sz="3600" dirty="0">
                <a:cs typeface="Times New Roman" panose="02020603050405020304" pitchFamily="18" charset="0"/>
              </a:rPr>
              <a:t>在家庭里，按各人的角色，过合神心意的生活。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98230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3608" y="339581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00B0F0"/>
                </a:solidFill>
                <a:cs typeface="Times New Roman" panose="02020603050405020304" pitchFamily="18" charset="0"/>
              </a:rPr>
              <a:t>结语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7584" y="1412776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cs typeface="Times New Roman" panose="02020603050405020304" pitchFamily="18" charset="0"/>
              </a:rPr>
              <a:t>持久的家庭崇拜需要</a:t>
            </a:r>
            <a:r>
              <a:rPr lang="zh-CN" altLang="en-US" sz="3600" dirty="0">
                <a:solidFill>
                  <a:srgbClr val="FF0000"/>
                </a:solidFill>
                <a:cs typeface="Times New Roman" panose="02020603050405020304" pitchFamily="18" charset="0"/>
              </a:rPr>
              <a:t>敬畏主</a:t>
            </a:r>
            <a:r>
              <a:rPr lang="zh-CN" altLang="en-US" sz="3600" dirty="0">
                <a:cs typeface="Times New Roman" panose="02020603050405020304" pitchFamily="18" charset="0"/>
              </a:rPr>
              <a:t>和</a:t>
            </a:r>
            <a:endParaRPr lang="en-US" altLang="zh-CN" sz="3600" dirty="0">
              <a:cs typeface="Times New Roman" panose="02020603050405020304" pitchFamily="18" charset="0"/>
            </a:endParaRPr>
          </a:p>
          <a:p>
            <a:r>
              <a:rPr lang="zh-CN" altLang="en-US" sz="3600" dirty="0">
                <a:solidFill>
                  <a:srgbClr val="FF0000"/>
                </a:solidFill>
                <a:cs typeface="Times New Roman" panose="02020603050405020304" pitchFamily="18" charset="0"/>
              </a:rPr>
              <a:t>谦卑</a:t>
            </a:r>
            <a:r>
              <a:rPr lang="zh-CN" altLang="en-US" sz="3600" dirty="0">
                <a:cs typeface="Times New Roman" panose="02020603050405020304" pitchFamily="18" charset="0"/>
              </a:rPr>
              <a:t>的心、大家愿意尊主为大。</a:t>
            </a:r>
            <a:endParaRPr lang="en-US" altLang="zh-CN" sz="3600" dirty="0">
              <a:cs typeface="Times New Roman" panose="02020603050405020304" pitchFamily="18" charset="0"/>
            </a:endParaRPr>
          </a:p>
          <a:p>
            <a:endParaRPr lang="en-US" altLang="zh-CN" sz="3600" dirty="0">
              <a:cs typeface="Times New Roman" panose="02020603050405020304" pitchFamily="18" charset="0"/>
            </a:endParaRPr>
          </a:p>
          <a:p>
            <a:r>
              <a:rPr lang="zh-CN" altLang="en-US" sz="3600" dirty="0">
                <a:cs typeface="Times New Roman" panose="02020603050405020304" pitchFamily="18" charset="0"/>
              </a:rPr>
              <a:t>建立家庭祭坛，叫每个人在灵里都能健康成长，享受主恩的滋味！</a:t>
            </a:r>
            <a:endParaRPr lang="en-US" altLang="zh-CN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59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CC8A81-65D3-4888-B876-D71DF7DDDBB6}"/>
              </a:ext>
            </a:extLst>
          </p:cNvPr>
          <p:cNvSpPr/>
          <p:nvPr/>
        </p:nvSpPr>
        <p:spPr>
          <a:xfrm>
            <a:off x="683568" y="1700808"/>
            <a:ext cx="7883558" cy="3892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000" b="1" dirty="0">
                <a:latin typeface="+mn-ea"/>
              </a:rPr>
              <a:t>1. </a:t>
            </a:r>
            <a:r>
              <a:rPr lang="zh-CN" altLang="en-US" sz="3000" b="1" dirty="0">
                <a:latin typeface="+mn-ea"/>
              </a:rPr>
              <a:t>在你家中，是否还有人没认识主？</a:t>
            </a:r>
            <a:endParaRPr lang="en-GB" altLang="zh-CN" sz="3000" b="1" dirty="0">
              <a:latin typeface="+mn-ea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altLang="zh-CN" sz="3000" b="1" dirty="0">
                <a:latin typeface="+mn-ea"/>
              </a:rPr>
              <a:t>   </a:t>
            </a:r>
            <a:r>
              <a:rPr lang="zh-CN" altLang="en-US" sz="3000" b="1" dirty="0">
                <a:latin typeface="+mn-ea"/>
              </a:rPr>
              <a:t>若有人还未信主，你有为他恒切祷告吗？</a:t>
            </a:r>
          </a:p>
          <a:p>
            <a:pPr>
              <a:lnSpc>
                <a:spcPct val="110000"/>
              </a:lnSpc>
            </a:pPr>
            <a:r>
              <a:rPr lang="en-US" altLang="zh-CN" sz="3000" b="1" dirty="0">
                <a:latin typeface="+mn-ea"/>
              </a:rPr>
              <a:t>2. </a:t>
            </a:r>
            <a:r>
              <a:rPr lang="zh-CN" altLang="en-US" sz="3000" b="1" dirty="0">
                <a:latin typeface="+mn-ea"/>
              </a:rPr>
              <a:t>若你一家都已蒙恩信了主，</a:t>
            </a:r>
            <a:endParaRPr lang="en-GB" altLang="zh-CN" sz="3000" b="1" dirty="0"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en-GB" altLang="zh-CN" sz="3000" b="1" dirty="0">
                <a:latin typeface="+mn-ea"/>
              </a:rPr>
              <a:t>   </a:t>
            </a:r>
            <a:r>
              <a:rPr lang="zh-CN" altLang="en-US" sz="3000" b="1" dirty="0">
                <a:latin typeface="+mn-ea"/>
              </a:rPr>
              <a:t>你们是否凡事尊主为大？</a:t>
            </a:r>
            <a:endParaRPr lang="en-GB" altLang="zh-CN" sz="3000" b="1" dirty="0">
              <a:latin typeface="+mn-ea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altLang="zh-CN" sz="3000" b="1" dirty="0">
                <a:latin typeface="+mn-ea"/>
              </a:rPr>
              <a:t>   </a:t>
            </a:r>
            <a:r>
              <a:rPr lang="zh-CN" altLang="en-US" sz="3000" b="1" dirty="0">
                <a:latin typeface="+mn-ea"/>
              </a:rPr>
              <a:t>若是没有，你要如何纠正这个偏差？</a:t>
            </a:r>
          </a:p>
          <a:p>
            <a:pPr>
              <a:lnSpc>
                <a:spcPct val="110000"/>
              </a:lnSpc>
            </a:pPr>
            <a:r>
              <a:rPr lang="en-US" altLang="zh-CN" sz="3000" b="1" dirty="0">
                <a:latin typeface="+mn-ea"/>
              </a:rPr>
              <a:t>3. </a:t>
            </a:r>
            <a:r>
              <a:rPr lang="zh-CN" altLang="en-US" sz="3000" b="1" dirty="0">
                <a:latin typeface="+mn-ea"/>
              </a:rPr>
              <a:t>你家中有家庭祭坛吗？</a:t>
            </a:r>
            <a:endParaRPr lang="en-GB" altLang="zh-CN" sz="3000" b="1" dirty="0">
              <a:latin typeface="+mn-ea"/>
            </a:endParaRPr>
          </a:p>
          <a:p>
            <a:pPr>
              <a:lnSpc>
                <a:spcPct val="110000"/>
              </a:lnSpc>
            </a:pPr>
            <a:r>
              <a:rPr lang="en-GB" altLang="zh-CN" sz="3000" b="1" dirty="0">
                <a:latin typeface="+mn-ea"/>
              </a:rPr>
              <a:t>   </a:t>
            </a:r>
            <a:r>
              <a:rPr lang="zh-CN" altLang="en-US" sz="3000" b="1" dirty="0">
                <a:latin typeface="+mn-ea"/>
              </a:rPr>
              <a:t>若没有，你愿意靠主开始家庭敬拜吗？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9F1CD-32BD-4B8A-80C5-B83C7DF8B661}"/>
              </a:ext>
            </a:extLst>
          </p:cNvPr>
          <p:cNvSpPr/>
          <p:nvPr/>
        </p:nvSpPr>
        <p:spPr>
          <a:xfrm>
            <a:off x="539552" y="637044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问题讨论 </a:t>
            </a:r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– 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四</a:t>
            </a:r>
          </a:p>
        </p:txBody>
      </p:sp>
    </p:spTree>
    <p:extLst>
      <p:ext uri="{BB962C8B-B14F-4D97-AF65-F5344CB8AC3E}">
        <p14:creationId xmlns:p14="http://schemas.microsoft.com/office/powerpoint/2010/main" val="260193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249299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罪进入世界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484784"/>
            <a:ext cx="7416824" cy="305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cs typeface="Microsoft YaHei" panose="020B0503020204020204" pitchFamily="34" charset="-122"/>
              </a:rPr>
              <a:t>创世记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SG" sz="32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6 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于是女人见那棵树的果子好做食物，也悦人的眼目，且是可喜爱的，能使人有智慧，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就摘下果子来吃了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又给她丈夫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她丈夫也吃了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SG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3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249299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罪进入世界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484784"/>
            <a:ext cx="7416824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dirty="0">
                <a:solidFill>
                  <a:prstClr val="black"/>
                </a:solidFill>
                <a:cs typeface="Times New Roman" panose="02020603050405020304" pitchFamily="18" charset="0"/>
              </a:rPr>
              <a:t>于是，</a:t>
            </a:r>
            <a:r>
              <a:rPr lang="en-SG" sz="3600" dirty="0">
                <a:solidFill>
                  <a:prstClr val="black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罪进入人的心中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诱惑人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违背神的命令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，使到人类的家庭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充满罪恶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，没有一刻的安宁。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71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548680"/>
            <a:ext cx="249299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罪进入世界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484784"/>
            <a:ext cx="7416824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哥哥该隐因为弟弟亚伯所献的祭被神看中，便产生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嫉妒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，把弟弟亚伯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杀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了</a:t>
            </a:r>
            <a:r>
              <a:rPr lang="en-US" altLang="zh-CN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这是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世界历史上第一宗谋杀案。</a:t>
            </a:r>
            <a:endParaRPr lang="en-SG" sz="3600" dirty="0">
              <a:solidFill>
                <a:prstClr val="black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199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424917"/>
            <a:ext cx="5743880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375035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挪亚一家</a:t>
            </a:r>
            <a:endParaRPr lang="en-SG" sz="3600" dirty="0"/>
          </a:p>
        </p:txBody>
      </p:sp>
      <p:sp>
        <p:nvSpPr>
          <p:cNvPr id="5" name="Rectangle 4"/>
          <p:cNvSpPr/>
          <p:nvPr/>
        </p:nvSpPr>
        <p:spPr>
          <a:xfrm>
            <a:off x="1112788" y="220486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挪亚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时代，地上的人，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罪恶甚大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满了强暴</a:t>
            </a:r>
            <a:r>
              <a:rPr lang="zh-CN" altLang="en-US" sz="3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，耶和华神要把世上的人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除灭。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71780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3A8C4C-0D14-4F2B-AC87-2B9F1E3D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528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02544" y="498752"/>
            <a:ext cx="5743880" cy="649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在圣经里，神对家庭的重视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2544" y="1259168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  <a:cs typeface="Times New Roman" panose="02020603050405020304" pitchFamily="18" charset="0"/>
              </a:rPr>
              <a:t>挪亚一家</a:t>
            </a:r>
            <a:endParaRPr lang="en-SG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2544" y="2016057"/>
            <a:ext cx="7272808" cy="4305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zh-CN" altLang="en-US" sz="3600" kern="1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创世记</a:t>
            </a:r>
            <a:r>
              <a:rPr lang="en-SG" sz="3600" kern="18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6</a:t>
            </a:r>
            <a:endParaRPr lang="en-SG" sz="3600" dirty="0">
              <a:solidFill>
                <a:prstClr val="black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SG" sz="3600" b="1" baseline="300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17 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看哪，我要使洪水泛滥在地上，</a:t>
            </a:r>
            <a:r>
              <a:rPr lang="zh-CN" altLang="en-US" sz="3600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毁灭天下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，凡地上有血肉、有气息的活物，无一不死。</a:t>
            </a:r>
            <a:r>
              <a:rPr lang="en-SG" sz="3600" b="1" baseline="300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18 </a:t>
            </a:r>
            <a:r>
              <a:rPr lang="zh-CN" altLang="en-US" sz="3600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我却要与你立约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solidFill>
                  <a:srgbClr val="0070C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你同你的妻，与儿子、儿妇，都要进入方舟</a:t>
            </a:r>
            <a:r>
              <a:rPr lang="zh-CN" altLang="en-US" sz="3600" dirty="0">
                <a:solidFill>
                  <a:prstClr val="black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SG" dirty="0">
              <a:solidFill>
                <a:prstClr val="black"/>
              </a:solidFill>
            </a:endParaRPr>
          </a:p>
          <a:p>
            <a:endParaRPr lang="en-SG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65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1304</Words>
  <Application>Microsoft Office PowerPoint</Application>
  <PresentationFormat>On-screen Show (4:3)</PresentationFormat>
  <Paragraphs>170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DengXian</vt:lpstr>
      <vt:lpstr>DengXian</vt:lpstr>
      <vt:lpstr>DengXian Light</vt:lpstr>
      <vt:lpstr>Helvetica Neue</vt:lpstr>
      <vt:lpstr>SimHei</vt:lpstr>
      <vt:lpstr>SimSun</vt:lpstr>
      <vt:lpstr>SimSun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時刻需你</dc:title>
  <dc:creator>chua kwee choo</dc:creator>
  <cp:lastModifiedBy>Theng Kioh Ng</cp:lastModifiedBy>
  <cp:revision>55</cp:revision>
  <dcterms:created xsi:type="dcterms:W3CDTF">2012-07-17T23:11:35Z</dcterms:created>
  <dcterms:modified xsi:type="dcterms:W3CDTF">2019-10-12T20:56:49Z</dcterms:modified>
</cp:coreProperties>
</file>