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2"/>
  </p:notesMasterIdLst>
  <p:sldIdLst>
    <p:sldId id="916" r:id="rId3"/>
    <p:sldId id="912" r:id="rId4"/>
    <p:sldId id="917" r:id="rId5"/>
    <p:sldId id="918" r:id="rId6"/>
    <p:sldId id="919" r:id="rId7"/>
    <p:sldId id="920" r:id="rId8"/>
    <p:sldId id="921" r:id="rId9"/>
    <p:sldId id="922" r:id="rId10"/>
    <p:sldId id="913" r:id="rId11"/>
    <p:sldId id="928" r:id="rId12"/>
    <p:sldId id="929" r:id="rId13"/>
    <p:sldId id="931" r:id="rId14"/>
    <p:sldId id="932" r:id="rId15"/>
    <p:sldId id="933" r:id="rId16"/>
    <p:sldId id="934" r:id="rId17"/>
    <p:sldId id="936" r:id="rId18"/>
    <p:sldId id="935" r:id="rId19"/>
    <p:sldId id="937" r:id="rId20"/>
    <p:sldId id="938" r:id="rId21"/>
    <p:sldId id="939" r:id="rId22"/>
    <p:sldId id="940" r:id="rId23"/>
    <p:sldId id="941" r:id="rId24"/>
    <p:sldId id="942" r:id="rId25"/>
    <p:sldId id="943" r:id="rId26"/>
    <p:sldId id="944" r:id="rId27"/>
    <p:sldId id="945" r:id="rId28"/>
    <p:sldId id="947" r:id="rId29"/>
    <p:sldId id="948" r:id="rId30"/>
    <p:sldId id="949" r:id="rId31"/>
    <p:sldId id="950" r:id="rId32"/>
    <p:sldId id="951" r:id="rId33"/>
    <p:sldId id="952" r:id="rId34"/>
    <p:sldId id="953" r:id="rId35"/>
    <p:sldId id="954" r:id="rId36"/>
    <p:sldId id="955" r:id="rId37"/>
    <p:sldId id="956" r:id="rId38"/>
    <p:sldId id="957" r:id="rId39"/>
    <p:sldId id="958" r:id="rId40"/>
    <p:sldId id="959" r:id="rId41"/>
    <p:sldId id="960" r:id="rId42"/>
    <p:sldId id="961" r:id="rId43"/>
    <p:sldId id="962" r:id="rId44"/>
    <p:sldId id="963" r:id="rId45"/>
    <p:sldId id="964" r:id="rId46"/>
    <p:sldId id="965" r:id="rId47"/>
    <p:sldId id="966" r:id="rId48"/>
    <p:sldId id="967" r:id="rId49"/>
    <p:sldId id="968" r:id="rId50"/>
    <p:sldId id="969" r:id="rId5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3523F-6CFE-422E-A992-52510EC864E2}" type="datetimeFigureOut">
              <a:rPr lang="en-SG" smtClean="0"/>
              <a:t>12/10/2019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2F41-4E21-418D-99E3-62811D49A0B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369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02F41-4E21-418D-99E3-62811D49A0B8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5716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5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5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5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B89A-6D9A-4ACF-BD12-FF2E2FC3C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23D7-3AA5-409A-BEF2-E9F601708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AC1B-C5B7-491E-B344-13B1A1F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42F0C-3988-4260-8612-1B1DD25B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7C27-9BCC-44CC-9EEA-669C61BD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88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1240-A8A3-4B1B-905F-0231E606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B7D7-B3FD-4B7D-A3F3-F650051D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A8257-D163-4A30-A0DB-ECCD3469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553E-095C-4312-99DD-C7D0200B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9A87-20DF-41D7-8130-D65646B3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099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C003-7BD4-4A96-B129-7FFEFC51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9D98D-B6E3-476C-BDBB-4FC4DB74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EBA4-E65B-4BF0-9C69-9C3DF6441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4D0BF-DADB-4043-B125-AC9B8FB2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A6CC-53DA-4CFE-9B89-89F0009F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787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943F-A8E0-4BFD-8D80-854AAAD5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581D6-FE64-4AEC-B0DB-167C9F3EE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4F53A-0BFE-4214-8331-48633DFC5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9F6E6-B45C-4866-86A1-165675A3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47084-7D51-48D4-A38D-E0E1A0F4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5513A-90AB-4986-A6B9-7E113F55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528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7A4F-2B4C-4DB8-B084-2C898E4E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4DD1F-8077-4F49-A6AA-6E1E29204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93BB7-C1DB-4A58-B918-3E03F904F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7CC06-A66F-4F6F-BAEE-1C08C563E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75078-274A-4710-9C9F-D97EA30AF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7C865-C41C-4E0C-955C-55B0F4C9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F6F91-EA74-4844-BEEA-F5DFA590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C38000-78DF-481F-8B48-5B78F6CB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498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DCAF-0E2A-4234-81FD-7B09D14A9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93B46-37E2-4AA7-8B32-DC56E5FF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D419C-54F5-4381-8876-9B1FB6FC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E29B9-88F8-4938-8F0A-A0BD3DFA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39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5138C-61E5-4F3A-9D33-8242EEB9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A5470-487A-4D76-B7D0-EA3B3F3C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27644-121F-4010-875B-504AEA50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967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500D-0847-43FB-95BC-8B8961E04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EAC4-7D56-4FC3-AAFA-D9852FB0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58D35-C690-448F-BBD9-DE8EE8DEA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FDB4-370A-4842-9079-B0A7ED23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8AAEE-4EDA-44E0-9626-0590C030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71F52-50F1-42BB-942E-F2B9A011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87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680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5EB-2010-4434-B258-8DA2ACDB6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2E6BC-DFC0-4E61-820B-6B9AA2F87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6D725-B31B-4A03-8E02-C73D15D1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BB84B-23E6-4399-BEC5-7BE43991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2F0E4-1C83-46B2-8960-9F15B06E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1CAA5-0C54-4A13-AC5E-2656B219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47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0B3E-EB6A-47D7-B70B-3451EF65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BEE17-B241-494C-B130-F5AF341E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748AE-7F92-47B9-A40B-21948F9D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CF9C9-A885-4DD8-A6A0-212AE6EC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C1347-2992-47D0-A49F-ECF673BF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189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330E22-6E90-4752-8787-A8B014247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AF478-6B79-439B-A42E-DA6B039BF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6F891-040A-4006-A61C-1A206967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AD49-A502-4D8B-8C14-0656727A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0EE52-F14B-4528-B8B3-18AE12EA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47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4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33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2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73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00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2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32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13B93-E4D3-4AFE-9DE6-A7DC7A4E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B68D-45D9-4656-9DFE-69C9F3CEE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F893-2D65-470F-B01A-C4BC56C94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1C69-7908-4665-B9C3-F1ACDC0DA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6C1D-2860-4FD9-B000-A1E4AB965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17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EC7D2E-C278-4E3A-AF84-A1762BED0F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-24507"/>
            <a:ext cx="3744416" cy="361068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94C926-CE8A-473B-A85D-D90BA5F31A67}"/>
              </a:ext>
            </a:extLst>
          </p:cNvPr>
          <p:cNvSpPr/>
          <p:nvPr/>
        </p:nvSpPr>
        <p:spPr>
          <a:xfrm>
            <a:off x="1763688" y="3501008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过一个讨神喜悦的生活</a:t>
            </a:r>
            <a:endParaRPr kumimoji="0" lang="en-GB" sz="44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47CAA7-B8A5-4188-8267-B5D2999E38D5}"/>
              </a:ext>
            </a:extLst>
          </p:cNvPr>
          <p:cNvSpPr/>
          <p:nvPr/>
        </p:nvSpPr>
        <p:spPr>
          <a:xfrm>
            <a:off x="2968831" y="4437112"/>
            <a:ext cx="3331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第五讲 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– 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Light" panose="020B0502040204020203" pitchFamily="34" charset="-122"/>
                <a:ea typeface="Microsoft YaHei Light" panose="020B0502040204020203" pitchFamily="34" charset="-122"/>
                <a:cs typeface="+mn-cs"/>
              </a:rPr>
              <a:t>教会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Light" panose="020B0502040204020203" pitchFamily="34" charset="-122"/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6B8949-E469-41F8-9803-A1F07D59E911}"/>
              </a:ext>
            </a:extLst>
          </p:cNvPr>
          <p:cNvSpPr/>
          <p:nvPr/>
        </p:nvSpPr>
        <p:spPr>
          <a:xfrm>
            <a:off x="1796494" y="5144998"/>
            <a:ext cx="52629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团契生活，忠心服事</a:t>
            </a:r>
            <a:endParaRPr lang="en-GB" sz="4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0708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890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但如今，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神随自己的意思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把肢体俱各安排在身上了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dirty="0"/>
              <a:t> 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5134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656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/>
              <a:t>信主的人，都是</a:t>
            </a:r>
            <a:r>
              <a:rPr lang="zh-CN" altLang="en-US" sz="3600" dirty="0">
                <a:solidFill>
                  <a:srgbClr val="FF0000"/>
                </a:solidFill>
              </a:rPr>
              <a:t>属于主的人</a:t>
            </a:r>
            <a:r>
              <a:rPr lang="zh-CN" altLang="en-US" sz="3600" dirty="0">
                <a:solidFill>
                  <a:prstClr val="black"/>
                </a:solidFill>
              </a:rPr>
              <a:t>。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1084" y="2595558"/>
            <a:ext cx="5472608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是基督身体上的一个</a:t>
            </a:r>
            <a:r>
              <a:rPr lang="zh-CN" altLang="en-US" sz="3600" dirty="0">
                <a:solidFill>
                  <a:srgbClr val="00B0F0"/>
                </a:solidFill>
              </a:rPr>
              <a:t>肢体。</a:t>
            </a:r>
            <a:endParaRPr lang="en-US" altLang="zh-CN" sz="36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15689" y="3429000"/>
            <a:ext cx="6350687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要互相</a:t>
            </a:r>
            <a:r>
              <a:rPr lang="zh-CN" altLang="en-US" sz="3600" dirty="0">
                <a:solidFill>
                  <a:srgbClr val="00B0F0"/>
                </a:solidFill>
              </a:rPr>
              <a:t>配合</a:t>
            </a:r>
            <a:r>
              <a:rPr lang="zh-CN" altLang="en-US" sz="3600" dirty="0">
                <a:solidFill>
                  <a:prstClr val="black"/>
                </a:solidFill>
              </a:rPr>
              <a:t>，</a:t>
            </a:r>
            <a:r>
              <a:rPr lang="zh-CN" altLang="en-US" sz="3600" dirty="0">
                <a:solidFill>
                  <a:srgbClr val="00B0F0"/>
                </a:solidFill>
              </a:rPr>
              <a:t>完成</a:t>
            </a:r>
            <a:r>
              <a:rPr lang="zh-CN" altLang="en-US" sz="3600" dirty="0">
                <a:solidFill>
                  <a:prstClr val="black"/>
                </a:solidFill>
              </a:rPr>
              <a:t>整体的功能。</a:t>
            </a:r>
            <a:endParaRPr lang="en-US" altLang="zh-CN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3552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/>
              <a:t>22 </a:t>
            </a:r>
            <a:r>
              <a:rPr lang="zh-CN" altLang="en-US" sz="3600" dirty="0"/>
              <a:t>不但如此，身上肢体人以为</a:t>
            </a:r>
            <a:r>
              <a:rPr lang="zh-CN" altLang="en-US" sz="3600" dirty="0">
                <a:solidFill>
                  <a:srgbClr val="C00000"/>
                </a:solidFill>
              </a:rPr>
              <a:t>软弱</a:t>
            </a:r>
            <a:r>
              <a:rPr lang="zh-CN" altLang="en-US" sz="3600" dirty="0"/>
              <a:t>的，更是不可少的；</a:t>
            </a:r>
            <a:r>
              <a:rPr lang="en-SG" sz="3600" dirty="0"/>
              <a:t> </a:t>
            </a:r>
            <a:r>
              <a:rPr lang="en-SG" sz="3600" b="1" baseline="30000" dirty="0"/>
              <a:t>23 </a:t>
            </a:r>
            <a:r>
              <a:rPr lang="zh-CN" altLang="en-US" sz="3600" dirty="0"/>
              <a:t>身上肢体我们看为</a:t>
            </a:r>
            <a:r>
              <a:rPr lang="zh-CN" altLang="en-US" sz="3600" dirty="0">
                <a:solidFill>
                  <a:srgbClr val="C00000"/>
                </a:solidFill>
              </a:rPr>
              <a:t>不体面</a:t>
            </a:r>
            <a:r>
              <a:rPr lang="zh-CN" altLang="en-US" sz="3600" dirty="0"/>
              <a:t>的，越发给它加上体面；</a:t>
            </a:r>
            <a:r>
              <a:rPr lang="zh-CN" altLang="en-US" sz="3600" dirty="0">
                <a:solidFill>
                  <a:srgbClr val="C00000"/>
                </a:solidFill>
              </a:rPr>
              <a:t>不俊美</a:t>
            </a:r>
            <a:r>
              <a:rPr lang="zh-CN" altLang="en-US" sz="3600" dirty="0"/>
              <a:t>的，越发得着俊美；</a:t>
            </a:r>
            <a:r>
              <a:rPr lang="en-SG" sz="3600" dirty="0"/>
              <a:t> </a:t>
            </a:r>
            <a:r>
              <a:rPr lang="zh-CN" altLang="en-US" sz="3600" dirty="0"/>
              <a:t>   </a:t>
            </a:r>
            <a:r>
              <a:rPr lang="en-SG" sz="1200" dirty="0"/>
              <a:t> </a:t>
            </a:r>
            <a:r>
              <a:rPr lang="en-SG" sz="1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853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696744" cy="2444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/>
              <a:t>24 </a:t>
            </a:r>
            <a:r>
              <a:rPr lang="zh-CN" altLang="en-US" sz="3600" dirty="0"/>
              <a:t>我们俊美的肢体，自然用不着装饰。但</a:t>
            </a:r>
            <a:r>
              <a:rPr lang="zh-CN" altLang="en-US" sz="3600" dirty="0">
                <a:solidFill>
                  <a:srgbClr val="00B0F0"/>
                </a:solidFill>
              </a:rPr>
              <a:t>神配搭</a:t>
            </a:r>
            <a:r>
              <a:rPr lang="zh-CN" altLang="en-US" sz="3600" dirty="0"/>
              <a:t>这身子，把</a:t>
            </a:r>
            <a:r>
              <a:rPr lang="zh-CN" altLang="en-US" sz="3600" dirty="0">
                <a:solidFill>
                  <a:srgbClr val="00B050"/>
                </a:solidFill>
              </a:rPr>
              <a:t>加倍的体面</a:t>
            </a:r>
            <a:r>
              <a:rPr lang="zh-CN" altLang="en-US" sz="3600" dirty="0">
                <a:solidFill>
                  <a:srgbClr val="C00000"/>
                </a:solidFill>
              </a:rPr>
              <a:t>给那有缺欠的肢体，</a:t>
            </a:r>
            <a:r>
              <a:rPr lang="en-SG" sz="3600" dirty="0">
                <a:solidFill>
                  <a:srgbClr val="C00000"/>
                </a:solidFill>
              </a:rPr>
              <a:t>  </a:t>
            </a:r>
            <a:r>
              <a:rPr lang="zh-CN" altLang="en-US" sz="3600" dirty="0">
                <a:solidFill>
                  <a:srgbClr val="C00000"/>
                </a:solidFill>
              </a:rPr>
              <a:t>   </a:t>
            </a:r>
            <a:r>
              <a:rPr lang="en-SG" sz="1200" dirty="0">
                <a:solidFill>
                  <a:srgbClr val="C00000"/>
                </a:solidFill>
              </a:rPr>
              <a:t> </a:t>
            </a:r>
            <a:r>
              <a:rPr lang="en-SG" sz="1200" dirty="0">
                <a:solidFill>
                  <a:srgbClr val="C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146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890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/>
              <a:t>25 </a:t>
            </a:r>
            <a:r>
              <a:rPr lang="zh-CN" altLang="en-US" sz="3600" dirty="0"/>
              <a:t>免得身上分门别类，总要肢体</a:t>
            </a:r>
            <a:r>
              <a:rPr lang="zh-CN" altLang="en-US" sz="3600" dirty="0">
                <a:solidFill>
                  <a:srgbClr val="FF0000"/>
                </a:solidFill>
              </a:rPr>
              <a:t>彼此相顾</a:t>
            </a:r>
            <a:r>
              <a:rPr lang="zh-CN" altLang="en-US" sz="3600" dirty="0"/>
              <a:t>。</a:t>
            </a:r>
            <a:r>
              <a:rPr lang="en-SG" sz="3600" dirty="0"/>
              <a:t> </a:t>
            </a:r>
            <a:r>
              <a:rPr lang="en-SG" sz="3600" dirty="0">
                <a:solidFill>
                  <a:prstClr val="black"/>
                </a:solidFill>
              </a:rPr>
              <a:t>  </a:t>
            </a: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94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2998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>
                <a:solidFill>
                  <a:prstClr val="black"/>
                </a:solidFill>
              </a:rPr>
              <a:t>26 </a:t>
            </a:r>
            <a:r>
              <a:rPr lang="zh-CN" altLang="en-US" sz="3600" dirty="0">
                <a:solidFill>
                  <a:prstClr val="black"/>
                </a:solidFill>
              </a:rPr>
              <a:t>若一个肢体</a:t>
            </a:r>
            <a:r>
              <a:rPr lang="zh-CN" altLang="en-US" sz="3600" dirty="0">
                <a:solidFill>
                  <a:srgbClr val="C00000"/>
                </a:solidFill>
              </a:rPr>
              <a:t>受苦</a:t>
            </a:r>
            <a:r>
              <a:rPr lang="zh-CN" altLang="en-US" sz="3600" dirty="0">
                <a:solidFill>
                  <a:prstClr val="black"/>
                </a:solidFill>
              </a:rPr>
              <a:t>，所有的肢体就</a:t>
            </a:r>
            <a:r>
              <a:rPr lang="zh-CN" altLang="en-US" sz="3600" dirty="0">
                <a:solidFill>
                  <a:srgbClr val="C00000"/>
                </a:solidFill>
              </a:rPr>
              <a:t>一同受苦</a:t>
            </a:r>
            <a:r>
              <a:rPr lang="zh-CN" altLang="en-US" sz="3600" dirty="0">
                <a:solidFill>
                  <a:prstClr val="black"/>
                </a:solidFill>
              </a:rPr>
              <a:t>；若一个肢体得</a:t>
            </a:r>
            <a:r>
              <a:rPr lang="zh-CN" altLang="en-US" sz="3600" dirty="0">
                <a:solidFill>
                  <a:srgbClr val="FFC000"/>
                </a:solidFill>
              </a:rPr>
              <a:t>荣耀</a:t>
            </a:r>
            <a:r>
              <a:rPr lang="zh-CN" altLang="en-US" sz="3600" dirty="0">
                <a:solidFill>
                  <a:prstClr val="black"/>
                </a:solidFill>
              </a:rPr>
              <a:t>，所有的肢体就</a:t>
            </a:r>
            <a:r>
              <a:rPr lang="zh-CN" altLang="en-US" sz="3600" dirty="0">
                <a:solidFill>
                  <a:srgbClr val="FFC000"/>
                </a:solidFill>
              </a:rPr>
              <a:t>一同快乐</a:t>
            </a:r>
            <a:r>
              <a:rPr lang="zh-CN" altLang="en-US" sz="3600" dirty="0">
                <a:solidFill>
                  <a:prstClr val="black"/>
                </a:solidFill>
              </a:rPr>
              <a:t>。</a:t>
            </a:r>
            <a:r>
              <a:rPr lang="en-SG" sz="3600" dirty="0">
                <a:solidFill>
                  <a:prstClr val="black"/>
                </a:solidFill>
              </a:rPr>
              <a:t>   </a:t>
            </a: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7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890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>
                <a:solidFill>
                  <a:prstClr val="black"/>
                </a:solidFill>
              </a:rPr>
              <a:t>27 </a:t>
            </a:r>
            <a:r>
              <a:rPr lang="zh-CN" altLang="en-US" sz="3600" dirty="0">
                <a:solidFill>
                  <a:prstClr val="black"/>
                </a:solidFill>
              </a:rPr>
              <a:t>你们就是</a:t>
            </a:r>
            <a:r>
              <a:rPr lang="zh-CN" altLang="en-US" sz="3600" dirty="0">
                <a:solidFill>
                  <a:srgbClr val="FFC000"/>
                </a:solidFill>
              </a:rPr>
              <a:t>基督的身子</a:t>
            </a:r>
            <a:r>
              <a:rPr lang="zh-CN" altLang="en-US" sz="3600" dirty="0">
                <a:solidFill>
                  <a:prstClr val="black"/>
                </a:solidFill>
              </a:rPr>
              <a:t>，并且各自做肢体。</a:t>
            </a:r>
            <a:r>
              <a:rPr lang="en-SG" sz="3600" dirty="0">
                <a:solidFill>
                  <a:prstClr val="black"/>
                </a:solidFill>
              </a:rPr>
              <a:t>  </a:t>
            </a: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0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36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信徒要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彼此关怀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互相建立</a:t>
            </a:r>
            <a:r>
              <a:rPr lang="en-SG" sz="3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67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95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不可轻看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我们当中的任何一个肢体</a:t>
            </a:r>
            <a:r>
              <a:rPr lang="en-SG" sz="3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16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36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我们都是蒙主宝血救赎的人</a:t>
            </a:r>
            <a:endParaRPr lang="en-SG" sz="3600" dirty="0">
              <a:solidFill>
                <a:prstClr val="black"/>
              </a:solidFill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21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768" y="476672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648" y="2636912"/>
            <a:ext cx="7200800" cy="1853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马太福音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28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srgbClr val="A6A6A6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18 </a:t>
            </a:r>
            <a:r>
              <a:rPr lang="zh-CN" altLang="en-US" sz="3600" dirty="0">
                <a:solidFill>
                  <a:srgbClr val="A6A6A6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耶稣进前来，对他们说：</a:t>
            </a:r>
            <a:r>
              <a:rPr lang="en-SG" sz="3600" dirty="0">
                <a:solidFill>
                  <a:srgbClr val="A6A6A6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A6A6A6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天上地下所有的权柄都赐给我了。</a:t>
            </a:r>
            <a:r>
              <a:rPr lang="en-SG" sz="3600" dirty="0">
                <a:solidFill>
                  <a:srgbClr val="A6A6A6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1573399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耶稣给门徒的大使命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108338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36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教会要长成，</a:t>
            </a:r>
            <a:endParaRPr lang="en-US" altLang="zh-CN" sz="36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不单是传福音，领人归主；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2224" y="3284984"/>
            <a:ext cx="5512023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也要注意信徒在</a:t>
            </a:r>
            <a:r>
              <a:rPr lang="zh-CN" altLang="en-US" sz="3600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灵性上的成长</a:t>
            </a:r>
            <a:endParaRPr lang="en-SG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2254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请问：</a:t>
            </a:r>
            <a:endParaRPr lang="en-US" altLang="zh-CN" sz="3600" dirty="0">
              <a:solidFill>
                <a:srgbClr val="000000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在这教会里，你与其他肢体的关系如何？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67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2748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请问：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你对其他肢体的认识有多少？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en-SG" sz="3600" dirty="0">
              <a:solidFill>
                <a:prstClr val="black"/>
              </a:solidFill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40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2059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请问：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你对其他肢体有多少的关怀？</a:t>
            </a:r>
            <a:endParaRPr lang="en-SG" sz="3600" dirty="0">
              <a:solidFill>
                <a:prstClr val="black"/>
              </a:solidFill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0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696744" cy="2646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请问：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你有多常</a:t>
            </a:r>
            <a:r>
              <a:rPr lang="zh-CN" altLang="en-US" sz="3600" dirty="0">
                <a:solidFill>
                  <a:srgbClr val="0070C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为着教会的领袖和牧者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来向神祷告和祈求？</a:t>
            </a:r>
            <a:endParaRPr lang="en-SG" sz="3600" dirty="0">
              <a:solidFill>
                <a:srgbClr val="00B0F0"/>
              </a:solidFill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24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75656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1772816"/>
            <a:ext cx="6406745" cy="2748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又请问：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你有多常参加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教会的祷告会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en-SG" sz="3600" dirty="0">
              <a:solidFill>
                <a:prstClr val="black"/>
              </a:solidFill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46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95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再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请问：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你有哪些亲密的肢体，时常在一起，彼此交通、代祷？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7091" y="3933056"/>
            <a:ext cx="6379286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分享神在我们生活上的祝福与带领？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63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1197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</a:rPr>
              <a:t> </a:t>
            </a:r>
            <a:r>
              <a:rPr lang="zh-CN" altLang="en-US" sz="36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我们需要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建立起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信徒间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彼此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互相守望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的机制。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284984"/>
            <a:ext cx="6189811" cy="1853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在有需要的时候，有人去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探访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、去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劝勉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、去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慰问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，去伸出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援助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的手。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教会是一个</a:t>
            </a:r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爱的群体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8516" y="2889934"/>
            <a:ext cx="5833764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我们要在生活中彰显出</a:t>
            </a:r>
            <a:r>
              <a:rPr lang="zh-CN" altLang="en-US" sz="3600" dirty="0">
                <a:solidFill>
                  <a:srgbClr val="00B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耶稣基督的爱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1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4408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歌罗西书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所以，你们既是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神的选民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圣洁蒙爱的人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，就要存怜悯、恩慈、谦虚、温柔、忍耐的心。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8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768" y="476672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040" y="2204864"/>
            <a:ext cx="7200800" cy="3615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马太福音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28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19 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你们要去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使万民</a:t>
            </a:r>
            <a:r>
              <a:rPr lang="zh-CN" altLang="en-US" sz="3600" dirty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做我的门徒，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奉父、子、圣灵的名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给他们施洗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20 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凡我所吩咐你们的，都</a:t>
            </a:r>
            <a:r>
              <a:rPr lang="zh-CN" altLang="en-US" sz="3600" dirty="0">
                <a:solidFill>
                  <a:srgbClr val="00B0F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教训他们</a:t>
            </a:r>
            <a:r>
              <a:rPr lang="zh-CN" altLang="en-US" sz="3600" dirty="0">
                <a:solidFill>
                  <a:srgbClr val="0070C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遵守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。我就常与你们同在，直到世界的末了。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9795" y="1384238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耶稣给门徒的大使命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90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3718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歌罗西书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13 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倘若这人与那人有嫌隙，总要</a:t>
            </a:r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彼此包容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彼此饶恕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；主怎样饶恕了你们，你们也要怎样饶恕人。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57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4305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歌罗西书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14 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在这一切之外，要存着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爱心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，爱心就是联络全德的。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15 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又要叫基督的平安在你们心里做主，你们也为此蒙召，归为一体；且要存感谢的心。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16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479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歌罗西书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16 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当用各样的智慧，把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基督的道理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丰丰富富地存在心里，用诗章、颂词、灵歌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彼此教导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互相劝诫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，心被恩感歌颂神。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17 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无论做什么，或说话或行事，都要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奉主耶稣的名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，借着他感谢父神。</a:t>
            </a:r>
            <a:r>
              <a:rPr lang="zh-CN" altLang="en-US" sz="3600" dirty="0">
                <a:solidFill>
                  <a:prstClr val="black"/>
                </a:solidFill>
              </a:rPr>
              <a:t> 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384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64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教会是神的家 </a:t>
            </a:r>
            <a:endParaRPr lang="en-US" altLang="zh-CN" sz="3600" dirty="0">
              <a:solidFill>
                <a:srgbClr val="FF0000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2795621"/>
            <a:ext cx="5976664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信主的人在这家中都是弟兄姐妹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1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40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腓立比书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36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所以，在基督里若有什么劝勉，爱心有什么安慰，圣灵有什么交通，心中有什么慈悲怜悯，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你们就要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意念相同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爱心相同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，有一样的心思，有一样的意念，使我的喜乐可以满足。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prstClr val="black"/>
                </a:solidFill>
              </a:rPr>
              <a:t>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022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344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腓立比书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3 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凡事</a:t>
            </a:r>
            <a:r>
              <a:rPr lang="zh-CN" altLang="en-US" sz="3600" dirty="0">
                <a:solidFill>
                  <a:srgbClr val="C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不可结党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不可贪图虚浮的荣耀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，只要存心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谦卑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，各人看别人比自己强。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4 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各人不要单顾自己的事，也要顾别人的事。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prstClr val="black"/>
                </a:solidFill>
              </a:rPr>
              <a:t>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670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4557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腓立比书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5 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你们当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以基督耶稣的心为心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6 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他本有神的形象，不以自己与神同等为强夺的，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7 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反倒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虚己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，取了奴仆的形象，成为人的样式；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8 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既有人的样子，就自己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卑微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，存心顺服以至于死，且死在十字架上。</a:t>
            </a:r>
            <a:r>
              <a:rPr lang="zh-CN" altLang="en-US" sz="3600" dirty="0">
                <a:solidFill>
                  <a:prstClr val="black"/>
                </a:solidFill>
              </a:rPr>
              <a:t> 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653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344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彼得前书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唯有你们是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被拣选的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族类，是有君尊的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祭司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，是圣洁的国度，是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属神的子民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，要叫你们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宣扬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那召你们出黑暗、入奇妙光明者的美德。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prstClr val="black"/>
                </a:solidFill>
              </a:rPr>
              <a:t>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876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1787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彼得前书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各人要照所得的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恩赐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彼此服侍，做神百般恩赐的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好管家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prstClr val="black"/>
                </a:solidFill>
              </a:rPr>
              <a:t>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388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400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彼得前书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11 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若有讲道的，要按着神的圣言讲；若有服侍人的，要按着神所赐的力量服侍，叫神在凡事上因耶稣基督得荣耀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原来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荣耀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权能都是他的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，直到永永远远！阿门。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prstClr val="black"/>
                </a:solidFill>
              </a:rPr>
              <a:t> 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1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768" y="476672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2040" y="1357375"/>
            <a:ext cx="69028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五旬节，圣灵降临在门徒身上，</a:t>
            </a:r>
            <a:endParaRPr lang="en-US" altLang="zh-CN" sz="3600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彼得开始传讲福音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040" y="2742863"/>
            <a:ext cx="6664336" cy="289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38 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彼得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你们各人要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悔改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，奉耶稣基督的名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受洗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，叫你们的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罪得赦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，就必领受所赐的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圣灵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20352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1233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哥林多前书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所求于管家的，是要他有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忠心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51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1983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罗马书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12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11 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殷勤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不可懒惰；要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心里火热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常常服侍主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       </a:t>
            </a:r>
          </a:p>
          <a:p>
            <a:pPr>
              <a:lnSpc>
                <a:spcPct val="106000"/>
              </a:lnSpc>
            </a:pP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405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61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认清我们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服事的对象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2502015"/>
            <a:ext cx="4572000" cy="679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尊重教会的领袖</a:t>
            </a:r>
            <a:endParaRPr lang="en-US" altLang="zh-CN" sz="3600" dirty="0">
              <a:solidFill>
                <a:srgbClr val="00B0F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3926" y="3167127"/>
            <a:ext cx="5046265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完全的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委身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，把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最好的献上给主</a:t>
            </a:r>
            <a:endParaRPr lang="en-SG" sz="3600" kern="18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98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3091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罗马书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12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36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所以弟兄们，我以神的慈悲劝你们，将身体献上，当做活祭，是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圣洁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的，是神所喜悦的，你们如此侍奉乃是理所当然的。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06000"/>
              </a:lnSpc>
            </a:pP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324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2537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罗马书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12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2 </a:t>
            </a:r>
            <a:r>
              <a:rPr lang="zh-CN" altLang="en-US" sz="3600" dirty="0">
                <a:solidFill>
                  <a:srgbClr val="C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不要效法这个世界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，只要心意更新而变化，叫你们察验何为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神的善良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纯全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可喜悦的旨意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06000"/>
              </a:lnSpc>
            </a:pP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407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501006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忠心服事主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明白神的旨意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2564904"/>
            <a:ext cx="5256584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忠心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委身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于事奉神</a:t>
            </a:r>
            <a:endParaRPr lang="en-SG" sz="3600" kern="18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2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1111202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总结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团契生活：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思想神的话、读经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6804" y="3212976"/>
            <a:ext cx="4572000" cy="61068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掰饼、记念主、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6804" y="3997059"/>
            <a:ext cx="3877985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一起交通、祷告。</a:t>
            </a:r>
            <a:endParaRPr lang="en-SG" sz="3600" kern="18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81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1111202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总结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126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忠心事奉主：</a:t>
            </a:r>
            <a:endParaRPr lang="en-US" altLang="zh-CN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价值观、生活次序的调整；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044707"/>
            <a:ext cx="4572000" cy="126675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心里</a:t>
            </a:r>
            <a:r>
              <a:rPr lang="zh-CN" altLang="en-US" sz="3600" kern="18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火热</a:t>
            </a:r>
            <a:r>
              <a:rPr lang="zh-CN" altLang="en-US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、传扬、见证主的名；</a:t>
            </a:r>
            <a:endParaRPr lang="en-US" altLang="zh-CN" sz="3600" kern="18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1111202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总结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61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忠心事奉主：</a:t>
            </a: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2636912"/>
            <a:ext cx="4572000" cy="61068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kern="18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爱主有多深？</a:t>
            </a:r>
            <a:endParaRPr lang="en-US" altLang="zh-CN" sz="3600" kern="18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3546" y="3501008"/>
            <a:ext cx="2954655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3600" kern="18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尊主有多少？</a:t>
            </a:r>
            <a:endParaRPr lang="en-US" altLang="zh-CN" sz="3600" kern="18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4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2037737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912768" cy="4501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除了主日敬拜外，我们有参与教会的其他团契生活吗？查经、祷告、掰饼聚会吗？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有什么困难，拦阻我参与教会的团契生活？要如何胜过？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神给我什么恩赐？我要怎样更好的参与教会的服事？</a:t>
            </a:r>
            <a:endParaRPr lang="en-US" altLang="zh-CN" sz="3600" kern="18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</a:pPr>
            <a:r>
              <a:rPr lang="en-SG" sz="1200" dirty="0">
                <a:solidFill>
                  <a:prstClr val="black"/>
                </a:solidFill>
              </a:rPr>
              <a:t> </a:t>
            </a:r>
            <a:r>
              <a:rPr lang="en-SG" sz="12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67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5776" y="452711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2040" y="1256796"/>
            <a:ext cx="6647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五旬节，圣灵降临在门徒身上，</a:t>
            </a:r>
            <a:endParaRPr lang="en-US" altLang="zh-CN" sz="3600" dirty="0">
              <a:solidFill>
                <a:srgbClr val="FF0000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彼得开始传讲福音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040" y="2557704"/>
            <a:ext cx="7096384" cy="2341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40 </a:t>
            </a:r>
            <a:r>
              <a:rPr lang="zh-CN" altLang="en-US" sz="3600" u="sng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彼得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还用许多话作见证，劝勉他们说：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你们当救自己脱离这弯曲的世代！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” </a:t>
            </a:r>
            <a:endParaRPr lang="en-SG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0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5776" y="452711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2040" y="1256796"/>
            <a:ext cx="6647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五旬节，圣灵降临在门徒身上，</a:t>
            </a:r>
            <a:endParaRPr lang="en-US" altLang="zh-CN" sz="3600" dirty="0">
              <a:solidFill>
                <a:srgbClr val="FF0000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彼得开始传讲福音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040" y="2557704"/>
            <a:ext cx="7096384" cy="289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41 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于是，领受他话的人就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受了洗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，那一天，门徒约添了三千人；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42 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都</a:t>
            </a:r>
            <a:r>
              <a:rPr lang="zh-CN" altLang="en-US" sz="3600" dirty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恒心遵守使徒的教训</a:t>
            </a:r>
            <a:r>
              <a:rPr lang="zh-CN" altLang="en-US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彼此交接、掰饼、祈祷。</a:t>
            </a:r>
            <a:endParaRPr lang="en-SG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4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5776" y="452711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2040" y="1256796"/>
            <a:ext cx="6647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五旬节，圣灵降临在门徒身上，</a:t>
            </a:r>
            <a:endParaRPr lang="en-US" altLang="zh-CN" sz="3600" dirty="0">
              <a:solidFill>
                <a:srgbClr val="FF0000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彼得开始传讲福音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040" y="2557704"/>
            <a:ext cx="7096384" cy="289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/>
              <a:t>46 </a:t>
            </a:r>
            <a:r>
              <a:rPr lang="zh-CN" altLang="en-US" sz="3600" dirty="0"/>
              <a:t>他们</a:t>
            </a:r>
            <a:r>
              <a:rPr lang="zh-CN" altLang="en-US" sz="3600" dirty="0">
                <a:solidFill>
                  <a:srgbClr val="0070C0"/>
                </a:solidFill>
              </a:rPr>
              <a:t>天天同心合意</a:t>
            </a:r>
            <a:r>
              <a:rPr lang="zh-CN" altLang="en-US" sz="3600" dirty="0"/>
              <a:t>恒切地</a:t>
            </a:r>
            <a:r>
              <a:rPr lang="zh-CN" altLang="en-US" sz="3600" dirty="0">
                <a:solidFill>
                  <a:srgbClr val="FFC000"/>
                </a:solidFill>
              </a:rPr>
              <a:t>在殿里</a:t>
            </a:r>
            <a:r>
              <a:rPr lang="zh-CN" altLang="en-US" sz="3600" dirty="0"/>
              <a:t>，且</a:t>
            </a:r>
            <a:r>
              <a:rPr lang="zh-CN" altLang="en-US" sz="3600" dirty="0">
                <a:solidFill>
                  <a:srgbClr val="FFC000"/>
                </a:solidFill>
              </a:rPr>
              <a:t>在家中</a:t>
            </a:r>
            <a:r>
              <a:rPr lang="zh-CN" altLang="en-US" sz="3600" dirty="0">
                <a:solidFill>
                  <a:srgbClr val="0070C0"/>
                </a:solidFill>
              </a:rPr>
              <a:t>掰饼</a:t>
            </a:r>
            <a:r>
              <a:rPr lang="zh-CN" altLang="en-US" sz="3600" dirty="0"/>
              <a:t>，存着欢喜、诚实的心用饭，</a:t>
            </a:r>
            <a:r>
              <a:rPr lang="en-SG" sz="3600" dirty="0"/>
              <a:t> </a:t>
            </a:r>
            <a:r>
              <a:rPr lang="en-SG" sz="3600" b="1" baseline="30000" dirty="0"/>
              <a:t>47 </a:t>
            </a:r>
            <a:r>
              <a:rPr lang="zh-CN" altLang="en-US" sz="3600" dirty="0"/>
              <a:t>赞美神，得众民的喜爱。主将得救的人天天加给他们。</a:t>
            </a:r>
            <a:endParaRPr lang="en-SG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0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5776" y="452711"/>
            <a:ext cx="4817344" cy="679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初期教会，信徒的生活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7624" y="1700808"/>
            <a:ext cx="7096384" cy="780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</a:pPr>
            <a:r>
              <a:rPr lang="zh-CN" altLang="en-US" sz="4400" dirty="0">
                <a:solidFill>
                  <a:srgbClr val="0070C0"/>
                </a:solidFill>
              </a:rPr>
              <a:t>信徒们看重：</a:t>
            </a:r>
            <a:endParaRPr lang="en-US" altLang="zh-CN" sz="44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39752" y="2852936"/>
            <a:ext cx="4572000" cy="78098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4400" dirty="0">
                <a:solidFill>
                  <a:srgbClr val="0070C0"/>
                </a:solidFill>
              </a:rPr>
              <a:t>查经、</a:t>
            </a:r>
            <a:endParaRPr lang="en-US" altLang="zh-CN" sz="4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3642501"/>
            <a:ext cx="4572000" cy="78098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4400" dirty="0">
                <a:solidFill>
                  <a:srgbClr val="0070C0"/>
                </a:solidFill>
              </a:rPr>
              <a:t>掰饼、</a:t>
            </a:r>
            <a:endParaRPr lang="en-US" altLang="zh-CN" sz="4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9752" y="4432066"/>
            <a:ext cx="3570208" cy="810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6000"/>
              </a:lnSpc>
            </a:pPr>
            <a:r>
              <a:rPr lang="zh-CN" altLang="en-US" sz="4400" dirty="0">
                <a:solidFill>
                  <a:srgbClr val="0070C0"/>
                </a:solidFill>
              </a:rPr>
              <a:t>交通、祷告。</a:t>
            </a:r>
            <a:endParaRPr lang="en-SG" sz="44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30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620688"/>
            <a:ext cx="3427541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信徒的团契生活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1772816"/>
            <a:ext cx="6406745" cy="2444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12 </a:t>
            </a: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就如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身子是一个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，却有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许多肢体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，而且肢体虽多，仍是一个身子；基督也是这样。</a:t>
            </a:r>
            <a:r>
              <a:rPr lang="en-SG" sz="1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8171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1051</Words>
  <Application>Microsoft Office PowerPoint</Application>
  <PresentationFormat>On-screen Show (4:3)</PresentationFormat>
  <Paragraphs>184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Microsoft YaHei</vt:lpstr>
      <vt:lpstr>Microsoft YaHei Light</vt:lpstr>
      <vt:lpstr>SimSun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時刻需你</dc:title>
  <dc:creator>chua kwee choo</dc:creator>
  <cp:lastModifiedBy>Theng Kioh Ng</cp:lastModifiedBy>
  <cp:revision>41</cp:revision>
  <dcterms:created xsi:type="dcterms:W3CDTF">2012-07-17T23:11:35Z</dcterms:created>
  <dcterms:modified xsi:type="dcterms:W3CDTF">2019-10-12T20:59:44Z</dcterms:modified>
</cp:coreProperties>
</file>