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6" r:id="rId2"/>
    <p:sldId id="257" r:id="rId3"/>
    <p:sldId id="277" r:id="rId4"/>
    <p:sldId id="258" r:id="rId5"/>
    <p:sldId id="260" r:id="rId6"/>
    <p:sldId id="259" r:id="rId7"/>
    <p:sldId id="278" r:id="rId8"/>
    <p:sldId id="268" r:id="rId9"/>
    <p:sldId id="261" r:id="rId10"/>
    <p:sldId id="279" r:id="rId11"/>
    <p:sldId id="271" r:id="rId12"/>
    <p:sldId id="262" r:id="rId13"/>
    <p:sldId id="263" r:id="rId14"/>
    <p:sldId id="264" r:id="rId15"/>
    <p:sldId id="273" r:id="rId16"/>
    <p:sldId id="265" r:id="rId17"/>
    <p:sldId id="269" r:id="rId18"/>
    <p:sldId id="266" r:id="rId19"/>
    <p:sldId id="280" r:id="rId20"/>
    <p:sldId id="267" r:id="rId21"/>
    <p:sldId id="270" r:id="rId22"/>
    <p:sldId id="274" r:id="rId23"/>
    <p:sldId id="275" r:id="rId24"/>
    <p:sldId id="27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816" autoAdjust="0"/>
    <p:restoredTop sz="94660"/>
  </p:normalViewPr>
  <p:slideViewPr>
    <p:cSldViewPr snapToGrid="0">
      <p:cViewPr varScale="1">
        <p:scale>
          <a:sx n="31" d="100"/>
          <a:sy n="31" d="100"/>
        </p:scale>
        <p:origin x="72" y="1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Saturday, November 2, 2024</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01535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Saturday, November 2, 2024</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4450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Saturday, November 2, 2024</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13977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Saturday, November 2, 2024</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4736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Saturday, November 2, 2024</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991937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Saturday, November 2, 2024</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62136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Saturday, November 2, 2024</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51996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Saturday, November 2, 2024</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614336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Saturday, November 2, 2024</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46125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Saturday, November 2, 2024</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89267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Saturday, November 2, 2024</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494765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Saturday, November 2, 2024</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188861311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29" r:id="rId6"/>
    <p:sldLayoutId id="2147483725" r:id="rId7"/>
    <p:sldLayoutId id="2147483726" r:id="rId8"/>
    <p:sldLayoutId id="2147483727" r:id="rId9"/>
    <p:sldLayoutId id="2147483728" r:id="rId10"/>
    <p:sldLayoutId id="2147483730"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F619DE0E-F039-443E-AF60-E4B6AA72D2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0"/>
            <a:ext cx="8104091" cy="6857571"/>
          </a:xfrm>
          <a:prstGeom prst="rect">
            <a:avLst/>
          </a:prstGeom>
          <a:gradFill>
            <a:gsLst>
              <a:gs pos="0">
                <a:schemeClr val="accent4">
                  <a:alpha val="80000"/>
                </a:schemeClr>
              </a:gs>
              <a:gs pos="100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874250" y="627728"/>
            <a:ext cx="4355593" cy="8104092"/>
          </a:xfrm>
          <a:prstGeom prst="rect">
            <a:avLst/>
          </a:prstGeom>
          <a:gradFill>
            <a:gsLst>
              <a:gs pos="0">
                <a:schemeClr val="accent5">
                  <a:alpha val="0"/>
                </a:schemeClr>
              </a:gs>
              <a:gs pos="91000">
                <a:schemeClr val="accent2">
                  <a:alpha val="43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1"/>
            <a:ext cx="5638801" cy="6886827"/>
          </a:xfrm>
          <a:prstGeom prst="rect">
            <a:avLst/>
          </a:prstGeom>
          <a:gradFill>
            <a:gsLst>
              <a:gs pos="49000">
                <a:schemeClr val="accent6">
                  <a:lumMod val="75000"/>
                  <a:alpha val="0"/>
                </a:schemeClr>
              </a:gs>
              <a:gs pos="99000">
                <a:schemeClr val="accent6">
                  <a:alpha val="79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55993D72-5628-4E5E-BB9F-96066414E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609180" y="724988"/>
            <a:ext cx="5121259" cy="5458067"/>
          </a:xfrm>
          <a:prstGeom prst="ellipse">
            <a:avLst/>
          </a:prstGeom>
          <a:gradFill>
            <a:gsLst>
              <a:gs pos="39000">
                <a:schemeClr val="accent4">
                  <a:lumMod val="20000"/>
                  <a:lumOff val="80000"/>
                  <a:alpha val="0"/>
                </a:schemeClr>
              </a:gs>
              <a:gs pos="100000">
                <a:schemeClr val="accent6">
                  <a:alpha val="2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AB4311F-6E0A-A55E-D70F-EF0ABA1086CF}"/>
              </a:ext>
            </a:extLst>
          </p:cNvPr>
          <p:cNvSpPr>
            <a:spLocks noGrp="1"/>
          </p:cNvSpPr>
          <p:nvPr>
            <p:ph type="ctrTitle"/>
          </p:nvPr>
        </p:nvSpPr>
        <p:spPr>
          <a:xfrm>
            <a:off x="1543925" y="1241328"/>
            <a:ext cx="4471179" cy="1409421"/>
          </a:xfrm>
        </p:spPr>
        <p:txBody>
          <a:bodyPr anchor="t">
            <a:normAutofit/>
          </a:bodyPr>
          <a:lstStyle/>
          <a:p>
            <a:pPr algn="l"/>
            <a:br>
              <a:rPr lang="en-CA" altLang="zh-CN" dirty="0">
                <a:solidFill>
                  <a:schemeClr val="bg1"/>
                </a:solidFill>
              </a:rPr>
            </a:br>
            <a:r>
              <a:rPr lang="zh-CN" altLang="en-US" sz="4800" dirty="0">
                <a:solidFill>
                  <a:schemeClr val="bg1"/>
                </a:solidFill>
                <a:latin typeface="SimSun" panose="02010600030101010101" pitchFamily="2" charset="-122"/>
                <a:ea typeface="SimSun" panose="02010600030101010101" pitchFamily="2" charset="-122"/>
              </a:rPr>
              <a:t>相伴相守之道</a:t>
            </a:r>
            <a:endParaRPr lang="en-CA" sz="4800" dirty="0">
              <a:solidFill>
                <a:schemeClr val="bg1"/>
              </a:solidFill>
              <a:latin typeface="SimSun" panose="02010600030101010101" pitchFamily="2" charset="-122"/>
              <a:ea typeface="SimSun" panose="02010600030101010101" pitchFamily="2" charset="-122"/>
            </a:endParaRPr>
          </a:p>
        </p:txBody>
      </p:sp>
      <p:sp>
        <p:nvSpPr>
          <p:cNvPr id="3" name="Subtitle 2">
            <a:extLst>
              <a:ext uri="{FF2B5EF4-FFF2-40B4-BE49-F238E27FC236}">
                <a16:creationId xmlns:a16="http://schemas.microsoft.com/office/drawing/2014/main" id="{01F2C336-3015-B84E-C452-9A5368C9E7C5}"/>
              </a:ext>
            </a:extLst>
          </p:cNvPr>
          <p:cNvSpPr>
            <a:spLocks noGrp="1"/>
          </p:cNvSpPr>
          <p:nvPr>
            <p:ph type="subTitle" idx="1"/>
          </p:nvPr>
        </p:nvSpPr>
        <p:spPr>
          <a:xfrm>
            <a:off x="2479305" y="562124"/>
            <a:ext cx="2483007" cy="1248274"/>
          </a:xfrm>
        </p:spPr>
        <p:txBody>
          <a:bodyPr anchor="b">
            <a:noAutofit/>
          </a:bodyPr>
          <a:lstStyle/>
          <a:p>
            <a:pPr algn="l"/>
            <a:r>
              <a:rPr lang="zh-TW" altLang="en-US" sz="6600" b="1" dirty="0">
                <a:solidFill>
                  <a:schemeClr val="bg1"/>
                </a:solidFill>
                <a:latin typeface="SimSun" panose="02010600030101010101" pitchFamily="2" charset="-122"/>
                <a:ea typeface="SimSun" panose="02010600030101010101" pitchFamily="2" charset="-122"/>
              </a:rPr>
              <a:t>婚姻</a:t>
            </a:r>
            <a:endParaRPr lang="en-CA" sz="6600" b="1" dirty="0">
              <a:solidFill>
                <a:schemeClr val="bg1"/>
              </a:solidFill>
              <a:latin typeface="SimSun" panose="02010600030101010101" pitchFamily="2" charset="-122"/>
              <a:ea typeface="SimSun" panose="02010600030101010101" pitchFamily="2" charset="-122"/>
            </a:endParaRPr>
          </a:p>
        </p:txBody>
      </p:sp>
      <p:pic>
        <p:nvPicPr>
          <p:cNvPr id="4" name="Picture 3" descr="Wavy paint art pattern">
            <a:extLst>
              <a:ext uri="{FF2B5EF4-FFF2-40B4-BE49-F238E27FC236}">
                <a16:creationId xmlns:a16="http://schemas.microsoft.com/office/drawing/2014/main" id="{F091CA3B-BBA7-548A-AA50-74C24090B549}"/>
              </a:ext>
            </a:extLst>
          </p:cNvPr>
          <p:cNvPicPr>
            <a:picLocks noChangeAspect="1"/>
          </p:cNvPicPr>
          <p:nvPr/>
        </p:nvPicPr>
        <p:blipFill rotWithShape="1">
          <a:blip r:embed="rId2"/>
          <a:srcRect l="44873" r="13279" b="1"/>
          <a:stretch/>
        </p:blipFill>
        <p:spPr>
          <a:xfrm>
            <a:off x="8104092" y="10"/>
            <a:ext cx="4099858" cy="6857990"/>
          </a:xfrm>
          <a:prstGeom prst="rect">
            <a:avLst/>
          </a:prstGeom>
        </p:spPr>
      </p:pic>
      <p:sp>
        <p:nvSpPr>
          <p:cNvPr id="6" name="TextBox 5">
            <a:extLst>
              <a:ext uri="{FF2B5EF4-FFF2-40B4-BE49-F238E27FC236}">
                <a16:creationId xmlns:a16="http://schemas.microsoft.com/office/drawing/2014/main" id="{6C537653-2323-E6D3-6B5A-AB257CEE5C53}"/>
              </a:ext>
            </a:extLst>
          </p:cNvPr>
          <p:cNvSpPr txBox="1"/>
          <p:nvPr/>
        </p:nvSpPr>
        <p:spPr>
          <a:xfrm>
            <a:off x="520831" y="4291046"/>
            <a:ext cx="6990707" cy="1333635"/>
          </a:xfrm>
          <a:prstGeom prst="rect">
            <a:avLst/>
          </a:prstGeom>
          <a:noFill/>
        </p:spPr>
        <p:txBody>
          <a:bodyPr wrap="square">
            <a:spAutoFit/>
          </a:bodyPr>
          <a:lstStyle/>
          <a:p>
            <a:pPr marL="0" marR="0">
              <a:lnSpc>
                <a:spcPct val="107000"/>
              </a:lnSpc>
              <a:spcBef>
                <a:spcPts val="0"/>
              </a:spcBef>
              <a:spcAft>
                <a:spcPts val="800"/>
              </a:spcAft>
            </a:pPr>
            <a:r>
              <a:rPr lang="zh-CN" sz="2400" b="1" kern="100" dirty="0">
                <a:solidFill>
                  <a:schemeClr val="bg1"/>
                </a:solidFill>
                <a:effectLst/>
                <a:latin typeface="SimSun" panose="02010600030101010101" pitchFamily="2" charset="-122"/>
                <a:ea typeface="SimSun" panose="02010600030101010101" pitchFamily="2" charset="-122"/>
                <a:cs typeface="Times New Roman" panose="02020603050405020304" pitchFamily="18" charset="0"/>
              </a:rPr>
              <a:t>先古时代誓约须如发进行，不得违背，婚姻为神所定的圣洁之约，当承诺终身信手永久，至死不渝。</a:t>
            </a:r>
            <a:endParaRPr lang="en-CA" altLang="zh-CN" sz="2400" b="1" kern="100" dirty="0">
              <a:solidFill>
                <a:schemeClr val="bg1"/>
              </a:solidFill>
              <a:effectLst/>
              <a:latin typeface="SimSun" panose="02010600030101010101" pitchFamily="2" charset="-122"/>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zh-TW" altLang="en-US" sz="2400" b="1" kern="100" dirty="0">
                <a:solidFill>
                  <a:schemeClr val="bg1"/>
                </a:solidFill>
                <a:effectLst/>
                <a:latin typeface="SimSun" panose="02010600030101010101" pitchFamily="2" charset="-122"/>
                <a:ea typeface="SimSun" panose="02010600030101010101" pitchFamily="2" charset="-122"/>
                <a:cs typeface="Times New Roman" panose="02020603050405020304" pitchFamily="18" charset="0"/>
              </a:rPr>
              <a:t>                            </a:t>
            </a:r>
            <a:r>
              <a:rPr lang="zh-TW" altLang="en-US" sz="2000" b="1" kern="100" dirty="0">
                <a:solidFill>
                  <a:schemeClr val="bg1"/>
                </a:solidFill>
                <a:effectLst/>
                <a:latin typeface="SimSun" panose="02010600030101010101" pitchFamily="2" charset="-122"/>
                <a:ea typeface="SimSun" panose="02010600030101010101" pitchFamily="2" charset="-122"/>
                <a:cs typeface="Times New Roman" panose="02020603050405020304" pitchFamily="18" charset="0"/>
              </a:rPr>
              <a:t>瓊 </a:t>
            </a:r>
            <a:r>
              <a:rPr lang="en-US" altLang="zh-TW" sz="2000" b="1" kern="100" dirty="0">
                <a:solidFill>
                  <a:schemeClr val="bg1"/>
                </a:solidFill>
                <a:effectLst/>
                <a:latin typeface="SimSun" panose="02010600030101010101" pitchFamily="2" charset="-122"/>
                <a:ea typeface="SimSun" panose="02010600030101010101" pitchFamily="2" charset="-122"/>
                <a:cs typeface="Times New Roman" panose="02020603050405020304" pitchFamily="18" charset="0"/>
              </a:rPr>
              <a:t>·</a:t>
            </a:r>
            <a:r>
              <a:rPr lang="zh-TW" altLang="en-US" sz="2000" b="1" kern="100" dirty="0">
                <a:solidFill>
                  <a:schemeClr val="bg1"/>
                </a:solidFill>
                <a:effectLst/>
                <a:latin typeface="SimSun" panose="02010600030101010101" pitchFamily="2" charset="-122"/>
                <a:ea typeface="SimSun" panose="02010600030101010101" pitchFamily="2" charset="-122"/>
                <a:cs typeface="Times New Roman" panose="02020603050405020304" pitchFamily="18" charset="0"/>
              </a:rPr>
              <a:t>亨特</a:t>
            </a:r>
            <a:r>
              <a:rPr lang="zh-TW" altLang="en-US" sz="2400" b="1" kern="100" dirty="0">
                <a:solidFill>
                  <a:schemeClr val="bg1"/>
                </a:solidFill>
                <a:effectLst/>
                <a:latin typeface="SimSun" panose="02010600030101010101" pitchFamily="2" charset="-122"/>
                <a:ea typeface="SimSun" panose="02010600030101010101" pitchFamily="2" charset="-122"/>
                <a:cs typeface="Times New Roman" panose="02020603050405020304" pitchFamily="18" charset="0"/>
              </a:rPr>
              <a:t>                                                                                 </a:t>
            </a:r>
            <a:endParaRPr lang="en-CA" sz="2400" b="1" kern="100" dirty="0">
              <a:solidFill>
                <a:schemeClr val="bg1"/>
              </a:solidFill>
              <a:effectLst/>
              <a:latin typeface="SimSun" panose="02010600030101010101" pitchFamily="2" charset="-122"/>
              <a:ea typeface="SimSun" panose="02010600030101010101" pitchFamily="2" charset="-122"/>
              <a:cs typeface="Times New Roman" panose="02020603050405020304" pitchFamily="18" charset="0"/>
            </a:endParaRPr>
          </a:p>
        </p:txBody>
      </p:sp>
      <p:sp>
        <p:nvSpPr>
          <p:cNvPr id="8" name="TextBox 7">
            <a:extLst>
              <a:ext uri="{FF2B5EF4-FFF2-40B4-BE49-F238E27FC236}">
                <a16:creationId xmlns:a16="http://schemas.microsoft.com/office/drawing/2014/main" id="{574930C0-8277-DD0B-6A36-298C1C95904F}"/>
              </a:ext>
            </a:extLst>
          </p:cNvPr>
          <p:cNvSpPr txBox="1"/>
          <p:nvPr/>
        </p:nvSpPr>
        <p:spPr>
          <a:xfrm>
            <a:off x="1934219" y="3329953"/>
            <a:ext cx="4471179" cy="830997"/>
          </a:xfrm>
          <a:prstGeom prst="rect">
            <a:avLst/>
          </a:prstGeom>
          <a:noFill/>
        </p:spPr>
        <p:txBody>
          <a:bodyPr wrap="square">
            <a:spAutoFit/>
          </a:bodyPr>
          <a:lstStyle/>
          <a:p>
            <a:r>
              <a:rPr lang="zh-CN" altLang="en-US" sz="2400" b="1" dirty="0">
                <a:solidFill>
                  <a:schemeClr val="bg1">
                    <a:lumMod val="95000"/>
                  </a:schemeClr>
                </a:solidFill>
                <a:latin typeface="SimSun" panose="02010600030101010101" pitchFamily="2" charset="-122"/>
                <a:ea typeface="SimSun" panose="02010600030101010101" pitchFamily="2" charset="-122"/>
              </a:rPr>
              <a:t>“请你先求问耶和华”  </a:t>
            </a:r>
            <a:endParaRPr lang="en-CA" altLang="zh-CN" sz="2400" b="1" dirty="0">
              <a:solidFill>
                <a:schemeClr val="bg1">
                  <a:lumMod val="95000"/>
                </a:schemeClr>
              </a:solidFill>
              <a:latin typeface="SimSun" panose="02010600030101010101" pitchFamily="2" charset="-122"/>
              <a:ea typeface="SimSun" panose="02010600030101010101" pitchFamily="2" charset="-122"/>
            </a:endParaRPr>
          </a:p>
          <a:p>
            <a:r>
              <a:rPr lang="en-CA" sz="2400" b="1" dirty="0">
                <a:solidFill>
                  <a:schemeClr val="bg1">
                    <a:lumMod val="95000"/>
                  </a:schemeClr>
                </a:solidFill>
                <a:latin typeface="SimSun" panose="02010600030101010101" pitchFamily="2" charset="-122"/>
                <a:ea typeface="SimSun" panose="02010600030101010101" pitchFamily="2" charset="-122"/>
              </a:rPr>
              <a:t>                </a:t>
            </a:r>
            <a:r>
              <a:rPr lang="zh-CN" altLang="en-US" sz="2000" b="1" dirty="0">
                <a:solidFill>
                  <a:schemeClr val="bg1">
                    <a:lumMod val="95000"/>
                  </a:schemeClr>
                </a:solidFill>
                <a:latin typeface="SimSun" panose="02010600030101010101" pitchFamily="2" charset="-122"/>
                <a:ea typeface="SimSun" panose="02010600030101010101" pitchFamily="2" charset="-122"/>
              </a:rPr>
              <a:t>列上</a:t>
            </a:r>
            <a:r>
              <a:rPr lang="en-CA" altLang="zh-CN" sz="2000" b="1" dirty="0">
                <a:solidFill>
                  <a:schemeClr val="bg1">
                    <a:lumMod val="95000"/>
                  </a:schemeClr>
                </a:solidFill>
                <a:latin typeface="SimSun" panose="02010600030101010101" pitchFamily="2" charset="-122"/>
                <a:ea typeface="SimSun" panose="02010600030101010101" pitchFamily="2" charset="-122"/>
              </a:rPr>
              <a:t>22</a:t>
            </a:r>
            <a:r>
              <a:rPr lang="zh-CN" altLang="en-US" sz="2000" b="1" dirty="0">
                <a:solidFill>
                  <a:schemeClr val="bg1">
                    <a:lumMod val="95000"/>
                  </a:schemeClr>
                </a:solidFill>
                <a:latin typeface="SimSun" panose="02010600030101010101" pitchFamily="2" charset="-122"/>
                <a:ea typeface="SimSun" panose="02010600030101010101" pitchFamily="2" charset="-122"/>
              </a:rPr>
              <a:t>：</a:t>
            </a:r>
            <a:r>
              <a:rPr lang="en-CA" altLang="zh-CN" sz="2000" b="1" dirty="0">
                <a:solidFill>
                  <a:schemeClr val="bg1">
                    <a:lumMod val="95000"/>
                  </a:schemeClr>
                </a:solidFill>
                <a:latin typeface="SimSun" panose="02010600030101010101" pitchFamily="2" charset="-122"/>
                <a:ea typeface="SimSun" panose="02010600030101010101" pitchFamily="2" charset="-122"/>
              </a:rPr>
              <a:t>5</a:t>
            </a:r>
            <a:r>
              <a:rPr lang="en-CA" sz="2000" b="1" dirty="0">
                <a:solidFill>
                  <a:schemeClr val="bg1">
                    <a:lumMod val="95000"/>
                  </a:schemeClr>
                </a:solidFill>
                <a:latin typeface="SimSun" panose="02010600030101010101" pitchFamily="2" charset="-122"/>
                <a:ea typeface="SimSun" panose="02010600030101010101" pitchFamily="2" charset="-122"/>
              </a:rPr>
              <a:t>             </a:t>
            </a:r>
            <a:r>
              <a:rPr lang="zh-CN" altLang="en-US" sz="2000" b="1" dirty="0">
                <a:solidFill>
                  <a:schemeClr val="bg1">
                    <a:lumMod val="95000"/>
                  </a:schemeClr>
                </a:solidFill>
                <a:latin typeface="SimSun" panose="02010600030101010101" pitchFamily="2" charset="-122"/>
                <a:ea typeface="SimSun" panose="02010600030101010101" pitchFamily="2" charset="-122"/>
              </a:rPr>
              <a:t>         </a:t>
            </a:r>
            <a:endParaRPr lang="en-CA" sz="2000" b="1" dirty="0">
              <a:solidFill>
                <a:schemeClr val="bg1">
                  <a:lumMod val="95000"/>
                </a:schemeClr>
              </a:solidFill>
              <a:latin typeface="SimSun" panose="02010600030101010101" pitchFamily="2" charset="-122"/>
              <a:ea typeface="SimSun" panose="02010600030101010101" pitchFamily="2" charset="-122"/>
            </a:endParaRPr>
          </a:p>
        </p:txBody>
      </p:sp>
      <p:sp>
        <p:nvSpPr>
          <p:cNvPr id="5" name="TextBox 4">
            <a:extLst>
              <a:ext uri="{FF2B5EF4-FFF2-40B4-BE49-F238E27FC236}">
                <a16:creationId xmlns:a16="http://schemas.microsoft.com/office/drawing/2014/main" id="{AA6B4E86-0209-237B-DB15-18E956C18E31}"/>
              </a:ext>
            </a:extLst>
          </p:cNvPr>
          <p:cNvSpPr txBox="1"/>
          <p:nvPr/>
        </p:nvSpPr>
        <p:spPr>
          <a:xfrm>
            <a:off x="1317812" y="2814918"/>
            <a:ext cx="5746376" cy="461665"/>
          </a:xfrm>
          <a:prstGeom prst="rect">
            <a:avLst/>
          </a:prstGeom>
          <a:noFill/>
        </p:spPr>
        <p:txBody>
          <a:bodyPr wrap="square" rtlCol="0">
            <a:spAutoFit/>
          </a:bodyPr>
          <a:lstStyle/>
          <a:p>
            <a:r>
              <a:rPr lang="en-CA" sz="2400" dirty="0">
                <a:solidFill>
                  <a:srgbClr val="FFFF00"/>
                </a:solidFill>
              </a:rPr>
              <a:t>The Way to Keep Accompanied in  Marriage </a:t>
            </a:r>
          </a:p>
        </p:txBody>
      </p:sp>
    </p:spTree>
    <p:extLst>
      <p:ext uri="{BB962C8B-B14F-4D97-AF65-F5344CB8AC3E}">
        <p14:creationId xmlns:p14="http://schemas.microsoft.com/office/powerpoint/2010/main" val="2995165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52EFEF-7E4A-6564-92EF-F253613C2009}"/>
              </a:ext>
            </a:extLst>
          </p:cNvPr>
          <p:cNvSpPr txBox="1"/>
          <p:nvPr/>
        </p:nvSpPr>
        <p:spPr>
          <a:xfrm>
            <a:off x="250785" y="112707"/>
            <a:ext cx="11690430" cy="663258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altLang="zh-CN"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2</a:t>
            </a:r>
            <a:r>
              <a:rPr kumimoji="0" lang="zh-CN" altLang="en-US"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，互相愉悦 </a:t>
            </a:r>
            <a:r>
              <a:rPr kumimoji="0" lang="en-US" altLang="zh-CN" sz="25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Pleasure with each other</a:t>
            </a:r>
            <a:r>
              <a:rPr kumimoji="0" lang="zh-CN" altLang="en-US"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婚姻关系是神赐给人类特殊的礼物，二人真正的相互愉悦产生於自制和顺从之心。</a:t>
            </a:r>
            <a:r>
              <a:rPr kumimoji="0" lang="en-CA" altLang="zh-CN" sz="25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The true mutual pleasure with each other comes from self-control and obedience.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箴</a:t>
            </a:r>
            <a:r>
              <a:rPr kumimoji="0" lang="en-CA" altLang="zh-CN"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Prov.</a:t>
            </a:r>
            <a:r>
              <a:rPr kumimoji="0" lang="en-US" altLang="zh-CN"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5:18</a:t>
            </a:r>
            <a:r>
              <a:rPr kumimoji="0" lang="zh-CN" altLang="en-US"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要使你的泉源蒙福．要喜悦你幼年所娶的妻。</a:t>
            </a:r>
            <a:endParaRPr kumimoji="0" lang="en-CA" altLang="zh-CN"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altLang="zh-CN" sz="25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3</a:t>
            </a:r>
            <a:r>
              <a:rPr kumimoji="0" lang="zh-CN" altLang="en-US"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，抚养子女 </a:t>
            </a:r>
            <a:r>
              <a:rPr kumimoji="0" lang="en-CA" altLang="zh-CN" sz="25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Raise children</a:t>
            </a:r>
            <a:r>
              <a:rPr kumimoji="0" lang="en-CA" altLang="zh-CN"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en-US" altLang="zh-CN"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圣经</a:t>
            </a:r>
            <a:r>
              <a:rPr kumimoji="0" lang="en-US" altLang="zh-CN"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中神给予亚当和夏娃的第一道命令是要生养众多，神希望地上布满神的子孙。</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创</a:t>
            </a:r>
            <a:r>
              <a:rPr kumimoji="0" lang="en-CA" altLang="zh-CN" sz="2400" b="1" i="1"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Genesis</a:t>
            </a:r>
            <a:r>
              <a:rPr kumimoji="0" lang="en-CA" altLang="zh-CN"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kumimoji="0" lang="en-US" altLang="zh-CN"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1:28</a:t>
            </a:r>
            <a:r>
              <a:rPr kumimoji="0" lang="zh-CN" altLang="en-US"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神就赐福给他们、又对他们说、要生养众多、遍满地面、治理这地．也要管理海里的鱼、空中的鸟．和地上各样行动的活物。</a:t>
            </a:r>
            <a:endParaRPr kumimoji="0" lang="en-CA" altLang="zh-CN"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altLang="zh-CN" sz="25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altLang="zh-CN"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4</a:t>
            </a:r>
            <a:r>
              <a:rPr kumimoji="0" lang="zh-CN" altLang="en-US" sz="25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，臻於完美密切的婚姻关系，是夫妻彼此了解对方的缺点与不足，神使夫妻互相配搭彼此顺服，满有基督的形象。</a:t>
            </a:r>
            <a:r>
              <a:rPr kumimoji="0" lang="en-CA" altLang="zh-CN" sz="25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A perfect and close marriage is one in which husband and wife understand each other’s shortcomings, and God makes them fit together and obedient to each other, full of the image of Christ. </a:t>
            </a:r>
            <a:endParaRPr kumimoji="0" lang="zh-CN" altLang="en-US" sz="25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罗</a:t>
            </a:r>
            <a:r>
              <a:rPr kumimoji="0" lang="en-CA" altLang="zh-CN" sz="2400" b="1" i="1"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Romans</a:t>
            </a:r>
            <a:r>
              <a:rPr kumimoji="0" lang="en-CA" altLang="zh-CN"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kumimoji="0" lang="en-US" altLang="zh-CN"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8:29</a:t>
            </a:r>
            <a:r>
              <a:rPr kumimoji="0" lang="zh-CN" altLang="en-US" sz="2400" b="0" i="1"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因为他预先所知道的人、就预先定下效法他儿子的模样使他儿子在许多弟兄中作长子．</a:t>
            </a:r>
          </a:p>
        </p:txBody>
      </p:sp>
    </p:spTree>
    <p:extLst>
      <p:ext uri="{BB962C8B-B14F-4D97-AF65-F5344CB8AC3E}">
        <p14:creationId xmlns:p14="http://schemas.microsoft.com/office/powerpoint/2010/main" val="3591806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62155A-85B8-0265-F07A-7D087757B928}"/>
              </a:ext>
            </a:extLst>
          </p:cNvPr>
          <p:cNvSpPr txBox="1"/>
          <p:nvPr/>
        </p:nvSpPr>
        <p:spPr>
          <a:xfrm>
            <a:off x="614236" y="557962"/>
            <a:ext cx="10994667" cy="5386090"/>
          </a:xfrm>
          <a:prstGeom prst="rect">
            <a:avLst/>
          </a:prstGeom>
          <a:noFill/>
        </p:spPr>
        <p:txBody>
          <a:bodyPr wrap="square">
            <a:spAutoFit/>
          </a:bodyPr>
          <a:lstStyle/>
          <a:p>
            <a:r>
              <a:rPr lang="zh-CN" altLang="en-US" sz="2800" b="1" dirty="0">
                <a:latin typeface="SimSun" panose="02010600030101010101" pitchFamily="2" charset="-122"/>
                <a:ea typeface="SimSun" panose="02010600030101010101" pitchFamily="2" charset="-122"/>
              </a:rPr>
              <a:t>神设定的婚姻类型是什么？</a:t>
            </a:r>
            <a:r>
              <a:rPr lang="en-CA" altLang="zh-CN" sz="2800" b="1" dirty="0">
                <a:solidFill>
                  <a:srgbClr val="C00000"/>
                </a:solidFill>
                <a:latin typeface="SimSun" panose="02010600030101010101" pitchFamily="2" charset="-122"/>
                <a:ea typeface="SimSun" panose="02010600030101010101" pitchFamily="2" charset="-122"/>
              </a:rPr>
              <a:t>What type of marriage has God set up? </a:t>
            </a:r>
          </a:p>
          <a:p>
            <a:endParaRPr lang="en-US" altLang="zh-CN" sz="2800" b="1"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1, </a:t>
            </a:r>
            <a:r>
              <a:rPr lang="zh-CN" altLang="en-US" sz="2400" dirty="0">
                <a:latin typeface="SimSun" panose="02010600030101010101" pitchFamily="2" charset="-122"/>
                <a:ea typeface="SimSun" panose="02010600030101010101" pitchFamily="2" charset="-122"/>
              </a:rPr>
              <a:t>一夫一妻制 </a:t>
            </a:r>
            <a:r>
              <a:rPr lang="en-CA" altLang="zh-CN" sz="2400" b="1" dirty="0">
                <a:solidFill>
                  <a:srgbClr val="C00000"/>
                </a:solidFill>
                <a:latin typeface="SimSun" panose="02010600030101010101" pitchFamily="2" charset="-122"/>
                <a:ea typeface="SimSun" panose="02010600030101010101" pitchFamily="2" charset="-122"/>
              </a:rPr>
              <a:t>Monogamy</a:t>
            </a:r>
            <a:r>
              <a:rPr lang="zh-CN" altLang="en-US" sz="2400" dirty="0">
                <a:latin typeface="SimSun" panose="02010600030101010101" pitchFamily="2" charset="-122"/>
                <a:ea typeface="SimSun" panose="02010600030101010101" pitchFamily="2" charset="-122"/>
              </a:rPr>
              <a:t>：只与一个人结婚并同时只有一个配偶。</a:t>
            </a:r>
          </a:p>
          <a:p>
            <a:r>
              <a:rPr lang="zh-CN" altLang="en-US" sz="2400" dirty="0">
                <a:latin typeface="SimSun" panose="02010600030101010101" pitchFamily="2" charset="-122"/>
                <a:ea typeface="SimSun" panose="02010600030101010101" pitchFamily="2" charset="-122"/>
              </a:rPr>
              <a:t>林前</a:t>
            </a:r>
            <a:r>
              <a:rPr lang="en-CA" altLang="zh-CN" sz="2400" b="1" dirty="0">
                <a:solidFill>
                  <a:srgbClr val="C00000"/>
                </a:solidFill>
                <a:latin typeface="SimSun" panose="02010600030101010101" pitchFamily="2" charset="-122"/>
                <a:ea typeface="SimSun" panose="02010600030101010101" pitchFamily="2" charset="-122"/>
              </a:rPr>
              <a:t>1 Cor</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7:39 </a:t>
            </a:r>
            <a:r>
              <a:rPr lang="zh-CN" altLang="en-US" sz="2400" dirty="0">
                <a:latin typeface="SimSun" panose="02010600030101010101" pitchFamily="2" charset="-122"/>
                <a:ea typeface="SimSun" panose="02010600030101010101" pitchFamily="2" charset="-122"/>
              </a:rPr>
              <a:t>丈夫活着的时候、妻子是被约束的．丈夫若死了、妻子就可以自由、随意再嫁．只是要嫁在主里面的人。</a:t>
            </a:r>
            <a:endParaRPr lang="en-CA" altLang="zh-CN" sz="2400" dirty="0">
              <a:latin typeface="SimSun" panose="02010600030101010101" pitchFamily="2" charset="-122"/>
              <a:ea typeface="SimSun" panose="02010600030101010101" pitchFamily="2" charset="-122"/>
            </a:endParaRPr>
          </a:p>
          <a:p>
            <a:endParaRPr lang="zh-CN" altLang="en-US"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2, </a:t>
            </a:r>
            <a:r>
              <a:rPr lang="zh-CN" altLang="en-US" sz="2400" dirty="0">
                <a:latin typeface="SimSun" panose="02010600030101010101" pitchFamily="2" charset="-122"/>
                <a:ea typeface="SimSun" panose="02010600030101010101" pitchFamily="2" charset="-122"/>
              </a:rPr>
              <a:t>重婚 </a:t>
            </a:r>
            <a:r>
              <a:rPr lang="en-CA" altLang="zh-CN" sz="2400" b="1" dirty="0">
                <a:solidFill>
                  <a:srgbClr val="C00000"/>
                </a:solidFill>
                <a:latin typeface="SimSun" panose="02010600030101010101" pitchFamily="2" charset="-122"/>
                <a:ea typeface="SimSun" panose="02010600030101010101" pitchFamily="2" charset="-122"/>
              </a:rPr>
              <a:t>Bigamy</a:t>
            </a:r>
            <a:r>
              <a:rPr lang="zh-CN" altLang="en-US" sz="2400" dirty="0">
                <a:latin typeface="SimSun" panose="02010600030101010101" pitchFamily="2" charset="-122"/>
                <a:ea typeface="SimSun" panose="02010600030101010101" pitchFamily="2" charset="-122"/>
              </a:rPr>
              <a:t>：法律上已有分配，却又与另一人结婚，</a:t>
            </a:r>
          </a:p>
          <a:p>
            <a:r>
              <a:rPr lang="zh-CN" altLang="en-US" sz="2400" dirty="0">
                <a:latin typeface="SimSun" panose="02010600030101010101" pitchFamily="2" charset="-122"/>
                <a:ea typeface="SimSun" panose="02010600030101010101" pitchFamily="2" charset="-122"/>
              </a:rPr>
              <a:t>林前 </a:t>
            </a:r>
            <a:r>
              <a:rPr lang="en-CA" altLang="zh-CN" sz="2400" b="1" dirty="0">
                <a:solidFill>
                  <a:srgbClr val="C00000"/>
                </a:solidFill>
                <a:latin typeface="SimSun" panose="02010600030101010101" pitchFamily="2" charset="-122"/>
                <a:ea typeface="SimSun" panose="02010600030101010101" pitchFamily="2" charset="-122"/>
              </a:rPr>
              <a:t>1 Cor. </a:t>
            </a:r>
            <a:r>
              <a:rPr lang="en-US" altLang="zh-CN" sz="2400" dirty="0">
                <a:latin typeface="SimSun" panose="02010600030101010101" pitchFamily="2" charset="-122"/>
                <a:ea typeface="SimSun" panose="02010600030101010101" pitchFamily="2" charset="-122"/>
              </a:rPr>
              <a:t>7:2</a:t>
            </a:r>
            <a:r>
              <a:rPr lang="zh-CN" altLang="en-US" sz="2400" dirty="0">
                <a:latin typeface="SimSun" panose="02010600030101010101" pitchFamily="2" charset="-122"/>
                <a:ea typeface="SimSun" panose="02010600030101010101" pitchFamily="2" charset="-122"/>
              </a:rPr>
              <a:t>但要免淫乱的事、男子当各有自己的妻子、女子也当各有自己的丈夫。</a:t>
            </a:r>
            <a:endParaRPr lang="en-CA" altLang="zh-CN" sz="2400" dirty="0">
              <a:latin typeface="SimSun" panose="02010600030101010101" pitchFamily="2" charset="-122"/>
              <a:ea typeface="SimSun" panose="02010600030101010101" pitchFamily="2" charset="-122"/>
            </a:endParaRPr>
          </a:p>
          <a:p>
            <a:endParaRPr lang="zh-CN" altLang="en-US"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3, </a:t>
            </a:r>
            <a:r>
              <a:rPr lang="zh-CN" altLang="en-US" sz="2400" dirty="0">
                <a:latin typeface="SimSun" panose="02010600030101010101" pitchFamily="2" charset="-122"/>
                <a:ea typeface="SimSun" panose="02010600030101010101" pitchFamily="2" charset="-122"/>
              </a:rPr>
              <a:t>多婚 </a:t>
            </a:r>
            <a:r>
              <a:rPr lang="en-CA" altLang="zh-CN" sz="2400" b="1" dirty="0">
                <a:solidFill>
                  <a:srgbClr val="C00000"/>
                </a:solidFill>
                <a:latin typeface="SimSun" panose="02010600030101010101" pitchFamily="2" charset="-122"/>
                <a:ea typeface="SimSun" panose="02010600030101010101" pitchFamily="2" charset="-122"/>
              </a:rPr>
              <a:t>Multiple marriages</a:t>
            </a:r>
            <a:r>
              <a:rPr lang="zh-CN" altLang="en-US" sz="2400" dirty="0">
                <a:latin typeface="SimSun" panose="02010600030101010101" pitchFamily="2" charset="-122"/>
                <a:ea typeface="SimSun" panose="02010600030101010101" pitchFamily="2" charset="-122"/>
              </a:rPr>
              <a:t>：同时与两个或多人有婚姻关系。</a:t>
            </a:r>
          </a:p>
          <a:p>
            <a:r>
              <a:rPr lang="zh-CN" altLang="en-US" sz="2400" dirty="0">
                <a:latin typeface="SimSun" panose="02010600030101010101" pitchFamily="2" charset="-122"/>
                <a:ea typeface="SimSun" panose="02010600030101010101" pitchFamily="2" charset="-122"/>
              </a:rPr>
              <a:t>创 </a:t>
            </a:r>
            <a:r>
              <a:rPr lang="en-CA" altLang="zh-CN" sz="2400" b="1" dirty="0">
                <a:solidFill>
                  <a:srgbClr val="C00000"/>
                </a:solidFill>
                <a:latin typeface="SimSun" panose="02010600030101010101" pitchFamily="2" charset="-122"/>
                <a:ea typeface="SimSun" panose="02010600030101010101" pitchFamily="2" charset="-122"/>
              </a:rPr>
              <a:t>Genesis</a:t>
            </a:r>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2:18 </a:t>
            </a:r>
            <a:r>
              <a:rPr lang="zh-CN" altLang="en-US" sz="2400" dirty="0">
                <a:latin typeface="SimSun" panose="02010600030101010101" pitchFamily="2" charset="-122"/>
                <a:ea typeface="SimSun" panose="02010600030101010101" pitchFamily="2" charset="-122"/>
              </a:rPr>
              <a:t>耶和华　神说、那人独居不好、我要为他造一个配偶帮助他。</a:t>
            </a:r>
          </a:p>
          <a:p>
            <a:endParaRPr lang="zh-CN" altLang="en-US" sz="2400" dirty="0">
              <a:latin typeface="SimSun" panose="02010600030101010101" pitchFamily="2" charset="-122"/>
              <a:ea typeface="SimSun" panose="02010600030101010101" pitchFamily="2" charset="-122"/>
            </a:endParaRPr>
          </a:p>
          <a:p>
            <a:endParaRPr lang="zh-CN" altLang="en-US" sz="24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28049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A41E7C-4705-F6EC-6A7D-2A6A5A84EA38}"/>
              </a:ext>
            </a:extLst>
          </p:cNvPr>
          <p:cNvSpPr txBox="1"/>
          <p:nvPr/>
        </p:nvSpPr>
        <p:spPr>
          <a:xfrm>
            <a:off x="844827" y="255812"/>
            <a:ext cx="11557380" cy="6063198"/>
          </a:xfrm>
          <a:prstGeom prst="rect">
            <a:avLst/>
          </a:prstGeom>
          <a:noFill/>
        </p:spPr>
        <p:txBody>
          <a:bodyPr wrap="square">
            <a:spAutoFit/>
          </a:bodyPr>
          <a:lstStyle/>
          <a:p>
            <a:r>
              <a:rPr lang="zh-CN" altLang="en-US" sz="2800" b="1" dirty="0">
                <a:latin typeface="SimSun" panose="02010600030101010101" pitchFamily="2" charset="-122"/>
                <a:ea typeface="SimSun" panose="02010600030101010101" pitchFamily="2" charset="-122"/>
              </a:rPr>
              <a:t>二</a:t>
            </a:r>
            <a:r>
              <a:rPr lang="en-US" altLang="zh-CN" sz="2800" b="1" dirty="0">
                <a:latin typeface="SimSun" panose="02010600030101010101" pitchFamily="2" charset="-122"/>
                <a:ea typeface="SimSun" panose="02010600030101010101" pitchFamily="2" charset="-122"/>
              </a:rPr>
              <a:t>, </a:t>
            </a:r>
            <a:r>
              <a:rPr lang="zh-CN" altLang="en-US" sz="2800" b="1" dirty="0">
                <a:latin typeface="SimSun" panose="02010600030101010101" pitchFamily="2" charset="-122"/>
                <a:ea typeface="SimSun" panose="02010600030101010101" pitchFamily="2" charset="-122"/>
              </a:rPr>
              <a:t>问题婚姻的特点 </a:t>
            </a:r>
            <a:r>
              <a:rPr lang="en-CA" altLang="zh-CN" sz="2800" b="1" dirty="0">
                <a:solidFill>
                  <a:srgbClr val="C00000"/>
                </a:solidFill>
                <a:latin typeface="SimSun" panose="02010600030101010101" pitchFamily="2" charset="-122"/>
                <a:ea typeface="SimSun" panose="02010600030101010101" pitchFamily="2" charset="-122"/>
              </a:rPr>
              <a:t>Characteristics of Problematic Marriages</a:t>
            </a:r>
            <a:endParaRPr lang="zh-CN" altLang="en-US" sz="28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神用婚姻关系除去人身上的问题。当婚姻暴露出以下这些特点之时，神会提醒夫妻注意改变自己。神的用意在於：因为体验了神的爱从而便改变以自我为中心的行为。使两人从以自我为中心的行为。朝着体现神之爱的奉献精神的行为转变。</a:t>
            </a:r>
            <a:endParaRPr lang="en-CA" altLang="zh-CN" sz="2400" dirty="0">
              <a:latin typeface="SimSun" panose="02010600030101010101" pitchFamily="2" charset="-122"/>
              <a:ea typeface="SimSun" panose="02010600030101010101" pitchFamily="2" charset="-122"/>
            </a:endParaRPr>
          </a:p>
          <a:p>
            <a:r>
              <a:rPr lang="en-CA" altLang="zh-CN" sz="2400" b="1" dirty="0">
                <a:solidFill>
                  <a:srgbClr val="C00000"/>
                </a:solidFill>
                <a:latin typeface="SimSun" panose="02010600030101010101" pitchFamily="2" charset="-122"/>
                <a:ea typeface="SimSun" panose="02010600030101010101" pitchFamily="2" charset="-122"/>
              </a:rPr>
              <a:t>God uses marriage to remove problems from people. Move from self-centeredness to the devotion of God’s love.</a:t>
            </a:r>
            <a:endParaRPr lang="zh-CN" altLang="en-US" sz="2400" b="1" dirty="0">
              <a:solidFill>
                <a:srgbClr val="C00000"/>
              </a:solidFill>
              <a:latin typeface="SimSun" panose="02010600030101010101" pitchFamily="2" charset="-122"/>
              <a:ea typeface="SimSun" panose="02010600030101010101" pitchFamily="2" charset="-122"/>
            </a:endParaRPr>
          </a:p>
          <a:p>
            <a:r>
              <a:rPr lang="en-US" altLang="zh-CN" sz="2400" b="1" dirty="0">
                <a:latin typeface="SimSun" panose="02010600030101010101" pitchFamily="2" charset="-122"/>
                <a:ea typeface="SimSun" panose="02010600030101010101" pitchFamily="2" charset="-122"/>
              </a:rPr>
              <a:t>1</a:t>
            </a:r>
            <a:r>
              <a:rPr lang="zh-CN" altLang="en-US" sz="2400" b="1" dirty="0">
                <a:latin typeface="SimSun" panose="02010600030101010101" pitchFamily="2" charset="-122"/>
                <a:ea typeface="SimSun" panose="02010600030101010101" pitchFamily="2" charset="-122"/>
              </a:rPr>
              <a:t>，虚伪的</a:t>
            </a:r>
            <a:r>
              <a:rPr lang="en-CA" altLang="zh-CN" sz="2400" b="1" dirty="0">
                <a:latin typeface="SimSun" panose="02010600030101010101" pitchFamily="2" charset="-122"/>
                <a:ea typeface="SimSun" panose="02010600030101010101" pitchFamily="2" charset="-122"/>
              </a:rPr>
              <a:t>,</a:t>
            </a:r>
            <a:r>
              <a:rPr lang="zh-CN" altLang="en-US" sz="2400" b="1" dirty="0">
                <a:latin typeface="SimSun" panose="02010600030101010101" pitchFamily="2" charset="-122"/>
                <a:ea typeface="SimSun" panose="02010600030101010101" pitchFamily="2" charset="-122"/>
              </a:rPr>
              <a:t>缺乏真诚和密切的交往。</a:t>
            </a:r>
            <a:r>
              <a:rPr lang="en-CA" altLang="zh-CN" sz="2400" b="1" dirty="0">
                <a:solidFill>
                  <a:srgbClr val="C00000"/>
                </a:solidFill>
                <a:latin typeface="SimSun" panose="02010600030101010101" pitchFamily="2" charset="-122"/>
                <a:ea typeface="SimSun" panose="02010600030101010101" pitchFamily="2" charset="-122"/>
              </a:rPr>
              <a:t>Lack of sincerity and close association</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a:t>
            </a:r>
            <a:r>
              <a:rPr lang="en-US" altLang="zh-CN" sz="2400" dirty="0">
                <a:latin typeface="SimSun" panose="02010600030101010101" pitchFamily="2" charset="-122"/>
                <a:ea typeface="SimSun" panose="02010600030101010101" pitchFamily="2" charset="-122"/>
              </a:rPr>
              <a:t>1</a:t>
            </a:r>
            <a:r>
              <a:rPr lang="zh-CN" altLang="en-US" sz="2400" dirty="0">
                <a:latin typeface="SimSun" panose="02010600030101010101" pitchFamily="2" charset="-122"/>
                <a:ea typeface="SimSun" panose="02010600030101010101" pitchFamily="2" charset="-122"/>
              </a:rPr>
              <a:t>）没有对抗  </a:t>
            </a:r>
            <a:r>
              <a:rPr lang="en-CA" altLang="zh-CN" sz="2400" b="1" dirty="0">
                <a:solidFill>
                  <a:srgbClr val="C00000"/>
                </a:solidFill>
                <a:latin typeface="SimSun" panose="02010600030101010101" pitchFamily="2" charset="-122"/>
                <a:ea typeface="SimSun" panose="02010600030101010101" pitchFamily="2" charset="-122"/>
              </a:rPr>
              <a:t>No confrontation</a:t>
            </a:r>
            <a:r>
              <a:rPr lang="zh-CN" altLang="en-US" sz="2400" b="1"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恐惧不安 </a:t>
            </a:r>
            <a:r>
              <a:rPr lang="en-CA" altLang="zh-CN" sz="2400" b="1" dirty="0" err="1">
                <a:solidFill>
                  <a:srgbClr val="C00000"/>
                </a:solidFill>
                <a:latin typeface="SimSun" panose="02010600030101010101" pitchFamily="2" charset="-122"/>
                <a:ea typeface="SimSun" panose="02010600030101010101" pitchFamily="2" charset="-122"/>
              </a:rPr>
              <a:t>fearful,restless</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a:t>
            </a:r>
            <a:r>
              <a:rPr lang="en-US" altLang="zh-CN" sz="2400" dirty="0">
                <a:latin typeface="SimSun" panose="02010600030101010101" pitchFamily="2" charset="-122"/>
                <a:ea typeface="SimSun" panose="02010600030101010101" pitchFamily="2" charset="-122"/>
              </a:rPr>
              <a:t>2</a:t>
            </a:r>
            <a:r>
              <a:rPr lang="zh-CN" altLang="en-US" sz="2400" dirty="0">
                <a:latin typeface="SimSun" panose="02010600030101010101" pitchFamily="2" charset="-122"/>
                <a:ea typeface="SimSun" panose="02010600030101010101" pitchFamily="2" charset="-122"/>
              </a:rPr>
              <a:t>）转弯末角  </a:t>
            </a:r>
            <a:r>
              <a:rPr lang="en-CA" altLang="zh-CN" sz="2400" b="1" dirty="0">
                <a:solidFill>
                  <a:srgbClr val="C00000"/>
                </a:solidFill>
                <a:latin typeface="SimSun" panose="02010600030101010101" pitchFamily="2" charset="-122"/>
                <a:ea typeface="SimSun" panose="02010600030101010101" pitchFamily="2" charset="-122"/>
              </a:rPr>
              <a:t>ambiguous</a:t>
            </a:r>
            <a:r>
              <a:rPr lang="zh-CN" altLang="en-US" sz="2400" dirty="0">
                <a:latin typeface="SimSun" panose="02010600030101010101" pitchFamily="2" charset="-122"/>
                <a:ea typeface="SimSun" panose="02010600030101010101" pitchFamily="2" charset="-122"/>
              </a:rPr>
              <a:t>              操控对方 </a:t>
            </a:r>
            <a:r>
              <a:rPr lang="en-CA" altLang="zh-CN" sz="2400" b="1" dirty="0">
                <a:solidFill>
                  <a:srgbClr val="C00000"/>
                </a:solidFill>
                <a:latin typeface="SimSun" panose="02010600030101010101" pitchFamily="2" charset="-122"/>
                <a:ea typeface="SimSun" panose="02010600030101010101" pitchFamily="2" charset="-122"/>
              </a:rPr>
              <a:t>manipulate</a:t>
            </a:r>
          </a:p>
          <a:p>
            <a:r>
              <a:rPr lang="zh-CN" altLang="en-US" sz="2400" dirty="0">
                <a:latin typeface="SimSun" panose="02010600030101010101" pitchFamily="2" charset="-122"/>
                <a:ea typeface="SimSun" panose="02010600030101010101" pitchFamily="2" charset="-122"/>
              </a:rPr>
              <a:t>（</a:t>
            </a:r>
            <a:r>
              <a:rPr lang="en-US" altLang="zh-CN" sz="2400" dirty="0">
                <a:latin typeface="SimSun" panose="02010600030101010101" pitchFamily="2" charset="-122"/>
                <a:ea typeface="SimSun" panose="02010600030101010101" pitchFamily="2" charset="-122"/>
              </a:rPr>
              <a:t>3</a:t>
            </a:r>
            <a:r>
              <a:rPr lang="zh-CN" altLang="en-US" sz="2400" dirty="0">
                <a:latin typeface="SimSun" panose="02010600030101010101" pitchFamily="2" charset="-122"/>
                <a:ea typeface="SimSun" panose="02010600030101010101" pitchFamily="2" charset="-122"/>
              </a:rPr>
              <a:t>）遇事回避  </a:t>
            </a:r>
            <a:r>
              <a:rPr lang="en-CA" altLang="zh-CN" sz="2400" b="1" dirty="0">
                <a:solidFill>
                  <a:srgbClr val="C00000"/>
                </a:solidFill>
                <a:latin typeface="SimSun" panose="02010600030101010101" pitchFamily="2" charset="-122"/>
                <a:ea typeface="SimSun" panose="02010600030101010101" pitchFamily="2" charset="-122"/>
              </a:rPr>
              <a:t>avoid trouble</a:t>
            </a:r>
            <a:r>
              <a:rPr lang="zh-CN" altLang="en-US" sz="2400" b="1"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固执己见 </a:t>
            </a:r>
            <a:r>
              <a:rPr lang="en-CA" altLang="zh-CN" sz="2400" b="1" dirty="0">
                <a:solidFill>
                  <a:srgbClr val="C00000"/>
                </a:solidFill>
                <a:latin typeface="SimSun" panose="02010600030101010101" pitchFamily="2" charset="-122"/>
                <a:ea typeface="SimSun" panose="02010600030101010101" pitchFamily="2" charset="-122"/>
              </a:rPr>
              <a:t>opinionated</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a:t>
            </a:r>
            <a:r>
              <a:rPr lang="en-US" altLang="zh-CN" sz="2400" dirty="0">
                <a:latin typeface="SimSun" panose="02010600030101010101" pitchFamily="2" charset="-122"/>
                <a:ea typeface="SimSun" panose="02010600030101010101" pitchFamily="2" charset="-122"/>
              </a:rPr>
              <a:t>4</a:t>
            </a:r>
            <a:r>
              <a:rPr lang="zh-CN" altLang="en-US" sz="2400" dirty="0">
                <a:latin typeface="SimSun" panose="02010600030101010101" pitchFamily="2" charset="-122"/>
                <a:ea typeface="SimSun" panose="02010600030101010101" pitchFamily="2" charset="-122"/>
              </a:rPr>
              <a:t>）不担责任  </a:t>
            </a:r>
            <a:r>
              <a:rPr lang="en-US" altLang="zh-CN" sz="2400" b="1" dirty="0">
                <a:solidFill>
                  <a:srgbClr val="C00000"/>
                </a:solidFill>
                <a:latin typeface="SimSun" panose="02010600030101010101" pitchFamily="2" charset="-122"/>
                <a:ea typeface="SimSun" panose="02010600030101010101" pitchFamily="2" charset="-122"/>
              </a:rPr>
              <a:t>irresponsible</a:t>
            </a:r>
            <a:r>
              <a:rPr lang="zh-CN" altLang="en-US" sz="2400" dirty="0">
                <a:latin typeface="SimSun" panose="02010600030101010101" pitchFamily="2" charset="-122"/>
                <a:ea typeface="SimSun" panose="02010600030101010101" pitchFamily="2" charset="-122"/>
              </a:rPr>
              <a:t>          自我保护 </a:t>
            </a:r>
            <a:r>
              <a:rPr lang="en-CA" altLang="zh-CN" sz="2400" b="1" dirty="0">
                <a:solidFill>
                  <a:srgbClr val="C00000"/>
                </a:solidFill>
                <a:latin typeface="SimSun" panose="02010600030101010101" pitchFamily="2" charset="-122"/>
                <a:ea typeface="SimSun" panose="02010600030101010101" pitchFamily="2" charset="-122"/>
              </a:rPr>
              <a:t>self-protective</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a:t>
            </a:r>
            <a:r>
              <a:rPr lang="en-US" altLang="zh-CN" sz="2400" dirty="0">
                <a:latin typeface="SimSun" panose="02010600030101010101" pitchFamily="2" charset="-122"/>
                <a:ea typeface="SimSun" panose="02010600030101010101" pitchFamily="2" charset="-122"/>
              </a:rPr>
              <a:t>5</a:t>
            </a:r>
            <a:r>
              <a:rPr lang="zh-CN" altLang="en-US" sz="2400" dirty="0">
                <a:latin typeface="SimSun" panose="02010600030101010101" pitchFamily="2" charset="-122"/>
                <a:ea typeface="SimSun" panose="02010600030101010101" pitchFamily="2" charset="-122"/>
              </a:rPr>
              <a:t>）不体谅对方的感情 </a:t>
            </a:r>
            <a:r>
              <a:rPr lang="en-CA" altLang="zh-CN" sz="2400" b="1" dirty="0">
                <a:solidFill>
                  <a:srgbClr val="C00000"/>
                </a:solidFill>
                <a:latin typeface="SimSun" panose="02010600030101010101" pitchFamily="2" charset="-122"/>
                <a:ea typeface="SimSun" panose="02010600030101010101" pitchFamily="2" charset="-122"/>
              </a:rPr>
              <a:t>inconsiderate of feelings</a:t>
            </a:r>
            <a:r>
              <a:rPr lang="zh-CN" altLang="en-US" sz="2400" b="1"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感情上排斥对方 </a:t>
            </a:r>
            <a:endParaRPr lang="en-CA" altLang="zh-CN"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a:t>
            </a:r>
            <a:r>
              <a:rPr lang="en-CA" altLang="zh-CN" sz="2400" dirty="0">
                <a:latin typeface="SimSun" panose="02010600030101010101" pitchFamily="2" charset="-122"/>
                <a:ea typeface="SimSun" panose="02010600030101010101" pitchFamily="2" charset="-122"/>
              </a:rPr>
              <a:t>6</a:t>
            </a:r>
            <a:r>
              <a:rPr lang="zh-CN" altLang="en-US" sz="2400" dirty="0">
                <a:latin typeface="SimSun" panose="02010600030101010101" pitchFamily="2" charset="-122"/>
                <a:ea typeface="SimSun" panose="02010600030101010101" pitchFamily="2" charset="-122"/>
              </a:rPr>
              <a:t>）不关心对方的需求 </a:t>
            </a:r>
            <a:r>
              <a:rPr lang="en-CA" altLang="zh-CN" sz="2400" b="1" dirty="0">
                <a:solidFill>
                  <a:srgbClr val="C00000"/>
                </a:solidFill>
                <a:latin typeface="SimSun" panose="02010600030101010101" pitchFamily="2" charset="-122"/>
                <a:ea typeface="SimSun" panose="02010600030101010101" pitchFamily="2" charset="-122"/>
              </a:rPr>
              <a:t>not caring about needs</a:t>
            </a:r>
            <a:r>
              <a:rPr lang="zh-CN" altLang="en-US" sz="2400" b="1"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自我中心</a:t>
            </a:r>
            <a:endParaRPr lang="en-CA" altLang="zh-CN"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a:t>
            </a:r>
            <a:r>
              <a:rPr lang="en-US" altLang="zh-CN" sz="2400" dirty="0">
                <a:latin typeface="SimSun" panose="02010600030101010101" pitchFamily="2" charset="-122"/>
                <a:ea typeface="SimSun" panose="02010600030101010101" pitchFamily="2" charset="-122"/>
              </a:rPr>
              <a:t>7</a:t>
            </a:r>
            <a:r>
              <a:rPr lang="zh-CN" altLang="en-US" sz="2400" dirty="0">
                <a:latin typeface="SimSun" panose="02010600030101010101" pitchFamily="2" charset="-122"/>
                <a:ea typeface="SimSun" panose="02010600030101010101" pitchFamily="2" charset="-122"/>
              </a:rPr>
              <a:t>）不体贴对方 </a:t>
            </a:r>
            <a:r>
              <a:rPr lang="en-CA" altLang="zh-CN" sz="2400" b="1" dirty="0">
                <a:solidFill>
                  <a:srgbClr val="C00000"/>
                </a:solidFill>
                <a:latin typeface="SimSun" panose="02010600030101010101" pitchFamily="2" charset="-122"/>
                <a:ea typeface="SimSun" panose="02010600030101010101" pitchFamily="2" charset="-122"/>
              </a:rPr>
              <a:t>inconsiderate</a:t>
            </a:r>
            <a:r>
              <a:rPr lang="zh-CN" altLang="en-US" sz="2400" b="1"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  无视对方的存在 </a:t>
            </a:r>
            <a:r>
              <a:rPr lang="en-CA" altLang="zh-CN" sz="2400" b="1" dirty="0">
                <a:solidFill>
                  <a:srgbClr val="C00000"/>
                </a:solidFill>
                <a:latin typeface="SimSun" panose="02010600030101010101" pitchFamily="2" charset="-122"/>
                <a:ea typeface="SimSun" panose="02010600030101010101" pitchFamily="2" charset="-122"/>
              </a:rPr>
              <a:t>ignore one’s presence</a:t>
            </a:r>
          </a:p>
          <a:p>
            <a:endParaRPr lang="en-CA" altLang="zh-CN"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腓</a:t>
            </a:r>
            <a:r>
              <a:rPr lang="en-CA" altLang="zh-CN" sz="2400" b="1" dirty="0">
                <a:solidFill>
                  <a:srgbClr val="C00000"/>
                </a:solidFill>
                <a:latin typeface="SimSun" panose="02010600030101010101" pitchFamily="2" charset="-122"/>
                <a:ea typeface="SimSun" panose="02010600030101010101" pitchFamily="2" charset="-122"/>
              </a:rPr>
              <a:t>Phil.</a:t>
            </a:r>
            <a:r>
              <a:rPr lang="en-US" altLang="zh-CN" sz="2400" dirty="0">
                <a:latin typeface="SimSun" panose="02010600030101010101" pitchFamily="2" charset="-122"/>
                <a:ea typeface="SimSun" panose="02010600030101010101" pitchFamily="2" charset="-122"/>
              </a:rPr>
              <a:t>2:4</a:t>
            </a:r>
            <a:r>
              <a:rPr lang="zh-CN" altLang="en-US" sz="2400" dirty="0">
                <a:latin typeface="SimSun" panose="02010600030101010101" pitchFamily="2" charset="-122"/>
                <a:ea typeface="SimSun" panose="02010600030101010101" pitchFamily="2" charset="-122"/>
              </a:rPr>
              <a:t>各人不要单顾自己的事、也要顾别人的事。</a:t>
            </a:r>
          </a:p>
        </p:txBody>
      </p:sp>
    </p:spTree>
    <p:extLst>
      <p:ext uri="{BB962C8B-B14F-4D97-AF65-F5344CB8AC3E}">
        <p14:creationId xmlns:p14="http://schemas.microsoft.com/office/powerpoint/2010/main" val="1102211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95AE9F-B2E4-DB20-0BE6-7A295500743A}"/>
              </a:ext>
            </a:extLst>
          </p:cNvPr>
          <p:cNvSpPr txBox="1"/>
          <p:nvPr/>
        </p:nvSpPr>
        <p:spPr>
          <a:xfrm>
            <a:off x="805069" y="584580"/>
            <a:ext cx="11471014" cy="5078313"/>
          </a:xfrm>
          <a:prstGeom prst="rect">
            <a:avLst/>
          </a:prstGeom>
          <a:noFill/>
        </p:spPr>
        <p:txBody>
          <a:bodyPr wrap="square">
            <a:spAutoFit/>
          </a:bodyPr>
          <a:lstStyle/>
          <a:p>
            <a:r>
              <a:rPr lang="en-US" altLang="zh-CN" sz="2800" b="1" dirty="0">
                <a:latin typeface="SimSun" panose="02010600030101010101" pitchFamily="2" charset="-122"/>
                <a:ea typeface="SimSun" panose="02010600030101010101" pitchFamily="2" charset="-122"/>
              </a:rPr>
              <a:t>2</a:t>
            </a:r>
            <a:r>
              <a:rPr lang="zh-CN" altLang="en-US" sz="2800" b="1" dirty="0">
                <a:latin typeface="SimSun" panose="02010600030101010101" pitchFamily="2" charset="-122"/>
                <a:ea typeface="SimSun" panose="02010600030101010101" pitchFamily="2" charset="-122"/>
              </a:rPr>
              <a:t>，失掉的婚姻：忽视婚姻中的亲密生活 </a:t>
            </a:r>
            <a:endParaRPr lang="en-CA" altLang="zh-CN" sz="2800" b="1" dirty="0">
              <a:latin typeface="SimSun" panose="02010600030101010101" pitchFamily="2" charset="-122"/>
              <a:ea typeface="SimSun" panose="02010600030101010101" pitchFamily="2" charset="-122"/>
            </a:endParaRPr>
          </a:p>
          <a:p>
            <a:r>
              <a:rPr lang="en-CA" altLang="zh-CN" sz="2800" b="1" dirty="0">
                <a:solidFill>
                  <a:srgbClr val="C00000"/>
                </a:solidFill>
                <a:latin typeface="SimSun" panose="02010600030101010101" pitchFamily="2" charset="-122"/>
                <a:ea typeface="SimSun" panose="02010600030101010101" pitchFamily="2" charset="-122"/>
              </a:rPr>
              <a:t>Neglect of intimacy in marriage</a:t>
            </a:r>
          </a:p>
          <a:p>
            <a:endParaRPr lang="en-CA" altLang="zh-CN" sz="2800" b="1"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1</a:t>
            </a:r>
            <a:r>
              <a:rPr lang="zh-CN" altLang="en-US" sz="2400" dirty="0">
                <a:latin typeface="SimSun" panose="02010600030101010101" pitchFamily="2" charset="-122"/>
                <a:ea typeface="SimSun" panose="02010600030101010101" pitchFamily="2" charset="-122"/>
              </a:rPr>
              <a:t>）性慾冷淡 </a:t>
            </a:r>
            <a:r>
              <a:rPr lang="en-CA" altLang="zh-CN" sz="2400" dirty="0">
                <a:solidFill>
                  <a:srgbClr val="C00000"/>
                </a:solidFill>
                <a:latin typeface="SimSun" panose="02010600030101010101" pitchFamily="2" charset="-122"/>
                <a:ea typeface="SimSun" panose="02010600030101010101" pitchFamily="2" charset="-122"/>
              </a:rPr>
              <a:t>frigid desire</a:t>
            </a:r>
            <a:r>
              <a:rPr lang="zh-CN" altLang="en-US" sz="2400"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恐惧，心理问题，性虐待，负罪感   </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2</a:t>
            </a:r>
            <a:r>
              <a:rPr lang="zh-CN" altLang="en-US" sz="2400" dirty="0">
                <a:latin typeface="SimSun" panose="02010600030101010101" pitchFamily="2" charset="-122"/>
                <a:ea typeface="SimSun" panose="02010600030101010101" pitchFamily="2" charset="-122"/>
              </a:rPr>
              <a:t>）情绪急躁 </a:t>
            </a:r>
            <a:r>
              <a:rPr lang="en-CA" altLang="zh-CN" sz="2400" dirty="0">
                <a:solidFill>
                  <a:srgbClr val="C00000"/>
                </a:solidFill>
                <a:latin typeface="SimSun" panose="02010600030101010101" pitchFamily="2" charset="-122"/>
                <a:ea typeface="SimSun" panose="02010600030101010101" pitchFamily="2" charset="-122"/>
              </a:rPr>
              <a:t>emotional irritability</a:t>
            </a:r>
            <a:r>
              <a:rPr lang="zh-CN" altLang="en-US" sz="2400"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不敏感只顾自己</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3</a:t>
            </a:r>
            <a:r>
              <a:rPr lang="zh-CN" altLang="en-US" sz="2400" dirty="0">
                <a:latin typeface="SimSun" panose="02010600030101010101" pitchFamily="2" charset="-122"/>
                <a:ea typeface="SimSun" panose="02010600030101010101" pitchFamily="2" charset="-122"/>
              </a:rPr>
              <a:t>）不切实际 </a:t>
            </a:r>
            <a:r>
              <a:rPr lang="en-CA" altLang="zh-CN" sz="2400" dirty="0">
                <a:solidFill>
                  <a:srgbClr val="C00000"/>
                </a:solidFill>
                <a:latin typeface="SimSun" panose="02010600030101010101" pitchFamily="2" charset="-122"/>
                <a:ea typeface="SimSun" panose="02010600030101010101" pitchFamily="2" charset="-122"/>
              </a:rPr>
              <a:t>unrealistic</a:t>
            </a:r>
            <a:r>
              <a:rPr lang="zh-CN" altLang="en-US" sz="2400"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   </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无端妄想，沉溺於色情</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4</a:t>
            </a:r>
            <a:r>
              <a:rPr lang="zh-CN" altLang="en-US" sz="2400" dirty="0">
                <a:latin typeface="SimSun" panose="02010600030101010101" pitchFamily="2" charset="-122"/>
                <a:ea typeface="SimSun" panose="02010600030101010101" pitchFamily="2" charset="-122"/>
              </a:rPr>
              <a:t>）疲于应付 </a:t>
            </a:r>
            <a:r>
              <a:rPr lang="en-CA" altLang="zh-CN" sz="2400" dirty="0">
                <a:solidFill>
                  <a:srgbClr val="C00000"/>
                </a:solidFill>
                <a:latin typeface="SimSun" panose="02010600030101010101" pitchFamily="2" charset="-122"/>
                <a:ea typeface="SimSun" panose="02010600030101010101" pitchFamily="2" charset="-122"/>
              </a:rPr>
              <a:t>exhausted</a:t>
            </a:r>
            <a:r>
              <a:rPr lang="zh-CN" altLang="en-US" sz="2400"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     </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过度繁忙事务过多</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5</a:t>
            </a:r>
            <a:r>
              <a:rPr lang="zh-CN" altLang="en-US" sz="2400" dirty="0">
                <a:latin typeface="SimSun" panose="02010600030101010101" pitchFamily="2" charset="-122"/>
                <a:ea typeface="SimSun" panose="02010600030101010101" pitchFamily="2" charset="-122"/>
              </a:rPr>
              <a:t>）拒绝要求 </a:t>
            </a:r>
            <a:r>
              <a:rPr lang="en-CA" altLang="zh-CN" sz="2400" dirty="0">
                <a:solidFill>
                  <a:srgbClr val="C00000"/>
                </a:solidFill>
                <a:latin typeface="SimSun" panose="02010600030101010101" pitchFamily="2" charset="-122"/>
                <a:ea typeface="SimSun" panose="02010600030101010101" pitchFamily="2" charset="-122"/>
              </a:rPr>
              <a:t>request refusal </a:t>
            </a:r>
            <a:r>
              <a:rPr lang="zh-CN" altLang="en-US" sz="2400" dirty="0">
                <a:solidFill>
                  <a:srgbClr val="C00000"/>
                </a:solidFill>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做作，生气，不肯原谅</a:t>
            </a:r>
            <a:endParaRPr lang="en-CA" altLang="zh-CN" sz="2400" dirty="0">
              <a:latin typeface="SimSun" panose="02010600030101010101" pitchFamily="2" charset="-122"/>
              <a:ea typeface="SimSun" panose="02010600030101010101" pitchFamily="2" charset="-122"/>
            </a:endParaRPr>
          </a:p>
          <a:p>
            <a:endParaRPr lang="en-CA" altLang="zh-CN"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林前 </a:t>
            </a:r>
            <a:r>
              <a:rPr lang="en-CA" altLang="zh-CN" sz="2400" b="1" dirty="0">
                <a:solidFill>
                  <a:srgbClr val="C00000"/>
                </a:solidFill>
                <a:latin typeface="SimSun" panose="02010600030101010101" pitchFamily="2" charset="-122"/>
                <a:ea typeface="SimSun" panose="02010600030101010101" pitchFamily="2" charset="-122"/>
              </a:rPr>
              <a:t>1 </a:t>
            </a:r>
            <a:r>
              <a:rPr lang="en-US" altLang="zh-CN" sz="2400" b="1" dirty="0">
                <a:solidFill>
                  <a:srgbClr val="C00000"/>
                </a:solidFill>
                <a:latin typeface="SimSun" panose="02010600030101010101" pitchFamily="2" charset="-122"/>
                <a:ea typeface="SimSun" panose="02010600030101010101" pitchFamily="2" charset="-122"/>
              </a:rPr>
              <a:t>Cor</a:t>
            </a:r>
            <a:r>
              <a:rPr lang="en-US" altLang="zh-CN" sz="2400" dirty="0">
                <a:latin typeface="SimSun" panose="02010600030101010101" pitchFamily="2" charset="-122"/>
                <a:ea typeface="SimSun" panose="02010600030101010101" pitchFamily="2" charset="-122"/>
              </a:rPr>
              <a:t>.7:3-4</a:t>
            </a:r>
          </a:p>
          <a:p>
            <a:r>
              <a:rPr lang="en-US" altLang="zh-CN" sz="2400" dirty="0">
                <a:latin typeface="SimSun" panose="02010600030101010101" pitchFamily="2" charset="-122"/>
                <a:ea typeface="SimSun" panose="02010600030101010101" pitchFamily="2" charset="-122"/>
              </a:rPr>
              <a:t>7:3 </a:t>
            </a:r>
            <a:r>
              <a:rPr lang="zh-CN" altLang="en-US" sz="2400" dirty="0">
                <a:latin typeface="SimSun" panose="02010600030101010101" pitchFamily="2" charset="-122"/>
                <a:ea typeface="SimSun" panose="02010600030101010101" pitchFamily="2" charset="-122"/>
              </a:rPr>
              <a:t>丈夫当用合宜之分待妻子、妻子待丈夫也要如此。</a:t>
            </a:r>
          </a:p>
          <a:p>
            <a:r>
              <a:rPr lang="en-US" altLang="zh-CN" sz="2400" dirty="0">
                <a:latin typeface="SimSun" panose="02010600030101010101" pitchFamily="2" charset="-122"/>
                <a:ea typeface="SimSun" panose="02010600030101010101" pitchFamily="2" charset="-122"/>
              </a:rPr>
              <a:t>7:4 </a:t>
            </a:r>
            <a:r>
              <a:rPr lang="zh-CN" altLang="en-US" sz="2400" dirty="0">
                <a:latin typeface="SimSun" panose="02010600030101010101" pitchFamily="2" charset="-122"/>
                <a:ea typeface="SimSun" panose="02010600030101010101" pitchFamily="2" charset="-122"/>
              </a:rPr>
              <a:t>妻子没有权柄主张自己的身子、乃在丈夫．丈夫也没有权柄主张自己的身子、乃在妻子。</a:t>
            </a:r>
            <a:endParaRPr lang="en-CA" sz="24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442176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823BEE-AEAE-51C5-69DA-3C2975D21E4E}"/>
              </a:ext>
            </a:extLst>
          </p:cNvPr>
          <p:cNvSpPr txBox="1"/>
          <p:nvPr/>
        </p:nvSpPr>
        <p:spPr>
          <a:xfrm>
            <a:off x="685801" y="139137"/>
            <a:ext cx="10620954" cy="6863417"/>
          </a:xfrm>
          <a:prstGeom prst="rect">
            <a:avLst/>
          </a:prstGeom>
          <a:noFill/>
        </p:spPr>
        <p:txBody>
          <a:bodyPr wrap="square">
            <a:spAutoFit/>
          </a:bodyPr>
          <a:lstStyle/>
          <a:p>
            <a:r>
              <a:rPr lang="en-US" altLang="zh-CN" sz="2800" b="1" dirty="0">
                <a:latin typeface="SimSun" panose="02010600030101010101" pitchFamily="2" charset="-122"/>
                <a:ea typeface="SimSun" panose="02010600030101010101" pitchFamily="2" charset="-122"/>
              </a:rPr>
              <a:t>3</a:t>
            </a:r>
            <a:r>
              <a:rPr lang="zh-CN" altLang="en-US" sz="2800" b="1" dirty="0">
                <a:latin typeface="SimSun" panose="02010600030101010101" pitchFamily="2" charset="-122"/>
                <a:ea typeface="SimSun" panose="02010600030101010101" pitchFamily="2" charset="-122"/>
              </a:rPr>
              <a:t>，迷茫的婚姻：婚姻价值观念严重冲突 </a:t>
            </a:r>
            <a:endParaRPr lang="en-CA" altLang="zh-CN" sz="2800" b="1" dirty="0">
              <a:latin typeface="SimSun" panose="02010600030101010101" pitchFamily="2" charset="-122"/>
              <a:ea typeface="SimSun" panose="02010600030101010101" pitchFamily="2" charset="-122"/>
            </a:endParaRPr>
          </a:p>
          <a:p>
            <a:r>
              <a:rPr lang="en-CA" altLang="zh-CN" sz="2800" b="1" dirty="0">
                <a:solidFill>
                  <a:srgbClr val="C00000"/>
                </a:solidFill>
                <a:latin typeface="SimSun" panose="02010600030101010101" pitchFamily="2" charset="-122"/>
                <a:ea typeface="SimSun" panose="02010600030101010101" pitchFamily="2" charset="-122"/>
              </a:rPr>
              <a:t>Serious conflicts of marital values</a:t>
            </a:r>
            <a:endParaRPr lang="zh-CN" altLang="en-US" sz="2800" b="1" dirty="0">
              <a:solidFill>
                <a:srgbClr val="C00000"/>
              </a:solidFill>
              <a:latin typeface="SimSun" panose="02010600030101010101" pitchFamily="2" charset="-122"/>
              <a:ea typeface="SimSun" panose="02010600030101010101" pitchFamily="2" charset="-122"/>
            </a:endParaRPr>
          </a:p>
          <a:p>
            <a:r>
              <a:rPr lang="en-US" altLang="zh-CN" sz="2400" b="1" dirty="0">
                <a:latin typeface="SimSun" panose="02010600030101010101" pitchFamily="2" charset="-122"/>
                <a:ea typeface="SimSun" panose="02010600030101010101" pitchFamily="2" charset="-122"/>
              </a:rPr>
              <a:t>1</a:t>
            </a:r>
            <a:r>
              <a:rPr lang="zh-CN" altLang="en-US" sz="2400" b="1" dirty="0">
                <a:latin typeface="SimSun" panose="02010600030101010101" pitchFamily="2" charset="-122"/>
                <a:ea typeface="SimSun" panose="02010600030101010101" pitchFamily="2" charset="-122"/>
              </a:rPr>
              <a:t>）宗教信仰 </a:t>
            </a:r>
            <a:r>
              <a:rPr lang="en-CA" altLang="zh-CN" sz="2400" b="1" dirty="0">
                <a:solidFill>
                  <a:srgbClr val="C00000"/>
                </a:solidFill>
                <a:latin typeface="SimSun" panose="02010600030101010101" pitchFamily="2" charset="-122"/>
                <a:ea typeface="SimSun" panose="02010600030101010101" pitchFamily="2" charset="-122"/>
              </a:rPr>
              <a:t>Beliefs </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*我们应该每个礼拜天去教堂          *去教堂没有什么重要的  </a:t>
            </a:r>
          </a:p>
          <a:p>
            <a:r>
              <a:rPr lang="en-US" altLang="zh-CN" sz="2400" b="1" dirty="0">
                <a:latin typeface="SimSun" panose="02010600030101010101" pitchFamily="2" charset="-122"/>
                <a:ea typeface="SimSun" panose="02010600030101010101" pitchFamily="2" charset="-122"/>
              </a:rPr>
              <a:t>2</a:t>
            </a:r>
            <a:r>
              <a:rPr lang="zh-CN" altLang="en-US" sz="2400" b="1" dirty="0">
                <a:latin typeface="SimSun" panose="02010600030101010101" pitchFamily="2" charset="-122"/>
                <a:ea typeface="SimSun" panose="02010600030101010101" pitchFamily="2" charset="-122"/>
              </a:rPr>
              <a:t>）抚养子女</a:t>
            </a:r>
            <a:r>
              <a:rPr lang="zh-CN" altLang="en-US" sz="2400" dirty="0">
                <a:latin typeface="SimSun" panose="02010600030101010101" pitchFamily="2" charset="-122"/>
                <a:ea typeface="SimSun" panose="02010600030101010101" pitchFamily="2" charset="-122"/>
              </a:rPr>
              <a:t> </a:t>
            </a:r>
            <a:r>
              <a:rPr lang="en-CA" altLang="zh-CN" sz="2400" b="1" dirty="0">
                <a:solidFill>
                  <a:srgbClr val="C00000"/>
                </a:solidFill>
                <a:latin typeface="SimSun" panose="02010600030101010101" pitchFamily="2" charset="-122"/>
                <a:ea typeface="SimSun" panose="02010600030101010101" pitchFamily="2" charset="-122"/>
              </a:rPr>
              <a:t>Parenting</a:t>
            </a:r>
            <a:r>
              <a:rPr lang="en-CA" altLang="zh-CN" sz="2400" dirty="0">
                <a:latin typeface="SimSun" panose="02010600030101010101" pitchFamily="2" charset="-122"/>
                <a:ea typeface="SimSun" panose="02010600030101010101" pitchFamily="2" charset="-122"/>
              </a:rPr>
              <a:t> </a:t>
            </a:r>
            <a:endParaRPr lang="zh-CN" altLang="en-US"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*应教孩子学会顺服                  *孩子应得到完全的自由</a:t>
            </a:r>
          </a:p>
          <a:p>
            <a:r>
              <a:rPr lang="en-US" altLang="zh-CN" sz="2400" b="1" dirty="0">
                <a:latin typeface="SimSun" panose="02010600030101010101" pitchFamily="2" charset="-122"/>
                <a:ea typeface="SimSun" panose="02010600030101010101" pitchFamily="2" charset="-122"/>
              </a:rPr>
              <a:t>3</a:t>
            </a:r>
            <a:r>
              <a:rPr lang="zh-CN" altLang="en-US" sz="2400" b="1" dirty="0">
                <a:latin typeface="SimSun" panose="02010600030101010101" pitchFamily="2" charset="-122"/>
                <a:ea typeface="SimSun" panose="02010600030101010101" pitchFamily="2" charset="-122"/>
              </a:rPr>
              <a:t>）婚姻诺言 </a:t>
            </a:r>
            <a:r>
              <a:rPr lang="en-CA" altLang="zh-CN" sz="2400" b="1" dirty="0">
                <a:solidFill>
                  <a:srgbClr val="C00000"/>
                </a:solidFill>
                <a:latin typeface="SimSun" panose="02010600030101010101" pitchFamily="2" charset="-122"/>
                <a:ea typeface="SimSun" panose="02010600030101010101" pitchFamily="2" charset="-122"/>
              </a:rPr>
              <a:t>Marital commitment</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*不可原谅通奸行为                  *外遇或许有益于婚姻</a:t>
            </a:r>
          </a:p>
          <a:p>
            <a:r>
              <a:rPr lang="en-US" altLang="zh-CN" sz="2400" b="1" dirty="0">
                <a:latin typeface="SimSun" panose="02010600030101010101" pitchFamily="2" charset="-122"/>
                <a:ea typeface="SimSun" panose="02010600030101010101" pitchFamily="2" charset="-122"/>
              </a:rPr>
              <a:t>4</a:t>
            </a:r>
            <a:r>
              <a:rPr lang="zh-CN" altLang="en-US" sz="2400" b="1" dirty="0">
                <a:latin typeface="SimSun" panose="02010600030101010101" pitchFamily="2" charset="-122"/>
                <a:ea typeface="SimSun" panose="02010600030101010101" pitchFamily="2" charset="-122"/>
              </a:rPr>
              <a:t>）酗酒争执 </a:t>
            </a:r>
            <a:r>
              <a:rPr lang="en-CA" altLang="zh-CN" sz="2400" b="1" dirty="0">
                <a:solidFill>
                  <a:srgbClr val="C00000"/>
                </a:solidFill>
                <a:latin typeface="SimSun" panose="02010600030101010101" pitchFamily="2" charset="-122"/>
                <a:ea typeface="SimSun" panose="02010600030101010101" pitchFamily="2" charset="-122"/>
              </a:rPr>
              <a:t>Alcoholism disputes</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*我们家里不得喝酒                  *社交场合喝酒没有错 </a:t>
            </a:r>
          </a:p>
          <a:p>
            <a:r>
              <a:rPr lang="en-US" altLang="zh-CN" sz="2400" b="1" dirty="0">
                <a:latin typeface="SimSun" panose="02010600030101010101" pitchFamily="2" charset="-122"/>
                <a:ea typeface="SimSun" panose="02010600030101010101" pitchFamily="2" charset="-122"/>
              </a:rPr>
              <a:t>5</a:t>
            </a:r>
            <a:r>
              <a:rPr lang="zh-CN" altLang="en-US" sz="2400" b="1" dirty="0">
                <a:latin typeface="SimSun" panose="02010600030101010101" pitchFamily="2" charset="-122"/>
                <a:ea typeface="SimSun" panose="02010600030101010101" pitchFamily="2" charset="-122"/>
              </a:rPr>
              <a:t>）择友观念 </a:t>
            </a:r>
            <a:r>
              <a:rPr lang="en-CA" altLang="zh-CN" sz="2400" b="1" dirty="0">
                <a:solidFill>
                  <a:srgbClr val="C00000"/>
                </a:solidFill>
                <a:latin typeface="SimSun" panose="02010600030101010101" pitchFamily="2" charset="-122"/>
                <a:ea typeface="SimSun" panose="02010600030101010101" pitchFamily="2" charset="-122"/>
              </a:rPr>
              <a:t>Choosing friends</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*你的那些朋友对我们影响不好        *这些人一直都是我的朋友我喜欢 </a:t>
            </a:r>
            <a:endParaRPr lang="en-CA" altLang="zh-CN" sz="2400" dirty="0">
              <a:latin typeface="SimSun" panose="02010600030101010101" pitchFamily="2" charset="-122"/>
              <a:ea typeface="SimSun" panose="02010600030101010101" pitchFamily="2" charset="-122"/>
            </a:endParaRPr>
          </a:p>
          <a:p>
            <a:r>
              <a:rPr lang="en-US" altLang="zh-CN" sz="2400" b="1" dirty="0">
                <a:latin typeface="SimSun" panose="02010600030101010101" pitchFamily="2" charset="-122"/>
                <a:ea typeface="SimSun" panose="02010600030101010101" pitchFamily="2" charset="-122"/>
              </a:rPr>
              <a:t>6</a:t>
            </a:r>
            <a:r>
              <a:rPr lang="zh-CN" altLang="en-US" sz="2400" b="1" dirty="0">
                <a:latin typeface="SimSun" panose="02010600030101010101" pitchFamily="2" charset="-122"/>
                <a:ea typeface="SimSun" panose="02010600030101010101" pitchFamily="2" charset="-122"/>
              </a:rPr>
              <a:t>）道德观念</a:t>
            </a:r>
            <a:r>
              <a:rPr lang="zh-CN" altLang="en-US" sz="2400" dirty="0">
                <a:latin typeface="SimSun" panose="02010600030101010101" pitchFamily="2" charset="-122"/>
                <a:ea typeface="SimSun" panose="02010600030101010101" pitchFamily="2" charset="-122"/>
              </a:rPr>
              <a:t> </a:t>
            </a:r>
            <a:r>
              <a:rPr lang="en-CA" altLang="zh-CN" sz="2400" b="1" dirty="0">
                <a:solidFill>
                  <a:srgbClr val="C00000"/>
                </a:solidFill>
                <a:latin typeface="SimSun" panose="02010600030101010101" pitchFamily="2" charset="-122"/>
                <a:ea typeface="SimSun" panose="02010600030101010101" pitchFamily="2" charset="-122"/>
              </a:rPr>
              <a:t>Ethics</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*堕胎是不对的他等于谋杀            *堕胎没有什么不妥是怀胎者的自由 </a:t>
            </a:r>
            <a:endParaRPr lang="en-CA" altLang="zh-CN"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                      </a:t>
            </a:r>
          </a:p>
          <a:p>
            <a:r>
              <a:rPr lang="zh-CN" altLang="en-US" sz="2400" dirty="0">
                <a:latin typeface="SimSun" panose="02010600030101010101" pitchFamily="2" charset="-122"/>
                <a:ea typeface="SimSun" panose="02010600030101010101" pitchFamily="2" charset="-122"/>
              </a:rPr>
              <a:t>  腓</a:t>
            </a:r>
            <a:r>
              <a:rPr lang="en-CA" altLang="zh-CN" sz="2400" b="1" dirty="0" err="1">
                <a:solidFill>
                  <a:srgbClr val="C00000"/>
                </a:solidFill>
                <a:latin typeface="SimSun" panose="02010600030101010101" pitchFamily="2" charset="-122"/>
                <a:ea typeface="SimSun" panose="02010600030101010101" pitchFamily="2" charset="-122"/>
              </a:rPr>
              <a:t>Phillipians</a:t>
            </a:r>
            <a:r>
              <a:rPr lang="en-CA" altLang="zh-CN" sz="2400" b="1" dirty="0">
                <a:solidFill>
                  <a:srgbClr val="C00000"/>
                </a:solidFill>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2:2</a:t>
            </a:r>
            <a:r>
              <a:rPr lang="zh-CN" altLang="en-US" sz="2400" dirty="0">
                <a:latin typeface="SimSun" panose="02010600030101010101" pitchFamily="2" charset="-122"/>
                <a:ea typeface="SimSun" panose="02010600030101010101" pitchFamily="2" charset="-122"/>
              </a:rPr>
              <a:t>你们就要意念相同、爱心相同、有一样的心思、有一样的意念、使我的喜乐可以满足。</a:t>
            </a:r>
          </a:p>
          <a:p>
            <a:r>
              <a:rPr lang="zh-CN" altLang="en-US" sz="2400" dirty="0">
                <a:latin typeface="SimSun" panose="02010600030101010101" pitchFamily="2" charset="-122"/>
                <a:ea typeface="SimSun" panose="02010600030101010101" pitchFamily="2" charset="-122"/>
              </a:rPr>
              <a:t> </a:t>
            </a:r>
          </a:p>
        </p:txBody>
      </p:sp>
    </p:spTree>
    <p:extLst>
      <p:ext uri="{BB962C8B-B14F-4D97-AF65-F5344CB8AC3E}">
        <p14:creationId xmlns:p14="http://schemas.microsoft.com/office/powerpoint/2010/main" val="1657958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3A02D5-3A50-C87D-C46C-B05E04C1D4E3}"/>
              </a:ext>
            </a:extLst>
          </p:cNvPr>
          <p:cNvSpPr txBox="1"/>
          <p:nvPr/>
        </p:nvSpPr>
        <p:spPr>
          <a:xfrm>
            <a:off x="1027706" y="489727"/>
            <a:ext cx="10733369" cy="5816977"/>
          </a:xfrm>
          <a:prstGeom prst="rect">
            <a:avLst/>
          </a:prstGeom>
          <a:noFill/>
        </p:spPr>
        <p:txBody>
          <a:bodyPr wrap="square">
            <a:spAutoFit/>
          </a:bodyPr>
          <a:lstStyle/>
          <a:p>
            <a:r>
              <a:rPr lang="en-CA" altLang="zh-CN" sz="2800" b="1" dirty="0">
                <a:latin typeface="SimSun" panose="02010600030101010101" pitchFamily="2" charset="-122"/>
                <a:ea typeface="SimSun" panose="02010600030101010101" pitchFamily="2" charset="-122"/>
              </a:rPr>
              <a:t>4</a:t>
            </a:r>
            <a:r>
              <a:rPr lang="zh-CN" altLang="en-US" sz="2800" b="1" dirty="0">
                <a:latin typeface="SimSun" panose="02010600030101010101" pitchFamily="2" charset="-122"/>
                <a:ea typeface="SimSun" panose="02010600030101010101" pitchFamily="2" charset="-122"/>
              </a:rPr>
              <a:t>，困顿的婚姻</a:t>
            </a:r>
            <a:r>
              <a:rPr lang="en-US" altLang="zh-CN" sz="2800" b="1" dirty="0">
                <a:latin typeface="SimSun" panose="02010600030101010101" pitchFamily="2" charset="-122"/>
                <a:ea typeface="SimSun" panose="02010600030101010101" pitchFamily="2" charset="-122"/>
              </a:rPr>
              <a:t>: </a:t>
            </a:r>
            <a:r>
              <a:rPr lang="zh-CN" altLang="en-US" sz="2800" b="1" dirty="0">
                <a:latin typeface="SimSun" panose="02010600030101010101" pitchFamily="2" charset="-122"/>
                <a:ea typeface="SimSun" panose="02010600030101010101" pitchFamily="2" charset="-122"/>
              </a:rPr>
              <a:t>婚姻生活迫於经济负担而失和</a:t>
            </a:r>
            <a:endParaRPr lang="en-CA" altLang="zh-CN" sz="2800" b="1" dirty="0">
              <a:latin typeface="SimSun" panose="02010600030101010101" pitchFamily="2" charset="-122"/>
              <a:ea typeface="SimSun" panose="02010600030101010101" pitchFamily="2" charset="-122"/>
            </a:endParaRPr>
          </a:p>
          <a:p>
            <a:r>
              <a:rPr lang="en-CA" altLang="zh-CN" sz="2800" b="1" dirty="0">
                <a:solidFill>
                  <a:srgbClr val="C00000"/>
                </a:solidFill>
                <a:latin typeface="SimSun" panose="02010600030101010101" pitchFamily="2" charset="-122"/>
                <a:ea typeface="SimSun" panose="02010600030101010101" pitchFamily="2" charset="-122"/>
              </a:rPr>
              <a:t>Lack of harmony due to financial burdens</a:t>
            </a:r>
          </a:p>
          <a:p>
            <a:endParaRPr lang="zh-CN" altLang="en-US" sz="2800" b="1"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1,</a:t>
            </a:r>
            <a:r>
              <a:rPr lang="zh-CN" altLang="en-US" sz="2400" dirty="0">
                <a:latin typeface="SimSun" panose="02010600030101010101" pitchFamily="2" charset="-122"/>
                <a:ea typeface="SimSun" panose="02010600030101010101" pitchFamily="2" charset="-122"/>
              </a:rPr>
              <a:t>谁来赚钱养家 </a:t>
            </a:r>
            <a:r>
              <a:rPr lang="en-CA" altLang="zh-CN" sz="2400" dirty="0">
                <a:latin typeface="SimSun" panose="02010600030101010101" pitchFamily="2" charset="-122"/>
                <a:ea typeface="SimSun" panose="02010600030101010101" pitchFamily="2" charset="-122"/>
              </a:rPr>
              <a:t>Who makes money to support the family?</a:t>
            </a:r>
            <a:endParaRPr lang="zh-CN" altLang="en-US"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2,</a:t>
            </a:r>
            <a:r>
              <a:rPr lang="zh-CN" altLang="en-US" sz="2400" dirty="0">
                <a:latin typeface="SimSun" panose="02010600030101010101" pitchFamily="2" charset="-122"/>
                <a:ea typeface="SimSun" panose="02010600030101010101" pitchFamily="2" charset="-122"/>
              </a:rPr>
              <a:t>谁来管钱？   </a:t>
            </a:r>
            <a:r>
              <a:rPr lang="en-CA" altLang="zh-CN" sz="2400" dirty="0">
                <a:latin typeface="SimSun" panose="02010600030101010101" pitchFamily="2" charset="-122"/>
                <a:ea typeface="SimSun" panose="02010600030101010101" pitchFamily="2" charset="-122"/>
              </a:rPr>
              <a:t>Who is in charge of money?</a:t>
            </a:r>
            <a:endParaRPr lang="zh-CN" altLang="en-US"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3</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家里的钱怎样花</a:t>
            </a:r>
            <a:r>
              <a:rPr lang="en-CA" altLang="zh-CN" sz="2400" dirty="0">
                <a:latin typeface="SimSun" panose="02010600030101010101" pitchFamily="2" charset="-122"/>
                <a:ea typeface="SimSun" panose="02010600030101010101" pitchFamily="2" charset="-122"/>
              </a:rPr>
              <a:t>? How to spend the money? </a:t>
            </a:r>
            <a:endParaRPr lang="zh-CN" altLang="en-US"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4,</a:t>
            </a:r>
            <a:r>
              <a:rPr lang="zh-CN" altLang="en-US" sz="2400" dirty="0">
                <a:latin typeface="SimSun" panose="02010600030101010101" pitchFamily="2" charset="-122"/>
                <a:ea typeface="SimSun" panose="02010600030101010101" pitchFamily="2" charset="-122"/>
              </a:rPr>
              <a:t>给教会奉献多少钱   </a:t>
            </a:r>
            <a:r>
              <a:rPr lang="en-CA" altLang="zh-CN" sz="2400" dirty="0">
                <a:latin typeface="SimSun" panose="02010600030101010101" pitchFamily="2" charset="-122"/>
                <a:ea typeface="SimSun" panose="02010600030101010101" pitchFamily="2" charset="-122"/>
              </a:rPr>
              <a:t>How much to give to the Church</a:t>
            </a:r>
            <a:endParaRPr lang="zh-CN" altLang="en-US"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5,</a:t>
            </a:r>
            <a:r>
              <a:rPr lang="zh-CN" altLang="en-US" sz="2400" dirty="0">
                <a:latin typeface="SimSun" panose="02010600030101010101" pitchFamily="2" charset="-122"/>
                <a:ea typeface="SimSun" panose="02010600030101010101" pitchFamily="2" charset="-122"/>
              </a:rPr>
              <a:t>要不要办信用    </a:t>
            </a:r>
            <a:r>
              <a:rPr lang="en-CA" altLang="zh-CN" sz="2400" dirty="0">
                <a:latin typeface="SimSun" panose="02010600030101010101" pitchFamily="2" charset="-122"/>
                <a:ea typeface="SimSun" panose="02010600030101010101" pitchFamily="2" charset="-122"/>
              </a:rPr>
              <a:t>Apply for credit or not</a:t>
            </a:r>
          </a:p>
          <a:p>
            <a:r>
              <a:rPr lang="en-US" altLang="zh-CN" sz="2400" dirty="0">
                <a:latin typeface="SimSun" panose="02010600030101010101" pitchFamily="2" charset="-122"/>
                <a:ea typeface="SimSun" panose="02010600030101010101" pitchFamily="2" charset="-122"/>
              </a:rPr>
              <a:t>6,</a:t>
            </a:r>
            <a:r>
              <a:rPr lang="zh-CN" altLang="en-US" sz="2400" dirty="0">
                <a:latin typeface="SimSun" panose="02010600030101010101" pitchFamily="2" charset="-122"/>
                <a:ea typeface="SimSun" panose="02010600030101010101" pitchFamily="2" charset="-122"/>
              </a:rPr>
              <a:t>信用卡使用不当怎样办 </a:t>
            </a:r>
            <a:r>
              <a:rPr lang="en-CA" altLang="zh-CN" sz="2400" dirty="0">
                <a:latin typeface="SimSun" panose="02010600030101010101" pitchFamily="2" charset="-122"/>
                <a:ea typeface="SimSun" panose="02010600030101010101" pitchFamily="2" charset="-122"/>
              </a:rPr>
              <a:t>How to deal with misuse of credit cards</a:t>
            </a:r>
            <a:endParaRPr lang="zh-CN" altLang="en-US"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7,</a:t>
            </a:r>
            <a:r>
              <a:rPr lang="zh-CN" altLang="en-US" sz="2400" dirty="0">
                <a:latin typeface="SimSun" panose="02010600030101010101" pitchFamily="2" charset="-122"/>
                <a:ea typeface="SimSun" panose="02010600030101010101" pitchFamily="2" charset="-122"/>
              </a:rPr>
              <a:t>我们真的需要理财吗 </a:t>
            </a:r>
            <a:r>
              <a:rPr lang="en-CA" altLang="zh-CN" sz="2400" dirty="0">
                <a:latin typeface="SimSun" panose="02010600030101010101" pitchFamily="2" charset="-122"/>
                <a:ea typeface="SimSun" panose="02010600030101010101" pitchFamily="2" charset="-122"/>
              </a:rPr>
              <a:t>Do we really need to manage our money? </a:t>
            </a:r>
            <a:endParaRPr lang="zh-CN" altLang="en-US"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8,</a:t>
            </a:r>
            <a:r>
              <a:rPr lang="zh-CN" altLang="en-US" sz="2400" dirty="0">
                <a:latin typeface="SimSun" panose="02010600030101010101" pitchFamily="2" charset="-122"/>
                <a:ea typeface="SimSun" panose="02010600030101010101" pitchFamily="2" charset="-122"/>
              </a:rPr>
              <a:t>没有足够的钱购置生活必需品该怎么办？</a:t>
            </a:r>
            <a:r>
              <a:rPr lang="en-CA" altLang="zh-CN" sz="2400" dirty="0">
                <a:latin typeface="SimSun" panose="02010600030101010101" pitchFamily="2" charset="-122"/>
                <a:ea typeface="SimSun" panose="02010600030101010101" pitchFamily="2" charset="-122"/>
              </a:rPr>
              <a:t>What if there is no enough money to buy necessities?</a:t>
            </a:r>
            <a:endParaRPr lang="zh-CN" altLang="en-US" sz="2400" dirty="0">
              <a:latin typeface="SimSun" panose="02010600030101010101" pitchFamily="2" charset="-122"/>
              <a:ea typeface="SimSun" panose="02010600030101010101" pitchFamily="2" charset="-122"/>
            </a:endParaRPr>
          </a:p>
          <a:p>
            <a:endParaRPr lang="en-CA" altLang="zh-CN" sz="2400" dirty="0">
              <a:latin typeface="SimSun" panose="02010600030101010101" pitchFamily="2" charset="-122"/>
              <a:ea typeface="SimSun" panose="02010600030101010101" pitchFamily="2" charset="-122"/>
            </a:endParaRPr>
          </a:p>
          <a:p>
            <a:r>
              <a:rPr lang="zh-CN" altLang="en-US" sz="2400" dirty="0">
                <a:solidFill>
                  <a:srgbClr val="C00000"/>
                </a:solidFill>
                <a:latin typeface="SimSun" panose="02010600030101010101" pitchFamily="2" charset="-122"/>
                <a:ea typeface="SimSun" panose="02010600030101010101" pitchFamily="2" charset="-122"/>
              </a:rPr>
              <a:t>来</a:t>
            </a:r>
            <a:r>
              <a:rPr lang="en-CA" altLang="zh-CN" sz="2400" dirty="0">
                <a:solidFill>
                  <a:srgbClr val="C00000"/>
                </a:solidFill>
                <a:latin typeface="SimSun" panose="02010600030101010101" pitchFamily="2" charset="-122"/>
                <a:ea typeface="SimSun" panose="02010600030101010101" pitchFamily="2" charset="-122"/>
              </a:rPr>
              <a:t>Hebrews</a:t>
            </a:r>
            <a:r>
              <a:rPr lang="en-US" altLang="zh-CN" sz="2400" dirty="0">
                <a:latin typeface="SimSun" panose="02010600030101010101" pitchFamily="2" charset="-122"/>
                <a:ea typeface="SimSun" panose="02010600030101010101" pitchFamily="2" charset="-122"/>
              </a:rPr>
              <a:t>13:5</a:t>
            </a:r>
            <a:r>
              <a:rPr lang="zh-CN" altLang="en-US" sz="2400" dirty="0">
                <a:latin typeface="SimSun" panose="02010600030101010101" pitchFamily="2" charset="-122"/>
                <a:ea typeface="SimSun" panose="02010600030101010101" pitchFamily="2" charset="-122"/>
              </a:rPr>
              <a:t>你们存心不可贪爱钱财．要以自己所有的为足．因为主曾说、</a:t>
            </a:r>
            <a:r>
              <a:rPr lang="en-US"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我总不撇下你、也不丢弃你。</a:t>
            </a:r>
            <a:r>
              <a:rPr lang="en-US" altLang="zh-CN" sz="2400" dirty="0">
                <a:latin typeface="SimSun" panose="02010600030101010101" pitchFamily="2" charset="-122"/>
                <a:ea typeface="SimSun" panose="02010600030101010101" pitchFamily="2" charset="-122"/>
              </a:rPr>
              <a:t>』</a:t>
            </a:r>
            <a:endParaRPr lang="zh-CN" altLang="en-US" sz="24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1910228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A57251-9952-C326-310A-D6E7A3EA2B68}"/>
              </a:ext>
            </a:extLst>
          </p:cNvPr>
          <p:cNvSpPr txBox="1"/>
          <p:nvPr/>
        </p:nvSpPr>
        <p:spPr>
          <a:xfrm>
            <a:off x="534451" y="76883"/>
            <a:ext cx="11384280" cy="6247864"/>
          </a:xfrm>
          <a:prstGeom prst="rect">
            <a:avLst/>
          </a:prstGeom>
          <a:noFill/>
        </p:spPr>
        <p:txBody>
          <a:bodyPr wrap="square">
            <a:spAutoFit/>
          </a:bodyPr>
          <a:lstStyle/>
          <a:p>
            <a:r>
              <a:rPr lang="en-US" altLang="zh-CN" sz="2400" b="1" dirty="0">
                <a:latin typeface="SimSun" panose="02010600030101010101" pitchFamily="2" charset="-122"/>
                <a:ea typeface="SimSun" panose="02010600030101010101" pitchFamily="2" charset="-122"/>
              </a:rPr>
              <a:t>5</a:t>
            </a:r>
            <a:r>
              <a:rPr lang="zh-CN" altLang="en-US" sz="2400" b="1" dirty="0">
                <a:latin typeface="SimSun" panose="02010600030101010101" pitchFamily="2" charset="-122"/>
                <a:ea typeface="SimSun" panose="02010600030101010101" pitchFamily="2" charset="-122"/>
              </a:rPr>
              <a:t>，迷失的婚姻：双方认识不到或拒绝履行神赐予的职责 </a:t>
            </a:r>
            <a:endParaRPr lang="en-CA" altLang="zh-CN" sz="2400" b="1" dirty="0">
              <a:latin typeface="SimSun" panose="02010600030101010101" pitchFamily="2" charset="-122"/>
              <a:ea typeface="SimSun" panose="02010600030101010101" pitchFamily="2" charset="-122"/>
            </a:endParaRPr>
          </a:p>
          <a:p>
            <a:r>
              <a:rPr lang="en-CA" altLang="zh-CN" sz="2400" b="1" dirty="0">
                <a:solidFill>
                  <a:srgbClr val="C00000"/>
                </a:solidFill>
                <a:latin typeface="SimSun" panose="02010600030101010101" pitchFamily="2" charset="-122"/>
                <a:ea typeface="SimSun" panose="02010600030101010101" pitchFamily="2" charset="-122"/>
              </a:rPr>
              <a:t>Fail to recognize or perform their God—given duties</a:t>
            </a:r>
            <a:endParaRPr lang="zh-CN" altLang="en-US" sz="2400" b="1" dirty="0">
              <a:solidFill>
                <a:srgbClr val="C00000"/>
              </a:solidFill>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1</a:t>
            </a:r>
            <a:r>
              <a:rPr lang="zh-CN" altLang="en-US" sz="2200" dirty="0">
                <a:latin typeface="SimSun" panose="02010600030101010101" pitchFamily="2" charset="-122"/>
                <a:ea typeface="SimSun" panose="02010600030101010101" pitchFamily="2" charset="-122"/>
              </a:rPr>
              <a:t>）丈夫未尽领导之职 </a:t>
            </a:r>
            <a:r>
              <a:rPr lang="en-CA" altLang="zh-CN" sz="2200" dirty="0">
                <a:latin typeface="SimSun" panose="02010600030101010101" pitchFamily="2" charset="-122"/>
                <a:ea typeface="SimSun" panose="02010600030101010101" pitchFamily="2" charset="-122"/>
              </a:rPr>
              <a:t>Husband fails to perform leadership duties.</a:t>
            </a: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他不是家庭的精神支柱。 </a:t>
            </a:r>
            <a:r>
              <a:rPr lang="en-CA" altLang="zh-CN" sz="2200" dirty="0">
                <a:latin typeface="SimSun" panose="02010600030101010101" pitchFamily="2" charset="-122"/>
                <a:ea typeface="SimSun" panose="02010600030101010101" pitchFamily="2" charset="-122"/>
              </a:rPr>
              <a:t>Spiritual</a:t>
            </a:r>
            <a:r>
              <a:rPr lang="zh-CN" altLang="en-US" sz="2200" dirty="0">
                <a:latin typeface="SimSun" panose="02010600030101010101" pitchFamily="2" charset="-122"/>
                <a:ea typeface="SimSun" panose="02010600030101010101" pitchFamily="2" charset="-122"/>
              </a:rPr>
              <a:t>      </a:t>
            </a:r>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他在经济上不负责任。 </a:t>
            </a:r>
            <a:r>
              <a:rPr lang="en-CA" altLang="zh-CN" sz="2200" dirty="0">
                <a:latin typeface="SimSun" panose="02010600030101010101" pitchFamily="2" charset="-122"/>
                <a:ea typeface="SimSun" panose="02010600030101010101" pitchFamily="2" charset="-122"/>
              </a:rPr>
              <a:t>financial</a:t>
            </a:r>
            <a:endParaRPr lang="zh-CN" altLang="en-US" sz="2200" dirty="0">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他拒绝做各种决定。</a:t>
            </a:r>
            <a:r>
              <a:rPr lang="en-CA" altLang="zh-CN" sz="2200" dirty="0">
                <a:latin typeface="SimSun" panose="02010600030101010101" pitchFamily="2" charset="-122"/>
                <a:ea typeface="SimSun" panose="02010600030101010101" pitchFamily="2" charset="-122"/>
              </a:rPr>
              <a:t>Refuse to make decisions</a:t>
            </a:r>
            <a:r>
              <a:rPr lang="zh-CN" altLang="en-US" sz="2200" dirty="0">
                <a:latin typeface="SimSun" panose="02010600030101010101" pitchFamily="2" charset="-122"/>
                <a:ea typeface="SimSun" panose="02010600030101010101" pitchFamily="2" charset="-122"/>
              </a:rPr>
              <a:t>          </a:t>
            </a:r>
            <a:endParaRPr lang="en-CA" altLang="zh-CN" sz="2200" dirty="0">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他不设法解决问题。</a:t>
            </a:r>
            <a:r>
              <a:rPr lang="en-CA" altLang="zh-CN" sz="2200" dirty="0">
                <a:latin typeface="SimSun" panose="02010600030101010101" pitchFamily="2" charset="-122"/>
                <a:ea typeface="SimSun" panose="02010600030101010101" pitchFamily="2" charset="-122"/>
              </a:rPr>
              <a:t>Not try to solve problems</a:t>
            </a:r>
            <a:endParaRPr lang="zh-CN" altLang="en-US" sz="2200" dirty="0">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他无视妻子的感情。 </a:t>
            </a:r>
            <a:r>
              <a:rPr lang="en-CA" altLang="zh-CN" sz="2200" dirty="0">
                <a:latin typeface="SimSun" panose="02010600030101010101" pitchFamily="2" charset="-122"/>
                <a:ea typeface="SimSun" panose="02010600030101010101" pitchFamily="2" charset="-122"/>
              </a:rPr>
              <a:t>Ignore wife’s feelings</a:t>
            </a:r>
            <a:r>
              <a:rPr lang="zh-CN" altLang="en-US" sz="2200" dirty="0">
                <a:latin typeface="SimSun" panose="02010600030101010101" pitchFamily="2" charset="-122"/>
                <a:ea typeface="SimSun" panose="02010600030101010101" pitchFamily="2" charset="-122"/>
              </a:rPr>
              <a:t>          </a:t>
            </a:r>
            <a:endParaRPr lang="en-CA" altLang="zh-CN" sz="2200" dirty="0">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他一贯听命於妻子。 </a:t>
            </a:r>
            <a:r>
              <a:rPr lang="en-CA" altLang="zh-CN" sz="2200" dirty="0">
                <a:latin typeface="SimSun" panose="02010600030101010101" pitchFamily="2" charset="-122"/>
                <a:ea typeface="SimSun" panose="02010600030101010101" pitchFamily="2" charset="-122"/>
              </a:rPr>
              <a:t>Always obey wife’s orders</a:t>
            </a:r>
            <a:endParaRPr lang="zh-CN" altLang="en-US" sz="2200" dirty="0">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他对自己的愿望和需要不真诚。</a:t>
            </a:r>
            <a:r>
              <a:rPr lang="en-CA" altLang="zh-CN" sz="2200" dirty="0">
                <a:latin typeface="SimSun" panose="02010600030101010101" pitchFamily="2" charset="-122"/>
                <a:ea typeface="SimSun" panose="02010600030101010101" pitchFamily="2" charset="-122"/>
              </a:rPr>
              <a:t>Not insincere about own desires/needs</a:t>
            </a:r>
            <a:endParaRPr lang="zh-CN" altLang="en-US" sz="2200" dirty="0">
              <a:latin typeface="SimSun" panose="02010600030101010101" pitchFamily="2" charset="-122"/>
              <a:ea typeface="SimSun" panose="02010600030101010101" pitchFamily="2" charset="-122"/>
            </a:endParaRPr>
          </a:p>
          <a:p>
            <a:endParaRPr lang="en-US" altLang="zh-CN" sz="2200" dirty="0">
              <a:latin typeface="SimSun" panose="02010600030101010101" pitchFamily="2" charset="-122"/>
              <a:ea typeface="SimSun" panose="02010600030101010101" pitchFamily="2" charset="-122"/>
            </a:endParaRPr>
          </a:p>
          <a:p>
            <a:r>
              <a:rPr lang="en-US" altLang="zh-CN" sz="2200" dirty="0">
                <a:latin typeface="SimSun" panose="02010600030101010101" pitchFamily="2" charset="-122"/>
                <a:ea typeface="SimSun" panose="02010600030101010101" pitchFamily="2" charset="-122"/>
              </a:rPr>
              <a:t>2</a:t>
            </a:r>
            <a:r>
              <a:rPr lang="zh-CN" altLang="en-US" sz="2200" dirty="0">
                <a:latin typeface="SimSun" panose="02010600030101010101" pitchFamily="2" charset="-122"/>
                <a:ea typeface="SimSun" panose="02010600030101010101" pitchFamily="2" charset="-122"/>
              </a:rPr>
              <a:t>）妻子没有顺服的精神  </a:t>
            </a:r>
            <a:r>
              <a:rPr lang="en-CA" altLang="zh-CN" sz="2200" dirty="0">
                <a:latin typeface="SimSun" panose="02010600030101010101" pitchFamily="2" charset="-122"/>
                <a:ea typeface="SimSun" panose="02010600030101010101" pitchFamily="2" charset="-122"/>
              </a:rPr>
              <a:t>The wife has no spirit of obedience.</a:t>
            </a:r>
            <a:endParaRPr lang="zh-CN" altLang="en-US" sz="2200" dirty="0">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她没有温和的性情。</a:t>
            </a:r>
            <a:r>
              <a:rPr lang="en-CA" altLang="zh-CN" sz="2200" dirty="0">
                <a:latin typeface="SimSun" panose="02010600030101010101" pitchFamily="2" charset="-122"/>
                <a:ea typeface="SimSun" panose="02010600030101010101" pitchFamily="2" charset="-122"/>
              </a:rPr>
              <a:t>Not gentle</a:t>
            </a:r>
            <a:r>
              <a:rPr lang="zh-CN" altLang="en-US" sz="2200" dirty="0">
                <a:latin typeface="SimSun" panose="02010600030101010101" pitchFamily="2" charset="-122"/>
                <a:ea typeface="SimSun" panose="02010600030101010101" pitchFamily="2" charset="-122"/>
              </a:rPr>
              <a:t>           </a:t>
            </a:r>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她试图控制丈夫。</a:t>
            </a:r>
            <a:r>
              <a:rPr lang="en-CA" altLang="zh-CN" sz="2200" dirty="0">
                <a:latin typeface="SimSun" panose="02010600030101010101" pitchFamily="2" charset="-122"/>
                <a:ea typeface="SimSun" panose="02010600030101010101" pitchFamily="2" charset="-122"/>
              </a:rPr>
              <a:t>manipulative</a:t>
            </a:r>
            <a:endParaRPr lang="zh-CN" altLang="en-US" sz="2200" dirty="0">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她陷于权力之争。 </a:t>
            </a:r>
            <a:r>
              <a:rPr lang="en-CA" altLang="zh-CN" sz="2200" dirty="0">
                <a:latin typeface="SimSun" panose="02010600030101010101" pitchFamily="2" charset="-122"/>
                <a:ea typeface="SimSun" panose="02010600030101010101" pitchFamily="2" charset="-122"/>
              </a:rPr>
              <a:t>Power struggle</a:t>
            </a:r>
            <a:r>
              <a:rPr lang="zh-CN" altLang="en-US" sz="2200" dirty="0">
                <a:latin typeface="SimSun" panose="02010600030101010101" pitchFamily="2" charset="-122"/>
                <a:ea typeface="SimSun" panose="02010600030101010101" pitchFamily="2" charset="-122"/>
              </a:rPr>
              <a:t>            </a:t>
            </a:r>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她固执己见。</a:t>
            </a:r>
            <a:r>
              <a:rPr lang="en-CA" altLang="zh-CN" sz="2200" dirty="0">
                <a:latin typeface="SimSun" panose="02010600030101010101" pitchFamily="2" charset="-122"/>
                <a:ea typeface="SimSun" panose="02010600030101010101" pitchFamily="2" charset="-122"/>
              </a:rPr>
              <a:t>stubborn</a:t>
            </a:r>
            <a:endParaRPr lang="zh-CN" altLang="en-US" sz="2200" dirty="0">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她在情感上疏远丈夫。</a:t>
            </a:r>
            <a:r>
              <a:rPr lang="en-CA" altLang="zh-CN" sz="2200" dirty="0">
                <a:latin typeface="SimSun" panose="02010600030101010101" pitchFamily="2" charset="-122"/>
                <a:ea typeface="SimSun" panose="02010600030101010101" pitchFamily="2" charset="-122"/>
              </a:rPr>
              <a:t>Emotionally estranged</a:t>
            </a:r>
            <a:r>
              <a:rPr lang="zh-CN" altLang="en-US" sz="2200" dirty="0">
                <a:latin typeface="SimSun" panose="02010600030101010101" pitchFamily="2" charset="-122"/>
                <a:ea typeface="SimSun" panose="02010600030101010101" pitchFamily="2" charset="-122"/>
              </a:rPr>
              <a:t>       </a:t>
            </a:r>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她凶狠尖刻。</a:t>
            </a:r>
            <a:r>
              <a:rPr lang="en-CA" altLang="zh-CN" sz="2200" dirty="0">
                <a:latin typeface="SimSun" panose="02010600030101010101" pitchFamily="2" charset="-122"/>
                <a:ea typeface="SimSun" panose="02010600030101010101" pitchFamily="2" charset="-122"/>
              </a:rPr>
              <a:t>Fierce, scathing</a:t>
            </a:r>
            <a:endParaRPr lang="zh-CN" altLang="en-US" sz="2200" dirty="0">
              <a:latin typeface="SimSun" panose="02010600030101010101" pitchFamily="2" charset="-122"/>
              <a:ea typeface="SimSun" panose="02010600030101010101" pitchFamily="2" charset="-122"/>
            </a:endParaRPr>
          </a:p>
          <a:p>
            <a:r>
              <a:rPr lang="en-CA" altLang="zh-CN" sz="2200" dirty="0">
                <a:latin typeface="SimSun" panose="02010600030101010101" pitchFamily="2" charset="-122"/>
                <a:ea typeface="SimSun" panose="02010600030101010101" pitchFamily="2" charset="-122"/>
              </a:rPr>
              <a:t>*</a:t>
            </a:r>
            <a:r>
              <a:rPr lang="zh-CN" altLang="en-US" sz="2200" dirty="0">
                <a:latin typeface="SimSun" panose="02010600030101010101" pitchFamily="2" charset="-122"/>
                <a:ea typeface="SimSun" panose="02010600030101010101" pitchFamily="2" charset="-122"/>
              </a:rPr>
              <a:t>她感觉不到爱而寻求报复。</a:t>
            </a:r>
            <a:r>
              <a:rPr lang="en-CA" altLang="zh-CN" sz="2200" dirty="0">
                <a:latin typeface="SimSun" panose="02010600030101010101" pitchFamily="2" charset="-122"/>
                <a:ea typeface="SimSun" panose="02010600030101010101" pitchFamily="2" charset="-122"/>
              </a:rPr>
              <a:t>Unable to feel love and seek revenge</a:t>
            </a:r>
          </a:p>
          <a:p>
            <a:r>
              <a:rPr lang="zh-CN" altLang="en-US" sz="2200" dirty="0">
                <a:latin typeface="SimSun" panose="02010600030101010101" pitchFamily="2" charset="-122"/>
                <a:ea typeface="SimSun" panose="02010600030101010101" pitchFamily="2" charset="-122"/>
              </a:rPr>
              <a:t>弗</a:t>
            </a:r>
            <a:r>
              <a:rPr lang="en-CA" altLang="zh-CN" sz="2200" b="1" dirty="0">
                <a:solidFill>
                  <a:srgbClr val="C00000"/>
                </a:solidFill>
                <a:latin typeface="SimSun" panose="02010600030101010101" pitchFamily="2" charset="-122"/>
                <a:ea typeface="SimSun" panose="02010600030101010101" pitchFamily="2" charset="-122"/>
              </a:rPr>
              <a:t>Ephesians </a:t>
            </a:r>
            <a:r>
              <a:rPr lang="en-US" altLang="zh-CN" sz="2200" dirty="0">
                <a:latin typeface="SimSun" panose="02010600030101010101" pitchFamily="2" charset="-122"/>
                <a:ea typeface="SimSun" panose="02010600030101010101" pitchFamily="2" charset="-122"/>
              </a:rPr>
              <a:t>5:22</a:t>
            </a:r>
            <a:r>
              <a:rPr lang="zh-CN" altLang="en-US" sz="2200" dirty="0">
                <a:latin typeface="SimSun" panose="02010600030101010101" pitchFamily="2" charset="-122"/>
                <a:ea typeface="SimSun" panose="02010600030101010101" pitchFamily="2" charset="-122"/>
              </a:rPr>
              <a:t>你们作妻子的、当顺服自己的丈夫、如同顺服主．</a:t>
            </a:r>
          </a:p>
          <a:p>
            <a:r>
              <a:rPr lang="zh-CN" altLang="en-US" sz="2200" dirty="0">
                <a:latin typeface="SimSun" panose="02010600030101010101" pitchFamily="2" charset="-122"/>
                <a:ea typeface="SimSun" panose="02010600030101010101" pitchFamily="2" charset="-122"/>
              </a:rPr>
              <a:t>弗</a:t>
            </a:r>
            <a:r>
              <a:rPr lang="en-CA" altLang="zh-CN" sz="2200" b="1" dirty="0">
                <a:solidFill>
                  <a:srgbClr val="C00000"/>
                </a:solidFill>
                <a:latin typeface="SimSun" panose="02010600030101010101" pitchFamily="2" charset="-122"/>
                <a:ea typeface="SimSun" panose="02010600030101010101" pitchFamily="2" charset="-122"/>
              </a:rPr>
              <a:t>Ephesians</a:t>
            </a:r>
            <a:r>
              <a:rPr lang="en-CA" altLang="zh-CN" sz="2200" dirty="0">
                <a:latin typeface="SimSun" panose="02010600030101010101" pitchFamily="2" charset="-122"/>
                <a:ea typeface="SimSun" panose="02010600030101010101" pitchFamily="2" charset="-122"/>
              </a:rPr>
              <a:t> </a:t>
            </a:r>
            <a:r>
              <a:rPr lang="en-US" altLang="zh-CN" sz="2200" dirty="0">
                <a:latin typeface="SimSun" panose="02010600030101010101" pitchFamily="2" charset="-122"/>
                <a:ea typeface="SimSun" panose="02010600030101010101" pitchFamily="2" charset="-122"/>
              </a:rPr>
              <a:t>5:23</a:t>
            </a:r>
            <a:r>
              <a:rPr lang="zh-CN" altLang="en-US" sz="2200" dirty="0">
                <a:latin typeface="SimSun" panose="02010600030101010101" pitchFamily="2" charset="-122"/>
                <a:ea typeface="SimSun" panose="02010600030101010101" pitchFamily="2" charset="-122"/>
              </a:rPr>
              <a:t>因为丈夫是妻子的头、如同基督是教会的头．他又是教会全体的救主。</a:t>
            </a:r>
            <a:endParaRPr lang="en-CA" altLang="zh-CN" sz="2200" dirty="0">
              <a:latin typeface="SimSun" panose="02010600030101010101" pitchFamily="2" charset="-122"/>
              <a:ea typeface="SimSun" panose="02010600030101010101" pitchFamily="2" charset="-122"/>
            </a:endParaRPr>
          </a:p>
          <a:p>
            <a:r>
              <a:rPr lang="zh-CN" altLang="en-US" sz="2200" dirty="0">
                <a:latin typeface="SimSun" panose="02010600030101010101" pitchFamily="2" charset="-122"/>
                <a:ea typeface="SimSun" panose="02010600030101010101" pitchFamily="2" charset="-122"/>
              </a:rPr>
              <a:t>弗</a:t>
            </a:r>
            <a:r>
              <a:rPr kumimoji="0" lang="en-CA" altLang="zh-CN" sz="22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Ephesians </a:t>
            </a:r>
            <a:r>
              <a:rPr lang="en-US" altLang="zh-CN" sz="2200" dirty="0">
                <a:latin typeface="SimSun" panose="02010600030101010101" pitchFamily="2" charset="-122"/>
                <a:ea typeface="SimSun" panose="02010600030101010101" pitchFamily="2" charset="-122"/>
              </a:rPr>
              <a:t>5:25</a:t>
            </a:r>
            <a:r>
              <a:rPr lang="zh-CN" altLang="en-US" sz="2200" dirty="0">
                <a:latin typeface="SimSun" panose="02010600030101010101" pitchFamily="2" charset="-122"/>
                <a:ea typeface="SimSun" panose="02010600030101010101" pitchFamily="2" charset="-122"/>
              </a:rPr>
              <a:t>你们作丈夫的、要爱你们的妻子、正如基督爱教会、为教会舍己．</a:t>
            </a:r>
          </a:p>
        </p:txBody>
      </p:sp>
    </p:spTree>
    <p:extLst>
      <p:ext uri="{BB962C8B-B14F-4D97-AF65-F5344CB8AC3E}">
        <p14:creationId xmlns:p14="http://schemas.microsoft.com/office/powerpoint/2010/main" val="1698539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9883AD-5BE9-4242-68B2-811108B27A49}"/>
              </a:ext>
            </a:extLst>
          </p:cNvPr>
          <p:cNvSpPr txBox="1"/>
          <p:nvPr/>
        </p:nvSpPr>
        <p:spPr>
          <a:xfrm>
            <a:off x="797119" y="219383"/>
            <a:ext cx="10286999" cy="6370975"/>
          </a:xfrm>
          <a:prstGeom prst="rect">
            <a:avLst/>
          </a:prstGeom>
          <a:noFill/>
        </p:spPr>
        <p:txBody>
          <a:bodyPr wrap="square">
            <a:spAutoFit/>
          </a:bodyPr>
          <a:lstStyle/>
          <a:p>
            <a:r>
              <a:rPr lang="zh-CN" altLang="en-US" sz="2400" b="1" dirty="0">
                <a:latin typeface="SimSun" panose="02010600030101010101" pitchFamily="2" charset="-122"/>
                <a:ea typeface="SimSun" panose="02010600030101010101" pitchFamily="2" charset="-122"/>
              </a:rPr>
              <a:t>三，破碎婚姻的根源 </a:t>
            </a:r>
            <a:r>
              <a:rPr lang="en-CA" altLang="zh-CN" sz="2400" b="1" dirty="0">
                <a:solidFill>
                  <a:srgbClr val="C00000"/>
                </a:solidFill>
                <a:latin typeface="SimSun" panose="02010600030101010101" pitchFamily="2" charset="-122"/>
                <a:ea typeface="SimSun" panose="02010600030101010101" pitchFamily="2" charset="-122"/>
              </a:rPr>
              <a:t>The root of a broken marriage</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b="1" dirty="0">
                <a:latin typeface="SimSun" panose="02010600030101010101" pitchFamily="2" charset="-122"/>
                <a:ea typeface="SimSun" panose="02010600030101010101" pitchFamily="2" charset="-122"/>
              </a:rPr>
              <a:t>来</a:t>
            </a:r>
            <a:r>
              <a:rPr lang="en-US" altLang="zh-CN" sz="2400" b="1" dirty="0">
                <a:solidFill>
                  <a:srgbClr val="C00000"/>
                </a:solidFill>
                <a:latin typeface="SimSun" panose="02010600030101010101" pitchFamily="2" charset="-122"/>
                <a:ea typeface="SimSun" panose="02010600030101010101" pitchFamily="2" charset="-122"/>
              </a:rPr>
              <a:t>Hebrews</a:t>
            </a:r>
            <a:r>
              <a:rPr lang="en-US" altLang="zh-CN" sz="2400" b="1" dirty="0">
                <a:latin typeface="SimSun" panose="02010600030101010101" pitchFamily="2" charset="-122"/>
                <a:ea typeface="SimSun" panose="02010600030101010101" pitchFamily="2" charset="-122"/>
              </a:rPr>
              <a:t>12:15</a:t>
            </a:r>
            <a:r>
              <a:rPr lang="zh-CN" altLang="en-US" sz="2400" b="1" dirty="0">
                <a:latin typeface="SimSun" panose="02010600030101010101" pitchFamily="2" charset="-122"/>
                <a:ea typeface="SimSun" panose="02010600030101010101" pitchFamily="2" charset="-122"/>
              </a:rPr>
              <a:t>又要谨慎、恐怕有人失了　神的恩．恐怕有毒根生出来扰乱你们、因此叫众人沾染污秽．</a:t>
            </a:r>
            <a:endParaRPr lang="en-CA" altLang="zh-CN" sz="2400" b="1" dirty="0">
              <a:latin typeface="SimSun" panose="02010600030101010101" pitchFamily="2" charset="-122"/>
              <a:ea typeface="SimSun" panose="02010600030101010101" pitchFamily="2" charset="-122"/>
            </a:endParaRPr>
          </a:p>
          <a:p>
            <a:r>
              <a:rPr lang="en-US" altLang="zh-CN" sz="2400" b="1" dirty="0">
                <a:latin typeface="SimSun" panose="02010600030101010101" pitchFamily="2" charset="-122"/>
                <a:ea typeface="SimSun" panose="02010600030101010101" pitchFamily="2" charset="-122"/>
              </a:rPr>
              <a:t>1</a:t>
            </a:r>
            <a:r>
              <a:rPr lang="zh-CN" altLang="en-US" sz="2400" b="1" dirty="0">
                <a:latin typeface="SimSun" panose="02010600030101010101" pitchFamily="2" charset="-122"/>
                <a:ea typeface="SimSun" panose="02010600030101010101" pitchFamily="2" charset="-122"/>
              </a:rPr>
              <a:t>，常见的期望 </a:t>
            </a:r>
            <a:r>
              <a:rPr lang="en-US" altLang="zh-CN" sz="2400" b="1" dirty="0">
                <a:solidFill>
                  <a:srgbClr val="C00000"/>
                </a:solidFill>
                <a:latin typeface="SimSun" panose="02010600030101010101" pitchFamily="2" charset="-122"/>
                <a:ea typeface="SimSun" panose="02010600030101010101" pitchFamily="2" charset="-122"/>
              </a:rPr>
              <a:t>Common Expectations</a:t>
            </a:r>
            <a:endParaRPr lang="zh-CN" altLang="en-US" sz="2400" b="1" dirty="0">
              <a:solidFill>
                <a:srgbClr val="C00000"/>
              </a:solidFill>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1</a:t>
            </a:r>
            <a:r>
              <a:rPr lang="zh-CN" altLang="en-US" sz="2400" dirty="0">
                <a:latin typeface="SimSun" panose="02010600030101010101" pitchFamily="2" charset="-122"/>
                <a:ea typeface="SimSun" panose="02010600030101010101" pitchFamily="2" charset="-122"/>
              </a:rPr>
              <a:t>）婚姻会</a:t>
            </a:r>
            <a:r>
              <a:rPr lang="en-US" altLang="zh-CN" sz="2400" dirty="0">
                <a:latin typeface="SimSun" panose="02010600030101010101" pitchFamily="2" charset="-122"/>
                <a:ea typeface="SimSun" panose="02010600030101010101" pitchFamily="2" charset="-122"/>
              </a:rPr>
              <a:t>…….Marriage will…</a:t>
            </a:r>
          </a:p>
          <a:p>
            <a:r>
              <a:rPr lang="en-US" altLang="zh-CN" sz="2400" dirty="0">
                <a:latin typeface="SimSun" panose="02010600030101010101" pitchFamily="2" charset="-122"/>
                <a:ea typeface="SimSun" panose="02010600030101010101" pitchFamily="2" charset="-122"/>
              </a:rPr>
              <a:t>2</a:t>
            </a:r>
            <a:r>
              <a:rPr lang="zh-CN" altLang="en-US" sz="2400" dirty="0">
                <a:latin typeface="SimSun" panose="02010600030101010101" pitchFamily="2" charset="-122"/>
                <a:ea typeface="SimSun" panose="02010600030101010101" pitchFamily="2" charset="-122"/>
              </a:rPr>
              <a:t>）常见的结论 </a:t>
            </a:r>
            <a:r>
              <a:rPr lang="en-US" altLang="zh-CN" sz="2400" b="1" dirty="0">
                <a:solidFill>
                  <a:srgbClr val="C00000"/>
                </a:solidFill>
                <a:latin typeface="SimSun" panose="02010600030101010101" pitchFamily="2" charset="-122"/>
                <a:ea typeface="SimSun" panose="02010600030101010101" pitchFamily="2" charset="-122"/>
              </a:rPr>
              <a:t>Common conclusions</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诗</a:t>
            </a:r>
            <a:r>
              <a:rPr lang="en-CA" altLang="zh-CN" sz="2400" b="1" dirty="0">
                <a:solidFill>
                  <a:srgbClr val="C00000"/>
                </a:solidFill>
                <a:latin typeface="SimSun" panose="02010600030101010101" pitchFamily="2" charset="-122"/>
                <a:ea typeface="SimSun" panose="02010600030101010101" pitchFamily="2" charset="-122"/>
              </a:rPr>
              <a:t>Psalm</a:t>
            </a:r>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85:10 </a:t>
            </a:r>
            <a:r>
              <a:rPr lang="zh-CN" altLang="en-US" sz="2400" dirty="0">
                <a:latin typeface="SimSun" panose="02010600030101010101" pitchFamily="2" charset="-122"/>
                <a:ea typeface="SimSun" panose="02010600030101010101" pitchFamily="2" charset="-122"/>
              </a:rPr>
              <a:t>慈爱和诚实、彼此相遇．公义和平安、彼此相亲．</a:t>
            </a:r>
            <a:endParaRPr lang="en-CA" altLang="zh-CN" sz="2400" dirty="0">
              <a:latin typeface="SimSun" panose="02010600030101010101" pitchFamily="2" charset="-122"/>
              <a:ea typeface="SimSun" panose="02010600030101010101" pitchFamily="2" charset="-122"/>
            </a:endParaRPr>
          </a:p>
          <a:p>
            <a:r>
              <a:rPr lang="en-US" altLang="zh-CN" sz="2400" b="1" dirty="0">
                <a:latin typeface="SimSun" panose="02010600030101010101" pitchFamily="2" charset="-122"/>
                <a:ea typeface="SimSun" panose="02010600030101010101" pitchFamily="2" charset="-122"/>
              </a:rPr>
              <a:t>2, </a:t>
            </a:r>
            <a:r>
              <a:rPr lang="zh-CN" altLang="en-US" sz="2400" b="1" dirty="0">
                <a:latin typeface="SimSun" panose="02010600030101010101" pitchFamily="2" charset="-122"/>
                <a:ea typeface="SimSun" panose="02010600030101010101" pitchFamily="2" charset="-122"/>
              </a:rPr>
              <a:t>根本原因 </a:t>
            </a:r>
            <a:r>
              <a:rPr lang="en-CA" altLang="zh-CN" sz="2400" b="1" dirty="0">
                <a:solidFill>
                  <a:srgbClr val="C00000"/>
                </a:solidFill>
                <a:latin typeface="SimSun" panose="02010600030101010101" pitchFamily="2" charset="-122"/>
                <a:ea typeface="SimSun" panose="02010600030101010101" pitchFamily="2" charset="-122"/>
              </a:rPr>
              <a:t>Root cause</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太 </a:t>
            </a:r>
            <a:r>
              <a:rPr lang="en-CA" altLang="zh-CN" sz="2400" b="1" dirty="0">
                <a:latin typeface="SimSun" panose="02010600030101010101" pitchFamily="2" charset="-122"/>
                <a:ea typeface="SimSun" panose="02010600030101010101" pitchFamily="2" charset="-122"/>
              </a:rPr>
              <a:t>Matthew</a:t>
            </a:r>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20:28</a:t>
            </a:r>
            <a:r>
              <a:rPr lang="zh-CN" altLang="en-US" sz="2400" dirty="0">
                <a:latin typeface="SimSun" panose="02010600030101010101" pitchFamily="2" charset="-122"/>
                <a:ea typeface="SimSun" panose="02010600030101010101" pitchFamily="2" charset="-122"/>
              </a:rPr>
              <a:t>正如人子来、不是要受人的服事、乃是要服事人．并且要舍命、作多人的赎价。</a:t>
            </a:r>
            <a:endParaRPr lang="en-CA" altLang="zh-CN" sz="2400" dirty="0">
              <a:latin typeface="SimSun" panose="02010600030101010101" pitchFamily="2" charset="-122"/>
              <a:ea typeface="SimSun" panose="02010600030101010101" pitchFamily="2" charset="-122"/>
            </a:endParaRPr>
          </a:p>
          <a:p>
            <a:endParaRPr lang="en-CA" altLang="zh-CN" sz="2400" b="1" dirty="0">
              <a:latin typeface="SimSun" panose="02010600030101010101" pitchFamily="2" charset="-122"/>
              <a:ea typeface="SimSun" panose="02010600030101010101" pitchFamily="2" charset="-122"/>
            </a:endParaRPr>
          </a:p>
          <a:p>
            <a:r>
              <a:rPr lang="zh-CN" altLang="en-US" sz="2400" b="1" dirty="0">
                <a:latin typeface="SimSun" panose="02010600030101010101" pitchFamily="2" charset="-122"/>
                <a:ea typeface="SimSun" panose="02010600030101010101" pitchFamily="2" charset="-122"/>
              </a:rPr>
              <a:t>四，解疑的途径 </a:t>
            </a:r>
            <a:r>
              <a:rPr lang="en-CA" altLang="zh-CN" sz="2400" b="1" dirty="0">
                <a:solidFill>
                  <a:srgbClr val="C00000"/>
                </a:solidFill>
                <a:latin typeface="SimSun" panose="02010600030101010101" pitchFamily="2" charset="-122"/>
                <a:ea typeface="SimSun" panose="02010600030101010101" pitchFamily="2" charset="-122"/>
              </a:rPr>
              <a:t>A way to solve problems</a:t>
            </a:r>
            <a:endParaRPr lang="zh-CN" altLang="en-US" sz="2400" b="1" dirty="0">
              <a:solidFill>
                <a:srgbClr val="C00000"/>
              </a:solidFill>
              <a:latin typeface="SimSun" panose="02010600030101010101" pitchFamily="2" charset="-122"/>
              <a:ea typeface="SimSun" panose="02010600030101010101" pitchFamily="2" charset="-122"/>
            </a:endParaRPr>
          </a:p>
          <a:p>
            <a:r>
              <a:rPr lang="en-US" altLang="zh-CN" sz="2400" b="1" dirty="0">
                <a:latin typeface="SimSun" panose="02010600030101010101" pitchFamily="2" charset="-122"/>
                <a:ea typeface="SimSun" panose="02010600030101010101" pitchFamily="2" charset="-122"/>
              </a:rPr>
              <a:t>1,</a:t>
            </a:r>
            <a:r>
              <a:rPr lang="zh-CN" altLang="en-US" sz="2400" b="1" dirty="0">
                <a:latin typeface="SimSun" panose="02010600030101010101" pitchFamily="2" charset="-122"/>
                <a:ea typeface="SimSun" panose="02010600030101010101" pitchFamily="2" charset="-122"/>
              </a:rPr>
              <a:t>背诵经句 </a:t>
            </a:r>
            <a:r>
              <a:rPr lang="en-CA" altLang="zh-CN" sz="2400" b="1" dirty="0">
                <a:solidFill>
                  <a:srgbClr val="C00000"/>
                </a:solidFill>
                <a:latin typeface="SimSun" panose="02010600030101010101" pitchFamily="2" charset="-122"/>
                <a:ea typeface="SimSun" panose="02010600030101010101" pitchFamily="2" charset="-122"/>
              </a:rPr>
              <a:t>Recite scriptures </a:t>
            </a:r>
            <a:endParaRPr lang="zh-CN" altLang="en-US" sz="2400" b="1" dirty="0">
              <a:solidFill>
                <a:srgbClr val="C00000"/>
              </a:solidFill>
              <a:latin typeface="SimSun" panose="02010600030101010101" pitchFamily="2" charset="-122"/>
              <a:ea typeface="SimSun" panose="02010600030101010101" pitchFamily="2" charset="-122"/>
            </a:endParaRPr>
          </a:p>
          <a:p>
            <a:r>
              <a:rPr lang="en-US" altLang="zh-CN" sz="2400" b="1" dirty="0">
                <a:latin typeface="SimSun" panose="02010600030101010101" pitchFamily="2" charset="-122"/>
                <a:ea typeface="SimSun" panose="02010600030101010101" pitchFamily="2" charset="-122"/>
              </a:rPr>
              <a:t>2,</a:t>
            </a:r>
            <a:r>
              <a:rPr lang="zh-CN" altLang="en-US" sz="2400" b="1" dirty="0">
                <a:latin typeface="SimSun" panose="02010600030101010101" pitchFamily="2" charset="-122"/>
                <a:ea typeface="SimSun" panose="02010600030101010101" pitchFamily="2" charset="-122"/>
              </a:rPr>
              <a:t>需要反复阅读的经文 </a:t>
            </a:r>
            <a:r>
              <a:rPr lang="en-CA" altLang="zh-CN" sz="2400" b="1" dirty="0">
                <a:solidFill>
                  <a:srgbClr val="C00000"/>
                </a:solidFill>
                <a:latin typeface="SimSun" panose="02010600030101010101" pitchFamily="2" charset="-122"/>
                <a:ea typeface="SimSun" panose="02010600030101010101" pitchFamily="2" charset="-122"/>
              </a:rPr>
              <a:t>Scriptures that need to be read frequently</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b="1"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弗</a:t>
            </a:r>
            <a:r>
              <a:rPr lang="en-CA" altLang="zh-CN" sz="2400" b="1" dirty="0">
                <a:solidFill>
                  <a:srgbClr val="C00000"/>
                </a:solidFill>
                <a:latin typeface="SimSun" panose="02010600030101010101" pitchFamily="2" charset="-122"/>
                <a:ea typeface="SimSun" panose="02010600030101010101" pitchFamily="2" charset="-122"/>
              </a:rPr>
              <a:t>Ephesians </a:t>
            </a:r>
            <a:r>
              <a:rPr lang="en-US" altLang="zh-CN" sz="2400" dirty="0">
                <a:latin typeface="SimSun" panose="02010600030101010101" pitchFamily="2" charset="-122"/>
                <a:ea typeface="SimSun" panose="02010600030101010101" pitchFamily="2" charset="-122"/>
              </a:rPr>
              <a:t>5:21</a:t>
            </a:r>
            <a:r>
              <a:rPr lang="zh-CN" altLang="en-US" sz="2400" dirty="0">
                <a:latin typeface="SimSun" panose="02010600030101010101" pitchFamily="2" charset="-122"/>
                <a:ea typeface="SimSun" panose="02010600030101010101" pitchFamily="2" charset="-122"/>
              </a:rPr>
              <a:t>又当存敬畏基督的心、彼此顺服。</a:t>
            </a:r>
          </a:p>
          <a:p>
            <a:r>
              <a:rPr lang="zh-CN" altLang="en-US" sz="2400" dirty="0">
                <a:latin typeface="SimSun" panose="02010600030101010101" pitchFamily="2" charset="-122"/>
                <a:ea typeface="SimSun" panose="02010600030101010101" pitchFamily="2" charset="-122"/>
              </a:rPr>
              <a:t>    </a:t>
            </a:r>
          </a:p>
          <a:p>
            <a:endParaRPr lang="zh-CN" altLang="en-US" sz="24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1064499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B18E790-AE92-390F-51FB-BB4D1E1099E1}"/>
              </a:ext>
            </a:extLst>
          </p:cNvPr>
          <p:cNvSpPr txBox="1"/>
          <p:nvPr/>
        </p:nvSpPr>
        <p:spPr>
          <a:xfrm>
            <a:off x="168166" y="262759"/>
            <a:ext cx="12023834" cy="4893647"/>
          </a:xfrm>
          <a:prstGeom prst="rect">
            <a:avLst/>
          </a:prstGeom>
          <a:noFill/>
        </p:spPr>
        <p:txBody>
          <a:bodyPr wrap="square">
            <a:spAutoFit/>
          </a:bodyPr>
          <a:lstStyle/>
          <a:p>
            <a:r>
              <a:rPr lang="zh-CN" altLang="en-US" sz="2400" b="1" dirty="0">
                <a:latin typeface="SimSun" panose="02010600030101010101" pitchFamily="2" charset="-122"/>
                <a:ea typeface="SimSun" panose="02010600030101010101" pitchFamily="2" charset="-122"/>
              </a:rPr>
              <a:t>           </a:t>
            </a:r>
            <a:r>
              <a:rPr lang="zh-CN" altLang="en-US" sz="2800" b="1" dirty="0">
                <a:latin typeface="SimSun" panose="02010600030101010101" pitchFamily="2" charset="-122"/>
                <a:ea typeface="SimSun" panose="02010600030101010101" pitchFamily="2" charset="-122"/>
              </a:rPr>
              <a:t>神用婚姻阐释基督与教会之间的关系 </a:t>
            </a:r>
            <a:r>
              <a:rPr lang="en-CA" altLang="zh-CN" sz="2800" b="1" dirty="0">
                <a:latin typeface="SimSun" panose="02010600030101010101" pitchFamily="2" charset="-122"/>
                <a:ea typeface="SimSun" panose="02010600030101010101" pitchFamily="2" charset="-122"/>
              </a:rPr>
              <a:t>---</a:t>
            </a:r>
            <a:r>
              <a:rPr lang="zh-CN" altLang="en-US" sz="2800" b="1" dirty="0">
                <a:latin typeface="SimSun" panose="02010600030101010101" pitchFamily="2" charset="-122"/>
                <a:ea typeface="SimSun" panose="02010600030101010101" pitchFamily="2" charset="-122"/>
              </a:rPr>
              <a:t>弗</a:t>
            </a:r>
            <a:r>
              <a:rPr lang="en-CA" altLang="zh-CN" sz="2800" b="1" dirty="0">
                <a:latin typeface="SimSun" panose="02010600030101010101" pitchFamily="2" charset="-122"/>
                <a:ea typeface="SimSun" panose="02010600030101010101" pitchFamily="2" charset="-122"/>
              </a:rPr>
              <a:t>Ephesians 5</a:t>
            </a:r>
            <a:endParaRPr lang="zh-CN" altLang="en-US" sz="2800" b="1" dirty="0">
              <a:latin typeface="SimSun" panose="02010600030101010101" pitchFamily="2" charset="-122"/>
              <a:ea typeface="SimSun" panose="02010600030101010101" pitchFamily="2" charset="-122"/>
            </a:endParaRPr>
          </a:p>
          <a:p>
            <a:endParaRPr lang="zh-CN" altLang="en-US" sz="2800" dirty="0">
              <a:latin typeface="SimSun" panose="02010600030101010101" pitchFamily="2" charset="-122"/>
              <a:ea typeface="SimSun" panose="02010600030101010101" pitchFamily="2" charset="-122"/>
            </a:endParaRPr>
          </a:p>
          <a:p>
            <a:r>
              <a:rPr lang="zh-CN" altLang="en-US" b="1" dirty="0">
                <a:latin typeface="SimSun" panose="02010600030101010101" pitchFamily="2" charset="-122"/>
                <a:ea typeface="SimSun" panose="02010600030101010101" pitchFamily="2" charset="-122"/>
              </a:rPr>
              <a:t>    </a:t>
            </a:r>
            <a:r>
              <a:rPr lang="zh-CN" altLang="en-US" sz="2400" b="1" dirty="0">
                <a:latin typeface="SimSun" panose="02010600030101010101" pitchFamily="2" charset="-122"/>
                <a:ea typeface="SimSun" panose="02010600030101010101" pitchFamily="2" charset="-122"/>
              </a:rPr>
              <a:t>丈夫与妻子 </a:t>
            </a:r>
            <a:r>
              <a:rPr lang="en-US" altLang="zh-CN" sz="2400" b="1" dirty="0">
                <a:solidFill>
                  <a:srgbClr val="C00000"/>
                </a:solidFill>
                <a:latin typeface="SimSun" panose="02010600030101010101" pitchFamily="2" charset="-122"/>
                <a:ea typeface="SimSun" panose="02010600030101010101" pitchFamily="2" charset="-122"/>
              </a:rPr>
              <a:t>Husband/wife</a:t>
            </a:r>
            <a:r>
              <a:rPr lang="zh-CN" altLang="en-US" sz="2400" b="1" dirty="0">
                <a:solidFill>
                  <a:srgbClr val="C00000"/>
                </a:solidFill>
                <a:latin typeface="SimSun" panose="02010600030101010101" pitchFamily="2" charset="-122"/>
                <a:ea typeface="SimSun" panose="02010600030101010101" pitchFamily="2" charset="-122"/>
              </a:rPr>
              <a:t>                       </a:t>
            </a:r>
            <a:r>
              <a:rPr lang="zh-CN" altLang="en-US" sz="2400" b="1" dirty="0">
                <a:latin typeface="SimSun" panose="02010600030101010101" pitchFamily="2" charset="-122"/>
                <a:ea typeface="SimSun" panose="02010600030101010101" pitchFamily="2" charset="-122"/>
              </a:rPr>
              <a:t>基督与教会 </a:t>
            </a:r>
            <a:r>
              <a:rPr lang="en-US" altLang="zh-CN" sz="2400" b="1" dirty="0">
                <a:solidFill>
                  <a:srgbClr val="C00000"/>
                </a:solidFill>
                <a:latin typeface="SimSun" panose="02010600030101010101" pitchFamily="2" charset="-122"/>
                <a:ea typeface="SimSun" panose="02010600030101010101" pitchFamily="2" charset="-122"/>
              </a:rPr>
              <a:t>Christ/Church</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200" dirty="0">
                <a:latin typeface="SimSun" panose="02010600030101010101" pitchFamily="2" charset="-122"/>
                <a:ea typeface="SimSun" panose="02010600030101010101" pitchFamily="2" charset="-122"/>
              </a:rPr>
              <a:t>丈夫是妻子头</a:t>
            </a:r>
            <a:r>
              <a:rPr lang="en-US" altLang="zh-CN" sz="2200" dirty="0">
                <a:latin typeface="SimSun" panose="02010600030101010101" pitchFamily="2" charset="-122"/>
                <a:ea typeface="SimSun" panose="02010600030101010101" pitchFamily="2" charset="-122"/>
              </a:rPr>
              <a:t>……23</a:t>
            </a:r>
            <a:r>
              <a:rPr lang="zh-CN" altLang="en-US" sz="2200" dirty="0">
                <a:latin typeface="SimSun" panose="02010600030101010101" pitchFamily="2" charset="-122"/>
                <a:ea typeface="SimSun" panose="02010600030101010101" pitchFamily="2" charset="-122"/>
              </a:rPr>
              <a:t>节                           基督是教会的头</a:t>
            </a:r>
            <a:r>
              <a:rPr lang="en-US" altLang="zh-CN" sz="2200" dirty="0">
                <a:latin typeface="SimSun" panose="02010600030101010101" pitchFamily="2" charset="-122"/>
                <a:ea typeface="SimSun" panose="02010600030101010101" pitchFamily="2" charset="-122"/>
              </a:rPr>
              <a:t>……23</a:t>
            </a:r>
            <a:r>
              <a:rPr lang="zh-CN" altLang="en-US" sz="2200" dirty="0">
                <a:latin typeface="SimSun" panose="02010600030101010101" pitchFamily="2" charset="-122"/>
                <a:ea typeface="SimSun" panose="02010600030101010101" pitchFamily="2" charset="-122"/>
              </a:rPr>
              <a:t>节</a:t>
            </a:r>
            <a:endParaRPr lang="en-CA" altLang="zh-CN" sz="2200" dirty="0">
              <a:latin typeface="SimSun" panose="02010600030101010101" pitchFamily="2" charset="-122"/>
              <a:ea typeface="SimSun" panose="02010600030101010101" pitchFamily="2" charset="-122"/>
            </a:endParaRPr>
          </a:p>
          <a:p>
            <a:r>
              <a:rPr lang="en-CA" altLang="zh-CN" sz="2200" dirty="0">
                <a:solidFill>
                  <a:srgbClr val="C00000"/>
                </a:solidFill>
                <a:latin typeface="SimSun" panose="02010600030101010101" pitchFamily="2" charset="-122"/>
                <a:ea typeface="SimSun" panose="02010600030101010101" pitchFamily="2" charset="-122"/>
              </a:rPr>
              <a:t>Husband as head of wife				Christ as head of church</a:t>
            </a:r>
            <a:endParaRPr lang="zh-CN" altLang="en-US" sz="2200" dirty="0">
              <a:solidFill>
                <a:srgbClr val="C00000"/>
              </a:solidFill>
              <a:latin typeface="SimSun" panose="02010600030101010101" pitchFamily="2" charset="-122"/>
              <a:ea typeface="SimSun" panose="02010600030101010101" pitchFamily="2" charset="-122"/>
            </a:endParaRPr>
          </a:p>
          <a:p>
            <a:r>
              <a:rPr lang="zh-CN" altLang="en-US" sz="2200" dirty="0">
                <a:latin typeface="SimSun" panose="02010600030101010101" pitchFamily="2" charset="-122"/>
                <a:ea typeface="SimSun" panose="02010600030101010101" pitchFamily="2" charset="-122"/>
              </a:rPr>
              <a:t>丈夫服从於基督、在家庭事务上执掌权柄。         基督服从天父的旨意，在教会中执掌权柄。   </a:t>
            </a:r>
            <a:endParaRPr lang="en-CA" altLang="zh-CN" sz="2200" dirty="0">
              <a:latin typeface="SimSun" panose="02010600030101010101" pitchFamily="2" charset="-122"/>
              <a:ea typeface="SimSun" panose="02010600030101010101" pitchFamily="2" charset="-122"/>
            </a:endParaRPr>
          </a:p>
          <a:p>
            <a:r>
              <a:rPr lang="en-CA" altLang="zh-CN" dirty="0">
                <a:solidFill>
                  <a:srgbClr val="C00000"/>
                </a:solidFill>
                <a:latin typeface="SimSun" panose="02010600030101010101" pitchFamily="2" charset="-122"/>
                <a:ea typeface="SimSun" panose="02010600030101010101" pitchFamily="2" charset="-122"/>
              </a:rPr>
              <a:t>Husband follows Christ and leads in family affairs.    Christ obeys Father’s will and leads the church.</a:t>
            </a:r>
          </a:p>
          <a:p>
            <a:r>
              <a:rPr lang="zh-CN" altLang="en-US" sz="2200" dirty="0">
                <a:latin typeface="SimSun" panose="02010600030101010101" pitchFamily="2" charset="-122"/>
                <a:ea typeface="SimSun" panose="02010600030101010101" pitchFamily="2" charset="-122"/>
              </a:rPr>
              <a:t>妻子当顺服自己的丈夫</a:t>
            </a:r>
            <a:r>
              <a:rPr lang="en-US" altLang="zh-CN" sz="2200" dirty="0">
                <a:latin typeface="SimSun" panose="02010600030101010101" pitchFamily="2" charset="-122"/>
                <a:ea typeface="SimSun" panose="02010600030101010101" pitchFamily="2" charset="-122"/>
              </a:rPr>
              <a:t>……22-24</a:t>
            </a:r>
            <a:r>
              <a:rPr lang="zh-CN" altLang="en-US" sz="2200" dirty="0">
                <a:latin typeface="SimSun" panose="02010600030101010101" pitchFamily="2" charset="-122"/>
                <a:ea typeface="SimSun" panose="02010600030101010101" pitchFamily="2" charset="-122"/>
              </a:rPr>
              <a:t>节</a:t>
            </a:r>
            <a:r>
              <a:rPr lang="en-US" altLang="zh-CN" sz="2200" dirty="0">
                <a:latin typeface="SimSun" panose="02010600030101010101" pitchFamily="2" charset="-122"/>
                <a:ea typeface="SimSun" panose="02010600030101010101" pitchFamily="2" charset="-122"/>
              </a:rPr>
              <a:t>                </a:t>
            </a:r>
            <a:r>
              <a:rPr lang="zh-CN" altLang="en-US" sz="2200" dirty="0">
                <a:latin typeface="SimSun" panose="02010600030101010101" pitchFamily="2" charset="-122"/>
                <a:ea typeface="SimSun" panose="02010600030101010101" pitchFamily="2" charset="-122"/>
              </a:rPr>
              <a:t>信徒（教会）当顺服基督</a:t>
            </a:r>
            <a:r>
              <a:rPr lang="en-US" altLang="zh-CN" sz="2200" dirty="0">
                <a:latin typeface="SimSun" panose="02010600030101010101" pitchFamily="2" charset="-122"/>
                <a:ea typeface="SimSun" panose="02010600030101010101" pitchFamily="2" charset="-122"/>
              </a:rPr>
              <a:t>…….24</a:t>
            </a:r>
            <a:r>
              <a:rPr lang="zh-CN" altLang="en-US" sz="2200" dirty="0">
                <a:latin typeface="SimSun" panose="02010600030101010101" pitchFamily="2" charset="-122"/>
                <a:ea typeface="SimSun" panose="02010600030101010101" pitchFamily="2" charset="-122"/>
              </a:rPr>
              <a:t>节</a:t>
            </a:r>
            <a:endParaRPr lang="en-CA" altLang="zh-CN" sz="2200" dirty="0">
              <a:latin typeface="SimSun" panose="02010600030101010101" pitchFamily="2" charset="-122"/>
              <a:ea typeface="SimSun" panose="02010600030101010101" pitchFamily="2" charset="-122"/>
            </a:endParaRPr>
          </a:p>
          <a:p>
            <a:r>
              <a:rPr lang="en-CA" altLang="zh-CN" sz="2200" dirty="0">
                <a:solidFill>
                  <a:srgbClr val="C00000"/>
                </a:solidFill>
                <a:latin typeface="SimSun" panose="02010600030101010101" pitchFamily="2" charset="-122"/>
                <a:ea typeface="SimSun" panose="02010600030101010101" pitchFamily="2" charset="-122"/>
              </a:rPr>
              <a:t>Wife’s obedience to husband.			Church’s obedience to Christ.</a:t>
            </a:r>
            <a:endParaRPr lang="en-US" altLang="zh-CN" sz="2200" dirty="0">
              <a:solidFill>
                <a:srgbClr val="C00000"/>
              </a:solidFill>
              <a:latin typeface="SimSun" panose="02010600030101010101" pitchFamily="2" charset="-122"/>
              <a:ea typeface="SimSun" panose="02010600030101010101" pitchFamily="2" charset="-122"/>
            </a:endParaRPr>
          </a:p>
          <a:p>
            <a:r>
              <a:rPr lang="zh-CN" altLang="en-US" sz="2200" dirty="0">
                <a:latin typeface="SimSun" panose="02010600030101010101" pitchFamily="2" charset="-122"/>
                <a:ea typeface="SimSun" panose="02010600030101010101" pitchFamily="2" charset="-122"/>
              </a:rPr>
              <a:t>妻子顺服神的旨意，自觉地顺服丈夫               信徒服从基督的带领。</a:t>
            </a:r>
            <a:endParaRPr lang="en-CA" altLang="zh-CN" sz="2200" dirty="0">
              <a:latin typeface="SimSun" panose="02010600030101010101" pitchFamily="2" charset="-122"/>
              <a:ea typeface="SimSun" panose="02010600030101010101" pitchFamily="2" charset="-122"/>
            </a:endParaRPr>
          </a:p>
          <a:p>
            <a:r>
              <a:rPr lang="en-CA" altLang="zh-CN" sz="2200" dirty="0">
                <a:solidFill>
                  <a:srgbClr val="C00000"/>
                </a:solidFill>
                <a:latin typeface="SimSun" panose="02010600030101010101" pitchFamily="2" charset="-122"/>
                <a:ea typeface="SimSun" panose="02010600030101010101" pitchFamily="2" charset="-122"/>
              </a:rPr>
              <a:t>Wife follows God’s will &amp; obeys husband.	Church obeys Christ’s leading.</a:t>
            </a:r>
            <a:endParaRPr lang="zh-CN" altLang="en-US" sz="2200" dirty="0">
              <a:solidFill>
                <a:srgbClr val="C00000"/>
              </a:solidFill>
              <a:latin typeface="SimSun" panose="02010600030101010101" pitchFamily="2" charset="-122"/>
              <a:ea typeface="SimSun" panose="02010600030101010101" pitchFamily="2" charset="-122"/>
            </a:endParaRPr>
          </a:p>
          <a:p>
            <a:r>
              <a:rPr lang="zh-CN" altLang="en-US" sz="2200" dirty="0">
                <a:latin typeface="SimSun" panose="02010600030101010101" pitchFamily="2" charset="-122"/>
                <a:ea typeface="SimSun" panose="02010600030101010101" pitchFamily="2" charset="-122"/>
              </a:rPr>
              <a:t>丈夫舍身爱妻子</a:t>
            </a:r>
            <a:r>
              <a:rPr lang="en-US" altLang="zh-CN" sz="2200" dirty="0">
                <a:latin typeface="SimSun" panose="02010600030101010101" pitchFamily="2" charset="-122"/>
                <a:ea typeface="SimSun" panose="02010600030101010101" pitchFamily="2" charset="-122"/>
              </a:rPr>
              <a:t>…….25-26</a:t>
            </a:r>
            <a:r>
              <a:rPr lang="zh-CN" altLang="en-US" sz="2200" dirty="0">
                <a:latin typeface="SimSun" panose="02010600030101010101" pitchFamily="2" charset="-122"/>
                <a:ea typeface="SimSun" panose="02010600030101010101" pitchFamily="2" charset="-122"/>
              </a:rPr>
              <a:t>节</a:t>
            </a:r>
            <a:r>
              <a:rPr lang="en-US" altLang="zh-CN" sz="2200" dirty="0">
                <a:latin typeface="SimSun" panose="02010600030101010101" pitchFamily="2" charset="-122"/>
                <a:ea typeface="SimSun" panose="02010600030101010101" pitchFamily="2" charset="-122"/>
              </a:rPr>
              <a:t>                     </a:t>
            </a:r>
            <a:r>
              <a:rPr lang="zh-CN" altLang="en-US" sz="2200" dirty="0">
                <a:latin typeface="SimSun" panose="02010600030101010101" pitchFamily="2" charset="-122"/>
                <a:ea typeface="SimSun" panose="02010600030101010101" pitchFamily="2" charset="-122"/>
              </a:rPr>
              <a:t>基督爱教会，为教会而舍己。</a:t>
            </a:r>
            <a:r>
              <a:rPr lang="en-CA" altLang="zh-CN" sz="2200" dirty="0">
                <a:latin typeface="SimSun" panose="02010600030101010101" pitchFamily="2" charset="-122"/>
                <a:ea typeface="SimSun" panose="02010600030101010101" pitchFamily="2" charset="-122"/>
              </a:rPr>
              <a:t>25-26</a:t>
            </a:r>
            <a:r>
              <a:rPr lang="zh-CN" altLang="en-US" sz="2200" dirty="0">
                <a:latin typeface="SimSun" panose="02010600030101010101" pitchFamily="2" charset="-122"/>
                <a:ea typeface="SimSun" panose="02010600030101010101" pitchFamily="2" charset="-122"/>
              </a:rPr>
              <a:t>节</a:t>
            </a:r>
            <a:endParaRPr lang="en-CA" altLang="zh-CN" sz="2200" dirty="0">
              <a:latin typeface="SimSun" panose="02010600030101010101" pitchFamily="2" charset="-122"/>
              <a:ea typeface="SimSun" panose="02010600030101010101" pitchFamily="2" charset="-122"/>
            </a:endParaRPr>
          </a:p>
          <a:p>
            <a:r>
              <a:rPr lang="en-US" altLang="zh-CN" sz="2000" dirty="0">
                <a:solidFill>
                  <a:srgbClr val="C00000"/>
                </a:solidFill>
                <a:latin typeface="SimSun" panose="02010600030101010101" pitchFamily="2" charset="-122"/>
                <a:ea typeface="SimSun" panose="02010600030101010101" pitchFamily="2" charset="-122"/>
              </a:rPr>
              <a:t>Husband loves wife by self-sacrifice.            Christ loves church by sacrificing himself.</a:t>
            </a:r>
          </a:p>
          <a:p>
            <a:endParaRPr lang="zh-CN" altLang="en-US" dirty="0"/>
          </a:p>
        </p:txBody>
      </p:sp>
    </p:spTree>
    <p:extLst>
      <p:ext uri="{BB962C8B-B14F-4D97-AF65-F5344CB8AC3E}">
        <p14:creationId xmlns:p14="http://schemas.microsoft.com/office/powerpoint/2010/main" val="1452915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B18E790-AE92-390F-51FB-BB4D1E1099E1}"/>
              </a:ext>
            </a:extLst>
          </p:cNvPr>
          <p:cNvSpPr txBox="1"/>
          <p:nvPr/>
        </p:nvSpPr>
        <p:spPr>
          <a:xfrm>
            <a:off x="168166" y="262759"/>
            <a:ext cx="12023834" cy="566308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kumimoji="0" lang="zh-CN" altLang="en-US" sz="28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神用婚姻阐释基督与教会之间的关系 </a:t>
            </a:r>
            <a:r>
              <a:rPr kumimoji="0" lang="en-CA" altLang="zh-CN" sz="28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8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弗</a:t>
            </a:r>
            <a:r>
              <a:rPr kumimoji="0" lang="en-CA" altLang="zh-CN" sz="28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Ephesians 5</a:t>
            </a:r>
            <a:endParaRPr kumimoji="0" lang="zh-CN" altLang="en-US" sz="28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kumimoji="0" lang="zh-CN" altLang="en-US" sz="24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丈夫与妻子 </a:t>
            </a:r>
            <a:r>
              <a:rPr kumimoji="0" lang="en-US" altLang="zh-CN" sz="24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Husband/wife</a:t>
            </a:r>
            <a:r>
              <a:rPr kumimoji="0" lang="zh-CN" altLang="en-US" sz="24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                       </a:t>
            </a:r>
            <a:r>
              <a:rPr kumimoji="0" lang="zh-CN" altLang="en-US" sz="24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基督与教会 </a:t>
            </a:r>
            <a:r>
              <a:rPr kumimoji="0" lang="en-US" altLang="zh-CN" sz="24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Christ/Church</a:t>
            </a:r>
            <a:endParaRPr kumimoji="0" lang="zh-CN" altLang="en-US" sz="24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丈夫无私地满足妻子的需要。                     基督待教会如同祂身上的肢体。</a:t>
            </a:r>
            <a:r>
              <a:rPr kumimoji="0" lang="en-US" altLang="zh-CN"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……30</a:t>
            </a:r>
            <a:r>
              <a:rPr kumimoji="0" lang="zh-CN" altLang="en-US"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节</a:t>
            </a:r>
            <a:endParaRPr kumimoji="0" lang="en-CA" altLang="zh-CN"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sz="2000" dirty="0">
                <a:solidFill>
                  <a:srgbClr val="C00000"/>
                </a:solidFill>
                <a:latin typeface="SimSun" panose="02010600030101010101" pitchFamily="2" charset="-122"/>
                <a:ea typeface="SimSun" panose="02010600030101010101" pitchFamily="2" charset="-122"/>
              </a:rPr>
              <a:t>Husband selflessly meets wife’s needs.            Christ treats church as </a:t>
            </a:r>
            <a:r>
              <a:rPr lang="en-US" altLang="zh-CN" sz="2000" dirty="0">
                <a:solidFill>
                  <a:srgbClr val="C00000"/>
                </a:solidFill>
                <a:latin typeface="SimSun" panose="02010600030101010101" pitchFamily="2" charset="-122"/>
                <a:ea typeface="SimSun" panose="02010600030101010101" pitchFamily="2" charset="-122"/>
              </a:rPr>
              <a:t>part of His body.</a:t>
            </a:r>
            <a:r>
              <a:rPr kumimoji="0" lang="en-CA" altLang="zh-CN" sz="20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endParaRPr kumimoji="0" lang="zh-CN" altLang="en-US" sz="20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丈夫爱妻子，如同爱自己的身子</a:t>
            </a:r>
            <a:r>
              <a:rPr kumimoji="0" lang="en-US" altLang="zh-CN"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…….25,28</a:t>
            </a:r>
            <a:r>
              <a:rPr kumimoji="0" lang="zh-CN" altLang="en-US"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节</a:t>
            </a:r>
            <a:r>
              <a:rPr kumimoji="0" lang="en-US" altLang="zh-CN"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kumimoji="0" lang="zh-CN" altLang="en-US"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基督关爱並体恤信徒。</a:t>
            </a:r>
            <a:endParaRPr kumimoji="0" lang="en-CA" altLang="zh-CN"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sz="2200" dirty="0">
                <a:solidFill>
                  <a:srgbClr val="C00000"/>
                </a:solidFill>
                <a:latin typeface="SimSun" panose="02010600030101010101" pitchFamily="2" charset="-122"/>
                <a:ea typeface="SimSun" panose="02010600030101010101" pitchFamily="2" charset="-122"/>
              </a:rPr>
              <a:t>Husband loves wife as loving his body.		Christ loves and cares about believers.</a:t>
            </a:r>
            <a:endParaRPr kumimoji="0" lang="en-US" altLang="zh-CN" sz="2200" b="0"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endParaRPr>
          </a:p>
          <a:p>
            <a:pPr lvl="0"/>
            <a:r>
              <a:rPr kumimoji="0" lang="zh-CN" altLang="en-US"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丈夫呵护并体贴妻子。</a:t>
            </a:r>
            <a:r>
              <a:rPr kumimoji="0" lang="en-CA" altLang="zh-CN"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lang="zh-CN" altLang="en-US" sz="2000" dirty="0">
                <a:solidFill>
                  <a:prstClr val="black"/>
                </a:solidFill>
                <a:latin typeface="SimSun" panose="02010600030101010101" pitchFamily="2" charset="-122"/>
                <a:ea typeface="SimSun" panose="02010600030101010101" pitchFamily="2" charset="-122"/>
              </a:rPr>
              <a:t>基督为教会而舍己</a:t>
            </a:r>
            <a:endParaRPr kumimoji="0" lang="en-CA" altLang="zh-CN"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lvl="0"/>
            <a:r>
              <a:rPr lang="en-CA" altLang="zh-CN" sz="2200" dirty="0">
                <a:solidFill>
                  <a:srgbClr val="C00000"/>
                </a:solidFill>
                <a:latin typeface="SimSun" panose="02010600030101010101" pitchFamily="2" charset="-122"/>
                <a:ea typeface="SimSun" panose="02010600030101010101" pitchFamily="2" charset="-122"/>
              </a:rPr>
              <a:t>Husband is considerate of wife.			</a:t>
            </a:r>
            <a:r>
              <a:rPr lang="en-CA" altLang="zh-CN" sz="2000" dirty="0">
                <a:solidFill>
                  <a:srgbClr val="C00000"/>
                </a:solidFill>
                <a:latin typeface="SimSun" panose="02010600030101010101" pitchFamily="2" charset="-122"/>
                <a:ea typeface="SimSun" panose="02010600030101010101" pitchFamily="2" charset="-122"/>
              </a:rPr>
              <a:t>Christ sacrifices Himself for the Church</a:t>
            </a:r>
            <a:r>
              <a:rPr lang="en-CA" altLang="zh-CN" sz="2000" dirty="0">
                <a:solidFill>
                  <a:prstClr val="black"/>
                </a:solidFill>
                <a:latin typeface="SimSun" panose="02010600030101010101" pitchFamily="2" charset="-122"/>
                <a:ea typeface="SimSun" panose="02010600030101010101" pitchFamily="2" charset="-122"/>
              </a:rPr>
              <a:t>.</a:t>
            </a:r>
            <a:r>
              <a:rPr kumimoji="0" lang="zh-CN" altLang="en-US"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丈夫要与妻子联合成为一体。</a:t>
            </a:r>
            <a:r>
              <a:rPr kumimoji="0" lang="en-CA" altLang="zh-CN"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31</a:t>
            </a:r>
            <a:r>
              <a:rPr kumimoji="0" lang="zh-CN" altLang="en-US"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节</a:t>
            </a:r>
            <a:r>
              <a:rPr kumimoji="0" lang="en-CA" altLang="zh-CN"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lang="zh-CN" altLang="en-US" sz="2400" dirty="0">
                <a:solidFill>
                  <a:prstClr val="black"/>
                </a:solidFill>
                <a:latin typeface="SimSun" panose="02010600030101010101" pitchFamily="2" charset="-122"/>
                <a:ea typeface="SimSun" panose="02010600030101010101" pitchFamily="2" charset="-122"/>
              </a:rPr>
              <a:t>基督与教会成为一体。</a:t>
            </a:r>
            <a:endParaRPr kumimoji="0" lang="en-CA"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r>
              <a:rPr kumimoji="0" lang="en-US" altLang="zh-CN" sz="2200" b="0"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Husband and wife are united as one. </a:t>
            </a:r>
            <a:r>
              <a:rPr kumimoji="0" lang="en-CA" altLang="zh-CN" sz="2400" b="0"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		</a:t>
            </a:r>
            <a:r>
              <a:rPr kumimoji="0" lang="en-US" altLang="zh-CN" sz="2400" b="0"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Christ</a:t>
            </a:r>
            <a:r>
              <a:rPr lang="en-CA" altLang="zh-CN" sz="2400" dirty="0">
                <a:solidFill>
                  <a:srgbClr val="C00000"/>
                </a:solidFill>
                <a:latin typeface="SimSun" panose="02010600030101010101" pitchFamily="2" charset="-122"/>
                <a:ea typeface="SimSun" panose="02010600030101010101" pitchFamily="2" charset="-122"/>
              </a:rPr>
              <a:t> and church become one.</a:t>
            </a:r>
            <a:endParaRPr lang="zh-CN" altLang="en-US" sz="2400" dirty="0">
              <a:solidFill>
                <a:srgbClr val="C00000"/>
              </a:solidFill>
              <a:latin typeface="SimSun" panose="02010600030101010101" pitchFamily="2" charset="-122"/>
              <a:ea typeface="SimSun"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2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lvl="0"/>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丈夫和妻子立下终身的盟约。</a:t>
            </a:r>
            <a:r>
              <a:rPr kumimoji="0" lang="en-CA"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lang="zh-CN" altLang="en-US" sz="2000" dirty="0">
                <a:solidFill>
                  <a:prstClr val="black"/>
                </a:solidFill>
                <a:latin typeface="SimSun" panose="02010600030101010101" pitchFamily="2" charset="-122"/>
                <a:ea typeface="SimSun" panose="02010600030101010101" pitchFamily="2" charset="-122"/>
              </a:rPr>
              <a:t>基督与教会立下永久的盟约。</a:t>
            </a:r>
            <a:r>
              <a:rPr kumimoji="0" lang="en-CA" altLang="zh-CN" sz="20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p>
          <a:p>
            <a:pPr lvl="0"/>
            <a:r>
              <a:rPr lang="en-CA" altLang="zh-CN" sz="2000" dirty="0">
                <a:solidFill>
                  <a:srgbClr val="C00000"/>
                </a:solidFill>
                <a:latin typeface="SimSun" panose="02010600030101010101" pitchFamily="2" charset="-122"/>
                <a:ea typeface="SimSun" panose="02010600030101010101" pitchFamily="2" charset="-122"/>
              </a:rPr>
              <a:t>Husband and wife make lifelong covenants.	       </a:t>
            </a:r>
            <a:r>
              <a:rPr lang="en-US" altLang="zh-CN" sz="2000" dirty="0">
                <a:solidFill>
                  <a:srgbClr val="C00000"/>
                </a:solidFill>
                <a:latin typeface="SimSun" panose="02010600030101010101" pitchFamily="2" charset="-122"/>
                <a:ea typeface="SimSun" panose="02010600030101010101" pitchFamily="2" charset="-122"/>
              </a:rPr>
              <a:t>Christ and church make an eternal covenant.</a:t>
            </a:r>
            <a:endParaRPr kumimoji="0" lang="en-CA" altLang="zh-CN" sz="2000" b="0"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dirty="0">
              <a:ln>
                <a:noFill/>
              </a:ln>
              <a:solidFill>
                <a:prstClr val="black"/>
              </a:solidFill>
              <a:effectLst/>
              <a:uLnTx/>
              <a:uFillTx/>
              <a:latin typeface="Gill Sans Nov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latin typeface="Gill Sans Nova"/>
              <a:ea typeface="+mn-ea"/>
              <a:cs typeface="+mn-cs"/>
            </a:endParaRPr>
          </a:p>
        </p:txBody>
      </p:sp>
    </p:spTree>
    <p:extLst>
      <p:ext uri="{BB962C8B-B14F-4D97-AF65-F5344CB8AC3E}">
        <p14:creationId xmlns:p14="http://schemas.microsoft.com/office/powerpoint/2010/main" val="2761703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3126C0-89B0-C3D5-942B-3F0F9B9C3840}"/>
              </a:ext>
            </a:extLst>
          </p:cNvPr>
          <p:cNvSpPr txBox="1"/>
          <p:nvPr/>
        </p:nvSpPr>
        <p:spPr>
          <a:xfrm>
            <a:off x="320370" y="406323"/>
            <a:ext cx="11725856" cy="6093976"/>
          </a:xfrm>
          <a:prstGeom prst="rect">
            <a:avLst/>
          </a:prstGeom>
          <a:noFill/>
        </p:spPr>
        <p:txBody>
          <a:bodyPr wrap="square">
            <a:spAutoFit/>
          </a:bodyPr>
          <a:lstStyle/>
          <a:p>
            <a:r>
              <a:rPr lang="zh-CN" altLang="en-US" sz="2800" b="1" dirty="0">
                <a:latin typeface="SimSun" panose="02010600030101010101" pitchFamily="2" charset="-122"/>
                <a:ea typeface="SimSun" panose="02010600030101010101" pitchFamily="2" charset="-122"/>
              </a:rPr>
              <a:t>一，	概念界定 </a:t>
            </a:r>
            <a:r>
              <a:rPr lang="en-CA" altLang="zh-CN" sz="2800" b="1" dirty="0">
                <a:solidFill>
                  <a:srgbClr val="C00000"/>
                </a:solidFill>
                <a:latin typeface="SimSun" panose="02010600030101010101" pitchFamily="2" charset="-122"/>
                <a:ea typeface="SimSun" panose="02010600030101010101" pitchFamily="2" charset="-122"/>
              </a:rPr>
              <a:t>The Covenantal Concept of Marriage </a:t>
            </a:r>
          </a:p>
          <a:p>
            <a:r>
              <a:rPr lang="en-CA" altLang="zh-CN" sz="2800" b="1" dirty="0">
                <a:latin typeface="SimSun" panose="02010600030101010101" pitchFamily="2" charset="-122"/>
                <a:ea typeface="SimSun" panose="02010600030101010101" pitchFamily="2" charset="-122"/>
              </a:rPr>
              <a:t>   </a:t>
            </a:r>
            <a:r>
              <a:rPr lang="zh-CN" altLang="en-US" sz="2800" dirty="0">
                <a:latin typeface="SimSun" panose="02010600030101010101" pitchFamily="2" charset="-122"/>
                <a:ea typeface="SimSun" panose="02010600030101010101" pitchFamily="2" charset="-122"/>
              </a:rPr>
              <a:t>立约之说首尾贯穿</a:t>
            </a:r>
            <a:r>
              <a:rPr lang="en-US" altLang="zh-CN" sz="2800" dirty="0">
                <a:latin typeface="SimSun" panose="02010600030101010101" pitchFamily="2" charset="-122"/>
                <a:ea typeface="SimSun" panose="02010600030101010101" pitchFamily="2" charset="-122"/>
              </a:rPr>
              <a:t>《</a:t>
            </a:r>
            <a:r>
              <a:rPr lang="zh-CN" altLang="en-US" sz="2800" dirty="0">
                <a:latin typeface="SimSun" panose="02010600030101010101" pitchFamily="2" charset="-122"/>
                <a:ea typeface="SimSun" panose="02010600030101010101" pitchFamily="2" charset="-122"/>
              </a:rPr>
              <a:t>旧约</a:t>
            </a:r>
            <a:r>
              <a:rPr lang="en-US" altLang="zh-CN" sz="2800" dirty="0">
                <a:latin typeface="SimSun" panose="02010600030101010101" pitchFamily="2" charset="-122"/>
                <a:ea typeface="SimSun" panose="02010600030101010101" pitchFamily="2" charset="-122"/>
              </a:rPr>
              <a:t>》</a:t>
            </a:r>
            <a:r>
              <a:rPr lang="zh-CN" altLang="en-US" sz="2800" dirty="0">
                <a:latin typeface="SimSun" panose="02010600030101010101" pitchFamily="2" charset="-122"/>
                <a:ea typeface="SimSun" panose="02010600030101010101" pitchFamily="2" charset="-122"/>
              </a:rPr>
              <a:t>和</a:t>
            </a:r>
            <a:r>
              <a:rPr lang="en-US" altLang="zh-CN" sz="2800" dirty="0">
                <a:latin typeface="SimSun" panose="02010600030101010101" pitchFamily="2" charset="-122"/>
                <a:ea typeface="SimSun" panose="02010600030101010101" pitchFamily="2" charset="-122"/>
              </a:rPr>
              <a:t>《</a:t>
            </a:r>
            <a:r>
              <a:rPr lang="zh-CN" altLang="en-US" sz="2800" dirty="0">
                <a:latin typeface="SimSun" panose="02010600030101010101" pitchFamily="2" charset="-122"/>
                <a:ea typeface="SimSun" panose="02010600030101010101" pitchFamily="2" charset="-122"/>
              </a:rPr>
              <a:t>新约</a:t>
            </a:r>
            <a:r>
              <a:rPr lang="en-US" altLang="zh-CN" sz="2800" dirty="0">
                <a:latin typeface="SimSun" panose="02010600030101010101" pitchFamily="2" charset="-122"/>
                <a:ea typeface="SimSun" panose="02010600030101010101" pitchFamily="2" charset="-122"/>
              </a:rPr>
              <a:t>》</a:t>
            </a:r>
            <a:r>
              <a:rPr lang="zh-CN" altLang="en-US" sz="2800" dirty="0">
                <a:latin typeface="SimSun" panose="02010600030101010101" pitchFamily="2" charset="-122"/>
                <a:ea typeface="SimSun" panose="02010600030101010101" pitchFamily="2" charset="-122"/>
              </a:rPr>
              <a:t>有宛如彩锦编织着神与子民之间无尽的忠爱故事，婚姻誓约影射着神与人共有的不渝忠心，体现出夫妻与神的永生相约。</a:t>
            </a:r>
            <a:endParaRPr lang="en-CA" altLang="zh-CN" sz="2800" dirty="0">
              <a:latin typeface="SimSun" panose="02010600030101010101" pitchFamily="2" charset="-122"/>
              <a:ea typeface="SimSun" panose="02010600030101010101" pitchFamily="2" charset="-122"/>
            </a:endParaRPr>
          </a:p>
          <a:p>
            <a:r>
              <a:rPr lang="en-CA" altLang="zh-CN" sz="2800" b="1" dirty="0">
                <a:solidFill>
                  <a:srgbClr val="C00000"/>
                </a:solidFill>
                <a:latin typeface="SimSun" panose="02010600030101010101" pitchFamily="2" charset="-122"/>
                <a:ea typeface="SimSun" panose="02010600030101010101" pitchFamily="2" charset="-122"/>
              </a:rPr>
              <a:t>The Covenant reflects a. the intimacy between God and His people; and b. the ever-lasting relationship between a married couple and God. </a:t>
            </a:r>
          </a:p>
          <a:p>
            <a:r>
              <a:rPr lang="zh-CN" altLang="en-US" sz="2800" dirty="0">
                <a:solidFill>
                  <a:srgbClr val="C00000"/>
                </a:solidFill>
                <a:latin typeface="SimSun" panose="02010600030101010101" pitchFamily="2" charset="-122"/>
                <a:ea typeface="SimSun" panose="02010600030101010101" pitchFamily="2" charset="-122"/>
              </a:rPr>
              <a:t>出</a:t>
            </a:r>
            <a:r>
              <a:rPr lang="en-CA" altLang="zh-CN" sz="2800" dirty="0">
                <a:solidFill>
                  <a:srgbClr val="C00000"/>
                </a:solidFill>
                <a:latin typeface="SimSun" panose="02010600030101010101" pitchFamily="2" charset="-122"/>
                <a:ea typeface="SimSun" panose="02010600030101010101" pitchFamily="2" charset="-122"/>
              </a:rPr>
              <a:t>Exodus</a:t>
            </a:r>
            <a:r>
              <a:rPr lang="en-US" altLang="zh-CN" sz="2800" dirty="0">
                <a:solidFill>
                  <a:srgbClr val="C00000"/>
                </a:solidFill>
                <a:latin typeface="SimSun" panose="02010600030101010101" pitchFamily="2" charset="-122"/>
                <a:ea typeface="SimSun" panose="02010600030101010101" pitchFamily="2" charset="-122"/>
              </a:rPr>
              <a:t>19:5 </a:t>
            </a:r>
            <a:r>
              <a:rPr lang="zh-CN" altLang="en-US" sz="2800" dirty="0">
                <a:latin typeface="SimSun" panose="02010600030101010101" pitchFamily="2" charset="-122"/>
                <a:ea typeface="SimSun" panose="02010600030101010101" pitchFamily="2" charset="-122"/>
              </a:rPr>
              <a:t>如今你们若实在听从我的话、遵守我的约、就要在万民中作属我的子民、因为全地都是我的．</a:t>
            </a:r>
          </a:p>
          <a:p>
            <a:r>
              <a:rPr lang="en-US" altLang="zh-CN" sz="2800" b="1" dirty="0">
                <a:latin typeface="SimSun" panose="02010600030101010101" pitchFamily="2" charset="-122"/>
                <a:ea typeface="SimSun" panose="02010600030101010101" pitchFamily="2" charset="-122"/>
              </a:rPr>
              <a:t>1</a:t>
            </a:r>
            <a:r>
              <a:rPr lang="zh-CN" altLang="en-US" sz="2800" b="1" dirty="0">
                <a:latin typeface="SimSun" panose="02010600030101010101" pitchFamily="2" charset="-122"/>
                <a:ea typeface="SimSun" panose="02010600030101010101" pitchFamily="2" charset="-122"/>
              </a:rPr>
              <a:t>，神是如何设立婚姻制度的   </a:t>
            </a:r>
            <a:r>
              <a:rPr lang="en-CA" altLang="zh-CN" sz="2800" b="1" dirty="0">
                <a:solidFill>
                  <a:srgbClr val="C00000"/>
                </a:solidFill>
                <a:latin typeface="SimSun" panose="02010600030101010101" pitchFamily="2" charset="-122"/>
                <a:ea typeface="SimSun" panose="02010600030101010101" pitchFamily="2" charset="-122"/>
              </a:rPr>
              <a:t>How God Established Marriage</a:t>
            </a:r>
          </a:p>
          <a:p>
            <a:r>
              <a:rPr lang="en-CA" altLang="zh-CN" sz="2800" b="1" dirty="0">
                <a:latin typeface="SimSun" panose="02010600030101010101" pitchFamily="2" charset="-122"/>
                <a:ea typeface="SimSun" panose="02010600030101010101" pitchFamily="2" charset="-122"/>
              </a:rPr>
              <a:t>  </a:t>
            </a:r>
            <a:r>
              <a:rPr lang="zh-CN" altLang="en-US" sz="2800" dirty="0">
                <a:latin typeface="SimSun" panose="02010600030101010101" pitchFamily="2" charset="-122"/>
                <a:ea typeface="SimSun" panose="02010600030101010101" pitchFamily="2" charset="-122"/>
              </a:rPr>
              <a:t>（</a:t>
            </a:r>
            <a:r>
              <a:rPr lang="en-CA" altLang="zh-CN" sz="2800" dirty="0">
                <a:latin typeface="SimSun" panose="02010600030101010101" pitchFamily="2" charset="-122"/>
                <a:ea typeface="SimSun" panose="02010600030101010101" pitchFamily="2" charset="-122"/>
              </a:rPr>
              <a:t>1</a:t>
            </a:r>
            <a:r>
              <a:rPr lang="zh-CN" altLang="en-US" sz="2800" dirty="0">
                <a:latin typeface="SimSun" panose="02010600030101010101" pitchFamily="2" charset="-122"/>
                <a:ea typeface="SimSun" panose="02010600030101010101" pitchFamily="2" charset="-122"/>
              </a:rPr>
              <a:t>）婚姻是一种盟约，使男女二人从法律和精神上结为夫妻。</a:t>
            </a:r>
            <a:r>
              <a:rPr lang="en-CA" altLang="zh-CN" sz="2600" b="1" dirty="0">
                <a:solidFill>
                  <a:srgbClr val="C00000"/>
                </a:solidFill>
                <a:latin typeface="SimSun" panose="02010600030101010101" pitchFamily="2" charset="-122"/>
                <a:ea typeface="SimSun" panose="02010600030101010101" pitchFamily="2" charset="-122"/>
              </a:rPr>
              <a:t>Marriage as a covenant unites a man and a woman legally and spiritually.</a:t>
            </a:r>
          </a:p>
          <a:p>
            <a:r>
              <a:rPr lang="zh-CN" altLang="en-US" sz="2800" dirty="0">
                <a:solidFill>
                  <a:srgbClr val="C00000"/>
                </a:solidFill>
                <a:latin typeface="SimSun" panose="02010600030101010101" pitchFamily="2" charset="-122"/>
                <a:ea typeface="SimSun" panose="02010600030101010101" pitchFamily="2" charset="-122"/>
              </a:rPr>
              <a:t>玛</a:t>
            </a:r>
            <a:r>
              <a:rPr lang="en-CA" altLang="zh-CN" sz="2800" dirty="0">
                <a:solidFill>
                  <a:srgbClr val="C00000"/>
                </a:solidFill>
                <a:latin typeface="SimSun" panose="02010600030101010101" pitchFamily="2" charset="-122"/>
                <a:ea typeface="SimSun" panose="02010600030101010101" pitchFamily="2" charset="-122"/>
              </a:rPr>
              <a:t>Malachi</a:t>
            </a:r>
            <a:r>
              <a:rPr lang="en-US" altLang="zh-CN" sz="2800" dirty="0">
                <a:solidFill>
                  <a:srgbClr val="C00000"/>
                </a:solidFill>
                <a:latin typeface="SimSun" panose="02010600030101010101" pitchFamily="2" charset="-122"/>
                <a:ea typeface="SimSun" panose="02010600030101010101" pitchFamily="2" charset="-122"/>
              </a:rPr>
              <a:t>2:14-15 </a:t>
            </a:r>
            <a:r>
              <a:rPr lang="zh-CN" altLang="en-US" sz="2800" dirty="0">
                <a:latin typeface="SimSun" panose="02010600030101010101" pitchFamily="2" charset="-122"/>
                <a:ea typeface="SimSun" panose="02010600030101010101" pitchFamily="2" charset="-122"/>
              </a:rPr>
              <a:t>他虽是你的配偶、又是你盟约的妻、你却以诡诈待他。虽然 神有灵的余力能造多人、他不是单造一人么？</a:t>
            </a:r>
            <a:endParaRPr lang="en-CA" altLang="zh-CN" sz="28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363019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412585-913B-E131-94B0-8FFE6FC34D17}"/>
              </a:ext>
            </a:extLst>
          </p:cNvPr>
          <p:cNvSpPr txBox="1"/>
          <p:nvPr/>
        </p:nvSpPr>
        <p:spPr>
          <a:xfrm>
            <a:off x="-650019" y="6858000"/>
            <a:ext cx="11249108" cy="6586418"/>
          </a:xfrm>
          <a:prstGeom prst="rect">
            <a:avLst/>
          </a:prstGeom>
          <a:noFill/>
        </p:spPr>
        <p:txBody>
          <a:bodyPr wrap="square">
            <a:spAutoFit/>
          </a:bodyPr>
          <a:lstStyle/>
          <a:p>
            <a:r>
              <a:rPr lang="zh-CN" altLang="en-US" sz="3200" b="1" dirty="0">
                <a:latin typeface="SimSun" panose="02010600030101010101" pitchFamily="2" charset="-122"/>
                <a:ea typeface="SimSun" panose="02010600030101010101" pitchFamily="2" charset="-122"/>
              </a:rPr>
              <a:t>让基督通过你来爱你的伴侣，写给做妻子的：丈夫有何需求</a:t>
            </a:r>
            <a:endParaRPr lang="en-CA" altLang="zh-CN" sz="3200" b="1"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1, </a:t>
            </a:r>
            <a:r>
              <a:rPr lang="zh-CN" altLang="en-US" sz="2400" dirty="0">
                <a:latin typeface="SimSun" panose="02010600030101010101" pitchFamily="2" charset="-122"/>
                <a:ea typeface="SimSun" panose="02010600030101010101" pitchFamily="2" charset="-122"/>
              </a:rPr>
              <a:t>受钦佩</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箴</a:t>
            </a:r>
            <a:r>
              <a:rPr lang="en-US" altLang="zh-CN" sz="2400" dirty="0">
                <a:latin typeface="SimSun" panose="02010600030101010101" pitchFamily="2" charset="-122"/>
                <a:ea typeface="SimSun" panose="02010600030101010101" pitchFamily="2" charset="-122"/>
              </a:rPr>
              <a:t>31:23</a:t>
            </a:r>
            <a:r>
              <a:rPr lang="zh-CN" altLang="en-US" sz="2400" dirty="0">
                <a:latin typeface="SimSun" panose="02010600030101010101" pitchFamily="2" charset="-122"/>
                <a:ea typeface="SimSun" panose="02010600030101010101" pitchFamily="2" charset="-122"/>
              </a:rPr>
              <a:t>他丈夫在城门口与本地的长老同坐、为众人所认识。</a:t>
            </a:r>
          </a:p>
          <a:p>
            <a:r>
              <a:rPr lang="en-US" altLang="zh-CN" sz="2400" dirty="0">
                <a:latin typeface="SimSun" panose="02010600030101010101" pitchFamily="2" charset="-122"/>
                <a:ea typeface="SimSun" panose="02010600030101010101" pitchFamily="2" charset="-122"/>
              </a:rPr>
              <a:t>2, </a:t>
            </a:r>
            <a:r>
              <a:rPr lang="zh-CN" altLang="en-US" sz="2400" dirty="0">
                <a:latin typeface="SimSun" panose="02010600030101010101" pitchFamily="2" charset="-122"/>
                <a:ea typeface="SimSun" panose="02010600030101010101" pitchFamily="2" charset="-122"/>
              </a:rPr>
              <a:t>维持家庭</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箴 </a:t>
            </a:r>
            <a:r>
              <a:rPr lang="en-US" altLang="zh-CN" sz="2400" dirty="0">
                <a:latin typeface="SimSun" panose="02010600030101010101" pitchFamily="2" charset="-122"/>
                <a:ea typeface="SimSun" panose="02010600030101010101" pitchFamily="2" charset="-122"/>
              </a:rPr>
              <a:t>31:27</a:t>
            </a:r>
            <a:r>
              <a:rPr lang="zh-CN" altLang="en-US" sz="2400" dirty="0">
                <a:latin typeface="SimSun" panose="02010600030101010101" pitchFamily="2" charset="-122"/>
                <a:ea typeface="SimSun" panose="02010600030101010101" pitchFamily="2" charset="-122"/>
              </a:rPr>
              <a:t>他观察家务、并不吃闲饭。</a:t>
            </a:r>
          </a:p>
          <a:p>
            <a:r>
              <a:rPr lang="en-US" altLang="zh-CN" sz="2400" dirty="0">
                <a:latin typeface="SimSun" panose="02010600030101010101" pitchFamily="2" charset="-122"/>
                <a:ea typeface="SimSun" panose="02010600030101010101" pitchFamily="2" charset="-122"/>
              </a:rPr>
              <a:t>3,</a:t>
            </a:r>
            <a:r>
              <a:rPr lang="zh-CN" altLang="en-US" sz="2400" dirty="0">
                <a:latin typeface="SimSun" panose="02010600030101010101" pitchFamily="2" charset="-122"/>
                <a:ea typeface="SimSun" panose="02010600030101010101" pitchFamily="2" charset="-122"/>
              </a:rPr>
              <a:t>好陪伴</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可</a:t>
            </a:r>
            <a:r>
              <a:rPr lang="en-US" altLang="zh-CN" sz="2400" dirty="0">
                <a:latin typeface="SimSun" panose="02010600030101010101" pitchFamily="2" charset="-122"/>
                <a:ea typeface="SimSun" panose="02010600030101010101" pitchFamily="2" charset="-122"/>
              </a:rPr>
              <a:t>10:8</a:t>
            </a:r>
            <a:r>
              <a:rPr lang="zh-CN" altLang="en-US" sz="2400" dirty="0">
                <a:latin typeface="SimSun" panose="02010600030101010101" pitchFamily="2" charset="-122"/>
                <a:ea typeface="SimSun" panose="02010600030101010101" pitchFamily="2" charset="-122"/>
              </a:rPr>
              <a:t>既然如此、夫妻不再是两个人、乃是一体的了。</a:t>
            </a:r>
          </a:p>
          <a:p>
            <a:r>
              <a:rPr lang="en-US" altLang="zh-CN" sz="2400" dirty="0">
                <a:latin typeface="SimSun" panose="02010600030101010101" pitchFamily="2" charset="-122"/>
                <a:ea typeface="SimSun" panose="02010600030101010101" pitchFamily="2" charset="-122"/>
              </a:rPr>
              <a:t>4,</a:t>
            </a:r>
            <a:r>
              <a:rPr lang="zh-CN" altLang="en-US" sz="2400" dirty="0">
                <a:latin typeface="SimSun" panose="02010600030101010101" pitchFamily="2" charset="-122"/>
                <a:ea typeface="SimSun" panose="02010600030101010101" pitchFamily="2" charset="-122"/>
              </a:rPr>
              <a:t>吸引力</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箴</a:t>
            </a:r>
            <a:r>
              <a:rPr lang="en-US" altLang="zh-CN" sz="2400" dirty="0">
                <a:latin typeface="SimSun" panose="02010600030101010101" pitchFamily="2" charset="-122"/>
                <a:ea typeface="SimSun" panose="02010600030101010101" pitchFamily="2" charset="-122"/>
              </a:rPr>
              <a:t>31:25</a:t>
            </a:r>
            <a:r>
              <a:rPr lang="zh-CN" altLang="en-US" sz="2400" dirty="0">
                <a:latin typeface="SimSun" panose="02010600030101010101" pitchFamily="2" charset="-122"/>
                <a:ea typeface="SimSun" panose="02010600030101010101" pitchFamily="2" charset="-122"/>
              </a:rPr>
              <a:t>能力和威仪、是他的衣服．他想到日后的景况就喜笑。</a:t>
            </a:r>
            <a:endParaRPr lang="en-CA" altLang="zh-CN"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5,</a:t>
            </a:r>
            <a:r>
              <a:rPr lang="zh-CN" altLang="en-US" sz="2400" dirty="0">
                <a:latin typeface="SimSun" panose="02010600030101010101" pitchFamily="2" charset="-122"/>
                <a:ea typeface="SimSun" panose="02010600030101010101" pitchFamily="2" charset="-122"/>
              </a:rPr>
              <a:t>性满足</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弗</a:t>
            </a:r>
            <a:r>
              <a:rPr lang="en-US" altLang="zh-CN" sz="2400" dirty="0">
                <a:latin typeface="SimSun" panose="02010600030101010101" pitchFamily="2" charset="-122"/>
                <a:ea typeface="SimSun" panose="02010600030101010101" pitchFamily="2" charset="-122"/>
              </a:rPr>
              <a:t>7:4</a:t>
            </a:r>
            <a:r>
              <a:rPr lang="zh-CN" altLang="en-US" sz="2400" dirty="0">
                <a:latin typeface="SimSun" panose="02010600030101010101" pitchFamily="2" charset="-122"/>
                <a:ea typeface="SimSun" panose="02010600030101010101" pitchFamily="2" charset="-122"/>
              </a:rPr>
              <a:t>妻子没有权柄主张自己的身子、乃在丈夫．丈夫也没有权柄</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主张  自己的身子、乃在妻子。</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7:5</a:t>
            </a:r>
            <a:r>
              <a:rPr lang="zh-CN" altLang="en-US" sz="2400" dirty="0">
                <a:latin typeface="SimSun" panose="02010600030101010101" pitchFamily="2" charset="-122"/>
                <a:ea typeface="SimSun" panose="02010600030101010101" pitchFamily="2" charset="-122"/>
              </a:rPr>
              <a:t>夫妻不可彼此亏负、除非两相情愿、暂时分房、为要专心祷告</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方可、以后仍要同房、免得撒但趁着你们情不  自禁、引诱你们。</a:t>
            </a:r>
          </a:p>
          <a:p>
            <a:r>
              <a:rPr lang="zh-CN" altLang="en-US" sz="2400" dirty="0">
                <a:latin typeface="SimSun" panose="02010600030101010101" pitchFamily="2" charset="-122"/>
                <a:ea typeface="SimSun" panose="02010600030101010101" pitchFamily="2" charset="-122"/>
              </a:rPr>
              <a:t>          箴</a:t>
            </a:r>
            <a:r>
              <a:rPr lang="en-US" altLang="zh-CN" sz="2400" dirty="0">
                <a:latin typeface="SimSun" panose="02010600030101010101" pitchFamily="2" charset="-122"/>
                <a:ea typeface="SimSun" panose="02010600030101010101" pitchFamily="2" charset="-122"/>
              </a:rPr>
              <a:t>31:10</a:t>
            </a:r>
            <a:r>
              <a:rPr lang="zh-CN" altLang="en-US" sz="2400" dirty="0">
                <a:latin typeface="SimSun" panose="02010600030101010101" pitchFamily="2" charset="-122"/>
                <a:ea typeface="SimSun" panose="02010600030101010101" pitchFamily="2" charset="-122"/>
              </a:rPr>
              <a:t>才德的妇人谁能得着呢．他的价值远胜过珍珠．</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31:11 </a:t>
            </a:r>
            <a:r>
              <a:rPr lang="zh-CN" altLang="en-US" sz="2400" dirty="0">
                <a:latin typeface="SimSun" panose="02010600030101010101" pitchFamily="2" charset="-122"/>
                <a:ea typeface="SimSun" panose="02010600030101010101" pitchFamily="2" charset="-122"/>
              </a:rPr>
              <a:t>他丈夫心里倚靠他、必不缺少利益．</a:t>
            </a:r>
            <a:endParaRPr lang="en-CA" altLang="zh-CN" sz="2400" dirty="0">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            31:12</a:t>
            </a:r>
            <a:r>
              <a:rPr lang="zh-CN" altLang="en-US" sz="2400" dirty="0">
                <a:latin typeface="SimSun" panose="02010600030101010101" pitchFamily="2" charset="-122"/>
                <a:ea typeface="SimSun" panose="02010600030101010101" pitchFamily="2" charset="-122"/>
              </a:rPr>
              <a:t>他一生使丈夫有益无损．</a:t>
            </a:r>
          </a:p>
          <a:p>
            <a:endParaRPr lang="zh-CN" altLang="en-US" dirty="0"/>
          </a:p>
          <a:p>
            <a:r>
              <a:rPr lang="zh-CN" altLang="en-US" dirty="0"/>
              <a:t>	</a:t>
            </a:r>
          </a:p>
          <a:p>
            <a:endParaRPr lang="zh-CN" altLang="en-US" dirty="0"/>
          </a:p>
          <a:p>
            <a:endParaRPr lang="zh-CN" altLang="en-US" dirty="0"/>
          </a:p>
          <a:p>
            <a:endParaRPr lang="zh-CN" altLang="en-US" dirty="0"/>
          </a:p>
          <a:p>
            <a:endParaRPr lang="zh-CN" altLang="en-US" dirty="0"/>
          </a:p>
          <a:p>
            <a:r>
              <a:rPr lang="en-CA" dirty="0"/>
              <a:t>    </a:t>
            </a:r>
          </a:p>
        </p:txBody>
      </p:sp>
      <p:sp>
        <p:nvSpPr>
          <p:cNvPr id="5" name="TextBox 4">
            <a:extLst>
              <a:ext uri="{FF2B5EF4-FFF2-40B4-BE49-F238E27FC236}">
                <a16:creationId xmlns:a16="http://schemas.microsoft.com/office/drawing/2014/main" id="{8EDA3D79-A843-573D-D0F2-4DFAFDB32476}"/>
              </a:ext>
            </a:extLst>
          </p:cNvPr>
          <p:cNvSpPr txBox="1"/>
          <p:nvPr/>
        </p:nvSpPr>
        <p:spPr>
          <a:xfrm>
            <a:off x="218660" y="157154"/>
            <a:ext cx="11620831" cy="6370975"/>
          </a:xfrm>
          <a:prstGeom prst="rect">
            <a:avLst/>
          </a:prstGeom>
          <a:noFill/>
        </p:spPr>
        <p:txBody>
          <a:bodyPr wrap="square">
            <a:spAutoFit/>
          </a:bodyPr>
          <a:lstStyle/>
          <a:p>
            <a:r>
              <a:rPr lang="en-US" altLang="zh-CN" sz="2400" b="1" dirty="0">
                <a:latin typeface="SimSun" panose="02010600030101010101" pitchFamily="2" charset="-122"/>
                <a:ea typeface="SimSun" panose="02010600030101010101" pitchFamily="2" charset="-122"/>
              </a:rPr>
              <a:t>3,</a:t>
            </a:r>
            <a:r>
              <a:rPr lang="zh-CN" altLang="en-US" sz="2400" b="1" dirty="0">
                <a:latin typeface="SimSun" panose="02010600030101010101" pitchFamily="2" charset="-122"/>
                <a:ea typeface="SimSun" panose="02010600030101010101" pitchFamily="2" charset="-122"/>
              </a:rPr>
              <a:t>让基督通过你来爱你的伴侣 </a:t>
            </a:r>
            <a:r>
              <a:rPr lang="en-US" altLang="zh-CN" sz="2400" b="1" dirty="0">
                <a:solidFill>
                  <a:srgbClr val="C00000"/>
                </a:solidFill>
                <a:latin typeface="SimSun" panose="02010600030101010101" pitchFamily="2" charset="-122"/>
                <a:ea typeface="SimSun" panose="02010600030101010101" pitchFamily="2" charset="-122"/>
              </a:rPr>
              <a:t>Let Christ love your partner through you</a:t>
            </a:r>
            <a:r>
              <a:rPr lang="zh-CN" altLang="en-US" sz="2400" b="1" dirty="0">
                <a:solidFill>
                  <a:srgbClr val="C00000"/>
                </a:solidFill>
                <a:latin typeface="SimSun" panose="02010600030101010101" pitchFamily="2" charset="-122"/>
                <a:ea typeface="SimSun" panose="02010600030101010101" pitchFamily="2" charset="-122"/>
              </a:rPr>
              <a:t> </a:t>
            </a:r>
            <a:r>
              <a:rPr lang="zh-CN" altLang="en-US" sz="2400" b="1" dirty="0">
                <a:latin typeface="SimSun" panose="02010600030101010101" pitchFamily="2" charset="-122"/>
                <a:ea typeface="SimSun" panose="02010600030101010101" pitchFamily="2" charset="-122"/>
              </a:rPr>
              <a:t> </a:t>
            </a:r>
            <a:endParaRPr lang="en-US" altLang="zh-CN" sz="2400" b="1"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一</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神给了每个人三种内在的需求：爱 </a:t>
            </a:r>
            <a:r>
              <a:rPr lang="en-CA" altLang="zh-CN" sz="2400" dirty="0">
                <a:latin typeface="SimSun" panose="02010600030101010101" pitchFamily="2" charset="-122"/>
                <a:ea typeface="SimSun" panose="02010600030101010101" pitchFamily="2" charset="-122"/>
              </a:rPr>
              <a:t>love</a:t>
            </a:r>
            <a:r>
              <a:rPr lang="zh-CN" altLang="en-US" sz="2400" dirty="0">
                <a:latin typeface="SimSun" panose="02010600030101010101" pitchFamily="2" charset="-122"/>
                <a:ea typeface="SimSun" panose="02010600030101010101" pitchFamily="2" charset="-122"/>
              </a:rPr>
              <a:t>，安全感 </a:t>
            </a:r>
            <a:r>
              <a:rPr lang="en-CA" altLang="zh-CN" sz="2400" dirty="0">
                <a:latin typeface="SimSun" panose="02010600030101010101" pitchFamily="2" charset="-122"/>
                <a:ea typeface="SimSun" panose="02010600030101010101" pitchFamily="2" charset="-122"/>
              </a:rPr>
              <a:t>sense of security</a:t>
            </a:r>
            <a:r>
              <a:rPr lang="zh-CN" altLang="en-US" sz="2400" dirty="0">
                <a:latin typeface="SimSun" panose="02010600030101010101" pitchFamily="2" charset="-122"/>
                <a:ea typeface="SimSun" panose="02010600030101010101" pitchFamily="2" charset="-122"/>
              </a:rPr>
              <a:t>，和自我价值</a:t>
            </a:r>
            <a:r>
              <a:rPr lang="en-CA" altLang="zh-CN" sz="2400" dirty="0">
                <a:latin typeface="SimSun" panose="02010600030101010101" pitchFamily="2" charset="-122"/>
                <a:ea typeface="SimSun" panose="02010600030101010101" pitchFamily="2" charset="-122"/>
              </a:rPr>
              <a:t>self-value</a:t>
            </a:r>
            <a:r>
              <a:rPr lang="zh-CN" altLang="en-US" sz="2400" dirty="0">
                <a:latin typeface="SimSun" panose="02010600030101010101" pitchFamily="2" charset="-122"/>
                <a:ea typeface="SimSun" panose="02010600030101010101" pitchFamily="2" charset="-122"/>
              </a:rPr>
              <a:t>。同时神令丈夫带领家庭，而使妻子产生更深的安全需求。婚姻生活中最重要的是要察觉对方的需求，并学会有创意地满足这些需求。</a:t>
            </a:r>
            <a:r>
              <a:rPr lang="en-CA" altLang="zh-CN" sz="2400" b="1" dirty="0">
                <a:solidFill>
                  <a:srgbClr val="C00000"/>
                </a:solidFill>
                <a:latin typeface="SimSun" panose="02010600030101010101" pitchFamily="2" charset="-122"/>
                <a:ea typeface="SimSun" panose="02010600030101010101" pitchFamily="2" charset="-122"/>
              </a:rPr>
              <a:t>God asks husband to lead family and wife has a deeper need for security. It is important to identify and meet the needs of spouse in marriage.</a:t>
            </a:r>
            <a:endParaRPr lang="en-US" altLang="zh-CN" sz="2400" b="1" dirty="0">
              <a:solidFill>
                <a:srgbClr val="C00000"/>
              </a:solidFill>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1, </a:t>
            </a:r>
            <a:r>
              <a:rPr lang="zh-CN" altLang="en-US" sz="2400" dirty="0">
                <a:latin typeface="SimSun" panose="02010600030101010101" pitchFamily="2" charset="-122"/>
                <a:ea typeface="SimSun" panose="02010600030101010101" pitchFamily="2" charset="-122"/>
              </a:rPr>
              <a:t>受钦佩 </a:t>
            </a:r>
            <a:r>
              <a:rPr lang="en-CA" altLang="zh-CN" sz="2400" dirty="0">
                <a:solidFill>
                  <a:srgbClr val="C00000"/>
                </a:solidFill>
                <a:latin typeface="SimSun" panose="02010600030101010101" pitchFamily="2" charset="-122"/>
                <a:ea typeface="SimSun" panose="02010600030101010101" pitchFamily="2" charset="-122"/>
              </a:rPr>
              <a:t>admirable</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箴</a:t>
            </a:r>
            <a:r>
              <a:rPr lang="en-US" altLang="zh-CN" sz="2400" dirty="0">
                <a:latin typeface="SimSun" panose="02010600030101010101" pitchFamily="2" charset="-122"/>
                <a:ea typeface="SimSun" panose="02010600030101010101" pitchFamily="2" charset="-122"/>
              </a:rPr>
              <a:t>31:23</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她丈夫在城门口与本地的长老同坐、为众人所认识。</a:t>
            </a:r>
          </a:p>
          <a:p>
            <a:r>
              <a:rPr lang="en-US" altLang="zh-CN" sz="2400" dirty="0">
                <a:latin typeface="SimSun" panose="02010600030101010101" pitchFamily="2" charset="-122"/>
                <a:ea typeface="SimSun" panose="02010600030101010101" pitchFamily="2" charset="-122"/>
              </a:rPr>
              <a:t>2, </a:t>
            </a:r>
            <a:r>
              <a:rPr lang="zh-CN" altLang="en-US" sz="2400" dirty="0">
                <a:latin typeface="SimSun" panose="02010600030101010101" pitchFamily="2" charset="-122"/>
                <a:ea typeface="SimSun" panose="02010600030101010101" pitchFamily="2" charset="-122"/>
              </a:rPr>
              <a:t>维持家庭 </a:t>
            </a:r>
            <a:r>
              <a:rPr lang="en-CA" altLang="zh-CN" sz="2400" dirty="0">
                <a:solidFill>
                  <a:srgbClr val="C00000"/>
                </a:solidFill>
                <a:latin typeface="SimSun" panose="02010600030101010101" pitchFamily="2" charset="-122"/>
                <a:ea typeface="SimSun" panose="02010600030101010101" pitchFamily="2" charset="-122"/>
              </a:rPr>
              <a:t>maintain a family</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 箴 </a:t>
            </a:r>
            <a:r>
              <a:rPr lang="en-CA" altLang="zh-CN" sz="2400" dirty="0">
                <a:latin typeface="SimSun" panose="02010600030101010101" pitchFamily="2" charset="-122"/>
                <a:ea typeface="SimSun" panose="02010600030101010101" pitchFamily="2" charset="-122"/>
              </a:rPr>
              <a:t>Prov.</a:t>
            </a:r>
            <a:r>
              <a:rPr lang="en-US" altLang="zh-CN" sz="2400" dirty="0">
                <a:latin typeface="SimSun" panose="02010600030101010101" pitchFamily="2" charset="-122"/>
                <a:ea typeface="SimSun" panose="02010600030101010101" pitchFamily="2" charset="-122"/>
              </a:rPr>
              <a:t>31:27</a:t>
            </a:r>
            <a:r>
              <a:rPr lang="zh-CN" altLang="en-US" sz="2400" dirty="0">
                <a:latin typeface="SimSun" panose="02010600030101010101" pitchFamily="2" charset="-122"/>
                <a:ea typeface="SimSun" panose="02010600030101010101" pitchFamily="2" charset="-122"/>
              </a:rPr>
              <a:t>她观察家务、并不吃闲饭。</a:t>
            </a:r>
          </a:p>
          <a:p>
            <a:r>
              <a:rPr lang="en-US" altLang="zh-CN" sz="2400" dirty="0">
                <a:latin typeface="SimSun" panose="02010600030101010101" pitchFamily="2" charset="-122"/>
                <a:ea typeface="SimSun" panose="02010600030101010101" pitchFamily="2" charset="-122"/>
              </a:rPr>
              <a:t>3,</a:t>
            </a:r>
            <a:r>
              <a:rPr lang="zh-CN" altLang="en-US" sz="2400" dirty="0">
                <a:latin typeface="SimSun" panose="02010600030101010101" pitchFamily="2" charset="-122"/>
                <a:ea typeface="SimSun" panose="02010600030101010101" pitchFamily="2" charset="-122"/>
              </a:rPr>
              <a:t>好陪伴</a:t>
            </a:r>
            <a:r>
              <a:rPr lang="en-US" altLang="zh-CN" sz="2400" dirty="0">
                <a:solidFill>
                  <a:srgbClr val="C00000"/>
                </a:solidFill>
                <a:latin typeface="SimSun" panose="02010600030101010101" pitchFamily="2" charset="-122"/>
                <a:ea typeface="SimSun" panose="02010600030101010101" pitchFamily="2" charset="-122"/>
              </a:rPr>
              <a:t>good companion</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 可</a:t>
            </a:r>
            <a:r>
              <a:rPr lang="en-CA" altLang="zh-CN" sz="2400" dirty="0">
                <a:latin typeface="SimSun" panose="02010600030101010101" pitchFamily="2" charset="-122"/>
                <a:ea typeface="SimSun" panose="02010600030101010101" pitchFamily="2" charset="-122"/>
              </a:rPr>
              <a:t>Mark</a:t>
            </a:r>
            <a:r>
              <a:rPr lang="en-US" altLang="zh-CN" sz="2400" dirty="0">
                <a:latin typeface="SimSun" panose="02010600030101010101" pitchFamily="2" charset="-122"/>
                <a:ea typeface="SimSun" panose="02010600030101010101" pitchFamily="2" charset="-122"/>
              </a:rPr>
              <a:t>10:8</a:t>
            </a:r>
            <a:r>
              <a:rPr lang="zh-CN" altLang="en-US" sz="2400" dirty="0">
                <a:latin typeface="SimSun" panose="02010600030101010101" pitchFamily="2" charset="-122"/>
                <a:ea typeface="SimSun" panose="02010600030101010101" pitchFamily="2" charset="-122"/>
              </a:rPr>
              <a:t>既然如此、夫妻不再是两个人、乃是一体的了。</a:t>
            </a:r>
          </a:p>
          <a:p>
            <a:r>
              <a:rPr lang="en-US" altLang="zh-CN" sz="2400" dirty="0">
                <a:latin typeface="SimSun" panose="02010600030101010101" pitchFamily="2" charset="-122"/>
                <a:ea typeface="SimSun" panose="02010600030101010101" pitchFamily="2" charset="-122"/>
              </a:rPr>
              <a:t>4, </a:t>
            </a:r>
            <a:r>
              <a:rPr lang="zh-CN" altLang="en-US" sz="2400" dirty="0">
                <a:latin typeface="SimSun" panose="02010600030101010101" pitchFamily="2" charset="-122"/>
                <a:ea typeface="SimSun" panose="02010600030101010101" pitchFamily="2" charset="-122"/>
              </a:rPr>
              <a:t>吸引力 </a:t>
            </a:r>
            <a:r>
              <a:rPr lang="en-CA" altLang="zh-CN" sz="2400" dirty="0">
                <a:solidFill>
                  <a:srgbClr val="C00000"/>
                </a:solidFill>
                <a:latin typeface="SimSun" panose="02010600030101010101" pitchFamily="2" charset="-122"/>
                <a:ea typeface="SimSun" panose="02010600030101010101" pitchFamily="2" charset="-122"/>
              </a:rPr>
              <a:t>attractive</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 箴</a:t>
            </a:r>
            <a:r>
              <a:rPr lang="en-US" altLang="zh-CN" sz="2400" dirty="0">
                <a:latin typeface="SimSun" panose="02010600030101010101" pitchFamily="2" charset="-122"/>
                <a:ea typeface="SimSun" panose="02010600030101010101" pitchFamily="2" charset="-122"/>
              </a:rPr>
              <a:t>31:25</a:t>
            </a:r>
            <a:r>
              <a:rPr lang="zh-CN" altLang="en-US" sz="2400" dirty="0">
                <a:latin typeface="SimSun" panose="02010600030101010101" pitchFamily="2" charset="-122"/>
                <a:ea typeface="SimSun" panose="02010600030101010101" pitchFamily="2" charset="-122"/>
              </a:rPr>
              <a:t>能力和威仪、是他的衣服．他想到日后的景况就喜笑。</a:t>
            </a:r>
          </a:p>
          <a:p>
            <a:r>
              <a:rPr lang="en-US" altLang="zh-CN" sz="2400" dirty="0">
                <a:latin typeface="SimSun" panose="02010600030101010101" pitchFamily="2" charset="-122"/>
                <a:ea typeface="SimSun" panose="02010600030101010101" pitchFamily="2" charset="-122"/>
              </a:rPr>
              <a:t>5</a:t>
            </a:r>
            <a:r>
              <a:rPr lang="zh-CN" altLang="en-US" sz="2400" dirty="0">
                <a:latin typeface="SimSun" panose="02010600030101010101" pitchFamily="2" charset="-122"/>
                <a:ea typeface="SimSun" panose="02010600030101010101" pitchFamily="2" charset="-122"/>
              </a:rPr>
              <a:t>，两性满足</a:t>
            </a:r>
            <a:r>
              <a:rPr lang="en-CA" altLang="zh-CN" sz="2400" dirty="0">
                <a:solidFill>
                  <a:srgbClr val="C00000"/>
                </a:solidFill>
                <a:latin typeface="SimSun" panose="02010600030101010101" pitchFamily="2" charset="-122"/>
                <a:ea typeface="SimSun" panose="02010600030101010101" pitchFamily="2" charset="-122"/>
              </a:rPr>
              <a:t>Intimate Satisfaction</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 林前 </a:t>
            </a:r>
            <a:r>
              <a:rPr lang="en-CA" altLang="zh-CN" sz="2400" dirty="0">
                <a:latin typeface="SimSun" panose="02010600030101010101" pitchFamily="2" charset="-122"/>
                <a:ea typeface="SimSun" panose="02010600030101010101" pitchFamily="2" charset="-122"/>
              </a:rPr>
              <a:t>1 </a:t>
            </a:r>
            <a:r>
              <a:rPr lang="en-US" altLang="zh-CN" sz="2400" dirty="0">
                <a:latin typeface="SimSun" panose="02010600030101010101" pitchFamily="2" charset="-122"/>
                <a:ea typeface="SimSun" panose="02010600030101010101" pitchFamily="2" charset="-122"/>
              </a:rPr>
              <a:t>Cor.7:4-5</a:t>
            </a:r>
            <a:r>
              <a:rPr lang="zh-CN" altLang="en-US" sz="2400" dirty="0">
                <a:latin typeface="SimSun" panose="02010600030101010101" pitchFamily="2" charset="-122"/>
                <a:ea typeface="SimSun" panose="02010600030101010101" pitchFamily="2" charset="-122"/>
              </a:rPr>
              <a:t>，</a:t>
            </a:r>
            <a:r>
              <a:rPr lang="en-CA" altLang="zh-CN" sz="2400" dirty="0">
                <a:latin typeface="SimSun" panose="02010600030101010101" pitchFamily="2" charset="-122"/>
                <a:ea typeface="SimSun" panose="02010600030101010101" pitchFamily="2" charset="-122"/>
              </a:rPr>
              <a:t>7:4 </a:t>
            </a:r>
            <a:r>
              <a:rPr lang="zh-CN" altLang="en-US" sz="2400" dirty="0">
                <a:latin typeface="SimSun" panose="02010600030101010101" pitchFamily="2" charset="-122"/>
                <a:ea typeface="SimSun" panose="02010600030101010101" pitchFamily="2" charset="-122"/>
              </a:rPr>
              <a:t>妻子没有权柄主张自己的身子、乃在丈夫．丈夫也没有权柄主张自己的身子、乃在妻子。</a:t>
            </a:r>
            <a:r>
              <a:rPr lang="en-US" altLang="zh-CN" sz="2400" dirty="0">
                <a:latin typeface="SimSun" panose="02010600030101010101" pitchFamily="2" charset="-122"/>
                <a:ea typeface="SimSun" panose="02010600030101010101" pitchFamily="2" charset="-122"/>
              </a:rPr>
              <a:t>7:5</a:t>
            </a:r>
            <a:r>
              <a:rPr lang="zh-CN" altLang="en-US" sz="2400" dirty="0">
                <a:latin typeface="SimSun" panose="02010600030101010101" pitchFamily="2" charset="-122"/>
                <a:ea typeface="SimSun" panose="02010600030101010101" pitchFamily="2" charset="-122"/>
              </a:rPr>
              <a:t>夫妻不可彼此亏负、除非两相情愿、暂时分房、</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为要专心祷告方可、以后仍要同房</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免得撒但趁着 你们情不自禁、引诱你们。</a:t>
            </a:r>
          </a:p>
          <a:p>
            <a:r>
              <a:rPr lang="zh-CN" altLang="en-US" sz="2400" dirty="0">
                <a:latin typeface="SimSun" panose="02010600030101010101" pitchFamily="2" charset="-122"/>
                <a:ea typeface="SimSun" panose="02010600030101010101" pitchFamily="2" charset="-122"/>
              </a:rPr>
              <a:t>箴</a:t>
            </a:r>
            <a:r>
              <a:rPr lang="en-CA" altLang="zh-CN" sz="2400" dirty="0">
                <a:latin typeface="SimSun" panose="02010600030101010101" pitchFamily="2" charset="-122"/>
                <a:ea typeface="SimSun" panose="02010600030101010101" pitchFamily="2" charset="-122"/>
              </a:rPr>
              <a:t>Prov.</a:t>
            </a:r>
            <a:r>
              <a:rPr lang="en-US" altLang="zh-CN" sz="2400" dirty="0">
                <a:latin typeface="SimSun" panose="02010600030101010101" pitchFamily="2" charset="-122"/>
                <a:ea typeface="SimSun" panose="02010600030101010101" pitchFamily="2" charset="-122"/>
              </a:rPr>
              <a:t>31:10</a:t>
            </a:r>
            <a:r>
              <a:rPr lang="zh-CN" altLang="en-US" sz="2400" dirty="0">
                <a:latin typeface="SimSun" panose="02010600030101010101" pitchFamily="2" charset="-122"/>
                <a:ea typeface="SimSun" panose="02010600030101010101" pitchFamily="2" charset="-122"/>
              </a:rPr>
              <a:t>才德的妇人谁能得着呢．他的价值远胜过珍珠．</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31:11</a:t>
            </a:r>
            <a:r>
              <a:rPr lang="zh-CN" altLang="en-US" sz="2400" dirty="0">
                <a:latin typeface="SimSun" panose="02010600030101010101" pitchFamily="2" charset="-122"/>
                <a:ea typeface="SimSun" panose="02010600030101010101" pitchFamily="2" charset="-122"/>
              </a:rPr>
              <a:t>他丈夫心里倚靠他、必不缺少利益．</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31:12</a:t>
            </a:r>
            <a:r>
              <a:rPr lang="zh-CN" altLang="en-US" sz="2400" dirty="0">
                <a:latin typeface="SimSun" panose="02010600030101010101" pitchFamily="2" charset="-122"/>
                <a:ea typeface="SimSun" panose="02010600030101010101" pitchFamily="2" charset="-122"/>
              </a:rPr>
              <a:t>他一生使丈夫有益无损．</a:t>
            </a:r>
          </a:p>
        </p:txBody>
      </p:sp>
    </p:spTree>
    <p:extLst>
      <p:ext uri="{BB962C8B-B14F-4D97-AF65-F5344CB8AC3E}">
        <p14:creationId xmlns:p14="http://schemas.microsoft.com/office/powerpoint/2010/main" val="9213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BFFC0C-A200-73E4-19CE-61C626123157}"/>
              </a:ext>
            </a:extLst>
          </p:cNvPr>
          <p:cNvSpPr txBox="1"/>
          <p:nvPr/>
        </p:nvSpPr>
        <p:spPr>
          <a:xfrm>
            <a:off x="378372" y="289679"/>
            <a:ext cx="11340662" cy="5539978"/>
          </a:xfrm>
          <a:prstGeom prst="rect">
            <a:avLst/>
          </a:prstGeom>
          <a:noFill/>
        </p:spPr>
        <p:txBody>
          <a:bodyPr wrap="square">
            <a:spAutoFit/>
          </a:bodyPr>
          <a:lstStyle/>
          <a:p>
            <a:r>
              <a:rPr lang="zh-CN" altLang="en-US" dirty="0"/>
              <a:t>	</a:t>
            </a:r>
          </a:p>
          <a:p>
            <a:r>
              <a:rPr lang="en-US" altLang="zh-CN" sz="2400" dirty="0">
                <a:latin typeface="SimSun" panose="02010600030101010101" pitchFamily="2" charset="-122"/>
                <a:ea typeface="SimSun" panose="02010600030101010101" pitchFamily="2" charset="-122"/>
              </a:rPr>
              <a:t>6, </a:t>
            </a:r>
            <a:r>
              <a:rPr lang="zh-CN" altLang="en-US" sz="2400" dirty="0">
                <a:latin typeface="SimSun" panose="02010600030101010101" pitchFamily="2" charset="-122"/>
                <a:ea typeface="SimSun" panose="02010600030101010101" pitchFamily="2" charset="-122"/>
              </a:rPr>
              <a:t>关爱</a:t>
            </a:r>
            <a:r>
              <a:rPr lang="en-CA" altLang="zh-CN" sz="2400" dirty="0">
                <a:solidFill>
                  <a:srgbClr val="C00000"/>
                </a:solidFill>
                <a:latin typeface="SimSun" panose="02010600030101010101" pitchFamily="2" charset="-122"/>
                <a:ea typeface="SimSun" panose="02010600030101010101" pitchFamily="2" charset="-122"/>
              </a:rPr>
              <a:t>caring love</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弗</a:t>
            </a:r>
            <a:r>
              <a:rPr lang="en-CA" altLang="zh-CN" sz="2400" dirty="0">
                <a:latin typeface="SimSun" panose="02010600030101010101" pitchFamily="2" charset="-122"/>
                <a:ea typeface="SimSun" panose="02010600030101010101" pitchFamily="2" charset="-122"/>
              </a:rPr>
              <a:t>Ephesians</a:t>
            </a:r>
            <a:r>
              <a:rPr lang="en-US" altLang="zh-CN" sz="2400" dirty="0">
                <a:latin typeface="SimSun" panose="02010600030101010101" pitchFamily="2" charset="-122"/>
                <a:ea typeface="SimSun" panose="02010600030101010101" pitchFamily="2" charset="-122"/>
              </a:rPr>
              <a:t>5:25</a:t>
            </a:r>
            <a:r>
              <a:rPr lang="zh-CN" altLang="en-US" sz="2400" dirty="0">
                <a:latin typeface="SimSun" panose="02010600030101010101" pitchFamily="2" charset="-122"/>
                <a:ea typeface="SimSun" panose="02010600030101010101" pitchFamily="2" charset="-122"/>
              </a:rPr>
              <a:t>你们作丈夫的、要爱你们的妻子、正如基督爱教会、为教会舍己．</a:t>
            </a:r>
          </a:p>
          <a:p>
            <a:r>
              <a:rPr lang="en-US" altLang="zh-CN" sz="2400" dirty="0">
                <a:latin typeface="SimSun" panose="02010600030101010101" pitchFamily="2" charset="-122"/>
                <a:ea typeface="SimSun" panose="02010600030101010101" pitchFamily="2" charset="-122"/>
              </a:rPr>
              <a:t>7, </a:t>
            </a:r>
            <a:r>
              <a:rPr lang="zh-CN" altLang="en-US" sz="2400" dirty="0">
                <a:latin typeface="SimSun" panose="02010600030101010101" pitchFamily="2" charset="-122"/>
                <a:ea typeface="SimSun" panose="02010600030101010101" pitchFamily="2" charset="-122"/>
              </a:rPr>
              <a:t>交流</a:t>
            </a:r>
            <a:r>
              <a:rPr lang="en-CA" altLang="zh-CN" sz="2400" dirty="0">
                <a:solidFill>
                  <a:srgbClr val="C00000"/>
                </a:solidFill>
                <a:latin typeface="SimSun" panose="02010600030101010101" pitchFamily="2" charset="-122"/>
                <a:ea typeface="SimSun" panose="02010600030101010101" pitchFamily="2" charset="-122"/>
              </a:rPr>
              <a:t>communication:</a:t>
            </a:r>
            <a:r>
              <a:rPr lang="zh-CN" altLang="en-US" sz="2400" dirty="0">
                <a:latin typeface="SimSun" panose="02010600030101010101" pitchFamily="2" charset="-122"/>
                <a:ea typeface="SimSun" panose="02010600030101010101" pitchFamily="2" charset="-122"/>
              </a:rPr>
              <a:t> 弗</a:t>
            </a:r>
            <a:r>
              <a:rPr lang="en-CA" altLang="zh-CN" sz="2400" dirty="0">
                <a:latin typeface="SimSun" panose="02010600030101010101" pitchFamily="2" charset="-122"/>
                <a:ea typeface="SimSun" panose="02010600030101010101" pitchFamily="2" charset="-122"/>
              </a:rPr>
              <a:t>Ephesians </a:t>
            </a:r>
            <a:r>
              <a:rPr lang="en-US" altLang="zh-CN" sz="2400" dirty="0">
                <a:latin typeface="SimSun" panose="02010600030101010101" pitchFamily="2" charset="-122"/>
                <a:ea typeface="SimSun" panose="02010600030101010101" pitchFamily="2" charset="-122"/>
              </a:rPr>
              <a:t>4:29</a:t>
            </a:r>
            <a:r>
              <a:rPr lang="zh-CN" altLang="en-US" sz="2400" dirty="0">
                <a:latin typeface="SimSun" panose="02010600030101010101" pitchFamily="2" charset="-122"/>
                <a:ea typeface="SimSun" panose="02010600030101010101" pitchFamily="2" charset="-122"/>
              </a:rPr>
              <a:t>污秽的言语、一句不可出口、只要随事说造就人的好话、叫听见 的人得益处。</a:t>
            </a:r>
          </a:p>
          <a:p>
            <a:r>
              <a:rPr lang="en-US" altLang="zh-CN" sz="2400" dirty="0">
                <a:latin typeface="SimSun" panose="02010600030101010101" pitchFamily="2" charset="-122"/>
                <a:ea typeface="SimSun" panose="02010600030101010101" pitchFamily="2" charset="-122"/>
              </a:rPr>
              <a:t>8, </a:t>
            </a:r>
            <a:r>
              <a:rPr lang="zh-CN" altLang="en-US" sz="2400" dirty="0">
                <a:latin typeface="SimSun" panose="02010600030101010101" pitchFamily="2" charset="-122"/>
                <a:ea typeface="SimSun" panose="02010600030101010101" pitchFamily="2" charset="-122"/>
              </a:rPr>
              <a:t>诚实</a:t>
            </a:r>
            <a:r>
              <a:rPr lang="en-CA" altLang="zh-CN" sz="2400" dirty="0">
                <a:solidFill>
                  <a:srgbClr val="C00000"/>
                </a:solidFill>
                <a:latin typeface="SimSun" panose="02010600030101010101" pitchFamily="2" charset="-122"/>
                <a:ea typeface="SimSun" panose="02010600030101010101" pitchFamily="2" charset="-122"/>
              </a:rPr>
              <a:t>honesty</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箴</a:t>
            </a:r>
            <a:r>
              <a:rPr lang="en-CA" altLang="zh-CN" sz="2400" dirty="0">
                <a:latin typeface="SimSun" panose="02010600030101010101" pitchFamily="2" charset="-122"/>
                <a:ea typeface="SimSun" panose="02010600030101010101" pitchFamily="2" charset="-122"/>
              </a:rPr>
              <a:t>Prov.</a:t>
            </a:r>
            <a:r>
              <a:rPr lang="zh-CN" altLang="en-US"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24:26</a:t>
            </a:r>
            <a:r>
              <a:rPr lang="zh-CN" altLang="en-US" sz="2400" dirty="0">
                <a:latin typeface="SimSun" panose="02010600030101010101" pitchFamily="2" charset="-122"/>
                <a:ea typeface="SimSun" panose="02010600030101010101" pitchFamily="2" charset="-122"/>
              </a:rPr>
              <a:t>应对正直的、犹如与人亲嘴。</a:t>
            </a:r>
          </a:p>
          <a:p>
            <a:r>
              <a:rPr lang="en-US" altLang="zh-CN" sz="2400" dirty="0">
                <a:latin typeface="SimSun" panose="02010600030101010101" pitchFamily="2" charset="-122"/>
                <a:ea typeface="SimSun" panose="02010600030101010101" pitchFamily="2" charset="-122"/>
              </a:rPr>
              <a:t>9, </a:t>
            </a:r>
            <a:r>
              <a:rPr lang="zh-CN" altLang="en-US" sz="2400" dirty="0">
                <a:latin typeface="SimSun" panose="02010600030101010101" pitchFamily="2" charset="-122"/>
                <a:ea typeface="SimSun" panose="02010600030101010101" pitchFamily="2" charset="-122"/>
              </a:rPr>
              <a:t>经济保障 </a:t>
            </a:r>
            <a:r>
              <a:rPr lang="en-US" altLang="zh-CN" sz="2400" dirty="0">
                <a:solidFill>
                  <a:srgbClr val="C00000"/>
                </a:solidFill>
                <a:latin typeface="SimSun" panose="02010600030101010101" pitchFamily="2" charset="-122"/>
                <a:ea typeface="SimSun" panose="02010600030101010101" pitchFamily="2" charset="-122"/>
              </a:rPr>
              <a:t>Financial Security</a:t>
            </a:r>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提前</a:t>
            </a:r>
            <a:r>
              <a:rPr lang="en-CA" altLang="zh-CN" sz="2400" dirty="0">
                <a:latin typeface="SimSun" panose="02010600030101010101" pitchFamily="2" charset="-122"/>
                <a:ea typeface="SimSun" panose="02010600030101010101" pitchFamily="2" charset="-122"/>
              </a:rPr>
              <a:t>1 Tim </a:t>
            </a:r>
            <a:r>
              <a:rPr lang="en-US" altLang="zh-CN" sz="2400" dirty="0">
                <a:latin typeface="SimSun" panose="02010600030101010101" pitchFamily="2" charset="-122"/>
                <a:ea typeface="SimSun" panose="02010600030101010101" pitchFamily="2" charset="-122"/>
              </a:rPr>
              <a:t>5:8 </a:t>
            </a:r>
            <a:r>
              <a:rPr lang="zh-CN" altLang="en-US" sz="2400" dirty="0">
                <a:latin typeface="SimSun" panose="02010600030101010101" pitchFamily="2" charset="-122"/>
                <a:ea typeface="SimSun" panose="02010600030101010101" pitchFamily="2" charset="-122"/>
              </a:rPr>
              <a:t>人若不看顾亲属、就是背了真道、比不信的人还不好</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  不看顾自己家里的人、更是如此。</a:t>
            </a:r>
          </a:p>
          <a:p>
            <a:r>
              <a:rPr lang="en-US" altLang="zh-CN" sz="2400" dirty="0">
                <a:latin typeface="SimSun" panose="02010600030101010101" pitchFamily="2" charset="-122"/>
                <a:ea typeface="SimSun" panose="02010600030101010101" pitchFamily="2" charset="-122"/>
              </a:rPr>
              <a:t>10, </a:t>
            </a:r>
            <a:r>
              <a:rPr lang="zh-CN" altLang="en-US" sz="2400" dirty="0">
                <a:latin typeface="SimSun" panose="02010600030101010101" pitchFamily="2" charset="-122"/>
                <a:ea typeface="SimSun" panose="02010600030101010101" pitchFamily="2" charset="-122"/>
              </a:rPr>
              <a:t>承担义务 </a:t>
            </a:r>
            <a:r>
              <a:rPr lang="en-CA" altLang="zh-CN" sz="2400" dirty="0">
                <a:solidFill>
                  <a:srgbClr val="C00000"/>
                </a:solidFill>
                <a:latin typeface="SimSun" panose="02010600030101010101" pitchFamily="2" charset="-122"/>
                <a:ea typeface="SimSun" panose="02010600030101010101" pitchFamily="2" charset="-122"/>
              </a:rPr>
              <a:t>Obligations</a:t>
            </a:r>
            <a:r>
              <a:rPr lang="zh-CN" altLang="en-US" sz="2400" dirty="0">
                <a:latin typeface="SimSun" panose="02010600030101010101" pitchFamily="2" charset="-122"/>
                <a:ea typeface="SimSun" panose="02010600030101010101" pitchFamily="2" charset="-122"/>
              </a:rPr>
              <a:t>：来</a:t>
            </a:r>
            <a:r>
              <a:rPr lang="en-US" altLang="zh-CN" sz="2400" dirty="0">
                <a:latin typeface="SimSun" panose="02010600030101010101" pitchFamily="2" charset="-122"/>
                <a:ea typeface="SimSun" panose="02010600030101010101" pitchFamily="2" charset="-122"/>
              </a:rPr>
              <a:t>Hebrews13:4</a:t>
            </a:r>
            <a:r>
              <a:rPr lang="zh-CN" altLang="en-US" sz="2400" dirty="0">
                <a:latin typeface="SimSun" panose="02010600030101010101" pitchFamily="2" charset="-122"/>
                <a:ea typeface="SimSun" panose="02010600030101010101" pitchFamily="2" charset="-122"/>
              </a:rPr>
              <a:t>婚姻、人人都当尊重、床也不可污秽．</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因为苟合行淫的人　神必要审判。</a:t>
            </a:r>
          </a:p>
          <a:p>
            <a:r>
              <a:rPr lang="en-US"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彼前</a:t>
            </a:r>
            <a:r>
              <a:rPr lang="en-CA" altLang="zh-CN" sz="2400" dirty="0">
                <a:latin typeface="SimSun" panose="02010600030101010101" pitchFamily="2" charset="-122"/>
                <a:ea typeface="SimSun" panose="02010600030101010101" pitchFamily="2" charset="-122"/>
              </a:rPr>
              <a:t>1 </a:t>
            </a:r>
            <a:r>
              <a:rPr lang="en-US" altLang="zh-CN" sz="2400" dirty="0">
                <a:latin typeface="SimSun" panose="02010600030101010101" pitchFamily="2" charset="-122"/>
                <a:ea typeface="SimSun" panose="02010600030101010101" pitchFamily="2" charset="-122"/>
              </a:rPr>
              <a:t>Pet.3:7</a:t>
            </a:r>
            <a:r>
              <a:rPr lang="zh-CN" altLang="en-US" sz="2400" dirty="0">
                <a:latin typeface="SimSun" panose="02010600030101010101" pitchFamily="2" charset="-122"/>
                <a:ea typeface="SimSun" panose="02010600030101010101" pitchFamily="2" charset="-122"/>
              </a:rPr>
              <a:t>你们作丈夫的、也要按情理和妻子同住．</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情理原文作知识</a:t>
            </a:r>
            <a:r>
              <a:rPr lang="en-US"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因他比你软弱， </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en-US"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比你软弱原文作是软弱的器皿</a:t>
            </a:r>
            <a:r>
              <a:rPr lang="en-US"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与你</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一同承受生命之恩的、所以要敬重他．</a:t>
            </a:r>
            <a:endParaRPr lang="en-CA" altLang="zh-CN" sz="24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这样便叫你们的祷告没有阻碍。</a:t>
            </a:r>
          </a:p>
        </p:txBody>
      </p:sp>
    </p:spTree>
    <p:extLst>
      <p:ext uri="{BB962C8B-B14F-4D97-AF65-F5344CB8AC3E}">
        <p14:creationId xmlns:p14="http://schemas.microsoft.com/office/powerpoint/2010/main" val="945785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FB6079-9E9B-DC3C-6F08-C5FBC78735F1}"/>
              </a:ext>
            </a:extLst>
          </p:cNvPr>
          <p:cNvSpPr txBox="1"/>
          <p:nvPr/>
        </p:nvSpPr>
        <p:spPr>
          <a:xfrm>
            <a:off x="789168" y="356586"/>
            <a:ext cx="11018520" cy="6370975"/>
          </a:xfrm>
          <a:prstGeom prst="rect">
            <a:avLst/>
          </a:prstGeom>
          <a:noFill/>
        </p:spPr>
        <p:txBody>
          <a:bodyPr wrap="square">
            <a:spAutoFit/>
          </a:bodyPr>
          <a:lstStyle/>
          <a:p>
            <a:r>
              <a:rPr lang="en-US" altLang="zh-CN" sz="2400" dirty="0">
                <a:latin typeface="SimSun" panose="02010600030101010101" pitchFamily="2" charset="-122"/>
                <a:ea typeface="SimSun" panose="02010600030101010101" pitchFamily="2" charset="-122"/>
              </a:rPr>
              <a:t>4, </a:t>
            </a:r>
            <a:r>
              <a:rPr lang="zh-CN" altLang="en-US" sz="2400" dirty="0">
                <a:latin typeface="SimSun" panose="02010600030101010101" pitchFamily="2" charset="-122"/>
                <a:ea typeface="SimSun" panose="02010600030101010101" pitchFamily="2" charset="-122"/>
              </a:rPr>
              <a:t>以盟约连结夫妻二人  </a:t>
            </a:r>
            <a:r>
              <a:rPr lang="en-CA" altLang="zh-CN" sz="2400" dirty="0">
                <a:solidFill>
                  <a:srgbClr val="C00000"/>
                </a:solidFill>
                <a:latin typeface="SimSun" panose="02010600030101010101" pitchFamily="2" charset="-122"/>
                <a:ea typeface="SimSun" panose="02010600030101010101" pitchFamily="2" charset="-122"/>
              </a:rPr>
              <a:t>A covenant binds husband and wife.</a:t>
            </a:r>
            <a:endParaRPr lang="zh-CN" altLang="en-US" sz="2400"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  婚姻的核心在于盟约关系，如同神多次与以色列重新他的盟约一样，夫妻双方必须永不背弃盟约。信守盟约毕竟是对配偶，而且也指对婚姻本身的信守，这比浪漫的爱情要深刻得多。神会赐予你力量，使你能够在生活的种种不测面前坚守与配偶牢不可破的盟约。 </a:t>
            </a:r>
            <a:r>
              <a:rPr lang="en-CA" altLang="zh-CN" sz="2400" b="1" dirty="0">
                <a:solidFill>
                  <a:srgbClr val="C00000"/>
                </a:solidFill>
                <a:latin typeface="SimSun" panose="02010600030101010101" pitchFamily="2" charset="-122"/>
                <a:ea typeface="SimSun" panose="02010600030101010101" pitchFamily="2" charset="-122"/>
              </a:rPr>
              <a:t>The core of marriage is the covenant relation.</a:t>
            </a:r>
          </a:p>
          <a:p>
            <a:r>
              <a:rPr lang="en-CA" altLang="zh-CN" sz="2400" b="1" dirty="0">
                <a:solidFill>
                  <a:srgbClr val="C00000"/>
                </a:solidFill>
                <a:latin typeface="SimSun" panose="02010600030101010101" pitchFamily="2" charset="-122"/>
                <a:ea typeface="SimSun" panose="02010600030101010101" pitchFamily="2" charset="-122"/>
              </a:rPr>
              <a:t>God strengthens us to</a:t>
            </a:r>
            <a:r>
              <a:rPr lang="zh-CN" altLang="en-US" sz="2400" b="1" dirty="0">
                <a:solidFill>
                  <a:srgbClr val="C00000"/>
                </a:solidFill>
                <a:latin typeface="SimSun" panose="02010600030101010101" pitchFamily="2" charset="-122"/>
                <a:ea typeface="SimSun" panose="02010600030101010101" pitchFamily="2" charset="-122"/>
              </a:rPr>
              <a:t> </a:t>
            </a:r>
            <a:r>
              <a:rPr lang="en-CA" altLang="zh-CN" sz="2400" b="1" dirty="0">
                <a:solidFill>
                  <a:srgbClr val="C00000"/>
                </a:solidFill>
                <a:latin typeface="SimSun" panose="02010600030101010101" pitchFamily="2" charset="-122"/>
                <a:ea typeface="SimSun" panose="02010600030101010101" pitchFamily="2" charset="-122"/>
              </a:rPr>
              <a:t>hold</a:t>
            </a:r>
            <a:r>
              <a:rPr lang="zh-CN" altLang="en-US" sz="2400" b="1" dirty="0">
                <a:solidFill>
                  <a:srgbClr val="C00000"/>
                </a:solidFill>
                <a:latin typeface="SimSun" panose="02010600030101010101" pitchFamily="2" charset="-122"/>
                <a:ea typeface="SimSun" panose="02010600030101010101" pitchFamily="2" charset="-122"/>
              </a:rPr>
              <a:t> </a:t>
            </a:r>
            <a:r>
              <a:rPr lang="en-CA" altLang="zh-CN" sz="2400" b="1" dirty="0">
                <a:solidFill>
                  <a:srgbClr val="C00000"/>
                </a:solidFill>
                <a:latin typeface="SimSun" panose="02010600030101010101" pitchFamily="2" charset="-122"/>
                <a:ea typeface="SimSun" panose="02010600030101010101" pitchFamily="2" charset="-122"/>
              </a:rPr>
              <a:t>on</a:t>
            </a:r>
            <a:r>
              <a:rPr lang="zh-CN" altLang="en-US" sz="2400" b="1" dirty="0">
                <a:solidFill>
                  <a:srgbClr val="C00000"/>
                </a:solidFill>
                <a:latin typeface="SimSun" panose="02010600030101010101" pitchFamily="2" charset="-122"/>
                <a:ea typeface="SimSun" panose="02010600030101010101" pitchFamily="2" charset="-122"/>
              </a:rPr>
              <a:t> </a:t>
            </a:r>
            <a:r>
              <a:rPr lang="en-CA" altLang="zh-CN" sz="2400" b="1" dirty="0">
                <a:solidFill>
                  <a:srgbClr val="C00000"/>
                </a:solidFill>
                <a:latin typeface="SimSun" panose="02010600030101010101" pitchFamily="2" charset="-122"/>
                <a:ea typeface="SimSun" panose="02010600030101010101" pitchFamily="2" charset="-122"/>
              </a:rPr>
              <a:t>to</a:t>
            </a:r>
            <a:r>
              <a:rPr lang="zh-CN" altLang="en-US" sz="2400" b="1" dirty="0">
                <a:solidFill>
                  <a:srgbClr val="C00000"/>
                </a:solidFill>
                <a:latin typeface="SimSun" panose="02010600030101010101" pitchFamily="2" charset="-122"/>
                <a:ea typeface="SimSun" panose="02010600030101010101" pitchFamily="2" charset="-122"/>
              </a:rPr>
              <a:t> </a:t>
            </a:r>
            <a:r>
              <a:rPr lang="en-CA" altLang="zh-CN" sz="2400" b="1" dirty="0">
                <a:solidFill>
                  <a:srgbClr val="C00000"/>
                </a:solidFill>
                <a:latin typeface="SimSun" panose="02010600030101010101" pitchFamily="2" charset="-122"/>
                <a:ea typeface="SimSun" panose="02010600030101010101" pitchFamily="2" charset="-122"/>
              </a:rPr>
              <a:t>the unbreakable covenant with spouse in hard times of life. </a:t>
            </a:r>
          </a:p>
          <a:p>
            <a:r>
              <a:rPr lang="zh-CN" altLang="en-US" sz="2400" dirty="0">
                <a:latin typeface="SimSun" panose="02010600030101010101" pitchFamily="2" charset="-122"/>
                <a:ea typeface="SimSun" panose="02010600030101010101" pitchFamily="2" charset="-122"/>
              </a:rPr>
              <a:t>                              </a:t>
            </a:r>
            <a:r>
              <a:rPr lang="zh-CN" altLang="en-US" sz="2400" dirty="0">
                <a:highlight>
                  <a:srgbClr val="00FF00"/>
                </a:highlight>
                <a:latin typeface="SimSun" panose="02010600030101010101" pitchFamily="2" charset="-122"/>
                <a:ea typeface="SimSun" panose="02010600030101010101" pitchFamily="2" charset="-122"/>
              </a:rPr>
              <a:t>对照检查 </a:t>
            </a:r>
            <a:r>
              <a:rPr lang="en-CA" altLang="zh-CN" sz="2400" dirty="0">
                <a:highlight>
                  <a:srgbClr val="00FF00"/>
                </a:highlight>
                <a:latin typeface="SimSun" panose="02010600030101010101" pitchFamily="2" charset="-122"/>
                <a:ea typeface="SimSun" panose="02010600030101010101" pitchFamily="2" charset="-122"/>
              </a:rPr>
              <a:t>Self-Check</a:t>
            </a:r>
            <a:endParaRPr lang="zh-CN" altLang="en-US" sz="2400" dirty="0">
              <a:highlight>
                <a:srgbClr val="00FF00"/>
              </a:highlight>
              <a:latin typeface="SimSun" panose="02010600030101010101" pitchFamily="2" charset="-122"/>
              <a:ea typeface="SimSun" panose="02010600030101010101" pitchFamily="2" charset="-122"/>
            </a:endParaRPr>
          </a:p>
          <a:p>
            <a:pPr marL="457200" indent="-457200">
              <a:buAutoNum type="arabicParenR"/>
            </a:pPr>
            <a:r>
              <a:rPr lang="zh-CN" altLang="en-US" sz="2400" b="1" dirty="0">
                <a:latin typeface="SimSun" panose="02010600030101010101" pitchFamily="2" charset="-122"/>
                <a:ea typeface="SimSun" panose="02010600030101010101" pitchFamily="2" charset="-122"/>
              </a:rPr>
              <a:t>下决心解决问题，绝不回避。</a:t>
            </a:r>
            <a:r>
              <a:rPr lang="en-CA" altLang="zh-CN" sz="2400" b="1" dirty="0">
                <a:latin typeface="SimSun" panose="02010600030101010101" pitchFamily="2" charset="-122"/>
                <a:ea typeface="SimSun" panose="02010600030101010101" pitchFamily="2" charset="-122"/>
              </a:rPr>
              <a:t>Be determined to solve problems.</a:t>
            </a:r>
          </a:p>
          <a:p>
            <a:r>
              <a:rPr lang="zh-CN" altLang="en-US" sz="2400" dirty="0">
                <a:latin typeface="SimSun" panose="02010600030101010101" pitchFamily="2" charset="-122"/>
                <a:ea typeface="SimSun" panose="02010600030101010101" pitchFamily="2" charset="-122"/>
              </a:rPr>
              <a:t>  林前</a:t>
            </a:r>
            <a:r>
              <a:rPr lang="en-CA" altLang="zh-CN" sz="2400" dirty="0">
                <a:latin typeface="SimSun" panose="02010600030101010101" pitchFamily="2" charset="-122"/>
                <a:ea typeface="SimSun" panose="02010600030101010101" pitchFamily="2" charset="-122"/>
              </a:rPr>
              <a:t>1 Cor.</a:t>
            </a:r>
            <a:r>
              <a:rPr lang="en-US" altLang="zh-CN" sz="2400" dirty="0">
                <a:latin typeface="SimSun" panose="02010600030101010101" pitchFamily="2" charset="-122"/>
                <a:ea typeface="SimSun" panose="02010600030101010101" pitchFamily="2" charset="-122"/>
              </a:rPr>
              <a:t>7:27</a:t>
            </a:r>
            <a:r>
              <a:rPr lang="zh-CN" altLang="en-US" sz="2400" dirty="0">
                <a:latin typeface="SimSun" panose="02010600030101010101" pitchFamily="2" charset="-122"/>
                <a:ea typeface="SimSun" panose="02010600030101010101" pitchFamily="2" charset="-122"/>
              </a:rPr>
              <a:t>你有妻子缠着呢、就不要求脱离．</a:t>
            </a:r>
          </a:p>
          <a:p>
            <a:r>
              <a:rPr lang="en-US" altLang="zh-CN" sz="2400" b="1" dirty="0">
                <a:latin typeface="SimSun" panose="02010600030101010101" pitchFamily="2" charset="-122"/>
                <a:ea typeface="SimSun" panose="02010600030101010101" pitchFamily="2" charset="-122"/>
              </a:rPr>
              <a:t>2) </a:t>
            </a:r>
            <a:r>
              <a:rPr lang="zh-CN" altLang="en-US" sz="2400" b="1" dirty="0">
                <a:latin typeface="SimSun" panose="02010600030101010101" pitchFamily="2" charset="-122"/>
                <a:ea typeface="SimSun" panose="02010600030101010101" pitchFamily="2" charset="-122"/>
              </a:rPr>
              <a:t>即使不愿意</a:t>
            </a:r>
            <a:r>
              <a:rPr lang="en-CA" altLang="zh-CN" sz="2400" b="1" dirty="0">
                <a:latin typeface="SimSun" panose="02010600030101010101" pitchFamily="2" charset="-122"/>
                <a:ea typeface="SimSun" panose="02010600030101010101" pitchFamily="2" charset="-122"/>
              </a:rPr>
              <a:t>,</a:t>
            </a:r>
            <a:r>
              <a:rPr lang="zh-CN" altLang="en-US" sz="2400" b="1" dirty="0">
                <a:latin typeface="SimSun" panose="02010600030101010101" pitchFamily="2" charset="-122"/>
                <a:ea typeface="SimSun" panose="02010600030101010101" pitchFamily="2" charset="-122"/>
              </a:rPr>
              <a:t>也要爱对方 </a:t>
            </a:r>
            <a:r>
              <a:rPr lang="en-CA" altLang="zh-CN" sz="2400" b="1" dirty="0">
                <a:latin typeface="SimSun" panose="02010600030101010101" pitchFamily="2" charset="-122"/>
                <a:ea typeface="SimSun" panose="02010600030101010101" pitchFamily="2" charset="-122"/>
              </a:rPr>
              <a:t>Love spouse even when you don’t want to.</a:t>
            </a:r>
          </a:p>
          <a:p>
            <a:r>
              <a:rPr lang="zh-CN" altLang="en-US" sz="2400" dirty="0">
                <a:latin typeface="SimSun" panose="02010600030101010101" pitchFamily="2" charset="-122"/>
                <a:ea typeface="SimSun" panose="02010600030101010101" pitchFamily="2" charset="-122"/>
              </a:rPr>
              <a:t>林前</a:t>
            </a:r>
            <a:r>
              <a:rPr lang="en-CA" altLang="zh-CN" sz="2400" dirty="0">
                <a:latin typeface="SimSun" panose="02010600030101010101" pitchFamily="2" charset="-122"/>
                <a:ea typeface="SimSun" panose="02010600030101010101" pitchFamily="2" charset="-122"/>
              </a:rPr>
              <a:t>1 Cor.</a:t>
            </a:r>
            <a:r>
              <a:rPr lang="en-US" altLang="zh-CN" sz="2400" dirty="0">
                <a:latin typeface="SimSun" panose="02010600030101010101" pitchFamily="2" charset="-122"/>
                <a:ea typeface="SimSun" panose="02010600030101010101" pitchFamily="2" charset="-122"/>
              </a:rPr>
              <a:t>13:4-8</a:t>
            </a:r>
            <a:r>
              <a:rPr lang="zh-CN" altLang="en-US" sz="2400" dirty="0">
                <a:latin typeface="SimSun" panose="02010600030101010101" pitchFamily="2" charset="-122"/>
                <a:ea typeface="SimSun" panose="02010600030101010101" pitchFamily="2" charset="-122"/>
              </a:rPr>
              <a:t>，</a:t>
            </a:r>
            <a:r>
              <a:rPr lang="en-CA" altLang="zh-CN" sz="2400" dirty="0">
                <a:latin typeface="SimSun" panose="02010600030101010101" pitchFamily="2" charset="-122"/>
                <a:ea typeface="SimSun" panose="02010600030101010101" pitchFamily="2" charset="-122"/>
              </a:rPr>
              <a:t>13:4</a:t>
            </a:r>
            <a:r>
              <a:rPr lang="en-US"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爱是恒久忍耐、又有恩慈．爱是不嫉妒．爱是不自夸．不张狂．</a:t>
            </a:r>
            <a:r>
              <a:rPr lang="en-US" altLang="zh-CN" sz="2400" dirty="0">
                <a:latin typeface="SimSun" panose="02010600030101010101" pitchFamily="2" charset="-122"/>
                <a:ea typeface="SimSun" panose="02010600030101010101" pitchFamily="2" charset="-122"/>
              </a:rPr>
              <a:t>13:5</a:t>
            </a:r>
            <a:r>
              <a:rPr lang="zh-CN" altLang="en-US" sz="2400" dirty="0">
                <a:latin typeface="SimSun" panose="02010600030101010101" pitchFamily="2" charset="-122"/>
                <a:ea typeface="SimSun" panose="02010600030101010101" pitchFamily="2" charset="-122"/>
              </a:rPr>
              <a:t>不作害羞的事．不求自己的益处．不轻易发怒．不计算人的恶．</a:t>
            </a:r>
            <a:r>
              <a:rPr lang="en-US" altLang="zh-CN" sz="2400" dirty="0">
                <a:latin typeface="SimSun" panose="02010600030101010101" pitchFamily="2" charset="-122"/>
                <a:ea typeface="SimSun" panose="02010600030101010101" pitchFamily="2" charset="-122"/>
              </a:rPr>
              <a:t>13:6</a:t>
            </a:r>
            <a:r>
              <a:rPr lang="zh-CN" altLang="en-US" sz="2400" dirty="0">
                <a:latin typeface="SimSun" panose="02010600030101010101" pitchFamily="2" charset="-122"/>
                <a:ea typeface="SimSun" panose="02010600030101010101" pitchFamily="2" charset="-122"/>
              </a:rPr>
              <a:t>不喜欢不义．只喜欢真理．</a:t>
            </a:r>
            <a:r>
              <a:rPr lang="en-US" altLang="zh-CN" sz="2400" dirty="0">
                <a:latin typeface="SimSun" panose="02010600030101010101" pitchFamily="2" charset="-122"/>
                <a:ea typeface="SimSun" panose="02010600030101010101" pitchFamily="2" charset="-122"/>
              </a:rPr>
              <a:t>13:7</a:t>
            </a:r>
            <a:r>
              <a:rPr lang="zh-CN" altLang="en-US" sz="2400" dirty="0">
                <a:latin typeface="SimSun" panose="02010600030101010101" pitchFamily="2" charset="-122"/>
                <a:ea typeface="SimSun" panose="02010600030101010101" pitchFamily="2" charset="-122"/>
              </a:rPr>
              <a:t>凡事包容．凡事相信．凡事盼望．凡事忍耐。</a:t>
            </a:r>
            <a:r>
              <a:rPr lang="en-US" altLang="zh-CN" sz="2400" dirty="0">
                <a:latin typeface="SimSun" panose="02010600030101010101" pitchFamily="2" charset="-122"/>
                <a:ea typeface="SimSun" panose="02010600030101010101" pitchFamily="2" charset="-122"/>
              </a:rPr>
              <a:t>13:8</a:t>
            </a:r>
            <a:r>
              <a:rPr lang="zh-CN" altLang="en-US" sz="2400" dirty="0">
                <a:latin typeface="SimSun" panose="02010600030101010101" pitchFamily="2" charset="-122"/>
                <a:ea typeface="SimSun" panose="02010600030101010101" pitchFamily="2" charset="-122"/>
              </a:rPr>
              <a:t>爱是永不止息．先知讲道之能、终必归于无有．说方言之能、终必停止、知识也终必归于无有。</a:t>
            </a:r>
          </a:p>
          <a:p>
            <a:endParaRPr lang="zh-CN" altLang="en-US" sz="24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569152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9BD182-EDCA-A2BA-2D50-2266B00C9E70}"/>
              </a:ext>
            </a:extLst>
          </p:cNvPr>
          <p:cNvSpPr txBox="1"/>
          <p:nvPr/>
        </p:nvSpPr>
        <p:spPr>
          <a:xfrm>
            <a:off x="254762" y="117693"/>
            <a:ext cx="11682476" cy="6740307"/>
          </a:xfrm>
          <a:prstGeom prst="rect">
            <a:avLst/>
          </a:prstGeom>
          <a:noFill/>
        </p:spPr>
        <p:txBody>
          <a:bodyPr wrap="square">
            <a:spAutoFit/>
          </a:bodyPr>
          <a:lstStyle/>
          <a:p>
            <a:r>
              <a:rPr lang="en-US" altLang="zh-CN" sz="2400" b="1" dirty="0">
                <a:latin typeface="SimSun" panose="02010600030101010101" pitchFamily="2" charset="-122"/>
                <a:ea typeface="SimSun" panose="02010600030101010101" pitchFamily="2" charset="-122"/>
              </a:rPr>
              <a:t>3</a:t>
            </a:r>
            <a:r>
              <a:rPr lang="zh-CN" altLang="en-US" sz="2400" b="1" dirty="0">
                <a:latin typeface="SimSun" panose="02010600030101010101" pitchFamily="2" charset="-122"/>
                <a:ea typeface="SimSun" panose="02010600030101010101" pitchFamily="2" charset="-122"/>
              </a:rPr>
              <a:t>）将婚姻视为神为培养人的心灵而设立的 </a:t>
            </a:r>
            <a:r>
              <a:rPr lang="en-CA" altLang="zh-CN" sz="2400" b="1" dirty="0">
                <a:solidFill>
                  <a:srgbClr val="C00000"/>
                </a:solidFill>
                <a:latin typeface="SimSun" panose="02010600030101010101" pitchFamily="2" charset="-122"/>
                <a:ea typeface="SimSun" panose="02010600030101010101" pitchFamily="2" charset="-122"/>
              </a:rPr>
              <a:t>Marriage as God’s will for nurturing one’s heart</a:t>
            </a:r>
          </a:p>
          <a:p>
            <a:r>
              <a:rPr lang="zh-TW" altLang="en-US" sz="2400" dirty="0">
                <a:latin typeface="SimSun" panose="02010600030101010101" pitchFamily="2" charset="-122"/>
                <a:ea typeface="SimSun" panose="02010600030101010101" pitchFamily="2" charset="-122"/>
              </a:rPr>
              <a:t>箴</a:t>
            </a:r>
            <a:r>
              <a:rPr lang="en-CA" altLang="zh-TW" sz="2400" dirty="0">
                <a:latin typeface="SimSun" panose="02010600030101010101" pitchFamily="2" charset="-122"/>
                <a:ea typeface="SimSun" panose="02010600030101010101" pitchFamily="2" charset="-122"/>
              </a:rPr>
              <a:t>Prov.</a:t>
            </a:r>
            <a:r>
              <a:rPr lang="en-US" altLang="zh-CN" sz="2400" dirty="0">
                <a:latin typeface="SimSun" panose="02010600030101010101" pitchFamily="2" charset="-122"/>
                <a:ea typeface="SimSun" panose="02010600030101010101" pitchFamily="2" charset="-122"/>
              </a:rPr>
              <a:t>15:31 </a:t>
            </a:r>
            <a:r>
              <a:rPr lang="zh-CN" altLang="en-US" sz="2400" dirty="0">
                <a:latin typeface="SimSun" panose="02010600030101010101" pitchFamily="2" charset="-122"/>
                <a:ea typeface="SimSun" panose="02010600030101010101" pitchFamily="2" charset="-122"/>
              </a:rPr>
              <a:t>听从生命责备的、必常在智慧人中。</a:t>
            </a:r>
          </a:p>
          <a:p>
            <a:r>
              <a:rPr lang="en-US" altLang="zh-CN" sz="2400" b="1" dirty="0">
                <a:latin typeface="SimSun" panose="02010600030101010101" pitchFamily="2" charset="-122"/>
                <a:ea typeface="SimSun" panose="02010600030101010101" pitchFamily="2" charset="-122"/>
              </a:rPr>
              <a:t>4</a:t>
            </a:r>
            <a:r>
              <a:rPr lang="zh-CN" altLang="en-US" sz="2400" b="1" dirty="0">
                <a:latin typeface="SimSun" panose="02010600030101010101" pitchFamily="2" charset="-122"/>
                <a:ea typeface="SimSun" panose="02010600030101010101" pitchFamily="2" charset="-122"/>
              </a:rPr>
              <a:t>）不要强调自己的权利 </a:t>
            </a:r>
            <a:r>
              <a:rPr lang="en-CA" altLang="zh-CN" sz="2400" b="1" dirty="0">
                <a:solidFill>
                  <a:srgbClr val="C00000"/>
                </a:solidFill>
                <a:latin typeface="SimSun" panose="02010600030101010101" pitchFamily="2" charset="-122"/>
                <a:ea typeface="SimSun" panose="02010600030101010101" pitchFamily="2" charset="-122"/>
              </a:rPr>
              <a:t>Don’t stick with your rights.</a:t>
            </a:r>
          </a:p>
          <a:p>
            <a:r>
              <a:rPr lang="zh-CN" altLang="en-US" sz="2400" dirty="0">
                <a:latin typeface="SimSun" panose="02010600030101010101" pitchFamily="2" charset="-122"/>
                <a:ea typeface="SimSun" panose="02010600030101010101" pitchFamily="2" charset="-122"/>
              </a:rPr>
              <a:t>林前 </a:t>
            </a:r>
            <a:r>
              <a:rPr lang="en-CA" altLang="zh-CN" sz="2400" dirty="0">
                <a:latin typeface="SimSun" panose="02010600030101010101" pitchFamily="2" charset="-122"/>
                <a:ea typeface="SimSun" panose="02010600030101010101" pitchFamily="2" charset="-122"/>
              </a:rPr>
              <a:t>1 Cor. </a:t>
            </a:r>
            <a:r>
              <a:rPr lang="en-US" altLang="zh-CN" sz="2400" dirty="0">
                <a:latin typeface="SimSun" panose="02010600030101010101" pitchFamily="2" charset="-122"/>
                <a:ea typeface="SimSun" panose="02010600030101010101" pitchFamily="2" charset="-122"/>
              </a:rPr>
              <a:t>6:19-20</a:t>
            </a:r>
            <a:r>
              <a:rPr lang="zh-CN" altLang="en-US" sz="2400" dirty="0">
                <a:latin typeface="SimSun" panose="02010600030101010101" pitchFamily="2" charset="-122"/>
                <a:ea typeface="SimSun" panose="02010600030101010101" pitchFamily="2" charset="-122"/>
              </a:rPr>
              <a:t>，</a:t>
            </a:r>
            <a:r>
              <a:rPr lang="en-CA" altLang="zh-CN" sz="2400" dirty="0">
                <a:latin typeface="SimSun" panose="02010600030101010101" pitchFamily="2" charset="-122"/>
                <a:ea typeface="SimSun" panose="02010600030101010101" pitchFamily="2" charset="-122"/>
              </a:rPr>
              <a:t>6:19</a:t>
            </a:r>
            <a:r>
              <a:rPr lang="zh-CN" altLang="en-US" sz="2400" dirty="0">
                <a:latin typeface="SimSun" panose="02010600030101010101" pitchFamily="2" charset="-122"/>
                <a:ea typeface="SimSun" panose="02010600030101010101" pitchFamily="2" charset="-122"/>
              </a:rPr>
              <a:t>岂不知你们的身子就是圣灵的殿么．这圣灵是从　神而来、住在你们里头的．并且你们不是自己的人．</a:t>
            </a:r>
            <a:r>
              <a:rPr lang="en-US" altLang="zh-CN" sz="2400" dirty="0">
                <a:latin typeface="SimSun" panose="02010600030101010101" pitchFamily="2" charset="-122"/>
                <a:ea typeface="SimSun" panose="02010600030101010101" pitchFamily="2" charset="-122"/>
              </a:rPr>
              <a:t>6:20</a:t>
            </a:r>
            <a:r>
              <a:rPr lang="zh-CN" altLang="en-US" sz="2400" dirty="0">
                <a:latin typeface="SimSun" panose="02010600030101010101" pitchFamily="2" charset="-122"/>
                <a:ea typeface="SimSun" panose="02010600030101010101" pitchFamily="2" charset="-122"/>
              </a:rPr>
              <a:t>因为你们是重价买来的．所以要在你们的身子上荣耀　神。</a:t>
            </a:r>
          </a:p>
          <a:p>
            <a:r>
              <a:rPr lang="en-US" altLang="zh-CN" sz="2400" b="1" dirty="0">
                <a:latin typeface="SimSun" panose="02010600030101010101" pitchFamily="2" charset="-122"/>
                <a:ea typeface="SimSun" panose="02010600030101010101" pitchFamily="2" charset="-122"/>
              </a:rPr>
              <a:t>5</a:t>
            </a:r>
            <a:r>
              <a:rPr lang="zh-CN" altLang="en-US" sz="2400" b="1" dirty="0">
                <a:latin typeface="SimSun" panose="02010600030101010101" pitchFamily="2" charset="-122"/>
                <a:ea typeface="SimSun" panose="02010600030101010101" pitchFamily="2" charset="-122"/>
              </a:rPr>
              <a:t>）认识到基督与你同在 </a:t>
            </a:r>
            <a:r>
              <a:rPr lang="en-CA" altLang="zh-CN" sz="2400" b="1" dirty="0">
                <a:solidFill>
                  <a:srgbClr val="C00000"/>
                </a:solidFill>
                <a:latin typeface="SimSun" panose="02010600030101010101" pitchFamily="2" charset="-122"/>
                <a:ea typeface="SimSun" panose="02010600030101010101" pitchFamily="2" charset="-122"/>
              </a:rPr>
              <a:t>Know that Christ is with you.</a:t>
            </a:r>
          </a:p>
          <a:p>
            <a:r>
              <a:rPr lang="zh-CN" altLang="en-US" sz="2400" dirty="0">
                <a:latin typeface="SimSun" panose="02010600030101010101" pitchFamily="2" charset="-122"/>
                <a:ea typeface="SimSun" panose="02010600030101010101" pitchFamily="2" charset="-122"/>
              </a:rPr>
              <a:t>加 </a:t>
            </a:r>
            <a:r>
              <a:rPr lang="en-CA" altLang="zh-CN" sz="2400" dirty="0">
                <a:latin typeface="SimSun" panose="02010600030101010101" pitchFamily="2" charset="-122"/>
                <a:ea typeface="SimSun" panose="02010600030101010101" pitchFamily="2" charset="-122"/>
              </a:rPr>
              <a:t>Galatians </a:t>
            </a:r>
            <a:r>
              <a:rPr lang="en-US" altLang="zh-CN" sz="2400" dirty="0">
                <a:latin typeface="SimSun" panose="02010600030101010101" pitchFamily="2" charset="-122"/>
                <a:ea typeface="SimSun" panose="02010600030101010101" pitchFamily="2" charset="-122"/>
              </a:rPr>
              <a:t>2:20 </a:t>
            </a:r>
            <a:r>
              <a:rPr lang="zh-CN" altLang="en-US" sz="2400" dirty="0">
                <a:latin typeface="SimSun" panose="02010600030101010101" pitchFamily="2" charset="-122"/>
                <a:ea typeface="SimSun" panose="02010600030101010101" pitchFamily="2" charset="-122"/>
              </a:rPr>
              <a:t>我已经与基督同钉十字架．现在活着的、不再是我、乃是基督在我里面活着．并且我如今在肉身活着、是因信　神的儿子而活、他是爱我、为我舍己。</a:t>
            </a:r>
            <a:endParaRPr lang="en-CA" altLang="zh-CN"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腓 </a:t>
            </a:r>
            <a:r>
              <a:rPr lang="en-CA" altLang="zh-CN" sz="2400" dirty="0">
                <a:latin typeface="SimSun" panose="02010600030101010101" pitchFamily="2" charset="-122"/>
                <a:ea typeface="SimSun" panose="02010600030101010101" pitchFamily="2" charset="-122"/>
              </a:rPr>
              <a:t>Philippians </a:t>
            </a:r>
            <a:r>
              <a:rPr lang="en-US" altLang="zh-CN" sz="2400" dirty="0">
                <a:latin typeface="SimSun" panose="02010600030101010101" pitchFamily="2" charset="-122"/>
                <a:ea typeface="SimSun" panose="02010600030101010101" pitchFamily="2" charset="-122"/>
              </a:rPr>
              <a:t>4:13</a:t>
            </a:r>
            <a:r>
              <a:rPr lang="zh-CN" altLang="en-US" sz="2400" dirty="0">
                <a:latin typeface="SimSun" panose="02010600030101010101" pitchFamily="2" charset="-122"/>
                <a:ea typeface="SimSun" panose="02010600030101010101" pitchFamily="2" charset="-122"/>
              </a:rPr>
              <a:t>我靠着那加给我力量的、凡事都能作。</a:t>
            </a:r>
          </a:p>
          <a:p>
            <a:r>
              <a:rPr lang="en-US" altLang="zh-CN" sz="2400" b="1" dirty="0">
                <a:latin typeface="SimSun" panose="02010600030101010101" pitchFamily="2" charset="-122"/>
                <a:ea typeface="SimSun" panose="02010600030101010101" pitchFamily="2" charset="-122"/>
              </a:rPr>
              <a:t>6</a:t>
            </a:r>
            <a:r>
              <a:rPr lang="en-CA" altLang="zh-CN" sz="2400" b="1" dirty="0">
                <a:latin typeface="SimSun" panose="02010600030101010101" pitchFamily="2" charset="-122"/>
                <a:ea typeface="SimSun" panose="02010600030101010101" pitchFamily="2" charset="-122"/>
              </a:rPr>
              <a:t>)</a:t>
            </a:r>
            <a:r>
              <a:rPr lang="zh-CN" altLang="en-US" sz="2400" b="1" dirty="0">
                <a:latin typeface="SimSun" panose="02010600030101010101" pitchFamily="2" charset="-122"/>
                <a:ea typeface="SimSun" panose="02010600030101010101" pitchFamily="2" charset="-122"/>
              </a:rPr>
              <a:t> 祈求神来改变你 </a:t>
            </a:r>
            <a:r>
              <a:rPr lang="en-CA" altLang="zh-CN" sz="2400" b="1" dirty="0">
                <a:solidFill>
                  <a:srgbClr val="C00000"/>
                </a:solidFill>
                <a:latin typeface="SimSun" panose="02010600030101010101" pitchFamily="2" charset="-122"/>
                <a:ea typeface="SimSun" panose="02010600030101010101" pitchFamily="2" charset="-122"/>
              </a:rPr>
              <a:t>Ask God to change you.</a:t>
            </a:r>
          </a:p>
          <a:p>
            <a:r>
              <a:rPr lang="zh-CN" altLang="en-US" sz="2400" dirty="0">
                <a:latin typeface="SimSun" panose="02010600030101010101" pitchFamily="2" charset="-122"/>
                <a:ea typeface="SimSun" panose="02010600030101010101" pitchFamily="2" charset="-122"/>
              </a:rPr>
              <a:t>诗</a:t>
            </a:r>
            <a:r>
              <a:rPr lang="en-CA" altLang="zh-CN" sz="2400" dirty="0">
                <a:latin typeface="SimSun" panose="02010600030101010101" pitchFamily="2" charset="-122"/>
                <a:ea typeface="SimSun" panose="02010600030101010101" pitchFamily="2" charset="-122"/>
              </a:rPr>
              <a:t>Psalm </a:t>
            </a:r>
            <a:r>
              <a:rPr lang="en-US" altLang="zh-CN" sz="2400" dirty="0">
                <a:latin typeface="SimSun" panose="02010600030101010101" pitchFamily="2" charset="-122"/>
                <a:ea typeface="SimSun" panose="02010600030101010101" pitchFamily="2" charset="-122"/>
              </a:rPr>
              <a:t>51:10</a:t>
            </a:r>
            <a:r>
              <a:rPr lang="zh-CN" altLang="en-US" sz="2400" dirty="0">
                <a:latin typeface="SimSun" panose="02010600030101010101" pitchFamily="2" charset="-122"/>
                <a:ea typeface="SimSun" panose="02010600030101010101" pitchFamily="2" charset="-122"/>
              </a:rPr>
              <a:t>神阿、求你为我造清洁的心、使我里面重新有正直的灵。</a:t>
            </a:r>
          </a:p>
          <a:p>
            <a:r>
              <a:rPr lang="en-US" altLang="zh-CN" sz="2400" b="1" dirty="0">
                <a:latin typeface="SimSun" panose="02010600030101010101" pitchFamily="2" charset="-122"/>
                <a:ea typeface="SimSun" panose="02010600030101010101" pitchFamily="2" charset="-122"/>
              </a:rPr>
              <a:t>7</a:t>
            </a:r>
            <a:r>
              <a:rPr lang="zh-CN" altLang="en-US" sz="2400" b="1" dirty="0">
                <a:latin typeface="SimSun" panose="02010600030101010101" pitchFamily="2" charset="-122"/>
                <a:ea typeface="SimSun" panose="02010600030101010101" pitchFamily="2" charset="-122"/>
              </a:rPr>
              <a:t>）培养大家庭成员之间的关系 </a:t>
            </a:r>
            <a:r>
              <a:rPr lang="en-US" altLang="zh-CN" sz="2400" b="1" dirty="0">
                <a:solidFill>
                  <a:srgbClr val="C00000"/>
                </a:solidFill>
                <a:latin typeface="SimSun" panose="02010600030101010101" pitchFamily="2" charset="-122"/>
                <a:ea typeface="SimSun" panose="02010600030101010101" pitchFamily="2" charset="-122"/>
              </a:rPr>
              <a:t>Cultivate family member relationships.</a:t>
            </a:r>
            <a:endParaRPr lang="en-CA" altLang="zh-CN"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出</a:t>
            </a:r>
            <a:r>
              <a:rPr lang="en-CA" altLang="zh-CN" sz="2400" dirty="0">
                <a:latin typeface="SimSun" panose="02010600030101010101" pitchFamily="2" charset="-122"/>
                <a:ea typeface="SimSun" panose="02010600030101010101" pitchFamily="2" charset="-122"/>
              </a:rPr>
              <a:t>Exodus </a:t>
            </a:r>
            <a:r>
              <a:rPr lang="en-US" altLang="zh-CN" sz="2400" dirty="0">
                <a:latin typeface="SimSun" panose="02010600030101010101" pitchFamily="2" charset="-122"/>
                <a:ea typeface="SimSun" panose="02010600030101010101" pitchFamily="2" charset="-122"/>
              </a:rPr>
              <a:t>20:12</a:t>
            </a:r>
            <a:r>
              <a:rPr lang="zh-CN" altLang="en-US" sz="2400" dirty="0">
                <a:latin typeface="SimSun" panose="02010600030101010101" pitchFamily="2" charset="-122"/>
                <a:ea typeface="SimSun" panose="02010600030101010101" pitchFamily="2" charset="-122"/>
              </a:rPr>
              <a:t>当孝敬父母、使你的日子在耶和华你　神所赐你的地上、得以长久。</a:t>
            </a:r>
          </a:p>
          <a:p>
            <a:r>
              <a:rPr lang="en-US" altLang="zh-CN" sz="2400" b="1" dirty="0">
                <a:latin typeface="SimSun" panose="02010600030101010101" pitchFamily="2" charset="-122"/>
                <a:ea typeface="SimSun" panose="02010600030101010101" pitchFamily="2" charset="-122"/>
              </a:rPr>
              <a:t>8</a:t>
            </a:r>
            <a:r>
              <a:rPr lang="zh-CN" altLang="en-US" sz="2400" b="1" dirty="0">
                <a:latin typeface="SimSun" panose="02010600030101010101" pitchFamily="2" charset="-122"/>
                <a:ea typeface="SimSun" panose="02010600030101010101" pitchFamily="2" charset="-122"/>
              </a:rPr>
              <a:t>）将自己的期望交託给神 </a:t>
            </a:r>
            <a:r>
              <a:rPr lang="en-US" altLang="zh-CN" sz="2400" b="1" dirty="0">
                <a:solidFill>
                  <a:srgbClr val="C00000"/>
                </a:solidFill>
                <a:latin typeface="SimSun" panose="02010600030101010101" pitchFamily="2" charset="-122"/>
                <a:ea typeface="SimSun" panose="02010600030101010101" pitchFamily="2" charset="-122"/>
              </a:rPr>
              <a:t>Commit your expectations to God.</a:t>
            </a:r>
            <a:endParaRPr lang="en-CA" altLang="zh-CN"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创</a:t>
            </a:r>
            <a:r>
              <a:rPr lang="en-CA" altLang="zh-CN" sz="2400" dirty="0">
                <a:latin typeface="SimSun" panose="02010600030101010101" pitchFamily="2" charset="-122"/>
                <a:ea typeface="SimSun" panose="02010600030101010101" pitchFamily="2" charset="-122"/>
              </a:rPr>
              <a:t>Genesis </a:t>
            </a:r>
            <a:r>
              <a:rPr lang="en-US" altLang="zh-CN" sz="2400" dirty="0">
                <a:latin typeface="SimSun" panose="02010600030101010101" pitchFamily="2" charset="-122"/>
                <a:ea typeface="SimSun" panose="02010600030101010101" pitchFamily="2" charset="-122"/>
              </a:rPr>
              <a:t>1:31</a:t>
            </a:r>
            <a:r>
              <a:rPr lang="zh-CN" altLang="en-US" sz="2400" dirty="0">
                <a:latin typeface="SimSun" panose="02010600030101010101" pitchFamily="2" charset="-122"/>
                <a:ea typeface="SimSun" panose="02010600030101010101" pitchFamily="2" charset="-122"/>
              </a:rPr>
              <a:t>神看着一切所造的都甚好．</a:t>
            </a:r>
          </a:p>
          <a:p>
            <a:endParaRPr lang="zh-CN" altLang="en-US" sz="24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403668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BEE6D9-590F-2FF6-66CA-A4726FE72D07}"/>
              </a:ext>
            </a:extLst>
          </p:cNvPr>
          <p:cNvSpPr txBox="1"/>
          <p:nvPr/>
        </p:nvSpPr>
        <p:spPr>
          <a:xfrm>
            <a:off x="187037" y="93518"/>
            <a:ext cx="11845636" cy="6709529"/>
          </a:xfrm>
          <a:prstGeom prst="rect">
            <a:avLst/>
          </a:prstGeom>
          <a:noFill/>
        </p:spPr>
        <p:txBody>
          <a:bodyPr wrap="square" rtlCol="0">
            <a:spAutoFit/>
          </a:bodyPr>
          <a:lstStyle/>
          <a:p>
            <a:pPr algn="ctr"/>
            <a:r>
              <a:rPr lang="zh-CN" altLang="en-US" sz="2400" b="1" dirty="0">
                <a:solidFill>
                  <a:srgbClr val="C00000"/>
                </a:solidFill>
              </a:rPr>
              <a:t>讨论题目  </a:t>
            </a:r>
            <a:r>
              <a:rPr lang="en-US" altLang="zh-CN" sz="2400" b="1" dirty="0">
                <a:solidFill>
                  <a:srgbClr val="C00000"/>
                </a:solidFill>
              </a:rPr>
              <a:t>Questions </a:t>
            </a:r>
            <a:r>
              <a:rPr lang="en-CA" altLang="zh-CN" sz="2400" b="1" dirty="0">
                <a:solidFill>
                  <a:srgbClr val="C00000"/>
                </a:solidFill>
              </a:rPr>
              <a:t>for</a:t>
            </a:r>
            <a:r>
              <a:rPr lang="zh-CN" altLang="en-US" sz="2400" b="1" dirty="0">
                <a:solidFill>
                  <a:srgbClr val="C00000"/>
                </a:solidFill>
              </a:rPr>
              <a:t> </a:t>
            </a:r>
            <a:r>
              <a:rPr lang="en-CA" altLang="zh-CN" sz="2400" b="1" dirty="0">
                <a:solidFill>
                  <a:srgbClr val="C00000"/>
                </a:solidFill>
              </a:rPr>
              <a:t>Discussion</a:t>
            </a:r>
          </a:p>
          <a:p>
            <a:endParaRPr lang="en-CA" altLang="zh-CN" sz="2400" dirty="0"/>
          </a:p>
          <a:p>
            <a:r>
              <a:rPr lang="zh-CN" altLang="en-US" sz="2800" dirty="0">
                <a:highlight>
                  <a:srgbClr val="FFFF00"/>
                </a:highlight>
              </a:rPr>
              <a:t>未婚朋友 </a:t>
            </a:r>
            <a:r>
              <a:rPr lang="en-CA" altLang="zh-CN" sz="2800" dirty="0">
                <a:highlight>
                  <a:srgbClr val="FFFF00"/>
                </a:highlight>
              </a:rPr>
              <a:t>  For the unmarried</a:t>
            </a:r>
            <a:r>
              <a:rPr lang="zh-CN" altLang="en-US" sz="2800" dirty="0"/>
              <a:t>： </a:t>
            </a:r>
            <a:endParaRPr lang="en-CA" sz="2800" dirty="0"/>
          </a:p>
          <a:p>
            <a:pPr marL="342900" indent="-342900">
              <a:buAutoNum type="arabicPeriod"/>
            </a:pPr>
            <a:r>
              <a:rPr lang="zh-CN" altLang="en-US" sz="2800" dirty="0"/>
              <a:t>神是如何设立婚姻制度的？</a:t>
            </a:r>
            <a:r>
              <a:rPr lang="en-US" altLang="zh-CN" sz="2800" dirty="0"/>
              <a:t>How did God establish marriage?</a:t>
            </a:r>
            <a:endParaRPr lang="en-CA" altLang="zh-CN" sz="2800" dirty="0"/>
          </a:p>
          <a:p>
            <a:pPr marL="342900" indent="-342900">
              <a:buAutoNum type="arabicPeriod"/>
            </a:pPr>
            <a:r>
              <a:rPr lang="zh-CN" altLang="en-US" sz="2800" dirty="0"/>
              <a:t>丈夫与妻子的责任是什么？ </a:t>
            </a:r>
            <a:r>
              <a:rPr lang="en-CA" altLang="zh-CN" sz="2600" dirty="0"/>
              <a:t>What are the responsibilities of husband and wife? </a:t>
            </a:r>
            <a:endParaRPr lang="en-US" altLang="zh-CN" sz="2600" dirty="0"/>
          </a:p>
          <a:p>
            <a:pPr marL="342900" indent="-342900">
              <a:buAutoNum type="arabicPeriod"/>
            </a:pPr>
            <a:r>
              <a:rPr lang="zh-CN" altLang="en-US" sz="2800" dirty="0"/>
              <a:t>神如何用婚姻阐释基督与教会之间的关系？ </a:t>
            </a:r>
            <a:r>
              <a:rPr lang="en-US" altLang="zh-CN" sz="2800" dirty="0"/>
              <a:t>How does God demonstrate the Christ-Church relationship through marriage? </a:t>
            </a:r>
          </a:p>
          <a:p>
            <a:endParaRPr lang="en-CA" altLang="zh-CN" sz="2800" dirty="0"/>
          </a:p>
          <a:p>
            <a:r>
              <a:rPr lang="zh-CN" altLang="en-US" sz="2800" dirty="0">
                <a:highlight>
                  <a:srgbClr val="00FF00"/>
                </a:highlight>
              </a:rPr>
              <a:t>已婚人士 </a:t>
            </a:r>
            <a:r>
              <a:rPr lang="en-CA" altLang="zh-CN" sz="2800" dirty="0">
                <a:highlight>
                  <a:srgbClr val="00FF00"/>
                </a:highlight>
              </a:rPr>
              <a:t> For the married</a:t>
            </a:r>
            <a:r>
              <a:rPr lang="zh-CN" altLang="en-US" sz="2800" dirty="0"/>
              <a:t>： </a:t>
            </a:r>
            <a:endParaRPr lang="en-CA" altLang="zh-CN" sz="2800" dirty="0"/>
          </a:p>
          <a:p>
            <a:pPr marL="342900" indent="-342900">
              <a:buAutoNum type="arabicPeriod"/>
            </a:pPr>
            <a:r>
              <a:rPr lang="zh-CN" altLang="en-US" sz="2800" dirty="0"/>
              <a:t>怎样理解婚姻是一种盟约关系？ </a:t>
            </a:r>
            <a:r>
              <a:rPr lang="en-US" altLang="zh-CN" sz="2800" dirty="0"/>
              <a:t>How do you understand marriage as a covenantal relationship?</a:t>
            </a:r>
            <a:endParaRPr lang="en-CA" altLang="zh-CN" sz="2800" dirty="0"/>
          </a:p>
          <a:p>
            <a:pPr marL="342900" indent="-342900">
              <a:buAutoNum type="arabicPeriod"/>
            </a:pPr>
            <a:r>
              <a:rPr lang="zh-CN" altLang="en-US" sz="2800" dirty="0"/>
              <a:t>针对婚姻中面临的问题如何靠主胜过</a:t>
            </a:r>
            <a:r>
              <a:rPr lang="en-US" altLang="zh-CN" sz="2800" dirty="0"/>
              <a:t>?  How do we face the challenges in marriage with the help of Christ? </a:t>
            </a:r>
          </a:p>
          <a:p>
            <a:pPr marL="342900" indent="-342900">
              <a:buAutoNum type="arabicPeriod"/>
            </a:pPr>
            <a:r>
              <a:rPr lang="zh-CN" altLang="en-US" sz="2800" dirty="0"/>
              <a:t>神如何用婚姻阐释基督与教会之间的关系？ </a:t>
            </a:r>
            <a:r>
              <a:rPr lang="en-CA" sz="2800" dirty="0"/>
              <a:t>How does God demonstrate the Christ-Church relationship through marriage? </a:t>
            </a:r>
          </a:p>
          <a:p>
            <a:endParaRPr lang="en-CA" dirty="0"/>
          </a:p>
        </p:txBody>
      </p:sp>
    </p:spTree>
    <p:extLst>
      <p:ext uri="{BB962C8B-B14F-4D97-AF65-F5344CB8AC3E}">
        <p14:creationId xmlns:p14="http://schemas.microsoft.com/office/powerpoint/2010/main" val="3079004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5C6BA5-1C86-7386-EDFA-E71293397E51}"/>
              </a:ext>
            </a:extLst>
          </p:cNvPr>
          <p:cNvSpPr txBox="1"/>
          <p:nvPr/>
        </p:nvSpPr>
        <p:spPr>
          <a:xfrm>
            <a:off x="394855" y="623455"/>
            <a:ext cx="11502736" cy="39703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en-CA"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2</a:t>
            </a: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）婚姻是一种仪式或典礼使男女二人成为一体。</a:t>
            </a:r>
            <a:r>
              <a:rPr kumimoji="0" lang="en-CA" altLang="zh-CN" sz="28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Marriage makes a man and a woman into one flesh through the wedding ceremony. </a:t>
            </a:r>
            <a:endParaRPr kumimoji="0" lang="zh-CN" altLang="en-US" sz="28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*婚典（</a:t>
            </a:r>
            <a:r>
              <a:rPr kumimoji="0" lang="en-US"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Wedding</a:t>
            </a: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）即是结婚庆典，通常伴随着仪式和欢庆，如</a:t>
            </a:r>
            <a:r>
              <a:rPr kumimoji="0" lang="en-US"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新约</a:t>
            </a:r>
            <a:r>
              <a:rPr kumimoji="0" lang="en-US"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所记载迦拿的娶亲筵席。（约</a:t>
            </a:r>
            <a:r>
              <a:rPr kumimoji="0" lang="en-CA"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John </a:t>
            </a:r>
            <a:r>
              <a:rPr kumimoji="0" lang="en-US"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2:1-11</a:t>
            </a: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endParaRPr kumimoji="0" lang="en-CA"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*婚姻（</a:t>
            </a:r>
            <a:r>
              <a:rPr kumimoji="0" lang="en-US"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matrimony)</a:t>
            </a: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即结婚</a:t>
            </a:r>
            <a:r>
              <a:rPr kumimoji="0" lang="en-US"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(marriage)</a:t>
            </a: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的同义词通常只在教会举行的婚礼仪式。</a:t>
            </a:r>
            <a:endParaRPr kumimoji="0" lang="en-CA"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太</a:t>
            </a:r>
            <a:r>
              <a:rPr kumimoji="0" lang="en-CA" altLang="zh-CN" sz="28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Matthew</a:t>
            </a:r>
            <a:r>
              <a:rPr kumimoji="0" lang="en-US" altLang="zh-CN"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19:6	</a:t>
            </a:r>
            <a:r>
              <a:rPr kumimoji="0" lang="zh-CN" altLang="en-US" sz="28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既然如此、夫妻不再是两个人、乃是一体的了．所以　神配合的、人不可分开。</a:t>
            </a:r>
            <a:r>
              <a:rPr lang="en-US" sz="2800" b="1" i="0" baseline="30000" dirty="0">
                <a:solidFill>
                  <a:srgbClr val="C00000"/>
                </a:solidFill>
                <a:effectLst/>
                <a:latin typeface="system-ui"/>
              </a:rPr>
              <a:t>6 </a:t>
            </a:r>
            <a:r>
              <a:rPr lang="en-US" sz="2800" b="0" i="0" dirty="0">
                <a:solidFill>
                  <a:srgbClr val="C00000"/>
                </a:solidFill>
                <a:effectLst/>
                <a:latin typeface="system-ui"/>
              </a:rPr>
              <a:t>So they are no longer two, but one flesh. Therefore what God has joined together, let no one separate.”</a:t>
            </a:r>
            <a:endParaRPr kumimoji="0" lang="zh-CN" altLang="en-US" sz="2800" b="0"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endParaRPr>
          </a:p>
        </p:txBody>
      </p:sp>
    </p:spTree>
    <p:extLst>
      <p:ext uri="{BB962C8B-B14F-4D97-AF65-F5344CB8AC3E}">
        <p14:creationId xmlns:p14="http://schemas.microsoft.com/office/powerpoint/2010/main" val="2872811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8CD63A-97FD-6755-A142-749BDABB9D07}"/>
              </a:ext>
            </a:extLst>
          </p:cNvPr>
          <p:cNvSpPr txBox="1"/>
          <p:nvPr/>
        </p:nvSpPr>
        <p:spPr>
          <a:xfrm>
            <a:off x="367747" y="841616"/>
            <a:ext cx="11602579" cy="5816977"/>
          </a:xfrm>
          <a:prstGeom prst="rect">
            <a:avLst/>
          </a:prstGeom>
          <a:noFill/>
        </p:spPr>
        <p:txBody>
          <a:bodyPr wrap="square">
            <a:spAutoFit/>
          </a:bodyPr>
          <a:lstStyle/>
          <a:p>
            <a:r>
              <a:rPr lang="en-US" altLang="zh-CN" sz="2800" b="1" dirty="0">
                <a:latin typeface="SimSun" panose="02010600030101010101" pitchFamily="2" charset="-122"/>
                <a:ea typeface="SimSun" panose="02010600030101010101" pitchFamily="2" charset="-122"/>
              </a:rPr>
              <a:t>2</a:t>
            </a:r>
            <a:r>
              <a:rPr lang="zh-CN" altLang="en-US" sz="2800" b="1" dirty="0">
                <a:latin typeface="SimSun" panose="02010600030101010101" pitchFamily="2" charset="-122"/>
                <a:ea typeface="SimSun" panose="02010600030101010101" pitchFamily="2" charset="-122"/>
              </a:rPr>
              <a:t>，神以什么为婚姻的盟约 </a:t>
            </a:r>
            <a:r>
              <a:rPr lang="en-CA" altLang="zh-CN" sz="2800" b="1" dirty="0">
                <a:solidFill>
                  <a:srgbClr val="C00000"/>
                </a:solidFill>
                <a:latin typeface="SimSun" panose="02010600030101010101" pitchFamily="2" charset="-122"/>
                <a:ea typeface="SimSun" panose="02010600030101010101" pitchFamily="2" charset="-122"/>
              </a:rPr>
              <a:t>What God Uses as a Covenant of Marriage </a:t>
            </a:r>
            <a:endParaRPr lang="zh-CN" altLang="en-US" sz="2800" b="1" dirty="0">
              <a:solidFill>
                <a:srgbClr val="C00000"/>
              </a:solidFill>
              <a:latin typeface="SimSun" panose="02010600030101010101" pitchFamily="2" charset="-122"/>
              <a:ea typeface="SimSun" panose="02010600030101010101" pitchFamily="2" charset="-122"/>
            </a:endParaRPr>
          </a:p>
          <a:p>
            <a:r>
              <a:rPr lang="en-US"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旧约</a:t>
            </a:r>
            <a:r>
              <a:rPr lang="en-US"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为证 </a:t>
            </a:r>
            <a:r>
              <a:rPr lang="en-US" altLang="zh-CN" sz="2400" b="1" dirty="0">
                <a:solidFill>
                  <a:srgbClr val="C00000"/>
                </a:solidFill>
                <a:latin typeface="SimSun" panose="02010600030101010101" pitchFamily="2" charset="-122"/>
                <a:ea typeface="SimSun" panose="02010600030101010101" pitchFamily="2" charset="-122"/>
              </a:rPr>
              <a:t>Old Testament as Proof</a:t>
            </a:r>
            <a:endParaRPr lang="zh-CN" altLang="en-US" sz="2400" b="1" dirty="0">
              <a:solidFill>
                <a:srgbClr val="C00000"/>
              </a:solidFill>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a:t>
            </a:r>
            <a:r>
              <a:rPr lang="en-US" altLang="zh-CN" sz="2400" dirty="0">
                <a:latin typeface="SimSun" panose="02010600030101010101" pitchFamily="2" charset="-122"/>
                <a:ea typeface="SimSun" panose="02010600030101010101" pitchFamily="2" charset="-122"/>
              </a:rPr>
              <a:t>1</a:t>
            </a:r>
            <a:r>
              <a:rPr lang="zh-CN" altLang="en-US" sz="2400" dirty="0">
                <a:latin typeface="SimSun" panose="02010600030101010101" pitchFamily="2" charset="-122"/>
                <a:ea typeface="SimSun" panose="02010600030101010101" pitchFamily="2" charset="-122"/>
              </a:rPr>
              <a:t>）希伯来文</a:t>
            </a:r>
            <a:r>
              <a:rPr lang="en-US" altLang="zh-CN" sz="2400" b="1" dirty="0" err="1">
                <a:solidFill>
                  <a:srgbClr val="C00000"/>
                </a:solidFill>
                <a:latin typeface="SimSun" panose="02010600030101010101" pitchFamily="2" charset="-122"/>
                <a:ea typeface="SimSun" panose="02010600030101010101" pitchFamily="2" charset="-122"/>
              </a:rPr>
              <a:t>beriyth</a:t>
            </a:r>
            <a:r>
              <a:rPr lang="en-US" altLang="zh-CN" sz="2400" dirty="0">
                <a:latin typeface="SimSun" panose="02010600030101010101" pitchFamily="2" charset="-122"/>
                <a:ea typeface="SimSun" panose="02010600030101010101" pitchFamily="2" charset="-122"/>
              </a:rPr>
              <a:t> (Hebrew)</a:t>
            </a:r>
            <a:r>
              <a:rPr lang="zh-CN" altLang="en-US" sz="2400" dirty="0">
                <a:latin typeface="SimSun" panose="02010600030101010101" pitchFamily="2" charset="-122"/>
                <a:ea typeface="SimSun" panose="02010600030101010101" pitchFamily="2" charset="-122"/>
              </a:rPr>
              <a:t>常译作“约”意指“有约束力的协定”在</a:t>
            </a:r>
            <a:r>
              <a:rPr lang="en-US"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旧约</a:t>
            </a:r>
            <a:r>
              <a:rPr lang="en-US"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中使用了</a:t>
            </a:r>
            <a:r>
              <a:rPr lang="en-US" altLang="zh-CN" sz="2400" dirty="0">
                <a:latin typeface="SimSun" panose="02010600030101010101" pitchFamily="2" charset="-122"/>
                <a:ea typeface="SimSun" panose="02010600030101010101" pitchFamily="2" charset="-122"/>
              </a:rPr>
              <a:t>280</a:t>
            </a:r>
            <a:r>
              <a:rPr lang="zh-CN" altLang="en-US" sz="2400" dirty="0">
                <a:latin typeface="SimSun" panose="02010600030101010101" pitchFamily="2" charset="-122"/>
                <a:ea typeface="SimSun" panose="02010600030101010101" pitchFamily="2" charset="-122"/>
              </a:rPr>
              <a:t>多次。</a:t>
            </a:r>
            <a:r>
              <a:rPr lang="en-CA" altLang="zh-CN" sz="2400" b="1" dirty="0" err="1">
                <a:solidFill>
                  <a:srgbClr val="C00000"/>
                </a:solidFill>
                <a:latin typeface="SimSun" panose="02010600030101010101" pitchFamily="2" charset="-122"/>
                <a:ea typeface="SimSun" panose="02010600030101010101" pitchFamily="2" charset="-122"/>
              </a:rPr>
              <a:t>Beriyth</a:t>
            </a:r>
            <a:r>
              <a:rPr lang="en-CA" altLang="zh-CN" sz="2400" b="1" dirty="0">
                <a:solidFill>
                  <a:srgbClr val="C00000"/>
                </a:solidFill>
                <a:latin typeface="SimSun" panose="02010600030101010101" pitchFamily="2" charset="-122"/>
                <a:ea typeface="SimSun" panose="02010600030101010101" pitchFamily="2" charset="-122"/>
              </a:rPr>
              <a:t> as covenant is used for 280+ times in OT.</a:t>
            </a:r>
          </a:p>
          <a:p>
            <a:r>
              <a:rPr lang="zh-CN" altLang="en-US" sz="2400" dirty="0">
                <a:latin typeface="SimSun" panose="02010600030101010101" pitchFamily="2" charset="-122"/>
                <a:ea typeface="SimSun" panose="02010600030101010101" pitchFamily="2" charset="-122"/>
              </a:rPr>
              <a:t>（</a:t>
            </a:r>
            <a:r>
              <a:rPr lang="en-US" altLang="zh-CN" sz="2400" dirty="0">
                <a:latin typeface="SimSun" panose="02010600030101010101" pitchFamily="2" charset="-122"/>
                <a:ea typeface="SimSun" panose="02010600030101010101" pitchFamily="2" charset="-122"/>
              </a:rPr>
              <a:t>2</a:t>
            </a:r>
            <a:r>
              <a:rPr lang="zh-CN" altLang="en-US" sz="2400" dirty="0">
                <a:latin typeface="SimSun" panose="02010600030101010101" pitchFamily="2" charset="-122"/>
                <a:ea typeface="SimSun" panose="02010600030101010101" pitchFamily="2" charset="-122"/>
              </a:rPr>
              <a:t>）古时人们以神的名义互相立誓为约，大卫和约拿单以神为证立约结盟，以图相互守衛。（请阅读撒上</a:t>
            </a:r>
            <a:r>
              <a:rPr lang="en-US" altLang="zh-CN" sz="2400" dirty="0">
                <a:latin typeface="SimSun" panose="02010600030101010101" pitchFamily="2" charset="-122"/>
                <a:ea typeface="SimSun" panose="02010600030101010101" pitchFamily="2" charset="-122"/>
              </a:rPr>
              <a:t>20</a:t>
            </a:r>
            <a:r>
              <a:rPr lang="zh-CN" altLang="en-US" sz="2400" dirty="0">
                <a:latin typeface="SimSun" panose="02010600030101010101" pitchFamily="2" charset="-122"/>
                <a:ea typeface="SimSun" panose="02010600030101010101" pitchFamily="2" charset="-122"/>
              </a:rPr>
              <a:t>章</a:t>
            </a:r>
            <a:r>
              <a:rPr lang="en-US" altLang="zh-CN" sz="2400" dirty="0">
                <a:latin typeface="SimSun" panose="02010600030101010101" pitchFamily="2" charset="-122"/>
                <a:ea typeface="SimSun" panose="02010600030101010101" pitchFamily="2" charset="-122"/>
              </a:rPr>
              <a:t>8-42</a:t>
            </a:r>
            <a:r>
              <a:rPr lang="zh-CN" altLang="en-US" sz="2400" dirty="0">
                <a:latin typeface="SimSun" panose="02010600030101010101" pitchFamily="2" charset="-122"/>
                <a:ea typeface="SimSun" panose="02010600030101010101" pitchFamily="2" charset="-122"/>
              </a:rPr>
              <a:t>节）</a:t>
            </a:r>
            <a:r>
              <a:rPr lang="en-CA" altLang="zh-CN" sz="2400" b="1" dirty="0">
                <a:solidFill>
                  <a:srgbClr val="C00000"/>
                </a:solidFill>
                <a:latin typeface="SimSun" panose="02010600030101010101" pitchFamily="2" charset="-122"/>
                <a:ea typeface="SimSun" panose="02010600030101010101" pitchFamily="2" charset="-122"/>
              </a:rPr>
              <a:t>People made covenants with each other in the name of God. For example, David and Johnathan. (1 Samuel 20:8-42)</a:t>
            </a:r>
            <a:endParaRPr lang="zh-CN" altLang="en-US" sz="2400" b="1" dirty="0">
              <a:solidFill>
                <a:srgbClr val="C00000"/>
              </a:solidFill>
              <a:latin typeface="SimSun" panose="02010600030101010101" pitchFamily="2" charset="-122"/>
              <a:ea typeface="SimSun" panose="02010600030101010101" pitchFamily="2" charset="-122"/>
            </a:endParaRPr>
          </a:p>
          <a:p>
            <a:endParaRPr lang="en-CA" altLang="zh-CN"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撒上</a:t>
            </a:r>
            <a:r>
              <a:rPr lang="en-US" altLang="zh-CN" sz="2400" dirty="0">
                <a:latin typeface="SimSun" panose="02010600030101010101" pitchFamily="2" charset="-122"/>
                <a:ea typeface="SimSun" panose="02010600030101010101" pitchFamily="2" charset="-122"/>
              </a:rPr>
              <a:t>18</a:t>
            </a:r>
            <a:r>
              <a:rPr lang="zh-CN" altLang="en-US" sz="2400" dirty="0">
                <a:latin typeface="SimSun" panose="02010600030101010101" pitchFamily="2" charset="-122"/>
                <a:ea typeface="SimSun" panose="02010600030101010101" pitchFamily="2" charset="-122"/>
              </a:rPr>
              <a:t>章</a:t>
            </a:r>
            <a:r>
              <a:rPr lang="en-US" altLang="zh-CN" sz="2400" dirty="0">
                <a:latin typeface="SimSun" panose="02010600030101010101" pitchFamily="2" charset="-122"/>
                <a:ea typeface="SimSun" panose="02010600030101010101" pitchFamily="2" charset="-122"/>
              </a:rPr>
              <a:t>3</a:t>
            </a:r>
            <a:r>
              <a:rPr lang="zh-CN" altLang="en-US" sz="2400" dirty="0">
                <a:latin typeface="SimSun" panose="02010600030101010101" pitchFamily="2" charset="-122"/>
                <a:ea typeface="SimSun" panose="02010600030101010101" pitchFamily="2" charset="-122"/>
              </a:rPr>
              <a:t>，约拿单爱大卫如同爱自己的性命、就与他结盟。</a:t>
            </a:r>
            <a:endParaRPr lang="en-CA" altLang="zh-CN" sz="2400" dirty="0">
              <a:latin typeface="SimSun" panose="02010600030101010101" pitchFamily="2" charset="-122"/>
              <a:ea typeface="SimSun" panose="02010600030101010101" pitchFamily="2" charset="-122"/>
            </a:endParaRPr>
          </a:p>
          <a:p>
            <a:r>
              <a:rPr lang="zh-TW" altLang="en-US" sz="2400" dirty="0">
                <a:latin typeface="SimSun" panose="02010600030101010101" pitchFamily="2" charset="-122"/>
                <a:ea typeface="SimSun" panose="02010600030101010101" pitchFamily="2" charset="-122"/>
              </a:rPr>
              <a:t>撒上</a:t>
            </a:r>
            <a:r>
              <a:rPr lang="en-US" altLang="zh-CN" sz="2400" dirty="0">
                <a:latin typeface="SimSun" panose="02010600030101010101" pitchFamily="2" charset="-122"/>
                <a:ea typeface="SimSun" panose="02010600030101010101" pitchFamily="2" charset="-122"/>
              </a:rPr>
              <a:t>20:42……</a:t>
            </a:r>
            <a:r>
              <a:rPr lang="zh-CN" altLang="en-US" sz="2400" dirty="0">
                <a:latin typeface="SimSun" panose="02010600030101010101" pitchFamily="2" charset="-122"/>
                <a:ea typeface="SimSun" panose="02010600030101010101" pitchFamily="2" charset="-122"/>
              </a:rPr>
              <a:t>愿耶和华在你我中间、并你我后裔中间为证、直到永远</a:t>
            </a:r>
            <a:r>
              <a:rPr lang="en-US" altLang="zh-CN" sz="2400" dirty="0">
                <a:latin typeface="SimSun" panose="02010600030101010101" pitchFamily="2" charset="-122"/>
                <a:ea typeface="SimSun" panose="02010600030101010101" pitchFamily="2" charset="-122"/>
              </a:rPr>
              <a:t>……</a:t>
            </a:r>
          </a:p>
          <a:p>
            <a:endParaRPr lang="en-US" altLang="zh-CN"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  </a:t>
            </a:r>
            <a:r>
              <a:rPr lang="en-CA" altLang="zh-CN" sz="2400" dirty="0">
                <a:latin typeface="SimSun" panose="02010600030101010101" pitchFamily="2" charset="-122"/>
                <a:ea typeface="SimSun" panose="02010600030101010101" pitchFamily="2" charset="-122"/>
              </a:rPr>
              <a:t>*</a:t>
            </a:r>
            <a:r>
              <a:rPr lang="zh-CN" altLang="en-US" sz="2400" dirty="0">
                <a:latin typeface="SimSun" panose="02010600030101010101" pitchFamily="2" charset="-122"/>
                <a:ea typeface="SimSun" panose="02010600030101010101" pitchFamily="2" charset="-122"/>
              </a:rPr>
              <a:t> 婚姻绝不仅仅是两人之间的盟约，乃是夫妻与神之间的盟约。</a:t>
            </a:r>
            <a:endParaRPr lang="en-CA" altLang="zh-CN" sz="2400" dirty="0">
              <a:latin typeface="SimSun" panose="02010600030101010101" pitchFamily="2" charset="-122"/>
              <a:ea typeface="SimSun" panose="02010600030101010101" pitchFamily="2" charset="-122"/>
            </a:endParaRPr>
          </a:p>
          <a:p>
            <a:r>
              <a:rPr lang="en-CA" altLang="zh-CN" sz="2800" b="1" dirty="0">
                <a:solidFill>
                  <a:srgbClr val="C00000"/>
                </a:solidFill>
                <a:latin typeface="SimSun" panose="02010600030101010101" pitchFamily="2" charset="-122"/>
                <a:ea typeface="SimSun" panose="02010600030101010101" pitchFamily="2" charset="-122"/>
              </a:rPr>
              <a:t>Marriage is not just a covenant between two people, but a covenant between husband and wife and God.</a:t>
            </a:r>
          </a:p>
          <a:p>
            <a:r>
              <a:rPr lang="zh-CN" altLang="en-US" sz="2400" dirty="0">
                <a:latin typeface="SimSun" panose="02010600030101010101" pitchFamily="2" charset="-122"/>
                <a:ea typeface="SimSun" panose="02010600030101010101" pitchFamily="2" charset="-122"/>
              </a:rPr>
              <a:t>  </a:t>
            </a:r>
          </a:p>
        </p:txBody>
      </p:sp>
    </p:spTree>
    <p:extLst>
      <p:ext uri="{BB962C8B-B14F-4D97-AF65-F5344CB8AC3E}">
        <p14:creationId xmlns:p14="http://schemas.microsoft.com/office/powerpoint/2010/main" val="868920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03E32B-09C3-40DD-94EB-651A66DDA4A5}"/>
              </a:ext>
            </a:extLst>
          </p:cNvPr>
          <p:cNvSpPr txBox="1"/>
          <p:nvPr/>
        </p:nvSpPr>
        <p:spPr>
          <a:xfrm>
            <a:off x="439310" y="151880"/>
            <a:ext cx="11621510" cy="6318367"/>
          </a:xfrm>
          <a:prstGeom prst="rect">
            <a:avLst/>
          </a:prstGeom>
          <a:noFill/>
        </p:spPr>
        <p:txBody>
          <a:bodyPr wrap="square">
            <a:spAutoFit/>
          </a:bodyPr>
          <a:lstStyle/>
          <a:p>
            <a:r>
              <a:rPr lang="zh-CN" altLang="en-US" sz="2400" dirty="0">
                <a:latin typeface="SimSun" panose="02010600030101010101" pitchFamily="2" charset="-122"/>
                <a:ea typeface="SimSun" panose="02010600030101010101" pitchFamily="2" charset="-122"/>
              </a:rPr>
              <a:t>（</a:t>
            </a:r>
            <a:r>
              <a:rPr lang="en-US" altLang="zh-CN" sz="2400" dirty="0">
                <a:latin typeface="SimSun" panose="02010600030101010101" pitchFamily="2" charset="-122"/>
                <a:ea typeface="SimSun" panose="02010600030101010101" pitchFamily="2" charset="-122"/>
              </a:rPr>
              <a:t>3</a:t>
            </a:r>
            <a:r>
              <a:rPr lang="zh-CN" altLang="en-US" sz="2400" dirty="0">
                <a:latin typeface="SimSun" panose="02010600030101010101" pitchFamily="2" charset="-122"/>
                <a:ea typeface="SimSun" panose="02010600030101010101" pitchFamily="2" charset="-122"/>
              </a:rPr>
              <a:t>）神与挪亚，亚伯拉罕及其他先辈立约并信守不移 </a:t>
            </a:r>
            <a:r>
              <a:rPr lang="en-CA" altLang="zh-CN" sz="2400" b="1" dirty="0">
                <a:solidFill>
                  <a:srgbClr val="C00000"/>
                </a:solidFill>
                <a:latin typeface="SimSun" panose="02010600030101010101" pitchFamily="2" charset="-122"/>
                <a:ea typeface="SimSun" panose="02010600030101010101" pitchFamily="2" charset="-122"/>
              </a:rPr>
              <a:t>God made Covenants with Noah, Abraham and other forefathers and kept them. </a:t>
            </a:r>
          </a:p>
          <a:p>
            <a:r>
              <a:rPr lang="zh-CN" altLang="en-US" sz="2400" dirty="0">
                <a:latin typeface="SimSun" panose="02010600030101010101" pitchFamily="2" charset="-122"/>
                <a:ea typeface="SimSun" panose="02010600030101010101" pitchFamily="2" charset="-122"/>
              </a:rPr>
              <a:t>请阅读创世记 </a:t>
            </a:r>
            <a:r>
              <a:rPr lang="en-CA" altLang="zh-CN" sz="2400" b="1" dirty="0">
                <a:solidFill>
                  <a:srgbClr val="C00000"/>
                </a:solidFill>
                <a:latin typeface="SimSun" panose="02010600030101010101" pitchFamily="2" charset="-122"/>
                <a:ea typeface="SimSun" panose="02010600030101010101" pitchFamily="2" charset="-122"/>
              </a:rPr>
              <a:t>Genesis </a:t>
            </a:r>
            <a:r>
              <a:rPr lang="en-US" altLang="zh-CN" sz="2400" b="1" dirty="0">
                <a:solidFill>
                  <a:srgbClr val="C00000"/>
                </a:solidFill>
                <a:latin typeface="SimSun" panose="02010600030101010101" pitchFamily="2" charset="-122"/>
                <a:ea typeface="SimSun" panose="02010600030101010101" pitchFamily="2" charset="-122"/>
              </a:rPr>
              <a:t>9:11-13, 17:2; Exodus 6:4</a:t>
            </a:r>
          </a:p>
          <a:p>
            <a:r>
              <a:rPr lang="en-US" altLang="zh-CN" sz="2000" b="1" dirty="0">
                <a:latin typeface="SimSun" panose="02010600030101010101" pitchFamily="2" charset="-122"/>
                <a:ea typeface="SimSun" panose="02010600030101010101" pitchFamily="2" charset="-122"/>
              </a:rPr>
              <a:t>9:11</a:t>
            </a:r>
            <a:r>
              <a:rPr lang="zh-CN" altLang="en-US" sz="2000" b="1" dirty="0">
                <a:latin typeface="SimSun" panose="02010600030101010101" pitchFamily="2" charset="-122"/>
                <a:ea typeface="SimSun" panose="02010600030101010101" pitchFamily="2" charset="-122"/>
              </a:rPr>
              <a:t>我与你们立约、凡有血肉的、不再被洪水灭绝、也不再有洪水毁坏地了。</a:t>
            </a:r>
            <a:r>
              <a:rPr lang="en-US" altLang="zh-CN" sz="2000" b="1" dirty="0">
                <a:latin typeface="SimSun" panose="02010600030101010101" pitchFamily="2" charset="-122"/>
                <a:ea typeface="SimSun" panose="02010600030101010101" pitchFamily="2" charset="-122"/>
              </a:rPr>
              <a:t>9:12</a:t>
            </a:r>
            <a:r>
              <a:rPr lang="zh-CN" altLang="en-US" sz="2000" b="1" dirty="0">
                <a:latin typeface="SimSun" panose="02010600030101010101" pitchFamily="2" charset="-122"/>
                <a:ea typeface="SimSun" panose="02010600030101010101" pitchFamily="2" charset="-122"/>
              </a:rPr>
              <a:t>神说、我与你们、并你们这里的各样活物所立的永约、是有记号的。</a:t>
            </a:r>
            <a:r>
              <a:rPr lang="en-US" altLang="zh-CN" sz="2000" b="1" dirty="0">
                <a:latin typeface="SimSun" panose="02010600030101010101" pitchFamily="2" charset="-122"/>
                <a:ea typeface="SimSun" panose="02010600030101010101" pitchFamily="2" charset="-122"/>
              </a:rPr>
              <a:t>9:13</a:t>
            </a:r>
            <a:r>
              <a:rPr lang="zh-CN" altLang="en-US" sz="2000" b="1" dirty="0">
                <a:latin typeface="SimSun" panose="02010600030101010101" pitchFamily="2" charset="-122"/>
                <a:ea typeface="SimSun" panose="02010600030101010101" pitchFamily="2" charset="-122"/>
              </a:rPr>
              <a:t>我把虹放在云彩中、这就可作我与地立约   的记号了。</a:t>
            </a:r>
            <a:endParaRPr lang="en-CA" altLang="zh-CN" sz="2000" b="1" dirty="0">
              <a:latin typeface="SimSun" panose="02010600030101010101" pitchFamily="2" charset="-122"/>
              <a:ea typeface="SimSun" panose="02010600030101010101" pitchFamily="2" charset="-122"/>
            </a:endParaRPr>
          </a:p>
          <a:p>
            <a:r>
              <a:rPr lang="zh-TW" altLang="en-US" sz="2000" b="1" dirty="0">
                <a:latin typeface="SimSun" panose="02010600030101010101" pitchFamily="2" charset="-122"/>
                <a:ea typeface="SimSun" panose="02010600030101010101" pitchFamily="2" charset="-122"/>
              </a:rPr>
              <a:t>创</a:t>
            </a:r>
            <a:r>
              <a:rPr lang="en-US" altLang="zh-CN" sz="2000" b="1" dirty="0">
                <a:latin typeface="SimSun" panose="02010600030101010101" pitchFamily="2" charset="-122"/>
                <a:ea typeface="SimSun" panose="02010600030101010101" pitchFamily="2" charset="-122"/>
              </a:rPr>
              <a:t>17:2</a:t>
            </a:r>
            <a:r>
              <a:rPr lang="zh-CN" altLang="en-US" sz="2000" b="1" dirty="0">
                <a:latin typeface="SimSun" panose="02010600030101010101" pitchFamily="2" charset="-122"/>
                <a:ea typeface="SimSun" panose="02010600030101010101" pitchFamily="2" charset="-122"/>
              </a:rPr>
              <a:t>我就与你立约、使你的后裔极其繁多。</a:t>
            </a:r>
            <a:endParaRPr lang="en-CA" altLang="zh-CN" sz="2000" b="1" dirty="0">
              <a:latin typeface="SimSun" panose="02010600030101010101" pitchFamily="2" charset="-122"/>
              <a:ea typeface="SimSun" panose="02010600030101010101" pitchFamily="2" charset="-122"/>
            </a:endParaRPr>
          </a:p>
          <a:p>
            <a:r>
              <a:rPr lang="zh-CN" altLang="en-US" sz="2000" b="1" dirty="0">
                <a:latin typeface="SimSun" panose="02010600030101010101" pitchFamily="2" charset="-122"/>
                <a:ea typeface="SimSun" panose="02010600030101010101" pitchFamily="2" charset="-122"/>
              </a:rPr>
              <a:t>出</a:t>
            </a:r>
            <a:r>
              <a:rPr lang="en-US" altLang="zh-CN" sz="2000" b="1" dirty="0">
                <a:latin typeface="SimSun" panose="02010600030101010101" pitchFamily="2" charset="-122"/>
                <a:ea typeface="SimSun" panose="02010600030101010101" pitchFamily="2" charset="-122"/>
              </a:rPr>
              <a:t>6:4</a:t>
            </a:r>
            <a:r>
              <a:rPr lang="zh-CN" altLang="en-US" sz="2000" b="1" dirty="0">
                <a:latin typeface="SimSun" panose="02010600030101010101" pitchFamily="2" charset="-122"/>
                <a:ea typeface="SimSun" panose="02010600030101010101" pitchFamily="2" charset="-122"/>
              </a:rPr>
              <a:t>我与他们坚定所立的约、要把他们寄居的迦南地赐给他们。</a:t>
            </a:r>
            <a:endParaRPr lang="en-CA" altLang="zh-CN" sz="2000" b="1" dirty="0">
              <a:latin typeface="SimSun" panose="02010600030101010101" pitchFamily="2" charset="-122"/>
              <a:ea typeface="SimSun" panose="02010600030101010101" pitchFamily="2" charset="-122"/>
            </a:endParaRPr>
          </a:p>
          <a:p>
            <a:endParaRPr lang="en-CA" altLang="zh-CN" sz="2000" dirty="0">
              <a:latin typeface="SimSun" panose="02010600030101010101" pitchFamily="2" charset="-122"/>
              <a:ea typeface="SimSun" panose="02010600030101010101" pitchFamily="2" charset="-122"/>
            </a:endParaRPr>
          </a:p>
          <a:p>
            <a:r>
              <a:rPr lang="en-CA" altLang="zh-CN" sz="2400" dirty="0">
                <a:latin typeface="SimSun" panose="02010600030101010101" pitchFamily="2" charset="-122"/>
                <a:ea typeface="SimSun" panose="02010600030101010101" pitchFamily="2" charset="-122"/>
              </a:rPr>
              <a:t>   </a:t>
            </a:r>
            <a:r>
              <a:rPr lang="zh-CN" altLang="en-US" sz="2400" dirty="0">
                <a:latin typeface="SimSun" panose="02010600030101010101" pitchFamily="2" charset="-122"/>
                <a:ea typeface="SimSun" panose="02010600030101010101" pitchFamily="2" charset="-122"/>
              </a:rPr>
              <a:t>即使以色列人未能如出埃及记</a:t>
            </a:r>
            <a:r>
              <a:rPr lang="en-US" altLang="zh-CN" sz="2400" dirty="0">
                <a:latin typeface="SimSun" panose="02010600030101010101" pitchFamily="2" charset="-122"/>
                <a:ea typeface="SimSun" panose="02010600030101010101" pitchFamily="2" charset="-122"/>
              </a:rPr>
              <a:t>24:7-8</a:t>
            </a:r>
            <a:r>
              <a:rPr lang="zh-CN" altLang="en-US" sz="2400" dirty="0">
                <a:latin typeface="SimSun" panose="02010600030101010101" pitchFamily="2" charset="-122"/>
                <a:ea typeface="SimSun" panose="02010600030101010101" pitchFamily="2" charset="-122"/>
              </a:rPr>
              <a:t>所允諾的那样信守誓约，神仍不抛弃他们。</a:t>
            </a:r>
            <a:endParaRPr lang="en-CA" altLang="zh-CN" sz="2400" dirty="0">
              <a:latin typeface="SimSun" panose="02010600030101010101" pitchFamily="2" charset="-122"/>
              <a:ea typeface="SimSun" panose="02010600030101010101" pitchFamily="2" charset="-122"/>
            </a:endParaRPr>
          </a:p>
          <a:p>
            <a:r>
              <a:rPr lang="en-CA" altLang="zh-CN" sz="2400" b="1" dirty="0">
                <a:solidFill>
                  <a:srgbClr val="C00000"/>
                </a:solidFill>
                <a:latin typeface="SimSun" panose="02010600030101010101" pitchFamily="2" charset="-122"/>
                <a:ea typeface="SimSun" panose="02010600030101010101" pitchFamily="2" charset="-122"/>
              </a:rPr>
              <a:t>God did not forsake Israelites when they did not keep their oath.</a:t>
            </a:r>
          </a:p>
          <a:p>
            <a:r>
              <a:rPr lang="zh-CN" altLang="en-US" sz="2000" dirty="0">
                <a:latin typeface="SimSun" panose="02010600030101010101" pitchFamily="2" charset="-122"/>
                <a:ea typeface="SimSun" panose="02010600030101010101" pitchFamily="2" charset="-122"/>
              </a:rPr>
              <a:t>利</a:t>
            </a:r>
            <a:r>
              <a:rPr lang="en-CA" altLang="zh-CN" sz="2000" dirty="0">
                <a:latin typeface="SimSun" panose="02010600030101010101" pitchFamily="2" charset="-122"/>
                <a:ea typeface="SimSun" panose="02010600030101010101" pitchFamily="2" charset="-122"/>
              </a:rPr>
              <a:t>Lev.</a:t>
            </a:r>
            <a:r>
              <a:rPr lang="en-US" altLang="zh-CN" sz="2000" dirty="0">
                <a:latin typeface="SimSun" panose="02010600030101010101" pitchFamily="2" charset="-122"/>
                <a:ea typeface="SimSun" panose="02010600030101010101" pitchFamily="2" charset="-122"/>
              </a:rPr>
              <a:t>26:43</a:t>
            </a:r>
            <a:r>
              <a:rPr lang="zh-CN" altLang="en-US" sz="2000" dirty="0">
                <a:latin typeface="SimSun" panose="02010600030101010101" pitchFamily="2" charset="-122"/>
                <a:ea typeface="SimSun" panose="02010600030101010101" pitchFamily="2" charset="-122"/>
              </a:rPr>
              <a:t>他们离开这地、地在荒废无人的时候、就要享受安息．并且他们要服罪孽的刑罚、因为他们厌弃了我的典章、心中厌恶了我的律例。</a:t>
            </a:r>
            <a:r>
              <a:rPr lang="en-US" altLang="zh-CN" sz="2000" dirty="0">
                <a:latin typeface="SimSun" panose="02010600030101010101" pitchFamily="2" charset="-122"/>
                <a:ea typeface="SimSun" panose="02010600030101010101" pitchFamily="2" charset="-122"/>
              </a:rPr>
              <a:t>26:44 </a:t>
            </a:r>
            <a:r>
              <a:rPr lang="zh-CN" altLang="en-US" sz="2000" dirty="0">
                <a:latin typeface="SimSun" panose="02010600030101010101" pitchFamily="2" charset="-122"/>
                <a:ea typeface="SimSun" panose="02010600030101010101" pitchFamily="2" charset="-122"/>
              </a:rPr>
              <a:t>虽是这样、他们在仇敌之地、我却不厌弃他们、也不厌恶他们、将他们尽行灭绝、也不背弃我与他们所立的约、因为我是耶和华他们的　神。</a:t>
            </a:r>
            <a:endParaRPr lang="en-CA" altLang="zh-CN" sz="20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a:t>
            </a:r>
            <a:r>
              <a:rPr lang="en-CA" altLang="zh-CN" sz="2400" dirty="0">
                <a:latin typeface="SimSun" panose="02010600030101010101" pitchFamily="2" charset="-122"/>
                <a:ea typeface="SimSun" panose="02010600030101010101" pitchFamily="2" charset="-122"/>
              </a:rPr>
              <a:t>4</a:t>
            </a:r>
            <a:r>
              <a:rPr lang="zh-CN" altLang="en-US" sz="2400" dirty="0">
                <a:latin typeface="SimSun" panose="02010600030101010101" pitchFamily="2" charset="-122"/>
                <a:ea typeface="SimSun" panose="02010600030101010101" pitchFamily="2" charset="-122"/>
              </a:rPr>
              <a:t>）“割血为盟”是旧约中希伯来人的风俗使用祭物的血来立约。耶和华与亚伯拉罕立约时要求亚伯拉罕将祭物一分为二。请阅读创世记</a:t>
            </a:r>
            <a:r>
              <a:rPr lang="en-CA" altLang="zh-CN" sz="2400" b="1" dirty="0">
                <a:solidFill>
                  <a:srgbClr val="C00000"/>
                </a:solidFill>
                <a:latin typeface="SimSun" panose="02010600030101010101" pitchFamily="2" charset="-122"/>
                <a:ea typeface="SimSun" panose="02010600030101010101" pitchFamily="2" charset="-122"/>
              </a:rPr>
              <a:t>Genesis</a:t>
            </a:r>
            <a:r>
              <a:rPr lang="en-US" altLang="zh-CN" sz="2400" dirty="0">
                <a:latin typeface="SimSun" panose="02010600030101010101" pitchFamily="2" charset="-122"/>
                <a:ea typeface="SimSun" panose="02010600030101010101" pitchFamily="2" charset="-122"/>
              </a:rPr>
              <a:t>15</a:t>
            </a:r>
            <a:r>
              <a:rPr lang="en-CA" altLang="zh-CN" sz="2400" dirty="0">
                <a:latin typeface="SimSun" panose="02010600030101010101" pitchFamily="2" charset="-122"/>
                <a:ea typeface="SimSun" panose="02010600030101010101" pitchFamily="2" charset="-122"/>
              </a:rPr>
              <a:t>:8-18</a:t>
            </a:r>
            <a:r>
              <a:rPr lang="zh-CN" altLang="en-US" sz="2400" dirty="0">
                <a:latin typeface="SimSun" panose="02010600030101010101" pitchFamily="2" charset="-122"/>
                <a:ea typeface="SimSun" panose="02010600030101010101" pitchFamily="2" charset="-122"/>
              </a:rPr>
              <a:t>。 </a:t>
            </a:r>
            <a:r>
              <a:rPr lang="en-CA" altLang="zh-CN" sz="2400" b="1" dirty="0">
                <a:solidFill>
                  <a:srgbClr val="C00000"/>
                </a:solidFill>
                <a:latin typeface="SimSun" panose="02010600030101010101" pitchFamily="2" charset="-122"/>
                <a:ea typeface="SimSun" panose="02010600030101010101" pitchFamily="2" charset="-122"/>
              </a:rPr>
              <a:t>The Blood of the sacrifice was used to make the covenant. </a:t>
            </a:r>
          </a:p>
          <a:p>
            <a:r>
              <a:rPr lang="zh-CN" altLang="en-US" sz="2000" b="1" dirty="0">
                <a:latin typeface="SimSun" panose="02010600030101010101" pitchFamily="2" charset="-122"/>
                <a:ea typeface="SimSun" panose="02010600030101010101" pitchFamily="2" charset="-122"/>
              </a:rPr>
              <a:t>诗</a:t>
            </a:r>
            <a:r>
              <a:rPr lang="en-CA" altLang="zh-CN" sz="2000" b="1" dirty="0">
                <a:solidFill>
                  <a:srgbClr val="C00000"/>
                </a:solidFill>
                <a:latin typeface="SimSun" panose="02010600030101010101" pitchFamily="2" charset="-122"/>
                <a:ea typeface="SimSun" panose="02010600030101010101" pitchFamily="2" charset="-122"/>
              </a:rPr>
              <a:t>Psalm </a:t>
            </a:r>
            <a:r>
              <a:rPr lang="en-US" altLang="zh-CN" sz="2000" b="1" dirty="0">
                <a:latin typeface="SimSun" panose="02010600030101010101" pitchFamily="2" charset="-122"/>
                <a:ea typeface="SimSun" panose="02010600030101010101" pitchFamily="2" charset="-122"/>
              </a:rPr>
              <a:t>50:5</a:t>
            </a:r>
            <a:r>
              <a:rPr lang="zh-CN" altLang="en-US" sz="2000" b="1" dirty="0">
                <a:latin typeface="SimSun" panose="02010600030101010101" pitchFamily="2" charset="-122"/>
                <a:ea typeface="SimSun" panose="02010600030101010101" pitchFamily="2" charset="-122"/>
              </a:rPr>
              <a:t>说、招聚我的圣民到我这里来、就是那些用祭物与我立约的人。</a:t>
            </a:r>
            <a:endParaRPr lang="en-CA" sz="20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611209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F7BDAE-FCE8-E464-39DE-7B7E22E9AC70}"/>
              </a:ext>
            </a:extLst>
          </p:cNvPr>
          <p:cNvSpPr txBox="1"/>
          <p:nvPr/>
        </p:nvSpPr>
        <p:spPr>
          <a:xfrm>
            <a:off x="359796" y="106659"/>
            <a:ext cx="11238037" cy="5909310"/>
          </a:xfrm>
          <a:prstGeom prst="rect">
            <a:avLst/>
          </a:prstGeom>
          <a:noFill/>
        </p:spPr>
        <p:txBody>
          <a:bodyPr wrap="square">
            <a:spAutoFit/>
          </a:bodyPr>
          <a:lstStyle/>
          <a:p>
            <a:r>
              <a:rPr lang="zh-CN" altLang="en-US" sz="2400" dirty="0">
                <a:latin typeface="SimSun" panose="02010600030101010101" pitchFamily="2" charset="-122"/>
                <a:ea typeface="SimSun" panose="02010600030101010101" pitchFamily="2" charset="-122"/>
              </a:rPr>
              <a:t>                          </a:t>
            </a:r>
            <a:r>
              <a:rPr lang="zh-CN" altLang="en-US" sz="2800" b="1" dirty="0">
                <a:latin typeface="SimSun" panose="02010600030101010101" pitchFamily="2" charset="-122"/>
                <a:ea typeface="SimSun" panose="02010600030101010101" pitchFamily="2" charset="-122"/>
              </a:rPr>
              <a:t>信守婚约，理当舍己 </a:t>
            </a:r>
            <a:endParaRPr lang="en-CA" altLang="zh-CN" sz="2800" b="1" dirty="0">
              <a:latin typeface="SimSun" panose="02010600030101010101" pitchFamily="2" charset="-122"/>
              <a:ea typeface="SimSun" panose="02010600030101010101" pitchFamily="2" charset="-122"/>
            </a:endParaRPr>
          </a:p>
          <a:p>
            <a:r>
              <a:rPr lang="en-CA" altLang="zh-CN" sz="2800" b="1" dirty="0">
                <a:solidFill>
                  <a:srgbClr val="C00000"/>
                </a:solidFill>
                <a:latin typeface="SimSun" panose="02010600030101010101" pitchFamily="2" charset="-122"/>
                <a:ea typeface="SimSun" panose="02010600030101010101" pitchFamily="2" charset="-122"/>
              </a:rPr>
              <a:t>	Deny yourself to keep the covenant of marriage</a:t>
            </a:r>
          </a:p>
          <a:p>
            <a:r>
              <a:rPr lang="en-US" altLang="zh-CN" sz="2400" dirty="0">
                <a:latin typeface="SimSun" panose="02010600030101010101" pitchFamily="2" charset="-122"/>
                <a:ea typeface="SimSun" panose="02010600030101010101" pitchFamily="2" charset="-122"/>
              </a:rPr>
              <a:t>《</a:t>
            </a:r>
            <a:r>
              <a:rPr lang="zh-CN" altLang="en-US" sz="2800" dirty="0">
                <a:latin typeface="SimSun" panose="02010600030101010101" pitchFamily="2" charset="-122"/>
                <a:ea typeface="SimSun" panose="02010600030101010101" pitchFamily="2" charset="-122"/>
              </a:rPr>
              <a:t>新约</a:t>
            </a:r>
            <a:r>
              <a:rPr lang="en-US" altLang="zh-CN" sz="2800" dirty="0">
                <a:latin typeface="SimSun" panose="02010600030101010101" pitchFamily="2" charset="-122"/>
                <a:ea typeface="SimSun" panose="02010600030101010101" pitchFamily="2" charset="-122"/>
              </a:rPr>
              <a:t>》</a:t>
            </a:r>
            <a:r>
              <a:rPr lang="zh-CN" altLang="en-US" sz="2800" dirty="0">
                <a:latin typeface="SimSun" panose="02010600030101010101" pitchFamily="2" charset="-122"/>
                <a:ea typeface="SimSun" panose="02010600030101010101" pitchFamily="2" charset="-122"/>
              </a:rPr>
              <a:t>为证  </a:t>
            </a:r>
            <a:r>
              <a:rPr lang="en-CA" altLang="zh-CN" sz="2800" b="1" dirty="0">
                <a:solidFill>
                  <a:srgbClr val="C00000"/>
                </a:solidFill>
                <a:latin typeface="SimSun" panose="02010600030101010101" pitchFamily="2" charset="-122"/>
                <a:ea typeface="SimSun" panose="02010600030101010101" pitchFamily="2" charset="-122"/>
              </a:rPr>
              <a:t>New Testament as Proof</a:t>
            </a:r>
          </a:p>
          <a:p>
            <a:r>
              <a:rPr lang="zh-CN" altLang="en-US" sz="2800" dirty="0">
                <a:latin typeface="SimSun" panose="02010600030101010101" pitchFamily="2" charset="-122"/>
                <a:ea typeface="SimSun" panose="02010600030101010101" pitchFamily="2" charset="-122"/>
              </a:rPr>
              <a:t>（</a:t>
            </a:r>
            <a:r>
              <a:rPr lang="en-CA" altLang="zh-CN" sz="2800" dirty="0">
                <a:latin typeface="SimSun" panose="02010600030101010101" pitchFamily="2" charset="-122"/>
                <a:ea typeface="SimSun" panose="02010600030101010101" pitchFamily="2" charset="-122"/>
              </a:rPr>
              <a:t>5</a:t>
            </a:r>
            <a:r>
              <a:rPr lang="zh-CN" altLang="en-US" sz="2800" dirty="0">
                <a:latin typeface="SimSun" panose="02010600030101010101" pitchFamily="2" charset="-122"/>
                <a:ea typeface="SimSun" panose="02010600030101010101" pitchFamily="2" charset="-122"/>
              </a:rPr>
              <a:t>）希腊语的</a:t>
            </a:r>
            <a:r>
              <a:rPr lang="en-US" altLang="zh-CN" sz="2800" b="1" dirty="0" err="1">
                <a:solidFill>
                  <a:srgbClr val="C00000"/>
                </a:solidFill>
                <a:latin typeface="SimSun" panose="02010600030101010101" pitchFamily="2" charset="-122"/>
                <a:ea typeface="SimSun" panose="02010600030101010101" pitchFamily="2" charset="-122"/>
              </a:rPr>
              <a:t>diatheke</a:t>
            </a:r>
            <a:r>
              <a:rPr lang="en-US" altLang="zh-CN" sz="2800" dirty="0">
                <a:latin typeface="SimSun" panose="02010600030101010101" pitchFamily="2" charset="-122"/>
                <a:ea typeface="SimSun" panose="02010600030101010101" pitchFamily="2" charset="-122"/>
              </a:rPr>
              <a:t> </a:t>
            </a:r>
            <a:r>
              <a:rPr lang="en-US" altLang="zh-CN" sz="2800" b="1" dirty="0">
                <a:solidFill>
                  <a:srgbClr val="C00000"/>
                </a:solidFill>
                <a:latin typeface="SimSun" panose="02010600030101010101" pitchFamily="2" charset="-122"/>
                <a:ea typeface="SimSun" panose="02010600030101010101" pitchFamily="2" charset="-122"/>
              </a:rPr>
              <a:t>(Greek)</a:t>
            </a:r>
            <a:r>
              <a:rPr lang="zh-CN" altLang="en-US" sz="2800" dirty="0">
                <a:latin typeface="SimSun" panose="02010600030101010101" pitchFamily="2" charset="-122"/>
                <a:ea typeface="SimSun" panose="02010600030101010101" pitchFamily="2" charset="-122"/>
              </a:rPr>
              <a:t>一词译成“盟约”</a:t>
            </a:r>
            <a:r>
              <a:rPr lang="en-CA" altLang="zh-CN" sz="2800" dirty="0">
                <a:latin typeface="SimSun" panose="02010600030101010101" pitchFamily="2" charset="-122"/>
                <a:ea typeface="SimSun" panose="02010600030101010101" pitchFamily="2" charset="-122"/>
              </a:rPr>
              <a:t>(covenant)</a:t>
            </a:r>
            <a:r>
              <a:rPr lang="zh-CN" altLang="en-US" sz="2800" dirty="0">
                <a:latin typeface="SimSun" panose="02010600030101010101" pitchFamily="2" charset="-122"/>
                <a:ea typeface="SimSun" panose="02010600030101010101" pitchFamily="2" charset="-122"/>
              </a:rPr>
              <a:t>或者“遗嘱”</a:t>
            </a:r>
            <a:r>
              <a:rPr lang="en-CA" altLang="zh-CN" sz="2800" dirty="0">
                <a:latin typeface="SimSun" panose="02010600030101010101" pitchFamily="2" charset="-122"/>
                <a:ea typeface="SimSun" panose="02010600030101010101" pitchFamily="2" charset="-122"/>
              </a:rPr>
              <a:t>(wills)</a:t>
            </a:r>
            <a:r>
              <a:rPr lang="zh-CN" altLang="en-US" sz="2800" dirty="0">
                <a:latin typeface="SimSun" panose="02010600030101010101" pitchFamily="2" charset="-122"/>
                <a:ea typeface="SimSun" panose="02010600030101010101" pitchFamily="2" charset="-122"/>
              </a:rPr>
              <a:t>是一种带有法律效力的约定</a:t>
            </a:r>
            <a:r>
              <a:rPr lang="en-CA" altLang="zh-CN" sz="2800" dirty="0">
                <a:latin typeface="SimSun" panose="02010600030101010101" pitchFamily="2" charset="-122"/>
                <a:ea typeface="SimSun" panose="02010600030101010101" pitchFamily="2" charset="-122"/>
              </a:rPr>
              <a:t>(legally binding agreements)</a:t>
            </a:r>
            <a:r>
              <a:rPr lang="zh-CN" altLang="en-US" sz="2800" dirty="0">
                <a:latin typeface="SimSun" panose="02010600030101010101" pitchFamily="2" charset="-122"/>
                <a:ea typeface="SimSun" panose="02010600030101010101" pitchFamily="2" charset="-122"/>
              </a:rPr>
              <a:t>，即临终遗嘱。它含有依照个人意愿立誓继承者或承诺分配遗产的意思。</a:t>
            </a:r>
            <a:r>
              <a:rPr lang="en-CA" altLang="zh-CN" sz="2800" b="1" dirty="0">
                <a:solidFill>
                  <a:srgbClr val="C00000"/>
                </a:solidFill>
                <a:latin typeface="SimSun" panose="02010600030101010101" pitchFamily="2" charset="-122"/>
                <a:ea typeface="SimSun" panose="02010600030101010101" pitchFamily="2" charset="-122"/>
              </a:rPr>
              <a:t>Take an oath of your own volition</a:t>
            </a:r>
          </a:p>
          <a:p>
            <a:r>
              <a:rPr lang="zh-CN" altLang="en-US" sz="2800" dirty="0">
                <a:latin typeface="SimSun" panose="02010600030101010101" pitchFamily="2" charset="-122"/>
                <a:ea typeface="SimSun" panose="02010600030101010101" pitchFamily="2" charset="-122"/>
              </a:rPr>
              <a:t>（</a:t>
            </a:r>
            <a:r>
              <a:rPr lang="en-CA" altLang="zh-CN" sz="2800" dirty="0">
                <a:latin typeface="SimSun" panose="02010600030101010101" pitchFamily="2" charset="-122"/>
                <a:ea typeface="SimSun" panose="02010600030101010101" pitchFamily="2" charset="-122"/>
              </a:rPr>
              <a:t>6</a:t>
            </a:r>
            <a:r>
              <a:rPr lang="zh-CN" altLang="en-US" sz="2800" dirty="0">
                <a:latin typeface="SimSun" panose="02010600030101010101" pitchFamily="2" charset="-122"/>
                <a:ea typeface="SimSun" panose="02010600030101010101" pitchFamily="2" charset="-122"/>
              </a:rPr>
              <a:t>）英语</a:t>
            </a:r>
            <a:r>
              <a:rPr lang="en-US" altLang="zh-CN" sz="2800" dirty="0">
                <a:latin typeface="SimSun" panose="02010600030101010101" pitchFamily="2" charset="-122"/>
                <a:ea typeface="SimSun" panose="02010600030101010101" pitchFamily="2" charset="-122"/>
              </a:rPr>
              <a:t>Covenant</a:t>
            </a:r>
            <a:r>
              <a:rPr lang="zh-CN" altLang="en-US" sz="2800" dirty="0">
                <a:latin typeface="SimSun" panose="02010600030101010101" pitchFamily="2" charset="-122"/>
                <a:ea typeface="SimSun" panose="02010600030101010101" pitchFamily="2" charset="-122"/>
              </a:rPr>
              <a:t>一词指相方或能多方之间结成义务上的相互盟约</a:t>
            </a:r>
            <a:r>
              <a:rPr lang="en-CA" altLang="zh-CN" sz="2800" dirty="0">
                <a:latin typeface="SimSun" panose="02010600030101010101" pitchFamily="2" charset="-122"/>
                <a:ea typeface="SimSun" panose="02010600030101010101" pitchFamily="2" charset="-122"/>
              </a:rPr>
              <a:t>(</a:t>
            </a:r>
            <a:r>
              <a:rPr lang="en-CA" altLang="zh-CN" sz="2800" b="1" dirty="0">
                <a:solidFill>
                  <a:srgbClr val="C00000"/>
                </a:solidFill>
                <a:latin typeface="SimSun" panose="02010600030101010101" pitchFamily="2" charset="-122"/>
                <a:ea typeface="SimSun" panose="02010600030101010101" pitchFamily="2" charset="-122"/>
              </a:rPr>
              <a:t>a mutual covenant</a:t>
            </a:r>
            <a:r>
              <a:rPr lang="en-CA" altLang="zh-CN" sz="2800" dirty="0">
                <a:latin typeface="SimSun" panose="02010600030101010101" pitchFamily="2" charset="-122"/>
                <a:ea typeface="SimSun" panose="02010600030101010101" pitchFamily="2" charset="-122"/>
              </a:rPr>
              <a:t>)</a:t>
            </a:r>
            <a:r>
              <a:rPr lang="zh-CN" altLang="en-US" sz="2800" dirty="0">
                <a:latin typeface="SimSun" panose="02010600030101010101" pitchFamily="2" charset="-122"/>
                <a:ea typeface="SimSun" panose="02010600030101010101" pitchFamily="2" charset="-122"/>
              </a:rPr>
              <a:t>而希腊语</a:t>
            </a:r>
            <a:r>
              <a:rPr lang="en-US" altLang="zh-CN" sz="2800" b="1" dirty="0" err="1">
                <a:solidFill>
                  <a:srgbClr val="C00000"/>
                </a:solidFill>
                <a:latin typeface="SimSun" panose="02010600030101010101" pitchFamily="2" charset="-122"/>
                <a:ea typeface="SimSun" panose="02010600030101010101" pitchFamily="2" charset="-122"/>
              </a:rPr>
              <a:t>diatheke</a:t>
            </a:r>
            <a:r>
              <a:rPr lang="en-US" altLang="zh-CN" sz="2800" dirty="0">
                <a:latin typeface="SimSun" panose="02010600030101010101" pitchFamily="2" charset="-122"/>
                <a:ea typeface="SimSun" panose="02010600030101010101" pitchFamily="2" charset="-122"/>
              </a:rPr>
              <a:t> </a:t>
            </a:r>
            <a:r>
              <a:rPr lang="zh-CN" altLang="en-US" sz="2800" dirty="0">
                <a:latin typeface="SimSun" panose="02010600030101010101" pitchFamily="2" charset="-122"/>
                <a:ea typeface="SimSun" panose="02010600030101010101" pitchFamily="2" charset="-122"/>
              </a:rPr>
              <a:t>则意指个人所做出的承诺，立誓或约定 </a:t>
            </a:r>
            <a:r>
              <a:rPr lang="en-CA" altLang="zh-CN" sz="2800" dirty="0">
                <a:latin typeface="SimSun" panose="02010600030101010101" pitchFamily="2" charset="-122"/>
                <a:ea typeface="SimSun" panose="02010600030101010101" pitchFamily="2" charset="-122"/>
              </a:rPr>
              <a:t>(</a:t>
            </a:r>
            <a:r>
              <a:rPr lang="en-CA" altLang="zh-CN" sz="2800" b="1" dirty="0">
                <a:solidFill>
                  <a:srgbClr val="C00000"/>
                </a:solidFill>
                <a:latin typeface="SimSun" panose="02010600030101010101" pitchFamily="2" charset="-122"/>
                <a:ea typeface="SimSun" panose="02010600030101010101" pitchFamily="2" charset="-122"/>
              </a:rPr>
              <a:t>a covenant or commitment made by an individual)</a:t>
            </a:r>
            <a:r>
              <a:rPr lang="zh-CN" altLang="en-US" sz="2800" dirty="0">
                <a:latin typeface="SimSun" panose="02010600030101010101" pitchFamily="2" charset="-122"/>
                <a:ea typeface="SimSun" panose="02010600030101010101" pitchFamily="2" charset="-122"/>
              </a:rPr>
              <a:t>。</a:t>
            </a:r>
            <a:endParaRPr lang="en-CA" altLang="zh-CN" sz="2800" dirty="0">
              <a:latin typeface="SimSun" panose="02010600030101010101" pitchFamily="2" charset="-122"/>
              <a:ea typeface="SimSun" panose="02010600030101010101" pitchFamily="2" charset="-122"/>
            </a:endParaRPr>
          </a:p>
          <a:p>
            <a:r>
              <a:rPr lang="zh-CN" altLang="en-US" sz="2800" dirty="0">
                <a:latin typeface="SimSun" panose="02010600030101010101" pitchFamily="2" charset="-122"/>
                <a:ea typeface="SimSun" panose="02010600030101010101" pitchFamily="2" charset="-122"/>
              </a:rPr>
              <a:t>希</a:t>
            </a:r>
            <a:r>
              <a:rPr lang="en-CA" altLang="zh-CN" sz="2800" b="1" dirty="0">
                <a:solidFill>
                  <a:srgbClr val="C00000"/>
                </a:solidFill>
                <a:latin typeface="SimSun" panose="02010600030101010101" pitchFamily="2" charset="-122"/>
                <a:ea typeface="SimSun" panose="02010600030101010101" pitchFamily="2" charset="-122"/>
              </a:rPr>
              <a:t>Hebrews </a:t>
            </a:r>
            <a:r>
              <a:rPr lang="en-US" altLang="zh-CN" sz="2800" dirty="0">
                <a:latin typeface="SimSun" panose="02010600030101010101" pitchFamily="2" charset="-122"/>
                <a:ea typeface="SimSun" panose="02010600030101010101" pitchFamily="2" charset="-122"/>
              </a:rPr>
              <a:t>9:15</a:t>
            </a:r>
            <a:r>
              <a:rPr lang="zh-CN" altLang="en-US" sz="2800" dirty="0">
                <a:latin typeface="SimSun" panose="02010600030101010101" pitchFamily="2" charset="-122"/>
                <a:ea typeface="SimSun" panose="02010600030101010101" pitchFamily="2" charset="-122"/>
              </a:rPr>
              <a:t>为此他作了新约的中保．既然受死赎了人在前约之时所犯的罪过、便叫蒙召之人得着所应许永远的产业。</a:t>
            </a:r>
            <a:endParaRPr lang="en-CA" altLang="zh-CN" sz="2800" dirty="0">
              <a:latin typeface="SimSun" panose="02010600030101010101" pitchFamily="2" charset="-122"/>
              <a:ea typeface="SimSun" panose="02010600030101010101" pitchFamily="2" charset="-122"/>
            </a:endParaRPr>
          </a:p>
          <a:p>
            <a:endParaRPr lang="en-CA" altLang="zh-CN" sz="2400" dirty="0">
              <a:latin typeface="SimSun" panose="02010600030101010101" pitchFamily="2" charset="-122"/>
              <a:ea typeface="SimSun" panose="02010600030101010101" pitchFamily="2" charset="-122"/>
            </a:endParaRPr>
          </a:p>
          <a:p>
            <a:endParaRPr lang="zh-CN" altLang="en-US" dirty="0"/>
          </a:p>
        </p:txBody>
      </p:sp>
    </p:spTree>
    <p:extLst>
      <p:ext uri="{BB962C8B-B14F-4D97-AF65-F5344CB8AC3E}">
        <p14:creationId xmlns:p14="http://schemas.microsoft.com/office/powerpoint/2010/main" val="967336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8ACCFD-E84C-F51A-AA0B-2CDCD4C1E5FB}"/>
              </a:ext>
            </a:extLst>
          </p:cNvPr>
          <p:cNvSpPr txBox="1"/>
          <p:nvPr/>
        </p:nvSpPr>
        <p:spPr>
          <a:xfrm>
            <a:off x="590309" y="590309"/>
            <a:ext cx="11250592" cy="575542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en-CA"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7</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旧约</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中天父用祭物的血作为盟约，而在</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新约</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中神用祂的儿子耶稣基督以身献祭的先血与万民立约。</a:t>
            </a:r>
            <a:r>
              <a:rPr kumimoji="0" lang="en-CA" altLang="zh-CN" sz="24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In OT, God made a covenant with the blood of sacrifices, while in NT, God made a covenant with all nations with the blood of His Son, Jesus Christ, who sacrificed His body.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altLang="zh-CN" sz="24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可</a:t>
            </a:r>
            <a:r>
              <a:rPr kumimoji="0" lang="en-CA" altLang="zh-CN" sz="20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Mark</a:t>
            </a:r>
            <a:r>
              <a:rPr kumimoji="0" lang="en-CA" altLang="zh-CN"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kumimoji="0" lang="en-US" altLang="zh-CN"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14:24</a:t>
            </a:r>
            <a:r>
              <a:rPr kumimoji="0" lang="zh-CN" altLang="en-US"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耶稣说、这是我立约的血、为多人流出来的。</a:t>
            </a:r>
            <a:endParaRPr kumimoji="0" lang="en-CA" altLang="zh-CN"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altLang="zh-CN" sz="20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(8)</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在</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新约</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和</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旧约</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中神要求子民信守与他定立的盟约，然而只有在</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新约</a:t>
            </a:r>
            <a:r>
              <a:rPr kumimoji="0" lang="en-US"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a:t>
            </a:r>
            <a:r>
              <a:rPr kumimoji="0" lang="zh-CN" altLang="en-US"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中神许诺我们以力量来永久持守这承诺，这种力量来源於居住在每个信徒心中的耶稣基督</a:t>
            </a:r>
            <a:r>
              <a:rPr kumimoji="0" lang="en-CA" altLang="zh-CN" sz="2400" b="0"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kumimoji="0" lang="en-CA" altLang="zh-CN" sz="24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In both OT and </a:t>
            </a:r>
            <a:r>
              <a:rPr kumimoji="0" lang="en-CA" altLang="zh-CN" sz="2400" b="1" i="0" u="none" strike="noStrike" kern="1200" cap="none" spc="0" normalizeH="0" baseline="0" noProof="0" dirty="0" err="1">
                <a:ln>
                  <a:noFill/>
                </a:ln>
                <a:solidFill>
                  <a:srgbClr val="C00000"/>
                </a:solidFill>
                <a:effectLst/>
                <a:uLnTx/>
                <a:uFillTx/>
                <a:latin typeface="SimSun" panose="02010600030101010101" pitchFamily="2" charset="-122"/>
                <a:ea typeface="SimSun" panose="02010600030101010101" pitchFamily="2" charset="-122"/>
                <a:cs typeface="+mn-cs"/>
              </a:rPr>
              <a:t>NT,God</a:t>
            </a:r>
            <a:r>
              <a:rPr kumimoji="0" lang="en-CA" altLang="zh-CN" sz="24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 require</a:t>
            </a:r>
            <a:r>
              <a:rPr lang="en-US" altLang="zh-CN" sz="2400" b="1" dirty="0">
                <a:solidFill>
                  <a:srgbClr val="C00000"/>
                </a:solidFill>
                <a:latin typeface="SimSun" panose="02010600030101010101" pitchFamily="2" charset="-122"/>
                <a:ea typeface="SimSun" panose="02010600030101010101" pitchFamily="2" charset="-122"/>
              </a:rPr>
              <a:t>s His people to keep their covenants. Only in NT does God promise us the strength to perpetuate this promise, which comes from Jesus Christ, who dwells in the hearts of every believer.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altLang="zh-CN" sz="24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加</a:t>
            </a:r>
            <a:r>
              <a:rPr kumimoji="0" lang="en-CA" altLang="zh-CN" sz="2000" b="1" i="0" u="none" strike="noStrike" kern="1200" cap="none" spc="0" normalizeH="0" baseline="0" noProof="0" dirty="0">
                <a:ln>
                  <a:noFill/>
                </a:ln>
                <a:solidFill>
                  <a:srgbClr val="C00000"/>
                </a:solidFill>
                <a:effectLst/>
                <a:uLnTx/>
                <a:uFillTx/>
                <a:latin typeface="SimSun" panose="02010600030101010101" pitchFamily="2" charset="-122"/>
                <a:ea typeface="SimSun" panose="02010600030101010101" pitchFamily="2" charset="-122"/>
                <a:cs typeface="+mn-cs"/>
              </a:rPr>
              <a:t>Galatians</a:t>
            </a:r>
            <a:r>
              <a:rPr kumimoji="0" lang="en-CA" altLang="zh-CN"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 </a:t>
            </a:r>
            <a:r>
              <a:rPr kumimoji="0" lang="en-US" altLang="zh-CN"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2:20</a:t>
            </a:r>
            <a:r>
              <a:rPr kumimoji="0" lang="zh-CN" altLang="en-US"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我已经与基督同钉十字架．</a:t>
            </a:r>
            <a:r>
              <a:rPr kumimoji="0" lang="zh-CN" altLang="en-US" sz="2000" b="1" i="0" u="sng"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现在活着的、不再是我、乃是基督在我里面活着</a:t>
            </a:r>
            <a:r>
              <a:rPr kumimoji="0" lang="zh-CN" altLang="en-US"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．并且我如今在肉身活着、是因信　神的儿子而活、他是爱我、为我舍己。</a:t>
            </a:r>
            <a:endParaRPr kumimoji="0" lang="en-CA" altLang="zh-CN" sz="20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p:txBody>
      </p:sp>
    </p:spTree>
    <p:extLst>
      <p:ext uri="{BB962C8B-B14F-4D97-AF65-F5344CB8AC3E}">
        <p14:creationId xmlns:p14="http://schemas.microsoft.com/office/powerpoint/2010/main" val="11484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70CE12-98D2-7881-12D4-F70D25974720}"/>
              </a:ext>
            </a:extLst>
          </p:cNvPr>
          <p:cNvSpPr txBox="1"/>
          <p:nvPr/>
        </p:nvSpPr>
        <p:spPr>
          <a:xfrm>
            <a:off x="868680" y="903196"/>
            <a:ext cx="10810176" cy="5570756"/>
          </a:xfrm>
          <a:prstGeom prst="rect">
            <a:avLst/>
          </a:prstGeom>
          <a:noFill/>
        </p:spPr>
        <p:txBody>
          <a:bodyPr wrap="square">
            <a:spAutoFit/>
          </a:bodyPr>
          <a:lstStyle/>
          <a:p>
            <a:r>
              <a:rPr lang="zh-CN" altLang="en-US" sz="2800" b="1" dirty="0">
                <a:latin typeface="SimSun" panose="02010600030101010101" pitchFamily="2" charset="-122"/>
                <a:ea typeface="SimSun" panose="02010600030101010101" pitchFamily="2" charset="-122"/>
              </a:rPr>
              <a:t>神设立了怎样的婚姻秩序 </a:t>
            </a:r>
            <a:endParaRPr lang="en-CA" altLang="zh-CN" sz="2800" b="1" dirty="0">
              <a:latin typeface="SimSun" panose="02010600030101010101" pitchFamily="2" charset="-122"/>
              <a:ea typeface="SimSun" panose="02010600030101010101" pitchFamily="2" charset="-122"/>
            </a:endParaRPr>
          </a:p>
          <a:p>
            <a:r>
              <a:rPr lang="en-CA" altLang="zh-CN" sz="2800" b="1" dirty="0">
                <a:solidFill>
                  <a:srgbClr val="C00000"/>
                </a:solidFill>
                <a:latin typeface="SimSun" panose="02010600030101010101" pitchFamily="2" charset="-122"/>
                <a:ea typeface="SimSun" panose="02010600030101010101" pitchFamily="2" charset="-122"/>
              </a:rPr>
              <a:t>What kind of marital order God has established </a:t>
            </a:r>
          </a:p>
          <a:p>
            <a:r>
              <a:rPr lang="zh-CN" altLang="en-US" sz="2800" b="1" dirty="0">
                <a:solidFill>
                  <a:srgbClr val="C00000"/>
                </a:solidFill>
                <a:latin typeface="SimSun" panose="02010600030101010101" pitchFamily="2" charset="-122"/>
                <a:ea typeface="SimSun" panose="02010600030101010101" pitchFamily="2" charset="-122"/>
              </a:rPr>
              <a:t>创 </a:t>
            </a:r>
            <a:r>
              <a:rPr lang="en-CA" altLang="zh-CN" sz="2800" b="1" dirty="0">
                <a:solidFill>
                  <a:srgbClr val="C00000"/>
                </a:solidFill>
                <a:latin typeface="SimSun" panose="02010600030101010101" pitchFamily="2" charset="-122"/>
                <a:ea typeface="SimSun" panose="02010600030101010101" pitchFamily="2" charset="-122"/>
              </a:rPr>
              <a:t>Genesis </a:t>
            </a:r>
            <a:r>
              <a:rPr lang="en-US" altLang="zh-CN" sz="2800" dirty="0">
                <a:latin typeface="SimSun" panose="02010600030101010101" pitchFamily="2" charset="-122"/>
                <a:ea typeface="SimSun" panose="02010600030101010101" pitchFamily="2" charset="-122"/>
              </a:rPr>
              <a:t>2:24-25</a:t>
            </a:r>
            <a:endParaRPr lang="en-CA" altLang="zh-CN" sz="2800" dirty="0">
              <a:latin typeface="SimSun" panose="02010600030101010101" pitchFamily="2" charset="-122"/>
              <a:ea typeface="SimSun" panose="02010600030101010101" pitchFamily="2" charset="-122"/>
            </a:endParaRPr>
          </a:p>
          <a:p>
            <a:r>
              <a:rPr lang="en-US" altLang="zh-CN" sz="2800" dirty="0">
                <a:latin typeface="SimSun" panose="02010600030101010101" pitchFamily="2" charset="-122"/>
                <a:ea typeface="SimSun" panose="02010600030101010101" pitchFamily="2" charset="-122"/>
              </a:rPr>
              <a:t>2:24 </a:t>
            </a:r>
            <a:r>
              <a:rPr lang="zh-CN" altLang="en-US" sz="2800" dirty="0">
                <a:latin typeface="SimSun" panose="02010600030101010101" pitchFamily="2" charset="-122"/>
                <a:ea typeface="SimSun" panose="02010600030101010101" pitchFamily="2" charset="-122"/>
              </a:rPr>
              <a:t>因此、人要离开父母、与妻子连合、二人成为一体。</a:t>
            </a:r>
            <a:r>
              <a:rPr lang="en-US" altLang="zh-CN" sz="2800" dirty="0">
                <a:latin typeface="SimSun" panose="02010600030101010101" pitchFamily="2" charset="-122"/>
                <a:ea typeface="SimSun" panose="02010600030101010101" pitchFamily="2" charset="-122"/>
              </a:rPr>
              <a:t>2:25</a:t>
            </a:r>
            <a:r>
              <a:rPr lang="zh-CN" altLang="en-US" sz="2800" dirty="0">
                <a:latin typeface="SimSun" panose="02010600030101010101" pitchFamily="2" charset="-122"/>
                <a:ea typeface="SimSun" panose="02010600030101010101" pitchFamily="2" charset="-122"/>
              </a:rPr>
              <a:t>当时夫妻二人、赤身露体、并不羞耻。</a:t>
            </a:r>
          </a:p>
          <a:p>
            <a:r>
              <a:rPr lang="en-US" altLang="zh-CN" sz="2800" dirty="0">
                <a:latin typeface="SimSun" panose="02010600030101010101" pitchFamily="2" charset="-122"/>
                <a:ea typeface="SimSun" panose="02010600030101010101" pitchFamily="2" charset="-122"/>
              </a:rPr>
              <a:t>《</a:t>
            </a:r>
            <a:r>
              <a:rPr lang="zh-CN" altLang="en-US" sz="2800" dirty="0">
                <a:latin typeface="SimSun" panose="02010600030101010101" pitchFamily="2" charset="-122"/>
                <a:ea typeface="SimSun" panose="02010600030101010101" pitchFamily="2" charset="-122"/>
              </a:rPr>
              <a:t>创世记</a:t>
            </a:r>
            <a:r>
              <a:rPr lang="en-US" altLang="zh-CN" sz="2800" dirty="0">
                <a:latin typeface="SimSun" panose="02010600030101010101" pitchFamily="2" charset="-122"/>
                <a:ea typeface="SimSun" panose="02010600030101010101" pitchFamily="2" charset="-122"/>
              </a:rPr>
              <a:t>》</a:t>
            </a:r>
            <a:r>
              <a:rPr lang="zh-CN" altLang="en-US" sz="2800" dirty="0">
                <a:latin typeface="SimSun" panose="02010600030101010101" pitchFamily="2" charset="-122"/>
                <a:ea typeface="SimSun" panose="02010600030101010101" pitchFamily="2" charset="-122"/>
              </a:rPr>
              <a:t>中的这两句经文体现的是神关于完美婚姻秩序的四个要素。</a:t>
            </a:r>
            <a:r>
              <a:rPr lang="en-CA" altLang="zh-CN" sz="2800" b="1" dirty="0">
                <a:solidFill>
                  <a:srgbClr val="C00000"/>
                </a:solidFill>
                <a:latin typeface="SimSun" panose="02010600030101010101" pitchFamily="2" charset="-122"/>
                <a:ea typeface="SimSun" panose="02010600030101010101" pitchFamily="2" charset="-122"/>
              </a:rPr>
              <a:t>Four elements in perfect marriage order:</a:t>
            </a:r>
            <a:endParaRPr lang="zh-CN" altLang="en-US" sz="2800" b="1" dirty="0">
              <a:solidFill>
                <a:srgbClr val="C00000"/>
              </a:solidFill>
              <a:latin typeface="SimSun" panose="02010600030101010101" pitchFamily="2" charset="-122"/>
              <a:ea typeface="SimSun" panose="02010600030101010101" pitchFamily="2" charset="-122"/>
            </a:endParaRPr>
          </a:p>
          <a:p>
            <a:r>
              <a:rPr lang="en-US" altLang="zh-CN" sz="2800" dirty="0">
                <a:latin typeface="SimSun" panose="02010600030101010101" pitchFamily="2" charset="-122"/>
                <a:ea typeface="SimSun" panose="02010600030101010101" pitchFamily="2" charset="-122"/>
              </a:rPr>
              <a:t>   1</a:t>
            </a:r>
            <a:r>
              <a:rPr lang="zh-CN" altLang="en-US" sz="2800" dirty="0">
                <a:latin typeface="SimSun" panose="02010600030101010101" pitchFamily="2" charset="-122"/>
                <a:ea typeface="SimSun" panose="02010600030101010101" pitchFamily="2" charset="-122"/>
              </a:rPr>
              <a:t>，分离 </a:t>
            </a:r>
            <a:r>
              <a:rPr lang="en-CA" altLang="zh-CN" sz="2800" b="1" dirty="0">
                <a:solidFill>
                  <a:srgbClr val="C00000"/>
                </a:solidFill>
                <a:latin typeface="SimSun" panose="02010600030101010101" pitchFamily="2" charset="-122"/>
                <a:ea typeface="SimSun" panose="02010600030101010101" pitchFamily="2" charset="-122"/>
              </a:rPr>
              <a:t>separate:</a:t>
            </a:r>
            <a:r>
              <a:rPr lang="en-CA" altLang="zh-CN" sz="2800" dirty="0">
                <a:latin typeface="SimSun" panose="02010600030101010101" pitchFamily="2" charset="-122"/>
                <a:ea typeface="SimSun" panose="02010600030101010101" pitchFamily="2" charset="-122"/>
              </a:rPr>
              <a:t> </a:t>
            </a:r>
            <a:r>
              <a:rPr lang="zh-CN" altLang="en-US" sz="2800" dirty="0">
                <a:latin typeface="SimSun" panose="02010600030101010101" pitchFamily="2" charset="-122"/>
                <a:ea typeface="SimSun" panose="02010600030101010101" pitchFamily="2" charset="-122"/>
              </a:rPr>
              <a:t>人要离开父母 </a:t>
            </a:r>
            <a:r>
              <a:rPr lang="en-CA" altLang="zh-CN" sz="2800" b="1" dirty="0">
                <a:solidFill>
                  <a:srgbClr val="C00000"/>
                </a:solidFill>
                <a:latin typeface="SimSun" panose="02010600030101010101" pitchFamily="2" charset="-122"/>
                <a:ea typeface="SimSun" panose="02010600030101010101" pitchFamily="2" charset="-122"/>
              </a:rPr>
              <a:t>separate from parents</a:t>
            </a:r>
            <a:endParaRPr lang="zh-CN" altLang="en-US" sz="2800" b="1" dirty="0">
              <a:solidFill>
                <a:srgbClr val="C00000"/>
              </a:solidFill>
              <a:latin typeface="SimSun" panose="02010600030101010101" pitchFamily="2" charset="-122"/>
              <a:ea typeface="SimSun" panose="02010600030101010101" pitchFamily="2" charset="-122"/>
            </a:endParaRPr>
          </a:p>
          <a:p>
            <a:r>
              <a:rPr lang="en-US" altLang="zh-CN" sz="2800" dirty="0">
                <a:latin typeface="SimSun" panose="02010600030101010101" pitchFamily="2" charset="-122"/>
                <a:ea typeface="SimSun" panose="02010600030101010101" pitchFamily="2" charset="-122"/>
              </a:rPr>
              <a:t>   2</a:t>
            </a:r>
            <a:r>
              <a:rPr lang="zh-CN" altLang="en-US" sz="2800" dirty="0">
                <a:latin typeface="SimSun" panose="02010600030101010101" pitchFamily="2" charset="-122"/>
                <a:ea typeface="SimSun" panose="02010600030101010101" pitchFamily="2" charset="-122"/>
              </a:rPr>
              <a:t>，联合 </a:t>
            </a:r>
            <a:r>
              <a:rPr lang="en-CA" altLang="zh-CN" sz="2800" b="1" dirty="0">
                <a:solidFill>
                  <a:srgbClr val="C00000"/>
                </a:solidFill>
                <a:latin typeface="SimSun" panose="02010600030101010101" pitchFamily="2" charset="-122"/>
                <a:ea typeface="SimSun" panose="02010600030101010101" pitchFamily="2" charset="-122"/>
              </a:rPr>
              <a:t>unite</a:t>
            </a:r>
            <a:r>
              <a:rPr lang="en-CA" altLang="zh-CN" sz="2800" dirty="0">
                <a:latin typeface="SimSun" panose="02010600030101010101" pitchFamily="2" charset="-122"/>
                <a:ea typeface="SimSun" panose="02010600030101010101" pitchFamily="2" charset="-122"/>
              </a:rPr>
              <a:t>: </a:t>
            </a:r>
            <a:r>
              <a:rPr lang="zh-CN" altLang="en-US" sz="2800" dirty="0">
                <a:latin typeface="SimSun" panose="02010600030101010101" pitchFamily="2" charset="-122"/>
                <a:ea typeface="SimSun" panose="02010600030101010101" pitchFamily="2" charset="-122"/>
              </a:rPr>
              <a:t>要与妻子联合 </a:t>
            </a:r>
            <a:r>
              <a:rPr lang="en-US" altLang="zh-CN" sz="2800" b="1" dirty="0">
                <a:solidFill>
                  <a:srgbClr val="C00000"/>
                </a:solidFill>
                <a:latin typeface="SimSun" panose="02010600030101010101" pitchFamily="2" charset="-122"/>
                <a:ea typeface="SimSun" panose="02010600030101010101" pitchFamily="2" charset="-122"/>
              </a:rPr>
              <a:t>united with wife </a:t>
            </a:r>
            <a:endParaRPr lang="zh-CN" altLang="en-US" sz="2800" b="1" dirty="0">
              <a:solidFill>
                <a:srgbClr val="C00000"/>
              </a:solidFill>
              <a:latin typeface="SimSun" panose="02010600030101010101" pitchFamily="2" charset="-122"/>
              <a:ea typeface="SimSun" panose="02010600030101010101" pitchFamily="2" charset="-122"/>
            </a:endParaRPr>
          </a:p>
          <a:p>
            <a:r>
              <a:rPr lang="en-US" altLang="zh-CN" sz="2800" dirty="0">
                <a:latin typeface="SimSun" panose="02010600030101010101" pitchFamily="2" charset="-122"/>
                <a:ea typeface="SimSun" panose="02010600030101010101" pitchFamily="2" charset="-122"/>
              </a:rPr>
              <a:t>   3</a:t>
            </a:r>
            <a:r>
              <a:rPr lang="zh-CN" altLang="en-US" sz="2800" dirty="0">
                <a:latin typeface="SimSun" panose="02010600030101010101" pitchFamily="2" charset="-122"/>
                <a:ea typeface="SimSun" panose="02010600030101010101" pitchFamily="2" charset="-122"/>
              </a:rPr>
              <a:t>，合一 </a:t>
            </a:r>
            <a:r>
              <a:rPr lang="en-CA" altLang="zh-CN" sz="2800" b="1" dirty="0">
                <a:solidFill>
                  <a:srgbClr val="C00000"/>
                </a:solidFill>
                <a:latin typeface="SimSun" panose="02010600030101010101" pitchFamily="2" charset="-122"/>
                <a:ea typeface="SimSun" panose="02010600030101010101" pitchFamily="2" charset="-122"/>
              </a:rPr>
              <a:t>become one: </a:t>
            </a:r>
            <a:r>
              <a:rPr lang="zh-CN" altLang="en-US" sz="2800" dirty="0">
                <a:latin typeface="SimSun" panose="02010600030101010101" pitchFamily="2" charset="-122"/>
                <a:ea typeface="SimSun" panose="02010600030101010101" pitchFamily="2" charset="-122"/>
              </a:rPr>
              <a:t>二人成为一体 </a:t>
            </a:r>
            <a:r>
              <a:rPr lang="en-CA" altLang="zh-CN" sz="2800" b="1" dirty="0">
                <a:solidFill>
                  <a:srgbClr val="C00000"/>
                </a:solidFill>
                <a:latin typeface="SimSun" panose="02010600030101010101" pitchFamily="2" charset="-122"/>
                <a:ea typeface="SimSun" panose="02010600030101010101" pitchFamily="2" charset="-122"/>
              </a:rPr>
              <a:t>two become one</a:t>
            </a:r>
            <a:endParaRPr lang="zh-CN" altLang="en-US" sz="2800" b="1" dirty="0">
              <a:solidFill>
                <a:srgbClr val="C00000"/>
              </a:solidFill>
              <a:latin typeface="SimSun" panose="02010600030101010101" pitchFamily="2" charset="-122"/>
              <a:ea typeface="SimSun" panose="02010600030101010101" pitchFamily="2" charset="-122"/>
            </a:endParaRPr>
          </a:p>
          <a:p>
            <a:r>
              <a:rPr lang="en-US" altLang="zh-CN" sz="2800" dirty="0">
                <a:latin typeface="SimSun" panose="02010600030101010101" pitchFamily="2" charset="-122"/>
                <a:ea typeface="SimSun" panose="02010600030101010101" pitchFamily="2" charset="-122"/>
              </a:rPr>
              <a:t>   4</a:t>
            </a:r>
            <a:r>
              <a:rPr lang="zh-CN" altLang="en-US" sz="2800" dirty="0">
                <a:latin typeface="SimSun" panose="02010600030101010101" pitchFamily="2" charset="-122"/>
                <a:ea typeface="SimSun" panose="02010600030101010101" pitchFamily="2" charset="-122"/>
              </a:rPr>
              <a:t>，亲密 </a:t>
            </a:r>
            <a:r>
              <a:rPr lang="en-CA" altLang="zh-CN" sz="2800" b="1" dirty="0">
                <a:solidFill>
                  <a:srgbClr val="C00000"/>
                </a:solidFill>
                <a:latin typeface="SimSun" panose="02010600030101010101" pitchFamily="2" charset="-122"/>
                <a:ea typeface="SimSun" panose="02010600030101010101" pitchFamily="2" charset="-122"/>
              </a:rPr>
              <a:t>intimacy</a:t>
            </a:r>
            <a:r>
              <a:rPr lang="en-CA" altLang="zh-CN" sz="2800" dirty="0">
                <a:latin typeface="SimSun" panose="02010600030101010101" pitchFamily="2" charset="-122"/>
                <a:ea typeface="SimSun" panose="02010600030101010101" pitchFamily="2" charset="-122"/>
              </a:rPr>
              <a:t>: </a:t>
            </a:r>
            <a:r>
              <a:rPr lang="zh-CN" altLang="en-US" sz="2800" dirty="0">
                <a:latin typeface="SimSun" panose="02010600030101010101" pitchFamily="2" charset="-122"/>
                <a:ea typeface="SimSun" panose="02010600030101010101" pitchFamily="2" charset="-122"/>
              </a:rPr>
              <a:t>他们并不羞耻 </a:t>
            </a:r>
            <a:r>
              <a:rPr lang="en-CA" altLang="zh-CN" sz="2800" b="1" dirty="0">
                <a:solidFill>
                  <a:srgbClr val="C00000"/>
                </a:solidFill>
                <a:latin typeface="SimSun" panose="02010600030101010101" pitchFamily="2" charset="-122"/>
                <a:ea typeface="SimSun" panose="02010600030101010101" pitchFamily="2" charset="-122"/>
              </a:rPr>
              <a:t>not</a:t>
            </a:r>
            <a:r>
              <a:rPr lang="zh-CN" altLang="en-US" sz="2800" b="1" dirty="0">
                <a:solidFill>
                  <a:srgbClr val="C00000"/>
                </a:solidFill>
                <a:latin typeface="SimSun" panose="02010600030101010101" pitchFamily="2" charset="-122"/>
                <a:ea typeface="SimSun" panose="02010600030101010101" pitchFamily="2" charset="-122"/>
              </a:rPr>
              <a:t> </a:t>
            </a:r>
            <a:r>
              <a:rPr lang="en-CA" altLang="zh-CN" sz="2800" b="1" dirty="0">
                <a:solidFill>
                  <a:srgbClr val="C00000"/>
                </a:solidFill>
                <a:latin typeface="SimSun" panose="02010600030101010101" pitchFamily="2" charset="-122"/>
                <a:ea typeface="SimSun" panose="02010600030101010101" pitchFamily="2" charset="-122"/>
              </a:rPr>
              <a:t>ashamed </a:t>
            </a:r>
            <a:endParaRPr lang="zh-CN" altLang="en-US" sz="2800" b="1" dirty="0">
              <a:solidFill>
                <a:srgbClr val="C00000"/>
              </a:solidFill>
              <a:latin typeface="SimSun" panose="02010600030101010101" pitchFamily="2" charset="-122"/>
              <a:ea typeface="SimSun" panose="02010600030101010101" pitchFamily="2" charset="-122"/>
            </a:endParaRPr>
          </a:p>
          <a:p>
            <a:endParaRPr lang="zh-CN" altLang="en-US" sz="2400" dirty="0">
              <a:latin typeface="SimSun" panose="02010600030101010101" pitchFamily="2" charset="-122"/>
              <a:ea typeface="SimSun" panose="02010600030101010101" pitchFamily="2" charset="-122"/>
            </a:endParaRPr>
          </a:p>
          <a:p>
            <a:endParaRPr lang="zh-CN" altLang="en-US" sz="24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2750599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B4F888-8357-3376-C230-D99A4DBAB36F}"/>
              </a:ext>
            </a:extLst>
          </p:cNvPr>
          <p:cNvSpPr txBox="1"/>
          <p:nvPr/>
        </p:nvSpPr>
        <p:spPr>
          <a:xfrm>
            <a:off x="137160" y="565912"/>
            <a:ext cx="11376329" cy="5693866"/>
          </a:xfrm>
          <a:prstGeom prst="rect">
            <a:avLst/>
          </a:prstGeom>
          <a:noFill/>
        </p:spPr>
        <p:txBody>
          <a:bodyPr wrap="square">
            <a:spAutoFit/>
          </a:bodyPr>
          <a:lstStyle/>
          <a:p>
            <a:r>
              <a:rPr lang="en-US" altLang="zh-CN" sz="2800" b="1" dirty="0">
                <a:latin typeface="SimSun" panose="02010600030101010101" pitchFamily="2" charset="-122"/>
                <a:ea typeface="SimSun" panose="02010600030101010101" pitchFamily="2" charset="-122"/>
              </a:rPr>
              <a:t>4</a:t>
            </a:r>
            <a:r>
              <a:rPr lang="zh-CN" altLang="en-US" sz="2800" b="1" dirty="0">
                <a:latin typeface="SimSun" panose="02010600030101010101" pitchFamily="2" charset="-122"/>
                <a:ea typeface="SimSun" panose="02010600030101010101" pitchFamily="2" charset="-122"/>
              </a:rPr>
              <a:t>，神为何设立婚姻 </a:t>
            </a:r>
            <a:r>
              <a:rPr lang="en-CA" altLang="zh-CN" sz="2800" b="1" dirty="0">
                <a:solidFill>
                  <a:srgbClr val="C00000"/>
                </a:solidFill>
                <a:latin typeface="SimSun" panose="02010600030101010101" pitchFamily="2" charset="-122"/>
                <a:ea typeface="SimSun" panose="02010600030101010101" pitchFamily="2" charset="-122"/>
              </a:rPr>
              <a:t>Why God established marriage</a:t>
            </a:r>
            <a:endParaRPr lang="zh-CN" altLang="en-US" sz="2800" b="1" dirty="0">
              <a:solidFill>
                <a:srgbClr val="C00000"/>
              </a:solidFill>
              <a:latin typeface="SimSun" panose="02010600030101010101" pitchFamily="2" charset="-122"/>
              <a:ea typeface="SimSun" panose="02010600030101010101" pitchFamily="2" charset="-122"/>
            </a:endParaRPr>
          </a:p>
          <a:p>
            <a:r>
              <a:rPr lang="zh-CN" altLang="en-US" sz="2800" dirty="0">
                <a:latin typeface="SimSun" panose="02010600030101010101" pitchFamily="2" charset="-122"/>
                <a:ea typeface="SimSun" panose="02010600030101010101" pitchFamily="2" charset="-122"/>
              </a:rPr>
              <a:t>  神为世人定下婚姻有其特殊用意。神藉着婚姻关系展示基督与教会的密切联系。基督将自己献身给了教会同样夫妇二人认为婚姻牺牲个人的意愿。</a:t>
            </a:r>
            <a:r>
              <a:rPr lang="en-CA" altLang="zh-CN" sz="2800" b="1" dirty="0">
                <a:solidFill>
                  <a:srgbClr val="C00000"/>
                </a:solidFill>
                <a:latin typeface="SimSun" panose="02010600030101010101" pitchFamily="2" charset="-122"/>
                <a:ea typeface="SimSun" panose="02010600030101010101" pitchFamily="2" charset="-122"/>
              </a:rPr>
              <a:t>God demonstrates Christ’s close connection with the church through marriage. Christ dedicated himself to the Church; husband and wife believed that marriage sacrificed the will of the individual.</a:t>
            </a:r>
          </a:p>
          <a:p>
            <a:r>
              <a:rPr lang="zh-CN" altLang="en-US" sz="2800" i="1" dirty="0">
                <a:latin typeface="SimSun" panose="02010600030101010101" pitchFamily="2" charset="-122"/>
                <a:ea typeface="SimSun" panose="02010600030101010101" pitchFamily="2" charset="-122"/>
              </a:rPr>
              <a:t>箴</a:t>
            </a:r>
            <a:r>
              <a:rPr lang="en-CA" altLang="zh-CN" sz="2800" b="1" i="1" dirty="0">
                <a:solidFill>
                  <a:srgbClr val="C00000"/>
                </a:solidFill>
                <a:latin typeface="SimSun" panose="02010600030101010101" pitchFamily="2" charset="-122"/>
                <a:ea typeface="SimSun" panose="02010600030101010101" pitchFamily="2" charset="-122"/>
              </a:rPr>
              <a:t>Prov</a:t>
            </a:r>
            <a:r>
              <a:rPr lang="en-CA" altLang="zh-CN" sz="2800" i="1" dirty="0">
                <a:latin typeface="SimSun" panose="02010600030101010101" pitchFamily="2" charset="-122"/>
                <a:ea typeface="SimSun" panose="02010600030101010101" pitchFamily="2" charset="-122"/>
              </a:rPr>
              <a:t>.</a:t>
            </a:r>
            <a:r>
              <a:rPr lang="en-US" altLang="zh-CN" sz="2800" i="1" dirty="0">
                <a:latin typeface="SimSun" panose="02010600030101010101" pitchFamily="2" charset="-122"/>
                <a:ea typeface="SimSun" panose="02010600030101010101" pitchFamily="2" charset="-122"/>
              </a:rPr>
              <a:t>18:22</a:t>
            </a:r>
            <a:r>
              <a:rPr lang="zh-CN" altLang="en-US" sz="2800" i="1" dirty="0">
                <a:latin typeface="SimSun" panose="02010600030101010101" pitchFamily="2" charset="-122"/>
                <a:ea typeface="SimSun" panose="02010600030101010101" pitchFamily="2" charset="-122"/>
              </a:rPr>
              <a:t>得着贤妻的、是得着好处、也是蒙了耶和华的恩惠。</a:t>
            </a:r>
            <a:endParaRPr lang="en-CA" altLang="zh-CN" sz="2800" i="1" dirty="0">
              <a:latin typeface="SimSun" panose="02010600030101010101" pitchFamily="2" charset="-122"/>
              <a:ea typeface="SimSun" panose="02010600030101010101" pitchFamily="2" charset="-122"/>
            </a:endParaRPr>
          </a:p>
          <a:p>
            <a:endParaRPr lang="zh-CN" altLang="en-US" sz="2800" i="1" dirty="0">
              <a:latin typeface="SimSun" panose="02010600030101010101" pitchFamily="2" charset="-122"/>
              <a:ea typeface="SimSun" panose="02010600030101010101" pitchFamily="2" charset="-122"/>
            </a:endParaRPr>
          </a:p>
          <a:p>
            <a:r>
              <a:rPr lang="en-CA" altLang="zh-CN" sz="2800" dirty="0">
                <a:latin typeface="SimSun" panose="02010600030101010101" pitchFamily="2" charset="-122"/>
                <a:ea typeface="SimSun" panose="02010600030101010101" pitchFamily="2" charset="-122"/>
              </a:rPr>
              <a:t>1</a:t>
            </a:r>
            <a:r>
              <a:rPr lang="zh-CN" altLang="en-US" sz="2800" dirty="0">
                <a:latin typeface="SimSun" panose="02010600030101010101" pitchFamily="2" charset="-122"/>
                <a:ea typeface="SimSun" panose="02010600030101010101" pitchFamily="2" charset="-122"/>
              </a:rPr>
              <a:t>，同甘共苦 </a:t>
            </a:r>
            <a:r>
              <a:rPr lang="en-US" altLang="zh-CN" sz="2800" b="1" dirty="0">
                <a:solidFill>
                  <a:srgbClr val="C00000"/>
                </a:solidFill>
                <a:latin typeface="SimSun" panose="02010600030101010101" pitchFamily="2" charset="-122"/>
                <a:ea typeface="SimSun" panose="02010600030101010101" pitchFamily="2" charset="-122"/>
              </a:rPr>
              <a:t>Stick together in good times and bad</a:t>
            </a:r>
            <a:r>
              <a:rPr lang="zh-CN" altLang="en-US" sz="2800" b="1" dirty="0">
                <a:solidFill>
                  <a:srgbClr val="C00000"/>
                </a:solidFill>
                <a:latin typeface="SimSun" panose="02010600030101010101" pitchFamily="2" charset="-122"/>
                <a:ea typeface="SimSun" panose="02010600030101010101" pitchFamily="2" charset="-122"/>
              </a:rPr>
              <a:t> </a:t>
            </a:r>
            <a:r>
              <a:rPr lang="zh-CN" altLang="en-US" sz="2800" dirty="0">
                <a:latin typeface="SimSun" panose="02010600030101010101" pitchFamily="2" charset="-122"/>
                <a:ea typeface="SimSun" panose="02010600030101010101" pitchFamily="2" charset="-122"/>
              </a:rPr>
              <a:t>神使夫妻相伴一生，夫妻二人在感情，心灵和身体上合而为一，至真的情义伴随婚姻而增长。</a:t>
            </a:r>
          </a:p>
          <a:p>
            <a:r>
              <a:rPr lang="zh-CN" altLang="en-US" sz="2800" i="1" dirty="0">
                <a:latin typeface="SimSun" panose="02010600030101010101" pitchFamily="2" charset="-122"/>
                <a:ea typeface="SimSun" panose="02010600030101010101" pitchFamily="2" charset="-122"/>
              </a:rPr>
              <a:t>摩</a:t>
            </a:r>
            <a:r>
              <a:rPr lang="en-CA" altLang="zh-CN" sz="2800" b="1" i="1" dirty="0">
                <a:solidFill>
                  <a:srgbClr val="C00000"/>
                </a:solidFill>
                <a:latin typeface="SimSun" panose="02010600030101010101" pitchFamily="2" charset="-122"/>
                <a:ea typeface="SimSun" panose="02010600030101010101" pitchFamily="2" charset="-122"/>
              </a:rPr>
              <a:t>Amos</a:t>
            </a:r>
            <a:r>
              <a:rPr lang="en-CA" altLang="zh-CN" sz="2800" i="1" dirty="0">
                <a:latin typeface="SimSun" panose="02010600030101010101" pitchFamily="2" charset="-122"/>
                <a:ea typeface="SimSun" panose="02010600030101010101" pitchFamily="2" charset="-122"/>
              </a:rPr>
              <a:t> </a:t>
            </a:r>
            <a:r>
              <a:rPr lang="en-US" altLang="zh-CN" sz="2800" i="1" dirty="0">
                <a:latin typeface="SimSun" panose="02010600030101010101" pitchFamily="2" charset="-122"/>
                <a:ea typeface="SimSun" panose="02010600030101010101" pitchFamily="2" charset="-122"/>
              </a:rPr>
              <a:t>3:3</a:t>
            </a:r>
            <a:r>
              <a:rPr lang="zh-CN" altLang="en-US" sz="2800" i="1" dirty="0">
                <a:latin typeface="SimSun" panose="02010600030101010101" pitchFamily="2" charset="-122"/>
                <a:ea typeface="SimSun" panose="02010600030101010101" pitchFamily="2" charset="-122"/>
              </a:rPr>
              <a:t>二人若不同心、岂能同行呢。</a:t>
            </a:r>
            <a:endParaRPr lang="en-CA" altLang="zh-CN" sz="2800" i="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1141596494"/>
      </p:ext>
    </p:extLst>
  </p:cSld>
  <p:clrMapOvr>
    <a:masterClrMapping/>
  </p:clrMapOvr>
</p:sld>
</file>

<file path=ppt/theme/theme1.xml><?xml version="1.0" encoding="utf-8"?>
<a:theme xmlns:a="http://schemas.openxmlformats.org/drawingml/2006/main" name="GradientRiseVTI">
  <a:themeElements>
    <a:clrScheme name="GradientRise">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3254</TotalTime>
  <Words>5099</Words>
  <Application>Microsoft Office PowerPoint</Application>
  <PresentationFormat>宽屏</PresentationFormat>
  <Paragraphs>272</Paragraphs>
  <Slides>24</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24</vt:i4>
      </vt:variant>
    </vt:vector>
  </HeadingPairs>
  <TitlesOfParts>
    <vt:vector size="29" baseType="lpstr">
      <vt:lpstr>system-ui</vt:lpstr>
      <vt:lpstr>SimSun</vt:lpstr>
      <vt:lpstr>Arial</vt:lpstr>
      <vt:lpstr>Gill Sans Nova</vt:lpstr>
      <vt:lpstr>GradientRiseVTI</vt:lpstr>
      <vt:lpstr> 相伴相守之道</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相伴相守之道</dc:title>
  <dc:creator>Diane Wong</dc:creator>
  <cp:lastModifiedBy> </cp:lastModifiedBy>
  <cp:revision>271</cp:revision>
  <dcterms:created xsi:type="dcterms:W3CDTF">2023-01-24T21:42:54Z</dcterms:created>
  <dcterms:modified xsi:type="dcterms:W3CDTF">2024-11-03T00:59:31Z</dcterms:modified>
</cp:coreProperties>
</file>