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99" r:id="rId3"/>
    <p:sldId id="317" r:id="rId4"/>
    <p:sldId id="263" r:id="rId5"/>
    <p:sldId id="256" r:id="rId6"/>
    <p:sldId id="318" r:id="rId7"/>
    <p:sldId id="257" r:id="rId8"/>
    <p:sldId id="258" r:id="rId9"/>
    <p:sldId id="259"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C6FB"/>
    <a:srgbClr val="FF3300"/>
    <a:srgbClr val="FF89D8"/>
    <a:srgbClr val="F5860B"/>
    <a:srgbClr val="9966FF"/>
    <a:srgbClr val="9900FF"/>
    <a:srgbClr val="ED7D31"/>
    <a:srgbClr val="0070C0"/>
    <a:srgbClr val="70AD4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660"/>
  </p:normalViewPr>
  <p:slideViewPr>
    <p:cSldViewPr snapToGrid="0">
      <p:cViewPr varScale="1">
        <p:scale>
          <a:sx n="106" d="100"/>
          <a:sy n="106" d="100"/>
        </p:scale>
        <p:origin x="4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51CFE-FB41-4F3C-9D18-0FB279B932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37AAC8-AB1D-4839-8229-20ABB7D123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666ECC-9654-4CE5-B470-9DF761E9BFEC}"/>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5" name="Footer Placeholder 4">
            <a:extLst>
              <a:ext uri="{FF2B5EF4-FFF2-40B4-BE49-F238E27FC236}">
                <a16:creationId xmlns:a16="http://schemas.microsoft.com/office/drawing/2014/main" id="{E8D1E0B0-478C-486E-86FE-F2BFA57F51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659798-4639-4FA5-9271-C755289A541F}"/>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4266677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1276B-315B-4EC0-925F-75D9DB62F0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515489-8718-47B4-AF60-678CFC4661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CA4F58-BD2F-4AB6-8E6E-8656255DF8AD}"/>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5" name="Footer Placeholder 4">
            <a:extLst>
              <a:ext uri="{FF2B5EF4-FFF2-40B4-BE49-F238E27FC236}">
                <a16:creationId xmlns:a16="http://schemas.microsoft.com/office/drawing/2014/main" id="{A7A66B98-A83D-4140-A004-04E8BAF3F2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3C7F86-A43C-45DF-BBB1-4BDAC0F7B22D}"/>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343753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71F7D-B4E0-406B-8081-6824A5BD52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D4C1D6-5968-4F0C-9FE8-F872BC822F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486DA0-E0F0-4AA9-966D-CA05F0E10F19}"/>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5" name="Footer Placeholder 4">
            <a:extLst>
              <a:ext uri="{FF2B5EF4-FFF2-40B4-BE49-F238E27FC236}">
                <a16:creationId xmlns:a16="http://schemas.microsoft.com/office/drawing/2014/main" id="{0ADF9044-6839-4B65-A145-EB6E46EB9A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98E3C4-8FBD-40C5-8566-1EB162EC1903}"/>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1638450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2D815-D415-41EF-9653-6BA28BA3DE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6E0178-B577-4E88-921A-C8A9DC6885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FD1F67-64D0-4798-BE09-DBE0A49DF702}"/>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5" name="Footer Placeholder 4">
            <a:extLst>
              <a:ext uri="{FF2B5EF4-FFF2-40B4-BE49-F238E27FC236}">
                <a16:creationId xmlns:a16="http://schemas.microsoft.com/office/drawing/2014/main" id="{89F39849-7D35-4168-B627-0166110C6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26A19-51C9-4CDB-BBCE-301C34FD0413}"/>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2326096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F937A-4F45-43F8-879B-E6E0696320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EDEBBD-BBA0-4134-BF3E-3526D7B4A5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BF0EFA-F035-410C-AD4F-B130FCE40E74}"/>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5" name="Footer Placeholder 4">
            <a:extLst>
              <a:ext uri="{FF2B5EF4-FFF2-40B4-BE49-F238E27FC236}">
                <a16:creationId xmlns:a16="http://schemas.microsoft.com/office/drawing/2014/main" id="{62318830-BF8F-4066-BA58-97AFE1168A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80BD70-EB53-4C2D-A0AC-895EE5237C67}"/>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235677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A2FB0-846C-463D-ABC7-509AAC2978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44F9EE-1FAE-44FE-94E1-A5E58D30AA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0B3AF6-E78A-4F00-AFD8-71D4775453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7EBF0B-2F6A-4ADC-936F-C01600E7FF5E}"/>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6" name="Footer Placeholder 5">
            <a:extLst>
              <a:ext uri="{FF2B5EF4-FFF2-40B4-BE49-F238E27FC236}">
                <a16:creationId xmlns:a16="http://schemas.microsoft.com/office/drawing/2014/main" id="{56E2934F-0A8B-46F2-9989-7D2B50795A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3F33A7-6769-405F-98A1-58C78634DE47}"/>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202866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2430B-0117-44D6-B374-5CA922FB6C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856288-938F-4297-BB17-931004A131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EB092E-6B1B-4627-8D2C-9C665ECD19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250E8-5A34-4DA1-BEF0-3A1DFEE7D8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9DD8D0-211F-4551-927D-5177193725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9898F3-B900-4CCE-905E-195CE27CA8C6}"/>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8" name="Footer Placeholder 7">
            <a:extLst>
              <a:ext uri="{FF2B5EF4-FFF2-40B4-BE49-F238E27FC236}">
                <a16:creationId xmlns:a16="http://schemas.microsoft.com/office/drawing/2014/main" id="{39C18E05-13D3-4193-9EE5-DC01CFBDA6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12D6C9-8B31-41BF-98B7-8C86E40B0B40}"/>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664966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2A95A-8314-452B-98F3-31F4B870D2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6B8898-AB5E-4899-99AE-50CD88FB17BE}"/>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4" name="Footer Placeholder 3">
            <a:extLst>
              <a:ext uri="{FF2B5EF4-FFF2-40B4-BE49-F238E27FC236}">
                <a16:creationId xmlns:a16="http://schemas.microsoft.com/office/drawing/2014/main" id="{580DF0E3-C54B-4537-9708-5BFBB1E8D1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327B21-3A11-4798-8E6C-C0FDC0774602}"/>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76794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3172A1-77A5-482E-9311-7AB8741580BD}"/>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3" name="Footer Placeholder 2">
            <a:extLst>
              <a:ext uri="{FF2B5EF4-FFF2-40B4-BE49-F238E27FC236}">
                <a16:creationId xmlns:a16="http://schemas.microsoft.com/office/drawing/2014/main" id="{6A248B00-1567-4F25-90FF-9EF1466ED1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2BD8C0-86E2-46A0-BC63-28CEE8C98310}"/>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2296946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7469F-A970-406C-90E1-4727E12552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6F83AE-D246-4E4C-A562-2E1EE1A25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2162FA-0489-4963-AA30-9AC55FEBA0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9CA9EA-3F55-496E-99DE-FA76BC4EC8F0}"/>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6" name="Footer Placeholder 5">
            <a:extLst>
              <a:ext uri="{FF2B5EF4-FFF2-40B4-BE49-F238E27FC236}">
                <a16:creationId xmlns:a16="http://schemas.microsoft.com/office/drawing/2014/main" id="{80B04A8C-84D6-4D65-93EC-A3288EBB51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83DF29-0AAF-4C80-98AB-FD3A965BF82B}"/>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650051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854-F118-467C-A8D4-15DCE9CE2F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C99305-7B51-457E-9E19-54B7A7450C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2EFB8B-0277-4312-92B4-BB4492964C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742DAA-048F-4A0F-9236-0381485EBEBD}"/>
              </a:ext>
            </a:extLst>
          </p:cNvPr>
          <p:cNvSpPr>
            <a:spLocks noGrp="1"/>
          </p:cNvSpPr>
          <p:nvPr>
            <p:ph type="dt" sz="half" idx="10"/>
          </p:nvPr>
        </p:nvSpPr>
        <p:spPr/>
        <p:txBody>
          <a:bodyPr/>
          <a:lstStyle/>
          <a:p>
            <a:fld id="{E1AB7391-DBF0-4D64-84C8-DCA34593B02F}" type="datetimeFigureOut">
              <a:rPr lang="en-US" smtClean="0"/>
              <a:t>9/10/2020</a:t>
            </a:fld>
            <a:endParaRPr lang="en-US"/>
          </a:p>
        </p:txBody>
      </p:sp>
      <p:sp>
        <p:nvSpPr>
          <p:cNvPr id="6" name="Footer Placeholder 5">
            <a:extLst>
              <a:ext uri="{FF2B5EF4-FFF2-40B4-BE49-F238E27FC236}">
                <a16:creationId xmlns:a16="http://schemas.microsoft.com/office/drawing/2014/main" id="{B51F3502-0A5B-4963-A1A3-0B760DB86D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6C3059-3D68-435D-A90E-1EBB0338CB44}"/>
              </a:ext>
            </a:extLst>
          </p:cNvPr>
          <p:cNvSpPr>
            <a:spLocks noGrp="1"/>
          </p:cNvSpPr>
          <p:nvPr>
            <p:ph type="sldNum" sz="quarter" idx="12"/>
          </p:nvPr>
        </p:nvSpPr>
        <p:spPr/>
        <p:txBody>
          <a:bodyPr/>
          <a:lstStyle/>
          <a:p>
            <a:fld id="{A195E97B-0204-42DC-9888-9D6AB7A06C04}" type="slidenum">
              <a:rPr lang="en-US" smtClean="0"/>
              <a:t>‹#›</a:t>
            </a:fld>
            <a:endParaRPr lang="en-US"/>
          </a:p>
        </p:txBody>
      </p:sp>
    </p:spTree>
    <p:extLst>
      <p:ext uri="{BB962C8B-B14F-4D97-AF65-F5344CB8AC3E}">
        <p14:creationId xmlns:p14="http://schemas.microsoft.com/office/powerpoint/2010/main" val="1533572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9CE4DB-3188-49D2-A1E6-960053393B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36CC9E-1A79-40FE-9CAD-7AA20F46A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2D310B-2E7E-4149-9DC5-9FB70FD652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B7391-DBF0-4D64-84C8-DCA34593B02F}" type="datetimeFigureOut">
              <a:rPr lang="en-US" smtClean="0"/>
              <a:t>9/10/2020</a:t>
            </a:fld>
            <a:endParaRPr lang="en-US"/>
          </a:p>
        </p:txBody>
      </p:sp>
      <p:sp>
        <p:nvSpPr>
          <p:cNvPr id="5" name="Footer Placeholder 4">
            <a:extLst>
              <a:ext uri="{FF2B5EF4-FFF2-40B4-BE49-F238E27FC236}">
                <a16:creationId xmlns:a16="http://schemas.microsoft.com/office/drawing/2014/main" id="{F5F1FA9E-B7CF-41F8-A5E7-3D0B711F81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0E14BF-440E-4CD2-A21A-75A3F93B6C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5E97B-0204-42DC-9888-9D6AB7A06C04}" type="slidenum">
              <a:rPr lang="en-US" smtClean="0"/>
              <a:t>‹#›</a:t>
            </a:fld>
            <a:endParaRPr lang="en-US"/>
          </a:p>
        </p:txBody>
      </p:sp>
    </p:spTree>
    <p:extLst>
      <p:ext uri="{BB962C8B-B14F-4D97-AF65-F5344CB8AC3E}">
        <p14:creationId xmlns:p14="http://schemas.microsoft.com/office/powerpoint/2010/main" val="3720804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tHorz">
          <a:fgClr>
            <a:schemeClr val="tx1"/>
          </a:fgClr>
          <a:bgClr>
            <a:schemeClr val="bg1"/>
          </a:bgClr>
        </a:patt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8CCE4A5-CD86-4465-B3D2-59285489D989}"/>
              </a:ext>
            </a:extLst>
          </p:cNvPr>
          <p:cNvSpPr/>
          <p:nvPr/>
        </p:nvSpPr>
        <p:spPr>
          <a:xfrm>
            <a:off x="51305" y="45265"/>
            <a:ext cx="12104483" cy="6753885"/>
          </a:xfrm>
          <a:prstGeom prst="rect">
            <a:avLst/>
          </a:prstGeom>
          <a:pattFill prst="ltHorz">
            <a:fgClr>
              <a:schemeClr val="tx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4FA82-1A76-44C1-A116-0C66F7C53040}"/>
              </a:ext>
            </a:extLst>
          </p:cNvPr>
          <p:cNvSpPr/>
          <p:nvPr/>
        </p:nvSpPr>
        <p:spPr>
          <a:xfrm>
            <a:off x="860090" y="4798337"/>
            <a:ext cx="10628768" cy="633742"/>
          </a:xfrm>
          <a:prstGeom prst="rect">
            <a:avLst/>
          </a:prstGeom>
          <a:blipFill>
            <a:blip r:embed="rId2"/>
            <a:tile tx="0" ty="0" sx="100000" sy="100000" flip="none" algn="tl"/>
          </a:blipFill>
          <a:ln w="317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4EB4771-91F2-4621-8166-296D51EC61BD}"/>
              </a:ext>
            </a:extLst>
          </p:cNvPr>
          <p:cNvSpPr/>
          <p:nvPr/>
        </p:nvSpPr>
        <p:spPr>
          <a:xfrm>
            <a:off x="2205961" y="1244338"/>
            <a:ext cx="2526384" cy="3808429"/>
          </a:xfrm>
          <a:prstGeom prst="rect">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m</a:t>
            </a:r>
          </a:p>
        </p:txBody>
      </p:sp>
      <p:sp>
        <p:nvSpPr>
          <p:cNvPr id="6" name="Rectangle 5">
            <a:extLst>
              <a:ext uri="{FF2B5EF4-FFF2-40B4-BE49-F238E27FC236}">
                <a16:creationId xmlns:a16="http://schemas.microsoft.com/office/drawing/2014/main" id="{A44A8809-3E56-4435-AAF8-AC2CC5151376}"/>
              </a:ext>
            </a:extLst>
          </p:cNvPr>
          <p:cNvSpPr/>
          <p:nvPr/>
        </p:nvSpPr>
        <p:spPr>
          <a:xfrm>
            <a:off x="4843552" y="1269989"/>
            <a:ext cx="2526384" cy="3808429"/>
          </a:xfrm>
          <a:prstGeom prst="rect">
            <a:avLst/>
          </a:prstGeom>
          <a:solidFill>
            <a:srgbClr val="FEC6FB"/>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i</a:t>
            </a:r>
          </a:p>
        </p:txBody>
      </p:sp>
      <p:sp>
        <p:nvSpPr>
          <p:cNvPr id="8" name="Rectangle 7">
            <a:extLst>
              <a:ext uri="{FF2B5EF4-FFF2-40B4-BE49-F238E27FC236}">
                <a16:creationId xmlns:a16="http://schemas.microsoft.com/office/drawing/2014/main" id="{FC1F23C6-CB33-4AD3-BD48-FBF6E03B8173}"/>
              </a:ext>
            </a:extLst>
          </p:cNvPr>
          <p:cNvSpPr/>
          <p:nvPr/>
        </p:nvSpPr>
        <p:spPr>
          <a:xfrm>
            <a:off x="7490192" y="1257163"/>
            <a:ext cx="2526384" cy="3808429"/>
          </a:xfrm>
          <a:prstGeom prst="rect">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d</a:t>
            </a:r>
          </a:p>
        </p:txBody>
      </p:sp>
      <p:sp>
        <p:nvSpPr>
          <p:cNvPr id="11" name="Rectangle 10">
            <a:extLst>
              <a:ext uri="{FF2B5EF4-FFF2-40B4-BE49-F238E27FC236}">
                <a16:creationId xmlns:a16="http://schemas.microsoft.com/office/drawing/2014/main" id="{3DECEC40-C717-4A89-91C8-C73EDC5A4FAB}"/>
              </a:ext>
            </a:extLst>
          </p:cNvPr>
          <p:cNvSpPr/>
          <p:nvPr/>
        </p:nvSpPr>
        <p:spPr>
          <a:xfrm>
            <a:off x="867634" y="5051834"/>
            <a:ext cx="10628768" cy="380245"/>
          </a:xfrm>
          <a:prstGeom prst="rect">
            <a:avLst/>
          </a:prstGeom>
          <a:blipFill>
            <a:blip r:embed="rId2"/>
            <a:tile tx="0" ty="0" sx="100000" sy="100000" flip="none" algn="tl"/>
          </a:blipFill>
          <a:ln w="3492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CD031B3-8986-41AE-97B8-C07DB0FD227A}"/>
              </a:ext>
            </a:extLst>
          </p:cNvPr>
          <p:cNvSpPr txBox="1"/>
          <p:nvPr/>
        </p:nvSpPr>
        <p:spPr>
          <a:xfrm>
            <a:off x="2616436" y="1374619"/>
            <a:ext cx="1834798" cy="1846659"/>
          </a:xfrm>
          <a:prstGeom prst="rect">
            <a:avLst/>
          </a:prstGeom>
          <a:noFill/>
        </p:spPr>
        <p:txBody>
          <a:bodyPr wrap="none" rtlCol="0">
            <a:spAutoFit/>
          </a:bodyPr>
          <a:lstStyle/>
          <a:p>
            <a:r>
              <a:rPr lang="en-US" sz="1600" dirty="0"/>
              <a:t>Change any letter</a:t>
            </a:r>
          </a:p>
          <a:p>
            <a:r>
              <a:rPr lang="en-US" sz="1600" dirty="0"/>
              <a:t>to make nonsense </a:t>
            </a:r>
          </a:p>
          <a:p>
            <a:r>
              <a:rPr lang="en-US" sz="1600" dirty="0"/>
              <a:t>words. The student </a:t>
            </a:r>
          </a:p>
          <a:p>
            <a:r>
              <a:rPr lang="en-US" sz="1600" dirty="0"/>
              <a:t>will point to each</a:t>
            </a:r>
          </a:p>
          <a:p>
            <a:r>
              <a:rPr lang="en-US" sz="1600" dirty="0"/>
              <a:t>letter, sound it out, </a:t>
            </a:r>
          </a:p>
          <a:p>
            <a:r>
              <a:rPr lang="en-US" sz="1600" dirty="0"/>
              <a:t>and then blend the </a:t>
            </a:r>
          </a:p>
          <a:p>
            <a:r>
              <a:rPr lang="en-US" sz="1600" dirty="0"/>
              <a:t>sounds together.</a:t>
            </a:r>
          </a:p>
        </p:txBody>
      </p:sp>
      <p:sp>
        <p:nvSpPr>
          <p:cNvPr id="5" name="TextBox 4">
            <a:extLst>
              <a:ext uri="{FF2B5EF4-FFF2-40B4-BE49-F238E27FC236}">
                <a16:creationId xmlns:a16="http://schemas.microsoft.com/office/drawing/2014/main" id="{DFE5CFA6-DCA9-445F-AD0E-CE455690D4A0}"/>
              </a:ext>
            </a:extLst>
          </p:cNvPr>
          <p:cNvSpPr txBox="1"/>
          <p:nvPr/>
        </p:nvSpPr>
        <p:spPr>
          <a:xfrm>
            <a:off x="4940848" y="1374619"/>
            <a:ext cx="2311147" cy="1938992"/>
          </a:xfrm>
          <a:prstGeom prst="rect">
            <a:avLst/>
          </a:prstGeom>
          <a:noFill/>
        </p:spPr>
        <p:txBody>
          <a:bodyPr wrap="none" rtlCol="0">
            <a:spAutoFit/>
          </a:bodyPr>
          <a:lstStyle/>
          <a:p>
            <a:pPr algn="ctr"/>
            <a:r>
              <a:rPr lang="en-US" sz="1600" dirty="0"/>
              <a:t>The pink cards </a:t>
            </a:r>
          </a:p>
          <a:p>
            <a:pPr algn="ctr"/>
            <a:r>
              <a:rPr lang="en-US" sz="1600" dirty="0"/>
              <a:t>are vowels </a:t>
            </a:r>
          </a:p>
          <a:p>
            <a:pPr algn="ctr"/>
            <a:r>
              <a:rPr lang="en-US" sz="1600" dirty="0"/>
              <a:t>or vowel teams.</a:t>
            </a:r>
          </a:p>
          <a:p>
            <a:pPr algn="ctr"/>
            <a:endParaRPr lang="en-US" sz="600" dirty="0"/>
          </a:p>
          <a:p>
            <a:pPr algn="ctr"/>
            <a:r>
              <a:rPr lang="en-US" sz="1600" b="1" dirty="0"/>
              <a:t>Pull the arrow  </a:t>
            </a:r>
          </a:p>
          <a:p>
            <a:pPr algn="ctr"/>
            <a:r>
              <a:rPr lang="en-US" sz="1600" b="1" dirty="0"/>
              <a:t>to blend the sounds. </a:t>
            </a:r>
          </a:p>
          <a:p>
            <a:pPr algn="ctr"/>
            <a:r>
              <a:rPr lang="en-US" sz="1600" dirty="0"/>
              <a:t>Or, move it to the right </a:t>
            </a:r>
          </a:p>
          <a:p>
            <a:pPr algn="ctr"/>
            <a:r>
              <a:rPr lang="en-US" sz="1600" dirty="0"/>
              <a:t>to highlight ending rimes</a:t>
            </a:r>
            <a:r>
              <a:rPr lang="en-US" dirty="0"/>
              <a:t>.</a:t>
            </a:r>
          </a:p>
        </p:txBody>
      </p:sp>
      <p:sp>
        <p:nvSpPr>
          <p:cNvPr id="7" name="TextBox 6">
            <a:extLst>
              <a:ext uri="{FF2B5EF4-FFF2-40B4-BE49-F238E27FC236}">
                <a16:creationId xmlns:a16="http://schemas.microsoft.com/office/drawing/2014/main" id="{9379ADF0-E532-408D-8053-C8732926A866}"/>
              </a:ext>
            </a:extLst>
          </p:cNvPr>
          <p:cNvSpPr txBox="1"/>
          <p:nvPr/>
        </p:nvSpPr>
        <p:spPr>
          <a:xfrm>
            <a:off x="7846032" y="1374619"/>
            <a:ext cx="1859996" cy="830997"/>
          </a:xfrm>
          <a:prstGeom prst="rect">
            <a:avLst/>
          </a:prstGeom>
          <a:noFill/>
        </p:spPr>
        <p:txBody>
          <a:bodyPr wrap="none" rtlCol="0">
            <a:spAutoFit/>
          </a:bodyPr>
          <a:lstStyle/>
          <a:p>
            <a:pPr algn="ctr"/>
            <a:r>
              <a:rPr lang="en-US" sz="1600" dirty="0"/>
              <a:t>The white cards are </a:t>
            </a:r>
          </a:p>
          <a:p>
            <a:pPr algn="ctr"/>
            <a:r>
              <a:rPr lang="en-US" sz="1600" dirty="0"/>
              <a:t>consonants or </a:t>
            </a:r>
          </a:p>
          <a:p>
            <a:pPr algn="ctr"/>
            <a:r>
              <a:rPr lang="en-US" sz="1600" dirty="0"/>
              <a:t>consonant digraphs.</a:t>
            </a:r>
          </a:p>
        </p:txBody>
      </p:sp>
      <p:sp>
        <p:nvSpPr>
          <p:cNvPr id="14" name="Arrow: Pentagon 13">
            <a:extLst>
              <a:ext uri="{FF2B5EF4-FFF2-40B4-BE49-F238E27FC236}">
                <a16:creationId xmlns:a16="http://schemas.microsoft.com/office/drawing/2014/main" id="{CE7783E5-8EC1-491F-A44E-258658DE3021}"/>
              </a:ext>
            </a:extLst>
          </p:cNvPr>
          <p:cNvSpPr/>
          <p:nvPr/>
        </p:nvSpPr>
        <p:spPr>
          <a:xfrm>
            <a:off x="2209022" y="3467477"/>
            <a:ext cx="4934162" cy="1584358"/>
          </a:xfrm>
          <a:prstGeom prst="homePlate">
            <a:avLst>
              <a:gd name="adj" fmla="val 44689"/>
            </a:avLst>
          </a:prstGeom>
          <a:solidFill>
            <a:schemeClr val="tx1">
              <a:lumMod val="50000"/>
              <a:lumOff val="5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891971B5-F9BF-4170-947B-DF2448639406}"/>
              </a:ext>
            </a:extLst>
          </p:cNvPr>
          <p:cNvSpPr txBox="1"/>
          <p:nvPr/>
        </p:nvSpPr>
        <p:spPr>
          <a:xfrm>
            <a:off x="0" y="244448"/>
            <a:ext cx="12191999" cy="830997"/>
          </a:xfrm>
          <a:prstGeom prst="rect">
            <a:avLst/>
          </a:prstGeom>
          <a:noFill/>
        </p:spPr>
        <p:txBody>
          <a:bodyPr wrap="square" rtlCol="0">
            <a:spAutoFit/>
          </a:bodyPr>
          <a:lstStyle/>
          <a:p>
            <a:pPr algn="ctr"/>
            <a:r>
              <a:rPr lang="en-US" sz="4800" dirty="0"/>
              <a:t>PHONEME BLENDING ACTIVITY</a:t>
            </a:r>
          </a:p>
        </p:txBody>
      </p:sp>
      <p:sp>
        <p:nvSpPr>
          <p:cNvPr id="25" name="Freeform: Shape 24">
            <a:extLst>
              <a:ext uri="{FF2B5EF4-FFF2-40B4-BE49-F238E27FC236}">
                <a16:creationId xmlns:a16="http://schemas.microsoft.com/office/drawing/2014/main" id="{8279C873-AA56-444A-A5BF-7F367081B700}"/>
              </a:ext>
            </a:extLst>
          </p:cNvPr>
          <p:cNvSpPr/>
          <p:nvPr/>
        </p:nvSpPr>
        <p:spPr>
          <a:xfrm>
            <a:off x="6753885" y="3277355"/>
            <a:ext cx="247872" cy="579421"/>
          </a:xfrm>
          <a:custGeom>
            <a:avLst/>
            <a:gdLst>
              <a:gd name="connsiteX0" fmla="*/ 316872 w 316872"/>
              <a:gd name="connsiteY0" fmla="*/ 0 h 706171"/>
              <a:gd name="connsiteX1" fmla="*/ 0 w 316872"/>
              <a:gd name="connsiteY1" fmla="*/ 706171 h 706171"/>
              <a:gd name="connsiteX0" fmla="*/ 316872 w 392715"/>
              <a:gd name="connsiteY0" fmla="*/ 0 h 706171"/>
              <a:gd name="connsiteX1" fmla="*/ 0 w 392715"/>
              <a:gd name="connsiteY1" fmla="*/ 706171 h 706171"/>
              <a:gd name="connsiteX0" fmla="*/ 316872 w 431217"/>
              <a:gd name="connsiteY0" fmla="*/ 0 h 706171"/>
              <a:gd name="connsiteX1" fmla="*/ 0 w 431217"/>
              <a:gd name="connsiteY1" fmla="*/ 706171 h 706171"/>
              <a:gd name="connsiteX0" fmla="*/ 316872 w 424352"/>
              <a:gd name="connsiteY0" fmla="*/ 0 h 706171"/>
              <a:gd name="connsiteX1" fmla="*/ 0 w 424352"/>
              <a:gd name="connsiteY1" fmla="*/ 706171 h 706171"/>
              <a:gd name="connsiteX0" fmla="*/ 316872 w 353532"/>
              <a:gd name="connsiteY0" fmla="*/ 0 h 706171"/>
              <a:gd name="connsiteX1" fmla="*/ 0 w 353532"/>
              <a:gd name="connsiteY1" fmla="*/ 706171 h 706171"/>
              <a:gd name="connsiteX0" fmla="*/ 226337 w 283446"/>
              <a:gd name="connsiteY0" fmla="*/ 0 h 728239"/>
              <a:gd name="connsiteX1" fmla="*/ 0 w 283446"/>
              <a:gd name="connsiteY1" fmla="*/ 728239 h 728239"/>
              <a:gd name="connsiteX0" fmla="*/ 54321 w 190204"/>
              <a:gd name="connsiteY0" fmla="*/ 0 h 739272"/>
              <a:gd name="connsiteX1" fmla="*/ 0 w 190204"/>
              <a:gd name="connsiteY1" fmla="*/ 739272 h 739272"/>
              <a:gd name="connsiteX0" fmla="*/ 398353 w 424782"/>
              <a:gd name="connsiteY0" fmla="*/ 0 h 1765426"/>
              <a:gd name="connsiteX1" fmla="*/ 0 w 424782"/>
              <a:gd name="connsiteY1" fmla="*/ 1765426 h 1765426"/>
              <a:gd name="connsiteX0" fmla="*/ 27161 w 179936"/>
              <a:gd name="connsiteY0" fmla="*/ 0 h 706170"/>
              <a:gd name="connsiteX1" fmla="*/ 0 w 179936"/>
              <a:gd name="connsiteY1" fmla="*/ 706170 h 706170"/>
              <a:gd name="connsiteX0" fmla="*/ 27161 w 208653"/>
              <a:gd name="connsiteY0" fmla="*/ 0 h 706170"/>
              <a:gd name="connsiteX1" fmla="*/ 0 w 208653"/>
              <a:gd name="connsiteY1" fmla="*/ 706170 h 706170"/>
              <a:gd name="connsiteX0" fmla="*/ 27161 w 247872"/>
              <a:gd name="connsiteY0" fmla="*/ 0 h 706170"/>
              <a:gd name="connsiteX1" fmla="*/ 0 w 247872"/>
              <a:gd name="connsiteY1" fmla="*/ 706170 h 706170"/>
            </a:gdLst>
            <a:ahLst/>
            <a:cxnLst>
              <a:cxn ang="0">
                <a:pos x="connsiteX0" y="connsiteY0"/>
              </a:cxn>
              <a:cxn ang="0">
                <a:pos x="connsiteX1" y="connsiteY1"/>
              </a:cxn>
            </a:cxnLst>
            <a:rect l="l" t="t" r="r" b="b"/>
            <a:pathLst>
              <a:path w="247872" h="706170">
                <a:moveTo>
                  <a:pt x="27161" y="0"/>
                </a:moveTo>
                <a:cubicBezTo>
                  <a:pt x="319889" y="125050"/>
                  <a:pt x="331960" y="534154"/>
                  <a:pt x="0" y="706170"/>
                </a:cubicBezTo>
              </a:path>
            </a:pathLst>
          </a:custGeom>
          <a:noFill/>
          <a:ln w="190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ame 25">
            <a:extLst>
              <a:ext uri="{FF2B5EF4-FFF2-40B4-BE49-F238E27FC236}">
                <a16:creationId xmlns:a16="http://schemas.microsoft.com/office/drawing/2014/main" id="{C417920B-11A5-4849-B0ED-2444AA41B58B}"/>
              </a:ext>
            </a:extLst>
          </p:cNvPr>
          <p:cNvSpPr/>
          <p:nvPr/>
        </p:nvSpPr>
        <p:spPr>
          <a:xfrm>
            <a:off x="0" y="0"/>
            <a:ext cx="12192000" cy="6858000"/>
          </a:xfrm>
          <a:prstGeom prst="frame">
            <a:avLst>
              <a:gd name="adj1" fmla="val 224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91216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ltHorz">
          <a:fgClr>
            <a:schemeClr val="accent4">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F4FA82-1A76-44C1-A116-0C66F7C53040}"/>
              </a:ext>
            </a:extLst>
          </p:cNvPr>
          <p:cNvSpPr/>
          <p:nvPr/>
        </p:nvSpPr>
        <p:spPr>
          <a:xfrm>
            <a:off x="445129" y="4798337"/>
            <a:ext cx="11251948" cy="633742"/>
          </a:xfrm>
          <a:prstGeom prst="rect">
            <a:avLst/>
          </a:prstGeom>
          <a:blipFill>
            <a:blip r:embed="rId2"/>
            <a:tile tx="0" ty="0" sx="100000" sy="100000" flip="none" algn="tl"/>
          </a:blipFill>
          <a:ln w="317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4EB4771-91F2-4621-8166-296D51EC61BD}"/>
              </a:ext>
            </a:extLst>
          </p:cNvPr>
          <p:cNvSpPr/>
          <p:nvPr/>
        </p:nvSpPr>
        <p:spPr>
          <a:xfrm>
            <a:off x="902279" y="1271497"/>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p</a:t>
            </a:r>
            <a:endParaRPr lang="en-US" sz="11500" dirty="0">
              <a:solidFill>
                <a:schemeClr val="tx1"/>
              </a:solidFill>
            </a:endParaRPr>
          </a:p>
        </p:txBody>
      </p:sp>
      <p:sp>
        <p:nvSpPr>
          <p:cNvPr id="6" name="Rectangle 5">
            <a:extLst>
              <a:ext uri="{FF2B5EF4-FFF2-40B4-BE49-F238E27FC236}">
                <a16:creationId xmlns:a16="http://schemas.microsoft.com/office/drawing/2014/main" id="{A44A8809-3E56-4435-AAF8-AC2CC5151376}"/>
              </a:ext>
            </a:extLst>
          </p:cNvPr>
          <p:cNvSpPr/>
          <p:nvPr/>
        </p:nvSpPr>
        <p:spPr>
          <a:xfrm>
            <a:off x="3511191" y="1260936"/>
            <a:ext cx="2526384" cy="3808429"/>
          </a:xfrm>
          <a:prstGeom prst="rect">
            <a:avLst/>
          </a:prstGeom>
          <a:solidFill>
            <a:srgbClr val="FEC6FB"/>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e</a:t>
            </a:r>
          </a:p>
        </p:txBody>
      </p:sp>
      <p:sp>
        <p:nvSpPr>
          <p:cNvPr id="8" name="Rectangle 7">
            <a:extLst>
              <a:ext uri="{FF2B5EF4-FFF2-40B4-BE49-F238E27FC236}">
                <a16:creationId xmlns:a16="http://schemas.microsoft.com/office/drawing/2014/main" id="{FC1F23C6-CB33-4AD3-BD48-FBF6E03B8173}"/>
              </a:ext>
            </a:extLst>
          </p:cNvPr>
          <p:cNvSpPr/>
          <p:nvPr/>
        </p:nvSpPr>
        <p:spPr>
          <a:xfrm>
            <a:off x="6138209" y="1248110"/>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n</a:t>
            </a:r>
          </a:p>
        </p:txBody>
      </p:sp>
      <p:sp>
        <p:nvSpPr>
          <p:cNvPr id="2" name="Rectangle 1">
            <a:extLst>
              <a:ext uri="{FF2B5EF4-FFF2-40B4-BE49-F238E27FC236}">
                <a16:creationId xmlns:a16="http://schemas.microsoft.com/office/drawing/2014/main" id="{6F0D962C-427A-4A23-B685-880CE7DD745A}"/>
              </a:ext>
            </a:extLst>
          </p:cNvPr>
          <p:cNvSpPr/>
          <p:nvPr/>
        </p:nvSpPr>
        <p:spPr>
          <a:xfrm>
            <a:off x="8765226" y="1246607"/>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d</a:t>
            </a:r>
          </a:p>
        </p:txBody>
      </p:sp>
      <p:sp>
        <p:nvSpPr>
          <p:cNvPr id="11" name="Rectangle 10">
            <a:extLst>
              <a:ext uri="{FF2B5EF4-FFF2-40B4-BE49-F238E27FC236}">
                <a16:creationId xmlns:a16="http://schemas.microsoft.com/office/drawing/2014/main" id="{3DECEC40-C717-4A89-91C8-C73EDC5A4FAB}"/>
              </a:ext>
            </a:extLst>
          </p:cNvPr>
          <p:cNvSpPr/>
          <p:nvPr/>
        </p:nvSpPr>
        <p:spPr>
          <a:xfrm>
            <a:off x="452673" y="5051834"/>
            <a:ext cx="11251948" cy="380245"/>
          </a:xfrm>
          <a:prstGeom prst="rect">
            <a:avLst/>
          </a:prstGeom>
          <a:blipFill>
            <a:blip r:embed="rId2"/>
            <a:tile tx="0" ty="0" sx="100000" sy="100000" flip="none" algn="tl"/>
          </a:blipFill>
          <a:ln w="3492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272577E-B9E1-4627-AAFC-78E7D47FC740}"/>
              </a:ext>
            </a:extLst>
          </p:cNvPr>
          <p:cNvSpPr txBox="1"/>
          <p:nvPr/>
        </p:nvSpPr>
        <p:spPr>
          <a:xfrm>
            <a:off x="5377759" y="6400800"/>
            <a:ext cx="1503938" cy="369332"/>
          </a:xfrm>
          <a:prstGeom prst="rect">
            <a:avLst/>
          </a:prstGeom>
          <a:noFill/>
        </p:spPr>
        <p:txBody>
          <a:bodyPr wrap="none" rtlCol="0">
            <a:spAutoFit/>
          </a:bodyPr>
          <a:lstStyle/>
          <a:p>
            <a:r>
              <a:rPr lang="en-US" dirty="0">
                <a:solidFill>
                  <a:schemeClr val="accent4"/>
                </a:solidFill>
              </a:rPr>
              <a:t>Ending Blends</a:t>
            </a:r>
          </a:p>
        </p:txBody>
      </p:sp>
      <p:sp>
        <p:nvSpPr>
          <p:cNvPr id="5" name="Arrow: Pentagon 4">
            <a:extLst>
              <a:ext uri="{FF2B5EF4-FFF2-40B4-BE49-F238E27FC236}">
                <a16:creationId xmlns:a16="http://schemas.microsoft.com/office/drawing/2014/main" id="{1F4828CB-DDBD-49CA-8305-C8C272D761B1}"/>
              </a:ext>
            </a:extLst>
          </p:cNvPr>
          <p:cNvSpPr/>
          <p:nvPr/>
        </p:nvSpPr>
        <p:spPr>
          <a:xfrm>
            <a:off x="914398" y="3558012"/>
            <a:ext cx="325927" cy="1484768"/>
          </a:xfrm>
          <a:prstGeom prst="homePlate">
            <a:avLst>
              <a:gd name="adj" fmla="val 44689"/>
            </a:avLst>
          </a:prstGeom>
          <a:solidFill>
            <a:srgbClr val="FFD966">
              <a:alpha val="2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111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E10D100-012E-4674-9832-59D33413CD53}"/>
              </a:ext>
            </a:extLst>
          </p:cNvPr>
          <p:cNvPicPr>
            <a:picLocks noChangeAspect="1"/>
          </p:cNvPicPr>
          <p:nvPr/>
        </p:nvPicPr>
        <p:blipFill>
          <a:blip r:embed="rId2"/>
          <a:stretch>
            <a:fillRect/>
          </a:stretch>
        </p:blipFill>
        <p:spPr>
          <a:xfrm>
            <a:off x="3455373" y="1529095"/>
            <a:ext cx="5299363" cy="3917350"/>
          </a:xfrm>
          <a:prstGeom prst="rect">
            <a:avLst/>
          </a:prstGeom>
        </p:spPr>
      </p:pic>
      <p:sp>
        <p:nvSpPr>
          <p:cNvPr id="3" name="TextBox 2">
            <a:extLst>
              <a:ext uri="{FF2B5EF4-FFF2-40B4-BE49-F238E27FC236}">
                <a16:creationId xmlns:a16="http://schemas.microsoft.com/office/drawing/2014/main" id="{F43385F1-7E81-4499-9356-F517A05CE59E}"/>
              </a:ext>
            </a:extLst>
          </p:cNvPr>
          <p:cNvSpPr txBox="1"/>
          <p:nvPr/>
        </p:nvSpPr>
        <p:spPr>
          <a:xfrm>
            <a:off x="3512745" y="6192142"/>
            <a:ext cx="4870765" cy="392415"/>
          </a:xfrm>
          <a:prstGeom prst="rect">
            <a:avLst/>
          </a:prstGeom>
          <a:noFill/>
        </p:spPr>
        <p:txBody>
          <a:bodyPr wrap="square" rtlCol="0">
            <a:spAutoFit/>
          </a:bodyPr>
          <a:lstStyle/>
          <a:p>
            <a:pPr algn="ctr"/>
            <a:r>
              <a:rPr lang="en-US" sz="1000" dirty="0">
                <a:solidFill>
                  <a:schemeClr val="tx1">
                    <a:lumMod val="50000"/>
                    <a:lumOff val="50000"/>
                  </a:schemeClr>
                </a:solidFill>
                <a:latin typeface="Century Gothic" panose="020B0502020202020204" pitchFamily="34" charset="0"/>
              </a:rPr>
              <a:t>Litera</a:t>
            </a:r>
            <a:r>
              <a:rPr lang="en-US" sz="1000" b="1" dirty="0">
                <a:solidFill>
                  <a:schemeClr val="tx1">
                    <a:lumMod val="50000"/>
                    <a:lumOff val="50000"/>
                  </a:schemeClr>
                </a:solidFill>
                <a:latin typeface="Century Gothic" panose="020B0502020202020204" pitchFamily="34" charset="0"/>
              </a:rPr>
              <a:t>See</a:t>
            </a:r>
            <a:r>
              <a:rPr lang="en-US" sz="1050" b="1" spc="409" dirty="0">
                <a:solidFill>
                  <a:schemeClr val="tx1">
                    <a:lumMod val="50000"/>
                    <a:lumOff val="50000"/>
                  </a:schemeClr>
                </a:solidFill>
                <a:latin typeface="Century Gothic" panose="020B0502020202020204" pitchFamily="34" charset="0"/>
              </a:rPr>
              <a:t> </a:t>
            </a:r>
            <a:r>
              <a:rPr lang="en-US" sz="900" dirty="0">
                <a:solidFill>
                  <a:schemeClr val="tx1">
                    <a:lumMod val="50000"/>
                    <a:lumOff val="50000"/>
                  </a:schemeClr>
                </a:solidFill>
              </a:rPr>
              <a:t>CONCEPTS  ILLUSTRATED                                                                                                                                                                                                                                                                                            MDRUMMOND </a:t>
            </a:r>
            <a:r>
              <a:rPr lang="en-US" sz="900" dirty="0">
                <a:solidFill>
                  <a:schemeClr val="tx1">
                    <a:lumMod val="50000"/>
                    <a:lumOff val="50000"/>
                  </a:schemeClr>
                </a:solidFill>
                <a:latin typeface="Arial" panose="020B0604020202020204" pitchFamily="34" charset="0"/>
                <a:cs typeface="Arial" panose="020B0604020202020204" pitchFamily="34" charset="0"/>
              </a:rPr>
              <a:t>© 2018</a:t>
            </a:r>
            <a:endParaRPr lang="en-US" sz="900" dirty="0">
              <a:solidFill>
                <a:schemeClr val="tx1">
                  <a:lumMod val="50000"/>
                  <a:lumOff val="50000"/>
                </a:schemeClr>
              </a:solidFill>
            </a:endParaRPr>
          </a:p>
        </p:txBody>
      </p:sp>
      <p:sp>
        <p:nvSpPr>
          <p:cNvPr id="9" name="Oval 8">
            <a:extLst>
              <a:ext uri="{FF2B5EF4-FFF2-40B4-BE49-F238E27FC236}">
                <a16:creationId xmlns:a16="http://schemas.microsoft.com/office/drawing/2014/main" id="{9667D6EB-ED41-446C-92BB-C078D5639167}"/>
              </a:ext>
            </a:extLst>
          </p:cNvPr>
          <p:cNvSpPr/>
          <p:nvPr/>
        </p:nvSpPr>
        <p:spPr>
          <a:xfrm>
            <a:off x="6401717" y="-776838"/>
            <a:ext cx="40340" cy="51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sp>
        <p:nvSpPr>
          <p:cNvPr id="21" name="TextBox 20">
            <a:extLst>
              <a:ext uri="{FF2B5EF4-FFF2-40B4-BE49-F238E27FC236}">
                <a16:creationId xmlns:a16="http://schemas.microsoft.com/office/drawing/2014/main" id="{3E3538CD-B743-495B-B83E-60FC596D9D69}"/>
              </a:ext>
            </a:extLst>
          </p:cNvPr>
          <p:cNvSpPr txBox="1"/>
          <p:nvPr/>
        </p:nvSpPr>
        <p:spPr>
          <a:xfrm>
            <a:off x="5288133" y="4257374"/>
            <a:ext cx="3013894" cy="1061829"/>
          </a:xfrm>
          <a:prstGeom prst="rect">
            <a:avLst/>
          </a:prstGeom>
          <a:solidFill>
            <a:schemeClr val="bg1"/>
          </a:solidFill>
        </p:spPr>
        <p:txBody>
          <a:bodyPr wrap="square" rtlCol="0">
            <a:spAutoFit/>
          </a:bodyPr>
          <a:lstStyle/>
          <a:p>
            <a:r>
              <a:rPr lang="en-US" sz="1050" dirty="0">
                <a:latin typeface="Arial Nova Light" panose="020B0304020202020204" pitchFamily="34" charset="0"/>
              </a:rPr>
              <a:t>Place most consonants in either the fist or third location. Some consonants may cause confusion or break orthographic rules if misplaced, so please follow the recommendations above. Also, note the unique characteristics or advanced pronunciations in that location.</a:t>
            </a:r>
          </a:p>
        </p:txBody>
      </p:sp>
      <p:sp>
        <p:nvSpPr>
          <p:cNvPr id="5" name="TextBox 4">
            <a:extLst>
              <a:ext uri="{FF2B5EF4-FFF2-40B4-BE49-F238E27FC236}">
                <a16:creationId xmlns:a16="http://schemas.microsoft.com/office/drawing/2014/main" id="{ABED25E2-9394-48F4-8616-78E562787173}"/>
              </a:ext>
            </a:extLst>
          </p:cNvPr>
          <p:cNvSpPr txBox="1"/>
          <p:nvPr/>
        </p:nvSpPr>
        <p:spPr>
          <a:xfrm>
            <a:off x="4046899" y="497941"/>
            <a:ext cx="4469493" cy="646331"/>
          </a:xfrm>
          <a:prstGeom prst="rect">
            <a:avLst/>
          </a:prstGeom>
          <a:noFill/>
        </p:spPr>
        <p:txBody>
          <a:bodyPr wrap="none" rtlCol="0">
            <a:spAutoFit/>
          </a:bodyPr>
          <a:lstStyle/>
          <a:p>
            <a:r>
              <a:rPr lang="en-US" spc="600" dirty="0">
                <a:solidFill>
                  <a:srgbClr val="FF89D8"/>
                </a:solidFill>
              </a:rPr>
              <a:t>PHONEME BLENDING DRILL</a:t>
            </a:r>
          </a:p>
          <a:p>
            <a:r>
              <a:rPr lang="en-US" spc="600" dirty="0">
                <a:solidFill>
                  <a:schemeClr val="tx1">
                    <a:lumMod val="50000"/>
                    <a:lumOff val="50000"/>
                  </a:schemeClr>
                </a:solidFill>
              </a:rPr>
              <a:t>suggested card placement</a:t>
            </a:r>
          </a:p>
        </p:txBody>
      </p:sp>
    </p:spTree>
    <p:extLst>
      <p:ext uri="{BB962C8B-B14F-4D97-AF65-F5344CB8AC3E}">
        <p14:creationId xmlns:p14="http://schemas.microsoft.com/office/powerpoint/2010/main" val="4196494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39710" y="795971"/>
            <a:ext cx="4685078" cy="428131"/>
          </a:xfrm>
          <a:prstGeom prst="rect">
            <a:avLst/>
          </a:prstGeom>
          <a:noFill/>
          <a:ln w="28575">
            <a:solidFill>
              <a:schemeClr val="accent6"/>
            </a:solidFill>
          </a:ln>
        </p:spPr>
        <p:txBody>
          <a:bodyPr wrap="square" rtlCol="0">
            <a:spAutoFit/>
          </a:bodyPr>
          <a:lstStyle/>
          <a:p>
            <a:pPr algn="ctr"/>
            <a:r>
              <a:rPr lang="en-US" sz="1227" b="1" dirty="0">
                <a:latin typeface="Century Gothic" panose="020B0502020202020204" pitchFamily="34" charset="0"/>
                <a:cs typeface="Arial" panose="020B0604020202020204" pitchFamily="34" charset="0"/>
              </a:rPr>
              <a:t>L1.1A   Consonants and Digraphs: </a:t>
            </a:r>
          </a:p>
          <a:p>
            <a:pPr algn="ctr"/>
            <a:r>
              <a:rPr lang="en-US" sz="955" dirty="0">
                <a:latin typeface="Century Gothic" panose="020B0502020202020204" pitchFamily="34" charset="0"/>
                <a:cs typeface="Arial" panose="020B0604020202020204" pitchFamily="34" charset="0"/>
              </a:rPr>
              <a:t>Sounds of letters that are made by hitting your lips, teeth, tongue, or mouth.</a:t>
            </a:r>
          </a:p>
        </p:txBody>
      </p:sp>
      <p:sp>
        <p:nvSpPr>
          <p:cNvPr id="14" name="TextBox 13"/>
          <p:cNvSpPr txBox="1"/>
          <p:nvPr/>
        </p:nvSpPr>
        <p:spPr>
          <a:xfrm>
            <a:off x="3446319" y="109269"/>
            <a:ext cx="5299363" cy="512000"/>
          </a:xfrm>
          <a:prstGeom prst="rect">
            <a:avLst/>
          </a:prstGeom>
          <a:noFill/>
        </p:spPr>
        <p:txBody>
          <a:bodyPr wrap="square" rtlCol="0">
            <a:spAutoFit/>
          </a:bodyPr>
          <a:lstStyle/>
          <a:p>
            <a:pPr algn="ctr"/>
            <a:r>
              <a:rPr lang="en-US" sz="2727" spc="409" dirty="0">
                <a:solidFill>
                  <a:srgbClr val="8BBD6A"/>
                </a:solidFill>
                <a:latin typeface="Arial Nova" panose="020B0504020202020204" pitchFamily="34" charset="0"/>
              </a:rPr>
              <a:t>letter sounds</a:t>
            </a:r>
          </a:p>
        </p:txBody>
      </p:sp>
      <p:sp>
        <p:nvSpPr>
          <p:cNvPr id="20" name="TextBox 19"/>
          <p:cNvSpPr txBox="1"/>
          <p:nvPr/>
        </p:nvSpPr>
        <p:spPr>
          <a:xfrm>
            <a:off x="4635376" y="6524753"/>
            <a:ext cx="3087230" cy="218201"/>
          </a:xfrm>
          <a:prstGeom prst="rect">
            <a:avLst/>
          </a:prstGeom>
          <a:solidFill>
            <a:schemeClr val="bg1"/>
          </a:solidFill>
        </p:spPr>
        <p:txBody>
          <a:bodyPr wrap="square" rtlCol="0">
            <a:spAutoFit/>
          </a:bodyPr>
          <a:lstStyle/>
          <a:p>
            <a:r>
              <a:rPr lang="en-US" sz="818" dirty="0"/>
              <a:t>     Litera</a:t>
            </a:r>
            <a:r>
              <a:rPr lang="en-US" sz="818" b="1" dirty="0"/>
              <a:t>See</a:t>
            </a:r>
            <a:r>
              <a:rPr lang="en-US" sz="818" dirty="0"/>
              <a:t> concepts illustrated   </a:t>
            </a:r>
            <a:r>
              <a:rPr lang="en-US" sz="818" dirty="0" err="1"/>
              <a:t>MDrummond</a:t>
            </a:r>
            <a:r>
              <a:rPr lang="en-US" sz="818" dirty="0"/>
              <a:t> </a:t>
            </a:r>
            <a:r>
              <a:rPr lang="en-US" sz="818" dirty="0">
                <a:cs typeface="Arial" panose="020B0604020202020204" pitchFamily="34" charset="0"/>
              </a:rPr>
              <a:t>© 2015</a:t>
            </a:r>
            <a:r>
              <a:rPr lang="en-US" sz="818" dirty="0"/>
              <a:t> </a:t>
            </a:r>
          </a:p>
        </p:txBody>
      </p:sp>
      <p:sp>
        <p:nvSpPr>
          <p:cNvPr id="13" name="TextBox 12"/>
          <p:cNvSpPr txBox="1"/>
          <p:nvPr/>
        </p:nvSpPr>
        <p:spPr>
          <a:xfrm>
            <a:off x="3607610" y="4746892"/>
            <a:ext cx="4900787" cy="669542"/>
          </a:xfrm>
          <a:prstGeom prst="rect">
            <a:avLst/>
          </a:prstGeom>
          <a:noFill/>
          <a:ln w="28575">
            <a:solidFill>
              <a:schemeClr val="accent6"/>
            </a:solidFill>
          </a:ln>
        </p:spPr>
        <p:txBody>
          <a:bodyPr wrap="square" rtlCol="0">
            <a:spAutoFit/>
          </a:bodyPr>
          <a:lstStyle/>
          <a:p>
            <a:pPr algn="ctr">
              <a:lnSpc>
                <a:spcPct val="150000"/>
              </a:lnSpc>
            </a:pPr>
            <a:r>
              <a:rPr lang="en-US" sz="1227" b="1" dirty="0">
                <a:latin typeface="Century Gothic" panose="020B0502020202020204" pitchFamily="34" charset="0"/>
                <a:cs typeface="Arial" panose="020B0604020202020204" pitchFamily="34" charset="0"/>
              </a:rPr>
              <a:t>L1.1B   Vowels: </a:t>
            </a:r>
          </a:p>
          <a:p>
            <a:pPr algn="ctr"/>
            <a:r>
              <a:rPr lang="en-US" sz="955" dirty="0">
                <a:latin typeface="Century Gothic" panose="020B0502020202020204" pitchFamily="34" charset="0"/>
                <a:cs typeface="Arial" panose="020B0604020202020204" pitchFamily="34" charset="0"/>
              </a:rPr>
              <a:t>Sounds of letters that are made </a:t>
            </a:r>
            <a:r>
              <a:rPr lang="en-US" sz="955" i="1" dirty="0">
                <a:latin typeface="Century Gothic" panose="020B0502020202020204" pitchFamily="34" charset="0"/>
                <a:cs typeface="Arial" panose="020B0604020202020204" pitchFamily="34" charset="0"/>
              </a:rPr>
              <a:t>without</a:t>
            </a:r>
            <a:r>
              <a:rPr lang="en-US" sz="955" dirty="0">
                <a:latin typeface="Century Gothic" panose="020B0502020202020204" pitchFamily="34" charset="0"/>
                <a:cs typeface="Arial" panose="020B0604020202020204" pitchFamily="34" charset="0"/>
              </a:rPr>
              <a:t> hitting your lips, teeth, tongue, or mouth. </a:t>
            </a:r>
          </a:p>
          <a:p>
            <a:pPr algn="ctr"/>
            <a:r>
              <a:rPr lang="en-US" sz="955" dirty="0">
                <a:latin typeface="Century Gothic" panose="020B0502020202020204" pitchFamily="34" charset="0"/>
                <a:cs typeface="Arial" panose="020B0604020202020204" pitchFamily="34" charset="0"/>
              </a:rPr>
              <a:t>The sounds are made by the shape of the mouth and lips.</a:t>
            </a:r>
          </a:p>
        </p:txBody>
      </p:sp>
      <p:sp>
        <p:nvSpPr>
          <p:cNvPr id="5" name="TextBox 4"/>
          <p:cNvSpPr txBox="1"/>
          <p:nvPr/>
        </p:nvSpPr>
        <p:spPr>
          <a:xfrm>
            <a:off x="4344464" y="1270945"/>
            <a:ext cx="3783408" cy="239296"/>
          </a:xfrm>
          <a:prstGeom prst="rect">
            <a:avLst/>
          </a:prstGeom>
          <a:noFill/>
        </p:spPr>
        <p:txBody>
          <a:bodyPr wrap="none" rtlCol="0">
            <a:spAutoFit/>
          </a:bodyPr>
          <a:lstStyle/>
          <a:p>
            <a:r>
              <a:rPr lang="en-US" sz="955" dirty="0"/>
              <a:t>TEACH  CONSONANTS IN THIS ORDER (left to right, in order of difficulty):</a:t>
            </a:r>
          </a:p>
        </p:txBody>
      </p:sp>
      <p:graphicFrame>
        <p:nvGraphicFramePr>
          <p:cNvPr id="9" name="Table 8"/>
          <p:cNvGraphicFramePr>
            <a:graphicFrameLocks noGrp="1"/>
          </p:cNvGraphicFramePr>
          <p:nvPr>
            <p:extLst>
              <p:ext uri="{D42A27DB-BD31-4B8C-83A1-F6EECF244321}">
                <p14:modId xmlns:p14="http://schemas.microsoft.com/office/powerpoint/2010/main" val="3965222343"/>
              </p:ext>
            </p:extLst>
          </p:nvPr>
        </p:nvGraphicFramePr>
        <p:xfrm>
          <a:off x="3972593" y="1538423"/>
          <a:ext cx="4284812" cy="2410481"/>
        </p:xfrm>
        <a:graphic>
          <a:graphicData uri="http://schemas.openxmlformats.org/drawingml/2006/table">
            <a:tbl>
              <a:tblPr firstRow="1" bandRow="1">
                <a:tableStyleId>{5940675A-B579-460E-94D1-54222C63F5DA}</a:tableStyleId>
              </a:tblPr>
              <a:tblGrid>
                <a:gridCol w="612116">
                  <a:extLst>
                    <a:ext uri="{9D8B030D-6E8A-4147-A177-3AD203B41FA5}">
                      <a16:colId xmlns:a16="http://schemas.microsoft.com/office/drawing/2014/main" val="20000"/>
                    </a:ext>
                  </a:extLst>
                </a:gridCol>
                <a:gridCol w="612116">
                  <a:extLst>
                    <a:ext uri="{9D8B030D-6E8A-4147-A177-3AD203B41FA5}">
                      <a16:colId xmlns:a16="http://schemas.microsoft.com/office/drawing/2014/main" val="20001"/>
                    </a:ext>
                  </a:extLst>
                </a:gridCol>
                <a:gridCol w="612116">
                  <a:extLst>
                    <a:ext uri="{9D8B030D-6E8A-4147-A177-3AD203B41FA5}">
                      <a16:colId xmlns:a16="http://schemas.microsoft.com/office/drawing/2014/main" val="20002"/>
                    </a:ext>
                  </a:extLst>
                </a:gridCol>
                <a:gridCol w="612116">
                  <a:extLst>
                    <a:ext uri="{9D8B030D-6E8A-4147-A177-3AD203B41FA5}">
                      <a16:colId xmlns:a16="http://schemas.microsoft.com/office/drawing/2014/main" val="20003"/>
                    </a:ext>
                  </a:extLst>
                </a:gridCol>
                <a:gridCol w="612116">
                  <a:extLst>
                    <a:ext uri="{9D8B030D-6E8A-4147-A177-3AD203B41FA5}">
                      <a16:colId xmlns:a16="http://schemas.microsoft.com/office/drawing/2014/main" val="20004"/>
                    </a:ext>
                  </a:extLst>
                </a:gridCol>
                <a:gridCol w="612116">
                  <a:extLst>
                    <a:ext uri="{9D8B030D-6E8A-4147-A177-3AD203B41FA5}">
                      <a16:colId xmlns:a16="http://schemas.microsoft.com/office/drawing/2014/main" val="20005"/>
                    </a:ext>
                  </a:extLst>
                </a:gridCol>
                <a:gridCol w="612116">
                  <a:extLst>
                    <a:ext uri="{9D8B030D-6E8A-4147-A177-3AD203B41FA5}">
                      <a16:colId xmlns:a16="http://schemas.microsoft.com/office/drawing/2014/main" val="20006"/>
                    </a:ext>
                  </a:extLst>
                </a:gridCol>
              </a:tblGrid>
              <a:tr h="560506">
                <a:tc>
                  <a:txBody>
                    <a:bodyPr/>
                    <a:lstStyle/>
                    <a:p>
                      <a:pPr algn="ctr"/>
                      <a:r>
                        <a:rPr lang="en-US" sz="2200" dirty="0">
                          <a:latin typeface="Century Gothic" panose="020B0502020202020204" pitchFamily="34" charset="0"/>
                        </a:rPr>
                        <a:t>p</a:t>
                      </a:r>
                    </a:p>
                  </a:txBody>
                  <a:tcPr marL="62345" marR="62345" marT="31173" marB="31173" anchor="ctr"/>
                </a:tc>
                <a:tc>
                  <a:txBody>
                    <a:bodyPr/>
                    <a:lstStyle/>
                    <a:p>
                      <a:pPr algn="ctr"/>
                      <a:r>
                        <a:rPr lang="en-US" sz="2200" dirty="0">
                          <a:latin typeface="Century Gothic" panose="020B0502020202020204" pitchFamily="34" charset="0"/>
                        </a:rPr>
                        <a:t>b</a:t>
                      </a:r>
                    </a:p>
                  </a:txBody>
                  <a:tcPr marL="62345" marR="62345" marT="31173" marB="31173" anchor="ctr"/>
                </a:tc>
                <a:tc>
                  <a:txBody>
                    <a:bodyPr/>
                    <a:lstStyle/>
                    <a:p>
                      <a:pPr algn="ctr"/>
                      <a:r>
                        <a:rPr lang="en-US" sz="2200" dirty="0">
                          <a:latin typeface="Century Gothic" panose="020B0502020202020204" pitchFamily="34" charset="0"/>
                        </a:rPr>
                        <a:t>t</a:t>
                      </a:r>
                    </a:p>
                  </a:txBody>
                  <a:tcPr marL="62345" marR="62345" marT="31173" marB="31173" anchor="ctr"/>
                </a:tc>
                <a:tc>
                  <a:txBody>
                    <a:bodyPr/>
                    <a:lstStyle/>
                    <a:p>
                      <a:pPr algn="ctr"/>
                      <a:r>
                        <a:rPr lang="en-US" sz="2200" dirty="0">
                          <a:latin typeface="Century Gothic" panose="020B0502020202020204" pitchFamily="34" charset="0"/>
                        </a:rPr>
                        <a:t>d</a:t>
                      </a:r>
                    </a:p>
                  </a:txBody>
                  <a:tcPr marL="62345" marR="62345" marT="31173" marB="31173" anchor="ctr"/>
                </a:tc>
                <a:tc>
                  <a:txBody>
                    <a:bodyPr/>
                    <a:lstStyle/>
                    <a:p>
                      <a:pPr algn="ctr"/>
                      <a:r>
                        <a:rPr lang="en-US" sz="2200" dirty="0">
                          <a:latin typeface="Century Gothic" panose="020B0502020202020204" pitchFamily="34" charset="0"/>
                        </a:rPr>
                        <a:t>f</a:t>
                      </a:r>
                    </a:p>
                  </a:txBody>
                  <a:tcPr marL="62345" marR="62345" marT="31173" marB="31173" anchor="ctr"/>
                </a:tc>
                <a:tc>
                  <a:txBody>
                    <a:bodyPr/>
                    <a:lstStyle/>
                    <a:p>
                      <a:pPr algn="ctr"/>
                      <a:r>
                        <a:rPr lang="en-US" sz="2200" dirty="0">
                          <a:latin typeface="Century Gothic" panose="020B0502020202020204" pitchFamily="34" charset="0"/>
                        </a:rPr>
                        <a:t>v</a:t>
                      </a:r>
                    </a:p>
                  </a:txBody>
                  <a:tcPr marL="62345" marR="62345" marT="31173" marB="31173" anchor="ctr"/>
                </a:tc>
                <a:tc>
                  <a:txBody>
                    <a:bodyPr/>
                    <a:lstStyle/>
                    <a:p>
                      <a:pPr algn="ctr"/>
                      <a:r>
                        <a:rPr lang="en-US" sz="2200" dirty="0">
                          <a:latin typeface="Century Gothic" panose="020B0502020202020204" pitchFamily="34" charset="0"/>
                        </a:rPr>
                        <a:t>h</a:t>
                      </a:r>
                    </a:p>
                  </a:txBody>
                  <a:tcPr marL="62345" marR="62345" marT="31173" marB="31173" anchor="ctr"/>
                </a:tc>
                <a:extLst>
                  <a:ext uri="{0D108BD9-81ED-4DB2-BD59-A6C34878D82A}">
                    <a16:rowId xmlns:a16="http://schemas.microsoft.com/office/drawing/2014/main" val="10000"/>
                  </a:ext>
                </a:extLst>
              </a:tr>
              <a:tr h="560506">
                <a:tc>
                  <a:txBody>
                    <a:bodyPr/>
                    <a:lstStyle/>
                    <a:p>
                      <a:pPr algn="ctr"/>
                      <a:r>
                        <a:rPr lang="en-US" sz="2200" dirty="0">
                          <a:latin typeface="Century Gothic" panose="020B0502020202020204" pitchFamily="34" charset="0"/>
                        </a:rPr>
                        <a:t>th</a:t>
                      </a:r>
                    </a:p>
                  </a:txBody>
                  <a:tcPr marL="62345" marR="62345" marT="31173" marB="31173" anchor="ctr"/>
                </a:tc>
                <a:tc>
                  <a:txBody>
                    <a:bodyPr/>
                    <a:lstStyle/>
                    <a:p>
                      <a:pPr algn="ctr"/>
                      <a:r>
                        <a:rPr lang="en-US" sz="2200" dirty="0">
                          <a:latin typeface="Century Gothic" panose="020B0502020202020204" pitchFamily="34" charset="0"/>
                        </a:rPr>
                        <a:t>m</a:t>
                      </a:r>
                    </a:p>
                  </a:txBody>
                  <a:tcPr marL="62345" marR="62345" marT="31173" marB="31173" anchor="ctr"/>
                </a:tc>
                <a:tc>
                  <a:txBody>
                    <a:bodyPr/>
                    <a:lstStyle/>
                    <a:p>
                      <a:pPr algn="ctr"/>
                      <a:r>
                        <a:rPr lang="en-US" sz="2200" dirty="0">
                          <a:latin typeface="Century Gothic" panose="020B0502020202020204" pitchFamily="34" charset="0"/>
                        </a:rPr>
                        <a:t>n</a:t>
                      </a:r>
                    </a:p>
                  </a:txBody>
                  <a:tcPr marL="62345" marR="62345" marT="31173" marB="31173" anchor="ctr"/>
                </a:tc>
                <a:tc>
                  <a:txBody>
                    <a:bodyPr/>
                    <a:lstStyle/>
                    <a:p>
                      <a:pPr algn="ctr"/>
                      <a:r>
                        <a:rPr lang="en-US" sz="2200" dirty="0">
                          <a:latin typeface="Century Gothic" panose="020B0502020202020204" pitchFamily="34" charset="0"/>
                        </a:rPr>
                        <a:t>k</a:t>
                      </a:r>
                    </a:p>
                  </a:txBody>
                  <a:tcPr marL="62345" marR="62345" marT="31173" marB="31173" anchor="ctr"/>
                </a:tc>
                <a:tc>
                  <a:txBody>
                    <a:bodyPr/>
                    <a:lstStyle/>
                    <a:p>
                      <a:pPr algn="ctr"/>
                      <a:r>
                        <a:rPr lang="en-US" sz="2200" dirty="0">
                          <a:latin typeface="Century Gothic" panose="020B0502020202020204" pitchFamily="34" charset="0"/>
                        </a:rPr>
                        <a:t>g</a:t>
                      </a:r>
                    </a:p>
                  </a:txBody>
                  <a:tcPr marL="62345" marR="62345" marT="31173" marB="31173" anchor="ctr"/>
                </a:tc>
                <a:tc>
                  <a:txBody>
                    <a:bodyPr/>
                    <a:lstStyle/>
                    <a:p>
                      <a:pPr algn="ctr"/>
                      <a:r>
                        <a:rPr lang="en-US" sz="2200" dirty="0">
                          <a:latin typeface="Century Gothic" panose="020B0502020202020204" pitchFamily="34" charset="0"/>
                        </a:rPr>
                        <a:t>r</a:t>
                      </a:r>
                    </a:p>
                  </a:txBody>
                  <a:tcPr marL="62345" marR="62345" marT="31173" marB="31173" anchor="ctr"/>
                </a:tc>
                <a:tc>
                  <a:txBody>
                    <a:bodyPr/>
                    <a:lstStyle/>
                    <a:p>
                      <a:pPr algn="ctr"/>
                      <a:r>
                        <a:rPr lang="en-US" sz="2200" dirty="0">
                          <a:latin typeface="Century Gothic" panose="020B0502020202020204" pitchFamily="34" charset="0"/>
                        </a:rPr>
                        <a:t>l</a:t>
                      </a:r>
                    </a:p>
                  </a:txBody>
                  <a:tcPr marL="62345" marR="62345" marT="31173" marB="31173" anchor="ctr"/>
                </a:tc>
                <a:extLst>
                  <a:ext uri="{0D108BD9-81ED-4DB2-BD59-A6C34878D82A}">
                    <a16:rowId xmlns:a16="http://schemas.microsoft.com/office/drawing/2014/main" val="10001"/>
                  </a:ext>
                </a:extLst>
              </a:tr>
              <a:tr h="560506">
                <a:tc>
                  <a:txBody>
                    <a:bodyPr/>
                    <a:lstStyle/>
                    <a:p>
                      <a:pPr algn="ctr"/>
                      <a:r>
                        <a:rPr lang="en-US" sz="2200" dirty="0">
                          <a:latin typeface="Century Gothic" panose="020B0502020202020204" pitchFamily="34" charset="0"/>
                        </a:rPr>
                        <a:t>sh</a:t>
                      </a:r>
                    </a:p>
                  </a:txBody>
                  <a:tcPr marL="62345" marR="62345" marT="31173" marB="31173" anchor="ctr"/>
                </a:tc>
                <a:tc>
                  <a:txBody>
                    <a:bodyPr/>
                    <a:lstStyle/>
                    <a:p>
                      <a:pPr algn="ctr"/>
                      <a:r>
                        <a:rPr lang="en-US" sz="2200" dirty="0">
                          <a:latin typeface="Century Gothic" panose="020B0502020202020204" pitchFamily="34" charset="0"/>
                        </a:rPr>
                        <a:t>w</a:t>
                      </a:r>
                    </a:p>
                  </a:txBody>
                  <a:tcPr marL="62345" marR="62345" marT="31173" marB="31173" anchor="ctr"/>
                </a:tc>
                <a:tc>
                  <a:txBody>
                    <a:bodyPr/>
                    <a:lstStyle/>
                    <a:p>
                      <a:pPr algn="ctr"/>
                      <a:r>
                        <a:rPr lang="en-US" sz="2200" dirty="0">
                          <a:latin typeface="Century Gothic" panose="020B0502020202020204" pitchFamily="34" charset="0"/>
                        </a:rPr>
                        <a:t>z</a:t>
                      </a:r>
                    </a:p>
                  </a:txBody>
                  <a:tcPr marL="62345" marR="62345" marT="31173" marB="31173" anchor="ctr"/>
                </a:tc>
                <a:tc>
                  <a:txBody>
                    <a:bodyPr/>
                    <a:lstStyle/>
                    <a:p>
                      <a:pPr algn="ctr"/>
                      <a:r>
                        <a:rPr lang="en-US" sz="2200" dirty="0">
                          <a:latin typeface="Century Gothic" panose="020B0502020202020204" pitchFamily="34" charset="0"/>
                        </a:rPr>
                        <a:t>j</a:t>
                      </a:r>
                    </a:p>
                  </a:txBody>
                  <a:tcPr marL="62345" marR="62345" marT="31173" marB="31173" anchor="ctr"/>
                </a:tc>
                <a:tc>
                  <a:txBody>
                    <a:bodyPr/>
                    <a:lstStyle/>
                    <a:p>
                      <a:pPr algn="ctr"/>
                      <a:r>
                        <a:rPr lang="en-US" sz="2200" dirty="0">
                          <a:latin typeface="Century Gothic" panose="020B0502020202020204" pitchFamily="34" charset="0"/>
                        </a:rPr>
                        <a:t>ch</a:t>
                      </a:r>
                    </a:p>
                  </a:txBody>
                  <a:tcPr marL="62345" marR="62345" marT="31173" marB="31173" anchor="ctr"/>
                </a:tc>
                <a:tc>
                  <a:txBody>
                    <a:bodyPr/>
                    <a:lstStyle/>
                    <a:p>
                      <a:pPr algn="ctr"/>
                      <a:r>
                        <a:rPr lang="en-US" sz="2200" dirty="0">
                          <a:latin typeface="Century Gothic" panose="020B0502020202020204" pitchFamily="34" charset="0"/>
                        </a:rPr>
                        <a:t>c</a:t>
                      </a:r>
                    </a:p>
                  </a:txBody>
                  <a:tcPr marL="62345" marR="62345" marT="31173" marB="31173" anchor="ctr"/>
                </a:tc>
                <a:tc>
                  <a:txBody>
                    <a:bodyPr/>
                    <a:lstStyle/>
                    <a:p>
                      <a:pPr algn="ctr"/>
                      <a:r>
                        <a:rPr lang="en-US" sz="2200" dirty="0">
                          <a:latin typeface="Century Gothic" panose="020B0502020202020204" pitchFamily="34" charset="0"/>
                        </a:rPr>
                        <a:t>ck</a:t>
                      </a:r>
                    </a:p>
                  </a:txBody>
                  <a:tcPr marL="62345" marR="62345" marT="31173" marB="31173" anchor="ctr"/>
                </a:tc>
                <a:extLst>
                  <a:ext uri="{0D108BD9-81ED-4DB2-BD59-A6C34878D82A}">
                    <a16:rowId xmlns:a16="http://schemas.microsoft.com/office/drawing/2014/main" val="10002"/>
                  </a:ext>
                </a:extLst>
              </a:tr>
              <a:tr h="728963">
                <a:tc>
                  <a:txBody>
                    <a:bodyPr/>
                    <a:lstStyle/>
                    <a:p>
                      <a:pPr algn="ctr"/>
                      <a:r>
                        <a:rPr lang="en-US" sz="2200" dirty="0">
                          <a:latin typeface="Century Gothic" panose="020B0502020202020204" pitchFamily="34" charset="0"/>
                        </a:rPr>
                        <a:t>x</a:t>
                      </a:r>
                    </a:p>
                  </a:txBody>
                  <a:tcPr marL="62345" marR="62345" marT="31173" marB="31173" anchor="ctr"/>
                </a:tc>
                <a:tc>
                  <a:txBody>
                    <a:bodyPr/>
                    <a:lstStyle/>
                    <a:p>
                      <a:pPr algn="ctr"/>
                      <a:r>
                        <a:rPr lang="en-US" sz="2200" dirty="0">
                          <a:latin typeface="Century Gothic" panose="020B0502020202020204" pitchFamily="34" charset="0"/>
                        </a:rPr>
                        <a:t>wh</a:t>
                      </a:r>
                    </a:p>
                  </a:txBody>
                  <a:tcPr marL="62345" marR="62345" marT="31173" marB="31173" anchor="ctr"/>
                </a:tc>
                <a:tc>
                  <a:txBody>
                    <a:bodyPr/>
                    <a:lstStyle/>
                    <a:p>
                      <a:pPr algn="ctr"/>
                      <a:r>
                        <a:rPr lang="en-US" sz="2200" dirty="0">
                          <a:latin typeface="Century Gothic" panose="020B0502020202020204" pitchFamily="34" charset="0"/>
                        </a:rPr>
                        <a:t>qu</a:t>
                      </a:r>
                    </a:p>
                  </a:txBody>
                  <a:tcPr marL="62345" marR="62345" marT="31173" marB="31173" anchor="ctr"/>
                </a:tc>
                <a:tc>
                  <a:txBody>
                    <a:bodyPr/>
                    <a:lstStyle/>
                    <a:p>
                      <a:pPr algn="ctr"/>
                      <a:r>
                        <a:rPr lang="en-US" sz="2200" dirty="0">
                          <a:latin typeface="Century Gothic" panose="020B0502020202020204" pitchFamily="34" charset="0"/>
                        </a:rPr>
                        <a:t>y</a:t>
                      </a:r>
                    </a:p>
                  </a:txBody>
                  <a:tcPr marL="62345" marR="62345" marT="31173" marB="31173" anchor="ctr"/>
                </a:tc>
                <a:tc>
                  <a:txBody>
                    <a:bodyPr/>
                    <a:lstStyle/>
                    <a:p>
                      <a:pPr algn="ctr"/>
                      <a:r>
                        <a:rPr lang="en-US" sz="2200" dirty="0">
                          <a:latin typeface="Century Gothic" panose="020B0502020202020204" pitchFamily="34" charset="0"/>
                        </a:rPr>
                        <a:t>s </a:t>
                      </a:r>
                      <a:r>
                        <a:rPr lang="en-US" sz="1700" dirty="0">
                          <a:latin typeface="Century Gothic" panose="020B0502020202020204" pitchFamily="34" charset="0"/>
                        </a:rPr>
                        <a:t>/s/</a:t>
                      </a:r>
                    </a:p>
                  </a:txBody>
                  <a:tcPr marL="62345" marR="62345" marT="31173" marB="31173" anchor="ctr"/>
                </a:tc>
                <a:tc>
                  <a:txBody>
                    <a:bodyPr/>
                    <a:lstStyle/>
                    <a:p>
                      <a:pPr algn="ctr"/>
                      <a:r>
                        <a:rPr lang="en-US" sz="2200" dirty="0">
                          <a:latin typeface="Century Gothic" panose="020B0502020202020204" pitchFamily="34" charset="0"/>
                        </a:rPr>
                        <a:t>s </a:t>
                      </a:r>
                      <a:r>
                        <a:rPr lang="en-US" sz="1300" dirty="0">
                          <a:latin typeface="Century Gothic" panose="020B0502020202020204" pitchFamily="34" charset="0"/>
                        </a:rPr>
                        <a:t>/z/</a:t>
                      </a:r>
                    </a:p>
                  </a:txBody>
                  <a:tcPr marL="62345" marR="62345" marT="31173" marB="31173" anchor="ctr"/>
                </a:tc>
                <a:tc>
                  <a:txBody>
                    <a:bodyPr/>
                    <a:lstStyle/>
                    <a:p>
                      <a:pPr algn="ctr"/>
                      <a:endParaRPr lang="en-US" sz="2200" dirty="0">
                        <a:latin typeface="Century Gothic" panose="020B0502020202020204" pitchFamily="34" charset="0"/>
                      </a:endParaRPr>
                    </a:p>
                  </a:txBody>
                  <a:tcPr marL="62345" marR="62345" marT="31173" marB="31173" anchor="ctr"/>
                </a:tc>
                <a:extLst>
                  <a:ext uri="{0D108BD9-81ED-4DB2-BD59-A6C34878D82A}">
                    <a16:rowId xmlns:a16="http://schemas.microsoft.com/office/drawing/2014/main" val="10003"/>
                  </a:ext>
                </a:extLst>
              </a:tr>
            </a:tbl>
          </a:graphicData>
        </a:graphic>
      </p:graphicFrame>
      <p:sp>
        <p:nvSpPr>
          <p:cNvPr id="21" name="TextBox 20"/>
          <p:cNvSpPr txBox="1"/>
          <p:nvPr/>
        </p:nvSpPr>
        <p:spPr>
          <a:xfrm>
            <a:off x="4273236" y="5470615"/>
            <a:ext cx="3860352" cy="239296"/>
          </a:xfrm>
          <a:prstGeom prst="rect">
            <a:avLst/>
          </a:prstGeom>
          <a:noFill/>
        </p:spPr>
        <p:txBody>
          <a:bodyPr wrap="none" rtlCol="0">
            <a:spAutoFit/>
          </a:bodyPr>
          <a:lstStyle/>
          <a:p>
            <a:r>
              <a:rPr lang="en-US" sz="955" dirty="0"/>
              <a:t>TEACH SHORT VOWELS IN THIS ORDER (to space similar sounding vowels)</a:t>
            </a:r>
            <a:r>
              <a:rPr lang="en-US" sz="750" dirty="0"/>
              <a:t>:</a:t>
            </a:r>
            <a:endParaRPr lang="en-US" sz="955" dirty="0"/>
          </a:p>
        </p:txBody>
      </p:sp>
      <p:graphicFrame>
        <p:nvGraphicFramePr>
          <p:cNvPr id="10" name="Table 9"/>
          <p:cNvGraphicFramePr>
            <a:graphicFrameLocks noGrp="1"/>
          </p:cNvGraphicFramePr>
          <p:nvPr>
            <p:extLst>
              <p:ext uri="{D42A27DB-BD31-4B8C-83A1-F6EECF244321}">
                <p14:modId xmlns:p14="http://schemas.microsoft.com/office/powerpoint/2010/main" val="3448935670"/>
              </p:ext>
            </p:extLst>
          </p:nvPr>
        </p:nvGraphicFramePr>
        <p:xfrm>
          <a:off x="4384557" y="5750327"/>
          <a:ext cx="3407335" cy="565266"/>
        </p:xfrm>
        <a:graphic>
          <a:graphicData uri="http://schemas.openxmlformats.org/drawingml/2006/table">
            <a:tbl>
              <a:tblPr firstRow="1" bandRow="1">
                <a:tableStyleId>{5940675A-B579-460E-94D1-54222C63F5DA}</a:tableStyleId>
              </a:tblPr>
              <a:tblGrid>
                <a:gridCol w="681467">
                  <a:extLst>
                    <a:ext uri="{9D8B030D-6E8A-4147-A177-3AD203B41FA5}">
                      <a16:colId xmlns:a16="http://schemas.microsoft.com/office/drawing/2014/main" val="20000"/>
                    </a:ext>
                  </a:extLst>
                </a:gridCol>
                <a:gridCol w="681467">
                  <a:extLst>
                    <a:ext uri="{9D8B030D-6E8A-4147-A177-3AD203B41FA5}">
                      <a16:colId xmlns:a16="http://schemas.microsoft.com/office/drawing/2014/main" val="20001"/>
                    </a:ext>
                  </a:extLst>
                </a:gridCol>
                <a:gridCol w="681467">
                  <a:extLst>
                    <a:ext uri="{9D8B030D-6E8A-4147-A177-3AD203B41FA5}">
                      <a16:colId xmlns:a16="http://schemas.microsoft.com/office/drawing/2014/main" val="20002"/>
                    </a:ext>
                  </a:extLst>
                </a:gridCol>
                <a:gridCol w="681467">
                  <a:extLst>
                    <a:ext uri="{9D8B030D-6E8A-4147-A177-3AD203B41FA5}">
                      <a16:colId xmlns:a16="http://schemas.microsoft.com/office/drawing/2014/main" val="20003"/>
                    </a:ext>
                  </a:extLst>
                </a:gridCol>
                <a:gridCol w="681467">
                  <a:extLst>
                    <a:ext uri="{9D8B030D-6E8A-4147-A177-3AD203B41FA5}">
                      <a16:colId xmlns:a16="http://schemas.microsoft.com/office/drawing/2014/main" val="20004"/>
                    </a:ext>
                  </a:extLst>
                </a:gridCol>
              </a:tblGrid>
              <a:tr h="561109">
                <a:tc>
                  <a:txBody>
                    <a:bodyPr/>
                    <a:lstStyle/>
                    <a:p>
                      <a:pPr algn="ctr"/>
                      <a:r>
                        <a:rPr lang="en-US" sz="3300" dirty="0">
                          <a:latin typeface="Century Gothic" panose="020B0502020202020204" pitchFamily="34" charset="0"/>
                        </a:rPr>
                        <a:t>a</a:t>
                      </a:r>
                    </a:p>
                  </a:txBody>
                  <a:tcPr marL="62345" marR="62345" marT="31173" marB="31173" anchor="ctr"/>
                </a:tc>
                <a:tc>
                  <a:txBody>
                    <a:bodyPr/>
                    <a:lstStyle/>
                    <a:p>
                      <a:pPr algn="ctr"/>
                      <a:r>
                        <a:rPr lang="en-US" sz="3300" dirty="0">
                          <a:latin typeface="Century Gothic" panose="020B0502020202020204" pitchFamily="34" charset="0"/>
                        </a:rPr>
                        <a:t>i</a:t>
                      </a:r>
                    </a:p>
                  </a:txBody>
                  <a:tcPr marL="62345" marR="62345" marT="31173" marB="31173" anchor="ctr"/>
                </a:tc>
                <a:tc>
                  <a:txBody>
                    <a:bodyPr/>
                    <a:lstStyle/>
                    <a:p>
                      <a:pPr algn="ctr"/>
                      <a:r>
                        <a:rPr lang="en-US" sz="3300" dirty="0">
                          <a:latin typeface="Century Gothic" panose="020B0502020202020204" pitchFamily="34" charset="0"/>
                        </a:rPr>
                        <a:t>o</a:t>
                      </a:r>
                    </a:p>
                  </a:txBody>
                  <a:tcPr marL="62345" marR="62345" marT="31173" marB="31173" anchor="ctr"/>
                </a:tc>
                <a:tc>
                  <a:txBody>
                    <a:bodyPr/>
                    <a:lstStyle/>
                    <a:p>
                      <a:pPr algn="ctr"/>
                      <a:r>
                        <a:rPr lang="en-US" sz="3300" dirty="0">
                          <a:latin typeface="Century Gothic" panose="020B0502020202020204" pitchFamily="34" charset="0"/>
                        </a:rPr>
                        <a:t>u</a:t>
                      </a:r>
                    </a:p>
                  </a:txBody>
                  <a:tcPr marL="62345" marR="62345" marT="31173" marB="31173" anchor="ctr"/>
                </a:tc>
                <a:tc>
                  <a:txBody>
                    <a:bodyPr/>
                    <a:lstStyle/>
                    <a:p>
                      <a:pPr algn="ctr"/>
                      <a:r>
                        <a:rPr lang="en-US" sz="3300" dirty="0">
                          <a:latin typeface="Century Gothic" panose="020B0502020202020204" pitchFamily="34" charset="0"/>
                        </a:rPr>
                        <a:t>e</a:t>
                      </a:r>
                    </a:p>
                  </a:txBody>
                  <a:tcPr marL="62345" marR="62345" marT="31173" marB="31173" anchor="ctr"/>
                </a:tc>
                <a:extLst>
                  <a:ext uri="{0D108BD9-81ED-4DB2-BD59-A6C34878D82A}">
                    <a16:rowId xmlns:a16="http://schemas.microsoft.com/office/drawing/2014/main" val="10000"/>
                  </a:ext>
                </a:extLst>
              </a:tr>
            </a:tbl>
          </a:graphicData>
        </a:graphic>
      </p:graphicFrame>
      <p:cxnSp>
        <p:nvCxnSpPr>
          <p:cNvPr id="3" name="Straight Connector 2"/>
          <p:cNvCxnSpPr/>
          <p:nvPr/>
        </p:nvCxnSpPr>
        <p:spPr>
          <a:xfrm>
            <a:off x="3754538" y="4354890"/>
            <a:ext cx="4764310" cy="9305"/>
          </a:xfrm>
          <a:prstGeom prst="line">
            <a:avLst/>
          </a:prstGeom>
          <a:ln w="69850" cap="rnd">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17" name="Star: 5 Points 16">
            <a:extLst>
              <a:ext uri="{FF2B5EF4-FFF2-40B4-BE49-F238E27FC236}">
                <a16:creationId xmlns:a16="http://schemas.microsoft.com/office/drawing/2014/main" id="{0D8E3620-9836-4B80-BAD7-DC00220A884A}"/>
              </a:ext>
            </a:extLst>
          </p:cNvPr>
          <p:cNvSpPr/>
          <p:nvPr/>
        </p:nvSpPr>
        <p:spPr>
          <a:xfrm rot="1237910">
            <a:off x="4210526" y="5541069"/>
            <a:ext cx="115114" cy="91601"/>
          </a:xfrm>
          <a:prstGeom prst="star5">
            <a:avLst>
              <a:gd name="adj" fmla="val 20805"/>
              <a:gd name="hf" fmla="val 105146"/>
              <a:gd name="vf" fmla="val 110557"/>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sp>
        <p:nvSpPr>
          <p:cNvPr id="18" name="Star: 5 Points 17">
            <a:extLst>
              <a:ext uri="{FF2B5EF4-FFF2-40B4-BE49-F238E27FC236}">
                <a16:creationId xmlns:a16="http://schemas.microsoft.com/office/drawing/2014/main" id="{50EC66EE-5E3F-429E-BA52-FE2DFDF0D06E}"/>
              </a:ext>
            </a:extLst>
          </p:cNvPr>
          <p:cNvSpPr/>
          <p:nvPr/>
        </p:nvSpPr>
        <p:spPr>
          <a:xfrm rot="1237910">
            <a:off x="4260100" y="1334748"/>
            <a:ext cx="115114" cy="91601"/>
          </a:xfrm>
          <a:prstGeom prst="star5">
            <a:avLst>
              <a:gd name="adj" fmla="val 20805"/>
              <a:gd name="hf" fmla="val 105146"/>
              <a:gd name="vf" fmla="val 110557"/>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spTree>
    <p:extLst>
      <p:ext uri="{BB962C8B-B14F-4D97-AF65-F5344CB8AC3E}">
        <p14:creationId xmlns:p14="http://schemas.microsoft.com/office/powerpoint/2010/main" val="2171753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a:extLst>
              <a:ext uri="{FF2B5EF4-FFF2-40B4-BE49-F238E27FC236}">
                <a16:creationId xmlns:a16="http://schemas.microsoft.com/office/drawing/2014/main" id="{BDE58C5B-7377-48B2-A636-C92DDD50D48F}"/>
              </a:ext>
            </a:extLst>
          </p:cNvPr>
          <p:cNvPicPr>
            <a:picLocks noChangeAspect="1"/>
          </p:cNvPicPr>
          <p:nvPr/>
        </p:nvPicPr>
        <p:blipFill>
          <a:blip r:embed="rId2"/>
          <a:stretch>
            <a:fillRect/>
          </a:stretch>
        </p:blipFill>
        <p:spPr>
          <a:xfrm>
            <a:off x="3204927" y="0"/>
            <a:ext cx="6491333" cy="6858000"/>
          </a:xfrm>
          <a:prstGeom prst="rect">
            <a:avLst/>
          </a:prstGeom>
        </p:spPr>
      </p:pic>
      <p:sp>
        <p:nvSpPr>
          <p:cNvPr id="28" name="Rectangle 27">
            <a:extLst>
              <a:ext uri="{FF2B5EF4-FFF2-40B4-BE49-F238E27FC236}">
                <a16:creationId xmlns:a16="http://schemas.microsoft.com/office/drawing/2014/main" id="{6C5695C0-0B5A-473A-BD8A-3E6CE1254EDC}"/>
              </a:ext>
            </a:extLst>
          </p:cNvPr>
          <p:cNvSpPr/>
          <p:nvPr/>
        </p:nvSpPr>
        <p:spPr>
          <a:xfrm>
            <a:off x="3385996" y="506995"/>
            <a:ext cx="443620" cy="425512"/>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48723AAB-DA39-4AA9-828C-357C4AEB9E46}"/>
              </a:ext>
            </a:extLst>
          </p:cNvPr>
          <p:cNvSpPr/>
          <p:nvPr/>
        </p:nvSpPr>
        <p:spPr>
          <a:xfrm>
            <a:off x="5693120" y="496432"/>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9DD4F0EA-8BF4-47BD-A214-535EFC337657}"/>
              </a:ext>
            </a:extLst>
          </p:cNvPr>
          <p:cNvSpPr/>
          <p:nvPr/>
        </p:nvSpPr>
        <p:spPr>
          <a:xfrm>
            <a:off x="6162392" y="503977"/>
            <a:ext cx="443620" cy="410423"/>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4CB63A1-8300-4C5E-8A60-2A7845AE5B33}"/>
              </a:ext>
            </a:extLst>
          </p:cNvPr>
          <p:cNvSpPr/>
          <p:nvPr/>
        </p:nvSpPr>
        <p:spPr>
          <a:xfrm>
            <a:off x="6613556" y="475308"/>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0C9ED194-68E0-445B-A5B9-F467DC6B56D6}"/>
              </a:ext>
            </a:extLst>
          </p:cNvPr>
          <p:cNvSpPr/>
          <p:nvPr/>
        </p:nvSpPr>
        <p:spPr>
          <a:xfrm>
            <a:off x="7064721" y="500959"/>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84B2721-E5A5-49BA-80A7-0A4AB13CA46D}"/>
              </a:ext>
            </a:extLst>
          </p:cNvPr>
          <p:cNvSpPr/>
          <p:nvPr/>
        </p:nvSpPr>
        <p:spPr>
          <a:xfrm>
            <a:off x="7552099" y="490397"/>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E1030D2-962F-4483-AC8B-C961CDC620DF}"/>
              </a:ext>
            </a:extLst>
          </p:cNvPr>
          <p:cNvSpPr/>
          <p:nvPr/>
        </p:nvSpPr>
        <p:spPr>
          <a:xfrm>
            <a:off x="7994210" y="488888"/>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5C760F63-923A-4D61-B898-AD3B2EE5A5D7}"/>
              </a:ext>
            </a:extLst>
          </p:cNvPr>
          <p:cNvSpPr/>
          <p:nvPr/>
        </p:nvSpPr>
        <p:spPr>
          <a:xfrm>
            <a:off x="8445374" y="478325"/>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A826DB0D-4DB9-418F-91F2-BE3997B68988}"/>
              </a:ext>
            </a:extLst>
          </p:cNvPr>
          <p:cNvSpPr/>
          <p:nvPr/>
        </p:nvSpPr>
        <p:spPr>
          <a:xfrm>
            <a:off x="8887485" y="476816"/>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158B631-DFB2-4692-8851-75E81FB5B2F7}"/>
              </a:ext>
            </a:extLst>
          </p:cNvPr>
          <p:cNvSpPr/>
          <p:nvPr/>
        </p:nvSpPr>
        <p:spPr>
          <a:xfrm>
            <a:off x="3855267" y="487377"/>
            <a:ext cx="443620" cy="43937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467FCDF0-3175-49E8-89BB-F87740360111}"/>
              </a:ext>
            </a:extLst>
          </p:cNvPr>
          <p:cNvSpPr/>
          <p:nvPr/>
        </p:nvSpPr>
        <p:spPr>
          <a:xfrm>
            <a:off x="4315486" y="476816"/>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6D9E0CA-FEFC-4436-B595-DC701CE49F7F}"/>
              </a:ext>
            </a:extLst>
          </p:cNvPr>
          <p:cNvSpPr/>
          <p:nvPr/>
        </p:nvSpPr>
        <p:spPr>
          <a:xfrm>
            <a:off x="4766649" y="502468"/>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6A1348D3-F76C-4E94-A032-AB6E38F40106}"/>
              </a:ext>
            </a:extLst>
          </p:cNvPr>
          <p:cNvSpPr/>
          <p:nvPr/>
        </p:nvSpPr>
        <p:spPr>
          <a:xfrm>
            <a:off x="5235920" y="482852"/>
            <a:ext cx="443620" cy="443619"/>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70AE98A-A77A-46F9-8E5E-9723BF9998A4}"/>
              </a:ext>
            </a:extLst>
          </p:cNvPr>
          <p:cNvSpPr/>
          <p:nvPr/>
        </p:nvSpPr>
        <p:spPr>
          <a:xfrm>
            <a:off x="8907101" y="2153216"/>
            <a:ext cx="443620" cy="408915"/>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4CAA6E53-14C5-4197-9938-0879014DB946}"/>
              </a:ext>
            </a:extLst>
          </p:cNvPr>
          <p:cNvSpPr/>
          <p:nvPr/>
        </p:nvSpPr>
        <p:spPr>
          <a:xfrm>
            <a:off x="3411647" y="4208355"/>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85CCA00-D19F-4B50-B2FE-11C413C8B0D8}"/>
              </a:ext>
            </a:extLst>
          </p:cNvPr>
          <p:cNvSpPr/>
          <p:nvPr/>
        </p:nvSpPr>
        <p:spPr>
          <a:xfrm>
            <a:off x="5691612" y="4215900"/>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40820887-5383-4F40-B997-A3B7FFD13F04}"/>
              </a:ext>
            </a:extLst>
          </p:cNvPr>
          <p:cNvSpPr/>
          <p:nvPr/>
        </p:nvSpPr>
        <p:spPr>
          <a:xfrm>
            <a:off x="3843195" y="4196283"/>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E43A3C31-7490-4201-BC19-68D0A1FE509D}"/>
              </a:ext>
            </a:extLst>
          </p:cNvPr>
          <p:cNvSpPr/>
          <p:nvPr/>
        </p:nvSpPr>
        <p:spPr>
          <a:xfrm>
            <a:off x="4312467" y="4203829"/>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5CDED039-A0A0-4C64-8EAA-1E2D939B446B}"/>
              </a:ext>
            </a:extLst>
          </p:cNvPr>
          <p:cNvSpPr/>
          <p:nvPr/>
        </p:nvSpPr>
        <p:spPr>
          <a:xfrm>
            <a:off x="4781738" y="4220427"/>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A2EBED4A-5CB0-4983-B89E-342D0C5FC30E}"/>
              </a:ext>
            </a:extLst>
          </p:cNvPr>
          <p:cNvSpPr/>
          <p:nvPr/>
        </p:nvSpPr>
        <p:spPr>
          <a:xfrm>
            <a:off x="5232902" y="4227970"/>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C6A7C99D-3B5F-4ED1-9334-FA42D885491D}"/>
              </a:ext>
            </a:extLst>
          </p:cNvPr>
          <p:cNvSpPr/>
          <p:nvPr/>
        </p:nvSpPr>
        <p:spPr>
          <a:xfrm>
            <a:off x="7085845" y="4234007"/>
            <a:ext cx="443620" cy="31988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30EA53C5-C220-4F51-A614-47484019B0CF}"/>
              </a:ext>
            </a:extLst>
          </p:cNvPr>
          <p:cNvSpPr/>
          <p:nvPr/>
        </p:nvSpPr>
        <p:spPr>
          <a:xfrm>
            <a:off x="6631662" y="4205337"/>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5676AFE2-7D8C-4E10-A00D-838E43F1369A}"/>
              </a:ext>
            </a:extLst>
          </p:cNvPr>
          <p:cNvSpPr/>
          <p:nvPr/>
        </p:nvSpPr>
        <p:spPr>
          <a:xfrm>
            <a:off x="6159373" y="4212882"/>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1A60669B-0C04-481C-BFA4-09FE5B3C28B7}"/>
              </a:ext>
            </a:extLst>
          </p:cNvPr>
          <p:cNvSpPr/>
          <p:nvPr/>
        </p:nvSpPr>
        <p:spPr>
          <a:xfrm>
            <a:off x="8443865" y="4197793"/>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4C768A15-4477-4061-9B53-D1F729F8145F}"/>
              </a:ext>
            </a:extLst>
          </p:cNvPr>
          <p:cNvSpPr/>
          <p:nvPr/>
        </p:nvSpPr>
        <p:spPr>
          <a:xfrm>
            <a:off x="8007789" y="4223444"/>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97964F56-E7B2-4ABF-96CF-7DBEA02B3940}"/>
              </a:ext>
            </a:extLst>
          </p:cNvPr>
          <p:cNvSpPr/>
          <p:nvPr/>
        </p:nvSpPr>
        <p:spPr>
          <a:xfrm>
            <a:off x="7535500" y="4212881"/>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16B8EBB2-B0FF-4BAC-8328-1CCAC91717CD}"/>
              </a:ext>
            </a:extLst>
          </p:cNvPr>
          <p:cNvSpPr/>
          <p:nvPr/>
        </p:nvSpPr>
        <p:spPr>
          <a:xfrm>
            <a:off x="8905592" y="4197793"/>
            <a:ext cx="443620" cy="363646"/>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CA3F0707-0660-4D4F-ACE7-8E031E39AC04}"/>
              </a:ext>
            </a:extLst>
          </p:cNvPr>
          <p:cNvSpPr txBox="1"/>
          <p:nvPr/>
        </p:nvSpPr>
        <p:spPr>
          <a:xfrm>
            <a:off x="341870" y="496079"/>
            <a:ext cx="2649415" cy="4093428"/>
          </a:xfrm>
          <a:prstGeom prst="rect">
            <a:avLst/>
          </a:prstGeom>
          <a:noFill/>
        </p:spPr>
        <p:txBody>
          <a:bodyPr wrap="square" rtlCol="0">
            <a:spAutoFit/>
          </a:bodyPr>
          <a:lstStyle/>
          <a:p>
            <a:r>
              <a:rPr lang="en-US" sz="2000" dirty="0">
                <a:solidFill>
                  <a:schemeClr val="accent6"/>
                </a:solidFill>
              </a:rPr>
              <a:t>KEEP TRACK OF THE PHONEMES LEARNED</a:t>
            </a:r>
          </a:p>
          <a:p>
            <a:endParaRPr lang="en-US" sz="2000" dirty="0">
              <a:solidFill>
                <a:schemeClr val="accent6"/>
              </a:solidFill>
            </a:endParaRPr>
          </a:p>
          <a:p>
            <a:r>
              <a:rPr lang="en-US" sz="2000" dirty="0">
                <a:solidFill>
                  <a:schemeClr val="accent6"/>
                </a:solidFill>
              </a:rPr>
              <a:t>Click on the sound </a:t>
            </a:r>
          </a:p>
          <a:p>
            <a:r>
              <a:rPr lang="en-US" sz="2000" dirty="0">
                <a:solidFill>
                  <a:schemeClr val="accent6"/>
                </a:solidFill>
              </a:rPr>
              <a:t>at the top. Pull down the bottom dot to highlight each spelling learned.</a:t>
            </a:r>
          </a:p>
          <a:p>
            <a:endParaRPr lang="en-US" sz="2000" dirty="0">
              <a:solidFill>
                <a:schemeClr val="accent6"/>
              </a:solidFill>
            </a:endParaRPr>
          </a:p>
          <a:p>
            <a:r>
              <a:rPr lang="en-US" sz="2000" dirty="0">
                <a:solidFill>
                  <a:schemeClr val="accent6"/>
                </a:solidFill>
              </a:rPr>
              <a:t>Copy and paste the square below if you need to highlight a particular spelling. </a:t>
            </a:r>
          </a:p>
        </p:txBody>
      </p:sp>
      <p:sp>
        <p:nvSpPr>
          <p:cNvPr id="83" name="TextBox 82">
            <a:extLst>
              <a:ext uri="{FF2B5EF4-FFF2-40B4-BE49-F238E27FC236}">
                <a16:creationId xmlns:a16="http://schemas.microsoft.com/office/drawing/2014/main" id="{FABDE46E-7694-4FBE-8E4F-65178B1D235C}"/>
              </a:ext>
            </a:extLst>
          </p:cNvPr>
          <p:cNvSpPr txBox="1"/>
          <p:nvPr/>
        </p:nvSpPr>
        <p:spPr>
          <a:xfrm>
            <a:off x="3358835" y="153909"/>
            <a:ext cx="6011503" cy="307777"/>
          </a:xfrm>
          <a:prstGeom prst="rect">
            <a:avLst/>
          </a:prstGeom>
          <a:solidFill>
            <a:schemeClr val="bg1"/>
          </a:solidFill>
        </p:spPr>
        <p:txBody>
          <a:bodyPr wrap="square" rtlCol="0">
            <a:spAutoFit/>
          </a:bodyPr>
          <a:lstStyle/>
          <a:p>
            <a:r>
              <a:rPr lang="en-US" sz="1400" b="1" dirty="0">
                <a:solidFill>
                  <a:schemeClr val="bg1">
                    <a:lumMod val="50000"/>
                  </a:schemeClr>
                </a:solidFill>
                <a:latin typeface="Century Gothic" panose="020B0502020202020204" pitchFamily="34" charset="0"/>
              </a:rPr>
              <a:t>What Says...?                                    Student:</a:t>
            </a:r>
          </a:p>
        </p:txBody>
      </p:sp>
      <p:sp>
        <p:nvSpPr>
          <p:cNvPr id="2" name="Rectangle 1">
            <a:extLst>
              <a:ext uri="{FF2B5EF4-FFF2-40B4-BE49-F238E27FC236}">
                <a16:creationId xmlns:a16="http://schemas.microsoft.com/office/drawing/2014/main" id="{088EE274-58BF-4228-8F89-04AA34DD4B8D}"/>
              </a:ext>
            </a:extLst>
          </p:cNvPr>
          <p:cNvSpPr/>
          <p:nvPr/>
        </p:nvSpPr>
        <p:spPr>
          <a:xfrm>
            <a:off x="1190328" y="5038784"/>
            <a:ext cx="443620" cy="348762"/>
          </a:xfrm>
          <a:prstGeom prst="rect">
            <a:avLst/>
          </a:prstGeom>
          <a:solidFill>
            <a:schemeClr val="accent6">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5920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ltHorz">
          <a:fgClr>
            <a:schemeClr val="accent6"/>
          </a:fgClr>
          <a:bgClr>
            <a:schemeClr val="bg1"/>
          </a:bgClr>
        </a:patt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F4FA82-1A76-44C1-A116-0C66F7C53040}"/>
              </a:ext>
            </a:extLst>
          </p:cNvPr>
          <p:cNvSpPr/>
          <p:nvPr/>
        </p:nvSpPr>
        <p:spPr>
          <a:xfrm>
            <a:off x="860090" y="4798337"/>
            <a:ext cx="10628768" cy="633742"/>
          </a:xfrm>
          <a:prstGeom prst="rect">
            <a:avLst/>
          </a:prstGeom>
          <a:blipFill>
            <a:blip r:embed="rId2"/>
            <a:tile tx="0" ty="0" sx="100000" sy="100000" flip="none" algn="tl"/>
          </a:blipFill>
          <a:ln w="317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4EB4771-91F2-4621-8166-296D51EC61BD}"/>
              </a:ext>
            </a:extLst>
          </p:cNvPr>
          <p:cNvSpPr/>
          <p:nvPr/>
        </p:nvSpPr>
        <p:spPr>
          <a:xfrm>
            <a:off x="2215010" y="1271497"/>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t</a:t>
            </a:r>
          </a:p>
        </p:txBody>
      </p:sp>
      <p:sp>
        <p:nvSpPr>
          <p:cNvPr id="6" name="Rectangle 5">
            <a:extLst>
              <a:ext uri="{FF2B5EF4-FFF2-40B4-BE49-F238E27FC236}">
                <a16:creationId xmlns:a16="http://schemas.microsoft.com/office/drawing/2014/main" id="{A44A8809-3E56-4435-AAF8-AC2CC5151376}"/>
              </a:ext>
            </a:extLst>
          </p:cNvPr>
          <p:cNvSpPr/>
          <p:nvPr/>
        </p:nvSpPr>
        <p:spPr>
          <a:xfrm>
            <a:off x="4852605" y="1269989"/>
            <a:ext cx="2526384" cy="3808429"/>
          </a:xfrm>
          <a:prstGeom prst="rect">
            <a:avLst/>
          </a:prstGeom>
          <a:solidFill>
            <a:srgbClr val="FEC6FB"/>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a</a:t>
            </a:r>
          </a:p>
        </p:txBody>
      </p:sp>
      <p:sp>
        <p:nvSpPr>
          <p:cNvPr id="8" name="Rectangle 7">
            <a:extLst>
              <a:ext uri="{FF2B5EF4-FFF2-40B4-BE49-F238E27FC236}">
                <a16:creationId xmlns:a16="http://schemas.microsoft.com/office/drawing/2014/main" id="{FC1F23C6-CB33-4AD3-BD48-FBF6E03B8173}"/>
              </a:ext>
            </a:extLst>
          </p:cNvPr>
          <p:cNvSpPr/>
          <p:nvPr/>
        </p:nvSpPr>
        <p:spPr>
          <a:xfrm>
            <a:off x="7499258" y="1266216"/>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d</a:t>
            </a:r>
          </a:p>
        </p:txBody>
      </p:sp>
      <p:sp>
        <p:nvSpPr>
          <p:cNvPr id="11" name="Rectangle 10">
            <a:extLst>
              <a:ext uri="{FF2B5EF4-FFF2-40B4-BE49-F238E27FC236}">
                <a16:creationId xmlns:a16="http://schemas.microsoft.com/office/drawing/2014/main" id="{3DECEC40-C717-4A89-91C8-C73EDC5A4FAB}"/>
              </a:ext>
            </a:extLst>
          </p:cNvPr>
          <p:cNvSpPr/>
          <p:nvPr/>
        </p:nvSpPr>
        <p:spPr>
          <a:xfrm>
            <a:off x="867634" y="5051834"/>
            <a:ext cx="10628768" cy="380245"/>
          </a:xfrm>
          <a:prstGeom prst="rect">
            <a:avLst/>
          </a:prstGeom>
          <a:blipFill>
            <a:blip r:embed="rId2"/>
            <a:tile tx="0" ty="0" sx="100000" sy="100000" flip="none" algn="tl"/>
          </a:blipFill>
          <a:ln w="3492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F519A85-7D8A-49B7-889D-9AF6F181BE39}"/>
              </a:ext>
            </a:extLst>
          </p:cNvPr>
          <p:cNvSpPr txBox="1"/>
          <p:nvPr/>
        </p:nvSpPr>
        <p:spPr>
          <a:xfrm>
            <a:off x="3512745" y="6418907"/>
            <a:ext cx="6194003" cy="369332"/>
          </a:xfrm>
          <a:prstGeom prst="rect">
            <a:avLst/>
          </a:prstGeom>
          <a:noFill/>
        </p:spPr>
        <p:txBody>
          <a:bodyPr wrap="none" rtlCol="0">
            <a:spAutoFit/>
          </a:bodyPr>
          <a:lstStyle/>
          <a:p>
            <a:r>
              <a:rPr lang="en-US" dirty="0">
                <a:solidFill>
                  <a:schemeClr val="accent6"/>
                </a:solidFill>
              </a:rPr>
              <a:t>CVC: short vowels, vowel teams, consonant digraphs or trigraphs</a:t>
            </a:r>
          </a:p>
        </p:txBody>
      </p:sp>
      <p:sp>
        <p:nvSpPr>
          <p:cNvPr id="3" name="Arrow: Pentagon 2">
            <a:extLst>
              <a:ext uri="{FF2B5EF4-FFF2-40B4-BE49-F238E27FC236}">
                <a16:creationId xmlns:a16="http://schemas.microsoft.com/office/drawing/2014/main" id="{F1360F5D-B70B-43FC-A945-F30AC42997FA}"/>
              </a:ext>
            </a:extLst>
          </p:cNvPr>
          <p:cNvSpPr/>
          <p:nvPr/>
        </p:nvSpPr>
        <p:spPr>
          <a:xfrm>
            <a:off x="2199991" y="3385996"/>
            <a:ext cx="244446" cy="1656783"/>
          </a:xfrm>
          <a:prstGeom prst="homePlate">
            <a:avLst>
              <a:gd name="adj" fmla="val 57778"/>
            </a:avLst>
          </a:prstGeom>
          <a:solidFill>
            <a:srgbClr val="70AD4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819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ltHorz">
          <a:fgClr>
            <a:srgbClr val="FF3300"/>
          </a:fgClr>
          <a:bgClr>
            <a:schemeClr val="bg1"/>
          </a:bgClr>
        </a:patt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F4FA82-1A76-44C1-A116-0C66F7C53040}"/>
              </a:ext>
            </a:extLst>
          </p:cNvPr>
          <p:cNvSpPr/>
          <p:nvPr/>
        </p:nvSpPr>
        <p:spPr>
          <a:xfrm>
            <a:off x="860090" y="4798337"/>
            <a:ext cx="10628768" cy="633742"/>
          </a:xfrm>
          <a:prstGeom prst="rect">
            <a:avLst/>
          </a:prstGeom>
          <a:blipFill>
            <a:blip r:embed="rId2"/>
            <a:tile tx="0" ty="0" sx="100000" sy="100000" flip="none" algn="tl"/>
          </a:blipFill>
          <a:ln w="317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4EB4771-91F2-4621-8166-296D51EC61BD}"/>
              </a:ext>
            </a:extLst>
          </p:cNvPr>
          <p:cNvSpPr/>
          <p:nvPr/>
        </p:nvSpPr>
        <p:spPr>
          <a:xfrm>
            <a:off x="2187850" y="1267485"/>
            <a:ext cx="2526384" cy="3785282"/>
          </a:xfrm>
          <a:prstGeom prst="rect">
            <a:avLst/>
          </a:prstGeom>
          <a:solidFill>
            <a:schemeClr val="bg1"/>
          </a:solidFill>
          <a:ln>
            <a:solidFill>
              <a:schemeClr val="tx1">
                <a:lumMod val="50000"/>
                <a:lumOff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115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A44A8809-3E56-4435-AAF8-AC2CC5151376}"/>
              </a:ext>
            </a:extLst>
          </p:cNvPr>
          <p:cNvSpPr/>
          <p:nvPr/>
        </p:nvSpPr>
        <p:spPr>
          <a:xfrm>
            <a:off x="4825445" y="1269989"/>
            <a:ext cx="2526384" cy="3808429"/>
          </a:xfrm>
          <a:prstGeom prst="rect">
            <a:avLst/>
          </a:prstGeom>
          <a:solidFill>
            <a:schemeClr val="bg1"/>
          </a:solidFill>
          <a:ln>
            <a:solidFill>
              <a:schemeClr val="tx1">
                <a:lumMod val="50000"/>
                <a:lumOff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t</a:t>
            </a:r>
          </a:p>
        </p:txBody>
      </p:sp>
      <p:sp>
        <p:nvSpPr>
          <p:cNvPr id="8" name="Rectangle 7">
            <a:extLst>
              <a:ext uri="{FF2B5EF4-FFF2-40B4-BE49-F238E27FC236}">
                <a16:creationId xmlns:a16="http://schemas.microsoft.com/office/drawing/2014/main" id="{FC1F23C6-CB33-4AD3-BD48-FBF6E03B8173}"/>
              </a:ext>
            </a:extLst>
          </p:cNvPr>
          <p:cNvSpPr/>
          <p:nvPr/>
        </p:nvSpPr>
        <p:spPr>
          <a:xfrm>
            <a:off x="7472098" y="1257163"/>
            <a:ext cx="2526384" cy="3808429"/>
          </a:xfrm>
          <a:prstGeom prst="rect">
            <a:avLst/>
          </a:prstGeom>
          <a:solidFill>
            <a:srgbClr val="FEC6FB"/>
          </a:solidFill>
          <a:ln>
            <a:solidFill>
              <a:schemeClr val="tx1">
                <a:lumMod val="50000"/>
                <a:lumOff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ay</a:t>
            </a:r>
          </a:p>
        </p:txBody>
      </p:sp>
      <p:sp>
        <p:nvSpPr>
          <p:cNvPr id="11" name="Rectangle 10">
            <a:extLst>
              <a:ext uri="{FF2B5EF4-FFF2-40B4-BE49-F238E27FC236}">
                <a16:creationId xmlns:a16="http://schemas.microsoft.com/office/drawing/2014/main" id="{3DECEC40-C717-4A89-91C8-C73EDC5A4FAB}"/>
              </a:ext>
            </a:extLst>
          </p:cNvPr>
          <p:cNvSpPr/>
          <p:nvPr/>
        </p:nvSpPr>
        <p:spPr>
          <a:xfrm>
            <a:off x="867634" y="5051834"/>
            <a:ext cx="10628768" cy="380245"/>
          </a:xfrm>
          <a:prstGeom prst="rect">
            <a:avLst/>
          </a:prstGeom>
          <a:blipFill>
            <a:blip r:embed="rId2"/>
            <a:tile tx="0" ty="0" sx="100000" sy="100000" flip="none" algn="tl"/>
          </a:blipFill>
          <a:ln w="3492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F519A85-7D8A-49B7-889D-9AF6F181BE39}"/>
              </a:ext>
            </a:extLst>
          </p:cNvPr>
          <p:cNvSpPr txBox="1"/>
          <p:nvPr/>
        </p:nvSpPr>
        <p:spPr>
          <a:xfrm>
            <a:off x="5078995" y="6355534"/>
            <a:ext cx="2059025" cy="369332"/>
          </a:xfrm>
          <a:prstGeom prst="rect">
            <a:avLst/>
          </a:prstGeom>
          <a:noFill/>
        </p:spPr>
        <p:txBody>
          <a:bodyPr wrap="none" rtlCol="0">
            <a:spAutoFit/>
          </a:bodyPr>
          <a:lstStyle/>
          <a:p>
            <a:r>
              <a:rPr lang="en-US" dirty="0">
                <a:solidFill>
                  <a:srgbClr val="FF3300"/>
                </a:solidFill>
              </a:rPr>
              <a:t>Ending vowel teams</a:t>
            </a:r>
          </a:p>
        </p:txBody>
      </p:sp>
      <p:sp>
        <p:nvSpPr>
          <p:cNvPr id="3" name="Arrow: Pentagon 2">
            <a:extLst>
              <a:ext uri="{FF2B5EF4-FFF2-40B4-BE49-F238E27FC236}">
                <a16:creationId xmlns:a16="http://schemas.microsoft.com/office/drawing/2014/main" id="{F1360F5D-B70B-43FC-A945-F30AC42997FA}"/>
              </a:ext>
            </a:extLst>
          </p:cNvPr>
          <p:cNvSpPr/>
          <p:nvPr/>
        </p:nvSpPr>
        <p:spPr>
          <a:xfrm>
            <a:off x="2199991" y="3385996"/>
            <a:ext cx="244446" cy="1656783"/>
          </a:xfrm>
          <a:prstGeom prst="homePlate">
            <a:avLst>
              <a:gd name="adj" fmla="val 57778"/>
            </a:avLst>
          </a:prstGeom>
          <a:solidFill>
            <a:srgbClr val="FF33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90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ltHorz">
          <a:fgClr>
            <a:srgbClr val="0070C0"/>
          </a:fgClr>
          <a:bgClr>
            <a:schemeClr val="bg1"/>
          </a:bgClr>
        </a:patt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F4FA82-1A76-44C1-A116-0C66F7C53040}"/>
              </a:ext>
            </a:extLst>
          </p:cNvPr>
          <p:cNvSpPr/>
          <p:nvPr/>
        </p:nvSpPr>
        <p:spPr>
          <a:xfrm>
            <a:off x="472288" y="4798337"/>
            <a:ext cx="11251948" cy="633742"/>
          </a:xfrm>
          <a:prstGeom prst="rect">
            <a:avLst/>
          </a:prstGeom>
          <a:blipFill>
            <a:blip r:embed="rId2"/>
            <a:tile tx="0" ty="0" sx="100000" sy="100000" flip="none" algn="tl"/>
          </a:blipFill>
          <a:ln w="317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4EB4771-91F2-4621-8166-296D51EC61BD}"/>
              </a:ext>
            </a:extLst>
          </p:cNvPr>
          <p:cNvSpPr/>
          <p:nvPr/>
        </p:nvSpPr>
        <p:spPr>
          <a:xfrm>
            <a:off x="884173" y="1262444"/>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s</a:t>
            </a:r>
            <a:endParaRPr lang="en-US" sz="11500" dirty="0"/>
          </a:p>
        </p:txBody>
      </p:sp>
      <p:sp>
        <p:nvSpPr>
          <p:cNvPr id="6" name="Rectangle 5">
            <a:extLst>
              <a:ext uri="{FF2B5EF4-FFF2-40B4-BE49-F238E27FC236}">
                <a16:creationId xmlns:a16="http://schemas.microsoft.com/office/drawing/2014/main" id="{A44A8809-3E56-4435-AAF8-AC2CC5151376}"/>
              </a:ext>
            </a:extLst>
          </p:cNvPr>
          <p:cNvSpPr/>
          <p:nvPr/>
        </p:nvSpPr>
        <p:spPr>
          <a:xfrm>
            <a:off x="3511191" y="1260936"/>
            <a:ext cx="2526384" cy="3808429"/>
          </a:xfrm>
          <a:prstGeom prst="rect">
            <a:avLst/>
          </a:prstGeom>
          <a:solidFill>
            <a:srgbClr val="FEC6FB"/>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o</a:t>
            </a:r>
          </a:p>
        </p:txBody>
      </p:sp>
      <p:sp>
        <p:nvSpPr>
          <p:cNvPr id="8" name="Rectangle 7">
            <a:extLst>
              <a:ext uri="{FF2B5EF4-FFF2-40B4-BE49-F238E27FC236}">
                <a16:creationId xmlns:a16="http://schemas.microsoft.com/office/drawing/2014/main" id="{FC1F23C6-CB33-4AD3-BD48-FBF6E03B8173}"/>
              </a:ext>
            </a:extLst>
          </p:cNvPr>
          <p:cNvSpPr/>
          <p:nvPr/>
        </p:nvSpPr>
        <p:spPr>
          <a:xfrm>
            <a:off x="6147262" y="1257163"/>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t</a:t>
            </a:r>
            <a:endParaRPr lang="en-US" sz="11500" dirty="0">
              <a:latin typeface="Century Gothic" panose="020B0502020202020204" pitchFamily="34" charset="0"/>
            </a:endParaRPr>
          </a:p>
        </p:txBody>
      </p:sp>
      <p:sp>
        <p:nvSpPr>
          <p:cNvPr id="2" name="Rectangle 1">
            <a:extLst>
              <a:ext uri="{FF2B5EF4-FFF2-40B4-BE49-F238E27FC236}">
                <a16:creationId xmlns:a16="http://schemas.microsoft.com/office/drawing/2014/main" id="{6F0D962C-427A-4A23-B685-880CE7DD745A}"/>
              </a:ext>
            </a:extLst>
          </p:cNvPr>
          <p:cNvSpPr/>
          <p:nvPr/>
        </p:nvSpPr>
        <p:spPr>
          <a:xfrm>
            <a:off x="8783332" y="1255660"/>
            <a:ext cx="2526384" cy="3808429"/>
          </a:xfrm>
          <a:prstGeom prst="rect">
            <a:avLst/>
          </a:prstGeom>
          <a:solidFill>
            <a:srgbClr val="FEC6FB"/>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e</a:t>
            </a:r>
            <a:endParaRPr lang="en-US" sz="11500" dirty="0">
              <a:latin typeface="Century Gothic" panose="020B0502020202020204" pitchFamily="34" charset="0"/>
            </a:endParaRPr>
          </a:p>
        </p:txBody>
      </p:sp>
      <p:sp>
        <p:nvSpPr>
          <p:cNvPr id="11" name="Rectangle 10">
            <a:extLst>
              <a:ext uri="{FF2B5EF4-FFF2-40B4-BE49-F238E27FC236}">
                <a16:creationId xmlns:a16="http://schemas.microsoft.com/office/drawing/2014/main" id="{3DECEC40-C717-4A89-91C8-C73EDC5A4FAB}"/>
              </a:ext>
            </a:extLst>
          </p:cNvPr>
          <p:cNvSpPr/>
          <p:nvPr/>
        </p:nvSpPr>
        <p:spPr>
          <a:xfrm>
            <a:off x="479832" y="5051834"/>
            <a:ext cx="11251948" cy="380245"/>
          </a:xfrm>
          <a:prstGeom prst="rect">
            <a:avLst/>
          </a:prstGeom>
          <a:blipFill>
            <a:blip r:embed="rId2"/>
            <a:tile tx="0" ty="0" sx="100000" sy="100000" flip="none" algn="tl"/>
          </a:blipFill>
          <a:ln w="3492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5FE154D-D844-43FA-ABCE-CED6D5E36027}"/>
              </a:ext>
            </a:extLst>
          </p:cNvPr>
          <p:cNvSpPr txBox="1"/>
          <p:nvPr/>
        </p:nvSpPr>
        <p:spPr>
          <a:xfrm>
            <a:off x="5667471" y="6391748"/>
            <a:ext cx="917239" cy="369332"/>
          </a:xfrm>
          <a:prstGeom prst="rect">
            <a:avLst/>
          </a:prstGeom>
          <a:noFill/>
        </p:spPr>
        <p:txBody>
          <a:bodyPr wrap="none" rtlCol="0">
            <a:spAutoFit/>
          </a:bodyPr>
          <a:lstStyle/>
          <a:p>
            <a:r>
              <a:rPr lang="en-US" dirty="0">
                <a:solidFill>
                  <a:schemeClr val="accent5">
                    <a:lumMod val="75000"/>
                  </a:schemeClr>
                </a:solidFill>
              </a:rPr>
              <a:t>Magic E</a:t>
            </a:r>
          </a:p>
        </p:txBody>
      </p:sp>
      <p:sp>
        <p:nvSpPr>
          <p:cNvPr id="7" name="Arrow: Pentagon 6">
            <a:extLst>
              <a:ext uri="{FF2B5EF4-FFF2-40B4-BE49-F238E27FC236}">
                <a16:creationId xmlns:a16="http://schemas.microsoft.com/office/drawing/2014/main" id="{7AA82C6A-B4CD-4A74-A17E-27A2EAADCAFD}"/>
              </a:ext>
            </a:extLst>
          </p:cNvPr>
          <p:cNvSpPr/>
          <p:nvPr/>
        </p:nvSpPr>
        <p:spPr>
          <a:xfrm>
            <a:off x="887237" y="3385996"/>
            <a:ext cx="235394" cy="1656783"/>
          </a:xfrm>
          <a:prstGeom prst="homePlate">
            <a:avLst>
              <a:gd name="adj" fmla="val 57778"/>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9598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ltHorz">
          <a:fgClr>
            <a:srgbClr val="F5860B"/>
          </a:fgClr>
          <a:bgClr>
            <a:schemeClr val="bg1"/>
          </a:bgClr>
        </a:patt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F4FA82-1A76-44C1-A116-0C66F7C53040}"/>
              </a:ext>
            </a:extLst>
          </p:cNvPr>
          <p:cNvSpPr/>
          <p:nvPr/>
        </p:nvSpPr>
        <p:spPr>
          <a:xfrm>
            <a:off x="481341" y="4798337"/>
            <a:ext cx="11251948" cy="633742"/>
          </a:xfrm>
          <a:prstGeom prst="rect">
            <a:avLst/>
          </a:prstGeom>
          <a:blipFill>
            <a:blip r:embed="rId2"/>
            <a:tile tx="0" ty="0" sx="100000" sy="100000" flip="none" algn="tl"/>
          </a:blipFill>
          <a:ln w="317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4EB4771-91F2-4621-8166-296D51EC61BD}"/>
              </a:ext>
            </a:extLst>
          </p:cNvPr>
          <p:cNvSpPr/>
          <p:nvPr/>
        </p:nvSpPr>
        <p:spPr>
          <a:xfrm>
            <a:off x="884173" y="1262444"/>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g</a:t>
            </a:r>
            <a:endParaRPr lang="en-US" sz="11500" dirty="0">
              <a:solidFill>
                <a:schemeClr val="tx1"/>
              </a:solidFill>
            </a:endParaRPr>
          </a:p>
        </p:txBody>
      </p:sp>
      <p:sp>
        <p:nvSpPr>
          <p:cNvPr id="6" name="Rectangle 5">
            <a:extLst>
              <a:ext uri="{FF2B5EF4-FFF2-40B4-BE49-F238E27FC236}">
                <a16:creationId xmlns:a16="http://schemas.microsoft.com/office/drawing/2014/main" id="{A44A8809-3E56-4435-AAF8-AC2CC5151376}"/>
              </a:ext>
            </a:extLst>
          </p:cNvPr>
          <p:cNvSpPr/>
          <p:nvPr/>
        </p:nvSpPr>
        <p:spPr>
          <a:xfrm>
            <a:off x="3520244" y="1260936"/>
            <a:ext cx="2526384" cy="3808429"/>
          </a:xfrm>
          <a:prstGeom prst="rect">
            <a:avLst/>
          </a:prstGeom>
          <a:solidFill>
            <a:srgbClr val="FEC6FB"/>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a</a:t>
            </a:r>
          </a:p>
        </p:txBody>
      </p:sp>
      <p:sp>
        <p:nvSpPr>
          <p:cNvPr id="8" name="Rectangle 7">
            <a:extLst>
              <a:ext uri="{FF2B5EF4-FFF2-40B4-BE49-F238E27FC236}">
                <a16:creationId xmlns:a16="http://schemas.microsoft.com/office/drawing/2014/main" id="{FC1F23C6-CB33-4AD3-BD48-FBF6E03B8173}"/>
              </a:ext>
            </a:extLst>
          </p:cNvPr>
          <p:cNvSpPr/>
          <p:nvPr/>
        </p:nvSpPr>
        <p:spPr>
          <a:xfrm>
            <a:off x="6156315" y="1257163"/>
            <a:ext cx="2526384" cy="3808429"/>
          </a:xfrm>
          <a:prstGeom prst="rect">
            <a:avLst/>
          </a:prstGeom>
          <a:solidFill>
            <a:srgbClr val="FEC6FB"/>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r</a:t>
            </a:r>
          </a:p>
        </p:txBody>
      </p:sp>
      <p:sp>
        <p:nvSpPr>
          <p:cNvPr id="2" name="Rectangle 1">
            <a:extLst>
              <a:ext uri="{FF2B5EF4-FFF2-40B4-BE49-F238E27FC236}">
                <a16:creationId xmlns:a16="http://schemas.microsoft.com/office/drawing/2014/main" id="{6F0D962C-427A-4A23-B685-880CE7DD745A}"/>
              </a:ext>
            </a:extLst>
          </p:cNvPr>
          <p:cNvSpPr/>
          <p:nvPr/>
        </p:nvSpPr>
        <p:spPr>
          <a:xfrm>
            <a:off x="8792385" y="1255660"/>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k</a:t>
            </a:r>
          </a:p>
        </p:txBody>
      </p:sp>
      <p:sp>
        <p:nvSpPr>
          <p:cNvPr id="11" name="Rectangle 10">
            <a:extLst>
              <a:ext uri="{FF2B5EF4-FFF2-40B4-BE49-F238E27FC236}">
                <a16:creationId xmlns:a16="http://schemas.microsoft.com/office/drawing/2014/main" id="{3DECEC40-C717-4A89-91C8-C73EDC5A4FAB}"/>
              </a:ext>
            </a:extLst>
          </p:cNvPr>
          <p:cNvSpPr/>
          <p:nvPr/>
        </p:nvSpPr>
        <p:spPr>
          <a:xfrm>
            <a:off x="488885" y="5051834"/>
            <a:ext cx="11251948" cy="380245"/>
          </a:xfrm>
          <a:prstGeom prst="rect">
            <a:avLst/>
          </a:prstGeom>
          <a:blipFill>
            <a:blip r:embed="rId2"/>
            <a:tile tx="0" ty="0" sx="100000" sy="100000" flip="none" algn="tl"/>
          </a:blipFill>
          <a:ln w="3492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9476CC2-D093-460E-BE56-34FA51BB3085}"/>
              </a:ext>
            </a:extLst>
          </p:cNvPr>
          <p:cNvSpPr txBox="1"/>
          <p:nvPr/>
        </p:nvSpPr>
        <p:spPr>
          <a:xfrm>
            <a:off x="5486401" y="6418907"/>
            <a:ext cx="1363450" cy="369332"/>
          </a:xfrm>
          <a:prstGeom prst="rect">
            <a:avLst/>
          </a:prstGeom>
          <a:noFill/>
        </p:spPr>
        <p:txBody>
          <a:bodyPr wrap="none" rtlCol="0">
            <a:spAutoFit/>
          </a:bodyPr>
          <a:lstStyle/>
          <a:p>
            <a:r>
              <a:rPr lang="en-US" dirty="0">
                <a:solidFill>
                  <a:srgbClr val="F5860B"/>
                </a:solidFill>
              </a:rPr>
              <a:t>R-Controlled</a:t>
            </a:r>
          </a:p>
        </p:txBody>
      </p:sp>
      <p:sp>
        <p:nvSpPr>
          <p:cNvPr id="7" name="Arrow: Pentagon 6">
            <a:extLst>
              <a:ext uri="{FF2B5EF4-FFF2-40B4-BE49-F238E27FC236}">
                <a16:creationId xmlns:a16="http://schemas.microsoft.com/office/drawing/2014/main" id="{C5517E9E-ADBA-4EF6-A611-B25069D556EA}"/>
              </a:ext>
            </a:extLst>
          </p:cNvPr>
          <p:cNvSpPr/>
          <p:nvPr/>
        </p:nvSpPr>
        <p:spPr>
          <a:xfrm>
            <a:off x="896293" y="3413157"/>
            <a:ext cx="253498" cy="1656783"/>
          </a:xfrm>
          <a:prstGeom prst="homePlate">
            <a:avLst>
              <a:gd name="adj" fmla="val 57778"/>
            </a:avLst>
          </a:prstGeom>
          <a:solidFill>
            <a:srgbClr val="F5860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6071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ltHorz">
          <a:fgClr>
            <a:srgbClr val="9966FF"/>
          </a:fgClr>
          <a:bgClr>
            <a:schemeClr val="bg1"/>
          </a:bgClr>
        </a:patt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F4FA82-1A76-44C1-A116-0C66F7C53040}"/>
              </a:ext>
            </a:extLst>
          </p:cNvPr>
          <p:cNvSpPr/>
          <p:nvPr/>
        </p:nvSpPr>
        <p:spPr>
          <a:xfrm>
            <a:off x="445129" y="4798337"/>
            <a:ext cx="11251948" cy="633742"/>
          </a:xfrm>
          <a:prstGeom prst="rect">
            <a:avLst/>
          </a:prstGeom>
          <a:blipFill>
            <a:blip r:embed="rId2"/>
            <a:tile tx="0" ty="0" sx="100000" sy="100000" flip="none" algn="tl"/>
          </a:blipFill>
          <a:ln w="317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4EB4771-91F2-4621-8166-296D51EC61BD}"/>
              </a:ext>
            </a:extLst>
          </p:cNvPr>
          <p:cNvSpPr/>
          <p:nvPr/>
        </p:nvSpPr>
        <p:spPr>
          <a:xfrm>
            <a:off x="875121" y="1262444"/>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b</a:t>
            </a:r>
            <a:endParaRPr lang="en-US" sz="11500" dirty="0">
              <a:solidFill>
                <a:schemeClr val="tx1"/>
              </a:solidFill>
            </a:endParaRPr>
          </a:p>
        </p:txBody>
      </p:sp>
      <p:sp>
        <p:nvSpPr>
          <p:cNvPr id="6" name="Rectangle 5">
            <a:extLst>
              <a:ext uri="{FF2B5EF4-FFF2-40B4-BE49-F238E27FC236}">
                <a16:creationId xmlns:a16="http://schemas.microsoft.com/office/drawing/2014/main" id="{A44A8809-3E56-4435-AAF8-AC2CC5151376}"/>
              </a:ext>
            </a:extLst>
          </p:cNvPr>
          <p:cNvSpPr/>
          <p:nvPr/>
        </p:nvSpPr>
        <p:spPr>
          <a:xfrm>
            <a:off x="3493085" y="1260936"/>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l</a:t>
            </a:r>
          </a:p>
        </p:txBody>
      </p:sp>
      <p:sp>
        <p:nvSpPr>
          <p:cNvPr id="8" name="Rectangle 7">
            <a:extLst>
              <a:ext uri="{FF2B5EF4-FFF2-40B4-BE49-F238E27FC236}">
                <a16:creationId xmlns:a16="http://schemas.microsoft.com/office/drawing/2014/main" id="{FC1F23C6-CB33-4AD3-BD48-FBF6E03B8173}"/>
              </a:ext>
            </a:extLst>
          </p:cNvPr>
          <p:cNvSpPr/>
          <p:nvPr/>
        </p:nvSpPr>
        <p:spPr>
          <a:xfrm>
            <a:off x="6120103" y="1257163"/>
            <a:ext cx="2526384" cy="3808429"/>
          </a:xfrm>
          <a:prstGeom prst="rect">
            <a:avLst/>
          </a:prstGeom>
          <a:solidFill>
            <a:srgbClr val="FEC6FB"/>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i</a:t>
            </a:r>
          </a:p>
        </p:txBody>
      </p:sp>
      <p:sp>
        <p:nvSpPr>
          <p:cNvPr id="2" name="Rectangle 1">
            <a:extLst>
              <a:ext uri="{FF2B5EF4-FFF2-40B4-BE49-F238E27FC236}">
                <a16:creationId xmlns:a16="http://schemas.microsoft.com/office/drawing/2014/main" id="{6F0D962C-427A-4A23-B685-880CE7DD745A}"/>
              </a:ext>
            </a:extLst>
          </p:cNvPr>
          <p:cNvSpPr/>
          <p:nvPr/>
        </p:nvSpPr>
        <p:spPr>
          <a:xfrm>
            <a:off x="8756172" y="1255660"/>
            <a:ext cx="2526384" cy="3808429"/>
          </a:xfrm>
          <a:prstGeom prst="rect">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1500" dirty="0">
                <a:solidFill>
                  <a:schemeClr val="tx1"/>
                </a:solidFill>
                <a:latin typeface="Century Gothic" panose="020B0502020202020204" pitchFamily="34" charset="0"/>
              </a:rPr>
              <a:t>g</a:t>
            </a:r>
          </a:p>
        </p:txBody>
      </p:sp>
      <p:sp>
        <p:nvSpPr>
          <p:cNvPr id="11" name="Rectangle 10">
            <a:extLst>
              <a:ext uri="{FF2B5EF4-FFF2-40B4-BE49-F238E27FC236}">
                <a16:creationId xmlns:a16="http://schemas.microsoft.com/office/drawing/2014/main" id="{3DECEC40-C717-4A89-91C8-C73EDC5A4FAB}"/>
              </a:ext>
            </a:extLst>
          </p:cNvPr>
          <p:cNvSpPr/>
          <p:nvPr/>
        </p:nvSpPr>
        <p:spPr>
          <a:xfrm>
            <a:off x="452673" y="5051834"/>
            <a:ext cx="11251948" cy="380245"/>
          </a:xfrm>
          <a:prstGeom prst="rect">
            <a:avLst/>
          </a:prstGeom>
          <a:blipFill>
            <a:blip r:embed="rId2"/>
            <a:tile tx="0" ty="0" sx="100000" sy="100000" flip="none" algn="tl"/>
          </a:blipFill>
          <a:ln w="34925">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329A49E-9405-44BE-B8AE-C7108B30A4B3}"/>
              </a:ext>
            </a:extLst>
          </p:cNvPr>
          <p:cNvSpPr txBox="1"/>
          <p:nvPr/>
        </p:nvSpPr>
        <p:spPr>
          <a:xfrm>
            <a:off x="5151423" y="6391746"/>
            <a:ext cx="1794081" cy="369332"/>
          </a:xfrm>
          <a:prstGeom prst="rect">
            <a:avLst/>
          </a:prstGeom>
          <a:noFill/>
        </p:spPr>
        <p:txBody>
          <a:bodyPr wrap="none" rtlCol="0">
            <a:spAutoFit/>
          </a:bodyPr>
          <a:lstStyle/>
          <a:p>
            <a:r>
              <a:rPr lang="en-US" dirty="0">
                <a:solidFill>
                  <a:srgbClr val="7030A0"/>
                </a:solidFill>
              </a:rPr>
              <a:t>Beginning Blends</a:t>
            </a:r>
          </a:p>
        </p:txBody>
      </p:sp>
      <p:sp>
        <p:nvSpPr>
          <p:cNvPr id="7" name="Arrow: Pentagon 6">
            <a:extLst>
              <a:ext uri="{FF2B5EF4-FFF2-40B4-BE49-F238E27FC236}">
                <a16:creationId xmlns:a16="http://schemas.microsoft.com/office/drawing/2014/main" id="{A4885850-4B14-4354-AAB6-C287D24A3C3B}"/>
              </a:ext>
            </a:extLst>
          </p:cNvPr>
          <p:cNvSpPr/>
          <p:nvPr/>
        </p:nvSpPr>
        <p:spPr>
          <a:xfrm>
            <a:off x="887225" y="3385996"/>
            <a:ext cx="271611" cy="1656783"/>
          </a:xfrm>
          <a:prstGeom prst="homePlate">
            <a:avLst>
              <a:gd name="adj" fmla="val 57778"/>
            </a:avLst>
          </a:prstGeom>
          <a:solidFill>
            <a:srgbClr val="9966FF">
              <a:alpha val="1725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8060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TotalTime>
  <Words>346</Words>
  <Application>Microsoft Office PowerPoint</Application>
  <PresentationFormat>Widescreen</PresentationFormat>
  <Paragraphs>101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Nova</vt:lpstr>
      <vt:lpstr>Arial Nova Light</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Michaline Drummond</dc:creator>
  <cp:lastModifiedBy>Michaline Drummond</cp:lastModifiedBy>
  <cp:revision>39</cp:revision>
  <dcterms:created xsi:type="dcterms:W3CDTF">2020-07-31T19:12:10Z</dcterms:created>
  <dcterms:modified xsi:type="dcterms:W3CDTF">2020-09-10T19:37:58Z</dcterms:modified>
</cp:coreProperties>
</file>