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2" r:id="rId2"/>
    <p:sldId id="263" r:id="rId3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29FEA-EB51-4B4E-97D2-210B5E409A30}" type="datetimeFigureOut">
              <a:rPr lang="en-CA" smtClean="0"/>
              <a:t>2026-07-02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2A317-74E5-4C6B-976F-32CF6AD584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1584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4AFFA-56F7-C31A-FE92-666F6FA1F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73CD2A-5D18-E895-39C3-D5D862F4C5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A2C205-D38C-C97E-A917-B0D1A8860E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C617D6-2232-AD98-B2F5-C03490C93C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8783A6-7E65-2B43-890B-4173FC8BCA3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adiana Text" panose="02010503040500000000" pitchFamily="50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adiana Text" panose="02010503040500000000" pitchFamily="50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2805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4AFFA-56F7-C31A-FE92-666F6FA1F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73CD2A-5D18-E895-39C3-D5D862F4C5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A2C205-D38C-C97E-A917-B0D1A8860E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C617D6-2232-AD98-B2F5-C03490C93C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8783A6-7E65-2B43-890B-4173FC8BCA3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adiana Text" panose="02010503040500000000" pitchFamily="50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adiana Text" panose="02010503040500000000" pitchFamily="50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1865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2DC39FE-ED1A-5147-9F11-0B275F3B8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636394" cy="68580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nadiana Text" panose="02010503040500000000" pitchFamily="50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65A37-9EBD-BF44-98FB-F9C7E1F4A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75983"/>
            <a:ext cx="2926080" cy="33832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5BE3B7-C2B6-0C48-8222-8633D63ED95C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57200" y="5394960"/>
            <a:ext cx="2926080" cy="27432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43A1FBC-C118-FF40-944E-9690940069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199" y="5760720"/>
            <a:ext cx="2926080" cy="73152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4302-F14A-524B-9B3E-76AA468CCC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36963" y="0"/>
            <a:ext cx="8555037" cy="6858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000"/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1CD7BF-F43B-9946-A304-1EA05976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57200" y="488373"/>
            <a:ext cx="789709" cy="78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42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638EC22-7FB8-CF4A-AEAE-2929F05DE3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636394" cy="6858000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nadiana Text" panose="02010503040500000000" pitchFamily="50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65A37-9EBD-BF44-98FB-F9C7E1F4A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75983"/>
            <a:ext cx="2926080" cy="3383280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Canadiana Text" panose="02010503040500000000" pitchFamily="2" charset="0"/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5BE3B7-C2B6-0C48-8222-8633D63ED95C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57200" y="5394960"/>
            <a:ext cx="2926080" cy="27432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 b="1" i="0">
                <a:solidFill>
                  <a:schemeClr val="bg1"/>
                </a:solidFill>
                <a:latin typeface="Canadiana Text" panose="020105030405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43A1FBC-C118-FF40-944E-9690940069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199" y="5760720"/>
            <a:ext cx="2926080" cy="731520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bg1"/>
                </a:solidFill>
                <a:latin typeface="Canadiana Text" panose="02010503040500000000" pitchFamily="2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4302-F14A-524B-9B3E-76AA468CCC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36963" y="0"/>
            <a:ext cx="8555037" cy="6858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000" b="0" i="0">
                <a:latin typeface="Canadiana Text" panose="02010503040500000000" pitchFamily="2" charset="0"/>
              </a:defRPr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1CD7BF-F43B-9946-A304-1EA05976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57200" y="488373"/>
            <a:ext cx="789709" cy="78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5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55A9DAD-80CB-AE44-8C61-0E0CB7507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636394" cy="6858000"/>
          </a:xfrm>
          <a:prstGeom prst="rect">
            <a:avLst/>
          </a:prstGeom>
          <a:solidFill>
            <a:srgbClr val="2C73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nadiana Text" panose="02010503040500000000" pitchFamily="50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65A37-9EBD-BF44-98FB-F9C7E1F4A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75983"/>
            <a:ext cx="2926080" cy="33832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5BE3B7-C2B6-0C48-8222-8633D63ED95C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57200" y="5394960"/>
            <a:ext cx="2926080" cy="27432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43A1FBC-C118-FF40-944E-9690940069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199" y="5760720"/>
            <a:ext cx="2926080" cy="73152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4302-F14A-524B-9B3E-76AA468CCC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36963" y="0"/>
            <a:ext cx="8555037" cy="6858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000"/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1CD7BF-F43B-9946-A304-1EA05976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57200" y="488373"/>
            <a:ext cx="789709" cy="78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40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0814EAC-BEC8-5543-BC78-421F586A9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63639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nadiana Text" panose="02010503040500000000" pitchFamily="50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65A37-9EBD-BF44-98FB-F9C7E1F4A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75983"/>
            <a:ext cx="2926080" cy="33832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5BE3B7-C2B6-0C48-8222-8633D63ED95C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57200" y="5394960"/>
            <a:ext cx="2926080" cy="27432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43A1FBC-C118-FF40-944E-9690940069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199" y="5760720"/>
            <a:ext cx="2926080" cy="73152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1CD7BF-F43B-9946-A304-1EA05976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57200" y="488373"/>
            <a:ext cx="789709" cy="789709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4302-F14A-524B-9B3E-76AA468CCC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36963" y="0"/>
            <a:ext cx="8555037" cy="6858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1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124586D-E7BA-1D49-9ACF-BF2980BCA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636394" cy="6858000"/>
          </a:xfrm>
          <a:prstGeom prst="rect">
            <a:avLst/>
          </a:prstGeom>
          <a:solidFill>
            <a:srgbClr val="0044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nadiana Text" panose="02010503040500000000" pitchFamily="50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65A37-9EBD-BF44-98FB-F9C7E1F4A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75983"/>
            <a:ext cx="2926080" cy="33832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5BE3B7-C2B6-0C48-8222-8633D63ED95C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57200" y="5394960"/>
            <a:ext cx="2926080" cy="27432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43A1FBC-C118-FF40-944E-9690940069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199" y="5760720"/>
            <a:ext cx="2926080" cy="73152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4302-F14A-524B-9B3E-76AA468CCC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36963" y="0"/>
            <a:ext cx="8555037" cy="6858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000"/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1CD7BF-F43B-9946-A304-1EA05976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57200" y="488373"/>
            <a:ext cx="789709" cy="78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79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Content + photo #2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A767EA6-21C7-0A45-8174-CEF7CDB24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22960"/>
            <a:ext cx="3383280" cy="10972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CF32BBA-6CEF-8F4A-99F9-ADF7DDACC41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" y="2194561"/>
            <a:ext cx="2926080" cy="384047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 marL="342900" indent="-342900">
              <a:buFont typeface="Arial" panose="020B0604020202020204" pitchFamily="34" charset="0"/>
              <a:buChar char="•"/>
              <a:defRPr sz="1600"/>
            </a:lvl2pPr>
            <a:lvl3pPr marL="731520" indent="-342900">
              <a:buFont typeface="Arial" panose="020B0604020202020204" pitchFamily="34" charset="0"/>
              <a:buChar char="•"/>
              <a:defRPr sz="1600"/>
            </a:lvl3pPr>
            <a:lvl4pPr marL="1097280" indent="-342900">
              <a:buFont typeface="Arial" panose="020B0604020202020204" pitchFamily="34" charset="0"/>
              <a:buChar char="•"/>
              <a:defRPr sz="1600"/>
            </a:lvl4pPr>
            <a:lvl5pPr>
              <a:defRPr/>
            </a:lvl5pPr>
            <a:lvl6pPr marL="145846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6pPr>
            <a:lvl7pPr marL="182422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7pPr>
            <a:lvl8pPr marL="218998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8pPr>
            <a:lvl9pPr marL="255574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B88A586-0BBC-BB4A-A705-F2AE35ABE4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23360" y="2194561"/>
            <a:ext cx="2926080" cy="384047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 marL="342900" indent="-342900">
              <a:buFont typeface="Arial" panose="020B0604020202020204" pitchFamily="34" charset="0"/>
              <a:buChar char="•"/>
              <a:defRPr sz="1600"/>
            </a:lvl2pPr>
            <a:lvl3pPr marL="731520" indent="-342900">
              <a:buFont typeface="Arial" panose="020B0604020202020204" pitchFamily="34" charset="0"/>
              <a:buChar char="•"/>
              <a:defRPr sz="1600"/>
            </a:lvl3pPr>
            <a:lvl4pPr marL="1097280" indent="-342900">
              <a:buFont typeface="Arial" panose="020B0604020202020204" pitchFamily="34" charset="0"/>
              <a:buChar char="•"/>
              <a:defRPr sz="1600"/>
            </a:lvl4pPr>
            <a:lvl5pPr>
              <a:defRPr/>
            </a:lvl5pPr>
            <a:lvl6pPr marL="145846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6pPr>
            <a:lvl7pPr marL="182422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7pPr>
            <a:lvl8pPr marL="218998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8pPr>
            <a:lvl9pPr marL="255574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A8F09BF5-DF8C-C840-BBE2-ACA965A0F43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0000" y="0"/>
            <a:ext cx="4572000" cy="6858000"/>
          </a:xfrm>
          <a:prstGeom prst="rect">
            <a:avLst/>
          </a:prstGeom>
        </p:spPr>
        <p:txBody>
          <a:bodyPr wrap="square" anchor="ctr" anchorCtr="0"/>
          <a:lstStyle>
            <a:lvl1pPr algn="ctr">
              <a:defRPr sz="4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41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Content +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26202EF-BB41-584F-8386-3BAE93B26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22960"/>
            <a:ext cx="3383280" cy="10972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EC118FD9-329F-A643-95F1-CAE3FB86D7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" y="2194561"/>
            <a:ext cx="3429000" cy="384047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 marL="342900" indent="-342900">
              <a:buFont typeface="Arial" panose="020B0604020202020204" pitchFamily="34" charset="0"/>
              <a:buChar char="•"/>
              <a:defRPr sz="1600"/>
            </a:lvl2pPr>
            <a:lvl3pPr marL="731520" indent="-342900">
              <a:buFont typeface="Arial" panose="020B0604020202020204" pitchFamily="34" charset="0"/>
              <a:buChar char="•"/>
              <a:defRPr sz="1600"/>
            </a:lvl3pPr>
            <a:lvl4pPr marL="1097280" indent="-342900">
              <a:buFont typeface="Arial" panose="020B0604020202020204" pitchFamily="34" charset="0"/>
              <a:buChar char="•"/>
              <a:defRPr sz="1600"/>
            </a:lvl4pPr>
            <a:lvl5pPr>
              <a:defRPr/>
            </a:lvl5pPr>
            <a:lvl6pPr marL="145846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6pPr>
            <a:lvl7pPr marL="182422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7pPr>
            <a:lvl8pPr marL="218998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8pPr>
            <a:lvl9pPr marL="255574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094B944F-7946-C448-A371-6EF60C15E16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9600" y="0"/>
            <a:ext cx="7772400" cy="6858000"/>
          </a:xfrm>
          <a:prstGeom prst="rect">
            <a:avLst/>
          </a:prstGeom>
        </p:spPr>
        <p:txBody>
          <a:bodyPr wrap="square" anchor="ctr" anchorCtr="0"/>
          <a:lstStyle>
            <a:lvl1pPr algn="ctr">
              <a:defRPr sz="4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2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Content 3 col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444809A-71F6-B44B-A072-47489F5F5A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438144" cy="34290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89" b="0" i="0" dirty="0">
              <a:latin typeface="Canadiana Text" panose="02010503040500000000" pitchFamily="50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65A37-9EBD-BF44-98FB-F9C7E1F4AA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94360"/>
            <a:ext cx="2743200" cy="2377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B0F7FB2-79ED-D241-8A32-797A2A62017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38525" y="0"/>
            <a:ext cx="8753475" cy="3429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000"/>
            </a:lvl1pPr>
          </a:lstStyle>
          <a:p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5BE3B7-C2B6-0C48-8222-8633D63ED95C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57200" y="3840480"/>
            <a:ext cx="2743200" cy="2103120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text 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D7F6E294-3860-4593-8299-747FC6FCFF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748454" y="3842287"/>
            <a:ext cx="3566746" cy="210131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 marL="342900" indent="-342900">
              <a:buFont typeface="Arial" panose="020B0604020202020204" pitchFamily="34" charset="0"/>
              <a:buChar char="•"/>
              <a:defRPr sz="1600"/>
            </a:lvl2pPr>
            <a:lvl3pPr marL="731520" indent="-342900">
              <a:buFont typeface="Arial" panose="020B0604020202020204" pitchFamily="34" charset="0"/>
              <a:buChar char="•"/>
              <a:defRPr sz="1600"/>
            </a:lvl3pPr>
            <a:lvl4pPr marL="1097280" indent="-342900">
              <a:buFont typeface="Arial" panose="020B0604020202020204" pitchFamily="34" charset="0"/>
              <a:buChar char="•"/>
              <a:defRPr sz="1600"/>
            </a:lvl4pPr>
            <a:lvl5pPr>
              <a:defRPr/>
            </a:lvl5pPr>
            <a:lvl6pPr marL="145846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6pPr>
            <a:lvl7pPr marL="182422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7pPr>
            <a:lvl8pPr marL="218998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8pPr>
            <a:lvl9pPr marL="255574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DB8882CD-1D6F-41E9-9A9E-819B6F69682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36990" y="3842287"/>
            <a:ext cx="3567329" cy="210131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 marL="342900" indent="-342900">
              <a:buFont typeface="Arial" panose="020B0604020202020204" pitchFamily="34" charset="0"/>
              <a:buChar char="•"/>
              <a:defRPr sz="1600"/>
            </a:lvl2pPr>
            <a:lvl3pPr marL="731520" indent="-342900">
              <a:buFont typeface="Arial" panose="020B0604020202020204" pitchFamily="34" charset="0"/>
              <a:buChar char="•"/>
              <a:defRPr sz="1600"/>
            </a:lvl3pPr>
            <a:lvl4pPr marL="1097280" indent="-342900">
              <a:buFont typeface="Arial" panose="020B0604020202020204" pitchFamily="34" charset="0"/>
              <a:buChar char="•"/>
              <a:defRPr sz="1600"/>
            </a:lvl4pPr>
            <a:lvl5pPr>
              <a:defRPr/>
            </a:lvl5pPr>
            <a:lvl6pPr marL="145846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6pPr>
            <a:lvl7pPr marL="182422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7pPr>
            <a:lvl8pPr marL="218998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8pPr>
            <a:lvl9pPr marL="2555748" indent="-3429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70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7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Canadiana Text" panose="02010503040500000000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Canadiana Text" panose="02010503040500000000" pitchFamily="2" charset="0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adiana Text" panose="02010503040500000000" pitchFamily="2" charset="0"/>
          <a:ea typeface="+mn-ea"/>
          <a:cs typeface="+mn-cs"/>
        </a:defRPr>
      </a:lvl2pPr>
      <a:lvl3pPr marL="4572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adiana Text" panose="02010503040500000000" pitchFamily="2" charset="0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adiana Text" panose="02010503040500000000" pitchFamily="2" charset="0"/>
          <a:ea typeface="+mn-ea"/>
          <a:cs typeface="+mn-cs"/>
        </a:defRPr>
      </a:lvl4pPr>
      <a:lvl5pPr marL="9144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adiana Text" panose="020105030405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60">
          <p15:clr>
            <a:srgbClr val="F26B43"/>
          </p15:clr>
        </p15:guide>
        <p15:guide id="5" pos="7320">
          <p15:clr>
            <a:srgbClr val="F26B43"/>
          </p15:clr>
        </p15:guide>
        <p15:guide id="6" orient="horz" pos="3792">
          <p15:clr>
            <a:srgbClr val="F26B43"/>
          </p15:clr>
        </p15:guide>
        <p15:guide id="7" orient="horz" pos="600">
          <p15:clr>
            <a:srgbClr val="F26B43"/>
          </p15:clr>
        </p15:guide>
        <p15:guide id="8" pos="7392">
          <p15:clr>
            <a:srgbClr val="F26B43"/>
          </p15:clr>
        </p15:guide>
        <p15:guide id="9" pos="2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3" Type="http://schemas.openxmlformats.org/officeDocument/2006/relationships/tags" Target="../tags/tag4.xml"/><Relationship Id="rId7" Type="http://schemas.openxmlformats.org/officeDocument/2006/relationships/slideLayout" Target="../slideLayouts/slideLayout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9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10.xml"/><Relationship Id="rId7" Type="http://schemas.openxmlformats.org/officeDocument/2006/relationships/slideLayout" Target="../slideLayouts/slideLayout8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9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15846-1E48-DE13-E901-27CF0F168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828CE-1940-4EBC-8CCE-B7232BA649D9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RRD V3+</a:t>
            </a:r>
            <a:br>
              <a:rPr lang="en-US" dirty="0"/>
            </a:br>
            <a:r>
              <a:rPr lang="en-US" dirty="0"/>
              <a:t>Peer Mentor Training </a:t>
            </a:r>
          </a:p>
        </p:txBody>
      </p:sp>
      <p:pic>
        <p:nvPicPr>
          <p:cNvPr id="7" name="Picture Placeholder 13">
            <a:extLst>
              <a:ext uri="{FF2B5EF4-FFF2-40B4-BE49-F238E27FC236}">
                <a16:creationId xmlns:a16="http://schemas.microsoft.com/office/drawing/2014/main" id="{33D270A7-5F65-0BE2-9897-2707C359A47E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rcRect t="13168" b="13168"/>
          <a:stretch/>
        </p:blipFill>
        <p:spPr>
          <a:xfrm>
            <a:off x="3438144" y="0"/>
            <a:ext cx="8753856" cy="3429000"/>
          </a:xfrm>
          <a:prstGeom prst="rect">
            <a:avLst/>
          </a:prstGeom>
        </p:spPr>
      </p:pic>
      <p:cxnSp>
        <p:nvCxnSpPr>
          <p:cNvPr id="8" name="Google Shape;330;p42">
            <a:extLst>
              <a:ext uri="{FF2B5EF4-FFF2-40B4-BE49-F238E27FC236}">
                <a16:creationId xmlns:a16="http://schemas.microsoft.com/office/drawing/2014/main" id="{BC521C2C-AE83-FEE9-2B1A-F5E81EE1F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>
            <p:custDataLst>
              <p:tags r:id="rId4"/>
            </p:custDataLst>
          </p:nvPr>
        </p:nvCxnSpPr>
        <p:spPr>
          <a:xfrm flipV="1">
            <a:off x="5761080" y="3995928"/>
            <a:ext cx="0" cy="1920240"/>
          </a:xfrm>
          <a:prstGeom prst="straightConnector1">
            <a:avLst/>
          </a:prstGeom>
          <a:noFill/>
          <a:ln w="952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26C6AD-924C-FC20-B99F-A7012135BB77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3983" y="3605563"/>
            <a:ext cx="5225255" cy="301469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anadiana Text" panose="02010503040500000000" pitchFamily="2" charset="0"/>
                <a:ea typeface="+mn-ea"/>
                <a:cs typeface="+mn-cs"/>
              </a:defRPr>
            </a:lvl1pPr>
            <a:lvl2pPr marL="342900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nadiana Text" panose="02010503040500000000" pitchFamily="2" charset="0"/>
                <a:ea typeface="+mn-ea"/>
                <a:cs typeface="+mn-cs"/>
              </a:defRPr>
            </a:lvl2pPr>
            <a:lvl3pPr marL="731520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nadiana Text" panose="02010503040500000000" pitchFamily="2" charset="0"/>
                <a:ea typeface="+mn-ea"/>
                <a:cs typeface="+mn-cs"/>
              </a:defRPr>
            </a:lvl3pPr>
            <a:lvl4pPr marL="1097280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nadiana Text" panose="02010503040500000000" pitchFamily="2" charset="0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nadiana Text" panose="02010503040500000000" pitchFamily="2" charset="0"/>
                <a:ea typeface="+mn-ea"/>
                <a:cs typeface="+mn-cs"/>
              </a:defRPr>
            </a:lvl5pPr>
            <a:lvl6pPr marL="1458468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4228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89988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55748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tabLst/>
              <a:defRPr/>
            </a:pPr>
            <a:r>
              <a:rPr lang="en-CA" b="1" dirty="0">
                <a:solidFill>
                  <a:srgbClr val="414041"/>
                </a:solidFill>
                <a:latin typeface="Canadiana Text"/>
              </a:rPr>
              <a:t>Key considerations: </a:t>
            </a:r>
            <a:br>
              <a:rPr lang="en-CA" dirty="0">
                <a:solidFill>
                  <a:srgbClr val="414041"/>
                </a:solidFill>
                <a:latin typeface="Canadiana Text"/>
              </a:rPr>
            </a:br>
            <a:endParaRPr lang="en-CA" sz="1400" dirty="0">
              <a:solidFill>
                <a:srgbClr val="414041"/>
              </a:solidFill>
              <a:latin typeface="Canadiana Tex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lang="en-CA" sz="1400" dirty="0">
                <a:solidFill>
                  <a:srgbClr val="414041"/>
                </a:solidFill>
                <a:latin typeface="Canadiana Text"/>
              </a:rPr>
              <a:t>Better alignment with V3+ holder training. RSMCs are trained directly on installation and adjustments, therefore reducing requirements for peer mentor training.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endParaRPr lang="en-CA" sz="1400" dirty="0">
              <a:solidFill>
                <a:srgbClr val="414041"/>
              </a:solidFill>
              <a:latin typeface="Canadiana Tex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lang="en-CA" sz="1400" dirty="0">
                <a:solidFill>
                  <a:srgbClr val="414041"/>
                </a:solidFill>
                <a:latin typeface="Canadiana Text"/>
              </a:rPr>
              <a:t>Increased corporate familiarity with the equipment, reducing the need for historical context.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endParaRPr lang="en-CA" sz="1400" dirty="0">
              <a:solidFill>
                <a:srgbClr val="414041"/>
              </a:solidFill>
              <a:latin typeface="Canadiana Tex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lang="en-CA" sz="1400" dirty="0">
                <a:solidFill>
                  <a:srgbClr val="414041"/>
                </a:solidFill>
                <a:latin typeface="Canadiana Text"/>
              </a:rPr>
              <a:t>Training conducted at the regional level will offer more flexibility to accommodate operational needs.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endParaRPr lang="en-CA" sz="1400" dirty="0">
              <a:solidFill>
                <a:srgbClr val="414041"/>
              </a:solidFill>
              <a:latin typeface="Canadiana Tex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lang="en-CA" sz="1400" dirty="0">
                <a:solidFill>
                  <a:srgbClr val="414041"/>
                </a:solidFill>
                <a:latin typeface="Canadiana Text"/>
              </a:rPr>
              <a:t>Peer mentor program converted to blend of eLearning &amp; in class training.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C0DB9-792A-BA86-2D1E-ACD1A291E17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6252433" y="3568311"/>
            <a:ext cx="5708903" cy="306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1600" b="1" dirty="0">
                <a:solidFill>
                  <a:srgbClr val="414041"/>
                </a:solidFill>
                <a:latin typeface="Canadiana Text"/>
              </a:rPr>
              <a:t>Training components: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CA" sz="1400" dirty="0">
              <a:solidFill>
                <a:srgbClr val="414041"/>
              </a:solidFill>
              <a:latin typeface="Canadiana Text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1400" dirty="0">
                <a:solidFill>
                  <a:srgbClr val="414041"/>
                </a:solidFill>
                <a:latin typeface="Canadiana Text"/>
              </a:rPr>
              <a:t>eLearning includes the following:</a:t>
            </a:r>
            <a:br>
              <a:rPr lang="en-CA" sz="1400" dirty="0">
                <a:solidFill>
                  <a:srgbClr val="414041"/>
                </a:solidFill>
                <a:latin typeface="Canadiana Text"/>
              </a:rPr>
            </a:br>
            <a:endParaRPr lang="en-CA" sz="1400" dirty="0">
              <a:solidFill>
                <a:srgbClr val="414041"/>
              </a:solidFill>
              <a:latin typeface="Canadiana Tex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CA" sz="1400" dirty="0">
                <a:solidFill>
                  <a:srgbClr val="414041"/>
                </a:solidFill>
                <a:latin typeface="Canadiana Text"/>
              </a:rPr>
              <a:t>RSMC Products V3+ (1.5 hours)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CA" sz="1400" dirty="0">
                <a:solidFill>
                  <a:srgbClr val="414041"/>
                </a:solidFill>
                <a:latin typeface="Canadiana Text"/>
              </a:rPr>
              <a:t>Peer Mentor Fundamentals (2 hours)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Char char="-"/>
              <a:tabLst/>
              <a:defRPr/>
            </a:pPr>
            <a:endParaRPr lang="en-CA" sz="1400" dirty="0">
              <a:solidFill>
                <a:srgbClr val="414041"/>
              </a:solidFill>
              <a:latin typeface="Canadiana Text"/>
            </a:endParaRPr>
          </a:p>
          <a:p>
            <a:pPr lvl="0">
              <a:lnSpc>
                <a:spcPct val="90000"/>
              </a:lnSpc>
              <a:spcAft>
                <a:spcPts val="300"/>
              </a:spcAft>
              <a:defRPr/>
            </a:pPr>
            <a:r>
              <a:rPr lang="en-CA" sz="1400" dirty="0">
                <a:solidFill>
                  <a:srgbClr val="414041"/>
                </a:solidFill>
              </a:rPr>
              <a:t>The classroom training (8 hours) focuses on the following:</a:t>
            </a:r>
          </a:p>
          <a:p>
            <a:pPr lvl="0">
              <a:lnSpc>
                <a:spcPct val="90000"/>
              </a:lnSpc>
              <a:spcAft>
                <a:spcPts val="300"/>
              </a:spcAft>
              <a:defRPr/>
            </a:pPr>
            <a:endParaRPr lang="en-CA" sz="1400" dirty="0">
              <a:solidFill>
                <a:srgbClr val="414041"/>
              </a:solidFill>
            </a:endParaRPr>
          </a:p>
          <a:p>
            <a:pPr marL="285750" lvl="0" indent="-285750">
              <a:lnSpc>
                <a:spcPct val="90000"/>
              </a:lnSpc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CA" sz="1400" dirty="0">
                <a:solidFill>
                  <a:srgbClr val="414041"/>
                </a:solidFill>
              </a:rPr>
              <a:t>Safe use of the RSMC products (Golder recommendations)</a:t>
            </a:r>
          </a:p>
          <a:p>
            <a:pPr marL="285750" lvl="0" indent="-285750">
              <a:lnSpc>
                <a:spcPct val="90000"/>
              </a:lnSpc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srgbClr val="414041"/>
                </a:solidFill>
              </a:rPr>
              <a:t>Strategies and best practices for providing coaching &amp; feedback</a:t>
            </a:r>
          </a:p>
          <a:p>
            <a:pPr marL="285750" lvl="0" indent="-285750">
              <a:lnSpc>
                <a:spcPct val="90000"/>
              </a:lnSpc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srgbClr val="414041"/>
                </a:solidFill>
              </a:rPr>
              <a:t>How to safely perform on route observations and mentoring</a:t>
            </a:r>
          </a:p>
          <a:p>
            <a:pPr marL="285750" lvl="0" indent="-285750">
              <a:lnSpc>
                <a:spcPct val="90000"/>
              </a:lnSpc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srgbClr val="414041"/>
                </a:solidFill>
              </a:rPr>
              <a:t>Practical application and practice of the Peer Mentoring Method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3855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15846-1E48-DE13-E901-27CF0F168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828CE-1940-4EBC-8CCE-B7232BA649D9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Formation sur le </a:t>
            </a:r>
            <a:r>
              <a:rPr lang="en-US" dirty="0" err="1"/>
              <a:t>mentorat</a:t>
            </a:r>
            <a:r>
              <a:rPr lang="en-US" dirty="0"/>
              <a:t> pour les </a:t>
            </a:r>
            <a:r>
              <a:rPr lang="en-US" dirty="0" err="1"/>
              <a:t>produits</a:t>
            </a:r>
            <a:r>
              <a:rPr lang="en-US" dirty="0"/>
              <a:t> </a:t>
            </a:r>
            <a:r>
              <a:rPr lang="en-US" dirty="0" err="1"/>
              <a:t>destinés</a:t>
            </a:r>
            <a:r>
              <a:rPr lang="en-US" dirty="0"/>
              <a:t> aux FFRS V3+ </a:t>
            </a:r>
          </a:p>
        </p:txBody>
      </p:sp>
      <p:pic>
        <p:nvPicPr>
          <p:cNvPr id="7" name="Picture Placeholder 13">
            <a:extLst>
              <a:ext uri="{FF2B5EF4-FFF2-40B4-BE49-F238E27FC236}">
                <a16:creationId xmlns:a16="http://schemas.microsoft.com/office/drawing/2014/main" id="{33D270A7-5F65-0BE2-9897-2707C359A47E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rcRect t="13168" b="13168"/>
          <a:stretch/>
        </p:blipFill>
        <p:spPr>
          <a:xfrm>
            <a:off x="3438144" y="0"/>
            <a:ext cx="8753856" cy="3429000"/>
          </a:xfrm>
          <a:prstGeom prst="rect">
            <a:avLst/>
          </a:prstGeom>
        </p:spPr>
      </p:pic>
      <p:cxnSp>
        <p:nvCxnSpPr>
          <p:cNvPr id="8" name="Google Shape;330;p42">
            <a:extLst>
              <a:ext uri="{FF2B5EF4-FFF2-40B4-BE49-F238E27FC236}">
                <a16:creationId xmlns:a16="http://schemas.microsoft.com/office/drawing/2014/main" id="{BC521C2C-AE83-FEE9-2B1A-F5E81EE1F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>
            <p:custDataLst>
              <p:tags r:id="rId4"/>
            </p:custDataLst>
          </p:nvPr>
        </p:nvCxnSpPr>
        <p:spPr>
          <a:xfrm flipV="1">
            <a:off x="5761080" y="3995928"/>
            <a:ext cx="0" cy="1920240"/>
          </a:xfrm>
          <a:prstGeom prst="straightConnector1">
            <a:avLst/>
          </a:prstGeom>
          <a:noFill/>
          <a:ln w="952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26C6AD-924C-FC20-B99F-A7012135BB77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3983" y="3605563"/>
            <a:ext cx="5225255" cy="301469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anadiana Text" panose="02010503040500000000" pitchFamily="2" charset="0"/>
                <a:ea typeface="+mn-ea"/>
                <a:cs typeface="+mn-cs"/>
              </a:defRPr>
            </a:lvl1pPr>
            <a:lvl2pPr marL="342900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nadiana Text" panose="02010503040500000000" pitchFamily="2" charset="0"/>
                <a:ea typeface="+mn-ea"/>
                <a:cs typeface="+mn-cs"/>
              </a:defRPr>
            </a:lvl2pPr>
            <a:lvl3pPr marL="731520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nadiana Text" panose="02010503040500000000" pitchFamily="2" charset="0"/>
                <a:ea typeface="+mn-ea"/>
                <a:cs typeface="+mn-cs"/>
              </a:defRPr>
            </a:lvl3pPr>
            <a:lvl4pPr marL="1097280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nadiana Text" panose="02010503040500000000" pitchFamily="2" charset="0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nadiana Text" panose="02010503040500000000" pitchFamily="2" charset="0"/>
                <a:ea typeface="+mn-ea"/>
                <a:cs typeface="+mn-cs"/>
              </a:defRPr>
            </a:lvl5pPr>
            <a:lvl6pPr marL="1458468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4228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89988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55748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tabLst/>
              <a:defRPr/>
            </a:pPr>
            <a:r>
              <a:rPr lang="en-CA" sz="1500" b="1" dirty="0">
                <a:solidFill>
                  <a:srgbClr val="414041"/>
                </a:solidFill>
                <a:latin typeface="Canadiana Text"/>
              </a:rPr>
              <a:t>Les </a:t>
            </a:r>
            <a:r>
              <a:rPr lang="en-CA" sz="1500" b="1" dirty="0" err="1">
                <a:solidFill>
                  <a:srgbClr val="414041"/>
                </a:solidFill>
                <a:latin typeface="Canadiana Text"/>
              </a:rPr>
              <a:t>principales</a:t>
            </a:r>
            <a:r>
              <a:rPr lang="en-CA" sz="1500" b="1" dirty="0">
                <a:solidFill>
                  <a:srgbClr val="414041"/>
                </a:solidFill>
                <a:latin typeface="Canadiana Text"/>
              </a:rPr>
              <a:t> </a:t>
            </a:r>
            <a:r>
              <a:rPr lang="en-CA" sz="1500" b="1" dirty="0" err="1">
                <a:solidFill>
                  <a:srgbClr val="414041"/>
                </a:solidFill>
                <a:latin typeface="Canadiana Text"/>
              </a:rPr>
              <a:t>considérations</a:t>
            </a:r>
            <a:r>
              <a:rPr lang="en-CA" sz="1500" b="1" dirty="0">
                <a:solidFill>
                  <a:srgbClr val="414041"/>
                </a:solidFill>
                <a:latin typeface="Canadiana Text"/>
              </a:rPr>
              <a:t>: </a:t>
            </a:r>
            <a:br>
              <a:rPr lang="en-CA" dirty="0">
                <a:solidFill>
                  <a:srgbClr val="414041"/>
                </a:solidFill>
                <a:latin typeface="Canadiana Text"/>
              </a:rPr>
            </a:br>
            <a:endParaRPr lang="en-CA" sz="1400" dirty="0">
              <a:solidFill>
                <a:srgbClr val="414041"/>
              </a:solidFill>
              <a:latin typeface="Canadiana Tex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lang="fr-FR" sz="1300" dirty="0">
                <a:solidFill>
                  <a:srgbClr val="414041"/>
                </a:solidFill>
                <a:latin typeface="Canadiana Text"/>
              </a:rPr>
              <a:t>Meilleur alignement avec la formation des titulaires V3+. Les FFRS sont formés directement sur l’installation et les ajustements de l’équipement, ce qui réduit les besoins de mentorat par les pairs.</a:t>
            </a:r>
            <a:endParaRPr lang="en-CA" sz="1300" dirty="0">
              <a:solidFill>
                <a:srgbClr val="414041"/>
              </a:solidFill>
              <a:latin typeface="Canadiana Tex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lang="fr-FR" sz="1300" dirty="0">
                <a:solidFill>
                  <a:srgbClr val="414041"/>
                </a:solidFill>
                <a:latin typeface="Canadiana Text"/>
              </a:rPr>
              <a:t>Connaissance accrue de l’équipement à l’échelle de l’organisation, réduisant le besoin de fournir un contexte historique.</a:t>
            </a:r>
            <a:endParaRPr lang="en-CA" sz="1300" dirty="0">
              <a:solidFill>
                <a:srgbClr val="414041"/>
              </a:solidFill>
              <a:latin typeface="Canadiana Tex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lang="fr-FR" sz="1300" dirty="0">
                <a:solidFill>
                  <a:srgbClr val="414041"/>
                </a:solidFill>
                <a:latin typeface="Canadiana Text"/>
              </a:rPr>
              <a:t>La formation offerte à l’échelle régionale permettra une plus grande flexibilité afin de répondre aux besoins opérationnels.</a:t>
            </a:r>
            <a:endParaRPr lang="en-CA" sz="1300" dirty="0">
              <a:solidFill>
                <a:srgbClr val="414041"/>
              </a:solidFill>
              <a:latin typeface="Canadiana Tex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lang="fr-FR" sz="1300" dirty="0">
                <a:solidFill>
                  <a:srgbClr val="414041"/>
                </a:solidFill>
                <a:latin typeface="Canadiana Text"/>
              </a:rPr>
              <a:t>Le programme de mentorat par les pairs est transformé en une formule hybride, combinant l’apprentissage en ligne et la formation en salle de classe.</a:t>
            </a:r>
            <a:endParaRPr lang="en-CA" sz="1300" dirty="0">
              <a:solidFill>
                <a:srgbClr val="414041"/>
              </a:solidFill>
              <a:latin typeface="Canadiana Tex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C0DB9-792A-BA86-2D1E-ACD1A291E17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6128452" y="3605563"/>
            <a:ext cx="5939565" cy="32193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1500" b="1" dirty="0">
                <a:solidFill>
                  <a:srgbClr val="414041"/>
                </a:solidFill>
                <a:latin typeface="Canadiana Text"/>
              </a:rPr>
              <a:t>Les </a:t>
            </a:r>
            <a:r>
              <a:rPr lang="en-CA" sz="1500" b="1" dirty="0" err="1">
                <a:solidFill>
                  <a:srgbClr val="414041"/>
                </a:solidFill>
                <a:latin typeface="Canadiana Text"/>
              </a:rPr>
              <a:t>composantes</a:t>
            </a:r>
            <a:r>
              <a:rPr lang="en-CA" sz="1500" b="1" dirty="0">
                <a:solidFill>
                  <a:srgbClr val="414041"/>
                </a:solidFill>
                <a:latin typeface="Canadiana Text"/>
              </a:rPr>
              <a:t> de la formation: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CA" sz="1400" dirty="0">
              <a:solidFill>
                <a:srgbClr val="414041"/>
              </a:solidFill>
              <a:latin typeface="Canadiana Text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1300" dirty="0">
                <a:solidFill>
                  <a:srgbClr val="414041"/>
                </a:solidFill>
                <a:latin typeface="Canadiana Text"/>
              </a:rPr>
              <a:t>La formation </a:t>
            </a:r>
            <a:r>
              <a:rPr lang="en-CA" sz="1300" dirty="0" err="1">
                <a:solidFill>
                  <a:srgbClr val="414041"/>
                </a:solidFill>
                <a:latin typeface="Canadiana Text"/>
              </a:rPr>
              <a:t>en</a:t>
            </a:r>
            <a:r>
              <a:rPr lang="en-CA" sz="1300" dirty="0">
                <a:solidFill>
                  <a:srgbClr val="414041"/>
                </a:solidFill>
                <a:latin typeface="Canadiana Text"/>
              </a:rPr>
              <a:t> </a:t>
            </a:r>
            <a:r>
              <a:rPr lang="en-CA" sz="1300" dirty="0" err="1">
                <a:solidFill>
                  <a:srgbClr val="414041"/>
                </a:solidFill>
                <a:latin typeface="Canadiana Text"/>
              </a:rPr>
              <a:t>ligne</a:t>
            </a:r>
            <a:r>
              <a:rPr lang="en-CA" sz="1300" dirty="0">
                <a:solidFill>
                  <a:srgbClr val="414041"/>
                </a:solidFill>
                <a:latin typeface="Canadiana Text"/>
              </a:rPr>
              <a:t> </a:t>
            </a:r>
            <a:r>
              <a:rPr lang="en-CA" sz="1300" dirty="0" err="1">
                <a:solidFill>
                  <a:srgbClr val="414041"/>
                </a:solidFill>
                <a:latin typeface="Canadiana Text"/>
              </a:rPr>
              <a:t>comprend</a:t>
            </a:r>
            <a:r>
              <a:rPr lang="en-CA" sz="1300" dirty="0">
                <a:solidFill>
                  <a:srgbClr val="414041"/>
                </a:solidFill>
                <a:latin typeface="Canadiana Text"/>
              </a:rPr>
              <a:t> les modules </a:t>
            </a:r>
            <a:r>
              <a:rPr lang="en-CA" sz="1300" dirty="0" err="1">
                <a:solidFill>
                  <a:srgbClr val="414041"/>
                </a:solidFill>
                <a:latin typeface="Canadiana Text"/>
              </a:rPr>
              <a:t>suivants</a:t>
            </a:r>
            <a:r>
              <a:rPr lang="en-CA" sz="1300" dirty="0">
                <a:solidFill>
                  <a:srgbClr val="414041"/>
                </a:solidFill>
                <a:latin typeface="Canadiana Text"/>
              </a:rPr>
              <a:t> :</a:t>
            </a:r>
            <a:br>
              <a:rPr lang="en-CA" sz="1300" dirty="0">
                <a:solidFill>
                  <a:srgbClr val="414041"/>
                </a:solidFill>
                <a:latin typeface="Canadiana Text"/>
              </a:rPr>
            </a:br>
            <a:endParaRPr lang="en-CA" sz="1300" dirty="0">
              <a:solidFill>
                <a:srgbClr val="414041"/>
              </a:solidFill>
              <a:latin typeface="Canadiana Tex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CA" sz="1300" dirty="0" err="1">
                <a:solidFill>
                  <a:srgbClr val="414041"/>
                </a:solidFill>
                <a:latin typeface="Canadiana Text"/>
              </a:rPr>
              <a:t>Produits</a:t>
            </a:r>
            <a:r>
              <a:rPr lang="en-CA" sz="1300" dirty="0">
                <a:solidFill>
                  <a:srgbClr val="414041"/>
                </a:solidFill>
                <a:latin typeface="Canadiana Text"/>
              </a:rPr>
              <a:t> </a:t>
            </a:r>
            <a:r>
              <a:rPr lang="en-CA" sz="1300" dirty="0" err="1">
                <a:solidFill>
                  <a:srgbClr val="414041"/>
                </a:solidFill>
                <a:latin typeface="Canadiana Text"/>
              </a:rPr>
              <a:t>destinés</a:t>
            </a:r>
            <a:r>
              <a:rPr lang="en-CA" sz="1300" dirty="0">
                <a:solidFill>
                  <a:srgbClr val="414041"/>
                </a:solidFill>
                <a:latin typeface="Canadiana Text"/>
              </a:rPr>
              <a:t> aux FFRS V3+ (1,5 </a:t>
            </a:r>
            <a:r>
              <a:rPr lang="en-CA" sz="1300" dirty="0" err="1">
                <a:solidFill>
                  <a:srgbClr val="414041"/>
                </a:solidFill>
                <a:latin typeface="Canadiana Text"/>
              </a:rPr>
              <a:t>heure</a:t>
            </a:r>
            <a:r>
              <a:rPr lang="en-CA" sz="1300" dirty="0">
                <a:solidFill>
                  <a:srgbClr val="414041"/>
                </a:solidFill>
                <a:latin typeface="Canadiana Text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CA" sz="1300" dirty="0">
                <a:solidFill>
                  <a:srgbClr val="414041"/>
                </a:solidFill>
                <a:latin typeface="Canadiana Text"/>
              </a:rPr>
              <a:t>Principes de base du </a:t>
            </a:r>
            <a:r>
              <a:rPr lang="en-CA" sz="1300" dirty="0" err="1">
                <a:solidFill>
                  <a:srgbClr val="414041"/>
                </a:solidFill>
                <a:latin typeface="Canadiana Text"/>
              </a:rPr>
              <a:t>mentorat</a:t>
            </a:r>
            <a:r>
              <a:rPr lang="en-CA" sz="1300" dirty="0">
                <a:solidFill>
                  <a:srgbClr val="414041"/>
                </a:solidFill>
                <a:latin typeface="Canadiana Text"/>
              </a:rPr>
              <a:t> (2 </a:t>
            </a:r>
            <a:r>
              <a:rPr lang="en-CA" sz="1300" dirty="0" err="1">
                <a:solidFill>
                  <a:srgbClr val="414041"/>
                </a:solidFill>
                <a:latin typeface="Canadiana Text"/>
              </a:rPr>
              <a:t>heures</a:t>
            </a:r>
            <a:r>
              <a:rPr lang="en-CA" sz="1300" dirty="0">
                <a:solidFill>
                  <a:srgbClr val="414041"/>
                </a:solidFill>
                <a:latin typeface="Canadiana Text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Char char="-"/>
              <a:tabLst/>
              <a:defRPr/>
            </a:pPr>
            <a:endParaRPr lang="en-CA" sz="1300" dirty="0">
              <a:solidFill>
                <a:srgbClr val="414041"/>
              </a:solidFill>
              <a:latin typeface="Canadiana Text"/>
            </a:endParaRPr>
          </a:p>
          <a:p>
            <a:pPr lvl="0">
              <a:lnSpc>
                <a:spcPct val="90000"/>
              </a:lnSpc>
              <a:spcAft>
                <a:spcPts val="300"/>
              </a:spcAft>
              <a:defRPr/>
            </a:pPr>
            <a:r>
              <a:rPr lang="en-CA" sz="1300" dirty="0">
                <a:solidFill>
                  <a:srgbClr val="414041"/>
                </a:solidFill>
              </a:rPr>
              <a:t>La formation </a:t>
            </a:r>
            <a:r>
              <a:rPr lang="en-CA" sz="1300" dirty="0" err="1">
                <a:solidFill>
                  <a:srgbClr val="414041"/>
                </a:solidFill>
              </a:rPr>
              <a:t>en</a:t>
            </a:r>
            <a:r>
              <a:rPr lang="en-CA" sz="1300" dirty="0">
                <a:solidFill>
                  <a:srgbClr val="414041"/>
                </a:solidFill>
              </a:rPr>
              <a:t> </a:t>
            </a:r>
            <a:r>
              <a:rPr lang="en-CA" sz="1300" dirty="0" err="1">
                <a:solidFill>
                  <a:srgbClr val="414041"/>
                </a:solidFill>
              </a:rPr>
              <a:t>classe</a:t>
            </a:r>
            <a:r>
              <a:rPr lang="en-CA" sz="1300" dirty="0">
                <a:solidFill>
                  <a:srgbClr val="414041"/>
                </a:solidFill>
              </a:rPr>
              <a:t> (8 </a:t>
            </a:r>
            <a:r>
              <a:rPr lang="en-CA" sz="1300" dirty="0" err="1">
                <a:solidFill>
                  <a:srgbClr val="414041"/>
                </a:solidFill>
              </a:rPr>
              <a:t>heures</a:t>
            </a:r>
            <a:r>
              <a:rPr lang="en-CA" sz="1300" dirty="0">
                <a:solidFill>
                  <a:srgbClr val="414041"/>
                </a:solidFill>
              </a:rPr>
              <a:t>) </a:t>
            </a:r>
            <a:r>
              <a:rPr lang="en-CA" sz="1300" dirty="0" err="1">
                <a:solidFill>
                  <a:srgbClr val="414041"/>
                </a:solidFill>
              </a:rPr>
              <a:t>porte</a:t>
            </a:r>
            <a:r>
              <a:rPr lang="en-CA" sz="1300" dirty="0">
                <a:solidFill>
                  <a:srgbClr val="414041"/>
                </a:solidFill>
              </a:rPr>
              <a:t> sur les </a:t>
            </a:r>
            <a:r>
              <a:rPr lang="en-CA" sz="1300" dirty="0" err="1">
                <a:solidFill>
                  <a:srgbClr val="414041"/>
                </a:solidFill>
              </a:rPr>
              <a:t>éléments</a:t>
            </a:r>
            <a:r>
              <a:rPr lang="en-CA" sz="1300" dirty="0">
                <a:solidFill>
                  <a:srgbClr val="414041"/>
                </a:solidFill>
              </a:rPr>
              <a:t> </a:t>
            </a:r>
            <a:r>
              <a:rPr lang="en-CA" sz="1300" dirty="0" err="1">
                <a:solidFill>
                  <a:srgbClr val="414041"/>
                </a:solidFill>
              </a:rPr>
              <a:t>suivants</a:t>
            </a:r>
            <a:r>
              <a:rPr lang="en-CA" sz="1300" dirty="0">
                <a:solidFill>
                  <a:srgbClr val="414041"/>
                </a:solidFill>
              </a:rPr>
              <a:t>:</a:t>
            </a:r>
            <a:br>
              <a:rPr lang="en-CA" sz="1300" dirty="0">
                <a:solidFill>
                  <a:srgbClr val="414041"/>
                </a:solidFill>
              </a:rPr>
            </a:br>
            <a:endParaRPr lang="en-CA" sz="1300" dirty="0">
              <a:solidFill>
                <a:srgbClr val="414041"/>
              </a:solidFill>
            </a:endParaRPr>
          </a:p>
          <a:p>
            <a:pPr marL="285750" lvl="0" indent="-285750">
              <a:lnSpc>
                <a:spcPct val="90000"/>
              </a:lnSpc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CA" sz="1300" dirty="0">
                <a:solidFill>
                  <a:srgbClr val="414041"/>
                </a:solidFill>
              </a:rPr>
              <a:t>Utilisation </a:t>
            </a:r>
            <a:r>
              <a:rPr lang="en-CA" sz="1300" dirty="0" err="1">
                <a:solidFill>
                  <a:srgbClr val="414041"/>
                </a:solidFill>
              </a:rPr>
              <a:t>sécuritaire</a:t>
            </a:r>
            <a:r>
              <a:rPr lang="en-CA" sz="1300" dirty="0">
                <a:solidFill>
                  <a:srgbClr val="414041"/>
                </a:solidFill>
              </a:rPr>
              <a:t> des </a:t>
            </a:r>
            <a:r>
              <a:rPr lang="en-CA" sz="1300" dirty="0" err="1">
                <a:solidFill>
                  <a:srgbClr val="414041"/>
                </a:solidFill>
              </a:rPr>
              <a:t>produits</a:t>
            </a:r>
            <a:r>
              <a:rPr lang="en-CA" sz="1300" dirty="0">
                <a:solidFill>
                  <a:srgbClr val="414041"/>
                </a:solidFill>
              </a:rPr>
              <a:t> FFRS (recommendations de Golder).</a:t>
            </a:r>
          </a:p>
          <a:p>
            <a:pPr marL="285750" lvl="0" indent="-285750">
              <a:lnSpc>
                <a:spcPct val="90000"/>
              </a:lnSpc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1300" dirty="0" err="1">
                <a:solidFill>
                  <a:srgbClr val="414041"/>
                </a:solidFill>
              </a:rPr>
              <a:t>Stratégies</a:t>
            </a:r>
            <a:r>
              <a:rPr lang="en-US" sz="1300" dirty="0">
                <a:solidFill>
                  <a:srgbClr val="414041"/>
                </a:solidFill>
              </a:rPr>
              <a:t> et pratiques </a:t>
            </a:r>
            <a:r>
              <a:rPr lang="en-US" sz="1300" dirty="0" err="1">
                <a:solidFill>
                  <a:srgbClr val="414041"/>
                </a:solidFill>
              </a:rPr>
              <a:t>exemplaire</a:t>
            </a:r>
            <a:r>
              <a:rPr lang="en-US" sz="1300" dirty="0">
                <a:solidFill>
                  <a:srgbClr val="414041"/>
                </a:solidFill>
              </a:rPr>
              <a:t> pour </a:t>
            </a:r>
            <a:r>
              <a:rPr lang="en-US" sz="1300" dirty="0" err="1">
                <a:solidFill>
                  <a:srgbClr val="414041"/>
                </a:solidFill>
              </a:rPr>
              <a:t>offrir</a:t>
            </a:r>
            <a:r>
              <a:rPr lang="en-US" sz="1300" dirty="0">
                <a:solidFill>
                  <a:srgbClr val="414041"/>
                </a:solidFill>
              </a:rPr>
              <a:t> coaching et retroaction.</a:t>
            </a:r>
          </a:p>
          <a:p>
            <a:pPr marL="285750" lvl="0" indent="-285750">
              <a:lnSpc>
                <a:spcPct val="90000"/>
              </a:lnSpc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1300" dirty="0" err="1">
                <a:solidFill>
                  <a:srgbClr val="414041"/>
                </a:solidFill>
              </a:rPr>
              <a:t>Méthode</a:t>
            </a:r>
            <a:r>
              <a:rPr lang="en-US" sz="1300" dirty="0">
                <a:solidFill>
                  <a:srgbClr val="414041"/>
                </a:solidFill>
              </a:rPr>
              <a:t> </a:t>
            </a:r>
            <a:r>
              <a:rPr lang="en-US" sz="1300" dirty="0" err="1">
                <a:solidFill>
                  <a:srgbClr val="414041"/>
                </a:solidFill>
              </a:rPr>
              <a:t>sécuritaires</a:t>
            </a:r>
            <a:r>
              <a:rPr lang="en-US" sz="1300" dirty="0">
                <a:solidFill>
                  <a:srgbClr val="414041"/>
                </a:solidFill>
              </a:rPr>
              <a:t> pour </a:t>
            </a:r>
            <a:r>
              <a:rPr lang="en-US" sz="1300" dirty="0" err="1">
                <a:solidFill>
                  <a:srgbClr val="414041"/>
                </a:solidFill>
              </a:rPr>
              <a:t>effectuer</a:t>
            </a:r>
            <a:r>
              <a:rPr lang="en-US" sz="1300" dirty="0">
                <a:solidFill>
                  <a:srgbClr val="414041"/>
                </a:solidFill>
              </a:rPr>
              <a:t> des observations </a:t>
            </a:r>
            <a:r>
              <a:rPr lang="en-US" sz="1300" dirty="0" err="1">
                <a:solidFill>
                  <a:srgbClr val="414041"/>
                </a:solidFill>
              </a:rPr>
              <a:t>en</a:t>
            </a:r>
            <a:r>
              <a:rPr lang="en-US" sz="1300" dirty="0">
                <a:solidFill>
                  <a:srgbClr val="414041"/>
                </a:solidFill>
              </a:rPr>
              <a:t> route et </a:t>
            </a:r>
            <a:r>
              <a:rPr lang="en-US" sz="1300" dirty="0" err="1">
                <a:solidFill>
                  <a:srgbClr val="414041"/>
                </a:solidFill>
              </a:rPr>
              <a:t>mentorat</a:t>
            </a:r>
            <a:r>
              <a:rPr lang="en-US" sz="1300" dirty="0">
                <a:solidFill>
                  <a:srgbClr val="414041"/>
                </a:solidFill>
              </a:rPr>
              <a:t>.</a:t>
            </a:r>
          </a:p>
          <a:p>
            <a:pPr marL="285750" lvl="0" indent="-285750">
              <a:lnSpc>
                <a:spcPct val="90000"/>
              </a:lnSpc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1300" dirty="0">
                <a:solidFill>
                  <a:srgbClr val="414041"/>
                </a:solidFill>
              </a:rPr>
              <a:t>Application pratique et mise </a:t>
            </a:r>
            <a:r>
              <a:rPr lang="en-US" sz="1300" dirty="0" err="1">
                <a:solidFill>
                  <a:srgbClr val="414041"/>
                </a:solidFill>
              </a:rPr>
              <a:t>en</a:t>
            </a:r>
            <a:r>
              <a:rPr lang="en-US" sz="1300" dirty="0">
                <a:solidFill>
                  <a:srgbClr val="414041"/>
                </a:solidFill>
              </a:rPr>
              <a:t> pratique de la </a:t>
            </a:r>
            <a:r>
              <a:rPr lang="en-US" sz="1300" dirty="0" err="1">
                <a:solidFill>
                  <a:srgbClr val="414041"/>
                </a:solidFill>
              </a:rPr>
              <a:t>méthode</a:t>
            </a:r>
            <a:r>
              <a:rPr lang="en-US" sz="1300" dirty="0">
                <a:solidFill>
                  <a:srgbClr val="414041"/>
                </a:solidFill>
              </a:rPr>
              <a:t> de </a:t>
            </a:r>
            <a:r>
              <a:rPr lang="en-US" sz="1300" dirty="0" err="1">
                <a:solidFill>
                  <a:srgbClr val="414041"/>
                </a:solidFill>
              </a:rPr>
              <a:t>mentorat</a:t>
            </a:r>
            <a:r>
              <a:rPr lang="en-US" sz="1300" dirty="0">
                <a:solidFill>
                  <a:srgbClr val="414041"/>
                </a:solidFill>
              </a:rPr>
              <a:t> par les pairs.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31998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itle">
  <a:themeElements>
    <a:clrScheme name="CP-2022 1">
      <a:dk1>
        <a:srgbClr val="414041"/>
      </a:dk1>
      <a:lt1>
        <a:srgbClr val="FFFFFF"/>
      </a:lt1>
      <a:dk2>
        <a:srgbClr val="E3002B"/>
      </a:dk2>
      <a:lt2>
        <a:srgbClr val="003087"/>
      </a:lt2>
      <a:accent1>
        <a:srgbClr val="2C73CA"/>
      </a:accent1>
      <a:accent2>
        <a:srgbClr val="B6875E"/>
      </a:accent2>
      <a:accent3>
        <a:srgbClr val="00443C"/>
      </a:accent3>
      <a:accent4>
        <a:srgbClr val="D2797E"/>
      </a:accent4>
      <a:accent5>
        <a:srgbClr val="7FA19E"/>
      </a:accent5>
      <a:accent6>
        <a:srgbClr val="333333"/>
      </a:accent6>
      <a:hlink>
        <a:srgbClr val="003087"/>
      </a:hlink>
      <a:folHlink>
        <a:srgbClr val="003087"/>
      </a:folHlink>
    </a:clrScheme>
    <a:fontScheme name="CP-template">
      <a:majorFont>
        <a:latin typeface="Canadiana Text"/>
        <a:ea typeface=""/>
        <a:cs typeface=""/>
      </a:majorFont>
      <a:minorFont>
        <a:latin typeface="Canadiana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sz="1600" b="0" i="0">
            <a:latin typeface="Canadiana Text" panose="020105030405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1726</TotalTime>
  <Words>361</Words>
  <Application>Microsoft Office PowerPoint</Application>
  <PresentationFormat>Widescreen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Canadiana Text</vt:lpstr>
      <vt:lpstr>Wingdings</vt:lpstr>
      <vt:lpstr>Title</vt:lpstr>
      <vt:lpstr>RRD V3+ Peer Mentor Training </vt:lpstr>
      <vt:lpstr>Formation sur le mentorat pour les produits destinés aux FFRS V3+ </vt:lpstr>
    </vt:vector>
  </TitlesOfParts>
  <Company>Innovapost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RRD V3+ Peer Mentor Training</dc:title>
  <dc:creator>RATCLIFFE, Margo</dc:creator>
  <cp:lastModifiedBy>Fatme Chokr</cp:lastModifiedBy>
  <cp:revision>4</cp:revision>
  <dcterms:created xsi:type="dcterms:W3CDTF">2026-04-01T12:52:30Z</dcterms:created>
  <dcterms:modified xsi:type="dcterms:W3CDTF">2026-07-02T15:04:55Z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ABF74199-8DD2-43CB-BD7D-6B5A0DAC45AE</vt:lpwstr>
  </property>
  <property fmtid="{D5CDD505-2E9C-101B-9397-08002B2CF9AE}" pid="3" name="ArticulatePath">
    <vt:lpwstr>RRD V3+ peer mentor training</vt:lpwstr>
  </property>
</Properties>
</file>