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5"/>
  </p:notesMasterIdLst>
  <p:sldIdLst>
    <p:sldId id="271" r:id="rId2"/>
    <p:sldId id="342" r:id="rId3"/>
    <p:sldId id="353" r:id="rId4"/>
    <p:sldId id="354" r:id="rId5"/>
    <p:sldId id="344" r:id="rId6"/>
    <p:sldId id="349" r:id="rId7"/>
    <p:sldId id="355" r:id="rId8"/>
    <p:sldId id="352" r:id="rId9"/>
    <p:sldId id="367" r:id="rId10"/>
    <p:sldId id="346" r:id="rId11"/>
    <p:sldId id="347" r:id="rId12"/>
    <p:sldId id="366" r:id="rId13"/>
    <p:sldId id="329" r:id="rId14"/>
  </p:sldIdLst>
  <p:sldSz cx="12192000" cy="6858000"/>
  <p:notesSz cx="6858000" cy="9144000"/>
  <p:embeddedFontLst>
    <p:embeddedFont>
      <p:font typeface="Gill Sans MT" panose="020B0502020104020203" pitchFamily="34" charset="0"/>
      <p:regular r:id="rId16"/>
      <p:bold r:id="rId17"/>
      <p:italic r:id="rId18"/>
      <p:boldItalic r:id="rId19"/>
    </p:embeddedFont>
    <p:embeddedFont>
      <p:font typeface="League Spartan" panose="00000800000000000000" pitchFamily="50" charset="0"/>
      <p:bold r:id="rId20"/>
    </p:embeddedFont>
    <p:embeddedFont>
      <p:font typeface="Open Sans Light" panose="020B0306030504020204" pitchFamily="34" charset="0"/>
      <p:regular r:id="rId21"/>
      <p:italic r:id="rId22"/>
    </p:embeddedFont>
    <p:embeddedFont>
      <p:font typeface="Lato" panose="020F0502020204030203" pitchFamily="34" charset="0"/>
      <p:regular r:id="rId23"/>
      <p:bold r:id="rId24"/>
      <p:italic r:id="rId25"/>
      <p:boldItalic r:id="rId26"/>
    </p:embeddedFont>
    <p:embeddedFont>
      <p:font typeface="Calibri Light" panose="020F0302020204030204" pitchFamily="34" charset="0"/>
      <p:regular r:id="rId27"/>
      <p:italic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1" clrIdx="0">
    <p:extLst/>
  </p:cmAuthor>
  <p:cmAuthor id="2" name="Karen" initials="KS" lastIdx="7" clrIdx="1"/>
  <p:cmAuthor id="3" name="Helen Emerson" initials="HE" lastIdx="5" clrIdx="2">
    <p:extLst>
      <p:ext uri="{19B8F6BF-5375-455C-9EA6-DF929625EA0E}">
        <p15:presenceInfo xmlns:p15="http://schemas.microsoft.com/office/powerpoint/2012/main" userId="S-1-5-21-1285066173-1815393381-3561576999-2635" providerId="AD"/>
      </p:ext>
    </p:extLst>
  </p:cmAuthor>
  <p:cmAuthor id="4" name="Jenny Fox" initials="JF" lastIdx="62" clrIdx="3">
    <p:extLst>
      <p:ext uri="{19B8F6BF-5375-455C-9EA6-DF929625EA0E}">
        <p15:presenceInfo xmlns:p15="http://schemas.microsoft.com/office/powerpoint/2012/main" userId="S-1-5-21-1285066173-1815393381-3561576999-2620" providerId="AD"/>
      </p:ext>
    </p:extLst>
  </p:cmAuthor>
  <p:cmAuthor id="5" name="Bethan Miller" initials="BM" lastIdx="6" clrIdx="4">
    <p:extLst>
      <p:ext uri="{19B8F6BF-5375-455C-9EA6-DF929625EA0E}">
        <p15:presenceInfo xmlns:p15="http://schemas.microsoft.com/office/powerpoint/2012/main" userId="S-1-5-21-1285066173-1815393381-3561576999-2641" providerId="AD"/>
      </p:ext>
    </p:extLst>
  </p:cmAuthor>
  <p:cmAuthor id="6" name="Elizabeth Laming" initials="EL" lastIdx="8" clrIdx="5">
    <p:extLst>
      <p:ext uri="{19B8F6BF-5375-455C-9EA6-DF929625EA0E}">
        <p15:presenceInfo xmlns:p15="http://schemas.microsoft.com/office/powerpoint/2012/main" userId="S-1-5-21-1285066173-1815393381-3561576999-2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B66DFF"/>
    <a:srgbClr val="C69CCC"/>
    <a:srgbClr val="E4D1E7"/>
    <a:srgbClr val="CC66FF"/>
    <a:srgbClr val="E6CDFF"/>
    <a:srgbClr val="CC99FF"/>
    <a:srgbClr val="74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2" autoAdjust="0"/>
    <p:restoredTop sz="82048" autoAdjust="0"/>
  </p:normalViewPr>
  <p:slideViewPr>
    <p:cSldViewPr snapToGrid="0">
      <p:cViewPr varScale="1">
        <p:scale>
          <a:sx n="95" d="100"/>
          <a:sy n="95" d="100"/>
        </p:scale>
        <p:origin x="1404" y="66"/>
      </p:cViewPr>
      <p:guideLst>
        <p:guide orient="horz" pos="2160"/>
        <p:guide pos="3840"/>
      </p:guideLst>
    </p:cSldViewPr>
  </p:slideViewPr>
  <p:outlineViewPr>
    <p:cViewPr>
      <p:scale>
        <a:sx n="33" d="100"/>
        <a:sy n="33" d="100"/>
      </p:scale>
      <p:origin x="0" y="-40"/>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26/05/2020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7000"/>
              </a:lnSpc>
              <a:spcAft>
                <a:spcPts val="800"/>
              </a:spcAft>
            </a:pPr>
            <a:r>
              <a:rPr lang="en-GB" dirty="0" smtClean="0">
                <a:latin typeface="Lato" panose="020B0604020202020204" charset="0"/>
                <a:ea typeface="Lato" panose="020B0604020202020204" charset="0"/>
                <a:cs typeface="Lato" panose="020B0604020202020204" charset="0"/>
              </a:rPr>
              <a:t>Sentence starters:</a:t>
            </a:r>
          </a:p>
          <a:p>
            <a:pPr lvl="1">
              <a:lnSpc>
                <a:spcPct val="107000"/>
              </a:lnSpc>
              <a:spcAft>
                <a:spcPts val="800"/>
              </a:spcAft>
            </a:pPr>
            <a:endParaRPr lang="en-GB" dirty="0" smtClean="0">
              <a:latin typeface="Lato" panose="020B0604020202020204" charset="0"/>
              <a:ea typeface="Lato" panose="020B0604020202020204" charset="0"/>
              <a:cs typeface="Lato" panose="020B0604020202020204" charset="0"/>
            </a:endParaRPr>
          </a:p>
          <a:p>
            <a:pPr lvl="1">
              <a:lnSpc>
                <a:spcPct val="107000"/>
              </a:lnSpc>
              <a:spcAft>
                <a:spcPts val="800"/>
              </a:spcAft>
            </a:pPr>
            <a:r>
              <a:rPr lang="en-GB" dirty="0" smtClean="0">
                <a:latin typeface="Lato" panose="020B0604020202020204" charset="0"/>
                <a:ea typeface="Lato" panose="020B0604020202020204" charset="0"/>
                <a:cs typeface="Lato" panose="020B0604020202020204" charset="0"/>
              </a:rPr>
              <a:t>Dear…</a:t>
            </a:r>
          </a:p>
          <a:p>
            <a:pPr lvl="1">
              <a:lnSpc>
                <a:spcPct val="107000"/>
              </a:lnSpc>
              <a:spcAft>
                <a:spcPts val="800"/>
              </a:spcAft>
            </a:pPr>
            <a:r>
              <a:rPr lang="en-GB" dirty="0" smtClean="0">
                <a:latin typeface="Lato" panose="020B0604020202020204" charset="0"/>
                <a:ea typeface="Lato" panose="020B0604020202020204" charset="0"/>
                <a:cs typeface="Lato" panose="020B0604020202020204" charset="0"/>
              </a:rPr>
              <a:t> </a:t>
            </a:r>
          </a:p>
          <a:p>
            <a:pPr lvl="1">
              <a:lnSpc>
                <a:spcPct val="107000"/>
              </a:lnSpc>
              <a:spcAft>
                <a:spcPts val="800"/>
              </a:spcAft>
            </a:pPr>
            <a:r>
              <a:rPr lang="en-GB" b="1" dirty="0" smtClean="0">
                <a:latin typeface="Lato" panose="020B0604020202020204" charset="0"/>
                <a:ea typeface="Lato" panose="020B0604020202020204" charset="0"/>
                <a:cs typeface="Lato" panose="020B0604020202020204" charset="0"/>
              </a:rPr>
              <a:t>Good luck for starting secondary school!</a:t>
            </a:r>
            <a:endParaRPr lang="en-GB" dirty="0" smtClean="0">
              <a:latin typeface="Lato" panose="020B0604020202020204" charset="0"/>
              <a:ea typeface="Lato" panose="020B0604020202020204" charset="0"/>
              <a:cs typeface="Lato" panose="020B0604020202020204" charset="0"/>
            </a:endParaRPr>
          </a:p>
          <a:p>
            <a:pPr lvl="1">
              <a:lnSpc>
                <a:spcPct val="107000"/>
              </a:lnSpc>
              <a:spcAft>
                <a:spcPts val="800"/>
              </a:spcAft>
            </a:pPr>
            <a:r>
              <a:rPr lang="en-GB" dirty="0" smtClean="0">
                <a:latin typeface="Lato" panose="020B0604020202020204" charset="0"/>
                <a:ea typeface="Lato" panose="020B0604020202020204" charset="0"/>
                <a:cs typeface="Lato" panose="020B0604020202020204" charset="0"/>
              </a:rPr>
              <a:t> </a:t>
            </a:r>
          </a:p>
          <a:p>
            <a:pPr lvl="1">
              <a:lnSpc>
                <a:spcPct val="107000"/>
              </a:lnSpc>
              <a:spcAft>
                <a:spcPts val="800"/>
              </a:spcAft>
            </a:pPr>
            <a:r>
              <a:rPr lang="en-GB" dirty="0" smtClean="0">
                <a:latin typeface="Lato" panose="020B0604020202020204" charset="0"/>
                <a:ea typeface="Lato" panose="020B0604020202020204" charset="0"/>
                <a:cs typeface="Lato" panose="020B0604020202020204" charset="0"/>
              </a:rPr>
              <a:t>Remember to …</a:t>
            </a:r>
          </a:p>
          <a:p>
            <a:pPr lvl="1">
              <a:lnSpc>
                <a:spcPct val="107000"/>
              </a:lnSpc>
              <a:spcAft>
                <a:spcPts val="800"/>
              </a:spcAft>
            </a:pPr>
            <a:r>
              <a:rPr lang="en-GB" dirty="0" smtClean="0">
                <a:latin typeface="Lato" panose="020B0604020202020204" charset="0"/>
                <a:ea typeface="Lato" panose="020B0604020202020204" charset="0"/>
                <a:cs typeface="Lato" panose="020B0604020202020204" charset="0"/>
              </a:rPr>
              <a:t> </a:t>
            </a:r>
          </a:p>
          <a:p>
            <a:pPr lvl="1">
              <a:lnSpc>
                <a:spcPct val="107000"/>
              </a:lnSpc>
              <a:spcAft>
                <a:spcPts val="800"/>
              </a:spcAft>
            </a:pPr>
            <a:r>
              <a:rPr lang="en-GB" dirty="0" smtClean="0">
                <a:latin typeface="Lato" panose="020B0604020202020204" charset="0"/>
                <a:ea typeface="Lato" panose="020B0604020202020204" charset="0"/>
                <a:cs typeface="Lato" panose="020B0604020202020204" charset="0"/>
              </a:rPr>
              <a:t> </a:t>
            </a:r>
          </a:p>
          <a:p>
            <a:pPr lvl="1">
              <a:lnSpc>
                <a:spcPct val="107000"/>
              </a:lnSpc>
              <a:spcAft>
                <a:spcPts val="800"/>
              </a:spcAft>
            </a:pPr>
            <a:r>
              <a:rPr lang="en-GB" dirty="0" smtClean="0">
                <a:latin typeface="Lato" panose="020B0604020202020204" charset="0"/>
                <a:ea typeface="Lato" panose="020B0604020202020204" charset="0"/>
                <a:cs typeface="Lato" panose="020B0604020202020204" charset="0"/>
              </a:rPr>
              <a:t>You know that …</a:t>
            </a:r>
          </a:p>
          <a:p>
            <a:pPr lvl="1">
              <a:lnSpc>
                <a:spcPct val="107000"/>
              </a:lnSpc>
              <a:spcAft>
                <a:spcPts val="800"/>
              </a:spcAft>
            </a:pPr>
            <a:r>
              <a:rPr lang="en-GB" dirty="0" smtClean="0">
                <a:latin typeface="Lato" panose="020B0604020202020204" charset="0"/>
                <a:ea typeface="Lato" panose="020B0604020202020204" charset="0"/>
                <a:cs typeface="Lato" panose="020B0604020202020204" charset="0"/>
              </a:rPr>
              <a:t> </a:t>
            </a:r>
          </a:p>
          <a:p>
            <a:pPr lvl="1">
              <a:lnSpc>
                <a:spcPct val="107000"/>
              </a:lnSpc>
              <a:spcAft>
                <a:spcPts val="800"/>
              </a:spcAft>
            </a:pPr>
            <a:r>
              <a:rPr lang="en-GB" dirty="0" smtClean="0">
                <a:latin typeface="Lato" panose="020B0604020202020204" charset="0"/>
                <a:ea typeface="Lato" panose="020B0604020202020204" charset="0"/>
                <a:cs typeface="Lato" panose="020B0604020202020204" charset="0"/>
              </a:rPr>
              <a:t> </a:t>
            </a:r>
          </a:p>
          <a:p>
            <a:pPr lvl="1">
              <a:lnSpc>
                <a:spcPct val="107000"/>
              </a:lnSpc>
              <a:spcAft>
                <a:spcPts val="800"/>
              </a:spcAft>
            </a:pPr>
            <a:r>
              <a:rPr lang="en-GB" dirty="0" smtClean="0">
                <a:latin typeface="Lato" panose="020B0604020202020204" charset="0"/>
                <a:ea typeface="Lato" panose="020B0604020202020204" charset="0"/>
                <a:cs typeface="Lato" panose="020B0604020202020204" charset="0"/>
              </a:rPr>
              <a:t>You can always …</a:t>
            </a:r>
          </a:p>
          <a:p>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345518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5178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100810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45676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421328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315279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299133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8198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B1BC51A-74D5-4913-84BC-78080CE7AED9}" type="datetime1">
              <a:rPr lang="en-GB" smtClean="0"/>
              <a:t>26/05/2020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DC21C6A-7D6D-4577-B7DF-6FC2D04838EF}" type="datetime1">
              <a:rPr lang="en-GB" smtClean="0"/>
              <a:t>26/05/2020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EFBDEA-DDC4-4E4A-8DFA-3C9726BA22B7}" type="datetime1">
              <a:rPr lang="en-GB" smtClean="0"/>
              <a:t>26/05/2020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625DA5-65DF-4104-9FD3-85E6D9945DEC}" type="datetime1">
              <a:rPr lang="en-GB" smtClean="0"/>
              <a:t>26/05/2020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AD7084E-4ACB-4C63-8E1C-6FA6D3C12CE0}" type="datetime1">
              <a:rPr lang="en-GB" smtClean="0"/>
              <a:t>26/05/2020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EDEF39-D212-4F11-9B46-E280ACD6D935}" type="datetime1">
              <a:rPr lang="en-GB" smtClean="0"/>
              <a:t>26/05/2020</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27D3B1-02F1-4D38-8061-5C9363E92D44}" type="datetime1">
              <a:rPr lang="en-GB" smtClean="0"/>
              <a:t>26/05/2020</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60BCF9-B630-4346-BE16-1BAC4BBDEC78}" type="datetime1">
              <a:rPr lang="en-GB" smtClean="0"/>
              <a:t>26/05/2020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A1526A-B2B8-44E4-BE2F-FB0C3D36D1E5}" type="datetime1">
              <a:rPr lang="en-GB" smtClean="0"/>
              <a:t>26/05/2020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7750" y="3243028"/>
            <a:ext cx="10096499"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effectLst/>
                <a:uLnTx/>
                <a:uFillTx/>
                <a:latin typeface="League Spartan" panose="00000800000000000000" pitchFamily="50" charset="0"/>
              </a:rPr>
              <a:t>Transition</a:t>
            </a: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 to secondary school</a:t>
            </a:r>
            <a:endParaRPr kumimoji="0" lang="en-GB" sz="4800" b="1" i="0" u="none" strike="noStrike" kern="1200" cap="none" spc="0" normalizeH="0" baseline="0" noProof="0" dirty="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1" name="Footer Placeholder 1"/>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7" name="TextBox 6">
            <a:extLst>
              <a:ext uri="{FF2B5EF4-FFF2-40B4-BE49-F238E27FC236}">
                <a16:creationId xmlns:a16="http://schemas.microsoft.com/office/drawing/2014/main" id="{95E57A49-9AB5-44E8-BAAA-733F871E3A92}"/>
              </a:ext>
            </a:extLst>
          </p:cNvPr>
          <p:cNvSpPr txBox="1"/>
          <p:nvPr/>
        </p:nvSpPr>
        <p:spPr>
          <a:xfrm>
            <a:off x="1" y="5954722"/>
            <a:ext cx="3391786" cy="769441"/>
          </a:xfrm>
          <a:prstGeom prst="rect">
            <a:avLst/>
          </a:prstGeom>
          <a:noFill/>
        </p:spPr>
        <p:txBody>
          <a:bodyPr wrap="square" rtlCol="0">
            <a:spAutoFit/>
          </a:bodyPr>
          <a:lstStyle/>
          <a:p>
            <a:pPr algn="ctr"/>
            <a:r>
              <a:rPr lang="pt-BR" sz="2200" dirty="0">
                <a:latin typeface="Lato" panose="020B0604020202020204" charset="0"/>
                <a:ea typeface="Lato" panose="020B0604020202020204" charset="0"/>
                <a:cs typeface="Lato" panose="020B0604020202020204" charset="0"/>
              </a:rPr>
              <a:t>To start, play 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8" name="Picture 7">
            <a:extLst>
              <a:ext uri="{FF2B5EF4-FFF2-40B4-BE49-F238E27FC236}">
                <a16:creationId xmlns:a16="http://schemas.microsoft.com/office/drawing/2014/main" id="{2908109F-B40A-4822-85AC-12162752E29B}"/>
              </a:ext>
            </a:extLst>
          </p:cNvPr>
          <p:cNvPicPr>
            <a:picLocks noChangeAspect="1"/>
          </p:cNvPicPr>
          <p:nvPr/>
        </p:nvPicPr>
        <p:blipFill rotWithShape="1">
          <a:blip r:embed="rId3"/>
          <a:srcRect l="8621" t="-1" r="2490" b="822"/>
          <a:stretch/>
        </p:blipFill>
        <p:spPr>
          <a:xfrm>
            <a:off x="3551801" y="5746745"/>
            <a:ext cx="736600" cy="954107"/>
          </a:xfrm>
          <a:prstGeom prst="rect">
            <a:avLst/>
          </a:prstGeom>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2106266C-C810-4B15-9E80-CAAAA00296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 t="1312" r="50968" b="-1568"/>
          <a:stretch/>
        </p:blipFill>
        <p:spPr>
          <a:xfrm rot="20700138">
            <a:off x="3914682" y="5940599"/>
            <a:ext cx="796930" cy="828395"/>
          </a:xfrm>
          <a:prstGeom prst="rect">
            <a:avLst/>
          </a:prstGeom>
        </p:spPr>
      </p:pic>
      <p:pic>
        <p:nvPicPr>
          <p:cNvPr id="28" name="Graphic 27" descr="Dance steps">
            <a:extLst>
              <a:ext uri="{FF2B5EF4-FFF2-40B4-BE49-F238E27FC236}">
                <a16:creationId xmlns:a16="http://schemas.microsoft.com/office/drawing/2014/main" id="{AD9681DE-E47D-457C-BC9C-864AD727C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62354" y="973807"/>
            <a:ext cx="1729562" cy="1729562"/>
          </a:xfrm>
          <a:prstGeom prst="rect">
            <a:avLst/>
          </a:prstGeom>
        </p:spPr>
      </p:pic>
      <p:sp>
        <p:nvSpPr>
          <p:cNvPr id="3" name="Cloud 2">
            <a:extLst>
              <a:ext uri="{FF2B5EF4-FFF2-40B4-BE49-F238E27FC236}">
                <a16:creationId xmlns:a16="http://schemas.microsoft.com/office/drawing/2014/main" id="{27BA5C56-3A83-445E-9C06-9CABBE06D2F7}"/>
              </a:ext>
            </a:extLst>
          </p:cNvPr>
          <p:cNvSpPr/>
          <p:nvPr/>
        </p:nvSpPr>
        <p:spPr>
          <a:xfrm rot="418102">
            <a:off x="9053789" y="4555870"/>
            <a:ext cx="2826074" cy="1812032"/>
          </a:xfrm>
          <a:prstGeom prst="cloud">
            <a:avLst/>
          </a:prstGeom>
          <a:solidFill>
            <a:srgbClr val="E4D1E7"/>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Lato" panose="020B0604020202020204" charset="0"/>
                <a:ea typeface="Lato" panose="020B0604020202020204" charset="0"/>
                <a:cs typeface="Lato" panose="020B0604020202020204" charset="0"/>
              </a:rPr>
              <a:t>If you are unable to print or type into the word documents, write your answers on a piece of paper!</a:t>
            </a:r>
          </a:p>
        </p:txBody>
      </p:sp>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endParaRPr lang="en-GB" sz="4400" b="1" dirty="0">
              <a:solidFill>
                <a:srgbClr val="95519E"/>
              </a:solidFill>
              <a:latin typeface="League Spartan" panose="00000800000000000000" pitchFamily="50" charset="0"/>
            </a:endParaRPr>
          </a:p>
        </p:txBody>
      </p:sp>
      <p:sp>
        <p:nvSpPr>
          <p:cNvPr id="8" name="TextBox 7"/>
          <p:cNvSpPr txBox="1"/>
          <p:nvPr/>
        </p:nvSpPr>
        <p:spPr>
          <a:xfrm>
            <a:off x="351753" y="498095"/>
            <a:ext cx="10306049"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Sources of help and support</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9" name="TextBox 8"/>
          <p:cNvSpPr txBox="1"/>
          <p:nvPr/>
        </p:nvSpPr>
        <p:spPr>
          <a:xfrm>
            <a:off x="433918" y="1291279"/>
            <a:ext cx="11325960" cy="3693319"/>
          </a:xfrm>
          <a:prstGeom prst="rect">
            <a:avLst/>
          </a:prstGeom>
          <a:noFill/>
        </p:spPr>
        <p:txBody>
          <a:bodyPr wrap="square" rtlCol="0">
            <a:spAutoFit/>
          </a:bodyPr>
          <a:lstStyle/>
          <a:p>
            <a:r>
              <a:rPr lang="en-US" sz="2600" dirty="0">
                <a:latin typeface="Lato" panose="020B0604020202020204" charset="0"/>
                <a:ea typeface="Lato" panose="020B0604020202020204" charset="0"/>
                <a:cs typeface="Lato" panose="020B0604020202020204" charset="0"/>
              </a:rPr>
              <a:t>Which sources of support would be most useful for Nusrat to talk to about her concerns?</a:t>
            </a:r>
          </a:p>
          <a:p>
            <a:endParaRPr lang="en-US" sz="2600" dirty="0">
              <a:latin typeface="Lato" panose="020B0604020202020204" charset="0"/>
              <a:ea typeface="Lato" panose="020B0604020202020204" charset="0"/>
              <a:cs typeface="Lato" panose="020B0604020202020204" charset="0"/>
            </a:endParaRPr>
          </a:p>
          <a:p>
            <a:r>
              <a:rPr lang="en-US" sz="2600" dirty="0">
                <a:latin typeface="Lato" panose="020B0604020202020204" charset="0"/>
                <a:ea typeface="Lato" panose="020B0604020202020204" charset="0"/>
                <a:cs typeface="Lato" panose="020B0604020202020204" charset="0"/>
              </a:rPr>
              <a:t>Add any advantages or disadvantages to each source of support in the table in Resource 4. The first one has been done for you…</a:t>
            </a:r>
          </a:p>
          <a:p>
            <a:endParaRPr lang="en-US" sz="2600" dirty="0">
              <a:latin typeface="Lato" panose="020B0604020202020204" charset="0"/>
              <a:ea typeface="Lato" panose="020B0604020202020204" charset="0"/>
              <a:cs typeface="Lato" panose="020B0604020202020204" charset="0"/>
            </a:endParaRPr>
          </a:p>
          <a:p>
            <a:r>
              <a:rPr lang="en-US" sz="2600" dirty="0">
                <a:latin typeface="Lato" panose="020B0604020202020204" charset="0"/>
                <a:ea typeface="Lato" panose="020B0604020202020204" charset="0"/>
                <a:cs typeface="Lato" panose="020B0604020202020204" charset="0"/>
              </a:rPr>
              <a:t>Then, rank the sources of support from 1-10 in order of reliability and usefulness (1 being the most useful source of support)</a:t>
            </a:r>
          </a:p>
          <a:p>
            <a:endParaRPr lang="en-US" sz="2600" dirty="0">
              <a:latin typeface="Lato" panose="020B0604020202020204" charset="0"/>
              <a:ea typeface="Lato" panose="020B0604020202020204" charset="0"/>
              <a:cs typeface="Lato" panose="020B0604020202020204" charset="0"/>
            </a:endParaRPr>
          </a:p>
        </p:txBody>
      </p:sp>
      <p:grpSp>
        <p:nvGrpSpPr>
          <p:cNvPr id="14" name="Group 13">
            <a:extLst>
              <a:ext uri="{FF2B5EF4-FFF2-40B4-BE49-F238E27FC236}">
                <a16:creationId xmlns:a16="http://schemas.microsoft.com/office/drawing/2014/main" id="{DA28FB41-2872-4070-B8D4-C4170E236FF7}"/>
              </a:ext>
            </a:extLst>
          </p:cNvPr>
          <p:cNvGrpSpPr/>
          <p:nvPr/>
        </p:nvGrpSpPr>
        <p:grpSpPr>
          <a:xfrm>
            <a:off x="6808167" y="4682669"/>
            <a:ext cx="4353686" cy="1979812"/>
            <a:chOff x="3289561" y="644316"/>
            <a:chExt cx="5629835" cy="2562210"/>
          </a:xfrm>
        </p:grpSpPr>
        <p:pic>
          <p:nvPicPr>
            <p:cNvPr id="15" name="Picture 2" descr="Children, Students, Boy And Girl, School, Learning">
              <a:extLst>
                <a:ext uri="{FF2B5EF4-FFF2-40B4-BE49-F238E27FC236}">
                  <a16:creationId xmlns:a16="http://schemas.microsoft.com/office/drawing/2014/main" id="{49E7FAA6-4A7A-4FF7-BC64-93370EDDC1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926" b="48832"/>
            <a:stretch/>
          </p:blipFill>
          <p:spPr bwMode="auto">
            <a:xfrm>
              <a:off x="3289561" y="696867"/>
              <a:ext cx="2868706" cy="25096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hildren, Students, Boy And Girl, School, Learning">
              <a:extLst>
                <a:ext uri="{FF2B5EF4-FFF2-40B4-BE49-F238E27FC236}">
                  <a16:creationId xmlns:a16="http://schemas.microsoft.com/office/drawing/2014/main" id="{6341C4B2-0BC9-4DE5-8265-8FB8E2D523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691" t="49836"/>
            <a:stretch/>
          </p:blipFill>
          <p:spPr bwMode="auto">
            <a:xfrm>
              <a:off x="6158267" y="644316"/>
              <a:ext cx="2761129" cy="246931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hought Bubble: Cloud 3">
            <a:extLst>
              <a:ext uri="{FF2B5EF4-FFF2-40B4-BE49-F238E27FC236}">
                <a16:creationId xmlns:a16="http://schemas.microsoft.com/office/drawing/2014/main" id="{AE0CF5FB-5D7B-425D-8EA3-82DB57DA0A1D}"/>
              </a:ext>
            </a:extLst>
          </p:cNvPr>
          <p:cNvSpPr/>
          <p:nvPr/>
        </p:nvSpPr>
        <p:spPr>
          <a:xfrm>
            <a:off x="841433" y="4723276"/>
            <a:ext cx="4702840" cy="1851268"/>
          </a:xfrm>
          <a:prstGeom prst="cloudCallout">
            <a:avLst>
              <a:gd name="adj1" fmla="val -67182"/>
              <a:gd name="adj2" fmla="val 55413"/>
            </a:avLst>
          </a:prstGeom>
          <a:no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Lato" panose="020B0604020202020204" charset="0"/>
                <a:ea typeface="Lato" panose="020B0604020202020204" charset="0"/>
                <a:cs typeface="Lato" panose="020B0604020202020204" charset="0"/>
              </a:rPr>
              <a:t>What could Nusrat say to start a conversation with your most highly ranked source of support? </a:t>
            </a:r>
          </a:p>
        </p:txBody>
      </p:sp>
      <p:sp>
        <p:nvSpPr>
          <p:cNvPr id="11" name="Footer Placeholder 1">
            <a:extLst>
              <a:ext uri="{FF2B5EF4-FFF2-40B4-BE49-F238E27FC236}">
                <a16:creationId xmlns:a16="http://schemas.microsoft.com/office/drawing/2014/main" id="{AEA54DED-07D7-451B-8FF3-845AC882223A}"/>
              </a:ext>
            </a:extLst>
          </p:cNvPr>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400663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1336" y="598549"/>
            <a:ext cx="10523848" cy="769441"/>
          </a:xfrm>
          <a:prstGeom prst="rect">
            <a:avLst/>
          </a:prstGeom>
          <a:noFill/>
        </p:spPr>
        <p:txBody>
          <a:bodyPr wrap="square" rtlCol="0">
            <a:spAutoFit/>
          </a:bodyPr>
          <a:lstStyle/>
          <a:p>
            <a:r>
              <a:rPr lang="en-US" sz="4400" dirty="0">
                <a:solidFill>
                  <a:srgbClr val="95519E"/>
                </a:solidFill>
                <a:latin typeface="League Spartan" panose="00000800000000000000" charset="0"/>
              </a:rPr>
              <a:t>Message to self!</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sp>
        <p:nvSpPr>
          <p:cNvPr id="10" name="TextBox 9"/>
          <p:cNvSpPr txBox="1"/>
          <p:nvPr/>
        </p:nvSpPr>
        <p:spPr>
          <a:xfrm rot="10619996" flipV="1">
            <a:off x="1105202" y="3900223"/>
            <a:ext cx="4856063" cy="461665"/>
          </a:xfrm>
          <a:prstGeom prst="rect">
            <a:avLst/>
          </a:prstGeom>
          <a:solidFill>
            <a:schemeClr val="bg1"/>
          </a:solidFill>
          <a:ln>
            <a:noFill/>
          </a:ln>
        </p:spPr>
        <p:txBody>
          <a:bodyPr wrap="square" rtlCol="0">
            <a:spAutoFit/>
          </a:bodyPr>
          <a:lstStyle/>
          <a:p>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419101" y="1710522"/>
            <a:ext cx="6051148" cy="1692771"/>
          </a:xfrm>
          <a:prstGeom prst="rect">
            <a:avLst/>
          </a:prstGeom>
          <a:noFill/>
        </p:spPr>
        <p:txBody>
          <a:bodyPr wrap="square" rtlCol="0">
            <a:spAutoFit/>
          </a:bodyPr>
          <a:lstStyle/>
          <a:p>
            <a:r>
              <a:rPr lang="en-GB" sz="2600" dirty="0">
                <a:latin typeface="Lato" panose="020B0604020202020204" charset="0"/>
                <a:ea typeface="Lato" panose="020B0604020202020204" charset="0"/>
                <a:cs typeface="Lato" panose="020B0604020202020204" charset="0"/>
              </a:rPr>
              <a:t>Write a short uplifting message of advice to yourself. </a:t>
            </a:r>
            <a:r>
              <a:rPr lang="en-GB" sz="2600" dirty="0" smtClean="0">
                <a:latin typeface="Lato" panose="020B0604020202020204" charset="0"/>
                <a:ea typeface="Lato" panose="020B0604020202020204" charset="0"/>
                <a:cs typeface="Lato" panose="020B0604020202020204" charset="0"/>
              </a:rPr>
              <a:t>This </a:t>
            </a:r>
            <a:r>
              <a:rPr lang="en-GB" sz="2600" dirty="0">
                <a:latin typeface="Lato" panose="020B0604020202020204" charset="0"/>
                <a:ea typeface="Lato" panose="020B0604020202020204" charset="0"/>
                <a:cs typeface="Lato" panose="020B0604020202020204" charset="0"/>
              </a:rPr>
              <a:t>can be opened and read on the evening before you start your new school. </a:t>
            </a:r>
          </a:p>
        </p:txBody>
      </p:sp>
      <p:sp>
        <p:nvSpPr>
          <p:cNvPr id="11" name="TextBox 10"/>
          <p:cNvSpPr txBox="1"/>
          <p:nvPr/>
        </p:nvSpPr>
        <p:spPr>
          <a:xfrm>
            <a:off x="419101" y="3773463"/>
            <a:ext cx="6178470" cy="2092881"/>
          </a:xfrm>
          <a:prstGeom prst="rect">
            <a:avLst/>
          </a:prstGeom>
          <a:noFill/>
        </p:spPr>
        <p:txBody>
          <a:bodyPr wrap="square" rtlCol="0">
            <a:spAutoFit/>
          </a:bodyPr>
          <a:lstStyle/>
          <a:p>
            <a:r>
              <a:rPr lang="en-GB" sz="2600" dirty="0">
                <a:solidFill>
                  <a:srgbClr val="95519E"/>
                </a:solidFill>
                <a:latin typeface="Lato" panose="020B0604020202020204" charset="0"/>
                <a:ea typeface="Lato" panose="020B0604020202020204" charset="0"/>
                <a:cs typeface="Lato" panose="020B0604020202020204" charset="0"/>
              </a:rPr>
              <a:t>Which key bits of advice are going to help you manage your thoughts and feelings so that you are ready to cope with all the opportunities and challenges of moving into Year 7?</a:t>
            </a:r>
            <a:r>
              <a:rPr lang="en-GB" sz="2600" dirty="0">
                <a:latin typeface="Lato" panose="020B0604020202020204" charset="0"/>
                <a:ea typeface="Lato" panose="020B0604020202020204" charset="0"/>
                <a:cs typeface="Lato" panose="020B0604020202020204" charset="0"/>
              </a:rPr>
              <a:t> </a:t>
            </a:r>
            <a:endParaRPr lang="en-GB" sz="2600" dirty="0">
              <a:solidFill>
                <a:srgbClr val="95519E"/>
              </a:solidFill>
              <a:latin typeface="Lato" panose="020B0604020202020204" charset="0"/>
              <a:ea typeface="Lato" panose="020B0604020202020204" charset="0"/>
              <a:cs typeface="Lato" panose="020B0604020202020204" charset="0"/>
            </a:endParaRPr>
          </a:p>
        </p:txBody>
      </p:sp>
      <p:sp>
        <p:nvSpPr>
          <p:cNvPr id="12" name="Footer Placeholder 1">
            <a:extLst>
              <a:ext uri="{FF2B5EF4-FFF2-40B4-BE49-F238E27FC236}">
                <a16:creationId xmlns:a16="http://schemas.microsoft.com/office/drawing/2014/main" id="{AF43C987-E154-4AB7-92C2-65A0BC4E3CA3}"/>
              </a:ext>
            </a:extLst>
          </p:cNvPr>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4" name="Rectangle 3">
            <a:extLst>
              <a:ext uri="{FF2B5EF4-FFF2-40B4-BE49-F238E27FC236}">
                <a16:creationId xmlns:a16="http://schemas.microsoft.com/office/drawing/2014/main" id="{61D973C3-48BE-4552-9DE7-0B1F88132E84}"/>
              </a:ext>
            </a:extLst>
          </p:cNvPr>
          <p:cNvSpPr/>
          <p:nvPr/>
        </p:nvSpPr>
        <p:spPr>
          <a:xfrm>
            <a:off x="7175854" y="777406"/>
            <a:ext cx="4629873" cy="5550237"/>
          </a:xfrm>
          <a:prstGeom prst="rect">
            <a:avLst/>
          </a:prstGeom>
          <a:ln w="57150">
            <a:solidFill>
              <a:srgbClr val="7030A0"/>
            </a:solidFill>
          </a:ln>
        </p:spPr>
        <p:txBody>
          <a:bodyPr wrap="square">
            <a:spAutoFit/>
          </a:bodyPr>
          <a:lstStyle/>
          <a:p>
            <a:pPr>
              <a:lnSpc>
                <a:spcPct val="107000"/>
              </a:lnSpc>
              <a:spcAft>
                <a:spcPts val="800"/>
              </a:spcAft>
            </a:pPr>
            <a:r>
              <a:rPr lang="en-GB" dirty="0">
                <a:latin typeface="Lato" panose="020B0604020202020204" charset="0"/>
                <a:ea typeface="Lato" panose="020B0604020202020204" charset="0"/>
                <a:cs typeface="Lato" panose="020B0604020202020204" charset="0"/>
              </a:rPr>
              <a:t>Dear…</a:t>
            </a:r>
          </a:p>
          <a:p>
            <a:pPr>
              <a:lnSpc>
                <a:spcPct val="107000"/>
              </a:lnSpc>
              <a:spcAft>
                <a:spcPts val="800"/>
              </a:spcAft>
            </a:pPr>
            <a:r>
              <a:rPr lang="en-GB" dirty="0">
                <a:latin typeface="Lato" panose="020B0604020202020204" charset="0"/>
                <a:ea typeface="Lato" panose="020B0604020202020204" charset="0"/>
                <a:cs typeface="Lato" panose="020B0604020202020204" charset="0"/>
              </a:rPr>
              <a:t> </a:t>
            </a:r>
          </a:p>
          <a:p>
            <a:pPr>
              <a:lnSpc>
                <a:spcPct val="107000"/>
              </a:lnSpc>
              <a:spcAft>
                <a:spcPts val="800"/>
              </a:spcAft>
            </a:pPr>
            <a:r>
              <a:rPr lang="en-GB" b="1" dirty="0">
                <a:latin typeface="Lato" panose="020B0604020202020204" charset="0"/>
                <a:ea typeface="Lato" panose="020B0604020202020204" charset="0"/>
                <a:cs typeface="Lato" panose="020B0604020202020204" charset="0"/>
              </a:rPr>
              <a:t>Good luck for starting secondary school!</a:t>
            </a:r>
            <a:endParaRPr lang="en-GB" dirty="0">
              <a:latin typeface="Lato" panose="020B0604020202020204" charset="0"/>
              <a:ea typeface="Lato" panose="020B0604020202020204" charset="0"/>
              <a:cs typeface="Lato" panose="020B0604020202020204" charset="0"/>
            </a:endParaRPr>
          </a:p>
          <a:p>
            <a:pPr>
              <a:lnSpc>
                <a:spcPct val="107000"/>
              </a:lnSpc>
              <a:spcAft>
                <a:spcPts val="800"/>
              </a:spcAft>
            </a:pPr>
            <a:r>
              <a:rPr lang="en-GB" dirty="0">
                <a:latin typeface="Lato" panose="020B0604020202020204" charset="0"/>
                <a:ea typeface="Lato" panose="020B0604020202020204" charset="0"/>
                <a:cs typeface="Lato" panose="020B0604020202020204" charset="0"/>
              </a:rPr>
              <a:t> </a:t>
            </a:r>
          </a:p>
          <a:p>
            <a:pPr>
              <a:lnSpc>
                <a:spcPct val="107000"/>
              </a:lnSpc>
              <a:spcAft>
                <a:spcPts val="800"/>
              </a:spcAft>
            </a:pPr>
            <a:r>
              <a:rPr lang="en-GB" dirty="0">
                <a:latin typeface="Lato" panose="020B0604020202020204" charset="0"/>
                <a:ea typeface="Lato" panose="020B0604020202020204" charset="0"/>
                <a:cs typeface="Lato" panose="020B0604020202020204" charset="0"/>
              </a:rPr>
              <a:t>Remember to …</a:t>
            </a:r>
          </a:p>
          <a:p>
            <a:pPr>
              <a:lnSpc>
                <a:spcPct val="107000"/>
              </a:lnSpc>
              <a:spcAft>
                <a:spcPts val="800"/>
              </a:spcAft>
            </a:pPr>
            <a:r>
              <a:rPr lang="en-GB" dirty="0">
                <a:latin typeface="Lato" panose="020B0604020202020204" charset="0"/>
                <a:ea typeface="Lato" panose="020B0604020202020204" charset="0"/>
                <a:cs typeface="Lato" panose="020B0604020202020204" charset="0"/>
              </a:rPr>
              <a:t> </a:t>
            </a:r>
          </a:p>
          <a:p>
            <a:pPr>
              <a:lnSpc>
                <a:spcPct val="107000"/>
              </a:lnSpc>
              <a:spcAft>
                <a:spcPts val="800"/>
              </a:spcAft>
            </a:pPr>
            <a:r>
              <a:rPr lang="en-GB" dirty="0">
                <a:latin typeface="Lato" panose="020B0604020202020204" charset="0"/>
                <a:ea typeface="Lato" panose="020B0604020202020204" charset="0"/>
                <a:cs typeface="Lato" panose="020B0604020202020204" charset="0"/>
              </a:rPr>
              <a:t> </a:t>
            </a:r>
          </a:p>
          <a:p>
            <a:pPr>
              <a:lnSpc>
                <a:spcPct val="107000"/>
              </a:lnSpc>
              <a:spcAft>
                <a:spcPts val="800"/>
              </a:spcAft>
            </a:pPr>
            <a:r>
              <a:rPr lang="en-GB" dirty="0">
                <a:latin typeface="Lato" panose="020B0604020202020204" charset="0"/>
                <a:ea typeface="Lato" panose="020B0604020202020204" charset="0"/>
                <a:cs typeface="Lato" panose="020B0604020202020204" charset="0"/>
              </a:rPr>
              <a:t>You know that …</a:t>
            </a:r>
          </a:p>
          <a:p>
            <a:pPr>
              <a:lnSpc>
                <a:spcPct val="107000"/>
              </a:lnSpc>
              <a:spcAft>
                <a:spcPts val="800"/>
              </a:spcAft>
            </a:pPr>
            <a:r>
              <a:rPr lang="en-GB" dirty="0">
                <a:latin typeface="Lato" panose="020B0604020202020204" charset="0"/>
                <a:ea typeface="Lato" panose="020B0604020202020204" charset="0"/>
                <a:cs typeface="Lato" panose="020B0604020202020204" charset="0"/>
              </a:rPr>
              <a:t> </a:t>
            </a:r>
          </a:p>
          <a:p>
            <a:pPr>
              <a:lnSpc>
                <a:spcPct val="107000"/>
              </a:lnSpc>
              <a:spcAft>
                <a:spcPts val="800"/>
              </a:spcAft>
            </a:pPr>
            <a:r>
              <a:rPr lang="en-GB" dirty="0">
                <a:latin typeface="Lato" panose="020B0604020202020204" charset="0"/>
                <a:ea typeface="Lato" panose="020B0604020202020204" charset="0"/>
                <a:cs typeface="Lato" panose="020B0604020202020204" charset="0"/>
              </a:rPr>
              <a:t> </a:t>
            </a:r>
          </a:p>
          <a:p>
            <a:pPr>
              <a:lnSpc>
                <a:spcPct val="107000"/>
              </a:lnSpc>
              <a:spcAft>
                <a:spcPts val="800"/>
              </a:spcAft>
            </a:pPr>
            <a:r>
              <a:rPr lang="en-GB" dirty="0">
                <a:latin typeface="Lato" panose="020B0604020202020204" charset="0"/>
                <a:ea typeface="Lato" panose="020B0604020202020204" charset="0"/>
                <a:cs typeface="Lato" panose="020B0604020202020204" charset="0"/>
              </a:rPr>
              <a:t>You can always …</a:t>
            </a:r>
          </a:p>
          <a:p>
            <a:pPr>
              <a:lnSpc>
                <a:spcPct val="107000"/>
              </a:lnSpc>
              <a:spcAft>
                <a:spcPts val="800"/>
              </a:spcAft>
            </a:pPr>
            <a:r>
              <a:rPr lang="en-GB" dirty="0">
                <a:latin typeface="Lato" panose="020B0604020202020204" charset="0"/>
                <a:ea typeface="Lato" panose="020B0604020202020204" charset="0"/>
                <a:cs typeface="Lato" panose="020B0604020202020204" charset="0"/>
              </a:rPr>
              <a:t> </a:t>
            </a:r>
          </a:p>
          <a:p>
            <a:pPr>
              <a:lnSpc>
                <a:spcPct val="107000"/>
              </a:lnSpc>
              <a:spcAft>
                <a:spcPts val="800"/>
              </a:spcAft>
            </a:pPr>
            <a:r>
              <a:rPr lang="en-GB" dirty="0">
                <a:latin typeface="Lato" panose="020B0604020202020204" charset="0"/>
                <a:ea typeface="Lato" panose="020B0604020202020204" charset="0"/>
                <a:cs typeface="Lato" panose="020B0604020202020204" charset="0"/>
              </a:rPr>
              <a:t> </a:t>
            </a:r>
          </a:p>
          <a:p>
            <a:pPr>
              <a:lnSpc>
                <a:spcPct val="107000"/>
              </a:lnSpc>
              <a:spcAft>
                <a:spcPts val="800"/>
              </a:spcAft>
            </a:pPr>
            <a:r>
              <a:rPr lang="en-GB" dirty="0">
                <a:latin typeface="Lato" panose="020B0604020202020204" charset="0"/>
                <a:ea typeface="Lato" panose="020B0604020202020204" charset="0"/>
                <a:cs typeface="Lato" panose="020B0604020202020204" charset="0"/>
              </a:rPr>
              <a:t> </a:t>
            </a:r>
            <a:endParaRPr lang="en-GB" dirty="0">
              <a:effectLst/>
              <a:latin typeface="Lato" panose="020B0604020202020204" charset="0"/>
              <a:ea typeface="Lato" panose="020B0604020202020204" charset="0"/>
              <a:cs typeface="Lato" panose="020B0604020202020204" charset="0"/>
            </a:endParaRPr>
          </a:p>
        </p:txBody>
      </p:sp>
      <p:pic>
        <p:nvPicPr>
          <p:cNvPr id="14" name="Picture 13">
            <a:extLst>
              <a:ext uri="{FF2B5EF4-FFF2-40B4-BE49-F238E27FC236}">
                <a16:creationId xmlns:a16="http://schemas.microsoft.com/office/drawing/2014/main" id="{10C76477-0635-4E3B-9C89-AEF6E71E4A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02" r="24758" b="2729"/>
          <a:stretch/>
        </p:blipFill>
        <p:spPr>
          <a:xfrm>
            <a:off x="7241799" y="847391"/>
            <a:ext cx="4497981" cy="5412060"/>
          </a:xfrm>
          <a:prstGeom prst="rect">
            <a:avLst/>
          </a:prstGeom>
        </p:spPr>
      </p:pic>
      <p:sp>
        <p:nvSpPr>
          <p:cNvPr id="15" name="TextBox 14">
            <a:extLst>
              <a:ext uri="{FF2B5EF4-FFF2-40B4-BE49-F238E27FC236}">
                <a16:creationId xmlns:a16="http://schemas.microsoft.com/office/drawing/2014/main" id="{B943E504-E7F6-4E7B-A884-CAFA537DD728}"/>
              </a:ext>
            </a:extLst>
          </p:cNvPr>
          <p:cNvSpPr txBox="1"/>
          <p:nvPr/>
        </p:nvSpPr>
        <p:spPr>
          <a:xfrm>
            <a:off x="7175856" y="83759"/>
            <a:ext cx="4629871" cy="584775"/>
          </a:xfrm>
          <a:prstGeom prst="rect">
            <a:avLst/>
          </a:prstGeom>
          <a:noFill/>
          <a:ln>
            <a:solidFill>
              <a:srgbClr val="95519E"/>
            </a:solidFill>
          </a:ln>
        </p:spPr>
        <p:txBody>
          <a:bodyPr wrap="square" rtlCol="0">
            <a:spAutoFit/>
          </a:bodyPr>
          <a:lstStyle/>
          <a:p>
            <a:pPr algn="ctr"/>
            <a:r>
              <a:rPr lang="en-GB" sz="1600" b="1" dirty="0">
                <a:solidFill>
                  <a:srgbClr val="7030A0"/>
                </a:solidFill>
                <a:latin typeface="Lato" panose="020B0604020202020204" charset="0"/>
                <a:ea typeface="Lato" panose="020B0604020202020204" charset="0"/>
                <a:cs typeface="Lato" panose="020B0604020202020204" charset="0"/>
              </a:rPr>
              <a:t>Need help? Click the picture to reveal some sentence starters…</a:t>
            </a:r>
          </a:p>
        </p:txBody>
      </p:sp>
    </p:spTree>
    <p:extLst>
      <p:ext uri="{BB962C8B-B14F-4D97-AF65-F5344CB8AC3E}">
        <p14:creationId xmlns:p14="http://schemas.microsoft.com/office/powerpoint/2010/main" val="2836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FB52DE4-2E52-422C-94D9-4092D29B9F76}"/>
              </a:ext>
            </a:extLst>
          </p:cNvPr>
          <p:cNvSpPr>
            <a:spLocks noGrp="1"/>
          </p:cNvSpPr>
          <p:nvPr>
            <p:ph sz="half" idx="1"/>
          </p:nvPr>
        </p:nvSpPr>
        <p:spPr>
          <a:xfrm>
            <a:off x="430195" y="1253330"/>
            <a:ext cx="6651089" cy="5604669"/>
          </a:xfrm>
        </p:spPr>
        <p:txBody>
          <a:bodyPr/>
          <a:lstStyle/>
          <a:p>
            <a:pPr marL="0" indent="0">
              <a:buNone/>
            </a:pPr>
            <a:r>
              <a:rPr lang="en-GB" sz="2200" dirty="0">
                <a:latin typeface="Lato" panose="020B0604020202020204" charset="0"/>
                <a:ea typeface="Lato" panose="020B0604020202020204" charset="0"/>
                <a:cs typeface="Lato" panose="020B0604020202020204" charset="0"/>
              </a:rPr>
              <a:t>Think about the last few years of school…</a:t>
            </a:r>
          </a:p>
          <a:p>
            <a:pPr marL="0" indent="0">
              <a:buNone/>
            </a:pPr>
            <a:endParaRPr lang="en-GB" sz="1050" dirty="0" smtClean="0">
              <a:latin typeface="Lato" panose="020B0604020202020204" charset="0"/>
              <a:ea typeface="Lato" panose="020B0604020202020204" charset="0"/>
              <a:cs typeface="Lato" panose="020B0604020202020204" charset="0"/>
            </a:endParaRPr>
          </a:p>
          <a:p>
            <a:pPr marL="0" indent="0">
              <a:buNone/>
            </a:pPr>
            <a:r>
              <a:rPr lang="en-GB" sz="2200" dirty="0" smtClean="0">
                <a:latin typeface="Lato" panose="020B0604020202020204" charset="0"/>
                <a:ea typeface="Lato" panose="020B0604020202020204" charset="0"/>
                <a:cs typeface="Lato" panose="020B0604020202020204" charset="0"/>
              </a:rPr>
              <a:t>For </a:t>
            </a:r>
            <a:r>
              <a:rPr lang="en-GB" sz="2200" dirty="0">
                <a:latin typeface="Lato" panose="020B0604020202020204" charset="0"/>
                <a:ea typeface="Lato" panose="020B0604020202020204" charset="0"/>
                <a:cs typeface="Lato" panose="020B0604020202020204" charset="0"/>
              </a:rPr>
              <a:t>each of the below, try to come up with at least one example:</a:t>
            </a:r>
          </a:p>
          <a:p>
            <a:pPr marL="457200" indent="-457200">
              <a:buFont typeface="+mj-lt"/>
              <a:buAutoNum type="arabicPeriod"/>
            </a:pPr>
            <a:endParaRPr lang="en-GB" sz="1000" dirty="0">
              <a:latin typeface="Lato" panose="020B0604020202020204" charset="0"/>
              <a:ea typeface="Lato" panose="020B0604020202020204" charset="0"/>
              <a:cs typeface="Lato" panose="020B0604020202020204" charset="0"/>
            </a:endParaRPr>
          </a:p>
          <a:p>
            <a:pPr marL="914400" lvl="1" indent="-457200">
              <a:spcAft>
                <a:spcPts val="600"/>
              </a:spcAft>
              <a:buFont typeface="+mj-lt"/>
              <a:buAutoNum type="arabicPeriod"/>
            </a:pPr>
            <a:r>
              <a:rPr lang="en-GB" sz="2000" dirty="0">
                <a:latin typeface="Lato" panose="020B0604020202020204" charset="0"/>
                <a:ea typeface="Lato" panose="020B0604020202020204" charset="0"/>
                <a:cs typeface="Lato" panose="020B0604020202020204" charset="0"/>
              </a:rPr>
              <a:t>Something you are proud of</a:t>
            </a:r>
          </a:p>
          <a:p>
            <a:pPr marL="914400" lvl="1" indent="-457200">
              <a:spcAft>
                <a:spcPts val="600"/>
              </a:spcAft>
              <a:buFont typeface="+mj-lt"/>
              <a:buAutoNum type="arabicPeriod"/>
            </a:pPr>
            <a:r>
              <a:rPr lang="en-GB" sz="2000" dirty="0">
                <a:latin typeface="Lato" panose="020B0604020202020204" charset="0"/>
                <a:ea typeface="Lato" panose="020B0604020202020204" charset="0"/>
                <a:cs typeface="Lato" panose="020B0604020202020204" charset="0"/>
              </a:rPr>
              <a:t>Example of progress you have made (skills, subjects, friendships etc.)</a:t>
            </a:r>
          </a:p>
          <a:p>
            <a:pPr marL="914400" lvl="1" indent="-457200">
              <a:spcAft>
                <a:spcPts val="600"/>
              </a:spcAft>
              <a:buFont typeface="+mj-lt"/>
              <a:buAutoNum type="arabicPeriod"/>
            </a:pPr>
            <a:r>
              <a:rPr lang="en-GB" sz="2000" dirty="0">
                <a:latin typeface="Lato" panose="020B0604020202020204" charset="0"/>
                <a:ea typeface="Lato" panose="020B0604020202020204" charset="0"/>
                <a:cs typeface="Lato" panose="020B0604020202020204" charset="0"/>
              </a:rPr>
              <a:t>The best thing you have learnt</a:t>
            </a:r>
          </a:p>
          <a:p>
            <a:pPr marL="914400" lvl="1" indent="-457200">
              <a:spcAft>
                <a:spcPts val="600"/>
              </a:spcAft>
              <a:buFont typeface="+mj-lt"/>
              <a:buAutoNum type="arabicPeriod"/>
            </a:pPr>
            <a:r>
              <a:rPr lang="en-GB" sz="2000" dirty="0">
                <a:latin typeface="Lato" panose="020B0604020202020204" charset="0"/>
                <a:ea typeface="Lato" panose="020B0604020202020204" charset="0"/>
                <a:cs typeface="Lato" panose="020B0604020202020204" charset="0"/>
              </a:rPr>
              <a:t>How you have changed between Reception and now</a:t>
            </a:r>
          </a:p>
          <a:p>
            <a:pPr marL="914400" lvl="1" indent="-457200">
              <a:spcAft>
                <a:spcPts val="600"/>
              </a:spcAft>
              <a:buFont typeface="+mj-lt"/>
              <a:buAutoNum type="arabicPeriod"/>
            </a:pPr>
            <a:r>
              <a:rPr lang="en-GB" sz="2000" dirty="0">
                <a:latin typeface="Lato" panose="020B0604020202020204" charset="0"/>
                <a:ea typeface="Lato" panose="020B0604020202020204" charset="0"/>
                <a:cs typeface="Lato" panose="020B0604020202020204" charset="0"/>
              </a:rPr>
              <a:t>Something you will take forward into Year 7 (e.g. a particular skill, attitude etc.)</a:t>
            </a:r>
          </a:p>
        </p:txBody>
      </p:sp>
      <p:sp>
        <p:nvSpPr>
          <p:cNvPr id="2" name="Footer Placeholder 1">
            <a:extLst>
              <a:ext uri="{FF2B5EF4-FFF2-40B4-BE49-F238E27FC236}">
                <a16:creationId xmlns:a16="http://schemas.microsoft.com/office/drawing/2014/main" id="{59712284-998A-4BC0-957A-1B84F763029C}"/>
              </a:ext>
            </a:extLst>
          </p:cNvPr>
          <p:cNvSpPr>
            <a:spLocks noGrp="1"/>
          </p:cNvSpPr>
          <p:nvPr>
            <p:ph type="ftr" sz="quarter" idx="11"/>
          </p:nvPr>
        </p:nvSpPr>
        <p:spPr/>
        <p:txBody>
          <a:bodyPr/>
          <a:lstStyle/>
          <a:p>
            <a:r>
              <a:rPr lang="en-GB"/>
              <a:t>© PSHE Association 2020   </a:t>
            </a:r>
            <a:endParaRPr lang="en-GB" dirty="0"/>
          </a:p>
        </p:txBody>
      </p:sp>
      <p:sp>
        <p:nvSpPr>
          <p:cNvPr id="12" name="TextBox 11">
            <a:extLst>
              <a:ext uri="{FF2B5EF4-FFF2-40B4-BE49-F238E27FC236}">
                <a16:creationId xmlns:a16="http://schemas.microsoft.com/office/drawing/2014/main" id="{78180B5A-EBF4-40F5-9E37-1816EC8B3FF8}"/>
              </a:ext>
            </a:extLst>
          </p:cNvPr>
          <p:cNvSpPr txBox="1"/>
          <p:nvPr/>
        </p:nvSpPr>
        <p:spPr>
          <a:xfrm>
            <a:off x="346541" y="34962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Celebrating success</a:t>
            </a:r>
            <a:endParaRPr lang="en-GB" sz="4400" b="1" dirty="0">
              <a:latin typeface="League Spartan" panose="00000800000000000000" pitchFamily="50" charset="0"/>
            </a:endParaRPr>
          </a:p>
        </p:txBody>
      </p:sp>
      <p:sp>
        <p:nvSpPr>
          <p:cNvPr id="15" name="Content Placeholder 9">
            <a:extLst>
              <a:ext uri="{FF2B5EF4-FFF2-40B4-BE49-F238E27FC236}">
                <a16:creationId xmlns:a16="http://schemas.microsoft.com/office/drawing/2014/main" id="{69CD1F68-BCB3-419A-A39C-21CB561C352B}"/>
              </a:ext>
            </a:extLst>
          </p:cNvPr>
          <p:cNvSpPr txBox="1">
            <a:spLocks/>
          </p:cNvSpPr>
          <p:nvPr/>
        </p:nvSpPr>
        <p:spPr>
          <a:xfrm>
            <a:off x="463367" y="2151246"/>
            <a:ext cx="687040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endParaRPr lang="en-GB" sz="2200" dirty="0">
              <a:latin typeface="Lato" panose="020B0604020202020204" charset="0"/>
              <a:ea typeface="Lato" panose="020B0604020202020204" charset="0"/>
              <a:cs typeface="Lato" panose="020B0604020202020204" charset="0"/>
            </a:endParaRPr>
          </a:p>
        </p:txBody>
      </p:sp>
      <p:sp>
        <p:nvSpPr>
          <p:cNvPr id="11" name="Thought Bubble: Cloud 10">
            <a:extLst>
              <a:ext uri="{FF2B5EF4-FFF2-40B4-BE49-F238E27FC236}">
                <a16:creationId xmlns:a16="http://schemas.microsoft.com/office/drawing/2014/main" id="{57CB3B6F-A67A-4A54-980C-4B2503B6640F}"/>
              </a:ext>
            </a:extLst>
          </p:cNvPr>
          <p:cNvSpPr/>
          <p:nvPr/>
        </p:nvSpPr>
        <p:spPr>
          <a:xfrm>
            <a:off x="7242090" y="2949290"/>
            <a:ext cx="4789103" cy="3296259"/>
          </a:xfrm>
          <a:prstGeom prst="cloudCallout">
            <a:avLst>
              <a:gd name="adj1" fmla="val 48442"/>
              <a:gd name="adj2" fmla="val 60965"/>
            </a:avLst>
          </a:prstGeom>
          <a:no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Lato" panose="020B0604020202020204" charset="0"/>
                <a:ea typeface="Lato" panose="020B0604020202020204" charset="0"/>
                <a:cs typeface="Lato" panose="020B0604020202020204" charset="0"/>
              </a:rPr>
              <a:t>What could you do to celebrate your successes at primary school?</a:t>
            </a:r>
          </a:p>
        </p:txBody>
      </p:sp>
      <p:pic>
        <p:nvPicPr>
          <p:cNvPr id="13" name="Picture 12">
            <a:extLst>
              <a:ext uri="{FF2B5EF4-FFF2-40B4-BE49-F238E27FC236}">
                <a16:creationId xmlns:a16="http://schemas.microsoft.com/office/drawing/2014/main" id="{4D310490-1537-41FD-B7B1-1A51F0F9F6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755"/>
          <a:stretch/>
        </p:blipFill>
        <p:spPr>
          <a:xfrm rot="430023">
            <a:off x="7308080" y="557516"/>
            <a:ext cx="4420553" cy="2045071"/>
          </a:xfrm>
          <a:prstGeom prst="rect">
            <a:avLst/>
          </a:prstGeom>
        </p:spPr>
      </p:pic>
      <p:sp>
        <p:nvSpPr>
          <p:cNvPr id="16" name="Footer Placeholder 3">
            <a:extLst>
              <a:ext uri="{FF2B5EF4-FFF2-40B4-BE49-F238E27FC236}">
                <a16:creationId xmlns:a16="http://schemas.microsoft.com/office/drawing/2014/main" id="{86D0B0FD-09C3-4B9F-A263-1366A2B3BFBA}"/>
              </a:ext>
            </a:extLst>
          </p:cNvPr>
          <p:cNvSpPr txBox="1">
            <a:spLocks/>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a:solidFill>
                  <a:schemeClr val="tx1"/>
                </a:solidFill>
              </a:rPr>
              <a:t>© PSHE Association 2020 </a:t>
            </a:r>
            <a:r>
              <a:rPr lang="en-GB">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2636909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171" y="45480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endParaRPr lang="en-GB" sz="4400" b="1" dirty="0">
              <a:latin typeface="League Spartan" panose="00000800000000000000" pitchFamily="50" charset="0"/>
            </a:endParaRPr>
          </a:p>
        </p:txBody>
      </p:sp>
      <p:sp>
        <p:nvSpPr>
          <p:cNvPr id="11" name="Rectangle 10"/>
          <p:cNvSpPr/>
          <p:nvPr/>
        </p:nvSpPr>
        <p:spPr>
          <a:xfrm>
            <a:off x="5116010" y="347912"/>
            <a:ext cx="6923305" cy="5970865"/>
          </a:xfrm>
          <a:prstGeom prst="rect">
            <a:avLst/>
          </a:prstGeom>
          <a:ln>
            <a:noFill/>
          </a:ln>
        </p:spPr>
        <p:txBody>
          <a:bodyPr wrap="square">
            <a:spAutoFit/>
          </a:bodyPr>
          <a:lstStyle/>
          <a:p>
            <a:r>
              <a:rPr lang="en-GB" sz="2400" dirty="0">
                <a:latin typeface="Lato" panose="020B0604020202020204" charset="0"/>
                <a:ea typeface="Lato" panose="020B0604020202020204" charset="0"/>
                <a:cs typeface="Lato" panose="020B0604020202020204" charset="0"/>
              </a:rPr>
              <a:t>Plan something to celebrate the end of primary school </a:t>
            </a:r>
            <a:r>
              <a:rPr lang="en-GB" sz="2400" dirty="0" smtClean="0">
                <a:latin typeface="Lato" panose="020B0604020202020204" charset="0"/>
                <a:ea typeface="Lato" panose="020B0604020202020204" charset="0"/>
                <a:cs typeface="Lato" panose="020B0604020202020204" charset="0"/>
              </a:rPr>
              <a:t>— </a:t>
            </a:r>
            <a:r>
              <a:rPr lang="en-GB" sz="2400" dirty="0">
                <a:latin typeface="Lato" panose="020B0604020202020204" charset="0"/>
                <a:ea typeface="Lato" panose="020B0604020202020204" charset="0"/>
                <a:cs typeface="Lato" panose="020B0604020202020204" charset="0"/>
              </a:rPr>
              <a:t>either an idea of your own, or one of the following suggestions:</a:t>
            </a:r>
          </a:p>
          <a:p>
            <a:endParaRPr lang="en-GB" sz="2400" dirty="0">
              <a:latin typeface="Lato" panose="020B0604020202020204" charset="0"/>
              <a:ea typeface="Lato" panose="020B0604020202020204" charset="0"/>
              <a:cs typeface="Lato" panose="020B0604020202020204" charset="0"/>
            </a:endParaRPr>
          </a:p>
          <a:p>
            <a:pPr marL="342900" indent="-342900">
              <a:buFontTx/>
              <a:buChar char="-"/>
            </a:pPr>
            <a:r>
              <a:rPr lang="en-GB" sz="2200" dirty="0">
                <a:solidFill>
                  <a:srgbClr val="7030A0"/>
                </a:solidFill>
                <a:latin typeface="Lato" panose="020B0604020202020204" charset="0"/>
                <a:ea typeface="Lato" panose="020B0604020202020204" charset="0"/>
                <a:cs typeface="Lato" panose="020B0604020202020204" charset="0"/>
              </a:rPr>
              <a:t>Create a time capsule of your favourite things from primary school. Save these to look back at before your first day in secondary school.</a:t>
            </a:r>
          </a:p>
          <a:p>
            <a:pPr marL="342900" indent="-342900">
              <a:buFontTx/>
              <a:buChar char="-"/>
            </a:pPr>
            <a:endParaRPr lang="en-GB" sz="2200" dirty="0">
              <a:solidFill>
                <a:srgbClr val="7030A0"/>
              </a:solidFill>
              <a:latin typeface="Lato" panose="020B0604020202020204" charset="0"/>
              <a:ea typeface="Lato" panose="020B0604020202020204" charset="0"/>
              <a:cs typeface="Lato" panose="020B0604020202020204" charset="0"/>
            </a:endParaRPr>
          </a:p>
          <a:p>
            <a:pPr marL="342900" indent="-342900">
              <a:buFontTx/>
              <a:buChar char="-"/>
            </a:pPr>
            <a:r>
              <a:rPr lang="en-GB" sz="2200" dirty="0">
                <a:solidFill>
                  <a:srgbClr val="7030A0"/>
                </a:solidFill>
                <a:latin typeface="Lato" panose="020B0604020202020204" charset="0"/>
                <a:ea typeface="Lato" panose="020B0604020202020204" charset="0"/>
                <a:cs typeface="Lato" panose="020B0604020202020204" charset="0"/>
              </a:rPr>
              <a:t>Write a letter to your primary school teacher or friends telling them the things you liked the most about being in their class this year.</a:t>
            </a:r>
          </a:p>
          <a:p>
            <a:pPr marL="342900" indent="-342900">
              <a:buFontTx/>
              <a:buChar char="-"/>
            </a:pPr>
            <a:endParaRPr lang="en-GB" sz="2200" dirty="0">
              <a:solidFill>
                <a:srgbClr val="7030A0"/>
              </a:solidFill>
              <a:latin typeface="Lato" panose="020B0604020202020204" charset="0"/>
              <a:ea typeface="Lato" panose="020B0604020202020204" charset="0"/>
              <a:cs typeface="Lato" panose="020B0604020202020204" charset="0"/>
            </a:endParaRPr>
          </a:p>
          <a:p>
            <a:pPr marL="342900" indent="-342900">
              <a:buFontTx/>
              <a:buChar char="-"/>
            </a:pPr>
            <a:r>
              <a:rPr lang="en-GB" sz="2200" dirty="0">
                <a:solidFill>
                  <a:srgbClr val="7030A0"/>
                </a:solidFill>
                <a:latin typeface="Lato" panose="020B0604020202020204" charset="0"/>
                <a:ea typeface="Lato" panose="020B0604020202020204" charset="0"/>
                <a:cs typeface="Lato" panose="020B0604020202020204" charset="0"/>
              </a:rPr>
              <a:t>Create a mood board or collage of all the things you are proudest of from Year 6. This </a:t>
            </a:r>
            <a:r>
              <a:rPr lang="en-GB" sz="2200">
                <a:solidFill>
                  <a:srgbClr val="7030A0"/>
                </a:solidFill>
                <a:latin typeface="Lato" panose="020B0604020202020204" charset="0"/>
                <a:ea typeface="Lato" panose="020B0604020202020204" charset="0"/>
                <a:cs typeface="Lato" panose="020B0604020202020204" charset="0"/>
              </a:rPr>
              <a:t>could </a:t>
            </a:r>
            <a:r>
              <a:rPr lang="en-GB" sz="2200" smtClean="0">
                <a:solidFill>
                  <a:srgbClr val="7030A0"/>
                </a:solidFill>
                <a:latin typeface="Lato" panose="020B0604020202020204" charset="0"/>
                <a:ea typeface="Lato" panose="020B0604020202020204" charset="0"/>
                <a:cs typeface="Lato" panose="020B0604020202020204" charset="0"/>
              </a:rPr>
              <a:t>include </a:t>
            </a:r>
            <a:r>
              <a:rPr lang="en-GB" sz="2200" dirty="0">
                <a:solidFill>
                  <a:srgbClr val="7030A0"/>
                </a:solidFill>
                <a:latin typeface="Lato" panose="020B0604020202020204" charset="0"/>
                <a:ea typeface="Lato" panose="020B0604020202020204" charset="0"/>
                <a:cs typeface="Lato" panose="020B0604020202020204" charset="0"/>
              </a:rPr>
              <a:t>pieces of work, kind things you did/said, ways you helped others or the school community, prizes or awards you won etc</a:t>
            </a:r>
            <a:r>
              <a:rPr lang="en-GB" sz="2200" dirty="0" smtClean="0">
                <a:solidFill>
                  <a:srgbClr val="7030A0"/>
                </a:solidFill>
                <a:latin typeface="Lato" panose="020B0604020202020204" charset="0"/>
                <a:ea typeface="Lato" panose="020B0604020202020204" charset="0"/>
                <a:cs typeface="Lato" panose="020B0604020202020204" charset="0"/>
              </a:rPr>
              <a:t>..</a:t>
            </a:r>
            <a:endParaRPr lang="en-US" sz="2200" dirty="0">
              <a:solidFill>
                <a:srgbClr val="7030A0"/>
              </a:solidFill>
              <a:latin typeface="Lato" panose="020B0604020202020204" charset="0"/>
              <a:ea typeface="Lato" panose="020B0604020202020204" charset="0"/>
              <a:cs typeface="Lato" panose="020B0604020202020204" charset="0"/>
            </a:endParaRPr>
          </a:p>
        </p:txBody>
      </p:sp>
      <p:sp>
        <p:nvSpPr>
          <p:cNvPr id="12" name="Footer Placeholder 3">
            <a:extLst>
              <a:ext uri="{FF2B5EF4-FFF2-40B4-BE49-F238E27FC236}">
                <a16:creationId xmlns:a16="http://schemas.microsoft.com/office/drawing/2014/main" id="{92D0C7C7-CF5A-4C76-AC94-FAE5CC5EB267}"/>
              </a:ext>
            </a:extLst>
          </p:cNvPr>
          <p:cNvSpPr>
            <a:spLocks noGrp="1"/>
          </p:cNvSpPr>
          <p:nvPr>
            <p:ph type="ftr" sz="quarter" idx="11"/>
          </p:nvPr>
        </p:nvSpPr>
        <p:spPr>
          <a:xfrm>
            <a:off x="0" y="6492875"/>
            <a:ext cx="12192000" cy="365125"/>
          </a:xfrm>
        </p:spPr>
        <p:txBody>
          <a:bodyPr/>
          <a:lstStyle/>
          <a:p>
            <a:r>
              <a:rPr lang="en-GB" sz="1050" dirty="0"/>
              <a:t>© PSHE Association 2020 </a:t>
            </a:r>
            <a:r>
              <a:rPr lang="en-GB" dirty="0"/>
              <a:t>	 </a:t>
            </a:r>
          </a:p>
        </p:txBody>
      </p:sp>
      <p:pic>
        <p:nvPicPr>
          <p:cNvPr id="7" name="Picture 6">
            <a:extLst>
              <a:ext uri="{FF2B5EF4-FFF2-40B4-BE49-F238E27FC236}">
                <a16:creationId xmlns:a16="http://schemas.microsoft.com/office/drawing/2014/main" id="{85DF910C-9412-44C7-9835-D6DA8CF52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43412">
            <a:off x="270652" y="2043741"/>
            <a:ext cx="4624835" cy="3085018"/>
          </a:xfrm>
          <a:prstGeom prst="rect">
            <a:avLst/>
          </a:prstGeom>
        </p:spPr>
      </p:pic>
    </p:spTree>
    <p:extLst>
      <p:ext uri="{BB962C8B-B14F-4D97-AF65-F5344CB8AC3E}">
        <p14:creationId xmlns:p14="http://schemas.microsoft.com/office/powerpoint/2010/main" val="141720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681" y="2313815"/>
            <a:ext cx="12048863" cy="4206280"/>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3200" b="1" dirty="0">
              <a:latin typeface="League Spartan" panose="00000800000000000000" pitchFamily="50" charset="0"/>
            </a:endParaRPr>
          </a:p>
          <a:p>
            <a:pPr lvl="3">
              <a:spcAft>
                <a:spcPts val="600"/>
              </a:spcAft>
            </a:pPr>
            <a:endParaRPr lang="en-GB" sz="100" b="1" dirty="0">
              <a:latin typeface="Gill Sans MT" panose="020B0502020104020203" pitchFamily="34" charset="0"/>
            </a:endParaRPr>
          </a:p>
          <a:p>
            <a:pPr marL="914400" lvl="1" indent="-457200">
              <a:spcAft>
                <a:spcPts val="1000"/>
              </a:spcAft>
              <a:buSzPct val="202000"/>
              <a:buBlip>
                <a:blip r:embed="rId3"/>
              </a:buBlip>
            </a:pPr>
            <a:r>
              <a:rPr lang="en-GB" sz="2000" dirty="0">
                <a:latin typeface="Lato" panose="020F0502020204030203" pitchFamily="34" charset="0"/>
                <a:ea typeface="Lato" panose="020F0502020204030203" pitchFamily="34" charset="0"/>
                <a:cs typeface="Lato" panose="020F0502020204030203" pitchFamily="34" charset="0"/>
              </a:rPr>
              <a:t>identify feelings people currently might be experiencing when finishing primary school and moving to secondary school (KS3</a:t>
            </a:r>
            <a:r>
              <a:rPr lang="en-GB" sz="2000" dirty="0" smtClean="0">
                <a:latin typeface="Lato" panose="020F0502020204030203" pitchFamily="34" charset="0"/>
                <a:ea typeface="Lato" panose="020F0502020204030203" pitchFamily="34" charset="0"/>
                <a:cs typeface="Lato" panose="020F0502020204030203" pitchFamily="34" charset="0"/>
              </a:rPr>
              <a:t>).</a:t>
            </a:r>
            <a:endParaRPr lang="en-GB" sz="2000" dirty="0">
              <a:latin typeface="Lato" panose="020F0502020204030203" pitchFamily="34" charset="0"/>
              <a:ea typeface="Lato" panose="020F0502020204030203" pitchFamily="34" charset="0"/>
              <a:cs typeface="Lato" panose="020F0502020204030203" pitchFamily="34" charset="0"/>
            </a:endParaRPr>
          </a:p>
          <a:p>
            <a:pPr marL="914400" lvl="1" indent="-457200">
              <a:spcAft>
                <a:spcPts val="1000"/>
              </a:spcAft>
              <a:buSzPct val="202000"/>
              <a:buBlip>
                <a:blip r:embed="rId3"/>
              </a:buBlip>
            </a:pPr>
            <a:r>
              <a:rPr lang="en-GB" sz="2000" dirty="0">
                <a:latin typeface="Lato" panose="020F0502020204030203" pitchFamily="34" charset="0"/>
                <a:ea typeface="Lato" panose="020F0502020204030203" pitchFamily="34" charset="0"/>
                <a:cs typeface="Lato" panose="020F0502020204030203" pitchFamily="34" charset="0"/>
              </a:rPr>
              <a:t>recognise common causes of worry, challenges and opportunities that may be part of this transition, as well as additional challenges from school </a:t>
            </a:r>
            <a:r>
              <a:rPr lang="en-GB" sz="2000" dirty="0" smtClean="0">
                <a:latin typeface="Lato" panose="020F0502020204030203" pitchFamily="34" charset="0"/>
                <a:ea typeface="Lato" panose="020F0502020204030203" pitchFamily="34" charset="0"/>
                <a:cs typeface="Lato" panose="020F0502020204030203" pitchFamily="34" charset="0"/>
              </a:rPr>
              <a:t>closures.</a:t>
            </a:r>
            <a:endParaRPr lang="en-GB" sz="2000" dirty="0">
              <a:latin typeface="Lato" panose="020F0502020204030203" pitchFamily="34" charset="0"/>
              <a:ea typeface="Lato" panose="020F0502020204030203" pitchFamily="34" charset="0"/>
              <a:cs typeface="Lato" panose="020F0502020204030203" pitchFamily="34" charset="0"/>
            </a:endParaRPr>
          </a:p>
          <a:p>
            <a:pPr marL="914400" lvl="1" indent="-457200">
              <a:spcAft>
                <a:spcPts val="1000"/>
              </a:spcAft>
              <a:buSzPct val="202000"/>
              <a:buBlip>
                <a:blip r:embed="rId3"/>
              </a:buBlip>
            </a:pPr>
            <a:r>
              <a:rPr lang="en-GB" sz="2000" dirty="0">
                <a:latin typeface="Lato" panose="020F0502020204030203" pitchFamily="34" charset="0"/>
                <a:ea typeface="Lato" panose="020F0502020204030203" pitchFamily="34" charset="0"/>
                <a:cs typeface="Lato" panose="020F0502020204030203" pitchFamily="34" charset="0"/>
              </a:rPr>
              <a:t>identify and evaluate the usefulness and reliability of different sources of support and information available; explain how to access </a:t>
            </a:r>
            <a:r>
              <a:rPr lang="en-GB" sz="2000" dirty="0" smtClean="0">
                <a:latin typeface="Lato" panose="020F0502020204030203" pitchFamily="34" charset="0"/>
                <a:ea typeface="Lato" panose="020F0502020204030203" pitchFamily="34" charset="0"/>
                <a:cs typeface="Lato" panose="020F0502020204030203" pitchFamily="34" charset="0"/>
              </a:rPr>
              <a:t>them.</a:t>
            </a:r>
            <a:endParaRPr lang="en-GB" sz="2000" dirty="0">
              <a:latin typeface="Lato" panose="020F0502020204030203" pitchFamily="34" charset="0"/>
              <a:ea typeface="Lato" panose="020F0502020204030203" pitchFamily="34" charset="0"/>
              <a:cs typeface="Lato" panose="020F0502020204030203" pitchFamily="34" charset="0"/>
            </a:endParaRPr>
          </a:p>
          <a:p>
            <a:pPr marL="914400" lvl="1" indent="-457200">
              <a:spcAft>
                <a:spcPts val="1000"/>
              </a:spcAft>
              <a:buSzPct val="202000"/>
              <a:buBlip>
                <a:blip r:embed="rId3"/>
              </a:buBlip>
            </a:pPr>
            <a:r>
              <a:rPr lang="en-GB" sz="2000" dirty="0">
                <a:latin typeface="Lato" panose="020F0502020204030203" pitchFamily="34" charset="0"/>
                <a:ea typeface="Lato" panose="020F0502020204030203" pitchFamily="34" charset="0"/>
                <a:cs typeface="Lato" panose="020F0502020204030203" pitchFamily="34" charset="0"/>
              </a:rPr>
              <a:t>identify ways to positively manage the move to secondary school (KS3</a:t>
            </a:r>
            <a:r>
              <a:rPr lang="en-GB" sz="2000" dirty="0" smtClean="0">
                <a:latin typeface="Lato" panose="020F0502020204030203" pitchFamily="34" charset="0"/>
                <a:ea typeface="Lato" panose="020F0502020204030203" pitchFamily="34" charset="0"/>
                <a:cs typeface="Lato" panose="020F0502020204030203" pitchFamily="34" charset="0"/>
              </a:rPr>
              <a:t>).</a:t>
            </a:r>
            <a:endParaRPr lang="en-GB" sz="2000" dirty="0">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TextBox 9"/>
          <p:cNvSpPr txBox="1"/>
          <p:nvPr/>
        </p:nvSpPr>
        <p:spPr>
          <a:xfrm>
            <a:off x="194523" y="242502"/>
            <a:ext cx="11753178" cy="1384995"/>
          </a:xfrm>
          <a:prstGeom prst="rect">
            <a:avLst/>
          </a:prstGeom>
          <a:solidFill>
            <a:schemeClr val="bg1"/>
          </a:solidFill>
        </p:spPr>
        <p:txBody>
          <a:bodyPr wrap="square" rtlCol="0">
            <a:spAutoFit/>
          </a:bodyPr>
          <a:lstStyle/>
          <a:p>
            <a:pPr lvl="3"/>
            <a:r>
              <a:rPr lang="en-GB" sz="2800" b="1" dirty="0">
                <a:latin typeface="League Spartan" panose="00000800000000000000" pitchFamily="50" charset="0"/>
              </a:rPr>
              <a:t>We are learning about the feelings pupils face when moving to secondary school and ways of managing these feelings</a:t>
            </a: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255" y="297158"/>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49090" y="2141866"/>
            <a:ext cx="877333" cy="1001704"/>
          </a:xfrm>
          <a:prstGeom prst="rect">
            <a:avLst/>
          </a:prstGeom>
        </p:spPr>
      </p:pic>
      <p:sp>
        <p:nvSpPr>
          <p:cNvPr id="8" name="Footer Placeholder 1">
            <a:extLst>
              <a:ext uri="{FF2B5EF4-FFF2-40B4-BE49-F238E27FC236}">
                <a16:creationId xmlns:a16="http://schemas.microsoft.com/office/drawing/2014/main" id="{FC8D59EA-9CFB-4455-893B-6496837D2383}"/>
              </a:ext>
            </a:extLst>
          </p:cNvPr>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4973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979" y="36272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Leaving primary school</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4" name="Rectangle 3"/>
          <p:cNvSpPr/>
          <p:nvPr/>
        </p:nvSpPr>
        <p:spPr>
          <a:xfrm>
            <a:off x="240979" y="1339840"/>
            <a:ext cx="6182970" cy="5293757"/>
          </a:xfrm>
          <a:prstGeom prst="rect">
            <a:avLst/>
          </a:prstGeom>
        </p:spPr>
        <p:txBody>
          <a:bodyPr wrap="square">
            <a:spAutoFit/>
          </a:bodyPr>
          <a:lstStyle/>
          <a:p>
            <a:r>
              <a:rPr lang="en-GB" sz="2600" dirty="0">
                <a:latin typeface="Lato" panose="020B0604020202020204" charset="0"/>
                <a:ea typeface="Lato" panose="020B0604020202020204" charset="0"/>
                <a:cs typeface="Lato" panose="020B0604020202020204" charset="0"/>
              </a:rPr>
              <a:t>Nusrat is in Year 6 and is currently learning from home because schools are closed. She might not be able to go back to school for a while, and when she does, it might be time to start secondary school! </a:t>
            </a:r>
          </a:p>
          <a:p>
            <a:endParaRPr lang="en-GB" sz="2600" dirty="0">
              <a:latin typeface="Lato" panose="020B0604020202020204" charset="0"/>
              <a:ea typeface="Lato" panose="020B0604020202020204" charset="0"/>
              <a:cs typeface="Lato" panose="020B0604020202020204" charset="0"/>
            </a:endParaRPr>
          </a:p>
          <a:p>
            <a:r>
              <a:rPr lang="en-GB" sz="2600" dirty="0">
                <a:latin typeface="Lato" panose="020B0604020202020204" charset="0"/>
                <a:ea typeface="Lato" panose="020B0604020202020204" charset="0"/>
                <a:cs typeface="Lato" panose="020B0604020202020204" charset="0"/>
              </a:rPr>
              <a:t>Nusrat is thinking about all the things she loved about her primary school. What do you think she might be missing?</a:t>
            </a:r>
          </a:p>
          <a:p>
            <a:endParaRPr lang="en-GB" sz="2600" dirty="0">
              <a:latin typeface="Lato" panose="020B0604020202020204" charset="0"/>
              <a:ea typeface="Lato" panose="020B0604020202020204" charset="0"/>
              <a:cs typeface="Lato" panose="020B0604020202020204" charset="0"/>
            </a:endParaRPr>
          </a:p>
          <a:p>
            <a:r>
              <a:rPr lang="en-GB" sz="2600" dirty="0">
                <a:latin typeface="Lato" panose="020B0604020202020204" charset="0"/>
                <a:ea typeface="Lato" panose="020B0604020202020204" charset="0"/>
                <a:cs typeface="Lato" panose="020B0604020202020204" charset="0"/>
              </a:rPr>
              <a:t>Fill the thought bubble in </a:t>
            </a:r>
            <a:r>
              <a:rPr lang="en-GB" sz="2600" b="1" dirty="0">
                <a:latin typeface="Lato" panose="020B0604020202020204" charset="0"/>
                <a:ea typeface="Lato" panose="020B0604020202020204" charset="0"/>
                <a:cs typeface="Lato" panose="020B0604020202020204" charset="0"/>
              </a:rPr>
              <a:t>Resource 1</a:t>
            </a:r>
            <a:r>
              <a:rPr lang="en-GB" sz="2600" dirty="0">
                <a:latin typeface="Lato" panose="020B0604020202020204" charset="0"/>
                <a:ea typeface="Lato" panose="020B0604020202020204" charset="0"/>
                <a:cs typeface="Lato" panose="020B0604020202020204" charset="0"/>
              </a:rPr>
              <a:t> with all of your ideas. </a:t>
            </a:r>
          </a:p>
        </p:txBody>
      </p:sp>
      <p:sp>
        <p:nvSpPr>
          <p:cNvPr id="8" name="Footer Placeholder 1">
            <a:extLst>
              <a:ext uri="{FF2B5EF4-FFF2-40B4-BE49-F238E27FC236}">
                <a16:creationId xmlns:a16="http://schemas.microsoft.com/office/drawing/2014/main" id="{26AD0004-FAA6-42F4-9075-1B3A9CA476A3}"/>
              </a:ext>
            </a:extLst>
          </p:cNvPr>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pic>
        <p:nvPicPr>
          <p:cNvPr id="6" name="Picture 5">
            <a:extLst>
              <a:ext uri="{FF2B5EF4-FFF2-40B4-BE49-F238E27FC236}">
                <a16:creationId xmlns:a16="http://schemas.microsoft.com/office/drawing/2014/main" id="{B7799105-1921-4CC5-999D-7AAE6362C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9972">
            <a:off x="6643867" y="1968360"/>
            <a:ext cx="5328695" cy="3552464"/>
          </a:xfrm>
          <a:prstGeom prst="rect">
            <a:avLst/>
          </a:prstGeom>
          <a:effectLst>
            <a:glow rad="101600">
              <a:srgbClr val="E6CDFF">
                <a:alpha val="60000"/>
              </a:srgbClr>
            </a:glow>
          </a:effectLst>
        </p:spPr>
      </p:pic>
    </p:spTree>
    <p:extLst>
      <p:ext uri="{BB962C8B-B14F-4D97-AF65-F5344CB8AC3E}">
        <p14:creationId xmlns:p14="http://schemas.microsoft.com/office/powerpoint/2010/main" val="7300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300" y="54906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Secondary school</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4" name="Rectangle 3"/>
          <p:cNvSpPr/>
          <p:nvPr/>
        </p:nvSpPr>
        <p:spPr>
          <a:xfrm>
            <a:off x="6529906" y="1694771"/>
            <a:ext cx="5010274" cy="3970318"/>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Nusrat is also wondering what secondary school might be like... what questions might she have about starting a new school?</a:t>
            </a:r>
          </a:p>
          <a:p>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Add any questions you can think of around the picture of the school in </a:t>
            </a:r>
            <a:r>
              <a:rPr lang="en-GB" sz="2800" b="1" dirty="0">
                <a:latin typeface="Lato" panose="020B0604020202020204" charset="0"/>
                <a:ea typeface="Lato" panose="020B0604020202020204" charset="0"/>
                <a:cs typeface="Lato" panose="020B0604020202020204" charset="0"/>
              </a:rPr>
              <a:t>Resource 2</a:t>
            </a:r>
            <a:r>
              <a:rPr lang="en-GB" sz="2800" dirty="0">
                <a:latin typeface="Lato" panose="020B0604020202020204" charset="0"/>
                <a:ea typeface="Lato" panose="020B0604020202020204" charset="0"/>
                <a:cs typeface="Lato" panose="020B0604020202020204" charset="0"/>
              </a:rPr>
              <a:t>.</a:t>
            </a:r>
          </a:p>
        </p:txBody>
      </p:sp>
      <p:sp>
        <p:nvSpPr>
          <p:cNvPr id="8" name="Footer Placeholder 1">
            <a:extLst>
              <a:ext uri="{FF2B5EF4-FFF2-40B4-BE49-F238E27FC236}">
                <a16:creationId xmlns:a16="http://schemas.microsoft.com/office/drawing/2014/main" id="{26AD0004-FAA6-42F4-9075-1B3A9CA476A3}"/>
              </a:ext>
            </a:extLst>
          </p:cNvPr>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pic>
        <p:nvPicPr>
          <p:cNvPr id="6" name="Picture 2" descr="Education, Back To School, School Supplies, Pencil">
            <a:extLst>
              <a:ext uri="{FF2B5EF4-FFF2-40B4-BE49-F238E27FC236}">
                <a16:creationId xmlns:a16="http://schemas.microsoft.com/office/drawing/2014/main" id="{31B963CD-4703-4CA6-B7E0-8BC03A7F5A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298" r="34643" b="65921"/>
          <a:stretch/>
        </p:blipFill>
        <p:spPr bwMode="auto">
          <a:xfrm>
            <a:off x="1039906" y="1864242"/>
            <a:ext cx="5056094" cy="380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9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128" y="28707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Hopes and challenges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4" name="Rectangle 3"/>
          <p:cNvSpPr/>
          <p:nvPr/>
        </p:nvSpPr>
        <p:spPr>
          <a:xfrm>
            <a:off x="368300" y="1198070"/>
            <a:ext cx="11582401" cy="1815882"/>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Nusrat has just heard on the news that schools </a:t>
            </a:r>
            <a:r>
              <a:rPr lang="en-GB" sz="2800" dirty="0" smtClean="0">
                <a:latin typeface="Lato" panose="020B0604020202020204" charset="0"/>
                <a:ea typeface="Lato" panose="020B0604020202020204" charset="0"/>
                <a:cs typeface="Lato" panose="020B0604020202020204" charset="0"/>
              </a:rPr>
              <a:t>are nearly ready to reopen, </a:t>
            </a:r>
            <a:r>
              <a:rPr lang="en-GB" sz="2800" dirty="0">
                <a:latin typeface="Lato" panose="020B0604020202020204" charset="0"/>
                <a:ea typeface="Lato" panose="020B0604020202020204" charset="0"/>
                <a:cs typeface="Lato" panose="020B0604020202020204" charset="0"/>
              </a:rPr>
              <a:t>and she will soon be starting secondary school. Her dad is going to </a:t>
            </a:r>
            <a:r>
              <a:rPr lang="en-GB" sz="2800" dirty="0" smtClean="0">
                <a:latin typeface="Lato" panose="020B0604020202020204" charset="0"/>
                <a:ea typeface="Lato" panose="020B0604020202020204" charset="0"/>
                <a:cs typeface="Lato" panose="020B0604020202020204" charset="0"/>
              </a:rPr>
              <a:t>buy her </a:t>
            </a:r>
            <a:r>
              <a:rPr lang="en-GB" sz="2800" dirty="0">
                <a:latin typeface="Lato" panose="020B0604020202020204" charset="0"/>
                <a:ea typeface="Lato" panose="020B0604020202020204" charset="0"/>
                <a:cs typeface="Lato" panose="020B0604020202020204" charset="0"/>
              </a:rPr>
              <a:t>new uniform and school bag online. Nusrat's really excited about going to her new school, but also a little bit worried...</a:t>
            </a:r>
          </a:p>
        </p:txBody>
      </p:sp>
      <p:sp>
        <p:nvSpPr>
          <p:cNvPr id="9" name="TextBox 8"/>
          <p:cNvSpPr txBox="1"/>
          <p:nvPr/>
        </p:nvSpPr>
        <p:spPr>
          <a:xfrm>
            <a:off x="368300" y="3429000"/>
            <a:ext cx="7409887" cy="2677656"/>
          </a:xfrm>
          <a:prstGeom prst="rect">
            <a:avLst/>
          </a:prstGeom>
          <a:noFill/>
        </p:spPr>
        <p:txBody>
          <a:bodyPr wrap="square" rtlCol="0">
            <a:spAutoFit/>
          </a:bodyPr>
          <a:lstStyle/>
          <a:p>
            <a:pPr lvl="1"/>
            <a:r>
              <a:rPr lang="en-GB" sz="2800" b="1" dirty="0">
                <a:latin typeface="Lato" panose="020B0604020202020204" charset="0"/>
                <a:ea typeface="Lato" panose="020B0604020202020204" charset="0"/>
                <a:cs typeface="Lato" panose="020B0604020202020204" charset="0"/>
              </a:rPr>
              <a:t>What might Nusrat be excited about (hopes) and worried about (challenges)? </a:t>
            </a:r>
          </a:p>
          <a:p>
            <a:pPr lvl="1"/>
            <a:endParaRPr lang="en-GB" sz="2800" dirty="0">
              <a:solidFill>
                <a:srgbClr val="95519E"/>
              </a:solidFill>
              <a:latin typeface="Lato" panose="020B0604020202020204" charset="0"/>
              <a:ea typeface="Lato" panose="020B0604020202020204" charset="0"/>
              <a:cs typeface="Lato" panose="020B0604020202020204" charset="0"/>
            </a:endParaRPr>
          </a:p>
          <a:p>
            <a:pPr lvl="1"/>
            <a:r>
              <a:rPr lang="en-GB" sz="2800" dirty="0">
                <a:latin typeface="Lato" panose="020B0604020202020204" charset="0"/>
                <a:ea typeface="Lato" panose="020B0604020202020204" charset="0"/>
                <a:cs typeface="Lato" panose="020B0604020202020204" charset="0"/>
              </a:rPr>
              <a:t>Brainstorm your ideas, </a:t>
            </a:r>
            <a:r>
              <a:rPr lang="en-GB" sz="2800" dirty="0">
                <a:solidFill>
                  <a:schemeClr val="accent2"/>
                </a:solidFill>
                <a:latin typeface="Lato" panose="020B0604020202020204" charset="0"/>
                <a:ea typeface="Lato" panose="020B0604020202020204" charset="0"/>
                <a:cs typeface="Lato" panose="020B0604020202020204" charset="0"/>
              </a:rPr>
              <a:t>with hopes in one colour</a:t>
            </a:r>
            <a:r>
              <a:rPr lang="en-GB" sz="2800" dirty="0">
                <a:solidFill>
                  <a:srgbClr val="95519E"/>
                </a:solidFill>
                <a:latin typeface="Lato" panose="020B0604020202020204" charset="0"/>
                <a:ea typeface="Lato" panose="020B0604020202020204" charset="0"/>
                <a:cs typeface="Lato" panose="020B0604020202020204" charset="0"/>
              </a:rPr>
              <a:t> </a:t>
            </a:r>
            <a:r>
              <a:rPr lang="en-GB" sz="2800" dirty="0">
                <a:solidFill>
                  <a:schemeClr val="accent1"/>
                </a:solidFill>
                <a:latin typeface="Lato" panose="020B0604020202020204" charset="0"/>
                <a:ea typeface="Lato" panose="020B0604020202020204" charset="0"/>
                <a:cs typeface="Lato" panose="020B0604020202020204" charset="0"/>
              </a:rPr>
              <a:t>and challenges in another</a:t>
            </a:r>
            <a:r>
              <a:rPr lang="en-GB" sz="2800" dirty="0">
                <a:solidFill>
                  <a:srgbClr val="95519E"/>
                </a:solidFill>
                <a:latin typeface="Lato" panose="020B0604020202020204" charset="0"/>
                <a:ea typeface="Lato" panose="020B0604020202020204" charset="0"/>
                <a:cs typeface="Lato" panose="020B0604020202020204" charset="0"/>
              </a:rPr>
              <a:t>.</a:t>
            </a:r>
          </a:p>
          <a:p>
            <a:endParaRPr lang="en-GB" sz="2800" dirty="0">
              <a:solidFill>
                <a:srgbClr val="95519E"/>
              </a:solidFill>
              <a:latin typeface="Lato" panose="020B0604020202020204" charset="0"/>
              <a:ea typeface="Lato" panose="020B0604020202020204" charset="0"/>
              <a:cs typeface="Lato" panose="020B0604020202020204" charset="0"/>
            </a:endParaRPr>
          </a:p>
        </p:txBody>
      </p:sp>
      <p:pic>
        <p:nvPicPr>
          <p:cNvPr id="3074" name="Picture 2" descr="Back To School, Bus, Back,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3541" y="3429000"/>
            <a:ext cx="3420159" cy="246367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
            <a:extLst>
              <a:ext uri="{FF2B5EF4-FFF2-40B4-BE49-F238E27FC236}">
                <a16:creationId xmlns:a16="http://schemas.microsoft.com/office/drawing/2014/main" id="{26AD0004-FAA6-42F4-9075-1B3A9CA476A3}"/>
              </a:ext>
            </a:extLst>
          </p:cNvPr>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2749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405EC8-5E5A-464E-80E0-9CBC8BFD532B}"/>
              </a:ext>
            </a:extLst>
          </p:cNvPr>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Rectangle 3">
            <a:extLst>
              <a:ext uri="{FF2B5EF4-FFF2-40B4-BE49-F238E27FC236}">
                <a16:creationId xmlns:a16="http://schemas.microsoft.com/office/drawing/2014/main" id="{DD8D6BF4-7A58-4EAE-98A5-C00A30146F2F}"/>
              </a:ext>
            </a:extLst>
          </p:cNvPr>
          <p:cNvSpPr/>
          <p:nvPr/>
        </p:nvSpPr>
        <p:spPr>
          <a:xfrm>
            <a:off x="7266225" y="1147593"/>
            <a:ext cx="3939221" cy="3139321"/>
          </a:xfrm>
          <a:prstGeom prst="rect">
            <a:avLst/>
          </a:prstGeom>
          <a:solidFill>
            <a:schemeClr val="accent5">
              <a:lumMod val="20000"/>
              <a:lumOff val="80000"/>
            </a:schemeClr>
          </a:solidFill>
        </p:spPr>
        <p:txBody>
          <a:bodyPr wrap="square">
            <a:spAutoFit/>
          </a:bodyPr>
          <a:lstStyle/>
          <a:p>
            <a:pPr marL="285750" indent="-285750">
              <a:buFontTx/>
              <a:buChar char="-"/>
            </a:pPr>
            <a:r>
              <a:rPr lang="en-GB" dirty="0">
                <a:latin typeface="Lato" panose="020B0604020202020204" charset="0"/>
                <a:ea typeface="Lato" panose="020B0604020202020204" charset="0"/>
                <a:cs typeface="Lato" panose="020B0604020202020204" charset="0"/>
              </a:rPr>
              <a:t>getting lost around the new school building</a:t>
            </a:r>
          </a:p>
          <a:p>
            <a:pPr marL="285750" indent="-285750">
              <a:buFontTx/>
              <a:buChar char="-"/>
            </a:pPr>
            <a:r>
              <a:rPr lang="en-GB" dirty="0">
                <a:latin typeface="Lato" panose="020B0604020202020204" charset="0"/>
                <a:ea typeface="Lato" panose="020B0604020202020204" charset="0"/>
                <a:cs typeface="Lato" panose="020B0604020202020204" charset="0"/>
              </a:rPr>
              <a:t>not being in the same class as best </a:t>
            </a:r>
            <a:r>
              <a:rPr lang="en-GB" dirty="0" smtClean="0">
                <a:latin typeface="Lato" panose="020B0604020202020204" charset="0"/>
                <a:ea typeface="Lato" panose="020B0604020202020204" charset="0"/>
                <a:cs typeface="Lato" panose="020B0604020202020204" charset="0"/>
              </a:rPr>
              <a:t>friend(s)</a:t>
            </a:r>
            <a:endParaRPr lang="en-GB" dirty="0">
              <a:latin typeface="Lato" panose="020B0604020202020204" charset="0"/>
              <a:ea typeface="Lato" panose="020B0604020202020204" charset="0"/>
              <a:cs typeface="Lato" panose="020B0604020202020204" charset="0"/>
            </a:endParaRPr>
          </a:p>
          <a:p>
            <a:pPr marL="285750" indent="-285750">
              <a:buFontTx/>
              <a:buChar char="-"/>
            </a:pPr>
            <a:r>
              <a:rPr lang="en-GB" dirty="0">
                <a:latin typeface="Lato" panose="020B0604020202020204" charset="0"/>
                <a:ea typeface="Lato" panose="020B0604020202020204" charset="0"/>
                <a:cs typeface="Lato" panose="020B0604020202020204" charset="0"/>
              </a:rPr>
              <a:t>more homework</a:t>
            </a:r>
          </a:p>
          <a:p>
            <a:pPr marL="285750" indent="-285750">
              <a:buFontTx/>
              <a:buChar char="-"/>
            </a:pPr>
            <a:r>
              <a:rPr lang="en-GB" dirty="0">
                <a:latin typeface="Lato" panose="020B0604020202020204" charset="0"/>
                <a:ea typeface="Lato" panose="020B0604020202020204" charset="0"/>
                <a:cs typeface="Lato" panose="020B0604020202020204" charset="0"/>
              </a:rPr>
              <a:t>big lunch hall and choosing a meal</a:t>
            </a:r>
          </a:p>
          <a:p>
            <a:pPr marL="285750" indent="-285750">
              <a:buFontTx/>
              <a:buChar char="-"/>
            </a:pPr>
            <a:r>
              <a:rPr lang="en-GB" dirty="0">
                <a:latin typeface="Lato" panose="020B0604020202020204" charset="0"/>
                <a:ea typeface="Lato" panose="020B0604020202020204" charset="0"/>
                <a:cs typeface="Lato" panose="020B0604020202020204" charset="0"/>
              </a:rPr>
              <a:t>don’t understand new subjects</a:t>
            </a:r>
          </a:p>
          <a:p>
            <a:pPr marL="285750" indent="-285750">
              <a:buFontTx/>
              <a:buChar char="-"/>
            </a:pPr>
            <a:r>
              <a:rPr lang="en-GB" dirty="0">
                <a:latin typeface="Lato" panose="020B0604020202020204" charset="0"/>
                <a:ea typeface="Lato" panose="020B0604020202020204" charset="0"/>
                <a:cs typeface="Lato" panose="020B0604020202020204" charset="0"/>
              </a:rPr>
              <a:t>wanting to join a club but don’t know whom to go with</a:t>
            </a:r>
          </a:p>
          <a:p>
            <a:pPr marL="285750" indent="-285750">
              <a:buFontTx/>
              <a:buChar char="-"/>
            </a:pPr>
            <a:r>
              <a:rPr lang="en-GB" dirty="0">
                <a:latin typeface="Lato" panose="020B0604020202020204" charset="0"/>
                <a:ea typeface="Lato" panose="020B0604020202020204" charset="0"/>
                <a:cs typeface="Lato" panose="020B0604020202020204" charset="0"/>
              </a:rPr>
              <a:t>not knowing the rules and getting detention</a:t>
            </a:r>
          </a:p>
        </p:txBody>
      </p:sp>
      <p:sp>
        <p:nvSpPr>
          <p:cNvPr id="5" name="TextBox 4">
            <a:extLst>
              <a:ext uri="{FF2B5EF4-FFF2-40B4-BE49-F238E27FC236}">
                <a16:creationId xmlns:a16="http://schemas.microsoft.com/office/drawing/2014/main" id="{B2F2BE90-28DC-41B6-9BA8-194F5A2D21F3}"/>
              </a:ext>
            </a:extLst>
          </p:cNvPr>
          <p:cNvSpPr txBox="1"/>
          <p:nvPr/>
        </p:nvSpPr>
        <p:spPr>
          <a:xfrm>
            <a:off x="162046" y="23626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Hopes and challenges</a:t>
            </a:r>
          </a:p>
        </p:txBody>
      </p:sp>
      <p:sp>
        <p:nvSpPr>
          <p:cNvPr id="8" name="Rectangle 7">
            <a:extLst>
              <a:ext uri="{FF2B5EF4-FFF2-40B4-BE49-F238E27FC236}">
                <a16:creationId xmlns:a16="http://schemas.microsoft.com/office/drawing/2014/main" id="{7C5E0E6A-FCC4-44B2-8CF4-2956ED8CB346}"/>
              </a:ext>
            </a:extLst>
          </p:cNvPr>
          <p:cNvSpPr/>
          <p:nvPr/>
        </p:nvSpPr>
        <p:spPr>
          <a:xfrm>
            <a:off x="1629510" y="2267542"/>
            <a:ext cx="3036518" cy="2585323"/>
          </a:xfrm>
          <a:prstGeom prst="rect">
            <a:avLst/>
          </a:prstGeom>
          <a:solidFill>
            <a:schemeClr val="accent4">
              <a:lumMod val="20000"/>
              <a:lumOff val="80000"/>
            </a:schemeClr>
          </a:solidFill>
        </p:spPr>
        <p:txBody>
          <a:bodyPr wrap="square">
            <a:spAutoFit/>
          </a:bodyPr>
          <a:lstStyle/>
          <a:p>
            <a:pPr marL="285750" indent="-285750">
              <a:buFontTx/>
              <a:buChar char="-"/>
            </a:pPr>
            <a:r>
              <a:rPr lang="en-GB" dirty="0">
                <a:latin typeface="Lato" panose="020B0604020202020204" charset="0"/>
                <a:ea typeface="Lato" panose="020B0604020202020204" charset="0"/>
                <a:cs typeface="Lato" panose="020B0604020202020204" charset="0"/>
              </a:rPr>
              <a:t>making new friends</a:t>
            </a:r>
          </a:p>
          <a:p>
            <a:pPr marL="285750" indent="-285750">
              <a:buFontTx/>
              <a:buChar char="-"/>
            </a:pPr>
            <a:r>
              <a:rPr lang="en-GB" dirty="0">
                <a:latin typeface="Lato" panose="020B0604020202020204" charset="0"/>
                <a:ea typeface="Lato" panose="020B0604020202020204" charset="0"/>
                <a:cs typeface="Lato" panose="020B0604020202020204" charset="0"/>
              </a:rPr>
              <a:t>learning about new subjects</a:t>
            </a:r>
          </a:p>
          <a:p>
            <a:pPr marL="285750" indent="-285750">
              <a:buFontTx/>
              <a:buChar char="-"/>
            </a:pPr>
            <a:r>
              <a:rPr lang="en-GB" dirty="0">
                <a:latin typeface="Lato" panose="020B0604020202020204" charset="0"/>
                <a:ea typeface="Lato" panose="020B0604020202020204" charset="0"/>
                <a:cs typeface="Lato" panose="020B0604020202020204" charset="0"/>
              </a:rPr>
              <a:t>joining different clubs and after school activities</a:t>
            </a:r>
          </a:p>
          <a:p>
            <a:pPr marL="285750" indent="-285750">
              <a:buFontTx/>
              <a:buChar char="-"/>
            </a:pPr>
            <a:r>
              <a:rPr lang="en-GB" dirty="0">
                <a:latin typeface="Lato" panose="020B0604020202020204" charset="0"/>
                <a:ea typeface="Lato" panose="020B0604020202020204" charset="0"/>
                <a:cs typeface="Lato" panose="020B0604020202020204" charset="0"/>
              </a:rPr>
              <a:t>meeting new teachers</a:t>
            </a:r>
          </a:p>
          <a:p>
            <a:pPr marL="285750" indent="-285750">
              <a:buFontTx/>
              <a:buChar char="-"/>
            </a:pPr>
            <a:r>
              <a:rPr lang="en-GB" dirty="0">
                <a:latin typeface="Lato" panose="020B0604020202020204" charset="0"/>
                <a:ea typeface="Lato" panose="020B0604020202020204" charset="0"/>
                <a:cs typeface="Lato" panose="020B0604020202020204" charset="0"/>
              </a:rPr>
              <a:t>going on different school trips</a:t>
            </a:r>
          </a:p>
          <a:p>
            <a:pPr marL="285750" indent="-285750">
              <a:buFontTx/>
              <a:buChar char="-"/>
            </a:pPr>
            <a:r>
              <a:rPr lang="en-GB" dirty="0">
                <a:latin typeface="Lato" panose="020B0604020202020204" charset="0"/>
                <a:ea typeface="Lato" panose="020B0604020202020204" charset="0"/>
                <a:cs typeface="Lato" panose="020B0604020202020204" charset="0"/>
              </a:rPr>
              <a:t>new responsibilities</a:t>
            </a:r>
          </a:p>
        </p:txBody>
      </p:sp>
      <p:sp>
        <p:nvSpPr>
          <p:cNvPr id="7" name="Sun 6">
            <a:extLst>
              <a:ext uri="{FF2B5EF4-FFF2-40B4-BE49-F238E27FC236}">
                <a16:creationId xmlns:a16="http://schemas.microsoft.com/office/drawing/2014/main" id="{BEA906F2-1111-4606-8ECB-A89093DFAFE6}"/>
              </a:ext>
            </a:extLst>
          </p:cNvPr>
          <p:cNvSpPr/>
          <p:nvPr/>
        </p:nvSpPr>
        <p:spPr>
          <a:xfrm>
            <a:off x="162045" y="988544"/>
            <a:ext cx="5955579" cy="5146038"/>
          </a:xfrm>
          <a:prstGeom prst="sun">
            <a:avLst>
              <a:gd name="adj" fmla="val 14272"/>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latin typeface="Lato" panose="020B0604020202020204" charset="0"/>
                <a:ea typeface="Lato" panose="020B0604020202020204" charset="0"/>
                <a:cs typeface="Lato" panose="020B0604020202020204" charset="0"/>
              </a:rPr>
              <a:t>Click to reveal examples of hopes</a:t>
            </a:r>
          </a:p>
        </p:txBody>
      </p:sp>
      <p:sp>
        <p:nvSpPr>
          <p:cNvPr id="6" name="Cloud 5">
            <a:extLst>
              <a:ext uri="{FF2B5EF4-FFF2-40B4-BE49-F238E27FC236}">
                <a16:creationId xmlns:a16="http://schemas.microsoft.com/office/drawing/2014/main" id="{2CE50A07-C8DD-4D9B-A583-014E0402CCF8}"/>
              </a:ext>
            </a:extLst>
          </p:cNvPr>
          <p:cNvSpPr/>
          <p:nvPr/>
        </p:nvSpPr>
        <p:spPr>
          <a:xfrm>
            <a:off x="6339394" y="497050"/>
            <a:ext cx="5792882" cy="4685129"/>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latin typeface="Lato" panose="020B0604020202020204" charset="0"/>
                <a:ea typeface="Lato" panose="020B0604020202020204" charset="0"/>
                <a:cs typeface="Lato" panose="020B0604020202020204" charset="0"/>
              </a:rPr>
              <a:t>Click to reveal examples of challenges</a:t>
            </a:r>
          </a:p>
        </p:txBody>
      </p:sp>
      <p:sp>
        <p:nvSpPr>
          <p:cNvPr id="9" name="Footer Placeholder 1">
            <a:extLst>
              <a:ext uri="{FF2B5EF4-FFF2-40B4-BE49-F238E27FC236}">
                <a16:creationId xmlns:a16="http://schemas.microsoft.com/office/drawing/2014/main" id="{5B313C07-5FF4-436B-8BF3-8CF5ACB5C52C}"/>
              </a:ext>
            </a:extLst>
          </p:cNvPr>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2" name="Rectangle 1">
            <a:extLst>
              <a:ext uri="{FF2B5EF4-FFF2-40B4-BE49-F238E27FC236}">
                <a16:creationId xmlns:a16="http://schemas.microsoft.com/office/drawing/2014/main" id="{AC6F258E-5F3D-4344-857C-25A256A31F39}"/>
              </a:ext>
            </a:extLst>
          </p:cNvPr>
          <p:cNvSpPr/>
          <p:nvPr/>
        </p:nvSpPr>
        <p:spPr>
          <a:xfrm>
            <a:off x="5519137" y="5298249"/>
            <a:ext cx="6510818" cy="1200329"/>
          </a:xfrm>
          <a:prstGeom prst="rect">
            <a:avLst/>
          </a:prstGeom>
        </p:spPr>
        <p:txBody>
          <a:bodyPr wrap="square">
            <a:spAutoFit/>
          </a:bodyPr>
          <a:lstStyle/>
          <a:p>
            <a:r>
              <a:rPr lang="en-GB" sz="2400" dirty="0">
                <a:latin typeface="Lato" panose="020B0604020202020204" charset="0"/>
                <a:ea typeface="Lato" panose="020B0604020202020204" charset="0"/>
                <a:cs typeface="Lato" panose="020B0604020202020204" charset="0"/>
              </a:rPr>
              <a:t>Now, in a different colour, add any specific worries </a:t>
            </a:r>
            <a:r>
              <a:rPr lang="en-GB" sz="2400" dirty="0" smtClean="0">
                <a:latin typeface="Lato" panose="020B0604020202020204" charset="0"/>
                <a:ea typeface="Lato" panose="020B0604020202020204" charset="0"/>
                <a:cs typeface="Lato" panose="020B0604020202020204" charset="0"/>
              </a:rPr>
              <a:t>you think she </a:t>
            </a:r>
            <a:r>
              <a:rPr lang="en-GB" sz="2400" dirty="0">
                <a:latin typeface="Lato" panose="020B0604020202020204" charset="0"/>
                <a:ea typeface="Lato" panose="020B0604020202020204" charset="0"/>
                <a:cs typeface="Lato" panose="020B0604020202020204" charset="0"/>
              </a:rPr>
              <a:t>might have </a:t>
            </a:r>
            <a:r>
              <a:rPr lang="en-GB" sz="2400" dirty="0" smtClean="0">
                <a:latin typeface="Lato" panose="020B0604020202020204" charset="0"/>
                <a:ea typeface="Lato" panose="020B0604020202020204" charset="0"/>
                <a:cs typeface="Lato" panose="020B0604020202020204" charset="0"/>
              </a:rPr>
              <a:t>because she hasn't </a:t>
            </a:r>
            <a:r>
              <a:rPr lang="en-GB" sz="2400" dirty="0">
                <a:latin typeface="Lato" panose="020B0604020202020204" charset="0"/>
                <a:ea typeface="Lato" panose="020B0604020202020204" charset="0"/>
                <a:cs typeface="Lato" panose="020B0604020202020204" charset="0"/>
              </a:rPr>
              <a:t>been to school for several weeks…</a:t>
            </a:r>
          </a:p>
        </p:txBody>
      </p:sp>
    </p:spTree>
    <p:extLst>
      <p:ext uri="{BB962C8B-B14F-4D97-AF65-F5344CB8AC3E}">
        <p14:creationId xmlns:p14="http://schemas.microsoft.com/office/powerpoint/2010/main" val="520598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405EC8-5E5A-464E-80E0-9CBC8BFD532B}"/>
              </a:ext>
            </a:extLst>
          </p:cNvPr>
          <p:cNvSpPr>
            <a:spLocks noGrp="1"/>
          </p:cNvSpPr>
          <p:nvPr>
            <p:ph type="sldNum" sz="quarter" idx="12"/>
          </p:nvPr>
        </p:nvSpPr>
        <p:spPr/>
        <p:txBody>
          <a:bodyPr/>
          <a:lstStyle/>
          <a:p>
            <a:fld id="{2D651D86-383D-45DB-A701-76B5BFCFE28F}" type="slidenum">
              <a:rPr lang="en-GB" smtClean="0"/>
              <a:pPr/>
              <a:t>7</a:t>
            </a:fld>
            <a:endParaRPr lang="en-GB" dirty="0"/>
          </a:p>
        </p:txBody>
      </p:sp>
      <p:sp>
        <p:nvSpPr>
          <p:cNvPr id="4" name="Rectangle 3">
            <a:extLst>
              <a:ext uri="{FF2B5EF4-FFF2-40B4-BE49-F238E27FC236}">
                <a16:creationId xmlns:a16="http://schemas.microsoft.com/office/drawing/2014/main" id="{DD8D6BF4-7A58-4EAE-98A5-C00A30146F2F}"/>
              </a:ext>
            </a:extLst>
          </p:cNvPr>
          <p:cNvSpPr/>
          <p:nvPr/>
        </p:nvSpPr>
        <p:spPr>
          <a:xfrm>
            <a:off x="2808790" y="1923291"/>
            <a:ext cx="6574420" cy="3416320"/>
          </a:xfrm>
          <a:prstGeom prst="rect">
            <a:avLst/>
          </a:prstGeom>
          <a:solidFill>
            <a:schemeClr val="accent2">
              <a:lumMod val="20000"/>
              <a:lumOff val="80000"/>
            </a:schemeClr>
          </a:solidFill>
          <a:ln>
            <a:solidFill>
              <a:schemeClr val="accent2"/>
            </a:solidFill>
          </a:ln>
        </p:spPr>
        <p:txBody>
          <a:bodyPr wrap="square">
            <a:spAutoFit/>
          </a:bodyPr>
          <a:lstStyle/>
          <a:p>
            <a:pPr marL="285750" lvl="0" indent="-285750">
              <a:buFontTx/>
              <a:buChar char="-"/>
              <a:defRPr/>
            </a:pPr>
            <a:r>
              <a:rPr lang="en-GB" dirty="0">
                <a:latin typeface="Lato" panose="020B0604020202020204" charset="0"/>
                <a:ea typeface="Lato" panose="020B0604020202020204" charset="0"/>
                <a:cs typeface="Lato" panose="020B0604020202020204" charset="0"/>
              </a:rPr>
              <a:t>adjusting to a school routine after not being in school for so long</a:t>
            </a:r>
          </a:p>
          <a:p>
            <a:pPr lvl="0">
              <a:defRPr/>
            </a:pPr>
            <a:endParaRPr lang="en-GB" dirty="0">
              <a:latin typeface="Lato" panose="020B0604020202020204" charset="0"/>
              <a:ea typeface="Lato" panose="020B0604020202020204" charset="0"/>
              <a:cs typeface="Lato" panose="020B0604020202020204" charset="0"/>
            </a:endParaRPr>
          </a:p>
          <a:p>
            <a:pPr marL="285750" indent="-285750">
              <a:buFontTx/>
              <a:buChar char="-"/>
              <a:defRPr/>
            </a:pPr>
            <a:r>
              <a:rPr lang="en-GB" dirty="0">
                <a:latin typeface="Lato" panose="020B0604020202020204" charset="0"/>
                <a:ea typeface="Lato" panose="020B0604020202020204" charset="0"/>
                <a:cs typeface="Lato" panose="020B0604020202020204" charset="0"/>
              </a:rPr>
              <a:t>remembering school rules </a:t>
            </a:r>
          </a:p>
          <a:p>
            <a:pPr lvl="0">
              <a:defRPr/>
            </a:pPr>
            <a:endParaRPr lang="en-GB" dirty="0">
              <a:latin typeface="Lato" panose="020B0604020202020204" charset="0"/>
              <a:ea typeface="Lato" panose="020B0604020202020204" charset="0"/>
              <a:cs typeface="Lato" panose="020B0604020202020204" charset="0"/>
            </a:endParaRPr>
          </a:p>
          <a:p>
            <a:pPr marL="285750" lvl="0" indent="-285750">
              <a:buFontTx/>
              <a:buChar char="-"/>
              <a:defRPr/>
            </a:pPr>
            <a:r>
              <a:rPr lang="en-GB" dirty="0">
                <a:latin typeface="Lato" panose="020B0604020202020204" charset="0"/>
                <a:ea typeface="Lato" panose="020B0604020202020204" charset="0"/>
                <a:cs typeface="Lato" panose="020B0604020202020204" charset="0"/>
              </a:rPr>
              <a:t>forgetting some of what they learnt before schools closed</a:t>
            </a:r>
          </a:p>
          <a:p>
            <a:pPr lvl="0">
              <a:defRPr/>
            </a:pPr>
            <a:endParaRPr lang="en-GB" dirty="0">
              <a:latin typeface="Lato" panose="020B0604020202020204" charset="0"/>
              <a:ea typeface="Lato" panose="020B0604020202020204" charset="0"/>
              <a:cs typeface="Lato" panose="020B0604020202020204" charset="0"/>
            </a:endParaRPr>
          </a:p>
          <a:p>
            <a:pPr marL="285750" lvl="0" indent="-285750">
              <a:buFontTx/>
              <a:buChar char="-"/>
              <a:defRPr/>
            </a:pPr>
            <a:r>
              <a:rPr lang="en-GB" dirty="0">
                <a:latin typeface="Lato" panose="020B0604020202020204" charset="0"/>
                <a:ea typeface="Lato" panose="020B0604020202020204" charset="0"/>
                <a:cs typeface="Lato" panose="020B0604020202020204" charset="0"/>
              </a:rPr>
              <a:t>being in class with others again</a:t>
            </a:r>
          </a:p>
          <a:p>
            <a:pPr lvl="0">
              <a:defRPr/>
            </a:pPr>
            <a:endParaRPr lang="en-GB" dirty="0">
              <a:latin typeface="Lato" panose="020B0604020202020204" charset="0"/>
              <a:ea typeface="Lato" panose="020B0604020202020204" charset="0"/>
              <a:cs typeface="Lato" panose="020B0604020202020204" charset="0"/>
            </a:endParaRPr>
          </a:p>
          <a:p>
            <a:pPr marL="285750" lvl="0" indent="-285750">
              <a:buFontTx/>
              <a:buChar char="-"/>
              <a:defRPr/>
            </a:pPr>
            <a:r>
              <a:rPr lang="en-GB" dirty="0">
                <a:latin typeface="Lato" panose="020B0604020202020204" charset="0"/>
                <a:ea typeface="Lato" panose="020B0604020202020204" charset="0"/>
                <a:cs typeface="Lato" panose="020B0604020202020204" charset="0"/>
              </a:rPr>
              <a:t>seeing friends again after a long time apart</a:t>
            </a:r>
          </a:p>
          <a:p>
            <a:pPr marL="285750" lvl="0" indent="-285750">
              <a:buFontTx/>
              <a:buChar char="-"/>
              <a:defRPr/>
            </a:pPr>
            <a:endParaRPr lang="en-GB" dirty="0">
              <a:latin typeface="Lato" panose="020B0604020202020204" charset="0"/>
              <a:ea typeface="Lato" panose="020B0604020202020204" charset="0"/>
              <a:cs typeface="Lato" panose="020B0604020202020204" charset="0"/>
            </a:endParaRPr>
          </a:p>
          <a:p>
            <a:pPr marL="285750" lvl="0" indent="-285750">
              <a:buFontTx/>
              <a:buChar char="-"/>
              <a:defRPr/>
            </a:pPr>
            <a:r>
              <a:rPr lang="en-GB" dirty="0">
                <a:latin typeface="Lato" panose="020B0604020202020204" charset="0"/>
                <a:ea typeface="Lato" panose="020B0604020202020204" charset="0"/>
                <a:cs typeface="Lato" panose="020B0604020202020204" charset="0"/>
              </a:rPr>
              <a:t>missing out on induction days and end of school celebrations</a:t>
            </a:r>
          </a:p>
        </p:txBody>
      </p:sp>
      <p:sp>
        <p:nvSpPr>
          <p:cNvPr id="5" name="TextBox 4">
            <a:extLst>
              <a:ext uri="{FF2B5EF4-FFF2-40B4-BE49-F238E27FC236}">
                <a16:creationId xmlns:a16="http://schemas.microsoft.com/office/drawing/2014/main" id="{B2F2BE90-28DC-41B6-9BA8-194F5A2D21F3}"/>
              </a:ext>
            </a:extLst>
          </p:cNvPr>
          <p:cNvSpPr txBox="1"/>
          <p:nvPr/>
        </p:nvSpPr>
        <p:spPr>
          <a:xfrm>
            <a:off x="162046" y="23626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Specific worries</a:t>
            </a:r>
          </a:p>
        </p:txBody>
      </p:sp>
      <p:sp>
        <p:nvSpPr>
          <p:cNvPr id="6" name="Oval 5">
            <a:extLst>
              <a:ext uri="{FF2B5EF4-FFF2-40B4-BE49-F238E27FC236}">
                <a16:creationId xmlns:a16="http://schemas.microsoft.com/office/drawing/2014/main" id="{2CE50A07-C8DD-4D9B-A583-014E0402CCF8}"/>
              </a:ext>
            </a:extLst>
          </p:cNvPr>
          <p:cNvSpPr/>
          <p:nvPr/>
        </p:nvSpPr>
        <p:spPr>
          <a:xfrm>
            <a:off x="1547149" y="1092713"/>
            <a:ext cx="9097701" cy="5077476"/>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latin typeface="Lato" panose="020B0604020202020204" charset="0"/>
                <a:ea typeface="Lato" panose="020B0604020202020204" charset="0"/>
                <a:cs typeface="Lato" panose="020B0604020202020204" charset="0"/>
              </a:rPr>
              <a:t>Click to reveal examples specific worries or challenges someone might have after not being in school for several weeks</a:t>
            </a:r>
          </a:p>
        </p:txBody>
      </p:sp>
      <p:sp>
        <p:nvSpPr>
          <p:cNvPr id="9" name="Footer Placeholder 1">
            <a:extLst>
              <a:ext uri="{FF2B5EF4-FFF2-40B4-BE49-F238E27FC236}">
                <a16:creationId xmlns:a16="http://schemas.microsoft.com/office/drawing/2014/main" id="{5B313C07-5FF4-436B-8BF3-8CF5ACB5C52C}"/>
              </a:ext>
            </a:extLst>
          </p:cNvPr>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421512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33FB97B-811B-42A4-BFEB-10493A99E0CF}"/>
              </a:ext>
            </a:extLst>
          </p:cNvPr>
          <p:cNvSpPr>
            <a:spLocks noGrp="1"/>
          </p:cNvSpPr>
          <p:nvPr>
            <p:ph sz="half" idx="1"/>
          </p:nvPr>
        </p:nvSpPr>
        <p:spPr>
          <a:xfrm>
            <a:off x="340488" y="1380243"/>
            <a:ext cx="7251049" cy="4351338"/>
          </a:xfrm>
        </p:spPr>
        <p:txBody>
          <a:bodyPr/>
          <a:lstStyle/>
          <a:p>
            <a:pPr marL="0" indent="0">
              <a:buNone/>
            </a:pPr>
            <a:r>
              <a:rPr lang="en-GB" sz="2600" dirty="0">
                <a:latin typeface="Lato" panose="020B0604020202020204" charset="0"/>
                <a:ea typeface="Lato" panose="020B0604020202020204" charset="0"/>
                <a:cs typeface="Lato" panose="020B0604020202020204" charset="0"/>
              </a:rPr>
              <a:t>There are lots of ways that the challenges of secondary school can be managed. </a:t>
            </a:r>
          </a:p>
          <a:p>
            <a:pPr marL="0" indent="0">
              <a:buNone/>
            </a:pPr>
            <a:endParaRPr lang="en-GB" sz="2600" dirty="0">
              <a:latin typeface="Lato" panose="020B0604020202020204" charset="0"/>
              <a:ea typeface="Lato" panose="020B0604020202020204" charset="0"/>
              <a:cs typeface="Lato" panose="020B0604020202020204" charset="0"/>
            </a:endParaRPr>
          </a:p>
          <a:p>
            <a:pPr marL="0" indent="0">
              <a:buNone/>
            </a:pPr>
            <a:r>
              <a:rPr lang="en-GB" sz="2600" dirty="0">
                <a:latin typeface="Lato" panose="020B0604020202020204" charset="0"/>
                <a:ea typeface="Lato" panose="020B0604020202020204" charset="0"/>
                <a:cs typeface="Lato" panose="020B0604020202020204" charset="0"/>
              </a:rPr>
              <a:t>In </a:t>
            </a:r>
            <a:r>
              <a:rPr lang="en-GB" sz="2600" b="1" dirty="0">
                <a:latin typeface="Lato" panose="020B0604020202020204" charset="0"/>
                <a:ea typeface="Lato" panose="020B0604020202020204" charset="0"/>
                <a:cs typeface="Lato" panose="020B0604020202020204" charset="0"/>
              </a:rPr>
              <a:t>Resource 3</a:t>
            </a:r>
            <a:r>
              <a:rPr lang="en-GB" sz="2600" dirty="0">
                <a:latin typeface="Lato" panose="020B0604020202020204" charset="0"/>
                <a:ea typeface="Lato" panose="020B0604020202020204" charset="0"/>
                <a:cs typeface="Lato" panose="020B0604020202020204" charset="0"/>
              </a:rPr>
              <a:t>, add </a:t>
            </a:r>
            <a:r>
              <a:rPr lang="en-GB" sz="2600" dirty="0" smtClean="0">
                <a:latin typeface="Lato" panose="020B0604020202020204" charset="0"/>
                <a:ea typeface="Lato" panose="020B0604020202020204" charset="0"/>
                <a:cs typeface="Lato" panose="020B0604020202020204" charset="0"/>
              </a:rPr>
              <a:t>your </a:t>
            </a:r>
            <a:r>
              <a:rPr lang="en-GB" sz="2600" dirty="0">
                <a:latin typeface="Lato" panose="020B0604020202020204" charset="0"/>
                <a:ea typeface="Lato" panose="020B0604020202020204" charset="0"/>
                <a:cs typeface="Lato" panose="020B0604020202020204" charset="0"/>
              </a:rPr>
              <a:t>ideas about how Nusrat could manage some of the challenges of secondary school to the </a:t>
            </a:r>
            <a:r>
              <a:rPr lang="en-GB" sz="2600" dirty="0" smtClean="0">
                <a:latin typeface="Lato" panose="020B0604020202020204" charset="0"/>
                <a:ea typeface="Lato" panose="020B0604020202020204" charset="0"/>
                <a:cs typeface="Lato" panose="020B0604020202020204" charset="0"/>
              </a:rPr>
              <a:t>table, </a:t>
            </a:r>
            <a:r>
              <a:rPr lang="en-GB" sz="2600" dirty="0">
                <a:latin typeface="Lato" panose="020B0604020202020204" charset="0"/>
                <a:ea typeface="Lato" panose="020B0604020202020204" charset="0"/>
                <a:cs typeface="Lato" panose="020B0604020202020204" charset="0"/>
              </a:rPr>
              <a:t>thinking about what she could do </a:t>
            </a:r>
            <a:r>
              <a:rPr lang="en-GB" sz="2600" b="1" dirty="0">
                <a:latin typeface="Lato" panose="020B0604020202020204" charset="0"/>
                <a:ea typeface="Lato" panose="020B0604020202020204" charset="0"/>
                <a:cs typeface="Lato" panose="020B0604020202020204" charset="0"/>
              </a:rPr>
              <a:t>at home now</a:t>
            </a:r>
            <a:r>
              <a:rPr lang="en-GB" sz="2600" dirty="0">
                <a:latin typeface="Lato" panose="020B0604020202020204" charset="0"/>
                <a:ea typeface="Lato" panose="020B0604020202020204" charset="0"/>
                <a:cs typeface="Lato" panose="020B0604020202020204" charset="0"/>
              </a:rPr>
              <a:t>, e.g. look at her new school website, and </a:t>
            </a:r>
            <a:r>
              <a:rPr lang="en-GB" sz="2600" b="1" dirty="0">
                <a:latin typeface="Lato" panose="020B0604020202020204" charset="0"/>
                <a:ea typeface="Lato" panose="020B0604020202020204" charset="0"/>
                <a:cs typeface="Lato" panose="020B0604020202020204" charset="0"/>
              </a:rPr>
              <a:t>what she could do in the future</a:t>
            </a:r>
            <a:r>
              <a:rPr lang="en-GB" sz="2600" dirty="0">
                <a:latin typeface="Lato" panose="020B0604020202020204" charset="0"/>
                <a:ea typeface="Lato" panose="020B0604020202020204" charset="0"/>
                <a:cs typeface="Lato" panose="020B0604020202020204" charset="0"/>
              </a:rPr>
              <a:t>, e.g. talk to a teacher.</a:t>
            </a:r>
          </a:p>
          <a:p>
            <a:pPr marL="0" indent="0">
              <a:buNone/>
            </a:pPr>
            <a:endParaRPr lang="en-GB" sz="2600" dirty="0">
              <a:latin typeface="Lato" panose="020B0604020202020204" charset="0"/>
              <a:ea typeface="Lato" panose="020B0604020202020204" charset="0"/>
              <a:cs typeface="Lato" panose="020B0604020202020204" charset="0"/>
            </a:endParaRPr>
          </a:p>
          <a:p>
            <a:pPr marL="0" indent="0">
              <a:buNone/>
            </a:pPr>
            <a:r>
              <a:rPr lang="en-GB" sz="2600" dirty="0">
                <a:latin typeface="Lato" panose="020B0604020202020204" charset="0"/>
                <a:ea typeface="Lato" panose="020B0604020202020204" charset="0"/>
                <a:cs typeface="Lato" panose="020B0604020202020204" charset="0"/>
              </a:rPr>
              <a:t>Then, click the boxes on the next slide to reveal some suggestions…</a:t>
            </a:r>
          </a:p>
        </p:txBody>
      </p:sp>
      <p:sp>
        <p:nvSpPr>
          <p:cNvPr id="2" name="Footer Placeholder 1">
            <a:extLst>
              <a:ext uri="{FF2B5EF4-FFF2-40B4-BE49-F238E27FC236}">
                <a16:creationId xmlns:a16="http://schemas.microsoft.com/office/drawing/2014/main" id="{4B612010-585C-4113-B698-2B4C9E074466}"/>
              </a:ext>
            </a:extLst>
          </p:cNvPr>
          <p:cNvSpPr>
            <a:spLocks noGrp="1"/>
          </p:cNvSpPr>
          <p:nvPr>
            <p:ph type="ftr" sz="quarter" idx="11"/>
          </p:nvPr>
        </p:nvSpPr>
        <p:spPr/>
        <p:txBody>
          <a:bodyPr/>
          <a:lstStyle/>
          <a:p>
            <a:r>
              <a:rPr lang="en-GB"/>
              <a:t>© PSHE Association 2018   </a:t>
            </a:r>
            <a:endParaRPr lang="en-GB" dirty="0"/>
          </a:p>
        </p:txBody>
      </p:sp>
      <p:sp>
        <p:nvSpPr>
          <p:cNvPr id="3" name="Slide Number Placeholder 2">
            <a:extLst>
              <a:ext uri="{FF2B5EF4-FFF2-40B4-BE49-F238E27FC236}">
                <a16:creationId xmlns:a16="http://schemas.microsoft.com/office/drawing/2014/main" id="{C7405EC8-5E5A-464E-80E0-9CBC8BFD532B}"/>
              </a:ext>
            </a:extLst>
          </p:cNvPr>
          <p:cNvSpPr>
            <a:spLocks noGrp="1"/>
          </p:cNvSpPr>
          <p:nvPr>
            <p:ph type="sldNum" sz="quarter" idx="12"/>
          </p:nvPr>
        </p:nvSpPr>
        <p:spPr/>
        <p:txBody>
          <a:bodyPr/>
          <a:lstStyle/>
          <a:p>
            <a:fld id="{2D651D86-383D-45DB-A701-76B5BFCFE28F}" type="slidenum">
              <a:rPr lang="en-GB" smtClean="0"/>
              <a:pPr/>
              <a:t>8</a:t>
            </a:fld>
            <a:endParaRPr lang="en-GB" dirty="0"/>
          </a:p>
        </p:txBody>
      </p:sp>
      <p:sp>
        <p:nvSpPr>
          <p:cNvPr id="5" name="TextBox 4">
            <a:extLst>
              <a:ext uri="{FF2B5EF4-FFF2-40B4-BE49-F238E27FC236}">
                <a16:creationId xmlns:a16="http://schemas.microsoft.com/office/drawing/2014/main" id="{B2F2BE90-28DC-41B6-9BA8-194F5A2D21F3}"/>
              </a:ext>
            </a:extLst>
          </p:cNvPr>
          <p:cNvSpPr txBox="1"/>
          <p:nvPr/>
        </p:nvSpPr>
        <p:spPr>
          <a:xfrm>
            <a:off x="340488" y="43951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Managing challenges</a:t>
            </a:r>
          </a:p>
        </p:txBody>
      </p:sp>
      <p:pic>
        <p:nvPicPr>
          <p:cNvPr id="12" name="Picture 11">
            <a:extLst>
              <a:ext uri="{FF2B5EF4-FFF2-40B4-BE49-F238E27FC236}">
                <a16:creationId xmlns:a16="http://schemas.microsoft.com/office/drawing/2014/main" id="{BF8F2B47-456A-4238-8085-3229C72FB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64705">
            <a:off x="7805977" y="1933926"/>
            <a:ext cx="4106960" cy="2737974"/>
          </a:xfrm>
          <a:prstGeom prst="rect">
            <a:avLst/>
          </a:prstGeom>
        </p:spPr>
      </p:pic>
      <p:sp>
        <p:nvSpPr>
          <p:cNvPr id="13" name="Footer Placeholder 1">
            <a:extLst>
              <a:ext uri="{FF2B5EF4-FFF2-40B4-BE49-F238E27FC236}">
                <a16:creationId xmlns:a16="http://schemas.microsoft.com/office/drawing/2014/main" id="{AF70EFFF-6D8D-468F-8751-E12D1DD3A895}"/>
              </a:ext>
            </a:extLst>
          </p:cNvPr>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35723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405EC8-5E5A-464E-80E0-9CBC8BFD532B}"/>
              </a:ext>
            </a:extLst>
          </p:cNvPr>
          <p:cNvSpPr>
            <a:spLocks noGrp="1"/>
          </p:cNvSpPr>
          <p:nvPr>
            <p:ph type="sldNum" sz="quarter" idx="12"/>
          </p:nvPr>
        </p:nvSpPr>
        <p:spPr/>
        <p:txBody>
          <a:bodyPr/>
          <a:lstStyle/>
          <a:p>
            <a:fld id="{2D651D86-383D-45DB-A701-76B5BFCFE28F}" type="slidenum">
              <a:rPr lang="en-GB" smtClean="0"/>
              <a:pPr/>
              <a:t>9</a:t>
            </a:fld>
            <a:endParaRPr lang="en-GB" dirty="0"/>
          </a:p>
        </p:txBody>
      </p:sp>
      <p:sp>
        <p:nvSpPr>
          <p:cNvPr id="5" name="TextBox 4">
            <a:extLst>
              <a:ext uri="{FF2B5EF4-FFF2-40B4-BE49-F238E27FC236}">
                <a16:creationId xmlns:a16="http://schemas.microsoft.com/office/drawing/2014/main" id="{B2F2BE90-28DC-41B6-9BA8-194F5A2D21F3}"/>
              </a:ext>
            </a:extLst>
          </p:cNvPr>
          <p:cNvSpPr txBox="1"/>
          <p:nvPr/>
        </p:nvSpPr>
        <p:spPr>
          <a:xfrm>
            <a:off x="133224" y="26890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Managing challenges</a:t>
            </a:r>
          </a:p>
        </p:txBody>
      </p:sp>
      <p:graphicFrame>
        <p:nvGraphicFramePr>
          <p:cNvPr id="6" name="Table 5">
            <a:extLst>
              <a:ext uri="{FF2B5EF4-FFF2-40B4-BE49-F238E27FC236}">
                <a16:creationId xmlns:a16="http://schemas.microsoft.com/office/drawing/2014/main" id="{C49AD20A-3CDB-45D2-A11C-559CC11286E5}"/>
              </a:ext>
            </a:extLst>
          </p:cNvPr>
          <p:cNvGraphicFramePr>
            <a:graphicFrameLocks noGrp="1"/>
          </p:cNvGraphicFramePr>
          <p:nvPr>
            <p:extLst>
              <p:ext uri="{D42A27DB-BD31-4B8C-83A1-F6EECF244321}">
                <p14:modId xmlns:p14="http://schemas.microsoft.com/office/powerpoint/2010/main" val="497732925"/>
              </p:ext>
            </p:extLst>
          </p:nvPr>
        </p:nvGraphicFramePr>
        <p:xfrm>
          <a:off x="133225" y="1038344"/>
          <a:ext cx="11925552" cy="5547403"/>
        </p:xfrm>
        <a:graphic>
          <a:graphicData uri="http://schemas.openxmlformats.org/drawingml/2006/table">
            <a:tbl>
              <a:tblPr firstRow="1" bandRow="1">
                <a:tableStyleId>{5C22544A-7EE6-4342-B048-85BDC9FD1C3A}</a:tableStyleId>
              </a:tblPr>
              <a:tblGrid>
                <a:gridCol w="1968308">
                  <a:extLst>
                    <a:ext uri="{9D8B030D-6E8A-4147-A177-3AD203B41FA5}">
                      <a16:colId xmlns:a16="http://schemas.microsoft.com/office/drawing/2014/main" val="2704451745"/>
                    </a:ext>
                  </a:extLst>
                </a:gridCol>
                <a:gridCol w="4614507">
                  <a:extLst>
                    <a:ext uri="{9D8B030D-6E8A-4147-A177-3AD203B41FA5}">
                      <a16:colId xmlns:a16="http://schemas.microsoft.com/office/drawing/2014/main" val="854673391"/>
                    </a:ext>
                  </a:extLst>
                </a:gridCol>
                <a:gridCol w="5342737">
                  <a:extLst>
                    <a:ext uri="{9D8B030D-6E8A-4147-A177-3AD203B41FA5}">
                      <a16:colId xmlns:a16="http://schemas.microsoft.com/office/drawing/2014/main" val="3225127799"/>
                    </a:ext>
                  </a:extLst>
                </a:gridCol>
              </a:tblGrid>
              <a:tr h="365803">
                <a:tc>
                  <a:txBody>
                    <a:bodyPr/>
                    <a:lstStyle/>
                    <a:p>
                      <a:pPr algn="ctr"/>
                      <a:r>
                        <a:rPr lang="en-GB" sz="1600" dirty="0">
                          <a:latin typeface="Lato" panose="020B0604020202020204" charset="0"/>
                          <a:ea typeface="Lato" panose="020B0604020202020204" charset="0"/>
                          <a:cs typeface="Lato" panose="020B0604020202020204" charset="0"/>
                        </a:rPr>
                        <a:t>Challenge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519E"/>
                    </a:solidFill>
                  </a:tcPr>
                </a:tc>
                <a:tc>
                  <a:txBody>
                    <a:bodyPr/>
                    <a:lstStyle/>
                    <a:p>
                      <a:pPr algn="ctr"/>
                      <a:r>
                        <a:rPr lang="en-GB" sz="1600" dirty="0">
                          <a:latin typeface="Lato" panose="020B0604020202020204" charset="0"/>
                          <a:ea typeface="Lato" panose="020B0604020202020204" charset="0"/>
                          <a:cs typeface="Lato" panose="020B0604020202020204" charset="0"/>
                        </a:rPr>
                        <a:t>How could Nusrat manage this challenge 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51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B0604020202020204" charset="0"/>
                          <a:ea typeface="Lato" panose="020B0604020202020204" charset="0"/>
                          <a:cs typeface="Lato" panose="020B0604020202020204" charset="0"/>
                        </a:rPr>
                        <a:t>How could Nusrat manage this challenge in the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519E"/>
                    </a:solidFill>
                  </a:tcPr>
                </a:tc>
                <a:extLst>
                  <a:ext uri="{0D108BD9-81ED-4DB2-BD59-A6C34878D82A}">
                    <a16:rowId xmlns:a16="http://schemas.microsoft.com/office/drawing/2014/main" val="1050013953"/>
                  </a:ext>
                </a:extLst>
              </a:tr>
              <a:tr h="809664">
                <a:tc>
                  <a:txBody>
                    <a:bodyPr/>
                    <a:lstStyle/>
                    <a:p>
                      <a:r>
                        <a:rPr lang="en-GB" sz="1600" dirty="0">
                          <a:solidFill>
                            <a:schemeClr val="tx1"/>
                          </a:solidFill>
                          <a:latin typeface="Lato" panose="020B0604020202020204" charset="0"/>
                          <a:ea typeface="Lato" panose="020B0604020202020204" charset="0"/>
                          <a:cs typeface="Lato" panose="020B0604020202020204" charset="0"/>
                        </a:rPr>
                        <a:t>Getting lost around the new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Nusrat could look on the school website for maps, pictures or videos of what the school is like.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She could ask other pupils and teachers for help if she gets lost </a:t>
                      </a:r>
                      <a:r>
                        <a:rPr lang="en-GB" sz="1600" dirty="0" smtClean="0">
                          <a:solidFill>
                            <a:schemeClr val="tx1"/>
                          </a:solidFill>
                          <a:latin typeface="Lato" panose="020B0604020202020204" charset="0"/>
                          <a:ea typeface="Lato" panose="020B0604020202020204" charset="0"/>
                          <a:cs typeface="Lato" panose="020B0604020202020204" charset="0"/>
                        </a:rPr>
                        <a:t>— </a:t>
                      </a:r>
                      <a:r>
                        <a:rPr lang="en-GB" sz="1600" dirty="0">
                          <a:solidFill>
                            <a:schemeClr val="tx1"/>
                          </a:solidFill>
                          <a:latin typeface="Lato" panose="020B0604020202020204" charset="0"/>
                          <a:ea typeface="Lato" panose="020B0604020202020204" charset="0"/>
                          <a:cs typeface="Lato" panose="020B0604020202020204" charset="0"/>
                        </a:rPr>
                        <a:t>everyone will understand that she is still finding her way around and that this might take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9096635"/>
                  </a:ext>
                </a:extLst>
              </a:tr>
              <a:tr h="601578">
                <a:tc>
                  <a:txBody>
                    <a:bodyPr/>
                    <a:lstStyle/>
                    <a:p>
                      <a:r>
                        <a:rPr lang="en-GB" sz="1600" dirty="0">
                          <a:solidFill>
                            <a:schemeClr val="tx1"/>
                          </a:solidFill>
                          <a:latin typeface="Lato" panose="020B0604020202020204" charset="0"/>
                          <a:ea typeface="Lato" panose="020B0604020202020204" charset="0"/>
                          <a:cs typeface="Lato" panose="020B0604020202020204" charset="0"/>
                        </a:rPr>
                        <a:t>Not being in the same class as friends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Nusrat could try to focus on the positives. Secondary school is a great opportunity to make new friends.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She will make new friends when she gets to her new school. Everyone will be in the same position </a:t>
                      </a:r>
                      <a:r>
                        <a:rPr lang="en-GB" sz="1600" dirty="0" smtClean="0">
                          <a:solidFill>
                            <a:schemeClr val="tx1"/>
                          </a:solidFill>
                          <a:latin typeface="Lato" panose="020B0604020202020204" charset="0"/>
                          <a:ea typeface="Lato" panose="020B0604020202020204" charset="0"/>
                          <a:cs typeface="Lato" panose="020B0604020202020204" charset="0"/>
                        </a:rPr>
                        <a:t>— </a:t>
                      </a:r>
                      <a:r>
                        <a:rPr lang="en-GB" sz="1600" dirty="0">
                          <a:solidFill>
                            <a:schemeClr val="tx1"/>
                          </a:solidFill>
                          <a:latin typeface="Lato" panose="020B0604020202020204" charset="0"/>
                          <a:ea typeface="Lato" panose="020B0604020202020204" charset="0"/>
                          <a:cs typeface="Lato" panose="020B0604020202020204" charset="0"/>
                        </a:rPr>
                        <a:t>they will all be new too!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22498"/>
                  </a:ext>
                </a:extLst>
              </a:tr>
              <a:tr h="631386">
                <a:tc>
                  <a:txBody>
                    <a:bodyPr/>
                    <a:lstStyle/>
                    <a:p>
                      <a:r>
                        <a:rPr lang="en-GB" sz="1600" dirty="0">
                          <a:solidFill>
                            <a:schemeClr val="tx1"/>
                          </a:solidFill>
                          <a:latin typeface="Lato" panose="020B0604020202020204" charset="0"/>
                          <a:ea typeface="Lato" panose="020B0604020202020204" charset="0"/>
                          <a:cs typeface="Lato" panose="020B0604020202020204" charset="0"/>
                        </a:rPr>
                        <a:t>More homework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Nusrat could find out about homework on the school website and see if there is a homework club where she could work every day too, if she needs a quiet 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Nusrat could create a homework timetable to help plan what homework to do when </a:t>
                      </a:r>
                      <a:r>
                        <a:rPr lang="en-GB" sz="1600" dirty="0" smtClean="0">
                          <a:solidFill>
                            <a:schemeClr val="tx1"/>
                          </a:solidFill>
                          <a:latin typeface="Lato" panose="020B0604020202020204" charset="0"/>
                          <a:ea typeface="Lato" panose="020B0604020202020204" charset="0"/>
                          <a:cs typeface="Lato" panose="020B0604020202020204" charset="0"/>
                        </a:rPr>
                        <a:t>— </a:t>
                      </a:r>
                      <a:r>
                        <a:rPr lang="en-GB" sz="1600" dirty="0">
                          <a:solidFill>
                            <a:schemeClr val="tx1"/>
                          </a:solidFill>
                          <a:latin typeface="Lato" panose="020B0604020202020204" charset="0"/>
                          <a:ea typeface="Lato" panose="020B0604020202020204" charset="0"/>
                          <a:cs typeface="Lato" panose="020B0604020202020204" charset="0"/>
                        </a:rPr>
                        <a:t>not all subjects will set homework every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6499452"/>
                  </a:ext>
                </a:extLst>
              </a:tr>
              <a:tr h="365803">
                <a:tc>
                  <a:txBody>
                    <a:bodyPr/>
                    <a:lstStyle/>
                    <a:p>
                      <a:r>
                        <a:rPr lang="en-GB" sz="1600" dirty="0">
                          <a:solidFill>
                            <a:schemeClr val="tx1"/>
                          </a:solidFill>
                          <a:latin typeface="Lato" panose="020B0604020202020204" charset="0"/>
                          <a:ea typeface="Lato" panose="020B0604020202020204" charset="0"/>
                          <a:cs typeface="Lato" panose="020B0604020202020204" charset="0"/>
                        </a:rPr>
                        <a:t>Big lunch hall and choosing a meal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Nusrat could look on the school website for menu examples, or pictures of how the lunch hall is set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She could ask to meet some people from her class at lunch so they can all eat together.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3884699"/>
                  </a:ext>
                </a:extLst>
              </a:tr>
              <a:tr h="365803">
                <a:tc>
                  <a:txBody>
                    <a:bodyPr/>
                    <a:lstStyle/>
                    <a:p>
                      <a:r>
                        <a:rPr lang="en-GB" sz="1600" dirty="0">
                          <a:solidFill>
                            <a:schemeClr val="tx1"/>
                          </a:solidFill>
                          <a:latin typeface="Lato" panose="020B0604020202020204" charset="0"/>
                          <a:ea typeface="Lato" panose="020B0604020202020204" charset="0"/>
                          <a:cs typeface="Lato" panose="020B0604020202020204" charset="0"/>
                        </a:rPr>
                        <a:t>Don’t understand new subjects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Nusrat could read about different subjects on the school website if she would like to find out more information about what topics she will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She will always be able to ask teachers for help whenever it is needed!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3992141"/>
                  </a:ext>
                </a:extLst>
              </a:tr>
              <a:tr h="813240">
                <a:tc>
                  <a:txBody>
                    <a:bodyPr/>
                    <a:lstStyle/>
                    <a:p>
                      <a:r>
                        <a:rPr lang="en-GB" sz="1600" dirty="0">
                          <a:solidFill>
                            <a:schemeClr val="tx1"/>
                          </a:solidFill>
                          <a:latin typeface="Lato" panose="020B0604020202020204" charset="0"/>
                          <a:ea typeface="Lato" panose="020B0604020202020204" charset="0"/>
                          <a:cs typeface="Lato" panose="020B0604020202020204" charset="0"/>
                        </a:rPr>
                        <a:t>Not knowing the rules and getting a detention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There might be information and welcome videos on the school website to watch to find out about what a normal school day might be like.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latin typeface="Lato" panose="020B0604020202020204" charset="0"/>
                          <a:ea typeface="Lato" panose="020B0604020202020204" charset="0"/>
                          <a:cs typeface="Lato" panose="020B0604020202020204" charset="0"/>
                        </a:rPr>
                        <a:t>The rules will be explained to Nusrat in the first few weeks of starting secondary school. If she is unsure of any rules, teachers and older students can be asked.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2285750"/>
                  </a:ext>
                </a:extLst>
              </a:tr>
            </a:tbl>
          </a:graphicData>
        </a:graphic>
      </p:graphicFrame>
      <p:sp>
        <p:nvSpPr>
          <p:cNvPr id="13" name="Footer Placeholder 1">
            <a:extLst>
              <a:ext uri="{FF2B5EF4-FFF2-40B4-BE49-F238E27FC236}">
                <a16:creationId xmlns:a16="http://schemas.microsoft.com/office/drawing/2014/main" id="{A572AD3B-1E3A-4C29-A789-C8441965FE37}"/>
              </a:ext>
            </a:extLst>
          </p:cNvPr>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4" name="Rectangle 13">
            <a:extLst>
              <a:ext uri="{FF2B5EF4-FFF2-40B4-BE49-F238E27FC236}">
                <a16:creationId xmlns:a16="http://schemas.microsoft.com/office/drawing/2014/main" id="{5AC9F389-1037-4E16-9786-1DC9EAB2D642}"/>
              </a:ext>
            </a:extLst>
          </p:cNvPr>
          <p:cNvSpPr/>
          <p:nvPr/>
        </p:nvSpPr>
        <p:spPr>
          <a:xfrm>
            <a:off x="2135529" y="1409434"/>
            <a:ext cx="9835892" cy="791638"/>
          </a:xfrm>
          <a:prstGeom prst="rect">
            <a:avLst/>
          </a:prstGeom>
          <a:solidFill>
            <a:srgbClr val="E6CD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9ED7CD0-9196-4746-A50A-BB7DECECFCB7}"/>
              </a:ext>
            </a:extLst>
          </p:cNvPr>
          <p:cNvSpPr/>
          <p:nvPr/>
        </p:nvSpPr>
        <p:spPr>
          <a:xfrm>
            <a:off x="2135529" y="2267960"/>
            <a:ext cx="9835892" cy="733637"/>
          </a:xfrm>
          <a:prstGeom prst="rect">
            <a:avLst/>
          </a:prstGeom>
          <a:solidFill>
            <a:srgbClr val="E6CD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25E9045-AF8A-4F35-9EF1-30F237865062}"/>
              </a:ext>
            </a:extLst>
          </p:cNvPr>
          <p:cNvSpPr/>
          <p:nvPr/>
        </p:nvSpPr>
        <p:spPr>
          <a:xfrm>
            <a:off x="2144826" y="3090211"/>
            <a:ext cx="9835892" cy="973356"/>
          </a:xfrm>
          <a:prstGeom prst="rect">
            <a:avLst/>
          </a:prstGeom>
          <a:solidFill>
            <a:srgbClr val="E6CD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058BBD8-BED1-414D-A42D-5C7084C49310}"/>
              </a:ext>
            </a:extLst>
          </p:cNvPr>
          <p:cNvSpPr/>
          <p:nvPr/>
        </p:nvSpPr>
        <p:spPr>
          <a:xfrm>
            <a:off x="2135529" y="4156103"/>
            <a:ext cx="9835892" cy="733637"/>
          </a:xfrm>
          <a:prstGeom prst="rect">
            <a:avLst/>
          </a:prstGeom>
          <a:solidFill>
            <a:srgbClr val="E6CD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D967D8E-7838-4ED4-B2E5-59D29DCDB75C}"/>
              </a:ext>
            </a:extLst>
          </p:cNvPr>
          <p:cNvSpPr/>
          <p:nvPr/>
        </p:nvSpPr>
        <p:spPr>
          <a:xfrm>
            <a:off x="2135529" y="4971401"/>
            <a:ext cx="9835892" cy="733637"/>
          </a:xfrm>
          <a:prstGeom prst="rect">
            <a:avLst/>
          </a:prstGeom>
          <a:solidFill>
            <a:srgbClr val="E6CD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66DFD05-BE6B-4C63-A053-D57EE5C4B436}"/>
              </a:ext>
            </a:extLst>
          </p:cNvPr>
          <p:cNvSpPr/>
          <p:nvPr/>
        </p:nvSpPr>
        <p:spPr>
          <a:xfrm>
            <a:off x="2135529" y="5786699"/>
            <a:ext cx="9835892" cy="731105"/>
          </a:xfrm>
          <a:prstGeom prst="rect">
            <a:avLst/>
          </a:prstGeom>
          <a:solidFill>
            <a:srgbClr val="E6CDFF"/>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5319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4"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10470</TotalTime>
  <Words>1447</Words>
  <Application>Microsoft Office PowerPoint</Application>
  <PresentationFormat>Widescreen</PresentationFormat>
  <Paragraphs>179</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Gill Sans MT</vt:lpstr>
      <vt:lpstr>Arial</vt:lpstr>
      <vt:lpstr>League Spartan</vt:lpstr>
      <vt:lpstr>Open Sans Light</vt:lpstr>
      <vt:lpstr>Lato</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Sam Harvey</cp:lastModifiedBy>
  <cp:revision>626</cp:revision>
  <dcterms:created xsi:type="dcterms:W3CDTF">2018-11-29T11:01:12Z</dcterms:created>
  <dcterms:modified xsi:type="dcterms:W3CDTF">2020-05-26T13:06:39Z</dcterms:modified>
</cp:coreProperties>
</file>