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61" r:id="rId2"/>
    <p:sldId id="258" r:id="rId3"/>
    <p:sldId id="263" r:id="rId4"/>
    <p:sldId id="264" r:id="rId5"/>
    <p:sldId id="267" r:id="rId6"/>
    <p:sldId id="268" r:id="rId7"/>
    <p:sldId id="269" r:id="rId8"/>
    <p:sldId id="270" r:id="rId9"/>
    <p:sldId id="271" r:id="rId10"/>
    <p:sldId id="272" r:id="rId11"/>
    <p:sldId id="273" r:id="rId12"/>
    <p:sldId id="274" r:id="rId13"/>
    <p:sldId id="275" r:id="rId14"/>
    <p:sldId id="276" r:id="rId15"/>
    <p:sldId id="277" r:id="rId16"/>
    <p:sldId id="278"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Londrina Solid" panose="02000506000000020003" pitchFamily="50" charset="0"/>
      <p:regular r:id="rId24"/>
    </p:embeddedFont>
    <p:embeddedFont>
      <p:font typeface="Sassoon Infant Md" panose="02000603050000020003" pitchFamily="50" charset="0"/>
      <p:regular r:id="rId25"/>
    </p:embeddedFont>
    <p:embeddedFont>
      <p:font typeface="Sassoon Infant Rg" panose="02000503030000020003" pitchFamily="50" charset="0"/>
      <p:regular r:id="rId26"/>
      <p:bold r:id="rId27"/>
    </p:embeddedFont>
    <p:embeddedFont>
      <p:font typeface="Twinkl" pitchFamily="2" charset="0"/>
      <p:regular r:id="rId28"/>
      <p:bold r:id="rId29"/>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E15C"/>
    <a:srgbClr val="D6794D"/>
    <a:srgbClr val="1C1C1C"/>
    <a:srgbClr val="A7A7A7"/>
    <a:srgbClr val="1D191D"/>
    <a:srgbClr val="A9DA74"/>
    <a:srgbClr val="FDFDFD"/>
    <a:srgbClr val="A21770"/>
    <a:srgbClr val="FEFBDA"/>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p:scale>
          <a:sx n="100" d="100"/>
          <a:sy n="100" d="100"/>
        </p:scale>
        <p:origin x="546" y="270"/>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C7C2C3-9C8E-4D9B-B21A-29D0D77AA6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C8AD2D0E-4967-4039-8BFA-F29BC98357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A34B9CE-EF80-497E-ADF1-26E3E07926B6}" type="datetimeFigureOut">
              <a:rPr lang="en-GB"/>
              <a:pPr>
                <a:defRPr/>
              </a:pPr>
              <a:t>11/03/2020</a:t>
            </a:fld>
            <a:endParaRPr lang="en-GB"/>
          </a:p>
        </p:txBody>
      </p:sp>
      <p:sp>
        <p:nvSpPr>
          <p:cNvPr id="4" name="Footer Placeholder 3">
            <a:extLst>
              <a:ext uri="{FF2B5EF4-FFF2-40B4-BE49-F238E27FC236}">
                <a16:creationId xmlns:a16="http://schemas.microsoft.com/office/drawing/2014/main" id="{02165372-BEF1-46C9-B551-0B92B84977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1597C8AB-C5B9-4CAB-9BB5-469641DB3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14C6698-6B4F-4730-89D9-8F49298653D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AC7D6B-A1C5-417D-83DF-FAFE0DD611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Twinkl" pitchFamily="2" charset="0"/>
              </a:defRPr>
            </a:lvl1pPr>
          </a:lstStyle>
          <a:p>
            <a:pPr>
              <a:defRPr/>
            </a:pPr>
            <a:endParaRPr lang="en-GB" dirty="0"/>
          </a:p>
        </p:txBody>
      </p:sp>
      <p:sp>
        <p:nvSpPr>
          <p:cNvPr id="3" name="Date Placeholder 2">
            <a:extLst>
              <a:ext uri="{FF2B5EF4-FFF2-40B4-BE49-F238E27FC236}">
                <a16:creationId xmlns:a16="http://schemas.microsoft.com/office/drawing/2014/main" id="{C6E5BCC9-6735-4157-B48A-3C39FEC602A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Twinkl" pitchFamily="2" charset="0"/>
              </a:defRPr>
            </a:lvl1pPr>
          </a:lstStyle>
          <a:p>
            <a:pPr>
              <a:defRPr/>
            </a:pPr>
            <a:fld id="{EA149A71-039B-4E81-9690-F223A70BA653}" type="datetimeFigureOut">
              <a:rPr lang="en-GB" smtClean="0"/>
              <a:pPr>
                <a:defRPr/>
              </a:pPr>
              <a:t>11/03/2020</a:t>
            </a:fld>
            <a:endParaRPr lang="en-GB" dirty="0"/>
          </a:p>
        </p:txBody>
      </p:sp>
      <p:sp>
        <p:nvSpPr>
          <p:cNvPr id="4" name="Slide Image Placeholder 3">
            <a:extLst>
              <a:ext uri="{FF2B5EF4-FFF2-40B4-BE49-F238E27FC236}">
                <a16:creationId xmlns:a16="http://schemas.microsoft.com/office/drawing/2014/main" id="{2C4F45FD-57B0-48B3-9639-57270ACA609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327DE0C-750E-4A95-B0DC-4C755D4C26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EFD4D34-ACA6-4CDC-9627-6CC88F83A12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atin typeface="Twinkl" pitchFamily="2" charset="0"/>
              </a:defRPr>
            </a:lvl1pPr>
          </a:lstStyle>
          <a:p>
            <a:pPr>
              <a:defRPr/>
            </a:pPr>
            <a:endParaRPr lang="en-GB" dirty="0"/>
          </a:p>
        </p:txBody>
      </p:sp>
      <p:sp>
        <p:nvSpPr>
          <p:cNvPr id="7" name="Slide Number Placeholder 6">
            <a:extLst>
              <a:ext uri="{FF2B5EF4-FFF2-40B4-BE49-F238E27FC236}">
                <a16:creationId xmlns:a16="http://schemas.microsoft.com/office/drawing/2014/main" id="{EC093627-3AF3-4805-9FE9-3DB8ABEC89C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atin typeface="Twinkl" pitchFamily="2" charset="0"/>
              </a:defRPr>
            </a:lvl1pPr>
          </a:lstStyle>
          <a:p>
            <a:pPr>
              <a:defRPr/>
            </a:pPr>
            <a:fld id="{F086EAD9-0DFB-4982-BB10-862C28CF642C}" type="slidenum">
              <a:rPr lang="en-GB" smtClean="0"/>
              <a:pPr>
                <a:defRPr/>
              </a:pPr>
              <a:t>‹#›</a:t>
            </a:fld>
            <a:endParaRPr lang="en-GB"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FBDCB46-912D-48BE-985A-6E689D3825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1C88338C-6F17-4EC7-9749-C9AE4F309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Teacher Note - Please check your volume is set to the appropriate level for this video. Please do not let the next video automatically play at the end of the clip. Please check the content in this link, including any comments, is suitable for your educational environment before showing. Twinkl accepts no responsibility for the content of third party websites.</a:t>
            </a:r>
          </a:p>
        </p:txBody>
      </p:sp>
      <p:sp>
        <p:nvSpPr>
          <p:cNvPr id="13316" name="Slide Number Placeholder 3">
            <a:extLst>
              <a:ext uri="{FF2B5EF4-FFF2-40B4-BE49-F238E27FC236}">
                <a16:creationId xmlns:a16="http://schemas.microsoft.com/office/drawing/2014/main" id="{D12A5592-5D4E-4F71-9C56-491DD1F345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926E0707-2314-4643-BE95-669D06298CA6}" type="slidenum">
              <a:rPr lang="en-GB" altLang="en-US">
                <a:latin typeface="Twinkl" pitchFamily="2" charset="0"/>
              </a:rPr>
              <a:pPr/>
              <a:t>5</a:t>
            </a:fld>
            <a:endParaRPr lang="en-GB" altLang="en-US" dirty="0">
              <a:latin typeface="Twinkl"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07D6AC1-8E89-4B91-BA8E-D204BE65799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pic>
        <p:nvPicPr>
          <p:cNvPr id="5" name="Picture 14">
            <a:extLst>
              <a:ext uri="{FF2B5EF4-FFF2-40B4-BE49-F238E27FC236}">
                <a16:creationId xmlns:a16="http://schemas.microsoft.com/office/drawing/2014/main" id="{E8668B28-28D7-4836-BEBD-5985A3C116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Twinkl" pitchFamily="2"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Twinkl"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807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24F0ED6-02A2-4684-A9A0-DC345BFEDA4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pic>
        <p:nvPicPr>
          <p:cNvPr id="5" name="Picture 14">
            <a:extLst>
              <a:ext uri="{FF2B5EF4-FFF2-40B4-BE49-F238E27FC236}">
                <a16:creationId xmlns:a16="http://schemas.microsoft.com/office/drawing/2014/main" id="{7789401A-334B-417A-A132-9CAAA91612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Twinkl" pitchFamily="2"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Twinkl" pitchFamily="2" charset="0"/>
                <a:ea typeface="Twinkl" pitchFamily="2" charset="0"/>
              </a:defRPr>
            </a:lvl1pPr>
            <a:lvl2pPr>
              <a:defRPr sz="1600">
                <a:latin typeface="Twinkl" pitchFamily="2" charset="0"/>
                <a:ea typeface="Twinkl" pitchFamily="2" charset="0"/>
              </a:defRPr>
            </a:lvl2pPr>
            <a:lvl3pPr>
              <a:defRPr sz="1400">
                <a:latin typeface="Twinkl" pitchFamily="2" charset="0"/>
                <a:ea typeface="Twinkl" pitchFamily="2" charset="0"/>
              </a:defRPr>
            </a:lvl3pPr>
            <a:lvl4pPr>
              <a:defRPr sz="1400">
                <a:latin typeface="Twinkl" pitchFamily="2" charset="0"/>
                <a:ea typeface="Twinkl" pitchFamily="2" charset="0"/>
              </a:defRPr>
            </a:lvl4pPr>
            <a:lvl5pPr>
              <a:defRPr sz="1400">
                <a:latin typeface="Twinkl" pitchFamily="2" charset="0"/>
                <a:ea typeface="Twinkl"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66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5E8A3488-D412-40DD-89DF-A876F86872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pitchFamily="2"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Twinkl" pitchFamily="2" charset="0"/>
              </a:defRPr>
            </a:lvl1pPr>
            <a:lvl2pPr>
              <a:defRPr sz="1600">
                <a:latin typeface="Twinkl" pitchFamily="2" charset="0"/>
                <a:ea typeface="Twinkl" pitchFamily="2" charset="0"/>
              </a:defRPr>
            </a:lvl2pPr>
            <a:lvl3pPr>
              <a:defRPr sz="1400">
                <a:latin typeface="Twinkl" pitchFamily="2" charset="0"/>
                <a:ea typeface="Twinkl" pitchFamily="2" charset="0"/>
              </a:defRPr>
            </a:lvl3pPr>
            <a:lvl4pPr>
              <a:defRPr sz="1400">
                <a:latin typeface="Twinkl" pitchFamily="2" charset="0"/>
                <a:ea typeface="Twinkl" pitchFamily="2" charset="0"/>
              </a:defRPr>
            </a:lvl4pPr>
            <a:lvl5pPr>
              <a:defRPr sz="1400">
                <a:latin typeface="Twinkl" pitchFamily="2" charset="0"/>
                <a:ea typeface="Twinkl"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112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winkl" pitchFamily="2"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winkl" pitchFamily="2" charset="0"/>
              </a:defRPr>
            </a:lvl1pPr>
          </a:lstStyle>
          <a:p>
            <a:pPr lvl="0"/>
            <a:r>
              <a:rPr lang="en-US" dirty="0"/>
              <a:t>Click to edit Master text styles</a:t>
            </a:r>
          </a:p>
        </p:txBody>
      </p:sp>
    </p:spTree>
    <p:extLst>
      <p:ext uri="{BB962C8B-B14F-4D97-AF65-F5344CB8AC3E}">
        <p14:creationId xmlns:p14="http://schemas.microsoft.com/office/powerpoint/2010/main" val="235653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6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99940847-2A57-4A4C-A346-CF9035D19D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86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93D0352-7E8F-4FBF-8EE1-0B69ABBAA24D}"/>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28A5AE75-F92C-4D01-93D0-2D565A53A953}"/>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1" r:id="rId4"/>
    <p:sldLayoutId id="2147483712" r:id="rId5"/>
    <p:sldLayoutId id="2147483716" r:id="rId6"/>
  </p:sldLayoutIdLst>
  <p:txStyles>
    <p:titleStyle>
      <a:lvl1pPr algn="l" rtl="0" eaLnBrk="0" fontAlgn="base" hangingPunct="0">
        <a:lnSpc>
          <a:spcPct val="90000"/>
        </a:lnSpc>
        <a:spcBef>
          <a:spcPct val="0"/>
        </a:spcBef>
        <a:spcAft>
          <a:spcPct val="0"/>
        </a:spcAft>
        <a:defRPr sz="4000" kern="1200">
          <a:solidFill>
            <a:srgbClr val="1C1C1C"/>
          </a:solidFill>
          <a:latin typeface="Twinkl" pitchFamily="2"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bbc.co.uk/education/clips/zqtxpv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extBox 6">
            <a:extLst>
              <a:ext uri="{FF2B5EF4-FFF2-40B4-BE49-F238E27FC236}">
                <a16:creationId xmlns:a16="http://schemas.microsoft.com/office/drawing/2014/main" id="{A4EAE8A2-D9B0-4F4C-AB3B-50A37C0D8C9A}"/>
              </a:ext>
            </a:extLst>
          </p:cNvPr>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bg1"/>
                </a:solidFill>
                <a:latin typeface="Twinkl" pitchFamily="2" charset="0"/>
              </a:rPr>
              <a:t>Year One</a:t>
            </a:r>
          </a:p>
        </p:txBody>
      </p:sp>
      <p:sp>
        <p:nvSpPr>
          <p:cNvPr id="4" name="Rectangle 3">
            <a:extLst>
              <a:ext uri="{FF2B5EF4-FFF2-40B4-BE49-F238E27FC236}">
                <a16:creationId xmlns:a16="http://schemas.microsoft.com/office/drawing/2014/main" id="{FFCAC6D2-25B5-4E71-90DE-BA912A08587E}"/>
              </a:ext>
            </a:extLst>
          </p:cNvPr>
          <p:cNvSpPr/>
          <p:nvPr/>
        </p:nvSpPr>
        <p:spPr>
          <a:xfrm>
            <a:off x="0" y="6251575"/>
            <a:ext cx="9144000" cy="611188"/>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cxnSp>
        <p:nvCxnSpPr>
          <p:cNvPr id="6" name="Straight Connector 5">
            <a:extLst>
              <a:ext uri="{FF2B5EF4-FFF2-40B4-BE49-F238E27FC236}">
                <a16:creationId xmlns:a16="http://schemas.microsoft.com/office/drawing/2014/main" id="{90B1953C-6118-4DD5-832D-9E2410CFBF42}"/>
              </a:ext>
            </a:extLst>
          </p:cNvPr>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197" name="TextBox 10">
            <a:extLst>
              <a:ext uri="{FF2B5EF4-FFF2-40B4-BE49-F238E27FC236}">
                <a16:creationId xmlns:a16="http://schemas.microsoft.com/office/drawing/2014/main" id="{9D30FDA3-E9AA-44E1-A75A-DE8292FD4F46}"/>
              </a:ext>
            </a:extLst>
          </p:cNvPr>
          <p:cNvSpPr txBox="1">
            <a:spLocks noChangeArrowheads="1"/>
          </p:cNvSpPr>
          <p:nvPr/>
        </p:nvSpPr>
        <p:spPr bwMode="auto">
          <a:xfrm>
            <a:off x="2857500" y="6464300"/>
            <a:ext cx="3421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800" b="1" dirty="0">
                <a:solidFill>
                  <a:schemeClr val="bg1"/>
                </a:solidFill>
                <a:latin typeface="Twinkl" pitchFamily="2" charset="0"/>
              </a:rPr>
              <a:t>Science</a:t>
            </a:r>
            <a:r>
              <a:rPr lang="en-GB" altLang="en-US" sz="800" dirty="0">
                <a:solidFill>
                  <a:schemeClr val="bg1"/>
                </a:solidFill>
                <a:latin typeface="Twinkl" pitchFamily="2" charset="0"/>
              </a:rPr>
              <a:t> | Year 4 | Sound | Good Vibrations | Lesson 1</a:t>
            </a:r>
          </a:p>
        </p:txBody>
      </p:sp>
      <p:sp>
        <p:nvSpPr>
          <p:cNvPr id="8198" name="Title 17">
            <a:extLst>
              <a:ext uri="{FF2B5EF4-FFF2-40B4-BE49-F238E27FC236}">
                <a16:creationId xmlns:a16="http://schemas.microsoft.com/office/drawing/2014/main" id="{287CB948-5EAB-40CD-BAF9-70F2FF50AF3A}"/>
              </a:ext>
            </a:extLst>
          </p:cNvPr>
          <p:cNvSpPr>
            <a:spLocks noGrp="1"/>
          </p:cNvSpPr>
          <p:nvPr>
            <p:ph type="title"/>
          </p:nvPr>
        </p:nvSpPr>
        <p:spPr>
          <a:xfrm>
            <a:off x="539750" y="2359025"/>
            <a:ext cx="8064500" cy="655638"/>
          </a:xfrm>
        </p:spPr>
        <p:txBody>
          <a:bodyPr/>
          <a:lstStyle/>
          <a:p>
            <a:pPr eaLnBrk="1" hangingPunct="1"/>
            <a:r>
              <a:rPr lang="en-GB" altLang="en-US" dirty="0"/>
              <a:t>Science</a:t>
            </a:r>
          </a:p>
        </p:txBody>
      </p:sp>
      <p:sp>
        <p:nvSpPr>
          <p:cNvPr id="8199" name="Text Placeholder 16">
            <a:extLst>
              <a:ext uri="{FF2B5EF4-FFF2-40B4-BE49-F238E27FC236}">
                <a16:creationId xmlns:a16="http://schemas.microsoft.com/office/drawing/2014/main" id="{FC1844A4-B12C-4F41-AC6A-7AEA5052D2BC}"/>
              </a:ext>
            </a:extLst>
          </p:cNvPr>
          <p:cNvSpPr>
            <a:spLocks noGrp="1"/>
          </p:cNvSpPr>
          <p:nvPr>
            <p:ph type="body" sz="quarter" idx="10"/>
          </p:nvPr>
        </p:nvSpPr>
        <p:spPr>
          <a:xfrm>
            <a:off x="1655763" y="3200400"/>
            <a:ext cx="5832475" cy="542925"/>
          </a:xfrm>
        </p:spPr>
        <p:txBody>
          <a:bodyPr/>
          <a:lstStyle/>
          <a:p>
            <a:pPr eaLnBrk="1" hangingPunct="1"/>
            <a:r>
              <a:rPr lang="en-GB" altLang="en-US" dirty="0"/>
              <a:t>Sound</a:t>
            </a:r>
          </a:p>
        </p:txBody>
      </p:sp>
      <p:pic>
        <p:nvPicPr>
          <p:cNvPr id="8200" name="Picture 2">
            <a:extLst>
              <a:ext uri="{FF2B5EF4-FFF2-40B4-BE49-F238E27FC236}">
                <a16:creationId xmlns:a16="http://schemas.microsoft.com/office/drawing/2014/main" id="{440B2032-AFEA-4442-9522-C36C7064BD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E726E5-4283-4491-9C45-5E93AEF012B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6525" y="2149475"/>
            <a:ext cx="3287713"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D0B7B64-BD47-49A2-883E-C7D20843AE9D}"/>
              </a:ext>
            </a:extLst>
          </p:cNvPr>
          <p:cNvSpPr/>
          <p:nvPr/>
        </p:nvSpPr>
        <p:spPr>
          <a:xfrm>
            <a:off x="660400" y="3394075"/>
            <a:ext cx="2111375" cy="1295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1" name="Rectangle 10">
            <a:extLst>
              <a:ext uri="{FF2B5EF4-FFF2-40B4-BE49-F238E27FC236}">
                <a16:creationId xmlns:a16="http://schemas.microsoft.com/office/drawing/2014/main" id="{C6340D98-B639-4693-84E0-9FD87739F873}"/>
              </a:ext>
            </a:extLst>
          </p:cNvPr>
          <p:cNvSpPr/>
          <p:nvPr/>
        </p:nvSpPr>
        <p:spPr>
          <a:xfrm>
            <a:off x="6284913" y="3394075"/>
            <a:ext cx="2224087" cy="20589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8437" name="Title 5">
            <a:extLst>
              <a:ext uri="{FF2B5EF4-FFF2-40B4-BE49-F238E27FC236}">
                <a16:creationId xmlns:a16="http://schemas.microsoft.com/office/drawing/2014/main" id="{4C68E42C-DC09-4F03-BD5B-BDF4DAF773A8}"/>
              </a:ext>
            </a:extLst>
          </p:cNvPr>
          <p:cNvSpPr>
            <a:spLocks noGrp="1"/>
          </p:cNvSpPr>
          <p:nvPr>
            <p:ph type="title"/>
          </p:nvPr>
        </p:nvSpPr>
        <p:spPr>
          <a:xfrm>
            <a:off x="457200" y="287338"/>
            <a:ext cx="8220075" cy="1597025"/>
          </a:xfrm>
        </p:spPr>
        <p:txBody>
          <a:bodyPr/>
          <a:lstStyle/>
          <a:p>
            <a:pPr eaLnBrk="1" hangingPunct="1"/>
            <a:r>
              <a:rPr lang="en-GB" altLang="en-US"/>
              <a:t>Vibrations</a:t>
            </a:r>
          </a:p>
        </p:txBody>
      </p:sp>
      <p:sp>
        <p:nvSpPr>
          <p:cNvPr id="2" name="Rectangle 1">
            <a:extLst>
              <a:ext uri="{FF2B5EF4-FFF2-40B4-BE49-F238E27FC236}">
                <a16:creationId xmlns:a16="http://schemas.microsoft.com/office/drawing/2014/main" id="{EB106B9C-9EEB-4430-8DDC-A902609B74FA}"/>
              </a:ext>
            </a:extLst>
          </p:cNvPr>
          <p:cNvSpPr/>
          <p:nvPr/>
        </p:nvSpPr>
        <p:spPr>
          <a:xfrm>
            <a:off x="871538" y="1524000"/>
            <a:ext cx="7400925" cy="992188"/>
          </a:xfrm>
          <a:prstGeom prst="rect">
            <a:avLst/>
          </a:prstGeom>
        </p:spPr>
        <p:txBody>
          <a:bodyPr>
            <a:spAutoFit/>
          </a:bodyPr>
          <a:lstStyle/>
          <a:p>
            <a:pPr algn="ctr" eaLnBrk="1" fontAlgn="auto" hangingPunct="1">
              <a:spcBef>
                <a:spcPts val="0"/>
              </a:spcBef>
              <a:spcAft>
                <a:spcPts val="0"/>
              </a:spcAft>
              <a:defRPr/>
            </a:pPr>
            <a:r>
              <a:rPr lang="en-GB" altLang="en-US" sz="1600" dirty="0">
                <a:latin typeface="Twinkl" pitchFamily="2" charset="0"/>
              </a:rPr>
              <a:t>Gently hit a tuning fork and listen to the sound it makes. Lower the tuning fork into a bowl of water.</a:t>
            </a:r>
          </a:p>
          <a:p>
            <a:pPr algn="ctr" eaLnBrk="1" fontAlgn="auto" hangingPunct="1">
              <a:spcBef>
                <a:spcPts val="0"/>
              </a:spcBef>
              <a:spcAft>
                <a:spcPts val="0"/>
              </a:spcAft>
              <a:defRPr/>
            </a:pPr>
            <a:endParaRPr lang="en-GB" altLang="en-US" sz="1050" dirty="0">
              <a:latin typeface="Twinkl" pitchFamily="2" charset="0"/>
            </a:endParaRPr>
          </a:p>
          <a:p>
            <a:pPr algn="ctr" eaLnBrk="1" fontAlgn="auto" hangingPunct="1">
              <a:spcBef>
                <a:spcPts val="0"/>
              </a:spcBef>
              <a:spcAft>
                <a:spcPts val="0"/>
              </a:spcAft>
              <a:defRPr/>
            </a:pPr>
            <a:r>
              <a:rPr lang="en-GB" altLang="en-US" sz="1600" dirty="0">
                <a:latin typeface="Twinkl" pitchFamily="2" charset="0"/>
              </a:rPr>
              <a:t>What do you observe?</a:t>
            </a:r>
          </a:p>
        </p:txBody>
      </p:sp>
      <p:sp>
        <p:nvSpPr>
          <p:cNvPr id="4" name="Rectangle 3">
            <a:extLst>
              <a:ext uri="{FF2B5EF4-FFF2-40B4-BE49-F238E27FC236}">
                <a16:creationId xmlns:a16="http://schemas.microsoft.com/office/drawing/2014/main" id="{8148D347-6726-42AB-9C77-AD2467080A5E}"/>
              </a:ext>
            </a:extLst>
          </p:cNvPr>
          <p:cNvSpPr>
            <a:spLocks noChangeArrowheads="1"/>
          </p:cNvSpPr>
          <p:nvPr/>
        </p:nvSpPr>
        <p:spPr bwMode="auto">
          <a:xfrm>
            <a:off x="814388" y="3502025"/>
            <a:ext cx="18875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You can see the ripples in the water when you place the tuning fork into it.</a:t>
            </a:r>
          </a:p>
        </p:txBody>
      </p:sp>
      <p:sp>
        <p:nvSpPr>
          <p:cNvPr id="5" name="Rectangle 4">
            <a:extLst>
              <a:ext uri="{FF2B5EF4-FFF2-40B4-BE49-F238E27FC236}">
                <a16:creationId xmlns:a16="http://schemas.microsoft.com/office/drawing/2014/main" id="{BB15BFB5-60F1-42BB-9784-A41C75744276}"/>
              </a:ext>
            </a:extLst>
          </p:cNvPr>
          <p:cNvSpPr>
            <a:spLocks noChangeArrowheads="1"/>
          </p:cNvSpPr>
          <p:nvPr/>
        </p:nvSpPr>
        <p:spPr bwMode="auto">
          <a:xfrm>
            <a:off x="6400800" y="3527425"/>
            <a:ext cx="20923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The tuning fork vibrates when it is hit, making the sound. These vibrations travel through the water, making the ripples as the water vibrates.</a:t>
            </a:r>
          </a:p>
        </p:txBody>
      </p:sp>
      <p:pic>
        <p:nvPicPr>
          <p:cNvPr id="18441" name="Group Work">
            <a:extLst>
              <a:ext uri="{FF2B5EF4-FFF2-40B4-BE49-F238E27FC236}">
                <a16:creationId xmlns:a16="http://schemas.microsoft.com/office/drawing/2014/main" id="{2DC43A22-532F-4963-8CE4-D167670BD3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8F02D9-8361-451A-9C36-AFFD2A56A6FA}"/>
              </a:ext>
            </a:extLst>
          </p:cNvPr>
          <p:cNvSpPr/>
          <p:nvPr/>
        </p:nvSpPr>
        <p:spPr>
          <a:xfrm>
            <a:off x="750888" y="3821113"/>
            <a:ext cx="7632700" cy="735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4" name="Rectangle 13">
            <a:extLst>
              <a:ext uri="{FF2B5EF4-FFF2-40B4-BE49-F238E27FC236}">
                <a16:creationId xmlns:a16="http://schemas.microsoft.com/office/drawing/2014/main" id="{CE0AFC11-48CD-4C95-A5F9-7ACF5A9C6CE4}"/>
              </a:ext>
            </a:extLst>
          </p:cNvPr>
          <p:cNvSpPr/>
          <p:nvPr/>
        </p:nvSpPr>
        <p:spPr>
          <a:xfrm>
            <a:off x="755650" y="2668588"/>
            <a:ext cx="7632700" cy="989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2" name="Rectangle 11">
            <a:extLst>
              <a:ext uri="{FF2B5EF4-FFF2-40B4-BE49-F238E27FC236}">
                <a16:creationId xmlns:a16="http://schemas.microsoft.com/office/drawing/2014/main" id="{20CDF29A-5C01-46E6-A223-934C3C00B666}"/>
              </a:ext>
            </a:extLst>
          </p:cNvPr>
          <p:cNvSpPr/>
          <p:nvPr/>
        </p:nvSpPr>
        <p:spPr>
          <a:xfrm>
            <a:off x="755650" y="1516063"/>
            <a:ext cx="7632700" cy="989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9461" name="Title 5">
            <a:extLst>
              <a:ext uri="{FF2B5EF4-FFF2-40B4-BE49-F238E27FC236}">
                <a16:creationId xmlns:a16="http://schemas.microsoft.com/office/drawing/2014/main" id="{BB17B7B9-079F-4E83-864F-A55A685727ED}"/>
              </a:ext>
            </a:extLst>
          </p:cNvPr>
          <p:cNvSpPr>
            <a:spLocks noGrp="1"/>
          </p:cNvSpPr>
          <p:nvPr>
            <p:ph type="title"/>
          </p:nvPr>
        </p:nvSpPr>
        <p:spPr>
          <a:xfrm>
            <a:off x="457200" y="287338"/>
            <a:ext cx="8220075" cy="1597025"/>
          </a:xfrm>
        </p:spPr>
        <p:txBody>
          <a:bodyPr/>
          <a:lstStyle/>
          <a:p>
            <a:pPr eaLnBrk="1" hangingPunct="1"/>
            <a:r>
              <a:rPr lang="en-GB" altLang="en-US"/>
              <a:t>School Sound Survey</a:t>
            </a:r>
          </a:p>
        </p:txBody>
      </p:sp>
      <p:sp>
        <p:nvSpPr>
          <p:cNvPr id="19462" name="Rectangle 1">
            <a:extLst>
              <a:ext uri="{FF2B5EF4-FFF2-40B4-BE49-F238E27FC236}">
                <a16:creationId xmlns:a16="http://schemas.microsoft.com/office/drawing/2014/main" id="{C1C67BF9-0AF3-48B6-830D-F7037E05161D}"/>
              </a:ext>
            </a:extLst>
          </p:cNvPr>
          <p:cNvSpPr>
            <a:spLocks noChangeArrowheads="1"/>
          </p:cNvSpPr>
          <p:nvPr/>
        </p:nvSpPr>
        <p:spPr bwMode="auto">
          <a:xfrm>
            <a:off x="960438" y="1584325"/>
            <a:ext cx="723423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Around school there are lots of different sounds. Some places will be noisy, whereas some places will be quiet. The loudness of the different places will even change throughout the day!</a:t>
            </a:r>
          </a:p>
          <a:p>
            <a:pPr eaLnBrk="1" hangingPunct="1">
              <a:lnSpc>
                <a:spcPct val="100000"/>
              </a:lnSpc>
              <a:spcBef>
                <a:spcPct val="0"/>
              </a:spcBef>
              <a:buFontTx/>
              <a:buNone/>
            </a:pPr>
            <a:endParaRPr lang="en-GB" altLang="en-US" sz="2800" dirty="0">
              <a:solidFill>
                <a:schemeClr val="tx1"/>
              </a:solidFill>
              <a:latin typeface="Twinkl" pitchFamily="2" charset="0"/>
            </a:endParaRPr>
          </a:p>
          <a:p>
            <a:pPr eaLnBrk="1" hangingPunct="1">
              <a:lnSpc>
                <a:spcPct val="100000"/>
              </a:lnSpc>
              <a:spcBef>
                <a:spcPct val="0"/>
              </a:spcBef>
              <a:buFontTx/>
              <a:buNone/>
            </a:pPr>
            <a:r>
              <a:rPr lang="en-GB" altLang="en-US" sz="1600" dirty="0">
                <a:solidFill>
                  <a:schemeClr val="tx1"/>
                </a:solidFill>
                <a:latin typeface="Twinkl" pitchFamily="2" charset="0"/>
              </a:rPr>
              <a:t>You are going to carry out a sound survey of your school to find which places are noisy and which are quiet at different times of day. You may decide to rate each place out of 5, with 5 being very noisy and 0 being totally silent.</a:t>
            </a:r>
          </a:p>
          <a:p>
            <a:pPr eaLnBrk="1" hangingPunct="1">
              <a:lnSpc>
                <a:spcPct val="100000"/>
              </a:lnSpc>
              <a:spcBef>
                <a:spcPct val="0"/>
              </a:spcBef>
              <a:buFontTx/>
              <a:buNone/>
            </a:pPr>
            <a:endParaRPr lang="en-GB" altLang="en-US" sz="2800" dirty="0">
              <a:solidFill>
                <a:schemeClr val="tx1"/>
              </a:solidFill>
              <a:latin typeface="Twinkl" pitchFamily="2" charset="0"/>
            </a:endParaRPr>
          </a:p>
          <a:p>
            <a:pPr eaLnBrk="1" hangingPunct="1">
              <a:lnSpc>
                <a:spcPct val="100000"/>
              </a:lnSpc>
              <a:spcBef>
                <a:spcPct val="0"/>
              </a:spcBef>
              <a:buFontTx/>
              <a:buNone/>
            </a:pPr>
            <a:r>
              <a:rPr lang="en-GB" altLang="en-US" sz="1600" dirty="0">
                <a:solidFill>
                  <a:schemeClr val="tx1"/>
                </a:solidFill>
                <a:latin typeface="Twinkl" pitchFamily="2" charset="0"/>
              </a:rPr>
              <a:t>You may choose to use a data logger, which will record the loudness of each place for you to compare.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C31C853D-A965-4DD2-9DD1-F0FC97E42C94}"/>
              </a:ext>
            </a:extLst>
          </p:cNvPr>
          <p:cNvSpPr>
            <a:spLocks noGrp="1"/>
          </p:cNvSpPr>
          <p:nvPr>
            <p:ph type="title"/>
          </p:nvPr>
        </p:nvSpPr>
        <p:spPr>
          <a:xfrm>
            <a:off x="457200" y="287338"/>
            <a:ext cx="8220075" cy="1597025"/>
          </a:xfrm>
        </p:spPr>
        <p:txBody>
          <a:bodyPr/>
          <a:lstStyle/>
          <a:p>
            <a:pPr eaLnBrk="1" hangingPunct="1"/>
            <a:r>
              <a:rPr lang="en-GB" altLang="en-US"/>
              <a:t>School Sound Survey</a:t>
            </a:r>
          </a:p>
        </p:txBody>
      </p:sp>
      <p:sp>
        <p:nvSpPr>
          <p:cNvPr id="20483" name="Rectangle 1">
            <a:extLst>
              <a:ext uri="{FF2B5EF4-FFF2-40B4-BE49-F238E27FC236}">
                <a16:creationId xmlns:a16="http://schemas.microsoft.com/office/drawing/2014/main" id="{444045DF-DEB5-4ABC-B5A7-972CEF424D7C}"/>
              </a:ext>
            </a:extLst>
          </p:cNvPr>
          <p:cNvSpPr>
            <a:spLocks noChangeArrowheads="1"/>
          </p:cNvSpPr>
          <p:nvPr/>
        </p:nvSpPr>
        <p:spPr bwMode="auto">
          <a:xfrm>
            <a:off x="947738" y="1597025"/>
            <a:ext cx="72342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Use a map of the school to decide which places you are going to visit.</a:t>
            </a:r>
          </a:p>
          <a:p>
            <a:pPr eaLnBrk="1" hangingPunct="1">
              <a:lnSpc>
                <a:spcPct val="100000"/>
              </a:lnSpc>
              <a:spcBef>
                <a:spcPct val="0"/>
              </a:spcBef>
              <a:buFontTx/>
              <a:buNone/>
            </a:pPr>
            <a:r>
              <a:rPr lang="en-GB" altLang="en-US" sz="1600" dirty="0">
                <a:solidFill>
                  <a:schemeClr val="tx1"/>
                </a:solidFill>
                <a:latin typeface="Twinkl" pitchFamily="2" charset="0"/>
              </a:rPr>
              <a:t>Then visit each place with your group and either rate the noise level or use the data logger to measure the noise level.</a:t>
            </a:r>
          </a:p>
          <a:p>
            <a:pPr eaLnBrk="1" hangingPunct="1">
              <a:lnSpc>
                <a:spcPct val="100000"/>
              </a:lnSpc>
              <a:spcBef>
                <a:spcPct val="0"/>
              </a:spcBef>
              <a:buFontTx/>
              <a:buNone/>
            </a:pPr>
            <a:endParaRPr lang="en-GB" altLang="en-US" sz="1600" dirty="0">
              <a:solidFill>
                <a:schemeClr val="tx1"/>
              </a:solidFill>
              <a:latin typeface="Twinkl" pitchFamily="2" charset="0"/>
            </a:endParaRPr>
          </a:p>
          <a:p>
            <a:pPr eaLnBrk="1" hangingPunct="1">
              <a:lnSpc>
                <a:spcPct val="100000"/>
              </a:lnSpc>
              <a:spcBef>
                <a:spcPct val="0"/>
              </a:spcBef>
              <a:buFontTx/>
              <a:buNone/>
            </a:pPr>
            <a:r>
              <a:rPr lang="en-GB" altLang="en-US" sz="1600" dirty="0">
                <a:solidFill>
                  <a:schemeClr val="tx1"/>
                </a:solidFill>
                <a:latin typeface="Twinkl" pitchFamily="2" charset="0"/>
              </a:rPr>
              <a:t>Make a note of this on your school map.</a:t>
            </a:r>
          </a:p>
        </p:txBody>
      </p:sp>
      <p:grpSp>
        <p:nvGrpSpPr>
          <p:cNvPr id="3" name="Group 2">
            <a:extLst>
              <a:ext uri="{FF2B5EF4-FFF2-40B4-BE49-F238E27FC236}">
                <a16:creationId xmlns:a16="http://schemas.microsoft.com/office/drawing/2014/main" id="{BD649AFE-2614-44AC-9587-BBBEEC2574B0}"/>
              </a:ext>
            </a:extLst>
          </p:cNvPr>
          <p:cNvGrpSpPr/>
          <p:nvPr/>
        </p:nvGrpSpPr>
        <p:grpSpPr>
          <a:xfrm>
            <a:off x="1789113" y="2424113"/>
            <a:ext cx="6483350" cy="4583112"/>
            <a:chOff x="1789113" y="2424113"/>
            <a:chExt cx="6483350" cy="4583112"/>
          </a:xfrm>
        </p:grpSpPr>
        <p:pic>
          <p:nvPicPr>
            <p:cNvPr id="20484" name="Picture 2">
              <a:extLst>
                <a:ext uri="{FF2B5EF4-FFF2-40B4-BE49-F238E27FC236}">
                  <a16:creationId xmlns:a16="http://schemas.microsoft.com/office/drawing/2014/main" id="{5F4B8684-D8C7-497C-9C25-99E3D8A307C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9113" y="2424113"/>
              <a:ext cx="648335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0BD135C-E273-4B57-8949-4F636F8D2777}"/>
                </a:ext>
              </a:extLst>
            </p:cNvPr>
            <p:cNvSpPr/>
            <p:nvPr/>
          </p:nvSpPr>
          <p:spPr>
            <a:xfrm>
              <a:off x="4421080" y="4013184"/>
              <a:ext cx="861134" cy="435006"/>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1C1C1C"/>
                  </a:solidFill>
                </a:rPr>
                <a:t>Juniors’ Playground</a:t>
              </a:r>
            </a:p>
          </p:txBody>
        </p:sp>
        <p:sp>
          <p:nvSpPr>
            <p:cNvPr id="6" name="Rectangle 5">
              <a:extLst>
                <a:ext uri="{FF2B5EF4-FFF2-40B4-BE49-F238E27FC236}">
                  <a16:creationId xmlns:a16="http://schemas.microsoft.com/office/drawing/2014/main" id="{6FED7B0E-C12F-470D-99CD-8D182BC3473A}"/>
                </a:ext>
              </a:extLst>
            </p:cNvPr>
            <p:cNvSpPr/>
            <p:nvPr/>
          </p:nvSpPr>
          <p:spPr>
            <a:xfrm>
              <a:off x="4429957" y="5513511"/>
              <a:ext cx="861134" cy="435006"/>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1C1C1C"/>
                  </a:solidFill>
                </a:rPr>
                <a:t>Infants’ Playground</a:t>
              </a:r>
            </a:p>
          </p:txBody>
        </p:sp>
        <p:sp>
          <p:nvSpPr>
            <p:cNvPr id="7" name="Rectangle 6">
              <a:extLst>
                <a:ext uri="{FF2B5EF4-FFF2-40B4-BE49-F238E27FC236}">
                  <a16:creationId xmlns:a16="http://schemas.microsoft.com/office/drawing/2014/main" id="{46F83D0C-C586-472C-8963-1522EA95878A}"/>
                </a:ext>
              </a:extLst>
            </p:cNvPr>
            <p:cNvSpPr/>
            <p:nvPr/>
          </p:nvSpPr>
          <p:spPr>
            <a:xfrm>
              <a:off x="3538428" y="4583095"/>
              <a:ext cx="623997" cy="435006"/>
            </a:xfrm>
            <a:prstGeom prst="rect">
              <a:avLst/>
            </a:prstGeom>
            <a:solidFill>
              <a:srgbClr val="D6794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1000" b="1" dirty="0">
                  <a:solidFill>
                    <a:srgbClr val="1C1C1C"/>
                  </a:solidFill>
                </a:rPr>
                <a:t>School Building</a:t>
              </a:r>
            </a:p>
          </p:txBody>
        </p:sp>
        <p:sp>
          <p:nvSpPr>
            <p:cNvPr id="8" name="Rectangle 7">
              <a:extLst>
                <a:ext uri="{FF2B5EF4-FFF2-40B4-BE49-F238E27FC236}">
                  <a16:creationId xmlns:a16="http://schemas.microsoft.com/office/drawing/2014/main" id="{7B2E2FCB-FADF-47C1-BF6F-B52ECD6D0F60}"/>
                </a:ext>
              </a:extLst>
            </p:cNvPr>
            <p:cNvSpPr/>
            <p:nvPr/>
          </p:nvSpPr>
          <p:spPr>
            <a:xfrm>
              <a:off x="5053986" y="4914105"/>
              <a:ext cx="485028" cy="247682"/>
            </a:xfrm>
            <a:prstGeom prst="rect">
              <a:avLst/>
            </a:prstGeom>
            <a:solidFill>
              <a:srgbClr val="D6794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solidFill>
                    <a:srgbClr val="1C1C1C"/>
                  </a:solidFill>
                </a:rPr>
                <a:t>Nursery</a:t>
              </a:r>
            </a:p>
          </p:txBody>
        </p:sp>
        <p:sp>
          <p:nvSpPr>
            <p:cNvPr id="9" name="Rectangle 8">
              <a:extLst>
                <a:ext uri="{FF2B5EF4-FFF2-40B4-BE49-F238E27FC236}">
                  <a16:creationId xmlns:a16="http://schemas.microsoft.com/office/drawing/2014/main" id="{99BF982C-68F7-4F39-8E84-7B90D7F184F3}"/>
                </a:ext>
              </a:extLst>
            </p:cNvPr>
            <p:cNvSpPr/>
            <p:nvPr/>
          </p:nvSpPr>
          <p:spPr>
            <a:xfrm>
              <a:off x="4101486" y="3318894"/>
              <a:ext cx="485028" cy="247682"/>
            </a:xfrm>
            <a:prstGeom prst="rect">
              <a:avLst/>
            </a:prstGeom>
            <a:solidFill>
              <a:srgbClr val="D6794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solidFill>
                    <a:srgbClr val="1C1C1C"/>
                  </a:solidFill>
                </a:rPr>
                <a:t>Canteen</a:t>
              </a:r>
            </a:p>
          </p:txBody>
        </p:sp>
        <p:sp>
          <p:nvSpPr>
            <p:cNvPr id="10" name="Rectangle 9">
              <a:extLst>
                <a:ext uri="{FF2B5EF4-FFF2-40B4-BE49-F238E27FC236}">
                  <a16:creationId xmlns:a16="http://schemas.microsoft.com/office/drawing/2014/main" id="{CF6C6522-83CD-4B69-ABF9-060EEE0F8398}"/>
                </a:ext>
              </a:extLst>
            </p:cNvPr>
            <p:cNvSpPr/>
            <p:nvPr/>
          </p:nvSpPr>
          <p:spPr>
            <a:xfrm>
              <a:off x="5932380" y="3927491"/>
              <a:ext cx="900220" cy="435006"/>
            </a:xfrm>
            <a:prstGeom prst="rect">
              <a:avLst/>
            </a:prstGeom>
            <a:solidFill>
              <a:srgbClr val="AFE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1C1C1C"/>
                  </a:solidFill>
                </a:rPr>
                <a:t>School Field</a:t>
              </a:r>
            </a:p>
          </p:txBody>
        </p:sp>
        <p:sp>
          <p:nvSpPr>
            <p:cNvPr id="11" name="Rectangle 10">
              <a:extLst>
                <a:ext uri="{FF2B5EF4-FFF2-40B4-BE49-F238E27FC236}">
                  <a16:creationId xmlns:a16="http://schemas.microsoft.com/office/drawing/2014/main" id="{B42145FE-A651-49C2-B820-8426599258D8}"/>
                </a:ext>
              </a:extLst>
            </p:cNvPr>
            <p:cNvSpPr/>
            <p:nvPr/>
          </p:nvSpPr>
          <p:spPr>
            <a:xfrm>
              <a:off x="6066935" y="5334000"/>
              <a:ext cx="485028" cy="295370"/>
            </a:xfrm>
            <a:prstGeom prst="rect">
              <a:avLst/>
            </a:prstGeom>
            <a:solidFill>
              <a:srgbClr val="AFE1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solidFill>
                    <a:srgbClr val="1C1C1C"/>
                  </a:solidFill>
                </a:rPr>
                <a:t>School Garden</a:t>
              </a:r>
            </a:p>
          </p:txBody>
        </p:sp>
        <p:sp>
          <p:nvSpPr>
            <p:cNvPr id="12" name="Rectangle 11">
              <a:extLst>
                <a:ext uri="{FF2B5EF4-FFF2-40B4-BE49-F238E27FC236}">
                  <a16:creationId xmlns:a16="http://schemas.microsoft.com/office/drawing/2014/main" id="{34AFD65E-4BCD-4A28-B1D0-9D52C6E858A1}"/>
                </a:ext>
              </a:extLst>
            </p:cNvPr>
            <p:cNvSpPr/>
            <p:nvPr/>
          </p:nvSpPr>
          <p:spPr>
            <a:xfrm>
              <a:off x="2939279" y="4648580"/>
              <a:ext cx="356923" cy="316736"/>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solidFill>
                    <a:srgbClr val="1C1C1C"/>
                  </a:solidFill>
                </a:rPr>
                <a:t>Car Park</a:t>
              </a:r>
            </a:p>
          </p:txBody>
        </p:sp>
        <p:sp>
          <p:nvSpPr>
            <p:cNvPr id="13" name="Rectangle 12">
              <a:extLst>
                <a:ext uri="{FF2B5EF4-FFF2-40B4-BE49-F238E27FC236}">
                  <a16:creationId xmlns:a16="http://schemas.microsoft.com/office/drawing/2014/main" id="{1ACB5A14-11E3-475A-8EA8-7CD5D66226CB}"/>
                </a:ext>
              </a:extLst>
            </p:cNvPr>
            <p:cNvSpPr/>
            <p:nvPr/>
          </p:nvSpPr>
          <p:spPr>
            <a:xfrm rot="17057086">
              <a:off x="2099749" y="4547169"/>
              <a:ext cx="861134" cy="202820"/>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solidFill>
                    <a:srgbClr val="1C1C1C"/>
                  </a:solidFill>
                </a:rPr>
                <a:t>Castle Street</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a16="http://schemas.microsoft.com/office/drawing/2014/main" id="{0EEAF34D-821A-4EA0-9E1F-55DC8B721298}"/>
              </a:ext>
            </a:extLst>
          </p:cNvPr>
          <p:cNvSpPr>
            <a:spLocks noGrp="1"/>
          </p:cNvSpPr>
          <p:nvPr>
            <p:ph type="title"/>
          </p:nvPr>
        </p:nvSpPr>
        <p:spPr>
          <a:xfrm>
            <a:off x="457200" y="287338"/>
            <a:ext cx="8220075" cy="1597025"/>
          </a:xfrm>
        </p:spPr>
        <p:txBody>
          <a:bodyPr/>
          <a:lstStyle/>
          <a:p>
            <a:pPr eaLnBrk="1" hangingPunct="1"/>
            <a:r>
              <a:rPr lang="en-GB" altLang="en-US"/>
              <a:t>School Sound Survey</a:t>
            </a:r>
          </a:p>
        </p:txBody>
      </p:sp>
      <p:sp>
        <p:nvSpPr>
          <p:cNvPr id="21507" name="Rectangle 1">
            <a:extLst>
              <a:ext uri="{FF2B5EF4-FFF2-40B4-BE49-F238E27FC236}">
                <a16:creationId xmlns:a16="http://schemas.microsoft.com/office/drawing/2014/main" id="{5B0E7446-C075-47A0-8B69-9EB4ECDF8099}"/>
              </a:ext>
            </a:extLst>
          </p:cNvPr>
          <p:cNvSpPr>
            <a:spLocks noChangeArrowheads="1"/>
          </p:cNvSpPr>
          <p:nvPr/>
        </p:nvSpPr>
        <p:spPr bwMode="auto">
          <a:xfrm>
            <a:off x="947738" y="1597025"/>
            <a:ext cx="72342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When you have completed your sound survey, you should all swap groups.</a:t>
            </a:r>
          </a:p>
          <a:p>
            <a:pPr eaLnBrk="1" hangingPunct="1">
              <a:lnSpc>
                <a:spcPct val="100000"/>
              </a:lnSpc>
              <a:spcBef>
                <a:spcPct val="0"/>
              </a:spcBef>
              <a:buFontTx/>
              <a:buNone/>
            </a:pPr>
            <a:endParaRPr lang="en-GB" altLang="en-US" sz="1600" dirty="0">
              <a:solidFill>
                <a:schemeClr val="tx1"/>
              </a:solidFill>
              <a:latin typeface="Twinkl" pitchFamily="2" charset="0"/>
            </a:endParaRPr>
          </a:p>
          <a:p>
            <a:pPr eaLnBrk="1" hangingPunct="1">
              <a:lnSpc>
                <a:spcPct val="100000"/>
              </a:lnSpc>
              <a:spcBef>
                <a:spcPct val="0"/>
              </a:spcBef>
              <a:buFontTx/>
              <a:buNone/>
            </a:pPr>
            <a:r>
              <a:rPr lang="en-GB" altLang="en-US" sz="1600" dirty="0">
                <a:solidFill>
                  <a:schemeClr val="tx1"/>
                </a:solidFill>
                <a:latin typeface="Twinkl" pitchFamily="2" charset="0"/>
              </a:rPr>
              <a:t>Try to work with different people as much as possible.</a:t>
            </a:r>
          </a:p>
          <a:p>
            <a:pPr eaLnBrk="1" hangingPunct="1">
              <a:lnSpc>
                <a:spcPct val="100000"/>
              </a:lnSpc>
              <a:spcBef>
                <a:spcPct val="0"/>
              </a:spcBef>
              <a:buFontTx/>
              <a:buNone/>
            </a:pPr>
            <a:endParaRPr lang="en-GB" altLang="en-US" sz="1600" dirty="0">
              <a:solidFill>
                <a:schemeClr val="tx1"/>
              </a:solidFill>
              <a:latin typeface="Twinkl" pitchFamily="2" charset="0"/>
            </a:endParaRPr>
          </a:p>
          <a:p>
            <a:pPr eaLnBrk="1" hangingPunct="1">
              <a:lnSpc>
                <a:spcPct val="100000"/>
              </a:lnSpc>
              <a:spcBef>
                <a:spcPct val="0"/>
              </a:spcBef>
              <a:buFontTx/>
              <a:buNone/>
            </a:pPr>
            <a:r>
              <a:rPr lang="en-GB" altLang="en-US" sz="1600" dirty="0">
                <a:solidFill>
                  <a:schemeClr val="tx1"/>
                </a:solidFill>
                <a:latin typeface="Twinkl" pitchFamily="2" charset="0"/>
              </a:rPr>
              <a:t>Take turns in your new groups to describe the noisiest place you visited, and what sounds you could hear in that place.</a:t>
            </a:r>
          </a:p>
        </p:txBody>
      </p:sp>
      <p:pic>
        <p:nvPicPr>
          <p:cNvPr id="21508" name="Picture 3">
            <a:extLst>
              <a:ext uri="{FF2B5EF4-FFF2-40B4-BE49-F238E27FC236}">
                <a16:creationId xmlns:a16="http://schemas.microsoft.com/office/drawing/2014/main" id="{551843FA-4D98-4D88-AA9D-9B5426D24F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3167063"/>
            <a:ext cx="65055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19A3E0-2BF8-4311-906D-0AB5D4ED9075}"/>
              </a:ext>
            </a:extLst>
          </p:cNvPr>
          <p:cNvPicPr>
            <a:picLocks noChangeAspect="1"/>
          </p:cNvPicPr>
          <p:nvPr/>
        </p:nvPicPr>
        <p:blipFill>
          <a:blip r:embed="rId2"/>
          <a:stretch>
            <a:fillRect/>
          </a:stretch>
        </p:blipFill>
        <p:spPr>
          <a:xfrm>
            <a:off x="755650" y="3054350"/>
            <a:ext cx="3327400" cy="2352675"/>
          </a:xfrm>
          <a:prstGeom prst="rect">
            <a:avLst/>
          </a:prstGeom>
          <a:effectLst>
            <a:outerShdw blurRad="63500" sx="101000" sy="101000" algn="ctr" rotWithShape="0">
              <a:prstClr val="black">
                <a:alpha val="24000"/>
              </a:prstClr>
            </a:outerShdw>
          </a:effectLst>
        </p:spPr>
      </p:pic>
      <p:sp>
        <p:nvSpPr>
          <p:cNvPr id="22531" name="Title 5">
            <a:extLst>
              <a:ext uri="{FF2B5EF4-FFF2-40B4-BE49-F238E27FC236}">
                <a16:creationId xmlns:a16="http://schemas.microsoft.com/office/drawing/2014/main" id="{5F47A843-5E95-4BF8-B8E7-FD4EA61035A2}"/>
              </a:ext>
            </a:extLst>
          </p:cNvPr>
          <p:cNvSpPr>
            <a:spLocks noGrp="1"/>
          </p:cNvSpPr>
          <p:nvPr>
            <p:ph type="title"/>
          </p:nvPr>
        </p:nvSpPr>
        <p:spPr>
          <a:xfrm>
            <a:off x="457200" y="287338"/>
            <a:ext cx="8220075" cy="1597025"/>
          </a:xfrm>
        </p:spPr>
        <p:txBody>
          <a:bodyPr/>
          <a:lstStyle/>
          <a:p>
            <a:pPr eaLnBrk="1" hangingPunct="1"/>
            <a:r>
              <a:rPr lang="en-GB" altLang="en-US"/>
              <a:t>Explaining Sounds</a:t>
            </a:r>
          </a:p>
        </p:txBody>
      </p:sp>
      <p:sp>
        <p:nvSpPr>
          <p:cNvPr id="22532" name="Rectangle 1">
            <a:extLst>
              <a:ext uri="{FF2B5EF4-FFF2-40B4-BE49-F238E27FC236}">
                <a16:creationId xmlns:a16="http://schemas.microsoft.com/office/drawing/2014/main" id="{A3F55F70-6713-45CE-A964-07195D7CC5DA}"/>
              </a:ext>
            </a:extLst>
          </p:cNvPr>
          <p:cNvSpPr>
            <a:spLocks noChangeArrowheads="1"/>
          </p:cNvSpPr>
          <p:nvPr/>
        </p:nvSpPr>
        <p:spPr bwMode="auto">
          <a:xfrm>
            <a:off x="947738" y="1584325"/>
            <a:ext cx="72342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On your School Sound Survey Activity Sheet, make a list of the sounds you could hear in the noisiest place you visited around school. For each one, think about what was vibrating to make that sound. </a:t>
            </a:r>
          </a:p>
          <a:p>
            <a:pPr eaLnBrk="1" hangingPunct="1">
              <a:lnSpc>
                <a:spcPct val="100000"/>
              </a:lnSpc>
              <a:spcBef>
                <a:spcPct val="0"/>
              </a:spcBef>
              <a:buFontTx/>
              <a:buNone/>
            </a:pPr>
            <a:endParaRPr lang="en-GB" altLang="en-US" sz="1600" dirty="0">
              <a:solidFill>
                <a:schemeClr val="tx1"/>
              </a:solidFill>
              <a:latin typeface="Twinkl" pitchFamily="2" charset="0"/>
            </a:endParaRPr>
          </a:p>
          <a:p>
            <a:pPr eaLnBrk="1" hangingPunct="1">
              <a:lnSpc>
                <a:spcPct val="100000"/>
              </a:lnSpc>
              <a:spcBef>
                <a:spcPct val="0"/>
              </a:spcBef>
              <a:buFontTx/>
              <a:buNone/>
            </a:pPr>
            <a:r>
              <a:rPr lang="en-GB" altLang="en-US" sz="1600" dirty="0">
                <a:solidFill>
                  <a:schemeClr val="tx1"/>
                </a:solidFill>
                <a:latin typeface="Twinkl" pitchFamily="2" charset="0"/>
              </a:rPr>
              <a:t>Complete the table on your activity sheet.</a:t>
            </a:r>
          </a:p>
        </p:txBody>
      </p:sp>
      <p:pic>
        <p:nvPicPr>
          <p:cNvPr id="3" name="Picture 2">
            <a:extLst>
              <a:ext uri="{FF2B5EF4-FFF2-40B4-BE49-F238E27FC236}">
                <a16:creationId xmlns:a16="http://schemas.microsoft.com/office/drawing/2014/main" id="{6A6F9812-7FEC-420C-BCC7-403E54A516A8}"/>
              </a:ext>
            </a:extLst>
          </p:cNvPr>
          <p:cNvPicPr>
            <a:picLocks noChangeAspect="1"/>
          </p:cNvPicPr>
          <p:nvPr/>
        </p:nvPicPr>
        <p:blipFill>
          <a:blip r:embed="rId3"/>
          <a:stretch>
            <a:fillRect/>
          </a:stretch>
        </p:blipFill>
        <p:spPr>
          <a:xfrm>
            <a:off x="2903538" y="3352800"/>
            <a:ext cx="3327400" cy="2352675"/>
          </a:xfrm>
          <a:prstGeom prst="rect">
            <a:avLst/>
          </a:prstGeom>
          <a:effectLst>
            <a:outerShdw blurRad="63500" sx="101000" sy="101000" algn="ctr" rotWithShape="0">
              <a:prstClr val="black">
                <a:alpha val="24000"/>
              </a:prstClr>
            </a:outerShdw>
          </a:effectLst>
        </p:spPr>
      </p:pic>
      <p:pic>
        <p:nvPicPr>
          <p:cNvPr id="5" name="Picture 4">
            <a:extLst>
              <a:ext uri="{FF2B5EF4-FFF2-40B4-BE49-F238E27FC236}">
                <a16:creationId xmlns:a16="http://schemas.microsoft.com/office/drawing/2014/main" id="{C6A8CBFC-83F7-4FB0-871A-E1E4A3C45AC8}"/>
              </a:ext>
            </a:extLst>
          </p:cNvPr>
          <p:cNvPicPr>
            <a:picLocks noChangeAspect="1"/>
          </p:cNvPicPr>
          <p:nvPr/>
        </p:nvPicPr>
        <p:blipFill>
          <a:blip r:embed="rId4"/>
          <a:stretch>
            <a:fillRect/>
          </a:stretch>
        </p:blipFill>
        <p:spPr>
          <a:xfrm>
            <a:off x="5060950" y="3992563"/>
            <a:ext cx="3327400" cy="2352675"/>
          </a:xfrm>
          <a:prstGeom prst="rect">
            <a:avLst/>
          </a:prstGeom>
          <a:effectLst>
            <a:outerShdw blurRad="63500" sx="101000" sy="101000" algn="ctr" rotWithShape="0">
              <a:prstClr val="black">
                <a:alpha val="24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A7C7DCFE-4CDC-44AD-84EB-F9370D66A4DB}"/>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24" name="Rounded Rectangle 23">
            <a:extLst>
              <a:ext uri="{FF2B5EF4-FFF2-40B4-BE49-F238E27FC236}">
                <a16:creationId xmlns:a16="http://schemas.microsoft.com/office/drawing/2014/main" id="{B3B0B5D3-D11D-4DD3-93B5-A04AD79B8DDB}"/>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23556" name="Title 1">
            <a:extLst>
              <a:ext uri="{FF2B5EF4-FFF2-40B4-BE49-F238E27FC236}">
                <a16:creationId xmlns:a16="http://schemas.microsoft.com/office/drawing/2014/main" id="{B24EFFA3-9FB2-4DBB-BCBA-3194CD34B094}"/>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Success Criteria</a:t>
            </a:r>
          </a:p>
        </p:txBody>
      </p:sp>
      <p:sp>
        <p:nvSpPr>
          <p:cNvPr id="23557" name="Title 1">
            <a:extLst>
              <a:ext uri="{FF2B5EF4-FFF2-40B4-BE49-F238E27FC236}">
                <a16:creationId xmlns:a16="http://schemas.microsoft.com/office/drawing/2014/main" id="{65A2781A-EA5C-46CD-88E3-C45C3E71528B}"/>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16" name="Content Placeholder 15">
            <a:extLst>
              <a:ext uri="{FF2B5EF4-FFF2-40B4-BE49-F238E27FC236}">
                <a16:creationId xmlns:a16="http://schemas.microsoft.com/office/drawing/2014/main" id="{34813D91-56C8-4C8D-943C-676B716BB34D}"/>
              </a:ext>
            </a:extLst>
          </p:cNvPr>
          <p:cNvSpPr>
            <a:spLocks noGrp="1"/>
          </p:cNvSpPr>
          <p:nvPr>
            <p:ph idx="1"/>
          </p:nvPr>
        </p:nvSpPr>
        <p:spPr>
          <a:xfrm>
            <a:off x="628650" y="1127125"/>
            <a:ext cx="7886700" cy="1409700"/>
          </a:xfrm>
        </p:spPr>
        <p:txBody>
          <a:bodyPr rtlCol="0">
            <a:normAutofit/>
          </a:bodyPr>
          <a:lstStyle/>
          <a:p>
            <a:pPr eaLnBrk="1" fontAlgn="auto" hangingPunct="1">
              <a:spcAft>
                <a:spcPts val="0"/>
              </a:spcAft>
              <a:defRPr/>
            </a:pPr>
            <a:r>
              <a:rPr lang="en-GB" altLang="en-US" dirty="0">
                <a:cs typeface="+mn-cs"/>
              </a:rPr>
              <a:t>I can describe and explain sound sources.</a:t>
            </a:r>
            <a:endParaRPr lang="en-US" altLang="en-US" dirty="0">
              <a:ea typeface="SimSun" panose="02010600030101010101" pitchFamily="2" charset="-122"/>
              <a:cs typeface="+mn-cs"/>
            </a:endParaRPr>
          </a:p>
        </p:txBody>
      </p:sp>
      <p:sp>
        <p:nvSpPr>
          <p:cNvPr id="20" name="Content Placeholder 15">
            <a:extLst>
              <a:ext uri="{FF2B5EF4-FFF2-40B4-BE49-F238E27FC236}">
                <a16:creationId xmlns:a16="http://schemas.microsoft.com/office/drawing/2014/main" id="{3A25A132-C1EE-4AB3-BAEF-A048C0A327FC}"/>
              </a:ext>
            </a:extLst>
          </p:cNvPr>
          <p:cNvSpPr txBox="1">
            <a:spLocks/>
          </p:cNvSpPr>
          <p:nvPr/>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ct val="0"/>
              </a:spcBef>
              <a:spcAft>
                <a:spcPts val="0"/>
              </a:spcAft>
              <a:defRPr/>
            </a:pPr>
            <a:r>
              <a:rPr lang="en-US" altLang="en-US" dirty="0">
                <a:solidFill>
                  <a:schemeClr val="tx1"/>
                </a:solidFill>
                <a:latin typeface="Twinkl" pitchFamily="2" charset="0"/>
                <a:ea typeface="SimSun" panose="02010600030101010101" pitchFamily="2" charset="-122"/>
              </a:rPr>
              <a:t>I can identify and describe sound sources around school.</a:t>
            </a:r>
            <a:endParaRPr lang="en-GB" altLang="en-US" dirty="0">
              <a:solidFill>
                <a:schemeClr val="tx1"/>
              </a:solidFill>
              <a:latin typeface="Twinkl" pitchFamily="2" charset="0"/>
              <a:ea typeface="SimSun" panose="02010600030101010101" pitchFamily="2" charset="-122"/>
            </a:endParaRPr>
          </a:p>
          <a:p>
            <a:pPr fontAlgn="auto">
              <a:lnSpc>
                <a:spcPct val="100000"/>
              </a:lnSpc>
              <a:spcBef>
                <a:spcPct val="0"/>
              </a:spcBef>
              <a:spcAft>
                <a:spcPts val="0"/>
              </a:spcAft>
              <a:defRPr/>
            </a:pPr>
            <a:r>
              <a:rPr lang="en-US" altLang="en-US" dirty="0">
                <a:solidFill>
                  <a:schemeClr val="tx1"/>
                </a:solidFill>
                <a:latin typeface="Twinkl" pitchFamily="2" charset="0"/>
                <a:ea typeface="SimSun" panose="02010600030101010101" pitchFamily="2" charset="-122"/>
              </a:rPr>
              <a:t>I can explain how sources of sound vibrate, creating sound.</a:t>
            </a:r>
            <a:endParaRPr lang="en-US" altLang="en-US" dirty="0">
              <a:latin typeface="Twinkl" pitchFamily="2" charset="0"/>
              <a:ea typeface="SimSun" panose="02010600030101010101" pitchFamily="2" charset="-122"/>
            </a:endParaRPr>
          </a:p>
        </p:txBody>
      </p:sp>
      <p:pic>
        <p:nvPicPr>
          <p:cNvPr id="23560" name="Picture 7">
            <a:extLst>
              <a:ext uri="{FF2B5EF4-FFF2-40B4-BE49-F238E27FC236}">
                <a16:creationId xmlns:a16="http://schemas.microsoft.com/office/drawing/2014/main" id="{A5CE6519-D69E-4F88-9803-85B1175A16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1316F-B36D-4954-842E-A88014F6A551}"/>
              </a:ext>
            </a:extLst>
          </p:cNvPr>
          <p:cNvSpPr/>
          <p:nvPr/>
        </p:nvSpPr>
        <p:spPr>
          <a:xfrm>
            <a:off x="420688" y="428625"/>
            <a:ext cx="2841625" cy="5964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pic>
        <p:nvPicPr>
          <p:cNvPr id="9219" name="Picture 1">
            <a:extLst>
              <a:ext uri="{FF2B5EF4-FFF2-40B4-BE49-F238E27FC236}">
                <a16:creationId xmlns:a16="http://schemas.microsoft.com/office/drawing/2014/main" id="{42DA928F-6900-4F39-905A-33B666AC2E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038" y="404813"/>
            <a:ext cx="812165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7">
            <a:extLst>
              <a:ext uri="{FF2B5EF4-FFF2-40B4-BE49-F238E27FC236}">
                <a16:creationId xmlns:a16="http://schemas.microsoft.com/office/drawing/2014/main" id="{95514AAA-DAC4-4646-82A2-3BE9701DD5E2}"/>
              </a:ext>
            </a:extLst>
          </p:cNvPr>
          <p:cNvSpPr>
            <a:spLocks noGrp="1"/>
          </p:cNvSpPr>
          <p:nvPr>
            <p:ph type="title"/>
          </p:nvPr>
        </p:nvSpPr>
        <p:spPr>
          <a:xfrm>
            <a:off x="539750" y="3569355"/>
            <a:ext cx="8064500" cy="2621121"/>
          </a:xfrm>
        </p:spPr>
        <p:txBody>
          <a:bodyPr lIns="0" tIns="0" rIns="0" bIns="0"/>
          <a:lstStyle/>
          <a:p>
            <a:pPr eaLnBrk="1" hangingPunct="1">
              <a:defRPr/>
            </a:pPr>
            <a:r>
              <a:rPr lang="en-GB" altLang="en-US" dirty="0">
                <a:ln>
                  <a:solidFill>
                    <a:srgbClr val="1D191D"/>
                  </a:solidFill>
                </a:ln>
              </a:rPr>
              <a:t>Good Vibrations</a:t>
            </a:r>
          </a:p>
        </p:txBody>
      </p:sp>
      <p:pic>
        <p:nvPicPr>
          <p:cNvPr id="9221" name="Twinkl Logo">
            <a:extLst>
              <a:ext uri="{FF2B5EF4-FFF2-40B4-BE49-F238E27FC236}">
                <a16:creationId xmlns:a16="http://schemas.microsoft.com/office/drawing/2014/main" id="{CF92AF32-AF0C-4E0F-BD3D-BD15D8CB65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8313" y="56943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B02F58D8-B8D7-40B4-A2B5-85099ADD88FE}"/>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24" name="Rounded Rectangle 23">
            <a:extLst>
              <a:ext uri="{FF2B5EF4-FFF2-40B4-BE49-F238E27FC236}">
                <a16:creationId xmlns:a16="http://schemas.microsoft.com/office/drawing/2014/main" id="{04AA93D1-FAD1-4862-B061-D0FF66731AF9}"/>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10244" name="Title 1">
            <a:extLst>
              <a:ext uri="{FF2B5EF4-FFF2-40B4-BE49-F238E27FC236}">
                <a16:creationId xmlns:a16="http://schemas.microsoft.com/office/drawing/2014/main" id="{2AEF0433-3F4D-47C2-ABF8-A7E8B9F81CA3}"/>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Success Criteria</a:t>
            </a:r>
          </a:p>
        </p:txBody>
      </p:sp>
      <p:sp>
        <p:nvSpPr>
          <p:cNvPr id="10245" name="Title 1">
            <a:extLst>
              <a:ext uri="{FF2B5EF4-FFF2-40B4-BE49-F238E27FC236}">
                <a16:creationId xmlns:a16="http://schemas.microsoft.com/office/drawing/2014/main" id="{5A167A61-E862-4508-8F68-591D6134410A}"/>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16" name="Content Placeholder 15">
            <a:extLst>
              <a:ext uri="{FF2B5EF4-FFF2-40B4-BE49-F238E27FC236}">
                <a16:creationId xmlns:a16="http://schemas.microsoft.com/office/drawing/2014/main" id="{3750FC6C-6951-44B9-8BBE-462A46A157BB}"/>
              </a:ext>
            </a:extLst>
          </p:cNvPr>
          <p:cNvSpPr>
            <a:spLocks noGrp="1"/>
          </p:cNvSpPr>
          <p:nvPr>
            <p:ph idx="1"/>
          </p:nvPr>
        </p:nvSpPr>
        <p:spPr>
          <a:xfrm>
            <a:off x="628650" y="1127125"/>
            <a:ext cx="7886700" cy="1409700"/>
          </a:xfrm>
        </p:spPr>
        <p:txBody>
          <a:bodyPr rtlCol="0">
            <a:normAutofit/>
          </a:bodyPr>
          <a:lstStyle/>
          <a:p>
            <a:pPr eaLnBrk="1" fontAlgn="auto" hangingPunct="1">
              <a:spcAft>
                <a:spcPts val="0"/>
              </a:spcAft>
              <a:defRPr/>
            </a:pPr>
            <a:r>
              <a:rPr lang="en-GB" altLang="en-US" dirty="0">
                <a:cs typeface="+mn-cs"/>
              </a:rPr>
              <a:t>I can describe and explain sound sources.</a:t>
            </a:r>
            <a:endParaRPr lang="en-US" altLang="en-US" dirty="0">
              <a:ea typeface="SimSun" panose="02010600030101010101" pitchFamily="2" charset="-122"/>
              <a:cs typeface="+mn-cs"/>
            </a:endParaRPr>
          </a:p>
        </p:txBody>
      </p:sp>
      <p:sp>
        <p:nvSpPr>
          <p:cNvPr id="20" name="Content Placeholder 15">
            <a:extLst>
              <a:ext uri="{FF2B5EF4-FFF2-40B4-BE49-F238E27FC236}">
                <a16:creationId xmlns:a16="http://schemas.microsoft.com/office/drawing/2014/main" id="{2ED8FA82-668D-4E1B-954D-FA8085D005AF}"/>
              </a:ext>
            </a:extLst>
          </p:cNvPr>
          <p:cNvSpPr txBox="1">
            <a:spLocks/>
          </p:cNvSpPr>
          <p:nvPr/>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ct val="0"/>
              </a:spcBef>
              <a:spcAft>
                <a:spcPts val="0"/>
              </a:spcAft>
              <a:defRPr/>
            </a:pPr>
            <a:r>
              <a:rPr lang="en-US" altLang="en-US" dirty="0">
                <a:solidFill>
                  <a:schemeClr val="tx1"/>
                </a:solidFill>
                <a:latin typeface="Twinkl" pitchFamily="2" charset="0"/>
                <a:ea typeface="SimSun" panose="02010600030101010101" pitchFamily="2" charset="-122"/>
              </a:rPr>
              <a:t>I can identify and describe sound sources around school.</a:t>
            </a:r>
            <a:endParaRPr lang="en-GB" altLang="en-US" dirty="0">
              <a:solidFill>
                <a:schemeClr val="tx1"/>
              </a:solidFill>
              <a:latin typeface="Twinkl" pitchFamily="2" charset="0"/>
              <a:ea typeface="SimSun" panose="02010600030101010101" pitchFamily="2" charset="-122"/>
            </a:endParaRPr>
          </a:p>
          <a:p>
            <a:pPr fontAlgn="auto">
              <a:lnSpc>
                <a:spcPct val="100000"/>
              </a:lnSpc>
              <a:spcBef>
                <a:spcPct val="0"/>
              </a:spcBef>
              <a:spcAft>
                <a:spcPts val="0"/>
              </a:spcAft>
              <a:defRPr/>
            </a:pPr>
            <a:r>
              <a:rPr lang="en-US" altLang="en-US" dirty="0">
                <a:solidFill>
                  <a:schemeClr val="tx1"/>
                </a:solidFill>
                <a:latin typeface="Twinkl" pitchFamily="2" charset="0"/>
                <a:ea typeface="SimSun" panose="02010600030101010101" pitchFamily="2" charset="-122"/>
              </a:rPr>
              <a:t>I can explain how sources of sound vibrate, creating sound.</a:t>
            </a:r>
            <a:endParaRPr lang="en-US" altLang="en-US" dirty="0">
              <a:latin typeface="Twinkl" pitchFamily="2" charset="0"/>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07DE5001-855D-4DBD-8D20-62D2EF0A8DF8}"/>
              </a:ext>
            </a:extLst>
          </p:cNvPr>
          <p:cNvSpPr>
            <a:spLocks noGrp="1"/>
          </p:cNvSpPr>
          <p:nvPr>
            <p:ph type="title"/>
          </p:nvPr>
        </p:nvSpPr>
        <p:spPr>
          <a:xfrm>
            <a:off x="461963" y="287338"/>
            <a:ext cx="8220075" cy="1597025"/>
          </a:xfrm>
        </p:spPr>
        <p:txBody>
          <a:bodyPr/>
          <a:lstStyle/>
          <a:p>
            <a:pPr eaLnBrk="1" hangingPunct="1"/>
            <a:r>
              <a:rPr lang="en-GB" altLang="en-US"/>
              <a:t>What is Sound?</a:t>
            </a:r>
          </a:p>
        </p:txBody>
      </p:sp>
      <p:sp>
        <p:nvSpPr>
          <p:cNvPr id="11267" name="Rectangle 10">
            <a:extLst>
              <a:ext uri="{FF2B5EF4-FFF2-40B4-BE49-F238E27FC236}">
                <a16:creationId xmlns:a16="http://schemas.microsoft.com/office/drawing/2014/main" id="{BB8CE4BA-706C-4E5C-A971-9E9E4EDFC6E8}"/>
              </a:ext>
            </a:extLst>
          </p:cNvPr>
          <p:cNvSpPr>
            <a:spLocks noChangeArrowheads="1"/>
          </p:cNvSpPr>
          <p:nvPr/>
        </p:nvSpPr>
        <p:spPr bwMode="auto">
          <a:xfrm>
            <a:off x="755650" y="1506538"/>
            <a:ext cx="7632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Twinkl" pitchFamily="2" charset="0"/>
              </a:rPr>
              <a:t>What do you already know about sound and do you know anything about how sounds are made?</a:t>
            </a:r>
          </a:p>
          <a:p>
            <a:pPr algn="ctr" eaLnBrk="1" hangingPunct="1">
              <a:lnSpc>
                <a:spcPct val="100000"/>
              </a:lnSpc>
              <a:spcBef>
                <a:spcPct val="0"/>
              </a:spcBef>
              <a:buFontTx/>
              <a:buNone/>
            </a:pPr>
            <a:endParaRPr lang="en-GB" altLang="en-US" sz="1600" dirty="0">
              <a:solidFill>
                <a:schemeClr val="tx1"/>
              </a:solidFill>
              <a:latin typeface="Twinkl" pitchFamily="2" charset="0"/>
            </a:endParaRPr>
          </a:p>
          <a:p>
            <a:pPr algn="ctr" eaLnBrk="1" hangingPunct="1">
              <a:lnSpc>
                <a:spcPct val="100000"/>
              </a:lnSpc>
              <a:spcBef>
                <a:spcPct val="0"/>
              </a:spcBef>
              <a:buFontTx/>
              <a:buNone/>
            </a:pPr>
            <a:r>
              <a:rPr lang="en-GB" altLang="en-US" sz="1600" dirty="0">
                <a:solidFill>
                  <a:schemeClr val="tx1"/>
                </a:solidFill>
                <a:latin typeface="Twinkl" pitchFamily="2" charset="0"/>
              </a:rPr>
              <a:t>Complete your Sound Mind Map to show what you already know, and to ask questions about what you want to find out.</a:t>
            </a:r>
          </a:p>
        </p:txBody>
      </p:sp>
      <p:pic>
        <p:nvPicPr>
          <p:cNvPr id="11268" name="Individual Work">
            <a:extLst>
              <a:ext uri="{FF2B5EF4-FFF2-40B4-BE49-F238E27FC236}">
                <a16:creationId xmlns:a16="http://schemas.microsoft.com/office/drawing/2014/main" id="{E2869BA8-386C-42D2-86C6-83A6FBD2F3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64AB996-6329-4F7D-9EF3-AAA13A573D32}"/>
              </a:ext>
            </a:extLst>
          </p:cNvPr>
          <p:cNvPicPr>
            <a:picLocks noChangeAspect="1"/>
          </p:cNvPicPr>
          <p:nvPr/>
        </p:nvPicPr>
        <p:blipFill>
          <a:blip r:embed="rId3"/>
          <a:stretch>
            <a:fillRect/>
          </a:stretch>
        </p:blipFill>
        <p:spPr>
          <a:xfrm>
            <a:off x="2176463" y="2873375"/>
            <a:ext cx="4791075" cy="3387725"/>
          </a:xfrm>
          <a:prstGeom prst="rect">
            <a:avLst/>
          </a:prstGeom>
          <a:effectLst>
            <a:outerShdw blurRad="63500" sx="102000" sy="102000" algn="ctr" rotWithShape="0">
              <a:prstClr val="black">
                <a:alpha val="2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EB59794F-C7ED-4884-80EC-FA91E4C43C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644775"/>
            <a:ext cx="5478463"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E942BFB-5D9D-438F-BF0C-CA5DF9755ABA}"/>
              </a:ext>
            </a:extLst>
          </p:cNvPr>
          <p:cNvSpPr/>
          <p:nvPr/>
        </p:nvSpPr>
        <p:spPr>
          <a:xfrm>
            <a:off x="1835150" y="5429250"/>
            <a:ext cx="5478463" cy="392113"/>
          </a:xfrm>
          <a:prstGeom prst="rect">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8" name="Oval 7">
            <a:extLst>
              <a:ext uri="{FF2B5EF4-FFF2-40B4-BE49-F238E27FC236}">
                <a16:creationId xmlns:a16="http://schemas.microsoft.com/office/drawing/2014/main" id="{DA7EA79A-F1D5-44FE-8AB9-5AF128FAEBBE}"/>
              </a:ext>
            </a:extLst>
          </p:cNvPr>
          <p:cNvSpPr/>
          <p:nvPr/>
        </p:nvSpPr>
        <p:spPr>
          <a:xfrm>
            <a:off x="4397375" y="3924300"/>
            <a:ext cx="354013" cy="35560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7" name="Isosceles Triangle 6">
            <a:extLst>
              <a:ext uri="{FF2B5EF4-FFF2-40B4-BE49-F238E27FC236}">
                <a16:creationId xmlns:a16="http://schemas.microsoft.com/office/drawing/2014/main" id="{15C8D650-59C2-4593-998A-34B3426DDEAD}"/>
              </a:ext>
            </a:extLst>
          </p:cNvPr>
          <p:cNvSpPr/>
          <p:nvPr/>
        </p:nvSpPr>
        <p:spPr>
          <a:xfrm rot="5400000">
            <a:off x="4489450" y="4002088"/>
            <a:ext cx="228600" cy="19685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2294" name="Rectangle 10">
            <a:extLst>
              <a:ext uri="{FF2B5EF4-FFF2-40B4-BE49-F238E27FC236}">
                <a16:creationId xmlns:a16="http://schemas.microsoft.com/office/drawing/2014/main" id="{54952B37-91C2-42A4-9815-912E1C65B537}"/>
              </a:ext>
            </a:extLst>
          </p:cNvPr>
          <p:cNvSpPr>
            <a:spLocks noChangeArrowheads="1"/>
          </p:cNvSpPr>
          <p:nvPr/>
        </p:nvSpPr>
        <p:spPr bwMode="auto">
          <a:xfrm>
            <a:off x="2151063" y="5508625"/>
            <a:ext cx="4903787" cy="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70000"/>
              </a:lnSpc>
              <a:spcBef>
                <a:spcPct val="0"/>
              </a:spcBef>
              <a:buFontTx/>
              <a:buNone/>
            </a:pPr>
            <a:r>
              <a:rPr lang="en-GB" altLang="en-US" sz="1600" dirty="0">
                <a:solidFill>
                  <a:schemeClr val="bg1"/>
                </a:solidFill>
                <a:latin typeface="Twinkl" pitchFamily="2" charset="0"/>
              </a:rPr>
              <a:t>Click on this image to play the video in a new window.</a:t>
            </a:r>
          </a:p>
        </p:txBody>
      </p:sp>
      <p:sp>
        <p:nvSpPr>
          <p:cNvPr id="10" name="Rectangle 9">
            <a:hlinkClick r:id="rId4"/>
            <a:extLst>
              <a:ext uri="{FF2B5EF4-FFF2-40B4-BE49-F238E27FC236}">
                <a16:creationId xmlns:a16="http://schemas.microsoft.com/office/drawing/2014/main" id="{D834064D-A4F9-4DCF-9898-E81A6DE45A9E}"/>
              </a:ext>
            </a:extLst>
          </p:cNvPr>
          <p:cNvSpPr/>
          <p:nvPr/>
        </p:nvSpPr>
        <p:spPr>
          <a:xfrm>
            <a:off x="1835150" y="2643188"/>
            <a:ext cx="5478463" cy="3178175"/>
          </a:xfrm>
          <a:prstGeom prst="rect">
            <a:avLst/>
          </a:prstGeom>
          <a:solidFill>
            <a:srgbClr val="FDFDFD">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2296" name="Title 5">
            <a:extLst>
              <a:ext uri="{FF2B5EF4-FFF2-40B4-BE49-F238E27FC236}">
                <a16:creationId xmlns:a16="http://schemas.microsoft.com/office/drawing/2014/main" id="{14B2C8D6-B709-4F31-BC11-557917D86CE4}"/>
              </a:ext>
            </a:extLst>
          </p:cNvPr>
          <p:cNvSpPr>
            <a:spLocks noGrp="1"/>
          </p:cNvSpPr>
          <p:nvPr>
            <p:ph type="title"/>
          </p:nvPr>
        </p:nvSpPr>
        <p:spPr>
          <a:xfrm>
            <a:off x="461963" y="287338"/>
            <a:ext cx="8220075" cy="1597025"/>
          </a:xfrm>
        </p:spPr>
        <p:txBody>
          <a:bodyPr/>
          <a:lstStyle/>
          <a:p>
            <a:pPr eaLnBrk="1" hangingPunct="1"/>
            <a:r>
              <a:rPr lang="en-GB" altLang="en-US"/>
              <a:t>What is Sound?</a:t>
            </a:r>
          </a:p>
        </p:txBody>
      </p:sp>
      <p:sp>
        <p:nvSpPr>
          <p:cNvPr id="12297" name="Rectangle 13">
            <a:extLst>
              <a:ext uri="{FF2B5EF4-FFF2-40B4-BE49-F238E27FC236}">
                <a16:creationId xmlns:a16="http://schemas.microsoft.com/office/drawing/2014/main" id="{12AC3314-118B-42D2-B119-486D1A72EB97}"/>
              </a:ext>
            </a:extLst>
          </p:cNvPr>
          <p:cNvSpPr>
            <a:spLocks noChangeArrowheads="1"/>
          </p:cNvSpPr>
          <p:nvPr/>
        </p:nvSpPr>
        <p:spPr bwMode="auto">
          <a:xfrm>
            <a:off x="1835150" y="1711325"/>
            <a:ext cx="5478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latin typeface="Twinkl" pitchFamily="2" charset="0"/>
              </a:rPr>
              <a:t>Watch this clip to see to see how the different families of musical instrument create different sounds.</a:t>
            </a:r>
            <a:endParaRPr lang="en-GB" altLang="en-US" sz="1600" dirty="0">
              <a:solidFill>
                <a:schemeClr val="tx1"/>
              </a:solidFill>
              <a:latin typeface="Twinkl" pitchFamily="2" charset="0"/>
            </a:endParaRPr>
          </a:p>
        </p:txBody>
      </p:sp>
      <p:pic>
        <p:nvPicPr>
          <p:cNvPr id="12298" name="Whole Class">
            <a:extLst>
              <a:ext uri="{FF2B5EF4-FFF2-40B4-BE49-F238E27FC236}">
                <a16:creationId xmlns:a16="http://schemas.microsoft.com/office/drawing/2014/main" id="{22D3B357-CD66-4F46-A22B-A88062C33E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F03A800-47FE-487E-BFA4-BEA3873C4879}"/>
              </a:ext>
            </a:extLst>
          </p:cNvPr>
          <p:cNvSpPr/>
          <p:nvPr/>
        </p:nvSpPr>
        <p:spPr>
          <a:xfrm>
            <a:off x="3197225" y="3319463"/>
            <a:ext cx="1185863"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0" name="Rectangle 19">
            <a:extLst>
              <a:ext uri="{FF2B5EF4-FFF2-40B4-BE49-F238E27FC236}">
                <a16:creationId xmlns:a16="http://schemas.microsoft.com/office/drawing/2014/main" id="{A5AE36F6-4D8A-4E51-9274-11029787DA9A}"/>
              </a:ext>
            </a:extLst>
          </p:cNvPr>
          <p:cNvSpPr/>
          <p:nvPr/>
        </p:nvSpPr>
        <p:spPr>
          <a:xfrm>
            <a:off x="4776788" y="3319463"/>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1" name="Rectangle 20">
            <a:extLst>
              <a:ext uri="{FF2B5EF4-FFF2-40B4-BE49-F238E27FC236}">
                <a16:creationId xmlns:a16="http://schemas.microsoft.com/office/drawing/2014/main" id="{CE208FFB-BA42-44CB-80C0-F39FA5632A55}"/>
              </a:ext>
            </a:extLst>
          </p:cNvPr>
          <p:cNvSpPr/>
          <p:nvPr/>
        </p:nvSpPr>
        <p:spPr>
          <a:xfrm>
            <a:off x="6345238" y="3319463"/>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2" name="Rectangle 21">
            <a:extLst>
              <a:ext uri="{FF2B5EF4-FFF2-40B4-BE49-F238E27FC236}">
                <a16:creationId xmlns:a16="http://schemas.microsoft.com/office/drawing/2014/main" id="{5E786F63-EFFB-4A95-A657-C413C89295A1}"/>
              </a:ext>
            </a:extLst>
          </p:cNvPr>
          <p:cNvSpPr/>
          <p:nvPr/>
        </p:nvSpPr>
        <p:spPr>
          <a:xfrm>
            <a:off x="1655763" y="4868863"/>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5" name="Rectangle 24">
            <a:extLst>
              <a:ext uri="{FF2B5EF4-FFF2-40B4-BE49-F238E27FC236}">
                <a16:creationId xmlns:a16="http://schemas.microsoft.com/office/drawing/2014/main" id="{83D928DE-8267-4EEA-8AA5-A7C92B09E1BA}"/>
              </a:ext>
            </a:extLst>
          </p:cNvPr>
          <p:cNvSpPr/>
          <p:nvPr/>
        </p:nvSpPr>
        <p:spPr>
          <a:xfrm>
            <a:off x="3197225" y="4868863"/>
            <a:ext cx="1185863"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6" name="Rectangle 25">
            <a:extLst>
              <a:ext uri="{FF2B5EF4-FFF2-40B4-BE49-F238E27FC236}">
                <a16:creationId xmlns:a16="http://schemas.microsoft.com/office/drawing/2014/main" id="{846A19A9-70C4-4565-9052-3937392BD2D5}"/>
              </a:ext>
            </a:extLst>
          </p:cNvPr>
          <p:cNvSpPr/>
          <p:nvPr/>
        </p:nvSpPr>
        <p:spPr>
          <a:xfrm>
            <a:off x="4776788" y="4868863"/>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7" name="Rectangle 26">
            <a:extLst>
              <a:ext uri="{FF2B5EF4-FFF2-40B4-BE49-F238E27FC236}">
                <a16:creationId xmlns:a16="http://schemas.microsoft.com/office/drawing/2014/main" id="{37BB202A-0388-48A8-9D8C-17CA4C319AE8}"/>
              </a:ext>
            </a:extLst>
          </p:cNvPr>
          <p:cNvSpPr/>
          <p:nvPr/>
        </p:nvSpPr>
        <p:spPr>
          <a:xfrm>
            <a:off x="6345238" y="4868863"/>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8" name="Rectangle 17">
            <a:extLst>
              <a:ext uri="{FF2B5EF4-FFF2-40B4-BE49-F238E27FC236}">
                <a16:creationId xmlns:a16="http://schemas.microsoft.com/office/drawing/2014/main" id="{AA2B18BA-705A-4C83-AA08-92529F331EEE}"/>
              </a:ext>
            </a:extLst>
          </p:cNvPr>
          <p:cNvSpPr/>
          <p:nvPr/>
        </p:nvSpPr>
        <p:spPr>
          <a:xfrm>
            <a:off x="1655763" y="3319463"/>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4346" name="Title 5">
            <a:extLst>
              <a:ext uri="{FF2B5EF4-FFF2-40B4-BE49-F238E27FC236}">
                <a16:creationId xmlns:a16="http://schemas.microsoft.com/office/drawing/2014/main" id="{B8FC160B-7F27-4659-9BD0-086E96789809}"/>
              </a:ext>
            </a:extLst>
          </p:cNvPr>
          <p:cNvSpPr>
            <a:spLocks noGrp="1"/>
          </p:cNvSpPr>
          <p:nvPr>
            <p:ph type="title"/>
          </p:nvPr>
        </p:nvSpPr>
        <p:spPr>
          <a:xfrm>
            <a:off x="461963" y="287338"/>
            <a:ext cx="8220075" cy="1597025"/>
          </a:xfrm>
        </p:spPr>
        <p:txBody>
          <a:bodyPr/>
          <a:lstStyle/>
          <a:p>
            <a:pPr eaLnBrk="1" hangingPunct="1"/>
            <a:r>
              <a:rPr lang="en-GB" altLang="en-US"/>
              <a:t>What is Sound?</a:t>
            </a:r>
          </a:p>
        </p:txBody>
      </p:sp>
      <p:sp>
        <p:nvSpPr>
          <p:cNvPr id="14347" name="Rectangle 1">
            <a:extLst>
              <a:ext uri="{FF2B5EF4-FFF2-40B4-BE49-F238E27FC236}">
                <a16:creationId xmlns:a16="http://schemas.microsoft.com/office/drawing/2014/main" id="{28054386-C5FF-41DA-9752-157D6BAA4D66}"/>
              </a:ext>
            </a:extLst>
          </p:cNvPr>
          <p:cNvSpPr>
            <a:spLocks noChangeArrowheads="1"/>
          </p:cNvSpPr>
          <p:nvPr/>
        </p:nvSpPr>
        <p:spPr bwMode="auto">
          <a:xfrm>
            <a:off x="755650" y="1506538"/>
            <a:ext cx="76327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70000"/>
              </a:lnSpc>
              <a:spcBef>
                <a:spcPct val="0"/>
              </a:spcBef>
              <a:buFontTx/>
              <a:buNone/>
            </a:pPr>
            <a:r>
              <a:rPr lang="en-GB" altLang="en-US" sz="1600" dirty="0">
                <a:solidFill>
                  <a:schemeClr val="tx1"/>
                </a:solidFill>
                <a:latin typeface="Twinkl" pitchFamily="2" charset="0"/>
              </a:rPr>
              <a:t>Did you come up with some words to explain how the musical instruments make sounds?</a:t>
            </a:r>
          </a:p>
          <a:p>
            <a:pPr algn="ctr" eaLnBrk="1" hangingPunct="1">
              <a:lnSpc>
                <a:spcPct val="70000"/>
              </a:lnSpc>
              <a:spcBef>
                <a:spcPct val="0"/>
              </a:spcBef>
              <a:buFontTx/>
              <a:buNone/>
            </a:pPr>
            <a:endParaRPr lang="en-GB" altLang="en-US" sz="1600" dirty="0">
              <a:solidFill>
                <a:schemeClr val="tx1"/>
              </a:solidFill>
              <a:latin typeface="Twinkl" pitchFamily="2" charset="0"/>
            </a:endParaRPr>
          </a:p>
          <a:p>
            <a:pPr algn="ctr" eaLnBrk="1" hangingPunct="1">
              <a:lnSpc>
                <a:spcPct val="70000"/>
              </a:lnSpc>
              <a:spcBef>
                <a:spcPct val="0"/>
              </a:spcBef>
              <a:buFontTx/>
              <a:buNone/>
            </a:pPr>
            <a:r>
              <a:rPr lang="en-GB" altLang="en-US" sz="1600" dirty="0">
                <a:solidFill>
                  <a:schemeClr val="tx1"/>
                </a:solidFill>
                <a:latin typeface="Twinkl" pitchFamily="2" charset="0"/>
              </a:rPr>
              <a:t>Look at the words below. Did you choose any of these words?</a:t>
            </a:r>
          </a:p>
        </p:txBody>
      </p:sp>
      <p:sp>
        <p:nvSpPr>
          <p:cNvPr id="14348" name="Rectangle 2">
            <a:extLst>
              <a:ext uri="{FF2B5EF4-FFF2-40B4-BE49-F238E27FC236}">
                <a16:creationId xmlns:a16="http://schemas.microsoft.com/office/drawing/2014/main" id="{2153E588-20B6-44E6-8397-1E95F7554D6E}"/>
              </a:ext>
            </a:extLst>
          </p:cNvPr>
          <p:cNvSpPr>
            <a:spLocks noChangeArrowheads="1"/>
          </p:cNvSpPr>
          <p:nvPr/>
        </p:nvSpPr>
        <p:spPr bwMode="auto">
          <a:xfrm>
            <a:off x="3313113" y="3408363"/>
            <a:ext cx="1143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Vibration</a:t>
            </a:r>
          </a:p>
        </p:txBody>
      </p:sp>
      <p:sp>
        <p:nvSpPr>
          <p:cNvPr id="14349" name="Rectangle 8">
            <a:extLst>
              <a:ext uri="{FF2B5EF4-FFF2-40B4-BE49-F238E27FC236}">
                <a16:creationId xmlns:a16="http://schemas.microsoft.com/office/drawing/2014/main" id="{7F90EFF6-169F-4959-987B-1E12A24C3AB8}"/>
              </a:ext>
            </a:extLst>
          </p:cNvPr>
          <p:cNvSpPr>
            <a:spLocks noChangeArrowheads="1"/>
          </p:cNvSpPr>
          <p:nvPr/>
        </p:nvSpPr>
        <p:spPr bwMode="auto">
          <a:xfrm>
            <a:off x="1831975" y="3408363"/>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Vibrate</a:t>
            </a:r>
          </a:p>
        </p:txBody>
      </p:sp>
      <p:sp>
        <p:nvSpPr>
          <p:cNvPr id="14350" name="Rectangle 11">
            <a:extLst>
              <a:ext uri="{FF2B5EF4-FFF2-40B4-BE49-F238E27FC236}">
                <a16:creationId xmlns:a16="http://schemas.microsoft.com/office/drawing/2014/main" id="{69014138-AA5E-4B20-9A7E-64B0EA94F8C2}"/>
              </a:ext>
            </a:extLst>
          </p:cNvPr>
          <p:cNvSpPr>
            <a:spLocks noChangeArrowheads="1"/>
          </p:cNvSpPr>
          <p:nvPr/>
        </p:nvSpPr>
        <p:spPr bwMode="auto">
          <a:xfrm>
            <a:off x="4976813" y="3408363"/>
            <a:ext cx="873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Twang</a:t>
            </a:r>
          </a:p>
        </p:txBody>
      </p:sp>
      <p:sp>
        <p:nvSpPr>
          <p:cNvPr id="14351" name="Rectangle 12">
            <a:extLst>
              <a:ext uri="{FF2B5EF4-FFF2-40B4-BE49-F238E27FC236}">
                <a16:creationId xmlns:a16="http://schemas.microsoft.com/office/drawing/2014/main" id="{530C97D1-BC4B-4644-A153-A37E1D5E8F5C}"/>
              </a:ext>
            </a:extLst>
          </p:cNvPr>
          <p:cNvSpPr>
            <a:spLocks noChangeArrowheads="1"/>
          </p:cNvSpPr>
          <p:nvPr/>
        </p:nvSpPr>
        <p:spPr bwMode="auto">
          <a:xfrm>
            <a:off x="6618288" y="3408363"/>
            <a:ext cx="689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Blow</a:t>
            </a:r>
          </a:p>
        </p:txBody>
      </p:sp>
      <p:sp>
        <p:nvSpPr>
          <p:cNvPr id="14352" name="Rectangle 13">
            <a:extLst>
              <a:ext uri="{FF2B5EF4-FFF2-40B4-BE49-F238E27FC236}">
                <a16:creationId xmlns:a16="http://schemas.microsoft.com/office/drawing/2014/main" id="{8EB41138-2BC8-48E2-9666-99385A20A72B}"/>
              </a:ext>
            </a:extLst>
          </p:cNvPr>
          <p:cNvSpPr>
            <a:spLocks noChangeArrowheads="1"/>
          </p:cNvSpPr>
          <p:nvPr/>
        </p:nvSpPr>
        <p:spPr bwMode="auto">
          <a:xfrm>
            <a:off x="3422650" y="4946650"/>
            <a:ext cx="861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Scrape</a:t>
            </a:r>
          </a:p>
        </p:txBody>
      </p:sp>
      <p:sp>
        <p:nvSpPr>
          <p:cNvPr id="14353" name="Rectangle 14">
            <a:extLst>
              <a:ext uri="{FF2B5EF4-FFF2-40B4-BE49-F238E27FC236}">
                <a16:creationId xmlns:a16="http://schemas.microsoft.com/office/drawing/2014/main" id="{5B429B28-227F-4BA6-95FF-CE83812719C8}"/>
              </a:ext>
            </a:extLst>
          </p:cNvPr>
          <p:cNvSpPr>
            <a:spLocks noChangeArrowheads="1"/>
          </p:cNvSpPr>
          <p:nvPr/>
        </p:nvSpPr>
        <p:spPr bwMode="auto">
          <a:xfrm>
            <a:off x="1954213" y="4946650"/>
            <a:ext cx="70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Bang</a:t>
            </a:r>
          </a:p>
        </p:txBody>
      </p:sp>
      <p:sp>
        <p:nvSpPr>
          <p:cNvPr id="14354" name="Rectangle 15">
            <a:extLst>
              <a:ext uri="{FF2B5EF4-FFF2-40B4-BE49-F238E27FC236}">
                <a16:creationId xmlns:a16="http://schemas.microsoft.com/office/drawing/2014/main" id="{F0E57913-FB77-4691-8049-2C7385AAE1BC}"/>
              </a:ext>
            </a:extLst>
          </p:cNvPr>
          <p:cNvSpPr>
            <a:spLocks noChangeArrowheads="1"/>
          </p:cNvSpPr>
          <p:nvPr/>
        </p:nvSpPr>
        <p:spPr bwMode="auto">
          <a:xfrm>
            <a:off x="4992688" y="4946650"/>
            <a:ext cx="78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Shake</a:t>
            </a:r>
          </a:p>
        </p:txBody>
      </p:sp>
      <p:sp>
        <p:nvSpPr>
          <p:cNvPr id="14355" name="Rectangle 16">
            <a:extLst>
              <a:ext uri="{FF2B5EF4-FFF2-40B4-BE49-F238E27FC236}">
                <a16:creationId xmlns:a16="http://schemas.microsoft.com/office/drawing/2014/main" id="{A684CECE-35C7-4D49-BAED-CC382376E085}"/>
              </a:ext>
            </a:extLst>
          </p:cNvPr>
          <p:cNvSpPr>
            <a:spLocks noChangeArrowheads="1"/>
          </p:cNvSpPr>
          <p:nvPr/>
        </p:nvSpPr>
        <p:spPr bwMode="auto">
          <a:xfrm>
            <a:off x="6602413" y="4946650"/>
            <a:ext cx="7393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Pluck</a:t>
            </a:r>
          </a:p>
        </p:txBody>
      </p:sp>
      <p:pic>
        <p:nvPicPr>
          <p:cNvPr id="14356" name="Whole Class">
            <a:extLst>
              <a:ext uri="{FF2B5EF4-FFF2-40B4-BE49-F238E27FC236}">
                <a16:creationId xmlns:a16="http://schemas.microsoft.com/office/drawing/2014/main" id="{FD1C31F9-6818-4C93-AF2F-89590569FF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419DE9A-0835-4170-A6FA-94CDC669F623}"/>
              </a:ext>
            </a:extLst>
          </p:cNvPr>
          <p:cNvSpPr/>
          <p:nvPr/>
        </p:nvSpPr>
        <p:spPr>
          <a:xfrm>
            <a:off x="2981325" y="4208463"/>
            <a:ext cx="3189288" cy="5159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32" name="Rectangle 31">
            <a:extLst>
              <a:ext uri="{FF2B5EF4-FFF2-40B4-BE49-F238E27FC236}">
                <a16:creationId xmlns:a16="http://schemas.microsoft.com/office/drawing/2014/main" id="{3FD98846-BCAE-455A-9041-831395BE69D2}"/>
              </a:ext>
            </a:extLst>
          </p:cNvPr>
          <p:cNvSpPr/>
          <p:nvPr/>
        </p:nvSpPr>
        <p:spPr>
          <a:xfrm>
            <a:off x="755650" y="2830513"/>
            <a:ext cx="7632700" cy="5143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30" name="Rectangle 29">
            <a:extLst>
              <a:ext uri="{FF2B5EF4-FFF2-40B4-BE49-F238E27FC236}">
                <a16:creationId xmlns:a16="http://schemas.microsoft.com/office/drawing/2014/main" id="{F524C475-6B6E-4D0B-80F1-128B6FF0778F}"/>
              </a:ext>
            </a:extLst>
          </p:cNvPr>
          <p:cNvSpPr/>
          <p:nvPr/>
        </p:nvSpPr>
        <p:spPr>
          <a:xfrm>
            <a:off x="755650" y="3443288"/>
            <a:ext cx="7632700" cy="6683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9" name="Rectangle 28">
            <a:extLst>
              <a:ext uri="{FF2B5EF4-FFF2-40B4-BE49-F238E27FC236}">
                <a16:creationId xmlns:a16="http://schemas.microsoft.com/office/drawing/2014/main" id="{6B7D9A0E-EF4C-4725-92AF-EC0BE1A24C31}"/>
              </a:ext>
            </a:extLst>
          </p:cNvPr>
          <p:cNvSpPr/>
          <p:nvPr/>
        </p:nvSpPr>
        <p:spPr>
          <a:xfrm>
            <a:off x="755650" y="2222500"/>
            <a:ext cx="7632700" cy="5143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3" name="Rectangle 22">
            <a:extLst>
              <a:ext uri="{FF2B5EF4-FFF2-40B4-BE49-F238E27FC236}">
                <a16:creationId xmlns:a16="http://schemas.microsoft.com/office/drawing/2014/main" id="{95D1902D-7464-4523-9761-B80E4119289D}"/>
              </a:ext>
            </a:extLst>
          </p:cNvPr>
          <p:cNvSpPr/>
          <p:nvPr/>
        </p:nvSpPr>
        <p:spPr>
          <a:xfrm>
            <a:off x="755650" y="1465263"/>
            <a:ext cx="7632700" cy="6683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5367" name="Title 5">
            <a:extLst>
              <a:ext uri="{FF2B5EF4-FFF2-40B4-BE49-F238E27FC236}">
                <a16:creationId xmlns:a16="http://schemas.microsoft.com/office/drawing/2014/main" id="{F0D37C9C-9847-4C57-A7B5-CE322014B9BE}"/>
              </a:ext>
            </a:extLst>
          </p:cNvPr>
          <p:cNvSpPr>
            <a:spLocks noGrp="1"/>
          </p:cNvSpPr>
          <p:nvPr>
            <p:ph type="title"/>
          </p:nvPr>
        </p:nvSpPr>
        <p:spPr>
          <a:xfrm>
            <a:off x="457200" y="287338"/>
            <a:ext cx="8220075" cy="1597025"/>
          </a:xfrm>
        </p:spPr>
        <p:txBody>
          <a:bodyPr/>
          <a:lstStyle/>
          <a:p>
            <a:pPr eaLnBrk="1" hangingPunct="1"/>
            <a:r>
              <a:rPr lang="en-GB" altLang="en-US"/>
              <a:t>Vibrations</a:t>
            </a:r>
          </a:p>
        </p:txBody>
      </p:sp>
      <p:sp>
        <p:nvSpPr>
          <p:cNvPr id="15368" name="Rectangle 1">
            <a:extLst>
              <a:ext uri="{FF2B5EF4-FFF2-40B4-BE49-F238E27FC236}">
                <a16:creationId xmlns:a16="http://schemas.microsoft.com/office/drawing/2014/main" id="{1A29311A-6489-4201-908D-4B911790C6A6}"/>
              </a:ext>
            </a:extLst>
          </p:cNvPr>
          <p:cNvSpPr>
            <a:spLocks noChangeArrowheads="1"/>
          </p:cNvSpPr>
          <p:nvPr/>
        </p:nvSpPr>
        <p:spPr bwMode="auto">
          <a:xfrm>
            <a:off x="989013" y="1519238"/>
            <a:ext cx="73993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All the instruments are played in different ways, but they all have something in common. They all create sounds by vibrating.</a:t>
            </a:r>
          </a:p>
        </p:txBody>
      </p:sp>
      <p:pic>
        <p:nvPicPr>
          <p:cNvPr id="15369" name="Whole Class">
            <a:extLst>
              <a:ext uri="{FF2B5EF4-FFF2-40B4-BE49-F238E27FC236}">
                <a16:creationId xmlns:a16="http://schemas.microsoft.com/office/drawing/2014/main" id="{F169AC38-54D4-4870-BBBE-5872D3AE71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3">
            <a:extLst>
              <a:ext uri="{FF2B5EF4-FFF2-40B4-BE49-F238E27FC236}">
                <a16:creationId xmlns:a16="http://schemas.microsoft.com/office/drawing/2014/main" id="{D8131482-9F52-46DB-9B03-319D8326EA84}"/>
              </a:ext>
            </a:extLst>
          </p:cNvPr>
          <p:cNvSpPr>
            <a:spLocks noChangeArrowheads="1"/>
          </p:cNvSpPr>
          <p:nvPr/>
        </p:nvSpPr>
        <p:spPr bwMode="auto">
          <a:xfrm>
            <a:off x="3476625" y="4295775"/>
            <a:ext cx="24016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But what is a vibration?</a:t>
            </a:r>
          </a:p>
        </p:txBody>
      </p:sp>
      <p:sp>
        <p:nvSpPr>
          <p:cNvPr id="15371" name="Rectangle 4">
            <a:extLst>
              <a:ext uri="{FF2B5EF4-FFF2-40B4-BE49-F238E27FC236}">
                <a16:creationId xmlns:a16="http://schemas.microsoft.com/office/drawing/2014/main" id="{B9223825-843E-43B0-8F34-1A6A0786D446}"/>
              </a:ext>
            </a:extLst>
          </p:cNvPr>
          <p:cNvSpPr>
            <a:spLocks noChangeArrowheads="1"/>
          </p:cNvSpPr>
          <p:nvPr/>
        </p:nvSpPr>
        <p:spPr bwMode="auto">
          <a:xfrm>
            <a:off x="993775" y="3492500"/>
            <a:ext cx="7559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The balafon and the bongos make sounds when they are hit or banged, causing the blocks or the skin to vibrate.</a:t>
            </a:r>
          </a:p>
        </p:txBody>
      </p:sp>
      <p:sp>
        <p:nvSpPr>
          <p:cNvPr id="15372" name="Rectangle 6">
            <a:extLst>
              <a:ext uri="{FF2B5EF4-FFF2-40B4-BE49-F238E27FC236}">
                <a16:creationId xmlns:a16="http://schemas.microsoft.com/office/drawing/2014/main" id="{503BF4BD-1F05-4F74-A922-303E23D21E56}"/>
              </a:ext>
            </a:extLst>
          </p:cNvPr>
          <p:cNvSpPr>
            <a:spLocks noChangeArrowheads="1"/>
          </p:cNvSpPr>
          <p:nvPr/>
        </p:nvSpPr>
        <p:spPr bwMode="auto">
          <a:xfrm>
            <a:off x="996950" y="2921000"/>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The pan pipes and horn are filled with air, which vibrates when they are blown.</a:t>
            </a:r>
          </a:p>
        </p:txBody>
      </p:sp>
      <p:sp>
        <p:nvSpPr>
          <p:cNvPr id="15373" name="Rectangle 7">
            <a:extLst>
              <a:ext uri="{FF2B5EF4-FFF2-40B4-BE49-F238E27FC236}">
                <a16:creationId xmlns:a16="http://schemas.microsoft.com/office/drawing/2014/main" id="{DDA1D622-36EC-488C-83DC-7187C2FB189F}"/>
              </a:ext>
            </a:extLst>
          </p:cNvPr>
          <p:cNvSpPr>
            <a:spLocks noChangeArrowheads="1"/>
          </p:cNvSpPr>
          <p:nvPr/>
        </p:nvSpPr>
        <p:spPr bwMode="auto">
          <a:xfrm>
            <a:off x="989013" y="2311400"/>
            <a:ext cx="7399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The strings of the guitar and the </a:t>
            </a:r>
            <a:r>
              <a:rPr lang="en-GB" altLang="en-US" sz="1600" dirty="0" err="1">
                <a:solidFill>
                  <a:schemeClr val="tx1"/>
                </a:solidFill>
                <a:latin typeface="Twinkl" pitchFamily="2" charset="0"/>
              </a:rPr>
              <a:t>gopichand</a:t>
            </a:r>
            <a:r>
              <a:rPr lang="en-GB" altLang="en-US" sz="1600" dirty="0">
                <a:solidFill>
                  <a:schemeClr val="tx1"/>
                </a:solidFill>
                <a:latin typeface="Twinkl" pitchFamily="2" charset="0"/>
              </a:rPr>
              <a:t> vibrate when they are plucked.</a:t>
            </a:r>
          </a:p>
        </p:txBody>
      </p:sp>
      <p:pic>
        <p:nvPicPr>
          <p:cNvPr id="15374" name="Picture 9">
            <a:extLst>
              <a:ext uri="{FF2B5EF4-FFF2-40B4-BE49-F238E27FC236}">
                <a16:creationId xmlns:a16="http://schemas.microsoft.com/office/drawing/2014/main" id="{0856B030-C2F5-4EA3-83EC-5B3A7ABB4E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4257675"/>
            <a:ext cx="1474788"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0">
            <a:extLst>
              <a:ext uri="{FF2B5EF4-FFF2-40B4-BE49-F238E27FC236}">
                <a16:creationId xmlns:a16="http://schemas.microsoft.com/office/drawing/2014/main" id="{2BEED8D8-F3FB-4F7E-B183-941055D891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56797">
            <a:off x="552450" y="4638675"/>
            <a:ext cx="24050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8D699B9-79B5-492B-AF92-4A39B58A7CBC}"/>
              </a:ext>
            </a:extLst>
          </p:cNvPr>
          <p:cNvSpPr/>
          <p:nvPr/>
        </p:nvSpPr>
        <p:spPr>
          <a:xfrm>
            <a:off x="755650" y="2001838"/>
            <a:ext cx="7632700" cy="17875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6387" name="Title 5">
            <a:extLst>
              <a:ext uri="{FF2B5EF4-FFF2-40B4-BE49-F238E27FC236}">
                <a16:creationId xmlns:a16="http://schemas.microsoft.com/office/drawing/2014/main" id="{37635B50-1877-4A67-9410-F37B3C029DAC}"/>
              </a:ext>
            </a:extLst>
          </p:cNvPr>
          <p:cNvSpPr>
            <a:spLocks noGrp="1"/>
          </p:cNvSpPr>
          <p:nvPr>
            <p:ph type="title"/>
          </p:nvPr>
        </p:nvSpPr>
        <p:spPr>
          <a:xfrm>
            <a:off x="457200" y="287338"/>
            <a:ext cx="8220075" cy="1597025"/>
          </a:xfrm>
        </p:spPr>
        <p:txBody>
          <a:bodyPr/>
          <a:lstStyle/>
          <a:p>
            <a:pPr eaLnBrk="1" hangingPunct="1"/>
            <a:r>
              <a:rPr lang="en-GB" altLang="en-US"/>
              <a:t>Vibrations</a:t>
            </a:r>
          </a:p>
        </p:txBody>
      </p:sp>
      <p:sp>
        <p:nvSpPr>
          <p:cNvPr id="16388" name="Rectangle 1">
            <a:extLst>
              <a:ext uri="{FF2B5EF4-FFF2-40B4-BE49-F238E27FC236}">
                <a16:creationId xmlns:a16="http://schemas.microsoft.com/office/drawing/2014/main" id="{CDAA1934-B9F5-4455-A722-C93E74B3A779}"/>
              </a:ext>
            </a:extLst>
          </p:cNvPr>
          <p:cNvSpPr>
            <a:spLocks noChangeArrowheads="1"/>
          </p:cNvSpPr>
          <p:nvPr/>
        </p:nvSpPr>
        <p:spPr bwMode="auto">
          <a:xfrm>
            <a:off x="873125" y="1506538"/>
            <a:ext cx="7399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Twinkl" pitchFamily="2" charset="0"/>
              </a:rPr>
              <a:t>We can see and feel vibrations whenever sounds are made.</a:t>
            </a:r>
          </a:p>
        </p:txBody>
      </p:sp>
      <p:pic>
        <p:nvPicPr>
          <p:cNvPr id="16389" name="Whole Class">
            <a:extLst>
              <a:ext uri="{FF2B5EF4-FFF2-40B4-BE49-F238E27FC236}">
                <a16:creationId xmlns:a16="http://schemas.microsoft.com/office/drawing/2014/main" id="{0A7ACAEE-1B1A-4737-B8D9-270C7E10A8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a:extLst>
              <a:ext uri="{FF2B5EF4-FFF2-40B4-BE49-F238E27FC236}">
                <a16:creationId xmlns:a16="http://schemas.microsoft.com/office/drawing/2014/main" id="{45B277FF-D77B-445D-B2CC-942BDABD2DE9}"/>
              </a:ext>
            </a:extLst>
          </p:cNvPr>
          <p:cNvSpPr>
            <a:spLocks noChangeArrowheads="1"/>
          </p:cNvSpPr>
          <p:nvPr/>
        </p:nvSpPr>
        <p:spPr bwMode="auto">
          <a:xfrm>
            <a:off x="1831975" y="2144713"/>
            <a:ext cx="54832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Twinkl" pitchFamily="2" charset="0"/>
              </a:rPr>
              <a:t>Gently place your hand on your throat.</a:t>
            </a:r>
            <a:br>
              <a:rPr lang="en-GB" altLang="en-US" dirty="0">
                <a:solidFill>
                  <a:schemeClr val="tx1"/>
                </a:solidFill>
                <a:latin typeface="Twinkl" pitchFamily="2" charset="0"/>
              </a:rPr>
            </a:br>
            <a:endParaRPr lang="en-GB" altLang="en-US" dirty="0">
              <a:solidFill>
                <a:schemeClr val="tx1"/>
              </a:solidFill>
              <a:latin typeface="Twinkl" pitchFamily="2" charset="0"/>
            </a:endParaRPr>
          </a:p>
          <a:p>
            <a:pPr algn="ctr" eaLnBrk="1" hangingPunct="1">
              <a:lnSpc>
                <a:spcPct val="100000"/>
              </a:lnSpc>
              <a:spcBef>
                <a:spcPct val="0"/>
              </a:spcBef>
              <a:buFontTx/>
              <a:buNone/>
            </a:pPr>
            <a:r>
              <a:rPr lang="en-GB" altLang="en-US" dirty="0">
                <a:solidFill>
                  <a:schemeClr val="tx1"/>
                </a:solidFill>
                <a:latin typeface="Twinkl" pitchFamily="2" charset="0"/>
              </a:rPr>
              <a:t>Say ‘Ah!’</a:t>
            </a:r>
          </a:p>
          <a:p>
            <a:pPr algn="ctr" eaLnBrk="1" hangingPunct="1">
              <a:lnSpc>
                <a:spcPct val="100000"/>
              </a:lnSpc>
              <a:spcBef>
                <a:spcPct val="0"/>
              </a:spcBef>
              <a:buFontTx/>
              <a:buNone/>
            </a:pPr>
            <a:endParaRPr lang="en-GB" altLang="en-US" dirty="0">
              <a:solidFill>
                <a:schemeClr val="tx1"/>
              </a:solidFill>
              <a:latin typeface="Twinkl" pitchFamily="2" charset="0"/>
            </a:endParaRPr>
          </a:p>
          <a:p>
            <a:pPr algn="ctr" eaLnBrk="1" hangingPunct="1">
              <a:lnSpc>
                <a:spcPct val="100000"/>
              </a:lnSpc>
              <a:spcBef>
                <a:spcPct val="0"/>
              </a:spcBef>
              <a:buFontTx/>
              <a:buNone/>
            </a:pPr>
            <a:r>
              <a:rPr lang="en-GB" altLang="en-US" dirty="0">
                <a:solidFill>
                  <a:schemeClr val="tx1"/>
                </a:solidFill>
                <a:latin typeface="Twinkl" pitchFamily="2" charset="0"/>
              </a:rPr>
              <a:t>Can you feel the vibrations from your vocal cords?</a:t>
            </a:r>
          </a:p>
        </p:txBody>
      </p:sp>
      <p:sp>
        <p:nvSpPr>
          <p:cNvPr id="9" name="Oval Callout 8">
            <a:extLst>
              <a:ext uri="{FF2B5EF4-FFF2-40B4-BE49-F238E27FC236}">
                <a16:creationId xmlns:a16="http://schemas.microsoft.com/office/drawing/2014/main" id="{0E5E3D67-BA67-45A3-9B45-69F457120EBF}"/>
              </a:ext>
            </a:extLst>
          </p:cNvPr>
          <p:cNvSpPr/>
          <p:nvPr/>
        </p:nvSpPr>
        <p:spPr>
          <a:xfrm>
            <a:off x="3213100" y="3998913"/>
            <a:ext cx="2717800" cy="1931987"/>
          </a:xfrm>
          <a:prstGeom prst="wedgeEllipseCallou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6392" name="Rectangle 11">
            <a:extLst>
              <a:ext uri="{FF2B5EF4-FFF2-40B4-BE49-F238E27FC236}">
                <a16:creationId xmlns:a16="http://schemas.microsoft.com/office/drawing/2014/main" id="{C9390294-160D-4093-90B1-E0149D6272CD}"/>
              </a:ext>
            </a:extLst>
          </p:cNvPr>
          <p:cNvSpPr>
            <a:spLocks noChangeArrowheads="1"/>
          </p:cNvSpPr>
          <p:nvPr/>
        </p:nvSpPr>
        <p:spPr bwMode="auto">
          <a:xfrm>
            <a:off x="3860800" y="4273550"/>
            <a:ext cx="1433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7200" dirty="0">
                <a:solidFill>
                  <a:srgbClr val="92D050"/>
                </a:solidFill>
                <a:latin typeface="Londrina Solid" pitchFamily="50" charset="0"/>
              </a:rPr>
              <a:t>Ahh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3F65F5-B2F4-4CFD-8A12-22CA8E3FE19F}"/>
              </a:ext>
            </a:extLst>
          </p:cNvPr>
          <p:cNvSpPr/>
          <p:nvPr/>
        </p:nvSpPr>
        <p:spPr>
          <a:xfrm>
            <a:off x="660400" y="3394075"/>
            <a:ext cx="2111375" cy="1295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1" name="Rectangle 10">
            <a:extLst>
              <a:ext uri="{FF2B5EF4-FFF2-40B4-BE49-F238E27FC236}">
                <a16:creationId xmlns:a16="http://schemas.microsoft.com/office/drawing/2014/main" id="{713FBAE9-2024-43B2-873C-4428323F5578}"/>
              </a:ext>
            </a:extLst>
          </p:cNvPr>
          <p:cNvSpPr/>
          <p:nvPr/>
        </p:nvSpPr>
        <p:spPr>
          <a:xfrm>
            <a:off x="6284913" y="3394075"/>
            <a:ext cx="2224087" cy="15652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7412" name="Title 5">
            <a:extLst>
              <a:ext uri="{FF2B5EF4-FFF2-40B4-BE49-F238E27FC236}">
                <a16:creationId xmlns:a16="http://schemas.microsoft.com/office/drawing/2014/main" id="{92A43094-7D63-441A-9739-B67037D3A1AC}"/>
              </a:ext>
            </a:extLst>
          </p:cNvPr>
          <p:cNvSpPr>
            <a:spLocks noGrp="1"/>
          </p:cNvSpPr>
          <p:nvPr>
            <p:ph type="title"/>
          </p:nvPr>
        </p:nvSpPr>
        <p:spPr>
          <a:xfrm>
            <a:off x="457200" y="287338"/>
            <a:ext cx="8220075" cy="1597025"/>
          </a:xfrm>
        </p:spPr>
        <p:txBody>
          <a:bodyPr/>
          <a:lstStyle/>
          <a:p>
            <a:pPr eaLnBrk="1" hangingPunct="1"/>
            <a:r>
              <a:rPr lang="en-GB" altLang="en-US"/>
              <a:t>Vibrations</a:t>
            </a:r>
          </a:p>
        </p:txBody>
      </p:sp>
      <p:sp>
        <p:nvSpPr>
          <p:cNvPr id="2" name="Rectangle 1">
            <a:extLst>
              <a:ext uri="{FF2B5EF4-FFF2-40B4-BE49-F238E27FC236}">
                <a16:creationId xmlns:a16="http://schemas.microsoft.com/office/drawing/2014/main" id="{BF3F10FB-80FB-475D-8E3A-49BC9C9F79E0}"/>
              </a:ext>
            </a:extLst>
          </p:cNvPr>
          <p:cNvSpPr/>
          <p:nvPr/>
        </p:nvSpPr>
        <p:spPr>
          <a:xfrm>
            <a:off x="866775" y="1524000"/>
            <a:ext cx="7399338" cy="746125"/>
          </a:xfrm>
          <a:prstGeom prst="rect">
            <a:avLst/>
          </a:prstGeom>
        </p:spPr>
        <p:txBody>
          <a:bodyPr>
            <a:spAutoFit/>
          </a:bodyPr>
          <a:lstStyle/>
          <a:p>
            <a:pPr algn="ctr" eaLnBrk="1" fontAlgn="auto" hangingPunct="1">
              <a:spcBef>
                <a:spcPts val="0"/>
              </a:spcBef>
              <a:spcAft>
                <a:spcPts val="0"/>
              </a:spcAft>
              <a:defRPr/>
            </a:pPr>
            <a:r>
              <a:rPr lang="en-GB" altLang="en-US" sz="1600" dirty="0">
                <a:latin typeface="Twinkl" pitchFamily="2" charset="0"/>
              </a:rPr>
              <a:t>Place a few grains of rice on a drum skin and gently bang the drum.</a:t>
            </a:r>
          </a:p>
          <a:p>
            <a:pPr algn="ctr" eaLnBrk="1" fontAlgn="auto" hangingPunct="1">
              <a:spcBef>
                <a:spcPts val="0"/>
              </a:spcBef>
              <a:spcAft>
                <a:spcPts val="0"/>
              </a:spcAft>
              <a:defRPr/>
            </a:pPr>
            <a:endParaRPr lang="en-GB" altLang="en-US" sz="1050" dirty="0">
              <a:latin typeface="Twinkl" pitchFamily="2" charset="0"/>
            </a:endParaRPr>
          </a:p>
          <a:p>
            <a:pPr algn="ctr" eaLnBrk="1" fontAlgn="auto" hangingPunct="1">
              <a:spcBef>
                <a:spcPts val="0"/>
              </a:spcBef>
              <a:spcAft>
                <a:spcPts val="0"/>
              </a:spcAft>
              <a:defRPr/>
            </a:pPr>
            <a:r>
              <a:rPr lang="en-GB" altLang="en-US" sz="1600" dirty="0">
                <a:latin typeface="Twinkl" pitchFamily="2" charset="0"/>
              </a:rPr>
              <a:t>What do you observe?</a:t>
            </a:r>
          </a:p>
        </p:txBody>
      </p:sp>
      <p:sp>
        <p:nvSpPr>
          <p:cNvPr id="4" name="Rectangle 3">
            <a:extLst>
              <a:ext uri="{FF2B5EF4-FFF2-40B4-BE49-F238E27FC236}">
                <a16:creationId xmlns:a16="http://schemas.microsoft.com/office/drawing/2014/main" id="{C466E244-E04E-47C9-84C9-9B5F35A3184D}"/>
              </a:ext>
            </a:extLst>
          </p:cNvPr>
          <p:cNvSpPr>
            <a:spLocks noChangeArrowheads="1"/>
          </p:cNvSpPr>
          <p:nvPr/>
        </p:nvSpPr>
        <p:spPr bwMode="auto">
          <a:xfrm>
            <a:off x="788988" y="3625850"/>
            <a:ext cx="18875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The grains of rice bounce on the drum skin when it is hit.</a:t>
            </a:r>
          </a:p>
        </p:txBody>
      </p:sp>
      <p:sp>
        <p:nvSpPr>
          <p:cNvPr id="5" name="Rectangle 4">
            <a:extLst>
              <a:ext uri="{FF2B5EF4-FFF2-40B4-BE49-F238E27FC236}">
                <a16:creationId xmlns:a16="http://schemas.microsoft.com/office/drawing/2014/main" id="{EFCE1E53-0560-4401-B50E-7E20FA536751}"/>
              </a:ext>
            </a:extLst>
          </p:cNvPr>
          <p:cNvSpPr>
            <a:spLocks noChangeArrowheads="1"/>
          </p:cNvSpPr>
          <p:nvPr/>
        </p:nvSpPr>
        <p:spPr bwMode="auto">
          <a:xfrm>
            <a:off x="6388100" y="3503613"/>
            <a:ext cx="2092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This is because the drum skin vibrates, and the vibrations pass to the grains of rice, which also vibrate.</a:t>
            </a:r>
          </a:p>
        </p:txBody>
      </p:sp>
      <p:pic>
        <p:nvPicPr>
          <p:cNvPr id="7" name="Picture 6">
            <a:extLst>
              <a:ext uri="{FF2B5EF4-FFF2-40B4-BE49-F238E27FC236}">
                <a16:creationId xmlns:a16="http://schemas.microsoft.com/office/drawing/2014/main" id="{BDE20769-2238-47B6-AEC8-830D0F6FF6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0363" y="2497138"/>
            <a:ext cx="33559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Group Work">
            <a:extLst>
              <a:ext uri="{FF2B5EF4-FFF2-40B4-BE49-F238E27FC236}">
                <a16:creationId xmlns:a16="http://schemas.microsoft.com/office/drawing/2014/main" id="{80CEAC43-84B4-440D-BCB3-0EABC49DC5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p:bldP spid="5" grpId="0"/>
    </p:bld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1164</TotalTime>
  <Words>799</Words>
  <Application>Microsoft Office PowerPoint</Application>
  <PresentationFormat>On-screen Show (4:3)</PresentationFormat>
  <Paragraphs>95</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Sassoon Infant Md</vt:lpstr>
      <vt:lpstr>Twinkl</vt:lpstr>
      <vt:lpstr>Calibri</vt:lpstr>
      <vt:lpstr>Londrina Solid</vt:lpstr>
      <vt:lpstr>Sassoon Infant Rg</vt:lpstr>
      <vt:lpstr>Office Theme</vt:lpstr>
      <vt:lpstr>Science</vt:lpstr>
      <vt:lpstr>Good Vibrations</vt:lpstr>
      <vt:lpstr>PowerPoint Presentation</vt:lpstr>
      <vt:lpstr>What is Sound?</vt:lpstr>
      <vt:lpstr>What is Sound?</vt:lpstr>
      <vt:lpstr>What is Sound?</vt:lpstr>
      <vt:lpstr>Vibrations</vt:lpstr>
      <vt:lpstr>Vibrations</vt:lpstr>
      <vt:lpstr>Vibrations</vt:lpstr>
      <vt:lpstr>Vibrations</vt:lpstr>
      <vt:lpstr>School Sound Survey</vt:lpstr>
      <vt:lpstr>School Sound Survey</vt:lpstr>
      <vt:lpstr>School Sound Survey</vt:lpstr>
      <vt:lpstr>Explaining Sounds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Judith Watts</cp:lastModifiedBy>
  <cp:revision>86</cp:revision>
  <dcterms:created xsi:type="dcterms:W3CDTF">2014-10-01T16:09:27Z</dcterms:created>
  <dcterms:modified xsi:type="dcterms:W3CDTF">2020-03-11T16:48:58Z</dcterms:modified>
</cp:coreProperties>
</file>