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305" r:id="rId5"/>
    <p:sldId id="262" r:id="rId6"/>
    <p:sldId id="304" r:id="rId7"/>
    <p:sldId id="302" r:id="rId8"/>
    <p:sldId id="268" r:id="rId9"/>
    <p:sldId id="269" r:id="rId10"/>
    <p:sldId id="306" r:id="rId11"/>
    <p:sldId id="307" r:id="rId12"/>
    <p:sldId id="271" r:id="rId13"/>
    <p:sldId id="273" r:id="rId14"/>
    <p:sldId id="275" r:id="rId15"/>
    <p:sldId id="277" r:id="rId16"/>
    <p:sldId id="278" r:id="rId17"/>
    <p:sldId id="308" r:id="rId18"/>
    <p:sldId id="309" r:id="rId19"/>
    <p:sldId id="280" r:id="rId20"/>
    <p:sldId id="284" r:id="rId21"/>
    <p:sldId id="286" r:id="rId22"/>
    <p:sldId id="287" r:id="rId23"/>
    <p:sldId id="310" r:id="rId24"/>
    <p:sldId id="311" r:id="rId25"/>
    <p:sldId id="289" r:id="rId26"/>
    <p:sldId id="293" r:id="rId27"/>
    <p:sldId id="295" r:id="rId28"/>
    <p:sldId id="312" r:id="rId29"/>
    <p:sldId id="313" r:id="rId30"/>
    <p:sldId id="297" r:id="rId31"/>
    <p:sldId id="298" r:id="rId32"/>
    <p:sldId id="299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4E781B-AEC1-42D8-8F1B-C61614A6804D}">
  <a:tblStyle styleId="{3D4E781B-AEC1-42D8-8F1B-C61614A680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86EBD9-843B-40E9-96D3-62A02023B09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"/>
    <p:restoredTop sz="94618"/>
  </p:normalViewPr>
  <p:slideViewPr>
    <p:cSldViewPr snapToGrid="0">
      <p:cViewPr varScale="1">
        <p:scale>
          <a:sx n="83" d="100"/>
          <a:sy n="83" d="100"/>
        </p:scale>
        <p:origin x="17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46793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4228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1848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543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44492918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44492918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753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444929183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444929183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3427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44492918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44492918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128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eee602df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4eee602df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7159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eee602df6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eee602df6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340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6240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9786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eee602df6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eee602df6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15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444929183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444929183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377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eee602df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eee602df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40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eee602df6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g4eee602df6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4907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4eee602df6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4eee602df6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18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971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1601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eee602df6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4eee602df6_1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46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4eee602df6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4eee602df6_1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2098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4eee602df6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g4eee602df6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5721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5032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49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7817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4eee602df6_1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4eee602df6_1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0661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eee602df6_1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4eee602df6_1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459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eee602df6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4eee602df6_1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17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12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4492918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4492918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20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4492918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4492918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08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44492918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444492918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023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44492918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444492918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182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44492918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444492918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252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1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sz="2400" dirty="0">
                <a:latin typeface="XCCW Joined 5a" panose="03050602040000000000" pitchFamily="66" charset="0"/>
              </a:rPr>
              <a:t>L.O: I can </a:t>
            </a:r>
            <a:r>
              <a:rPr lang="en-GB" sz="2400" dirty="0" smtClean="0">
                <a:latin typeface="XCCW Joined 5a" panose="03050602040000000000" pitchFamily="66" charset="0"/>
              </a:rPr>
              <a:t>identify key facts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sz="2400" dirty="0" smtClean="0">
                <a:latin typeface="XCCW Joined 5a" panose="03050602040000000000" pitchFamily="66" charset="0"/>
              </a:rPr>
              <a:t>L.O</a:t>
            </a:r>
            <a:r>
              <a:rPr lang="en-GB" sz="2400" dirty="0">
                <a:latin typeface="XCCW Joined 5a" panose="03050602040000000000" pitchFamily="66" charset="0"/>
              </a:rPr>
              <a:t>: I can </a:t>
            </a:r>
            <a:r>
              <a:rPr lang="en-GB" sz="2400" dirty="0" smtClean="0">
                <a:latin typeface="XCCW Joined 5a" panose="03050602040000000000" pitchFamily="66" charset="0"/>
              </a:rPr>
              <a:t>identify the key features of a non-fiction text.</a:t>
            </a:r>
            <a:endParaRPr sz="2400"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sz="3600" dirty="0">
                <a:latin typeface="XCCW Joined 5a" panose="03050602040000000000" pitchFamily="66" charset="0"/>
              </a:rPr>
              <a:t>Text </a:t>
            </a:r>
            <a:r>
              <a:rPr lang="en-GB" sz="3600" dirty="0" smtClean="0">
                <a:latin typeface="XCCW Joined 5a" panose="03050602040000000000" pitchFamily="66" charset="0"/>
              </a:rPr>
              <a:t>Talk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Ed </a:t>
            </a:r>
            <a:r>
              <a:rPr lang="en-US" sz="3600" dirty="0" err="1" smtClean="0">
                <a:latin typeface="XCCW Joined 5a" panose="03050602040000000000" pitchFamily="66" charset="0"/>
              </a:rPr>
              <a:t>Sheeran</a:t>
            </a:r>
            <a:r>
              <a:rPr lang="en-US" sz="3600" dirty="0" smtClean="0">
                <a:latin typeface="XCCW Joined 5a" panose="03050602040000000000" pitchFamily="66" charset="0"/>
              </a:rPr>
              <a:t> </a:t>
            </a:r>
            <a:endParaRPr sz="36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44" y="3517467"/>
            <a:ext cx="1861053" cy="285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262" y="183428"/>
            <a:ext cx="447675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62" y="385762"/>
            <a:ext cx="44862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51" y="3415208"/>
            <a:ext cx="8243182" cy="2026035"/>
          </a:xfrm>
          <a:prstGeom prst="rect">
            <a:avLst/>
          </a:prstGeom>
        </p:spPr>
      </p:pic>
      <p:sp>
        <p:nvSpPr>
          <p:cNvPr id="199" name="Google Shape;199;p28"/>
          <p:cNvSpPr txBox="1">
            <a:spLocks noGrp="1"/>
          </p:cNvSpPr>
          <p:nvPr>
            <p:ph type="title"/>
          </p:nvPr>
        </p:nvSpPr>
        <p:spPr>
          <a:xfrm>
            <a:off x="831025" y="316596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XCCW Joined 5a" panose="03050602040000000000" pitchFamily="66" charset="0"/>
              </a:rPr>
              <a:t>Tell your partner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00" name="Google Shape;200;p2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603425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dirty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Find and copy a word </a:t>
            </a:r>
            <a:r>
              <a:rPr lang="en-GB" sz="30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that means </a:t>
            </a:r>
            <a:r>
              <a:rPr lang="en-GB" sz="30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job.</a:t>
            </a:r>
            <a:endParaRPr lang="en-GB" sz="30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XCCW Joined 5a" panose="03050602040000000000" pitchFamily="66" charset="0"/>
            </a:endParaRPr>
          </a:p>
        </p:txBody>
      </p:sp>
      <p:pic>
        <p:nvPicPr>
          <p:cNvPr id="201" name="Google Shape;20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1025" y="38689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207;p29"/>
          <p:cNvSpPr txBox="1">
            <a:spLocks/>
          </p:cNvSpPr>
          <p:nvPr/>
        </p:nvSpPr>
        <p:spPr>
          <a:xfrm>
            <a:off x="457199" y="2805566"/>
            <a:ext cx="2530929" cy="50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Career</a:t>
            </a:r>
            <a:r>
              <a:rPr lang="en-GB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sz="2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31025" y="3494249"/>
            <a:ext cx="1182009" cy="5198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0" y="1582652"/>
            <a:ext cx="8216996" cy="2347713"/>
          </a:xfrm>
          <a:prstGeom prst="rect">
            <a:avLst/>
          </a:prstGeom>
        </p:spPr>
      </p:pic>
      <p:sp>
        <p:nvSpPr>
          <p:cNvPr id="212" name="Google Shape;212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XCCW Joined 5a" panose="03050602040000000000" pitchFamily="66" charset="0"/>
              </a:rPr>
              <a:t>Tell your partner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1"/>
          </p:nvPr>
        </p:nvSpPr>
        <p:spPr>
          <a:xfrm>
            <a:off x="42864" y="1824357"/>
            <a:ext cx="8937850" cy="433459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What does the word 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‘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success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’ 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mean?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What word could the author use instead of 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‘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success</a:t>
            </a:r>
            <a:r>
              <a:rPr lang="en-GB" sz="28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?’</a:t>
            </a:r>
            <a:endParaRPr sz="28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 dirty="0"/>
          </a:p>
        </p:txBody>
      </p:sp>
      <p:pic>
        <p:nvPicPr>
          <p:cNvPr id="214" name="Google Shape;21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20;p31"/>
          <p:cNvSpPr txBox="1">
            <a:spLocks/>
          </p:cNvSpPr>
          <p:nvPr/>
        </p:nvSpPr>
        <p:spPr>
          <a:xfrm>
            <a:off x="457200" y="5803679"/>
            <a:ext cx="8229600" cy="1059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sz="28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800" dirty="0" smtClean="0">
                <a:solidFill>
                  <a:srgbClr val="00B050"/>
                </a:solidFill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Popular, achievement, </a:t>
            </a:r>
            <a:r>
              <a:rPr lang="en-US" sz="2800" dirty="0" err="1" smtClean="0">
                <a:solidFill>
                  <a:srgbClr val="00B050"/>
                </a:solidFill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acomplishment</a:t>
            </a:r>
            <a:endParaRPr lang="en-GB" sz="2800" dirty="0" smtClean="0">
              <a:solidFill>
                <a:srgbClr val="00B050"/>
              </a:solidFill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0;p31"/>
          <p:cNvSpPr txBox="1">
            <a:spLocks/>
          </p:cNvSpPr>
          <p:nvPr/>
        </p:nvSpPr>
        <p:spPr>
          <a:xfrm>
            <a:off x="303500" y="4337074"/>
            <a:ext cx="8272464" cy="1059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800" dirty="0" smtClean="0">
                <a:solidFill>
                  <a:srgbClr val="00B050"/>
                </a:solidFill>
                <a:latin typeface="XCCW Joined 5a" panose="03050602040000000000" pitchFamily="66" charset="0"/>
                <a:cs typeface="Arial"/>
                <a:sym typeface="Arial"/>
              </a:rPr>
              <a:t>popular</a:t>
            </a:r>
            <a:endParaRPr lang="en-GB" sz="2000" dirty="0" smtClean="0"/>
          </a:p>
          <a:p>
            <a:pPr marL="0" indent="0">
              <a:spcBef>
                <a:spcPts val="640"/>
              </a:spcBef>
              <a:buSzPts val="3200"/>
              <a:buFont typeface="Arial"/>
              <a:buNone/>
            </a:pPr>
            <a:endParaRPr lang="en-GB" sz="2000" dirty="0"/>
          </a:p>
        </p:txBody>
      </p:sp>
      <p:sp>
        <p:nvSpPr>
          <p:cNvPr id="2" name="Oval 1"/>
          <p:cNvSpPr/>
          <p:nvPr/>
        </p:nvSpPr>
        <p:spPr>
          <a:xfrm>
            <a:off x="4648555" y="3185260"/>
            <a:ext cx="1404341" cy="447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649" y="661987"/>
            <a:ext cx="4550641" cy="6177389"/>
          </a:xfrm>
          <a:prstGeom prst="rect">
            <a:avLst/>
          </a:prstGeom>
        </p:spPr>
      </p:pic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471055" y="-16662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latin typeface="XCCW Joined 5a" panose="03050602040000000000" pitchFamily="66" charset="0"/>
              </a:rPr>
              <a:t>Main task</a:t>
            </a:r>
            <a:endParaRPr b="1" u="sng" dirty="0">
              <a:latin typeface="XCCW Joined 5a" panose="03050602040000000000" pitchFamily="66" charset="0"/>
            </a:endParaRPr>
          </a:p>
        </p:txBody>
      </p:sp>
      <p:sp>
        <p:nvSpPr>
          <p:cNvPr id="9" name="Google Shape;220;p31"/>
          <p:cNvSpPr txBox="1">
            <a:spLocks/>
          </p:cNvSpPr>
          <p:nvPr/>
        </p:nvSpPr>
        <p:spPr>
          <a:xfrm>
            <a:off x="310290" y="2042798"/>
            <a:ext cx="1871322" cy="36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sz="28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20;p31"/>
          <p:cNvSpPr txBox="1">
            <a:spLocks/>
          </p:cNvSpPr>
          <p:nvPr/>
        </p:nvSpPr>
        <p:spPr>
          <a:xfrm>
            <a:off x="4585855" y="3299806"/>
            <a:ext cx="1871322" cy="36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640"/>
              </a:spcBef>
              <a:buSzPts val="3200"/>
              <a:buFont typeface="Arial"/>
              <a:buNone/>
            </a:pP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68863" y="1702031"/>
            <a:ext cx="2219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Successful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33649" y="3265119"/>
            <a:ext cx="3336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United States or US</a:t>
            </a:r>
            <a:r>
              <a:rPr lang="en-US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8460" y="5404695"/>
            <a:ext cx="506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ctrTitle"/>
          </p:nvPr>
        </p:nvSpPr>
        <p:spPr>
          <a:xfrm>
            <a:off x="730775" y="-5705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3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38" name="Google Shape;238;p34"/>
          <p:cNvSpPr txBox="1">
            <a:spLocks noGrp="1"/>
          </p:cNvSpPr>
          <p:nvPr>
            <p:ph type="subTitle" idx="1"/>
          </p:nvPr>
        </p:nvSpPr>
        <p:spPr>
          <a:xfrm>
            <a:off x="211500" y="1173550"/>
            <a:ext cx="8721000" cy="11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L.O: I can retrieve and record information from the text</a:t>
            </a: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          </a:t>
            </a:r>
            <a:r>
              <a:rPr lang="en-GB" dirty="0" smtClean="0">
                <a:latin typeface="XCCW Joined 5a" panose="03050602040000000000" pitchFamily="66" charset="0"/>
              </a:rPr>
              <a:t>Rapid retrieval</a:t>
            </a:r>
            <a:endParaRPr lang="en-GB" sz="36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Ed </a:t>
            </a:r>
            <a:r>
              <a:rPr lang="en-US" sz="3600" dirty="0" err="1" smtClean="0">
                <a:latin typeface="XCCW Joined 5a" panose="03050602040000000000" pitchFamily="66" charset="0"/>
              </a:rPr>
              <a:t>Sheeran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44" y="3517467"/>
            <a:ext cx="1861053" cy="285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>
            <a:spLocks noGrp="1"/>
          </p:cNvSpPr>
          <p:nvPr>
            <p:ph type="title"/>
          </p:nvPr>
        </p:nvSpPr>
        <p:spPr>
          <a:xfrm>
            <a:off x="1805075" y="274650"/>
            <a:ext cx="7158816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800" dirty="0">
                <a:latin typeface="XCCW Joined 5a" panose="03050602040000000000" pitchFamily="66" charset="0"/>
              </a:rPr>
              <a:t>How can we retrieve information from the </a:t>
            </a:r>
            <a:r>
              <a:rPr lang="en-GB" sz="2800" dirty="0" smtClean="0">
                <a:latin typeface="XCCW Joined 5a" panose="03050602040000000000" pitchFamily="66" charset="0"/>
              </a:rPr>
              <a:t>text? </a:t>
            </a:r>
            <a:endParaRPr sz="4000" dirty="0">
              <a:latin typeface="XCCW Joined 5a" panose="03050602040000000000" pitchFamily="66" charset="0"/>
            </a:endParaRPr>
          </a:p>
        </p:txBody>
      </p:sp>
      <p:sp>
        <p:nvSpPr>
          <p:cNvPr id="247" name="Google Shape;247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latin typeface="XCCW Joined 5a" panose="03050602040000000000" pitchFamily="66" charset="0"/>
              </a:rPr>
              <a:t>We need to...</a:t>
            </a:r>
            <a:endParaRPr dirty="0"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Read the text carefully​</a:t>
            </a:r>
            <a:b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</a:b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Find the important information​</a:t>
            </a:r>
            <a:b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</a:b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Pick out the information in order to answer questions</a:t>
            </a: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48" name="Google Shape;24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262" y="183428"/>
            <a:ext cx="447675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62" y="385762"/>
            <a:ext cx="44862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8" y="1795026"/>
            <a:ext cx="7833557" cy="1915712"/>
          </a:xfrm>
          <a:prstGeom prst="rect">
            <a:avLst/>
          </a:prstGeom>
        </p:spPr>
      </p:pic>
      <p:sp>
        <p:nvSpPr>
          <p:cNvPr id="260" name="Google Shape;260;p37"/>
          <p:cNvSpPr txBox="1">
            <a:spLocks noGrp="1"/>
          </p:cNvSpPr>
          <p:nvPr>
            <p:ph type="title"/>
          </p:nvPr>
        </p:nvSpPr>
        <p:spPr>
          <a:xfrm>
            <a:off x="2071500" y="274650"/>
            <a:ext cx="66153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XCCW Joined 5a" panose="03050602040000000000" pitchFamily="66" charset="0"/>
              </a:rPr>
              <a:t>Tell your </a:t>
            </a:r>
            <a:r>
              <a:rPr lang="en-GB" sz="2800" dirty="0" smtClean="0">
                <a:latin typeface="XCCW Joined 5a" panose="03050602040000000000" pitchFamily="66" charset="0"/>
              </a:rPr>
              <a:t>partner: What </a:t>
            </a:r>
            <a:r>
              <a:rPr lang="en-GB" sz="2800" dirty="0" smtClean="0">
                <a:latin typeface="XCCW Joined 5a" panose="03050602040000000000" pitchFamily="66" charset="0"/>
              </a:rPr>
              <a:t>was Ed doing in 2004? </a:t>
            </a:r>
            <a:endParaRPr sz="2800" dirty="0">
              <a:latin typeface="XCCW Joined 5a" panose="03050602040000000000" pitchFamily="66" charset="0"/>
            </a:endParaRPr>
          </a:p>
        </p:txBody>
      </p:sp>
      <p:pic>
        <p:nvPicPr>
          <p:cNvPr id="262" name="Google Shape;262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800" y="97516"/>
            <a:ext cx="1734325" cy="1497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20;p31"/>
          <p:cNvSpPr txBox="1">
            <a:spLocks/>
          </p:cNvSpPr>
          <p:nvPr/>
        </p:nvSpPr>
        <p:spPr>
          <a:xfrm>
            <a:off x="457200" y="4167350"/>
            <a:ext cx="8229600" cy="1059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sz="54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4000" dirty="0" smtClean="0">
                <a:solidFill>
                  <a:srgbClr val="00B050"/>
                </a:solidFill>
                <a:latin typeface="XCCW Joined 5a" panose="03050602040000000000" pitchFamily="66" charset="0"/>
                <a:cs typeface="Arial"/>
                <a:sym typeface="Arial"/>
              </a:rPr>
              <a:t>Recording music</a:t>
            </a:r>
            <a:endParaRPr lang="en-GB" dirty="0" smtClean="0"/>
          </a:p>
          <a:p>
            <a:pPr marL="0" indent="0">
              <a:spcBef>
                <a:spcPts val="640"/>
              </a:spcBef>
              <a:buSzPts val="3200"/>
              <a:buFont typeface="Arial"/>
              <a:buNone/>
            </a:pPr>
            <a:endParaRPr lang="en-GB" sz="2000" dirty="0"/>
          </a:p>
        </p:txBody>
      </p:sp>
      <p:sp>
        <p:nvSpPr>
          <p:cNvPr id="9" name="Oval 8"/>
          <p:cNvSpPr/>
          <p:nvPr/>
        </p:nvSpPr>
        <p:spPr>
          <a:xfrm>
            <a:off x="168800" y="2131264"/>
            <a:ext cx="5409964" cy="469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627461" y="378558"/>
            <a:ext cx="74429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 b="1" u="sng" dirty="0">
                <a:latin typeface="XCCW Joined 5a" panose="03050602040000000000" pitchFamily="66" charset="0"/>
              </a:rPr>
              <a:t>Tell your partner:</a:t>
            </a:r>
            <a:r>
              <a:rPr lang="en-GB" sz="3200" dirty="0">
                <a:latin typeface="XCCW Joined 5a" panose="03050602040000000000" pitchFamily="66" charset="0"/>
              </a:rPr>
              <a:t> We are going to read a </a:t>
            </a:r>
            <a:r>
              <a:rPr lang="en-GB" sz="3200" dirty="0" smtClean="0">
                <a:latin typeface="XCCW Joined 5a" panose="03050602040000000000" pitchFamily="66" charset="0"/>
              </a:rPr>
              <a:t>text </a:t>
            </a:r>
            <a:r>
              <a:rPr lang="en-GB" sz="3200" dirty="0">
                <a:latin typeface="XCCW Joined 5a" panose="03050602040000000000" pitchFamily="66" charset="0"/>
              </a:rPr>
              <a:t>called </a:t>
            </a:r>
            <a:r>
              <a:rPr lang="en-GB" sz="3200" dirty="0" smtClean="0">
                <a:latin typeface="XCCW Joined 5a" panose="03050602040000000000" pitchFamily="66" charset="0"/>
              </a:rPr>
              <a:t>‘Ed </a:t>
            </a:r>
            <a:r>
              <a:rPr lang="en-GB" sz="3200" dirty="0" err="1" smtClean="0">
                <a:latin typeface="XCCW Joined 5a" panose="03050602040000000000" pitchFamily="66" charset="0"/>
              </a:rPr>
              <a:t>Sheeran</a:t>
            </a:r>
            <a:r>
              <a:rPr lang="en-GB" sz="3200" dirty="0" smtClean="0">
                <a:latin typeface="XCCW Joined 5a" panose="03050602040000000000" pitchFamily="66" charset="0"/>
              </a:rPr>
              <a:t>’</a:t>
            </a:r>
            <a:endParaRPr dirty="0">
              <a:latin typeface="XCCW Joined 5a" panose="03050602040000000000" pitchFamily="66" charset="0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808019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b="1" dirty="0">
                <a:latin typeface="XCCW Joined 5a" panose="03050602040000000000" pitchFamily="66" charset="0"/>
              </a:rPr>
              <a:t>What do you think this </a:t>
            </a:r>
            <a:r>
              <a:rPr lang="en-GB" sz="2400" b="1" dirty="0" smtClean="0">
                <a:latin typeface="XCCW Joined 5a" panose="03050602040000000000" pitchFamily="66" charset="0"/>
              </a:rPr>
              <a:t>text is </a:t>
            </a:r>
            <a:r>
              <a:rPr lang="en-GB" sz="2400" b="1" dirty="0">
                <a:latin typeface="XCCW Joined 5a" panose="03050602040000000000" pitchFamily="66" charset="0"/>
              </a:rPr>
              <a:t>about?</a:t>
            </a:r>
            <a:endParaRPr sz="24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I think the </a:t>
            </a: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text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is about… because...</a:t>
            </a:r>
            <a:endParaRPr sz="24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sz="24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XCCW Joined 5a" panose="03050602040000000000" pitchFamily="66" charset="0"/>
              </a:rPr>
              <a:t>What type of text do you think it is?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B0F0"/>
                </a:solidFill>
                <a:latin typeface="XCCW Joined 5a" panose="03050602040000000000" pitchFamily="66" charset="0"/>
              </a:rPr>
              <a:t>I think the text is…</a:t>
            </a:r>
            <a:endParaRPr sz="2400" dirty="0">
              <a:solidFill>
                <a:srgbClr val="00B0F0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b="1" dirty="0">
                <a:latin typeface="XCCW Joined 5a" panose="03050602040000000000" pitchFamily="66" charset="0"/>
              </a:rPr>
              <a:t>What do we need to have in a </a:t>
            </a:r>
            <a:r>
              <a:rPr lang="en-GB" sz="2400" b="1" dirty="0" smtClean="0">
                <a:latin typeface="XCCW Joined 5a" panose="03050602040000000000" pitchFamily="66" charset="0"/>
              </a:rPr>
              <a:t>report?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A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good </a:t>
            </a: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report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must have...</a:t>
            </a:r>
            <a:endParaRPr sz="24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14"/>
          <p:cNvSpPr txBox="1"/>
          <p:nvPr/>
        </p:nvSpPr>
        <p:spPr>
          <a:xfrm>
            <a:off x="585675" y="5219100"/>
            <a:ext cx="8229600" cy="9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chemeClr val="accent5"/>
                </a:solidFill>
                <a:latin typeface="XCCW Joined 5a" panose="03050602040000000000" pitchFamily="66" charset="0"/>
                <a:ea typeface="Calibri"/>
                <a:cs typeface="Calibri"/>
                <a:sym typeface="Calibri"/>
              </a:rPr>
              <a:t>Facts, headings, subheadings, relevant information.</a:t>
            </a:r>
            <a:endParaRPr dirty="0">
              <a:solidFill>
                <a:schemeClr val="accent5"/>
              </a:solidFill>
              <a:latin typeface="XCCW Joined 5a" panose="03050602040000000000" pitchFamily="66" charset="0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995" y="854460"/>
            <a:ext cx="5059078" cy="5939953"/>
          </a:xfrm>
          <a:prstGeom prst="rect">
            <a:avLst/>
          </a:prstGeom>
        </p:spPr>
      </p:pic>
      <p:sp>
        <p:nvSpPr>
          <p:cNvPr id="288" name="Google Shape;288;p41"/>
          <p:cNvSpPr txBox="1">
            <a:spLocks noGrp="1"/>
          </p:cNvSpPr>
          <p:nvPr>
            <p:ph type="title"/>
          </p:nvPr>
        </p:nvSpPr>
        <p:spPr>
          <a:xfrm>
            <a:off x="457200" y="-4548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XCCW Joined 5a" panose="03050602040000000000" pitchFamily="66" charset="0"/>
              </a:rPr>
              <a:t>Main task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89" name="Google Shape;289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B050"/>
                </a:solidFill>
              </a:rPr>
              <a:t/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dirty="0"/>
          </a:p>
        </p:txBody>
      </p:sp>
      <p:sp>
        <p:nvSpPr>
          <p:cNvPr id="290" name="Google Shape;290;p41"/>
          <p:cNvSpPr txBox="1">
            <a:spLocks noGrp="1"/>
          </p:cNvSpPr>
          <p:nvPr>
            <p:ph type="body" idx="2"/>
          </p:nvPr>
        </p:nvSpPr>
        <p:spPr>
          <a:xfrm>
            <a:off x="288470" y="1143000"/>
            <a:ext cx="8675915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GB" dirty="0"/>
              <a:t/>
            </a:r>
            <a:br>
              <a:rPr lang="en-GB" dirty="0"/>
            </a:br>
            <a:endParaRPr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2520" y="1257672"/>
            <a:ext cx="3524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Halifax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2520" y="2728989"/>
            <a:ext cx="867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Taylor Swift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74" y="4199044"/>
            <a:ext cx="867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Services to charity and music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5806" y="5677758"/>
            <a:ext cx="496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Sound looping machine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3"/>
          <p:cNvSpPr txBox="1">
            <a:spLocks noGrp="1"/>
          </p:cNvSpPr>
          <p:nvPr>
            <p:ph type="ctrTitle"/>
          </p:nvPr>
        </p:nvSpPr>
        <p:spPr>
          <a:xfrm>
            <a:off x="685800" y="23525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4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303" name="Google Shape;303;p43"/>
          <p:cNvSpPr txBox="1">
            <a:spLocks noGrp="1"/>
          </p:cNvSpPr>
          <p:nvPr>
            <p:ph type="subTitle" idx="1"/>
          </p:nvPr>
        </p:nvSpPr>
        <p:spPr>
          <a:xfrm>
            <a:off x="211500" y="1367096"/>
            <a:ext cx="8721000" cy="11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L.O: I can make inferences from the text</a:t>
            </a:r>
            <a:endParaRPr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Thinking </a:t>
            </a:r>
            <a:r>
              <a:rPr lang="en-GB" dirty="0" smtClean="0">
                <a:latin typeface="XCCW Joined 5a" panose="03050602040000000000" pitchFamily="66" charset="0"/>
              </a:rPr>
              <a:t>Caps</a:t>
            </a:r>
            <a:endParaRPr lang="en-GB" sz="4800"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800" dirty="0" smtClean="0">
                <a:latin typeface="XCCW Joined 5a" panose="03050602040000000000" pitchFamily="66" charset="0"/>
              </a:rPr>
              <a:t>Ed </a:t>
            </a:r>
            <a:r>
              <a:rPr lang="en-US" sz="4800" dirty="0" err="1" smtClean="0">
                <a:latin typeface="XCCW Joined 5a" panose="03050602040000000000" pitchFamily="66" charset="0"/>
              </a:rPr>
              <a:t>Sheeran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44" y="3517467"/>
            <a:ext cx="1861053" cy="285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4"/>
          <p:cNvSpPr txBox="1">
            <a:spLocks noGrp="1"/>
          </p:cNvSpPr>
          <p:nvPr>
            <p:ph type="title"/>
          </p:nvPr>
        </p:nvSpPr>
        <p:spPr>
          <a:xfrm>
            <a:off x="2191525" y="454496"/>
            <a:ext cx="685803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400" dirty="0">
                <a:latin typeface="XCCW Joined 5a" panose="03050602040000000000" pitchFamily="66" charset="0"/>
              </a:rPr>
              <a:t>How can we find </a:t>
            </a:r>
            <a:r>
              <a:rPr lang="en-GB" sz="2400" dirty="0" smtClean="0">
                <a:latin typeface="XCCW Joined 5a" panose="03050602040000000000" pitchFamily="66" charset="0"/>
              </a:rPr>
              <a:t>out specific facts. </a:t>
            </a:r>
            <a:endParaRPr dirty="0"/>
          </a:p>
        </p:txBody>
      </p:sp>
      <p:sp>
        <p:nvSpPr>
          <p:cNvPr id="312" name="Google Shape;312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r>
              <a:rPr lang="en-GB" dirty="0">
                <a:latin typeface="XCCW Joined 5a" panose="03050602040000000000" pitchFamily="66" charset="0"/>
              </a:rPr>
              <a:t>Use clues from the text​ and make a sensible </a:t>
            </a:r>
            <a:r>
              <a:rPr lang="en-GB" dirty="0" smtClean="0">
                <a:latin typeface="XCCW Joined 5a" panose="03050602040000000000" pitchFamily="66" charset="0"/>
              </a:rPr>
              <a:t>guess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r>
              <a:rPr lang="en-GB" dirty="0" smtClean="0">
                <a:latin typeface="XCCW Joined 5a" panose="03050602040000000000" pitchFamily="66" charset="0"/>
              </a:rPr>
              <a:t>Use the subheadings and images to help you locate information 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313" name="Google Shape;31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800" y="97516"/>
            <a:ext cx="1734325" cy="14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262" y="183428"/>
            <a:ext cx="447675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62" y="385762"/>
            <a:ext cx="44862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>
            <a:spLocks noGrp="1"/>
          </p:cNvSpPr>
          <p:nvPr>
            <p:ph type="title"/>
          </p:nvPr>
        </p:nvSpPr>
        <p:spPr>
          <a:xfrm>
            <a:off x="2161275" y="274650"/>
            <a:ext cx="6525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</a:t>
            </a:r>
            <a:r>
              <a:rPr lang="en-GB" sz="2400" b="1" u="sng" dirty="0" smtClean="0">
                <a:latin typeface="XCCW Joined 5a" panose="03050602040000000000" pitchFamily="66" charset="0"/>
              </a:rPr>
              <a:t>:</a:t>
            </a:r>
            <a:endParaRPr sz="3600" dirty="0">
              <a:latin typeface="XCCW Joined 5a" panose="03050602040000000000" pitchFamily="66" charset="0"/>
            </a:endParaRPr>
          </a:p>
        </p:txBody>
      </p:sp>
      <p:sp>
        <p:nvSpPr>
          <p:cNvPr id="326" name="Google Shape;326;p46"/>
          <p:cNvSpPr txBox="1">
            <a:spLocks noGrp="1"/>
          </p:cNvSpPr>
          <p:nvPr>
            <p:ph type="body" idx="1"/>
          </p:nvPr>
        </p:nvSpPr>
        <p:spPr>
          <a:xfrm>
            <a:off x="527975" y="1771916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GB" sz="3600" dirty="0" smtClean="0">
                <a:latin typeface="XCCW Joined 5a" panose="03050602040000000000" pitchFamily="66" charset="0"/>
              </a:rPr>
              <a:t>Why </a:t>
            </a:r>
            <a:r>
              <a:rPr lang="en-GB" sz="3600" dirty="0">
                <a:latin typeface="XCCW Joined 5a" panose="03050602040000000000" pitchFamily="66" charset="0"/>
              </a:rPr>
              <a:t>do you </a:t>
            </a:r>
            <a:r>
              <a:rPr lang="en-GB" sz="3600" dirty="0" smtClean="0">
                <a:latin typeface="XCCW Joined 5a" panose="03050602040000000000" pitchFamily="66" charset="0"/>
              </a:rPr>
              <a:t>think the author has </a:t>
            </a:r>
            <a:r>
              <a:rPr lang="en-GB" sz="3600" dirty="0" smtClean="0">
                <a:latin typeface="XCCW Joined 5a" panose="03050602040000000000" pitchFamily="66" charset="0"/>
              </a:rPr>
              <a:t>included an image of Ed </a:t>
            </a:r>
            <a:r>
              <a:rPr lang="en-GB" sz="3600" dirty="0" err="1" smtClean="0">
                <a:latin typeface="XCCW Joined 5a" panose="03050602040000000000" pitchFamily="66" charset="0"/>
              </a:rPr>
              <a:t>Sheeran</a:t>
            </a:r>
            <a:r>
              <a:rPr lang="en-GB" sz="3600" dirty="0" smtClean="0">
                <a:latin typeface="XCCW Joined 5a" panose="03050602040000000000" pitchFamily="66" charset="0"/>
              </a:rPr>
              <a:t>?</a:t>
            </a:r>
            <a:endParaRPr lang="en-GB" sz="3600" dirty="0" smtClean="0">
              <a:latin typeface="XCCW Joined 5a" panose="03050602040000000000" pitchFamily="66" charset="0"/>
            </a:endParaRPr>
          </a:p>
          <a:p>
            <a:pPr marL="114300" indent="0">
              <a:buNone/>
            </a:pPr>
            <a:endParaRPr lang="en-GB" sz="3600" dirty="0" smtClean="0">
              <a:solidFill>
                <a:srgbClr val="00B050"/>
              </a:solidFill>
              <a:latin typeface="XCCW Joined 5a" panose="03050602040000000000" pitchFamily="66" charset="0"/>
            </a:endParaRPr>
          </a:p>
          <a:p>
            <a:pPr marL="114300" indent="0">
              <a:buNone/>
            </a:pPr>
            <a:r>
              <a:rPr lang="en-GB" sz="3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To let the reader know what Ed </a:t>
            </a:r>
            <a:r>
              <a:rPr lang="en-GB" sz="3600" dirty="0" err="1" smtClean="0">
                <a:solidFill>
                  <a:srgbClr val="00B050"/>
                </a:solidFill>
                <a:latin typeface="XCCW Joined 5a" panose="03050602040000000000" pitchFamily="66" charset="0"/>
              </a:rPr>
              <a:t>Sheeran</a:t>
            </a:r>
            <a:r>
              <a:rPr lang="en-GB" sz="3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looks like.</a:t>
            </a:r>
            <a:endParaRPr lang="en-GB" sz="36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pic>
        <p:nvPicPr>
          <p:cNvPr id="327" name="Google Shape;32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975" y="274641"/>
            <a:ext cx="1734325" cy="14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198" y="540906"/>
            <a:ext cx="4452532" cy="6317094"/>
          </a:xfrm>
          <a:prstGeom prst="rect">
            <a:avLst/>
          </a:prstGeom>
        </p:spPr>
      </p:pic>
      <p:sp>
        <p:nvSpPr>
          <p:cNvPr id="351" name="Google Shape;351;p50"/>
          <p:cNvSpPr txBox="1">
            <a:spLocks noGrp="1"/>
          </p:cNvSpPr>
          <p:nvPr>
            <p:ph type="title"/>
          </p:nvPr>
        </p:nvSpPr>
        <p:spPr>
          <a:xfrm>
            <a:off x="443592" y="-479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XCCW Joined 5a" panose="03050602040000000000" pitchFamily="66" charset="0"/>
              </a:rPr>
              <a:t>Main task</a:t>
            </a:r>
            <a:endParaRPr dirty="0">
              <a:solidFill>
                <a:srgbClr val="000000"/>
              </a:solidFill>
              <a:latin typeface="XCCW Joined 5a" panose="0305060204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8441" y="812091"/>
            <a:ext cx="455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The Queen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8441" y="2226931"/>
            <a:ext cx="455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Because the </a:t>
            </a:r>
            <a:r>
              <a:rPr lang="en-GB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amount of albums he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has sold</a:t>
            </a:r>
            <a:endParaRPr lang="en-GB" sz="16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0230" y="3534048"/>
            <a:ext cx="438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To be able to write new music. 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7246" y="5646757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8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2"/>
          <p:cNvSpPr txBox="1">
            <a:spLocks noGrp="1"/>
          </p:cNvSpPr>
          <p:nvPr>
            <p:ph type="ctrTitle"/>
          </p:nvPr>
        </p:nvSpPr>
        <p:spPr>
          <a:xfrm>
            <a:off x="685800" y="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5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366" name="Google Shape;366;p52"/>
          <p:cNvSpPr txBox="1">
            <a:spLocks noGrp="1"/>
          </p:cNvSpPr>
          <p:nvPr>
            <p:ph type="subTitle" idx="1"/>
          </p:nvPr>
        </p:nvSpPr>
        <p:spPr>
          <a:xfrm>
            <a:off x="287299" y="1637574"/>
            <a:ext cx="8733000" cy="11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L.O: I can make links to the text</a:t>
            </a:r>
            <a:endParaRPr dirty="0">
              <a:latin typeface="XCCW Joined 5a" panose="03050602040000000000" pitchFamily="66" charset="0"/>
            </a:endParaRPr>
          </a:p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Question of the </a:t>
            </a:r>
            <a:r>
              <a:rPr lang="en-GB" dirty="0" smtClean="0">
                <a:latin typeface="XCCW Joined 5a" panose="03050602040000000000" pitchFamily="66" charset="0"/>
              </a:rPr>
              <a:t>Week</a:t>
            </a:r>
            <a:endParaRPr lang="en-GB" sz="4800" dirty="0">
              <a:latin typeface="XCCW Joined 5a" panose="03050602040000000000" pitchFamily="66" charset="0"/>
            </a:endParaRPr>
          </a:p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800" dirty="0" smtClean="0">
                <a:latin typeface="XCCW Joined 5a" panose="03050602040000000000" pitchFamily="66" charset="0"/>
              </a:rPr>
              <a:t>Ed </a:t>
            </a:r>
            <a:r>
              <a:rPr lang="en-US" sz="4800" dirty="0" err="1" smtClean="0">
                <a:latin typeface="XCCW Joined 5a" panose="03050602040000000000" pitchFamily="66" charset="0"/>
              </a:rPr>
              <a:t>Sheeran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44" y="3517467"/>
            <a:ext cx="1861053" cy="285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262" y="183428"/>
            <a:ext cx="447675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62" y="385762"/>
            <a:ext cx="44862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262" y="183428"/>
            <a:ext cx="4476750" cy="602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4"/>
          <p:cNvSpPr txBox="1">
            <a:spLocks noGrp="1"/>
          </p:cNvSpPr>
          <p:nvPr>
            <p:ph type="title"/>
          </p:nvPr>
        </p:nvSpPr>
        <p:spPr>
          <a:xfrm>
            <a:off x="2243525" y="274650"/>
            <a:ext cx="6443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</a:t>
            </a:r>
            <a:r>
              <a:rPr lang="en-GB" sz="2400" b="1" u="sng" dirty="0" smtClean="0">
                <a:latin typeface="XCCW Joined 5a" panose="03050602040000000000" pitchFamily="66" charset="0"/>
              </a:rPr>
              <a:t>partner:</a:t>
            </a:r>
            <a:endParaRPr sz="2400" dirty="0">
              <a:latin typeface="XCCW Joined 5a" panose="03050602040000000000" pitchFamily="66" charset="0"/>
            </a:endParaRPr>
          </a:p>
        </p:txBody>
      </p:sp>
      <p:sp>
        <p:nvSpPr>
          <p:cNvPr id="382" name="Google Shape;382;p54"/>
          <p:cNvSpPr txBox="1">
            <a:spLocks noGrp="1"/>
          </p:cNvSpPr>
          <p:nvPr>
            <p:ph type="body" idx="1"/>
          </p:nvPr>
        </p:nvSpPr>
        <p:spPr>
          <a:xfrm>
            <a:off x="457200" y="1961050"/>
            <a:ext cx="8229600" cy="416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5a" panose="03050602040000000000" pitchFamily="66" charset="0"/>
              </a:rPr>
              <a:t>What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5a" panose="03050602040000000000" pitchFamily="66" charset="0"/>
              </a:rPr>
              <a:t>do you think it’s like to be a famous singer and song writer? 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I think being a famous singer would be an amazing career because I think I would enjoy singing songs on a stage to lots of fans. </a:t>
            </a:r>
            <a:endParaRPr sz="24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pic>
        <p:nvPicPr>
          <p:cNvPr id="383" name="Google Shape;383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075" y="274641"/>
            <a:ext cx="1734325" cy="14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49" y="177078"/>
            <a:ext cx="5185641" cy="66781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23931" y="646288"/>
            <a:ext cx="318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XCCW Joined 5a" panose="03050602040000000000" pitchFamily="66" charset="0"/>
              </a:rPr>
              <a:t>Drawing</a:t>
            </a:r>
            <a:endParaRPr lang="en-GB" sz="2000" dirty="0"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00B050"/>
                </a:solidFill>
                <a:latin typeface="XCCW Joined 5a" panose="03050602040000000000" pitchFamily="66" charset="0"/>
              </a:rPr>
              <a:t>Sharing answers</a:t>
            </a:r>
            <a:endParaRPr b="1" u="sng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395" name="Google Shape;39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dirty="0">
                <a:latin typeface="XCCW Joined 5a" panose="03050602040000000000" pitchFamily="66" charset="0"/>
              </a:rPr>
              <a:t>Choose children to read out their </a:t>
            </a:r>
            <a:r>
              <a:rPr lang="en-GB" dirty="0" smtClean="0">
                <a:latin typeface="XCCW Joined 5a" panose="03050602040000000000" pitchFamily="66" charset="0"/>
              </a:rPr>
              <a:t>diary entry </a:t>
            </a:r>
            <a:r>
              <a:rPr lang="en-GB" dirty="0" smtClean="0">
                <a:latin typeface="XCCW Joined 5a" panose="03050602040000000000" pitchFamily="66" charset="0"/>
              </a:rPr>
              <a:t>and </a:t>
            </a:r>
            <a:r>
              <a:rPr lang="en-GB" dirty="0">
                <a:latin typeface="XCCW Joined 5a" panose="03050602040000000000" pitchFamily="66" charset="0"/>
              </a:rPr>
              <a:t>share with the class.</a:t>
            </a:r>
            <a:endParaRPr dirty="0"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862" y="385762"/>
            <a:ext cx="44862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680650" y="274650"/>
            <a:ext cx="720011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latin typeface="XCCW Joined 5a" panose="03050602040000000000" pitchFamily="66" charset="0"/>
              </a:rPr>
              <a:t>Tell your partner</a:t>
            </a:r>
            <a:r>
              <a:rPr lang="en-GB" sz="3600" b="1" u="sng" dirty="0" smtClean="0">
                <a:latin typeface="XCCW Joined 5a" panose="03050602040000000000" pitchFamily="66" charset="0"/>
              </a:rPr>
              <a:t>: Which one is correct?</a:t>
            </a:r>
            <a:endParaRPr sz="3600" b="1" u="sng" dirty="0">
              <a:latin typeface="XCCW Joined 5a" panose="03050602040000000000" pitchFamily="66" charset="0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249379" y="1738746"/>
            <a:ext cx="8492837" cy="495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XCCW Joined 5a" panose="03050602040000000000" pitchFamily="66" charset="0"/>
              </a:rPr>
              <a:t>This report gives the reader…</a:t>
            </a:r>
            <a:endParaRPr lang="en-US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US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XCCW Joined 5a" panose="03050602040000000000" pitchFamily="66" charset="0"/>
              </a:rPr>
              <a:t>Facts                   Jokes</a:t>
            </a:r>
            <a:endParaRPr lang="en-US" sz="28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US" sz="28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XCCW Joined 5a" panose="03050602040000000000" pitchFamily="66" charset="0"/>
              </a:rPr>
              <a:t>A story               A poem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US" sz="18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GB" sz="2800" dirty="0" smtClean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It </a:t>
            </a: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is 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___________ because it …</a:t>
            </a:r>
            <a:endParaRPr sz="1800" dirty="0">
              <a:latin typeface="XCCW Joined 5a" panose="03050602040000000000" pitchFamily="66" charset="0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319966" y="2747245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25583" y="3745817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39000" y="2770381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38999" y="3802016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32187" y="2822299"/>
            <a:ext cx="84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GB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7461" y="5212231"/>
            <a:ext cx="1494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facts</a:t>
            </a:r>
            <a:endParaRPr lang="en-GB" sz="32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6588" y="5982766"/>
            <a:ext cx="869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Answers the questions in the subheadings. </a:t>
            </a:r>
            <a:endParaRPr lang="en-GB" sz="2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0" y="2200020"/>
            <a:ext cx="6910100" cy="3113994"/>
          </a:xfrm>
          <a:prstGeom prst="rect">
            <a:avLst/>
          </a:prstGeom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03500" y="1562713"/>
            <a:ext cx="9005456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XCCW Joined 5a" panose="03050602040000000000" pitchFamily="66" charset="0"/>
              </a:rPr>
              <a:t>Ed </a:t>
            </a:r>
            <a:r>
              <a:rPr lang="en-US" sz="2400" dirty="0" err="1" smtClean="0">
                <a:latin typeface="XCCW Joined 5a" panose="03050602040000000000" pitchFamily="66" charset="0"/>
              </a:rPr>
              <a:t>Sheeran</a:t>
            </a:r>
            <a:r>
              <a:rPr lang="en-US" sz="2400" dirty="0" smtClean="0">
                <a:latin typeface="XCCW Joined 5a" panose="03050602040000000000" pitchFamily="66" charset="0"/>
              </a:rPr>
              <a:t> was born on 17</a:t>
            </a:r>
            <a:r>
              <a:rPr lang="en-US" sz="2400" baseline="30000" dirty="0" smtClean="0">
                <a:latin typeface="XCCW Joined 5a" panose="03050602040000000000" pitchFamily="66" charset="0"/>
              </a:rPr>
              <a:t>th</a:t>
            </a:r>
            <a:r>
              <a:rPr lang="en-US" sz="2400" dirty="0" smtClean="0">
                <a:latin typeface="XCCW Joined 5a" panose="03050602040000000000" pitchFamily="66" charset="0"/>
              </a:rPr>
              <a:t> February 1991. </a:t>
            </a:r>
            <a:endParaRPr sz="24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sz="1800" dirty="0" smtClean="0">
              <a:solidFill>
                <a:schemeClr val="accent3">
                  <a:lumMod val="75000"/>
                </a:schemeClr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sz="1800" dirty="0">
              <a:solidFill>
                <a:schemeClr val="accent3">
                  <a:lumMod val="75000"/>
                </a:schemeClr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GB" sz="1800" dirty="0" smtClean="0">
              <a:solidFill>
                <a:schemeClr val="accent3">
                  <a:lumMod val="75000"/>
                </a:schemeClr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GB" sz="2800" dirty="0" smtClean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GB"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GB" sz="2800" dirty="0" smtClean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GB"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It </a:t>
            </a: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is ___________ because 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it says …..</a:t>
            </a:r>
            <a:endParaRPr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680650" y="274650"/>
            <a:ext cx="720011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latin typeface="XCCW Joined 5a" panose="03050602040000000000" pitchFamily="66" charset="0"/>
              </a:rPr>
              <a:t>Tell your partner: True or False?</a:t>
            </a:r>
            <a:endParaRPr sz="3600" b="1" u="sng" dirty="0">
              <a:latin typeface="XCCW Joined 5a" panose="03050602040000000000" pitchFamily="66" charset="0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85241"/>
              </p:ext>
            </p:extLst>
          </p:nvPr>
        </p:nvGraphicFramePr>
        <p:xfrm>
          <a:off x="7418883" y="2202873"/>
          <a:ext cx="1309478" cy="838662"/>
        </p:xfrm>
        <a:graphic>
          <a:graphicData uri="http://schemas.openxmlformats.org/drawingml/2006/table">
            <a:tbl>
              <a:tblPr firstRow="1" bandRow="1">
                <a:tableStyleId>{3D4E781B-AEC1-42D8-8F1B-C61614A6804D}</a:tableStyleId>
              </a:tblPr>
              <a:tblGrid>
                <a:gridCol w="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82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23018" y="2673927"/>
            <a:ext cx="498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10146" y="5436005"/>
            <a:ext cx="13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true</a:t>
            </a:r>
            <a:endParaRPr lang="en-GB" sz="32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588" y="5982766"/>
            <a:ext cx="869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He was born on 17</a:t>
            </a:r>
            <a:r>
              <a:rPr lang="en-GB" sz="2800" baseline="30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th</a:t>
            </a:r>
            <a:r>
              <a:rPr lang="en-GB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February 1991</a:t>
            </a:r>
            <a:endParaRPr lang="en-GB" sz="2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90551" y="2054957"/>
            <a:ext cx="2623049" cy="722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8218" y="2503869"/>
            <a:ext cx="1529244" cy="722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395" y="830394"/>
            <a:ext cx="4568825" cy="6027417"/>
          </a:xfrm>
          <a:prstGeom prst="rect">
            <a:avLst/>
          </a:prstGeom>
        </p:spPr>
      </p:pic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4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 b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/>
          </a:p>
        </p:txBody>
      </p:sp>
      <p:sp>
        <p:nvSpPr>
          <p:cNvPr id="14" name="Google Shape;158;p23"/>
          <p:cNvSpPr txBox="1">
            <a:spLocks noGrp="1"/>
          </p:cNvSpPr>
          <p:nvPr>
            <p:ph type="title"/>
          </p:nvPr>
        </p:nvSpPr>
        <p:spPr>
          <a:xfrm>
            <a:off x="429490" y="-1163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800" u="sng" dirty="0">
                <a:latin typeface="XCCW Joined 5a" panose="03050602040000000000" pitchFamily="66" charset="0"/>
              </a:rPr>
              <a:t>Main task</a:t>
            </a:r>
            <a:endParaRPr sz="4800" u="sng" dirty="0">
              <a:latin typeface="XCCW Joined 5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5395" y="1292423"/>
            <a:ext cx="4255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Breaking in the US Music Scene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127427"/>
            <a:ext cx="4212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To make it easier for the reader to find the facts  / information.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3577" y="3188038"/>
            <a:ext cx="410688" cy="31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X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0465" y="4909257"/>
            <a:ext cx="582821" cy="308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X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6458" y="5817344"/>
            <a:ext cx="582821" cy="308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4183" y="6161516"/>
            <a:ext cx="410688" cy="31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69673" y="6475914"/>
            <a:ext cx="1351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51200" y="5671127"/>
            <a:ext cx="1369785" cy="37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69673" y="5652655"/>
            <a:ext cx="1351312" cy="44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4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9" grpId="0"/>
      <p:bldP spid="20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ctrTitle"/>
          </p:nvPr>
        </p:nvSpPr>
        <p:spPr>
          <a:xfrm>
            <a:off x="685800" y="23525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2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177" name="Google Shape;177;p25"/>
          <p:cNvSpPr txBox="1">
            <a:spLocks noGrp="1"/>
          </p:cNvSpPr>
          <p:nvPr>
            <p:ph type="subTitle" idx="1"/>
          </p:nvPr>
        </p:nvSpPr>
        <p:spPr>
          <a:xfrm>
            <a:off x="211500" y="1367096"/>
            <a:ext cx="8721000" cy="11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L.O: I can explain the meaning of words</a:t>
            </a:r>
            <a:endParaRPr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800"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latin typeface="XCCW Joined 5a" panose="03050602040000000000" pitchFamily="66" charset="0"/>
              </a:rPr>
              <a:t>Word </a:t>
            </a:r>
            <a:r>
              <a:rPr lang="en-GB" dirty="0" smtClean="0">
                <a:latin typeface="XCCW Joined 5a" panose="03050602040000000000" pitchFamily="66" charset="0"/>
              </a:rPr>
              <a:t>detectives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dirty="0" smtClean="0">
                <a:latin typeface="XCCW Joined 5a" panose="03050602040000000000" pitchFamily="66" charset="0"/>
              </a:rPr>
              <a:t>Ed </a:t>
            </a:r>
            <a:r>
              <a:rPr lang="en-US" dirty="0" err="1" smtClean="0">
                <a:latin typeface="XCCW Joined 5a" panose="03050602040000000000" pitchFamily="66" charset="0"/>
              </a:rPr>
              <a:t>Sheeran</a:t>
            </a:r>
            <a:endParaRPr lang="en-US" dirty="0" smtClean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/>
              <a:t>         </a:t>
            </a:r>
            <a:r>
              <a:rPr lang="en-GB" dirty="0" smtClean="0"/>
              <a:t>               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44" y="3517467"/>
            <a:ext cx="1861053" cy="285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1847000" y="467525"/>
            <a:ext cx="7186164" cy="95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400" dirty="0">
                <a:latin typeface="XCCW Joined 5a" panose="03050602040000000000" pitchFamily="66" charset="0"/>
              </a:rPr>
              <a:t>How can we work out the meaning of a word?</a:t>
            </a:r>
            <a:endParaRPr sz="24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/>
              <a:t> </a:t>
            </a:r>
            <a:endParaRPr sz="3600" dirty="0"/>
          </a:p>
        </p:txBody>
      </p:sp>
      <p:sp>
        <p:nvSpPr>
          <p:cNvPr id="186" name="Google Shape;186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>
                <a:latin typeface="XCCW Joined 5a" panose="03050602040000000000" pitchFamily="66" charset="0"/>
              </a:rPr>
              <a:t>We can use...</a:t>
            </a:r>
            <a:endParaRPr sz="2800" dirty="0"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Read around the word</a:t>
            </a:r>
            <a:endParaRPr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Use a dictionary</a:t>
            </a:r>
            <a:endParaRPr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Use synonyms e.g. happy - excited</a:t>
            </a:r>
            <a:endParaRPr sz="28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rgbClr val="434343"/>
                </a:solidFill>
                <a:latin typeface="XCCW Joined 5a" panose="03050602040000000000" pitchFamily="66" charset="0"/>
              </a:rPr>
              <a:t>When I am reading </a:t>
            </a:r>
            <a:r>
              <a:rPr lang="en-GB" sz="2800" dirty="0" smtClean="0">
                <a:solidFill>
                  <a:srgbClr val="434343"/>
                </a:solidFill>
                <a:latin typeface="XCCW Joined 5a" panose="03050602040000000000" pitchFamily="66" charset="0"/>
              </a:rPr>
              <a:t>the text, </a:t>
            </a:r>
            <a:r>
              <a:rPr lang="en-GB" sz="2800" dirty="0">
                <a:solidFill>
                  <a:srgbClr val="434343"/>
                </a:solidFill>
                <a:latin typeface="XCCW Joined 5a" panose="03050602040000000000" pitchFamily="66" charset="0"/>
              </a:rPr>
              <a:t>I want you to think about any words that you do not understand</a:t>
            </a:r>
            <a:endParaRPr sz="2800" dirty="0">
              <a:solidFill>
                <a:srgbClr val="434343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87" name="Google Shape;18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582</Words>
  <Application>Microsoft Office PowerPoint</Application>
  <PresentationFormat>On-screen Show (4:3)</PresentationFormat>
  <Paragraphs>134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XCCW Joined 5a</vt:lpstr>
      <vt:lpstr>Office Theme</vt:lpstr>
      <vt:lpstr>Lesson 1</vt:lpstr>
      <vt:lpstr>Tell your partner: We are going to read a text called ‘Ed Sheeran’</vt:lpstr>
      <vt:lpstr>PowerPoint Presentation</vt:lpstr>
      <vt:lpstr>PowerPoint Presentation</vt:lpstr>
      <vt:lpstr>Tell your partner: Which one is correct?</vt:lpstr>
      <vt:lpstr>Tell your partner: True or False?</vt:lpstr>
      <vt:lpstr>Main task</vt:lpstr>
      <vt:lpstr>Lesson 2</vt:lpstr>
      <vt:lpstr>Tell your partner: How can we work out the meaning of a word?  </vt:lpstr>
      <vt:lpstr>PowerPoint Presentation</vt:lpstr>
      <vt:lpstr>PowerPoint Presentation</vt:lpstr>
      <vt:lpstr>Tell your partner</vt:lpstr>
      <vt:lpstr>Tell your partner</vt:lpstr>
      <vt:lpstr>Main task</vt:lpstr>
      <vt:lpstr>Lesson 3</vt:lpstr>
      <vt:lpstr>Tell your partner: How can we retrieve information from the text? </vt:lpstr>
      <vt:lpstr>PowerPoint Presentation</vt:lpstr>
      <vt:lpstr>PowerPoint Presentation</vt:lpstr>
      <vt:lpstr>Tell your partner: What was Ed doing in 2004? </vt:lpstr>
      <vt:lpstr>Main task</vt:lpstr>
      <vt:lpstr>Lesson 4</vt:lpstr>
      <vt:lpstr>Tell your partner: How can we find out specific facts. </vt:lpstr>
      <vt:lpstr>PowerPoint Presentation</vt:lpstr>
      <vt:lpstr>PowerPoint Presentation</vt:lpstr>
      <vt:lpstr>Tell your partner:</vt:lpstr>
      <vt:lpstr>Main task</vt:lpstr>
      <vt:lpstr>Lesson 5</vt:lpstr>
      <vt:lpstr>PowerPoint Presentation</vt:lpstr>
      <vt:lpstr>PowerPoint Presentation</vt:lpstr>
      <vt:lpstr>Tell your partner:</vt:lpstr>
      <vt:lpstr>PowerPoint Presentation</vt:lpstr>
      <vt:lpstr>Sharing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teacher</dc:creator>
  <cp:lastModifiedBy>Emma Lowrie</cp:lastModifiedBy>
  <cp:revision>93</cp:revision>
  <dcterms:modified xsi:type="dcterms:W3CDTF">2021-05-27T14:30:13Z</dcterms:modified>
</cp:coreProperties>
</file>