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1"/>
  </p:notesMasterIdLst>
  <p:sldIdLst>
    <p:sldId id="306" r:id="rId2"/>
    <p:sldId id="256" r:id="rId3"/>
    <p:sldId id="257" r:id="rId4"/>
    <p:sldId id="258" r:id="rId5"/>
    <p:sldId id="262" r:id="rId6"/>
    <p:sldId id="304" r:id="rId7"/>
    <p:sldId id="266" r:id="rId8"/>
    <p:sldId id="307" r:id="rId9"/>
    <p:sldId id="308" r:id="rId10"/>
    <p:sldId id="269" r:id="rId11"/>
    <p:sldId id="309" r:id="rId12"/>
    <p:sldId id="271" r:id="rId13"/>
    <p:sldId id="275" r:id="rId14"/>
    <p:sldId id="310" r:id="rId15"/>
    <p:sldId id="311" r:id="rId16"/>
    <p:sldId id="278" r:id="rId17"/>
    <p:sldId id="312" r:id="rId18"/>
    <p:sldId id="280" r:id="rId19"/>
    <p:sldId id="284" r:id="rId20"/>
    <p:sldId id="313" r:id="rId21"/>
    <p:sldId id="314" r:id="rId22"/>
    <p:sldId id="287" r:id="rId23"/>
    <p:sldId id="315" r:id="rId24"/>
    <p:sldId id="289" r:id="rId25"/>
    <p:sldId id="293" r:id="rId26"/>
    <p:sldId id="316" r:id="rId27"/>
    <p:sldId id="317" r:id="rId28"/>
    <p:sldId id="298" r:id="rId29"/>
    <p:sldId id="299" r:id="rId3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D4E781B-AEC1-42D8-8F1B-C61614A6804D}">
  <a:tblStyle styleId="{3D4E781B-AEC1-42D8-8F1B-C61614A6804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8786EBD9-843B-40E9-96D3-62A02023B093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24"/>
    <p:restoredTop sz="94618"/>
  </p:normalViewPr>
  <p:slideViewPr>
    <p:cSldViewPr snapToGrid="0">
      <p:cViewPr>
        <p:scale>
          <a:sx n="70" d="100"/>
          <a:sy n="70" d="100"/>
        </p:scale>
        <p:origin x="1668" y="3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7467937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670490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4444929183_3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4444929183_3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025202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779237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4444929183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4444929183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07536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4444929183_2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4444929183_2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591289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0248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04729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4eee602df6_1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4eee602df6_1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193403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7458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4eee602df6_1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4eee602df6_1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71516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4eee602df6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4eee602df6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140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442288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08625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5138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4eee602df6_1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Google Shape;309;g4eee602df6_1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04181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544073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4eee602df6_1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3" name="Google Shape;323;g4eee602df6_1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94672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4eee602df6_1_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9" name="Google Shape;349;g4eee602df6_1_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922098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940556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4808735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4eee602df6_1_1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" name="Google Shape;386;g4eee602df6_1_1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494592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4eee602df6_1_1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Google Shape;392;g4eee602df6_1_1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8175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4444929183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4444929183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01377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1781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4444929183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4444929183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9206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4444929183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4444929183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60883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4444929183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g4444929183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70943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025632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22870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685800" y="-259400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u="sng" dirty="0">
                <a:latin typeface="XCCW Joined 5a" panose="03050602040000000000" pitchFamily="66" charset="0"/>
              </a:rPr>
              <a:t>Lesson 1</a:t>
            </a:r>
            <a:endParaRPr u="sng" dirty="0">
              <a:latin typeface="XCCW Joined 5a" panose="03050602040000000000" pitchFamily="66" charset="0"/>
            </a:endParaRPr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211500" y="915025"/>
            <a:ext cx="87210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 sz="2400" dirty="0">
              <a:latin typeface="XCCW Joined 5a" panose="03050602040000000000" pitchFamily="66" charset="0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GB" sz="3600" dirty="0">
                <a:latin typeface="XCCW Joined 5a" panose="03050602040000000000" pitchFamily="66" charset="0"/>
              </a:rPr>
              <a:t>Text </a:t>
            </a:r>
            <a:r>
              <a:rPr lang="en-GB" sz="3600" dirty="0" smtClean="0">
                <a:latin typeface="XCCW Joined 5a" panose="03050602040000000000" pitchFamily="66" charset="0"/>
              </a:rPr>
              <a:t>Talk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 sz="3600" dirty="0"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 lang="en-US" sz="4000" dirty="0" smtClean="0"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 sz="4000" dirty="0" smtClean="0">
                <a:latin typeface="XCCW Joined 5a" panose="03050602040000000000" pitchFamily="66" charset="0"/>
              </a:rPr>
              <a:t>Wind on the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 sz="4000" dirty="0" smtClean="0">
                <a:latin typeface="XCCW Joined 5a" panose="03050602040000000000" pitchFamily="66" charset="0"/>
              </a:rPr>
              <a:t>Hill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 lang="en-US" sz="4000" dirty="0" smtClean="0"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 sz="4000" dirty="0" smtClean="0">
                <a:latin typeface="XCCW Joined 5a" panose="03050602040000000000" pitchFamily="66" charset="0"/>
              </a:rPr>
              <a:t>By </a:t>
            </a:r>
            <a:r>
              <a:rPr lang="en-US" sz="4000" dirty="0" err="1" smtClean="0">
                <a:latin typeface="XCCW Joined 5a" panose="03050602040000000000" pitchFamily="66" charset="0"/>
              </a:rPr>
              <a:t>A.A.Milne</a:t>
            </a:r>
            <a:endParaRPr sz="4000" dirty="0">
              <a:latin typeface="XCCW Joined 5a" panose="03050602040000000000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4375" y="2097664"/>
            <a:ext cx="4048125" cy="404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56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6"/>
          <p:cNvSpPr txBox="1">
            <a:spLocks noGrp="1"/>
          </p:cNvSpPr>
          <p:nvPr>
            <p:ph type="title"/>
          </p:nvPr>
        </p:nvSpPr>
        <p:spPr>
          <a:xfrm>
            <a:off x="1847000" y="467525"/>
            <a:ext cx="7186164" cy="950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400" b="1" u="sng" dirty="0">
                <a:latin typeface="XCCW Joined 5a" panose="03050602040000000000" pitchFamily="66" charset="0"/>
              </a:rPr>
              <a:t>Tell your partner: </a:t>
            </a:r>
            <a:r>
              <a:rPr lang="en-GB" sz="2400" dirty="0">
                <a:latin typeface="XCCW Joined 5a" panose="03050602040000000000" pitchFamily="66" charset="0"/>
              </a:rPr>
              <a:t>How can we work out the meaning of a word?</a:t>
            </a:r>
            <a:endParaRPr sz="2400" dirty="0"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400" dirty="0"/>
              <a:t> </a:t>
            </a:r>
            <a:endParaRPr sz="3600" dirty="0"/>
          </a:p>
        </p:txBody>
      </p:sp>
      <p:sp>
        <p:nvSpPr>
          <p:cNvPr id="186" name="Google Shape;186;p2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800" dirty="0">
                <a:latin typeface="XCCW Joined 5a" panose="03050602040000000000" pitchFamily="66" charset="0"/>
              </a:rPr>
              <a:t>We can use...</a:t>
            </a:r>
            <a:endParaRPr sz="2800" dirty="0">
              <a:latin typeface="XCCW Joined 5a" panose="03050602040000000000" pitchFamily="66" charset="0"/>
            </a:endParaRPr>
          </a:p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-"/>
            </a:pPr>
            <a:r>
              <a:rPr lang="en-GB" sz="2800" dirty="0">
                <a:solidFill>
                  <a:schemeClr val="accent5"/>
                </a:solidFill>
                <a:latin typeface="XCCW Joined 5a" panose="03050602040000000000" pitchFamily="66" charset="0"/>
              </a:rPr>
              <a:t>Read around the word</a:t>
            </a:r>
            <a:endParaRPr sz="2800" dirty="0">
              <a:solidFill>
                <a:schemeClr val="accent5"/>
              </a:solidFill>
              <a:latin typeface="XCCW Joined 5a" panose="03050602040000000000" pitchFamily="66" charset="0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-"/>
            </a:pPr>
            <a:r>
              <a:rPr lang="en-GB" sz="2800" dirty="0">
                <a:solidFill>
                  <a:schemeClr val="accent5"/>
                </a:solidFill>
                <a:latin typeface="XCCW Joined 5a" panose="03050602040000000000" pitchFamily="66" charset="0"/>
              </a:rPr>
              <a:t>Use a dictionary</a:t>
            </a:r>
            <a:endParaRPr sz="2800" dirty="0">
              <a:solidFill>
                <a:schemeClr val="accent5"/>
              </a:solidFill>
              <a:latin typeface="XCCW Joined 5a" panose="03050602040000000000" pitchFamily="66" charset="0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-"/>
            </a:pPr>
            <a:r>
              <a:rPr lang="en-GB" sz="2800" dirty="0">
                <a:solidFill>
                  <a:schemeClr val="accent5"/>
                </a:solidFill>
                <a:latin typeface="XCCW Joined 5a" panose="03050602040000000000" pitchFamily="66" charset="0"/>
              </a:rPr>
              <a:t>Use synonyms e.g. happy - excited</a:t>
            </a:r>
            <a:endParaRPr sz="2800" dirty="0"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2800" b="1" dirty="0"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 sz="2800" dirty="0">
                <a:solidFill>
                  <a:srgbClr val="434343"/>
                </a:solidFill>
                <a:latin typeface="XCCW Joined 5a" panose="03050602040000000000" pitchFamily="66" charset="0"/>
              </a:rPr>
              <a:t>When I am reading </a:t>
            </a:r>
            <a:r>
              <a:rPr lang="en-GB" sz="2800" dirty="0" smtClean="0">
                <a:solidFill>
                  <a:srgbClr val="434343"/>
                </a:solidFill>
                <a:latin typeface="XCCW Joined 5a" panose="03050602040000000000" pitchFamily="66" charset="0"/>
              </a:rPr>
              <a:t>the text, </a:t>
            </a:r>
            <a:r>
              <a:rPr lang="en-GB" sz="2800" dirty="0">
                <a:solidFill>
                  <a:srgbClr val="434343"/>
                </a:solidFill>
                <a:latin typeface="XCCW Joined 5a" panose="03050602040000000000" pitchFamily="66" charset="0"/>
              </a:rPr>
              <a:t>I want you to think about any words that you do not understand</a:t>
            </a:r>
            <a:endParaRPr sz="2800" dirty="0">
              <a:solidFill>
                <a:srgbClr val="434343"/>
              </a:solidFill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187" name="Google Shape;187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3500" y="274648"/>
            <a:ext cx="1323961" cy="114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3236" y="96984"/>
            <a:ext cx="6359237" cy="7757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24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Wind on the Hill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6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 one can tell me,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Nobody knows,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Where the wind comes from,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Where the wind goes.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8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It’s flying from somewhere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As fast as it can, 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 couldn’t keep up with it,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Not if I ran.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8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But if I stopped holding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The string of my kite,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It would blow with the wind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For a day and a night.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8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And then when I found it,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Wherever it blew,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 should know that the wind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Had been going there too.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8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So then I could tell them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Where the wind goes…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But where the wind comes from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Nobody knows.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24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24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b="1" dirty="0" smtClean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6681" y="152401"/>
            <a:ext cx="2646217" cy="264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85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8"/>
          <p:cNvSpPr txBox="1">
            <a:spLocks noGrp="1"/>
          </p:cNvSpPr>
          <p:nvPr>
            <p:ph type="title"/>
          </p:nvPr>
        </p:nvSpPr>
        <p:spPr>
          <a:xfrm>
            <a:off x="831025" y="316596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 dirty="0">
                <a:latin typeface="XCCW Joined 5a" panose="03050602040000000000" pitchFamily="66" charset="0"/>
              </a:rPr>
              <a:t>Tell your partner</a:t>
            </a:r>
            <a:endParaRPr u="sng" dirty="0">
              <a:latin typeface="XCCW Joined 5a" panose="03050602040000000000" pitchFamily="66" charset="0"/>
            </a:endParaRPr>
          </a:p>
        </p:txBody>
      </p:sp>
      <p:sp>
        <p:nvSpPr>
          <p:cNvPr id="200" name="Google Shape;200;p28"/>
          <p:cNvSpPr txBox="1">
            <a:spLocks noGrp="1"/>
          </p:cNvSpPr>
          <p:nvPr>
            <p:ph type="body" idx="1"/>
          </p:nvPr>
        </p:nvSpPr>
        <p:spPr>
          <a:xfrm>
            <a:off x="457199" y="1600200"/>
            <a:ext cx="8603425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 dirty="0">
                <a:latin typeface="XCCW Joined 5a" panose="03050602040000000000" pitchFamily="66" charset="0"/>
                <a:ea typeface="Arial"/>
                <a:cs typeface="Arial"/>
                <a:sym typeface="Arial"/>
              </a:rPr>
              <a:t>Find and copy a </a:t>
            </a:r>
            <a:r>
              <a:rPr lang="en-GB" sz="3000" dirty="0" smtClean="0">
                <a:latin typeface="XCCW Joined 5a" panose="03050602040000000000" pitchFamily="66" charset="0"/>
                <a:ea typeface="Arial"/>
                <a:cs typeface="Arial"/>
                <a:sym typeface="Arial"/>
              </a:rPr>
              <a:t>word that means </a:t>
            </a:r>
            <a:r>
              <a:rPr lang="en-GB" sz="3000" dirty="0" smtClean="0">
                <a:latin typeface="XCCW Joined 5a" panose="03050602040000000000" pitchFamily="66" charset="0"/>
                <a:ea typeface="Arial"/>
                <a:cs typeface="Arial"/>
                <a:sym typeface="Arial"/>
              </a:rPr>
              <a:t>quick</a:t>
            </a:r>
            <a:r>
              <a:rPr lang="en-GB" sz="3000" dirty="0" smtClean="0">
                <a:latin typeface="XCCW Joined 5a" panose="03050602040000000000" pitchFamily="66" charset="0"/>
                <a:ea typeface="Arial"/>
                <a:cs typeface="Arial"/>
                <a:sym typeface="Arial"/>
              </a:rPr>
              <a:t>. </a:t>
            </a:r>
            <a:endParaRPr lang="en-GB" sz="3000" dirty="0" smtClean="0">
              <a:latin typeface="XCCW Joined 5a" panose="03050602040000000000" pitchFamily="66" charset="0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000" dirty="0">
              <a:latin typeface="XCCW Joined 5a" panose="03050602040000000000" pitchFamily="66" charset="0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latin typeface="XCCW Joined 5a" panose="03050602040000000000" pitchFamily="66" charset="0"/>
            </a:endParaRPr>
          </a:p>
        </p:txBody>
      </p:sp>
      <p:pic>
        <p:nvPicPr>
          <p:cNvPr id="201" name="Google Shape;201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1025" y="386898"/>
            <a:ext cx="1323961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207;p29"/>
          <p:cNvSpPr txBox="1">
            <a:spLocks/>
          </p:cNvSpPr>
          <p:nvPr/>
        </p:nvSpPr>
        <p:spPr>
          <a:xfrm>
            <a:off x="603097" y="2937664"/>
            <a:ext cx="2530929" cy="505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2800" dirty="0" smtClean="0">
                <a:solidFill>
                  <a:srgbClr val="00B050"/>
                </a:solidFill>
                <a:latin typeface="XCCW Joined 5a" panose="03050602040000000000" pitchFamily="66" charset="0"/>
              </a:rPr>
              <a:t>fast</a:t>
            </a:r>
            <a:endParaRPr lang="en-GB" sz="2800" dirty="0">
              <a:solidFill>
                <a:srgbClr val="00B050"/>
              </a:solidFill>
              <a:latin typeface="XCCW Joined 5a" panose="03050602040000000000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5204319" y="4343211"/>
            <a:ext cx="791414" cy="2597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701387" y="2396839"/>
            <a:ext cx="6359237" cy="7138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24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Wind on the Hill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6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12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 one can tell me,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12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Nobody knows,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12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Where the wind comes from,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12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Where the wind goes.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7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12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It’s flying from somewhere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12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As fast as it can, 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12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 couldn’t keep up with it,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12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Not if I ran.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7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12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But if I stopped holding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12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The string of my kite,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12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It would blow with the wind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12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For a day and a night.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7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12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And then when I found it,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12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Wherever it blew,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12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 should know that the wind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12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Had been going there too.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7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12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So then I could tell them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12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Where the wind goes…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12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But where the wind comes from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12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Nobody knows.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24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24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b="1" dirty="0" smtClean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5945" y="650985"/>
            <a:ext cx="5142999" cy="6194977"/>
          </a:xfrm>
          <a:prstGeom prst="rect">
            <a:avLst/>
          </a:prstGeom>
        </p:spPr>
      </p:pic>
      <p:sp>
        <p:nvSpPr>
          <p:cNvPr id="225" name="Google Shape;225;p32"/>
          <p:cNvSpPr txBox="1">
            <a:spLocks noGrp="1"/>
          </p:cNvSpPr>
          <p:nvPr>
            <p:ph type="title"/>
          </p:nvPr>
        </p:nvSpPr>
        <p:spPr>
          <a:xfrm>
            <a:off x="471055" y="-16662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u="sng" dirty="0">
                <a:latin typeface="XCCW Joined 5a" panose="03050602040000000000" pitchFamily="66" charset="0"/>
              </a:rPr>
              <a:t>Main task</a:t>
            </a:r>
            <a:endParaRPr b="1" u="sng" dirty="0">
              <a:latin typeface="XCCW Joined 5a" panose="03050602040000000000" pitchFamily="66" charset="0"/>
            </a:endParaRPr>
          </a:p>
        </p:txBody>
      </p:sp>
      <p:sp>
        <p:nvSpPr>
          <p:cNvPr id="9" name="Google Shape;220;p31"/>
          <p:cNvSpPr txBox="1">
            <a:spLocks/>
          </p:cNvSpPr>
          <p:nvPr/>
        </p:nvSpPr>
        <p:spPr>
          <a:xfrm>
            <a:off x="310290" y="2042798"/>
            <a:ext cx="1871322" cy="365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spcBef>
                <a:spcPts val="0"/>
              </a:spcBef>
              <a:buFont typeface="Arial"/>
              <a:buNone/>
            </a:pPr>
            <a:endParaRPr lang="en-GB" sz="2800" dirty="0" smtClean="0">
              <a:latin typeface="XCCW Joined 5a" panose="03050602040000000000" pitchFamily="66" charset="0"/>
              <a:ea typeface="Arial"/>
              <a:cs typeface="Arial"/>
              <a:sym typeface="Arial"/>
            </a:endParaRPr>
          </a:p>
        </p:txBody>
      </p:sp>
      <p:sp>
        <p:nvSpPr>
          <p:cNvPr id="11" name="Google Shape;220;p31"/>
          <p:cNvSpPr txBox="1">
            <a:spLocks/>
          </p:cNvSpPr>
          <p:nvPr/>
        </p:nvSpPr>
        <p:spPr>
          <a:xfrm>
            <a:off x="4585855" y="3299806"/>
            <a:ext cx="1871322" cy="365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spcBef>
                <a:spcPts val="640"/>
              </a:spcBef>
              <a:buSzPts val="3200"/>
              <a:buFont typeface="Arial"/>
              <a:buNone/>
            </a:pP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886297" y="1149927"/>
            <a:ext cx="1333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XCCW Joined 5a" panose="03050602040000000000" pitchFamily="66" charset="0"/>
              </a:rPr>
              <a:t>flying 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02977" y="1793985"/>
            <a:ext cx="1333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XCCW Joined 5a" panose="03050602040000000000" pitchFamily="66" charset="0"/>
              </a:rPr>
              <a:t>found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flipH="1">
            <a:off x="5846618" y="3359936"/>
            <a:ext cx="3208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</a:rPr>
              <a:t>X</a:t>
            </a:r>
            <a:endParaRPr lang="en-GB" sz="1600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flipH="1">
            <a:off x="4769279" y="4369725"/>
            <a:ext cx="3208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</a:rPr>
              <a:t>X</a:t>
            </a:r>
            <a:endParaRPr lang="en-GB" sz="1600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56275" y="6229273"/>
            <a:ext cx="3490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XCCW Joined 5a" panose="03050602040000000000" pitchFamily="66" charset="0"/>
              </a:rPr>
              <a:t>Sprinted, jogged, dashed, raced, rushed. </a:t>
            </a:r>
            <a:r>
              <a:rPr lang="en-US" dirty="0" smtClean="0">
                <a:solidFill>
                  <a:srgbClr val="00B050"/>
                </a:solidFill>
                <a:latin typeface="XCCW Joined 5a" panose="03050602040000000000" pitchFamily="66" charset="0"/>
              </a:rPr>
              <a:t>    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endParaRPr lang="en-GB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685800" y="-259400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u="sng" dirty="0">
                <a:latin typeface="XCCW Joined 5a" panose="03050602040000000000" pitchFamily="66" charset="0"/>
              </a:rPr>
              <a:t>Lesson </a:t>
            </a:r>
            <a:r>
              <a:rPr lang="en-GB" u="sng" dirty="0">
                <a:latin typeface="XCCW Joined 5a" panose="03050602040000000000" pitchFamily="66" charset="0"/>
              </a:rPr>
              <a:t>3</a:t>
            </a:r>
            <a:endParaRPr u="sng" dirty="0">
              <a:latin typeface="XCCW Joined 5a" panose="03050602040000000000" pitchFamily="66" charset="0"/>
            </a:endParaRPr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211500" y="915025"/>
            <a:ext cx="87210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 sz="2400" dirty="0">
              <a:latin typeface="XCCW Joined 5a" panose="03050602040000000000" pitchFamily="66" charset="0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 sz="3600" dirty="0" smtClean="0">
                <a:latin typeface="XCCW Joined 5a" panose="03050602040000000000" pitchFamily="66" charset="0"/>
              </a:rPr>
              <a:t>Rapid Retrieval</a:t>
            </a:r>
            <a:endParaRPr lang="en-GB" sz="3600" dirty="0" smtClean="0"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 sz="3600" dirty="0"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 lang="en-US" sz="4000" dirty="0" smtClean="0"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 sz="4000" dirty="0" smtClean="0">
                <a:latin typeface="XCCW Joined 5a" panose="03050602040000000000" pitchFamily="66" charset="0"/>
              </a:rPr>
              <a:t>Wind on the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 sz="4000" dirty="0" smtClean="0">
                <a:latin typeface="XCCW Joined 5a" panose="03050602040000000000" pitchFamily="66" charset="0"/>
              </a:rPr>
              <a:t>Hill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 lang="en-US" sz="4000" dirty="0" smtClean="0"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 sz="4000" dirty="0" smtClean="0">
                <a:latin typeface="XCCW Joined 5a" panose="03050602040000000000" pitchFamily="66" charset="0"/>
              </a:rPr>
              <a:t>By </a:t>
            </a:r>
            <a:r>
              <a:rPr lang="en-US" sz="4000" dirty="0" err="1" smtClean="0">
                <a:latin typeface="XCCW Joined 5a" panose="03050602040000000000" pitchFamily="66" charset="0"/>
              </a:rPr>
              <a:t>A.A.Milne</a:t>
            </a:r>
            <a:endParaRPr sz="4000" dirty="0">
              <a:latin typeface="XCCW Joined 5a" panose="03050602040000000000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4375" y="2097664"/>
            <a:ext cx="4048125" cy="404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77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0" y="-89048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u="sng" dirty="0" smtClean="0">
                <a:latin typeface="XCCW Joined 5a" panose="03050602040000000000" pitchFamily="66" charset="0"/>
              </a:rPr>
              <a:t>Steps to Success</a:t>
            </a:r>
            <a:endParaRPr u="sng" dirty="0">
              <a:latin typeface="XCCW Joined 5a" panose="03050602040000000000" pitchFamily="66" charset="0"/>
            </a:endParaRPr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0" y="1512982"/>
            <a:ext cx="87210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 sz="2400" dirty="0" smtClean="0">
                <a:latin typeface="XCCW Joined 5a" panose="03050602040000000000" pitchFamily="66" charset="0"/>
              </a:rPr>
              <a:t>What makes a good retriever of information</a:t>
            </a:r>
            <a:r>
              <a:rPr lang="en-US" sz="2400" dirty="0" smtClean="0">
                <a:latin typeface="XCCW Joined 5a" panose="03050602040000000000" pitchFamily="66" charset="0"/>
              </a:rPr>
              <a:t>?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 lang="en-US" sz="2400" dirty="0" smtClean="0">
              <a:latin typeface="XCCW Joined 5a" panose="03050602040000000000" pitchFamily="66" charset="0"/>
            </a:endParaRP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XCCW Joined 5a" panose="03050602040000000000" pitchFamily="66" charset="0"/>
              </a:rPr>
              <a:t>Think carefully about the question. Do you know the answer already?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XCCW Joined 5a" panose="03050602040000000000" pitchFamily="66" charset="0"/>
              </a:rPr>
              <a:t>Scan for keywords and read around that keyword.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XCCW Joined 5a" panose="03050602040000000000" pitchFamily="66" charset="0"/>
              </a:rPr>
              <a:t>Check the question. Does it want you to find a single word, a phrase or put the answer in your own words?</a:t>
            </a:r>
            <a:r>
              <a:rPr lang="en-US" sz="2400" dirty="0" smtClean="0">
                <a:latin typeface="XCCW Joined 5a" panose="03050602040000000000" pitchFamily="66" charset="0"/>
              </a:rPr>
              <a:t> </a:t>
            </a:r>
            <a:endParaRPr lang="en-US" sz="2400" dirty="0">
              <a:latin typeface="XCCW Joined 5a" panose="03050602040000000000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1619" y="0"/>
            <a:ext cx="1552381" cy="138095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9978" y="5343714"/>
            <a:ext cx="2133333" cy="15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25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5"/>
          <p:cNvSpPr txBox="1">
            <a:spLocks noGrp="1"/>
          </p:cNvSpPr>
          <p:nvPr>
            <p:ph type="title"/>
          </p:nvPr>
        </p:nvSpPr>
        <p:spPr>
          <a:xfrm>
            <a:off x="1805075" y="274650"/>
            <a:ext cx="7158816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800" b="1" u="sng" dirty="0">
                <a:latin typeface="XCCW Joined 5a" panose="03050602040000000000" pitchFamily="66" charset="0"/>
              </a:rPr>
              <a:t>Tell your partner: </a:t>
            </a:r>
            <a:r>
              <a:rPr lang="en-GB" sz="2800" dirty="0">
                <a:latin typeface="XCCW Joined 5a" panose="03050602040000000000" pitchFamily="66" charset="0"/>
              </a:rPr>
              <a:t>How can we retrieve information from the </a:t>
            </a:r>
            <a:r>
              <a:rPr lang="en-GB" sz="2800" dirty="0" smtClean="0">
                <a:latin typeface="XCCW Joined 5a" panose="03050602040000000000" pitchFamily="66" charset="0"/>
              </a:rPr>
              <a:t>text? </a:t>
            </a:r>
            <a:endParaRPr sz="4000" dirty="0">
              <a:latin typeface="XCCW Joined 5a" panose="03050602040000000000" pitchFamily="66" charset="0"/>
            </a:endParaRPr>
          </a:p>
        </p:txBody>
      </p:sp>
      <p:sp>
        <p:nvSpPr>
          <p:cNvPr id="247" name="Google Shape;247;p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latin typeface="XCCW Joined 5a" panose="03050602040000000000" pitchFamily="66" charset="0"/>
              </a:rPr>
              <a:t>We need to...</a:t>
            </a:r>
            <a:endParaRPr dirty="0">
              <a:latin typeface="XCCW Joined 5a" panose="03050602040000000000" pitchFamily="66" charset="0"/>
            </a:endParaRPr>
          </a:p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-"/>
            </a:pPr>
            <a:r>
              <a:rPr lang="en-GB" dirty="0">
                <a:solidFill>
                  <a:schemeClr val="accent5"/>
                </a:solidFill>
                <a:latin typeface="XCCW Joined 5a" panose="03050602040000000000" pitchFamily="66" charset="0"/>
              </a:rPr>
              <a:t>Read the text carefully​</a:t>
            </a:r>
            <a:br>
              <a:rPr lang="en-GB" dirty="0">
                <a:solidFill>
                  <a:schemeClr val="accent5"/>
                </a:solidFill>
                <a:latin typeface="XCCW Joined 5a" panose="03050602040000000000" pitchFamily="66" charset="0"/>
              </a:rPr>
            </a:br>
            <a:r>
              <a:rPr lang="en-GB" dirty="0">
                <a:solidFill>
                  <a:schemeClr val="accent5"/>
                </a:solidFill>
                <a:latin typeface="XCCW Joined 5a" panose="03050602040000000000" pitchFamily="66" charset="0"/>
              </a:rPr>
              <a:t>Find the important information​</a:t>
            </a:r>
            <a:br>
              <a:rPr lang="en-GB" dirty="0">
                <a:solidFill>
                  <a:schemeClr val="accent5"/>
                </a:solidFill>
                <a:latin typeface="XCCW Joined 5a" panose="03050602040000000000" pitchFamily="66" charset="0"/>
              </a:rPr>
            </a:br>
            <a:r>
              <a:rPr lang="en-GB" dirty="0">
                <a:solidFill>
                  <a:schemeClr val="accent5"/>
                </a:solidFill>
                <a:latin typeface="XCCW Joined 5a" panose="03050602040000000000" pitchFamily="66" charset="0"/>
              </a:rPr>
              <a:t>Pick out the information in order to answer questions</a:t>
            </a:r>
            <a:endParaRPr dirty="0"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>
              <a:solidFill>
                <a:srgbClr val="434343"/>
              </a:solidFill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248" name="Google Shape;248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3500" y="274648"/>
            <a:ext cx="1323961" cy="114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3236" y="96984"/>
            <a:ext cx="6359237" cy="7757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24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Wind on the Hill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6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 one can tell me,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Nobody knows,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Where the wind comes from,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Where the wind goes.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8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It’s flying from somewhere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As fast as it can, 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 couldn’t keep up with it,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Not if I ran.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8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But if I stopped holding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The string of my kite,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It would blow with the wind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For a day and a night.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8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And then when I found it,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Wherever it blew,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 should know that the wind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Had been going there too.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8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So then I could tell them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Where the wind goes…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But where the wind comes from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Nobody knows.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24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24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b="1" dirty="0" smtClean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6681" y="152401"/>
            <a:ext cx="2646217" cy="264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59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7"/>
          <p:cNvSpPr txBox="1">
            <a:spLocks noGrp="1"/>
          </p:cNvSpPr>
          <p:nvPr>
            <p:ph type="title"/>
          </p:nvPr>
        </p:nvSpPr>
        <p:spPr>
          <a:xfrm>
            <a:off x="2071500" y="516669"/>
            <a:ext cx="66153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GB" sz="2800" dirty="0">
                <a:latin typeface="XCCW Joined 5a" panose="03050602040000000000" pitchFamily="66" charset="0"/>
              </a:rPr>
              <a:t>Tell your </a:t>
            </a:r>
            <a:r>
              <a:rPr lang="en-GB" sz="2800" dirty="0" smtClean="0">
                <a:latin typeface="XCCW Joined 5a" panose="03050602040000000000" pitchFamily="66" charset="0"/>
              </a:rPr>
              <a:t>partner: </a:t>
            </a:r>
            <a:r>
              <a:rPr lang="en-GB" sz="2800" dirty="0" smtClean="0">
                <a:latin typeface="XCCW Joined 5a" panose="03050602040000000000" pitchFamily="66" charset="0"/>
              </a:rPr>
              <a:t>How long would the kite fly for?</a:t>
            </a:r>
            <a:r>
              <a:rPr lang="en-GB" dirty="0"/>
              <a:t/>
            </a:r>
            <a:br>
              <a:rPr lang="en-GB" dirty="0"/>
            </a:br>
            <a:endParaRPr sz="2800" dirty="0">
              <a:latin typeface="XCCW Joined 5a" panose="03050602040000000000" pitchFamily="66" charset="0"/>
            </a:endParaRPr>
          </a:p>
        </p:txBody>
      </p:sp>
      <p:pic>
        <p:nvPicPr>
          <p:cNvPr id="262" name="Google Shape;262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8800" y="97516"/>
            <a:ext cx="1734325" cy="14972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20;p31"/>
          <p:cNvSpPr txBox="1">
            <a:spLocks/>
          </p:cNvSpPr>
          <p:nvPr/>
        </p:nvSpPr>
        <p:spPr>
          <a:xfrm>
            <a:off x="168800" y="5086614"/>
            <a:ext cx="8548255" cy="1059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spcBef>
                <a:spcPts val="0"/>
              </a:spcBef>
              <a:buFont typeface="Arial"/>
              <a:buNone/>
            </a:pPr>
            <a:endParaRPr lang="en-GB" sz="5400" dirty="0" smtClean="0">
              <a:latin typeface="XCCW Joined 5a" panose="03050602040000000000" pitchFamily="66" charset="0"/>
              <a:ea typeface="Arial"/>
              <a:cs typeface="Arial"/>
              <a:sym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4000" dirty="0" smtClean="0">
                <a:solidFill>
                  <a:srgbClr val="00B050"/>
                </a:solidFill>
                <a:latin typeface="XCCW Joined 5a" panose="03050602040000000000" pitchFamily="66" charset="0"/>
              </a:rPr>
              <a:t>A day and a night. </a:t>
            </a:r>
            <a:endParaRPr lang="en-GB" sz="4000" dirty="0" smtClean="0">
              <a:solidFill>
                <a:srgbClr val="00B050"/>
              </a:solidFill>
              <a:latin typeface="XCCW Joined 5a" panose="03050602040000000000" pitchFamily="66" charset="0"/>
            </a:endParaRPr>
          </a:p>
          <a:p>
            <a:pPr marL="0" indent="0">
              <a:spcBef>
                <a:spcPts val="640"/>
              </a:spcBef>
              <a:buSzPts val="3200"/>
              <a:buFont typeface="Arial"/>
              <a:buNone/>
            </a:pPr>
            <a:endParaRPr lang="en-GB" sz="2000" dirty="0"/>
          </a:p>
        </p:txBody>
      </p:sp>
      <p:sp>
        <p:nvSpPr>
          <p:cNvPr id="5" name="Oval 4"/>
          <p:cNvSpPr/>
          <p:nvPr/>
        </p:nvSpPr>
        <p:spPr>
          <a:xfrm>
            <a:off x="3100960" y="5505702"/>
            <a:ext cx="4090143" cy="4190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b="44889"/>
          <a:stretch/>
        </p:blipFill>
        <p:spPr>
          <a:xfrm>
            <a:off x="2071500" y="1659669"/>
            <a:ext cx="6358679" cy="42771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1616" y="962639"/>
            <a:ext cx="5540061" cy="5895361"/>
          </a:xfrm>
          <a:prstGeom prst="rect">
            <a:avLst/>
          </a:prstGeom>
        </p:spPr>
      </p:pic>
      <p:sp>
        <p:nvSpPr>
          <p:cNvPr id="288" name="Google Shape;288;p41"/>
          <p:cNvSpPr txBox="1">
            <a:spLocks noGrp="1"/>
          </p:cNvSpPr>
          <p:nvPr>
            <p:ph type="title"/>
          </p:nvPr>
        </p:nvSpPr>
        <p:spPr>
          <a:xfrm>
            <a:off x="457200" y="-40123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 dirty="0">
                <a:latin typeface="XCCW Joined 5a" panose="03050602040000000000" pitchFamily="66" charset="0"/>
              </a:rPr>
              <a:t>Main task</a:t>
            </a:r>
            <a:endParaRPr u="sng" dirty="0">
              <a:latin typeface="XCCW Joined 5a" panose="03050602040000000000" pitchFamily="66" charset="0"/>
            </a:endParaRPr>
          </a:p>
        </p:txBody>
      </p:sp>
      <p:sp>
        <p:nvSpPr>
          <p:cNvPr id="290" name="Google Shape;290;p41"/>
          <p:cNvSpPr txBox="1">
            <a:spLocks noGrp="1"/>
          </p:cNvSpPr>
          <p:nvPr>
            <p:ph type="body" idx="2"/>
          </p:nvPr>
        </p:nvSpPr>
        <p:spPr>
          <a:xfrm>
            <a:off x="288470" y="1143000"/>
            <a:ext cx="8675915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60"/>
              </a:spcBef>
              <a:spcAft>
                <a:spcPts val="0"/>
              </a:spcAft>
              <a:buNone/>
            </a:pPr>
            <a:r>
              <a:rPr lang="en-GB" dirty="0"/>
              <a:t/>
            </a:r>
            <a:br>
              <a:rPr lang="en-GB" dirty="0"/>
            </a:br>
            <a:endParaRPr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22170" y="1500791"/>
            <a:ext cx="390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srgbClr val="00B050"/>
                </a:solidFill>
                <a:latin typeface="XCCW Joined 5a" panose="03050602040000000000" pitchFamily="66" charset="0"/>
              </a:rPr>
              <a:t>No one</a:t>
            </a:r>
            <a:r>
              <a:rPr lang="en-GB" sz="1800" dirty="0" smtClean="0">
                <a:solidFill>
                  <a:srgbClr val="00B050"/>
                </a:solidFill>
                <a:latin typeface="XCCW Joined 5a" panose="03050602040000000000" pitchFamily="66" charset="0"/>
              </a:rPr>
              <a:t> </a:t>
            </a:r>
            <a:endParaRPr lang="en-GB" sz="1800" dirty="0">
              <a:solidFill>
                <a:srgbClr val="00B050"/>
              </a:solidFill>
              <a:latin typeface="XCCW Joined 5a" panose="03050602040000000000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22170" y="3046410"/>
            <a:ext cx="3906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B050"/>
                </a:solidFill>
                <a:latin typeface="XCCW Joined 5a" panose="03050602040000000000" pitchFamily="66" charset="0"/>
              </a:rPr>
              <a:t>As fast as it can</a:t>
            </a:r>
            <a:r>
              <a:rPr lang="en-GB" sz="2000" dirty="0" smtClean="0">
                <a:solidFill>
                  <a:srgbClr val="00B050"/>
                </a:solidFill>
                <a:latin typeface="XCCW Joined 5a" panose="03050602040000000000" pitchFamily="66" charset="0"/>
              </a:rPr>
              <a:t> </a:t>
            </a:r>
            <a:endParaRPr lang="en-GB" sz="2000" dirty="0">
              <a:solidFill>
                <a:srgbClr val="00B050"/>
              </a:solidFill>
              <a:latin typeface="XCCW Joined 5a" panose="03050602040000000000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22170" y="4432285"/>
            <a:ext cx="4238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B050"/>
                </a:solidFill>
                <a:latin typeface="XCCW Joined 5a" panose="03050602040000000000" pitchFamily="66" charset="0"/>
              </a:rPr>
              <a:t> the string of a kite</a:t>
            </a:r>
            <a:endParaRPr lang="en-GB" sz="1800" dirty="0">
              <a:solidFill>
                <a:srgbClr val="00B050"/>
              </a:solidFill>
              <a:latin typeface="XCCW Joined 5a" panose="03050602040000000000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22170" y="5765354"/>
            <a:ext cx="4815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srgbClr val="00B050"/>
                </a:solidFill>
                <a:latin typeface="XCCW Joined 5a" panose="03050602040000000000" pitchFamily="66" charset="0"/>
              </a:rPr>
              <a:t>On the hill</a:t>
            </a:r>
            <a:r>
              <a:rPr lang="en-GB" sz="1800" dirty="0" smtClean="0">
                <a:solidFill>
                  <a:srgbClr val="00B050"/>
                </a:solidFill>
                <a:latin typeface="XCCW Joined 5a" panose="03050602040000000000" pitchFamily="66" charset="0"/>
              </a:rPr>
              <a:t>  </a:t>
            </a:r>
            <a:endParaRPr lang="en-GB" sz="1800" dirty="0">
              <a:solidFill>
                <a:srgbClr val="00B050"/>
              </a:solidFill>
              <a:latin typeface="XCCW Joined 5a" panose="03050602040000000000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0" y="-89048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u="sng" dirty="0" smtClean="0">
                <a:latin typeface="XCCW Joined 5a" panose="03050602040000000000" pitchFamily="66" charset="0"/>
              </a:rPr>
              <a:t>Steps to Success</a:t>
            </a:r>
            <a:endParaRPr u="sng" dirty="0">
              <a:latin typeface="XCCW Joined 5a" panose="03050602040000000000" pitchFamily="66" charset="0"/>
            </a:endParaRPr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-204137" y="1470000"/>
            <a:ext cx="87210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 sz="2400" dirty="0" smtClean="0">
                <a:latin typeface="XCCW Joined 5a" panose="03050602040000000000" pitchFamily="66" charset="0"/>
              </a:rPr>
              <a:t>What makes a good summarizer?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 lang="en-US" sz="2400" dirty="0">
              <a:latin typeface="XCCW Joined 5a" panose="03050602040000000000" pitchFamily="66" charset="0"/>
            </a:endParaRPr>
          </a:p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 smtClean="0">
                <a:latin typeface="XCCW Joined 5a" panose="03050602040000000000" pitchFamily="66" charset="0"/>
              </a:rPr>
              <a:t>To read paragraphs carefully and say what is happening in your own words.</a:t>
            </a:r>
          </a:p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 smtClean="0">
                <a:latin typeface="XCCW Joined 5a" panose="03050602040000000000" pitchFamily="66" charset="0"/>
              </a:rPr>
              <a:t>To use less words to summarise what you’ve read. </a:t>
            </a:r>
            <a:endParaRPr dirty="0">
              <a:latin typeface="XCCW Joined 5a" panose="03050602040000000000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1619" y="0"/>
            <a:ext cx="1552381" cy="138095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601842"/>
            <a:ext cx="3034145" cy="22561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685800" y="-259400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u="sng" dirty="0" smtClean="0">
                <a:latin typeface="XCCW Joined 5a" panose="03050602040000000000" pitchFamily="66" charset="0"/>
              </a:rPr>
              <a:t>Lesson 4 </a:t>
            </a:r>
            <a:endParaRPr u="sng" dirty="0">
              <a:latin typeface="XCCW Joined 5a" panose="03050602040000000000" pitchFamily="66" charset="0"/>
            </a:endParaRPr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211500" y="915025"/>
            <a:ext cx="87210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 sz="2400" dirty="0">
              <a:latin typeface="XCCW Joined 5a" panose="03050602040000000000" pitchFamily="66" charset="0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 sz="3600" dirty="0" smtClean="0">
                <a:latin typeface="XCCW Joined 5a" panose="03050602040000000000" pitchFamily="66" charset="0"/>
              </a:rPr>
              <a:t>Thinking Caps</a:t>
            </a:r>
            <a:endParaRPr lang="en-GB" sz="3600" dirty="0" smtClean="0"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 sz="3600" dirty="0"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 lang="en-US" sz="4000" dirty="0" smtClean="0"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 sz="4000" dirty="0" smtClean="0">
                <a:latin typeface="XCCW Joined 5a" panose="03050602040000000000" pitchFamily="66" charset="0"/>
              </a:rPr>
              <a:t>Wind on the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 sz="4000" dirty="0" smtClean="0">
                <a:latin typeface="XCCW Joined 5a" panose="03050602040000000000" pitchFamily="66" charset="0"/>
              </a:rPr>
              <a:t>Hill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 lang="en-US" sz="4000" dirty="0" smtClean="0"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 sz="4000" dirty="0" smtClean="0">
                <a:latin typeface="XCCW Joined 5a" panose="03050602040000000000" pitchFamily="66" charset="0"/>
              </a:rPr>
              <a:t>By </a:t>
            </a:r>
            <a:r>
              <a:rPr lang="en-US" sz="4000" dirty="0" err="1" smtClean="0">
                <a:latin typeface="XCCW Joined 5a" panose="03050602040000000000" pitchFamily="66" charset="0"/>
              </a:rPr>
              <a:t>A.A.Milne</a:t>
            </a:r>
            <a:endParaRPr sz="4000" dirty="0">
              <a:latin typeface="XCCW Joined 5a" panose="03050602040000000000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4375" y="2097664"/>
            <a:ext cx="4048125" cy="404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66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0" y="-89048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u="sng" dirty="0" smtClean="0">
                <a:latin typeface="XCCW Joined 5a" panose="03050602040000000000" pitchFamily="66" charset="0"/>
              </a:rPr>
              <a:t>Steps to Success</a:t>
            </a:r>
            <a:endParaRPr u="sng" dirty="0">
              <a:latin typeface="XCCW Joined 5a" panose="03050602040000000000" pitchFamily="66" charset="0"/>
            </a:endParaRPr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0" y="1512982"/>
            <a:ext cx="87210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 sz="2400" dirty="0" smtClean="0">
                <a:latin typeface="XCCW Joined 5a" panose="03050602040000000000" pitchFamily="66" charset="0"/>
              </a:rPr>
              <a:t>How can I use inference well</a:t>
            </a:r>
            <a:r>
              <a:rPr lang="en-US" sz="2400" dirty="0" smtClean="0">
                <a:latin typeface="XCCW Joined 5a" panose="03050602040000000000" pitchFamily="66" charset="0"/>
              </a:rPr>
              <a:t>?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 lang="en-US" sz="2400" dirty="0" smtClean="0">
              <a:latin typeface="XCCW Joined 5a" panose="03050602040000000000" pitchFamily="66" charset="0"/>
            </a:endParaRP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XCCW Joined 5a" panose="03050602040000000000" pitchFamily="66" charset="0"/>
              </a:rPr>
              <a:t>Think about what you already know about the text – characters, plot, setting.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XCCW Joined 5a" panose="03050602040000000000" pitchFamily="66" charset="0"/>
              </a:rPr>
              <a:t>Check what the question needs from you. Is it an opinion?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</a:pPr>
            <a:endParaRPr lang="en-US" sz="2400" dirty="0">
              <a:latin typeface="XCCW Joined 5a" panose="03050602040000000000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1619" y="0"/>
            <a:ext cx="1552381" cy="138095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9978" y="5343714"/>
            <a:ext cx="2133333" cy="15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5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44"/>
          <p:cNvSpPr txBox="1">
            <a:spLocks noGrp="1"/>
          </p:cNvSpPr>
          <p:nvPr>
            <p:ph type="title"/>
          </p:nvPr>
        </p:nvSpPr>
        <p:spPr>
          <a:xfrm>
            <a:off x="2191525" y="454496"/>
            <a:ext cx="6858034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400" b="1" u="sng" dirty="0">
                <a:latin typeface="XCCW Joined 5a" panose="03050602040000000000" pitchFamily="66" charset="0"/>
              </a:rPr>
              <a:t>Tell your partner: </a:t>
            </a:r>
            <a:r>
              <a:rPr lang="en-GB" sz="2400" dirty="0">
                <a:latin typeface="XCCW Joined 5a" panose="03050602040000000000" pitchFamily="66" charset="0"/>
              </a:rPr>
              <a:t>How can </a:t>
            </a:r>
            <a:r>
              <a:rPr lang="en-GB" sz="2400" dirty="0" smtClean="0">
                <a:latin typeface="XCCW Joined 5a" panose="03050602040000000000" pitchFamily="66" charset="0"/>
              </a:rPr>
              <a:t>we understand the characters/events in the poem? </a:t>
            </a:r>
            <a:endParaRPr sz="3600" dirty="0">
              <a:latin typeface="XCCW Joined 5a" panose="03050602040000000000" pitchFamily="66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12" name="Google Shape;312;p4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★"/>
            </a:pPr>
            <a:r>
              <a:rPr lang="en-GB" dirty="0">
                <a:latin typeface="XCCW Joined 5a" panose="03050602040000000000" pitchFamily="66" charset="0"/>
              </a:rPr>
              <a:t>Use clues from the text​ and make a sensible </a:t>
            </a:r>
            <a:r>
              <a:rPr lang="en-GB" dirty="0" smtClean="0">
                <a:latin typeface="XCCW Joined 5a" panose="03050602040000000000" pitchFamily="66" charset="0"/>
              </a:rPr>
              <a:t>guess</a:t>
            </a:r>
          </a:p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★"/>
            </a:pPr>
            <a:r>
              <a:rPr lang="en-US" dirty="0" smtClean="0">
                <a:latin typeface="XCCW Joined 5a" panose="03050602040000000000" pitchFamily="66" charset="0"/>
              </a:rPr>
              <a:t>Think about the setting and evets in the text</a:t>
            </a:r>
            <a:endParaRPr lang="en-GB" dirty="0" smtClean="0">
              <a:latin typeface="XCCW Joined 5a" panose="03050602040000000000" pitchFamily="66" charset="0"/>
            </a:endParaRPr>
          </a:p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★"/>
            </a:pPr>
            <a:r>
              <a:rPr lang="en-US" dirty="0" smtClean="0">
                <a:latin typeface="XCCW Joined 5a" panose="03050602040000000000" pitchFamily="66" charset="0"/>
              </a:rPr>
              <a:t>Think about how the characters are feeling</a:t>
            </a:r>
          </a:p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★"/>
            </a:pPr>
            <a:endParaRPr dirty="0">
              <a:latin typeface="XCCW Joined 5a" panose="03050602040000000000" pitchFamily="66" charset="0"/>
            </a:endParaRPr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en-GB" dirty="0" smtClean="0">
              <a:latin typeface="XCCW Joined 5a" panose="03050602040000000000" pitchFamily="66" charset="0"/>
            </a:endParaRPr>
          </a:p>
        </p:txBody>
      </p:sp>
      <p:pic>
        <p:nvPicPr>
          <p:cNvPr id="313" name="Google Shape;313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8800" y="97516"/>
            <a:ext cx="1734325" cy="1497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3236" y="96984"/>
            <a:ext cx="6359237" cy="7757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24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Wind on the Hill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6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 one can tell me,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Nobody knows,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Where the wind comes from,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Where the wind goes.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8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It’s flying from somewhere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As fast as it can, 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 couldn’t keep up with it,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Not if I ran.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8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But if I stopped holding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The string of my kite,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It would blow with the wind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For a day and a night.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8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And then when I found it,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Wherever it blew,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 should know that the wind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Had been going there too.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8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So then I could tell them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Where the wind goes…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But where the wind comes from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Nobody knows.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24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24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b="1" dirty="0" smtClean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6681" y="152401"/>
            <a:ext cx="2646217" cy="264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71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46"/>
          <p:cNvSpPr txBox="1">
            <a:spLocks noGrp="1"/>
          </p:cNvSpPr>
          <p:nvPr>
            <p:ph type="title"/>
          </p:nvPr>
        </p:nvSpPr>
        <p:spPr>
          <a:xfrm>
            <a:off x="2161275" y="274650"/>
            <a:ext cx="6525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u="sng" dirty="0">
                <a:latin typeface="XCCW Joined 5a" panose="03050602040000000000" pitchFamily="66" charset="0"/>
              </a:rPr>
              <a:t>Tell your partner</a:t>
            </a:r>
            <a:r>
              <a:rPr lang="en-GB" sz="2400" b="1" u="sng" dirty="0" smtClean="0">
                <a:latin typeface="XCCW Joined 5a" panose="03050602040000000000" pitchFamily="66" charset="0"/>
              </a:rPr>
              <a:t>:</a:t>
            </a:r>
            <a:endParaRPr sz="3600" dirty="0">
              <a:latin typeface="XCCW Joined 5a" panose="03050602040000000000" pitchFamily="66" charset="0"/>
            </a:endParaRPr>
          </a:p>
        </p:txBody>
      </p:sp>
      <p:sp>
        <p:nvSpPr>
          <p:cNvPr id="326" name="Google Shape;326;p46"/>
          <p:cNvSpPr txBox="1">
            <a:spLocks noGrp="1"/>
          </p:cNvSpPr>
          <p:nvPr>
            <p:ph type="body" idx="1"/>
          </p:nvPr>
        </p:nvSpPr>
        <p:spPr>
          <a:xfrm>
            <a:off x="527975" y="2445685"/>
            <a:ext cx="8229600" cy="20781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indent="0">
              <a:buNone/>
            </a:pPr>
            <a:r>
              <a:rPr lang="en-GB" sz="4000" dirty="0" smtClean="0">
                <a:latin typeface="XCCW Joined 5a" panose="03050602040000000000" pitchFamily="66" charset="0"/>
              </a:rPr>
              <a:t>How do you feel about the poem? Do you like it or dislike it? Use the text to help support your answer.  </a:t>
            </a:r>
          </a:p>
          <a:p>
            <a:pPr marL="114300" indent="0">
              <a:buNone/>
            </a:pPr>
            <a:endParaRPr lang="en-GB" dirty="0" smtClean="0">
              <a:solidFill>
                <a:srgbClr val="00B050"/>
              </a:solidFill>
              <a:latin typeface="XCCW Joined 5a" panose="03050602040000000000" pitchFamily="66" charset="0"/>
            </a:endParaRPr>
          </a:p>
          <a:p>
            <a:pPr marL="114300" indent="0">
              <a:buNone/>
            </a:pPr>
            <a:endParaRPr lang="en-GB" dirty="0">
              <a:solidFill>
                <a:srgbClr val="00B050"/>
              </a:solidFill>
              <a:latin typeface="XCCW Joined 5a" panose="03050602040000000000" pitchFamily="66" charset="0"/>
            </a:endParaRPr>
          </a:p>
          <a:p>
            <a:pPr marL="114300" indent="0">
              <a:buNone/>
            </a:pPr>
            <a:r>
              <a:rPr lang="en-GB" dirty="0" smtClean="0">
                <a:solidFill>
                  <a:srgbClr val="00B050"/>
                </a:solidFill>
                <a:latin typeface="XCCW Joined 5a" panose="03050602040000000000" pitchFamily="66" charset="0"/>
              </a:rPr>
              <a:t>. </a:t>
            </a:r>
            <a:endParaRPr lang="en-GB" dirty="0">
              <a:solidFill>
                <a:srgbClr val="00B050"/>
              </a:solidFill>
              <a:latin typeface="XCCW Joined 5a" panose="03050602040000000000" pitchFamily="66" charset="0"/>
            </a:endParaRPr>
          </a:p>
          <a:p>
            <a:pPr marL="114300" indent="0">
              <a:buNone/>
            </a:pPr>
            <a:endParaRPr dirty="0"/>
          </a:p>
        </p:txBody>
      </p:sp>
      <p:pic>
        <p:nvPicPr>
          <p:cNvPr id="327" name="Google Shape;327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7975" y="274641"/>
            <a:ext cx="1734325" cy="1497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9542" y="972218"/>
            <a:ext cx="5911471" cy="5890395"/>
          </a:xfrm>
          <a:prstGeom prst="rect">
            <a:avLst/>
          </a:prstGeom>
        </p:spPr>
      </p:pic>
      <p:sp>
        <p:nvSpPr>
          <p:cNvPr id="351" name="Google Shape;351;p50"/>
          <p:cNvSpPr txBox="1">
            <a:spLocks noGrp="1"/>
          </p:cNvSpPr>
          <p:nvPr>
            <p:ph type="title"/>
          </p:nvPr>
        </p:nvSpPr>
        <p:spPr>
          <a:xfrm>
            <a:off x="443592" y="-479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000000"/>
                </a:solidFill>
                <a:latin typeface="XCCW Joined 5a" panose="03050602040000000000" pitchFamily="66" charset="0"/>
              </a:rPr>
              <a:t>Main task</a:t>
            </a:r>
            <a:endParaRPr dirty="0">
              <a:solidFill>
                <a:srgbClr val="000000"/>
              </a:solidFill>
              <a:latin typeface="XCCW Joined 5a" panose="03050602040000000000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95498" y="1900629"/>
            <a:ext cx="45908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latin typeface="XCCW Joined 5a" panose="03050602040000000000" pitchFamily="66" charset="0"/>
              </a:rPr>
              <a:t>I think it is a young boy because he is flying a kite and he is wondering and curious. </a:t>
            </a:r>
            <a:endParaRPr lang="en-GB" sz="1600" dirty="0">
              <a:solidFill>
                <a:srgbClr val="00B050"/>
              </a:solidFill>
              <a:latin typeface="XCCW Joined 5a" panose="03050602040000000000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95498" y="4099155"/>
            <a:ext cx="42558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latin typeface="XCCW Joined 5a" panose="03050602040000000000" pitchFamily="66" charset="0"/>
              </a:rPr>
              <a:t>You might not be able to keep up with the wind and might lose your kite. </a:t>
            </a:r>
            <a:endParaRPr lang="en-GB" sz="1600" dirty="0">
              <a:solidFill>
                <a:srgbClr val="00B050"/>
              </a:solidFill>
              <a:latin typeface="XCCW Joined 5a" panose="03050602040000000000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95498" y="5727446"/>
            <a:ext cx="42558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latin typeface="XCCW Joined 5a" panose="03050602040000000000" pitchFamily="66" charset="0"/>
              </a:rPr>
              <a:t>I think that he might get lost and not be able to find his way home. </a:t>
            </a:r>
            <a:endParaRPr lang="en-GB" sz="1600" dirty="0">
              <a:solidFill>
                <a:srgbClr val="00B050"/>
              </a:solidFill>
              <a:latin typeface="XCCW Joined 5a" panose="03050602040000000000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685800" y="-259400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u="sng" dirty="0" smtClean="0">
                <a:latin typeface="XCCW Joined 5a" panose="03050602040000000000" pitchFamily="66" charset="0"/>
              </a:rPr>
              <a:t>Lesson 5 </a:t>
            </a:r>
            <a:endParaRPr u="sng" dirty="0">
              <a:latin typeface="XCCW Joined 5a" panose="03050602040000000000" pitchFamily="66" charset="0"/>
            </a:endParaRPr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211500" y="915025"/>
            <a:ext cx="87210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 sz="2400" dirty="0">
              <a:latin typeface="XCCW Joined 5a" panose="03050602040000000000" pitchFamily="66" charset="0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 sz="3600" dirty="0" smtClean="0">
                <a:latin typeface="XCCW Joined 5a" panose="03050602040000000000" pitchFamily="66" charset="0"/>
              </a:rPr>
              <a:t>Question of the week</a:t>
            </a:r>
            <a:endParaRPr lang="en-GB" sz="3600" dirty="0" smtClean="0"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 sz="3600" dirty="0"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 lang="en-US" sz="4000" dirty="0" smtClean="0"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 sz="4000" dirty="0" smtClean="0">
                <a:latin typeface="XCCW Joined 5a" panose="03050602040000000000" pitchFamily="66" charset="0"/>
              </a:rPr>
              <a:t>Wind on the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 sz="4000" dirty="0" smtClean="0">
                <a:latin typeface="XCCW Joined 5a" panose="03050602040000000000" pitchFamily="66" charset="0"/>
              </a:rPr>
              <a:t>Hill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 lang="en-US" sz="4000" dirty="0" smtClean="0"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 sz="4000" dirty="0" smtClean="0">
                <a:latin typeface="XCCW Joined 5a" panose="03050602040000000000" pitchFamily="66" charset="0"/>
              </a:rPr>
              <a:t>By </a:t>
            </a:r>
            <a:r>
              <a:rPr lang="en-US" sz="4000" dirty="0" err="1" smtClean="0">
                <a:latin typeface="XCCW Joined 5a" panose="03050602040000000000" pitchFamily="66" charset="0"/>
              </a:rPr>
              <a:t>A.A.Milne</a:t>
            </a:r>
            <a:endParaRPr sz="4000" dirty="0">
              <a:latin typeface="XCCW Joined 5a" panose="03050602040000000000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4375" y="2097664"/>
            <a:ext cx="4048125" cy="404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80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3236" y="96984"/>
            <a:ext cx="6359237" cy="7757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24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Wind on the Hill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6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 one can tell me,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Nobody knows,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Where the wind comes from,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Where the wind goes.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8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It’s flying from somewhere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As fast as it can, 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 couldn’t keep up with it,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Not if I ran.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8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But if I stopped holding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The string of my kite,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It would blow with the wind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For a day and a night.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8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And then when I found it,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Wherever it blew,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 should know that the wind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Had been going there too.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8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So then I could tell them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Where the wind goes…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But where the wind comes from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Nobody knows.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24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24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b="1" dirty="0" smtClean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6681" y="152401"/>
            <a:ext cx="2646217" cy="264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70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7731" y="52367"/>
            <a:ext cx="5827595" cy="68056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5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u="sng" dirty="0">
                <a:solidFill>
                  <a:srgbClr val="00B050"/>
                </a:solidFill>
                <a:latin typeface="XCCW Joined 5a" panose="03050602040000000000" pitchFamily="66" charset="0"/>
              </a:rPr>
              <a:t>Sharing answers</a:t>
            </a:r>
            <a:endParaRPr b="1" u="sng" dirty="0">
              <a:solidFill>
                <a:srgbClr val="00B050"/>
              </a:solidFill>
              <a:latin typeface="XCCW Joined 5a" panose="03050602040000000000" pitchFamily="66" charset="0"/>
            </a:endParaRPr>
          </a:p>
        </p:txBody>
      </p:sp>
      <p:sp>
        <p:nvSpPr>
          <p:cNvPr id="395" name="Google Shape;395;p5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 dirty="0">
                <a:latin typeface="XCCW Joined 5a" panose="03050602040000000000" pitchFamily="66" charset="0"/>
              </a:rPr>
              <a:t>Choose children to read out their </a:t>
            </a:r>
            <a:r>
              <a:rPr lang="en-GB" dirty="0" smtClean="0">
                <a:latin typeface="XCCW Joined 5a" panose="03050602040000000000" pitchFamily="66" charset="0"/>
              </a:rPr>
              <a:t>poem and </a:t>
            </a:r>
            <a:r>
              <a:rPr lang="en-GB" dirty="0">
                <a:latin typeface="XCCW Joined 5a" panose="03050602040000000000" pitchFamily="66" charset="0"/>
              </a:rPr>
              <a:t>share with the class.</a:t>
            </a:r>
            <a:endParaRPr dirty="0">
              <a:latin typeface="XCCW Joined 5a" panose="03050602040000000000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>
            <a:spLocks noGrp="1"/>
          </p:cNvSpPr>
          <p:nvPr>
            <p:ph type="title"/>
          </p:nvPr>
        </p:nvSpPr>
        <p:spPr>
          <a:xfrm>
            <a:off x="1701100" y="274650"/>
            <a:ext cx="74429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800" b="1" u="sng" dirty="0">
                <a:latin typeface="XCCW Joined 5a" panose="03050602040000000000" pitchFamily="66" charset="0"/>
              </a:rPr>
              <a:t>Tell your partner:</a:t>
            </a:r>
            <a:r>
              <a:rPr lang="en-GB" sz="2800" dirty="0">
                <a:latin typeface="XCCW Joined 5a" panose="03050602040000000000" pitchFamily="66" charset="0"/>
              </a:rPr>
              <a:t> We are going to read </a:t>
            </a:r>
            <a:r>
              <a:rPr lang="en-GB" sz="2800" dirty="0" smtClean="0">
                <a:latin typeface="XCCW Joined 5a" panose="03050602040000000000" pitchFamily="66" charset="0"/>
              </a:rPr>
              <a:t>a </a:t>
            </a:r>
            <a:r>
              <a:rPr lang="en-GB" sz="2800" dirty="0" smtClean="0">
                <a:latin typeface="XCCW Joined 5a" panose="03050602040000000000" pitchFamily="66" charset="0"/>
              </a:rPr>
              <a:t>text </a:t>
            </a:r>
            <a:r>
              <a:rPr lang="en-GB" sz="2800" dirty="0">
                <a:latin typeface="XCCW Joined 5a" panose="03050602040000000000" pitchFamily="66" charset="0"/>
              </a:rPr>
              <a:t>called </a:t>
            </a:r>
            <a:r>
              <a:rPr lang="en-GB" sz="2800" dirty="0" smtClean="0">
                <a:latin typeface="XCCW Joined 5a" panose="03050602040000000000" pitchFamily="66" charset="0"/>
              </a:rPr>
              <a:t>‘Wind on the Hill’</a:t>
            </a:r>
            <a:endParaRPr sz="2800" dirty="0">
              <a:latin typeface="XCCW Joined 5a" panose="03050602040000000000" pitchFamily="66" charset="0"/>
            </a:endParaRPr>
          </a:p>
        </p:txBody>
      </p:sp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>
            <a:off x="457200" y="1808019"/>
            <a:ext cx="8229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 sz="2400" b="1" dirty="0">
                <a:latin typeface="XCCW Joined 5a" panose="03050602040000000000" pitchFamily="66" charset="0"/>
              </a:rPr>
              <a:t>What </a:t>
            </a:r>
            <a:r>
              <a:rPr lang="en-GB" sz="2400" b="1" dirty="0" smtClean="0">
                <a:latin typeface="XCCW Joined 5a" panose="03050602040000000000" pitchFamily="66" charset="0"/>
              </a:rPr>
              <a:t>type of text is this?</a:t>
            </a: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 sz="2400" dirty="0" smtClean="0">
                <a:solidFill>
                  <a:schemeClr val="accent5"/>
                </a:solidFill>
                <a:latin typeface="XCCW Joined 5a" panose="03050602040000000000" pitchFamily="66" charset="0"/>
              </a:rPr>
              <a:t>I </a:t>
            </a:r>
            <a:r>
              <a:rPr lang="en-GB" sz="2400" dirty="0">
                <a:solidFill>
                  <a:schemeClr val="accent5"/>
                </a:solidFill>
                <a:latin typeface="XCCW Joined 5a" panose="03050602040000000000" pitchFamily="66" charset="0"/>
              </a:rPr>
              <a:t>think the </a:t>
            </a:r>
            <a:r>
              <a:rPr lang="en-GB" sz="2400" dirty="0" smtClean="0">
                <a:solidFill>
                  <a:schemeClr val="accent5"/>
                </a:solidFill>
                <a:latin typeface="XCCW Joined 5a" panose="03050602040000000000" pitchFamily="66" charset="0"/>
              </a:rPr>
              <a:t>text is… </a:t>
            </a:r>
            <a:r>
              <a:rPr lang="en-GB" sz="2400" dirty="0">
                <a:solidFill>
                  <a:schemeClr val="accent5"/>
                </a:solidFill>
                <a:latin typeface="XCCW Joined 5a" panose="03050602040000000000" pitchFamily="66" charset="0"/>
              </a:rPr>
              <a:t>because...</a:t>
            </a:r>
            <a:endParaRPr sz="2400" dirty="0">
              <a:solidFill>
                <a:schemeClr val="accent5"/>
              </a:solidFill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lang="en-US" sz="2400" dirty="0" smtClean="0"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XCCW Joined 5a" panose="03050602040000000000" pitchFamily="66" charset="0"/>
              </a:rPr>
              <a:t>Who is this text is about?</a:t>
            </a: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B0F0"/>
                </a:solidFill>
                <a:latin typeface="XCCW Joined 5a" panose="03050602040000000000" pitchFamily="66" charset="0"/>
              </a:rPr>
              <a:t>I think the text is about…</a:t>
            </a:r>
            <a:endParaRPr sz="2400" dirty="0">
              <a:solidFill>
                <a:srgbClr val="00B0F0"/>
              </a:solidFill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2400" b="1" dirty="0"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 sz="2400" b="1" dirty="0" smtClean="0">
                <a:latin typeface="XCCW Joined 5a" panose="03050602040000000000" pitchFamily="66" charset="0"/>
              </a:rPr>
              <a:t>What are the main features of a poem?</a:t>
            </a:r>
            <a:endParaRPr lang="en-GB" sz="2400" b="1" dirty="0"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 sz="2400" b="1" dirty="0" smtClean="0">
                <a:solidFill>
                  <a:schemeClr val="accent5"/>
                </a:solidFill>
                <a:latin typeface="XCCW Joined 5a" panose="03050602040000000000" pitchFamily="66" charset="0"/>
              </a:rPr>
              <a:t>Some</a:t>
            </a:r>
            <a:r>
              <a:rPr lang="en-GB" sz="2400" dirty="0" smtClean="0">
                <a:solidFill>
                  <a:schemeClr val="accent5"/>
                </a:solidFill>
                <a:latin typeface="XCCW Joined 5a" panose="03050602040000000000" pitchFamily="66" charset="0"/>
              </a:rPr>
              <a:t> poems </a:t>
            </a:r>
            <a:r>
              <a:rPr lang="en-GB" sz="2400" dirty="0">
                <a:solidFill>
                  <a:schemeClr val="accent5"/>
                </a:solidFill>
                <a:latin typeface="XCCW Joined 5a" panose="03050602040000000000" pitchFamily="66" charset="0"/>
              </a:rPr>
              <a:t>have...</a:t>
            </a:r>
            <a:endParaRPr sz="2400" dirty="0">
              <a:solidFill>
                <a:schemeClr val="accent5"/>
              </a:solidFill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14"/>
          <p:cNvSpPr txBox="1"/>
          <p:nvPr/>
        </p:nvSpPr>
        <p:spPr>
          <a:xfrm>
            <a:off x="457200" y="5426919"/>
            <a:ext cx="8229600" cy="9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3200" dirty="0" smtClean="0">
                <a:solidFill>
                  <a:schemeClr val="accent5"/>
                </a:solidFill>
                <a:latin typeface="XCCW Joined 5a" panose="03050602040000000000" pitchFamily="66" charset="0"/>
                <a:cs typeface="Calibri"/>
                <a:sym typeface="Calibri"/>
              </a:rPr>
              <a:t>rhyme (usually the words at the end of a line), rhythm, stanzas. </a:t>
            </a:r>
            <a:endParaRPr dirty="0">
              <a:solidFill>
                <a:schemeClr val="accent5"/>
              </a:solidFill>
              <a:latin typeface="XCCW Joined 5a" panose="03050602040000000000" pitchFamily="66" charset="0"/>
            </a:endParaRPr>
          </a:p>
        </p:txBody>
      </p:sp>
      <p:pic>
        <p:nvPicPr>
          <p:cNvPr id="96" name="Google Shape;9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3500" y="274648"/>
            <a:ext cx="1323961" cy="114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3236" y="96984"/>
            <a:ext cx="6359237" cy="7757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24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Wind on the Hill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6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 one can tell me,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Nobody knows,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Where the wind comes from,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Where the wind goes.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8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It’s flying from somewhere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As fast as it can, 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 couldn’t keep up with it,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Not if I ran.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8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But if I stopped holding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The string of my kite,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It would blow with the wind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For a day and a night.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8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And then when I found it,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Wherever it blew,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 should know that the wind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Had been going there too.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8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So then I could tell them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Where the wind goes…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But where the wind comes from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Nobody knows.</a:t>
            </a: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endParaRPr lang="en-US" sz="2400" b="1" dirty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50"/>
              </a:spcAft>
            </a:pPr>
            <a:r>
              <a:rPr lang="en-US" sz="2400" b="1" dirty="0" smtClean="0">
                <a:latin typeface="XCCW Joined 5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b="1" dirty="0" smtClean="0">
              <a:latin typeface="XCCW Joined 5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6681" y="152401"/>
            <a:ext cx="2646217" cy="26462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>
            <a:spLocks noGrp="1"/>
          </p:cNvSpPr>
          <p:nvPr>
            <p:ph type="title"/>
          </p:nvPr>
        </p:nvSpPr>
        <p:spPr>
          <a:xfrm>
            <a:off x="1680650" y="274650"/>
            <a:ext cx="7200114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u="sng" dirty="0">
                <a:latin typeface="XCCW Joined 5a" panose="03050602040000000000" pitchFamily="66" charset="0"/>
              </a:rPr>
              <a:t>Tell your partner</a:t>
            </a:r>
            <a:r>
              <a:rPr lang="en-GB" sz="3600" b="1" u="sng" dirty="0" smtClean="0">
                <a:latin typeface="XCCW Joined 5a" panose="03050602040000000000" pitchFamily="66" charset="0"/>
              </a:rPr>
              <a:t>: Which one is correct?</a:t>
            </a:r>
            <a:endParaRPr sz="3600" b="1" u="sng" dirty="0">
              <a:latin typeface="XCCW Joined 5a" panose="03050602040000000000" pitchFamily="66" charset="0"/>
            </a:endParaRPr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87927" y="1542803"/>
            <a:ext cx="8492837" cy="4953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b="1" dirty="0" smtClean="0">
                <a:latin typeface="XCCW Joined 5a" panose="03050602040000000000" pitchFamily="66" charset="0"/>
              </a:rPr>
              <a:t>What </a:t>
            </a:r>
            <a:r>
              <a:rPr lang="en-US" b="1" dirty="0" smtClean="0">
                <a:latin typeface="XCCW Joined 5a" panose="03050602040000000000" pitchFamily="66" charset="0"/>
              </a:rPr>
              <a:t>weather type is the text based on?</a:t>
            </a:r>
            <a:endParaRPr lang="en-US" b="1" dirty="0" smtClean="0"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lang="en-US" b="1" dirty="0" smtClean="0"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dirty="0" smtClean="0">
                <a:latin typeface="XCCW Joined 5a" panose="03050602040000000000" pitchFamily="66" charset="0"/>
              </a:rPr>
              <a:t>Wind</a:t>
            </a:r>
            <a:r>
              <a:rPr lang="en-US" dirty="0" smtClean="0">
                <a:latin typeface="XCCW Joined 5a" panose="03050602040000000000" pitchFamily="66" charset="0"/>
              </a:rPr>
              <a:t>      </a:t>
            </a:r>
            <a:r>
              <a:rPr lang="en-US" sz="2400" dirty="0" smtClean="0">
                <a:latin typeface="XCCW Joined 5a" panose="03050602040000000000" pitchFamily="66" charset="0"/>
              </a:rPr>
              <a:t>           </a:t>
            </a:r>
            <a:r>
              <a:rPr lang="en-US" sz="3600" dirty="0" smtClean="0">
                <a:latin typeface="XCCW Joined 5a" panose="03050602040000000000" pitchFamily="66" charset="0"/>
              </a:rPr>
              <a:t>Rain</a:t>
            </a:r>
            <a:endParaRPr lang="en-US" sz="3600" dirty="0" smtClean="0"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lang="en-US" sz="2400" dirty="0" smtClean="0"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dirty="0" smtClean="0">
                <a:latin typeface="XCCW Joined 5a" panose="03050602040000000000" pitchFamily="66" charset="0"/>
              </a:rPr>
              <a:t>Sun</a:t>
            </a:r>
            <a:r>
              <a:rPr lang="en-US" dirty="0" smtClean="0">
                <a:latin typeface="XCCW Joined 5a" panose="03050602040000000000" pitchFamily="66" charset="0"/>
              </a:rPr>
              <a:t>               Snow</a:t>
            </a:r>
            <a:endParaRPr lang="en-GB" sz="2800" dirty="0" smtClean="0">
              <a:solidFill>
                <a:schemeClr val="accent5"/>
              </a:solidFill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GB" sz="2800" dirty="0" smtClean="0">
                <a:solidFill>
                  <a:schemeClr val="accent5"/>
                </a:solidFill>
                <a:latin typeface="XCCW Joined 5a" panose="03050602040000000000" pitchFamily="66" charset="0"/>
              </a:rPr>
              <a:t>The </a:t>
            </a:r>
            <a:r>
              <a:rPr lang="en-GB" sz="2800" dirty="0" smtClean="0">
                <a:solidFill>
                  <a:schemeClr val="accent5"/>
                </a:solidFill>
                <a:latin typeface="XCCW Joined 5a" panose="03050602040000000000" pitchFamily="66" charset="0"/>
              </a:rPr>
              <a:t>weather type</a:t>
            </a:r>
            <a:r>
              <a:rPr lang="en-GB" sz="2800" dirty="0" smtClean="0">
                <a:solidFill>
                  <a:schemeClr val="accent5"/>
                </a:solidFill>
                <a:latin typeface="XCCW Joined 5a" panose="03050602040000000000" pitchFamily="66" charset="0"/>
              </a:rPr>
              <a:t> </a:t>
            </a:r>
            <a:r>
              <a:rPr lang="en-GB" sz="2800" dirty="0" smtClean="0">
                <a:solidFill>
                  <a:schemeClr val="accent5"/>
                </a:solidFill>
                <a:latin typeface="XCCW Joined 5a" panose="03050602040000000000" pitchFamily="66" charset="0"/>
              </a:rPr>
              <a:t>the poem is based on is </a:t>
            </a:r>
            <a:r>
              <a:rPr lang="en-GB" sz="2800" u="sng" dirty="0" smtClean="0">
                <a:solidFill>
                  <a:srgbClr val="00B050"/>
                </a:solidFill>
                <a:latin typeface="XCCW Joined 5a" panose="03050602040000000000" pitchFamily="66" charset="0"/>
              </a:rPr>
              <a:t>the wind</a:t>
            </a:r>
            <a:r>
              <a:rPr lang="en-GB" sz="2800" dirty="0" smtClean="0">
                <a:solidFill>
                  <a:schemeClr val="accent5"/>
                </a:solidFill>
                <a:latin typeface="XCCW Joined 5a" panose="03050602040000000000" pitchFamily="66" charset="0"/>
              </a:rPr>
              <a:t> </a:t>
            </a:r>
            <a:r>
              <a:rPr lang="en-GB" sz="2800" dirty="0" smtClean="0">
                <a:solidFill>
                  <a:schemeClr val="accent5"/>
                </a:solidFill>
                <a:latin typeface="XCCW Joined 5a" panose="03050602040000000000" pitchFamily="66" charset="0"/>
              </a:rPr>
              <a:t>because </a:t>
            </a:r>
            <a:r>
              <a:rPr lang="en-GB" sz="2800" u="sng" dirty="0" smtClean="0">
                <a:solidFill>
                  <a:srgbClr val="00B050"/>
                </a:solidFill>
                <a:latin typeface="XCCW Joined 5a" panose="03050602040000000000" pitchFamily="66" charset="0"/>
              </a:rPr>
              <a:t>it says </a:t>
            </a:r>
            <a:r>
              <a:rPr lang="en-GB" sz="2800" u="sng" dirty="0" smtClean="0">
                <a:solidFill>
                  <a:srgbClr val="00B050"/>
                </a:solidFill>
                <a:latin typeface="XCCW Joined 5a" panose="03050602040000000000" pitchFamily="66" charset="0"/>
              </a:rPr>
              <a:t>Wind on the Hill in </a:t>
            </a:r>
            <a:r>
              <a:rPr lang="en-GB" sz="2800" u="sng" dirty="0" smtClean="0">
                <a:solidFill>
                  <a:srgbClr val="00B050"/>
                </a:solidFill>
                <a:latin typeface="XCCW Joined 5a" panose="03050602040000000000" pitchFamily="66" charset="0"/>
              </a:rPr>
              <a:t>the title. </a:t>
            </a:r>
            <a:endParaRPr sz="1800" u="sng" dirty="0">
              <a:solidFill>
                <a:srgbClr val="00B050"/>
              </a:solidFill>
              <a:latin typeface="XCCW Joined 5a" panose="03050602040000000000" pitchFamily="66" charset="0"/>
            </a:endParaRPr>
          </a:p>
        </p:txBody>
      </p:sp>
      <p:pic>
        <p:nvPicPr>
          <p:cNvPr id="132" name="Google Shape;13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3500" y="274648"/>
            <a:ext cx="1323961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3069771" y="2760659"/>
            <a:ext cx="1110343" cy="8817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069772" y="3737268"/>
            <a:ext cx="1110343" cy="8817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7239000" y="2770381"/>
            <a:ext cx="1110343" cy="8817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7238999" y="3802016"/>
            <a:ext cx="1110343" cy="8817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331028" y="2872961"/>
            <a:ext cx="8490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X</a:t>
            </a:r>
            <a:endParaRPr lang="en-GB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>
            <a:spLocks noGrp="1"/>
          </p:cNvSpPr>
          <p:nvPr>
            <p:ph type="title"/>
          </p:nvPr>
        </p:nvSpPr>
        <p:spPr>
          <a:xfrm>
            <a:off x="1680650" y="274650"/>
            <a:ext cx="7200114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u="sng" dirty="0">
                <a:latin typeface="XCCW Joined 5a" panose="03050602040000000000" pitchFamily="66" charset="0"/>
              </a:rPr>
              <a:t>Tell your partner: </a:t>
            </a:r>
            <a:r>
              <a:rPr lang="en-GB" sz="3600" b="1" u="sng" dirty="0" smtClean="0">
                <a:latin typeface="XCCW Joined 5a" panose="03050602040000000000" pitchFamily="66" charset="0"/>
              </a:rPr>
              <a:t>What part of the poem do you like?</a:t>
            </a:r>
            <a:endParaRPr sz="3600" b="1" u="sng" dirty="0">
              <a:latin typeface="XCCW Joined 5a" panose="03050602040000000000" pitchFamily="66" charset="0"/>
            </a:endParaRPr>
          </a:p>
        </p:txBody>
      </p:sp>
      <p:pic>
        <p:nvPicPr>
          <p:cNvPr id="132" name="Google Shape;13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3500" y="274648"/>
            <a:ext cx="1323961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03500" y="2299855"/>
            <a:ext cx="86881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B0F0"/>
                </a:solidFill>
                <a:latin typeface="XCCW Joined 5a" panose="03050602040000000000" pitchFamily="66" charset="0"/>
              </a:rPr>
              <a:t>I like the part of the poem when…</a:t>
            </a:r>
          </a:p>
          <a:p>
            <a:endParaRPr lang="en-US" sz="4000" dirty="0" smtClean="0">
              <a:solidFill>
                <a:srgbClr val="00B0F0"/>
              </a:solidFill>
              <a:latin typeface="XCCW Joined 5a" panose="03050602040000000000" pitchFamily="66" charset="0"/>
            </a:endParaRPr>
          </a:p>
          <a:p>
            <a:r>
              <a:rPr lang="en-US" sz="4000" dirty="0">
                <a:solidFill>
                  <a:srgbClr val="00B0F0"/>
                </a:solidFill>
                <a:latin typeface="XCCW Joined 5a" panose="03050602040000000000" pitchFamily="66" charset="0"/>
              </a:rPr>
              <a:t>b</a:t>
            </a:r>
            <a:r>
              <a:rPr lang="en-US" sz="4000" dirty="0" smtClean="0">
                <a:solidFill>
                  <a:srgbClr val="00B0F0"/>
                </a:solidFill>
                <a:latin typeface="XCCW Joined 5a" panose="03050602040000000000" pitchFamily="66" charset="0"/>
              </a:rPr>
              <a:t>ecause…</a:t>
            </a:r>
            <a:endParaRPr lang="en-GB" sz="4000" dirty="0">
              <a:solidFill>
                <a:srgbClr val="00B0F0"/>
              </a:solidFill>
              <a:latin typeface="XCCW Joined 5a" panose="0305060204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7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1794" y="3128636"/>
            <a:ext cx="5581650" cy="3629025"/>
          </a:xfrm>
          <a:prstGeom prst="rect">
            <a:avLst/>
          </a:prstGeom>
        </p:spPr>
      </p:pic>
      <p:sp>
        <p:nvSpPr>
          <p:cNvPr id="158" name="Google Shape;158;p23"/>
          <p:cNvSpPr txBox="1">
            <a:spLocks noGrp="1"/>
          </p:cNvSpPr>
          <p:nvPr>
            <p:ph type="title"/>
          </p:nvPr>
        </p:nvSpPr>
        <p:spPr>
          <a:xfrm>
            <a:off x="429490" y="-11639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sz="4800" u="sng" dirty="0">
                <a:latin typeface="XCCW Joined 5a" panose="03050602040000000000" pitchFamily="66" charset="0"/>
              </a:rPr>
              <a:t>Main task</a:t>
            </a:r>
            <a:endParaRPr sz="4800" u="sng" dirty="0">
              <a:latin typeface="XCCW Joined 5a" panose="03050602040000000000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41613" y="2318336"/>
            <a:ext cx="4987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5188312" y="3656229"/>
            <a:ext cx="596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X</a:t>
            </a:r>
            <a:endParaRPr lang="en-GB" sz="2800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40376" y="4325104"/>
            <a:ext cx="596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X</a:t>
            </a:r>
            <a:endParaRPr lang="en-GB" sz="2800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40376" y="5018162"/>
            <a:ext cx="596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X</a:t>
            </a:r>
            <a:endParaRPr lang="en-GB" sz="2800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50849" y="5703263"/>
            <a:ext cx="596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X</a:t>
            </a:r>
            <a:endParaRPr lang="en-GB" sz="2800" dirty="0">
              <a:solidFill>
                <a:srgbClr val="00B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88730" y="6150937"/>
            <a:ext cx="596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X</a:t>
            </a:r>
            <a:endParaRPr lang="en-GB" sz="2800" dirty="0">
              <a:solidFill>
                <a:srgbClr val="00B05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2176" y="846355"/>
            <a:ext cx="6915150" cy="236220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2690165" y="1855348"/>
            <a:ext cx="596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X</a:t>
            </a:r>
            <a:endParaRPr lang="en-GB" sz="2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8" grpId="0"/>
      <p:bldP spid="19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685800" y="-259400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u="sng" dirty="0">
                <a:latin typeface="XCCW Joined 5a" panose="03050602040000000000" pitchFamily="66" charset="0"/>
              </a:rPr>
              <a:t>Lesson </a:t>
            </a:r>
            <a:r>
              <a:rPr lang="en-GB" u="sng" dirty="0" smtClean="0">
                <a:latin typeface="XCCW Joined 5a" panose="03050602040000000000" pitchFamily="66" charset="0"/>
              </a:rPr>
              <a:t>2</a:t>
            </a:r>
            <a:endParaRPr u="sng" dirty="0">
              <a:latin typeface="XCCW Joined 5a" panose="03050602040000000000" pitchFamily="66" charset="0"/>
            </a:endParaRPr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211500" y="915025"/>
            <a:ext cx="87210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 sz="2400" dirty="0">
              <a:latin typeface="XCCW Joined 5a" panose="03050602040000000000" pitchFamily="66" charset="0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 sz="3600" dirty="0" smtClean="0">
                <a:latin typeface="XCCW Joined 5a" panose="03050602040000000000" pitchFamily="66" charset="0"/>
              </a:rPr>
              <a:t>Word detectives</a:t>
            </a:r>
            <a:endParaRPr lang="en-GB" sz="3600" dirty="0" smtClean="0"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 sz="3600" dirty="0"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 lang="en-US" sz="4000" dirty="0" smtClean="0"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 sz="4000" dirty="0" smtClean="0">
                <a:latin typeface="XCCW Joined 5a" panose="03050602040000000000" pitchFamily="66" charset="0"/>
              </a:rPr>
              <a:t>Wind on the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 sz="4000" dirty="0" smtClean="0">
                <a:latin typeface="XCCW Joined 5a" panose="03050602040000000000" pitchFamily="66" charset="0"/>
              </a:rPr>
              <a:t>Hill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 lang="en-US" sz="4000" dirty="0" smtClean="0">
              <a:latin typeface="XCCW Joined 5a" panose="03050602040000000000" pitchFamily="66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 sz="4000" dirty="0" smtClean="0">
                <a:latin typeface="XCCW Joined 5a" panose="03050602040000000000" pitchFamily="66" charset="0"/>
              </a:rPr>
              <a:t>By </a:t>
            </a:r>
            <a:r>
              <a:rPr lang="en-US" sz="4000" dirty="0" err="1" smtClean="0">
                <a:latin typeface="XCCW Joined 5a" panose="03050602040000000000" pitchFamily="66" charset="0"/>
              </a:rPr>
              <a:t>A.A.Milne</a:t>
            </a:r>
            <a:endParaRPr sz="4000" dirty="0">
              <a:latin typeface="XCCW Joined 5a" panose="03050602040000000000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4375" y="2097664"/>
            <a:ext cx="4048125" cy="404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84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0" y="-89048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u="sng" dirty="0" smtClean="0">
                <a:latin typeface="XCCW Joined 5a" panose="03050602040000000000" pitchFamily="66" charset="0"/>
              </a:rPr>
              <a:t>Steps to Success</a:t>
            </a:r>
            <a:endParaRPr u="sng" dirty="0">
              <a:latin typeface="XCCW Joined 5a" panose="03050602040000000000" pitchFamily="66" charset="0"/>
            </a:endParaRPr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0" y="1512982"/>
            <a:ext cx="87210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 sz="2400" dirty="0" smtClean="0">
                <a:latin typeface="XCCW Joined 5a" panose="03050602040000000000" pitchFamily="66" charset="0"/>
              </a:rPr>
              <a:t>How do we understand what words mean</a:t>
            </a:r>
            <a:r>
              <a:rPr lang="en-US" sz="2400" dirty="0" smtClean="0">
                <a:latin typeface="XCCW Joined 5a" panose="03050602040000000000" pitchFamily="66" charset="0"/>
              </a:rPr>
              <a:t>?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 lang="en-US" sz="2400" dirty="0">
              <a:latin typeface="XCCW Joined 5a" panose="03050602040000000000" pitchFamily="66" charset="0"/>
            </a:endParaRP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 smtClean="0">
                <a:latin typeface="XCCW Joined 5a" panose="03050602040000000000" pitchFamily="66" charset="0"/>
              </a:rPr>
              <a:t>Read the rest of the sentence to get context.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 smtClean="0">
                <a:latin typeface="XCCW Joined 5a" panose="03050602040000000000" pitchFamily="66" charset="0"/>
              </a:rPr>
              <a:t>Use synonyms to explain what the word means.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 smtClean="0">
                <a:latin typeface="XCCW Joined 5a" panose="03050602040000000000" pitchFamily="66" charset="0"/>
              </a:rPr>
              <a:t>Look for parts of the word you already know. Can you make any links?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 smtClean="0">
                <a:latin typeface="XCCW Joined 5a" panose="03050602040000000000" pitchFamily="66" charset="0"/>
              </a:rPr>
              <a:t>Use a dictionary to find a definition.  </a:t>
            </a:r>
            <a:endParaRPr dirty="0">
              <a:latin typeface="XCCW Joined 5a" panose="03050602040000000000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1619" y="0"/>
            <a:ext cx="1552381" cy="138095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9891" y="5218284"/>
            <a:ext cx="1627747" cy="1639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65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</TotalTime>
  <Words>1374</Words>
  <Application>Microsoft Office PowerPoint</Application>
  <PresentationFormat>On-screen Show (4:3)</PresentationFormat>
  <Paragraphs>310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Times New Roman</vt:lpstr>
      <vt:lpstr>XCCW Joined 5a</vt:lpstr>
      <vt:lpstr>Office Theme</vt:lpstr>
      <vt:lpstr>Lesson 1</vt:lpstr>
      <vt:lpstr>Steps to Success</vt:lpstr>
      <vt:lpstr>Tell your partner: We are going to read a text called ‘Wind on the Hill’</vt:lpstr>
      <vt:lpstr>PowerPoint Presentation</vt:lpstr>
      <vt:lpstr>Tell your partner: Which one is correct?</vt:lpstr>
      <vt:lpstr>Tell your partner: What part of the poem do you like?</vt:lpstr>
      <vt:lpstr>Main task</vt:lpstr>
      <vt:lpstr>Lesson 2</vt:lpstr>
      <vt:lpstr>Steps to Success</vt:lpstr>
      <vt:lpstr>Tell your partner: How can we work out the meaning of a word?  </vt:lpstr>
      <vt:lpstr>PowerPoint Presentation</vt:lpstr>
      <vt:lpstr>Tell your partner</vt:lpstr>
      <vt:lpstr>Main task</vt:lpstr>
      <vt:lpstr>Lesson 3</vt:lpstr>
      <vt:lpstr>Steps to Success</vt:lpstr>
      <vt:lpstr>Tell your partner: How can we retrieve information from the text? </vt:lpstr>
      <vt:lpstr>PowerPoint Presentation</vt:lpstr>
      <vt:lpstr>Tell your partner: How long would the kite fly for? </vt:lpstr>
      <vt:lpstr>Main task</vt:lpstr>
      <vt:lpstr>Lesson 4 </vt:lpstr>
      <vt:lpstr>Steps to Success</vt:lpstr>
      <vt:lpstr>Tell your partner: How can we understand the characters/events in the poem?  </vt:lpstr>
      <vt:lpstr>PowerPoint Presentation</vt:lpstr>
      <vt:lpstr>Tell your partner:</vt:lpstr>
      <vt:lpstr>Main task</vt:lpstr>
      <vt:lpstr>Lesson 5 </vt:lpstr>
      <vt:lpstr>PowerPoint Presentation</vt:lpstr>
      <vt:lpstr>PowerPoint Presentation</vt:lpstr>
      <vt:lpstr>Sharing answers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</dc:title>
  <dc:creator>teacher</dc:creator>
  <cp:lastModifiedBy>teacher</cp:lastModifiedBy>
  <cp:revision>116</cp:revision>
  <dcterms:modified xsi:type="dcterms:W3CDTF">2020-07-28T11:14:17Z</dcterms:modified>
</cp:coreProperties>
</file>