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6" r:id="rId6"/>
    <p:sldId id="302" r:id="rId7"/>
    <p:sldId id="268" r:id="rId8"/>
    <p:sldId id="269" r:id="rId9"/>
    <p:sldId id="270" r:id="rId10"/>
    <p:sldId id="271" r:id="rId11"/>
    <p:sldId id="273" r:id="rId12"/>
    <p:sldId id="275" r:id="rId13"/>
    <p:sldId id="277" r:id="rId14"/>
    <p:sldId id="278" r:id="rId15"/>
    <p:sldId id="279" r:id="rId16"/>
    <p:sldId id="280" r:id="rId17"/>
    <p:sldId id="284" r:id="rId18"/>
    <p:sldId id="286" r:id="rId19"/>
    <p:sldId id="287" r:id="rId20"/>
    <p:sldId id="288" r:id="rId21"/>
    <p:sldId id="289" r:id="rId22"/>
    <p:sldId id="293" r:id="rId23"/>
    <p:sldId id="295" r:id="rId24"/>
    <p:sldId id="296" r:id="rId25"/>
    <p:sldId id="297" r:id="rId26"/>
    <p:sldId id="298" r:id="rId27"/>
    <p:sldId id="299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4E781B-AEC1-42D8-8F1B-C61614A6804D}">
  <a:tblStyle styleId="{3D4E781B-AEC1-42D8-8F1B-C61614A680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86EBD9-843B-40E9-96D3-62A02023B09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4"/>
    <p:restoredTop sz="94618"/>
  </p:normalViewPr>
  <p:slideViewPr>
    <p:cSldViewPr snapToGrid="0">
      <p:cViewPr varScale="1">
        <p:scale>
          <a:sx n="69" d="100"/>
          <a:sy n="69" d="100"/>
        </p:scale>
        <p:origin x="16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679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22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44492918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44492918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753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444929183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444929183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427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44492918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44492918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128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eee602df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4eee602df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15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eee602df6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eee602df6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340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eee602df6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4eee602df6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6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ee602df6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eee602df6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151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eee602d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eee602d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40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eee602df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4eee602df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907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eee602df6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eee602df6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1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44492918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44492918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377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ef12b3c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4ef12b3c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029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eee602df6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eee602df6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46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eee602df6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eee602df6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209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eee602df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4eee602df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72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ef12b3c7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4ef12b3c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531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eee602d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eee602d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066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eee602df6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eee602df6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945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eee602df6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eee602df6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17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78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4449291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4449291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20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44492918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444492918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09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44492918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444492918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23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44492918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444492918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182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444929183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444929183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520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444929183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444929183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12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-2594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1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11500" y="915025"/>
            <a:ext cx="8721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2400" dirty="0">
                <a:latin typeface="XCCW Joined 5a" panose="03050602040000000000" pitchFamily="66" charset="0"/>
              </a:rPr>
              <a:t>L.O: I can </a:t>
            </a:r>
            <a:r>
              <a:rPr lang="en-GB" sz="2400" dirty="0" smtClean="0">
                <a:latin typeface="XCCW Joined 5a" panose="03050602040000000000" pitchFamily="66" charset="0"/>
              </a:rPr>
              <a:t>identify key facts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2400" dirty="0" smtClean="0">
                <a:latin typeface="XCCW Joined 5a" panose="03050602040000000000" pitchFamily="66" charset="0"/>
              </a:rPr>
              <a:t>L.O</a:t>
            </a:r>
            <a:r>
              <a:rPr lang="en-GB" sz="2400" dirty="0">
                <a:latin typeface="XCCW Joined 5a" panose="03050602040000000000" pitchFamily="66" charset="0"/>
              </a:rPr>
              <a:t>: I can </a:t>
            </a:r>
            <a:r>
              <a:rPr lang="en-GB" sz="2400" dirty="0" smtClean="0">
                <a:latin typeface="XCCW Joined 5a" panose="03050602040000000000" pitchFamily="66" charset="0"/>
              </a:rPr>
              <a:t>identify the key features of a non-fiction text.</a:t>
            </a:r>
            <a:endParaRPr sz="24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24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3600" dirty="0">
                <a:latin typeface="XCCW Joined 5a" panose="03050602040000000000" pitchFamily="66" charset="0"/>
              </a:rPr>
              <a:t>Text Talk</a:t>
            </a:r>
            <a:endParaRPr sz="36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4000" dirty="0" smtClean="0">
                <a:latin typeface="XCCW Joined 5a" panose="03050602040000000000" pitchFamily="66" charset="0"/>
              </a:rPr>
              <a:t>What is a whale?</a:t>
            </a:r>
            <a:endParaRPr sz="4000" dirty="0">
              <a:latin typeface="XCCW Joined 5a" panose="03050602040000000000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261507" y="3653697"/>
            <a:ext cx="4694464" cy="3008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831025" y="31659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XCCW Joined 5a" panose="03050602040000000000" pitchFamily="66" charset="0"/>
              </a:rPr>
              <a:t>Tell your partner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Find and copy a word that shows </a:t>
            </a:r>
            <a:r>
              <a:rPr lang="en-GB" sz="3000" dirty="0" smtClean="0"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the size of whales.</a:t>
            </a:r>
            <a:endParaRPr sz="3000" dirty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XCCW Joined 5a" panose="03050602040000000000" pitchFamily="66" charset="0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25" y="386898"/>
            <a:ext cx="13239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7;p29"/>
          <p:cNvSpPr txBox="1">
            <a:spLocks/>
          </p:cNvSpPr>
          <p:nvPr/>
        </p:nvSpPr>
        <p:spPr>
          <a:xfrm>
            <a:off x="457200" y="2762594"/>
            <a:ext cx="2530929" cy="50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Enormous</a:t>
            </a:r>
            <a:endParaRPr lang="en-GB" sz="2800" dirty="0" smtClean="0">
              <a:solidFill>
                <a:srgbClr val="00B050"/>
              </a:solidFill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800" dirty="0">
              <a:latin typeface="XCCW Joined 5a" panose="03050602040000000000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18013" y="5617029"/>
            <a:ext cx="2035630" cy="519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5512" y="3665927"/>
            <a:ext cx="8312975" cy="247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whale?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amazing and wonderful creatures. There are many different </a:t>
            </a:r>
            <a:r>
              <a:rPr lang="en-US" sz="2400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kinds. Whales </a:t>
            </a:r>
            <a:r>
              <a:rPr lang="en-US" sz="2400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 enormous.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XCCW Joined 5a" panose="03050602040000000000" pitchFamily="66" charset="0"/>
              </a:rPr>
              <a:t>Tell your partner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What does the word </a:t>
            </a:r>
            <a:r>
              <a:rPr lang="en-GB" sz="2800" dirty="0" smtClean="0"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‘travel’ mean?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What word could the author use instead of </a:t>
            </a:r>
            <a:r>
              <a:rPr lang="en-GB" sz="2800" dirty="0" smtClean="0"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‘travel?’</a:t>
            </a:r>
            <a:endParaRPr sz="2800" dirty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dirty="0"/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3152404" y="3669404"/>
            <a:ext cx="942108" cy="346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20;p31"/>
          <p:cNvSpPr txBox="1">
            <a:spLocks/>
          </p:cNvSpPr>
          <p:nvPr/>
        </p:nvSpPr>
        <p:spPr>
          <a:xfrm>
            <a:off x="457200" y="5803679"/>
            <a:ext cx="8229600" cy="105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GB" sz="2800" dirty="0" smtClean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Move, swim, </a:t>
            </a:r>
            <a:endParaRPr lang="en-GB" sz="2800" dirty="0" smtClean="0">
              <a:solidFill>
                <a:srgbClr val="00B050"/>
              </a:solidFill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220;p31"/>
          <p:cNvSpPr txBox="1">
            <a:spLocks/>
          </p:cNvSpPr>
          <p:nvPr/>
        </p:nvSpPr>
        <p:spPr>
          <a:xfrm>
            <a:off x="457200" y="4337086"/>
            <a:ext cx="8272464" cy="105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GB" sz="2800" dirty="0" smtClean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sz="2400" dirty="0" smtClean="0">
                <a:solidFill>
                  <a:srgbClr val="00B050"/>
                </a:solidFill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Moving around, going to different places</a:t>
            </a:r>
          </a:p>
          <a:p>
            <a:pPr marL="0" indent="0">
              <a:spcBef>
                <a:spcPts val="640"/>
              </a:spcBef>
              <a:buFont typeface="Arial"/>
              <a:buNone/>
            </a:pPr>
            <a:endParaRPr lang="en-GB" sz="3000" dirty="0" smtClea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endParaRPr lang="en-GB" sz="2000" dirty="0" smtClean="0"/>
          </a:p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93964" y="1331455"/>
            <a:ext cx="8950036" cy="3005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whale?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amazing and wonderful creatures. There are many different kinds.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enormous. The blue whale is the largest animal ever to have lived. It is bigger than any dinosaur and its heart is the size of a small car. Whales travel thousands of miles over the oceans in groups called pods.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71055" y="-16662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latin typeface="XCCW Joined 5a" panose="03050602040000000000" pitchFamily="66" charset="0"/>
              </a:rPr>
              <a:t>Main task</a:t>
            </a:r>
            <a:endParaRPr b="1" u="sng" dirty="0">
              <a:latin typeface="XCCW Joined 5a" panose="03050602040000000000" pitchFamily="66" charset="0"/>
            </a:endParaRPr>
          </a:p>
        </p:txBody>
      </p:sp>
      <p:sp>
        <p:nvSpPr>
          <p:cNvPr id="9" name="Google Shape;220;p31"/>
          <p:cNvSpPr txBox="1">
            <a:spLocks/>
          </p:cNvSpPr>
          <p:nvPr/>
        </p:nvSpPr>
        <p:spPr>
          <a:xfrm>
            <a:off x="310290" y="2042798"/>
            <a:ext cx="1871322" cy="36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GB" sz="2800" dirty="0" smtClean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20;p31"/>
          <p:cNvSpPr txBox="1">
            <a:spLocks/>
          </p:cNvSpPr>
          <p:nvPr/>
        </p:nvSpPr>
        <p:spPr>
          <a:xfrm>
            <a:off x="4585855" y="3299806"/>
            <a:ext cx="1871322" cy="36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056" t="41193" r="19120" b="30587"/>
          <a:stretch/>
        </p:blipFill>
        <p:spPr>
          <a:xfrm>
            <a:off x="173660" y="801524"/>
            <a:ext cx="5713542" cy="1442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7843" t="35701" r="19333" b="27935"/>
          <a:stretch/>
        </p:blipFill>
        <p:spPr>
          <a:xfrm>
            <a:off x="3603141" y="1624974"/>
            <a:ext cx="5540860" cy="18575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2634" t="21117" r="23805" b="10891"/>
          <a:stretch/>
        </p:blipFill>
        <p:spPr>
          <a:xfrm>
            <a:off x="310290" y="3374828"/>
            <a:ext cx="4759482" cy="33969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1654" y="1482067"/>
            <a:ext cx="224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Amazing </a:t>
            </a:r>
          </a:p>
          <a:p>
            <a:r>
              <a:rPr lang="en-US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Wonderful </a:t>
            </a:r>
            <a:endParaRPr lang="en-GB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9787" y="2146611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066575" y="4839391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ctrTitle"/>
          </p:nvPr>
        </p:nvSpPr>
        <p:spPr>
          <a:xfrm>
            <a:off x="730775" y="-570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3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1"/>
          </p:nvPr>
        </p:nvSpPr>
        <p:spPr>
          <a:xfrm>
            <a:off x="211500" y="1173550"/>
            <a:ext cx="8721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L.O: I can retrieve and record information from the text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          </a:t>
            </a:r>
            <a:r>
              <a:rPr lang="en-GB" dirty="0" smtClean="0">
                <a:latin typeface="XCCW Joined 5a" panose="03050602040000000000" pitchFamily="66" charset="0"/>
              </a:rPr>
              <a:t>Rapid </a:t>
            </a:r>
            <a:r>
              <a:rPr lang="en-GB" dirty="0">
                <a:latin typeface="XCCW Joined 5a" panose="03050602040000000000" pitchFamily="66" charset="0"/>
              </a:rPr>
              <a:t>retrieval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 </a:t>
            </a:r>
            <a:r>
              <a:rPr lang="en-GB" dirty="0" smtClean="0">
                <a:latin typeface="XCCW Joined 5a" panose="03050602040000000000" pitchFamily="66" charset="0"/>
              </a:rPr>
              <a:t>        What is a whale</a:t>
            </a:r>
            <a:endParaRPr sz="3600" dirty="0">
              <a:latin typeface="XCCW Joined 5a" panose="03050602040000000000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269743" y="3418186"/>
            <a:ext cx="4694464" cy="3008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1805075" y="274650"/>
            <a:ext cx="7158816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u="sng" dirty="0">
                <a:latin typeface="XCCW Joined 5a" panose="03050602040000000000" pitchFamily="66" charset="0"/>
              </a:rPr>
              <a:t>Tell your partner: </a:t>
            </a:r>
            <a:r>
              <a:rPr lang="en-GB" sz="2800" dirty="0">
                <a:latin typeface="XCCW Joined 5a" panose="03050602040000000000" pitchFamily="66" charset="0"/>
              </a:rPr>
              <a:t>How can we retrieve information from the </a:t>
            </a:r>
            <a:r>
              <a:rPr lang="en-GB" sz="2800" dirty="0" smtClean="0">
                <a:latin typeface="XCCW Joined 5a" panose="03050602040000000000" pitchFamily="66" charset="0"/>
              </a:rPr>
              <a:t>text? </a:t>
            </a:r>
            <a:endParaRPr sz="4000" dirty="0">
              <a:latin typeface="XCCW Joined 5a" panose="03050602040000000000" pitchFamily="66" charset="0"/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XCCW Joined 5a" panose="03050602040000000000" pitchFamily="66" charset="0"/>
              </a:rPr>
              <a:t>We need to...</a:t>
            </a:r>
            <a:endParaRPr dirty="0"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-"/>
            </a:pPr>
            <a: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  <a:t>Read the text carefully​</a:t>
            </a:r>
            <a:b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</a:br>
            <a: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  <a:t>Find the important information​</a:t>
            </a:r>
            <a:b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</a:br>
            <a:r>
              <a:rPr lang="en-GB" dirty="0">
                <a:solidFill>
                  <a:schemeClr val="accent5"/>
                </a:solidFill>
                <a:latin typeface="XCCW Joined 5a" panose="03050602040000000000" pitchFamily="66" charset="0"/>
              </a:rPr>
              <a:t>Pick out the information in order to answer questions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 dirty="0">
                <a:latin typeface="XCCW Joined 5a" panose="03050602040000000000" pitchFamily="66" charset="0"/>
              </a:rPr>
              <a:t/>
            </a:r>
            <a:br>
              <a:rPr lang="en-GB" sz="1400" dirty="0">
                <a:latin typeface="XCCW Joined 5a" panose="03050602040000000000" pitchFamily="66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</p:txBody>
      </p:sp>
      <p:sp>
        <p:nvSpPr>
          <p:cNvPr id="5" name="Rectangle 4"/>
          <p:cNvSpPr/>
          <p:nvPr/>
        </p:nvSpPr>
        <p:spPr>
          <a:xfrm>
            <a:off x="176900" y="168525"/>
            <a:ext cx="8803814" cy="221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whale?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amazing and wonderful creatures. There are many different kinds.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enormous. The blue whale is the largest animal ever to have lived. It is bigger than any dinosaur and its heart is the size of a small car. Whales travel thousands of miles over the oceans in groups called pods.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572" y="2429964"/>
            <a:ext cx="8526483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</a:t>
            </a: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whales can dive very deep. Scientists recorded one whale as deep as 3 </a:t>
            </a:r>
            <a:r>
              <a:rPr lang="en-US" b="1" dirty="0" err="1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It held its breath for 137 minutes.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572" y="2398411"/>
            <a:ext cx="8654142" cy="918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6572" y="3403413"/>
            <a:ext cx="8654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Tails</a:t>
            </a:r>
          </a:p>
          <a:p>
            <a:r>
              <a:rPr lang="en-US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whale’s tail has two tail flukes. The flukes move up and down to push the whale through the water. A fish swims by moving its tail from side to side</a:t>
            </a:r>
            <a:endParaRPr lang="en-GB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812193" y="4229065"/>
            <a:ext cx="3543300" cy="2195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3"/>
          <p:cNvSpPr txBox="1"/>
          <p:nvPr/>
        </p:nvSpPr>
        <p:spPr>
          <a:xfrm>
            <a:off x="3159264" y="6495878"/>
            <a:ext cx="2839085" cy="2871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effectLst/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pod of sperm whales.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2071500" y="274650"/>
            <a:ext cx="66153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XCCW Joined 5a" panose="03050602040000000000" pitchFamily="66" charset="0"/>
              </a:rPr>
              <a:t>Tell your partner</a:t>
            </a:r>
            <a:r>
              <a:rPr lang="en-GB" sz="2800" dirty="0" smtClean="0">
                <a:latin typeface="XCCW Joined 5a" panose="03050602040000000000" pitchFamily="66" charset="0"/>
              </a:rPr>
              <a:t>: How big is a blue whales heart?</a:t>
            </a:r>
            <a:endParaRPr sz="2800" dirty="0">
              <a:latin typeface="XCCW Joined 5a" panose="03050602040000000000" pitchFamily="66" charset="0"/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0" y="97516"/>
            <a:ext cx="1734325" cy="149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3247973" y="4252678"/>
            <a:ext cx="1944513" cy="323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20;p31"/>
          <p:cNvSpPr txBox="1">
            <a:spLocks/>
          </p:cNvSpPr>
          <p:nvPr/>
        </p:nvSpPr>
        <p:spPr>
          <a:xfrm>
            <a:off x="457200" y="4576626"/>
            <a:ext cx="8229600" cy="105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GB" sz="5400" dirty="0" smtClean="0">
              <a:latin typeface="XCCW Joined 5a" panose="03050602040000000000" pitchFamily="66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sz="4800" dirty="0" smtClean="0">
                <a:solidFill>
                  <a:srgbClr val="00B050"/>
                </a:solidFill>
                <a:latin typeface="XCCW Joined 5a" panose="03050602040000000000" pitchFamily="66" charset="0"/>
                <a:ea typeface="Arial"/>
                <a:cs typeface="Arial"/>
                <a:sym typeface="Arial"/>
              </a:rPr>
              <a:t>The size of small car </a:t>
            </a:r>
            <a:endParaRPr lang="en-GB" sz="4000" dirty="0" smtClean="0"/>
          </a:p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61724" y="1594791"/>
            <a:ext cx="8417626" cy="333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whale?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amazing and wonderful creatures. There are many different kinds.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enormous. The blue whale is the largest animal ever to have lived. It is bigger than any dinosaur and its heart is the size of a small car. Whales travel thousands of miles over the oceans in groups called pods.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XCCW Joined 5a" panose="03050602040000000000" pitchFamily="66" charset="0"/>
              </a:rPr>
              <a:t>Main task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289" name="Google Shape;289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</a:rPr>
              <a:t/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2"/>
          </p:nvPr>
        </p:nvSpPr>
        <p:spPr>
          <a:xfrm>
            <a:off x="288470" y="1143000"/>
            <a:ext cx="8675915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dirty="0"/>
              <a:t/>
            </a:r>
            <a:br>
              <a:rPr lang="en-GB" dirty="0"/>
            </a:br>
            <a:endParaRPr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88473"/>
            <a:ext cx="88119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XCCW Joined 5a" panose="03050602040000000000" pitchFamily="66" charset="0"/>
              </a:rPr>
              <a:t>What is the largest whale?</a:t>
            </a: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endParaRPr lang="en-US" sz="1800" dirty="0" smtClean="0">
              <a:latin typeface="XCCW Joined 5a" panose="03050602040000000000" pitchFamily="66" charset="0"/>
            </a:endParaRP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r>
              <a:rPr lang="en-US" sz="1800" dirty="0" smtClean="0">
                <a:latin typeface="XCCW Joined 5a" panose="03050602040000000000" pitchFamily="66" charset="0"/>
              </a:rPr>
              <a:t>What is a group of whales called?</a:t>
            </a: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endParaRPr lang="en-US" sz="1800" dirty="0" smtClean="0">
              <a:latin typeface="XCCW Joined 5a" panose="03050602040000000000" pitchFamily="66" charset="0"/>
            </a:endParaRP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r>
              <a:rPr lang="en-US" sz="1800" dirty="0" smtClean="0">
                <a:latin typeface="XCCW Joined 5a" panose="03050602040000000000" pitchFamily="66" charset="0"/>
              </a:rPr>
              <a:t>How long did a whale hold its breath for? </a:t>
            </a: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endParaRPr lang="en-US" sz="1800" dirty="0" smtClean="0">
              <a:latin typeface="XCCW Joined 5a" panose="03050602040000000000" pitchFamily="66" charset="0"/>
            </a:endParaRP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r>
              <a:rPr lang="en-US" sz="1800" dirty="0" smtClean="0">
                <a:latin typeface="XCCW Joined 5a" panose="03050602040000000000" pitchFamily="66" charset="0"/>
              </a:rPr>
              <a:t>How many tail flukes does a whale have? </a:t>
            </a: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endParaRPr lang="en-US" sz="1800" dirty="0" smtClean="0">
              <a:latin typeface="XCCW Joined 5a" panose="03050602040000000000" pitchFamily="66" charset="0"/>
            </a:endParaRP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r>
              <a:rPr lang="en-US" sz="1800" dirty="0" smtClean="0">
                <a:latin typeface="XCCW Joined 5a" panose="03050602040000000000" pitchFamily="66" charset="0"/>
              </a:rPr>
              <a:t>How does a whale move its tail when swimming? </a:t>
            </a:r>
            <a:endParaRPr lang="en-GB" sz="1800" dirty="0">
              <a:latin typeface="XCCW Joined 5a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469" y="1762780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A blue whale  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042" y="2847578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A pod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469" y="3996729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137 minutes 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69" y="5151228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Two 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434" y="6173319"/>
            <a:ext cx="867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Up and down </a:t>
            </a:r>
            <a:endParaRPr lang="en-GB" sz="28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ctrTitle"/>
          </p:nvPr>
        </p:nvSpPr>
        <p:spPr>
          <a:xfrm>
            <a:off x="685800" y="2352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4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303" name="Google Shape;303;p43"/>
          <p:cNvSpPr txBox="1">
            <a:spLocks noGrp="1"/>
          </p:cNvSpPr>
          <p:nvPr>
            <p:ph type="subTitle" idx="1"/>
          </p:nvPr>
        </p:nvSpPr>
        <p:spPr>
          <a:xfrm>
            <a:off x="211500" y="1367096"/>
            <a:ext cx="8721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L.O: I can make inferences from the text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Thinking Caps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/>
              <a:t>     </a:t>
            </a:r>
            <a:r>
              <a:rPr lang="en-GB" dirty="0" smtClean="0"/>
              <a:t> </a:t>
            </a:r>
            <a:r>
              <a:rPr lang="en-GB" sz="3600" dirty="0">
                <a:latin typeface="XCCW Joined 5a" panose="03050602040000000000" pitchFamily="66" charset="0"/>
              </a:rPr>
              <a:t> </a:t>
            </a:r>
            <a:r>
              <a:rPr lang="en-GB" sz="3600" dirty="0" smtClean="0">
                <a:latin typeface="XCCW Joined 5a" panose="03050602040000000000" pitchFamily="66" charset="0"/>
              </a:rPr>
              <a:t>     What is a whale?</a:t>
            </a:r>
            <a:endParaRPr sz="4800" dirty="0">
              <a:latin typeface="XCCW Joined 5a" panose="03050602040000000000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416700" y="3679443"/>
            <a:ext cx="4694464" cy="3008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>
            <a:spLocks noGrp="1"/>
          </p:cNvSpPr>
          <p:nvPr>
            <p:ph type="title"/>
          </p:nvPr>
        </p:nvSpPr>
        <p:spPr>
          <a:xfrm>
            <a:off x="2191525" y="454496"/>
            <a:ext cx="6858034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u="sng" dirty="0">
                <a:latin typeface="XCCW Joined 5a" panose="03050602040000000000" pitchFamily="66" charset="0"/>
              </a:rPr>
              <a:t>Tell your partner: </a:t>
            </a:r>
            <a:r>
              <a:rPr lang="en-GB" sz="2400" dirty="0">
                <a:latin typeface="XCCW Joined 5a" panose="03050602040000000000" pitchFamily="66" charset="0"/>
              </a:rPr>
              <a:t>How can we find out </a:t>
            </a:r>
            <a:r>
              <a:rPr lang="en-GB" sz="2400" dirty="0" smtClean="0">
                <a:latin typeface="XCCW Joined 5a" panose="03050602040000000000" pitchFamily="66" charset="0"/>
              </a:rPr>
              <a:t>why an animal behaves in a certain way? </a:t>
            </a:r>
            <a:endParaRPr sz="36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★"/>
            </a:pPr>
            <a:r>
              <a:rPr lang="en-GB" dirty="0">
                <a:latin typeface="XCCW Joined 5a" panose="03050602040000000000" pitchFamily="66" charset="0"/>
              </a:rPr>
              <a:t>Use clues from the text​ and make a sensible guess</a:t>
            </a:r>
            <a:endParaRPr dirty="0"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dirty="0">
                <a:latin typeface="XCCW Joined 5a" panose="03050602040000000000" pitchFamily="66" charset="0"/>
              </a:rPr>
              <a:t>Think about how the </a:t>
            </a:r>
            <a:r>
              <a:rPr lang="en-GB" dirty="0" smtClean="0">
                <a:latin typeface="XCCW Joined 5a" panose="03050602040000000000" pitchFamily="66" charset="0"/>
              </a:rPr>
              <a:t>animal </a:t>
            </a:r>
            <a:r>
              <a:rPr lang="en-GB" dirty="0">
                <a:latin typeface="XCCW Joined 5a" panose="03050602040000000000" pitchFamily="66" charset="0"/>
              </a:rPr>
              <a:t>acts </a:t>
            </a:r>
            <a:endParaRPr dirty="0"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dirty="0">
                <a:latin typeface="XCCW Joined 5a" panose="03050602040000000000" pitchFamily="66" charset="0"/>
              </a:rPr>
              <a:t>Think about how they feel</a:t>
            </a:r>
            <a:endParaRPr dirty="0">
              <a:latin typeface="XCCW Joined 5a" panose="03050602040000000000" pitchFamily="66" charset="0"/>
            </a:endParaRPr>
          </a:p>
        </p:txBody>
      </p:sp>
      <p:pic>
        <p:nvPicPr>
          <p:cNvPr id="313" name="Google Shape;3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0" y="97516"/>
            <a:ext cx="1734325" cy="14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701100" y="274650"/>
            <a:ext cx="74429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u="sng" dirty="0">
                <a:latin typeface="XCCW Joined 5a" panose="03050602040000000000" pitchFamily="66" charset="0"/>
              </a:rPr>
              <a:t>Tell your partner:</a:t>
            </a:r>
            <a:r>
              <a:rPr lang="en-GB" sz="3200" dirty="0">
                <a:latin typeface="XCCW Joined 5a" panose="03050602040000000000" pitchFamily="66" charset="0"/>
              </a:rPr>
              <a:t> We are going to read a </a:t>
            </a:r>
            <a:r>
              <a:rPr lang="en-GB" sz="3200" dirty="0" smtClean="0">
                <a:latin typeface="XCCW Joined 5a" panose="03050602040000000000" pitchFamily="66" charset="0"/>
              </a:rPr>
              <a:t>text </a:t>
            </a:r>
            <a:r>
              <a:rPr lang="en-GB" sz="3200" dirty="0">
                <a:latin typeface="XCCW Joined 5a" panose="03050602040000000000" pitchFamily="66" charset="0"/>
              </a:rPr>
              <a:t>called </a:t>
            </a:r>
            <a:r>
              <a:rPr lang="en-GB" sz="3200" dirty="0" smtClean="0">
                <a:latin typeface="XCCW Joined 5a" panose="03050602040000000000" pitchFamily="66" charset="0"/>
              </a:rPr>
              <a:t>‘What is a whale?’.</a:t>
            </a:r>
            <a:endParaRPr dirty="0">
              <a:latin typeface="XCCW Joined 5a" panose="03050602040000000000" pitchFamily="66" charset="0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1808019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>
                <a:latin typeface="XCCW Joined 5a" panose="03050602040000000000" pitchFamily="66" charset="0"/>
              </a:rPr>
              <a:t>What do you think this </a:t>
            </a:r>
            <a:r>
              <a:rPr lang="en-GB" sz="2400" b="1" dirty="0" smtClean="0">
                <a:latin typeface="XCCW Joined 5a" panose="03050602040000000000" pitchFamily="66" charset="0"/>
              </a:rPr>
              <a:t>text is </a:t>
            </a:r>
            <a:r>
              <a:rPr lang="en-GB" sz="2400" b="1" dirty="0">
                <a:latin typeface="XCCW Joined 5a" panose="03050602040000000000" pitchFamily="66" charset="0"/>
              </a:rPr>
              <a:t>about?</a:t>
            </a:r>
            <a:endParaRPr sz="2400" b="1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accent5"/>
                </a:solidFill>
                <a:latin typeface="XCCW Joined 5a" panose="03050602040000000000" pitchFamily="66" charset="0"/>
              </a:rPr>
              <a:t>I think the </a:t>
            </a:r>
            <a:r>
              <a:rPr lang="en-GB" sz="2400" dirty="0" smtClean="0">
                <a:solidFill>
                  <a:schemeClr val="accent5"/>
                </a:solidFill>
                <a:latin typeface="XCCW Joined 5a" panose="03050602040000000000" pitchFamily="66" charset="0"/>
              </a:rPr>
              <a:t>text </a:t>
            </a:r>
            <a:r>
              <a:rPr lang="en-GB" sz="2400" dirty="0">
                <a:solidFill>
                  <a:schemeClr val="accent5"/>
                </a:solidFill>
                <a:latin typeface="XCCW Joined 5a" panose="03050602040000000000" pitchFamily="66" charset="0"/>
              </a:rPr>
              <a:t>is about… because...</a:t>
            </a:r>
            <a:endParaRPr sz="24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2400" dirty="0" smtClean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XCCW Joined 5a" panose="03050602040000000000" pitchFamily="66" charset="0"/>
              </a:rPr>
              <a:t>What type of text do you think it is?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B0F0"/>
                </a:solidFill>
                <a:latin typeface="XCCW Joined 5a" panose="03050602040000000000" pitchFamily="66" charset="0"/>
              </a:rPr>
              <a:t>I think the text is…</a:t>
            </a:r>
            <a:endParaRPr sz="2400" dirty="0">
              <a:solidFill>
                <a:srgbClr val="00B0F0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>
                <a:latin typeface="XCCW Joined 5a" panose="03050602040000000000" pitchFamily="66" charset="0"/>
              </a:rPr>
              <a:t>What do we need to have in a </a:t>
            </a:r>
            <a:r>
              <a:rPr lang="en-GB" sz="2400" b="1" dirty="0" smtClean="0">
                <a:latin typeface="XCCW Joined 5a" panose="03050602040000000000" pitchFamily="66" charset="0"/>
              </a:rPr>
              <a:t>report?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accent5"/>
                </a:solidFill>
                <a:latin typeface="XCCW Joined 5a" panose="03050602040000000000" pitchFamily="66" charset="0"/>
              </a:rPr>
              <a:t>A </a:t>
            </a:r>
            <a:r>
              <a:rPr lang="en-GB" sz="2400" dirty="0">
                <a:solidFill>
                  <a:schemeClr val="accent5"/>
                </a:solidFill>
                <a:latin typeface="XCCW Joined 5a" panose="03050602040000000000" pitchFamily="66" charset="0"/>
              </a:rPr>
              <a:t>good </a:t>
            </a:r>
            <a:r>
              <a:rPr lang="en-GB" sz="2400" dirty="0" smtClean="0">
                <a:solidFill>
                  <a:schemeClr val="accent5"/>
                </a:solidFill>
                <a:latin typeface="XCCW Joined 5a" panose="03050602040000000000" pitchFamily="66" charset="0"/>
              </a:rPr>
              <a:t>report </a:t>
            </a:r>
            <a:r>
              <a:rPr lang="en-GB" sz="2400" dirty="0">
                <a:solidFill>
                  <a:schemeClr val="accent5"/>
                </a:solidFill>
                <a:latin typeface="XCCW Joined 5a" panose="03050602040000000000" pitchFamily="66" charset="0"/>
              </a:rPr>
              <a:t>must have...</a:t>
            </a:r>
            <a:endParaRPr sz="24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585675" y="5219100"/>
            <a:ext cx="82296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accent5"/>
                </a:solidFill>
                <a:latin typeface="XCCW Joined 5a" panose="03050602040000000000" pitchFamily="66" charset="0"/>
                <a:ea typeface="Calibri"/>
                <a:cs typeface="Calibri"/>
                <a:sym typeface="Calibri"/>
              </a:rPr>
              <a:t>Facts, headings, subheadings, relevant information.</a:t>
            </a:r>
            <a:endParaRPr dirty="0">
              <a:solidFill>
                <a:schemeClr val="accent5"/>
              </a:solidFill>
              <a:latin typeface="XCCW Joined 5a" panose="03050602040000000000" pitchFamily="66" charset="0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 dirty="0">
                <a:latin typeface="XCCW Joined 5a" panose="03050602040000000000" pitchFamily="66" charset="0"/>
              </a:rPr>
              <a:t/>
            </a:r>
            <a:br>
              <a:rPr lang="en-GB" sz="1400" dirty="0">
                <a:latin typeface="XCCW Joined 5a" panose="03050602040000000000" pitchFamily="66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</p:txBody>
      </p:sp>
      <p:sp>
        <p:nvSpPr>
          <p:cNvPr id="5" name="Google Shape;101;p15"/>
          <p:cNvSpPr txBox="1">
            <a:spLocks/>
          </p:cNvSpPr>
          <p:nvPr/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r>
              <a:rPr lang="en-GB" sz="1400" smtClean="0">
                <a:latin typeface="XCCW Joined 5a" panose="03050602040000000000" pitchFamily="66" charset="0"/>
              </a:rPr>
              <a:t/>
            </a:r>
            <a:br>
              <a:rPr lang="en-GB" sz="1400" smtClean="0">
                <a:latin typeface="XCCW Joined 5a" panose="03050602040000000000" pitchFamily="66" charset="0"/>
              </a:rPr>
            </a:b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endParaRPr lang="en-GB" sz="1800" dirty="0"/>
          </a:p>
        </p:txBody>
      </p:sp>
      <p:sp>
        <p:nvSpPr>
          <p:cNvPr id="9" name="Rectangle 8"/>
          <p:cNvSpPr/>
          <p:nvPr/>
        </p:nvSpPr>
        <p:spPr>
          <a:xfrm>
            <a:off x="176900" y="168525"/>
            <a:ext cx="8803814" cy="221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whale?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amazing and wonderful creatures. There are many different kinds.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enormous. The blue whale is the largest animal ever to have lived. It is bigger than any dinosaur and its heart is the size of a small car. Whales travel thousands of miles over the oceans in groups called pods.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572" y="2429964"/>
            <a:ext cx="8526483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</a:t>
            </a: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whales can dive very deep. Scientists recorded one whale as deep as 3 </a:t>
            </a:r>
            <a:r>
              <a:rPr lang="en-US" b="1" dirty="0" err="1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It held its breath for 137 minutes.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572" y="2398411"/>
            <a:ext cx="8654142" cy="918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6572" y="3403413"/>
            <a:ext cx="8654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Tails</a:t>
            </a:r>
          </a:p>
          <a:p>
            <a:r>
              <a:rPr lang="en-US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whale’s tail has two tail flukes. The flukes move up and down to push the whale through the water. A fish swims by moving its tail from side to side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812193" y="4229065"/>
            <a:ext cx="3543300" cy="2195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3"/>
          <p:cNvSpPr txBox="1"/>
          <p:nvPr/>
        </p:nvSpPr>
        <p:spPr>
          <a:xfrm>
            <a:off x="3159264" y="6495878"/>
            <a:ext cx="2839085" cy="2871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effectLst/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pod of sperm whales.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>
            <a:spLocks noGrp="1"/>
          </p:cNvSpPr>
          <p:nvPr>
            <p:ph type="title"/>
          </p:nvPr>
        </p:nvSpPr>
        <p:spPr>
          <a:xfrm>
            <a:off x="2161275" y="274650"/>
            <a:ext cx="6525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latin typeface="XCCW Joined 5a" panose="03050602040000000000" pitchFamily="66" charset="0"/>
              </a:rPr>
              <a:t>Tell your partner</a:t>
            </a:r>
            <a:r>
              <a:rPr lang="en-GB" sz="2400" b="1" u="sng" dirty="0" smtClean="0">
                <a:latin typeface="XCCW Joined 5a" panose="03050602040000000000" pitchFamily="66" charset="0"/>
              </a:rPr>
              <a:t>:</a:t>
            </a:r>
            <a:endParaRPr sz="3600" dirty="0">
              <a:latin typeface="XCCW Joined 5a" panose="03050602040000000000" pitchFamily="66" charset="0"/>
            </a:endParaRPr>
          </a:p>
        </p:txBody>
      </p:sp>
      <p:sp>
        <p:nvSpPr>
          <p:cNvPr id="326" name="Google Shape;326;p46"/>
          <p:cNvSpPr txBox="1">
            <a:spLocks noGrp="1"/>
          </p:cNvSpPr>
          <p:nvPr>
            <p:ph type="body" idx="1"/>
          </p:nvPr>
        </p:nvSpPr>
        <p:spPr>
          <a:xfrm>
            <a:off x="527975" y="1771916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GB" sz="4000" dirty="0" smtClean="0">
                <a:latin typeface="XCCW Joined 5a" panose="03050602040000000000" pitchFamily="66" charset="0"/>
              </a:rPr>
              <a:t>Why </a:t>
            </a:r>
            <a:r>
              <a:rPr lang="en-GB" sz="4000" dirty="0">
                <a:latin typeface="XCCW Joined 5a" panose="03050602040000000000" pitchFamily="66" charset="0"/>
              </a:rPr>
              <a:t>do you think whales live in groups? </a:t>
            </a:r>
            <a:endParaRPr lang="en-GB" sz="4000" dirty="0" smtClean="0">
              <a:latin typeface="XCCW Joined 5a" panose="03050602040000000000" pitchFamily="66" charset="0"/>
            </a:endParaRPr>
          </a:p>
          <a:p>
            <a:pPr marL="114300" indent="0">
              <a:buNone/>
            </a:pPr>
            <a:endParaRPr lang="en-GB" sz="4000" dirty="0">
              <a:solidFill>
                <a:srgbClr val="00B050"/>
              </a:solidFill>
              <a:latin typeface="XCCW Joined 5a" panose="03050602040000000000" pitchFamily="66" charset="0"/>
            </a:endParaRPr>
          </a:p>
          <a:p>
            <a:pPr marL="114300" indent="0">
              <a:buNone/>
            </a:pPr>
            <a:r>
              <a:rPr lang="en-GB" sz="40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To </a:t>
            </a:r>
            <a:r>
              <a:rPr lang="en-GB" sz="4000" dirty="0">
                <a:solidFill>
                  <a:srgbClr val="00B050"/>
                </a:solidFill>
                <a:latin typeface="XCCW Joined 5a" panose="03050602040000000000" pitchFamily="66" charset="0"/>
              </a:rPr>
              <a:t>stay save and look after each other.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27" name="Google Shape;3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75" y="274641"/>
            <a:ext cx="1734325" cy="14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 txBox="1">
            <a:spLocks noGrp="1"/>
          </p:cNvSpPr>
          <p:nvPr>
            <p:ph type="title"/>
          </p:nvPr>
        </p:nvSpPr>
        <p:spPr>
          <a:xfrm>
            <a:off x="443592" y="-479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XCCW Joined 5a" panose="03050602040000000000" pitchFamily="66" charset="0"/>
              </a:rPr>
              <a:t>Main task</a:t>
            </a:r>
            <a:endParaRPr dirty="0">
              <a:solidFill>
                <a:srgbClr val="000000"/>
              </a:solidFill>
              <a:latin typeface="XCCW Joined 5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986102"/>
            <a:ext cx="8811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XCCW Joined 5a" panose="03050602040000000000" pitchFamily="66" charset="0"/>
              </a:rPr>
              <a:t>Why do you think whales move their tails up and down and not side to side like fish?</a:t>
            </a: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endParaRPr lang="en-US" sz="1800" dirty="0" smtClean="0">
              <a:latin typeface="XCCW Joined 5a" panose="03050602040000000000" pitchFamily="66" charset="0"/>
            </a:endParaRPr>
          </a:p>
          <a:p>
            <a:endParaRPr lang="en-US" sz="1800" dirty="0">
              <a:latin typeface="XCCW Joined 5a" panose="03050602040000000000" pitchFamily="66" charset="0"/>
            </a:endParaRPr>
          </a:p>
          <a:p>
            <a:endParaRPr lang="en-US" sz="1800" dirty="0" smtClean="0">
              <a:latin typeface="XCCW Joined 5a" panose="03050602040000000000" pitchFamily="66" charset="0"/>
            </a:endParaRPr>
          </a:p>
          <a:p>
            <a:r>
              <a:rPr lang="en-US" sz="1800" dirty="0" smtClean="0">
                <a:latin typeface="XCCW Joined 5a" panose="03050602040000000000" pitchFamily="66" charset="0"/>
              </a:rPr>
              <a:t>Why do you think whales have </a:t>
            </a:r>
            <a:r>
              <a:rPr lang="en-US" sz="1800" smtClean="0">
                <a:latin typeface="XCCW Joined 5a" panose="03050602040000000000" pitchFamily="66" charset="0"/>
              </a:rPr>
              <a:t>to travel </a:t>
            </a:r>
            <a:r>
              <a:rPr lang="en-US" sz="1800" dirty="0" smtClean="0">
                <a:latin typeface="XCCW Joined 5a" panose="03050602040000000000" pitchFamily="66" charset="0"/>
              </a:rPr>
              <a:t>thousands of miles? </a:t>
            </a:r>
            <a:endParaRPr lang="en-GB" sz="1800" dirty="0">
              <a:latin typeface="XCCW Joined 5a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775159"/>
            <a:ext cx="836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They wouldn’t be able to move properly as they are too heavy. </a:t>
            </a:r>
            <a:endParaRPr lang="en-GB" sz="20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998172"/>
            <a:ext cx="83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To find food to eat</a:t>
            </a:r>
            <a:endParaRPr lang="en-GB" sz="24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593" t="25473" r="25828" b="12784"/>
          <a:stretch/>
        </p:blipFill>
        <p:spPr>
          <a:xfrm>
            <a:off x="1988373" y="3418570"/>
            <a:ext cx="4925045" cy="3380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5555673"/>
            <a:ext cx="471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5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366" name="Google Shape;366;p52"/>
          <p:cNvSpPr txBox="1">
            <a:spLocks noGrp="1"/>
          </p:cNvSpPr>
          <p:nvPr>
            <p:ph type="subTitle" idx="1"/>
          </p:nvPr>
        </p:nvSpPr>
        <p:spPr>
          <a:xfrm>
            <a:off x="287300" y="1173550"/>
            <a:ext cx="8733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L.O: I can make links to the text</a:t>
            </a:r>
            <a:endParaRPr dirty="0">
              <a:latin typeface="XCCW Joined 5a" panose="03050602040000000000" pitchFamily="66" charset="0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Question of the Week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/>
              <a:t>  </a:t>
            </a:r>
            <a:r>
              <a:rPr lang="en-GB" sz="3600" dirty="0">
                <a:latin typeface="XCCW Joined 5a" panose="03050602040000000000" pitchFamily="66" charset="0"/>
              </a:rPr>
              <a:t> </a:t>
            </a:r>
            <a:r>
              <a:rPr lang="en-GB" sz="3600" dirty="0" smtClean="0">
                <a:latin typeface="XCCW Joined 5a" panose="03050602040000000000" pitchFamily="66" charset="0"/>
              </a:rPr>
              <a:t>     What is a whale?</a:t>
            </a:r>
            <a:endParaRPr sz="4800" dirty="0">
              <a:latin typeface="XCCW Joined 5a" panose="03050602040000000000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306568" y="3042628"/>
            <a:ext cx="4694464" cy="3008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 dirty="0">
                <a:latin typeface="XCCW Joined 5a" panose="03050602040000000000" pitchFamily="66" charset="0"/>
              </a:rPr>
              <a:t/>
            </a:r>
            <a:br>
              <a:rPr lang="en-GB" sz="1400" dirty="0">
                <a:latin typeface="XCCW Joined 5a" panose="03050602040000000000" pitchFamily="66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</p:txBody>
      </p:sp>
      <p:sp>
        <p:nvSpPr>
          <p:cNvPr id="5" name="Google Shape;101;p15"/>
          <p:cNvSpPr txBox="1">
            <a:spLocks/>
          </p:cNvSpPr>
          <p:nvPr/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r>
              <a:rPr lang="en-GB" sz="1400" smtClean="0">
                <a:latin typeface="XCCW Joined 5a" panose="03050602040000000000" pitchFamily="66" charset="0"/>
              </a:rPr>
              <a:t/>
            </a:r>
            <a:br>
              <a:rPr lang="en-GB" sz="1400" smtClean="0">
                <a:latin typeface="XCCW Joined 5a" panose="03050602040000000000" pitchFamily="66" charset="0"/>
              </a:rPr>
            </a:b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endParaRPr lang="en-GB" sz="1800" dirty="0"/>
          </a:p>
        </p:txBody>
      </p:sp>
      <p:sp>
        <p:nvSpPr>
          <p:cNvPr id="9" name="Google Shape;101;p15"/>
          <p:cNvSpPr txBox="1">
            <a:spLocks/>
          </p:cNvSpPr>
          <p:nvPr/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640"/>
              </a:spcBef>
              <a:buSzPts val="3200"/>
              <a:buFont typeface="Arial"/>
              <a:buNone/>
            </a:pPr>
            <a:r>
              <a:rPr lang="en-GB" sz="1400" smtClean="0">
                <a:latin typeface="XCCW Joined 5a" panose="03050602040000000000" pitchFamily="66" charset="0"/>
              </a:rPr>
              <a:t/>
            </a:r>
            <a:br>
              <a:rPr lang="en-GB" sz="1400" smtClean="0">
                <a:latin typeface="XCCW Joined 5a" panose="03050602040000000000" pitchFamily="66" charset="0"/>
              </a:rPr>
            </a:b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endParaRPr lang="en-GB" sz="1800" dirty="0"/>
          </a:p>
        </p:txBody>
      </p:sp>
      <p:sp>
        <p:nvSpPr>
          <p:cNvPr id="10" name="Rectangle 9"/>
          <p:cNvSpPr/>
          <p:nvPr/>
        </p:nvSpPr>
        <p:spPr>
          <a:xfrm>
            <a:off x="176900" y="168525"/>
            <a:ext cx="8803814" cy="221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whale?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amazing and wonderful creatures. There are many different kinds.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enormous. The blue whale is the largest animal ever to have lived. It is bigger than any dinosaur and its heart is the size of a small car. Whales travel thousands of miles over the oceans in groups called pods.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572" y="2429964"/>
            <a:ext cx="8526483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</a:t>
            </a: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whales can dive very deep. Scientists recorded one whale as deep as 3 </a:t>
            </a:r>
            <a:r>
              <a:rPr lang="en-US" b="1" dirty="0" err="1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It held its breath for 137 minutes.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572" y="2398411"/>
            <a:ext cx="8654142" cy="918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6572" y="3403413"/>
            <a:ext cx="8654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Tails</a:t>
            </a:r>
          </a:p>
          <a:p>
            <a:r>
              <a:rPr lang="en-US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whale’s tail has two tail flukes. The flukes move up and down to push the whale through the water. A fish swims by moving its tail from side to side</a:t>
            </a:r>
            <a:endParaRPr lang="en-GB" dirty="0"/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812193" y="4229065"/>
            <a:ext cx="3543300" cy="2195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3"/>
          <p:cNvSpPr txBox="1"/>
          <p:nvPr/>
        </p:nvSpPr>
        <p:spPr>
          <a:xfrm>
            <a:off x="3159264" y="6495878"/>
            <a:ext cx="2839085" cy="2871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effectLst/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pod of sperm whales.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>
            <a:spLocks noGrp="1"/>
          </p:cNvSpPr>
          <p:nvPr>
            <p:ph type="title"/>
          </p:nvPr>
        </p:nvSpPr>
        <p:spPr>
          <a:xfrm>
            <a:off x="2243525" y="274650"/>
            <a:ext cx="6443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latin typeface="XCCW Joined 5a" panose="03050602040000000000" pitchFamily="66" charset="0"/>
              </a:rPr>
              <a:t>Tell your </a:t>
            </a:r>
            <a:r>
              <a:rPr lang="en-GB" sz="2400" b="1" u="sng" dirty="0" smtClean="0">
                <a:latin typeface="XCCW Joined 5a" panose="03050602040000000000" pitchFamily="66" charset="0"/>
              </a:rPr>
              <a:t>partner:</a:t>
            </a:r>
            <a:endParaRPr sz="2400" dirty="0">
              <a:latin typeface="XCCW Joined 5a" panose="03050602040000000000" pitchFamily="66" charset="0"/>
            </a:endParaRPr>
          </a:p>
        </p:txBody>
      </p:sp>
      <p:sp>
        <p:nvSpPr>
          <p:cNvPr id="382" name="Google Shape;382;p54"/>
          <p:cNvSpPr txBox="1">
            <a:spLocks noGrp="1"/>
          </p:cNvSpPr>
          <p:nvPr>
            <p:ph type="body" idx="1"/>
          </p:nvPr>
        </p:nvSpPr>
        <p:spPr>
          <a:xfrm>
            <a:off x="457200" y="1961050"/>
            <a:ext cx="8229600" cy="416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XCCW Joined 5a" panose="03050602040000000000" pitchFamily="66" charset="0"/>
              </a:rPr>
              <a:t>What subheading could go above this sentence?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XCCW Joined 5a" panose="03050602040000000000" pitchFamily="66" charset="0"/>
              </a:rPr>
              <a:t>Whales move their tails up and down in the water to help them swim.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B050"/>
              </a:solidFill>
              <a:latin typeface="XCCW Joined 5a" panose="03050602040000000000" pitchFamily="66" charset="0"/>
            </a:endParaRPr>
          </a:p>
          <a:p>
            <a:pPr lvl="0" indent="-457200" algn="l" rtl="0">
              <a:spcBef>
                <a:spcPts val="360"/>
              </a:spcBef>
              <a:spcAft>
                <a:spcPts val="0"/>
              </a:spcAft>
              <a:buAutoNum type="arabicParenR"/>
            </a:pPr>
            <a:r>
              <a:rPr lang="en-US" sz="2400" b="1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Whale tails </a:t>
            </a:r>
          </a:p>
          <a:p>
            <a:pPr lvl="0" indent="-457200" algn="l" rtl="0">
              <a:spcBef>
                <a:spcPts val="360"/>
              </a:spcBef>
              <a:spcAft>
                <a:spcPts val="0"/>
              </a:spcAft>
              <a:buAutoNum type="arabicParenR"/>
            </a:pPr>
            <a:r>
              <a:rPr lang="en-US" sz="2400" b="1" smtClean="0">
                <a:solidFill>
                  <a:srgbClr val="00B050"/>
                </a:solidFill>
                <a:latin typeface="XCCW Joined 5a" panose="03050602040000000000" pitchFamily="66" charset="0"/>
              </a:rPr>
              <a:t>How do </a:t>
            </a:r>
            <a:r>
              <a:rPr lang="en-US" sz="2400" b="1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whales move?</a:t>
            </a:r>
          </a:p>
          <a:p>
            <a:pPr lvl="0" indent="-457200" algn="l" rtl="0">
              <a:spcBef>
                <a:spcPts val="360"/>
              </a:spcBef>
              <a:spcAft>
                <a:spcPts val="0"/>
              </a:spcAft>
              <a:buAutoNum type="arabicParenR"/>
            </a:pPr>
            <a:r>
              <a:rPr lang="en-US" sz="2400" b="1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How do whales swim?</a:t>
            </a:r>
          </a:p>
          <a:p>
            <a:pPr lvl="0" indent="-457200" algn="l" rtl="0">
              <a:spcBef>
                <a:spcPts val="360"/>
              </a:spcBef>
              <a:spcAft>
                <a:spcPts val="0"/>
              </a:spcAft>
              <a:buAutoNum type="arabicParenR"/>
            </a:pPr>
            <a:r>
              <a:rPr lang="en-US" sz="2400" b="1" dirty="0" smtClean="0">
                <a:solidFill>
                  <a:srgbClr val="00B050"/>
                </a:solidFill>
                <a:latin typeface="XCCW Joined 5a" panose="03050602040000000000" pitchFamily="66" charset="0"/>
              </a:rPr>
              <a:t>What do whales use their tails for? </a:t>
            </a:r>
            <a:endParaRPr lang="en-US" sz="2400" b="1" dirty="0">
              <a:solidFill>
                <a:srgbClr val="00B050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pic>
        <p:nvPicPr>
          <p:cNvPr id="383" name="Google Shape;38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75" y="274641"/>
            <a:ext cx="1734325" cy="14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 txBox="1">
            <a:spLocks noGrp="1"/>
          </p:cNvSpPr>
          <p:nvPr>
            <p:ph type="title"/>
          </p:nvPr>
        </p:nvSpPr>
        <p:spPr>
          <a:xfrm>
            <a:off x="243924" y="98013"/>
            <a:ext cx="8900075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latin typeface="XCCW Joined 5a" panose="03050602040000000000" pitchFamily="66" charset="0"/>
              </a:rPr>
              <a:t>Main </a:t>
            </a:r>
            <a:r>
              <a:rPr lang="en-GB" sz="2400" b="1" u="sng" dirty="0" smtClean="0">
                <a:latin typeface="XCCW Joined 5a" panose="03050602040000000000" pitchFamily="66" charset="0"/>
              </a:rPr>
              <a:t>task: Add subheadings to these sentences  </a:t>
            </a:r>
            <a:endParaRPr sz="2400" b="1" u="sng" dirty="0">
              <a:latin typeface="XCCW Joined 5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153" t="20360" r="32004" b="8049"/>
          <a:stretch/>
        </p:blipFill>
        <p:spPr>
          <a:xfrm>
            <a:off x="2176648" y="1241013"/>
            <a:ext cx="5034625" cy="5500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solidFill>
                  <a:srgbClr val="00B050"/>
                </a:solidFill>
                <a:latin typeface="XCCW Joined 5a" panose="03050602040000000000" pitchFamily="66" charset="0"/>
              </a:rPr>
              <a:t>Sharing answers</a:t>
            </a:r>
            <a:endParaRPr b="1" u="sng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395" name="Google Shape;395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latin typeface="XCCW Joined 5a" panose="03050602040000000000" pitchFamily="66" charset="0"/>
              </a:rPr>
              <a:t>Choose children to read out their </a:t>
            </a:r>
            <a:r>
              <a:rPr lang="en-GB" dirty="0" smtClean="0">
                <a:latin typeface="XCCW Joined 5a" panose="03050602040000000000" pitchFamily="66" charset="0"/>
              </a:rPr>
              <a:t>answers and </a:t>
            </a:r>
            <a:r>
              <a:rPr lang="en-GB" dirty="0">
                <a:latin typeface="XCCW Joined 5a" panose="03050602040000000000" pitchFamily="66" charset="0"/>
              </a:rPr>
              <a:t>share with the class.</a:t>
            </a:r>
            <a:endParaRPr dirty="0">
              <a:latin typeface="XCCW Joined 5a" panose="0305060204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6900" y="168525"/>
            <a:ext cx="8803814" cy="221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whale?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amazing and wonderful creatures. There are many different kinds.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enormous. The blue whale is the largest animal ever to have lived. It is bigger than any dinosaur and its heart is the size of a small car. Whales travel thousands of miles over the oceans in groups called pods.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572" y="2429964"/>
            <a:ext cx="8526483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</a:t>
            </a: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whales can dive very deep. Scientists recorded one whale as deep as 3 </a:t>
            </a:r>
            <a:r>
              <a:rPr lang="en-US" b="1" dirty="0" err="1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It held its breath for 137 minutes.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572" y="2398411"/>
            <a:ext cx="8654142" cy="918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6572" y="3403413"/>
            <a:ext cx="8654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Tails</a:t>
            </a:r>
          </a:p>
          <a:p>
            <a:r>
              <a:rPr lang="en-US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whale’s tail has two tail flukes. The flukes move up and down to push the whale through the water. A fish swims by moving its tail from side to side</a:t>
            </a:r>
            <a:endParaRPr lang="en-GB" dirty="0"/>
          </a:p>
        </p:txBody>
      </p:sp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812193" y="4229065"/>
            <a:ext cx="3543300" cy="2195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 Box 3"/>
          <p:cNvSpPr txBox="1"/>
          <p:nvPr/>
        </p:nvSpPr>
        <p:spPr>
          <a:xfrm>
            <a:off x="3159264" y="6495878"/>
            <a:ext cx="2839085" cy="2871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effectLst/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pod of sperm whales.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680650" y="274650"/>
            <a:ext cx="7200114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latin typeface="XCCW Joined 5a" panose="03050602040000000000" pitchFamily="66" charset="0"/>
              </a:rPr>
              <a:t>Tell your partner</a:t>
            </a:r>
            <a:r>
              <a:rPr lang="en-GB" sz="3600" b="1" u="sng" dirty="0" smtClean="0">
                <a:latin typeface="XCCW Joined 5a" panose="03050602040000000000" pitchFamily="66" charset="0"/>
              </a:rPr>
              <a:t>: Which one is correct?</a:t>
            </a:r>
            <a:endParaRPr sz="3600" b="1" u="sng" dirty="0">
              <a:latin typeface="XCCW Joined 5a" panose="03050602040000000000" pitchFamily="66" charset="0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249379" y="1738746"/>
            <a:ext cx="8492837" cy="495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XCCW Joined 5a" panose="03050602040000000000" pitchFamily="66" charset="0"/>
              </a:rPr>
              <a:t>This report is about… </a:t>
            </a:r>
            <a:endParaRPr lang="en-US" b="1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 smtClean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>
                <a:latin typeface="XCCW Joined 5a" panose="03050602040000000000" pitchFamily="66" charset="0"/>
              </a:rPr>
              <a:t>Tigers              Snakes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>
                <a:latin typeface="XCCW Joined 5a" panose="03050602040000000000" pitchFamily="66" charset="0"/>
              </a:rPr>
              <a:t>Whales              Cats 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sz="1800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GB" sz="2800" dirty="0" smtClean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accent5"/>
                </a:solidFill>
                <a:latin typeface="XCCW Joined 5a" panose="03050602040000000000" pitchFamily="66" charset="0"/>
              </a:rPr>
              <a:t>It </a:t>
            </a:r>
            <a:r>
              <a:rPr lang="en-GB" sz="2800" dirty="0">
                <a:solidFill>
                  <a:schemeClr val="accent5"/>
                </a:solidFill>
                <a:latin typeface="XCCW Joined 5a" panose="03050602040000000000" pitchFamily="66" charset="0"/>
              </a:rPr>
              <a:t>is ___________ </a:t>
            </a:r>
            <a:r>
              <a:rPr lang="en-GB" sz="2800" dirty="0" smtClean="0">
                <a:solidFill>
                  <a:schemeClr val="accent5"/>
                </a:solidFill>
                <a:latin typeface="XCCW Joined 5a" panose="03050602040000000000" pitchFamily="66" charset="0"/>
              </a:rPr>
              <a:t>because it says…</a:t>
            </a:r>
            <a:endParaRPr sz="1800" dirty="0">
              <a:latin typeface="XCCW Joined 5a" panose="03050602040000000000" pitchFamily="66" charset="0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71700" y="2841171"/>
            <a:ext cx="1110343" cy="881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71700" y="3949039"/>
            <a:ext cx="1110343" cy="881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39000" y="2770381"/>
            <a:ext cx="1110343" cy="881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38999" y="3802016"/>
            <a:ext cx="1110343" cy="881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86000" y="3949039"/>
            <a:ext cx="84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7200" y="-609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800" u="sng" dirty="0">
                <a:latin typeface="XCCW Joined 5a" panose="03050602040000000000" pitchFamily="66" charset="0"/>
              </a:rPr>
              <a:t>Main task</a:t>
            </a:r>
            <a:endParaRPr sz="4800" u="sng" dirty="0">
              <a:latin typeface="XCCW Joined 5a" panose="03050602040000000000" pitchFamily="66" charset="0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b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879" t="24716" r="37648" b="12405"/>
          <a:stretch/>
        </p:blipFill>
        <p:spPr>
          <a:xfrm>
            <a:off x="1626150" y="942110"/>
            <a:ext cx="5979996" cy="573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7200" y="-88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800" b="1" u="sng" dirty="0">
                <a:solidFill>
                  <a:srgbClr val="00B050"/>
                </a:solidFill>
                <a:latin typeface="XCCW Joined 5a" panose="03050602040000000000" pitchFamily="66" charset="0"/>
              </a:rPr>
              <a:t>Sharing answers</a:t>
            </a:r>
            <a:endParaRPr sz="4800" b="1" u="sng" dirty="0">
              <a:solidFill>
                <a:srgbClr val="00B050"/>
              </a:solidFill>
              <a:latin typeface="XCCW Joined 5a" panose="03050602040000000000" pitchFamily="66" charset="0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b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4879" t="24716" r="37648" b="12405"/>
          <a:stretch/>
        </p:blipFill>
        <p:spPr>
          <a:xfrm>
            <a:off x="1626150" y="942110"/>
            <a:ext cx="5979996" cy="5730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091" y="1482436"/>
            <a:ext cx="4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350327" y="2881746"/>
            <a:ext cx="4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726872" y="4142509"/>
            <a:ext cx="4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463635" y="6244064"/>
            <a:ext cx="4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0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ctrTitle"/>
          </p:nvPr>
        </p:nvSpPr>
        <p:spPr>
          <a:xfrm>
            <a:off x="685800" y="2352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 dirty="0">
                <a:latin typeface="XCCW Joined 5a" panose="03050602040000000000" pitchFamily="66" charset="0"/>
              </a:rPr>
              <a:t>Lesson 2</a:t>
            </a:r>
            <a:endParaRPr u="sng" dirty="0">
              <a:latin typeface="XCCW Joined 5a" panose="03050602040000000000" pitchFamily="66" charset="0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1"/>
          </p:nvPr>
        </p:nvSpPr>
        <p:spPr>
          <a:xfrm>
            <a:off x="211500" y="1367096"/>
            <a:ext cx="8721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L.O: I can explain the meaning of words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800" dirty="0">
              <a:latin typeface="XCCW Joined 5a" panose="030506020400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>
                <a:latin typeface="XCCW Joined 5a" panose="03050602040000000000" pitchFamily="66" charset="0"/>
              </a:rPr>
              <a:t>Word detectives</a:t>
            </a:r>
            <a:endParaRPr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dirty="0"/>
              <a:t>         </a:t>
            </a:r>
            <a:r>
              <a:rPr lang="en-GB" dirty="0" smtClean="0"/>
              <a:t>               </a:t>
            </a:r>
            <a:r>
              <a:rPr lang="en-GB" dirty="0" smtClean="0">
                <a:latin typeface="XCCW Joined 5a" panose="03050602040000000000" pitchFamily="66" charset="0"/>
              </a:rPr>
              <a:t>What is a whale?</a:t>
            </a:r>
            <a:endParaRPr dirty="0">
              <a:latin typeface="XCCW Joined 5a" panose="03050602040000000000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355399" y="3630455"/>
            <a:ext cx="4694464" cy="3008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1847000" y="467525"/>
            <a:ext cx="7186164" cy="95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u="sng" dirty="0">
                <a:latin typeface="XCCW Joined 5a" panose="03050602040000000000" pitchFamily="66" charset="0"/>
              </a:rPr>
              <a:t>Tell your partner: </a:t>
            </a:r>
            <a:r>
              <a:rPr lang="en-GB" sz="2400" dirty="0">
                <a:latin typeface="XCCW Joined 5a" panose="03050602040000000000" pitchFamily="66" charset="0"/>
              </a:rPr>
              <a:t>How can we work out the meaning of a word?</a:t>
            </a:r>
            <a:endParaRPr sz="2400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 </a:t>
            </a:r>
            <a:endParaRPr sz="3600" dirty="0"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>
                <a:latin typeface="XCCW Joined 5a" panose="03050602040000000000" pitchFamily="66" charset="0"/>
              </a:rPr>
              <a:t>We can use...</a:t>
            </a:r>
            <a:endParaRPr sz="2800" dirty="0"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-"/>
            </a:pPr>
            <a:r>
              <a:rPr lang="en-GB" sz="2800" dirty="0">
                <a:solidFill>
                  <a:schemeClr val="accent5"/>
                </a:solidFill>
                <a:latin typeface="XCCW Joined 5a" panose="03050602040000000000" pitchFamily="66" charset="0"/>
              </a:rPr>
              <a:t>Read around the word</a:t>
            </a:r>
            <a:endParaRPr sz="28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-"/>
            </a:pPr>
            <a:r>
              <a:rPr lang="en-GB" sz="2800" dirty="0">
                <a:solidFill>
                  <a:schemeClr val="accent5"/>
                </a:solidFill>
                <a:latin typeface="XCCW Joined 5a" panose="03050602040000000000" pitchFamily="66" charset="0"/>
              </a:rPr>
              <a:t>Use a dictionary</a:t>
            </a:r>
            <a:endParaRPr sz="2800" dirty="0">
              <a:solidFill>
                <a:schemeClr val="accent5"/>
              </a:solidFill>
              <a:latin typeface="XCCW Joined 5a" panose="03050602040000000000" pitchFamily="66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-"/>
            </a:pPr>
            <a:r>
              <a:rPr lang="en-GB" sz="2800" dirty="0">
                <a:solidFill>
                  <a:schemeClr val="accent5"/>
                </a:solidFill>
                <a:latin typeface="XCCW Joined 5a" panose="03050602040000000000" pitchFamily="66" charset="0"/>
              </a:rPr>
              <a:t>Use synonyms e.g. happy - excited</a:t>
            </a:r>
            <a:endParaRPr sz="2800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 b="1" dirty="0"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434343"/>
                </a:solidFill>
                <a:latin typeface="XCCW Joined 5a" panose="03050602040000000000" pitchFamily="66" charset="0"/>
              </a:rPr>
              <a:t>When I am reading </a:t>
            </a:r>
            <a:r>
              <a:rPr lang="en-GB" sz="2800" dirty="0" smtClean="0">
                <a:solidFill>
                  <a:srgbClr val="434343"/>
                </a:solidFill>
                <a:latin typeface="XCCW Joined 5a" panose="03050602040000000000" pitchFamily="66" charset="0"/>
              </a:rPr>
              <a:t>the text, </a:t>
            </a:r>
            <a:r>
              <a:rPr lang="en-GB" sz="2800" dirty="0">
                <a:solidFill>
                  <a:srgbClr val="434343"/>
                </a:solidFill>
                <a:latin typeface="XCCW Joined 5a" panose="03050602040000000000" pitchFamily="66" charset="0"/>
              </a:rPr>
              <a:t>I want you to think about any words that you do not understand</a:t>
            </a:r>
            <a:endParaRPr sz="2800" dirty="0">
              <a:solidFill>
                <a:srgbClr val="434343"/>
              </a:solidFill>
              <a:latin typeface="XCCW Joined 5a" panose="03050602040000000000" pitchFamily="66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74648"/>
            <a:ext cx="1323961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76900" y="168525"/>
            <a:ext cx="7227300" cy="6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 dirty="0">
                <a:latin typeface="XCCW Joined 5a" panose="03050602040000000000" pitchFamily="66" charset="0"/>
              </a:rPr>
              <a:t/>
            </a:r>
            <a:br>
              <a:rPr lang="en-GB" sz="1400" dirty="0">
                <a:latin typeface="XCCW Joined 5a" panose="03050602040000000000" pitchFamily="66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sz="1800" dirty="0"/>
          </a:p>
        </p:txBody>
      </p:sp>
      <p:sp>
        <p:nvSpPr>
          <p:cNvPr id="5" name="Rectangle 4"/>
          <p:cNvSpPr/>
          <p:nvPr/>
        </p:nvSpPr>
        <p:spPr>
          <a:xfrm>
            <a:off x="176900" y="168525"/>
            <a:ext cx="8803814" cy="221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whale?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amazing and wonderful creatures. There are many different kinds.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Whales are enormous. The blue whale is the largest animal ever to have lived. It is bigger than any dinosaur and its heart is the size of a small car. Whales travel thousands of miles over the oceans in groups called pods.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572" y="2429964"/>
            <a:ext cx="8526483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</a:t>
            </a:r>
            <a:r>
              <a:rPr lang="en-US" b="1" u="sng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whales can dive very deep. Scientists recorded one whale as deep as 3 </a:t>
            </a:r>
            <a:r>
              <a:rPr lang="en-US" b="1" dirty="0" err="1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r>
              <a:rPr lang="en-US" b="1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It held its breath for 137 minutes.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572" y="2398411"/>
            <a:ext cx="8654142" cy="918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6572" y="3403413"/>
            <a:ext cx="8654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 Tails</a:t>
            </a:r>
          </a:p>
          <a:p>
            <a:r>
              <a:rPr lang="en-US" dirty="0" smtClean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whale’s tail has two tail flukes. The flukes move up and down to push the whale through the water. A fish swims by moving its tail from side to side</a:t>
            </a:r>
            <a:endParaRPr lang="en-GB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4353" r="46680" b="19357"/>
          <a:stretch/>
        </p:blipFill>
        <p:spPr bwMode="auto">
          <a:xfrm>
            <a:off x="2812193" y="4229065"/>
            <a:ext cx="3543300" cy="2195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3"/>
          <p:cNvSpPr txBox="1"/>
          <p:nvPr/>
        </p:nvSpPr>
        <p:spPr>
          <a:xfrm>
            <a:off x="3159264" y="6495878"/>
            <a:ext cx="2839085" cy="2871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effectLst/>
                <a:latin typeface="XCCW Joined 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pod of sperm whales.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1105</Words>
  <Application>Microsoft Office PowerPoint</Application>
  <PresentationFormat>On-screen Show (4:3)</PresentationFormat>
  <Paragraphs>214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XCCW Joined 5a</vt:lpstr>
      <vt:lpstr>Office Theme</vt:lpstr>
      <vt:lpstr>Lesson 1</vt:lpstr>
      <vt:lpstr>Tell your partner: We are going to read a text called ‘What is a whale?’.</vt:lpstr>
      <vt:lpstr>PowerPoint Presentation</vt:lpstr>
      <vt:lpstr>Tell your partner: Which one is correct?</vt:lpstr>
      <vt:lpstr>Main task</vt:lpstr>
      <vt:lpstr>Sharing answers</vt:lpstr>
      <vt:lpstr>Lesson 2</vt:lpstr>
      <vt:lpstr>Tell your partner: How can we work out the meaning of a word?  </vt:lpstr>
      <vt:lpstr>PowerPoint Presentation</vt:lpstr>
      <vt:lpstr>Tell your partner</vt:lpstr>
      <vt:lpstr>Tell your partner</vt:lpstr>
      <vt:lpstr>Main task</vt:lpstr>
      <vt:lpstr>Lesson 3</vt:lpstr>
      <vt:lpstr>Tell your partner: How can we retrieve information from the text? </vt:lpstr>
      <vt:lpstr>PowerPoint Presentation</vt:lpstr>
      <vt:lpstr>Tell your partner: How big is a blue whales heart?</vt:lpstr>
      <vt:lpstr>Main task</vt:lpstr>
      <vt:lpstr>Lesson 4</vt:lpstr>
      <vt:lpstr>Tell your partner: How can we find out why an animal behaves in a certain way?  </vt:lpstr>
      <vt:lpstr>PowerPoint Presentation</vt:lpstr>
      <vt:lpstr>Tell your partner:</vt:lpstr>
      <vt:lpstr>Main task</vt:lpstr>
      <vt:lpstr>Lesson 5</vt:lpstr>
      <vt:lpstr>PowerPoint Presentation</vt:lpstr>
      <vt:lpstr>Tell your partner:</vt:lpstr>
      <vt:lpstr>Main task: Add subheadings to these sentences  </vt:lpstr>
      <vt:lpstr>Sharing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teacher</dc:creator>
  <cp:lastModifiedBy>Lauren Cavadino</cp:lastModifiedBy>
  <cp:revision>45</cp:revision>
  <dcterms:modified xsi:type="dcterms:W3CDTF">2019-03-15T14:59:04Z</dcterms:modified>
</cp:coreProperties>
</file>