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57" r:id="rId3"/>
    <p:sldId id="258" r:id="rId4"/>
    <p:sldId id="261" r:id="rId5"/>
    <p:sldId id="304" r:id="rId6"/>
    <p:sldId id="262" r:id="rId7"/>
    <p:sldId id="305" r:id="rId8"/>
    <p:sldId id="264" r:id="rId9"/>
    <p:sldId id="266" r:id="rId10"/>
    <p:sldId id="302" r:id="rId11"/>
    <p:sldId id="268" r:id="rId12"/>
    <p:sldId id="269" r:id="rId13"/>
    <p:sldId id="306" r:id="rId14"/>
    <p:sldId id="271" r:id="rId15"/>
    <p:sldId id="275" r:id="rId16"/>
    <p:sldId id="277" r:id="rId17"/>
    <p:sldId id="278" r:id="rId18"/>
    <p:sldId id="307" r:id="rId19"/>
    <p:sldId id="280" r:id="rId20"/>
    <p:sldId id="284" r:id="rId21"/>
    <p:sldId id="286" r:id="rId22"/>
    <p:sldId id="287" r:id="rId23"/>
    <p:sldId id="308" r:id="rId24"/>
    <p:sldId id="289" r:id="rId25"/>
    <p:sldId id="293" r:id="rId26"/>
    <p:sldId id="295" r:id="rId27"/>
    <p:sldId id="309" r:id="rId28"/>
    <p:sldId id="297" r:id="rId29"/>
    <p:sldId id="298" r:id="rId30"/>
    <p:sldId id="299" r:id="rId3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4E781B-AEC1-42D8-8F1B-C61614A6804D}">
  <a:tblStyle styleId="{3D4E781B-AEC1-42D8-8F1B-C61614A6804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786EBD9-843B-40E9-96D3-62A02023B09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4"/>
    <p:restoredTop sz="94618"/>
  </p:normalViewPr>
  <p:slideViewPr>
    <p:cSldViewPr snapToGrid="0">
      <p:cViewPr varScale="1">
        <p:scale>
          <a:sx n="80" d="100"/>
          <a:sy n="80" d="100"/>
        </p:scale>
        <p:origin x="1398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46793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4228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444929183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4444929183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0237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444929183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444492918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5182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4444929183_3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4444929183_3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2520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63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444492918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4444929183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0753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4444929183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4444929183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91289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4eee602df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4eee602df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7159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4eee602df6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4eee602df6_1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93403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7951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4eee602df6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4eee602df6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7151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444929183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444929183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13770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4eee602df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4eee602df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1403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4eee602df6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g4eee602df6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49074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4eee602df6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4eee602df6_1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4181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30225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4eee602df6_1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4eee602df6_1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9467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4eee602df6_1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4eee602df6_1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22098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4eee602df6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g4eee602df6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5721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69664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4eee602df6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4eee602df6_1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70661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4eee602df6_1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4eee602df6_1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4945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17817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4eee602df6_1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4eee602df6_1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8175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f87b943d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4f87b943d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840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2762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4449291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4449291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9206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4449291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4449291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2041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444929183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444929183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3695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444492918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444492918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7094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685800" y="-259400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u="sng" dirty="0">
                <a:latin typeface="XCCW Joined 5a" panose="03050602040000000000" pitchFamily="66" charset="0"/>
              </a:rPr>
              <a:t>Lesson 1</a:t>
            </a:r>
            <a:endParaRPr u="sng" dirty="0">
              <a:latin typeface="XCCW Joined 5a" panose="03050602040000000000" pitchFamily="66" charset="0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211500" y="915025"/>
            <a:ext cx="87210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GB" sz="2400" dirty="0">
                <a:latin typeface="XCCW Joined 5a" panose="03050602040000000000" pitchFamily="66" charset="0"/>
              </a:rPr>
              <a:t>L.O: I can predict what happens in the story</a:t>
            </a:r>
            <a:endParaRPr sz="2400" dirty="0">
              <a:latin typeface="XCCW Joined 5a" panose="03050602040000000000" pitchFamily="66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GB" sz="2400" dirty="0">
                <a:latin typeface="XCCW Joined 5a" panose="03050602040000000000" pitchFamily="66" charset="0"/>
              </a:rPr>
              <a:t>L.O: I can identify and explain the sequence of events in texts.</a:t>
            </a:r>
            <a:endParaRPr sz="2400" dirty="0">
              <a:latin typeface="XCCW Joined 5a" panose="03050602040000000000" pitchFamily="66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sz="2400" dirty="0">
              <a:latin typeface="XCCW Joined 5a" panose="03050602040000000000" pitchFamily="66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GB" sz="3600" dirty="0">
                <a:latin typeface="XCCW Joined 5a" panose="03050602040000000000" pitchFamily="66" charset="0"/>
              </a:rPr>
              <a:t>Text Talk</a:t>
            </a:r>
            <a:endParaRPr sz="3600" dirty="0">
              <a:latin typeface="XCCW Joined 5a" panose="03050602040000000000" pitchFamily="66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GB" sz="4000" dirty="0" smtClean="0">
                <a:latin typeface="XCCW Joined 5a" panose="03050602040000000000" pitchFamily="66" charset="0"/>
              </a:rPr>
              <a:t>The </a:t>
            </a:r>
            <a:r>
              <a:rPr lang="en-GB" sz="4000" dirty="0">
                <a:latin typeface="XCCW Joined 5a" panose="03050602040000000000" pitchFamily="66" charset="0"/>
              </a:rPr>
              <a:t>O</a:t>
            </a:r>
            <a:r>
              <a:rPr lang="en-GB" sz="4000" dirty="0" smtClean="0">
                <a:latin typeface="XCCW Joined 5a" panose="03050602040000000000" pitchFamily="66" charset="0"/>
              </a:rPr>
              <a:t>wl </a:t>
            </a:r>
            <a:r>
              <a:rPr lang="en-GB" sz="4000" dirty="0">
                <a:latin typeface="XCCW Joined 5a" panose="03050602040000000000" pitchFamily="66" charset="0"/>
              </a:rPr>
              <a:t>W</a:t>
            </a:r>
            <a:r>
              <a:rPr lang="en-GB" sz="4000" dirty="0" smtClean="0">
                <a:latin typeface="XCCW Joined 5a" panose="03050602040000000000" pitchFamily="66" charset="0"/>
              </a:rPr>
              <a:t>ho </a:t>
            </a:r>
            <a:r>
              <a:rPr lang="en-GB" sz="4000" dirty="0">
                <a:latin typeface="XCCW Joined 5a" panose="03050602040000000000" pitchFamily="66" charset="0"/>
              </a:rPr>
              <a:t>W</a:t>
            </a:r>
            <a:r>
              <a:rPr lang="en-GB" sz="4000" dirty="0" smtClean="0">
                <a:latin typeface="XCCW Joined 5a" panose="03050602040000000000" pitchFamily="66" charset="0"/>
              </a:rPr>
              <a:t>as </a:t>
            </a:r>
            <a:r>
              <a:rPr lang="en-GB" sz="4000" dirty="0">
                <a:latin typeface="XCCW Joined 5a" panose="03050602040000000000" pitchFamily="66" charset="0"/>
              </a:rPr>
              <a:t>A</a:t>
            </a:r>
            <a:r>
              <a:rPr lang="en-GB" sz="4000" dirty="0" smtClean="0">
                <a:latin typeface="XCCW Joined 5a" panose="03050602040000000000" pitchFamily="66" charset="0"/>
              </a:rPr>
              <a:t>fraid of the Dark</a:t>
            </a:r>
            <a:endParaRPr sz="4000" dirty="0">
              <a:latin typeface="XCCW Joined 5a" panose="03050602040000000000" pitchFamily="66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375" y="4213225"/>
            <a:ext cx="2889250" cy="2644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483" y="3896678"/>
            <a:ext cx="5779509" cy="2901948"/>
          </a:xfrm>
          <a:prstGeom prst="rect">
            <a:avLst/>
          </a:prstGeom>
        </p:spPr>
      </p:pic>
      <p:sp>
        <p:nvSpPr>
          <p:cNvPr id="167" name="Google Shape;167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800" b="1" u="sng" dirty="0">
                <a:solidFill>
                  <a:srgbClr val="00B050"/>
                </a:solidFill>
                <a:latin typeface="XCCW Joined 5a" panose="03050602040000000000" pitchFamily="66" charset="0"/>
              </a:rPr>
              <a:t>Sharing answers</a:t>
            </a:r>
            <a:endParaRPr sz="4800" b="1" u="sng" dirty="0">
              <a:solidFill>
                <a:srgbClr val="00B050"/>
              </a:solidFill>
              <a:latin typeface="XCCW Joined 5a" panose="03050602040000000000" pitchFamily="66" charset="0"/>
            </a:endParaRPr>
          </a:p>
        </p:txBody>
      </p:sp>
      <p:sp>
        <p:nvSpPr>
          <p:cNvPr id="168" name="Google Shape;168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114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1800" b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1800"/>
          </a:p>
        </p:txBody>
      </p:sp>
      <p:sp>
        <p:nvSpPr>
          <p:cNvPr id="12" name="TextBox 11"/>
          <p:cNvSpPr txBox="1"/>
          <p:nvPr/>
        </p:nvSpPr>
        <p:spPr>
          <a:xfrm>
            <a:off x="7890164" y="5068072"/>
            <a:ext cx="623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</a:t>
            </a:r>
            <a:endParaRPr lang="en-GB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7862456" y="6172134"/>
            <a:ext cx="623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</a:t>
            </a:r>
            <a:endParaRPr lang="en-GB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7890164" y="4035964"/>
            <a:ext cx="623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</a:t>
            </a:r>
            <a:endParaRPr lang="en-GB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7855529" y="5606014"/>
            <a:ext cx="623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</a:t>
            </a:r>
            <a:endParaRPr lang="en-GB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7855529" y="4573469"/>
            <a:ext cx="623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5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670" y="1464163"/>
            <a:ext cx="4285859" cy="24325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48546" y="1835684"/>
            <a:ext cx="623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x</a:t>
            </a:r>
            <a:endParaRPr lang="en-GB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970600" y="2284567"/>
            <a:ext cx="623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x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970600" y="2712991"/>
            <a:ext cx="623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x</a:t>
            </a:r>
            <a:endParaRPr lang="en-GB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943756" y="3241102"/>
            <a:ext cx="623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x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5504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2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>
            <a:spLocks noGrp="1"/>
          </p:cNvSpPr>
          <p:nvPr>
            <p:ph type="ctrTitle"/>
          </p:nvPr>
        </p:nvSpPr>
        <p:spPr>
          <a:xfrm>
            <a:off x="685800" y="0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u="sng" dirty="0">
                <a:latin typeface="XCCW Joined 5a" panose="03050602040000000000" pitchFamily="66" charset="0"/>
              </a:rPr>
              <a:t>Lesson 2</a:t>
            </a:r>
            <a:endParaRPr u="sng" dirty="0">
              <a:latin typeface="XCCW Joined 5a" panose="03050602040000000000" pitchFamily="66" charset="0"/>
            </a:endParaRPr>
          </a:p>
        </p:txBody>
      </p:sp>
      <p:sp>
        <p:nvSpPr>
          <p:cNvPr id="177" name="Google Shape;177;p25"/>
          <p:cNvSpPr txBox="1">
            <a:spLocks noGrp="1"/>
          </p:cNvSpPr>
          <p:nvPr>
            <p:ph type="subTitle" idx="1"/>
          </p:nvPr>
        </p:nvSpPr>
        <p:spPr>
          <a:xfrm>
            <a:off x="211500" y="1071698"/>
            <a:ext cx="8721000" cy="11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GB" dirty="0">
                <a:latin typeface="XCCW Joined 5a" panose="03050602040000000000" pitchFamily="66" charset="0"/>
              </a:rPr>
              <a:t>L.O: I can explain the meaning of words</a:t>
            </a:r>
            <a:endParaRPr dirty="0">
              <a:latin typeface="XCCW Joined 5a" panose="03050602040000000000" pitchFamily="66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sz="800" dirty="0">
              <a:latin typeface="XCCW Joined 5a" panose="03050602040000000000" pitchFamily="66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GB" dirty="0">
                <a:latin typeface="XCCW Joined 5a" panose="03050602040000000000" pitchFamily="66" charset="0"/>
              </a:rPr>
              <a:t>Word detectives</a:t>
            </a:r>
            <a:endParaRPr dirty="0">
              <a:latin typeface="XCCW Joined 5a" panose="03050602040000000000" pitchFamily="66" charset="0"/>
            </a:endParaRPr>
          </a:p>
          <a:p>
            <a:pPr marL="0" indent="0">
              <a:spcBef>
                <a:spcPts val="0"/>
              </a:spcBef>
            </a:pPr>
            <a:r>
              <a:rPr lang="en-GB" sz="4000" dirty="0">
                <a:latin typeface="XCCW Joined 5a" panose="03050602040000000000" pitchFamily="66" charset="0"/>
              </a:rPr>
              <a:t>The </a:t>
            </a:r>
            <a:r>
              <a:rPr lang="en-GB" sz="4000" dirty="0" smtClean="0">
                <a:latin typeface="XCCW Joined 5a" panose="03050602040000000000" pitchFamily="66" charset="0"/>
              </a:rPr>
              <a:t>Owl Who Was Afraid of the Dark.</a:t>
            </a:r>
            <a:endParaRPr lang="en-GB" sz="4000" dirty="0">
              <a:latin typeface="XCCW Joined 5a" panose="03050602040000000000" pitchFamily="66" charset="0"/>
            </a:endParaRPr>
          </a:p>
          <a:p>
            <a:pPr marL="0" indent="0">
              <a:spcBef>
                <a:spcPts val="0"/>
              </a:spcBef>
            </a:pPr>
            <a:r>
              <a:rPr lang="en-GB" dirty="0" smtClean="0"/>
              <a:t>          </a:t>
            </a:r>
            <a:endParaRPr lang="en-GB" dirty="0">
              <a:latin typeface="XCCW Joined 5a" panose="03050602040000000000" pitchFamily="66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dirty="0">
              <a:latin typeface="XCCW Joined 5a" panose="03050602040000000000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86" y="3962562"/>
            <a:ext cx="2889754" cy="2645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>
            <a:spLocks noGrp="1"/>
          </p:cNvSpPr>
          <p:nvPr>
            <p:ph type="title"/>
          </p:nvPr>
        </p:nvSpPr>
        <p:spPr>
          <a:xfrm>
            <a:off x="1847000" y="467525"/>
            <a:ext cx="7186164" cy="950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b="1" u="sng" dirty="0">
                <a:latin typeface="XCCW Joined 5a" panose="03050602040000000000" pitchFamily="66" charset="0"/>
              </a:rPr>
              <a:t>Tell your partner: </a:t>
            </a:r>
            <a:r>
              <a:rPr lang="en-GB" sz="2400" dirty="0">
                <a:latin typeface="XCCW Joined 5a" panose="03050602040000000000" pitchFamily="66" charset="0"/>
              </a:rPr>
              <a:t>How can we work out the meaning of a word?</a:t>
            </a:r>
            <a:endParaRPr sz="2400" dirty="0">
              <a:latin typeface="XCCW Joined 5a" panose="03050602040000000000" pitchFamily="66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dirty="0"/>
              <a:t> </a:t>
            </a:r>
            <a:endParaRPr sz="3600" dirty="0"/>
          </a:p>
        </p:txBody>
      </p:sp>
      <p:sp>
        <p:nvSpPr>
          <p:cNvPr id="186" name="Google Shape;186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 dirty="0">
                <a:latin typeface="XCCW Joined 5a" panose="03050602040000000000" pitchFamily="66" charset="0"/>
              </a:rPr>
              <a:t>We can use...</a:t>
            </a:r>
            <a:endParaRPr sz="2800" dirty="0">
              <a:latin typeface="XCCW Joined 5a" panose="03050602040000000000" pitchFamily="66" charset="0"/>
            </a:endParaRPr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-"/>
            </a:pPr>
            <a:r>
              <a:rPr lang="en-GB" sz="2800" dirty="0">
                <a:solidFill>
                  <a:schemeClr val="accent5"/>
                </a:solidFill>
                <a:latin typeface="XCCW Joined 5a" panose="03050602040000000000" pitchFamily="66" charset="0"/>
              </a:rPr>
              <a:t>Read around the word</a:t>
            </a:r>
            <a:endParaRPr sz="2800" dirty="0">
              <a:solidFill>
                <a:schemeClr val="accent5"/>
              </a:solidFill>
              <a:latin typeface="XCCW Joined 5a" panose="03050602040000000000" pitchFamily="66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-"/>
            </a:pPr>
            <a:r>
              <a:rPr lang="en-GB" sz="2800" dirty="0">
                <a:solidFill>
                  <a:schemeClr val="accent5"/>
                </a:solidFill>
                <a:latin typeface="XCCW Joined 5a" panose="03050602040000000000" pitchFamily="66" charset="0"/>
              </a:rPr>
              <a:t>Use a dictionary</a:t>
            </a:r>
            <a:endParaRPr sz="2800" dirty="0">
              <a:solidFill>
                <a:schemeClr val="accent5"/>
              </a:solidFill>
              <a:latin typeface="XCCW Joined 5a" panose="03050602040000000000" pitchFamily="66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-"/>
            </a:pPr>
            <a:r>
              <a:rPr lang="en-GB" sz="2800" dirty="0">
                <a:solidFill>
                  <a:schemeClr val="accent5"/>
                </a:solidFill>
                <a:latin typeface="XCCW Joined 5a" panose="03050602040000000000" pitchFamily="66" charset="0"/>
              </a:rPr>
              <a:t>Use synonyms e.g. happy - excited</a:t>
            </a:r>
            <a:endParaRPr sz="2800" dirty="0">
              <a:latin typeface="XCCW Joined 5a" panose="03050602040000000000" pitchFamily="66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800" b="1" dirty="0">
              <a:latin typeface="XCCW Joined 5a" panose="03050602040000000000" pitchFamily="66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rgbClr val="434343"/>
                </a:solidFill>
                <a:latin typeface="XCCW Joined 5a" panose="03050602040000000000" pitchFamily="66" charset="0"/>
              </a:rPr>
              <a:t>When I am reading the story, I want you to think about any words that you do not understand</a:t>
            </a:r>
            <a:endParaRPr sz="2800" dirty="0">
              <a:solidFill>
                <a:srgbClr val="434343"/>
              </a:solidFill>
              <a:latin typeface="XCCW Joined 5a" panose="03050602040000000000" pitchFamily="66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87" name="Google Shape;18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500" y="274648"/>
            <a:ext cx="1323961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176900" y="168525"/>
            <a:ext cx="7227300" cy="6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1400" dirty="0">
                <a:latin typeface="XCCW Joined 5a" panose="03050602040000000000" pitchFamily="66" charset="0"/>
              </a:rPr>
              <a:t/>
            </a:r>
            <a:br>
              <a:rPr lang="en-GB" sz="1400" dirty="0">
                <a:latin typeface="XCCW Joined 5a" panose="03050602040000000000" pitchFamily="66" charset="0"/>
              </a:rPr>
            </a:b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/>
              <a:t/>
            </a:r>
            <a:br>
              <a:rPr lang="en-GB" sz="1800" dirty="0"/>
            </a:br>
            <a:endParaRPr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93" y="522143"/>
            <a:ext cx="9027407" cy="583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1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825" y="4109260"/>
            <a:ext cx="83129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XCCW Joined 5a" panose="03050602040000000000" pitchFamily="66" charset="0"/>
              </a:rPr>
              <a:t>“I don’t want to be a night bird,” Plop told his mummy. “Dark is nasty.”</a:t>
            </a:r>
          </a:p>
          <a:p>
            <a:r>
              <a:rPr lang="en-US" sz="2800" dirty="0" smtClean="0">
                <a:latin typeface="XCCW Joined 5a" panose="03050602040000000000" pitchFamily="66" charset="0"/>
              </a:rPr>
              <a:t>“You don’t know that,” she said.</a:t>
            </a:r>
            <a:endParaRPr lang="en-GB" sz="2800" dirty="0"/>
          </a:p>
        </p:txBody>
      </p:sp>
      <p:sp>
        <p:nvSpPr>
          <p:cNvPr id="199" name="Google Shape;199;p28"/>
          <p:cNvSpPr txBox="1">
            <a:spLocks noGrp="1"/>
          </p:cNvSpPr>
          <p:nvPr>
            <p:ph type="title"/>
          </p:nvPr>
        </p:nvSpPr>
        <p:spPr>
          <a:xfrm>
            <a:off x="831025" y="316596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>
                <a:latin typeface="XCCW Joined 5a" panose="03050602040000000000" pitchFamily="66" charset="0"/>
              </a:rPr>
              <a:t>Tell your partner</a:t>
            </a:r>
            <a:endParaRPr u="sng" dirty="0">
              <a:latin typeface="XCCW Joined 5a" panose="03050602040000000000" pitchFamily="66" charset="0"/>
            </a:endParaRPr>
          </a:p>
        </p:txBody>
      </p:sp>
      <p:sp>
        <p:nvSpPr>
          <p:cNvPr id="200" name="Google Shape;200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 dirty="0">
                <a:latin typeface="XCCW Joined 5a" panose="03050602040000000000" pitchFamily="66" charset="0"/>
                <a:ea typeface="Arial"/>
                <a:cs typeface="Arial"/>
                <a:sym typeface="Arial"/>
              </a:rPr>
              <a:t>Find and copy a word that shows </a:t>
            </a:r>
            <a:r>
              <a:rPr lang="en-US" sz="3000" dirty="0" smtClean="0">
                <a:latin typeface="XCCW Joined 5a" panose="03050602040000000000" pitchFamily="66" charset="0"/>
                <a:ea typeface="Arial"/>
                <a:cs typeface="Arial"/>
                <a:sym typeface="Arial"/>
              </a:rPr>
              <a:t>what Plop thought of the dark. </a:t>
            </a:r>
            <a:endParaRPr sz="3000" dirty="0">
              <a:latin typeface="XCCW Joined 5a" panose="03050602040000000000" pitchFamily="66" charset="0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XCCW Joined 5a" panose="03050602040000000000" pitchFamily="66" charset="0"/>
            </a:endParaRPr>
          </a:p>
        </p:txBody>
      </p:sp>
      <p:pic>
        <p:nvPicPr>
          <p:cNvPr id="201" name="Google Shape;20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025" y="386898"/>
            <a:ext cx="1323961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07;p29"/>
          <p:cNvSpPr txBox="1">
            <a:spLocks/>
          </p:cNvSpPr>
          <p:nvPr/>
        </p:nvSpPr>
        <p:spPr>
          <a:xfrm>
            <a:off x="2348950" y="3100414"/>
            <a:ext cx="1953491" cy="505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800" dirty="0" smtClean="0">
                <a:solidFill>
                  <a:srgbClr val="00B050"/>
                </a:solidFill>
                <a:latin typeface="XCCW Joined 5a" panose="03050602040000000000" pitchFamily="66" charset="0"/>
                <a:ea typeface="Arial"/>
                <a:cs typeface="Arial"/>
                <a:sym typeface="Arial"/>
              </a:rPr>
              <a:t>nasty</a:t>
            </a:r>
            <a:endParaRPr lang="en-GB" sz="2800" dirty="0" smtClean="0">
              <a:solidFill>
                <a:srgbClr val="00B050"/>
              </a:solidFill>
              <a:latin typeface="XCCW Joined 5a" panose="03050602040000000000" pitchFamily="66" charset="0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GB" sz="2800" dirty="0">
              <a:latin typeface="XCCW Joined 5a" panose="03050602040000000000" pitchFamily="66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12346" y="4964571"/>
            <a:ext cx="1654999" cy="4920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 txBox="1">
            <a:spLocks noGrp="1"/>
          </p:cNvSpPr>
          <p:nvPr>
            <p:ph type="title"/>
          </p:nvPr>
        </p:nvSpPr>
        <p:spPr>
          <a:xfrm>
            <a:off x="471055" y="38943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u="sng" dirty="0">
                <a:latin typeface="XCCW Joined 5a" panose="03050602040000000000" pitchFamily="66" charset="0"/>
              </a:rPr>
              <a:t>Main task</a:t>
            </a:r>
            <a:endParaRPr b="1" u="sng" dirty="0">
              <a:latin typeface="XCCW Joined 5a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30" y="938205"/>
            <a:ext cx="7546397" cy="3175594"/>
          </a:xfrm>
          <a:prstGeom prst="rect">
            <a:avLst/>
          </a:prstGeom>
        </p:spPr>
      </p:pic>
      <p:sp>
        <p:nvSpPr>
          <p:cNvPr id="9" name="Google Shape;220;p31"/>
          <p:cNvSpPr txBox="1">
            <a:spLocks/>
          </p:cNvSpPr>
          <p:nvPr/>
        </p:nvSpPr>
        <p:spPr>
          <a:xfrm>
            <a:off x="1080175" y="2908783"/>
            <a:ext cx="1871322" cy="365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endParaRPr lang="en-GB" sz="2800" dirty="0" smtClean="0">
              <a:latin typeface="XCCW Joined 5a" panose="03050602040000000000" pitchFamily="66" charset="0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400" dirty="0" smtClean="0">
                <a:solidFill>
                  <a:srgbClr val="00B050"/>
                </a:solidFill>
                <a:latin typeface="XCCW Joined 5a" panose="03050602040000000000" pitchFamily="66" charset="0"/>
                <a:ea typeface="Arial"/>
                <a:cs typeface="Arial"/>
                <a:sym typeface="Arial"/>
              </a:rPr>
              <a:t>faded</a:t>
            </a:r>
            <a:endParaRPr lang="en-GB" sz="2800" dirty="0" smtClean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640"/>
              </a:spcBef>
              <a:buSzPts val="3200"/>
              <a:buFont typeface="Arial"/>
              <a:buNone/>
            </a:pPr>
            <a:endParaRPr lang="en-GB" sz="2000" dirty="0" smtClean="0"/>
          </a:p>
          <a:p>
            <a:pPr marL="0" indent="0">
              <a:spcBef>
                <a:spcPts val="640"/>
              </a:spcBef>
              <a:buSzPts val="3200"/>
              <a:buFont typeface="Arial"/>
              <a:buNone/>
            </a:pP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9232" y="3808575"/>
            <a:ext cx="6178695" cy="29494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56763" y="5385384"/>
            <a:ext cx="651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x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4"/>
          <p:cNvSpPr txBox="1">
            <a:spLocks noGrp="1"/>
          </p:cNvSpPr>
          <p:nvPr>
            <p:ph type="ctrTitle"/>
          </p:nvPr>
        </p:nvSpPr>
        <p:spPr>
          <a:xfrm>
            <a:off x="730775" y="-57050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u="sng" dirty="0">
                <a:latin typeface="XCCW Joined 5a" panose="03050602040000000000" pitchFamily="66" charset="0"/>
              </a:rPr>
              <a:t>Lesson 3</a:t>
            </a:r>
            <a:endParaRPr u="sng" dirty="0">
              <a:latin typeface="XCCW Joined 5a" panose="03050602040000000000" pitchFamily="66" charset="0"/>
            </a:endParaRPr>
          </a:p>
        </p:txBody>
      </p:sp>
      <p:sp>
        <p:nvSpPr>
          <p:cNvPr id="238" name="Google Shape;238;p34"/>
          <p:cNvSpPr txBox="1">
            <a:spLocks noGrp="1"/>
          </p:cNvSpPr>
          <p:nvPr>
            <p:ph type="subTitle" idx="1"/>
          </p:nvPr>
        </p:nvSpPr>
        <p:spPr>
          <a:xfrm>
            <a:off x="211500" y="1173550"/>
            <a:ext cx="8721000" cy="11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GB" dirty="0">
                <a:latin typeface="XCCW Joined 5a" panose="03050602040000000000" pitchFamily="66" charset="0"/>
              </a:rPr>
              <a:t>L.O: I can retrieve and record information from the text</a:t>
            </a:r>
            <a:endParaRPr dirty="0">
              <a:latin typeface="XCCW Joined 5a" panose="03050602040000000000" pitchFamily="66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GB" dirty="0">
                <a:latin typeface="XCCW Joined 5a" panose="03050602040000000000" pitchFamily="66" charset="0"/>
              </a:rPr>
              <a:t>          </a:t>
            </a:r>
            <a:r>
              <a:rPr lang="en-GB" dirty="0" smtClean="0">
                <a:latin typeface="XCCW Joined 5a" panose="03050602040000000000" pitchFamily="66" charset="0"/>
              </a:rPr>
              <a:t>Rapid </a:t>
            </a:r>
            <a:r>
              <a:rPr lang="en-GB" dirty="0">
                <a:latin typeface="XCCW Joined 5a" panose="03050602040000000000" pitchFamily="66" charset="0"/>
              </a:rPr>
              <a:t>retrieval</a:t>
            </a:r>
            <a:endParaRPr dirty="0">
              <a:latin typeface="XCCW Joined 5a" panose="03050602040000000000" pitchFamily="66" charset="0"/>
            </a:endParaRPr>
          </a:p>
          <a:p>
            <a:pPr marL="0" lvl="0" indent="0">
              <a:spcBef>
                <a:spcPts val="0"/>
              </a:spcBef>
            </a:pPr>
            <a:r>
              <a:rPr lang="en-GB" dirty="0">
                <a:latin typeface="XCCW Joined 5a" panose="03050602040000000000" pitchFamily="66" charset="0"/>
              </a:rPr>
              <a:t> </a:t>
            </a:r>
            <a:r>
              <a:rPr lang="en-GB" dirty="0" smtClean="0">
                <a:latin typeface="XCCW Joined 5a" panose="03050602040000000000" pitchFamily="66" charset="0"/>
              </a:rPr>
              <a:t> </a:t>
            </a:r>
            <a:r>
              <a:rPr lang="en-GB" sz="3600" dirty="0">
                <a:latin typeface="XCCW Joined 5a" panose="03050602040000000000" pitchFamily="66" charset="0"/>
              </a:rPr>
              <a:t>The </a:t>
            </a:r>
            <a:r>
              <a:rPr lang="en-GB" sz="3600" dirty="0" smtClean="0">
                <a:latin typeface="XCCW Joined 5a" panose="03050602040000000000" pitchFamily="66" charset="0"/>
              </a:rPr>
              <a:t>Owl Who was Afraid of the Dark.</a:t>
            </a:r>
            <a:endParaRPr lang="en-GB" sz="3600" dirty="0">
              <a:latin typeface="XCCW Joined 5a" panose="03050602040000000000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145" y="3838381"/>
            <a:ext cx="3176695" cy="2908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5"/>
          <p:cNvSpPr txBox="1">
            <a:spLocks noGrp="1"/>
          </p:cNvSpPr>
          <p:nvPr>
            <p:ph type="title"/>
          </p:nvPr>
        </p:nvSpPr>
        <p:spPr>
          <a:xfrm>
            <a:off x="1805075" y="274650"/>
            <a:ext cx="7158816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 b="1" u="sng" dirty="0">
                <a:latin typeface="XCCW Joined 5a" panose="03050602040000000000" pitchFamily="66" charset="0"/>
              </a:rPr>
              <a:t>Tell your partner: </a:t>
            </a:r>
            <a:r>
              <a:rPr lang="en-GB" sz="2800" dirty="0">
                <a:latin typeface="XCCW Joined 5a" panose="03050602040000000000" pitchFamily="66" charset="0"/>
              </a:rPr>
              <a:t>How can we retrieve information from the story? </a:t>
            </a:r>
            <a:endParaRPr sz="4000" dirty="0">
              <a:latin typeface="XCCW Joined 5a" panose="03050602040000000000" pitchFamily="66" charset="0"/>
            </a:endParaRPr>
          </a:p>
        </p:txBody>
      </p:sp>
      <p:sp>
        <p:nvSpPr>
          <p:cNvPr id="247" name="Google Shape;247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>
              <a:latin typeface="XCCW Joined 5a" panose="03050602040000000000" pitchFamily="66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latin typeface="XCCW Joined 5a" panose="03050602040000000000" pitchFamily="66" charset="0"/>
              </a:rPr>
              <a:t>We need to...</a:t>
            </a:r>
            <a:endParaRPr dirty="0">
              <a:latin typeface="XCCW Joined 5a" panose="03050602040000000000" pitchFamily="66" charset="0"/>
            </a:endParaRPr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-"/>
            </a:pPr>
            <a:r>
              <a:rPr lang="en-GB" dirty="0">
                <a:solidFill>
                  <a:schemeClr val="accent5"/>
                </a:solidFill>
                <a:latin typeface="XCCW Joined 5a" panose="03050602040000000000" pitchFamily="66" charset="0"/>
              </a:rPr>
              <a:t>Read the text carefully​</a:t>
            </a:r>
            <a:br>
              <a:rPr lang="en-GB" dirty="0">
                <a:solidFill>
                  <a:schemeClr val="accent5"/>
                </a:solidFill>
                <a:latin typeface="XCCW Joined 5a" panose="03050602040000000000" pitchFamily="66" charset="0"/>
              </a:rPr>
            </a:br>
            <a:r>
              <a:rPr lang="en-GB" dirty="0">
                <a:solidFill>
                  <a:schemeClr val="accent5"/>
                </a:solidFill>
                <a:latin typeface="XCCW Joined 5a" panose="03050602040000000000" pitchFamily="66" charset="0"/>
              </a:rPr>
              <a:t>Find the important information​</a:t>
            </a:r>
            <a:br>
              <a:rPr lang="en-GB" dirty="0">
                <a:solidFill>
                  <a:schemeClr val="accent5"/>
                </a:solidFill>
                <a:latin typeface="XCCW Joined 5a" panose="03050602040000000000" pitchFamily="66" charset="0"/>
              </a:rPr>
            </a:br>
            <a:r>
              <a:rPr lang="en-GB" dirty="0">
                <a:solidFill>
                  <a:schemeClr val="accent5"/>
                </a:solidFill>
                <a:latin typeface="XCCW Joined 5a" panose="03050602040000000000" pitchFamily="66" charset="0"/>
              </a:rPr>
              <a:t>Pick out the information in order to answer questions</a:t>
            </a:r>
            <a:endParaRPr dirty="0">
              <a:latin typeface="XCCW Joined 5a" panose="03050602040000000000" pitchFamily="66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48" name="Google Shape;24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500" y="274648"/>
            <a:ext cx="1323961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176900" y="168525"/>
            <a:ext cx="7227300" cy="6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1400" dirty="0">
                <a:latin typeface="XCCW Joined 5a" panose="03050602040000000000" pitchFamily="66" charset="0"/>
              </a:rPr>
              <a:t/>
            </a:r>
            <a:br>
              <a:rPr lang="en-GB" sz="1400" dirty="0">
                <a:latin typeface="XCCW Joined 5a" panose="03050602040000000000" pitchFamily="66" charset="0"/>
              </a:rPr>
            </a:b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/>
              <a:t/>
            </a:r>
            <a:br>
              <a:rPr lang="en-GB" sz="1800" dirty="0"/>
            </a:br>
            <a:endParaRPr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93" y="522143"/>
            <a:ext cx="9027407" cy="583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2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7"/>
          <p:cNvSpPr txBox="1">
            <a:spLocks noGrp="1"/>
          </p:cNvSpPr>
          <p:nvPr>
            <p:ph type="title"/>
          </p:nvPr>
        </p:nvSpPr>
        <p:spPr>
          <a:xfrm>
            <a:off x="2071500" y="274650"/>
            <a:ext cx="66153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latin typeface="XCCW Joined 5a" panose="03050602040000000000" pitchFamily="66" charset="0"/>
              </a:rPr>
              <a:t>Tell your partner</a:t>
            </a:r>
            <a:r>
              <a:rPr lang="en-GB" sz="2800" dirty="0" smtClean="0">
                <a:latin typeface="XCCW Joined 5a" panose="03050602040000000000" pitchFamily="66" charset="0"/>
              </a:rPr>
              <a:t>: Who is the main character in the story?</a:t>
            </a:r>
            <a:endParaRPr sz="2800" dirty="0">
              <a:latin typeface="XCCW Joined 5a" panose="03050602040000000000" pitchFamily="66" charset="0"/>
            </a:endParaRPr>
          </a:p>
        </p:txBody>
      </p:sp>
      <p:pic>
        <p:nvPicPr>
          <p:cNvPr id="262" name="Google Shape;26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800" y="97516"/>
            <a:ext cx="1734325" cy="14972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20;p31"/>
          <p:cNvSpPr txBox="1">
            <a:spLocks/>
          </p:cNvSpPr>
          <p:nvPr/>
        </p:nvSpPr>
        <p:spPr>
          <a:xfrm>
            <a:off x="457200" y="4198999"/>
            <a:ext cx="8229600" cy="1059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endParaRPr lang="en-GB" sz="5400" dirty="0" smtClean="0">
              <a:latin typeface="XCCW Joined 5a" panose="03050602040000000000" pitchFamily="66" charset="0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GB" sz="5400" dirty="0" smtClean="0">
                <a:solidFill>
                  <a:srgbClr val="00B050"/>
                </a:solidFill>
                <a:latin typeface="XCCW Joined 5a" panose="03050602040000000000" pitchFamily="66" charset="0"/>
                <a:ea typeface="Arial"/>
                <a:cs typeface="Arial"/>
                <a:sym typeface="Arial"/>
              </a:rPr>
              <a:t>Plop the owl.</a:t>
            </a:r>
            <a:endParaRPr lang="en-GB" sz="4400" dirty="0" smtClean="0"/>
          </a:p>
          <a:p>
            <a:pPr marL="0" indent="0">
              <a:spcBef>
                <a:spcPts val="640"/>
              </a:spcBef>
              <a:buSzPts val="3200"/>
              <a:buFont typeface="Arial"/>
              <a:buNone/>
            </a:pPr>
            <a:endParaRPr lang="en-GB" sz="2000" dirty="0"/>
          </a:p>
        </p:txBody>
      </p:sp>
      <p:sp>
        <p:nvSpPr>
          <p:cNvPr id="8" name="Oval 7"/>
          <p:cNvSpPr/>
          <p:nvPr/>
        </p:nvSpPr>
        <p:spPr>
          <a:xfrm>
            <a:off x="6625018" y="2373272"/>
            <a:ext cx="1551709" cy="5164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46363" y="2350578"/>
            <a:ext cx="8229600" cy="1979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150"/>
              </a:spcAft>
            </a:pPr>
            <a:r>
              <a:rPr lang="en-US" sz="2400" dirty="0" smtClean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“I don’t want to be a night bird,” Plop told his mummy. “Dark is nasty.”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50"/>
              </a:spcAft>
            </a:pPr>
            <a:r>
              <a:rPr lang="en-US" sz="2400" dirty="0" smtClean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“You don’t know that,” she said. 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50"/>
              </a:spcAft>
            </a:pPr>
            <a:r>
              <a:rPr lang="en-US" sz="2400" dirty="0" smtClean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1701100" y="496323"/>
            <a:ext cx="74429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200" b="1" u="sng" dirty="0">
                <a:latin typeface="XCCW Joined 5a" panose="03050602040000000000" pitchFamily="66" charset="0"/>
              </a:rPr>
              <a:t>Tell your partner:</a:t>
            </a:r>
            <a:r>
              <a:rPr lang="en-GB" sz="3200" dirty="0">
                <a:latin typeface="XCCW Joined 5a" panose="03050602040000000000" pitchFamily="66" charset="0"/>
              </a:rPr>
              <a:t> We are going to read a story called </a:t>
            </a:r>
            <a:r>
              <a:rPr lang="en-GB" sz="3200" dirty="0" smtClean="0">
                <a:latin typeface="XCCW Joined 5a" panose="03050602040000000000" pitchFamily="66" charset="0"/>
              </a:rPr>
              <a:t>‘The Owl Who Was Afraid of the Dark’.</a:t>
            </a:r>
            <a:endParaRPr dirty="0">
              <a:latin typeface="XCCW Joined 5a" panose="03050602040000000000" pitchFamily="66" charset="0"/>
            </a:endParaRPr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457200" y="2078181"/>
            <a:ext cx="8229600" cy="42559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400" b="1" dirty="0">
                <a:latin typeface="XCCW Joined 5a" panose="03050602040000000000" pitchFamily="66" charset="0"/>
              </a:rPr>
              <a:t>What do you think this story is about?</a:t>
            </a:r>
            <a:endParaRPr sz="2400" b="1" dirty="0">
              <a:latin typeface="XCCW Joined 5a" panose="03050602040000000000" pitchFamily="66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accent5"/>
                </a:solidFill>
                <a:latin typeface="XCCW Joined 5a" panose="03050602040000000000" pitchFamily="66" charset="0"/>
              </a:rPr>
              <a:t>I think the story is about… because...</a:t>
            </a:r>
            <a:endParaRPr sz="2400" dirty="0">
              <a:solidFill>
                <a:schemeClr val="accent5"/>
              </a:solidFill>
              <a:latin typeface="XCCW Joined 5a" panose="03050602040000000000" pitchFamily="66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 dirty="0">
              <a:latin typeface="XCCW Joined 5a" panose="03050602040000000000" pitchFamily="66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 b="1" dirty="0">
              <a:latin typeface="XCCW Joined 5a" panose="03050602040000000000" pitchFamily="66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400" b="1" dirty="0">
                <a:latin typeface="XCCW Joined 5a" panose="03050602040000000000" pitchFamily="66" charset="0"/>
              </a:rPr>
              <a:t>What do we need to have in a good story?</a:t>
            </a:r>
            <a:endParaRPr sz="2400" b="1" dirty="0">
              <a:latin typeface="XCCW Joined 5a" panose="03050602040000000000" pitchFamily="66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accent5"/>
                </a:solidFill>
                <a:latin typeface="XCCW Joined 5a" panose="03050602040000000000" pitchFamily="66" charset="0"/>
              </a:rPr>
              <a:t>A good story must have...</a:t>
            </a:r>
            <a:endParaRPr sz="2400" dirty="0">
              <a:solidFill>
                <a:schemeClr val="accent5"/>
              </a:solidFill>
              <a:latin typeface="XCCW Joined 5a" panose="03050602040000000000" pitchFamily="66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14"/>
          <p:cNvSpPr txBox="1"/>
          <p:nvPr/>
        </p:nvSpPr>
        <p:spPr>
          <a:xfrm>
            <a:off x="585675" y="5219100"/>
            <a:ext cx="8229600" cy="9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chemeClr val="accent5"/>
                </a:solidFill>
                <a:latin typeface="XCCW Joined 5a" panose="03050602040000000000" pitchFamily="66" charset="0"/>
                <a:ea typeface="Calibri"/>
                <a:cs typeface="Calibri"/>
                <a:sym typeface="Calibri"/>
              </a:rPr>
              <a:t>Beginning, middle, end, </a:t>
            </a:r>
            <a:r>
              <a:rPr lang="en-GB" sz="3200" dirty="0" smtClean="0">
                <a:solidFill>
                  <a:schemeClr val="accent5"/>
                </a:solidFill>
                <a:latin typeface="XCCW Joined 5a" panose="03050602040000000000" pitchFamily="66" charset="0"/>
                <a:ea typeface="Calibri"/>
                <a:cs typeface="Calibri"/>
                <a:sym typeface="Calibri"/>
              </a:rPr>
              <a:t>characters, events, setting.</a:t>
            </a:r>
            <a:endParaRPr dirty="0">
              <a:solidFill>
                <a:schemeClr val="accent5"/>
              </a:solidFill>
              <a:latin typeface="XCCW Joined 5a" panose="03050602040000000000" pitchFamily="66" charset="0"/>
            </a:endParaRPr>
          </a:p>
        </p:txBody>
      </p:sp>
      <p:pic>
        <p:nvPicPr>
          <p:cNvPr id="96" name="Google Shape;9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500" y="274648"/>
            <a:ext cx="1323961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15" y="1204076"/>
            <a:ext cx="5008785" cy="5889451"/>
          </a:xfrm>
          <a:prstGeom prst="rect">
            <a:avLst/>
          </a:prstGeom>
        </p:spPr>
      </p:pic>
      <p:sp>
        <p:nvSpPr>
          <p:cNvPr id="288" name="Google Shape;288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>
                <a:latin typeface="XCCW Joined 5a" panose="03050602040000000000" pitchFamily="66" charset="0"/>
              </a:rPr>
              <a:t>Main task</a:t>
            </a:r>
            <a:endParaRPr u="sng" dirty="0">
              <a:latin typeface="XCCW Joined 5a" panose="03050602040000000000" pitchFamily="66" charset="0"/>
            </a:endParaRPr>
          </a:p>
        </p:txBody>
      </p:sp>
      <p:sp>
        <p:nvSpPr>
          <p:cNvPr id="289" name="Google Shape;289;p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B050"/>
                </a:solidFill>
              </a:rPr>
              <a:t/>
            </a:r>
            <a:br>
              <a:rPr lang="en-GB" dirty="0">
                <a:solidFill>
                  <a:srgbClr val="00B050"/>
                </a:solidFill>
              </a:rPr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dirty="0"/>
          </a:p>
        </p:txBody>
      </p:sp>
      <p:sp>
        <p:nvSpPr>
          <p:cNvPr id="290" name="Google Shape;290;p41"/>
          <p:cNvSpPr txBox="1">
            <a:spLocks noGrp="1"/>
          </p:cNvSpPr>
          <p:nvPr>
            <p:ph type="body" idx="2"/>
          </p:nvPr>
        </p:nvSpPr>
        <p:spPr>
          <a:xfrm>
            <a:off x="288470" y="1143000"/>
            <a:ext cx="8675915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GB" dirty="0"/>
              <a:t/>
            </a:r>
            <a:br>
              <a:rPr lang="en-GB" dirty="0"/>
            </a:br>
            <a:endParaRPr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466" y="1563034"/>
            <a:ext cx="8675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XCCW Joined 5a" panose="03050602040000000000" pitchFamily="66" charset="0"/>
              </a:rPr>
              <a:t>Plop’s mummy</a:t>
            </a:r>
            <a:endParaRPr lang="en-GB" sz="2800" dirty="0">
              <a:solidFill>
                <a:srgbClr val="00B050"/>
              </a:solidFill>
              <a:latin typeface="XCCW Joined 5a" panose="030506020400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4041" y="2740381"/>
            <a:ext cx="8675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XCCW Joined 5a" panose="03050602040000000000" pitchFamily="66" charset="0"/>
              </a:rPr>
              <a:t>Exciting</a:t>
            </a:r>
            <a:endParaRPr lang="en-GB" sz="2800" dirty="0">
              <a:solidFill>
                <a:srgbClr val="00B050"/>
              </a:solidFill>
              <a:latin typeface="XCCW Joined 5a" panose="03050602040000000000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8466" y="3973881"/>
            <a:ext cx="8675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XCCW Joined 5a" panose="03050602040000000000" pitchFamily="66" charset="0"/>
              </a:rPr>
              <a:t>With a somersault</a:t>
            </a:r>
            <a:endParaRPr lang="en-GB" sz="2800" dirty="0">
              <a:solidFill>
                <a:srgbClr val="00B050"/>
              </a:solidFill>
              <a:latin typeface="XCCW Joined 5a" panose="03050602040000000000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466" y="5190864"/>
            <a:ext cx="8675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XCCW Joined 5a" panose="03050602040000000000" pitchFamily="66" charset="0"/>
              </a:rPr>
              <a:t>His mummy and daddy.</a:t>
            </a:r>
            <a:endParaRPr lang="en-GB" sz="2800" dirty="0">
              <a:solidFill>
                <a:srgbClr val="00B050"/>
              </a:solidFill>
              <a:latin typeface="XCCW Joined 5a" panose="03050602040000000000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4041" y="6412643"/>
            <a:ext cx="8675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XCCW Joined 5a" panose="03050602040000000000" pitchFamily="66" charset="0"/>
              </a:rPr>
              <a:t>He went hunting</a:t>
            </a:r>
            <a:endParaRPr lang="en-GB" sz="2800" dirty="0">
              <a:solidFill>
                <a:srgbClr val="00B050"/>
              </a:solidFill>
              <a:latin typeface="XCCW Joined 5a" panose="03050602040000000000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3"/>
          <p:cNvSpPr txBox="1">
            <a:spLocks noGrp="1"/>
          </p:cNvSpPr>
          <p:nvPr>
            <p:ph type="ctrTitle"/>
          </p:nvPr>
        </p:nvSpPr>
        <p:spPr>
          <a:xfrm>
            <a:off x="685800" y="0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u="sng" dirty="0">
                <a:latin typeface="XCCW Joined 5a" panose="03050602040000000000" pitchFamily="66" charset="0"/>
              </a:rPr>
              <a:t>Lesson 4</a:t>
            </a:r>
            <a:endParaRPr u="sng" dirty="0">
              <a:latin typeface="XCCW Joined 5a" panose="03050602040000000000" pitchFamily="66" charset="0"/>
            </a:endParaRPr>
          </a:p>
        </p:txBody>
      </p:sp>
      <p:sp>
        <p:nvSpPr>
          <p:cNvPr id="303" name="Google Shape;303;p43"/>
          <p:cNvSpPr txBox="1">
            <a:spLocks noGrp="1"/>
          </p:cNvSpPr>
          <p:nvPr>
            <p:ph type="subTitle" idx="1"/>
          </p:nvPr>
        </p:nvSpPr>
        <p:spPr>
          <a:xfrm>
            <a:off x="211500" y="1154825"/>
            <a:ext cx="8721000" cy="11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GB" dirty="0">
                <a:latin typeface="XCCW Joined 5a" panose="03050602040000000000" pitchFamily="66" charset="0"/>
              </a:rPr>
              <a:t>L.O: I can make inferences from the text</a:t>
            </a:r>
            <a:endParaRPr dirty="0">
              <a:latin typeface="XCCW Joined 5a" panose="03050602040000000000" pitchFamily="66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GB" dirty="0">
                <a:latin typeface="XCCW Joined 5a" panose="03050602040000000000" pitchFamily="66" charset="0"/>
              </a:rPr>
              <a:t>Thinking Caps</a:t>
            </a:r>
            <a:endParaRPr dirty="0">
              <a:latin typeface="XCCW Joined 5a" panose="03050602040000000000" pitchFamily="66" charset="0"/>
            </a:endParaRPr>
          </a:p>
          <a:p>
            <a:pPr marL="0" lvl="0" indent="0">
              <a:spcBef>
                <a:spcPts val="0"/>
              </a:spcBef>
            </a:pPr>
            <a:r>
              <a:rPr lang="en-GB" dirty="0"/>
              <a:t> </a:t>
            </a:r>
            <a:r>
              <a:rPr lang="en-GB" sz="4000" dirty="0">
                <a:latin typeface="XCCW Joined 5a" panose="03050602040000000000" pitchFamily="66" charset="0"/>
              </a:rPr>
              <a:t>The </a:t>
            </a:r>
            <a:r>
              <a:rPr lang="en-GB" sz="4000" dirty="0" smtClean="0">
                <a:latin typeface="XCCW Joined 5a" panose="03050602040000000000" pitchFamily="66" charset="0"/>
              </a:rPr>
              <a:t>Owl Who was Afraid of the Dark. </a:t>
            </a:r>
            <a:endParaRPr sz="6000" dirty="0">
              <a:latin typeface="XCCW Joined 5a" panose="03050602040000000000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652" y="3949380"/>
            <a:ext cx="3176695" cy="2908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4"/>
          <p:cNvSpPr txBox="1">
            <a:spLocks noGrp="1"/>
          </p:cNvSpPr>
          <p:nvPr>
            <p:ph type="title"/>
          </p:nvPr>
        </p:nvSpPr>
        <p:spPr>
          <a:xfrm>
            <a:off x="2161275" y="274650"/>
            <a:ext cx="6858034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b="1" u="sng" dirty="0">
                <a:latin typeface="XCCW Joined 5a" panose="03050602040000000000" pitchFamily="66" charset="0"/>
              </a:rPr>
              <a:t>Tell your partner: </a:t>
            </a:r>
            <a:r>
              <a:rPr lang="en-GB" sz="2400" dirty="0">
                <a:latin typeface="XCCW Joined 5a" panose="03050602040000000000" pitchFamily="66" charset="0"/>
              </a:rPr>
              <a:t>How can we find out how a character is feeling?</a:t>
            </a:r>
            <a:endParaRPr sz="3600" dirty="0">
              <a:latin typeface="XCCW Joined 5a" panose="03050602040000000000" pitchFamily="66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2" name="Google Shape;312;p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★"/>
            </a:pPr>
            <a:r>
              <a:rPr lang="en-GB" dirty="0">
                <a:latin typeface="XCCW Joined 5a" panose="03050602040000000000" pitchFamily="66" charset="0"/>
              </a:rPr>
              <a:t>Use clues from the text​ and make a sensible guess</a:t>
            </a:r>
            <a:endParaRPr dirty="0">
              <a:latin typeface="XCCW Joined 5a" panose="03050602040000000000" pitchFamily="66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 dirty="0">
                <a:latin typeface="XCCW Joined 5a" panose="03050602040000000000" pitchFamily="66" charset="0"/>
              </a:rPr>
              <a:t>Think about how the character acts </a:t>
            </a:r>
            <a:endParaRPr dirty="0">
              <a:latin typeface="XCCW Joined 5a" panose="03050602040000000000" pitchFamily="66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 dirty="0">
                <a:latin typeface="XCCW Joined 5a" panose="03050602040000000000" pitchFamily="66" charset="0"/>
              </a:rPr>
              <a:t>Think about how they feel</a:t>
            </a:r>
            <a:endParaRPr dirty="0">
              <a:latin typeface="XCCW Joined 5a" panose="03050602040000000000" pitchFamily="66" charset="0"/>
            </a:endParaRPr>
          </a:p>
        </p:txBody>
      </p:sp>
      <p:pic>
        <p:nvPicPr>
          <p:cNvPr id="313" name="Google Shape;31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800" y="97516"/>
            <a:ext cx="1734325" cy="149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176900" y="168525"/>
            <a:ext cx="7227300" cy="6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1400" dirty="0">
                <a:latin typeface="XCCW Joined 5a" panose="03050602040000000000" pitchFamily="66" charset="0"/>
              </a:rPr>
              <a:t/>
            </a:r>
            <a:br>
              <a:rPr lang="en-GB" sz="1400" dirty="0">
                <a:latin typeface="XCCW Joined 5a" panose="03050602040000000000" pitchFamily="66" charset="0"/>
              </a:rPr>
            </a:b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/>
              <a:t/>
            </a:r>
            <a:br>
              <a:rPr lang="en-GB" sz="1800" dirty="0"/>
            </a:br>
            <a:endParaRPr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93" y="522143"/>
            <a:ext cx="9027407" cy="583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4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6"/>
          <p:cNvSpPr txBox="1">
            <a:spLocks noGrp="1"/>
          </p:cNvSpPr>
          <p:nvPr>
            <p:ph type="title"/>
          </p:nvPr>
        </p:nvSpPr>
        <p:spPr>
          <a:xfrm>
            <a:off x="2161275" y="274650"/>
            <a:ext cx="6525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u="sng" dirty="0" smtClean="0">
                <a:latin typeface="XCCW Joined 5a" panose="03050602040000000000" pitchFamily="66" charset="0"/>
              </a:rPr>
              <a:t>Tell your partner:</a:t>
            </a:r>
            <a:endParaRPr sz="3600" dirty="0">
              <a:latin typeface="XCCW Joined 5a" panose="03050602040000000000" pitchFamily="66" charset="0"/>
            </a:endParaRPr>
          </a:p>
        </p:txBody>
      </p:sp>
      <p:sp>
        <p:nvSpPr>
          <p:cNvPr id="326" name="Google Shape;326;p46"/>
          <p:cNvSpPr txBox="1">
            <a:spLocks noGrp="1"/>
          </p:cNvSpPr>
          <p:nvPr>
            <p:ph type="body" idx="1"/>
          </p:nvPr>
        </p:nvSpPr>
        <p:spPr>
          <a:xfrm>
            <a:off x="124691" y="1771916"/>
            <a:ext cx="8894618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buNone/>
            </a:pPr>
            <a:r>
              <a:rPr lang="en-GB" dirty="0" smtClean="0">
                <a:latin typeface="XCCW Joined 5a" panose="03050602040000000000" pitchFamily="66" charset="0"/>
              </a:rPr>
              <a:t>Why do you think Plop felt afraid? </a:t>
            </a:r>
          </a:p>
          <a:p>
            <a:pPr marL="114300" indent="0">
              <a:buNone/>
            </a:pPr>
            <a:endParaRPr lang="en-US" dirty="0">
              <a:latin typeface="XCCW Joined 5a" panose="03050602040000000000" pitchFamily="66" charset="0"/>
            </a:endParaRPr>
          </a:p>
          <a:p>
            <a:pPr marL="114300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XCCW Joined 5a" panose="03050602040000000000" pitchFamily="66" charset="0"/>
              </a:rPr>
              <a:t>Plop felt afraid because…</a:t>
            </a:r>
            <a:endParaRPr lang="en-US" sz="2000" dirty="0">
              <a:latin typeface="XCCW Joined 5a" panose="03050602040000000000" pitchFamily="66" charset="0"/>
            </a:endParaRPr>
          </a:p>
          <a:p>
            <a:pPr marL="114300" indent="0">
              <a:buNone/>
            </a:pPr>
            <a:endParaRPr lang="en-GB" dirty="0">
              <a:latin typeface="XCCW Joined 5a" panose="03050602040000000000" pitchFamily="66" charset="0"/>
            </a:endParaRPr>
          </a:p>
          <a:p>
            <a:pPr marL="114300" indent="0">
              <a:buNone/>
            </a:pPr>
            <a:r>
              <a:rPr lang="en-GB" sz="2800" dirty="0" smtClean="0">
                <a:solidFill>
                  <a:srgbClr val="00B050"/>
                </a:solidFill>
                <a:latin typeface="XCCW Joined 5a" panose="03050602040000000000" pitchFamily="66" charset="0"/>
              </a:rPr>
              <a:t>He is a night bird who is scared of the dark.</a:t>
            </a:r>
            <a:endParaRPr lang="en-GB" sz="2800" dirty="0">
              <a:solidFill>
                <a:srgbClr val="00B050"/>
              </a:solidFill>
              <a:latin typeface="XCCW Joined 5a" panose="03050602040000000000" pitchFamily="66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dirty="0"/>
              <a:t/>
            </a:r>
            <a:br>
              <a:rPr lang="en-GB" dirty="0"/>
            </a:br>
            <a:endParaRPr dirty="0"/>
          </a:p>
        </p:txBody>
      </p:sp>
      <p:pic>
        <p:nvPicPr>
          <p:cNvPr id="327" name="Google Shape;32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975" y="274641"/>
            <a:ext cx="1734325" cy="149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49103"/>
            <a:ext cx="8991600" cy="5899841"/>
          </a:xfrm>
          <a:prstGeom prst="rect">
            <a:avLst/>
          </a:prstGeom>
        </p:spPr>
      </p:pic>
      <p:sp>
        <p:nvSpPr>
          <p:cNvPr id="351" name="Google Shape;351;p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0000"/>
                </a:solidFill>
                <a:latin typeface="XCCW Joined 5a" panose="03050602040000000000" pitchFamily="66" charset="0"/>
              </a:rPr>
              <a:t>Main task</a:t>
            </a:r>
            <a:endParaRPr dirty="0">
              <a:solidFill>
                <a:srgbClr val="000000"/>
              </a:solidFill>
              <a:latin typeface="XCCW Joined 5a" panose="03050602040000000000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6725" y="1930438"/>
            <a:ext cx="836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XCCW Joined 5a" panose="03050602040000000000" pitchFamily="66" charset="0"/>
              </a:rPr>
              <a:t>To find out more about the dark.</a:t>
            </a:r>
            <a:endParaRPr lang="en-GB" sz="2000" dirty="0">
              <a:solidFill>
                <a:srgbClr val="00B050"/>
              </a:solidFill>
              <a:latin typeface="XCCW Joined 5a" panose="03050602040000000000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3301465"/>
            <a:ext cx="8362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XCCW Joined 5a" panose="03050602040000000000" pitchFamily="66" charset="0"/>
              </a:rPr>
              <a:t>He thought he would like them and not be afraid any more. </a:t>
            </a:r>
            <a:endParaRPr lang="en-GB" sz="2400" dirty="0">
              <a:solidFill>
                <a:srgbClr val="00B050"/>
              </a:solidFill>
              <a:latin typeface="XCCW Joined 5a" panose="03050602040000000000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4783761"/>
            <a:ext cx="8362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XCCW Joined 5a" panose="03050602040000000000" pitchFamily="66" charset="0"/>
              </a:rPr>
              <a:t>Because he is only awake in the night, in the dark. </a:t>
            </a:r>
            <a:endParaRPr lang="en-GB" sz="2000" dirty="0">
              <a:solidFill>
                <a:srgbClr val="00B050"/>
              </a:solidFill>
              <a:latin typeface="XCCW Joined 5a" panose="03050602040000000000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6725" y="6246176"/>
            <a:ext cx="836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XCCW Joined 5a" panose="03050602040000000000" pitchFamily="66" charset="0"/>
              </a:rPr>
              <a:t>Frightened, scared, fearful, terrified.  </a:t>
            </a:r>
            <a:endParaRPr lang="en-GB" sz="2400" dirty="0">
              <a:solidFill>
                <a:srgbClr val="00B050"/>
              </a:solidFill>
              <a:latin typeface="XCCW Joined 5a" panose="03050602040000000000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2"/>
          <p:cNvSpPr txBox="1">
            <a:spLocks noGrp="1"/>
          </p:cNvSpPr>
          <p:nvPr>
            <p:ph type="ctrTitle"/>
          </p:nvPr>
        </p:nvSpPr>
        <p:spPr>
          <a:xfrm>
            <a:off x="685800" y="0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u="sng" dirty="0">
                <a:latin typeface="XCCW Joined 5a" panose="03050602040000000000" pitchFamily="66" charset="0"/>
              </a:rPr>
              <a:t>Lesson 5</a:t>
            </a:r>
            <a:endParaRPr u="sng" dirty="0">
              <a:latin typeface="XCCW Joined 5a" panose="03050602040000000000" pitchFamily="66" charset="0"/>
            </a:endParaRPr>
          </a:p>
        </p:txBody>
      </p:sp>
      <p:sp>
        <p:nvSpPr>
          <p:cNvPr id="366" name="Google Shape;366;p52"/>
          <p:cNvSpPr txBox="1">
            <a:spLocks noGrp="1"/>
          </p:cNvSpPr>
          <p:nvPr>
            <p:ph type="subTitle" idx="1"/>
          </p:nvPr>
        </p:nvSpPr>
        <p:spPr>
          <a:xfrm>
            <a:off x="287300" y="1173550"/>
            <a:ext cx="8733000" cy="11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GB" dirty="0">
                <a:latin typeface="XCCW Joined 5a" panose="03050602040000000000" pitchFamily="66" charset="0"/>
              </a:rPr>
              <a:t>L.O: I can make links to the text</a:t>
            </a:r>
            <a:endParaRPr dirty="0">
              <a:latin typeface="XCCW Joined 5a" panose="03050602040000000000" pitchFamily="66" charset="0"/>
            </a:endParaRPr>
          </a:p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GB" dirty="0">
                <a:latin typeface="XCCW Joined 5a" panose="03050602040000000000" pitchFamily="66" charset="0"/>
              </a:rPr>
              <a:t>Question of the </a:t>
            </a:r>
            <a:r>
              <a:rPr lang="en-GB" dirty="0" smtClean="0">
                <a:latin typeface="XCCW Joined 5a" panose="03050602040000000000" pitchFamily="66" charset="0"/>
              </a:rPr>
              <a:t>Week</a:t>
            </a:r>
          </a:p>
          <a:p>
            <a:pPr marL="0" indent="457200">
              <a:spcBef>
                <a:spcPts val="0"/>
              </a:spcBef>
            </a:pPr>
            <a:endParaRPr lang="en-GB" dirty="0" smtClean="0">
              <a:latin typeface="XCCW Joined 5a" panose="03050602040000000000" pitchFamily="66" charset="0"/>
            </a:endParaRPr>
          </a:p>
          <a:p>
            <a:pPr marL="0" indent="457200">
              <a:spcBef>
                <a:spcPts val="0"/>
              </a:spcBef>
            </a:pPr>
            <a:r>
              <a:rPr lang="en-GB" sz="4000" dirty="0" smtClean="0">
                <a:latin typeface="XCCW Joined 5a" panose="03050602040000000000" pitchFamily="66" charset="0"/>
              </a:rPr>
              <a:t>The Owl Who was Afraid of the Dark.</a:t>
            </a:r>
            <a:endParaRPr lang="en-GB" sz="6000" dirty="0">
              <a:latin typeface="XCCW Joined 5a" panose="03050602040000000000" pitchFamily="66" charset="0"/>
            </a:endParaRPr>
          </a:p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dirty="0">
              <a:latin typeface="XCCW Joined 5a" panose="03050602040000000000" pitchFamily="66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GB" dirty="0" smtClean="0"/>
              <a:t>  </a:t>
            </a:r>
            <a:endParaRPr sz="4800" dirty="0">
              <a:latin typeface="XCCW Joined 5a" panose="03050602040000000000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606" y="3949956"/>
            <a:ext cx="3182388" cy="2908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176900" y="168525"/>
            <a:ext cx="7227300" cy="6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1400" dirty="0">
                <a:latin typeface="XCCW Joined 5a" panose="03050602040000000000" pitchFamily="66" charset="0"/>
              </a:rPr>
              <a:t/>
            </a:r>
            <a:br>
              <a:rPr lang="en-GB" sz="1400" dirty="0">
                <a:latin typeface="XCCW Joined 5a" panose="03050602040000000000" pitchFamily="66" charset="0"/>
              </a:rPr>
            </a:b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/>
              <a:t/>
            </a:r>
            <a:br>
              <a:rPr lang="en-GB" sz="1800" dirty="0"/>
            </a:br>
            <a:endParaRPr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93" y="522143"/>
            <a:ext cx="9027407" cy="583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9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703" y="4169525"/>
            <a:ext cx="3042920" cy="2453640"/>
          </a:xfrm>
          <a:prstGeom prst="rect">
            <a:avLst/>
          </a:prstGeom>
        </p:spPr>
      </p:pic>
      <p:sp>
        <p:nvSpPr>
          <p:cNvPr id="14" name="Cloud Callout 13"/>
          <p:cNvSpPr/>
          <p:nvPr/>
        </p:nvSpPr>
        <p:spPr>
          <a:xfrm>
            <a:off x="4835236" y="1551709"/>
            <a:ext cx="4195947" cy="1791699"/>
          </a:xfrm>
          <a:prstGeom prst="cloudCallout">
            <a:avLst>
              <a:gd name="adj1" fmla="val 18057"/>
              <a:gd name="adj2" fmla="val 11917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85" y="4286850"/>
            <a:ext cx="2781300" cy="2461895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166254" y="2105891"/>
            <a:ext cx="4461163" cy="1846984"/>
          </a:xfrm>
          <a:prstGeom prst="cloudCallout">
            <a:avLst>
              <a:gd name="adj1" fmla="val -15607"/>
              <a:gd name="adj2" fmla="val 8693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1" name="Google Shape;381;p54"/>
          <p:cNvSpPr txBox="1">
            <a:spLocks noGrp="1"/>
          </p:cNvSpPr>
          <p:nvPr>
            <p:ph type="title"/>
          </p:nvPr>
        </p:nvSpPr>
        <p:spPr>
          <a:xfrm>
            <a:off x="2243525" y="274650"/>
            <a:ext cx="64434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u="sng" dirty="0">
                <a:latin typeface="XCCW Joined 5a" panose="03050602040000000000" pitchFamily="66" charset="0"/>
              </a:rPr>
              <a:t>Tell your </a:t>
            </a:r>
            <a:r>
              <a:rPr lang="en-GB" sz="2400" b="1" u="sng" dirty="0" smtClean="0">
                <a:latin typeface="XCCW Joined 5a" panose="03050602040000000000" pitchFamily="66" charset="0"/>
              </a:rPr>
              <a:t>partner: What do you think each character is thinking when they first meet?</a:t>
            </a:r>
            <a:endParaRPr sz="2400" dirty="0">
              <a:latin typeface="XCCW Joined 5a" panose="03050602040000000000" pitchFamily="66" charset="0"/>
            </a:endParaRPr>
          </a:p>
        </p:txBody>
      </p:sp>
      <p:pic>
        <p:nvPicPr>
          <p:cNvPr id="383" name="Google Shape;383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3075" y="274641"/>
            <a:ext cx="1734325" cy="14972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99653" y="2460157"/>
            <a:ext cx="3394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B050"/>
                </a:solidFill>
                <a:latin typeface="XCCW Joined 5a" panose="03050602040000000000" pitchFamily="66" charset="0"/>
              </a:rPr>
              <a:t>Why is this baby owl awake in the day time? I need to help him. </a:t>
            </a:r>
            <a:endParaRPr lang="en-GB" sz="1800" dirty="0">
              <a:solidFill>
                <a:srgbClr val="00B050"/>
              </a:solidFill>
              <a:latin typeface="XCCW Joined 5a" panose="03050602040000000000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65224" y="1784526"/>
            <a:ext cx="30137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B050"/>
                </a:solidFill>
                <a:latin typeface="XCCW Joined 5a" panose="03050602040000000000" pitchFamily="66" charset="0"/>
              </a:rPr>
              <a:t>I hope this boy can help me to find out about the dark. I don’t want to crash into him. </a:t>
            </a:r>
            <a:endParaRPr lang="en-GB" sz="1800" dirty="0">
              <a:solidFill>
                <a:srgbClr val="00B050"/>
              </a:solidFill>
              <a:latin typeface="XCCW Joined 5a" panose="03050602040000000000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5"/>
          <p:cNvSpPr txBox="1">
            <a:spLocks noGrp="1"/>
          </p:cNvSpPr>
          <p:nvPr>
            <p:ph type="title"/>
          </p:nvPr>
        </p:nvSpPr>
        <p:spPr>
          <a:xfrm>
            <a:off x="243924" y="98013"/>
            <a:ext cx="8900075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u="sng" dirty="0">
                <a:latin typeface="XCCW Joined 5a" panose="03050602040000000000" pitchFamily="66" charset="0"/>
              </a:rPr>
              <a:t>Main task: </a:t>
            </a:r>
            <a:r>
              <a:rPr lang="en-GB" sz="2400" b="1" u="sng" dirty="0" smtClean="0">
                <a:latin typeface="XCCW Joined 5a" panose="03050602040000000000" pitchFamily="66" charset="0"/>
              </a:rPr>
              <a:t>Fill in the thought bubbles for the two different characters</a:t>
            </a:r>
            <a:endParaRPr sz="2400" b="1" u="sng" dirty="0">
              <a:latin typeface="XCCW Joined 5a" panose="03050602040000000000" pitchFamily="66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703" y="4169525"/>
            <a:ext cx="3042920" cy="245364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4835236" y="1241013"/>
            <a:ext cx="4195947" cy="2102395"/>
          </a:xfrm>
          <a:prstGeom prst="cloudCallout">
            <a:avLst>
              <a:gd name="adj1" fmla="val 18057"/>
              <a:gd name="adj2" fmla="val 11917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85" y="4286850"/>
            <a:ext cx="2781300" cy="2461895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166254" y="1551709"/>
            <a:ext cx="4461163" cy="2401166"/>
          </a:xfrm>
          <a:prstGeom prst="cloudCallout">
            <a:avLst>
              <a:gd name="adj1" fmla="val -15607"/>
              <a:gd name="adj2" fmla="val 8693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176900" y="168525"/>
            <a:ext cx="7227300" cy="6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1400" dirty="0">
                <a:latin typeface="XCCW Joined 5a" panose="03050602040000000000" pitchFamily="66" charset="0"/>
              </a:rPr>
              <a:t/>
            </a:r>
            <a:br>
              <a:rPr lang="en-GB" sz="1400" dirty="0">
                <a:latin typeface="XCCW Joined 5a" panose="03050602040000000000" pitchFamily="66" charset="0"/>
              </a:rPr>
            </a:b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/>
              <a:t/>
            </a:r>
            <a:br>
              <a:rPr lang="en-GB" sz="1800" dirty="0"/>
            </a:br>
            <a:endParaRPr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93" y="522143"/>
            <a:ext cx="9027407" cy="5837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u="sng" dirty="0">
                <a:solidFill>
                  <a:srgbClr val="00B050"/>
                </a:solidFill>
                <a:latin typeface="XCCW Joined 5a" panose="03050602040000000000" pitchFamily="66" charset="0"/>
              </a:rPr>
              <a:t>Sharing answers</a:t>
            </a:r>
            <a:endParaRPr b="1" u="sng" dirty="0">
              <a:solidFill>
                <a:srgbClr val="00B050"/>
              </a:solidFill>
              <a:latin typeface="XCCW Joined 5a" panose="03050602040000000000" pitchFamily="66" charset="0"/>
            </a:endParaRPr>
          </a:p>
        </p:txBody>
      </p:sp>
      <p:sp>
        <p:nvSpPr>
          <p:cNvPr id="395" name="Google Shape;395;p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dirty="0">
                <a:latin typeface="XCCW Joined 5a" panose="03050602040000000000" pitchFamily="66" charset="0"/>
              </a:rPr>
              <a:t>Choose children to read out their </a:t>
            </a:r>
            <a:r>
              <a:rPr lang="en-GB" dirty="0" smtClean="0">
                <a:latin typeface="XCCW Joined 5a" panose="03050602040000000000" pitchFamily="66" charset="0"/>
              </a:rPr>
              <a:t>ideas </a:t>
            </a:r>
            <a:r>
              <a:rPr lang="en-GB" dirty="0">
                <a:latin typeface="XCCW Joined 5a" panose="03050602040000000000" pitchFamily="66" charset="0"/>
              </a:rPr>
              <a:t>and share with the class.</a:t>
            </a:r>
            <a:endParaRPr dirty="0">
              <a:latin typeface="XCCW Joined 5a" panose="03050602040000000000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title"/>
          </p:nvPr>
        </p:nvSpPr>
        <p:spPr>
          <a:xfrm>
            <a:off x="915025" y="274650"/>
            <a:ext cx="7771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2800" b="1" u="sng" dirty="0">
                <a:latin typeface="XCCW Joined 5a" panose="03050602040000000000" pitchFamily="66" charset="0"/>
              </a:rPr>
              <a:t>Tell your partner: </a:t>
            </a:r>
            <a:r>
              <a:rPr lang="en-GB" sz="2800" b="1" dirty="0">
                <a:latin typeface="XCCW Joined 5a" panose="03050602040000000000" pitchFamily="66" charset="0"/>
              </a:rPr>
              <a:t>What happens in the middle and at the end of the story? </a:t>
            </a:r>
            <a:r>
              <a:rPr lang="en-GB" sz="2800" dirty="0">
                <a:latin typeface="XCCW Joined 5a" panose="03050602040000000000" pitchFamily="66" charset="0"/>
              </a:rPr>
              <a:t>  </a:t>
            </a:r>
            <a:endParaRPr sz="2800" dirty="0">
              <a:latin typeface="XCCW Joined 5a" panose="03050602040000000000" pitchFamily="66" charset="0"/>
            </a:endParaRPr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1"/>
          </p:nvPr>
        </p:nvSpPr>
        <p:spPr>
          <a:xfrm>
            <a:off x="457200" y="150382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dirty="0"/>
          </a:p>
        </p:txBody>
      </p:sp>
      <p:sp>
        <p:nvSpPr>
          <p:cNvPr id="125" name="Google Shape;125;p18"/>
          <p:cNvSpPr txBox="1"/>
          <p:nvPr/>
        </p:nvSpPr>
        <p:spPr>
          <a:xfrm>
            <a:off x="128237" y="1417650"/>
            <a:ext cx="8037300" cy="24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 sz="3200" dirty="0" smtClean="0">
                <a:solidFill>
                  <a:schemeClr val="accent5"/>
                </a:solidFill>
                <a:latin typeface="XCCW Joined 5a" panose="03050602040000000000" pitchFamily="66" charset="0"/>
                <a:ea typeface="Calibri"/>
                <a:cs typeface="Calibri"/>
                <a:sym typeface="Calibri"/>
              </a:rPr>
              <a:t>In the middle of </a:t>
            </a:r>
            <a:r>
              <a:rPr lang="en-GB" sz="3200" dirty="0">
                <a:solidFill>
                  <a:schemeClr val="accent5"/>
                </a:solidFill>
                <a:latin typeface="XCCW Joined 5a" panose="03050602040000000000" pitchFamily="66" charset="0"/>
                <a:ea typeface="Calibri"/>
                <a:cs typeface="Calibri"/>
                <a:sym typeface="Calibri"/>
              </a:rPr>
              <a:t>the story…</a:t>
            </a:r>
            <a:endParaRPr sz="3200" dirty="0">
              <a:solidFill>
                <a:schemeClr val="accent5"/>
              </a:solidFill>
              <a:latin typeface="XCCW Joined 5a" panose="03050602040000000000" pitchFamily="66" charset="0"/>
              <a:ea typeface="Calibri"/>
              <a:cs typeface="Calibri"/>
              <a:sym typeface="Calibri"/>
            </a:endParaRPr>
          </a:p>
          <a:p>
            <a:r>
              <a:rPr lang="en-GB" sz="1600" dirty="0">
                <a:latin typeface="XCCW Joined 5a" panose="03050602040000000000" pitchFamily="66" charset="0"/>
              </a:rPr>
              <a:t>“Hello!” said Plop. “I’ve come to find out about the dark.” </a:t>
            </a:r>
          </a:p>
          <a:p>
            <a:r>
              <a:rPr lang="en-GB" sz="1600" dirty="0">
                <a:latin typeface="XCCW Joined 5a" panose="03050602040000000000" pitchFamily="66" charset="0"/>
              </a:rPr>
              <a:t>“Oh!” said the boy. “DARK IS EXCITING, especially tonight. We’re going to have fireworks!”</a:t>
            </a:r>
          </a:p>
          <a:p>
            <a:r>
              <a:rPr lang="en-GB" sz="1600" dirty="0">
                <a:latin typeface="XCCW Joined 5a" panose="03050602040000000000" pitchFamily="66" charset="0"/>
              </a:rPr>
              <a:t> “Does it have to be dark?” asked Plop. </a:t>
            </a:r>
          </a:p>
          <a:p>
            <a:r>
              <a:rPr lang="en-GB" sz="1600" dirty="0">
                <a:latin typeface="XCCW Joined 5a" panose="03050602040000000000" pitchFamily="66" charset="0"/>
              </a:rPr>
              <a:t>“Of course!” replied the boy. “You can’t see the fireworks unless it’s dark. Look out for them later</a:t>
            </a:r>
            <a:r>
              <a:rPr lang="en-GB" sz="1600" dirty="0" smtClean="0">
                <a:latin typeface="XCCW Joined 5a" panose="03050602040000000000" pitchFamily="66" charset="0"/>
              </a:rPr>
              <a:t>!’’</a:t>
            </a:r>
          </a:p>
          <a:p>
            <a:endParaRPr lang="en-GB" dirty="0" smtClean="0">
              <a:solidFill>
                <a:schemeClr val="accent5"/>
              </a:solidFill>
              <a:latin typeface="XCCW Joined 5a" panose="03050602040000000000" pitchFamily="66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 sz="3200" dirty="0" smtClean="0">
                <a:solidFill>
                  <a:schemeClr val="accent5"/>
                </a:solidFill>
                <a:latin typeface="XCCW Joined 5a" panose="03050602040000000000" pitchFamily="66" charset="0"/>
                <a:ea typeface="Calibri"/>
                <a:cs typeface="Calibri"/>
                <a:sym typeface="Calibri"/>
              </a:rPr>
              <a:t>At </a:t>
            </a:r>
            <a:r>
              <a:rPr lang="en-GB" sz="3200" dirty="0">
                <a:solidFill>
                  <a:schemeClr val="accent5"/>
                </a:solidFill>
                <a:latin typeface="XCCW Joined 5a" panose="03050602040000000000" pitchFamily="66" charset="0"/>
                <a:ea typeface="Calibri"/>
                <a:cs typeface="Calibri"/>
                <a:sym typeface="Calibri"/>
              </a:rPr>
              <a:t>the end of the story... </a:t>
            </a:r>
            <a:endParaRPr dirty="0">
              <a:latin typeface="XCCW Joined 5a" panose="03050602040000000000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8237" y="4432403"/>
            <a:ext cx="8420018" cy="2087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XCCW Joined 5a" panose="03050602040000000000" pitchFamily="66" charset="0"/>
              </a:rPr>
              <a:t>“I still do not like it AT ALL! But I will watch the fireworks if you will sit by me.”</a:t>
            </a:r>
          </a:p>
          <a:p>
            <a:r>
              <a:rPr lang="en-GB" sz="1600" dirty="0">
                <a:latin typeface="XCCW Joined 5a" panose="03050602040000000000" pitchFamily="66" charset="0"/>
              </a:rPr>
              <a:t>“We will sit by you,” said his mummy and daddy. So that is what they did.</a:t>
            </a:r>
          </a:p>
          <a:p>
            <a:r>
              <a:rPr lang="en-GB" sz="1600" dirty="0">
                <a:latin typeface="XCCW Joined 5a" panose="03050602040000000000" pitchFamily="66" charset="0"/>
              </a:rPr>
              <a:t>When the very last firework had faded away, Mr Barn Owl went hunting. All night he brought food back to Plop, until daylight came and it was time for bed.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50"/>
              </a:spcAft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527" y="4428146"/>
            <a:ext cx="85344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XCCW Joined 5a" panose="03050602040000000000" pitchFamily="66" charset="0"/>
                <a:ea typeface="Calibri" charset="0"/>
                <a:cs typeface="Calibri" charset="0"/>
              </a:rPr>
              <a:t>At the beginning of the story, Plop is scared of the dark so his mother tells him to talk to a boy.</a:t>
            </a:r>
          </a:p>
          <a:p>
            <a:endParaRPr lang="en-US" sz="2000" dirty="0" smtClean="0">
              <a:solidFill>
                <a:schemeClr val="accent5">
                  <a:lumMod val="75000"/>
                </a:schemeClr>
              </a:solidFill>
              <a:latin typeface="XCCW Joined 5a" panose="03050602040000000000" pitchFamily="66" charset="0"/>
              <a:ea typeface="Calibri" charset="0"/>
              <a:cs typeface="Calibri" charset="0"/>
            </a:endParaRPr>
          </a:p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XCCW Joined 5a" panose="03050602040000000000" pitchFamily="66" charset="0"/>
                <a:ea typeface="Calibri" charset="0"/>
                <a:cs typeface="Calibri" charset="0"/>
              </a:rPr>
              <a:t>In the middle of the story</a:t>
            </a:r>
            <a:r>
              <a:rPr lang="is-IS" sz="2000" dirty="0" smtClean="0">
                <a:solidFill>
                  <a:schemeClr val="accent5">
                    <a:lumMod val="75000"/>
                  </a:schemeClr>
                </a:solidFill>
                <a:latin typeface="XCCW Joined 5a" panose="03050602040000000000" pitchFamily="66" charset="0"/>
                <a:ea typeface="Calibri" charset="0"/>
                <a:cs typeface="Calibri" charset="0"/>
              </a:rPr>
              <a:t>…</a:t>
            </a:r>
            <a:endParaRPr lang="en-US" sz="2000" dirty="0" smtClean="0">
              <a:solidFill>
                <a:schemeClr val="accent5">
                  <a:lumMod val="75000"/>
                </a:schemeClr>
              </a:solidFill>
              <a:latin typeface="XCCW Joined 5a" panose="03050602040000000000" pitchFamily="66" charset="0"/>
              <a:ea typeface="Calibri" charset="0"/>
              <a:cs typeface="Calibri" charset="0"/>
            </a:endParaRPr>
          </a:p>
          <a:p>
            <a:endParaRPr lang="en-US" sz="2000" dirty="0">
              <a:solidFill>
                <a:schemeClr val="accent5">
                  <a:lumMod val="75000"/>
                </a:schemeClr>
              </a:solidFill>
              <a:latin typeface="XCCW Joined 5a" panose="03050602040000000000" pitchFamily="66" charset="0"/>
              <a:ea typeface="Calibri" charset="0"/>
              <a:cs typeface="Calibri" charset="0"/>
            </a:endParaRPr>
          </a:p>
          <a:p>
            <a:endParaRPr lang="en-US" sz="2000" dirty="0" smtClean="0">
              <a:solidFill>
                <a:schemeClr val="accent5">
                  <a:lumMod val="75000"/>
                </a:schemeClr>
              </a:solidFill>
              <a:latin typeface="XCCW Joined 5a" panose="03050602040000000000" pitchFamily="66" charset="0"/>
              <a:ea typeface="Calibri" charset="0"/>
              <a:cs typeface="Calibri" charset="0"/>
            </a:endParaRPr>
          </a:p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XCCW Joined 5a" panose="03050602040000000000" pitchFamily="66" charset="0"/>
                <a:ea typeface="Calibri" charset="0"/>
                <a:cs typeface="Calibri" charset="0"/>
              </a:rPr>
              <a:t>At the end of the story</a:t>
            </a:r>
            <a:r>
              <a:rPr lang="is-IS" sz="2000" dirty="0" smtClean="0">
                <a:solidFill>
                  <a:schemeClr val="accent5">
                    <a:lumMod val="75000"/>
                  </a:schemeClr>
                </a:solidFill>
                <a:latin typeface="XCCW Joined 5a" panose="03050602040000000000" pitchFamily="66" charset="0"/>
                <a:ea typeface="Calibri" charset="0"/>
                <a:cs typeface="Calibri" charset="0"/>
              </a:rPr>
              <a:t>…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XCCW Joined 5a" panose="03050602040000000000" pitchFamily="66" charset="0"/>
              <a:ea typeface="Calibri" charset="0"/>
              <a:cs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27" y="178380"/>
            <a:ext cx="8437418" cy="424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1627461" y="826882"/>
            <a:ext cx="7200114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u="sng" dirty="0">
                <a:latin typeface="XCCW Joined 5a" panose="03050602040000000000" pitchFamily="66" charset="0"/>
              </a:rPr>
              <a:t>Tell your partner: </a:t>
            </a:r>
            <a:r>
              <a:rPr lang="en-GB" sz="3600" b="1" u="sng" dirty="0" smtClean="0">
                <a:latin typeface="XCCW Joined 5a" panose="03050602040000000000" pitchFamily="66" charset="0"/>
              </a:rPr>
              <a:t>You’ve got 10 words to sum up this story.</a:t>
            </a:r>
            <a:endParaRPr sz="3600" b="1" u="sng" dirty="0">
              <a:latin typeface="XCCW Joined 5a" panose="03050602040000000000" pitchFamily="66" charset="0"/>
            </a:endParaRPr>
          </a:p>
        </p:txBody>
      </p:sp>
      <p:pic>
        <p:nvPicPr>
          <p:cNvPr id="132" name="Google Shape;13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500" y="274648"/>
            <a:ext cx="1323961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74861" y="1498966"/>
            <a:ext cx="512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1680650" y="274650"/>
            <a:ext cx="7200114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u="sng" dirty="0">
                <a:latin typeface="XCCW Joined 5a" panose="03050602040000000000" pitchFamily="66" charset="0"/>
              </a:rPr>
              <a:t>Tell your partner: True or False?</a:t>
            </a:r>
            <a:endParaRPr sz="3600" b="1" u="sng" dirty="0">
              <a:latin typeface="XCCW Joined 5a" panose="03050602040000000000" pitchFamily="66" charset="0"/>
            </a:endParaRPr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03500" y="1620982"/>
            <a:ext cx="8492837" cy="362989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 smtClean="0">
                <a:latin typeface="XCCW Joined 5a" panose="03050602040000000000" pitchFamily="66" charset="0"/>
              </a:rPr>
              <a:t>Plop does not like the dark.</a:t>
            </a:r>
            <a:endParaRPr sz="2800" dirty="0">
              <a:latin typeface="XCCW Joined 5a" panose="03050602040000000000" pitchFamily="66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lang="en-US" sz="1800" dirty="0" smtClean="0">
              <a:latin typeface="XCCW Joined 5a" panose="03050602040000000000" pitchFamily="66" charset="0"/>
            </a:endParaRPr>
          </a:p>
          <a:p>
            <a:pPr marL="0" lvl="0" indent="0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XCCW Joined 5a" panose="03050602040000000000" pitchFamily="66" charset="0"/>
              </a:rPr>
              <a:t>“I don’t want to be a night bird,” Plop told his mummy. “Dark is nasty.”</a:t>
            </a:r>
          </a:p>
          <a:p>
            <a:pPr marL="0" lvl="0" indent="0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GB" sz="1800" dirty="0" smtClean="0">
                <a:latin typeface="XCCW Joined 5a" panose="03050602040000000000" pitchFamily="66" charset="0"/>
              </a:rPr>
              <a:t>“</a:t>
            </a:r>
            <a:r>
              <a:rPr lang="en-GB" sz="1800" dirty="0">
                <a:latin typeface="XCCW Joined 5a" panose="03050602040000000000" pitchFamily="66" charset="0"/>
              </a:rPr>
              <a:t>You don’t know that,” she said. </a:t>
            </a:r>
            <a:endParaRPr lang="en-GB" sz="1800" dirty="0" smtClean="0">
              <a:latin typeface="XCCW Joined 5a" panose="03050602040000000000" pitchFamily="66" charset="0"/>
            </a:endParaRPr>
          </a:p>
          <a:p>
            <a:pPr marL="0" lvl="0" indent="0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GB" sz="1800" dirty="0" smtClean="0">
                <a:latin typeface="XCCW Joined 5a" panose="03050602040000000000" pitchFamily="66" charset="0"/>
              </a:rPr>
              <a:t>“</a:t>
            </a:r>
            <a:r>
              <a:rPr lang="en-GB" sz="1800" dirty="0">
                <a:latin typeface="XCCW Joined 5a" panose="03050602040000000000" pitchFamily="66" charset="0"/>
              </a:rPr>
              <a:t>You’d better find out about the dark before you make up your mind. Look, there’s a little boy down there. Go and ask him.”</a:t>
            </a: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lang="en-GB" sz="2800" dirty="0">
              <a:solidFill>
                <a:schemeClr val="accent5"/>
              </a:solidFill>
              <a:latin typeface="XCCW Joined 5a" panose="03050602040000000000" pitchFamily="66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 sz="2800" dirty="0" smtClean="0">
                <a:solidFill>
                  <a:schemeClr val="accent5"/>
                </a:solidFill>
                <a:latin typeface="XCCW Joined 5a" panose="03050602040000000000" pitchFamily="66" charset="0"/>
              </a:rPr>
              <a:t>It </a:t>
            </a:r>
            <a:r>
              <a:rPr lang="en-GB" sz="2800" dirty="0">
                <a:solidFill>
                  <a:schemeClr val="accent5"/>
                </a:solidFill>
                <a:latin typeface="XCCW Joined 5a" panose="03050602040000000000" pitchFamily="66" charset="0"/>
              </a:rPr>
              <a:t>is ___________ </a:t>
            </a:r>
            <a:r>
              <a:rPr lang="en-GB" sz="2800" dirty="0" smtClean="0">
                <a:solidFill>
                  <a:schemeClr val="accent5"/>
                </a:solidFill>
                <a:latin typeface="XCCW Joined 5a" panose="03050602040000000000" pitchFamily="66" charset="0"/>
              </a:rPr>
              <a:t>because it says…</a:t>
            </a:r>
            <a:endParaRPr sz="1800" dirty="0">
              <a:latin typeface="XCCW Joined 5a" panose="03050602040000000000" pitchFamily="66" charset="0"/>
            </a:endParaRPr>
          </a:p>
        </p:txBody>
      </p:sp>
      <p:pic>
        <p:nvPicPr>
          <p:cNvPr id="132" name="Google Shape;13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500" y="274648"/>
            <a:ext cx="1323961" cy="1143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910730"/>
              </p:ext>
            </p:extLst>
          </p:nvPr>
        </p:nvGraphicFramePr>
        <p:xfrm>
          <a:off x="7432738" y="998317"/>
          <a:ext cx="1309478" cy="838662"/>
        </p:xfrm>
        <a:graphic>
          <a:graphicData uri="http://schemas.openxmlformats.org/drawingml/2006/table">
            <a:tbl>
              <a:tblPr firstRow="1" bandRow="1">
                <a:tableStyleId>{3D4E781B-AEC1-42D8-8F1B-C61614A6804D}</a:tableStyleId>
              </a:tblPr>
              <a:tblGrid>
                <a:gridCol w="644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822"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74861" y="1498966"/>
            <a:ext cx="512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-271318" y="2958393"/>
            <a:ext cx="3797558" cy="5110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57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9491" y="1591177"/>
            <a:ext cx="82571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XCCW Joined 5a" panose="03050602040000000000" pitchFamily="66" charset="0"/>
              </a:rPr>
              <a:t>“I don’t want to be a night bird,” Plop told his mummy. “Dark is nasty.” </a:t>
            </a:r>
          </a:p>
          <a:p>
            <a:r>
              <a:rPr lang="en-GB" sz="2400" dirty="0">
                <a:latin typeface="XCCW Joined 5a" panose="03050602040000000000" pitchFamily="66" charset="0"/>
              </a:rPr>
              <a:t>“You don’t know that,” she said. </a:t>
            </a:r>
          </a:p>
          <a:p>
            <a:r>
              <a:rPr lang="en-GB" sz="2400" dirty="0">
                <a:latin typeface="XCCW Joined 5a" panose="03050602040000000000" pitchFamily="66" charset="0"/>
              </a:rPr>
              <a:t>“You’d better find out about the dark before you make up your mind. Look, there’s a little boy down there. Go and ask him.”</a:t>
            </a:r>
          </a:p>
        </p:txBody>
      </p:sp>
      <p:sp>
        <p:nvSpPr>
          <p:cNvPr id="143" name="Google Shape;143;p21"/>
          <p:cNvSpPr txBox="1">
            <a:spLocks noGrp="1"/>
          </p:cNvSpPr>
          <p:nvPr>
            <p:ph type="title"/>
          </p:nvPr>
        </p:nvSpPr>
        <p:spPr>
          <a:xfrm>
            <a:off x="2194950" y="274650"/>
            <a:ext cx="64917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u="sng" dirty="0">
                <a:latin typeface="XCCW Joined 5a" panose="03050602040000000000" pitchFamily="66" charset="0"/>
              </a:rPr>
              <a:t>Tell your partner: What comes first in the story?</a:t>
            </a:r>
            <a:endParaRPr sz="3200" b="1" u="sng" dirty="0">
              <a:latin typeface="XCCW Joined 5a" panose="03050602040000000000" pitchFamily="66" charset="0"/>
            </a:endParaRPr>
          </a:p>
        </p:txBody>
      </p:sp>
      <p:graphicFrame>
        <p:nvGraphicFramePr>
          <p:cNvPr id="145" name="Google Shape;145;p21"/>
          <p:cNvGraphicFramePr/>
          <p:nvPr>
            <p:extLst>
              <p:ext uri="{D42A27DB-BD31-4B8C-83A1-F6EECF244321}">
                <p14:modId xmlns:p14="http://schemas.microsoft.com/office/powerpoint/2010/main" val="1823661398"/>
              </p:ext>
            </p:extLst>
          </p:nvPr>
        </p:nvGraphicFramePr>
        <p:xfrm>
          <a:off x="1687260" y="4603467"/>
          <a:ext cx="5988158" cy="1953492"/>
        </p:xfrm>
        <a:graphic>
          <a:graphicData uri="http://schemas.openxmlformats.org/drawingml/2006/table">
            <a:tbl>
              <a:tblPr>
                <a:noFill/>
                <a:tableStyleId>{3D4E781B-AEC1-42D8-8F1B-C61614A6804D}</a:tableStyleId>
              </a:tblPr>
              <a:tblGrid>
                <a:gridCol w="4278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972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>
                          <a:latin typeface="XCCW Joined 5a" panose="03050602040000000000" pitchFamily="66" charset="0"/>
                        </a:rPr>
                        <a:t>Plop’s mummy tells him to</a:t>
                      </a:r>
                      <a:r>
                        <a:rPr lang="en-US" sz="1800" baseline="0" dirty="0" smtClean="0">
                          <a:latin typeface="XCCW Joined 5a" panose="03050602040000000000" pitchFamily="66" charset="0"/>
                        </a:rPr>
                        <a:t> go and ask the boy,</a:t>
                      </a:r>
                      <a:endParaRPr sz="1800" dirty="0">
                        <a:latin typeface="XCCW Joined 5a" panose="03050602040000000000" pitchFamily="66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37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>
                          <a:latin typeface="XCCW Joined 5a" panose="03050602040000000000" pitchFamily="66" charset="0"/>
                        </a:rPr>
                        <a:t>Plop said to his mummy that the dark is nasty.</a:t>
                      </a:r>
                      <a:endParaRPr sz="1800" dirty="0">
                        <a:latin typeface="XCCW Joined 5a" panose="03050602040000000000" pitchFamily="66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46" name="Google Shape;14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500" y="274648"/>
            <a:ext cx="1323961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497782" y="5799658"/>
            <a:ext cx="912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497782" y="4772527"/>
            <a:ext cx="1177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</a:t>
            </a:r>
            <a:endParaRPr lang="en-GB" sz="3600" dirty="0"/>
          </a:p>
        </p:txBody>
      </p:sp>
      <p:sp>
        <p:nvSpPr>
          <p:cNvPr id="3" name="Oval 2"/>
          <p:cNvSpPr/>
          <p:nvPr/>
        </p:nvSpPr>
        <p:spPr>
          <a:xfrm>
            <a:off x="3287060" y="1925782"/>
            <a:ext cx="3848031" cy="5395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-83128" y="3441058"/>
            <a:ext cx="8368145" cy="4504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211075" y="2905699"/>
            <a:ext cx="2973086" cy="6399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" grpId="0" animBg="1"/>
      <p:bldP spid="5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800" u="sng" dirty="0">
                <a:latin typeface="XCCW Joined 5a" panose="03050602040000000000" pitchFamily="66" charset="0"/>
              </a:rPr>
              <a:t>Main task</a:t>
            </a:r>
            <a:endParaRPr sz="4800" u="sng" dirty="0">
              <a:latin typeface="XCCW Joined 5a" panose="03050602040000000000" pitchFamily="66" charset="0"/>
            </a:endParaRPr>
          </a:p>
        </p:txBody>
      </p:sp>
      <p:sp>
        <p:nvSpPr>
          <p:cNvPr id="159" name="Google Shape;159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114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1800" b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17639"/>
            <a:ext cx="4285081" cy="24339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5990" y="3851565"/>
            <a:ext cx="5780809" cy="2904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1049</Words>
  <Application>Microsoft Office PowerPoint</Application>
  <PresentationFormat>On-screen Show (4:3)</PresentationFormat>
  <Paragraphs>155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Times New Roman</vt:lpstr>
      <vt:lpstr>XCCW Joined 5a</vt:lpstr>
      <vt:lpstr>Office Theme</vt:lpstr>
      <vt:lpstr>Lesson 1</vt:lpstr>
      <vt:lpstr>Tell your partner: We are going to read a story called ‘The Owl Who Was Afraid of the Dark’.</vt:lpstr>
      <vt:lpstr>PowerPoint Presentation</vt:lpstr>
      <vt:lpstr>Tell your partner: What happens in the middle and at the end of the story?   </vt:lpstr>
      <vt:lpstr>PowerPoint Presentation</vt:lpstr>
      <vt:lpstr>Tell your partner: You’ve got 10 words to sum up this story.</vt:lpstr>
      <vt:lpstr>Tell your partner: True or False?</vt:lpstr>
      <vt:lpstr>Tell your partner: What comes first in the story?</vt:lpstr>
      <vt:lpstr>Main task</vt:lpstr>
      <vt:lpstr>Sharing answers</vt:lpstr>
      <vt:lpstr>Lesson 2</vt:lpstr>
      <vt:lpstr>Tell your partner: How can we work out the meaning of a word?  </vt:lpstr>
      <vt:lpstr>PowerPoint Presentation</vt:lpstr>
      <vt:lpstr>Tell your partner</vt:lpstr>
      <vt:lpstr>Main task</vt:lpstr>
      <vt:lpstr>Lesson 3</vt:lpstr>
      <vt:lpstr>Tell your partner: How can we retrieve information from the story? </vt:lpstr>
      <vt:lpstr>PowerPoint Presentation</vt:lpstr>
      <vt:lpstr>Tell your partner: Who is the main character in the story?</vt:lpstr>
      <vt:lpstr>Main task</vt:lpstr>
      <vt:lpstr>Lesson 4</vt:lpstr>
      <vt:lpstr>Tell your partner: How can we find out how a character is feeling? </vt:lpstr>
      <vt:lpstr>PowerPoint Presentation</vt:lpstr>
      <vt:lpstr>Tell your partner:</vt:lpstr>
      <vt:lpstr>Main task</vt:lpstr>
      <vt:lpstr>Lesson 5</vt:lpstr>
      <vt:lpstr>PowerPoint Presentation</vt:lpstr>
      <vt:lpstr>Tell your partner: What do you think each character is thinking when they first meet?</vt:lpstr>
      <vt:lpstr>Main task: Fill in the thought bubbles for the two different characters</vt:lpstr>
      <vt:lpstr>Sharing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</dc:title>
  <dc:creator>teacher</dc:creator>
  <cp:lastModifiedBy>Acannell</cp:lastModifiedBy>
  <cp:revision>74</cp:revision>
  <dcterms:modified xsi:type="dcterms:W3CDTF">2021-01-05T00:04:53Z</dcterms:modified>
</cp:coreProperties>
</file>