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304" r:id="rId5"/>
    <p:sldId id="262" r:id="rId6"/>
    <p:sldId id="305" r:id="rId7"/>
    <p:sldId id="264" r:id="rId8"/>
    <p:sldId id="266" r:id="rId9"/>
    <p:sldId id="302" r:id="rId10"/>
    <p:sldId id="268" r:id="rId11"/>
    <p:sldId id="269" r:id="rId12"/>
    <p:sldId id="306" r:id="rId13"/>
    <p:sldId id="271" r:id="rId14"/>
    <p:sldId id="275" r:id="rId15"/>
    <p:sldId id="277" r:id="rId16"/>
    <p:sldId id="278" r:id="rId17"/>
    <p:sldId id="307" r:id="rId18"/>
    <p:sldId id="280" r:id="rId19"/>
    <p:sldId id="284" r:id="rId20"/>
    <p:sldId id="286" r:id="rId21"/>
    <p:sldId id="287" r:id="rId22"/>
    <p:sldId id="308" r:id="rId23"/>
    <p:sldId id="289" r:id="rId24"/>
    <p:sldId id="293" r:id="rId25"/>
    <p:sldId id="295" r:id="rId26"/>
    <p:sldId id="309" r:id="rId27"/>
    <p:sldId id="297" r:id="rId28"/>
    <p:sldId id="298" r:id="rId29"/>
    <p:sldId id="299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4E781B-AEC1-42D8-8F1B-C61614A6804D}">
  <a:tblStyle styleId="{3D4E781B-AEC1-42D8-8F1B-C61614A680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86EBD9-843B-40E9-96D3-62A02023B09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4"/>
    <p:restoredTop sz="94618"/>
  </p:normalViewPr>
  <p:slideViewPr>
    <p:cSldViewPr snapToGrid="0">
      <p:cViewPr varScale="1">
        <p:scale>
          <a:sx n="82" d="100"/>
          <a:sy n="82" d="100"/>
        </p:scale>
        <p:origin x="179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6793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228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44492918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444492918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5182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444929183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444929183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52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63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44492918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44492918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753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44492918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44492918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12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eee602df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4eee602df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159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eee602df6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eee602df6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340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951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602df6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4eee602df6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151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eee602df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eee602df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4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44492918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44492918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377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eee602df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4eee602df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490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eee602df6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eee602df6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18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022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eee602df6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4eee602df6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46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eee602df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eee602df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2098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eee602df6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4eee602df6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72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6966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eee602d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4eee602d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066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4eee602df6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4eee602df6_1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945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eee602df6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eee602df6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17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78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76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449291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449291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206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449291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449291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04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44492918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44492918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69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44492918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444492918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09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44492918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444492918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23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85800" y="-25940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u="sng" dirty="0">
                <a:latin typeface="XCCW Joined 5a" panose="03050602040000000000" pitchFamily="66" charset="0"/>
              </a:rPr>
              <a:t>Lesson 1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211500" y="915025"/>
            <a:ext cx="8721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2400" dirty="0">
                <a:latin typeface="XCCW Joined 5a" panose="03050602040000000000" pitchFamily="66" charset="0"/>
              </a:rPr>
              <a:t>L.O: I can predict what happens in the story</a:t>
            </a:r>
            <a:endParaRPr sz="2400" dirty="0">
              <a:latin typeface="XCCW Joined 5a" panose="03050602040000000000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2400" dirty="0">
                <a:latin typeface="XCCW Joined 5a" panose="03050602040000000000" pitchFamily="66" charset="0"/>
              </a:rPr>
              <a:t>L.O: I can identify and explain the sequence of events in texts.</a:t>
            </a:r>
            <a:endParaRPr sz="2400" dirty="0">
              <a:latin typeface="XCCW Joined 5a" panose="03050602040000000000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2400" dirty="0">
              <a:latin typeface="XCCW Joined 5a" panose="03050602040000000000" pitchFamily="66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lang="en-GB" sz="3600" dirty="0">
              <a:latin typeface="XCCW Joined 5a" panose="03050602040000000000" pitchFamily="66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3600" dirty="0">
                <a:latin typeface="XCCW Joined 5a" panose="03050602040000000000" pitchFamily="66" charset="0"/>
              </a:rPr>
              <a:t>Text Talk</a:t>
            </a:r>
            <a:endParaRPr sz="3600" dirty="0">
              <a:latin typeface="XCCW Joined 5a" panose="03050602040000000000" pitchFamily="66" charset="0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4000" dirty="0">
                <a:latin typeface="XCCW Joined 5a" panose="03050602040000000000" pitchFamily="66" charset="0"/>
              </a:rPr>
              <a:t>The Owl Who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4000" dirty="0">
                <a:latin typeface="XCCW Joined 5a" panose="03050602040000000000" pitchFamily="66" charset="0"/>
              </a:rPr>
              <a:t>Was Afraid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sz="4000" dirty="0">
                <a:latin typeface="XCCW Joined 5a" panose="03050602040000000000" pitchFamily="66" charset="0"/>
              </a:rPr>
              <a:t>of the Dark</a:t>
            </a:r>
            <a:endParaRPr sz="4000" dirty="0">
              <a:latin typeface="XCCW Joined 5a" panose="03050602040000000000" pitchFamily="66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7" y="2500445"/>
            <a:ext cx="4262471" cy="36939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5974E1-8356-4FDB-BD9F-9E8D59B87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3"/>
    </mc:Choice>
    <mc:Fallback>
      <p:transition spd="slow" advTm="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u="sng" dirty="0">
                <a:latin typeface="XCCW Joined 5a" panose="03050602040000000000" pitchFamily="66" charset="0"/>
              </a:rPr>
              <a:t>Lesson 2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1"/>
          </p:nvPr>
        </p:nvSpPr>
        <p:spPr>
          <a:xfrm>
            <a:off x="211500" y="1071698"/>
            <a:ext cx="8721000" cy="1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L.O: I can explain the meaning of words</a:t>
            </a:r>
            <a:endParaRPr dirty="0">
              <a:latin typeface="XCCW Joined 5a" panose="03050602040000000000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sz="800" dirty="0">
              <a:latin typeface="XCCW Joined 5a" panose="03050602040000000000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Word detectives</a:t>
            </a:r>
            <a:endParaRPr dirty="0">
              <a:latin typeface="XCCW Joined 5a" panose="03050602040000000000" pitchFamily="66" charset="0"/>
            </a:endParaRPr>
          </a:p>
          <a:p>
            <a:pPr marL="0" indent="0">
              <a:spcBef>
                <a:spcPts val="0"/>
              </a:spcBef>
            </a:pPr>
            <a:r>
              <a:rPr lang="en-GB" sz="4000" dirty="0">
                <a:latin typeface="XCCW Joined 5a" panose="03050602040000000000" pitchFamily="66" charset="0"/>
              </a:rPr>
              <a:t>The Owl Who Was Afraid of the Dark.</a:t>
            </a:r>
          </a:p>
          <a:p>
            <a:pPr marL="0" indent="0">
              <a:spcBef>
                <a:spcPts val="0"/>
              </a:spcBef>
            </a:pPr>
            <a:r>
              <a:rPr lang="en-GB" dirty="0"/>
              <a:t>          </a:t>
            </a:r>
            <a:endParaRPr lang="en-GB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>
              <a:latin typeface="XCCW Joined 5a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86" y="3962562"/>
            <a:ext cx="2889754" cy="26458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1847000" y="467525"/>
            <a:ext cx="7186164" cy="950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u="sng" dirty="0">
                <a:latin typeface="XCCW Joined 5a" panose="03050602040000000000" pitchFamily="66" charset="0"/>
              </a:rPr>
              <a:t>Tell your partner: </a:t>
            </a:r>
            <a:r>
              <a:rPr lang="en-GB" sz="2400" dirty="0">
                <a:latin typeface="XCCW Joined 5a" panose="03050602040000000000" pitchFamily="66" charset="0"/>
              </a:rPr>
              <a:t>How can we work out the meaning of a word?</a:t>
            </a:r>
            <a:endParaRPr sz="2400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dirty="0"/>
              <a:t> </a:t>
            </a:r>
            <a:endParaRPr sz="3600" dirty="0"/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dirty="0">
                <a:latin typeface="XCCW Joined 5a" panose="03050602040000000000" pitchFamily="66" charset="0"/>
              </a:rPr>
              <a:t>We can use...</a:t>
            </a:r>
            <a:endParaRPr sz="2800" dirty="0">
              <a:latin typeface="XCCW Joined 5a" panose="03050602040000000000" pitchFamily="66" charset="0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-"/>
            </a:pPr>
            <a:r>
              <a:rPr lang="en-GB" sz="2800" dirty="0">
                <a:solidFill>
                  <a:schemeClr val="accent5"/>
                </a:solidFill>
                <a:latin typeface="XCCW Joined 5a" panose="03050602040000000000" pitchFamily="66" charset="0"/>
              </a:rPr>
              <a:t>Read around the word</a:t>
            </a:r>
            <a:endParaRPr sz="2800" dirty="0">
              <a:solidFill>
                <a:schemeClr val="accent5"/>
              </a:solidFill>
              <a:latin typeface="XCCW Joined 5a" panose="03050602040000000000" pitchFamily="66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-"/>
            </a:pPr>
            <a:r>
              <a:rPr lang="en-GB" sz="2800" dirty="0">
                <a:solidFill>
                  <a:schemeClr val="accent5"/>
                </a:solidFill>
                <a:latin typeface="XCCW Joined 5a" panose="03050602040000000000" pitchFamily="66" charset="0"/>
              </a:rPr>
              <a:t>Use a dictionary</a:t>
            </a:r>
            <a:endParaRPr sz="2800" dirty="0">
              <a:solidFill>
                <a:schemeClr val="accent5"/>
              </a:solidFill>
              <a:latin typeface="XCCW Joined 5a" panose="03050602040000000000" pitchFamily="66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-"/>
            </a:pPr>
            <a:r>
              <a:rPr lang="en-GB" sz="2800" dirty="0">
                <a:solidFill>
                  <a:schemeClr val="accent5"/>
                </a:solidFill>
                <a:latin typeface="XCCW Joined 5a" panose="03050602040000000000" pitchFamily="66" charset="0"/>
              </a:rPr>
              <a:t>Use synonyms e.g. happy - excited</a:t>
            </a:r>
            <a:endParaRPr sz="2800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800" b="1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434343"/>
                </a:solidFill>
                <a:latin typeface="XCCW Joined 5a" panose="03050602040000000000" pitchFamily="66" charset="0"/>
              </a:rPr>
              <a:t>When I am reading the story, I want you to think about any words that you do not understand</a:t>
            </a:r>
            <a:endParaRPr sz="2800" dirty="0">
              <a:solidFill>
                <a:srgbClr val="434343"/>
              </a:solidFill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00" y="274648"/>
            <a:ext cx="132396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23A16B-3021-4BAD-B8A5-3517E1644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09"/>
    </mc:Choice>
    <mc:Fallback>
      <p:transition spd="slow" advTm="4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176900" y="168525"/>
            <a:ext cx="7227300" cy="6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br>
              <a:rPr lang="en-GB" sz="1400" dirty="0">
                <a:latin typeface="XCCW Joined 5a" panose="03050602040000000000" pitchFamily="66" charset="0"/>
              </a:rPr>
            </a:br>
            <a:br>
              <a:rPr lang="en-GB" sz="1800" dirty="0"/>
            </a:br>
            <a:br>
              <a:rPr lang="en-GB" sz="1800" dirty="0"/>
            </a:b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3" y="522143"/>
            <a:ext cx="9027407" cy="5837093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7A251DF0-CA48-4085-9613-2C7EF1749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825" y="4109260"/>
            <a:ext cx="8312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XCCW Joined 5a" panose="03050602040000000000" pitchFamily="66" charset="0"/>
              </a:rPr>
              <a:t>“I don’t want to be a night bird,” Plop told his mummy. “Dark is nasty.”</a:t>
            </a:r>
          </a:p>
          <a:p>
            <a:r>
              <a:rPr lang="en-US" sz="2800" dirty="0">
                <a:latin typeface="XCCW Joined 5a" panose="03050602040000000000" pitchFamily="66" charset="0"/>
              </a:rPr>
              <a:t>“You don’t know that,” she said.</a:t>
            </a:r>
            <a:endParaRPr lang="en-GB" sz="2800" dirty="0"/>
          </a:p>
        </p:txBody>
      </p:sp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831025" y="316596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latin typeface="XCCW Joined 5a" panose="03050602040000000000" pitchFamily="66" charset="0"/>
              </a:rPr>
              <a:t>Tell your partner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dirty="0">
                <a:latin typeface="XCCW Joined 5a" panose="03050602040000000000" pitchFamily="66" charset="0"/>
                <a:ea typeface="Arial"/>
                <a:cs typeface="Arial"/>
                <a:sym typeface="Arial"/>
              </a:rPr>
              <a:t>Find and copy a word that shows </a:t>
            </a:r>
            <a:r>
              <a:rPr lang="en-US" sz="3000" dirty="0">
                <a:latin typeface="XCCW Joined 5a" panose="03050602040000000000" pitchFamily="66" charset="0"/>
                <a:ea typeface="Arial"/>
                <a:cs typeface="Arial"/>
                <a:sym typeface="Arial"/>
              </a:rPr>
              <a:t>what Plop thought of the dark. </a:t>
            </a:r>
            <a:endParaRPr sz="3000" dirty="0">
              <a:latin typeface="XCCW Joined 5a" panose="03050602040000000000" pitchFamily="66" charset="0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XCCW Joined 5a" panose="03050602040000000000" pitchFamily="66" charset="0"/>
            </a:endParaRPr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025" y="386898"/>
            <a:ext cx="132396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7;p29"/>
          <p:cNvSpPr txBox="1">
            <a:spLocks/>
          </p:cNvSpPr>
          <p:nvPr/>
        </p:nvSpPr>
        <p:spPr>
          <a:xfrm>
            <a:off x="2348950" y="3100414"/>
            <a:ext cx="1953491" cy="50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800" dirty="0">
                <a:solidFill>
                  <a:srgbClr val="00B050"/>
                </a:solidFill>
                <a:latin typeface="XCCW Joined 5a" panose="03050602040000000000" pitchFamily="66" charset="0"/>
                <a:ea typeface="Arial"/>
                <a:cs typeface="Arial"/>
                <a:sym typeface="Arial"/>
              </a:rPr>
              <a:t>nasty</a:t>
            </a:r>
            <a:endParaRPr lang="en-GB" sz="2800" dirty="0">
              <a:solidFill>
                <a:srgbClr val="00B050"/>
              </a:solidFill>
              <a:latin typeface="XCCW Joined 5a" panose="03050602040000000000" pitchFamily="66" charset="0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GB" sz="2800" dirty="0">
              <a:latin typeface="XCCW Joined 5a" panose="03050602040000000000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12346" y="4964571"/>
            <a:ext cx="1654999" cy="4920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E773A2-CDE5-4BA1-B0E4-97D8A2989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3"/>
    </mc:Choice>
    <mc:Fallback>
      <p:transition spd="slow" advTm="24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471055" y="3894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>
                <a:latin typeface="XCCW Joined 5a" panose="03050602040000000000" pitchFamily="66" charset="0"/>
              </a:rPr>
              <a:t>Main task</a:t>
            </a:r>
            <a:endParaRPr b="1" u="sng" dirty="0">
              <a:latin typeface="XCCW Joined 5a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30" y="938205"/>
            <a:ext cx="7546397" cy="3175594"/>
          </a:xfrm>
          <a:prstGeom prst="rect">
            <a:avLst/>
          </a:prstGeom>
        </p:spPr>
      </p:pic>
      <p:sp>
        <p:nvSpPr>
          <p:cNvPr id="9" name="Google Shape;220;p31"/>
          <p:cNvSpPr txBox="1">
            <a:spLocks/>
          </p:cNvSpPr>
          <p:nvPr/>
        </p:nvSpPr>
        <p:spPr>
          <a:xfrm>
            <a:off x="1080175" y="2908783"/>
            <a:ext cx="1871322" cy="36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n-GB" sz="2800" dirty="0">
              <a:latin typeface="XCCW Joined 5a" panose="03050602040000000000" pitchFamily="66" charset="0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2400" dirty="0">
                <a:solidFill>
                  <a:srgbClr val="00B050"/>
                </a:solidFill>
                <a:latin typeface="XCCW Joined 5a" panose="03050602040000000000" pitchFamily="66" charset="0"/>
                <a:ea typeface="Arial"/>
                <a:cs typeface="Arial"/>
                <a:sym typeface="Arial"/>
              </a:rPr>
              <a:t>faded</a:t>
            </a:r>
            <a:endParaRPr lang="en-GB" sz="2800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640"/>
              </a:spcBef>
              <a:buSzPts val="3200"/>
              <a:buFont typeface="Arial"/>
              <a:buNone/>
            </a:pPr>
            <a:endParaRPr lang="en-GB" sz="2000" dirty="0"/>
          </a:p>
          <a:p>
            <a:pPr marL="0" indent="0">
              <a:spcBef>
                <a:spcPts val="640"/>
              </a:spcBef>
              <a:buSzPts val="3200"/>
              <a:buFont typeface="Arial"/>
              <a:buNone/>
            </a:pP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9232" y="3808575"/>
            <a:ext cx="6178695" cy="29494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6763" y="5385384"/>
            <a:ext cx="651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  <a:endParaRPr lang="en-GB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19F4CD-FB4F-4C6B-8C38-A8D389096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80"/>
    </mc:Choice>
    <mc:Fallback>
      <p:transition spd="slow" advTm="83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>
            <a:spLocks noGrp="1"/>
          </p:cNvSpPr>
          <p:nvPr>
            <p:ph type="ctrTitle"/>
          </p:nvPr>
        </p:nvSpPr>
        <p:spPr>
          <a:xfrm>
            <a:off x="730775" y="-5705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u="sng" dirty="0">
                <a:latin typeface="XCCW Joined 5a" panose="03050602040000000000" pitchFamily="66" charset="0"/>
              </a:rPr>
              <a:t>Lesson 3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238" name="Google Shape;238;p34"/>
          <p:cNvSpPr txBox="1">
            <a:spLocks noGrp="1"/>
          </p:cNvSpPr>
          <p:nvPr>
            <p:ph type="subTitle" idx="1"/>
          </p:nvPr>
        </p:nvSpPr>
        <p:spPr>
          <a:xfrm>
            <a:off x="211500" y="1173550"/>
            <a:ext cx="8721000" cy="1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L.O: I can retrieve and record information from the text</a:t>
            </a:r>
            <a:endParaRPr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          Rapid retrieval</a:t>
            </a:r>
            <a:endParaRPr dirty="0">
              <a:latin typeface="XCCW Joined 5a" panose="03050602040000000000" pitchFamily="66" charset="0"/>
            </a:endParaRPr>
          </a:p>
          <a:p>
            <a:pPr marL="0" lvl="0" indent="0">
              <a:spcBef>
                <a:spcPts val="0"/>
              </a:spcBef>
            </a:pPr>
            <a:r>
              <a:rPr lang="en-GB" dirty="0">
                <a:latin typeface="XCCW Joined 5a" panose="03050602040000000000" pitchFamily="66" charset="0"/>
              </a:rPr>
              <a:t>  </a:t>
            </a:r>
            <a:r>
              <a:rPr lang="en-GB" sz="3600" dirty="0">
                <a:latin typeface="XCCW Joined 5a" panose="03050602040000000000" pitchFamily="66" charset="0"/>
              </a:rPr>
              <a:t>The Owl Who was Afraid of the Dark.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145" y="3838381"/>
            <a:ext cx="3176695" cy="29086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1805075" y="274650"/>
            <a:ext cx="7158816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 u="sng" dirty="0">
                <a:latin typeface="XCCW Joined 5a" panose="03050602040000000000" pitchFamily="66" charset="0"/>
              </a:rPr>
              <a:t>Tell your partner: </a:t>
            </a:r>
            <a:r>
              <a:rPr lang="en-GB" sz="2800" dirty="0">
                <a:latin typeface="XCCW Joined 5a" panose="03050602040000000000" pitchFamily="66" charset="0"/>
              </a:rPr>
              <a:t>How can we retrieve information from the story? </a:t>
            </a:r>
            <a:endParaRPr sz="4000" dirty="0">
              <a:latin typeface="XCCW Joined 5a" panose="03050602040000000000" pitchFamily="66" charset="0"/>
            </a:endParaRPr>
          </a:p>
        </p:txBody>
      </p:sp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latin typeface="XCCW Joined 5a" panose="03050602040000000000" pitchFamily="66" charset="0"/>
              </a:rPr>
              <a:t>We need to...</a:t>
            </a:r>
            <a:endParaRPr dirty="0">
              <a:latin typeface="XCCW Joined 5a" panose="03050602040000000000" pitchFamily="66" charset="0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-"/>
            </a:pPr>
            <a:r>
              <a:rPr lang="en-GB" dirty="0">
                <a:solidFill>
                  <a:schemeClr val="accent5"/>
                </a:solidFill>
                <a:latin typeface="XCCW Joined 5a" panose="03050602040000000000" pitchFamily="66" charset="0"/>
              </a:rPr>
              <a:t>Read the text carefully​</a:t>
            </a:r>
            <a:br>
              <a:rPr lang="en-GB" dirty="0">
                <a:solidFill>
                  <a:schemeClr val="accent5"/>
                </a:solidFill>
                <a:latin typeface="XCCW Joined 5a" panose="03050602040000000000" pitchFamily="66" charset="0"/>
              </a:rPr>
            </a:br>
            <a:r>
              <a:rPr lang="en-GB" dirty="0">
                <a:solidFill>
                  <a:schemeClr val="accent5"/>
                </a:solidFill>
                <a:latin typeface="XCCW Joined 5a" panose="03050602040000000000" pitchFamily="66" charset="0"/>
              </a:rPr>
              <a:t>Find the important information​</a:t>
            </a:r>
            <a:br>
              <a:rPr lang="en-GB" dirty="0">
                <a:solidFill>
                  <a:schemeClr val="accent5"/>
                </a:solidFill>
                <a:latin typeface="XCCW Joined 5a" panose="03050602040000000000" pitchFamily="66" charset="0"/>
              </a:rPr>
            </a:br>
            <a:r>
              <a:rPr lang="en-GB" dirty="0">
                <a:solidFill>
                  <a:schemeClr val="accent5"/>
                </a:solidFill>
                <a:latin typeface="XCCW Joined 5a" panose="03050602040000000000" pitchFamily="66" charset="0"/>
              </a:rPr>
              <a:t>Pick out the information in order to answer questions</a:t>
            </a:r>
            <a:endParaRPr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00" y="274648"/>
            <a:ext cx="132396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BA5C30-245E-45E3-9212-DC3285430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7"/>
    </mc:Choice>
    <mc:Fallback>
      <p:transition spd="slow" advTm="2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176900" y="168525"/>
            <a:ext cx="7227300" cy="6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br>
              <a:rPr lang="en-GB" sz="1400" dirty="0">
                <a:latin typeface="XCCW Joined 5a" panose="03050602040000000000" pitchFamily="66" charset="0"/>
              </a:rPr>
            </a:br>
            <a:br>
              <a:rPr lang="en-GB" sz="1800" dirty="0"/>
            </a:br>
            <a:br>
              <a:rPr lang="en-GB" sz="1800" dirty="0"/>
            </a:b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3" y="522143"/>
            <a:ext cx="9027407" cy="5837093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C22B8B5-266F-4779-B819-D646E5333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2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title"/>
          </p:nvPr>
        </p:nvSpPr>
        <p:spPr>
          <a:xfrm>
            <a:off x="2071500" y="274650"/>
            <a:ext cx="66153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latin typeface="XCCW Joined 5a" panose="03050602040000000000" pitchFamily="66" charset="0"/>
              </a:rPr>
              <a:t>Tell your partner: Who is the main character in the story?</a:t>
            </a:r>
            <a:endParaRPr sz="2800" dirty="0">
              <a:latin typeface="XCCW Joined 5a" panose="03050602040000000000" pitchFamily="66" charset="0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800" y="97516"/>
            <a:ext cx="1734325" cy="14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0;p31"/>
          <p:cNvSpPr txBox="1">
            <a:spLocks/>
          </p:cNvSpPr>
          <p:nvPr/>
        </p:nvSpPr>
        <p:spPr>
          <a:xfrm>
            <a:off x="457200" y="4198999"/>
            <a:ext cx="8229600" cy="105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en-GB" sz="5400" dirty="0">
              <a:latin typeface="XCCW Joined 5a" panose="03050602040000000000" pitchFamily="66" charset="0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GB" sz="5400" dirty="0">
                <a:solidFill>
                  <a:srgbClr val="00B050"/>
                </a:solidFill>
                <a:latin typeface="XCCW Joined 5a" panose="03050602040000000000" pitchFamily="66" charset="0"/>
                <a:ea typeface="Arial"/>
                <a:cs typeface="Arial"/>
                <a:sym typeface="Arial"/>
              </a:rPr>
              <a:t>Plop the owl.</a:t>
            </a:r>
            <a:endParaRPr lang="en-GB" sz="4400" dirty="0"/>
          </a:p>
          <a:p>
            <a:pPr marL="0" indent="0">
              <a:spcBef>
                <a:spcPts val="640"/>
              </a:spcBef>
              <a:buSzPts val="3200"/>
              <a:buFont typeface="Arial"/>
              <a:buNone/>
            </a:pPr>
            <a:endParaRPr lang="en-GB" sz="2000" dirty="0"/>
          </a:p>
        </p:txBody>
      </p:sp>
      <p:sp>
        <p:nvSpPr>
          <p:cNvPr id="8" name="Oval 7"/>
          <p:cNvSpPr/>
          <p:nvPr/>
        </p:nvSpPr>
        <p:spPr>
          <a:xfrm>
            <a:off x="6625018" y="2373272"/>
            <a:ext cx="1551709" cy="5164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46363" y="2350578"/>
            <a:ext cx="8229600" cy="1979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150"/>
              </a:spcAft>
            </a:pPr>
            <a:r>
              <a:rPr lang="en-US" sz="2400" dirty="0">
                <a:latin typeface="XCCW Joined 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“I don’t want to be a night bird,” Plop told his mummy. “Dark is nasty.”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50"/>
              </a:spcAft>
            </a:pPr>
            <a:r>
              <a:rPr lang="en-US" sz="2400" dirty="0">
                <a:latin typeface="XCCW Joined 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“You don’t know that,” she said. 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150"/>
              </a:spcAft>
            </a:pPr>
            <a:r>
              <a:rPr lang="en-US" sz="2400" dirty="0">
                <a:latin typeface="XCCW Joined 5a" panose="030506020400000000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840879-F4D4-45BF-B2D5-46BF5BEA2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2"/>
    </mc:Choice>
    <mc:Fallback>
      <p:transition spd="slow" advTm="2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15" y="1204076"/>
            <a:ext cx="5008785" cy="5889451"/>
          </a:xfrm>
          <a:prstGeom prst="rect">
            <a:avLst/>
          </a:prstGeom>
        </p:spPr>
      </p:pic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latin typeface="XCCW Joined 5a" panose="03050602040000000000" pitchFamily="66" charset="0"/>
              </a:rPr>
              <a:t>Main task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289" name="Google Shape;289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br>
              <a:rPr lang="en-GB" dirty="0">
                <a:solidFill>
                  <a:srgbClr val="00B050"/>
                </a:solidFill>
              </a:rPr>
            </a:b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290" name="Google Shape;290;p41"/>
          <p:cNvSpPr txBox="1">
            <a:spLocks noGrp="1"/>
          </p:cNvSpPr>
          <p:nvPr>
            <p:ph type="body" idx="2"/>
          </p:nvPr>
        </p:nvSpPr>
        <p:spPr>
          <a:xfrm>
            <a:off x="288470" y="1143000"/>
            <a:ext cx="8675915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br>
              <a:rPr lang="en-GB" dirty="0"/>
            </a:br>
            <a:endParaRPr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466" y="1563034"/>
            <a:ext cx="867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XCCW Joined 5a" panose="03050602040000000000" pitchFamily="66" charset="0"/>
              </a:rPr>
              <a:t>Plop’s mummy</a:t>
            </a:r>
            <a:endParaRPr lang="en-GB" sz="2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041" y="2740381"/>
            <a:ext cx="867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XCCW Joined 5a" panose="03050602040000000000" pitchFamily="66" charset="0"/>
              </a:rPr>
              <a:t>Exciting</a:t>
            </a:r>
            <a:endParaRPr lang="en-GB" sz="2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466" y="3973881"/>
            <a:ext cx="867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XCCW Joined 5a" panose="03050602040000000000" pitchFamily="66" charset="0"/>
              </a:rPr>
              <a:t>With a somersault</a:t>
            </a:r>
            <a:endParaRPr lang="en-GB" sz="2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66" y="5190864"/>
            <a:ext cx="867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XCCW Joined 5a" panose="03050602040000000000" pitchFamily="66" charset="0"/>
              </a:rPr>
              <a:t>His mummy and daddy.</a:t>
            </a:r>
            <a:endParaRPr lang="en-GB" sz="2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041" y="6412643"/>
            <a:ext cx="867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XCCW Joined 5a" panose="03050602040000000000" pitchFamily="66" charset="0"/>
              </a:rPr>
              <a:t>He went hunting</a:t>
            </a:r>
            <a:endParaRPr lang="en-GB" sz="2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4B947C-4EA7-45CF-BEFD-AFE6AC2B9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29"/>
    </mc:Choice>
    <mc:Fallback>
      <p:transition spd="slow" advTm="5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1701100" y="496323"/>
            <a:ext cx="74429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 u="sng" dirty="0">
                <a:latin typeface="XCCW Joined 5a" panose="03050602040000000000" pitchFamily="66" charset="0"/>
              </a:rPr>
              <a:t>Tell your partner:</a:t>
            </a:r>
            <a:r>
              <a:rPr lang="en-GB" sz="3200" dirty="0">
                <a:latin typeface="XCCW Joined 5a" panose="03050602040000000000" pitchFamily="66" charset="0"/>
              </a:rPr>
              <a:t> We are going to read a story called ‘The Owl Who Was Afraid of the Dark’.</a:t>
            </a:r>
            <a:endParaRPr dirty="0">
              <a:latin typeface="XCCW Joined 5a" panose="03050602040000000000" pitchFamily="66" charset="0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457200" y="2078181"/>
            <a:ext cx="8229600" cy="42559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 b="1" dirty="0">
                <a:latin typeface="XCCW Joined 5a" panose="03050602040000000000" pitchFamily="66" charset="0"/>
              </a:rPr>
              <a:t>What do you think this story is about?</a:t>
            </a:r>
            <a:endParaRPr sz="2400" b="1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accent5"/>
                </a:solidFill>
                <a:latin typeface="XCCW Joined 5a" panose="03050602040000000000" pitchFamily="66" charset="0"/>
              </a:rPr>
              <a:t>I think the story is about… because...</a:t>
            </a:r>
            <a:endParaRPr sz="2400" dirty="0">
              <a:solidFill>
                <a:schemeClr val="accent5"/>
              </a:solidFill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b="1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 b="1" dirty="0">
                <a:latin typeface="XCCW Joined 5a" panose="03050602040000000000" pitchFamily="66" charset="0"/>
              </a:rPr>
              <a:t>What do we need to have in a good story?</a:t>
            </a:r>
            <a:endParaRPr sz="2400" b="1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accent5"/>
                </a:solidFill>
                <a:latin typeface="XCCW Joined 5a" panose="03050602040000000000" pitchFamily="66" charset="0"/>
              </a:rPr>
              <a:t>A good story must have...</a:t>
            </a:r>
            <a:endParaRPr sz="2400" dirty="0">
              <a:solidFill>
                <a:schemeClr val="accent5"/>
              </a:solidFill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14"/>
          <p:cNvSpPr txBox="1"/>
          <p:nvPr/>
        </p:nvSpPr>
        <p:spPr>
          <a:xfrm>
            <a:off x="585675" y="5219100"/>
            <a:ext cx="8229600" cy="9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accent5"/>
                </a:solidFill>
                <a:latin typeface="XCCW Joined 5a" panose="03050602040000000000" pitchFamily="66" charset="0"/>
                <a:ea typeface="Calibri"/>
                <a:cs typeface="Calibri"/>
                <a:sym typeface="Calibri"/>
              </a:rPr>
              <a:t>Beginning, middle, end, characters, events, setting.</a:t>
            </a:r>
            <a:endParaRPr dirty="0">
              <a:solidFill>
                <a:schemeClr val="accent5"/>
              </a:solidFill>
              <a:latin typeface="XCCW Joined 5a" panose="03050602040000000000" pitchFamily="66" charset="0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500" y="274648"/>
            <a:ext cx="132396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323D2-51CF-45C1-975D-63DC7B838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08"/>
    </mc:Choice>
    <mc:Fallback>
      <p:transition spd="slow" advTm="4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u="sng" dirty="0">
                <a:latin typeface="XCCW Joined 5a" panose="03050602040000000000" pitchFamily="66" charset="0"/>
              </a:rPr>
              <a:t>Lesson 4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303" name="Google Shape;303;p43"/>
          <p:cNvSpPr txBox="1">
            <a:spLocks noGrp="1"/>
          </p:cNvSpPr>
          <p:nvPr>
            <p:ph type="subTitle" idx="1"/>
          </p:nvPr>
        </p:nvSpPr>
        <p:spPr>
          <a:xfrm>
            <a:off x="211500" y="1154825"/>
            <a:ext cx="8721000" cy="1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L.O: I can make inferences from the text</a:t>
            </a:r>
            <a:endParaRPr dirty="0">
              <a:latin typeface="XCCW Joined 5a" panose="03050602040000000000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Thinking Caps</a:t>
            </a:r>
            <a:endParaRPr dirty="0">
              <a:latin typeface="XCCW Joined 5a" panose="03050602040000000000" pitchFamily="66" charset="0"/>
            </a:endParaRPr>
          </a:p>
          <a:p>
            <a:pPr marL="0" lvl="0" indent="0">
              <a:spcBef>
                <a:spcPts val="0"/>
              </a:spcBef>
            </a:pPr>
            <a:r>
              <a:rPr lang="en-GB" dirty="0"/>
              <a:t> </a:t>
            </a:r>
            <a:r>
              <a:rPr lang="en-GB" sz="4000" dirty="0">
                <a:latin typeface="XCCW Joined 5a" panose="03050602040000000000" pitchFamily="66" charset="0"/>
              </a:rPr>
              <a:t>The Owl Who was Afraid of the Dark. </a:t>
            </a:r>
            <a:endParaRPr sz="6000" dirty="0">
              <a:latin typeface="XCCW Joined 5a" panose="03050602040000000000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652" y="3949380"/>
            <a:ext cx="3176695" cy="29086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2161275" y="274650"/>
            <a:ext cx="6858034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u="sng" dirty="0">
                <a:latin typeface="XCCW Joined 5a" panose="03050602040000000000" pitchFamily="66" charset="0"/>
              </a:rPr>
              <a:t>Tell your partner: </a:t>
            </a:r>
            <a:r>
              <a:rPr lang="en-GB" sz="2400" dirty="0">
                <a:latin typeface="XCCW Joined 5a" panose="03050602040000000000" pitchFamily="66" charset="0"/>
              </a:rPr>
              <a:t>How can we find out how a character is feeling?</a:t>
            </a:r>
            <a:endParaRPr sz="3600" dirty="0">
              <a:latin typeface="XCCW Joined 5a" panose="03050602040000000000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2" name="Google Shape;312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★"/>
            </a:pPr>
            <a:r>
              <a:rPr lang="en-GB" dirty="0">
                <a:latin typeface="XCCW Joined 5a" panose="03050602040000000000" pitchFamily="66" charset="0"/>
              </a:rPr>
              <a:t>Use clues from the text​ and make a sensible guess</a:t>
            </a:r>
            <a:endParaRPr dirty="0">
              <a:latin typeface="XCCW Joined 5a" panose="03050602040000000000" pitchFamily="66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-GB" dirty="0">
                <a:latin typeface="XCCW Joined 5a" panose="03050602040000000000" pitchFamily="66" charset="0"/>
              </a:rPr>
              <a:t>Think about how the character acts </a:t>
            </a:r>
            <a:endParaRPr dirty="0">
              <a:latin typeface="XCCW Joined 5a" panose="03050602040000000000" pitchFamily="66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-GB" dirty="0">
                <a:latin typeface="XCCW Joined 5a" panose="03050602040000000000" pitchFamily="66" charset="0"/>
              </a:rPr>
              <a:t>Think about how they feel</a:t>
            </a:r>
            <a:endParaRPr dirty="0">
              <a:latin typeface="XCCW Joined 5a" panose="03050602040000000000" pitchFamily="66" charset="0"/>
            </a:endParaRPr>
          </a:p>
        </p:txBody>
      </p:sp>
      <p:pic>
        <p:nvPicPr>
          <p:cNvPr id="313" name="Google Shape;31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800" y="97516"/>
            <a:ext cx="1734325" cy="14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27A4D1-C064-4655-BC0E-C9E85FA7A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44"/>
    </mc:Choice>
    <mc:Fallback>
      <p:transition spd="slow" advTm="2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176900" y="168525"/>
            <a:ext cx="7227300" cy="6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br>
              <a:rPr lang="en-GB" sz="1400" dirty="0">
                <a:latin typeface="XCCW Joined 5a" panose="03050602040000000000" pitchFamily="66" charset="0"/>
              </a:rPr>
            </a:br>
            <a:br>
              <a:rPr lang="en-GB" sz="1800" dirty="0"/>
            </a:br>
            <a:br>
              <a:rPr lang="en-GB" sz="1800" dirty="0"/>
            </a:b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3" y="522143"/>
            <a:ext cx="9027407" cy="5837093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01D17B08-86F4-42AA-B785-7ED9940AA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6"/>
          <p:cNvSpPr txBox="1">
            <a:spLocks noGrp="1"/>
          </p:cNvSpPr>
          <p:nvPr>
            <p:ph type="title"/>
          </p:nvPr>
        </p:nvSpPr>
        <p:spPr>
          <a:xfrm>
            <a:off x="2161275" y="274650"/>
            <a:ext cx="6525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>
                <a:latin typeface="XCCW Joined 5a" panose="03050602040000000000" pitchFamily="66" charset="0"/>
              </a:rPr>
              <a:t>Tell your partner:</a:t>
            </a:r>
            <a:endParaRPr sz="3600" dirty="0">
              <a:latin typeface="XCCW Joined 5a" panose="03050602040000000000" pitchFamily="66" charset="0"/>
            </a:endParaRPr>
          </a:p>
        </p:txBody>
      </p:sp>
      <p:sp>
        <p:nvSpPr>
          <p:cNvPr id="326" name="Google Shape;326;p46"/>
          <p:cNvSpPr txBox="1">
            <a:spLocks noGrp="1"/>
          </p:cNvSpPr>
          <p:nvPr>
            <p:ph type="body" idx="1"/>
          </p:nvPr>
        </p:nvSpPr>
        <p:spPr>
          <a:xfrm>
            <a:off x="124691" y="1771916"/>
            <a:ext cx="8894618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GB" dirty="0">
                <a:latin typeface="XCCW Joined 5a" panose="03050602040000000000" pitchFamily="66" charset="0"/>
              </a:rPr>
              <a:t>Why do you think Plop felt afraid? </a:t>
            </a:r>
          </a:p>
          <a:p>
            <a:pPr marL="114300" indent="0">
              <a:buNone/>
            </a:pPr>
            <a:endParaRPr lang="en-US" dirty="0">
              <a:latin typeface="XCCW Joined 5a" panose="03050602040000000000" pitchFamily="66" charset="0"/>
            </a:endParaRPr>
          </a:p>
          <a:p>
            <a:pPr marL="114300" indent="0">
              <a:buNone/>
            </a:pPr>
            <a:r>
              <a:rPr lang="en-US" dirty="0">
                <a:solidFill>
                  <a:schemeClr val="accent5"/>
                </a:solidFill>
                <a:latin typeface="XCCW Joined 5a" panose="03050602040000000000" pitchFamily="66" charset="0"/>
              </a:rPr>
              <a:t>Plop felt afraid because…</a:t>
            </a:r>
            <a:endParaRPr lang="en-US" sz="2000" dirty="0">
              <a:latin typeface="XCCW Joined 5a" panose="03050602040000000000" pitchFamily="66" charset="0"/>
            </a:endParaRPr>
          </a:p>
          <a:p>
            <a:pPr marL="114300" indent="0">
              <a:buNone/>
            </a:pPr>
            <a:endParaRPr lang="en-GB" dirty="0">
              <a:latin typeface="XCCW Joined 5a" panose="03050602040000000000" pitchFamily="66" charset="0"/>
            </a:endParaRPr>
          </a:p>
          <a:p>
            <a:pPr marL="114300" indent="0">
              <a:buNone/>
            </a:pPr>
            <a:r>
              <a:rPr lang="en-GB" sz="2800" dirty="0">
                <a:solidFill>
                  <a:srgbClr val="00B050"/>
                </a:solidFill>
                <a:latin typeface="XCCW Joined 5a" panose="03050602040000000000" pitchFamily="66" charset="0"/>
              </a:rPr>
              <a:t>He is a night bird who is scared of the dark.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br>
              <a:rPr lang="en-GB" dirty="0"/>
            </a:br>
            <a:endParaRPr dirty="0"/>
          </a:p>
        </p:txBody>
      </p:sp>
      <p:pic>
        <p:nvPicPr>
          <p:cNvPr id="327" name="Google Shape;32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975" y="274641"/>
            <a:ext cx="1734325" cy="14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A4B55-5299-4A51-80EF-915017106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5"/>
    </mc:Choice>
    <mc:Fallback>
      <p:transition spd="slow" advTm="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249103"/>
            <a:ext cx="8991600" cy="5899841"/>
          </a:xfrm>
          <a:prstGeom prst="rect">
            <a:avLst/>
          </a:prstGeom>
        </p:spPr>
      </p:pic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00000"/>
                </a:solidFill>
                <a:latin typeface="XCCW Joined 5a" panose="03050602040000000000" pitchFamily="66" charset="0"/>
              </a:rPr>
              <a:t>Main task</a:t>
            </a:r>
            <a:endParaRPr dirty="0">
              <a:solidFill>
                <a:srgbClr val="000000"/>
              </a:solidFill>
              <a:latin typeface="XCCW Joined 5a" panose="03050602040000000000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725" y="1930438"/>
            <a:ext cx="83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XCCW Joined 5a" panose="03050602040000000000" pitchFamily="66" charset="0"/>
              </a:rPr>
              <a:t>To find out more about the dark.</a:t>
            </a:r>
            <a:endParaRPr lang="en-GB" sz="20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301465"/>
            <a:ext cx="836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XCCW Joined 5a" panose="03050602040000000000" pitchFamily="66" charset="0"/>
              </a:rPr>
              <a:t>He thought he would like them and not be afraid any more. </a:t>
            </a:r>
            <a:endParaRPr lang="en-GB" sz="24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783761"/>
            <a:ext cx="836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XCCW Joined 5a" panose="03050602040000000000" pitchFamily="66" charset="0"/>
              </a:rPr>
              <a:t>Because he is only awake in the night, in the dark. </a:t>
            </a:r>
            <a:endParaRPr lang="en-GB" sz="20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6725" y="6246176"/>
            <a:ext cx="83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XCCW Joined 5a" panose="03050602040000000000" pitchFamily="66" charset="0"/>
              </a:rPr>
              <a:t>Frightened, scared, fearful, terrified.  </a:t>
            </a:r>
            <a:endParaRPr lang="en-GB" sz="24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0C0997-4B89-4813-A036-4DB0309AF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20"/>
    </mc:Choice>
    <mc:Fallback>
      <p:transition spd="slow" advTm="52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2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u="sng" dirty="0">
                <a:latin typeface="XCCW Joined 5a" panose="03050602040000000000" pitchFamily="66" charset="0"/>
              </a:rPr>
              <a:t>Lesson 5</a:t>
            </a:r>
            <a:endParaRPr u="sng" dirty="0">
              <a:latin typeface="XCCW Joined 5a" panose="03050602040000000000" pitchFamily="66" charset="0"/>
            </a:endParaRPr>
          </a:p>
        </p:txBody>
      </p:sp>
      <p:sp>
        <p:nvSpPr>
          <p:cNvPr id="366" name="Google Shape;366;p52"/>
          <p:cNvSpPr txBox="1">
            <a:spLocks noGrp="1"/>
          </p:cNvSpPr>
          <p:nvPr>
            <p:ph type="subTitle" idx="1"/>
          </p:nvPr>
        </p:nvSpPr>
        <p:spPr>
          <a:xfrm>
            <a:off x="287300" y="1173550"/>
            <a:ext cx="8733000" cy="11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L.O: I can make links to the text</a:t>
            </a:r>
            <a:endParaRPr dirty="0">
              <a:latin typeface="XCCW Joined 5a" panose="03050602040000000000" pitchFamily="66" charset="0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>
                <a:latin typeface="XCCW Joined 5a" panose="03050602040000000000" pitchFamily="66" charset="0"/>
              </a:rPr>
              <a:t>Question of the Week</a:t>
            </a:r>
          </a:p>
          <a:p>
            <a:pPr marL="0" indent="457200">
              <a:spcBef>
                <a:spcPts val="0"/>
              </a:spcBef>
            </a:pPr>
            <a:endParaRPr lang="en-GB" dirty="0">
              <a:latin typeface="XCCW Joined 5a" panose="03050602040000000000" pitchFamily="66" charset="0"/>
            </a:endParaRPr>
          </a:p>
          <a:p>
            <a:pPr marL="0" indent="457200">
              <a:spcBef>
                <a:spcPts val="0"/>
              </a:spcBef>
            </a:pPr>
            <a:r>
              <a:rPr lang="en-GB" sz="4000" dirty="0">
                <a:latin typeface="XCCW Joined 5a" panose="03050602040000000000" pitchFamily="66" charset="0"/>
              </a:rPr>
              <a:t>The Owl Who was Afraid of the Dark.</a:t>
            </a:r>
            <a:endParaRPr lang="en-GB" sz="6000" dirty="0">
              <a:latin typeface="XCCW Joined 5a" panose="03050602040000000000" pitchFamily="66" charset="0"/>
            </a:endParaRPr>
          </a:p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GB" dirty="0"/>
              <a:t>  </a:t>
            </a:r>
            <a:endParaRPr sz="4800" dirty="0">
              <a:latin typeface="XCCW Joined 5a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606" y="3949956"/>
            <a:ext cx="3182388" cy="29080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176900" y="168525"/>
            <a:ext cx="7227300" cy="6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br>
              <a:rPr lang="en-GB" sz="1400" dirty="0">
                <a:latin typeface="XCCW Joined 5a" panose="03050602040000000000" pitchFamily="66" charset="0"/>
              </a:rPr>
            </a:br>
            <a:br>
              <a:rPr lang="en-GB" sz="1800" dirty="0"/>
            </a:br>
            <a:br>
              <a:rPr lang="en-GB" sz="1800" dirty="0"/>
            </a:br>
            <a:endParaRPr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3" y="522143"/>
            <a:ext cx="9027407" cy="5837093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CDC195F3-BCF9-4BBF-9BA6-8E0DE2E82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9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03" y="4169525"/>
            <a:ext cx="3042920" cy="245364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4835236" y="1551709"/>
            <a:ext cx="4195947" cy="1791699"/>
          </a:xfrm>
          <a:prstGeom prst="cloudCallout">
            <a:avLst>
              <a:gd name="adj1" fmla="val 18057"/>
              <a:gd name="adj2" fmla="val 1191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5" y="4286850"/>
            <a:ext cx="2781300" cy="24618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66254" y="2105891"/>
            <a:ext cx="4461163" cy="1846984"/>
          </a:xfrm>
          <a:prstGeom prst="cloudCallout">
            <a:avLst>
              <a:gd name="adj1" fmla="val -15607"/>
              <a:gd name="adj2" fmla="val 869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Google Shape;381;p54"/>
          <p:cNvSpPr txBox="1">
            <a:spLocks noGrp="1"/>
          </p:cNvSpPr>
          <p:nvPr>
            <p:ph type="title"/>
          </p:nvPr>
        </p:nvSpPr>
        <p:spPr>
          <a:xfrm>
            <a:off x="2243525" y="274650"/>
            <a:ext cx="64434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>
                <a:latin typeface="XCCW Joined 5a" panose="03050602040000000000" pitchFamily="66" charset="0"/>
              </a:rPr>
              <a:t>Tell your partner: What do you think each character is thinking when they first meet?</a:t>
            </a:r>
            <a:endParaRPr sz="2400" dirty="0">
              <a:latin typeface="XCCW Joined 5a" panose="03050602040000000000" pitchFamily="66" charset="0"/>
            </a:endParaRPr>
          </a:p>
        </p:txBody>
      </p:sp>
      <p:pic>
        <p:nvPicPr>
          <p:cNvPr id="383" name="Google Shape;38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075" y="274641"/>
            <a:ext cx="1734325" cy="14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99653" y="2460157"/>
            <a:ext cx="3394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XCCW Joined 5a" panose="03050602040000000000" pitchFamily="66" charset="0"/>
              </a:rPr>
              <a:t>Why is this baby owl awake in the day time? I need to help him. </a:t>
            </a:r>
            <a:endParaRPr lang="en-GB" sz="1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5224" y="1784526"/>
            <a:ext cx="30137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XCCW Joined 5a" panose="03050602040000000000" pitchFamily="66" charset="0"/>
              </a:rPr>
              <a:t>I hope this boy can help me to find out about the dark. I don’t want to crash into him. </a:t>
            </a:r>
            <a:endParaRPr lang="en-GB" sz="1800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5F9B56-FFAB-47FB-B59E-C1465703C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4"/>
    </mc:Choice>
    <mc:Fallback>
      <p:transition spd="slow" advTm="39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5"/>
          <p:cNvSpPr txBox="1">
            <a:spLocks noGrp="1"/>
          </p:cNvSpPr>
          <p:nvPr>
            <p:ph type="title"/>
          </p:nvPr>
        </p:nvSpPr>
        <p:spPr>
          <a:xfrm>
            <a:off x="243924" y="98013"/>
            <a:ext cx="8900075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>
                <a:latin typeface="XCCW Joined 5a" panose="03050602040000000000" pitchFamily="66" charset="0"/>
              </a:rPr>
              <a:t>Main task: Fill in the thought bubbles for the two different characters</a:t>
            </a:r>
            <a:endParaRPr sz="2400" b="1" u="sng" dirty="0">
              <a:latin typeface="XCCW Joined 5a" panose="03050602040000000000" pitchFamily="66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703" y="4169525"/>
            <a:ext cx="3042920" cy="24536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4835236" y="1241013"/>
            <a:ext cx="4195947" cy="2102395"/>
          </a:xfrm>
          <a:prstGeom prst="cloudCallout">
            <a:avLst>
              <a:gd name="adj1" fmla="val 18057"/>
              <a:gd name="adj2" fmla="val 1191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5" y="4286850"/>
            <a:ext cx="2781300" cy="246189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66254" y="1551709"/>
            <a:ext cx="4461163" cy="2401166"/>
          </a:xfrm>
          <a:prstGeom prst="cloudCallout">
            <a:avLst>
              <a:gd name="adj1" fmla="val -15607"/>
              <a:gd name="adj2" fmla="val 869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>
                <a:solidFill>
                  <a:srgbClr val="00B050"/>
                </a:solidFill>
                <a:latin typeface="XCCW Joined 5a" panose="03050602040000000000" pitchFamily="66" charset="0"/>
              </a:rPr>
              <a:t>Sharing answers</a:t>
            </a:r>
            <a:endParaRPr b="1" u="sng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395" name="Google Shape;395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>
                <a:latin typeface="XCCW Joined 5a" panose="03050602040000000000" pitchFamily="66" charset="0"/>
              </a:rPr>
              <a:t>Choose children to read out their ideas and share with the class.</a:t>
            </a:r>
            <a:endParaRPr dirty="0">
              <a:latin typeface="XCCW Joined 5a" panose="03050602040000000000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176900" y="168525"/>
            <a:ext cx="7227300" cy="6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br>
              <a:rPr lang="en-GB" sz="1400" dirty="0">
                <a:latin typeface="XCCW Joined 5a" panose="03050602040000000000" pitchFamily="66" charset="0"/>
              </a:rPr>
            </a:br>
            <a:br>
              <a:rPr lang="en-GB" sz="1800" dirty="0"/>
            </a:br>
            <a:br>
              <a:rPr lang="en-GB" sz="1800" dirty="0"/>
            </a:br>
            <a:endParaRPr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93" y="522143"/>
            <a:ext cx="9027407" cy="58370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8F1F35-47C3-4B06-B469-28DA8810C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84"/>
    </mc:Choice>
    <mc:Fallback>
      <p:transition spd="slow" advTm="1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27" y="4428146"/>
            <a:ext cx="8534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XCCW Joined 5a" panose="03050602040000000000" pitchFamily="66" charset="0"/>
                <a:ea typeface="Calibri" charset="0"/>
                <a:cs typeface="Calibri" charset="0"/>
              </a:rPr>
              <a:t>At the beginning of the story, Plop is scared of the dark so his mother tells him to talk to a boy.</a:t>
            </a: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XCCW Joined 5a" panose="03050602040000000000" pitchFamily="66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XCCW Joined 5a" panose="03050602040000000000" pitchFamily="66" charset="0"/>
                <a:ea typeface="Calibri" charset="0"/>
                <a:cs typeface="Calibri" charset="0"/>
              </a:rPr>
              <a:t>In the middle of the story</a:t>
            </a:r>
            <a:r>
              <a:rPr lang="is-IS" sz="2000" dirty="0">
                <a:solidFill>
                  <a:schemeClr val="accent5">
                    <a:lumMod val="75000"/>
                  </a:schemeClr>
                </a:solidFill>
                <a:latin typeface="XCCW Joined 5a" panose="03050602040000000000" pitchFamily="66" charset="0"/>
                <a:ea typeface="Calibri" charset="0"/>
                <a:cs typeface="Calibri" charset="0"/>
              </a:rPr>
              <a:t>…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XCCW Joined 5a" panose="03050602040000000000" pitchFamily="66" charset="0"/>
              <a:ea typeface="Calibri" charset="0"/>
              <a:cs typeface="Calibri" charset="0"/>
            </a:endParaRP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XCCW Joined 5a" panose="03050602040000000000" pitchFamily="66" charset="0"/>
              <a:ea typeface="Calibri" charset="0"/>
              <a:cs typeface="Calibri" charset="0"/>
            </a:endParaRP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  <a:latin typeface="XCCW Joined 5a" panose="03050602040000000000" pitchFamily="66" charset="0"/>
              <a:ea typeface="Calibri" charset="0"/>
              <a:cs typeface="Calibri" charset="0"/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XCCW Joined 5a" panose="03050602040000000000" pitchFamily="66" charset="0"/>
                <a:ea typeface="Calibri" charset="0"/>
                <a:cs typeface="Calibri" charset="0"/>
              </a:rPr>
              <a:t>At the end of the story</a:t>
            </a:r>
            <a:r>
              <a:rPr lang="is-IS" sz="2000" dirty="0">
                <a:solidFill>
                  <a:schemeClr val="accent5">
                    <a:lumMod val="75000"/>
                  </a:schemeClr>
                </a:solidFill>
                <a:latin typeface="XCCW Joined 5a" panose="03050602040000000000" pitchFamily="66" charset="0"/>
                <a:ea typeface="Calibri" charset="0"/>
                <a:cs typeface="Calibri" charset="0"/>
              </a:rPr>
              <a:t>…</a:t>
            </a:r>
            <a:endParaRPr lang="en-US" sz="2000" dirty="0">
              <a:solidFill>
                <a:schemeClr val="accent5">
                  <a:lumMod val="75000"/>
                </a:schemeClr>
              </a:solidFill>
              <a:latin typeface="XCCW Joined 5a" panose="03050602040000000000" pitchFamily="66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27" y="178380"/>
            <a:ext cx="8437418" cy="42497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FF4B82-5EC7-4DC1-A6A5-5E652D113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13"/>
    </mc:Choice>
    <mc:Fallback>
      <p:transition spd="slow" advTm="2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1627461" y="826882"/>
            <a:ext cx="7200114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 dirty="0">
                <a:latin typeface="XCCW Joined 5a" panose="03050602040000000000" pitchFamily="66" charset="0"/>
              </a:rPr>
              <a:t>Tell your partner: You’ve got 10 words to sum up this story.</a:t>
            </a:r>
            <a:endParaRPr sz="3600" b="1" u="sng" dirty="0">
              <a:latin typeface="XCCW Joined 5a" panose="03050602040000000000" pitchFamily="66" charset="0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00" y="274648"/>
            <a:ext cx="132396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574861" y="1498966"/>
            <a:ext cx="51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6FE1B2-9C80-4EC1-A804-85BC335E2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8"/>
    </mc:Choice>
    <mc:Fallback>
      <p:transition spd="slow" advTm="16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1680650" y="274650"/>
            <a:ext cx="7200114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 dirty="0">
                <a:latin typeface="XCCW Joined 5a" panose="03050602040000000000" pitchFamily="66" charset="0"/>
              </a:rPr>
              <a:t>Tell your partner: True or False?</a:t>
            </a:r>
            <a:endParaRPr sz="3600" b="1" u="sng" dirty="0">
              <a:latin typeface="XCCW Joined 5a" panose="03050602040000000000" pitchFamily="66" charset="0"/>
            </a:endParaRPr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303500" y="1620982"/>
            <a:ext cx="8492837" cy="362989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800" dirty="0">
                <a:latin typeface="XCCW Joined 5a" panose="03050602040000000000" pitchFamily="66" charset="0"/>
              </a:rPr>
              <a:t>Plop does not like the dark.</a:t>
            </a:r>
            <a:endParaRPr sz="2800" dirty="0"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en-US" sz="1800" dirty="0">
              <a:latin typeface="XCCW Joined 5a" panose="03050602040000000000" pitchFamily="66" charset="0"/>
            </a:endParaRPr>
          </a:p>
          <a:p>
            <a:pPr marL="0" lvl="0" indent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1800" dirty="0">
                <a:latin typeface="XCCW Joined 5a" panose="03050602040000000000" pitchFamily="66" charset="0"/>
              </a:rPr>
              <a:t>“I don’t want to be a night bird,” Plop told his mummy. “Dark is nasty.”</a:t>
            </a:r>
          </a:p>
          <a:p>
            <a:pPr marL="0" lvl="0" indent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1800" dirty="0">
                <a:latin typeface="XCCW Joined 5a" panose="03050602040000000000" pitchFamily="66" charset="0"/>
              </a:rPr>
              <a:t>“You don’t know that,” she said. </a:t>
            </a:r>
          </a:p>
          <a:p>
            <a:pPr marL="0" lvl="0" indent="0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1800" dirty="0">
                <a:latin typeface="XCCW Joined 5a" panose="03050602040000000000" pitchFamily="66" charset="0"/>
              </a:rPr>
              <a:t>“You’d better find out about the dark before you make up your mind. Look, there’s a little boy down there. Go and ask him.”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lang="en-GB" sz="2800" dirty="0">
              <a:solidFill>
                <a:schemeClr val="accent5"/>
              </a:solidFill>
              <a:latin typeface="XCCW Joined 5a" panose="03050602040000000000" pitchFamily="66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accent5"/>
                </a:solidFill>
                <a:latin typeface="XCCW Joined 5a" panose="03050602040000000000" pitchFamily="66" charset="0"/>
              </a:rPr>
              <a:t>It is ___________ because it says…</a:t>
            </a:r>
            <a:endParaRPr sz="1800" dirty="0">
              <a:latin typeface="XCCW Joined 5a" panose="03050602040000000000" pitchFamily="66" charset="0"/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00" y="274648"/>
            <a:ext cx="1323961" cy="114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910730"/>
              </p:ext>
            </p:extLst>
          </p:nvPr>
        </p:nvGraphicFramePr>
        <p:xfrm>
          <a:off x="7432738" y="998317"/>
          <a:ext cx="1309478" cy="838662"/>
        </p:xfrm>
        <a:graphic>
          <a:graphicData uri="http://schemas.openxmlformats.org/drawingml/2006/table">
            <a:tbl>
              <a:tblPr firstRow="1" bandRow="1">
                <a:tableStyleId>{3D4E781B-AEC1-42D8-8F1B-C61614A6804D}</a:tableStyleId>
              </a:tblPr>
              <a:tblGrid>
                <a:gridCol w="64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822">
                <a:tc>
                  <a:txBody>
                    <a:bodyPr/>
                    <a:lstStyle/>
                    <a:p>
                      <a:r>
                        <a:rPr lang="en-US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74861" y="1498966"/>
            <a:ext cx="51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-271318" y="2958393"/>
            <a:ext cx="3797558" cy="511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370CA6-CAC7-494F-AE05-E06FDF4FA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7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6"/>
    </mc:Choice>
    <mc:Fallback>
      <p:transition spd="slow" advTm="1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491" y="1591177"/>
            <a:ext cx="82571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XCCW Joined 5a" panose="03050602040000000000" pitchFamily="66" charset="0"/>
              </a:rPr>
              <a:t>“I don’t want to be a night bird,” Plop told his mummy. “Dark is nasty.” </a:t>
            </a:r>
          </a:p>
          <a:p>
            <a:r>
              <a:rPr lang="en-GB" sz="2400" dirty="0">
                <a:latin typeface="XCCW Joined 5a" panose="03050602040000000000" pitchFamily="66" charset="0"/>
              </a:rPr>
              <a:t>“You don’t know that,” she said. </a:t>
            </a:r>
          </a:p>
          <a:p>
            <a:r>
              <a:rPr lang="en-GB" sz="2400" dirty="0">
                <a:latin typeface="XCCW Joined 5a" panose="03050602040000000000" pitchFamily="66" charset="0"/>
              </a:rPr>
              <a:t>“You’d better find out about the dark before you make up your mind. Look, there’s a little boy down there. Go and ask him.”</a:t>
            </a:r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2194950" y="274650"/>
            <a:ext cx="64917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u="sng" dirty="0">
                <a:latin typeface="XCCW Joined 5a" panose="03050602040000000000" pitchFamily="66" charset="0"/>
              </a:rPr>
              <a:t>Tell your partner: What comes first in the story?</a:t>
            </a:r>
            <a:endParaRPr sz="3200" b="1" u="sng" dirty="0">
              <a:latin typeface="XCCW Joined 5a" panose="03050602040000000000" pitchFamily="66" charset="0"/>
            </a:endParaRPr>
          </a:p>
        </p:txBody>
      </p:sp>
      <p:graphicFrame>
        <p:nvGraphicFramePr>
          <p:cNvPr id="145" name="Google Shape;145;p21"/>
          <p:cNvGraphicFramePr/>
          <p:nvPr>
            <p:extLst>
              <p:ext uri="{D42A27DB-BD31-4B8C-83A1-F6EECF244321}">
                <p14:modId xmlns:p14="http://schemas.microsoft.com/office/powerpoint/2010/main" val="1823661398"/>
              </p:ext>
            </p:extLst>
          </p:nvPr>
        </p:nvGraphicFramePr>
        <p:xfrm>
          <a:off x="1687260" y="4603467"/>
          <a:ext cx="5988158" cy="1953492"/>
        </p:xfrm>
        <a:graphic>
          <a:graphicData uri="http://schemas.openxmlformats.org/drawingml/2006/table">
            <a:tbl>
              <a:tblPr>
                <a:noFill/>
                <a:tableStyleId>{3D4E781B-AEC1-42D8-8F1B-C61614A6804D}</a:tableStyleId>
              </a:tblPr>
              <a:tblGrid>
                <a:gridCol w="427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972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XCCW Joined 5a" panose="03050602040000000000" pitchFamily="66" charset="0"/>
                        </a:rPr>
                        <a:t>Plop’s mummy tells him to</a:t>
                      </a:r>
                      <a:r>
                        <a:rPr lang="en-US" sz="1800" baseline="0" dirty="0">
                          <a:latin typeface="XCCW Joined 5a" panose="03050602040000000000" pitchFamily="66" charset="0"/>
                        </a:rPr>
                        <a:t> go and ask the boy,</a:t>
                      </a:r>
                      <a:endParaRPr sz="1800" dirty="0">
                        <a:latin typeface="XCCW Joined 5a" panose="03050602040000000000" pitchFamily="66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XCCW Joined 5a" panose="03050602040000000000" pitchFamily="66" charset="0"/>
                        </a:rPr>
                        <a:t>Plop said to his mummy that the dark is nasty.</a:t>
                      </a:r>
                      <a:endParaRPr sz="1800" dirty="0">
                        <a:latin typeface="XCCW Joined 5a" panose="03050602040000000000" pitchFamily="66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00" y="274648"/>
            <a:ext cx="1323961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497782" y="5799658"/>
            <a:ext cx="91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  <a:endParaRPr lang="en-GB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497782" y="4772527"/>
            <a:ext cx="1177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endParaRPr lang="en-GB" sz="3600" dirty="0"/>
          </a:p>
        </p:txBody>
      </p:sp>
      <p:sp>
        <p:nvSpPr>
          <p:cNvPr id="3" name="Oval 2"/>
          <p:cNvSpPr/>
          <p:nvPr/>
        </p:nvSpPr>
        <p:spPr>
          <a:xfrm>
            <a:off x="3287060" y="1925782"/>
            <a:ext cx="3848031" cy="539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-83128" y="3441058"/>
            <a:ext cx="8368145" cy="450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211075" y="2905699"/>
            <a:ext cx="2973086" cy="6399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EE61F5-E1D6-4E62-91B1-272B7D4E4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17"/>
    </mc:Choice>
    <mc:Fallback>
      <p:transition spd="slow" advTm="1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6" grpId="0"/>
      <p:bldP spid="3" grpId="0" animBg="1"/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800" u="sng" dirty="0">
                <a:latin typeface="XCCW Joined 5a" panose="03050602040000000000" pitchFamily="66" charset="0"/>
              </a:rPr>
              <a:t>Main task</a:t>
            </a:r>
            <a:endParaRPr sz="4800" u="sng" dirty="0">
              <a:latin typeface="XCCW Joined 5a" panose="03050602040000000000" pitchFamily="66" charset="0"/>
            </a:endParaRPr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114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 b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17639"/>
            <a:ext cx="4285081" cy="2433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5990" y="3851565"/>
            <a:ext cx="5780809" cy="29044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777DF1-3E7F-41C6-8DD0-9711B15F9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61"/>
    </mc:Choice>
    <mc:Fallback>
      <p:transition spd="slow" advTm="106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483" y="3896678"/>
            <a:ext cx="5779509" cy="2901948"/>
          </a:xfrm>
          <a:prstGeom prst="rect">
            <a:avLst/>
          </a:prstGeom>
        </p:spPr>
      </p:pic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800" b="1" u="sng" dirty="0">
                <a:solidFill>
                  <a:srgbClr val="00B050"/>
                </a:solidFill>
                <a:latin typeface="XCCW Joined 5a" panose="03050602040000000000" pitchFamily="66" charset="0"/>
              </a:rPr>
              <a:t>Sharing answers</a:t>
            </a:r>
            <a:endParaRPr sz="4800" b="1" u="sng" dirty="0">
              <a:solidFill>
                <a:srgbClr val="00B050"/>
              </a:solidFill>
              <a:latin typeface="XCCW Joined 5a" panose="03050602040000000000" pitchFamily="66" charset="0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114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 b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1800"/>
          </a:p>
        </p:txBody>
      </p:sp>
      <p:sp>
        <p:nvSpPr>
          <p:cNvPr id="12" name="TextBox 11"/>
          <p:cNvSpPr txBox="1"/>
          <p:nvPr/>
        </p:nvSpPr>
        <p:spPr>
          <a:xfrm>
            <a:off x="7890164" y="5068072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endParaRPr lang="en-GB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862456" y="6172134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endParaRPr lang="en-GB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90164" y="4035964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  <a:endParaRPr lang="en-GB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855529" y="5606014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  <a:endParaRPr lang="en-GB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855529" y="4573469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70" y="1464163"/>
            <a:ext cx="4285859" cy="2432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48546" y="1835684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970600" y="2284567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970600" y="2712991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  <a:endParaRPr lang="en-GB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43756" y="3241102"/>
            <a:ext cx="62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  <a:endParaRPr lang="en-GB" sz="3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A59B31-5F91-4AFA-AF84-C70786D90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4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02"/>
    </mc:Choice>
    <mc:Fallback>
      <p:transition spd="slow" advTm="1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2.2|9.6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878</Words>
  <Application>Microsoft Office PowerPoint</Application>
  <PresentationFormat>On-screen Show (4:3)</PresentationFormat>
  <Paragraphs>138</Paragraphs>
  <Slides>29</Slides>
  <Notes>29</Notes>
  <HiddenSlides>1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XCCW Joined 5a</vt:lpstr>
      <vt:lpstr>Office Theme</vt:lpstr>
      <vt:lpstr>Lesson 1</vt:lpstr>
      <vt:lpstr>Tell your partner: We are going to read a story called ‘The Owl Who Was Afraid of the Dark’.</vt:lpstr>
      <vt:lpstr>PowerPoint Presentation</vt:lpstr>
      <vt:lpstr>PowerPoint Presentation</vt:lpstr>
      <vt:lpstr>Tell your partner: You’ve got 10 words to sum up this story.</vt:lpstr>
      <vt:lpstr>Tell your partner: True or False?</vt:lpstr>
      <vt:lpstr>Tell your partner: What comes first in the story?</vt:lpstr>
      <vt:lpstr>Main task</vt:lpstr>
      <vt:lpstr>Sharing answers</vt:lpstr>
      <vt:lpstr>Lesson 2</vt:lpstr>
      <vt:lpstr>Tell your partner: How can we work out the meaning of a word?  </vt:lpstr>
      <vt:lpstr>PowerPoint Presentation</vt:lpstr>
      <vt:lpstr>Tell your partner</vt:lpstr>
      <vt:lpstr>Main task</vt:lpstr>
      <vt:lpstr>Lesson 3</vt:lpstr>
      <vt:lpstr>Tell your partner: How can we retrieve information from the story? </vt:lpstr>
      <vt:lpstr>PowerPoint Presentation</vt:lpstr>
      <vt:lpstr>Tell your partner: Who is the main character in the story?</vt:lpstr>
      <vt:lpstr>Main task</vt:lpstr>
      <vt:lpstr>Lesson 4</vt:lpstr>
      <vt:lpstr>Tell your partner: How can we find out how a character is feeling? </vt:lpstr>
      <vt:lpstr>PowerPoint Presentation</vt:lpstr>
      <vt:lpstr>Tell your partner:</vt:lpstr>
      <vt:lpstr>Main task</vt:lpstr>
      <vt:lpstr>Lesson 5</vt:lpstr>
      <vt:lpstr>PowerPoint Presentation</vt:lpstr>
      <vt:lpstr>Tell your partner: What do you think each character is thinking when they first meet?</vt:lpstr>
      <vt:lpstr>Main task: Fill in the thought bubbles for the two different characters</vt:lpstr>
      <vt:lpstr>Sharing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teacher</dc:creator>
  <cp:lastModifiedBy>Angela Bradburn</cp:lastModifiedBy>
  <cp:revision>78</cp:revision>
  <dcterms:modified xsi:type="dcterms:W3CDTF">2022-01-03T16:44:02Z</dcterms:modified>
</cp:coreProperties>
</file>