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61" r:id="rId4"/>
    <p:sldId id="258" r:id="rId5"/>
    <p:sldId id="273" r:id="rId6"/>
    <p:sldId id="260" r:id="rId7"/>
    <p:sldId id="262" r:id="rId8"/>
    <p:sldId id="259"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CE9"/>
    <a:srgbClr val="FDF3CB"/>
    <a:srgbClr val="F7EB93"/>
    <a:srgbClr val="FAF4A4"/>
    <a:srgbClr val="FCE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FB3A2E-988F-42A2-8B07-23B1CCE05344}" type="datetimeFigureOut">
              <a:rPr lang="en-US" smtClean="0"/>
              <a:t>3/31/2020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FB3A2E-988F-42A2-8B07-23B1CCE05344}" type="datetimeFigureOut">
              <a:rPr lang="en-US" smtClean="0"/>
              <a:t>3/31/2020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FB3A2E-988F-42A2-8B07-23B1CCE05344}" type="datetimeFigureOut">
              <a:rPr lang="en-US" smtClean="0"/>
              <a:t>3/31/2020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FB3A2E-988F-42A2-8B07-23B1CCE05344}" type="datetimeFigureOut">
              <a:rPr lang="en-US" smtClean="0"/>
              <a:t>3/31/2020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3A2E-988F-42A2-8B07-23B1CCE05344}" type="datetimeFigureOut">
              <a:rPr lang="en-US" smtClean="0"/>
              <a:t>3/31/2020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FB3A2E-988F-42A2-8B07-23B1CCE05344}" type="datetimeFigureOut">
              <a:rPr lang="en-US" smtClean="0"/>
              <a:t>3/31/2020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FB3A2E-988F-42A2-8B07-23B1CCE05344}" type="datetimeFigureOut">
              <a:rPr lang="en-US" smtClean="0"/>
              <a:t>3/31/2020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FB3A2E-988F-42A2-8B07-23B1CCE05344}" type="datetimeFigureOut">
              <a:rPr lang="en-US" smtClean="0"/>
              <a:t>3/31/2020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3A2E-988F-42A2-8B07-23B1CCE05344}" type="datetimeFigureOut">
              <a:rPr lang="en-US" smtClean="0"/>
              <a:t>3/31/2020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3A2E-988F-42A2-8B07-23B1CCE05344}" type="datetimeFigureOut">
              <a:rPr lang="en-US" smtClean="0"/>
              <a:t>3/31/2020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3A2E-988F-42A2-8B07-23B1CCE05344}" type="datetimeFigureOut">
              <a:rPr lang="en-US" smtClean="0"/>
              <a:t>3/31/2020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74813-8CF6-482C-9DEA-BA17C02BE76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35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B3A2E-988F-42A2-8B07-23B1CCE05344}" type="datetimeFigureOut">
              <a:rPr lang="en-US" smtClean="0"/>
              <a:t>3/31/2020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74813-8CF6-482C-9DEA-BA17C02BE76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oatsafe.com/images/Titanic.gif"/>
          <p:cNvPicPr>
            <a:picLocks noChangeAspect="1" noChangeArrowheads="1"/>
          </p:cNvPicPr>
          <p:nvPr/>
        </p:nvPicPr>
        <p:blipFill>
          <a:blip r:embed="rId2"/>
          <a:srcRect/>
          <a:stretch>
            <a:fillRect/>
          </a:stretch>
        </p:blipFill>
        <p:spPr bwMode="auto">
          <a:xfrm>
            <a:off x="500034" y="642918"/>
            <a:ext cx="8173164" cy="5730930"/>
          </a:xfrm>
          <a:prstGeom prst="rect">
            <a:avLst/>
          </a:prstGeom>
          <a:ln>
            <a:noFill/>
          </a:ln>
          <a:effectLst>
            <a:softEdge rad="112500"/>
          </a:effectLst>
        </p:spPr>
      </p:pic>
      <p:sp>
        <p:nvSpPr>
          <p:cNvPr id="2" name="Title 1"/>
          <p:cNvSpPr>
            <a:spLocks noGrp="1"/>
          </p:cNvSpPr>
          <p:nvPr>
            <p:ph type="ctrTitle"/>
          </p:nvPr>
        </p:nvSpPr>
        <p:spPr>
          <a:xfrm>
            <a:off x="642910" y="1071546"/>
            <a:ext cx="7772400" cy="1470025"/>
          </a:xfrm>
        </p:spPr>
        <p:txBody>
          <a:bodyPr>
            <a:noAutofit/>
          </a:bodyPr>
          <a:lstStyle/>
          <a:p>
            <a:r>
              <a:rPr lang="en-IE" sz="16600" b="1" dirty="0" smtClean="0">
                <a:latin typeface="Juice ITC" pitchFamily="82" charset="0"/>
              </a:rPr>
              <a:t>The Titanic</a:t>
            </a:r>
            <a:endParaRPr lang="en-GB" sz="16600" b="1" dirty="0">
              <a:latin typeface="Juice ITC"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214282" y="214290"/>
            <a:ext cx="8715436" cy="1571636"/>
          </a:xfrm>
        </p:spPr>
        <p:txBody>
          <a:bodyPr>
            <a:normAutofit/>
          </a:bodyPr>
          <a:lstStyle/>
          <a:p>
            <a:pPr marL="0" indent="0" algn="ctr">
              <a:buNone/>
            </a:pPr>
            <a:r>
              <a:rPr lang="en-IE" dirty="0" smtClean="0">
                <a:latin typeface="Rockwell Condensed" pitchFamily="18" charset="0"/>
              </a:rPr>
              <a:t>It was too late for the Titanic to turn away and it hit the iceberg. The iceberg ripped a huge hole in the side of the ship and the lower parts of the ship began to fill with icy water.</a:t>
            </a:r>
          </a:p>
          <a:p>
            <a:pPr marL="0" indent="0" algn="ctr">
              <a:buNone/>
            </a:pPr>
            <a:endParaRPr lang="en-GB" dirty="0">
              <a:latin typeface="Rockwell Condensed" pitchFamily="18" charset="0"/>
            </a:endParaRPr>
          </a:p>
        </p:txBody>
      </p:sp>
      <p:sp>
        <p:nvSpPr>
          <p:cNvPr id="6" name="Content Placeholder 3"/>
          <p:cNvSpPr>
            <a:spLocks noGrp="1"/>
          </p:cNvSpPr>
          <p:nvPr>
            <p:ph sz="half" idx="2"/>
          </p:nvPr>
        </p:nvSpPr>
        <p:spPr>
          <a:xfrm>
            <a:off x="357158" y="4929198"/>
            <a:ext cx="8572560" cy="1643074"/>
          </a:xfrm>
        </p:spPr>
        <p:txBody>
          <a:bodyPr>
            <a:normAutofit fontScale="92500" lnSpcReduction="10000"/>
          </a:bodyPr>
          <a:lstStyle/>
          <a:p>
            <a:pPr marL="0" indent="0" algn="ctr">
              <a:buNone/>
            </a:pPr>
            <a:r>
              <a:rPr lang="en-IE" dirty="0" smtClean="0">
                <a:latin typeface="Rockwell Condensed" pitchFamily="18" charset="0"/>
              </a:rPr>
              <a:t>The nose of the Titanic began to disappear beneath the water. The stern, or the back of the ship began to rise high into the air. In a few </a:t>
            </a:r>
            <a:r>
              <a:rPr lang="en-IE" dirty="0" smtClean="0">
                <a:latin typeface="Rockwell Condensed" pitchFamily="18" charset="0"/>
              </a:rPr>
              <a:t>hours, </a:t>
            </a:r>
            <a:r>
              <a:rPr lang="en-IE" dirty="0" smtClean="0">
                <a:latin typeface="Rockwell Condensed" pitchFamily="18" charset="0"/>
              </a:rPr>
              <a:t>the ship would sink. The crew set </a:t>
            </a:r>
            <a:r>
              <a:rPr lang="en-IE" dirty="0" smtClean="0">
                <a:latin typeface="Rockwell Condensed" pitchFamily="18" charset="0"/>
              </a:rPr>
              <a:t>off </a:t>
            </a:r>
            <a:r>
              <a:rPr lang="en-IE" b="1" u="sng" dirty="0" smtClean="0">
                <a:latin typeface="Rockwell Condensed" pitchFamily="18" charset="0"/>
              </a:rPr>
              <a:t>flares</a:t>
            </a:r>
            <a:r>
              <a:rPr lang="en-IE" dirty="0" smtClean="0">
                <a:latin typeface="Rockwell Condensed" pitchFamily="18" charset="0"/>
              </a:rPr>
              <a:t> to let other ships know that it needed help.</a:t>
            </a:r>
          </a:p>
          <a:p>
            <a:pPr marL="0" indent="0" algn="ctr">
              <a:buNone/>
            </a:pPr>
            <a:endParaRPr lang="en-GB" dirty="0">
              <a:latin typeface="Rockwell Condensed" pitchFamily="18" charset="0"/>
            </a:endParaRPr>
          </a:p>
        </p:txBody>
      </p:sp>
      <p:pic>
        <p:nvPicPr>
          <p:cNvPr id="21506" name="Picture 2" descr="http://img.listal.com/image/1106952/450full-a-night-to-remember-screenshot.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857356" y="1571612"/>
            <a:ext cx="5468254" cy="33417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5143504" y="214290"/>
            <a:ext cx="3643338" cy="2357454"/>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Sailors on other ships saw the flares but thought they were fireworks</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set off during a party on the</a:t>
            </a:r>
            <a:r>
              <a:rPr lang="en-IE" sz="3200" dirty="0" smtClean="0">
                <a:latin typeface="Rockwell Condensed" pitchFamily="18" charset="0"/>
              </a:rPr>
              <a:t> ship so they sailed on by.</a:t>
            </a: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
        <p:nvSpPr>
          <p:cNvPr id="3" name="Content Placeholder 3"/>
          <p:cNvSpPr txBox="1">
            <a:spLocks/>
          </p:cNvSpPr>
          <p:nvPr/>
        </p:nvSpPr>
        <p:spPr>
          <a:xfrm>
            <a:off x="357158" y="3786190"/>
            <a:ext cx="4786346" cy="2857520"/>
          </a:xfrm>
          <a:prstGeom prst="rect">
            <a:avLst/>
          </a:prstGeom>
        </p:spPr>
        <p:txBody>
          <a:bodyPr>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The</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Titanic crew began trying to save people. </a:t>
            </a:r>
            <a:r>
              <a:rPr lang="en-IE" sz="3200" dirty="0" smtClean="0">
                <a:latin typeface="Rockwell Condensed" pitchFamily="18" charset="0"/>
              </a:rPr>
              <a:t>Some had come out on deck when the ship hit the iceberg, but many were still below deck. They didn’t think there was anything to worry about. </a:t>
            </a: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
        <p:nvSpPr>
          <p:cNvPr id="4" name="Content Placeholder 3"/>
          <p:cNvSpPr txBox="1">
            <a:spLocks/>
          </p:cNvSpPr>
          <p:nvPr/>
        </p:nvSpPr>
        <p:spPr>
          <a:xfrm>
            <a:off x="5500694" y="5214950"/>
            <a:ext cx="3000396" cy="1500198"/>
          </a:xfrm>
          <a:prstGeom prst="rect">
            <a:avLst/>
          </a:prstGeom>
        </p:spPr>
        <p:txBody>
          <a:bodyPr>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rgbClr val="FF0000"/>
                </a:solidFill>
                <a:effectLst/>
                <a:uLnTx/>
                <a:uFillTx/>
                <a:latin typeface="Rockwell Condensed" pitchFamily="18" charset="0"/>
                <a:ea typeface="+mn-ea"/>
                <a:cs typeface="+mn-cs"/>
              </a:rPr>
              <a:t>The band began to play music to calm the passengers.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pic>
        <p:nvPicPr>
          <p:cNvPr id="23554" name="Picture 2" descr="http://4.bp.blogspot.com/-1ymTZ6qm5Ns/T1JXRdbNxBI/AAAAAAAAFMI/nWVG6yx7_O4/s1600/Titanic.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357158" y="214290"/>
            <a:ext cx="4286280" cy="3128293"/>
          </a:xfrm>
          <a:prstGeom prst="rect">
            <a:avLst/>
          </a:prstGeom>
          <a:ln>
            <a:noFill/>
          </a:ln>
          <a:effectLst>
            <a:softEdge rad="112500"/>
          </a:effectLst>
        </p:spPr>
      </p:pic>
      <p:pic>
        <p:nvPicPr>
          <p:cNvPr id="23556" name="Picture 4" descr="http://www.pendle.net/images/WallaceHartleyBand.gif"/>
          <p:cNvPicPr>
            <a:picLocks noChangeAspect="1" noChangeArrowheads="1"/>
          </p:cNvPicPr>
          <p:nvPr/>
        </p:nvPicPr>
        <p:blipFill>
          <a:blip r:embed="rId3"/>
          <a:srcRect/>
          <a:stretch>
            <a:fillRect/>
          </a:stretch>
        </p:blipFill>
        <p:spPr bwMode="auto">
          <a:xfrm>
            <a:off x="5715008" y="2357430"/>
            <a:ext cx="2428892" cy="28822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785786" y="214290"/>
            <a:ext cx="7715304" cy="3286148"/>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The sailors began to put people in the </a:t>
            </a:r>
            <a:r>
              <a:rPr kumimoji="0" lang="en-IE" sz="3200" b="1" i="0" u="sng" strike="noStrike" kern="1200" cap="none" spc="0" normalizeH="0" baseline="0" noProof="0" dirty="0" smtClean="0">
                <a:ln>
                  <a:noFill/>
                </a:ln>
                <a:solidFill>
                  <a:schemeClr val="tx1"/>
                </a:solidFill>
                <a:effectLst/>
                <a:uLnTx/>
                <a:uFillTx/>
                <a:latin typeface="Rockwell Condensed" pitchFamily="18" charset="0"/>
                <a:ea typeface="+mn-ea"/>
                <a:cs typeface="+mn-cs"/>
              </a:rPr>
              <a:t>lifeboats. </a:t>
            </a:r>
            <a:r>
              <a:rPr kumimoji="0" lang="en-IE" sz="3200" b="0" i="0" u="none" strike="noStrike" kern="1200" cap="none" spc="0" normalizeH="0" baseline="0" noProof="0" dirty="0" smtClean="0">
                <a:ln>
                  <a:noFill/>
                </a:ln>
                <a:solidFill>
                  <a:srgbClr val="FF0000"/>
                </a:solidFill>
                <a:effectLst/>
                <a:uLnTx/>
                <a:uFillTx/>
                <a:latin typeface="Rockwell Condensed" pitchFamily="18" charset="0"/>
                <a:ea typeface="+mn-ea"/>
                <a:cs typeface="+mn-cs"/>
              </a:rPr>
              <a:t>Women and children went</a:t>
            </a:r>
            <a:r>
              <a:rPr kumimoji="0" lang="en-IE" sz="3200" b="0" i="0" u="none" strike="noStrike" kern="1200" cap="none" spc="0" normalizeH="0" noProof="0" dirty="0" smtClean="0">
                <a:ln>
                  <a:noFill/>
                </a:ln>
                <a:solidFill>
                  <a:srgbClr val="FF0000"/>
                </a:solidFill>
                <a:effectLst/>
                <a:uLnTx/>
                <a:uFillTx/>
                <a:latin typeface="Rockwell Condensed" pitchFamily="18" charset="0"/>
                <a:ea typeface="+mn-ea"/>
                <a:cs typeface="+mn-cs"/>
              </a:rPr>
              <a:t> first. </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But there </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were </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not enough lifeboats for everybody on board. Also, in the panic of the sinking, some lifeboats were lowered into the water with </a:t>
            </a:r>
            <a:r>
              <a:rPr kumimoji="0" lang="en-IE" sz="3200" b="1" i="0" u="sng" strike="noStrike" kern="1200" cap="none" spc="0" normalizeH="0" noProof="0" dirty="0" smtClean="0">
                <a:ln>
                  <a:noFill/>
                </a:ln>
                <a:solidFill>
                  <a:schemeClr val="tx1"/>
                </a:solidFill>
                <a:effectLst/>
                <a:uLnTx/>
                <a:uFillTx/>
                <a:latin typeface="Rockwell Condensed" pitchFamily="18" charset="0"/>
                <a:ea typeface="+mn-ea"/>
                <a:cs typeface="+mn-cs"/>
              </a:rPr>
              <a:t>empty seats</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a:t>
            </a:r>
            <a:endPar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
        <p:nvSpPr>
          <p:cNvPr id="5" name="Content Placeholder 3"/>
          <p:cNvSpPr txBox="1">
            <a:spLocks/>
          </p:cNvSpPr>
          <p:nvPr/>
        </p:nvSpPr>
        <p:spPr>
          <a:xfrm>
            <a:off x="5500694" y="3857628"/>
            <a:ext cx="3214710" cy="2714644"/>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By the time all</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the lifeboats had been lowered, there were still 1,500 people on board.</a:t>
            </a:r>
            <a:endPar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pic>
        <p:nvPicPr>
          <p:cNvPr id="22531" name="Picture 3" descr="http://home.online.no/~oeyviaas/lm/titanic/8.jpg"/>
          <p:cNvPicPr>
            <a:picLocks noChangeAspect="1" noChangeArrowheads="1"/>
          </p:cNvPicPr>
          <p:nvPr/>
        </p:nvPicPr>
        <p:blipFill>
          <a:blip r:embed="rId2">
            <a:duotone>
              <a:prstClr val="black"/>
              <a:srgbClr val="D9C3A5">
                <a:tint val="50000"/>
                <a:satMod val="180000"/>
              </a:srgbClr>
            </a:duotone>
          </a:blip>
          <a:srcRect r="19374" b="2298"/>
          <a:stretch>
            <a:fillRect/>
          </a:stretch>
        </p:blipFill>
        <p:spPr bwMode="auto">
          <a:xfrm>
            <a:off x="285720" y="2857496"/>
            <a:ext cx="5214974" cy="37280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1928794" y="285728"/>
            <a:ext cx="5429288" cy="1857388"/>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By 2</a:t>
            </a:r>
            <a:r>
              <a:rPr lang="en-IE" sz="3200" baseline="0" dirty="0" smtClean="0">
                <a:latin typeface="Rockwell Condensed" pitchFamily="18" charset="0"/>
              </a:rPr>
              <a:t>.00</a:t>
            </a:r>
            <a:r>
              <a:rPr lang="en-IE" sz="3200" dirty="0" smtClean="0">
                <a:latin typeface="Rockwell Condensed" pitchFamily="18" charset="0"/>
              </a:rPr>
              <a:t> a.m. the passengers still on the sinking ship heard a terrible sound. </a:t>
            </a:r>
            <a:r>
              <a:rPr lang="en-IE" sz="3200" b="1" u="sng" dirty="0" smtClean="0">
                <a:solidFill>
                  <a:srgbClr val="FF0000"/>
                </a:solidFill>
                <a:latin typeface="Rockwell Condensed" pitchFamily="18" charset="0"/>
              </a:rPr>
              <a:t>The Titanic was ripping apart!</a:t>
            </a:r>
            <a:endParaRPr kumimoji="0" lang="en-IE" sz="3200" b="1" i="0" u="sng" strike="noStrike" kern="1200" cap="none" spc="0" normalizeH="0" baseline="0" noProof="0" dirty="0" smtClean="0">
              <a:ln>
                <a:noFill/>
              </a:ln>
              <a:solidFill>
                <a:srgbClr val="FF0000"/>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
        <p:nvSpPr>
          <p:cNvPr id="3" name="Content Placeholder 3"/>
          <p:cNvSpPr txBox="1">
            <a:spLocks/>
          </p:cNvSpPr>
          <p:nvPr/>
        </p:nvSpPr>
        <p:spPr>
          <a:xfrm>
            <a:off x="500034" y="4714884"/>
            <a:ext cx="8286808" cy="1857388"/>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People started to jump off the ship into the icy water. The Titanic had disappeared</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beneath the Atlantic Ocean by 2.20 a.m. on the </a:t>
            </a:r>
            <a:r>
              <a:rPr kumimoji="0" lang="en-IE" sz="3200" b="1" i="0" u="sng" strike="noStrike" kern="1200" cap="none" spc="0" normalizeH="0" noProof="0" dirty="0" smtClean="0">
                <a:ln>
                  <a:noFill/>
                </a:ln>
                <a:solidFill>
                  <a:srgbClr val="FF0000"/>
                </a:solidFill>
                <a:effectLst/>
                <a:uLnTx/>
                <a:uFillTx/>
                <a:latin typeface="Rockwell Condensed" pitchFamily="18" charset="0"/>
                <a:ea typeface="+mn-ea"/>
                <a:cs typeface="+mn-cs"/>
              </a:rPr>
              <a:t>15</a:t>
            </a:r>
            <a:r>
              <a:rPr kumimoji="0" lang="en-IE" sz="3200" b="1" i="0" u="sng" strike="noStrike" kern="1200" cap="none" spc="0" normalizeH="0" baseline="30000" noProof="0" dirty="0" smtClean="0">
                <a:ln>
                  <a:noFill/>
                </a:ln>
                <a:solidFill>
                  <a:srgbClr val="FF0000"/>
                </a:solidFill>
                <a:effectLst/>
                <a:uLnTx/>
                <a:uFillTx/>
                <a:latin typeface="Rockwell Condensed" pitchFamily="18" charset="0"/>
                <a:ea typeface="+mn-ea"/>
                <a:cs typeface="+mn-cs"/>
              </a:rPr>
              <a:t>th</a:t>
            </a:r>
            <a:r>
              <a:rPr kumimoji="0" lang="en-IE" sz="3200" b="1" i="0" u="sng" strike="noStrike" kern="1200" cap="none" spc="0" normalizeH="0" noProof="0" dirty="0" smtClean="0">
                <a:ln>
                  <a:noFill/>
                </a:ln>
                <a:solidFill>
                  <a:srgbClr val="FF0000"/>
                </a:solidFill>
                <a:effectLst/>
                <a:uLnTx/>
                <a:uFillTx/>
                <a:latin typeface="Rockwell Condensed" pitchFamily="18" charset="0"/>
                <a:ea typeface="+mn-ea"/>
                <a:cs typeface="+mn-cs"/>
              </a:rPr>
              <a:t> of April 1912</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a:t>
            </a:r>
            <a:endPar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pic>
        <p:nvPicPr>
          <p:cNvPr id="25602" name="Picture 2" descr="http://upload.wikimedia.org/wikipedia/en/thumb/b/bb/Titanic_breaks_in_half.jpg/300px-Titanic_breaks_in_half.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357290" y="1857364"/>
            <a:ext cx="6572296" cy="28041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www.circleplayers.net/Show%20Pages/0809/titanic/images/London-Herald-Titanic-Sinks-101070-748588.jpg"/>
          <p:cNvPicPr>
            <a:picLocks noChangeAspect="1" noChangeArrowheads="1"/>
          </p:cNvPicPr>
          <p:nvPr/>
        </p:nvPicPr>
        <p:blipFill>
          <a:blip r:embed="rId2"/>
          <a:srcRect r="-1" b="47500"/>
          <a:stretch>
            <a:fillRect/>
          </a:stretch>
        </p:blipFill>
        <p:spPr bwMode="auto">
          <a:xfrm>
            <a:off x="285720" y="3214686"/>
            <a:ext cx="4694497" cy="3286148"/>
          </a:xfrm>
          <a:prstGeom prst="rect">
            <a:avLst/>
          </a:prstGeom>
          <a:ln>
            <a:noFill/>
          </a:ln>
          <a:effectLst>
            <a:softEdge rad="112500"/>
          </a:effectLst>
        </p:spPr>
      </p:pic>
      <p:sp>
        <p:nvSpPr>
          <p:cNvPr id="2" name="Content Placeholder 3"/>
          <p:cNvSpPr txBox="1">
            <a:spLocks/>
          </p:cNvSpPr>
          <p:nvPr/>
        </p:nvSpPr>
        <p:spPr>
          <a:xfrm>
            <a:off x="500034" y="285728"/>
            <a:ext cx="5143536" cy="3214710"/>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rPr>
              <a:t>The Titanic sank 2 miles to the bottom</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 of the Atlantic Ocean. Most of </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its </a:t>
            </a:r>
            <a:r>
              <a:rPr kumimoji="0" lang="en-IE" sz="3200" b="0" i="0" u="none" strike="noStrike" kern="1200" cap="none" spc="0" normalizeH="0" noProof="0" dirty="0" smtClean="0">
                <a:ln>
                  <a:noFill/>
                </a:ln>
                <a:solidFill>
                  <a:schemeClr val="tx1"/>
                </a:solidFill>
                <a:effectLst/>
                <a:uLnTx/>
                <a:uFillTx/>
                <a:latin typeface="Rockwell Condensed" pitchFamily="18" charset="0"/>
                <a:ea typeface="+mn-ea"/>
                <a:cs typeface="+mn-cs"/>
              </a:rPr>
              <a:t>passengers and crew died. </a:t>
            </a:r>
            <a:r>
              <a:rPr kumimoji="0" lang="en-IE" sz="3200" b="1" i="0" u="sng" strike="noStrike" kern="1200" cap="none" spc="0" normalizeH="0" noProof="0" dirty="0" smtClean="0">
                <a:ln>
                  <a:noFill/>
                </a:ln>
                <a:solidFill>
                  <a:schemeClr val="tx1"/>
                </a:solidFill>
                <a:effectLst/>
                <a:uLnTx/>
                <a:uFillTx/>
                <a:latin typeface="Rockwell Condensed" pitchFamily="18" charset="0"/>
                <a:ea typeface="+mn-ea"/>
                <a:cs typeface="+mn-cs"/>
              </a:rPr>
              <a:t>Captain Smith went down with his ship.</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IE" sz="3200" baseline="0" dirty="0" smtClean="0">
                <a:latin typeface="Rockwell Condensed" pitchFamily="18" charset="0"/>
              </a:rPr>
              <a:t>The people</a:t>
            </a:r>
            <a:r>
              <a:rPr lang="en-IE" sz="3200" dirty="0" smtClean="0">
                <a:latin typeface="Rockwell Condensed" pitchFamily="18" charset="0"/>
              </a:rPr>
              <a:t> who were in the lifeboats were rescued by another ship called the </a:t>
            </a:r>
            <a:r>
              <a:rPr lang="en-IE" sz="3200" b="1" u="sng" dirty="0" err="1" smtClean="0">
                <a:solidFill>
                  <a:srgbClr val="FF0000"/>
                </a:solidFill>
                <a:latin typeface="Rockwell Condensed" pitchFamily="18" charset="0"/>
              </a:rPr>
              <a:t>Carpathia</a:t>
            </a:r>
            <a:r>
              <a:rPr lang="en-IE" sz="3200" b="1" u="sng" dirty="0" smtClean="0">
                <a:solidFill>
                  <a:srgbClr val="FF0000"/>
                </a:solidFill>
                <a:latin typeface="Rockwell Condensed" pitchFamily="18" charset="0"/>
              </a:rPr>
              <a:t>.</a:t>
            </a:r>
            <a:endParaRPr kumimoji="0" lang="en-IE" sz="3200" b="1" i="0" u="sng" strike="noStrike" kern="1200" cap="none" spc="0" normalizeH="0" baseline="0" noProof="0" dirty="0" smtClean="0">
              <a:ln>
                <a:noFill/>
              </a:ln>
              <a:solidFill>
                <a:srgbClr val="FF0000"/>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pic>
        <p:nvPicPr>
          <p:cNvPr id="24578" name="Picture 2" descr="http://library.thinkquest.org/18626/media/CaptainSmith1.gif"/>
          <p:cNvPicPr>
            <a:picLocks noChangeAspect="1" noChangeArrowheads="1"/>
          </p:cNvPicPr>
          <p:nvPr/>
        </p:nvPicPr>
        <p:blipFill>
          <a:blip r:embed="rId3"/>
          <a:srcRect/>
          <a:stretch>
            <a:fillRect/>
          </a:stretch>
        </p:blipFill>
        <p:spPr bwMode="auto">
          <a:xfrm>
            <a:off x="5786446" y="285728"/>
            <a:ext cx="2143140" cy="3374307"/>
          </a:xfrm>
          <a:prstGeom prst="rect">
            <a:avLst/>
          </a:prstGeom>
          <a:ln>
            <a:noFill/>
          </a:ln>
          <a:effectLst>
            <a:softEdge rad="112500"/>
          </a:effectLst>
        </p:spPr>
      </p:pic>
      <p:sp>
        <p:nvSpPr>
          <p:cNvPr id="6" name="Content Placeholder 3"/>
          <p:cNvSpPr txBox="1">
            <a:spLocks/>
          </p:cNvSpPr>
          <p:nvPr/>
        </p:nvSpPr>
        <p:spPr>
          <a:xfrm>
            <a:off x="5000628" y="4214818"/>
            <a:ext cx="3929090" cy="2286016"/>
          </a:xfrm>
          <a:prstGeom prst="rect">
            <a:avLst/>
          </a:prstGeo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IE" sz="3200" dirty="0" smtClean="0">
                <a:latin typeface="Rockwell Condensed" pitchFamily="18" charset="0"/>
              </a:rPr>
              <a:t>Nobody knew where in the Atlantic Ocean the Titanic was. It was not found until 71 years after it sank.</a:t>
            </a:r>
            <a:endParaRPr kumimoji="0" lang="en-IE"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whoi.edu/cms/images/dfino/2006/3/titanic_angus_n_20860.jpg"/>
          <p:cNvPicPr>
            <a:picLocks noChangeAspect="1" noChangeArrowheads="1"/>
          </p:cNvPicPr>
          <p:nvPr/>
        </p:nvPicPr>
        <p:blipFill>
          <a:blip r:embed="rId2"/>
          <a:srcRect/>
          <a:stretch>
            <a:fillRect/>
          </a:stretch>
        </p:blipFill>
        <p:spPr bwMode="auto">
          <a:xfrm>
            <a:off x="214282" y="3429000"/>
            <a:ext cx="4397406" cy="3166132"/>
          </a:xfrm>
          <a:prstGeom prst="rect">
            <a:avLst/>
          </a:prstGeom>
          <a:ln>
            <a:noFill/>
          </a:ln>
          <a:effectLst>
            <a:softEdge rad="112500"/>
          </a:effectLst>
        </p:spPr>
      </p:pic>
      <p:sp>
        <p:nvSpPr>
          <p:cNvPr id="3" name="Content Placeholder 3"/>
          <p:cNvSpPr txBox="1">
            <a:spLocks/>
          </p:cNvSpPr>
          <p:nvPr/>
        </p:nvSpPr>
        <p:spPr>
          <a:xfrm>
            <a:off x="357158" y="285728"/>
            <a:ext cx="8501122" cy="3357586"/>
          </a:xfrm>
          <a:prstGeom prst="rect">
            <a:avLst/>
          </a:prstGeom>
        </p:spPr>
        <p:txBody>
          <a:bodyPr>
            <a:normAutofit fontScale="77500" lnSpcReduction="20000"/>
          </a:bodyPr>
          <a:lstStyle/>
          <a:p>
            <a:pPr algn="ctr"/>
            <a:r>
              <a:rPr lang="en-US" sz="3200" b="1" dirty="0">
                <a:latin typeface="Rockwell Condensed" pitchFamily="18" charset="0"/>
              </a:rPr>
              <a:t>A BOY'S DREAM</a:t>
            </a:r>
            <a:endParaRPr lang="en-US" sz="3200" dirty="0">
              <a:latin typeface="Rockwell Condensed" pitchFamily="18" charset="0"/>
            </a:endParaRPr>
          </a:p>
          <a:p>
            <a:pPr algn="ctr"/>
            <a:r>
              <a:rPr lang="en-US" sz="3200" dirty="0">
                <a:latin typeface="Rockwell Condensed" pitchFamily="18" charset="0"/>
              </a:rPr>
              <a:t>As a </a:t>
            </a:r>
            <a:r>
              <a:rPr lang="en-US" sz="3200" dirty="0" smtClean="0">
                <a:latin typeface="Rockwell Condensed" pitchFamily="18" charset="0"/>
              </a:rPr>
              <a:t>child</a:t>
            </a:r>
            <a:r>
              <a:rPr lang="en-US" sz="3200" dirty="0">
                <a:latin typeface="Rockwell Condensed" pitchFamily="18" charset="0"/>
              </a:rPr>
              <a:t>, scientist </a:t>
            </a:r>
            <a:r>
              <a:rPr lang="en-US" sz="3200" b="1" u="sng" dirty="0">
                <a:latin typeface="Rockwell Condensed" pitchFamily="18" charset="0"/>
              </a:rPr>
              <a:t>Robert Ballard</a:t>
            </a:r>
            <a:r>
              <a:rPr lang="en-US" sz="3200" dirty="0">
                <a:latin typeface="Rockwell Condensed" pitchFamily="18" charset="0"/>
              </a:rPr>
              <a:t> was interested in shipwrecks. He especially loved reading about </a:t>
            </a:r>
            <a:r>
              <a:rPr lang="en-US" sz="3200" dirty="0" err="1" smtClean="0">
                <a:latin typeface="Rockwell Condensed" pitchFamily="18" charset="0"/>
              </a:rPr>
              <a:t>the</a:t>
            </a:r>
            <a:r>
              <a:rPr lang="en-US" sz="3200" i="1" dirty="0" err="1" smtClean="0">
                <a:latin typeface="Rockwell Condensed" pitchFamily="18" charset="0"/>
              </a:rPr>
              <a:t>Titanic</a:t>
            </a:r>
            <a:r>
              <a:rPr lang="en-US" sz="3200" dirty="0">
                <a:latin typeface="Rockwell Condensed" pitchFamily="18" charset="0"/>
              </a:rPr>
              <a:t>. "My lifelong dream," he says, "was to find this great ship."</a:t>
            </a:r>
          </a:p>
          <a:p>
            <a:pPr algn="ctr"/>
            <a:r>
              <a:rPr lang="en-US" sz="3200" dirty="0">
                <a:latin typeface="Rockwell Condensed" pitchFamily="18" charset="0"/>
              </a:rPr>
              <a:t>Ballard became an ocean explorer when he grew up. He visited underwater mountains in the middle of the Atlantic. He found giant worms that live in the Pacific. And he never forgot his boyhood dream—to find the </a:t>
            </a:r>
            <a:r>
              <a:rPr lang="en-US" sz="3200" i="1" dirty="0">
                <a:latin typeface="Rockwell Condensed" pitchFamily="18" charset="0"/>
              </a:rPr>
              <a:t>Titanic</a:t>
            </a:r>
            <a:r>
              <a:rPr lang="en-US" sz="3200" dirty="0">
                <a:latin typeface="Rockwell Condensed" pitchFamily="18" charset="0"/>
              </a:rPr>
              <a:t>.</a:t>
            </a:r>
          </a:p>
          <a:p>
            <a:pPr algn="ctr"/>
            <a:r>
              <a:rPr lang="en-US" sz="3200" dirty="0">
                <a:latin typeface="Rockwell Condensed" pitchFamily="18" charset="0"/>
              </a:rPr>
              <a:t>The task seemed impossible. Some people said </a:t>
            </a:r>
            <a:r>
              <a:rPr lang="en-US" sz="3200" dirty="0" smtClean="0">
                <a:latin typeface="Rockwell Condensed" pitchFamily="18" charset="0"/>
              </a:rPr>
              <a:t>The Titanic</a:t>
            </a:r>
            <a:r>
              <a:rPr lang="en-US" sz="3200" dirty="0">
                <a:latin typeface="Rockwell Condensed" pitchFamily="18" charset="0"/>
              </a:rPr>
              <a:t> had been crushed. Others thought she had broken into little pieces. Everyone agreed the ship was far too deep to reach.</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sp>
        <p:nvSpPr>
          <p:cNvPr id="5" name="Rectangle 4"/>
          <p:cNvSpPr/>
          <p:nvPr/>
        </p:nvSpPr>
        <p:spPr>
          <a:xfrm>
            <a:off x="4357686" y="3429000"/>
            <a:ext cx="4572000" cy="3046988"/>
          </a:xfrm>
          <a:prstGeom prst="rect">
            <a:avLst/>
          </a:prstGeom>
        </p:spPr>
        <p:txBody>
          <a:bodyPr wrap="square">
            <a:spAutoFit/>
          </a:bodyPr>
          <a:lstStyle/>
          <a:p>
            <a:pPr algn="ctr"/>
            <a:r>
              <a:rPr lang="en-US" sz="2400" dirty="0" smtClean="0">
                <a:latin typeface="Rockwell Condensed" pitchFamily="18" charset="0"/>
              </a:rPr>
              <a:t>But Ballard was determined. He took ships to where The Titanic had sunk. They used special tools to look around the ocean floor. For weeks, they found nothing.</a:t>
            </a:r>
          </a:p>
          <a:p>
            <a:pPr algn="ctr"/>
            <a:r>
              <a:rPr lang="en-US" sz="2400" dirty="0" smtClean="0">
                <a:latin typeface="Rockwell Condensed" pitchFamily="18" charset="0"/>
              </a:rPr>
              <a:t>Then they sent down an </a:t>
            </a:r>
            <a:r>
              <a:rPr lang="en-US" sz="2400" b="1" u="sng" dirty="0" smtClean="0">
                <a:latin typeface="Rockwell Condensed" pitchFamily="18" charset="0"/>
              </a:rPr>
              <a:t>underwater craft </a:t>
            </a:r>
            <a:r>
              <a:rPr lang="en-US" sz="2400" dirty="0" smtClean="0">
                <a:latin typeface="Rockwell Condensed" pitchFamily="18" charset="0"/>
              </a:rPr>
              <a:t>called </a:t>
            </a:r>
            <a:r>
              <a:rPr lang="en-US" sz="2400" i="1" dirty="0" smtClean="0">
                <a:solidFill>
                  <a:srgbClr val="FF0000"/>
                </a:solidFill>
                <a:latin typeface="Rockwell Condensed" pitchFamily="18" charset="0"/>
              </a:rPr>
              <a:t>Argo</a:t>
            </a:r>
            <a:r>
              <a:rPr lang="en-US" sz="2400" dirty="0" smtClean="0">
                <a:latin typeface="Rockwell Condensed" pitchFamily="18" charset="0"/>
              </a:rPr>
              <a:t>. Its cameras took videos of the ocean floor and sent them up to the ships.</a:t>
            </a:r>
            <a:endParaRPr lang="en-US" sz="2400" dirty="0">
              <a:latin typeface="Rockwell Condense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9144000" cy="4001095"/>
          </a:xfrm>
          <a:prstGeom prst="rect">
            <a:avLst/>
          </a:prstGeom>
        </p:spPr>
        <p:txBody>
          <a:bodyPr wrap="square">
            <a:spAutoFit/>
          </a:bodyPr>
          <a:lstStyle/>
          <a:p>
            <a:pPr algn="ctr"/>
            <a:r>
              <a:rPr lang="en-US" sz="2000" b="1" dirty="0" smtClean="0">
                <a:latin typeface="Rockwell Condensed" pitchFamily="18" charset="0"/>
              </a:rPr>
              <a:t>FOUND IT!</a:t>
            </a:r>
            <a:endParaRPr lang="en-US" sz="2000" dirty="0" smtClean="0">
              <a:latin typeface="Rockwell Condensed" pitchFamily="18" charset="0"/>
            </a:endParaRPr>
          </a:p>
          <a:p>
            <a:pPr algn="ctr"/>
            <a:r>
              <a:rPr lang="en-US" sz="2400" i="1" dirty="0" smtClean="0">
                <a:latin typeface="Rockwell Condensed" pitchFamily="18" charset="0"/>
              </a:rPr>
              <a:t>Argo</a:t>
            </a:r>
            <a:r>
              <a:rPr lang="en-US" sz="2400" dirty="0" smtClean="0">
                <a:latin typeface="Rockwell Condensed" pitchFamily="18" charset="0"/>
              </a:rPr>
              <a:t> searched for several days. Still nothing. Ballard was sure he had failed. Shortly after midnight on September 1, he decided to get some sleep. He really needed it.</a:t>
            </a:r>
          </a:p>
          <a:p>
            <a:pPr algn="ctr"/>
            <a:r>
              <a:rPr lang="en-US" sz="2400" dirty="0" smtClean="0">
                <a:latin typeface="Rockwell Condensed" pitchFamily="18" charset="0"/>
              </a:rPr>
              <a:t>Barely an hour later, someone woke him up. Metal objects were showing up on the video screen. These things could only have come from a boat. </a:t>
            </a:r>
            <a:r>
              <a:rPr lang="en-US" sz="2400" b="1" dirty="0" smtClean="0">
                <a:latin typeface="Rockwell Condensed" pitchFamily="18" charset="0"/>
              </a:rPr>
              <a:t>Soon the team spotted a huge ship engine</a:t>
            </a:r>
            <a:r>
              <a:rPr lang="en-US" sz="2400" dirty="0" smtClean="0">
                <a:latin typeface="Rockwell Condensed" pitchFamily="18" charset="0"/>
              </a:rPr>
              <a:t>. </a:t>
            </a:r>
            <a:r>
              <a:rPr lang="en-US" sz="2400" dirty="0" smtClean="0">
                <a:solidFill>
                  <a:srgbClr val="FF0000"/>
                </a:solidFill>
                <a:latin typeface="Rockwell Condensed" pitchFamily="18" charset="0"/>
              </a:rPr>
              <a:t>They had found the </a:t>
            </a:r>
            <a:r>
              <a:rPr lang="en-US" sz="2400" i="1" dirty="0" smtClean="0">
                <a:solidFill>
                  <a:srgbClr val="FF0000"/>
                </a:solidFill>
                <a:latin typeface="Rockwell Condensed" pitchFamily="18" charset="0"/>
              </a:rPr>
              <a:t>Titanic</a:t>
            </a:r>
            <a:r>
              <a:rPr lang="en-US" sz="2400" dirty="0" smtClean="0">
                <a:solidFill>
                  <a:srgbClr val="FF0000"/>
                </a:solidFill>
                <a:latin typeface="Rockwell Condensed" pitchFamily="18" charset="0"/>
              </a:rPr>
              <a:t>!</a:t>
            </a:r>
          </a:p>
          <a:p>
            <a:pPr algn="ctr"/>
            <a:r>
              <a:rPr lang="en-US" sz="2400" dirty="0" smtClean="0">
                <a:latin typeface="Rockwell Condensed" pitchFamily="18" charset="0"/>
              </a:rPr>
              <a:t>Over the next few days, </a:t>
            </a:r>
            <a:r>
              <a:rPr lang="en-US" sz="2400" i="1" dirty="0" smtClean="0">
                <a:latin typeface="Rockwell Condensed" pitchFamily="18" charset="0"/>
              </a:rPr>
              <a:t>Argo</a:t>
            </a:r>
            <a:r>
              <a:rPr lang="en-US" sz="2400" dirty="0" smtClean="0">
                <a:latin typeface="Rockwell Condensed" pitchFamily="18" charset="0"/>
              </a:rPr>
              <a:t> circled the </a:t>
            </a:r>
            <a:r>
              <a:rPr lang="en-US" sz="2400" b="1" u="sng" dirty="0" smtClean="0">
                <a:latin typeface="Rockwell Condensed" pitchFamily="18" charset="0"/>
              </a:rPr>
              <a:t>wreck. </a:t>
            </a:r>
            <a:r>
              <a:rPr lang="en-US" sz="2400" dirty="0" smtClean="0">
                <a:latin typeface="Rockwell Condensed" pitchFamily="18" charset="0"/>
              </a:rPr>
              <a:t>Ballard almost couldn't believe what he saw. </a:t>
            </a:r>
            <a:r>
              <a:rPr lang="en-US" sz="2400" i="1" dirty="0" smtClean="0">
                <a:latin typeface="Rockwell Condensed" pitchFamily="18" charset="0"/>
              </a:rPr>
              <a:t>Titanic</a:t>
            </a:r>
            <a:r>
              <a:rPr lang="en-US" sz="2400" dirty="0" smtClean="0">
                <a:latin typeface="Rockwell Condensed" pitchFamily="18" charset="0"/>
              </a:rPr>
              <a:t>'s bow, or front, was stuck in mud. Yet the ship still looked huge.</a:t>
            </a:r>
          </a:p>
          <a:p>
            <a:pPr algn="ctr"/>
            <a:r>
              <a:rPr lang="en-US" sz="2400" dirty="0" smtClean="0">
                <a:latin typeface="Rockwell Condensed" pitchFamily="18" charset="0"/>
              </a:rPr>
              <a:t>Ballard also found many sad reminders of </a:t>
            </a:r>
            <a:r>
              <a:rPr lang="en-US" sz="2400" dirty="0" err="1" smtClean="0">
                <a:latin typeface="Rockwell Condensed" pitchFamily="18" charset="0"/>
              </a:rPr>
              <a:t>the</a:t>
            </a:r>
            <a:r>
              <a:rPr lang="en-US" sz="2400" i="1" dirty="0" err="1" smtClean="0">
                <a:latin typeface="Rockwell Condensed" pitchFamily="18" charset="0"/>
              </a:rPr>
              <a:t>Titanic</a:t>
            </a:r>
            <a:r>
              <a:rPr lang="en-US" sz="2400" dirty="0" err="1" smtClean="0">
                <a:latin typeface="Rockwell Condensed" pitchFamily="18" charset="0"/>
              </a:rPr>
              <a:t>'s</a:t>
            </a:r>
            <a:r>
              <a:rPr lang="en-US" sz="2400" dirty="0" smtClean="0">
                <a:latin typeface="Rockwell Condensed" pitchFamily="18" charset="0"/>
              </a:rPr>
              <a:t> passengers. He saw beds, suitcases, cups, and countless shoes. It was almost like visiting a sunken museum. </a:t>
            </a:r>
            <a:endParaRPr lang="en-US" sz="2400" dirty="0">
              <a:latin typeface="Rockwell Condensed" pitchFamily="18" charset="0"/>
            </a:endParaRPr>
          </a:p>
          <a:p>
            <a:pPr algn="ctr"/>
            <a:endParaRPr lang="en-US" dirty="0" smtClean="0">
              <a:latin typeface="Rockwell Condensed" pitchFamily="18" charset="0"/>
            </a:endParaRPr>
          </a:p>
        </p:txBody>
      </p:sp>
      <p:sp>
        <p:nvSpPr>
          <p:cNvPr id="5" name="Content Placeholder 3"/>
          <p:cNvSpPr txBox="1">
            <a:spLocks/>
          </p:cNvSpPr>
          <p:nvPr/>
        </p:nvSpPr>
        <p:spPr>
          <a:xfrm>
            <a:off x="5000628" y="4000504"/>
            <a:ext cx="3929090" cy="2500330"/>
          </a:xfrm>
          <a:prstGeom prst="rect">
            <a:avLst/>
          </a:prstGeom>
        </p:spPr>
        <p:txBody>
          <a:bodyPr>
            <a:normAutofit fontScale="85000" lnSpcReduction="10000"/>
          </a:bodyPr>
          <a:lstStyle/>
          <a:p>
            <a:pPr lvl="0" algn="ctr">
              <a:spcBef>
                <a:spcPct val="20000"/>
              </a:spcBef>
            </a:pPr>
            <a:r>
              <a:rPr lang="en-US" sz="3200" dirty="0" smtClean="0">
                <a:latin typeface="Rockwell Condensed" pitchFamily="18" charset="0"/>
              </a:rPr>
              <a:t>Before leaving, Ballard wanted to </a:t>
            </a:r>
            <a:r>
              <a:rPr lang="en-US" sz="3200" dirty="0" err="1" smtClean="0">
                <a:latin typeface="Rockwell Condensed" pitchFamily="18" charset="0"/>
              </a:rPr>
              <a:t>honour</a:t>
            </a:r>
            <a:r>
              <a:rPr lang="en-US" sz="3200" dirty="0" smtClean="0">
                <a:latin typeface="Rockwell Condensed" pitchFamily="18" charset="0"/>
              </a:rPr>
              <a:t> </a:t>
            </a:r>
            <a:r>
              <a:rPr lang="en-US" sz="3200" dirty="0" smtClean="0">
                <a:latin typeface="Rockwell Condensed" pitchFamily="18" charset="0"/>
              </a:rPr>
              <a:t>the tragic ship. He left a plaque to remember the people who had died. Aside from that, he left everything exactly the way he found it.</a:t>
            </a:r>
            <a:endParaRPr kumimoji="0" lang="en-GB" sz="3200" b="0" i="0" u="none" strike="noStrike" kern="1200" cap="none" spc="0" normalizeH="0" baseline="0" noProof="0" dirty="0" smtClean="0">
              <a:ln>
                <a:noFill/>
              </a:ln>
              <a:solidFill>
                <a:schemeClr val="tx1"/>
              </a:solidFill>
              <a:effectLst/>
              <a:uLnTx/>
              <a:uFillTx/>
              <a:latin typeface="Rockwell Condensed" pitchFamily="18" charset="0"/>
              <a:ea typeface="+mn-ea"/>
              <a:cs typeface="+mn-cs"/>
            </a:endParaRPr>
          </a:p>
        </p:txBody>
      </p:sp>
      <p:pic>
        <p:nvPicPr>
          <p:cNvPr id="26627" name="Picture 3" descr="http://www.encyclopedia-titanica.org/files/krebes/images/Bob_Ballard_Ed_Kamuda_THS_with_replacement_plaque_m.jpg"/>
          <p:cNvPicPr>
            <a:picLocks noChangeAspect="1" noChangeArrowheads="1"/>
          </p:cNvPicPr>
          <p:nvPr/>
        </p:nvPicPr>
        <p:blipFill>
          <a:blip r:embed="rId2"/>
          <a:srcRect/>
          <a:stretch>
            <a:fillRect/>
          </a:stretch>
        </p:blipFill>
        <p:spPr bwMode="auto">
          <a:xfrm>
            <a:off x="928662" y="3929066"/>
            <a:ext cx="3643338" cy="27325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6" name="Picture 14" descr="http://www.scienceservingsociety.com/m/titanic/jpeg/titanic1.jpg"/>
          <p:cNvPicPr>
            <a:picLocks noChangeAspect="1" noChangeArrowheads="1"/>
          </p:cNvPicPr>
          <p:nvPr/>
        </p:nvPicPr>
        <p:blipFill>
          <a:blip r:embed="rId2"/>
          <a:srcRect/>
          <a:stretch>
            <a:fillRect/>
          </a:stretch>
        </p:blipFill>
        <p:spPr bwMode="auto">
          <a:xfrm>
            <a:off x="142844" y="214290"/>
            <a:ext cx="4714860" cy="3143240"/>
          </a:xfrm>
          <a:prstGeom prst="rect">
            <a:avLst/>
          </a:prstGeom>
          <a:ln>
            <a:noFill/>
          </a:ln>
          <a:effectLst>
            <a:softEdge rad="112500"/>
          </a:effectLst>
        </p:spPr>
      </p:pic>
      <p:pic>
        <p:nvPicPr>
          <p:cNvPr id="28678" name="Picture 6" descr="http://rmstitanic.home.comcast.net/~rmstitanic/titanicpics/boatdeck.jpg"/>
          <p:cNvPicPr>
            <a:picLocks noChangeAspect="1" noChangeArrowheads="1"/>
          </p:cNvPicPr>
          <p:nvPr/>
        </p:nvPicPr>
        <p:blipFill>
          <a:blip r:embed="rId3"/>
          <a:srcRect/>
          <a:stretch>
            <a:fillRect/>
          </a:stretch>
        </p:blipFill>
        <p:spPr bwMode="auto">
          <a:xfrm>
            <a:off x="4572000" y="785794"/>
            <a:ext cx="4211444" cy="2785743"/>
          </a:xfrm>
          <a:prstGeom prst="rect">
            <a:avLst/>
          </a:prstGeom>
          <a:ln>
            <a:noFill/>
          </a:ln>
          <a:effectLst>
            <a:softEdge rad="112500"/>
          </a:effectLst>
        </p:spPr>
      </p:pic>
      <p:pic>
        <p:nvPicPr>
          <p:cNvPr id="28680" name="Picture 8" descr="http://www.history.com/images/media/slideshow/the-titanic-before-and-after/sunken-titanic-propellor.jpg"/>
          <p:cNvPicPr>
            <a:picLocks noChangeAspect="1" noChangeArrowheads="1"/>
          </p:cNvPicPr>
          <p:nvPr/>
        </p:nvPicPr>
        <p:blipFill>
          <a:blip r:embed="rId4"/>
          <a:srcRect/>
          <a:stretch>
            <a:fillRect/>
          </a:stretch>
        </p:blipFill>
        <p:spPr bwMode="auto">
          <a:xfrm>
            <a:off x="214282" y="3071810"/>
            <a:ext cx="5000660" cy="3405409"/>
          </a:xfrm>
          <a:prstGeom prst="rect">
            <a:avLst/>
          </a:prstGeom>
          <a:ln>
            <a:noFill/>
          </a:ln>
          <a:effectLst>
            <a:softEdge rad="112500"/>
          </a:effectLst>
        </p:spPr>
      </p:pic>
      <p:pic>
        <p:nvPicPr>
          <p:cNvPr id="28674" name="Picture 2" descr="http://www.titanicuniverse.com/wp-content/uploads/2009/10/titanic-ship-wreck.jpg"/>
          <p:cNvPicPr>
            <a:picLocks noChangeAspect="1" noChangeArrowheads="1"/>
          </p:cNvPicPr>
          <p:nvPr/>
        </p:nvPicPr>
        <p:blipFill>
          <a:blip r:embed="rId5"/>
          <a:srcRect/>
          <a:stretch>
            <a:fillRect/>
          </a:stretch>
        </p:blipFill>
        <p:spPr bwMode="auto">
          <a:xfrm>
            <a:off x="4286248" y="4071942"/>
            <a:ext cx="4572000" cy="26098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echostains.files.wordpress.com/2010/04/titanic.jpg"/>
          <p:cNvPicPr>
            <a:picLocks noChangeAspect="1" noChangeArrowheads="1"/>
          </p:cNvPicPr>
          <p:nvPr/>
        </p:nvPicPr>
        <p:blipFill>
          <a:blip r:embed="rId2"/>
          <a:srcRect/>
          <a:stretch>
            <a:fillRect/>
          </a:stretch>
        </p:blipFill>
        <p:spPr bwMode="auto">
          <a:xfrm>
            <a:off x="142844" y="142852"/>
            <a:ext cx="5277129" cy="2762248"/>
          </a:xfrm>
          <a:prstGeom prst="rect">
            <a:avLst/>
          </a:prstGeom>
          <a:ln>
            <a:noFill/>
          </a:ln>
          <a:effectLst>
            <a:softEdge rad="112500"/>
          </a:effectLst>
        </p:spPr>
      </p:pic>
      <p:pic>
        <p:nvPicPr>
          <p:cNvPr id="29704" name="Picture 8" descr="A gold mesh purse is seen among artifacts recovered from the RMS Titanic wreck site at a press preview of a Titanic artifact auction at the Intrepid Sea, Air &amp; Space Museum on January 5, 2012 in New York City. On April 11, 2012, the 100th anniversary of the maiden voyage of the Titanic, Guernsey's will auction the complete collection of more than 5,000 artifacts recovered from the Titanic wreck site."/>
          <p:cNvPicPr>
            <a:picLocks noChangeAspect="1" noChangeArrowheads="1"/>
          </p:cNvPicPr>
          <p:nvPr/>
        </p:nvPicPr>
        <p:blipFill>
          <a:blip r:embed="rId3"/>
          <a:srcRect/>
          <a:stretch>
            <a:fillRect/>
          </a:stretch>
        </p:blipFill>
        <p:spPr bwMode="auto">
          <a:xfrm>
            <a:off x="5786446" y="357166"/>
            <a:ext cx="3143272" cy="3451209"/>
          </a:xfrm>
          <a:prstGeom prst="rect">
            <a:avLst/>
          </a:prstGeom>
          <a:ln>
            <a:noFill/>
          </a:ln>
          <a:effectLst>
            <a:softEdge rad="112500"/>
          </a:effectLst>
        </p:spPr>
      </p:pic>
      <p:pic>
        <p:nvPicPr>
          <p:cNvPr id="29698" name="Picture 2" descr="http://thejetpacker.com/wp-content/uploads/2010/04/titanic-plates-on-sea-floor.jpg"/>
          <p:cNvPicPr>
            <a:picLocks noChangeAspect="1" noChangeArrowheads="1"/>
          </p:cNvPicPr>
          <p:nvPr/>
        </p:nvPicPr>
        <p:blipFill>
          <a:blip r:embed="rId4"/>
          <a:srcRect/>
          <a:stretch>
            <a:fillRect/>
          </a:stretch>
        </p:blipFill>
        <p:spPr bwMode="auto">
          <a:xfrm>
            <a:off x="3714744" y="2982245"/>
            <a:ext cx="4214842" cy="3709062"/>
          </a:xfrm>
          <a:prstGeom prst="rect">
            <a:avLst/>
          </a:prstGeom>
          <a:ln>
            <a:noFill/>
          </a:ln>
          <a:effectLst>
            <a:softEdge rad="112500"/>
          </a:effectLst>
        </p:spPr>
      </p:pic>
      <p:pic>
        <p:nvPicPr>
          <p:cNvPr id="29706" name="Picture 10" descr="http://i2.cdn.turner.com/money/galleries/2012/pf/1203/gallery.titanic-auction/images/titanic-bakers-hat.jpg"/>
          <p:cNvPicPr>
            <a:picLocks noChangeAspect="1" noChangeArrowheads="1"/>
          </p:cNvPicPr>
          <p:nvPr/>
        </p:nvPicPr>
        <p:blipFill>
          <a:blip r:embed="rId5"/>
          <a:srcRect l="25403" t="6992" r="21371" b="9894"/>
          <a:stretch>
            <a:fillRect/>
          </a:stretch>
        </p:blipFill>
        <p:spPr bwMode="auto">
          <a:xfrm>
            <a:off x="357158" y="2428868"/>
            <a:ext cx="3143272" cy="30003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http://s4.hubimg.com/u/2476835_f520.jpg"/>
          <p:cNvPicPr>
            <a:picLocks noChangeAspect="1" noChangeArrowheads="1"/>
          </p:cNvPicPr>
          <p:nvPr/>
        </p:nvPicPr>
        <p:blipFill>
          <a:blip r:embed="rId2"/>
          <a:srcRect/>
          <a:stretch>
            <a:fillRect/>
          </a:stretch>
        </p:blipFill>
        <p:spPr bwMode="auto">
          <a:xfrm>
            <a:off x="2714612" y="2428868"/>
            <a:ext cx="3435631" cy="4572032"/>
          </a:xfrm>
          <a:prstGeom prst="rect">
            <a:avLst/>
          </a:prstGeom>
          <a:ln>
            <a:noFill/>
          </a:ln>
          <a:effectLst>
            <a:softEdge rad="112500"/>
          </a:effectLst>
        </p:spPr>
      </p:pic>
      <p:pic>
        <p:nvPicPr>
          <p:cNvPr id="14338" name="Picture 2" descr="http://www.co.thurston.wa.us/countyconnection/pics/2012March/titanic.jpg"/>
          <p:cNvPicPr>
            <a:picLocks noChangeAspect="1" noChangeArrowheads="1"/>
          </p:cNvPicPr>
          <p:nvPr/>
        </p:nvPicPr>
        <p:blipFill>
          <a:blip r:embed="rId3"/>
          <a:srcRect/>
          <a:stretch>
            <a:fillRect/>
          </a:stretch>
        </p:blipFill>
        <p:spPr bwMode="auto">
          <a:xfrm>
            <a:off x="285720" y="4143380"/>
            <a:ext cx="3371876" cy="2544096"/>
          </a:xfrm>
          <a:prstGeom prst="rect">
            <a:avLst/>
          </a:prstGeom>
          <a:ln>
            <a:noFill/>
          </a:ln>
          <a:effectLst>
            <a:softEdge rad="112500"/>
          </a:effectLst>
        </p:spPr>
      </p:pic>
      <p:pic>
        <p:nvPicPr>
          <p:cNvPr id="14340" name="Picture 4" descr="http://amazingdata.com/mediadata16/Image/weird_stuff_cool_crazy_offbeat_Old_Titanic_24_200907241800588232.jpg"/>
          <p:cNvPicPr>
            <a:picLocks noChangeAspect="1" noChangeArrowheads="1"/>
          </p:cNvPicPr>
          <p:nvPr/>
        </p:nvPicPr>
        <p:blipFill>
          <a:blip r:embed="rId4"/>
          <a:srcRect/>
          <a:stretch>
            <a:fillRect/>
          </a:stretch>
        </p:blipFill>
        <p:spPr bwMode="auto">
          <a:xfrm>
            <a:off x="5000628" y="285728"/>
            <a:ext cx="3524248" cy="2969180"/>
          </a:xfrm>
          <a:prstGeom prst="rect">
            <a:avLst/>
          </a:prstGeom>
          <a:ln>
            <a:noFill/>
          </a:ln>
          <a:effectLst>
            <a:softEdge rad="112500"/>
          </a:effectLst>
        </p:spPr>
      </p:pic>
      <p:pic>
        <p:nvPicPr>
          <p:cNvPr id="14342" name="Picture 6" descr="http://4.bp.blogspot.com/_BGeZdq-xPfk/S7qIPqB1kAI/AAAAAAAAAO8/-xtban-Opzk/s1600/titanic+headlines1.jpg"/>
          <p:cNvPicPr>
            <a:picLocks noChangeAspect="1" noChangeArrowheads="1"/>
          </p:cNvPicPr>
          <p:nvPr/>
        </p:nvPicPr>
        <p:blipFill>
          <a:blip r:embed="rId5"/>
          <a:srcRect/>
          <a:stretch>
            <a:fillRect/>
          </a:stretch>
        </p:blipFill>
        <p:spPr bwMode="auto">
          <a:xfrm>
            <a:off x="214282" y="785794"/>
            <a:ext cx="3324225" cy="2114550"/>
          </a:xfrm>
          <a:prstGeom prst="rect">
            <a:avLst/>
          </a:prstGeom>
          <a:ln>
            <a:noFill/>
          </a:ln>
          <a:effectLst>
            <a:softEdge rad="112500"/>
          </a:effectLst>
        </p:spPr>
      </p:pic>
      <p:pic>
        <p:nvPicPr>
          <p:cNvPr id="14344" name="Picture 8" descr="http://yesteryearsnews.files.wordpress.com/2011/04/titanic-worst-ocean-disaster-in-history-newark-advocate-16-apr-1912.jpg"/>
          <p:cNvPicPr>
            <a:picLocks noChangeAspect="1" noChangeArrowheads="1"/>
          </p:cNvPicPr>
          <p:nvPr/>
        </p:nvPicPr>
        <p:blipFill>
          <a:blip r:embed="rId6" cstate="print"/>
          <a:srcRect/>
          <a:stretch>
            <a:fillRect/>
          </a:stretch>
        </p:blipFill>
        <p:spPr bwMode="auto">
          <a:xfrm>
            <a:off x="5429224" y="4286256"/>
            <a:ext cx="3714776" cy="22808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071538" y="142852"/>
            <a:ext cx="6929486" cy="1928826"/>
          </a:xfrm>
          <a:prstGeom prst="rect">
            <a:avLst/>
          </a:prstGeom>
        </p:spPr>
        <p:txBody>
          <a:bodyPr>
            <a:normAutofit lnSpcReduction="10000"/>
          </a:bodyPr>
          <a:lstStyle/>
          <a:p>
            <a:pPr marL="0" indent="0" algn="ctr">
              <a:buNone/>
            </a:pPr>
            <a:r>
              <a:rPr lang="en-IE" dirty="0" smtClean="0">
                <a:latin typeface="Rockwell Condensed" pitchFamily="18" charset="0"/>
              </a:rPr>
              <a:t>The Titanic was the biggest ship in the world.  Some people thought she was the best ship ever built. She was said to be too strong to sink. She was </a:t>
            </a:r>
            <a:r>
              <a:rPr lang="en-IE" b="1" u="sng" dirty="0" smtClean="0">
                <a:latin typeface="Rockwell Condensed" pitchFamily="18" charset="0"/>
              </a:rPr>
              <a:t>unsinkable</a:t>
            </a:r>
            <a:r>
              <a:rPr lang="en-IE" dirty="0" smtClean="0">
                <a:latin typeface="Rockwell Condensed" pitchFamily="18" charset="0"/>
              </a:rPr>
              <a:t> – or so they believed!!</a:t>
            </a:r>
            <a:endParaRPr lang="en-IE" b="1" u="sng" dirty="0" smtClean="0">
              <a:latin typeface="Rockwell Condensed" pitchFamily="18" charset="0"/>
            </a:endParaRPr>
          </a:p>
          <a:p>
            <a:pPr marL="0" indent="0" algn="ctr">
              <a:buNone/>
            </a:pPr>
            <a:endParaRPr lang="en-GB" dirty="0">
              <a:latin typeface="Rockwell Condensed" pitchFamily="18" charset="0"/>
            </a:endParaRPr>
          </a:p>
        </p:txBody>
      </p:sp>
      <p:pic>
        <p:nvPicPr>
          <p:cNvPr id="16386" name="Picture 2" descr="http://www.titanicuniverse.com/wp-content/uploads/2009/10/Titanic12.jpg"/>
          <p:cNvPicPr>
            <a:picLocks noChangeAspect="1" noChangeArrowheads="1"/>
          </p:cNvPicPr>
          <p:nvPr/>
        </p:nvPicPr>
        <p:blipFill>
          <a:blip r:embed="rId2" cstate="print"/>
          <a:srcRect/>
          <a:stretch>
            <a:fillRect/>
          </a:stretch>
        </p:blipFill>
        <p:spPr bwMode="auto">
          <a:xfrm>
            <a:off x="2285984" y="2000240"/>
            <a:ext cx="4572032" cy="46564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14876" y="1071546"/>
            <a:ext cx="3900486" cy="1714512"/>
          </a:xfrm>
        </p:spPr>
        <p:txBody>
          <a:bodyPr>
            <a:normAutofit/>
          </a:bodyPr>
          <a:lstStyle/>
          <a:p>
            <a:pPr marL="0" indent="0" algn="ctr">
              <a:buNone/>
            </a:pPr>
            <a:r>
              <a:rPr lang="en-IE" dirty="0" smtClean="0">
                <a:latin typeface="Rockwell Condensed" pitchFamily="18" charset="0"/>
              </a:rPr>
              <a:t>The Titanic was built in </a:t>
            </a:r>
            <a:r>
              <a:rPr lang="en-IE" b="1" u="sng" dirty="0" smtClean="0">
                <a:latin typeface="Rockwell Condensed" pitchFamily="18" charset="0"/>
              </a:rPr>
              <a:t>Belfast</a:t>
            </a:r>
            <a:r>
              <a:rPr lang="en-IE" dirty="0" smtClean="0">
                <a:latin typeface="Rockwell Condensed" pitchFamily="18" charset="0"/>
              </a:rPr>
              <a:t> by the </a:t>
            </a:r>
            <a:r>
              <a:rPr lang="en-IE" b="1" u="sng" dirty="0" smtClean="0">
                <a:latin typeface="Rockwell Condensed" pitchFamily="18" charset="0"/>
              </a:rPr>
              <a:t>White Star Line Shipping Company</a:t>
            </a:r>
            <a:r>
              <a:rPr lang="en-IE" dirty="0" smtClean="0">
                <a:latin typeface="Rockwell Condensed" pitchFamily="18" charset="0"/>
              </a:rPr>
              <a:t>.</a:t>
            </a:r>
            <a:endParaRPr lang="en-GB" dirty="0">
              <a:latin typeface="Rockwell Condensed" pitchFamily="18" charset="0"/>
            </a:endParaRPr>
          </a:p>
        </p:txBody>
      </p:sp>
      <p:pic>
        <p:nvPicPr>
          <p:cNvPr id="15362" name="Picture 2" descr="http://www.lonelyplanet.com/maps/europe/ireland/map_of_ireland.jpg"/>
          <p:cNvPicPr>
            <a:picLocks noChangeAspect="1" noChangeArrowheads="1"/>
          </p:cNvPicPr>
          <p:nvPr/>
        </p:nvPicPr>
        <p:blipFill>
          <a:blip r:embed="rId2"/>
          <a:srcRect/>
          <a:stretch>
            <a:fillRect/>
          </a:stretch>
        </p:blipFill>
        <p:spPr bwMode="auto">
          <a:xfrm>
            <a:off x="857224" y="571480"/>
            <a:ext cx="3494256" cy="2643206"/>
          </a:xfrm>
          <a:prstGeom prst="rect">
            <a:avLst/>
          </a:prstGeom>
          <a:ln>
            <a:noFill/>
          </a:ln>
          <a:effectLst>
            <a:softEdge rad="112500"/>
          </a:effectLst>
        </p:spPr>
      </p:pic>
      <p:sp>
        <p:nvSpPr>
          <p:cNvPr id="6" name="Content Placeholder 3"/>
          <p:cNvSpPr>
            <a:spLocks noGrp="1"/>
          </p:cNvSpPr>
          <p:nvPr>
            <p:ph sz="half" idx="2"/>
          </p:nvPr>
        </p:nvSpPr>
        <p:spPr>
          <a:xfrm>
            <a:off x="500034" y="3857628"/>
            <a:ext cx="3500462" cy="2428892"/>
          </a:xfrm>
        </p:spPr>
        <p:txBody>
          <a:bodyPr>
            <a:normAutofit fontScale="92500" lnSpcReduction="20000"/>
          </a:bodyPr>
          <a:lstStyle/>
          <a:p>
            <a:pPr marL="0" indent="0" algn="ctr">
              <a:buNone/>
            </a:pPr>
            <a:r>
              <a:rPr lang="en-IE" dirty="0" smtClean="0">
                <a:latin typeface="Rockwell Condensed" pitchFamily="18" charset="0"/>
              </a:rPr>
              <a:t>It set sail from Southampton in England on the </a:t>
            </a:r>
            <a:r>
              <a:rPr lang="en-IE" b="1" u="sng" dirty="0" smtClean="0">
                <a:latin typeface="Rockwell Condensed" pitchFamily="18" charset="0"/>
              </a:rPr>
              <a:t>10</a:t>
            </a:r>
            <a:r>
              <a:rPr lang="en-IE" b="1" u="sng" baseline="30000" dirty="0" smtClean="0">
                <a:latin typeface="Rockwell Condensed" pitchFamily="18" charset="0"/>
              </a:rPr>
              <a:t>th</a:t>
            </a:r>
            <a:r>
              <a:rPr lang="en-IE" b="1" u="sng" dirty="0" smtClean="0">
                <a:latin typeface="Rockwell Condensed" pitchFamily="18" charset="0"/>
              </a:rPr>
              <a:t> April 1912. </a:t>
            </a:r>
            <a:r>
              <a:rPr lang="en-IE" dirty="0" smtClean="0">
                <a:latin typeface="Rockwell Condensed" pitchFamily="18" charset="0"/>
              </a:rPr>
              <a:t>More passengers boarded the ship in </a:t>
            </a:r>
            <a:r>
              <a:rPr lang="en-IE" b="1" u="sng" dirty="0" smtClean="0">
                <a:latin typeface="Rockwell Condensed" pitchFamily="18" charset="0"/>
              </a:rPr>
              <a:t>France</a:t>
            </a:r>
            <a:r>
              <a:rPr lang="en-IE" dirty="0" smtClean="0">
                <a:latin typeface="Rockwell Condensed" pitchFamily="18" charset="0"/>
              </a:rPr>
              <a:t> and </a:t>
            </a:r>
            <a:r>
              <a:rPr lang="en-IE" b="1" u="sng" dirty="0" smtClean="0">
                <a:latin typeface="Rockwell Condensed" pitchFamily="18" charset="0"/>
              </a:rPr>
              <a:t>Queenstown in Ireland. </a:t>
            </a:r>
            <a:r>
              <a:rPr lang="en-IE" dirty="0" smtClean="0">
                <a:latin typeface="Rockwell Condensed" pitchFamily="18" charset="0"/>
              </a:rPr>
              <a:t>It was on its way to New York.</a:t>
            </a:r>
            <a:endParaRPr lang="en-GB" b="1" u="sng" dirty="0">
              <a:latin typeface="Rockwell Condensed" pitchFamily="18" charset="0"/>
            </a:endParaRPr>
          </a:p>
        </p:txBody>
      </p:sp>
      <p:pic>
        <p:nvPicPr>
          <p:cNvPr id="15364" name="Picture 4" descr="http://www.abandonthecube.com/blog/wp-content/uploads/2010/07/Titanic-Route.jpg"/>
          <p:cNvPicPr>
            <a:picLocks noChangeAspect="1" noChangeArrowheads="1"/>
          </p:cNvPicPr>
          <p:nvPr/>
        </p:nvPicPr>
        <p:blipFill>
          <a:blip r:embed="rId3"/>
          <a:srcRect l="75310"/>
          <a:stretch>
            <a:fillRect/>
          </a:stretch>
        </p:blipFill>
        <p:spPr bwMode="auto">
          <a:xfrm>
            <a:off x="4000496" y="2571744"/>
            <a:ext cx="2500330" cy="4067476"/>
          </a:xfrm>
          <a:prstGeom prst="rect">
            <a:avLst/>
          </a:prstGeom>
          <a:ln>
            <a:noFill/>
          </a:ln>
          <a:effectLst>
            <a:softEdge rad="112500"/>
          </a:effectLst>
        </p:spPr>
      </p:pic>
      <p:sp>
        <p:nvSpPr>
          <p:cNvPr id="8" name="Content Placeholder 3"/>
          <p:cNvSpPr>
            <a:spLocks noGrp="1"/>
          </p:cNvSpPr>
          <p:nvPr>
            <p:ph sz="half" idx="2"/>
          </p:nvPr>
        </p:nvSpPr>
        <p:spPr>
          <a:xfrm>
            <a:off x="6786578" y="3571876"/>
            <a:ext cx="2000264" cy="2428892"/>
          </a:xfrm>
        </p:spPr>
        <p:txBody>
          <a:bodyPr>
            <a:normAutofit/>
          </a:bodyPr>
          <a:lstStyle/>
          <a:p>
            <a:pPr marL="0" indent="0" algn="ctr">
              <a:buNone/>
            </a:pPr>
            <a:r>
              <a:rPr lang="en-IE" dirty="0" smtClean="0">
                <a:latin typeface="Rockwell Condensed" pitchFamily="18" charset="0"/>
              </a:rPr>
              <a:t>Queenstown was in </a:t>
            </a:r>
            <a:r>
              <a:rPr lang="en-IE" b="1" u="sng" dirty="0" smtClean="0">
                <a:latin typeface="Rockwell Condensed" pitchFamily="18" charset="0"/>
              </a:rPr>
              <a:t>County Cork</a:t>
            </a:r>
            <a:r>
              <a:rPr lang="en-IE" dirty="0" smtClean="0">
                <a:latin typeface="Rockwell Condensed" pitchFamily="18" charset="0"/>
              </a:rPr>
              <a:t>. It is now called </a:t>
            </a:r>
            <a:r>
              <a:rPr lang="en-IE" b="1" u="sng" dirty="0" smtClean="0">
                <a:latin typeface="Rockwell Condensed" pitchFamily="18" charset="0"/>
              </a:rPr>
              <a:t>Cobh</a:t>
            </a:r>
            <a:r>
              <a:rPr lang="en-IE" dirty="0" smtClean="0">
                <a:latin typeface="Rockwell Condensed" pitchFamily="18" charset="0"/>
              </a:rPr>
              <a:t>.</a:t>
            </a:r>
            <a:endParaRPr lang="en-GB" dirty="0">
              <a:latin typeface="Rockwell Condense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cruiselinehistory.com/wp-content/uploads/2009/04/cruise_map.jpg"/>
          <p:cNvPicPr>
            <a:picLocks noChangeAspect="1" noChangeArrowheads="1"/>
          </p:cNvPicPr>
          <p:nvPr/>
        </p:nvPicPr>
        <p:blipFill>
          <a:blip r:embed="rId2"/>
          <a:srcRect/>
          <a:stretch>
            <a:fillRect/>
          </a:stretch>
        </p:blipFill>
        <p:spPr bwMode="auto">
          <a:xfrm>
            <a:off x="285720" y="857232"/>
            <a:ext cx="8643966" cy="3471854"/>
          </a:xfrm>
          <a:prstGeom prst="rect">
            <a:avLst/>
          </a:prstGeom>
          <a:ln>
            <a:noFill/>
          </a:ln>
          <a:effectLst>
            <a:softEdge rad="112500"/>
          </a:effectLst>
        </p:spPr>
      </p:pic>
      <p:sp>
        <p:nvSpPr>
          <p:cNvPr id="3" name="Title 1"/>
          <p:cNvSpPr txBox="1">
            <a:spLocks/>
          </p:cNvSpPr>
          <p:nvPr/>
        </p:nvSpPr>
        <p:spPr>
          <a:xfrm>
            <a:off x="642910" y="4572008"/>
            <a:ext cx="7772400" cy="1470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9600" b="1" i="0" u="none" strike="noStrike" kern="1200" cap="none" spc="0" normalizeH="0" baseline="0" noProof="0" dirty="0" smtClean="0">
                <a:ln>
                  <a:noFill/>
                </a:ln>
                <a:solidFill>
                  <a:schemeClr val="tx1"/>
                </a:solidFill>
                <a:effectLst/>
                <a:uLnTx/>
                <a:uFillTx/>
                <a:latin typeface="Juice ITC" pitchFamily="82" charset="0"/>
                <a:ea typeface="+mj-ea"/>
                <a:cs typeface="+mj-cs"/>
              </a:rPr>
              <a:t>The journey</a:t>
            </a:r>
            <a:endParaRPr kumimoji="0" lang="en-GB" sz="9600" b="1" i="0" u="none" strike="noStrike" kern="1200" cap="none" spc="0" normalizeH="0" baseline="0" noProof="0" dirty="0" smtClean="0">
              <a:ln>
                <a:noFill/>
              </a:ln>
              <a:solidFill>
                <a:schemeClr val="tx1"/>
              </a:solidFill>
              <a:effectLst/>
              <a:uLnTx/>
              <a:uFillTx/>
              <a:latin typeface="Juice ITC" pitchFamily="82"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t2.gstatic.com/images?q=tbn:ANd9GcQQDQXNH4lDgjwBbJcbgSg-OpS-RVD2YPpxiQqF5XGR5afou94fT3hEfJ3pnA"/>
          <p:cNvPicPr>
            <a:picLocks noChangeAspect="1" noChangeArrowheads="1"/>
          </p:cNvPicPr>
          <p:nvPr/>
        </p:nvPicPr>
        <p:blipFill>
          <a:blip r:embed="rId2"/>
          <a:srcRect/>
          <a:stretch>
            <a:fillRect/>
          </a:stretch>
        </p:blipFill>
        <p:spPr bwMode="auto">
          <a:xfrm>
            <a:off x="0" y="3000372"/>
            <a:ext cx="4205959" cy="3110153"/>
          </a:xfrm>
          <a:prstGeom prst="rect">
            <a:avLst/>
          </a:prstGeom>
          <a:ln>
            <a:noFill/>
          </a:ln>
          <a:effectLst>
            <a:softEdge rad="112500"/>
          </a:effectLst>
        </p:spPr>
      </p:pic>
      <p:sp>
        <p:nvSpPr>
          <p:cNvPr id="6" name="Content Placeholder 3"/>
          <p:cNvSpPr>
            <a:spLocks noGrp="1"/>
          </p:cNvSpPr>
          <p:nvPr>
            <p:ph sz="half" idx="2"/>
          </p:nvPr>
        </p:nvSpPr>
        <p:spPr>
          <a:xfrm>
            <a:off x="3929058" y="2428868"/>
            <a:ext cx="4929222" cy="4214842"/>
          </a:xfrm>
        </p:spPr>
        <p:txBody>
          <a:bodyPr>
            <a:normAutofit/>
          </a:bodyPr>
          <a:lstStyle/>
          <a:p>
            <a:pPr marL="0" indent="0" algn="ctr">
              <a:buNone/>
            </a:pPr>
            <a:r>
              <a:rPr lang="en-IE" dirty="0" smtClean="0">
                <a:latin typeface="Rockwell Condensed" pitchFamily="18" charset="0"/>
              </a:rPr>
              <a:t>The Titanic was a floating palace. She was one of the first ships with a pool and she had beautiful gold chandeliers. Because of this many very wealthy people travelled on board the Titanic. They stayed in the upper deck, which was called </a:t>
            </a:r>
            <a:r>
              <a:rPr lang="en-IE" b="1" u="sng" dirty="0" smtClean="0">
                <a:latin typeface="Rockwell Condensed" pitchFamily="18" charset="0"/>
              </a:rPr>
              <a:t>The First Class</a:t>
            </a:r>
            <a:r>
              <a:rPr lang="en-IE" dirty="0" smtClean="0">
                <a:latin typeface="Rockwell Condensed" pitchFamily="18" charset="0"/>
              </a:rPr>
              <a:t>. While the poorer passengers and the crew stayed below deck in </a:t>
            </a:r>
            <a:r>
              <a:rPr lang="en-IE" b="1" u="sng" dirty="0" smtClean="0">
                <a:latin typeface="Rockwell Condensed" pitchFamily="18" charset="0"/>
              </a:rPr>
              <a:t>Third Class</a:t>
            </a:r>
            <a:r>
              <a:rPr lang="en-IE" dirty="0" smtClean="0">
                <a:latin typeface="Rockwell Condensed" pitchFamily="18" charset="0"/>
              </a:rPr>
              <a:t>.</a:t>
            </a:r>
            <a:endParaRPr lang="en-GB" dirty="0">
              <a:latin typeface="Rockwell Condensed" pitchFamily="18" charset="0"/>
            </a:endParaRPr>
          </a:p>
        </p:txBody>
      </p:sp>
      <p:sp>
        <p:nvSpPr>
          <p:cNvPr id="7" name="Content Placeholder 3"/>
          <p:cNvSpPr>
            <a:spLocks noGrp="1"/>
          </p:cNvSpPr>
          <p:nvPr>
            <p:ph sz="half" idx="2"/>
          </p:nvPr>
        </p:nvSpPr>
        <p:spPr>
          <a:xfrm>
            <a:off x="428596" y="285728"/>
            <a:ext cx="3500462" cy="2428892"/>
          </a:xfrm>
        </p:spPr>
        <p:txBody>
          <a:bodyPr>
            <a:normAutofit fontScale="92500" lnSpcReduction="20000"/>
          </a:bodyPr>
          <a:lstStyle/>
          <a:p>
            <a:pPr marL="0" indent="0" algn="ctr">
              <a:buNone/>
            </a:pPr>
            <a:r>
              <a:rPr lang="en-IE" dirty="0" smtClean="0">
                <a:latin typeface="Rockwell Condensed" pitchFamily="18" charset="0"/>
              </a:rPr>
              <a:t>When the passengers began their journey to </a:t>
            </a:r>
            <a:r>
              <a:rPr lang="en-IE" b="1" u="sng" dirty="0" smtClean="0">
                <a:latin typeface="Rockwell Condensed" pitchFamily="18" charset="0"/>
              </a:rPr>
              <a:t>New York City</a:t>
            </a:r>
            <a:r>
              <a:rPr lang="en-IE" dirty="0" smtClean="0">
                <a:latin typeface="Rockwell Condensed" pitchFamily="18" charset="0"/>
              </a:rPr>
              <a:t>, it was like a wonderful party on board. Everybody was having </a:t>
            </a:r>
            <a:r>
              <a:rPr lang="en-IE" dirty="0" smtClean="0">
                <a:latin typeface="Rockwell Condensed" pitchFamily="18" charset="0"/>
              </a:rPr>
              <a:t>lots of </a:t>
            </a:r>
            <a:r>
              <a:rPr lang="en-IE" dirty="0" smtClean="0">
                <a:latin typeface="Rockwell Condensed" pitchFamily="18" charset="0"/>
              </a:rPr>
              <a:t>fun. They thought they were making history – they were!</a:t>
            </a:r>
            <a:endParaRPr lang="en-GB" dirty="0">
              <a:latin typeface="Rockwell Condensed" pitchFamily="18" charset="0"/>
            </a:endParaRPr>
          </a:p>
        </p:txBody>
      </p:sp>
      <p:pic>
        <p:nvPicPr>
          <p:cNvPr id="17412" name="Picture 4" descr="http://3.bp.blogspot.com/-8nZ0_CsizJ8/TWKx8qdPtGI/AAAAAAAAAWY/2idodcyj5OY/s1600/titanic-3.jpg"/>
          <p:cNvPicPr>
            <a:picLocks noChangeAspect="1" noChangeArrowheads="1"/>
          </p:cNvPicPr>
          <p:nvPr/>
        </p:nvPicPr>
        <p:blipFill>
          <a:blip r:embed="rId3"/>
          <a:srcRect/>
          <a:stretch>
            <a:fillRect/>
          </a:stretch>
        </p:blipFill>
        <p:spPr bwMode="auto">
          <a:xfrm>
            <a:off x="4993429" y="0"/>
            <a:ext cx="3249323" cy="24288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itanicandco.com/firstclassstairs.jpg"/>
          <p:cNvPicPr>
            <a:picLocks noChangeAspect="1" noChangeArrowheads="1"/>
          </p:cNvPicPr>
          <p:nvPr/>
        </p:nvPicPr>
        <p:blipFill>
          <a:blip r:embed="rId2"/>
          <a:srcRect/>
          <a:stretch>
            <a:fillRect/>
          </a:stretch>
        </p:blipFill>
        <p:spPr bwMode="auto">
          <a:xfrm>
            <a:off x="642910" y="214290"/>
            <a:ext cx="8001056" cy="5483592"/>
          </a:xfrm>
          <a:prstGeom prst="rect">
            <a:avLst/>
          </a:prstGeom>
          <a:ln>
            <a:noFill/>
          </a:ln>
          <a:effectLst>
            <a:softEdge rad="112500"/>
          </a:effectLst>
        </p:spPr>
      </p:pic>
      <p:sp>
        <p:nvSpPr>
          <p:cNvPr id="6" name="Content Placeholder 3"/>
          <p:cNvSpPr>
            <a:spLocks noGrp="1"/>
          </p:cNvSpPr>
          <p:nvPr>
            <p:ph sz="half" idx="2"/>
          </p:nvPr>
        </p:nvSpPr>
        <p:spPr>
          <a:xfrm>
            <a:off x="1357290" y="5857892"/>
            <a:ext cx="6786610" cy="714380"/>
          </a:xfrm>
        </p:spPr>
        <p:txBody>
          <a:bodyPr>
            <a:normAutofit fontScale="92500" lnSpcReduction="20000"/>
          </a:bodyPr>
          <a:lstStyle/>
          <a:p>
            <a:pPr marL="0" indent="0" algn="ctr">
              <a:buNone/>
            </a:pPr>
            <a:r>
              <a:rPr lang="en-IE" sz="5200" b="1" dirty="0" smtClean="0">
                <a:latin typeface="Rockwell Condensed" pitchFamily="18" charset="0"/>
              </a:rPr>
              <a:t>The Grand Staircase</a:t>
            </a:r>
          </a:p>
          <a:p>
            <a:pPr marL="0" indent="0" algn="ctr">
              <a:buNone/>
            </a:pPr>
            <a:endParaRPr lang="en-GB" dirty="0">
              <a:latin typeface="Rockwell Condense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357158" y="357166"/>
            <a:ext cx="8286808" cy="2786082"/>
          </a:xfrm>
        </p:spPr>
        <p:txBody>
          <a:bodyPr>
            <a:normAutofit/>
          </a:bodyPr>
          <a:lstStyle/>
          <a:p>
            <a:pPr marL="0" indent="0" algn="ctr">
              <a:buNone/>
            </a:pPr>
            <a:r>
              <a:rPr lang="en-IE" dirty="0" smtClean="0">
                <a:latin typeface="Rockwell Condensed" pitchFamily="18" charset="0"/>
              </a:rPr>
              <a:t>When it set sail across the </a:t>
            </a:r>
            <a:r>
              <a:rPr lang="en-IE" b="1" u="sng" dirty="0" smtClean="0">
                <a:latin typeface="Rockwell Condensed" pitchFamily="18" charset="0"/>
              </a:rPr>
              <a:t>Atlantic Ocean</a:t>
            </a:r>
            <a:r>
              <a:rPr lang="en-IE" dirty="0" smtClean="0">
                <a:latin typeface="Rockwell Condensed" pitchFamily="18" charset="0"/>
              </a:rPr>
              <a:t>, it had 2,224 passengers on board. It only had </a:t>
            </a:r>
            <a:r>
              <a:rPr lang="en-IE" b="1" u="sng" dirty="0" smtClean="0">
                <a:latin typeface="Rockwell Condensed" pitchFamily="18" charset="0"/>
              </a:rPr>
              <a:t>16 lifeboats</a:t>
            </a:r>
            <a:r>
              <a:rPr lang="en-IE" dirty="0" smtClean="0">
                <a:latin typeface="Rockwell Condensed" pitchFamily="18" charset="0"/>
              </a:rPr>
              <a:t> which could only hold 1,708 people. The White Star Line knew they should have had more </a:t>
            </a:r>
            <a:r>
              <a:rPr lang="en-IE" dirty="0" smtClean="0">
                <a:latin typeface="Rockwell Condensed" pitchFamily="18" charset="0"/>
              </a:rPr>
              <a:t>lifeboats, </a:t>
            </a:r>
            <a:r>
              <a:rPr lang="en-IE" dirty="0" smtClean="0">
                <a:latin typeface="Rockwell Condensed" pitchFamily="18" charset="0"/>
              </a:rPr>
              <a:t>but they didn’t want the decks to look </a:t>
            </a:r>
            <a:r>
              <a:rPr lang="en-IE" dirty="0" smtClean="0">
                <a:latin typeface="Rockwell Condensed" pitchFamily="18" charset="0"/>
              </a:rPr>
              <a:t>too </a:t>
            </a:r>
            <a:r>
              <a:rPr lang="en-IE" dirty="0" smtClean="0">
                <a:latin typeface="Rockwell Condensed" pitchFamily="18" charset="0"/>
              </a:rPr>
              <a:t>cluttered and spoil the look of the ship.</a:t>
            </a:r>
            <a:endParaRPr lang="en-GB" dirty="0">
              <a:latin typeface="Rockwell Condensed" pitchFamily="18" charset="0"/>
            </a:endParaRPr>
          </a:p>
        </p:txBody>
      </p:sp>
      <p:pic>
        <p:nvPicPr>
          <p:cNvPr id="18434" name="Picture 2" descr="http://3.bp.blogspot.com/-uqU-JUZNyu8/TtY37UfsSMI/AAAAAAAAnc4/piOjMfwacf4/s1600/Titanic+-+006.jpg"/>
          <p:cNvPicPr>
            <a:picLocks noChangeAspect="1" noChangeArrowheads="1"/>
          </p:cNvPicPr>
          <p:nvPr/>
        </p:nvPicPr>
        <p:blipFill>
          <a:blip r:embed="rId2"/>
          <a:srcRect/>
          <a:stretch>
            <a:fillRect/>
          </a:stretch>
        </p:blipFill>
        <p:spPr bwMode="auto">
          <a:xfrm>
            <a:off x="1785918" y="2571744"/>
            <a:ext cx="5857916" cy="39815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285720" y="285728"/>
            <a:ext cx="8429684" cy="1357322"/>
          </a:xfrm>
        </p:spPr>
        <p:txBody>
          <a:bodyPr>
            <a:normAutofit lnSpcReduction="10000"/>
          </a:bodyPr>
          <a:lstStyle/>
          <a:p>
            <a:pPr marL="0" indent="0" algn="ctr">
              <a:buNone/>
            </a:pPr>
            <a:r>
              <a:rPr lang="en-US" dirty="0">
                <a:latin typeface="Rockwell Condensed" pitchFamily="18" charset="0"/>
              </a:rPr>
              <a:t>By the </a:t>
            </a:r>
            <a:r>
              <a:rPr lang="en-US" b="1" u="sng" dirty="0">
                <a:latin typeface="Rockwell Condensed" pitchFamily="18" charset="0"/>
              </a:rPr>
              <a:t>14th of April</a:t>
            </a:r>
            <a:r>
              <a:rPr lang="en-US" dirty="0">
                <a:latin typeface="Rockwell Condensed" pitchFamily="18" charset="0"/>
              </a:rPr>
              <a:t>, </a:t>
            </a:r>
            <a:r>
              <a:rPr lang="en-US" i="1" dirty="0">
                <a:latin typeface="Rockwell Condensed" pitchFamily="18" charset="0"/>
              </a:rPr>
              <a:t>Titanic</a:t>
            </a:r>
            <a:r>
              <a:rPr lang="en-US" dirty="0">
                <a:latin typeface="Rockwell Condensed" pitchFamily="18" charset="0"/>
              </a:rPr>
              <a:t> was in the middle of the </a:t>
            </a:r>
            <a:r>
              <a:rPr lang="en-US" b="1" u="sng" dirty="0">
                <a:latin typeface="Rockwell Condensed" pitchFamily="18" charset="0"/>
              </a:rPr>
              <a:t>Atlantic Ocean</a:t>
            </a:r>
            <a:r>
              <a:rPr lang="en-US" dirty="0">
                <a:latin typeface="Rockwell Condensed" pitchFamily="18" charset="0"/>
              </a:rPr>
              <a:t>. The weather was clear. That night, the stars glistened against the cold, dark sky.</a:t>
            </a:r>
          </a:p>
        </p:txBody>
      </p:sp>
      <p:sp>
        <p:nvSpPr>
          <p:cNvPr id="7" name="Content Placeholder 3"/>
          <p:cNvSpPr>
            <a:spLocks noGrp="1"/>
          </p:cNvSpPr>
          <p:nvPr>
            <p:ph sz="half" idx="2"/>
          </p:nvPr>
        </p:nvSpPr>
        <p:spPr>
          <a:xfrm>
            <a:off x="500034" y="2000240"/>
            <a:ext cx="3000396" cy="3214710"/>
          </a:xfrm>
        </p:spPr>
        <p:txBody>
          <a:bodyPr>
            <a:normAutofit lnSpcReduction="10000"/>
          </a:bodyPr>
          <a:lstStyle/>
          <a:p>
            <a:pPr marL="0" indent="0" algn="ctr">
              <a:buNone/>
            </a:pPr>
            <a:r>
              <a:rPr lang="en-IE" dirty="0" smtClean="0">
                <a:latin typeface="Rockwell Condensed" pitchFamily="18" charset="0"/>
              </a:rPr>
              <a:t>Shortly before midnight, a sailor spotted something out in front of the ship. He couldn’t really see it but he knew it could only be one thing – </a:t>
            </a:r>
            <a:r>
              <a:rPr lang="en-IE" b="1" u="sng" dirty="0" smtClean="0">
                <a:latin typeface="Rockwell Condensed" pitchFamily="18" charset="0"/>
              </a:rPr>
              <a:t>an iceberg</a:t>
            </a:r>
            <a:r>
              <a:rPr lang="en-IE" dirty="0" smtClean="0">
                <a:latin typeface="Rockwell Condensed" pitchFamily="18" charset="0"/>
              </a:rPr>
              <a:t>!</a:t>
            </a:r>
          </a:p>
          <a:p>
            <a:pPr marL="0" indent="0" algn="ctr">
              <a:buNone/>
            </a:pPr>
            <a:endParaRPr lang="en-GB" dirty="0">
              <a:latin typeface="Rockwell Condensed" pitchFamily="18" charset="0"/>
            </a:endParaRPr>
          </a:p>
        </p:txBody>
      </p:sp>
      <p:sp>
        <p:nvSpPr>
          <p:cNvPr id="8" name="Content Placeholder 3"/>
          <p:cNvSpPr>
            <a:spLocks noGrp="1"/>
          </p:cNvSpPr>
          <p:nvPr>
            <p:ph sz="half" idx="2"/>
          </p:nvPr>
        </p:nvSpPr>
        <p:spPr>
          <a:xfrm>
            <a:off x="357158" y="5643578"/>
            <a:ext cx="8501122" cy="928694"/>
          </a:xfrm>
        </p:spPr>
        <p:txBody>
          <a:bodyPr>
            <a:normAutofit fontScale="92500"/>
          </a:bodyPr>
          <a:lstStyle/>
          <a:p>
            <a:pPr marL="0" indent="0" algn="ctr">
              <a:buNone/>
            </a:pPr>
            <a:r>
              <a:rPr lang="en-IE" dirty="0" smtClean="0">
                <a:solidFill>
                  <a:srgbClr val="FF0000"/>
                </a:solidFill>
                <a:latin typeface="Rockwell Condensed" pitchFamily="18" charset="0"/>
              </a:rPr>
              <a:t>An Iceberg is a huge piece of floating ice. It is much bigger beneath the water than it is on top. It can really damage a ship if it crashes into it.</a:t>
            </a:r>
            <a:endParaRPr lang="en-GB" dirty="0">
              <a:solidFill>
                <a:srgbClr val="FF0000"/>
              </a:solidFill>
              <a:latin typeface="Rockwell Condensed" pitchFamily="18" charset="0"/>
            </a:endParaRPr>
          </a:p>
        </p:txBody>
      </p:sp>
      <p:pic>
        <p:nvPicPr>
          <p:cNvPr id="20482" name="Picture 2" descr="http://www.titanic-nautical.com/images/Titanic/Iceberg-FAQ/titanic_iceberg.jpg"/>
          <p:cNvPicPr>
            <a:picLocks noChangeAspect="1" noChangeArrowheads="1"/>
          </p:cNvPicPr>
          <p:nvPr/>
        </p:nvPicPr>
        <p:blipFill>
          <a:blip r:embed="rId2"/>
          <a:srcRect/>
          <a:stretch>
            <a:fillRect/>
          </a:stretch>
        </p:blipFill>
        <p:spPr bwMode="auto">
          <a:xfrm>
            <a:off x="3571868" y="1714488"/>
            <a:ext cx="5118787" cy="33528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1102</Words>
  <Application>Microsoft Office PowerPoint</Application>
  <PresentationFormat>On-screen Show (4:3)</PresentationFormat>
  <Paragraphs>37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Juice ITC</vt:lpstr>
      <vt:lpstr>Rockwell Condensed</vt:lpstr>
      <vt:lpstr>Office Theme</vt:lpstr>
      <vt:lpstr>The Titanic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Titanic</dc:title>
  <dc:creator> </dc:creator>
  <cp:lastModifiedBy>Acannell</cp:lastModifiedBy>
  <cp:revision>23</cp:revision>
  <dcterms:created xsi:type="dcterms:W3CDTF">2012-03-28T18:04:08Z</dcterms:created>
  <dcterms:modified xsi:type="dcterms:W3CDTF">2020-03-31T17:20:39Z</dcterms:modified>
</cp:coreProperties>
</file>