
<file path=[Content_Types].xml><?xml version="1.0" encoding="utf-8"?>
<Types xmlns="http://schemas.openxmlformats.org/package/2006/content-types">
  <Default ContentType="application/xml" Extension="xml"/>
  <Default ContentType="application/vnd.openxmlformats-package.relationships+xml" Extension="rels"/>
  <Default ContentType="image/jpg" Extension="jpeg"/>
  <Default ContentType="image/png" Extension="png"/>
  <Default ContentType="image/bmp" Extension="bmp"/>
  <Default ContentType="image/gif" Extension="gif"/>
  <Default ContentType="image/tif" Extension="tif"/>
  <Default ContentType="application/pdf" Extension="pdf"/>
  <Default ContentType="application/movie" Extension="mov"/>
  <Default ContentType="application/vnd.openxmlformats-officedocument.vmlDrawing" Extension="vml"/>
  <Default ContentType="application/vnd.openxmlformats-officedocument.spreadsheetml.sheet" Extension="xlsx"/>
  <Override ContentType="application/vnd.openxmlformats-package.core-properties+xml" PartName="/docProps/core.xml"/>
  <Override ContentType="application/vnd.openxmlformats-officedocument.extended-properties+xml" PartName="/docProps/app.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presentationml.commentAuthors+xml" PartName="/ppt/commentAuthors.xml"/>
  <Override ContentType="application/vnd.openxmlformats-officedocument.presentationml.tableStyles+xml" PartName="/ppt/tableStyles.xml"/>
  <Override ContentType="application/vnd.openxmlformats-officedocument.presentationml.slideMaster+xml" PartName="/ppt/slideMasters/slideMaster1.xml"/>
  <Override ContentType="application/vnd.openxmlformats-officedocument.theme+xml" PartName="/ppt/theme/theme1.xml"/>
  <Override ContentType="application/vnd.openxmlformats-officedocument.presentationml.notesMaster+xml" PartName="/ppt/notesMasters/notes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custom-properties+xml" PartName="/docProps/custom.xml"/>
</Types>
</file>

<file path=_rels/.rels><?xml version="1.0" encoding="UTF-8" standalone="no" ?><Relationships xmlns="http://schemas.openxmlformats.org/package/2006/relationships"><Relationship Id="rId1" Target="docProps/core.xml" Type="http://schemas.openxmlformats.org/package/2006/relationships/metadata/core-properties"/><Relationship Id="rId2" Target="docProps/app.xml" Type="http://schemas.openxmlformats.org/officeDocument/2006/relationships/extended-properties"/><Relationship Id="rId3"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0DEEF"/>
          </a:solidFill>
        </a:fill>
      </a:tcStyle>
    </a:wholeTbl>
    <a:band2H>
      <a:tcTxStyle b="def" i="def"/>
      <a:tcStyle>
        <a:tcBdr/>
        <a:fill>
          <a:solidFill>
            <a:srgbClr val="E9EFF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_rels/notesSlide10.xml.rels><?xml version="1.0" encoding="UTF-8"?>
<Relationships xmlns="http://schemas.openxmlformats.org/package/2006/relationships"><Relationship Id="rId1" Type="http://schemas.openxmlformats.org/officeDocument/2006/relationships/slide" Target="../slides/slide10.xml"/><Relationship Id="rId2" Type="http://schemas.openxmlformats.org/officeDocument/2006/relationships/notesMaster" Target="../notesMasters/notesMaster1.xml"/></Relationships>

</file>

<file path=ppt/notesSlides/_rels/notesSlide11.xml.rels><?xml version="1.0" encoding="UTF-8"?>
<Relationships xmlns="http://schemas.openxmlformats.org/package/2006/relationships"><Relationship Id="rId1" Type="http://schemas.openxmlformats.org/officeDocument/2006/relationships/slide" Target="../slides/slide11.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Relationships>

</file>

<file path=ppt/notesSlides/_rels/notesSlide3.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 Id="rId3" Type="http://schemas.openxmlformats.org/officeDocument/2006/relationships/hyperlink" Target="https://www.telegraph.co.uk/goodlife/11588987/VE-Day-soldiers-memories-and-street-parties.html" TargetMode="External"/></Relationships>

</file>

<file path=ppt/notesSlides/_rels/notesSlide4.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_rels/notesSlide5.xml.rels><?xml version="1.0" encoding="UTF-8"?>
<Relationships xmlns="http://schemas.openxmlformats.org/package/2006/relationships"><Relationship Id="rId1" Type="http://schemas.openxmlformats.org/officeDocument/2006/relationships/slide" Target="../slides/slide5.xml"/><Relationship Id="rId2" Type="http://schemas.openxmlformats.org/officeDocument/2006/relationships/notesMaster" Target="../notesMasters/notesMaster1.xml"/></Relationships>

</file>

<file path=ppt/notesSlides/_rels/notesSlide6.xml.rels><?xml version="1.0" encoding="UTF-8"?>
<Relationships xmlns="http://schemas.openxmlformats.org/package/2006/relationships"><Relationship Id="rId1" Type="http://schemas.openxmlformats.org/officeDocument/2006/relationships/slide" Target="../slides/slide6.xml"/><Relationship Id="rId2" Type="http://schemas.openxmlformats.org/officeDocument/2006/relationships/notesMaster" Target="../notesMasters/notesMaster1.xml"/></Relationships>

</file>

<file path=ppt/notesSlides/_rels/notesSlide7.xml.rels><?xml version="1.0" encoding="UTF-8"?>
<Relationships xmlns="http://schemas.openxmlformats.org/package/2006/relationships"><Relationship Id="rId1" Type="http://schemas.openxmlformats.org/officeDocument/2006/relationships/slide" Target="../slides/slide7.xml"/><Relationship Id="rId2" Type="http://schemas.openxmlformats.org/officeDocument/2006/relationships/notesMaster" Target="../notesMasters/notesMaster1.xml"/><Relationship Id="rId3" Type="http://schemas.openxmlformats.org/officeDocument/2006/relationships/hyperlink" Target="https://www.nationaltrust.org.uk/croome/recipes/wartime-carrot-cake" TargetMode="External"/><Relationship Id="rId4" Type="http://schemas.openxmlformats.org/officeDocument/2006/relationships/hyperlink" Target="https://www.english-heritage.org.uk/siteassets/home/visit/ve-day-75/ve-day-pack.pdf" TargetMode="External"/><Relationship Id="rId5" Type="http://schemas.openxmlformats.org/officeDocument/2006/relationships/hyperlink" Target="https://www.lavenderandlovage.com/2012/11/the-wartime-kitchen-living-of-rations-with-ration-book-cooking-day-one.html" TargetMode="External"/><Relationship Id="rId6" Type="http://schemas.openxmlformats.org/officeDocument/2006/relationships/hyperlink" Target="http://downloads.bbc.co.uk/history/handsonhistory/ww2_recipes2.pdf" TargetMode="External"/></Relationships>

</file>

<file path=ppt/notesSlides/_rels/notesSlide8.xml.rels><?xml version="1.0" encoding="UTF-8"?>
<Relationships xmlns="http://schemas.openxmlformats.org/package/2006/relationships"><Relationship Id="rId1" Type="http://schemas.openxmlformats.org/officeDocument/2006/relationships/slide" Target="../slides/slide8.xml"/><Relationship Id="rId2" Type="http://schemas.openxmlformats.org/officeDocument/2006/relationships/notesMaster" Target="../notesMasters/notesMaster1.xml"/></Relationships>

</file>

<file path=ppt/notesSlides/_rels/notesSlide9.xml.rels><?xml version="1.0" encoding="UTF-8"?>
<Relationships xmlns="http://schemas.openxmlformats.org/package/2006/relationships"><Relationship Id="rId1" Type="http://schemas.openxmlformats.org/officeDocument/2006/relationships/slide" Target="../slides/slide9.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5" name="Shape 95"/>
          <p:cNvSpPr/>
          <p:nvPr>
            <p:ph type="sldImg"/>
          </p:nvPr>
        </p:nvSpPr>
        <p:spPr>
          <a:prstGeom prst="rect">
            <a:avLst/>
          </a:prstGeom>
        </p:spPr>
        <p:txBody>
          <a:bodyPr/>
          <a:lstStyle/>
          <a:p>
            <a:pPr/>
          </a:p>
        </p:txBody>
      </p:sp>
      <p:sp>
        <p:nvSpPr>
          <p:cNvPr id="96" name="Shape 96"/>
          <p:cNvSpPr/>
          <p:nvPr>
            <p:ph type="body" sz="quarter" idx="1"/>
          </p:nvPr>
        </p:nvSpPr>
        <p:spPr>
          <a:prstGeom prst="rect">
            <a:avLst/>
          </a:prstGeom>
        </p:spPr>
        <p:txBody>
          <a:bodyPr/>
          <a:lstStyle/>
          <a:p>
            <a:pPr/>
            <a:r>
              <a:t>Important Message:</a:t>
            </a:r>
          </a:p>
          <a:p>
            <a:pPr/>
          </a:p>
          <a:p>
            <a:pPr/>
            <a:r>
              <a:t>At this time, the vital links within our communities are tested. We want to encourage young people to stay connected with the World War Two generation, and even make new connections through their engagement with VE Day. Some of the activities in this presentation focus on sharing their work and asking questions about what VE Day was like. Whilst doing any or all of these activities, it is crucial that official guidelines are followed to ensure the health and wellbeing of everyone. Digital platforms such as email and Skype would be ideal for connecting with others, whilst remaining safe.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Shape 134"/>
          <p:cNvSpPr/>
          <p:nvPr>
            <p:ph type="sldImg"/>
          </p:nvPr>
        </p:nvSpPr>
        <p:spPr>
          <a:prstGeom prst="rect">
            <a:avLst/>
          </a:prstGeom>
        </p:spPr>
        <p:txBody>
          <a:bodyPr/>
          <a:lstStyle/>
          <a:p>
            <a:pPr/>
          </a:p>
        </p:txBody>
      </p:sp>
      <p:sp>
        <p:nvSpPr>
          <p:cNvPr id="135" name="Shape 135"/>
          <p:cNvSpPr/>
          <p:nvPr>
            <p:ph type="body" sz="quarter" idx="1"/>
          </p:nvPr>
        </p:nvSpPr>
        <p:spPr>
          <a:prstGeom prst="rect">
            <a:avLst/>
          </a:prstGeom>
        </p:spPr>
        <p:txBody>
          <a:bodyPr/>
          <a:lstStyle/>
          <a:p>
            <a:pPr/>
            <a:r>
              <a:t>Possible reading materials:</a:t>
            </a:r>
          </a:p>
          <a:p>
            <a:pPr>
              <a:defRPr i="1"/>
            </a:pPr>
            <a:r>
              <a:t>Homecoming </a:t>
            </a:r>
            <a:r>
              <a:rPr i="0"/>
              <a:t>by The Royal British Legion</a:t>
            </a:r>
          </a:p>
          <a:p>
            <a:pPr/>
            <a:r>
              <a:t>Chapter xx of </a:t>
            </a:r>
            <a:r>
              <a:rPr i="1"/>
              <a:t>After the War </a:t>
            </a:r>
            <a:r>
              <a:t>by Tom Palmer</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9" name="Shape 139"/>
          <p:cNvSpPr/>
          <p:nvPr>
            <p:ph type="sldImg"/>
          </p:nvPr>
        </p:nvSpPr>
        <p:spPr>
          <a:prstGeom prst="rect">
            <a:avLst/>
          </a:prstGeom>
        </p:spPr>
        <p:txBody>
          <a:bodyPr/>
          <a:lstStyle/>
          <a:p>
            <a:pPr/>
          </a:p>
        </p:txBody>
      </p:sp>
      <p:sp>
        <p:nvSpPr>
          <p:cNvPr id="140" name="Shape 140"/>
          <p:cNvSpPr/>
          <p:nvPr>
            <p:ph type="body" sz="quarter" idx="1"/>
          </p:nvPr>
        </p:nvSpPr>
        <p:spPr>
          <a:prstGeom prst="rect">
            <a:avLst/>
          </a:prstGeom>
        </p:spPr>
        <p:txBody>
          <a:bodyPr/>
          <a:lstStyle/>
          <a:p>
            <a:pPr/>
            <a:r>
              <a:t>Hold a 1 minute reflection. Ask students to think about some of the ways they can show kindness towards others and take action to help build a peaceful future together</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Shape 101"/>
          <p:cNvSpPr/>
          <p:nvPr>
            <p:ph type="sldImg"/>
          </p:nvPr>
        </p:nvSpPr>
        <p:spPr>
          <a:prstGeom prst="rect">
            <a:avLst/>
          </a:prstGeom>
        </p:spPr>
        <p:txBody>
          <a:bodyPr/>
          <a:lstStyle/>
          <a:p>
            <a:pPr/>
          </a:p>
        </p:txBody>
      </p:sp>
      <p:sp>
        <p:nvSpPr>
          <p:cNvPr id="102" name="Shape 102"/>
          <p:cNvSpPr/>
          <p:nvPr>
            <p:ph type="body" sz="quarter" idx="1"/>
          </p:nvPr>
        </p:nvSpPr>
        <p:spPr>
          <a:prstGeom prst="rect">
            <a:avLst/>
          </a:prstGeom>
        </p:spPr>
        <p:txBody>
          <a:bodyPr/>
          <a:lstStyle/>
          <a:p>
            <a:pPr/>
            <a:r>
              <a:t>Ask students what they remember about VE Day (thinking back to the last assembly). Consider:</a:t>
            </a:r>
          </a:p>
          <a:p>
            <a:pPr marL="171450" indent="-171450">
              <a:buSzPct val="100000"/>
              <a:buChar char="-"/>
              <a:defRPr i="1"/>
            </a:pPr>
            <a:r>
              <a:t>Why is VE Day such an important day in history?</a:t>
            </a:r>
          </a:p>
          <a:p>
            <a:pPr marL="171450" indent="-171450">
              <a:buSzPct val="100000"/>
              <a:buChar char="-"/>
              <a:defRPr i="1"/>
            </a:pPr>
            <a:r>
              <a:t>What happened on VE Day? </a:t>
            </a:r>
          </a:p>
          <a:p>
            <a:pPr marL="171450" indent="-171450">
              <a:buSzPct val="100000"/>
              <a:buChar char="-"/>
              <a:defRPr i="1"/>
            </a:pPr>
            <a:r>
              <a:t>Who do we know who might remember VE Day?</a:t>
            </a:r>
          </a:p>
          <a:p>
            <a:pPr marL="171450" indent="-171450">
              <a:buSzPct val="100000"/>
              <a:buChar char="-"/>
              <a:defRPr i="1"/>
            </a:pPr>
          </a:p>
          <a:p>
            <a:pPr/>
            <a:r>
              <a:t>VE Day or Victory in Europe Day marked the end of fighting in Europe during the Second World War – which had lasted nearly 6 years. On 7</a:t>
            </a:r>
            <a:r>
              <a:rPr baseline="30000"/>
              <a:t>th</a:t>
            </a:r>
            <a:r>
              <a:t> May 1945, Winston Churchill made an announcement on the radio that Germany had officially surrendered. He declared that the next day (8</a:t>
            </a:r>
            <a:r>
              <a:rPr baseline="30000"/>
              <a:t>th</a:t>
            </a:r>
            <a:r>
              <a:t> May) would become Victory in Europe day and a national holiday for everyone.  </a:t>
            </a:r>
          </a:p>
          <a:p>
            <a:pPr/>
          </a:p>
          <a:p>
            <a:pPr>
              <a:defRPr i="1"/>
            </a:pPr>
          </a:p>
          <a:p>
            <a:p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5" name="Shape 105"/>
          <p:cNvSpPr/>
          <p:nvPr>
            <p:ph type="sldImg"/>
          </p:nvPr>
        </p:nvSpPr>
        <p:spPr>
          <a:prstGeom prst="rect">
            <a:avLst/>
          </a:prstGeom>
        </p:spPr>
        <p:txBody>
          <a:bodyPr/>
          <a:lstStyle/>
          <a:p>
            <a:pPr/>
          </a:p>
        </p:txBody>
      </p:sp>
      <p:sp>
        <p:nvSpPr>
          <p:cNvPr id="106" name="Shape 106"/>
          <p:cNvSpPr/>
          <p:nvPr>
            <p:ph type="body" sz="quarter" idx="1"/>
          </p:nvPr>
        </p:nvSpPr>
        <p:spPr>
          <a:prstGeom prst="rect">
            <a:avLst/>
          </a:prstGeom>
        </p:spPr>
        <p:txBody>
          <a:bodyPr/>
          <a:lstStyle/>
          <a:p>
            <a:pPr/>
            <a:r>
              <a:t>Image credit: BBC. Accessed at </a:t>
            </a:r>
            <a:r>
              <a:rPr u="sng">
                <a:solidFill>
                  <a:srgbClr val="0563C1"/>
                </a:solidFill>
                <a:uFill>
                  <a:solidFill>
                    <a:srgbClr val="0563C1"/>
                  </a:solidFill>
                </a:uFill>
                <a:hlinkClick r:id="rId3" invalidUrl="" action="" tgtFrame="" tooltip="" history="1" highlightClick="0" endSnd="0"/>
              </a:rPr>
              <a:t>https://www.telegraph.co.uk/goodlife/11588987/VE-Day-soldiers-memories-and-street-parties.html</a:t>
            </a:r>
          </a:p>
          <a:p>
            <a:pPr/>
          </a:p>
          <a:p>
            <a:pPr/>
            <a:r>
              <a:t>VE Day was a huge moment for people across Europe as it marked the end of many years of conflict. It was a moment of great relief and </a:t>
            </a:r>
            <a:r>
              <a:rPr b="1"/>
              <a:t>hope</a:t>
            </a:r>
            <a:r>
              <a:t> for the future – and a day for communities to come together for a period of celebration.</a:t>
            </a:r>
          </a:p>
          <a:p>
            <a:pPr/>
          </a:p>
          <a:p>
            <a:pPr/>
            <a:r>
              <a:t>Students might notice that there are predominantly women and children in this photo as lots of men were soldiers and wouldn’t have started their journey home from the front lines yet.</a:t>
            </a:r>
          </a:p>
          <a:p>
            <a:pPr/>
          </a:p>
          <a:p>
            <a:pPr/>
            <a:r>
              <a:t>Who did these children grow up to be? Can students work out who in their community may have memories of VE Day based on their current age?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9" name="Shape 109"/>
          <p:cNvSpPr/>
          <p:nvPr>
            <p:ph type="sldImg"/>
          </p:nvPr>
        </p:nvSpPr>
        <p:spPr>
          <a:prstGeom prst="rect">
            <a:avLst/>
          </a:prstGeom>
        </p:spPr>
        <p:txBody>
          <a:bodyPr/>
          <a:lstStyle/>
          <a:p>
            <a:pPr/>
          </a:p>
        </p:txBody>
      </p:sp>
      <p:sp>
        <p:nvSpPr>
          <p:cNvPr id="110" name="Shape 110"/>
          <p:cNvSpPr/>
          <p:nvPr>
            <p:ph type="body" sz="quarter" idx="1"/>
          </p:nvPr>
        </p:nvSpPr>
        <p:spPr>
          <a:prstGeom prst="rect">
            <a:avLst/>
          </a:prstGeom>
        </p:spPr>
        <p:txBody>
          <a:bodyPr/>
          <a:lstStyle/>
          <a:p>
            <a:pPr/>
            <a:r>
              <a:t>Image  © Crown Copyright. IWM -  VE Day in Kenya - Lieutenant Sir Kenneth Anderson, General Officer Commanding-in-Chief East Africa Command takes the salute - a contingent of the African Pioneer Corps passes the saluting base.</a:t>
            </a:r>
          </a:p>
          <a:p>
            <a:pPr/>
          </a:p>
          <a:p>
            <a:pPr/>
            <a:r>
              <a:t>This military parade in Kenya, one of Britain’s allies during the war, recognised the bravery of the soldiers who fought in the war to protect our freedoms and welcomed them home. With nearly 18 million service personnel killed on the battlefields in Europe, not everyone was able to return home.</a:t>
            </a:r>
          </a:p>
          <a:p>
            <a:pPr/>
          </a:p>
          <a:p>
            <a:pPr/>
            <a:r>
              <a:t>In addition to the celebrations, VE day was a time of thanksgiving – to show gratitude to all those who served and sacrificed in the war effort such as:</a:t>
            </a:r>
          </a:p>
          <a:p>
            <a:pPr marL="171450" indent="-171450">
              <a:buSzPct val="100000"/>
              <a:buFont typeface="Arial"/>
              <a:buChar char="•"/>
            </a:pPr>
            <a:r>
              <a:t>Service personnel including Commonwealth forces and Britain’s allies </a:t>
            </a:r>
          </a:p>
          <a:p>
            <a:pPr marL="171450" indent="-171450">
              <a:buSzPct val="100000"/>
              <a:buFont typeface="Arial"/>
              <a:buChar char="•"/>
            </a:pPr>
            <a:r>
              <a:t>Those who served on the Home Front, for example as Land Girls, Home Guard, Women’s Timber Corps, and the like, either as civilians in reserved occupations or with the Armed Forces</a:t>
            </a:r>
          </a:p>
          <a:p>
            <a:pPr marL="171450" indent="-171450">
              <a:buSzPct val="100000"/>
              <a:buFont typeface="Arial"/>
              <a:buChar char="•"/>
            </a:pPr>
            <a:r>
              <a:t>Men and women who served in the emergency services</a:t>
            </a:r>
          </a:p>
          <a:p>
            <a:pPr marL="171450" indent="-171450">
              <a:buSzPct val="100000"/>
              <a:buFont typeface="Arial"/>
              <a:buChar char="•"/>
            </a:pPr>
            <a:r>
              <a:t>Civillians who took in and looked after evacuees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Shape 113"/>
          <p:cNvSpPr/>
          <p:nvPr>
            <p:ph type="sldImg"/>
          </p:nvPr>
        </p:nvSpPr>
        <p:spPr>
          <a:prstGeom prst="rect">
            <a:avLst/>
          </a:prstGeom>
        </p:spPr>
        <p:txBody>
          <a:bodyPr/>
          <a:lstStyle/>
          <a:p>
            <a:pPr/>
          </a:p>
        </p:txBody>
      </p:sp>
      <p:sp>
        <p:nvSpPr>
          <p:cNvPr id="114" name="Shape 114"/>
          <p:cNvSpPr/>
          <p:nvPr>
            <p:ph type="body" sz="quarter" idx="1"/>
          </p:nvPr>
        </p:nvSpPr>
        <p:spPr>
          <a:prstGeom prst="rect">
            <a:avLst/>
          </a:prstGeom>
        </p:spPr>
        <p:txBody>
          <a:bodyPr/>
          <a:lstStyle/>
          <a:p>
            <a:pPr/>
            <a:r>
              <a:t>Image credit:</a:t>
            </a:r>
          </a:p>
          <a:p>
            <a:pPr/>
          </a:p>
          <a:p>
            <a:pPr/>
            <a:r>
              <a:t>The Second World War is sometimes described as a ‘total’ war because of the enormous global devastation. Between 50 – 60 million lives were lost including:</a:t>
            </a:r>
          </a:p>
          <a:p>
            <a:pPr marL="171450" indent="-171450">
              <a:buSzPct val="100000"/>
              <a:buFont typeface="Arial"/>
              <a:buChar char="•"/>
            </a:pPr>
            <a:r>
              <a:t>18 million service personnel (including both Allied and Axis forces)</a:t>
            </a:r>
          </a:p>
          <a:p>
            <a:pPr marL="171450" indent="-171450">
              <a:buSzPct val="100000"/>
              <a:buFont typeface="Arial"/>
              <a:buChar char="•"/>
            </a:pPr>
            <a:r>
              <a:t>45 million civilians, of which 6 million were Jews</a:t>
            </a:r>
          </a:p>
          <a:p>
            <a:pPr marL="171450" indent="-171450">
              <a:buSzPct val="100000"/>
              <a:buFont typeface="Arial"/>
              <a:buChar char="•"/>
            </a:pPr>
            <a:r>
              <a:t>67,000 Britons killed in air raids</a:t>
            </a:r>
          </a:p>
          <a:p>
            <a:pPr/>
          </a:p>
          <a:p>
            <a:pPr/>
            <a:r>
              <a:t>In the UK, no life was left untouched by the war. Through acts of remembrance such as a two minute silence or attending a remembrance service, we remember the people who lost their lives, we remember the reasons the war was fought and we remember that nothing so damaging must ever be allowed to happen again. This gives us hope for a peaceful future.</a:t>
            </a:r>
          </a:p>
          <a:p>
            <a:pPr/>
          </a:p>
          <a:p>
            <a:pPr/>
            <a:r>
              <a:t>Depending on the class’ prior knowledge, it may be useful to think about some of the actions taken after the Second World War by the countries involved, to ensure that such atrocities were never repeated. These include:</a:t>
            </a:r>
          </a:p>
          <a:p>
            <a:pPr marL="171450" indent="-171450">
              <a:buSzPct val="100000"/>
              <a:buFont typeface="Arial"/>
              <a:buChar char="•"/>
            </a:pPr>
            <a:r>
              <a:t>The UN declaration of Human Rights which meant that by law, no-one should be discriminated against because of their religion or any other characteristic again</a:t>
            </a:r>
          </a:p>
          <a:p>
            <a:pPr marL="171450" indent="-171450">
              <a:buSzPct val="100000"/>
              <a:buFont typeface="Arial"/>
              <a:buChar char="•"/>
            </a:pPr>
            <a:r>
              <a:t>In the UK, the NHS was established and the government funded new houses to be built as a way to ensure the generation who had contributed to the war effort were able to live healthy lives</a:t>
            </a:r>
          </a:p>
          <a:p>
            <a:pPr marL="171450" indent="-171450">
              <a:buSzPct val="100000"/>
              <a:buFont typeface="Arial"/>
              <a:buChar char="•"/>
            </a:pPr>
            <a:r>
              <a:t>Jewish refugees from Europe who had survived the war were allowed to become citizens of different countries including the UK, USA and Israel</a:t>
            </a:r>
          </a:p>
          <a:p>
            <a:pPr/>
          </a:p>
          <a:p>
            <a:pPr/>
            <a:r>
              <a:t>Alternatively, discuss with the class small actions we can take every day to demonstrate remembrance and commitment to a peaceful future such as:</a:t>
            </a:r>
          </a:p>
          <a:p>
            <a:pPr marL="171450" indent="-171450">
              <a:buSzPct val="100000"/>
              <a:buFont typeface="Arial"/>
              <a:buChar char="•"/>
            </a:pPr>
            <a:r>
              <a:t>Making friends with someone who has a different background to your own</a:t>
            </a:r>
          </a:p>
          <a:p>
            <a:pPr marL="171450" indent="-171450">
              <a:buSzPct val="100000"/>
              <a:buFont typeface="Arial"/>
              <a:buChar char="•"/>
            </a:pPr>
            <a:r>
              <a:t>Learning a different language</a:t>
            </a:r>
          </a:p>
          <a:p>
            <a:pPr marL="171450" indent="-171450">
              <a:buSzPct val="100000"/>
              <a:buFont typeface="Arial"/>
              <a:buChar char="•"/>
            </a:pPr>
            <a:r>
              <a:t>Performing small acts of kindness to strangers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7" name="Shape 117"/>
          <p:cNvSpPr/>
          <p:nvPr>
            <p:ph type="sldImg"/>
          </p:nvPr>
        </p:nvSpPr>
        <p:spPr>
          <a:prstGeom prst="rect">
            <a:avLst/>
          </a:prstGeom>
        </p:spPr>
        <p:txBody>
          <a:bodyPr/>
          <a:lstStyle/>
          <a:p>
            <a:pPr/>
          </a:p>
        </p:txBody>
      </p:sp>
      <p:sp>
        <p:nvSpPr>
          <p:cNvPr id="118" name="Shape 118"/>
          <p:cNvSpPr/>
          <p:nvPr>
            <p:ph type="body" sz="quarter" idx="1"/>
          </p:nvPr>
        </p:nvSpPr>
        <p:spPr>
          <a:prstGeom prst="rect">
            <a:avLst/>
          </a:prstGeom>
        </p:spPr>
        <p:txBody>
          <a:bodyPr/>
          <a:lstStyle/>
          <a:p>
            <a:pPr>
              <a:defRPr i="1"/>
            </a:pPr>
            <a:r>
              <a:t>Ask students about what ideas they have for celebrating VE Day. There are some suggestions on the following slides – please delete as appropriate for your school context. You might decide that different classes will take on different activities so that each contributes to whole school commemorations.</a:t>
            </a:r>
          </a:p>
          <a:p>
            <a:pPr>
              <a:defRPr i="1"/>
            </a:p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1" name="Shape 121"/>
          <p:cNvSpPr/>
          <p:nvPr>
            <p:ph type="sldImg"/>
          </p:nvPr>
        </p:nvSpPr>
        <p:spPr>
          <a:prstGeom prst="rect">
            <a:avLst/>
          </a:prstGeom>
        </p:spPr>
        <p:txBody>
          <a:bodyPr/>
          <a:lstStyle/>
          <a:p>
            <a:pPr/>
          </a:p>
        </p:txBody>
      </p:sp>
      <p:sp>
        <p:nvSpPr>
          <p:cNvPr id="122" name="Shape 122"/>
          <p:cNvSpPr/>
          <p:nvPr>
            <p:ph type="body" sz="quarter" idx="1"/>
          </p:nvPr>
        </p:nvSpPr>
        <p:spPr>
          <a:prstGeom prst="rect">
            <a:avLst/>
          </a:prstGeom>
        </p:spPr>
        <p:txBody>
          <a:bodyPr/>
          <a:lstStyle/>
          <a:p>
            <a:pPr/>
            <a:r>
              <a:t>Ideas for recipes:</a:t>
            </a:r>
          </a:p>
          <a:p>
            <a:pPr/>
            <a:r>
              <a:rPr u="sng">
                <a:solidFill>
                  <a:srgbClr val="0563C1"/>
                </a:solidFill>
                <a:uFill>
                  <a:solidFill>
                    <a:srgbClr val="0563C1"/>
                  </a:solidFill>
                </a:uFill>
                <a:hlinkClick r:id="rId3" invalidUrl="" action="" tgtFrame="" tooltip="" history="1" highlightClick="0" endSnd="0"/>
              </a:rPr>
              <a:t>https://www.nationaltrust.org.uk/croome/recipes/wartime-carrot-cake</a:t>
            </a:r>
            <a:r>
              <a:t> – wartime carrot cake</a:t>
            </a:r>
          </a:p>
          <a:p>
            <a:pPr/>
            <a:r>
              <a:rPr u="sng">
                <a:solidFill>
                  <a:srgbClr val="0563C1"/>
                </a:solidFill>
                <a:uFill>
                  <a:solidFill>
                    <a:srgbClr val="0563C1"/>
                  </a:solidFill>
                </a:uFill>
                <a:hlinkClick r:id="rId4" invalidUrl="" action="" tgtFrame="" tooltip="" history="1" highlightClick="0" endSnd="0"/>
              </a:rPr>
              <a:t>https://www.english-heritage.org.uk/siteassets/home/visit/ve-day-75/ve-day-pack.pdf</a:t>
            </a:r>
            <a:r>
              <a:t> – party pack includes recipes for carrot scones, cheese and marmite swirls, lemonade </a:t>
            </a:r>
          </a:p>
          <a:p>
            <a:pPr/>
            <a:r>
              <a:t>Further info on wartime rationing </a:t>
            </a:r>
            <a:r>
              <a:rPr u="sng">
                <a:solidFill>
                  <a:srgbClr val="0563C1"/>
                </a:solidFill>
                <a:uFill>
                  <a:solidFill>
                    <a:srgbClr val="0563C1"/>
                  </a:solidFill>
                </a:uFill>
                <a:hlinkClick r:id="rId5" invalidUrl="" action="" tgtFrame="" tooltip="" history="1" highlightClick="0" endSnd="0"/>
              </a:rPr>
              <a:t>https://www.lavenderandlovage.com/2012/11/the-wartime-kitchen-living-of-rations-with-ration-book-cooking-day-one.html</a:t>
            </a:r>
            <a:r>
              <a:t> including a loaf recipe </a:t>
            </a:r>
          </a:p>
          <a:p>
            <a:pPr/>
            <a:r>
              <a:rPr u="sng">
                <a:solidFill>
                  <a:srgbClr val="0563C1"/>
                </a:solidFill>
                <a:uFill>
                  <a:solidFill>
                    <a:srgbClr val="0563C1"/>
                  </a:solidFill>
                </a:uFill>
                <a:hlinkClick r:id="rId6" invalidUrl="" action="" tgtFrame="" tooltip="" history="1" highlightClick="0" endSnd="0"/>
              </a:rPr>
              <a:t>http://downloads.bbc.co.uk/history/handsonhistory/ww2_recipes2.pdf</a:t>
            </a:r>
            <a:r>
              <a:t> – wartime chocolate cake</a:t>
            </a:r>
          </a:p>
          <a:p>
            <a:p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Shape 125"/>
          <p:cNvSpPr/>
          <p:nvPr>
            <p:ph type="sldImg"/>
          </p:nvPr>
        </p:nvSpPr>
        <p:spPr>
          <a:prstGeom prst="rect">
            <a:avLst/>
          </a:prstGeom>
        </p:spPr>
        <p:txBody>
          <a:bodyPr/>
          <a:lstStyle/>
          <a:p>
            <a:pPr/>
          </a:p>
        </p:txBody>
      </p:sp>
      <p:sp>
        <p:nvSpPr>
          <p:cNvPr id="126" name="Shape 126"/>
          <p:cNvSpPr/>
          <p:nvPr>
            <p:ph type="body" sz="quarter" idx="1"/>
          </p:nvPr>
        </p:nvSpPr>
        <p:spPr>
          <a:prstGeom prst="rect">
            <a:avLst/>
          </a:prstGeom>
        </p:spPr>
        <p:txBody>
          <a:bodyPr/>
          <a:lstStyle/>
          <a:p>
            <a:pPr/>
            <a:r>
              <a:t>Peace in other languages:</a:t>
            </a:r>
          </a:p>
          <a:p>
            <a:pPr/>
            <a:r>
              <a:t>Paix – French</a:t>
            </a:r>
          </a:p>
          <a:p>
            <a:pPr>
              <a:defRPr>
                <a:solidFill>
                  <a:srgbClr val="222222"/>
                </a:solidFill>
              </a:defRPr>
            </a:pPr>
            <a:r>
              <a:rPr>
                <a:latin typeface="+mn-lt"/>
                <a:ea typeface="+mn-ea"/>
                <a:cs typeface="+mn-cs"/>
                <a:sym typeface="Helvetica"/>
              </a:rPr>
              <a:t>平和</a:t>
            </a:r>
            <a:r>
              <a:rPr sz="800">
                <a:solidFill>
                  <a:srgbClr val="000000"/>
                </a:solidFill>
              </a:rPr>
              <a:t> </a:t>
            </a:r>
            <a:r>
              <a:rPr sz="800">
                <a:solidFill>
                  <a:srgbClr val="000000"/>
                </a:solidFill>
              </a:rPr>
              <a:t>– Heiwa - Japanease </a:t>
            </a:r>
            <a:endParaRPr sz="800">
              <a:solidFill>
                <a:srgbClr val="000000"/>
              </a:solidFill>
            </a:endParaRPr>
          </a:p>
          <a:p>
            <a:pPr>
              <a:defRPr sz="800"/>
            </a:pPr>
            <a:r>
              <a:t>Frieden – German</a:t>
            </a:r>
          </a:p>
          <a:p>
            <a:pPr>
              <a:defRPr sz="800"/>
            </a:pPr>
            <a:r>
              <a:t>Paz – Spanish</a:t>
            </a:r>
          </a:p>
          <a:p>
            <a:pPr/>
            <a:r>
              <a:t>Pokój</a:t>
            </a:r>
            <a:r>
              <a:t> – Polish</a:t>
            </a:r>
          </a:p>
          <a:p>
            <a:pPr/>
            <a:r>
              <a:t>Salam - Arabic</a:t>
            </a:r>
          </a:p>
          <a:p>
            <a:pPr/>
          </a:p>
          <a:p>
            <a:pPr/>
          </a:p>
          <a:p>
            <a:pPr marL="171450" indent="-171450">
              <a:buSzPct val="100000"/>
              <a:buChar char="-"/>
            </a:p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9" name="Shape 129"/>
          <p:cNvSpPr/>
          <p:nvPr>
            <p:ph type="sldImg"/>
          </p:nvPr>
        </p:nvSpPr>
        <p:spPr>
          <a:prstGeom prst="rect">
            <a:avLst/>
          </a:prstGeom>
        </p:spPr>
        <p:txBody>
          <a:bodyPr/>
          <a:lstStyle/>
          <a:p>
            <a:pPr/>
          </a:p>
        </p:txBody>
      </p:sp>
      <p:sp>
        <p:nvSpPr>
          <p:cNvPr id="130" name="Shape 130"/>
          <p:cNvSpPr/>
          <p:nvPr>
            <p:ph type="body" sz="quarter" idx="1"/>
          </p:nvPr>
        </p:nvSpPr>
        <p:spPr>
          <a:prstGeom prst="rect">
            <a:avLst/>
          </a:prstGeom>
        </p:spPr>
        <p:txBody>
          <a:bodyPr/>
          <a:lstStyle/>
          <a:p>
            <a:pPr/>
            <a:r>
              <a:t>Example songs:</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5"/>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89" cy="823913"/>
          </a:xfrm>
          <a:prstGeom prst="rect">
            <a:avLst/>
          </a:prstGeom>
        </p:spPr>
        <p:txBody>
          <a:bodyPr anchor="b"/>
          <a:lstStyle>
            <a:lvl1pPr marL="0" indent="0">
              <a:buSzTx/>
              <a:buFontTx/>
              <a:buNone/>
              <a:defRPr b="1" sz="2400"/>
            </a:lvl1pPr>
            <a:lvl2pPr marL="0" indent="457200">
              <a:buSzTx/>
              <a:buFontTx/>
              <a:buNone/>
              <a:defRPr b="1" sz="2400"/>
            </a:lvl2pPr>
            <a:lvl3pPr marL="0" indent="914400">
              <a:buSzTx/>
              <a:buFontTx/>
              <a:buNone/>
              <a:defRPr b="1" sz="2400"/>
            </a:lvl3pPr>
            <a:lvl4pPr marL="0" indent="1371600">
              <a:buSzTx/>
              <a:buFontTx/>
              <a:buNone/>
              <a:defRPr b="1" sz="2400"/>
            </a:lvl4pPr>
            <a:lvl5pPr marL="0" indent="182880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13"/>
          </p:nvPr>
        </p:nvSpPr>
        <p:spPr>
          <a:xfrm>
            <a:off x="6172200" y="1681163"/>
            <a:ext cx="5183188" cy="823913"/>
          </a:xfrm>
          <a:prstGeom prst="rect">
            <a:avLst/>
          </a:prstGeom>
        </p:spPr>
        <p:txBody>
          <a:bodyPr anchor="b"/>
          <a:lstStyle/>
          <a:p>
            <a:pPr marL="0" indent="0">
              <a:buSzTx/>
              <a:buFontTx/>
              <a:buNone/>
              <a:defRPr b="1" sz="2400"/>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39"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13"/>
          </p:nvPr>
        </p:nvSpPr>
        <p:spPr>
          <a:xfrm>
            <a:off x="839787" y="2057400"/>
            <a:ext cx="3932238" cy="3811588"/>
          </a:xfrm>
          <a:prstGeom prst="rect">
            <a:avLst/>
          </a:prstGeom>
        </p:spPr>
        <p:txBody>
          <a:bodyPr/>
          <a:lstStyle/>
          <a:p>
            <a:pPr marL="0" indent="0">
              <a:buSzTx/>
              <a:buFontTx/>
              <a:buNone/>
              <a:defRPr sz="1600"/>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39" cy="1600200"/>
          </a:xfrm>
          <a:prstGeom prst="rect">
            <a:avLst/>
          </a:prstGeom>
        </p:spPr>
        <p:txBody>
          <a:bodyPr anchor="b"/>
          <a:lstStyle>
            <a:lvl1pPr>
              <a:defRPr sz="3200"/>
            </a:lvl1pPr>
          </a:lstStyle>
          <a:p>
            <a:pPr/>
            <a:r>
              <a:t>Title Text</a:t>
            </a:r>
          </a:p>
        </p:txBody>
      </p:sp>
      <p:sp>
        <p:nvSpPr>
          <p:cNvPr id="83" name="Picture Placeholder 2"/>
          <p:cNvSpPr/>
          <p:nvPr>
            <p:ph type="pic" sz="half" idx="13"/>
          </p:nvPr>
        </p:nvSpPr>
        <p:spPr>
          <a:xfrm>
            <a:off x="5183187" y="987425"/>
            <a:ext cx="6172201" cy="4873625"/>
          </a:xfrm>
          <a:prstGeom prst="rect">
            <a:avLst/>
          </a:prstGeom>
        </p:spPr>
        <p:txBody>
          <a:bodyPr lIns="91439" rIns="91439">
            <a:noAutofit/>
          </a:bodyPr>
          <a:lstStyle/>
          <a:p>
            <a:pPr/>
          </a:p>
        </p:txBody>
      </p:sp>
      <p:sp>
        <p:nvSpPr>
          <p:cNvPr id="84" name="Body Level One…"/>
          <p:cNvSpPr txBox="1"/>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9" rIns="45719"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9" rIns="45719">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standalone="no" ?><Relationships xmlns="http://schemas.openxmlformats.org/package/2006/relationships"><Relationship Id="rId1" Target="../slideLayouts/slideLayout1.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s>
</file>

<file path=ppt/slides/_rels/slide10.xml.rels><?xml version="1.0" encoding="UTF-8" standalone="no" ?><Relationships xmlns="http://schemas.openxmlformats.org/package/2006/relationships"><Relationship Id="rId1" Target="../slideLayouts/slideLayout6.xml" Type="http://schemas.openxmlformats.org/officeDocument/2006/relationships/slideLayout"/><Relationship Id="rId2" Target="../notesSlides/notesSlide10.xml" Type="http://schemas.openxmlformats.org/officeDocument/2006/relationships/notesSlide"/><Relationship Id="rId3" Target="../media/image10.jpeg" Type="http://schemas.openxmlformats.org/officeDocument/2006/relationships/image"/></Relationships>
</file>

<file path=ppt/slides/_rels/slide11.xml.rels><?xml version="1.0" encoding="UTF-8" standalone="no" ?><Relationships xmlns="http://schemas.openxmlformats.org/package/2006/relationships"><Relationship Id="rId1" Target="../slideLayouts/slideLayout2.xml" Type="http://schemas.openxmlformats.org/officeDocument/2006/relationships/slideLayout"/><Relationship Id="rId2" Target="../notesSlides/notesSlide11.xml" Type="http://schemas.openxmlformats.org/officeDocument/2006/relationships/notesSlide"/><Relationship Id="rId3" Target="../media/image11.jpeg" Type="http://schemas.openxmlformats.org/officeDocument/2006/relationships/image"/><Relationship Id="rId4" Target="http://www.rbl.org.uk/remembrance" TargetMode="External" Type="http://schemas.openxmlformats.org/officeDocument/2006/relationships/hyperlink"/></Relationships>
</file>

<file path=ppt/slides/_rels/slide2.xml.rels><?xml version="1.0" encoding="UTF-8" standalone="no" ?><Relationships xmlns="http://schemas.openxmlformats.org/package/2006/relationships"><Relationship Id="rId1" Target="../slideLayouts/slideLayout2.xml" Type="http://schemas.openxmlformats.org/officeDocument/2006/relationships/slideLayout"/><Relationship Id="rId2" Target="../notesSlides/notesSlide2.xml" Type="http://schemas.openxmlformats.org/officeDocument/2006/relationships/notesSlide"/><Relationship Id="rId3" Target="../media/image2.jpeg" Type="http://schemas.openxmlformats.org/officeDocument/2006/relationships/image"/></Relationships>
</file>

<file path=ppt/slides/_rels/slide3.xml.rels><?xml version="1.0" encoding="UTF-8" standalone="no" ?><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media/image3.jpeg" Type="http://schemas.openxmlformats.org/officeDocument/2006/relationships/image"/></Relationships>
</file>

<file path=ppt/slides/_rels/slide4.xml.rels><?xml version="1.0" encoding="UTF-8" standalone="no" ?><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 Id="rId3" Target="../media/image4.jpeg" Type="http://schemas.openxmlformats.org/officeDocument/2006/relationships/image"/></Relationships>
</file>

<file path=ppt/slides/_rels/slide5.xml.rels><?xml version="1.0" encoding="UTF-8" standalone="no" ?><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 Id="rId3" Target="../media/image5.jpeg" Type="http://schemas.openxmlformats.org/officeDocument/2006/relationships/image"/></Relationships>
</file>

<file path=ppt/slides/_rels/slide6.xml.rels><?xml version="1.0" encoding="UTF-8" standalone="no" ?><Relationships xmlns="http://schemas.openxmlformats.org/package/2006/relationships"><Relationship Id="rId1" Target="../slideLayouts/slideLayout2.xml" Type="http://schemas.openxmlformats.org/officeDocument/2006/relationships/slideLayout"/><Relationship Id="rId2" Target="../notesSlides/notesSlide6.xml" Type="http://schemas.openxmlformats.org/officeDocument/2006/relationships/notesSlide"/><Relationship Id="rId3" Target="../media/image6.jpeg" Type="http://schemas.openxmlformats.org/officeDocument/2006/relationships/image"/></Relationships>
</file>

<file path=ppt/slides/_rels/slide7.xml.rels><?xml version="1.0" encoding="UTF-8" standalone="no" ?><Relationships xmlns="http://schemas.openxmlformats.org/package/2006/relationships"><Relationship Id="rId1" Target="../slideLayouts/slideLayout2.xml" Type="http://schemas.openxmlformats.org/officeDocument/2006/relationships/slideLayout"/><Relationship Id="rId2" Target="../notesSlides/notesSlide7.xml" Type="http://schemas.openxmlformats.org/officeDocument/2006/relationships/notesSlide"/><Relationship Id="rId3" Target="../media/image7.jpeg" Type="http://schemas.openxmlformats.org/officeDocument/2006/relationships/image"/></Relationships>
</file>

<file path=ppt/slides/_rels/slide8.xml.rels><?xml version="1.0" encoding="UTF-8" standalone="no" ?><Relationships xmlns="http://schemas.openxmlformats.org/package/2006/relationships"><Relationship Id="rId1" Target="../slideLayouts/slideLayout2.xml" Type="http://schemas.openxmlformats.org/officeDocument/2006/relationships/slideLayout"/><Relationship Id="rId2" Target="../notesSlides/notesSlide8.xml" Type="http://schemas.openxmlformats.org/officeDocument/2006/relationships/notesSlide"/><Relationship Id="rId3" Target="../media/image8.jpeg" Type="http://schemas.openxmlformats.org/officeDocument/2006/relationships/image"/></Relationships>
</file>

<file path=ppt/slides/_rels/slide9.xml.rels><?xml version="1.0" encoding="UTF-8" standalone="no" ?><Relationships xmlns="http://schemas.openxmlformats.org/package/2006/relationships"><Relationship Id="rId1" Target="../slideLayouts/slideLayout2.xml" Type="http://schemas.openxmlformats.org/officeDocument/2006/relationships/slideLayout"/><Relationship Id="rId2" Target="../notesSlides/notesSlide9.xml" Type="http://schemas.openxmlformats.org/officeDocument/2006/relationships/notesSlide"/><Relationship Id="rId3" Target="../media/image9.jpe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Image" descr="Image"/>
          <p:cNvPicPr>
            <a:picLocks noChangeAspect="1"/>
          </p:cNvPicPr>
          <p:nvPr/>
        </p:nvPicPr>
        <p:blipFill>
          <a:blip r:embed="rId3">
            <a:extLst/>
          </a:blip>
          <a:stretch>
            <a:fillRect/>
          </a:stretch>
        </p:blipFill>
        <p:spPr>
          <a:xfrm>
            <a:off x="0" y="0"/>
            <a:ext cx="12192000" cy="6858000"/>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2" name="Title 1"/>
          <p:cNvSpPr txBox="1"/>
          <p:nvPr>
            <p:ph type="title"/>
          </p:nvPr>
        </p:nvSpPr>
        <p:spPr>
          <a:prstGeom prst="rect">
            <a:avLst/>
          </a:prstGeom>
        </p:spPr>
        <p:txBody>
          <a:bodyPr/>
          <a:lstStyle/>
          <a:p>
            <a:pPr/>
            <a:r>
              <a:t>Share stories of VE Day</a:t>
            </a:r>
          </a:p>
        </p:txBody>
      </p:sp>
      <p:pic>
        <p:nvPicPr>
          <p:cNvPr id="133" name="Image" descr="Image"/>
          <p:cNvPicPr>
            <a:picLocks noChangeAspect="1"/>
          </p:cNvPicPr>
          <p:nvPr/>
        </p:nvPicPr>
        <p:blipFill>
          <a:blip r:embed="rId3">
            <a:extLst/>
          </a:blip>
          <a:stretch>
            <a:fillRect/>
          </a:stretch>
        </p:blipFill>
        <p:spPr>
          <a:xfrm>
            <a:off x="0" y="0"/>
            <a:ext cx="12192000" cy="6858000"/>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7" name="Image" descr="Image"/>
          <p:cNvPicPr>
            <a:picLocks noChangeAspect="1"/>
          </p:cNvPicPr>
          <p:nvPr/>
        </p:nvPicPr>
        <p:blipFill>
          <a:blip r:embed="rId3">
            <a:extLst/>
          </a:blip>
          <a:stretch>
            <a:fillRect/>
          </a:stretch>
        </p:blipFill>
        <p:spPr>
          <a:xfrm>
            <a:off x="0" y="0"/>
            <a:ext cx="12192000" cy="6858000"/>
          </a:xfrm>
          <a:prstGeom prst="rect">
            <a:avLst/>
          </a:prstGeom>
          <a:ln w="12700">
            <a:miter lim="400000"/>
          </a:ln>
        </p:spPr>
      </p:pic>
      <p:sp>
        <p:nvSpPr>
          <p:cNvPr id="138" name="www.rbl.org.uk/remembrance">
            <a:hlinkClick r:id="rId4" invalidUrl="" action="" tgtFrame="" tooltip="" history="1" highlightClick="0" endSnd="0"/>
          </p:cNvPr>
          <p:cNvSpPr txBox="1"/>
          <p:nvPr/>
        </p:nvSpPr>
        <p:spPr>
          <a:xfrm>
            <a:off x="4722683" y="5866996"/>
            <a:ext cx="2746634" cy="313393"/>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gn="ctr">
              <a:lnSpc>
                <a:spcPct val="90000"/>
              </a:lnSpc>
              <a:spcBef>
                <a:spcPts val="1000"/>
              </a:spcBef>
              <a:defRPr sz="1600" u="sng">
                <a:solidFill>
                  <a:srgbClr val="0563C1"/>
                </a:solidFill>
                <a:uFill>
                  <a:solidFill>
                    <a:srgbClr val="0563C1"/>
                  </a:solidFill>
                </a:uFill>
                <a:latin typeface="Arial"/>
                <a:ea typeface="Arial"/>
                <a:cs typeface="Arial"/>
                <a:sym typeface="Arial"/>
                <a:hlinkClick r:id="rId4" invalidUrl="" action="" tgtFrame="" tooltip="" history="1" highlightClick="0" endSnd="0"/>
              </a:defRPr>
            </a:lvl1pPr>
          </a:lstStyle>
          <a:p>
            <a:pPr>
              <a:defRPr u="none">
                <a:solidFill>
                  <a:srgbClr val="0D5AA3"/>
                </a:solidFill>
                <a:uFillTx/>
              </a:defRPr>
            </a:pPr>
            <a:r>
              <a:rPr u="sng">
                <a:solidFill>
                  <a:srgbClr val="0563C1"/>
                </a:solidFill>
                <a:uFill>
                  <a:solidFill>
                    <a:srgbClr val="0563C1"/>
                  </a:solidFill>
                </a:uFill>
                <a:hlinkClick r:id="rId4" invalidUrl="" action="" tgtFrame="" tooltip="" history="1" highlightClick="0" endSnd="0"/>
              </a:rPr>
              <a:t>www.rbl.org.uk/remembrance</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8" name="Image" descr="Image"/>
          <p:cNvPicPr>
            <a:picLocks noChangeAspect="1"/>
          </p:cNvPicPr>
          <p:nvPr/>
        </p:nvPicPr>
        <p:blipFill>
          <a:blip r:embed="rId3">
            <a:extLst/>
          </a:blip>
          <a:stretch>
            <a:fillRect/>
          </a:stretch>
        </p:blipFill>
        <p:spPr>
          <a:xfrm>
            <a:off x="0" y="0"/>
            <a:ext cx="12192000" cy="6858000"/>
          </a:xfrm>
          <a:prstGeom prst="rect">
            <a:avLst/>
          </a:prstGeom>
          <a:ln w="12700">
            <a:miter lim="400000"/>
          </a:ln>
        </p:spPr>
      </p:pic>
      <p:sp>
        <p:nvSpPr>
          <p:cNvPr id="99" name="Why is VE Day such an…"/>
          <p:cNvSpPr txBox="1"/>
          <p:nvPr/>
        </p:nvSpPr>
        <p:spPr>
          <a:xfrm>
            <a:off x="7527648" y="2502208"/>
            <a:ext cx="2871228" cy="765953"/>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lnSpc>
                <a:spcPct val="90000"/>
              </a:lnSpc>
              <a:spcBef>
                <a:spcPts val="1000"/>
              </a:spcBef>
              <a:defRPr sz="2000">
                <a:solidFill>
                  <a:srgbClr val="096430"/>
                </a:solidFill>
                <a:latin typeface="Arial"/>
                <a:ea typeface="Arial"/>
                <a:cs typeface="Arial"/>
                <a:sym typeface="Arial"/>
              </a:defRPr>
            </a:pPr>
            <a:r>
              <a:t>Why is VE Day such an</a:t>
            </a:r>
          </a:p>
          <a:p>
            <a:pPr>
              <a:lnSpc>
                <a:spcPct val="90000"/>
              </a:lnSpc>
              <a:spcBef>
                <a:spcPts val="1000"/>
              </a:spcBef>
              <a:defRPr sz="2000">
                <a:solidFill>
                  <a:srgbClr val="096430"/>
                </a:solidFill>
                <a:latin typeface="Arial"/>
                <a:ea typeface="Arial"/>
                <a:cs typeface="Arial"/>
                <a:sym typeface="Arial"/>
              </a:defRPr>
            </a:pPr>
            <a:r>
              <a:t>important day in history?</a:t>
            </a:r>
          </a:p>
        </p:txBody>
      </p:sp>
      <p:sp>
        <p:nvSpPr>
          <p:cNvPr id="100" name="How did people feel about…"/>
          <p:cNvSpPr txBox="1"/>
          <p:nvPr/>
        </p:nvSpPr>
        <p:spPr>
          <a:xfrm>
            <a:off x="7527648" y="4118523"/>
            <a:ext cx="3041388" cy="765952"/>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p>
            <a:pPr>
              <a:lnSpc>
                <a:spcPct val="90000"/>
              </a:lnSpc>
              <a:spcBef>
                <a:spcPts val="1000"/>
              </a:spcBef>
              <a:defRPr sz="2000">
                <a:solidFill>
                  <a:srgbClr val="096430"/>
                </a:solidFill>
                <a:latin typeface="Arial"/>
                <a:ea typeface="Arial"/>
                <a:cs typeface="Arial"/>
                <a:sym typeface="Arial"/>
              </a:defRPr>
            </a:pPr>
            <a:r>
              <a:t>How did people feel about</a:t>
            </a:r>
          </a:p>
          <a:p>
            <a:pPr>
              <a:lnSpc>
                <a:spcPct val="90000"/>
              </a:lnSpc>
              <a:spcBef>
                <a:spcPts val="1000"/>
              </a:spcBef>
              <a:defRPr sz="2000">
                <a:solidFill>
                  <a:srgbClr val="096430"/>
                </a:solidFill>
                <a:latin typeface="Arial"/>
                <a:ea typeface="Arial"/>
                <a:cs typeface="Arial"/>
                <a:sym typeface="Arial"/>
              </a:defRPr>
            </a:pPr>
            <a:r>
              <a:t>VE Day?</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4" name="Image" descr="Image"/>
          <p:cNvPicPr>
            <a:picLocks noChangeAspect="1"/>
          </p:cNvPicPr>
          <p:nvPr/>
        </p:nvPicPr>
        <p:blipFill>
          <a:blip r:embed="rId3">
            <a:extLst/>
          </a:blip>
          <a:stretch>
            <a:fillRect/>
          </a:stretch>
        </p:blipFill>
        <p:spPr>
          <a:xfrm>
            <a:off x="0" y="0"/>
            <a:ext cx="12192000" cy="6858000"/>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8" name="Image" descr="Image"/>
          <p:cNvPicPr>
            <a:picLocks noChangeAspect="1"/>
          </p:cNvPicPr>
          <p:nvPr/>
        </p:nvPicPr>
        <p:blipFill>
          <a:blip r:embed="rId3">
            <a:extLst/>
          </a:blip>
          <a:stretch>
            <a:fillRect/>
          </a:stretch>
        </p:blipFill>
        <p:spPr>
          <a:xfrm>
            <a:off x="0" y="0"/>
            <a:ext cx="12192000" cy="6858000"/>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2" name="Image" descr="Image"/>
          <p:cNvPicPr>
            <a:picLocks noChangeAspect="1"/>
          </p:cNvPicPr>
          <p:nvPr/>
        </p:nvPicPr>
        <p:blipFill>
          <a:blip r:embed="rId3">
            <a:extLst/>
          </a:blip>
          <a:stretch>
            <a:fillRect/>
          </a:stretch>
        </p:blipFill>
        <p:spPr>
          <a:xfrm>
            <a:off x="0" y="0"/>
            <a:ext cx="12192000" cy="6858000"/>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6" name="Image" descr="Image"/>
          <p:cNvPicPr>
            <a:picLocks noChangeAspect="1"/>
          </p:cNvPicPr>
          <p:nvPr/>
        </p:nvPicPr>
        <p:blipFill>
          <a:blip r:embed="rId3">
            <a:extLst/>
          </a:blip>
          <a:stretch>
            <a:fillRect/>
          </a:stretch>
        </p:blipFill>
        <p:spPr>
          <a:xfrm>
            <a:off x="0" y="0"/>
            <a:ext cx="12192000" cy="6858000"/>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0" name="Image" descr="Image"/>
          <p:cNvPicPr>
            <a:picLocks noChangeAspect="1"/>
          </p:cNvPicPr>
          <p:nvPr/>
        </p:nvPicPr>
        <p:blipFill>
          <a:blip r:embed="rId3">
            <a:extLst/>
          </a:blip>
          <a:stretch>
            <a:fillRect/>
          </a:stretch>
        </p:blipFill>
        <p:spPr>
          <a:xfrm>
            <a:off x="0" y="0"/>
            <a:ext cx="12192000" cy="6858000"/>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4" name="Image" descr="Image"/>
          <p:cNvPicPr>
            <a:picLocks noChangeAspect="1"/>
          </p:cNvPicPr>
          <p:nvPr/>
        </p:nvPicPr>
        <p:blipFill>
          <a:blip r:embed="rId3">
            <a:extLst/>
          </a:blip>
          <a:stretch>
            <a:fillRect/>
          </a:stretch>
        </p:blipFill>
        <p:spPr>
          <a:xfrm>
            <a:off x="0" y="0"/>
            <a:ext cx="12192000" cy="6858000"/>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8" name="Image" descr="Image"/>
          <p:cNvPicPr>
            <a:picLocks noChangeAspect="1"/>
          </p:cNvPicPr>
          <p:nvPr/>
        </p:nvPicPr>
        <p:blipFill>
          <a:blip r:embed="rId3">
            <a:extLst/>
          </a:blip>
          <a:stretch>
            <a:fillRect/>
          </a:stretch>
        </p:blipFill>
        <p:spPr>
          <a:xfrm>
            <a:off x="0" y="0"/>
            <a:ext cx="12192000" cy="6858000"/>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5B9BD5"/>
      </a:accent1>
      <a:accent2>
        <a:srgbClr val="ED7D31"/>
      </a:accent2>
      <a:accent3>
        <a:srgbClr val="A5A5A5"/>
      </a:accent3>
      <a:accent4>
        <a:srgbClr val="FFC000"/>
      </a:accent4>
      <a:accent5>
        <a:srgbClr val="4472C4"/>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735433</vt:lpwstr>
  </property>
  <property fmtid="{D5CDD505-2E9C-101B-9397-08002B2CF9AE}" name="NXPowerLiteSettings" pid="3">
    <vt:lpwstr>C7000400038000</vt:lpwstr>
  </property>
  <property fmtid="{D5CDD505-2E9C-101B-9397-08002B2CF9AE}" name="NXPowerLiteVersion" pid="4">
    <vt:lpwstr>S9.0.1</vt:lpwstr>
  </property>
</Properties>
</file>