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58" r:id="rId4"/>
    <p:sldId id="262" r:id="rId5"/>
    <p:sldId id="304" r:id="rId6"/>
    <p:sldId id="302" r:id="rId7"/>
    <p:sldId id="268" r:id="rId8"/>
    <p:sldId id="269" r:id="rId9"/>
    <p:sldId id="270" r:id="rId10"/>
    <p:sldId id="271" r:id="rId11"/>
    <p:sldId id="273" r:id="rId12"/>
    <p:sldId id="275" r:id="rId13"/>
    <p:sldId id="277" r:id="rId14"/>
    <p:sldId id="278" r:id="rId15"/>
    <p:sldId id="279" r:id="rId16"/>
    <p:sldId id="280" r:id="rId17"/>
    <p:sldId id="284" r:id="rId18"/>
    <p:sldId id="286" r:id="rId19"/>
    <p:sldId id="287" r:id="rId20"/>
    <p:sldId id="288" r:id="rId21"/>
    <p:sldId id="289" r:id="rId22"/>
    <p:sldId id="293" r:id="rId23"/>
    <p:sldId id="295" r:id="rId24"/>
    <p:sldId id="296" r:id="rId25"/>
    <p:sldId id="297" r:id="rId26"/>
    <p:sldId id="298" r:id="rId27"/>
    <p:sldId id="299"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D4E781B-AEC1-42D8-8F1B-C61614A6804D}">
  <a:tblStyle styleId="{3D4E781B-AEC1-42D8-8F1B-C61614A6804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786EBD9-843B-40E9-96D3-62A02023B093}" styleName="Table_1">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4"/>
    <p:restoredTop sz="94618"/>
  </p:normalViewPr>
  <p:slideViewPr>
    <p:cSldViewPr snapToGrid="0">
      <p:cViewPr varScale="1">
        <p:scale>
          <a:sx n="69" d="100"/>
          <a:sy n="69" d="100"/>
        </p:scale>
        <p:origin x="169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07467937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4228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4444929183_2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4444929183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50753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4444929183_2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4444929183_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234274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4444929183_2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4444929183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9128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4eee602df6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5" name="Google Shape;235;g4eee602df6_1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71596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4eee602df6_1_6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4eee602df6_1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193403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4eee602df6_1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g4eee602df6_1_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468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4eee602df6_1_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4eee602df6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971516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4eee602df6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4eee602df6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9140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4eee602df6_1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0" name="Google Shape;300;g4eee602df6_1_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49074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4eee602df6_1_10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4eee602df6_1_1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0418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4444929183_0_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4444929183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013770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4ef12b3c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6" name="Google Shape;316;g4ef12b3c71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50297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4eee602df6_1_10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4eee602df6_1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19467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g4eee602df6_1_1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9" name="Google Shape;349;g4eee602df6_1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22098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4eee602df6_1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3" name="Google Shape;363;g4eee602df6_1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57216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4ef12b3c7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2" name="Google Shape;372;g4ef12b3c71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45319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g4eee602df6_1_1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9" name="Google Shape;379;g4eee602df6_1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670661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4eee602df6_1_1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6" name="Google Shape;386;g4eee602df6_1_1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249459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4eee602df6_1_1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2" name="Google Shape;392;g4eee602df6_1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08175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11781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4444929183_0_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4444929183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69206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4444929183_0_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4444929183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66088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4444929183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g4444929183_0_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0237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4444929183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g4444929183_3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5182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4444929183_3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4444929183_3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2520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4444929183_3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g4444929183_3_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1128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6" name="Google Shape;26;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685800" y="-259400"/>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GB" u="sng" dirty="0">
                <a:latin typeface="XCCW Joined 5a" panose="03050602040000000000" pitchFamily="66" charset="0"/>
              </a:rPr>
              <a:t>Lesson 1</a:t>
            </a:r>
            <a:endParaRPr u="sng" dirty="0">
              <a:latin typeface="XCCW Joined 5a" panose="03050602040000000000" pitchFamily="66" charset="0"/>
            </a:endParaRPr>
          </a:p>
        </p:txBody>
      </p:sp>
      <p:sp>
        <p:nvSpPr>
          <p:cNvPr id="85" name="Google Shape;85;p13"/>
          <p:cNvSpPr txBox="1">
            <a:spLocks noGrp="1"/>
          </p:cNvSpPr>
          <p:nvPr>
            <p:ph type="subTitle" idx="1"/>
          </p:nvPr>
        </p:nvSpPr>
        <p:spPr>
          <a:xfrm>
            <a:off x="211500" y="915025"/>
            <a:ext cx="8721000" cy="1752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3200"/>
              <a:buNone/>
            </a:pPr>
            <a:r>
              <a:rPr lang="en-GB" sz="2400" dirty="0">
                <a:latin typeface="XCCW Joined 5a" panose="03050602040000000000" pitchFamily="66" charset="0"/>
              </a:rPr>
              <a:t>L.O: I can </a:t>
            </a:r>
            <a:r>
              <a:rPr lang="en-GB" sz="2400" dirty="0" smtClean="0">
                <a:latin typeface="XCCW Joined 5a" panose="03050602040000000000" pitchFamily="66" charset="0"/>
              </a:rPr>
              <a:t>identify key facts</a:t>
            </a:r>
          </a:p>
          <a:p>
            <a:pPr marL="0" lvl="0" indent="0" algn="ctr" rtl="0">
              <a:spcBef>
                <a:spcPts val="0"/>
              </a:spcBef>
              <a:spcAft>
                <a:spcPts val="0"/>
              </a:spcAft>
              <a:buClr>
                <a:srgbClr val="888888"/>
              </a:buClr>
              <a:buSzPts val="3200"/>
              <a:buNone/>
            </a:pPr>
            <a:r>
              <a:rPr lang="en-GB" sz="2400" dirty="0" smtClean="0">
                <a:latin typeface="XCCW Joined 5a" panose="03050602040000000000" pitchFamily="66" charset="0"/>
              </a:rPr>
              <a:t>L.O</a:t>
            </a:r>
            <a:r>
              <a:rPr lang="en-GB" sz="2400" dirty="0">
                <a:latin typeface="XCCW Joined 5a" panose="03050602040000000000" pitchFamily="66" charset="0"/>
              </a:rPr>
              <a:t>: I can </a:t>
            </a:r>
            <a:r>
              <a:rPr lang="en-GB" sz="2400" dirty="0" smtClean="0">
                <a:latin typeface="XCCW Joined 5a" panose="03050602040000000000" pitchFamily="66" charset="0"/>
              </a:rPr>
              <a:t>identify the key features of a non-fiction text.</a:t>
            </a:r>
            <a:endParaRPr sz="2400" dirty="0">
              <a:latin typeface="XCCW Joined 5a" panose="03050602040000000000" pitchFamily="66" charset="0"/>
            </a:endParaRPr>
          </a:p>
          <a:p>
            <a:pPr marL="0" lvl="0" indent="0" algn="ctr" rtl="0">
              <a:spcBef>
                <a:spcPts val="0"/>
              </a:spcBef>
              <a:spcAft>
                <a:spcPts val="0"/>
              </a:spcAft>
              <a:buClr>
                <a:srgbClr val="888888"/>
              </a:buClr>
              <a:buSzPts val="3200"/>
              <a:buNone/>
            </a:pPr>
            <a:endParaRPr sz="2400" dirty="0">
              <a:latin typeface="XCCW Joined 5a" panose="03050602040000000000" pitchFamily="66" charset="0"/>
            </a:endParaRPr>
          </a:p>
          <a:p>
            <a:pPr marL="0" lvl="0" indent="0" algn="ctr" rtl="0">
              <a:spcBef>
                <a:spcPts val="0"/>
              </a:spcBef>
              <a:spcAft>
                <a:spcPts val="0"/>
              </a:spcAft>
              <a:buClr>
                <a:srgbClr val="888888"/>
              </a:buClr>
              <a:buSzPts val="3200"/>
              <a:buNone/>
            </a:pPr>
            <a:r>
              <a:rPr lang="en-GB" sz="3600" dirty="0">
                <a:latin typeface="XCCW Joined 5a" panose="03050602040000000000" pitchFamily="66" charset="0"/>
              </a:rPr>
              <a:t>Text </a:t>
            </a:r>
            <a:r>
              <a:rPr lang="en-GB" sz="3600" dirty="0" smtClean="0">
                <a:latin typeface="XCCW Joined 5a" panose="03050602040000000000" pitchFamily="66" charset="0"/>
              </a:rPr>
              <a:t>Talk</a:t>
            </a:r>
          </a:p>
          <a:p>
            <a:pPr marL="0" lvl="0" indent="0" algn="ctr" rtl="0">
              <a:spcBef>
                <a:spcPts val="0"/>
              </a:spcBef>
              <a:spcAft>
                <a:spcPts val="0"/>
              </a:spcAft>
              <a:buClr>
                <a:srgbClr val="888888"/>
              </a:buClr>
              <a:buSzPts val="3200"/>
              <a:buNone/>
            </a:pPr>
            <a:r>
              <a:rPr lang="en-GB" sz="3600" dirty="0" smtClean="0">
                <a:latin typeface="XCCW Joined 5a" panose="03050602040000000000" pitchFamily="66" charset="0"/>
              </a:rPr>
              <a:t>Facts about India</a:t>
            </a:r>
            <a:endParaRPr sz="3600" dirty="0">
              <a:latin typeface="XCCW Joined 5a" panose="03050602040000000000" pitchFamily="66" charset="0"/>
            </a:endParaRPr>
          </a:p>
        </p:txBody>
      </p:sp>
      <p:pic>
        <p:nvPicPr>
          <p:cNvPr id="3" name="Picture 2"/>
          <p:cNvPicPr>
            <a:picLocks noChangeAspect="1"/>
          </p:cNvPicPr>
          <p:nvPr/>
        </p:nvPicPr>
        <p:blipFill>
          <a:blip r:embed="rId3"/>
          <a:stretch>
            <a:fillRect/>
          </a:stretch>
        </p:blipFill>
        <p:spPr>
          <a:xfrm>
            <a:off x="3018126" y="3587028"/>
            <a:ext cx="3107748" cy="307021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8"/>
          <p:cNvSpPr txBox="1">
            <a:spLocks noGrp="1"/>
          </p:cNvSpPr>
          <p:nvPr>
            <p:ph type="title"/>
          </p:nvPr>
        </p:nvSpPr>
        <p:spPr>
          <a:xfrm>
            <a:off x="831025" y="316596"/>
            <a:ext cx="8229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GB" u="sng" dirty="0">
                <a:latin typeface="XCCW Joined 5a" panose="03050602040000000000" pitchFamily="66" charset="0"/>
              </a:rPr>
              <a:t>Tell your partner</a:t>
            </a:r>
            <a:endParaRPr u="sng" dirty="0">
              <a:latin typeface="XCCW Joined 5a" panose="03050602040000000000" pitchFamily="66" charset="0"/>
            </a:endParaRPr>
          </a:p>
        </p:txBody>
      </p:sp>
      <p:sp>
        <p:nvSpPr>
          <p:cNvPr id="200" name="Google Shape;200;p28"/>
          <p:cNvSpPr txBox="1">
            <a:spLocks noGrp="1"/>
          </p:cNvSpPr>
          <p:nvPr>
            <p:ph type="body" idx="1"/>
          </p:nvPr>
        </p:nvSpPr>
        <p:spPr>
          <a:xfrm>
            <a:off x="1" y="1600200"/>
            <a:ext cx="9060624" cy="4526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GB" sz="3000" dirty="0">
                <a:latin typeface="XCCW Joined 5a" panose="03050602040000000000" pitchFamily="66" charset="0"/>
                <a:ea typeface="Arial"/>
                <a:cs typeface="Arial"/>
                <a:sym typeface="Arial"/>
              </a:rPr>
              <a:t>Find and copy a word </a:t>
            </a:r>
            <a:r>
              <a:rPr lang="en-GB" sz="3000" dirty="0" smtClean="0">
                <a:latin typeface="XCCW Joined 5a" panose="03050602040000000000" pitchFamily="66" charset="0"/>
                <a:ea typeface="Arial"/>
                <a:cs typeface="Arial"/>
                <a:sym typeface="Arial"/>
              </a:rPr>
              <a:t>that means </a:t>
            </a:r>
            <a:r>
              <a:rPr lang="en-GB" sz="3000" dirty="0" smtClean="0">
                <a:latin typeface="XCCW Joined 5a" panose="03050602040000000000" pitchFamily="66" charset="0"/>
                <a:ea typeface="Arial"/>
                <a:cs typeface="Arial"/>
                <a:sym typeface="Arial"/>
              </a:rPr>
              <a:t>the most important.</a:t>
            </a:r>
            <a:endParaRPr lang="en-GB" sz="3000" dirty="0" smtClean="0">
              <a:latin typeface="XCCW Joined 5a" panose="03050602040000000000" pitchFamily="66" charset="0"/>
              <a:ea typeface="Arial"/>
              <a:cs typeface="Arial"/>
              <a:sym typeface="Arial"/>
            </a:endParaRPr>
          </a:p>
          <a:p>
            <a:pPr marL="0" lvl="0" indent="0" algn="l" rtl="0">
              <a:spcBef>
                <a:spcPts val="0"/>
              </a:spcBef>
              <a:spcAft>
                <a:spcPts val="0"/>
              </a:spcAft>
              <a:buClr>
                <a:schemeClr val="dk1"/>
              </a:buClr>
              <a:buSzPts val="1100"/>
              <a:buFont typeface="Arial"/>
              <a:buNone/>
            </a:pPr>
            <a:endParaRPr sz="3000" dirty="0">
              <a:latin typeface="XCCW Joined 5a" panose="03050602040000000000" pitchFamily="66" charset="0"/>
              <a:ea typeface="Arial"/>
              <a:cs typeface="Arial"/>
              <a:sym typeface="Arial"/>
            </a:endParaRPr>
          </a:p>
          <a:p>
            <a:pPr marL="0" lvl="0" indent="0" algn="l" rtl="0">
              <a:spcBef>
                <a:spcPts val="0"/>
              </a:spcBef>
              <a:spcAft>
                <a:spcPts val="0"/>
              </a:spcAft>
              <a:buNone/>
            </a:pPr>
            <a:endParaRPr sz="3000" dirty="0">
              <a:latin typeface="XCCW Joined 5a" panose="03050602040000000000" pitchFamily="66" charset="0"/>
            </a:endParaRPr>
          </a:p>
        </p:txBody>
      </p:sp>
      <p:pic>
        <p:nvPicPr>
          <p:cNvPr id="201" name="Google Shape;201;p28"/>
          <p:cNvPicPr preferRelativeResize="0"/>
          <p:nvPr/>
        </p:nvPicPr>
        <p:blipFill>
          <a:blip r:embed="rId3">
            <a:alphaModFix/>
          </a:blip>
          <a:stretch>
            <a:fillRect/>
          </a:stretch>
        </p:blipFill>
        <p:spPr>
          <a:xfrm>
            <a:off x="831025" y="386898"/>
            <a:ext cx="1323961" cy="1143000"/>
          </a:xfrm>
          <a:prstGeom prst="rect">
            <a:avLst/>
          </a:prstGeom>
          <a:noFill/>
          <a:ln>
            <a:noFill/>
          </a:ln>
        </p:spPr>
      </p:pic>
      <p:sp>
        <p:nvSpPr>
          <p:cNvPr id="6" name="Google Shape;207;p29"/>
          <p:cNvSpPr txBox="1">
            <a:spLocks/>
          </p:cNvSpPr>
          <p:nvPr/>
        </p:nvSpPr>
        <p:spPr>
          <a:xfrm>
            <a:off x="457199" y="2905007"/>
            <a:ext cx="2530929" cy="505691"/>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0" indent="0">
              <a:spcBef>
                <a:spcPts val="0"/>
              </a:spcBef>
              <a:buFont typeface="Arial"/>
              <a:buNone/>
            </a:pPr>
            <a:r>
              <a:rPr lang="en-GB" sz="2800" dirty="0">
                <a:solidFill>
                  <a:srgbClr val="00B050"/>
                </a:solidFill>
                <a:latin typeface="XCCW Joined 5a" panose="03050602040000000000" pitchFamily="66" charset="0"/>
              </a:rPr>
              <a:t>m</a:t>
            </a:r>
            <a:r>
              <a:rPr lang="en-GB" sz="2800" dirty="0" smtClean="0">
                <a:solidFill>
                  <a:srgbClr val="00B050"/>
                </a:solidFill>
                <a:latin typeface="XCCW Joined 5a" panose="03050602040000000000" pitchFamily="66" charset="0"/>
              </a:rPr>
              <a:t>ain</a:t>
            </a:r>
            <a:r>
              <a:rPr lang="en-GB" sz="2800" dirty="0" smtClean="0">
                <a:solidFill>
                  <a:srgbClr val="00B050"/>
                </a:solidFill>
                <a:latin typeface="XCCW Joined 5a" panose="03050602040000000000" pitchFamily="66" charset="0"/>
              </a:rPr>
              <a:t> </a:t>
            </a:r>
            <a:endParaRPr lang="en-GB" sz="2800" dirty="0">
              <a:solidFill>
                <a:srgbClr val="00B050"/>
              </a:solidFill>
              <a:latin typeface="XCCW Joined 5a" panose="03050602040000000000" pitchFamily="66" charset="0"/>
            </a:endParaRPr>
          </a:p>
        </p:txBody>
      </p:sp>
      <p:pic>
        <p:nvPicPr>
          <p:cNvPr id="4" name="Picture 3"/>
          <p:cNvPicPr>
            <a:picLocks noChangeAspect="1"/>
          </p:cNvPicPr>
          <p:nvPr/>
        </p:nvPicPr>
        <p:blipFill>
          <a:blip r:embed="rId4"/>
          <a:stretch>
            <a:fillRect/>
          </a:stretch>
        </p:blipFill>
        <p:spPr>
          <a:xfrm>
            <a:off x="2988128" y="2642552"/>
            <a:ext cx="3790207" cy="4102587"/>
          </a:xfrm>
          <a:prstGeom prst="rect">
            <a:avLst/>
          </a:prstGeom>
        </p:spPr>
      </p:pic>
      <p:sp>
        <p:nvSpPr>
          <p:cNvPr id="2" name="Oval 1"/>
          <p:cNvSpPr/>
          <p:nvPr/>
        </p:nvSpPr>
        <p:spPr>
          <a:xfrm>
            <a:off x="4156364" y="3463948"/>
            <a:ext cx="942109" cy="4707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3139860" y="1171097"/>
            <a:ext cx="2743857" cy="3165989"/>
          </a:xfrm>
          <a:prstGeom prst="rect">
            <a:avLst/>
          </a:prstGeom>
        </p:spPr>
      </p:pic>
      <p:sp>
        <p:nvSpPr>
          <p:cNvPr id="212" name="Google Shape;212;p30"/>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GB" u="sng" dirty="0">
                <a:latin typeface="XCCW Joined 5a" panose="03050602040000000000" pitchFamily="66" charset="0"/>
              </a:rPr>
              <a:t>Tell your partner</a:t>
            </a:r>
            <a:endParaRPr u="sng" dirty="0">
              <a:latin typeface="XCCW Joined 5a" panose="03050602040000000000" pitchFamily="66" charset="0"/>
            </a:endParaRPr>
          </a:p>
        </p:txBody>
      </p:sp>
      <p:sp>
        <p:nvSpPr>
          <p:cNvPr id="213" name="Google Shape;213;p30"/>
          <p:cNvSpPr txBox="1">
            <a:spLocks noGrp="1"/>
          </p:cNvSpPr>
          <p:nvPr>
            <p:ph type="body" idx="1"/>
          </p:nvPr>
        </p:nvSpPr>
        <p:spPr>
          <a:xfrm>
            <a:off x="42864" y="1632857"/>
            <a:ext cx="8937850" cy="4526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lang="en-US" sz="3000" dirty="0" smtClean="0">
              <a:latin typeface="XCCW Joined 5a" panose="03050602040000000000" pitchFamily="66" charset="0"/>
              <a:ea typeface="Arial"/>
              <a:cs typeface="Arial"/>
              <a:sym typeface="Arial"/>
            </a:endParaRPr>
          </a:p>
          <a:p>
            <a:pPr marL="0" lvl="0" indent="0" algn="l" rtl="0">
              <a:spcBef>
                <a:spcPts val="0"/>
              </a:spcBef>
              <a:spcAft>
                <a:spcPts val="0"/>
              </a:spcAft>
              <a:buNone/>
            </a:pPr>
            <a:endParaRPr lang="en-US" sz="3000" dirty="0">
              <a:latin typeface="XCCW Joined 5a" panose="03050602040000000000" pitchFamily="66" charset="0"/>
              <a:ea typeface="Arial"/>
              <a:cs typeface="Arial"/>
              <a:sym typeface="Arial"/>
            </a:endParaRPr>
          </a:p>
          <a:p>
            <a:pPr marL="0" lvl="0" indent="0" algn="l" rtl="0">
              <a:spcBef>
                <a:spcPts val="0"/>
              </a:spcBef>
              <a:spcAft>
                <a:spcPts val="0"/>
              </a:spcAft>
              <a:buNone/>
            </a:pPr>
            <a:endParaRPr lang="en-US" sz="3000" dirty="0" smtClean="0">
              <a:latin typeface="XCCW Joined 5a" panose="03050602040000000000" pitchFamily="66" charset="0"/>
              <a:ea typeface="Arial"/>
              <a:cs typeface="Arial"/>
              <a:sym typeface="Arial"/>
            </a:endParaRPr>
          </a:p>
          <a:p>
            <a:pPr marL="0" lvl="0" indent="0" algn="l" rtl="0">
              <a:spcBef>
                <a:spcPts val="0"/>
              </a:spcBef>
              <a:spcAft>
                <a:spcPts val="0"/>
              </a:spcAft>
              <a:buNone/>
            </a:pPr>
            <a:endParaRPr lang="en-US" sz="3000" dirty="0">
              <a:latin typeface="XCCW Joined 5a" panose="03050602040000000000" pitchFamily="66" charset="0"/>
              <a:ea typeface="Arial"/>
              <a:cs typeface="Arial"/>
              <a:sym typeface="Arial"/>
            </a:endParaRPr>
          </a:p>
          <a:p>
            <a:pPr marL="0" lvl="0" indent="0" algn="l" rtl="0">
              <a:spcBef>
                <a:spcPts val="0"/>
              </a:spcBef>
              <a:spcAft>
                <a:spcPts val="0"/>
              </a:spcAft>
              <a:buNone/>
            </a:pPr>
            <a:endParaRPr lang="en-US" sz="3000" dirty="0" smtClean="0">
              <a:latin typeface="XCCW Joined 5a" panose="03050602040000000000" pitchFamily="66" charset="0"/>
              <a:ea typeface="Arial"/>
              <a:cs typeface="Arial"/>
              <a:sym typeface="Arial"/>
            </a:endParaRPr>
          </a:p>
          <a:p>
            <a:pPr marL="0" lvl="0" indent="0" algn="l" rtl="0">
              <a:spcBef>
                <a:spcPts val="0"/>
              </a:spcBef>
              <a:spcAft>
                <a:spcPts val="0"/>
              </a:spcAft>
              <a:buNone/>
            </a:pPr>
            <a:endParaRPr sz="3000" dirty="0">
              <a:latin typeface="XCCW Joined 5a" panose="03050602040000000000" pitchFamily="66" charset="0"/>
              <a:ea typeface="Arial"/>
              <a:cs typeface="Arial"/>
              <a:sym typeface="Arial"/>
            </a:endParaRPr>
          </a:p>
          <a:p>
            <a:pPr marL="0" lvl="0" indent="0" algn="l" rtl="0">
              <a:spcBef>
                <a:spcPts val="0"/>
              </a:spcBef>
              <a:spcAft>
                <a:spcPts val="0"/>
              </a:spcAft>
              <a:buNone/>
            </a:pPr>
            <a:r>
              <a:rPr lang="en-GB" sz="2800" dirty="0">
                <a:latin typeface="XCCW Joined 5a" panose="03050602040000000000" pitchFamily="66" charset="0"/>
                <a:ea typeface="Arial"/>
                <a:cs typeface="Arial"/>
                <a:sym typeface="Arial"/>
              </a:rPr>
              <a:t>What does the word </a:t>
            </a:r>
            <a:r>
              <a:rPr lang="en-GB" sz="2800" dirty="0" smtClean="0">
                <a:latin typeface="XCCW Joined 5a" panose="03050602040000000000" pitchFamily="66" charset="0"/>
                <a:ea typeface="Arial"/>
                <a:cs typeface="Arial"/>
                <a:sym typeface="Arial"/>
              </a:rPr>
              <a:t>‘celebrated’ mean? </a:t>
            </a:r>
          </a:p>
          <a:p>
            <a:pPr marL="0" lvl="0" indent="0" algn="l" rtl="0">
              <a:spcBef>
                <a:spcPts val="0"/>
              </a:spcBef>
              <a:spcAft>
                <a:spcPts val="0"/>
              </a:spcAft>
              <a:buNone/>
            </a:pPr>
            <a:endParaRPr sz="2800" dirty="0">
              <a:latin typeface="XCCW Joined 5a" panose="03050602040000000000" pitchFamily="66" charset="0"/>
              <a:ea typeface="Arial"/>
              <a:cs typeface="Arial"/>
              <a:sym typeface="Arial"/>
            </a:endParaRPr>
          </a:p>
          <a:p>
            <a:pPr marL="0" lvl="0" indent="0" algn="l" rtl="0">
              <a:spcBef>
                <a:spcPts val="0"/>
              </a:spcBef>
              <a:spcAft>
                <a:spcPts val="0"/>
              </a:spcAft>
              <a:buNone/>
            </a:pPr>
            <a:r>
              <a:rPr lang="en-GB" sz="2800" dirty="0">
                <a:latin typeface="XCCW Joined 5a" panose="03050602040000000000" pitchFamily="66" charset="0"/>
                <a:ea typeface="Arial"/>
                <a:cs typeface="Arial"/>
                <a:sym typeface="Arial"/>
              </a:rPr>
              <a:t>What word could the author use instead of </a:t>
            </a:r>
            <a:r>
              <a:rPr lang="en-GB" sz="2800" dirty="0" smtClean="0">
                <a:latin typeface="XCCW Joined 5a" panose="03050602040000000000" pitchFamily="66" charset="0"/>
                <a:ea typeface="Arial"/>
                <a:cs typeface="Arial"/>
                <a:sym typeface="Arial"/>
              </a:rPr>
              <a:t>‘celebrated?’</a:t>
            </a:r>
            <a:endParaRPr sz="2800" dirty="0">
              <a:latin typeface="XCCW Joined 5a" panose="03050602040000000000" pitchFamily="66" charset="0"/>
              <a:ea typeface="Arial"/>
              <a:cs typeface="Arial"/>
              <a:sym typeface="Arial"/>
            </a:endParaRPr>
          </a:p>
          <a:p>
            <a:pPr marL="0" lvl="0" indent="0" algn="l" rtl="0">
              <a:spcBef>
                <a:spcPts val="640"/>
              </a:spcBef>
              <a:spcAft>
                <a:spcPts val="0"/>
              </a:spcAft>
              <a:buNone/>
            </a:pPr>
            <a:endParaRPr sz="2800" dirty="0">
              <a:solidFill>
                <a:srgbClr val="00B050"/>
              </a:solidFill>
              <a:latin typeface="Arial"/>
              <a:ea typeface="Arial"/>
              <a:cs typeface="Arial"/>
              <a:sym typeface="Arial"/>
            </a:endParaRPr>
          </a:p>
          <a:p>
            <a:pPr marL="0" lvl="0" indent="0" algn="l" rtl="0">
              <a:spcBef>
                <a:spcPts val="640"/>
              </a:spcBef>
              <a:spcAft>
                <a:spcPts val="0"/>
              </a:spcAft>
              <a:buClr>
                <a:schemeClr val="dk1"/>
              </a:buClr>
              <a:buSzPts val="3200"/>
              <a:buFont typeface="Arial"/>
              <a:buNone/>
            </a:pPr>
            <a:endParaRPr sz="1800" dirty="0"/>
          </a:p>
          <a:p>
            <a:pPr marL="0" lvl="0" indent="0" algn="l" rtl="0">
              <a:spcBef>
                <a:spcPts val="640"/>
              </a:spcBef>
              <a:spcAft>
                <a:spcPts val="0"/>
              </a:spcAft>
              <a:buClr>
                <a:schemeClr val="dk1"/>
              </a:buClr>
              <a:buSzPts val="3200"/>
              <a:buFont typeface="Arial"/>
              <a:buNone/>
            </a:pPr>
            <a:endParaRPr sz="1800" dirty="0"/>
          </a:p>
        </p:txBody>
      </p:sp>
      <p:pic>
        <p:nvPicPr>
          <p:cNvPr id="214" name="Google Shape;214;p30"/>
          <p:cNvPicPr preferRelativeResize="0"/>
          <p:nvPr/>
        </p:nvPicPr>
        <p:blipFill>
          <a:blip r:embed="rId4">
            <a:alphaModFix/>
          </a:blip>
          <a:stretch>
            <a:fillRect/>
          </a:stretch>
        </p:blipFill>
        <p:spPr>
          <a:xfrm>
            <a:off x="303500" y="274648"/>
            <a:ext cx="1323961" cy="1143000"/>
          </a:xfrm>
          <a:prstGeom prst="rect">
            <a:avLst/>
          </a:prstGeom>
          <a:noFill/>
          <a:ln>
            <a:noFill/>
          </a:ln>
        </p:spPr>
      </p:pic>
      <p:sp>
        <p:nvSpPr>
          <p:cNvPr id="7" name="Google Shape;220;p31"/>
          <p:cNvSpPr txBox="1">
            <a:spLocks/>
          </p:cNvSpPr>
          <p:nvPr/>
        </p:nvSpPr>
        <p:spPr>
          <a:xfrm>
            <a:off x="457200" y="5803679"/>
            <a:ext cx="8229600" cy="105987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0" indent="0">
              <a:spcBef>
                <a:spcPts val="0"/>
              </a:spcBef>
              <a:buFont typeface="Arial"/>
              <a:buNone/>
            </a:pPr>
            <a:endParaRPr lang="en-GB" sz="2800" dirty="0" smtClean="0">
              <a:latin typeface="XCCW Joined 5a" panose="03050602040000000000" pitchFamily="66" charset="0"/>
              <a:ea typeface="Arial"/>
              <a:cs typeface="Arial"/>
              <a:sym typeface="Arial"/>
            </a:endParaRPr>
          </a:p>
          <a:p>
            <a:pPr marL="0" indent="0">
              <a:spcBef>
                <a:spcPts val="0"/>
              </a:spcBef>
              <a:buFont typeface="Arial"/>
              <a:buNone/>
            </a:pPr>
            <a:r>
              <a:rPr lang="en-US" sz="2800" dirty="0" smtClean="0">
                <a:solidFill>
                  <a:srgbClr val="00B050"/>
                </a:solidFill>
                <a:latin typeface="XCCW Joined 5a" panose="03050602040000000000" pitchFamily="66" charset="0"/>
                <a:ea typeface="Arial"/>
                <a:cs typeface="Arial"/>
                <a:sym typeface="Arial"/>
              </a:rPr>
              <a:t>Party, gathering, event  </a:t>
            </a:r>
            <a:endParaRPr lang="en-GB" sz="2800" dirty="0" smtClean="0">
              <a:solidFill>
                <a:srgbClr val="00B050"/>
              </a:solidFill>
              <a:latin typeface="XCCW Joined 5a" panose="03050602040000000000" pitchFamily="66" charset="0"/>
              <a:ea typeface="Arial"/>
              <a:cs typeface="Arial"/>
              <a:sym typeface="Arial"/>
            </a:endParaRPr>
          </a:p>
        </p:txBody>
      </p:sp>
      <p:sp>
        <p:nvSpPr>
          <p:cNvPr id="8" name="Google Shape;220;p31"/>
          <p:cNvSpPr txBox="1">
            <a:spLocks/>
          </p:cNvSpPr>
          <p:nvPr/>
        </p:nvSpPr>
        <p:spPr>
          <a:xfrm>
            <a:off x="457200" y="4337086"/>
            <a:ext cx="8272464" cy="105987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0" indent="0">
              <a:spcBef>
                <a:spcPts val="0"/>
              </a:spcBef>
              <a:buFont typeface="Arial"/>
              <a:buNone/>
            </a:pPr>
            <a:endParaRPr lang="en-GB" dirty="0" smtClean="0">
              <a:latin typeface="XCCW Joined 5a" panose="03050602040000000000" pitchFamily="66" charset="0"/>
              <a:ea typeface="Arial"/>
              <a:cs typeface="Arial"/>
              <a:sym typeface="Arial"/>
            </a:endParaRPr>
          </a:p>
          <a:p>
            <a:pPr marL="0" indent="0">
              <a:spcBef>
                <a:spcPts val="0"/>
              </a:spcBef>
              <a:buFont typeface="Arial"/>
              <a:buNone/>
            </a:pPr>
            <a:r>
              <a:rPr lang="en-GB" sz="2800" dirty="0" smtClean="0">
                <a:solidFill>
                  <a:srgbClr val="00B050"/>
                </a:solidFill>
                <a:latin typeface="XCCW Joined 5a" panose="03050602040000000000" pitchFamily="66" charset="0"/>
                <a:ea typeface="Arial"/>
                <a:cs typeface="Arial"/>
                <a:sym typeface="Arial"/>
              </a:rPr>
              <a:t>A party, people gathering together</a:t>
            </a:r>
            <a:endParaRPr lang="en-GB" sz="2000" dirty="0" smtClean="0"/>
          </a:p>
          <a:p>
            <a:pPr marL="0" indent="0">
              <a:spcBef>
                <a:spcPts val="640"/>
              </a:spcBef>
              <a:buSzPts val="3200"/>
              <a:buFont typeface="Arial"/>
              <a:buNone/>
            </a:pPr>
            <a:endParaRPr lang="en-GB" sz="2000" dirty="0"/>
          </a:p>
        </p:txBody>
      </p:sp>
      <p:sp>
        <p:nvSpPr>
          <p:cNvPr id="2" name="Oval 1"/>
          <p:cNvSpPr/>
          <p:nvPr/>
        </p:nvSpPr>
        <p:spPr>
          <a:xfrm>
            <a:off x="3940526" y="1954896"/>
            <a:ext cx="1012474" cy="34015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985098" y="762570"/>
            <a:ext cx="5139602" cy="5968570"/>
          </a:xfrm>
          <a:prstGeom prst="rect">
            <a:avLst/>
          </a:prstGeom>
        </p:spPr>
      </p:pic>
      <p:sp>
        <p:nvSpPr>
          <p:cNvPr id="225" name="Google Shape;225;p32"/>
          <p:cNvSpPr txBox="1">
            <a:spLocks noGrp="1"/>
          </p:cNvSpPr>
          <p:nvPr>
            <p:ph type="title"/>
          </p:nvPr>
        </p:nvSpPr>
        <p:spPr>
          <a:xfrm>
            <a:off x="471055" y="-166628"/>
            <a:ext cx="8229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GB" b="1" u="sng" dirty="0">
                <a:latin typeface="XCCW Joined 5a" panose="03050602040000000000" pitchFamily="66" charset="0"/>
              </a:rPr>
              <a:t>Main task</a:t>
            </a:r>
            <a:endParaRPr b="1" u="sng" dirty="0">
              <a:latin typeface="XCCW Joined 5a" panose="03050602040000000000" pitchFamily="66" charset="0"/>
            </a:endParaRPr>
          </a:p>
        </p:txBody>
      </p:sp>
      <p:sp>
        <p:nvSpPr>
          <p:cNvPr id="9" name="Google Shape;220;p31"/>
          <p:cNvSpPr txBox="1">
            <a:spLocks/>
          </p:cNvSpPr>
          <p:nvPr/>
        </p:nvSpPr>
        <p:spPr>
          <a:xfrm>
            <a:off x="310290" y="2042798"/>
            <a:ext cx="1871322" cy="36542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0" indent="0">
              <a:spcBef>
                <a:spcPts val="0"/>
              </a:spcBef>
              <a:buFont typeface="Arial"/>
              <a:buNone/>
            </a:pPr>
            <a:endParaRPr lang="en-GB" sz="2800" dirty="0" smtClean="0">
              <a:latin typeface="XCCW Joined 5a" panose="03050602040000000000" pitchFamily="66" charset="0"/>
              <a:ea typeface="Arial"/>
              <a:cs typeface="Arial"/>
              <a:sym typeface="Arial"/>
            </a:endParaRPr>
          </a:p>
        </p:txBody>
      </p:sp>
      <p:sp>
        <p:nvSpPr>
          <p:cNvPr id="11" name="Google Shape;220;p31"/>
          <p:cNvSpPr txBox="1">
            <a:spLocks/>
          </p:cNvSpPr>
          <p:nvPr/>
        </p:nvSpPr>
        <p:spPr>
          <a:xfrm>
            <a:off x="4585855" y="3299806"/>
            <a:ext cx="1871322" cy="36542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0" indent="0">
              <a:spcBef>
                <a:spcPts val="640"/>
              </a:spcBef>
              <a:buSzPts val="3200"/>
              <a:buFont typeface="Arial"/>
              <a:buNone/>
            </a:pPr>
            <a:endParaRPr lang="en-GB" sz="2000" dirty="0"/>
          </a:p>
        </p:txBody>
      </p:sp>
      <p:sp>
        <p:nvSpPr>
          <p:cNvPr id="3" name="TextBox 2"/>
          <p:cNvSpPr txBox="1"/>
          <p:nvPr/>
        </p:nvSpPr>
        <p:spPr>
          <a:xfrm>
            <a:off x="2181612" y="1705515"/>
            <a:ext cx="1812471" cy="400110"/>
          </a:xfrm>
          <a:prstGeom prst="rect">
            <a:avLst/>
          </a:prstGeom>
          <a:noFill/>
        </p:spPr>
        <p:txBody>
          <a:bodyPr wrap="square" rtlCol="0">
            <a:spAutoFit/>
          </a:bodyPr>
          <a:lstStyle/>
          <a:p>
            <a:r>
              <a:rPr lang="en-GB" sz="2000" dirty="0" smtClean="0">
                <a:solidFill>
                  <a:srgbClr val="00B050"/>
                </a:solidFill>
                <a:latin typeface="XCCW Joined 5a" panose="03050602040000000000" pitchFamily="66" charset="0"/>
              </a:rPr>
              <a:t>Popular </a:t>
            </a:r>
            <a:endParaRPr lang="en-GB" sz="2000" dirty="0">
              <a:solidFill>
                <a:srgbClr val="00B050"/>
              </a:solidFill>
              <a:latin typeface="XCCW Joined 5a" panose="03050602040000000000" pitchFamily="66" charset="0"/>
            </a:endParaRPr>
          </a:p>
        </p:txBody>
      </p:sp>
      <p:sp>
        <p:nvSpPr>
          <p:cNvPr id="16" name="TextBox 15"/>
          <p:cNvSpPr txBox="1"/>
          <p:nvPr/>
        </p:nvSpPr>
        <p:spPr>
          <a:xfrm>
            <a:off x="2181612" y="3465174"/>
            <a:ext cx="1812471" cy="400110"/>
          </a:xfrm>
          <a:prstGeom prst="rect">
            <a:avLst/>
          </a:prstGeom>
          <a:noFill/>
        </p:spPr>
        <p:txBody>
          <a:bodyPr wrap="square" rtlCol="0">
            <a:spAutoFit/>
          </a:bodyPr>
          <a:lstStyle/>
          <a:p>
            <a:r>
              <a:rPr lang="en-US" sz="2000" dirty="0" smtClean="0">
                <a:solidFill>
                  <a:srgbClr val="00B050"/>
                </a:solidFill>
                <a:latin typeface="XCCW Joined 5a" panose="03050602040000000000" pitchFamily="66" charset="0"/>
              </a:rPr>
              <a:t>Currency </a:t>
            </a:r>
            <a:endParaRPr lang="en-GB" sz="2000" dirty="0">
              <a:solidFill>
                <a:srgbClr val="00B050"/>
              </a:solidFill>
              <a:latin typeface="XCCW Joined 5a" panose="03050602040000000000" pitchFamily="66" charset="0"/>
            </a:endParaRPr>
          </a:p>
        </p:txBody>
      </p:sp>
      <p:sp>
        <p:nvSpPr>
          <p:cNvPr id="18" name="TextBox 17"/>
          <p:cNvSpPr txBox="1"/>
          <p:nvPr/>
        </p:nvSpPr>
        <p:spPr>
          <a:xfrm>
            <a:off x="4860968" y="5044296"/>
            <a:ext cx="506186" cy="307777"/>
          </a:xfrm>
          <a:prstGeom prst="rect">
            <a:avLst/>
          </a:prstGeom>
          <a:noFill/>
        </p:spPr>
        <p:txBody>
          <a:bodyPr wrap="square" rtlCol="0">
            <a:spAutoFit/>
          </a:bodyPr>
          <a:lstStyle/>
          <a:p>
            <a:r>
              <a:rPr lang="en-US" dirty="0" smtClean="0"/>
              <a:t>X</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6" grpId="0"/>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34"/>
          <p:cNvSpPr txBox="1">
            <a:spLocks noGrp="1"/>
          </p:cNvSpPr>
          <p:nvPr>
            <p:ph type="ctrTitle"/>
          </p:nvPr>
        </p:nvSpPr>
        <p:spPr>
          <a:xfrm>
            <a:off x="730775" y="-57050"/>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GB" u="sng" dirty="0">
                <a:latin typeface="XCCW Joined 5a" panose="03050602040000000000" pitchFamily="66" charset="0"/>
              </a:rPr>
              <a:t>Lesson 3</a:t>
            </a:r>
            <a:endParaRPr u="sng" dirty="0">
              <a:latin typeface="XCCW Joined 5a" panose="03050602040000000000" pitchFamily="66" charset="0"/>
            </a:endParaRPr>
          </a:p>
        </p:txBody>
      </p:sp>
      <p:sp>
        <p:nvSpPr>
          <p:cNvPr id="238" name="Google Shape;238;p34"/>
          <p:cNvSpPr txBox="1">
            <a:spLocks noGrp="1"/>
          </p:cNvSpPr>
          <p:nvPr>
            <p:ph type="subTitle" idx="1"/>
          </p:nvPr>
        </p:nvSpPr>
        <p:spPr>
          <a:xfrm>
            <a:off x="211500" y="1173550"/>
            <a:ext cx="8721000" cy="11805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3200"/>
              <a:buNone/>
            </a:pPr>
            <a:r>
              <a:rPr lang="en-GB" dirty="0">
                <a:latin typeface="XCCW Joined 5a" panose="03050602040000000000" pitchFamily="66" charset="0"/>
              </a:rPr>
              <a:t>L.O: I can retrieve and record information from the text</a:t>
            </a:r>
            <a:endParaRPr dirty="0">
              <a:latin typeface="XCCW Joined 5a" panose="03050602040000000000" pitchFamily="66" charset="0"/>
            </a:endParaRPr>
          </a:p>
          <a:p>
            <a:pPr marL="0" lvl="0" indent="0" algn="l" rtl="0">
              <a:spcBef>
                <a:spcPts val="0"/>
              </a:spcBef>
              <a:spcAft>
                <a:spcPts val="0"/>
              </a:spcAft>
              <a:buClr>
                <a:srgbClr val="888888"/>
              </a:buClr>
              <a:buSzPts val="3200"/>
              <a:buNone/>
            </a:pPr>
            <a:r>
              <a:rPr lang="en-GB" dirty="0">
                <a:latin typeface="XCCW Joined 5a" panose="03050602040000000000" pitchFamily="66" charset="0"/>
              </a:rPr>
              <a:t>          </a:t>
            </a:r>
            <a:r>
              <a:rPr lang="en-GB" dirty="0" smtClean="0">
                <a:latin typeface="XCCW Joined 5a" panose="03050602040000000000" pitchFamily="66" charset="0"/>
              </a:rPr>
              <a:t>Rapid </a:t>
            </a:r>
            <a:r>
              <a:rPr lang="en-GB" dirty="0">
                <a:latin typeface="XCCW Joined 5a" panose="03050602040000000000" pitchFamily="66" charset="0"/>
              </a:rPr>
              <a:t>retrieval</a:t>
            </a:r>
            <a:endParaRPr dirty="0">
              <a:latin typeface="XCCW Joined 5a" panose="03050602040000000000" pitchFamily="66" charset="0"/>
            </a:endParaRPr>
          </a:p>
          <a:p>
            <a:pPr marL="0" lvl="0" indent="0" algn="l" rtl="0">
              <a:spcBef>
                <a:spcPts val="0"/>
              </a:spcBef>
              <a:spcAft>
                <a:spcPts val="0"/>
              </a:spcAft>
              <a:buClr>
                <a:srgbClr val="888888"/>
              </a:buClr>
              <a:buSzPts val="3200"/>
              <a:buNone/>
            </a:pPr>
            <a:r>
              <a:rPr lang="en-GB" dirty="0">
                <a:latin typeface="XCCW Joined 5a" panose="03050602040000000000" pitchFamily="66" charset="0"/>
              </a:rPr>
              <a:t> </a:t>
            </a:r>
            <a:r>
              <a:rPr lang="en-GB" dirty="0" smtClean="0">
                <a:latin typeface="XCCW Joined 5a" panose="03050602040000000000" pitchFamily="66" charset="0"/>
              </a:rPr>
              <a:t>       Facts about India </a:t>
            </a:r>
            <a:endParaRPr sz="3600" dirty="0">
              <a:latin typeface="XCCW Joined 5a" panose="03050602040000000000" pitchFamily="66" charset="0"/>
            </a:endParaRPr>
          </a:p>
        </p:txBody>
      </p:sp>
      <p:pic>
        <p:nvPicPr>
          <p:cNvPr id="5" name="Picture 4"/>
          <p:cNvPicPr>
            <a:picLocks noChangeAspect="1"/>
          </p:cNvPicPr>
          <p:nvPr/>
        </p:nvPicPr>
        <p:blipFill>
          <a:blip r:embed="rId3"/>
          <a:stretch>
            <a:fillRect/>
          </a:stretch>
        </p:blipFill>
        <p:spPr>
          <a:xfrm>
            <a:off x="3018126" y="3333750"/>
            <a:ext cx="3364122" cy="3323493"/>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5"/>
          <p:cNvSpPr txBox="1">
            <a:spLocks noGrp="1"/>
          </p:cNvSpPr>
          <p:nvPr>
            <p:ph type="title"/>
          </p:nvPr>
        </p:nvSpPr>
        <p:spPr>
          <a:xfrm>
            <a:off x="1805075" y="274650"/>
            <a:ext cx="7158816" cy="1143000"/>
          </a:xfrm>
          <a:prstGeom prst="rect">
            <a:avLst/>
          </a:prstGeom>
        </p:spPr>
        <p:txBody>
          <a:bodyPr spcFirstLastPara="1" wrap="square" lIns="91425" tIns="45700" rIns="91425" bIns="45700" anchor="ctr" anchorCtr="0">
            <a:noAutofit/>
          </a:bodyPr>
          <a:lstStyle/>
          <a:p>
            <a:pPr marL="0" lvl="0" indent="0" algn="l" rtl="0">
              <a:spcBef>
                <a:spcPts val="360"/>
              </a:spcBef>
              <a:spcAft>
                <a:spcPts val="0"/>
              </a:spcAft>
              <a:buClr>
                <a:schemeClr val="dk1"/>
              </a:buClr>
              <a:buSzPts val="1100"/>
              <a:buFont typeface="Arial"/>
              <a:buNone/>
            </a:pPr>
            <a:r>
              <a:rPr lang="en-GB" sz="2800" b="1" u="sng" dirty="0">
                <a:latin typeface="XCCW Joined 5a" panose="03050602040000000000" pitchFamily="66" charset="0"/>
              </a:rPr>
              <a:t>Tell your partner: </a:t>
            </a:r>
            <a:r>
              <a:rPr lang="en-GB" sz="2800" dirty="0">
                <a:latin typeface="XCCW Joined 5a" panose="03050602040000000000" pitchFamily="66" charset="0"/>
              </a:rPr>
              <a:t>How can we retrieve information from the </a:t>
            </a:r>
            <a:r>
              <a:rPr lang="en-GB" sz="2800" dirty="0" smtClean="0">
                <a:latin typeface="XCCW Joined 5a" panose="03050602040000000000" pitchFamily="66" charset="0"/>
              </a:rPr>
              <a:t>text? </a:t>
            </a:r>
            <a:endParaRPr sz="4000" dirty="0">
              <a:latin typeface="XCCW Joined 5a" panose="03050602040000000000" pitchFamily="66" charset="0"/>
            </a:endParaRPr>
          </a:p>
        </p:txBody>
      </p:sp>
      <p:sp>
        <p:nvSpPr>
          <p:cNvPr id="247" name="Google Shape;247;p35"/>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latin typeface="XCCW Joined 5a" panose="03050602040000000000" pitchFamily="66" charset="0"/>
            </a:endParaRPr>
          </a:p>
          <a:p>
            <a:pPr marL="0" lvl="0" indent="0" algn="l" rtl="0">
              <a:spcBef>
                <a:spcPts val="360"/>
              </a:spcBef>
              <a:spcAft>
                <a:spcPts val="0"/>
              </a:spcAft>
              <a:buClr>
                <a:schemeClr val="dk1"/>
              </a:buClr>
              <a:buSzPts val="1100"/>
              <a:buFont typeface="Arial"/>
              <a:buNone/>
            </a:pPr>
            <a:r>
              <a:rPr lang="en-GB" dirty="0">
                <a:latin typeface="XCCW Joined 5a" panose="03050602040000000000" pitchFamily="66" charset="0"/>
              </a:rPr>
              <a:t>We need to...</a:t>
            </a:r>
            <a:endParaRPr dirty="0">
              <a:latin typeface="XCCW Joined 5a" panose="03050602040000000000" pitchFamily="66" charset="0"/>
            </a:endParaRPr>
          </a:p>
          <a:p>
            <a:pPr marL="457200" lvl="0" indent="-342900" algn="l" rtl="0">
              <a:spcBef>
                <a:spcPts val="360"/>
              </a:spcBef>
              <a:spcAft>
                <a:spcPts val="0"/>
              </a:spcAft>
              <a:buClr>
                <a:schemeClr val="accent5"/>
              </a:buClr>
              <a:buSzPts val="1800"/>
              <a:buChar char="-"/>
            </a:pPr>
            <a:r>
              <a:rPr lang="en-GB" dirty="0">
                <a:solidFill>
                  <a:schemeClr val="accent5"/>
                </a:solidFill>
                <a:latin typeface="XCCW Joined 5a" panose="03050602040000000000" pitchFamily="66" charset="0"/>
              </a:rPr>
              <a:t>Read the text carefully​</a:t>
            </a:r>
            <a:br>
              <a:rPr lang="en-GB" dirty="0">
                <a:solidFill>
                  <a:schemeClr val="accent5"/>
                </a:solidFill>
                <a:latin typeface="XCCW Joined 5a" panose="03050602040000000000" pitchFamily="66" charset="0"/>
              </a:rPr>
            </a:br>
            <a:r>
              <a:rPr lang="en-GB" dirty="0">
                <a:solidFill>
                  <a:schemeClr val="accent5"/>
                </a:solidFill>
                <a:latin typeface="XCCW Joined 5a" panose="03050602040000000000" pitchFamily="66" charset="0"/>
              </a:rPr>
              <a:t>Find the important information​</a:t>
            </a:r>
            <a:br>
              <a:rPr lang="en-GB" dirty="0">
                <a:solidFill>
                  <a:schemeClr val="accent5"/>
                </a:solidFill>
                <a:latin typeface="XCCW Joined 5a" panose="03050602040000000000" pitchFamily="66" charset="0"/>
              </a:rPr>
            </a:br>
            <a:r>
              <a:rPr lang="en-GB" dirty="0">
                <a:solidFill>
                  <a:schemeClr val="accent5"/>
                </a:solidFill>
                <a:latin typeface="XCCW Joined 5a" panose="03050602040000000000" pitchFamily="66" charset="0"/>
              </a:rPr>
              <a:t>Pick out the information in order to answer questions</a:t>
            </a:r>
            <a:endParaRPr dirty="0">
              <a:latin typeface="XCCW Joined 5a" panose="03050602040000000000" pitchFamily="66" charset="0"/>
            </a:endParaRPr>
          </a:p>
          <a:p>
            <a:pPr marL="0" lvl="0" indent="0" algn="l" rtl="0">
              <a:spcBef>
                <a:spcPts val="360"/>
              </a:spcBef>
              <a:spcAft>
                <a:spcPts val="0"/>
              </a:spcAft>
              <a:buNone/>
            </a:pPr>
            <a:endParaRPr dirty="0">
              <a:solidFill>
                <a:srgbClr val="434343"/>
              </a:solidFill>
            </a:endParaRPr>
          </a:p>
          <a:p>
            <a:pPr marL="0" lvl="0" indent="0" algn="l" rtl="0">
              <a:spcBef>
                <a:spcPts val="360"/>
              </a:spcBef>
              <a:spcAft>
                <a:spcPts val="0"/>
              </a:spcAft>
              <a:buNone/>
            </a:pPr>
            <a:endParaRPr dirty="0"/>
          </a:p>
        </p:txBody>
      </p:sp>
      <p:pic>
        <p:nvPicPr>
          <p:cNvPr id="248" name="Google Shape;248;p35"/>
          <p:cNvPicPr preferRelativeResize="0"/>
          <p:nvPr/>
        </p:nvPicPr>
        <p:blipFill>
          <a:blip r:embed="rId3">
            <a:alphaModFix/>
          </a:blip>
          <a:stretch>
            <a:fillRect/>
          </a:stretch>
        </p:blipFill>
        <p:spPr>
          <a:xfrm>
            <a:off x="303500" y="274648"/>
            <a:ext cx="1323961" cy="1143000"/>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71463" y="415634"/>
            <a:ext cx="8650595" cy="5915891"/>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848256" y="1663693"/>
            <a:ext cx="4657443" cy="3725954"/>
          </a:xfrm>
          <a:prstGeom prst="rect">
            <a:avLst/>
          </a:prstGeom>
        </p:spPr>
      </p:pic>
      <p:sp>
        <p:nvSpPr>
          <p:cNvPr id="260" name="Google Shape;260;p37"/>
          <p:cNvSpPr txBox="1">
            <a:spLocks noGrp="1"/>
          </p:cNvSpPr>
          <p:nvPr>
            <p:ph type="title"/>
          </p:nvPr>
        </p:nvSpPr>
        <p:spPr>
          <a:xfrm>
            <a:off x="2071500" y="274650"/>
            <a:ext cx="66153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GB" sz="2800" dirty="0">
                <a:latin typeface="XCCW Joined 5a" panose="03050602040000000000" pitchFamily="66" charset="0"/>
              </a:rPr>
              <a:t>Tell your </a:t>
            </a:r>
            <a:r>
              <a:rPr lang="en-GB" sz="2800" dirty="0" smtClean="0">
                <a:latin typeface="XCCW Joined 5a" panose="03050602040000000000" pitchFamily="66" charset="0"/>
              </a:rPr>
              <a:t>partner: What are the three main colours on the Indian flag? </a:t>
            </a:r>
            <a:endParaRPr sz="2800" dirty="0">
              <a:latin typeface="XCCW Joined 5a" panose="03050602040000000000" pitchFamily="66" charset="0"/>
            </a:endParaRPr>
          </a:p>
        </p:txBody>
      </p:sp>
      <p:pic>
        <p:nvPicPr>
          <p:cNvPr id="262" name="Google Shape;262;p37"/>
          <p:cNvPicPr preferRelativeResize="0"/>
          <p:nvPr/>
        </p:nvPicPr>
        <p:blipFill>
          <a:blip r:embed="rId4">
            <a:alphaModFix/>
          </a:blip>
          <a:stretch>
            <a:fillRect/>
          </a:stretch>
        </p:blipFill>
        <p:spPr>
          <a:xfrm>
            <a:off x="168800" y="97516"/>
            <a:ext cx="1734325" cy="1497275"/>
          </a:xfrm>
          <a:prstGeom prst="rect">
            <a:avLst/>
          </a:prstGeom>
          <a:noFill/>
          <a:ln>
            <a:noFill/>
          </a:ln>
        </p:spPr>
      </p:pic>
      <p:sp>
        <p:nvSpPr>
          <p:cNvPr id="7" name="Google Shape;220;p31"/>
          <p:cNvSpPr txBox="1">
            <a:spLocks/>
          </p:cNvSpPr>
          <p:nvPr/>
        </p:nvSpPr>
        <p:spPr>
          <a:xfrm>
            <a:off x="457200" y="4698784"/>
            <a:ext cx="8229600" cy="105987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Arial"/>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9pPr>
          </a:lstStyle>
          <a:p>
            <a:pPr marL="0" indent="0">
              <a:spcBef>
                <a:spcPts val="0"/>
              </a:spcBef>
              <a:buFont typeface="Arial"/>
              <a:buNone/>
            </a:pPr>
            <a:endParaRPr lang="en-GB" sz="5400" dirty="0" smtClean="0">
              <a:latin typeface="XCCW Joined 5a" panose="03050602040000000000" pitchFamily="66" charset="0"/>
              <a:ea typeface="Arial"/>
              <a:cs typeface="Arial"/>
              <a:sym typeface="Arial"/>
            </a:endParaRPr>
          </a:p>
          <a:p>
            <a:pPr marL="0" indent="0">
              <a:spcBef>
                <a:spcPts val="0"/>
              </a:spcBef>
              <a:buFont typeface="Arial"/>
              <a:buNone/>
            </a:pPr>
            <a:r>
              <a:rPr lang="en-GB" sz="4000" dirty="0" smtClean="0">
                <a:solidFill>
                  <a:srgbClr val="00B050"/>
                </a:solidFill>
                <a:latin typeface="XCCW Joined 5a" panose="03050602040000000000" pitchFamily="66" charset="0"/>
                <a:ea typeface="Arial"/>
                <a:cs typeface="Arial"/>
                <a:sym typeface="Arial"/>
              </a:rPr>
              <a:t>Orange, white and green</a:t>
            </a:r>
            <a:endParaRPr lang="en-GB" dirty="0" smtClean="0"/>
          </a:p>
          <a:p>
            <a:pPr marL="0" indent="0">
              <a:spcBef>
                <a:spcPts val="640"/>
              </a:spcBef>
              <a:buSzPts val="3200"/>
              <a:buFont typeface="Arial"/>
              <a:buNone/>
            </a:pPr>
            <a:endParaRPr lang="en-GB" sz="2000" dirty="0"/>
          </a:p>
        </p:txBody>
      </p:sp>
      <p:sp>
        <p:nvSpPr>
          <p:cNvPr id="2" name="Oval 1"/>
          <p:cNvSpPr/>
          <p:nvPr/>
        </p:nvSpPr>
        <p:spPr>
          <a:xfrm>
            <a:off x="3916787" y="2946631"/>
            <a:ext cx="3303163" cy="4692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318998" y="1143000"/>
            <a:ext cx="4691063" cy="5560835"/>
          </a:xfrm>
          <a:prstGeom prst="rect">
            <a:avLst/>
          </a:prstGeom>
        </p:spPr>
      </p:pic>
      <p:sp>
        <p:nvSpPr>
          <p:cNvPr id="288" name="Google Shape;288;p41"/>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GB" u="sng" dirty="0">
                <a:latin typeface="XCCW Joined 5a" panose="03050602040000000000" pitchFamily="66" charset="0"/>
              </a:rPr>
              <a:t>Main task</a:t>
            </a:r>
            <a:endParaRPr u="sng" dirty="0">
              <a:latin typeface="XCCW Joined 5a" panose="03050602040000000000" pitchFamily="66" charset="0"/>
            </a:endParaRPr>
          </a:p>
        </p:txBody>
      </p:sp>
      <p:sp>
        <p:nvSpPr>
          <p:cNvPr id="289" name="Google Shape;289;p41"/>
          <p:cNvSpPr txBox="1">
            <a:spLocks noGrp="1"/>
          </p:cNvSpPr>
          <p:nvPr>
            <p:ph type="body" idx="1"/>
          </p:nvPr>
        </p:nvSpPr>
        <p:spPr>
          <a:xfrm>
            <a:off x="457200" y="1600200"/>
            <a:ext cx="4038600" cy="4526100"/>
          </a:xfrm>
          <a:prstGeom prst="rect">
            <a:avLst/>
          </a:prstGeom>
        </p:spPr>
        <p:txBody>
          <a:bodyPr spcFirstLastPara="1" wrap="square" lIns="91425" tIns="45700" rIns="91425" bIns="45700" anchor="t" anchorCtr="0">
            <a:noAutofit/>
          </a:bodyPr>
          <a:lstStyle/>
          <a:p>
            <a:pPr marL="0" lvl="0" indent="0" algn="l" rtl="0">
              <a:spcBef>
                <a:spcPts val="560"/>
              </a:spcBef>
              <a:spcAft>
                <a:spcPts val="0"/>
              </a:spcAft>
              <a:buNone/>
            </a:pPr>
            <a:r>
              <a:rPr lang="en-GB" dirty="0">
                <a:solidFill>
                  <a:srgbClr val="00B050"/>
                </a:solidFill>
              </a:rPr>
              <a:t/>
            </a:r>
            <a:br>
              <a:rPr lang="en-GB" dirty="0">
                <a:solidFill>
                  <a:srgbClr val="00B050"/>
                </a:solidFill>
              </a:rPr>
            </a:br>
            <a:r>
              <a:rPr lang="en-GB" dirty="0"/>
              <a:t/>
            </a:r>
            <a:br>
              <a:rPr lang="en-GB" dirty="0"/>
            </a:br>
            <a:r>
              <a:rPr lang="en-GB" dirty="0"/>
              <a:t/>
            </a:r>
            <a:br>
              <a:rPr lang="en-GB" dirty="0"/>
            </a:br>
            <a:endParaRPr dirty="0"/>
          </a:p>
        </p:txBody>
      </p:sp>
      <p:sp>
        <p:nvSpPr>
          <p:cNvPr id="290" name="Google Shape;290;p41"/>
          <p:cNvSpPr txBox="1">
            <a:spLocks noGrp="1"/>
          </p:cNvSpPr>
          <p:nvPr>
            <p:ph type="body" idx="2"/>
          </p:nvPr>
        </p:nvSpPr>
        <p:spPr>
          <a:xfrm>
            <a:off x="288470" y="1143000"/>
            <a:ext cx="8675915" cy="4526100"/>
          </a:xfrm>
          <a:prstGeom prst="rect">
            <a:avLst/>
          </a:prstGeom>
        </p:spPr>
        <p:txBody>
          <a:bodyPr spcFirstLastPara="1" wrap="square" lIns="91425" tIns="45700" rIns="91425" bIns="45700" anchor="t" anchorCtr="0">
            <a:noAutofit/>
          </a:bodyPr>
          <a:lstStyle/>
          <a:p>
            <a:pPr marL="0" lvl="0" indent="0" algn="l" rtl="0">
              <a:spcBef>
                <a:spcPts val="560"/>
              </a:spcBef>
              <a:spcAft>
                <a:spcPts val="0"/>
              </a:spcAft>
              <a:buNone/>
            </a:pPr>
            <a:r>
              <a:rPr lang="en-GB" dirty="0"/>
              <a:t/>
            </a:r>
            <a:br>
              <a:rPr lang="en-GB" dirty="0"/>
            </a:br>
            <a:endParaRPr dirty="0">
              <a:solidFill>
                <a:srgbClr val="00B050"/>
              </a:solidFill>
            </a:endParaRPr>
          </a:p>
        </p:txBody>
      </p:sp>
      <p:sp>
        <p:nvSpPr>
          <p:cNvPr id="3" name="TextBox 2"/>
          <p:cNvSpPr txBox="1"/>
          <p:nvPr/>
        </p:nvSpPr>
        <p:spPr>
          <a:xfrm>
            <a:off x="2318998" y="1712798"/>
            <a:ext cx="3524250" cy="398463"/>
          </a:xfrm>
          <a:prstGeom prst="rect">
            <a:avLst/>
          </a:prstGeom>
          <a:noFill/>
        </p:spPr>
        <p:txBody>
          <a:bodyPr wrap="square" rtlCol="0">
            <a:spAutoFit/>
          </a:bodyPr>
          <a:lstStyle/>
          <a:p>
            <a:r>
              <a:rPr lang="en-GB" sz="2000" dirty="0" smtClean="0">
                <a:solidFill>
                  <a:srgbClr val="00B050"/>
                </a:solidFill>
                <a:latin typeface="XCCW Joined 5a" panose="03050602040000000000" pitchFamily="66" charset="0"/>
              </a:rPr>
              <a:t>The festival of lights</a:t>
            </a:r>
            <a:endParaRPr lang="en-GB" sz="2000" dirty="0">
              <a:solidFill>
                <a:srgbClr val="00B050"/>
              </a:solidFill>
              <a:latin typeface="XCCW Joined 5a" panose="03050602040000000000" pitchFamily="66" charset="0"/>
            </a:endParaRPr>
          </a:p>
        </p:txBody>
      </p:sp>
      <p:sp>
        <p:nvSpPr>
          <p:cNvPr id="7" name="TextBox 6"/>
          <p:cNvSpPr txBox="1"/>
          <p:nvPr/>
        </p:nvSpPr>
        <p:spPr>
          <a:xfrm>
            <a:off x="2476500" y="3116635"/>
            <a:ext cx="8675915" cy="400110"/>
          </a:xfrm>
          <a:prstGeom prst="rect">
            <a:avLst/>
          </a:prstGeom>
          <a:noFill/>
        </p:spPr>
        <p:txBody>
          <a:bodyPr wrap="square" rtlCol="0">
            <a:spAutoFit/>
          </a:bodyPr>
          <a:lstStyle/>
          <a:p>
            <a:r>
              <a:rPr lang="en-GB" sz="2000" dirty="0" smtClean="0">
                <a:solidFill>
                  <a:srgbClr val="00B050"/>
                </a:solidFill>
                <a:latin typeface="XCCW Joined 5a" panose="03050602040000000000" pitchFamily="66" charset="0"/>
              </a:rPr>
              <a:t>Rupee</a:t>
            </a:r>
            <a:endParaRPr lang="en-GB" sz="2000" dirty="0">
              <a:solidFill>
                <a:srgbClr val="00B050"/>
              </a:solidFill>
              <a:latin typeface="XCCW Joined 5a" panose="03050602040000000000" pitchFamily="66" charset="0"/>
            </a:endParaRPr>
          </a:p>
        </p:txBody>
      </p:sp>
      <p:sp>
        <p:nvSpPr>
          <p:cNvPr id="8" name="TextBox 7"/>
          <p:cNvSpPr txBox="1"/>
          <p:nvPr/>
        </p:nvSpPr>
        <p:spPr>
          <a:xfrm>
            <a:off x="2387034" y="4521199"/>
            <a:ext cx="8675915" cy="400110"/>
          </a:xfrm>
          <a:prstGeom prst="rect">
            <a:avLst/>
          </a:prstGeom>
          <a:noFill/>
        </p:spPr>
        <p:txBody>
          <a:bodyPr wrap="square" rtlCol="0">
            <a:spAutoFit/>
          </a:bodyPr>
          <a:lstStyle/>
          <a:p>
            <a:r>
              <a:rPr lang="en-GB" sz="2000" dirty="0" smtClean="0">
                <a:solidFill>
                  <a:srgbClr val="00B050"/>
                </a:solidFill>
                <a:latin typeface="XCCW Joined 5a" panose="03050602040000000000" pitchFamily="66" charset="0"/>
              </a:rPr>
              <a:t>The sitar</a:t>
            </a:r>
            <a:endParaRPr lang="en-GB" sz="2000" dirty="0">
              <a:solidFill>
                <a:srgbClr val="00B050"/>
              </a:solidFill>
              <a:latin typeface="XCCW Joined 5a" panose="03050602040000000000" pitchFamily="66" charset="0"/>
            </a:endParaRPr>
          </a:p>
        </p:txBody>
      </p:sp>
      <p:sp>
        <p:nvSpPr>
          <p:cNvPr id="9" name="TextBox 8"/>
          <p:cNvSpPr txBox="1"/>
          <p:nvPr/>
        </p:nvSpPr>
        <p:spPr>
          <a:xfrm>
            <a:off x="2346214" y="5930774"/>
            <a:ext cx="4966267" cy="646331"/>
          </a:xfrm>
          <a:prstGeom prst="rect">
            <a:avLst/>
          </a:prstGeom>
          <a:noFill/>
        </p:spPr>
        <p:txBody>
          <a:bodyPr wrap="square" rtlCol="0">
            <a:spAutoFit/>
          </a:bodyPr>
          <a:lstStyle/>
          <a:p>
            <a:r>
              <a:rPr lang="en-GB" sz="1800" dirty="0" smtClean="0">
                <a:solidFill>
                  <a:srgbClr val="00B050"/>
                </a:solidFill>
                <a:latin typeface="XCCW Joined 5a" panose="03050602040000000000" pitchFamily="66" charset="0"/>
              </a:rPr>
              <a:t>Bengal tigers, elephants, flying foxes, lions and monkeys </a:t>
            </a:r>
            <a:endParaRPr lang="en-GB" sz="1800" dirty="0">
              <a:solidFill>
                <a:srgbClr val="00B050"/>
              </a:solidFill>
              <a:latin typeface="XCCW Joined 5a" panose="03050602040000000000"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43"/>
          <p:cNvSpPr txBox="1">
            <a:spLocks noGrp="1"/>
          </p:cNvSpPr>
          <p:nvPr>
            <p:ph type="ctrTitle"/>
          </p:nvPr>
        </p:nvSpPr>
        <p:spPr>
          <a:xfrm>
            <a:off x="685800" y="235250"/>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GB" u="sng" dirty="0">
                <a:latin typeface="XCCW Joined 5a" panose="03050602040000000000" pitchFamily="66" charset="0"/>
              </a:rPr>
              <a:t>Lesson 4</a:t>
            </a:r>
            <a:endParaRPr u="sng" dirty="0">
              <a:latin typeface="XCCW Joined 5a" panose="03050602040000000000" pitchFamily="66" charset="0"/>
            </a:endParaRPr>
          </a:p>
        </p:txBody>
      </p:sp>
      <p:sp>
        <p:nvSpPr>
          <p:cNvPr id="303" name="Google Shape;303;p43"/>
          <p:cNvSpPr txBox="1">
            <a:spLocks noGrp="1"/>
          </p:cNvSpPr>
          <p:nvPr>
            <p:ph type="subTitle" idx="1"/>
          </p:nvPr>
        </p:nvSpPr>
        <p:spPr>
          <a:xfrm>
            <a:off x="211500" y="1367096"/>
            <a:ext cx="8721000" cy="11805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3200"/>
              <a:buNone/>
            </a:pPr>
            <a:r>
              <a:rPr lang="en-GB" dirty="0">
                <a:latin typeface="XCCW Joined 5a" panose="03050602040000000000" pitchFamily="66" charset="0"/>
              </a:rPr>
              <a:t>L.O: I can make inferences from the text</a:t>
            </a:r>
            <a:endParaRPr dirty="0">
              <a:latin typeface="XCCW Joined 5a" panose="03050602040000000000" pitchFamily="66" charset="0"/>
            </a:endParaRPr>
          </a:p>
          <a:p>
            <a:pPr marL="0" lvl="0" indent="0" algn="ctr" rtl="0">
              <a:spcBef>
                <a:spcPts val="0"/>
              </a:spcBef>
              <a:spcAft>
                <a:spcPts val="0"/>
              </a:spcAft>
              <a:buClr>
                <a:srgbClr val="888888"/>
              </a:buClr>
              <a:buSzPts val="3200"/>
              <a:buNone/>
            </a:pPr>
            <a:r>
              <a:rPr lang="en-GB" dirty="0">
                <a:latin typeface="XCCW Joined 5a" panose="03050602040000000000" pitchFamily="66" charset="0"/>
              </a:rPr>
              <a:t>Thinking Caps</a:t>
            </a:r>
            <a:endParaRPr dirty="0">
              <a:latin typeface="XCCW Joined 5a" panose="03050602040000000000" pitchFamily="66" charset="0"/>
            </a:endParaRPr>
          </a:p>
          <a:p>
            <a:pPr marL="0" lvl="0" indent="0" algn="l" rtl="0">
              <a:spcBef>
                <a:spcPts val="0"/>
              </a:spcBef>
              <a:spcAft>
                <a:spcPts val="0"/>
              </a:spcAft>
              <a:buClr>
                <a:srgbClr val="888888"/>
              </a:buClr>
              <a:buSzPts val="3200"/>
              <a:buNone/>
            </a:pPr>
            <a:r>
              <a:rPr lang="en-GB" dirty="0"/>
              <a:t>     </a:t>
            </a:r>
            <a:r>
              <a:rPr lang="en-GB" dirty="0" smtClean="0"/>
              <a:t> </a:t>
            </a:r>
            <a:r>
              <a:rPr lang="en-GB" sz="3600" dirty="0">
                <a:latin typeface="XCCW Joined 5a" panose="03050602040000000000" pitchFamily="66" charset="0"/>
              </a:rPr>
              <a:t> </a:t>
            </a:r>
            <a:r>
              <a:rPr lang="en-GB" sz="3600" dirty="0" smtClean="0">
                <a:latin typeface="XCCW Joined 5a" panose="03050602040000000000" pitchFamily="66" charset="0"/>
              </a:rPr>
              <a:t>   Facts about India</a:t>
            </a:r>
            <a:endParaRPr sz="4800" dirty="0">
              <a:latin typeface="XCCW Joined 5a" panose="03050602040000000000" pitchFamily="66" charset="0"/>
            </a:endParaRPr>
          </a:p>
        </p:txBody>
      </p:sp>
      <p:pic>
        <p:nvPicPr>
          <p:cNvPr id="5" name="Picture 4"/>
          <p:cNvPicPr>
            <a:picLocks noChangeAspect="1"/>
          </p:cNvPicPr>
          <p:nvPr/>
        </p:nvPicPr>
        <p:blipFill>
          <a:blip r:embed="rId3"/>
          <a:stretch>
            <a:fillRect/>
          </a:stretch>
        </p:blipFill>
        <p:spPr>
          <a:xfrm>
            <a:off x="3018126" y="3333750"/>
            <a:ext cx="3364122" cy="3323493"/>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44"/>
          <p:cNvSpPr txBox="1">
            <a:spLocks noGrp="1"/>
          </p:cNvSpPr>
          <p:nvPr>
            <p:ph type="title"/>
          </p:nvPr>
        </p:nvSpPr>
        <p:spPr>
          <a:xfrm>
            <a:off x="2191525" y="454496"/>
            <a:ext cx="6858034" cy="1143000"/>
          </a:xfrm>
          <a:prstGeom prst="rect">
            <a:avLst/>
          </a:prstGeom>
        </p:spPr>
        <p:txBody>
          <a:bodyPr spcFirstLastPara="1" wrap="square" lIns="91425" tIns="45700" rIns="91425" bIns="45700" anchor="ctr" anchorCtr="0">
            <a:noAutofit/>
          </a:bodyPr>
          <a:lstStyle/>
          <a:p>
            <a:pPr marL="0" lvl="0" indent="0" algn="l" rtl="0">
              <a:spcBef>
                <a:spcPts val="360"/>
              </a:spcBef>
              <a:spcAft>
                <a:spcPts val="0"/>
              </a:spcAft>
              <a:buClr>
                <a:schemeClr val="dk1"/>
              </a:buClr>
              <a:buSzPts val="1100"/>
              <a:buFont typeface="Arial"/>
              <a:buNone/>
            </a:pPr>
            <a:r>
              <a:rPr lang="en-GB" sz="2400" b="1" u="sng" dirty="0">
                <a:latin typeface="XCCW Joined 5a" panose="03050602040000000000" pitchFamily="66" charset="0"/>
              </a:rPr>
              <a:t>Tell your partner: </a:t>
            </a:r>
            <a:r>
              <a:rPr lang="en-GB" sz="2400" dirty="0">
                <a:latin typeface="XCCW Joined 5a" panose="03050602040000000000" pitchFamily="66" charset="0"/>
              </a:rPr>
              <a:t>How can we find </a:t>
            </a:r>
            <a:r>
              <a:rPr lang="en-GB" sz="2400" dirty="0" smtClean="0">
                <a:latin typeface="XCCW Joined 5a" panose="03050602040000000000" pitchFamily="66" charset="0"/>
              </a:rPr>
              <a:t>out specific facts. </a:t>
            </a:r>
            <a:endParaRPr dirty="0"/>
          </a:p>
        </p:txBody>
      </p:sp>
      <p:sp>
        <p:nvSpPr>
          <p:cNvPr id="312" name="Google Shape;312;p44"/>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457200" lvl="0" indent="-342900" algn="l" rtl="0">
              <a:spcBef>
                <a:spcPts val="360"/>
              </a:spcBef>
              <a:spcAft>
                <a:spcPts val="0"/>
              </a:spcAft>
              <a:buSzPts val="1800"/>
              <a:buChar char="★"/>
            </a:pPr>
            <a:r>
              <a:rPr lang="en-GB" dirty="0">
                <a:latin typeface="XCCW Joined 5a" panose="03050602040000000000" pitchFamily="66" charset="0"/>
              </a:rPr>
              <a:t>Use clues from the text​ and make a sensible </a:t>
            </a:r>
            <a:r>
              <a:rPr lang="en-GB" dirty="0" smtClean="0">
                <a:latin typeface="XCCW Joined 5a" panose="03050602040000000000" pitchFamily="66" charset="0"/>
              </a:rPr>
              <a:t>guess</a:t>
            </a:r>
          </a:p>
          <a:p>
            <a:pPr marL="457200" lvl="0" indent="-342900" algn="l" rtl="0">
              <a:spcBef>
                <a:spcPts val="360"/>
              </a:spcBef>
              <a:spcAft>
                <a:spcPts val="0"/>
              </a:spcAft>
              <a:buSzPts val="1800"/>
              <a:buChar char="★"/>
            </a:pPr>
            <a:r>
              <a:rPr lang="en-GB" dirty="0" smtClean="0">
                <a:latin typeface="XCCW Joined 5a" panose="03050602040000000000" pitchFamily="66" charset="0"/>
              </a:rPr>
              <a:t>Use the subheadings and images to help you locate information </a:t>
            </a:r>
            <a:endParaRPr dirty="0">
              <a:latin typeface="XCCW Joined 5a" panose="03050602040000000000" pitchFamily="66" charset="0"/>
            </a:endParaRPr>
          </a:p>
        </p:txBody>
      </p:sp>
      <p:pic>
        <p:nvPicPr>
          <p:cNvPr id="313" name="Google Shape;313;p44"/>
          <p:cNvPicPr preferRelativeResize="0"/>
          <p:nvPr/>
        </p:nvPicPr>
        <p:blipFill>
          <a:blip r:embed="rId3">
            <a:alphaModFix/>
          </a:blip>
          <a:stretch>
            <a:fillRect/>
          </a:stretch>
        </p:blipFill>
        <p:spPr>
          <a:xfrm>
            <a:off x="168800" y="97516"/>
            <a:ext cx="1734325" cy="1497275"/>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a:off x="1701100" y="274650"/>
            <a:ext cx="7442900" cy="1143000"/>
          </a:xfrm>
          <a:prstGeom prst="rect">
            <a:avLst/>
          </a:prstGeom>
        </p:spPr>
        <p:txBody>
          <a:bodyPr spcFirstLastPara="1" wrap="square" lIns="91425" tIns="45700" rIns="91425" bIns="45700" anchor="ctr" anchorCtr="0">
            <a:noAutofit/>
          </a:bodyPr>
          <a:lstStyle/>
          <a:p>
            <a:pPr marL="0" lvl="0" indent="0" algn="l" rtl="0">
              <a:spcBef>
                <a:spcPts val="360"/>
              </a:spcBef>
              <a:spcAft>
                <a:spcPts val="0"/>
              </a:spcAft>
              <a:buClr>
                <a:schemeClr val="dk1"/>
              </a:buClr>
              <a:buSzPts val="1100"/>
              <a:buFont typeface="Arial"/>
              <a:buNone/>
            </a:pPr>
            <a:r>
              <a:rPr lang="en-GB" sz="3200" b="1" u="sng" dirty="0">
                <a:latin typeface="XCCW Joined 5a" panose="03050602040000000000" pitchFamily="66" charset="0"/>
              </a:rPr>
              <a:t>Tell your partner:</a:t>
            </a:r>
            <a:r>
              <a:rPr lang="en-GB" sz="3200" dirty="0">
                <a:latin typeface="XCCW Joined 5a" panose="03050602040000000000" pitchFamily="66" charset="0"/>
              </a:rPr>
              <a:t> We are going to read a </a:t>
            </a:r>
            <a:r>
              <a:rPr lang="en-GB" sz="3200" dirty="0" smtClean="0">
                <a:latin typeface="XCCW Joined 5a" panose="03050602040000000000" pitchFamily="66" charset="0"/>
              </a:rPr>
              <a:t>text </a:t>
            </a:r>
            <a:r>
              <a:rPr lang="en-GB" sz="3200" dirty="0">
                <a:latin typeface="XCCW Joined 5a" panose="03050602040000000000" pitchFamily="66" charset="0"/>
              </a:rPr>
              <a:t>called </a:t>
            </a:r>
            <a:r>
              <a:rPr lang="en-GB" sz="3200" dirty="0" smtClean="0">
                <a:latin typeface="XCCW Joined 5a" panose="03050602040000000000" pitchFamily="66" charset="0"/>
              </a:rPr>
              <a:t>‘Facts about India’</a:t>
            </a:r>
            <a:endParaRPr dirty="0">
              <a:latin typeface="XCCW Joined 5a" panose="03050602040000000000" pitchFamily="66" charset="0"/>
            </a:endParaRPr>
          </a:p>
        </p:txBody>
      </p:sp>
      <p:sp>
        <p:nvSpPr>
          <p:cNvPr id="94" name="Google Shape;94;p14"/>
          <p:cNvSpPr txBox="1">
            <a:spLocks noGrp="1"/>
          </p:cNvSpPr>
          <p:nvPr>
            <p:ph type="body" idx="1"/>
          </p:nvPr>
        </p:nvSpPr>
        <p:spPr>
          <a:xfrm>
            <a:off x="457200" y="1808019"/>
            <a:ext cx="8229600" cy="45261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GB" sz="2400" b="1" dirty="0">
                <a:latin typeface="XCCW Joined 5a" panose="03050602040000000000" pitchFamily="66" charset="0"/>
              </a:rPr>
              <a:t>What do you think this </a:t>
            </a:r>
            <a:r>
              <a:rPr lang="en-GB" sz="2400" b="1" dirty="0" smtClean="0">
                <a:latin typeface="XCCW Joined 5a" panose="03050602040000000000" pitchFamily="66" charset="0"/>
              </a:rPr>
              <a:t>text is </a:t>
            </a:r>
            <a:r>
              <a:rPr lang="en-GB" sz="2400" b="1" dirty="0">
                <a:latin typeface="XCCW Joined 5a" panose="03050602040000000000" pitchFamily="66" charset="0"/>
              </a:rPr>
              <a:t>about?</a:t>
            </a:r>
            <a:endParaRPr sz="2400" b="1" dirty="0">
              <a:latin typeface="XCCW Joined 5a" panose="03050602040000000000" pitchFamily="66" charset="0"/>
            </a:endParaRPr>
          </a:p>
          <a:p>
            <a:pPr marL="0" lvl="0" indent="0" algn="l" rtl="0">
              <a:spcBef>
                <a:spcPts val="360"/>
              </a:spcBef>
              <a:spcAft>
                <a:spcPts val="0"/>
              </a:spcAft>
              <a:buNone/>
            </a:pPr>
            <a:r>
              <a:rPr lang="en-GB" sz="2400" dirty="0">
                <a:solidFill>
                  <a:schemeClr val="accent5"/>
                </a:solidFill>
                <a:latin typeface="XCCW Joined 5a" panose="03050602040000000000" pitchFamily="66" charset="0"/>
              </a:rPr>
              <a:t>I think the </a:t>
            </a:r>
            <a:r>
              <a:rPr lang="en-GB" sz="2400" dirty="0" smtClean="0">
                <a:solidFill>
                  <a:schemeClr val="accent5"/>
                </a:solidFill>
                <a:latin typeface="XCCW Joined 5a" panose="03050602040000000000" pitchFamily="66" charset="0"/>
              </a:rPr>
              <a:t>text </a:t>
            </a:r>
            <a:r>
              <a:rPr lang="en-GB" sz="2400" dirty="0">
                <a:solidFill>
                  <a:schemeClr val="accent5"/>
                </a:solidFill>
                <a:latin typeface="XCCW Joined 5a" panose="03050602040000000000" pitchFamily="66" charset="0"/>
              </a:rPr>
              <a:t>is about… because...</a:t>
            </a:r>
            <a:endParaRPr sz="2400" dirty="0">
              <a:solidFill>
                <a:schemeClr val="accent5"/>
              </a:solidFill>
              <a:latin typeface="XCCW Joined 5a" panose="03050602040000000000" pitchFamily="66" charset="0"/>
            </a:endParaRPr>
          </a:p>
          <a:p>
            <a:pPr marL="0" lvl="0" indent="0" algn="l" rtl="0">
              <a:spcBef>
                <a:spcPts val="360"/>
              </a:spcBef>
              <a:spcAft>
                <a:spcPts val="0"/>
              </a:spcAft>
              <a:buNone/>
            </a:pPr>
            <a:endParaRPr lang="en-US" sz="2400" dirty="0" smtClean="0">
              <a:latin typeface="XCCW Joined 5a" panose="03050602040000000000" pitchFamily="66" charset="0"/>
            </a:endParaRPr>
          </a:p>
          <a:p>
            <a:pPr marL="0" lvl="0" indent="0" algn="l" rtl="0">
              <a:spcBef>
                <a:spcPts val="360"/>
              </a:spcBef>
              <a:spcAft>
                <a:spcPts val="0"/>
              </a:spcAft>
              <a:buNone/>
            </a:pPr>
            <a:r>
              <a:rPr lang="en-US" sz="2400" b="1" dirty="0" smtClean="0">
                <a:latin typeface="XCCW Joined 5a" panose="03050602040000000000" pitchFamily="66" charset="0"/>
              </a:rPr>
              <a:t>What type of text do you think it is?</a:t>
            </a:r>
          </a:p>
          <a:p>
            <a:pPr marL="0" lvl="0" indent="0" algn="l" rtl="0">
              <a:spcBef>
                <a:spcPts val="360"/>
              </a:spcBef>
              <a:spcAft>
                <a:spcPts val="0"/>
              </a:spcAft>
              <a:buNone/>
            </a:pPr>
            <a:r>
              <a:rPr lang="en-US" sz="2400" dirty="0" smtClean="0">
                <a:solidFill>
                  <a:srgbClr val="00B0F0"/>
                </a:solidFill>
                <a:latin typeface="XCCW Joined 5a" panose="03050602040000000000" pitchFamily="66" charset="0"/>
              </a:rPr>
              <a:t>I think the text is…</a:t>
            </a:r>
            <a:endParaRPr sz="2400" dirty="0">
              <a:solidFill>
                <a:srgbClr val="00B0F0"/>
              </a:solidFill>
              <a:latin typeface="XCCW Joined 5a" panose="03050602040000000000" pitchFamily="66" charset="0"/>
            </a:endParaRPr>
          </a:p>
          <a:p>
            <a:pPr marL="0" lvl="0" indent="0" algn="l" rtl="0">
              <a:spcBef>
                <a:spcPts val="360"/>
              </a:spcBef>
              <a:spcAft>
                <a:spcPts val="0"/>
              </a:spcAft>
              <a:buNone/>
            </a:pPr>
            <a:endParaRPr sz="2400" b="1" dirty="0">
              <a:latin typeface="XCCW Joined 5a" panose="03050602040000000000" pitchFamily="66" charset="0"/>
            </a:endParaRPr>
          </a:p>
          <a:p>
            <a:pPr marL="0" lvl="0" indent="0" algn="l" rtl="0">
              <a:spcBef>
                <a:spcPts val="360"/>
              </a:spcBef>
              <a:spcAft>
                <a:spcPts val="0"/>
              </a:spcAft>
              <a:buNone/>
            </a:pPr>
            <a:r>
              <a:rPr lang="en-GB" sz="2400" b="1" dirty="0">
                <a:latin typeface="XCCW Joined 5a" panose="03050602040000000000" pitchFamily="66" charset="0"/>
              </a:rPr>
              <a:t>What do we need to have in a </a:t>
            </a:r>
            <a:r>
              <a:rPr lang="en-GB" sz="2400" b="1" dirty="0" smtClean="0">
                <a:latin typeface="XCCW Joined 5a" panose="03050602040000000000" pitchFamily="66" charset="0"/>
              </a:rPr>
              <a:t>report?</a:t>
            </a:r>
          </a:p>
          <a:p>
            <a:pPr marL="0" lvl="0" indent="0" algn="l" rtl="0">
              <a:spcBef>
                <a:spcPts val="360"/>
              </a:spcBef>
              <a:spcAft>
                <a:spcPts val="0"/>
              </a:spcAft>
              <a:buNone/>
            </a:pPr>
            <a:r>
              <a:rPr lang="en-GB" sz="2400" dirty="0" smtClean="0">
                <a:solidFill>
                  <a:schemeClr val="accent5"/>
                </a:solidFill>
                <a:latin typeface="XCCW Joined 5a" panose="03050602040000000000" pitchFamily="66" charset="0"/>
              </a:rPr>
              <a:t>A </a:t>
            </a:r>
            <a:r>
              <a:rPr lang="en-GB" sz="2400" dirty="0">
                <a:solidFill>
                  <a:schemeClr val="accent5"/>
                </a:solidFill>
                <a:latin typeface="XCCW Joined 5a" panose="03050602040000000000" pitchFamily="66" charset="0"/>
              </a:rPr>
              <a:t>good </a:t>
            </a:r>
            <a:r>
              <a:rPr lang="en-GB" sz="2400" dirty="0" smtClean="0">
                <a:solidFill>
                  <a:schemeClr val="accent5"/>
                </a:solidFill>
                <a:latin typeface="XCCW Joined 5a" panose="03050602040000000000" pitchFamily="66" charset="0"/>
              </a:rPr>
              <a:t>report </a:t>
            </a:r>
            <a:r>
              <a:rPr lang="en-GB" sz="2400" dirty="0">
                <a:solidFill>
                  <a:schemeClr val="accent5"/>
                </a:solidFill>
                <a:latin typeface="XCCW Joined 5a" panose="03050602040000000000" pitchFamily="66" charset="0"/>
              </a:rPr>
              <a:t>must have...</a:t>
            </a:r>
            <a:endParaRPr sz="2400" dirty="0">
              <a:solidFill>
                <a:schemeClr val="accent5"/>
              </a:solidFill>
              <a:latin typeface="XCCW Joined 5a" panose="03050602040000000000" pitchFamily="66" charset="0"/>
            </a:endParaRPr>
          </a:p>
          <a:p>
            <a:pPr marL="0" lvl="0" indent="0" algn="l" rtl="0">
              <a:spcBef>
                <a:spcPts val="360"/>
              </a:spcBef>
              <a:spcAft>
                <a:spcPts val="0"/>
              </a:spcAft>
              <a:buNone/>
            </a:pPr>
            <a:endParaRPr dirty="0"/>
          </a:p>
        </p:txBody>
      </p:sp>
      <p:sp>
        <p:nvSpPr>
          <p:cNvPr id="95" name="Google Shape;95;p14"/>
          <p:cNvSpPr txBox="1"/>
          <p:nvPr/>
        </p:nvSpPr>
        <p:spPr>
          <a:xfrm>
            <a:off x="585675" y="5219100"/>
            <a:ext cx="8229600" cy="907200"/>
          </a:xfrm>
          <a:prstGeom prst="rect">
            <a:avLst/>
          </a:prstGeom>
          <a:noFill/>
          <a:ln>
            <a:noFill/>
          </a:ln>
        </p:spPr>
        <p:txBody>
          <a:bodyPr spcFirstLastPara="1" wrap="square" lIns="91425" tIns="91425" rIns="91425" bIns="91425" anchor="ctr" anchorCtr="0">
            <a:noAutofit/>
          </a:bodyPr>
          <a:lstStyle/>
          <a:p>
            <a:pPr marL="0" lvl="0" indent="0" algn="l" rtl="0">
              <a:spcBef>
                <a:spcPts val="360"/>
              </a:spcBef>
              <a:spcAft>
                <a:spcPts val="0"/>
              </a:spcAft>
              <a:buNone/>
            </a:pPr>
            <a:r>
              <a:rPr lang="en-GB" sz="3200" dirty="0" smtClean="0">
                <a:solidFill>
                  <a:schemeClr val="accent5"/>
                </a:solidFill>
                <a:latin typeface="XCCW Joined 5a" panose="03050602040000000000" pitchFamily="66" charset="0"/>
                <a:ea typeface="Calibri"/>
                <a:cs typeface="Calibri"/>
                <a:sym typeface="Calibri"/>
              </a:rPr>
              <a:t>Facts, headings, subheadings, relevant information.</a:t>
            </a:r>
            <a:endParaRPr dirty="0">
              <a:solidFill>
                <a:schemeClr val="accent5"/>
              </a:solidFill>
              <a:latin typeface="XCCW Joined 5a" panose="03050602040000000000" pitchFamily="66" charset="0"/>
            </a:endParaRPr>
          </a:p>
        </p:txBody>
      </p:sp>
      <p:pic>
        <p:nvPicPr>
          <p:cNvPr id="96" name="Google Shape;96;p14"/>
          <p:cNvPicPr preferRelativeResize="0"/>
          <p:nvPr/>
        </p:nvPicPr>
        <p:blipFill>
          <a:blip r:embed="rId3">
            <a:alphaModFix/>
          </a:blip>
          <a:stretch>
            <a:fillRect/>
          </a:stretch>
        </p:blipFill>
        <p:spPr>
          <a:xfrm>
            <a:off x="303500" y="274648"/>
            <a:ext cx="1323961" cy="11430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4">
                                            <p:txEl>
                                              <p:pRg st="0" end="0"/>
                                            </p:txEl>
                                          </p:spTgt>
                                        </p:tgtEl>
                                        <p:attrNameLst>
                                          <p:attrName>style.visibility</p:attrName>
                                        </p:attrNameLst>
                                      </p:cBhvr>
                                      <p:to>
                                        <p:strVal val="visible"/>
                                      </p:to>
                                    </p:set>
                                    <p:animEffect transition="in" filter="blinds(horizontal)">
                                      <p:cBhvr>
                                        <p:cTn id="7" dur="500"/>
                                        <p:tgtEl>
                                          <p:spTgt spid="9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94">
                                            <p:txEl>
                                              <p:pRg st="1" end="1"/>
                                            </p:txEl>
                                          </p:spTgt>
                                        </p:tgtEl>
                                        <p:attrNameLst>
                                          <p:attrName>style.visibility</p:attrName>
                                        </p:attrNameLst>
                                      </p:cBhvr>
                                      <p:to>
                                        <p:strVal val="visible"/>
                                      </p:to>
                                    </p:set>
                                    <p:animEffect transition="in" filter="blinds(horizontal)">
                                      <p:cBhvr>
                                        <p:cTn id="10" dur="500"/>
                                        <p:tgtEl>
                                          <p:spTgt spid="94">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94">
                                            <p:txEl>
                                              <p:pRg st="3" end="3"/>
                                            </p:txEl>
                                          </p:spTgt>
                                        </p:tgtEl>
                                        <p:attrNameLst>
                                          <p:attrName>style.visibility</p:attrName>
                                        </p:attrNameLst>
                                      </p:cBhvr>
                                      <p:to>
                                        <p:strVal val="visible"/>
                                      </p:to>
                                    </p:set>
                                    <p:animEffect transition="in" filter="blinds(horizontal)">
                                      <p:cBhvr>
                                        <p:cTn id="13" dur="500"/>
                                        <p:tgtEl>
                                          <p:spTgt spid="94">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94">
                                            <p:txEl>
                                              <p:pRg st="4" end="4"/>
                                            </p:txEl>
                                          </p:spTgt>
                                        </p:tgtEl>
                                        <p:attrNameLst>
                                          <p:attrName>style.visibility</p:attrName>
                                        </p:attrNameLst>
                                      </p:cBhvr>
                                      <p:to>
                                        <p:strVal val="visible"/>
                                      </p:to>
                                    </p:set>
                                    <p:animEffect transition="in" filter="blinds(horizontal)">
                                      <p:cBhvr>
                                        <p:cTn id="16" dur="500"/>
                                        <p:tgtEl>
                                          <p:spTgt spid="94">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94">
                                            <p:txEl>
                                              <p:pRg st="6" end="6"/>
                                            </p:txEl>
                                          </p:spTgt>
                                        </p:tgtEl>
                                        <p:attrNameLst>
                                          <p:attrName>style.visibility</p:attrName>
                                        </p:attrNameLst>
                                      </p:cBhvr>
                                      <p:to>
                                        <p:strVal val="visible"/>
                                      </p:to>
                                    </p:set>
                                    <p:animEffect transition="in" filter="blinds(horizontal)">
                                      <p:cBhvr>
                                        <p:cTn id="21" dur="500"/>
                                        <p:tgtEl>
                                          <p:spTgt spid="94">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94">
                                            <p:txEl>
                                              <p:pRg st="7" end="7"/>
                                            </p:txEl>
                                          </p:spTgt>
                                        </p:tgtEl>
                                        <p:attrNameLst>
                                          <p:attrName>style.visibility</p:attrName>
                                        </p:attrNameLst>
                                      </p:cBhvr>
                                      <p:to>
                                        <p:strVal val="visible"/>
                                      </p:to>
                                    </p:set>
                                    <p:animEffect transition="in" filter="blinds(horizontal)">
                                      <p:cBhvr>
                                        <p:cTn id="26" dur="500"/>
                                        <p:tgtEl>
                                          <p:spTgt spid="94">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95">
                                            <p:txEl>
                                              <p:pRg st="0" end="0"/>
                                            </p:txEl>
                                          </p:spTgt>
                                        </p:tgtEl>
                                        <p:attrNameLst>
                                          <p:attrName>style.visibility</p:attrName>
                                        </p:attrNameLst>
                                      </p:cBhvr>
                                      <p:to>
                                        <p:strVal val="visible"/>
                                      </p:to>
                                    </p:set>
                                    <p:animEffect transition="in" filter="blinds(horizontal)">
                                      <p:cBhvr>
                                        <p:cTn id="31" dur="500"/>
                                        <p:tgtEl>
                                          <p:spTgt spid="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71463" y="415634"/>
            <a:ext cx="8650595" cy="5915891"/>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46"/>
          <p:cNvSpPr txBox="1">
            <a:spLocks noGrp="1"/>
          </p:cNvSpPr>
          <p:nvPr>
            <p:ph type="title"/>
          </p:nvPr>
        </p:nvSpPr>
        <p:spPr>
          <a:xfrm>
            <a:off x="2161275" y="274650"/>
            <a:ext cx="6525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GB" sz="2400" b="1" u="sng" dirty="0">
                <a:latin typeface="XCCW Joined 5a" panose="03050602040000000000" pitchFamily="66" charset="0"/>
              </a:rPr>
              <a:t>Tell your partner</a:t>
            </a:r>
            <a:r>
              <a:rPr lang="en-GB" sz="2400" b="1" u="sng" dirty="0" smtClean="0">
                <a:latin typeface="XCCW Joined 5a" panose="03050602040000000000" pitchFamily="66" charset="0"/>
              </a:rPr>
              <a:t>:</a:t>
            </a:r>
            <a:endParaRPr sz="3600" dirty="0">
              <a:latin typeface="XCCW Joined 5a" panose="03050602040000000000" pitchFamily="66" charset="0"/>
            </a:endParaRPr>
          </a:p>
        </p:txBody>
      </p:sp>
      <p:sp>
        <p:nvSpPr>
          <p:cNvPr id="326" name="Google Shape;326;p46"/>
          <p:cNvSpPr txBox="1">
            <a:spLocks noGrp="1"/>
          </p:cNvSpPr>
          <p:nvPr>
            <p:ph type="body" idx="1"/>
          </p:nvPr>
        </p:nvSpPr>
        <p:spPr>
          <a:xfrm>
            <a:off x="527975" y="1771916"/>
            <a:ext cx="8229600" cy="4526100"/>
          </a:xfrm>
          <a:prstGeom prst="rect">
            <a:avLst/>
          </a:prstGeom>
        </p:spPr>
        <p:txBody>
          <a:bodyPr spcFirstLastPara="1" wrap="square" lIns="91425" tIns="45700" rIns="91425" bIns="45700" anchor="t" anchorCtr="0">
            <a:noAutofit/>
          </a:bodyPr>
          <a:lstStyle/>
          <a:p>
            <a:pPr marL="114300" indent="0">
              <a:buNone/>
            </a:pPr>
            <a:r>
              <a:rPr lang="en-GB" sz="3600" dirty="0" smtClean="0">
                <a:latin typeface="XCCW Joined 5a" panose="03050602040000000000" pitchFamily="66" charset="0"/>
              </a:rPr>
              <a:t>Why </a:t>
            </a:r>
            <a:r>
              <a:rPr lang="en-GB" sz="3600" dirty="0">
                <a:latin typeface="XCCW Joined 5a" panose="03050602040000000000" pitchFamily="66" charset="0"/>
              </a:rPr>
              <a:t>do you </a:t>
            </a:r>
            <a:r>
              <a:rPr lang="en-GB" sz="3600" dirty="0" smtClean="0">
                <a:latin typeface="XCCW Joined 5a" panose="03050602040000000000" pitchFamily="66" charset="0"/>
              </a:rPr>
              <a:t>think the author has used images for each subheading?</a:t>
            </a:r>
          </a:p>
          <a:p>
            <a:pPr marL="114300" indent="0">
              <a:buNone/>
            </a:pPr>
            <a:endParaRPr lang="en-GB" sz="3600" dirty="0" smtClean="0">
              <a:solidFill>
                <a:srgbClr val="00B050"/>
              </a:solidFill>
              <a:latin typeface="XCCW Joined 5a" panose="03050602040000000000" pitchFamily="66" charset="0"/>
            </a:endParaRPr>
          </a:p>
          <a:p>
            <a:pPr marL="114300" indent="0">
              <a:buNone/>
            </a:pPr>
            <a:r>
              <a:rPr lang="en-GB" sz="3600" dirty="0" smtClean="0">
                <a:solidFill>
                  <a:srgbClr val="00B050"/>
                </a:solidFill>
                <a:latin typeface="XCCW Joined 5a" panose="03050602040000000000" pitchFamily="66" charset="0"/>
              </a:rPr>
              <a:t>To make it easier for the reader to find and gather the facts, using not only the text but the pictures.  </a:t>
            </a:r>
            <a:endParaRPr lang="en-GB" sz="3600" dirty="0">
              <a:solidFill>
                <a:srgbClr val="00B050"/>
              </a:solidFill>
              <a:latin typeface="XCCW Joined 5a" panose="03050602040000000000" pitchFamily="66" charset="0"/>
            </a:endParaRPr>
          </a:p>
        </p:txBody>
      </p:sp>
      <p:pic>
        <p:nvPicPr>
          <p:cNvPr id="327" name="Google Shape;327;p46"/>
          <p:cNvPicPr preferRelativeResize="0"/>
          <p:nvPr/>
        </p:nvPicPr>
        <p:blipFill>
          <a:blip r:embed="rId3">
            <a:alphaModFix/>
          </a:blip>
          <a:stretch>
            <a:fillRect/>
          </a:stretch>
        </p:blipFill>
        <p:spPr>
          <a:xfrm>
            <a:off x="527975" y="274641"/>
            <a:ext cx="1734325" cy="1497275"/>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338387" y="837247"/>
            <a:ext cx="4710113" cy="6020753"/>
          </a:xfrm>
          <a:prstGeom prst="rect">
            <a:avLst/>
          </a:prstGeom>
        </p:spPr>
      </p:pic>
      <p:sp>
        <p:nvSpPr>
          <p:cNvPr id="351" name="Google Shape;351;p50"/>
          <p:cNvSpPr txBox="1">
            <a:spLocks noGrp="1"/>
          </p:cNvSpPr>
          <p:nvPr>
            <p:ph type="title"/>
          </p:nvPr>
        </p:nvSpPr>
        <p:spPr>
          <a:xfrm>
            <a:off x="443592" y="-4798"/>
            <a:ext cx="8229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GB" dirty="0">
                <a:solidFill>
                  <a:srgbClr val="000000"/>
                </a:solidFill>
                <a:latin typeface="XCCW Joined 5a" panose="03050602040000000000" pitchFamily="66" charset="0"/>
              </a:rPr>
              <a:t>Main task</a:t>
            </a:r>
            <a:endParaRPr dirty="0">
              <a:solidFill>
                <a:srgbClr val="000000"/>
              </a:solidFill>
              <a:latin typeface="XCCW Joined 5a" panose="03050602040000000000" pitchFamily="66" charset="0"/>
            </a:endParaRPr>
          </a:p>
        </p:txBody>
      </p:sp>
      <p:sp>
        <p:nvSpPr>
          <p:cNvPr id="11" name="TextBox 10"/>
          <p:cNvSpPr txBox="1"/>
          <p:nvPr/>
        </p:nvSpPr>
        <p:spPr>
          <a:xfrm>
            <a:off x="2495550" y="1310906"/>
            <a:ext cx="4552950" cy="646331"/>
          </a:xfrm>
          <a:prstGeom prst="rect">
            <a:avLst/>
          </a:prstGeom>
          <a:noFill/>
        </p:spPr>
        <p:txBody>
          <a:bodyPr wrap="square" rtlCol="0">
            <a:spAutoFit/>
          </a:bodyPr>
          <a:lstStyle/>
          <a:p>
            <a:r>
              <a:rPr lang="en-GB" sz="1800" dirty="0" smtClean="0">
                <a:solidFill>
                  <a:srgbClr val="00B050"/>
                </a:solidFill>
                <a:latin typeface="XCCW Joined 5a" panose="03050602040000000000" pitchFamily="66" charset="0"/>
              </a:rPr>
              <a:t>People light lots of different lights during the celebration. </a:t>
            </a:r>
            <a:endParaRPr lang="en-GB" sz="1800" dirty="0">
              <a:solidFill>
                <a:srgbClr val="00B050"/>
              </a:solidFill>
              <a:latin typeface="XCCW Joined 5a" panose="03050602040000000000" pitchFamily="66" charset="0"/>
            </a:endParaRPr>
          </a:p>
        </p:txBody>
      </p:sp>
      <p:sp>
        <p:nvSpPr>
          <p:cNvPr id="17" name="TextBox 16"/>
          <p:cNvSpPr txBox="1"/>
          <p:nvPr/>
        </p:nvSpPr>
        <p:spPr>
          <a:xfrm>
            <a:off x="2495550" y="2466468"/>
            <a:ext cx="4552950" cy="830997"/>
          </a:xfrm>
          <a:prstGeom prst="rect">
            <a:avLst/>
          </a:prstGeom>
          <a:noFill/>
        </p:spPr>
        <p:txBody>
          <a:bodyPr wrap="square" rtlCol="0">
            <a:spAutoFit/>
          </a:bodyPr>
          <a:lstStyle/>
          <a:p>
            <a:r>
              <a:rPr lang="en-GB" sz="1600" dirty="0" smtClean="0">
                <a:solidFill>
                  <a:srgbClr val="00B050"/>
                </a:solidFill>
                <a:latin typeface="XCCW Joined 5a" panose="03050602040000000000" pitchFamily="66" charset="0"/>
              </a:rPr>
              <a:t>In the text is says that it is a popular instrument. This shows that people like it. </a:t>
            </a:r>
            <a:endParaRPr lang="en-GB" sz="1600" dirty="0">
              <a:solidFill>
                <a:srgbClr val="00B050"/>
              </a:solidFill>
              <a:latin typeface="XCCW Joined 5a" panose="03050602040000000000" pitchFamily="66" charset="0"/>
            </a:endParaRPr>
          </a:p>
        </p:txBody>
      </p:sp>
      <p:sp>
        <p:nvSpPr>
          <p:cNvPr id="8" name="TextBox 7"/>
          <p:cNvSpPr txBox="1"/>
          <p:nvPr/>
        </p:nvSpPr>
        <p:spPr>
          <a:xfrm>
            <a:off x="2495550" y="3566075"/>
            <a:ext cx="4381500" cy="646331"/>
          </a:xfrm>
          <a:prstGeom prst="rect">
            <a:avLst/>
          </a:prstGeom>
          <a:noFill/>
        </p:spPr>
        <p:txBody>
          <a:bodyPr wrap="square" rtlCol="0">
            <a:spAutoFit/>
          </a:bodyPr>
          <a:lstStyle/>
          <a:p>
            <a:r>
              <a:rPr lang="en-US" sz="1800" dirty="0" smtClean="0">
                <a:solidFill>
                  <a:srgbClr val="00B050"/>
                </a:solidFill>
                <a:latin typeface="XCCW Joined 5a" panose="03050602040000000000" pitchFamily="66" charset="0"/>
              </a:rPr>
              <a:t>They like warm places and India is very warm. </a:t>
            </a:r>
            <a:endParaRPr lang="en-GB" sz="1800" dirty="0">
              <a:solidFill>
                <a:srgbClr val="00B050"/>
              </a:solidFill>
              <a:latin typeface="XCCW Joined 5a" panose="03050602040000000000" pitchFamily="66" charset="0"/>
            </a:endParaRPr>
          </a:p>
        </p:txBody>
      </p:sp>
      <p:sp>
        <p:nvSpPr>
          <p:cNvPr id="5" name="TextBox 4"/>
          <p:cNvSpPr txBox="1"/>
          <p:nvPr/>
        </p:nvSpPr>
        <p:spPr>
          <a:xfrm>
            <a:off x="5919355" y="6142759"/>
            <a:ext cx="304800" cy="307777"/>
          </a:xfrm>
          <a:prstGeom prst="rect">
            <a:avLst/>
          </a:prstGeom>
          <a:noFill/>
        </p:spPr>
        <p:txBody>
          <a:bodyPr wrap="square" rtlCol="0">
            <a:spAutoFit/>
          </a:bodyPr>
          <a:lstStyle/>
          <a:p>
            <a:r>
              <a:rPr lang="en-US" dirty="0" smtClean="0"/>
              <a:t>X</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8"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52"/>
          <p:cNvSpPr txBox="1">
            <a:spLocks noGrp="1"/>
          </p:cNvSpPr>
          <p:nvPr>
            <p:ph type="ctrTitle"/>
          </p:nvPr>
        </p:nvSpPr>
        <p:spPr>
          <a:xfrm>
            <a:off x="685800" y="0"/>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GB" u="sng" dirty="0">
                <a:latin typeface="XCCW Joined 5a" panose="03050602040000000000" pitchFamily="66" charset="0"/>
              </a:rPr>
              <a:t>Lesson 5</a:t>
            </a:r>
            <a:endParaRPr u="sng" dirty="0">
              <a:latin typeface="XCCW Joined 5a" panose="03050602040000000000" pitchFamily="66" charset="0"/>
            </a:endParaRPr>
          </a:p>
        </p:txBody>
      </p:sp>
      <p:sp>
        <p:nvSpPr>
          <p:cNvPr id="366" name="Google Shape;366;p52"/>
          <p:cNvSpPr txBox="1">
            <a:spLocks noGrp="1"/>
          </p:cNvSpPr>
          <p:nvPr>
            <p:ph type="subTitle" idx="1"/>
          </p:nvPr>
        </p:nvSpPr>
        <p:spPr>
          <a:xfrm>
            <a:off x="287300" y="1173550"/>
            <a:ext cx="8733000" cy="11805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3200"/>
              <a:buNone/>
            </a:pPr>
            <a:r>
              <a:rPr lang="en-GB" dirty="0">
                <a:latin typeface="XCCW Joined 5a" panose="03050602040000000000" pitchFamily="66" charset="0"/>
              </a:rPr>
              <a:t>L.O: I can make links to the text</a:t>
            </a:r>
            <a:endParaRPr dirty="0">
              <a:latin typeface="XCCW Joined 5a" panose="03050602040000000000" pitchFamily="66" charset="0"/>
            </a:endParaRPr>
          </a:p>
          <a:p>
            <a:pPr marL="0" lvl="0" indent="457200" algn="ctr" rtl="0">
              <a:spcBef>
                <a:spcPts val="0"/>
              </a:spcBef>
              <a:spcAft>
                <a:spcPts val="0"/>
              </a:spcAft>
              <a:buClr>
                <a:srgbClr val="888888"/>
              </a:buClr>
              <a:buSzPts val="3200"/>
              <a:buNone/>
            </a:pPr>
            <a:r>
              <a:rPr lang="en-GB" dirty="0">
                <a:latin typeface="XCCW Joined 5a" panose="03050602040000000000" pitchFamily="66" charset="0"/>
              </a:rPr>
              <a:t>Question of the Week</a:t>
            </a:r>
            <a:endParaRPr dirty="0">
              <a:latin typeface="XCCW Joined 5a" panose="03050602040000000000" pitchFamily="66" charset="0"/>
            </a:endParaRPr>
          </a:p>
          <a:p>
            <a:pPr marL="0" lvl="0" indent="0" algn="l" rtl="0">
              <a:spcBef>
                <a:spcPts val="0"/>
              </a:spcBef>
              <a:spcAft>
                <a:spcPts val="0"/>
              </a:spcAft>
              <a:buClr>
                <a:srgbClr val="888888"/>
              </a:buClr>
              <a:buSzPts val="3200"/>
              <a:buNone/>
            </a:pPr>
            <a:r>
              <a:rPr lang="en-GB" dirty="0"/>
              <a:t>  </a:t>
            </a:r>
            <a:r>
              <a:rPr lang="en-GB" sz="3600" dirty="0">
                <a:latin typeface="XCCW Joined 5a" panose="03050602040000000000" pitchFamily="66" charset="0"/>
              </a:rPr>
              <a:t> </a:t>
            </a:r>
            <a:r>
              <a:rPr lang="en-GB" sz="3600" dirty="0" smtClean="0">
                <a:latin typeface="XCCW Joined 5a" panose="03050602040000000000" pitchFamily="66" charset="0"/>
              </a:rPr>
              <a:t>     Facts about India </a:t>
            </a:r>
            <a:endParaRPr sz="4800" dirty="0">
              <a:latin typeface="XCCW Joined 5a" panose="03050602040000000000" pitchFamily="66" charset="0"/>
            </a:endParaRPr>
          </a:p>
        </p:txBody>
      </p:sp>
      <p:pic>
        <p:nvPicPr>
          <p:cNvPr id="5" name="Picture 4"/>
          <p:cNvPicPr>
            <a:picLocks noChangeAspect="1"/>
          </p:cNvPicPr>
          <p:nvPr/>
        </p:nvPicPr>
        <p:blipFill>
          <a:blip r:embed="rId3"/>
          <a:stretch>
            <a:fillRect/>
          </a:stretch>
        </p:blipFill>
        <p:spPr>
          <a:xfrm>
            <a:off x="3018126" y="2952750"/>
            <a:ext cx="3749780" cy="3704493"/>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71463" y="415634"/>
            <a:ext cx="8650595" cy="5915891"/>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Google Shape;381;p54"/>
          <p:cNvSpPr txBox="1">
            <a:spLocks noGrp="1"/>
          </p:cNvSpPr>
          <p:nvPr>
            <p:ph type="title"/>
          </p:nvPr>
        </p:nvSpPr>
        <p:spPr>
          <a:xfrm>
            <a:off x="2243525" y="274650"/>
            <a:ext cx="64434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GB" sz="2400" b="1" u="sng" dirty="0">
                <a:latin typeface="XCCW Joined 5a" panose="03050602040000000000" pitchFamily="66" charset="0"/>
              </a:rPr>
              <a:t>Tell your </a:t>
            </a:r>
            <a:r>
              <a:rPr lang="en-GB" sz="2400" b="1" u="sng" dirty="0" smtClean="0">
                <a:latin typeface="XCCW Joined 5a" panose="03050602040000000000" pitchFamily="66" charset="0"/>
              </a:rPr>
              <a:t>partner:</a:t>
            </a:r>
            <a:endParaRPr sz="2400" dirty="0">
              <a:latin typeface="XCCW Joined 5a" panose="03050602040000000000" pitchFamily="66" charset="0"/>
            </a:endParaRPr>
          </a:p>
        </p:txBody>
      </p:sp>
      <p:sp>
        <p:nvSpPr>
          <p:cNvPr id="382" name="Google Shape;382;p54"/>
          <p:cNvSpPr txBox="1">
            <a:spLocks noGrp="1"/>
          </p:cNvSpPr>
          <p:nvPr>
            <p:ph type="body" idx="1"/>
          </p:nvPr>
        </p:nvSpPr>
        <p:spPr>
          <a:xfrm>
            <a:off x="457200" y="1961050"/>
            <a:ext cx="8229600" cy="41652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2400" b="1" dirty="0" smtClean="0">
                <a:solidFill>
                  <a:schemeClr val="tx1">
                    <a:lumMod val="95000"/>
                    <a:lumOff val="5000"/>
                  </a:schemeClr>
                </a:solidFill>
                <a:latin typeface="XCCW Joined 5a" panose="03050602040000000000" pitchFamily="66" charset="0"/>
              </a:rPr>
              <a:t>Do you think people would like to visit India? </a:t>
            </a:r>
            <a:endParaRPr lang="en-US" sz="2400" b="1" dirty="0">
              <a:solidFill>
                <a:schemeClr val="tx1">
                  <a:lumMod val="95000"/>
                  <a:lumOff val="5000"/>
                </a:schemeClr>
              </a:solidFill>
              <a:latin typeface="XCCW Joined 5a" panose="03050602040000000000" pitchFamily="66" charset="0"/>
            </a:endParaRPr>
          </a:p>
          <a:p>
            <a:pPr marL="0" lvl="0" indent="0" algn="l" rtl="0">
              <a:spcBef>
                <a:spcPts val="360"/>
              </a:spcBef>
              <a:spcAft>
                <a:spcPts val="0"/>
              </a:spcAft>
              <a:buNone/>
            </a:pPr>
            <a:endParaRPr lang="en-US" sz="2400" b="1" dirty="0" smtClean="0">
              <a:solidFill>
                <a:schemeClr val="tx1">
                  <a:lumMod val="95000"/>
                  <a:lumOff val="5000"/>
                </a:schemeClr>
              </a:solidFill>
              <a:latin typeface="XCCW Joined 5a" panose="03050602040000000000" pitchFamily="66" charset="0"/>
            </a:endParaRPr>
          </a:p>
          <a:p>
            <a:pPr marL="0" lvl="0" indent="0" algn="l" rtl="0">
              <a:spcBef>
                <a:spcPts val="360"/>
              </a:spcBef>
              <a:spcAft>
                <a:spcPts val="0"/>
              </a:spcAft>
              <a:buNone/>
            </a:pPr>
            <a:r>
              <a:rPr lang="en-US" sz="2400" b="1" dirty="0" smtClean="0">
                <a:solidFill>
                  <a:srgbClr val="00B050"/>
                </a:solidFill>
                <a:latin typeface="XCCW Joined 5a" panose="03050602040000000000" pitchFamily="66" charset="0"/>
              </a:rPr>
              <a:t>I think people would like to visit India as they could go to the Diwali festival and look at all the different lights. They might also like to go to India to hear people play the sitar and look for the different types of animals that live there, such as the Bengal tiger, flying foxes and lions. </a:t>
            </a:r>
            <a:endParaRPr sz="2400" dirty="0">
              <a:solidFill>
                <a:srgbClr val="00B050"/>
              </a:solidFill>
              <a:latin typeface="XCCW Joined 5a" panose="03050602040000000000" pitchFamily="66" charset="0"/>
            </a:endParaRPr>
          </a:p>
        </p:txBody>
      </p:sp>
      <p:pic>
        <p:nvPicPr>
          <p:cNvPr id="383" name="Google Shape;383;p54"/>
          <p:cNvPicPr preferRelativeResize="0"/>
          <p:nvPr/>
        </p:nvPicPr>
        <p:blipFill>
          <a:blip r:embed="rId3">
            <a:alphaModFix/>
          </a:blip>
          <a:stretch>
            <a:fillRect/>
          </a:stretch>
        </p:blipFill>
        <p:spPr>
          <a:xfrm>
            <a:off x="373075" y="274641"/>
            <a:ext cx="1734325" cy="14972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82">
                                            <p:txEl>
                                              <p:pRg st="2" end="2"/>
                                            </p:txEl>
                                          </p:spTgt>
                                        </p:tgtEl>
                                        <p:attrNameLst>
                                          <p:attrName>style.visibility</p:attrName>
                                        </p:attrNameLst>
                                      </p:cBhvr>
                                      <p:to>
                                        <p:strVal val="visible"/>
                                      </p:to>
                                    </p:set>
                                    <p:anim calcmode="lin" valueType="num">
                                      <p:cBhvr additive="base">
                                        <p:cTn id="7" dur="500" fill="hold"/>
                                        <p:tgtEl>
                                          <p:spTgt spid="38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82">
                                            <p:txEl>
                                              <p:pRg st="0" end="0"/>
                                            </p:txEl>
                                          </p:spTgt>
                                        </p:tgtEl>
                                        <p:attrNameLst>
                                          <p:attrName>style.visibility</p:attrName>
                                        </p:attrNameLst>
                                      </p:cBhvr>
                                      <p:to>
                                        <p:strVal val="visible"/>
                                      </p:to>
                                    </p:set>
                                    <p:anim calcmode="lin" valueType="num">
                                      <p:cBhvr additive="base">
                                        <p:cTn id="13" dur="500" fill="hold"/>
                                        <p:tgtEl>
                                          <p:spTgt spid="38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314574" y="0"/>
            <a:ext cx="4162425" cy="6787139"/>
          </a:xfrm>
          <a:prstGeom prst="rect">
            <a:avLst/>
          </a:prstGeom>
        </p:spPr>
      </p:pic>
      <p:sp>
        <p:nvSpPr>
          <p:cNvPr id="4" name="TextBox 3"/>
          <p:cNvSpPr txBox="1"/>
          <p:nvPr/>
        </p:nvSpPr>
        <p:spPr>
          <a:xfrm>
            <a:off x="2895600" y="1066800"/>
            <a:ext cx="3181350" cy="523220"/>
          </a:xfrm>
          <a:prstGeom prst="rect">
            <a:avLst/>
          </a:prstGeom>
          <a:noFill/>
        </p:spPr>
        <p:txBody>
          <a:bodyPr wrap="square" rtlCol="0">
            <a:spAutoFit/>
          </a:bodyPr>
          <a:lstStyle/>
          <a:p>
            <a:r>
              <a:rPr lang="en-GB" sz="2800" dirty="0" smtClean="0">
                <a:latin typeface="XCCW Joined 5a" panose="03050602040000000000" pitchFamily="66" charset="0"/>
              </a:rPr>
              <a:t>Visiting India </a:t>
            </a:r>
            <a:endParaRPr lang="en-GB" sz="2800" dirty="0">
              <a:latin typeface="XCCW Joined 5a" panose="03050602040000000000" pitchFamily="66" charset="0"/>
            </a:endParaRPr>
          </a:p>
        </p:txBody>
      </p:sp>
      <p:sp>
        <p:nvSpPr>
          <p:cNvPr id="8" name="TextBox 7"/>
          <p:cNvSpPr txBox="1"/>
          <p:nvPr/>
        </p:nvSpPr>
        <p:spPr>
          <a:xfrm>
            <a:off x="2524123" y="1847850"/>
            <a:ext cx="3181350" cy="400110"/>
          </a:xfrm>
          <a:prstGeom prst="rect">
            <a:avLst/>
          </a:prstGeom>
          <a:noFill/>
        </p:spPr>
        <p:txBody>
          <a:bodyPr wrap="square" rtlCol="0">
            <a:spAutoFit/>
          </a:bodyPr>
          <a:lstStyle/>
          <a:p>
            <a:r>
              <a:rPr lang="en-GB" sz="2000" dirty="0" smtClean="0">
                <a:latin typeface="XCCW Joined 5a" panose="03050602040000000000" pitchFamily="66" charset="0"/>
              </a:rPr>
              <a:t>Things to see</a:t>
            </a:r>
            <a:endParaRPr lang="en-GB" sz="2000" dirty="0">
              <a:latin typeface="XCCW Joined 5a" panose="03050602040000000000" pitchFamily="66" charset="0"/>
            </a:endParaRPr>
          </a:p>
        </p:txBody>
      </p:sp>
      <p:sp>
        <p:nvSpPr>
          <p:cNvPr id="9" name="TextBox 8"/>
          <p:cNvSpPr txBox="1"/>
          <p:nvPr/>
        </p:nvSpPr>
        <p:spPr>
          <a:xfrm>
            <a:off x="2524123" y="4117439"/>
            <a:ext cx="3181350" cy="400110"/>
          </a:xfrm>
          <a:prstGeom prst="rect">
            <a:avLst/>
          </a:prstGeom>
          <a:noFill/>
        </p:spPr>
        <p:txBody>
          <a:bodyPr wrap="square" rtlCol="0">
            <a:spAutoFit/>
          </a:bodyPr>
          <a:lstStyle/>
          <a:p>
            <a:r>
              <a:rPr lang="en-GB" sz="2000" dirty="0" smtClean="0">
                <a:latin typeface="XCCW Joined 5a" panose="03050602040000000000" pitchFamily="66" charset="0"/>
              </a:rPr>
              <a:t>Things to do</a:t>
            </a:r>
            <a:endParaRPr lang="en-GB" sz="2000" dirty="0">
              <a:latin typeface="XCCW Joined 5a" panose="03050602040000000000" pitchFamily="6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56"/>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GB" b="1" u="sng" dirty="0">
                <a:solidFill>
                  <a:srgbClr val="00B050"/>
                </a:solidFill>
                <a:latin typeface="XCCW Joined 5a" panose="03050602040000000000" pitchFamily="66" charset="0"/>
              </a:rPr>
              <a:t>Sharing answers</a:t>
            </a:r>
            <a:endParaRPr b="1" u="sng" dirty="0">
              <a:solidFill>
                <a:srgbClr val="00B050"/>
              </a:solidFill>
              <a:latin typeface="XCCW Joined 5a" panose="03050602040000000000" pitchFamily="66" charset="0"/>
            </a:endParaRPr>
          </a:p>
        </p:txBody>
      </p:sp>
      <p:sp>
        <p:nvSpPr>
          <p:cNvPr id="395" name="Google Shape;395;p56"/>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lgn="ctr" rtl="0">
              <a:spcBef>
                <a:spcPts val="360"/>
              </a:spcBef>
              <a:spcAft>
                <a:spcPts val="0"/>
              </a:spcAft>
              <a:buNone/>
            </a:pPr>
            <a:r>
              <a:rPr lang="en-GB" dirty="0">
                <a:latin typeface="XCCW Joined 5a" panose="03050602040000000000" pitchFamily="66" charset="0"/>
              </a:rPr>
              <a:t>Choose children to read out their </a:t>
            </a:r>
            <a:r>
              <a:rPr lang="en-GB" dirty="0" smtClean="0">
                <a:latin typeface="XCCW Joined 5a" panose="03050602040000000000" pitchFamily="66" charset="0"/>
              </a:rPr>
              <a:t>advertisement and </a:t>
            </a:r>
            <a:r>
              <a:rPr lang="en-GB" dirty="0">
                <a:latin typeface="XCCW Joined 5a" panose="03050602040000000000" pitchFamily="66" charset="0"/>
              </a:rPr>
              <a:t>share with the class.</a:t>
            </a:r>
            <a:endParaRPr dirty="0">
              <a:latin typeface="XCCW Joined 5a" panose="03050602040000000000"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71463" y="415634"/>
            <a:ext cx="8650595" cy="591589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9"/>
          <p:cNvSpPr txBox="1">
            <a:spLocks noGrp="1"/>
          </p:cNvSpPr>
          <p:nvPr>
            <p:ph type="title"/>
          </p:nvPr>
        </p:nvSpPr>
        <p:spPr>
          <a:xfrm>
            <a:off x="1680650" y="274650"/>
            <a:ext cx="7200114"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GB" sz="3600" b="1" u="sng" dirty="0">
                <a:latin typeface="XCCW Joined 5a" panose="03050602040000000000" pitchFamily="66" charset="0"/>
              </a:rPr>
              <a:t>Tell your partner</a:t>
            </a:r>
            <a:r>
              <a:rPr lang="en-GB" sz="3600" b="1" u="sng" dirty="0" smtClean="0">
                <a:latin typeface="XCCW Joined 5a" panose="03050602040000000000" pitchFamily="66" charset="0"/>
              </a:rPr>
              <a:t>: Which one is correct?</a:t>
            </a:r>
            <a:endParaRPr sz="3600" b="1" u="sng" dirty="0">
              <a:latin typeface="XCCW Joined 5a" panose="03050602040000000000" pitchFamily="66" charset="0"/>
            </a:endParaRPr>
          </a:p>
        </p:txBody>
      </p:sp>
      <p:sp>
        <p:nvSpPr>
          <p:cNvPr id="131" name="Google Shape;131;p19"/>
          <p:cNvSpPr txBox="1">
            <a:spLocks noGrp="1"/>
          </p:cNvSpPr>
          <p:nvPr>
            <p:ph type="body" idx="1"/>
          </p:nvPr>
        </p:nvSpPr>
        <p:spPr>
          <a:xfrm>
            <a:off x="249379" y="1738746"/>
            <a:ext cx="8492837" cy="49530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US" b="1" dirty="0" smtClean="0">
                <a:latin typeface="XCCW Joined 5a" panose="03050602040000000000" pitchFamily="66" charset="0"/>
              </a:rPr>
              <a:t>This report gives the reader…</a:t>
            </a:r>
            <a:endParaRPr lang="en-US" b="1" dirty="0">
              <a:latin typeface="XCCW Joined 5a" panose="03050602040000000000" pitchFamily="66" charset="0"/>
            </a:endParaRPr>
          </a:p>
          <a:p>
            <a:pPr marL="0" lvl="0" indent="0" algn="l" rtl="0">
              <a:spcBef>
                <a:spcPts val="640"/>
              </a:spcBef>
              <a:spcAft>
                <a:spcPts val="0"/>
              </a:spcAft>
              <a:buNone/>
            </a:pPr>
            <a:endParaRPr lang="en-US" dirty="0" smtClean="0">
              <a:latin typeface="XCCW Joined 5a" panose="03050602040000000000" pitchFamily="66" charset="0"/>
            </a:endParaRPr>
          </a:p>
          <a:p>
            <a:pPr marL="0" lvl="0" indent="0" algn="l" rtl="0">
              <a:spcBef>
                <a:spcPts val="640"/>
              </a:spcBef>
              <a:spcAft>
                <a:spcPts val="0"/>
              </a:spcAft>
              <a:buNone/>
            </a:pPr>
            <a:r>
              <a:rPr lang="en-US" sz="2800" dirty="0" smtClean="0">
                <a:latin typeface="XCCW Joined 5a" panose="03050602040000000000" pitchFamily="66" charset="0"/>
              </a:rPr>
              <a:t>Facts                   Jokes</a:t>
            </a:r>
            <a:endParaRPr lang="en-US" sz="2800" dirty="0">
              <a:latin typeface="XCCW Joined 5a" panose="03050602040000000000" pitchFamily="66" charset="0"/>
            </a:endParaRPr>
          </a:p>
          <a:p>
            <a:pPr marL="0" lvl="0" indent="0" algn="l" rtl="0">
              <a:spcBef>
                <a:spcPts val="640"/>
              </a:spcBef>
              <a:spcAft>
                <a:spcPts val="0"/>
              </a:spcAft>
              <a:buNone/>
            </a:pPr>
            <a:endParaRPr lang="en-US" sz="2800" dirty="0" smtClean="0">
              <a:latin typeface="XCCW Joined 5a" panose="03050602040000000000" pitchFamily="66" charset="0"/>
            </a:endParaRPr>
          </a:p>
          <a:p>
            <a:pPr marL="0" lvl="0" indent="0" algn="l" rtl="0">
              <a:spcBef>
                <a:spcPts val="640"/>
              </a:spcBef>
              <a:spcAft>
                <a:spcPts val="0"/>
              </a:spcAft>
              <a:buNone/>
            </a:pPr>
            <a:r>
              <a:rPr lang="en-US" sz="2800" dirty="0" smtClean="0">
                <a:latin typeface="XCCW Joined 5a" panose="03050602040000000000" pitchFamily="66" charset="0"/>
              </a:rPr>
              <a:t>A story               A poem </a:t>
            </a:r>
          </a:p>
          <a:p>
            <a:pPr marL="0" lvl="0" indent="0" algn="l" rtl="0">
              <a:spcBef>
                <a:spcPts val="640"/>
              </a:spcBef>
              <a:spcAft>
                <a:spcPts val="0"/>
              </a:spcAft>
              <a:buNone/>
            </a:pPr>
            <a:endParaRPr lang="en-US" sz="1800" dirty="0">
              <a:latin typeface="XCCW Joined 5a" panose="03050602040000000000" pitchFamily="66" charset="0"/>
            </a:endParaRPr>
          </a:p>
          <a:p>
            <a:pPr marL="0" lvl="0" indent="0" algn="l" rtl="0">
              <a:spcBef>
                <a:spcPts val="640"/>
              </a:spcBef>
              <a:spcAft>
                <a:spcPts val="0"/>
              </a:spcAft>
              <a:buNone/>
            </a:pPr>
            <a:endParaRPr lang="en-GB" sz="2800" dirty="0" smtClean="0">
              <a:solidFill>
                <a:schemeClr val="accent5"/>
              </a:solidFill>
              <a:latin typeface="XCCW Joined 5a" panose="03050602040000000000" pitchFamily="66" charset="0"/>
            </a:endParaRPr>
          </a:p>
          <a:p>
            <a:pPr marL="0" lvl="0" indent="0" algn="l" rtl="0">
              <a:spcBef>
                <a:spcPts val="640"/>
              </a:spcBef>
              <a:spcAft>
                <a:spcPts val="0"/>
              </a:spcAft>
              <a:buNone/>
            </a:pPr>
            <a:r>
              <a:rPr lang="en-GB" sz="2800" dirty="0" smtClean="0">
                <a:solidFill>
                  <a:schemeClr val="accent5"/>
                </a:solidFill>
                <a:latin typeface="XCCW Joined 5a" panose="03050602040000000000" pitchFamily="66" charset="0"/>
              </a:rPr>
              <a:t>It </a:t>
            </a:r>
            <a:r>
              <a:rPr lang="en-GB" sz="2800" dirty="0">
                <a:solidFill>
                  <a:schemeClr val="accent5"/>
                </a:solidFill>
                <a:latin typeface="XCCW Joined 5a" panose="03050602040000000000" pitchFamily="66" charset="0"/>
              </a:rPr>
              <a:t>is </a:t>
            </a:r>
            <a:r>
              <a:rPr lang="en-GB" sz="2800" dirty="0" smtClean="0">
                <a:solidFill>
                  <a:schemeClr val="accent5"/>
                </a:solidFill>
                <a:latin typeface="XCCW Joined 5a" panose="03050602040000000000" pitchFamily="66" charset="0"/>
              </a:rPr>
              <a:t>___________ because it says…</a:t>
            </a:r>
            <a:endParaRPr sz="1800" dirty="0">
              <a:latin typeface="XCCW Joined 5a" panose="03050602040000000000" pitchFamily="66" charset="0"/>
            </a:endParaRPr>
          </a:p>
        </p:txBody>
      </p:sp>
      <p:pic>
        <p:nvPicPr>
          <p:cNvPr id="132" name="Google Shape;132;p19"/>
          <p:cNvPicPr preferRelativeResize="0"/>
          <p:nvPr/>
        </p:nvPicPr>
        <p:blipFill>
          <a:blip r:embed="rId3">
            <a:alphaModFix/>
          </a:blip>
          <a:stretch>
            <a:fillRect/>
          </a:stretch>
        </p:blipFill>
        <p:spPr>
          <a:xfrm>
            <a:off x="303500" y="274648"/>
            <a:ext cx="1323961" cy="1143000"/>
          </a:xfrm>
          <a:prstGeom prst="rect">
            <a:avLst/>
          </a:prstGeom>
          <a:noFill/>
          <a:ln>
            <a:noFill/>
          </a:ln>
        </p:spPr>
      </p:pic>
      <p:sp>
        <p:nvSpPr>
          <p:cNvPr id="5" name="Rectangle 4"/>
          <p:cNvSpPr/>
          <p:nvPr/>
        </p:nvSpPr>
        <p:spPr>
          <a:xfrm>
            <a:off x="2319966" y="2747245"/>
            <a:ext cx="1110343" cy="881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2325583" y="3745817"/>
            <a:ext cx="1110343" cy="881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7239000" y="2770381"/>
            <a:ext cx="1110343" cy="881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7238999" y="3802016"/>
            <a:ext cx="1110343" cy="8817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532187" y="2822299"/>
            <a:ext cx="849086" cy="769441"/>
          </a:xfrm>
          <a:prstGeom prst="rect">
            <a:avLst/>
          </a:prstGeom>
          <a:noFill/>
        </p:spPr>
        <p:txBody>
          <a:bodyPr wrap="square" rtlCol="0">
            <a:spAutoFit/>
          </a:bodyPr>
          <a:lstStyle/>
          <a:p>
            <a:r>
              <a:rPr lang="en-US" sz="4400" dirty="0" smtClean="0"/>
              <a:t>X</a:t>
            </a:r>
            <a:endParaRPr lang="en-GB" sz="4400" dirty="0"/>
          </a:p>
        </p:txBody>
      </p:sp>
      <p:sp>
        <p:nvSpPr>
          <p:cNvPr id="13" name="TextBox 12"/>
          <p:cNvSpPr txBox="1"/>
          <p:nvPr/>
        </p:nvSpPr>
        <p:spPr>
          <a:xfrm>
            <a:off x="1627461" y="5212231"/>
            <a:ext cx="1494312" cy="584775"/>
          </a:xfrm>
          <a:prstGeom prst="rect">
            <a:avLst/>
          </a:prstGeom>
          <a:noFill/>
        </p:spPr>
        <p:txBody>
          <a:bodyPr wrap="square" rtlCol="0">
            <a:spAutoFit/>
          </a:bodyPr>
          <a:lstStyle/>
          <a:p>
            <a:r>
              <a:rPr lang="en-GB" sz="3200" dirty="0" smtClean="0">
                <a:solidFill>
                  <a:srgbClr val="00B050"/>
                </a:solidFill>
                <a:latin typeface="XCCW Joined 5a" panose="03050602040000000000" pitchFamily="66" charset="0"/>
              </a:rPr>
              <a:t>facts</a:t>
            </a:r>
            <a:endParaRPr lang="en-GB" sz="3200" dirty="0">
              <a:solidFill>
                <a:srgbClr val="00B050"/>
              </a:solidFill>
              <a:latin typeface="XCCW Joined 5a" panose="03050602040000000000" pitchFamily="66" charset="0"/>
            </a:endParaRPr>
          </a:p>
        </p:txBody>
      </p:sp>
      <p:sp>
        <p:nvSpPr>
          <p:cNvPr id="15" name="TextBox 14"/>
          <p:cNvSpPr txBox="1"/>
          <p:nvPr/>
        </p:nvSpPr>
        <p:spPr>
          <a:xfrm>
            <a:off x="186588" y="5982766"/>
            <a:ext cx="8694176" cy="523220"/>
          </a:xfrm>
          <a:prstGeom prst="rect">
            <a:avLst/>
          </a:prstGeom>
          <a:noFill/>
        </p:spPr>
        <p:txBody>
          <a:bodyPr wrap="square" rtlCol="0">
            <a:spAutoFit/>
          </a:bodyPr>
          <a:lstStyle/>
          <a:p>
            <a:r>
              <a:rPr lang="en-US" sz="2800" dirty="0" smtClean="0">
                <a:solidFill>
                  <a:srgbClr val="00B050"/>
                </a:solidFill>
                <a:latin typeface="XCCW Joined 5a" panose="03050602040000000000" pitchFamily="66" charset="0"/>
              </a:rPr>
              <a:t>Facts about India in the heading </a:t>
            </a:r>
            <a:endParaRPr lang="en-GB" sz="2800" dirty="0">
              <a:solidFill>
                <a:srgbClr val="00B050"/>
              </a:solidFill>
              <a:latin typeface="XCCW Joined 5a" panose="03050602040000000000"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9"/>
          <p:cNvSpPr txBox="1">
            <a:spLocks noGrp="1"/>
          </p:cNvSpPr>
          <p:nvPr>
            <p:ph type="title"/>
          </p:nvPr>
        </p:nvSpPr>
        <p:spPr>
          <a:xfrm>
            <a:off x="1680650" y="274650"/>
            <a:ext cx="7200114"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GB" sz="3600" b="1" u="sng" dirty="0">
                <a:latin typeface="XCCW Joined 5a" panose="03050602040000000000" pitchFamily="66" charset="0"/>
              </a:rPr>
              <a:t>Tell your partner: True or False?</a:t>
            </a:r>
            <a:endParaRPr sz="3600" b="1" u="sng" dirty="0">
              <a:latin typeface="XCCW Joined 5a" panose="03050602040000000000" pitchFamily="66" charset="0"/>
            </a:endParaRPr>
          </a:p>
        </p:txBody>
      </p:sp>
      <p:pic>
        <p:nvPicPr>
          <p:cNvPr id="132" name="Google Shape;132;p19"/>
          <p:cNvPicPr preferRelativeResize="0"/>
          <p:nvPr/>
        </p:nvPicPr>
        <p:blipFill>
          <a:blip r:embed="rId3">
            <a:alphaModFix/>
          </a:blip>
          <a:stretch>
            <a:fillRect/>
          </a:stretch>
        </p:blipFill>
        <p:spPr>
          <a:xfrm>
            <a:off x="303500" y="274648"/>
            <a:ext cx="1323961" cy="1143000"/>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1917585241"/>
              </p:ext>
            </p:extLst>
          </p:nvPr>
        </p:nvGraphicFramePr>
        <p:xfrm>
          <a:off x="7418883" y="2202873"/>
          <a:ext cx="1309478" cy="838662"/>
        </p:xfrm>
        <a:graphic>
          <a:graphicData uri="http://schemas.openxmlformats.org/drawingml/2006/table">
            <a:tbl>
              <a:tblPr firstRow="1" bandRow="1">
                <a:tableStyleId>{3D4E781B-AEC1-42D8-8F1B-C61614A6804D}</a:tableStyleId>
              </a:tblPr>
              <a:tblGrid>
                <a:gridCol w="644463">
                  <a:extLst>
                    <a:ext uri="{9D8B030D-6E8A-4147-A177-3AD203B41FA5}">
                      <a16:colId xmlns:a16="http://schemas.microsoft.com/office/drawing/2014/main" val="20000"/>
                    </a:ext>
                  </a:extLst>
                </a:gridCol>
                <a:gridCol w="665015">
                  <a:extLst>
                    <a:ext uri="{9D8B030D-6E8A-4147-A177-3AD203B41FA5}">
                      <a16:colId xmlns:a16="http://schemas.microsoft.com/office/drawing/2014/main" val="20001"/>
                    </a:ext>
                  </a:extLst>
                </a:gridCol>
              </a:tblGrid>
              <a:tr h="467822">
                <a:tc>
                  <a:txBody>
                    <a:bodyPr/>
                    <a:lstStyle/>
                    <a:p>
                      <a:r>
                        <a:rPr lang="en-US" dirty="0" smtClean="0"/>
                        <a:t>True</a:t>
                      </a:r>
                      <a:endParaRPr lang="en-US" dirty="0"/>
                    </a:p>
                  </a:txBody>
                  <a:tcPr/>
                </a:tc>
                <a:tc>
                  <a:txBody>
                    <a:bodyPr/>
                    <a:lstStyle/>
                    <a:p>
                      <a:r>
                        <a:rPr lang="en-US" dirty="0" smtClean="0"/>
                        <a:t>False</a:t>
                      </a:r>
                      <a:endParaRPr lang="en-US" dirty="0"/>
                    </a:p>
                  </a:txBody>
                  <a:tcPr/>
                </a:tc>
                <a:extLst>
                  <a:ext uri="{0D108BD9-81ED-4DB2-BD59-A6C34878D82A}">
                    <a16:rowId xmlns:a16="http://schemas.microsoft.com/office/drawing/2014/main" val="1000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7523018" y="2673927"/>
            <a:ext cx="498764" cy="307777"/>
          </a:xfrm>
          <a:prstGeom prst="rect">
            <a:avLst/>
          </a:prstGeom>
          <a:noFill/>
        </p:spPr>
        <p:txBody>
          <a:bodyPr wrap="square" rtlCol="0">
            <a:spAutoFit/>
          </a:bodyPr>
          <a:lstStyle/>
          <a:p>
            <a:r>
              <a:rPr lang="en-US" dirty="0" smtClean="0"/>
              <a:t>X</a:t>
            </a:r>
            <a:endParaRPr lang="en-GB" dirty="0"/>
          </a:p>
        </p:txBody>
      </p:sp>
      <p:sp>
        <p:nvSpPr>
          <p:cNvPr id="8" name="TextBox 7"/>
          <p:cNvSpPr txBox="1"/>
          <p:nvPr/>
        </p:nvSpPr>
        <p:spPr>
          <a:xfrm>
            <a:off x="1510146" y="5436005"/>
            <a:ext cx="1330036" cy="584775"/>
          </a:xfrm>
          <a:prstGeom prst="rect">
            <a:avLst/>
          </a:prstGeom>
          <a:noFill/>
        </p:spPr>
        <p:txBody>
          <a:bodyPr wrap="square" rtlCol="0">
            <a:spAutoFit/>
          </a:bodyPr>
          <a:lstStyle/>
          <a:p>
            <a:r>
              <a:rPr lang="en-US" sz="3200" dirty="0" smtClean="0">
                <a:solidFill>
                  <a:srgbClr val="00B050"/>
                </a:solidFill>
                <a:latin typeface="XCCW Joined 5a" panose="03050602040000000000" pitchFamily="66" charset="0"/>
              </a:rPr>
              <a:t>true</a:t>
            </a:r>
            <a:endParaRPr lang="en-GB" sz="3200" dirty="0">
              <a:solidFill>
                <a:srgbClr val="00B050"/>
              </a:solidFill>
              <a:latin typeface="XCCW Joined 5a" panose="03050602040000000000" pitchFamily="66" charset="0"/>
            </a:endParaRPr>
          </a:p>
        </p:txBody>
      </p:sp>
      <p:sp>
        <p:nvSpPr>
          <p:cNvPr id="13" name="TextBox 12"/>
          <p:cNvSpPr txBox="1"/>
          <p:nvPr/>
        </p:nvSpPr>
        <p:spPr>
          <a:xfrm>
            <a:off x="186588" y="5982766"/>
            <a:ext cx="8694176" cy="954107"/>
          </a:xfrm>
          <a:prstGeom prst="rect">
            <a:avLst/>
          </a:prstGeom>
          <a:noFill/>
        </p:spPr>
        <p:txBody>
          <a:bodyPr wrap="square" rtlCol="0">
            <a:spAutoFit/>
          </a:bodyPr>
          <a:lstStyle/>
          <a:p>
            <a:r>
              <a:rPr lang="en-GB" sz="2800" dirty="0" smtClean="0">
                <a:solidFill>
                  <a:srgbClr val="00B050"/>
                </a:solidFill>
                <a:latin typeface="XCCW Joined 5a" panose="03050602040000000000" pitchFamily="66" charset="0"/>
              </a:rPr>
              <a:t>The Indian flag has three main colours.</a:t>
            </a:r>
            <a:endParaRPr lang="en-GB" sz="2800" dirty="0">
              <a:solidFill>
                <a:srgbClr val="00B050"/>
              </a:solidFill>
              <a:latin typeface="XCCW Joined 5a" panose="03050602040000000000" pitchFamily="66" charset="0"/>
            </a:endParaRPr>
          </a:p>
        </p:txBody>
      </p:sp>
      <p:pic>
        <p:nvPicPr>
          <p:cNvPr id="9" name="Picture 8"/>
          <p:cNvPicPr>
            <a:picLocks noChangeAspect="1"/>
          </p:cNvPicPr>
          <p:nvPr/>
        </p:nvPicPr>
        <p:blipFill>
          <a:blip r:embed="rId4"/>
          <a:stretch>
            <a:fillRect/>
          </a:stretch>
        </p:blipFill>
        <p:spPr>
          <a:xfrm>
            <a:off x="1680650" y="2016412"/>
            <a:ext cx="3985856" cy="3308722"/>
          </a:xfrm>
          <a:prstGeom prst="rect">
            <a:avLst/>
          </a:prstGeom>
        </p:spPr>
      </p:pic>
      <p:sp>
        <p:nvSpPr>
          <p:cNvPr id="131" name="Google Shape;131;p19"/>
          <p:cNvSpPr txBox="1">
            <a:spLocks noGrp="1"/>
          </p:cNvSpPr>
          <p:nvPr>
            <p:ph type="body" idx="1"/>
          </p:nvPr>
        </p:nvSpPr>
        <p:spPr>
          <a:xfrm>
            <a:off x="303500" y="1562713"/>
            <a:ext cx="9005456" cy="45261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US" sz="2400" dirty="0" smtClean="0">
                <a:latin typeface="XCCW Joined 5a" panose="03050602040000000000" pitchFamily="66" charset="0"/>
              </a:rPr>
              <a:t>India’s flag has three main </a:t>
            </a:r>
            <a:r>
              <a:rPr lang="en-US" sz="2400" dirty="0" err="1" smtClean="0">
                <a:latin typeface="XCCW Joined 5a" panose="03050602040000000000" pitchFamily="66" charset="0"/>
              </a:rPr>
              <a:t>colours</a:t>
            </a:r>
            <a:r>
              <a:rPr lang="en-US" sz="2400" dirty="0" smtClean="0">
                <a:latin typeface="XCCW Joined 5a" panose="03050602040000000000" pitchFamily="66" charset="0"/>
              </a:rPr>
              <a:t> . </a:t>
            </a:r>
            <a:endParaRPr sz="2400" dirty="0">
              <a:latin typeface="XCCW Joined 5a" panose="03050602040000000000" pitchFamily="66" charset="0"/>
            </a:endParaRPr>
          </a:p>
          <a:p>
            <a:pPr marL="0" lvl="0" indent="0" algn="l" rtl="0">
              <a:spcBef>
                <a:spcPts val="640"/>
              </a:spcBef>
              <a:spcAft>
                <a:spcPts val="0"/>
              </a:spcAft>
              <a:buClr>
                <a:schemeClr val="dk1"/>
              </a:buClr>
              <a:buSzPts val="3200"/>
              <a:buFont typeface="Arial"/>
              <a:buNone/>
            </a:pPr>
            <a:endParaRPr lang="en-GB" sz="1800" dirty="0" smtClean="0">
              <a:solidFill>
                <a:schemeClr val="accent3">
                  <a:lumMod val="75000"/>
                </a:schemeClr>
              </a:solidFill>
              <a:latin typeface="XCCW Joined 5a" panose="03050602040000000000" pitchFamily="66" charset="0"/>
            </a:endParaRPr>
          </a:p>
          <a:p>
            <a:pPr marL="0" lvl="0" indent="0" algn="l" rtl="0">
              <a:spcBef>
                <a:spcPts val="640"/>
              </a:spcBef>
              <a:spcAft>
                <a:spcPts val="0"/>
              </a:spcAft>
              <a:buClr>
                <a:schemeClr val="dk1"/>
              </a:buClr>
              <a:buSzPts val="3200"/>
              <a:buFont typeface="Arial"/>
              <a:buNone/>
            </a:pPr>
            <a:endParaRPr lang="en-GB" sz="1800" dirty="0">
              <a:solidFill>
                <a:schemeClr val="accent3">
                  <a:lumMod val="75000"/>
                </a:schemeClr>
              </a:solidFill>
              <a:latin typeface="XCCW Joined 5a" panose="03050602040000000000" pitchFamily="66" charset="0"/>
            </a:endParaRPr>
          </a:p>
          <a:p>
            <a:pPr marL="0" lvl="0" indent="0" algn="l" rtl="0">
              <a:spcBef>
                <a:spcPts val="640"/>
              </a:spcBef>
              <a:spcAft>
                <a:spcPts val="0"/>
              </a:spcAft>
              <a:buClr>
                <a:schemeClr val="dk1"/>
              </a:buClr>
              <a:buSzPts val="3200"/>
              <a:buFont typeface="Arial"/>
              <a:buNone/>
            </a:pPr>
            <a:endParaRPr lang="en-GB" sz="1800" dirty="0" smtClean="0">
              <a:solidFill>
                <a:schemeClr val="accent3">
                  <a:lumMod val="75000"/>
                </a:schemeClr>
              </a:solidFill>
              <a:latin typeface="XCCW Joined 5a" panose="03050602040000000000" pitchFamily="66" charset="0"/>
            </a:endParaRPr>
          </a:p>
          <a:p>
            <a:pPr marL="0" lvl="0" indent="0" algn="l" rtl="0">
              <a:spcBef>
                <a:spcPts val="640"/>
              </a:spcBef>
              <a:spcAft>
                <a:spcPts val="0"/>
              </a:spcAft>
              <a:buNone/>
            </a:pPr>
            <a:endParaRPr sz="1800" dirty="0">
              <a:latin typeface="XCCW Joined 5a" panose="03050602040000000000" pitchFamily="66" charset="0"/>
            </a:endParaRPr>
          </a:p>
          <a:p>
            <a:pPr marL="0" lvl="0" indent="0" algn="l" rtl="0">
              <a:spcBef>
                <a:spcPts val="640"/>
              </a:spcBef>
              <a:spcAft>
                <a:spcPts val="0"/>
              </a:spcAft>
              <a:buNone/>
            </a:pPr>
            <a:endParaRPr lang="en-GB" sz="2800" dirty="0" smtClean="0">
              <a:solidFill>
                <a:schemeClr val="accent5"/>
              </a:solidFill>
              <a:latin typeface="XCCW Joined 5a" panose="03050602040000000000" pitchFamily="66" charset="0"/>
            </a:endParaRPr>
          </a:p>
          <a:p>
            <a:pPr marL="0" lvl="0" indent="0" algn="l" rtl="0">
              <a:spcBef>
                <a:spcPts val="640"/>
              </a:spcBef>
              <a:spcAft>
                <a:spcPts val="0"/>
              </a:spcAft>
              <a:buNone/>
            </a:pPr>
            <a:endParaRPr lang="en-GB" sz="2800" dirty="0">
              <a:solidFill>
                <a:schemeClr val="accent5"/>
              </a:solidFill>
              <a:latin typeface="XCCW Joined 5a" panose="03050602040000000000" pitchFamily="66" charset="0"/>
            </a:endParaRPr>
          </a:p>
          <a:p>
            <a:pPr marL="0" lvl="0" indent="0" algn="l" rtl="0">
              <a:spcBef>
                <a:spcPts val="640"/>
              </a:spcBef>
              <a:spcAft>
                <a:spcPts val="0"/>
              </a:spcAft>
              <a:buNone/>
            </a:pPr>
            <a:endParaRPr lang="en-GB" sz="2800" dirty="0" smtClean="0">
              <a:solidFill>
                <a:schemeClr val="accent5"/>
              </a:solidFill>
              <a:latin typeface="XCCW Joined 5a" panose="03050602040000000000" pitchFamily="66" charset="0"/>
            </a:endParaRPr>
          </a:p>
          <a:p>
            <a:pPr marL="0" lvl="0" indent="0" algn="l" rtl="0">
              <a:spcBef>
                <a:spcPts val="640"/>
              </a:spcBef>
              <a:spcAft>
                <a:spcPts val="0"/>
              </a:spcAft>
              <a:buNone/>
            </a:pPr>
            <a:endParaRPr lang="en-GB" sz="2800" dirty="0">
              <a:solidFill>
                <a:schemeClr val="accent5"/>
              </a:solidFill>
              <a:latin typeface="XCCW Joined 5a" panose="03050602040000000000" pitchFamily="66" charset="0"/>
            </a:endParaRPr>
          </a:p>
          <a:p>
            <a:pPr marL="0" lvl="0" indent="0" algn="l" rtl="0">
              <a:spcBef>
                <a:spcPts val="640"/>
              </a:spcBef>
              <a:spcAft>
                <a:spcPts val="0"/>
              </a:spcAft>
              <a:buNone/>
            </a:pPr>
            <a:r>
              <a:rPr lang="en-GB" sz="2800" dirty="0" smtClean="0">
                <a:solidFill>
                  <a:schemeClr val="accent5"/>
                </a:solidFill>
                <a:latin typeface="XCCW Joined 5a" panose="03050602040000000000" pitchFamily="66" charset="0"/>
              </a:rPr>
              <a:t>It </a:t>
            </a:r>
            <a:r>
              <a:rPr lang="en-GB" sz="2800" dirty="0">
                <a:solidFill>
                  <a:schemeClr val="accent5"/>
                </a:solidFill>
                <a:latin typeface="XCCW Joined 5a" panose="03050602040000000000" pitchFamily="66" charset="0"/>
              </a:rPr>
              <a:t>is ___________ because </a:t>
            </a:r>
            <a:r>
              <a:rPr lang="en-GB" sz="2800" dirty="0" smtClean="0">
                <a:solidFill>
                  <a:schemeClr val="accent5"/>
                </a:solidFill>
                <a:latin typeface="XCCW Joined 5a" panose="03050602040000000000" pitchFamily="66" charset="0"/>
              </a:rPr>
              <a:t>it say </a:t>
            </a:r>
            <a:r>
              <a:rPr lang="en-GB" sz="2800" dirty="0">
                <a:solidFill>
                  <a:schemeClr val="accent5"/>
                </a:solidFill>
                <a:latin typeface="XCCW Joined 5a" panose="03050602040000000000" pitchFamily="66" charset="0"/>
              </a:rPr>
              <a:t>…..</a:t>
            </a:r>
            <a:endParaRPr sz="2800" dirty="0">
              <a:solidFill>
                <a:schemeClr val="accent5"/>
              </a:solidFill>
              <a:latin typeface="XCCW Joined 5a" panose="03050602040000000000" pitchFamily="66" charset="0"/>
            </a:endParaRPr>
          </a:p>
          <a:p>
            <a:pPr marL="0" lvl="0" indent="0" algn="l" rtl="0">
              <a:spcBef>
                <a:spcPts val="640"/>
              </a:spcBef>
              <a:spcAft>
                <a:spcPts val="0"/>
              </a:spcAft>
              <a:buClr>
                <a:schemeClr val="dk1"/>
              </a:buClr>
              <a:buSzPts val="3200"/>
              <a:buFont typeface="Arial"/>
              <a:buNone/>
            </a:pPr>
            <a:endParaRPr sz="1800" dirty="0">
              <a:latin typeface="XCCW Joined 5a" panose="03050602040000000000" pitchFamily="66" charset="0"/>
            </a:endParaRPr>
          </a:p>
        </p:txBody>
      </p:sp>
      <p:sp>
        <p:nvSpPr>
          <p:cNvPr id="7" name="Oval 6"/>
          <p:cNvSpPr/>
          <p:nvPr/>
        </p:nvSpPr>
        <p:spPr>
          <a:xfrm>
            <a:off x="1894114" y="2673927"/>
            <a:ext cx="3325473" cy="113063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1271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3"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2332947" y="791934"/>
            <a:ext cx="4557713" cy="6076951"/>
          </a:xfrm>
          <a:prstGeom prst="rect">
            <a:avLst/>
          </a:prstGeom>
        </p:spPr>
      </p:pic>
      <p:sp>
        <p:nvSpPr>
          <p:cNvPr id="168" name="Google Shape;168;p24"/>
          <p:cNvSpPr txBox="1">
            <a:spLocks noGrp="1"/>
          </p:cNvSpPr>
          <p:nvPr>
            <p:ph type="body" idx="1"/>
          </p:nvPr>
        </p:nvSpPr>
        <p:spPr>
          <a:xfrm>
            <a:off x="457200" y="1600200"/>
            <a:ext cx="4114800" cy="4526100"/>
          </a:xfrm>
          <a:prstGeom prst="rect">
            <a:avLst/>
          </a:prstGeom>
          <a:noFill/>
          <a:ln>
            <a:noFill/>
          </a:ln>
        </p:spPr>
        <p:txBody>
          <a:bodyPr spcFirstLastPara="1" wrap="square" lIns="91425" tIns="45700" rIns="91425" bIns="45700" anchor="t" anchorCtr="0">
            <a:noAutofit/>
          </a:bodyPr>
          <a:lstStyle/>
          <a:p>
            <a:pPr marL="0" lvl="0" indent="0" algn="l" rtl="0">
              <a:spcBef>
                <a:spcPts val="640"/>
              </a:spcBef>
              <a:spcAft>
                <a:spcPts val="0"/>
              </a:spcAft>
              <a:buClr>
                <a:schemeClr val="dk1"/>
              </a:buClr>
              <a:buSzPts val="3200"/>
              <a:buNone/>
            </a:pPr>
            <a:endParaRPr sz="1800" b="0"/>
          </a:p>
          <a:p>
            <a:pPr marL="0" lvl="0" indent="0" algn="l" rtl="0">
              <a:spcBef>
                <a:spcPts val="640"/>
              </a:spcBef>
              <a:spcAft>
                <a:spcPts val="0"/>
              </a:spcAft>
              <a:buClr>
                <a:schemeClr val="dk1"/>
              </a:buClr>
              <a:buSzPts val="3200"/>
              <a:buNone/>
            </a:pPr>
            <a:endParaRPr sz="1800"/>
          </a:p>
        </p:txBody>
      </p:sp>
      <p:sp>
        <p:nvSpPr>
          <p:cNvPr id="14" name="Google Shape;158;p23"/>
          <p:cNvSpPr txBox="1">
            <a:spLocks noGrp="1"/>
          </p:cNvSpPr>
          <p:nvPr>
            <p:ph type="title"/>
          </p:nvPr>
        </p:nvSpPr>
        <p:spPr>
          <a:xfrm>
            <a:off x="429490" y="-116390"/>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GB" sz="4800" u="sng" dirty="0">
                <a:latin typeface="XCCW Joined 5a" panose="03050602040000000000" pitchFamily="66" charset="0"/>
              </a:rPr>
              <a:t>Main task</a:t>
            </a:r>
            <a:endParaRPr sz="4800" u="sng" dirty="0">
              <a:latin typeface="XCCW Joined 5a" panose="03050602040000000000" pitchFamily="66" charset="0"/>
            </a:endParaRPr>
          </a:p>
        </p:txBody>
      </p:sp>
      <p:sp>
        <p:nvSpPr>
          <p:cNvPr id="5" name="TextBox 4"/>
          <p:cNvSpPr txBox="1"/>
          <p:nvPr/>
        </p:nvSpPr>
        <p:spPr>
          <a:xfrm>
            <a:off x="2580655" y="1243436"/>
            <a:ext cx="2029690" cy="307777"/>
          </a:xfrm>
          <a:prstGeom prst="rect">
            <a:avLst/>
          </a:prstGeom>
          <a:noFill/>
        </p:spPr>
        <p:txBody>
          <a:bodyPr wrap="square" rtlCol="0">
            <a:spAutoFit/>
          </a:bodyPr>
          <a:lstStyle/>
          <a:p>
            <a:r>
              <a:rPr lang="en-GB" dirty="0" smtClean="0">
                <a:solidFill>
                  <a:srgbClr val="00B050"/>
                </a:solidFill>
                <a:latin typeface="XCCW Joined 5a" panose="03050602040000000000" pitchFamily="66" charset="0"/>
              </a:rPr>
              <a:t>Music </a:t>
            </a:r>
            <a:endParaRPr lang="en-GB" dirty="0">
              <a:solidFill>
                <a:srgbClr val="00B050"/>
              </a:solidFill>
              <a:latin typeface="XCCW Joined 5a" panose="03050602040000000000" pitchFamily="66" charset="0"/>
            </a:endParaRPr>
          </a:p>
        </p:txBody>
      </p:sp>
      <p:sp>
        <p:nvSpPr>
          <p:cNvPr id="17" name="TextBox 16"/>
          <p:cNvSpPr txBox="1"/>
          <p:nvPr/>
        </p:nvSpPr>
        <p:spPr>
          <a:xfrm>
            <a:off x="2514600" y="2059487"/>
            <a:ext cx="4212771" cy="523220"/>
          </a:xfrm>
          <a:prstGeom prst="rect">
            <a:avLst/>
          </a:prstGeom>
          <a:noFill/>
        </p:spPr>
        <p:txBody>
          <a:bodyPr wrap="square" rtlCol="0">
            <a:spAutoFit/>
          </a:bodyPr>
          <a:lstStyle/>
          <a:p>
            <a:r>
              <a:rPr lang="en-GB" dirty="0" smtClean="0">
                <a:solidFill>
                  <a:srgbClr val="00B050"/>
                </a:solidFill>
                <a:latin typeface="XCCW Joined 5a" panose="03050602040000000000" pitchFamily="66" charset="0"/>
              </a:rPr>
              <a:t>To make it easier for the reader to find the facts  / information </a:t>
            </a:r>
            <a:endParaRPr lang="en-GB" dirty="0">
              <a:solidFill>
                <a:srgbClr val="00B050"/>
              </a:solidFill>
              <a:latin typeface="XCCW Joined 5a" panose="03050602040000000000" pitchFamily="66" charset="0"/>
            </a:endParaRPr>
          </a:p>
        </p:txBody>
      </p:sp>
      <p:sp>
        <p:nvSpPr>
          <p:cNvPr id="19" name="TextBox 18"/>
          <p:cNvSpPr txBox="1"/>
          <p:nvPr/>
        </p:nvSpPr>
        <p:spPr>
          <a:xfrm>
            <a:off x="5712526" y="3555473"/>
            <a:ext cx="410688" cy="314398"/>
          </a:xfrm>
          <a:prstGeom prst="rect">
            <a:avLst/>
          </a:prstGeom>
          <a:noFill/>
        </p:spPr>
        <p:txBody>
          <a:bodyPr wrap="square" rtlCol="0">
            <a:spAutoFit/>
          </a:bodyPr>
          <a:lstStyle/>
          <a:p>
            <a:r>
              <a:rPr lang="en-GB" dirty="0" smtClean="0">
                <a:solidFill>
                  <a:srgbClr val="00B050"/>
                </a:solidFill>
                <a:latin typeface="XCCW Joined 5a" panose="03050602040000000000" pitchFamily="66" charset="0"/>
              </a:rPr>
              <a:t>X </a:t>
            </a:r>
            <a:endParaRPr lang="en-GB" dirty="0">
              <a:solidFill>
                <a:srgbClr val="00B050"/>
              </a:solidFill>
              <a:latin typeface="XCCW Joined 5a" panose="03050602040000000000" pitchFamily="66" charset="0"/>
            </a:endParaRPr>
          </a:p>
        </p:txBody>
      </p:sp>
      <p:sp>
        <p:nvSpPr>
          <p:cNvPr id="20" name="TextBox 19"/>
          <p:cNvSpPr txBox="1"/>
          <p:nvPr/>
        </p:nvSpPr>
        <p:spPr>
          <a:xfrm>
            <a:off x="5626459" y="4905944"/>
            <a:ext cx="582821" cy="308956"/>
          </a:xfrm>
          <a:prstGeom prst="rect">
            <a:avLst/>
          </a:prstGeom>
          <a:noFill/>
        </p:spPr>
        <p:txBody>
          <a:bodyPr wrap="square" rtlCol="0">
            <a:spAutoFit/>
          </a:bodyPr>
          <a:lstStyle/>
          <a:p>
            <a:r>
              <a:rPr lang="en-GB" dirty="0" smtClean="0">
                <a:solidFill>
                  <a:srgbClr val="00B050"/>
                </a:solidFill>
                <a:latin typeface="XCCW Joined 5a" panose="03050602040000000000" pitchFamily="66" charset="0"/>
              </a:rPr>
              <a:t>X </a:t>
            </a:r>
            <a:endParaRPr lang="en-GB" dirty="0">
              <a:solidFill>
                <a:srgbClr val="00B050"/>
              </a:solidFill>
              <a:latin typeface="XCCW Joined 5a" panose="03050602040000000000" pitchFamily="66" charset="0"/>
            </a:endParaRPr>
          </a:p>
        </p:txBody>
      </p:sp>
      <p:sp>
        <p:nvSpPr>
          <p:cNvPr id="23" name="TextBox 22"/>
          <p:cNvSpPr txBox="1"/>
          <p:nvPr/>
        </p:nvSpPr>
        <p:spPr>
          <a:xfrm>
            <a:off x="5626459" y="5732936"/>
            <a:ext cx="582821" cy="308956"/>
          </a:xfrm>
          <a:prstGeom prst="rect">
            <a:avLst/>
          </a:prstGeom>
          <a:noFill/>
        </p:spPr>
        <p:txBody>
          <a:bodyPr wrap="square" rtlCol="0">
            <a:spAutoFit/>
          </a:bodyPr>
          <a:lstStyle/>
          <a:p>
            <a:r>
              <a:rPr lang="en-GB" dirty="0" smtClean="0">
                <a:solidFill>
                  <a:srgbClr val="00B050"/>
                </a:solidFill>
                <a:latin typeface="XCCW Joined 5a" panose="03050602040000000000" pitchFamily="66" charset="0"/>
              </a:rPr>
              <a:t>X </a:t>
            </a:r>
            <a:endParaRPr lang="en-GB" dirty="0">
              <a:solidFill>
                <a:srgbClr val="00B050"/>
              </a:solidFill>
              <a:latin typeface="XCCW Joined 5a" panose="03050602040000000000" pitchFamily="66" charset="0"/>
            </a:endParaRPr>
          </a:p>
        </p:txBody>
      </p:sp>
      <p:sp>
        <p:nvSpPr>
          <p:cNvPr id="24" name="TextBox 23"/>
          <p:cNvSpPr txBox="1"/>
          <p:nvPr/>
        </p:nvSpPr>
        <p:spPr>
          <a:xfrm>
            <a:off x="6242403" y="6105172"/>
            <a:ext cx="410688" cy="314398"/>
          </a:xfrm>
          <a:prstGeom prst="rect">
            <a:avLst/>
          </a:prstGeom>
          <a:noFill/>
        </p:spPr>
        <p:txBody>
          <a:bodyPr wrap="square" rtlCol="0">
            <a:spAutoFit/>
          </a:bodyPr>
          <a:lstStyle/>
          <a:p>
            <a:r>
              <a:rPr lang="en-GB" dirty="0" smtClean="0">
                <a:solidFill>
                  <a:srgbClr val="00B050"/>
                </a:solidFill>
                <a:latin typeface="XCCW Joined 5a" panose="03050602040000000000" pitchFamily="66" charset="0"/>
              </a:rPr>
              <a:t>X </a:t>
            </a:r>
            <a:endParaRPr lang="en-GB" dirty="0">
              <a:solidFill>
                <a:srgbClr val="00B050"/>
              </a:solidFill>
              <a:latin typeface="XCCW Joined 5a" panose="03050602040000000000" pitchFamily="66" charset="0"/>
            </a:endParaRPr>
          </a:p>
        </p:txBody>
      </p:sp>
      <p:sp>
        <p:nvSpPr>
          <p:cNvPr id="25" name="TextBox 24"/>
          <p:cNvSpPr txBox="1"/>
          <p:nvPr/>
        </p:nvSpPr>
        <p:spPr>
          <a:xfrm>
            <a:off x="5626459" y="6436542"/>
            <a:ext cx="410688" cy="314398"/>
          </a:xfrm>
          <a:prstGeom prst="rect">
            <a:avLst/>
          </a:prstGeom>
          <a:noFill/>
        </p:spPr>
        <p:txBody>
          <a:bodyPr wrap="square" rtlCol="0">
            <a:spAutoFit/>
          </a:bodyPr>
          <a:lstStyle/>
          <a:p>
            <a:r>
              <a:rPr lang="en-GB" dirty="0" smtClean="0">
                <a:solidFill>
                  <a:srgbClr val="00B050"/>
                </a:solidFill>
                <a:latin typeface="XCCW Joined 5a" panose="03050602040000000000" pitchFamily="66" charset="0"/>
              </a:rPr>
              <a:t>X </a:t>
            </a:r>
            <a:endParaRPr lang="en-GB" dirty="0">
              <a:solidFill>
                <a:srgbClr val="00B050"/>
              </a:solidFill>
              <a:latin typeface="XCCW Joined 5a" panose="03050602040000000000" pitchFamily="66" charset="0"/>
            </a:endParaRPr>
          </a:p>
        </p:txBody>
      </p:sp>
    </p:spTree>
    <p:extLst>
      <p:ext uri="{BB962C8B-B14F-4D97-AF65-F5344CB8AC3E}">
        <p14:creationId xmlns:p14="http://schemas.microsoft.com/office/powerpoint/2010/main" val="155504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ppt_x"/>
                                          </p:val>
                                        </p:tav>
                                        <p:tav tm="100000">
                                          <p:val>
                                            <p:strVal val="#ppt_x"/>
                                          </p:val>
                                        </p:tav>
                                      </p:tavLst>
                                    </p:anim>
                                    <p:anim calcmode="lin" valueType="num">
                                      <p:cBhvr additive="base">
                                        <p:cTn id="2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additive="base">
                                        <p:cTn id="31" dur="500" fill="hold"/>
                                        <p:tgtEl>
                                          <p:spTgt spid="23"/>
                                        </p:tgtEl>
                                        <p:attrNameLst>
                                          <p:attrName>ppt_x</p:attrName>
                                        </p:attrNameLst>
                                      </p:cBhvr>
                                      <p:tavLst>
                                        <p:tav tm="0">
                                          <p:val>
                                            <p:strVal val="#ppt_x"/>
                                          </p:val>
                                        </p:tav>
                                        <p:tav tm="100000">
                                          <p:val>
                                            <p:strVal val="#ppt_x"/>
                                          </p:val>
                                        </p:tav>
                                      </p:tavLst>
                                    </p:anim>
                                    <p:anim calcmode="lin" valueType="num">
                                      <p:cBhvr additive="base">
                                        <p:cTn id="3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additive="base">
                                        <p:cTn id="43" dur="500" fill="hold"/>
                                        <p:tgtEl>
                                          <p:spTgt spid="25"/>
                                        </p:tgtEl>
                                        <p:attrNameLst>
                                          <p:attrName>ppt_x</p:attrName>
                                        </p:attrNameLst>
                                      </p:cBhvr>
                                      <p:tavLst>
                                        <p:tav tm="0">
                                          <p:val>
                                            <p:strVal val="#ppt_x"/>
                                          </p:val>
                                        </p:tav>
                                        <p:tav tm="100000">
                                          <p:val>
                                            <p:strVal val="#ppt_x"/>
                                          </p:val>
                                        </p:tav>
                                      </p:tavLst>
                                    </p:anim>
                                    <p:anim calcmode="lin" valueType="num">
                                      <p:cBhvr additive="base">
                                        <p:cTn id="4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7" grpId="0"/>
      <p:bldP spid="19" grpId="0"/>
      <p:bldP spid="20" grpId="0"/>
      <p:bldP spid="23" grpId="0"/>
      <p:bldP spid="24" grpId="0"/>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5"/>
          <p:cNvSpPr txBox="1">
            <a:spLocks noGrp="1"/>
          </p:cNvSpPr>
          <p:nvPr>
            <p:ph type="ctrTitle"/>
          </p:nvPr>
        </p:nvSpPr>
        <p:spPr>
          <a:xfrm>
            <a:off x="685800" y="235250"/>
            <a:ext cx="7772400" cy="147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4400"/>
              <a:buFont typeface="Calibri"/>
              <a:buNone/>
            </a:pPr>
            <a:r>
              <a:rPr lang="en-GB" u="sng" dirty="0">
                <a:latin typeface="XCCW Joined 5a" panose="03050602040000000000" pitchFamily="66" charset="0"/>
              </a:rPr>
              <a:t>Lesson 2</a:t>
            </a:r>
            <a:endParaRPr u="sng" dirty="0">
              <a:latin typeface="XCCW Joined 5a" panose="03050602040000000000" pitchFamily="66" charset="0"/>
            </a:endParaRPr>
          </a:p>
        </p:txBody>
      </p:sp>
      <p:sp>
        <p:nvSpPr>
          <p:cNvPr id="177" name="Google Shape;177;p25"/>
          <p:cNvSpPr txBox="1">
            <a:spLocks noGrp="1"/>
          </p:cNvSpPr>
          <p:nvPr>
            <p:ph type="subTitle" idx="1"/>
          </p:nvPr>
        </p:nvSpPr>
        <p:spPr>
          <a:xfrm>
            <a:off x="211500" y="1367096"/>
            <a:ext cx="8721000" cy="11805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3200"/>
              <a:buNone/>
            </a:pPr>
            <a:r>
              <a:rPr lang="en-GB" dirty="0">
                <a:latin typeface="XCCW Joined 5a" panose="03050602040000000000" pitchFamily="66" charset="0"/>
              </a:rPr>
              <a:t>L.O: I can explain the meaning of words</a:t>
            </a:r>
            <a:endParaRPr dirty="0">
              <a:latin typeface="XCCW Joined 5a" panose="03050602040000000000" pitchFamily="66" charset="0"/>
            </a:endParaRPr>
          </a:p>
          <a:p>
            <a:pPr marL="0" lvl="0" indent="0" algn="ctr" rtl="0">
              <a:spcBef>
                <a:spcPts val="0"/>
              </a:spcBef>
              <a:spcAft>
                <a:spcPts val="0"/>
              </a:spcAft>
              <a:buClr>
                <a:srgbClr val="888888"/>
              </a:buClr>
              <a:buSzPts val="3200"/>
              <a:buNone/>
            </a:pPr>
            <a:endParaRPr sz="800" dirty="0">
              <a:latin typeface="XCCW Joined 5a" panose="03050602040000000000" pitchFamily="66" charset="0"/>
            </a:endParaRPr>
          </a:p>
          <a:p>
            <a:pPr marL="0" lvl="0" indent="0" algn="ctr" rtl="0">
              <a:spcBef>
                <a:spcPts val="0"/>
              </a:spcBef>
              <a:spcAft>
                <a:spcPts val="0"/>
              </a:spcAft>
              <a:buClr>
                <a:srgbClr val="888888"/>
              </a:buClr>
              <a:buSzPts val="3200"/>
              <a:buNone/>
            </a:pPr>
            <a:r>
              <a:rPr lang="en-GB" dirty="0">
                <a:latin typeface="XCCW Joined 5a" panose="03050602040000000000" pitchFamily="66" charset="0"/>
              </a:rPr>
              <a:t>Word detectives</a:t>
            </a:r>
            <a:endParaRPr dirty="0">
              <a:latin typeface="XCCW Joined 5a" panose="03050602040000000000" pitchFamily="66" charset="0"/>
            </a:endParaRPr>
          </a:p>
          <a:p>
            <a:pPr marL="0" lvl="0" indent="0" algn="l" rtl="0">
              <a:spcBef>
                <a:spcPts val="0"/>
              </a:spcBef>
              <a:spcAft>
                <a:spcPts val="0"/>
              </a:spcAft>
              <a:buClr>
                <a:srgbClr val="888888"/>
              </a:buClr>
              <a:buSzPts val="3200"/>
              <a:buNone/>
            </a:pPr>
            <a:r>
              <a:rPr lang="en-GB" dirty="0"/>
              <a:t>         </a:t>
            </a:r>
            <a:r>
              <a:rPr lang="en-GB" dirty="0" smtClean="0"/>
              <a:t>               </a:t>
            </a:r>
            <a:r>
              <a:rPr lang="en-GB" dirty="0" smtClean="0">
                <a:latin typeface="XCCW Joined 5a" panose="03050602040000000000" pitchFamily="66" charset="0"/>
              </a:rPr>
              <a:t>Facts about India </a:t>
            </a:r>
            <a:endParaRPr dirty="0">
              <a:latin typeface="XCCW Joined 5a" panose="03050602040000000000" pitchFamily="66" charset="0"/>
            </a:endParaRPr>
          </a:p>
        </p:txBody>
      </p:sp>
      <p:pic>
        <p:nvPicPr>
          <p:cNvPr id="5" name="Picture 4"/>
          <p:cNvPicPr>
            <a:picLocks noChangeAspect="1"/>
          </p:cNvPicPr>
          <p:nvPr/>
        </p:nvPicPr>
        <p:blipFill>
          <a:blip r:embed="rId3"/>
          <a:stretch>
            <a:fillRect/>
          </a:stretch>
        </p:blipFill>
        <p:spPr>
          <a:xfrm>
            <a:off x="3018126" y="3587028"/>
            <a:ext cx="3107748" cy="307021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6"/>
          <p:cNvSpPr txBox="1">
            <a:spLocks noGrp="1"/>
          </p:cNvSpPr>
          <p:nvPr>
            <p:ph type="title"/>
          </p:nvPr>
        </p:nvSpPr>
        <p:spPr>
          <a:xfrm>
            <a:off x="1847000" y="467525"/>
            <a:ext cx="7186164" cy="950100"/>
          </a:xfrm>
          <a:prstGeom prst="rect">
            <a:avLst/>
          </a:prstGeom>
        </p:spPr>
        <p:txBody>
          <a:bodyPr spcFirstLastPara="1" wrap="square" lIns="91425" tIns="45700" rIns="91425" bIns="45700" anchor="ctr" anchorCtr="0">
            <a:noAutofit/>
          </a:bodyPr>
          <a:lstStyle/>
          <a:p>
            <a:pPr marL="0" lvl="0" indent="0" algn="l" rtl="0">
              <a:spcBef>
                <a:spcPts val="360"/>
              </a:spcBef>
              <a:spcAft>
                <a:spcPts val="0"/>
              </a:spcAft>
              <a:buClr>
                <a:schemeClr val="dk1"/>
              </a:buClr>
              <a:buSzPts val="1100"/>
              <a:buFont typeface="Arial"/>
              <a:buNone/>
            </a:pPr>
            <a:r>
              <a:rPr lang="en-GB" sz="2400" b="1" u="sng" dirty="0">
                <a:latin typeface="XCCW Joined 5a" panose="03050602040000000000" pitchFamily="66" charset="0"/>
              </a:rPr>
              <a:t>Tell your partner: </a:t>
            </a:r>
            <a:r>
              <a:rPr lang="en-GB" sz="2400" dirty="0">
                <a:latin typeface="XCCW Joined 5a" panose="03050602040000000000" pitchFamily="66" charset="0"/>
              </a:rPr>
              <a:t>How can we work out the meaning of a word?</a:t>
            </a:r>
            <a:endParaRPr sz="2400" dirty="0">
              <a:latin typeface="XCCW Joined 5a" panose="03050602040000000000" pitchFamily="66" charset="0"/>
            </a:endParaRPr>
          </a:p>
          <a:p>
            <a:pPr marL="0" lvl="0" indent="0" algn="l" rtl="0">
              <a:spcBef>
                <a:spcPts val="360"/>
              </a:spcBef>
              <a:spcAft>
                <a:spcPts val="0"/>
              </a:spcAft>
              <a:buClr>
                <a:schemeClr val="dk1"/>
              </a:buClr>
              <a:buSzPts val="1100"/>
              <a:buFont typeface="Arial"/>
              <a:buNone/>
            </a:pPr>
            <a:r>
              <a:rPr lang="en-GB" sz="2400" dirty="0"/>
              <a:t> </a:t>
            </a:r>
            <a:endParaRPr sz="3600" dirty="0"/>
          </a:p>
        </p:txBody>
      </p:sp>
      <p:sp>
        <p:nvSpPr>
          <p:cNvPr id="186" name="Google Shape;186;p26"/>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100"/>
              <a:buFont typeface="Arial"/>
              <a:buNone/>
            </a:pPr>
            <a:r>
              <a:rPr lang="en-GB" sz="2800" dirty="0">
                <a:latin typeface="XCCW Joined 5a" panose="03050602040000000000" pitchFamily="66" charset="0"/>
              </a:rPr>
              <a:t>We can use...</a:t>
            </a:r>
            <a:endParaRPr sz="2800" dirty="0">
              <a:latin typeface="XCCW Joined 5a" panose="03050602040000000000" pitchFamily="66" charset="0"/>
            </a:endParaRPr>
          </a:p>
          <a:p>
            <a:pPr marL="457200" lvl="0" indent="-342900" algn="l" rtl="0">
              <a:spcBef>
                <a:spcPts val="360"/>
              </a:spcBef>
              <a:spcAft>
                <a:spcPts val="0"/>
              </a:spcAft>
              <a:buClr>
                <a:schemeClr val="accent5"/>
              </a:buClr>
              <a:buSzPts val="1800"/>
              <a:buChar char="-"/>
            </a:pPr>
            <a:r>
              <a:rPr lang="en-GB" sz="2800" dirty="0">
                <a:solidFill>
                  <a:schemeClr val="accent5"/>
                </a:solidFill>
                <a:latin typeface="XCCW Joined 5a" panose="03050602040000000000" pitchFamily="66" charset="0"/>
              </a:rPr>
              <a:t>Read around the word</a:t>
            </a:r>
            <a:endParaRPr sz="2800" dirty="0">
              <a:solidFill>
                <a:schemeClr val="accent5"/>
              </a:solidFill>
              <a:latin typeface="XCCW Joined 5a" panose="03050602040000000000" pitchFamily="66" charset="0"/>
            </a:endParaRPr>
          </a:p>
          <a:p>
            <a:pPr marL="457200" lvl="0" indent="-342900" algn="l" rtl="0">
              <a:spcBef>
                <a:spcPts val="0"/>
              </a:spcBef>
              <a:spcAft>
                <a:spcPts val="0"/>
              </a:spcAft>
              <a:buClr>
                <a:schemeClr val="accent5"/>
              </a:buClr>
              <a:buSzPts val="1800"/>
              <a:buChar char="-"/>
            </a:pPr>
            <a:r>
              <a:rPr lang="en-GB" sz="2800" dirty="0">
                <a:solidFill>
                  <a:schemeClr val="accent5"/>
                </a:solidFill>
                <a:latin typeface="XCCW Joined 5a" panose="03050602040000000000" pitchFamily="66" charset="0"/>
              </a:rPr>
              <a:t>Use a dictionary</a:t>
            </a:r>
            <a:endParaRPr sz="2800" dirty="0">
              <a:solidFill>
                <a:schemeClr val="accent5"/>
              </a:solidFill>
              <a:latin typeface="XCCW Joined 5a" panose="03050602040000000000" pitchFamily="66" charset="0"/>
            </a:endParaRPr>
          </a:p>
          <a:p>
            <a:pPr marL="457200" lvl="0" indent="-342900" algn="l" rtl="0">
              <a:spcBef>
                <a:spcPts val="0"/>
              </a:spcBef>
              <a:spcAft>
                <a:spcPts val="0"/>
              </a:spcAft>
              <a:buClr>
                <a:schemeClr val="accent5"/>
              </a:buClr>
              <a:buSzPts val="1800"/>
              <a:buChar char="-"/>
            </a:pPr>
            <a:r>
              <a:rPr lang="en-GB" sz="2800" dirty="0">
                <a:solidFill>
                  <a:schemeClr val="accent5"/>
                </a:solidFill>
                <a:latin typeface="XCCW Joined 5a" panose="03050602040000000000" pitchFamily="66" charset="0"/>
              </a:rPr>
              <a:t>Use synonyms e.g. happy - excited</a:t>
            </a:r>
            <a:endParaRPr sz="2800" dirty="0">
              <a:latin typeface="XCCW Joined 5a" panose="03050602040000000000" pitchFamily="66" charset="0"/>
            </a:endParaRPr>
          </a:p>
          <a:p>
            <a:pPr marL="0" lvl="0" indent="0" algn="l" rtl="0">
              <a:spcBef>
                <a:spcPts val="360"/>
              </a:spcBef>
              <a:spcAft>
                <a:spcPts val="0"/>
              </a:spcAft>
              <a:buNone/>
            </a:pPr>
            <a:endParaRPr sz="2800" b="1" dirty="0">
              <a:latin typeface="XCCW Joined 5a" panose="03050602040000000000" pitchFamily="66" charset="0"/>
            </a:endParaRPr>
          </a:p>
          <a:p>
            <a:pPr marL="0" lvl="0" indent="0" algn="l" rtl="0">
              <a:spcBef>
                <a:spcPts val="360"/>
              </a:spcBef>
              <a:spcAft>
                <a:spcPts val="0"/>
              </a:spcAft>
              <a:buNone/>
            </a:pPr>
            <a:r>
              <a:rPr lang="en-GB" sz="2800" dirty="0">
                <a:solidFill>
                  <a:srgbClr val="434343"/>
                </a:solidFill>
                <a:latin typeface="XCCW Joined 5a" panose="03050602040000000000" pitchFamily="66" charset="0"/>
              </a:rPr>
              <a:t>When I am reading </a:t>
            </a:r>
            <a:r>
              <a:rPr lang="en-GB" sz="2800" dirty="0" smtClean="0">
                <a:solidFill>
                  <a:srgbClr val="434343"/>
                </a:solidFill>
                <a:latin typeface="XCCW Joined 5a" panose="03050602040000000000" pitchFamily="66" charset="0"/>
              </a:rPr>
              <a:t>the text, </a:t>
            </a:r>
            <a:r>
              <a:rPr lang="en-GB" sz="2800" dirty="0">
                <a:solidFill>
                  <a:srgbClr val="434343"/>
                </a:solidFill>
                <a:latin typeface="XCCW Joined 5a" panose="03050602040000000000" pitchFamily="66" charset="0"/>
              </a:rPr>
              <a:t>I want you to think about any words that you do not understand</a:t>
            </a:r>
            <a:endParaRPr sz="2800" dirty="0">
              <a:solidFill>
                <a:srgbClr val="434343"/>
              </a:solidFill>
              <a:latin typeface="XCCW Joined 5a" panose="03050602040000000000" pitchFamily="66" charset="0"/>
            </a:endParaRPr>
          </a:p>
          <a:p>
            <a:pPr marL="0" lvl="0" indent="0" algn="l" rtl="0">
              <a:spcBef>
                <a:spcPts val="360"/>
              </a:spcBef>
              <a:spcAft>
                <a:spcPts val="0"/>
              </a:spcAft>
              <a:buNone/>
            </a:pPr>
            <a:endParaRPr dirty="0"/>
          </a:p>
        </p:txBody>
      </p:sp>
      <p:pic>
        <p:nvPicPr>
          <p:cNvPr id="187" name="Google Shape;187;p26"/>
          <p:cNvPicPr preferRelativeResize="0"/>
          <p:nvPr/>
        </p:nvPicPr>
        <p:blipFill>
          <a:blip r:embed="rId3">
            <a:alphaModFix/>
          </a:blip>
          <a:stretch>
            <a:fillRect/>
          </a:stretch>
        </p:blipFill>
        <p:spPr>
          <a:xfrm>
            <a:off x="303500" y="274648"/>
            <a:ext cx="1323961" cy="1143000"/>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71463" y="415634"/>
            <a:ext cx="8650595" cy="591589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670</Words>
  <Application>Microsoft Office PowerPoint</Application>
  <PresentationFormat>On-screen Show (4:3)</PresentationFormat>
  <Paragraphs>134</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XCCW Joined 5a</vt:lpstr>
      <vt:lpstr>Office Theme</vt:lpstr>
      <vt:lpstr>Lesson 1</vt:lpstr>
      <vt:lpstr>Tell your partner: We are going to read a text called ‘Facts about India’</vt:lpstr>
      <vt:lpstr>PowerPoint Presentation</vt:lpstr>
      <vt:lpstr>Tell your partner: Which one is correct?</vt:lpstr>
      <vt:lpstr>Tell your partner: True or False?</vt:lpstr>
      <vt:lpstr>Main task</vt:lpstr>
      <vt:lpstr>Lesson 2</vt:lpstr>
      <vt:lpstr>Tell your partner: How can we work out the meaning of a word?  </vt:lpstr>
      <vt:lpstr>PowerPoint Presentation</vt:lpstr>
      <vt:lpstr>Tell your partner</vt:lpstr>
      <vt:lpstr>Tell your partner</vt:lpstr>
      <vt:lpstr>Main task</vt:lpstr>
      <vt:lpstr>Lesson 3</vt:lpstr>
      <vt:lpstr>Tell your partner: How can we retrieve information from the text? </vt:lpstr>
      <vt:lpstr>PowerPoint Presentation</vt:lpstr>
      <vt:lpstr>Tell your partner: What are the three main colours on the Indian flag? </vt:lpstr>
      <vt:lpstr>Main task</vt:lpstr>
      <vt:lpstr>Lesson 4</vt:lpstr>
      <vt:lpstr>Tell your partner: How can we find out specific facts. </vt:lpstr>
      <vt:lpstr>PowerPoint Presentation</vt:lpstr>
      <vt:lpstr>Tell your partner:</vt:lpstr>
      <vt:lpstr>Main task</vt:lpstr>
      <vt:lpstr>Lesson 5</vt:lpstr>
      <vt:lpstr>PowerPoint Presentation</vt:lpstr>
      <vt:lpstr>Tell your partner:</vt:lpstr>
      <vt:lpstr>PowerPoint Presentation</vt:lpstr>
      <vt:lpstr>Sharing answers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dc:title>
  <dc:creator>teacher</dc:creator>
  <cp:lastModifiedBy>Joanne Wallace</cp:lastModifiedBy>
  <cp:revision>70</cp:revision>
  <dcterms:modified xsi:type="dcterms:W3CDTF">2020-03-13T14:30:19Z</dcterms:modified>
</cp:coreProperties>
</file>