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handoutMasterIdLst>
    <p:handoutMasterId r:id="rId16"/>
  </p:handoutMasterIdLst>
  <p:sldIdLst>
    <p:sldId id="256" r:id="rId2"/>
    <p:sldId id="289" r:id="rId3"/>
    <p:sldId id="290" r:id="rId4"/>
    <p:sldId id="291" r:id="rId5"/>
    <p:sldId id="279" r:id="rId6"/>
    <p:sldId id="292" r:id="rId7"/>
    <p:sldId id="293" r:id="rId8"/>
    <p:sldId id="283" r:id="rId9"/>
    <p:sldId id="280" r:id="rId10"/>
    <p:sldId id="281" r:id="rId11"/>
    <p:sldId id="282" r:id="rId12"/>
    <p:sldId id="286" r:id="rId13"/>
    <p:sldId id="288" r:id="rId14"/>
  </p:sldIdLst>
  <p:sldSz cx="9144000" cy="6858000" type="screen4x3"/>
  <p:notesSz cx="6797675" cy="9926638"/>
  <p:defaultTextStyle>
    <a:defPPr>
      <a:defRPr lang="en-GB"/>
    </a:defPPr>
    <a:lvl1pPr algn="l" rtl="0" eaLnBrk="0" fontAlgn="base" hangingPunct="0">
      <a:spcBef>
        <a:spcPct val="0"/>
      </a:spcBef>
      <a:spcAft>
        <a:spcPct val="0"/>
      </a:spcAft>
      <a:defRPr kern="1200">
        <a:solidFill>
          <a:schemeClr val="tx1"/>
        </a:solidFill>
        <a:latin typeface="SassoonPrimaryInfant" pitchFamily="2"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SassoonPrimaryInfant" pitchFamily="2"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SassoonPrimaryInfant" pitchFamily="2"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SassoonPrimaryInfant" pitchFamily="2"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SassoonPrimaryInfant" pitchFamily="2" charset="0"/>
        <a:ea typeface="+mn-ea"/>
        <a:cs typeface="Arial" panose="020B0604020202020204" pitchFamily="34" charset="0"/>
      </a:defRPr>
    </a:lvl5pPr>
    <a:lvl6pPr marL="2286000" algn="l" defTabSz="914400" rtl="0" eaLnBrk="1" latinLnBrk="0" hangingPunct="1">
      <a:defRPr kern="1200">
        <a:solidFill>
          <a:schemeClr val="tx1"/>
        </a:solidFill>
        <a:latin typeface="SassoonPrimaryInfant" pitchFamily="2" charset="0"/>
        <a:ea typeface="+mn-ea"/>
        <a:cs typeface="Arial" panose="020B0604020202020204" pitchFamily="34" charset="0"/>
      </a:defRPr>
    </a:lvl6pPr>
    <a:lvl7pPr marL="2743200" algn="l" defTabSz="914400" rtl="0" eaLnBrk="1" latinLnBrk="0" hangingPunct="1">
      <a:defRPr kern="1200">
        <a:solidFill>
          <a:schemeClr val="tx1"/>
        </a:solidFill>
        <a:latin typeface="SassoonPrimaryInfant" pitchFamily="2" charset="0"/>
        <a:ea typeface="+mn-ea"/>
        <a:cs typeface="Arial" panose="020B0604020202020204" pitchFamily="34" charset="0"/>
      </a:defRPr>
    </a:lvl7pPr>
    <a:lvl8pPr marL="3200400" algn="l" defTabSz="914400" rtl="0" eaLnBrk="1" latinLnBrk="0" hangingPunct="1">
      <a:defRPr kern="1200">
        <a:solidFill>
          <a:schemeClr val="tx1"/>
        </a:solidFill>
        <a:latin typeface="SassoonPrimaryInfant" pitchFamily="2" charset="0"/>
        <a:ea typeface="+mn-ea"/>
        <a:cs typeface="Arial" panose="020B0604020202020204" pitchFamily="34" charset="0"/>
      </a:defRPr>
    </a:lvl8pPr>
    <a:lvl9pPr marL="3657600" algn="l" defTabSz="914400" rtl="0" eaLnBrk="1" latinLnBrk="0" hangingPunct="1">
      <a:defRPr kern="1200">
        <a:solidFill>
          <a:schemeClr val="tx1"/>
        </a:solidFill>
        <a:latin typeface="SassoonPrimaryInfant" pitchFamily="2"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00FF"/>
    <a:srgbClr val="CCFF99"/>
    <a:srgbClr val="00FFFF"/>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720" autoAdjust="0"/>
    <p:restoredTop sz="94660"/>
  </p:normalViewPr>
  <p:slideViewPr>
    <p:cSldViewPr>
      <p:cViewPr varScale="1">
        <p:scale>
          <a:sx n="69" d="100"/>
          <a:sy n="69" d="100"/>
        </p:scale>
        <p:origin x="1134"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GB"/>
          </a:p>
        </p:txBody>
      </p:sp>
      <p:sp>
        <p:nvSpPr>
          <p:cNvPr id="24579" name="Rectangle 3"/>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GB"/>
          </a:p>
        </p:txBody>
      </p:sp>
      <p:sp>
        <p:nvSpPr>
          <p:cNvPr id="24580"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GB"/>
          </a:p>
        </p:txBody>
      </p:sp>
      <p:sp>
        <p:nvSpPr>
          <p:cNvPr id="24581" name="Rectangle 5"/>
          <p:cNvSpPr>
            <a:spLocks noGrp="1" noChangeArrowheads="1"/>
          </p:cNvSpPr>
          <p:nvPr>
            <p:ph type="sldNum" sz="quarter" idx="3"/>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A50FD179-26CD-4807-AFB6-9DC8B043048E}"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GB"/>
          </a:p>
        </p:txBody>
      </p:sp>
      <p:sp>
        <p:nvSpPr>
          <p:cNvPr id="9219"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GB"/>
          </a:p>
        </p:txBody>
      </p:sp>
      <p:sp>
        <p:nvSpPr>
          <p:cNvPr id="2052"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9222"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GB"/>
          </a:p>
        </p:txBody>
      </p:sp>
      <p:sp>
        <p:nvSpPr>
          <p:cNvPr id="9223"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0594D701-2014-40A1-9D6E-975E68C46F4A}"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txBox="1">
            <a:spLocks noGrp="1"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63A91713-7360-4377-A22B-065B37C71EDE}" type="slidenum">
              <a:rPr lang="en-GB" altLang="en-US"/>
              <a:pPr algn="r" eaLnBrk="1" hangingPunct="1">
                <a:spcBef>
                  <a:spcPct val="0"/>
                </a:spcBef>
              </a:pPr>
              <a:t>8</a:t>
            </a:fld>
            <a:endParaRPr lang="en-GB" altLang="en-US"/>
          </a:p>
        </p:txBody>
      </p:sp>
      <p:sp>
        <p:nvSpPr>
          <p:cNvPr id="12291" name="Rectangle 2"/>
          <p:cNvSpPr>
            <a:spLocks noGrp="1" noRot="1" noChangeAspect="1" noChangeArrowheads="1" noTextEdit="1"/>
          </p:cNvSpPr>
          <p:nvPr>
            <p:ph type="sldImg"/>
          </p:nvPr>
        </p:nvSpPr>
        <p:spPr>
          <a:xfrm>
            <a:off x="917575" y="744538"/>
            <a:ext cx="4962525" cy="3722687"/>
          </a:xfrm>
          <a:ln/>
        </p:spPr>
      </p:sp>
      <p:sp>
        <p:nvSpPr>
          <p:cNvPr id="12292"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txBox="1">
            <a:spLocks noGrp="1"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63B2913E-77F7-4456-A334-FA2326843506}" type="slidenum">
              <a:rPr lang="en-GB" altLang="en-US"/>
              <a:pPr algn="r" eaLnBrk="1" hangingPunct="1">
                <a:spcBef>
                  <a:spcPct val="0"/>
                </a:spcBef>
              </a:pPr>
              <a:t>9</a:t>
            </a:fld>
            <a:endParaRPr lang="en-GB" altLang="en-US"/>
          </a:p>
        </p:txBody>
      </p:sp>
      <p:sp>
        <p:nvSpPr>
          <p:cNvPr id="14339" name="Rectangle 2"/>
          <p:cNvSpPr>
            <a:spLocks noGrp="1" noRot="1" noChangeAspect="1" noChangeArrowheads="1" noTextEdit="1"/>
          </p:cNvSpPr>
          <p:nvPr>
            <p:ph type="sldImg"/>
          </p:nvPr>
        </p:nvSpPr>
        <p:spPr>
          <a:xfrm>
            <a:off x="917575" y="744538"/>
            <a:ext cx="4962525" cy="3722687"/>
          </a:xfrm>
          <a:ln/>
        </p:spPr>
      </p:sp>
      <p:sp>
        <p:nvSpPr>
          <p:cNvPr id="14340"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0E597E99-F636-4335-9CEF-97938B4826B7}" type="slidenum">
              <a:rPr lang="en-GB" altLang="en-US"/>
              <a:pPr algn="r" eaLnBrk="1" hangingPunct="1">
                <a:spcBef>
                  <a:spcPct val="0"/>
                </a:spcBef>
              </a:pPr>
              <a:t>10</a:t>
            </a:fld>
            <a:endParaRPr lang="en-GB" altLang="en-US"/>
          </a:p>
        </p:txBody>
      </p:sp>
      <p:sp>
        <p:nvSpPr>
          <p:cNvPr id="16387" name="Rectangle 2"/>
          <p:cNvSpPr>
            <a:spLocks noGrp="1" noRot="1" noChangeAspect="1" noChangeArrowheads="1" noTextEdit="1"/>
          </p:cNvSpPr>
          <p:nvPr>
            <p:ph type="sldImg"/>
          </p:nvPr>
        </p:nvSpPr>
        <p:spPr>
          <a:xfrm>
            <a:off x="917575" y="744538"/>
            <a:ext cx="4962525" cy="3722687"/>
          </a:xfrm>
          <a:ln/>
        </p:spPr>
      </p:sp>
      <p:sp>
        <p:nvSpPr>
          <p:cNvPr id="16388"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fld id="{EC51928D-8382-46F5-A340-61E503CD5CDF}" type="slidenum">
              <a:rPr lang="en-GB" altLang="en-US"/>
              <a:pPr algn="r" eaLnBrk="1" hangingPunct="1">
                <a:spcBef>
                  <a:spcPct val="0"/>
                </a:spcBef>
              </a:pPr>
              <a:t>11</a:t>
            </a:fld>
            <a:endParaRPr lang="en-GB" altLang="en-US"/>
          </a:p>
        </p:txBody>
      </p:sp>
      <p:sp>
        <p:nvSpPr>
          <p:cNvPr id="18435" name="Rectangle 2"/>
          <p:cNvSpPr>
            <a:spLocks noGrp="1" noRot="1" noChangeAspect="1" noChangeArrowheads="1" noTextEdit="1"/>
          </p:cNvSpPr>
          <p:nvPr>
            <p:ph type="sldImg"/>
          </p:nvPr>
        </p:nvSpPr>
        <p:spPr>
          <a:xfrm>
            <a:off x="917575" y="744538"/>
            <a:ext cx="4962525" cy="3722687"/>
          </a:xfrm>
          <a:ln/>
        </p:spPr>
      </p:sp>
      <p:sp>
        <p:nvSpPr>
          <p:cNvPr id="18436"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23631CE-9BBA-41CD-A94F-79044357BFF5}" type="slidenum">
              <a:rPr lang="en-GB" altLang="en-US"/>
              <a:pPr>
                <a:defRPr/>
              </a:pPr>
              <a:t>‹#›</a:t>
            </a:fld>
            <a:endParaRPr lang="en-GB" altLang="en-US"/>
          </a:p>
        </p:txBody>
      </p:sp>
    </p:spTree>
    <p:extLst>
      <p:ext uri="{BB962C8B-B14F-4D97-AF65-F5344CB8AC3E}">
        <p14:creationId xmlns:p14="http://schemas.microsoft.com/office/powerpoint/2010/main" val="275734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F739AAB-82E1-42DB-B827-EBE2B904FE27}" type="slidenum">
              <a:rPr lang="en-GB" altLang="en-US"/>
              <a:pPr>
                <a:defRPr/>
              </a:pPr>
              <a:t>‹#›</a:t>
            </a:fld>
            <a:endParaRPr lang="en-GB" altLang="en-US"/>
          </a:p>
        </p:txBody>
      </p:sp>
    </p:spTree>
    <p:extLst>
      <p:ext uri="{BB962C8B-B14F-4D97-AF65-F5344CB8AC3E}">
        <p14:creationId xmlns:p14="http://schemas.microsoft.com/office/powerpoint/2010/main" val="6114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2C49C0F-8560-40E1-A123-F5D32D1FD8C1}" type="slidenum">
              <a:rPr lang="en-GB" altLang="en-US"/>
              <a:pPr>
                <a:defRPr/>
              </a:pPr>
              <a:t>‹#›</a:t>
            </a:fld>
            <a:endParaRPr lang="en-GB" altLang="en-US"/>
          </a:p>
        </p:txBody>
      </p:sp>
    </p:spTree>
    <p:extLst>
      <p:ext uri="{BB962C8B-B14F-4D97-AF65-F5344CB8AC3E}">
        <p14:creationId xmlns:p14="http://schemas.microsoft.com/office/powerpoint/2010/main" val="255277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66BAC15-114C-4E88-8DCB-8521A9C25970}" type="slidenum">
              <a:rPr lang="en-GB" altLang="en-US"/>
              <a:pPr>
                <a:defRPr/>
              </a:pPr>
              <a:t>‹#›</a:t>
            </a:fld>
            <a:endParaRPr lang="en-GB" altLang="en-US"/>
          </a:p>
        </p:txBody>
      </p:sp>
    </p:spTree>
    <p:extLst>
      <p:ext uri="{BB962C8B-B14F-4D97-AF65-F5344CB8AC3E}">
        <p14:creationId xmlns:p14="http://schemas.microsoft.com/office/powerpoint/2010/main" val="1281092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8B2F3E4-B145-41D4-89D6-2326AE55445F}" type="slidenum">
              <a:rPr lang="en-GB" altLang="en-US"/>
              <a:pPr>
                <a:defRPr/>
              </a:pPr>
              <a:t>‹#›</a:t>
            </a:fld>
            <a:endParaRPr lang="en-GB" altLang="en-US"/>
          </a:p>
        </p:txBody>
      </p:sp>
    </p:spTree>
    <p:extLst>
      <p:ext uri="{BB962C8B-B14F-4D97-AF65-F5344CB8AC3E}">
        <p14:creationId xmlns:p14="http://schemas.microsoft.com/office/powerpoint/2010/main" val="2750568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D377BD7-B70F-46B6-ADCE-35A98C0C75AD}" type="slidenum">
              <a:rPr lang="en-GB" altLang="en-US"/>
              <a:pPr>
                <a:defRPr/>
              </a:pPr>
              <a:t>‹#›</a:t>
            </a:fld>
            <a:endParaRPr lang="en-GB" altLang="en-US"/>
          </a:p>
        </p:txBody>
      </p:sp>
    </p:spTree>
    <p:extLst>
      <p:ext uri="{BB962C8B-B14F-4D97-AF65-F5344CB8AC3E}">
        <p14:creationId xmlns:p14="http://schemas.microsoft.com/office/powerpoint/2010/main" val="3394817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41108759-363A-4388-99C9-405ED08D35C7}" type="slidenum">
              <a:rPr lang="en-GB" altLang="en-US"/>
              <a:pPr>
                <a:defRPr/>
              </a:pPr>
              <a:t>‹#›</a:t>
            </a:fld>
            <a:endParaRPr lang="en-GB" altLang="en-US"/>
          </a:p>
        </p:txBody>
      </p:sp>
    </p:spTree>
    <p:extLst>
      <p:ext uri="{BB962C8B-B14F-4D97-AF65-F5344CB8AC3E}">
        <p14:creationId xmlns:p14="http://schemas.microsoft.com/office/powerpoint/2010/main" val="3304956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E647AFA-A411-404E-B384-DD45E54D79FF}" type="slidenum">
              <a:rPr lang="en-GB" altLang="en-US"/>
              <a:pPr>
                <a:defRPr/>
              </a:pPr>
              <a:t>‹#›</a:t>
            </a:fld>
            <a:endParaRPr lang="en-GB" altLang="en-US"/>
          </a:p>
        </p:txBody>
      </p:sp>
    </p:spTree>
    <p:extLst>
      <p:ext uri="{BB962C8B-B14F-4D97-AF65-F5344CB8AC3E}">
        <p14:creationId xmlns:p14="http://schemas.microsoft.com/office/powerpoint/2010/main" val="30451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551E693F-B2FE-4AC3-A63A-31803621BE27}" type="slidenum">
              <a:rPr lang="en-GB" altLang="en-US"/>
              <a:pPr>
                <a:defRPr/>
              </a:pPr>
              <a:t>‹#›</a:t>
            </a:fld>
            <a:endParaRPr lang="en-GB" altLang="en-US"/>
          </a:p>
        </p:txBody>
      </p:sp>
    </p:spTree>
    <p:extLst>
      <p:ext uri="{BB962C8B-B14F-4D97-AF65-F5344CB8AC3E}">
        <p14:creationId xmlns:p14="http://schemas.microsoft.com/office/powerpoint/2010/main" val="226475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7C8ECB5-A047-4CDE-AE22-31ACE2EEF881}" type="slidenum">
              <a:rPr lang="en-GB" altLang="en-US"/>
              <a:pPr>
                <a:defRPr/>
              </a:pPr>
              <a:t>‹#›</a:t>
            </a:fld>
            <a:endParaRPr lang="en-GB" altLang="en-US"/>
          </a:p>
        </p:txBody>
      </p:sp>
    </p:spTree>
    <p:extLst>
      <p:ext uri="{BB962C8B-B14F-4D97-AF65-F5344CB8AC3E}">
        <p14:creationId xmlns:p14="http://schemas.microsoft.com/office/powerpoint/2010/main" val="2883051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B2913B9-5F11-40F1-8525-26CF18D0DA7B}" type="slidenum">
              <a:rPr lang="en-GB" altLang="en-US"/>
              <a:pPr>
                <a:defRPr/>
              </a:pPr>
              <a:t>‹#›</a:t>
            </a:fld>
            <a:endParaRPr lang="en-GB" altLang="en-US"/>
          </a:p>
        </p:txBody>
      </p:sp>
    </p:spTree>
    <p:extLst>
      <p:ext uri="{BB962C8B-B14F-4D97-AF65-F5344CB8AC3E}">
        <p14:creationId xmlns:p14="http://schemas.microsoft.com/office/powerpoint/2010/main" val="577898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66FF"/>
            </a:gs>
            <a:gs pos="50000">
              <a:srgbClr val="00FFFF"/>
            </a:gs>
            <a:gs pos="100000">
              <a:srgbClr val="9966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BD94B8DC-91C8-40CE-8900-A52D49751AE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hyperlink" Target="http://www.ictgames.com/mobilePage/literacy.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hyperlink" Target="https://www.youtube.com/watch?v=IPJ_ZEBh1Bk"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hyperlink" Target="https://www.youtube.com/watch?v=BqhXUW_v-1s"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hyperlink" Target="http://www.phonicsplay.co.uk/member-only/Phase5Menu.htm" TargetMode="External"/><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4213" y="549275"/>
            <a:ext cx="7772400" cy="1470025"/>
          </a:xfrm>
        </p:spPr>
        <p:txBody>
          <a:bodyPr/>
          <a:lstStyle/>
          <a:p>
            <a:pPr eaLnBrk="1" hangingPunct="1"/>
            <a:r>
              <a:rPr lang="en-GB" altLang="en-US" sz="4000" b="1" smtClean="0">
                <a:solidFill>
                  <a:schemeClr val="tx1"/>
                </a:solidFill>
                <a:latin typeface="XCCW Joined 5a" panose="03050602040000000000" pitchFamily="66" charset="0"/>
              </a:rPr>
              <a:t>Year 2 </a:t>
            </a:r>
            <a:br>
              <a:rPr lang="en-GB" altLang="en-US" sz="4000" b="1" smtClean="0">
                <a:solidFill>
                  <a:schemeClr val="tx1"/>
                </a:solidFill>
                <a:latin typeface="XCCW Joined 5a" panose="03050602040000000000" pitchFamily="66" charset="0"/>
              </a:rPr>
            </a:br>
            <a:r>
              <a:rPr lang="en-GB" altLang="en-US" sz="4000" smtClean="0">
                <a:solidFill>
                  <a:schemeClr val="tx1"/>
                </a:solidFill>
                <a:latin typeface="XCCW Joined 5a" panose="03050602040000000000" pitchFamily="66" charset="0"/>
              </a:rPr>
              <a:t>Phonics</a:t>
            </a:r>
          </a:p>
        </p:txBody>
      </p:sp>
      <p:pic>
        <p:nvPicPr>
          <p:cNvPr id="409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2019300"/>
            <a:ext cx="573405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ransition spd="slow" advTm="55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468313" y="260350"/>
            <a:ext cx="8229600" cy="1143000"/>
          </a:xfrm>
        </p:spPr>
        <p:txBody>
          <a:bodyPr/>
          <a:lstStyle/>
          <a:p>
            <a:pPr eaLnBrk="1" hangingPunct="1"/>
            <a:r>
              <a:rPr lang="en-GB" altLang="en-US" sz="4000" b="1" smtClean="0">
                <a:latin typeface="XCCW Joined 5a" panose="03050602040000000000" pitchFamily="66" charset="0"/>
              </a:rPr>
              <a:t>Games used at Great Crosby</a:t>
            </a:r>
          </a:p>
        </p:txBody>
      </p:sp>
      <p:sp>
        <p:nvSpPr>
          <p:cNvPr id="15363" name="Rectangle 3"/>
          <p:cNvSpPr>
            <a:spLocks noGrp="1" noChangeArrowheads="1"/>
          </p:cNvSpPr>
          <p:nvPr>
            <p:ph type="body" idx="4294967295"/>
          </p:nvPr>
        </p:nvSpPr>
        <p:spPr>
          <a:xfrm>
            <a:off x="468313" y="1628775"/>
            <a:ext cx="8229600" cy="4525963"/>
          </a:xfrm>
        </p:spPr>
        <p:txBody>
          <a:bodyPr/>
          <a:lstStyle/>
          <a:p>
            <a:pPr eaLnBrk="1" hangingPunct="1"/>
            <a:r>
              <a:rPr lang="en-GB" altLang="en-US" smtClean="0">
                <a:latin typeface="XCCW Joined 5a" panose="03050602040000000000" pitchFamily="66" charset="0"/>
              </a:rPr>
              <a:t>Phoneme Spotter</a:t>
            </a:r>
          </a:p>
        </p:txBody>
      </p:sp>
      <p:sp>
        <p:nvSpPr>
          <p:cNvPr id="15364" name="Rectangle 7"/>
          <p:cNvSpPr>
            <a:spLocks noChangeArrowheads="1"/>
          </p:cNvSpPr>
          <p:nvPr/>
        </p:nvSpPr>
        <p:spPr bwMode="auto">
          <a:xfrm>
            <a:off x="468313" y="5661025"/>
            <a:ext cx="849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altLang="en-US" sz="2400">
              <a:latin typeface="SassoonPrimaryInfant" pitchFamily="2" charset="0"/>
            </a:endParaRPr>
          </a:p>
          <a:p>
            <a:pPr eaLnBrk="1" hangingPunct="1">
              <a:spcBef>
                <a:spcPct val="0"/>
              </a:spcBef>
              <a:buFontTx/>
              <a:buNone/>
            </a:pPr>
            <a:endParaRPr lang="en-GB" altLang="en-US" sz="2400">
              <a:latin typeface="SassoonPrimaryInfant" pitchFamily="2" charset="0"/>
            </a:endParaRPr>
          </a:p>
        </p:txBody>
      </p:sp>
      <p:pic>
        <p:nvPicPr>
          <p:cNvPr id="1536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2205038"/>
            <a:ext cx="6264275"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slow" advTm="3001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468313" y="260350"/>
            <a:ext cx="8229600" cy="1143000"/>
          </a:xfrm>
        </p:spPr>
        <p:txBody>
          <a:bodyPr/>
          <a:lstStyle/>
          <a:p>
            <a:pPr eaLnBrk="1" hangingPunct="1"/>
            <a:r>
              <a:rPr lang="en-GB" altLang="en-US" sz="4000" b="1" smtClean="0">
                <a:latin typeface="XCCW Joined 5a" panose="03050602040000000000" pitchFamily="66" charset="0"/>
              </a:rPr>
              <a:t>Games used at Great Crosby</a:t>
            </a:r>
          </a:p>
        </p:txBody>
      </p:sp>
      <p:sp>
        <p:nvSpPr>
          <p:cNvPr id="17411" name="Rectangle 3"/>
          <p:cNvSpPr>
            <a:spLocks noGrp="1" noChangeArrowheads="1"/>
          </p:cNvSpPr>
          <p:nvPr>
            <p:ph type="body" idx="4294967295"/>
          </p:nvPr>
        </p:nvSpPr>
        <p:spPr>
          <a:xfrm>
            <a:off x="468313" y="1628775"/>
            <a:ext cx="8229600" cy="4525963"/>
          </a:xfrm>
        </p:spPr>
        <p:txBody>
          <a:bodyPr/>
          <a:lstStyle/>
          <a:p>
            <a:pPr eaLnBrk="1" hangingPunct="1"/>
            <a:r>
              <a:rPr lang="en-GB" altLang="en-US" smtClean="0">
                <a:latin typeface="XCCW Joined 5a" panose="03050602040000000000" pitchFamily="66" charset="0"/>
              </a:rPr>
              <a:t>Phoneme Sorter</a:t>
            </a:r>
          </a:p>
        </p:txBody>
      </p:sp>
      <p:sp>
        <p:nvSpPr>
          <p:cNvPr id="17412" name="Rectangle 7"/>
          <p:cNvSpPr>
            <a:spLocks noChangeArrowheads="1"/>
          </p:cNvSpPr>
          <p:nvPr/>
        </p:nvSpPr>
        <p:spPr bwMode="auto">
          <a:xfrm>
            <a:off x="468313" y="5661025"/>
            <a:ext cx="849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altLang="en-US" sz="2400">
              <a:latin typeface="SassoonPrimaryInfant" pitchFamily="2" charset="0"/>
            </a:endParaRPr>
          </a:p>
          <a:p>
            <a:pPr eaLnBrk="1" hangingPunct="1">
              <a:spcBef>
                <a:spcPct val="0"/>
              </a:spcBef>
              <a:buFontTx/>
              <a:buNone/>
            </a:pPr>
            <a:endParaRPr lang="en-GB" altLang="en-US" sz="2400">
              <a:latin typeface="SassoonPrimaryInfant" pitchFamily="2" charset="0"/>
            </a:endParaRPr>
          </a:p>
        </p:txBody>
      </p:sp>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2133600"/>
            <a:ext cx="6265863"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slow" advTm="121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488" y="1773238"/>
            <a:ext cx="7894637" cy="458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1143000" y="857250"/>
            <a:ext cx="7762875" cy="790575"/>
          </a:xfrm>
          <a:prstGeom prst="rect">
            <a:avLst/>
          </a:prstGeom>
        </p:spPr>
        <p:txBody>
          <a:bodyPr lIns="68580" tIns="34290" rIns="68580" bIns="3429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dirty="0" smtClean="0"/>
              <a:t>Tablet friendly games – www.ictgames.com</a:t>
            </a:r>
            <a:endParaRPr lang="en-GB" sz="3300" dirty="0" smtClean="0"/>
          </a:p>
        </p:txBody>
      </p:sp>
      <p:sp>
        <p:nvSpPr>
          <p:cNvPr id="7" name="Oval 6"/>
          <p:cNvSpPr/>
          <p:nvPr/>
        </p:nvSpPr>
        <p:spPr>
          <a:xfrm>
            <a:off x="2916238" y="3141663"/>
            <a:ext cx="3024187" cy="334486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ransition spd="slow" advTm="107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388" y="455613"/>
            <a:ext cx="8689975" cy="1274762"/>
          </a:xfrm>
        </p:spPr>
        <p:txBody>
          <a:bodyPr>
            <a:normAutofit fontScale="90000"/>
          </a:bodyPr>
          <a:lstStyle/>
          <a:p>
            <a:pPr>
              <a:defRPr/>
            </a:pPr>
            <a:r>
              <a:rPr lang="en-US" dirty="0" smtClean="0"/>
              <a:t>Tablet friendly games www.ictgames.com</a:t>
            </a:r>
            <a:r>
              <a:rPr lang="en-GB" dirty="0" smtClean="0"/>
              <a:t/>
            </a:r>
            <a:br>
              <a:rPr lang="en-GB" dirty="0" smtClean="0"/>
            </a:br>
            <a:endParaRPr lang="en-GB" dirty="0"/>
          </a:p>
        </p:txBody>
      </p:sp>
      <p:sp>
        <p:nvSpPr>
          <p:cNvPr id="20483" name="Rectangle 3"/>
          <p:cNvSpPr>
            <a:spLocks noChangeArrowheads="1"/>
          </p:cNvSpPr>
          <p:nvPr/>
        </p:nvSpPr>
        <p:spPr bwMode="auto">
          <a:xfrm>
            <a:off x="2268538" y="1484313"/>
            <a:ext cx="4894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1800" dirty="0">
                <a:latin typeface="SassoonPrimaryInfant" pitchFamily="2" charset="0"/>
                <a:hlinkClick r:id="rId4"/>
              </a:rPr>
              <a:t>http://www.ictgames.com/mobilePage/literacy.html</a:t>
            </a:r>
            <a:endParaRPr lang="en-GB" altLang="en-US" sz="1800" dirty="0">
              <a:latin typeface="SassoonPrimaryInfant" pitchFamily="2" charset="0"/>
            </a:endParaRPr>
          </a:p>
        </p:txBody>
      </p:sp>
      <p:pic>
        <p:nvPicPr>
          <p:cNvPr id="2048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1879600"/>
            <a:ext cx="6265862"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slow" advTm="390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3600" smtClean="0">
                <a:latin typeface="XCCW Joined 5a" panose="03050602040000000000" pitchFamily="66" charset="0"/>
              </a:rPr>
              <a:t>What we are doing in </a:t>
            </a:r>
            <a:br>
              <a:rPr lang="en-US" altLang="en-US" sz="3600" smtClean="0">
                <a:latin typeface="XCCW Joined 5a" panose="03050602040000000000" pitchFamily="66" charset="0"/>
              </a:rPr>
            </a:br>
            <a:r>
              <a:rPr lang="en-US" altLang="en-US" sz="3600" smtClean="0">
                <a:latin typeface="XCCW Joined 5a" panose="03050602040000000000" pitchFamily="66" charset="0"/>
              </a:rPr>
              <a:t>Great Crosby…</a:t>
            </a:r>
            <a:endParaRPr lang="en-GB" altLang="en-US" sz="3600" smtClean="0">
              <a:latin typeface="XCCW Joined 5a" panose="03050602040000000000" pitchFamily="66" charset="0"/>
            </a:endParaRPr>
          </a:p>
        </p:txBody>
      </p:sp>
      <p:sp>
        <p:nvSpPr>
          <p:cNvPr id="3" name="Content Placeholder 2"/>
          <p:cNvSpPr>
            <a:spLocks noGrp="1"/>
          </p:cNvSpPr>
          <p:nvPr>
            <p:ph idx="1"/>
          </p:nvPr>
        </p:nvSpPr>
        <p:spPr>
          <a:xfrm>
            <a:off x="457200" y="1417638"/>
            <a:ext cx="8229600" cy="4525962"/>
          </a:xfrm>
        </p:spPr>
        <p:txBody>
          <a:bodyPr/>
          <a:lstStyle/>
          <a:p>
            <a:pPr marL="0" indent="0" algn="ctr">
              <a:buFontTx/>
              <a:buNone/>
              <a:defRPr/>
            </a:pPr>
            <a:r>
              <a:rPr lang="en-US" sz="2000" dirty="0" smtClean="0">
                <a:latin typeface="XCCW Joined 5a" panose="03050602040000000000" pitchFamily="66" charset="0"/>
              </a:rPr>
              <a:t>Due to the missed months of 2019 -2020, we are working to fill the gaps in learning that your child has missed</a:t>
            </a:r>
            <a:r>
              <a:rPr lang="en-US" sz="2000" dirty="0">
                <a:latin typeface="XCCW Joined 5a" panose="03050602040000000000" pitchFamily="66" charset="0"/>
              </a:rPr>
              <a:t> </a:t>
            </a:r>
            <a:r>
              <a:rPr lang="en-US" sz="2000" dirty="0" smtClean="0">
                <a:latin typeface="XCCW Joined 5a" panose="03050602040000000000" pitchFamily="66" charset="0"/>
              </a:rPr>
              <a:t>including…</a:t>
            </a:r>
          </a:p>
          <a:p>
            <a:pPr>
              <a:defRPr/>
            </a:pPr>
            <a:r>
              <a:rPr lang="en-GB" altLang="en-US" sz="1800" dirty="0" smtClean="0">
                <a:latin typeface="XCCW Joined 5a" panose="03050602040000000000" pitchFamily="66" charset="0"/>
              </a:rPr>
              <a:t>Phonics sessions twice a day- </a:t>
            </a:r>
            <a:r>
              <a:rPr lang="en-US" sz="1800" dirty="0" smtClean="0">
                <a:latin typeface="XCCW Joined 5a" panose="03050602040000000000" pitchFamily="66" charset="0"/>
              </a:rPr>
              <a:t>Recapping/teaching the year 1 phonics curriculum whilst also providing the children with year 2 content </a:t>
            </a:r>
          </a:p>
          <a:p>
            <a:pPr>
              <a:defRPr/>
            </a:pPr>
            <a:r>
              <a:rPr lang="en-GB" altLang="en-US" sz="1800" dirty="0" smtClean="0">
                <a:latin typeface="XCCW Joined 5a" panose="03050602040000000000" pitchFamily="66" charset="0"/>
              </a:rPr>
              <a:t>Regular </a:t>
            </a:r>
            <a:r>
              <a:rPr lang="en-GB" altLang="en-US" sz="1800" dirty="0">
                <a:latin typeface="XCCW Joined 5a" panose="03050602040000000000" pitchFamily="66" charset="0"/>
              </a:rPr>
              <a:t>opportunities for reading across curriculum subjects</a:t>
            </a:r>
          </a:p>
          <a:p>
            <a:pPr eaLnBrk="1" hangingPunct="1">
              <a:defRPr/>
            </a:pPr>
            <a:r>
              <a:rPr lang="en-GB" altLang="en-US" sz="1800" dirty="0">
                <a:latin typeface="XCCW Joined 5a" panose="03050602040000000000" pitchFamily="66" charset="0"/>
              </a:rPr>
              <a:t>Daily Reading Mastery</a:t>
            </a:r>
          </a:p>
          <a:p>
            <a:pPr eaLnBrk="1" hangingPunct="1">
              <a:defRPr/>
            </a:pPr>
            <a:r>
              <a:rPr lang="en-GB" altLang="en-US" sz="1800" dirty="0">
                <a:latin typeface="XCCW Joined 5a" panose="03050602040000000000" pitchFamily="66" charset="0"/>
              </a:rPr>
              <a:t>Weekly individual </a:t>
            </a:r>
            <a:r>
              <a:rPr lang="en-GB" altLang="en-US" sz="1800" dirty="0" smtClean="0">
                <a:latin typeface="XCCW Joined 5a" panose="03050602040000000000" pitchFamily="66" charset="0"/>
              </a:rPr>
              <a:t>reading and book </a:t>
            </a:r>
            <a:r>
              <a:rPr lang="en-GB" altLang="en-US" sz="1800" dirty="0">
                <a:latin typeface="XCCW Joined 5a" panose="03050602040000000000" pitchFamily="66" charset="0"/>
              </a:rPr>
              <a:t>detectives </a:t>
            </a:r>
          </a:p>
          <a:p>
            <a:pPr eaLnBrk="1" hangingPunct="1">
              <a:defRPr/>
            </a:pPr>
            <a:r>
              <a:rPr lang="en-GB" altLang="en-US" sz="1800" dirty="0" smtClean="0">
                <a:latin typeface="XCCW Joined 5a" panose="03050602040000000000" pitchFamily="66" charset="0"/>
              </a:rPr>
              <a:t>Daily </a:t>
            </a:r>
            <a:r>
              <a:rPr lang="en-GB" altLang="en-US" sz="1800" dirty="0">
                <a:latin typeface="XCCW Joined 5a" panose="03050602040000000000" pitchFamily="66" charset="0"/>
              </a:rPr>
              <a:t>English lessons</a:t>
            </a:r>
          </a:p>
          <a:p>
            <a:pPr eaLnBrk="1" hangingPunct="1">
              <a:defRPr/>
            </a:pPr>
            <a:r>
              <a:rPr lang="en-GB" altLang="en-US" sz="1800" dirty="0" smtClean="0">
                <a:latin typeface="XCCW Joined 5a" panose="03050602040000000000" pitchFamily="66" charset="0"/>
              </a:rPr>
              <a:t>Familiar and Better </a:t>
            </a:r>
            <a:r>
              <a:rPr lang="en-GB" altLang="en-US" sz="1800" dirty="0">
                <a:latin typeface="XCCW Joined 5a" panose="03050602040000000000" pitchFamily="66" charset="0"/>
              </a:rPr>
              <a:t>Reading</a:t>
            </a:r>
          </a:p>
          <a:p>
            <a:pPr eaLnBrk="1" hangingPunct="1">
              <a:defRPr/>
            </a:pPr>
            <a:r>
              <a:rPr lang="en-GB" altLang="en-US" sz="1800" dirty="0">
                <a:latin typeface="XCCW Joined 5a" panose="03050602040000000000" pitchFamily="66" charset="0"/>
              </a:rPr>
              <a:t>Reading homework tasks</a:t>
            </a:r>
          </a:p>
          <a:p>
            <a:pPr eaLnBrk="1" hangingPunct="1">
              <a:defRPr/>
            </a:pPr>
            <a:r>
              <a:rPr lang="en-GB" altLang="en-US" sz="1800" dirty="0">
                <a:latin typeface="XCCW Joined 5a" panose="03050602040000000000" pitchFamily="66" charset="0"/>
              </a:rPr>
              <a:t>Class </a:t>
            </a:r>
            <a:r>
              <a:rPr lang="en-GB" altLang="en-US" sz="1800" dirty="0" smtClean="0">
                <a:latin typeface="XCCW Joined 5a" panose="03050602040000000000" pitchFamily="66" charset="0"/>
              </a:rPr>
              <a:t>library</a:t>
            </a:r>
          </a:p>
          <a:p>
            <a:pPr eaLnBrk="1" hangingPunct="1">
              <a:defRPr/>
            </a:pPr>
            <a:r>
              <a:rPr lang="en-GB" altLang="en-US" sz="1800" dirty="0" smtClean="0">
                <a:latin typeface="XCCW Joined 5a" panose="03050602040000000000" pitchFamily="66" charset="0"/>
              </a:rPr>
              <a:t>Weekly spelling checks based on Year 1 and Year 2 common exception words  </a:t>
            </a:r>
            <a:endParaRPr lang="en-GB" altLang="en-US" sz="2000" dirty="0" smtClean="0">
              <a:latin typeface="XCCW Joined 5a" panose="03050602040000000000" pitchFamily="66" charset="0"/>
            </a:endParaRPr>
          </a:p>
          <a:p>
            <a:pPr>
              <a:defRPr/>
            </a:pPr>
            <a:endParaRPr lang="en-US" dirty="0" smtClean="0"/>
          </a:p>
          <a:p>
            <a:pPr>
              <a:defRPr/>
            </a:pPr>
            <a:endParaRPr lang="en-GB"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spd="slow" advTm="1209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z="4000" smtClean="0">
                <a:latin typeface="XCCW Joined 5a" panose="03050602040000000000" pitchFamily="66" charset="0"/>
              </a:rPr>
              <a:t>Phonics Screening Check</a:t>
            </a:r>
            <a:endParaRPr lang="en-GB" altLang="en-US" sz="4000" smtClean="0">
              <a:latin typeface="XCCW Joined 5a" panose="03050602040000000000" pitchFamily="66" charset="0"/>
            </a:endParaRPr>
          </a:p>
        </p:txBody>
      </p:sp>
      <p:sp>
        <p:nvSpPr>
          <p:cNvPr id="6147" name="Content Placeholder 2"/>
          <p:cNvSpPr>
            <a:spLocks noGrp="1"/>
          </p:cNvSpPr>
          <p:nvPr>
            <p:ph idx="1"/>
          </p:nvPr>
        </p:nvSpPr>
        <p:spPr/>
        <p:txBody>
          <a:bodyPr/>
          <a:lstStyle/>
          <a:p>
            <a:pPr marL="0" indent="0" algn="ctr">
              <a:buFontTx/>
              <a:buNone/>
            </a:pPr>
            <a:r>
              <a:rPr lang="en-US" altLang="en-US" dirty="0" smtClean="0">
                <a:latin typeface="XCCW Joined 5a" panose="03050602040000000000" pitchFamily="66" charset="0"/>
              </a:rPr>
              <a:t>As the children missed the year 1 Phonics Screening Check they will be required to take this after the October half term.</a:t>
            </a:r>
          </a:p>
          <a:p>
            <a:pPr marL="0" indent="0" algn="ctr">
              <a:buFontTx/>
              <a:buNone/>
            </a:pPr>
            <a:endParaRPr lang="en-US" altLang="en-US" dirty="0" smtClean="0">
              <a:latin typeface="XCCW Joined 5a" panose="03050602040000000000" pitchFamily="66" charset="0"/>
            </a:endParaRPr>
          </a:p>
          <a:p>
            <a:pPr marL="0" indent="0" algn="ctr">
              <a:buFontTx/>
              <a:buNone/>
            </a:pPr>
            <a:r>
              <a:rPr lang="en-US" altLang="en-US" dirty="0" smtClean="0">
                <a:latin typeface="XCCW Joined 5a" panose="03050602040000000000" pitchFamily="66" charset="0"/>
              </a:rPr>
              <a:t>Here is a video showing an example of the phonics screening check</a:t>
            </a:r>
          </a:p>
          <a:p>
            <a:pPr marL="0" indent="0" algn="ctr">
              <a:buFontTx/>
              <a:buNone/>
            </a:pPr>
            <a:r>
              <a:rPr lang="en-US" altLang="en-US" dirty="0" smtClean="0">
                <a:latin typeface="XCCW Joined 5a" panose="03050602040000000000" pitchFamily="66" charset="0"/>
                <a:hlinkClick r:id="rId4"/>
              </a:rPr>
              <a:t>https://www.youtube.com/watch?v=IPJ_ZEBh1Bk</a:t>
            </a:r>
            <a:endParaRPr lang="en-US" altLang="en-US" dirty="0" smtClean="0">
              <a:latin typeface="XCCW Joined 5a" panose="03050602040000000000" pitchFamily="66" charset="0"/>
            </a:endParaRPr>
          </a:p>
          <a:p>
            <a:pPr marL="0" indent="0" algn="ctr">
              <a:buFontTx/>
              <a:buNone/>
            </a:pPr>
            <a:r>
              <a:rPr lang="en-US" altLang="en-US" dirty="0" smtClean="0">
                <a:latin typeface="XCCW Joined 5a" panose="03050602040000000000" pitchFamily="66" charset="0"/>
              </a:rPr>
              <a:t> </a:t>
            </a:r>
          </a:p>
          <a:p>
            <a:pPr marL="0" indent="0" algn="ctr">
              <a:buFontTx/>
              <a:buNone/>
            </a:pPr>
            <a:endParaRPr lang="en-US" altLang="en-US" dirty="0" smtClean="0">
              <a:latin typeface="XCCW Joined 5a" panose="03050602040000000000" pitchFamily="66"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ransition spd="slow" advTm="315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latin typeface="XCCW Joined 5a" panose="03050602040000000000" pitchFamily="66" charset="0"/>
              </a:rPr>
              <a:t>Phonics Screening check.</a:t>
            </a:r>
            <a:endParaRPr lang="en-GB" altLang="en-US" smtClean="0">
              <a:latin typeface="XCCW Joined 5a" panose="03050602040000000000" pitchFamily="66" charset="0"/>
            </a:endParaRPr>
          </a:p>
        </p:txBody>
      </p:sp>
      <p:sp>
        <p:nvSpPr>
          <p:cNvPr id="7171" name="Content Placeholder 2"/>
          <p:cNvSpPr>
            <a:spLocks noGrp="1"/>
          </p:cNvSpPr>
          <p:nvPr>
            <p:ph idx="1"/>
          </p:nvPr>
        </p:nvSpPr>
        <p:spPr/>
        <p:txBody>
          <a:bodyPr/>
          <a:lstStyle/>
          <a:p>
            <a:pPr marL="0" indent="0" algn="ctr">
              <a:buFontTx/>
              <a:buNone/>
            </a:pPr>
            <a:r>
              <a:rPr lang="en-US" altLang="en-US" sz="2400" smtClean="0">
                <a:latin typeface="XCCW Joined 5a" panose="03050602040000000000" pitchFamily="66" charset="0"/>
              </a:rPr>
              <a:t>The Phonics Screening Check is sat 1:1 with either your child’s class teacher or phonics teacher and they will use their phonetic knowledge to read 40 words made up of real and nonsense (alien words) words</a:t>
            </a:r>
            <a:endParaRPr lang="en-GB" altLang="en-US" sz="2400" smtClean="0">
              <a:latin typeface="XCCW Joined 5a" panose="03050602040000000000" pitchFamily="66" charset="0"/>
            </a:endParaRPr>
          </a:p>
        </p:txBody>
      </p:sp>
      <p:pic>
        <p:nvPicPr>
          <p:cNvPr id="7172"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688" y="3500438"/>
            <a:ext cx="267493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500438"/>
            <a:ext cx="2660650" cy="309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slow" advTm="129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GB" altLang="en-US" sz="4000" smtClean="0">
                <a:latin typeface="XCCW Joined 5a" panose="03050602040000000000" pitchFamily="66" charset="0"/>
              </a:rPr>
              <a:t>Articulation of Phonemes </a:t>
            </a:r>
          </a:p>
        </p:txBody>
      </p:sp>
      <p:sp>
        <p:nvSpPr>
          <p:cNvPr id="8195" name="Rectangle 3"/>
          <p:cNvSpPr>
            <a:spLocks noGrp="1" noChangeArrowheads="1"/>
          </p:cNvSpPr>
          <p:nvPr>
            <p:ph type="body" idx="1"/>
          </p:nvPr>
        </p:nvSpPr>
        <p:spPr>
          <a:xfrm>
            <a:off x="468313" y="1628775"/>
            <a:ext cx="8229600" cy="4525963"/>
          </a:xfrm>
        </p:spPr>
        <p:txBody>
          <a:bodyPr/>
          <a:lstStyle/>
          <a:p>
            <a:pPr algn="ctr">
              <a:buFontTx/>
              <a:buNone/>
            </a:pPr>
            <a:r>
              <a:rPr lang="en-US" altLang="en-US" sz="2000" dirty="0" smtClean="0">
                <a:latin typeface="XCCW Joined 5a" panose="03050602040000000000" pitchFamily="66" charset="0"/>
              </a:rPr>
              <a:t>Please watch the video attached below to </a:t>
            </a:r>
            <a:r>
              <a:rPr lang="en-GB" altLang="en-US" sz="2000" dirty="0" smtClean="0">
                <a:latin typeface="XCCW Joined 5a" panose="03050602040000000000" pitchFamily="66" charset="0"/>
              </a:rPr>
              <a:t>familiarise</a:t>
            </a:r>
            <a:r>
              <a:rPr lang="en-US" altLang="en-US" sz="2000" dirty="0" smtClean="0">
                <a:latin typeface="XCCW Joined 5a" panose="03050602040000000000" pitchFamily="66" charset="0"/>
              </a:rPr>
              <a:t> yourself with the correct pronunciation of the phonemes and digraphs the children are learning. It is very important that the children use these correctly in their reading sessions to help them segment and blend the words they are attempting to decode. </a:t>
            </a:r>
            <a:endParaRPr lang="en-GB" altLang="en-US" sz="1600" dirty="0" smtClean="0">
              <a:latin typeface="XCCW Joined 5a" panose="03050602040000000000" pitchFamily="66" charset="0"/>
            </a:endParaRPr>
          </a:p>
          <a:p>
            <a:pPr>
              <a:buFontTx/>
              <a:buNone/>
            </a:pPr>
            <a:endParaRPr lang="en-GB" altLang="en-US" dirty="0" smtClean="0">
              <a:latin typeface="XCCW Joined 5a" panose="03050602040000000000" pitchFamily="66" charset="0"/>
            </a:endParaRPr>
          </a:p>
          <a:p>
            <a:pPr algn="ctr">
              <a:buFontTx/>
              <a:buNone/>
            </a:pPr>
            <a:r>
              <a:rPr lang="en-GB" altLang="en-US" dirty="0" smtClean="0">
                <a:latin typeface="XCCW Joined 5a" panose="03050602040000000000" pitchFamily="66" charset="0"/>
                <a:hlinkClick r:id="rId4"/>
              </a:rPr>
              <a:t>https://www.youtube.com/watch?v=BqhXUW_v-1s</a:t>
            </a:r>
            <a:endParaRPr lang="en-GB" altLang="en-US" dirty="0" smtClean="0">
              <a:latin typeface="XCCW Joined 5a" panose="03050602040000000000" pitchFamily="66" charset="0"/>
            </a:endParaRPr>
          </a:p>
          <a:p>
            <a:pPr>
              <a:buFontTx/>
              <a:buNone/>
            </a:pPr>
            <a:endParaRPr lang="en-GB" altLang="en-US" dirty="0" smtClean="0">
              <a:latin typeface="XCCW Joined 5a" panose="03050602040000000000"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cSld>
  <p:clrMapOvr>
    <a:masterClrMapping/>
  </p:clrMapOvr>
  <p:transition spd="slow" advTm="189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smtClean="0">
                <a:latin typeface="XCCW Joined 5a" panose="03050602040000000000" pitchFamily="66" charset="0"/>
              </a:rPr>
              <a:t>How you can help…</a:t>
            </a:r>
            <a:endParaRPr lang="en-GB" altLang="en-US" smtClean="0">
              <a:latin typeface="XCCW Joined 5a" panose="03050602040000000000" pitchFamily="66" charset="0"/>
            </a:endParaRPr>
          </a:p>
        </p:txBody>
      </p:sp>
      <p:sp>
        <p:nvSpPr>
          <p:cNvPr id="9219" name="Content Placeholder 2"/>
          <p:cNvSpPr>
            <a:spLocks noGrp="1"/>
          </p:cNvSpPr>
          <p:nvPr>
            <p:ph idx="1"/>
          </p:nvPr>
        </p:nvSpPr>
        <p:spPr>
          <a:xfrm>
            <a:off x="457200" y="1600200"/>
            <a:ext cx="8229600" cy="5068888"/>
          </a:xfrm>
        </p:spPr>
        <p:txBody>
          <a:bodyPr/>
          <a:lstStyle/>
          <a:p>
            <a:r>
              <a:rPr lang="en-US" altLang="en-US" sz="2400" smtClean="0">
                <a:latin typeface="XCCW Joined 5a" panose="03050602040000000000" pitchFamily="66" charset="0"/>
              </a:rPr>
              <a:t>Read as often as possible with your child using the books we send home and any they enjoy with you. (Don’t forget to read it more than once.)</a:t>
            </a:r>
          </a:p>
          <a:p>
            <a:r>
              <a:rPr lang="en-US" altLang="en-US" sz="2400" smtClean="0">
                <a:latin typeface="XCCW Joined 5a" panose="03050602040000000000" pitchFamily="66" charset="0"/>
              </a:rPr>
              <a:t>After reading, practise reading some extra words or play some games that use the sounds they found tricky in their book. </a:t>
            </a:r>
          </a:p>
          <a:p>
            <a:r>
              <a:rPr lang="en-US" altLang="en-US" sz="2400" smtClean="0">
                <a:latin typeface="XCCW Joined 5a" panose="03050602040000000000" pitchFamily="66" charset="0"/>
              </a:rPr>
              <a:t>Use the useful links below to play lots of games that encourage your children to read and apply their phonics knowledge.</a:t>
            </a:r>
          </a:p>
          <a:p>
            <a:endParaRPr lang="en-GB" altLang="en-US" sz="2400" smtClean="0">
              <a:latin typeface="XCCW Joined 5a" panose="03050602040000000000"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spd="slow" advTm="523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latin typeface="XCCW Joined 5a" panose="03050602040000000000" pitchFamily="66" charset="0"/>
              </a:rPr>
              <a:t>Fun ideas</a:t>
            </a:r>
            <a:endParaRPr lang="en-GB" altLang="en-US" smtClean="0">
              <a:latin typeface="XCCW Joined 5a" panose="03050602040000000000" pitchFamily="66" charset="0"/>
            </a:endParaRPr>
          </a:p>
        </p:txBody>
      </p:sp>
      <p:sp>
        <p:nvSpPr>
          <p:cNvPr id="3" name="Content Placeholder 2"/>
          <p:cNvSpPr>
            <a:spLocks noGrp="1"/>
          </p:cNvSpPr>
          <p:nvPr>
            <p:ph idx="1"/>
          </p:nvPr>
        </p:nvSpPr>
        <p:spPr/>
        <p:txBody>
          <a:bodyPr/>
          <a:lstStyle/>
          <a:p>
            <a:pPr marL="0" indent="0">
              <a:buFontTx/>
              <a:buNone/>
              <a:defRPr/>
            </a:pPr>
            <a:r>
              <a:rPr lang="en-US" dirty="0" smtClean="0">
                <a:latin typeface="XCCW Joined 5a" panose="03050602040000000000" pitchFamily="66" charset="0"/>
              </a:rPr>
              <a:t>Use some paper, pen and post it notes to play:</a:t>
            </a:r>
            <a:endParaRPr lang="en-GB" dirty="0" smtClean="0">
              <a:latin typeface="XCCW Joined 5a" panose="03050602040000000000" pitchFamily="66" charset="0"/>
            </a:endParaRPr>
          </a:p>
          <a:p>
            <a:pPr>
              <a:defRPr/>
            </a:pPr>
            <a:r>
              <a:rPr lang="en-US" dirty="0" smtClean="0">
                <a:latin typeface="XCCW Joined 5a" panose="03050602040000000000" pitchFamily="66" charset="0"/>
              </a:rPr>
              <a:t>Snap</a:t>
            </a:r>
          </a:p>
          <a:p>
            <a:pPr>
              <a:defRPr/>
            </a:pPr>
            <a:r>
              <a:rPr lang="en-US" dirty="0" smtClean="0">
                <a:latin typeface="XCCW Joined 5a" panose="03050602040000000000" pitchFamily="66" charset="0"/>
              </a:rPr>
              <a:t>Pairs</a:t>
            </a:r>
          </a:p>
          <a:p>
            <a:pPr>
              <a:defRPr/>
            </a:pPr>
            <a:r>
              <a:rPr lang="en-US" dirty="0" smtClean="0">
                <a:latin typeface="XCCW Joined 5a" panose="03050602040000000000" pitchFamily="66" charset="0"/>
              </a:rPr>
              <a:t>Label making</a:t>
            </a:r>
          </a:p>
          <a:p>
            <a:pPr>
              <a:defRPr/>
            </a:pPr>
            <a:r>
              <a:rPr lang="en-US" dirty="0" smtClean="0">
                <a:latin typeface="XCCW Joined 5a" panose="03050602040000000000" pitchFamily="66" charset="0"/>
              </a:rPr>
              <a:t>Word sorting</a:t>
            </a:r>
          </a:p>
          <a:p>
            <a:pPr>
              <a:defRPr/>
            </a:pPr>
            <a:r>
              <a:rPr lang="en-US" dirty="0" smtClean="0">
                <a:latin typeface="XCCW Joined 5a" panose="03050602040000000000" pitchFamily="66" charset="0"/>
              </a:rPr>
              <a:t>Make their own word search</a:t>
            </a:r>
            <a:endParaRPr lang="en-US" dirty="0">
              <a:latin typeface="XCCW Joined 5a" panose="03050602040000000000" pitchFamily="66"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cSld>
  <p:clrMapOvr>
    <a:masterClrMapping/>
  </p:clrMapOvr>
  <p:transition spd="slow" advTm="361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807402" y="1043736"/>
            <a:ext cx="2466975" cy="3057525"/>
          </a:xfrm>
          <a:prstGeom prst="rect">
            <a:avLst/>
          </a:prstGeom>
        </p:spPr>
      </p:pic>
      <p:sp>
        <p:nvSpPr>
          <p:cNvPr id="11266" name="Rectangle 2"/>
          <p:cNvSpPr>
            <a:spLocks noGrp="1" noChangeArrowheads="1"/>
          </p:cNvSpPr>
          <p:nvPr>
            <p:ph type="title" idx="4294967295"/>
          </p:nvPr>
        </p:nvSpPr>
        <p:spPr>
          <a:xfrm>
            <a:off x="211138" y="-151"/>
            <a:ext cx="8229600" cy="1143000"/>
          </a:xfrm>
        </p:spPr>
        <p:txBody>
          <a:bodyPr/>
          <a:lstStyle/>
          <a:p>
            <a:pPr eaLnBrk="1" hangingPunct="1"/>
            <a:r>
              <a:rPr lang="en-GB" altLang="en-US" b="1" dirty="0" smtClean="0">
                <a:latin typeface="XCCW Joined 5a" panose="03050602040000000000" pitchFamily="66" charset="0"/>
              </a:rPr>
              <a:t>Great Crosby Website</a:t>
            </a:r>
          </a:p>
        </p:txBody>
      </p:sp>
      <p:sp>
        <p:nvSpPr>
          <p:cNvPr id="11267" name="Rectangle 7"/>
          <p:cNvSpPr>
            <a:spLocks noChangeArrowheads="1"/>
          </p:cNvSpPr>
          <p:nvPr/>
        </p:nvSpPr>
        <p:spPr bwMode="auto">
          <a:xfrm>
            <a:off x="468313" y="5661025"/>
            <a:ext cx="849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altLang="en-US" sz="2400">
              <a:latin typeface="SassoonPrimaryInfant" pitchFamily="2" charset="0"/>
            </a:endParaRPr>
          </a:p>
          <a:p>
            <a:pPr eaLnBrk="1" hangingPunct="1">
              <a:spcBef>
                <a:spcPct val="0"/>
              </a:spcBef>
              <a:buFontTx/>
              <a:buNone/>
            </a:pPr>
            <a:endParaRPr lang="en-GB" altLang="en-US" sz="2400">
              <a:latin typeface="SassoonPrimaryInfant" pitchFamily="2"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pic>
        <p:nvPicPr>
          <p:cNvPr id="3" name="Picture 2"/>
          <p:cNvPicPr>
            <a:picLocks noChangeAspect="1"/>
          </p:cNvPicPr>
          <p:nvPr/>
        </p:nvPicPr>
        <p:blipFill>
          <a:blip r:embed="rId7"/>
          <a:stretch>
            <a:fillRect/>
          </a:stretch>
        </p:blipFill>
        <p:spPr>
          <a:xfrm>
            <a:off x="3995936" y="1047750"/>
            <a:ext cx="4133850" cy="5810250"/>
          </a:xfrm>
          <a:prstGeom prst="rect">
            <a:avLst/>
          </a:prstGeom>
        </p:spPr>
      </p:pic>
      <p:sp>
        <p:nvSpPr>
          <p:cNvPr id="5" name="Oval 4"/>
          <p:cNvSpPr/>
          <p:nvPr/>
        </p:nvSpPr>
        <p:spPr>
          <a:xfrm>
            <a:off x="683568" y="908720"/>
            <a:ext cx="936104" cy="432048"/>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45294" y="3569950"/>
            <a:ext cx="936104" cy="432048"/>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slow" advTm="116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468313" y="260350"/>
            <a:ext cx="8229600" cy="1143000"/>
          </a:xfrm>
        </p:spPr>
        <p:txBody>
          <a:bodyPr/>
          <a:lstStyle/>
          <a:p>
            <a:pPr eaLnBrk="1" hangingPunct="1"/>
            <a:r>
              <a:rPr lang="en-GB" altLang="en-US" sz="4000" b="1" smtClean="0">
                <a:latin typeface="XCCW Joined 5a" panose="03050602040000000000" pitchFamily="66" charset="0"/>
              </a:rPr>
              <a:t>Games used at Great Crosby</a:t>
            </a:r>
          </a:p>
        </p:txBody>
      </p:sp>
      <p:sp>
        <p:nvSpPr>
          <p:cNvPr id="13315" name="Rectangle 3"/>
          <p:cNvSpPr>
            <a:spLocks noGrp="1" noChangeArrowheads="1"/>
          </p:cNvSpPr>
          <p:nvPr>
            <p:ph type="body" idx="4294967295"/>
          </p:nvPr>
        </p:nvSpPr>
        <p:spPr>
          <a:xfrm>
            <a:off x="468313" y="1628775"/>
            <a:ext cx="8229600" cy="4525963"/>
          </a:xfrm>
        </p:spPr>
        <p:txBody>
          <a:bodyPr/>
          <a:lstStyle/>
          <a:p>
            <a:pPr eaLnBrk="1" hangingPunct="1"/>
            <a:r>
              <a:rPr lang="en-GB" altLang="en-US" sz="2800" dirty="0" smtClean="0">
                <a:latin typeface="XCCW Joined 5a" panose="03050602040000000000" pitchFamily="66" charset="0"/>
              </a:rPr>
              <a:t>‘</a:t>
            </a:r>
            <a:r>
              <a:rPr lang="en-GB" altLang="en-US" sz="2800" dirty="0" err="1" smtClean="0">
                <a:latin typeface="XCCW Joined 5a" panose="03050602040000000000" pitchFamily="66" charset="0"/>
              </a:rPr>
              <a:t>Obb</a:t>
            </a:r>
            <a:r>
              <a:rPr lang="en-GB" altLang="en-US" sz="2800" dirty="0" smtClean="0">
                <a:latin typeface="XCCW Joined 5a" panose="03050602040000000000" pitchFamily="66" charset="0"/>
              </a:rPr>
              <a:t> and Bob’ – Picnic on Pluto / ‘Trash and Treasure’</a:t>
            </a:r>
          </a:p>
          <a:p>
            <a:pPr eaLnBrk="1" hangingPunct="1"/>
            <a:r>
              <a:rPr lang="en-GB" altLang="en-US" sz="2800" dirty="0" smtClean="0">
                <a:latin typeface="XCCW Joined 5a" panose="03050602040000000000" pitchFamily="66" charset="0"/>
              </a:rPr>
              <a:t>Tricky word trucks</a:t>
            </a:r>
          </a:p>
          <a:p>
            <a:pPr eaLnBrk="1" hangingPunct="1"/>
            <a:r>
              <a:rPr lang="en-GB" altLang="en-US" sz="2800" dirty="0" smtClean="0">
                <a:latin typeface="XCCW Joined 5a" panose="03050602040000000000" pitchFamily="66" charset="0"/>
              </a:rPr>
              <a:t>Flashcard cars</a:t>
            </a:r>
          </a:p>
          <a:p>
            <a:pPr eaLnBrk="1" hangingPunct="1"/>
            <a:r>
              <a:rPr lang="en-GB" altLang="en-US" sz="2800" dirty="0" smtClean="0">
                <a:latin typeface="XCCW Joined 5a" panose="03050602040000000000" pitchFamily="66" charset="0"/>
              </a:rPr>
              <a:t>Acorn Adventures</a:t>
            </a:r>
          </a:p>
          <a:p>
            <a:pPr eaLnBrk="1" hangingPunct="1"/>
            <a:r>
              <a:rPr lang="en-GB" altLang="en-US" sz="2800" dirty="0" smtClean="0">
                <a:latin typeface="XCCW Joined 5a" panose="03050602040000000000" pitchFamily="66" charset="0"/>
              </a:rPr>
              <a:t>Reading Robot</a:t>
            </a:r>
          </a:p>
          <a:p>
            <a:pPr eaLnBrk="1" hangingPunct="1"/>
            <a:endParaRPr lang="en-GB" altLang="en-US" sz="2800" dirty="0" smtClean="0">
              <a:latin typeface="XCCW Joined 5a" panose="03050602040000000000" pitchFamily="66" charset="0"/>
            </a:endParaRPr>
          </a:p>
          <a:p>
            <a:pPr eaLnBrk="1" hangingPunct="1">
              <a:buFontTx/>
              <a:buNone/>
            </a:pPr>
            <a:r>
              <a:rPr lang="en-GB" altLang="en-US" sz="2800" dirty="0" smtClean="0">
                <a:latin typeface="XCCW Joined 5a" panose="03050602040000000000" pitchFamily="66" charset="0"/>
                <a:hlinkClick r:id="rId5"/>
              </a:rPr>
              <a:t>http://www.phonicsplay.co.uk/member-only/Phase5Menu.htm</a:t>
            </a:r>
            <a:endParaRPr lang="en-GB" altLang="en-US" sz="2800" dirty="0" smtClean="0">
              <a:latin typeface="XCCW Joined 5a" panose="03050602040000000000" pitchFamily="66" charset="0"/>
            </a:endParaRPr>
          </a:p>
          <a:p>
            <a:pPr eaLnBrk="1" hangingPunct="1">
              <a:buFontTx/>
              <a:buNone/>
            </a:pPr>
            <a:endParaRPr lang="en-GB" altLang="en-US" sz="2800" dirty="0" smtClean="0">
              <a:latin typeface="XCCW Joined 5a" panose="03050602040000000000" pitchFamily="66" charset="0"/>
            </a:endParaRPr>
          </a:p>
          <a:p>
            <a:pPr eaLnBrk="1" hangingPunct="1">
              <a:buFontTx/>
              <a:buNone/>
            </a:pPr>
            <a:endParaRPr lang="en-GB" altLang="en-US" sz="2800" dirty="0" smtClean="0">
              <a:latin typeface="SassoonPrimaryInfant" pitchFamily="2" charset="0"/>
            </a:endParaRPr>
          </a:p>
        </p:txBody>
      </p:sp>
      <p:sp>
        <p:nvSpPr>
          <p:cNvPr id="13316" name="Rectangle 7"/>
          <p:cNvSpPr>
            <a:spLocks noChangeArrowheads="1"/>
          </p:cNvSpPr>
          <p:nvPr/>
        </p:nvSpPr>
        <p:spPr bwMode="auto">
          <a:xfrm>
            <a:off x="468313" y="5661025"/>
            <a:ext cx="849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en-GB" altLang="en-US" sz="2400">
              <a:latin typeface="SassoonPrimaryInfant" pitchFamily="2" charset="0"/>
            </a:endParaRPr>
          </a:p>
          <a:p>
            <a:pPr eaLnBrk="1" hangingPunct="1">
              <a:spcBef>
                <a:spcPct val="0"/>
              </a:spcBef>
              <a:buFontTx/>
              <a:buNone/>
            </a:pPr>
            <a:endParaRPr lang="en-GB" altLang="en-US" sz="2400">
              <a:latin typeface="SassoonPrimaryInfant" pitchFamily="2"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cSld>
  <p:clrMapOvr>
    <a:masterClrMapping/>
  </p:clrMapOvr>
  <p:transition spd="slow" advTm="659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948</TotalTime>
  <Words>413</Words>
  <Application>Microsoft Office PowerPoint</Application>
  <PresentationFormat>On-screen Show (4:3)</PresentationFormat>
  <Paragraphs>55</Paragraphs>
  <Slides>13</Slides>
  <Notes>4</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SassoonPrimaryInfant</vt:lpstr>
      <vt:lpstr>XCCW Joined 5a</vt:lpstr>
      <vt:lpstr>Default Design</vt:lpstr>
      <vt:lpstr>Year 2  Phonics</vt:lpstr>
      <vt:lpstr>What we are doing in  Great Crosby…</vt:lpstr>
      <vt:lpstr>Phonics Screening Check</vt:lpstr>
      <vt:lpstr>Phonics Screening check.</vt:lpstr>
      <vt:lpstr>Articulation of Phonemes </vt:lpstr>
      <vt:lpstr>How you can help…</vt:lpstr>
      <vt:lpstr>Fun ideas</vt:lpstr>
      <vt:lpstr>Great Crosby Website</vt:lpstr>
      <vt:lpstr>Games used at Great Crosby</vt:lpstr>
      <vt:lpstr>Games used at Great Crosby</vt:lpstr>
      <vt:lpstr>Games used at Great Crosby</vt:lpstr>
      <vt:lpstr>PowerPoint Presentation</vt:lpstr>
      <vt:lpstr>Tablet friendly games www.ictgames.com </vt:lpstr>
    </vt:vector>
  </TitlesOfParts>
  <Company>Great Crosby Catholic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Meeting 20.9.11</dc:title>
  <dc:creator>AssistantHead</dc:creator>
  <cp:lastModifiedBy>Adrian Cannell</cp:lastModifiedBy>
  <cp:revision>77</cp:revision>
  <cp:lastPrinted>2019-05-08T09:31:52Z</cp:lastPrinted>
  <dcterms:created xsi:type="dcterms:W3CDTF">2011-09-15T15:57:33Z</dcterms:created>
  <dcterms:modified xsi:type="dcterms:W3CDTF">2020-11-11T00:29:25Z</dcterms:modified>
</cp:coreProperties>
</file>