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67" r:id="rId18"/>
  </p:sldIdLst>
  <p:sldSz cx="9144000" cy="6858000" type="screen4x3"/>
  <p:notesSz cx="6858000" cy="9144000"/>
  <p:embeddedFontLst>
    <p:embeddedFont>
      <p:font typeface="Twinkl SemiBold" charset="0"/>
      <p:bold r:id="rId21"/>
    </p:embeddedFont>
    <p:embeddedFont>
      <p:font typeface="Calibri" panose="020F0502020204030204" pitchFamily="34" charset="0"/>
      <p:regular r:id="rId22"/>
      <p:bold r:id="rId23"/>
      <p:italic r:id="rId24"/>
      <p:boldItalic r:id="rId25"/>
    </p:embeddedFont>
    <p:embeddedFont>
      <p:font typeface="Twinkl"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showGuides="1">
      <p:cViewPr varScale="1">
        <p:scale>
          <a:sx n="73" d="100"/>
          <a:sy n="73" d="100"/>
        </p:scale>
        <p:origin x="1284" y="72"/>
      </p:cViewPr>
      <p:guideLst>
        <p:guide orient="horz" pos="2160"/>
        <p:guide pos="2880"/>
        <p:guide pos="340"/>
        <p:guide orient="horz" pos="402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t2-e-41243-sats-survival-year-6-reading-world-war-ii-evacuation-three-mark-question-practice-activity-pack"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cfe2-h-141-scotland-in-the-second-world-wari-my-evacuation-suitcase-activity-shee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t-m-279-postcard-writing-template"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01196EE-1D63-4DB7-B71B-EA5991D42893}"/>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From 7</a:t>
            </a:r>
            <a:r>
              <a:rPr lang="en-GB" sz="1600" baseline="30000" dirty="0">
                <a:ea typeface="Arial"/>
                <a:cs typeface="Arial"/>
                <a:sym typeface="Arial"/>
              </a:rPr>
              <a:t>th</a:t>
            </a:r>
            <a:r>
              <a:rPr lang="en-GB" sz="1600" dirty="0">
                <a:ea typeface="Arial"/>
                <a:cs typeface="Arial"/>
                <a:sym typeface="Arial"/>
              </a:rPr>
              <a:t> September 1940, London was bombed every night (and sometimes during the daytime) for 57 days in a row. 17,500 people lost their lives.</a:t>
            </a:r>
            <a:endParaRPr lang="en-GB" sz="1600" dirty="0"/>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Bombing</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50" y="1914425"/>
            <a:ext cx="6550758"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As the war progressed, Germany targeted British cities as part of their bombing campaign. Click on the map to find out more.</a:t>
            </a:r>
            <a:endParaRPr lang="en-GB" sz="1600" dirty="0"/>
          </a:p>
        </p:txBody>
      </p:sp>
      <p:pic>
        <p:nvPicPr>
          <p:cNvPr id="6" name="Picture 5">
            <a:extLst>
              <a:ext uri="{FF2B5EF4-FFF2-40B4-BE49-F238E27FC236}">
                <a16:creationId xmlns:a16="http://schemas.microsoft.com/office/drawing/2014/main" id="{D8D458DE-CA21-4B84-A402-CAD5F312B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833" y="1914425"/>
            <a:ext cx="3146130" cy="4467325"/>
          </a:xfrm>
          <a:prstGeom prst="rect">
            <a:avLst/>
          </a:prstGeom>
        </p:spPr>
      </p:pic>
      <p:sp>
        <p:nvSpPr>
          <p:cNvPr id="9" name="Oval 8">
            <a:extLst>
              <a:ext uri="{FF2B5EF4-FFF2-40B4-BE49-F238E27FC236}">
                <a16:creationId xmlns:a16="http://schemas.microsoft.com/office/drawing/2014/main" id="{C0D516DE-9B82-499E-BC47-DBF65E5CF667}"/>
              </a:ext>
            </a:extLst>
          </p:cNvPr>
          <p:cNvSpPr/>
          <p:nvPr/>
        </p:nvSpPr>
        <p:spPr>
          <a:xfrm>
            <a:off x="7816362" y="5451231"/>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A4CC31B-6D53-4B0A-95AF-6D1691406D70}"/>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Coventry was bombed on 14</a:t>
            </a:r>
            <a:r>
              <a:rPr lang="en-GB" sz="1600" baseline="30000" dirty="0">
                <a:ea typeface="Arial"/>
                <a:cs typeface="Arial"/>
                <a:sym typeface="Arial"/>
              </a:rPr>
              <a:t>th</a:t>
            </a:r>
            <a:r>
              <a:rPr lang="en-GB" sz="1600" dirty="0">
                <a:ea typeface="Arial"/>
                <a:cs typeface="Arial"/>
                <a:sym typeface="Arial"/>
              </a:rPr>
              <a:t> – 15</a:t>
            </a:r>
            <a:r>
              <a:rPr lang="en-GB" sz="1600" baseline="30000" dirty="0">
                <a:ea typeface="Arial"/>
                <a:cs typeface="Arial"/>
                <a:sym typeface="Arial"/>
              </a:rPr>
              <a:t>th</a:t>
            </a:r>
            <a:r>
              <a:rPr lang="en-GB" sz="1600" dirty="0">
                <a:ea typeface="Arial"/>
                <a:cs typeface="Arial"/>
                <a:sym typeface="Arial"/>
              </a:rPr>
              <a:t> November 1940. Coventry Cathedral was destroyed and one third of all the city’s houses were damaged. 568 people were killed.</a:t>
            </a:r>
            <a:endParaRPr lang="en-GB" sz="1600" dirty="0"/>
          </a:p>
        </p:txBody>
      </p:sp>
      <p:sp>
        <p:nvSpPr>
          <p:cNvPr id="16" name="Oval 15">
            <a:extLst>
              <a:ext uri="{FF2B5EF4-FFF2-40B4-BE49-F238E27FC236}">
                <a16:creationId xmlns:a16="http://schemas.microsoft.com/office/drawing/2014/main" id="{F5CE901F-1E54-47AE-86F1-FD03361FE008}"/>
              </a:ext>
            </a:extLst>
          </p:cNvPr>
          <p:cNvSpPr/>
          <p:nvPr/>
        </p:nvSpPr>
        <p:spPr>
          <a:xfrm>
            <a:off x="7606366" y="5007219"/>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540AD2D-2ADF-40F0-9531-1B641151A63C}"/>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Birmingham was the third most bombed city. It was bombed over several months.</a:t>
            </a:r>
            <a:endParaRPr lang="en-GB" sz="1600" dirty="0"/>
          </a:p>
        </p:txBody>
      </p:sp>
      <p:sp>
        <p:nvSpPr>
          <p:cNvPr id="18" name="Oval 17">
            <a:extLst>
              <a:ext uri="{FF2B5EF4-FFF2-40B4-BE49-F238E27FC236}">
                <a16:creationId xmlns:a16="http://schemas.microsoft.com/office/drawing/2014/main" id="{B52741F8-6E62-47C0-BE32-D806A36D6BE4}"/>
              </a:ext>
            </a:extLst>
          </p:cNvPr>
          <p:cNvSpPr/>
          <p:nvPr/>
        </p:nvSpPr>
        <p:spPr>
          <a:xfrm>
            <a:off x="7406631" y="496325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947889B-B5B0-420F-975E-9DF3465BF349}"/>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Liverpool was the second most bombed city after London. 1,900 people were killed and 70,000 people were made homeless due to the damage done to their houses.</a:t>
            </a:r>
            <a:endParaRPr lang="en-GB" sz="1600" dirty="0"/>
          </a:p>
        </p:txBody>
      </p:sp>
      <p:sp>
        <p:nvSpPr>
          <p:cNvPr id="22" name="Oval 21">
            <a:extLst>
              <a:ext uri="{FF2B5EF4-FFF2-40B4-BE49-F238E27FC236}">
                <a16:creationId xmlns:a16="http://schemas.microsoft.com/office/drawing/2014/main" id="{4672FA62-6476-430F-9D5F-E3FABE58333B}"/>
              </a:ext>
            </a:extLst>
          </p:cNvPr>
          <p:cNvSpPr/>
          <p:nvPr/>
        </p:nvSpPr>
        <p:spPr>
          <a:xfrm>
            <a:off x="7306408" y="47734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94B9E57-1AA5-4BFE-96AE-A671CDC02581}"/>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Cardiff docks were important for bringing supplies in to the country. 355 people were killed during the bombing.</a:t>
            </a:r>
            <a:endParaRPr lang="en-GB" sz="1600" dirty="0"/>
          </a:p>
        </p:txBody>
      </p:sp>
      <p:sp>
        <p:nvSpPr>
          <p:cNvPr id="24" name="Oval 23">
            <a:extLst>
              <a:ext uri="{FF2B5EF4-FFF2-40B4-BE49-F238E27FC236}">
                <a16:creationId xmlns:a16="http://schemas.microsoft.com/office/drawing/2014/main" id="{A656009F-5DCF-4B2A-9ADF-5374CEA8C445}"/>
              </a:ext>
            </a:extLst>
          </p:cNvPr>
          <p:cNvSpPr/>
          <p:nvPr/>
        </p:nvSpPr>
        <p:spPr>
          <a:xfrm>
            <a:off x="7139354" y="536192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36863EE-4806-4321-B3C0-E3C3718E149B}"/>
              </a:ext>
            </a:extLst>
          </p:cNvPr>
          <p:cNvSpPr txBox="1"/>
          <p:nvPr/>
        </p:nvSpPr>
        <p:spPr>
          <a:xfrm>
            <a:off x="755649"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The majority of Plymouth city centre was totally destroyed during bombing raids. 900 died and 40,000 people were left homeless.</a:t>
            </a:r>
            <a:endParaRPr lang="en-GB" sz="1600" dirty="0"/>
          </a:p>
        </p:txBody>
      </p:sp>
      <p:sp>
        <p:nvSpPr>
          <p:cNvPr id="26" name="Oval 25">
            <a:extLst>
              <a:ext uri="{FF2B5EF4-FFF2-40B4-BE49-F238E27FC236}">
                <a16:creationId xmlns:a16="http://schemas.microsoft.com/office/drawing/2014/main" id="{6963449F-DC40-4CB0-92DF-20BB892DBD33}"/>
              </a:ext>
            </a:extLst>
          </p:cNvPr>
          <p:cNvSpPr/>
          <p:nvPr/>
        </p:nvSpPr>
        <p:spPr>
          <a:xfrm>
            <a:off x="6972300" y="57693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FE00B8B-2419-484D-A9CF-079268E82330}"/>
              </a:ext>
            </a:extLst>
          </p:cNvPr>
          <p:cNvSpPr txBox="1"/>
          <p:nvPr/>
        </p:nvSpPr>
        <p:spPr>
          <a:xfrm>
            <a:off x="755650"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Clydebank was an important </a:t>
            </a:r>
            <a:r>
              <a:rPr lang="en-GB" sz="1600" dirty="0">
                <a:solidFill>
                  <a:schemeClr val="dk1"/>
                </a:solidFill>
              </a:rPr>
              <a:t>shipbuilding</a:t>
            </a:r>
            <a:r>
              <a:rPr lang="en-GB" sz="1600" dirty="0">
                <a:solidFill>
                  <a:schemeClr val="dk1"/>
                </a:solidFill>
                <a:ea typeface="Arial"/>
                <a:cs typeface="Arial"/>
                <a:sym typeface="Arial"/>
              </a:rPr>
              <a:t> town and was badly bombed. Over half of the city was made homeless after the bombing raids.</a:t>
            </a:r>
            <a:endParaRPr lang="en-GB" sz="1600" dirty="0"/>
          </a:p>
        </p:txBody>
      </p:sp>
      <p:sp>
        <p:nvSpPr>
          <p:cNvPr id="29" name="Oval 28">
            <a:extLst>
              <a:ext uri="{FF2B5EF4-FFF2-40B4-BE49-F238E27FC236}">
                <a16:creationId xmlns:a16="http://schemas.microsoft.com/office/drawing/2014/main" id="{812AB5C7-85B4-4A09-B83D-87411BF5A940}"/>
              </a:ext>
            </a:extLst>
          </p:cNvPr>
          <p:cNvSpPr/>
          <p:nvPr/>
        </p:nvSpPr>
        <p:spPr>
          <a:xfrm>
            <a:off x="7055827" y="3967240"/>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3EC717E-E456-469E-B94B-9E8386EB959C}"/>
              </a:ext>
            </a:extLst>
          </p:cNvPr>
          <p:cNvSpPr txBox="1"/>
          <p:nvPr/>
        </p:nvSpPr>
        <p:spPr>
          <a:xfrm>
            <a:off x="755648"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Belfast docks and shipyards were targeted. 1,000 people were killed and 100,000 people were left homeless.</a:t>
            </a:r>
            <a:endParaRPr lang="en-GB" sz="1600" dirty="0"/>
          </a:p>
        </p:txBody>
      </p:sp>
      <p:sp>
        <p:nvSpPr>
          <p:cNvPr id="32" name="Oval 31">
            <a:extLst>
              <a:ext uri="{FF2B5EF4-FFF2-40B4-BE49-F238E27FC236}">
                <a16:creationId xmlns:a16="http://schemas.microsoft.com/office/drawing/2014/main" id="{C812A43D-FE28-42B7-9688-7C8FC7E1FBCF}"/>
              </a:ext>
            </a:extLst>
          </p:cNvPr>
          <p:cNvSpPr/>
          <p:nvPr/>
        </p:nvSpPr>
        <p:spPr>
          <a:xfrm>
            <a:off x="6627934" y="4189894"/>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a16="http://schemas.microsoft.com/office/drawing/2014/main"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a16="http://schemas.microsoft.com/office/drawing/2014/main"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994307"/>
          </a:xfrm>
          <a:prstGeom prst="rect">
            <a:avLst/>
          </a:prstGeom>
          <a:solidFill>
            <a:srgbClr val="FFFFFF"/>
          </a:solidFill>
          <a:ln w="28575">
            <a:solidFill>
              <a:srgbClr val="0675AA"/>
            </a:solidFill>
          </a:ln>
        </p:spPr>
        <p:txBody>
          <a:bodyPr wrap="square" lIns="180000" rIns="900000" rtlCol="0" anchor="ctr">
            <a:noAutofit/>
          </a:bodyPr>
          <a:lstStyle/>
          <a:p>
            <a:pPr lvl="0"/>
            <a:r>
              <a:rPr lang="en-GB" sz="1600" dirty="0">
                <a:solidFill>
                  <a:schemeClr val="dk1"/>
                </a:solidFill>
                <a:ea typeface="Arial"/>
                <a:cs typeface="Arial"/>
                <a:sym typeface="Arial"/>
              </a:rPr>
              <a:t>Over one million children were evacuated during the Second World War. Thousands of children were sent to places such as Australia and New Zealand.</a:t>
            </a:r>
            <a:endParaRPr lang="en-GB" sz="1600" dirty="0"/>
          </a:p>
        </p:txBody>
      </p:sp>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315842" y="5646693"/>
            <a:ext cx="4155295"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What impact do you think the bombing </a:t>
            </a:r>
            <a:br>
              <a:rPr lang="en-GB" sz="1600" dirty="0">
                <a:solidFill>
                  <a:schemeClr val="dk1"/>
                </a:solidFill>
                <a:ea typeface="Arial"/>
                <a:cs typeface="Arial"/>
                <a:sym typeface="Arial"/>
              </a:rPr>
            </a:br>
            <a:r>
              <a:rPr lang="en-GB" sz="1600" dirty="0">
                <a:solidFill>
                  <a:schemeClr val="dk1"/>
                </a:solidFill>
                <a:ea typeface="Arial"/>
                <a:cs typeface="Arial"/>
                <a:sym typeface="Arial"/>
              </a:rPr>
              <a:t>raids had on children?</a:t>
            </a:r>
          </a:p>
        </p:txBody>
      </p:sp>
      <p:pic>
        <p:nvPicPr>
          <p:cNvPr id="3" name="Picture 2">
            <a:extLst>
              <a:ext uri="{FF2B5EF4-FFF2-40B4-BE49-F238E27FC236}">
                <a16:creationId xmlns:a16="http://schemas.microsoft.com/office/drawing/2014/main" id="{7CCEDE6C-826E-4BA2-81AE-5237BEA6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4" t="-1488" r="-596" b="39699"/>
          <a:stretch/>
        </p:blipFill>
        <p:spPr>
          <a:xfrm>
            <a:off x="5484231" y="1740633"/>
            <a:ext cx="3487260" cy="5117368"/>
          </a:xfrm>
          <a:prstGeom prst="rect">
            <a:avLst/>
          </a:prstGeom>
        </p:spPr>
      </p:pic>
      <p:sp>
        <p:nvSpPr>
          <p:cNvPr id="9" name="TextBox 8">
            <a:extLst>
              <a:ext uri="{FF2B5EF4-FFF2-40B4-BE49-F238E27FC236}">
                <a16:creationId xmlns:a16="http://schemas.microsoft.com/office/drawing/2014/main" id="{5E8A5848-52DE-451E-9A1B-A5308B3BB88F}"/>
              </a:ext>
            </a:extLst>
          </p:cNvPr>
          <p:cNvSpPr txBox="1"/>
          <p:nvPr/>
        </p:nvSpPr>
        <p:spPr>
          <a:xfrm>
            <a:off x="755649" y="3244116"/>
            <a:ext cx="6181481" cy="584775"/>
          </a:xfrm>
          <a:prstGeom prst="rect">
            <a:avLst/>
          </a:prstGeom>
          <a:noFill/>
          <a:ln w="28575">
            <a:noFill/>
          </a:ln>
        </p:spPr>
        <p:txBody>
          <a:bodyPr wrap="square" lIns="144000" rIns="0" rtlCol="0">
            <a:spAutoFit/>
          </a:bodyPr>
          <a:lstStyle/>
          <a:p>
            <a:pPr lvl="0"/>
            <a:r>
              <a:rPr lang="en-GB" sz="1600" dirty="0">
                <a:solidFill>
                  <a:schemeClr val="dk1"/>
                </a:solidFill>
                <a:ea typeface="Arial"/>
                <a:cs typeface="Arial"/>
                <a:sym typeface="Arial"/>
              </a:rPr>
              <a:t>Look at this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Reading Comprehension </a:t>
            </a:r>
            <a:r>
              <a:rPr lang="en-GB" sz="1600" u="sng" dirty="0" err="1">
                <a:solidFill>
                  <a:schemeClr val="hlink"/>
                </a:solidFill>
                <a:ea typeface="Arial"/>
                <a:cs typeface="Arial"/>
                <a:sym typeface="Arial"/>
                <a:hlinkClick r:id="rId3"/>
              </a:rPr>
              <a:t>Pratice</a:t>
            </a:r>
            <a:r>
              <a:rPr lang="en-GB" sz="1600" u="sng" dirty="0">
                <a:solidFill>
                  <a:schemeClr val="hlink"/>
                </a:solidFill>
                <a:ea typeface="Arial"/>
                <a:cs typeface="Arial"/>
                <a:sym typeface="Arial"/>
                <a:hlinkClick r:id="rId3"/>
              </a:rPr>
              <a:t> Activity</a:t>
            </a:r>
            <a:r>
              <a:rPr lang="en-GB" sz="1600" dirty="0">
                <a:solidFill>
                  <a:schemeClr val="dk1"/>
                </a:solidFill>
                <a:ea typeface="Arial"/>
                <a:cs typeface="Arial"/>
                <a:sym typeface="Arial"/>
              </a:rPr>
              <a:t>.</a:t>
            </a:r>
            <a:endParaRPr lang="en-GB" sz="1600" dirty="0"/>
          </a:p>
        </p:txBody>
      </p:sp>
    </p:spTree>
    <p:extLst>
      <p:ext uri="{BB962C8B-B14F-4D97-AF65-F5344CB8AC3E}">
        <p14:creationId xmlns:p14="http://schemas.microsoft.com/office/powerpoint/2010/main" val="40990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2" name="Talk about It">
            <a:extLst>
              <a:ext uri="{FF2B5EF4-FFF2-40B4-BE49-F238E27FC236}">
                <a16:creationId xmlns:a16="http://schemas.microsoft.com/office/drawing/2014/main" id="{1D6CD00D-21CA-40DC-AEF0-A1B2A5889DE0}"/>
              </a:ext>
            </a:extLst>
          </p:cNvPr>
          <p:cNvSpPr/>
          <p:nvPr/>
        </p:nvSpPr>
        <p:spPr>
          <a:xfrm>
            <a:off x="755650" y="2162924"/>
            <a:ext cx="1398465"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227919" y="2024279"/>
            <a:ext cx="6288408"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a16="http://schemas.microsoft.com/office/drawing/2014/main"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a16="http://schemas.microsoft.com/office/drawing/2014/main" val="2481606385"/>
                    </a:ext>
                  </a:extLst>
                </a:gridCol>
                <a:gridCol w="3432175">
                  <a:extLst>
                    <a:ext uri="{9D8B030D-6E8A-4147-A177-3AD203B41FA5}">
                      <a16:colId xmlns:a16="http://schemas.microsoft.com/office/drawing/2014/main"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a16="http://schemas.microsoft.com/office/drawing/2014/main"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a16="http://schemas.microsoft.com/office/drawing/2014/main"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a16="http://schemas.microsoft.com/office/drawing/2014/main"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a16="http://schemas.microsoft.com/office/drawing/2014/main"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a16="http://schemas.microsoft.com/office/drawing/2014/main"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a16="http://schemas.microsoft.com/office/drawing/2014/main"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05064E-E631-4EE9-BF34-EA7E292919C2}"/>
              </a:ext>
            </a:extLst>
          </p:cNvPr>
          <p:cNvSpPr/>
          <p:nvPr/>
        </p:nvSpPr>
        <p:spPr>
          <a:xfrm>
            <a:off x="5425342" y="2499200"/>
            <a:ext cx="2963008" cy="2963008"/>
          </a:xfrm>
          <a:prstGeom prst="ellipse">
            <a:avLst/>
          </a:prstGeom>
          <a:solidFill>
            <a:srgbClr val="067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8" y="1947296"/>
            <a:ext cx="7632701"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Your task is to imagine you are being evacuated and you have to decide what </a:t>
            </a:r>
            <a:br>
              <a:rPr lang="en-GB" sz="1600" dirty="0">
                <a:solidFill>
                  <a:schemeClr val="dk1"/>
                </a:solidFill>
                <a:ea typeface="Arial"/>
                <a:cs typeface="Arial"/>
                <a:sym typeface="Arial"/>
              </a:rPr>
            </a:br>
            <a:r>
              <a:rPr lang="en-GB" sz="1600" dirty="0">
                <a:solidFill>
                  <a:schemeClr val="dk1"/>
                </a:solidFill>
                <a:ea typeface="Arial"/>
                <a:cs typeface="Arial"/>
                <a:sym typeface="Arial"/>
              </a:rPr>
              <a:t>to pack. </a:t>
            </a:r>
            <a:endParaRPr lang="en-GB" sz="1600" dirty="0"/>
          </a:p>
        </p:txBody>
      </p:sp>
      <p:pic>
        <p:nvPicPr>
          <p:cNvPr id="3" name="Picture 2">
            <a:extLst>
              <a:ext uri="{FF2B5EF4-FFF2-40B4-BE49-F238E27FC236}">
                <a16:creationId xmlns:a16="http://schemas.microsoft.com/office/drawing/2014/main" id="{CC9F9C1F-EA61-4C19-B029-3D72BF2F9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4646816" y="3120610"/>
            <a:ext cx="3554492" cy="2596261"/>
          </a:xfrm>
          <a:prstGeom prst="rect">
            <a:avLst/>
          </a:prstGeom>
        </p:spPr>
      </p:pic>
      <p:sp>
        <p:nvSpPr>
          <p:cNvPr id="4" name="TextBox 3">
            <a:extLst>
              <a:ext uri="{FF2B5EF4-FFF2-40B4-BE49-F238E27FC236}">
                <a16:creationId xmlns:a16="http://schemas.microsoft.com/office/drawing/2014/main" id="{1F852A86-F17C-4DC2-950B-040A82574D02}"/>
              </a:ext>
            </a:extLst>
          </p:cNvPr>
          <p:cNvSpPr txBox="1"/>
          <p:nvPr/>
        </p:nvSpPr>
        <p:spPr>
          <a:xfrm>
            <a:off x="755649" y="2654144"/>
            <a:ext cx="3816350" cy="3847207"/>
          </a:xfrm>
          <a:prstGeom prst="rect">
            <a:avLst/>
          </a:prstGeom>
          <a:noFill/>
        </p:spPr>
        <p:txBody>
          <a:bodyPr wrap="square" rtlCol="0">
            <a:spAutoFit/>
          </a:bodyPr>
          <a:lstStyle/>
          <a:p>
            <a:pPr lvl="0"/>
            <a:r>
              <a:rPr lang="en-GB" sz="1600" dirty="0">
                <a:solidFill>
                  <a:schemeClr val="dk1"/>
                </a:solidFill>
                <a:ea typeface="Arial"/>
                <a:cs typeface="Arial"/>
                <a:sym typeface="Arial"/>
              </a:rPr>
              <a:t>You will need to think about the following things:</a:t>
            </a:r>
          </a:p>
          <a:p>
            <a:pPr marL="285750" indent="-285750">
              <a:buFont typeface="Arial" panose="020B0604020202020204" pitchFamily="34" charset="0"/>
              <a:buChar char="•"/>
            </a:pPr>
            <a:r>
              <a:rPr lang="en-GB" sz="1600" dirty="0">
                <a:solidFill>
                  <a:schemeClr val="dk1"/>
                </a:solidFill>
                <a:ea typeface="Arial"/>
                <a:cs typeface="Arial"/>
                <a:sym typeface="Arial"/>
              </a:rPr>
              <a:t>What practical items will you need?</a:t>
            </a:r>
          </a:p>
          <a:p>
            <a:pPr marL="285750" indent="-285750">
              <a:buFont typeface="Arial" panose="020B0604020202020204" pitchFamily="34" charset="0"/>
              <a:buChar char="•"/>
            </a:pPr>
            <a:r>
              <a:rPr lang="en-GB" sz="1600" dirty="0">
                <a:solidFill>
                  <a:schemeClr val="dk1"/>
                </a:solidFill>
                <a:ea typeface="Arial"/>
                <a:cs typeface="Arial"/>
                <a:sym typeface="Arial"/>
              </a:rPr>
              <a:t>Will you take a toy?</a:t>
            </a:r>
          </a:p>
          <a:p>
            <a:pPr marL="285750" indent="-285750">
              <a:buFont typeface="Arial" panose="020B0604020202020204" pitchFamily="34" charset="0"/>
              <a:buChar char="•"/>
            </a:pPr>
            <a:r>
              <a:rPr lang="en-GB" sz="1600" dirty="0">
                <a:solidFill>
                  <a:schemeClr val="dk1"/>
                </a:solidFill>
                <a:ea typeface="Arial"/>
                <a:cs typeface="Arial"/>
                <a:sym typeface="Arial"/>
              </a:rPr>
              <a:t>Will you pack any items that remind you of home?</a:t>
            </a:r>
          </a:p>
          <a:p>
            <a:pPr marL="285750" indent="-285750">
              <a:buFont typeface="Arial" panose="020B0604020202020204" pitchFamily="34" charset="0"/>
              <a:buChar char="•"/>
            </a:pPr>
            <a:r>
              <a:rPr lang="en-GB" sz="1600" dirty="0">
                <a:solidFill>
                  <a:schemeClr val="dk1"/>
                </a:solidFill>
                <a:ea typeface="Arial"/>
                <a:cs typeface="Arial"/>
                <a:sym typeface="Arial"/>
              </a:rPr>
              <a:t>Whatever you pack, you must be able to carry it all yourself.</a:t>
            </a:r>
          </a:p>
          <a:p>
            <a:endParaRPr lang="en-GB" sz="1600" dirty="0">
              <a:solidFill>
                <a:schemeClr val="dk1"/>
              </a:solidFill>
              <a:ea typeface="Arial"/>
              <a:cs typeface="Arial"/>
              <a:sym typeface="Arial"/>
            </a:endParaRPr>
          </a:p>
          <a:p>
            <a:endParaRPr lang="en-GB" sz="1600" dirty="0">
              <a:solidFill>
                <a:schemeClr val="dk1"/>
              </a:solidFill>
              <a:ea typeface="Arial"/>
              <a:cs typeface="Arial"/>
              <a:sym typeface="Arial"/>
            </a:endParaRPr>
          </a:p>
          <a:p>
            <a:r>
              <a:rPr lang="en-GB" sz="1600" dirty="0">
                <a:solidFill>
                  <a:schemeClr val="dk1"/>
                </a:solidFill>
                <a:ea typeface="Arial"/>
                <a:cs typeface="Arial"/>
                <a:sym typeface="Arial"/>
              </a:rPr>
              <a:t>You could draw your items and write about them on the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Suitcase Activity</a:t>
            </a:r>
            <a:r>
              <a:rPr lang="en-GB" sz="1600" dirty="0">
                <a:solidFill>
                  <a:schemeClr val="dk1"/>
                </a:solidFill>
              </a:rPr>
              <a:t>.</a:t>
            </a:r>
            <a:r>
              <a:rPr lang="en-GB" sz="1600" dirty="0">
                <a:solidFill>
                  <a:schemeClr val="dk1"/>
                </a:solidFill>
                <a:ea typeface="Arial"/>
                <a:cs typeface="Arial"/>
                <a:sym typeface="Arial"/>
              </a:rPr>
              <a:t> </a:t>
            </a:r>
          </a:p>
          <a:p>
            <a:endParaRPr lang="en-GB" dirty="0"/>
          </a:p>
          <a:p>
            <a:endParaRPr lang="en-GB" dirty="0"/>
          </a:p>
        </p:txBody>
      </p:sp>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a16="http://schemas.microsoft.com/office/drawing/2014/main"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Significant Events in Your Lifetime</a:t>
            </a:r>
          </a:p>
        </p:txBody>
      </p:sp>
      <p:sp>
        <p:nvSpPr>
          <p:cNvPr id="5" name="Rectangle 4"/>
          <p:cNvSpPr/>
          <p:nvPr/>
        </p:nvSpPr>
        <p:spPr>
          <a:xfrm>
            <a:off x="755650" y="2051946"/>
            <a:ext cx="6955204" cy="1851840"/>
          </a:xfrm>
          <a:prstGeom prst="rect">
            <a:avLst/>
          </a:prstGeom>
          <a:solidFill>
            <a:schemeClr val="bg1"/>
          </a:solidFill>
          <a:ln w="28575">
            <a:solidFill>
              <a:srgbClr val="0675AA"/>
            </a:solidFill>
          </a:ln>
        </p:spPr>
        <p:txBody>
          <a:bodyPr wrap="square" lIns="108000" tIns="0" rIns="1224000" bIns="0" anchor="ctr">
            <a:noAutofit/>
          </a:bodyPr>
          <a:lstStyle/>
          <a:p>
            <a:pPr lvl="0"/>
            <a:r>
              <a:rPr lang="en-GB" sz="1600" dirty="0">
                <a:solidFill>
                  <a:schemeClr val="dk1"/>
                </a:solidFill>
                <a:ea typeface="Arial"/>
                <a:cs typeface="Arial"/>
                <a:sym typeface="Arial"/>
              </a:rPr>
              <a:t>What significant events have happened in your lifetime? </a:t>
            </a:r>
            <a:br>
              <a:rPr lang="en-GB" sz="1600" dirty="0">
                <a:solidFill>
                  <a:schemeClr val="dk1"/>
                </a:solidFill>
                <a:ea typeface="Arial"/>
                <a:cs typeface="Arial"/>
                <a:sym typeface="Arial"/>
              </a:rPr>
            </a:br>
            <a:r>
              <a:rPr lang="en-GB" sz="1600" dirty="0">
                <a:solidFill>
                  <a:schemeClr val="dk1"/>
                </a:solidFill>
                <a:ea typeface="Arial"/>
                <a:cs typeface="Arial"/>
                <a:sym typeface="Arial"/>
              </a:rPr>
              <a:t>They could be things that have happened in your family, sporting events, events in the news or something else. </a:t>
            </a:r>
            <a:br>
              <a:rPr lang="en-GB" sz="1600" dirty="0">
                <a:solidFill>
                  <a:schemeClr val="dk1"/>
                </a:solidFill>
                <a:ea typeface="Arial"/>
                <a:cs typeface="Arial"/>
                <a:sym typeface="Arial"/>
              </a:rPr>
            </a:br>
            <a:r>
              <a:rPr lang="en-GB" sz="1600" dirty="0">
                <a:solidFill>
                  <a:schemeClr val="dk1"/>
                </a:solidFill>
                <a:ea typeface="Arial"/>
                <a:cs typeface="Arial"/>
                <a:sym typeface="Arial"/>
              </a:rPr>
              <a:t/>
            </a:r>
            <a:br>
              <a:rPr lang="en-GB" sz="1600" dirty="0">
                <a:solidFill>
                  <a:schemeClr val="dk1"/>
                </a:solidFill>
                <a:ea typeface="Arial"/>
                <a:cs typeface="Arial"/>
                <a:sym typeface="Arial"/>
              </a:rPr>
            </a:br>
            <a:r>
              <a:rPr lang="en-GB" sz="1600" dirty="0">
                <a:solidFill>
                  <a:schemeClr val="dk1"/>
                </a:solidFill>
                <a:ea typeface="Arial"/>
                <a:cs typeface="Arial"/>
                <a:sym typeface="Arial"/>
              </a:rPr>
              <a:t>Tell your partner about these events and be ready to share them with the class.</a:t>
            </a:r>
            <a:endParaRPr lang="en-GB" sz="1600" dirty="0"/>
          </a:p>
        </p:txBody>
      </p:sp>
      <p:pic>
        <p:nvPicPr>
          <p:cNvPr id="4" name="Picture 3">
            <a:extLst>
              <a:ext uri="{FF2B5EF4-FFF2-40B4-BE49-F238E27FC236}">
                <a16:creationId xmlns:a16="http://schemas.microsoft.com/office/drawing/2014/main" id="{C595E88D-193E-4F5B-93B5-A80C24B33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769"/>
          <a:stretch/>
        </p:blipFill>
        <p:spPr>
          <a:xfrm>
            <a:off x="5781021" y="1918392"/>
            <a:ext cx="3093303" cy="4939608"/>
          </a:xfrm>
          <a:prstGeom prst="rect">
            <a:avLst/>
          </a:prstGeom>
        </p:spPr>
      </p:pic>
      <p:sp>
        <p:nvSpPr>
          <p:cNvPr id="7" name="TextBox 6">
            <a:extLst>
              <a:ext uri="{FF2B5EF4-FFF2-40B4-BE49-F238E27FC236}">
                <a16:creationId xmlns:a16="http://schemas.microsoft.com/office/drawing/2014/main" id="{481C7F02-E7B8-4E91-9501-B34507DE5CB6}"/>
              </a:ext>
            </a:extLst>
          </p:cNvPr>
          <p:cNvSpPr txBox="1"/>
          <p:nvPr/>
        </p:nvSpPr>
        <p:spPr>
          <a:xfrm>
            <a:off x="755650" y="4193931"/>
            <a:ext cx="3816350" cy="1898894"/>
          </a:xfrm>
          <a:prstGeom prst="rect">
            <a:avLst/>
          </a:prstGeom>
          <a:noFill/>
        </p:spPr>
        <p:txBody>
          <a:bodyPr wrap="square" lIns="72000" rtlCol="0">
            <a:noAutofit/>
          </a:bodyPr>
          <a:lstStyle/>
          <a:p>
            <a:endParaRPr lang="en-GB" sz="1600"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The Second World War</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1933372"/>
            <a:ext cx="7632700" cy="3539430"/>
          </a:xfrm>
          <a:prstGeom prst="rect">
            <a:avLst/>
          </a:prstGeom>
          <a:noFill/>
          <a:ln w="28575">
            <a:noFill/>
          </a:ln>
        </p:spPr>
        <p:txBody>
          <a:bodyPr wrap="square" lIns="0" rIns="108000" rtlCol="0">
            <a:spAutoFit/>
          </a:bodyPr>
          <a:lstStyle/>
          <a:p>
            <a:pPr>
              <a:buClr>
                <a:schemeClr val="dk1"/>
              </a:buClr>
              <a:buSzPts val="1800"/>
            </a:pPr>
            <a:r>
              <a:rPr lang="en-GB" sz="1600" dirty="0">
                <a:solidFill>
                  <a:schemeClr val="dk1"/>
                </a:solidFill>
                <a:ea typeface="Arial"/>
                <a:cs typeface="Arial"/>
                <a:sym typeface="Arial"/>
              </a:rPr>
              <a:t>For children who were alive during the years 1939 – 1945, their childhood was dominated by the Second World War. Here are some facts about this war:</a:t>
            </a:r>
            <a:br>
              <a:rPr lang="en-GB" sz="1600" dirty="0">
                <a:solidFill>
                  <a:schemeClr val="dk1"/>
                </a:solidFill>
                <a:ea typeface="Arial"/>
                <a:cs typeface="Arial"/>
                <a:sym typeface="Arial"/>
              </a:rPr>
            </a:br>
            <a:endParaRPr lang="en-GB" sz="1600" dirty="0">
              <a:solidFill>
                <a:schemeClr val="dk1"/>
              </a:solidFill>
              <a:ea typeface="Arial"/>
              <a:cs typeface="Arial"/>
              <a:sym typeface="Arial"/>
            </a:endParaRPr>
          </a:p>
          <a:p>
            <a:pPr marL="285750" lvl="0" indent="-285750">
              <a:buClr>
                <a:schemeClr val="dk1"/>
              </a:buClr>
              <a:buSzPts val="1800"/>
              <a:buFont typeface="Arial"/>
              <a:buChar char="•"/>
            </a:pPr>
            <a:r>
              <a:rPr lang="en-GB" sz="1600" dirty="0">
                <a:solidFill>
                  <a:schemeClr val="dk1"/>
                </a:solidFill>
                <a:ea typeface="Arial"/>
                <a:cs typeface="Arial"/>
                <a:sym typeface="Arial"/>
              </a:rPr>
              <a:t>It started only </a:t>
            </a:r>
            <a:r>
              <a:rPr lang="en-GB" sz="1600" dirty="0">
                <a:solidFill>
                  <a:schemeClr val="dk1"/>
                </a:solidFill>
              </a:rPr>
              <a:t>21</a:t>
            </a:r>
            <a:r>
              <a:rPr lang="en-GB" sz="1600" dirty="0">
                <a:solidFill>
                  <a:schemeClr val="dk1"/>
                </a:solidFill>
                <a:ea typeface="Arial"/>
                <a:cs typeface="Arial"/>
                <a:sym typeface="Arial"/>
              </a:rPr>
              <a:t> years after the </a:t>
            </a:r>
            <a:r>
              <a:rPr lang="en-GB" sz="1600" dirty="0">
                <a:solidFill>
                  <a:schemeClr val="dk1"/>
                </a:solidFill>
              </a:rPr>
              <a:t>First </a:t>
            </a:r>
            <a:r>
              <a:rPr lang="en-GB" sz="1600" dirty="0">
                <a:solidFill>
                  <a:schemeClr val="dk1"/>
                </a:solidFill>
                <a:ea typeface="Arial"/>
                <a:cs typeface="Arial"/>
                <a:sym typeface="Arial"/>
              </a:rPr>
              <a:t>World War had ended.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Allied countries were lead by the United Kingdom, France and the Soviet Union. The United States of America joined the Allies in 1941 after Japan bombed Hawaii.</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Axis countries were lead by Germany, Italy and Japan.</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During the war, millions of Jewish people and other groups of people were murdered in what is known as the Holocaust.</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Germany surrendered on 8</a:t>
            </a:r>
            <a:r>
              <a:rPr lang="en-GB" sz="1600" baseline="30000" dirty="0">
                <a:solidFill>
                  <a:schemeClr val="dk1"/>
                </a:solidFill>
                <a:ea typeface="Arial"/>
                <a:cs typeface="Arial"/>
                <a:sym typeface="Arial"/>
              </a:rPr>
              <a:t>th</a:t>
            </a:r>
            <a:r>
              <a:rPr lang="en-GB" sz="1600" dirty="0">
                <a:solidFill>
                  <a:schemeClr val="dk1"/>
                </a:solidFill>
                <a:ea typeface="Arial"/>
                <a:cs typeface="Arial"/>
                <a:sym typeface="Arial"/>
              </a:rPr>
              <a:t> May 1945 which was known as Victory in Europe Day (VE Day).</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Japan surrendered on 2</a:t>
            </a:r>
            <a:r>
              <a:rPr lang="en-GB" sz="1600" baseline="30000" dirty="0">
                <a:solidFill>
                  <a:schemeClr val="dk1"/>
                </a:solidFill>
                <a:ea typeface="Arial"/>
                <a:cs typeface="Arial"/>
                <a:sym typeface="Arial"/>
              </a:rPr>
              <a:t>nd</a:t>
            </a:r>
            <a:r>
              <a:rPr lang="en-GB" sz="1600" dirty="0">
                <a:solidFill>
                  <a:schemeClr val="dk1"/>
                </a:solidFill>
                <a:ea typeface="Arial"/>
                <a:cs typeface="Arial"/>
                <a:sym typeface="Arial"/>
              </a:rPr>
              <a:t> September 1945 on VJ Day (Victory in Japan Day). This officially brought the Second World War to an end.</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Have you ever met anyone who was alive during the Second World War? If so, did they tell you what it was like to live through it?</a:t>
            </a:r>
          </a:p>
        </p:txBody>
      </p:sp>
    </p:spTree>
    <p:extLst>
      <p:ext uri="{BB962C8B-B14F-4D97-AF65-F5344CB8AC3E}">
        <p14:creationId xmlns:p14="http://schemas.microsoft.com/office/powerpoint/2010/main" val="22522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a16="http://schemas.microsoft.com/office/drawing/2014/main"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a16="http://schemas.microsoft.com/office/drawing/2014/main"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a16="http://schemas.microsoft.com/office/drawing/2014/main"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a16="http://schemas.microsoft.com/office/drawing/2014/main"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a16="http://schemas.microsoft.com/office/drawing/2014/main"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a16="http://schemas.microsoft.com/office/drawing/2014/main"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a16="http://schemas.microsoft.com/office/drawing/2014/main"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a16="http://schemas.microsoft.com/office/drawing/2014/main"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Think about all the food you would miss if you had lived at this time. What could you have eaten instead?</a:t>
            </a:r>
          </a:p>
        </p:txBody>
      </p:sp>
      <p:pic>
        <p:nvPicPr>
          <p:cNvPr id="3" name="Picture 2">
            <a:extLst>
              <a:ext uri="{FF2B5EF4-FFF2-40B4-BE49-F238E27FC236}">
                <a16:creationId xmlns:a16="http://schemas.microsoft.com/office/drawing/2014/main"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a16="http://schemas.microsoft.com/office/drawing/2014/main"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a16="http://schemas.microsoft.com/office/drawing/2014/main"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909074" y="4235595"/>
            <a:ext cx="3586555" cy="1323439"/>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If you were writing a postcard to a family member who was thousands of miles away, what would you write about? You could write down your ideas on a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Postcard Template</a:t>
            </a:r>
            <a:r>
              <a:rPr lang="en-GB" sz="1600" dirty="0">
                <a:solidFill>
                  <a:schemeClr val="dk1"/>
                </a:solidFill>
                <a:ea typeface="Calibri"/>
                <a:cs typeface="Calibri"/>
                <a:sym typeface="Calibri"/>
              </a:rPr>
              <a:t>.</a:t>
            </a:r>
            <a:endParaRPr lang="en-GB" sz="1600" dirty="0">
              <a:solidFill>
                <a:schemeClr val="dk1"/>
              </a:solidFill>
              <a:ea typeface="Arial"/>
              <a:cs typeface="Arial"/>
              <a:sym typeface="Arial"/>
            </a:endParaRPr>
          </a:p>
        </p:txBody>
      </p:sp>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2" grpId="0" animBg="1"/>
      <p:bldP spid="1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114</TotalTime>
  <Words>1525</Words>
  <Application>Microsoft Office PowerPoint</Application>
  <PresentationFormat>On-screen Show (4:3)</PresentationFormat>
  <Paragraphs>96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Twinkl SemiBold</vt:lpstr>
      <vt:lpstr>Calibri</vt:lpstr>
      <vt:lpstr>Twinkl</vt:lpstr>
      <vt:lpstr>Arial</vt:lpstr>
      <vt:lpstr>Office Theme</vt:lpstr>
      <vt:lpstr>PowerPoint Presentation</vt:lpstr>
      <vt:lpstr>Significant Events in Your Lifetime</vt:lpstr>
      <vt:lpstr>The Second World War</vt:lpstr>
      <vt:lpstr>Rationing</vt:lpstr>
      <vt:lpstr>Rationing</vt:lpstr>
      <vt:lpstr>Rationing</vt:lpstr>
      <vt:lpstr>Rationing</vt:lpstr>
      <vt:lpstr>Soldiers</vt:lpstr>
      <vt:lpstr>Soldiers</vt:lpstr>
      <vt:lpstr>Bombing</vt:lpstr>
      <vt:lpstr>Evacuation</vt:lpstr>
      <vt:lpstr>Evacuation</vt:lpstr>
      <vt:lpstr>Evacuation</vt:lpstr>
      <vt:lpstr>Evacuation</vt:lpstr>
      <vt:lpstr>Evacuation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lmurphy1</cp:lastModifiedBy>
  <cp:revision>14</cp:revision>
  <dcterms:created xsi:type="dcterms:W3CDTF">2018-10-17T08:15:56Z</dcterms:created>
  <dcterms:modified xsi:type="dcterms:W3CDTF">2020-04-30T18:32:11Z</dcterms:modified>
</cp:coreProperties>
</file>