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8" r:id="rId2"/>
    <p:sldId id="256" r:id="rId3"/>
    <p:sldId id="265" r:id="rId4"/>
    <p:sldId id="271" r:id="rId5"/>
    <p:sldId id="303" r:id="rId6"/>
    <p:sldId id="257" r:id="rId7"/>
    <p:sldId id="304" r:id="rId8"/>
    <p:sldId id="266" r:id="rId9"/>
    <p:sldId id="290" r:id="rId10"/>
    <p:sldId id="288" r:id="rId11"/>
    <p:sldId id="302" r:id="rId12"/>
    <p:sldId id="300" r:id="rId13"/>
    <p:sldId id="259" r:id="rId14"/>
    <p:sldId id="279" r:id="rId15"/>
    <p:sldId id="296" r:id="rId16"/>
    <p:sldId id="305" r:id="rId17"/>
    <p:sldId id="261" r:id="rId18"/>
    <p:sldId id="276" r:id="rId19"/>
    <p:sldId id="272" r:id="rId20"/>
    <p:sldId id="275" r:id="rId21"/>
    <p:sldId id="281" r:id="rId22"/>
    <p:sldId id="284" r:id="rId23"/>
    <p:sldId id="299" r:id="rId24"/>
    <p:sldId id="280" r:id="rId25"/>
    <p:sldId id="273" r:id="rId26"/>
    <p:sldId id="277" r:id="rId27"/>
    <p:sldId id="264" r:id="rId28"/>
  </p:sldIdLst>
  <p:sldSz cx="9144000" cy="5143500" type="screen16x9"/>
  <p:notesSz cx="6858000" cy="9144000"/>
  <p:embeddedFontLst>
    <p:embeddedFont>
      <p:font typeface="Georgia" panose="02040502050405020303"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823"/>
    <a:srgbClr val="D37022"/>
    <a:srgbClr val="DC892D"/>
    <a:srgbClr val="D76D23"/>
    <a:srgbClr val="A74566"/>
    <a:srgbClr val="DD2239"/>
    <a:srgbClr val="F06A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varScale="1">
        <p:scale>
          <a:sx n="107" d="100"/>
          <a:sy n="107" d="100"/>
        </p:scale>
        <p:origin x="108" y="5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564529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e6afeaa5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e6afeaa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e6afeaa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e6afeaa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f1438d133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f1438d13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f1438d1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f1438d1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f1438d1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f1438d1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f14281a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f14281a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f1438d1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f1438d1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1438d13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1438d13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f1438d13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f1438d13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62"/>
        <p:cNvGrpSpPr/>
        <p:nvPr/>
      </p:nvGrpSpPr>
      <p:grpSpPr>
        <a:xfrm>
          <a:off x="0" y="0"/>
          <a:ext cx="0" cy="0"/>
          <a:chOff x="0" y="0"/>
          <a:chExt cx="0" cy="0"/>
        </a:xfrm>
      </p:grpSpPr>
      <p:sp>
        <p:nvSpPr>
          <p:cNvPr id="63" name="Google Shape;63;p15"/>
          <p:cNvSpPr txBox="1"/>
          <p:nvPr/>
        </p:nvSpPr>
        <p:spPr>
          <a:xfrm>
            <a:off x="653746" y="1424217"/>
            <a:ext cx="7879800" cy="2050420"/>
          </a:xfrm>
          <a:prstGeom prst="rect">
            <a:avLst/>
          </a:prstGeom>
          <a:noFill/>
          <a:ln>
            <a:noFill/>
          </a:ln>
        </p:spPr>
        <p:txBody>
          <a:bodyPr spcFirstLastPara="1" wrap="square" lIns="91425" tIns="91425" rIns="91425" bIns="91425" anchor="t" anchorCtr="0">
            <a:noAutofit/>
          </a:bodyPr>
          <a:lstStyle/>
          <a:p>
            <a:pPr algn="ctr"/>
            <a:r>
              <a:rPr lang="en-US" sz="11000" cap="all" dirty="0" smtClean="0">
                <a:solidFill>
                  <a:schemeClr val="bg1"/>
                </a:solidFill>
                <a:latin typeface="Montserrat Medium"/>
                <a:cs typeface="Montserrat Medium"/>
              </a:rPr>
              <a:t>Welcome</a:t>
            </a:r>
            <a:endParaRPr lang="en-US" sz="11000" cap="all" dirty="0">
              <a:solidFill>
                <a:schemeClr val="bg1"/>
              </a:solidFill>
              <a:latin typeface="Montserrat Medium"/>
              <a:cs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92" name="Google Shape;92;p20"/>
          <p:cNvSpPr txBox="1"/>
          <p:nvPr/>
        </p:nvSpPr>
        <p:spPr>
          <a:xfrm>
            <a:off x="306750" y="4129150"/>
            <a:ext cx="85305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rgbClr val="FFFFFF"/>
              </a:solidFill>
              <a:latin typeface="Montserrat Regular"/>
              <a:ea typeface="Comfortaa Light"/>
              <a:cs typeface="Montserrat Regular"/>
              <a:sym typeface="Comfortaa Light"/>
            </a:endParaRPr>
          </a:p>
        </p:txBody>
      </p:sp>
      <p:sp>
        <p:nvSpPr>
          <p:cNvPr id="4" name="Rectangle 3"/>
          <p:cNvSpPr/>
          <p:nvPr/>
        </p:nvSpPr>
        <p:spPr>
          <a:xfrm>
            <a:off x="336329" y="243073"/>
            <a:ext cx="8534401" cy="4832092"/>
          </a:xfrm>
          <a:prstGeom prst="rect">
            <a:avLst/>
          </a:prstGeom>
        </p:spPr>
        <p:txBody>
          <a:bodyPr wrap="square">
            <a:spAutoFit/>
          </a:bodyPr>
          <a:lstStyle/>
          <a:p>
            <a:r>
              <a:rPr lang="en-US" sz="2800" b="1" dirty="0" smtClean="0">
                <a:solidFill>
                  <a:schemeClr val="bg1"/>
                </a:solidFill>
              </a:rPr>
              <a:t>Neh. 12:</a:t>
            </a:r>
            <a:r>
              <a:rPr lang="en-US" sz="2800" b="1" baseline="30000" dirty="0" smtClean="0">
                <a:solidFill>
                  <a:schemeClr val="bg1"/>
                </a:solidFill>
              </a:rPr>
              <a:t>27 </a:t>
            </a:r>
            <a:r>
              <a:rPr lang="en-US" sz="2800" b="1" i="1" u="sng" dirty="0" smtClean="0">
                <a:solidFill>
                  <a:srgbClr val="E78823"/>
                </a:solidFill>
              </a:rPr>
              <a:t>When the city wall was dedicated</a:t>
            </a:r>
            <a:r>
              <a:rPr lang="en-US" sz="2800" b="1" dirty="0" smtClean="0">
                <a:solidFill>
                  <a:schemeClr val="bg1"/>
                </a:solidFill>
              </a:rPr>
              <a:t>, Levites from everywhere in Judah were invited to join in the celebration with songs of praise and with the music of cymbals, small harps, and other stringed instruments. </a:t>
            </a:r>
            <a:r>
              <a:rPr lang="en-US" sz="2800" b="1" baseline="30000" dirty="0" smtClean="0">
                <a:solidFill>
                  <a:schemeClr val="bg1"/>
                </a:solidFill>
              </a:rPr>
              <a:t>28-29 </a:t>
            </a:r>
            <a:r>
              <a:rPr lang="en-US" sz="2800" b="1" dirty="0" smtClean="0">
                <a:solidFill>
                  <a:schemeClr val="bg1"/>
                </a:solidFill>
              </a:rPr>
              <a:t>The Levite singers lived in villages around Jerusalem, and so they came from there, as well as from the villages around. </a:t>
            </a:r>
            <a:r>
              <a:rPr lang="en-US" sz="2800" b="1" baseline="30000" dirty="0" smtClean="0">
                <a:solidFill>
                  <a:schemeClr val="bg1"/>
                </a:solidFill>
              </a:rPr>
              <a:t>30 </a:t>
            </a:r>
            <a:r>
              <a:rPr lang="en-US" sz="2800" b="1" dirty="0" smtClean="0">
                <a:solidFill>
                  <a:schemeClr val="bg1"/>
                </a:solidFill>
              </a:rPr>
              <a:t>The priests and Levites </a:t>
            </a:r>
            <a:r>
              <a:rPr lang="en-US" sz="2800" b="1" i="1" u="sng" dirty="0" smtClean="0">
                <a:solidFill>
                  <a:srgbClr val="E78823"/>
                </a:solidFill>
              </a:rPr>
              <a:t>held special ceremonies to make themselves holy, and then they did the same for the rest of the people and for the gates and walls of the city</a:t>
            </a:r>
            <a:r>
              <a:rPr lang="en-US" sz="2800" b="1" dirty="0" smtClean="0">
                <a:solidFill>
                  <a:schemeClr val="bg1"/>
                </a:solidFill>
              </a:rPr>
              <a:t>. </a:t>
            </a:r>
            <a:endParaRPr lang="en-US" sz="2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92" name="Google Shape;92;p20"/>
          <p:cNvSpPr txBox="1"/>
          <p:nvPr/>
        </p:nvSpPr>
        <p:spPr>
          <a:xfrm>
            <a:off x="306750" y="4129150"/>
            <a:ext cx="85305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rgbClr val="FFFFFF"/>
              </a:solidFill>
              <a:latin typeface="Montserrat Regular"/>
              <a:ea typeface="Comfortaa Light"/>
              <a:cs typeface="Montserrat Regular"/>
              <a:sym typeface="Comfortaa Light"/>
            </a:endParaRPr>
          </a:p>
        </p:txBody>
      </p:sp>
      <p:sp>
        <p:nvSpPr>
          <p:cNvPr id="4" name="Rectangle 3"/>
          <p:cNvSpPr/>
          <p:nvPr/>
        </p:nvSpPr>
        <p:spPr>
          <a:xfrm>
            <a:off x="336329" y="243073"/>
            <a:ext cx="8534401" cy="8156079"/>
          </a:xfrm>
          <a:prstGeom prst="rect">
            <a:avLst/>
          </a:prstGeom>
        </p:spPr>
        <p:txBody>
          <a:bodyPr wrap="square">
            <a:spAutoFit/>
          </a:bodyPr>
          <a:lstStyle/>
          <a:p>
            <a:r>
              <a:rPr lang="en-US" sz="2800" b="1" dirty="0" smtClean="0">
                <a:solidFill>
                  <a:schemeClr val="bg1"/>
                </a:solidFill>
              </a:rPr>
              <a:t>Neh. 12 </a:t>
            </a:r>
            <a:r>
              <a:rPr lang="en-US" sz="2800" b="1" baseline="30000" dirty="0" smtClean="0">
                <a:solidFill>
                  <a:schemeClr val="bg1"/>
                </a:solidFill>
              </a:rPr>
              <a:t>31 </a:t>
            </a:r>
            <a:r>
              <a:rPr lang="en-US" sz="2800" dirty="0" smtClean="0">
                <a:solidFill>
                  <a:schemeClr val="bg1"/>
                </a:solidFill>
              </a:rPr>
              <a:t>I brought the leaders of Judah to the top of the city wall and put them in charge of the two groups that were to march around on top of the wall, singing praises to God. One group marched to the right in the direction of Garbage Gate. … </a:t>
            </a:r>
            <a:r>
              <a:rPr lang="en-US" sz="2800" b="1" baseline="30000" dirty="0" smtClean="0">
                <a:solidFill>
                  <a:schemeClr val="bg1"/>
                </a:solidFill>
              </a:rPr>
              <a:t>38 </a:t>
            </a:r>
            <a:r>
              <a:rPr lang="en-US" sz="2800" dirty="0" smtClean="0">
                <a:solidFill>
                  <a:schemeClr val="bg1"/>
                </a:solidFill>
              </a:rPr>
              <a:t>The second group of singers marched along the wall in the opposite direction, and I followed them</a:t>
            </a:r>
            <a:r>
              <a:rPr lang="en-US" sz="4800" dirty="0" smtClean="0">
                <a:solidFill>
                  <a:schemeClr val="bg1"/>
                </a:solidFill>
              </a:rPr>
              <a:t>, </a:t>
            </a:r>
            <a:r>
              <a:rPr lang="en-US" sz="2800" b="1" baseline="30000" dirty="0" smtClean="0">
                <a:solidFill>
                  <a:schemeClr val="bg1"/>
                </a:solidFill>
              </a:rPr>
              <a:t>38… </a:t>
            </a:r>
            <a:r>
              <a:rPr lang="en-US" sz="2800" dirty="0" smtClean="0">
                <a:solidFill>
                  <a:schemeClr val="bg1"/>
                </a:solidFill>
              </a:rPr>
              <a:t>together with the other half of the leaders of Judah. </a:t>
            </a:r>
            <a:r>
              <a:rPr lang="en-US" sz="2800" b="1" baseline="30000" dirty="0" smtClean="0">
                <a:solidFill>
                  <a:schemeClr val="bg1"/>
                </a:solidFill>
              </a:rPr>
              <a:t>43 </a:t>
            </a:r>
            <a:r>
              <a:rPr lang="en-US" sz="2800" dirty="0" smtClean="0">
                <a:solidFill>
                  <a:schemeClr val="bg1"/>
                </a:solidFill>
              </a:rPr>
              <a:t>God had made the people very happy, and so on that day they celebrated and offered many sacrifices. The women and children joined in the festivities, and </a:t>
            </a:r>
            <a:r>
              <a:rPr lang="en-US" sz="2800" b="1" i="1" u="sng" dirty="0" smtClean="0">
                <a:solidFill>
                  <a:srgbClr val="E78823"/>
                </a:solidFill>
              </a:rPr>
              <a:t>joyful shouts could be heard far from the city of Jerusalem</a:t>
            </a:r>
            <a:r>
              <a:rPr lang="en-US" sz="2800" dirty="0" smtClean="0">
                <a:solidFill>
                  <a:schemeClr val="bg1"/>
                </a:solidFill>
              </a:rPr>
              <a:t>.  </a:t>
            </a:r>
            <a:r>
              <a:rPr lang="en-US" sz="2800" b="1" baseline="30000" dirty="0" smtClean="0">
                <a:solidFill>
                  <a:schemeClr val="bg1"/>
                </a:solidFill>
              </a:rPr>
              <a:t>44 </a:t>
            </a:r>
            <a:r>
              <a:rPr lang="en-US" sz="2800" dirty="0" smtClean="0">
                <a:solidFill>
                  <a:schemeClr val="bg1"/>
                </a:solidFill>
              </a:rPr>
              <a:t>On that same day, some leaders were appointed to be responsible for the safekeeping of </a:t>
            </a:r>
            <a:r>
              <a:rPr lang="en-US" sz="2800" b="1" i="1" u="sng" dirty="0" smtClean="0">
                <a:solidFill>
                  <a:srgbClr val="E78823"/>
                </a:solidFill>
              </a:rPr>
              <a:t>gifts for the temple</a:t>
            </a:r>
            <a:r>
              <a:rPr lang="en-US" sz="2800" dirty="0" smtClean="0">
                <a:solidFill>
                  <a:schemeClr val="bg1"/>
                </a:solidFill>
              </a:rPr>
              <a:t> and to be in charge of receiving the first part of the harvest and the ten percent of the crops and livestock that was offered to God.</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10241" name="Rectangle 1"/>
          <p:cNvSpPr>
            <a:spLocks noChangeArrowheads="1"/>
          </p:cNvSpPr>
          <p:nvPr/>
        </p:nvSpPr>
        <p:spPr bwMode="auto">
          <a:xfrm>
            <a:off x="42040" y="11561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endParaRPr lang="en-US" sz="2800" b="1" dirty="0" smtClean="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67"/>
        <p:cNvGrpSpPr/>
        <p:nvPr/>
      </p:nvGrpSpPr>
      <p:grpSpPr>
        <a:xfrm>
          <a:off x="0" y="0"/>
          <a:ext cx="0" cy="0"/>
          <a:chOff x="0" y="0"/>
          <a:chExt cx="0" cy="0"/>
        </a:xfrm>
      </p:grpSpPr>
      <p:sp>
        <p:nvSpPr>
          <p:cNvPr id="68" name="Google Shape;68;p16"/>
          <p:cNvSpPr txBox="1"/>
          <p:nvPr/>
        </p:nvSpPr>
        <p:spPr>
          <a:xfrm>
            <a:off x="505799" y="1204975"/>
            <a:ext cx="8001593" cy="3817799"/>
          </a:xfrm>
          <a:prstGeom prst="rect">
            <a:avLst/>
          </a:prstGeom>
          <a:noFill/>
          <a:ln>
            <a:noFill/>
          </a:ln>
        </p:spPr>
        <p:txBody>
          <a:bodyPr spcFirstLastPara="1" wrap="square" lIns="91425" tIns="91425" rIns="91425" bIns="91425" anchor="t" anchorCtr="0">
            <a:noAutofit/>
          </a:bodyPr>
          <a:lstStyle/>
          <a:p>
            <a:pPr marL="514350" indent="-514350" fontAlgn="base">
              <a:buFont typeface="+mj-lt"/>
              <a:buAutoNum type="arabicPeriod"/>
            </a:pPr>
            <a:r>
              <a:rPr lang="en-US" sz="2800" b="1" dirty="0" smtClean="0"/>
              <a:t>Giving thanks in everything</a:t>
            </a:r>
          </a:p>
          <a:p>
            <a:pPr marL="514350" lvl="0" indent="-514350" fontAlgn="base">
              <a:buFont typeface="+mj-lt"/>
              <a:buAutoNum type="arabicPeriod"/>
            </a:pPr>
            <a:r>
              <a:rPr lang="en-US" sz="2800" b="1" dirty="0" smtClean="0"/>
              <a:t>Planning Celebrations - Daily &amp; Special</a:t>
            </a:r>
          </a:p>
          <a:p>
            <a:pPr marL="514350" lvl="0" indent="-514350" fontAlgn="base">
              <a:buFont typeface="+mj-lt"/>
              <a:buAutoNum type="arabicPeriod"/>
            </a:pPr>
            <a:r>
              <a:rPr lang="en-US" sz="2800" b="1" dirty="0" smtClean="0"/>
              <a:t>Leading with Joy</a:t>
            </a:r>
          </a:p>
          <a:p>
            <a:pPr marL="514350" lvl="0" indent="-514350" fontAlgn="base">
              <a:buFont typeface="+mj-lt"/>
              <a:buAutoNum type="arabicPeriod"/>
            </a:pPr>
            <a:r>
              <a:rPr lang="en-US" sz="2800" b="1" dirty="0" smtClean="0"/>
              <a:t>Participating in Corporate Worship</a:t>
            </a:r>
          </a:p>
          <a:p>
            <a:pPr marL="514350" lvl="0" indent="-514350" fontAlgn="base">
              <a:buFont typeface="+mj-lt"/>
              <a:buAutoNum type="arabicPeriod"/>
            </a:pPr>
            <a:r>
              <a:rPr lang="en-US" sz="2800" b="1" dirty="0" smtClean="0"/>
              <a:t>Continually Confessing Our Sins</a:t>
            </a:r>
          </a:p>
          <a:p>
            <a:pPr marL="514350" lvl="0" indent="-514350" fontAlgn="base">
              <a:buFont typeface="+mj-lt"/>
              <a:buAutoNum type="arabicPeriod"/>
            </a:pPr>
            <a:r>
              <a:rPr lang="en-US" sz="2800" b="1" dirty="0" smtClean="0"/>
              <a:t>Claiming the Promises of God</a:t>
            </a:r>
          </a:p>
          <a:p>
            <a:pPr marL="514350" lvl="0" indent="-514350" fontAlgn="base">
              <a:buFont typeface="+mj-lt"/>
              <a:buAutoNum type="arabicPeriod"/>
            </a:pPr>
            <a:r>
              <a:rPr lang="en-US" sz="2800" b="1" dirty="0" smtClean="0"/>
              <a:t>Investing in the House of God</a:t>
            </a:r>
          </a:p>
          <a:p>
            <a:pPr marL="514350" lvl="0" indent="-514350" fontAlgn="base">
              <a:buFont typeface="+mj-lt"/>
              <a:buAutoNum type="arabicPeriod"/>
            </a:pPr>
            <a:r>
              <a:rPr lang="en-US" sz="2800" b="1" dirty="0" smtClean="0"/>
              <a:t>Being devoted to the Word of God</a:t>
            </a:r>
          </a:p>
          <a:p>
            <a:pPr marL="0" lvl="0" indent="0" rtl="0">
              <a:lnSpc>
                <a:spcPct val="150000"/>
              </a:lnSpc>
              <a:spcBef>
                <a:spcPts val="0"/>
              </a:spcBef>
              <a:spcAft>
                <a:spcPts val="0"/>
              </a:spcAft>
              <a:buNone/>
            </a:pPr>
            <a:r>
              <a:rPr lang="en-US" sz="3200" b="1" dirty="0" smtClean="0">
                <a:solidFill>
                  <a:schemeClr val="tx1"/>
                </a:solidFill>
                <a:latin typeface="Montserrat Regular"/>
                <a:ea typeface="Helvetica Neue"/>
                <a:cs typeface="Montserrat Regular"/>
                <a:sym typeface="Helvetica Neue"/>
              </a:rPr>
              <a:t> </a:t>
            </a:r>
            <a:endParaRPr sz="3200" b="1" dirty="0">
              <a:solidFill>
                <a:schemeClr val="tx1"/>
              </a:solidFill>
              <a:latin typeface="Montserrat Regular"/>
              <a:ea typeface="Helvetica Neue"/>
              <a:cs typeface="Montserrat Regular"/>
              <a:sym typeface="Helvetica Neue"/>
            </a:endParaRPr>
          </a:p>
        </p:txBody>
      </p:sp>
      <p:sp>
        <p:nvSpPr>
          <p:cNvPr id="69" name="Google Shape;69;p16"/>
          <p:cNvSpPr txBox="1"/>
          <p:nvPr/>
        </p:nvSpPr>
        <p:spPr>
          <a:xfrm>
            <a:off x="399141" y="81639"/>
            <a:ext cx="8363857" cy="970641"/>
          </a:xfrm>
          <a:prstGeom prst="rect">
            <a:avLst/>
          </a:prstGeom>
          <a:noFill/>
          <a:ln>
            <a:noFill/>
          </a:ln>
        </p:spPr>
        <p:txBody>
          <a:bodyPr spcFirstLastPara="1" wrap="square" lIns="91425" tIns="91425" rIns="91425" bIns="91425" anchor="t" anchorCtr="0">
            <a:noAutofit/>
          </a:bodyPr>
          <a:lstStyle/>
          <a:p>
            <a:pPr lvl="0"/>
            <a:endParaRPr lang="en-US" sz="4000" cap="all" spc="150" dirty="0">
              <a:solidFill>
                <a:srgbClr val="E78823"/>
              </a:solidFill>
              <a:latin typeface="Montserrat Bold"/>
              <a:ea typeface="Comfortaa"/>
              <a:cs typeface="Montserrat Bold"/>
              <a:sym typeface="Comfortaa"/>
            </a:endParaRPr>
          </a:p>
        </p:txBody>
      </p:sp>
      <p:sp>
        <p:nvSpPr>
          <p:cNvPr id="4" name="Rectangle 3"/>
          <p:cNvSpPr/>
          <p:nvPr/>
        </p:nvSpPr>
        <p:spPr>
          <a:xfrm>
            <a:off x="466725" y="0"/>
            <a:ext cx="8220075" cy="1077218"/>
          </a:xfrm>
          <a:prstGeom prst="rect">
            <a:avLst/>
          </a:prstGeom>
        </p:spPr>
        <p:txBody>
          <a:bodyPr wrap="square">
            <a:spAutoFit/>
          </a:bodyPr>
          <a:lstStyle/>
          <a:p>
            <a:r>
              <a:rPr lang="en-US" sz="3200" b="1" dirty="0" smtClean="0">
                <a:solidFill>
                  <a:srgbClr val="E78823"/>
                </a:solidFill>
              </a:rPr>
              <a:t>How do we live a life of celebration? </a:t>
            </a:r>
            <a:br>
              <a:rPr lang="en-US" sz="3200" b="1" dirty="0" smtClean="0">
                <a:solidFill>
                  <a:srgbClr val="E78823"/>
                </a:solidFill>
              </a:rPr>
            </a:br>
            <a:r>
              <a:rPr lang="en-US" sz="3200" b="1" dirty="0" smtClean="0">
                <a:solidFill>
                  <a:srgbClr val="E78823"/>
                </a:solidFill>
              </a:rPr>
              <a:t>Practice the discipline of celebration by:</a:t>
            </a:r>
            <a:endParaRPr lang="en-US" sz="3200" b="1" dirty="0">
              <a:solidFill>
                <a:srgbClr val="E7882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66349" y="1011296"/>
            <a:ext cx="9256329" cy="3674924"/>
          </a:xfrm>
          <a:prstGeom prst="rect">
            <a:avLst/>
          </a:prstGeom>
          <a:noFill/>
          <a:ln>
            <a:noFill/>
          </a:ln>
        </p:spPr>
        <p:txBody>
          <a:bodyPr spcFirstLastPara="1" wrap="square" lIns="91425" tIns="91425" rIns="91425" bIns="91425" anchor="t" anchorCtr="0">
            <a:noAutofit/>
          </a:bodyPr>
          <a:lstStyle/>
          <a:p>
            <a:pPr fontAlgn="base">
              <a:buFont typeface="Arial" pitchFamily="34" charset="0"/>
              <a:buChar char="•"/>
            </a:pPr>
            <a:r>
              <a:rPr lang="en-US" sz="2800" dirty="0" smtClean="0"/>
              <a:t> The leaders of Israel led the people in </a:t>
            </a:r>
            <a:r>
              <a:rPr lang="en-US" sz="2800" b="1" i="1" u="sng" dirty="0" smtClean="0"/>
              <a:t>“songs of thanksgiving”</a:t>
            </a:r>
            <a:r>
              <a:rPr lang="en-US" sz="2800" b="1" i="1" dirty="0" smtClean="0"/>
              <a:t> </a:t>
            </a:r>
            <a:r>
              <a:rPr lang="en-US" sz="2800" dirty="0" smtClean="0"/>
              <a:t>(v. 27), with the </a:t>
            </a:r>
            <a:r>
              <a:rPr lang="en-US" sz="2800" b="1" i="1" u="sng" dirty="0" smtClean="0">
                <a:solidFill>
                  <a:schemeClr val="tx1"/>
                </a:solidFill>
              </a:rPr>
              <a:t>two choirs Nehemiah set up</a:t>
            </a:r>
            <a:r>
              <a:rPr lang="en-US" sz="2800" dirty="0" smtClean="0"/>
              <a:t> (v. 31). </a:t>
            </a:r>
          </a:p>
          <a:p>
            <a:pPr fontAlgn="base">
              <a:buFont typeface="Arial" pitchFamily="34" charset="0"/>
              <a:buChar char="•"/>
            </a:pPr>
            <a:r>
              <a:rPr lang="en-US" sz="2800" dirty="0" smtClean="0"/>
              <a:t> One of the ways that </a:t>
            </a:r>
            <a:r>
              <a:rPr lang="en-US" sz="2800" b="1" i="1" u="sng" dirty="0" smtClean="0">
                <a:solidFill>
                  <a:schemeClr val="tx1"/>
                </a:solidFill>
              </a:rPr>
              <a:t>nonbelievers are characterized in Scripture is by not giving thanks to God</a:t>
            </a:r>
            <a:r>
              <a:rPr lang="en-US" sz="2800" dirty="0" smtClean="0">
                <a:solidFill>
                  <a:schemeClr val="tx1"/>
                </a:solidFill>
              </a:rPr>
              <a:t>. </a:t>
            </a:r>
          </a:p>
          <a:p>
            <a:pPr fontAlgn="base">
              <a:buFont typeface="Arial" pitchFamily="34" charset="0"/>
              <a:buChar char="•"/>
            </a:pPr>
            <a:r>
              <a:rPr lang="en-US" sz="2800" dirty="0" smtClean="0">
                <a:solidFill>
                  <a:schemeClr val="tx1"/>
                </a:solidFill>
              </a:rPr>
              <a:t> </a:t>
            </a:r>
            <a:r>
              <a:rPr lang="en-US" sz="2800" dirty="0" smtClean="0"/>
              <a:t>The Apostle Paul on the pagan world: “For although they knew God, </a:t>
            </a:r>
            <a:r>
              <a:rPr lang="en-US" sz="2800" b="1" i="1" u="sng" dirty="0" smtClean="0">
                <a:solidFill>
                  <a:srgbClr val="E78823"/>
                </a:solidFill>
              </a:rPr>
              <a:t>they neither glorified him as God nor gave thanks to him</a:t>
            </a:r>
            <a:r>
              <a:rPr lang="en-US" sz="2800" dirty="0" smtClean="0"/>
              <a:t>, but their thinking became futile and their foolish hearts were darkened” Rom. 1:21 </a:t>
            </a:r>
          </a:p>
          <a:p>
            <a:pPr fontAlgn="base">
              <a:buFont typeface="Arial" pitchFamily="34" charset="0"/>
              <a:buChar char="•"/>
            </a:pPr>
            <a:endParaRPr lang="en-US" sz="2800" dirty="0" smtClean="0">
              <a:solidFill>
                <a:schemeClr val="tx1"/>
              </a:solidFill>
            </a:endParaRPr>
          </a:p>
          <a:p>
            <a:pPr fontAlgn="base">
              <a:buFont typeface="Arial" pitchFamily="34" charset="0"/>
              <a:buChar char="•"/>
            </a:pPr>
            <a:endParaRPr lang="en" sz="32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390524" y="0"/>
            <a:ext cx="8277225" cy="1015663"/>
          </a:xfrm>
          <a:prstGeom prst="rect">
            <a:avLst/>
          </a:prstGeom>
        </p:spPr>
        <p:txBody>
          <a:bodyPr wrap="square">
            <a:spAutoFit/>
          </a:bodyPr>
          <a:lstStyle/>
          <a:p>
            <a:pPr algn="ctr"/>
            <a:r>
              <a:rPr lang="en-US" sz="2800" b="1" dirty="0" smtClean="0">
                <a:solidFill>
                  <a:srgbClr val="E78823"/>
                </a:solidFill>
              </a:rPr>
              <a:t>#1 Practice the Discipline of Celebration by: </a:t>
            </a:r>
            <a:br>
              <a:rPr lang="en-US" sz="2800" b="1" dirty="0" smtClean="0">
                <a:solidFill>
                  <a:srgbClr val="E78823"/>
                </a:solidFill>
              </a:rPr>
            </a:br>
            <a:r>
              <a:rPr lang="en-US" sz="3200" b="1" i="1" u="sng" dirty="0" smtClean="0">
                <a:solidFill>
                  <a:srgbClr val="E78823"/>
                </a:solidFill>
              </a:rPr>
              <a:t>Giving Thanks in Everything</a:t>
            </a:r>
            <a:endParaRPr lang="en-US" sz="2800" i="1" u="sng" dirty="0">
              <a:solidFill>
                <a:srgbClr val="E78823"/>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97880" y="1053337"/>
            <a:ext cx="8972550" cy="3674924"/>
          </a:xfrm>
          <a:prstGeom prst="rect">
            <a:avLst/>
          </a:prstGeom>
          <a:noFill/>
          <a:ln>
            <a:noFill/>
          </a:ln>
        </p:spPr>
        <p:txBody>
          <a:bodyPr spcFirstLastPara="1" wrap="square" lIns="91425" tIns="91425" rIns="91425" bIns="91425" anchor="t" anchorCtr="0">
            <a:noAutofit/>
          </a:bodyPr>
          <a:lstStyle/>
          <a:p>
            <a:pPr fontAlgn="base">
              <a:buFont typeface="Arial" pitchFamily="34" charset="0"/>
              <a:buChar char="•"/>
            </a:pPr>
            <a:r>
              <a:rPr lang="en-US" sz="2800" dirty="0" smtClean="0"/>
              <a:t> 1 Thessalonians 5:18-19: “Give thanks </a:t>
            </a:r>
            <a:r>
              <a:rPr lang="en-US" sz="2800" b="1" i="1" u="sng" dirty="0" smtClean="0">
                <a:solidFill>
                  <a:srgbClr val="E78823"/>
                </a:solidFill>
              </a:rPr>
              <a:t>in all circumstances</a:t>
            </a:r>
            <a:r>
              <a:rPr lang="en-US" sz="2800" dirty="0" smtClean="0"/>
              <a:t>, for this is God’s will for you in Christ Jesus. </a:t>
            </a:r>
            <a:r>
              <a:rPr lang="en-US" sz="2800" b="1" i="1" u="sng" dirty="0" smtClean="0"/>
              <a:t>Do not put out the Spirit’s fire.”</a:t>
            </a:r>
          </a:p>
          <a:p>
            <a:pPr fontAlgn="base">
              <a:buFont typeface="Arial" pitchFamily="34" charset="0"/>
              <a:buChar char="•"/>
            </a:pPr>
            <a:r>
              <a:rPr lang="en-US" sz="2800" dirty="0" smtClean="0"/>
              <a:t> Many Christians are walking around without power because they neglect the practice of thanksgiving.</a:t>
            </a:r>
          </a:p>
          <a:p>
            <a:pPr fontAlgn="base">
              <a:buFont typeface="Arial" pitchFamily="34" charset="0"/>
              <a:buChar char="•"/>
            </a:pPr>
            <a:r>
              <a:rPr lang="en-US" sz="2800" dirty="0" smtClean="0"/>
              <a:t> It means that when we are unthankful, we lose the Spirit of God’s power in our lives. </a:t>
            </a:r>
          </a:p>
          <a:p>
            <a:pPr fontAlgn="base">
              <a:buFont typeface="Arial" pitchFamily="34" charset="0"/>
              <a:buChar char="•"/>
            </a:pPr>
            <a:r>
              <a:rPr lang="en-US" sz="2800" dirty="0" smtClean="0"/>
              <a:t> We lose the power to be joyful, the power to do the works he has called us to do.</a:t>
            </a: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390524" y="0"/>
            <a:ext cx="8277225" cy="1015663"/>
          </a:xfrm>
          <a:prstGeom prst="rect">
            <a:avLst/>
          </a:prstGeom>
        </p:spPr>
        <p:txBody>
          <a:bodyPr wrap="square">
            <a:spAutoFit/>
          </a:bodyPr>
          <a:lstStyle/>
          <a:p>
            <a:pPr algn="ctr"/>
            <a:r>
              <a:rPr lang="en-US" sz="2800" b="1" dirty="0" smtClean="0">
                <a:solidFill>
                  <a:srgbClr val="E78823"/>
                </a:solidFill>
              </a:rPr>
              <a:t>#1 Practice the Discipline of Celebration by: </a:t>
            </a:r>
            <a:br>
              <a:rPr lang="en-US" sz="2800" b="1" dirty="0" smtClean="0">
                <a:solidFill>
                  <a:srgbClr val="E78823"/>
                </a:solidFill>
              </a:rPr>
            </a:br>
            <a:r>
              <a:rPr lang="en-US" sz="3200" b="1" i="1" u="sng" dirty="0" smtClean="0">
                <a:solidFill>
                  <a:srgbClr val="E78823"/>
                </a:solidFill>
              </a:rPr>
              <a:t>Giving Thanks in Everything</a:t>
            </a:r>
            <a:endParaRPr lang="en-US" sz="2800" i="1" u="sng" dirty="0">
              <a:solidFill>
                <a:srgbClr val="E78823"/>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71450" y="958744"/>
            <a:ext cx="8972550" cy="3674924"/>
          </a:xfrm>
          <a:prstGeom prst="rect">
            <a:avLst/>
          </a:prstGeom>
          <a:noFill/>
          <a:ln>
            <a:noFill/>
          </a:ln>
        </p:spPr>
        <p:txBody>
          <a:bodyPr spcFirstLastPara="1" wrap="square" lIns="91425" tIns="91425" rIns="91425" bIns="91425" anchor="t" anchorCtr="0">
            <a:noAutofit/>
          </a:bodyPr>
          <a:lstStyle/>
          <a:p>
            <a:pPr fontAlgn="base">
              <a:buFont typeface="Arial" pitchFamily="34" charset="0"/>
              <a:buChar char="•"/>
            </a:pPr>
            <a:r>
              <a:rPr lang="en-US" sz="2800" dirty="0" smtClean="0"/>
              <a:t> </a:t>
            </a:r>
            <a:r>
              <a:rPr lang="en-US" sz="2800" b="1" i="1" u="sng" dirty="0" smtClean="0"/>
              <a:t>You can bring the discipline of the Word on You.</a:t>
            </a:r>
          </a:p>
          <a:p>
            <a:pPr fontAlgn="base">
              <a:buFont typeface="Arial" pitchFamily="34" charset="0"/>
              <a:buChar char="•"/>
            </a:pPr>
            <a:r>
              <a:rPr lang="en-US" sz="2800" dirty="0" smtClean="0"/>
              <a:t> There are complainers and worriers, that place water on the Spirit’s fire, affecting both themselves &amp; others. </a:t>
            </a:r>
          </a:p>
          <a:p>
            <a:pPr fontAlgn="base">
              <a:buFont typeface="Arial" pitchFamily="34" charset="0"/>
              <a:buChar char="•"/>
            </a:pPr>
            <a:r>
              <a:rPr lang="en-US" sz="2800" dirty="0" smtClean="0"/>
              <a:t> We are commanded to “Do </a:t>
            </a:r>
            <a:r>
              <a:rPr lang="en-US" sz="3200" b="1" i="1" u="sng" dirty="0" smtClean="0">
                <a:solidFill>
                  <a:srgbClr val="E78823"/>
                </a:solidFill>
              </a:rPr>
              <a:t>all things</a:t>
            </a:r>
            <a:r>
              <a:rPr lang="en-US" sz="2800" dirty="0" smtClean="0"/>
              <a:t> without complaining and arguing” (Phil 2:14)  </a:t>
            </a:r>
          </a:p>
          <a:p>
            <a:pPr fontAlgn="base">
              <a:buFont typeface="Arial" pitchFamily="34" charset="0"/>
              <a:buChar char="•"/>
            </a:pPr>
            <a:r>
              <a:rPr lang="en-US" sz="2800" dirty="0" smtClean="0"/>
              <a:t> If you want to live a life of </a:t>
            </a:r>
            <a:br>
              <a:rPr lang="en-US" sz="2800" dirty="0" smtClean="0"/>
            </a:br>
            <a:r>
              <a:rPr lang="en-US" sz="2800" dirty="0" smtClean="0"/>
              <a:t>worship and celebration, </a:t>
            </a:r>
            <a:br>
              <a:rPr lang="en-US" sz="2800" dirty="0" smtClean="0"/>
            </a:br>
            <a:r>
              <a:rPr lang="en-US" sz="2800" dirty="0" smtClean="0"/>
              <a:t>you must put fuel on the fire of God </a:t>
            </a:r>
            <a:br>
              <a:rPr lang="en-US" sz="2800" dirty="0" smtClean="0"/>
            </a:br>
            <a:r>
              <a:rPr lang="en-US" sz="2800" dirty="0" smtClean="0"/>
              <a:t>by living a life of thanksgiving.  </a:t>
            </a:r>
          </a:p>
          <a:p>
            <a:pPr fontAlgn="base"/>
            <a:endParaRPr lang="en" sz="4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390524" y="0"/>
            <a:ext cx="8277225" cy="1015663"/>
          </a:xfrm>
          <a:prstGeom prst="rect">
            <a:avLst/>
          </a:prstGeom>
        </p:spPr>
        <p:txBody>
          <a:bodyPr wrap="square">
            <a:spAutoFit/>
          </a:bodyPr>
          <a:lstStyle/>
          <a:p>
            <a:pPr algn="ctr"/>
            <a:r>
              <a:rPr lang="en-US" sz="2800" b="1" dirty="0" smtClean="0">
                <a:solidFill>
                  <a:srgbClr val="E78823"/>
                </a:solidFill>
              </a:rPr>
              <a:t>#1 Practice the Discipline of Celebration by: </a:t>
            </a:r>
            <a:br>
              <a:rPr lang="en-US" sz="2800" b="1" dirty="0" smtClean="0">
                <a:solidFill>
                  <a:srgbClr val="E78823"/>
                </a:solidFill>
              </a:rPr>
            </a:br>
            <a:r>
              <a:rPr lang="en-US" sz="3200" b="1" i="1" u="sng" dirty="0" smtClean="0">
                <a:solidFill>
                  <a:srgbClr val="E78823"/>
                </a:solidFill>
              </a:rPr>
              <a:t>Giving Thanks in Everything</a:t>
            </a:r>
            <a:endParaRPr lang="en-US" sz="2800" i="1" u="sng" dirty="0">
              <a:solidFill>
                <a:srgbClr val="E78823"/>
              </a:solidFill>
            </a:endParaRPr>
          </a:p>
        </p:txBody>
      </p:sp>
      <p:pic>
        <p:nvPicPr>
          <p:cNvPr id="76802" name="Picture 2" descr="Proverbs 31, Pink Journal with Charm  - "/>
          <p:cNvPicPr>
            <a:picLocks noChangeAspect="1" noChangeArrowheads="1"/>
          </p:cNvPicPr>
          <p:nvPr/>
        </p:nvPicPr>
        <p:blipFill>
          <a:blip r:embed="rId4"/>
          <a:srcRect/>
          <a:stretch>
            <a:fillRect/>
          </a:stretch>
        </p:blipFill>
        <p:spPr bwMode="auto">
          <a:xfrm>
            <a:off x="7514897" y="2869324"/>
            <a:ext cx="1629103" cy="2274175"/>
          </a:xfrm>
          <a:prstGeom prst="rect">
            <a:avLst/>
          </a:prstGeom>
          <a:noFill/>
        </p:spPr>
      </p:pic>
      <p:pic>
        <p:nvPicPr>
          <p:cNvPr id="76804" name="Picture 4" descr="Man of God, Black Journal with Charm  - "/>
          <p:cNvPicPr>
            <a:picLocks noChangeAspect="1" noChangeArrowheads="1"/>
          </p:cNvPicPr>
          <p:nvPr/>
        </p:nvPicPr>
        <p:blipFill>
          <a:blip r:embed="rId5"/>
          <a:srcRect/>
          <a:stretch>
            <a:fillRect/>
          </a:stretch>
        </p:blipFill>
        <p:spPr bwMode="auto">
          <a:xfrm>
            <a:off x="6076625" y="2879834"/>
            <a:ext cx="1547533" cy="226366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3825" y="1095376"/>
            <a:ext cx="8708475" cy="3789224"/>
          </a:xfrm>
          <a:prstGeom prst="rect">
            <a:avLst/>
          </a:prstGeom>
          <a:noFill/>
          <a:ln>
            <a:noFill/>
          </a:ln>
        </p:spPr>
        <p:txBody>
          <a:bodyPr spcFirstLastPara="1" wrap="square" lIns="91425" tIns="91425" rIns="91425" bIns="91425" anchor="t" anchorCtr="0">
            <a:noAutofit/>
          </a:bodyPr>
          <a:lstStyle/>
          <a:p>
            <a:pPr lvl="0">
              <a:lnSpc>
                <a:spcPct val="150000"/>
              </a:lnSpc>
            </a:pPr>
            <a:endParaRPr lang="en" sz="2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0" y="-96738"/>
            <a:ext cx="8924925" cy="1077218"/>
          </a:xfrm>
          <a:prstGeom prst="rect">
            <a:avLst/>
          </a:prstGeom>
        </p:spPr>
        <p:txBody>
          <a:bodyPr wrap="square">
            <a:spAutoFit/>
          </a:bodyPr>
          <a:lstStyle/>
          <a:p>
            <a:pPr algn="ctr"/>
            <a:r>
              <a:rPr lang="en-US" sz="3200" b="1" dirty="0" smtClean="0">
                <a:solidFill>
                  <a:srgbClr val="E78823"/>
                </a:solidFill>
              </a:rPr>
              <a:t>#2 Practice the Discipline of </a:t>
            </a:r>
            <a:br>
              <a:rPr lang="en-US" sz="3200" b="1" dirty="0" smtClean="0">
                <a:solidFill>
                  <a:srgbClr val="E78823"/>
                </a:solidFill>
              </a:rPr>
            </a:br>
            <a:r>
              <a:rPr lang="en-US" sz="3200" b="1" i="1" u="sng" dirty="0" smtClean="0">
                <a:solidFill>
                  <a:srgbClr val="E78823"/>
                </a:solidFill>
              </a:rPr>
              <a:t>Celebration by Planning</a:t>
            </a:r>
            <a:endParaRPr lang="en-US" sz="3200" i="1" u="sng" dirty="0">
              <a:solidFill>
                <a:srgbClr val="E78823"/>
              </a:solidFill>
            </a:endParaRPr>
          </a:p>
        </p:txBody>
      </p:sp>
      <p:sp>
        <p:nvSpPr>
          <p:cNvPr id="12289" name="Rectangle 1"/>
          <p:cNvSpPr>
            <a:spLocks noChangeArrowheads="1"/>
          </p:cNvSpPr>
          <p:nvPr/>
        </p:nvSpPr>
        <p:spPr bwMode="auto">
          <a:xfrm>
            <a:off x="180975" y="1209075"/>
            <a:ext cx="8801099"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b="1" i="0" u="none" strike="noStrike" cap="none" normalizeH="0" baseline="0" dirty="0" smtClean="0">
                <a:ln>
                  <a:noFill/>
                </a:ln>
                <a:solidFill>
                  <a:schemeClr val="tx1"/>
                </a:solidFill>
                <a:effectLst/>
                <a:latin typeface="inherit" charset="0"/>
                <a:ea typeface="Times New Roman" pitchFamily="18" charset="0"/>
                <a:cs typeface="Times New Roman" pitchFamily="18" charset="0"/>
              </a:rPr>
              <a:t> The dedication of the wall of Jerusalem, Israel had set up a special time of celebrating the Lord</a:t>
            </a:r>
            <a:r>
              <a:rPr kumimoji="0" lang="en-US" sz="28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US" sz="2800" b="1" i="0" u="none" strike="noStrike" cap="none" normalizeH="0" baseline="0" dirty="0" smtClean="0">
                <a:ln>
                  <a:noFill/>
                </a:ln>
                <a:solidFill>
                  <a:schemeClr val="tx1"/>
                </a:solidFill>
                <a:effectLst/>
                <a:latin typeface="inherit" charset="0"/>
                <a:ea typeface="Times New Roman" pitchFamily="18" charset="0"/>
                <a:cs typeface="Times New Roman" pitchFamily="18" charset="0"/>
              </a:rPr>
              <a:t>s faithfulness by dedicating the wall to him.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800" b="1" i="0" u="none" strike="noStrike" cap="none" normalizeH="0" baseline="0" dirty="0" smtClean="0">
                <a:ln>
                  <a:noFill/>
                </a:ln>
                <a:solidFill>
                  <a:schemeClr val="tx1"/>
                </a:solidFill>
                <a:effectLst/>
                <a:latin typeface="inherit" charset="0"/>
                <a:ea typeface="Times New Roman" pitchFamily="18" charset="0"/>
                <a:cs typeface="Times New Roman" pitchFamily="18" charset="0"/>
              </a:rPr>
              <a:t> </a:t>
            </a:r>
            <a:r>
              <a:rPr kumimoji="0" lang="en-US" sz="2800" b="1" strike="noStrike" cap="none" normalizeH="0" baseline="0" dirty="0" smtClean="0">
                <a:ln>
                  <a:noFill/>
                </a:ln>
                <a:solidFill>
                  <a:schemeClr val="tx1"/>
                </a:solidFill>
                <a:effectLst/>
                <a:latin typeface="inherit" charset="0"/>
                <a:ea typeface="Times New Roman" pitchFamily="18" charset="0"/>
                <a:cs typeface="Times New Roman" pitchFamily="18" charset="0"/>
              </a:rPr>
              <a:t>It is clear that there was planning involved in this process.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800" b="1" dirty="0" smtClean="0">
                <a:solidFill>
                  <a:schemeClr val="tx1"/>
                </a:solidFill>
                <a:latin typeface="inherit" charset="0"/>
                <a:ea typeface="Times New Roman" pitchFamily="18" charset="0"/>
                <a:cs typeface="Times New Roman" pitchFamily="18" charset="0"/>
              </a:rPr>
              <a:t> </a:t>
            </a:r>
            <a:r>
              <a:rPr kumimoji="0" lang="en-US" sz="2800" b="1" strike="noStrike" cap="none" normalizeH="0" baseline="0" dirty="0" smtClean="0">
                <a:ln>
                  <a:noFill/>
                </a:ln>
                <a:solidFill>
                  <a:schemeClr val="tx1"/>
                </a:solidFill>
                <a:effectLst/>
                <a:latin typeface="inherit" charset="0"/>
                <a:ea typeface="Times New Roman" pitchFamily="18" charset="0"/>
                <a:cs typeface="Times New Roman" pitchFamily="18" charset="0"/>
              </a:rPr>
              <a:t>They decided who would come and how they would lead. </a:t>
            </a:r>
            <a:r>
              <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rPr>
              <a:t>The celebration was meticulously planned.</a:t>
            </a:r>
            <a:endParaRPr kumimoji="0" lang="en-US" sz="7200" b="1" i="1" u="sng" strike="noStrike" cap="none" normalizeH="0" baseline="0" dirty="0" smtClean="0">
              <a:ln>
                <a:noFill/>
              </a:ln>
              <a:solidFill>
                <a:srgbClr val="E78823"/>
              </a:solidFill>
              <a:effectLst/>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50177" name="Rectangle 1"/>
          <p:cNvSpPr>
            <a:spLocks noChangeArrowheads="1"/>
          </p:cNvSpPr>
          <p:nvPr/>
        </p:nvSpPr>
        <p:spPr bwMode="auto">
          <a:xfrm>
            <a:off x="0" y="435050"/>
            <a:ext cx="9001125"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600" b="1" dirty="0" smtClean="0">
                <a:solidFill>
                  <a:srgbClr val="E78823"/>
                </a:solidFill>
                <a:latin typeface="Georgia" pitchFamily="18" charset="0"/>
                <a:ea typeface="Times New Roman" pitchFamily="18" charset="0"/>
                <a:cs typeface="Times New Roman" pitchFamily="18" charset="0"/>
              </a:rPr>
              <a:t>  </a:t>
            </a: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#3 Practice the Discipline of Celebration</a:t>
            </a:r>
            <a:r>
              <a:rPr lang="en-US" sz="3200" dirty="0" smtClean="0">
                <a:solidFill>
                  <a:srgbClr val="E78823"/>
                </a:solidFill>
                <a:latin typeface="Georgia" pitchFamily="18" charset="0"/>
                <a:ea typeface="Times New Roman" pitchFamily="18" charset="0"/>
                <a:cs typeface="Times New Roman" pitchFamily="18" charset="0"/>
              </a:rPr>
              <a:t>          	     </a:t>
            </a:r>
            <a:r>
              <a:rPr kumimoji="0" lang="en-US" sz="3200" b="1" i="1" u="sng"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When Leaders Serve Joyfully</a:t>
            </a:r>
            <a:br>
              <a:rPr kumimoji="0" lang="en-US" sz="3200" b="1" i="1" u="sng"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br>
            <a:endParaRPr kumimoji="0" lang="en-US" sz="1200" b="1" i="1" u="sng" strike="noStrike" cap="none" normalizeH="0" baseline="0" dirty="0" smtClean="0">
              <a:ln>
                <a:noFill/>
              </a:ln>
              <a:solidFill>
                <a:srgbClr val="E78823"/>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Levites were sought out from where they lived and were brought to Jerusalem to celebrate joyfully,</a:t>
            </a:r>
            <a:r>
              <a:rPr kumimoji="0" lang="en-US" sz="2800" b="1" i="0" u="none" strike="noStrike" cap="none" normalizeH="0" dirty="0" smtClean="0">
                <a:ln>
                  <a:noFill/>
                </a:ln>
                <a:solidFill>
                  <a:schemeClr val="bg1"/>
                </a:solidFill>
                <a:effectLst/>
                <a:latin typeface="inherit" charset="0"/>
                <a:ea typeface="Times New Roman" pitchFamily="18" charset="0"/>
                <a:cs typeface="Times New Roman" pitchFamily="18" charset="0"/>
              </a:rPr>
              <a:t> </a:t>
            </a:r>
            <a:r>
              <a:rPr kumimoji="0" lang="en-US" sz="2800" b="1" i="1" u="sng" strike="noStrike" cap="none" normalizeH="0" dirty="0" smtClean="0">
                <a:ln>
                  <a:noFill/>
                </a:ln>
                <a:solidFill>
                  <a:srgbClr val="E78823"/>
                </a:solidFill>
                <a:effectLst/>
                <a:latin typeface="inherit" charset="0"/>
                <a:ea typeface="Times New Roman" pitchFamily="18" charset="0"/>
                <a:cs typeface="Times New Roman" pitchFamily="18" charset="0"/>
              </a:rPr>
              <a:t>BECAUSE they were living in Joy!</a:t>
            </a:r>
            <a:endPar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endParaRPr>
          </a:p>
          <a:p>
            <a:pPr lvl="0" eaLnBrk="0" fontAlgn="base" hangingPunct="0">
              <a:spcBef>
                <a:spcPct val="0"/>
              </a:spcBef>
              <a:spcAft>
                <a:spcPct val="0"/>
              </a:spcAft>
              <a:buClrTx/>
              <a:buFont typeface="Arial" pitchFamily="34" charset="0"/>
              <a:buChar char="•"/>
            </a:pPr>
            <a:r>
              <a:rPr lang="en-US" sz="2800" b="1" dirty="0" smtClean="0">
                <a:solidFill>
                  <a:schemeClr val="bg1"/>
                </a:solidFill>
                <a:latin typeface="inherit" charset="0"/>
                <a:ea typeface="Times New Roman" pitchFamily="18" charset="0"/>
                <a:cs typeface="Times New Roman" pitchFamily="18" charset="0"/>
              </a:rPr>
              <a:t> It was / is important for the leaders to lead the celebration in order for it to affect everybody. </a:t>
            </a:r>
          </a:p>
          <a:p>
            <a:pPr lvl="0" eaLnBrk="0" fontAlgn="base" hangingPunct="0">
              <a:spcBef>
                <a:spcPct val="0"/>
              </a:spcBef>
              <a:spcAft>
                <a:spcPct val="0"/>
              </a:spcAft>
              <a:buClrTx/>
              <a:buFont typeface="Arial" pitchFamily="34" charset="0"/>
              <a:buChar char="•"/>
            </a:pP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a:t>
            </a:r>
            <a:r>
              <a:rPr kumimoji="0" lang="en-US" sz="2800" b="1" strike="noStrike" cap="none" normalizeH="0" baseline="0" dirty="0" smtClean="0">
                <a:ln>
                  <a:noFill/>
                </a:ln>
                <a:solidFill>
                  <a:schemeClr val="bg1"/>
                </a:solidFill>
                <a:effectLst/>
                <a:latin typeface="inherit" charset="0"/>
                <a:ea typeface="Times New Roman" pitchFamily="18" charset="0"/>
                <a:cs typeface="Times New Roman" pitchFamily="18" charset="0"/>
              </a:rPr>
              <a:t>The sound of rejoicing could be heard far away.- by the Jews and the </a:t>
            </a:r>
            <a:r>
              <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rPr>
              <a:t>GENTILES</a:t>
            </a:r>
            <a:r>
              <a:rPr kumimoji="0" lang="en-US" sz="280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3825" y="1095376"/>
            <a:ext cx="8708475" cy="3789224"/>
          </a:xfrm>
          <a:prstGeom prst="rect">
            <a:avLst/>
          </a:prstGeom>
          <a:noFill/>
          <a:ln>
            <a:noFill/>
          </a:ln>
        </p:spPr>
        <p:txBody>
          <a:bodyPr spcFirstLastPara="1" wrap="square" lIns="91425" tIns="91425" rIns="91425" bIns="91425" anchor="t" anchorCtr="0">
            <a:noAutofit/>
          </a:bodyPr>
          <a:lstStyle/>
          <a:p>
            <a:pPr lvl="0">
              <a:lnSpc>
                <a:spcPct val="150000"/>
              </a:lnSpc>
            </a:pPr>
            <a:endParaRPr lang="en" sz="2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0" y="-96738"/>
            <a:ext cx="8924925" cy="1077218"/>
          </a:xfrm>
          <a:prstGeom prst="rect">
            <a:avLst/>
          </a:prstGeom>
        </p:spPr>
        <p:txBody>
          <a:bodyPr wrap="square">
            <a:spAutoFit/>
          </a:bodyPr>
          <a:lstStyle/>
          <a:p>
            <a:pPr algn="ctr"/>
            <a:r>
              <a:rPr lang="en-US" sz="3200" b="1" dirty="0" smtClean="0">
                <a:solidFill>
                  <a:srgbClr val="E78823"/>
                </a:solidFill>
              </a:rPr>
              <a:t>#4 Practice the Discipline of Celebration by:</a:t>
            </a:r>
          </a:p>
          <a:p>
            <a:pPr algn="ctr"/>
            <a:r>
              <a:rPr lang="en-US" sz="3200" b="1" i="1" u="sng" dirty="0" smtClean="0">
                <a:solidFill>
                  <a:srgbClr val="E78823"/>
                </a:solidFill>
              </a:rPr>
              <a:t>Corporate Worship </a:t>
            </a:r>
            <a:endParaRPr lang="en-US" sz="3200" i="1" u="sng" dirty="0">
              <a:solidFill>
                <a:srgbClr val="E78823"/>
              </a:solidFill>
            </a:endParaRPr>
          </a:p>
        </p:txBody>
      </p:sp>
      <p:sp>
        <p:nvSpPr>
          <p:cNvPr id="12289" name="Rectangle 1"/>
          <p:cNvSpPr>
            <a:spLocks noChangeArrowheads="1"/>
          </p:cNvSpPr>
          <p:nvPr/>
        </p:nvSpPr>
        <p:spPr bwMode="auto">
          <a:xfrm>
            <a:off x="180975" y="1104900"/>
            <a:ext cx="8801099"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buFont typeface="Arial" pitchFamily="34" charset="0"/>
              <a:buChar char="•"/>
            </a:pPr>
            <a:r>
              <a:rPr lang="en-US" sz="2800" dirty="0" smtClean="0"/>
              <a:t> </a:t>
            </a:r>
            <a:r>
              <a:rPr lang="en-US" sz="2800" b="1" dirty="0" smtClean="0"/>
              <a:t>The singers had villages of SINGERS for themselves around Jerusalem.  </a:t>
            </a:r>
          </a:p>
          <a:p>
            <a:pPr fontAlgn="base">
              <a:buFont typeface="Arial" pitchFamily="34" charset="0"/>
              <a:buChar char="•"/>
            </a:pPr>
            <a:r>
              <a:rPr lang="en-US" sz="2800" b="1" i="1" u="sng" dirty="0" smtClean="0"/>
              <a:t> In order to live a life of worship, we must be part of a community of worship. </a:t>
            </a:r>
          </a:p>
          <a:p>
            <a:pPr fontAlgn="base">
              <a:buFont typeface="Arial" pitchFamily="34" charset="0"/>
              <a:buChar char="•"/>
            </a:pPr>
            <a:r>
              <a:rPr lang="en-US" sz="2800" b="1" dirty="0" smtClean="0"/>
              <a:t> We need to meet with the people of God to worship. </a:t>
            </a:r>
          </a:p>
          <a:p>
            <a:pPr fontAlgn="base">
              <a:buFont typeface="Arial" pitchFamily="34" charset="0"/>
              <a:buChar char="•"/>
            </a:pPr>
            <a:r>
              <a:rPr lang="en-US" sz="2800" b="1" dirty="0" smtClean="0"/>
              <a:t> There are special things that God does when the people of God are gathered together. Jesus said that when two or more are gathered… (Matt 18:20).</a:t>
            </a:r>
          </a:p>
          <a:p>
            <a:pPr fontAlgn="base">
              <a:buFont typeface="Arial" pitchFamily="34" charset="0"/>
              <a:buChar char="•"/>
            </a:pPr>
            <a:endParaRPr lang="en-US" sz="1200" dirty="0" smtClean="0"/>
          </a:p>
          <a:p>
            <a:pPr fontAlgn="base">
              <a:buFont typeface="Arial" pitchFamily="34" charset="0"/>
              <a:buChar char="•"/>
            </a:pPr>
            <a:endParaRPr lang="en-US" sz="1200"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52225" name="Rectangle 1"/>
          <p:cNvSpPr>
            <a:spLocks noChangeArrowheads="1"/>
          </p:cNvSpPr>
          <p:nvPr/>
        </p:nvSpPr>
        <p:spPr bwMode="auto">
          <a:xfrm>
            <a:off x="136635" y="0"/>
            <a:ext cx="9007366" cy="5124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ClrTx/>
            </a:pP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#5 Practice the Discipline of Celebration 		      by </a:t>
            </a:r>
            <a:r>
              <a:rPr kumimoji="0" lang="en-US" sz="3200" b="1" i="1" u="sng"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Confessing Sins</a:t>
            </a: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
            </a:r>
            <a:b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br>
            <a:endParaRPr lang="en-US" sz="1100" b="1" dirty="0" smtClean="0">
              <a:solidFill>
                <a:srgbClr val="E78823"/>
              </a:solidFill>
              <a:latin typeface="inherit" charset="0"/>
              <a:ea typeface="Times New Roman" pitchFamily="18" charset="0"/>
              <a:cs typeface="Times New Roman" pitchFamily="18" charset="0"/>
            </a:endParaRPr>
          </a:p>
          <a:p>
            <a:pPr lvl="0" fontAlgn="base">
              <a:spcBef>
                <a:spcPct val="0"/>
              </a:spcBef>
              <a:spcAft>
                <a:spcPct val="0"/>
              </a:spcAft>
              <a:buClrTx/>
              <a:buFont typeface="Arial" pitchFamily="34" charset="0"/>
              <a:buChar char="•"/>
            </a:pPr>
            <a:r>
              <a:rPr lang="en-US" sz="2800" b="1" dirty="0" smtClean="0">
                <a:solidFill>
                  <a:schemeClr val="bg1"/>
                </a:solidFill>
                <a:latin typeface="inherit" charset="0"/>
                <a:ea typeface="Times New Roman" pitchFamily="18" charset="0"/>
                <a:cs typeface="Times New Roman" pitchFamily="18" charset="0"/>
              </a:rPr>
              <a:t> When </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the priests and Levites had purified themselves ceremonially, </a:t>
            </a:r>
            <a:r>
              <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rPr>
              <a:t>they purified the people</a:t>
            </a:r>
            <a:r>
              <a:rPr kumimoji="0" lang="en-US" sz="2800" b="1" i="0" u="none" strike="noStrike" cap="none" normalizeH="0" baseline="0" dirty="0" smtClean="0">
                <a:ln>
                  <a:noFill/>
                </a:ln>
                <a:solidFill>
                  <a:srgbClr val="E78823"/>
                </a:solidFill>
                <a:effectLst/>
                <a:latin typeface="inherit" charset="0"/>
                <a:ea typeface="Times New Roman" pitchFamily="18" charset="0"/>
                <a:cs typeface="Times New Roman" pitchFamily="18" charset="0"/>
              </a:rPr>
              <a:t>,..  </a:t>
            </a:r>
            <a:endPar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endParaRPr>
          </a:p>
          <a:p>
            <a:pPr lvl="0" fontAlgn="base">
              <a:spcBef>
                <a:spcPct val="0"/>
              </a:spcBef>
              <a:spcAft>
                <a:spcPct val="0"/>
              </a:spcAft>
              <a:buClrTx/>
              <a:buFont typeface="Arial" pitchFamily="34" charset="0"/>
              <a:buChar char="•"/>
            </a:pPr>
            <a:r>
              <a:rPr lang="en-US" sz="2800" b="1" dirty="0" smtClean="0">
                <a:solidFill>
                  <a:schemeClr val="bg1"/>
                </a:solidFill>
                <a:latin typeface="inherit" charset="0"/>
                <a:ea typeface="Times New Roman" pitchFamily="18" charset="0"/>
                <a:cs typeface="Times New Roman" pitchFamily="18" charset="0"/>
              </a:rPr>
              <a:t> This reminds us that </a:t>
            </a:r>
            <a:r>
              <a:rPr lang="en-US" sz="2800" b="1" i="1" u="sng" dirty="0" smtClean="0">
                <a:solidFill>
                  <a:srgbClr val="E78823"/>
                </a:solidFill>
                <a:latin typeface="inherit" charset="0"/>
                <a:ea typeface="Times New Roman" pitchFamily="18" charset="0"/>
                <a:cs typeface="Times New Roman" pitchFamily="18" charset="0"/>
              </a:rPr>
              <a:t>true joy and celebration comes from right relationship with God – Tell Him!</a:t>
            </a:r>
            <a:endParaRPr lang="en-US" sz="2800" b="1" dirty="0" smtClean="0">
              <a:solidFill>
                <a:schemeClr val="bg1"/>
              </a:solidFill>
              <a:latin typeface="inherit" charset="0"/>
              <a:ea typeface="Times New Roman" pitchFamily="18" charset="0"/>
              <a:cs typeface="Times New Roman" pitchFamily="18" charset="0"/>
            </a:endParaRPr>
          </a:p>
          <a:p>
            <a:pPr lvl="0" fontAlgn="base">
              <a:spcBef>
                <a:spcPct val="0"/>
              </a:spcBef>
              <a:spcAft>
                <a:spcPct val="0"/>
              </a:spcAft>
              <a:buClrTx/>
              <a:buFont typeface="Arial" pitchFamily="34" charset="0"/>
              <a:buChar char="•"/>
            </a:pPr>
            <a:r>
              <a:rPr kumimoji="0" lang="en-US" sz="2800" b="1" i="0" u="none" strike="noStrike" cap="none" normalizeH="0" dirty="0" smtClean="0">
                <a:ln>
                  <a:noFill/>
                </a:ln>
                <a:solidFill>
                  <a:schemeClr val="bg1"/>
                </a:solidFill>
                <a:effectLst/>
                <a:latin typeface="inherit" charset="0"/>
                <a:ea typeface="Times New Roman" pitchFamily="18" charset="0"/>
                <a:cs typeface="Times New Roman" pitchFamily="18" charset="0"/>
              </a:rPr>
              <a:t> </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Ps</a:t>
            </a:r>
            <a:r>
              <a:rPr kumimoji="0" lang="en-US" sz="2800" b="1" i="0" u="none" strike="noStrike" cap="none" normalizeH="0" dirty="0" smtClean="0">
                <a:ln>
                  <a:noFill/>
                </a:ln>
                <a:solidFill>
                  <a:schemeClr val="bg1"/>
                </a:solidFill>
                <a:effectLst/>
                <a:latin typeface="inherit" charset="0"/>
                <a:ea typeface="Times New Roman" pitchFamily="18" charset="0"/>
                <a:cs typeface="Times New Roman" pitchFamily="18" charset="0"/>
              </a:rPr>
              <a:t> </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32:2-5  Blessed is the man whose sin the     	LORD does not count against him… </a:t>
            </a:r>
            <a:endParaRPr kumimoji="0" lang="en-US" sz="2800" b="1" i="0" u="none" strike="noStrike" cap="none" normalizeH="0" baseline="0" dirty="0" smtClean="0">
              <a:ln>
                <a:noFill/>
              </a:ln>
              <a:solidFill>
                <a:schemeClr val="bg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 typeface="Arial" pitchFamily="34" charset="0"/>
              <a:buChar char="•"/>
              <a:tabLst/>
            </a:pPr>
            <a:r>
              <a:rPr lang="en-US" sz="2800" b="1" dirty="0" smtClean="0">
                <a:solidFill>
                  <a:schemeClr val="bg1"/>
                </a:solidFill>
                <a:latin typeface="inherit" charset="0"/>
                <a:ea typeface="Times New Roman" pitchFamily="18" charset="0"/>
                <a:cs typeface="Times New Roman" pitchFamily="18" charset="0"/>
              </a:rPr>
              <a:t>1</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John 1:9</a:t>
            </a:r>
            <a:r>
              <a:rPr kumimoji="0" lang="en-US" sz="2800" b="1" i="0" u="none" strike="noStrike" cap="none" normalizeH="0" baseline="0" dirty="0" smtClean="0">
                <a:ln>
                  <a:noFill/>
                </a:ln>
                <a:solidFill>
                  <a:schemeClr val="bg1"/>
                </a:solidFill>
                <a:effectLst/>
                <a:latin typeface="Calibri"/>
                <a:ea typeface="Times New Roman" pitchFamily="18" charset="0"/>
                <a:cs typeface="Times New Roman" pitchFamily="18" charset="0"/>
              </a:rPr>
              <a:t> “</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If we confess our sins, God is Faithful and Just to forgive </a:t>
            </a:r>
            <a:r>
              <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rPr>
              <a:t>AND</a:t>
            </a:r>
            <a:r>
              <a:rPr kumimoji="0" lang="en-US" sz="2800" b="1" i="1" u="sng" strike="noStrike" cap="none" normalizeH="0" dirty="0" smtClean="0">
                <a:ln>
                  <a:noFill/>
                </a:ln>
                <a:solidFill>
                  <a:srgbClr val="E78823"/>
                </a:solidFill>
                <a:effectLst/>
                <a:latin typeface="inherit" charset="0"/>
                <a:ea typeface="Times New Roman" pitchFamily="18" charset="0"/>
                <a:cs typeface="Times New Roman" pitchFamily="18" charset="0"/>
              </a:rPr>
              <a:t> Purify us</a:t>
            </a:r>
            <a:r>
              <a:rPr kumimoji="0" lang="en-US" sz="2800" b="1" i="0" u="none" strike="noStrike" cap="none" normalizeH="0" dirty="0" smtClean="0">
                <a:ln>
                  <a:noFill/>
                </a:ln>
                <a:solidFill>
                  <a:schemeClr val="bg1"/>
                </a:solidFill>
                <a:effectLst/>
                <a:latin typeface="inherit" charset="0"/>
                <a:ea typeface="Times New Roman" pitchFamily="18" charset="0"/>
                <a:cs typeface="Times New Roman" pitchFamily="18" charset="0"/>
              </a:rPr>
              <a:t>. </a:t>
            </a:r>
            <a:r>
              <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a:t>
            </a:r>
          </a:p>
          <a:p>
            <a:pPr marL="0" marR="0" lvl="0" indent="0" defTabSz="914400" rtl="0" eaLnBrk="0" fontAlgn="base" latinLnBrk="0" hangingPunct="0">
              <a:lnSpc>
                <a:spcPct val="100000"/>
              </a:lnSpc>
              <a:spcBef>
                <a:spcPct val="0"/>
              </a:spcBef>
              <a:spcAft>
                <a:spcPct val="0"/>
              </a:spcAft>
              <a:buClrTx/>
              <a:buSzTx/>
              <a:buFont typeface="Arial" pitchFamily="34" charset="0"/>
              <a:buChar char="•"/>
              <a:tabLst/>
            </a:pPr>
            <a:endParaRPr lang="en-US" sz="2800" b="1" dirty="0" smtClean="0">
              <a:solidFill>
                <a:schemeClr val="bg1"/>
              </a:solidFill>
              <a:latin typeface="inherit" charset="0"/>
              <a:ea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78676" y="1240221"/>
            <a:ext cx="8786648" cy="3225277"/>
          </a:xfrm>
          <a:prstGeom prst="rect">
            <a:avLst/>
          </a:prstGeom>
          <a:noFill/>
          <a:ln>
            <a:noFill/>
          </a:ln>
        </p:spPr>
        <p:txBody>
          <a:bodyPr spcFirstLastPara="1" wrap="square" lIns="91425" tIns="91425" rIns="91425" bIns="91425" anchor="t" anchorCtr="0">
            <a:noAutofit/>
          </a:bodyPr>
          <a:lstStyle/>
          <a:p>
            <a:pPr fontAlgn="base">
              <a:buFont typeface="Arial" pitchFamily="34" charset="0"/>
              <a:buChar char="•"/>
            </a:pPr>
            <a:r>
              <a:rPr lang="en-US" sz="2800" dirty="0" smtClean="0"/>
              <a:t> By walking around the wall, they were </a:t>
            </a:r>
            <a:r>
              <a:rPr lang="en-US" sz="2800" b="1" i="1" u="sng" dirty="0" smtClean="0"/>
              <a:t>claiming God’s promise that HE would</a:t>
            </a:r>
            <a:r>
              <a:rPr lang="en-US" sz="2800" b="1" i="1" dirty="0" smtClean="0"/>
              <a:t> </a:t>
            </a:r>
            <a:r>
              <a:rPr lang="en-US" sz="2800" dirty="0" smtClean="0"/>
              <a:t>give them the land. </a:t>
            </a:r>
          </a:p>
          <a:p>
            <a:pPr fontAlgn="base">
              <a:buFont typeface="Arial" pitchFamily="34" charset="0"/>
              <a:buChar char="•"/>
            </a:pPr>
            <a:r>
              <a:rPr lang="en-US" sz="2800" dirty="0" smtClean="0"/>
              <a:t> We have seen this symbolic walking in Bible. Jericho!</a:t>
            </a:r>
          </a:p>
          <a:p>
            <a:pPr fontAlgn="base">
              <a:buFont typeface="Arial" pitchFamily="34" charset="0"/>
              <a:buChar char="•"/>
            </a:pPr>
            <a:r>
              <a:rPr lang="en-US" sz="2800" b="1" i="1" dirty="0" smtClean="0">
                <a:solidFill>
                  <a:schemeClr val="tx1"/>
                </a:solidFill>
              </a:rPr>
              <a:t> </a:t>
            </a:r>
            <a:r>
              <a:rPr lang="en-US" sz="2800" dirty="0" smtClean="0"/>
              <a:t>There are </a:t>
            </a:r>
            <a:r>
              <a:rPr lang="en-US" sz="2800" b="1" i="1" u="sng" dirty="0" smtClean="0"/>
              <a:t>over 3,000 promises in the Scripture</a:t>
            </a:r>
            <a:r>
              <a:rPr lang="en-US" sz="2800" dirty="0" smtClean="0"/>
              <a:t>, and we must claim them by faith and be obedient to them in order to live a life of celebration. </a:t>
            </a:r>
          </a:p>
          <a:p>
            <a:pPr fontAlgn="base">
              <a:buFont typeface="Arial" pitchFamily="34" charset="0"/>
              <a:buChar char="•"/>
            </a:pPr>
            <a:r>
              <a:rPr lang="en-US" sz="2800" dirty="0" smtClean="0"/>
              <a:t> How can I?  </a:t>
            </a:r>
            <a:r>
              <a:rPr lang="en-US" sz="2800" b="1" i="1" u="sng" dirty="0" smtClean="0"/>
              <a:t>By FAITH!</a:t>
            </a: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178676" y="0"/>
            <a:ext cx="8965324" cy="954107"/>
          </a:xfrm>
          <a:prstGeom prst="rect">
            <a:avLst/>
          </a:prstGeom>
        </p:spPr>
        <p:txBody>
          <a:bodyPr wrap="square">
            <a:spAutoFit/>
          </a:bodyPr>
          <a:lstStyle/>
          <a:p>
            <a:pPr algn="ctr" fontAlgn="base"/>
            <a:r>
              <a:rPr lang="en-US" sz="2800" b="1" dirty="0" smtClean="0">
                <a:solidFill>
                  <a:srgbClr val="E78823"/>
                </a:solidFill>
              </a:rPr>
              <a:t>#6 Practice the Discipline of Celebration by Claiming God’s Promises</a:t>
            </a:r>
            <a:endParaRPr lang="en-US" sz="2800" dirty="0" smtClean="0">
              <a:solidFill>
                <a:srgbClr val="E7882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60417" name="Rectangle 1"/>
          <p:cNvSpPr>
            <a:spLocks noChangeArrowheads="1"/>
          </p:cNvSpPr>
          <p:nvPr/>
        </p:nvSpPr>
        <p:spPr bwMode="auto">
          <a:xfrm>
            <a:off x="0" y="0"/>
            <a:ext cx="901065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#7</a:t>
            </a:r>
            <a:r>
              <a:rPr kumimoji="0" lang="en-US" sz="3200" b="1" i="0" u="none" strike="noStrike" cap="none" normalizeH="0" dirty="0" smtClean="0">
                <a:ln>
                  <a:noFill/>
                </a:ln>
                <a:solidFill>
                  <a:srgbClr val="E78823"/>
                </a:solidFill>
                <a:effectLst/>
                <a:latin typeface="Georgia" pitchFamily="18" charset="0"/>
                <a:ea typeface="Times New Roman" pitchFamily="18" charset="0"/>
                <a:cs typeface="Times New Roman" pitchFamily="18" charset="0"/>
              </a:rPr>
              <a:t> </a:t>
            </a: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Practice the Discipline of Celebration by: </a:t>
            </a:r>
            <a:r>
              <a:rPr kumimoji="0" lang="en-US" sz="3200" b="1" i="0" u="sng"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Investing in the House of God</a:t>
            </a:r>
            <a:endParaRPr kumimoji="0" lang="en-US" sz="3200" b="0" i="0" u="sng" strike="noStrike" cap="none" normalizeH="0" baseline="0" dirty="0" smtClean="0">
              <a:ln>
                <a:noFill/>
              </a:ln>
              <a:solidFill>
                <a:srgbClr val="E78823"/>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That day they offered great sacrifices… </a:t>
            </a:r>
            <a:r>
              <a:rPr kumimoji="0" lang="en-US" sz="2800" b="1" i="1" u="sng" strike="noStrike" cap="none" normalizeH="0" baseline="0" dirty="0" smtClean="0">
                <a:ln>
                  <a:noFill/>
                </a:ln>
                <a:solidFill>
                  <a:srgbClr val="E78823"/>
                </a:solidFill>
                <a:effectLst/>
                <a:latin typeface="inherit" charset="0"/>
                <a:ea typeface="Times New Roman" pitchFamily="18" charset="0"/>
                <a:cs typeface="Times New Roman" pitchFamily="18" charset="0"/>
              </a:rPr>
              <a:t>Our joy is the greatest when we invested in the house of God</a:t>
            </a:r>
            <a:r>
              <a:rPr lang="en-US" sz="2800" dirty="0" smtClean="0">
                <a:solidFill>
                  <a:schemeClr val="bg1"/>
                </a:solidFill>
                <a:latin typeface="inherit" charset="0"/>
                <a:ea typeface="Times New Roman" pitchFamily="18" charset="0"/>
                <a:cs typeface="Times New Roman" pitchFamily="18" charset="0"/>
              </a:rPr>
              <a:t>.</a:t>
            </a: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It</a:t>
            </a:r>
            <a:r>
              <a:rPr kumimoji="0" lang="en-US" sz="2800" b="0" i="0" u="none" strike="noStrike" cap="none" normalizeH="0" baseline="0" dirty="0" smtClean="0">
                <a:ln>
                  <a:noFill/>
                </a:ln>
                <a:solidFill>
                  <a:schemeClr val="bg1"/>
                </a:solidFill>
                <a:effectLst/>
                <a:latin typeface="Calibri"/>
                <a:ea typeface="Times New Roman" pitchFamily="18" charset="0"/>
                <a:cs typeface="Times New Roman" pitchFamily="18" charset="0"/>
              </a:rPr>
              <a:t>’</a:t>
            </a: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s an </a:t>
            </a:r>
            <a:r>
              <a:rPr kumimoji="0" lang="en-US" sz="2800" b="1" i="1" u="sng" strike="noStrike" cap="none" normalizeH="0" baseline="0" dirty="0" smtClean="0">
                <a:ln>
                  <a:noFill/>
                </a:ln>
                <a:solidFill>
                  <a:schemeClr val="bg1"/>
                </a:solidFill>
                <a:effectLst/>
                <a:latin typeface="inherit" charset="0"/>
                <a:ea typeface="Times New Roman" pitchFamily="18" charset="0"/>
                <a:cs typeface="Times New Roman" pitchFamily="18" charset="0"/>
              </a:rPr>
              <a:t>investment</a:t>
            </a: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because of how they gave. (V. 43)</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Many people </a:t>
            </a:r>
            <a:r>
              <a:rPr kumimoji="0" lang="en-US" sz="2800" b="1" i="1" u="sng" strike="noStrike" cap="none" normalizeH="0" baseline="0" dirty="0" smtClean="0">
                <a:ln>
                  <a:noFill/>
                </a:ln>
                <a:solidFill>
                  <a:schemeClr val="bg1"/>
                </a:solidFill>
                <a:effectLst/>
                <a:latin typeface="inherit" charset="0"/>
                <a:ea typeface="Times New Roman" pitchFamily="18" charset="0"/>
                <a:cs typeface="Times New Roman" pitchFamily="18" charset="0"/>
              </a:rPr>
              <a:t>struggle with living a life of celebration because they are not really invested in their church</a:t>
            </a:r>
            <a:r>
              <a:rPr lang="en-US" sz="2800" dirty="0" smtClean="0">
                <a:solidFill>
                  <a:schemeClr val="bg1"/>
                </a:solidFill>
                <a:latin typeface="inherit" charset="0"/>
                <a:ea typeface="Times New Roman" pitchFamily="18" charset="0"/>
                <a:cs typeface="Times New Roman" pitchFamily="18" charset="0"/>
              </a:rPr>
              <a:t> </a:t>
            </a:r>
            <a:r>
              <a:rPr lang="en-US" sz="2800" b="1" dirty="0" smtClean="0">
                <a:solidFill>
                  <a:schemeClr val="bg1"/>
                </a:solidFill>
                <a:latin typeface="inherit" charset="0"/>
                <a:ea typeface="Times New Roman" pitchFamily="18" charset="0"/>
                <a:cs typeface="Times New Roman" pitchFamily="18" charset="0"/>
              </a:rPr>
              <a:t>or God’s People. </a:t>
            </a:r>
          </a:p>
          <a:p>
            <a:pPr lvl="0" eaLnBrk="0" fontAlgn="base" hangingPunct="0">
              <a:spcBef>
                <a:spcPct val="0"/>
              </a:spcBef>
              <a:spcAft>
                <a:spcPct val="0"/>
              </a:spcAft>
              <a:buClrTx/>
              <a:buFont typeface="Arial" pitchFamily="34" charset="0"/>
              <a:buChar char="•"/>
            </a:pPr>
            <a:r>
              <a:rPr kumimoji="0" lang="en-US" sz="2800" b="1" i="0" u="none" strike="noStrike" cap="none" normalizeH="0" dirty="0" smtClean="0">
                <a:ln>
                  <a:noFill/>
                </a:ln>
                <a:solidFill>
                  <a:schemeClr val="bg1"/>
                </a:solidFill>
                <a:effectLst/>
                <a:latin typeface="inherit" charset="0"/>
                <a:ea typeface="Times New Roman" pitchFamily="18" charset="0"/>
                <a:cs typeface="Times New Roman" pitchFamily="18" charset="0"/>
              </a:rPr>
              <a:t> </a:t>
            </a:r>
            <a:r>
              <a:rPr lang="en-US" sz="2800" b="1" dirty="0" smtClean="0">
                <a:solidFill>
                  <a:schemeClr val="bg1"/>
                </a:solidFill>
                <a:latin typeface="inherit" charset="0"/>
                <a:ea typeface="Times New Roman" pitchFamily="18" charset="0"/>
                <a:cs typeface="Times New Roman" pitchFamily="18" charset="0"/>
              </a:rPr>
              <a:t>Proverbs 11:25</a:t>
            </a:r>
            <a:r>
              <a:rPr lang="en-US" sz="2800" b="1" dirty="0" smtClean="0">
                <a:solidFill>
                  <a:schemeClr val="bg1"/>
                </a:solidFill>
                <a:latin typeface="Calibri"/>
                <a:ea typeface="Times New Roman" pitchFamily="18" charset="0"/>
                <a:cs typeface="Times New Roman" pitchFamily="18" charset="0"/>
              </a:rPr>
              <a:t>  “</a:t>
            </a:r>
            <a:r>
              <a:rPr lang="en-US" sz="2800" b="1" dirty="0" smtClean="0">
                <a:solidFill>
                  <a:schemeClr val="bg1"/>
                </a:solidFill>
                <a:latin typeface="inherit" charset="0"/>
                <a:ea typeface="Times New Roman" pitchFamily="18" charset="0"/>
                <a:cs typeface="Times New Roman" pitchFamily="18" charset="0"/>
              </a:rPr>
              <a:t>Those who refresh others shall themselves be refreshed.</a:t>
            </a:r>
            <a:r>
              <a:rPr lang="en-US" sz="2800" b="1" dirty="0" smtClean="0">
                <a:solidFill>
                  <a:schemeClr val="bg1"/>
                </a:solidFill>
                <a:latin typeface="Calibri"/>
                <a:ea typeface="Times New Roman" pitchFamily="18" charset="0"/>
                <a:cs typeface="Times New Roman" pitchFamily="18" charset="0"/>
              </a:rPr>
              <a:t>”</a:t>
            </a:r>
            <a:endParaRPr kumimoji="0" lang="en-US" sz="2800" b="1" i="0" u="none" strike="noStrike" cap="none" normalizeH="0" baseline="0" dirty="0" smtClean="0">
              <a:ln>
                <a:noFill/>
              </a:ln>
              <a:solidFill>
                <a:schemeClr val="bg1"/>
              </a:solidFill>
              <a:effectLst/>
              <a:latin typeface="inherit" charset="0"/>
              <a:ea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60417" name="Rectangle 1"/>
          <p:cNvSpPr>
            <a:spLocks noChangeArrowheads="1"/>
          </p:cNvSpPr>
          <p:nvPr/>
        </p:nvSpPr>
        <p:spPr bwMode="auto">
          <a:xfrm>
            <a:off x="241738" y="0"/>
            <a:ext cx="876891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#7</a:t>
            </a:r>
            <a:r>
              <a:rPr kumimoji="0" lang="en-US" sz="3200" b="1" i="0" u="none" strike="noStrike" cap="none" normalizeH="0" dirty="0" smtClean="0">
                <a:ln>
                  <a:noFill/>
                </a:ln>
                <a:solidFill>
                  <a:srgbClr val="E78823"/>
                </a:solidFill>
                <a:effectLst/>
                <a:latin typeface="Georgia" pitchFamily="18" charset="0"/>
                <a:ea typeface="Times New Roman" pitchFamily="18" charset="0"/>
                <a:cs typeface="Times New Roman" pitchFamily="18" charset="0"/>
              </a:rPr>
              <a:t> </a:t>
            </a:r>
            <a:r>
              <a:rPr kumimoji="0" lang="en-US" sz="3200" b="1" i="0" u="none"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Practice the Discipline of Celebration by: </a:t>
            </a:r>
            <a:r>
              <a:rPr kumimoji="0" lang="en-US" sz="3200" b="1" i="0" u="sng" strike="noStrike" cap="none" normalizeH="0" baseline="0" dirty="0" smtClean="0">
                <a:ln>
                  <a:noFill/>
                </a:ln>
                <a:solidFill>
                  <a:srgbClr val="E78823"/>
                </a:solidFill>
                <a:effectLst/>
                <a:latin typeface="Georgia" pitchFamily="18" charset="0"/>
                <a:ea typeface="Times New Roman" pitchFamily="18" charset="0"/>
                <a:cs typeface="Times New Roman" pitchFamily="18" charset="0"/>
              </a:rPr>
              <a:t>Investing in the House of God</a:t>
            </a:r>
            <a:endParaRPr kumimoji="0" lang="en-US" sz="3200" b="0" i="0" u="sng" strike="noStrike" cap="none" normalizeH="0" baseline="0" dirty="0" smtClean="0">
              <a:ln>
                <a:noFill/>
              </a:ln>
              <a:solidFill>
                <a:srgbClr val="E78823"/>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inherit"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Jesus said: </a:t>
            </a:r>
            <a:r>
              <a:rPr kumimoji="0" lang="en-US" sz="3600" b="1" i="0" u="none" strike="noStrike" cap="none" normalizeH="0" baseline="0" dirty="0" smtClean="0">
                <a:ln>
                  <a:noFill/>
                </a:ln>
                <a:solidFill>
                  <a:schemeClr val="bg1"/>
                </a:solidFill>
                <a:effectLst/>
                <a:latin typeface="Calibri"/>
                <a:ea typeface="Times New Roman" pitchFamily="18" charset="0"/>
                <a:cs typeface="Times New Roman" pitchFamily="18" charset="0"/>
              </a:rPr>
              <a:t>“</a:t>
            </a:r>
            <a:r>
              <a:rPr kumimoji="0" lang="en-US" sz="36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Give, and it will be given to you. A good measure, pressed down, shaken together and running over, will be poured into your lap. For with the measure you use, it will be measured to you</a:t>
            </a:r>
            <a:r>
              <a:rPr kumimoji="0" lang="en-US" sz="3600" b="1" i="0" u="none" strike="noStrike" cap="none" normalizeH="0" baseline="0" dirty="0" smtClean="0">
                <a:ln>
                  <a:noFill/>
                </a:ln>
                <a:solidFill>
                  <a:schemeClr val="bg1"/>
                </a:solidFill>
                <a:effectLst/>
                <a:latin typeface="Calibri"/>
                <a:ea typeface="Times New Roman" pitchFamily="18" charset="0"/>
                <a:cs typeface="Times New Roman" pitchFamily="18" charset="0"/>
              </a:rPr>
              <a:t>”</a:t>
            </a:r>
            <a:r>
              <a:rPr kumimoji="0" lang="en-US" sz="3600" b="1" i="0" u="none" strike="noStrike" cap="none" normalizeH="0" baseline="0" dirty="0" smtClean="0">
                <a:ln>
                  <a:noFill/>
                </a:ln>
                <a:solidFill>
                  <a:schemeClr val="bg1"/>
                </a:solidFill>
                <a:effectLst/>
                <a:latin typeface="inherit" charset="0"/>
                <a:ea typeface="Times New Roman" pitchFamily="18" charset="0"/>
                <a:cs typeface="Times New Roman" pitchFamily="18" charset="0"/>
              </a:rPr>
              <a:t> (Luke 6:38).</a:t>
            </a:r>
            <a:r>
              <a:rPr kumimoji="0" lang="en-US" sz="3600" b="1" i="0" u="none" strike="noStrike" cap="none" normalizeH="0" baseline="0" dirty="0" smtClean="0">
                <a:ln>
                  <a:noFill/>
                </a:ln>
                <a:solidFill>
                  <a:schemeClr val="bg1"/>
                </a:solidFill>
                <a:effectLst/>
                <a:latin typeface="Calibri"/>
                <a:ea typeface="Times New Roman" pitchFamily="18" charset="0"/>
                <a:cs typeface="Times New Roman"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6124" y="998488"/>
            <a:ext cx="8986345" cy="3654232"/>
          </a:xfrm>
          <a:prstGeom prst="rect">
            <a:avLst/>
          </a:prstGeom>
          <a:noFill/>
          <a:ln>
            <a:noFill/>
          </a:ln>
        </p:spPr>
        <p:txBody>
          <a:bodyPr spcFirstLastPara="1" wrap="square" lIns="91425" tIns="91425" rIns="91425" bIns="91425" anchor="t" anchorCtr="0">
            <a:noAutofit/>
          </a:bodyPr>
          <a:lstStyle/>
          <a:p>
            <a:pPr fontAlgn="base">
              <a:buFont typeface="Arial" pitchFamily="34" charset="0"/>
              <a:buChar char="•"/>
            </a:pPr>
            <a:r>
              <a:rPr lang="en-US" sz="2800" dirty="0" smtClean="0"/>
              <a:t> In Nehemiah 13:1 “On that day when the Law of Moses was read aloud to everyone, it was discovered…</a:t>
            </a:r>
          </a:p>
          <a:p>
            <a:pPr fontAlgn="base">
              <a:buFont typeface="Arial" pitchFamily="34" charset="0"/>
              <a:buChar char="•"/>
            </a:pPr>
            <a:r>
              <a:rPr lang="en-US" sz="2800" dirty="0" smtClean="0"/>
              <a:t> The dedication of the wall included reading Scripture </a:t>
            </a:r>
            <a:r>
              <a:rPr lang="en-US" sz="2800" b="1" i="1" u="sng" dirty="0" smtClean="0"/>
              <a:t>and obeying it. </a:t>
            </a:r>
          </a:p>
          <a:p>
            <a:pPr fontAlgn="base">
              <a:buFont typeface="Arial" pitchFamily="34" charset="0"/>
              <a:buChar char="•"/>
            </a:pPr>
            <a:r>
              <a:rPr lang="en-US" sz="2800" dirty="0" smtClean="0"/>
              <a:t> This must be true for us as well. </a:t>
            </a:r>
          </a:p>
          <a:p>
            <a:pPr fontAlgn="base">
              <a:buFont typeface="Arial" pitchFamily="34" charset="0"/>
              <a:buChar char="•"/>
            </a:pPr>
            <a:r>
              <a:rPr lang="en-US" sz="2800" dirty="0" smtClean="0"/>
              <a:t> If we are going to lead our lives and the people we serve in celebration, we must lead them to </a:t>
            </a:r>
            <a:r>
              <a:rPr lang="en-US" sz="2800" b="1" i="1" u="sng" dirty="0" smtClean="0">
                <a:solidFill>
                  <a:schemeClr val="tx1"/>
                </a:solidFill>
              </a:rPr>
              <a:t>honor the Word of God and to submit to it.</a:t>
            </a:r>
          </a:p>
          <a:p>
            <a:pPr fontAlgn="base"/>
            <a:endParaRPr lang="en-US" sz="2000" dirty="0" smtClean="0"/>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0" y="0"/>
            <a:ext cx="8963025" cy="954107"/>
          </a:xfrm>
          <a:prstGeom prst="rect">
            <a:avLst/>
          </a:prstGeom>
        </p:spPr>
        <p:txBody>
          <a:bodyPr wrap="square">
            <a:spAutoFit/>
          </a:bodyPr>
          <a:lstStyle/>
          <a:p>
            <a:pPr algn="ctr" fontAlgn="base"/>
            <a:r>
              <a:rPr lang="en-US" sz="2800" b="1" dirty="0" smtClean="0">
                <a:solidFill>
                  <a:srgbClr val="E78823"/>
                </a:solidFill>
              </a:rPr>
              <a:t>#8 Practice the Discipline of Celebration by:</a:t>
            </a:r>
            <a:br>
              <a:rPr lang="en-US" sz="2800" b="1" dirty="0" smtClean="0">
                <a:solidFill>
                  <a:srgbClr val="E78823"/>
                </a:solidFill>
              </a:rPr>
            </a:br>
            <a:r>
              <a:rPr lang="en-US" sz="2800" b="1" dirty="0" smtClean="0">
                <a:solidFill>
                  <a:srgbClr val="E78823"/>
                </a:solidFill>
              </a:rPr>
              <a:t>Being Devoted to the Word of God</a:t>
            </a:r>
            <a:endParaRPr lang="en-US" sz="2800" dirty="0" smtClean="0">
              <a:solidFill>
                <a:srgbClr val="E7882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3825" y="1095376"/>
            <a:ext cx="8708475" cy="3789224"/>
          </a:xfrm>
          <a:prstGeom prst="rect">
            <a:avLst/>
          </a:prstGeom>
          <a:noFill/>
          <a:ln>
            <a:noFill/>
          </a:ln>
        </p:spPr>
        <p:txBody>
          <a:bodyPr spcFirstLastPara="1" wrap="square" lIns="91425" tIns="91425" rIns="91425" bIns="91425" anchor="t" anchorCtr="0">
            <a:noAutofit/>
          </a:bodyPr>
          <a:lstStyle/>
          <a:p>
            <a:pPr lvl="0">
              <a:lnSpc>
                <a:spcPct val="150000"/>
              </a:lnSpc>
            </a:pPr>
            <a:endParaRPr lang="en" sz="2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0" y="-96738"/>
            <a:ext cx="8924925" cy="1077218"/>
          </a:xfrm>
          <a:prstGeom prst="rect">
            <a:avLst/>
          </a:prstGeom>
        </p:spPr>
        <p:txBody>
          <a:bodyPr wrap="square">
            <a:spAutoFit/>
          </a:bodyPr>
          <a:lstStyle/>
          <a:p>
            <a:pPr algn="ctr"/>
            <a:r>
              <a:rPr lang="en-US" sz="3200" b="1" dirty="0" smtClean="0">
                <a:solidFill>
                  <a:srgbClr val="E78823"/>
                </a:solidFill>
              </a:rPr>
              <a:t>Practice the Discipline of </a:t>
            </a:r>
            <a:br>
              <a:rPr lang="en-US" sz="3200" b="1" dirty="0" smtClean="0">
                <a:solidFill>
                  <a:srgbClr val="E78823"/>
                </a:solidFill>
              </a:rPr>
            </a:br>
            <a:r>
              <a:rPr lang="en-US" sz="3200" b="1" dirty="0" smtClean="0">
                <a:solidFill>
                  <a:srgbClr val="E78823"/>
                </a:solidFill>
              </a:rPr>
              <a:t>Celebration </a:t>
            </a:r>
            <a:endParaRPr lang="en-US" sz="3200" dirty="0">
              <a:solidFill>
                <a:srgbClr val="E78823"/>
              </a:solidFill>
            </a:endParaRPr>
          </a:p>
        </p:txBody>
      </p:sp>
      <p:sp>
        <p:nvSpPr>
          <p:cNvPr id="12289" name="Rectangle 1"/>
          <p:cNvSpPr>
            <a:spLocks noChangeArrowheads="1"/>
          </p:cNvSpPr>
          <p:nvPr/>
        </p:nvSpPr>
        <p:spPr bwMode="auto">
          <a:xfrm>
            <a:off x="180975" y="1104900"/>
            <a:ext cx="8801099"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r>
              <a:rPr lang="en-US" sz="3200" dirty="0" smtClean="0"/>
              <a:t>So whether you eat or drink or whatever you do, </a:t>
            </a:r>
            <a:r>
              <a:rPr lang="en-US" sz="3200" b="1" i="1" u="sng" dirty="0" smtClean="0"/>
              <a:t>do it all for the glory of God</a:t>
            </a:r>
            <a:r>
              <a:rPr lang="en-US" sz="3200" dirty="0" smtClean="0"/>
              <a:t>. 1 Cor. 10:31</a:t>
            </a:r>
          </a:p>
          <a:p>
            <a:pPr fontAlgn="base"/>
            <a:r>
              <a:rPr lang="en-US" sz="3200" dirty="0" smtClean="0"/>
              <a:t>Whatever you do, </a:t>
            </a:r>
            <a:r>
              <a:rPr lang="en-US" sz="3200" b="1" u="sng" dirty="0" smtClean="0"/>
              <a:t>work at it with all your heart, as working for the Lord</a:t>
            </a:r>
            <a:r>
              <a:rPr lang="en-US" sz="3200" dirty="0" smtClean="0"/>
              <a:t>, not for men.</a:t>
            </a:r>
            <a:br>
              <a:rPr lang="en-US" sz="3200" dirty="0" smtClean="0"/>
            </a:br>
            <a:r>
              <a:rPr lang="en-US" sz="3200" dirty="0" smtClean="0"/>
              <a:t>Colossians 3:23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smtClean="0">
              <a:ln>
                <a:noFill/>
              </a:ln>
              <a:solidFill>
                <a:srgbClr val="E78823"/>
              </a:solidFill>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3825" y="1095376"/>
            <a:ext cx="8708475" cy="3789224"/>
          </a:xfrm>
          <a:prstGeom prst="rect">
            <a:avLst/>
          </a:prstGeom>
          <a:noFill/>
          <a:ln>
            <a:noFill/>
          </a:ln>
        </p:spPr>
        <p:txBody>
          <a:bodyPr spcFirstLastPara="1" wrap="square" lIns="91425" tIns="91425" rIns="91425" bIns="91425" anchor="t" anchorCtr="0">
            <a:noAutofit/>
          </a:bodyPr>
          <a:lstStyle/>
          <a:p>
            <a:pPr lvl="0">
              <a:lnSpc>
                <a:spcPct val="150000"/>
              </a:lnSpc>
            </a:pPr>
            <a:endParaRPr lang="en" sz="2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0" y="-96738"/>
            <a:ext cx="8924925" cy="1077218"/>
          </a:xfrm>
          <a:prstGeom prst="rect">
            <a:avLst/>
          </a:prstGeom>
        </p:spPr>
        <p:txBody>
          <a:bodyPr wrap="square">
            <a:spAutoFit/>
          </a:bodyPr>
          <a:lstStyle/>
          <a:p>
            <a:pPr algn="ctr"/>
            <a:r>
              <a:rPr lang="en-US" sz="3200" b="1" dirty="0" smtClean="0">
                <a:solidFill>
                  <a:srgbClr val="E78823"/>
                </a:solidFill>
              </a:rPr>
              <a:t>Practice the Discipline of </a:t>
            </a:r>
            <a:br>
              <a:rPr lang="en-US" sz="3200" b="1" dirty="0" smtClean="0">
                <a:solidFill>
                  <a:srgbClr val="E78823"/>
                </a:solidFill>
              </a:rPr>
            </a:br>
            <a:r>
              <a:rPr lang="en-US" sz="3200" b="1" dirty="0" smtClean="0">
                <a:solidFill>
                  <a:srgbClr val="E78823"/>
                </a:solidFill>
              </a:rPr>
              <a:t>Celebration </a:t>
            </a:r>
            <a:endParaRPr lang="en-US" sz="3200" dirty="0">
              <a:solidFill>
                <a:srgbClr val="E78823"/>
              </a:solidFill>
            </a:endParaRPr>
          </a:p>
        </p:txBody>
      </p:sp>
      <p:sp>
        <p:nvSpPr>
          <p:cNvPr id="12289" name="Rectangle 1"/>
          <p:cNvSpPr>
            <a:spLocks noChangeArrowheads="1"/>
          </p:cNvSpPr>
          <p:nvPr/>
        </p:nvSpPr>
        <p:spPr bwMode="auto">
          <a:xfrm>
            <a:off x="157826" y="1059083"/>
            <a:ext cx="8801099"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r>
              <a:rPr lang="en-US" sz="2800" dirty="0" smtClean="0"/>
              <a:t>We dedicate everything to God by thanking him for everything. This means that we recognize that everything is from him and for him.</a:t>
            </a:r>
          </a:p>
          <a:p>
            <a:pPr lvl="0" fontAlgn="base"/>
            <a:r>
              <a:rPr lang="en-US" sz="2800" dirty="0" smtClean="0"/>
              <a:t>We dedicate everything to God by working at it with all of our hearts (Col 3:23). </a:t>
            </a:r>
          </a:p>
          <a:p>
            <a:pPr lvl="0" fontAlgn="base"/>
            <a:r>
              <a:rPr lang="en-US" sz="2800" dirty="0" smtClean="0"/>
              <a:t>We cannot dedicate our scraps to God—only our best.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smtClean="0">
              <a:ln>
                <a:noFill/>
              </a:ln>
              <a:solidFill>
                <a:srgbClr val="E78823"/>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6"/>
        <p:cNvGrpSpPr/>
        <p:nvPr/>
      </p:nvGrpSpPr>
      <p:grpSpPr>
        <a:xfrm>
          <a:off x="0" y="0"/>
          <a:ext cx="0" cy="0"/>
          <a:chOff x="0" y="0"/>
          <a:chExt cx="0" cy="0"/>
        </a:xfrm>
      </p:grpSpPr>
      <p:sp>
        <p:nvSpPr>
          <p:cNvPr id="5" name="TextBox 4"/>
          <p:cNvSpPr txBox="1"/>
          <p:nvPr/>
        </p:nvSpPr>
        <p:spPr>
          <a:xfrm>
            <a:off x="498929" y="1395200"/>
            <a:ext cx="8245928" cy="2462213"/>
          </a:xfrm>
          <a:prstGeom prst="rect">
            <a:avLst/>
          </a:prstGeom>
          <a:noFill/>
        </p:spPr>
        <p:txBody>
          <a:bodyPr wrap="square" rtlCol="0">
            <a:spAutoFit/>
          </a:bodyPr>
          <a:lstStyle/>
          <a:p>
            <a:pPr algn="ctr"/>
            <a:r>
              <a:rPr lang="en-US" sz="10000" cap="all" dirty="0" smtClean="0">
                <a:solidFill>
                  <a:srgbClr val="E78823"/>
                </a:solidFill>
                <a:latin typeface="Montserrat Bold"/>
                <a:cs typeface="Montserrat Bold"/>
              </a:rPr>
              <a:t>Thank you</a:t>
            </a:r>
          </a:p>
          <a:p>
            <a:pPr algn="ctr"/>
            <a:r>
              <a:rPr lang="en-US" sz="5400" cap="all" dirty="0" smtClean="0">
                <a:solidFill>
                  <a:srgbClr val="FFFFFF"/>
                </a:solidFill>
                <a:latin typeface="Montserrat Regular"/>
                <a:cs typeface="Montserrat Regular"/>
              </a:rPr>
              <a:t>For joining us</a:t>
            </a:r>
            <a:endParaRPr lang="en-US" sz="5400" cap="all" dirty="0">
              <a:solidFill>
                <a:srgbClr val="FFFFFF"/>
              </a:solidFill>
              <a:latin typeface="Montserrat Regular"/>
              <a:cs typeface="Montserrat Regul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3"/>
        <p:cNvGrpSpPr/>
        <p:nvPr/>
      </p:nvGrpSpPr>
      <p:grpSpPr>
        <a:xfrm>
          <a:off x="0" y="0"/>
          <a:ext cx="0" cy="0"/>
          <a:chOff x="0" y="0"/>
          <a:chExt cx="0" cy="0"/>
        </a:xfrm>
      </p:grpSpPr>
      <p:sp>
        <p:nvSpPr>
          <p:cNvPr id="3" name="Google Shape;63;p15"/>
          <p:cNvSpPr txBox="1"/>
          <p:nvPr/>
        </p:nvSpPr>
        <p:spPr>
          <a:xfrm>
            <a:off x="217713" y="1941281"/>
            <a:ext cx="8726715" cy="1025072"/>
          </a:xfrm>
          <a:prstGeom prst="rect">
            <a:avLst/>
          </a:prstGeom>
          <a:noFill/>
          <a:ln>
            <a:noFill/>
          </a:ln>
        </p:spPr>
        <p:txBody>
          <a:bodyPr spcFirstLastPara="1" wrap="square" lIns="91425" tIns="91425" rIns="91425" bIns="91425" anchor="t" anchorCtr="0">
            <a:noAutofit/>
          </a:bodyPr>
          <a:lstStyle/>
          <a:p>
            <a:pPr algn="ctr"/>
            <a:r>
              <a:rPr lang="en-US" sz="6500" cap="all" dirty="0" smtClean="0">
                <a:solidFill>
                  <a:schemeClr val="bg1"/>
                </a:solidFill>
                <a:latin typeface="Montserrat Medium"/>
                <a:cs typeface="Montserrat Medium"/>
              </a:rPr>
              <a:t>Announcements</a:t>
            </a:r>
            <a:endParaRPr lang="en-US" sz="6500" cap="all" dirty="0">
              <a:solidFill>
                <a:schemeClr val="bg1"/>
              </a:solidFill>
              <a:latin typeface="Montserrat Medium"/>
              <a:cs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6145" name="Rectangle 1"/>
          <p:cNvSpPr>
            <a:spLocks noChangeArrowheads="1"/>
          </p:cNvSpPr>
          <p:nvPr/>
        </p:nvSpPr>
        <p:spPr bwMode="auto">
          <a:xfrm>
            <a:off x="171450" y="238124"/>
            <a:ext cx="8753475" cy="126188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200" b="1" dirty="0" smtClean="0">
                <a:solidFill>
                  <a:srgbClr val="E78823"/>
                </a:solidFill>
                <a:latin typeface="Arial" charset="0"/>
                <a:cs typeface="Arial" charset="0"/>
              </a:rPr>
              <a:t>This Week we Celebrate the </a:t>
            </a:r>
            <a:br>
              <a:rPr lang="en-US" sz="3200" b="1" dirty="0" smtClean="0">
                <a:solidFill>
                  <a:srgbClr val="E78823"/>
                </a:solidFill>
                <a:latin typeface="Arial" charset="0"/>
                <a:cs typeface="Arial" charset="0"/>
              </a:rPr>
            </a:br>
            <a:r>
              <a:rPr lang="en-US" sz="3200" b="1" dirty="0" smtClean="0">
                <a:solidFill>
                  <a:srgbClr val="E78823"/>
                </a:solidFill>
                <a:latin typeface="Arial" charset="0"/>
                <a:cs typeface="Arial" charset="0"/>
              </a:rPr>
              <a:t>VOLUNTEER.</a:t>
            </a:r>
            <a:r>
              <a:rPr kumimoji="0" lang="en-US" sz="1800" b="1" i="0" u="none" strike="noStrike" cap="none" normalizeH="0" baseline="0" dirty="0" smtClean="0">
                <a:ln>
                  <a:noFill/>
                </a:ln>
                <a:solidFill>
                  <a:schemeClr val="tx1"/>
                </a:solidFill>
                <a:effectLst/>
                <a:latin typeface="Arial" charset="0"/>
                <a:cs typeface="Arial" charset="0"/>
              </a:rPr>
              <a:t/>
            </a:r>
            <a:br>
              <a:rPr kumimoji="0" lang="en-US" sz="1800" b="1" i="0" u="none" strike="noStrike" cap="none" normalizeH="0" baseline="0" dirty="0" smtClean="0">
                <a:ln>
                  <a:noFill/>
                </a:ln>
                <a:solidFill>
                  <a:schemeClr val="tx1"/>
                </a:solidFill>
                <a:effectLst/>
                <a:latin typeface="Arial" charset="0"/>
                <a:cs typeface="Arial" charset="0"/>
              </a:rPr>
            </a:b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5" name="Rectangle 4"/>
          <p:cNvSpPr/>
          <p:nvPr/>
        </p:nvSpPr>
        <p:spPr>
          <a:xfrm>
            <a:off x="504497" y="2094697"/>
            <a:ext cx="8229600" cy="2062103"/>
          </a:xfrm>
          <a:prstGeom prst="rect">
            <a:avLst/>
          </a:prstGeom>
        </p:spPr>
        <p:txBody>
          <a:bodyPr wrap="square">
            <a:spAutoFit/>
          </a:bodyPr>
          <a:lstStyle/>
          <a:p>
            <a:r>
              <a:rPr lang="en-US" sz="3200" b="1" dirty="0" smtClean="0">
                <a:solidFill>
                  <a:schemeClr val="bg1"/>
                </a:solidFill>
              </a:rPr>
              <a:t>Psalm 37:4 Amplified Bible,  </a:t>
            </a:r>
            <a:r>
              <a:rPr lang="en-US" sz="3200" b="1" baseline="30000" dirty="0" smtClean="0">
                <a:solidFill>
                  <a:schemeClr val="bg1"/>
                </a:solidFill>
              </a:rPr>
              <a:t>4 </a:t>
            </a:r>
            <a:r>
              <a:rPr lang="en-US" sz="3200" b="1" dirty="0" smtClean="0">
                <a:solidFill>
                  <a:schemeClr val="bg1"/>
                </a:solidFill>
              </a:rPr>
              <a:t>Delight yourself also in the Lord, and He will give you the desires </a:t>
            </a:r>
            <a:r>
              <a:rPr lang="en-US" sz="3200" b="1" i="1" dirty="0" smtClean="0">
                <a:solidFill>
                  <a:schemeClr val="bg1"/>
                </a:solidFill>
              </a:rPr>
              <a:t>and</a:t>
            </a:r>
            <a:r>
              <a:rPr lang="en-US" sz="3200" b="1" dirty="0" smtClean="0">
                <a:solidFill>
                  <a:schemeClr val="bg1"/>
                </a:solidFill>
              </a:rPr>
              <a:t> secret petitions of your heart.</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3"/>
        <p:cNvGrpSpPr/>
        <p:nvPr/>
      </p:nvGrpSpPr>
      <p:grpSpPr>
        <a:xfrm>
          <a:off x="0" y="0"/>
          <a:ext cx="0" cy="0"/>
          <a:chOff x="0" y="0"/>
          <a:chExt cx="0" cy="0"/>
        </a:xfrm>
      </p:grpSpPr>
      <p:sp>
        <p:nvSpPr>
          <p:cNvPr id="3" name="Google Shape;63;p15"/>
          <p:cNvSpPr txBox="1"/>
          <p:nvPr/>
        </p:nvSpPr>
        <p:spPr>
          <a:xfrm>
            <a:off x="217713" y="1941281"/>
            <a:ext cx="8726715" cy="1025072"/>
          </a:xfrm>
          <a:prstGeom prst="rect">
            <a:avLst/>
          </a:prstGeom>
          <a:noFill/>
          <a:ln>
            <a:noFill/>
          </a:ln>
        </p:spPr>
        <p:txBody>
          <a:bodyPr spcFirstLastPara="1" wrap="square" lIns="91425" tIns="91425" rIns="91425" bIns="91425" anchor="t" anchorCtr="0">
            <a:noAutofit/>
          </a:bodyPr>
          <a:lstStyle/>
          <a:p>
            <a:pPr algn="ctr"/>
            <a:endParaRPr lang="en-US" sz="6500" cap="all" dirty="0">
              <a:solidFill>
                <a:schemeClr val="bg1"/>
              </a:solidFill>
              <a:latin typeface="Montserrat Medium"/>
              <a:cs typeface="Montserrat Medium"/>
            </a:endParaRPr>
          </a:p>
        </p:txBody>
      </p:sp>
      <p:pic>
        <p:nvPicPr>
          <p:cNvPr id="2050" name="Picture 2" descr="Volunesia: A Journal for a Life Changing Moment Through Volunteering. This  Motivational 6x9 Notebook Makes a Great Gift for Volunteers: Nerd, Word:  9781693620881: Amazon.com: Books"/>
          <p:cNvPicPr>
            <a:picLocks noChangeAspect="1" noChangeArrowheads="1"/>
          </p:cNvPicPr>
          <p:nvPr/>
        </p:nvPicPr>
        <p:blipFill>
          <a:blip r:embed="rId4"/>
          <a:srcRect/>
          <a:stretch>
            <a:fillRect/>
          </a:stretch>
        </p:blipFill>
        <p:spPr bwMode="auto">
          <a:xfrm>
            <a:off x="-189186" y="5990895"/>
            <a:ext cx="9143999" cy="6400801"/>
          </a:xfrm>
          <a:prstGeom prst="rect">
            <a:avLst/>
          </a:prstGeom>
          <a:noFill/>
        </p:spPr>
      </p:pic>
      <p:pic>
        <p:nvPicPr>
          <p:cNvPr id="2052" name="Picture 4" descr="Volunesia: A Motivational Journal to Help Celebrate Volunteerism and How it  Can Change Your Life. This Notebook Makes a Great Gift for Volunteers.:  Nerd, Word: 9781693623196: Amazon.com: Books"/>
          <p:cNvPicPr>
            <a:picLocks noChangeAspect="1" noChangeArrowheads="1"/>
          </p:cNvPicPr>
          <p:nvPr/>
        </p:nvPicPr>
        <p:blipFill>
          <a:blip r:embed="rId5"/>
          <a:srcRect/>
          <a:stretch>
            <a:fillRect/>
          </a:stretch>
        </p:blipFill>
        <p:spPr bwMode="auto">
          <a:xfrm>
            <a:off x="-1328057" y="-3138707"/>
            <a:ext cx="11996057" cy="129540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57"/>
        <p:cNvGrpSpPr/>
        <p:nvPr/>
      </p:nvGrpSpPr>
      <p:grpSpPr>
        <a:xfrm>
          <a:off x="0" y="0"/>
          <a:ext cx="0" cy="0"/>
          <a:chOff x="0" y="0"/>
          <a:chExt cx="0" cy="0"/>
        </a:xfrm>
      </p:grpSpPr>
      <p:sp>
        <p:nvSpPr>
          <p:cNvPr id="2" name="Rectangle 1"/>
          <p:cNvSpPr/>
          <p:nvPr/>
        </p:nvSpPr>
        <p:spPr>
          <a:xfrm>
            <a:off x="4821983" y="0"/>
            <a:ext cx="4322017" cy="1569660"/>
          </a:xfrm>
          <a:prstGeom prst="rect">
            <a:avLst/>
          </a:prstGeom>
          <a:noFill/>
        </p:spPr>
        <p:txBody>
          <a:bodyPr wrap="non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We owe you</a:t>
            </a:r>
            <a:b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bar-</a:t>
            </a:r>
            <a:r>
              <a:rPr lang="en-US" sz="48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a:t>
            </a: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48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p:nvPr/>
        </p:nvSpPr>
        <p:spPr>
          <a:xfrm>
            <a:off x="5236029" y="3918857"/>
            <a:ext cx="3907971"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when?</a:t>
            </a:r>
            <a:endParaRPr lang="en-US" sz="7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3"/>
        <p:cNvGrpSpPr/>
        <p:nvPr/>
      </p:nvGrpSpPr>
      <p:grpSpPr>
        <a:xfrm>
          <a:off x="0" y="0"/>
          <a:ext cx="0" cy="0"/>
          <a:chOff x="0" y="0"/>
          <a:chExt cx="0" cy="0"/>
        </a:xfrm>
      </p:grpSpPr>
      <p:sp>
        <p:nvSpPr>
          <p:cNvPr id="3" name="Google Shape;63;p15"/>
          <p:cNvSpPr txBox="1"/>
          <p:nvPr/>
        </p:nvSpPr>
        <p:spPr>
          <a:xfrm>
            <a:off x="217713" y="1941281"/>
            <a:ext cx="8726715" cy="1025072"/>
          </a:xfrm>
          <a:prstGeom prst="rect">
            <a:avLst/>
          </a:prstGeom>
          <a:noFill/>
          <a:ln>
            <a:noFill/>
          </a:ln>
        </p:spPr>
        <p:txBody>
          <a:bodyPr spcFirstLastPara="1" wrap="square" lIns="91425" tIns="91425" rIns="91425" bIns="91425" anchor="t" anchorCtr="0">
            <a:noAutofit/>
          </a:bodyPr>
          <a:lstStyle/>
          <a:p>
            <a:pPr algn="ctr"/>
            <a:r>
              <a:rPr lang="en-US" sz="6500" cap="all" dirty="0" smtClean="0">
                <a:solidFill>
                  <a:schemeClr val="bg1"/>
                </a:solidFill>
                <a:latin typeface="Montserrat Medium"/>
                <a:cs typeface="Montserrat Medium"/>
              </a:rPr>
              <a:t>Celebration Review</a:t>
            </a:r>
            <a:endParaRPr lang="en-US" sz="6500" cap="all" dirty="0">
              <a:solidFill>
                <a:schemeClr val="bg1"/>
              </a:solidFill>
              <a:latin typeface="Montserrat Medium"/>
              <a:cs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8"/>
        <p:cNvGrpSpPr/>
        <p:nvPr/>
      </p:nvGrpSpPr>
      <p:grpSpPr>
        <a:xfrm>
          <a:off x="0" y="0"/>
          <a:ext cx="0" cy="0"/>
          <a:chOff x="0" y="0"/>
          <a:chExt cx="0" cy="0"/>
        </a:xfrm>
      </p:grpSpPr>
      <p:sp>
        <p:nvSpPr>
          <p:cNvPr id="4" name="Google Shape;68;p16"/>
          <p:cNvSpPr txBox="1"/>
          <p:nvPr/>
        </p:nvSpPr>
        <p:spPr>
          <a:xfrm>
            <a:off x="123825" y="1089025"/>
            <a:ext cx="8877300" cy="3614599"/>
          </a:xfrm>
          <a:prstGeom prst="rect">
            <a:avLst/>
          </a:prstGeom>
          <a:noFill/>
          <a:ln>
            <a:noFill/>
          </a:ln>
        </p:spPr>
        <p:txBody>
          <a:bodyPr spcFirstLastPara="1" wrap="square" lIns="91425" tIns="91425" rIns="91425" bIns="91425" anchor="t" anchorCtr="0">
            <a:noAutofit/>
          </a:bodyPr>
          <a:lstStyle/>
          <a:p>
            <a:pPr fontAlgn="base"/>
            <a:r>
              <a:rPr lang="en-US" sz="3600" b="1" dirty="0" smtClean="0"/>
              <a:t>Richard Foster in his classis book, ‘</a:t>
            </a:r>
            <a:r>
              <a:rPr lang="en-US" sz="3600" b="1" i="1" dirty="0" smtClean="0"/>
              <a:t>Celebration of Discipline</a:t>
            </a:r>
            <a:r>
              <a:rPr lang="en-US" sz="3600" b="1" dirty="0" smtClean="0"/>
              <a:t>,’ said:  </a:t>
            </a:r>
            <a:r>
              <a:rPr lang="en-US" sz="3600" b="1" i="1" u="sng" dirty="0" smtClean="0">
                <a:solidFill>
                  <a:srgbClr val="E78823"/>
                </a:solidFill>
              </a:rPr>
              <a:t>“Celebration is central to all the Spiritual Disciplines.</a:t>
            </a:r>
            <a:r>
              <a:rPr lang="en-US" sz="3600" b="1" i="1" dirty="0" smtClean="0">
                <a:solidFill>
                  <a:srgbClr val="E78823"/>
                </a:solidFill>
              </a:rPr>
              <a:t>   </a:t>
            </a:r>
            <a:r>
              <a:rPr lang="en-US" sz="3600" b="1" u="sng" dirty="0" smtClean="0">
                <a:solidFill>
                  <a:schemeClr val="tx1"/>
                </a:solidFill>
              </a:rPr>
              <a:t>Without a joyful spirit of festivity the Disciplines become dull, death-breathing tools in the hands of modern Pharisees.”</a:t>
            </a:r>
          </a:p>
          <a:p>
            <a:pPr>
              <a:lnSpc>
                <a:spcPct val="150000"/>
              </a:lnSpc>
            </a:pPr>
            <a:endParaRPr lang="en-US" sz="2800" dirty="0" smtClean="0"/>
          </a:p>
          <a:p>
            <a:pPr lvl="0">
              <a:lnSpc>
                <a:spcPct val="150000"/>
              </a:lnSpc>
            </a:pPr>
            <a:endParaRPr lang="en" sz="2800" dirty="0">
              <a:solidFill>
                <a:schemeClr val="tx1"/>
              </a:solidFill>
              <a:latin typeface="Montserrat Regular"/>
              <a:ea typeface="Helvetica Neue"/>
              <a:cs typeface="Montserrat Regular"/>
              <a:sym typeface="Helvetica Neue"/>
            </a:endParaRPr>
          </a:p>
        </p:txBody>
      </p:sp>
      <p:sp>
        <p:nvSpPr>
          <p:cNvPr id="5" name="Google Shape;69;p16"/>
          <p:cNvSpPr txBox="1"/>
          <p:nvPr/>
        </p:nvSpPr>
        <p:spPr>
          <a:xfrm>
            <a:off x="444501" y="72574"/>
            <a:ext cx="5624286" cy="970641"/>
          </a:xfrm>
          <a:prstGeom prst="rect">
            <a:avLst/>
          </a:prstGeom>
          <a:noFill/>
          <a:ln>
            <a:noFill/>
          </a:ln>
        </p:spPr>
        <p:txBody>
          <a:bodyPr spcFirstLastPara="1" wrap="square" lIns="91425" tIns="91425" rIns="91425" bIns="91425" anchor="t" anchorCtr="0">
            <a:noAutofit/>
          </a:bodyPr>
          <a:lstStyle/>
          <a:p>
            <a:r>
              <a:rPr lang="en-US" sz="4000" dirty="0" smtClean="0">
                <a:solidFill>
                  <a:srgbClr val="D76D23"/>
                </a:solidFill>
                <a:latin typeface="Snell Roundhand"/>
                <a:cs typeface="Snell Roundhand"/>
              </a:rPr>
              <a:t> </a:t>
            </a:r>
            <a:endParaRPr lang="en-US" sz="4000" cap="all" spc="150" dirty="0">
              <a:solidFill>
                <a:srgbClr val="E78823"/>
              </a:solidFill>
              <a:latin typeface="Montserrat Bold"/>
              <a:ea typeface="Comfortaa"/>
              <a:cs typeface="Montserrat Bold"/>
              <a:sym typeface="Comfortaa"/>
            </a:endParaRPr>
          </a:p>
        </p:txBody>
      </p:sp>
      <p:sp>
        <p:nvSpPr>
          <p:cNvPr id="6" name="Rectangle 5"/>
          <p:cNvSpPr/>
          <p:nvPr/>
        </p:nvSpPr>
        <p:spPr>
          <a:xfrm>
            <a:off x="705788" y="142044"/>
            <a:ext cx="8058616" cy="646331"/>
          </a:xfrm>
          <a:prstGeom prst="rect">
            <a:avLst/>
          </a:prstGeom>
        </p:spPr>
        <p:txBody>
          <a:bodyPr wrap="none">
            <a:spAutoFit/>
          </a:bodyPr>
          <a:lstStyle/>
          <a:p>
            <a:r>
              <a:rPr lang="en-US" sz="3600" b="1" dirty="0" smtClean="0">
                <a:solidFill>
                  <a:schemeClr val="bg1"/>
                </a:solidFill>
              </a:rPr>
              <a:t>REVIEW</a:t>
            </a:r>
            <a:r>
              <a:rPr lang="en-US" sz="3600" b="1" dirty="0" smtClean="0">
                <a:solidFill>
                  <a:srgbClr val="E78823"/>
                </a:solidFill>
              </a:rPr>
              <a:t> Living a Life of Celebration</a:t>
            </a:r>
            <a:endParaRPr lang="en-US" sz="3600" dirty="0">
              <a:solidFill>
                <a:srgbClr val="E7882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90"/>
        <p:cNvGrpSpPr/>
        <p:nvPr/>
      </p:nvGrpSpPr>
      <p:grpSpPr>
        <a:xfrm>
          <a:off x="0" y="0"/>
          <a:ext cx="0" cy="0"/>
          <a:chOff x="0" y="0"/>
          <a:chExt cx="0" cy="0"/>
        </a:xfrm>
      </p:grpSpPr>
      <p:sp>
        <p:nvSpPr>
          <p:cNvPr id="91" name="Google Shape;91;p20"/>
          <p:cNvSpPr txBox="1"/>
          <p:nvPr/>
        </p:nvSpPr>
        <p:spPr>
          <a:xfrm>
            <a:off x="384875" y="363900"/>
            <a:ext cx="8530500" cy="327427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800" dirty="0">
              <a:solidFill>
                <a:schemeClr val="bg1"/>
              </a:solidFill>
              <a:latin typeface="Montserrat Light"/>
              <a:cs typeface="Montserrat Light"/>
            </a:endParaRPr>
          </a:p>
        </p:txBody>
      </p:sp>
      <p:sp>
        <p:nvSpPr>
          <p:cNvPr id="10241" name="Rectangle 1"/>
          <p:cNvSpPr>
            <a:spLocks noChangeArrowheads="1"/>
          </p:cNvSpPr>
          <p:nvPr/>
        </p:nvSpPr>
        <p:spPr bwMode="auto">
          <a:xfrm>
            <a:off x="266700" y="239342"/>
            <a:ext cx="88773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ClrTx/>
              <a:buFont typeface="Arial" pitchFamily="34" charset="0"/>
              <a:buChar char="•"/>
            </a:pPr>
            <a:r>
              <a:rPr lang="en-US" sz="2800" b="1" dirty="0" smtClean="0">
                <a:solidFill>
                  <a:schemeClr val="bg1"/>
                </a:solidFill>
                <a:latin typeface="inherit"/>
                <a:ea typeface="Times New Roman" pitchFamily="18" charset="0"/>
                <a:cs typeface="Times New Roman" pitchFamily="18" charset="0"/>
              </a:rPr>
              <a:t> </a:t>
            </a:r>
            <a:r>
              <a:rPr lang="en-US" sz="3200" b="1" dirty="0" smtClean="0">
                <a:solidFill>
                  <a:schemeClr val="bg1"/>
                </a:solidFill>
                <a:latin typeface="inherit"/>
                <a:ea typeface="Times New Roman" pitchFamily="18" charset="0"/>
                <a:cs typeface="Times New Roman" pitchFamily="18" charset="0"/>
              </a:rPr>
              <a:t>It is clear from Scripture that celebration is a spiritual discipline that God desired and there are </a:t>
            </a:r>
            <a:r>
              <a:rPr kumimoji="0" lang="en-US" sz="3200" b="1" i="1" u="sng" strike="noStrike" cap="none" normalizeH="0" baseline="0" dirty="0" smtClean="0">
                <a:ln>
                  <a:noFill/>
                </a:ln>
                <a:solidFill>
                  <a:srgbClr val="E78823"/>
                </a:solidFill>
                <a:effectLst/>
                <a:latin typeface="inherit"/>
                <a:ea typeface="Times New Roman" pitchFamily="18" charset="0"/>
                <a:cs typeface="Times New Roman" pitchFamily="18" charset="0"/>
              </a:rPr>
              <a:t> </a:t>
            </a:r>
            <a:r>
              <a:rPr lang="en-US" sz="3200" b="1" i="1" u="sng" dirty="0" smtClean="0">
                <a:solidFill>
                  <a:srgbClr val="E78823"/>
                </a:solidFill>
                <a:latin typeface="inherit"/>
                <a:ea typeface="Times New Roman" pitchFamily="18" charset="0"/>
                <a:cs typeface="Times New Roman" pitchFamily="18" charset="0"/>
              </a:rPr>
              <a:t>MANY TYPES </a:t>
            </a:r>
            <a:r>
              <a:rPr lang="en-US" sz="3200" b="1" dirty="0" smtClean="0">
                <a:solidFill>
                  <a:schemeClr val="bg1"/>
                </a:solidFill>
                <a:latin typeface="inherit"/>
                <a:ea typeface="Times New Roman" pitchFamily="18" charset="0"/>
                <a:cs typeface="Times New Roman" pitchFamily="18" charset="0"/>
              </a:rPr>
              <a:t>of celebrations</a:t>
            </a:r>
            <a:r>
              <a:rPr lang="en-US" sz="3200" b="1" i="1" dirty="0" smtClean="0">
                <a:solidFill>
                  <a:schemeClr val="bg1"/>
                </a:solidFill>
                <a:latin typeface="inherit"/>
                <a:ea typeface="Times New Roman" pitchFamily="18" charset="0"/>
                <a:cs typeface="Times New Roman" pitchFamily="18" charset="0"/>
              </a:rPr>
              <a:t>.</a:t>
            </a:r>
          </a:p>
          <a:p>
            <a:pPr lvl="0" fontAlgn="base">
              <a:spcBef>
                <a:spcPct val="0"/>
              </a:spcBef>
              <a:spcAft>
                <a:spcPct val="0"/>
              </a:spcAft>
              <a:buClrTx/>
              <a:buFont typeface="Arial" pitchFamily="34" charset="0"/>
              <a:buChar char="•"/>
            </a:pPr>
            <a:r>
              <a:rPr kumimoji="0" lang="en-US" sz="3200" b="1" i="1" strike="noStrike" cap="none" normalizeH="0" dirty="0" smtClean="0">
                <a:ln>
                  <a:noFill/>
                </a:ln>
                <a:solidFill>
                  <a:schemeClr val="bg1"/>
                </a:solidFill>
                <a:effectLst/>
                <a:latin typeface="inherit"/>
                <a:ea typeface="Times New Roman" pitchFamily="18" charset="0"/>
                <a:cs typeface="Times New Roman" pitchFamily="18" charset="0"/>
              </a:rPr>
              <a:t> </a:t>
            </a:r>
            <a:r>
              <a:rPr kumimoji="0" lang="en-US" sz="3200" b="1" i="0" u="none" strike="noStrike" cap="none" normalizeH="0" baseline="0" dirty="0" smtClean="0">
                <a:ln>
                  <a:noFill/>
                </a:ln>
                <a:solidFill>
                  <a:schemeClr val="bg1"/>
                </a:solidFill>
                <a:effectLst/>
                <a:latin typeface="inherit"/>
                <a:ea typeface="Times New Roman" pitchFamily="18" charset="0"/>
                <a:cs typeface="Times New Roman" pitchFamily="18" charset="0"/>
              </a:rPr>
              <a:t>Just</a:t>
            </a:r>
            <a:r>
              <a:rPr kumimoji="0" lang="en-US" sz="3200" b="1" i="0" u="none" strike="noStrike" cap="none" normalizeH="0" dirty="0" smtClean="0">
                <a:ln>
                  <a:noFill/>
                </a:ln>
                <a:solidFill>
                  <a:schemeClr val="bg1"/>
                </a:solidFill>
                <a:effectLst/>
                <a:latin typeface="inherit"/>
                <a:ea typeface="Times New Roman" pitchFamily="18" charset="0"/>
                <a:cs typeface="Times New Roman" pitchFamily="18" charset="0"/>
              </a:rPr>
              <a:t> as </a:t>
            </a:r>
            <a:r>
              <a:rPr lang="en-US" sz="3200" b="1" dirty="0" smtClean="0">
                <a:solidFill>
                  <a:schemeClr val="bg1"/>
                </a:solidFill>
              </a:rPr>
              <a:t>Israel </a:t>
            </a:r>
            <a:r>
              <a:rPr lang="en-US" sz="3200" b="1" i="1" dirty="0" smtClean="0">
                <a:solidFill>
                  <a:srgbClr val="E78823"/>
                </a:solidFill>
              </a:rPr>
              <a:t>RE-DEDICATED the wall of Jerusalem to God</a:t>
            </a:r>
            <a:r>
              <a:rPr lang="en-US" sz="3200" b="1" dirty="0" smtClean="0">
                <a:solidFill>
                  <a:schemeClr val="bg1"/>
                </a:solidFill>
              </a:rPr>
              <a:t>, in Neh. 12 &amp; 13, we find ways to dedicate everything in our lives to him. </a:t>
            </a:r>
            <a:endParaRPr lang="en-US" sz="3200" b="1" i="1" u="sng" dirty="0" smtClean="0">
              <a:solidFill>
                <a:srgbClr val="E78823"/>
              </a:solidFill>
            </a:endParaRPr>
          </a:p>
          <a:p>
            <a:pPr lvl="0" fontAlgn="base">
              <a:spcBef>
                <a:spcPct val="0"/>
              </a:spcBef>
              <a:spcAft>
                <a:spcPct val="0"/>
              </a:spcAft>
              <a:buClrTx/>
              <a:buFont typeface="Arial" pitchFamily="34" charset="0"/>
              <a:buChar char="•"/>
            </a:pPr>
            <a:r>
              <a:rPr lang="en-US" sz="3200" b="1" dirty="0" smtClean="0">
                <a:solidFill>
                  <a:schemeClr val="bg1"/>
                </a:solidFill>
              </a:rPr>
              <a:t> A summary of </a:t>
            </a:r>
            <a:r>
              <a:rPr lang="en-US" sz="3200" b="1" i="1" u="sng" dirty="0" smtClean="0">
                <a:solidFill>
                  <a:schemeClr val="bg1"/>
                </a:solidFill>
              </a:rPr>
              <a:t>Wealth</a:t>
            </a:r>
            <a:r>
              <a:rPr lang="en-US" sz="3200" b="1" dirty="0" smtClean="0">
                <a:solidFill>
                  <a:schemeClr val="bg1"/>
                </a:solidFill>
              </a:rPr>
              <a:t> in the </a:t>
            </a:r>
            <a:r>
              <a:rPr lang="en-US" sz="3200" b="1" i="1" u="sng" dirty="0" smtClean="0">
                <a:solidFill>
                  <a:schemeClr val="bg1"/>
                </a:solidFill>
              </a:rPr>
              <a:t>Scriptures.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72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2068</TotalTime>
  <Words>1610</Words>
  <Application>Microsoft Office PowerPoint</Application>
  <PresentationFormat>On-screen Show (16:9)</PresentationFormat>
  <Paragraphs>94</Paragraphs>
  <Slides>27</Slides>
  <Notes>27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Helvetica Neue</vt:lpstr>
      <vt:lpstr>Georgia</vt:lpstr>
      <vt:lpstr>Times New Roman</vt:lpstr>
      <vt:lpstr>Montserrat Light</vt:lpstr>
      <vt:lpstr>Snell Roundhand</vt:lpstr>
      <vt:lpstr>Comfortaa Light</vt:lpstr>
      <vt:lpstr>Arial</vt:lpstr>
      <vt:lpstr>Calibri</vt:lpstr>
      <vt:lpstr>Montserrat Bold</vt:lpstr>
      <vt:lpstr>Montserrat Regular</vt:lpstr>
      <vt:lpstr>inherit</vt:lpstr>
      <vt:lpstr>Montserrat Medium</vt:lpstr>
      <vt:lpstr>Comfortaa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Foster, Harley</cp:lastModifiedBy>
  <cp:revision>56</cp:revision>
  <dcterms:modified xsi:type="dcterms:W3CDTF">2021-05-19T17:53:07Z</dcterms:modified>
</cp:coreProperties>
</file>