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7" r:id="rId3"/>
    <p:sldId id="258" r:id="rId4"/>
    <p:sldId id="260" r:id="rId5"/>
    <p:sldId id="267" r:id="rId6"/>
    <p:sldId id="266" r:id="rId7"/>
    <p:sldId id="268" r:id="rId8"/>
    <p:sldId id="262" r:id="rId9"/>
    <p:sldId id="263" r:id="rId10"/>
    <p:sldId id="264" r:id="rId11"/>
    <p:sldId id="265" r:id="rId12"/>
  </p:sldIdLst>
  <p:sldSz cx="18288000" cy="10287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62"/>
    <p:restoredTop sz="94799"/>
  </p:normalViewPr>
  <p:slideViewPr>
    <p:cSldViewPr snapToGrid="0">
      <p:cViewPr varScale="1">
        <p:scale>
          <a:sx n="143" d="100"/>
          <a:sy n="143" d="100"/>
        </p:scale>
        <p:origin x="160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AE306FBE-E111-9241-BC16-1CB33978EB36}" type="datetimeFigureOut">
              <a:rPr lang="en-US" smtClean="0"/>
              <a:t>4/5/25</a:t>
            </a:fld>
            <a:endParaRPr lang="en-US"/>
          </a:p>
        </p:txBody>
      </p:sp>
      <p:sp>
        <p:nvSpPr>
          <p:cNvPr id="4" name="Slide Image Placeholder 3"/>
          <p:cNvSpPr>
            <a:spLocks noGrp="1" noRot="1" noChangeAspect="1"/>
          </p:cNvSpPr>
          <p:nvPr>
            <p:ph type="sldImg" idx="2"/>
          </p:nvPr>
        </p:nvSpPr>
        <p:spPr>
          <a:xfrm>
            <a:off x="869950" y="1257300"/>
            <a:ext cx="603250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B8009B29-9A0D-1441-857D-51AF2E956BC7}" type="slidenum">
              <a:rPr lang="en-US" smtClean="0"/>
              <a:t>‹#›</a:t>
            </a:fld>
            <a:endParaRPr lang="en-US"/>
          </a:p>
        </p:txBody>
      </p:sp>
    </p:spTree>
    <p:extLst>
      <p:ext uri="{BB962C8B-B14F-4D97-AF65-F5344CB8AC3E}">
        <p14:creationId xmlns:p14="http://schemas.microsoft.com/office/powerpoint/2010/main" val="1153112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009B29-9A0D-1441-857D-51AF2E956BC7}" type="slidenum">
              <a:rPr lang="en-US" smtClean="0"/>
              <a:t>6</a:t>
            </a:fld>
            <a:endParaRPr lang="en-US"/>
          </a:p>
        </p:txBody>
      </p:sp>
    </p:spTree>
    <p:extLst>
      <p:ext uri="{BB962C8B-B14F-4D97-AF65-F5344CB8AC3E}">
        <p14:creationId xmlns:p14="http://schemas.microsoft.com/office/powerpoint/2010/main" val="3541603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E136FABE-8F2C-48C5-8AFE-699166D72CF8}"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914400" y="410400"/>
            <a:ext cx="16458120" cy="17168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9" name="PlaceHolder 2"/>
          <p:cNvSpPr>
            <a:spLocks noGrp="1"/>
          </p:cNvSpPr>
          <p:nvPr>
            <p:ph/>
          </p:nvPr>
        </p:nvSpPr>
        <p:spPr>
          <a:xfrm>
            <a:off x="914400" y="2406960"/>
            <a:ext cx="803124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0" name="PlaceHolder 3"/>
          <p:cNvSpPr>
            <a:spLocks noGrp="1"/>
          </p:cNvSpPr>
          <p:nvPr>
            <p:ph/>
          </p:nvPr>
        </p:nvSpPr>
        <p:spPr>
          <a:xfrm>
            <a:off x="914400" y="3893040"/>
            <a:ext cx="803124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4279FD4C-24AE-435B-AE26-C1B3FAA47BA2}"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914400" y="410400"/>
            <a:ext cx="16458120" cy="17168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2" name="PlaceHolder 2"/>
          <p:cNvSpPr>
            <a:spLocks noGrp="1"/>
          </p:cNvSpPr>
          <p:nvPr>
            <p:ph/>
          </p:nvPr>
        </p:nvSpPr>
        <p:spPr>
          <a:xfrm>
            <a:off x="914400" y="2406960"/>
            <a:ext cx="391896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3" name="PlaceHolder 3"/>
          <p:cNvSpPr>
            <a:spLocks noGrp="1"/>
          </p:cNvSpPr>
          <p:nvPr>
            <p:ph/>
          </p:nvPr>
        </p:nvSpPr>
        <p:spPr>
          <a:xfrm>
            <a:off x="5029560" y="2406960"/>
            <a:ext cx="391896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4" name="PlaceHolder 4"/>
          <p:cNvSpPr>
            <a:spLocks noGrp="1"/>
          </p:cNvSpPr>
          <p:nvPr>
            <p:ph/>
          </p:nvPr>
        </p:nvSpPr>
        <p:spPr>
          <a:xfrm>
            <a:off x="914400" y="3893040"/>
            <a:ext cx="391896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5" name="PlaceHolder 5"/>
          <p:cNvSpPr>
            <a:spLocks noGrp="1"/>
          </p:cNvSpPr>
          <p:nvPr>
            <p:ph/>
          </p:nvPr>
        </p:nvSpPr>
        <p:spPr>
          <a:xfrm>
            <a:off x="5029560" y="3893040"/>
            <a:ext cx="391896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04B00B6C-7D94-44B0-849A-BBE16B4D6CF3}"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914400" y="410400"/>
            <a:ext cx="16458120" cy="17168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7" name="PlaceHolder 2"/>
          <p:cNvSpPr>
            <a:spLocks noGrp="1"/>
          </p:cNvSpPr>
          <p:nvPr>
            <p:ph/>
          </p:nvPr>
        </p:nvSpPr>
        <p:spPr>
          <a:xfrm>
            <a:off x="914400" y="2406960"/>
            <a:ext cx="258588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8" name="PlaceHolder 3"/>
          <p:cNvSpPr>
            <a:spLocks noGrp="1"/>
          </p:cNvSpPr>
          <p:nvPr>
            <p:ph/>
          </p:nvPr>
        </p:nvSpPr>
        <p:spPr>
          <a:xfrm>
            <a:off x="3629880" y="2406960"/>
            <a:ext cx="258588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39" name="PlaceHolder 4"/>
          <p:cNvSpPr>
            <a:spLocks noGrp="1"/>
          </p:cNvSpPr>
          <p:nvPr>
            <p:ph/>
          </p:nvPr>
        </p:nvSpPr>
        <p:spPr>
          <a:xfrm>
            <a:off x="6345360" y="2406960"/>
            <a:ext cx="258588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0" name="PlaceHolder 5"/>
          <p:cNvSpPr>
            <a:spLocks noGrp="1"/>
          </p:cNvSpPr>
          <p:nvPr>
            <p:ph/>
          </p:nvPr>
        </p:nvSpPr>
        <p:spPr>
          <a:xfrm>
            <a:off x="914400" y="3893040"/>
            <a:ext cx="258588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1" name="PlaceHolder 6"/>
          <p:cNvSpPr>
            <a:spLocks noGrp="1"/>
          </p:cNvSpPr>
          <p:nvPr>
            <p:ph/>
          </p:nvPr>
        </p:nvSpPr>
        <p:spPr>
          <a:xfrm>
            <a:off x="3629880" y="3893040"/>
            <a:ext cx="258588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2" name="PlaceHolder 7"/>
          <p:cNvSpPr>
            <a:spLocks noGrp="1"/>
          </p:cNvSpPr>
          <p:nvPr>
            <p:ph/>
          </p:nvPr>
        </p:nvSpPr>
        <p:spPr>
          <a:xfrm>
            <a:off x="6345360" y="3893040"/>
            <a:ext cx="258588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4B2A6990-64AD-40E8-AB57-D4A3CA7DEF1A}"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914400" y="410400"/>
            <a:ext cx="16458120" cy="17168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8" name="PlaceHolder 2"/>
          <p:cNvSpPr>
            <a:spLocks noGrp="1"/>
          </p:cNvSpPr>
          <p:nvPr>
            <p:ph type="subTitle"/>
          </p:nvPr>
        </p:nvSpPr>
        <p:spPr>
          <a:xfrm>
            <a:off x="914400" y="2406960"/>
            <a:ext cx="8031240" cy="284508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470DBC1F-093E-4446-9948-EF4252DAB9ED}"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914400" y="410400"/>
            <a:ext cx="16458120" cy="17168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0" name="PlaceHolder 2"/>
          <p:cNvSpPr>
            <a:spLocks noGrp="1"/>
          </p:cNvSpPr>
          <p:nvPr>
            <p:ph/>
          </p:nvPr>
        </p:nvSpPr>
        <p:spPr>
          <a:xfrm>
            <a:off x="914400" y="2406960"/>
            <a:ext cx="8031240" cy="28450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4723AEF3-83A8-4BD5-886E-C9BCAD7A9EF1}"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914400" y="410400"/>
            <a:ext cx="16458120" cy="17168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2" name="PlaceHolder 2"/>
          <p:cNvSpPr>
            <a:spLocks noGrp="1"/>
          </p:cNvSpPr>
          <p:nvPr>
            <p:ph/>
          </p:nvPr>
        </p:nvSpPr>
        <p:spPr>
          <a:xfrm>
            <a:off x="914400" y="2406960"/>
            <a:ext cx="3918960" cy="28450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3" name="PlaceHolder 3"/>
          <p:cNvSpPr>
            <a:spLocks noGrp="1"/>
          </p:cNvSpPr>
          <p:nvPr>
            <p:ph/>
          </p:nvPr>
        </p:nvSpPr>
        <p:spPr>
          <a:xfrm>
            <a:off x="5029560" y="2406960"/>
            <a:ext cx="3918960" cy="28450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7CE17A0C-682C-4FD1-A9EA-FCEE2A71FCC8}"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914400" y="410400"/>
            <a:ext cx="16458120" cy="17168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A6F61124-90CA-44C7-BAE0-651F2CF7FA0E}"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914400" y="410400"/>
            <a:ext cx="16458120" cy="795960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C6660C35-F3CD-4C64-81B8-4FF6A1790DF6}"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914400" y="410400"/>
            <a:ext cx="16458120" cy="17168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7" name="PlaceHolder 2"/>
          <p:cNvSpPr>
            <a:spLocks noGrp="1"/>
          </p:cNvSpPr>
          <p:nvPr>
            <p:ph/>
          </p:nvPr>
        </p:nvSpPr>
        <p:spPr>
          <a:xfrm>
            <a:off x="914400" y="2406960"/>
            <a:ext cx="391896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8" name="PlaceHolder 3"/>
          <p:cNvSpPr>
            <a:spLocks noGrp="1"/>
          </p:cNvSpPr>
          <p:nvPr>
            <p:ph/>
          </p:nvPr>
        </p:nvSpPr>
        <p:spPr>
          <a:xfrm>
            <a:off x="5029560" y="2406960"/>
            <a:ext cx="3918960" cy="28450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19" name="PlaceHolder 4"/>
          <p:cNvSpPr>
            <a:spLocks noGrp="1"/>
          </p:cNvSpPr>
          <p:nvPr>
            <p:ph/>
          </p:nvPr>
        </p:nvSpPr>
        <p:spPr>
          <a:xfrm>
            <a:off x="914400" y="3893040"/>
            <a:ext cx="391896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004196B3-CE9F-4155-B155-477A7E2FDFAC}"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914400" y="410400"/>
            <a:ext cx="16458120" cy="17168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1" name="PlaceHolder 2"/>
          <p:cNvSpPr>
            <a:spLocks noGrp="1"/>
          </p:cNvSpPr>
          <p:nvPr>
            <p:ph/>
          </p:nvPr>
        </p:nvSpPr>
        <p:spPr>
          <a:xfrm>
            <a:off x="914400" y="2406960"/>
            <a:ext cx="3918960" cy="284508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2" name="PlaceHolder 3"/>
          <p:cNvSpPr>
            <a:spLocks noGrp="1"/>
          </p:cNvSpPr>
          <p:nvPr>
            <p:ph/>
          </p:nvPr>
        </p:nvSpPr>
        <p:spPr>
          <a:xfrm>
            <a:off x="5029560" y="2406960"/>
            <a:ext cx="391896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3" name="PlaceHolder 4"/>
          <p:cNvSpPr>
            <a:spLocks noGrp="1"/>
          </p:cNvSpPr>
          <p:nvPr>
            <p:ph/>
          </p:nvPr>
        </p:nvSpPr>
        <p:spPr>
          <a:xfrm>
            <a:off x="5029560" y="3893040"/>
            <a:ext cx="391896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BB5D6391-BB18-4E0C-BA31-BE29316F6C42}"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914400" y="410400"/>
            <a:ext cx="16458120" cy="171684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5" name="PlaceHolder 2"/>
          <p:cNvSpPr>
            <a:spLocks noGrp="1"/>
          </p:cNvSpPr>
          <p:nvPr>
            <p:ph/>
          </p:nvPr>
        </p:nvSpPr>
        <p:spPr>
          <a:xfrm>
            <a:off x="914400" y="2406960"/>
            <a:ext cx="391896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6" name="PlaceHolder 3"/>
          <p:cNvSpPr>
            <a:spLocks noGrp="1"/>
          </p:cNvSpPr>
          <p:nvPr>
            <p:ph/>
          </p:nvPr>
        </p:nvSpPr>
        <p:spPr>
          <a:xfrm>
            <a:off x="5029560" y="2406960"/>
            <a:ext cx="391896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7" name="PlaceHolder 4"/>
          <p:cNvSpPr>
            <a:spLocks noGrp="1"/>
          </p:cNvSpPr>
          <p:nvPr>
            <p:ph/>
          </p:nvPr>
        </p:nvSpPr>
        <p:spPr>
          <a:xfrm>
            <a:off x="914400" y="3893040"/>
            <a:ext cx="8031240" cy="1356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F898A220-503F-4AF1-AAAE-4986EF6076A2}"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914400" y="410400"/>
            <a:ext cx="16458120" cy="171684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Arial"/>
              </a:rPr>
              <a:t>Click to edit the title text format</a:t>
            </a:r>
          </a:p>
        </p:txBody>
      </p:sp>
      <p:sp>
        <p:nvSpPr>
          <p:cNvPr id="8" name="PlaceHolder 2"/>
          <p:cNvSpPr>
            <a:spLocks noGrp="1"/>
          </p:cNvSpPr>
          <p:nvPr>
            <p:ph type="body"/>
          </p:nvPr>
        </p:nvSpPr>
        <p:spPr>
          <a:xfrm>
            <a:off x="914400" y="2406960"/>
            <a:ext cx="8031240" cy="2845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2" name="PlaceHolder 3"/>
          <p:cNvSpPr>
            <a:spLocks noGrp="1"/>
          </p:cNvSpPr>
          <p:nvPr>
            <p:ph type="body"/>
          </p:nvPr>
        </p:nvSpPr>
        <p:spPr>
          <a:xfrm>
            <a:off x="9348120" y="2406960"/>
            <a:ext cx="8031240" cy="2845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3" name="PlaceHolder 4"/>
          <p:cNvSpPr>
            <a:spLocks noGrp="1"/>
          </p:cNvSpPr>
          <p:nvPr>
            <p:ph type="body"/>
          </p:nvPr>
        </p:nvSpPr>
        <p:spPr>
          <a:xfrm>
            <a:off x="914400" y="5523120"/>
            <a:ext cx="16458480" cy="2845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4" name="PlaceHolder 5"/>
          <p:cNvSpPr>
            <a:spLocks noGrp="1"/>
          </p:cNvSpPr>
          <p:nvPr>
            <p:ph type="ftr" idx="1"/>
          </p:nvPr>
        </p:nvSpPr>
        <p:spPr>
          <a:xfrm>
            <a:off x="3124080" y="6356520"/>
            <a:ext cx="2894400" cy="36396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en-US" sz="1400" b="0" strike="noStrike" spc="-1">
                <a:solidFill>
                  <a:srgbClr val="000000"/>
                </a:solidFill>
                <a:latin typeface="Times New Roman"/>
              </a:defRPr>
            </a:lvl1pPr>
          </a:lstStyle>
          <a:p>
            <a:pPr indent="0" algn="ctr">
              <a:lnSpc>
                <a:spcPct val="100000"/>
              </a:lnSpc>
              <a:buNone/>
              <a:tabLst>
                <a:tab pos="0" algn="l"/>
              </a:tabLst>
            </a:pPr>
            <a:r>
              <a:rPr lang="en-US" sz="1400" b="0" strike="noStrike" spc="-1">
                <a:solidFill>
                  <a:srgbClr val="000000"/>
                </a:solidFill>
                <a:latin typeface="Times New Roman"/>
              </a:rPr>
              <a:t>&lt;footer&gt;</a:t>
            </a:r>
          </a:p>
        </p:txBody>
      </p:sp>
      <p:sp>
        <p:nvSpPr>
          <p:cNvPr id="5" name="PlaceHolder 6"/>
          <p:cNvSpPr>
            <a:spLocks noGrp="1"/>
          </p:cNvSpPr>
          <p:nvPr>
            <p:ph type="sldNum" idx="2"/>
          </p:nvPr>
        </p:nvSpPr>
        <p:spPr>
          <a:xfrm>
            <a:off x="6553080" y="6356520"/>
            <a:ext cx="2132640" cy="36396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US" sz="1200" b="0" strike="noStrike" spc="-1">
                <a:solidFill>
                  <a:schemeClr val="dk1">
                    <a:tint val="75000"/>
                  </a:schemeClr>
                </a:solidFill>
                <a:latin typeface="Calibri"/>
              </a:defRPr>
            </a:lvl1pPr>
          </a:lstStyle>
          <a:p>
            <a:pPr indent="0" algn="r" defTabSz="914400">
              <a:lnSpc>
                <a:spcPct val="100000"/>
              </a:lnSpc>
              <a:buNone/>
              <a:tabLst>
                <a:tab pos="0" algn="l"/>
              </a:tabLst>
            </a:pPr>
            <a:fld id="{370FA643-E78F-4C54-AF77-20BD2E88287B}" type="slidenum">
              <a:rPr lang="en-US" sz="1200" b="0" strike="noStrike" spc="-1">
                <a:solidFill>
                  <a:schemeClr val="dk1">
                    <a:tint val="75000"/>
                  </a:schemeClr>
                </a:solidFill>
                <a:latin typeface="Calibri"/>
              </a:rPr>
              <a:t>‹#›</a:t>
            </a:fld>
            <a:endParaRPr lang="en-US" sz="1200" b="0" strike="noStrike" spc="-1">
              <a:solidFill>
                <a:srgbClr val="000000"/>
              </a:solidFill>
              <a:latin typeface="Times New Roman"/>
            </a:endParaRPr>
          </a:p>
        </p:txBody>
      </p:sp>
      <p:sp>
        <p:nvSpPr>
          <p:cNvPr id="6" name="PlaceHolder 7"/>
          <p:cNvSpPr>
            <a:spLocks noGrp="1"/>
          </p:cNvSpPr>
          <p:nvPr>
            <p:ph type="dt" idx="3"/>
          </p:nvPr>
        </p:nvSpPr>
        <p:spPr>
          <a:xfrm>
            <a:off x="457200" y="6356520"/>
            <a:ext cx="2132640" cy="36396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E6E4"/>
        </a:solidFill>
        <a:effectLst/>
      </p:bgPr>
    </p:bg>
    <p:spTree>
      <p:nvGrpSpPr>
        <p:cNvPr id="1" name=""/>
        <p:cNvGrpSpPr/>
        <p:nvPr/>
      </p:nvGrpSpPr>
      <p:grpSpPr>
        <a:xfrm>
          <a:off x="0" y="0"/>
          <a:ext cx="0" cy="0"/>
          <a:chOff x="0" y="0"/>
          <a:chExt cx="0" cy="0"/>
        </a:xfrm>
      </p:grpSpPr>
      <p:grpSp>
        <p:nvGrpSpPr>
          <p:cNvPr id="43" name="Group 2"/>
          <p:cNvGrpSpPr/>
          <p:nvPr/>
        </p:nvGrpSpPr>
        <p:grpSpPr>
          <a:xfrm>
            <a:off x="1028880" y="8776800"/>
            <a:ext cx="480600" cy="480600"/>
            <a:chOff x="1028880" y="8776800"/>
            <a:chExt cx="480600" cy="480600"/>
          </a:xfrm>
        </p:grpSpPr>
        <p:grpSp>
          <p:nvGrpSpPr>
            <p:cNvPr id="44" name="Group 3"/>
            <p:cNvGrpSpPr/>
            <p:nvPr/>
          </p:nvGrpSpPr>
          <p:grpSpPr>
            <a:xfrm>
              <a:off x="1028880" y="8776800"/>
              <a:ext cx="480600" cy="480600"/>
              <a:chOff x="1028880" y="8776800"/>
              <a:chExt cx="480600" cy="480600"/>
            </a:xfrm>
          </p:grpSpPr>
          <p:sp>
            <p:nvSpPr>
              <p:cNvPr id="45" name="Freeform 4"/>
              <p:cNvSpPr/>
              <p:nvPr/>
            </p:nvSpPr>
            <p:spPr>
              <a:xfrm>
                <a:off x="1028880" y="8776800"/>
                <a:ext cx="480600" cy="480600"/>
              </a:xfrm>
              <a:custGeom>
                <a:avLst/>
                <a:gdLst>
                  <a:gd name="textAreaLeft" fmla="*/ 0 w 480600"/>
                  <a:gd name="textAreaRight" fmla="*/ 481680 w 480600"/>
                  <a:gd name="textAreaTop" fmla="*/ 0 h 480600"/>
                  <a:gd name="textAreaBottom" fmla="*/ 481680 h 480600"/>
                </a:gdLst>
                <a:ahLst/>
                <a:cxnLst/>
                <a:rect l="textAreaLeft" t="textAreaTop" r="textAreaRight" b="textAreaBottom"/>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B170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FFFFFF"/>
                  </a:solidFill>
                  <a:latin typeface="Arial"/>
                </a:endParaRPr>
              </a:p>
            </p:txBody>
          </p:sp>
        </p:grpSp>
        <p:sp>
          <p:nvSpPr>
            <p:cNvPr id="46" name="Freeform 5"/>
            <p:cNvSpPr/>
            <p:nvPr/>
          </p:nvSpPr>
          <p:spPr>
            <a:xfrm>
              <a:off x="1160280" y="8924760"/>
              <a:ext cx="217080" cy="184320"/>
            </a:xfrm>
            <a:custGeom>
              <a:avLst/>
              <a:gdLst>
                <a:gd name="textAreaLeft" fmla="*/ 0 w 217080"/>
                <a:gd name="textAreaRight" fmla="*/ 218160 w 217080"/>
                <a:gd name="textAreaTop" fmla="*/ 0 h 184320"/>
                <a:gd name="textAreaBottom" fmla="*/ 185400 h 184320"/>
              </a:gdLst>
              <a:ahLst/>
              <a:cxnLst/>
              <a:rect l="textAreaLeft" t="textAreaTop" r="textAreaRight" b="textAreaBottom"/>
              <a:pathLst>
                <a:path w="290938" h="247298">
                  <a:moveTo>
                    <a:pt x="0" y="0"/>
                  </a:moveTo>
                  <a:lnTo>
                    <a:pt x="290939" y="0"/>
                  </a:lnTo>
                  <a:lnTo>
                    <a:pt x="290939" y="247297"/>
                  </a:lnTo>
                  <a:lnTo>
                    <a:pt x="0" y="247297"/>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grpSp>
      <p:grpSp>
        <p:nvGrpSpPr>
          <p:cNvPr id="47" name="Group 6"/>
          <p:cNvGrpSpPr/>
          <p:nvPr/>
        </p:nvGrpSpPr>
        <p:grpSpPr>
          <a:xfrm>
            <a:off x="1673640" y="8776800"/>
            <a:ext cx="480600" cy="480600"/>
            <a:chOff x="1673640" y="8776800"/>
            <a:chExt cx="480600" cy="480600"/>
          </a:xfrm>
        </p:grpSpPr>
        <p:grpSp>
          <p:nvGrpSpPr>
            <p:cNvPr id="48" name="Group 7"/>
            <p:cNvGrpSpPr/>
            <p:nvPr/>
          </p:nvGrpSpPr>
          <p:grpSpPr>
            <a:xfrm>
              <a:off x="1673640" y="8776800"/>
              <a:ext cx="480600" cy="480600"/>
              <a:chOff x="1673640" y="8776800"/>
              <a:chExt cx="480600" cy="480600"/>
            </a:xfrm>
          </p:grpSpPr>
          <p:sp>
            <p:nvSpPr>
              <p:cNvPr id="49" name="Freeform 8"/>
              <p:cNvSpPr/>
              <p:nvPr/>
            </p:nvSpPr>
            <p:spPr>
              <a:xfrm>
                <a:off x="1673640" y="8776800"/>
                <a:ext cx="480600" cy="480600"/>
              </a:xfrm>
              <a:custGeom>
                <a:avLst/>
                <a:gdLst>
                  <a:gd name="textAreaLeft" fmla="*/ 0 w 480600"/>
                  <a:gd name="textAreaRight" fmla="*/ 481680 w 480600"/>
                  <a:gd name="textAreaTop" fmla="*/ 0 h 480600"/>
                  <a:gd name="textAreaBottom" fmla="*/ 481680 h 480600"/>
                </a:gdLst>
                <a:ahLst/>
                <a:cxnLst/>
                <a:rect l="textAreaLeft" t="textAreaTop" r="textAreaRight" b="textAreaBottom"/>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B170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FFFFFF"/>
                  </a:solidFill>
                  <a:latin typeface="Arial"/>
                </a:endParaRPr>
              </a:p>
            </p:txBody>
          </p:sp>
        </p:grpSp>
        <p:sp>
          <p:nvSpPr>
            <p:cNvPr id="50" name="Freeform 9"/>
            <p:cNvSpPr/>
            <p:nvPr/>
          </p:nvSpPr>
          <p:spPr>
            <a:xfrm>
              <a:off x="1820520" y="8924760"/>
              <a:ext cx="186840" cy="191520"/>
            </a:xfrm>
            <a:custGeom>
              <a:avLst/>
              <a:gdLst>
                <a:gd name="textAreaLeft" fmla="*/ 0 w 186840"/>
                <a:gd name="textAreaRight" fmla="*/ 187920 w 186840"/>
                <a:gd name="textAreaTop" fmla="*/ 0 h 191520"/>
                <a:gd name="textAreaBottom" fmla="*/ 192600 h 191520"/>
              </a:gdLst>
              <a:ahLst/>
              <a:cxnLst/>
              <a:rect l="textAreaLeft" t="textAreaTop" r="textAreaRight" b="textAreaBottom"/>
              <a:pathLst>
                <a:path w="250447" h="256988">
                  <a:moveTo>
                    <a:pt x="0" y="0"/>
                  </a:moveTo>
                  <a:lnTo>
                    <a:pt x="250447" y="0"/>
                  </a:lnTo>
                  <a:lnTo>
                    <a:pt x="250447" y="256988"/>
                  </a:lnTo>
                  <a:lnTo>
                    <a:pt x="0" y="25698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grpSp>
      <p:grpSp>
        <p:nvGrpSpPr>
          <p:cNvPr id="51" name="Group 10"/>
          <p:cNvGrpSpPr/>
          <p:nvPr/>
        </p:nvGrpSpPr>
        <p:grpSpPr>
          <a:xfrm>
            <a:off x="2318760" y="8776800"/>
            <a:ext cx="480600" cy="480600"/>
            <a:chOff x="2318760" y="8776800"/>
            <a:chExt cx="480600" cy="480600"/>
          </a:xfrm>
        </p:grpSpPr>
        <p:grpSp>
          <p:nvGrpSpPr>
            <p:cNvPr id="52" name="Group 11"/>
            <p:cNvGrpSpPr/>
            <p:nvPr/>
          </p:nvGrpSpPr>
          <p:grpSpPr>
            <a:xfrm>
              <a:off x="2318760" y="8776800"/>
              <a:ext cx="480600" cy="480600"/>
              <a:chOff x="2318760" y="8776800"/>
              <a:chExt cx="480600" cy="480600"/>
            </a:xfrm>
          </p:grpSpPr>
          <p:sp>
            <p:nvSpPr>
              <p:cNvPr id="53" name="Freeform 12"/>
              <p:cNvSpPr/>
              <p:nvPr/>
            </p:nvSpPr>
            <p:spPr>
              <a:xfrm>
                <a:off x="2318760" y="8776800"/>
                <a:ext cx="480600" cy="480600"/>
              </a:xfrm>
              <a:custGeom>
                <a:avLst/>
                <a:gdLst>
                  <a:gd name="textAreaLeft" fmla="*/ 0 w 480600"/>
                  <a:gd name="textAreaRight" fmla="*/ 481680 w 480600"/>
                  <a:gd name="textAreaTop" fmla="*/ 0 h 480600"/>
                  <a:gd name="textAreaBottom" fmla="*/ 481680 h 480600"/>
                </a:gdLst>
                <a:ahLst/>
                <a:cxnLst/>
                <a:rect l="textAreaLeft" t="textAreaTop" r="textAreaRight" b="textAreaBottom"/>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B170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FFFFFF"/>
                  </a:solidFill>
                  <a:latin typeface="Arial"/>
                </a:endParaRPr>
              </a:p>
            </p:txBody>
          </p:sp>
        </p:grpSp>
        <p:sp>
          <p:nvSpPr>
            <p:cNvPr id="54" name="Freeform 13"/>
            <p:cNvSpPr/>
            <p:nvPr/>
          </p:nvSpPr>
          <p:spPr>
            <a:xfrm>
              <a:off x="2472480" y="8921160"/>
              <a:ext cx="172440" cy="191880"/>
            </a:xfrm>
            <a:custGeom>
              <a:avLst/>
              <a:gdLst>
                <a:gd name="textAreaLeft" fmla="*/ 0 w 172440"/>
                <a:gd name="textAreaRight" fmla="*/ 173520 w 172440"/>
                <a:gd name="textAreaTop" fmla="*/ 0 h 191880"/>
                <a:gd name="textAreaBottom" fmla="*/ 192960 h 191880"/>
              </a:gdLst>
              <a:ahLst/>
              <a:cxnLst/>
              <a:rect l="textAreaLeft" t="textAreaTop" r="textAreaRight" b="textAreaBottom"/>
              <a:pathLst>
                <a:path w="231341" h="257046">
                  <a:moveTo>
                    <a:pt x="0" y="0"/>
                  </a:moveTo>
                  <a:lnTo>
                    <a:pt x="231341" y="0"/>
                  </a:lnTo>
                  <a:lnTo>
                    <a:pt x="231341" y="257045"/>
                  </a:lnTo>
                  <a:lnTo>
                    <a:pt x="0" y="257045"/>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grpSp>
      <p:grpSp>
        <p:nvGrpSpPr>
          <p:cNvPr id="55" name="Group 14"/>
          <p:cNvGrpSpPr/>
          <p:nvPr/>
        </p:nvGrpSpPr>
        <p:grpSpPr>
          <a:xfrm>
            <a:off x="10394640" y="1028880"/>
            <a:ext cx="6863400" cy="8228520"/>
            <a:chOff x="10394640" y="1028880"/>
            <a:chExt cx="6863400" cy="8228520"/>
          </a:xfrm>
        </p:grpSpPr>
        <p:sp>
          <p:nvSpPr>
            <p:cNvPr id="56" name="Freeform 15"/>
            <p:cNvSpPr/>
            <p:nvPr/>
          </p:nvSpPr>
          <p:spPr>
            <a:xfrm>
              <a:off x="10394640" y="1028880"/>
              <a:ext cx="6863400" cy="8228520"/>
            </a:xfrm>
            <a:custGeom>
              <a:avLst/>
              <a:gdLst>
                <a:gd name="textAreaLeft" fmla="*/ 0 w 6863400"/>
                <a:gd name="textAreaRight" fmla="*/ 6864480 w 6863400"/>
                <a:gd name="textAreaTop" fmla="*/ 0 h 8228520"/>
                <a:gd name="textAreaBottom" fmla="*/ 8229600 h 8228520"/>
              </a:gdLst>
              <a:ahLst/>
              <a:cxnLst/>
              <a:rect l="textAreaLeft" t="textAreaTop" r="textAreaRight" b="textAreaBottom"/>
              <a:pathLst>
                <a:path w="1063515" h="1274980">
                  <a:moveTo>
                    <a:pt x="45112" y="0"/>
                  </a:moveTo>
                  <a:lnTo>
                    <a:pt x="1018403" y="0"/>
                  </a:lnTo>
                  <a:cubicBezTo>
                    <a:pt x="1030367" y="0"/>
                    <a:pt x="1041842" y="4753"/>
                    <a:pt x="1050302" y="13213"/>
                  </a:cubicBezTo>
                  <a:cubicBezTo>
                    <a:pt x="1058762" y="21673"/>
                    <a:pt x="1063515" y="33147"/>
                    <a:pt x="1063515" y="45112"/>
                  </a:cubicBezTo>
                  <a:lnTo>
                    <a:pt x="1063515" y="1229869"/>
                  </a:lnTo>
                  <a:cubicBezTo>
                    <a:pt x="1063515" y="1241833"/>
                    <a:pt x="1058762" y="1253307"/>
                    <a:pt x="1050302" y="1261767"/>
                  </a:cubicBezTo>
                  <a:cubicBezTo>
                    <a:pt x="1041842" y="1270228"/>
                    <a:pt x="1030367" y="1274980"/>
                    <a:pt x="1018403" y="1274980"/>
                  </a:cubicBezTo>
                  <a:lnTo>
                    <a:pt x="45112" y="1274980"/>
                  </a:lnTo>
                  <a:cubicBezTo>
                    <a:pt x="33147" y="1274980"/>
                    <a:pt x="21673" y="1270228"/>
                    <a:pt x="13213" y="1261767"/>
                  </a:cubicBezTo>
                  <a:cubicBezTo>
                    <a:pt x="4753" y="1253307"/>
                    <a:pt x="0" y="1241833"/>
                    <a:pt x="0" y="1229869"/>
                  </a:cubicBezTo>
                  <a:lnTo>
                    <a:pt x="0" y="45112"/>
                  </a:lnTo>
                  <a:cubicBezTo>
                    <a:pt x="0" y="33147"/>
                    <a:pt x="4753" y="21673"/>
                    <a:pt x="13213" y="13213"/>
                  </a:cubicBezTo>
                  <a:cubicBezTo>
                    <a:pt x="21673" y="4753"/>
                    <a:pt x="33147" y="0"/>
                    <a:pt x="45112" y="0"/>
                  </a:cubicBez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grpSp>
      <p:grpSp>
        <p:nvGrpSpPr>
          <p:cNvPr id="57" name="Group 16"/>
          <p:cNvGrpSpPr/>
          <p:nvPr/>
        </p:nvGrpSpPr>
        <p:grpSpPr>
          <a:xfrm>
            <a:off x="888203" y="3427826"/>
            <a:ext cx="8967908" cy="3013028"/>
            <a:chOff x="898252" y="3110400"/>
            <a:chExt cx="8967908" cy="3013028"/>
          </a:xfrm>
        </p:grpSpPr>
        <p:sp>
          <p:nvSpPr>
            <p:cNvPr id="58" name="TextBox 17"/>
            <p:cNvSpPr/>
            <p:nvPr/>
          </p:nvSpPr>
          <p:spPr>
            <a:xfrm>
              <a:off x="1028880" y="3110400"/>
              <a:ext cx="8837280" cy="2374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914400">
                <a:lnSpc>
                  <a:spcPts val="9349"/>
                </a:lnSpc>
                <a:tabLst>
                  <a:tab pos="0" algn="l"/>
                </a:tabLst>
              </a:pPr>
              <a:r>
                <a:rPr lang="en-US" sz="8500" b="1" strike="noStrike" spc="-1" dirty="0">
                  <a:solidFill>
                    <a:srgbClr val="000000"/>
                  </a:solidFill>
                  <a:latin typeface="Open Sauce Semi-Bold"/>
                  <a:ea typeface="Open Sauce Semi-Bold"/>
                </a:rPr>
                <a:t>Savvy IT Consulting</a:t>
              </a:r>
              <a:endParaRPr lang="en-US" sz="8500" b="0" strike="noStrike" spc="-1" dirty="0">
                <a:solidFill>
                  <a:srgbClr val="000000"/>
                </a:solidFill>
                <a:latin typeface="Arial"/>
              </a:endParaRPr>
            </a:p>
          </p:txBody>
        </p:sp>
        <p:sp>
          <p:nvSpPr>
            <p:cNvPr id="59" name="TextBox 18"/>
            <p:cNvSpPr/>
            <p:nvPr/>
          </p:nvSpPr>
          <p:spPr>
            <a:xfrm>
              <a:off x="898252" y="5079296"/>
              <a:ext cx="8837280" cy="104413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ts val="4201"/>
                </a:lnSpc>
                <a:tabLst>
                  <a:tab pos="0" algn="l"/>
                </a:tabLst>
              </a:pPr>
              <a:r>
                <a:rPr lang="en-US" sz="3000" b="0" strike="noStrike" spc="-1" dirty="0">
                  <a:solidFill>
                    <a:srgbClr val="000000"/>
                  </a:solidFill>
                  <a:latin typeface="Open Sauce"/>
                  <a:ea typeface="Open Sauce"/>
                </a:rPr>
                <a:t>PROVIDING PRACTICAL IMPLEMENTATION OF ENTERPRISE TECHNOLOGY SOLUTIONS</a:t>
              </a:r>
            </a:p>
          </p:txBody>
        </p:sp>
      </p:grpSp>
      <p:sp>
        <p:nvSpPr>
          <p:cNvPr id="60" name="Freeform 19"/>
          <p:cNvSpPr/>
          <p:nvPr/>
        </p:nvSpPr>
        <p:spPr>
          <a:xfrm>
            <a:off x="1028880" y="1028880"/>
            <a:ext cx="254520" cy="63000"/>
          </a:xfrm>
          <a:custGeom>
            <a:avLst/>
            <a:gdLst>
              <a:gd name="textAreaLeft" fmla="*/ 0 w 254520"/>
              <a:gd name="textAreaRight" fmla="*/ 255600 w 254520"/>
              <a:gd name="textAreaTop" fmla="*/ 0 h 63000"/>
              <a:gd name="textAreaBottom" fmla="*/ 64080 h 63000"/>
            </a:gdLst>
            <a:ahLst/>
            <a:cxnLst/>
            <a:rect l="textAreaLeft" t="textAreaTop" r="textAreaRight" b="textAreaBottom"/>
            <a:pathLst>
              <a:path w="255713" h="63928">
                <a:moveTo>
                  <a:pt x="0" y="0"/>
                </a:moveTo>
                <a:lnTo>
                  <a:pt x="255713" y="0"/>
                </a:lnTo>
                <a:lnTo>
                  <a:pt x="255713" y="63928"/>
                </a:lnTo>
                <a:lnTo>
                  <a:pt x="0" y="63928"/>
                </a:lnTo>
                <a:lnTo>
                  <a:pt x="0" y="0"/>
                </a:lnTo>
                <a:close/>
              </a:path>
            </a:pathLst>
          </a:custGeom>
          <a:blipFill rotWithShape="0">
            <a:blip r:embed="rId6"/>
            <a:srcRect/>
            <a:stretch/>
          </a:blipFill>
          <a:ln w="0">
            <a:noFill/>
          </a:ln>
        </p:spPr>
        <p:style>
          <a:lnRef idx="0">
            <a:scrgbClr r="0" g="0" b="0"/>
          </a:lnRef>
          <a:fillRef idx="0">
            <a:scrgbClr r="0" g="0" b="0"/>
          </a:fillRef>
          <a:effectRef idx="0">
            <a:scrgbClr r="0" g="0" b="0"/>
          </a:effectRef>
          <a:fontRef idx="minor"/>
        </p:style>
        <p:txBody>
          <a:bodyPr lIns="90000" tIns="19080" rIns="90000" bIns="19080" anchor="t">
            <a:noAutofit/>
          </a:bodyPr>
          <a:lstStyle/>
          <a:p>
            <a:pPr>
              <a:lnSpc>
                <a:spcPct val="100000"/>
              </a:lnSpc>
            </a:pPr>
            <a:endParaRPr lang="en-US" sz="1800" b="0" strike="noStrike" spc="-1">
              <a:solidFill>
                <a:srgbClr val="000000"/>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E6E4"/>
        </a:solidFill>
        <a:effectLst/>
      </p:bgPr>
    </p:bg>
    <p:spTree>
      <p:nvGrpSpPr>
        <p:cNvPr id="1" name=""/>
        <p:cNvGrpSpPr/>
        <p:nvPr/>
      </p:nvGrpSpPr>
      <p:grpSpPr>
        <a:xfrm>
          <a:off x="0" y="0"/>
          <a:ext cx="0" cy="0"/>
          <a:chOff x="0" y="0"/>
          <a:chExt cx="0" cy="0"/>
        </a:xfrm>
      </p:grpSpPr>
      <p:sp>
        <p:nvSpPr>
          <p:cNvPr id="138" name="AutoShape 2"/>
          <p:cNvSpPr/>
          <p:nvPr/>
        </p:nvSpPr>
        <p:spPr>
          <a:xfrm>
            <a:off x="1028520" y="1933560"/>
            <a:ext cx="1202760" cy="360"/>
          </a:xfrm>
          <a:prstGeom prst="line">
            <a:avLst/>
          </a:prstGeom>
          <a:ln w="47625">
            <a:solidFill>
              <a:srgbClr val="1B170F"/>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strike="noStrike" spc="-1">
              <a:solidFill>
                <a:srgbClr val="000000"/>
              </a:solidFill>
              <a:latin typeface="Arial"/>
            </a:endParaRPr>
          </a:p>
        </p:txBody>
      </p:sp>
      <p:sp>
        <p:nvSpPr>
          <p:cNvPr id="139" name="AutoShape 3"/>
          <p:cNvSpPr/>
          <p:nvPr/>
        </p:nvSpPr>
        <p:spPr>
          <a:xfrm>
            <a:off x="1028520" y="9234360"/>
            <a:ext cx="16061760" cy="360"/>
          </a:xfrm>
          <a:prstGeom prst="line">
            <a:avLst/>
          </a:prstGeom>
          <a:ln w="47625">
            <a:solidFill>
              <a:srgbClr val="1B170F"/>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strike="noStrike" spc="-1">
              <a:solidFill>
                <a:srgbClr val="000000"/>
              </a:solidFill>
              <a:latin typeface="Arial"/>
            </a:endParaRPr>
          </a:p>
        </p:txBody>
      </p:sp>
      <p:sp>
        <p:nvSpPr>
          <p:cNvPr id="142" name="TextBox 6"/>
          <p:cNvSpPr/>
          <p:nvPr/>
        </p:nvSpPr>
        <p:spPr>
          <a:xfrm>
            <a:off x="11955600" y="2966040"/>
            <a:ext cx="5321520" cy="4172760"/>
          </a:xfrm>
          <a:prstGeom prst="rect">
            <a:avLst/>
          </a:prstGeom>
          <a:noFill/>
          <a:ln w="0">
            <a:noFill/>
          </a:ln>
        </p:spPr>
        <p:style>
          <a:lnRef idx="0">
            <a:scrgbClr r="0" g="0" b="0"/>
          </a:lnRef>
          <a:fillRef idx="0">
            <a:scrgbClr r="0" g="0" b="0"/>
          </a:fillRef>
          <a:effectRef idx="0">
            <a:scrgbClr r="0" g="0" b="0"/>
          </a:effectRef>
          <a:fontRef idx="minor"/>
        </p:style>
        <p:txBody>
          <a:bodyPr lIns="50760" tIns="50760" rIns="50760" bIns="50760" anchor="ctr">
            <a:noAutofit/>
          </a:bodyPr>
          <a:lstStyle/>
          <a:p>
            <a:pPr algn="ctr" defTabSz="914400">
              <a:lnSpc>
                <a:spcPts val="2801"/>
              </a:lnSpc>
            </a:pPr>
            <a:endParaRPr lang="en-US" sz="1800" b="0" strike="noStrike" spc="-1">
              <a:solidFill>
                <a:schemeClr val="dk1"/>
              </a:solidFill>
              <a:latin typeface="Calibri"/>
            </a:endParaRPr>
          </a:p>
        </p:txBody>
      </p:sp>
      <p:sp>
        <p:nvSpPr>
          <p:cNvPr id="143" name="Freeform 7"/>
          <p:cNvSpPr/>
          <p:nvPr/>
        </p:nvSpPr>
        <p:spPr>
          <a:xfrm>
            <a:off x="16921440" y="991800"/>
            <a:ext cx="336960" cy="336960"/>
          </a:xfrm>
          <a:custGeom>
            <a:avLst/>
            <a:gdLst>
              <a:gd name="textAreaLeft" fmla="*/ 0 w 336960"/>
              <a:gd name="textAreaRight" fmla="*/ 338040 w 336960"/>
              <a:gd name="textAreaTop" fmla="*/ 0 h 336960"/>
              <a:gd name="textAreaBottom" fmla="*/ 338040 h 336960"/>
            </a:gdLst>
            <a:ahLst/>
            <a:cxnLst/>
            <a:rect l="textAreaLeft" t="textAreaTop" r="textAreaRight" b="textAreaBottom"/>
            <a:pathLst>
              <a:path w="337930" h="337930">
                <a:moveTo>
                  <a:pt x="0" y="0"/>
                </a:moveTo>
                <a:lnTo>
                  <a:pt x="337930" y="0"/>
                </a:lnTo>
                <a:lnTo>
                  <a:pt x="337930" y="337930"/>
                </a:lnTo>
                <a:lnTo>
                  <a:pt x="0" y="33793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
        <p:nvSpPr>
          <p:cNvPr id="144" name="AutoShape 8"/>
          <p:cNvSpPr/>
          <p:nvPr/>
        </p:nvSpPr>
        <p:spPr>
          <a:xfrm>
            <a:off x="1180800" y="5604840"/>
            <a:ext cx="1202760" cy="360"/>
          </a:xfrm>
          <a:prstGeom prst="line">
            <a:avLst/>
          </a:prstGeom>
          <a:ln w="47625">
            <a:solidFill>
              <a:srgbClr val="1B170F"/>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strike="noStrike" spc="-1">
              <a:solidFill>
                <a:srgbClr val="000000"/>
              </a:solidFill>
              <a:latin typeface="Arial"/>
            </a:endParaRPr>
          </a:p>
        </p:txBody>
      </p:sp>
      <p:sp>
        <p:nvSpPr>
          <p:cNvPr id="145" name="Freeform 9"/>
          <p:cNvSpPr/>
          <p:nvPr/>
        </p:nvSpPr>
        <p:spPr>
          <a:xfrm>
            <a:off x="10213848" y="2469600"/>
            <a:ext cx="6916032" cy="4318920"/>
          </a:xfrm>
          <a:custGeom>
            <a:avLst/>
            <a:gdLst>
              <a:gd name="textAreaLeft" fmla="*/ 0 w 4988880"/>
              <a:gd name="textAreaRight" fmla="*/ 4989960 w 4988880"/>
              <a:gd name="textAreaTop" fmla="*/ 0 h 3323520"/>
              <a:gd name="textAreaBottom" fmla="*/ 3324600 h 3323520"/>
            </a:gdLst>
            <a:ahLst/>
            <a:cxnLst/>
            <a:rect l="textAreaLeft" t="textAreaTop" r="textAreaRight" b="textAreaBottom"/>
            <a:pathLst>
              <a:path w="4990103" h="3324656">
                <a:moveTo>
                  <a:pt x="0" y="0"/>
                </a:moveTo>
                <a:lnTo>
                  <a:pt x="4990102" y="0"/>
                </a:lnTo>
                <a:lnTo>
                  <a:pt x="4990102" y="3324656"/>
                </a:lnTo>
                <a:lnTo>
                  <a:pt x="0" y="3324656"/>
                </a:lnTo>
                <a:lnTo>
                  <a:pt x="0" y="0"/>
                </a:lnTo>
                <a:close/>
              </a:path>
            </a:pathLst>
          </a:custGeom>
          <a:blipFill rotWithShape="0">
            <a:blip r:embed="rId3"/>
            <a:srcRect/>
            <a:stretch/>
          </a:blipFill>
          <a:ln w="38100">
            <a:solidFill>
              <a:schemeClr val="tx1"/>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
        <p:nvSpPr>
          <p:cNvPr id="146" name="TextBox 10"/>
          <p:cNvSpPr/>
          <p:nvPr/>
        </p:nvSpPr>
        <p:spPr>
          <a:xfrm>
            <a:off x="1028880" y="952560"/>
            <a:ext cx="8693640" cy="710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914400">
              <a:lnSpc>
                <a:spcPts val="5598"/>
              </a:lnSpc>
              <a:tabLst>
                <a:tab pos="0" algn="l"/>
              </a:tabLst>
            </a:pPr>
            <a:r>
              <a:rPr lang="en-US" sz="4000" b="0" strike="noStrike" spc="-1" dirty="0">
                <a:solidFill>
                  <a:srgbClr val="000000"/>
                </a:solidFill>
                <a:latin typeface="Open Sauce"/>
                <a:ea typeface="Open Sauce"/>
              </a:rPr>
              <a:t>Federal Government Clients</a:t>
            </a:r>
            <a:endParaRPr lang="en-US" sz="4000" b="0" strike="noStrike" spc="-1" dirty="0">
              <a:solidFill>
                <a:srgbClr val="000000"/>
              </a:solidFill>
              <a:latin typeface="Arial"/>
            </a:endParaRPr>
          </a:p>
        </p:txBody>
      </p:sp>
      <p:sp>
        <p:nvSpPr>
          <p:cNvPr id="147" name="TextBox 11"/>
          <p:cNvSpPr/>
          <p:nvPr/>
        </p:nvSpPr>
        <p:spPr>
          <a:xfrm>
            <a:off x="1469880" y="2111760"/>
            <a:ext cx="8921520" cy="1816651"/>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marL="561240" lvl="1" indent="-280800" defTabSz="914400">
              <a:lnSpc>
                <a:spcPts val="3640"/>
              </a:lnSpc>
              <a:buClr>
                <a:srgbClr val="000000"/>
              </a:buClr>
              <a:buFont typeface="Arial"/>
              <a:buChar char="•"/>
            </a:pPr>
            <a:r>
              <a:rPr lang="en-US" sz="2600" b="0" strike="noStrike" spc="-1" dirty="0">
                <a:solidFill>
                  <a:srgbClr val="000000"/>
                </a:solidFill>
                <a:latin typeface="Open Sauce"/>
                <a:ea typeface="Open Sauce"/>
              </a:rPr>
              <a:t>Environmental Protection Agency (EPA)</a:t>
            </a:r>
            <a:endParaRPr lang="en-US" sz="2600" b="0" strike="noStrike" spc="-1" dirty="0">
              <a:solidFill>
                <a:srgbClr val="000000"/>
              </a:solidFill>
              <a:latin typeface="Arial"/>
            </a:endParaRPr>
          </a:p>
          <a:p>
            <a:pPr marL="864000" lvl="3" indent="-216000">
              <a:lnSpc>
                <a:spcPts val="3640"/>
              </a:lnSpc>
              <a:buClr>
                <a:srgbClr val="000000"/>
              </a:buClr>
              <a:buSzPct val="45000"/>
              <a:buFont typeface="Wingdings" charset="2"/>
              <a:buChar char=""/>
            </a:pPr>
            <a:r>
              <a:rPr lang="en-US" sz="2600" b="0" strike="noStrike" spc="-1" dirty="0">
                <a:solidFill>
                  <a:srgbClr val="000000"/>
                </a:solidFill>
                <a:latin typeface="Open Sauce"/>
                <a:ea typeface="Open Sauce"/>
              </a:rPr>
              <a:t>Division OITO - Research Triangle Park (RTP)</a:t>
            </a:r>
          </a:p>
          <a:p>
            <a:pPr marL="406800" lvl="2" indent="-216000">
              <a:lnSpc>
                <a:spcPts val="3640"/>
              </a:lnSpc>
              <a:buClr>
                <a:srgbClr val="000000"/>
              </a:buClr>
              <a:buSzPct val="45000"/>
              <a:buFont typeface="Wingdings" charset="2"/>
              <a:buChar char=""/>
            </a:pPr>
            <a:r>
              <a:rPr lang="en-US" sz="2600" b="0" strike="noStrike" spc="-1" dirty="0">
                <a:solidFill>
                  <a:srgbClr val="000000"/>
                </a:solidFill>
                <a:latin typeface="Open Sauce"/>
                <a:ea typeface="Open Sauce"/>
              </a:rPr>
              <a:t>Department of Homeland Security (DHS)</a:t>
            </a:r>
            <a:endParaRPr lang="en-US" sz="2600" b="0" strike="noStrike" spc="-1" dirty="0">
              <a:solidFill>
                <a:srgbClr val="000000"/>
              </a:solidFill>
              <a:latin typeface="Arial"/>
            </a:endParaRPr>
          </a:p>
          <a:p>
            <a:pPr marL="1122840" lvl="2" indent="-374400" defTabSz="914400">
              <a:lnSpc>
                <a:spcPts val="3640"/>
              </a:lnSpc>
              <a:buClr>
                <a:srgbClr val="000000"/>
              </a:buClr>
              <a:buFont typeface="Arial"/>
              <a:buChar char="⚬"/>
            </a:pPr>
            <a:r>
              <a:rPr lang="en-US" sz="2600" b="0" strike="noStrike" spc="-1" dirty="0">
                <a:solidFill>
                  <a:srgbClr val="000000"/>
                </a:solidFill>
                <a:latin typeface="Open Sauce"/>
                <a:ea typeface="Open Sauce"/>
              </a:rPr>
              <a:t>Customs and Border Protection (CBP) – Division OIT</a:t>
            </a:r>
            <a:endParaRPr lang="en-US" sz="2600" b="0" strike="noStrike" spc="-1" dirty="0">
              <a:solidFill>
                <a:srgbClr val="000000"/>
              </a:solidFill>
              <a:latin typeface="Arial"/>
            </a:endParaRPr>
          </a:p>
        </p:txBody>
      </p:sp>
      <p:sp>
        <p:nvSpPr>
          <p:cNvPr id="148" name="TextBox 12"/>
          <p:cNvSpPr/>
          <p:nvPr/>
        </p:nvSpPr>
        <p:spPr>
          <a:xfrm>
            <a:off x="1181160" y="4623840"/>
            <a:ext cx="9210240" cy="710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914400">
              <a:lnSpc>
                <a:spcPts val="5598"/>
              </a:lnSpc>
              <a:tabLst>
                <a:tab pos="0" algn="l"/>
              </a:tabLst>
            </a:pPr>
            <a:r>
              <a:rPr lang="en-US" sz="4000" b="0" strike="noStrike" spc="-1">
                <a:solidFill>
                  <a:srgbClr val="000000"/>
                </a:solidFill>
                <a:latin typeface="Open Sauce"/>
                <a:ea typeface="Open Sauce"/>
              </a:rPr>
              <a:t>State and Local Government Clients</a:t>
            </a:r>
            <a:endParaRPr lang="en-US" sz="4000" b="0" strike="noStrike" spc="-1">
              <a:solidFill>
                <a:srgbClr val="000000"/>
              </a:solidFill>
              <a:latin typeface="Arial"/>
            </a:endParaRPr>
          </a:p>
        </p:txBody>
      </p:sp>
      <p:sp>
        <p:nvSpPr>
          <p:cNvPr id="149" name="TextBox 13"/>
          <p:cNvSpPr/>
          <p:nvPr/>
        </p:nvSpPr>
        <p:spPr>
          <a:xfrm>
            <a:off x="1622520" y="5783040"/>
            <a:ext cx="7448400" cy="132209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561240" lvl="1" indent="-280800" defTabSz="914400">
              <a:lnSpc>
                <a:spcPts val="3640"/>
              </a:lnSpc>
              <a:buClr>
                <a:srgbClr val="000000"/>
              </a:buClr>
              <a:buFont typeface="Arial"/>
              <a:buChar char="•"/>
            </a:pPr>
            <a:r>
              <a:rPr lang="en-US" sz="2600" b="0" strike="noStrike" spc="-1" dirty="0">
                <a:solidFill>
                  <a:srgbClr val="000000"/>
                </a:solidFill>
                <a:latin typeface="Open Sauce"/>
                <a:ea typeface="Open Sauce"/>
              </a:rPr>
              <a:t>State of North Carolina</a:t>
            </a:r>
            <a:endParaRPr lang="en-US" sz="2600" b="0" strike="noStrike" spc="-1" dirty="0">
              <a:solidFill>
                <a:srgbClr val="000000"/>
              </a:solidFill>
              <a:latin typeface="Arial"/>
            </a:endParaRPr>
          </a:p>
          <a:p>
            <a:pPr marL="1122840" lvl="2" indent="-374400" defTabSz="914400">
              <a:lnSpc>
                <a:spcPts val="3640"/>
              </a:lnSpc>
              <a:buClr>
                <a:srgbClr val="000000"/>
              </a:buClr>
              <a:buFont typeface="Arial"/>
              <a:buChar char="⚬"/>
            </a:pPr>
            <a:r>
              <a:rPr lang="en-US" sz="2600" b="0" strike="noStrike" spc="-1" dirty="0">
                <a:solidFill>
                  <a:srgbClr val="000000"/>
                </a:solidFill>
                <a:latin typeface="Open Sauce"/>
                <a:ea typeface="Open Sauce"/>
              </a:rPr>
              <a:t>NC Department of IT</a:t>
            </a:r>
            <a:endParaRPr lang="en-US" sz="2600" b="0" strike="noStrike" spc="-1" dirty="0">
              <a:solidFill>
                <a:srgbClr val="000000"/>
              </a:solidFill>
              <a:latin typeface="Arial"/>
            </a:endParaRPr>
          </a:p>
          <a:p>
            <a:pPr defTabSz="914400">
              <a:lnSpc>
                <a:spcPts val="3640"/>
              </a:lnSpc>
            </a:pPr>
            <a:endParaRPr lang="en-US" sz="1800" b="0" strike="noStrike" spc="-1" dirty="0">
              <a:solidFill>
                <a:srgbClr val="000000"/>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E6E4"/>
        </a:solidFill>
        <a:effectLst/>
      </p:bgPr>
    </p:bg>
    <p:spTree>
      <p:nvGrpSpPr>
        <p:cNvPr id="1" name=""/>
        <p:cNvGrpSpPr/>
        <p:nvPr/>
      </p:nvGrpSpPr>
      <p:grpSpPr>
        <a:xfrm>
          <a:off x="0" y="0"/>
          <a:ext cx="0" cy="0"/>
          <a:chOff x="0" y="0"/>
          <a:chExt cx="0" cy="0"/>
        </a:xfrm>
      </p:grpSpPr>
      <p:sp>
        <p:nvSpPr>
          <p:cNvPr id="151" name="Freeform 3"/>
          <p:cNvSpPr/>
          <p:nvPr/>
        </p:nvSpPr>
        <p:spPr>
          <a:xfrm>
            <a:off x="17003520" y="1028880"/>
            <a:ext cx="254520" cy="63000"/>
          </a:xfrm>
          <a:custGeom>
            <a:avLst/>
            <a:gdLst>
              <a:gd name="textAreaLeft" fmla="*/ 0 w 254520"/>
              <a:gd name="textAreaRight" fmla="*/ 255600 w 254520"/>
              <a:gd name="textAreaTop" fmla="*/ 0 h 63000"/>
              <a:gd name="textAreaBottom" fmla="*/ 64080 h 63000"/>
            </a:gdLst>
            <a:ahLst/>
            <a:cxnLst/>
            <a:rect l="textAreaLeft" t="textAreaTop" r="textAreaRight" b="textAreaBottom"/>
            <a:pathLst>
              <a:path w="255713" h="63928">
                <a:moveTo>
                  <a:pt x="0" y="0"/>
                </a:moveTo>
                <a:lnTo>
                  <a:pt x="255713" y="0"/>
                </a:lnTo>
                <a:lnTo>
                  <a:pt x="255713" y="63928"/>
                </a:lnTo>
                <a:lnTo>
                  <a:pt x="0" y="63928"/>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19080" rIns="90000" bIns="19080" anchor="t">
            <a:noAutofit/>
          </a:bodyPr>
          <a:lstStyle/>
          <a:p>
            <a:pPr>
              <a:lnSpc>
                <a:spcPct val="100000"/>
              </a:lnSpc>
            </a:pPr>
            <a:endParaRPr lang="en-US" sz="1800" b="0" strike="noStrike" spc="-1">
              <a:solidFill>
                <a:srgbClr val="000000"/>
              </a:solidFill>
              <a:latin typeface="Arial"/>
            </a:endParaRPr>
          </a:p>
        </p:txBody>
      </p:sp>
      <p:grpSp>
        <p:nvGrpSpPr>
          <p:cNvPr id="152" name="Group 4"/>
          <p:cNvGrpSpPr/>
          <p:nvPr/>
        </p:nvGrpSpPr>
        <p:grpSpPr>
          <a:xfrm>
            <a:off x="2350716" y="2718504"/>
            <a:ext cx="12847894" cy="4213954"/>
            <a:chOff x="1028880" y="2709360"/>
            <a:chExt cx="8317080" cy="5546160"/>
          </a:xfrm>
        </p:grpSpPr>
        <p:sp>
          <p:nvSpPr>
            <p:cNvPr id="153" name="Freeform 5"/>
            <p:cNvSpPr/>
            <p:nvPr/>
          </p:nvSpPr>
          <p:spPr>
            <a:xfrm>
              <a:off x="1028880" y="2709360"/>
              <a:ext cx="8317080" cy="5546160"/>
            </a:xfrm>
            <a:custGeom>
              <a:avLst/>
              <a:gdLst>
                <a:gd name="textAreaLeft" fmla="*/ 0 w 8317080"/>
                <a:gd name="textAreaRight" fmla="*/ 8318160 w 8317080"/>
                <a:gd name="textAreaTop" fmla="*/ 0 h 5546160"/>
                <a:gd name="textAreaBottom" fmla="*/ 5547240 h 5546160"/>
              </a:gdLst>
              <a:ahLst/>
              <a:cxnLst/>
              <a:rect l="textAreaLeft" t="textAreaTop" r="textAreaRight" b="textAreaBottom"/>
              <a:pathLst>
                <a:path w="1218819" h="812800">
                  <a:moveTo>
                    <a:pt x="0" y="0"/>
                  </a:moveTo>
                  <a:lnTo>
                    <a:pt x="1218819" y="0"/>
                  </a:lnTo>
                  <a:lnTo>
                    <a:pt x="1218819" y="812800"/>
                  </a:lnTo>
                  <a:lnTo>
                    <a:pt x="0" y="812800"/>
                  </a:lnTo>
                  <a:close/>
                </a:path>
              </a:pathLst>
            </a:custGeom>
            <a:blipFill rotWithShape="0">
              <a:blip r:embed="rId3"/>
              <a:srcRect/>
              <a:stretch/>
            </a:blipFill>
            <a:ln w="0">
              <a:noFill/>
            </a:ln>
            <a:effectLst>
              <a:softEdge rad="76200"/>
            </a:effectLst>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endParaRPr lang="en-US" sz="1800" b="0" strike="noStrike" spc="-1">
                <a:solidFill>
                  <a:srgbClr val="000000"/>
                </a:solidFill>
                <a:latin typeface="Arial"/>
              </a:endParaRPr>
            </a:p>
          </p:txBody>
        </p:sp>
      </p:grpSp>
      <p:sp>
        <p:nvSpPr>
          <p:cNvPr id="154" name="TextBox 1"/>
          <p:cNvSpPr/>
          <p:nvPr/>
        </p:nvSpPr>
        <p:spPr>
          <a:xfrm>
            <a:off x="2734439" y="7474608"/>
            <a:ext cx="7448400" cy="224542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280440" lvl="1" defTabSz="914400">
              <a:lnSpc>
                <a:spcPts val="3640"/>
              </a:lnSpc>
              <a:buClr>
                <a:srgbClr val="000000"/>
              </a:buClr>
            </a:pPr>
            <a:r>
              <a:rPr lang="en-US" sz="2600" spc="-1" dirty="0">
                <a:solidFill>
                  <a:srgbClr val="000000"/>
                </a:solidFill>
                <a:latin typeface="Open Sauce"/>
              </a:rPr>
              <a:t>Dytanyon Norman</a:t>
            </a:r>
          </a:p>
          <a:p>
            <a:pPr marL="280440" lvl="1" defTabSz="914400">
              <a:lnSpc>
                <a:spcPts val="3640"/>
              </a:lnSpc>
              <a:buClr>
                <a:srgbClr val="000000"/>
              </a:buClr>
            </a:pPr>
            <a:r>
              <a:rPr lang="en-US" sz="2600" b="0" strike="noStrike" spc="-1" dirty="0">
                <a:solidFill>
                  <a:srgbClr val="000000"/>
                </a:solidFill>
                <a:latin typeface="Open Sauce"/>
              </a:rPr>
              <a:t>President</a:t>
            </a:r>
            <a:r>
              <a:rPr lang="en-US" sz="2600" spc="-1" dirty="0">
                <a:solidFill>
                  <a:srgbClr val="000000"/>
                </a:solidFill>
                <a:latin typeface="Open Sauce"/>
              </a:rPr>
              <a:t>, CEO</a:t>
            </a:r>
          </a:p>
          <a:p>
            <a:pPr marL="280440" lvl="1" defTabSz="914400">
              <a:lnSpc>
                <a:spcPts val="3640"/>
              </a:lnSpc>
              <a:buClr>
                <a:srgbClr val="000000"/>
              </a:buClr>
            </a:pPr>
            <a:r>
              <a:rPr lang="en-US" sz="2600" spc="-1" dirty="0">
                <a:solidFill>
                  <a:srgbClr val="000000"/>
                </a:solidFill>
                <a:latin typeface="Open Sauce"/>
              </a:rPr>
              <a:t>dynorman@savvyitconsulting.com</a:t>
            </a:r>
          </a:p>
          <a:p>
            <a:pPr marL="280440" lvl="1" defTabSz="914400">
              <a:lnSpc>
                <a:spcPts val="3640"/>
              </a:lnSpc>
              <a:buClr>
                <a:srgbClr val="000000"/>
              </a:buClr>
            </a:pPr>
            <a:r>
              <a:rPr lang="en-US" sz="2600" b="0" strike="noStrike" spc="-1" dirty="0">
                <a:solidFill>
                  <a:srgbClr val="000000"/>
                </a:solidFill>
                <a:latin typeface="Open Sauce"/>
              </a:rPr>
              <a:t>919-306-1556</a:t>
            </a:r>
            <a:endParaRPr lang="en-US" sz="2600" b="0" strike="noStrike" spc="-1" dirty="0">
              <a:solidFill>
                <a:srgbClr val="000000"/>
              </a:solidFill>
              <a:latin typeface="Arial"/>
            </a:endParaRPr>
          </a:p>
          <a:p>
            <a:pPr defTabSz="914400">
              <a:lnSpc>
                <a:spcPts val="3640"/>
              </a:lnSpc>
            </a:pPr>
            <a:endParaRPr lang="en-US" sz="1800" b="0" strike="noStrike" spc="-1" dirty="0">
              <a:solidFill>
                <a:srgbClr val="000000"/>
              </a:solidFill>
              <a:latin typeface="Arial"/>
            </a:endParaRPr>
          </a:p>
        </p:txBody>
      </p:sp>
      <p:sp>
        <p:nvSpPr>
          <p:cNvPr id="2" name="TextBox 1">
            <a:extLst>
              <a:ext uri="{FF2B5EF4-FFF2-40B4-BE49-F238E27FC236}">
                <a16:creationId xmlns:a16="http://schemas.microsoft.com/office/drawing/2014/main" id="{B364B0FE-CB65-27E2-5F0F-8F18A7E23447}"/>
              </a:ext>
            </a:extLst>
          </p:cNvPr>
          <p:cNvSpPr/>
          <p:nvPr/>
        </p:nvSpPr>
        <p:spPr>
          <a:xfrm>
            <a:off x="10182839" y="7474609"/>
            <a:ext cx="7448400" cy="224542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280440" lvl="1" defTabSz="914400">
              <a:lnSpc>
                <a:spcPts val="3640"/>
              </a:lnSpc>
              <a:buClr>
                <a:srgbClr val="000000"/>
              </a:buClr>
            </a:pPr>
            <a:r>
              <a:rPr lang="en-US" sz="2600" spc="-1" dirty="0">
                <a:solidFill>
                  <a:srgbClr val="000000"/>
                </a:solidFill>
                <a:latin typeface="Open Sauce"/>
              </a:rPr>
              <a:t>Marvin Taylor</a:t>
            </a:r>
          </a:p>
          <a:p>
            <a:pPr marL="280440" lvl="1" defTabSz="914400">
              <a:lnSpc>
                <a:spcPts val="3640"/>
              </a:lnSpc>
              <a:buClr>
                <a:srgbClr val="000000"/>
              </a:buClr>
            </a:pPr>
            <a:r>
              <a:rPr lang="en-US" sz="2600" b="0" strike="noStrike" spc="-1" dirty="0">
                <a:solidFill>
                  <a:srgbClr val="000000"/>
                </a:solidFill>
                <a:latin typeface="Open Sauce"/>
              </a:rPr>
              <a:t>Director, Business Development</a:t>
            </a:r>
            <a:endParaRPr lang="en-US" sz="2600" spc="-1" dirty="0">
              <a:solidFill>
                <a:srgbClr val="000000"/>
              </a:solidFill>
              <a:latin typeface="Open Sauce"/>
            </a:endParaRPr>
          </a:p>
          <a:p>
            <a:pPr marL="280440" lvl="1" defTabSz="914400">
              <a:lnSpc>
                <a:spcPts val="3640"/>
              </a:lnSpc>
              <a:buClr>
                <a:srgbClr val="000000"/>
              </a:buClr>
            </a:pPr>
            <a:r>
              <a:rPr lang="en-US" sz="2600" spc="-1" dirty="0" err="1">
                <a:solidFill>
                  <a:srgbClr val="000000"/>
                </a:solidFill>
                <a:latin typeface="Open Sauce"/>
              </a:rPr>
              <a:t>mtaylor@savvyitconsulting.com</a:t>
            </a:r>
            <a:endParaRPr lang="en-US" sz="2600" spc="-1" dirty="0">
              <a:solidFill>
                <a:srgbClr val="000000"/>
              </a:solidFill>
              <a:latin typeface="Open Sauce"/>
            </a:endParaRPr>
          </a:p>
          <a:p>
            <a:pPr marL="280440" lvl="1" defTabSz="914400">
              <a:lnSpc>
                <a:spcPts val="3640"/>
              </a:lnSpc>
              <a:buClr>
                <a:srgbClr val="000000"/>
              </a:buClr>
            </a:pPr>
            <a:r>
              <a:rPr lang="en-US" sz="2600" b="0" strike="noStrike" spc="-1" dirty="0">
                <a:solidFill>
                  <a:srgbClr val="000000"/>
                </a:solidFill>
                <a:latin typeface="Open Sauce"/>
              </a:rPr>
              <a:t>301-254-2460</a:t>
            </a:r>
            <a:endParaRPr lang="en-US" sz="2600" b="0" strike="noStrike" spc="-1" dirty="0">
              <a:solidFill>
                <a:srgbClr val="000000"/>
              </a:solidFill>
              <a:latin typeface="Arial"/>
            </a:endParaRPr>
          </a:p>
          <a:p>
            <a:pPr defTabSz="914400">
              <a:lnSpc>
                <a:spcPts val="3640"/>
              </a:lnSpc>
            </a:pPr>
            <a:endParaRPr lang="en-US" sz="1800" b="0" strike="noStrike" spc="-1" dirty="0">
              <a:solidFill>
                <a:srgbClr val="000000"/>
              </a:solidFill>
              <a:latin typeface="Arial"/>
            </a:endParaRPr>
          </a:p>
        </p:txBody>
      </p:sp>
      <p:sp>
        <p:nvSpPr>
          <p:cNvPr id="3" name="TextBox 10">
            <a:extLst>
              <a:ext uri="{FF2B5EF4-FFF2-40B4-BE49-F238E27FC236}">
                <a16:creationId xmlns:a16="http://schemas.microsoft.com/office/drawing/2014/main" id="{2D59EE06-2655-E216-220B-50ADC9A76F2A}"/>
              </a:ext>
            </a:extLst>
          </p:cNvPr>
          <p:cNvSpPr/>
          <p:nvPr/>
        </p:nvSpPr>
        <p:spPr>
          <a:xfrm>
            <a:off x="6102820" y="809960"/>
            <a:ext cx="5343686" cy="1091646"/>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defTabSz="914400">
              <a:lnSpc>
                <a:spcPts val="9349"/>
              </a:lnSpc>
              <a:tabLst>
                <a:tab pos="0" algn="l"/>
              </a:tabLst>
            </a:pPr>
            <a:r>
              <a:rPr lang="en-US" sz="6000" strike="noStrike" spc="-1" dirty="0">
                <a:solidFill>
                  <a:srgbClr val="000000"/>
                </a:solidFill>
                <a:latin typeface="Open Sauce Semi-Bold"/>
                <a:ea typeface="Open Sauce Semi-Bold"/>
              </a:rPr>
              <a:t>Points of Contact</a:t>
            </a:r>
            <a:endParaRPr lang="en-US" sz="6000" strike="noStrike" spc="-1" dirty="0">
              <a:solidFill>
                <a:srgbClr val="000000"/>
              </a:solidFill>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661C9"/>
        </a:solidFill>
        <a:effectLst/>
      </p:bgPr>
    </p:bg>
    <p:spTree>
      <p:nvGrpSpPr>
        <p:cNvPr id="1" name=""/>
        <p:cNvGrpSpPr/>
        <p:nvPr/>
      </p:nvGrpSpPr>
      <p:grpSpPr>
        <a:xfrm>
          <a:off x="0" y="0"/>
          <a:ext cx="0" cy="0"/>
          <a:chOff x="0" y="0"/>
          <a:chExt cx="0" cy="0"/>
        </a:xfrm>
      </p:grpSpPr>
      <p:grpSp>
        <p:nvGrpSpPr>
          <p:cNvPr id="61" name="Group 2"/>
          <p:cNvGrpSpPr/>
          <p:nvPr/>
        </p:nvGrpSpPr>
        <p:grpSpPr>
          <a:xfrm>
            <a:off x="217080" y="1292040"/>
            <a:ext cx="17853120" cy="8303760"/>
            <a:chOff x="217080" y="1292040"/>
            <a:chExt cx="17853120" cy="8303760"/>
          </a:xfrm>
        </p:grpSpPr>
        <p:sp>
          <p:nvSpPr>
            <p:cNvPr id="62" name="Freeform 3"/>
            <p:cNvSpPr/>
            <p:nvPr/>
          </p:nvSpPr>
          <p:spPr>
            <a:xfrm>
              <a:off x="217080" y="1292040"/>
              <a:ext cx="17853120" cy="8303760"/>
            </a:xfrm>
            <a:custGeom>
              <a:avLst/>
              <a:gdLst>
                <a:gd name="textAreaLeft" fmla="*/ 0 w 17853120"/>
                <a:gd name="textAreaRight" fmla="*/ 17854200 w 17853120"/>
                <a:gd name="textAreaTop" fmla="*/ 0 h 8303760"/>
                <a:gd name="textAreaBottom" fmla="*/ 8304840 h 8303760"/>
              </a:gdLst>
              <a:ahLst/>
              <a:cxnLst/>
              <a:rect l="textAreaLeft" t="textAreaTop" r="textAreaRight" b="textAreaBottom"/>
              <a:pathLst>
                <a:path w="2924525" h="1360325">
                  <a:moveTo>
                    <a:pt x="2800064" y="1360325"/>
                  </a:moveTo>
                  <a:lnTo>
                    <a:pt x="124460" y="1360325"/>
                  </a:lnTo>
                  <a:cubicBezTo>
                    <a:pt x="55880" y="1360325"/>
                    <a:pt x="0" y="1304445"/>
                    <a:pt x="0" y="1235865"/>
                  </a:cubicBezTo>
                  <a:lnTo>
                    <a:pt x="0" y="124460"/>
                  </a:lnTo>
                  <a:cubicBezTo>
                    <a:pt x="0" y="55880"/>
                    <a:pt x="55880" y="0"/>
                    <a:pt x="124460" y="0"/>
                  </a:cubicBezTo>
                  <a:lnTo>
                    <a:pt x="2800065" y="0"/>
                  </a:lnTo>
                  <a:cubicBezTo>
                    <a:pt x="2868644" y="0"/>
                    <a:pt x="2924525" y="55880"/>
                    <a:pt x="2924525" y="124460"/>
                  </a:cubicBezTo>
                  <a:lnTo>
                    <a:pt x="2924525" y="1235865"/>
                  </a:lnTo>
                  <a:cubicBezTo>
                    <a:pt x="2924525" y="1304445"/>
                    <a:pt x="2868644" y="1360325"/>
                    <a:pt x="2800065" y="1360325"/>
                  </a:cubicBezTo>
                  <a:close/>
                </a:path>
              </a:pathLst>
            </a:custGeom>
            <a:solidFill>
              <a:srgbClr val="E4E6E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grpSp>
      <p:sp>
        <p:nvSpPr>
          <p:cNvPr id="63" name="AutoShape 4"/>
          <p:cNvSpPr/>
          <p:nvPr/>
        </p:nvSpPr>
        <p:spPr>
          <a:xfrm>
            <a:off x="1019160" y="4440600"/>
            <a:ext cx="16230600" cy="360"/>
          </a:xfrm>
          <a:prstGeom prst="line">
            <a:avLst/>
          </a:prstGeom>
          <a:ln w="9525">
            <a:solidFill>
              <a:srgbClr val="1B170F"/>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strike="noStrike" spc="-1">
              <a:solidFill>
                <a:srgbClr val="000000"/>
              </a:solidFill>
              <a:latin typeface="Arial"/>
            </a:endParaRPr>
          </a:p>
        </p:txBody>
      </p:sp>
      <p:sp>
        <p:nvSpPr>
          <p:cNvPr id="64" name="AutoShape 5"/>
          <p:cNvSpPr/>
          <p:nvPr/>
        </p:nvSpPr>
        <p:spPr>
          <a:xfrm flipV="1">
            <a:off x="1033200" y="4272480"/>
            <a:ext cx="360" cy="335880"/>
          </a:xfrm>
          <a:prstGeom prst="line">
            <a:avLst/>
          </a:prstGeom>
          <a:ln w="47625">
            <a:solidFill>
              <a:srgbClr val="3661C9"/>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ndParaRPr>
          </a:p>
        </p:txBody>
      </p:sp>
      <p:sp>
        <p:nvSpPr>
          <p:cNvPr id="65" name="AutoShape 6"/>
          <p:cNvSpPr/>
          <p:nvPr/>
        </p:nvSpPr>
        <p:spPr>
          <a:xfrm flipV="1">
            <a:off x="5473440" y="4272480"/>
            <a:ext cx="360" cy="335880"/>
          </a:xfrm>
          <a:prstGeom prst="line">
            <a:avLst/>
          </a:prstGeom>
          <a:ln w="47625">
            <a:solidFill>
              <a:srgbClr val="3661C9"/>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ndParaRPr>
          </a:p>
        </p:txBody>
      </p:sp>
      <p:sp>
        <p:nvSpPr>
          <p:cNvPr id="66" name="AutoShape 7"/>
          <p:cNvSpPr/>
          <p:nvPr/>
        </p:nvSpPr>
        <p:spPr>
          <a:xfrm flipV="1">
            <a:off x="10371600" y="4272480"/>
            <a:ext cx="360" cy="335880"/>
          </a:xfrm>
          <a:prstGeom prst="line">
            <a:avLst/>
          </a:prstGeom>
          <a:ln w="47625">
            <a:solidFill>
              <a:srgbClr val="3661C9"/>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ndParaRPr>
          </a:p>
        </p:txBody>
      </p:sp>
      <p:sp>
        <p:nvSpPr>
          <p:cNvPr id="67" name="AutoShape 8"/>
          <p:cNvSpPr/>
          <p:nvPr/>
        </p:nvSpPr>
        <p:spPr>
          <a:xfrm flipV="1">
            <a:off x="14353560" y="4272480"/>
            <a:ext cx="360" cy="335880"/>
          </a:xfrm>
          <a:prstGeom prst="line">
            <a:avLst/>
          </a:prstGeom>
          <a:ln w="47625">
            <a:solidFill>
              <a:srgbClr val="3661C9"/>
            </a:solidFill>
            <a:round/>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ndParaRPr>
          </a:p>
        </p:txBody>
      </p:sp>
      <p:sp>
        <p:nvSpPr>
          <p:cNvPr id="68" name="AutoShape 9"/>
          <p:cNvSpPr/>
          <p:nvPr/>
        </p:nvSpPr>
        <p:spPr>
          <a:xfrm>
            <a:off x="1028520" y="1438200"/>
            <a:ext cx="1202760" cy="360"/>
          </a:xfrm>
          <a:prstGeom prst="line">
            <a:avLst/>
          </a:prstGeom>
          <a:ln w="47625">
            <a:solidFill>
              <a:srgbClr val="E4E6E4"/>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strike="noStrike" spc="-1">
              <a:solidFill>
                <a:srgbClr val="000000"/>
              </a:solidFill>
              <a:latin typeface="Arial"/>
            </a:endParaRPr>
          </a:p>
        </p:txBody>
      </p:sp>
      <p:sp>
        <p:nvSpPr>
          <p:cNvPr id="69" name="Freeform 10"/>
          <p:cNvSpPr/>
          <p:nvPr/>
        </p:nvSpPr>
        <p:spPr>
          <a:xfrm>
            <a:off x="17003520" y="1028880"/>
            <a:ext cx="254520" cy="63000"/>
          </a:xfrm>
          <a:custGeom>
            <a:avLst/>
            <a:gdLst>
              <a:gd name="textAreaLeft" fmla="*/ 0 w 254520"/>
              <a:gd name="textAreaRight" fmla="*/ 255600 w 254520"/>
              <a:gd name="textAreaTop" fmla="*/ 0 h 63000"/>
              <a:gd name="textAreaBottom" fmla="*/ 64080 h 63000"/>
            </a:gdLst>
            <a:ahLst/>
            <a:cxnLst/>
            <a:rect l="textAreaLeft" t="textAreaTop" r="textAreaRight" b="textAreaBottom"/>
            <a:pathLst>
              <a:path w="255713" h="63928">
                <a:moveTo>
                  <a:pt x="0" y="0"/>
                </a:moveTo>
                <a:lnTo>
                  <a:pt x="255713" y="0"/>
                </a:lnTo>
                <a:lnTo>
                  <a:pt x="255713" y="63928"/>
                </a:lnTo>
                <a:lnTo>
                  <a:pt x="0" y="63928"/>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19080" rIns="90000" bIns="19080" anchor="t">
            <a:noAutofit/>
          </a:bodyPr>
          <a:lstStyle/>
          <a:p>
            <a:pPr>
              <a:lnSpc>
                <a:spcPct val="100000"/>
              </a:lnSpc>
            </a:pPr>
            <a:endParaRPr lang="en-US" sz="1800" b="0" strike="noStrike" spc="-1">
              <a:solidFill>
                <a:srgbClr val="000000"/>
              </a:solidFill>
              <a:latin typeface="Arial"/>
            </a:endParaRPr>
          </a:p>
        </p:txBody>
      </p:sp>
      <p:sp>
        <p:nvSpPr>
          <p:cNvPr id="70" name="Freeform 11"/>
          <p:cNvSpPr/>
          <p:nvPr/>
        </p:nvSpPr>
        <p:spPr>
          <a:xfrm>
            <a:off x="10371960" y="231480"/>
            <a:ext cx="4867920" cy="3242880"/>
          </a:xfrm>
          <a:custGeom>
            <a:avLst/>
            <a:gdLst>
              <a:gd name="textAreaLeft" fmla="*/ 0 w 4867920"/>
              <a:gd name="textAreaRight" fmla="*/ 4869000 w 4867920"/>
              <a:gd name="textAreaTop" fmla="*/ 0 h 3242880"/>
              <a:gd name="textAreaBottom" fmla="*/ 3243960 h 3242880"/>
            </a:gdLst>
            <a:ahLst/>
            <a:cxnLst/>
            <a:rect l="textAreaLeft" t="textAreaTop" r="textAreaRight" b="textAreaBottom"/>
            <a:pathLst>
              <a:path w="4869123" h="3244053">
                <a:moveTo>
                  <a:pt x="0" y="0"/>
                </a:moveTo>
                <a:lnTo>
                  <a:pt x="4869123" y="0"/>
                </a:lnTo>
                <a:lnTo>
                  <a:pt x="4869123" y="3244053"/>
                </a:lnTo>
                <a:lnTo>
                  <a:pt x="0" y="3244053"/>
                </a:lnTo>
                <a:lnTo>
                  <a:pt x="0" y="0"/>
                </a:lnTo>
                <a:close/>
              </a:path>
            </a:pathLst>
          </a:custGeom>
          <a:blipFill rotWithShape="0">
            <a:blip r:embed="rId3"/>
            <a:srcRect/>
            <a:stretch/>
          </a:blipFill>
          <a:ln w="38100" cap="sq">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
        <p:nvSpPr>
          <p:cNvPr id="71" name="TextBox 12"/>
          <p:cNvSpPr/>
          <p:nvPr/>
        </p:nvSpPr>
        <p:spPr>
          <a:xfrm>
            <a:off x="1047600" y="3005280"/>
            <a:ext cx="8898120" cy="746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914400">
              <a:lnSpc>
                <a:spcPts val="5879"/>
              </a:lnSpc>
              <a:tabLst>
                <a:tab pos="0" algn="l"/>
              </a:tabLst>
            </a:pPr>
            <a:r>
              <a:rPr lang="en-US" sz="4900" b="1" strike="noStrike" spc="-1" dirty="0">
                <a:solidFill>
                  <a:srgbClr val="000000"/>
                </a:solidFill>
                <a:latin typeface="Open Sauce Bold"/>
                <a:ea typeface="Open Sauce Bold"/>
              </a:rPr>
              <a:t>Corporate Overview</a:t>
            </a:r>
            <a:endParaRPr lang="en-US" sz="4900" b="0" strike="noStrike" spc="-1" dirty="0">
              <a:solidFill>
                <a:srgbClr val="000000"/>
              </a:solidFill>
              <a:latin typeface="Arial"/>
            </a:endParaRPr>
          </a:p>
        </p:txBody>
      </p:sp>
      <p:sp>
        <p:nvSpPr>
          <p:cNvPr id="72" name="TextBox 13"/>
          <p:cNvSpPr/>
          <p:nvPr/>
        </p:nvSpPr>
        <p:spPr>
          <a:xfrm>
            <a:off x="1028880" y="4778640"/>
            <a:ext cx="3234960" cy="1822294"/>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367200" lvl="1" indent="-183600" defTabSz="914400">
              <a:lnSpc>
                <a:spcPts val="2381"/>
              </a:lnSpc>
              <a:buClr>
                <a:srgbClr val="000000"/>
              </a:buClr>
              <a:buFont typeface="Arial"/>
              <a:buChar char="•"/>
            </a:pPr>
            <a:r>
              <a:rPr lang="en-US" sz="1700" b="0" strike="noStrike" spc="-1" dirty="0">
                <a:solidFill>
                  <a:srgbClr val="000000"/>
                </a:solidFill>
                <a:latin typeface="Open Sauce"/>
                <a:ea typeface="Open Sauce"/>
              </a:rPr>
              <a:t>Savvy IT Consulting is a current participant in the  Small Business Administration (SBA) 8a program, headquartered in Raleigh/Durham.</a:t>
            </a:r>
            <a:endParaRPr lang="en-US" sz="1700" b="0" strike="noStrike" spc="-1" dirty="0">
              <a:solidFill>
                <a:srgbClr val="000000"/>
              </a:solidFill>
              <a:latin typeface="Arial"/>
            </a:endParaRPr>
          </a:p>
          <a:p>
            <a:pPr defTabSz="914400">
              <a:lnSpc>
                <a:spcPts val="2381"/>
              </a:lnSpc>
              <a:tabLst>
                <a:tab pos="0" algn="l"/>
              </a:tabLst>
            </a:pPr>
            <a:endParaRPr lang="en-US" sz="1800" b="0" strike="noStrike" spc="-1" dirty="0">
              <a:solidFill>
                <a:srgbClr val="000000"/>
              </a:solidFill>
              <a:latin typeface="Arial"/>
            </a:endParaRPr>
          </a:p>
        </p:txBody>
      </p:sp>
      <p:sp>
        <p:nvSpPr>
          <p:cNvPr id="73" name="TextBox 14"/>
          <p:cNvSpPr/>
          <p:nvPr/>
        </p:nvSpPr>
        <p:spPr>
          <a:xfrm>
            <a:off x="5468760" y="4740480"/>
            <a:ext cx="3908880" cy="3023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367200" lvl="1" indent="-183600" defTabSz="914400">
              <a:lnSpc>
                <a:spcPts val="2381"/>
              </a:lnSpc>
              <a:buClr>
                <a:srgbClr val="000000"/>
              </a:buClr>
              <a:buFont typeface="Arial"/>
              <a:buChar char="•"/>
            </a:pPr>
            <a:r>
              <a:rPr lang="en-US" sz="1700" b="0" strike="noStrike" spc="-1" dirty="0">
                <a:solidFill>
                  <a:srgbClr val="000000"/>
                </a:solidFill>
                <a:latin typeface="Open Sauce"/>
                <a:ea typeface="Open Sauce"/>
              </a:rPr>
              <a:t>Founded in 2008, by Dytanyon Norman, SavvyIT has supported clients in the commercial sector with execution of their information Technology requirements. Savvy IT from inception has supported clients in the Healthcare, Financial, Insurance, Telecommunications and Media Entertainment Industries.</a:t>
            </a:r>
            <a:endParaRPr lang="en-US" sz="1700" b="0" strike="noStrike" spc="-1" dirty="0">
              <a:solidFill>
                <a:srgbClr val="000000"/>
              </a:solidFill>
              <a:latin typeface="Arial"/>
            </a:endParaRPr>
          </a:p>
          <a:p>
            <a:pPr defTabSz="914400">
              <a:lnSpc>
                <a:spcPts val="2381"/>
              </a:lnSpc>
              <a:tabLst>
                <a:tab pos="0" algn="l"/>
              </a:tabLst>
            </a:pPr>
            <a:endParaRPr lang="en-US" sz="1800" b="0" strike="noStrike" spc="-1" dirty="0">
              <a:solidFill>
                <a:srgbClr val="000000"/>
              </a:solidFill>
              <a:latin typeface="Arial"/>
            </a:endParaRPr>
          </a:p>
        </p:txBody>
      </p:sp>
      <p:sp>
        <p:nvSpPr>
          <p:cNvPr id="74" name="TextBox 15"/>
          <p:cNvSpPr/>
          <p:nvPr/>
        </p:nvSpPr>
        <p:spPr>
          <a:xfrm>
            <a:off x="10371960" y="4752360"/>
            <a:ext cx="2909160" cy="3926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367200" lvl="1" indent="-183600" defTabSz="914400">
              <a:lnSpc>
                <a:spcPts val="2378"/>
              </a:lnSpc>
              <a:buClr>
                <a:srgbClr val="000000"/>
              </a:buClr>
              <a:buFont typeface="Arial"/>
              <a:buChar char="•"/>
            </a:pPr>
            <a:r>
              <a:rPr lang="en-US" sz="1700" b="0" strike="noStrike" spc="-1" dirty="0">
                <a:solidFill>
                  <a:srgbClr val="000000"/>
                </a:solidFill>
                <a:latin typeface="Open Sauce"/>
                <a:ea typeface="Open Sauce"/>
              </a:rPr>
              <a:t>Since 2008, SavvyIT has supported Federal Government clients at the Department of Homeland Security (DHS) and the Environmental Protection Agency (EPA) in the Civilian sector of the Federal Government with execution of their Information Technology requirements.</a:t>
            </a:r>
            <a:endParaRPr lang="en-US" sz="1700" b="0" strike="noStrike" spc="-1" dirty="0">
              <a:solidFill>
                <a:srgbClr val="000000"/>
              </a:solidFill>
              <a:latin typeface="Arial"/>
            </a:endParaRPr>
          </a:p>
          <a:p>
            <a:pPr defTabSz="914400">
              <a:lnSpc>
                <a:spcPts val="2378"/>
              </a:lnSpc>
              <a:tabLst>
                <a:tab pos="0" algn="l"/>
              </a:tabLst>
            </a:pPr>
            <a:endParaRPr lang="en-US" sz="1800" b="0" strike="noStrike" spc="-1" dirty="0">
              <a:solidFill>
                <a:srgbClr val="000000"/>
              </a:solidFill>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E6E4"/>
        </a:solidFill>
        <a:effectLst/>
      </p:bgPr>
    </p:bg>
    <p:spTree>
      <p:nvGrpSpPr>
        <p:cNvPr id="1" name=""/>
        <p:cNvGrpSpPr/>
        <p:nvPr/>
      </p:nvGrpSpPr>
      <p:grpSpPr>
        <a:xfrm>
          <a:off x="0" y="0"/>
          <a:ext cx="0" cy="0"/>
          <a:chOff x="0" y="0"/>
          <a:chExt cx="0" cy="0"/>
        </a:xfrm>
      </p:grpSpPr>
      <p:sp>
        <p:nvSpPr>
          <p:cNvPr id="75" name="AutoShape 2"/>
          <p:cNvSpPr/>
          <p:nvPr/>
        </p:nvSpPr>
        <p:spPr>
          <a:xfrm flipV="1">
            <a:off x="610845" y="372843"/>
            <a:ext cx="10884473" cy="360"/>
          </a:xfrm>
          <a:prstGeom prst="line">
            <a:avLst/>
          </a:prstGeom>
          <a:ln w="47625">
            <a:solidFill>
              <a:srgbClr val="1B170F"/>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strike="noStrike" spc="-1">
              <a:solidFill>
                <a:srgbClr val="000000"/>
              </a:solidFill>
              <a:latin typeface="Arial"/>
            </a:endParaRPr>
          </a:p>
        </p:txBody>
      </p:sp>
      <p:sp>
        <p:nvSpPr>
          <p:cNvPr id="76" name="Freeform 3"/>
          <p:cNvSpPr/>
          <p:nvPr/>
        </p:nvSpPr>
        <p:spPr>
          <a:xfrm>
            <a:off x="16921440" y="991800"/>
            <a:ext cx="336960" cy="336960"/>
          </a:xfrm>
          <a:custGeom>
            <a:avLst/>
            <a:gdLst>
              <a:gd name="textAreaLeft" fmla="*/ 0 w 336960"/>
              <a:gd name="textAreaRight" fmla="*/ 338040 w 336960"/>
              <a:gd name="textAreaTop" fmla="*/ 0 h 336960"/>
              <a:gd name="textAreaBottom" fmla="*/ 338040 h 336960"/>
            </a:gdLst>
            <a:ahLst/>
            <a:cxnLst/>
            <a:rect l="textAreaLeft" t="textAreaTop" r="textAreaRight" b="textAreaBottom"/>
            <a:pathLst>
              <a:path w="337930" h="337930">
                <a:moveTo>
                  <a:pt x="0" y="0"/>
                </a:moveTo>
                <a:lnTo>
                  <a:pt x="337930" y="0"/>
                </a:lnTo>
                <a:lnTo>
                  <a:pt x="337930" y="337930"/>
                </a:lnTo>
                <a:lnTo>
                  <a:pt x="0" y="33793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
        <p:nvSpPr>
          <p:cNvPr id="89" name="Freeform 16"/>
          <p:cNvSpPr/>
          <p:nvPr/>
        </p:nvSpPr>
        <p:spPr>
          <a:xfrm>
            <a:off x="906175" y="789614"/>
            <a:ext cx="6700427" cy="3520408"/>
          </a:xfrm>
          <a:custGeom>
            <a:avLst/>
            <a:gdLst>
              <a:gd name="textAreaLeft" fmla="*/ 0 w 9145800"/>
              <a:gd name="textAreaRight" fmla="*/ 9146880 w 9145800"/>
              <a:gd name="textAreaTop" fmla="*/ 0 h 5144040"/>
              <a:gd name="textAreaBottom" fmla="*/ 5145120 h 5144040"/>
            </a:gdLst>
            <a:ahLst/>
            <a:cxnLst/>
            <a:rect l="textAreaLeft" t="textAreaTop" r="textAreaRight" b="textAreaBottom"/>
            <a:pathLst>
              <a:path w="9146721" h="5145031">
                <a:moveTo>
                  <a:pt x="0" y="0"/>
                </a:moveTo>
                <a:lnTo>
                  <a:pt x="9146721" y="0"/>
                </a:lnTo>
                <a:lnTo>
                  <a:pt x="9146721" y="5145031"/>
                </a:lnTo>
                <a:lnTo>
                  <a:pt x="0" y="5145031"/>
                </a:lnTo>
                <a:lnTo>
                  <a:pt x="0" y="0"/>
                </a:lnTo>
                <a:close/>
              </a:path>
            </a:pathLst>
          </a:custGeom>
          <a:blipFill rotWithShape="0">
            <a:blip r:embed="rId3"/>
            <a:srcRect/>
            <a:stretch/>
          </a:blipFill>
          <a:ln w="0">
            <a:noFill/>
          </a:ln>
          <a:effectLst>
            <a:softEdge rad="79433"/>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
        <p:nvSpPr>
          <p:cNvPr id="90" name="TextBox 17"/>
          <p:cNvSpPr/>
          <p:nvPr/>
        </p:nvSpPr>
        <p:spPr>
          <a:xfrm>
            <a:off x="10563840" y="457200"/>
            <a:ext cx="6356160" cy="445506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914400">
              <a:lnSpc>
                <a:spcPts val="3538"/>
              </a:lnSpc>
            </a:pPr>
            <a:r>
              <a:rPr lang="en-US" sz="2400" b="0" strike="noStrike" spc="-1" dirty="0">
                <a:solidFill>
                  <a:srgbClr val="000000"/>
                </a:solidFill>
                <a:latin typeface="Open Sauce"/>
                <a:ea typeface="Open Sauce"/>
              </a:rPr>
              <a:t>At SavvyIT, our mission is to empower federal agencies with innovative IT solutions that enhance efficiency, security, and service delivery. We are committed to leveraging cutting-edge technologies and expert insights to address complex challenges, safeguard sensitive information, and drive digital transformation. Through strategic partnerships and tailored consulting services, we strive to enable our federal clients to achieve their mission-critical objectives with confidence and excellence.</a:t>
            </a:r>
            <a:endParaRPr lang="en-US" sz="2400" b="0" strike="noStrike" spc="-1" dirty="0">
              <a:solidFill>
                <a:srgbClr val="000000"/>
              </a:solidFill>
              <a:latin typeface="Arial"/>
            </a:endParaRPr>
          </a:p>
        </p:txBody>
      </p:sp>
      <p:sp>
        <p:nvSpPr>
          <p:cNvPr id="2" name="AutoShape 2">
            <a:extLst>
              <a:ext uri="{FF2B5EF4-FFF2-40B4-BE49-F238E27FC236}">
                <a16:creationId xmlns:a16="http://schemas.microsoft.com/office/drawing/2014/main" id="{152F422C-2FA4-16EA-1E8F-95EB1FBCC7E9}"/>
              </a:ext>
            </a:extLst>
          </p:cNvPr>
          <p:cNvSpPr/>
          <p:nvPr/>
        </p:nvSpPr>
        <p:spPr>
          <a:xfrm>
            <a:off x="7264958" y="5314787"/>
            <a:ext cx="9839362" cy="360"/>
          </a:xfrm>
          <a:prstGeom prst="line">
            <a:avLst/>
          </a:prstGeom>
          <a:ln w="47625">
            <a:solidFill>
              <a:srgbClr val="1B170F"/>
            </a:solidFill>
            <a:round/>
          </a:ln>
        </p:spPr>
        <p:style>
          <a:lnRef idx="0">
            <a:scrgbClr r="0" g="0" b="0"/>
          </a:lnRef>
          <a:fillRef idx="0">
            <a:scrgbClr r="0" g="0" b="0"/>
          </a:fillRef>
          <a:effectRef idx="0">
            <a:scrgbClr r="0" g="0" b="0"/>
          </a:effectRef>
          <a:fontRef idx="minor"/>
        </p:style>
        <p:txBody>
          <a:bodyPr lIns="90000" tIns="-44640" rIns="90000" bIns="-44640" anchor="t" anchorCtr="1">
            <a:noAutofit/>
          </a:bodyPr>
          <a:lstStyle/>
          <a:p>
            <a:endParaRPr lang="en-US" sz="1800" b="0" strike="noStrike" spc="-1">
              <a:solidFill>
                <a:srgbClr val="000000"/>
              </a:solidFill>
              <a:latin typeface="Arial"/>
            </a:endParaRPr>
          </a:p>
        </p:txBody>
      </p:sp>
      <p:sp>
        <p:nvSpPr>
          <p:cNvPr id="5" name="TextBox 10">
            <a:extLst>
              <a:ext uri="{FF2B5EF4-FFF2-40B4-BE49-F238E27FC236}">
                <a16:creationId xmlns:a16="http://schemas.microsoft.com/office/drawing/2014/main" id="{2AD68B5B-0BE6-4181-8B89-81CAD9180A6C}"/>
              </a:ext>
            </a:extLst>
          </p:cNvPr>
          <p:cNvSpPr/>
          <p:nvPr/>
        </p:nvSpPr>
        <p:spPr>
          <a:xfrm>
            <a:off x="906175" y="6250846"/>
            <a:ext cx="7448400" cy="366331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914400">
              <a:lnSpc>
                <a:spcPts val="3640"/>
              </a:lnSpc>
            </a:pPr>
            <a:r>
              <a:rPr lang="en-US" sz="2600" b="0" strike="noStrike" spc="-1" dirty="0">
                <a:solidFill>
                  <a:srgbClr val="000000"/>
                </a:solidFill>
                <a:latin typeface="Open Sauce"/>
                <a:ea typeface="Open Sauce"/>
              </a:rPr>
              <a:t>To be the trusted partner of choice for federal agencies, pioneering transformative IT solutions that propel national security, operational efficiency, and citizen services to new heights. By harnessing innovation and expertise, we envision a future where SavvyIT sets the standard for excellence in government IT, fostering a secure and agile digital environment that advances the nation's strategic objectives.</a:t>
            </a:r>
            <a:endParaRPr lang="en-US" sz="2600" b="0" strike="noStrike" spc="-1" dirty="0">
              <a:solidFill>
                <a:srgbClr val="000000"/>
              </a:solidFill>
              <a:latin typeface="Arial"/>
            </a:endParaRPr>
          </a:p>
        </p:txBody>
      </p:sp>
      <p:sp>
        <p:nvSpPr>
          <p:cNvPr id="9" name="Freeform 8">
            <a:extLst>
              <a:ext uri="{FF2B5EF4-FFF2-40B4-BE49-F238E27FC236}">
                <a16:creationId xmlns:a16="http://schemas.microsoft.com/office/drawing/2014/main" id="{BCD93CC0-6DA4-491F-C079-3F157F85AFC4}"/>
              </a:ext>
            </a:extLst>
          </p:cNvPr>
          <p:cNvSpPr/>
          <p:nvPr/>
        </p:nvSpPr>
        <p:spPr>
          <a:xfrm>
            <a:off x="11027664" y="5717668"/>
            <a:ext cx="5605169" cy="3803972"/>
          </a:xfrm>
          <a:custGeom>
            <a:avLst/>
            <a:gdLst>
              <a:gd name="textAreaLeft" fmla="*/ 0 w 4982040"/>
              <a:gd name="textAreaRight" fmla="*/ 4983120 w 4982040"/>
              <a:gd name="textAreaTop" fmla="*/ 0 h 3375000"/>
              <a:gd name="textAreaBottom" fmla="*/ 3376080 h 3375000"/>
            </a:gdLst>
            <a:ahLst/>
            <a:cxnLst/>
            <a:rect l="textAreaLeft" t="textAreaTop" r="textAreaRight" b="textAreaBottom"/>
            <a:pathLst>
              <a:path w="4983035" h="3376006">
                <a:moveTo>
                  <a:pt x="0" y="0"/>
                </a:moveTo>
                <a:lnTo>
                  <a:pt x="4983036" y="0"/>
                </a:lnTo>
                <a:lnTo>
                  <a:pt x="4983036" y="3376006"/>
                </a:lnTo>
                <a:lnTo>
                  <a:pt x="0" y="3376006"/>
                </a:lnTo>
                <a:lnTo>
                  <a:pt x="0" y="0"/>
                </a:lnTo>
                <a:close/>
              </a:path>
            </a:pathLst>
          </a:custGeom>
          <a:blipFill rotWithShape="0">
            <a:blip r:embed="rId4"/>
            <a:srcRect/>
            <a:stretch/>
          </a:blipFill>
          <a:ln w="38100">
            <a:solidFill>
              <a:schemeClr val="tx1"/>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
        <p:nvSpPr>
          <p:cNvPr id="10" name="TextBox 9">
            <a:extLst>
              <a:ext uri="{FF2B5EF4-FFF2-40B4-BE49-F238E27FC236}">
                <a16:creationId xmlns:a16="http://schemas.microsoft.com/office/drawing/2014/main" id="{BF50EC7D-D55E-6487-7FE9-7AEBEBBF5F48}"/>
              </a:ext>
            </a:extLst>
          </p:cNvPr>
          <p:cNvSpPr/>
          <p:nvPr/>
        </p:nvSpPr>
        <p:spPr>
          <a:xfrm>
            <a:off x="827913" y="5314787"/>
            <a:ext cx="1282241" cy="93936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defTabSz="914400">
              <a:lnSpc>
                <a:spcPts val="8399"/>
              </a:lnSpc>
              <a:tabLst>
                <a:tab pos="0" algn="l"/>
              </a:tabLst>
            </a:pPr>
            <a:r>
              <a:rPr lang="en-US" sz="4000" b="0" strike="noStrike" spc="-1" dirty="0">
                <a:solidFill>
                  <a:srgbClr val="000000"/>
                </a:solidFill>
                <a:latin typeface="Open Sauce"/>
                <a:ea typeface="Open Sauce"/>
              </a:rPr>
              <a:t>Vision</a:t>
            </a:r>
            <a:endParaRPr lang="en-US" sz="4000" b="0" strike="noStrike" spc="-1" dirty="0">
              <a:solidFill>
                <a:srgbClr val="000000"/>
              </a:solidFill>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B170F"/>
        </a:solidFill>
        <a:effectLst/>
      </p:bgPr>
    </p:bg>
    <p:spTree>
      <p:nvGrpSpPr>
        <p:cNvPr id="1" name=""/>
        <p:cNvGrpSpPr/>
        <p:nvPr/>
      </p:nvGrpSpPr>
      <p:grpSpPr>
        <a:xfrm>
          <a:off x="0" y="0"/>
          <a:ext cx="0" cy="0"/>
          <a:chOff x="0" y="0"/>
          <a:chExt cx="0" cy="0"/>
        </a:xfrm>
      </p:grpSpPr>
      <p:grpSp>
        <p:nvGrpSpPr>
          <p:cNvPr id="100" name="Group 2"/>
          <p:cNvGrpSpPr/>
          <p:nvPr/>
        </p:nvGrpSpPr>
        <p:grpSpPr>
          <a:xfrm>
            <a:off x="164520" y="306156"/>
            <a:ext cx="9481898" cy="9825120"/>
            <a:chOff x="217080" y="229320"/>
            <a:chExt cx="7936920" cy="9825120"/>
          </a:xfrm>
        </p:grpSpPr>
        <p:sp>
          <p:nvSpPr>
            <p:cNvPr id="101" name="Freeform 3"/>
            <p:cNvSpPr/>
            <p:nvPr/>
          </p:nvSpPr>
          <p:spPr>
            <a:xfrm>
              <a:off x="217080" y="229320"/>
              <a:ext cx="7936920" cy="9825120"/>
            </a:xfrm>
            <a:custGeom>
              <a:avLst/>
              <a:gdLst>
                <a:gd name="textAreaLeft" fmla="*/ 0 w 7936920"/>
                <a:gd name="textAreaRight" fmla="*/ 7938000 w 7936920"/>
                <a:gd name="textAreaTop" fmla="*/ 0 h 9825120"/>
                <a:gd name="textAreaBottom" fmla="*/ 9826200 h 9825120"/>
              </a:gdLst>
              <a:ahLst/>
              <a:cxnLst/>
              <a:rect l="textAreaLeft" t="textAreaTop" r="textAreaRight" b="textAreaBottom"/>
              <a:pathLst>
                <a:path w="1300275" h="1609564">
                  <a:moveTo>
                    <a:pt x="1175814" y="1609564"/>
                  </a:moveTo>
                  <a:lnTo>
                    <a:pt x="124460" y="1609564"/>
                  </a:lnTo>
                  <a:cubicBezTo>
                    <a:pt x="55880" y="1609564"/>
                    <a:pt x="0" y="1553684"/>
                    <a:pt x="0" y="1485104"/>
                  </a:cubicBezTo>
                  <a:lnTo>
                    <a:pt x="0" y="124460"/>
                  </a:lnTo>
                  <a:cubicBezTo>
                    <a:pt x="0" y="55880"/>
                    <a:pt x="55880" y="0"/>
                    <a:pt x="124460" y="0"/>
                  </a:cubicBezTo>
                  <a:lnTo>
                    <a:pt x="1175815" y="0"/>
                  </a:lnTo>
                  <a:cubicBezTo>
                    <a:pt x="1244395" y="0"/>
                    <a:pt x="1300275" y="55880"/>
                    <a:pt x="1300275" y="124460"/>
                  </a:cubicBezTo>
                  <a:lnTo>
                    <a:pt x="1300275" y="1485104"/>
                  </a:lnTo>
                  <a:cubicBezTo>
                    <a:pt x="1300275" y="1553684"/>
                    <a:pt x="1244395" y="1609564"/>
                    <a:pt x="1175815" y="1609564"/>
                  </a:cubicBezTo>
                  <a:close/>
                </a:path>
              </a:pathLst>
            </a:custGeom>
            <a:solidFill>
              <a:srgbClr val="E4E6E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grpSp>
      <p:sp>
        <p:nvSpPr>
          <p:cNvPr id="102" name="Freeform 4"/>
          <p:cNvSpPr/>
          <p:nvPr/>
        </p:nvSpPr>
        <p:spPr>
          <a:xfrm>
            <a:off x="16921440" y="991800"/>
            <a:ext cx="336960" cy="336960"/>
          </a:xfrm>
          <a:custGeom>
            <a:avLst/>
            <a:gdLst>
              <a:gd name="textAreaLeft" fmla="*/ 0 w 336960"/>
              <a:gd name="textAreaRight" fmla="*/ 338040 w 336960"/>
              <a:gd name="textAreaTop" fmla="*/ 0 h 336960"/>
              <a:gd name="textAreaBottom" fmla="*/ 338040 h 336960"/>
            </a:gdLst>
            <a:ahLst/>
            <a:cxnLst/>
            <a:rect l="textAreaLeft" t="textAreaTop" r="textAreaRight" b="textAreaBottom"/>
            <a:pathLst>
              <a:path w="337930" h="337930">
                <a:moveTo>
                  <a:pt x="0" y="0"/>
                </a:moveTo>
                <a:lnTo>
                  <a:pt x="337930" y="0"/>
                </a:lnTo>
                <a:lnTo>
                  <a:pt x="337930" y="337930"/>
                </a:lnTo>
                <a:lnTo>
                  <a:pt x="0" y="337930"/>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
        <p:nvSpPr>
          <p:cNvPr id="103" name="Freeform 5"/>
          <p:cNvSpPr/>
          <p:nvPr/>
        </p:nvSpPr>
        <p:spPr>
          <a:xfrm>
            <a:off x="1028880" y="1028880"/>
            <a:ext cx="254520" cy="63000"/>
          </a:xfrm>
          <a:custGeom>
            <a:avLst/>
            <a:gdLst>
              <a:gd name="textAreaLeft" fmla="*/ 0 w 254520"/>
              <a:gd name="textAreaRight" fmla="*/ 255600 w 254520"/>
              <a:gd name="textAreaTop" fmla="*/ 0 h 63000"/>
              <a:gd name="textAreaBottom" fmla="*/ 64080 h 63000"/>
            </a:gdLst>
            <a:ahLst/>
            <a:cxnLst/>
            <a:rect l="textAreaLeft" t="textAreaTop" r="textAreaRight" b="textAreaBottom"/>
            <a:pathLst>
              <a:path w="255713" h="63928">
                <a:moveTo>
                  <a:pt x="0" y="0"/>
                </a:moveTo>
                <a:lnTo>
                  <a:pt x="255713" y="0"/>
                </a:lnTo>
                <a:lnTo>
                  <a:pt x="255713" y="63928"/>
                </a:lnTo>
                <a:lnTo>
                  <a:pt x="0" y="6392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lIns="90000" tIns="19080" rIns="90000" bIns="19080" anchor="t">
            <a:noAutofit/>
          </a:bodyPr>
          <a:lstStyle/>
          <a:p>
            <a:pPr>
              <a:lnSpc>
                <a:spcPct val="100000"/>
              </a:lnSpc>
            </a:pPr>
            <a:endParaRPr lang="en-US" sz="1800" b="0" strike="noStrike" spc="-1">
              <a:solidFill>
                <a:srgbClr val="000000"/>
              </a:solidFill>
              <a:latin typeface="Arial"/>
            </a:endParaRPr>
          </a:p>
        </p:txBody>
      </p:sp>
      <p:sp>
        <p:nvSpPr>
          <p:cNvPr id="104" name="Freeform 6"/>
          <p:cNvSpPr/>
          <p:nvPr/>
        </p:nvSpPr>
        <p:spPr>
          <a:xfrm>
            <a:off x="10004040" y="2189520"/>
            <a:ext cx="7254360" cy="4832640"/>
          </a:xfrm>
          <a:custGeom>
            <a:avLst/>
            <a:gdLst>
              <a:gd name="textAreaLeft" fmla="*/ 0 w 7254360"/>
              <a:gd name="textAreaRight" fmla="*/ 7255440 w 7254360"/>
              <a:gd name="textAreaTop" fmla="*/ 0 h 4832640"/>
              <a:gd name="textAreaBottom" fmla="*/ 4833720 h 4832640"/>
            </a:gdLst>
            <a:ahLst/>
            <a:cxnLst/>
            <a:rect l="textAreaLeft" t="textAreaTop" r="textAreaRight" b="textAreaBottom"/>
            <a:pathLst>
              <a:path w="7255265" h="4833820">
                <a:moveTo>
                  <a:pt x="0" y="0"/>
                </a:moveTo>
                <a:lnTo>
                  <a:pt x="7255265" y="0"/>
                </a:lnTo>
                <a:lnTo>
                  <a:pt x="7255265" y="4833820"/>
                </a:lnTo>
                <a:lnTo>
                  <a:pt x="0" y="4833820"/>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grpSp>
        <p:nvGrpSpPr>
          <p:cNvPr id="105" name="Group 7"/>
          <p:cNvGrpSpPr/>
          <p:nvPr/>
        </p:nvGrpSpPr>
        <p:grpSpPr>
          <a:xfrm>
            <a:off x="1028879" y="2056320"/>
            <a:ext cx="8426620" cy="7232160"/>
            <a:chOff x="1028879" y="2056320"/>
            <a:chExt cx="8426620" cy="7232160"/>
          </a:xfrm>
        </p:grpSpPr>
        <p:sp>
          <p:nvSpPr>
            <p:cNvPr id="106" name="TextBox 8"/>
            <p:cNvSpPr/>
            <p:nvPr/>
          </p:nvSpPr>
          <p:spPr>
            <a:xfrm>
              <a:off x="1028880" y="2056320"/>
              <a:ext cx="7886160" cy="746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914400">
                <a:lnSpc>
                  <a:spcPts val="5879"/>
                </a:lnSpc>
                <a:tabLst>
                  <a:tab pos="0" algn="l"/>
                </a:tabLst>
              </a:pPr>
              <a:r>
                <a:rPr lang="en-US" sz="4900" b="1" strike="noStrike" spc="-1" dirty="0">
                  <a:solidFill>
                    <a:srgbClr val="000000"/>
                  </a:solidFill>
                  <a:latin typeface="Open Sauce Bold"/>
                  <a:ea typeface="Open Sauce Bold"/>
                </a:rPr>
                <a:t>Corporate Profile</a:t>
              </a:r>
              <a:endParaRPr lang="en-US" sz="4900" b="0" strike="noStrike" spc="-1" dirty="0">
                <a:solidFill>
                  <a:srgbClr val="FFFFFF"/>
                </a:solidFill>
                <a:latin typeface="Arial"/>
              </a:endParaRPr>
            </a:p>
          </p:txBody>
        </p:sp>
        <p:sp>
          <p:nvSpPr>
            <p:cNvPr id="107" name="TextBox 9"/>
            <p:cNvSpPr/>
            <p:nvPr/>
          </p:nvSpPr>
          <p:spPr>
            <a:xfrm>
              <a:off x="1028879" y="3211560"/>
              <a:ext cx="8426620" cy="6076920"/>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marL="518040" lvl="1" indent="-259200" defTabSz="914400">
                <a:lnSpc>
                  <a:spcPts val="3359"/>
                </a:lnSpc>
                <a:buClr>
                  <a:srgbClr val="000000"/>
                </a:buClr>
                <a:buFont typeface="Arial"/>
                <a:buChar char="•"/>
              </a:pPr>
              <a:r>
                <a:rPr lang="en-US" sz="2800" b="0" strike="noStrike" spc="-1" dirty="0">
                  <a:solidFill>
                    <a:srgbClr val="000000"/>
                  </a:solidFill>
                  <a:latin typeface="Open Sauce"/>
                  <a:ea typeface="Open Sauce"/>
                </a:rPr>
                <a:t>Federal Set Aside Designation: Certified Small Business Administration (SBA) Minority Owned, Small Disadvantaged Business (SDB), current 8(a) program participant</a:t>
              </a:r>
              <a:endParaRPr lang="en-US" sz="2800" b="0" strike="noStrike" spc="-1" dirty="0">
                <a:solidFill>
                  <a:srgbClr val="FFFFFF"/>
                </a:solidFill>
                <a:latin typeface="Arial"/>
              </a:endParaRPr>
            </a:p>
            <a:p>
              <a:pPr marL="518040" lvl="1" indent="-259200" defTabSz="914400">
                <a:lnSpc>
                  <a:spcPts val="3359"/>
                </a:lnSpc>
                <a:buClr>
                  <a:srgbClr val="000000"/>
                </a:buClr>
                <a:buFont typeface="Arial"/>
                <a:buChar char="•"/>
              </a:pPr>
              <a:r>
                <a:rPr lang="en-US" sz="2800" b="0" strike="noStrike" spc="-1" dirty="0">
                  <a:solidFill>
                    <a:srgbClr val="000000"/>
                  </a:solidFill>
                  <a:latin typeface="Open Sauce"/>
                  <a:ea typeface="Open Sauce"/>
                </a:rPr>
                <a:t>State of NC Set Aside Designation: Historically Underutilized Business (HUB), NC Small Business Enterprise, Minority Business Enterprise (MBE) </a:t>
              </a:r>
              <a:r>
                <a:rPr lang="en-US" sz="2800" spc="-1" dirty="0">
                  <a:solidFill>
                    <a:srgbClr val="000000"/>
                  </a:solidFill>
                  <a:latin typeface="Open Sauce"/>
                  <a:ea typeface="Open Sauce"/>
                </a:rPr>
                <a:t>-</a:t>
              </a:r>
              <a:r>
                <a:rPr lang="en-US" sz="2800" b="0" strike="noStrike" spc="-1" dirty="0">
                  <a:solidFill>
                    <a:srgbClr val="000000"/>
                  </a:solidFill>
                  <a:latin typeface="Open Sauce"/>
                  <a:ea typeface="Open Sauce"/>
                </a:rPr>
                <a:t>pending</a:t>
              </a:r>
              <a:endParaRPr lang="en-US" sz="2800" b="0" strike="noStrike" spc="-1" dirty="0">
                <a:solidFill>
                  <a:srgbClr val="FFFFFF"/>
                </a:solidFill>
                <a:latin typeface="Arial"/>
              </a:endParaRPr>
            </a:p>
            <a:p>
              <a:pPr marL="518040" lvl="1" indent="-259200" defTabSz="914400">
                <a:lnSpc>
                  <a:spcPts val="3359"/>
                </a:lnSpc>
                <a:buClr>
                  <a:srgbClr val="000000"/>
                </a:buClr>
                <a:buFont typeface="Arial"/>
                <a:buChar char="•"/>
              </a:pPr>
              <a:r>
                <a:rPr lang="en-US" sz="2800" b="0" strike="noStrike" spc="-1" dirty="0">
                  <a:solidFill>
                    <a:srgbClr val="000000"/>
                  </a:solidFill>
                  <a:latin typeface="Open Sauce"/>
                  <a:ea typeface="Open Sauce"/>
                </a:rPr>
                <a:t>SAM Registration: Active</a:t>
              </a:r>
              <a:endParaRPr lang="en-US" sz="2800" b="0" strike="noStrike" spc="-1" dirty="0">
                <a:solidFill>
                  <a:srgbClr val="FFFFFF"/>
                </a:solidFill>
                <a:latin typeface="Arial"/>
              </a:endParaRPr>
            </a:p>
            <a:p>
              <a:pPr marL="518040" lvl="1" indent="-259200" defTabSz="914400">
                <a:lnSpc>
                  <a:spcPts val="3359"/>
                </a:lnSpc>
                <a:buClr>
                  <a:srgbClr val="000000"/>
                </a:buClr>
                <a:buFont typeface="Arial"/>
                <a:buChar char="•"/>
              </a:pPr>
              <a:r>
                <a:rPr lang="en-US" sz="2800" b="0" strike="noStrike" spc="-1" dirty="0">
                  <a:solidFill>
                    <a:srgbClr val="000000"/>
                  </a:solidFill>
                  <a:latin typeface="Open Sauce"/>
                  <a:ea typeface="Open Sauce"/>
                </a:rPr>
                <a:t>Cage Code:56JN4</a:t>
              </a:r>
              <a:endParaRPr lang="en-US" sz="2800" b="0" strike="noStrike" spc="-1" dirty="0">
                <a:solidFill>
                  <a:srgbClr val="FFFFFF"/>
                </a:solidFill>
                <a:latin typeface="Arial"/>
              </a:endParaRPr>
            </a:p>
            <a:p>
              <a:pPr marL="518040" lvl="1" indent="-259200" defTabSz="914400">
                <a:lnSpc>
                  <a:spcPts val="3359"/>
                </a:lnSpc>
                <a:buClr>
                  <a:srgbClr val="000000"/>
                </a:buClr>
                <a:buFont typeface="Arial"/>
                <a:buChar char="•"/>
              </a:pPr>
              <a:r>
                <a:rPr lang="en-US" sz="2800" b="0" strike="noStrike" spc="-1" dirty="0">
                  <a:solidFill>
                    <a:srgbClr val="000000"/>
                  </a:solidFill>
                  <a:latin typeface="Open Sauce"/>
                  <a:ea typeface="Open Sauce"/>
                </a:rPr>
                <a:t>UEI:PCUBNXZW9KJ3</a:t>
              </a:r>
              <a:endParaRPr lang="en-US" sz="2800" b="0" strike="noStrike" spc="-1" dirty="0">
                <a:solidFill>
                  <a:srgbClr val="FFFFFF"/>
                </a:solidFill>
                <a:latin typeface="Arial"/>
              </a:endParaRPr>
            </a:p>
            <a:p>
              <a:pPr marL="518040" lvl="1" indent="-259200" defTabSz="914400">
                <a:lnSpc>
                  <a:spcPts val="3359"/>
                </a:lnSpc>
                <a:buClr>
                  <a:srgbClr val="000000"/>
                </a:buClr>
                <a:buFont typeface="Arial"/>
                <a:buChar char="•"/>
              </a:pPr>
              <a:r>
                <a:rPr lang="en-US" sz="2800" b="0" strike="noStrike" spc="-1" dirty="0">
                  <a:solidFill>
                    <a:srgbClr val="000000"/>
                  </a:solidFill>
                  <a:latin typeface="Open Sauce"/>
                  <a:ea typeface="Open Sauce"/>
                </a:rPr>
                <a:t>NAICS Codes: Primary: 541511,</a:t>
              </a:r>
              <a:r>
                <a:rPr lang="en-US" sz="2800" spc="-1" dirty="0">
                  <a:solidFill>
                    <a:srgbClr val="FFFFFF"/>
                  </a:solidFill>
                  <a:latin typeface="Arial"/>
                </a:rPr>
                <a:t> </a:t>
              </a:r>
              <a:r>
                <a:rPr lang="en-US" sz="2800" b="0" strike="noStrike" spc="-1" dirty="0">
                  <a:solidFill>
                    <a:srgbClr val="000000"/>
                  </a:solidFill>
                  <a:latin typeface="Open Sauce"/>
                  <a:ea typeface="Open Sauce"/>
                </a:rPr>
                <a:t>541512, 541513, 541519, 541611, 541330</a:t>
              </a:r>
              <a:endParaRPr lang="en-US" sz="2800" b="0" strike="noStrike" spc="-1" dirty="0">
                <a:solidFill>
                  <a:srgbClr val="FFFFFF"/>
                </a:solidFill>
                <a:latin typeface="Arial"/>
              </a:endParaRPr>
            </a:p>
            <a:p>
              <a:pPr defTabSz="914400">
                <a:lnSpc>
                  <a:spcPts val="3359"/>
                </a:lnSpc>
                <a:tabLst>
                  <a:tab pos="0" algn="l"/>
                </a:tabLst>
              </a:pPr>
              <a:endParaRPr lang="en-US" sz="2800" b="0" strike="noStrike" spc="-1" dirty="0">
                <a:solidFill>
                  <a:srgbClr val="FFFFFF"/>
                </a:solidFill>
                <a:latin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170F"/>
        </a:solidFill>
        <a:effectLst/>
      </p:bgPr>
    </p:bg>
    <p:spTree>
      <p:nvGrpSpPr>
        <p:cNvPr id="1" name="">
          <a:extLst>
            <a:ext uri="{FF2B5EF4-FFF2-40B4-BE49-F238E27FC236}">
              <a16:creationId xmlns:a16="http://schemas.microsoft.com/office/drawing/2014/main" id="{D051E219-E131-D3E5-D74A-E96C9D916EA0}"/>
            </a:ext>
          </a:extLst>
        </p:cNvPr>
        <p:cNvGrpSpPr/>
        <p:nvPr/>
      </p:nvGrpSpPr>
      <p:grpSpPr>
        <a:xfrm>
          <a:off x="0" y="0"/>
          <a:ext cx="0" cy="0"/>
          <a:chOff x="0" y="0"/>
          <a:chExt cx="0" cy="0"/>
        </a:xfrm>
      </p:grpSpPr>
      <p:grpSp>
        <p:nvGrpSpPr>
          <p:cNvPr id="100" name="Group 2">
            <a:extLst>
              <a:ext uri="{FF2B5EF4-FFF2-40B4-BE49-F238E27FC236}">
                <a16:creationId xmlns:a16="http://schemas.microsoft.com/office/drawing/2014/main" id="{0CF78A5C-1909-3ED0-E5F0-9EC7B1BB9808}"/>
              </a:ext>
            </a:extLst>
          </p:cNvPr>
          <p:cNvGrpSpPr/>
          <p:nvPr/>
        </p:nvGrpSpPr>
        <p:grpSpPr>
          <a:xfrm>
            <a:off x="107027" y="805910"/>
            <a:ext cx="9481898" cy="4864456"/>
            <a:chOff x="217080" y="229320"/>
            <a:chExt cx="7936920" cy="7475197"/>
          </a:xfrm>
        </p:grpSpPr>
        <p:sp>
          <p:nvSpPr>
            <p:cNvPr id="101" name="Freeform 3">
              <a:extLst>
                <a:ext uri="{FF2B5EF4-FFF2-40B4-BE49-F238E27FC236}">
                  <a16:creationId xmlns:a16="http://schemas.microsoft.com/office/drawing/2014/main" id="{29F544F3-397D-5AC2-81B6-415C5391664A}"/>
                </a:ext>
              </a:extLst>
            </p:cNvPr>
            <p:cNvSpPr/>
            <p:nvPr/>
          </p:nvSpPr>
          <p:spPr>
            <a:xfrm>
              <a:off x="217080" y="229320"/>
              <a:ext cx="7936920" cy="7475197"/>
            </a:xfrm>
            <a:custGeom>
              <a:avLst/>
              <a:gdLst>
                <a:gd name="textAreaLeft" fmla="*/ 0 w 7936920"/>
                <a:gd name="textAreaRight" fmla="*/ 7938000 w 7936920"/>
                <a:gd name="textAreaTop" fmla="*/ 0 h 9825120"/>
                <a:gd name="textAreaBottom" fmla="*/ 9826200 h 9825120"/>
              </a:gdLst>
              <a:ahLst/>
              <a:cxnLst/>
              <a:rect l="textAreaLeft" t="textAreaTop" r="textAreaRight" b="textAreaBottom"/>
              <a:pathLst>
                <a:path w="1300275" h="1609564">
                  <a:moveTo>
                    <a:pt x="1175814" y="1609564"/>
                  </a:moveTo>
                  <a:lnTo>
                    <a:pt x="124460" y="1609564"/>
                  </a:lnTo>
                  <a:cubicBezTo>
                    <a:pt x="55880" y="1609564"/>
                    <a:pt x="0" y="1553684"/>
                    <a:pt x="0" y="1485104"/>
                  </a:cubicBezTo>
                  <a:lnTo>
                    <a:pt x="0" y="124460"/>
                  </a:lnTo>
                  <a:cubicBezTo>
                    <a:pt x="0" y="55880"/>
                    <a:pt x="55880" y="0"/>
                    <a:pt x="124460" y="0"/>
                  </a:cubicBezTo>
                  <a:lnTo>
                    <a:pt x="1175815" y="0"/>
                  </a:lnTo>
                  <a:cubicBezTo>
                    <a:pt x="1244395" y="0"/>
                    <a:pt x="1300275" y="55880"/>
                    <a:pt x="1300275" y="124460"/>
                  </a:cubicBezTo>
                  <a:lnTo>
                    <a:pt x="1300275" y="1485104"/>
                  </a:lnTo>
                  <a:cubicBezTo>
                    <a:pt x="1300275" y="1553684"/>
                    <a:pt x="1244395" y="1609564"/>
                    <a:pt x="1175815" y="1609564"/>
                  </a:cubicBezTo>
                  <a:close/>
                </a:path>
              </a:pathLst>
            </a:custGeom>
            <a:solidFill>
              <a:srgbClr val="E4E6E4"/>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grpSp>
      <p:sp>
        <p:nvSpPr>
          <p:cNvPr id="103" name="Freeform 5">
            <a:extLst>
              <a:ext uri="{FF2B5EF4-FFF2-40B4-BE49-F238E27FC236}">
                <a16:creationId xmlns:a16="http://schemas.microsoft.com/office/drawing/2014/main" id="{9173A764-4918-C32F-BFC4-187AA0A8BDB3}"/>
              </a:ext>
            </a:extLst>
          </p:cNvPr>
          <p:cNvSpPr/>
          <p:nvPr/>
        </p:nvSpPr>
        <p:spPr>
          <a:xfrm>
            <a:off x="858398" y="117985"/>
            <a:ext cx="254520" cy="63000"/>
          </a:xfrm>
          <a:custGeom>
            <a:avLst/>
            <a:gdLst>
              <a:gd name="textAreaLeft" fmla="*/ 0 w 254520"/>
              <a:gd name="textAreaRight" fmla="*/ 255600 w 254520"/>
              <a:gd name="textAreaTop" fmla="*/ 0 h 63000"/>
              <a:gd name="textAreaBottom" fmla="*/ 64080 h 63000"/>
            </a:gdLst>
            <a:ahLst/>
            <a:cxnLst/>
            <a:rect l="textAreaLeft" t="textAreaTop" r="textAreaRight" b="textAreaBottom"/>
            <a:pathLst>
              <a:path w="255713" h="63928">
                <a:moveTo>
                  <a:pt x="0" y="0"/>
                </a:moveTo>
                <a:lnTo>
                  <a:pt x="255713" y="0"/>
                </a:lnTo>
                <a:lnTo>
                  <a:pt x="255713" y="63928"/>
                </a:lnTo>
                <a:lnTo>
                  <a:pt x="0" y="63928"/>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19080" rIns="90000" bIns="19080" anchor="t">
            <a:noAutofit/>
          </a:bodyPr>
          <a:lstStyle/>
          <a:p>
            <a:pPr>
              <a:lnSpc>
                <a:spcPct val="100000"/>
              </a:lnSpc>
            </a:pPr>
            <a:endParaRPr lang="en-US" sz="1800" b="0" strike="noStrike" spc="-1">
              <a:solidFill>
                <a:srgbClr val="000000"/>
              </a:solidFill>
              <a:latin typeface="Arial"/>
            </a:endParaRPr>
          </a:p>
        </p:txBody>
      </p:sp>
      <p:grpSp>
        <p:nvGrpSpPr>
          <p:cNvPr id="105" name="Group 7">
            <a:extLst>
              <a:ext uri="{FF2B5EF4-FFF2-40B4-BE49-F238E27FC236}">
                <a16:creationId xmlns:a16="http://schemas.microsoft.com/office/drawing/2014/main" id="{2954C8BE-2BDB-15E6-0D28-4FB1BC763690}"/>
              </a:ext>
            </a:extLst>
          </p:cNvPr>
          <p:cNvGrpSpPr/>
          <p:nvPr/>
        </p:nvGrpSpPr>
        <p:grpSpPr>
          <a:xfrm>
            <a:off x="520881" y="1854846"/>
            <a:ext cx="9481898" cy="3193048"/>
            <a:chOff x="1028880" y="2056320"/>
            <a:chExt cx="8426620" cy="2290642"/>
          </a:xfrm>
        </p:grpSpPr>
        <p:sp>
          <p:nvSpPr>
            <p:cNvPr id="106" name="TextBox 8">
              <a:extLst>
                <a:ext uri="{FF2B5EF4-FFF2-40B4-BE49-F238E27FC236}">
                  <a16:creationId xmlns:a16="http://schemas.microsoft.com/office/drawing/2014/main" id="{1F07405A-6E18-A47D-9BB8-9E708067FA3B}"/>
                </a:ext>
              </a:extLst>
            </p:cNvPr>
            <p:cNvSpPr/>
            <p:nvPr/>
          </p:nvSpPr>
          <p:spPr>
            <a:xfrm>
              <a:off x="1028880" y="2056320"/>
              <a:ext cx="7886160" cy="746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914400">
                <a:lnSpc>
                  <a:spcPts val="5879"/>
                </a:lnSpc>
                <a:tabLst>
                  <a:tab pos="0" algn="l"/>
                </a:tabLst>
              </a:pPr>
              <a:r>
                <a:rPr lang="en-US" sz="4900" b="1" strike="noStrike" spc="-1" dirty="0">
                  <a:solidFill>
                    <a:srgbClr val="000000"/>
                  </a:solidFill>
                  <a:latin typeface="Open Sauce Bold"/>
                  <a:ea typeface="Open Sauce Bold"/>
                </a:rPr>
                <a:t>Service Offerings</a:t>
              </a:r>
              <a:endParaRPr lang="en-US" sz="4900" b="0" strike="noStrike" spc="-1" dirty="0">
                <a:solidFill>
                  <a:srgbClr val="FFFFFF"/>
                </a:solidFill>
                <a:latin typeface="Arial"/>
              </a:endParaRPr>
            </a:p>
          </p:txBody>
        </p:sp>
        <p:sp>
          <p:nvSpPr>
            <p:cNvPr id="107" name="TextBox 9">
              <a:extLst>
                <a:ext uri="{FF2B5EF4-FFF2-40B4-BE49-F238E27FC236}">
                  <a16:creationId xmlns:a16="http://schemas.microsoft.com/office/drawing/2014/main" id="{3080BBFE-49F0-9C96-86F6-F016C6CD38F9}"/>
                </a:ext>
              </a:extLst>
            </p:cNvPr>
            <p:cNvSpPr/>
            <p:nvPr/>
          </p:nvSpPr>
          <p:spPr>
            <a:xfrm>
              <a:off x="1028880" y="2802600"/>
              <a:ext cx="8426620" cy="1544362"/>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marL="518040" lvl="1" indent="-259200" defTabSz="914400">
                <a:lnSpc>
                  <a:spcPts val="3359"/>
                </a:lnSpc>
                <a:buClr>
                  <a:srgbClr val="000000"/>
                </a:buClr>
                <a:buFont typeface="Arial"/>
                <a:buChar char="•"/>
              </a:pPr>
              <a:r>
                <a:rPr lang="en-US" sz="2800" b="0" strike="noStrike" spc="-1" dirty="0">
                  <a:solidFill>
                    <a:srgbClr val="000000"/>
                  </a:solidFill>
                  <a:latin typeface="Open Sauce"/>
                  <a:ea typeface="Open Sauce"/>
                </a:rPr>
                <a:t>Help/Service Desk – Tier1/2/3</a:t>
              </a:r>
            </a:p>
            <a:p>
              <a:pPr marL="518040" lvl="1" indent="-259200" defTabSz="914400">
                <a:lnSpc>
                  <a:spcPts val="3359"/>
                </a:lnSpc>
                <a:buClr>
                  <a:srgbClr val="000000"/>
                </a:buClr>
                <a:buFont typeface="Arial"/>
                <a:buChar char="•"/>
              </a:pPr>
              <a:r>
                <a:rPr lang="en-US" sz="2800" b="0" strike="noStrike" spc="-1" dirty="0">
                  <a:solidFill>
                    <a:srgbClr val="000000"/>
                  </a:solidFill>
                  <a:latin typeface="Open Sauce"/>
                  <a:ea typeface="Open Sauce"/>
                </a:rPr>
                <a:t>Network Operations, Modernization and Optimization</a:t>
              </a:r>
            </a:p>
            <a:p>
              <a:pPr marL="518040" lvl="1" indent="-259200" defTabSz="914400">
                <a:lnSpc>
                  <a:spcPts val="3359"/>
                </a:lnSpc>
                <a:buClr>
                  <a:srgbClr val="000000"/>
                </a:buClr>
                <a:buFont typeface="Arial"/>
                <a:buChar char="•"/>
              </a:pPr>
              <a:r>
                <a:rPr lang="en-US" sz="2800" spc="-1" dirty="0">
                  <a:solidFill>
                    <a:srgbClr val="000000"/>
                  </a:solidFill>
                  <a:latin typeface="Open Sauce"/>
                </a:rPr>
                <a:t>Cybersecurity Compliance, Integration and Optimization</a:t>
              </a:r>
            </a:p>
            <a:p>
              <a:pPr marL="518040" lvl="1" indent="-259200" defTabSz="914400">
                <a:lnSpc>
                  <a:spcPts val="3359"/>
                </a:lnSpc>
                <a:buClr>
                  <a:srgbClr val="000000"/>
                </a:buClr>
                <a:buFont typeface="Arial"/>
                <a:buChar char="•"/>
              </a:pPr>
              <a:r>
                <a:rPr lang="en-US" sz="2800" b="0" strike="noStrike" spc="-1" dirty="0">
                  <a:solidFill>
                    <a:srgbClr val="000000"/>
                  </a:solidFill>
                  <a:latin typeface="Open Sauce"/>
                </a:rPr>
                <a:t>Cloud Migration, Integration and Optimization</a:t>
              </a:r>
              <a:endParaRPr lang="en-US" sz="2800" b="0" strike="noStrike" spc="-1" dirty="0">
                <a:solidFill>
                  <a:srgbClr val="FFFFFF"/>
                </a:solidFill>
                <a:latin typeface="Arial"/>
              </a:endParaRPr>
            </a:p>
            <a:p>
              <a:pPr defTabSz="914400">
                <a:lnSpc>
                  <a:spcPts val="3359"/>
                </a:lnSpc>
                <a:tabLst>
                  <a:tab pos="0" algn="l"/>
                </a:tabLst>
              </a:pPr>
              <a:endParaRPr lang="en-US" sz="2800" b="0" strike="noStrike" spc="-1" dirty="0">
                <a:solidFill>
                  <a:srgbClr val="FFFFFF"/>
                </a:solidFill>
                <a:latin typeface="Arial"/>
              </a:endParaRPr>
            </a:p>
          </p:txBody>
        </p:sp>
      </p:grpSp>
      <p:pic>
        <p:nvPicPr>
          <p:cNvPr id="1026" name="Picture 2" descr="Managed Technology-as-a-Service | MCA">
            <a:extLst>
              <a:ext uri="{FF2B5EF4-FFF2-40B4-BE49-F238E27FC236}">
                <a16:creationId xmlns:a16="http://schemas.microsoft.com/office/drawing/2014/main" id="{82071B9D-1ACA-A2BA-3CC2-9367C0B03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2909" y="3907210"/>
            <a:ext cx="8484771" cy="5918715"/>
          </a:xfrm>
          <a:prstGeom prst="rect">
            <a:avLst/>
          </a:prstGeom>
          <a:noFill/>
          <a:effectLst>
            <a:softEdge rad="76995"/>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127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E6E4"/>
        </a:solidFill>
        <a:effectLst/>
      </p:bgPr>
    </p:bg>
    <p:spTree>
      <p:nvGrpSpPr>
        <p:cNvPr id="1" name="">
          <a:extLst>
            <a:ext uri="{FF2B5EF4-FFF2-40B4-BE49-F238E27FC236}">
              <a16:creationId xmlns:a16="http://schemas.microsoft.com/office/drawing/2014/main" id="{54757463-D588-EFC1-3803-D741600289E4}"/>
            </a:ext>
          </a:extLst>
        </p:cNvPr>
        <p:cNvGrpSpPr/>
        <p:nvPr/>
      </p:nvGrpSpPr>
      <p:grpSpPr>
        <a:xfrm>
          <a:off x="0" y="0"/>
          <a:ext cx="0" cy="0"/>
          <a:chOff x="0" y="0"/>
          <a:chExt cx="0" cy="0"/>
        </a:xfrm>
      </p:grpSpPr>
      <p:grpSp>
        <p:nvGrpSpPr>
          <p:cNvPr id="108" name="Group 2">
            <a:extLst>
              <a:ext uri="{FF2B5EF4-FFF2-40B4-BE49-F238E27FC236}">
                <a16:creationId xmlns:a16="http://schemas.microsoft.com/office/drawing/2014/main" id="{BB42F134-ACBD-6D5A-AC47-486F1B04A4BF}"/>
              </a:ext>
            </a:extLst>
          </p:cNvPr>
          <p:cNvGrpSpPr/>
          <p:nvPr/>
        </p:nvGrpSpPr>
        <p:grpSpPr>
          <a:xfrm>
            <a:off x="217080" y="259466"/>
            <a:ext cx="6215150" cy="1797934"/>
            <a:chOff x="217080" y="229320"/>
            <a:chExt cx="6905160" cy="3773520"/>
          </a:xfrm>
        </p:grpSpPr>
        <p:sp>
          <p:nvSpPr>
            <p:cNvPr id="109" name="Freeform 3">
              <a:extLst>
                <a:ext uri="{FF2B5EF4-FFF2-40B4-BE49-F238E27FC236}">
                  <a16:creationId xmlns:a16="http://schemas.microsoft.com/office/drawing/2014/main" id="{916E8D1D-3093-CF7E-889B-867143A9C6D4}"/>
                </a:ext>
              </a:extLst>
            </p:cNvPr>
            <p:cNvSpPr/>
            <p:nvPr/>
          </p:nvSpPr>
          <p:spPr>
            <a:xfrm>
              <a:off x="217080" y="229320"/>
              <a:ext cx="6905160" cy="3773520"/>
            </a:xfrm>
            <a:custGeom>
              <a:avLst/>
              <a:gdLst>
                <a:gd name="textAreaLeft" fmla="*/ 0 w 6905160"/>
                <a:gd name="textAreaRight" fmla="*/ 6906240 w 6905160"/>
                <a:gd name="textAreaTop" fmla="*/ 0 h 3773520"/>
                <a:gd name="textAreaBottom" fmla="*/ 3774600 h 3773520"/>
              </a:gdLst>
              <a:ahLst/>
              <a:cxnLst/>
              <a:rect l="textAreaLeft" t="textAreaTop" r="textAreaRight" b="textAreaBottom"/>
              <a:pathLst>
                <a:path w="1208297" h="660400">
                  <a:moveTo>
                    <a:pt x="1083837" y="660400"/>
                  </a:moveTo>
                  <a:lnTo>
                    <a:pt x="124460" y="660400"/>
                  </a:lnTo>
                  <a:cubicBezTo>
                    <a:pt x="55880" y="660400"/>
                    <a:pt x="0" y="604520"/>
                    <a:pt x="0" y="535940"/>
                  </a:cubicBezTo>
                  <a:lnTo>
                    <a:pt x="0" y="124460"/>
                  </a:lnTo>
                  <a:cubicBezTo>
                    <a:pt x="0" y="55880"/>
                    <a:pt x="55880" y="0"/>
                    <a:pt x="124460" y="0"/>
                  </a:cubicBezTo>
                  <a:lnTo>
                    <a:pt x="1083837" y="0"/>
                  </a:lnTo>
                  <a:cubicBezTo>
                    <a:pt x="1152417" y="0"/>
                    <a:pt x="1208297" y="55880"/>
                    <a:pt x="1208297" y="124460"/>
                  </a:cubicBezTo>
                  <a:lnTo>
                    <a:pt x="1208297" y="535940"/>
                  </a:lnTo>
                  <a:cubicBezTo>
                    <a:pt x="1208297" y="604520"/>
                    <a:pt x="1152417" y="660400"/>
                    <a:pt x="1083837" y="660400"/>
                  </a:cubicBezTo>
                  <a:close/>
                </a:path>
              </a:pathLst>
            </a:custGeom>
            <a:solidFill>
              <a:srgbClr val="3661C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dirty="0">
                <a:solidFill>
                  <a:srgbClr val="000000"/>
                </a:solidFill>
                <a:latin typeface="Arial"/>
              </a:endParaRPr>
            </a:p>
          </p:txBody>
        </p:sp>
      </p:grpSp>
      <p:sp>
        <p:nvSpPr>
          <p:cNvPr id="110" name="AutoShape 4">
            <a:extLst>
              <a:ext uri="{FF2B5EF4-FFF2-40B4-BE49-F238E27FC236}">
                <a16:creationId xmlns:a16="http://schemas.microsoft.com/office/drawing/2014/main" id="{FD346130-6E9D-B92F-8E07-6F396D34D11E}"/>
              </a:ext>
            </a:extLst>
          </p:cNvPr>
          <p:cNvSpPr/>
          <p:nvPr/>
        </p:nvSpPr>
        <p:spPr>
          <a:xfrm>
            <a:off x="9144000" y="6121395"/>
            <a:ext cx="7376760" cy="9720"/>
          </a:xfrm>
          <a:prstGeom prst="line">
            <a:avLst/>
          </a:prstGeom>
          <a:ln w="19050">
            <a:solidFill>
              <a:srgbClr val="1B170F"/>
            </a:solidFill>
            <a:round/>
          </a:ln>
        </p:spPr>
        <p:style>
          <a:lnRef idx="0">
            <a:scrgbClr r="0" g="0" b="0"/>
          </a:lnRef>
          <a:fillRef idx="0">
            <a:scrgbClr r="0" g="0" b="0"/>
          </a:fillRef>
          <a:effectRef idx="0">
            <a:scrgbClr r="0" g="0" b="0"/>
          </a:effectRef>
          <a:fontRef idx="minor"/>
        </p:style>
        <p:txBody>
          <a:bodyPr lIns="90000" tIns="-35280" rIns="90000" bIns="-35280" anchor="t" anchorCtr="1">
            <a:noAutofit/>
          </a:bodyPr>
          <a:lstStyle/>
          <a:p>
            <a:endParaRPr lang="en-US" sz="1800" b="0" strike="noStrike" spc="-1">
              <a:solidFill>
                <a:srgbClr val="000000"/>
              </a:solidFill>
              <a:latin typeface="Arial"/>
            </a:endParaRPr>
          </a:p>
        </p:txBody>
      </p:sp>
      <p:sp>
        <p:nvSpPr>
          <p:cNvPr id="111" name="Freeform 10">
            <a:extLst>
              <a:ext uri="{FF2B5EF4-FFF2-40B4-BE49-F238E27FC236}">
                <a16:creationId xmlns:a16="http://schemas.microsoft.com/office/drawing/2014/main" id="{85EE9C92-57D4-4D2B-B6D8-E72CF7248FA7}"/>
              </a:ext>
            </a:extLst>
          </p:cNvPr>
          <p:cNvSpPr/>
          <p:nvPr/>
        </p:nvSpPr>
        <p:spPr>
          <a:xfrm>
            <a:off x="1028880" y="622488"/>
            <a:ext cx="254520" cy="64586"/>
          </a:xfrm>
          <a:custGeom>
            <a:avLst/>
            <a:gdLst>
              <a:gd name="textAreaLeft" fmla="*/ 0 w 254520"/>
              <a:gd name="textAreaRight" fmla="*/ 255600 w 254520"/>
              <a:gd name="textAreaTop" fmla="*/ 0 h 63000"/>
              <a:gd name="textAreaBottom" fmla="*/ 64080 h 63000"/>
            </a:gdLst>
            <a:ahLst/>
            <a:cxnLst/>
            <a:rect l="textAreaLeft" t="textAreaTop" r="textAreaRight" b="textAreaBottom"/>
            <a:pathLst>
              <a:path w="255713" h="63928">
                <a:moveTo>
                  <a:pt x="0" y="0"/>
                </a:moveTo>
                <a:lnTo>
                  <a:pt x="255713" y="0"/>
                </a:lnTo>
                <a:lnTo>
                  <a:pt x="255713" y="63928"/>
                </a:lnTo>
                <a:lnTo>
                  <a:pt x="0" y="63928"/>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lIns="90000" tIns="19080" rIns="90000" bIns="19080" anchor="t">
            <a:noAutofit/>
          </a:bodyPr>
          <a:lstStyle/>
          <a:p>
            <a:pPr>
              <a:lnSpc>
                <a:spcPct val="100000"/>
              </a:lnSpc>
            </a:pPr>
            <a:endParaRPr lang="en-US" sz="1800" b="0" strike="noStrike" spc="-1">
              <a:solidFill>
                <a:srgbClr val="000000"/>
              </a:solidFill>
              <a:latin typeface="Arial"/>
            </a:endParaRPr>
          </a:p>
        </p:txBody>
      </p:sp>
      <p:sp>
        <p:nvSpPr>
          <p:cNvPr id="112" name="Freeform 11">
            <a:extLst>
              <a:ext uri="{FF2B5EF4-FFF2-40B4-BE49-F238E27FC236}">
                <a16:creationId xmlns:a16="http://schemas.microsoft.com/office/drawing/2014/main" id="{ECE4351C-220E-5C5B-1D10-592F735F237E}"/>
              </a:ext>
            </a:extLst>
          </p:cNvPr>
          <p:cNvSpPr/>
          <p:nvPr/>
        </p:nvSpPr>
        <p:spPr>
          <a:xfrm>
            <a:off x="9527108" y="2300368"/>
            <a:ext cx="6993652" cy="3508169"/>
          </a:xfrm>
          <a:custGeom>
            <a:avLst/>
            <a:gdLst>
              <a:gd name="textAreaLeft" fmla="*/ 0 w 7004520"/>
              <a:gd name="textAreaRight" fmla="*/ 7005600 w 7004520"/>
              <a:gd name="textAreaTop" fmla="*/ 0 h 4124160"/>
              <a:gd name="textAreaBottom" fmla="*/ 4125240 h 4124160"/>
            </a:gdLst>
            <a:ahLst/>
            <a:cxnLst/>
            <a:rect l="textAreaLeft" t="textAreaTop" r="textAreaRight" b="textAreaBottom"/>
            <a:pathLst>
              <a:path w="7005596" h="4125390">
                <a:moveTo>
                  <a:pt x="0" y="0"/>
                </a:moveTo>
                <a:lnTo>
                  <a:pt x="7005596" y="0"/>
                </a:lnTo>
                <a:lnTo>
                  <a:pt x="7005596" y="4125391"/>
                </a:lnTo>
                <a:lnTo>
                  <a:pt x="0" y="4125391"/>
                </a:lnTo>
                <a:lnTo>
                  <a:pt x="0" y="0"/>
                </a:lnTo>
                <a:close/>
              </a:path>
            </a:pathLst>
          </a:custGeom>
          <a:blipFill rotWithShape="0">
            <a:blip r:embed="rId4"/>
            <a:srcRect/>
            <a:stretch/>
          </a:blipFill>
          <a:ln w="38100" cap="sq">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
        <p:nvSpPr>
          <p:cNvPr id="113" name="TextBox 12">
            <a:extLst>
              <a:ext uri="{FF2B5EF4-FFF2-40B4-BE49-F238E27FC236}">
                <a16:creationId xmlns:a16="http://schemas.microsoft.com/office/drawing/2014/main" id="{351A7736-F05C-72DA-315F-A39A179C5672}"/>
              </a:ext>
            </a:extLst>
          </p:cNvPr>
          <p:cNvSpPr/>
          <p:nvPr/>
        </p:nvSpPr>
        <p:spPr>
          <a:xfrm>
            <a:off x="7244030" y="459299"/>
            <a:ext cx="8951400" cy="139826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a:lnSpc>
                <a:spcPct val="115000"/>
              </a:lnSpc>
              <a:spcBef>
                <a:spcPts val="0"/>
              </a:spcBef>
              <a:spcAft>
                <a:spcPts val="800"/>
              </a:spcAft>
            </a:pPr>
            <a:r>
              <a:rPr lang="en-US" sz="2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In today’s digital age, robust network and data center infrastructure is the backbone of any successful organization. At Savvy IT, we specialize in providing comprehensive network and data center services that ensure your IT environment is secure, scalable, and efficient.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4" name="TextBox 13">
            <a:extLst>
              <a:ext uri="{FF2B5EF4-FFF2-40B4-BE49-F238E27FC236}">
                <a16:creationId xmlns:a16="http://schemas.microsoft.com/office/drawing/2014/main" id="{5599D12B-56A4-5316-4D1D-D28E4B6072CB}"/>
              </a:ext>
            </a:extLst>
          </p:cNvPr>
          <p:cNvSpPr/>
          <p:nvPr/>
        </p:nvSpPr>
        <p:spPr>
          <a:xfrm>
            <a:off x="621691" y="2611808"/>
            <a:ext cx="6993652" cy="3830344"/>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defTabSz="914400">
              <a:lnSpc>
                <a:spcPts val="3920"/>
              </a:lnSpc>
            </a:pPr>
            <a:r>
              <a:rPr lang="en-US" b="1" u="sng" strike="noStrike" spc="-1" dirty="0">
                <a:solidFill>
                  <a:srgbClr val="000000"/>
                </a:solidFill>
                <a:latin typeface="Aptos" panose="020B0004020202020204" pitchFamily="34" charset="0"/>
                <a:ea typeface="Canva Sans"/>
              </a:rPr>
              <a:t>Technology Overview</a:t>
            </a:r>
          </a:p>
          <a:p>
            <a:pPr marL="342900" marR="0" lvl="0" indent="-342900">
              <a:lnSpc>
                <a:spcPct val="115000"/>
              </a:lnSpc>
              <a:spcBef>
                <a:spcPts val="0"/>
              </a:spcBef>
              <a:spcAft>
                <a:spcPts val="0"/>
              </a:spcAft>
              <a:buFont typeface="Wingdings" pitchFamily="2" charset="2"/>
              <a:buChar char="q"/>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Tier 1</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pPr>
            <a:r>
              <a:rPr lang="en-US" sz="1600" dirty="0"/>
              <a:t>Provide 24/7 technical support, troubleshooting, and issue resolution for end-users, ensuring seamless IT operations with fast response times and efficient problem escalation.</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itchFamily="2" charset="2"/>
              <a:buChar char="q"/>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Tier 2</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pPr>
            <a:r>
              <a:rPr lang="en-US" sz="1600" dirty="0"/>
              <a:t>Deliver advanced technical support, in-depth troubleshooting, and issue resolution for complex IT problems, bridging the gap between frontline support and specialized engineering teams.</a:t>
            </a:r>
          </a:p>
          <a:p>
            <a:pPr marL="285750" indent="-285750">
              <a:lnSpc>
                <a:spcPct val="115000"/>
              </a:lnSpc>
              <a:buFont typeface="Wingdings" pitchFamily="2" charset="2"/>
              <a:buChar char="q"/>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Tier 3</a:t>
            </a:r>
          </a:p>
          <a:p>
            <a:pPr marL="800100" lvl="1" indent="-342900">
              <a:lnSpc>
                <a:spcPct val="115000"/>
              </a:lnSpc>
              <a:buFont typeface="Arial" panose="020B0604020202020204" pitchFamily="34" charset="0"/>
              <a:buChar char="•"/>
            </a:pPr>
            <a:r>
              <a:rPr lang="en-US" sz="1600" dirty="0"/>
              <a:t>Provide expert-level technical support, root cause analysis, and advanced problem resolution for critical IT issues, leveraging deep system knowledge and collaboration with engineering teams.</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115" name="Group 14">
            <a:extLst>
              <a:ext uri="{FF2B5EF4-FFF2-40B4-BE49-F238E27FC236}">
                <a16:creationId xmlns:a16="http://schemas.microsoft.com/office/drawing/2014/main" id="{23D09727-6D70-56E6-EA9C-8BFD07471089}"/>
              </a:ext>
            </a:extLst>
          </p:cNvPr>
          <p:cNvGrpSpPr/>
          <p:nvPr/>
        </p:nvGrpSpPr>
        <p:grpSpPr>
          <a:xfrm>
            <a:off x="865704" y="744422"/>
            <a:ext cx="7895187" cy="3203463"/>
            <a:chOff x="901800" y="1273680"/>
            <a:chExt cx="5752080" cy="2234160"/>
          </a:xfrm>
        </p:grpSpPr>
        <p:sp>
          <p:nvSpPr>
            <p:cNvPr id="116" name="TextBox 15">
              <a:extLst>
                <a:ext uri="{FF2B5EF4-FFF2-40B4-BE49-F238E27FC236}">
                  <a16:creationId xmlns:a16="http://schemas.microsoft.com/office/drawing/2014/main" id="{720DB673-929B-A034-992A-C5F1F8CB5532}"/>
                </a:ext>
              </a:extLst>
            </p:cNvPr>
            <p:cNvSpPr/>
            <p:nvPr/>
          </p:nvSpPr>
          <p:spPr>
            <a:xfrm>
              <a:off x="901800" y="1273680"/>
              <a:ext cx="5752080" cy="964135"/>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914400">
                <a:lnSpc>
                  <a:spcPts val="5879"/>
                </a:lnSpc>
                <a:tabLst>
                  <a:tab pos="0" algn="l"/>
                </a:tabLst>
              </a:pPr>
              <a:r>
                <a:rPr lang="en-US" sz="4900" b="1" spc="-1" dirty="0">
                  <a:solidFill>
                    <a:srgbClr val="FDFDFD"/>
                  </a:solidFill>
                  <a:latin typeface="Open Sauce Semi-Bold"/>
                  <a:ea typeface="Open Sauce Semi-Bold"/>
                </a:rPr>
                <a:t>Help/</a:t>
              </a:r>
              <a:r>
                <a:rPr lang="en-US" sz="4900" b="1" strike="noStrike" spc="-1" dirty="0">
                  <a:solidFill>
                    <a:srgbClr val="FDFDFD"/>
                  </a:solidFill>
                  <a:latin typeface="Open Sauce Semi-Bold"/>
                  <a:ea typeface="Open Sauce Semi-Bold"/>
                </a:rPr>
                <a:t>Service Desk</a:t>
              </a:r>
            </a:p>
            <a:p>
              <a:pPr defTabSz="914400">
                <a:lnSpc>
                  <a:spcPts val="5879"/>
                </a:lnSpc>
                <a:tabLst>
                  <a:tab pos="0" algn="l"/>
                </a:tabLst>
              </a:pPr>
              <a:endParaRPr lang="en-US" sz="2000" spc="-1" dirty="0">
                <a:solidFill>
                  <a:srgbClr val="000000"/>
                </a:solidFill>
                <a:latin typeface="Arial"/>
              </a:endParaRPr>
            </a:p>
          </p:txBody>
        </p:sp>
        <p:sp>
          <p:nvSpPr>
            <p:cNvPr id="117" name="TextBox 16">
              <a:extLst>
                <a:ext uri="{FF2B5EF4-FFF2-40B4-BE49-F238E27FC236}">
                  <a16:creationId xmlns:a16="http://schemas.microsoft.com/office/drawing/2014/main" id="{65A9E418-12E6-0F04-1D4E-D281DC4623A6}"/>
                </a:ext>
              </a:extLst>
            </p:cNvPr>
            <p:cNvSpPr/>
            <p:nvPr/>
          </p:nvSpPr>
          <p:spPr>
            <a:xfrm>
              <a:off x="901800" y="3171600"/>
              <a:ext cx="4528080" cy="336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914400">
                <a:lnSpc>
                  <a:spcPts val="2801"/>
                </a:lnSpc>
                <a:tabLst>
                  <a:tab pos="0" algn="l"/>
                </a:tabLst>
              </a:pPr>
              <a:endParaRPr lang="en-US" sz="1800" b="0" strike="noStrike" spc="-1">
                <a:solidFill>
                  <a:schemeClr val="dk1"/>
                </a:solidFill>
                <a:latin typeface="Calibri"/>
              </a:endParaRPr>
            </a:p>
          </p:txBody>
        </p:sp>
      </p:grpSp>
      <p:sp>
        <p:nvSpPr>
          <p:cNvPr id="3" name="TextBox 13">
            <a:extLst>
              <a:ext uri="{FF2B5EF4-FFF2-40B4-BE49-F238E27FC236}">
                <a16:creationId xmlns:a16="http://schemas.microsoft.com/office/drawing/2014/main" id="{2548142A-84AE-6CA8-1779-2290EF4366D8}"/>
              </a:ext>
            </a:extLst>
          </p:cNvPr>
          <p:cNvSpPr/>
          <p:nvPr/>
        </p:nvSpPr>
        <p:spPr>
          <a:xfrm>
            <a:off x="9758048" y="6266187"/>
            <a:ext cx="5485320" cy="4019242"/>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marL="0" marR="0">
              <a:lnSpc>
                <a:spcPct val="115000"/>
              </a:lnSpc>
              <a:spcBef>
                <a:spcPts val="0"/>
              </a:spcBef>
              <a:spcAft>
                <a:spcPts val="0"/>
              </a:spcAft>
            </a:pPr>
            <a:r>
              <a:rPr lang="en-US" sz="1800" b="1" u="sng"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Key Elements of Support</a:t>
            </a:r>
            <a:endParaRPr lang="en-US" sz="1800" b="1" u="sng"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15000"/>
              </a:lnSpc>
              <a:buFont typeface="MS Gothic" panose="020B0609070205080204" pitchFamily="49" charset="-128"/>
              <a:buChar char="￭"/>
              <a:tabLst>
                <a:tab pos="457200" algn="l"/>
              </a:tabLst>
            </a:pPr>
            <a:r>
              <a:rPr lang="en-US" sz="16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Receipt of Request for Support</a:t>
            </a:r>
          </a:p>
          <a:p>
            <a:pPr marL="1257300" lvl="2" indent="-342900">
              <a:lnSpc>
                <a:spcPct val="115000"/>
              </a:lnSpc>
              <a:buFont typeface="Wingdings" pitchFamily="2" charset="2"/>
              <a:buChar char="Ø"/>
              <a:tabLst>
                <a:tab pos="457200" algn="l"/>
              </a:tabLst>
            </a:pPr>
            <a:r>
              <a:rPr lang="en-US" sz="1600" kern="10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Telephone, Email, Self-service Portal</a:t>
            </a:r>
            <a:endParaRPr lang="en-US" sz="16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800100" lvl="1" indent="-342900">
              <a:lnSpc>
                <a:spcPct val="115000"/>
              </a:lnSpc>
              <a:buFont typeface="MS Gothic" panose="020B0609070205080204" pitchFamily="49" charset="-128"/>
              <a:buChar char="￭"/>
              <a:tabLst>
                <a:tab pos="457200" algn="l"/>
              </a:tabLst>
            </a:pPr>
            <a:r>
              <a:rPr lang="en-US" sz="16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Request for new service</a:t>
            </a:r>
          </a:p>
          <a:p>
            <a:pPr marL="1257300" lvl="2" indent="-342900">
              <a:lnSpc>
                <a:spcPct val="115000"/>
              </a:lnSpc>
              <a:buFont typeface="Wingdings" pitchFamily="2" charset="2"/>
              <a:buChar char="Ø"/>
              <a:tabLst>
                <a:tab pos="457200" algn="l"/>
              </a:tabLst>
            </a:pPr>
            <a:r>
              <a:rPr lang="en-US" sz="1600" kern="100" dirty="0">
                <a:effectLst/>
                <a:latin typeface="Aptos" panose="020B0004020202020204" pitchFamily="34" charset="0"/>
                <a:ea typeface="Times New Roman" panose="02020603050405020304" pitchFamily="18" charset="0"/>
                <a:cs typeface="Times New Roman" panose="02020603050405020304" pitchFamily="18" charset="0"/>
              </a:rPr>
              <a:t>Confirmation of working new service</a:t>
            </a:r>
          </a:p>
          <a:p>
            <a:pPr marL="800100" lvl="1" indent="-342900">
              <a:lnSpc>
                <a:spcPct val="115000"/>
              </a:lnSpc>
              <a:buFont typeface="MS Gothic" panose="020B0609070205080204" pitchFamily="49" charset="-128"/>
              <a:buChar char="￭"/>
              <a:tabLst>
                <a:tab pos="457200" algn="l"/>
              </a:tabLst>
            </a:pPr>
            <a:r>
              <a:rPr lang="en-US" sz="16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Request for problem resolution</a:t>
            </a:r>
          </a:p>
          <a:p>
            <a:pPr marL="1257300" lvl="2" indent="-342900">
              <a:lnSpc>
                <a:spcPct val="115000"/>
              </a:lnSpc>
              <a:buFont typeface="Wingdings" pitchFamily="2" charset="2"/>
              <a:buChar char="Ø"/>
              <a:tabLst>
                <a:tab pos="457200" algn="l"/>
              </a:tabLst>
            </a:pPr>
            <a:r>
              <a:rPr lang="en-US" sz="1600" kern="10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Root Cause Analysis</a:t>
            </a:r>
          </a:p>
          <a:p>
            <a:pPr marL="1257300" lvl="2" indent="-342900">
              <a:lnSpc>
                <a:spcPct val="115000"/>
              </a:lnSpc>
              <a:buFont typeface="Wingdings" pitchFamily="2" charset="2"/>
              <a:buChar char="Ø"/>
              <a:tabLst>
                <a:tab pos="457200" algn="l"/>
              </a:tabLst>
            </a:pPr>
            <a:r>
              <a:rPr lang="en-US" sz="1600" kern="10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Upon completion, knowledge base update</a:t>
            </a:r>
          </a:p>
          <a:p>
            <a:pPr marL="800100" lvl="1" indent="-342900">
              <a:lnSpc>
                <a:spcPct val="115000"/>
              </a:lnSpc>
              <a:buFont typeface="MS Gothic" panose="020B0609070205080204" pitchFamily="49" charset="-128"/>
              <a:buChar char="￭"/>
              <a:tabLst>
                <a:tab pos="457200" algn="l"/>
              </a:tabLst>
            </a:pPr>
            <a:r>
              <a:rPr lang="en-US" sz="1600" kern="100" dirty="0">
                <a:effectLst/>
                <a:latin typeface="Aptos" panose="020B0004020202020204" pitchFamily="34" charset="0"/>
                <a:ea typeface="Times New Roman" panose="02020603050405020304" pitchFamily="18" charset="0"/>
                <a:cs typeface="Times New Roman" panose="02020603050405020304" pitchFamily="18" charset="0"/>
              </a:rPr>
              <a:t>Tracking from initiation to request fulfillment</a:t>
            </a:r>
          </a:p>
          <a:p>
            <a:pPr marL="800100" lvl="1" indent="-342900">
              <a:lnSpc>
                <a:spcPct val="115000"/>
              </a:lnSpc>
              <a:buFont typeface="MS Gothic" panose="020B0609070205080204" pitchFamily="49" charset="-128"/>
              <a:buChar char="￭"/>
              <a:tabLst>
                <a:tab pos="457200" algn="l"/>
              </a:tabLst>
            </a:pPr>
            <a:r>
              <a:rPr lang="en-US" sz="1600" kern="100" dirty="0">
                <a:effectLst/>
                <a:latin typeface="Aptos" panose="020B0004020202020204" pitchFamily="34" charset="0"/>
                <a:ea typeface="Times New Roman" panose="02020603050405020304" pitchFamily="18" charset="0"/>
                <a:cs typeface="Times New Roman" panose="02020603050405020304" pitchFamily="18" charset="0"/>
              </a:rPr>
              <a:t>Managemen</a:t>
            </a:r>
            <a:r>
              <a:rPr lang="en-US" sz="1600" kern="100" dirty="0">
                <a:latin typeface="Aptos" panose="020B0004020202020204" pitchFamily="34" charset="0"/>
                <a:ea typeface="Times New Roman" panose="02020603050405020304" pitchFamily="18" charset="0"/>
                <a:cs typeface="Times New Roman" panose="02020603050405020304" pitchFamily="18" charset="0"/>
              </a:rPr>
              <a:t>t, Reporting, Statistical Analysis</a:t>
            </a:r>
          </a:p>
          <a:p>
            <a:pPr marL="1257300" lvl="2" indent="-342900">
              <a:lnSpc>
                <a:spcPct val="115000"/>
              </a:lnSpc>
              <a:buFont typeface="Wingdings" pitchFamily="2" charset="2"/>
              <a:buChar char="Ø"/>
              <a:tabLst>
                <a:tab pos="457200" algn="l"/>
              </a:tabLst>
            </a:pPr>
            <a:r>
              <a:rPr lang="en-US" sz="1600" kern="100" dirty="0">
                <a:latin typeface="Aptos" panose="020B0004020202020204" pitchFamily="34" charset="0"/>
                <a:ea typeface="Times New Roman" panose="02020603050405020304" pitchFamily="18" charset="0"/>
                <a:cs typeface="Times New Roman" panose="02020603050405020304" pitchFamily="18" charset="0"/>
              </a:rPr>
              <a:t>Daily, Weekly Monthly</a:t>
            </a:r>
          </a:p>
          <a:p>
            <a:pPr marL="1257300" lvl="2" indent="-342900">
              <a:lnSpc>
                <a:spcPct val="115000"/>
              </a:lnSpc>
              <a:buFont typeface="Wingdings" pitchFamily="2" charset="2"/>
              <a:buChar char="Ø"/>
              <a:tabLst>
                <a:tab pos="457200" algn="l"/>
              </a:tabLst>
            </a:pPr>
            <a:r>
              <a:rPr lang="en-US" sz="1600" kern="100" dirty="0">
                <a:effectLst/>
                <a:latin typeface="Aptos" panose="020B0004020202020204" pitchFamily="34" charset="0"/>
                <a:ea typeface="Times New Roman" panose="02020603050405020304" pitchFamily="18" charset="0"/>
                <a:cs typeface="Times New Roman" panose="02020603050405020304" pitchFamily="18" charset="0"/>
              </a:rPr>
              <a:t>Analysis to implement technology or training activities</a:t>
            </a:r>
          </a:p>
          <a:p>
            <a:pPr marL="800100" lvl="1" indent="-342900">
              <a:lnSpc>
                <a:spcPct val="115000"/>
              </a:lnSpc>
              <a:buFont typeface="MS Gothic" panose="020B0609070205080204" pitchFamily="49" charset="-128"/>
              <a:buChar char="￭"/>
              <a:tabLst>
                <a:tab pos="457200" algn="l"/>
              </a:tabLst>
            </a:pPr>
            <a:endParaRPr lang="en-US" kern="100" dirty="0">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3956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E6E4"/>
        </a:solidFill>
        <a:effectLst/>
      </p:bgPr>
    </p:bg>
    <p:spTree>
      <p:nvGrpSpPr>
        <p:cNvPr id="1" name="">
          <a:extLst>
            <a:ext uri="{FF2B5EF4-FFF2-40B4-BE49-F238E27FC236}">
              <a16:creationId xmlns:a16="http://schemas.microsoft.com/office/drawing/2014/main" id="{EFD2FC10-7804-5E68-A195-2E106E902C73}"/>
            </a:ext>
          </a:extLst>
        </p:cNvPr>
        <p:cNvGrpSpPr/>
        <p:nvPr/>
      </p:nvGrpSpPr>
      <p:grpSpPr>
        <a:xfrm>
          <a:off x="0" y="0"/>
          <a:ext cx="0" cy="0"/>
          <a:chOff x="0" y="0"/>
          <a:chExt cx="0" cy="0"/>
        </a:xfrm>
      </p:grpSpPr>
      <p:grpSp>
        <p:nvGrpSpPr>
          <p:cNvPr id="108" name="Group 2">
            <a:extLst>
              <a:ext uri="{FF2B5EF4-FFF2-40B4-BE49-F238E27FC236}">
                <a16:creationId xmlns:a16="http://schemas.microsoft.com/office/drawing/2014/main" id="{F20D8AD8-1BBB-95FB-5477-A4CD10A4AC38}"/>
              </a:ext>
            </a:extLst>
          </p:cNvPr>
          <p:cNvGrpSpPr/>
          <p:nvPr/>
        </p:nvGrpSpPr>
        <p:grpSpPr>
          <a:xfrm>
            <a:off x="217080" y="259466"/>
            <a:ext cx="6993652" cy="2942280"/>
            <a:chOff x="217080" y="229320"/>
            <a:chExt cx="6905160" cy="3773520"/>
          </a:xfrm>
        </p:grpSpPr>
        <p:sp>
          <p:nvSpPr>
            <p:cNvPr id="109" name="Freeform 3">
              <a:extLst>
                <a:ext uri="{FF2B5EF4-FFF2-40B4-BE49-F238E27FC236}">
                  <a16:creationId xmlns:a16="http://schemas.microsoft.com/office/drawing/2014/main" id="{4F10AB8E-0A3C-B64B-EC91-C5E33680E60C}"/>
                </a:ext>
              </a:extLst>
            </p:cNvPr>
            <p:cNvSpPr/>
            <p:nvPr/>
          </p:nvSpPr>
          <p:spPr>
            <a:xfrm>
              <a:off x="217080" y="229320"/>
              <a:ext cx="6905160" cy="3773520"/>
            </a:xfrm>
            <a:custGeom>
              <a:avLst/>
              <a:gdLst>
                <a:gd name="textAreaLeft" fmla="*/ 0 w 6905160"/>
                <a:gd name="textAreaRight" fmla="*/ 6906240 w 6905160"/>
                <a:gd name="textAreaTop" fmla="*/ 0 h 3773520"/>
                <a:gd name="textAreaBottom" fmla="*/ 3774600 h 3773520"/>
              </a:gdLst>
              <a:ahLst/>
              <a:cxnLst/>
              <a:rect l="textAreaLeft" t="textAreaTop" r="textAreaRight" b="textAreaBottom"/>
              <a:pathLst>
                <a:path w="1208297" h="660400">
                  <a:moveTo>
                    <a:pt x="1083837" y="660400"/>
                  </a:moveTo>
                  <a:lnTo>
                    <a:pt x="124460" y="660400"/>
                  </a:lnTo>
                  <a:cubicBezTo>
                    <a:pt x="55880" y="660400"/>
                    <a:pt x="0" y="604520"/>
                    <a:pt x="0" y="535940"/>
                  </a:cubicBezTo>
                  <a:lnTo>
                    <a:pt x="0" y="124460"/>
                  </a:lnTo>
                  <a:cubicBezTo>
                    <a:pt x="0" y="55880"/>
                    <a:pt x="55880" y="0"/>
                    <a:pt x="124460" y="0"/>
                  </a:cubicBezTo>
                  <a:lnTo>
                    <a:pt x="1083837" y="0"/>
                  </a:lnTo>
                  <a:cubicBezTo>
                    <a:pt x="1152417" y="0"/>
                    <a:pt x="1208297" y="55880"/>
                    <a:pt x="1208297" y="124460"/>
                  </a:cubicBezTo>
                  <a:lnTo>
                    <a:pt x="1208297" y="535940"/>
                  </a:lnTo>
                  <a:cubicBezTo>
                    <a:pt x="1208297" y="604520"/>
                    <a:pt x="1152417" y="660400"/>
                    <a:pt x="1083837" y="660400"/>
                  </a:cubicBezTo>
                  <a:close/>
                </a:path>
              </a:pathLst>
            </a:custGeom>
            <a:solidFill>
              <a:srgbClr val="3661C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dirty="0">
                <a:solidFill>
                  <a:srgbClr val="000000"/>
                </a:solidFill>
                <a:latin typeface="Arial"/>
              </a:endParaRPr>
            </a:p>
          </p:txBody>
        </p:sp>
      </p:grpSp>
      <p:sp>
        <p:nvSpPr>
          <p:cNvPr id="110" name="AutoShape 4">
            <a:extLst>
              <a:ext uri="{FF2B5EF4-FFF2-40B4-BE49-F238E27FC236}">
                <a16:creationId xmlns:a16="http://schemas.microsoft.com/office/drawing/2014/main" id="{E7BB7DFA-582B-6E45-403E-3267BF9E6534}"/>
              </a:ext>
            </a:extLst>
          </p:cNvPr>
          <p:cNvSpPr/>
          <p:nvPr/>
        </p:nvSpPr>
        <p:spPr>
          <a:xfrm>
            <a:off x="9144000" y="6582960"/>
            <a:ext cx="7376760" cy="9720"/>
          </a:xfrm>
          <a:prstGeom prst="line">
            <a:avLst/>
          </a:prstGeom>
          <a:ln w="19050">
            <a:solidFill>
              <a:srgbClr val="1B170F"/>
            </a:solidFill>
            <a:round/>
          </a:ln>
        </p:spPr>
        <p:style>
          <a:lnRef idx="0">
            <a:scrgbClr r="0" g="0" b="0"/>
          </a:lnRef>
          <a:fillRef idx="0">
            <a:scrgbClr r="0" g="0" b="0"/>
          </a:fillRef>
          <a:effectRef idx="0">
            <a:scrgbClr r="0" g="0" b="0"/>
          </a:effectRef>
          <a:fontRef idx="minor"/>
        </p:style>
        <p:txBody>
          <a:bodyPr lIns="90000" tIns="-35280" rIns="90000" bIns="-35280" anchor="t" anchorCtr="1">
            <a:noAutofit/>
          </a:bodyPr>
          <a:lstStyle/>
          <a:p>
            <a:endParaRPr lang="en-US" sz="1800" b="0" strike="noStrike" spc="-1">
              <a:solidFill>
                <a:srgbClr val="000000"/>
              </a:solidFill>
              <a:latin typeface="Arial"/>
            </a:endParaRPr>
          </a:p>
        </p:txBody>
      </p:sp>
      <p:sp>
        <p:nvSpPr>
          <p:cNvPr id="111" name="Freeform 10">
            <a:extLst>
              <a:ext uri="{FF2B5EF4-FFF2-40B4-BE49-F238E27FC236}">
                <a16:creationId xmlns:a16="http://schemas.microsoft.com/office/drawing/2014/main" id="{B490F3CA-0A17-8D3C-3067-F57FFB2E0B34}"/>
              </a:ext>
            </a:extLst>
          </p:cNvPr>
          <p:cNvSpPr/>
          <p:nvPr/>
        </p:nvSpPr>
        <p:spPr>
          <a:xfrm>
            <a:off x="1028880" y="622488"/>
            <a:ext cx="254520" cy="64586"/>
          </a:xfrm>
          <a:custGeom>
            <a:avLst/>
            <a:gdLst>
              <a:gd name="textAreaLeft" fmla="*/ 0 w 254520"/>
              <a:gd name="textAreaRight" fmla="*/ 255600 w 254520"/>
              <a:gd name="textAreaTop" fmla="*/ 0 h 63000"/>
              <a:gd name="textAreaBottom" fmla="*/ 64080 h 63000"/>
            </a:gdLst>
            <a:ahLst/>
            <a:cxnLst/>
            <a:rect l="textAreaLeft" t="textAreaTop" r="textAreaRight" b="textAreaBottom"/>
            <a:pathLst>
              <a:path w="255713" h="63928">
                <a:moveTo>
                  <a:pt x="0" y="0"/>
                </a:moveTo>
                <a:lnTo>
                  <a:pt x="255713" y="0"/>
                </a:lnTo>
                <a:lnTo>
                  <a:pt x="255713" y="63928"/>
                </a:lnTo>
                <a:lnTo>
                  <a:pt x="0" y="63928"/>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19080" rIns="90000" bIns="19080" anchor="t">
            <a:noAutofit/>
          </a:bodyPr>
          <a:lstStyle/>
          <a:p>
            <a:pPr>
              <a:lnSpc>
                <a:spcPct val="100000"/>
              </a:lnSpc>
            </a:pPr>
            <a:endParaRPr lang="en-US" sz="1800" b="0" strike="noStrike" spc="-1">
              <a:solidFill>
                <a:srgbClr val="000000"/>
              </a:solidFill>
              <a:latin typeface="Arial"/>
            </a:endParaRPr>
          </a:p>
        </p:txBody>
      </p:sp>
      <p:sp>
        <p:nvSpPr>
          <p:cNvPr id="112" name="Freeform 11">
            <a:extLst>
              <a:ext uri="{FF2B5EF4-FFF2-40B4-BE49-F238E27FC236}">
                <a16:creationId xmlns:a16="http://schemas.microsoft.com/office/drawing/2014/main" id="{6732898A-737E-0777-CBB9-5FAAA0D3AC4C}"/>
              </a:ext>
            </a:extLst>
          </p:cNvPr>
          <p:cNvSpPr/>
          <p:nvPr/>
        </p:nvSpPr>
        <p:spPr>
          <a:xfrm>
            <a:off x="9527108" y="2872863"/>
            <a:ext cx="6993652" cy="3508169"/>
          </a:xfrm>
          <a:custGeom>
            <a:avLst/>
            <a:gdLst>
              <a:gd name="textAreaLeft" fmla="*/ 0 w 7004520"/>
              <a:gd name="textAreaRight" fmla="*/ 7005600 w 7004520"/>
              <a:gd name="textAreaTop" fmla="*/ 0 h 4124160"/>
              <a:gd name="textAreaBottom" fmla="*/ 4125240 h 4124160"/>
            </a:gdLst>
            <a:ahLst/>
            <a:cxnLst/>
            <a:rect l="textAreaLeft" t="textAreaTop" r="textAreaRight" b="textAreaBottom"/>
            <a:pathLst>
              <a:path w="7005596" h="4125390">
                <a:moveTo>
                  <a:pt x="0" y="0"/>
                </a:moveTo>
                <a:lnTo>
                  <a:pt x="7005596" y="0"/>
                </a:lnTo>
                <a:lnTo>
                  <a:pt x="7005596" y="4125391"/>
                </a:lnTo>
                <a:lnTo>
                  <a:pt x="0" y="4125391"/>
                </a:lnTo>
                <a:lnTo>
                  <a:pt x="0" y="0"/>
                </a:lnTo>
                <a:close/>
              </a:path>
            </a:pathLst>
          </a:custGeom>
          <a:blipFill rotWithShape="0">
            <a:blip r:embed="rId3"/>
            <a:srcRect/>
            <a:stretch/>
          </a:blipFill>
          <a:ln w="38100" cap="sq">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
        <p:nvSpPr>
          <p:cNvPr id="113" name="TextBox 12">
            <a:extLst>
              <a:ext uri="{FF2B5EF4-FFF2-40B4-BE49-F238E27FC236}">
                <a16:creationId xmlns:a16="http://schemas.microsoft.com/office/drawing/2014/main" id="{25EA751D-364D-5204-C866-945C306D10E6}"/>
              </a:ext>
            </a:extLst>
          </p:cNvPr>
          <p:cNvSpPr/>
          <p:nvPr/>
        </p:nvSpPr>
        <p:spPr>
          <a:xfrm>
            <a:off x="8022532" y="622488"/>
            <a:ext cx="8951400" cy="139826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a:lnSpc>
                <a:spcPct val="115000"/>
              </a:lnSpc>
              <a:spcBef>
                <a:spcPts val="0"/>
              </a:spcBef>
              <a:spcAft>
                <a:spcPts val="800"/>
              </a:spcAft>
            </a:pPr>
            <a:r>
              <a:rPr lang="en-US" sz="2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In today’s digital age, robust network and data center infrastructure is the backbone of any successful organization. At Savvy IT, we specialize in providing comprehensive network and data center services that ensure your IT environment is secure, scalable, and efficient.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4" name="TextBox 13">
            <a:extLst>
              <a:ext uri="{FF2B5EF4-FFF2-40B4-BE49-F238E27FC236}">
                <a16:creationId xmlns:a16="http://schemas.microsoft.com/office/drawing/2014/main" id="{B5C6F236-BE08-6B25-8EB6-6E4E52B1D34F}"/>
              </a:ext>
            </a:extLst>
          </p:cNvPr>
          <p:cNvSpPr/>
          <p:nvPr/>
        </p:nvSpPr>
        <p:spPr>
          <a:xfrm>
            <a:off x="575971" y="3683103"/>
            <a:ext cx="6993652" cy="5796202"/>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defTabSz="914400">
              <a:lnSpc>
                <a:spcPts val="3920"/>
              </a:lnSpc>
            </a:pPr>
            <a:r>
              <a:rPr lang="en-US" sz="1500" b="1" u="sng" strike="noStrike" spc="-1" dirty="0">
                <a:solidFill>
                  <a:srgbClr val="000000"/>
                </a:solidFill>
                <a:latin typeface="Aptos" panose="020B0004020202020204" pitchFamily="34" charset="0"/>
                <a:ea typeface="Canva Sans"/>
              </a:rPr>
              <a:t>Technology Overview</a:t>
            </a:r>
          </a:p>
          <a:p>
            <a:pPr marL="342900" marR="0" lvl="0" indent="-342900">
              <a:lnSpc>
                <a:spcPct val="115000"/>
              </a:lnSpc>
              <a:spcBef>
                <a:spcPts val="0"/>
              </a:spcBef>
              <a:spcAft>
                <a:spcPts val="0"/>
              </a:spcAft>
              <a:buFont typeface="Symbol" pitchFamily="2" charset="2"/>
              <a:buChar char=""/>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IPv6 &amp; Advanced Routing Technologies</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Migration from IPv4 to IPv6 for scalability and future-proofing.</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Dynamic routing protocols (BGP, OSPF, EIGRP) for optimized traffic management.</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Network Performance Monitoring &amp; Observability</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Real-time monitoring tools (e.g., SolarWinds, PRTG, Cisco ThousandEyes).</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Deep packet inspection (DPI), telemetry, and analytics for performance tuning.</a:t>
            </a:r>
          </a:p>
          <a:p>
            <a:pPr marL="342900" marR="0" lvl="0" indent="-342900">
              <a:lnSpc>
                <a:spcPct val="115000"/>
              </a:lnSpc>
              <a:spcBef>
                <a:spcPts val="0"/>
              </a:spcBef>
              <a:spcAft>
                <a:spcPts val="0"/>
              </a:spcAft>
              <a:buFont typeface="Symbol" pitchFamily="2" charset="2"/>
              <a:buChar char=""/>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Wi-Fi 6 &amp; Next-Gen Wireless Networking</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High-speed, low-latency wireless solutions for enterprise environments.</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Secure access points, mesh networks, and IoT connectivity.</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Network Automation &amp; AI-Driven Operations (AIOps)</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Automated configuration management (Ansible, Terraform).</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AI-based network monitoring and predictive maintenance.</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Edge Computing &amp; IoT Networking</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Distributed computing to reduce latency for IoT and real-time applications.</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Secure connectivity for industrial and enterprise IoT devices.</a:t>
            </a:r>
          </a:p>
          <a:p>
            <a:pPr marL="342900" marR="0" lvl="0" indent="-342900">
              <a:lnSpc>
                <a:spcPct val="115000"/>
              </a:lnSpc>
              <a:spcBef>
                <a:spcPts val="0"/>
              </a:spcBef>
              <a:spcAft>
                <a:spcPts val="0"/>
              </a:spcAft>
              <a:buFont typeface="Symbol" pitchFamily="2" charset="2"/>
              <a:buChar char=""/>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Software-Defined Networking (SDN) – Legacy MPLS</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Centralized network management for improved automation and agility.</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Reduces reliance on proprietary hardware and optimizes traffic flow.</a:t>
            </a:r>
          </a:p>
        </p:txBody>
      </p:sp>
      <p:grpSp>
        <p:nvGrpSpPr>
          <p:cNvPr id="115" name="Group 14">
            <a:extLst>
              <a:ext uri="{FF2B5EF4-FFF2-40B4-BE49-F238E27FC236}">
                <a16:creationId xmlns:a16="http://schemas.microsoft.com/office/drawing/2014/main" id="{73C0011C-D8DA-8879-2A8C-A93DFBA1D05F}"/>
              </a:ext>
            </a:extLst>
          </p:cNvPr>
          <p:cNvGrpSpPr/>
          <p:nvPr/>
        </p:nvGrpSpPr>
        <p:grpSpPr>
          <a:xfrm>
            <a:off x="865705" y="744422"/>
            <a:ext cx="7775376" cy="3203463"/>
            <a:chOff x="901800" y="1273680"/>
            <a:chExt cx="5752080" cy="2234160"/>
          </a:xfrm>
        </p:grpSpPr>
        <p:sp>
          <p:nvSpPr>
            <p:cNvPr id="116" name="TextBox 15">
              <a:extLst>
                <a:ext uri="{FF2B5EF4-FFF2-40B4-BE49-F238E27FC236}">
                  <a16:creationId xmlns:a16="http://schemas.microsoft.com/office/drawing/2014/main" id="{AE9838F5-6FBB-4254-EE7D-014238DC6FFA}"/>
                </a:ext>
              </a:extLst>
            </p:cNvPr>
            <p:cNvSpPr/>
            <p:nvPr/>
          </p:nvSpPr>
          <p:spPr>
            <a:xfrm>
              <a:off x="901800" y="1273680"/>
              <a:ext cx="5752080" cy="156341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914400">
                <a:lnSpc>
                  <a:spcPts val="5879"/>
                </a:lnSpc>
                <a:tabLst>
                  <a:tab pos="0" algn="l"/>
                </a:tabLst>
              </a:pPr>
              <a:r>
                <a:rPr lang="en-US" sz="4900" b="1" strike="noStrike" spc="-1" dirty="0">
                  <a:solidFill>
                    <a:srgbClr val="FDFDFD"/>
                  </a:solidFill>
                  <a:latin typeface="Open Sauce Semi-Bold"/>
                  <a:ea typeface="Open Sauce Semi-Bold"/>
                </a:rPr>
                <a:t>Network Operations, Modernization and Optimization</a:t>
              </a:r>
              <a:endParaRPr lang="en-US" sz="4900" b="0" strike="noStrike" spc="-1" dirty="0">
                <a:solidFill>
                  <a:srgbClr val="000000"/>
                </a:solidFill>
                <a:latin typeface="Arial"/>
              </a:endParaRPr>
            </a:p>
          </p:txBody>
        </p:sp>
        <p:sp>
          <p:nvSpPr>
            <p:cNvPr id="117" name="TextBox 16">
              <a:extLst>
                <a:ext uri="{FF2B5EF4-FFF2-40B4-BE49-F238E27FC236}">
                  <a16:creationId xmlns:a16="http://schemas.microsoft.com/office/drawing/2014/main" id="{31A9B4F9-0F11-1DF0-9136-3C2992FB7BA6}"/>
                </a:ext>
              </a:extLst>
            </p:cNvPr>
            <p:cNvSpPr/>
            <p:nvPr/>
          </p:nvSpPr>
          <p:spPr>
            <a:xfrm>
              <a:off x="901800" y="3171600"/>
              <a:ext cx="4528080" cy="336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914400">
                <a:lnSpc>
                  <a:spcPts val="2801"/>
                </a:lnSpc>
                <a:tabLst>
                  <a:tab pos="0" algn="l"/>
                </a:tabLst>
              </a:pPr>
              <a:endParaRPr lang="en-US" sz="1800" b="0" strike="noStrike" spc="-1">
                <a:solidFill>
                  <a:schemeClr val="dk1"/>
                </a:solidFill>
                <a:latin typeface="Calibri"/>
              </a:endParaRPr>
            </a:p>
          </p:txBody>
        </p:sp>
      </p:grpSp>
      <p:sp>
        <p:nvSpPr>
          <p:cNvPr id="3" name="TextBox 13">
            <a:extLst>
              <a:ext uri="{FF2B5EF4-FFF2-40B4-BE49-F238E27FC236}">
                <a16:creationId xmlns:a16="http://schemas.microsoft.com/office/drawing/2014/main" id="{1EAD3BB0-AFAA-2E90-61C9-1A351F5C8C8A}"/>
              </a:ext>
            </a:extLst>
          </p:cNvPr>
          <p:cNvSpPr/>
          <p:nvPr/>
        </p:nvSpPr>
        <p:spPr>
          <a:xfrm>
            <a:off x="12270661" y="7026632"/>
            <a:ext cx="5485320" cy="1895584"/>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marL="0" marR="0">
              <a:lnSpc>
                <a:spcPct val="115000"/>
              </a:lnSpc>
              <a:spcBef>
                <a:spcPts val="0"/>
              </a:spcBef>
              <a:spcAft>
                <a:spcPts val="0"/>
              </a:spcAft>
            </a:pPr>
            <a:r>
              <a:rPr lang="en-US" sz="1800" b="1" u="sng"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Key Elements of Support</a:t>
            </a:r>
            <a:endParaRPr lang="en-US" sz="1800" b="1" u="sng" kern="100" dirty="0">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nSpc>
                <a:spcPct val="115000"/>
              </a:lnSpc>
              <a:buFont typeface="MS Gothic" panose="020B0609070205080204" pitchFamily="49" charset="-128"/>
              <a:buChar char="￭"/>
              <a:tabLst>
                <a:tab pos="457200" algn="l"/>
              </a:tabLst>
            </a:pPr>
            <a:r>
              <a:rPr lang="en-US"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Design and Implementation</a:t>
            </a:r>
            <a:endParaRPr lang="en-US"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800100" lvl="1" indent="-342900">
              <a:lnSpc>
                <a:spcPct val="115000"/>
              </a:lnSpc>
              <a:buFont typeface="MS Gothic" panose="020B0609070205080204" pitchFamily="49" charset="-128"/>
              <a:buChar char="￭"/>
              <a:tabLst>
                <a:tab pos="457200" algn="l"/>
              </a:tabLst>
            </a:pPr>
            <a:r>
              <a:rPr lang="en-US"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Operations and Maintenance</a:t>
            </a:r>
            <a:endParaRPr lang="en-US"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800100" lvl="1" indent="-342900">
              <a:lnSpc>
                <a:spcPct val="115000"/>
              </a:lnSpc>
              <a:buFont typeface="MS Gothic" panose="020B0609070205080204" pitchFamily="49" charset="-128"/>
              <a:buChar char="￭"/>
              <a:tabLst>
                <a:tab pos="457200" algn="l"/>
              </a:tabLst>
            </a:pPr>
            <a:r>
              <a:rPr lang="en-US"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Security Solutions</a:t>
            </a:r>
            <a:endParaRPr lang="en-US"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800100" lvl="1" indent="-342900">
              <a:lnSpc>
                <a:spcPct val="115000"/>
              </a:lnSpc>
              <a:buFont typeface="MS Gothic" panose="020B0609070205080204" pitchFamily="49" charset="-128"/>
              <a:buChar char="￭"/>
              <a:tabLst>
                <a:tab pos="457200" algn="l"/>
              </a:tabLst>
            </a:pPr>
            <a:r>
              <a:rPr lang="en-US"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Performance Optimizations</a:t>
            </a:r>
            <a:endParaRPr lang="en-US"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800100" lvl="1" indent="-342900">
              <a:lnSpc>
                <a:spcPct val="115000"/>
              </a:lnSpc>
              <a:buFont typeface="MS Gothic" panose="020B0609070205080204" pitchFamily="49" charset="-128"/>
              <a:buChar char="￭"/>
              <a:tabLst>
                <a:tab pos="457200" algn="l"/>
              </a:tabLst>
            </a:pPr>
            <a:r>
              <a:rPr lang="en-US"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Scalability and Upgrades</a:t>
            </a:r>
            <a:endParaRPr lang="en-US" kern="100" dirty="0">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4271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E6E4"/>
        </a:solidFill>
        <a:effectLst/>
      </p:bgPr>
    </p:bg>
    <p:spTree>
      <p:nvGrpSpPr>
        <p:cNvPr id="1" name=""/>
        <p:cNvGrpSpPr/>
        <p:nvPr/>
      </p:nvGrpSpPr>
      <p:grpSpPr>
        <a:xfrm>
          <a:off x="0" y="0"/>
          <a:ext cx="0" cy="0"/>
          <a:chOff x="0" y="0"/>
          <a:chExt cx="0" cy="0"/>
        </a:xfrm>
      </p:grpSpPr>
      <p:grpSp>
        <p:nvGrpSpPr>
          <p:cNvPr id="118" name="Group 2"/>
          <p:cNvGrpSpPr/>
          <p:nvPr/>
        </p:nvGrpSpPr>
        <p:grpSpPr>
          <a:xfrm>
            <a:off x="217080" y="98694"/>
            <a:ext cx="6704928" cy="2726802"/>
            <a:chOff x="217080" y="229320"/>
            <a:chExt cx="6367320" cy="3479760"/>
          </a:xfrm>
        </p:grpSpPr>
        <p:sp>
          <p:nvSpPr>
            <p:cNvPr id="119" name="Freeform 3"/>
            <p:cNvSpPr/>
            <p:nvPr/>
          </p:nvSpPr>
          <p:spPr>
            <a:xfrm>
              <a:off x="217080" y="229320"/>
              <a:ext cx="6367320" cy="3479760"/>
            </a:xfrm>
            <a:custGeom>
              <a:avLst/>
              <a:gdLst>
                <a:gd name="textAreaLeft" fmla="*/ 0 w 6367320"/>
                <a:gd name="textAreaRight" fmla="*/ 6368400 w 6367320"/>
                <a:gd name="textAreaTop" fmla="*/ 0 h 3479760"/>
                <a:gd name="textAreaBottom" fmla="*/ 3480840 h 3479760"/>
              </a:gdLst>
              <a:ahLst/>
              <a:cxnLst/>
              <a:rect l="textAreaLeft" t="textAreaTop" r="textAreaRight" b="textAreaBottom"/>
              <a:pathLst>
                <a:path w="1208297" h="660400">
                  <a:moveTo>
                    <a:pt x="1083837" y="660400"/>
                  </a:moveTo>
                  <a:lnTo>
                    <a:pt x="124460" y="660400"/>
                  </a:lnTo>
                  <a:cubicBezTo>
                    <a:pt x="55880" y="660400"/>
                    <a:pt x="0" y="604520"/>
                    <a:pt x="0" y="535940"/>
                  </a:cubicBezTo>
                  <a:lnTo>
                    <a:pt x="0" y="124460"/>
                  </a:lnTo>
                  <a:cubicBezTo>
                    <a:pt x="0" y="55880"/>
                    <a:pt x="55880" y="0"/>
                    <a:pt x="124460" y="0"/>
                  </a:cubicBezTo>
                  <a:lnTo>
                    <a:pt x="1083837" y="0"/>
                  </a:lnTo>
                  <a:cubicBezTo>
                    <a:pt x="1152417" y="0"/>
                    <a:pt x="1208297" y="55880"/>
                    <a:pt x="1208297" y="124460"/>
                  </a:cubicBezTo>
                  <a:lnTo>
                    <a:pt x="1208297" y="535940"/>
                  </a:lnTo>
                  <a:cubicBezTo>
                    <a:pt x="1208297" y="604520"/>
                    <a:pt x="1152417" y="660400"/>
                    <a:pt x="1083837" y="660400"/>
                  </a:cubicBezTo>
                  <a:close/>
                </a:path>
              </a:pathLst>
            </a:custGeom>
            <a:solidFill>
              <a:srgbClr val="3661C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grpSp>
      <p:sp>
        <p:nvSpPr>
          <p:cNvPr id="120" name="AutoShape 4"/>
          <p:cNvSpPr/>
          <p:nvPr/>
        </p:nvSpPr>
        <p:spPr>
          <a:xfrm>
            <a:off x="9144000" y="6511229"/>
            <a:ext cx="7376760" cy="9720"/>
          </a:xfrm>
          <a:prstGeom prst="line">
            <a:avLst/>
          </a:prstGeom>
          <a:ln w="19050">
            <a:solidFill>
              <a:srgbClr val="1B170F"/>
            </a:solidFill>
            <a:round/>
          </a:ln>
        </p:spPr>
        <p:style>
          <a:lnRef idx="0">
            <a:scrgbClr r="0" g="0" b="0"/>
          </a:lnRef>
          <a:fillRef idx="0">
            <a:scrgbClr r="0" g="0" b="0"/>
          </a:fillRef>
          <a:effectRef idx="0">
            <a:scrgbClr r="0" g="0" b="0"/>
          </a:effectRef>
          <a:fontRef idx="minor"/>
        </p:style>
        <p:txBody>
          <a:bodyPr lIns="90000" tIns="-35280" rIns="90000" bIns="-35280" anchor="t" anchorCtr="1">
            <a:noAutofit/>
          </a:bodyPr>
          <a:lstStyle/>
          <a:p>
            <a:endParaRPr lang="en-US" sz="1800" b="0" strike="noStrike" spc="-1">
              <a:solidFill>
                <a:srgbClr val="000000"/>
              </a:solidFill>
              <a:latin typeface="Arial"/>
            </a:endParaRPr>
          </a:p>
        </p:txBody>
      </p:sp>
      <p:sp>
        <p:nvSpPr>
          <p:cNvPr id="121" name="Freeform 10"/>
          <p:cNvSpPr/>
          <p:nvPr/>
        </p:nvSpPr>
        <p:spPr>
          <a:xfrm>
            <a:off x="1028880" y="245124"/>
            <a:ext cx="254520" cy="63000"/>
          </a:xfrm>
          <a:custGeom>
            <a:avLst/>
            <a:gdLst>
              <a:gd name="textAreaLeft" fmla="*/ 0 w 254520"/>
              <a:gd name="textAreaRight" fmla="*/ 255600 w 254520"/>
              <a:gd name="textAreaTop" fmla="*/ 0 h 63000"/>
              <a:gd name="textAreaBottom" fmla="*/ 64080 h 63000"/>
            </a:gdLst>
            <a:ahLst/>
            <a:cxnLst/>
            <a:rect l="textAreaLeft" t="textAreaTop" r="textAreaRight" b="textAreaBottom"/>
            <a:pathLst>
              <a:path w="255713" h="63928">
                <a:moveTo>
                  <a:pt x="0" y="0"/>
                </a:moveTo>
                <a:lnTo>
                  <a:pt x="255713" y="0"/>
                </a:lnTo>
                <a:lnTo>
                  <a:pt x="255713" y="63928"/>
                </a:lnTo>
                <a:lnTo>
                  <a:pt x="0" y="63928"/>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19080" rIns="90000" bIns="19080" anchor="t">
            <a:noAutofit/>
          </a:bodyPr>
          <a:lstStyle/>
          <a:p>
            <a:pPr>
              <a:lnSpc>
                <a:spcPct val="100000"/>
              </a:lnSpc>
            </a:pPr>
            <a:endParaRPr lang="en-US" sz="1800" b="0" strike="noStrike" spc="-1">
              <a:solidFill>
                <a:srgbClr val="000000"/>
              </a:solidFill>
              <a:latin typeface="Arial"/>
            </a:endParaRPr>
          </a:p>
        </p:txBody>
      </p:sp>
      <p:sp>
        <p:nvSpPr>
          <p:cNvPr id="122" name="Freeform 11"/>
          <p:cNvSpPr/>
          <p:nvPr/>
        </p:nvSpPr>
        <p:spPr>
          <a:xfrm>
            <a:off x="9143999" y="2106743"/>
            <a:ext cx="7968343" cy="4103466"/>
          </a:xfrm>
          <a:custGeom>
            <a:avLst/>
            <a:gdLst>
              <a:gd name="textAreaLeft" fmla="*/ 0 w 6840720"/>
              <a:gd name="textAreaRight" fmla="*/ 6841800 w 6840720"/>
              <a:gd name="textAreaTop" fmla="*/ 0 h 3779280"/>
              <a:gd name="textAreaBottom" fmla="*/ 3780360 h 3779280"/>
            </a:gdLst>
            <a:ahLst/>
            <a:cxnLst/>
            <a:rect l="textAreaLeft" t="textAreaTop" r="textAreaRight" b="textAreaBottom"/>
            <a:pathLst>
              <a:path w="6841976" h="3780361">
                <a:moveTo>
                  <a:pt x="0" y="0"/>
                </a:moveTo>
                <a:lnTo>
                  <a:pt x="6841976" y="0"/>
                </a:lnTo>
                <a:lnTo>
                  <a:pt x="6841976" y="3780361"/>
                </a:lnTo>
                <a:lnTo>
                  <a:pt x="0" y="3780361"/>
                </a:lnTo>
                <a:lnTo>
                  <a:pt x="0" y="0"/>
                </a:lnTo>
                <a:close/>
              </a:path>
            </a:pathLst>
          </a:custGeom>
          <a:blipFill rotWithShape="0">
            <a:blip r:embed="rId3"/>
            <a:srcRect/>
            <a:stretch/>
          </a:blipFill>
          <a:ln w="38100">
            <a:solidFill>
              <a:schemeClr val="tx1"/>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
        <p:nvSpPr>
          <p:cNvPr id="123" name="TextBox 12"/>
          <p:cNvSpPr/>
          <p:nvPr/>
        </p:nvSpPr>
        <p:spPr>
          <a:xfrm>
            <a:off x="7537248" y="586115"/>
            <a:ext cx="8951400" cy="125848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a:lnSpc>
                <a:spcPct val="115000"/>
              </a:lnSpc>
              <a:spcBef>
                <a:spcPts val="0"/>
              </a:spcBef>
              <a:spcAft>
                <a:spcPts val="800"/>
              </a:spcAft>
            </a:pP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In an era defined by digital transformation and evolving cyber threats, robust cybersecurity is paramount for safeguarding organizational assets and maintaining trust. At Savvy IT, we specialize in providing comprehensive cybersecurity services tailored to protect your organization from ever-evolving cyber risks.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4" name="TextBox 13"/>
          <p:cNvSpPr/>
          <p:nvPr/>
        </p:nvSpPr>
        <p:spPr>
          <a:xfrm>
            <a:off x="9888083" y="7412334"/>
            <a:ext cx="8569800" cy="1895584"/>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a:lnSpc>
                <a:spcPct val="115000"/>
              </a:lnSpc>
              <a:spcBef>
                <a:spcPts val="0"/>
              </a:spcBef>
              <a:spcAft>
                <a:spcPts val="0"/>
              </a:spcAft>
            </a:pPr>
            <a:r>
              <a:rPr lang="en-US" sz="1800" b="1" u="sng"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Key Elements of Support</a:t>
            </a:r>
            <a:endParaRPr lang="en-US" sz="1800" b="1" u="sng"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MS Gothic" panose="020B0609070205080204" pitchFamily="49" charset="-128"/>
              <a:buChar char="￭"/>
              <a:tabLst>
                <a:tab pos="457200" algn="l"/>
              </a:tabLst>
            </a:pPr>
            <a:r>
              <a:rPr lang="en-U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Cybersecurity Consulting and Advisory Services Cybersecurity Assessments</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MS Gothic" panose="020B0609070205080204" pitchFamily="49" charset="-128"/>
              <a:buChar char="￭"/>
              <a:tabLst>
                <a:tab pos="457200" algn="l"/>
              </a:tabLst>
            </a:pPr>
            <a:r>
              <a:rPr lang="en-US" kern="10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O</a:t>
            </a:r>
            <a:r>
              <a:rPr lang="en-U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perations and Maintenance </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MS Gothic" panose="020B0609070205080204" pitchFamily="49" charset="-128"/>
              <a:buChar char="￭"/>
              <a:tabLst>
                <a:tab pos="457200" algn="l"/>
              </a:tabLst>
            </a:pPr>
            <a:r>
              <a:rPr lang="en-U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Continuous Authentication and Authorization solutions</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MS Gothic" panose="020B0609070205080204" pitchFamily="49" charset="-128"/>
              <a:buChar char="￭"/>
              <a:tabLst>
                <a:tab pos="457200" algn="l"/>
              </a:tabLst>
            </a:pPr>
            <a:r>
              <a:rPr lang="en-US" kern="100" dirty="0">
                <a:solidFill>
                  <a:srgbClr val="000000"/>
                </a:solidFill>
                <a:latin typeface="Aptos" panose="020B0004020202020204" pitchFamily="34" charset="0"/>
                <a:ea typeface="Times New Roman" panose="02020603050405020304" pitchFamily="18" charset="0"/>
                <a:cs typeface="Times New Roman" panose="02020603050405020304" pitchFamily="18" charset="0"/>
              </a:rPr>
              <a:t>I</a:t>
            </a:r>
            <a:r>
              <a:rPr lang="en-U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ncident Response and Threat Hunting Services</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MS Gothic" panose="020B0609070205080204" pitchFamily="49" charset="-128"/>
              <a:buChar char="￭"/>
              <a:tabLst>
                <a:tab pos="457200" algn="l"/>
              </a:tabLst>
            </a:pPr>
            <a:r>
              <a:rPr lang="en-US" sz="18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Vulnerability Management Solutions</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p:txBody>
      </p:sp>
      <p:grpSp>
        <p:nvGrpSpPr>
          <p:cNvPr id="125" name="Group 14"/>
          <p:cNvGrpSpPr/>
          <p:nvPr/>
        </p:nvGrpSpPr>
        <p:grpSpPr>
          <a:xfrm>
            <a:off x="832320" y="290565"/>
            <a:ext cx="5752080" cy="2212144"/>
            <a:chOff x="901800" y="1644840"/>
            <a:chExt cx="5752080" cy="2212144"/>
          </a:xfrm>
        </p:grpSpPr>
        <p:sp>
          <p:nvSpPr>
            <p:cNvPr id="126" name="TextBox 15"/>
            <p:cNvSpPr/>
            <p:nvPr/>
          </p:nvSpPr>
          <p:spPr>
            <a:xfrm>
              <a:off x="901800" y="1644840"/>
              <a:ext cx="5752080" cy="2212144"/>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914400">
                <a:lnSpc>
                  <a:spcPts val="5879"/>
                </a:lnSpc>
                <a:tabLst>
                  <a:tab pos="0" algn="l"/>
                </a:tabLst>
              </a:pPr>
              <a:r>
                <a:rPr lang="en-US" sz="4000" b="1" strike="noStrike" spc="-1" dirty="0">
                  <a:solidFill>
                    <a:srgbClr val="FDFDFD"/>
                  </a:solidFill>
                  <a:latin typeface="Open Sauce Semi-Bold"/>
                  <a:ea typeface="Open Sauce Semi-Bold"/>
                </a:rPr>
                <a:t>Cybersecurity Compliance, Integration and Optimization</a:t>
              </a:r>
              <a:endParaRPr lang="en-US" sz="4000" b="0" strike="noStrike" spc="-1" dirty="0">
                <a:solidFill>
                  <a:srgbClr val="000000"/>
                </a:solidFill>
                <a:latin typeface="Arial"/>
              </a:endParaRPr>
            </a:p>
          </p:txBody>
        </p:sp>
        <p:sp>
          <p:nvSpPr>
            <p:cNvPr id="127" name="TextBox 16"/>
            <p:cNvSpPr/>
            <p:nvPr/>
          </p:nvSpPr>
          <p:spPr>
            <a:xfrm>
              <a:off x="901800" y="2800080"/>
              <a:ext cx="4528080" cy="336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914400">
                <a:lnSpc>
                  <a:spcPts val="2801"/>
                </a:lnSpc>
                <a:tabLst>
                  <a:tab pos="0" algn="l"/>
                </a:tabLst>
              </a:pPr>
              <a:endParaRPr lang="en-US" sz="1800" b="0" strike="noStrike" spc="-1">
                <a:solidFill>
                  <a:schemeClr val="dk1"/>
                </a:solidFill>
                <a:latin typeface="Calibri"/>
              </a:endParaRPr>
            </a:p>
          </p:txBody>
        </p:sp>
      </p:grpSp>
      <p:sp>
        <p:nvSpPr>
          <p:cNvPr id="2" name="TextBox 12">
            <a:extLst>
              <a:ext uri="{FF2B5EF4-FFF2-40B4-BE49-F238E27FC236}">
                <a16:creationId xmlns:a16="http://schemas.microsoft.com/office/drawing/2014/main" id="{BDAC2F28-CCBF-E80A-4F98-A2AD521B2B71}"/>
              </a:ext>
            </a:extLst>
          </p:cNvPr>
          <p:cNvSpPr/>
          <p:nvPr/>
        </p:nvSpPr>
        <p:spPr>
          <a:xfrm>
            <a:off x="162192" y="2978423"/>
            <a:ext cx="8429149" cy="7154266"/>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marR="0" lvl="0">
              <a:lnSpc>
                <a:spcPct val="115000"/>
              </a:lnSpc>
              <a:spcBef>
                <a:spcPts val="0"/>
              </a:spcBef>
              <a:spcAft>
                <a:spcPts val="0"/>
              </a:spcAft>
            </a:pPr>
            <a:r>
              <a:rPr lang="en-US" sz="1500" b="1" u="sng"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Technology Overview</a:t>
            </a:r>
          </a:p>
          <a:p>
            <a:pPr marL="342900" marR="0" lvl="0" indent="-342900">
              <a:lnSpc>
                <a:spcPct val="115000"/>
              </a:lnSpc>
              <a:spcBef>
                <a:spcPts val="0"/>
              </a:spcBef>
              <a:spcAft>
                <a:spcPts val="0"/>
              </a:spcAft>
              <a:buFont typeface="Symbol" pitchFamily="2" charset="2"/>
              <a:buChar char=""/>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Identity &amp; Access Management (IAM) and Zero Trust Security</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Multi-Factor Authentication (MFA) and Single Sign-On (SSO) using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Okta, Microsoft Entra ID (Azure AD), and AWS IAM</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Zero Trust Network Access (ZTNA) with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Zscaler, Palo Alto Prisma, and Cloudflare Zero Trust</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Next-Generation Firewalls (NGFW) &amp; Network Security</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Advanced threat protection with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Palo Alto Networks, Fortinet FortiGate, Cisco Firepower, and Check Point</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Intrusion Detection/Prevention Systems (IDS/IPS) for real-time threat mitigation.</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Endpoint Detection &amp; Response (EDR) and Extended Detection &amp; Response (XDR)</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AI-driven endpoint protection with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CrowdStrike Falcon, Microsoft Defender for Endpoint, and </a:t>
            </a:r>
            <a:r>
              <a:rPr lang="en-US" sz="1500" b="1"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SentinelOne</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XDR solutions for comprehensive attack visibility across endpoints, networks, and cloud environments.</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Cloud Security &amp; Secure Access Service Edge (SASE)</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Cloud Security Posture Management (CSPM) with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AWS Security Hub, Azure Security Center, and Prisma Cloud</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SASE solutions integrating SD-WAN and security using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Zscaler, Cisco Umbrella, and Netskope</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Security Information &amp; Event Management (SIEM) and Threat Intelligence</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Real-time monitoring and incident response with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Splunk, Microsoft Sentinel, IBM </a:t>
            </a:r>
            <a:r>
              <a:rPr lang="en-US" sz="1500" b="1"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QRadar</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and Elastic Security</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Threat intelligence platforms (TIP) like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Mandiant, Recorded Future, and </a:t>
            </a:r>
            <a:r>
              <a:rPr lang="en-US" sz="1500" b="1"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Anomali</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Compliance, Risk Management, and Governance (GRC)</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Automated compliance tools for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SOC 2, ISO 27001, NIST, HIPAA, and FedRAMP</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80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Governance, risk, and compliance (GRC) solutions such as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Archer, </a:t>
            </a:r>
            <a:r>
              <a:rPr lang="en-US" sz="1500" b="1"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OneTrust</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and ServiceNow GRC</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E6E4"/>
        </a:solidFill>
        <a:effectLst/>
      </p:bgPr>
    </p:bg>
    <p:spTree>
      <p:nvGrpSpPr>
        <p:cNvPr id="1" name=""/>
        <p:cNvGrpSpPr/>
        <p:nvPr/>
      </p:nvGrpSpPr>
      <p:grpSpPr>
        <a:xfrm>
          <a:off x="0" y="0"/>
          <a:ext cx="0" cy="0"/>
          <a:chOff x="0" y="0"/>
          <a:chExt cx="0" cy="0"/>
        </a:xfrm>
      </p:grpSpPr>
      <p:grpSp>
        <p:nvGrpSpPr>
          <p:cNvPr id="128" name="Group 2"/>
          <p:cNvGrpSpPr/>
          <p:nvPr/>
        </p:nvGrpSpPr>
        <p:grpSpPr>
          <a:xfrm>
            <a:off x="287095" y="110448"/>
            <a:ext cx="8261159" cy="2751624"/>
            <a:chOff x="217080" y="229320"/>
            <a:chExt cx="6672240" cy="3646080"/>
          </a:xfrm>
        </p:grpSpPr>
        <p:sp>
          <p:nvSpPr>
            <p:cNvPr id="129" name="Freeform 3"/>
            <p:cNvSpPr/>
            <p:nvPr/>
          </p:nvSpPr>
          <p:spPr>
            <a:xfrm>
              <a:off x="217080" y="229320"/>
              <a:ext cx="6672240" cy="3646080"/>
            </a:xfrm>
            <a:custGeom>
              <a:avLst/>
              <a:gdLst>
                <a:gd name="textAreaLeft" fmla="*/ 0 w 6672240"/>
                <a:gd name="textAreaRight" fmla="*/ 6673320 w 6672240"/>
                <a:gd name="textAreaTop" fmla="*/ 0 h 3646080"/>
                <a:gd name="textAreaBottom" fmla="*/ 3647160 h 3646080"/>
              </a:gdLst>
              <a:ahLst/>
              <a:cxnLst/>
              <a:rect l="textAreaLeft" t="textAreaTop" r="textAreaRight" b="textAreaBottom"/>
              <a:pathLst>
                <a:path w="1208297" h="660400">
                  <a:moveTo>
                    <a:pt x="1083837" y="660400"/>
                  </a:moveTo>
                  <a:lnTo>
                    <a:pt x="124460" y="660400"/>
                  </a:lnTo>
                  <a:cubicBezTo>
                    <a:pt x="55880" y="660400"/>
                    <a:pt x="0" y="604520"/>
                    <a:pt x="0" y="535940"/>
                  </a:cubicBezTo>
                  <a:lnTo>
                    <a:pt x="0" y="124460"/>
                  </a:lnTo>
                  <a:cubicBezTo>
                    <a:pt x="0" y="55880"/>
                    <a:pt x="55880" y="0"/>
                    <a:pt x="124460" y="0"/>
                  </a:cubicBezTo>
                  <a:lnTo>
                    <a:pt x="1083837" y="0"/>
                  </a:lnTo>
                  <a:cubicBezTo>
                    <a:pt x="1152417" y="0"/>
                    <a:pt x="1208297" y="55880"/>
                    <a:pt x="1208297" y="124460"/>
                  </a:cubicBezTo>
                  <a:lnTo>
                    <a:pt x="1208297" y="535940"/>
                  </a:lnTo>
                  <a:cubicBezTo>
                    <a:pt x="1208297" y="604520"/>
                    <a:pt x="1152417" y="660400"/>
                    <a:pt x="1083837" y="660400"/>
                  </a:cubicBezTo>
                  <a:close/>
                </a:path>
              </a:pathLst>
            </a:custGeom>
            <a:solidFill>
              <a:srgbClr val="3661C9"/>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dirty="0">
                <a:solidFill>
                  <a:srgbClr val="000000"/>
                </a:solidFill>
                <a:latin typeface="Arial"/>
              </a:endParaRPr>
            </a:p>
          </p:txBody>
        </p:sp>
      </p:grpSp>
      <p:sp>
        <p:nvSpPr>
          <p:cNvPr id="130" name="AutoShape 4"/>
          <p:cNvSpPr/>
          <p:nvPr/>
        </p:nvSpPr>
        <p:spPr>
          <a:xfrm>
            <a:off x="10235201" y="6481084"/>
            <a:ext cx="7376760" cy="9720"/>
          </a:xfrm>
          <a:prstGeom prst="line">
            <a:avLst/>
          </a:prstGeom>
          <a:ln w="19050">
            <a:solidFill>
              <a:srgbClr val="1B170F"/>
            </a:solidFill>
            <a:round/>
          </a:ln>
        </p:spPr>
        <p:style>
          <a:lnRef idx="0">
            <a:scrgbClr r="0" g="0" b="0"/>
          </a:lnRef>
          <a:fillRef idx="0">
            <a:scrgbClr r="0" g="0" b="0"/>
          </a:fillRef>
          <a:effectRef idx="0">
            <a:scrgbClr r="0" g="0" b="0"/>
          </a:effectRef>
          <a:fontRef idx="minor"/>
        </p:style>
        <p:txBody>
          <a:bodyPr lIns="90000" tIns="-35280" rIns="90000" bIns="-35280" anchor="t" anchorCtr="1">
            <a:noAutofit/>
          </a:bodyPr>
          <a:lstStyle/>
          <a:p>
            <a:endParaRPr lang="en-US" sz="1800" b="0" strike="noStrike" spc="-1">
              <a:solidFill>
                <a:srgbClr val="000000"/>
              </a:solidFill>
              <a:latin typeface="Arial"/>
            </a:endParaRPr>
          </a:p>
        </p:txBody>
      </p:sp>
      <p:sp>
        <p:nvSpPr>
          <p:cNvPr id="131" name="Freeform 10"/>
          <p:cNvSpPr/>
          <p:nvPr/>
        </p:nvSpPr>
        <p:spPr>
          <a:xfrm>
            <a:off x="1028880" y="557822"/>
            <a:ext cx="254520" cy="63000"/>
          </a:xfrm>
          <a:custGeom>
            <a:avLst/>
            <a:gdLst>
              <a:gd name="textAreaLeft" fmla="*/ 0 w 254520"/>
              <a:gd name="textAreaRight" fmla="*/ 255600 w 254520"/>
              <a:gd name="textAreaTop" fmla="*/ 0 h 63000"/>
              <a:gd name="textAreaBottom" fmla="*/ 64080 h 63000"/>
            </a:gdLst>
            <a:ahLst/>
            <a:cxnLst/>
            <a:rect l="textAreaLeft" t="textAreaTop" r="textAreaRight" b="textAreaBottom"/>
            <a:pathLst>
              <a:path w="255713" h="63928">
                <a:moveTo>
                  <a:pt x="0" y="0"/>
                </a:moveTo>
                <a:lnTo>
                  <a:pt x="255713" y="0"/>
                </a:lnTo>
                <a:lnTo>
                  <a:pt x="255713" y="63928"/>
                </a:lnTo>
                <a:lnTo>
                  <a:pt x="0" y="63928"/>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lIns="90000" tIns="19080" rIns="90000" bIns="19080" anchor="t">
            <a:noAutofit/>
          </a:bodyPr>
          <a:lstStyle/>
          <a:p>
            <a:pPr>
              <a:lnSpc>
                <a:spcPct val="100000"/>
              </a:lnSpc>
            </a:pPr>
            <a:endParaRPr lang="en-US" sz="1800" b="0" strike="noStrike" spc="-1">
              <a:solidFill>
                <a:srgbClr val="000000"/>
              </a:solidFill>
              <a:latin typeface="Arial"/>
            </a:endParaRPr>
          </a:p>
        </p:txBody>
      </p:sp>
      <p:sp>
        <p:nvSpPr>
          <p:cNvPr id="132" name="Freeform 11"/>
          <p:cNvSpPr/>
          <p:nvPr/>
        </p:nvSpPr>
        <p:spPr>
          <a:xfrm>
            <a:off x="10337621" y="1821240"/>
            <a:ext cx="7171920" cy="4129200"/>
          </a:xfrm>
          <a:custGeom>
            <a:avLst/>
            <a:gdLst>
              <a:gd name="textAreaLeft" fmla="*/ 0 w 7171920"/>
              <a:gd name="textAreaRight" fmla="*/ 7173000 w 7171920"/>
              <a:gd name="textAreaTop" fmla="*/ 0 h 4129200"/>
              <a:gd name="textAreaBottom" fmla="*/ 4130280 h 4129200"/>
            </a:gdLst>
            <a:ahLst/>
            <a:cxnLst/>
            <a:rect l="textAreaLeft" t="textAreaTop" r="textAreaRight" b="textAreaBottom"/>
            <a:pathLst>
              <a:path w="7173149" h="4130202">
                <a:moveTo>
                  <a:pt x="0" y="0"/>
                </a:moveTo>
                <a:lnTo>
                  <a:pt x="7173149" y="0"/>
                </a:lnTo>
                <a:lnTo>
                  <a:pt x="7173149" y="4130202"/>
                </a:lnTo>
                <a:lnTo>
                  <a:pt x="0" y="4130202"/>
                </a:lnTo>
                <a:lnTo>
                  <a:pt x="0" y="0"/>
                </a:lnTo>
                <a:close/>
              </a:path>
            </a:pathLst>
          </a:custGeom>
          <a:blipFill rotWithShape="0">
            <a:blip r:embed="rId3"/>
            <a:srcRect/>
            <a:stretch/>
          </a:blipFill>
          <a:ln w="38100">
            <a:solidFill>
              <a:schemeClr val="tx1"/>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ndParaRPr>
          </a:p>
        </p:txBody>
      </p:sp>
      <p:sp>
        <p:nvSpPr>
          <p:cNvPr id="133" name="TextBox 12"/>
          <p:cNvSpPr/>
          <p:nvPr/>
        </p:nvSpPr>
        <p:spPr>
          <a:xfrm>
            <a:off x="8660561" y="229320"/>
            <a:ext cx="8951400" cy="1258486"/>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marL="0" marR="0">
              <a:lnSpc>
                <a:spcPct val="115000"/>
              </a:lnSpc>
              <a:spcBef>
                <a:spcPts val="0"/>
              </a:spcBef>
              <a:spcAft>
                <a:spcPts val="800"/>
              </a:spcAft>
            </a:pP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In today's dynamic business environment, cloud computing has emerged as a pivotal technology driving agility, scalability, and innovation. At Savvy IT, we specialize in delivering comprehensive cloud computing services designed to empower organizations with the flexibility and efficiency they need to thrive.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34" name="TextBox 13"/>
          <p:cNvSpPr/>
          <p:nvPr/>
        </p:nvSpPr>
        <p:spPr>
          <a:xfrm>
            <a:off x="11862360" y="7725600"/>
            <a:ext cx="6424560" cy="1577035"/>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a:lnSpc>
                <a:spcPct val="115000"/>
              </a:lnSpc>
              <a:spcBef>
                <a:spcPts val="0"/>
              </a:spcBef>
              <a:spcAft>
                <a:spcPts val="0"/>
              </a:spcAft>
            </a:pPr>
            <a:r>
              <a:rPr lang="en-US" b="1" u="sng"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Key Elements of Support</a:t>
            </a:r>
            <a:endParaRPr lang="en-US" b="1" u="sng"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MS Gothic" panose="020B0609070205080204" pitchFamily="49" charset="-128"/>
              <a:buChar char="￭"/>
              <a:tabLst>
                <a:tab pos="914400" algn="l"/>
              </a:tabLst>
            </a:pPr>
            <a:r>
              <a:rPr lang="en-US"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Design And Implementation</a:t>
            </a:r>
            <a:endParaRPr lang="en-US"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MS Gothic" panose="020B0609070205080204" pitchFamily="49" charset="-128"/>
              <a:buChar char="￭"/>
              <a:tabLst>
                <a:tab pos="914400" algn="l"/>
              </a:tabLst>
            </a:pPr>
            <a:r>
              <a:rPr lang="en-US"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Operations And Maintenance</a:t>
            </a:r>
            <a:endParaRPr lang="en-US"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MS Gothic" panose="020B0609070205080204" pitchFamily="49" charset="-128"/>
              <a:buChar char="￭"/>
              <a:tabLst>
                <a:tab pos="914400" algn="l"/>
              </a:tabLst>
            </a:pPr>
            <a:r>
              <a:rPr lang="en-US"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Migration</a:t>
            </a:r>
            <a:endParaRPr lang="en-US"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MS Gothic" panose="020B0609070205080204" pitchFamily="49" charset="-128"/>
              <a:buChar char="￭"/>
              <a:tabLst>
                <a:tab pos="914400" algn="l"/>
              </a:tabLst>
            </a:pPr>
            <a:r>
              <a:rPr lang="en-US"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Disaster Recovery </a:t>
            </a:r>
            <a:endParaRPr lang="en-US" kern="100" dirty="0">
              <a:effectLst/>
              <a:latin typeface="Aptos" panose="020B0004020202020204" pitchFamily="34" charset="0"/>
              <a:ea typeface="Times New Roman" panose="02020603050405020304" pitchFamily="18" charset="0"/>
              <a:cs typeface="Times New Roman" panose="02020603050405020304" pitchFamily="18" charset="0"/>
            </a:endParaRPr>
          </a:p>
        </p:txBody>
      </p:sp>
      <p:grpSp>
        <p:nvGrpSpPr>
          <p:cNvPr id="135" name="Group 14"/>
          <p:cNvGrpSpPr/>
          <p:nvPr/>
        </p:nvGrpSpPr>
        <p:grpSpPr>
          <a:xfrm>
            <a:off x="901799" y="632862"/>
            <a:ext cx="7438637" cy="2352138"/>
            <a:chOff x="901799" y="1154160"/>
            <a:chExt cx="7438637" cy="2731680"/>
          </a:xfrm>
        </p:grpSpPr>
        <p:sp>
          <p:nvSpPr>
            <p:cNvPr id="136" name="TextBox 15"/>
            <p:cNvSpPr/>
            <p:nvPr/>
          </p:nvSpPr>
          <p:spPr>
            <a:xfrm>
              <a:off x="901799" y="1154160"/>
              <a:ext cx="7438637" cy="1485087"/>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defTabSz="914400">
                <a:lnSpc>
                  <a:spcPts val="5879"/>
                </a:lnSpc>
                <a:tabLst>
                  <a:tab pos="0" algn="l"/>
                </a:tabLst>
              </a:pPr>
              <a:r>
                <a:rPr lang="en-US" sz="4900" b="1" strike="noStrike" spc="-1" dirty="0">
                  <a:solidFill>
                    <a:srgbClr val="FDFDFD"/>
                  </a:solidFill>
                  <a:latin typeface="Open Sauce Semi-Bold"/>
                  <a:ea typeface="Open Sauce Semi-Bold"/>
                </a:rPr>
                <a:t>Cloud Migration, Integration and Optimization</a:t>
              </a:r>
              <a:endParaRPr lang="en-US" sz="4900" b="0" strike="noStrike" spc="-1" dirty="0">
                <a:solidFill>
                  <a:srgbClr val="000000"/>
                </a:solidFill>
                <a:latin typeface="Arial"/>
              </a:endParaRPr>
            </a:p>
          </p:txBody>
        </p:sp>
        <p:sp>
          <p:nvSpPr>
            <p:cNvPr id="137" name="TextBox 16"/>
            <p:cNvSpPr/>
            <p:nvPr/>
          </p:nvSpPr>
          <p:spPr>
            <a:xfrm>
              <a:off x="901800" y="3577320"/>
              <a:ext cx="4528080" cy="308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defTabSz="914400">
                <a:lnSpc>
                  <a:spcPts val="2801"/>
                </a:lnSpc>
                <a:tabLst>
                  <a:tab pos="0" algn="l"/>
                </a:tabLst>
              </a:pPr>
              <a:endParaRPr lang="en-US" sz="1800" b="0" strike="noStrike" spc="-1">
                <a:solidFill>
                  <a:schemeClr val="dk1"/>
                </a:solidFill>
                <a:latin typeface="Calibri"/>
              </a:endParaRPr>
            </a:p>
          </p:txBody>
        </p:sp>
      </p:grpSp>
      <p:sp>
        <p:nvSpPr>
          <p:cNvPr id="2" name="TextBox 12">
            <a:extLst>
              <a:ext uri="{FF2B5EF4-FFF2-40B4-BE49-F238E27FC236}">
                <a16:creationId xmlns:a16="http://schemas.microsoft.com/office/drawing/2014/main" id="{1C124987-306E-129E-84CD-830A31D2FA04}"/>
              </a:ext>
            </a:extLst>
          </p:cNvPr>
          <p:cNvSpPr/>
          <p:nvPr/>
        </p:nvSpPr>
        <p:spPr>
          <a:xfrm>
            <a:off x="287096" y="3526863"/>
            <a:ext cx="8951400" cy="6357894"/>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R="0" lvl="0">
              <a:lnSpc>
                <a:spcPct val="115000"/>
              </a:lnSpc>
              <a:spcBef>
                <a:spcPts val="0"/>
              </a:spcBef>
              <a:spcAft>
                <a:spcPts val="0"/>
              </a:spcAft>
            </a:pPr>
            <a:r>
              <a:rPr lang="en-US" b="1" u="sng" kern="100" dirty="0">
                <a:solidFill>
                  <a:srgbClr val="000000"/>
                </a:solidFill>
                <a:latin typeface="Aptos" panose="020B0004020202020204" pitchFamily="34" charset="0"/>
                <a:ea typeface="Aptos" panose="020B0004020202020204" pitchFamily="34" charset="0"/>
                <a:cs typeface="Times New Roman" panose="02020603050405020304" pitchFamily="18" charset="0"/>
              </a:rPr>
              <a:t>Technology Overview</a:t>
            </a:r>
            <a:endParaRPr lang="en-US" b="1" u="sng"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Symbol" pitchFamily="2" charset="2"/>
              <a:buChar char=""/>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Multi-Cloud &amp; Hybrid Cloud Platforms</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Integration with AWS, Azure, Google Cloud, and private cloud solutions.</a:t>
            </a: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Hybrid cloud orchestration tools like VMware Cloud, Red Hat OpenShift, and Nutanix.</a:t>
            </a:r>
          </a:p>
          <a:p>
            <a:pPr marL="342900" marR="0" lvl="0" indent="-342900">
              <a:lnSpc>
                <a:spcPct val="115000"/>
              </a:lnSpc>
              <a:spcBef>
                <a:spcPts val="0"/>
              </a:spcBef>
              <a:spcAft>
                <a:spcPts val="0"/>
              </a:spcAft>
              <a:buFont typeface="Symbol" pitchFamily="2" charset="2"/>
              <a:buChar char=""/>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Cloud Migration Tools &amp; Services</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Automated migration solutions such as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AWS Migration Hub, Azure Migrate, and Google Migrate for Compute Engine</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Database migration tools like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AWS DMS, Azure Database Migration Service, and </a:t>
            </a:r>
            <a:r>
              <a:rPr lang="en-US" sz="1500" b="1"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Striim</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p>
          <a:p>
            <a:pPr marL="342900" marR="0" lvl="0" indent="-342900">
              <a:lnSpc>
                <a:spcPct val="115000"/>
              </a:lnSpc>
              <a:spcBef>
                <a:spcPts val="0"/>
              </a:spcBef>
              <a:spcAft>
                <a:spcPts val="0"/>
              </a:spcAft>
              <a:buFont typeface="Symbol" pitchFamily="2" charset="2"/>
              <a:buChar char=""/>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Cloud Security &amp; Compliance Solutions</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Identity and Access Management (IAM) with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Azure AD, AWS IAM, Okta</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Cloud-native security tools like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AWS Security Hub, Azure Security Center, and Google Security Command Center</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Compliance frameworks: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SOC 2, ISO 27001, NIST, FedRAMP</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p>
          <a:p>
            <a:pPr marL="342900" marR="0" lvl="0" indent="-342900">
              <a:lnSpc>
                <a:spcPct val="115000"/>
              </a:lnSpc>
              <a:spcBef>
                <a:spcPts val="0"/>
              </a:spcBef>
              <a:spcAft>
                <a:spcPts val="0"/>
              </a:spcAft>
              <a:buFont typeface="Symbol" pitchFamily="2" charset="2"/>
              <a:buChar char=""/>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Infrastructure as Code (</a:t>
            </a:r>
            <a:r>
              <a:rPr lang="en-US" sz="1500" b="1"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IaC</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&amp; Automation</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Configuration management using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Terraform, AWS CloudFormation, Azure Bicep, Ansible</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CI/CD pipelines for cloud deployments with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Jenkins, GitHub Actions, GitLab CI/CD</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p>
          <a:p>
            <a:pPr marL="342900" marR="0" lvl="0" indent="-342900">
              <a:lnSpc>
                <a:spcPct val="115000"/>
              </a:lnSpc>
              <a:spcBef>
                <a:spcPts val="0"/>
              </a:spcBef>
              <a:spcAft>
                <a:spcPts val="0"/>
              </a:spcAft>
              <a:buFont typeface="Symbol" pitchFamily="2" charset="2"/>
              <a:buChar char=""/>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Cloud Networking &amp; Connectivity</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Software-Defined Wide Area Networking (SD-WAN) solutions.</a:t>
            </a: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Secure VPN, Direct Connect (AWS), ExpressRoute (Azure), Cloud Interconnect (Google).</a:t>
            </a: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Cloud-based DNS and load balancing with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Cloudflare, AWS Route 53, Azure Traffic Manager</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p>
          <a:p>
            <a:pPr marL="342900" marR="0" lvl="0" indent="-342900">
              <a:lnSpc>
                <a:spcPct val="115000"/>
              </a:lnSpc>
              <a:spcBef>
                <a:spcPts val="0"/>
              </a:spcBef>
              <a:spcAft>
                <a:spcPts val="0"/>
              </a:spcAft>
              <a:buFont typeface="Symbol" pitchFamily="2" charset="2"/>
              <a:buChar char=""/>
            </a:pP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Data Management &amp; Cloud Storage Solutions</a:t>
            </a:r>
            <a:endParaRPr lang="en-US" sz="15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Object storage: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AWS S3, Azure Blob Storage, Google Cloud Storage</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Cloud data warehouses: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Snowflake, AWS Redshift, Google </a:t>
            </a:r>
            <a:r>
              <a:rPr lang="en-US" sz="1500" b="1"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BigQuery</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Azure Synapse Analytics</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15000"/>
              </a:lnSpc>
              <a:spcBef>
                <a:spcPts val="0"/>
              </a:spcBef>
              <a:spcAft>
                <a:spcPts val="0"/>
              </a:spcAft>
              <a:buFont typeface="Courier New" panose="02070309020205020404" pitchFamily="49" charset="0"/>
              <a:buChar char="o"/>
            </a:pP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Backup and disaster recovery with </a:t>
            </a:r>
            <a:r>
              <a:rPr lang="en-US" sz="15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Veeam, AWS Backup, Azure Site Recovery</a:t>
            </a:r>
            <a:r>
              <a:rPr lang="en-US" sz="15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t>
            </a: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majorFont>
      <a:minorFont>
        <a:latin typeface="Calibri"/>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46144</TotalTime>
  <Words>1568</Words>
  <Application>Microsoft Macintosh PowerPoint</Application>
  <PresentationFormat>Custom</PresentationFormat>
  <Paragraphs>143</Paragraphs>
  <Slides>11</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MS Gothic</vt:lpstr>
      <vt:lpstr>Aptos</vt:lpstr>
      <vt:lpstr>Arial</vt:lpstr>
      <vt:lpstr>Calibri</vt:lpstr>
      <vt:lpstr>Courier New</vt:lpstr>
      <vt:lpstr>Open Sauce</vt:lpstr>
      <vt:lpstr>Open Sauce Bold</vt:lpstr>
      <vt:lpstr>Open Sauce Semi-Bold</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Savvy IT Consulting</dc:title>
  <dc:subject/>
  <dc:creator/>
  <dc:description/>
  <cp:lastModifiedBy>Dy Norman</cp:lastModifiedBy>
  <cp:revision>13</cp:revision>
  <dcterms:created xsi:type="dcterms:W3CDTF">2006-08-16T00:00:00Z</dcterms:created>
  <dcterms:modified xsi:type="dcterms:W3CDTF">2025-04-05T13:42:05Z</dcterms:modified>
  <dc:identifier>DAGeRtocB00</dc:identifier>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On-screen Show (4:3)</vt:lpwstr>
  </property>
</Properties>
</file>