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28"/>
  </p:notesMasterIdLst>
  <p:sldIdLst>
    <p:sldId id="256" r:id="rId2"/>
    <p:sldId id="280" r:id="rId3"/>
    <p:sldId id="257" r:id="rId4"/>
    <p:sldId id="258" r:id="rId5"/>
    <p:sldId id="259" r:id="rId6"/>
    <p:sldId id="260" r:id="rId7"/>
    <p:sldId id="265" r:id="rId8"/>
    <p:sldId id="261" r:id="rId9"/>
    <p:sldId id="262" r:id="rId10"/>
    <p:sldId id="263" r:id="rId11"/>
    <p:sldId id="264" r:id="rId12"/>
    <p:sldId id="266" r:id="rId13"/>
    <p:sldId id="267" r:id="rId14"/>
    <p:sldId id="268" r:id="rId15"/>
    <p:sldId id="269" r:id="rId16"/>
    <p:sldId id="270" r:id="rId17"/>
    <p:sldId id="271" r:id="rId18"/>
    <p:sldId id="276" r:id="rId19"/>
    <p:sldId id="277" r:id="rId20"/>
    <p:sldId id="272" r:id="rId21"/>
    <p:sldId id="273" r:id="rId22"/>
    <p:sldId id="274" r:id="rId23"/>
    <p:sldId id="275" r:id="rId24"/>
    <p:sldId id="278" r:id="rId25"/>
    <p:sldId id="279"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46"/>
    <p:restoredTop sz="94640"/>
  </p:normalViewPr>
  <p:slideViewPr>
    <p:cSldViewPr snapToGrid="0">
      <p:cViewPr varScale="1">
        <p:scale>
          <a:sx n="111" d="100"/>
          <a:sy n="111" d="100"/>
        </p:scale>
        <p:origin x="76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F79FAD-85EA-0841-BB98-12DD25726A0C}" type="datetimeFigureOut">
              <a:rPr lang="en-US" smtClean="0"/>
              <a:t>10/13/24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69A07C-2F6B-BA44-8BBF-9C4F95DE8802}" type="slidenum">
              <a:rPr lang="en-US" smtClean="0"/>
              <a:t>‹#›</a:t>
            </a:fld>
            <a:endParaRPr lang="en-US"/>
          </a:p>
        </p:txBody>
      </p:sp>
    </p:spTree>
    <p:extLst>
      <p:ext uri="{BB962C8B-B14F-4D97-AF65-F5344CB8AC3E}">
        <p14:creationId xmlns:p14="http://schemas.microsoft.com/office/powerpoint/2010/main" val="972830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bullet point is quoted from the article almost directly. </a:t>
            </a:r>
          </a:p>
          <a:p>
            <a:endParaRPr lang="en-US" dirty="0"/>
          </a:p>
        </p:txBody>
      </p:sp>
      <p:sp>
        <p:nvSpPr>
          <p:cNvPr id="4" name="Slide Number Placeholder 3"/>
          <p:cNvSpPr>
            <a:spLocks noGrp="1"/>
          </p:cNvSpPr>
          <p:nvPr>
            <p:ph type="sldNum" sz="quarter" idx="5"/>
          </p:nvPr>
        </p:nvSpPr>
        <p:spPr/>
        <p:txBody>
          <a:bodyPr/>
          <a:lstStyle/>
          <a:p>
            <a:fld id="{1369A07C-2F6B-BA44-8BBF-9C4F95DE8802}" type="slidenum">
              <a:rPr lang="en-US" smtClean="0"/>
              <a:t>3</a:t>
            </a:fld>
            <a:endParaRPr lang="en-US"/>
          </a:p>
        </p:txBody>
      </p:sp>
    </p:spTree>
    <p:extLst>
      <p:ext uri="{BB962C8B-B14F-4D97-AF65-F5344CB8AC3E}">
        <p14:creationId xmlns:p14="http://schemas.microsoft.com/office/powerpoint/2010/main" val="1990466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7A07-96C3-42AF-943D-953C86C3DAAD}"/>
              </a:ext>
            </a:extLst>
          </p:cNvPr>
          <p:cNvSpPr>
            <a:spLocks noGrp="1"/>
          </p:cNvSpPr>
          <p:nvPr>
            <p:ph type="ctrTitle"/>
          </p:nvPr>
        </p:nvSpPr>
        <p:spPr>
          <a:xfrm>
            <a:off x="1490472" y="1463557"/>
            <a:ext cx="9144000" cy="2387600"/>
          </a:xfrm>
        </p:spPr>
        <p:txBody>
          <a:bodyPr anchor="b">
            <a:normAutofit/>
          </a:bodyPr>
          <a:lstStyle>
            <a:lvl1pPr algn="ctr">
              <a:lnSpc>
                <a:spcPct val="90000"/>
              </a:lnSpc>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CEE38DF-F503-4E79-B1B0-16489708A1B5}"/>
              </a:ext>
            </a:extLst>
          </p:cNvPr>
          <p:cNvSpPr>
            <a:spLocks noGrp="1"/>
          </p:cNvSpPr>
          <p:nvPr>
            <p:ph type="subTitle" idx="1"/>
          </p:nvPr>
        </p:nvSpPr>
        <p:spPr>
          <a:xfrm>
            <a:off x="1490472" y="3943232"/>
            <a:ext cx="9144000" cy="1655762"/>
          </a:xfrm>
        </p:spPr>
        <p:txBody>
          <a:bodyPr>
            <a:normAutofit/>
          </a:bodyPr>
          <a:lstStyle>
            <a:lvl1pPr marL="0" indent="0" algn="ctr">
              <a:lnSpc>
                <a:spcPct val="110000"/>
              </a:lnSpc>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ate Placeholder 13">
            <a:extLst>
              <a:ext uri="{FF2B5EF4-FFF2-40B4-BE49-F238E27FC236}">
                <a16:creationId xmlns:a16="http://schemas.microsoft.com/office/drawing/2014/main" id="{46538D75-00C2-DE73-4C65-FE94AC658370}"/>
              </a:ext>
            </a:extLst>
          </p:cNvPr>
          <p:cNvSpPr>
            <a:spLocks noGrp="1"/>
          </p:cNvSpPr>
          <p:nvPr>
            <p:ph type="dt" sz="half" idx="10"/>
          </p:nvPr>
        </p:nvSpPr>
        <p:spPr/>
        <p:txBody>
          <a:bodyPr/>
          <a:lstStyle/>
          <a:p>
            <a:fld id="{17F50B8E-A176-49F2-A3C1-FEDA0200170B}" type="datetime2">
              <a:rPr lang="en-US" smtClean="0"/>
              <a:t>Sunday, October 13, 2024</a:t>
            </a:fld>
            <a:endParaRPr lang="en-US" dirty="0"/>
          </a:p>
        </p:txBody>
      </p:sp>
      <p:sp>
        <p:nvSpPr>
          <p:cNvPr id="16" name="Footer Placeholder 15">
            <a:extLst>
              <a:ext uri="{FF2B5EF4-FFF2-40B4-BE49-F238E27FC236}">
                <a16:creationId xmlns:a16="http://schemas.microsoft.com/office/drawing/2014/main" id="{6B601B81-68C1-B63A-105C-EC637DF56CB7}"/>
              </a:ext>
            </a:extLst>
          </p:cNvPr>
          <p:cNvSpPr>
            <a:spLocks noGrp="1"/>
          </p:cNvSpPr>
          <p:nvPr>
            <p:ph type="ftr" sz="quarter" idx="11"/>
          </p:nvPr>
        </p:nvSpPr>
        <p:spPr/>
        <p:txBody>
          <a:bodyPr/>
          <a:lstStyle/>
          <a:p>
            <a:r>
              <a:rPr lang="en-US"/>
              <a:t>Sample Footer Text</a:t>
            </a:r>
          </a:p>
        </p:txBody>
      </p:sp>
      <p:sp>
        <p:nvSpPr>
          <p:cNvPr id="17" name="Slide Number Placeholder 16">
            <a:extLst>
              <a:ext uri="{FF2B5EF4-FFF2-40B4-BE49-F238E27FC236}">
                <a16:creationId xmlns:a16="http://schemas.microsoft.com/office/drawing/2014/main" id="{E9F3E495-0415-392A-9A07-34555BBC7F4C}"/>
              </a:ext>
            </a:extLst>
          </p:cNvPr>
          <p:cNvSpPr>
            <a:spLocks noGrp="1"/>
          </p:cNvSpPr>
          <p:nvPr>
            <p:ph type="sldNum" sz="quarter" idx="12"/>
          </p:nvPr>
        </p:nvSpPr>
        <p:spPr/>
        <p:txBody>
          <a:bodyPr/>
          <a:lstStyle/>
          <a:p>
            <a:fld id="{7BE69E03-4804-4553-A1EC-F089884EF50F}" type="slidenum">
              <a:rPr lang="en-US" smtClean="0"/>
              <a:t>‹#›</a:t>
            </a:fld>
            <a:endParaRPr lang="en-US"/>
          </a:p>
        </p:txBody>
      </p:sp>
    </p:spTree>
    <p:extLst>
      <p:ext uri="{BB962C8B-B14F-4D97-AF65-F5344CB8AC3E}">
        <p14:creationId xmlns:p14="http://schemas.microsoft.com/office/powerpoint/2010/main" val="76971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930A-6467-4C46-BA13-A0F5EC12FF67}"/>
              </a:ext>
            </a:extLst>
          </p:cNvPr>
          <p:cNvSpPr>
            <a:spLocks noGrp="1"/>
          </p:cNvSpPr>
          <p:nvPr>
            <p:ph type="title"/>
          </p:nvPr>
        </p:nvSpPr>
        <p:spPr/>
        <p:txBody>
          <a:bodyPr>
            <a:normAutofit/>
          </a:bodyPr>
          <a:lstStyle>
            <a:lvl1pPr>
              <a:defRPr sz="5200"/>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841977A-7872-4BE8-8C5C-D2099BEDB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2268C47-2910-B99C-EC67-F6649ADC29A4}"/>
              </a:ext>
            </a:extLst>
          </p:cNvPr>
          <p:cNvSpPr>
            <a:spLocks noGrp="1"/>
          </p:cNvSpPr>
          <p:nvPr>
            <p:ph type="dt" sz="half" idx="10"/>
          </p:nvPr>
        </p:nvSpPr>
        <p:spPr/>
        <p:txBody>
          <a:bodyPr/>
          <a:lstStyle/>
          <a:p>
            <a:fld id="{0512A49D-4A7C-4944-9802-8EE0B5A6CEDD}" type="datetime2">
              <a:rPr lang="en-US" smtClean="0"/>
              <a:t>Sunday, October 13, 2024</a:t>
            </a:fld>
            <a:endParaRPr lang="en-US"/>
          </a:p>
        </p:txBody>
      </p:sp>
      <p:sp>
        <p:nvSpPr>
          <p:cNvPr id="8" name="Footer Placeholder 7">
            <a:extLst>
              <a:ext uri="{FF2B5EF4-FFF2-40B4-BE49-F238E27FC236}">
                <a16:creationId xmlns:a16="http://schemas.microsoft.com/office/drawing/2014/main" id="{D8019515-4A04-FBE0-E89C-86ECBB7E98A8}"/>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C3D9C272-2490-C827-9BE5-9CEE41850423}"/>
              </a:ext>
            </a:extLst>
          </p:cNvPr>
          <p:cNvSpPr>
            <a:spLocks noGrp="1"/>
          </p:cNvSpPr>
          <p:nvPr>
            <p:ph type="sldNum" sz="quarter" idx="12"/>
          </p:nvPr>
        </p:nvSpPr>
        <p:spPr/>
        <p:txBody>
          <a:bodyPr/>
          <a:lstStyle/>
          <a:p>
            <a:fld id="{7BE69E03-4804-4553-A1EC-F089884EF50F}" type="slidenum">
              <a:rPr lang="en-US" smtClean="0"/>
              <a:t>‹#›</a:t>
            </a:fld>
            <a:endParaRPr lang="en-US"/>
          </a:p>
        </p:txBody>
      </p:sp>
    </p:spTree>
    <p:extLst>
      <p:ext uri="{BB962C8B-B14F-4D97-AF65-F5344CB8AC3E}">
        <p14:creationId xmlns:p14="http://schemas.microsoft.com/office/powerpoint/2010/main" val="1939731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6A9FC-D582-4FC8-B641-9F77B4DD15B7}"/>
              </a:ext>
            </a:extLst>
          </p:cNvPr>
          <p:cNvSpPr>
            <a:spLocks noGrp="1"/>
          </p:cNvSpPr>
          <p:nvPr>
            <p:ph type="title" orient="vert"/>
          </p:nvPr>
        </p:nvSpPr>
        <p:spPr>
          <a:xfrm>
            <a:off x="832613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23A1683-12F6-4BA6-AD1A-F98C60951452}"/>
              </a:ext>
            </a:extLst>
          </p:cNvPr>
          <p:cNvSpPr>
            <a:spLocks noGrp="1"/>
          </p:cNvSpPr>
          <p:nvPr>
            <p:ph type="body" orient="vert" idx="1"/>
          </p:nvPr>
        </p:nvSpPr>
        <p:spPr>
          <a:xfrm>
            <a:off x="43943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BFF68BE-C313-C839-B719-0339AC3444DF}"/>
              </a:ext>
            </a:extLst>
          </p:cNvPr>
          <p:cNvSpPr>
            <a:spLocks noGrp="1"/>
          </p:cNvSpPr>
          <p:nvPr>
            <p:ph type="dt" sz="half" idx="10"/>
          </p:nvPr>
        </p:nvSpPr>
        <p:spPr/>
        <p:txBody>
          <a:bodyPr/>
          <a:lstStyle/>
          <a:p>
            <a:fld id="{5D689DDD-3B11-4150-8B39-3662C10D8BF9}" type="datetime2">
              <a:rPr lang="en-US" smtClean="0"/>
              <a:t>Sunday, October 13, 2024</a:t>
            </a:fld>
            <a:endParaRPr lang="en-US"/>
          </a:p>
        </p:txBody>
      </p:sp>
      <p:sp>
        <p:nvSpPr>
          <p:cNvPr id="8" name="Footer Placeholder 7">
            <a:extLst>
              <a:ext uri="{FF2B5EF4-FFF2-40B4-BE49-F238E27FC236}">
                <a16:creationId xmlns:a16="http://schemas.microsoft.com/office/drawing/2014/main" id="{A14F4E5F-FFF4-F934-3DD9-134F8D24262D}"/>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6CFE0F82-88EB-FAE2-FC02-99D5EE30110A}"/>
              </a:ext>
            </a:extLst>
          </p:cNvPr>
          <p:cNvSpPr>
            <a:spLocks noGrp="1"/>
          </p:cNvSpPr>
          <p:nvPr>
            <p:ph type="sldNum" sz="quarter" idx="12"/>
          </p:nvPr>
        </p:nvSpPr>
        <p:spPr/>
        <p:txBody>
          <a:bodyPr/>
          <a:lstStyle/>
          <a:p>
            <a:fld id="{7BE69E03-4804-4553-A1EC-F089884EF50F}" type="slidenum">
              <a:rPr lang="en-US" smtClean="0"/>
              <a:t>‹#›</a:t>
            </a:fld>
            <a:endParaRPr lang="en-US"/>
          </a:p>
        </p:txBody>
      </p:sp>
    </p:spTree>
    <p:extLst>
      <p:ext uri="{BB962C8B-B14F-4D97-AF65-F5344CB8AC3E}">
        <p14:creationId xmlns:p14="http://schemas.microsoft.com/office/powerpoint/2010/main" val="2315711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p:nvPr>
        </p:nvSpPr>
        <p:spPr/>
        <p:txBody>
          <a:bodyPr>
            <a:normAutofit/>
          </a:bodyPr>
          <a:lstStyle>
            <a:lvl1pPr>
              <a:lnSpc>
                <a:spcPct val="90000"/>
              </a:lnSpc>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8F029A-192E-4A44-ACC7-6C5212C77736}"/>
              </a:ext>
            </a:extLst>
          </p:cNvPr>
          <p:cNvSpPr>
            <a:spLocks noGrp="1"/>
          </p:cNvSpPr>
          <p:nvPr>
            <p:ph idx="1"/>
          </p:nvPr>
        </p:nvSpPr>
        <p:spPr>
          <a:xfrm>
            <a:off x="420624" y="1825625"/>
            <a:ext cx="10515600" cy="4206383"/>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a:extLst>
              <a:ext uri="{FF2B5EF4-FFF2-40B4-BE49-F238E27FC236}">
                <a16:creationId xmlns:a16="http://schemas.microsoft.com/office/drawing/2014/main" id="{A25CBB87-BE9B-82CE-8A24-F21EEA0366C3}"/>
              </a:ext>
            </a:extLst>
          </p:cNvPr>
          <p:cNvSpPr>
            <a:spLocks noGrp="1"/>
          </p:cNvSpPr>
          <p:nvPr>
            <p:ph type="dt" sz="half" idx="10"/>
          </p:nvPr>
        </p:nvSpPr>
        <p:spPr/>
        <p:txBody>
          <a:bodyPr/>
          <a:lstStyle/>
          <a:p>
            <a:fld id="{57997BA6-BEF8-495F-ACCD-8D19769E4FC6}" type="datetime2">
              <a:rPr lang="en-US" smtClean="0"/>
              <a:t>Sunday, October 13, 2024</a:t>
            </a:fld>
            <a:endParaRPr lang="en-US" dirty="0"/>
          </a:p>
        </p:txBody>
      </p:sp>
      <p:sp>
        <p:nvSpPr>
          <p:cNvPr id="12" name="Footer Placeholder 11">
            <a:extLst>
              <a:ext uri="{FF2B5EF4-FFF2-40B4-BE49-F238E27FC236}">
                <a16:creationId xmlns:a16="http://schemas.microsoft.com/office/drawing/2014/main" id="{B2131628-C033-9728-C4CF-90CDBCB89F7F}"/>
              </a:ext>
            </a:extLst>
          </p:cNvPr>
          <p:cNvSpPr>
            <a:spLocks noGrp="1"/>
          </p:cNvSpPr>
          <p:nvPr>
            <p:ph type="ftr" sz="quarter" idx="11"/>
          </p:nvPr>
        </p:nvSpPr>
        <p:spPr/>
        <p:txBody>
          <a:bodyPr/>
          <a:lstStyle/>
          <a:p>
            <a:r>
              <a:rPr lang="en-US" dirty="0"/>
              <a:t>Sample Footer Text</a:t>
            </a:r>
          </a:p>
        </p:txBody>
      </p:sp>
      <p:sp>
        <p:nvSpPr>
          <p:cNvPr id="13" name="Slide Number Placeholder 12">
            <a:extLst>
              <a:ext uri="{FF2B5EF4-FFF2-40B4-BE49-F238E27FC236}">
                <a16:creationId xmlns:a16="http://schemas.microsoft.com/office/drawing/2014/main" id="{B67216CA-9A26-BBE7-68A3-9237D22CDFC8}"/>
              </a:ext>
            </a:extLst>
          </p:cNvPr>
          <p:cNvSpPr>
            <a:spLocks noGrp="1"/>
          </p:cNvSpPr>
          <p:nvPr>
            <p:ph type="sldNum" sz="quarter" idx="12"/>
          </p:nvPr>
        </p:nvSpPr>
        <p:spPr/>
        <p:txBody>
          <a:bodyPr/>
          <a:lstStyle/>
          <a:p>
            <a:fld id="{7BE69E03-4804-4553-A1EC-F089884EF50F}" type="slidenum">
              <a:rPr lang="en-US" smtClean="0"/>
              <a:t>‹#›</a:t>
            </a:fld>
            <a:endParaRPr lang="en-US"/>
          </a:p>
        </p:txBody>
      </p:sp>
    </p:spTree>
    <p:extLst>
      <p:ext uri="{BB962C8B-B14F-4D97-AF65-F5344CB8AC3E}">
        <p14:creationId xmlns:p14="http://schemas.microsoft.com/office/powerpoint/2010/main" val="1248451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4" y="1081941"/>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p:nvPr>
        </p:nvSpPr>
        <p:spPr>
          <a:xfrm>
            <a:off x="420624" y="3961666"/>
            <a:ext cx="10515600" cy="1500187"/>
          </a:xfrm>
        </p:spPr>
        <p:txBody>
          <a:bodyPr>
            <a:norm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Date Placeholder 9">
            <a:extLst>
              <a:ext uri="{FF2B5EF4-FFF2-40B4-BE49-F238E27FC236}">
                <a16:creationId xmlns:a16="http://schemas.microsoft.com/office/drawing/2014/main" id="{6B034DD9-4A61-318F-88CF-79721B55AC5B}"/>
              </a:ext>
            </a:extLst>
          </p:cNvPr>
          <p:cNvSpPr>
            <a:spLocks noGrp="1"/>
          </p:cNvSpPr>
          <p:nvPr>
            <p:ph type="dt" sz="half" idx="10"/>
          </p:nvPr>
        </p:nvSpPr>
        <p:spPr/>
        <p:txBody>
          <a:bodyPr/>
          <a:lstStyle/>
          <a:p>
            <a:fld id="{4857292D-4609-4E55-92E3-C12C6A1234E8}" type="datetime2">
              <a:rPr lang="en-US" smtClean="0"/>
              <a:t>Sunday, October 13, 2024</a:t>
            </a:fld>
            <a:endParaRPr lang="en-US" dirty="0"/>
          </a:p>
        </p:txBody>
      </p:sp>
      <p:sp>
        <p:nvSpPr>
          <p:cNvPr id="11" name="Footer Placeholder 10">
            <a:extLst>
              <a:ext uri="{FF2B5EF4-FFF2-40B4-BE49-F238E27FC236}">
                <a16:creationId xmlns:a16="http://schemas.microsoft.com/office/drawing/2014/main" id="{D496DA99-E916-9F7C-9E88-AA06046AE94C}"/>
              </a:ext>
            </a:extLst>
          </p:cNvPr>
          <p:cNvSpPr>
            <a:spLocks noGrp="1"/>
          </p:cNvSpPr>
          <p:nvPr>
            <p:ph type="ftr" sz="quarter" idx="11"/>
          </p:nvPr>
        </p:nvSpPr>
        <p:spPr/>
        <p:txBody>
          <a:bodyPr/>
          <a:lstStyle/>
          <a:p>
            <a:r>
              <a:rPr lang="en-US"/>
              <a:t>Sample Footer Text</a:t>
            </a:r>
          </a:p>
        </p:txBody>
      </p:sp>
      <p:sp>
        <p:nvSpPr>
          <p:cNvPr id="12" name="Slide Number Placeholder 11">
            <a:extLst>
              <a:ext uri="{FF2B5EF4-FFF2-40B4-BE49-F238E27FC236}">
                <a16:creationId xmlns:a16="http://schemas.microsoft.com/office/drawing/2014/main" id="{21CC86B5-B6B3-4633-0D90-AACB44D0D409}"/>
              </a:ext>
            </a:extLst>
          </p:cNvPr>
          <p:cNvSpPr>
            <a:spLocks noGrp="1"/>
          </p:cNvSpPr>
          <p:nvPr>
            <p:ph type="sldNum" sz="quarter" idx="12"/>
          </p:nvPr>
        </p:nvSpPr>
        <p:spPr/>
        <p:txBody>
          <a:bodyPr/>
          <a:lstStyle/>
          <a:p>
            <a:fld id="{7BE69E03-4804-4553-A1EC-F089884EF50F}" type="slidenum">
              <a:rPr lang="en-US" smtClean="0"/>
              <a:t>‹#›</a:t>
            </a:fld>
            <a:endParaRPr lang="en-US"/>
          </a:p>
        </p:txBody>
      </p:sp>
    </p:spTree>
    <p:extLst>
      <p:ext uri="{BB962C8B-B14F-4D97-AF65-F5344CB8AC3E}">
        <p14:creationId xmlns:p14="http://schemas.microsoft.com/office/powerpoint/2010/main" val="1203981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8F7F10-35F6-E392-D41B-3CD300D5CCF8}"/>
              </a:ext>
            </a:extLst>
          </p:cNvPr>
          <p:cNvSpPr/>
          <p:nvPr/>
        </p:nvSpPr>
        <p:spPr>
          <a:xfrm>
            <a:off x="0" y="685800"/>
            <a:ext cx="11494008"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64F76-994F-4AB5-B17B-46C0C2FA5AE5}"/>
              </a:ext>
            </a:extLst>
          </p:cNvPr>
          <p:cNvSpPr>
            <a:spLocks noGrp="1"/>
          </p:cNvSpPr>
          <p:nvPr>
            <p:ph type="title"/>
          </p:nvPr>
        </p:nvSpPr>
        <p:spPr/>
        <p:txBody>
          <a:bodyPr>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5A69B3B-A540-4556-98C8-1F49704A794E}"/>
              </a:ext>
            </a:extLst>
          </p:cNvPr>
          <p:cNvSpPr>
            <a:spLocks noGrp="1"/>
          </p:cNvSpPr>
          <p:nvPr>
            <p:ph sz="half" idx="1"/>
          </p:nvPr>
        </p:nvSpPr>
        <p:spPr>
          <a:xfrm>
            <a:off x="420624" y="1825625"/>
            <a:ext cx="5181600" cy="4206382"/>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lvl="0">
              <a:buChar char="¬"/>
            </a:pPr>
            <a:r>
              <a:rPr lang="en-US"/>
              <a:t>Click to edit Master text styles</a:t>
            </a:r>
          </a:p>
          <a:p>
            <a:pPr lvl="1">
              <a:buChar char="¬"/>
            </a:pPr>
            <a:r>
              <a:rPr lang="en-US"/>
              <a:t>Second level</a:t>
            </a:r>
          </a:p>
          <a:p>
            <a:pPr lvl="2">
              <a:buChar char="¬"/>
            </a:pPr>
            <a:r>
              <a:rPr lang="en-US"/>
              <a:t>Third level</a:t>
            </a:r>
          </a:p>
          <a:p>
            <a:pPr lvl="3">
              <a:buChar char="¬"/>
            </a:pPr>
            <a:r>
              <a:rPr lang="en-US"/>
              <a:t>Fourth level</a:t>
            </a:r>
          </a:p>
          <a:p>
            <a:pPr lvl="4">
              <a:buChar char="¬"/>
            </a:pPr>
            <a:r>
              <a:rPr lang="en-US"/>
              <a:t>Fifth level</a:t>
            </a:r>
            <a:endParaRPr lang="en-US" dirty="0"/>
          </a:p>
        </p:txBody>
      </p:sp>
      <p:sp>
        <p:nvSpPr>
          <p:cNvPr id="4" name="Content Placeholder 3">
            <a:extLst>
              <a:ext uri="{FF2B5EF4-FFF2-40B4-BE49-F238E27FC236}">
                <a16:creationId xmlns:a16="http://schemas.microsoft.com/office/drawing/2014/main" id="{DEC72438-7C63-48F2-9D6F-2461BFD6D5E5}"/>
              </a:ext>
            </a:extLst>
          </p:cNvPr>
          <p:cNvSpPr>
            <a:spLocks noGrp="1"/>
          </p:cNvSpPr>
          <p:nvPr>
            <p:ph sz="half" idx="2"/>
          </p:nvPr>
        </p:nvSpPr>
        <p:spPr>
          <a:xfrm>
            <a:off x="5756178" y="1825625"/>
            <a:ext cx="5180046" cy="4206382"/>
          </a:xfrm>
        </p:spPr>
        <p:txBody>
          <a:bodyPr/>
          <a:lstStyle>
            <a:lvl1pPr marL="228600" indent="-228600">
              <a:buFont typeface="Wingdings 2" panose="05020102010507070707" pitchFamily="18" charset="2"/>
              <a:buChar char="¬"/>
              <a:defRPr/>
            </a:lvl1pPr>
            <a:lvl2pPr marL="685800" indent="-228600">
              <a:buFont typeface="Wingdings 2" panose="05020102010507070707" pitchFamily="18" charset="2"/>
              <a:buChar char="¬"/>
              <a:defRPr/>
            </a:lvl2pPr>
            <a:lvl3pPr marL="1143000" indent="-228600">
              <a:buFont typeface="Wingdings 2" panose="05020102010507070707" pitchFamily="18" charset="2"/>
              <a:buChar char="¬"/>
              <a:defRPr/>
            </a:lvl3pPr>
            <a:lvl4pPr marL="1600200" indent="-228600">
              <a:buFont typeface="Wingdings 2" panose="05020102010507070707" pitchFamily="18" charset="2"/>
              <a:buChar char="¬"/>
              <a:defRPr/>
            </a:lvl4pPr>
            <a:lvl5pPr marL="2057400" indent="-22860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14">
            <a:extLst>
              <a:ext uri="{FF2B5EF4-FFF2-40B4-BE49-F238E27FC236}">
                <a16:creationId xmlns:a16="http://schemas.microsoft.com/office/drawing/2014/main" id="{35274CEC-210E-BC97-9B79-A7D801E4B5F6}"/>
              </a:ext>
            </a:extLst>
          </p:cNvPr>
          <p:cNvSpPr>
            <a:spLocks noGrp="1"/>
          </p:cNvSpPr>
          <p:nvPr>
            <p:ph type="dt" sz="half" idx="10"/>
          </p:nvPr>
        </p:nvSpPr>
        <p:spPr/>
        <p:txBody>
          <a:bodyPr/>
          <a:lstStyle/>
          <a:p>
            <a:fld id="{003E0E29-2C79-4A2A-B61C-A21B8362A50A}" type="datetime2">
              <a:rPr lang="en-US" smtClean="0"/>
              <a:t>Sunday, October 13, 2024</a:t>
            </a:fld>
            <a:endParaRPr lang="en-US"/>
          </a:p>
        </p:txBody>
      </p:sp>
      <p:sp>
        <p:nvSpPr>
          <p:cNvPr id="16" name="Footer Placeholder 15">
            <a:extLst>
              <a:ext uri="{FF2B5EF4-FFF2-40B4-BE49-F238E27FC236}">
                <a16:creationId xmlns:a16="http://schemas.microsoft.com/office/drawing/2014/main" id="{486B3D53-F805-C08E-2359-498218FC6898}"/>
              </a:ext>
            </a:extLst>
          </p:cNvPr>
          <p:cNvSpPr>
            <a:spLocks noGrp="1"/>
          </p:cNvSpPr>
          <p:nvPr>
            <p:ph type="ftr" sz="quarter" idx="11"/>
          </p:nvPr>
        </p:nvSpPr>
        <p:spPr/>
        <p:txBody>
          <a:bodyPr/>
          <a:lstStyle/>
          <a:p>
            <a:r>
              <a:rPr lang="en-US"/>
              <a:t>Sample Footer Text</a:t>
            </a:r>
          </a:p>
        </p:txBody>
      </p:sp>
      <p:sp>
        <p:nvSpPr>
          <p:cNvPr id="17" name="Slide Number Placeholder 16">
            <a:extLst>
              <a:ext uri="{FF2B5EF4-FFF2-40B4-BE49-F238E27FC236}">
                <a16:creationId xmlns:a16="http://schemas.microsoft.com/office/drawing/2014/main" id="{61C4695B-D7BD-45F7-EB23-6FDAF2410BB2}"/>
              </a:ext>
            </a:extLst>
          </p:cNvPr>
          <p:cNvSpPr>
            <a:spLocks noGrp="1"/>
          </p:cNvSpPr>
          <p:nvPr>
            <p:ph type="sldNum" sz="quarter" idx="12"/>
          </p:nvPr>
        </p:nvSpPr>
        <p:spPr/>
        <p:txBody>
          <a:bodyPr/>
          <a:lstStyle/>
          <a:p>
            <a:fld id="{7BE69E03-4804-4553-A1EC-F089884EF50F}" type="slidenum">
              <a:rPr lang="en-US" smtClean="0"/>
              <a:t>‹#›</a:t>
            </a:fld>
            <a:endParaRPr lang="en-US"/>
          </a:p>
        </p:txBody>
      </p:sp>
    </p:spTree>
    <p:extLst>
      <p:ext uri="{BB962C8B-B14F-4D97-AF65-F5344CB8AC3E}">
        <p14:creationId xmlns:p14="http://schemas.microsoft.com/office/powerpoint/2010/main" val="3912965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A1F52B7-5271-53AA-8260-0CF50FF8DA3C}"/>
              </a:ext>
            </a:extLst>
          </p:cNvPr>
          <p:cNvSpPr/>
          <p:nvPr/>
        </p:nvSpPr>
        <p:spPr>
          <a:xfrm>
            <a:off x="0" y="685800"/>
            <a:ext cx="11494008"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2178" y="365125"/>
            <a:ext cx="10515600" cy="1325563"/>
          </a:xfrm>
        </p:spPr>
        <p:txBody>
          <a:bodyPr>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2178" y="1681163"/>
            <a:ext cx="5157787"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2178" y="2505075"/>
            <a:ext cx="5157787"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5754590" y="1681163"/>
            <a:ext cx="5183188"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5754590" y="2505075"/>
            <a:ext cx="5183188"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7198C3F1-4E77-7888-CDB8-CF9406E4A2E0}"/>
              </a:ext>
            </a:extLst>
          </p:cNvPr>
          <p:cNvSpPr>
            <a:spLocks noGrp="1"/>
          </p:cNvSpPr>
          <p:nvPr>
            <p:ph type="dt" sz="half" idx="10"/>
          </p:nvPr>
        </p:nvSpPr>
        <p:spPr/>
        <p:txBody>
          <a:bodyPr/>
          <a:lstStyle/>
          <a:p>
            <a:fld id="{B0CA0177-5432-41AC-9593-8EC96BFF4F82}" type="datetime2">
              <a:rPr lang="en-US" smtClean="0"/>
              <a:t>Sunday, October 13, 2024</a:t>
            </a:fld>
            <a:endParaRPr lang="en-US" dirty="0"/>
          </a:p>
        </p:txBody>
      </p:sp>
      <p:sp>
        <p:nvSpPr>
          <p:cNvPr id="11" name="Footer Placeholder 10">
            <a:extLst>
              <a:ext uri="{FF2B5EF4-FFF2-40B4-BE49-F238E27FC236}">
                <a16:creationId xmlns:a16="http://schemas.microsoft.com/office/drawing/2014/main" id="{493561D3-90F6-AD82-BCFE-90F9427D867B}"/>
              </a:ext>
            </a:extLst>
          </p:cNvPr>
          <p:cNvSpPr>
            <a:spLocks noGrp="1"/>
          </p:cNvSpPr>
          <p:nvPr>
            <p:ph type="ftr" sz="quarter" idx="11"/>
          </p:nvPr>
        </p:nvSpPr>
        <p:spPr/>
        <p:txBody>
          <a:bodyPr/>
          <a:lstStyle/>
          <a:p>
            <a:r>
              <a:rPr lang="en-US"/>
              <a:t>Sample Footer Text</a:t>
            </a:r>
          </a:p>
        </p:txBody>
      </p:sp>
      <p:sp>
        <p:nvSpPr>
          <p:cNvPr id="12" name="Slide Number Placeholder 11">
            <a:extLst>
              <a:ext uri="{FF2B5EF4-FFF2-40B4-BE49-F238E27FC236}">
                <a16:creationId xmlns:a16="http://schemas.microsoft.com/office/drawing/2014/main" id="{932F9B33-3FA7-526F-7B45-342EB64A1CDB}"/>
              </a:ext>
            </a:extLst>
          </p:cNvPr>
          <p:cNvSpPr>
            <a:spLocks noGrp="1"/>
          </p:cNvSpPr>
          <p:nvPr>
            <p:ph type="sldNum" sz="quarter" idx="12"/>
          </p:nvPr>
        </p:nvSpPr>
        <p:spPr/>
        <p:txBody>
          <a:bodyPr/>
          <a:lstStyle/>
          <a:p>
            <a:fld id="{7BE69E03-4804-4553-A1EC-F089884EF50F}" type="slidenum">
              <a:rPr lang="en-US" smtClean="0"/>
              <a:t>‹#›</a:t>
            </a:fld>
            <a:endParaRPr lang="en-US"/>
          </a:p>
        </p:txBody>
      </p:sp>
    </p:spTree>
    <p:extLst>
      <p:ext uri="{BB962C8B-B14F-4D97-AF65-F5344CB8AC3E}">
        <p14:creationId xmlns:p14="http://schemas.microsoft.com/office/powerpoint/2010/main" val="1947478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F235-FBFF-453E-B90A-5758ED47C7B0}"/>
              </a:ext>
            </a:extLst>
          </p:cNvPr>
          <p:cNvSpPr>
            <a:spLocks noGrp="1"/>
          </p:cNvSpPr>
          <p:nvPr>
            <p:ph type="title"/>
          </p:nvPr>
        </p:nvSpPr>
        <p:spPr>
          <a:xfrm>
            <a:off x="420624" y="938306"/>
            <a:ext cx="10515600" cy="1325563"/>
          </a:xfrm>
        </p:spPr>
        <p:txBody>
          <a:bodyPr>
            <a:normAutofit/>
          </a:bodyPr>
          <a:lstStyle>
            <a:lvl1pPr>
              <a:defRPr sz="5200"/>
            </a:lvl1pPr>
          </a:lstStyle>
          <a:p>
            <a:r>
              <a:rPr lang="en-US"/>
              <a:t>Click to edit Master title style</a:t>
            </a:r>
            <a:endParaRPr lang="en-US" dirty="0"/>
          </a:p>
        </p:txBody>
      </p:sp>
      <p:sp>
        <p:nvSpPr>
          <p:cNvPr id="8" name="Date Placeholder 7">
            <a:extLst>
              <a:ext uri="{FF2B5EF4-FFF2-40B4-BE49-F238E27FC236}">
                <a16:creationId xmlns:a16="http://schemas.microsoft.com/office/drawing/2014/main" id="{A9328E63-E075-39E2-BAA7-30CCAE2E779E}"/>
              </a:ext>
            </a:extLst>
          </p:cNvPr>
          <p:cNvSpPr>
            <a:spLocks noGrp="1"/>
          </p:cNvSpPr>
          <p:nvPr>
            <p:ph type="dt" sz="half" idx="10"/>
          </p:nvPr>
        </p:nvSpPr>
        <p:spPr/>
        <p:txBody>
          <a:bodyPr/>
          <a:lstStyle/>
          <a:p>
            <a:fld id="{EED29A7B-B2F1-41A3-B969-4E25F618B967}" type="datetime2">
              <a:rPr lang="en-US" smtClean="0"/>
              <a:t>Sunday, October 13, 2024</a:t>
            </a:fld>
            <a:endParaRPr lang="en-US" dirty="0"/>
          </a:p>
        </p:txBody>
      </p:sp>
      <p:sp>
        <p:nvSpPr>
          <p:cNvPr id="9" name="Footer Placeholder 8">
            <a:extLst>
              <a:ext uri="{FF2B5EF4-FFF2-40B4-BE49-F238E27FC236}">
                <a16:creationId xmlns:a16="http://schemas.microsoft.com/office/drawing/2014/main" id="{2A5894A5-0E01-F43E-C68A-2EFAB2EB89D8}"/>
              </a:ext>
            </a:extLst>
          </p:cNvPr>
          <p:cNvSpPr>
            <a:spLocks noGrp="1"/>
          </p:cNvSpPr>
          <p:nvPr>
            <p:ph type="ftr" sz="quarter" idx="11"/>
          </p:nvPr>
        </p:nvSpPr>
        <p:spPr/>
        <p:txBody>
          <a:bodyPr/>
          <a:lstStyle/>
          <a:p>
            <a:r>
              <a:rPr lang="en-US"/>
              <a:t>Sample Footer Text</a:t>
            </a:r>
          </a:p>
        </p:txBody>
      </p:sp>
      <p:sp>
        <p:nvSpPr>
          <p:cNvPr id="10" name="Slide Number Placeholder 9">
            <a:extLst>
              <a:ext uri="{FF2B5EF4-FFF2-40B4-BE49-F238E27FC236}">
                <a16:creationId xmlns:a16="http://schemas.microsoft.com/office/drawing/2014/main" id="{7250128C-CE40-2B40-1B89-7E9AAAAC4393}"/>
              </a:ext>
            </a:extLst>
          </p:cNvPr>
          <p:cNvSpPr>
            <a:spLocks noGrp="1"/>
          </p:cNvSpPr>
          <p:nvPr>
            <p:ph type="sldNum" sz="quarter" idx="12"/>
          </p:nvPr>
        </p:nvSpPr>
        <p:spPr/>
        <p:txBody>
          <a:bodyPr/>
          <a:lstStyle/>
          <a:p>
            <a:fld id="{7BE69E03-4804-4553-A1EC-F089884EF50F}" type="slidenum">
              <a:rPr lang="en-US" smtClean="0"/>
              <a:t>‹#›</a:t>
            </a:fld>
            <a:endParaRPr lang="en-US"/>
          </a:p>
        </p:txBody>
      </p:sp>
    </p:spTree>
    <p:extLst>
      <p:ext uri="{BB962C8B-B14F-4D97-AF65-F5344CB8AC3E}">
        <p14:creationId xmlns:p14="http://schemas.microsoft.com/office/powerpoint/2010/main" val="1493348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281B99-C6A0-F92A-BDD3-BB362196501C}"/>
              </a:ext>
            </a:extLst>
          </p:cNvPr>
          <p:cNvSpPr/>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2">
            <a:extLst>
              <a:ext uri="{FF2B5EF4-FFF2-40B4-BE49-F238E27FC236}">
                <a16:creationId xmlns:a16="http://schemas.microsoft.com/office/drawing/2014/main" id="{3EB8367C-67E1-A50A-1584-F859A6FED9C9}"/>
              </a:ext>
            </a:extLst>
          </p:cNvPr>
          <p:cNvSpPr/>
          <p:nvPr/>
        </p:nvSpPr>
        <p:spPr>
          <a:xfrm>
            <a:off x="0" y="0"/>
            <a:ext cx="12188952"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Date Placeholder 4">
            <a:extLst>
              <a:ext uri="{FF2B5EF4-FFF2-40B4-BE49-F238E27FC236}">
                <a16:creationId xmlns:a16="http://schemas.microsoft.com/office/drawing/2014/main" id="{2ABB8861-51D7-741E-6B2C-25412D40E5BD}"/>
              </a:ext>
            </a:extLst>
          </p:cNvPr>
          <p:cNvSpPr>
            <a:spLocks noGrp="1"/>
          </p:cNvSpPr>
          <p:nvPr>
            <p:ph type="dt" sz="half" idx="10"/>
          </p:nvPr>
        </p:nvSpPr>
        <p:spPr/>
        <p:txBody>
          <a:bodyPr/>
          <a:lstStyle/>
          <a:p>
            <a:fld id="{4EE98B79-F222-4FD1-8713-07459E1B5004}" type="datetime2">
              <a:rPr lang="en-US" smtClean="0"/>
              <a:t>Sunday, October 13, 2024</a:t>
            </a:fld>
            <a:endParaRPr lang="en-US"/>
          </a:p>
        </p:txBody>
      </p:sp>
      <p:sp>
        <p:nvSpPr>
          <p:cNvPr id="6" name="Footer Placeholder 5">
            <a:extLst>
              <a:ext uri="{FF2B5EF4-FFF2-40B4-BE49-F238E27FC236}">
                <a16:creationId xmlns:a16="http://schemas.microsoft.com/office/drawing/2014/main" id="{63D69A2F-0657-B33B-8334-C458A9538368}"/>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EB4FC84-48ED-0480-2497-FCD84C1276C6}"/>
              </a:ext>
            </a:extLst>
          </p:cNvPr>
          <p:cNvSpPr>
            <a:spLocks noGrp="1"/>
          </p:cNvSpPr>
          <p:nvPr>
            <p:ph type="sldNum" sz="quarter" idx="12"/>
          </p:nvPr>
        </p:nvSpPr>
        <p:spPr/>
        <p:txBody>
          <a:bodyPr/>
          <a:lstStyle/>
          <a:p>
            <a:fld id="{7BE69E03-4804-4553-A1EC-F089884EF50F}" type="slidenum">
              <a:rPr lang="en-US" smtClean="0"/>
              <a:t>‹#›</a:t>
            </a:fld>
            <a:endParaRPr lang="en-US"/>
          </a:p>
        </p:txBody>
      </p:sp>
    </p:spTree>
    <p:extLst>
      <p:ext uri="{BB962C8B-B14F-4D97-AF65-F5344CB8AC3E}">
        <p14:creationId xmlns:p14="http://schemas.microsoft.com/office/powerpoint/2010/main" val="3721745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261-8522-4437-B612-7C7100D18896}"/>
              </a:ext>
            </a:extLst>
          </p:cNvPr>
          <p:cNvSpPr>
            <a:spLocks noGrp="1"/>
          </p:cNvSpPr>
          <p:nvPr>
            <p:ph type="title"/>
          </p:nvPr>
        </p:nvSpPr>
        <p:spPr>
          <a:xfrm>
            <a:off x="420624" y="457200"/>
            <a:ext cx="10512425" cy="1600200"/>
          </a:xfrm>
        </p:spPr>
        <p:txBody>
          <a:bodyPr anchor="b">
            <a:normAutofit/>
          </a:bodyPr>
          <a:lstStyle>
            <a:lvl1pPr>
              <a:defRPr sz="5200">
                <a:latin typeface="Dante (Headings)2"/>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BAA0AF-3F50-42BD-84B4-E70C3D004FB2}"/>
              </a:ext>
            </a:extLst>
          </p:cNvPr>
          <p:cNvSpPr>
            <a:spLocks noGrp="1"/>
          </p:cNvSpPr>
          <p:nvPr>
            <p:ph idx="1"/>
          </p:nvPr>
        </p:nvSpPr>
        <p:spPr>
          <a:xfrm>
            <a:off x="4782830" y="2199340"/>
            <a:ext cx="6172200" cy="366171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99C702B-2C4D-4590-8BEE-31940145C77A}"/>
              </a:ext>
            </a:extLst>
          </p:cNvPr>
          <p:cNvSpPr>
            <a:spLocks noGrp="1"/>
          </p:cNvSpPr>
          <p:nvPr>
            <p:ph type="body" sz="half" idx="2"/>
          </p:nvPr>
        </p:nvSpPr>
        <p:spPr>
          <a:xfrm>
            <a:off x="420624" y="2199340"/>
            <a:ext cx="3932237"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23F37370-7C05-0AAE-A0C3-9EE620A84EBB}"/>
              </a:ext>
            </a:extLst>
          </p:cNvPr>
          <p:cNvSpPr>
            <a:spLocks noGrp="1"/>
          </p:cNvSpPr>
          <p:nvPr>
            <p:ph type="dt" sz="half" idx="10"/>
          </p:nvPr>
        </p:nvSpPr>
        <p:spPr/>
        <p:txBody>
          <a:bodyPr/>
          <a:lstStyle/>
          <a:p>
            <a:fld id="{792630FD-0818-4065-B5FE-410552D9B1BC}" type="datetime2">
              <a:rPr lang="en-US" smtClean="0"/>
              <a:t>Sunday, October 13, 2024</a:t>
            </a:fld>
            <a:endParaRPr lang="en-US"/>
          </a:p>
        </p:txBody>
      </p:sp>
      <p:sp>
        <p:nvSpPr>
          <p:cNvPr id="9" name="Footer Placeholder 8">
            <a:extLst>
              <a:ext uri="{FF2B5EF4-FFF2-40B4-BE49-F238E27FC236}">
                <a16:creationId xmlns:a16="http://schemas.microsoft.com/office/drawing/2014/main" id="{0900B8E3-39E6-A88A-BBFB-717596EB347E}"/>
              </a:ext>
            </a:extLst>
          </p:cNvPr>
          <p:cNvSpPr>
            <a:spLocks noGrp="1"/>
          </p:cNvSpPr>
          <p:nvPr>
            <p:ph type="ftr" sz="quarter" idx="11"/>
          </p:nvPr>
        </p:nvSpPr>
        <p:spPr/>
        <p:txBody>
          <a:bodyPr/>
          <a:lstStyle/>
          <a:p>
            <a:r>
              <a:rPr lang="en-US"/>
              <a:t>Sample Footer Text</a:t>
            </a:r>
          </a:p>
        </p:txBody>
      </p:sp>
      <p:sp>
        <p:nvSpPr>
          <p:cNvPr id="10" name="Slide Number Placeholder 9">
            <a:extLst>
              <a:ext uri="{FF2B5EF4-FFF2-40B4-BE49-F238E27FC236}">
                <a16:creationId xmlns:a16="http://schemas.microsoft.com/office/drawing/2014/main" id="{348E340D-1840-D987-3EEA-963BDDE31400}"/>
              </a:ext>
            </a:extLst>
          </p:cNvPr>
          <p:cNvSpPr>
            <a:spLocks noGrp="1"/>
          </p:cNvSpPr>
          <p:nvPr>
            <p:ph type="sldNum" sz="quarter" idx="12"/>
          </p:nvPr>
        </p:nvSpPr>
        <p:spPr/>
        <p:txBody>
          <a:bodyPr/>
          <a:lstStyle/>
          <a:p>
            <a:fld id="{7BE69E03-4804-4553-A1EC-F089884EF50F}" type="slidenum">
              <a:rPr lang="en-US" smtClean="0"/>
              <a:t>‹#›</a:t>
            </a:fld>
            <a:endParaRPr lang="en-US"/>
          </a:p>
        </p:txBody>
      </p:sp>
    </p:spTree>
    <p:extLst>
      <p:ext uri="{BB962C8B-B14F-4D97-AF65-F5344CB8AC3E}">
        <p14:creationId xmlns:p14="http://schemas.microsoft.com/office/powerpoint/2010/main" val="4034921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334B-3019-4CA1-B658-779001922412}"/>
              </a:ext>
            </a:extLst>
          </p:cNvPr>
          <p:cNvSpPr>
            <a:spLocks noGrp="1"/>
          </p:cNvSpPr>
          <p:nvPr>
            <p:ph type="title"/>
          </p:nvPr>
        </p:nvSpPr>
        <p:spPr>
          <a:xfrm>
            <a:off x="420624" y="457200"/>
            <a:ext cx="3932237" cy="1600200"/>
          </a:xfrm>
        </p:spPr>
        <p:txBody>
          <a:bodyPr anchor="b">
            <a:norm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FD3CC12-FD6B-41A3-BF67-D600CC4383A3}"/>
              </a:ext>
            </a:extLst>
          </p:cNvPr>
          <p:cNvSpPr>
            <a:spLocks noGrp="1"/>
          </p:cNvSpPr>
          <p:nvPr>
            <p:ph type="pic" idx="1"/>
          </p:nvPr>
        </p:nvSpPr>
        <p:spPr>
          <a:xfrm>
            <a:off x="4781276" y="987425"/>
            <a:ext cx="617220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DDB2BD5-DC18-460B-BFCC-5B2447D2B094}"/>
              </a:ext>
            </a:extLst>
          </p:cNvPr>
          <p:cNvSpPr>
            <a:spLocks noGrp="1"/>
          </p:cNvSpPr>
          <p:nvPr>
            <p:ph type="body" sz="half" idx="2"/>
          </p:nvPr>
        </p:nvSpPr>
        <p:spPr>
          <a:xfrm>
            <a:off x="420624" y="2199340"/>
            <a:ext cx="3932237"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0F28E44-58BB-553B-BBD0-F292C66CCA94}"/>
              </a:ext>
            </a:extLst>
          </p:cNvPr>
          <p:cNvSpPr>
            <a:spLocks noGrp="1"/>
          </p:cNvSpPr>
          <p:nvPr>
            <p:ph type="dt" sz="half" idx="10"/>
          </p:nvPr>
        </p:nvSpPr>
        <p:spPr/>
        <p:txBody>
          <a:bodyPr/>
          <a:lstStyle/>
          <a:p>
            <a:fld id="{93C2D289-0EBF-40C7-B6E8-60285281F180}" type="datetime2">
              <a:rPr lang="en-US" smtClean="0"/>
              <a:t>Sunday, October 13, 2024</a:t>
            </a:fld>
            <a:endParaRPr lang="en-US"/>
          </a:p>
        </p:txBody>
      </p:sp>
      <p:sp>
        <p:nvSpPr>
          <p:cNvPr id="10" name="Footer Placeholder 9">
            <a:extLst>
              <a:ext uri="{FF2B5EF4-FFF2-40B4-BE49-F238E27FC236}">
                <a16:creationId xmlns:a16="http://schemas.microsoft.com/office/drawing/2014/main" id="{8F22D156-E5FE-F118-0553-B401F19652DE}"/>
              </a:ext>
            </a:extLst>
          </p:cNvPr>
          <p:cNvSpPr>
            <a:spLocks noGrp="1"/>
          </p:cNvSpPr>
          <p:nvPr>
            <p:ph type="ftr" sz="quarter" idx="11"/>
          </p:nvPr>
        </p:nvSpPr>
        <p:spPr/>
        <p:txBody>
          <a:bodyPr/>
          <a:lstStyle/>
          <a:p>
            <a:r>
              <a:rPr lang="en-US"/>
              <a:t>Sample Footer Text</a:t>
            </a:r>
          </a:p>
        </p:txBody>
      </p:sp>
      <p:sp>
        <p:nvSpPr>
          <p:cNvPr id="11" name="Slide Number Placeholder 10">
            <a:extLst>
              <a:ext uri="{FF2B5EF4-FFF2-40B4-BE49-F238E27FC236}">
                <a16:creationId xmlns:a16="http://schemas.microsoft.com/office/drawing/2014/main" id="{88AEE0A6-6120-9BA2-5751-E0E2D8CF0F58}"/>
              </a:ext>
            </a:extLst>
          </p:cNvPr>
          <p:cNvSpPr>
            <a:spLocks noGrp="1"/>
          </p:cNvSpPr>
          <p:nvPr>
            <p:ph type="sldNum" sz="quarter" idx="12"/>
          </p:nvPr>
        </p:nvSpPr>
        <p:spPr/>
        <p:txBody>
          <a:bodyPr/>
          <a:lstStyle/>
          <a:p>
            <a:fld id="{7BE69E03-4804-4553-A1EC-F089884EF50F}" type="slidenum">
              <a:rPr lang="en-US" smtClean="0"/>
              <a:t>‹#›</a:t>
            </a:fld>
            <a:endParaRPr lang="en-US"/>
          </a:p>
        </p:txBody>
      </p:sp>
    </p:spTree>
    <p:extLst>
      <p:ext uri="{BB962C8B-B14F-4D97-AF65-F5344CB8AC3E}">
        <p14:creationId xmlns:p14="http://schemas.microsoft.com/office/powerpoint/2010/main" val="1472519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B53B4F-080C-8523-03AD-871CC3B8D168}"/>
              </a:ext>
            </a:extLst>
          </p:cNvPr>
          <p:cNvSpPr/>
          <p:nvPr/>
        </p:nvSpPr>
        <p:spPr>
          <a:xfrm>
            <a:off x="1524" y="0"/>
            <a:ext cx="12188952"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D53B790B-70BD-FD52-2540-F1DA4882170E}"/>
              </a:ext>
            </a:extLst>
          </p:cNvPr>
          <p:cNvSpPr/>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descr="Tag=AccentColor&#10;Flavor=Light&#10;Target=Line">
            <a:extLst>
              <a:ext uri="{FF2B5EF4-FFF2-40B4-BE49-F238E27FC236}">
                <a16:creationId xmlns:a16="http://schemas.microsoft.com/office/drawing/2014/main" id="{7D4FC5F0-CBD6-AEEB-4902-28D624068890}"/>
              </a:ext>
            </a:extLst>
          </p:cNvPr>
          <p:cNvCxnSpPr>
            <a:cxnSpLocks/>
          </p:cNvCxnSpPr>
          <p:nvPr/>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descr="Tag=AccentColor&#10;Flavor=Light&#10;Target=Line">
            <a:extLst>
              <a:ext uri="{FF2B5EF4-FFF2-40B4-BE49-F238E27FC236}">
                <a16:creationId xmlns:a16="http://schemas.microsoft.com/office/drawing/2014/main" id="{FA9EB4DB-DDA5-1A45-7D87-B2BF67D2D1C3}"/>
              </a:ext>
            </a:extLst>
          </p:cNvPr>
          <p:cNvCxnSpPr>
            <a:cxnSpLocks/>
          </p:cNvCxnSpPr>
          <p:nvPr/>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420624"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420624"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3EFA4D-0E39-4E26-B43C-5D1084B3BAE2}"/>
              </a:ext>
            </a:extLst>
          </p:cNvPr>
          <p:cNvSpPr>
            <a:spLocks noGrp="1"/>
          </p:cNvSpPr>
          <p:nvPr>
            <p:ph type="dt" sz="half" idx="2"/>
          </p:nvPr>
        </p:nvSpPr>
        <p:spPr>
          <a:xfrm>
            <a:off x="420624" y="6217920"/>
            <a:ext cx="2743200" cy="640080"/>
          </a:xfrm>
          <a:prstGeom prst="rect">
            <a:avLst/>
          </a:prstGeom>
        </p:spPr>
        <p:txBody>
          <a:bodyPr vert="horz" lIns="91440" tIns="45720" rIns="91440" bIns="45720" rtlCol="0" anchor="ctr"/>
          <a:lstStyle>
            <a:lvl1pPr algn="l">
              <a:defRPr sz="1000">
                <a:solidFill>
                  <a:schemeClr val="tx2"/>
                </a:solidFill>
              </a:defRPr>
            </a:lvl1pPr>
          </a:lstStyle>
          <a:p>
            <a:fld id="{94CDC665-7415-4DAF-AE09-B9BBC1907393}" type="datetime2">
              <a:rPr lang="en-US" smtClean="0"/>
              <a:t>Sunday, October 13, 2024</a:t>
            </a:fld>
            <a:endParaRPr lang="en-US" dirty="0"/>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3767328" y="6217920"/>
            <a:ext cx="7196328" cy="640080"/>
          </a:xfrm>
          <a:prstGeom prst="rect">
            <a:avLst/>
          </a:prstGeom>
        </p:spPr>
        <p:txBody>
          <a:bodyPr vert="horz" lIns="91440" tIns="45720" rIns="91440" bIns="45720" rtlCol="0" anchor="ctr"/>
          <a:lstStyle>
            <a:lvl1pPr algn="r">
              <a:defRPr sz="1000">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11503152" y="-18288"/>
            <a:ext cx="685800" cy="685800"/>
          </a:xfrm>
          <a:prstGeom prst="rect">
            <a:avLst/>
          </a:prstGeom>
        </p:spPr>
        <p:txBody>
          <a:bodyPr vert="horz" lIns="91440" tIns="45720" rIns="91440" bIns="45720" rtlCol="0" anchor="ctr"/>
          <a:lstStyle>
            <a:lvl1pPr algn="ctr">
              <a:defRPr sz="1000">
                <a:solidFill>
                  <a:schemeClr val="tx2"/>
                </a:solidFill>
              </a:defRPr>
            </a:lvl1pPr>
          </a:lstStyle>
          <a:p>
            <a:fld id="{7BE69E03-4804-4553-A1EC-F089884EF50F}" type="slidenum">
              <a:rPr lang="en-US" smtClean="0"/>
              <a:t>‹#›</a:t>
            </a:fld>
            <a:endParaRPr lang="en-US"/>
          </a:p>
        </p:txBody>
      </p:sp>
    </p:spTree>
    <p:extLst>
      <p:ext uri="{BB962C8B-B14F-4D97-AF65-F5344CB8AC3E}">
        <p14:creationId xmlns:p14="http://schemas.microsoft.com/office/powerpoint/2010/main" val="291444452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Wingdings 2" panose="05020102010507070707" pitchFamily="18" charset="2"/>
        <a:buChar char=""/>
        <a:defRPr sz="20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2" panose="05020102010507070707" pitchFamily="18" charset="2"/>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B3B2C43-5E36-4768-8319-6752D24B4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B044326E-7BB3-4929-BE33-05CA64DBB2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731CF4E0-AA2D-43CA-A528-C52FB1582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510280-CB3B-9E6F-5D23-4D4BDAD3DA31}"/>
              </a:ext>
            </a:extLst>
          </p:cNvPr>
          <p:cNvSpPr>
            <a:spLocks noGrp="1"/>
          </p:cNvSpPr>
          <p:nvPr>
            <p:ph type="ctrTitle"/>
          </p:nvPr>
        </p:nvSpPr>
        <p:spPr>
          <a:xfrm>
            <a:off x="5989319" y="576263"/>
            <a:ext cx="5054196" cy="2967606"/>
          </a:xfrm>
        </p:spPr>
        <p:txBody>
          <a:bodyPr anchor="b">
            <a:normAutofit/>
          </a:bodyPr>
          <a:lstStyle/>
          <a:p>
            <a:pPr algn="l"/>
            <a:r>
              <a:rPr lang="en-US" sz="4800" dirty="0"/>
              <a:t>To Jump or not to Jump, That is the Question.</a:t>
            </a:r>
          </a:p>
        </p:txBody>
      </p:sp>
      <p:sp>
        <p:nvSpPr>
          <p:cNvPr id="3" name="Subtitle 2">
            <a:extLst>
              <a:ext uri="{FF2B5EF4-FFF2-40B4-BE49-F238E27FC236}">
                <a16:creationId xmlns:a16="http://schemas.microsoft.com/office/drawing/2014/main" id="{6EBFA69C-7C59-FA1D-365A-7385CB915C96}"/>
              </a:ext>
            </a:extLst>
          </p:cNvPr>
          <p:cNvSpPr>
            <a:spLocks noGrp="1"/>
          </p:cNvSpPr>
          <p:nvPr>
            <p:ph type="subTitle" idx="1"/>
          </p:nvPr>
        </p:nvSpPr>
        <p:spPr>
          <a:xfrm>
            <a:off x="5989319" y="3764975"/>
            <a:ext cx="5054196" cy="2192683"/>
          </a:xfrm>
        </p:spPr>
        <p:txBody>
          <a:bodyPr>
            <a:normAutofit fontScale="92500"/>
          </a:bodyPr>
          <a:lstStyle/>
          <a:p>
            <a:pPr algn="l"/>
            <a:r>
              <a:rPr lang="en-US" sz="2200" dirty="0"/>
              <a:t>A Review of Current Concepts of Plyometric Exercise by Davies et al. 2015</a:t>
            </a:r>
          </a:p>
          <a:p>
            <a:pPr algn="l"/>
            <a:endParaRPr lang="en-US" sz="2200" dirty="0"/>
          </a:p>
          <a:p>
            <a:pPr algn="l"/>
            <a:r>
              <a:rPr lang="en-US" sz="2200" dirty="0"/>
              <a:t>By: Bryce Groshek, PT, DPT, C-PS, TPI Level 1 Certification</a:t>
            </a:r>
          </a:p>
        </p:txBody>
      </p:sp>
      <p:pic>
        <p:nvPicPr>
          <p:cNvPr id="4" name="Picture 3" descr="3D purple chromosome design">
            <a:extLst>
              <a:ext uri="{FF2B5EF4-FFF2-40B4-BE49-F238E27FC236}">
                <a16:creationId xmlns:a16="http://schemas.microsoft.com/office/drawing/2014/main" id="{B857CB11-BA8B-C542-380B-A4217015D429}"/>
              </a:ext>
            </a:extLst>
          </p:cNvPr>
          <p:cNvPicPr>
            <a:picLocks noChangeAspect="1"/>
          </p:cNvPicPr>
          <p:nvPr/>
        </p:nvPicPr>
        <p:blipFill>
          <a:blip r:embed="rId2"/>
          <a:srcRect l="9403" r="10597"/>
          <a:stretch/>
        </p:blipFill>
        <p:spPr>
          <a:xfrm>
            <a:off x="-6472" y="10"/>
            <a:ext cx="5486394" cy="6857982"/>
          </a:xfrm>
          <a:prstGeom prst="rect">
            <a:avLst/>
          </a:prstGeom>
        </p:spPr>
      </p:pic>
      <p:sp>
        <p:nvSpPr>
          <p:cNvPr id="15" name="Rectangle 14">
            <a:extLst>
              <a:ext uri="{FF2B5EF4-FFF2-40B4-BE49-F238E27FC236}">
                <a16:creationId xmlns:a16="http://schemas.microsoft.com/office/drawing/2014/main" id="{3B083774-A903-4B1B-BC6A-94C1F048E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479921" y="0"/>
            <a:ext cx="287517" cy="6857992"/>
          </a:xfrm>
          <a:prstGeom prst="rect">
            <a:avLst/>
          </a:prstGeom>
          <a:solidFill>
            <a:srgbClr val="75E7FF">
              <a:alpha val="25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17" name="Straight Connector 16">
            <a:extLst>
              <a:ext uri="{FF2B5EF4-FFF2-40B4-BE49-F238E27FC236}">
                <a16:creationId xmlns:a16="http://schemas.microsoft.com/office/drawing/2014/main" id="{5D5FB189-1F48-4A47-B036-6AF7E11A8E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504676" y="-14198"/>
            <a:ext cx="0" cy="6858000"/>
          </a:xfrm>
          <a:prstGeom prst="line">
            <a:avLst/>
          </a:prstGeom>
          <a:ln w="9525" cap="rnd">
            <a:solidFill>
              <a:srgbClr val="75E7FF"/>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5B335DD-3163-4EC5-8B6B-2AB53E64D1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75E7F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279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332B5-2412-B135-8C42-86F8795874D5}"/>
              </a:ext>
            </a:extLst>
          </p:cNvPr>
          <p:cNvSpPr>
            <a:spLocks noGrp="1"/>
          </p:cNvSpPr>
          <p:nvPr>
            <p:ph type="title"/>
          </p:nvPr>
        </p:nvSpPr>
        <p:spPr/>
        <p:txBody>
          <a:bodyPr/>
          <a:lstStyle/>
          <a:p>
            <a:r>
              <a:rPr lang="en-US" dirty="0"/>
              <a:t>Physiological Basis (Cont. II)</a:t>
            </a:r>
          </a:p>
        </p:txBody>
      </p:sp>
      <p:sp>
        <p:nvSpPr>
          <p:cNvPr id="3" name="Content Placeholder 2">
            <a:extLst>
              <a:ext uri="{FF2B5EF4-FFF2-40B4-BE49-F238E27FC236}">
                <a16:creationId xmlns:a16="http://schemas.microsoft.com/office/drawing/2014/main" id="{CA040643-A904-4801-C654-7C07E4B03429}"/>
              </a:ext>
            </a:extLst>
          </p:cNvPr>
          <p:cNvSpPr>
            <a:spLocks noGrp="1"/>
          </p:cNvSpPr>
          <p:nvPr>
            <p:ph sz="half" idx="1"/>
          </p:nvPr>
        </p:nvSpPr>
        <p:spPr/>
        <p:txBody>
          <a:bodyPr>
            <a:normAutofit fontScale="85000" lnSpcReduction="20000"/>
          </a:bodyPr>
          <a:lstStyle/>
          <a:p>
            <a:r>
              <a:rPr lang="en-US" dirty="0"/>
              <a:t>Recruitment of muscle fibers follows an orderly pattern or sequence termed the size principle.</a:t>
            </a:r>
          </a:p>
          <a:p>
            <a:pPr lvl="1"/>
            <a:r>
              <a:rPr lang="en-US" dirty="0"/>
              <a:t>Slow-twitch fibers are typically recruited @ sub-maximal efforts.</a:t>
            </a:r>
          </a:p>
          <a:p>
            <a:pPr lvl="1"/>
            <a:r>
              <a:rPr lang="en-US" dirty="0"/>
              <a:t>The greater the intensity the greater the recruitment of fast twitch (</a:t>
            </a:r>
            <a:r>
              <a:rPr lang="en-US" dirty="0" err="1"/>
              <a:t>IIa</a:t>
            </a:r>
            <a:r>
              <a:rPr lang="en-US" dirty="0"/>
              <a:t>) fibers are recruited (30-80% of max intensity).</a:t>
            </a:r>
          </a:p>
          <a:p>
            <a:pPr lvl="1"/>
            <a:r>
              <a:rPr lang="en-US" dirty="0"/>
              <a:t>At 70-80% type </a:t>
            </a:r>
            <a:r>
              <a:rPr lang="en-US" dirty="0" err="1"/>
              <a:t>IIa</a:t>
            </a:r>
            <a:r>
              <a:rPr lang="en-US" dirty="0"/>
              <a:t> and IIb fibers are recruited.</a:t>
            </a:r>
          </a:p>
          <a:p>
            <a:r>
              <a:rPr lang="en-US" dirty="0"/>
              <a:t>Thus, plyometrics need to be performed with high intensity efforts, above 80%, to recruit the fast twitch fibers that are crucial to power development.’</a:t>
            </a:r>
          </a:p>
          <a:p>
            <a:r>
              <a:rPr lang="en-US" dirty="0"/>
              <a:t>There are generally 3 ways to recruit FT fibers:</a:t>
            </a:r>
          </a:p>
          <a:p>
            <a:pPr lvl="1"/>
            <a:r>
              <a:rPr lang="en-US" dirty="0"/>
              <a:t>Maximum intensity effort</a:t>
            </a:r>
          </a:p>
          <a:p>
            <a:pPr lvl="1"/>
            <a:r>
              <a:rPr lang="en-US" dirty="0"/>
              <a:t>Electrical stimulation</a:t>
            </a:r>
          </a:p>
          <a:p>
            <a:pPr lvl="1"/>
            <a:r>
              <a:rPr lang="en-US" dirty="0"/>
              <a:t>Fast movement patterns (plyometrics) </a:t>
            </a:r>
          </a:p>
        </p:txBody>
      </p:sp>
      <p:sp>
        <p:nvSpPr>
          <p:cNvPr id="5" name="Date Placeholder 4">
            <a:extLst>
              <a:ext uri="{FF2B5EF4-FFF2-40B4-BE49-F238E27FC236}">
                <a16:creationId xmlns:a16="http://schemas.microsoft.com/office/drawing/2014/main" id="{92BCB5E2-9C2E-96CD-0ABC-92F5B31401AF}"/>
              </a:ext>
            </a:extLst>
          </p:cNvPr>
          <p:cNvSpPr>
            <a:spLocks noGrp="1"/>
          </p:cNvSpPr>
          <p:nvPr>
            <p:ph type="dt" sz="half" idx="10"/>
          </p:nvPr>
        </p:nvSpPr>
        <p:spPr/>
        <p:txBody>
          <a:bodyPr/>
          <a:lstStyle/>
          <a:p>
            <a:fld id="{003E0E29-2C79-4A2A-B61C-A21B8362A50A}" type="datetime2">
              <a:rPr lang="en-US" smtClean="0"/>
              <a:t>Sunday, October 13, 2024</a:t>
            </a:fld>
            <a:endParaRPr lang="en-US"/>
          </a:p>
        </p:txBody>
      </p:sp>
      <p:sp>
        <p:nvSpPr>
          <p:cNvPr id="6" name="Footer Placeholder 5">
            <a:extLst>
              <a:ext uri="{FF2B5EF4-FFF2-40B4-BE49-F238E27FC236}">
                <a16:creationId xmlns:a16="http://schemas.microsoft.com/office/drawing/2014/main" id="{6597FA42-A2A9-2043-A6F6-01D7A8088E32}"/>
              </a:ext>
            </a:extLst>
          </p:cNvPr>
          <p:cNvSpPr>
            <a:spLocks noGrp="1"/>
          </p:cNvSpPr>
          <p:nvPr>
            <p:ph type="ftr" sz="quarter" idx="11"/>
          </p:nvPr>
        </p:nvSpPr>
        <p:spPr/>
        <p:txBody>
          <a:bodyPr/>
          <a:lstStyle/>
          <a:p>
            <a:r>
              <a:rPr lang="en-US" dirty="0"/>
              <a:t>Bryce Groshek, PT, DPT, C-PS, TPI Level 1 Certification</a:t>
            </a:r>
          </a:p>
        </p:txBody>
      </p:sp>
      <p:sp>
        <p:nvSpPr>
          <p:cNvPr id="7" name="Slide Number Placeholder 6">
            <a:extLst>
              <a:ext uri="{FF2B5EF4-FFF2-40B4-BE49-F238E27FC236}">
                <a16:creationId xmlns:a16="http://schemas.microsoft.com/office/drawing/2014/main" id="{7AB99E57-6B91-1199-61C7-2EA2E1EEDA0E}"/>
              </a:ext>
            </a:extLst>
          </p:cNvPr>
          <p:cNvSpPr>
            <a:spLocks noGrp="1"/>
          </p:cNvSpPr>
          <p:nvPr>
            <p:ph type="sldNum" sz="quarter" idx="12"/>
          </p:nvPr>
        </p:nvSpPr>
        <p:spPr/>
        <p:txBody>
          <a:bodyPr/>
          <a:lstStyle/>
          <a:p>
            <a:fld id="{7BE69E03-4804-4553-A1EC-F089884EF50F}" type="slidenum">
              <a:rPr lang="en-US" smtClean="0"/>
              <a:t>10</a:t>
            </a:fld>
            <a:endParaRPr lang="en-US"/>
          </a:p>
        </p:txBody>
      </p:sp>
      <p:pic>
        <p:nvPicPr>
          <p:cNvPr id="7170" name="Picture 2" descr="Muscle fiber types, type 1 (slow twitch), type 2A (intermediate fast twitch), and type 2x (fast twitch)">
            <a:extLst>
              <a:ext uri="{FF2B5EF4-FFF2-40B4-BE49-F238E27FC236}">
                <a16:creationId xmlns:a16="http://schemas.microsoft.com/office/drawing/2014/main" id="{BC183C22-CA86-89A5-95E5-5E42A1FF99E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36555" y="1479131"/>
            <a:ext cx="3268143" cy="4553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428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3E3B-B003-B93B-3BB2-0B071BECA8C9}"/>
              </a:ext>
            </a:extLst>
          </p:cNvPr>
          <p:cNvSpPr>
            <a:spLocks noGrp="1"/>
          </p:cNvSpPr>
          <p:nvPr>
            <p:ph type="title"/>
          </p:nvPr>
        </p:nvSpPr>
        <p:spPr/>
        <p:txBody>
          <a:bodyPr>
            <a:normAutofit/>
          </a:bodyPr>
          <a:lstStyle/>
          <a:p>
            <a:r>
              <a:rPr lang="en-US" dirty="0"/>
              <a:t>Mechanical Basis</a:t>
            </a:r>
          </a:p>
        </p:txBody>
      </p:sp>
      <p:sp>
        <p:nvSpPr>
          <p:cNvPr id="3" name="Content Placeholder 2">
            <a:extLst>
              <a:ext uri="{FF2B5EF4-FFF2-40B4-BE49-F238E27FC236}">
                <a16:creationId xmlns:a16="http://schemas.microsoft.com/office/drawing/2014/main" id="{33CC12B7-C7AD-5BA8-8AD9-615FACF0149A}"/>
              </a:ext>
            </a:extLst>
          </p:cNvPr>
          <p:cNvSpPr>
            <a:spLocks noGrp="1"/>
          </p:cNvSpPr>
          <p:nvPr>
            <p:ph sz="half" idx="1"/>
          </p:nvPr>
        </p:nvSpPr>
        <p:spPr/>
        <p:txBody>
          <a:bodyPr>
            <a:normAutofit fontScale="85000" lnSpcReduction="20000"/>
          </a:bodyPr>
          <a:lstStyle/>
          <a:p>
            <a:r>
              <a:rPr lang="en-US" dirty="0"/>
              <a:t>Muscles function in various sporting activities as force production generators, and eccentric decelerators/shock absorbers primarily due to the active and elastic properties within the muscles.</a:t>
            </a:r>
          </a:p>
          <a:p>
            <a:pPr lvl="1"/>
            <a:r>
              <a:rPr lang="en-US" dirty="0"/>
              <a:t>The elastic properties form the mechanical basis of muscle mechanics and are due to the 3 structural components within the muscles:</a:t>
            </a:r>
            <a:r>
              <a:rPr lang="en-US" b="1" dirty="0"/>
              <a:t> contractile components, SEC, and PEC.</a:t>
            </a:r>
          </a:p>
          <a:p>
            <a:pPr lvl="1"/>
            <a:r>
              <a:rPr lang="en-US" dirty="0"/>
              <a:t>All 3 of these components interact w/ one another to produce force output.</a:t>
            </a:r>
          </a:p>
          <a:p>
            <a:r>
              <a:rPr lang="en-US" dirty="0"/>
              <a:t>During the pre-stretch motion, potential kinetic energy is stored in the SEC.</a:t>
            </a:r>
          </a:p>
          <a:p>
            <a:pPr lvl="1"/>
            <a:r>
              <a:rPr lang="en-US" dirty="0"/>
              <a:t>This stored energy then contributes to the concentric force production as the muscle returns to its normal length.	</a:t>
            </a:r>
          </a:p>
          <a:p>
            <a:pPr lvl="1"/>
            <a:r>
              <a:rPr lang="en-US" b="1" dirty="0"/>
              <a:t>SEC acts like a spring, accounts for 70-75% of the concentric force increases of muscle thereby making the plyometric training very efficient. </a:t>
            </a:r>
          </a:p>
        </p:txBody>
      </p:sp>
      <p:sp>
        <p:nvSpPr>
          <p:cNvPr id="5" name="Date Placeholder 4">
            <a:extLst>
              <a:ext uri="{FF2B5EF4-FFF2-40B4-BE49-F238E27FC236}">
                <a16:creationId xmlns:a16="http://schemas.microsoft.com/office/drawing/2014/main" id="{C6D78B3D-19D3-C19C-8009-4FC698435711}"/>
              </a:ext>
            </a:extLst>
          </p:cNvPr>
          <p:cNvSpPr>
            <a:spLocks noGrp="1"/>
          </p:cNvSpPr>
          <p:nvPr>
            <p:ph type="dt" sz="half" idx="10"/>
          </p:nvPr>
        </p:nvSpPr>
        <p:spPr/>
        <p:txBody>
          <a:bodyPr/>
          <a:lstStyle/>
          <a:p>
            <a:fld id="{003E0E29-2C79-4A2A-B61C-A21B8362A50A}" type="datetime2">
              <a:rPr lang="en-US" smtClean="0"/>
              <a:t>Sunday, October 13, 2024</a:t>
            </a:fld>
            <a:endParaRPr lang="en-US"/>
          </a:p>
        </p:txBody>
      </p:sp>
      <p:sp>
        <p:nvSpPr>
          <p:cNvPr id="6" name="Footer Placeholder 5">
            <a:extLst>
              <a:ext uri="{FF2B5EF4-FFF2-40B4-BE49-F238E27FC236}">
                <a16:creationId xmlns:a16="http://schemas.microsoft.com/office/drawing/2014/main" id="{21FF968F-4948-BE23-C7F0-05176322A18A}"/>
              </a:ext>
            </a:extLst>
          </p:cNvPr>
          <p:cNvSpPr>
            <a:spLocks noGrp="1"/>
          </p:cNvSpPr>
          <p:nvPr>
            <p:ph type="ftr" sz="quarter" idx="11"/>
          </p:nvPr>
        </p:nvSpPr>
        <p:spPr/>
        <p:txBody>
          <a:bodyPr/>
          <a:lstStyle/>
          <a:p>
            <a:r>
              <a:rPr lang="en-US" dirty="0"/>
              <a:t>Bryce Groshek, PT, DPT, C-PS, TPI Level 1 Certification</a:t>
            </a:r>
          </a:p>
        </p:txBody>
      </p:sp>
      <p:sp>
        <p:nvSpPr>
          <p:cNvPr id="7" name="Slide Number Placeholder 6">
            <a:extLst>
              <a:ext uri="{FF2B5EF4-FFF2-40B4-BE49-F238E27FC236}">
                <a16:creationId xmlns:a16="http://schemas.microsoft.com/office/drawing/2014/main" id="{40B5139C-6757-5492-E4F7-270C4FAF3BDD}"/>
              </a:ext>
            </a:extLst>
          </p:cNvPr>
          <p:cNvSpPr>
            <a:spLocks noGrp="1"/>
          </p:cNvSpPr>
          <p:nvPr>
            <p:ph type="sldNum" sz="quarter" idx="12"/>
          </p:nvPr>
        </p:nvSpPr>
        <p:spPr/>
        <p:txBody>
          <a:bodyPr/>
          <a:lstStyle/>
          <a:p>
            <a:fld id="{7BE69E03-4804-4553-A1EC-F089884EF50F}" type="slidenum">
              <a:rPr lang="en-US" smtClean="0"/>
              <a:t>11</a:t>
            </a:fld>
            <a:endParaRPr lang="en-US"/>
          </a:p>
        </p:txBody>
      </p:sp>
      <p:pic>
        <p:nvPicPr>
          <p:cNvPr id="8194" name="Picture 2" descr="Mechs of Skeletal Muscle Flashcards | Quizlet">
            <a:extLst>
              <a:ext uri="{FF2B5EF4-FFF2-40B4-BE49-F238E27FC236}">
                <a16:creationId xmlns:a16="http://schemas.microsoft.com/office/drawing/2014/main" id="{B5D47948-2819-FA48-3BD6-474BD6FE2E8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34746" y="372270"/>
            <a:ext cx="3599593" cy="5659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273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8EA5E-13F3-C8DA-A5B1-E1E727E9EB8B}"/>
              </a:ext>
            </a:extLst>
          </p:cNvPr>
          <p:cNvSpPr>
            <a:spLocks noGrp="1"/>
          </p:cNvSpPr>
          <p:nvPr>
            <p:ph type="title"/>
          </p:nvPr>
        </p:nvSpPr>
        <p:spPr/>
        <p:txBody>
          <a:bodyPr/>
          <a:lstStyle/>
          <a:p>
            <a:r>
              <a:rPr lang="en-US" dirty="0"/>
              <a:t>Neurophysiological Basis</a:t>
            </a:r>
          </a:p>
        </p:txBody>
      </p:sp>
      <p:sp>
        <p:nvSpPr>
          <p:cNvPr id="3" name="Content Placeholder 2">
            <a:extLst>
              <a:ext uri="{FF2B5EF4-FFF2-40B4-BE49-F238E27FC236}">
                <a16:creationId xmlns:a16="http://schemas.microsoft.com/office/drawing/2014/main" id="{8860B10A-EC76-B2CD-6E2B-6D8E8980EC77}"/>
              </a:ext>
            </a:extLst>
          </p:cNvPr>
          <p:cNvSpPr>
            <a:spLocks noGrp="1"/>
          </p:cNvSpPr>
          <p:nvPr>
            <p:ph sz="half" idx="1"/>
          </p:nvPr>
        </p:nvSpPr>
        <p:spPr/>
        <p:txBody>
          <a:bodyPr>
            <a:normAutofit fontScale="85000" lnSpcReduction="10000"/>
          </a:bodyPr>
          <a:lstStyle/>
          <a:p>
            <a:r>
              <a:rPr lang="en-US" dirty="0"/>
              <a:t>Include the proprioceptors of the body:</a:t>
            </a:r>
          </a:p>
          <a:p>
            <a:pPr lvl="1"/>
            <a:r>
              <a:rPr lang="en-US" dirty="0"/>
              <a:t>Muscle spindle </a:t>
            </a:r>
          </a:p>
          <a:p>
            <a:pPr lvl="1"/>
            <a:r>
              <a:rPr lang="en-US" dirty="0"/>
              <a:t>Golgi tendon organ (GTO)</a:t>
            </a:r>
          </a:p>
          <a:p>
            <a:pPr lvl="1"/>
            <a:r>
              <a:rPr lang="en-US" dirty="0"/>
              <a:t>Mechanoreceptors</a:t>
            </a:r>
          </a:p>
          <a:p>
            <a:r>
              <a:rPr lang="en-US" dirty="0"/>
              <a:t>Stimulation of the receptors can cause facilitation, inhibition, and modulation of both agonist and antagonist muscles.</a:t>
            </a:r>
          </a:p>
          <a:p>
            <a:r>
              <a:rPr lang="en-US" dirty="0"/>
              <a:t>When spindle is stretched, there is an increase in afferent nerve firing.</a:t>
            </a:r>
          </a:p>
          <a:p>
            <a:pPr lvl="1"/>
            <a:r>
              <a:rPr lang="en-US" dirty="0"/>
              <a:t>Strength of signal that is sent to the spinal cord is dependent on the rate of the applied stretch.</a:t>
            </a:r>
          </a:p>
          <a:p>
            <a:pPr lvl="1"/>
            <a:r>
              <a:rPr lang="en-US" b="1" dirty="0"/>
              <a:t>The faster the rate of stretch, the stronger the neurological l signal sent from the muscle spindle. </a:t>
            </a:r>
          </a:p>
          <a:p>
            <a:pPr lvl="1"/>
            <a:r>
              <a:rPr lang="en-US" b="1" dirty="0"/>
              <a:t>Thus, the GREATER the efferent muscle contraction (shortening phase).</a:t>
            </a:r>
          </a:p>
        </p:txBody>
      </p:sp>
      <p:sp>
        <p:nvSpPr>
          <p:cNvPr id="5" name="Date Placeholder 4">
            <a:extLst>
              <a:ext uri="{FF2B5EF4-FFF2-40B4-BE49-F238E27FC236}">
                <a16:creationId xmlns:a16="http://schemas.microsoft.com/office/drawing/2014/main" id="{01A1810A-7D8E-77D0-C661-0F1E0728C1A6}"/>
              </a:ext>
            </a:extLst>
          </p:cNvPr>
          <p:cNvSpPr>
            <a:spLocks noGrp="1"/>
          </p:cNvSpPr>
          <p:nvPr>
            <p:ph type="dt" sz="half" idx="10"/>
          </p:nvPr>
        </p:nvSpPr>
        <p:spPr/>
        <p:txBody>
          <a:bodyPr/>
          <a:lstStyle/>
          <a:p>
            <a:fld id="{003E0E29-2C79-4A2A-B61C-A21B8362A50A}" type="datetime2">
              <a:rPr lang="en-US" smtClean="0"/>
              <a:t>Sunday, October 13, 2024</a:t>
            </a:fld>
            <a:endParaRPr lang="en-US"/>
          </a:p>
        </p:txBody>
      </p:sp>
      <p:sp>
        <p:nvSpPr>
          <p:cNvPr id="6" name="Footer Placeholder 5">
            <a:extLst>
              <a:ext uri="{FF2B5EF4-FFF2-40B4-BE49-F238E27FC236}">
                <a16:creationId xmlns:a16="http://schemas.microsoft.com/office/drawing/2014/main" id="{397E8484-E9F2-D9FE-687A-147C5427B58D}"/>
              </a:ext>
            </a:extLst>
          </p:cNvPr>
          <p:cNvSpPr>
            <a:spLocks noGrp="1"/>
          </p:cNvSpPr>
          <p:nvPr>
            <p:ph type="ftr" sz="quarter" idx="11"/>
          </p:nvPr>
        </p:nvSpPr>
        <p:spPr/>
        <p:txBody>
          <a:bodyPr/>
          <a:lstStyle/>
          <a:p>
            <a:r>
              <a:rPr lang="en-US" dirty="0"/>
              <a:t>Bryce Groshek, PT, DPT, C-PS, TPI Level 1 Certification</a:t>
            </a:r>
          </a:p>
        </p:txBody>
      </p:sp>
      <p:sp>
        <p:nvSpPr>
          <p:cNvPr id="7" name="Slide Number Placeholder 6">
            <a:extLst>
              <a:ext uri="{FF2B5EF4-FFF2-40B4-BE49-F238E27FC236}">
                <a16:creationId xmlns:a16="http://schemas.microsoft.com/office/drawing/2014/main" id="{FD02C7FB-CE85-8BDC-8F86-46391D9BB06D}"/>
              </a:ext>
            </a:extLst>
          </p:cNvPr>
          <p:cNvSpPr>
            <a:spLocks noGrp="1"/>
          </p:cNvSpPr>
          <p:nvPr>
            <p:ph type="sldNum" sz="quarter" idx="12"/>
          </p:nvPr>
        </p:nvSpPr>
        <p:spPr/>
        <p:txBody>
          <a:bodyPr/>
          <a:lstStyle/>
          <a:p>
            <a:fld id="{7BE69E03-4804-4553-A1EC-F089884EF50F}" type="slidenum">
              <a:rPr lang="en-US" smtClean="0"/>
              <a:t>12</a:t>
            </a:fld>
            <a:endParaRPr lang="en-US"/>
          </a:p>
        </p:txBody>
      </p:sp>
      <p:pic>
        <p:nvPicPr>
          <p:cNvPr id="9218" name="Picture 2" descr="Muscle spindle - Wikipedia">
            <a:extLst>
              <a:ext uri="{FF2B5EF4-FFF2-40B4-BE49-F238E27FC236}">
                <a16:creationId xmlns:a16="http://schemas.microsoft.com/office/drawing/2014/main" id="{35248000-4C88-DD6D-36F9-18FFDF7425A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56211" y="1924070"/>
            <a:ext cx="5180013" cy="3009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861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B79C9-271B-59F4-25E3-58A4E949F264}"/>
              </a:ext>
            </a:extLst>
          </p:cNvPr>
          <p:cNvSpPr>
            <a:spLocks noGrp="1"/>
          </p:cNvSpPr>
          <p:nvPr>
            <p:ph type="title"/>
          </p:nvPr>
        </p:nvSpPr>
        <p:spPr/>
        <p:txBody>
          <a:bodyPr/>
          <a:lstStyle/>
          <a:p>
            <a:r>
              <a:rPr lang="en-US"/>
              <a:t>Neurophysiological Basis (Cont. I)</a:t>
            </a:r>
            <a:endParaRPr lang="en-US" dirty="0"/>
          </a:p>
        </p:txBody>
      </p:sp>
      <p:sp>
        <p:nvSpPr>
          <p:cNvPr id="3" name="Content Placeholder 2">
            <a:extLst>
              <a:ext uri="{FF2B5EF4-FFF2-40B4-BE49-F238E27FC236}">
                <a16:creationId xmlns:a16="http://schemas.microsoft.com/office/drawing/2014/main" id="{8808510B-E46A-68C3-886C-0A2172947244}"/>
              </a:ext>
            </a:extLst>
          </p:cNvPr>
          <p:cNvSpPr>
            <a:spLocks noGrp="1"/>
          </p:cNvSpPr>
          <p:nvPr>
            <p:ph sz="half" idx="1"/>
          </p:nvPr>
        </p:nvSpPr>
        <p:spPr/>
        <p:txBody>
          <a:bodyPr>
            <a:normAutofit fontScale="85000" lnSpcReduction="10000"/>
          </a:bodyPr>
          <a:lstStyle/>
          <a:p>
            <a:r>
              <a:rPr lang="en-US"/>
              <a:t>The GTO also plays a significant role in the SSC.</a:t>
            </a:r>
          </a:p>
          <a:p>
            <a:pPr lvl="1"/>
            <a:r>
              <a:rPr lang="en-US"/>
              <a:t>It functions to act as a protective reflex preventing over-contraction or too much tension in the muscle.</a:t>
            </a:r>
          </a:p>
          <a:p>
            <a:r>
              <a:rPr lang="en-US" b="1"/>
              <a:t>Thus, the GTO assists with modulating force during plyometric exercises.</a:t>
            </a:r>
          </a:p>
          <a:p>
            <a:r>
              <a:rPr lang="en-US"/>
              <a:t>The purpose of plyometric training is to increased the excitability of the neurologic receptors for improved reactivity, while desensitizing the GTO.</a:t>
            </a:r>
          </a:p>
          <a:p>
            <a:pPr lvl="1"/>
            <a:r>
              <a:rPr lang="en-US"/>
              <a:t>Explosive plyometric exercises may improve the neural efficiency through enhancement of neuromuscular coordination.</a:t>
            </a:r>
          </a:p>
          <a:p>
            <a:pPr lvl="1"/>
            <a:r>
              <a:rPr lang="en-US"/>
              <a:t>Plyos increase the set speed in which muscle may act, and therefore enhancing the neuromuscular coordination to become more automatic. </a:t>
            </a:r>
          </a:p>
          <a:p>
            <a:endParaRPr lang="en-US" dirty="0"/>
          </a:p>
        </p:txBody>
      </p:sp>
      <p:sp>
        <p:nvSpPr>
          <p:cNvPr id="5" name="Date Placeholder 4">
            <a:extLst>
              <a:ext uri="{FF2B5EF4-FFF2-40B4-BE49-F238E27FC236}">
                <a16:creationId xmlns:a16="http://schemas.microsoft.com/office/drawing/2014/main" id="{2859D537-227C-A8B8-C87E-5E3254EDBC4A}"/>
              </a:ext>
            </a:extLst>
          </p:cNvPr>
          <p:cNvSpPr>
            <a:spLocks noGrp="1"/>
          </p:cNvSpPr>
          <p:nvPr>
            <p:ph type="dt" sz="half" idx="10"/>
          </p:nvPr>
        </p:nvSpPr>
        <p:spPr/>
        <p:txBody>
          <a:bodyPr/>
          <a:lstStyle/>
          <a:p>
            <a:fld id="{003E0E29-2C79-4A2A-B61C-A21B8362A50A}" type="datetime2">
              <a:rPr lang="en-US" smtClean="0"/>
              <a:t>Sunday, October 13, 2024</a:t>
            </a:fld>
            <a:endParaRPr lang="en-US"/>
          </a:p>
        </p:txBody>
      </p:sp>
      <p:sp>
        <p:nvSpPr>
          <p:cNvPr id="6" name="Footer Placeholder 5">
            <a:extLst>
              <a:ext uri="{FF2B5EF4-FFF2-40B4-BE49-F238E27FC236}">
                <a16:creationId xmlns:a16="http://schemas.microsoft.com/office/drawing/2014/main" id="{F86EE7C8-2B32-65D5-488B-6F4B4625E315}"/>
              </a:ext>
            </a:extLst>
          </p:cNvPr>
          <p:cNvSpPr>
            <a:spLocks noGrp="1"/>
          </p:cNvSpPr>
          <p:nvPr>
            <p:ph type="ftr" sz="quarter" idx="11"/>
          </p:nvPr>
        </p:nvSpPr>
        <p:spPr/>
        <p:txBody>
          <a:bodyPr/>
          <a:lstStyle/>
          <a:p>
            <a:r>
              <a:rPr lang="en-US" dirty="0"/>
              <a:t>Bryce Groshek, PT, DPT, C-PS, TPI Level 1 Certification</a:t>
            </a:r>
          </a:p>
        </p:txBody>
      </p:sp>
      <p:sp>
        <p:nvSpPr>
          <p:cNvPr id="7" name="Slide Number Placeholder 6">
            <a:extLst>
              <a:ext uri="{FF2B5EF4-FFF2-40B4-BE49-F238E27FC236}">
                <a16:creationId xmlns:a16="http://schemas.microsoft.com/office/drawing/2014/main" id="{4473974A-267C-3448-1915-0499F8C6F89E}"/>
              </a:ext>
            </a:extLst>
          </p:cNvPr>
          <p:cNvSpPr>
            <a:spLocks noGrp="1"/>
          </p:cNvSpPr>
          <p:nvPr>
            <p:ph type="sldNum" sz="quarter" idx="12"/>
          </p:nvPr>
        </p:nvSpPr>
        <p:spPr/>
        <p:txBody>
          <a:bodyPr/>
          <a:lstStyle/>
          <a:p>
            <a:fld id="{7BE69E03-4804-4553-A1EC-F089884EF50F}" type="slidenum">
              <a:rPr lang="en-US" smtClean="0"/>
              <a:t>13</a:t>
            </a:fld>
            <a:endParaRPr lang="en-US"/>
          </a:p>
        </p:txBody>
      </p:sp>
      <p:pic>
        <p:nvPicPr>
          <p:cNvPr id="10242" name="Picture 2" descr="Golgi Tendon Organs and Muscle Spindles Explained | ACE">
            <a:extLst>
              <a:ext uri="{FF2B5EF4-FFF2-40B4-BE49-F238E27FC236}">
                <a16:creationId xmlns:a16="http://schemas.microsoft.com/office/drawing/2014/main" id="{B1FF7265-8EC9-C20F-6293-89CB3A795E2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63531" y="1825625"/>
            <a:ext cx="3365500" cy="420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957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C00FA-3B35-71EE-2278-358D62BCBF33}"/>
              </a:ext>
            </a:extLst>
          </p:cNvPr>
          <p:cNvSpPr>
            <a:spLocks noGrp="1"/>
          </p:cNvSpPr>
          <p:nvPr>
            <p:ph type="title"/>
          </p:nvPr>
        </p:nvSpPr>
        <p:spPr/>
        <p:txBody>
          <a:bodyPr/>
          <a:lstStyle/>
          <a:p>
            <a:r>
              <a:rPr lang="en-US"/>
              <a:t>Theoretical Training Benefits</a:t>
            </a:r>
            <a:endParaRPr lang="en-US" dirty="0"/>
          </a:p>
        </p:txBody>
      </p:sp>
      <p:sp>
        <p:nvSpPr>
          <p:cNvPr id="3" name="Content Placeholder 2">
            <a:extLst>
              <a:ext uri="{FF2B5EF4-FFF2-40B4-BE49-F238E27FC236}">
                <a16:creationId xmlns:a16="http://schemas.microsoft.com/office/drawing/2014/main" id="{4450D685-4DDC-2678-5206-3C40419BDA05}"/>
              </a:ext>
            </a:extLst>
          </p:cNvPr>
          <p:cNvSpPr>
            <a:spLocks noGrp="1"/>
          </p:cNvSpPr>
          <p:nvPr>
            <p:ph sz="half" idx="1"/>
          </p:nvPr>
        </p:nvSpPr>
        <p:spPr/>
        <p:txBody>
          <a:bodyPr>
            <a:normAutofit fontScale="77500" lnSpcReduction="20000"/>
          </a:bodyPr>
          <a:lstStyle/>
          <a:p>
            <a:r>
              <a:rPr lang="en-US"/>
              <a:t>Ability to increase average power and velocity</a:t>
            </a:r>
          </a:p>
          <a:p>
            <a:r>
              <a:rPr lang="en-US"/>
              <a:t>Increased peak force and velocity of acceleration</a:t>
            </a:r>
          </a:p>
          <a:p>
            <a:r>
              <a:rPr lang="en-US"/>
              <a:t>Increased time for force development</a:t>
            </a:r>
          </a:p>
          <a:p>
            <a:r>
              <a:rPr lang="en-US"/>
              <a:t>Energy storage in the SEC</a:t>
            </a:r>
          </a:p>
          <a:p>
            <a:r>
              <a:rPr lang="en-US"/>
              <a:t>The ability for heightened levels of muscle activation</a:t>
            </a:r>
          </a:p>
          <a:p>
            <a:r>
              <a:rPr lang="en-US"/>
              <a:t>Ability to evoke stretch reflexes.</a:t>
            </a:r>
          </a:p>
          <a:p>
            <a:r>
              <a:rPr lang="en-US"/>
              <a:t>By desensitizing the GTO, muscles are allowed to generate force by having the MSK system tolerate increased workloads w/ GTO firing.</a:t>
            </a:r>
          </a:p>
          <a:p>
            <a:r>
              <a:rPr lang="en-US"/>
              <a:t>Creates automation of of activity, thus improving neural efficiency and increases neuromuscular performance.</a:t>
            </a:r>
          </a:p>
          <a:p>
            <a:pPr lvl="1"/>
            <a:r>
              <a:rPr lang="en-US" b="1"/>
              <a:t>Often occurs w/o concomitant increase in morphological changes within the muscle.</a:t>
            </a:r>
          </a:p>
          <a:p>
            <a:pPr lvl="1"/>
            <a:r>
              <a:rPr lang="en-US" b="1"/>
              <a:t>Occurs first 6-8 weeks then after several weeks, hypertrophic changes start to occur,</a:t>
            </a:r>
          </a:p>
          <a:p>
            <a:endParaRPr lang="en-US" dirty="0"/>
          </a:p>
        </p:txBody>
      </p:sp>
      <p:sp>
        <p:nvSpPr>
          <p:cNvPr id="5" name="Date Placeholder 4">
            <a:extLst>
              <a:ext uri="{FF2B5EF4-FFF2-40B4-BE49-F238E27FC236}">
                <a16:creationId xmlns:a16="http://schemas.microsoft.com/office/drawing/2014/main" id="{F5C97A0D-06EC-2D67-0D93-C8A244E04CEE}"/>
              </a:ext>
            </a:extLst>
          </p:cNvPr>
          <p:cNvSpPr>
            <a:spLocks noGrp="1"/>
          </p:cNvSpPr>
          <p:nvPr>
            <p:ph type="dt" sz="half" idx="10"/>
          </p:nvPr>
        </p:nvSpPr>
        <p:spPr/>
        <p:txBody>
          <a:bodyPr/>
          <a:lstStyle/>
          <a:p>
            <a:fld id="{003E0E29-2C79-4A2A-B61C-A21B8362A50A}" type="datetime2">
              <a:rPr lang="en-US" smtClean="0"/>
              <a:t>Sunday, October 13, 2024</a:t>
            </a:fld>
            <a:endParaRPr lang="en-US"/>
          </a:p>
        </p:txBody>
      </p:sp>
      <p:sp>
        <p:nvSpPr>
          <p:cNvPr id="6" name="Footer Placeholder 5">
            <a:extLst>
              <a:ext uri="{FF2B5EF4-FFF2-40B4-BE49-F238E27FC236}">
                <a16:creationId xmlns:a16="http://schemas.microsoft.com/office/drawing/2014/main" id="{3E043150-4EAB-AFC2-F29F-D42843A63495}"/>
              </a:ext>
            </a:extLst>
          </p:cNvPr>
          <p:cNvSpPr>
            <a:spLocks noGrp="1"/>
          </p:cNvSpPr>
          <p:nvPr>
            <p:ph type="ftr" sz="quarter" idx="11"/>
          </p:nvPr>
        </p:nvSpPr>
        <p:spPr/>
        <p:txBody>
          <a:bodyPr/>
          <a:lstStyle/>
          <a:p>
            <a:r>
              <a:rPr lang="en-US" dirty="0"/>
              <a:t>Bryce Groshek, PT, DPT, C-PS, TPI Level 1 Certification</a:t>
            </a:r>
          </a:p>
        </p:txBody>
      </p:sp>
      <p:sp>
        <p:nvSpPr>
          <p:cNvPr id="7" name="Slide Number Placeholder 6">
            <a:extLst>
              <a:ext uri="{FF2B5EF4-FFF2-40B4-BE49-F238E27FC236}">
                <a16:creationId xmlns:a16="http://schemas.microsoft.com/office/drawing/2014/main" id="{5A1A61C6-2774-5D63-F134-D9D6C5D42DEC}"/>
              </a:ext>
            </a:extLst>
          </p:cNvPr>
          <p:cNvSpPr>
            <a:spLocks noGrp="1"/>
          </p:cNvSpPr>
          <p:nvPr>
            <p:ph type="sldNum" sz="quarter" idx="12"/>
          </p:nvPr>
        </p:nvSpPr>
        <p:spPr/>
        <p:txBody>
          <a:bodyPr/>
          <a:lstStyle/>
          <a:p>
            <a:fld id="{7BE69E03-4804-4553-A1EC-F089884EF50F}" type="slidenum">
              <a:rPr lang="en-US" smtClean="0"/>
              <a:t>14</a:t>
            </a:fld>
            <a:endParaRPr lang="en-US"/>
          </a:p>
        </p:txBody>
      </p:sp>
      <p:pic>
        <p:nvPicPr>
          <p:cNvPr id="11266" name="Picture 2" descr="12 Plyometric Exercises to Build ...">
            <a:extLst>
              <a:ext uri="{FF2B5EF4-FFF2-40B4-BE49-F238E27FC236}">
                <a16:creationId xmlns:a16="http://schemas.microsoft.com/office/drawing/2014/main" id="{36643E40-00B2-1181-107E-B53A86B7FBB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53862" y="1876601"/>
            <a:ext cx="4521981" cy="3400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952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964D-08E5-2ECB-7AEC-99AFD1DE08A6}"/>
              </a:ext>
            </a:extLst>
          </p:cNvPr>
          <p:cNvSpPr>
            <a:spLocks noGrp="1"/>
          </p:cNvSpPr>
          <p:nvPr>
            <p:ph type="title"/>
          </p:nvPr>
        </p:nvSpPr>
        <p:spPr/>
        <p:txBody>
          <a:bodyPr>
            <a:normAutofit fontScale="90000"/>
          </a:bodyPr>
          <a:lstStyle/>
          <a:p>
            <a:r>
              <a:rPr lang="en-US" dirty="0"/>
              <a:t>Clinical Guidelines When Beginning a Plyometric Program</a:t>
            </a:r>
          </a:p>
        </p:txBody>
      </p:sp>
      <p:sp>
        <p:nvSpPr>
          <p:cNvPr id="3" name="Content Placeholder 2">
            <a:extLst>
              <a:ext uri="{FF2B5EF4-FFF2-40B4-BE49-F238E27FC236}">
                <a16:creationId xmlns:a16="http://schemas.microsoft.com/office/drawing/2014/main" id="{ACD7AE94-4090-37CD-012D-1F41C64B5A49}"/>
              </a:ext>
            </a:extLst>
          </p:cNvPr>
          <p:cNvSpPr>
            <a:spLocks noGrp="1"/>
          </p:cNvSpPr>
          <p:nvPr>
            <p:ph sz="half" idx="1"/>
          </p:nvPr>
        </p:nvSpPr>
        <p:spPr/>
        <p:txBody>
          <a:bodyPr>
            <a:normAutofit fontScale="85000" lnSpcReduction="20000"/>
          </a:bodyPr>
          <a:lstStyle/>
          <a:p>
            <a:r>
              <a:rPr lang="en-US" dirty="0"/>
              <a:t>Things to be considered:</a:t>
            </a:r>
          </a:p>
          <a:p>
            <a:pPr lvl="1"/>
            <a:r>
              <a:rPr lang="en-US" dirty="0"/>
              <a:t>Patient age</a:t>
            </a:r>
          </a:p>
          <a:p>
            <a:pPr lvl="1"/>
            <a:r>
              <a:rPr lang="en-US" dirty="0"/>
              <a:t>Injury history </a:t>
            </a:r>
          </a:p>
          <a:p>
            <a:pPr lvl="1"/>
            <a:r>
              <a:rPr lang="en-US" dirty="0"/>
              <a:t>Type of injury</a:t>
            </a:r>
          </a:p>
          <a:p>
            <a:pPr lvl="1"/>
            <a:r>
              <a:rPr lang="en-US" dirty="0"/>
              <a:t>Appropriate warmups prior to beginning drills</a:t>
            </a:r>
          </a:p>
          <a:p>
            <a:pPr lvl="1"/>
            <a:r>
              <a:rPr lang="en-US" dirty="0"/>
              <a:t>Foundational strength</a:t>
            </a:r>
          </a:p>
          <a:p>
            <a:pPr lvl="1"/>
            <a:r>
              <a:rPr lang="en-US" dirty="0"/>
              <a:t>Resistance training experience </a:t>
            </a:r>
          </a:p>
          <a:p>
            <a:r>
              <a:rPr lang="en-US" dirty="0"/>
              <a:t>Some merit in training specific movement patterns in isolation prior to working on major compound plyometrics.</a:t>
            </a:r>
          </a:p>
          <a:p>
            <a:pPr lvl="1"/>
            <a:r>
              <a:rPr lang="en-US" dirty="0"/>
              <a:t>If a muscle can’t function normally in an isolated pattern, then it can’t function in an integrated pattern.</a:t>
            </a:r>
          </a:p>
          <a:p>
            <a:r>
              <a:rPr lang="en-US" dirty="0"/>
              <a:t>You must have an adequate foundation of strength and flexibility prior to initiating plyometrics.</a:t>
            </a:r>
          </a:p>
        </p:txBody>
      </p:sp>
      <p:sp>
        <p:nvSpPr>
          <p:cNvPr id="5" name="Date Placeholder 4">
            <a:extLst>
              <a:ext uri="{FF2B5EF4-FFF2-40B4-BE49-F238E27FC236}">
                <a16:creationId xmlns:a16="http://schemas.microsoft.com/office/drawing/2014/main" id="{6C3FA80A-8333-D97B-D887-19618C5DA802}"/>
              </a:ext>
            </a:extLst>
          </p:cNvPr>
          <p:cNvSpPr>
            <a:spLocks noGrp="1"/>
          </p:cNvSpPr>
          <p:nvPr>
            <p:ph type="dt" sz="half" idx="10"/>
          </p:nvPr>
        </p:nvSpPr>
        <p:spPr/>
        <p:txBody>
          <a:bodyPr/>
          <a:lstStyle/>
          <a:p>
            <a:fld id="{003E0E29-2C79-4A2A-B61C-A21B8362A50A}" type="datetime2">
              <a:rPr lang="en-US" smtClean="0"/>
              <a:t>Sunday, October 13, 2024</a:t>
            </a:fld>
            <a:endParaRPr lang="en-US"/>
          </a:p>
        </p:txBody>
      </p:sp>
      <p:sp>
        <p:nvSpPr>
          <p:cNvPr id="6" name="Footer Placeholder 5">
            <a:extLst>
              <a:ext uri="{FF2B5EF4-FFF2-40B4-BE49-F238E27FC236}">
                <a16:creationId xmlns:a16="http://schemas.microsoft.com/office/drawing/2014/main" id="{D2275F78-BD2B-92B9-1951-6376D530EBB1}"/>
              </a:ext>
            </a:extLst>
          </p:cNvPr>
          <p:cNvSpPr>
            <a:spLocks noGrp="1"/>
          </p:cNvSpPr>
          <p:nvPr>
            <p:ph type="ftr" sz="quarter" idx="11"/>
          </p:nvPr>
        </p:nvSpPr>
        <p:spPr/>
        <p:txBody>
          <a:bodyPr/>
          <a:lstStyle/>
          <a:p>
            <a:r>
              <a:rPr lang="en-US" dirty="0"/>
              <a:t>Bryce Groshek, PT, DPT, C-PS, TPI Level 1 Certification</a:t>
            </a:r>
          </a:p>
        </p:txBody>
      </p:sp>
      <p:sp>
        <p:nvSpPr>
          <p:cNvPr id="7" name="Slide Number Placeholder 6">
            <a:extLst>
              <a:ext uri="{FF2B5EF4-FFF2-40B4-BE49-F238E27FC236}">
                <a16:creationId xmlns:a16="http://schemas.microsoft.com/office/drawing/2014/main" id="{BBD5C80B-1F1D-32D8-C9EB-B19B8AE082FA}"/>
              </a:ext>
            </a:extLst>
          </p:cNvPr>
          <p:cNvSpPr>
            <a:spLocks noGrp="1"/>
          </p:cNvSpPr>
          <p:nvPr>
            <p:ph type="sldNum" sz="quarter" idx="12"/>
          </p:nvPr>
        </p:nvSpPr>
        <p:spPr/>
        <p:txBody>
          <a:bodyPr/>
          <a:lstStyle/>
          <a:p>
            <a:fld id="{7BE69E03-4804-4553-A1EC-F089884EF50F}" type="slidenum">
              <a:rPr lang="en-US" smtClean="0"/>
              <a:t>15</a:t>
            </a:fld>
            <a:endParaRPr lang="en-US"/>
          </a:p>
        </p:txBody>
      </p:sp>
      <p:pic>
        <p:nvPicPr>
          <p:cNvPr id="12290" name="Picture 2">
            <a:extLst>
              <a:ext uri="{FF2B5EF4-FFF2-40B4-BE49-F238E27FC236}">
                <a16:creationId xmlns:a16="http://schemas.microsoft.com/office/drawing/2014/main" id="{0209AD87-118A-4B85-D4BF-277DAA0D12D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29931" y="1920847"/>
            <a:ext cx="5673221" cy="3016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820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DCB7C-26D2-7981-652C-E4DC2D422DEB}"/>
              </a:ext>
            </a:extLst>
          </p:cNvPr>
          <p:cNvSpPr>
            <a:spLocks noGrp="1"/>
          </p:cNvSpPr>
          <p:nvPr>
            <p:ph type="title"/>
          </p:nvPr>
        </p:nvSpPr>
        <p:spPr/>
        <p:txBody>
          <a:bodyPr/>
          <a:lstStyle/>
          <a:p>
            <a:r>
              <a:rPr lang="en-US"/>
              <a:t>Periodization and Plyometrics</a:t>
            </a:r>
            <a:endParaRPr lang="en-US" dirty="0"/>
          </a:p>
        </p:txBody>
      </p:sp>
      <p:sp>
        <p:nvSpPr>
          <p:cNvPr id="3" name="Content Placeholder 2">
            <a:extLst>
              <a:ext uri="{FF2B5EF4-FFF2-40B4-BE49-F238E27FC236}">
                <a16:creationId xmlns:a16="http://schemas.microsoft.com/office/drawing/2014/main" id="{442584B0-A3AF-37D9-5600-140005FB3D89}"/>
              </a:ext>
            </a:extLst>
          </p:cNvPr>
          <p:cNvSpPr>
            <a:spLocks noGrp="1"/>
          </p:cNvSpPr>
          <p:nvPr>
            <p:ph sz="half" idx="1"/>
          </p:nvPr>
        </p:nvSpPr>
        <p:spPr/>
        <p:txBody>
          <a:bodyPr>
            <a:normAutofit fontScale="77500" lnSpcReduction="20000"/>
          </a:bodyPr>
          <a:lstStyle/>
          <a:p>
            <a:r>
              <a:rPr lang="en-US"/>
              <a:t>The program should use the principles of progression and overload.</a:t>
            </a:r>
          </a:p>
          <a:p>
            <a:pPr lvl="1"/>
            <a:r>
              <a:rPr lang="en-US"/>
              <a:t>Can manipulate the volume dosage: reps, sets, weight, etc.</a:t>
            </a:r>
          </a:p>
          <a:p>
            <a:r>
              <a:rPr lang="en-US"/>
              <a:t>Quality of work is more important than quantity.</a:t>
            </a:r>
          </a:p>
          <a:p>
            <a:r>
              <a:rPr lang="en-US" b="1"/>
              <a:t>To get type II fibers work should be performed at high intensity levels (80-100% max volitional contraction.</a:t>
            </a:r>
          </a:p>
          <a:p>
            <a:pPr lvl="1"/>
            <a:r>
              <a:rPr lang="en-US"/>
              <a:t>Also rate of stretch is more important than length of stretch.</a:t>
            </a:r>
          </a:p>
          <a:p>
            <a:pPr lvl="1"/>
            <a:r>
              <a:rPr lang="en-US"/>
              <a:t>If movement quality deteriorates, then the athlete is probably experiencing fatigue and the plyos should be terminated.</a:t>
            </a:r>
          </a:p>
          <a:p>
            <a:r>
              <a:rPr lang="en-US"/>
              <a:t>More rest is needed after plyometric work, but no evidence exists regarding optimal rest period between plyometric workouts.</a:t>
            </a:r>
          </a:p>
          <a:p>
            <a:pPr lvl="1"/>
            <a:r>
              <a:rPr lang="en-US" b="1"/>
              <a:t>The authors of this review recommend 48-72 hers.</a:t>
            </a:r>
            <a:endParaRPr lang="en-US" b="1" dirty="0"/>
          </a:p>
        </p:txBody>
      </p:sp>
      <p:sp>
        <p:nvSpPr>
          <p:cNvPr id="5" name="Date Placeholder 4">
            <a:extLst>
              <a:ext uri="{FF2B5EF4-FFF2-40B4-BE49-F238E27FC236}">
                <a16:creationId xmlns:a16="http://schemas.microsoft.com/office/drawing/2014/main" id="{0F9ED1F7-950D-927A-FBAA-D41BA4D603A4}"/>
              </a:ext>
            </a:extLst>
          </p:cNvPr>
          <p:cNvSpPr>
            <a:spLocks noGrp="1"/>
          </p:cNvSpPr>
          <p:nvPr>
            <p:ph type="dt" sz="half" idx="10"/>
          </p:nvPr>
        </p:nvSpPr>
        <p:spPr/>
        <p:txBody>
          <a:bodyPr/>
          <a:lstStyle/>
          <a:p>
            <a:fld id="{003E0E29-2C79-4A2A-B61C-A21B8362A50A}" type="datetime2">
              <a:rPr lang="en-US" smtClean="0"/>
              <a:t>Sunday, October 13, 2024</a:t>
            </a:fld>
            <a:endParaRPr lang="en-US"/>
          </a:p>
        </p:txBody>
      </p:sp>
      <p:sp>
        <p:nvSpPr>
          <p:cNvPr id="6" name="Footer Placeholder 5">
            <a:extLst>
              <a:ext uri="{FF2B5EF4-FFF2-40B4-BE49-F238E27FC236}">
                <a16:creationId xmlns:a16="http://schemas.microsoft.com/office/drawing/2014/main" id="{FD4E86C3-8900-BAF3-1868-F67D5D81A642}"/>
              </a:ext>
            </a:extLst>
          </p:cNvPr>
          <p:cNvSpPr>
            <a:spLocks noGrp="1"/>
          </p:cNvSpPr>
          <p:nvPr>
            <p:ph type="ftr" sz="quarter" idx="11"/>
          </p:nvPr>
        </p:nvSpPr>
        <p:spPr/>
        <p:txBody>
          <a:bodyPr/>
          <a:lstStyle/>
          <a:p>
            <a:r>
              <a:rPr lang="en-US" dirty="0"/>
              <a:t>Bryce Groshek, PT, DPT, C-PS, TPI Level 1 Certification</a:t>
            </a:r>
          </a:p>
        </p:txBody>
      </p:sp>
      <p:sp>
        <p:nvSpPr>
          <p:cNvPr id="7" name="Slide Number Placeholder 6">
            <a:extLst>
              <a:ext uri="{FF2B5EF4-FFF2-40B4-BE49-F238E27FC236}">
                <a16:creationId xmlns:a16="http://schemas.microsoft.com/office/drawing/2014/main" id="{33178E51-42C4-BC08-B1F9-A940BA28D256}"/>
              </a:ext>
            </a:extLst>
          </p:cNvPr>
          <p:cNvSpPr>
            <a:spLocks noGrp="1"/>
          </p:cNvSpPr>
          <p:nvPr>
            <p:ph type="sldNum" sz="quarter" idx="12"/>
          </p:nvPr>
        </p:nvSpPr>
        <p:spPr/>
        <p:txBody>
          <a:bodyPr/>
          <a:lstStyle/>
          <a:p>
            <a:fld id="{7BE69E03-4804-4553-A1EC-F089884EF50F}" type="slidenum">
              <a:rPr lang="en-US" smtClean="0"/>
              <a:t>16</a:t>
            </a:fld>
            <a:endParaRPr lang="en-US"/>
          </a:p>
        </p:txBody>
      </p:sp>
      <p:pic>
        <p:nvPicPr>
          <p:cNvPr id="13314" name="Picture 2" descr="How to Use Periodization to Keep Making Gains | LADDER">
            <a:extLst>
              <a:ext uri="{FF2B5EF4-FFF2-40B4-BE49-F238E27FC236}">
                <a16:creationId xmlns:a16="http://schemas.microsoft.com/office/drawing/2014/main" id="{A235E259-4FA6-7063-4517-05B85EFDB06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56275" y="2233786"/>
            <a:ext cx="5180013" cy="3390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178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DECA1-F1EA-0C9D-E9DD-6180634A3148}"/>
              </a:ext>
            </a:extLst>
          </p:cNvPr>
          <p:cNvSpPr>
            <a:spLocks noGrp="1"/>
          </p:cNvSpPr>
          <p:nvPr>
            <p:ph type="title"/>
          </p:nvPr>
        </p:nvSpPr>
        <p:spPr>
          <a:xfrm>
            <a:off x="420624" y="365125"/>
            <a:ext cx="10515600" cy="1101725"/>
          </a:xfrm>
        </p:spPr>
        <p:txBody>
          <a:bodyPr/>
          <a:lstStyle/>
          <a:p>
            <a:r>
              <a:rPr lang="en-US" dirty="0"/>
              <a:t>Designing a Plyometric Program</a:t>
            </a:r>
          </a:p>
        </p:txBody>
      </p:sp>
      <p:sp>
        <p:nvSpPr>
          <p:cNvPr id="3" name="Content Placeholder 2">
            <a:extLst>
              <a:ext uri="{FF2B5EF4-FFF2-40B4-BE49-F238E27FC236}">
                <a16:creationId xmlns:a16="http://schemas.microsoft.com/office/drawing/2014/main" id="{36820426-03F4-D9EC-8593-1381CB05FE71}"/>
              </a:ext>
            </a:extLst>
          </p:cNvPr>
          <p:cNvSpPr>
            <a:spLocks noGrp="1"/>
          </p:cNvSpPr>
          <p:nvPr>
            <p:ph sz="half" idx="1"/>
          </p:nvPr>
        </p:nvSpPr>
        <p:spPr>
          <a:xfrm>
            <a:off x="420624" y="1466850"/>
            <a:ext cx="5181600" cy="4206382"/>
          </a:xfrm>
        </p:spPr>
        <p:txBody>
          <a:bodyPr>
            <a:normAutofit fontScale="92500" lnSpcReduction="20000"/>
          </a:bodyPr>
          <a:lstStyle/>
          <a:p>
            <a:r>
              <a:rPr lang="en-US" b="1" dirty="0"/>
              <a:t>Neuromuscular Overload- Applied loads and distances:</a:t>
            </a:r>
          </a:p>
          <a:p>
            <a:pPr lvl="1"/>
            <a:r>
              <a:rPr lang="en-US" dirty="0"/>
              <a:t>NM overload typically takes the form of a rapid change of direction of a limb or the entire body w/o external loads.</a:t>
            </a:r>
          </a:p>
          <a:p>
            <a:r>
              <a:rPr lang="en-US" b="1" dirty="0"/>
              <a:t>Spatial Overload- Range of Motion:</a:t>
            </a:r>
          </a:p>
          <a:p>
            <a:pPr lvl="1"/>
            <a:r>
              <a:rPr lang="en-US" dirty="0"/>
              <a:t>ROM can be performed throughout a larger range via an exaggerated movement pattern.</a:t>
            </a:r>
          </a:p>
          <a:p>
            <a:pPr lvl="1"/>
            <a:r>
              <a:rPr lang="en-US" dirty="0"/>
              <a:t>Seeks to employ the muscle activation and stretch reflex w/in a specific ROM.</a:t>
            </a:r>
          </a:p>
          <a:p>
            <a:r>
              <a:rPr lang="en-US" b="1" dirty="0"/>
              <a:t>Temporal Overload- Timing:</a:t>
            </a:r>
          </a:p>
          <a:p>
            <a:pPr lvl="1"/>
            <a:r>
              <a:rPr lang="en-US" dirty="0"/>
              <a:t>Keeping the time to rebound (amortization phase) as short as possible.</a:t>
            </a:r>
          </a:p>
          <a:p>
            <a:pPr lvl="1"/>
            <a:r>
              <a:rPr lang="en-US" dirty="0"/>
              <a:t>Want to allow for effective force transmission from eccentric stretch to concentric power.</a:t>
            </a:r>
          </a:p>
        </p:txBody>
      </p:sp>
      <p:sp>
        <p:nvSpPr>
          <p:cNvPr id="4" name="Content Placeholder 3">
            <a:extLst>
              <a:ext uri="{FF2B5EF4-FFF2-40B4-BE49-F238E27FC236}">
                <a16:creationId xmlns:a16="http://schemas.microsoft.com/office/drawing/2014/main" id="{02BD0C8D-9BB6-DCC1-CF4E-2C69A8DFAFEB}"/>
              </a:ext>
            </a:extLst>
          </p:cNvPr>
          <p:cNvSpPr>
            <a:spLocks noGrp="1"/>
          </p:cNvSpPr>
          <p:nvPr>
            <p:ph sz="half" idx="2"/>
          </p:nvPr>
        </p:nvSpPr>
        <p:spPr>
          <a:xfrm>
            <a:off x="5756178" y="1466850"/>
            <a:ext cx="5180046" cy="4206382"/>
          </a:xfrm>
        </p:spPr>
        <p:txBody>
          <a:bodyPr>
            <a:normAutofit fontScale="92500" lnSpcReduction="20000"/>
          </a:bodyPr>
          <a:lstStyle/>
          <a:p>
            <a:r>
              <a:rPr lang="en-US" dirty="0"/>
              <a:t>I</a:t>
            </a:r>
            <a:r>
              <a:rPr lang="en-US" b="1" dirty="0"/>
              <a:t>ntensity:</a:t>
            </a:r>
          </a:p>
          <a:p>
            <a:pPr lvl="1"/>
            <a:r>
              <a:rPr lang="en-US" dirty="0"/>
              <a:t>Actual % of effort required.</a:t>
            </a:r>
          </a:p>
          <a:p>
            <a:r>
              <a:rPr lang="en-US" b="1" dirty="0"/>
              <a:t>Volume:</a:t>
            </a:r>
          </a:p>
          <a:p>
            <a:pPr lvl="1"/>
            <a:r>
              <a:rPr lang="en-US" dirty="0"/>
              <a:t>Often measured by calculating the load, counting the number of repetitions, sets, etc. of the specific activity.</a:t>
            </a:r>
          </a:p>
          <a:p>
            <a:pPr lvl="1"/>
            <a:r>
              <a:rPr lang="en-US" b="1" dirty="0"/>
              <a:t>50-foot contacts during a training session is low, over 200+ is high for plyos.</a:t>
            </a:r>
          </a:p>
          <a:p>
            <a:r>
              <a:rPr lang="en-US" dirty="0"/>
              <a:t>Frequency:</a:t>
            </a:r>
          </a:p>
          <a:p>
            <a:pPr lvl="1"/>
            <a:r>
              <a:rPr lang="en-US" dirty="0"/>
              <a:t>Number of exercise sessions that take place during the training or cycle.</a:t>
            </a:r>
          </a:p>
          <a:p>
            <a:r>
              <a:rPr lang="en-US" dirty="0"/>
              <a:t>Recovery:</a:t>
            </a:r>
          </a:p>
          <a:p>
            <a:pPr lvl="1"/>
            <a:r>
              <a:rPr lang="en-US" dirty="0"/>
              <a:t>48-72 hours between exercise bouts.</a:t>
            </a:r>
          </a:p>
          <a:p>
            <a:r>
              <a:rPr lang="en-US" dirty="0"/>
              <a:t>Specificity:</a:t>
            </a:r>
          </a:p>
          <a:p>
            <a:pPr lvl="1"/>
            <a:r>
              <a:rPr lang="en-US" dirty="0"/>
              <a:t>Dependent upon the athlete's sport and position.</a:t>
            </a:r>
          </a:p>
          <a:p>
            <a:pPr lvl="1"/>
            <a:endParaRPr lang="en-US" dirty="0"/>
          </a:p>
        </p:txBody>
      </p:sp>
      <p:sp>
        <p:nvSpPr>
          <p:cNvPr id="5" name="Date Placeholder 4">
            <a:extLst>
              <a:ext uri="{FF2B5EF4-FFF2-40B4-BE49-F238E27FC236}">
                <a16:creationId xmlns:a16="http://schemas.microsoft.com/office/drawing/2014/main" id="{304012F0-A201-7A3A-24B9-D36A4CC5F650}"/>
              </a:ext>
            </a:extLst>
          </p:cNvPr>
          <p:cNvSpPr>
            <a:spLocks noGrp="1"/>
          </p:cNvSpPr>
          <p:nvPr>
            <p:ph type="dt" sz="half" idx="10"/>
          </p:nvPr>
        </p:nvSpPr>
        <p:spPr/>
        <p:txBody>
          <a:bodyPr/>
          <a:lstStyle/>
          <a:p>
            <a:fld id="{003E0E29-2C79-4A2A-B61C-A21B8362A50A}" type="datetime2">
              <a:rPr lang="en-US" smtClean="0"/>
              <a:t>Sunday, October 13, 2024</a:t>
            </a:fld>
            <a:endParaRPr lang="en-US"/>
          </a:p>
        </p:txBody>
      </p:sp>
      <p:sp>
        <p:nvSpPr>
          <p:cNvPr id="6" name="Footer Placeholder 5">
            <a:extLst>
              <a:ext uri="{FF2B5EF4-FFF2-40B4-BE49-F238E27FC236}">
                <a16:creationId xmlns:a16="http://schemas.microsoft.com/office/drawing/2014/main" id="{6DFED8FB-9C75-4372-4D15-9D8CEA07B4D3}"/>
              </a:ext>
            </a:extLst>
          </p:cNvPr>
          <p:cNvSpPr>
            <a:spLocks noGrp="1"/>
          </p:cNvSpPr>
          <p:nvPr>
            <p:ph type="ftr" sz="quarter" idx="11"/>
          </p:nvPr>
        </p:nvSpPr>
        <p:spPr/>
        <p:txBody>
          <a:bodyPr/>
          <a:lstStyle/>
          <a:p>
            <a:r>
              <a:rPr lang="en-US" dirty="0"/>
              <a:t>Bryce Groshek, PT, DPT, C-PS, TPI Level 1 Certification</a:t>
            </a:r>
          </a:p>
        </p:txBody>
      </p:sp>
      <p:sp>
        <p:nvSpPr>
          <p:cNvPr id="7" name="Slide Number Placeholder 6">
            <a:extLst>
              <a:ext uri="{FF2B5EF4-FFF2-40B4-BE49-F238E27FC236}">
                <a16:creationId xmlns:a16="http://schemas.microsoft.com/office/drawing/2014/main" id="{EE6E950F-C800-ECD9-F205-EF7FEDDD0BD2}"/>
              </a:ext>
            </a:extLst>
          </p:cNvPr>
          <p:cNvSpPr>
            <a:spLocks noGrp="1"/>
          </p:cNvSpPr>
          <p:nvPr>
            <p:ph type="sldNum" sz="quarter" idx="12"/>
          </p:nvPr>
        </p:nvSpPr>
        <p:spPr/>
        <p:txBody>
          <a:bodyPr/>
          <a:lstStyle/>
          <a:p>
            <a:fld id="{7BE69E03-4804-4553-A1EC-F089884EF50F}" type="slidenum">
              <a:rPr lang="en-US" smtClean="0"/>
              <a:t>17</a:t>
            </a:fld>
            <a:endParaRPr lang="en-US"/>
          </a:p>
        </p:txBody>
      </p:sp>
    </p:spTree>
    <p:extLst>
      <p:ext uri="{BB962C8B-B14F-4D97-AF65-F5344CB8AC3E}">
        <p14:creationId xmlns:p14="http://schemas.microsoft.com/office/powerpoint/2010/main" val="2228910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Background Solid Rectangle">
            <a:extLst>
              <a:ext uri="{FF2B5EF4-FFF2-40B4-BE49-F238E27FC236}">
                <a16:creationId xmlns:a16="http://schemas.microsoft.com/office/drawing/2014/main" id="{76D32598-E3DA-4501-BFB4-5D4B48F3B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Background Gray Rectangle">
            <a:extLst>
              <a:ext uri="{FF2B5EF4-FFF2-40B4-BE49-F238E27FC236}">
                <a16:creationId xmlns:a16="http://schemas.microsoft.com/office/drawing/2014/main" id="{5E4B973A-8BBF-4048-AFEE-C6E3088C6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White Rectangle">
            <a:extLst>
              <a:ext uri="{FF2B5EF4-FFF2-40B4-BE49-F238E27FC236}">
                <a16:creationId xmlns:a16="http://schemas.microsoft.com/office/drawing/2014/main" id="{F8B9E1F5-B063-4315-A954-F340478DA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white and red text on a white background&#10;&#10;Description automatically generated with medium confidence">
            <a:extLst>
              <a:ext uri="{FF2B5EF4-FFF2-40B4-BE49-F238E27FC236}">
                <a16:creationId xmlns:a16="http://schemas.microsoft.com/office/drawing/2014/main" id="{6D8B72CD-ED69-814B-7174-DF0FFFD34073}"/>
              </a:ext>
            </a:extLst>
          </p:cNvPr>
          <p:cNvPicPr>
            <a:picLocks noGrp="1" noChangeAspect="1"/>
          </p:cNvPicPr>
          <p:nvPr>
            <p:ph sz="half" idx="1"/>
          </p:nvPr>
        </p:nvPicPr>
        <p:blipFill>
          <a:blip r:embed="rId2"/>
          <a:srcRect l="2025" r="569" b="-1"/>
          <a:stretch/>
        </p:blipFill>
        <p:spPr>
          <a:xfrm>
            <a:off x="1414907" y="501967"/>
            <a:ext cx="9299298" cy="5346376"/>
          </a:xfrm>
          <a:prstGeom prst="rect">
            <a:avLst/>
          </a:prstGeom>
        </p:spPr>
      </p:pic>
      <p:sp>
        <p:nvSpPr>
          <p:cNvPr id="7" name="Slide Number Placeholder 6">
            <a:extLst>
              <a:ext uri="{FF2B5EF4-FFF2-40B4-BE49-F238E27FC236}">
                <a16:creationId xmlns:a16="http://schemas.microsoft.com/office/drawing/2014/main" id="{22907227-C889-700C-56EE-06D3C47A9C8E}"/>
              </a:ext>
            </a:extLst>
          </p:cNvPr>
          <p:cNvSpPr>
            <a:spLocks noGrp="1"/>
          </p:cNvSpPr>
          <p:nvPr>
            <p:ph type="sldNum" sz="quarter" idx="12"/>
          </p:nvPr>
        </p:nvSpPr>
        <p:spPr>
          <a:xfrm>
            <a:off x="11504676" y="-14198"/>
            <a:ext cx="685800" cy="685800"/>
          </a:xfrm>
        </p:spPr>
        <p:txBody>
          <a:bodyPr vert="horz" lIns="91440" tIns="45720" rIns="91440" bIns="45720" rtlCol="0" anchor="ctr">
            <a:normAutofit/>
          </a:bodyPr>
          <a:lstStyle/>
          <a:p>
            <a:pPr>
              <a:spcAft>
                <a:spcPts val="600"/>
              </a:spcAft>
            </a:pPr>
            <a:fld id="{7BE69E03-4804-4553-A1EC-F089884EF50F}" type="slidenum">
              <a:rPr lang="en-US" sz="1200" smtClean="0"/>
              <a:pPr>
                <a:spcAft>
                  <a:spcPts val="600"/>
                </a:spcAft>
              </a:pPr>
              <a:t>18</a:t>
            </a:fld>
            <a:endParaRPr lang="en-US" sz="1200"/>
          </a:p>
        </p:txBody>
      </p:sp>
      <p:sp>
        <p:nvSpPr>
          <p:cNvPr id="5" name="Date Placeholder 4">
            <a:extLst>
              <a:ext uri="{FF2B5EF4-FFF2-40B4-BE49-F238E27FC236}">
                <a16:creationId xmlns:a16="http://schemas.microsoft.com/office/drawing/2014/main" id="{6DF4D479-5BBA-B711-731A-2E24ABA72938}"/>
              </a:ext>
            </a:extLst>
          </p:cNvPr>
          <p:cNvSpPr>
            <a:spLocks noGrp="1"/>
          </p:cNvSpPr>
          <p:nvPr>
            <p:ph type="dt" sz="half" idx="10"/>
          </p:nvPr>
        </p:nvSpPr>
        <p:spPr>
          <a:xfrm>
            <a:off x="422899" y="6217920"/>
            <a:ext cx="2743200" cy="640080"/>
          </a:xfrm>
        </p:spPr>
        <p:txBody>
          <a:bodyPr vert="horz" lIns="91440" tIns="45720" rIns="91440" bIns="45720" rtlCol="0" anchor="ctr">
            <a:normAutofit/>
          </a:bodyPr>
          <a:lstStyle/>
          <a:p>
            <a:pPr>
              <a:spcAft>
                <a:spcPts val="600"/>
              </a:spcAft>
            </a:pPr>
            <a:fld id="{003E0E29-2C79-4A2A-B61C-A21B8362A50A}" type="datetime2">
              <a:rPr lang="en-US" sz="1200" smtClean="0"/>
              <a:pPr>
                <a:spcAft>
                  <a:spcPts val="600"/>
                </a:spcAft>
              </a:pPr>
              <a:t>Sunday, October 13, 2024</a:t>
            </a:fld>
            <a:endParaRPr lang="en-US" sz="1200"/>
          </a:p>
        </p:txBody>
      </p:sp>
      <p:sp>
        <p:nvSpPr>
          <p:cNvPr id="6" name="Footer Placeholder 5">
            <a:extLst>
              <a:ext uri="{FF2B5EF4-FFF2-40B4-BE49-F238E27FC236}">
                <a16:creationId xmlns:a16="http://schemas.microsoft.com/office/drawing/2014/main" id="{FB135C9B-F7C2-6FD7-2516-FA817D699290}"/>
              </a:ext>
            </a:extLst>
          </p:cNvPr>
          <p:cNvSpPr>
            <a:spLocks noGrp="1"/>
          </p:cNvSpPr>
          <p:nvPr>
            <p:ph type="ftr" sz="quarter" idx="11"/>
          </p:nvPr>
        </p:nvSpPr>
        <p:spPr>
          <a:xfrm>
            <a:off x="6842943" y="6217920"/>
            <a:ext cx="4114800" cy="640080"/>
          </a:xfrm>
        </p:spPr>
        <p:txBody>
          <a:bodyPr vert="horz" lIns="91440" tIns="45720" rIns="91440" bIns="45720" rtlCol="0" anchor="ctr">
            <a:normAutofit/>
          </a:bodyPr>
          <a:lstStyle/>
          <a:p>
            <a:r>
              <a:rPr lang="en-US" sz="1200" dirty="0"/>
              <a:t>Bryce Groshek, PT, DPT, C-PS, TPI Level 1 Certification</a:t>
            </a:r>
          </a:p>
        </p:txBody>
      </p:sp>
      <p:cxnSp>
        <p:nvCxnSpPr>
          <p:cNvPr id="20" name="Vertical Connector">
            <a:extLst>
              <a:ext uri="{FF2B5EF4-FFF2-40B4-BE49-F238E27FC236}">
                <a16:creationId xmlns:a16="http://schemas.microsoft.com/office/drawing/2014/main" id="{BC285879-A8BE-48EA-B72D-8D4135047E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2" name="Horizontal Connector 2">
            <a:extLst>
              <a:ext uri="{FF2B5EF4-FFF2-40B4-BE49-F238E27FC236}">
                <a16:creationId xmlns:a16="http://schemas.microsoft.com/office/drawing/2014/main" id="{5D0002A5-5632-4B3D-9D26-3CDEACAF84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686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79C7C-EEF5-4683-FDC5-AE083CCDCF32}"/>
              </a:ext>
            </a:extLst>
          </p:cNvPr>
          <p:cNvSpPr>
            <a:spLocks noGrp="1"/>
          </p:cNvSpPr>
          <p:nvPr>
            <p:ph type="title"/>
          </p:nvPr>
        </p:nvSpPr>
        <p:spPr/>
        <p:txBody>
          <a:bodyPr>
            <a:normAutofit fontScale="90000"/>
          </a:bodyPr>
          <a:lstStyle/>
          <a:p>
            <a:r>
              <a:rPr lang="en-US" dirty="0"/>
              <a:t>Examples of Volume and Vol in Respect to Intensity</a:t>
            </a:r>
          </a:p>
        </p:txBody>
      </p:sp>
      <p:sp>
        <p:nvSpPr>
          <p:cNvPr id="5" name="Date Placeholder 4">
            <a:extLst>
              <a:ext uri="{FF2B5EF4-FFF2-40B4-BE49-F238E27FC236}">
                <a16:creationId xmlns:a16="http://schemas.microsoft.com/office/drawing/2014/main" id="{6B33600C-E422-8C3B-5FB7-EAD73FECD883}"/>
              </a:ext>
            </a:extLst>
          </p:cNvPr>
          <p:cNvSpPr>
            <a:spLocks noGrp="1"/>
          </p:cNvSpPr>
          <p:nvPr>
            <p:ph type="dt" sz="half" idx="10"/>
          </p:nvPr>
        </p:nvSpPr>
        <p:spPr/>
        <p:txBody>
          <a:bodyPr/>
          <a:lstStyle/>
          <a:p>
            <a:fld id="{003E0E29-2C79-4A2A-B61C-A21B8362A50A}" type="datetime2">
              <a:rPr lang="en-US" smtClean="0"/>
              <a:t>Sunday, October 13, 2024</a:t>
            </a:fld>
            <a:endParaRPr lang="en-US"/>
          </a:p>
        </p:txBody>
      </p:sp>
      <p:sp>
        <p:nvSpPr>
          <p:cNvPr id="6" name="Footer Placeholder 5">
            <a:extLst>
              <a:ext uri="{FF2B5EF4-FFF2-40B4-BE49-F238E27FC236}">
                <a16:creationId xmlns:a16="http://schemas.microsoft.com/office/drawing/2014/main" id="{A2E5D9FB-98F2-DCA7-64DC-AB42908E7D72}"/>
              </a:ext>
            </a:extLst>
          </p:cNvPr>
          <p:cNvSpPr>
            <a:spLocks noGrp="1"/>
          </p:cNvSpPr>
          <p:nvPr>
            <p:ph type="ftr" sz="quarter" idx="11"/>
          </p:nvPr>
        </p:nvSpPr>
        <p:spPr/>
        <p:txBody>
          <a:bodyPr/>
          <a:lstStyle/>
          <a:p>
            <a:r>
              <a:rPr lang="en-US" dirty="0"/>
              <a:t>Bryce Groshek, PT, DPT, C-PS, TPI Level 1 Certification</a:t>
            </a:r>
          </a:p>
        </p:txBody>
      </p:sp>
      <p:sp>
        <p:nvSpPr>
          <p:cNvPr id="7" name="Slide Number Placeholder 6">
            <a:extLst>
              <a:ext uri="{FF2B5EF4-FFF2-40B4-BE49-F238E27FC236}">
                <a16:creationId xmlns:a16="http://schemas.microsoft.com/office/drawing/2014/main" id="{BE7451EE-1EF1-23C3-B7DC-91EF37E2651A}"/>
              </a:ext>
            </a:extLst>
          </p:cNvPr>
          <p:cNvSpPr>
            <a:spLocks noGrp="1"/>
          </p:cNvSpPr>
          <p:nvPr>
            <p:ph type="sldNum" sz="quarter" idx="12"/>
          </p:nvPr>
        </p:nvSpPr>
        <p:spPr/>
        <p:txBody>
          <a:bodyPr/>
          <a:lstStyle/>
          <a:p>
            <a:fld id="{7BE69E03-4804-4553-A1EC-F089884EF50F}" type="slidenum">
              <a:rPr lang="en-US" smtClean="0"/>
              <a:t>19</a:t>
            </a:fld>
            <a:endParaRPr lang="en-US"/>
          </a:p>
        </p:txBody>
      </p:sp>
      <p:pic>
        <p:nvPicPr>
          <p:cNvPr id="9" name="Picture 8" descr="A close-up of a chart&#10;&#10;Description automatically generated">
            <a:extLst>
              <a:ext uri="{FF2B5EF4-FFF2-40B4-BE49-F238E27FC236}">
                <a16:creationId xmlns:a16="http://schemas.microsoft.com/office/drawing/2014/main" id="{B763226F-B7C6-6C29-FD40-6BE0F7ECBDC7}"/>
              </a:ext>
            </a:extLst>
          </p:cNvPr>
          <p:cNvPicPr>
            <a:picLocks noChangeAspect="1"/>
          </p:cNvPicPr>
          <p:nvPr/>
        </p:nvPicPr>
        <p:blipFill>
          <a:blip r:embed="rId2"/>
          <a:stretch>
            <a:fillRect/>
          </a:stretch>
        </p:blipFill>
        <p:spPr>
          <a:xfrm>
            <a:off x="1755688" y="2235200"/>
            <a:ext cx="8680624" cy="3457054"/>
          </a:xfrm>
          <a:prstGeom prst="rect">
            <a:avLst/>
          </a:prstGeom>
        </p:spPr>
      </p:pic>
    </p:spTree>
    <p:extLst>
      <p:ext uri="{BB962C8B-B14F-4D97-AF65-F5344CB8AC3E}">
        <p14:creationId xmlns:p14="http://schemas.microsoft.com/office/powerpoint/2010/main" val="290801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4B51D-1DD5-EE61-40C8-74C170DF539B}"/>
              </a:ext>
            </a:extLst>
          </p:cNvPr>
          <p:cNvSpPr>
            <a:spLocks noGrp="1"/>
          </p:cNvSpPr>
          <p:nvPr>
            <p:ph type="title"/>
          </p:nvPr>
        </p:nvSpPr>
        <p:spPr/>
        <p:txBody>
          <a:bodyPr/>
          <a:lstStyle/>
          <a:p>
            <a:r>
              <a:rPr lang="en-US" dirty="0"/>
              <a:t>Presentation Objectives</a:t>
            </a:r>
          </a:p>
        </p:txBody>
      </p:sp>
      <p:sp>
        <p:nvSpPr>
          <p:cNvPr id="3" name="Content Placeholder 2">
            <a:extLst>
              <a:ext uri="{FF2B5EF4-FFF2-40B4-BE49-F238E27FC236}">
                <a16:creationId xmlns:a16="http://schemas.microsoft.com/office/drawing/2014/main" id="{D981954C-BEA3-F77B-9F78-277B93D49317}"/>
              </a:ext>
            </a:extLst>
          </p:cNvPr>
          <p:cNvSpPr>
            <a:spLocks noGrp="1"/>
          </p:cNvSpPr>
          <p:nvPr>
            <p:ph idx="1"/>
          </p:nvPr>
        </p:nvSpPr>
        <p:spPr/>
        <p:txBody>
          <a:bodyPr/>
          <a:lstStyle/>
          <a:p>
            <a:r>
              <a:rPr lang="en-US" dirty="0"/>
              <a:t>Provide an overview of plyometrics</a:t>
            </a:r>
          </a:p>
          <a:p>
            <a:pPr lvl="1"/>
            <a:r>
              <a:rPr lang="en-US" dirty="0"/>
              <a:t>Definitions </a:t>
            </a:r>
          </a:p>
          <a:p>
            <a:pPr lvl="1"/>
            <a:r>
              <a:rPr lang="en-US" dirty="0"/>
              <a:t>Phases</a:t>
            </a:r>
          </a:p>
          <a:p>
            <a:pPr lvl="1"/>
            <a:r>
              <a:rPr lang="en-US" dirty="0"/>
              <a:t>In-depth science behind how they work/act</a:t>
            </a:r>
          </a:p>
          <a:p>
            <a:r>
              <a:rPr lang="en-US" dirty="0"/>
              <a:t>Describe clinical guidelines and contraindications</a:t>
            </a:r>
          </a:p>
          <a:p>
            <a:r>
              <a:rPr lang="en-US" dirty="0"/>
              <a:t>Be able to generate a sample plyometric program </a:t>
            </a:r>
          </a:p>
        </p:txBody>
      </p:sp>
      <p:sp>
        <p:nvSpPr>
          <p:cNvPr id="4" name="Date Placeholder 3">
            <a:extLst>
              <a:ext uri="{FF2B5EF4-FFF2-40B4-BE49-F238E27FC236}">
                <a16:creationId xmlns:a16="http://schemas.microsoft.com/office/drawing/2014/main" id="{986F9431-C78D-C9E8-3D63-1B06565806F9}"/>
              </a:ext>
            </a:extLst>
          </p:cNvPr>
          <p:cNvSpPr>
            <a:spLocks noGrp="1"/>
          </p:cNvSpPr>
          <p:nvPr>
            <p:ph type="dt" sz="half" idx="10"/>
          </p:nvPr>
        </p:nvSpPr>
        <p:spPr/>
        <p:txBody>
          <a:bodyPr/>
          <a:lstStyle/>
          <a:p>
            <a:fld id="{57997BA6-BEF8-495F-ACCD-8D19769E4FC6}" type="datetime2">
              <a:rPr lang="en-US" smtClean="0"/>
              <a:t>Sunday, October 13, 2024</a:t>
            </a:fld>
            <a:endParaRPr lang="en-US" dirty="0"/>
          </a:p>
        </p:txBody>
      </p:sp>
      <p:sp>
        <p:nvSpPr>
          <p:cNvPr id="5" name="Footer Placeholder 4">
            <a:extLst>
              <a:ext uri="{FF2B5EF4-FFF2-40B4-BE49-F238E27FC236}">
                <a16:creationId xmlns:a16="http://schemas.microsoft.com/office/drawing/2014/main" id="{12D6344C-7E08-A0A2-9EE7-C700E1271ACF}"/>
              </a:ext>
            </a:extLst>
          </p:cNvPr>
          <p:cNvSpPr>
            <a:spLocks noGrp="1"/>
          </p:cNvSpPr>
          <p:nvPr>
            <p:ph type="ftr" sz="quarter" idx="11"/>
          </p:nvPr>
        </p:nvSpPr>
        <p:spPr/>
        <p:txBody>
          <a:bodyPr/>
          <a:lstStyle/>
          <a:p>
            <a:r>
              <a:rPr lang="en-US" dirty="0"/>
              <a:t>Bryce Groshek, PT, DPT, C-PS, TPI Level 1 Certification</a:t>
            </a:r>
          </a:p>
        </p:txBody>
      </p:sp>
      <p:sp>
        <p:nvSpPr>
          <p:cNvPr id="6" name="Slide Number Placeholder 5">
            <a:extLst>
              <a:ext uri="{FF2B5EF4-FFF2-40B4-BE49-F238E27FC236}">
                <a16:creationId xmlns:a16="http://schemas.microsoft.com/office/drawing/2014/main" id="{8C095D35-9C16-2FA4-3DA3-04B583E3DD1E}"/>
              </a:ext>
            </a:extLst>
          </p:cNvPr>
          <p:cNvSpPr>
            <a:spLocks noGrp="1"/>
          </p:cNvSpPr>
          <p:nvPr>
            <p:ph type="sldNum" sz="quarter" idx="12"/>
          </p:nvPr>
        </p:nvSpPr>
        <p:spPr/>
        <p:txBody>
          <a:bodyPr/>
          <a:lstStyle/>
          <a:p>
            <a:fld id="{7BE69E03-4804-4553-A1EC-F089884EF50F}" type="slidenum">
              <a:rPr lang="en-US" smtClean="0"/>
              <a:t>2</a:t>
            </a:fld>
            <a:endParaRPr lang="en-US"/>
          </a:p>
        </p:txBody>
      </p:sp>
    </p:spTree>
    <p:extLst>
      <p:ext uri="{BB962C8B-B14F-4D97-AF65-F5344CB8AC3E}">
        <p14:creationId xmlns:p14="http://schemas.microsoft.com/office/powerpoint/2010/main" val="53341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5F138-D891-E98E-5DF8-D12961DDBFC5}"/>
              </a:ext>
            </a:extLst>
          </p:cNvPr>
          <p:cNvSpPr>
            <a:spLocks noGrp="1"/>
          </p:cNvSpPr>
          <p:nvPr>
            <p:ph type="title"/>
          </p:nvPr>
        </p:nvSpPr>
        <p:spPr/>
        <p:txBody>
          <a:bodyPr>
            <a:normAutofit fontScale="90000"/>
          </a:bodyPr>
          <a:lstStyle/>
          <a:p>
            <a:r>
              <a:rPr lang="en-US"/>
              <a:t>Contraindications for Plyo Training</a:t>
            </a:r>
            <a:endParaRPr lang="en-US" dirty="0"/>
          </a:p>
        </p:txBody>
      </p:sp>
      <p:sp>
        <p:nvSpPr>
          <p:cNvPr id="3" name="Content Placeholder 2">
            <a:extLst>
              <a:ext uri="{FF2B5EF4-FFF2-40B4-BE49-F238E27FC236}">
                <a16:creationId xmlns:a16="http://schemas.microsoft.com/office/drawing/2014/main" id="{B3073DD4-F1D1-8DF8-6165-18CB50ACA3E6}"/>
              </a:ext>
            </a:extLst>
          </p:cNvPr>
          <p:cNvSpPr>
            <a:spLocks noGrp="1"/>
          </p:cNvSpPr>
          <p:nvPr>
            <p:ph sz="half" idx="1"/>
          </p:nvPr>
        </p:nvSpPr>
        <p:spPr/>
        <p:txBody>
          <a:bodyPr/>
          <a:lstStyle/>
          <a:p>
            <a:r>
              <a:rPr lang="en-US" dirty="0"/>
              <a:t>Pain</a:t>
            </a:r>
          </a:p>
          <a:p>
            <a:r>
              <a:rPr lang="en-US" dirty="0"/>
              <a:t>Inflammation</a:t>
            </a:r>
          </a:p>
          <a:p>
            <a:r>
              <a:rPr lang="en-US" dirty="0"/>
              <a:t>Acute or subacute sprains</a:t>
            </a:r>
          </a:p>
          <a:p>
            <a:r>
              <a:rPr lang="en-US" dirty="0"/>
              <a:t>Joint instability </a:t>
            </a:r>
          </a:p>
          <a:p>
            <a:r>
              <a:rPr lang="en-US" dirty="0"/>
              <a:t>Soft tissue limitations-based d/t post-op.</a:t>
            </a:r>
          </a:p>
          <a:p>
            <a:r>
              <a:rPr lang="en-US" dirty="0"/>
              <a:t>Lacking foundational strength or training base</a:t>
            </a:r>
          </a:p>
          <a:p>
            <a:pPr lvl="1"/>
            <a:r>
              <a:rPr lang="en-US" dirty="0"/>
              <a:t>Lack of motor control/coordination </a:t>
            </a:r>
          </a:p>
        </p:txBody>
      </p:sp>
      <p:sp>
        <p:nvSpPr>
          <p:cNvPr id="5" name="Date Placeholder 4">
            <a:extLst>
              <a:ext uri="{FF2B5EF4-FFF2-40B4-BE49-F238E27FC236}">
                <a16:creationId xmlns:a16="http://schemas.microsoft.com/office/drawing/2014/main" id="{9CD358D1-01D0-7FFF-7AA9-7C5FB5213C07}"/>
              </a:ext>
            </a:extLst>
          </p:cNvPr>
          <p:cNvSpPr>
            <a:spLocks noGrp="1"/>
          </p:cNvSpPr>
          <p:nvPr>
            <p:ph type="dt" sz="half" idx="10"/>
          </p:nvPr>
        </p:nvSpPr>
        <p:spPr/>
        <p:txBody>
          <a:bodyPr/>
          <a:lstStyle/>
          <a:p>
            <a:fld id="{003E0E29-2C79-4A2A-B61C-A21B8362A50A}" type="datetime2">
              <a:rPr lang="en-US" smtClean="0"/>
              <a:t>Sunday, October 13, 2024</a:t>
            </a:fld>
            <a:endParaRPr lang="en-US"/>
          </a:p>
        </p:txBody>
      </p:sp>
      <p:sp>
        <p:nvSpPr>
          <p:cNvPr id="6" name="Footer Placeholder 5">
            <a:extLst>
              <a:ext uri="{FF2B5EF4-FFF2-40B4-BE49-F238E27FC236}">
                <a16:creationId xmlns:a16="http://schemas.microsoft.com/office/drawing/2014/main" id="{F0EC4ACB-4FBC-EC3E-A928-507E103F4AE1}"/>
              </a:ext>
            </a:extLst>
          </p:cNvPr>
          <p:cNvSpPr>
            <a:spLocks noGrp="1"/>
          </p:cNvSpPr>
          <p:nvPr>
            <p:ph type="ftr" sz="quarter" idx="11"/>
          </p:nvPr>
        </p:nvSpPr>
        <p:spPr/>
        <p:txBody>
          <a:bodyPr/>
          <a:lstStyle/>
          <a:p>
            <a:r>
              <a:rPr lang="en-US" dirty="0"/>
              <a:t>Bryce Groshek, PT, DPT, C-PS, TPI Level 1 Certification</a:t>
            </a:r>
          </a:p>
        </p:txBody>
      </p:sp>
      <p:sp>
        <p:nvSpPr>
          <p:cNvPr id="7" name="Slide Number Placeholder 6">
            <a:extLst>
              <a:ext uri="{FF2B5EF4-FFF2-40B4-BE49-F238E27FC236}">
                <a16:creationId xmlns:a16="http://schemas.microsoft.com/office/drawing/2014/main" id="{077874E4-A2C1-7A42-02A2-4C23D64F1AA2}"/>
              </a:ext>
            </a:extLst>
          </p:cNvPr>
          <p:cNvSpPr>
            <a:spLocks noGrp="1"/>
          </p:cNvSpPr>
          <p:nvPr>
            <p:ph type="sldNum" sz="quarter" idx="12"/>
          </p:nvPr>
        </p:nvSpPr>
        <p:spPr/>
        <p:txBody>
          <a:bodyPr/>
          <a:lstStyle/>
          <a:p>
            <a:fld id="{7BE69E03-4804-4553-A1EC-F089884EF50F}" type="slidenum">
              <a:rPr lang="en-US" smtClean="0"/>
              <a:t>20</a:t>
            </a:fld>
            <a:endParaRPr lang="en-US"/>
          </a:p>
        </p:txBody>
      </p:sp>
      <p:pic>
        <p:nvPicPr>
          <p:cNvPr id="15362" name="Picture 2" descr="Plyometrics for Runners: You're ...">
            <a:extLst>
              <a:ext uri="{FF2B5EF4-FFF2-40B4-BE49-F238E27FC236}">
                <a16:creationId xmlns:a16="http://schemas.microsoft.com/office/drawing/2014/main" id="{2F91F455-BD4D-7ECB-FF31-BAFBC8159C0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28527" y="1876601"/>
            <a:ext cx="4547316" cy="3419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685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7E37C-187F-251F-4A3C-3F6B7565B1CF}"/>
              </a:ext>
            </a:extLst>
          </p:cNvPr>
          <p:cNvSpPr>
            <a:spLocks noGrp="1"/>
          </p:cNvSpPr>
          <p:nvPr>
            <p:ph type="title"/>
          </p:nvPr>
        </p:nvSpPr>
        <p:spPr/>
        <p:txBody>
          <a:bodyPr>
            <a:normAutofit fontScale="90000"/>
          </a:bodyPr>
          <a:lstStyle/>
          <a:p>
            <a:r>
              <a:rPr lang="en-US" dirty="0"/>
              <a:t>Variables in Sport Plyos Can Impact</a:t>
            </a:r>
          </a:p>
        </p:txBody>
      </p:sp>
      <p:sp>
        <p:nvSpPr>
          <p:cNvPr id="3" name="Content Placeholder 2">
            <a:extLst>
              <a:ext uri="{FF2B5EF4-FFF2-40B4-BE49-F238E27FC236}">
                <a16:creationId xmlns:a16="http://schemas.microsoft.com/office/drawing/2014/main" id="{07B054D2-BDE7-202D-979D-DEB7C4D14D17}"/>
              </a:ext>
            </a:extLst>
          </p:cNvPr>
          <p:cNvSpPr>
            <a:spLocks noGrp="1"/>
          </p:cNvSpPr>
          <p:nvPr>
            <p:ph sz="half" idx="1"/>
          </p:nvPr>
        </p:nvSpPr>
        <p:spPr/>
        <p:txBody>
          <a:bodyPr>
            <a:normAutofit fontScale="85000" lnSpcReduction="10000"/>
          </a:bodyPr>
          <a:lstStyle/>
          <a:p>
            <a:r>
              <a:rPr lang="en-US" dirty="0"/>
              <a:t>Jump Height:</a:t>
            </a:r>
          </a:p>
          <a:p>
            <a:pPr lvl="1"/>
            <a:r>
              <a:rPr lang="en-US" dirty="0"/>
              <a:t>1-5 sessions/</a:t>
            </a:r>
            <a:r>
              <a:rPr lang="en-US" dirty="0" err="1"/>
              <a:t>wk</a:t>
            </a:r>
            <a:r>
              <a:rPr lang="en-US" dirty="0"/>
              <a:t> or tallied as total training sessions from 6-greater than 25 sessions.</a:t>
            </a:r>
          </a:p>
          <a:p>
            <a:pPr lvl="1"/>
            <a:r>
              <a:rPr lang="en-US" dirty="0"/>
              <a:t>Volume of jump training varies from 400-1700 jumps.</a:t>
            </a:r>
          </a:p>
          <a:p>
            <a:pPr lvl="1"/>
            <a:r>
              <a:rPr lang="en-US" b="1" dirty="0"/>
              <a:t>It seems to be that although many variables seem to be/can be manipulated improved vertical jump performance is a consistent outcome after plyo program.</a:t>
            </a:r>
          </a:p>
          <a:p>
            <a:r>
              <a:rPr lang="en-US" dirty="0"/>
              <a:t>Sprint Speed:</a:t>
            </a:r>
          </a:p>
          <a:p>
            <a:pPr lvl="1"/>
            <a:r>
              <a:rPr lang="en-US" dirty="0"/>
              <a:t>Volume of greater than 80 jumps/session seem to result in the best benefit.</a:t>
            </a:r>
          </a:p>
          <a:p>
            <a:pPr lvl="1"/>
            <a:r>
              <a:rPr lang="en-US" b="1" dirty="0"/>
              <a:t>One consistent finding is that sprint performance was not found to be significantly greater when plyos are combined with other types of exercise to when they are performed in isolation.</a:t>
            </a:r>
          </a:p>
        </p:txBody>
      </p:sp>
      <p:sp>
        <p:nvSpPr>
          <p:cNvPr id="4" name="Content Placeholder 3">
            <a:extLst>
              <a:ext uri="{FF2B5EF4-FFF2-40B4-BE49-F238E27FC236}">
                <a16:creationId xmlns:a16="http://schemas.microsoft.com/office/drawing/2014/main" id="{45E4B970-D65F-9B26-BCD6-861FAEF3BE3B}"/>
              </a:ext>
            </a:extLst>
          </p:cNvPr>
          <p:cNvSpPr>
            <a:spLocks noGrp="1"/>
          </p:cNvSpPr>
          <p:nvPr>
            <p:ph sz="half" idx="2"/>
          </p:nvPr>
        </p:nvSpPr>
        <p:spPr/>
        <p:txBody>
          <a:bodyPr>
            <a:normAutofit fontScale="85000" lnSpcReduction="10000"/>
          </a:bodyPr>
          <a:lstStyle/>
          <a:p>
            <a:r>
              <a:rPr lang="en-US" dirty="0"/>
              <a:t>Injury prevention:</a:t>
            </a:r>
          </a:p>
          <a:p>
            <a:pPr lvl="1"/>
            <a:r>
              <a:rPr lang="en-US" dirty="0"/>
              <a:t>A growing amount of evidence exists indicating thar LE plyometric exercises and training may be help prevent first time non-contact ACL injuries.</a:t>
            </a:r>
          </a:p>
          <a:p>
            <a:pPr lvl="1"/>
            <a:r>
              <a:rPr lang="en-US" dirty="0"/>
              <a:t>An introduction of a proper plyometric program can increase NM control in all 3 planes, which will subsequently decrease stress on the ACL, and shift it more towards other more capable tissues.</a:t>
            </a:r>
          </a:p>
        </p:txBody>
      </p:sp>
      <p:sp>
        <p:nvSpPr>
          <p:cNvPr id="5" name="Date Placeholder 4">
            <a:extLst>
              <a:ext uri="{FF2B5EF4-FFF2-40B4-BE49-F238E27FC236}">
                <a16:creationId xmlns:a16="http://schemas.microsoft.com/office/drawing/2014/main" id="{E5F754B9-2CDB-48AB-B9FA-6058B77E29B0}"/>
              </a:ext>
            </a:extLst>
          </p:cNvPr>
          <p:cNvSpPr>
            <a:spLocks noGrp="1"/>
          </p:cNvSpPr>
          <p:nvPr>
            <p:ph type="dt" sz="half" idx="10"/>
          </p:nvPr>
        </p:nvSpPr>
        <p:spPr/>
        <p:txBody>
          <a:bodyPr/>
          <a:lstStyle/>
          <a:p>
            <a:fld id="{003E0E29-2C79-4A2A-B61C-A21B8362A50A}" type="datetime2">
              <a:rPr lang="en-US" smtClean="0"/>
              <a:t>Sunday, October 13, 2024</a:t>
            </a:fld>
            <a:endParaRPr lang="en-US"/>
          </a:p>
        </p:txBody>
      </p:sp>
      <p:sp>
        <p:nvSpPr>
          <p:cNvPr id="6" name="Footer Placeholder 5">
            <a:extLst>
              <a:ext uri="{FF2B5EF4-FFF2-40B4-BE49-F238E27FC236}">
                <a16:creationId xmlns:a16="http://schemas.microsoft.com/office/drawing/2014/main" id="{94C7CA2F-4F96-783F-D82B-84459084F1E3}"/>
              </a:ext>
            </a:extLst>
          </p:cNvPr>
          <p:cNvSpPr>
            <a:spLocks noGrp="1"/>
          </p:cNvSpPr>
          <p:nvPr>
            <p:ph type="ftr" sz="quarter" idx="11"/>
          </p:nvPr>
        </p:nvSpPr>
        <p:spPr/>
        <p:txBody>
          <a:bodyPr/>
          <a:lstStyle/>
          <a:p>
            <a:r>
              <a:rPr lang="en-US" dirty="0"/>
              <a:t>Bryce Groshek, PT, DPT, C-PS, TPI Level 1 Certification</a:t>
            </a:r>
          </a:p>
        </p:txBody>
      </p:sp>
      <p:sp>
        <p:nvSpPr>
          <p:cNvPr id="7" name="Slide Number Placeholder 6">
            <a:extLst>
              <a:ext uri="{FF2B5EF4-FFF2-40B4-BE49-F238E27FC236}">
                <a16:creationId xmlns:a16="http://schemas.microsoft.com/office/drawing/2014/main" id="{230AFD4A-B989-42A4-7F37-4E6437B2DF76}"/>
              </a:ext>
            </a:extLst>
          </p:cNvPr>
          <p:cNvSpPr>
            <a:spLocks noGrp="1"/>
          </p:cNvSpPr>
          <p:nvPr>
            <p:ph type="sldNum" sz="quarter" idx="12"/>
          </p:nvPr>
        </p:nvSpPr>
        <p:spPr/>
        <p:txBody>
          <a:bodyPr/>
          <a:lstStyle/>
          <a:p>
            <a:fld id="{7BE69E03-4804-4553-A1EC-F089884EF50F}" type="slidenum">
              <a:rPr lang="en-US" smtClean="0"/>
              <a:t>21</a:t>
            </a:fld>
            <a:endParaRPr lang="en-US"/>
          </a:p>
        </p:txBody>
      </p:sp>
    </p:spTree>
    <p:extLst>
      <p:ext uri="{BB962C8B-B14F-4D97-AF65-F5344CB8AC3E}">
        <p14:creationId xmlns:p14="http://schemas.microsoft.com/office/powerpoint/2010/main" val="1664034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4036-7ED6-E194-376F-EA2673D7C025}"/>
              </a:ext>
            </a:extLst>
          </p:cNvPr>
          <p:cNvSpPr>
            <a:spLocks noGrp="1"/>
          </p:cNvSpPr>
          <p:nvPr>
            <p:ph type="title"/>
          </p:nvPr>
        </p:nvSpPr>
        <p:spPr/>
        <p:txBody>
          <a:bodyPr>
            <a:normAutofit fontScale="90000"/>
          </a:bodyPr>
          <a:lstStyle/>
          <a:p>
            <a:r>
              <a:rPr lang="en-US" dirty="0"/>
              <a:t>Basic LE Plyo Pre-training Requirements</a:t>
            </a:r>
          </a:p>
        </p:txBody>
      </p:sp>
      <p:sp>
        <p:nvSpPr>
          <p:cNvPr id="3" name="Content Placeholder 2">
            <a:extLst>
              <a:ext uri="{FF2B5EF4-FFF2-40B4-BE49-F238E27FC236}">
                <a16:creationId xmlns:a16="http://schemas.microsoft.com/office/drawing/2014/main" id="{36B596F6-9A3D-3008-3ADE-1D2F919B81EB}"/>
              </a:ext>
            </a:extLst>
          </p:cNvPr>
          <p:cNvSpPr>
            <a:spLocks noGrp="1"/>
          </p:cNvSpPr>
          <p:nvPr>
            <p:ph sz="half" idx="1"/>
          </p:nvPr>
        </p:nvSpPr>
        <p:spPr/>
        <p:txBody>
          <a:bodyPr/>
          <a:lstStyle/>
          <a:p>
            <a:r>
              <a:rPr lang="en-US" b="1" dirty="0"/>
              <a:t>Before initiating a plyometric exercise program, there should be a systematic functional testing algorithm developed to screen the subject/patient for the ability to participate with LE plyometrics.</a:t>
            </a:r>
          </a:p>
          <a:p>
            <a:endParaRPr lang="en-US" dirty="0"/>
          </a:p>
        </p:txBody>
      </p:sp>
      <p:pic>
        <p:nvPicPr>
          <p:cNvPr id="9" name="Content Placeholder 8">
            <a:extLst>
              <a:ext uri="{FF2B5EF4-FFF2-40B4-BE49-F238E27FC236}">
                <a16:creationId xmlns:a16="http://schemas.microsoft.com/office/drawing/2014/main" id="{AECB0AFA-B3B8-6AEA-9C93-2E6A70B3307D}"/>
              </a:ext>
            </a:extLst>
          </p:cNvPr>
          <p:cNvPicPr>
            <a:picLocks noGrp="1" noChangeAspect="1"/>
          </p:cNvPicPr>
          <p:nvPr>
            <p:ph sz="half" idx="2"/>
          </p:nvPr>
        </p:nvPicPr>
        <p:blipFill>
          <a:blip r:embed="rId2"/>
          <a:stretch>
            <a:fillRect/>
          </a:stretch>
        </p:blipFill>
        <p:spPr>
          <a:xfrm>
            <a:off x="7157623" y="1016672"/>
            <a:ext cx="3778601" cy="4824656"/>
          </a:xfrm>
        </p:spPr>
      </p:pic>
      <p:sp>
        <p:nvSpPr>
          <p:cNvPr id="5" name="Date Placeholder 4">
            <a:extLst>
              <a:ext uri="{FF2B5EF4-FFF2-40B4-BE49-F238E27FC236}">
                <a16:creationId xmlns:a16="http://schemas.microsoft.com/office/drawing/2014/main" id="{90B2EC35-49B1-78E1-611B-83347A65B176}"/>
              </a:ext>
            </a:extLst>
          </p:cNvPr>
          <p:cNvSpPr>
            <a:spLocks noGrp="1"/>
          </p:cNvSpPr>
          <p:nvPr>
            <p:ph type="dt" sz="half" idx="10"/>
          </p:nvPr>
        </p:nvSpPr>
        <p:spPr/>
        <p:txBody>
          <a:bodyPr/>
          <a:lstStyle/>
          <a:p>
            <a:fld id="{003E0E29-2C79-4A2A-B61C-A21B8362A50A}" type="datetime2">
              <a:rPr lang="en-US" smtClean="0"/>
              <a:t>Sunday, October 13, 2024</a:t>
            </a:fld>
            <a:endParaRPr lang="en-US"/>
          </a:p>
        </p:txBody>
      </p:sp>
      <p:sp>
        <p:nvSpPr>
          <p:cNvPr id="6" name="Footer Placeholder 5">
            <a:extLst>
              <a:ext uri="{FF2B5EF4-FFF2-40B4-BE49-F238E27FC236}">
                <a16:creationId xmlns:a16="http://schemas.microsoft.com/office/drawing/2014/main" id="{5FF9F1AA-34B9-F585-E5D5-D2457F424447}"/>
              </a:ext>
            </a:extLst>
          </p:cNvPr>
          <p:cNvSpPr>
            <a:spLocks noGrp="1"/>
          </p:cNvSpPr>
          <p:nvPr>
            <p:ph type="ftr" sz="quarter" idx="11"/>
          </p:nvPr>
        </p:nvSpPr>
        <p:spPr/>
        <p:txBody>
          <a:bodyPr/>
          <a:lstStyle/>
          <a:p>
            <a:r>
              <a:rPr lang="en-US" dirty="0"/>
              <a:t>Bryce Groshek, PT, DPT, C-PS, TPI Level 1 Certification</a:t>
            </a:r>
          </a:p>
        </p:txBody>
      </p:sp>
      <p:sp>
        <p:nvSpPr>
          <p:cNvPr id="7" name="Slide Number Placeholder 6">
            <a:extLst>
              <a:ext uri="{FF2B5EF4-FFF2-40B4-BE49-F238E27FC236}">
                <a16:creationId xmlns:a16="http://schemas.microsoft.com/office/drawing/2014/main" id="{767FD847-AA25-CC3A-F3F7-C1ADF32DE4CB}"/>
              </a:ext>
            </a:extLst>
          </p:cNvPr>
          <p:cNvSpPr>
            <a:spLocks noGrp="1"/>
          </p:cNvSpPr>
          <p:nvPr>
            <p:ph type="sldNum" sz="quarter" idx="12"/>
          </p:nvPr>
        </p:nvSpPr>
        <p:spPr/>
        <p:txBody>
          <a:bodyPr/>
          <a:lstStyle/>
          <a:p>
            <a:fld id="{7BE69E03-4804-4553-A1EC-F089884EF50F}" type="slidenum">
              <a:rPr lang="en-US" smtClean="0"/>
              <a:t>22</a:t>
            </a:fld>
            <a:endParaRPr lang="en-US"/>
          </a:p>
        </p:txBody>
      </p:sp>
    </p:spTree>
    <p:extLst>
      <p:ext uri="{BB962C8B-B14F-4D97-AF65-F5344CB8AC3E}">
        <p14:creationId xmlns:p14="http://schemas.microsoft.com/office/powerpoint/2010/main" val="12532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394C-F0A3-1F7C-88B4-68B493611ECA}"/>
              </a:ext>
            </a:extLst>
          </p:cNvPr>
          <p:cNvSpPr>
            <a:spLocks noGrp="1"/>
          </p:cNvSpPr>
          <p:nvPr>
            <p:ph type="title"/>
          </p:nvPr>
        </p:nvSpPr>
        <p:spPr/>
        <p:txBody>
          <a:bodyPr/>
          <a:lstStyle/>
          <a:p>
            <a:r>
              <a:rPr lang="en-US" dirty="0"/>
              <a:t>LE Plyometric Progression</a:t>
            </a:r>
          </a:p>
        </p:txBody>
      </p:sp>
      <p:sp>
        <p:nvSpPr>
          <p:cNvPr id="3" name="Content Placeholder 2">
            <a:extLst>
              <a:ext uri="{FF2B5EF4-FFF2-40B4-BE49-F238E27FC236}">
                <a16:creationId xmlns:a16="http://schemas.microsoft.com/office/drawing/2014/main" id="{8D36D8CD-C1AF-6E45-B5E3-B81F8E4CF98F}"/>
              </a:ext>
            </a:extLst>
          </p:cNvPr>
          <p:cNvSpPr>
            <a:spLocks noGrp="1"/>
          </p:cNvSpPr>
          <p:nvPr>
            <p:ph sz="half" idx="1"/>
          </p:nvPr>
        </p:nvSpPr>
        <p:spPr>
          <a:xfrm>
            <a:off x="420624" y="1825625"/>
            <a:ext cx="11082528" cy="1927225"/>
          </a:xfrm>
        </p:spPr>
        <p:txBody>
          <a:bodyPr/>
          <a:lstStyle/>
          <a:p>
            <a:r>
              <a:rPr lang="en-US" dirty="0"/>
              <a:t>A progression of plyometric progression is essential, especially in those patients returning to activity from previous injury.</a:t>
            </a:r>
          </a:p>
          <a:p>
            <a:pPr lvl="1"/>
            <a:r>
              <a:rPr lang="en-US" dirty="0"/>
              <a:t>Low-Medium-High</a:t>
            </a:r>
          </a:p>
          <a:p>
            <a:pPr lvl="1"/>
            <a:r>
              <a:rPr lang="en-US" dirty="0"/>
              <a:t>Generally, 2-legged drills are a good start.</a:t>
            </a:r>
          </a:p>
          <a:p>
            <a:pPr lvl="1"/>
            <a:r>
              <a:rPr lang="en-US" dirty="0"/>
              <a:t>Progressing from general to very specific plyometric exercise.</a:t>
            </a:r>
          </a:p>
          <a:p>
            <a:endParaRPr lang="en-US" dirty="0"/>
          </a:p>
        </p:txBody>
      </p:sp>
      <p:sp>
        <p:nvSpPr>
          <p:cNvPr id="5" name="Date Placeholder 4">
            <a:extLst>
              <a:ext uri="{FF2B5EF4-FFF2-40B4-BE49-F238E27FC236}">
                <a16:creationId xmlns:a16="http://schemas.microsoft.com/office/drawing/2014/main" id="{D8F95A34-5E2F-D951-3475-BE1DCD6855E6}"/>
              </a:ext>
            </a:extLst>
          </p:cNvPr>
          <p:cNvSpPr>
            <a:spLocks noGrp="1"/>
          </p:cNvSpPr>
          <p:nvPr>
            <p:ph type="dt" sz="half" idx="10"/>
          </p:nvPr>
        </p:nvSpPr>
        <p:spPr/>
        <p:txBody>
          <a:bodyPr/>
          <a:lstStyle/>
          <a:p>
            <a:fld id="{003E0E29-2C79-4A2A-B61C-A21B8362A50A}" type="datetime2">
              <a:rPr lang="en-US" smtClean="0"/>
              <a:t>Sunday, October 13, 2024</a:t>
            </a:fld>
            <a:endParaRPr lang="en-US"/>
          </a:p>
        </p:txBody>
      </p:sp>
      <p:sp>
        <p:nvSpPr>
          <p:cNvPr id="6" name="Footer Placeholder 5">
            <a:extLst>
              <a:ext uri="{FF2B5EF4-FFF2-40B4-BE49-F238E27FC236}">
                <a16:creationId xmlns:a16="http://schemas.microsoft.com/office/drawing/2014/main" id="{A75F34AD-D20B-FDEB-F617-AF3A248C0CC0}"/>
              </a:ext>
            </a:extLst>
          </p:cNvPr>
          <p:cNvSpPr>
            <a:spLocks noGrp="1"/>
          </p:cNvSpPr>
          <p:nvPr>
            <p:ph type="ftr" sz="quarter" idx="11"/>
          </p:nvPr>
        </p:nvSpPr>
        <p:spPr/>
        <p:txBody>
          <a:bodyPr/>
          <a:lstStyle/>
          <a:p>
            <a:r>
              <a:rPr lang="en-US" dirty="0"/>
              <a:t>Bryce Groshek, PT, DPT, C-PS, TPI Level 1 Certification</a:t>
            </a:r>
          </a:p>
        </p:txBody>
      </p:sp>
      <p:sp>
        <p:nvSpPr>
          <p:cNvPr id="7" name="Slide Number Placeholder 6">
            <a:extLst>
              <a:ext uri="{FF2B5EF4-FFF2-40B4-BE49-F238E27FC236}">
                <a16:creationId xmlns:a16="http://schemas.microsoft.com/office/drawing/2014/main" id="{19694958-1EDA-0A78-FC74-B4E34402D2B9}"/>
              </a:ext>
            </a:extLst>
          </p:cNvPr>
          <p:cNvSpPr>
            <a:spLocks noGrp="1"/>
          </p:cNvSpPr>
          <p:nvPr>
            <p:ph type="sldNum" sz="quarter" idx="12"/>
          </p:nvPr>
        </p:nvSpPr>
        <p:spPr/>
        <p:txBody>
          <a:bodyPr/>
          <a:lstStyle/>
          <a:p>
            <a:fld id="{7BE69E03-4804-4553-A1EC-F089884EF50F}" type="slidenum">
              <a:rPr lang="en-US" smtClean="0"/>
              <a:t>23</a:t>
            </a:fld>
            <a:endParaRPr lang="en-US"/>
          </a:p>
        </p:txBody>
      </p:sp>
      <p:pic>
        <p:nvPicPr>
          <p:cNvPr id="9" name="Picture 8" descr="A table with text on it&#10;&#10;Description automatically generated">
            <a:extLst>
              <a:ext uri="{FF2B5EF4-FFF2-40B4-BE49-F238E27FC236}">
                <a16:creationId xmlns:a16="http://schemas.microsoft.com/office/drawing/2014/main" id="{0FD4E268-5031-D036-A6D0-AE25078E06E9}"/>
              </a:ext>
            </a:extLst>
          </p:cNvPr>
          <p:cNvPicPr>
            <a:picLocks noChangeAspect="1"/>
          </p:cNvPicPr>
          <p:nvPr/>
        </p:nvPicPr>
        <p:blipFill>
          <a:blip r:embed="rId2"/>
          <a:stretch>
            <a:fillRect/>
          </a:stretch>
        </p:blipFill>
        <p:spPr>
          <a:xfrm>
            <a:off x="2486025" y="3719625"/>
            <a:ext cx="6038850" cy="2382676"/>
          </a:xfrm>
          <a:prstGeom prst="rect">
            <a:avLst/>
          </a:prstGeom>
        </p:spPr>
      </p:pic>
    </p:spTree>
    <p:extLst>
      <p:ext uri="{BB962C8B-B14F-4D97-AF65-F5344CB8AC3E}">
        <p14:creationId xmlns:p14="http://schemas.microsoft.com/office/powerpoint/2010/main" val="2107981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8A8F5-FC90-7C36-7439-69DE809BBBE4}"/>
              </a:ext>
            </a:extLst>
          </p:cNvPr>
          <p:cNvSpPr>
            <a:spLocks noGrp="1"/>
          </p:cNvSpPr>
          <p:nvPr>
            <p:ph type="title"/>
          </p:nvPr>
        </p:nvSpPr>
        <p:spPr/>
        <p:txBody>
          <a:bodyPr>
            <a:normAutofit fontScale="90000"/>
          </a:bodyPr>
          <a:lstStyle/>
          <a:p>
            <a:r>
              <a:rPr lang="en-US"/>
              <a:t>Example of LE and UE Plyo Program</a:t>
            </a:r>
            <a:endParaRPr lang="en-US" dirty="0"/>
          </a:p>
        </p:txBody>
      </p:sp>
      <p:sp>
        <p:nvSpPr>
          <p:cNvPr id="5" name="Date Placeholder 4">
            <a:extLst>
              <a:ext uri="{FF2B5EF4-FFF2-40B4-BE49-F238E27FC236}">
                <a16:creationId xmlns:a16="http://schemas.microsoft.com/office/drawing/2014/main" id="{FE5EBF1A-AC95-F166-C879-A1EB84237FA2}"/>
              </a:ext>
            </a:extLst>
          </p:cNvPr>
          <p:cNvSpPr>
            <a:spLocks noGrp="1"/>
          </p:cNvSpPr>
          <p:nvPr>
            <p:ph type="dt" sz="half" idx="10"/>
          </p:nvPr>
        </p:nvSpPr>
        <p:spPr/>
        <p:txBody>
          <a:bodyPr/>
          <a:lstStyle/>
          <a:p>
            <a:fld id="{003E0E29-2C79-4A2A-B61C-A21B8362A50A}" type="datetime2">
              <a:rPr lang="en-US" smtClean="0"/>
              <a:t>Sunday, October 13, 2024</a:t>
            </a:fld>
            <a:endParaRPr lang="en-US"/>
          </a:p>
        </p:txBody>
      </p:sp>
      <p:sp>
        <p:nvSpPr>
          <p:cNvPr id="6" name="Footer Placeholder 5">
            <a:extLst>
              <a:ext uri="{FF2B5EF4-FFF2-40B4-BE49-F238E27FC236}">
                <a16:creationId xmlns:a16="http://schemas.microsoft.com/office/drawing/2014/main" id="{2723E44F-B83D-8006-E3AA-39A4760E1334}"/>
              </a:ext>
            </a:extLst>
          </p:cNvPr>
          <p:cNvSpPr>
            <a:spLocks noGrp="1"/>
          </p:cNvSpPr>
          <p:nvPr>
            <p:ph type="ftr" sz="quarter" idx="11"/>
          </p:nvPr>
        </p:nvSpPr>
        <p:spPr/>
        <p:txBody>
          <a:bodyPr/>
          <a:lstStyle/>
          <a:p>
            <a:r>
              <a:rPr lang="en-US" dirty="0"/>
              <a:t>Bryce Groshek, PT, DPT, C-PS, TPI Level 1 Certification</a:t>
            </a:r>
          </a:p>
        </p:txBody>
      </p:sp>
      <p:sp>
        <p:nvSpPr>
          <p:cNvPr id="7" name="Slide Number Placeholder 6">
            <a:extLst>
              <a:ext uri="{FF2B5EF4-FFF2-40B4-BE49-F238E27FC236}">
                <a16:creationId xmlns:a16="http://schemas.microsoft.com/office/drawing/2014/main" id="{BCEDC479-9F6A-E27B-D84D-400ADFA4E3DF}"/>
              </a:ext>
            </a:extLst>
          </p:cNvPr>
          <p:cNvSpPr>
            <a:spLocks noGrp="1"/>
          </p:cNvSpPr>
          <p:nvPr>
            <p:ph type="sldNum" sz="quarter" idx="12"/>
          </p:nvPr>
        </p:nvSpPr>
        <p:spPr/>
        <p:txBody>
          <a:bodyPr/>
          <a:lstStyle/>
          <a:p>
            <a:fld id="{7BE69E03-4804-4553-A1EC-F089884EF50F}" type="slidenum">
              <a:rPr lang="en-US" smtClean="0"/>
              <a:t>24</a:t>
            </a:fld>
            <a:endParaRPr lang="en-US"/>
          </a:p>
        </p:txBody>
      </p:sp>
      <p:pic>
        <p:nvPicPr>
          <p:cNvPr id="9" name="Picture 8">
            <a:extLst>
              <a:ext uri="{FF2B5EF4-FFF2-40B4-BE49-F238E27FC236}">
                <a16:creationId xmlns:a16="http://schemas.microsoft.com/office/drawing/2014/main" id="{555C0118-8BBC-404E-EBC8-78047F2A9703}"/>
              </a:ext>
            </a:extLst>
          </p:cNvPr>
          <p:cNvPicPr>
            <a:picLocks noChangeAspect="1"/>
          </p:cNvPicPr>
          <p:nvPr/>
        </p:nvPicPr>
        <p:blipFill>
          <a:blip r:embed="rId2"/>
          <a:stretch>
            <a:fillRect/>
          </a:stretch>
        </p:blipFill>
        <p:spPr>
          <a:xfrm>
            <a:off x="2275021" y="1403350"/>
            <a:ext cx="6806805" cy="4814570"/>
          </a:xfrm>
          <a:prstGeom prst="rect">
            <a:avLst/>
          </a:prstGeom>
        </p:spPr>
      </p:pic>
    </p:spTree>
    <p:extLst>
      <p:ext uri="{BB962C8B-B14F-4D97-AF65-F5344CB8AC3E}">
        <p14:creationId xmlns:p14="http://schemas.microsoft.com/office/powerpoint/2010/main" val="630703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06BCA-32A1-85A6-7DFA-67BB16444FBF}"/>
              </a:ext>
            </a:extLst>
          </p:cNvPr>
          <p:cNvSpPr>
            <a:spLocks noGrp="1"/>
          </p:cNvSpPr>
          <p:nvPr>
            <p:ph type="title"/>
          </p:nvPr>
        </p:nvSpPr>
        <p:spPr/>
        <p:txBody>
          <a:bodyPr/>
          <a:lstStyle/>
          <a:p>
            <a:r>
              <a:rPr lang="en-US" dirty="0"/>
              <a:t>Technique</a:t>
            </a:r>
          </a:p>
        </p:txBody>
      </p:sp>
      <p:sp>
        <p:nvSpPr>
          <p:cNvPr id="3" name="Content Placeholder 2">
            <a:extLst>
              <a:ext uri="{FF2B5EF4-FFF2-40B4-BE49-F238E27FC236}">
                <a16:creationId xmlns:a16="http://schemas.microsoft.com/office/drawing/2014/main" id="{39E5E72F-3942-BCFE-3717-FAC2E64B3204}"/>
              </a:ext>
            </a:extLst>
          </p:cNvPr>
          <p:cNvSpPr>
            <a:spLocks noGrp="1"/>
          </p:cNvSpPr>
          <p:nvPr>
            <p:ph sz="half" idx="1"/>
          </p:nvPr>
        </p:nvSpPr>
        <p:spPr>
          <a:xfrm>
            <a:off x="420624" y="1825625"/>
            <a:ext cx="10543032" cy="4206382"/>
          </a:xfrm>
        </p:spPr>
        <p:txBody>
          <a:bodyPr>
            <a:normAutofit/>
          </a:bodyPr>
          <a:lstStyle/>
          <a:p>
            <a:r>
              <a:rPr lang="en-US" dirty="0"/>
              <a:t>You should very closely monitor technique.</a:t>
            </a:r>
          </a:p>
          <a:p>
            <a:r>
              <a:rPr lang="en-US" dirty="0"/>
              <a:t>Acquisition or reacquisition of skill is essential for biomechanical safety.</a:t>
            </a:r>
          </a:p>
          <a:p>
            <a:r>
              <a:rPr lang="en-US" b="1" dirty="0"/>
              <a:t>Poor motor control SHOULD NOT BE ALLOWED.</a:t>
            </a:r>
          </a:p>
          <a:p>
            <a:pPr lvl="1"/>
            <a:r>
              <a:rPr lang="en-US" dirty="0"/>
              <a:t>Feedback should be given immediately and continuously to increase awareness of faulty mechanics that might put the athlete at risk of re-injury.</a:t>
            </a:r>
          </a:p>
          <a:p>
            <a:pPr lvl="1"/>
            <a:r>
              <a:rPr lang="en-US" dirty="0"/>
              <a:t>Feedback can be visual, audible, etc.</a:t>
            </a:r>
          </a:p>
          <a:p>
            <a:r>
              <a:rPr lang="en-US" dirty="0"/>
              <a:t>Athletes may be able to perform the techniques good, initially, but that doesn’t mean they have the endurance to sustain proper motor control.</a:t>
            </a:r>
          </a:p>
          <a:p>
            <a:pPr lvl="1"/>
            <a:r>
              <a:rPr lang="en-US" b="1" dirty="0"/>
              <a:t>When technique declines activity should stop immediately. </a:t>
            </a:r>
          </a:p>
          <a:p>
            <a:pPr lvl="1"/>
            <a:r>
              <a:rPr lang="en-US" dirty="0"/>
              <a:t>The goal is to increase the volume via reps of exercise while still maintaining good technique. </a:t>
            </a:r>
          </a:p>
        </p:txBody>
      </p:sp>
      <p:sp>
        <p:nvSpPr>
          <p:cNvPr id="5" name="Date Placeholder 4">
            <a:extLst>
              <a:ext uri="{FF2B5EF4-FFF2-40B4-BE49-F238E27FC236}">
                <a16:creationId xmlns:a16="http://schemas.microsoft.com/office/drawing/2014/main" id="{ABB7B827-6EE0-E49C-20AB-AD6E04C1A85E}"/>
              </a:ext>
            </a:extLst>
          </p:cNvPr>
          <p:cNvSpPr>
            <a:spLocks noGrp="1"/>
          </p:cNvSpPr>
          <p:nvPr>
            <p:ph type="dt" sz="half" idx="10"/>
          </p:nvPr>
        </p:nvSpPr>
        <p:spPr/>
        <p:txBody>
          <a:bodyPr/>
          <a:lstStyle/>
          <a:p>
            <a:fld id="{003E0E29-2C79-4A2A-B61C-A21B8362A50A}" type="datetime2">
              <a:rPr lang="en-US" smtClean="0"/>
              <a:t>Sunday, October 13, 2024</a:t>
            </a:fld>
            <a:endParaRPr lang="en-US"/>
          </a:p>
        </p:txBody>
      </p:sp>
      <p:sp>
        <p:nvSpPr>
          <p:cNvPr id="6" name="Footer Placeholder 5">
            <a:extLst>
              <a:ext uri="{FF2B5EF4-FFF2-40B4-BE49-F238E27FC236}">
                <a16:creationId xmlns:a16="http://schemas.microsoft.com/office/drawing/2014/main" id="{170CA435-9ECB-57F0-21CE-411D6E2153E6}"/>
              </a:ext>
            </a:extLst>
          </p:cNvPr>
          <p:cNvSpPr>
            <a:spLocks noGrp="1"/>
          </p:cNvSpPr>
          <p:nvPr>
            <p:ph type="ftr" sz="quarter" idx="11"/>
          </p:nvPr>
        </p:nvSpPr>
        <p:spPr/>
        <p:txBody>
          <a:bodyPr/>
          <a:lstStyle/>
          <a:p>
            <a:r>
              <a:rPr lang="en-US" dirty="0"/>
              <a:t>Bryce Groshek, PT, DPT, C-PS, TPI Level 1 Certification</a:t>
            </a:r>
          </a:p>
        </p:txBody>
      </p:sp>
      <p:sp>
        <p:nvSpPr>
          <p:cNvPr id="7" name="Slide Number Placeholder 6">
            <a:extLst>
              <a:ext uri="{FF2B5EF4-FFF2-40B4-BE49-F238E27FC236}">
                <a16:creationId xmlns:a16="http://schemas.microsoft.com/office/drawing/2014/main" id="{F823139C-5860-BC1C-3471-F7095B7DBEF8}"/>
              </a:ext>
            </a:extLst>
          </p:cNvPr>
          <p:cNvSpPr>
            <a:spLocks noGrp="1"/>
          </p:cNvSpPr>
          <p:nvPr>
            <p:ph type="sldNum" sz="quarter" idx="12"/>
          </p:nvPr>
        </p:nvSpPr>
        <p:spPr/>
        <p:txBody>
          <a:bodyPr/>
          <a:lstStyle/>
          <a:p>
            <a:fld id="{7BE69E03-4804-4553-A1EC-F089884EF50F}" type="slidenum">
              <a:rPr lang="en-US" smtClean="0"/>
              <a:t>25</a:t>
            </a:fld>
            <a:endParaRPr lang="en-US"/>
          </a:p>
        </p:txBody>
      </p:sp>
    </p:spTree>
    <p:extLst>
      <p:ext uri="{BB962C8B-B14F-4D97-AF65-F5344CB8AC3E}">
        <p14:creationId xmlns:p14="http://schemas.microsoft.com/office/powerpoint/2010/main" val="3613220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2AD7C-0DDC-1907-CB31-94520FC07C15}"/>
              </a:ext>
            </a:extLst>
          </p:cNvPr>
          <p:cNvSpPr>
            <a:spLocks noGrp="1"/>
          </p:cNvSpPr>
          <p:nvPr>
            <p:ph type="title"/>
          </p:nvPr>
        </p:nvSpPr>
        <p:spPr/>
        <p:txBody>
          <a:bodyPr/>
          <a:lstStyle/>
          <a:p>
            <a:r>
              <a:rPr lang="en-US" dirty="0"/>
              <a:t>Sources Referenced</a:t>
            </a:r>
          </a:p>
        </p:txBody>
      </p:sp>
      <p:sp>
        <p:nvSpPr>
          <p:cNvPr id="3" name="Content Placeholder 2">
            <a:extLst>
              <a:ext uri="{FF2B5EF4-FFF2-40B4-BE49-F238E27FC236}">
                <a16:creationId xmlns:a16="http://schemas.microsoft.com/office/drawing/2014/main" id="{745B82BE-45FA-4871-6343-073C10CC0EAF}"/>
              </a:ext>
            </a:extLst>
          </p:cNvPr>
          <p:cNvSpPr>
            <a:spLocks noGrp="1"/>
          </p:cNvSpPr>
          <p:nvPr>
            <p:ph idx="1"/>
          </p:nvPr>
        </p:nvSpPr>
        <p:spPr/>
        <p:txBody>
          <a:bodyPr/>
          <a:lstStyle/>
          <a:p>
            <a:r>
              <a:rPr lang="en-US" dirty="0"/>
              <a:t>All information in this presentation has come from the article:</a:t>
            </a:r>
          </a:p>
          <a:p>
            <a:pPr lvl="1"/>
            <a:r>
              <a:rPr lang="en-US" b="1" dirty="0"/>
              <a:t>Current concepts of plyometric exercise by Davies et. Al.</a:t>
            </a:r>
          </a:p>
          <a:p>
            <a:r>
              <a:rPr lang="en-US" b="0" i="0" dirty="0">
                <a:solidFill>
                  <a:srgbClr val="212121"/>
                </a:solidFill>
                <a:effectLst/>
              </a:rPr>
              <a:t>Davies G, Riemann BL, </a:t>
            </a:r>
            <a:r>
              <a:rPr lang="en-US" b="0" i="0" dirty="0" err="1">
                <a:solidFill>
                  <a:srgbClr val="212121"/>
                </a:solidFill>
                <a:effectLst/>
              </a:rPr>
              <a:t>Manske</a:t>
            </a:r>
            <a:r>
              <a:rPr lang="en-US" b="0" i="0" dirty="0">
                <a:solidFill>
                  <a:srgbClr val="212121"/>
                </a:solidFill>
                <a:effectLst/>
              </a:rPr>
              <a:t> R. CURRENT CONCEPTS OF PLYOMETRIC EXERCISE. Int J Sports Phys </a:t>
            </a:r>
            <a:r>
              <a:rPr lang="en-US" b="0" i="0" dirty="0" err="1">
                <a:solidFill>
                  <a:srgbClr val="212121"/>
                </a:solidFill>
                <a:effectLst/>
              </a:rPr>
              <a:t>Ther</a:t>
            </a:r>
            <a:r>
              <a:rPr lang="en-US" b="0" i="0" dirty="0">
                <a:solidFill>
                  <a:srgbClr val="212121"/>
                </a:solidFill>
                <a:effectLst/>
              </a:rPr>
              <a:t>. 2015 Nov;10(6):760-86. PMID: 26618058; PMCID: PMC4637913.</a:t>
            </a:r>
          </a:p>
          <a:p>
            <a:r>
              <a:rPr lang="en-US" dirty="0"/>
              <a:t>All references he has for information apply to my presentation as well.  This is a concise template of the commentary.</a:t>
            </a:r>
          </a:p>
          <a:p>
            <a:endParaRPr lang="en-US" dirty="0"/>
          </a:p>
        </p:txBody>
      </p:sp>
      <p:sp>
        <p:nvSpPr>
          <p:cNvPr id="4" name="Date Placeholder 3">
            <a:extLst>
              <a:ext uri="{FF2B5EF4-FFF2-40B4-BE49-F238E27FC236}">
                <a16:creationId xmlns:a16="http://schemas.microsoft.com/office/drawing/2014/main" id="{B2BEB050-86E4-4DE4-45E1-EDC25789393C}"/>
              </a:ext>
            </a:extLst>
          </p:cNvPr>
          <p:cNvSpPr>
            <a:spLocks noGrp="1"/>
          </p:cNvSpPr>
          <p:nvPr>
            <p:ph type="dt" sz="half" idx="10"/>
          </p:nvPr>
        </p:nvSpPr>
        <p:spPr/>
        <p:txBody>
          <a:bodyPr/>
          <a:lstStyle/>
          <a:p>
            <a:fld id="{57997BA6-BEF8-495F-ACCD-8D19769E4FC6}" type="datetime2">
              <a:rPr lang="en-US" smtClean="0"/>
              <a:t>Sunday, October 13, 2024</a:t>
            </a:fld>
            <a:endParaRPr lang="en-US" dirty="0"/>
          </a:p>
        </p:txBody>
      </p:sp>
      <p:sp>
        <p:nvSpPr>
          <p:cNvPr id="5" name="Footer Placeholder 4">
            <a:extLst>
              <a:ext uri="{FF2B5EF4-FFF2-40B4-BE49-F238E27FC236}">
                <a16:creationId xmlns:a16="http://schemas.microsoft.com/office/drawing/2014/main" id="{C34C77F7-503B-0D33-0995-7FA0CD679E5E}"/>
              </a:ext>
            </a:extLst>
          </p:cNvPr>
          <p:cNvSpPr>
            <a:spLocks noGrp="1"/>
          </p:cNvSpPr>
          <p:nvPr>
            <p:ph type="ftr" sz="quarter" idx="11"/>
          </p:nvPr>
        </p:nvSpPr>
        <p:spPr/>
        <p:txBody>
          <a:bodyPr/>
          <a:lstStyle/>
          <a:p>
            <a:r>
              <a:rPr lang="en-US" dirty="0"/>
              <a:t>Bryce Groshek, PT, DPT, C-PS, TPI Level 1 Certification</a:t>
            </a:r>
          </a:p>
        </p:txBody>
      </p:sp>
      <p:sp>
        <p:nvSpPr>
          <p:cNvPr id="6" name="Slide Number Placeholder 5">
            <a:extLst>
              <a:ext uri="{FF2B5EF4-FFF2-40B4-BE49-F238E27FC236}">
                <a16:creationId xmlns:a16="http://schemas.microsoft.com/office/drawing/2014/main" id="{CCD8EEAB-8A2C-79D3-8708-830389071409}"/>
              </a:ext>
            </a:extLst>
          </p:cNvPr>
          <p:cNvSpPr>
            <a:spLocks noGrp="1"/>
          </p:cNvSpPr>
          <p:nvPr>
            <p:ph type="sldNum" sz="quarter" idx="12"/>
          </p:nvPr>
        </p:nvSpPr>
        <p:spPr/>
        <p:txBody>
          <a:bodyPr/>
          <a:lstStyle/>
          <a:p>
            <a:fld id="{7BE69E03-4804-4553-A1EC-F089884EF50F}" type="slidenum">
              <a:rPr lang="en-US" smtClean="0"/>
              <a:t>26</a:t>
            </a:fld>
            <a:endParaRPr lang="en-US"/>
          </a:p>
        </p:txBody>
      </p:sp>
    </p:spTree>
    <p:extLst>
      <p:ext uri="{BB962C8B-B14F-4D97-AF65-F5344CB8AC3E}">
        <p14:creationId xmlns:p14="http://schemas.microsoft.com/office/powerpoint/2010/main" val="827746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BAE17-12D0-114E-16DB-37D6B1D2E645}"/>
              </a:ext>
            </a:extLst>
          </p:cNvPr>
          <p:cNvSpPr>
            <a:spLocks noGrp="1"/>
          </p:cNvSpPr>
          <p:nvPr>
            <p:ph type="title"/>
          </p:nvPr>
        </p:nvSpPr>
        <p:spPr/>
        <p:txBody>
          <a:bodyPr/>
          <a:lstStyle/>
          <a:p>
            <a:r>
              <a:rPr lang="en-US"/>
              <a:t>What is plyometrics?</a:t>
            </a:r>
            <a:endParaRPr lang="en-US" dirty="0"/>
          </a:p>
        </p:txBody>
      </p:sp>
      <p:sp>
        <p:nvSpPr>
          <p:cNvPr id="3" name="Content Placeholder 2">
            <a:extLst>
              <a:ext uri="{FF2B5EF4-FFF2-40B4-BE49-F238E27FC236}">
                <a16:creationId xmlns:a16="http://schemas.microsoft.com/office/drawing/2014/main" id="{6EBFB678-2544-099F-9B36-58311D469D3A}"/>
              </a:ext>
            </a:extLst>
          </p:cNvPr>
          <p:cNvSpPr>
            <a:spLocks noGrp="1"/>
          </p:cNvSpPr>
          <p:nvPr>
            <p:ph sz="half" idx="1"/>
          </p:nvPr>
        </p:nvSpPr>
        <p:spPr/>
        <p:txBody>
          <a:bodyPr>
            <a:normAutofit fontScale="92500" lnSpcReduction="20000"/>
          </a:bodyPr>
          <a:lstStyle/>
          <a:p>
            <a:r>
              <a:rPr lang="en-US" dirty="0"/>
              <a:t>Greek derivates:</a:t>
            </a:r>
          </a:p>
          <a:p>
            <a:pPr lvl="1"/>
            <a:r>
              <a:rPr lang="en-US" dirty="0" err="1"/>
              <a:t>Plythein</a:t>
            </a:r>
            <a:r>
              <a:rPr lang="en-US" dirty="0"/>
              <a:t>/plyo: to increase</a:t>
            </a:r>
          </a:p>
          <a:p>
            <a:pPr lvl="1"/>
            <a:r>
              <a:rPr lang="en-US" dirty="0"/>
              <a:t>Metric: to measure </a:t>
            </a:r>
          </a:p>
          <a:p>
            <a:r>
              <a:rPr lang="en-US" dirty="0"/>
              <a:t>Exercise involving repeated rapid stretching and contracting of muscle to increase muscle power.</a:t>
            </a:r>
          </a:p>
          <a:p>
            <a:r>
              <a:rPr lang="en-US" dirty="0"/>
              <a:t>Plyometric training utilizes the stretch-shortening cycle (SSC), using a lengthened movement (eccentric), which is quickly followed by a shortening movement (concentric). </a:t>
            </a:r>
          </a:p>
          <a:p>
            <a:r>
              <a:rPr lang="en-US" dirty="0"/>
              <a:t>Phases:</a:t>
            </a:r>
          </a:p>
          <a:p>
            <a:pPr lvl="1"/>
            <a:r>
              <a:rPr lang="en-US" dirty="0"/>
              <a:t>Phase 1: Eccentric Pre-stretch</a:t>
            </a:r>
          </a:p>
          <a:p>
            <a:pPr lvl="1"/>
            <a:r>
              <a:rPr lang="en-US" dirty="0"/>
              <a:t>Phase 2: Amortization (time to rebound)</a:t>
            </a:r>
          </a:p>
          <a:p>
            <a:pPr lvl="1"/>
            <a:r>
              <a:rPr lang="en-US" dirty="0"/>
              <a:t>Phase 3: Concentric shortening phase</a:t>
            </a:r>
          </a:p>
          <a:p>
            <a:endParaRPr lang="en-US" dirty="0"/>
          </a:p>
        </p:txBody>
      </p:sp>
      <p:sp>
        <p:nvSpPr>
          <p:cNvPr id="5" name="Date Placeholder 4">
            <a:extLst>
              <a:ext uri="{FF2B5EF4-FFF2-40B4-BE49-F238E27FC236}">
                <a16:creationId xmlns:a16="http://schemas.microsoft.com/office/drawing/2014/main" id="{6C8C9D76-4593-6684-B800-A929DAE27C75}"/>
              </a:ext>
            </a:extLst>
          </p:cNvPr>
          <p:cNvSpPr>
            <a:spLocks noGrp="1"/>
          </p:cNvSpPr>
          <p:nvPr>
            <p:ph type="dt" sz="half" idx="10"/>
          </p:nvPr>
        </p:nvSpPr>
        <p:spPr/>
        <p:txBody>
          <a:bodyPr/>
          <a:lstStyle/>
          <a:p>
            <a:fld id="{003E0E29-2C79-4A2A-B61C-A21B8362A50A}" type="datetime2">
              <a:rPr lang="en-US" smtClean="0"/>
              <a:t>Sunday, October 13, 2024</a:t>
            </a:fld>
            <a:endParaRPr lang="en-US" dirty="0"/>
          </a:p>
        </p:txBody>
      </p:sp>
      <p:sp>
        <p:nvSpPr>
          <p:cNvPr id="6" name="Footer Placeholder 5">
            <a:extLst>
              <a:ext uri="{FF2B5EF4-FFF2-40B4-BE49-F238E27FC236}">
                <a16:creationId xmlns:a16="http://schemas.microsoft.com/office/drawing/2014/main" id="{3ACD61FE-E0FB-576F-D6F2-63FE3F75EE4A}"/>
              </a:ext>
            </a:extLst>
          </p:cNvPr>
          <p:cNvSpPr>
            <a:spLocks noGrp="1"/>
          </p:cNvSpPr>
          <p:nvPr>
            <p:ph type="ftr" sz="quarter" idx="11"/>
          </p:nvPr>
        </p:nvSpPr>
        <p:spPr/>
        <p:txBody>
          <a:bodyPr/>
          <a:lstStyle/>
          <a:p>
            <a:r>
              <a:rPr lang="en-US" dirty="0"/>
              <a:t>Bryce Groshek, PT, DPT, C-PS, TPI Level 1 Certification</a:t>
            </a:r>
          </a:p>
        </p:txBody>
      </p:sp>
      <p:sp>
        <p:nvSpPr>
          <p:cNvPr id="7" name="Slide Number Placeholder 6">
            <a:extLst>
              <a:ext uri="{FF2B5EF4-FFF2-40B4-BE49-F238E27FC236}">
                <a16:creationId xmlns:a16="http://schemas.microsoft.com/office/drawing/2014/main" id="{116F09EE-4FA6-1C31-0179-D73A0E2D354E}"/>
              </a:ext>
            </a:extLst>
          </p:cNvPr>
          <p:cNvSpPr>
            <a:spLocks noGrp="1"/>
          </p:cNvSpPr>
          <p:nvPr>
            <p:ph type="sldNum" sz="quarter" idx="12"/>
          </p:nvPr>
        </p:nvSpPr>
        <p:spPr/>
        <p:txBody>
          <a:bodyPr/>
          <a:lstStyle/>
          <a:p>
            <a:fld id="{7BE69E03-4804-4553-A1EC-F089884EF50F}" type="slidenum">
              <a:rPr lang="en-US" smtClean="0"/>
              <a:t>3</a:t>
            </a:fld>
            <a:endParaRPr lang="en-US"/>
          </a:p>
        </p:txBody>
      </p:sp>
      <p:pic>
        <p:nvPicPr>
          <p:cNvPr id="1026" name="Picture 2">
            <a:extLst>
              <a:ext uri="{FF2B5EF4-FFF2-40B4-BE49-F238E27FC236}">
                <a16:creationId xmlns:a16="http://schemas.microsoft.com/office/drawing/2014/main" id="{561CBD31-0C46-3000-02B3-8DDB6BB6D03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17960" y="1585913"/>
            <a:ext cx="5163487" cy="3986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872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3565-76EE-148C-2543-FB7A2C08FC60}"/>
              </a:ext>
            </a:extLst>
          </p:cNvPr>
          <p:cNvSpPr>
            <a:spLocks noGrp="1"/>
          </p:cNvSpPr>
          <p:nvPr>
            <p:ph type="title"/>
          </p:nvPr>
        </p:nvSpPr>
        <p:spPr/>
        <p:txBody>
          <a:bodyPr>
            <a:normAutofit/>
          </a:bodyPr>
          <a:lstStyle/>
          <a:p>
            <a:r>
              <a:rPr lang="en-US" dirty="0"/>
              <a:t>Eccentric Pre-stretch Phase</a:t>
            </a:r>
          </a:p>
        </p:txBody>
      </p:sp>
      <p:sp>
        <p:nvSpPr>
          <p:cNvPr id="3" name="Content Placeholder 2">
            <a:extLst>
              <a:ext uri="{FF2B5EF4-FFF2-40B4-BE49-F238E27FC236}">
                <a16:creationId xmlns:a16="http://schemas.microsoft.com/office/drawing/2014/main" id="{93963781-14D1-D4E6-07C2-4E58972ABAC8}"/>
              </a:ext>
            </a:extLst>
          </p:cNvPr>
          <p:cNvSpPr>
            <a:spLocks noGrp="1"/>
          </p:cNvSpPr>
          <p:nvPr>
            <p:ph sz="half" idx="1"/>
          </p:nvPr>
        </p:nvSpPr>
        <p:spPr/>
        <p:txBody>
          <a:bodyPr>
            <a:normAutofit fontScale="85000" lnSpcReduction="10000"/>
          </a:bodyPr>
          <a:lstStyle/>
          <a:p>
            <a:r>
              <a:rPr lang="en-US" dirty="0"/>
              <a:t>The readiness, pre-loading, pre-setting, or counter-movement phase.</a:t>
            </a:r>
          </a:p>
          <a:p>
            <a:r>
              <a:rPr lang="en-US" dirty="0"/>
              <a:t>A stretch is provided to the muscle spindle of the muscle-tendon unit and the non-contractile tissue within the muscle (series elastic components – SEC) and parallel elastic components (PEC).</a:t>
            </a:r>
          </a:p>
          <a:p>
            <a:r>
              <a:rPr lang="en-US" dirty="0"/>
              <a:t>Research has demonstrated that the eccentric pre-stretch enhances the concentric contraction.</a:t>
            </a:r>
          </a:p>
          <a:p>
            <a:r>
              <a:rPr lang="en-US" b="1" dirty="0"/>
              <a:t>Pre-stretch phase variables:</a:t>
            </a:r>
          </a:p>
          <a:p>
            <a:pPr lvl="1"/>
            <a:r>
              <a:rPr lang="en-US" b="1" dirty="0"/>
              <a:t>Magnitude of the stretch</a:t>
            </a:r>
          </a:p>
          <a:p>
            <a:pPr lvl="1"/>
            <a:r>
              <a:rPr lang="en-US" b="1" dirty="0"/>
              <a:t>Rate of the stretch</a:t>
            </a:r>
          </a:p>
          <a:p>
            <a:pPr lvl="1"/>
            <a:r>
              <a:rPr lang="en-US" b="1" dirty="0"/>
              <a:t>Duration of the stretch</a:t>
            </a:r>
          </a:p>
          <a:p>
            <a:r>
              <a:rPr lang="en-US" dirty="0"/>
              <a:t>Manipulation of these variables will have a significant impact on the amount of energy stored during the eccentric pre-stretch motion.</a:t>
            </a:r>
          </a:p>
        </p:txBody>
      </p:sp>
      <p:sp>
        <p:nvSpPr>
          <p:cNvPr id="5" name="Date Placeholder 4">
            <a:extLst>
              <a:ext uri="{FF2B5EF4-FFF2-40B4-BE49-F238E27FC236}">
                <a16:creationId xmlns:a16="http://schemas.microsoft.com/office/drawing/2014/main" id="{47C59BAD-B6EF-B7E9-CB83-AF11F680591D}"/>
              </a:ext>
            </a:extLst>
          </p:cNvPr>
          <p:cNvSpPr>
            <a:spLocks noGrp="1"/>
          </p:cNvSpPr>
          <p:nvPr>
            <p:ph type="dt" sz="half" idx="10"/>
          </p:nvPr>
        </p:nvSpPr>
        <p:spPr/>
        <p:txBody>
          <a:bodyPr/>
          <a:lstStyle/>
          <a:p>
            <a:fld id="{003E0E29-2C79-4A2A-B61C-A21B8362A50A}" type="datetime2">
              <a:rPr lang="en-US" smtClean="0"/>
              <a:t>Sunday, October 13, 2024</a:t>
            </a:fld>
            <a:endParaRPr lang="en-US"/>
          </a:p>
        </p:txBody>
      </p:sp>
      <p:sp>
        <p:nvSpPr>
          <p:cNvPr id="6" name="Footer Placeholder 5">
            <a:extLst>
              <a:ext uri="{FF2B5EF4-FFF2-40B4-BE49-F238E27FC236}">
                <a16:creationId xmlns:a16="http://schemas.microsoft.com/office/drawing/2014/main" id="{214CEB89-2B75-2301-AF2E-91C2060C36A3}"/>
              </a:ext>
            </a:extLst>
          </p:cNvPr>
          <p:cNvSpPr>
            <a:spLocks noGrp="1"/>
          </p:cNvSpPr>
          <p:nvPr>
            <p:ph type="ftr" sz="quarter" idx="11"/>
          </p:nvPr>
        </p:nvSpPr>
        <p:spPr/>
        <p:txBody>
          <a:bodyPr/>
          <a:lstStyle/>
          <a:p>
            <a:r>
              <a:rPr lang="en-US" dirty="0"/>
              <a:t>Bryce Groshek, PT, DPT, C-PS, TPI Level 1 Certification</a:t>
            </a:r>
          </a:p>
        </p:txBody>
      </p:sp>
      <p:sp>
        <p:nvSpPr>
          <p:cNvPr id="7" name="Slide Number Placeholder 6">
            <a:extLst>
              <a:ext uri="{FF2B5EF4-FFF2-40B4-BE49-F238E27FC236}">
                <a16:creationId xmlns:a16="http://schemas.microsoft.com/office/drawing/2014/main" id="{05E95514-9CC1-10EC-C624-0FB159CCE3AF}"/>
              </a:ext>
            </a:extLst>
          </p:cNvPr>
          <p:cNvSpPr>
            <a:spLocks noGrp="1"/>
          </p:cNvSpPr>
          <p:nvPr>
            <p:ph type="sldNum" sz="quarter" idx="12"/>
          </p:nvPr>
        </p:nvSpPr>
        <p:spPr/>
        <p:txBody>
          <a:bodyPr/>
          <a:lstStyle/>
          <a:p>
            <a:fld id="{7BE69E03-4804-4553-A1EC-F089884EF50F}" type="slidenum">
              <a:rPr lang="en-US" smtClean="0"/>
              <a:t>4</a:t>
            </a:fld>
            <a:endParaRPr lang="en-US"/>
          </a:p>
        </p:txBody>
      </p:sp>
      <p:pic>
        <p:nvPicPr>
          <p:cNvPr id="2050" name="Picture 2" descr="Essentrics® 101: The Power of Eccentric Muscle Contractions - Essentrics">
            <a:extLst>
              <a:ext uri="{FF2B5EF4-FFF2-40B4-BE49-F238E27FC236}">
                <a16:creationId xmlns:a16="http://schemas.microsoft.com/office/drawing/2014/main" id="{82268263-86DF-5EE3-B0FF-A0172E32C9A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46922" y="2449590"/>
            <a:ext cx="5856230" cy="2665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976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CFB5E-7508-36A2-8E68-8F735992C58B}"/>
              </a:ext>
            </a:extLst>
          </p:cNvPr>
          <p:cNvSpPr>
            <a:spLocks noGrp="1"/>
          </p:cNvSpPr>
          <p:nvPr>
            <p:ph type="title"/>
          </p:nvPr>
        </p:nvSpPr>
        <p:spPr/>
        <p:txBody>
          <a:bodyPr>
            <a:normAutofit/>
          </a:bodyPr>
          <a:lstStyle/>
          <a:p>
            <a:r>
              <a:rPr lang="en-US" sz="4500"/>
              <a:t>Amortization Phase (Time to Rebound) </a:t>
            </a:r>
            <a:endParaRPr lang="en-US" sz="4500" dirty="0"/>
          </a:p>
        </p:txBody>
      </p:sp>
      <p:sp>
        <p:nvSpPr>
          <p:cNvPr id="3" name="Content Placeholder 2">
            <a:extLst>
              <a:ext uri="{FF2B5EF4-FFF2-40B4-BE49-F238E27FC236}">
                <a16:creationId xmlns:a16="http://schemas.microsoft.com/office/drawing/2014/main" id="{044299DF-6010-630E-03E2-5A778F18E374}"/>
              </a:ext>
            </a:extLst>
          </p:cNvPr>
          <p:cNvSpPr>
            <a:spLocks noGrp="1"/>
          </p:cNvSpPr>
          <p:nvPr>
            <p:ph sz="half" idx="1"/>
          </p:nvPr>
        </p:nvSpPr>
        <p:spPr/>
        <p:txBody>
          <a:bodyPr>
            <a:normAutofit fontScale="85000" lnSpcReduction="20000"/>
          </a:bodyPr>
          <a:lstStyle/>
          <a:p>
            <a:r>
              <a:rPr lang="en-US" dirty="0"/>
              <a:t>The time from the cessation of the eccentric pre-stretch to the onset of the concentric muscle action.</a:t>
            </a:r>
          </a:p>
          <a:p>
            <a:r>
              <a:rPr lang="en-US" dirty="0"/>
              <a:t>The electro-mechanical delay phase of plyometrics. </a:t>
            </a:r>
          </a:p>
          <a:p>
            <a:r>
              <a:rPr lang="en-US" dirty="0"/>
              <a:t>The time delay between overcoming the negative work from the eccentric contraction to generating the force production and accelerating the muscle contraction and the elastic recoil in the direction of the movement. </a:t>
            </a:r>
          </a:p>
          <a:p>
            <a:r>
              <a:rPr lang="en-US" b="1" dirty="0"/>
              <a:t>The shorter this phase is the more effective and powerful the movement will be.</a:t>
            </a:r>
          </a:p>
          <a:p>
            <a:pPr lvl="1"/>
            <a:r>
              <a:rPr lang="en-US" dirty="0"/>
              <a:t>Stored energy is used more efficiently in transition.</a:t>
            </a:r>
          </a:p>
          <a:p>
            <a:pPr lvl="1"/>
            <a:r>
              <a:rPr lang="en-US" dirty="0"/>
              <a:t>If delayed energy is lost as heat, the stretch reflex is not activated, and the resultant concentric contraction (positive work) is not as effective.</a:t>
            </a:r>
          </a:p>
          <a:p>
            <a:endParaRPr lang="en-US" dirty="0"/>
          </a:p>
        </p:txBody>
      </p:sp>
      <p:sp>
        <p:nvSpPr>
          <p:cNvPr id="5" name="Date Placeholder 4">
            <a:extLst>
              <a:ext uri="{FF2B5EF4-FFF2-40B4-BE49-F238E27FC236}">
                <a16:creationId xmlns:a16="http://schemas.microsoft.com/office/drawing/2014/main" id="{A6E90332-ECB9-1814-C42F-8F50BADC2DBC}"/>
              </a:ext>
            </a:extLst>
          </p:cNvPr>
          <p:cNvSpPr>
            <a:spLocks noGrp="1"/>
          </p:cNvSpPr>
          <p:nvPr>
            <p:ph type="dt" sz="half" idx="10"/>
          </p:nvPr>
        </p:nvSpPr>
        <p:spPr/>
        <p:txBody>
          <a:bodyPr/>
          <a:lstStyle/>
          <a:p>
            <a:fld id="{003E0E29-2C79-4A2A-B61C-A21B8362A50A}" type="datetime2">
              <a:rPr lang="en-US" smtClean="0"/>
              <a:t>Sunday, October 13, 2024</a:t>
            </a:fld>
            <a:endParaRPr lang="en-US"/>
          </a:p>
        </p:txBody>
      </p:sp>
      <p:sp>
        <p:nvSpPr>
          <p:cNvPr id="6" name="Footer Placeholder 5">
            <a:extLst>
              <a:ext uri="{FF2B5EF4-FFF2-40B4-BE49-F238E27FC236}">
                <a16:creationId xmlns:a16="http://schemas.microsoft.com/office/drawing/2014/main" id="{9EAD99CA-3915-B75C-D2FB-0717A9B1863C}"/>
              </a:ext>
            </a:extLst>
          </p:cNvPr>
          <p:cNvSpPr>
            <a:spLocks noGrp="1"/>
          </p:cNvSpPr>
          <p:nvPr>
            <p:ph type="ftr" sz="quarter" idx="11"/>
          </p:nvPr>
        </p:nvSpPr>
        <p:spPr/>
        <p:txBody>
          <a:bodyPr/>
          <a:lstStyle/>
          <a:p>
            <a:r>
              <a:rPr lang="en-US" dirty="0"/>
              <a:t>Bryce Groshek, PT, DPT, C-PS, TPI Level 1 Certification</a:t>
            </a:r>
          </a:p>
        </p:txBody>
      </p:sp>
      <p:sp>
        <p:nvSpPr>
          <p:cNvPr id="7" name="Slide Number Placeholder 6">
            <a:extLst>
              <a:ext uri="{FF2B5EF4-FFF2-40B4-BE49-F238E27FC236}">
                <a16:creationId xmlns:a16="http://schemas.microsoft.com/office/drawing/2014/main" id="{7E7CF1FD-5B4E-8874-A6A3-C87A8080FE9C}"/>
              </a:ext>
            </a:extLst>
          </p:cNvPr>
          <p:cNvSpPr>
            <a:spLocks noGrp="1"/>
          </p:cNvSpPr>
          <p:nvPr>
            <p:ph type="sldNum" sz="quarter" idx="12"/>
          </p:nvPr>
        </p:nvSpPr>
        <p:spPr/>
        <p:txBody>
          <a:bodyPr/>
          <a:lstStyle/>
          <a:p>
            <a:fld id="{7BE69E03-4804-4553-A1EC-F089884EF50F}" type="slidenum">
              <a:rPr lang="en-US" smtClean="0"/>
              <a:t>5</a:t>
            </a:fld>
            <a:endParaRPr lang="en-US"/>
          </a:p>
        </p:txBody>
      </p:sp>
      <p:pic>
        <p:nvPicPr>
          <p:cNvPr id="3074" name="Picture 2" descr="The Stretch-Shortening Cycle (SSC) for Athletes - Azide Performance">
            <a:extLst>
              <a:ext uri="{FF2B5EF4-FFF2-40B4-BE49-F238E27FC236}">
                <a16:creationId xmlns:a16="http://schemas.microsoft.com/office/drawing/2014/main" id="{BB7C1122-4D2F-C27B-419A-9CBC45BD885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6000" y="1698037"/>
            <a:ext cx="5398956" cy="3461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557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4C492-9165-E1B2-D463-CCFD2E92EE04}"/>
              </a:ext>
            </a:extLst>
          </p:cNvPr>
          <p:cNvSpPr>
            <a:spLocks noGrp="1"/>
          </p:cNvSpPr>
          <p:nvPr>
            <p:ph type="title"/>
          </p:nvPr>
        </p:nvSpPr>
        <p:spPr/>
        <p:txBody>
          <a:bodyPr/>
          <a:lstStyle/>
          <a:p>
            <a:r>
              <a:rPr lang="en-US" dirty="0"/>
              <a:t>Concentric Shortening Phase</a:t>
            </a:r>
          </a:p>
        </p:txBody>
      </p:sp>
      <p:sp>
        <p:nvSpPr>
          <p:cNvPr id="3" name="Content Placeholder 2">
            <a:extLst>
              <a:ext uri="{FF2B5EF4-FFF2-40B4-BE49-F238E27FC236}">
                <a16:creationId xmlns:a16="http://schemas.microsoft.com/office/drawing/2014/main" id="{9A318D76-BDCC-EE05-EC58-E788B5C4D686}"/>
              </a:ext>
            </a:extLst>
          </p:cNvPr>
          <p:cNvSpPr>
            <a:spLocks noGrp="1"/>
          </p:cNvSpPr>
          <p:nvPr>
            <p:ph sz="half" idx="1"/>
          </p:nvPr>
        </p:nvSpPr>
        <p:spPr/>
        <p:txBody>
          <a:bodyPr/>
          <a:lstStyle/>
          <a:p>
            <a:r>
              <a:rPr lang="en-US" dirty="0"/>
              <a:t>Referred to as the resultant power production performance phase.</a:t>
            </a:r>
          </a:p>
          <a:p>
            <a:r>
              <a:rPr lang="en-US" dirty="0"/>
              <a:t>There is a biomechanical response that utilizes the elastic properties of the pre-stretched muscles.</a:t>
            </a:r>
          </a:p>
          <a:p>
            <a:r>
              <a:rPr lang="en-US" b="1" dirty="0"/>
              <a:t>The blending of these 3 phases is used to enhance the muscle’s power performance.</a:t>
            </a:r>
          </a:p>
        </p:txBody>
      </p:sp>
      <p:sp>
        <p:nvSpPr>
          <p:cNvPr id="5" name="Date Placeholder 4">
            <a:extLst>
              <a:ext uri="{FF2B5EF4-FFF2-40B4-BE49-F238E27FC236}">
                <a16:creationId xmlns:a16="http://schemas.microsoft.com/office/drawing/2014/main" id="{CC622009-6588-C642-4CB1-2A7451D47616}"/>
              </a:ext>
            </a:extLst>
          </p:cNvPr>
          <p:cNvSpPr>
            <a:spLocks noGrp="1"/>
          </p:cNvSpPr>
          <p:nvPr>
            <p:ph type="dt" sz="half" idx="10"/>
          </p:nvPr>
        </p:nvSpPr>
        <p:spPr/>
        <p:txBody>
          <a:bodyPr/>
          <a:lstStyle/>
          <a:p>
            <a:fld id="{003E0E29-2C79-4A2A-B61C-A21B8362A50A}" type="datetime2">
              <a:rPr lang="en-US" smtClean="0"/>
              <a:t>Sunday, October 13, 2024</a:t>
            </a:fld>
            <a:endParaRPr lang="en-US"/>
          </a:p>
        </p:txBody>
      </p:sp>
      <p:sp>
        <p:nvSpPr>
          <p:cNvPr id="6" name="Footer Placeholder 5">
            <a:extLst>
              <a:ext uri="{FF2B5EF4-FFF2-40B4-BE49-F238E27FC236}">
                <a16:creationId xmlns:a16="http://schemas.microsoft.com/office/drawing/2014/main" id="{0477E7B7-415B-C65A-52AC-DE1AAC9AA04A}"/>
              </a:ext>
            </a:extLst>
          </p:cNvPr>
          <p:cNvSpPr>
            <a:spLocks noGrp="1"/>
          </p:cNvSpPr>
          <p:nvPr>
            <p:ph type="ftr" sz="quarter" idx="11"/>
          </p:nvPr>
        </p:nvSpPr>
        <p:spPr/>
        <p:txBody>
          <a:bodyPr/>
          <a:lstStyle/>
          <a:p>
            <a:r>
              <a:rPr lang="en-US" dirty="0"/>
              <a:t>Bryce Groshek, PT, DPT, C-PS, TPI Level 1 Certification</a:t>
            </a:r>
          </a:p>
        </p:txBody>
      </p:sp>
      <p:sp>
        <p:nvSpPr>
          <p:cNvPr id="7" name="Slide Number Placeholder 6">
            <a:extLst>
              <a:ext uri="{FF2B5EF4-FFF2-40B4-BE49-F238E27FC236}">
                <a16:creationId xmlns:a16="http://schemas.microsoft.com/office/drawing/2014/main" id="{AAA4DB16-46FB-5E6E-E2D4-A9CFA270AEC1}"/>
              </a:ext>
            </a:extLst>
          </p:cNvPr>
          <p:cNvSpPr>
            <a:spLocks noGrp="1"/>
          </p:cNvSpPr>
          <p:nvPr>
            <p:ph type="sldNum" sz="quarter" idx="12"/>
          </p:nvPr>
        </p:nvSpPr>
        <p:spPr/>
        <p:txBody>
          <a:bodyPr/>
          <a:lstStyle/>
          <a:p>
            <a:fld id="{7BE69E03-4804-4553-A1EC-F089884EF50F}" type="slidenum">
              <a:rPr lang="en-US" smtClean="0"/>
              <a:t>6</a:t>
            </a:fld>
            <a:endParaRPr lang="en-US"/>
          </a:p>
        </p:txBody>
      </p:sp>
      <p:pic>
        <p:nvPicPr>
          <p:cNvPr id="8" name="Picture 2" descr="Essentrics® 101: The Power of Eccentric Muscle Contractions - Essentrics">
            <a:extLst>
              <a:ext uri="{FF2B5EF4-FFF2-40B4-BE49-F238E27FC236}">
                <a16:creationId xmlns:a16="http://schemas.microsoft.com/office/drawing/2014/main" id="{9ACB9473-EB1D-21C9-C575-5D11AD5D8EF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56275" y="2569580"/>
            <a:ext cx="5576528" cy="2538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458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601-DCAD-0CBC-2F6B-60D9885BF92F}"/>
              </a:ext>
            </a:extLst>
          </p:cNvPr>
          <p:cNvSpPr>
            <a:spLocks noGrp="1"/>
          </p:cNvSpPr>
          <p:nvPr>
            <p:ph type="title"/>
          </p:nvPr>
        </p:nvSpPr>
        <p:spPr>
          <a:xfrm>
            <a:off x="1451658" y="1233226"/>
            <a:ext cx="9949405" cy="3130429"/>
          </a:xfrm>
        </p:spPr>
        <p:txBody>
          <a:bodyPr>
            <a:normAutofit/>
          </a:bodyPr>
          <a:lstStyle/>
          <a:p>
            <a:r>
              <a:rPr lang="en-US" dirty="0"/>
              <a:t>If you don’t like nerdy things about how all this exactly works you can skip the next bunch of slides ;)</a:t>
            </a:r>
          </a:p>
        </p:txBody>
      </p:sp>
      <p:sp>
        <p:nvSpPr>
          <p:cNvPr id="4" name="Date Placeholder 3">
            <a:extLst>
              <a:ext uri="{FF2B5EF4-FFF2-40B4-BE49-F238E27FC236}">
                <a16:creationId xmlns:a16="http://schemas.microsoft.com/office/drawing/2014/main" id="{7C7143E0-06E7-6B3C-C6DF-8B5676B73FBF}"/>
              </a:ext>
            </a:extLst>
          </p:cNvPr>
          <p:cNvSpPr>
            <a:spLocks noGrp="1"/>
          </p:cNvSpPr>
          <p:nvPr>
            <p:ph type="dt" sz="half" idx="10"/>
          </p:nvPr>
        </p:nvSpPr>
        <p:spPr/>
        <p:txBody>
          <a:bodyPr/>
          <a:lstStyle/>
          <a:p>
            <a:fld id="{57997BA6-BEF8-495F-ACCD-8D19769E4FC6}" type="datetime2">
              <a:rPr lang="en-US" smtClean="0"/>
              <a:t>Sunday, October 13, 2024</a:t>
            </a:fld>
            <a:endParaRPr lang="en-US" dirty="0"/>
          </a:p>
        </p:txBody>
      </p:sp>
      <p:sp>
        <p:nvSpPr>
          <p:cNvPr id="5" name="Footer Placeholder 4">
            <a:extLst>
              <a:ext uri="{FF2B5EF4-FFF2-40B4-BE49-F238E27FC236}">
                <a16:creationId xmlns:a16="http://schemas.microsoft.com/office/drawing/2014/main" id="{FEB233A7-89D3-3F77-A967-78181FD8417B}"/>
              </a:ext>
            </a:extLst>
          </p:cNvPr>
          <p:cNvSpPr>
            <a:spLocks noGrp="1"/>
          </p:cNvSpPr>
          <p:nvPr>
            <p:ph type="ftr" sz="quarter" idx="11"/>
          </p:nvPr>
        </p:nvSpPr>
        <p:spPr/>
        <p:txBody>
          <a:bodyPr/>
          <a:lstStyle/>
          <a:p>
            <a:r>
              <a:rPr lang="en-US" dirty="0"/>
              <a:t>Bryce Groshek, PT, DPT, C-PS, TPI Level 1 Certification</a:t>
            </a:r>
          </a:p>
        </p:txBody>
      </p:sp>
      <p:sp>
        <p:nvSpPr>
          <p:cNvPr id="6" name="Slide Number Placeholder 5">
            <a:extLst>
              <a:ext uri="{FF2B5EF4-FFF2-40B4-BE49-F238E27FC236}">
                <a16:creationId xmlns:a16="http://schemas.microsoft.com/office/drawing/2014/main" id="{4BDC806E-0451-BB33-83CA-4C1FB6CAE2E7}"/>
              </a:ext>
            </a:extLst>
          </p:cNvPr>
          <p:cNvSpPr>
            <a:spLocks noGrp="1"/>
          </p:cNvSpPr>
          <p:nvPr>
            <p:ph type="sldNum" sz="quarter" idx="12"/>
          </p:nvPr>
        </p:nvSpPr>
        <p:spPr/>
        <p:txBody>
          <a:bodyPr/>
          <a:lstStyle/>
          <a:p>
            <a:fld id="{7BE69E03-4804-4553-A1EC-F089884EF50F}" type="slidenum">
              <a:rPr lang="en-US" smtClean="0"/>
              <a:t>7</a:t>
            </a:fld>
            <a:endParaRPr lang="en-US"/>
          </a:p>
        </p:txBody>
      </p:sp>
    </p:spTree>
    <p:extLst>
      <p:ext uri="{BB962C8B-B14F-4D97-AF65-F5344CB8AC3E}">
        <p14:creationId xmlns:p14="http://schemas.microsoft.com/office/powerpoint/2010/main" val="3433860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AE3AE-78AE-C29E-BE3D-A33E72F26D8F}"/>
              </a:ext>
            </a:extLst>
          </p:cNvPr>
          <p:cNvSpPr>
            <a:spLocks noGrp="1"/>
          </p:cNvSpPr>
          <p:nvPr>
            <p:ph type="title"/>
          </p:nvPr>
        </p:nvSpPr>
        <p:spPr/>
        <p:txBody>
          <a:bodyPr/>
          <a:lstStyle/>
          <a:p>
            <a:r>
              <a:rPr lang="en-US" dirty="0"/>
              <a:t>Physiological Basis</a:t>
            </a:r>
          </a:p>
        </p:txBody>
      </p:sp>
      <p:sp>
        <p:nvSpPr>
          <p:cNvPr id="3" name="Content Placeholder 2">
            <a:extLst>
              <a:ext uri="{FF2B5EF4-FFF2-40B4-BE49-F238E27FC236}">
                <a16:creationId xmlns:a16="http://schemas.microsoft.com/office/drawing/2014/main" id="{54C393D6-6D5B-26FD-CDA2-20E9EF2D7ECF}"/>
              </a:ext>
            </a:extLst>
          </p:cNvPr>
          <p:cNvSpPr>
            <a:spLocks noGrp="1"/>
          </p:cNvSpPr>
          <p:nvPr>
            <p:ph sz="half" idx="1"/>
          </p:nvPr>
        </p:nvSpPr>
        <p:spPr/>
        <p:txBody>
          <a:bodyPr>
            <a:normAutofit fontScale="92500" lnSpcReduction="20000"/>
          </a:bodyPr>
          <a:lstStyle/>
          <a:p>
            <a:r>
              <a:rPr lang="en-US" dirty="0"/>
              <a:t>Actin-myosin cross bridges w/ the sarcomere plays an important role in motor control and force development during plyometrics.</a:t>
            </a:r>
          </a:p>
          <a:p>
            <a:r>
              <a:rPr lang="en-US" dirty="0"/>
              <a:t>Plyos use the pre-stretch of the MTU physiological length-tension curve in order to improve resultant force production.</a:t>
            </a:r>
          </a:p>
          <a:p>
            <a:r>
              <a:rPr lang="en-US" b="1" dirty="0"/>
              <a:t>Elftman proposal: eccentric contractions create the most force, followed by isometric contractions, then concentric.</a:t>
            </a:r>
          </a:p>
          <a:p>
            <a:pPr lvl="1"/>
            <a:r>
              <a:rPr lang="en-US" dirty="0"/>
              <a:t>However, plyometrics create the greatest forces during the concentric power production phase.  Demonstrating the importance of the pre-stretch and short amortization phase for optimum power development.</a:t>
            </a:r>
          </a:p>
          <a:p>
            <a:endParaRPr lang="en-US" dirty="0"/>
          </a:p>
          <a:p>
            <a:endParaRPr lang="en-US" dirty="0"/>
          </a:p>
        </p:txBody>
      </p:sp>
      <p:sp>
        <p:nvSpPr>
          <p:cNvPr id="5" name="Date Placeholder 4">
            <a:extLst>
              <a:ext uri="{FF2B5EF4-FFF2-40B4-BE49-F238E27FC236}">
                <a16:creationId xmlns:a16="http://schemas.microsoft.com/office/drawing/2014/main" id="{EDE73E92-EDED-A649-74FA-5B04C6BD31C0}"/>
              </a:ext>
            </a:extLst>
          </p:cNvPr>
          <p:cNvSpPr>
            <a:spLocks noGrp="1"/>
          </p:cNvSpPr>
          <p:nvPr>
            <p:ph type="dt" sz="half" idx="10"/>
          </p:nvPr>
        </p:nvSpPr>
        <p:spPr/>
        <p:txBody>
          <a:bodyPr/>
          <a:lstStyle/>
          <a:p>
            <a:fld id="{003E0E29-2C79-4A2A-B61C-A21B8362A50A}" type="datetime2">
              <a:rPr lang="en-US" smtClean="0"/>
              <a:t>Sunday, October 13, 2024</a:t>
            </a:fld>
            <a:endParaRPr lang="en-US"/>
          </a:p>
        </p:txBody>
      </p:sp>
      <p:sp>
        <p:nvSpPr>
          <p:cNvPr id="6" name="Footer Placeholder 5">
            <a:extLst>
              <a:ext uri="{FF2B5EF4-FFF2-40B4-BE49-F238E27FC236}">
                <a16:creationId xmlns:a16="http://schemas.microsoft.com/office/drawing/2014/main" id="{554F2FF9-4BA2-4606-9F81-EDD4DC6E7306}"/>
              </a:ext>
            </a:extLst>
          </p:cNvPr>
          <p:cNvSpPr>
            <a:spLocks noGrp="1"/>
          </p:cNvSpPr>
          <p:nvPr>
            <p:ph type="ftr" sz="quarter" idx="11"/>
          </p:nvPr>
        </p:nvSpPr>
        <p:spPr/>
        <p:txBody>
          <a:bodyPr/>
          <a:lstStyle/>
          <a:p>
            <a:r>
              <a:rPr lang="en-US" dirty="0"/>
              <a:t>Bryce Groshek, PT, DPT, C-PS, TPI Level 1 Certification</a:t>
            </a:r>
          </a:p>
        </p:txBody>
      </p:sp>
      <p:sp>
        <p:nvSpPr>
          <p:cNvPr id="7" name="Slide Number Placeholder 6">
            <a:extLst>
              <a:ext uri="{FF2B5EF4-FFF2-40B4-BE49-F238E27FC236}">
                <a16:creationId xmlns:a16="http://schemas.microsoft.com/office/drawing/2014/main" id="{D4756770-9BE2-3378-9146-9DE5C6A246AF}"/>
              </a:ext>
            </a:extLst>
          </p:cNvPr>
          <p:cNvSpPr>
            <a:spLocks noGrp="1"/>
          </p:cNvSpPr>
          <p:nvPr>
            <p:ph type="sldNum" sz="quarter" idx="12"/>
          </p:nvPr>
        </p:nvSpPr>
        <p:spPr/>
        <p:txBody>
          <a:bodyPr/>
          <a:lstStyle/>
          <a:p>
            <a:fld id="{7BE69E03-4804-4553-A1EC-F089884EF50F}" type="slidenum">
              <a:rPr lang="en-US" smtClean="0"/>
              <a:t>8</a:t>
            </a:fld>
            <a:endParaRPr lang="en-US"/>
          </a:p>
        </p:txBody>
      </p:sp>
      <p:pic>
        <p:nvPicPr>
          <p:cNvPr id="5122" name="Picture 2" descr="Using the length tension relationship of muscle for rehabilitation">
            <a:extLst>
              <a:ext uri="{FF2B5EF4-FFF2-40B4-BE49-F238E27FC236}">
                <a16:creationId xmlns:a16="http://schemas.microsoft.com/office/drawing/2014/main" id="{7707E6A6-E62F-035B-C12D-30EBEFF0A66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56275" y="1504709"/>
            <a:ext cx="5647319" cy="4478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035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3BD8E-E0EB-F553-5025-B49C8A20FF8E}"/>
              </a:ext>
            </a:extLst>
          </p:cNvPr>
          <p:cNvSpPr>
            <a:spLocks noGrp="1"/>
          </p:cNvSpPr>
          <p:nvPr>
            <p:ph type="title"/>
          </p:nvPr>
        </p:nvSpPr>
        <p:spPr/>
        <p:txBody>
          <a:bodyPr/>
          <a:lstStyle/>
          <a:p>
            <a:r>
              <a:rPr lang="en-US" dirty="0"/>
              <a:t>Physiological Basis (Cont. I)</a:t>
            </a:r>
          </a:p>
        </p:txBody>
      </p:sp>
      <p:sp>
        <p:nvSpPr>
          <p:cNvPr id="3" name="Content Placeholder 2">
            <a:extLst>
              <a:ext uri="{FF2B5EF4-FFF2-40B4-BE49-F238E27FC236}">
                <a16:creationId xmlns:a16="http://schemas.microsoft.com/office/drawing/2014/main" id="{13314515-1741-EBBA-20F5-63A01167E664}"/>
              </a:ext>
            </a:extLst>
          </p:cNvPr>
          <p:cNvSpPr>
            <a:spLocks noGrp="1"/>
          </p:cNvSpPr>
          <p:nvPr>
            <p:ph sz="half" idx="1"/>
          </p:nvPr>
        </p:nvSpPr>
        <p:spPr/>
        <p:txBody>
          <a:bodyPr>
            <a:normAutofit fontScale="92500" lnSpcReduction="20000"/>
          </a:bodyPr>
          <a:lstStyle/>
          <a:p>
            <a:r>
              <a:rPr lang="en-US" dirty="0"/>
              <a:t>Whenever an eccentric muscle action occurs, there is concern for the development of DOMS.</a:t>
            </a:r>
          </a:p>
          <a:p>
            <a:r>
              <a:rPr lang="en-US" dirty="0"/>
              <a:t>A maximal eccentric muscle action generates 10-40% more force than concentric contractions.</a:t>
            </a:r>
          </a:p>
          <a:p>
            <a:r>
              <a:rPr lang="en-US" dirty="0"/>
              <a:t>DOMS occurs d/t the microtrauma to the SEC and PEC releases hydroxypropline which creates a noxious stimulus to the muscles, which creates the perception of the DOMS response.</a:t>
            </a:r>
          </a:p>
          <a:p>
            <a:r>
              <a:rPr lang="en-US" dirty="0"/>
              <a:t>DOMS is a self-limiting condition and usually resolves in 7-10 days.</a:t>
            </a:r>
          </a:p>
          <a:p>
            <a:pPr lvl="1"/>
            <a:r>
              <a:rPr lang="en-US" dirty="0"/>
              <a:t>Highly trained athletes may not experience DOMs.</a:t>
            </a:r>
          </a:p>
        </p:txBody>
      </p:sp>
      <p:sp>
        <p:nvSpPr>
          <p:cNvPr id="5" name="Date Placeholder 4">
            <a:extLst>
              <a:ext uri="{FF2B5EF4-FFF2-40B4-BE49-F238E27FC236}">
                <a16:creationId xmlns:a16="http://schemas.microsoft.com/office/drawing/2014/main" id="{4833092E-E507-6AE4-82C1-42C877D116AB}"/>
              </a:ext>
            </a:extLst>
          </p:cNvPr>
          <p:cNvSpPr>
            <a:spLocks noGrp="1"/>
          </p:cNvSpPr>
          <p:nvPr>
            <p:ph type="dt" sz="half" idx="10"/>
          </p:nvPr>
        </p:nvSpPr>
        <p:spPr/>
        <p:txBody>
          <a:bodyPr/>
          <a:lstStyle/>
          <a:p>
            <a:fld id="{003E0E29-2C79-4A2A-B61C-A21B8362A50A}" type="datetime2">
              <a:rPr lang="en-US" smtClean="0"/>
              <a:t>Sunday, October 13, 2024</a:t>
            </a:fld>
            <a:endParaRPr lang="en-US" dirty="0"/>
          </a:p>
        </p:txBody>
      </p:sp>
      <p:sp>
        <p:nvSpPr>
          <p:cNvPr id="6" name="Footer Placeholder 5">
            <a:extLst>
              <a:ext uri="{FF2B5EF4-FFF2-40B4-BE49-F238E27FC236}">
                <a16:creationId xmlns:a16="http://schemas.microsoft.com/office/drawing/2014/main" id="{EFA8AA7A-B0CB-19E6-2B95-E434FF7D5915}"/>
              </a:ext>
            </a:extLst>
          </p:cNvPr>
          <p:cNvSpPr>
            <a:spLocks noGrp="1"/>
          </p:cNvSpPr>
          <p:nvPr>
            <p:ph type="ftr" sz="quarter" idx="11"/>
          </p:nvPr>
        </p:nvSpPr>
        <p:spPr/>
        <p:txBody>
          <a:bodyPr/>
          <a:lstStyle/>
          <a:p>
            <a:r>
              <a:rPr lang="en-US" dirty="0"/>
              <a:t>Bryce Groshek, PT, DPT, C-PS, TPI Level 1 Certification</a:t>
            </a:r>
          </a:p>
        </p:txBody>
      </p:sp>
      <p:sp>
        <p:nvSpPr>
          <p:cNvPr id="7" name="Slide Number Placeholder 6">
            <a:extLst>
              <a:ext uri="{FF2B5EF4-FFF2-40B4-BE49-F238E27FC236}">
                <a16:creationId xmlns:a16="http://schemas.microsoft.com/office/drawing/2014/main" id="{49C22E14-8082-5125-BE6C-292C02578E34}"/>
              </a:ext>
            </a:extLst>
          </p:cNvPr>
          <p:cNvSpPr>
            <a:spLocks noGrp="1"/>
          </p:cNvSpPr>
          <p:nvPr>
            <p:ph type="sldNum" sz="quarter" idx="12"/>
          </p:nvPr>
        </p:nvSpPr>
        <p:spPr/>
        <p:txBody>
          <a:bodyPr/>
          <a:lstStyle/>
          <a:p>
            <a:fld id="{7BE69E03-4804-4553-A1EC-F089884EF50F}" type="slidenum">
              <a:rPr lang="en-US" smtClean="0"/>
              <a:t>9</a:t>
            </a:fld>
            <a:endParaRPr lang="en-US"/>
          </a:p>
        </p:txBody>
      </p:sp>
      <p:pic>
        <p:nvPicPr>
          <p:cNvPr id="6146" name="Picture 2">
            <a:extLst>
              <a:ext uri="{FF2B5EF4-FFF2-40B4-BE49-F238E27FC236}">
                <a16:creationId xmlns:a16="http://schemas.microsoft.com/office/drawing/2014/main" id="{592E5DF6-0F3E-C574-516F-FCC29750BCA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51225" y="1690689"/>
            <a:ext cx="3705266" cy="4341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436402"/>
      </p:ext>
    </p:extLst>
  </p:cSld>
  <p:clrMapOvr>
    <a:masterClrMapping/>
  </p:clrMapOvr>
</p:sld>
</file>

<file path=ppt/theme/theme1.xml><?xml version="1.0" encoding="utf-8"?>
<a:theme xmlns:a="http://schemas.openxmlformats.org/drawingml/2006/main" name="OffsetVTI">
  <a:themeElements>
    <a:clrScheme name="Office">
      <a:dk1>
        <a:srgbClr val="000000"/>
      </a:dk1>
      <a:lt1>
        <a:srgbClr val="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Dante">
      <a:majorFont>
        <a:latin typeface="Georgia Pro"/>
        <a:ea typeface=""/>
        <a:cs typeface=""/>
      </a:majorFont>
      <a:minorFont>
        <a:latin typeface="Georgia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setVTI" id="{17A3166B-76FF-4669-8F6D-D4251AE158D8}" vid="{4532814A-B5F8-4CFD-BC69-A007D492D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19752</TotalTime>
  <Words>2434</Words>
  <Application>Microsoft Macintosh PowerPoint</Application>
  <PresentationFormat>Widescreen</PresentationFormat>
  <Paragraphs>257</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Aptos</vt:lpstr>
      <vt:lpstr>Arial</vt:lpstr>
      <vt:lpstr>Dante (Headings)2</vt:lpstr>
      <vt:lpstr>Georgia Pro</vt:lpstr>
      <vt:lpstr>Helvetica Neue Medium</vt:lpstr>
      <vt:lpstr>Wingdings 2</vt:lpstr>
      <vt:lpstr>OffsetVTI</vt:lpstr>
      <vt:lpstr>To Jump or not to Jump, That is the Question.</vt:lpstr>
      <vt:lpstr>Presentation Objectives</vt:lpstr>
      <vt:lpstr>What is plyometrics?</vt:lpstr>
      <vt:lpstr>Eccentric Pre-stretch Phase</vt:lpstr>
      <vt:lpstr>Amortization Phase (Time to Rebound) </vt:lpstr>
      <vt:lpstr>Concentric Shortening Phase</vt:lpstr>
      <vt:lpstr>If you don’t like nerdy things about how all this exactly works you can skip the next bunch of slides ;)</vt:lpstr>
      <vt:lpstr>Physiological Basis</vt:lpstr>
      <vt:lpstr>Physiological Basis (Cont. I)</vt:lpstr>
      <vt:lpstr>Physiological Basis (Cont. II)</vt:lpstr>
      <vt:lpstr>Mechanical Basis</vt:lpstr>
      <vt:lpstr>Neurophysiological Basis</vt:lpstr>
      <vt:lpstr>Neurophysiological Basis (Cont. I)</vt:lpstr>
      <vt:lpstr>Theoretical Training Benefits</vt:lpstr>
      <vt:lpstr>Clinical Guidelines When Beginning a Plyometric Program</vt:lpstr>
      <vt:lpstr>Periodization and Plyometrics</vt:lpstr>
      <vt:lpstr>Designing a Plyometric Program</vt:lpstr>
      <vt:lpstr>PowerPoint Presentation</vt:lpstr>
      <vt:lpstr>Examples of Volume and Vol in Respect to Intensity</vt:lpstr>
      <vt:lpstr>Contraindications for Plyo Training</vt:lpstr>
      <vt:lpstr>Variables in Sport Plyos Can Impact</vt:lpstr>
      <vt:lpstr>Basic LE Plyo Pre-training Requirements</vt:lpstr>
      <vt:lpstr>LE Plyometric Progression</vt:lpstr>
      <vt:lpstr>Example of LE and UE Plyo Program</vt:lpstr>
      <vt:lpstr>Technique</vt:lpstr>
      <vt:lpstr>Sources Referenced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Groshek, Grant</dc:creator>
  <cp:lastModifiedBy>Groshek, Grant</cp:lastModifiedBy>
  <cp:revision>53</cp:revision>
  <dcterms:created xsi:type="dcterms:W3CDTF">2024-09-23T21:49:34Z</dcterms:created>
  <dcterms:modified xsi:type="dcterms:W3CDTF">2024-10-13T14:50:54Z</dcterms:modified>
</cp:coreProperties>
</file>