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59" r:id="rId3"/>
    <p:sldId id="261" r:id="rId4"/>
    <p:sldId id="289" r:id="rId5"/>
    <p:sldId id="290" r:id="rId6"/>
    <p:sldId id="281" r:id="rId7"/>
    <p:sldId id="292" r:id="rId8"/>
    <p:sldId id="295" r:id="rId9"/>
    <p:sldId id="293" r:id="rId10"/>
    <p:sldId id="282" r:id="rId11"/>
    <p:sldId id="298" r:id="rId12"/>
    <p:sldId id="301" r:id="rId13"/>
    <p:sldId id="300" r:id="rId14"/>
    <p:sldId id="297" r:id="rId15"/>
    <p:sldId id="305" r:id="rId16"/>
    <p:sldId id="307" r:id="rId17"/>
    <p:sldId id="262" r:id="rId18"/>
    <p:sldId id="269" r:id="rId19"/>
    <p:sldId id="275" r:id="rId20"/>
    <p:sldId id="284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61"/>
            <p14:sldId id="289"/>
            <p14:sldId id="290"/>
            <p14:sldId id="281"/>
            <p14:sldId id="292"/>
            <p14:sldId id="295"/>
            <p14:sldId id="293"/>
            <p14:sldId id="282"/>
            <p14:sldId id="298"/>
            <p14:sldId id="301"/>
            <p14:sldId id="300"/>
            <p14:sldId id="297"/>
            <p14:sldId id="305"/>
            <p14:sldId id="307"/>
            <p14:sldId id="262"/>
          </p14:sldIdLst>
        </p14:section>
        <p14:section name="Topic 1" id="{6D9936A3-3945-4757-BC8B-B5C252D8E036}">
          <p14:sldIdLst/>
        </p14:section>
        <p14:section name="Sample Slides for Visuals" id="{BAB3A466-96C9-4230-9978-795378D75699}">
          <p14:sldIdLst>
            <p14:sldId id="269"/>
          </p14:sldIdLst>
        </p14:section>
        <p14:section name="Case Study" id="{8C0305C9-B152-4FBA-A789-FE1976D53990}">
          <p14:sldIdLst/>
        </p14:section>
        <p14:section name="Conclusion and Summary" id="{790CEF5B-569A-4C2F-BED5-750B08C0E5AD}">
          <p14:sldIdLst>
            <p14:sldId id="275"/>
            <p14:sldId id="284"/>
          </p14:sldIdLst>
        </p14:section>
        <p14:section name="Appendix" id="{3F78B471-41DA-46F2-A8E4-97E471896AB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1" autoAdjust="0"/>
    <p:restoredTop sz="83977" autoAdjust="0"/>
  </p:normalViewPr>
  <p:slideViewPr>
    <p:cSldViewPr>
      <p:cViewPr varScale="1">
        <p:scale>
          <a:sx n="112" d="100"/>
          <a:sy n="112" d="100"/>
        </p:scale>
        <p:origin x="1656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3589ED-952D-4B44-A3E4-947F3BA0691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ADFA0E-FC7F-4756-8191-6D0DBE1C92D4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>
              <a:solidFill>
                <a:schemeClr val="tx2"/>
              </a:solidFill>
            </a:rPr>
            <a:t>Improve Child Safety</a:t>
          </a:r>
        </a:p>
      </dgm:t>
    </dgm:pt>
    <dgm:pt modelId="{E7ADD64D-2D44-4F26-83B5-007747430353}" type="parTrans" cxnId="{3B7EC868-938E-4E39-8C2A-D03DDA1A932C}">
      <dgm:prSet/>
      <dgm:spPr/>
      <dgm:t>
        <a:bodyPr/>
        <a:lstStyle/>
        <a:p>
          <a:endParaRPr lang="en-US"/>
        </a:p>
      </dgm:t>
    </dgm:pt>
    <dgm:pt modelId="{A16A2780-A752-42ED-91BC-9AAC811EBF3B}" type="sibTrans" cxnId="{3B7EC868-938E-4E39-8C2A-D03DDA1A932C}">
      <dgm:prSet/>
      <dgm:spPr/>
      <dgm:t>
        <a:bodyPr/>
        <a:lstStyle/>
        <a:p>
          <a:endParaRPr lang="en-US"/>
        </a:p>
      </dgm:t>
    </dgm:pt>
    <dgm:pt modelId="{7F0988D5-5634-4288-A461-9DC56FBAE187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Remove Provisions that Impair Permanency</a:t>
          </a:r>
        </a:p>
      </dgm:t>
    </dgm:pt>
    <dgm:pt modelId="{1797F739-0853-47B4-A0AF-4DFC74C745B4}" type="parTrans" cxnId="{E9EA9FBC-5E60-41BC-92F4-35B4D663856F}">
      <dgm:prSet/>
      <dgm:spPr/>
      <dgm:t>
        <a:bodyPr/>
        <a:lstStyle/>
        <a:p>
          <a:endParaRPr lang="en-US"/>
        </a:p>
      </dgm:t>
    </dgm:pt>
    <dgm:pt modelId="{68F908C4-14F0-40ED-BF9A-ECCE366F8D91}" type="sibTrans" cxnId="{E9EA9FBC-5E60-41BC-92F4-35B4D663856F}">
      <dgm:prSet/>
      <dgm:spPr/>
      <dgm:t>
        <a:bodyPr/>
        <a:lstStyle/>
        <a:p>
          <a:endParaRPr lang="en-US"/>
        </a:p>
      </dgm:t>
    </dgm:pt>
    <dgm:pt modelId="{81526A1A-4855-4F15-A020-5C3823D1200E}">
      <dgm:prSet phldrT="[Text]"/>
      <dgm:spPr/>
      <dgm:t>
        <a:bodyPr/>
        <a:lstStyle/>
        <a:p>
          <a:r>
            <a:rPr lang="en-US" dirty="0"/>
            <a:t>Streamline Court Processes</a:t>
          </a:r>
        </a:p>
      </dgm:t>
    </dgm:pt>
    <dgm:pt modelId="{DFEEFB25-3A50-4C58-829D-68E3EDB24027}" type="parTrans" cxnId="{4662C0F7-CC88-47B9-8605-366488244E10}">
      <dgm:prSet/>
      <dgm:spPr/>
      <dgm:t>
        <a:bodyPr/>
        <a:lstStyle/>
        <a:p>
          <a:endParaRPr lang="en-US"/>
        </a:p>
      </dgm:t>
    </dgm:pt>
    <dgm:pt modelId="{0418E1A5-DECE-490F-85D1-AA418B585099}" type="sibTrans" cxnId="{4662C0F7-CC88-47B9-8605-366488244E10}">
      <dgm:prSet/>
      <dgm:spPr/>
      <dgm:t>
        <a:bodyPr/>
        <a:lstStyle/>
        <a:p>
          <a:endParaRPr lang="en-US"/>
        </a:p>
      </dgm:t>
    </dgm:pt>
    <dgm:pt modelId="{05A4F052-73B4-4D56-8C74-1833FC5C84B2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/>
            <a:t>Improve Secure Treatment</a:t>
          </a:r>
        </a:p>
      </dgm:t>
    </dgm:pt>
    <dgm:pt modelId="{92B0CC2F-73F5-4AE9-8202-3C200707C88D}" type="parTrans" cxnId="{C85709AE-9FD3-4328-95D1-55872B3BD345}">
      <dgm:prSet/>
      <dgm:spPr/>
      <dgm:t>
        <a:bodyPr/>
        <a:lstStyle/>
        <a:p>
          <a:endParaRPr lang="en-US"/>
        </a:p>
      </dgm:t>
    </dgm:pt>
    <dgm:pt modelId="{6E34B7AB-C42E-4249-AEB6-425900074A6B}" type="sibTrans" cxnId="{C85709AE-9FD3-4328-95D1-55872B3BD345}">
      <dgm:prSet/>
      <dgm:spPr/>
      <dgm:t>
        <a:bodyPr/>
        <a:lstStyle/>
        <a:p>
          <a:endParaRPr lang="en-US"/>
        </a:p>
      </dgm:t>
    </dgm:pt>
    <dgm:pt modelId="{1704DBBF-6D47-4406-ACD6-898AE4CB9B7E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/>
            <a:t>Address Outdated Language and Administrative Issues</a:t>
          </a:r>
        </a:p>
      </dgm:t>
    </dgm:pt>
    <dgm:pt modelId="{28A9E535-5214-4BF1-84DC-A0CC3CE2C7AC}" type="parTrans" cxnId="{43C50E74-A005-48CE-AF31-9F289B6A8393}">
      <dgm:prSet/>
      <dgm:spPr/>
      <dgm:t>
        <a:bodyPr/>
        <a:lstStyle/>
        <a:p>
          <a:endParaRPr lang="en-US"/>
        </a:p>
      </dgm:t>
    </dgm:pt>
    <dgm:pt modelId="{45A3E0C7-0B64-4B88-A308-3A299A17FDB1}" type="sibTrans" cxnId="{43C50E74-A005-48CE-AF31-9F289B6A8393}">
      <dgm:prSet/>
      <dgm:spPr/>
      <dgm:t>
        <a:bodyPr/>
        <a:lstStyle/>
        <a:p>
          <a:endParaRPr lang="en-US"/>
        </a:p>
      </dgm:t>
    </dgm:pt>
    <dgm:pt modelId="{4C806D4C-CB57-4BFA-BABA-F3786E22D4D0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2"/>
              </a:solidFill>
            </a:rPr>
            <a:t>More Cultural Competent </a:t>
          </a:r>
        </a:p>
      </dgm:t>
    </dgm:pt>
    <dgm:pt modelId="{079921A2-556B-48C0-B465-4D7F02933AB2}" type="parTrans" cxnId="{73EE6F33-2518-467E-963F-A3214B23B253}">
      <dgm:prSet/>
      <dgm:spPr/>
      <dgm:t>
        <a:bodyPr/>
        <a:lstStyle/>
        <a:p>
          <a:endParaRPr lang="en-US"/>
        </a:p>
      </dgm:t>
    </dgm:pt>
    <dgm:pt modelId="{6E2A1AF1-0307-4306-A0D4-E7870E113C79}" type="sibTrans" cxnId="{73EE6F33-2518-467E-963F-A3214B23B253}">
      <dgm:prSet/>
      <dgm:spPr/>
      <dgm:t>
        <a:bodyPr/>
        <a:lstStyle/>
        <a:p>
          <a:endParaRPr lang="en-US"/>
        </a:p>
      </dgm:t>
    </dgm:pt>
    <dgm:pt modelId="{61170DA9-5470-453F-8706-24567B9CC86F}" type="pres">
      <dgm:prSet presAssocID="{623589ED-952D-4B44-A3E4-947F3BA0691B}" presName="diagram" presStyleCnt="0">
        <dgm:presLayoutVars>
          <dgm:dir/>
          <dgm:resizeHandles val="exact"/>
        </dgm:presLayoutVars>
      </dgm:prSet>
      <dgm:spPr/>
    </dgm:pt>
    <dgm:pt modelId="{891D98E0-95F0-4EB8-88BE-C53CD1E28FBD}" type="pres">
      <dgm:prSet presAssocID="{9EADFA0E-FC7F-4756-8191-6D0DBE1C92D4}" presName="node" presStyleLbl="node1" presStyleIdx="0" presStyleCnt="6">
        <dgm:presLayoutVars>
          <dgm:bulletEnabled val="1"/>
        </dgm:presLayoutVars>
      </dgm:prSet>
      <dgm:spPr/>
    </dgm:pt>
    <dgm:pt modelId="{E15DD019-2C78-4581-A1C2-5BD786F0743E}" type="pres">
      <dgm:prSet presAssocID="{A16A2780-A752-42ED-91BC-9AAC811EBF3B}" presName="sibTrans" presStyleCnt="0"/>
      <dgm:spPr/>
    </dgm:pt>
    <dgm:pt modelId="{45DE4A00-6672-428C-AA12-3D5967944DE9}" type="pres">
      <dgm:prSet presAssocID="{7F0988D5-5634-4288-A461-9DC56FBAE187}" presName="node" presStyleLbl="node1" presStyleIdx="1" presStyleCnt="6">
        <dgm:presLayoutVars>
          <dgm:bulletEnabled val="1"/>
        </dgm:presLayoutVars>
      </dgm:prSet>
      <dgm:spPr/>
    </dgm:pt>
    <dgm:pt modelId="{A7E1B7EE-9CC6-453B-92DA-CFAF61EC9EF1}" type="pres">
      <dgm:prSet presAssocID="{68F908C4-14F0-40ED-BF9A-ECCE366F8D91}" presName="sibTrans" presStyleCnt="0"/>
      <dgm:spPr/>
    </dgm:pt>
    <dgm:pt modelId="{4D634DCB-69C4-43A3-BC12-02160607F73B}" type="pres">
      <dgm:prSet presAssocID="{81526A1A-4855-4F15-A020-5C3823D1200E}" presName="node" presStyleLbl="node1" presStyleIdx="2" presStyleCnt="6">
        <dgm:presLayoutVars>
          <dgm:bulletEnabled val="1"/>
        </dgm:presLayoutVars>
      </dgm:prSet>
      <dgm:spPr/>
    </dgm:pt>
    <dgm:pt modelId="{5CE33D91-F346-4397-B92C-5B2FF3AB6A3F}" type="pres">
      <dgm:prSet presAssocID="{0418E1A5-DECE-490F-85D1-AA418B585099}" presName="sibTrans" presStyleCnt="0"/>
      <dgm:spPr/>
    </dgm:pt>
    <dgm:pt modelId="{331FAE32-4C12-4937-9E2C-3BB44956A675}" type="pres">
      <dgm:prSet presAssocID="{05A4F052-73B4-4D56-8C74-1833FC5C84B2}" presName="node" presStyleLbl="node1" presStyleIdx="3" presStyleCnt="6">
        <dgm:presLayoutVars>
          <dgm:bulletEnabled val="1"/>
        </dgm:presLayoutVars>
      </dgm:prSet>
      <dgm:spPr/>
    </dgm:pt>
    <dgm:pt modelId="{0A95D85B-69AE-4E56-8A03-8743D82072AC}" type="pres">
      <dgm:prSet presAssocID="{6E34B7AB-C42E-4249-AEB6-425900074A6B}" presName="sibTrans" presStyleCnt="0"/>
      <dgm:spPr/>
    </dgm:pt>
    <dgm:pt modelId="{2118A04C-2C9C-4502-AF64-9C6EBBBCE811}" type="pres">
      <dgm:prSet presAssocID="{1704DBBF-6D47-4406-ACD6-898AE4CB9B7E}" presName="node" presStyleLbl="node1" presStyleIdx="4" presStyleCnt="6">
        <dgm:presLayoutVars>
          <dgm:bulletEnabled val="1"/>
        </dgm:presLayoutVars>
      </dgm:prSet>
      <dgm:spPr/>
    </dgm:pt>
    <dgm:pt modelId="{7FF8AF09-7D93-4FA1-839F-81822A7828BD}" type="pres">
      <dgm:prSet presAssocID="{45A3E0C7-0B64-4B88-A308-3A299A17FDB1}" presName="sibTrans" presStyleCnt="0"/>
      <dgm:spPr/>
    </dgm:pt>
    <dgm:pt modelId="{8275EE59-C139-40ED-A109-8D15CF1902FA}" type="pres">
      <dgm:prSet presAssocID="{4C806D4C-CB57-4BFA-BABA-F3786E22D4D0}" presName="node" presStyleLbl="node1" presStyleIdx="5" presStyleCnt="6">
        <dgm:presLayoutVars>
          <dgm:bulletEnabled val="1"/>
        </dgm:presLayoutVars>
      </dgm:prSet>
      <dgm:spPr/>
    </dgm:pt>
  </dgm:ptLst>
  <dgm:cxnLst>
    <dgm:cxn modelId="{73EE6F33-2518-467E-963F-A3214B23B253}" srcId="{623589ED-952D-4B44-A3E4-947F3BA0691B}" destId="{4C806D4C-CB57-4BFA-BABA-F3786E22D4D0}" srcOrd="5" destOrd="0" parTransId="{079921A2-556B-48C0-B465-4D7F02933AB2}" sibTransId="{6E2A1AF1-0307-4306-A0D4-E7870E113C79}"/>
    <dgm:cxn modelId="{64C96538-87E5-4537-8DE3-C7A651FFF09C}" type="presOf" srcId="{81526A1A-4855-4F15-A020-5C3823D1200E}" destId="{4D634DCB-69C4-43A3-BC12-02160607F73B}" srcOrd="0" destOrd="0" presId="urn:microsoft.com/office/officeart/2005/8/layout/default"/>
    <dgm:cxn modelId="{DEF95A49-432B-414D-B565-D4560259FCE2}" type="presOf" srcId="{05A4F052-73B4-4D56-8C74-1833FC5C84B2}" destId="{331FAE32-4C12-4937-9E2C-3BB44956A675}" srcOrd="0" destOrd="0" presId="urn:microsoft.com/office/officeart/2005/8/layout/default"/>
    <dgm:cxn modelId="{B0DFFC65-6DC3-442F-AAB2-EF1CAAE2AD01}" type="presOf" srcId="{1704DBBF-6D47-4406-ACD6-898AE4CB9B7E}" destId="{2118A04C-2C9C-4502-AF64-9C6EBBBCE811}" srcOrd="0" destOrd="0" presId="urn:microsoft.com/office/officeart/2005/8/layout/default"/>
    <dgm:cxn modelId="{3B7EC868-938E-4E39-8C2A-D03DDA1A932C}" srcId="{623589ED-952D-4B44-A3E4-947F3BA0691B}" destId="{9EADFA0E-FC7F-4756-8191-6D0DBE1C92D4}" srcOrd="0" destOrd="0" parTransId="{E7ADD64D-2D44-4F26-83B5-007747430353}" sibTransId="{A16A2780-A752-42ED-91BC-9AAC811EBF3B}"/>
    <dgm:cxn modelId="{5790736C-BF32-4B78-9889-982D90F26775}" type="presOf" srcId="{623589ED-952D-4B44-A3E4-947F3BA0691B}" destId="{61170DA9-5470-453F-8706-24567B9CC86F}" srcOrd="0" destOrd="0" presId="urn:microsoft.com/office/officeart/2005/8/layout/default"/>
    <dgm:cxn modelId="{43C50E74-A005-48CE-AF31-9F289B6A8393}" srcId="{623589ED-952D-4B44-A3E4-947F3BA0691B}" destId="{1704DBBF-6D47-4406-ACD6-898AE4CB9B7E}" srcOrd="4" destOrd="0" parTransId="{28A9E535-5214-4BF1-84DC-A0CC3CE2C7AC}" sibTransId="{45A3E0C7-0B64-4B88-A308-3A299A17FDB1}"/>
    <dgm:cxn modelId="{D696A3A0-246D-43C6-951A-CC6C7DD0223D}" type="presOf" srcId="{7F0988D5-5634-4288-A461-9DC56FBAE187}" destId="{45DE4A00-6672-428C-AA12-3D5967944DE9}" srcOrd="0" destOrd="0" presId="urn:microsoft.com/office/officeart/2005/8/layout/default"/>
    <dgm:cxn modelId="{C85709AE-9FD3-4328-95D1-55872B3BD345}" srcId="{623589ED-952D-4B44-A3E4-947F3BA0691B}" destId="{05A4F052-73B4-4D56-8C74-1833FC5C84B2}" srcOrd="3" destOrd="0" parTransId="{92B0CC2F-73F5-4AE9-8202-3C200707C88D}" sibTransId="{6E34B7AB-C42E-4249-AEB6-425900074A6B}"/>
    <dgm:cxn modelId="{E9EA9FBC-5E60-41BC-92F4-35B4D663856F}" srcId="{623589ED-952D-4B44-A3E4-947F3BA0691B}" destId="{7F0988D5-5634-4288-A461-9DC56FBAE187}" srcOrd="1" destOrd="0" parTransId="{1797F739-0853-47B4-A0AF-4DFC74C745B4}" sibTransId="{68F908C4-14F0-40ED-BF9A-ECCE366F8D91}"/>
    <dgm:cxn modelId="{211FF4CD-78AA-4CB3-BBC5-5327155CB1BB}" type="presOf" srcId="{4C806D4C-CB57-4BFA-BABA-F3786E22D4D0}" destId="{8275EE59-C139-40ED-A109-8D15CF1902FA}" srcOrd="0" destOrd="0" presId="urn:microsoft.com/office/officeart/2005/8/layout/default"/>
    <dgm:cxn modelId="{4662C0F7-CC88-47B9-8605-366488244E10}" srcId="{623589ED-952D-4B44-A3E4-947F3BA0691B}" destId="{81526A1A-4855-4F15-A020-5C3823D1200E}" srcOrd="2" destOrd="0" parTransId="{DFEEFB25-3A50-4C58-829D-68E3EDB24027}" sibTransId="{0418E1A5-DECE-490F-85D1-AA418B585099}"/>
    <dgm:cxn modelId="{8AB326F9-3428-4CB9-B23C-F84BB68B06D7}" type="presOf" srcId="{9EADFA0E-FC7F-4756-8191-6D0DBE1C92D4}" destId="{891D98E0-95F0-4EB8-88BE-C53CD1E28FBD}" srcOrd="0" destOrd="0" presId="urn:microsoft.com/office/officeart/2005/8/layout/default"/>
    <dgm:cxn modelId="{5D5D7CC1-8AA8-4E1B-B2FC-E57611CF1D92}" type="presParOf" srcId="{61170DA9-5470-453F-8706-24567B9CC86F}" destId="{891D98E0-95F0-4EB8-88BE-C53CD1E28FBD}" srcOrd="0" destOrd="0" presId="urn:microsoft.com/office/officeart/2005/8/layout/default"/>
    <dgm:cxn modelId="{43974FE4-C1E2-4343-A83A-83BA7621E3C2}" type="presParOf" srcId="{61170DA9-5470-453F-8706-24567B9CC86F}" destId="{E15DD019-2C78-4581-A1C2-5BD786F0743E}" srcOrd="1" destOrd="0" presId="urn:microsoft.com/office/officeart/2005/8/layout/default"/>
    <dgm:cxn modelId="{5B83E6FE-4BD5-4404-A56B-416ABE043974}" type="presParOf" srcId="{61170DA9-5470-453F-8706-24567B9CC86F}" destId="{45DE4A00-6672-428C-AA12-3D5967944DE9}" srcOrd="2" destOrd="0" presId="urn:microsoft.com/office/officeart/2005/8/layout/default"/>
    <dgm:cxn modelId="{0A29C7DF-D110-4EB4-A74B-35CC3491A226}" type="presParOf" srcId="{61170DA9-5470-453F-8706-24567B9CC86F}" destId="{A7E1B7EE-9CC6-453B-92DA-CFAF61EC9EF1}" srcOrd="3" destOrd="0" presId="urn:microsoft.com/office/officeart/2005/8/layout/default"/>
    <dgm:cxn modelId="{F0A0285D-F6E1-478D-B6FD-397C3C492044}" type="presParOf" srcId="{61170DA9-5470-453F-8706-24567B9CC86F}" destId="{4D634DCB-69C4-43A3-BC12-02160607F73B}" srcOrd="4" destOrd="0" presId="urn:microsoft.com/office/officeart/2005/8/layout/default"/>
    <dgm:cxn modelId="{8DC0DE87-2753-4E55-BD38-D28DB760E223}" type="presParOf" srcId="{61170DA9-5470-453F-8706-24567B9CC86F}" destId="{5CE33D91-F346-4397-B92C-5B2FF3AB6A3F}" srcOrd="5" destOrd="0" presId="urn:microsoft.com/office/officeart/2005/8/layout/default"/>
    <dgm:cxn modelId="{9CFAF3A2-C14C-40CC-8235-5E3BE4723CA8}" type="presParOf" srcId="{61170DA9-5470-453F-8706-24567B9CC86F}" destId="{331FAE32-4C12-4937-9E2C-3BB44956A675}" srcOrd="6" destOrd="0" presId="urn:microsoft.com/office/officeart/2005/8/layout/default"/>
    <dgm:cxn modelId="{6BAA6E20-165E-47C4-9500-5FF60C66F541}" type="presParOf" srcId="{61170DA9-5470-453F-8706-24567B9CC86F}" destId="{0A95D85B-69AE-4E56-8A03-8743D82072AC}" srcOrd="7" destOrd="0" presId="urn:microsoft.com/office/officeart/2005/8/layout/default"/>
    <dgm:cxn modelId="{8AEA0411-74FC-4CFA-AAB2-E6DB6F61AD93}" type="presParOf" srcId="{61170DA9-5470-453F-8706-24567B9CC86F}" destId="{2118A04C-2C9C-4502-AF64-9C6EBBBCE811}" srcOrd="8" destOrd="0" presId="urn:microsoft.com/office/officeart/2005/8/layout/default"/>
    <dgm:cxn modelId="{7AF16112-CE97-4B81-9E15-B95576184AC8}" type="presParOf" srcId="{61170DA9-5470-453F-8706-24567B9CC86F}" destId="{7FF8AF09-7D93-4FA1-839F-81822A7828BD}" srcOrd="9" destOrd="0" presId="urn:microsoft.com/office/officeart/2005/8/layout/default"/>
    <dgm:cxn modelId="{B274CFD2-D1AE-452A-9ACE-3AD0ECC95EAF}" type="presParOf" srcId="{61170DA9-5470-453F-8706-24567B9CC86F}" destId="{8275EE59-C139-40ED-A109-8D15CF1902F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4400" dirty="0"/>
            <a:t>1</a:t>
          </a: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4400" dirty="0"/>
            <a:t>2</a:t>
          </a: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200"/>
        </a:p>
      </dgm:t>
    </dgm:pt>
    <dgm:pt modelId="{C59269D0-92A5-481C-BA64-727AFB0DD545}">
      <dgm:prSet phldrT="[Text]" custT="1"/>
      <dgm:spPr/>
      <dgm:t>
        <a:bodyPr/>
        <a:lstStyle/>
        <a:p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en-US" sz="4400" dirty="0"/>
            <a:t>3</a:t>
          </a:r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Explore relevant social work theories, approaches, perspectives</a:t>
          </a: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Cultural Competency-familiarize yourself with the cultural, race, ethnicity of the client /family</a:t>
          </a: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200"/>
        </a:p>
      </dgm:t>
    </dgm:pt>
    <dgm:pt modelId="{E426D7B5-A0A9-47C2-A1C0-FD0486BB3195}">
      <dgm:prSet custT="1"/>
      <dgm:spPr/>
      <dgm:t>
        <a:bodyPr/>
        <a:lstStyle/>
        <a:p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Check-in: reflection of self – unconscious bias, values, beliefs etc. </a:t>
          </a:r>
          <a:endParaRPr lang="en-US" sz="2800" dirty="0"/>
        </a:p>
      </dgm:t>
    </dgm:pt>
    <dgm:pt modelId="{1CC5DDF5-5B5B-4B01-914F-2E82081B56A8}" type="parTrans" cxnId="{BED5147C-CDD1-4DF3-B90C-25EB26889683}">
      <dgm:prSet/>
      <dgm:spPr/>
      <dgm:t>
        <a:bodyPr/>
        <a:lstStyle/>
        <a:p>
          <a:endParaRPr lang="en-US"/>
        </a:p>
      </dgm:t>
    </dgm:pt>
    <dgm:pt modelId="{1B57A0BE-9A3E-443A-A3B1-AAC529695AA6}" type="sibTrans" cxnId="{BED5147C-CDD1-4DF3-B90C-25EB26889683}">
      <dgm:prSet/>
      <dgm:spPr/>
      <dgm:t>
        <a:bodyPr/>
        <a:lstStyle/>
        <a:p>
          <a:endParaRPr lang="en-US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</dgm:pt>
    <dgm:pt modelId="{C4407577-18A2-46E0-8805-2838042EB67A}" type="pres">
      <dgm:prSet presAssocID="{74EE5CD8-078F-4590-BF9C-A341A294A016}" presName="linNode" presStyleCnt="0"/>
      <dgm:spPr/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</dgm:pt>
    <dgm:pt modelId="{AB8574CC-D4F2-4555-AEE3-F4EE58B11D03}" type="pres">
      <dgm:prSet presAssocID="{CF9FB981-E6ED-4440-AC98-4E4E2ABA2C55}" presName="sp" presStyleCnt="0"/>
      <dgm:spPr/>
    </dgm:pt>
    <dgm:pt modelId="{85B8F607-FDD8-476A-ADBE-E1250824F294}" type="pres">
      <dgm:prSet presAssocID="{AA046201-5C4D-445E-BF0B-5C6D2B0A1945}" presName="linNode" presStyleCnt="0"/>
      <dgm:spPr/>
    </dgm:pt>
    <dgm:pt modelId="{C04276DC-EE64-470A-B8BC-09067B8045FA}" type="pres">
      <dgm:prSet presAssocID="{AA046201-5C4D-445E-BF0B-5C6D2B0A194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B37A5355-225B-4C6F-AED7-6C620F99EECC}" type="pres">
      <dgm:prSet presAssocID="{AA046201-5C4D-445E-BF0B-5C6D2B0A1945}" presName="descendantText" presStyleLbl="alignAccFollowNode1" presStyleIdx="1" presStyleCnt="3" custScaleX="259632" custScaleY="121574">
        <dgm:presLayoutVars>
          <dgm:bulletEnabled val="1"/>
        </dgm:presLayoutVars>
      </dgm:prSet>
      <dgm:spPr>
        <a:prstGeom prst="rect">
          <a:avLst/>
        </a:prstGeom>
      </dgm:spPr>
    </dgm:pt>
    <dgm:pt modelId="{5ACAA866-A8A8-4183-97B5-CEEAB1525C60}" type="pres">
      <dgm:prSet presAssocID="{40767EFF-7D52-4469-ACEE-7D28E67337E2}" presName="sp" presStyleCnt="0"/>
      <dgm:spPr/>
    </dgm:pt>
    <dgm:pt modelId="{477213BE-9E91-4950-8451-7F60796F47F4}" type="pres">
      <dgm:prSet presAssocID="{D1776C8F-2B10-4075-8DF7-7F65AB725ED5}" presName="linNode" presStyleCnt="0"/>
      <dgm:spPr/>
    </dgm:pt>
    <dgm:pt modelId="{F5034101-5B7D-4FE7-B47A-5A48CF39606B}" type="pres">
      <dgm:prSet presAssocID="{D1776C8F-2B10-4075-8DF7-7F65AB725ED5}" presName="parentText" presStyleLbl="node1" presStyleIdx="2" presStyleCnt="3" custLinFactNeighborX="-6" custLinFactNeighborY="-1739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C7C3E6FD-D83F-4BDA-907E-B5EE041DA931}" type="pres">
      <dgm:prSet presAssocID="{D1776C8F-2B10-4075-8DF7-7F65AB725ED5}" presName="descendantText" presStyleLbl="alignAccFollowNode1" presStyleIdx="2" presStyleCnt="3" custScaleX="259632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B6416E04-E5DE-46CA-AD27-47EBE280D636}" type="presOf" srcId="{C59269D0-92A5-481C-BA64-727AFB0DD545}" destId="{B37A5355-225B-4C6F-AED7-6C620F99EECC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AFF7133D-5E9D-4613-9299-006F9E49301B}" type="presOf" srcId="{AA046201-5C4D-445E-BF0B-5C6D2B0A1945}" destId="{C04276DC-EE64-470A-B8BC-09067B8045FA}" srcOrd="0" destOrd="0" presId="urn:microsoft.com/office/officeart/2005/8/layout/vList5"/>
    <dgm:cxn modelId="{3D887057-7E91-45EF-8E4B-3006C2DFECB4}" type="presOf" srcId="{6BE4E373-0656-4EDC-821E-BE09C952B1F6}" destId="{C7C3E6FD-D83F-4BDA-907E-B5EE041DA931}" srcOrd="0" destOrd="0" presId="urn:microsoft.com/office/officeart/2005/8/layout/vList5"/>
    <dgm:cxn modelId="{DBCA7E61-D822-40A0-A27A-D7E092386A0B}" type="presOf" srcId="{F6FEADD9-F67D-41F5-BA4C-3C84956E7F46}" destId="{AAE7A1E6-6847-453D-B55B-8A82BF138C1D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9A0DCB65-9DCB-4972-9768-1762E4116F3C}" type="presOf" srcId="{74EE5CD8-078F-4590-BF9C-A341A294A016}" destId="{7E429971-BC57-430F-BB25-C0574E5E39E3}" srcOrd="0" destOrd="0" presId="urn:microsoft.com/office/officeart/2005/8/layout/vList5"/>
    <dgm:cxn modelId="{BED5147C-CDD1-4DF3-B90C-25EB26889683}" srcId="{AA046201-5C4D-445E-BF0B-5C6D2B0A1945}" destId="{E426D7B5-A0A9-47C2-A1C0-FD0486BB3195}" srcOrd="1" destOrd="0" parTransId="{1CC5DDF5-5B5B-4B01-914F-2E82081B56A8}" sibTransId="{1B57A0BE-9A3E-443A-A3B1-AAC529695AA6}"/>
    <dgm:cxn modelId="{1D12F37E-DF42-400C-B5B5-A8FAF49EC0EC}" type="presOf" srcId="{1E4D3931-0DBD-4211-A24A-6AF364284B1E}" destId="{D54B1729-BC98-42C1-9C6C-D65DCBA4358F}" srcOrd="0" destOrd="0" presId="urn:microsoft.com/office/officeart/2005/8/layout/vList5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5417F3DF-8CAE-4E6C-ADBB-ED6F50084B8E}" type="presOf" srcId="{D1776C8F-2B10-4075-8DF7-7F65AB725ED5}" destId="{F5034101-5B7D-4FE7-B47A-5A48CF39606B}" srcOrd="0" destOrd="0" presId="urn:microsoft.com/office/officeart/2005/8/layout/vList5"/>
    <dgm:cxn modelId="{3927C4FB-0E2A-4C89-B952-64C7F089C7C4}" type="presOf" srcId="{E426D7B5-A0A9-47C2-A1C0-FD0486BB3195}" destId="{B37A5355-225B-4C6F-AED7-6C620F99EECC}" srcOrd="0" destOrd="1" presId="urn:microsoft.com/office/officeart/2005/8/layout/vList5"/>
    <dgm:cxn modelId="{1E18118B-9778-4714-A249-2B714D5427F7}" type="presParOf" srcId="{AAE7A1E6-6847-453D-B55B-8A82BF138C1D}" destId="{C4407577-18A2-46E0-8805-2838042EB67A}" srcOrd="0" destOrd="0" presId="urn:microsoft.com/office/officeart/2005/8/layout/vList5"/>
    <dgm:cxn modelId="{84152E8A-21A6-4CAF-BC09-47C13F4FFFB8}" type="presParOf" srcId="{C4407577-18A2-46E0-8805-2838042EB67A}" destId="{7E429971-BC57-430F-BB25-C0574E5E39E3}" srcOrd="0" destOrd="0" presId="urn:microsoft.com/office/officeart/2005/8/layout/vList5"/>
    <dgm:cxn modelId="{1D51832F-3B38-483B-8C08-BDD413206841}" type="presParOf" srcId="{C4407577-18A2-46E0-8805-2838042EB67A}" destId="{D54B1729-BC98-42C1-9C6C-D65DCBA4358F}" srcOrd="1" destOrd="0" presId="urn:microsoft.com/office/officeart/2005/8/layout/vList5"/>
    <dgm:cxn modelId="{F2BB24AB-7DB6-4F0F-92D8-664E0F322520}" type="presParOf" srcId="{AAE7A1E6-6847-453D-B55B-8A82BF138C1D}" destId="{AB8574CC-D4F2-4555-AEE3-F4EE58B11D03}" srcOrd="1" destOrd="0" presId="urn:microsoft.com/office/officeart/2005/8/layout/vList5"/>
    <dgm:cxn modelId="{3F47CC38-27AC-4E4E-92A2-FDE046382C80}" type="presParOf" srcId="{AAE7A1E6-6847-453D-B55B-8A82BF138C1D}" destId="{85B8F607-FDD8-476A-ADBE-E1250824F294}" srcOrd="2" destOrd="0" presId="urn:microsoft.com/office/officeart/2005/8/layout/vList5"/>
    <dgm:cxn modelId="{B4BBC5E0-69C0-4FD2-84A6-C47E62DEA28D}" type="presParOf" srcId="{85B8F607-FDD8-476A-ADBE-E1250824F294}" destId="{C04276DC-EE64-470A-B8BC-09067B8045FA}" srcOrd="0" destOrd="0" presId="urn:microsoft.com/office/officeart/2005/8/layout/vList5"/>
    <dgm:cxn modelId="{71B90C6E-E0F2-4EE1-8864-5914AAFA20A7}" type="presParOf" srcId="{85B8F607-FDD8-476A-ADBE-E1250824F294}" destId="{B37A5355-225B-4C6F-AED7-6C620F99EECC}" srcOrd="1" destOrd="0" presId="urn:microsoft.com/office/officeart/2005/8/layout/vList5"/>
    <dgm:cxn modelId="{E6DEED78-0C33-4D1D-A595-AFE4311369E4}" type="presParOf" srcId="{AAE7A1E6-6847-453D-B55B-8A82BF138C1D}" destId="{5ACAA866-A8A8-4183-97B5-CEEAB1525C60}" srcOrd="3" destOrd="0" presId="urn:microsoft.com/office/officeart/2005/8/layout/vList5"/>
    <dgm:cxn modelId="{FD2A22C3-24B0-4E4D-A3BC-79528D3FBC48}" type="presParOf" srcId="{AAE7A1E6-6847-453D-B55B-8A82BF138C1D}" destId="{477213BE-9E91-4950-8451-7F60796F47F4}" srcOrd="4" destOrd="0" presId="urn:microsoft.com/office/officeart/2005/8/layout/vList5"/>
    <dgm:cxn modelId="{2D9E3819-8AF8-4F78-AD5E-1D892BCE0381}" type="presParOf" srcId="{477213BE-9E91-4950-8451-7F60796F47F4}" destId="{F5034101-5B7D-4FE7-B47A-5A48CF39606B}" srcOrd="0" destOrd="0" presId="urn:microsoft.com/office/officeart/2005/8/layout/vList5"/>
    <dgm:cxn modelId="{5FD7E964-E46A-45B4-A545-5D657B6094BB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D98E0-95F0-4EB8-88BE-C53CD1E28FBD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2"/>
              </a:solidFill>
            </a:rPr>
            <a:t>Improve Child Safety</a:t>
          </a:r>
        </a:p>
      </dsp:txBody>
      <dsp:txXfrm>
        <a:off x="916483" y="1984"/>
        <a:ext cx="2030015" cy="1218009"/>
      </dsp:txXfrm>
    </dsp:sp>
    <dsp:sp modelId="{45DE4A00-6672-428C-AA12-3D5967944DE9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Remove Provisions that Impair Permanency</a:t>
          </a:r>
        </a:p>
      </dsp:txBody>
      <dsp:txXfrm>
        <a:off x="3149500" y="1984"/>
        <a:ext cx="2030015" cy="1218009"/>
      </dsp:txXfrm>
    </dsp:sp>
    <dsp:sp modelId="{4D634DCB-69C4-43A3-BC12-02160607F73B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Streamline Court Processes</a:t>
          </a:r>
        </a:p>
      </dsp:txBody>
      <dsp:txXfrm>
        <a:off x="916483" y="1422995"/>
        <a:ext cx="2030015" cy="1218009"/>
      </dsp:txXfrm>
    </dsp:sp>
    <dsp:sp modelId="{331FAE32-4C12-4937-9E2C-3BB44956A675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Improve Secure Treatment</a:t>
          </a:r>
        </a:p>
      </dsp:txBody>
      <dsp:txXfrm>
        <a:off x="3149500" y="1422995"/>
        <a:ext cx="2030015" cy="1218009"/>
      </dsp:txXfrm>
    </dsp:sp>
    <dsp:sp modelId="{2118A04C-2C9C-4502-AF64-9C6EBBBCE811}">
      <dsp:nvSpPr>
        <dsp:cNvPr id="0" name=""/>
        <dsp:cNvSpPr/>
      </dsp:nvSpPr>
      <dsp:spPr>
        <a:xfrm>
          <a:off x="916483" y="2844006"/>
          <a:ext cx="2030015" cy="1218009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Address Outdated Language and Administrative Issues</a:t>
          </a:r>
        </a:p>
      </dsp:txBody>
      <dsp:txXfrm>
        <a:off x="916483" y="2844006"/>
        <a:ext cx="2030015" cy="1218009"/>
      </dsp:txXfrm>
    </dsp:sp>
    <dsp:sp modelId="{8275EE59-C139-40ED-A109-8D15CF1902FA}">
      <dsp:nvSpPr>
        <dsp:cNvPr id="0" name=""/>
        <dsp:cNvSpPr/>
      </dsp:nvSpPr>
      <dsp:spPr>
        <a:xfrm>
          <a:off x="3149500" y="2844006"/>
          <a:ext cx="2030015" cy="121800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2"/>
              </a:solidFill>
            </a:rPr>
            <a:t>More Cultural Competent </a:t>
          </a:r>
        </a:p>
      </dsp:txBody>
      <dsp:txXfrm>
        <a:off x="3149500" y="2844006"/>
        <a:ext cx="2030015" cy="12180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2932628" y="-1680003"/>
          <a:ext cx="1316235" cy="50102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Cultural Competency-familiarize yourself with the cultural, race, ethnicity of the client /family</a:t>
          </a:r>
        </a:p>
      </dsp:txBody>
      <dsp:txXfrm rot="-5400000">
        <a:off x="1085602" y="167023"/>
        <a:ext cx="5010287" cy="1316235"/>
      </dsp:txXfrm>
    </dsp:sp>
    <dsp:sp modelId="{7E429971-BC57-430F-BB25-C0574E5E39E3}">
      <dsp:nvSpPr>
        <dsp:cNvPr id="0" name=""/>
        <dsp:cNvSpPr/>
      </dsp:nvSpPr>
      <dsp:spPr>
        <a:xfrm>
          <a:off x="109" y="0"/>
          <a:ext cx="1085492" cy="164529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1</a:t>
          </a:r>
        </a:p>
      </dsp:txBody>
      <dsp:txXfrm>
        <a:off x="53098" y="52989"/>
        <a:ext cx="979514" cy="1539316"/>
      </dsp:txXfrm>
    </dsp:sp>
    <dsp:sp modelId="{B37A5355-225B-4C6F-AED7-6C620F99EECC}">
      <dsp:nvSpPr>
        <dsp:cNvPr id="0" name=""/>
        <dsp:cNvSpPr/>
      </dsp:nvSpPr>
      <dsp:spPr>
        <a:xfrm rot="5400000">
          <a:off x="2790646" y="47556"/>
          <a:ext cx="1600200" cy="5010287"/>
        </a:xfrm>
        <a:prstGeom prst="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Check-in: reflection of self – unconscious bias, values, beliefs etc. </a:t>
          </a:r>
          <a:endParaRPr lang="en-US" sz="2800" kern="1200" dirty="0"/>
        </a:p>
      </dsp:txBody>
      <dsp:txXfrm rot="-5400000">
        <a:off x="1085603" y="1752599"/>
        <a:ext cx="5010287" cy="1600200"/>
      </dsp:txXfrm>
    </dsp:sp>
    <dsp:sp modelId="{C04276DC-EE64-470A-B8BC-09067B8045FA}">
      <dsp:nvSpPr>
        <dsp:cNvPr id="0" name=""/>
        <dsp:cNvSpPr/>
      </dsp:nvSpPr>
      <dsp:spPr>
        <a:xfrm>
          <a:off x="109" y="1730052"/>
          <a:ext cx="1085492" cy="1645294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2</a:t>
          </a:r>
        </a:p>
      </dsp:txBody>
      <dsp:txXfrm>
        <a:off x="53098" y="1783041"/>
        <a:ext cx="979514" cy="1539316"/>
      </dsp:txXfrm>
    </dsp:sp>
    <dsp:sp modelId="{C7C3E6FD-D83F-4BDA-907E-B5EE041DA931}">
      <dsp:nvSpPr>
        <dsp:cNvPr id="0" name=""/>
        <dsp:cNvSpPr/>
      </dsp:nvSpPr>
      <dsp:spPr>
        <a:xfrm rot="5400000">
          <a:off x="2932628" y="1775115"/>
          <a:ext cx="1316235" cy="5010287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Explore relevant social work theories, approaches, perspectives</a:t>
          </a:r>
        </a:p>
      </dsp:txBody>
      <dsp:txXfrm rot="-5400000">
        <a:off x="1085602" y="3622141"/>
        <a:ext cx="5010287" cy="1316235"/>
      </dsp:txXfrm>
    </dsp:sp>
    <dsp:sp modelId="{F5034101-5B7D-4FE7-B47A-5A48CF39606B}">
      <dsp:nvSpPr>
        <dsp:cNvPr id="0" name=""/>
        <dsp:cNvSpPr/>
      </dsp:nvSpPr>
      <dsp:spPr>
        <a:xfrm>
          <a:off x="0" y="3429000"/>
          <a:ext cx="1085492" cy="1645294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3</a:t>
          </a:r>
        </a:p>
      </dsp:txBody>
      <dsp:txXfrm>
        <a:off x="52989" y="3481989"/>
        <a:ext cx="979514" cy="1539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3/8/18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320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3/8/18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09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r>
              <a:rPr lang="en-US" dirty="0"/>
              <a:t>This template can be used as a starter file for presenting training materials in a group setting.</a:t>
            </a:r>
          </a:p>
          <a:p>
            <a:endParaRPr lang="en-US" dirty="0"/>
          </a:p>
          <a:p>
            <a:pPr lvl="0"/>
            <a:r>
              <a:rPr lang="en-US" b="1" dirty="0"/>
              <a:t>Sections</a:t>
            </a:r>
            <a:endParaRPr lang="en-US" dirty="0"/>
          </a:p>
          <a:p>
            <a:pPr lvl="0"/>
            <a:r>
              <a:rPr lang="en-US" dirty="0"/>
              <a:t>Right-click on a slide to add sections. Sections can help to organize your slides or facilitate collaboration between multiple authors.</a:t>
            </a:r>
          </a:p>
          <a:p>
            <a:pPr lvl="0"/>
            <a:endParaRPr lang="en-US" b="1" dirty="0"/>
          </a:p>
          <a:p>
            <a:pPr lvl="0"/>
            <a:r>
              <a:rPr lang="en-US" b="1" dirty="0"/>
              <a:t>Notes</a:t>
            </a:r>
          </a:p>
          <a:p>
            <a:pPr lvl="0"/>
            <a:r>
              <a:rPr lang="en-US" dirty="0"/>
              <a:t>Use the Notes section for delivery notes or to provide additional details for the audience. View these notes in Presentation View during your presentation. </a:t>
            </a:r>
          </a:p>
          <a:p>
            <a:pPr lvl="0">
              <a:buFontTx/>
              <a:buNone/>
            </a:pPr>
            <a:r>
              <a:rPr lang="en-US" dirty="0"/>
              <a:t>Keep in mind the font size (important for accessibility, visibility, videotaping, and online production)</a:t>
            </a:r>
          </a:p>
          <a:p>
            <a:pPr lvl="0"/>
            <a:endParaRPr lang="en-US" dirty="0"/>
          </a:p>
          <a:p>
            <a:pPr lvl="0">
              <a:buFontTx/>
              <a:buNone/>
            </a:pPr>
            <a:r>
              <a:rPr lang="en-US" b="1" dirty="0"/>
              <a:t>Coordinated colors </a:t>
            </a:r>
          </a:p>
          <a:p>
            <a:pPr lvl="0">
              <a:buFontTx/>
              <a:buNone/>
            </a:pPr>
            <a:r>
              <a:rPr lang="en-US" dirty="0"/>
              <a:t>Pay particular attention to the graphs, charts, and text boxes. </a:t>
            </a:r>
          </a:p>
          <a:p>
            <a:pPr lvl="0"/>
            <a:r>
              <a:rPr lang="en-US" dirty="0"/>
              <a:t>Consider that attendees will print in black and white or grayscale. Run a test print to make sure your colors work when printed in pure black and white and grayscale.</a:t>
            </a:r>
          </a:p>
          <a:p>
            <a:pPr lvl="0">
              <a:buFontTx/>
              <a:buNone/>
            </a:pPr>
            <a:endParaRPr lang="en-US" dirty="0"/>
          </a:p>
          <a:p>
            <a:pPr lvl="0">
              <a:buFontTx/>
              <a:buNone/>
            </a:pPr>
            <a:r>
              <a:rPr lang="en-US" b="1" dirty="0"/>
              <a:t>Graphics, tables, and graphs</a:t>
            </a:r>
          </a:p>
          <a:p>
            <a:pPr lvl="0"/>
            <a:r>
              <a:rPr lang="en-US" dirty="0"/>
              <a:t>Keep it simple: If possible, use consistent, non-distracting styles and colors.</a:t>
            </a:r>
          </a:p>
          <a:p>
            <a:pPr lvl="0"/>
            <a:r>
              <a:rPr lang="en-US" dirty="0"/>
              <a:t>Label all graphs and tables.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99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970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911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E1459-3D95-D644-8FFC-94B5704062D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695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E1459-3D95-D644-8FFC-94B5704062D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529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E1459-3D95-D644-8FFC-94B5704062D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29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E1459-3D95-D644-8FFC-94B5704062D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08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6355">
            <a:noAutofit/>
          </a:bodyPr>
          <a:lstStyle/>
          <a:p>
            <a:pPr marL="232943" indent="-232943" defTabSz="931774">
              <a:defRPr/>
            </a:pPr>
            <a:r>
              <a:rPr lang="en-US" dirty="0"/>
              <a:t>This is another option for an Overview slide.</a:t>
            </a:r>
          </a:p>
          <a:p>
            <a:pPr marL="232943" indent="-232943"/>
            <a:endParaRPr lang="en-US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60388" y="511175"/>
            <a:ext cx="3197225" cy="2398713"/>
          </a:xfrm>
        </p:spPr>
      </p:sp>
    </p:spTree>
    <p:extLst>
      <p:ext uri="{BB962C8B-B14F-4D97-AF65-F5344CB8AC3E}">
        <p14:creationId xmlns:p14="http://schemas.microsoft.com/office/powerpoint/2010/main" val="39903873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Microsoft </a:t>
            </a:r>
            <a:r>
              <a:rPr lang="en-US" b="1" dirty="0"/>
              <a:t>Engineering Excellence</a:t>
            </a:r>
            <a:endParaRPr lang="en-US" dirty="0"/>
          </a:p>
        </p:txBody>
      </p:sp>
      <p:sp>
        <p:nvSpPr>
          <p:cNvPr id="4608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Microsoft Confidential</a:t>
            </a:r>
          </a:p>
        </p:txBody>
      </p:sp>
      <p:sp>
        <p:nvSpPr>
          <p:cNvPr id="4608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51ECC-86A3-4073-ADEB-F5E3C216F85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458788"/>
            <a:ext cx="4648200" cy="348615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4198939"/>
            <a:ext cx="6400800" cy="4670425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9243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Summarize presentation content by restating the important points from the lessons.</a:t>
            </a:r>
          </a:p>
          <a:p>
            <a:r>
              <a:rPr lang="en-US" dirty="0"/>
              <a:t>What do you want the audience to remember when they leave your presentation?</a:t>
            </a:r>
          </a:p>
          <a:p>
            <a:endParaRPr lang="en-US" dirty="0"/>
          </a:p>
          <a:p>
            <a:r>
              <a:rPr lang="en-US" dirty="0"/>
              <a:t>Save your presentation to a video for easy distribution (To create a video, click the File tab, and then click Share.  Under File Types, click Create a Video.)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716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819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60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E1459-3D95-D644-8FFC-94B5704062D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79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211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This is another option for an Overview slides using transitions.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555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E1459-3D95-D644-8FFC-94B5704062D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856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83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E1459-3D95-D644-8FFC-94B5704062D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00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860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Company Logo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/>
              <a:t>2018 copywrite National Institute of Forensic Social Work ( excludes duplicate slides of Nova Scotia DCS 2016)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copywrite National Institute of Forensic Social Work ( excludes duplicate slides of Nova Scotia DCS 2016)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copywrite National Institute of Forensic Social Work ( excludes duplicate slides of Nova Scotia DCS 2016)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/>
              <a:t>2018 copywrite National Institute of Forensic Social Work ( excludes duplicate slides of Nova Scotia DCS 2016)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6000" kern="1200">
                <a:solidFill>
                  <a:srgbClr val="00AEEF"/>
                </a:solidFill>
                <a:latin typeface="Calibri Light"/>
              </a:defRPr>
            </a:lvl1pPr>
          </a:lstStyle>
          <a:p>
            <a:r>
              <a:rPr lang="en-US" dirty="0"/>
              <a:t>Title in Calibri Light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609100"/>
            <a:ext cx="8229600" cy="423227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 normalizeH="0" baseline="0">
                <a:solidFill>
                  <a:srgbClr val="006BB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Subtitle in Calibri Regular, dark blue.</a:t>
            </a:r>
          </a:p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Body text in Calibri Light, black.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Lorem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ipsum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qui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consectas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est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voles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ventibus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volore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nestrumqui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dolore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nam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sitio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volupta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pel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etur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ut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dolluptae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Nequam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qui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totatem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posapictur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aut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utas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dicae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volorer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sperovi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ducius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.</a:t>
            </a:r>
            <a:endParaRPr lang="en-US" dirty="0"/>
          </a:p>
          <a:p>
            <a:pPr lvl="0"/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94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copywrite National Institute of Forensic Social Work ( excludes duplicate slides of Nova Scotia DCS 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Company Logo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copywrite National Institute of Forensic Social Work ( excludes duplicate slides of Nova Scotia DCS 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copywrite National Institute of Forensic Social Work ( excludes duplicate slides of Nova Scotia DCS 2016)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copywrite National Institute of Forensic Social Work ( excludes duplicate slides of Nova Scotia DCS 2016)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copywrite National Institute of Forensic Social Work ( excludes duplicate slides of Nova Scotia DCS 2016)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copywrite National Institute of Forensic Social Work ( excludes duplicate slides of Nova Scotia DCS 2016)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copywrite National Institute of Forensic Social Work ( excludes duplicate slides of Nova Scotia DCS 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copywrite National Institute of Forensic Social Work ( excludes duplicate slides of Nova Scotia DCS 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2018 copywrite National Institute of Forensic Social Work ( excludes duplicate slides of Nova Scotia DCS 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2" r:id="rId10"/>
    <p:sldLayoutId id="2147483654" r:id="rId11"/>
    <p:sldLayoutId id="2147483655" r:id="rId12"/>
    <p:sldLayoutId id="2147483663" r:id="rId13"/>
    <p:sldLayoutId id="2147483664" r:id="rId14"/>
  </p:sldLayoutIdLst>
  <p:transition spd="slow">
    <p:wipe dir="d"/>
  </p:transition>
  <p:hf sldNum="0" hdr="0" dt="0"/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notesSlide" Target="../notesSlides/notesSlide1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slideLayout" Target="../slideLayouts/slideLayout11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286000" y="1066800"/>
            <a:ext cx="6180224" cy="2667000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Child Protection Legislation:  Impacts on the </a:t>
            </a:r>
            <a:r>
              <a:rPr lang="en-US" b="0" i="1" dirty="0">
                <a:solidFill>
                  <a:srgbClr val="0070C0"/>
                </a:solidFill>
              </a:rPr>
              <a:t>ABC &amp;</a:t>
            </a:r>
            <a:r>
              <a:rPr lang="en-US" i="1" dirty="0">
                <a:solidFill>
                  <a:srgbClr val="0070C0"/>
                </a:solidFill>
              </a:rPr>
              <a:t>  racially visible children and families in Nova Scotia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2400" dirty="0">
                <a:latin typeface="+mn-lt"/>
              </a:rPr>
              <a:t>Shawna Hoyte QC PhD(stdt) MSW RSW</a:t>
            </a:r>
          </a:p>
          <a:p>
            <a:r>
              <a:rPr lang="en-US" sz="2400" dirty="0">
                <a:latin typeface="+mn-lt"/>
              </a:rPr>
              <a:t>Race, Law and Practice in Child Welfare: Challenges and Change</a:t>
            </a:r>
          </a:p>
          <a:p>
            <a:r>
              <a:rPr lang="en-US" sz="2400" dirty="0">
                <a:latin typeface="+mn-lt"/>
              </a:rPr>
              <a:t>National Institute of Forensic Social Work- Mini Conference</a:t>
            </a:r>
          </a:p>
          <a:p>
            <a:r>
              <a:rPr lang="en-US" sz="2400" dirty="0">
                <a:latin typeface="+mn-lt"/>
              </a:rPr>
              <a:t>Halifax Central Library </a:t>
            </a:r>
          </a:p>
          <a:p>
            <a:r>
              <a:rPr lang="en-US" sz="2400" dirty="0">
                <a:latin typeface="+mn-lt"/>
              </a:rPr>
              <a:t>February 22, 2018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71800" y="914400"/>
            <a:ext cx="5206554" cy="38556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Harmful Change</a:t>
            </a:r>
          </a:p>
          <a:p>
            <a:endParaRPr lang="en-US" sz="4000" dirty="0">
              <a:solidFill>
                <a:srgbClr val="0070C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70C0"/>
                </a:solidFill>
              </a:rPr>
              <a:t>Definition- child in need of protective services.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70C0"/>
                </a:solidFill>
              </a:rPr>
              <a:t>State can intervene when child is “at risk of being neglected”.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70C0"/>
                </a:solidFill>
              </a:rPr>
              <a:t>What is defined as “violent”?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97AC1F-DC84-4745-8884-FF5A07ABC0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953000"/>
            <a:ext cx="1381125" cy="138112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03F2BA-FE4A-0B43-9D00-12105666D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2018 copyright National Institute of Forensic Social Work ( excludes duplicate slides of Nova Scotia DCS 2016)</a:t>
            </a:r>
          </a:p>
        </p:txBody>
      </p:sp>
    </p:spTree>
    <p:extLst>
      <p:ext uri="{BB962C8B-B14F-4D97-AF65-F5344CB8AC3E}">
        <p14:creationId xmlns:p14="http://schemas.microsoft.com/office/powerpoint/2010/main" val="658785588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C722F-19E3-4717-855C-FD7069E1A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Impact on the ABC &amp; Other Racially Visible Children and Families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853A99C-E15E-40D9-8BE0-3408EE86A4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027" y="1899434"/>
            <a:ext cx="3547110" cy="43434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6CD6B0-AF98-4F53-838E-04E83ED95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02835" y="1893325"/>
            <a:ext cx="3977640" cy="4759325"/>
          </a:xfrm>
        </p:spPr>
        <p:txBody>
          <a:bodyPr/>
          <a:lstStyle/>
          <a:p>
            <a:r>
              <a:rPr lang="en-US" dirty="0"/>
              <a:t>Cumulative Time in Care</a:t>
            </a:r>
          </a:p>
          <a:p>
            <a:r>
              <a:rPr lang="en-US" dirty="0"/>
              <a:t>Length of Court Hearings</a:t>
            </a:r>
          </a:p>
          <a:p>
            <a:r>
              <a:rPr lang="en-US" dirty="0"/>
              <a:t>Conferencing &amp; Family Group Conferencing</a:t>
            </a:r>
          </a:p>
          <a:p>
            <a:r>
              <a:rPr lang="en-US" dirty="0"/>
              <a:t>Cultural Connection Plans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33CB47-9C20-B844-BC22-457C9FC81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2018 copyright National Institute of Forensic Social Work ( excludes duplicate slides of Nova Scotia DCS 2016)</a:t>
            </a:r>
          </a:p>
        </p:txBody>
      </p:sp>
    </p:spTree>
    <p:extLst>
      <p:ext uri="{BB962C8B-B14F-4D97-AF65-F5344CB8AC3E}">
        <p14:creationId xmlns:p14="http://schemas.microsoft.com/office/powerpoint/2010/main" val="3042515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06769" y="969764"/>
            <a:ext cx="6172200" cy="85725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6000" kern="1200">
                <a:solidFill>
                  <a:srgbClr val="00AEEF"/>
                </a:solidFill>
                <a:latin typeface="Calibri Light"/>
                <a:ea typeface="+mj-ea"/>
                <a:cs typeface="+mj-cs"/>
              </a:defRPr>
            </a:lvl1pPr>
          </a:lstStyle>
          <a:p>
            <a:endParaRPr lang="en-US" sz="22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3433"/>
            <a:ext cx="8229600" cy="1143000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Cumulative Time in Care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1416433"/>
            <a:ext cx="7848600" cy="41179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Amendment limits the time a child can remain in temporary care to 36 months within a 60 month period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800" dirty="0">
              <a:solidFill>
                <a:schemeClr val="tx1"/>
              </a:solidFill>
            </a:endParaRPr>
          </a:p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dirty="0">
                <a:solidFill>
                  <a:schemeClr val="tx1"/>
                </a:solidFill>
              </a:rPr>
              <a:t>This limit applies when there are multiple child protection hearings</a:t>
            </a:r>
          </a:p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sz="800" dirty="0">
              <a:solidFill>
                <a:schemeClr val="tx1"/>
              </a:solidFill>
            </a:endParaRPr>
          </a:p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dirty="0">
                <a:solidFill>
                  <a:schemeClr val="tx1"/>
                </a:solidFill>
              </a:rPr>
              <a:t>If a new child protection proceeding begins within 60 months of the last proceeding, the length of the previous time in care will be counted towards the 36 month total</a:t>
            </a:r>
          </a:p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sz="800" dirty="0">
              <a:solidFill>
                <a:schemeClr val="tx1"/>
              </a:solidFill>
            </a:endParaRPr>
          </a:p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dirty="0">
                <a:solidFill>
                  <a:schemeClr val="tx1"/>
                </a:solidFill>
              </a:rPr>
              <a:t>At 36 months, the court must either return the child to the parent or order the child into permanent care and custody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4CDA26-FEE2-4021-9921-CA1DC048C25D}"/>
              </a:ext>
            </a:extLst>
          </p:cNvPr>
          <p:cNvSpPr txBox="1"/>
          <p:nvPr/>
        </p:nvSpPr>
        <p:spPr>
          <a:xfrm>
            <a:off x="1066800" y="52390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Note:  Amendments to the Children and Family Services Act-Nova Scotia Department of Community Services -Duplicate slide from DCS Stakeholders Presentation ( 2016)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DAEFC3-2E81-4458-B077-214CC5501D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73434"/>
            <a:ext cx="838200" cy="83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AB42EB-5084-3942-B7B8-8C3C7B666DD6}"/>
              </a:ext>
            </a:extLst>
          </p:cNvPr>
          <p:cNvSpPr txBox="1"/>
          <p:nvPr/>
        </p:nvSpPr>
        <p:spPr>
          <a:xfrm>
            <a:off x="1816020" y="6315730"/>
            <a:ext cx="5894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2018 copyright  National Institute of Forensic Social Work ( excludes duplicate slides of Nova Scotia DCS 2016)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861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06769" y="969764"/>
            <a:ext cx="6172200" cy="85725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6000" kern="1200">
                <a:solidFill>
                  <a:srgbClr val="00AEEF"/>
                </a:solidFill>
                <a:latin typeface="Calibri Light"/>
                <a:ea typeface="+mj-ea"/>
                <a:cs typeface="+mj-cs"/>
              </a:defRPr>
            </a:lvl1pPr>
          </a:lstStyle>
          <a:p>
            <a:endParaRPr lang="en-US" sz="22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</a:rPr>
              <a:t>Length of Court Hearings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1999" y="1417638"/>
            <a:ext cx="7845669" cy="397503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While we recognize at times what the child needs and what the parent wants may be competing, the focus must be on the needs of a child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accent1">
                  <a:lumMod val="50000"/>
                </a:schemeClr>
              </a:solidFill>
              <a:latin typeface="Calibri Light"/>
              <a:cs typeface="Calibri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Research indicates children have better outcomes when timely decisions are made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The amendments reduce the number of days that a case is before the Court by setting time limits for </a:t>
            </a:r>
            <a:r>
              <a:rPr lang="en-US" dirty="0">
                <a:solidFill>
                  <a:schemeClr val="tx1"/>
                </a:solidFill>
              </a:rPr>
              <a:t>court proceedings so that children may attain permanency sooner, whether that means returning to the care of their parents or adoption</a:t>
            </a:r>
          </a:p>
          <a:p>
            <a:endParaRPr lang="en-CA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911079-9091-43C0-B5D7-1221CE7E7BF1}"/>
              </a:ext>
            </a:extLst>
          </p:cNvPr>
          <p:cNvSpPr txBox="1"/>
          <p:nvPr/>
        </p:nvSpPr>
        <p:spPr>
          <a:xfrm>
            <a:off x="1037197" y="5358386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Note: Amendments to the Children and Family Services Act -Nova Scotia Department of Community Services -Duplicate slide from DCS Stakeholders Presentation ( 2016)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988D8B-7510-4E27-9AEC-243BCF59BF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351" y="326827"/>
            <a:ext cx="816174" cy="816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4785D6-8B55-194A-8D6A-D48D2E5F5AC2}"/>
              </a:ext>
            </a:extLst>
          </p:cNvPr>
          <p:cNvSpPr txBox="1"/>
          <p:nvPr/>
        </p:nvSpPr>
        <p:spPr>
          <a:xfrm>
            <a:off x="1835601" y="6535676"/>
            <a:ext cx="6120586" cy="5293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40" dirty="0"/>
              <a:t>2018 Copyright National Institute of Forensic Social Work ( excludes duplicate slides of Nova Scotia DCS 2016)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19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06769" y="969764"/>
            <a:ext cx="6172200" cy="85725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6000" kern="1200">
                <a:solidFill>
                  <a:srgbClr val="00AEEF"/>
                </a:solidFill>
                <a:latin typeface="Calibri Light"/>
                <a:ea typeface="+mj-ea"/>
                <a:cs typeface="+mj-cs"/>
              </a:defRPr>
            </a:lvl1pPr>
          </a:lstStyle>
          <a:p>
            <a:endParaRPr lang="en-US" sz="22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6137" y="118321"/>
            <a:ext cx="8229600" cy="884238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Conferencing / Family Group Conferencing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2000" y="1600200"/>
            <a:ext cx="7924800" cy="4156075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Conferencing will be used in certain situations near the onset of a court hearing as an avenue to help mediate matters more effectively and decrease the level of court involvement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accent1">
                  <a:lumMod val="50000"/>
                </a:schemeClr>
              </a:solidFill>
              <a:cs typeface="Calibri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Conferencing is a less formal approach which is consensual and serves the child’s best interests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accent1">
                  <a:lumMod val="50000"/>
                </a:schemeClr>
              </a:solidFill>
              <a:cs typeface="Calibri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All persons involved in case conferencing will have a common understanding of the process and expectations involved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accent1">
                  <a:lumMod val="50000"/>
                </a:schemeClr>
              </a:solidFill>
              <a:cs typeface="Calibri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Conferencing may proceed as Family Group Conferencing – this is most often used by Mi’kmaw Family and Children’s Services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873E6F-014E-4CB4-AB27-DE9F3EBF30E0}"/>
              </a:ext>
            </a:extLst>
          </p:cNvPr>
          <p:cNvSpPr txBox="1"/>
          <p:nvPr/>
        </p:nvSpPr>
        <p:spPr>
          <a:xfrm>
            <a:off x="993101" y="5461662"/>
            <a:ext cx="77226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Note: Amendments to the Children and Family Services Act -Nova Scotia Department of Community Services -Duplicate slide from DCS Stakeholders Presentation ( 2016)</a:t>
            </a:r>
            <a:endParaRPr lang="en-US" sz="1600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C0D0A3-129D-4434-A7C6-6B58C4BE73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172" y="863402"/>
            <a:ext cx="763806" cy="7638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4BB11A-58EB-344A-ACAA-E72DD8DD0A95}"/>
              </a:ext>
            </a:extLst>
          </p:cNvPr>
          <p:cNvSpPr txBox="1"/>
          <p:nvPr/>
        </p:nvSpPr>
        <p:spPr>
          <a:xfrm>
            <a:off x="2209800" y="6323436"/>
            <a:ext cx="5880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2018 Copyright National Institute of Forensic Social Work ( excludes duplicate slides of Nova Scotia DCS 2016)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51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06769" y="969764"/>
            <a:ext cx="6172200" cy="85725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6000" kern="1200">
                <a:solidFill>
                  <a:srgbClr val="00AEEF"/>
                </a:solidFill>
                <a:latin typeface="Calibri Light"/>
                <a:ea typeface="+mj-ea"/>
                <a:cs typeface="+mj-cs"/>
              </a:defRPr>
            </a:lvl1pPr>
          </a:lstStyle>
          <a:p>
            <a:endParaRPr lang="en-US" sz="22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</a:rPr>
              <a:t>Cultural Connection Plan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5799" y="1676400"/>
            <a:ext cx="8033795" cy="415607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chemeClr val="accent1">
                    <a:lumMod val="50000"/>
                  </a:schemeClr>
                </a:solidFill>
              </a:rPr>
              <a:t>Amendments to the Act, have further emphasized the importance of maintaining a child’s cultural connection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8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chemeClr val="accent1">
                    <a:lumMod val="50000"/>
                  </a:schemeClr>
                </a:solidFill>
              </a:rPr>
              <a:t>All children who come into permanent care and custody or who are the subject of an adoption agreement must have a cultural connection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8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The Cultural Connection Plan will outline specific actions to be taken to ensure that the child’s racial and cultural identity are honored and supported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In addition, to recognize </a:t>
            </a:r>
            <a:r>
              <a:rPr lang="en-CA" sz="2200" dirty="0">
                <a:solidFill>
                  <a:schemeClr val="accent1">
                    <a:lumMod val="50000"/>
                  </a:schemeClr>
                </a:solidFill>
              </a:rPr>
              <a:t>the importance of community within the Mi’kmaq culture, the band will be notified if one its member children are before the family court under the </a:t>
            </a:r>
            <a:r>
              <a:rPr lang="en-CA" sz="2200" i="1" dirty="0">
                <a:solidFill>
                  <a:schemeClr val="accent1">
                    <a:lumMod val="50000"/>
                  </a:schemeClr>
                </a:solidFill>
              </a:rPr>
              <a:t>CFSA</a:t>
            </a:r>
            <a:r>
              <a:rPr lang="en-CA" sz="2200" dirty="0">
                <a:solidFill>
                  <a:schemeClr val="accent1">
                    <a:lumMod val="50000"/>
                  </a:schemeClr>
                </a:solidFill>
              </a:rPr>
              <a:t> so that a band member can be present and make submissions </a:t>
            </a:r>
            <a:r>
              <a:rPr lang="en-CA" sz="2200" dirty="0">
                <a:solidFill>
                  <a:schemeClr val="tx1"/>
                </a:solidFill>
              </a:rPr>
              <a:t>to the court. This applies to both children on and off reserve</a:t>
            </a:r>
            <a:endParaRPr lang="en-US" sz="22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781002-0873-41ED-9441-E690CFD8FD69}"/>
              </a:ext>
            </a:extLst>
          </p:cNvPr>
          <p:cNvSpPr txBox="1"/>
          <p:nvPr/>
        </p:nvSpPr>
        <p:spPr>
          <a:xfrm>
            <a:off x="712469" y="5660350"/>
            <a:ext cx="830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Note: Amendments to the Children and Family Services Act -Nova Scotia Department of Community Services -Duplicate slide from DCS Stakeholders Presentation ( 2016)</a:t>
            </a:r>
            <a:endParaRPr lang="en-US" sz="1600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DD740D-ABB3-4822-9AD3-D90FF88F98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920" y="381000"/>
            <a:ext cx="1166019" cy="11660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BA40D4-6142-5B4B-861F-FE4DDB06E1A9}"/>
              </a:ext>
            </a:extLst>
          </p:cNvPr>
          <p:cNvSpPr txBox="1"/>
          <p:nvPr/>
        </p:nvSpPr>
        <p:spPr>
          <a:xfrm>
            <a:off x="1831443" y="6365260"/>
            <a:ext cx="6067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2018 Copyright  National Institute of Forensic Social Work ( excludes duplicate slides of Nova Scotia DCS 2016)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778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53323290"/>
              </p:ext>
            </p:extLst>
          </p:nvPr>
        </p:nvGraphicFramePr>
        <p:xfrm>
          <a:off x="1676400" y="1371600"/>
          <a:ext cx="6096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Where to Begin?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C6E795-C64A-B74E-BC86-1D5A5348C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2018 copyright National Institute of Forensic Social Work ( excludes duplicate slides of Nova Scotia DCS 2016)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Line 2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249363" y="5799138"/>
            <a:ext cx="7208837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27715" name="Line 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1242990" y="1898319"/>
            <a:ext cx="15875" cy="3916363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2532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47800" y="5862638"/>
            <a:ext cx="6781800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normAutofit/>
          </a:bodyPr>
          <a:lstStyle/>
          <a:p>
            <a:pPr algn="ctr"/>
            <a:r>
              <a:rPr lang="en-US" dirty="0"/>
              <a:t>Time Spent</a:t>
            </a:r>
            <a:endParaRPr lang="en-US" dirty="0">
              <a:effectLst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-908003" y="3759802"/>
            <a:ext cx="3709340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normAutofit/>
          </a:bodyPr>
          <a:lstStyle/>
          <a:p>
            <a:pPr algn="ctr"/>
            <a:r>
              <a:rPr lang="en-US" dirty="0"/>
              <a:t>Ideas for Change</a:t>
            </a:r>
            <a:endParaRPr lang="en-US" dirty="0">
              <a:effectLst/>
            </a:endParaRPr>
          </a:p>
        </p:txBody>
      </p:sp>
      <p:sp>
        <p:nvSpPr>
          <p:cNvPr id="627722" name="AutoShape 10"/>
          <p:cNvSpPr>
            <a:spLocks noChangeArrowheads="1"/>
          </p:cNvSpPr>
          <p:nvPr>
            <p:custDataLst>
              <p:tags r:id="rId6"/>
            </p:custDataLst>
          </p:nvPr>
        </p:nvSpPr>
        <p:spPr bwMode="invGray">
          <a:xfrm>
            <a:off x="1756484" y="4329094"/>
            <a:ext cx="1753651" cy="1222157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>
              <a:defRPr/>
            </a:pPr>
            <a:r>
              <a:rPr lang="en-US" sz="2000" dirty="0">
                <a:latin typeface="Segoe Semibold" pitchFamily="34" charset="0"/>
              </a:rPr>
              <a:t>Get Familiar</a:t>
            </a:r>
            <a:endParaRPr lang="en-US" sz="2000" dirty="0"/>
          </a:p>
        </p:txBody>
      </p:sp>
      <p:sp>
        <p:nvSpPr>
          <p:cNvPr id="627725" name="AutoShape 13"/>
          <p:cNvSpPr>
            <a:spLocks noChangeArrowheads="1"/>
          </p:cNvSpPr>
          <p:nvPr>
            <p:custDataLst>
              <p:tags r:id="rId7"/>
            </p:custDataLst>
          </p:nvPr>
        </p:nvSpPr>
        <p:spPr bwMode="invGray">
          <a:xfrm>
            <a:off x="6335671" y="2089798"/>
            <a:ext cx="1743878" cy="1212785"/>
          </a:xfrm>
          <a:prstGeom prst="round2DiagRect">
            <a:avLst/>
          </a:prstGeom>
          <a:solidFill>
            <a:srgbClr val="92D050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>
              <a:defRPr/>
            </a:pPr>
            <a:r>
              <a:rPr lang="en-US" sz="2000" dirty="0">
                <a:latin typeface="Segoe Semibold" pitchFamily="34" charset="0"/>
              </a:rPr>
              <a:t>Achieve Change </a:t>
            </a:r>
            <a:endParaRPr lang="en-US" sz="2000" dirty="0"/>
          </a:p>
        </p:txBody>
      </p:sp>
      <p:sp>
        <p:nvSpPr>
          <p:cNvPr id="627728" name="Rectangle 16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>
          <a:xfrm>
            <a:off x="841248" y="301752"/>
            <a:ext cx="80772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</a:rPr>
              <a:t>Working Toward Change &amp; Social Justice</a:t>
            </a:r>
          </a:p>
        </p:txBody>
      </p:sp>
      <p:sp>
        <p:nvSpPr>
          <p:cNvPr id="17" name="AutoShape 10"/>
          <p:cNvSpPr>
            <a:spLocks noChangeArrowheads="1"/>
          </p:cNvSpPr>
          <p:nvPr>
            <p:custDataLst>
              <p:tags r:id="rId9"/>
            </p:custDataLst>
          </p:nvPr>
        </p:nvSpPr>
        <p:spPr bwMode="invGray">
          <a:xfrm>
            <a:off x="4191000" y="3276600"/>
            <a:ext cx="1753651" cy="1222157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>
              <a:defRPr/>
            </a:pPr>
            <a:r>
              <a:rPr lang="en-US" sz="2000" dirty="0">
                <a:latin typeface="Segoe Semibold" pitchFamily="34" charset="0"/>
              </a:rPr>
              <a:t>Get Experienced</a:t>
            </a:r>
            <a:endParaRPr lang="en-US" sz="2000" dirty="0"/>
          </a:p>
        </p:txBody>
      </p:sp>
      <p:sp>
        <p:nvSpPr>
          <p:cNvPr id="11" name="Freeform 15"/>
          <p:cNvSpPr>
            <a:spLocks/>
          </p:cNvSpPr>
          <p:nvPr>
            <p:custDataLst>
              <p:tags r:id="rId10"/>
            </p:custDataLst>
          </p:nvPr>
        </p:nvSpPr>
        <p:spPr bwMode="auto">
          <a:xfrm rot="21240482">
            <a:off x="2519412" y="1676400"/>
            <a:ext cx="3728988" cy="2313711"/>
          </a:xfrm>
          <a:custGeom>
            <a:avLst/>
            <a:gdLst/>
            <a:ahLst/>
            <a:cxnLst>
              <a:cxn ang="0">
                <a:pos x="0" y="1390"/>
              </a:cxn>
              <a:cxn ang="0">
                <a:pos x="1529" y="158"/>
              </a:cxn>
              <a:cxn ang="0">
                <a:pos x="1529" y="0"/>
              </a:cxn>
              <a:cxn ang="0">
                <a:pos x="2030" y="360"/>
              </a:cxn>
              <a:cxn ang="0">
                <a:pos x="1523" y="714"/>
              </a:cxn>
              <a:cxn ang="0">
                <a:pos x="1520" y="543"/>
              </a:cxn>
              <a:cxn ang="0">
                <a:pos x="0" y="1390"/>
              </a:cxn>
            </a:cxnLst>
            <a:rect l="0" t="0" r="r" b="b"/>
            <a:pathLst>
              <a:path w="2030" h="1390">
                <a:moveTo>
                  <a:pt x="0" y="1390"/>
                </a:moveTo>
                <a:cubicBezTo>
                  <a:pt x="131" y="796"/>
                  <a:pt x="676" y="220"/>
                  <a:pt x="1529" y="158"/>
                </a:cubicBezTo>
                <a:lnTo>
                  <a:pt x="1529" y="0"/>
                </a:lnTo>
                <a:lnTo>
                  <a:pt x="2030" y="360"/>
                </a:lnTo>
                <a:lnTo>
                  <a:pt x="1523" y="714"/>
                </a:lnTo>
                <a:lnTo>
                  <a:pt x="1520" y="543"/>
                </a:lnTo>
                <a:cubicBezTo>
                  <a:pt x="803" y="447"/>
                  <a:pt x="109" y="1123"/>
                  <a:pt x="0" y="1390"/>
                </a:cubicBezTo>
                <a:close/>
              </a:path>
            </a:pathLst>
          </a:custGeom>
          <a:gradFill rotWithShape="1"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  <a:ln w="317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1B3D6DA-759D-034F-8B45-FCCCC33A0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2800" y="6231970"/>
            <a:ext cx="2895600" cy="489505"/>
          </a:xfrm>
        </p:spPr>
        <p:txBody>
          <a:bodyPr/>
          <a:lstStyle/>
          <a:p>
            <a:r>
              <a:rPr lang="en-US" dirty="0"/>
              <a:t>2018 copyright National Institute of Forensic Social Work ( excludes duplicate slides of Nova Scotia DCS 2016)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89972" y="1295400"/>
            <a:ext cx="8077200" cy="503298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Challenges</a:t>
            </a:r>
          </a:p>
          <a:p>
            <a:pPr lvl="1"/>
            <a:r>
              <a:rPr lang="en-US" dirty="0"/>
              <a:t>Legislation that is punitive, oppressive, and not culturally sophisticated in terms of  application.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Realistic expectation</a:t>
            </a:r>
          </a:p>
          <a:p>
            <a:pPr lvl="1"/>
            <a:r>
              <a:rPr lang="en-US" dirty="0"/>
              <a:t>A move from colonial and European imposed standards of practice- see the benefits.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Solutions for Change </a:t>
            </a:r>
            <a:r>
              <a:rPr lang="en-US" sz="2800" dirty="0"/>
              <a:t>-Keep your eye on the goal</a:t>
            </a:r>
          </a:p>
          <a:p>
            <a:pPr lvl="1"/>
            <a:r>
              <a:rPr lang="en-US" dirty="0"/>
              <a:t>Social justice, access to justice, human rights.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58D7B-E38C-C048-BD60-011A01227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2018 copyright  National Institute of Forensic Social Work ( excludes duplicate slides of Nova Scotia DCS 2016)</a:t>
            </a: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53000" y="2819400"/>
            <a:ext cx="3711465" cy="280022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5400" dirty="0">
                <a:solidFill>
                  <a:srgbClr val="002060"/>
                </a:solidFill>
              </a:rPr>
              <a:t>Thank You.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4AF138-96D1-4157-95A8-E4E8C2124B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514600"/>
            <a:ext cx="3200400" cy="23622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8056CD-9029-C04C-A05B-2227F6AA1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copywrite National Institute of Forensic Social Work ( excludes duplicate slides of Nova Scotia DCS 2016)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The Groundwork: A Need for Transformation in Child Welfare in 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964" y="1828800"/>
            <a:ext cx="8228635" cy="3429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DCS indicted they gave consideration to what, how, and why, they do what they do in terms of: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Program and Policy(services &amp; interventions)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Delivery of Services &amp; Interventions ( How to)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Outcomes Framework (prioritize efforts)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ABCFED-F698-4210-AAC8-8D4BB41FEC2A}"/>
              </a:ext>
            </a:extLst>
          </p:cNvPr>
          <p:cNvSpPr txBox="1"/>
          <p:nvPr/>
        </p:nvSpPr>
        <p:spPr>
          <a:xfrm>
            <a:off x="648181" y="5421590"/>
            <a:ext cx="8458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From: Amendments to the Children and Family Services Act, Nova Scotia Department of Community Services -Duplicate slide from DCS Stakeholders Presentation ( 2016)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EA275-BEDA-9C4C-8E98-391431E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2800" y="6326147"/>
            <a:ext cx="2895600" cy="365125"/>
          </a:xfrm>
        </p:spPr>
        <p:txBody>
          <a:bodyPr/>
          <a:lstStyle/>
          <a:p>
            <a:r>
              <a:rPr lang="en-US" dirty="0"/>
              <a:t>2018 copyright National Institute of Forensic Social Work ( excludes duplicate slides of Nova Scotia DCS 2016)</a:t>
            </a:r>
          </a:p>
        </p:txBody>
      </p:sp>
    </p:spTree>
    <p:custDataLst>
      <p:tags r:id="rId1"/>
    </p:custData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ight Arrow 25"/>
          <p:cNvSpPr/>
          <p:nvPr/>
        </p:nvSpPr>
        <p:spPr>
          <a:xfrm>
            <a:off x="1485900" y="2304466"/>
            <a:ext cx="6172201" cy="43180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Isosceles Triangle 12"/>
          <p:cNvSpPr/>
          <p:nvPr/>
        </p:nvSpPr>
        <p:spPr>
          <a:xfrm rot="5400000">
            <a:off x="3800826" y="508814"/>
            <a:ext cx="1542350" cy="6172200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213" y="389792"/>
            <a:ext cx="6911651" cy="1203003"/>
          </a:xfrm>
        </p:spPr>
        <p:txBody>
          <a:bodyPr/>
          <a:lstStyle/>
          <a:p>
            <a:r>
              <a:rPr lang="en-US" sz="3600" dirty="0"/>
              <a:t>Rebalancing the System </a:t>
            </a:r>
          </a:p>
        </p:txBody>
      </p:sp>
      <p:sp>
        <p:nvSpPr>
          <p:cNvPr id="38" name="Isosceles Triangle 37"/>
          <p:cNvSpPr/>
          <p:nvPr/>
        </p:nvSpPr>
        <p:spPr>
          <a:xfrm rot="16200000" flipH="1">
            <a:off x="3800827" y="508815"/>
            <a:ext cx="1542350" cy="6172200"/>
          </a:xfrm>
          <a:prstGeom prst="triangle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408844"/>
              </p:ext>
            </p:extLst>
          </p:nvPr>
        </p:nvGraphicFramePr>
        <p:xfrm>
          <a:off x="990600" y="1623870"/>
          <a:ext cx="7491316" cy="39420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2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2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2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183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Prevention</a:t>
                      </a:r>
                    </a:p>
                  </a:txBody>
                  <a:tcPr marL="68580" marR="68580" marT="34290" marB="34290"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Protection</a:t>
                      </a:r>
                      <a:r>
                        <a:rPr lang="en-US" sz="11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Placement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193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Building resilience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Managing vulnerability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Building capacity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Correcting risk factors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Managing risks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Intake and assessment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Reducing consequences</a:t>
                      </a:r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Preventing recurrence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8319">
                <a:tc>
                  <a:txBody>
                    <a:bodyPr/>
                    <a:lstStyle/>
                    <a:p>
                      <a:pPr algn="ctr"/>
                      <a:r>
                        <a:rPr lang="en-US" sz="1400" i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Defined mix and levels of community-led services</a:t>
                      </a:r>
                    </a:p>
                  </a:txBody>
                  <a:tcPr marL="68580" marR="68580" marT="34290" marB="34290"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ysClr val="windowText" lastClr="000000"/>
                          </a:solidFill>
                        </a:rPr>
                        <a:t>Breadth and mix of services targeted at high-risk</a:t>
                      </a:r>
                      <a:r>
                        <a:rPr lang="en-US" sz="1400" i="1" baseline="0" dirty="0">
                          <a:solidFill>
                            <a:sysClr val="windowText" lastClr="000000"/>
                          </a:solidFill>
                        </a:rPr>
                        <a:t> groups</a:t>
                      </a:r>
                      <a:endParaRPr lang="en-US" sz="140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ysClr val="windowText" lastClr="000000"/>
                          </a:solidFill>
                        </a:rPr>
                        <a:t>Intake and investigation services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ysClr val="windowText" lastClr="000000"/>
                          </a:solidFill>
                        </a:rPr>
                        <a:t>Range of intervention</a:t>
                      </a:r>
                      <a:r>
                        <a:rPr lang="en-US" sz="1400" i="1" baseline="0" dirty="0">
                          <a:solidFill>
                            <a:sysClr val="windowText" lastClr="000000"/>
                          </a:solidFill>
                        </a:rPr>
                        <a:t>  and placement services</a:t>
                      </a:r>
                      <a:endParaRPr lang="en-US" sz="140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Isosceles Triangle 13"/>
          <p:cNvSpPr/>
          <p:nvPr/>
        </p:nvSpPr>
        <p:spPr>
          <a:xfrm rot="5400000">
            <a:off x="1417216" y="5686770"/>
            <a:ext cx="332823" cy="286916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6" name="Isosceles Triangle 45"/>
          <p:cNvSpPr/>
          <p:nvPr/>
        </p:nvSpPr>
        <p:spPr>
          <a:xfrm rot="5400000">
            <a:off x="2288524" y="5686770"/>
            <a:ext cx="332823" cy="286916"/>
          </a:xfrm>
          <a:prstGeom prst="triangle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TextBox 17"/>
          <p:cNvSpPr txBox="1"/>
          <p:nvPr/>
        </p:nvSpPr>
        <p:spPr>
          <a:xfrm>
            <a:off x="1738839" y="5682206"/>
            <a:ext cx="510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+mj-lt"/>
                <a:cs typeface="Calibri Light"/>
              </a:rPr>
              <a:t>Ideal </a:t>
            </a:r>
            <a:br>
              <a:rPr lang="en-US" sz="1000" dirty="0">
                <a:solidFill>
                  <a:schemeClr val="tx2"/>
                </a:solidFill>
                <a:latin typeface="+mj-lt"/>
                <a:cs typeface="Calibri Light"/>
              </a:rPr>
            </a:br>
            <a:r>
              <a:rPr lang="en-US" sz="1000" dirty="0">
                <a:solidFill>
                  <a:schemeClr val="tx2"/>
                </a:solidFill>
                <a:latin typeface="+mj-lt"/>
                <a:cs typeface="Calibri Light"/>
              </a:rPr>
              <a:t>state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621900" y="5682206"/>
            <a:ext cx="71845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+mj-lt"/>
                <a:cs typeface="Calibri Light"/>
              </a:rPr>
              <a:t>Current</a:t>
            </a:r>
            <a:br>
              <a:rPr lang="en-US" sz="900" dirty="0">
                <a:solidFill>
                  <a:schemeClr val="tx2"/>
                </a:solidFill>
                <a:latin typeface="+mj-lt"/>
                <a:cs typeface="Calibri Light"/>
              </a:rPr>
            </a:br>
            <a:r>
              <a:rPr lang="en-US" sz="900" dirty="0">
                <a:solidFill>
                  <a:schemeClr val="tx2"/>
                </a:solidFill>
                <a:latin typeface="+mj-lt"/>
                <a:cs typeface="Calibri Light"/>
              </a:rPr>
              <a:t>state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610" y="1260624"/>
            <a:ext cx="6036373" cy="5643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ECB819-846C-42D3-AE9B-98F52C9A632C}"/>
              </a:ext>
            </a:extLst>
          </p:cNvPr>
          <p:cNvSpPr txBox="1"/>
          <p:nvPr/>
        </p:nvSpPr>
        <p:spPr>
          <a:xfrm>
            <a:off x="762000" y="6066927"/>
            <a:ext cx="822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Note:  Amendments to the Children and family Services Act-Nova Scotia Department of Community Services -Duplicate slide from DCS Stakeholders Presentation PP( 2016) </a:t>
            </a:r>
          </a:p>
        </p:txBody>
      </p:sp>
    </p:spTree>
    <p:extLst>
      <p:ext uri="{BB962C8B-B14F-4D97-AF65-F5344CB8AC3E}">
        <p14:creationId xmlns:p14="http://schemas.microsoft.com/office/powerpoint/2010/main" val="4097070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2E10C-D2C7-405F-9712-18D9F74F0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354013"/>
            <a:ext cx="8194675" cy="1143000"/>
          </a:xfrm>
        </p:spPr>
        <p:txBody>
          <a:bodyPr>
            <a:normAutofit/>
          </a:bodyPr>
          <a:lstStyle/>
          <a:p>
            <a:r>
              <a:rPr lang="en-US" sz="2800" dirty="0"/>
              <a:t>The Rationale for Change </a:t>
            </a:r>
            <a:br>
              <a:rPr lang="en-US" sz="2800" dirty="0"/>
            </a:br>
            <a:r>
              <a:rPr lang="en-US" sz="2800" dirty="0"/>
              <a:t>“Transformation means better outcomes”. (DCS, 2016)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E3FB74F-5300-4FC3-B3BE-82247A4C3D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1981200"/>
            <a:ext cx="3975100" cy="40386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CE1E1-CC6C-47CA-B6AB-F8B71A5F2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/>
              <a:t>Help the most vulnerable.</a:t>
            </a:r>
          </a:p>
          <a:p>
            <a:r>
              <a:rPr lang="en-US" sz="2400" dirty="0"/>
              <a:t>Spend less money ( a billion dollars a year)</a:t>
            </a:r>
          </a:p>
          <a:p>
            <a:r>
              <a:rPr lang="en-US" sz="2400" dirty="0"/>
              <a:t>Offer more than Band-Aid solutions – to the economically poor, the marginalized, socially excluded.</a:t>
            </a:r>
          </a:p>
          <a:p>
            <a:r>
              <a:rPr lang="en-US" sz="2400" dirty="0"/>
              <a:t>Create a more sustainable social service system for the future.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E4984D-8BB1-4D93-B9C0-4750634B18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638800"/>
            <a:ext cx="1383507" cy="112236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A13CD-32F4-0641-933D-207D8041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2018 copyright National Institute of Forensic Social Work ( excludes duplicate slides of Nova Scotia DCS 2016)</a:t>
            </a:r>
          </a:p>
        </p:txBody>
      </p:sp>
    </p:spTree>
    <p:extLst>
      <p:ext uri="{BB962C8B-B14F-4D97-AF65-F5344CB8AC3E}">
        <p14:creationId xmlns:p14="http://schemas.microsoft.com/office/powerpoint/2010/main" val="3067117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00100" y="965995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Transformation for Stronger Families in Nova Scotia</a:t>
            </a:r>
          </a:p>
          <a:p>
            <a:endParaRPr lang="en-US" sz="3200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</a:rPr>
              <a:t>Prevention and Early programming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</a:rPr>
              <a:t>Strengthen the well-being of children, youth and families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</a:rPr>
              <a:t>Work closely with community partners to meet diverse needs of families in need of support.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30B47E-2122-421C-891C-7E345B59361D}"/>
              </a:ext>
            </a:extLst>
          </p:cNvPr>
          <p:cNvSpPr txBox="1"/>
          <p:nvPr/>
        </p:nvSpPr>
        <p:spPr>
          <a:xfrm>
            <a:off x="572893" y="5703808"/>
            <a:ext cx="830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Note: Amendments to the Children and family Services Act-Nova Scotia Department of Community Services -Duplicate slide from DCS Stakeholders Presentation ( 2016)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26A239-EDB3-4883-8D6F-4EDF8B5639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284" y="4094535"/>
            <a:ext cx="1411093" cy="114474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E466B3-8770-6340-96F2-5B5DFB2E1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2018 copyright National Institute of Forensic Social Work ( excludes duplicate slides of Nova Scotia DCS 2016)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6674"/>
            <a:ext cx="8001000" cy="1143000"/>
          </a:xfrm>
        </p:spPr>
        <p:txBody>
          <a:bodyPr/>
          <a:lstStyle/>
          <a:p>
            <a:r>
              <a:rPr lang="en-US" sz="3600" dirty="0"/>
              <a:t>First Step - Enhanced Programming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2706" y="1007670"/>
            <a:ext cx="8229600" cy="5165426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dirty="0"/>
              <a:t>Parenting Journey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Parenting Journey provides support to children, youth and families experiencing complex familial, social and economic challenges through purposeful, goal based home visitation; it identifies strengths, resources and areas for development and involves developing a collaborative family plan to address 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15 new programs were added for a total of 27 programs across the province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3 of the sites were customized to support culturally relevant services in Aboriginal, African Nova Scotian and Acadian communities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E3316F-B649-48A6-902A-BCB2343134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018" y="474270"/>
            <a:ext cx="1315016" cy="1066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9AEACB-A38E-49F0-89FA-1578A1749CC1}"/>
              </a:ext>
            </a:extLst>
          </p:cNvPr>
          <p:cNvSpPr txBox="1"/>
          <p:nvPr/>
        </p:nvSpPr>
        <p:spPr>
          <a:xfrm>
            <a:off x="597946" y="5562600"/>
            <a:ext cx="83666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Note: Amendments to the Children and family Services Act-Nova Scotia Department of Community Services -Duplicate slide from DCS Stakeholders Presentation ( 2016)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88D47D-17DD-D64C-A195-BB99A82428BE}"/>
              </a:ext>
            </a:extLst>
          </p:cNvPr>
          <p:cNvSpPr txBox="1"/>
          <p:nvPr/>
        </p:nvSpPr>
        <p:spPr>
          <a:xfrm>
            <a:off x="1559058" y="6334780"/>
            <a:ext cx="5836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2018 Copyright National Institute of Forensic Social Work ( excludes duplicate slides of Nova Scotia DCS 2016)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443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7A6D00-42F1-4D13-AB7F-25B41472067E}"/>
              </a:ext>
            </a:extLst>
          </p:cNvPr>
          <p:cNvSpPr txBox="1"/>
          <p:nvPr/>
        </p:nvSpPr>
        <p:spPr>
          <a:xfrm>
            <a:off x="762001" y="25146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The Amended Legislation</a:t>
            </a:r>
            <a:r>
              <a:rPr lang="en-US" sz="4000" i="1" dirty="0"/>
              <a:t>: </a:t>
            </a:r>
            <a:r>
              <a:rPr lang="en-US" sz="4000" i="1" dirty="0">
                <a:solidFill>
                  <a:srgbClr val="FF0000"/>
                </a:solidFill>
              </a:rPr>
              <a:t>Key Points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89F9E8-E615-5444-B6DB-FCBC266E0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2018 copyright National Institute of Forensic Social Work ( excludes duplicate slides of Nova Scotia DCS 2016)</a:t>
            </a:r>
          </a:p>
        </p:txBody>
      </p:sp>
    </p:spTree>
    <p:extLst>
      <p:ext uri="{BB962C8B-B14F-4D97-AF65-F5344CB8AC3E}">
        <p14:creationId xmlns:p14="http://schemas.microsoft.com/office/powerpoint/2010/main" val="1212425203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2652"/>
            <a:ext cx="8000999" cy="641476"/>
          </a:xfrm>
        </p:spPr>
        <p:txBody>
          <a:bodyPr/>
          <a:lstStyle/>
          <a:p>
            <a:r>
              <a:rPr lang="en-US" sz="3600" i="1" dirty="0">
                <a:latin typeface="+mj-lt"/>
              </a:rPr>
              <a:t>CFSA Amendments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83635906"/>
              </p:ext>
            </p:extLst>
          </p:nvPr>
        </p:nvGraphicFramePr>
        <p:xfrm>
          <a:off x="1828800" y="159265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112534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6BB6"/>
                </a:solidFill>
                <a:latin typeface="Calibri"/>
                <a:cs typeface="Calibri"/>
              </a:rPr>
              <a:t>Bill 112 passed in December 2015 and included 90 amendments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76694A-F021-4071-8EBE-E0FF709447B6}"/>
              </a:ext>
            </a:extLst>
          </p:cNvPr>
          <p:cNvSpPr txBox="1"/>
          <p:nvPr/>
        </p:nvSpPr>
        <p:spPr>
          <a:xfrm>
            <a:off x="693420" y="5719929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Note: Amendments to the Children and Family Services Act-Nova Scotia Department of Community Services -Duplicate slide from DCS Stakeholders Presentation ( 2016)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89A391-9CD3-4480-8219-B0197D757B9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054" y="5029200"/>
            <a:ext cx="1027746" cy="833754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56E7ED-4BF5-B34D-BC39-38E5AEDC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2018 copyright National Institute of Forensic Social Work ( excludes duplicate slides of Nova Scotia DCS 2016)</a:t>
            </a:r>
          </a:p>
        </p:txBody>
      </p:sp>
    </p:spTree>
    <p:extLst>
      <p:ext uri="{BB962C8B-B14F-4D97-AF65-F5344CB8AC3E}">
        <p14:creationId xmlns:p14="http://schemas.microsoft.com/office/powerpoint/2010/main" val="49226132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0" y="838200"/>
            <a:ext cx="5206554" cy="385566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Positive Change</a:t>
            </a:r>
          </a:p>
          <a:p>
            <a:endParaRPr lang="en-US" sz="4000" dirty="0">
              <a:solidFill>
                <a:srgbClr val="0070C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Age of child 16-18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Language "representative”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Investigative powers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Cultural Connection Plans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Conferencing-Family Group Conferences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B7FD2E-2443-4308-B33A-ACB3BB97CA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708" y="4953000"/>
            <a:ext cx="1714217" cy="139065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96F6C5-9D98-7D4A-B713-09E45D9D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2018 </a:t>
            </a:r>
            <a:r>
              <a:rPr lang="en-US" dirty="0" err="1"/>
              <a:t>copyrightNational</a:t>
            </a:r>
            <a:r>
              <a:rPr lang="en-US" dirty="0"/>
              <a:t> Institute of Forensic Social Work ( excludes duplicate slides of Nova Scotia DCS 2016)</a:t>
            </a:r>
          </a:p>
        </p:txBody>
      </p:sp>
    </p:spTree>
  </p:cSld>
  <p:clrMapOvr>
    <a:masterClrMapping/>
  </p:clrMapOvr>
  <p:transition spd="slow">
    <p:push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8QIQoYhKAdhY0TAjVFglB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sRxtYgFhsQbQR2acPMN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8rhPVNC2ZkJsgYQvjtV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8O3IgLtryNrFUJ6b9lRE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NleKja73hohXWjuz775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SbIsX2HQuOqjOBqXA0jcY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Q6pMcljtk1MJ0De6E19B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wNinuYvMzfZ5U1vBqhNh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97Sh4Wf3q9VkhYZEnvoz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7YHL0AN4yxWP6rbpeJiil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BBC8FAA-EEEF-4048-9536-A7C4512102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Training presentation</Template>
  <TotalTime>0</TotalTime>
  <Words>1798</Words>
  <Application>Microsoft Macintosh PowerPoint</Application>
  <PresentationFormat>On-screen Show (4:3)</PresentationFormat>
  <Paragraphs>195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Georgia</vt:lpstr>
      <vt:lpstr>Segoe Semibold</vt:lpstr>
      <vt:lpstr>Wingdings</vt:lpstr>
      <vt:lpstr>Training</vt:lpstr>
      <vt:lpstr>Child Protection Legislation:  Impacts on the ABC &amp;  racially visible children and families in Nova Scotia</vt:lpstr>
      <vt:lpstr>The Groundwork: A Need for Transformation in Child Welfare in NS</vt:lpstr>
      <vt:lpstr>Rebalancing the System </vt:lpstr>
      <vt:lpstr>The Rationale for Change  “Transformation means better outcomes”. (DCS, 2016)</vt:lpstr>
      <vt:lpstr>PowerPoint Presentation</vt:lpstr>
      <vt:lpstr>First Step - Enhanced Programming</vt:lpstr>
      <vt:lpstr>PowerPoint Presentation</vt:lpstr>
      <vt:lpstr>CFSA Amendments </vt:lpstr>
      <vt:lpstr>PowerPoint Presentation</vt:lpstr>
      <vt:lpstr>PowerPoint Presentation</vt:lpstr>
      <vt:lpstr>Impact on the ABC &amp; Other Racially Visible Children and Families </vt:lpstr>
      <vt:lpstr>Cumulative Time in Care</vt:lpstr>
      <vt:lpstr>Length of Court Hearings</vt:lpstr>
      <vt:lpstr>Conferencing / Family Group Conferencing</vt:lpstr>
      <vt:lpstr>Cultural Connection Plan</vt:lpstr>
      <vt:lpstr>Where to Begin?</vt:lpstr>
      <vt:lpstr>Working Toward Change &amp; Social Justice</vt:lpstr>
      <vt:lpstr>Summary</vt:lpstr>
      <vt:lpstr>PowerPoint Presentation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2018-02-15T22:25:00Z</dcterms:created>
  <dcterms:modified xsi:type="dcterms:W3CDTF">2018-03-08T20:12:32Z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