
<file path=[Content_Types].xml><?xml version="1.0" encoding="utf-8"?>
<Types xmlns="http://schemas.openxmlformats.org/package/2006/content-types">
  <Default Extension="jp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5"/>
  </p:notesMasterIdLst>
  <p:handoutMasterIdLst>
    <p:handoutMasterId r:id="rId16"/>
  </p:handoutMasterIdLst>
  <p:sldIdLst>
    <p:sldId id="257" r:id="rId2"/>
    <p:sldId id="267" r:id="rId3"/>
    <p:sldId id="258" r:id="rId4"/>
    <p:sldId id="260" r:id="rId5"/>
    <p:sldId id="269" r:id="rId6"/>
    <p:sldId id="272" r:id="rId7"/>
    <p:sldId id="268" r:id="rId8"/>
    <p:sldId id="259" r:id="rId9"/>
    <p:sldId id="270" r:id="rId10"/>
    <p:sldId id="261" r:id="rId11"/>
    <p:sldId id="271" r:id="rId12"/>
    <p:sldId id="273" r:id="rId13"/>
    <p:sldId id="265"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6182" autoAdjust="0"/>
  </p:normalViewPr>
  <p:slideViewPr>
    <p:cSldViewPr showGuides="1">
      <p:cViewPr varScale="1">
        <p:scale>
          <a:sx n="116" d="100"/>
          <a:sy n="116" d="100"/>
        </p:scale>
        <p:origin x="330" y="10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2/16/2018</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2/16/2018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2/16/2018</a:t>
            </a:fld>
            <a:endParaRPr lang="en-US" dirty="0"/>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2/16/2018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2/16/2018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2/16/2018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2/16/2018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2/16/2018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nifsw.com" TargetMode="External"/><Relationship Id="rId2" Type="http://schemas.openxmlformats.org/officeDocument/2006/relationships/hyperlink" Target="http://www.nifsw.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1412" y="3559175"/>
            <a:ext cx="7008574" cy="3298825"/>
          </a:xfrm>
        </p:spPr>
        <p:txBody>
          <a:bodyPr>
            <a:normAutofit fontScale="90000"/>
          </a:bodyPr>
          <a:lstStyle/>
          <a:p>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National Institute of Forensic Social Work</a:t>
            </a:r>
            <a:r>
              <a:rPr lang="en-CA" sz="2700" dirty="0"/>
              <a:t/>
            </a:r>
            <a:br>
              <a:rPr lang="en-CA" sz="2700" dirty="0"/>
            </a:br>
            <a:r>
              <a:rPr lang="en-CA" sz="2700" dirty="0"/>
              <a:t/>
            </a:r>
            <a:br>
              <a:rPr lang="en-CA" sz="2700" dirty="0"/>
            </a:br>
            <a:r>
              <a:rPr lang="en-CA" sz="2000" b="1" dirty="0">
                <a:solidFill>
                  <a:srgbClr val="002060"/>
                </a:solidFill>
              </a:rPr>
              <a:t>Canada's Industry Leader in Forensic Social Work Training and Consulting.</a:t>
            </a:r>
            <a:r>
              <a:rPr lang="en-CA" sz="2800" b="1" dirty="0"/>
              <a:t/>
            </a:r>
            <a:br>
              <a:rPr lang="en-CA" sz="2800" b="1" dirty="0"/>
            </a:br>
            <a:r>
              <a:rPr lang="en-US" sz="2800" dirty="0"/>
              <a:t/>
            </a:r>
            <a:br>
              <a:rPr lang="en-US" sz="2800" dirty="0"/>
            </a:br>
            <a:r>
              <a:rPr lang="en-CA" sz="2700" dirty="0"/>
              <a:t/>
            </a:r>
            <a:br>
              <a:rPr lang="en-CA" sz="2700" dirty="0"/>
            </a:br>
            <a:r>
              <a:rPr lang="en-CA" sz="2700" dirty="0"/>
              <a:t/>
            </a:r>
            <a:br>
              <a:rPr lang="en-CA" sz="2700" dirty="0"/>
            </a:br>
            <a:endParaRPr lang="en-US" sz="2000" dirty="0"/>
          </a:p>
        </p:txBody>
      </p:sp>
      <p:sp>
        <p:nvSpPr>
          <p:cNvPr id="5" name="Subtitle 4"/>
          <p:cNvSpPr>
            <a:spLocks noGrp="1"/>
          </p:cNvSpPr>
          <p:nvPr>
            <p:ph type="subTitle" idx="1"/>
          </p:nvPr>
        </p:nvSpPr>
        <p:spPr>
          <a:xfrm>
            <a:off x="4951412" y="5646195"/>
            <a:ext cx="7008574" cy="1244600"/>
          </a:xfrm>
        </p:spPr>
        <p:txBody>
          <a:bodyPr>
            <a:normAutofit/>
          </a:bodyPr>
          <a:lstStyle/>
          <a:p>
            <a:r>
              <a:rPr lang="en-CA" sz="1800" b="1" i="1" dirty="0"/>
              <a:t>Bridging Professions and Building Competencies in Law and Social Work.</a:t>
            </a:r>
            <a:br>
              <a:rPr lang="en-CA" sz="1800" b="1" i="1" dirty="0"/>
            </a:br>
            <a:endParaRPr lang="en-US" sz="1800" dirty="0"/>
          </a:p>
        </p:txBody>
      </p:sp>
      <p:pic>
        <p:nvPicPr>
          <p:cNvPr id="7" name="Picture 6">
            <a:extLst>
              <a:ext uri="{FF2B5EF4-FFF2-40B4-BE49-F238E27FC236}">
                <a16:creationId xmlns:a16="http://schemas.microsoft.com/office/drawing/2014/main" xmlns="" id="{1F19A337-164B-4EF4-A7EC-EF0BDF447DA7}"/>
              </a:ext>
            </a:extLst>
          </p:cNvPr>
          <p:cNvPicPr>
            <a:picLocks noChangeAspect="1"/>
          </p:cNvPicPr>
          <p:nvPr/>
        </p:nvPicPr>
        <p:blipFill>
          <a:blip r:embed="rId3"/>
          <a:stretch>
            <a:fillRect/>
          </a:stretch>
        </p:blipFill>
        <p:spPr>
          <a:xfrm>
            <a:off x="5256212" y="762000"/>
            <a:ext cx="5905500" cy="2286000"/>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96" y="304800"/>
            <a:ext cx="10157354" cy="1643927"/>
          </a:xfrm>
        </p:spPr>
        <p:txBody>
          <a:bodyPr>
            <a:normAutofit/>
          </a:bodyPr>
          <a:lstStyle/>
          <a:p>
            <a:r>
              <a:rPr lang="en-US" dirty="0"/>
              <a:t>Training Recognition &amp; Certification </a:t>
            </a:r>
            <a:br>
              <a:rPr lang="en-US" dirty="0"/>
            </a:br>
            <a:r>
              <a:rPr lang="en-US" sz="2800" dirty="0">
                <a:solidFill>
                  <a:srgbClr val="0070C0"/>
                </a:solidFill>
              </a:rPr>
              <a:t> </a:t>
            </a:r>
            <a:br>
              <a:rPr lang="en-US" sz="2800" dirty="0">
                <a:solidFill>
                  <a:srgbClr val="0070C0"/>
                </a:solidFill>
              </a:rPr>
            </a:br>
            <a:r>
              <a:rPr lang="en-US" sz="2800" dirty="0">
                <a:solidFill>
                  <a:srgbClr val="0070C0"/>
                </a:solidFill>
              </a:rPr>
              <a:t>National Institute of Forensic Social Work (NIFSW)</a:t>
            </a:r>
          </a:p>
        </p:txBody>
      </p:sp>
      <p:sp>
        <p:nvSpPr>
          <p:cNvPr id="3" name="Content Placeholder 2"/>
          <p:cNvSpPr>
            <a:spLocks noGrp="1"/>
          </p:cNvSpPr>
          <p:nvPr>
            <p:ph idx="1"/>
          </p:nvPr>
        </p:nvSpPr>
        <p:spPr>
          <a:xfrm>
            <a:off x="1112204" y="2514600"/>
            <a:ext cx="10157354" cy="3124200"/>
          </a:xfrm>
        </p:spPr>
        <p:txBody>
          <a:bodyPr>
            <a:normAutofit fontScale="55000" lnSpcReduction="20000"/>
          </a:bodyPr>
          <a:lstStyle/>
          <a:p>
            <a:r>
              <a:rPr lang="en-US" b="1" dirty="0"/>
              <a:t>Certification</a:t>
            </a:r>
            <a:r>
              <a:rPr lang="en-US" dirty="0"/>
              <a:t> will be available to registered social workers who hold a BSW and/or MSW( based on  program). </a:t>
            </a:r>
          </a:p>
          <a:p>
            <a:r>
              <a:rPr lang="en-US" b="1" dirty="0"/>
              <a:t>Certification</a:t>
            </a:r>
            <a:r>
              <a:rPr lang="en-US" dirty="0"/>
              <a:t> will be available to social work diploma graduates who are RSW’s (based on the program.) </a:t>
            </a:r>
          </a:p>
          <a:p>
            <a:r>
              <a:rPr lang="en-US" b="1" dirty="0"/>
              <a:t>Certificates of Professional </a:t>
            </a:r>
            <a:r>
              <a:rPr lang="en-US" dirty="0"/>
              <a:t>Training will be awarded to participants of the programs based on the set criteria for each program.  </a:t>
            </a:r>
          </a:p>
          <a:p>
            <a:r>
              <a:rPr lang="en-US" b="1" dirty="0"/>
              <a:t>Certificates of Attendance </a:t>
            </a:r>
            <a:r>
              <a:rPr lang="en-US" dirty="0"/>
              <a:t>will be issued to attendees for  professional development workshops. </a:t>
            </a:r>
          </a:p>
          <a:p>
            <a:pPr>
              <a:buFont typeface="Wingdings" panose="05000000000000000000" pitchFamily="2" charset="2"/>
              <a:buChar char="Ø"/>
            </a:pPr>
            <a:r>
              <a:rPr lang="en-US" dirty="0"/>
              <a:t>More details will be available in the coming months on programs and certification.</a:t>
            </a:r>
          </a:p>
          <a:p>
            <a:endParaRPr lang="en-US" dirty="0"/>
          </a:p>
          <a:p>
            <a:pPr marL="0" indent="0">
              <a:buNone/>
            </a:pPr>
            <a:r>
              <a:rPr lang="en-US" b="1" i="1" dirty="0"/>
              <a:t>NOTE:  Compliance with Standards of Practice and Codes of Ethics for each appropriate regulatory body  for each province is required. NIFSW is not a licensing body.  NIFSW is a private owned business – training, counselling and consulting services.</a:t>
            </a:r>
          </a:p>
          <a:p>
            <a:pPr marL="0" indent="0">
              <a:buNone/>
            </a:pPr>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11279-1F9A-4911-99B6-0F88C99ABC92}"/>
              </a:ext>
            </a:extLst>
          </p:cNvPr>
          <p:cNvSpPr>
            <a:spLocks noGrp="1"/>
          </p:cNvSpPr>
          <p:nvPr>
            <p:ph type="title"/>
          </p:nvPr>
        </p:nvSpPr>
        <p:spPr/>
        <p:txBody>
          <a:bodyPr/>
          <a:lstStyle/>
          <a:p>
            <a:r>
              <a:rPr lang="en-US" dirty="0"/>
              <a:t>Membership with NIFSW</a:t>
            </a:r>
          </a:p>
        </p:txBody>
      </p:sp>
      <p:sp>
        <p:nvSpPr>
          <p:cNvPr id="3" name="Content Placeholder 2">
            <a:extLst>
              <a:ext uri="{FF2B5EF4-FFF2-40B4-BE49-F238E27FC236}">
                <a16:creationId xmlns:a16="http://schemas.microsoft.com/office/drawing/2014/main" xmlns="" id="{7B98CCC3-4C37-4FA3-BBBD-F7F3E597D0DE}"/>
              </a:ext>
            </a:extLst>
          </p:cNvPr>
          <p:cNvSpPr>
            <a:spLocks noGrp="1"/>
          </p:cNvSpPr>
          <p:nvPr>
            <p:ph idx="1"/>
          </p:nvPr>
        </p:nvSpPr>
        <p:spPr/>
        <p:txBody>
          <a:bodyPr/>
          <a:lstStyle/>
          <a:p>
            <a:r>
              <a:rPr lang="en-CA" i="1" dirty="0"/>
              <a:t>The National Institute of Forensic Social Work (NIFSW) offers two categories of membership: General and Premium. </a:t>
            </a:r>
          </a:p>
          <a:p>
            <a:r>
              <a:rPr lang="en-CA" i="1" dirty="0"/>
              <a:t>The NIFSW requires the individual or organization to complete an application prior to acceptance at either level. </a:t>
            </a:r>
          </a:p>
          <a:p>
            <a:r>
              <a:rPr lang="en-CA" i="1" dirty="0"/>
              <a:t>The NIFSW reviews all applications for membership, at all levels, and reserves the right to refuse membership as it deems fit as a privately owned and operated business. </a:t>
            </a:r>
          </a:p>
          <a:p>
            <a:r>
              <a:rPr lang="en-CA" i="1" dirty="0"/>
              <a:t>Please see each category for membership criteria and a list of the associated benefits at www.nifsw.com</a:t>
            </a:r>
            <a:endParaRPr lang="en-US" dirty="0"/>
          </a:p>
        </p:txBody>
      </p:sp>
    </p:spTree>
    <p:extLst>
      <p:ext uri="{BB962C8B-B14F-4D97-AF65-F5344CB8AC3E}">
        <p14:creationId xmlns:p14="http://schemas.microsoft.com/office/powerpoint/2010/main" val="29903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38338-35AE-46AF-89E0-1BA5A40AAE46}"/>
              </a:ext>
            </a:extLst>
          </p:cNvPr>
          <p:cNvSpPr>
            <a:spLocks noGrp="1"/>
          </p:cNvSpPr>
          <p:nvPr>
            <p:ph type="title"/>
          </p:nvPr>
        </p:nvSpPr>
        <p:spPr/>
        <p:txBody>
          <a:bodyPr/>
          <a:lstStyle/>
          <a:p>
            <a:endParaRPr lang="en-US" dirty="0"/>
          </a:p>
        </p:txBody>
      </p:sp>
      <p:pic>
        <p:nvPicPr>
          <p:cNvPr id="6" name="Picture Placeholder 5">
            <a:extLst>
              <a:ext uri="{FF2B5EF4-FFF2-40B4-BE49-F238E27FC236}">
                <a16:creationId xmlns:a16="http://schemas.microsoft.com/office/drawing/2014/main" xmlns="" id="{FB566E35-B5B6-4B24-BD58-581687B25473}"/>
              </a:ext>
            </a:extLst>
          </p:cNvPr>
          <p:cNvPicPr>
            <a:picLocks noGrp="1" noChangeAspect="1"/>
          </p:cNvPicPr>
          <p:nvPr>
            <p:ph type="pic" idx="1"/>
          </p:nvPr>
        </p:nvPicPr>
        <p:blipFill>
          <a:blip r:embed="rId2"/>
          <a:srcRect l="557" r="557"/>
          <a:stretch>
            <a:fillRect/>
          </a:stretch>
        </p:blipFill>
        <p:spPr>
          <a:xfrm>
            <a:off x="2437765" y="279401"/>
            <a:ext cx="7313295" cy="6095999"/>
          </a:xfrm>
        </p:spPr>
      </p:pic>
    </p:spTree>
    <p:extLst>
      <p:ext uri="{BB962C8B-B14F-4D97-AF65-F5344CB8AC3E}">
        <p14:creationId xmlns:p14="http://schemas.microsoft.com/office/powerpoint/2010/main" val="112616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r>
              <a:rPr lang="en-US" dirty="0"/>
              <a:t>Contact us at:</a:t>
            </a:r>
          </a:p>
          <a:p>
            <a:pPr marL="0" indent="0">
              <a:buNone/>
            </a:pPr>
            <a:r>
              <a:rPr lang="en-US" sz="3600" dirty="0"/>
              <a:t>National Institute of Forensic Social Work</a:t>
            </a:r>
          </a:p>
          <a:p>
            <a:pPr marL="0" indent="0">
              <a:buNone/>
            </a:pPr>
            <a:r>
              <a:rPr lang="en-US" dirty="0"/>
              <a:t>t. 877 886-4379</a:t>
            </a:r>
          </a:p>
          <a:p>
            <a:pPr marL="0" indent="0">
              <a:buNone/>
            </a:pPr>
            <a:r>
              <a:rPr lang="en-US" dirty="0"/>
              <a:t>w. </a:t>
            </a:r>
            <a:r>
              <a:rPr lang="en-US" dirty="0">
                <a:hlinkClick r:id="rId2"/>
              </a:rPr>
              <a:t>www.nifsw.com</a:t>
            </a:r>
            <a:endParaRPr lang="en-US" dirty="0"/>
          </a:p>
          <a:p>
            <a:pPr marL="0" indent="0">
              <a:buNone/>
            </a:pPr>
            <a:r>
              <a:rPr lang="en-US" dirty="0"/>
              <a:t>e. </a:t>
            </a:r>
            <a:r>
              <a:rPr lang="en-US" dirty="0">
                <a:hlinkClick r:id="rId3"/>
              </a:rPr>
              <a:t>info@nifsw.com</a:t>
            </a:r>
            <a:endParaRPr lang="en-US" dirty="0"/>
          </a:p>
          <a:p>
            <a:pPr marL="0" indent="0">
              <a:buNone/>
            </a:pPr>
            <a:r>
              <a:rPr lang="en-US" b="1" dirty="0"/>
              <a:t>Subscribe</a:t>
            </a:r>
            <a:r>
              <a:rPr lang="en-US" dirty="0"/>
              <a:t> to our email list for updates </a:t>
            </a:r>
            <a:r>
              <a:rPr lang="en-US" dirty="0">
                <a:hlinkClick r:id="rId2"/>
              </a:rPr>
              <a:t>www.nifsw.com</a:t>
            </a:r>
            <a:r>
              <a:rPr lang="en-US" dirty="0"/>
              <a:t>. </a:t>
            </a:r>
          </a:p>
          <a:p>
            <a:pPr marL="0" indent="0">
              <a:buNone/>
            </a:pPr>
            <a:r>
              <a:rPr lang="en-US" dirty="0"/>
              <a:t>Our social media platforms can be reached through our website.</a:t>
            </a:r>
          </a:p>
          <a:p>
            <a:pPr marL="0" indent="0">
              <a:buNone/>
            </a:pPr>
            <a:endParaRPr lang="en-US" dirty="0"/>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64CDD-344F-4B0C-8293-DE547AD96245}"/>
              </a:ext>
            </a:extLst>
          </p:cNvPr>
          <p:cNvSpPr>
            <a:spLocks noGrp="1"/>
          </p:cNvSpPr>
          <p:nvPr>
            <p:ph type="title"/>
          </p:nvPr>
        </p:nvSpPr>
        <p:spPr>
          <a:xfrm>
            <a:off x="1117309" y="76199"/>
            <a:ext cx="10157354" cy="1447801"/>
          </a:xfrm>
        </p:spPr>
        <p:txBody>
          <a:bodyPr>
            <a:normAutofit/>
          </a:bodyPr>
          <a:lstStyle/>
          <a:p>
            <a:pPr algn="ctr"/>
            <a:r>
              <a:rPr lang="en-US" dirty="0"/>
              <a:t/>
            </a:r>
            <a:br>
              <a:rPr lang="en-US" dirty="0"/>
            </a:br>
            <a:r>
              <a:rPr lang="en-US" dirty="0"/>
              <a:t>Social Justice - Access to Justice </a:t>
            </a:r>
          </a:p>
        </p:txBody>
      </p:sp>
      <p:pic>
        <p:nvPicPr>
          <p:cNvPr id="5" name="Content Placeholder 4">
            <a:extLst>
              <a:ext uri="{FF2B5EF4-FFF2-40B4-BE49-F238E27FC236}">
                <a16:creationId xmlns:a16="http://schemas.microsoft.com/office/drawing/2014/main" xmlns="" id="{31FF4152-2988-4179-8373-2037A51ED667}"/>
              </a:ext>
            </a:extLst>
          </p:cNvPr>
          <p:cNvPicPr>
            <a:picLocks noGrp="1" noChangeAspect="1"/>
          </p:cNvPicPr>
          <p:nvPr>
            <p:ph idx="1"/>
          </p:nvPr>
        </p:nvPicPr>
        <p:blipFill>
          <a:blip r:embed="rId2"/>
          <a:stretch>
            <a:fillRect/>
          </a:stretch>
        </p:blipFill>
        <p:spPr>
          <a:xfrm>
            <a:off x="7586082" y="2438400"/>
            <a:ext cx="3918530" cy="3000375"/>
          </a:xfrm>
        </p:spPr>
      </p:pic>
      <p:sp>
        <p:nvSpPr>
          <p:cNvPr id="6" name="TextBox 5">
            <a:extLst>
              <a:ext uri="{FF2B5EF4-FFF2-40B4-BE49-F238E27FC236}">
                <a16:creationId xmlns:a16="http://schemas.microsoft.com/office/drawing/2014/main" xmlns="" id="{F7A42D37-8C8D-4744-B141-B690D5ECAB51}"/>
              </a:ext>
            </a:extLst>
          </p:cNvPr>
          <p:cNvSpPr txBox="1"/>
          <p:nvPr/>
        </p:nvSpPr>
        <p:spPr>
          <a:xfrm>
            <a:off x="4790536" y="3261479"/>
            <a:ext cx="2549096" cy="677108"/>
          </a:xfrm>
          <a:prstGeom prst="rect">
            <a:avLst/>
          </a:prstGeom>
          <a:noFill/>
        </p:spPr>
        <p:txBody>
          <a:bodyPr wrap="none" rtlCol="0">
            <a:spAutoFit/>
          </a:bodyPr>
          <a:lstStyle/>
          <a:p>
            <a:pPr>
              <a:lnSpc>
                <a:spcPct val="95000"/>
              </a:lnSpc>
            </a:pPr>
            <a:r>
              <a:rPr lang="en-US" sz="4000" dirty="0">
                <a:solidFill>
                  <a:schemeClr val="accent2">
                    <a:lumMod val="75000"/>
                  </a:schemeClr>
                </a:solidFill>
              </a:rPr>
              <a:t>The Issues</a:t>
            </a:r>
          </a:p>
        </p:txBody>
      </p:sp>
      <p:pic>
        <p:nvPicPr>
          <p:cNvPr id="1026" name="Picture 2" descr="Image result for collage of words of racism">
            <a:extLst>
              <a:ext uri="{FF2B5EF4-FFF2-40B4-BE49-F238E27FC236}">
                <a16:creationId xmlns:a16="http://schemas.microsoft.com/office/drawing/2014/main" xmlns="" id="{3E37A148-914B-4AEE-AB2B-8BB2EE5D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2476982"/>
            <a:ext cx="4038600" cy="296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r>
              <a:rPr lang="en-US" sz="4000" dirty="0"/>
              <a:t>The Need </a:t>
            </a:r>
          </a:p>
        </p:txBody>
      </p:sp>
      <p:sp>
        <p:nvSpPr>
          <p:cNvPr id="3" name="Content Placeholder 2"/>
          <p:cNvSpPr>
            <a:spLocks noGrp="1"/>
          </p:cNvSpPr>
          <p:nvPr>
            <p:ph idx="1"/>
          </p:nvPr>
        </p:nvSpPr>
        <p:spPr>
          <a:xfrm>
            <a:off x="912812" y="914400"/>
            <a:ext cx="10157354" cy="5562600"/>
          </a:xfrm>
        </p:spPr>
        <p:txBody>
          <a:bodyPr>
            <a:normAutofit fontScale="92500" lnSpcReduction="10000"/>
          </a:bodyPr>
          <a:lstStyle/>
          <a:p>
            <a:endParaRPr lang="en-US" dirty="0"/>
          </a:p>
          <a:p>
            <a:r>
              <a:rPr lang="en-US" dirty="0"/>
              <a:t>Collaborative Law &amp; Social Work Practice:</a:t>
            </a:r>
          </a:p>
          <a:p>
            <a:pPr lvl="1"/>
            <a:r>
              <a:rPr lang="en-US" u="sng" dirty="0"/>
              <a:t>The need for lawyers </a:t>
            </a:r>
            <a:r>
              <a:rPr lang="en-US" dirty="0"/>
              <a:t>to have an understanding of the social issues that impact their clients who experience marginalization, oppression, racism, ageism etc.  in the context of the legal issues they are facing. </a:t>
            </a:r>
          </a:p>
          <a:p>
            <a:pPr lvl="1"/>
            <a:r>
              <a:rPr lang="en-US" u="sng" dirty="0"/>
              <a:t>The need for social workers </a:t>
            </a:r>
            <a:r>
              <a:rPr lang="en-US" dirty="0"/>
              <a:t>to understand essential law for social work practice to better advise, counsel, support and advocate on behalf of the people (clients) they work with. </a:t>
            </a:r>
          </a:p>
          <a:p>
            <a:pPr lvl="1"/>
            <a:r>
              <a:rPr lang="en-US" u="sng" dirty="0"/>
              <a:t>The need for specialized training </a:t>
            </a:r>
            <a:r>
              <a:rPr lang="en-US" dirty="0"/>
              <a:t>that focuses on the details of the law such as interpretation and application for  social workers and lawyers specific to child welfare, youth justice, corrections law, mental  health etc. </a:t>
            </a:r>
          </a:p>
          <a:p>
            <a:pPr lvl="1"/>
            <a:r>
              <a:rPr lang="en-US" u="sng" dirty="0"/>
              <a:t>The need for social workers and lawyers </a:t>
            </a:r>
            <a:r>
              <a:rPr lang="en-US" dirty="0"/>
              <a:t>to learn to work collaboratively to advance the cause of social justice on behalf of clients.</a:t>
            </a:r>
          </a:p>
          <a:p>
            <a:pPr lvl="1"/>
            <a:r>
              <a:rPr lang="en-US" u="sng" dirty="0"/>
              <a:t>The need to train social workers and lawyers </a:t>
            </a:r>
            <a:r>
              <a:rPr lang="en-US" dirty="0"/>
              <a:t>in cultural competency to better understand the impact of past and current injustices and harms perpetrated on children, and families from a critical race theory, relational theory, complex and historical trauma theory etc. </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Forensic Social Work?</a:t>
            </a:r>
          </a:p>
        </p:txBody>
      </p:sp>
      <p:sp>
        <p:nvSpPr>
          <p:cNvPr id="3" name="Content Placeholder 2"/>
          <p:cNvSpPr>
            <a:spLocks noGrp="1"/>
          </p:cNvSpPr>
          <p:nvPr>
            <p:ph idx="1"/>
          </p:nvPr>
        </p:nvSpPr>
        <p:spPr>
          <a:xfrm>
            <a:off x="1117309" y="1482846"/>
            <a:ext cx="10157354" cy="5375154"/>
          </a:xfrm>
        </p:spPr>
        <p:txBody>
          <a:bodyPr>
            <a:normAutofit fontScale="92500"/>
          </a:bodyPr>
          <a:lstStyle/>
          <a:p>
            <a:r>
              <a:rPr lang="en-CA" dirty="0"/>
              <a:t>Forensic social work (</a:t>
            </a:r>
            <a:r>
              <a:rPr lang="en-CA" b="1" dirty="0"/>
              <a:t>FSW</a:t>
            </a:r>
            <a:r>
              <a:rPr lang="en-CA" dirty="0"/>
              <a:t>)is when the law and social work intersect usually in clinical practice and in the fields of child protection, youth criminal justice, domestic violence, mental health, and corrections (not inclusive list). It is a speciality that requires enhanced professional training.</a:t>
            </a:r>
          </a:p>
          <a:p>
            <a:r>
              <a:rPr lang="en-CA" b="1" dirty="0"/>
              <a:t>FSW</a:t>
            </a:r>
            <a:r>
              <a:rPr lang="en-CA" dirty="0"/>
              <a:t> is an emerging  sub-speciality of social work practise. The training in FSW can benefit those in the legal community and social work. </a:t>
            </a:r>
          </a:p>
          <a:p>
            <a:r>
              <a:rPr lang="en-CA" dirty="0"/>
              <a:t>Social workers with the specialized training and certification are hired to work in a variety of environments as part of an inter-disciplinary and inter-professional team. </a:t>
            </a:r>
          </a:p>
          <a:p>
            <a:r>
              <a:rPr lang="en-CA" b="1" dirty="0"/>
              <a:t>FSW’ers</a:t>
            </a:r>
            <a:r>
              <a:rPr lang="en-CA" dirty="0"/>
              <a:t> bring expert evidence into the court room through written reports such as risk assessments, parenting assessments, access assessments, child wishes statements and Inter-generational and trans-generational Impact Reports.(c) </a:t>
            </a:r>
          </a:p>
          <a:p>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2AAB98-CB5A-4914-B780-8BF18F47BDCD}"/>
              </a:ext>
            </a:extLst>
          </p:cNvPr>
          <p:cNvSpPr>
            <a:spLocks noGrp="1"/>
          </p:cNvSpPr>
          <p:nvPr>
            <p:ph idx="1"/>
          </p:nvPr>
        </p:nvSpPr>
        <p:spPr>
          <a:xfrm>
            <a:off x="4469236" y="482600"/>
            <a:ext cx="6805427" cy="5384800"/>
          </a:xfrm>
        </p:spPr>
        <p:txBody>
          <a:bodyPr>
            <a:normAutofit fontScale="85000" lnSpcReduction="20000"/>
          </a:bodyPr>
          <a:lstStyle/>
          <a:p>
            <a:pPr marL="0" indent="0">
              <a:buNone/>
            </a:pPr>
            <a:r>
              <a:rPr lang="en-CA" dirty="0"/>
              <a:t>Forensic social workers </a:t>
            </a:r>
            <a:r>
              <a:rPr lang="en-CA" b="1" dirty="0"/>
              <a:t>(FSW) </a:t>
            </a:r>
            <a:r>
              <a:rPr lang="en-CA" dirty="0"/>
              <a:t>work as part of an investigative team with:</a:t>
            </a:r>
          </a:p>
          <a:p>
            <a:pPr marL="0" indent="0">
              <a:buNone/>
            </a:pPr>
            <a:endParaRPr lang="en-CA" dirty="0"/>
          </a:p>
          <a:p>
            <a:pPr>
              <a:buFont typeface="Wingdings" panose="05000000000000000000" pitchFamily="2" charset="2"/>
              <a:buChar char="§"/>
            </a:pPr>
            <a:r>
              <a:rPr lang="en-CA" dirty="0"/>
              <a:t> various legal authorities </a:t>
            </a:r>
          </a:p>
          <a:p>
            <a:pPr>
              <a:buFont typeface="Wingdings" panose="05000000000000000000" pitchFamily="2" charset="2"/>
              <a:buChar char="§"/>
            </a:pPr>
            <a:r>
              <a:rPr lang="en-CA" dirty="0"/>
              <a:t>lawyers &amp; legal aid services </a:t>
            </a:r>
          </a:p>
          <a:p>
            <a:pPr>
              <a:buFont typeface="Wingdings" panose="05000000000000000000" pitchFamily="2" charset="2"/>
              <a:buChar char="§"/>
            </a:pPr>
            <a:r>
              <a:rPr lang="en-CA" dirty="0"/>
              <a:t>government services (policy, front lines) </a:t>
            </a:r>
          </a:p>
          <a:p>
            <a:pPr>
              <a:buFont typeface="Wingdings" panose="05000000000000000000" pitchFamily="2" charset="2"/>
              <a:buChar char="§"/>
            </a:pPr>
            <a:r>
              <a:rPr lang="en-CA" dirty="0"/>
              <a:t>police services </a:t>
            </a:r>
          </a:p>
          <a:p>
            <a:pPr>
              <a:buFont typeface="Wingdings" panose="05000000000000000000" pitchFamily="2" charset="2"/>
              <a:buChar char="§"/>
            </a:pPr>
            <a:r>
              <a:rPr lang="en-CA" dirty="0"/>
              <a:t>corrections </a:t>
            </a:r>
          </a:p>
          <a:p>
            <a:pPr>
              <a:buFont typeface="Wingdings" panose="05000000000000000000" pitchFamily="2" charset="2"/>
              <a:buChar char="§"/>
            </a:pPr>
            <a:r>
              <a:rPr lang="en-CA" dirty="0"/>
              <a:t>mental health services </a:t>
            </a:r>
          </a:p>
          <a:p>
            <a:pPr>
              <a:buFont typeface="Wingdings" panose="05000000000000000000" pitchFamily="2" charset="2"/>
              <a:buChar char="§"/>
            </a:pPr>
            <a:r>
              <a:rPr lang="en-CA" dirty="0"/>
              <a:t>forensic psychiatry</a:t>
            </a:r>
          </a:p>
          <a:p>
            <a:pPr>
              <a:buFont typeface="Wingdings" panose="05000000000000000000" pitchFamily="2" charset="2"/>
              <a:buChar char="§"/>
            </a:pPr>
            <a:r>
              <a:rPr lang="en-CA" dirty="0"/>
              <a:t>hospitals </a:t>
            </a:r>
          </a:p>
          <a:p>
            <a:pPr marL="0" indent="0">
              <a:buNone/>
            </a:pPr>
            <a:r>
              <a:rPr lang="en-CA" dirty="0"/>
              <a:t>  </a:t>
            </a:r>
          </a:p>
          <a:p>
            <a:endParaRPr lang="en-US" dirty="0"/>
          </a:p>
        </p:txBody>
      </p:sp>
      <p:pic>
        <p:nvPicPr>
          <p:cNvPr id="20" name="Picture 19">
            <a:extLst>
              <a:ext uri="{FF2B5EF4-FFF2-40B4-BE49-F238E27FC236}">
                <a16:creationId xmlns:a16="http://schemas.microsoft.com/office/drawing/2014/main" xmlns="" id="{C5E6892A-F350-438D-BAB2-61DA01CA81B0}"/>
              </a:ext>
            </a:extLst>
          </p:cNvPr>
          <p:cNvPicPr>
            <a:picLocks noChangeAspect="1"/>
          </p:cNvPicPr>
          <p:nvPr/>
        </p:nvPicPr>
        <p:blipFill>
          <a:blip r:embed="rId2"/>
          <a:stretch>
            <a:fillRect/>
          </a:stretch>
        </p:blipFill>
        <p:spPr>
          <a:xfrm>
            <a:off x="468734" y="1066800"/>
            <a:ext cx="3351212" cy="4419600"/>
          </a:xfrm>
          <a:prstGeom prst="rect">
            <a:avLst/>
          </a:prstGeom>
        </p:spPr>
      </p:pic>
    </p:spTree>
    <p:extLst>
      <p:ext uri="{BB962C8B-B14F-4D97-AF65-F5344CB8AC3E}">
        <p14:creationId xmlns:p14="http://schemas.microsoft.com/office/powerpoint/2010/main" val="15847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9CB6B-2121-4C65-B976-55B358E004FF}"/>
              </a:ext>
            </a:extLst>
          </p:cNvPr>
          <p:cNvSpPr>
            <a:spLocks noGrp="1"/>
          </p:cNvSpPr>
          <p:nvPr>
            <p:ph type="title"/>
          </p:nvPr>
        </p:nvSpPr>
        <p:spPr/>
        <p:txBody>
          <a:bodyPr/>
          <a:lstStyle/>
          <a:p>
            <a:r>
              <a:rPr lang="en-US" dirty="0"/>
              <a:t> Job Titles &amp; Wages</a:t>
            </a:r>
          </a:p>
        </p:txBody>
      </p:sp>
      <p:sp>
        <p:nvSpPr>
          <p:cNvPr id="3" name="Content Placeholder 2">
            <a:extLst>
              <a:ext uri="{FF2B5EF4-FFF2-40B4-BE49-F238E27FC236}">
                <a16:creationId xmlns:a16="http://schemas.microsoft.com/office/drawing/2014/main" xmlns="" id="{FDEF9729-19B8-47D8-8D88-2BFE588E938E}"/>
              </a:ext>
            </a:extLst>
          </p:cNvPr>
          <p:cNvSpPr>
            <a:spLocks noGrp="1"/>
          </p:cNvSpPr>
          <p:nvPr>
            <p:ph idx="1"/>
          </p:nvPr>
        </p:nvSpPr>
        <p:spPr>
          <a:xfrm>
            <a:off x="1152374" y="2514600"/>
            <a:ext cx="10157354" cy="4470400"/>
          </a:xfrm>
        </p:spPr>
        <p:txBody>
          <a:bodyPr/>
          <a:lstStyle/>
          <a:p>
            <a:r>
              <a:rPr lang="en-US" dirty="0"/>
              <a:t>Forensic Liaison and Community Social Worker</a:t>
            </a:r>
          </a:p>
          <a:p>
            <a:r>
              <a:rPr lang="en-US" dirty="0"/>
              <a:t>Forensic Social Worker</a:t>
            </a:r>
          </a:p>
          <a:p>
            <a:r>
              <a:rPr lang="en-US" dirty="0"/>
              <a:t>Forensic Child Welfare Worker</a:t>
            </a:r>
          </a:p>
        </p:txBody>
      </p:sp>
    </p:spTree>
    <p:extLst>
      <p:ext uri="{BB962C8B-B14F-4D97-AF65-F5344CB8AC3E}">
        <p14:creationId xmlns:p14="http://schemas.microsoft.com/office/powerpoint/2010/main" val="4619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C0132-6F93-4015-95B0-07A17A787000}"/>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xmlns="" id="{385DC344-E1E5-46C9-A61D-925DB0090955}"/>
              </a:ext>
            </a:extLst>
          </p:cNvPr>
          <p:cNvSpPr>
            <a:spLocks noGrp="1"/>
          </p:cNvSpPr>
          <p:nvPr>
            <p:ph idx="1"/>
          </p:nvPr>
        </p:nvSpPr>
        <p:spPr/>
        <p:txBody>
          <a:bodyPr>
            <a:normAutofit/>
          </a:bodyPr>
          <a:lstStyle/>
          <a:p>
            <a:pPr marL="0" indent="0">
              <a:buNone/>
            </a:pPr>
            <a:r>
              <a:rPr lang="en-CA" sz="4800" b="1" i="1" dirty="0">
                <a:solidFill>
                  <a:srgbClr val="0070C0"/>
                </a:solidFill>
                <a:latin typeface="Angsana New" panose="02020603050405020304" pitchFamily="18" charset="-34"/>
                <a:cs typeface="Angsana New" panose="02020603050405020304" pitchFamily="18" charset="-34"/>
              </a:rPr>
              <a:t>Our mission at the National Institute of Forensic Social Work is to develop forensic social work as a recognized sub-speciality of social work practice in Canada that will provide professional training and career development to individuals and organizations.</a:t>
            </a:r>
            <a:endParaRPr lang="en-US" sz="4000" dirty="0"/>
          </a:p>
        </p:txBody>
      </p:sp>
    </p:spTree>
    <p:extLst>
      <p:ext uri="{BB962C8B-B14F-4D97-AF65-F5344CB8AC3E}">
        <p14:creationId xmlns:p14="http://schemas.microsoft.com/office/powerpoint/2010/main" val="9319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dirty="0"/>
              <a:t>The Goal</a:t>
            </a:r>
          </a:p>
        </p:txBody>
      </p:sp>
      <p:sp>
        <p:nvSpPr>
          <p:cNvPr id="3" name="Content Placeholder 2"/>
          <p:cNvSpPr>
            <a:spLocks noGrp="1"/>
          </p:cNvSpPr>
          <p:nvPr>
            <p:ph idx="1"/>
          </p:nvPr>
        </p:nvSpPr>
        <p:spPr>
          <a:xfrm>
            <a:off x="1117309" y="1524000"/>
            <a:ext cx="10157354" cy="4800600"/>
          </a:xfrm>
        </p:spPr>
        <p:txBody>
          <a:bodyPr>
            <a:normAutofit/>
          </a:bodyPr>
          <a:lstStyle/>
          <a:p>
            <a:r>
              <a:rPr lang="en-US" dirty="0"/>
              <a:t>To create an organization that will merge the law and social work in theory and in practice.</a:t>
            </a:r>
          </a:p>
          <a:p>
            <a:r>
              <a:rPr lang="en-US" dirty="0"/>
              <a:t>To bridge law and social work with conscious effort to advance the cause of social justice.</a:t>
            </a:r>
          </a:p>
          <a:p>
            <a:r>
              <a:rPr lang="en-US" dirty="0"/>
              <a:t>To work collaboratively with other national and International organizations to share strategies and ideas for advanced  professional training programs. </a:t>
            </a:r>
          </a:p>
          <a:p>
            <a:r>
              <a:rPr lang="en-US" dirty="0"/>
              <a:t>To be recognized as the Canadian industry leader in forensic training and skill development for social workers. </a:t>
            </a:r>
          </a:p>
          <a:p>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7E07B6-F221-4A6B-8BE5-9D9569A1B5D0}"/>
              </a:ext>
            </a:extLst>
          </p:cNvPr>
          <p:cNvPicPr>
            <a:picLocks noChangeAspect="1"/>
          </p:cNvPicPr>
          <p:nvPr/>
        </p:nvPicPr>
        <p:blipFill>
          <a:blip r:embed="rId2"/>
          <a:stretch>
            <a:fillRect/>
          </a:stretch>
        </p:blipFill>
        <p:spPr>
          <a:xfrm>
            <a:off x="2894012" y="786098"/>
            <a:ext cx="6477000" cy="4343400"/>
          </a:xfrm>
          <a:prstGeom prst="rect">
            <a:avLst/>
          </a:prstGeom>
        </p:spPr>
      </p:pic>
    </p:spTree>
    <p:extLst>
      <p:ext uri="{BB962C8B-B14F-4D97-AF65-F5344CB8AC3E}">
        <p14:creationId xmlns:p14="http://schemas.microsoft.com/office/powerpoint/2010/main" val="2704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492</TotalTime>
  <Words>701</Words>
  <Application>Microsoft Office PowerPoint</Application>
  <PresentationFormat>Custom</PresentationFormat>
  <Paragraphs>62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Angsana New</vt:lpstr>
      <vt:lpstr>Arial</vt:lpstr>
      <vt:lpstr>Century Gothic</vt:lpstr>
      <vt:lpstr>Wingdings</vt:lpstr>
      <vt:lpstr>Class open house presentation</vt:lpstr>
      <vt:lpstr>      National Institute of Forensic Social Work  Canada's Industry Leader in Forensic Social Work Training and Consulting.    </vt:lpstr>
      <vt:lpstr> Social Justice - Access to Justice </vt:lpstr>
      <vt:lpstr>The Need </vt:lpstr>
      <vt:lpstr>What is Forensic Social Work?</vt:lpstr>
      <vt:lpstr>PowerPoint Presentation</vt:lpstr>
      <vt:lpstr> Job Titles &amp; Wages</vt:lpstr>
      <vt:lpstr>Our Mission</vt:lpstr>
      <vt:lpstr>The Goal</vt:lpstr>
      <vt:lpstr>PowerPoint Presentation</vt:lpstr>
      <vt:lpstr>Training Recognition &amp; Certification    National Institute of Forensic Social Work (NIFSW)</vt:lpstr>
      <vt:lpstr>Membership with NIFSW</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Institute of Forensic Social Work  Bridging Professions and Building Competencies in Law and Social Work.</dc:title>
  <dc:creator>s Hoyte</dc:creator>
  <cp:lastModifiedBy>Shawna Hoyte</cp:lastModifiedBy>
  <cp:revision>41</cp:revision>
  <dcterms:created xsi:type="dcterms:W3CDTF">2018-02-14T21:31:15Z</dcterms:created>
  <dcterms:modified xsi:type="dcterms:W3CDTF">2018-02-16T20:43:40Z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