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6" r:id="rId5"/>
  </p:sldMasterIdLst>
  <p:notesMasterIdLst>
    <p:notesMasterId r:id="rId32"/>
  </p:notesMasterIdLst>
  <p:handoutMasterIdLst>
    <p:handoutMasterId r:id="rId33"/>
  </p:handoutMasterIdLst>
  <p:sldIdLst>
    <p:sldId id="282" r:id="rId6"/>
    <p:sldId id="257" r:id="rId7"/>
    <p:sldId id="258" r:id="rId8"/>
    <p:sldId id="268" r:id="rId9"/>
    <p:sldId id="259" r:id="rId10"/>
    <p:sldId id="260" r:id="rId11"/>
    <p:sldId id="299" r:id="rId12"/>
    <p:sldId id="312" r:id="rId13"/>
    <p:sldId id="308" r:id="rId14"/>
    <p:sldId id="309" r:id="rId15"/>
    <p:sldId id="310" r:id="rId16"/>
    <p:sldId id="267" r:id="rId17"/>
    <p:sldId id="306" r:id="rId18"/>
    <p:sldId id="302" r:id="rId19"/>
    <p:sldId id="266" r:id="rId20"/>
    <p:sldId id="292" r:id="rId21"/>
    <p:sldId id="311" r:id="rId22"/>
    <p:sldId id="263" r:id="rId23"/>
    <p:sldId id="301" r:id="rId24"/>
    <p:sldId id="298" r:id="rId25"/>
    <p:sldId id="304" r:id="rId26"/>
    <p:sldId id="305" r:id="rId27"/>
    <p:sldId id="300" r:id="rId28"/>
    <p:sldId id="261" r:id="rId29"/>
    <p:sldId id="265" r:id="rId30"/>
    <p:sldId id="2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3" autoAdjust="0"/>
    <p:restoredTop sz="94574" autoAdjust="0"/>
  </p:normalViewPr>
  <p:slideViewPr>
    <p:cSldViewPr snapToGrid="0">
      <p:cViewPr varScale="1">
        <p:scale>
          <a:sx n="92" d="100"/>
          <a:sy n="92" d="100"/>
        </p:scale>
        <p:origin x="91" y="259"/>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49CD4-18C5-46E8-A79C-DA52FF0EDABF}" type="doc">
      <dgm:prSet loTypeId="urn:microsoft.com/office/officeart/2009/layout/CircleArrowProcess" loCatId="cycle" qsTypeId="urn:microsoft.com/office/officeart/2005/8/quickstyle/3d1" qsCatId="3D" csTypeId="urn:microsoft.com/office/officeart/2005/8/colors/colorful4" csCatId="colorful" phldr="1"/>
      <dgm:spPr/>
      <dgm:t>
        <a:bodyPr/>
        <a:lstStyle/>
        <a:p>
          <a:endParaRPr lang="en-US"/>
        </a:p>
      </dgm:t>
    </dgm:pt>
    <dgm:pt modelId="{A4126267-9226-4513-B898-B4A3CEB8F4E8}">
      <dgm:prSet phldrT="[Text]"/>
      <dgm:spPr/>
      <dgm:t>
        <a:bodyPr/>
        <a:lstStyle/>
        <a:p>
          <a:r>
            <a:rPr lang="en-US" b="1" dirty="0"/>
            <a:t>Statutes</a:t>
          </a:r>
        </a:p>
      </dgm:t>
    </dgm:pt>
    <dgm:pt modelId="{00F81CD0-EEBA-4F22-ABFA-079C6168A52C}" type="parTrans" cxnId="{F26A2C99-0FB7-498C-AF25-E54668FAB063}">
      <dgm:prSet/>
      <dgm:spPr/>
      <dgm:t>
        <a:bodyPr/>
        <a:lstStyle/>
        <a:p>
          <a:endParaRPr lang="en-US"/>
        </a:p>
      </dgm:t>
    </dgm:pt>
    <dgm:pt modelId="{F6A549E0-EDF0-4D92-ADEF-F0C3A4C244D7}" type="sibTrans" cxnId="{F26A2C99-0FB7-498C-AF25-E54668FAB063}">
      <dgm:prSet/>
      <dgm:spPr/>
      <dgm:t>
        <a:bodyPr/>
        <a:lstStyle/>
        <a:p>
          <a:endParaRPr lang="en-US"/>
        </a:p>
      </dgm:t>
    </dgm:pt>
    <dgm:pt modelId="{A21CB7EF-D055-447D-9887-9A134CBF2956}">
      <dgm:prSet phldrT="[Text]"/>
      <dgm:spPr/>
      <dgm:t>
        <a:bodyPr/>
        <a:lstStyle/>
        <a:p>
          <a:r>
            <a:rPr lang="en-US" b="1" dirty="0"/>
            <a:t>Regulations</a:t>
          </a:r>
          <a:r>
            <a:rPr lang="en-US" dirty="0"/>
            <a:t> </a:t>
          </a:r>
        </a:p>
      </dgm:t>
    </dgm:pt>
    <dgm:pt modelId="{33B4DE15-34E7-477A-8620-1B727C53CB25}" type="parTrans" cxnId="{712DA0E7-7C32-4D77-98B2-1A315475A9FA}">
      <dgm:prSet/>
      <dgm:spPr/>
      <dgm:t>
        <a:bodyPr/>
        <a:lstStyle/>
        <a:p>
          <a:endParaRPr lang="en-US"/>
        </a:p>
      </dgm:t>
    </dgm:pt>
    <dgm:pt modelId="{5809DC11-4C91-4C0D-8396-B8647F891D50}" type="sibTrans" cxnId="{712DA0E7-7C32-4D77-98B2-1A315475A9FA}">
      <dgm:prSet/>
      <dgm:spPr/>
      <dgm:t>
        <a:bodyPr/>
        <a:lstStyle/>
        <a:p>
          <a:endParaRPr lang="en-US"/>
        </a:p>
      </dgm:t>
    </dgm:pt>
    <dgm:pt modelId="{F35E376F-8B01-4FB0-870D-C286BA08262F}">
      <dgm:prSet phldrT="[Text]"/>
      <dgm:spPr/>
      <dgm:t>
        <a:bodyPr/>
        <a:lstStyle/>
        <a:p>
          <a:r>
            <a:rPr lang="en-US" b="1" dirty="0"/>
            <a:t>Policy</a:t>
          </a:r>
        </a:p>
      </dgm:t>
    </dgm:pt>
    <dgm:pt modelId="{E8925AF1-D0E7-4B5D-AC52-55A7E23D2928}" type="parTrans" cxnId="{8879AB3B-1ACE-4738-8B61-8D1BC4498F03}">
      <dgm:prSet/>
      <dgm:spPr/>
      <dgm:t>
        <a:bodyPr/>
        <a:lstStyle/>
        <a:p>
          <a:endParaRPr lang="en-US"/>
        </a:p>
      </dgm:t>
    </dgm:pt>
    <dgm:pt modelId="{8C1DD61F-A88C-4964-92D5-A10BACDA32D0}" type="sibTrans" cxnId="{8879AB3B-1ACE-4738-8B61-8D1BC4498F03}">
      <dgm:prSet/>
      <dgm:spPr/>
      <dgm:t>
        <a:bodyPr/>
        <a:lstStyle/>
        <a:p>
          <a:endParaRPr lang="en-US"/>
        </a:p>
      </dgm:t>
    </dgm:pt>
    <dgm:pt modelId="{7AAFCDFF-4D99-4497-A25C-C2090FE73600}" type="pres">
      <dgm:prSet presAssocID="{51649CD4-18C5-46E8-A79C-DA52FF0EDABF}" presName="Name0" presStyleCnt="0">
        <dgm:presLayoutVars>
          <dgm:chMax val="7"/>
          <dgm:chPref val="7"/>
          <dgm:dir/>
          <dgm:animLvl val="lvl"/>
        </dgm:presLayoutVars>
      </dgm:prSet>
      <dgm:spPr/>
      <dgm:t>
        <a:bodyPr/>
        <a:lstStyle/>
        <a:p>
          <a:endParaRPr lang="en-US"/>
        </a:p>
      </dgm:t>
    </dgm:pt>
    <dgm:pt modelId="{646AAB1E-CBFC-4CAE-94BE-679E58468D8A}" type="pres">
      <dgm:prSet presAssocID="{A4126267-9226-4513-B898-B4A3CEB8F4E8}" presName="Accent1" presStyleCnt="0"/>
      <dgm:spPr/>
    </dgm:pt>
    <dgm:pt modelId="{ACD132F9-F43D-43A9-BD31-D6B68BA6787F}" type="pres">
      <dgm:prSet presAssocID="{A4126267-9226-4513-B898-B4A3CEB8F4E8}" presName="Accent" presStyleLbl="node1" presStyleIdx="0" presStyleCnt="3"/>
      <dgm:spPr/>
    </dgm:pt>
    <dgm:pt modelId="{00D72423-506A-4346-B0A4-2B9440BA14CB}" type="pres">
      <dgm:prSet presAssocID="{A4126267-9226-4513-B898-B4A3CEB8F4E8}" presName="Parent1" presStyleLbl="revTx" presStyleIdx="0" presStyleCnt="3">
        <dgm:presLayoutVars>
          <dgm:chMax val="1"/>
          <dgm:chPref val="1"/>
          <dgm:bulletEnabled val="1"/>
        </dgm:presLayoutVars>
      </dgm:prSet>
      <dgm:spPr/>
      <dgm:t>
        <a:bodyPr/>
        <a:lstStyle/>
        <a:p>
          <a:endParaRPr lang="en-US"/>
        </a:p>
      </dgm:t>
    </dgm:pt>
    <dgm:pt modelId="{35096808-17F9-4930-AB3F-B2DBA80166A5}" type="pres">
      <dgm:prSet presAssocID="{A21CB7EF-D055-447D-9887-9A134CBF2956}" presName="Accent2" presStyleCnt="0"/>
      <dgm:spPr/>
    </dgm:pt>
    <dgm:pt modelId="{3C7BFE79-CB4E-4870-913A-95948BC37D4A}" type="pres">
      <dgm:prSet presAssocID="{A21CB7EF-D055-447D-9887-9A134CBF2956}" presName="Accent" presStyleLbl="node1" presStyleIdx="1" presStyleCnt="3"/>
      <dgm:spPr/>
    </dgm:pt>
    <dgm:pt modelId="{C3FBEAB1-B769-4CD7-911C-1374ED6F6E97}" type="pres">
      <dgm:prSet presAssocID="{A21CB7EF-D055-447D-9887-9A134CBF2956}" presName="Parent2" presStyleLbl="revTx" presStyleIdx="1" presStyleCnt="3">
        <dgm:presLayoutVars>
          <dgm:chMax val="1"/>
          <dgm:chPref val="1"/>
          <dgm:bulletEnabled val="1"/>
        </dgm:presLayoutVars>
      </dgm:prSet>
      <dgm:spPr/>
      <dgm:t>
        <a:bodyPr/>
        <a:lstStyle/>
        <a:p>
          <a:endParaRPr lang="en-US"/>
        </a:p>
      </dgm:t>
    </dgm:pt>
    <dgm:pt modelId="{84B9EA3E-6780-4252-9412-8F57197AA1E1}" type="pres">
      <dgm:prSet presAssocID="{F35E376F-8B01-4FB0-870D-C286BA08262F}" presName="Accent3" presStyleCnt="0"/>
      <dgm:spPr/>
    </dgm:pt>
    <dgm:pt modelId="{89EFFFEE-DDAB-46B4-ADFC-11FF38025E9B}" type="pres">
      <dgm:prSet presAssocID="{F35E376F-8B01-4FB0-870D-C286BA08262F}" presName="Accent" presStyleLbl="node1" presStyleIdx="2" presStyleCnt="3"/>
      <dgm:spPr/>
    </dgm:pt>
    <dgm:pt modelId="{36C52CE8-69FF-492B-8C0E-59A43A02EB13}" type="pres">
      <dgm:prSet presAssocID="{F35E376F-8B01-4FB0-870D-C286BA08262F}" presName="Parent3" presStyleLbl="revTx" presStyleIdx="2" presStyleCnt="3">
        <dgm:presLayoutVars>
          <dgm:chMax val="1"/>
          <dgm:chPref val="1"/>
          <dgm:bulletEnabled val="1"/>
        </dgm:presLayoutVars>
      </dgm:prSet>
      <dgm:spPr/>
      <dgm:t>
        <a:bodyPr/>
        <a:lstStyle/>
        <a:p>
          <a:endParaRPr lang="en-US"/>
        </a:p>
      </dgm:t>
    </dgm:pt>
  </dgm:ptLst>
  <dgm:cxnLst>
    <dgm:cxn modelId="{712DA0E7-7C32-4D77-98B2-1A315475A9FA}" srcId="{51649CD4-18C5-46E8-A79C-DA52FF0EDABF}" destId="{A21CB7EF-D055-447D-9887-9A134CBF2956}" srcOrd="1" destOrd="0" parTransId="{33B4DE15-34E7-477A-8620-1B727C53CB25}" sibTransId="{5809DC11-4C91-4C0D-8396-B8647F891D50}"/>
    <dgm:cxn modelId="{194115F7-DFD0-4FB2-86E2-084D616EA019}" type="presOf" srcId="{51649CD4-18C5-46E8-A79C-DA52FF0EDABF}" destId="{7AAFCDFF-4D99-4497-A25C-C2090FE73600}" srcOrd="0" destOrd="0" presId="urn:microsoft.com/office/officeart/2009/layout/CircleArrowProcess"/>
    <dgm:cxn modelId="{8879AB3B-1ACE-4738-8B61-8D1BC4498F03}" srcId="{51649CD4-18C5-46E8-A79C-DA52FF0EDABF}" destId="{F35E376F-8B01-4FB0-870D-C286BA08262F}" srcOrd="2" destOrd="0" parTransId="{E8925AF1-D0E7-4B5D-AC52-55A7E23D2928}" sibTransId="{8C1DD61F-A88C-4964-92D5-A10BACDA32D0}"/>
    <dgm:cxn modelId="{EE045C39-8C22-4C73-B0C7-85B876E8180A}" type="presOf" srcId="{A4126267-9226-4513-B898-B4A3CEB8F4E8}" destId="{00D72423-506A-4346-B0A4-2B9440BA14CB}" srcOrd="0" destOrd="0" presId="urn:microsoft.com/office/officeart/2009/layout/CircleArrowProcess"/>
    <dgm:cxn modelId="{AAC8B0DB-BA02-4CB8-A71E-427D5A4637B0}" type="presOf" srcId="{F35E376F-8B01-4FB0-870D-C286BA08262F}" destId="{36C52CE8-69FF-492B-8C0E-59A43A02EB13}" srcOrd="0" destOrd="0" presId="urn:microsoft.com/office/officeart/2009/layout/CircleArrowProcess"/>
    <dgm:cxn modelId="{AE0FC760-DD21-4CF8-BA53-06E4645544D4}" type="presOf" srcId="{A21CB7EF-D055-447D-9887-9A134CBF2956}" destId="{C3FBEAB1-B769-4CD7-911C-1374ED6F6E97}" srcOrd="0" destOrd="0" presId="urn:microsoft.com/office/officeart/2009/layout/CircleArrowProcess"/>
    <dgm:cxn modelId="{F26A2C99-0FB7-498C-AF25-E54668FAB063}" srcId="{51649CD4-18C5-46E8-A79C-DA52FF0EDABF}" destId="{A4126267-9226-4513-B898-B4A3CEB8F4E8}" srcOrd="0" destOrd="0" parTransId="{00F81CD0-EEBA-4F22-ABFA-079C6168A52C}" sibTransId="{F6A549E0-EDF0-4D92-ADEF-F0C3A4C244D7}"/>
    <dgm:cxn modelId="{1D4C7F58-53DD-4CCF-8B8D-FC81FA637C96}" type="presParOf" srcId="{7AAFCDFF-4D99-4497-A25C-C2090FE73600}" destId="{646AAB1E-CBFC-4CAE-94BE-679E58468D8A}" srcOrd="0" destOrd="0" presId="urn:microsoft.com/office/officeart/2009/layout/CircleArrowProcess"/>
    <dgm:cxn modelId="{CF88448E-2311-471B-8293-2CAFD3B454CD}" type="presParOf" srcId="{646AAB1E-CBFC-4CAE-94BE-679E58468D8A}" destId="{ACD132F9-F43D-43A9-BD31-D6B68BA6787F}" srcOrd="0" destOrd="0" presId="urn:microsoft.com/office/officeart/2009/layout/CircleArrowProcess"/>
    <dgm:cxn modelId="{E91EEEC6-429D-4452-80A6-96D4BFF90B88}" type="presParOf" srcId="{7AAFCDFF-4D99-4497-A25C-C2090FE73600}" destId="{00D72423-506A-4346-B0A4-2B9440BA14CB}" srcOrd="1" destOrd="0" presId="urn:microsoft.com/office/officeart/2009/layout/CircleArrowProcess"/>
    <dgm:cxn modelId="{A3F6E99A-8628-42E6-A55A-BF7A64FC2994}" type="presParOf" srcId="{7AAFCDFF-4D99-4497-A25C-C2090FE73600}" destId="{35096808-17F9-4930-AB3F-B2DBA80166A5}" srcOrd="2" destOrd="0" presId="urn:microsoft.com/office/officeart/2009/layout/CircleArrowProcess"/>
    <dgm:cxn modelId="{B94BC1F9-B4E7-4150-9D69-1CC8DB2ECCA5}" type="presParOf" srcId="{35096808-17F9-4930-AB3F-B2DBA80166A5}" destId="{3C7BFE79-CB4E-4870-913A-95948BC37D4A}" srcOrd="0" destOrd="0" presId="urn:microsoft.com/office/officeart/2009/layout/CircleArrowProcess"/>
    <dgm:cxn modelId="{6D8EC580-79FA-4CD9-B89F-EDEC3F6A02B2}" type="presParOf" srcId="{7AAFCDFF-4D99-4497-A25C-C2090FE73600}" destId="{C3FBEAB1-B769-4CD7-911C-1374ED6F6E97}" srcOrd="3" destOrd="0" presId="urn:microsoft.com/office/officeart/2009/layout/CircleArrowProcess"/>
    <dgm:cxn modelId="{02B5ABA8-316F-43E0-8B42-8DF262BD2367}" type="presParOf" srcId="{7AAFCDFF-4D99-4497-A25C-C2090FE73600}" destId="{84B9EA3E-6780-4252-9412-8F57197AA1E1}" srcOrd="4" destOrd="0" presId="urn:microsoft.com/office/officeart/2009/layout/CircleArrowProcess"/>
    <dgm:cxn modelId="{B820795A-7868-422E-86E4-0178E430AAB6}" type="presParOf" srcId="{84B9EA3E-6780-4252-9412-8F57197AA1E1}" destId="{89EFFFEE-DDAB-46B4-ADFC-11FF38025E9B}" srcOrd="0" destOrd="0" presId="urn:microsoft.com/office/officeart/2009/layout/CircleArrowProcess"/>
    <dgm:cxn modelId="{13D3581D-ABC4-42D1-9DE6-F10ED99DA7F6}" type="presParOf" srcId="{7AAFCDFF-4D99-4497-A25C-C2090FE73600}" destId="{36C52CE8-69FF-492B-8C0E-59A43A02EB1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C20A1-D9DE-4FB2-A092-61981CDA4D09}"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B49EE853-7ED1-43AD-883C-B2B93F9240FE}">
      <dgm:prSet phldrT="[Text]"/>
      <dgm:spPr>
        <a:solidFill>
          <a:schemeClr val="accent6"/>
        </a:solidFill>
      </dgm:spPr>
      <dgm:t>
        <a:bodyPr/>
        <a:lstStyle/>
        <a:p>
          <a:r>
            <a:rPr lang="en-US" dirty="0"/>
            <a:t>Social Work</a:t>
          </a:r>
        </a:p>
      </dgm:t>
    </dgm:pt>
    <dgm:pt modelId="{0C77821D-FF31-45A0-8CDE-0A7308EB7899}" type="parTrans" cxnId="{45F96C8B-D7C1-46FF-95E0-F1483CC9783D}">
      <dgm:prSet/>
      <dgm:spPr/>
      <dgm:t>
        <a:bodyPr/>
        <a:lstStyle/>
        <a:p>
          <a:endParaRPr lang="en-US"/>
        </a:p>
      </dgm:t>
    </dgm:pt>
    <dgm:pt modelId="{1A1D5760-16E0-487E-BB7D-7F0E83F9BC4C}" type="sibTrans" cxnId="{45F96C8B-D7C1-46FF-95E0-F1483CC9783D}">
      <dgm:prSet/>
      <dgm:spPr>
        <a:solidFill>
          <a:schemeClr val="accent2"/>
        </a:solidFill>
      </dgm:spPr>
      <dgm:t>
        <a:bodyPr/>
        <a:lstStyle/>
        <a:p>
          <a:endParaRPr lang="en-US"/>
        </a:p>
      </dgm:t>
    </dgm:pt>
    <dgm:pt modelId="{26578A3F-DCBC-4D0C-8A01-80671B77BFFB}">
      <dgm:prSet phldrT="[Text]"/>
      <dgm:spPr/>
      <dgm:t>
        <a:bodyPr/>
        <a:lstStyle/>
        <a:p>
          <a:r>
            <a:rPr lang="en-US" dirty="0"/>
            <a:t>The Law</a:t>
          </a:r>
        </a:p>
      </dgm:t>
    </dgm:pt>
    <dgm:pt modelId="{4F6CA5E3-D113-40BB-9180-C525F009F1A8}" type="parTrans" cxnId="{638CA353-7E6D-462E-B4B9-820454BB91AD}">
      <dgm:prSet/>
      <dgm:spPr/>
      <dgm:t>
        <a:bodyPr/>
        <a:lstStyle/>
        <a:p>
          <a:endParaRPr lang="en-US"/>
        </a:p>
      </dgm:t>
    </dgm:pt>
    <dgm:pt modelId="{5FBEDA08-E3E6-463A-BAE9-93562CD8E16B}" type="sibTrans" cxnId="{638CA353-7E6D-462E-B4B9-820454BB91AD}">
      <dgm:prSet/>
      <dgm:spPr>
        <a:solidFill>
          <a:schemeClr val="accent2"/>
        </a:solidFill>
      </dgm:spPr>
      <dgm:t>
        <a:bodyPr/>
        <a:lstStyle/>
        <a:p>
          <a:endParaRPr lang="en-US"/>
        </a:p>
      </dgm:t>
    </dgm:pt>
    <dgm:pt modelId="{FA33BF13-D5B2-45A5-8DED-D2C29000E8F7}">
      <dgm:prSet phldrT="[Text]"/>
      <dgm:spPr>
        <a:solidFill>
          <a:schemeClr val="accent4"/>
        </a:solidFill>
      </dgm:spPr>
      <dgm:t>
        <a:bodyPr/>
        <a:lstStyle/>
        <a:p>
          <a:r>
            <a:rPr lang="en-US" dirty="0"/>
            <a:t>Social Justice</a:t>
          </a:r>
        </a:p>
      </dgm:t>
    </dgm:pt>
    <dgm:pt modelId="{15EC9D47-96A1-4C6D-B31C-772A1A372F57}" type="parTrans" cxnId="{33B3AA33-1295-4282-AA09-F64FA219DE6B}">
      <dgm:prSet/>
      <dgm:spPr/>
      <dgm:t>
        <a:bodyPr/>
        <a:lstStyle/>
        <a:p>
          <a:endParaRPr lang="en-US"/>
        </a:p>
      </dgm:t>
    </dgm:pt>
    <dgm:pt modelId="{72D2165F-B6C4-4508-8236-D2823126D386}" type="sibTrans" cxnId="{33B3AA33-1295-4282-AA09-F64FA219DE6B}">
      <dgm:prSet/>
      <dgm:spPr/>
      <dgm:t>
        <a:bodyPr/>
        <a:lstStyle/>
        <a:p>
          <a:endParaRPr lang="en-US"/>
        </a:p>
      </dgm:t>
    </dgm:pt>
    <dgm:pt modelId="{CA731B2D-549D-4607-9348-F823E076B68E}" type="pres">
      <dgm:prSet presAssocID="{E1FC20A1-D9DE-4FB2-A092-61981CDA4D09}" presName="Name0" presStyleCnt="0">
        <dgm:presLayoutVars>
          <dgm:dir/>
          <dgm:resizeHandles val="exact"/>
        </dgm:presLayoutVars>
      </dgm:prSet>
      <dgm:spPr/>
    </dgm:pt>
    <dgm:pt modelId="{0DB69190-3AC0-4FD8-943B-E9322C5FE736}" type="pres">
      <dgm:prSet presAssocID="{E1FC20A1-D9DE-4FB2-A092-61981CDA4D09}" presName="vNodes" presStyleCnt="0"/>
      <dgm:spPr/>
    </dgm:pt>
    <dgm:pt modelId="{607A755E-7D76-4647-AF5F-2DB45A5420EA}" type="pres">
      <dgm:prSet presAssocID="{B49EE853-7ED1-43AD-883C-B2B93F9240FE}" presName="node" presStyleLbl="node1" presStyleIdx="0" presStyleCnt="3">
        <dgm:presLayoutVars>
          <dgm:bulletEnabled val="1"/>
        </dgm:presLayoutVars>
      </dgm:prSet>
      <dgm:spPr/>
      <dgm:t>
        <a:bodyPr/>
        <a:lstStyle/>
        <a:p>
          <a:endParaRPr lang="en-US"/>
        </a:p>
      </dgm:t>
    </dgm:pt>
    <dgm:pt modelId="{6AE25E3F-0F62-4B06-98A2-ACB7AADFD832}" type="pres">
      <dgm:prSet presAssocID="{1A1D5760-16E0-487E-BB7D-7F0E83F9BC4C}" presName="spacerT" presStyleCnt="0"/>
      <dgm:spPr/>
    </dgm:pt>
    <dgm:pt modelId="{89D69E22-C385-4B53-9E1A-395A4AA0C03A}" type="pres">
      <dgm:prSet presAssocID="{1A1D5760-16E0-487E-BB7D-7F0E83F9BC4C}" presName="sibTrans" presStyleLbl="sibTrans2D1" presStyleIdx="0" presStyleCnt="2"/>
      <dgm:spPr/>
      <dgm:t>
        <a:bodyPr/>
        <a:lstStyle/>
        <a:p>
          <a:endParaRPr lang="en-US"/>
        </a:p>
      </dgm:t>
    </dgm:pt>
    <dgm:pt modelId="{FE6F89A4-C0EC-476D-BCD4-EA60EF798629}" type="pres">
      <dgm:prSet presAssocID="{1A1D5760-16E0-487E-BB7D-7F0E83F9BC4C}" presName="spacerB" presStyleCnt="0"/>
      <dgm:spPr/>
    </dgm:pt>
    <dgm:pt modelId="{12877EC7-22E4-4A67-80B1-5E7561BA2854}" type="pres">
      <dgm:prSet presAssocID="{26578A3F-DCBC-4D0C-8A01-80671B77BFFB}" presName="node" presStyleLbl="node1" presStyleIdx="1" presStyleCnt="3">
        <dgm:presLayoutVars>
          <dgm:bulletEnabled val="1"/>
        </dgm:presLayoutVars>
      </dgm:prSet>
      <dgm:spPr/>
      <dgm:t>
        <a:bodyPr/>
        <a:lstStyle/>
        <a:p>
          <a:endParaRPr lang="en-US"/>
        </a:p>
      </dgm:t>
    </dgm:pt>
    <dgm:pt modelId="{DEE7282D-6A7C-4069-856B-99D535F4B5D0}" type="pres">
      <dgm:prSet presAssocID="{E1FC20A1-D9DE-4FB2-A092-61981CDA4D09}" presName="sibTransLast" presStyleLbl="sibTrans2D1" presStyleIdx="1" presStyleCnt="2"/>
      <dgm:spPr/>
      <dgm:t>
        <a:bodyPr/>
        <a:lstStyle/>
        <a:p>
          <a:endParaRPr lang="en-US"/>
        </a:p>
      </dgm:t>
    </dgm:pt>
    <dgm:pt modelId="{6723F62B-8DE6-4797-9A0D-4D66D9621DF8}" type="pres">
      <dgm:prSet presAssocID="{E1FC20A1-D9DE-4FB2-A092-61981CDA4D09}" presName="connectorText" presStyleLbl="sibTrans2D1" presStyleIdx="1" presStyleCnt="2"/>
      <dgm:spPr/>
      <dgm:t>
        <a:bodyPr/>
        <a:lstStyle/>
        <a:p>
          <a:endParaRPr lang="en-US"/>
        </a:p>
      </dgm:t>
    </dgm:pt>
    <dgm:pt modelId="{65A7E9DC-D936-4D51-9982-C1D6631F2CEF}" type="pres">
      <dgm:prSet presAssocID="{E1FC20A1-D9DE-4FB2-A092-61981CDA4D09}" presName="lastNode" presStyleLbl="node1" presStyleIdx="2" presStyleCnt="3">
        <dgm:presLayoutVars>
          <dgm:bulletEnabled val="1"/>
        </dgm:presLayoutVars>
      </dgm:prSet>
      <dgm:spPr/>
      <dgm:t>
        <a:bodyPr/>
        <a:lstStyle/>
        <a:p>
          <a:endParaRPr lang="en-US"/>
        </a:p>
      </dgm:t>
    </dgm:pt>
  </dgm:ptLst>
  <dgm:cxnLst>
    <dgm:cxn modelId="{DA5AFB51-A3C2-44A3-A326-62C36DCF6D39}" type="presOf" srcId="{1A1D5760-16E0-487E-BB7D-7F0E83F9BC4C}" destId="{89D69E22-C385-4B53-9E1A-395A4AA0C03A}" srcOrd="0" destOrd="0" presId="urn:microsoft.com/office/officeart/2005/8/layout/equation2"/>
    <dgm:cxn modelId="{33B3AA33-1295-4282-AA09-F64FA219DE6B}" srcId="{E1FC20A1-D9DE-4FB2-A092-61981CDA4D09}" destId="{FA33BF13-D5B2-45A5-8DED-D2C29000E8F7}" srcOrd="2" destOrd="0" parTransId="{15EC9D47-96A1-4C6D-B31C-772A1A372F57}" sibTransId="{72D2165F-B6C4-4508-8236-D2823126D386}"/>
    <dgm:cxn modelId="{45F96C8B-D7C1-46FF-95E0-F1483CC9783D}" srcId="{E1FC20A1-D9DE-4FB2-A092-61981CDA4D09}" destId="{B49EE853-7ED1-43AD-883C-B2B93F9240FE}" srcOrd="0" destOrd="0" parTransId="{0C77821D-FF31-45A0-8CDE-0A7308EB7899}" sibTransId="{1A1D5760-16E0-487E-BB7D-7F0E83F9BC4C}"/>
    <dgm:cxn modelId="{0A7934F4-5FF2-426D-82E0-6E142A5B7D3C}" type="presOf" srcId="{E1FC20A1-D9DE-4FB2-A092-61981CDA4D09}" destId="{CA731B2D-549D-4607-9348-F823E076B68E}" srcOrd="0" destOrd="0" presId="urn:microsoft.com/office/officeart/2005/8/layout/equation2"/>
    <dgm:cxn modelId="{2EC4A4C9-B9B3-435C-9243-394135FAA08D}" type="presOf" srcId="{B49EE853-7ED1-43AD-883C-B2B93F9240FE}" destId="{607A755E-7D76-4647-AF5F-2DB45A5420EA}" srcOrd="0" destOrd="0" presId="urn:microsoft.com/office/officeart/2005/8/layout/equation2"/>
    <dgm:cxn modelId="{1B7B7A87-5ACB-41DB-85A8-ACB419AA31C4}" type="presOf" srcId="{5FBEDA08-E3E6-463A-BAE9-93562CD8E16B}" destId="{DEE7282D-6A7C-4069-856B-99D535F4B5D0}" srcOrd="0" destOrd="0" presId="urn:microsoft.com/office/officeart/2005/8/layout/equation2"/>
    <dgm:cxn modelId="{B792754E-1129-4A25-8B49-0A4C4C681CF2}" type="presOf" srcId="{26578A3F-DCBC-4D0C-8A01-80671B77BFFB}" destId="{12877EC7-22E4-4A67-80B1-5E7561BA2854}" srcOrd="0" destOrd="0" presId="urn:microsoft.com/office/officeart/2005/8/layout/equation2"/>
    <dgm:cxn modelId="{38CD7E05-99F3-4D95-B198-BD4397E96C80}" type="presOf" srcId="{FA33BF13-D5B2-45A5-8DED-D2C29000E8F7}" destId="{65A7E9DC-D936-4D51-9982-C1D6631F2CEF}" srcOrd="0" destOrd="0" presId="urn:microsoft.com/office/officeart/2005/8/layout/equation2"/>
    <dgm:cxn modelId="{A37D4E0C-DE33-4E1C-8D80-CF68844FADCF}" type="presOf" srcId="{5FBEDA08-E3E6-463A-BAE9-93562CD8E16B}" destId="{6723F62B-8DE6-4797-9A0D-4D66D9621DF8}" srcOrd="1" destOrd="0" presId="urn:microsoft.com/office/officeart/2005/8/layout/equation2"/>
    <dgm:cxn modelId="{638CA353-7E6D-462E-B4B9-820454BB91AD}" srcId="{E1FC20A1-D9DE-4FB2-A092-61981CDA4D09}" destId="{26578A3F-DCBC-4D0C-8A01-80671B77BFFB}" srcOrd="1" destOrd="0" parTransId="{4F6CA5E3-D113-40BB-9180-C525F009F1A8}" sibTransId="{5FBEDA08-E3E6-463A-BAE9-93562CD8E16B}"/>
    <dgm:cxn modelId="{8D2270DE-946A-414C-BC1E-6BBD4A2C77C0}" type="presParOf" srcId="{CA731B2D-549D-4607-9348-F823E076B68E}" destId="{0DB69190-3AC0-4FD8-943B-E9322C5FE736}" srcOrd="0" destOrd="0" presId="urn:microsoft.com/office/officeart/2005/8/layout/equation2"/>
    <dgm:cxn modelId="{0714E94D-BEAF-4C44-B716-672AAE113E82}" type="presParOf" srcId="{0DB69190-3AC0-4FD8-943B-E9322C5FE736}" destId="{607A755E-7D76-4647-AF5F-2DB45A5420EA}" srcOrd="0" destOrd="0" presId="urn:microsoft.com/office/officeart/2005/8/layout/equation2"/>
    <dgm:cxn modelId="{C2C94BA6-E0AC-468D-BC0B-BD042DC7541C}" type="presParOf" srcId="{0DB69190-3AC0-4FD8-943B-E9322C5FE736}" destId="{6AE25E3F-0F62-4B06-98A2-ACB7AADFD832}" srcOrd="1" destOrd="0" presId="urn:microsoft.com/office/officeart/2005/8/layout/equation2"/>
    <dgm:cxn modelId="{5F8ACA72-D4D8-4240-87F8-0BAA03D21DDC}" type="presParOf" srcId="{0DB69190-3AC0-4FD8-943B-E9322C5FE736}" destId="{89D69E22-C385-4B53-9E1A-395A4AA0C03A}" srcOrd="2" destOrd="0" presId="urn:microsoft.com/office/officeart/2005/8/layout/equation2"/>
    <dgm:cxn modelId="{A0CD61F5-ED96-4886-92BF-361A0F7B6278}" type="presParOf" srcId="{0DB69190-3AC0-4FD8-943B-E9322C5FE736}" destId="{FE6F89A4-C0EC-476D-BCD4-EA60EF798629}" srcOrd="3" destOrd="0" presId="urn:microsoft.com/office/officeart/2005/8/layout/equation2"/>
    <dgm:cxn modelId="{9FA80F1E-734A-487F-BF69-F70570AEE23A}" type="presParOf" srcId="{0DB69190-3AC0-4FD8-943B-E9322C5FE736}" destId="{12877EC7-22E4-4A67-80B1-5E7561BA2854}" srcOrd="4" destOrd="0" presId="urn:microsoft.com/office/officeart/2005/8/layout/equation2"/>
    <dgm:cxn modelId="{CD261521-66BB-4395-B4FC-F362636ED548}" type="presParOf" srcId="{CA731B2D-549D-4607-9348-F823E076B68E}" destId="{DEE7282D-6A7C-4069-856B-99D535F4B5D0}" srcOrd="1" destOrd="0" presId="urn:microsoft.com/office/officeart/2005/8/layout/equation2"/>
    <dgm:cxn modelId="{7ED4D881-26E4-4A53-8BC5-60319989215E}" type="presParOf" srcId="{DEE7282D-6A7C-4069-856B-99D535F4B5D0}" destId="{6723F62B-8DE6-4797-9A0D-4D66D9621DF8}" srcOrd="0" destOrd="0" presId="urn:microsoft.com/office/officeart/2005/8/layout/equation2"/>
    <dgm:cxn modelId="{1B04651C-0535-4135-8DCB-1071B6D5AC9A}" type="presParOf" srcId="{CA731B2D-549D-4607-9348-F823E076B68E}" destId="{65A7E9DC-D936-4D51-9982-C1D6631F2CE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132F9-F43D-43A9-BD31-D6B68BA6787F}">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D72423-506A-4346-B0A4-2B9440BA14C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Statutes</a:t>
          </a:r>
        </a:p>
      </dsp:txBody>
      <dsp:txXfrm>
        <a:off x="3698614" y="941764"/>
        <a:ext cx="1449298" cy="724475"/>
      </dsp:txXfrm>
    </dsp:sp>
    <dsp:sp modelId="{3C7BFE79-CB4E-4870-913A-95948BC37D4A}">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FBEAB1-B769-4CD7-911C-1374ED6F6E97}">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Regulations</a:t>
          </a:r>
          <a:r>
            <a:rPr lang="en-US" sz="2000" kern="1200" dirty="0"/>
            <a:t> </a:t>
          </a:r>
        </a:p>
      </dsp:txBody>
      <dsp:txXfrm>
        <a:off x="2977148" y="2449237"/>
        <a:ext cx="1449298" cy="724475"/>
      </dsp:txXfrm>
    </dsp:sp>
    <dsp:sp modelId="{89EFFFEE-DDAB-46B4-ADFC-11FF38025E9B}">
      <dsp:nvSpPr>
        <dsp:cNvPr id="0" name=""/>
        <dsp:cNvSpPr/>
      </dsp:nvSpPr>
      <dsp:spPr>
        <a:xfrm>
          <a:off x="3307759" y="3176964"/>
          <a:ext cx="2240804" cy="2241702"/>
        </a:xfrm>
        <a:prstGeom prst="blockArc">
          <a:avLst>
            <a:gd name="adj1" fmla="val 13500000"/>
            <a:gd name="adj2" fmla="val 10800000"/>
            <a:gd name="adj3" fmla="val 1274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6C52CE8-69FF-492B-8C0E-59A43A02EB13}">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Policy</a:t>
          </a:r>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A755E-7D76-4647-AF5F-2DB45A5420EA}">
      <dsp:nvSpPr>
        <dsp:cNvPr id="0" name=""/>
        <dsp:cNvSpPr/>
      </dsp:nvSpPr>
      <dsp:spPr>
        <a:xfrm>
          <a:off x="509984" y="1963"/>
          <a:ext cx="1974453" cy="197445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a:t>Social Work</a:t>
          </a:r>
        </a:p>
      </dsp:txBody>
      <dsp:txXfrm>
        <a:off x="799136" y="291115"/>
        <a:ext cx="1396149" cy="1396149"/>
      </dsp:txXfrm>
    </dsp:sp>
    <dsp:sp modelId="{89D69E22-C385-4B53-9E1A-395A4AA0C03A}">
      <dsp:nvSpPr>
        <dsp:cNvPr id="0" name=""/>
        <dsp:cNvSpPr/>
      </dsp:nvSpPr>
      <dsp:spPr>
        <a:xfrm>
          <a:off x="924619" y="2136742"/>
          <a:ext cx="1145182" cy="1145182"/>
        </a:xfrm>
        <a:prstGeom prst="mathPlus">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076413" y="2574660"/>
        <a:ext cx="841594" cy="269346"/>
      </dsp:txXfrm>
    </dsp:sp>
    <dsp:sp modelId="{12877EC7-22E4-4A67-80B1-5E7561BA2854}">
      <dsp:nvSpPr>
        <dsp:cNvPr id="0" name=""/>
        <dsp:cNvSpPr/>
      </dsp:nvSpPr>
      <dsp:spPr>
        <a:xfrm>
          <a:off x="509984" y="3442250"/>
          <a:ext cx="1974453" cy="1974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a:t>The Law</a:t>
          </a:r>
        </a:p>
      </dsp:txBody>
      <dsp:txXfrm>
        <a:off x="799136" y="3731402"/>
        <a:ext cx="1396149" cy="1396149"/>
      </dsp:txXfrm>
    </dsp:sp>
    <dsp:sp modelId="{DEE7282D-6A7C-4069-856B-99D535F4B5D0}">
      <dsp:nvSpPr>
        <dsp:cNvPr id="0" name=""/>
        <dsp:cNvSpPr/>
      </dsp:nvSpPr>
      <dsp:spPr>
        <a:xfrm>
          <a:off x="2780605" y="2342085"/>
          <a:ext cx="627876" cy="73449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2780605" y="2488984"/>
        <a:ext cx="439513" cy="440698"/>
      </dsp:txXfrm>
    </dsp:sp>
    <dsp:sp modelId="{65A7E9DC-D936-4D51-9982-C1D6631F2CEF}">
      <dsp:nvSpPr>
        <dsp:cNvPr id="0" name=""/>
        <dsp:cNvSpPr/>
      </dsp:nvSpPr>
      <dsp:spPr>
        <a:xfrm>
          <a:off x="3669109" y="734880"/>
          <a:ext cx="3948906" cy="3948906"/>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a:t>Social Justice</a:t>
          </a:r>
        </a:p>
      </dsp:txBody>
      <dsp:txXfrm>
        <a:off x="4247413" y="1313184"/>
        <a:ext cx="2792298" cy="279229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9/25/2019</a:t>
            </a:fld>
            <a:endParaRPr lang="en-US"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9/25/2019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7963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8752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5094F8F4-1D92-4515-8064-D74892EC00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C3D7A04B-FD04-40F4-BE36-672567E620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Youth and family services aim for service integrationacross family support program activities, housing,menatl health, legal, financail counselling, disability and family violence. Services are provided in womens centers, schools,health service agencies. For the multichallenged familes services are tailored by offereing outreach services, simpilified information and referral processesand the use of non stigmatising services as a point of referral. </a:t>
            </a:r>
          </a:p>
        </p:txBody>
      </p:sp>
      <p:sp>
        <p:nvSpPr>
          <p:cNvPr id="33796" name="Slide Number Placeholder 3">
            <a:extLst>
              <a:ext uri="{FF2B5EF4-FFF2-40B4-BE49-F238E27FC236}">
                <a16:creationId xmlns:a16="http://schemas.microsoft.com/office/drawing/2014/main" xmlns="" id="{EC1547B1-39E2-47D8-A193-B7B7E0355A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62000" indent="-292100">
              <a:defRPr>
                <a:solidFill>
                  <a:schemeClr val="tx1"/>
                </a:solidFill>
                <a:latin typeface="Arial" panose="020B0604020202020204" pitchFamily="34" charset="0"/>
                <a:cs typeface="Arial" panose="020B0604020202020204" pitchFamily="34" charset="0"/>
              </a:defRPr>
            </a:lvl2pPr>
            <a:lvl3pPr marL="1173163" indent="-233363">
              <a:defRPr>
                <a:solidFill>
                  <a:schemeClr val="tx1"/>
                </a:solidFill>
                <a:latin typeface="Arial" panose="020B0604020202020204" pitchFamily="34" charset="0"/>
                <a:cs typeface="Arial" panose="020B0604020202020204" pitchFamily="34" charset="0"/>
              </a:defRPr>
            </a:lvl3pPr>
            <a:lvl4pPr marL="1643063" indent="-233363">
              <a:defRPr>
                <a:solidFill>
                  <a:schemeClr val="tx1"/>
                </a:solidFill>
                <a:latin typeface="Arial" panose="020B0604020202020204" pitchFamily="34" charset="0"/>
                <a:cs typeface="Arial" panose="020B0604020202020204" pitchFamily="34" charset="0"/>
              </a:defRPr>
            </a:lvl4pPr>
            <a:lvl5pPr marL="2112963" indent="-233363">
              <a:defRPr>
                <a:solidFill>
                  <a:schemeClr val="tx1"/>
                </a:solidFill>
                <a:latin typeface="Arial" panose="020B0604020202020204" pitchFamily="34" charset="0"/>
                <a:cs typeface="Arial" panose="020B0604020202020204" pitchFamily="34" charset="0"/>
              </a:defRPr>
            </a:lvl5pPr>
            <a:lvl6pPr marL="2570163"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363"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4563"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1763"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A98FDF-6E22-49A9-B213-F41A02F189B3}"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45704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F854A660-4EB0-4A35-9242-018AFCF2BC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AF665DEA-65DA-48A8-BFA6-AC6DEFBAF4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1748" name="Slide Number Placeholder 3">
            <a:extLst>
              <a:ext uri="{FF2B5EF4-FFF2-40B4-BE49-F238E27FC236}">
                <a16:creationId xmlns:a16="http://schemas.microsoft.com/office/drawing/2014/main" xmlns="" id="{FFCC4CA5-AD01-4A04-9288-EA2F874E27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C977F5-2FC0-450C-8182-ADD3662EA839}" type="slidenum">
              <a:rPr lang="en-US" altLang="en-US" smtClean="0"/>
              <a:pPr/>
              <a:t>18</a:t>
            </a:fld>
            <a:endParaRPr lang="en-US" altLang="en-US"/>
          </a:p>
        </p:txBody>
      </p:sp>
    </p:spTree>
    <p:extLst>
      <p:ext uri="{BB962C8B-B14F-4D97-AF65-F5344CB8AC3E}">
        <p14:creationId xmlns:p14="http://schemas.microsoft.com/office/powerpoint/2010/main" val="203921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A4CE118F-9892-4E40-BD85-A51DAB24D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60070737-073C-415C-90E7-4A841BF7F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7892" name="Slide Number Placeholder 3">
            <a:extLst>
              <a:ext uri="{FF2B5EF4-FFF2-40B4-BE49-F238E27FC236}">
                <a16:creationId xmlns:a16="http://schemas.microsoft.com/office/drawing/2014/main" xmlns="" id="{0436DE2F-F77D-44D0-B88F-9562756F8D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00782D-9B4D-4EB8-83FC-33F5F5343B7A}" type="slidenum">
              <a:rPr lang="en-US" altLang="en-US" smtClean="0"/>
              <a:pPr/>
              <a:t>24</a:t>
            </a:fld>
            <a:endParaRPr lang="en-US" altLang="en-US"/>
          </a:p>
        </p:txBody>
      </p:sp>
    </p:spTree>
    <p:extLst>
      <p:ext uri="{BB962C8B-B14F-4D97-AF65-F5344CB8AC3E}">
        <p14:creationId xmlns:p14="http://schemas.microsoft.com/office/powerpoint/2010/main" val="114614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xmlns=""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3572900" y="1511476"/>
            <a:ext cx="291600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6713800" y="1511475"/>
            <a:ext cx="291600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290450" y="1512000"/>
            <a:ext cx="176400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4148900" y="1512000"/>
            <a:ext cx="176400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6007350" y="1507535"/>
            <a:ext cx="176400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7865800" y="1507535"/>
            <a:ext cx="1764000"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B5A8293F-A5B5-4FCC-BF27-A25B1BAFF245}"/>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xmlns="" id="{8E801980-CBAE-4A50-886D-54D7BB2E19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xmlns=""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9" name="Subtitle 2">
            <a:extLst>
              <a:ext uri="{FF2B5EF4-FFF2-40B4-BE49-F238E27FC236}">
                <a16:creationId xmlns:a16="http://schemas.microsoft.com/office/drawing/2014/main" xmlns=""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itle 5">
            <a:extLst>
              <a:ext uri="{FF2B5EF4-FFF2-40B4-BE49-F238E27FC236}">
                <a16:creationId xmlns:a16="http://schemas.microsoft.com/office/drawing/2014/main" xmlns=""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2172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xmlns="" id="{FD1EE834-4B70-4715-8346-1C0298347EE0}"/>
              </a:ext>
            </a:extLst>
          </p:cNvPr>
          <p:cNvSpPr>
            <a:spLocks noGrp="1"/>
          </p:cNvSpPr>
          <p:nvPr>
            <p:ph idx="1"/>
          </p:nvPr>
        </p:nvSpPr>
        <p:spPr>
          <a:xfrm>
            <a:off x="432000" y="1046375"/>
            <a:ext cx="9198000" cy="5130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13996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2">
            <a:extLst>
              <a:ext uri="{FF2B5EF4-FFF2-40B4-BE49-F238E27FC236}">
                <a16:creationId xmlns:a16="http://schemas.microsoft.com/office/drawing/2014/main" xmlns="" id="{EAE43F4C-1A64-4197-A44B-E6EB874E243B}"/>
              </a:ext>
            </a:extLst>
          </p:cNvPr>
          <p:cNvSpPr>
            <a:spLocks noGrp="1"/>
          </p:cNvSpPr>
          <p:nvPr>
            <p:ph sz="half" idx="1"/>
          </p:nvPr>
        </p:nvSpPr>
        <p:spPr>
          <a:xfrm>
            <a:off x="432000" y="1046376"/>
            <a:ext cx="4435831" cy="5130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xmlns="" id="{D7B3F5B8-DC28-4878-AC9F-D434D7542D8F}"/>
              </a:ext>
            </a:extLst>
          </p:cNvPr>
          <p:cNvSpPr>
            <a:spLocks noGrp="1"/>
          </p:cNvSpPr>
          <p:nvPr>
            <p:ph sz="half" idx="2"/>
          </p:nvPr>
        </p:nvSpPr>
        <p:spPr>
          <a:xfrm>
            <a:off x="5194169" y="1046376"/>
            <a:ext cx="4435831" cy="5130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2834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xmlns="" id="{CB97B01E-88B2-448F-BD96-A1AAFA39AC1E}"/>
              </a:ext>
            </a:extLst>
          </p:cNvPr>
          <p:cNvSpPr>
            <a:spLocks noGrp="1"/>
          </p:cNvSpPr>
          <p:nvPr>
            <p:ph type="body" idx="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4">
            <a:extLst>
              <a:ext uri="{FF2B5EF4-FFF2-40B4-BE49-F238E27FC236}">
                <a16:creationId xmlns:a16="http://schemas.microsoft.com/office/drawing/2014/main" xmlns="" id="{40BADDE2-4EE6-41B4-804C-EBF680128B40}"/>
              </a:ext>
            </a:extLst>
          </p:cNvPr>
          <p:cNvSpPr>
            <a:spLocks noGrp="1"/>
          </p:cNvSpPr>
          <p:nvPr>
            <p:ph type="body" sz="quarter" idx="3"/>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9" name="Content Placeholder 3">
            <a:extLst>
              <a:ext uri="{FF2B5EF4-FFF2-40B4-BE49-F238E27FC236}">
                <a16:creationId xmlns:a16="http://schemas.microsoft.com/office/drawing/2014/main" xmlns="" id="{BB0A14E0-899D-4594-BC9E-AE89BF0D3AB7}"/>
              </a:ext>
            </a:extLst>
          </p:cNvPr>
          <p:cNvSpPr>
            <a:spLocks noGrp="1"/>
          </p:cNvSpPr>
          <p:nvPr>
            <p:ph sz="half" idx="2"/>
          </p:nvPr>
        </p:nvSpPr>
        <p:spPr>
          <a:xfrm>
            <a:off x="432001" y="2096752"/>
            <a:ext cx="4434840" cy="409291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5">
            <a:extLst>
              <a:ext uri="{FF2B5EF4-FFF2-40B4-BE49-F238E27FC236}">
                <a16:creationId xmlns:a16="http://schemas.microsoft.com/office/drawing/2014/main" xmlns="" id="{2C699014-D902-4E9A-80CD-8D2BCFE67097}"/>
              </a:ext>
            </a:extLst>
          </p:cNvPr>
          <p:cNvSpPr>
            <a:spLocks noGrp="1"/>
          </p:cNvSpPr>
          <p:nvPr>
            <p:ph sz="quarter" idx="4"/>
          </p:nvPr>
        </p:nvSpPr>
        <p:spPr>
          <a:xfrm>
            <a:off x="5195160" y="2096752"/>
            <a:ext cx="4434840" cy="409291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2532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xmlns=""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xmlns=""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xmlns="" id="{79F53EF1-D412-467C-B7CE-30536F140AE1}"/>
              </a:ext>
            </a:extLst>
          </p:cNvPr>
          <p:cNvSpPr>
            <a:spLocks noGrp="1"/>
          </p:cNvSpPr>
          <p:nvPr>
            <p:ph idx="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1475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xmlns=""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xmlns=""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xmlns=""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10307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157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xmlns="" id="{2310D190-B83D-438A-91BC-470C41B22A29}"/>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3747"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
        <p:nvSpPr>
          <p:cNvPr id="2" name="Title 1"/>
          <p:cNvSpPr>
            <a:spLocks noGrp="1"/>
          </p:cNvSpPr>
          <p:nvPr>
            <p:ph type="ctrTitle"/>
          </p:nvPr>
        </p:nvSpPr>
        <p:spPr>
          <a:xfrm>
            <a:off x="4880617" y="1498602"/>
            <a:ext cx="7010400"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80617" y="4927600"/>
            <a:ext cx="7010400"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9/25/2019</a:t>
            </a:fld>
            <a:endParaRPr lang="en-US" dirty="0"/>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729474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9/25/2019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26861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92127"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797" y="0"/>
            <a:ext cx="4592790" cy="6858000"/>
          </a:xfrm>
          <a:prstGeom prst="rect">
            <a:avLst/>
          </a:prstGeom>
        </p:spPr>
      </p:pic>
      <p:sp>
        <p:nvSpPr>
          <p:cNvPr id="7" name="Title 1"/>
          <p:cNvSpPr>
            <a:spLocks noGrp="1"/>
          </p:cNvSpPr>
          <p:nvPr>
            <p:ph type="ctrTitle"/>
          </p:nvPr>
        </p:nvSpPr>
        <p:spPr>
          <a:xfrm>
            <a:off x="237211" y="1498602"/>
            <a:ext cx="7010400"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211" y="4927600"/>
            <a:ext cx="7010400"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9/25/2019</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625273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9/25/2019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77475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hasCustomPrompt="1"/>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hasCustomPrompt="1"/>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9/25/2019</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97177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9/25/2019</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112805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9/25/2019</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02217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sp>
        <p:nvSpPr>
          <p:cNvPr id="2" name="Title 1"/>
          <p:cNvSpPr>
            <a:spLocks noGrp="1"/>
          </p:cNvSpPr>
          <p:nvPr>
            <p:ph type="title"/>
          </p:nvPr>
        </p:nvSpPr>
        <p:spPr>
          <a:xfrm>
            <a:off x="455731" y="1701800"/>
            <a:ext cx="3352800"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73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9/25/2019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204357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sp>
        <p:nvSpPr>
          <p:cNvPr id="2" name="Title 1"/>
          <p:cNvSpPr>
            <a:spLocks noGrp="1"/>
          </p:cNvSpPr>
          <p:nvPr>
            <p:ph type="title"/>
          </p:nvPr>
        </p:nvSpPr>
        <p:spPr>
          <a:xfrm>
            <a:off x="2438401" y="4800600"/>
            <a:ext cx="7315200"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9/25/2019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129171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xmlns=""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9/25/2019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2904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600" y="274639"/>
            <a:ext cx="8534401"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9/25/2019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222115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xmlns=""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
        <p:nvSpPr>
          <p:cNvPr id="9" name="Picture Placeholder 6">
            <a:extLst>
              <a:ext uri="{FF2B5EF4-FFF2-40B4-BE49-F238E27FC236}">
                <a16:creationId xmlns:a16="http://schemas.microsoft.com/office/drawing/2014/main" xmlns=""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xmlns="" id="{7F4F1543-153D-4F77-A4A9-C9BBA1C2052E}"/>
              </a:ext>
            </a:extLst>
          </p:cNvPr>
          <p:cNvSpPr>
            <a:spLocks noGrp="1"/>
          </p:cNvSpPr>
          <p:nvPr>
            <p:ph type="title"/>
          </p:nvPr>
        </p:nvSpPr>
        <p:spPr>
          <a:xfrm>
            <a:off x="432000" y="432000"/>
            <a:ext cx="9131100" cy="432000"/>
          </a:xfrm>
        </p:spPr>
        <p:txBody>
          <a:bodyPr/>
          <a:lstStyle/>
          <a:p>
            <a:r>
              <a:rPr lang="en-US" noProof="0"/>
              <a:t>Click to edit Master title style</a:t>
            </a:r>
          </a:p>
        </p:txBody>
      </p:sp>
      <p:sp>
        <p:nvSpPr>
          <p:cNvPr id="11" name="Subtitle 2">
            <a:extLst>
              <a:ext uri="{FF2B5EF4-FFF2-40B4-BE49-F238E27FC236}">
                <a16:creationId xmlns:a16="http://schemas.microsoft.com/office/drawing/2014/main" xmlns=""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5129800" y="2020359"/>
            <a:ext cx="4500000" cy="417089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xmlns=""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xmlns="" id="{28F8443E-0D06-4057-933B-C87E884C5F7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noProof="0"/>
              <a:t>Thank you</a:t>
            </a:r>
          </a:p>
        </p:txBody>
      </p:sp>
      <p:sp>
        <p:nvSpPr>
          <p:cNvPr id="7" name="Rectangle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5">
            <a:extLst>
              <a:ext uri="{FF2B5EF4-FFF2-40B4-BE49-F238E27FC236}">
                <a16:creationId xmlns:a16="http://schemas.microsoft.com/office/drawing/2014/main" xmlns=""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2" name="Text Placeholder 6">
            <a:extLst>
              <a:ext uri="{FF2B5EF4-FFF2-40B4-BE49-F238E27FC236}">
                <a16:creationId xmlns:a16="http://schemas.microsoft.com/office/drawing/2014/main" xmlns=""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3" name="Text Placeholder 7">
            <a:extLst>
              <a:ext uri="{FF2B5EF4-FFF2-40B4-BE49-F238E27FC236}">
                <a16:creationId xmlns:a16="http://schemas.microsoft.com/office/drawing/2014/main" xmlns=""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4" name="Text Placeholder 8">
            <a:extLst>
              <a:ext uri="{FF2B5EF4-FFF2-40B4-BE49-F238E27FC236}">
                <a16:creationId xmlns:a16="http://schemas.microsoft.com/office/drawing/2014/main" xmlns=""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3442953D-28FC-41B5-A1BB-BB3BA7CA40B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noProof="0" dirty="0"/>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xmlns=""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a:lnSpc>
                <a:spcPts val="1400"/>
              </a:lnSpc>
            </a:pPr>
            <a:r>
              <a:rPr lang="en-US" sz="1600" b="1" spc="-100" baseline="0" noProof="0" dirty="0">
                <a:solidFill>
                  <a:schemeClr val="tx1">
                    <a:lumMod val="50000"/>
                    <a:lumOff val="50000"/>
                  </a:schemeClr>
                </a:solidFill>
                <a:latin typeface="Corbel" panose="020B0503020204020204" pitchFamily="34" charset="0"/>
              </a:rPr>
              <a:t>FIRST UP</a:t>
            </a:r>
            <a:br>
              <a:rPr lang="en-US" sz="1600" b="1" spc="-100" baseline="0" noProof="0" dirty="0">
                <a:solidFill>
                  <a:schemeClr val="tx1">
                    <a:lumMod val="50000"/>
                    <a:lumOff val="50000"/>
                  </a:schemeClr>
                </a:solidFill>
                <a:latin typeface="Corbel" panose="020B0503020204020204" pitchFamily="34" charset="0"/>
              </a:rPr>
            </a:br>
            <a:r>
              <a:rPr lang="en-US" sz="1600" b="1" spc="-100" baseline="0" noProof="0" dirty="0">
                <a:solidFill>
                  <a:schemeClr val="accent1"/>
                </a:solidFill>
                <a:latin typeface="Corbel" panose="020B0503020204020204" pitchFamily="34" charset="0"/>
              </a:rPr>
              <a:t> </a:t>
            </a:r>
            <a:r>
              <a:rPr lang="en-US" sz="1600" b="1" spc="-100" baseline="0" noProof="0" dirty="0">
                <a:solidFill>
                  <a:schemeClr val="tx1"/>
                </a:solidFill>
                <a:latin typeface="Corbel" panose="020B0503020204020204" pitchFamily="34" charset="0"/>
              </a:rPr>
              <a:t>CONSULTANTS</a:t>
            </a:r>
          </a:p>
        </p:txBody>
      </p:sp>
      <p:sp>
        <p:nvSpPr>
          <p:cNvPr id="8" name="Rectangle 7">
            <a:extLst>
              <a:ext uri="{FF2B5EF4-FFF2-40B4-BE49-F238E27FC236}">
                <a16:creationId xmlns:a16="http://schemas.microsoft.com/office/drawing/2014/main" xmlns=""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72" r:id="rId13"/>
    <p:sldLayoutId id="2147483666" r:id="rId14"/>
    <p:sldLayoutId id="2147483667" r:id="rId15"/>
    <p:sldLayoutId id="2147483668" r:id="rId16"/>
    <p:sldLayoutId id="2147483673" r:id="rId17"/>
    <p:sldLayoutId id="2147483675" r:id="rId18"/>
    <p:sldLayoutId id="2147483669"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92127"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gr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9/25/2019</a:t>
            </a:fld>
            <a:endParaRPr lang="en-US" dirty="0"/>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38798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Law"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coronelli_globe_celeste.jpg" TargetMode="External"/><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hyperlink" Target="http://2011.igem.org/Main_Pag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nifsw.com" TargetMode="External"/><Relationship Id="rId2" Type="http://schemas.openxmlformats.org/officeDocument/2006/relationships/hyperlink" Target="http://www.nifsw.com/" TargetMode="Externa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blacksblawg.com/149/"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blacklistednews.com/article/68127/delusions-of-the-social-justice-warrior.html" TargetMode="External"/><Relationship Id="rId2" Type="http://schemas.openxmlformats.org/officeDocument/2006/relationships/image" Target="../media/image7.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E2F2BFDF-E9F2-4569-A9F2-E1FFCB7FB82D}"/>
              </a:ext>
            </a:extLst>
          </p:cNvPr>
          <p:cNvSpPr txBox="1"/>
          <p:nvPr/>
        </p:nvSpPr>
        <p:spPr>
          <a:xfrm>
            <a:off x="3812162" y="183592"/>
            <a:ext cx="5972175" cy="431781"/>
          </a:xfrm>
          <a:prstGeom prst="rect">
            <a:avLst/>
          </a:prstGeom>
          <a:noFill/>
        </p:spPr>
        <p:txBody>
          <a:bodyPr wrap="square" lIns="0" tIns="36000" rIns="0" bIns="0" rtlCol="0">
            <a:spAutoFit/>
          </a:bodyPr>
          <a:lstStyle/>
          <a:p>
            <a:pPr algn="r">
              <a:lnSpc>
                <a:spcPts val="1400"/>
              </a:lnSpc>
            </a:pPr>
            <a:endParaRPr lang="en-US" sz="2400" b="1" spc="-100" baseline="0" dirty="0">
              <a:solidFill>
                <a:schemeClr val="tx1">
                  <a:lumMod val="50000"/>
                  <a:lumOff val="50000"/>
                </a:schemeClr>
              </a:solidFill>
              <a:latin typeface="Corbel" panose="020B0503020204020204" pitchFamily="34" charset="0"/>
            </a:endParaRPr>
          </a:p>
          <a:p>
            <a:pPr algn="r">
              <a:lnSpc>
                <a:spcPts val="1400"/>
              </a:lnSpc>
            </a:pPr>
            <a:r>
              <a:rPr lang="en-US" sz="2400" b="1" spc="-100" baseline="0" dirty="0">
                <a:solidFill>
                  <a:srgbClr val="0070C0"/>
                </a:solidFill>
                <a:latin typeface="Corbel" panose="020B0503020204020204" pitchFamily="34" charset="0"/>
              </a:rPr>
              <a:t>National Institute of Forensic Social Workers</a:t>
            </a:r>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a:xfrm>
            <a:off x="6093918" y="5403746"/>
            <a:ext cx="3690419" cy="1192038"/>
          </a:xfrm>
        </p:spPr>
        <p:txBody>
          <a:bodyPr/>
          <a:lstStyle/>
          <a:p>
            <a:r>
              <a:rPr lang="en-US" dirty="0"/>
              <a:t>ABSW Conference </a:t>
            </a:r>
          </a:p>
          <a:p>
            <a:r>
              <a:rPr lang="en-US" dirty="0"/>
              <a:t>September 26, 2019</a:t>
            </a:r>
          </a:p>
          <a:p>
            <a:r>
              <a:rPr lang="en-US" dirty="0"/>
              <a:t>Shawna Paris-Hoyte QC,MSW, RSW</a:t>
            </a:r>
          </a:p>
        </p:txBody>
      </p:sp>
      <p:sp>
        <p:nvSpPr>
          <p:cNvPr id="7" name="Title 6">
            <a:extLst>
              <a:ext uri="{FF2B5EF4-FFF2-40B4-BE49-F238E27FC236}">
                <a16:creationId xmlns:a16="http://schemas.microsoft.com/office/drawing/2014/main" xmlns="" id="{0A8E9220-EA7C-2F4B-8AA3-4C2ED5A72B57}"/>
              </a:ext>
            </a:extLst>
          </p:cNvPr>
          <p:cNvSpPr>
            <a:spLocks noGrp="1"/>
          </p:cNvSpPr>
          <p:nvPr>
            <p:ph type="ctrTitle"/>
          </p:nvPr>
        </p:nvSpPr>
        <p:spPr>
          <a:xfrm>
            <a:off x="296882" y="1308394"/>
            <a:ext cx="8562109" cy="3236076"/>
          </a:xfrm>
        </p:spPr>
        <p:txBody>
          <a:bodyPr/>
          <a:lstStyle/>
          <a:p>
            <a:pPr algn="l"/>
            <a:r>
              <a:rPr lang="en-US" dirty="0"/>
              <a:t>Forensic Social Work: </a:t>
            </a:r>
            <a:r>
              <a:rPr lang="en-US" sz="4000" dirty="0">
                <a:solidFill>
                  <a:srgbClr val="0070C0"/>
                </a:solidFill>
              </a:rPr>
              <a:t>Essential Law for social justice work in the African Canadian community  </a:t>
            </a:r>
          </a:p>
        </p:txBody>
      </p:sp>
      <p:pic>
        <p:nvPicPr>
          <p:cNvPr id="24" name="Picture Placeholder 23" descr="Law - Wikipedia">
            <a:extLst>
              <a:ext uri="{FF2B5EF4-FFF2-40B4-BE49-F238E27FC236}">
                <a16:creationId xmlns:a16="http://schemas.microsoft.com/office/drawing/2014/main" xmlns="" id="{8E06B450-8D60-C846-9424-D7451F62FB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1738" r="21738"/>
          <a:stretch>
            <a:fillRect/>
          </a:stretch>
        </p:blipFill>
        <p:spPr/>
      </p:pic>
      <p:sp>
        <p:nvSpPr>
          <p:cNvPr id="25" name="TextBox 24">
            <a:extLst>
              <a:ext uri="{FF2B5EF4-FFF2-40B4-BE49-F238E27FC236}">
                <a16:creationId xmlns:a16="http://schemas.microsoft.com/office/drawing/2014/main" xmlns="" id="{59BE9DAA-7B0E-A540-8989-74E2BF946B92}"/>
              </a:ext>
            </a:extLst>
          </p:cNvPr>
          <p:cNvSpPr txBox="1"/>
          <p:nvPr/>
        </p:nvSpPr>
        <p:spPr>
          <a:xfrm>
            <a:off x="9980476" y="6858000"/>
            <a:ext cx="2211524" cy="369332"/>
          </a:xfrm>
          <a:prstGeom prst="rect">
            <a:avLst/>
          </a:prstGeom>
          <a:noFill/>
        </p:spPr>
        <p:txBody>
          <a:bodyPr wrap="square" rtlCol="0">
            <a:spAutoFit/>
          </a:bodyPr>
          <a:lstStyle/>
          <a:p>
            <a:r>
              <a:rPr lang="en-US" sz="900">
                <a:hlinkClick r:id="rId3" tooltip="https://en.wikipedia.org/wiki/Law"/>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899961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6CDCD4F-4EF3-490D-BBB7-92AFB7C78818}"/>
              </a:ext>
            </a:extLst>
          </p:cNvPr>
          <p:cNvSpPr>
            <a:spLocks noGrp="1"/>
          </p:cNvSpPr>
          <p:nvPr>
            <p:ph type="sldNum" sz="quarter" idx="13"/>
          </p:nvPr>
        </p:nvSpPr>
        <p:spPr/>
        <p:txBody>
          <a:bodyPr/>
          <a:lstStyle/>
          <a:p>
            <a:fld id="{19B51A1E-902D-48AF-9020-955120F399B6}" type="slidenum">
              <a:rPr lang="en-US" noProof="0" smtClean="0"/>
              <a:pPr/>
              <a:t>10</a:t>
            </a:fld>
            <a:endParaRPr lang="en-US" noProof="0" dirty="0"/>
          </a:p>
        </p:txBody>
      </p:sp>
      <p:sp>
        <p:nvSpPr>
          <p:cNvPr id="3" name="TextBox 2">
            <a:extLst>
              <a:ext uri="{FF2B5EF4-FFF2-40B4-BE49-F238E27FC236}">
                <a16:creationId xmlns:a16="http://schemas.microsoft.com/office/drawing/2014/main" xmlns="" id="{CCA356C5-CE88-4023-8A0A-1A44FE573041}"/>
              </a:ext>
            </a:extLst>
          </p:cNvPr>
          <p:cNvSpPr txBox="1"/>
          <p:nvPr/>
        </p:nvSpPr>
        <p:spPr>
          <a:xfrm>
            <a:off x="598439" y="784708"/>
            <a:ext cx="8327344" cy="523220"/>
          </a:xfrm>
          <a:prstGeom prst="rect">
            <a:avLst/>
          </a:prstGeom>
          <a:noFill/>
        </p:spPr>
        <p:txBody>
          <a:bodyPr wrap="none" rtlCol="0">
            <a:spAutoFit/>
          </a:bodyPr>
          <a:lstStyle/>
          <a:p>
            <a:r>
              <a:rPr lang="en-US" sz="2800" dirty="0"/>
              <a:t>SOCIAL JUSTICE HAPPENS ON A GLOBAL SCALE</a:t>
            </a:r>
          </a:p>
        </p:txBody>
      </p:sp>
      <p:sp>
        <p:nvSpPr>
          <p:cNvPr id="4" name="TextBox 3">
            <a:extLst>
              <a:ext uri="{FF2B5EF4-FFF2-40B4-BE49-F238E27FC236}">
                <a16:creationId xmlns:a16="http://schemas.microsoft.com/office/drawing/2014/main" xmlns="" id="{48EDFFE5-8984-4D06-A424-5B4634CA1988}"/>
              </a:ext>
            </a:extLst>
          </p:cNvPr>
          <p:cNvSpPr txBox="1"/>
          <p:nvPr/>
        </p:nvSpPr>
        <p:spPr>
          <a:xfrm>
            <a:off x="819397" y="1881502"/>
            <a:ext cx="3302507" cy="2492990"/>
          </a:xfrm>
          <a:prstGeom prst="rect">
            <a:avLst/>
          </a:prstGeom>
          <a:noFill/>
        </p:spPr>
        <p:txBody>
          <a:bodyPr wrap="none" rtlCol="0">
            <a:spAutoFit/>
          </a:bodyPr>
          <a:lstStyle/>
          <a:p>
            <a:r>
              <a:rPr lang="en-US" sz="2400" b="1" dirty="0"/>
              <a:t>Characteristics include</a:t>
            </a:r>
            <a:r>
              <a:rPr lang="en-US" sz="2400" dirty="0"/>
              <a:t>:</a:t>
            </a:r>
          </a:p>
          <a:p>
            <a:endParaRPr lang="en-US" dirty="0"/>
          </a:p>
          <a:p>
            <a:r>
              <a:rPr lang="en-US" sz="2400" dirty="0"/>
              <a:t>Race</a:t>
            </a:r>
          </a:p>
          <a:p>
            <a:r>
              <a:rPr lang="en-US" sz="2400" dirty="0"/>
              <a:t>Age</a:t>
            </a:r>
          </a:p>
          <a:p>
            <a:r>
              <a:rPr lang="en-US" sz="2400" dirty="0"/>
              <a:t>Gender</a:t>
            </a:r>
          </a:p>
          <a:p>
            <a:r>
              <a:rPr lang="en-US" sz="2400" dirty="0"/>
              <a:t>Religion</a:t>
            </a:r>
          </a:p>
          <a:p>
            <a:r>
              <a:rPr lang="en-US" dirty="0"/>
              <a:t>	</a:t>
            </a:r>
          </a:p>
        </p:txBody>
      </p:sp>
      <p:sp>
        <p:nvSpPr>
          <p:cNvPr id="5" name="TextBox 4">
            <a:extLst>
              <a:ext uri="{FF2B5EF4-FFF2-40B4-BE49-F238E27FC236}">
                <a16:creationId xmlns:a16="http://schemas.microsoft.com/office/drawing/2014/main" xmlns="" id="{2BD7EE65-9B3B-49E2-B9FA-8F237B96CF1B}"/>
              </a:ext>
            </a:extLst>
          </p:cNvPr>
          <p:cNvSpPr txBox="1"/>
          <p:nvPr/>
        </p:nvSpPr>
        <p:spPr>
          <a:xfrm>
            <a:off x="4378832" y="1881502"/>
            <a:ext cx="3224537" cy="461665"/>
          </a:xfrm>
          <a:prstGeom prst="rect">
            <a:avLst/>
          </a:prstGeom>
          <a:noFill/>
        </p:spPr>
        <p:txBody>
          <a:bodyPr wrap="none" rtlCol="0">
            <a:spAutoFit/>
          </a:bodyPr>
          <a:lstStyle/>
          <a:p>
            <a:r>
              <a:rPr lang="en-US" sz="2400" b="1" dirty="0"/>
              <a:t>Values of Social Justice</a:t>
            </a:r>
          </a:p>
        </p:txBody>
      </p:sp>
      <p:sp>
        <p:nvSpPr>
          <p:cNvPr id="6" name="TextBox 5">
            <a:extLst>
              <a:ext uri="{FF2B5EF4-FFF2-40B4-BE49-F238E27FC236}">
                <a16:creationId xmlns:a16="http://schemas.microsoft.com/office/drawing/2014/main" xmlns="" id="{D21732C7-766D-40E3-8383-3F04925B30C2}"/>
              </a:ext>
            </a:extLst>
          </p:cNvPr>
          <p:cNvSpPr txBox="1"/>
          <p:nvPr/>
        </p:nvSpPr>
        <p:spPr>
          <a:xfrm>
            <a:off x="4424373" y="2434442"/>
            <a:ext cx="3645725" cy="2246769"/>
          </a:xfrm>
          <a:prstGeom prst="rect">
            <a:avLst/>
          </a:prstGeom>
          <a:noFill/>
        </p:spPr>
        <p:txBody>
          <a:bodyPr wrap="square" rtlCol="0">
            <a:spAutoFit/>
          </a:bodyPr>
          <a:lstStyle/>
          <a:p>
            <a:r>
              <a:rPr lang="en-US" sz="2800" dirty="0"/>
              <a:t>Being in the right relationship</a:t>
            </a:r>
          </a:p>
          <a:p>
            <a:r>
              <a:rPr lang="en-US" sz="2800" dirty="0"/>
              <a:t>Between and among persons, communities, states and nations</a:t>
            </a:r>
          </a:p>
        </p:txBody>
      </p:sp>
      <p:pic>
        <p:nvPicPr>
          <p:cNvPr id="8" name="Picture 7" descr="A picture containing object, indoor, glass, table&#10;&#10;Description automatically generated">
            <a:extLst>
              <a:ext uri="{FF2B5EF4-FFF2-40B4-BE49-F238E27FC236}">
                <a16:creationId xmlns:a16="http://schemas.microsoft.com/office/drawing/2014/main" xmlns="" id="{18A6CD52-F962-400E-B5CB-A1475E96380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360499" y="0"/>
            <a:ext cx="2874444" cy="5917249"/>
          </a:xfrm>
          <a:prstGeom prst="rect">
            <a:avLst/>
          </a:prstGeom>
        </p:spPr>
      </p:pic>
      <p:sp>
        <p:nvSpPr>
          <p:cNvPr id="9" name="TextBox 8">
            <a:extLst>
              <a:ext uri="{FF2B5EF4-FFF2-40B4-BE49-F238E27FC236}">
                <a16:creationId xmlns:a16="http://schemas.microsoft.com/office/drawing/2014/main" xmlns="" id="{B9FEAE12-09C0-47D5-B848-49D61BA7BFF1}"/>
              </a:ext>
            </a:extLst>
          </p:cNvPr>
          <p:cNvSpPr txBox="1"/>
          <p:nvPr/>
        </p:nvSpPr>
        <p:spPr>
          <a:xfrm>
            <a:off x="10177938" y="6032418"/>
            <a:ext cx="1772191" cy="369332"/>
          </a:xfrm>
          <a:prstGeom prst="rect">
            <a:avLst/>
          </a:prstGeom>
          <a:noFill/>
        </p:spPr>
        <p:txBody>
          <a:bodyPr wrap="square" rtlCol="0">
            <a:spAutoFit/>
          </a:bodyPr>
          <a:lstStyle/>
          <a:p>
            <a:r>
              <a:rPr lang="en-US" sz="900" dirty="0">
                <a:hlinkClick r:id="rId3" tooltip="http://commons.wikimedia.org/wiki/file:coronelli_globe_celeste.jp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302434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A7BE5C-08BF-4F01-8EE3-755FBA3C6ADF}"/>
              </a:ext>
            </a:extLst>
          </p:cNvPr>
          <p:cNvSpPr>
            <a:spLocks noGrp="1"/>
          </p:cNvSpPr>
          <p:nvPr>
            <p:ph type="title"/>
          </p:nvPr>
        </p:nvSpPr>
        <p:spPr>
          <a:xfrm>
            <a:off x="356260" y="76200"/>
            <a:ext cx="11495314" cy="1397000"/>
          </a:xfrm>
        </p:spPr>
        <p:txBody>
          <a:bodyPr>
            <a:normAutofit/>
          </a:bodyPr>
          <a:lstStyle/>
          <a:p>
            <a:pPr algn="ctr"/>
            <a:r>
              <a:rPr lang="en-US" sz="3600" b="1" dirty="0">
                <a:solidFill>
                  <a:schemeClr val="tx1">
                    <a:lumMod val="95000"/>
                    <a:lumOff val="5000"/>
                  </a:schemeClr>
                </a:solidFill>
              </a:rPr>
              <a:t>Social Justice(SJ) - A Value Goal of Social Work</a:t>
            </a:r>
          </a:p>
        </p:txBody>
      </p:sp>
      <p:sp>
        <p:nvSpPr>
          <p:cNvPr id="3" name="TextBox 2">
            <a:extLst>
              <a:ext uri="{FF2B5EF4-FFF2-40B4-BE49-F238E27FC236}">
                <a16:creationId xmlns:a16="http://schemas.microsoft.com/office/drawing/2014/main" xmlns="" id="{16A6C80B-3FF7-4CE3-87FE-DF12453B8C84}"/>
              </a:ext>
            </a:extLst>
          </p:cNvPr>
          <p:cNvSpPr txBox="1"/>
          <p:nvPr/>
        </p:nvSpPr>
        <p:spPr>
          <a:xfrm>
            <a:off x="760021" y="1911927"/>
            <a:ext cx="10604665" cy="4185761"/>
          </a:xfrm>
          <a:prstGeom prst="rect">
            <a:avLst/>
          </a:prstGeom>
          <a:noFill/>
        </p:spPr>
        <p:txBody>
          <a:bodyPr wrap="square" rtlCol="0">
            <a:spAutoFit/>
          </a:bodyPr>
          <a:lstStyle/>
          <a:p>
            <a:pPr>
              <a:lnSpc>
                <a:spcPct val="95000"/>
              </a:lnSpc>
            </a:pPr>
            <a:r>
              <a:rPr lang="en-US" sz="2800" dirty="0"/>
              <a:t>SJ lens provides a </a:t>
            </a:r>
            <a:r>
              <a:rPr lang="en-US" sz="2800" b="1" dirty="0"/>
              <a:t>reframing of issues </a:t>
            </a:r>
            <a:r>
              <a:rPr lang="en-US" sz="2800" dirty="0"/>
              <a:t>often viewed as </a:t>
            </a:r>
            <a:r>
              <a:rPr lang="en-US" sz="2800" b="1" dirty="0"/>
              <a:t>individual i</a:t>
            </a:r>
            <a:r>
              <a:rPr lang="en-US" sz="2800" dirty="0"/>
              <a:t>n origin.  It provides for a </a:t>
            </a:r>
            <a:r>
              <a:rPr lang="en-US" sz="2800" b="1" dirty="0"/>
              <a:t>broader</a:t>
            </a:r>
            <a:r>
              <a:rPr lang="en-US" sz="2800" dirty="0"/>
              <a:t> social, political, economic and cultural understanding.</a:t>
            </a:r>
          </a:p>
          <a:p>
            <a:pPr>
              <a:lnSpc>
                <a:spcPct val="95000"/>
              </a:lnSpc>
            </a:pPr>
            <a:endParaRPr lang="en-US" sz="2800" dirty="0"/>
          </a:p>
          <a:p>
            <a:pPr>
              <a:lnSpc>
                <a:spcPct val="95000"/>
              </a:lnSpc>
            </a:pPr>
            <a:r>
              <a:rPr lang="en-US" sz="2800" dirty="0"/>
              <a:t>SJ  values encompass  the </a:t>
            </a:r>
            <a:r>
              <a:rPr lang="en-US" sz="2800" b="1" dirty="0"/>
              <a:t>equal worth of citizens </a:t>
            </a:r>
            <a:r>
              <a:rPr lang="en-US" sz="2800" dirty="0"/>
              <a:t>which include basic needs, opportunities, and strategies that will reduce unjustified inequalities.</a:t>
            </a:r>
          </a:p>
          <a:p>
            <a:pPr>
              <a:lnSpc>
                <a:spcPct val="95000"/>
              </a:lnSpc>
            </a:pPr>
            <a:endParaRPr lang="en-US" sz="2800" dirty="0"/>
          </a:p>
          <a:p>
            <a:pPr>
              <a:lnSpc>
                <a:spcPct val="95000"/>
              </a:lnSpc>
            </a:pPr>
            <a:r>
              <a:rPr lang="en-US" sz="2800" dirty="0"/>
              <a:t>SJ from a social work lens is derived from </a:t>
            </a:r>
            <a:r>
              <a:rPr lang="en-US" sz="2800" b="1" dirty="0"/>
              <a:t>Western </a:t>
            </a:r>
            <a:r>
              <a:rPr lang="en-US" sz="2800" dirty="0"/>
              <a:t>philosophy, political theory and Christian Religious tradition.</a:t>
            </a:r>
          </a:p>
        </p:txBody>
      </p:sp>
    </p:spTree>
    <p:extLst>
      <p:ext uri="{BB962C8B-B14F-4D97-AF65-F5344CB8AC3E}">
        <p14:creationId xmlns:p14="http://schemas.microsoft.com/office/powerpoint/2010/main" val="334444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64CDD-344F-4B0C-8293-DE547AD96245}"/>
              </a:ext>
            </a:extLst>
          </p:cNvPr>
          <p:cNvSpPr>
            <a:spLocks noGrp="1"/>
          </p:cNvSpPr>
          <p:nvPr>
            <p:ph type="title"/>
          </p:nvPr>
        </p:nvSpPr>
        <p:spPr>
          <a:xfrm>
            <a:off x="1118897" y="76200"/>
            <a:ext cx="10157354" cy="1447801"/>
          </a:xfrm>
        </p:spPr>
        <p:txBody>
          <a:bodyPr>
            <a:normAutofit/>
          </a:bodyPr>
          <a:lstStyle/>
          <a:p>
            <a:pPr algn="ctr"/>
            <a:r>
              <a:rPr lang="en-US" dirty="0"/>
              <a:t/>
            </a:r>
            <a:br>
              <a:rPr lang="en-US" dirty="0"/>
            </a:br>
            <a:r>
              <a:rPr lang="en-US" dirty="0"/>
              <a:t>Social Justice - Access to Justice </a:t>
            </a:r>
          </a:p>
        </p:txBody>
      </p:sp>
      <p:pic>
        <p:nvPicPr>
          <p:cNvPr id="5" name="Content Placeholder 4">
            <a:extLst>
              <a:ext uri="{FF2B5EF4-FFF2-40B4-BE49-F238E27FC236}">
                <a16:creationId xmlns:a16="http://schemas.microsoft.com/office/drawing/2014/main" xmlns="" id="{31FF4152-2988-4179-8373-2037A51ED667}"/>
              </a:ext>
            </a:extLst>
          </p:cNvPr>
          <p:cNvPicPr>
            <a:picLocks noGrp="1" noChangeAspect="1"/>
          </p:cNvPicPr>
          <p:nvPr>
            <p:ph idx="1"/>
          </p:nvPr>
        </p:nvPicPr>
        <p:blipFill>
          <a:blip r:embed="rId2"/>
          <a:stretch>
            <a:fillRect/>
          </a:stretch>
        </p:blipFill>
        <p:spPr>
          <a:xfrm>
            <a:off x="7810498" y="2438401"/>
            <a:ext cx="3695701" cy="3000375"/>
          </a:xfrm>
        </p:spPr>
      </p:pic>
      <p:sp>
        <p:nvSpPr>
          <p:cNvPr id="6" name="TextBox 5">
            <a:extLst>
              <a:ext uri="{FF2B5EF4-FFF2-40B4-BE49-F238E27FC236}">
                <a16:creationId xmlns:a16="http://schemas.microsoft.com/office/drawing/2014/main" xmlns="" id="{F7A42D37-8C8D-4744-B141-B690D5ECAB51}"/>
              </a:ext>
            </a:extLst>
          </p:cNvPr>
          <p:cNvSpPr txBox="1"/>
          <p:nvPr/>
        </p:nvSpPr>
        <p:spPr>
          <a:xfrm>
            <a:off x="4229100" y="2422566"/>
            <a:ext cx="3581398" cy="3016210"/>
          </a:xfrm>
          <a:prstGeom prst="rect">
            <a:avLst/>
          </a:prstGeom>
          <a:noFill/>
        </p:spPr>
        <p:txBody>
          <a:bodyPr wrap="square" rtlCol="0">
            <a:spAutoFit/>
          </a:bodyPr>
          <a:lstStyle/>
          <a:p>
            <a:pPr defTabSz="1218987">
              <a:lnSpc>
                <a:spcPct val="95000"/>
              </a:lnSpc>
            </a:pPr>
            <a:r>
              <a:rPr lang="en-US" sz="4000" dirty="0">
                <a:solidFill>
                  <a:srgbClr val="ED7D31">
                    <a:lumMod val="75000"/>
                  </a:srgbClr>
                </a:solidFill>
                <a:latin typeface="Century Gothic" panose="020B0502020202020204"/>
              </a:rPr>
              <a:t>The Issues:</a:t>
            </a:r>
          </a:p>
          <a:p>
            <a:pPr defTabSz="1218987">
              <a:lnSpc>
                <a:spcPct val="95000"/>
              </a:lnSpc>
            </a:pPr>
            <a:r>
              <a:rPr lang="en-US" sz="4000" dirty="0">
                <a:solidFill>
                  <a:srgbClr val="ED7D31">
                    <a:lumMod val="75000"/>
                  </a:srgbClr>
                </a:solidFill>
                <a:latin typeface="Century Gothic" panose="020B0502020202020204"/>
              </a:rPr>
              <a:t>Anti-Black Racism &amp; systemic discrimination </a:t>
            </a:r>
          </a:p>
        </p:txBody>
      </p:sp>
      <p:pic>
        <p:nvPicPr>
          <p:cNvPr id="1026" name="Picture 2" descr="Image result for collage of words of racism">
            <a:extLst>
              <a:ext uri="{FF2B5EF4-FFF2-40B4-BE49-F238E27FC236}">
                <a16:creationId xmlns:a16="http://schemas.microsoft.com/office/drawing/2014/main" xmlns="" id="{3E37A148-914B-4AEE-AB2B-8BB2EE5D3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76983"/>
            <a:ext cx="3695700" cy="296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0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AC0114D6-DFC2-477E-B3B5-D6D73090C2B6}"/>
              </a:ext>
            </a:extLst>
          </p:cNvPr>
          <p:cNvSpPr>
            <a:spLocks noGrp="1"/>
          </p:cNvSpPr>
          <p:nvPr>
            <p:ph type="title"/>
          </p:nvPr>
        </p:nvSpPr>
        <p:spPr>
          <a:xfrm>
            <a:off x="1165101" y="-137556"/>
            <a:ext cx="10160000" cy="1397000"/>
          </a:xfrm>
        </p:spPr>
        <p:txBody>
          <a:bodyPr/>
          <a:lstStyle/>
          <a:p>
            <a:pPr eaLnBrk="1" hangingPunct="1"/>
            <a:r>
              <a:rPr lang="en-CA" altLang="en-US" b="1" dirty="0">
                <a:solidFill>
                  <a:schemeClr val="tx1"/>
                </a:solidFill>
              </a:rPr>
              <a:t>Social Justice Advocacy</a:t>
            </a:r>
          </a:p>
        </p:txBody>
      </p:sp>
      <p:sp>
        <p:nvSpPr>
          <p:cNvPr id="15363" name="Content Placeholder 2">
            <a:extLst>
              <a:ext uri="{FF2B5EF4-FFF2-40B4-BE49-F238E27FC236}">
                <a16:creationId xmlns:a16="http://schemas.microsoft.com/office/drawing/2014/main" xmlns="" id="{1E8DE1A6-465C-4C4C-A837-E2CC5101420B}"/>
              </a:ext>
            </a:extLst>
          </p:cNvPr>
          <p:cNvSpPr>
            <a:spLocks noGrp="1"/>
          </p:cNvSpPr>
          <p:nvPr>
            <p:ph sz="quarter" idx="1"/>
          </p:nvPr>
        </p:nvSpPr>
        <p:spPr>
          <a:xfrm>
            <a:off x="1346262" y="1752805"/>
            <a:ext cx="9499476" cy="4944877"/>
          </a:xfrm>
        </p:spPr>
        <p:txBody>
          <a:bodyPr/>
          <a:lstStyle/>
          <a:p>
            <a:pPr eaLnBrk="1" hangingPunct="1"/>
            <a:r>
              <a:rPr lang="en-CA" altLang="en-US" b="1" dirty="0"/>
              <a:t>The historical relationship of ACC to the criminal justice system(CJS).</a:t>
            </a:r>
          </a:p>
          <a:p>
            <a:pPr eaLnBrk="1" hangingPunct="1"/>
            <a:r>
              <a:rPr lang="en-CA" altLang="en-US" b="1" dirty="0"/>
              <a:t>Cultural norms &amp; customs in the racialized communities.</a:t>
            </a:r>
          </a:p>
          <a:p>
            <a:pPr eaLnBrk="1" hangingPunct="1"/>
            <a:r>
              <a:rPr lang="en-CA" altLang="en-US" b="1" dirty="0"/>
              <a:t>Social construction of  racism and the influence on the criminal justice system as lawyers &amp; consumers (stereotypes, labels, white privilege, criminalization of Black males. </a:t>
            </a:r>
          </a:p>
          <a:p>
            <a:pPr eaLnBrk="1" hangingPunct="1"/>
            <a:r>
              <a:rPr lang="en-CA" altLang="en-US" b="1" dirty="0"/>
              <a:t>Eurocentric standards and models in CJS </a:t>
            </a:r>
            <a:r>
              <a:rPr lang="en-CA" altLang="en-US" b="1" dirty="0" smtClean="0"/>
              <a:t>(guilty </a:t>
            </a:r>
            <a:r>
              <a:rPr lang="en-CA" altLang="en-US" b="1" dirty="0"/>
              <a:t>until proven innocent).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34263719"/>
              </p:ext>
            </p:extLst>
          </p:nvPr>
        </p:nvGraphicFramePr>
        <p:xfrm>
          <a:off x="1969655" y="127643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26275" y="459187"/>
            <a:ext cx="10925299" cy="560153"/>
          </a:xfrm>
          <a:prstGeom prst="rect">
            <a:avLst/>
          </a:prstGeom>
          <a:noFill/>
        </p:spPr>
        <p:txBody>
          <a:bodyPr wrap="square" rtlCol="0">
            <a:spAutoFit/>
          </a:bodyPr>
          <a:lstStyle/>
          <a:p>
            <a:pPr>
              <a:lnSpc>
                <a:spcPct val="95000"/>
              </a:lnSpc>
            </a:pPr>
            <a:r>
              <a:rPr lang="en-US" sz="3200" b="1" dirty="0"/>
              <a:t>Tools for the ACC to utilize for Social Justice Work</a:t>
            </a:r>
          </a:p>
        </p:txBody>
      </p:sp>
    </p:spTree>
    <p:extLst>
      <p:ext uri="{BB962C8B-B14F-4D97-AF65-F5344CB8AC3E}">
        <p14:creationId xmlns:p14="http://schemas.microsoft.com/office/powerpoint/2010/main" val="251787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021A6B0-4E5D-4CC3-931C-D7279452849C}"/>
              </a:ext>
            </a:extLst>
          </p:cNvPr>
          <p:cNvSpPr>
            <a:spLocks noGrp="1"/>
          </p:cNvSpPr>
          <p:nvPr>
            <p:ph type="ftr" sz="quarter" idx="11"/>
          </p:nvPr>
        </p:nvSpPr>
        <p:spPr>
          <a:xfrm>
            <a:off x="4716383" y="6313739"/>
            <a:ext cx="6217920" cy="320675"/>
          </a:xfrm>
        </p:spPr>
        <p:txBody>
          <a:bodyPr/>
          <a:lstStyle/>
          <a:p>
            <a:pPr>
              <a:defRPr/>
            </a:pPr>
            <a:r>
              <a:rPr lang="en-US" dirty="0"/>
              <a:t>Copyright 2019 National Institute of Forensic  Social Work</a:t>
            </a:r>
          </a:p>
        </p:txBody>
      </p:sp>
      <p:sp>
        <p:nvSpPr>
          <p:cNvPr id="32771" name="Slide Number Placeholder 2">
            <a:extLst>
              <a:ext uri="{FF2B5EF4-FFF2-40B4-BE49-F238E27FC236}">
                <a16:creationId xmlns:a16="http://schemas.microsoft.com/office/drawing/2014/main" xmlns="" id="{1431EA41-5A75-41A5-8CB2-7B84896612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024712-DE7F-4014-8505-DAB41E9C231D}" type="slidenum">
              <a:rPr lang="en-US" altLang="en-US" smtClean="0">
                <a:solidFill>
                  <a:srgbClr val="898989"/>
                </a:solidFill>
                <a:latin typeface="Calibri" panose="020F0502020204030204" pitchFamily="34" charset="0"/>
              </a:rPr>
              <a:pPr/>
              <a:t>15</a:t>
            </a:fld>
            <a:endParaRPr lang="en-US" altLang="en-US">
              <a:solidFill>
                <a:srgbClr val="898989"/>
              </a:solidFill>
              <a:latin typeface="Calibri" panose="020F0502020204030204" pitchFamily="34" charset="0"/>
            </a:endParaRPr>
          </a:p>
        </p:txBody>
      </p:sp>
      <p:sp>
        <p:nvSpPr>
          <p:cNvPr id="32772" name="TextBox 4">
            <a:extLst>
              <a:ext uri="{FF2B5EF4-FFF2-40B4-BE49-F238E27FC236}">
                <a16:creationId xmlns:a16="http://schemas.microsoft.com/office/drawing/2014/main" xmlns="" id="{74A75478-E88B-4DBE-B5E9-769542C623E7}"/>
              </a:ext>
            </a:extLst>
          </p:cNvPr>
          <p:cNvSpPr txBox="1">
            <a:spLocks noChangeArrowheads="1"/>
          </p:cNvSpPr>
          <p:nvPr/>
        </p:nvSpPr>
        <p:spPr bwMode="auto">
          <a:xfrm>
            <a:off x="1301275" y="307665"/>
            <a:ext cx="10110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latin typeface="Calibri" panose="020F0502020204030204" pitchFamily="34" charset="0"/>
              </a:rPr>
              <a:t>Knowledge of the Law to Guide Your Advocacy for the ACC</a:t>
            </a:r>
          </a:p>
        </p:txBody>
      </p:sp>
      <p:sp>
        <p:nvSpPr>
          <p:cNvPr id="32773" name="TextBox 5">
            <a:extLst>
              <a:ext uri="{FF2B5EF4-FFF2-40B4-BE49-F238E27FC236}">
                <a16:creationId xmlns:a16="http://schemas.microsoft.com/office/drawing/2014/main" xmlns="" id="{4E492D76-9837-46B9-9DF8-EB5B061949E7}"/>
              </a:ext>
            </a:extLst>
          </p:cNvPr>
          <p:cNvSpPr txBox="1">
            <a:spLocks noChangeArrowheads="1"/>
          </p:cNvSpPr>
          <p:nvPr/>
        </p:nvSpPr>
        <p:spPr bwMode="auto">
          <a:xfrm>
            <a:off x="1301276" y="1247972"/>
            <a:ext cx="527772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Child Welfare Legislation:  </a:t>
            </a:r>
            <a:endParaRPr lang="en-US" altLang="en-US" i="1" dirty="0">
              <a:latin typeface="Calibri" panose="020F0502020204030204" pitchFamily="34" charset="0"/>
            </a:endParaRPr>
          </a:p>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Temporary Care Agreements</a:t>
            </a:r>
          </a:p>
          <a:p>
            <a:pPr eaLnBrk="1" hangingPunct="1"/>
            <a:r>
              <a:rPr lang="en-US" altLang="en-US" dirty="0">
                <a:latin typeface="Calibri" panose="020F0502020204030204" pitchFamily="34" charset="0"/>
              </a:rPr>
              <a:t>Consideration of Race, language &amp; Kinship placements</a:t>
            </a:r>
          </a:p>
          <a:p>
            <a:pPr eaLnBrk="1" hangingPunct="1"/>
            <a:r>
              <a:rPr lang="en-US" altLang="en-US" dirty="0">
                <a:latin typeface="Calibri" panose="020F0502020204030204" pitchFamily="34" charset="0"/>
              </a:rPr>
              <a:t>Mediation Services. S. 20</a:t>
            </a:r>
          </a:p>
        </p:txBody>
      </p:sp>
      <p:sp>
        <p:nvSpPr>
          <p:cNvPr id="32774" name="TextBox 6">
            <a:extLst>
              <a:ext uri="{FF2B5EF4-FFF2-40B4-BE49-F238E27FC236}">
                <a16:creationId xmlns:a16="http://schemas.microsoft.com/office/drawing/2014/main" xmlns="" id="{22569537-43C2-4901-881A-2E669A77419E}"/>
              </a:ext>
            </a:extLst>
          </p:cNvPr>
          <p:cNvSpPr txBox="1">
            <a:spLocks noChangeArrowheads="1"/>
          </p:cNvSpPr>
          <p:nvPr/>
        </p:nvSpPr>
        <p:spPr bwMode="auto">
          <a:xfrm>
            <a:off x="1301276" y="2914212"/>
            <a:ext cx="7696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Youth Criminal Law:</a:t>
            </a:r>
            <a:endParaRPr lang="en-US" altLang="en-US" dirty="0">
              <a:latin typeface="Calibri" panose="020F0502020204030204" pitchFamily="34" charset="0"/>
            </a:endParaRPr>
          </a:p>
          <a:p>
            <a:pPr eaLnBrk="1" hangingPunct="1"/>
            <a:r>
              <a:rPr lang="en-US" altLang="en-US" dirty="0">
                <a:latin typeface="Calibri" panose="020F0502020204030204" pitchFamily="34" charset="0"/>
              </a:rPr>
              <a:t>Conferencing services. S19</a:t>
            </a:r>
          </a:p>
          <a:p>
            <a:pPr eaLnBrk="1" hangingPunct="1"/>
            <a:r>
              <a:rPr lang="en-US" altLang="en-US" dirty="0">
                <a:latin typeface="Calibri" panose="020F0502020204030204" pitchFamily="34" charset="0"/>
              </a:rPr>
              <a:t>Psychological , psycho-educational Assessments. S. 34 </a:t>
            </a:r>
          </a:p>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 </a:t>
            </a:r>
          </a:p>
        </p:txBody>
      </p:sp>
      <p:sp>
        <p:nvSpPr>
          <p:cNvPr id="32775" name="TextBox 7">
            <a:extLst>
              <a:ext uri="{FF2B5EF4-FFF2-40B4-BE49-F238E27FC236}">
                <a16:creationId xmlns:a16="http://schemas.microsoft.com/office/drawing/2014/main" xmlns="" id="{9AB6A0BC-7C36-4BC8-859E-5D774309A3E5}"/>
              </a:ext>
            </a:extLst>
          </p:cNvPr>
          <p:cNvSpPr txBox="1">
            <a:spLocks noChangeArrowheads="1"/>
          </p:cNvSpPr>
          <p:nvPr/>
        </p:nvSpPr>
        <p:spPr bwMode="auto">
          <a:xfrm>
            <a:off x="1301276" y="4177228"/>
            <a:ext cx="754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Education Act, Human Rights Legislation,  Income Assistance Appeals, Landlord Tennant, IPTA,  Adult Protection, Public Housing. </a:t>
            </a:r>
          </a:p>
        </p:txBody>
      </p:sp>
      <p:sp>
        <p:nvSpPr>
          <p:cNvPr id="32776" name="TextBox 8">
            <a:extLst>
              <a:ext uri="{FF2B5EF4-FFF2-40B4-BE49-F238E27FC236}">
                <a16:creationId xmlns:a16="http://schemas.microsoft.com/office/drawing/2014/main" xmlns="" id="{51F50332-D60B-4213-9AFB-D8E104CC2F10}"/>
              </a:ext>
            </a:extLst>
          </p:cNvPr>
          <p:cNvSpPr txBox="1">
            <a:spLocks noChangeArrowheads="1"/>
          </p:cNvSpPr>
          <p:nvPr/>
        </p:nvSpPr>
        <p:spPr bwMode="auto">
          <a:xfrm>
            <a:off x="1752600" y="5245186"/>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rgbClr val="002060"/>
                </a:solidFill>
                <a:latin typeface="Calibri" panose="020F0502020204030204" pitchFamily="34" charset="0"/>
              </a:rPr>
              <a:t>There are many laws and policies that can be utilized to the benefit the ACC.  As an advocate, service provider, clinician, and helper you need to be aware of the law.</a:t>
            </a:r>
            <a:r>
              <a:rPr lang="en-US" altLang="en-US" dirty="0">
                <a:solidFill>
                  <a:srgbClr val="FF0000"/>
                </a:solidFill>
                <a:latin typeface="Calibri" panose="020F0502020204030204" pitchFamily="34" charset="0"/>
              </a:rPr>
              <a:t> </a:t>
            </a:r>
          </a:p>
          <a:p>
            <a:pPr algn="ctr" eaLnBrk="1" hangingPunct="1"/>
            <a:r>
              <a:rPr lang="en-US" altLang="en-US" dirty="0">
                <a:solidFill>
                  <a:srgbClr val="FF0000"/>
                </a:solidFill>
                <a:latin typeface="Calibri" panose="020F0502020204030204" pitchFamily="34" charset="0"/>
              </a:rPr>
              <a:t> </a:t>
            </a:r>
            <a:r>
              <a:rPr lang="en-US" altLang="en-US" dirty="0">
                <a:solidFill>
                  <a:srgbClr val="002060"/>
                </a:solidFill>
                <a:latin typeface="Calibri" panose="020F0502020204030204" pitchFamily="34" charset="0"/>
              </a:rPr>
              <a:t> </a:t>
            </a:r>
            <a:endParaRPr lang="en-US" altLang="en-US" dirty="0">
              <a:solidFill>
                <a:srgbClr val="FF0000"/>
              </a:solidFill>
              <a:latin typeface="Calibri" panose="020F0502020204030204" pitchFamily="34" charset="0"/>
            </a:endParaRPr>
          </a:p>
        </p:txBody>
      </p:sp>
      <p:sp>
        <p:nvSpPr>
          <p:cNvPr id="3" name="TextBox 2">
            <a:extLst>
              <a:ext uri="{FF2B5EF4-FFF2-40B4-BE49-F238E27FC236}">
                <a16:creationId xmlns:a16="http://schemas.microsoft.com/office/drawing/2014/main" xmlns="" id="{047C272E-4CF8-4F49-8F96-C2D3946228F6}"/>
              </a:ext>
            </a:extLst>
          </p:cNvPr>
          <p:cNvSpPr txBox="1"/>
          <p:nvPr/>
        </p:nvSpPr>
        <p:spPr>
          <a:xfrm>
            <a:off x="1301276" y="3897609"/>
            <a:ext cx="1997663" cy="355482"/>
          </a:xfrm>
          <a:prstGeom prst="rect">
            <a:avLst/>
          </a:prstGeom>
          <a:noFill/>
        </p:spPr>
        <p:txBody>
          <a:bodyPr wrap="none" rtlCol="0">
            <a:spAutoFit/>
          </a:bodyPr>
          <a:lstStyle/>
          <a:p>
            <a:pPr>
              <a:lnSpc>
                <a:spcPct val="95000"/>
              </a:lnSpc>
            </a:pPr>
            <a:r>
              <a:rPr lang="en-US" b="1" dirty="0"/>
              <a:t>Other legislation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335728" y="3857923"/>
            <a:ext cx="6798250" cy="1674470"/>
          </a:xfrm>
        </p:spPr>
        <p:txBody>
          <a:bodyPr/>
          <a:lstStyle/>
          <a:p>
            <a:r>
              <a:rPr lang="en-US" dirty="0"/>
              <a:t>DOING Forensic social work</a:t>
            </a:r>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a:xfrm>
            <a:off x="5351318" y="1751476"/>
            <a:ext cx="4022521" cy="1192038"/>
          </a:xfrm>
          <a:solidFill>
            <a:schemeClr val="accent2"/>
          </a:solidFill>
        </p:spPr>
        <p:txBody>
          <a:bodyPr/>
          <a:lstStyle/>
          <a:p>
            <a:r>
              <a:rPr lang="en-US" sz="2400" b="1" i="0" dirty="0"/>
              <a:t>SOCIAL JUSTICE TOOLS for THE AFRICAN CANADIAN COMMUNITY </a:t>
            </a:r>
          </a:p>
        </p:txBody>
      </p:sp>
      <p:pic>
        <p:nvPicPr>
          <p:cNvPr id="15" name="Picture 14" descr="Main Page - 2011.igem.org">
            <a:extLst>
              <a:ext uri="{FF2B5EF4-FFF2-40B4-BE49-F238E27FC236}">
                <a16:creationId xmlns:a16="http://schemas.microsoft.com/office/drawing/2014/main" xmlns="" id="{0722C07D-EA71-B249-BF4A-F6EDB5AC73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103391" y="442914"/>
            <a:ext cx="1940972" cy="5577852"/>
          </a:xfrm>
          <a:prstGeom prst="rect">
            <a:avLst/>
          </a:prstGeom>
        </p:spPr>
      </p:pic>
    </p:spTree>
    <p:extLst>
      <p:ext uri="{BB962C8B-B14F-4D97-AF65-F5344CB8AC3E}">
        <p14:creationId xmlns:p14="http://schemas.microsoft.com/office/powerpoint/2010/main" val="4091674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8EB3FEFB-75A6-43C5-90D5-A91A842EA341}"/>
              </a:ext>
            </a:extLst>
          </p:cNvPr>
          <p:cNvGraphicFramePr/>
          <p:nvPr>
            <p:extLst>
              <p:ext uri="{D42A27DB-BD31-4B8C-83A1-F6EECF244321}">
                <p14:modId xmlns:p14="http://schemas.microsoft.com/office/powerpoint/2010/main" val="30571456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14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E31B7143-1588-42ED-BC9D-995E96A85B1C}"/>
              </a:ext>
            </a:extLst>
          </p:cNvPr>
          <p:cNvSpPr>
            <a:spLocks noGrp="1"/>
          </p:cNvSpPr>
          <p:nvPr>
            <p:ph type="title"/>
          </p:nvPr>
        </p:nvSpPr>
        <p:spPr/>
        <p:txBody>
          <a:bodyPr/>
          <a:lstStyle/>
          <a:p>
            <a:pPr eaLnBrk="1" hangingPunct="1"/>
            <a:r>
              <a:rPr lang="en-US" altLang="en-US" dirty="0">
                <a:ln>
                  <a:noFill/>
                </a:ln>
              </a:rPr>
              <a:t>Forensic Social Work- Your Role </a:t>
            </a:r>
          </a:p>
        </p:txBody>
      </p:sp>
      <p:sp>
        <p:nvSpPr>
          <p:cNvPr id="30723" name="Content Placeholder 2">
            <a:extLst>
              <a:ext uri="{FF2B5EF4-FFF2-40B4-BE49-F238E27FC236}">
                <a16:creationId xmlns:a16="http://schemas.microsoft.com/office/drawing/2014/main" xmlns="" id="{3DBC69D6-65AF-4F81-A24C-FEA63121A472}"/>
              </a:ext>
            </a:extLst>
          </p:cNvPr>
          <p:cNvSpPr>
            <a:spLocks noGrp="1"/>
          </p:cNvSpPr>
          <p:nvPr>
            <p:ph idx="1"/>
          </p:nvPr>
        </p:nvSpPr>
        <p:spPr>
          <a:xfrm>
            <a:off x="1117600" y="1701800"/>
            <a:ext cx="10591470" cy="4470400"/>
          </a:xfrm>
        </p:spPr>
        <p:txBody>
          <a:bodyPr/>
          <a:lstStyle/>
          <a:p>
            <a:pPr eaLnBrk="1" hangingPunct="1"/>
            <a:r>
              <a:rPr lang="en-US" altLang="en-US" dirty="0"/>
              <a:t>Support person</a:t>
            </a:r>
          </a:p>
          <a:p>
            <a:pPr eaLnBrk="1" hangingPunct="1"/>
            <a:r>
              <a:rPr lang="en-US" altLang="en-US" dirty="0"/>
              <a:t>Advisors</a:t>
            </a:r>
          </a:p>
          <a:p>
            <a:pPr eaLnBrk="1" hangingPunct="1"/>
            <a:r>
              <a:rPr lang="en-US" altLang="en-US" dirty="0"/>
              <a:t>Advocates</a:t>
            </a:r>
          </a:p>
          <a:p>
            <a:pPr eaLnBrk="1" hangingPunct="1"/>
            <a:r>
              <a:rPr lang="en-US" altLang="en-US" dirty="0"/>
              <a:t>Assessors</a:t>
            </a:r>
          </a:p>
          <a:p>
            <a:pPr eaLnBrk="1" hangingPunct="1"/>
            <a:r>
              <a:rPr lang="en-US" altLang="en-US" dirty="0"/>
              <a:t>Navigators</a:t>
            </a:r>
          </a:p>
          <a:p>
            <a:pPr eaLnBrk="1" hangingPunct="1"/>
            <a:r>
              <a:rPr lang="en-US" altLang="en-US" dirty="0"/>
              <a:t>Witnesses</a:t>
            </a:r>
          </a:p>
          <a:p>
            <a:pPr eaLnBrk="1" hangingPunct="1"/>
            <a:r>
              <a:rPr lang="en-US" altLang="en-US" dirty="0"/>
              <a:t>Experts (child protection, Child Wishes, parental Capacity, Access)</a:t>
            </a:r>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257" y="739929"/>
            <a:ext cx="10907935" cy="4844403"/>
          </a:xfrm>
          <a:prstGeom prst="rect">
            <a:avLst/>
          </a:prstGeom>
          <a:noFill/>
        </p:spPr>
        <p:txBody>
          <a:bodyPr wrap="square" rtlCol="0">
            <a:spAutoFit/>
          </a:bodyPr>
          <a:lstStyle/>
          <a:p>
            <a:pPr lvl="0" fontAlgn="base">
              <a:spcBef>
                <a:spcPct val="20000"/>
              </a:spcBef>
              <a:spcAft>
                <a:spcPct val="0"/>
              </a:spcAft>
              <a:buClr>
                <a:srgbClr val="D16349"/>
              </a:buClr>
              <a:buSzPct val="85000"/>
            </a:pPr>
            <a:r>
              <a:rPr lang="en-CA" altLang="en-US" sz="4000" dirty="0">
                <a:solidFill>
                  <a:prstClr val="black"/>
                </a:solidFill>
                <a:latin typeface="Georgia"/>
              </a:rPr>
              <a:t>As Forensic Social Workers: </a:t>
            </a:r>
          </a:p>
          <a:p>
            <a:pPr lvl="0" fontAlgn="base">
              <a:spcBef>
                <a:spcPct val="20000"/>
              </a:spcBef>
              <a:spcAft>
                <a:spcPct val="0"/>
              </a:spcAft>
              <a:buClr>
                <a:srgbClr val="D16349"/>
              </a:buClr>
              <a:buSzPct val="85000"/>
            </a:pPr>
            <a:r>
              <a:rPr lang="en-CA" altLang="en-US" sz="3200" dirty="0">
                <a:solidFill>
                  <a:prstClr val="black"/>
                </a:solidFill>
                <a:latin typeface="Georgia"/>
              </a:rPr>
              <a:t>Consider the value of the law to a non-African Canadian. </a:t>
            </a:r>
          </a:p>
          <a:p>
            <a:pPr lvl="0" fontAlgn="base">
              <a:spcBef>
                <a:spcPct val="20000"/>
              </a:spcBef>
              <a:spcAft>
                <a:spcPct val="0"/>
              </a:spcAft>
              <a:buClr>
                <a:srgbClr val="D16349"/>
              </a:buClr>
              <a:buSzPct val="85000"/>
            </a:pPr>
            <a:endParaRPr lang="en-CA" altLang="en-US" sz="3200" dirty="0">
              <a:solidFill>
                <a:prstClr val="black"/>
              </a:solidFill>
              <a:latin typeface="Georgia"/>
            </a:endParaRP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Charter of Rights and Freedoms  </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Immigration Law</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Human Rights</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Child Welfare </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sz="3200" dirty="0">
                <a:solidFill>
                  <a:prstClr val="black"/>
                </a:solidFill>
                <a:latin typeface="Georgia"/>
              </a:rPr>
              <a:t>Criminal Law</a:t>
            </a:r>
            <a:endParaRPr lang="en-US" dirty="0"/>
          </a:p>
        </p:txBody>
      </p:sp>
    </p:spTree>
    <p:extLst>
      <p:ext uri="{BB962C8B-B14F-4D97-AF65-F5344CB8AC3E}">
        <p14:creationId xmlns:p14="http://schemas.microsoft.com/office/powerpoint/2010/main" val="392359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3559176"/>
            <a:ext cx="7008574" cy="3298825"/>
          </a:xfrm>
        </p:spPr>
        <p:txBody>
          <a:bodyPr>
            <a:normAutofit fontScale="90000"/>
          </a:bodyPr>
          <a:lstStyle/>
          <a:p>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
            </a:r>
            <a:br>
              <a:rPr lang="en-CA" sz="4400" dirty="0">
                <a:solidFill>
                  <a:srgbClr val="002060"/>
                </a:solidFill>
              </a:rPr>
            </a:br>
            <a:r>
              <a:rPr lang="en-CA" sz="4400" dirty="0">
                <a:solidFill>
                  <a:srgbClr val="002060"/>
                </a:solidFill>
              </a:rPr>
              <a:t>National Institute of Forensic Social Work</a:t>
            </a:r>
            <a:r>
              <a:rPr lang="en-CA" sz="2700" dirty="0"/>
              <a:t/>
            </a:r>
            <a:br>
              <a:rPr lang="en-CA" sz="2700" dirty="0"/>
            </a:br>
            <a:r>
              <a:rPr lang="en-CA" sz="2700" dirty="0"/>
              <a:t/>
            </a:r>
            <a:br>
              <a:rPr lang="en-CA" sz="2700" dirty="0"/>
            </a:br>
            <a:r>
              <a:rPr lang="en-CA" sz="2000" b="1" dirty="0">
                <a:solidFill>
                  <a:srgbClr val="002060"/>
                </a:solidFill>
              </a:rPr>
              <a:t>Canada's Industry Leader in Forensic Social Work Training and Consulting.</a:t>
            </a:r>
            <a:r>
              <a:rPr lang="en-CA" sz="2800" b="1" dirty="0"/>
              <a:t/>
            </a:r>
            <a:br>
              <a:rPr lang="en-CA" sz="2800" b="1" dirty="0"/>
            </a:br>
            <a:r>
              <a:rPr lang="en-US" sz="2800" dirty="0"/>
              <a:t/>
            </a:r>
            <a:br>
              <a:rPr lang="en-US" sz="2800" dirty="0"/>
            </a:br>
            <a:r>
              <a:rPr lang="en-CA" sz="2700" dirty="0"/>
              <a:t/>
            </a:r>
            <a:br>
              <a:rPr lang="en-CA" sz="2700" dirty="0"/>
            </a:br>
            <a:r>
              <a:rPr lang="en-CA" sz="2700" dirty="0"/>
              <a:t/>
            </a:r>
            <a:br>
              <a:rPr lang="en-CA" sz="2700" dirty="0"/>
            </a:br>
            <a:endParaRPr lang="en-US" sz="2000" dirty="0"/>
          </a:p>
        </p:txBody>
      </p:sp>
      <p:sp>
        <p:nvSpPr>
          <p:cNvPr id="5" name="Subtitle 4"/>
          <p:cNvSpPr>
            <a:spLocks noGrp="1"/>
          </p:cNvSpPr>
          <p:nvPr>
            <p:ph type="subTitle" idx="1"/>
          </p:nvPr>
        </p:nvSpPr>
        <p:spPr>
          <a:xfrm>
            <a:off x="4953000" y="5646195"/>
            <a:ext cx="7008574" cy="1244600"/>
          </a:xfrm>
        </p:spPr>
        <p:txBody>
          <a:bodyPr>
            <a:normAutofit/>
          </a:bodyPr>
          <a:lstStyle/>
          <a:p>
            <a:r>
              <a:rPr lang="en-CA" sz="1800" b="1" i="1" dirty="0"/>
              <a:t>Bridging Professions and Building Competencies in Law and Social Work.</a:t>
            </a:r>
            <a:br>
              <a:rPr lang="en-CA" sz="1800" b="1" i="1" dirty="0"/>
            </a:br>
            <a:endParaRPr lang="en-US" sz="1800" dirty="0"/>
          </a:p>
        </p:txBody>
      </p:sp>
      <p:pic>
        <p:nvPicPr>
          <p:cNvPr id="7" name="Picture 6">
            <a:extLst>
              <a:ext uri="{FF2B5EF4-FFF2-40B4-BE49-F238E27FC236}">
                <a16:creationId xmlns:a16="http://schemas.microsoft.com/office/drawing/2014/main" xmlns="" id="{1F19A337-164B-4EF4-A7EC-EF0BDF447DA7}"/>
              </a:ext>
            </a:extLst>
          </p:cNvPr>
          <p:cNvPicPr>
            <a:picLocks noChangeAspect="1"/>
          </p:cNvPicPr>
          <p:nvPr/>
        </p:nvPicPr>
        <p:blipFill>
          <a:blip r:embed="rId3"/>
          <a:stretch>
            <a:fillRect/>
          </a:stretch>
        </p:blipFill>
        <p:spPr>
          <a:xfrm>
            <a:off x="5257800" y="762000"/>
            <a:ext cx="5905500" cy="2286000"/>
          </a:xfrm>
          <a:prstGeom prst="rect">
            <a:avLst/>
          </a:prstGeom>
        </p:spPr>
      </p:pic>
    </p:spTree>
    <p:extLst>
      <p:ext uri="{BB962C8B-B14F-4D97-AF65-F5344CB8AC3E}">
        <p14:creationId xmlns:p14="http://schemas.microsoft.com/office/powerpoint/2010/main" val="8298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04E10CA-7281-E444-8C63-B918C91DAA59}"/>
              </a:ext>
            </a:extLst>
          </p:cNvPr>
          <p:cNvSpPr/>
          <p:nvPr/>
        </p:nvSpPr>
        <p:spPr>
          <a:xfrm>
            <a:off x="661279" y="2292316"/>
            <a:ext cx="11159836" cy="3539430"/>
          </a:xfrm>
          <a:prstGeom prst="rect">
            <a:avLst/>
          </a:prstGeom>
        </p:spPr>
        <p:txBody>
          <a:bodyPr wrap="square">
            <a:spAutoFit/>
          </a:bodyPr>
          <a:lstStyle/>
          <a:p>
            <a:pPr lvl="0" fontAlgn="base">
              <a:spcBef>
                <a:spcPct val="20000"/>
              </a:spcBef>
              <a:spcAft>
                <a:spcPct val="0"/>
              </a:spcAft>
              <a:buClr>
                <a:srgbClr val="D16349"/>
              </a:buClr>
              <a:buSzPct val="85000"/>
            </a:pPr>
            <a:r>
              <a:rPr lang="en-CA" altLang="en-US" sz="3200" dirty="0">
                <a:solidFill>
                  <a:prstClr val="black"/>
                </a:solidFill>
                <a:latin typeface="Georgia"/>
              </a:rPr>
              <a:t>Consider the impact of the law and the rights of your client: </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Charter Rights - arbitrary street checks. </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Immigration law- child welfare deportation.</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Human Rights - job discrimination. </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Child Welfare - over representation.</a:t>
            </a:r>
          </a:p>
          <a:p>
            <a:pPr marL="914400" lvl="1" indent="-457200" fontAlgn="base">
              <a:spcBef>
                <a:spcPct val="20000"/>
              </a:spcBef>
              <a:spcAft>
                <a:spcPct val="0"/>
              </a:spcAft>
              <a:buClr>
                <a:srgbClr val="D16349"/>
              </a:buClr>
              <a:buSzPct val="85000"/>
              <a:buFont typeface="Wingdings" panose="05000000000000000000" pitchFamily="2" charset="2"/>
              <a:buChar char="§"/>
            </a:pPr>
            <a:r>
              <a:rPr lang="en-CA" altLang="en-US" sz="3200" dirty="0">
                <a:solidFill>
                  <a:prstClr val="black"/>
                </a:solidFill>
                <a:latin typeface="Georgia"/>
              </a:rPr>
              <a:t>Criminal Law- innocent until proven guilty - remands </a:t>
            </a:r>
          </a:p>
        </p:txBody>
      </p:sp>
      <p:sp>
        <p:nvSpPr>
          <p:cNvPr id="3" name="TextBox 2">
            <a:extLst>
              <a:ext uri="{FF2B5EF4-FFF2-40B4-BE49-F238E27FC236}">
                <a16:creationId xmlns:a16="http://schemas.microsoft.com/office/drawing/2014/main" xmlns="" id="{830F8FB1-9D3C-4742-886F-CDFF3C0FC944}"/>
              </a:ext>
            </a:extLst>
          </p:cNvPr>
          <p:cNvSpPr txBox="1"/>
          <p:nvPr/>
        </p:nvSpPr>
        <p:spPr>
          <a:xfrm>
            <a:off x="316895" y="358776"/>
            <a:ext cx="12059712" cy="501676"/>
          </a:xfrm>
          <a:prstGeom prst="rect">
            <a:avLst/>
          </a:prstGeom>
          <a:noFill/>
        </p:spPr>
        <p:txBody>
          <a:bodyPr wrap="none" rtlCol="0">
            <a:spAutoFit/>
          </a:bodyPr>
          <a:lstStyle/>
          <a:p>
            <a:pPr>
              <a:lnSpc>
                <a:spcPct val="95000"/>
              </a:lnSpc>
            </a:pPr>
            <a:r>
              <a:rPr lang="en-US" sz="2800" b="1" dirty="0"/>
              <a:t>WHAT IF YOUR CLIENT IS AFRICAN CANADIAN- A PERSON OF COLOR?</a:t>
            </a:r>
          </a:p>
        </p:txBody>
      </p:sp>
      <p:sp>
        <p:nvSpPr>
          <p:cNvPr id="4" name="TextBox 3"/>
          <p:cNvSpPr txBox="1"/>
          <p:nvPr/>
        </p:nvSpPr>
        <p:spPr>
          <a:xfrm>
            <a:off x="0" y="1179352"/>
            <a:ext cx="11642577" cy="794064"/>
          </a:xfrm>
          <a:prstGeom prst="rect">
            <a:avLst/>
          </a:prstGeom>
          <a:noFill/>
        </p:spPr>
        <p:txBody>
          <a:bodyPr wrap="square" rtlCol="0">
            <a:spAutoFit/>
          </a:bodyPr>
          <a:lstStyle/>
          <a:p>
            <a:pPr algn="ctr">
              <a:lnSpc>
                <a:spcPct val="95000"/>
              </a:lnSpc>
            </a:pPr>
            <a:r>
              <a:rPr lang="en-US" sz="2400" dirty="0"/>
              <a:t>Now think of the impact in an era of anti- black racism and systemic discrimination.</a:t>
            </a:r>
          </a:p>
        </p:txBody>
      </p:sp>
    </p:spTree>
    <p:extLst>
      <p:ext uri="{BB962C8B-B14F-4D97-AF65-F5344CB8AC3E}">
        <p14:creationId xmlns:p14="http://schemas.microsoft.com/office/powerpoint/2010/main" val="7544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additive="base">
                                        <p:cTn id="4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6A81F-8F6B-4D19-A234-A1BC224E6F7F}"/>
              </a:ext>
            </a:extLst>
          </p:cNvPr>
          <p:cNvSpPr>
            <a:spLocks noGrp="1"/>
          </p:cNvSpPr>
          <p:nvPr>
            <p:ph type="title"/>
          </p:nvPr>
        </p:nvSpPr>
        <p:spPr/>
        <p:txBody>
          <a:bodyPr>
            <a:normAutofit/>
          </a:bodyPr>
          <a:lstStyle/>
          <a:p>
            <a:pPr>
              <a:defRPr/>
            </a:pPr>
            <a:r>
              <a:rPr lang="en-CA" b="1" dirty="0"/>
              <a:t>Reforming The Criminal Justice System</a:t>
            </a:r>
          </a:p>
        </p:txBody>
      </p:sp>
      <p:sp>
        <p:nvSpPr>
          <p:cNvPr id="19459" name="Content Placeholder 2">
            <a:extLst>
              <a:ext uri="{FF2B5EF4-FFF2-40B4-BE49-F238E27FC236}">
                <a16:creationId xmlns:a16="http://schemas.microsoft.com/office/drawing/2014/main" xmlns="" id="{EE9CAF78-6933-46A3-B13D-BCB4DFA6968F}"/>
              </a:ext>
            </a:extLst>
          </p:cNvPr>
          <p:cNvSpPr>
            <a:spLocks noGrp="1"/>
          </p:cNvSpPr>
          <p:nvPr>
            <p:ph sz="quarter" idx="1"/>
          </p:nvPr>
        </p:nvSpPr>
        <p:spPr>
          <a:xfrm>
            <a:off x="1825625" y="1527175"/>
            <a:ext cx="8504238" cy="4572000"/>
          </a:xfrm>
        </p:spPr>
        <p:txBody>
          <a:bodyPr/>
          <a:lstStyle/>
          <a:p>
            <a:pPr eaLnBrk="1" hangingPunct="1"/>
            <a:r>
              <a:rPr lang="en-CA" altLang="en-US" dirty="0"/>
              <a:t>Over the last 10 years, the number of federally incarcerated Black males increased by 75%.</a:t>
            </a:r>
            <a:r>
              <a:rPr lang="en-CA" altLang="en-US" sz="900" dirty="0"/>
              <a:t>1</a:t>
            </a:r>
            <a:endParaRPr lang="en-CA" altLang="en-US" dirty="0"/>
          </a:p>
          <a:p>
            <a:pPr eaLnBrk="1" hangingPunct="1"/>
            <a:r>
              <a:rPr lang="en-CA" altLang="en-US" dirty="0"/>
              <a:t>Gladue/Race &amp; Impact Assessments: look for similar opportunities for advocacy in the courtroom. </a:t>
            </a:r>
          </a:p>
          <a:p>
            <a:pPr eaLnBrk="1" hangingPunct="1"/>
            <a:r>
              <a:rPr lang="en-CA" altLang="en-US" dirty="0"/>
              <a:t>Consider the interplay of law and the rights of your client: Immigration law, Charter Rights, Human Rights. </a:t>
            </a:r>
          </a:p>
          <a:p>
            <a:pPr eaLnBrk="1" hangingPunct="1"/>
            <a:r>
              <a:rPr lang="en-CA" altLang="en-US" dirty="0"/>
              <a:t>Seek out politicians and others in positions of authority.</a:t>
            </a:r>
          </a:p>
          <a:p>
            <a:pPr algn="r" eaLnBrk="1" hangingPunct="1"/>
            <a:r>
              <a:rPr lang="en-CA" altLang="en-US" sz="1100" dirty="0"/>
              <a:t>1. Source: Correctional Investigator Report 2013 </a:t>
            </a:r>
          </a:p>
          <a:p>
            <a:pPr eaLnBrk="1" hangingPunct="1"/>
            <a:endParaRPr lang="en-CA" altLang="en-US" sz="1100" dirty="0"/>
          </a:p>
          <a:p>
            <a:pPr eaLnBrk="1" hangingPunct="1"/>
            <a:endParaRPr lang="en-CA" altLang="en-US" dirty="0"/>
          </a:p>
          <a:p>
            <a:pPr eaLnBrk="1" hangingPunct="1"/>
            <a:endParaRPr lang="en-CA"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C1878B5B-8D3A-41BB-B5DD-EB7525E7C7CF}"/>
              </a:ext>
            </a:extLst>
          </p:cNvPr>
          <p:cNvSpPr>
            <a:spLocks noGrp="1"/>
          </p:cNvSpPr>
          <p:nvPr>
            <p:ph type="title"/>
          </p:nvPr>
        </p:nvSpPr>
        <p:spPr/>
        <p:txBody>
          <a:bodyPr/>
          <a:lstStyle/>
          <a:p>
            <a:pPr eaLnBrk="1" hangingPunct="1"/>
            <a:r>
              <a:rPr lang="en-CA" altLang="en-US" b="1" dirty="0">
                <a:solidFill>
                  <a:schemeClr val="tx1"/>
                </a:solidFill>
              </a:rPr>
              <a:t>DOING THE WORK (Accessing the Law &amp; Legal System)</a:t>
            </a:r>
          </a:p>
        </p:txBody>
      </p:sp>
      <p:sp>
        <p:nvSpPr>
          <p:cNvPr id="18435" name="Content Placeholder 2">
            <a:extLst>
              <a:ext uri="{FF2B5EF4-FFF2-40B4-BE49-F238E27FC236}">
                <a16:creationId xmlns:a16="http://schemas.microsoft.com/office/drawing/2014/main" xmlns="" id="{669EEF4A-0363-41DB-AFCB-FA15236B1029}"/>
              </a:ext>
            </a:extLst>
          </p:cNvPr>
          <p:cNvSpPr>
            <a:spLocks noGrp="1"/>
          </p:cNvSpPr>
          <p:nvPr>
            <p:ph sz="quarter" idx="1"/>
          </p:nvPr>
        </p:nvSpPr>
        <p:spPr>
          <a:xfrm>
            <a:off x="1659371" y="1883434"/>
            <a:ext cx="8504238" cy="4572000"/>
          </a:xfrm>
        </p:spPr>
        <p:txBody>
          <a:bodyPr>
            <a:normAutofit lnSpcReduction="10000"/>
          </a:bodyPr>
          <a:lstStyle/>
          <a:p>
            <a:pPr eaLnBrk="1" hangingPunct="1"/>
            <a:r>
              <a:rPr lang="en-CA" altLang="en-US" dirty="0"/>
              <a:t>Community Development and law Reform.</a:t>
            </a:r>
          </a:p>
          <a:p>
            <a:pPr eaLnBrk="1" hangingPunct="1"/>
            <a:r>
              <a:rPr lang="en-CA" altLang="en-US" dirty="0"/>
              <a:t>Community Reintegration Programs.</a:t>
            </a:r>
          </a:p>
          <a:p>
            <a:pPr eaLnBrk="1" hangingPunct="1"/>
            <a:r>
              <a:rPr lang="en-CA" altLang="en-US" dirty="0"/>
              <a:t>Adult Diversion programs.</a:t>
            </a:r>
          </a:p>
          <a:p>
            <a:pPr eaLnBrk="1" hangingPunct="1"/>
            <a:r>
              <a:rPr lang="en-CA" altLang="en-US" dirty="0"/>
              <a:t>Record Suspensions</a:t>
            </a:r>
          </a:p>
          <a:p>
            <a:pPr eaLnBrk="1" hangingPunct="1"/>
            <a:r>
              <a:rPr lang="en-CA" altLang="en-US" dirty="0"/>
              <a:t>Community Partnerships- identify stakeholders.</a:t>
            </a:r>
          </a:p>
          <a:p>
            <a:pPr eaLnBrk="1" hangingPunct="1"/>
            <a:r>
              <a:rPr lang="en-CA" altLang="en-US" dirty="0"/>
              <a:t>Collections of Data.</a:t>
            </a:r>
          </a:p>
          <a:p>
            <a:pPr eaLnBrk="1" hangingPunct="1"/>
            <a:r>
              <a:rPr lang="en-CA" altLang="en-US" dirty="0"/>
              <a:t>Research &amp; Writing.</a:t>
            </a:r>
          </a:p>
          <a:p>
            <a:pPr eaLnBrk="1" hangingPunct="1"/>
            <a:r>
              <a:rPr lang="en-CA" altLang="en-US" dirty="0"/>
              <a:t>Public legal Education.</a:t>
            </a:r>
          </a:p>
          <a:p>
            <a:pPr eaLnBrk="1" hangingPunct="1"/>
            <a:endParaRPr lang="en-CA" altLang="en-US" dirty="0"/>
          </a:p>
          <a:p>
            <a:pPr eaLnBrk="1" hangingPunct="1"/>
            <a:endParaRPr lang="en-CA"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US IN  </a:t>
            </a:r>
            <a:r>
              <a:rPr lang="en-US" sz="1800" dirty="0"/>
              <a:t>Nova Scotia Government Action Plan Sept 20, 2019</a:t>
            </a:r>
          </a:p>
        </p:txBody>
      </p:sp>
      <p:sp>
        <p:nvSpPr>
          <p:cNvPr id="3" name="TextBox 2"/>
          <p:cNvSpPr txBox="1"/>
          <p:nvPr/>
        </p:nvSpPr>
        <p:spPr>
          <a:xfrm>
            <a:off x="567634" y="2193207"/>
            <a:ext cx="10798571" cy="2986972"/>
          </a:xfrm>
          <a:prstGeom prst="rect">
            <a:avLst/>
          </a:prstGeom>
          <a:noFill/>
        </p:spPr>
        <p:txBody>
          <a:bodyPr wrap="square" rtlCol="0">
            <a:spAutoFit/>
          </a:bodyPr>
          <a:lstStyle/>
          <a:p>
            <a:pPr marL="285750" indent="-285750">
              <a:lnSpc>
                <a:spcPct val="95000"/>
              </a:lnSpc>
              <a:buFont typeface="Wingdings" panose="05000000000000000000" pitchFamily="2" charset="2"/>
              <a:buChar char="§"/>
            </a:pPr>
            <a:r>
              <a:rPr lang="en-US" sz="2000" dirty="0"/>
              <a:t>Provide a </a:t>
            </a:r>
            <a:r>
              <a:rPr lang="en-US" sz="2000" b="1" dirty="0"/>
              <a:t>framework </a:t>
            </a:r>
            <a:r>
              <a:rPr lang="en-US" sz="2000" dirty="0"/>
              <a:t>for government to address concerns facing African Nova </a:t>
            </a:r>
            <a:r>
              <a:rPr lang="en-US" sz="2000" dirty="0" err="1"/>
              <a:t>Scotians</a:t>
            </a:r>
            <a:r>
              <a:rPr lang="en-US" sz="2000" dirty="0"/>
              <a:t>.</a:t>
            </a:r>
          </a:p>
          <a:p>
            <a:pPr>
              <a:lnSpc>
                <a:spcPct val="95000"/>
              </a:lnSpc>
            </a:pPr>
            <a:endParaRPr lang="en-US" sz="2000" dirty="0"/>
          </a:p>
          <a:p>
            <a:pPr marL="285750" indent="-285750">
              <a:lnSpc>
                <a:spcPct val="95000"/>
              </a:lnSpc>
              <a:buFont typeface="Wingdings" panose="05000000000000000000" pitchFamily="2" charset="2"/>
              <a:buChar char="§"/>
            </a:pPr>
            <a:r>
              <a:rPr lang="en-US" sz="2000" dirty="0"/>
              <a:t>To work towards </a:t>
            </a:r>
            <a:r>
              <a:rPr lang="en-US" sz="2000" b="1" dirty="0"/>
              <a:t>advancing</a:t>
            </a:r>
            <a:r>
              <a:rPr lang="en-US" sz="2000" dirty="0"/>
              <a:t> </a:t>
            </a:r>
            <a:r>
              <a:rPr lang="en-US" sz="2000" b="1" dirty="0"/>
              <a:t>social justice </a:t>
            </a:r>
            <a:r>
              <a:rPr lang="en-US" sz="2000" dirty="0"/>
              <a:t>and </a:t>
            </a:r>
            <a:r>
              <a:rPr lang="en-US" sz="2000" b="1" dirty="0"/>
              <a:t>inclusion policies</a:t>
            </a:r>
            <a:r>
              <a:rPr lang="en-US" sz="2000" dirty="0"/>
              <a:t>, </a:t>
            </a:r>
            <a:r>
              <a:rPr lang="en-US" sz="2000" b="1" dirty="0"/>
              <a:t>eradicating racism </a:t>
            </a:r>
            <a:r>
              <a:rPr lang="en-US" sz="2000" dirty="0"/>
              <a:t>and </a:t>
            </a:r>
            <a:r>
              <a:rPr lang="en-US" sz="2000" b="1" dirty="0"/>
              <a:t>promoting human rights.</a:t>
            </a:r>
          </a:p>
          <a:p>
            <a:pPr>
              <a:lnSpc>
                <a:spcPct val="95000"/>
              </a:lnSpc>
            </a:pPr>
            <a:endParaRPr lang="en-US" sz="2000" dirty="0"/>
          </a:p>
          <a:p>
            <a:pPr marL="285750" indent="-285750">
              <a:lnSpc>
                <a:spcPct val="95000"/>
              </a:lnSpc>
              <a:buFont typeface="Wingdings" panose="05000000000000000000" pitchFamily="2" charset="2"/>
              <a:buChar char="§"/>
            </a:pPr>
            <a:r>
              <a:rPr lang="en-US" sz="2000" dirty="0"/>
              <a:t>Create partnerships and opportunities with the African Nova </a:t>
            </a:r>
            <a:r>
              <a:rPr lang="en-US" sz="2000" dirty="0" err="1"/>
              <a:t>Scotians</a:t>
            </a:r>
            <a:r>
              <a:rPr lang="en-US" sz="2000" dirty="0"/>
              <a:t>, community and government to </a:t>
            </a:r>
            <a:r>
              <a:rPr lang="en-US" sz="2000" b="1" dirty="0"/>
              <a:t>address inequities </a:t>
            </a:r>
            <a:r>
              <a:rPr lang="en-US" sz="2000" dirty="0"/>
              <a:t>in </a:t>
            </a:r>
            <a:r>
              <a:rPr lang="en-US" sz="2000" b="1" dirty="0"/>
              <a:t>all </a:t>
            </a:r>
            <a:r>
              <a:rPr lang="en-US" sz="2000" dirty="0"/>
              <a:t>facets of society. </a:t>
            </a:r>
          </a:p>
          <a:p>
            <a:pPr marL="285750" indent="-285750">
              <a:lnSpc>
                <a:spcPct val="95000"/>
              </a:lnSpc>
              <a:buFont typeface="Wingdings" panose="05000000000000000000" pitchFamily="2" charset="2"/>
              <a:buChar char="§"/>
            </a:pPr>
            <a:endParaRPr lang="en-US" sz="2000" dirty="0"/>
          </a:p>
          <a:p>
            <a:pPr>
              <a:lnSpc>
                <a:spcPct val="95000"/>
              </a:lnSpc>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265" y="4517198"/>
            <a:ext cx="2603335" cy="2096254"/>
          </a:xfrm>
          <a:prstGeom prst="rect">
            <a:avLst/>
          </a:prstGeom>
        </p:spPr>
      </p:pic>
    </p:spTree>
    <p:extLst>
      <p:ext uri="{BB962C8B-B14F-4D97-AF65-F5344CB8AC3E}">
        <p14:creationId xmlns:p14="http://schemas.microsoft.com/office/powerpoint/2010/main" val="262894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992FD042-CA99-4410-9575-897DB847DF49}"/>
              </a:ext>
            </a:extLst>
          </p:cNvPr>
          <p:cNvSpPr>
            <a:spLocks noGrp="1"/>
          </p:cNvSpPr>
          <p:nvPr>
            <p:ph type="title"/>
          </p:nvPr>
        </p:nvSpPr>
        <p:spPr/>
        <p:txBody>
          <a:bodyPr rtlCol="0">
            <a:normAutofit/>
          </a:bodyPr>
          <a:lstStyle/>
          <a:p>
            <a:pPr>
              <a:defRPr/>
            </a:pPr>
            <a:r>
              <a:rPr lang="en-US" altLang="en-US" dirty="0">
                <a:solidFill>
                  <a:schemeClr val="tx1">
                    <a:lumMod val="85000"/>
                    <a:lumOff val="15000"/>
                  </a:schemeClr>
                </a:solidFill>
              </a:rPr>
              <a:t>Discussion Question</a:t>
            </a:r>
            <a:br>
              <a:rPr lang="en-US" altLang="en-US" dirty="0">
                <a:solidFill>
                  <a:schemeClr val="tx1">
                    <a:lumMod val="85000"/>
                    <a:lumOff val="15000"/>
                  </a:schemeClr>
                </a:solidFill>
              </a:rPr>
            </a:br>
            <a:r>
              <a:rPr lang="en-US" altLang="en-US" dirty="0">
                <a:solidFill>
                  <a:schemeClr val="tx1">
                    <a:lumMod val="85000"/>
                    <a:lumOff val="15000"/>
                  </a:schemeClr>
                </a:solidFill>
              </a:rPr>
              <a:t>(Small Groups)</a:t>
            </a:r>
          </a:p>
        </p:txBody>
      </p:sp>
      <p:sp>
        <p:nvSpPr>
          <p:cNvPr id="36867" name="Content Placeholder 2">
            <a:extLst>
              <a:ext uri="{FF2B5EF4-FFF2-40B4-BE49-F238E27FC236}">
                <a16:creationId xmlns:a16="http://schemas.microsoft.com/office/drawing/2014/main" xmlns="" id="{C957E75B-FC59-4B5C-A7C2-183C47214416}"/>
              </a:ext>
            </a:extLst>
          </p:cNvPr>
          <p:cNvSpPr>
            <a:spLocks noGrp="1"/>
          </p:cNvSpPr>
          <p:nvPr>
            <p:ph idx="1"/>
          </p:nvPr>
        </p:nvSpPr>
        <p:spPr>
          <a:xfrm>
            <a:off x="1016000" y="2311400"/>
            <a:ext cx="10160000" cy="4470400"/>
          </a:xfrm>
        </p:spPr>
        <p:txBody>
          <a:bodyPr/>
          <a:lstStyle/>
          <a:p>
            <a:pPr eaLnBrk="1" hangingPunct="1">
              <a:spcAft>
                <a:spcPct val="0"/>
              </a:spcAft>
            </a:pPr>
            <a:r>
              <a:rPr lang="en-US" altLang="en-US" dirty="0"/>
              <a:t>What are the challenges the ACC faces with respect to Social Justice in an era of Anti-Black racism and systemic discrimination.?</a:t>
            </a:r>
          </a:p>
          <a:p>
            <a:pPr eaLnBrk="1" hangingPunct="1">
              <a:spcAft>
                <a:spcPct val="0"/>
              </a:spcAft>
            </a:pPr>
            <a:r>
              <a:rPr lang="en-US" altLang="en-US" dirty="0"/>
              <a:t>How can you as social justice advocate bring about change in the ACC ? </a:t>
            </a:r>
          </a:p>
          <a:p>
            <a:pPr marL="0" indent="0" eaLnBrk="1" hangingPunct="1">
              <a:spcAft>
                <a:spcPct val="0"/>
              </a:spcAft>
              <a:buNone/>
            </a:pPr>
            <a:endParaRPr lang="en-US" altLang="en-US" dirty="0"/>
          </a:p>
          <a:p>
            <a:pPr eaLnBrk="1" hangingPunct="1">
              <a:spcAft>
                <a:spcPct val="0"/>
              </a:spcAft>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00" y="416403"/>
            <a:ext cx="11284990" cy="1397000"/>
          </a:xfrm>
        </p:spPr>
        <p:txBody>
          <a:bodyPr>
            <a:normAutofit/>
          </a:bodyPr>
          <a:lstStyle/>
          <a:p>
            <a:r>
              <a:rPr lang="en-US" dirty="0"/>
              <a:t>CONTACT </a:t>
            </a:r>
            <a:r>
              <a:rPr lang="en-US" dirty="0" smtClean="0"/>
              <a:t>US</a:t>
            </a:r>
            <a:endParaRPr lang="en-US" sz="2200" dirty="0"/>
          </a:p>
        </p:txBody>
      </p:sp>
      <p:sp>
        <p:nvSpPr>
          <p:cNvPr id="3" name="Content Placeholder 2"/>
          <p:cNvSpPr>
            <a:spLocks noGrp="1"/>
          </p:cNvSpPr>
          <p:nvPr>
            <p:ph idx="1"/>
          </p:nvPr>
        </p:nvSpPr>
        <p:spPr>
          <a:xfrm>
            <a:off x="687432" y="2181081"/>
            <a:ext cx="10160000" cy="4470400"/>
          </a:xfrm>
        </p:spPr>
        <p:txBody>
          <a:bodyPr/>
          <a:lstStyle/>
          <a:p>
            <a:pPr marL="0" indent="0">
              <a:buNone/>
            </a:pPr>
            <a:r>
              <a:rPr lang="en-US" sz="1800" b="1" dirty="0" smtClean="0"/>
              <a:t>National </a:t>
            </a:r>
            <a:r>
              <a:rPr lang="en-US" sz="1800" b="1" dirty="0"/>
              <a:t>Institute of Forensic Social Work</a:t>
            </a:r>
          </a:p>
          <a:p>
            <a:pPr marL="0" indent="0">
              <a:buNone/>
            </a:pPr>
            <a:r>
              <a:rPr lang="en-US" sz="1800" dirty="0"/>
              <a:t>w. </a:t>
            </a:r>
            <a:r>
              <a:rPr lang="en-US" sz="1800" dirty="0">
                <a:hlinkClick r:id="rId2"/>
              </a:rPr>
              <a:t>www.nifsw.com</a:t>
            </a:r>
            <a:endParaRPr lang="en-US" sz="1800" dirty="0"/>
          </a:p>
          <a:p>
            <a:pPr marL="0" indent="0">
              <a:buNone/>
            </a:pPr>
            <a:r>
              <a:rPr lang="en-US" sz="1800" dirty="0"/>
              <a:t>e. </a:t>
            </a:r>
            <a:r>
              <a:rPr lang="en-US" sz="1800" dirty="0">
                <a:hlinkClick r:id="rId3"/>
              </a:rPr>
              <a:t>info@nifsw.com</a:t>
            </a:r>
            <a:endParaRPr lang="en-US" sz="1800" dirty="0"/>
          </a:p>
          <a:p>
            <a:pPr marL="0" indent="0">
              <a:buNone/>
            </a:pPr>
            <a:r>
              <a:rPr lang="en-US" sz="1800" b="1" dirty="0"/>
              <a:t>Subscribe</a:t>
            </a:r>
            <a:r>
              <a:rPr lang="en-US" sz="1800" dirty="0"/>
              <a:t> to our email list for updates </a:t>
            </a:r>
            <a:r>
              <a:rPr lang="en-US" sz="1800" dirty="0">
                <a:hlinkClick r:id="rId2"/>
              </a:rPr>
              <a:t>www.nifsw.com</a:t>
            </a:r>
            <a:r>
              <a:rPr lang="en-US" sz="1800" dirty="0"/>
              <a:t>. </a:t>
            </a:r>
          </a:p>
          <a:p>
            <a:pPr marL="0" indent="0">
              <a:buNone/>
            </a:pPr>
            <a:r>
              <a:rPr lang="en-US" sz="1800" dirty="0"/>
              <a:t>Our social media platforms can be reached through our website</a:t>
            </a:r>
            <a:r>
              <a:rPr lang="en-US" sz="1800"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2013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F11A6B65-5A20-4F4D-ACBB-ED50132D4571}"/>
              </a:ext>
            </a:extLst>
          </p:cNvPr>
          <p:cNvSpPr>
            <a:spLocks noGrp="1"/>
          </p:cNvSpPr>
          <p:nvPr>
            <p:ph type="ctrTitle"/>
          </p:nvPr>
        </p:nvSpPr>
        <p:spPr/>
        <p:txBody>
          <a:bodyPr/>
          <a:lstStyle/>
          <a:p>
            <a:r>
              <a:rPr lang="en-US" dirty="0"/>
              <a:t>THANK YOU</a:t>
            </a:r>
          </a:p>
        </p:txBody>
      </p:sp>
      <p:sp>
        <p:nvSpPr>
          <p:cNvPr id="22" name="TextBox 21">
            <a:extLst>
              <a:ext uri="{FF2B5EF4-FFF2-40B4-BE49-F238E27FC236}">
                <a16:creationId xmlns:a16="http://schemas.microsoft.com/office/drawing/2014/main" xmlns="" id="{19352CF6-0F22-45A8-B28B-37FAFCE5C5D6}"/>
              </a:ext>
            </a:extLst>
          </p:cNvPr>
          <p:cNvSpPr txBox="1"/>
          <p:nvPr/>
        </p:nvSpPr>
        <p:spPr>
          <a:xfrm>
            <a:off x="10251642" y="182562"/>
            <a:ext cx="1662546" cy="404658"/>
          </a:xfrm>
          <a:prstGeom prst="rect">
            <a:avLst/>
          </a:prstGeom>
          <a:noFill/>
        </p:spPr>
        <p:txBody>
          <a:bodyPr wrap="square" lIns="0" tIns="36000" rIns="0" bIns="0" rtlCol="0">
            <a:spAutoFit/>
          </a:bodyPr>
          <a:lstStyle/>
          <a:p>
            <a:pPr algn="r">
              <a:lnSpc>
                <a:spcPts val="1400"/>
              </a:lnSpc>
            </a:pPr>
            <a:r>
              <a:rPr lang="en-US" sz="1600" b="1" spc="-100" dirty="0">
                <a:solidFill>
                  <a:schemeClr val="tx1">
                    <a:lumMod val="50000"/>
                    <a:lumOff val="50000"/>
                  </a:schemeClr>
                </a:solidFill>
                <a:latin typeface="Corbel" panose="020B0503020204020204" pitchFamily="34" charset="0"/>
              </a:rPr>
              <a:t>FIRST UP</a:t>
            </a:r>
            <a:br>
              <a:rPr lang="en-US" sz="1600" b="1" spc="-100" dirty="0">
                <a:solidFill>
                  <a:schemeClr val="tx1">
                    <a:lumMod val="50000"/>
                    <a:lumOff val="50000"/>
                  </a:schemeClr>
                </a:solidFill>
                <a:latin typeface="Corbel" panose="020B0503020204020204" pitchFamily="34" charset="0"/>
              </a:rPr>
            </a:br>
            <a:r>
              <a:rPr lang="en-US" sz="1600" b="1" spc="-100" baseline="0" dirty="0">
                <a:solidFill>
                  <a:schemeClr val="accent1"/>
                </a:solidFill>
                <a:latin typeface="Corbel" panose="020B0503020204020204" pitchFamily="34" charset="0"/>
              </a:rPr>
              <a:t> </a:t>
            </a:r>
            <a:r>
              <a:rPr lang="en-US" sz="1600" b="1" spc="-100" dirty="0">
                <a:latin typeface="Corbel" panose="020B0503020204020204" pitchFamily="34" charset="0"/>
              </a:rPr>
              <a:t>CONSULTANTS</a:t>
            </a:r>
            <a:endParaRPr lang="en-US" sz="1600" b="1" spc="-100" baseline="0" dirty="0">
              <a:solidFill>
                <a:schemeClr val="tx1"/>
              </a:solidFill>
              <a:latin typeface="Corbel" panose="020B0503020204020204" pitchFamily="34" charset="0"/>
            </a:endParaRPr>
          </a:p>
        </p:txBody>
      </p:sp>
      <p:sp>
        <p:nvSpPr>
          <p:cNvPr id="12" name="Slide Number Placeholder 11">
            <a:extLst>
              <a:ext uri="{FF2B5EF4-FFF2-40B4-BE49-F238E27FC236}">
                <a16:creationId xmlns:a16="http://schemas.microsoft.com/office/drawing/2014/main" xmlns="" id="{91814EC9-246A-4C6E-941E-5774FE72F08E}"/>
              </a:ext>
            </a:extLst>
          </p:cNvPr>
          <p:cNvSpPr>
            <a:spLocks noGrp="1"/>
          </p:cNvSpPr>
          <p:nvPr>
            <p:ph type="sldNum" sz="quarter" idx="4294967295"/>
          </p:nvPr>
        </p:nvSpPr>
        <p:spPr>
          <a:xfrm>
            <a:off x="11914188" y="6402388"/>
            <a:ext cx="277812" cy="273050"/>
          </a:xfrm>
        </p:spPr>
        <p:txBody>
          <a:bodyPr/>
          <a:lstStyle/>
          <a:p>
            <a:fld id="{19B51A1E-902D-48AF-9020-955120F399B6}" type="slidenum">
              <a:rPr lang="en-US" smtClean="0"/>
              <a:pPr/>
              <a:t>26</a:t>
            </a:fld>
            <a:endParaRPr lang="en-US" dirty="0"/>
          </a:p>
        </p:txBody>
      </p:sp>
      <p:pic>
        <p:nvPicPr>
          <p:cNvPr id="18" name="Picture 17" descr="Utah Legislature Watch: tortious Act Arbitration (S.B. 52 ...">
            <a:extLst>
              <a:ext uri="{FF2B5EF4-FFF2-40B4-BE49-F238E27FC236}">
                <a16:creationId xmlns:a16="http://schemas.microsoft.com/office/drawing/2014/main" xmlns="" id="{90DCE3FA-9AE7-814B-8D0F-CB64B34E1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040144" y="1000125"/>
            <a:ext cx="2151856" cy="4857750"/>
          </a:xfrm>
          <a:prstGeom prst="rect">
            <a:avLst/>
          </a:prstGeom>
        </p:spPr>
      </p:pic>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897" y="76200"/>
            <a:ext cx="10157354" cy="990600"/>
          </a:xfrm>
        </p:spPr>
        <p:txBody>
          <a:bodyPr>
            <a:normAutofit/>
          </a:bodyPr>
          <a:lstStyle/>
          <a:p>
            <a:r>
              <a:rPr lang="en-US" sz="4000" dirty="0"/>
              <a:t>The Need </a:t>
            </a:r>
          </a:p>
        </p:txBody>
      </p:sp>
      <p:sp>
        <p:nvSpPr>
          <p:cNvPr id="3" name="Content Placeholder 2"/>
          <p:cNvSpPr>
            <a:spLocks noGrp="1"/>
          </p:cNvSpPr>
          <p:nvPr>
            <p:ph idx="1"/>
          </p:nvPr>
        </p:nvSpPr>
        <p:spPr>
          <a:xfrm>
            <a:off x="914400" y="914400"/>
            <a:ext cx="10157354" cy="5562600"/>
          </a:xfrm>
        </p:spPr>
        <p:txBody>
          <a:bodyPr>
            <a:normAutofit fontScale="92500" lnSpcReduction="10000"/>
          </a:bodyPr>
          <a:lstStyle/>
          <a:p>
            <a:endParaRPr lang="en-US" dirty="0"/>
          </a:p>
          <a:p>
            <a:r>
              <a:rPr lang="en-US" dirty="0"/>
              <a:t>Why Collaborative Law &amp; Social Work Practice?</a:t>
            </a:r>
          </a:p>
          <a:p>
            <a:pPr lvl="1"/>
            <a:r>
              <a:rPr lang="en-US" b="1" u="sng" dirty="0"/>
              <a:t>The need for lawyers </a:t>
            </a:r>
            <a:r>
              <a:rPr lang="en-US" dirty="0"/>
              <a:t>to have an understanding of the social issues that impact their clients who experience marginalization, oppression, racism, ageism etc.  in the context of the legal issues they are facing. </a:t>
            </a:r>
          </a:p>
          <a:p>
            <a:pPr lvl="1"/>
            <a:r>
              <a:rPr lang="en-US" b="1" u="sng" dirty="0"/>
              <a:t>The need for social workers </a:t>
            </a:r>
            <a:r>
              <a:rPr lang="en-US" dirty="0"/>
              <a:t>to understand essential law for social work practice to better advise, counsel, support and advocate on behalf of the people (clients) they work with. </a:t>
            </a:r>
          </a:p>
          <a:p>
            <a:pPr lvl="1"/>
            <a:r>
              <a:rPr lang="en-US" b="1" u="sng" dirty="0"/>
              <a:t>The need for specialized training </a:t>
            </a:r>
            <a:r>
              <a:rPr lang="en-US" dirty="0"/>
              <a:t>that focuses on the details of the law such as interpretation and application for  social workers and lawyers specific to child welfare, youth justice, corrections law, mental  health etc. </a:t>
            </a:r>
          </a:p>
          <a:p>
            <a:pPr lvl="1"/>
            <a:r>
              <a:rPr lang="en-US" b="1" u="sng" dirty="0"/>
              <a:t>The need for social workers and lawyers </a:t>
            </a:r>
            <a:r>
              <a:rPr lang="en-US" dirty="0"/>
              <a:t>to learn to work collaboratively to advance the cause of social justice on behalf of clients.</a:t>
            </a:r>
          </a:p>
          <a:p>
            <a:pPr lvl="1"/>
            <a:r>
              <a:rPr lang="en-US" b="1" u="sng" dirty="0"/>
              <a:t>The need to train social workers and lawyers </a:t>
            </a:r>
            <a:r>
              <a:rPr lang="en-US" dirty="0"/>
              <a:t>in cultural competency to better understand the impact of past and current injustices and harms perpetrated on children, and families from a critical race theory, relational theory, complex and historical trauma theory etc. </a:t>
            </a:r>
          </a:p>
        </p:txBody>
      </p:sp>
    </p:spTree>
    <p:extLst>
      <p:ext uri="{BB962C8B-B14F-4D97-AF65-F5344CB8AC3E}">
        <p14:creationId xmlns:p14="http://schemas.microsoft.com/office/powerpoint/2010/main" val="401869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C0132-6F93-4015-95B0-07A17A787000}"/>
              </a:ext>
            </a:extLst>
          </p:cNvPr>
          <p:cNvSpPr>
            <a:spLocks noGrp="1"/>
          </p:cNvSpPr>
          <p:nvPr>
            <p:ph type="title"/>
          </p:nvPr>
        </p:nvSpPr>
        <p:spPr/>
        <p:txBody>
          <a:bodyPr/>
          <a:lstStyle/>
          <a:p>
            <a:r>
              <a:rPr lang="en-US" dirty="0"/>
              <a:t>Our Mission</a:t>
            </a:r>
          </a:p>
        </p:txBody>
      </p:sp>
      <p:sp>
        <p:nvSpPr>
          <p:cNvPr id="3" name="Content Placeholder 2">
            <a:extLst>
              <a:ext uri="{FF2B5EF4-FFF2-40B4-BE49-F238E27FC236}">
                <a16:creationId xmlns:a16="http://schemas.microsoft.com/office/drawing/2014/main" xmlns="" id="{385DC344-E1E5-46C9-A61D-925DB0090955}"/>
              </a:ext>
            </a:extLst>
          </p:cNvPr>
          <p:cNvSpPr>
            <a:spLocks noGrp="1"/>
          </p:cNvSpPr>
          <p:nvPr>
            <p:ph idx="1"/>
          </p:nvPr>
        </p:nvSpPr>
        <p:spPr>
          <a:xfrm>
            <a:off x="500063" y="1701800"/>
            <a:ext cx="11172825" cy="4470400"/>
          </a:xfrm>
        </p:spPr>
        <p:txBody>
          <a:bodyPr>
            <a:normAutofit/>
          </a:bodyPr>
          <a:lstStyle/>
          <a:p>
            <a:pPr marL="0" indent="0">
              <a:buNone/>
            </a:pPr>
            <a:r>
              <a:rPr lang="en-CA" sz="4800" dirty="0">
                <a:solidFill>
                  <a:srgbClr val="0070C0"/>
                </a:solidFill>
                <a:latin typeface="Angsana New" panose="02020603050405020304" pitchFamily="18" charset="-34"/>
                <a:cs typeface="Angsana New" panose="02020603050405020304" pitchFamily="18" charset="-34"/>
              </a:rPr>
              <a:t>Our mission at the </a:t>
            </a:r>
            <a:r>
              <a:rPr lang="en-CA" sz="4800" b="1" dirty="0">
                <a:solidFill>
                  <a:srgbClr val="0070C0"/>
                </a:solidFill>
                <a:latin typeface="Angsana New" panose="02020603050405020304" pitchFamily="18" charset="-34"/>
                <a:cs typeface="Angsana New" panose="02020603050405020304" pitchFamily="18" charset="-34"/>
              </a:rPr>
              <a:t>National Institute of Forensic Social Work </a:t>
            </a:r>
            <a:r>
              <a:rPr lang="en-CA" sz="4800" dirty="0">
                <a:solidFill>
                  <a:srgbClr val="0070C0"/>
                </a:solidFill>
                <a:latin typeface="Angsana New" panose="02020603050405020304" pitchFamily="18" charset="-34"/>
                <a:cs typeface="Angsana New" panose="02020603050405020304" pitchFamily="18" charset="-34"/>
              </a:rPr>
              <a:t>is to develop forensic social work as a recognized sub-speciality of social work practice in Canada and to provide professional training and career development to individuals and organizations.</a:t>
            </a:r>
            <a:endParaRPr lang="en-US" sz="4000" dirty="0"/>
          </a:p>
        </p:txBody>
      </p:sp>
      <p:sp>
        <p:nvSpPr>
          <p:cNvPr id="4" name="TextBox 3">
            <a:extLst>
              <a:ext uri="{FF2B5EF4-FFF2-40B4-BE49-F238E27FC236}">
                <a16:creationId xmlns:a16="http://schemas.microsoft.com/office/drawing/2014/main" xmlns="" id="{E5D3F7F9-F3D0-4E72-BC7A-F40B84EC8C20}"/>
              </a:ext>
            </a:extLst>
          </p:cNvPr>
          <p:cNvSpPr txBox="1"/>
          <p:nvPr/>
        </p:nvSpPr>
        <p:spPr>
          <a:xfrm>
            <a:off x="1983180" y="5343896"/>
            <a:ext cx="7298793" cy="443198"/>
          </a:xfrm>
          <a:prstGeom prst="rect">
            <a:avLst/>
          </a:prstGeom>
          <a:noFill/>
        </p:spPr>
        <p:txBody>
          <a:bodyPr wrap="none" rtlCol="0">
            <a:spAutoFit/>
          </a:bodyPr>
          <a:lstStyle/>
          <a:p>
            <a:pPr>
              <a:lnSpc>
                <a:spcPct val="95000"/>
              </a:lnSpc>
            </a:pPr>
            <a:r>
              <a:rPr lang="en-US" sz="2400" i="1" dirty="0"/>
              <a:t>Bridging Professions and Building Competencies</a:t>
            </a:r>
          </a:p>
        </p:txBody>
      </p:sp>
    </p:spTree>
    <p:extLst>
      <p:ext uri="{BB962C8B-B14F-4D97-AF65-F5344CB8AC3E}">
        <p14:creationId xmlns:p14="http://schemas.microsoft.com/office/powerpoint/2010/main" val="323378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897" y="76200"/>
            <a:ext cx="10157354" cy="990600"/>
          </a:xfrm>
        </p:spPr>
        <p:txBody>
          <a:bodyPr/>
          <a:lstStyle/>
          <a:p>
            <a:r>
              <a:rPr lang="en-US" dirty="0"/>
              <a:t>The Goal</a:t>
            </a:r>
          </a:p>
        </p:txBody>
      </p:sp>
      <p:sp>
        <p:nvSpPr>
          <p:cNvPr id="3" name="Content Placeholder 2"/>
          <p:cNvSpPr>
            <a:spLocks noGrp="1"/>
          </p:cNvSpPr>
          <p:nvPr>
            <p:ph idx="1"/>
          </p:nvPr>
        </p:nvSpPr>
        <p:spPr>
          <a:xfrm>
            <a:off x="471488" y="1524000"/>
            <a:ext cx="10804763" cy="4800600"/>
          </a:xfrm>
        </p:spPr>
        <p:txBody>
          <a:bodyPr>
            <a:normAutofit/>
          </a:bodyPr>
          <a:lstStyle/>
          <a:p>
            <a:r>
              <a:rPr lang="en-US" dirty="0"/>
              <a:t>To create an organization that will merge the law and social work in both theory and in practice.</a:t>
            </a:r>
          </a:p>
          <a:p>
            <a:r>
              <a:rPr lang="en-US" dirty="0"/>
              <a:t>To bridge law and social work with a conscious effort to advance the cause of social justice.</a:t>
            </a:r>
          </a:p>
          <a:p>
            <a:r>
              <a:rPr lang="en-US" dirty="0"/>
              <a:t>To work collaboratively with other national and International organizations to share strategies and ideas for advanced  professional training programs in law and social work. </a:t>
            </a:r>
          </a:p>
          <a:p>
            <a:endParaRPr lang="en-US" dirty="0"/>
          </a:p>
          <a:p>
            <a:pPr marL="0" indent="0" algn="ctr">
              <a:buNone/>
            </a:pPr>
            <a:r>
              <a:rPr lang="en-US" b="1" dirty="0"/>
              <a:t>We are recognized as the Canadian industry leader in forensic training and skill development for social work and human service work. </a:t>
            </a:r>
          </a:p>
          <a:p>
            <a:endParaRPr lang="en-US" dirty="0"/>
          </a:p>
        </p:txBody>
      </p:sp>
    </p:spTree>
    <p:extLst>
      <p:ext uri="{BB962C8B-B14F-4D97-AF65-F5344CB8AC3E}">
        <p14:creationId xmlns:p14="http://schemas.microsoft.com/office/powerpoint/2010/main" val="13302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897" y="364092"/>
            <a:ext cx="10160000" cy="1397000"/>
          </a:xfrm>
        </p:spPr>
        <p:txBody>
          <a:bodyPr/>
          <a:lstStyle/>
          <a:p>
            <a:r>
              <a:rPr lang="en-US" dirty="0"/>
              <a:t>What is Forensic Social Work (FSW)?</a:t>
            </a:r>
          </a:p>
        </p:txBody>
      </p:sp>
      <p:sp>
        <p:nvSpPr>
          <p:cNvPr id="3" name="Content Placeholder 2"/>
          <p:cNvSpPr>
            <a:spLocks noGrp="1"/>
          </p:cNvSpPr>
          <p:nvPr>
            <p:ph idx="1"/>
          </p:nvPr>
        </p:nvSpPr>
        <p:spPr>
          <a:xfrm>
            <a:off x="1118897" y="2262164"/>
            <a:ext cx="10157354" cy="2663127"/>
          </a:xfrm>
        </p:spPr>
        <p:txBody>
          <a:bodyPr>
            <a:normAutofit lnSpcReduction="10000"/>
          </a:bodyPr>
          <a:lstStyle/>
          <a:p>
            <a:pPr>
              <a:buFont typeface="Wingdings" panose="05000000000000000000" pitchFamily="2" charset="2"/>
              <a:buChar char="§"/>
            </a:pPr>
            <a:r>
              <a:rPr lang="en-CA" dirty="0"/>
              <a:t>It is when the law and social work intersect. </a:t>
            </a:r>
          </a:p>
          <a:p>
            <a:pPr>
              <a:buFont typeface="Wingdings" panose="05000000000000000000" pitchFamily="2" charset="2"/>
              <a:buChar char="§"/>
            </a:pPr>
            <a:r>
              <a:rPr lang="en-CA" dirty="0"/>
              <a:t>It can be  usually in clinical practice and in the fields of child protection, youth criminal justice, domestic violence, mental health, and corrections (not inclusive list). </a:t>
            </a:r>
          </a:p>
          <a:p>
            <a:pPr>
              <a:buFont typeface="Wingdings" panose="05000000000000000000" pitchFamily="2" charset="2"/>
              <a:buChar char="§"/>
            </a:pPr>
            <a:r>
              <a:rPr lang="en-CA" dirty="0"/>
              <a:t>It is a speciality that requires enhanced professional training with a focus on the law. </a:t>
            </a:r>
          </a:p>
        </p:txBody>
      </p:sp>
    </p:spTree>
    <p:extLst>
      <p:ext uri="{BB962C8B-B14F-4D97-AF65-F5344CB8AC3E}">
        <p14:creationId xmlns:p14="http://schemas.microsoft.com/office/powerpoint/2010/main" val="93888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8608" y="1635723"/>
            <a:ext cx="9914826" cy="5526128"/>
          </a:xfrm>
          <a:prstGeom prst="rect">
            <a:avLst/>
          </a:prstGeom>
          <a:noFill/>
        </p:spPr>
        <p:txBody>
          <a:bodyPr wrap="square" rtlCol="0">
            <a:spAutoFit/>
          </a:bodyPr>
          <a:lstStyle/>
          <a:p>
            <a:r>
              <a:rPr lang="en-CA" sz="2000" b="1" dirty="0"/>
              <a:t>The training in FSW can benefit those in the legal community, in social work and in the African Canadian Community as a social justice tool.  </a:t>
            </a:r>
          </a:p>
          <a:p>
            <a:endParaRPr lang="en-CA" sz="2000" b="1" dirty="0"/>
          </a:p>
          <a:p>
            <a:r>
              <a:rPr lang="en-CA" sz="2000" b="1" dirty="0"/>
              <a:t>Social workers with the specialized training are hired to work in a variety of environments as part of an inter-disciplinary and inter-professional team. </a:t>
            </a:r>
          </a:p>
          <a:p>
            <a:endParaRPr lang="en-CA" sz="2000" b="1" dirty="0"/>
          </a:p>
          <a:p>
            <a:r>
              <a:rPr lang="en-CA" sz="2000" b="1" dirty="0" err="1"/>
              <a:t>FSW’ers</a:t>
            </a:r>
            <a:r>
              <a:rPr lang="en-CA" sz="2000" b="1" dirty="0"/>
              <a:t> bring expert social-legal evidence to the workplace, to the case, and to the court room: </a:t>
            </a:r>
          </a:p>
          <a:p>
            <a:r>
              <a:rPr lang="en-CA" sz="2000" b="1" dirty="0"/>
              <a:t> </a:t>
            </a:r>
          </a:p>
          <a:p>
            <a:pPr marL="800100" lvl="1" indent="-342900">
              <a:buAutoNum type="alphaLcPeriod"/>
            </a:pPr>
            <a:r>
              <a:rPr lang="en-CA" sz="2000" b="1" dirty="0"/>
              <a:t>written reports such as risk assessments, parenting assessments, access assessments, </a:t>
            </a:r>
          </a:p>
          <a:p>
            <a:pPr marL="800100" lvl="1" indent="-342900">
              <a:buAutoNum type="alphaLcPeriod"/>
            </a:pPr>
            <a:r>
              <a:rPr lang="en-CA" sz="2000" b="1" dirty="0"/>
              <a:t>child wishes statements </a:t>
            </a:r>
          </a:p>
          <a:p>
            <a:pPr marL="800100" lvl="1" indent="-342900">
              <a:buAutoNum type="alphaLcPeriod"/>
            </a:pPr>
            <a:r>
              <a:rPr lang="en-CA" sz="2000" b="1" dirty="0"/>
              <a:t>Inter-generational and trans-generational Impact Reports.</a:t>
            </a:r>
          </a:p>
          <a:p>
            <a:pPr marL="800100" lvl="1" indent="-342900">
              <a:buAutoNum type="alphaLcPeriod"/>
            </a:pPr>
            <a:r>
              <a:rPr lang="en-CA" sz="2000" b="1" dirty="0"/>
              <a:t>Race and cultural assessments. </a:t>
            </a:r>
          </a:p>
          <a:p>
            <a:endParaRPr lang="en-CA" sz="2000" b="1" dirty="0"/>
          </a:p>
          <a:p>
            <a:endParaRPr lang="en-CA" dirty="0"/>
          </a:p>
          <a:p>
            <a:endParaRPr lang="en-US" dirty="0"/>
          </a:p>
          <a:p>
            <a:pPr>
              <a:lnSpc>
                <a:spcPct val="95000"/>
              </a:lnSpc>
            </a:pPr>
            <a:endParaRPr lang="en-US" dirty="0"/>
          </a:p>
        </p:txBody>
      </p:sp>
      <p:sp>
        <p:nvSpPr>
          <p:cNvPr id="3" name="TextBox 2"/>
          <p:cNvSpPr txBox="1"/>
          <p:nvPr/>
        </p:nvSpPr>
        <p:spPr>
          <a:xfrm>
            <a:off x="1378608" y="716973"/>
            <a:ext cx="7087197" cy="560153"/>
          </a:xfrm>
          <a:prstGeom prst="rect">
            <a:avLst/>
          </a:prstGeom>
          <a:noFill/>
        </p:spPr>
        <p:txBody>
          <a:bodyPr wrap="none" rtlCol="0">
            <a:spAutoFit/>
          </a:bodyPr>
          <a:lstStyle/>
          <a:p>
            <a:pPr>
              <a:lnSpc>
                <a:spcPct val="95000"/>
              </a:lnSpc>
            </a:pPr>
            <a:r>
              <a:rPr lang="en-CA" sz="3200" dirty="0"/>
              <a:t>The Training in Forensic Social Work</a:t>
            </a:r>
            <a:endParaRPr lang="en-US" sz="3200" dirty="0"/>
          </a:p>
        </p:txBody>
      </p:sp>
    </p:spTree>
    <p:extLst>
      <p:ext uri="{BB962C8B-B14F-4D97-AF65-F5344CB8AC3E}">
        <p14:creationId xmlns:p14="http://schemas.microsoft.com/office/powerpoint/2010/main" val="32884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476" y="1808753"/>
            <a:ext cx="9022022" cy="501676"/>
          </a:xfrm>
          <a:prstGeom prst="rect">
            <a:avLst/>
          </a:prstGeom>
          <a:noFill/>
        </p:spPr>
        <p:txBody>
          <a:bodyPr wrap="none" rtlCol="0">
            <a:spAutoFit/>
          </a:bodyPr>
          <a:lstStyle/>
          <a:p>
            <a:pPr>
              <a:lnSpc>
                <a:spcPct val="95000"/>
              </a:lnSpc>
            </a:pPr>
            <a:r>
              <a:rPr lang="en-US" sz="2800" dirty="0" smtClean="0"/>
              <a:t>COURSE INFORMATION IN FORENSIC SOCIAL WORK</a:t>
            </a:r>
            <a:endParaRPr lang="en-US" sz="2800" dirty="0"/>
          </a:p>
        </p:txBody>
      </p:sp>
      <p:sp>
        <p:nvSpPr>
          <p:cNvPr id="4" name="TextBox 3"/>
          <p:cNvSpPr txBox="1"/>
          <p:nvPr/>
        </p:nvSpPr>
        <p:spPr>
          <a:xfrm>
            <a:off x="3416531" y="776257"/>
            <a:ext cx="5304657" cy="560153"/>
          </a:xfrm>
          <a:prstGeom prst="rect">
            <a:avLst/>
          </a:prstGeom>
          <a:noFill/>
        </p:spPr>
        <p:txBody>
          <a:bodyPr wrap="none" rtlCol="0">
            <a:spAutoFit/>
          </a:bodyPr>
          <a:lstStyle/>
          <a:p>
            <a:pPr>
              <a:lnSpc>
                <a:spcPct val="95000"/>
              </a:lnSpc>
            </a:pPr>
            <a:r>
              <a:rPr lang="en-US" sz="3200" dirty="0" smtClean="0"/>
              <a:t>Unlock an Exciting Career</a:t>
            </a:r>
            <a:endParaRPr lang="en-US" sz="3200" dirty="0"/>
          </a:p>
        </p:txBody>
      </p:sp>
      <p:sp>
        <p:nvSpPr>
          <p:cNvPr id="5" name="TextBox 4"/>
          <p:cNvSpPr txBox="1"/>
          <p:nvPr/>
        </p:nvSpPr>
        <p:spPr>
          <a:xfrm>
            <a:off x="523702" y="3940232"/>
            <a:ext cx="11355185" cy="1671227"/>
          </a:xfrm>
          <a:prstGeom prst="rect">
            <a:avLst/>
          </a:prstGeom>
          <a:noFill/>
        </p:spPr>
        <p:txBody>
          <a:bodyPr wrap="square" rtlCol="0">
            <a:spAutoFit/>
          </a:bodyPr>
          <a:lstStyle/>
          <a:p>
            <a:pPr>
              <a:lnSpc>
                <a:spcPct val="95000"/>
              </a:lnSpc>
            </a:pPr>
            <a:r>
              <a:rPr lang="en-US" dirty="0" smtClean="0"/>
              <a:t> </a:t>
            </a:r>
            <a:r>
              <a:rPr lang="en-US" dirty="0"/>
              <a:t>In Collaboration with Dalhousie University School of Social Work Continuing Education</a:t>
            </a:r>
          </a:p>
          <a:p>
            <a:pPr>
              <a:lnSpc>
                <a:spcPct val="95000"/>
              </a:lnSpc>
            </a:pPr>
            <a:endParaRPr lang="en-US" dirty="0"/>
          </a:p>
          <a:p>
            <a:pPr>
              <a:lnSpc>
                <a:spcPct val="95000"/>
              </a:lnSpc>
            </a:pPr>
            <a:r>
              <a:rPr lang="en-US" dirty="0"/>
              <a:t>September 23, 2019 ( course Full ) </a:t>
            </a:r>
          </a:p>
          <a:p>
            <a:pPr>
              <a:lnSpc>
                <a:spcPct val="95000"/>
              </a:lnSpc>
            </a:pPr>
            <a:endParaRPr lang="en-US" dirty="0"/>
          </a:p>
          <a:p>
            <a:pPr>
              <a:lnSpc>
                <a:spcPct val="95000"/>
              </a:lnSpc>
            </a:pPr>
            <a:r>
              <a:rPr lang="en-US" b="1" dirty="0"/>
              <a:t>Next Class Commences</a:t>
            </a:r>
            <a:r>
              <a:rPr lang="en-US" dirty="0"/>
              <a:t>:   </a:t>
            </a:r>
            <a:r>
              <a:rPr lang="en-US" dirty="0">
                <a:solidFill>
                  <a:srgbClr val="FF0000"/>
                </a:solidFill>
              </a:rPr>
              <a:t>February 24, 2020 Contact Karla at coned@dal.ca</a:t>
            </a:r>
          </a:p>
          <a:p>
            <a:pPr>
              <a:lnSpc>
                <a:spcPct val="95000"/>
              </a:lnSpc>
            </a:pPr>
            <a:endParaRPr lang="en-US" dirty="0"/>
          </a:p>
        </p:txBody>
      </p:sp>
      <p:sp>
        <p:nvSpPr>
          <p:cNvPr id="6" name="TextBox 5"/>
          <p:cNvSpPr txBox="1"/>
          <p:nvPr/>
        </p:nvSpPr>
        <p:spPr>
          <a:xfrm>
            <a:off x="640080" y="2782772"/>
            <a:ext cx="10433966" cy="1174168"/>
          </a:xfrm>
          <a:prstGeom prst="rect">
            <a:avLst/>
          </a:prstGeom>
          <a:noFill/>
        </p:spPr>
        <p:txBody>
          <a:bodyPr wrap="square" rtlCol="0">
            <a:spAutoFit/>
          </a:bodyPr>
          <a:lstStyle/>
          <a:p>
            <a:pPr>
              <a:lnSpc>
                <a:spcPct val="95000"/>
              </a:lnSpc>
            </a:pPr>
            <a:r>
              <a:rPr lang="en-US" b="1" dirty="0"/>
              <a:t>Current </a:t>
            </a:r>
            <a:r>
              <a:rPr lang="en-US" b="1" dirty="0" smtClean="0"/>
              <a:t>Course: </a:t>
            </a:r>
            <a:r>
              <a:rPr lang="en-US" sz="2800" dirty="0" smtClean="0">
                <a:solidFill>
                  <a:srgbClr val="FF0000"/>
                </a:solidFill>
              </a:rPr>
              <a:t>Forensic </a:t>
            </a:r>
            <a:r>
              <a:rPr lang="en-US" sz="2800" dirty="0">
                <a:solidFill>
                  <a:srgbClr val="FF0000"/>
                </a:solidFill>
              </a:rPr>
              <a:t>Social Work: Foundational Law for Social Work and Human Service </a:t>
            </a:r>
            <a:r>
              <a:rPr lang="en-US" sz="2800" dirty="0" smtClean="0">
                <a:solidFill>
                  <a:srgbClr val="FF0000"/>
                </a:solidFill>
              </a:rPr>
              <a:t>Practice </a:t>
            </a:r>
            <a:r>
              <a:rPr lang="en-US" sz="2800" dirty="0">
                <a:solidFill>
                  <a:srgbClr val="FF0000"/>
                </a:solidFill>
              </a:rPr>
              <a:t>in Canada</a:t>
            </a:r>
          </a:p>
          <a:p>
            <a:pPr>
              <a:lnSpc>
                <a:spcPct val="95000"/>
              </a:lnSpc>
            </a:pPr>
            <a:endParaRPr lang="en-US" dirty="0"/>
          </a:p>
        </p:txBody>
      </p:sp>
    </p:spTree>
    <p:extLst>
      <p:ext uri="{BB962C8B-B14F-4D97-AF65-F5344CB8AC3E}">
        <p14:creationId xmlns:p14="http://schemas.microsoft.com/office/powerpoint/2010/main" val="286407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C74DABD-73CF-406F-A9D2-DD14A51C20E5}"/>
              </a:ext>
            </a:extLst>
          </p:cNvPr>
          <p:cNvSpPr txBox="1"/>
          <p:nvPr/>
        </p:nvSpPr>
        <p:spPr>
          <a:xfrm>
            <a:off x="640080" y="2074363"/>
            <a:ext cx="2752354" cy="2709275"/>
          </a:xfrm>
          <a:prstGeom prst="ellipse">
            <a:avLst/>
          </a:prstGeom>
          <a:solidFill>
            <a:schemeClr val="accent1"/>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200" kern="1200" dirty="0">
                <a:solidFill>
                  <a:srgbClr val="FFFFFF"/>
                </a:solidFill>
                <a:latin typeface="+mj-lt"/>
                <a:ea typeface="+mj-ea"/>
                <a:cs typeface="+mj-cs"/>
              </a:rPr>
              <a:t>WHAT IS IT?</a:t>
            </a:r>
          </a:p>
        </p:txBody>
      </p:sp>
      <p:pic>
        <p:nvPicPr>
          <p:cNvPr id="5" name="Content Placeholder 4" descr="A close up of a logo&#10;&#10;Description automatically generated">
            <a:extLst>
              <a:ext uri="{FF2B5EF4-FFF2-40B4-BE49-F238E27FC236}">
                <a16:creationId xmlns:a16="http://schemas.microsoft.com/office/drawing/2014/main" xmlns="" id="{87A7BC61-9A46-4EB6-8261-32DE2D9D10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038600" y="1405625"/>
            <a:ext cx="7188199" cy="4043361"/>
          </a:xfrm>
          <a:prstGeom prst="rect">
            <a:avLst/>
          </a:prstGeom>
        </p:spPr>
      </p:pic>
      <p:sp>
        <p:nvSpPr>
          <p:cNvPr id="2" name="Slide Number Placeholder 1">
            <a:extLst>
              <a:ext uri="{FF2B5EF4-FFF2-40B4-BE49-F238E27FC236}">
                <a16:creationId xmlns:a16="http://schemas.microsoft.com/office/drawing/2014/main" xmlns="" id="{ADCAC188-1911-44DD-8243-C40F525554B1}"/>
              </a:ext>
            </a:extLst>
          </p:cNvPr>
          <p:cNvSpPr>
            <a:spLocks noGrp="1"/>
          </p:cNvSpPr>
          <p:nvPr>
            <p:ph type="sldNum" sz="quarter" idx="13"/>
          </p:nvPr>
        </p:nvSpPr>
        <p:spPr>
          <a:xfrm>
            <a:off x="11310257" y="6356350"/>
            <a:ext cx="560009" cy="365125"/>
          </a:xfrm>
        </p:spPr>
        <p:txBody>
          <a:bodyPr vert="horz" lIns="91440" tIns="45720" rIns="91440" bIns="45720" rtlCol="0" anchor="ctr">
            <a:normAutofit/>
          </a:bodyPr>
          <a:lstStyle/>
          <a:p>
            <a:pPr algn="r">
              <a:spcAft>
                <a:spcPts val="600"/>
              </a:spcAft>
            </a:pPr>
            <a:fld id="{19B51A1E-902D-48AF-9020-955120F399B6}" type="slidenum">
              <a:rPr lang="en-US" noProof="0">
                <a:solidFill>
                  <a:srgbClr val="898989"/>
                </a:solidFill>
              </a:rPr>
              <a:pPr algn="r">
                <a:spcAft>
                  <a:spcPts val="600"/>
                </a:spcAft>
              </a:pPr>
              <a:t>9</a:t>
            </a:fld>
            <a:endParaRPr lang="en-US" noProof="0">
              <a:solidFill>
                <a:srgbClr val="898989"/>
              </a:solidFill>
            </a:endParaRPr>
          </a:p>
        </p:txBody>
      </p:sp>
    </p:spTree>
    <p:extLst>
      <p:ext uri="{BB962C8B-B14F-4D97-AF65-F5344CB8AC3E}">
        <p14:creationId xmlns:p14="http://schemas.microsoft.com/office/powerpoint/2010/main" val="3700674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84B30EC-0085-4B02-B549-85261AA7A7FD}" vid="{B38EAA63-7B49-47D5-A9B8-CCF1CC9145BA}"/>
    </a:ext>
  </a:extLst>
</a:theme>
</file>

<file path=ppt/theme/theme2.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1D8AE1-AF50-4238-9545-788684540ABB}">
  <ds:schemaRefs>
    <ds:schemaRef ds:uri="http://schemas.microsoft.com/sharepoint/v3/contenttype/forms"/>
  </ds:schemaRefs>
</ds:datastoreItem>
</file>

<file path=customXml/itemProps2.xml><?xml version="1.0" encoding="utf-8"?>
<ds:datastoreItem xmlns:ds="http://schemas.openxmlformats.org/officeDocument/2006/customXml" ds:itemID="{8519935D-ADE6-42ED-B568-839405AD6ABE}">
  <ds:schemaRefs>
    <ds:schemaRef ds:uri="71af3243-3dd4-4a8d-8c0d-dd76da1f02a5"/>
    <ds:schemaRef ds:uri="http://schemas.microsoft.com/office/2006/documentManagement/types"/>
    <ds:schemaRef ds:uri="16c05727-aa75-4e4a-9b5f-8a80a1165891"/>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B15BD18-190D-4514-9BDF-0746D033B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1417</Words>
  <Application>Microsoft Office PowerPoint</Application>
  <PresentationFormat>Widescreen</PresentationFormat>
  <Paragraphs>173</Paragraphs>
  <Slides>26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Angsana New</vt:lpstr>
      <vt:lpstr>Arial</vt:lpstr>
      <vt:lpstr>Calibri</vt:lpstr>
      <vt:lpstr>Century Gothic</vt:lpstr>
      <vt:lpstr>Corbel</vt:lpstr>
      <vt:lpstr>Georgia</vt:lpstr>
      <vt:lpstr>Times New Roman</vt:lpstr>
      <vt:lpstr>Wingdings</vt:lpstr>
      <vt:lpstr>Office Theme</vt:lpstr>
      <vt:lpstr>Class open house presentation</vt:lpstr>
      <vt:lpstr>Forensic Social Work: Essential Law for social justice work in the African Canadian community  </vt:lpstr>
      <vt:lpstr>      National Institute of Forensic Social Work  Canada's Industry Leader in Forensic Social Work Training and Consulting.    </vt:lpstr>
      <vt:lpstr>The Need </vt:lpstr>
      <vt:lpstr>Our Mission</vt:lpstr>
      <vt:lpstr>The Goal</vt:lpstr>
      <vt:lpstr>What is Forensic Social Work (FSW)?</vt:lpstr>
      <vt:lpstr>PowerPoint Presentation</vt:lpstr>
      <vt:lpstr>PowerPoint Presentation</vt:lpstr>
      <vt:lpstr>PowerPoint Presentation</vt:lpstr>
      <vt:lpstr>PowerPoint Presentation</vt:lpstr>
      <vt:lpstr>Social Justice(SJ) - A Value Goal of Social Work</vt:lpstr>
      <vt:lpstr> Social Justice - Access to Justice </vt:lpstr>
      <vt:lpstr>Social Justice Advocacy</vt:lpstr>
      <vt:lpstr>PowerPoint Presentation</vt:lpstr>
      <vt:lpstr>PowerPoint Presentation</vt:lpstr>
      <vt:lpstr>DOING Forensic social work</vt:lpstr>
      <vt:lpstr>PowerPoint Presentation</vt:lpstr>
      <vt:lpstr>Forensic Social Work- Your Role </vt:lpstr>
      <vt:lpstr>PowerPoint Presentation</vt:lpstr>
      <vt:lpstr>PowerPoint Presentation</vt:lpstr>
      <vt:lpstr>Reforming The Criminal Justice System</vt:lpstr>
      <vt:lpstr>DOING THE WORK (Accessing the Law &amp; Legal System)</vt:lpstr>
      <vt:lpstr>COUNT US IN  Nova Scotia Government Action Plan Sept 20, 2019</vt:lpstr>
      <vt:lpstr>Discussion Question (Small Groups)</vt:lpstr>
      <vt:lpstr>CONTACT US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2019-09-20T00:26:26Z</dcterms:created>
  <dcterms:modified xsi:type="dcterms:W3CDTF">2019-09-25T15:22:22Z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