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256" r:id="rId2"/>
    <p:sldId id="257" r:id="rId3"/>
    <p:sldId id="282" r:id="rId4"/>
    <p:sldId id="295" r:id="rId5"/>
    <p:sldId id="279" r:id="rId6"/>
    <p:sldId id="258" r:id="rId7"/>
    <p:sldId id="259" r:id="rId8"/>
    <p:sldId id="275" r:id="rId9"/>
    <p:sldId id="280" r:id="rId10"/>
    <p:sldId id="278" r:id="rId11"/>
    <p:sldId id="267" r:id="rId12"/>
    <p:sldId id="273" r:id="rId13"/>
    <p:sldId id="294" r:id="rId14"/>
    <p:sldId id="271" r:id="rId15"/>
    <p:sldId id="272" r:id="rId16"/>
    <p:sldId id="276" r:id="rId17"/>
    <p:sldId id="291" r:id="rId18"/>
    <p:sldId id="283" r:id="rId19"/>
    <p:sldId id="290" r:id="rId20"/>
  </p:sldIdLst>
  <p:sldSz cx="6858000" cy="9144000" type="overhead"/>
  <p:notesSz cx="6858000" cy="9144000"/>
  <p:defaultTextStyle>
    <a:defPPr>
      <a:defRPr lang="en-CA"/>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912"/>
    <a:srgbClr val="9F3009"/>
    <a:srgbClr val="C0C0C0"/>
    <a:srgbClr val="FFCC00"/>
    <a:srgbClr val="6E5100"/>
    <a:srgbClr val="CC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66" d="100"/>
          <a:sy n="66" d="100"/>
        </p:scale>
        <p:origin x="3138" y="66"/>
      </p:cViewPr>
      <p:guideLst>
        <p:guide orient="horz" pos="2880"/>
        <p:guide pos="2160"/>
      </p:guideLst>
    </p:cSldViewPr>
  </p:slideViewPr>
  <p:outlineViewPr>
    <p:cViewPr>
      <p:scale>
        <a:sx n="50" d="100"/>
        <a:sy n="50"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5.xml"/><Relationship Id="rId3" Type="http://schemas.openxmlformats.org/officeDocument/2006/relationships/slide" Target="slides/slide10.xml"/><Relationship Id="rId7" Type="http://schemas.openxmlformats.org/officeDocument/2006/relationships/slide" Target="slides/slide14.xml"/><Relationship Id="rId2" Type="http://schemas.openxmlformats.org/officeDocument/2006/relationships/slide" Target="slides/slide8.xml"/><Relationship Id="rId1" Type="http://schemas.openxmlformats.org/officeDocument/2006/relationships/slide" Target="slides/slide5.xml"/><Relationship Id="rId6" Type="http://schemas.openxmlformats.org/officeDocument/2006/relationships/slide" Target="slides/slide13.xml"/><Relationship Id="rId11" Type="http://schemas.openxmlformats.org/officeDocument/2006/relationships/slide" Target="slides/slide19.xml"/><Relationship Id="rId5" Type="http://schemas.openxmlformats.org/officeDocument/2006/relationships/slide" Target="slides/slide12.xml"/><Relationship Id="rId10" Type="http://schemas.openxmlformats.org/officeDocument/2006/relationships/slide" Target="slides/slide18.xml"/><Relationship Id="rId4" Type="http://schemas.openxmlformats.org/officeDocument/2006/relationships/slide" Target="slides/slide11.xml"/><Relationship Id="rId9"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CA" altLang="en-US"/>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45786CA-3F9B-4FC0-9AE7-442AF5A098E5}" type="slidenum">
              <a:rPr lang="en-CA" altLang="en-US"/>
              <a:pPr/>
              <a:t>‹#›</a:t>
            </a:fld>
            <a:endParaRPr lang="en-CA" altLang="en-US"/>
          </a:p>
        </p:txBody>
      </p:sp>
    </p:spTree>
    <p:extLst>
      <p:ext uri="{BB962C8B-B14F-4D97-AF65-F5344CB8AC3E}">
        <p14:creationId xmlns:p14="http://schemas.microsoft.com/office/powerpoint/2010/main" val="2254642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22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CA" altLang="en-US"/>
          </a:p>
        </p:txBody>
      </p:sp>
      <p:sp>
        <p:nvSpPr>
          <p:cNvPr id="12292" name="Rectangle 4"/>
          <p:cNvSpPr>
            <a:spLocks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CA" altLang="en-US"/>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677E1CD5-D6AD-4641-8CCA-C0C375BA6849}" type="slidenum">
              <a:rPr lang="en-CA" altLang="en-US"/>
              <a:pPr/>
              <a:t>‹#›</a:t>
            </a:fld>
            <a:endParaRPr lang="en-CA" altLang="en-US"/>
          </a:p>
        </p:txBody>
      </p:sp>
    </p:spTree>
    <p:extLst>
      <p:ext uri="{BB962C8B-B14F-4D97-AF65-F5344CB8AC3E}">
        <p14:creationId xmlns:p14="http://schemas.microsoft.com/office/powerpoint/2010/main" val="403047765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0D2DC5-1540-4781-9675-82D2B429B078}" type="slidenum">
              <a:rPr lang="en-CA" altLang="en-US"/>
              <a:pPr/>
              <a:t>1</a:t>
            </a:fld>
            <a:endParaRPr lang="en-CA" alt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59245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9A0ADB-64E8-4172-A661-16DD84F10056}" type="slidenum">
              <a:rPr lang="en-CA" altLang="en-US"/>
              <a:pPr/>
              <a:t>10</a:t>
            </a:fld>
            <a:endParaRPr lang="en-CA" altLang="en-US"/>
          </a:p>
        </p:txBody>
      </p:sp>
      <p:sp>
        <p:nvSpPr>
          <p:cNvPr id="99330" name="Rectangle 2"/>
          <p:cNvSpPr>
            <a:spLocks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65864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073C1D-89F2-4067-8928-C2311544263E}" type="slidenum">
              <a:rPr lang="en-CA" altLang="en-US"/>
              <a:pPr/>
              <a:t>11</a:t>
            </a:fld>
            <a:endParaRPr lang="en-CA" altLang="en-US"/>
          </a:p>
        </p:txBody>
      </p:sp>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3951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189838-A510-4F58-B7D0-42873963F265}" type="slidenum">
              <a:rPr lang="en-CA" altLang="en-US"/>
              <a:pPr/>
              <a:t>12</a:t>
            </a:fld>
            <a:endParaRPr lang="en-CA" altLang="en-US"/>
          </a:p>
        </p:txBody>
      </p:sp>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CA" altLang="en-US" b="1">
                <a:cs typeface="Times New Roman" panose="02020603050405020304" pitchFamily="18" charset="0"/>
              </a:rPr>
              <a:t>We must make certain that our youth of today have the opportunity to develop into productive members of society.  </a:t>
            </a:r>
          </a:p>
          <a:p>
            <a:endParaRPr lang="en-CA" altLang="en-US" b="1">
              <a:cs typeface="Times New Roman" panose="02020603050405020304" pitchFamily="18" charset="0"/>
            </a:endParaRPr>
          </a:p>
          <a:p>
            <a:r>
              <a:rPr lang="en-CA" altLang="en-US" b="1">
                <a:cs typeface="Times New Roman" panose="02020603050405020304" pitchFamily="18" charset="0"/>
              </a:rPr>
              <a:t>	Therefore, if that means alternative schooling, waiving fees for youth from improvised community to attend a recreational centre without costs, opening public health clinics in local communities, then that is what we must do.</a:t>
            </a:r>
          </a:p>
          <a:p>
            <a:endParaRPr lang="en-CA" altLang="en-US" b="1">
              <a:cs typeface="Times New Roman" panose="02020603050405020304" pitchFamily="18" charset="0"/>
            </a:endParaRPr>
          </a:p>
          <a:p>
            <a:r>
              <a:rPr lang="en-CA" altLang="en-US" b="1">
                <a:cs typeface="Times New Roman" panose="02020603050405020304" pitchFamily="18" charset="0"/>
              </a:rPr>
              <a:t>	Increase resources and services ( offer them in the area of concern) and not a 9-5 deal.</a:t>
            </a:r>
          </a:p>
          <a:p>
            <a:endParaRPr lang="en-CA" altLang="en-US" b="1">
              <a:cs typeface="Times New Roman" panose="02020603050405020304" pitchFamily="18" charset="0"/>
            </a:endParaRPr>
          </a:p>
          <a:p>
            <a:pPr>
              <a:buClr>
                <a:schemeClr val="tx1"/>
              </a:buClr>
              <a:buFont typeface="Wingdings" panose="05000000000000000000" pitchFamily="2" charset="2"/>
              <a:buChar char="ü"/>
            </a:pPr>
            <a:r>
              <a:rPr lang="en-CA" altLang="en-US" b="1">
                <a:cs typeface="Times New Roman" panose="02020603050405020304" pitchFamily="18" charset="0"/>
              </a:rPr>
              <a:t>Social workers and other professionals have a key role to play in the development of our youth for the future regarding their health &amp; well being, education, career development, life skills development.</a:t>
            </a:r>
          </a:p>
          <a:p>
            <a:endParaRPr lang="en-US" altLang="en-US" b="1">
              <a:cs typeface="Times New Roman" panose="02020603050405020304" pitchFamily="18" charset="0"/>
            </a:endParaRPr>
          </a:p>
        </p:txBody>
      </p:sp>
    </p:spTree>
    <p:extLst>
      <p:ext uri="{BB962C8B-B14F-4D97-AF65-F5344CB8AC3E}">
        <p14:creationId xmlns:p14="http://schemas.microsoft.com/office/powerpoint/2010/main" val="2605172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660CAC-B027-4F86-BFBF-2ECDF2D09ECA}" type="slidenum">
              <a:rPr lang="en-CA" altLang="en-US"/>
              <a:pPr/>
              <a:t>13</a:t>
            </a:fld>
            <a:endParaRPr lang="en-CA" altLang="en-US"/>
          </a:p>
        </p:txBody>
      </p:sp>
      <p:sp>
        <p:nvSpPr>
          <p:cNvPr id="109570" name="Rectangle 2"/>
          <p:cNvSpPr>
            <a:spLocks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2754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9D0F07-18BC-40C6-A733-51E08BA4B747}" type="slidenum">
              <a:rPr lang="en-CA" altLang="en-US"/>
              <a:pPr/>
              <a:t>14</a:t>
            </a:fld>
            <a:endParaRPr lang="en-CA" altLang="en-US"/>
          </a:p>
        </p:txBody>
      </p:sp>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altLang="en-US"/>
              <a:t>Females in the system – discuss psychiatric testing which is not gender appropriate.</a:t>
            </a:r>
          </a:p>
          <a:p>
            <a:endParaRPr lang="en-US" altLang="en-US"/>
          </a:p>
          <a:p>
            <a:r>
              <a:rPr lang="en-US" altLang="en-US"/>
              <a:t>Violent offences being defined as……</a:t>
            </a:r>
          </a:p>
        </p:txBody>
      </p:sp>
    </p:spTree>
    <p:extLst>
      <p:ext uri="{BB962C8B-B14F-4D97-AF65-F5344CB8AC3E}">
        <p14:creationId xmlns:p14="http://schemas.microsoft.com/office/powerpoint/2010/main" val="3893938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5E1F04-D091-4E55-AE20-CAC4968E8D63}" type="slidenum">
              <a:rPr lang="en-CA" altLang="en-US"/>
              <a:pPr/>
              <a:t>15</a:t>
            </a:fld>
            <a:endParaRPr lang="en-CA" altLang="en-US"/>
          </a:p>
        </p:txBody>
      </p:sp>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p:txBody>
          <a:bodyPr/>
          <a:lstStyle/>
          <a:p>
            <a:pPr marL="228600" indent="-228600"/>
            <a:r>
              <a:rPr lang="en-US" altLang="en-US"/>
              <a:t>Mental health Assessments; </a:t>
            </a:r>
          </a:p>
          <a:p>
            <a:pPr marL="228600" indent="-228600">
              <a:buFontTx/>
              <a:buAutoNum type="arabicPeriod"/>
            </a:pPr>
            <a:r>
              <a:rPr lang="en-US" altLang="en-US"/>
              <a:t>Long waits.</a:t>
            </a:r>
          </a:p>
          <a:p>
            <a:pPr marL="228600" indent="-228600">
              <a:buFontTx/>
              <a:buAutoNum type="arabicPeriod"/>
            </a:pPr>
            <a:r>
              <a:rPr lang="en-US" altLang="en-US"/>
              <a:t>Not enough lawyers and parents/guardians asking for assessments.</a:t>
            </a:r>
          </a:p>
        </p:txBody>
      </p:sp>
    </p:spTree>
    <p:extLst>
      <p:ext uri="{BB962C8B-B14F-4D97-AF65-F5344CB8AC3E}">
        <p14:creationId xmlns:p14="http://schemas.microsoft.com/office/powerpoint/2010/main" val="144336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BFF24D-4F67-48E4-A760-B814D1B3C910}" type="slidenum">
              <a:rPr lang="en-CA" altLang="en-US"/>
              <a:pPr/>
              <a:t>16</a:t>
            </a:fld>
            <a:endParaRPr lang="en-CA" alt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04639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27F6FF-FDCD-4E11-B972-883A70BFCEDD}" type="slidenum">
              <a:rPr lang="en-CA" altLang="en-US"/>
              <a:pPr/>
              <a:t>17</a:t>
            </a:fld>
            <a:endParaRPr lang="en-CA" altLang="en-US"/>
          </a:p>
        </p:txBody>
      </p:sp>
      <p:sp>
        <p:nvSpPr>
          <p:cNvPr id="110594" name="Rectangle 2"/>
          <p:cNvSpPr>
            <a:spLocks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219229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24D922-6048-4D74-AAC0-1139A0B60CFD}" type="slidenum">
              <a:rPr lang="en-CA" altLang="en-US"/>
              <a:pPr/>
              <a:t>18</a:t>
            </a:fld>
            <a:endParaRPr lang="en-CA" altLang="en-US"/>
          </a:p>
        </p:txBody>
      </p:sp>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p:txBody>
          <a:bodyPr/>
          <a:lstStyle/>
          <a:p>
            <a:pPr marL="228600" indent="-228600">
              <a:buClr>
                <a:schemeClr val="tx1"/>
              </a:buClr>
              <a:buFont typeface="Wingdings" panose="05000000000000000000" pitchFamily="2" charset="2"/>
              <a:buChar char="v"/>
            </a:pPr>
            <a:r>
              <a:rPr lang="en-CA" altLang="en-US" sz="1100" b="1">
                <a:cs typeface="Times New Roman" panose="02020603050405020304" pitchFamily="18" charset="0"/>
              </a:rPr>
              <a:t>Community involvement - the YCJA encourages victims, families, volunteer groups, teachers, psychologists, and the wider community to participate many different ways in the youth justice system.  (Section on Conferencing).  The YCJA also promotes the use of Youth Justice Committees, which are groups of citizens who can help administer the law or participate in any programs or services for young people.</a:t>
            </a:r>
          </a:p>
          <a:p>
            <a:pPr marL="228600" indent="-228600"/>
            <a:endParaRPr lang="en-US" altLang="en-US"/>
          </a:p>
          <a:p>
            <a:pPr marL="228600" indent="-228600">
              <a:buClr>
                <a:schemeClr val="tx1"/>
              </a:buClr>
              <a:buFont typeface="Wingdings" panose="05000000000000000000" pitchFamily="2" charset="2"/>
              <a:buChar char="v"/>
            </a:pPr>
            <a:r>
              <a:rPr lang="en-CA" altLang="en-US" sz="1100" b="1">
                <a:cs typeface="Times New Roman" panose="02020603050405020304" pitchFamily="18" charset="0"/>
              </a:rPr>
              <a:t>The youth justice system and all those involved does not work in isolation of other systems.  Education, health, and the employment industry have a direct link to youth justice. </a:t>
            </a:r>
          </a:p>
          <a:p>
            <a:pPr marL="228600" indent="-228600">
              <a:buClr>
                <a:schemeClr val="tx1"/>
              </a:buClr>
              <a:buFont typeface="Wingdings" panose="05000000000000000000" pitchFamily="2" charset="2"/>
              <a:buChar char="v"/>
            </a:pPr>
            <a:endParaRPr lang="en-CA" altLang="en-US" sz="1100" b="1">
              <a:cs typeface="Times New Roman" panose="02020603050405020304" pitchFamily="18" charset="0"/>
            </a:endParaRPr>
          </a:p>
          <a:p>
            <a:pPr marL="228600" indent="-228600">
              <a:buClr>
                <a:schemeClr val="tx1"/>
              </a:buClr>
              <a:buFont typeface="Wingdings" panose="05000000000000000000" pitchFamily="2" charset="2"/>
              <a:buChar char="v"/>
            </a:pPr>
            <a:r>
              <a:rPr lang="en-CA" altLang="en-US" sz="1100" b="1">
                <a:cs typeface="Times New Roman" panose="02020603050405020304" pitchFamily="18" charset="0"/>
              </a:rPr>
              <a:t>If we are going to work toward raising healthy productive children, families, and build safe communities, we need only look as far as the theme of this conference for what may be the most realistic and logical approach to addressing the issues of youth justice, which is an Africentric Approach. </a:t>
            </a:r>
          </a:p>
          <a:p>
            <a:pPr marL="228600" indent="-228600"/>
            <a:r>
              <a:rPr lang="en-CA" altLang="en-US" b="1">
                <a:cs typeface="Times New Roman" panose="02020603050405020304" pitchFamily="18" charset="0"/>
              </a:rPr>
              <a:t>It takes a village to raise children and to build safe and healthy communities.  We all have a role to play and a responsibility to participate. We can do this in the youth justice system by:</a:t>
            </a:r>
          </a:p>
          <a:p>
            <a:pPr marL="228600" indent="-228600"/>
            <a:endParaRPr lang="en-CA" altLang="en-US" b="1">
              <a:cs typeface="Times New Roman" panose="02020603050405020304" pitchFamily="18" charset="0"/>
            </a:endParaRPr>
          </a:p>
          <a:p>
            <a:pPr marL="228600" indent="-228600">
              <a:buClr>
                <a:schemeClr val="tx1"/>
              </a:buClr>
              <a:buFontTx/>
              <a:buAutoNum type="arabicPeriod"/>
            </a:pPr>
            <a:r>
              <a:rPr lang="en-CA" altLang="en-US" sz="1100" b="1">
                <a:cs typeface="Times New Roman" panose="02020603050405020304" pitchFamily="18" charset="0"/>
              </a:rPr>
              <a:t>Reinforcing respect for societal values.</a:t>
            </a:r>
          </a:p>
          <a:p>
            <a:pPr marL="228600" indent="-228600">
              <a:buClr>
                <a:schemeClr val="tx1"/>
              </a:buClr>
              <a:buFontTx/>
              <a:buAutoNum type="arabicPeriod"/>
            </a:pPr>
            <a:r>
              <a:rPr lang="en-CA" altLang="en-US" sz="1100" b="1">
                <a:cs typeface="Times New Roman" panose="02020603050405020304" pitchFamily="18" charset="0"/>
              </a:rPr>
              <a:t>Encourage young offenders to repair the harm done to victims.</a:t>
            </a:r>
          </a:p>
          <a:p>
            <a:pPr marL="228600" indent="-228600">
              <a:buClr>
                <a:schemeClr val="tx1"/>
              </a:buClr>
              <a:buFontTx/>
              <a:buAutoNum type="arabicPeriod"/>
            </a:pPr>
            <a:r>
              <a:rPr lang="en-CA" altLang="en-US" sz="1100" b="1">
                <a:cs typeface="Times New Roman" panose="02020603050405020304" pitchFamily="18" charset="0"/>
              </a:rPr>
              <a:t>Require that actions taken should be meaningful to the offender given his or her needs and level of development, and should involve the parents, extended family, community where possible.</a:t>
            </a:r>
          </a:p>
          <a:p>
            <a:pPr marL="228600" indent="-228600">
              <a:buClr>
                <a:schemeClr val="tx1"/>
              </a:buClr>
              <a:buFontTx/>
              <a:buAutoNum type="arabicPeriod"/>
            </a:pPr>
            <a:r>
              <a:rPr lang="en-CA" altLang="en-US" sz="1100" b="1">
                <a:cs typeface="Times New Roman" panose="02020603050405020304" pitchFamily="18" charset="0"/>
              </a:rPr>
              <a:t>Respect gender, ethnic, cultural and linguistic differences and respect to the needs of young people with special requirements.</a:t>
            </a:r>
          </a:p>
          <a:p>
            <a:pPr marL="228600" indent="-228600"/>
            <a:r>
              <a:rPr lang="en-CA" altLang="en-US" sz="1100" b="1">
                <a:cs typeface="Times New Roman" panose="02020603050405020304" pitchFamily="18" charset="0"/>
              </a:rPr>
              <a:t>5. 	We need to integrate the services of systems such as Education, health and the criminal justice system so that we can offer multidisciplinary professional services .</a:t>
            </a:r>
          </a:p>
          <a:p>
            <a:pPr marL="228600" indent="-228600">
              <a:buClr>
                <a:schemeClr val="tx1"/>
              </a:buClr>
              <a:buFontTx/>
              <a:buAutoNum type="arabicPeriod"/>
            </a:pPr>
            <a:endParaRPr lang="en-CA" altLang="en-US" sz="1100" b="1">
              <a:cs typeface="Times New Roman" panose="02020603050405020304" pitchFamily="18" charset="0"/>
            </a:endParaRPr>
          </a:p>
          <a:p>
            <a:pPr marL="228600" indent="-228600"/>
            <a:endParaRPr lang="en-US" altLang="en-US"/>
          </a:p>
        </p:txBody>
      </p:sp>
    </p:spTree>
    <p:extLst>
      <p:ext uri="{BB962C8B-B14F-4D97-AF65-F5344CB8AC3E}">
        <p14:creationId xmlns:p14="http://schemas.microsoft.com/office/powerpoint/2010/main" val="2514924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7256A1-8830-478B-AABE-6353B2EECB86}" type="slidenum">
              <a:rPr lang="en-CA" altLang="en-US"/>
              <a:pPr/>
              <a:t>19</a:t>
            </a:fld>
            <a:endParaRPr lang="en-CA" altLang="en-US"/>
          </a:p>
        </p:txBody>
      </p:sp>
      <p:sp>
        <p:nvSpPr>
          <p:cNvPr id="108546" name="Rectangle 2"/>
          <p:cNvSpPr>
            <a:spLocks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5641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93D3EC-A2AC-4B82-A76A-318736C661D5}" type="slidenum">
              <a:rPr lang="en-CA" altLang="en-US"/>
              <a:pPr/>
              <a:t>2</a:t>
            </a:fld>
            <a:endParaRPr lang="en-CA" altLang="en-US"/>
          </a:p>
        </p:txBody>
      </p:sp>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76795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9BD8C6-2AD6-4E19-9F3F-3D7D9E189478}" type="slidenum">
              <a:rPr lang="en-CA" altLang="en-US"/>
              <a:pPr/>
              <a:t>3</a:t>
            </a:fld>
            <a:endParaRPr lang="en-CA" altLang="en-US"/>
          </a:p>
        </p:txBody>
      </p:sp>
      <p:sp>
        <p:nvSpPr>
          <p:cNvPr id="100354" name="Rectangle 2"/>
          <p:cNvSpPr>
            <a:spLocks noChangeArrowheads="1" noTextEdit="1"/>
          </p:cNvSpPr>
          <p:nvPr>
            <p:ph type="sldImg"/>
          </p:nvPr>
        </p:nvSpPr>
        <p:spPr>
          <a:ln/>
        </p:spPr>
      </p:sp>
      <p:sp>
        <p:nvSpPr>
          <p:cNvPr id="100355" name="Rectangle 3"/>
          <p:cNvSpPr>
            <a:spLocks noGrp="1" noChangeArrowheads="1"/>
          </p:cNvSpPr>
          <p:nvPr>
            <p:ph type="body" idx="1"/>
          </p:nvPr>
        </p:nvSpPr>
        <p:spPr/>
        <p:txBody>
          <a:bodyPr/>
          <a:lstStyle/>
          <a:p>
            <a:pPr>
              <a:buClr>
                <a:schemeClr val="tx1"/>
              </a:buClr>
              <a:buFont typeface="Wingdings" panose="05000000000000000000" pitchFamily="2" charset="2"/>
              <a:buChar char="q"/>
            </a:pPr>
            <a:r>
              <a:rPr lang="en-CA" altLang="en-US" b="1">
                <a:cs typeface="Times New Roman" panose="02020603050405020304" pitchFamily="18" charset="0"/>
              </a:rPr>
              <a:t>It usually takes 6-9 mos. to bring a youth matter to trial.</a:t>
            </a:r>
          </a:p>
          <a:p>
            <a:pPr>
              <a:buClr>
                <a:schemeClr val="tx1"/>
              </a:buClr>
              <a:buFont typeface="Wingdings" panose="05000000000000000000" pitchFamily="2" charset="2"/>
              <a:buNone/>
            </a:pPr>
            <a:r>
              <a:rPr lang="en-CA" altLang="en-US" b="1">
                <a:cs typeface="Times New Roman" panose="02020603050405020304" pitchFamily="18" charset="0"/>
              </a:rPr>
              <a:t>	</a:t>
            </a:r>
          </a:p>
          <a:p>
            <a:endParaRPr lang="en-US" altLang="en-US"/>
          </a:p>
        </p:txBody>
      </p:sp>
    </p:spTree>
    <p:extLst>
      <p:ext uri="{BB962C8B-B14F-4D97-AF65-F5344CB8AC3E}">
        <p14:creationId xmlns:p14="http://schemas.microsoft.com/office/powerpoint/2010/main" val="368778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3CF217-837B-426C-A64B-5B809C90F970}" type="slidenum">
              <a:rPr lang="en-CA" altLang="en-US"/>
              <a:pPr/>
              <a:t>4</a:t>
            </a:fld>
            <a:endParaRPr lang="en-CA" altLang="en-US"/>
          </a:p>
        </p:txBody>
      </p:sp>
      <p:sp>
        <p:nvSpPr>
          <p:cNvPr id="113666" name="Rectangle 2"/>
          <p:cNvSpPr>
            <a:spLocks noChangeArrowheads="1" noTextEdit="1"/>
          </p:cNvSpPr>
          <p:nvPr>
            <p:ph type="sldImg"/>
          </p:nvPr>
        </p:nvSpPr>
        <p:spPr>
          <a:ln/>
        </p:spPr>
      </p:sp>
      <p:sp>
        <p:nvSpPr>
          <p:cNvPr id="113667" name="Rectangle 3"/>
          <p:cNvSpPr>
            <a:spLocks noGrp="1" noChangeArrowheads="1"/>
          </p:cNvSpPr>
          <p:nvPr>
            <p:ph type="body" idx="1"/>
          </p:nvPr>
        </p:nvSpPr>
        <p:spPr/>
        <p:txBody>
          <a:bodyPr/>
          <a:lstStyle/>
          <a:p>
            <a:pPr>
              <a:buClr>
                <a:schemeClr val="tx1"/>
              </a:buClr>
              <a:buFont typeface="Wingdings" panose="05000000000000000000" pitchFamily="2" charset="2"/>
              <a:buChar char="v"/>
            </a:pPr>
            <a:r>
              <a:rPr lang="en-CA" altLang="en-US" b="1">
                <a:cs typeface="Times New Roman" panose="02020603050405020304" pitchFamily="18" charset="0"/>
              </a:rPr>
              <a:t>( might want o add or who show signs of becoming involved in the system.</a:t>
            </a:r>
          </a:p>
          <a:p>
            <a:endParaRPr lang="en-US" altLang="en-US"/>
          </a:p>
        </p:txBody>
      </p:sp>
    </p:spTree>
    <p:extLst>
      <p:ext uri="{BB962C8B-B14F-4D97-AF65-F5344CB8AC3E}">
        <p14:creationId xmlns:p14="http://schemas.microsoft.com/office/powerpoint/2010/main" val="1129286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B81028-7C80-4A0B-A0C5-2D55E35CD3A0}" type="slidenum">
              <a:rPr lang="en-CA" altLang="en-US"/>
              <a:pPr/>
              <a:t>5</a:t>
            </a:fld>
            <a:endParaRPr lang="en-CA" altLang="en-US"/>
          </a:p>
        </p:txBody>
      </p:sp>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9477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50178-CED7-4613-8788-8EE5C07A4A75}" type="slidenum">
              <a:rPr lang="en-CA" altLang="en-US"/>
              <a:pPr/>
              <a:t>6</a:t>
            </a:fld>
            <a:endParaRPr lang="en-CA" altLang="en-US"/>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8810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4E2655-A420-4DAB-8471-BF5C198F195C}" type="slidenum">
              <a:rPr lang="en-CA" altLang="en-US"/>
              <a:pPr/>
              <a:t>7</a:t>
            </a:fld>
            <a:endParaRPr lang="en-CA" alt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60143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03889D-FB35-4811-ADD9-F539B9EC22FD}" type="slidenum">
              <a:rPr lang="en-CA" altLang="en-US"/>
              <a:pPr/>
              <a:t>8</a:t>
            </a:fld>
            <a:endParaRPr lang="en-CA" altLang="en-US"/>
          </a:p>
        </p:txBody>
      </p:sp>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ltLang="en-US"/>
              <a:t>Concerns: </a:t>
            </a:r>
          </a:p>
          <a:p>
            <a:endParaRPr lang="en-US" altLang="en-US"/>
          </a:p>
          <a:p>
            <a:r>
              <a:rPr lang="en-US" altLang="en-US"/>
              <a:t>Nunn Enquiry – Archie Billard case</a:t>
            </a:r>
          </a:p>
          <a:p>
            <a:r>
              <a:rPr lang="en-US" altLang="en-US"/>
              <a:t>                       What does a youth have to do to be locked up?</a:t>
            </a:r>
          </a:p>
        </p:txBody>
      </p:sp>
    </p:spTree>
    <p:extLst>
      <p:ext uri="{BB962C8B-B14F-4D97-AF65-F5344CB8AC3E}">
        <p14:creationId xmlns:p14="http://schemas.microsoft.com/office/powerpoint/2010/main" val="2708336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762B44-7DF8-406E-B129-C12D92F7FEA4}" type="slidenum">
              <a:rPr lang="en-CA" altLang="en-US"/>
              <a:pPr/>
              <a:t>9</a:t>
            </a:fld>
            <a:endParaRPr lang="en-CA" altLang="en-US"/>
          </a:p>
        </p:txBody>
      </p:sp>
      <p:sp>
        <p:nvSpPr>
          <p:cNvPr id="98306" name="Rectangle 2"/>
          <p:cNvSpPr>
            <a:spLocks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14181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5714" name="Group 2"/>
          <p:cNvGrpSpPr>
            <a:grpSpLocks/>
          </p:cNvGrpSpPr>
          <p:nvPr/>
        </p:nvGrpSpPr>
        <p:grpSpPr bwMode="auto">
          <a:xfrm>
            <a:off x="-776288" y="2070100"/>
            <a:ext cx="7634288" cy="7073900"/>
            <a:chOff x="-652" y="978"/>
            <a:chExt cx="6412" cy="3342"/>
          </a:xfrm>
        </p:grpSpPr>
        <p:sp>
          <p:nvSpPr>
            <p:cNvPr id="11571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71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5717" name="Rectangle 5"/>
          <p:cNvSpPr>
            <a:spLocks noGrp="1" noChangeArrowheads="1"/>
          </p:cNvSpPr>
          <p:nvPr>
            <p:ph type="ctrTitle" sz="quarter"/>
          </p:nvPr>
        </p:nvSpPr>
        <p:spPr>
          <a:xfrm>
            <a:off x="969963" y="1016000"/>
            <a:ext cx="5829300" cy="1524000"/>
          </a:xfrm>
        </p:spPr>
        <p:txBody>
          <a:bodyPr anchor="b"/>
          <a:lstStyle>
            <a:lvl1pPr>
              <a:defRPr/>
            </a:lvl1pPr>
          </a:lstStyle>
          <a:p>
            <a:pPr lvl="0"/>
            <a:r>
              <a:rPr lang="en-US" altLang="en-US" noProof="0" smtClean="0"/>
              <a:t>Click to edit Master title style</a:t>
            </a:r>
          </a:p>
        </p:txBody>
      </p:sp>
      <p:sp>
        <p:nvSpPr>
          <p:cNvPr id="115718" name="Rectangle 6"/>
          <p:cNvSpPr>
            <a:spLocks noGrp="1" noChangeArrowheads="1"/>
          </p:cNvSpPr>
          <p:nvPr>
            <p:ph type="subTitle" sz="quarter" idx="1"/>
          </p:nvPr>
        </p:nvSpPr>
        <p:spPr>
          <a:xfrm>
            <a:off x="514350" y="4572000"/>
            <a:ext cx="4800600" cy="2336800"/>
          </a:xfrm>
        </p:spPr>
        <p:txBody>
          <a:bodyPr lIns="92075" tIns="46038" rIns="92075" bIns="46038" anchor="ct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15719" name="Rectangle 7"/>
          <p:cNvSpPr>
            <a:spLocks noGrp="1" noChangeArrowheads="1"/>
          </p:cNvSpPr>
          <p:nvPr>
            <p:ph type="dt" sz="quarter" idx="2"/>
          </p:nvPr>
        </p:nvSpPr>
        <p:spPr/>
        <p:txBody>
          <a:bodyPr/>
          <a:lstStyle>
            <a:lvl1pPr>
              <a:defRPr/>
            </a:lvl1pPr>
          </a:lstStyle>
          <a:p>
            <a:endParaRPr lang="en-US" altLang="en-US"/>
          </a:p>
        </p:txBody>
      </p:sp>
      <p:sp>
        <p:nvSpPr>
          <p:cNvPr id="115720" name="Rectangle 8"/>
          <p:cNvSpPr>
            <a:spLocks noGrp="1" noChangeArrowheads="1"/>
          </p:cNvSpPr>
          <p:nvPr>
            <p:ph type="ftr" sz="quarter" idx="3"/>
          </p:nvPr>
        </p:nvSpPr>
        <p:spPr/>
        <p:txBody>
          <a:bodyPr/>
          <a:lstStyle>
            <a:lvl1pPr>
              <a:defRPr/>
            </a:lvl1pPr>
          </a:lstStyle>
          <a:p>
            <a:endParaRPr lang="en-US" altLang="en-US"/>
          </a:p>
        </p:txBody>
      </p:sp>
      <p:sp>
        <p:nvSpPr>
          <p:cNvPr id="115721" name="Rectangle 9"/>
          <p:cNvSpPr>
            <a:spLocks noGrp="1" noChangeArrowheads="1"/>
          </p:cNvSpPr>
          <p:nvPr>
            <p:ph type="sldNum" sz="quarter" idx="4"/>
          </p:nvPr>
        </p:nvSpPr>
        <p:spPr/>
        <p:txBody>
          <a:bodyPr/>
          <a:lstStyle>
            <a:lvl1pPr>
              <a:defRPr/>
            </a:lvl1pPr>
          </a:lstStyle>
          <a:p>
            <a:fld id="{BFE35F3E-0932-48BD-B0C1-E4E775C7E72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AD7B639-546E-48D4-AD1A-E89AD325B378}" type="slidenum">
              <a:rPr lang="en-US" altLang="en-US"/>
              <a:pPr/>
              <a:t>‹#›</a:t>
            </a:fld>
            <a:endParaRPr lang="en-US" altLang="en-US"/>
          </a:p>
        </p:txBody>
      </p:sp>
    </p:spTree>
    <p:extLst>
      <p:ext uri="{BB962C8B-B14F-4D97-AF65-F5344CB8AC3E}">
        <p14:creationId xmlns:p14="http://schemas.microsoft.com/office/powerpoint/2010/main" val="36441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61BED42-9899-4BAF-B8E1-59FF3BEEB779}" type="slidenum">
              <a:rPr lang="en-US" altLang="en-US"/>
              <a:pPr/>
              <a:t>‹#›</a:t>
            </a:fld>
            <a:endParaRPr lang="en-US" altLang="en-US"/>
          </a:p>
        </p:txBody>
      </p:sp>
    </p:spTree>
    <p:extLst>
      <p:ext uri="{BB962C8B-B14F-4D97-AF65-F5344CB8AC3E}">
        <p14:creationId xmlns:p14="http://schemas.microsoft.com/office/powerpoint/2010/main" val="286047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17F557-FD3F-44A2-8104-513A0A8C4F0D}" type="slidenum">
              <a:rPr lang="en-US" altLang="en-US"/>
              <a:pPr/>
              <a:t>‹#›</a:t>
            </a:fld>
            <a:endParaRPr lang="en-US" altLang="en-US"/>
          </a:p>
        </p:txBody>
      </p:sp>
    </p:spTree>
    <p:extLst>
      <p:ext uri="{BB962C8B-B14F-4D97-AF65-F5344CB8AC3E}">
        <p14:creationId xmlns:p14="http://schemas.microsoft.com/office/powerpoint/2010/main" val="296508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279650"/>
            <a:ext cx="5915025" cy="3803650"/>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468313" y="6119813"/>
            <a:ext cx="5915025" cy="2000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C7E3D4E-F19B-4499-A32C-DFCB6CDF1E28}" type="slidenum">
              <a:rPr lang="en-US" altLang="en-US"/>
              <a:pPr/>
              <a:t>‹#›</a:t>
            </a:fld>
            <a:endParaRPr lang="en-US" altLang="en-US"/>
          </a:p>
        </p:txBody>
      </p:sp>
    </p:spTree>
    <p:extLst>
      <p:ext uri="{BB962C8B-B14F-4D97-AF65-F5344CB8AC3E}">
        <p14:creationId xmlns:p14="http://schemas.microsoft.com/office/powerpoint/2010/main" val="1105392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641600"/>
            <a:ext cx="283845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641600"/>
            <a:ext cx="283845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84EEDD3-64AD-40D9-AEE0-BF7DAA7F0C8B}" type="slidenum">
              <a:rPr lang="en-US" altLang="en-US"/>
              <a:pPr/>
              <a:t>‹#›</a:t>
            </a:fld>
            <a:endParaRPr lang="en-US" altLang="en-US"/>
          </a:p>
        </p:txBody>
      </p:sp>
    </p:spTree>
    <p:extLst>
      <p:ext uri="{BB962C8B-B14F-4D97-AF65-F5344CB8AC3E}">
        <p14:creationId xmlns:p14="http://schemas.microsoft.com/office/powerpoint/2010/main" val="2670310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487363"/>
            <a:ext cx="5915025" cy="1766887"/>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473075" y="2241550"/>
            <a:ext cx="2900363"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340100"/>
            <a:ext cx="2900363"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71863" y="2241550"/>
            <a:ext cx="2916237" cy="10985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6237" cy="4913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FA95E74F-2A00-47A7-9780-A8D41369981A}" type="slidenum">
              <a:rPr lang="en-US" altLang="en-US"/>
              <a:pPr/>
              <a:t>‹#›</a:t>
            </a:fld>
            <a:endParaRPr lang="en-US" altLang="en-US"/>
          </a:p>
        </p:txBody>
      </p:sp>
    </p:spTree>
    <p:extLst>
      <p:ext uri="{BB962C8B-B14F-4D97-AF65-F5344CB8AC3E}">
        <p14:creationId xmlns:p14="http://schemas.microsoft.com/office/powerpoint/2010/main" val="348904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A9C20B7C-42AB-4658-B7DE-0E2F2942B3E9}" type="slidenum">
              <a:rPr lang="en-US" altLang="en-US"/>
              <a:pPr/>
              <a:t>‹#›</a:t>
            </a:fld>
            <a:endParaRPr lang="en-US" altLang="en-US"/>
          </a:p>
        </p:txBody>
      </p:sp>
    </p:spTree>
    <p:extLst>
      <p:ext uri="{BB962C8B-B14F-4D97-AF65-F5344CB8AC3E}">
        <p14:creationId xmlns:p14="http://schemas.microsoft.com/office/powerpoint/2010/main" val="2524820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E8E91BD-E4CC-43BC-93AE-7C8F60FB3C3A}" type="slidenum">
              <a:rPr lang="en-US" altLang="en-US"/>
              <a:pPr/>
              <a:t>‹#›</a:t>
            </a:fld>
            <a:endParaRPr lang="en-US" altLang="en-US"/>
          </a:p>
        </p:txBody>
      </p:sp>
    </p:spTree>
    <p:extLst>
      <p:ext uri="{BB962C8B-B14F-4D97-AF65-F5344CB8AC3E}">
        <p14:creationId xmlns:p14="http://schemas.microsoft.com/office/powerpoint/2010/main" val="3340081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2916238" y="1316038"/>
            <a:ext cx="3471862" cy="64992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5EAD25C-686E-4CDB-A9DD-5932E9F89479}" type="slidenum">
              <a:rPr lang="en-US" altLang="en-US"/>
              <a:pPr/>
              <a:t>‹#›</a:t>
            </a:fld>
            <a:endParaRPr lang="en-US" altLang="en-US"/>
          </a:p>
        </p:txBody>
      </p:sp>
    </p:spTree>
    <p:extLst>
      <p:ext uri="{BB962C8B-B14F-4D97-AF65-F5344CB8AC3E}">
        <p14:creationId xmlns:p14="http://schemas.microsoft.com/office/powerpoint/2010/main" val="16268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09600"/>
            <a:ext cx="2211388" cy="21336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2916238" y="1316038"/>
            <a:ext cx="3471862" cy="6499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473075" y="2743200"/>
            <a:ext cx="2211388" cy="508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57411AD-ECE9-4B46-8EC0-FB60B37B415C}" type="slidenum">
              <a:rPr lang="en-US" altLang="en-US"/>
              <a:pPr/>
              <a:t>‹#›</a:t>
            </a:fld>
            <a:endParaRPr lang="en-US" altLang="en-US"/>
          </a:p>
        </p:txBody>
      </p:sp>
    </p:spTree>
    <p:extLst>
      <p:ext uri="{BB962C8B-B14F-4D97-AF65-F5344CB8AC3E}">
        <p14:creationId xmlns:p14="http://schemas.microsoft.com/office/powerpoint/2010/main" val="93911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14690" name="Group 2"/>
          <p:cNvGrpSpPr>
            <a:grpSpLocks/>
          </p:cNvGrpSpPr>
          <p:nvPr/>
        </p:nvGrpSpPr>
        <p:grpSpPr bwMode="auto">
          <a:xfrm>
            <a:off x="0" y="1588"/>
            <a:ext cx="6850063" cy="9128125"/>
            <a:chOff x="0" y="1"/>
            <a:chExt cx="5753" cy="4312"/>
          </a:xfrm>
        </p:grpSpPr>
        <p:sp>
          <p:nvSpPr>
            <p:cNvPr id="114691"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69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4693" name="Rectangle 5"/>
          <p:cNvSpPr>
            <a:spLocks noGrp="1" noChangeArrowheads="1"/>
          </p:cNvSpPr>
          <p:nvPr>
            <p:ph type="title"/>
          </p:nvPr>
        </p:nvSpPr>
        <p:spPr bwMode="auto">
          <a:xfrm>
            <a:off x="514350" y="812800"/>
            <a:ext cx="5829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14694" name="Rectangle 6"/>
          <p:cNvSpPr>
            <a:spLocks noGrp="1" noChangeArrowheads="1"/>
          </p:cNvSpPr>
          <p:nvPr>
            <p:ph type="dt" sz="half" idx="2"/>
          </p:nvPr>
        </p:nvSpPr>
        <p:spPr bwMode="auto">
          <a:xfrm>
            <a:off x="51435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sz="1400"/>
            </a:lvl1pPr>
          </a:lstStyle>
          <a:p>
            <a:endParaRPr lang="en-US" altLang="en-US"/>
          </a:p>
        </p:txBody>
      </p:sp>
      <p:sp>
        <p:nvSpPr>
          <p:cNvPr id="114695" name="Rectangle 7"/>
          <p:cNvSpPr>
            <a:spLocks noGrp="1" noChangeArrowheads="1"/>
          </p:cNvSpPr>
          <p:nvPr>
            <p:ph type="ftr" sz="quarter" idx="3"/>
          </p:nvPr>
        </p:nvSpPr>
        <p:spPr bwMode="auto">
          <a:xfrm>
            <a:off x="2343150" y="8331200"/>
            <a:ext cx="21717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a:defRPr sz="1400"/>
            </a:lvl1pPr>
          </a:lstStyle>
          <a:p>
            <a:endParaRPr lang="en-US" altLang="en-US"/>
          </a:p>
        </p:txBody>
      </p:sp>
      <p:sp>
        <p:nvSpPr>
          <p:cNvPr id="114696" name="Rectangle 8"/>
          <p:cNvSpPr>
            <a:spLocks noGrp="1" noChangeArrowheads="1"/>
          </p:cNvSpPr>
          <p:nvPr>
            <p:ph type="sldNum" sz="quarter" idx="4"/>
          </p:nvPr>
        </p:nvSpPr>
        <p:spPr bwMode="auto">
          <a:xfrm>
            <a:off x="4914900" y="8331200"/>
            <a:ext cx="14287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r">
              <a:defRPr sz="1400"/>
            </a:lvl1pPr>
          </a:lstStyle>
          <a:p>
            <a:fld id="{01A4E172-159C-49E1-A9C6-6567B9847E9C}" type="slidenum">
              <a:rPr lang="en-US" altLang="en-US"/>
              <a:pPr/>
              <a:t>‹#›</a:t>
            </a:fld>
            <a:endParaRPr lang="en-US" altLang="en-US"/>
          </a:p>
        </p:txBody>
      </p:sp>
      <p:sp>
        <p:nvSpPr>
          <p:cNvPr id="114697" name="Rectangle 9"/>
          <p:cNvSpPr>
            <a:spLocks noGrp="1" noChangeArrowheads="1"/>
          </p:cNvSpPr>
          <p:nvPr>
            <p:ph type="body" idx="1"/>
          </p:nvPr>
        </p:nvSpPr>
        <p:spPr bwMode="auto">
          <a:xfrm>
            <a:off x="514350" y="2641600"/>
            <a:ext cx="58293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accent2"/>
        </a:buClr>
        <a:buSzPct val="80000"/>
        <a:buFont typeface="Wingdings" panose="05000000000000000000"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3.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7.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 Id="rId9" Type="http://schemas.openxmlformats.org/officeDocument/2006/relationships/image" Target="../media/image6.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1295400"/>
            <a:ext cx="6629400" cy="2133600"/>
          </a:xfrm>
        </p:spPr>
        <p:txBody>
          <a:bodyPr/>
          <a:lstStyle/>
          <a:p>
            <a:r>
              <a:rPr lang="en-CA" altLang="en-US" sz="3200"/>
              <a:t>Manoeuvring the Youth Criminal Justice System</a:t>
            </a:r>
            <a:r>
              <a:rPr lang="en-CA" altLang="en-US" sz="3200" b="1"/>
              <a:t/>
            </a:r>
            <a:br>
              <a:rPr lang="en-CA" altLang="en-US" sz="3200" b="1"/>
            </a:br>
            <a:endParaRPr lang="en-CA" altLang="en-US" sz="3200" b="1"/>
          </a:p>
        </p:txBody>
      </p:sp>
      <p:sp>
        <p:nvSpPr>
          <p:cNvPr id="2051" name="Rectangle 3"/>
          <p:cNvSpPr>
            <a:spLocks noGrp="1" noChangeArrowheads="1"/>
          </p:cNvSpPr>
          <p:nvPr>
            <p:ph type="subTitle" idx="1"/>
          </p:nvPr>
        </p:nvSpPr>
        <p:spPr>
          <a:xfrm>
            <a:off x="0" y="3429000"/>
            <a:ext cx="6858000" cy="3657600"/>
          </a:xfrm>
        </p:spPr>
        <p:txBody>
          <a:bodyPr/>
          <a:lstStyle/>
          <a:p>
            <a:r>
              <a:rPr lang="en-US" altLang="en-US" sz="2900" b="1" i="1">
                <a:latin typeface="Arial" panose="020B0604020202020204" pitchFamily="34" charset="0"/>
              </a:rPr>
              <a:t>Presented</a:t>
            </a:r>
          </a:p>
          <a:p>
            <a:r>
              <a:rPr lang="en-US" altLang="en-US" sz="2900" b="1" i="1">
                <a:latin typeface="Arial" panose="020B0604020202020204" pitchFamily="34" charset="0"/>
              </a:rPr>
              <a:t> by</a:t>
            </a:r>
          </a:p>
          <a:p>
            <a:r>
              <a:rPr lang="en-US" altLang="en-US" sz="2900" b="1" i="1">
                <a:latin typeface="Arial" panose="020B0604020202020204" pitchFamily="34" charset="0"/>
              </a:rPr>
              <a:t>Shawna Hoyte</a:t>
            </a:r>
          </a:p>
          <a:p>
            <a:r>
              <a:rPr lang="en-US" altLang="en-US" sz="2900" b="1" i="1">
                <a:latin typeface="Arial" panose="020B0604020202020204" pitchFamily="34" charset="0"/>
              </a:rPr>
              <a:t>Health Services Social Worker/Lawyer</a:t>
            </a:r>
          </a:p>
          <a:p>
            <a:endParaRPr lang="en-US" altLang="en-US" sz="2900" b="1" i="1">
              <a:latin typeface="Arial" panose="020B0604020202020204" pitchFamily="34" charset="0"/>
            </a:endParaRPr>
          </a:p>
          <a:p>
            <a:endParaRPr lang="en-US" altLang="en-US" sz="2900" b="1" i="1">
              <a:latin typeface="Arial" panose="020B0604020202020204" pitchFamily="34" charset="0"/>
            </a:endParaRPr>
          </a:p>
          <a:p>
            <a:r>
              <a:rPr lang="en-US" altLang="en-US" sz="2000" b="1" i="1">
                <a:latin typeface="Arial" panose="020B0604020202020204" pitchFamily="34" charset="0"/>
              </a:rPr>
              <a:t>2006 National Social Work Conference</a:t>
            </a:r>
          </a:p>
          <a:p>
            <a:r>
              <a:rPr lang="en-US" altLang="en-US" sz="2000" b="1" i="1">
                <a:latin typeface="Arial" panose="020B0604020202020204" pitchFamily="34" charset="0"/>
              </a:rPr>
              <a:t>Halifax, Nova Scotia</a:t>
            </a:r>
          </a:p>
          <a:p>
            <a:r>
              <a:rPr lang="en-US" altLang="en-US" sz="2000" b="1" i="1">
                <a:latin typeface="Arial" panose="020B0604020202020204" pitchFamily="34" charset="0"/>
              </a:rPr>
              <a:t>June 17-20, 2006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457200" y="381000"/>
            <a:ext cx="6019800" cy="8077200"/>
          </a:xfrm>
        </p:spPr>
        <p:txBody>
          <a:bodyPr/>
          <a:lstStyle/>
          <a:p>
            <a:pPr algn="ctr">
              <a:lnSpc>
                <a:spcPct val="90000"/>
              </a:lnSpc>
            </a:pPr>
            <a:r>
              <a:rPr lang="en-CA" altLang="en-US" sz="2800">
                <a:cs typeface="Times New Roman" panose="02020603050405020304" pitchFamily="18" charset="0"/>
              </a:rPr>
              <a:t>Criticism of the youth justice system</a:t>
            </a:r>
          </a:p>
          <a:p>
            <a:pPr algn="ctr">
              <a:lnSpc>
                <a:spcPct val="90000"/>
              </a:lnSpc>
            </a:pPr>
            <a:r>
              <a:rPr lang="en-CA" altLang="en-US" sz="2800">
                <a:cs typeface="Times New Roman" panose="02020603050405020304" pitchFamily="18" charset="0"/>
              </a:rPr>
              <a:t> in 2006 include:</a:t>
            </a:r>
          </a:p>
          <a:p>
            <a:pPr>
              <a:lnSpc>
                <a:spcPct val="90000"/>
              </a:lnSpc>
            </a:pPr>
            <a:endParaRPr lang="en-CA" altLang="en-US" sz="2800">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 new legislation is too lenient.  </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There are no consequences for young offenders because there is no jail time.</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Parents complain that there are no community based support services for families such as parent/youth counselling.</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Wait lists for rehabilitative services are too long - Anger management, drug counselling.</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Not enough services are culturally appropriate or age appropriate.</a:t>
            </a:r>
            <a:r>
              <a:rPr lang="en-CA" altLang="en-US" b="1">
                <a:cs typeface="Times New Roman" panose="02020603050405020304" pitchFamily="18" charset="0"/>
              </a:rPr>
              <a:t> </a:t>
            </a:r>
          </a:p>
          <a:p>
            <a:pPr>
              <a:lnSpc>
                <a:spcPct val="90000"/>
              </a:lnSpc>
              <a:buClr>
                <a:schemeClr val="tx1"/>
              </a:buClr>
              <a:buFont typeface="Wingdings" panose="05000000000000000000" pitchFamily="2" charset="2"/>
              <a:buChar char="ü"/>
            </a:pPr>
            <a:endParaRPr lang="en-CA" altLang="en-US" b="1">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400050" y="457200"/>
            <a:ext cx="6172200" cy="8077200"/>
          </a:xfrm>
        </p:spPr>
        <p:txBody>
          <a:bodyPr/>
          <a:lstStyle/>
          <a:p>
            <a:pPr algn="ctr">
              <a:lnSpc>
                <a:spcPct val="90000"/>
              </a:lnSpc>
            </a:pPr>
            <a:r>
              <a:rPr lang="en-CA" altLang="en-US" sz="2800">
                <a:cs typeface="Times New Roman" panose="02020603050405020304" pitchFamily="18" charset="0"/>
              </a:rPr>
              <a:t>Who Are the Players?</a:t>
            </a:r>
          </a:p>
          <a:p>
            <a:pPr algn="ctr">
              <a:lnSpc>
                <a:spcPct val="90000"/>
              </a:lnSpc>
            </a:pPr>
            <a:endParaRPr lang="en-CA" altLang="en-US" sz="2800">
              <a:cs typeface="Times New Roman" panose="02020603050405020304" pitchFamily="18" charset="0"/>
            </a:endParaRPr>
          </a:p>
          <a:p>
            <a:pPr>
              <a:lnSpc>
                <a:spcPct val="90000"/>
              </a:lnSpc>
            </a:pPr>
            <a:r>
              <a:rPr lang="en-CA" altLang="en-US" sz="2800">
                <a:cs typeface="Times New Roman" panose="02020603050405020304" pitchFamily="18" charset="0"/>
              </a:rPr>
              <a:t>Role of Parents:</a:t>
            </a: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To be involved in the process from start to finish.  Too many youth appear in court with no parents /guardians and without lawyers.</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Parents/guardians are served with a notice to appear in court.</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Parents/guardians need to know that at any time in the process they should be consulting a lawyer before they allow their child to meet with or give statements to police.</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They need to make their presence known to the school administrators, teachers, lawyers, judges, and crown attorneys.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400050" y="457200"/>
            <a:ext cx="6172200" cy="8153400"/>
          </a:xfrm>
        </p:spPr>
        <p:txBody>
          <a:bodyPr/>
          <a:lstStyle/>
          <a:p>
            <a:pPr algn="ctr">
              <a:lnSpc>
                <a:spcPct val="90000"/>
              </a:lnSpc>
            </a:pPr>
            <a:r>
              <a:rPr lang="en-CA" altLang="en-US" sz="2800" b="1">
                <a:cs typeface="Times New Roman" panose="02020603050405020304" pitchFamily="18" charset="0"/>
              </a:rPr>
              <a:t>	</a:t>
            </a:r>
            <a:r>
              <a:rPr lang="en-CA" altLang="en-US" sz="2800">
                <a:cs typeface="Times New Roman" panose="02020603050405020304" pitchFamily="18" charset="0"/>
              </a:rPr>
              <a:t>The</a:t>
            </a:r>
            <a:r>
              <a:rPr lang="en-CA" altLang="en-US" sz="2800" b="1">
                <a:cs typeface="Times New Roman" panose="02020603050405020304" pitchFamily="18" charset="0"/>
              </a:rPr>
              <a:t> </a:t>
            </a:r>
            <a:r>
              <a:rPr lang="en-CA" altLang="en-US" sz="2800">
                <a:cs typeface="Times New Roman" panose="02020603050405020304" pitchFamily="18" charset="0"/>
              </a:rPr>
              <a:t>Role of the Social Worker within the</a:t>
            </a:r>
          </a:p>
          <a:p>
            <a:pPr algn="ctr">
              <a:lnSpc>
                <a:spcPct val="90000"/>
              </a:lnSpc>
            </a:pPr>
            <a:r>
              <a:rPr lang="en-CA" altLang="en-US" sz="2800">
                <a:cs typeface="Times New Roman" panose="02020603050405020304" pitchFamily="18" charset="0"/>
              </a:rPr>
              <a:t> Youth Criminal Justice System</a:t>
            </a:r>
          </a:p>
          <a:p>
            <a:pPr>
              <a:lnSpc>
                <a:spcPct val="90000"/>
              </a:lnSpc>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A voice at the time of sentencing.</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As an advocate in the system regarding services and options specific to education, housing, mental health service, drug &amp; substance abuse. </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As a support person to the youth at a conferencing session (YCJA s.19).</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As a resource person to the court and the parents/guardians with respect to what is available in the community to serve the needs of the youth.</a:t>
            </a:r>
          </a:p>
          <a:p>
            <a:pPr>
              <a:lnSpc>
                <a:spcPct val="90000"/>
              </a:lnSpc>
              <a:buClr>
                <a:schemeClr val="tx1"/>
              </a:buClr>
              <a:buFont typeface="Wingdings" panose="05000000000000000000" pitchFamily="2" charset="2"/>
              <a:buChar char="ü"/>
            </a:pPr>
            <a:endParaRPr lang="en-CA" altLang="en-US" sz="2800" b="1">
              <a:cs typeface="Times New Roman" panose="02020603050405020304" pitchFamily="18" charset="0"/>
            </a:endParaRP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a:t>
            </a:r>
          </a:p>
          <a:p>
            <a:pPr>
              <a:lnSpc>
                <a:spcPct val="90000"/>
              </a:lnSpc>
            </a:pPr>
            <a:endParaRPr lang="en-CA" altLang="en-US" sz="28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72" name="Object 4"/>
          <p:cNvGraphicFramePr>
            <a:graphicFrameLocks noChangeAspect="1"/>
          </p:cNvGraphicFramePr>
          <p:nvPr/>
        </p:nvGraphicFramePr>
        <p:xfrm>
          <a:off x="685800" y="4484688"/>
          <a:ext cx="5486400" cy="174625"/>
        </p:xfrm>
        <a:graphic>
          <a:graphicData uri="http://schemas.openxmlformats.org/presentationml/2006/ole">
            <mc:AlternateContent xmlns:mc="http://schemas.openxmlformats.org/markup-compatibility/2006">
              <mc:Choice xmlns:v="urn:schemas-microsoft-com:vml" Requires="v">
                <p:oleObj spid="_x0000_s83975" name="Document" r:id="rId4" imgW="5486400" imgH="175320" progId="Word.Document.8">
                  <p:embed/>
                </p:oleObj>
              </mc:Choice>
              <mc:Fallback>
                <p:oleObj name="Document" r:id="rId4" imgW="5486400" imgH="17532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4484688"/>
                        <a:ext cx="5486400" cy="17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3" name="Object 5"/>
          <p:cNvGraphicFramePr>
            <a:graphicFrameLocks noChangeAspect="1"/>
          </p:cNvGraphicFramePr>
          <p:nvPr/>
        </p:nvGraphicFramePr>
        <p:xfrm>
          <a:off x="1143000" y="3048000"/>
          <a:ext cx="4572000" cy="3048000"/>
        </p:xfrm>
        <a:graphic>
          <a:graphicData uri="http://schemas.openxmlformats.org/presentationml/2006/ole">
            <mc:AlternateContent xmlns:mc="http://schemas.openxmlformats.org/markup-compatibility/2006">
              <mc:Choice xmlns:v="urn:schemas-microsoft-com:vml" Requires="v">
                <p:oleObj spid="_x0000_s83976" name="Document" r:id="rId6" imgW="4572000" imgH="3048120" progId="Word.Document.8">
                  <p:embed/>
                </p:oleObj>
              </mc:Choice>
              <mc:Fallback>
                <p:oleObj name="Document" r:id="rId6" imgW="4572000" imgH="3048120" progId="Word.Document.8">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048000"/>
                        <a:ext cx="4572000"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974" name="Object 6"/>
          <p:cNvGraphicFramePr>
            <a:graphicFrameLocks noChangeAspect="1"/>
          </p:cNvGraphicFramePr>
          <p:nvPr/>
        </p:nvGraphicFramePr>
        <p:xfrm>
          <a:off x="457200" y="419100"/>
          <a:ext cx="5943600" cy="8305800"/>
        </p:xfrm>
        <a:graphic>
          <a:graphicData uri="http://schemas.openxmlformats.org/presentationml/2006/ole">
            <mc:AlternateContent xmlns:mc="http://schemas.openxmlformats.org/markup-compatibility/2006">
              <mc:Choice xmlns:v="urn:schemas-microsoft-com:vml" Requires="v">
                <p:oleObj spid="_x0000_s83977" name="Document" r:id="rId8" imgW="5943600" imgH="8305920" progId="Word.Document.8">
                  <p:embed/>
                </p:oleObj>
              </mc:Choice>
              <mc:Fallback>
                <p:oleObj name="Document" r:id="rId8" imgW="5943600" imgH="8305920" progId="Word.Document.8">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19100"/>
                        <a:ext cx="5943600" cy="830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400050" y="609600"/>
            <a:ext cx="6229350" cy="8229600"/>
          </a:xfrm>
        </p:spPr>
        <p:txBody>
          <a:bodyPr/>
          <a:lstStyle/>
          <a:p>
            <a:pPr algn="ctr"/>
            <a:endParaRPr lang="en-CA" altLang="en-US" sz="2800">
              <a:cs typeface="Times New Roman" panose="02020603050405020304" pitchFamily="18" charset="0"/>
            </a:endParaRPr>
          </a:p>
          <a:p>
            <a:pPr algn="ctr"/>
            <a:r>
              <a:rPr lang="en-CA" altLang="en-US" sz="2800">
                <a:cs typeface="Times New Roman" panose="02020603050405020304" pitchFamily="18" charset="0"/>
              </a:rPr>
              <a:t>The Realities of Youth Crime Today.</a:t>
            </a:r>
          </a:p>
          <a:p>
            <a:pPr algn="ctr"/>
            <a:endParaRPr lang="en-CA" altLang="en-US" sz="2800">
              <a:cs typeface="Times New Roman" panose="02020603050405020304" pitchFamily="18" charset="0"/>
            </a:endParaRPr>
          </a:p>
          <a:p>
            <a:pPr algn="ctr"/>
            <a:r>
              <a:rPr lang="en-CA" altLang="en-US" sz="2800" b="1">
                <a:cs typeface="Times New Roman" panose="02020603050405020304" pitchFamily="18" charset="0"/>
              </a:rPr>
              <a:t>The level of violent crimes have increased.  </a:t>
            </a:r>
          </a:p>
          <a:p>
            <a:pPr>
              <a:buClr>
                <a:schemeClr val="tx1"/>
              </a:buClr>
              <a:buFont typeface="Wingdings" panose="05000000000000000000" pitchFamily="2" charset="2"/>
              <a:buChar char="v"/>
            </a:pPr>
            <a:endParaRPr lang="en-CA" altLang="en-US" sz="2800" b="1">
              <a:cs typeface="Times New Roman" panose="02020603050405020304" pitchFamily="18" charset="0"/>
            </a:endParaRPr>
          </a:p>
          <a:p>
            <a:pPr>
              <a:buClr>
                <a:schemeClr val="tx1"/>
              </a:buClr>
              <a:buFont typeface="Wingdings" panose="05000000000000000000" pitchFamily="2" charset="2"/>
              <a:buChar char="v"/>
            </a:pPr>
            <a:r>
              <a:rPr lang="en-CA" altLang="en-US" sz="2800" b="1">
                <a:cs typeface="Times New Roman" panose="02020603050405020304" pitchFamily="18" charset="0"/>
              </a:rPr>
              <a:t>The youth gangs have increased.  </a:t>
            </a:r>
          </a:p>
          <a:p>
            <a:pPr>
              <a:buClr>
                <a:schemeClr val="tx1"/>
              </a:buClr>
              <a:buFont typeface="Wingdings" panose="05000000000000000000" pitchFamily="2" charset="2"/>
              <a:buChar char="v"/>
            </a:pPr>
            <a:endParaRPr lang="en-CA" altLang="en-US" sz="2800" b="1">
              <a:cs typeface="Times New Roman" panose="02020603050405020304" pitchFamily="18" charset="0"/>
            </a:endParaRPr>
          </a:p>
          <a:p>
            <a:pPr>
              <a:buClr>
                <a:schemeClr val="tx1"/>
              </a:buClr>
              <a:buFont typeface="Wingdings" panose="05000000000000000000" pitchFamily="2" charset="2"/>
              <a:buChar char="v"/>
            </a:pPr>
            <a:r>
              <a:rPr lang="en-CA" altLang="en-US" sz="2800" b="1">
                <a:cs typeface="Times New Roman" panose="02020603050405020304" pitchFamily="18" charset="0"/>
              </a:rPr>
              <a:t>Violence/Bullying among youth/peers has increased. </a:t>
            </a:r>
          </a:p>
          <a:p>
            <a:pPr>
              <a:buClr>
                <a:schemeClr val="tx1"/>
              </a:buClr>
              <a:buFont typeface="Wingdings" panose="05000000000000000000" pitchFamily="2" charset="2"/>
              <a:buChar char="v"/>
            </a:pPr>
            <a:endParaRPr lang="en-CA" altLang="en-US" sz="2800" b="1">
              <a:cs typeface="Times New Roman" panose="02020603050405020304" pitchFamily="18" charset="0"/>
            </a:endParaRPr>
          </a:p>
          <a:p>
            <a:pPr>
              <a:buClr>
                <a:schemeClr val="tx1"/>
              </a:buClr>
              <a:buFont typeface="Wingdings" panose="05000000000000000000" pitchFamily="2" charset="2"/>
              <a:buChar char="v"/>
            </a:pPr>
            <a:r>
              <a:rPr lang="en-CA" altLang="en-US" sz="2800" b="1">
                <a:cs typeface="Times New Roman" panose="02020603050405020304" pitchFamily="18" charset="0"/>
              </a:rPr>
              <a:t> More serious violent offences. </a:t>
            </a:r>
          </a:p>
          <a:p>
            <a:pPr>
              <a:buClr>
                <a:schemeClr val="tx1"/>
              </a:buClr>
              <a:buFont typeface="Wingdings" panose="05000000000000000000" pitchFamily="2" charset="2"/>
              <a:buChar char="v"/>
            </a:pPr>
            <a:endParaRPr lang="en-CA" altLang="en-US" sz="2800" b="1">
              <a:cs typeface="Times New Roman" panose="02020603050405020304" pitchFamily="18" charset="0"/>
            </a:endParaRPr>
          </a:p>
          <a:p>
            <a:pPr>
              <a:buClr>
                <a:schemeClr val="tx1"/>
              </a:buClr>
              <a:buFont typeface="Wingdings" panose="05000000000000000000" pitchFamily="2" charset="2"/>
              <a:buChar char="v"/>
            </a:pPr>
            <a:r>
              <a:rPr lang="en-CA" altLang="en-US" sz="2800" b="1">
                <a:cs typeface="Times New Roman" panose="02020603050405020304" pitchFamily="18" charset="0"/>
              </a:rPr>
              <a:t> More females in the criminal justice system than in the past. </a:t>
            </a:r>
            <a:endParaRPr lang="en-CA" altLang="en-US" sz="28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400050" y="381000"/>
            <a:ext cx="6172200" cy="8229600"/>
          </a:xfrm>
        </p:spPr>
        <p:txBody>
          <a:bodyPr/>
          <a:lstStyle/>
          <a:p>
            <a:pPr marL="457200" indent="-457200" algn="ctr">
              <a:lnSpc>
                <a:spcPct val="90000"/>
              </a:lnSpc>
            </a:pPr>
            <a:endParaRPr lang="en-CA" altLang="en-US" sz="2800">
              <a:cs typeface="Times New Roman" panose="02020603050405020304" pitchFamily="18" charset="0"/>
            </a:endParaRPr>
          </a:p>
          <a:p>
            <a:pPr marL="457200" indent="-457200" algn="ctr">
              <a:lnSpc>
                <a:spcPct val="90000"/>
              </a:lnSpc>
            </a:pPr>
            <a:r>
              <a:rPr lang="en-CA" altLang="en-US" sz="2800">
                <a:cs typeface="Times New Roman" panose="02020603050405020304" pitchFamily="18" charset="0"/>
              </a:rPr>
              <a:t>Challenges for Social Workers</a:t>
            </a:r>
          </a:p>
          <a:p>
            <a:pPr marL="457200" indent="-457200" algn="ctr">
              <a:lnSpc>
                <a:spcPct val="90000"/>
              </a:lnSpc>
            </a:pPr>
            <a:endParaRPr lang="en-CA" altLang="en-US" sz="2800">
              <a:cs typeface="Times New Roman" panose="02020603050405020304" pitchFamily="18" charset="0"/>
            </a:endParaRPr>
          </a:p>
          <a:p>
            <a:pPr marL="457200" indent="-457200">
              <a:lnSpc>
                <a:spcPct val="90000"/>
              </a:lnSpc>
              <a:buClr>
                <a:schemeClr val="tx1"/>
              </a:buClr>
              <a:buFontTx/>
              <a:buChar char="•"/>
            </a:pPr>
            <a:r>
              <a:rPr lang="en-CA" altLang="en-US" sz="2800" b="1">
                <a:cs typeface="Times New Roman" panose="02020603050405020304" pitchFamily="18" charset="0"/>
              </a:rPr>
              <a:t>Law is tough on the serious crimes and easier on less serious offences.</a:t>
            </a:r>
          </a:p>
          <a:p>
            <a:pPr marL="457200" indent="-457200">
              <a:lnSpc>
                <a:spcPct val="90000"/>
              </a:lnSpc>
              <a:buClr>
                <a:schemeClr val="tx1"/>
              </a:buClr>
              <a:buFontTx/>
              <a:buChar cha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Emphasis is placed on the victims not just the young offender.</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The legislation is focused on rehabilitation and reintegration of the youth in into community.</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Conferencing</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Legislation can not be used for child welfare purposes.</a:t>
            </a:r>
          </a:p>
          <a:p>
            <a:pPr marL="457200" indent="-457200">
              <a:lnSpc>
                <a:spcPct val="90000"/>
              </a:lnSpc>
              <a:buClr>
                <a:schemeClr val="tx1"/>
              </a:buClr>
            </a:pPr>
            <a:r>
              <a:rPr lang="en-CA" altLang="en-US" sz="2800" b="1">
                <a:cs typeface="Times New Roman" panose="02020603050405020304" pitchFamily="18" charset="0"/>
              </a:rPr>
              <a:t>Allows parents to have peace bonds against kids ( makes them homeless).</a:t>
            </a:r>
          </a:p>
          <a:p>
            <a:pPr marL="457200" indent="-457200">
              <a:lnSpc>
                <a:spcPct val="90000"/>
              </a:lnSpc>
              <a:buClr>
                <a:schemeClr val="tx1"/>
              </a:buClr>
            </a:pPr>
            <a:r>
              <a:rPr lang="en-CA" altLang="en-US" sz="2800" b="1">
                <a:cs typeface="Times New Roman" panose="02020603050405020304" pitchFamily="18" charset="0"/>
              </a:rPr>
              <a:t>Mental health assessments, but only for sentencing purposes.</a:t>
            </a:r>
          </a:p>
          <a:p>
            <a:pPr marL="457200" indent="-457200">
              <a:lnSpc>
                <a:spcPct val="90000"/>
              </a:lnSpc>
            </a:pPr>
            <a:endParaRPr lang="en-CA" altLang="en-US" sz="2800" b="1">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400050" y="533400"/>
            <a:ext cx="6076950" cy="7620000"/>
          </a:xfrm>
        </p:spPr>
        <p:txBody>
          <a:bodyPr/>
          <a:lstStyle/>
          <a:p>
            <a:pPr marL="457200" indent="-457200" algn="ctr">
              <a:lnSpc>
                <a:spcPct val="90000"/>
              </a:lnSpc>
            </a:pPr>
            <a:r>
              <a:rPr lang="en-CA" altLang="en-US" sz="2800">
                <a:cs typeface="Times New Roman" panose="02020603050405020304" pitchFamily="18" charset="0"/>
              </a:rPr>
              <a:t>Challenges for Social Workers</a:t>
            </a:r>
          </a:p>
          <a:p>
            <a:pPr marL="457200" indent="-457200" algn="ctr">
              <a:lnSpc>
                <a:spcPct val="90000"/>
              </a:lnSpc>
            </a:pPr>
            <a:endParaRPr lang="en-CA" altLang="en-US" sz="2800">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New legislation too lenient.</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No custody, just community service hours and probation orders. </a:t>
            </a:r>
          </a:p>
          <a:p>
            <a:pPr marL="457200" indent="-457200">
              <a:lnSpc>
                <a:spcPct val="90000"/>
              </a:lnSpc>
              <a:buClr>
                <a:schemeClr val="tx1"/>
              </a:buClr>
            </a:pPr>
            <a:r>
              <a:rPr lang="en-CA" altLang="en-US" sz="2800" b="1">
                <a:cs typeface="Times New Roman" panose="02020603050405020304" pitchFamily="18" charset="0"/>
              </a:rPr>
              <a:t>        </a:t>
            </a:r>
          </a:p>
          <a:p>
            <a:pPr marL="457200" indent="-457200">
              <a:lnSpc>
                <a:spcPct val="90000"/>
              </a:lnSpc>
              <a:buClr>
                <a:schemeClr val="tx1"/>
              </a:buClr>
            </a:pPr>
            <a:r>
              <a:rPr lang="en-CA" altLang="en-US" sz="2800" b="1">
                <a:cs typeface="Times New Roman" panose="02020603050405020304" pitchFamily="18" charset="0"/>
              </a:rPr>
              <a:t>Major reform needed under MVA as it applies to youth.  Archie Billard case.</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 New legislation, but no significant increase in services to support the purpose of the legislation.</a:t>
            </a:r>
          </a:p>
          <a:p>
            <a:pPr marL="457200" indent="-457200">
              <a:lnSpc>
                <a:spcPct val="90000"/>
              </a:lnSpc>
              <a:buClr>
                <a:schemeClr val="tx1"/>
              </a:buClr>
            </a:pPr>
            <a:endParaRPr lang="en-CA" altLang="en-US" sz="2800" b="1">
              <a:cs typeface="Times New Roman" panose="02020603050405020304" pitchFamily="18" charset="0"/>
            </a:endParaRPr>
          </a:p>
          <a:p>
            <a:pPr marL="457200" indent="-457200">
              <a:lnSpc>
                <a:spcPct val="90000"/>
              </a:lnSpc>
              <a:buClr>
                <a:schemeClr val="tx1"/>
              </a:buClr>
            </a:pPr>
            <a:r>
              <a:rPr lang="en-CA" altLang="en-US" sz="2800" b="1">
                <a:cs typeface="Times New Roman" panose="02020603050405020304" pitchFamily="18" charset="0"/>
              </a:rPr>
              <a:t>No increase in group homes.</a:t>
            </a:r>
          </a:p>
          <a:p>
            <a:pPr marL="457200" indent="-457200">
              <a:lnSpc>
                <a:spcPct val="90000"/>
              </a:lnSpc>
              <a:buClr>
                <a:schemeClr val="tx1"/>
              </a:buClr>
              <a:buFontTx/>
              <a:buChar char="•"/>
            </a:pPr>
            <a:r>
              <a:rPr lang="en-CA" altLang="en-US" sz="2800" b="1">
                <a:cs typeface="Times New Roman" panose="02020603050405020304" pitchFamily="18" charset="0"/>
              </a:rPr>
              <a:t>No increase in mental health services.</a:t>
            </a:r>
          </a:p>
          <a:p>
            <a:pPr marL="457200" indent="-457200">
              <a:lnSpc>
                <a:spcPct val="90000"/>
              </a:lnSpc>
              <a:buClr>
                <a:schemeClr val="tx1"/>
              </a:buClr>
              <a:buFontTx/>
              <a:buChar char="•"/>
            </a:pPr>
            <a:r>
              <a:rPr lang="en-CA" altLang="en-US" sz="2800" b="1">
                <a:cs typeface="Times New Roman" panose="02020603050405020304" pitchFamily="18" charset="0"/>
              </a:rPr>
              <a:t>Secure treatment facility - limited stay and minimal treatment</a:t>
            </a:r>
          </a:p>
          <a:p>
            <a:pPr marL="457200" indent="-457200">
              <a:lnSpc>
                <a:spcPct val="90000"/>
              </a:lnSpc>
            </a:pPr>
            <a:endParaRPr lang="en-CA" altLang="en-US" sz="28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8" name="Object 4"/>
          <p:cNvGraphicFramePr>
            <a:graphicFrameLocks noChangeAspect="1"/>
          </p:cNvGraphicFramePr>
          <p:nvPr/>
        </p:nvGraphicFramePr>
        <p:xfrm>
          <a:off x="1143000" y="3048000"/>
          <a:ext cx="4572000" cy="3048000"/>
        </p:xfrm>
        <a:graphic>
          <a:graphicData uri="http://schemas.openxmlformats.org/presentationml/2006/ole">
            <mc:AlternateContent xmlns:mc="http://schemas.openxmlformats.org/markup-compatibility/2006">
              <mc:Choice xmlns:v="urn:schemas-microsoft-com:vml" Requires="v">
                <p:oleObj spid="_x0000_s57351" name="Document" r:id="rId4" imgW="4572000" imgH="3048120" progId="Word.Document.8">
                  <p:embed/>
                </p:oleObj>
              </mc:Choice>
              <mc:Fallback>
                <p:oleObj name="Document" r:id="rId4" imgW="4572000" imgH="3048120"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048000"/>
                        <a:ext cx="4572000"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7349" name="Object 5"/>
          <p:cNvGraphicFramePr>
            <a:graphicFrameLocks noChangeAspect="1"/>
          </p:cNvGraphicFramePr>
          <p:nvPr/>
        </p:nvGraphicFramePr>
        <p:xfrm>
          <a:off x="1143000" y="3048000"/>
          <a:ext cx="4572000" cy="3048000"/>
        </p:xfrm>
        <a:graphic>
          <a:graphicData uri="http://schemas.openxmlformats.org/presentationml/2006/ole">
            <mc:AlternateContent xmlns:mc="http://schemas.openxmlformats.org/markup-compatibility/2006">
              <mc:Choice xmlns:v="urn:schemas-microsoft-com:vml" Requires="v">
                <p:oleObj spid="_x0000_s57352" name="Document" r:id="rId6" imgW="4572000" imgH="3048120" progId="Word.Document.8">
                  <p:embed/>
                </p:oleObj>
              </mc:Choice>
              <mc:Fallback>
                <p:oleObj name="Document" r:id="rId6" imgW="4572000" imgH="3048120" progId="Word.Document.8">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048000"/>
                        <a:ext cx="4572000"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7350" name="Object 6"/>
          <p:cNvGraphicFramePr>
            <a:graphicFrameLocks noChangeAspect="1"/>
          </p:cNvGraphicFramePr>
          <p:nvPr/>
        </p:nvGraphicFramePr>
        <p:xfrm>
          <a:off x="576263" y="771525"/>
          <a:ext cx="5705475" cy="7600950"/>
        </p:xfrm>
        <a:graphic>
          <a:graphicData uri="http://schemas.openxmlformats.org/presentationml/2006/ole">
            <mc:AlternateContent xmlns:mc="http://schemas.openxmlformats.org/markup-compatibility/2006">
              <mc:Choice xmlns:v="urn:schemas-microsoft-com:vml" Requires="v">
                <p:oleObj spid="_x0000_s57353" name="Document" r:id="rId8" imgW="5705640" imgH="7601040" progId="WP8Doc">
                  <p:embed/>
                </p:oleObj>
              </mc:Choice>
              <mc:Fallback>
                <p:oleObj name="Document" r:id="rId8" imgW="5705640" imgH="7601040" progId="WP8Doc">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6263" y="771525"/>
                        <a:ext cx="5705475" cy="760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400050" y="457200"/>
            <a:ext cx="6172200" cy="8382000"/>
          </a:xfrm>
        </p:spPr>
        <p:txBody>
          <a:bodyPr/>
          <a:lstStyle/>
          <a:p>
            <a:pPr>
              <a:lnSpc>
                <a:spcPct val="90000"/>
              </a:lnSpc>
            </a:pPr>
            <a:r>
              <a:rPr lang="en-CA" altLang="en-US" sz="2800" b="1">
                <a:cs typeface="Times New Roman" panose="02020603050405020304" pitchFamily="18" charset="0"/>
              </a:rPr>
              <a:t>Discussion Topic:</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The youth have a responsibility to parents, families, peers and community.  </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Parents have a responsibility to their youth and the community. </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The community has a responsibility to support the youth and the parents/Guardians.</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Small Group:</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What do you see as the role of the social worker in the youth criminal justice system?  </a:t>
            </a:r>
          </a:p>
          <a:p>
            <a:pPr>
              <a:lnSpc>
                <a:spcPct val="90000"/>
              </a:lnSpc>
            </a:pPr>
            <a:endParaRPr lang="en-CA" altLang="en-US" sz="2800" b="1">
              <a:cs typeface="Times New Roman" panose="02020603050405020304" pitchFamily="18" charset="0"/>
            </a:endParaRPr>
          </a:p>
          <a:p>
            <a:pPr>
              <a:lnSpc>
                <a:spcPct val="90000"/>
              </a:lnSpc>
            </a:pPr>
            <a:r>
              <a:rPr lang="en-CA" altLang="en-US" sz="2800" b="1">
                <a:cs typeface="Times New Roman" panose="02020603050405020304" pitchFamily="18" charset="0"/>
              </a:rPr>
              <a:t>	What changes if any are necessary to accommodate that role?</a:t>
            </a:r>
          </a:p>
          <a:p>
            <a:pPr>
              <a:lnSpc>
                <a:spcPct val="90000"/>
              </a:lnSpc>
            </a:pPr>
            <a:endParaRPr lang="en-CA" altLang="en-US" sz="2800" b="1">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5" name="Object 5"/>
          <p:cNvGraphicFramePr>
            <a:graphicFrameLocks noChangeAspect="1"/>
          </p:cNvGraphicFramePr>
          <p:nvPr/>
        </p:nvGraphicFramePr>
        <p:xfrm>
          <a:off x="304800" y="381000"/>
          <a:ext cx="6324600" cy="7810500"/>
        </p:xfrm>
        <a:graphic>
          <a:graphicData uri="http://schemas.openxmlformats.org/presentationml/2006/ole">
            <mc:AlternateContent xmlns:mc="http://schemas.openxmlformats.org/markup-compatibility/2006">
              <mc:Choice xmlns:v="urn:schemas-microsoft-com:vml" Requires="v">
                <p:oleObj spid="_x0000_s56326" name="Document" r:id="rId4" imgW="5705640" imgH="7238880" progId="WP8Doc">
                  <p:embed/>
                </p:oleObj>
              </mc:Choice>
              <mc:Fallback>
                <p:oleObj name="Document" r:id="rId4" imgW="5705640" imgH="7238880" progId="WP8Doc">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1000"/>
                        <a:ext cx="6324600" cy="781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609600"/>
            <a:ext cx="5829300" cy="1016000"/>
          </a:xfrm>
        </p:spPr>
        <p:txBody>
          <a:bodyPr/>
          <a:lstStyle/>
          <a:p>
            <a:pPr algn="l"/>
            <a:r>
              <a:rPr lang="en-CA" altLang="en-US" sz="3600" i="1">
                <a:cs typeface="Times New Roman" panose="02020603050405020304" pitchFamily="18" charset="0"/>
              </a:rPr>
              <a:t>The Youth Criminal Justice Act (YCJA)</a:t>
            </a:r>
          </a:p>
        </p:txBody>
      </p:sp>
      <p:sp>
        <p:nvSpPr>
          <p:cNvPr id="8195" name="Rectangle 3"/>
          <p:cNvSpPr>
            <a:spLocks noGrp="1" noChangeArrowheads="1"/>
          </p:cNvSpPr>
          <p:nvPr>
            <p:ph type="body" idx="1"/>
          </p:nvPr>
        </p:nvSpPr>
        <p:spPr>
          <a:xfrm>
            <a:off x="228600" y="2133600"/>
            <a:ext cx="6343650" cy="3276600"/>
          </a:xfrm>
        </p:spPr>
        <p:txBody>
          <a:bodyPr/>
          <a:lstStyle/>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It replaced the </a:t>
            </a:r>
            <a:r>
              <a:rPr lang="en-CA" altLang="en-US" sz="2800" b="1" i="1">
                <a:cs typeface="Times New Roman" panose="02020603050405020304" pitchFamily="18" charset="0"/>
              </a:rPr>
              <a:t>Young Offenders Act (YOA) </a:t>
            </a:r>
            <a:r>
              <a:rPr lang="en-CA" altLang="en-US" sz="2800" b="1">
                <a:cs typeface="Times New Roman" panose="02020603050405020304" pitchFamily="18" charset="0"/>
              </a:rPr>
              <a:t>in April 2003, because of concerns that the YOA was not working </a:t>
            </a:r>
          </a:p>
          <a:p>
            <a:pPr>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Under the YOA, Canada had more teenagers in jail than any other country in the world.</a:t>
            </a:r>
          </a:p>
          <a:p>
            <a:pPr>
              <a:lnSpc>
                <a:spcPct val="90000"/>
              </a:lnSpc>
            </a:pPr>
            <a:endParaRPr lang="en-CA" altLang="en-US" sz="28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609600" y="228600"/>
            <a:ext cx="5791200" cy="8458200"/>
          </a:xfrm>
        </p:spPr>
        <p:txBody>
          <a:bodyPr/>
          <a:lstStyle/>
          <a:p>
            <a:pPr algn="ctr"/>
            <a:r>
              <a:rPr lang="en-CA" altLang="en-US" sz="2800" b="1">
                <a:cs typeface="Times New Roman" panose="02020603050405020304" pitchFamily="18" charset="0"/>
              </a:rPr>
              <a:t>	The Preamble </a:t>
            </a:r>
          </a:p>
          <a:p>
            <a:pPr algn="ctr"/>
            <a:endParaRPr lang="en-CA" altLang="en-US" sz="2800" b="1">
              <a:cs typeface="Times New Roman" panose="02020603050405020304" pitchFamily="18" charset="0"/>
            </a:endParaRPr>
          </a:p>
          <a:p>
            <a:pPr>
              <a:buClr>
                <a:schemeClr val="tx1"/>
              </a:buClr>
              <a:buFont typeface="Wingdings" panose="05000000000000000000" pitchFamily="2" charset="2"/>
              <a:buChar char="q"/>
            </a:pPr>
            <a:r>
              <a:rPr lang="en-CA" altLang="en-US" sz="2800" b="1">
                <a:cs typeface="Times New Roman" panose="02020603050405020304" pitchFamily="18" charset="0"/>
              </a:rPr>
              <a:t>Everyone shares the responsibility in addressing the challenges and needs of young people as they grow up.</a:t>
            </a:r>
          </a:p>
          <a:p>
            <a:pPr>
              <a:buClr>
                <a:schemeClr val="tx1"/>
              </a:buClr>
              <a:buFont typeface="Wingdings" panose="05000000000000000000" pitchFamily="2" charset="2"/>
              <a:buChar char="q"/>
            </a:pPr>
            <a:r>
              <a:rPr lang="en-CA" altLang="en-US" sz="2800" b="1">
                <a:cs typeface="Times New Roman" panose="02020603050405020304" pitchFamily="18" charset="0"/>
              </a:rPr>
              <a:t>Steps should be taken to ascertain why a young person has committed a crime.</a:t>
            </a:r>
          </a:p>
          <a:p>
            <a:pPr>
              <a:buClr>
                <a:schemeClr val="tx1"/>
              </a:buClr>
              <a:buFont typeface="Wingdings" panose="05000000000000000000" pitchFamily="2" charset="2"/>
              <a:buChar char="q"/>
            </a:pPr>
            <a:r>
              <a:rPr lang="en-CA" altLang="en-US" sz="2800" b="1">
                <a:cs typeface="Times New Roman" panose="02020603050405020304" pitchFamily="18" charset="0"/>
              </a:rPr>
              <a:t>Young people have special rights that need to be protected such as a right to privacy (name ban), treating them fairly, expeditiously in the system, affording them extra protection , enforcing the law quickly to strengthen the link between the behaviour and its consequences.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CA" altLang="en-US" b="1">
                <a:cs typeface="Times New Roman" panose="02020603050405020304" pitchFamily="18" charset="0"/>
              </a:rPr>
              <a:t>The Declaration of Principles</a:t>
            </a:r>
            <a:endParaRPr lang="en-US" altLang="en-US" b="1">
              <a:cs typeface="Times New Roman" panose="02020603050405020304" pitchFamily="18" charset="0"/>
            </a:endParaRPr>
          </a:p>
        </p:txBody>
      </p:sp>
      <p:sp>
        <p:nvSpPr>
          <p:cNvPr id="112643" name="Rectangle 3"/>
          <p:cNvSpPr>
            <a:spLocks noGrp="1" noChangeArrowheads="1"/>
          </p:cNvSpPr>
          <p:nvPr>
            <p:ph type="body" idx="1"/>
          </p:nvPr>
        </p:nvSpPr>
        <p:spPr/>
        <p:txBody>
          <a:bodyPr/>
          <a:lstStyle/>
          <a:p>
            <a:pPr>
              <a:lnSpc>
                <a:spcPct val="90000"/>
              </a:lnSpc>
              <a:buClr>
                <a:schemeClr val="tx1"/>
              </a:buClr>
              <a:buFont typeface="Wingdings" panose="05000000000000000000" pitchFamily="2" charset="2"/>
              <a:buChar char="q"/>
            </a:pPr>
            <a:r>
              <a:rPr lang="en-CA" altLang="en-US" sz="2800" b="1">
                <a:cs typeface="Times New Roman" panose="02020603050405020304" pitchFamily="18" charset="0"/>
              </a:rPr>
              <a:t>The Declaration of Principles takes on more of a crime prevention focus in that: (not legally enforceable).</a:t>
            </a:r>
          </a:p>
          <a:p>
            <a:pPr>
              <a:lnSpc>
                <a:spcPct val="90000"/>
              </a:lnSpc>
              <a:buClr>
                <a:schemeClr val="tx1"/>
              </a:buClr>
              <a:buFont typeface="Wingdings" panose="05000000000000000000" pitchFamily="2" charset="2"/>
              <a:buChar char="q"/>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The youth justice system needs to consider ways to prevent crime by addressing the challenges and needs of young people that commit crime.</a:t>
            </a:r>
          </a:p>
          <a:p>
            <a:pPr>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 Overall the new legislation could offer proactive intervention(s) using a  community development approach.</a:t>
            </a:r>
          </a:p>
          <a:p>
            <a:pPr>
              <a:lnSpc>
                <a:spcPct val="90000"/>
              </a:lnSpc>
            </a:pPr>
            <a:endParaRPr lang="en-US"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00050" y="381000"/>
            <a:ext cx="6172200" cy="8305800"/>
          </a:xfrm>
        </p:spPr>
        <p:txBody>
          <a:bodyPr/>
          <a:lstStyle/>
          <a:p>
            <a:r>
              <a:rPr lang="en-CA" altLang="en-US" b="1">
                <a:cs typeface="Times New Roman" panose="02020603050405020304" pitchFamily="18" charset="0"/>
              </a:rPr>
              <a:t>The Preamble also states that the Youth Criminal Justice System should:</a:t>
            </a:r>
          </a:p>
          <a:p>
            <a:endParaRPr lang="en-CA" altLang="en-US" b="1">
              <a:cs typeface="Times New Roman" panose="02020603050405020304" pitchFamily="18" charset="0"/>
            </a:endParaRPr>
          </a:p>
          <a:p>
            <a:pPr>
              <a:buClr>
                <a:schemeClr val="tx1"/>
              </a:buClr>
              <a:buFont typeface="Wingdings" panose="05000000000000000000" pitchFamily="2" charset="2"/>
              <a:buChar char="q"/>
            </a:pPr>
            <a:r>
              <a:rPr lang="en-CA" altLang="en-US" b="1">
                <a:cs typeface="Times New Roman" panose="02020603050405020304" pitchFamily="18" charset="0"/>
              </a:rPr>
              <a:t>Consider the interests of the victims.</a:t>
            </a:r>
          </a:p>
          <a:p>
            <a:pPr>
              <a:buClr>
                <a:schemeClr val="tx1"/>
              </a:buClr>
              <a:buFont typeface="Wingdings" panose="05000000000000000000" pitchFamily="2" charset="2"/>
              <a:buChar char="q"/>
            </a:pPr>
            <a:endParaRPr lang="en-CA" altLang="en-US" b="1">
              <a:cs typeface="Times New Roman" panose="02020603050405020304" pitchFamily="18" charset="0"/>
            </a:endParaRPr>
          </a:p>
          <a:p>
            <a:pPr>
              <a:buClr>
                <a:schemeClr val="tx1"/>
              </a:buClr>
              <a:buFont typeface="Wingdings" panose="05000000000000000000" pitchFamily="2" charset="2"/>
              <a:buChar char="q"/>
            </a:pPr>
            <a:r>
              <a:rPr lang="en-CA" altLang="en-US" b="1">
                <a:cs typeface="Times New Roman" panose="02020603050405020304" pitchFamily="18" charset="0"/>
              </a:rPr>
              <a:t>Have meaningful consequences.</a:t>
            </a:r>
          </a:p>
          <a:p>
            <a:pPr>
              <a:buClr>
                <a:schemeClr val="tx1"/>
              </a:buClr>
              <a:buFont typeface="Wingdings" panose="05000000000000000000" pitchFamily="2" charset="2"/>
              <a:buChar char="q"/>
            </a:pPr>
            <a:endParaRPr lang="en-CA" altLang="en-US" b="1">
              <a:cs typeface="Times New Roman" panose="02020603050405020304" pitchFamily="18" charset="0"/>
            </a:endParaRPr>
          </a:p>
          <a:p>
            <a:pPr>
              <a:buClr>
                <a:schemeClr val="tx1"/>
              </a:buClr>
              <a:buFont typeface="Wingdings" panose="05000000000000000000" pitchFamily="2" charset="2"/>
              <a:buChar char="q"/>
            </a:pPr>
            <a:r>
              <a:rPr lang="en-CA" altLang="en-US" b="1">
                <a:cs typeface="Times New Roman" panose="02020603050405020304" pitchFamily="18" charset="0"/>
              </a:rPr>
              <a:t>Work to try to stop people from committing further crimes- crime prevention.</a:t>
            </a:r>
          </a:p>
          <a:p>
            <a:pPr>
              <a:buClr>
                <a:schemeClr val="tx1"/>
              </a:buClr>
              <a:buFont typeface="Wingdings" panose="05000000000000000000" pitchFamily="2" charset="2"/>
              <a:buNone/>
            </a:pPr>
            <a:endParaRPr lang="en-CA" altLang="en-US" b="1">
              <a:cs typeface="Times New Roman" panose="02020603050405020304" pitchFamily="18" charset="0"/>
            </a:endParaRPr>
          </a:p>
          <a:p>
            <a:pPr>
              <a:buClr>
                <a:schemeClr val="tx1"/>
              </a:buClr>
              <a:buFont typeface="Wingdings" panose="05000000000000000000" pitchFamily="2" charset="2"/>
              <a:buChar char="q"/>
            </a:pPr>
            <a:r>
              <a:rPr lang="en-CA" altLang="en-US" b="1">
                <a:cs typeface="Times New Roman" panose="02020603050405020304" pitchFamily="18" charset="0"/>
              </a:rPr>
              <a:t>Cut down on the use of custody for non-violent crimes.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4300" y="381000"/>
            <a:ext cx="6743700" cy="1447800"/>
          </a:xfrm>
        </p:spPr>
        <p:txBody>
          <a:bodyPr/>
          <a:lstStyle/>
          <a:p>
            <a:r>
              <a:rPr lang="en-CA" altLang="en-US" sz="3700">
                <a:cs typeface="Times New Roman" panose="02020603050405020304" pitchFamily="18" charset="0"/>
              </a:rPr>
              <a:t>SPECIAL CONSIDERATIONS</a:t>
            </a:r>
            <a:br>
              <a:rPr lang="en-CA" altLang="en-US" sz="3700">
                <a:cs typeface="Times New Roman" panose="02020603050405020304" pitchFamily="18" charset="0"/>
              </a:rPr>
            </a:br>
            <a:r>
              <a:rPr lang="en-CA" altLang="en-US" sz="3700">
                <a:cs typeface="Times New Roman" panose="02020603050405020304" pitchFamily="18" charset="0"/>
              </a:rPr>
              <a:t/>
            </a:r>
            <a:br>
              <a:rPr lang="en-CA" altLang="en-US" sz="3700">
                <a:cs typeface="Times New Roman" panose="02020603050405020304" pitchFamily="18" charset="0"/>
              </a:rPr>
            </a:br>
            <a:r>
              <a:rPr lang="en-CA" altLang="en-US" sz="3700" i="1">
                <a:cs typeface="Times New Roman" panose="02020603050405020304" pitchFamily="18" charset="0"/>
              </a:rPr>
              <a:t>Youth</a:t>
            </a:r>
            <a:r>
              <a:rPr lang="en-CA" altLang="en-US" sz="3700">
                <a:cs typeface="Times New Roman" panose="02020603050405020304" pitchFamily="18" charset="0"/>
              </a:rPr>
              <a:t> </a:t>
            </a:r>
            <a:r>
              <a:rPr lang="en-CA" altLang="en-US" sz="3700" i="1">
                <a:cs typeface="Times New Roman" panose="02020603050405020304" pitchFamily="18" charset="0"/>
              </a:rPr>
              <a:t>as compared to Adults </a:t>
            </a:r>
            <a:br>
              <a:rPr lang="en-CA" altLang="en-US" sz="3700" i="1">
                <a:cs typeface="Times New Roman" panose="02020603050405020304" pitchFamily="18" charset="0"/>
              </a:rPr>
            </a:br>
            <a:r>
              <a:rPr lang="en-CA" altLang="en-US" sz="3700" i="1">
                <a:cs typeface="Times New Roman" panose="02020603050405020304" pitchFamily="18" charset="0"/>
              </a:rPr>
              <a:t>who are charged with offences.</a:t>
            </a:r>
          </a:p>
        </p:txBody>
      </p:sp>
      <p:sp>
        <p:nvSpPr>
          <p:cNvPr id="9219" name="Rectangle 3"/>
          <p:cNvSpPr>
            <a:spLocks noGrp="1" noChangeArrowheads="1"/>
          </p:cNvSpPr>
          <p:nvPr>
            <p:ph type="body" idx="1"/>
          </p:nvPr>
        </p:nvSpPr>
        <p:spPr>
          <a:xfrm>
            <a:off x="304800" y="2438400"/>
            <a:ext cx="6210300" cy="5867400"/>
          </a:xfrm>
        </p:spPr>
        <p:txBody>
          <a:bodyPr/>
          <a:lstStyle/>
          <a:p>
            <a:pPr marL="533400" indent="-533400">
              <a:buClr>
                <a:schemeClr val="tx1"/>
              </a:buClr>
              <a:buFont typeface="Wingdings" panose="05000000000000000000" pitchFamily="2" charset="2"/>
              <a:buChar char="Ø"/>
            </a:pPr>
            <a:r>
              <a:rPr lang="en-CA" altLang="en-US" sz="2800" b="1">
                <a:cs typeface="Times New Roman" panose="02020603050405020304" pitchFamily="18" charset="0"/>
              </a:rPr>
              <a:t>The young person has the right to be heard and to participate in decision making about himself or herself.</a:t>
            </a:r>
          </a:p>
          <a:p>
            <a:pPr marL="533400" indent="-533400">
              <a:buClr>
                <a:schemeClr val="tx1"/>
              </a:buClr>
              <a:buFont typeface="Wingdings" panose="05000000000000000000" pitchFamily="2" charset="2"/>
              <a:buChar char="Ø"/>
            </a:pPr>
            <a:endParaRPr lang="en-CA" altLang="en-US" sz="2800" b="1">
              <a:cs typeface="Times New Roman" panose="02020603050405020304" pitchFamily="18" charset="0"/>
            </a:endParaRPr>
          </a:p>
          <a:p>
            <a:pPr marL="533400" indent="-533400">
              <a:buClr>
                <a:schemeClr val="tx1"/>
              </a:buClr>
              <a:buFont typeface="Wingdings" panose="05000000000000000000" pitchFamily="2" charset="2"/>
              <a:buChar char="Ø"/>
            </a:pPr>
            <a:r>
              <a:rPr lang="en-CA" altLang="en-US" sz="2800" b="1">
                <a:cs typeface="Times New Roman" panose="02020603050405020304" pitchFamily="18" charset="0"/>
              </a:rPr>
              <a:t>Parents are to be informed of proceedings against the young person.</a:t>
            </a:r>
          </a:p>
          <a:p>
            <a:pPr marL="533400" indent="-533400">
              <a:buClr>
                <a:schemeClr val="tx1"/>
              </a:buClr>
              <a:buFont typeface="Wingdings" panose="05000000000000000000" pitchFamily="2" charset="2"/>
              <a:buChar char="Ø"/>
            </a:pPr>
            <a:endParaRPr lang="en-CA" altLang="en-US" sz="2800" b="1">
              <a:cs typeface="Times New Roman" panose="02020603050405020304" pitchFamily="18" charset="0"/>
            </a:endParaRPr>
          </a:p>
          <a:p>
            <a:pPr marL="533400" indent="-533400">
              <a:buClr>
                <a:schemeClr val="tx1"/>
              </a:buClr>
              <a:buFont typeface="Wingdings" panose="05000000000000000000" pitchFamily="2" charset="2"/>
              <a:buChar char="Ø"/>
            </a:pPr>
            <a:r>
              <a:rPr lang="en-CA" altLang="en-US" sz="2800" b="1">
                <a:cs typeface="Times New Roman" panose="02020603050405020304" pitchFamily="18" charset="0"/>
              </a:rPr>
              <a:t>The young person’s identity is not to be publicized except in rare circumstances.</a:t>
            </a:r>
          </a:p>
          <a:p>
            <a:pPr marL="533400" indent="-533400"/>
            <a:endParaRPr lang="en-CA" altLang="en-US" sz="28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52400" y="533400"/>
            <a:ext cx="6400800" cy="1016000"/>
          </a:xfrm>
        </p:spPr>
        <p:txBody>
          <a:bodyPr/>
          <a:lstStyle/>
          <a:p>
            <a:r>
              <a:rPr lang="en-CA" altLang="en-US" sz="3600" i="1">
                <a:cs typeface="Times New Roman" panose="02020603050405020304" pitchFamily="18" charset="0"/>
              </a:rPr>
              <a:t>The YCJA is also concerned with the </a:t>
            </a:r>
            <a:br>
              <a:rPr lang="en-CA" altLang="en-US" sz="3600" i="1">
                <a:cs typeface="Times New Roman" panose="02020603050405020304" pitchFamily="18" charset="0"/>
              </a:rPr>
            </a:br>
            <a:r>
              <a:rPr lang="en-CA" altLang="en-US" sz="3600" i="1">
                <a:cs typeface="Times New Roman" panose="02020603050405020304" pitchFamily="18" charset="0"/>
              </a:rPr>
              <a:t>Victims of Crime.</a:t>
            </a:r>
            <a:br>
              <a:rPr lang="en-CA" altLang="en-US" sz="3600" i="1">
                <a:cs typeface="Times New Roman" panose="02020603050405020304" pitchFamily="18" charset="0"/>
              </a:rPr>
            </a:br>
            <a:endParaRPr lang="en-CA" altLang="en-US" sz="3600" i="1">
              <a:cs typeface="Times New Roman" panose="02020603050405020304" pitchFamily="18" charset="0"/>
            </a:endParaRPr>
          </a:p>
        </p:txBody>
      </p:sp>
      <p:sp>
        <p:nvSpPr>
          <p:cNvPr id="13315" name="Rectangle 3"/>
          <p:cNvSpPr>
            <a:spLocks noGrp="1" noChangeArrowheads="1"/>
          </p:cNvSpPr>
          <p:nvPr>
            <p:ph type="body" idx="1"/>
          </p:nvPr>
        </p:nvSpPr>
        <p:spPr>
          <a:xfrm>
            <a:off x="381000" y="2133600"/>
            <a:ext cx="6172200" cy="5638800"/>
          </a:xfrm>
        </p:spPr>
        <p:txBody>
          <a:bodyPr/>
          <a:lstStyle/>
          <a:p>
            <a:pPr marL="533400" indent="-533400">
              <a:lnSpc>
                <a:spcPct val="90000"/>
              </a:lnSpc>
              <a:buClr>
                <a:schemeClr val="tx1"/>
              </a:buClr>
              <a:buFont typeface="Wingdings" panose="05000000000000000000" pitchFamily="2" charset="2"/>
              <a:buChar char="Ø"/>
            </a:pPr>
            <a:r>
              <a:rPr lang="en-CA" altLang="en-US" sz="2800" b="1">
                <a:cs typeface="Times New Roman" panose="02020603050405020304" pitchFamily="18" charset="0"/>
              </a:rPr>
              <a:t>The rights and interests of victims are to be protected.</a:t>
            </a:r>
          </a:p>
          <a:p>
            <a:pPr marL="533400" indent="-533400">
              <a:lnSpc>
                <a:spcPct val="90000"/>
              </a:lnSpc>
              <a:buClr>
                <a:schemeClr val="tx1"/>
              </a:buClr>
              <a:buFont typeface="Wingdings" panose="05000000000000000000" pitchFamily="2" charset="2"/>
              <a:buChar char="Ø"/>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Ø"/>
            </a:pPr>
            <a:r>
              <a:rPr lang="en-CA" altLang="en-US" sz="2800" b="1">
                <a:cs typeface="Times New Roman" panose="02020603050405020304" pitchFamily="18" charset="0"/>
              </a:rPr>
              <a:t>Victims must be treated with dignity and respect.</a:t>
            </a:r>
          </a:p>
          <a:p>
            <a:pPr marL="533400" indent="-533400">
              <a:lnSpc>
                <a:spcPct val="90000"/>
              </a:lnSpc>
              <a:buClr>
                <a:schemeClr val="tx1"/>
              </a:buClr>
              <a:buFont typeface="Wingdings" panose="05000000000000000000" pitchFamily="2" charset="2"/>
              <a:buChar char="Ø"/>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Ø"/>
            </a:pPr>
            <a:r>
              <a:rPr lang="en-CA" altLang="en-US" sz="2800" b="1">
                <a:cs typeface="Times New Roman" panose="02020603050405020304" pitchFamily="18" charset="0"/>
              </a:rPr>
              <a:t>Victims are not to be inconvenienced (as little as possible).</a:t>
            </a:r>
          </a:p>
          <a:p>
            <a:pPr marL="533400" indent="-533400">
              <a:lnSpc>
                <a:spcPct val="90000"/>
              </a:lnSpc>
              <a:buClr>
                <a:schemeClr val="tx1"/>
              </a:buClr>
              <a:buFont typeface="Wingdings" panose="05000000000000000000" pitchFamily="2" charset="2"/>
              <a:buChar char="Ø"/>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Ø"/>
            </a:pPr>
            <a:r>
              <a:rPr lang="en-CA" altLang="en-US" sz="2800" b="1">
                <a:cs typeface="Times New Roman" panose="02020603050405020304" pitchFamily="18" charset="0"/>
              </a:rPr>
              <a:t>Victims are to be given the opportunity to be involved in proceedings.</a:t>
            </a:r>
          </a:p>
          <a:p>
            <a:pPr marL="533400" indent="-533400">
              <a:lnSpc>
                <a:spcPct val="90000"/>
              </a:lnSpc>
              <a:buClr>
                <a:schemeClr val="tx1"/>
              </a:buClr>
              <a:buFontTx/>
              <a:buAutoNum type="alphaLcParenR"/>
            </a:pPr>
            <a:endParaRPr lang="en-CA" altLang="en-US" sz="2800" b="1">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400050" y="457200"/>
            <a:ext cx="6172200" cy="8229600"/>
          </a:xfrm>
        </p:spPr>
        <p:txBody>
          <a:bodyPr/>
          <a:lstStyle/>
          <a:p>
            <a:pPr algn="ctr">
              <a:lnSpc>
                <a:spcPct val="90000"/>
              </a:lnSpc>
            </a:pPr>
            <a:r>
              <a:rPr lang="en-CA" altLang="en-US" sz="2800">
                <a:cs typeface="Times New Roman" panose="02020603050405020304" pitchFamily="18" charset="0"/>
              </a:rPr>
              <a:t> Impact of Issues on the Community</a:t>
            </a:r>
          </a:p>
          <a:p>
            <a:pPr algn="ctr">
              <a:lnSpc>
                <a:spcPct val="90000"/>
              </a:lnSpc>
            </a:pPr>
            <a:endParaRPr lang="en-CA" altLang="en-US" sz="2800">
              <a:cs typeface="Times New Roman" panose="02020603050405020304" pitchFamily="18" charset="0"/>
            </a:endParaRPr>
          </a:p>
          <a:p>
            <a:pPr algn="ctr">
              <a:lnSpc>
                <a:spcPct val="90000"/>
              </a:lnSpc>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There have been many concerns in Nova Scotia and Canada about youth justice, especially since the enactment of the Youth Criminal Justice Act.</a:t>
            </a:r>
          </a:p>
          <a:p>
            <a:pPr>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Some of the concerns have been based on misperceptions about:</a:t>
            </a: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 Youth crime. </a:t>
            </a: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 The legislation. </a:t>
            </a: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 How the system operates. </a:t>
            </a:r>
          </a:p>
          <a:p>
            <a:pPr>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a:p>
            <a:pPr>
              <a:lnSpc>
                <a:spcPct val="90000"/>
              </a:lnSpc>
              <a:buClr>
                <a:schemeClr val="tx1"/>
              </a:buClr>
              <a:buFont typeface="Wingdings" panose="05000000000000000000" pitchFamily="2" charset="2"/>
              <a:buChar char="v"/>
            </a:pPr>
            <a:r>
              <a:rPr lang="en-CA" altLang="en-US" sz="2800" b="1">
                <a:cs typeface="Times New Roman" panose="02020603050405020304" pitchFamily="18" charset="0"/>
              </a:rPr>
              <a:t> Other concerns have been based on a misunderstanding of the limits of the legislation and the unreasonable expectations as to what the legislation can accomplish.</a:t>
            </a:r>
          </a:p>
          <a:p>
            <a:pPr>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400050" y="228600"/>
            <a:ext cx="6172200" cy="8686800"/>
          </a:xfrm>
        </p:spPr>
        <p:txBody>
          <a:bodyPr/>
          <a:lstStyle/>
          <a:p>
            <a:pPr marL="533400" indent="-533400" algn="ctr">
              <a:lnSpc>
                <a:spcPct val="90000"/>
              </a:lnSpc>
              <a:buClr>
                <a:schemeClr val="tx1"/>
              </a:buClr>
              <a:buFont typeface="Wingdings" panose="05000000000000000000" pitchFamily="2" charset="2"/>
              <a:buChar char="v"/>
            </a:pPr>
            <a:r>
              <a:rPr lang="en-CA" altLang="en-US" sz="2800">
                <a:cs typeface="Times New Roman" panose="02020603050405020304" pitchFamily="18" charset="0"/>
              </a:rPr>
              <a:t>Criticisms of the youth justice system </a:t>
            </a:r>
            <a:r>
              <a:rPr lang="en-CA" altLang="en-US" sz="2800" u="sng">
                <a:cs typeface="Times New Roman" panose="02020603050405020304" pitchFamily="18" charset="0"/>
              </a:rPr>
              <a:t>in the past</a:t>
            </a:r>
            <a:r>
              <a:rPr lang="en-CA" altLang="en-US" sz="2800">
                <a:cs typeface="Times New Roman" panose="02020603050405020304" pitchFamily="18" charset="0"/>
              </a:rPr>
              <a:t> were</a:t>
            </a:r>
            <a:r>
              <a:rPr lang="en-CA" altLang="en-US" sz="2800" b="1">
                <a:cs typeface="Times New Roman" panose="02020603050405020304" pitchFamily="18" charset="0"/>
              </a:rPr>
              <a:t>:</a:t>
            </a:r>
          </a:p>
          <a:p>
            <a:pPr marL="533400" indent="-533400">
              <a:lnSpc>
                <a:spcPct val="90000"/>
              </a:lnSpc>
              <a:buClr>
                <a:schemeClr val="tx1"/>
              </a:buClr>
              <a:buFont typeface="Wingdings" panose="05000000000000000000" pitchFamily="2" charset="2"/>
              <a:buChar char="v"/>
            </a:pPr>
            <a:endParaRPr lang="en-CA" altLang="en-US" sz="2800" b="1">
              <a:cs typeface="Times New Roman" panose="02020603050405020304" pitchFamily="18" charset="0"/>
            </a:endParaRPr>
          </a:p>
          <a:p>
            <a:pPr marL="533400" indent="-533400">
              <a:lnSpc>
                <a:spcPct val="90000"/>
              </a:lnSpc>
              <a:buClr>
                <a:schemeClr val="tx1"/>
              </a:buClr>
            </a:pPr>
            <a:r>
              <a:rPr lang="en-CA" altLang="en-US" sz="2800" b="1">
                <a:cs typeface="Times New Roman" panose="02020603050405020304" pitchFamily="18" charset="0"/>
              </a:rPr>
              <a:t>The system lacks a clear and coherent youth justice philosophy.</a:t>
            </a:r>
          </a:p>
          <a:p>
            <a:pPr marL="533400" indent="-533400">
              <a:lnSpc>
                <a:spcPct val="90000"/>
              </a:lnSpc>
              <a:buClr>
                <a:schemeClr val="tx1"/>
              </a:buClr>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Incarceration was overused in this country.</a:t>
            </a:r>
          </a:p>
          <a:p>
            <a:pPr marL="533400" indent="-533400">
              <a:lnSpc>
                <a:spcPct val="90000"/>
              </a:lnSpc>
              <a:buClr>
                <a:schemeClr val="tx1"/>
              </a:buClr>
              <a:buFontTx/>
              <a:buAutoNum type="arabicPeriod"/>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 courts were overused for minor offences slower the court process.</a:t>
            </a:r>
          </a:p>
          <a:p>
            <a:pPr marL="533400" indent="-533400">
              <a:lnSpc>
                <a:spcPct val="90000"/>
              </a:lnSpc>
              <a:buClr>
                <a:schemeClr val="tx1"/>
              </a:buClr>
              <a:buFontTx/>
              <a:buAutoNum type="arabicPeriod"/>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There was no effective reintegration of a young person being released from custody back into the community.</a:t>
            </a:r>
          </a:p>
          <a:p>
            <a:pPr marL="533400" indent="-533400">
              <a:lnSpc>
                <a:spcPct val="90000"/>
              </a:lnSpc>
              <a:buClr>
                <a:schemeClr val="tx1"/>
              </a:buClr>
              <a:buFontTx/>
              <a:buAutoNum type="arabicPeriod"/>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 process of transferring youth to the adult system was complex.</a:t>
            </a:r>
          </a:p>
          <a:p>
            <a:pPr marL="533400" indent="-533400">
              <a:lnSpc>
                <a:spcPct val="90000"/>
              </a:lnSpc>
              <a:buClr>
                <a:schemeClr val="tx1"/>
              </a:buClr>
              <a:buFontTx/>
              <a:buAutoNum type="arabicPeriod"/>
            </a:pPr>
            <a:endParaRPr lang="en-CA" altLang="en-US" sz="2800" b="1">
              <a:cs typeface="Times New Roman" panose="02020603050405020304" pitchFamily="18" charset="0"/>
            </a:endParaRPr>
          </a:p>
          <a:p>
            <a:pPr marL="533400" indent="-533400">
              <a:lnSpc>
                <a:spcPct val="90000"/>
              </a:lnSpc>
              <a:buClr>
                <a:schemeClr val="tx1"/>
              </a:buClr>
              <a:buFont typeface="Wingdings" panose="05000000000000000000" pitchFamily="2" charset="2"/>
              <a:buChar char="ü"/>
            </a:pPr>
            <a:r>
              <a:rPr lang="en-CA" altLang="en-US" sz="2800" b="1">
                <a:cs typeface="Times New Roman" panose="02020603050405020304" pitchFamily="18" charset="0"/>
              </a:rPr>
              <a:t>There was no recognition of the concerns of victims, parents and the community.</a:t>
            </a:r>
          </a:p>
        </p:txBody>
      </p:sp>
      <p:sp>
        <p:nvSpPr>
          <p:cNvPr id="46083" name="Text Box 3"/>
          <p:cNvSpPr txBox="1">
            <a:spLocks noChangeArrowheads="1"/>
          </p:cNvSpPr>
          <p:nvPr/>
        </p:nvSpPr>
        <p:spPr bwMode="auto">
          <a:xfrm>
            <a:off x="7680325" y="-954088"/>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Soaring">
  <a:themeElements>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464</TotalTime>
  <Words>1231</Words>
  <Application>Microsoft Office PowerPoint</Application>
  <PresentationFormat>Overhead</PresentationFormat>
  <Paragraphs>210</Paragraphs>
  <Slides>19</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5" baseType="lpstr">
      <vt:lpstr>Arial</vt:lpstr>
      <vt:lpstr>Times New Roman</vt:lpstr>
      <vt:lpstr>Wingdings</vt:lpstr>
      <vt:lpstr>Soaring</vt:lpstr>
      <vt:lpstr>Microsoft Word Document</vt:lpstr>
      <vt:lpstr>Corel WordPerfect 8 Document</vt:lpstr>
      <vt:lpstr>Manoeuvring the Youth Criminal Justice System </vt:lpstr>
      <vt:lpstr>The Youth Criminal Justice Act (YCJA)</vt:lpstr>
      <vt:lpstr>PowerPoint Presentation</vt:lpstr>
      <vt:lpstr>The Declaration of Principles</vt:lpstr>
      <vt:lpstr>PowerPoint Presentation</vt:lpstr>
      <vt:lpstr>SPECIAL CONSIDERATIONS  Youth as compared to Adults  who are charged with offences.</vt:lpstr>
      <vt:lpstr>The YCJA is also concerned with the  Victims of Crime.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Karrela</dc:creator>
  <cp:lastModifiedBy>Hoyte, Shawna</cp:lastModifiedBy>
  <cp:revision>141</cp:revision>
  <dcterms:created xsi:type="dcterms:W3CDTF">2006-06-14T14:32:17Z</dcterms:created>
  <dcterms:modified xsi:type="dcterms:W3CDTF">2019-06-22T12:40:18Z</dcterms:modified>
</cp:coreProperties>
</file>