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0"/>
  </p:notesMasterIdLst>
  <p:handoutMasterIdLst>
    <p:handoutMasterId r:id="rId21"/>
  </p:handoutMasterIdLst>
  <p:sldIdLst>
    <p:sldId id="256" r:id="rId3"/>
    <p:sldId id="289" r:id="rId4"/>
    <p:sldId id="277" r:id="rId5"/>
    <p:sldId id="290" r:id="rId6"/>
    <p:sldId id="288" r:id="rId7"/>
    <p:sldId id="302" r:id="rId8"/>
    <p:sldId id="291" r:id="rId9"/>
    <p:sldId id="305" r:id="rId10"/>
    <p:sldId id="301" r:id="rId11"/>
    <p:sldId id="292" r:id="rId12"/>
    <p:sldId id="293" r:id="rId13"/>
    <p:sldId id="294" r:id="rId14"/>
    <p:sldId id="306" r:id="rId15"/>
    <p:sldId id="307" r:id="rId16"/>
    <p:sldId id="282" r:id="rId17"/>
    <p:sldId id="280" r:id="rId18"/>
    <p:sldId id="285" r:id="rId19"/>
  </p:sldIdLst>
  <p:sldSz cx="12192000" cy="6858000"/>
  <p:notesSz cx="7023100" cy="9309100"/>
  <p:embeddedFontLst>
    <p:embeddedFont>
      <p:font typeface="Calibri Light" panose="020F0302020204030204" pitchFamily="34" charset="0"/>
      <p:regular r:id="rId22"/>
      <p:italic r:id="rId23"/>
    </p:embeddedFont>
    <p:embeddedFont>
      <p:font typeface="ＭＳ Ｐゴシック" panose="020B0600070205080204" pitchFamily="34" charset="-128"/>
      <p:regular r:id="rId24"/>
    </p:embeddedFont>
    <p:embeddedFont>
      <p:font typeface="Gotham" panose="020B0604020202020204" charset="0"/>
      <p:regular r:id="rId25"/>
    </p:embeddedFont>
    <p:embeddedFont>
      <p:font typeface="Calibri" panose="020F0502020204030204" pitchFamily="34" charset="0"/>
      <p:regular r:id="rId26"/>
      <p:bold r:id="rId27"/>
      <p:italic r:id="rId28"/>
      <p:boldItalic r:id="rId29"/>
    </p:embeddedFont>
    <p:embeddedFont>
      <p:font typeface="Helvetica" panose="020B060402020202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94A9"/>
    <a:srgbClr val="4EADC3"/>
    <a:srgbClr val="0B7C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6" autoAdjust="0"/>
    <p:restoredTop sz="81161" autoAdjust="0"/>
  </p:normalViewPr>
  <p:slideViewPr>
    <p:cSldViewPr snapToGrid="0">
      <p:cViewPr varScale="1">
        <p:scale>
          <a:sx n="75" d="100"/>
          <a:sy n="75" d="100"/>
        </p:scale>
        <p:origin x="1134"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handoutMaster" Target="handoutMasters/handoutMaster1.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43238" cy="466725"/>
          </a:xfrm>
          <a:prstGeom prst="rect">
            <a:avLst/>
          </a:prstGeom>
        </p:spPr>
        <p:txBody>
          <a:bodyPr vert="horz" lIns="91422" tIns="45710" rIns="91422" bIns="45710" rtlCol="0"/>
          <a:lstStyle>
            <a:lvl1pPr algn="l">
              <a:defRPr sz="1200"/>
            </a:lvl1pPr>
          </a:lstStyle>
          <a:p>
            <a:endParaRPr lang="en-US" dirty="0"/>
          </a:p>
        </p:txBody>
      </p:sp>
      <p:sp>
        <p:nvSpPr>
          <p:cNvPr id="3" name="Date Placeholder 2"/>
          <p:cNvSpPr>
            <a:spLocks noGrp="1"/>
          </p:cNvSpPr>
          <p:nvPr>
            <p:ph type="dt" sz="quarter" idx="1"/>
          </p:nvPr>
        </p:nvSpPr>
        <p:spPr>
          <a:xfrm>
            <a:off x="3978277" y="2"/>
            <a:ext cx="3043238" cy="466725"/>
          </a:xfrm>
          <a:prstGeom prst="rect">
            <a:avLst/>
          </a:prstGeom>
        </p:spPr>
        <p:txBody>
          <a:bodyPr vert="horz" lIns="91422" tIns="45710" rIns="91422" bIns="45710" rtlCol="0"/>
          <a:lstStyle>
            <a:lvl1pPr algn="r">
              <a:defRPr sz="1200"/>
            </a:lvl1pPr>
          </a:lstStyle>
          <a:p>
            <a:fld id="{D6D520E3-B12E-4EE0-AC89-6E34EC911766}" type="datetimeFigureOut">
              <a:rPr lang="en-US" smtClean="0"/>
              <a:t>4/9/2019</a:t>
            </a:fld>
            <a:endParaRPr lang="en-US" dirty="0"/>
          </a:p>
        </p:txBody>
      </p:sp>
      <p:sp>
        <p:nvSpPr>
          <p:cNvPr id="4" name="Footer Placeholder 3"/>
          <p:cNvSpPr>
            <a:spLocks noGrp="1"/>
          </p:cNvSpPr>
          <p:nvPr>
            <p:ph type="ftr" sz="quarter" idx="2"/>
          </p:nvPr>
        </p:nvSpPr>
        <p:spPr>
          <a:xfrm>
            <a:off x="2" y="8842375"/>
            <a:ext cx="3043238" cy="466725"/>
          </a:xfrm>
          <a:prstGeom prst="rect">
            <a:avLst/>
          </a:prstGeom>
        </p:spPr>
        <p:txBody>
          <a:bodyPr vert="horz" lIns="91422" tIns="45710" rIns="91422" bIns="4571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7" y="8842375"/>
            <a:ext cx="3043238" cy="466725"/>
          </a:xfrm>
          <a:prstGeom prst="rect">
            <a:avLst/>
          </a:prstGeom>
        </p:spPr>
        <p:txBody>
          <a:bodyPr vert="horz" lIns="91422" tIns="45710" rIns="91422" bIns="45710" rtlCol="0" anchor="b"/>
          <a:lstStyle>
            <a:lvl1pPr algn="r">
              <a:defRPr sz="1200"/>
            </a:lvl1pPr>
          </a:lstStyle>
          <a:p>
            <a:fld id="{C660E95E-08D4-42F9-A1E9-227EF46FFA1F}" type="slidenum">
              <a:rPr lang="en-US" smtClean="0"/>
              <a:t>‹#›</a:t>
            </a:fld>
            <a:endParaRPr lang="en-US" dirty="0"/>
          </a:p>
        </p:txBody>
      </p:sp>
    </p:spTree>
    <p:extLst>
      <p:ext uri="{BB962C8B-B14F-4D97-AF65-F5344CB8AC3E}">
        <p14:creationId xmlns:p14="http://schemas.microsoft.com/office/powerpoint/2010/main" val="1543177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7072"/>
          </a:xfrm>
          <a:prstGeom prst="rect">
            <a:avLst/>
          </a:prstGeom>
        </p:spPr>
        <p:txBody>
          <a:bodyPr vert="horz" lIns="93306" tIns="46652" rIns="93306" bIns="46652" rtlCol="0"/>
          <a:lstStyle>
            <a:lvl1pPr algn="l">
              <a:defRPr sz="1200"/>
            </a:lvl1pPr>
          </a:lstStyle>
          <a:p>
            <a:endParaRPr lang="en-US" dirty="0"/>
          </a:p>
        </p:txBody>
      </p:sp>
      <p:sp>
        <p:nvSpPr>
          <p:cNvPr id="3" name="Date Placeholder 2"/>
          <p:cNvSpPr>
            <a:spLocks noGrp="1"/>
          </p:cNvSpPr>
          <p:nvPr>
            <p:ph type="dt" idx="1"/>
          </p:nvPr>
        </p:nvSpPr>
        <p:spPr>
          <a:xfrm>
            <a:off x="3978134" y="2"/>
            <a:ext cx="3043343" cy="467072"/>
          </a:xfrm>
          <a:prstGeom prst="rect">
            <a:avLst/>
          </a:prstGeom>
        </p:spPr>
        <p:txBody>
          <a:bodyPr vert="horz" lIns="93306" tIns="46652" rIns="93306" bIns="46652" rtlCol="0"/>
          <a:lstStyle>
            <a:lvl1pPr algn="r">
              <a:defRPr sz="1200"/>
            </a:lvl1pPr>
          </a:lstStyle>
          <a:p>
            <a:fld id="{AF2FAC37-867E-4B0E-A9AE-DD351E4F4312}" type="datetimeFigureOut">
              <a:rPr lang="en-US" smtClean="0"/>
              <a:t>4/9/2019</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06" tIns="46652" rIns="93306" bIns="4665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06" tIns="46652" rIns="93306" bIns="4665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2"/>
            <a:ext cx="3043343" cy="467071"/>
          </a:xfrm>
          <a:prstGeom prst="rect">
            <a:avLst/>
          </a:prstGeom>
        </p:spPr>
        <p:txBody>
          <a:bodyPr vert="horz" lIns="93306" tIns="46652" rIns="93306" bIns="4665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4" y="8842032"/>
            <a:ext cx="3043343" cy="467071"/>
          </a:xfrm>
          <a:prstGeom prst="rect">
            <a:avLst/>
          </a:prstGeom>
        </p:spPr>
        <p:txBody>
          <a:bodyPr vert="horz" lIns="93306" tIns="46652" rIns="93306" bIns="46652" rtlCol="0" anchor="b"/>
          <a:lstStyle>
            <a:lvl1pPr algn="r">
              <a:defRPr sz="1200"/>
            </a:lvl1pPr>
          </a:lstStyle>
          <a:p>
            <a:fld id="{E3AB6271-198A-475E-B1F4-5E0A69DBC608}" type="slidenum">
              <a:rPr lang="en-US" smtClean="0"/>
              <a:t>‹#›</a:t>
            </a:fld>
            <a:endParaRPr lang="en-US" dirty="0"/>
          </a:p>
        </p:txBody>
      </p:sp>
    </p:spTree>
    <p:extLst>
      <p:ext uri="{BB962C8B-B14F-4D97-AF65-F5344CB8AC3E}">
        <p14:creationId xmlns:p14="http://schemas.microsoft.com/office/powerpoint/2010/main" val="2865261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1</a:t>
            </a:fld>
            <a:endParaRPr lang="en-US" dirty="0"/>
          </a:p>
        </p:txBody>
      </p:sp>
    </p:spTree>
    <p:extLst>
      <p:ext uri="{BB962C8B-B14F-4D97-AF65-F5344CB8AC3E}">
        <p14:creationId xmlns:p14="http://schemas.microsoft.com/office/powerpoint/2010/main" val="3669192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10</a:t>
            </a:fld>
            <a:endParaRPr lang="en-US" dirty="0"/>
          </a:p>
        </p:txBody>
      </p:sp>
    </p:spTree>
    <p:extLst>
      <p:ext uri="{BB962C8B-B14F-4D97-AF65-F5344CB8AC3E}">
        <p14:creationId xmlns:p14="http://schemas.microsoft.com/office/powerpoint/2010/main" val="2093213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11</a:t>
            </a:fld>
            <a:endParaRPr lang="en-US" dirty="0"/>
          </a:p>
        </p:txBody>
      </p:sp>
    </p:spTree>
    <p:extLst>
      <p:ext uri="{BB962C8B-B14F-4D97-AF65-F5344CB8AC3E}">
        <p14:creationId xmlns:p14="http://schemas.microsoft.com/office/powerpoint/2010/main" val="374271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12</a:t>
            </a:fld>
            <a:endParaRPr lang="en-US" dirty="0"/>
          </a:p>
        </p:txBody>
      </p:sp>
    </p:spTree>
    <p:extLst>
      <p:ext uri="{BB962C8B-B14F-4D97-AF65-F5344CB8AC3E}">
        <p14:creationId xmlns:p14="http://schemas.microsoft.com/office/powerpoint/2010/main" val="183710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13</a:t>
            </a:fld>
            <a:endParaRPr lang="en-US" dirty="0"/>
          </a:p>
        </p:txBody>
      </p:sp>
    </p:spTree>
    <p:extLst>
      <p:ext uri="{BB962C8B-B14F-4D97-AF65-F5344CB8AC3E}">
        <p14:creationId xmlns:p14="http://schemas.microsoft.com/office/powerpoint/2010/main" val="1343313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14</a:t>
            </a:fld>
            <a:endParaRPr lang="en-US" dirty="0"/>
          </a:p>
        </p:txBody>
      </p:sp>
    </p:spTree>
    <p:extLst>
      <p:ext uri="{BB962C8B-B14F-4D97-AF65-F5344CB8AC3E}">
        <p14:creationId xmlns:p14="http://schemas.microsoft.com/office/powerpoint/2010/main" val="2410297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15</a:t>
            </a:fld>
            <a:endParaRPr lang="en-US" dirty="0"/>
          </a:p>
        </p:txBody>
      </p:sp>
    </p:spTree>
    <p:extLst>
      <p:ext uri="{BB962C8B-B14F-4D97-AF65-F5344CB8AC3E}">
        <p14:creationId xmlns:p14="http://schemas.microsoft.com/office/powerpoint/2010/main" val="508778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16</a:t>
            </a:fld>
            <a:endParaRPr lang="en-US" dirty="0"/>
          </a:p>
        </p:txBody>
      </p:sp>
    </p:spTree>
    <p:extLst>
      <p:ext uri="{BB962C8B-B14F-4D97-AF65-F5344CB8AC3E}">
        <p14:creationId xmlns:p14="http://schemas.microsoft.com/office/powerpoint/2010/main" val="3488678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17</a:t>
            </a:fld>
            <a:endParaRPr lang="en-US" dirty="0"/>
          </a:p>
        </p:txBody>
      </p:sp>
    </p:spTree>
    <p:extLst>
      <p:ext uri="{BB962C8B-B14F-4D97-AF65-F5344CB8AC3E}">
        <p14:creationId xmlns:p14="http://schemas.microsoft.com/office/powerpoint/2010/main" val="148194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doubt anyone thinks about advocacy or lobbying as a profession, certainly not when they are young, but at some point in our lives we are all advocates.  </a:t>
            </a:r>
          </a:p>
          <a:p>
            <a:endParaRPr lang="en-US" baseline="0" dirty="0" smtClean="0"/>
          </a:p>
          <a:p>
            <a:r>
              <a:rPr lang="en-US" baseline="0" dirty="0" smtClean="0"/>
              <a:t>As students, you may not think a grade you received on an exam or project is fair – so you develop your logic and reasons as to why you believe this to be so and present the case to your professor.</a:t>
            </a:r>
          </a:p>
          <a:p>
            <a:endParaRPr lang="en-US" baseline="0" dirty="0" smtClean="0"/>
          </a:p>
          <a:p>
            <a:r>
              <a:rPr lang="en-US" baseline="0" dirty="0" smtClean="0"/>
              <a:t>Or, maybe you have been moved by student school violence and have participated in rallies and letter writing campaigns.  Look what happened after the Parkland shooting.  Student activists were successful in getting gun reforms passed in Florida.</a:t>
            </a:r>
          </a:p>
          <a:p>
            <a:endParaRPr lang="en-US" baseline="0" dirty="0" smtClean="0"/>
          </a:p>
          <a:p>
            <a:r>
              <a:rPr lang="en-US" baseline="0" dirty="0" smtClean="0"/>
              <a:t>Maybe you have dealt with an ill family member and you needed to speak up  on their behalf.</a:t>
            </a:r>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2</a:t>
            </a:fld>
            <a:endParaRPr lang="en-US" dirty="0"/>
          </a:p>
        </p:txBody>
      </p:sp>
    </p:spTree>
    <p:extLst>
      <p:ext uri="{BB962C8B-B14F-4D97-AF65-F5344CB8AC3E}">
        <p14:creationId xmlns:p14="http://schemas.microsoft.com/office/powerpoint/2010/main" val="410011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3</a:t>
            </a:fld>
            <a:endParaRPr lang="en-US" dirty="0"/>
          </a:p>
        </p:txBody>
      </p:sp>
    </p:spTree>
    <p:extLst>
      <p:ext uri="{BB962C8B-B14F-4D97-AF65-F5344CB8AC3E}">
        <p14:creationId xmlns:p14="http://schemas.microsoft.com/office/powerpoint/2010/main" val="3067178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Knowledge</a:t>
            </a:r>
            <a:r>
              <a:rPr lang="en-US" baseline="0" dirty="0" smtClean="0"/>
              <a:t> is power.  How do you get that knowledge – find any and all facts about your cause.  Comb through case studies, know the laws affecting your issue, the precedent cases.  Talk to policymakers and lawmakers on both sides of the aisle to get the full picture of the issue.  Talk to those with lived experience.  Build a strong case that is indisputable in your eyes. This fuels your commitment and passion.  Use that commitment and passion to then build a solid communications plan with memorable, thought-provoking messaging that leads to desired action. </a:t>
            </a:r>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4</a:t>
            </a:fld>
            <a:endParaRPr lang="en-US" dirty="0"/>
          </a:p>
        </p:txBody>
      </p:sp>
    </p:spTree>
    <p:extLst>
      <p:ext uri="{BB962C8B-B14F-4D97-AF65-F5344CB8AC3E}">
        <p14:creationId xmlns:p14="http://schemas.microsoft.com/office/powerpoint/2010/main" val="2806827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Advocacy</a:t>
            </a:r>
            <a:r>
              <a:rPr lang="en-US" baseline="0" dirty="0" smtClean="0"/>
              <a:t> is all about awareness.   You are competing with hundreds of other causes and the landscape is noisy and crowded.  Bottom line is that advocacy is a form of sales or marketing and your goal is to rise above the noise and sell your cause, which is often an abstract idea or concept.  </a:t>
            </a:r>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5</a:t>
            </a:fld>
            <a:endParaRPr lang="en-US" dirty="0"/>
          </a:p>
        </p:txBody>
      </p:sp>
    </p:spTree>
    <p:extLst>
      <p:ext uri="{BB962C8B-B14F-4D97-AF65-F5344CB8AC3E}">
        <p14:creationId xmlns:p14="http://schemas.microsoft.com/office/powerpoint/2010/main" val="221844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Behavioral and social science theories seek to analyze and explain how change occurs at the individual, community, and social levels.  Change is interdependent on individuals and external factors.  Advocacy communications and messaging can draw inspiration from and direction from these theories, leading to campaigns/messaging that are hyper-focused on language/prompts that will elicit desired behavior change – such as a new law, new policy, change in regulations and local ordinances.   Theories combine behavioral, social, mass media, and marketing theories.</a:t>
            </a:r>
          </a:p>
          <a:p>
            <a:endParaRPr lang="en-US" sz="1400" dirty="0"/>
          </a:p>
          <a:p>
            <a:r>
              <a:rPr lang="en-US" sz="1400" b="1" dirty="0"/>
              <a:t>C4D</a:t>
            </a:r>
            <a:r>
              <a:rPr lang="en-US" sz="1400" dirty="0"/>
              <a:t> – emphasizes community ownership and participation.  Has roots in developing world.  Communications need to take place in society at all levels to achieve individual behavioral and social change. (UNICEF and improving nutrition)</a:t>
            </a:r>
          </a:p>
          <a:p>
            <a:r>
              <a:rPr lang="en-US" sz="1400" b="1" dirty="0"/>
              <a:t>COMBI</a:t>
            </a:r>
            <a:r>
              <a:rPr lang="en-US" sz="1400" dirty="0"/>
              <a:t> – based on work at NYU 1994 using integrated marketing communications applied to social development challenges.  Uses strategic blend of activities, channels, audience-specific messages to address people’s perceptions, attitudes, behaviors – listens to people and what they believe to be true and important and tailors messages to that.   Emphasizes clear, credible and consistent messages to achieve behavior and societal change.</a:t>
            </a:r>
          </a:p>
          <a:p>
            <a:r>
              <a:rPr lang="en-US" sz="1400" b="1" dirty="0"/>
              <a:t>Stages of Behavior Change Model </a:t>
            </a:r>
            <a:r>
              <a:rPr lang="en-US" sz="1400" dirty="0"/>
              <a:t>– holds that behavior change goes through different stages (5) with each a different level of motivation and readiness to change – pre-contemplation, contemplation, decision, action, maintenance.  Messages can be targeted along the motivational line</a:t>
            </a:r>
          </a:p>
          <a:p>
            <a:r>
              <a:rPr lang="en-US" sz="1400" b="1" dirty="0"/>
              <a:t>Communication for Persuasion Theory </a:t>
            </a:r>
            <a:r>
              <a:rPr lang="en-US" sz="1400" dirty="0"/>
              <a:t>– focused on how people process information.  12 interdependent steps person moves through to assimilate a new behavior – such as being exposed to the first, understanding it, think of message in relevant context (meaning to them and their lives) etc.  </a:t>
            </a:r>
          </a:p>
        </p:txBody>
      </p:sp>
      <p:sp>
        <p:nvSpPr>
          <p:cNvPr id="4" name="Slide Number Placeholder 3"/>
          <p:cNvSpPr>
            <a:spLocks noGrp="1"/>
          </p:cNvSpPr>
          <p:nvPr>
            <p:ph type="sldNum" sz="quarter" idx="10"/>
          </p:nvPr>
        </p:nvSpPr>
        <p:spPr/>
        <p:txBody>
          <a:bodyPr/>
          <a:lstStyle/>
          <a:p>
            <a:fld id="{E3AB6271-198A-475E-B1F4-5E0A69DBC608}" type="slidenum">
              <a:rPr lang="en-US" smtClean="0"/>
              <a:t>6</a:t>
            </a:fld>
            <a:endParaRPr lang="en-US" dirty="0"/>
          </a:p>
        </p:txBody>
      </p:sp>
    </p:spTree>
    <p:extLst>
      <p:ext uri="{BB962C8B-B14F-4D97-AF65-F5344CB8AC3E}">
        <p14:creationId xmlns:p14="http://schemas.microsoft.com/office/powerpoint/2010/main" val="194221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7</a:t>
            </a:fld>
            <a:endParaRPr lang="en-US" dirty="0"/>
          </a:p>
        </p:txBody>
      </p:sp>
    </p:spTree>
    <p:extLst>
      <p:ext uri="{BB962C8B-B14F-4D97-AF65-F5344CB8AC3E}">
        <p14:creationId xmlns:p14="http://schemas.microsoft.com/office/powerpoint/2010/main" val="3742136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generation understands</a:t>
            </a:r>
            <a:r>
              <a:rPr lang="en-US" baseline="0" dirty="0" smtClean="0"/>
              <a:t> better than most the power of graphics, images, photos to evoke emotion and action.   Use these to build your story, your case for your cause.  They are part of the story – the narrative you are constructing</a:t>
            </a:r>
            <a:r>
              <a:rPr lang="en-US" baseline="0" dirty="0" smtClean="0"/>
              <a:t>.</a:t>
            </a:r>
          </a:p>
          <a:p>
            <a:endParaRPr lang="en-US" baseline="0" dirty="0" smtClean="0"/>
          </a:p>
          <a:p>
            <a:r>
              <a:rPr lang="en-US" baseline="0" dirty="0" smtClean="0"/>
              <a:t>Photo on upper left – timely.  It’s a die-in (held Monday 4/8 in Albany) wherein advocates for reform of federal prescribing restrictions on the drug buprenorphine (suboxone) - a drug used to treat opioid addiction by reducing cravings and blocking painful withdrawal symptoms – stage protest.   Federal policy currently limits who can prescribe and how much they can prescribe under the Drug Addiction Treatment Act 2000 – before opioid crisis hit.   </a:t>
            </a:r>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8</a:t>
            </a:fld>
            <a:endParaRPr lang="en-US" dirty="0"/>
          </a:p>
        </p:txBody>
      </p:sp>
    </p:spTree>
    <p:extLst>
      <p:ext uri="{BB962C8B-B14F-4D97-AF65-F5344CB8AC3E}">
        <p14:creationId xmlns:p14="http://schemas.microsoft.com/office/powerpoint/2010/main" val="521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Getting a grip on chronic disease through physical activity.  Shows the before and after blood glucose readings on an insulin pump that is connected to patient’s continuous glucose monitor.  After just a half hour of moderate-paced walking, her blood glucose level dipped 34 points and landed well within target range.  Lends credence to the power of walking and vividly illustrates that fact better than any words could convey.  Makes you a believer.  I used this to advocate for insurance coverage of new generation of insulin pumps and in another instance to promote value of walking.</a:t>
            </a:r>
          </a:p>
          <a:p>
            <a:endParaRPr lang="en-US" sz="1400" dirty="0"/>
          </a:p>
          <a:p>
            <a:r>
              <a:rPr lang="en-US" sz="1400" dirty="0"/>
              <a:t>Lots of research looks at narrative persuasion.  Health advocates, especially, are looking to impart often complex and complicated health messages to get people to change their unhealthy behaviors.  Always lots of resistance.  </a:t>
            </a:r>
            <a:r>
              <a:rPr lang="en-US" sz="1400" b="1" dirty="0"/>
              <a:t>There is growing body of evidence that suggests that purely evidence-based or data-based approach to communication, especially concerning health issues, is insufficient</a:t>
            </a:r>
            <a:r>
              <a:rPr lang="en-US" sz="1400" dirty="0"/>
              <a:t>.  But narrative persuasion (telling the story in a humanistic, feature-like way) is a powerful tool to achieving behavior change/desired action – whether that is to institute a new law or policy, raise funds for a cause.  The receiver of the message becomes more wedded to the image and/or story and therefore has less resistance.  Stories elicit a greater emotional response. Narratives can also resonate with the social values of a particular group, promoting a deeper understanding and a dissemination of a message through the community. Cognitive and behavioral sciences help communicators better understand human thought and motivation and help us better tell the story. </a:t>
            </a:r>
          </a:p>
          <a:p>
            <a:r>
              <a:rPr lang="en-US" sz="1400" dirty="0"/>
              <a:t> Can measure effectiveness using the Perception of Narrative Performance Scales.  </a:t>
            </a:r>
          </a:p>
        </p:txBody>
      </p:sp>
      <p:sp>
        <p:nvSpPr>
          <p:cNvPr id="4" name="Slide Number Placeholder 3"/>
          <p:cNvSpPr>
            <a:spLocks noGrp="1"/>
          </p:cNvSpPr>
          <p:nvPr>
            <p:ph type="sldNum" sz="quarter" idx="10"/>
          </p:nvPr>
        </p:nvSpPr>
        <p:spPr/>
        <p:txBody>
          <a:bodyPr/>
          <a:lstStyle/>
          <a:p>
            <a:fld id="{C5E33CCA-36A1-4A94-B788-AF068CDC0768}" type="slidenum">
              <a:rPr lang="en-US" smtClean="0"/>
              <a:t>9</a:t>
            </a:fld>
            <a:endParaRPr lang="en-US" dirty="0"/>
          </a:p>
        </p:txBody>
      </p:sp>
    </p:spTree>
    <p:extLst>
      <p:ext uri="{BB962C8B-B14F-4D97-AF65-F5344CB8AC3E}">
        <p14:creationId xmlns:p14="http://schemas.microsoft.com/office/powerpoint/2010/main" val="860948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3365CF-19CA-46A3-9A80-0F6A457790B9}" type="datetimeFigureOut">
              <a:rPr lang="en-US" smtClean="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188353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3365CF-19CA-46A3-9A80-0F6A457790B9}" type="datetimeFigureOut">
              <a:rPr lang="en-US" smtClean="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85181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3365CF-19CA-46A3-9A80-0F6A457790B9}" type="datetimeFigureOut">
              <a:rPr lang="en-US" smtClean="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42468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3365CF-19CA-46A3-9A80-0F6A457790B9}" type="datetimeFigureOut">
              <a:rPr lang="en-US" smtClean="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231984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3365CF-19CA-46A3-9A80-0F6A457790B9}" type="datetimeFigureOut">
              <a:rPr lang="en-US" smtClean="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1239389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3365CF-19CA-46A3-9A80-0F6A457790B9}" type="datetimeFigureOut">
              <a:rPr lang="en-US" smtClean="0"/>
              <a:t>4/9/2019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57141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3365CF-19CA-46A3-9A80-0F6A457790B9}" type="datetimeFigureOut">
              <a:rPr lang="en-US" smtClean="0"/>
              <a:t>4/9/2019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81386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3365CF-19CA-46A3-9A80-0F6A457790B9}" type="datetimeFigureOut">
              <a:rPr lang="en-US" smtClean="0"/>
              <a:t>4/9/2019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3486539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3365CF-19CA-46A3-9A80-0F6A457790B9}" type="datetimeFigureOut">
              <a:rPr lang="en-US" smtClean="0"/>
              <a:t>4/9/2019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2408261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3365CF-19CA-46A3-9A80-0F6A457790B9}" type="datetimeFigureOut">
              <a:rPr lang="en-US" smtClean="0"/>
              <a:t>4/9/2019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4004879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3365CF-19CA-46A3-9A80-0F6A457790B9}" type="datetimeFigureOut">
              <a:rPr lang="en-US" smtClean="0"/>
              <a:t>4/9/2019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197345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94A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365CF-19CA-46A3-9A80-0F6A457790B9}" type="datetimeFigureOut">
              <a:rPr lang="en-US" smtClean="0"/>
              <a:t>4/9/2019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54850-47D5-4D8B-AD27-0D7F76F85D3D}" type="slidenum">
              <a:rPr lang="en-US" smtClean="0"/>
              <a:t>‹#›</a:t>
            </a:fld>
            <a:endParaRPr lang="en-US" dirty="0"/>
          </a:p>
        </p:txBody>
      </p:sp>
    </p:spTree>
    <p:extLst>
      <p:ext uri="{BB962C8B-B14F-4D97-AF65-F5344CB8AC3E}">
        <p14:creationId xmlns:p14="http://schemas.microsoft.com/office/powerpoint/2010/main" val="4128988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994A9"/>
        </a:solidFill>
        <a:effectLst/>
      </p:bgPr>
    </p:bg>
    <p:spTree>
      <p:nvGrpSpPr>
        <p:cNvPr id="1" name=""/>
        <p:cNvGrpSpPr/>
        <p:nvPr/>
      </p:nvGrpSpPr>
      <p:grpSpPr>
        <a:xfrm>
          <a:off x="0" y="0"/>
          <a:ext cx="0" cy="0"/>
          <a:chOff x="0" y="0"/>
          <a:chExt cx="0" cy="0"/>
        </a:xfrm>
      </p:grpSpPr>
      <p:pic>
        <p:nvPicPr>
          <p:cNvPr id="9219"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26296" y="272867"/>
            <a:ext cx="2584041" cy="75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400800"/>
            <a:ext cx="12192000" cy="457200"/>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0" y="0"/>
            <a:ext cx="12192000" cy="228600"/>
          </a:xfrm>
          <a:prstGeom prst="rect">
            <a:avLst/>
          </a:prstGeom>
          <a:solidFill>
            <a:srgbClr val="B602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cxnSp>
        <p:nvCxnSpPr>
          <p:cNvPr id="7" name="Straight Connector 6"/>
          <p:cNvCxnSpPr/>
          <p:nvPr/>
        </p:nvCxnSpPr>
        <p:spPr>
          <a:xfrm>
            <a:off x="0" y="1082675"/>
            <a:ext cx="12192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3" name="Title Placeholder 2"/>
          <p:cNvSpPr>
            <a:spLocks noGrp="1"/>
          </p:cNvSpPr>
          <p:nvPr>
            <p:ph type="title"/>
          </p:nvPr>
        </p:nvSpPr>
        <p:spPr>
          <a:xfrm>
            <a:off x="3951184" y="283983"/>
            <a:ext cx="7631217" cy="7306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609600" y="1325651"/>
            <a:ext cx="10972800" cy="47010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2" name="Footer Placeholder 1"/>
          <p:cNvSpPr>
            <a:spLocks noGrp="1"/>
          </p:cNvSpPr>
          <p:nvPr>
            <p:ph type="ftr" sz="quarter" idx="3"/>
          </p:nvPr>
        </p:nvSpPr>
        <p:spPr>
          <a:xfrm>
            <a:off x="4165600" y="6380789"/>
            <a:ext cx="3860800" cy="477211"/>
          </a:xfrm>
          <a:prstGeom prst="rect">
            <a:avLst/>
          </a:prstGeom>
        </p:spPr>
        <p:txBody>
          <a:bodyPr vert="horz" lIns="91440" tIns="45720" rIns="91440" bIns="45720" rtlCol="0" anchor="ctr"/>
          <a:lstStyle>
            <a:lvl1pPr algn="ctr">
              <a:defRPr sz="2000">
                <a:solidFill>
                  <a:schemeClr val="bg1"/>
                </a:solidFill>
              </a:defRPr>
            </a:lvl1pPr>
          </a:lstStyle>
          <a:p>
            <a:pPr defTabSz="457200" fontAlgn="base">
              <a:spcBef>
                <a:spcPct val="0"/>
              </a:spcBef>
              <a:spcAft>
                <a:spcPct val="0"/>
              </a:spcAft>
            </a:pPr>
            <a:endParaRPr lang="en-US" dirty="0">
              <a:solidFill>
                <a:prstClr val="white"/>
              </a:solidFill>
              <a:latin typeface="Arial" charset="0"/>
              <a:ea typeface="ＭＳ Ｐゴシック" charset="0"/>
            </a:endParaRPr>
          </a:p>
        </p:txBody>
      </p:sp>
    </p:spTree>
    <p:extLst>
      <p:ext uri="{BB962C8B-B14F-4D97-AF65-F5344CB8AC3E}">
        <p14:creationId xmlns:p14="http://schemas.microsoft.com/office/powerpoint/2010/main" val="2277467327"/>
      </p:ext>
    </p:extLst>
  </p:cSld>
  <p:clrMap bg1="lt1" tx1="dk1" bg2="lt2" tx2="dk2" accent1="accent1" accent2="accent2" accent3="accent3" accent4="accent4" accent5="accent5" accent6="accent6" hlink="hlink" folHlink="folHlink"/>
  <p:txStyles>
    <p:titleStyle>
      <a:lvl1pPr algn="r" defTabSz="457200" rtl="0" eaLnBrk="0" fontAlgn="base" hangingPunct="0">
        <a:spcBef>
          <a:spcPct val="0"/>
        </a:spcBef>
        <a:spcAft>
          <a:spcPct val="0"/>
        </a:spcAft>
        <a:defRPr sz="1600" kern="1200" cap="all" baseline="0">
          <a:solidFill>
            <a:srgbClr val="000000"/>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5pPr>
      <a:lvl6pPr marL="4572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65760" indent="-365760" algn="l" defTabSz="457200" rtl="0" eaLnBrk="0" fontAlgn="base" hangingPunct="0">
        <a:spcBef>
          <a:spcPct val="20000"/>
        </a:spcBef>
        <a:spcAft>
          <a:spcPct val="0"/>
        </a:spcAft>
        <a:buClr>
          <a:srgbClr val="B60225"/>
        </a:buClr>
        <a:buFont typeface="Arial"/>
        <a:buChar char="•"/>
        <a:defRPr sz="3200" kern="1200">
          <a:solidFill>
            <a:schemeClr val="tx1"/>
          </a:solidFill>
          <a:latin typeface="Helvetica"/>
          <a:ea typeface="ＭＳ Ｐゴシック" pitchFamily="-112" charset="-128"/>
          <a:cs typeface="Helvetica"/>
        </a:defRPr>
      </a:lvl1pPr>
      <a:lvl2pPr marL="731520" indent="-365760" algn="l" defTabSz="576263"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2pPr>
      <a:lvl3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3pPr>
      <a:lvl4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4pPr>
      <a:lvl5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jp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hyperlink" Target="mailto:jlogan@nshc.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461000"/>
            <a:ext cx="9144000" cy="1079500"/>
          </a:xfrm>
        </p:spPr>
        <p:txBody>
          <a:bodyPr>
            <a:normAutofit fontScale="92500" lnSpcReduction="10000"/>
          </a:bodyPr>
          <a:lstStyle/>
          <a:p>
            <a:endParaRPr lang="en-US" sz="3600" dirty="0" smtClean="0">
              <a:solidFill>
                <a:schemeClr val="bg1"/>
              </a:solidFill>
              <a:latin typeface="Gotham" panose="02000604030000020004" pitchFamily="50" charset="0"/>
            </a:endParaRPr>
          </a:p>
          <a:p>
            <a:r>
              <a:rPr lang="en-US" sz="3600" dirty="0" smtClean="0">
                <a:solidFill>
                  <a:schemeClr val="bg1"/>
                </a:solidFill>
                <a:latin typeface="Gotham" panose="02000604030000020004" pitchFamily="50" charset="0"/>
              </a:rPr>
              <a:t>April 10, 2019</a:t>
            </a:r>
            <a:endParaRPr lang="en-US" sz="3600" dirty="0">
              <a:solidFill>
                <a:schemeClr val="bg1"/>
              </a:solidFill>
              <a:latin typeface="Gotham" panose="02000604030000020004" pitchFamily="50" charset="0"/>
            </a:endParaRPr>
          </a:p>
        </p:txBody>
      </p:sp>
      <p:sp>
        <p:nvSpPr>
          <p:cNvPr id="8" name="Subtitle 2"/>
          <p:cNvSpPr txBox="1">
            <a:spLocks/>
          </p:cNvSpPr>
          <p:nvPr/>
        </p:nvSpPr>
        <p:spPr>
          <a:xfrm>
            <a:off x="746077" y="2821049"/>
            <a:ext cx="10699844" cy="14890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3600" b="1" dirty="0" smtClean="0">
                <a:solidFill>
                  <a:schemeClr val="bg1"/>
                </a:solidFill>
                <a:latin typeface="Gotham" panose="02000604030000020004" pitchFamily="50" charset="0"/>
              </a:rPr>
              <a:t>Hofstra University</a:t>
            </a:r>
            <a:br>
              <a:rPr lang="en-US" sz="3600" b="1" dirty="0" smtClean="0">
                <a:solidFill>
                  <a:schemeClr val="bg1"/>
                </a:solidFill>
                <a:latin typeface="Gotham" panose="02000604030000020004" pitchFamily="50" charset="0"/>
              </a:rPr>
            </a:br>
            <a:r>
              <a:rPr lang="en-US" sz="3600" b="1" dirty="0" smtClean="0">
                <a:solidFill>
                  <a:schemeClr val="bg1"/>
                </a:solidFill>
                <a:latin typeface="Gotham" panose="02000604030000020004" pitchFamily="50" charset="0"/>
              </a:rPr>
              <a:t>Herbert School of Communication</a:t>
            </a:r>
          </a:p>
          <a:p>
            <a:pPr>
              <a:lnSpc>
                <a:spcPct val="100000"/>
              </a:lnSpc>
            </a:pPr>
            <a:r>
              <a:rPr lang="en-US" sz="2800" b="1" dirty="0" smtClean="0">
                <a:solidFill>
                  <a:schemeClr val="bg1"/>
                </a:solidFill>
                <a:latin typeface="Gotham" panose="02000604030000020004" pitchFamily="50" charset="0"/>
              </a:rPr>
              <a:t>Course: Advocacy for Nonprofits</a:t>
            </a:r>
          </a:p>
        </p:txBody>
      </p:sp>
      <p:sp>
        <p:nvSpPr>
          <p:cNvPr id="2" name="TextBox 1"/>
          <p:cNvSpPr txBox="1"/>
          <p:nvPr/>
        </p:nvSpPr>
        <p:spPr>
          <a:xfrm>
            <a:off x="2641601" y="4753114"/>
            <a:ext cx="7543799" cy="707886"/>
          </a:xfrm>
          <a:prstGeom prst="rect">
            <a:avLst/>
          </a:prstGeom>
          <a:noFill/>
        </p:spPr>
        <p:txBody>
          <a:bodyPr wrap="square" rtlCol="0">
            <a:spAutoFit/>
          </a:bodyPr>
          <a:lstStyle/>
          <a:p>
            <a:r>
              <a:rPr lang="en-US" sz="4000" i="1" dirty="0" smtClean="0">
                <a:solidFill>
                  <a:schemeClr val="bg1"/>
                </a:solidFill>
                <a:latin typeface="Gotham" panose="020B0604020202020204" charset="0"/>
              </a:rPr>
              <a:t>One Advocate’s Experience</a:t>
            </a:r>
            <a:endParaRPr lang="en-US" sz="4000" i="1" dirty="0">
              <a:solidFill>
                <a:schemeClr val="bg1"/>
              </a:solidFill>
              <a:latin typeface="Gotham" panose="020B060402020202020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896" y="586006"/>
            <a:ext cx="2340206" cy="13779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1670132"/>
            <a:ext cx="1964740" cy="973274"/>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8898" y="1722864"/>
            <a:ext cx="1879602" cy="92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794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59" y="375285"/>
            <a:ext cx="10515600" cy="1325563"/>
          </a:xfrm>
        </p:spPr>
        <p:txBody>
          <a:bodyPr>
            <a:normAutofit/>
          </a:bodyPr>
          <a:lstStyle/>
          <a:p>
            <a:r>
              <a:rPr lang="en-US" sz="6000" dirty="0" smtClean="0">
                <a:solidFill>
                  <a:schemeClr val="bg1"/>
                </a:solidFill>
                <a:latin typeface="Calvert MT" pitchFamily="2" charset="0"/>
              </a:rPr>
              <a:t>Telling the Story</a:t>
            </a:r>
            <a:endParaRPr lang="en-US" sz="6000" dirty="0">
              <a:solidFill>
                <a:schemeClr val="bg1"/>
              </a:solidFill>
              <a:latin typeface="Calvert MT" pitchFamily="2" charset="0"/>
            </a:endParaRPr>
          </a:p>
        </p:txBody>
      </p:sp>
      <p:sp>
        <p:nvSpPr>
          <p:cNvPr id="3" name="Content Placeholder 2"/>
          <p:cNvSpPr>
            <a:spLocks noGrp="1"/>
          </p:cNvSpPr>
          <p:nvPr>
            <p:ph idx="1"/>
          </p:nvPr>
        </p:nvSpPr>
        <p:spPr>
          <a:xfrm>
            <a:off x="817138" y="1796792"/>
            <a:ext cx="9487469" cy="3740408"/>
          </a:xfrm>
        </p:spPr>
        <p:txBody>
          <a:bodyPr>
            <a:normAutofit fontScale="92500" lnSpcReduction="20000"/>
          </a:bodyPr>
          <a:lstStyle/>
          <a:p>
            <a:r>
              <a:rPr lang="en-US" sz="2400" dirty="0" smtClean="0">
                <a:solidFill>
                  <a:schemeClr val="bg1"/>
                </a:solidFill>
                <a:latin typeface="Gotham" panose="02000604030000020004" pitchFamily="50" charset="0"/>
              </a:rPr>
              <a:t>Define your audience(s) and objective(s)</a:t>
            </a:r>
          </a:p>
          <a:p>
            <a:r>
              <a:rPr lang="en-US" sz="2400" dirty="0" smtClean="0">
                <a:solidFill>
                  <a:schemeClr val="bg1"/>
                </a:solidFill>
                <a:latin typeface="Gotham" panose="02000604030000020004" pitchFamily="50" charset="0"/>
              </a:rPr>
              <a:t>Present the problem, followed by the solution</a:t>
            </a:r>
          </a:p>
          <a:p>
            <a:r>
              <a:rPr lang="en-US" sz="2400" dirty="0" smtClean="0">
                <a:solidFill>
                  <a:schemeClr val="bg1"/>
                </a:solidFill>
                <a:latin typeface="Gotham" panose="02000604030000020004" pitchFamily="50" charset="0"/>
              </a:rPr>
              <a:t>Use “put yourself in the shoe” technique</a:t>
            </a:r>
          </a:p>
          <a:p>
            <a:r>
              <a:rPr lang="en-US" sz="2400" dirty="0" smtClean="0">
                <a:solidFill>
                  <a:schemeClr val="bg1"/>
                </a:solidFill>
                <a:latin typeface="Gotham" panose="02000604030000020004" pitchFamily="50" charset="0"/>
              </a:rPr>
              <a:t>Use vivid but not overly descriptive language</a:t>
            </a:r>
          </a:p>
          <a:p>
            <a:r>
              <a:rPr lang="en-US" sz="2400" dirty="0" smtClean="0">
                <a:solidFill>
                  <a:schemeClr val="bg1"/>
                </a:solidFill>
                <a:latin typeface="Gotham" panose="02000604030000020004" pitchFamily="50" charset="0"/>
              </a:rPr>
              <a:t>“Thematicize”  the messaging</a:t>
            </a:r>
          </a:p>
          <a:p>
            <a:r>
              <a:rPr lang="en-US" sz="2400" dirty="0" smtClean="0">
                <a:solidFill>
                  <a:schemeClr val="bg1"/>
                </a:solidFill>
                <a:latin typeface="Gotham" panose="02000604030000020004" pitchFamily="50" charset="0"/>
              </a:rPr>
              <a:t>Influences of behavioral economics always at play </a:t>
            </a:r>
          </a:p>
          <a:p>
            <a:pPr lvl="1"/>
            <a:r>
              <a:rPr lang="en-US" sz="2000" dirty="0" smtClean="0">
                <a:solidFill>
                  <a:schemeClr val="bg1"/>
                </a:solidFill>
                <a:latin typeface="Gotham" panose="02000604030000020004" pitchFamily="50" charset="0"/>
              </a:rPr>
              <a:t>Behavior is directed by emotions and environmental forces, not necessarily by careful calculation of risk and reward</a:t>
            </a:r>
          </a:p>
          <a:p>
            <a:pPr lvl="1"/>
            <a:r>
              <a:rPr lang="en-US" sz="2000" dirty="0" smtClean="0">
                <a:solidFill>
                  <a:schemeClr val="bg1"/>
                </a:solidFill>
                <a:latin typeface="Gotham" panose="02000604030000020004" pitchFamily="50" charset="0"/>
              </a:rPr>
              <a:t>People tend to stick with default options</a:t>
            </a:r>
          </a:p>
          <a:p>
            <a:r>
              <a:rPr lang="en-US" sz="2400" dirty="0" smtClean="0">
                <a:solidFill>
                  <a:schemeClr val="bg1"/>
                </a:solidFill>
                <a:latin typeface="Gotham" panose="02000604030000020004" pitchFamily="50" charset="0"/>
              </a:rPr>
              <a:t>End with a Call to Action</a:t>
            </a:r>
          </a:p>
          <a:p>
            <a:pPr lvl="1"/>
            <a:r>
              <a:rPr lang="en-US" sz="2000" dirty="0" smtClean="0">
                <a:solidFill>
                  <a:schemeClr val="bg1"/>
                </a:solidFill>
                <a:latin typeface="Gotham" panose="02000604030000020004" pitchFamily="50" charset="0"/>
              </a:rPr>
              <a:t>Signatures on a petition; donations; outreach to lawmakers and regulators </a:t>
            </a:r>
          </a:p>
        </p:txBody>
      </p:sp>
      <p:sp>
        <p:nvSpPr>
          <p:cNvPr id="4" name="Rectangle 3"/>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622"/>
            <a:ext cx="923306" cy="45737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950" y="6390658"/>
            <a:ext cx="757184" cy="445842"/>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3800" y="6433463"/>
            <a:ext cx="799782" cy="3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975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59" y="375285"/>
            <a:ext cx="10515600" cy="1325563"/>
          </a:xfrm>
        </p:spPr>
        <p:txBody>
          <a:bodyPr>
            <a:normAutofit/>
          </a:bodyPr>
          <a:lstStyle/>
          <a:p>
            <a:r>
              <a:rPr lang="en-US" sz="6000" dirty="0" smtClean="0">
                <a:solidFill>
                  <a:schemeClr val="bg1"/>
                </a:solidFill>
                <a:latin typeface="Calvert MT" pitchFamily="2" charset="0"/>
              </a:rPr>
              <a:t>Spreading the Message</a:t>
            </a:r>
            <a:endParaRPr lang="en-US" sz="6000" dirty="0">
              <a:solidFill>
                <a:schemeClr val="bg1"/>
              </a:solidFill>
              <a:latin typeface="Calvert MT" pitchFamily="2" charset="0"/>
            </a:endParaRPr>
          </a:p>
        </p:txBody>
      </p:sp>
      <p:sp>
        <p:nvSpPr>
          <p:cNvPr id="3" name="Content Placeholder 2"/>
          <p:cNvSpPr>
            <a:spLocks noGrp="1"/>
          </p:cNvSpPr>
          <p:nvPr>
            <p:ph idx="1"/>
          </p:nvPr>
        </p:nvSpPr>
        <p:spPr>
          <a:xfrm>
            <a:off x="817138" y="1796792"/>
            <a:ext cx="9487469" cy="4337308"/>
          </a:xfrm>
        </p:spPr>
        <p:txBody>
          <a:bodyPr>
            <a:normAutofit fontScale="77500" lnSpcReduction="20000"/>
          </a:bodyPr>
          <a:lstStyle/>
          <a:p>
            <a:r>
              <a:rPr lang="en-US" sz="2400" dirty="0" smtClean="0">
                <a:solidFill>
                  <a:schemeClr val="bg1"/>
                </a:solidFill>
                <a:latin typeface="Gotham" panose="02000604030000020004" pitchFamily="50" charset="0"/>
              </a:rPr>
              <a:t>Assemble an advocacy toolkit with the basics</a:t>
            </a:r>
          </a:p>
          <a:p>
            <a:pPr lvl="1"/>
            <a:r>
              <a:rPr lang="en-US" sz="2000" dirty="0" smtClean="0">
                <a:solidFill>
                  <a:schemeClr val="bg1"/>
                </a:solidFill>
                <a:latin typeface="Gotham" panose="02000604030000020004" pitchFamily="50" charset="0"/>
              </a:rPr>
              <a:t>Op Ed copy</a:t>
            </a:r>
          </a:p>
          <a:p>
            <a:pPr lvl="1"/>
            <a:r>
              <a:rPr lang="en-US" sz="2000" dirty="0" smtClean="0">
                <a:solidFill>
                  <a:schemeClr val="bg1"/>
                </a:solidFill>
                <a:latin typeface="Gotham" panose="02000604030000020004" pitchFamily="50" charset="0"/>
              </a:rPr>
              <a:t>Position </a:t>
            </a:r>
            <a:r>
              <a:rPr lang="en-US" sz="2000" dirty="0" smtClean="0">
                <a:solidFill>
                  <a:schemeClr val="bg1"/>
                </a:solidFill>
                <a:latin typeface="Gotham" panose="02000604030000020004" pitchFamily="50" charset="0"/>
              </a:rPr>
              <a:t>statement, letters, and </a:t>
            </a:r>
            <a:r>
              <a:rPr lang="en-US" sz="2000" dirty="0" smtClean="0">
                <a:solidFill>
                  <a:schemeClr val="bg1"/>
                </a:solidFill>
                <a:latin typeface="Gotham" panose="02000604030000020004" pitchFamily="50" charset="0"/>
              </a:rPr>
              <a:t>testimony</a:t>
            </a:r>
          </a:p>
          <a:p>
            <a:pPr lvl="1"/>
            <a:r>
              <a:rPr lang="en-US" sz="2000" dirty="0" smtClean="0">
                <a:solidFill>
                  <a:schemeClr val="bg1"/>
                </a:solidFill>
                <a:latin typeface="Gotham" panose="02000604030000020004" pitchFamily="50" charset="0"/>
              </a:rPr>
              <a:t>Leave-behind </a:t>
            </a:r>
            <a:r>
              <a:rPr lang="en-US" sz="2000" dirty="0" smtClean="0">
                <a:solidFill>
                  <a:schemeClr val="bg1"/>
                </a:solidFill>
                <a:latin typeface="Gotham" panose="02000604030000020004" pitchFamily="50" charset="0"/>
              </a:rPr>
              <a:t>document </a:t>
            </a:r>
          </a:p>
          <a:p>
            <a:pPr lvl="1"/>
            <a:r>
              <a:rPr lang="en-US" sz="2000" dirty="0" smtClean="0">
                <a:solidFill>
                  <a:schemeClr val="bg1"/>
                </a:solidFill>
                <a:latin typeface="Gotham" panose="02000604030000020004" pitchFamily="50" charset="0"/>
              </a:rPr>
              <a:t>Flyers and posters</a:t>
            </a:r>
          </a:p>
          <a:p>
            <a:pPr lvl="1"/>
            <a:r>
              <a:rPr lang="en-US" sz="2000" dirty="0" smtClean="0">
                <a:solidFill>
                  <a:schemeClr val="bg1"/>
                </a:solidFill>
                <a:latin typeface="Gotham" panose="02000604030000020004" pitchFamily="50" charset="0"/>
              </a:rPr>
              <a:t>Short videos and photos</a:t>
            </a:r>
          </a:p>
          <a:p>
            <a:pPr lvl="1"/>
            <a:r>
              <a:rPr lang="en-US" sz="2000" dirty="0" smtClean="0">
                <a:solidFill>
                  <a:schemeClr val="bg1"/>
                </a:solidFill>
                <a:latin typeface="Gotham" panose="02000604030000020004" pitchFamily="50" charset="0"/>
              </a:rPr>
              <a:t>Social media posts</a:t>
            </a:r>
          </a:p>
          <a:p>
            <a:pPr lvl="1"/>
            <a:r>
              <a:rPr lang="en-US" sz="2000" dirty="0" smtClean="0">
                <a:solidFill>
                  <a:schemeClr val="bg1"/>
                </a:solidFill>
                <a:latin typeface="Gotham" panose="02000604030000020004" pitchFamily="50" charset="0"/>
              </a:rPr>
              <a:t>Customized landing page within website</a:t>
            </a:r>
          </a:p>
          <a:p>
            <a:pPr lvl="1"/>
            <a:r>
              <a:rPr lang="en-US" sz="2000" dirty="0" smtClean="0">
                <a:solidFill>
                  <a:schemeClr val="bg1"/>
                </a:solidFill>
                <a:latin typeface="Gotham" panose="02000604030000020004" pitchFamily="50" charset="0"/>
              </a:rPr>
              <a:t>Feature stories and news stories</a:t>
            </a:r>
          </a:p>
          <a:p>
            <a:pPr lvl="1"/>
            <a:r>
              <a:rPr lang="en-US" sz="2000" dirty="0" smtClean="0">
                <a:solidFill>
                  <a:schemeClr val="bg1"/>
                </a:solidFill>
                <a:latin typeface="Gotham" panose="02000604030000020004" pitchFamily="50" charset="0"/>
              </a:rPr>
              <a:t>Blog copy and other online content</a:t>
            </a:r>
          </a:p>
          <a:p>
            <a:pPr lvl="1"/>
            <a:r>
              <a:rPr lang="en-US" sz="2000" dirty="0" smtClean="0">
                <a:solidFill>
                  <a:schemeClr val="bg1"/>
                </a:solidFill>
                <a:latin typeface="Gotham" panose="02000604030000020004" pitchFamily="50" charset="0"/>
              </a:rPr>
              <a:t>Public service announcements (print/broadcast)</a:t>
            </a:r>
          </a:p>
          <a:p>
            <a:pPr lvl="1"/>
            <a:endParaRPr lang="en-US" sz="2000" dirty="0" smtClean="0">
              <a:solidFill>
                <a:schemeClr val="bg1"/>
              </a:solidFill>
              <a:latin typeface="Gotham" panose="02000604030000020004" pitchFamily="50" charset="0"/>
            </a:endParaRPr>
          </a:p>
          <a:p>
            <a:r>
              <a:rPr lang="en-US" sz="2400" dirty="0" smtClean="0">
                <a:solidFill>
                  <a:schemeClr val="bg1"/>
                </a:solidFill>
                <a:latin typeface="Gotham" panose="02000604030000020004" pitchFamily="50" charset="0"/>
              </a:rPr>
              <a:t>Select your media platforms (always mindful of budget)</a:t>
            </a:r>
          </a:p>
          <a:p>
            <a:r>
              <a:rPr lang="en-US" sz="2400" dirty="0" smtClean="0">
                <a:solidFill>
                  <a:schemeClr val="bg1"/>
                </a:solidFill>
                <a:latin typeface="Gotham" panose="02000604030000020004" pitchFamily="50" charset="0"/>
              </a:rPr>
              <a:t>Utilize professional networks</a:t>
            </a:r>
          </a:p>
          <a:p>
            <a:r>
              <a:rPr lang="en-US" sz="2400" dirty="0" smtClean="0">
                <a:solidFill>
                  <a:schemeClr val="bg1"/>
                </a:solidFill>
                <a:latin typeface="Gotham" panose="02000604030000020004" pitchFamily="50" charset="0"/>
              </a:rPr>
              <a:t>Commit to in-person meetings (legislative offices, rallies, town halls)</a:t>
            </a:r>
          </a:p>
          <a:p>
            <a:r>
              <a:rPr lang="en-US" sz="2400" dirty="0" smtClean="0">
                <a:solidFill>
                  <a:schemeClr val="bg1"/>
                </a:solidFill>
                <a:latin typeface="Gotham" panose="02000604030000020004" pitchFamily="50" charset="0"/>
              </a:rPr>
              <a:t>Re-work and re-package the basics to fit promotional opportunities</a:t>
            </a:r>
          </a:p>
          <a:p>
            <a:endParaRPr lang="en-US" sz="2400" dirty="0" smtClean="0">
              <a:solidFill>
                <a:schemeClr val="bg1"/>
              </a:solidFill>
              <a:latin typeface="Gotham" panose="02000604030000020004" pitchFamily="50" charset="0"/>
            </a:endParaRPr>
          </a:p>
        </p:txBody>
      </p:sp>
      <p:sp>
        <p:nvSpPr>
          <p:cNvPr id="4" name="Rectangle 3"/>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622"/>
            <a:ext cx="923306" cy="45737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950" y="6390658"/>
            <a:ext cx="757184" cy="445842"/>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3800" y="6433463"/>
            <a:ext cx="799782" cy="3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959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59" y="375285"/>
            <a:ext cx="10515600" cy="1325563"/>
          </a:xfrm>
        </p:spPr>
        <p:txBody>
          <a:bodyPr>
            <a:normAutofit/>
          </a:bodyPr>
          <a:lstStyle/>
          <a:p>
            <a:r>
              <a:rPr lang="en-US" sz="6000" dirty="0" smtClean="0">
                <a:solidFill>
                  <a:schemeClr val="bg1"/>
                </a:solidFill>
                <a:latin typeface="Calvert MT" pitchFamily="2" charset="0"/>
              </a:rPr>
              <a:t>Advocacy in Action</a:t>
            </a:r>
            <a:endParaRPr lang="en-US" sz="6000" dirty="0">
              <a:solidFill>
                <a:schemeClr val="bg1"/>
              </a:solidFill>
              <a:latin typeface="Calvert MT" pitchFamily="2" charset="0"/>
            </a:endParaRPr>
          </a:p>
        </p:txBody>
      </p:sp>
      <p:pic>
        <p:nvPicPr>
          <p:cNvPr id="14" name="Content Placeholder 1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75252" y="1797050"/>
            <a:ext cx="771521" cy="3740150"/>
          </a:xfrm>
        </p:spPr>
      </p:pic>
      <p:sp>
        <p:nvSpPr>
          <p:cNvPr id="4" name="Rectangle 3"/>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803" y="1608706"/>
            <a:ext cx="6265332" cy="469899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00622"/>
            <a:ext cx="923306" cy="45737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9950" y="6390658"/>
            <a:ext cx="757184" cy="445842"/>
          </a:xfrm>
          <a:prstGeom prst="rect">
            <a:avLst/>
          </a:prstGeom>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53800" y="6433463"/>
            <a:ext cx="799782" cy="3916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416800" y="1924740"/>
            <a:ext cx="3238500" cy="2677656"/>
          </a:xfrm>
          <a:prstGeom prst="rect">
            <a:avLst/>
          </a:prstGeom>
          <a:noFill/>
        </p:spPr>
        <p:txBody>
          <a:bodyPr wrap="square" rtlCol="0">
            <a:spAutoFit/>
          </a:bodyPr>
          <a:lstStyle/>
          <a:p>
            <a:r>
              <a:rPr lang="en-US" sz="2800" dirty="0" smtClean="0">
                <a:solidFill>
                  <a:schemeClr val="bg1"/>
                </a:solidFill>
              </a:rPr>
              <a:t>Long Island Health </a:t>
            </a:r>
            <a:r>
              <a:rPr lang="en-US" sz="2800" dirty="0" smtClean="0">
                <a:solidFill>
                  <a:schemeClr val="bg1"/>
                </a:solidFill>
              </a:rPr>
              <a:t>Collaborativ</a:t>
            </a:r>
            <a:r>
              <a:rPr lang="en-US" sz="2800" dirty="0" smtClean="0">
                <a:solidFill>
                  <a:schemeClr val="bg1"/>
                </a:solidFill>
              </a:rPr>
              <a:t>e - funding</a:t>
            </a:r>
            <a:r>
              <a:rPr lang="en-US" sz="2800" dirty="0" smtClean="0">
                <a:solidFill>
                  <a:schemeClr val="bg1"/>
                </a:solidFill>
              </a:rPr>
              <a:t> </a:t>
            </a:r>
            <a:r>
              <a:rPr lang="en-US" sz="2800" dirty="0" smtClean="0">
                <a:solidFill>
                  <a:schemeClr val="bg1"/>
                </a:solidFill>
              </a:rPr>
              <a:t>proposed for elimination in Governor’s budget January 15, 2019</a:t>
            </a:r>
            <a:endParaRPr lang="en-US" sz="2800" dirty="0">
              <a:solidFill>
                <a:schemeClr val="bg1"/>
              </a:solidFill>
            </a:endParaRPr>
          </a:p>
        </p:txBody>
      </p:sp>
      <p:pic>
        <p:nvPicPr>
          <p:cNvPr id="16" name="Content Placeholder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9768" y="4965988"/>
            <a:ext cx="2519556" cy="934989"/>
          </a:xfrm>
          <a:prstGeom prst="rect">
            <a:avLst/>
          </a:prstGeom>
        </p:spPr>
      </p:pic>
    </p:spTree>
    <p:extLst>
      <p:ext uri="{BB962C8B-B14F-4D97-AF65-F5344CB8AC3E}">
        <p14:creationId xmlns:p14="http://schemas.microsoft.com/office/powerpoint/2010/main" val="606592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776"/>
            <a:ext cx="10515600" cy="1325563"/>
          </a:xfrm>
        </p:spPr>
        <p:txBody>
          <a:bodyPr>
            <a:normAutofit/>
          </a:bodyPr>
          <a:lstStyle/>
          <a:p>
            <a:r>
              <a:rPr lang="en-US" sz="6000" dirty="0" smtClean="0">
                <a:solidFill>
                  <a:schemeClr val="bg1"/>
                </a:solidFill>
                <a:latin typeface="Calvert MT" pitchFamily="2" charset="0"/>
              </a:rPr>
              <a:t>Advocacy Works</a:t>
            </a:r>
            <a:endParaRPr lang="en-US" sz="6000" dirty="0">
              <a:solidFill>
                <a:schemeClr val="bg1"/>
              </a:solidFill>
              <a:latin typeface="Calvert MT" pitchFamily="2" charset="0"/>
            </a:endParaRPr>
          </a:p>
        </p:txBody>
      </p:sp>
      <p:sp>
        <p:nvSpPr>
          <p:cNvPr id="4" name="Rectangle 3"/>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flipV="1">
            <a:off x="923306" y="14459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23306" y="1917700"/>
            <a:ext cx="5847330" cy="3139321"/>
          </a:xfrm>
          <a:prstGeom prst="rect">
            <a:avLst/>
          </a:prstGeom>
          <a:noFill/>
        </p:spPr>
        <p:txBody>
          <a:bodyPr wrap="square" rtlCol="0">
            <a:spAutoFit/>
          </a:bodyPr>
          <a:lstStyle/>
          <a:p>
            <a:r>
              <a:rPr lang="en-US" dirty="0">
                <a:solidFill>
                  <a:schemeClr val="bg1"/>
                </a:solidFill>
                <a:latin typeface="Calibri" panose="020F0502020204030204" pitchFamily="34" charset="0"/>
                <a:ea typeface="Calibri" panose="020F0502020204030204" pitchFamily="34" charset="0"/>
              </a:rPr>
              <a:t>For services and expenses and grants related</a:t>
            </a:r>
          </a:p>
          <a:p>
            <a:r>
              <a:rPr lang="en-US" dirty="0">
                <a:solidFill>
                  <a:schemeClr val="bg1"/>
                </a:solidFill>
                <a:latin typeface="Calibri" panose="020F0502020204030204" pitchFamily="34" charset="0"/>
                <a:ea typeface="Calibri" panose="020F0502020204030204" pitchFamily="34" charset="0"/>
              </a:rPr>
              <a:t>    16    to   the   population  health  improvement</a:t>
            </a:r>
          </a:p>
          <a:p>
            <a:r>
              <a:rPr lang="en-US" dirty="0">
                <a:solidFill>
                  <a:schemeClr val="bg1"/>
                </a:solidFill>
                <a:latin typeface="Calibri" panose="020F0502020204030204" pitchFamily="34" charset="0"/>
                <a:ea typeface="Calibri" panose="020F0502020204030204" pitchFamily="34" charset="0"/>
              </a:rPr>
              <a:t>    17    program. Notwithstanding any provision  of</a:t>
            </a:r>
          </a:p>
          <a:p>
            <a:r>
              <a:rPr lang="en-US" dirty="0">
                <a:solidFill>
                  <a:schemeClr val="bg1"/>
                </a:solidFill>
                <a:latin typeface="Calibri" panose="020F0502020204030204" pitchFamily="34" charset="0"/>
                <a:ea typeface="Calibri" panose="020F0502020204030204" pitchFamily="34" charset="0"/>
              </a:rPr>
              <a:t>    18    law  to  the contrary, the portion of this</a:t>
            </a:r>
          </a:p>
          <a:p>
            <a:r>
              <a:rPr lang="en-US" dirty="0">
                <a:solidFill>
                  <a:schemeClr val="bg1"/>
                </a:solidFill>
                <a:latin typeface="Calibri" panose="020F0502020204030204" pitchFamily="34" charset="0"/>
                <a:ea typeface="Calibri" panose="020F0502020204030204" pitchFamily="34" charset="0"/>
              </a:rPr>
              <a:t>    19    appropriation covering fiscal year 2019-20</a:t>
            </a:r>
          </a:p>
          <a:p>
            <a:r>
              <a:rPr lang="en-US" dirty="0">
                <a:solidFill>
                  <a:schemeClr val="bg1"/>
                </a:solidFill>
                <a:latin typeface="Calibri" panose="020F0502020204030204" pitchFamily="34" charset="0"/>
                <a:ea typeface="Calibri" panose="020F0502020204030204" pitchFamily="34" charset="0"/>
              </a:rPr>
              <a:t>    20    shall supersede and replace  any  </a:t>
            </a:r>
            <a:r>
              <a:rPr lang="en-US" dirty="0">
                <a:solidFill>
                  <a:schemeClr val="bg1"/>
                </a:solidFill>
                <a:latin typeface="Calibri" panose="020F0502020204030204" pitchFamily="34" charset="0"/>
                <a:ea typeface="Calibri" panose="020F0502020204030204" pitchFamily="34" charset="0"/>
              </a:rPr>
              <a:t>duplica</a:t>
            </a:r>
            <a:r>
              <a:rPr lang="en-US" dirty="0">
                <a:solidFill>
                  <a:schemeClr val="bg1"/>
                </a:solidFill>
                <a:latin typeface="Calibri" panose="020F0502020204030204" pitchFamily="34" charset="0"/>
                <a:ea typeface="Calibri" panose="020F0502020204030204" pitchFamily="34" charset="0"/>
              </a:rPr>
              <a:t>-</a:t>
            </a:r>
          </a:p>
          <a:p>
            <a:r>
              <a:rPr lang="en-US" dirty="0">
                <a:solidFill>
                  <a:schemeClr val="bg1"/>
                </a:solidFill>
                <a:latin typeface="Calibri" panose="020F0502020204030204" pitchFamily="34" charset="0"/>
                <a:ea typeface="Calibri" panose="020F0502020204030204" pitchFamily="34" charset="0"/>
              </a:rPr>
              <a:t>    21    </a:t>
            </a:r>
            <a:r>
              <a:rPr lang="en-US" dirty="0">
                <a:solidFill>
                  <a:schemeClr val="bg1"/>
                </a:solidFill>
                <a:latin typeface="Calibri" panose="020F0502020204030204" pitchFamily="34" charset="0"/>
                <a:ea typeface="Calibri" panose="020F0502020204030204" pitchFamily="34" charset="0"/>
              </a:rPr>
              <a:t>tive</a:t>
            </a:r>
            <a:r>
              <a:rPr lang="en-US" dirty="0">
                <a:solidFill>
                  <a:schemeClr val="bg1"/>
                </a:solidFill>
                <a:latin typeface="Calibri" panose="020F0502020204030204" pitchFamily="34" charset="0"/>
                <a:ea typeface="Calibri" panose="020F0502020204030204" pitchFamily="34" charset="0"/>
              </a:rPr>
              <a:t>  (i)  </a:t>
            </a:r>
            <a:r>
              <a:rPr lang="en-US" dirty="0">
                <a:solidFill>
                  <a:schemeClr val="bg1"/>
                </a:solidFill>
                <a:latin typeface="Calibri" panose="020F0502020204030204" pitchFamily="34" charset="0"/>
                <a:ea typeface="Calibri" panose="020F0502020204030204" pitchFamily="34" charset="0"/>
              </a:rPr>
              <a:t>reappropriation</a:t>
            </a:r>
            <a:r>
              <a:rPr lang="en-US" dirty="0">
                <a:solidFill>
                  <a:schemeClr val="bg1"/>
                </a:solidFill>
                <a:latin typeface="Calibri" panose="020F0502020204030204" pitchFamily="34" charset="0"/>
                <a:ea typeface="Calibri" panose="020F0502020204030204" pitchFamily="34" charset="0"/>
              </a:rPr>
              <a:t>  for  this item</a:t>
            </a:r>
          </a:p>
          <a:p>
            <a:r>
              <a:rPr lang="en-US" dirty="0">
                <a:solidFill>
                  <a:schemeClr val="bg1"/>
                </a:solidFill>
                <a:latin typeface="Calibri" panose="020F0502020204030204" pitchFamily="34" charset="0"/>
                <a:ea typeface="Calibri" panose="020F0502020204030204" pitchFamily="34" charset="0"/>
              </a:rPr>
              <a:t>    22    covering fiscal  year  2019-20,  and  (ii)</a:t>
            </a:r>
          </a:p>
          <a:p>
            <a:r>
              <a:rPr lang="en-US" dirty="0">
                <a:solidFill>
                  <a:schemeClr val="bg1"/>
                </a:solidFill>
                <a:latin typeface="Calibri" panose="020F0502020204030204" pitchFamily="34" charset="0"/>
                <a:ea typeface="Calibri" panose="020F0502020204030204" pitchFamily="34" charset="0"/>
              </a:rPr>
              <a:t>    23    appropriation   for   this  item  covering</a:t>
            </a:r>
          </a:p>
          <a:p>
            <a:r>
              <a:rPr lang="en-US" dirty="0">
                <a:solidFill>
                  <a:schemeClr val="bg1"/>
                </a:solidFill>
                <a:latin typeface="Calibri" panose="020F0502020204030204" pitchFamily="34" charset="0"/>
                <a:ea typeface="Calibri" panose="020F0502020204030204" pitchFamily="34" charset="0"/>
              </a:rPr>
              <a:t>    24    fiscal year 2019-20 set forth  in  chapter</a:t>
            </a:r>
          </a:p>
          <a:p>
            <a:r>
              <a:rPr lang="en-US" dirty="0">
                <a:solidFill>
                  <a:schemeClr val="bg1"/>
                </a:solidFill>
                <a:latin typeface="Calibri" panose="020F0502020204030204" pitchFamily="34" charset="0"/>
                <a:ea typeface="Calibri" panose="020F0502020204030204" pitchFamily="34" charset="0"/>
              </a:rPr>
              <a:t>    25    53 of the laws of 2018 (26972) .............. 15,500,000</a:t>
            </a:r>
          </a:p>
        </p:txBody>
      </p:sp>
      <p:sp>
        <p:nvSpPr>
          <p:cNvPr id="9" name="TextBox 8"/>
          <p:cNvSpPr txBox="1"/>
          <p:nvPr/>
        </p:nvSpPr>
        <p:spPr>
          <a:xfrm>
            <a:off x="7587013" y="2771489"/>
            <a:ext cx="4991100" cy="1200329"/>
          </a:xfrm>
          <a:prstGeom prst="rect">
            <a:avLst/>
          </a:prstGeom>
          <a:noFill/>
        </p:spPr>
        <p:txBody>
          <a:bodyPr wrap="square" rtlCol="0">
            <a:spAutoFit/>
          </a:bodyPr>
          <a:lstStyle/>
          <a:p>
            <a:r>
              <a:rPr lang="en-US" sz="2400" dirty="0" smtClean="0"/>
              <a:t>Language from the </a:t>
            </a:r>
          </a:p>
          <a:p>
            <a:r>
              <a:rPr lang="en-US" sz="2400" dirty="0" smtClean="0"/>
              <a:t>2019- 2020 State Budget</a:t>
            </a:r>
          </a:p>
          <a:p>
            <a:r>
              <a:rPr lang="en-US" sz="2400" dirty="0" smtClean="0"/>
              <a:t>approved March 31, 2019</a:t>
            </a:r>
            <a:endParaRPr lang="en-US" sz="2400" dirty="0"/>
          </a:p>
        </p:txBody>
      </p:sp>
      <p:sp>
        <p:nvSpPr>
          <p:cNvPr id="10" name="Right Brace 9"/>
          <p:cNvSpPr/>
          <p:nvPr/>
        </p:nvSpPr>
        <p:spPr>
          <a:xfrm>
            <a:off x="6542804" y="2211010"/>
            <a:ext cx="856230" cy="25527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622"/>
            <a:ext cx="923306" cy="45737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950" y="6390658"/>
            <a:ext cx="757184" cy="445842"/>
          </a:xfrm>
          <a:prstGeom prst="rect">
            <a:avLst/>
          </a:prstGeom>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3800" y="6433463"/>
            <a:ext cx="799782" cy="3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850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59" y="375285"/>
            <a:ext cx="10515600" cy="1325563"/>
          </a:xfrm>
        </p:spPr>
        <p:txBody>
          <a:bodyPr>
            <a:normAutofit/>
          </a:bodyPr>
          <a:lstStyle/>
          <a:p>
            <a:r>
              <a:rPr lang="en-US" sz="6000" dirty="0" smtClean="0">
                <a:solidFill>
                  <a:schemeClr val="bg1"/>
                </a:solidFill>
                <a:latin typeface="Calvert MT" pitchFamily="2" charset="0"/>
              </a:rPr>
              <a:t>Advocacy Oversight</a:t>
            </a:r>
            <a:endParaRPr lang="en-US" sz="6000" dirty="0">
              <a:solidFill>
                <a:schemeClr val="bg1"/>
              </a:solidFill>
              <a:latin typeface="Calvert MT" pitchFamily="2" charset="0"/>
            </a:endParaRPr>
          </a:p>
        </p:txBody>
      </p:sp>
      <p:sp>
        <p:nvSpPr>
          <p:cNvPr id="3" name="Content Placeholder 2"/>
          <p:cNvSpPr>
            <a:spLocks noGrp="1"/>
          </p:cNvSpPr>
          <p:nvPr>
            <p:ph idx="1"/>
          </p:nvPr>
        </p:nvSpPr>
        <p:spPr>
          <a:xfrm>
            <a:off x="817138" y="1796792"/>
            <a:ext cx="9487469" cy="4210308"/>
          </a:xfrm>
        </p:spPr>
        <p:txBody>
          <a:bodyPr>
            <a:normAutofit/>
          </a:bodyPr>
          <a:lstStyle/>
          <a:p>
            <a:r>
              <a:rPr lang="en-US" sz="2400" dirty="0" smtClean="0">
                <a:solidFill>
                  <a:schemeClr val="bg1"/>
                </a:solidFill>
                <a:latin typeface="Gotham" panose="02000604030000020004" pitchFamily="50" charset="0"/>
              </a:rPr>
              <a:t>New York State Joint Commission on Public Ethics (JCOPE)</a:t>
            </a:r>
          </a:p>
          <a:p>
            <a:pPr lvl="1"/>
            <a:r>
              <a:rPr lang="en-US" sz="2000" dirty="0" smtClean="0">
                <a:solidFill>
                  <a:schemeClr val="bg1"/>
                </a:solidFill>
                <a:latin typeface="Gotham" panose="02000604030000020004" pitchFamily="50" charset="0"/>
              </a:rPr>
              <a:t>Oversees and regulates lobbying in New York</a:t>
            </a:r>
          </a:p>
          <a:p>
            <a:pPr lvl="1"/>
            <a:r>
              <a:rPr lang="en-US" sz="2000" dirty="0" smtClean="0">
                <a:solidFill>
                  <a:schemeClr val="bg1"/>
                </a:solidFill>
                <a:latin typeface="Gotham" panose="02000604030000020004" pitchFamily="50" charset="0"/>
              </a:rPr>
              <a:t>Elected officials, candidates, members of legislative and executive branches, registered lobbyists</a:t>
            </a:r>
          </a:p>
          <a:p>
            <a:pPr lvl="1"/>
            <a:r>
              <a:rPr lang="en-US" sz="2000" dirty="0" smtClean="0">
                <a:solidFill>
                  <a:schemeClr val="bg1"/>
                </a:solidFill>
                <a:latin typeface="Gotham" panose="02000604030000020004" pitchFamily="50" charset="0"/>
              </a:rPr>
              <a:t>Lobbying is an attempt to influence legislation, rules, </a:t>
            </a:r>
            <a:r>
              <a:rPr lang="en-US" sz="2000" dirty="0" smtClean="0">
                <a:solidFill>
                  <a:schemeClr val="bg1"/>
                </a:solidFill>
                <a:latin typeface="Gotham" panose="02000604030000020004" pitchFamily="50" charset="0"/>
              </a:rPr>
              <a:t>regs</a:t>
            </a:r>
            <a:r>
              <a:rPr lang="en-US" sz="2000" dirty="0" smtClean="0">
                <a:solidFill>
                  <a:schemeClr val="bg1"/>
                </a:solidFill>
                <a:latin typeface="Gotham" panose="02000604030000020004" pitchFamily="50" charset="0"/>
              </a:rPr>
              <a:t>, etc.</a:t>
            </a:r>
            <a:endParaRPr lang="en-US" sz="2000" dirty="0" smtClean="0">
              <a:solidFill>
                <a:schemeClr val="bg1"/>
              </a:solidFill>
              <a:latin typeface="Gotham" panose="02000604030000020004" pitchFamily="50" charset="0"/>
            </a:endParaRPr>
          </a:p>
          <a:p>
            <a:r>
              <a:rPr lang="en-US" sz="2400" dirty="0" smtClean="0">
                <a:solidFill>
                  <a:schemeClr val="bg1"/>
                </a:solidFill>
                <a:latin typeface="Gotham" panose="02000604030000020004" pitchFamily="50" charset="0"/>
              </a:rPr>
              <a:t>Lobbying Act </a:t>
            </a:r>
          </a:p>
          <a:p>
            <a:pPr lvl="1"/>
            <a:r>
              <a:rPr lang="en-US" sz="2000" dirty="0" smtClean="0">
                <a:solidFill>
                  <a:schemeClr val="bg1"/>
                </a:solidFill>
                <a:latin typeface="Gotham" panose="02000604030000020004" pitchFamily="50" charset="0"/>
              </a:rPr>
              <a:t>NY’s Lobbying Act dates to 1978</a:t>
            </a:r>
          </a:p>
          <a:p>
            <a:pPr lvl="1"/>
            <a:r>
              <a:rPr lang="en-US" sz="2000" dirty="0" smtClean="0">
                <a:solidFill>
                  <a:schemeClr val="bg1"/>
                </a:solidFill>
                <a:latin typeface="Gotham" panose="02000604030000020004" pitchFamily="50" charset="0"/>
              </a:rPr>
              <a:t>January 1, 2019 revised and updated lobbying regulations effective</a:t>
            </a:r>
          </a:p>
          <a:p>
            <a:pPr lvl="1"/>
            <a:r>
              <a:rPr lang="en-US" sz="2000" dirty="0" smtClean="0">
                <a:solidFill>
                  <a:schemeClr val="bg1"/>
                </a:solidFill>
                <a:latin typeface="Gotham" panose="02000604030000020004" pitchFamily="50" charset="0"/>
              </a:rPr>
              <a:t>Requires public disclosure about activities and expenses</a:t>
            </a:r>
          </a:p>
          <a:p>
            <a:pPr lvl="1"/>
            <a:r>
              <a:rPr lang="en-US" sz="2000" dirty="0" smtClean="0">
                <a:solidFill>
                  <a:schemeClr val="bg1"/>
                </a:solidFill>
                <a:latin typeface="Gotham" panose="02000604030000020004" pitchFamily="50" charset="0"/>
              </a:rPr>
              <a:t>Bi-monthly reporting</a:t>
            </a:r>
          </a:p>
          <a:p>
            <a:pPr lvl="1"/>
            <a:r>
              <a:rPr lang="en-US" sz="2000" dirty="0" smtClean="0">
                <a:solidFill>
                  <a:schemeClr val="bg1"/>
                </a:solidFill>
                <a:latin typeface="Gotham" panose="02000604030000020004" pitchFamily="50" charset="0"/>
              </a:rPr>
              <a:t>Social media communication considered direct lobbying (for registered lobbyists)</a:t>
            </a:r>
          </a:p>
          <a:p>
            <a:pPr marL="0" indent="0">
              <a:buNone/>
            </a:pPr>
            <a:endParaRPr lang="en-US" sz="2400" dirty="0" smtClean="0">
              <a:solidFill>
                <a:schemeClr val="bg1"/>
              </a:solidFill>
              <a:latin typeface="Gotham" panose="02000604030000020004" pitchFamily="50" charset="0"/>
            </a:endParaRPr>
          </a:p>
        </p:txBody>
      </p:sp>
      <p:sp>
        <p:nvSpPr>
          <p:cNvPr id="4" name="Rectangle 3"/>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622"/>
            <a:ext cx="923306" cy="45737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950" y="6390658"/>
            <a:ext cx="757184" cy="445842"/>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3800" y="6433463"/>
            <a:ext cx="799782" cy="3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116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bg1"/>
                </a:solidFill>
                <a:latin typeface="Calvert MT"/>
              </a:rPr>
              <a:t>Wrap Up</a:t>
            </a:r>
            <a:endParaRPr lang="en-US" sz="6000" dirty="0">
              <a:solidFill>
                <a:schemeClr val="bg1"/>
              </a:solidFill>
              <a:latin typeface="Calvert MT"/>
            </a:endParaRPr>
          </a:p>
        </p:txBody>
      </p:sp>
      <p:sp>
        <p:nvSpPr>
          <p:cNvPr id="3" name="Content Placeholder 2"/>
          <p:cNvSpPr>
            <a:spLocks noGrp="1"/>
          </p:cNvSpPr>
          <p:nvPr>
            <p:ph idx="1"/>
          </p:nvPr>
        </p:nvSpPr>
        <p:spPr>
          <a:xfrm>
            <a:off x="836519" y="1884139"/>
            <a:ext cx="10515600" cy="4351338"/>
          </a:xfrm>
        </p:spPr>
        <p:txBody>
          <a:bodyPr>
            <a:normAutofit/>
          </a:bodyPr>
          <a:lstStyle/>
          <a:p>
            <a:r>
              <a:rPr lang="en-US" dirty="0" smtClean="0">
                <a:solidFill>
                  <a:schemeClr val="bg1"/>
                </a:solidFill>
                <a:latin typeface="Gotham" panose="02000604030000020004" pitchFamily="50" charset="0"/>
              </a:rPr>
              <a:t>Successful advocacy depends on successful communications</a:t>
            </a:r>
          </a:p>
          <a:p>
            <a:r>
              <a:rPr lang="en-US" dirty="0" smtClean="0">
                <a:solidFill>
                  <a:schemeClr val="bg1"/>
                </a:solidFill>
                <a:latin typeface="Gotham" panose="02000604030000020004" pitchFamily="50" charset="0"/>
              </a:rPr>
              <a:t>Social science and communication theories guide the process</a:t>
            </a:r>
          </a:p>
          <a:p>
            <a:r>
              <a:rPr lang="en-US" dirty="0" smtClean="0">
                <a:solidFill>
                  <a:schemeClr val="bg1"/>
                </a:solidFill>
                <a:latin typeface="Gotham" panose="02000604030000020004" pitchFamily="50" charset="0"/>
              </a:rPr>
              <a:t>Many ways and venues to promote advocacy messages</a:t>
            </a:r>
          </a:p>
          <a:p>
            <a:endParaRPr lang="en-US" dirty="0" smtClean="0">
              <a:solidFill>
                <a:schemeClr val="bg1"/>
              </a:solidFill>
              <a:latin typeface="Gotham" panose="02000604030000020004" pitchFamily="50" charset="0"/>
            </a:endParaRPr>
          </a:p>
        </p:txBody>
      </p:sp>
      <p:sp>
        <p:nvSpPr>
          <p:cNvPr id="4" name="Rectangle 3"/>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838199" y="1825625"/>
            <a:ext cx="8630921" cy="12833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bg1"/>
              </a:solidFill>
              <a:latin typeface="Gotham" panose="02000604030000020004" pitchFamily="50"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622"/>
            <a:ext cx="923306" cy="45737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950" y="6390658"/>
            <a:ext cx="757184" cy="445842"/>
          </a:xfrm>
          <a:prstGeom prst="rect">
            <a:avLst/>
          </a:prstGeom>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3800" y="6433463"/>
            <a:ext cx="799782" cy="3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09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59" y="375285"/>
            <a:ext cx="10515600" cy="1325563"/>
          </a:xfrm>
        </p:spPr>
        <p:txBody>
          <a:bodyPr>
            <a:normAutofit/>
          </a:bodyPr>
          <a:lstStyle/>
          <a:p>
            <a:r>
              <a:rPr lang="en-US" sz="6000" dirty="0" smtClean="0">
                <a:solidFill>
                  <a:schemeClr val="bg1"/>
                </a:solidFill>
                <a:latin typeface="Calvert MT" pitchFamily="2" charset="0"/>
              </a:rPr>
              <a:t>Some Resources</a:t>
            </a:r>
            <a:endParaRPr lang="en-US" sz="6000" dirty="0">
              <a:solidFill>
                <a:schemeClr val="bg1"/>
              </a:solidFill>
              <a:latin typeface="Calvert MT" pitchFamily="2" charset="0"/>
            </a:endParaRPr>
          </a:p>
        </p:txBody>
      </p:sp>
      <p:sp>
        <p:nvSpPr>
          <p:cNvPr id="3" name="Content Placeholder 2"/>
          <p:cNvSpPr>
            <a:spLocks noGrp="1"/>
          </p:cNvSpPr>
          <p:nvPr>
            <p:ph idx="1"/>
          </p:nvPr>
        </p:nvSpPr>
        <p:spPr>
          <a:xfrm>
            <a:off x="814518" y="1370648"/>
            <a:ext cx="10527441" cy="3263577"/>
          </a:xfrm>
        </p:spPr>
        <p:txBody>
          <a:bodyPr>
            <a:normAutofit fontScale="25000" lnSpcReduction="20000"/>
          </a:bodyPr>
          <a:lstStyle/>
          <a:p>
            <a:endParaRPr lang="en-US" sz="2400" dirty="0" smtClean="0">
              <a:solidFill>
                <a:schemeClr val="bg1"/>
              </a:solidFill>
              <a:latin typeface="Gotham" panose="02000604030000020004" pitchFamily="50" charset="0"/>
            </a:endParaRPr>
          </a:p>
          <a:p>
            <a:pPr>
              <a:lnSpc>
                <a:spcPct val="120000"/>
              </a:lnSpc>
            </a:pPr>
            <a:r>
              <a:rPr lang="en-US" sz="8000" dirty="0">
                <a:solidFill>
                  <a:schemeClr val="bg1"/>
                </a:solidFill>
                <a:latin typeface="Gotham" panose="02000604030000020004" pitchFamily="50" charset="0"/>
              </a:rPr>
              <a:t>https://www.nih.gov/institutes-nih/nih-office-director/office-communications-public-liaison/clear-communication/clear-simpleData </a:t>
            </a:r>
            <a:r>
              <a:rPr lang="en-US" sz="8000" dirty="0" smtClean="0">
                <a:solidFill>
                  <a:schemeClr val="bg1"/>
                </a:solidFill>
                <a:latin typeface="Gotham" panose="02000604030000020004" pitchFamily="50" charset="0"/>
              </a:rPr>
              <a:t>aggregator</a:t>
            </a:r>
          </a:p>
          <a:p>
            <a:pPr>
              <a:lnSpc>
                <a:spcPct val="120000"/>
              </a:lnSpc>
            </a:pPr>
            <a:r>
              <a:rPr lang="en-US" sz="8000" dirty="0" smtClean="0">
                <a:solidFill>
                  <a:schemeClr val="bg1"/>
                </a:solidFill>
                <a:latin typeface="Gotham" panose="02000604030000020004" pitchFamily="50" charset="0"/>
              </a:rPr>
              <a:t>Thompson, T and Matthew Kreuter. “Using written narratives in public health practice: a creative writing perspective” Prev Chron Dis 2014, 11:E94, 5 Jun. 2014, doi:10.5888/pcd11.130402</a:t>
            </a:r>
          </a:p>
          <a:p>
            <a:pPr>
              <a:lnSpc>
                <a:spcPct val="120000"/>
              </a:lnSpc>
            </a:pPr>
            <a:r>
              <a:rPr lang="en-US" sz="8000" dirty="0" smtClean="0">
                <a:solidFill>
                  <a:schemeClr val="bg1"/>
                </a:solidFill>
                <a:latin typeface="Gotham" panose="02000604030000020004" pitchFamily="50" charset="0"/>
              </a:rPr>
              <a:t>Flynn, T. “How narratives can reduce resistance and change attitudes: insights from behavioral science can enhance public relations research and practice” Research Journal of the Institute for Public Relations vol. 2, No. 2  October 2015. </a:t>
            </a:r>
          </a:p>
        </p:txBody>
      </p:sp>
      <p:sp>
        <p:nvSpPr>
          <p:cNvPr id="4" name="Rectangle 3"/>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622"/>
            <a:ext cx="923306" cy="45737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950" y="6390658"/>
            <a:ext cx="757184" cy="445842"/>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3800" y="6433463"/>
            <a:ext cx="799782" cy="3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391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bg1"/>
                </a:solidFill>
                <a:latin typeface="Calvert MT"/>
              </a:rPr>
              <a:t>Thank You and Keep </a:t>
            </a:r>
            <a:r>
              <a:rPr lang="en-US" sz="6000" dirty="0" smtClean="0">
                <a:solidFill>
                  <a:schemeClr val="bg1"/>
                </a:solidFill>
                <a:latin typeface="Calvert MT"/>
              </a:rPr>
              <a:t>in Touch</a:t>
            </a:r>
            <a:endParaRPr lang="en-US" sz="6000" dirty="0">
              <a:solidFill>
                <a:schemeClr val="bg1"/>
              </a:solidFill>
              <a:latin typeface="Calvert MT"/>
            </a:endParaRPr>
          </a:p>
        </p:txBody>
      </p:sp>
      <p:sp>
        <p:nvSpPr>
          <p:cNvPr id="3" name="Content Placeholder 2"/>
          <p:cNvSpPr>
            <a:spLocks noGrp="1"/>
          </p:cNvSpPr>
          <p:nvPr>
            <p:ph idx="1"/>
          </p:nvPr>
        </p:nvSpPr>
        <p:spPr>
          <a:xfrm>
            <a:off x="838200" y="1787414"/>
            <a:ext cx="10515600" cy="4351338"/>
          </a:xfrm>
        </p:spPr>
        <p:txBody>
          <a:bodyPr>
            <a:normAutofit/>
          </a:bodyPr>
          <a:lstStyle/>
          <a:p>
            <a:pPr marL="0" indent="0">
              <a:buNone/>
            </a:pPr>
            <a:r>
              <a:rPr lang="en-US" dirty="0" smtClean="0">
                <a:solidFill>
                  <a:schemeClr val="bg1"/>
                </a:solidFill>
                <a:latin typeface="Gotham" panose="02000604030000020004" pitchFamily="50" charset="0"/>
              </a:rPr>
              <a:t>Janine </a:t>
            </a:r>
            <a:r>
              <a:rPr lang="en-US" dirty="0" smtClean="0">
                <a:solidFill>
                  <a:schemeClr val="bg1"/>
                </a:solidFill>
                <a:latin typeface="Gotham" panose="02000604030000020004" pitchFamily="50" charset="0"/>
              </a:rPr>
              <a:t>Logan,</a:t>
            </a:r>
          </a:p>
          <a:p>
            <a:pPr marL="0" indent="0">
              <a:buNone/>
            </a:pPr>
            <a:r>
              <a:rPr lang="en-US" dirty="0" smtClean="0">
                <a:solidFill>
                  <a:schemeClr val="bg1"/>
                </a:solidFill>
                <a:latin typeface="Gotham" panose="02000604030000020004" pitchFamily="50" charset="0"/>
              </a:rPr>
              <a:t>Senior Director, Communications and Population Health</a:t>
            </a:r>
          </a:p>
          <a:p>
            <a:pPr marL="0" indent="0">
              <a:buNone/>
            </a:pPr>
            <a:r>
              <a:rPr lang="en-US" dirty="0" smtClean="0">
                <a:solidFill>
                  <a:schemeClr val="bg1"/>
                </a:solidFill>
                <a:latin typeface="Gotham" panose="02000604030000020004" pitchFamily="50" charset="0"/>
              </a:rPr>
              <a:t>Nassau-Suffolk Hospital Council</a:t>
            </a:r>
          </a:p>
          <a:p>
            <a:pPr marL="0" indent="0">
              <a:buNone/>
            </a:pPr>
            <a:r>
              <a:rPr lang="en-US" dirty="0" smtClean="0">
                <a:solidFill>
                  <a:schemeClr val="bg1"/>
                </a:solidFill>
                <a:latin typeface="Gotham" panose="02000604030000020004" pitchFamily="50" charset="0"/>
              </a:rPr>
              <a:t>Northern Metropolitan Hospital Association</a:t>
            </a:r>
          </a:p>
          <a:p>
            <a:pPr marL="0" indent="0">
              <a:buNone/>
            </a:pPr>
            <a:r>
              <a:rPr lang="en-US" dirty="0" smtClean="0">
                <a:solidFill>
                  <a:schemeClr val="bg1"/>
                </a:solidFill>
                <a:latin typeface="Gotham" panose="02000604030000020004" pitchFamily="50" charset="0"/>
              </a:rPr>
              <a:t>Suburban Hospital Alliance of New York </a:t>
            </a:r>
            <a:r>
              <a:rPr lang="en-US" dirty="0" smtClean="0">
                <a:solidFill>
                  <a:schemeClr val="bg1"/>
                </a:solidFill>
                <a:latin typeface="Gotham" panose="02000604030000020004" pitchFamily="50" charset="0"/>
              </a:rPr>
              <a:t>State and</a:t>
            </a:r>
          </a:p>
          <a:p>
            <a:pPr marL="0" indent="0">
              <a:buNone/>
            </a:pPr>
            <a:r>
              <a:rPr lang="en-US" dirty="0" smtClean="0">
                <a:solidFill>
                  <a:schemeClr val="bg1"/>
                </a:solidFill>
                <a:latin typeface="Gotham" panose="02000604030000020004" pitchFamily="50" charset="0"/>
              </a:rPr>
              <a:t>Director, The Long Island Health Collaborative</a:t>
            </a:r>
            <a:endParaRPr lang="en-US" dirty="0" smtClean="0">
              <a:solidFill>
                <a:schemeClr val="bg1"/>
              </a:solidFill>
              <a:latin typeface="Gotham" panose="02000604030000020004" pitchFamily="50" charset="0"/>
            </a:endParaRPr>
          </a:p>
          <a:p>
            <a:pPr marL="0" indent="0">
              <a:buNone/>
            </a:pPr>
            <a:r>
              <a:rPr lang="en-US" dirty="0" smtClean="0">
                <a:solidFill>
                  <a:schemeClr val="bg1"/>
                </a:solidFill>
                <a:latin typeface="Gotham" panose="02000604030000020004" pitchFamily="50" charset="0"/>
                <a:hlinkClick r:id="rId3"/>
              </a:rPr>
              <a:t>jlogan@nshc.org</a:t>
            </a:r>
            <a:endParaRPr lang="en-US" dirty="0" smtClean="0">
              <a:solidFill>
                <a:schemeClr val="bg1"/>
              </a:solidFill>
              <a:latin typeface="Gotham" panose="02000604030000020004" pitchFamily="50" charset="0"/>
            </a:endParaRPr>
          </a:p>
        </p:txBody>
      </p:sp>
      <p:sp>
        <p:nvSpPr>
          <p:cNvPr id="4" name="Rectangle 3"/>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331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8114"/>
            <a:ext cx="10515600" cy="1325563"/>
          </a:xfrm>
        </p:spPr>
        <p:txBody>
          <a:bodyPr/>
          <a:lstStyle/>
          <a:p>
            <a:r>
              <a:rPr lang="en-US" dirty="0" smtClean="0">
                <a:solidFill>
                  <a:schemeClr val="bg1"/>
                </a:solidFill>
                <a:latin typeface="Calvert MT"/>
              </a:rPr>
              <a:t>I want to be an advocate when I grow up.</a:t>
            </a:r>
            <a:endParaRPr lang="en-US" dirty="0">
              <a:solidFill>
                <a:schemeClr val="bg1"/>
              </a:solidFill>
              <a:latin typeface="Calvert MT"/>
            </a:endParaRPr>
          </a:p>
        </p:txBody>
      </p:sp>
      <p:cxnSp>
        <p:nvCxnSpPr>
          <p:cNvPr id="4" name="Straight Connector 3"/>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34000" y="2489201"/>
            <a:ext cx="5118100" cy="646331"/>
          </a:xfrm>
          <a:prstGeom prst="rect">
            <a:avLst/>
          </a:prstGeom>
          <a:noFill/>
        </p:spPr>
        <p:txBody>
          <a:bodyPr wrap="square" rtlCol="0">
            <a:spAutoFit/>
          </a:bodyPr>
          <a:lstStyle/>
          <a:p>
            <a:r>
              <a:rPr lang="en-US" sz="3600" dirty="0" smtClean="0"/>
              <a:t>You want to be a what?</a:t>
            </a:r>
            <a:endParaRPr lang="en-US" sz="3600"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3400" y="1772546"/>
            <a:ext cx="3175000" cy="4567246"/>
          </a:xfrm>
        </p:spPr>
      </p:pic>
    </p:spTree>
    <p:extLst>
      <p:ext uri="{BB962C8B-B14F-4D97-AF65-F5344CB8AC3E}">
        <p14:creationId xmlns:p14="http://schemas.microsoft.com/office/powerpoint/2010/main" val="2871499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306" y="101600"/>
            <a:ext cx="10515600" cy="2045207"/>
          </a:xfrm>
        </p:spPr>
        <p:txBody>
          <a:bodyPr>
            <a:normAutofit fontScale="90000"/>
          </a:bodyPr>
          <a:lstStyle/>
          <a:p>
            <a:pPr fontAlgn="t" latinLnBrk="1"/>
            <a:r>
              <a:rPr lang="en-US" sz="6000" dirty="0" smtClean="0"/>
              <a:t/>
            </a:r>
            <a:br>
              <a:rPr lang="en-US" sz="6000" dirty="0" smtClean="0"/>
            </a:br>
            <a:r>
              <a:rPr lang="en-US" sz="6000" dirty="0" smtClean="0"/>
              <a:t/>
            </a:r>
            <a:br>
              <a:rPr lang="en-US" sz="6000" dirty="0" smtClean="0"/>
            </a:br>
            <a:r>
              <a:rPr lang="en-US" sz="6000" dirty="0" smtClean="0">
                <a:solidFill>
                  <a:schemeClr val="bg1"/>
                </a:solidFill>
              </a:rPr>
              <a:t>ad·vo·cate</a:t>
            </a:r>
            <a:r>
              <a:rPr lang="en-US" sz="6000" dirty="0" smtClean="0">
                <a:solidFill>
                  <a:schemeClr val="bg1"/>
                </a:solidFill>
              </a:rPr>
              <a:t>  (</a:t>
            </a:r>
            <a:r>
              <a:rPr lang="en-US" sz="6000" i="1" dirty="0" smtClean="0">
                <a:solidFill>
                  <a:schemeClr val="bg1"/>
                </a:solidFill>
              </a:rPr>
              <a:t>noun)</a:t>
            </a:r>
            <a:r>
              <a:rPr lang="en-US" sz="6000" dirty="0" smtClean="0">
                <a:solidFill>
                  <a:schemeClr val="bg1"/>
                </a:solidFill>
              </a:rPr>
              <a:t>  </a:t>
            </a:r>
            <a:r>
              <a:rPr lang="en-US" sz="5400" dirty="0" smtClean="0">
                <a:solidFill>
                  <a:schemeClr val="bg1"/>
                </a:solidFill>
              </a:rPr>
              <a:t>/</a:t>
            </a:r>
            <a:r>
              <a:rPr lang="en-US" sz="5400" dirty="0">
                <a:solidFill>
                  <a:schemeClr val="bg1"/>
                </a:solidFill>
              </a:rPr>
              <a:t>ˈ</a:t>
            </a:r>
            <a:r>
              <a:rPr lang="en-US" sz="5400" dirty="0">
                <a:solidFill>
                  <a:schemeClr val="bg1"/>
                </a:solidFill>
              </a:rPr>
              <a:t>advəkət</a:t>
            </a:r>
            <a:r>
              <a:rPr lang="en-US" sz="5400" dirty="0">
                <a:solidFill>
                  <a:schemeClr val="bg1"/>
                </a:solidFill>
              </a:rPr>
              <a:t>/</a:t>
            </a:r>
            <a:r>
              <a:rPr lang="en-US" sz="6000" dirty="0">
                <a:solidFill>
                  <a:schemeClr val="bg1"/>
                </a:solidFill>
              </a:rPr>
              <a:t/>
            </a:r>
            <a:br>
              <a:rPr lang="en-US" sz="6000" dirty="0">
                <a:solidFill>
                  <a:schemeClr val="bg1"/>
                </a:solidFill>
              </a:rPr>
            </a:br>
            <a:r>
              <a:rPr lang="en-US" sz="6000" dirty="0">
                <a:solidFill>
                  <a:schemeClr val="bg1"/>
                </a:solidFill>
              </a:rPr>
              <a:t/>
            </a:r>
            <a:br>
              <a:rPr lang="en-US" sz="6000" dirty="0">
                <a:solidFill>
                  <a:schemeClr val="bg1"/>
                </a:solidFill>
              </a:rPr>
            </a:br>
            <a:endParaRPr lang="en-US" sz="6000" dirty="0">
              <a:solidFill>
                <a:schemeClr val="bg1"/>
              </a:solidFill>
              <a:latin typeface="Calvert MT" pitchFamily="2" charset="0"/>
            </a:endParaRPr>
          </a:p>
        </p:txBody>
      </p:sp>
      <p:cxnSp>
        <p:nvCxnSpPr>
          <p:cNvPr id="4" name="Straight Connector 3"/>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p:cNvSpPr>
            <a:spLocks noGrp="1"/>
          </p:cNvSpPr>
          <p:nvPr>
            <p:ph idx="1"/>
          </p:nvPr>
        </p:nvSpPr>
        <p:spPr/>
        <p:txBody>
          <a:bodyPr>
            <a:normAutofit/>
          </a:bodyPr>
          <a:lstStyle/>
          <a:p>
            <a:pPr marL="514350" indent="-514350">
              <a:buAutoNum type="arabicPeriod"/>
            </a:pPr>
            <a:r>
              <a:rPr lang="en-US" sz="3600" dirty="0" smtClean="0">
                <a:solidFill>
                  <a:schemeClr val="bg1"/>
                </a:solidFill>
              </a:rPr>
              <a:t>A person who publicly supports or recommends a particular cause or policy. “She is an untiring advocate of healthcare reform.”</a:t>
            </a:r>
          </a:p>
          <a:p>
            <a:pPr marL="0" indent="0">
              <a:buNone/>
            </a:pPr>
            <a:r>
              <a:rPr lang="en-US" sz="3600" dirty="0">
                <a:solidFill>
                  <a:schemeClr val="bg1"/>
                </a:solidFill>
              </a:rPr>
              <a:t> </a:t>
            </a:r>
            <a:r>
              <a:rPr lang="en-US" sz="3600" dirty="0" smtClean="0">
                <a:solidFill>
                  <a:schemeClr val="bg1"/>
                </a:solidFill>
              </a:rPr>
              <a:t>     </a:t>
            </a:r>
            <a:r>
              <a:rPr lang="en-US" sz="3600" i="1" dirty="0" smtClean="0">
                <a:solidFill>
                  <a:schemeClr val="bg1"/>
                </a:solidFill>
              </a:rPr>
              <a:t>synonym: champion, upholder, backer, promoter, 	proponent, exponent, protector, patron</a:t>
            </a:r>
            <a:endParaRPr lang="en-US" sz="3600" i="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622"/>
            <a:ext cx="923306" cy="45737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253" y="6412158"/>
            <a:ext cx="757184" cy="445842"/>
          </a:xfrm>
          <a:prstGeom prst="rect">
            <a:avLst/>
          </a:prstGeom>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3800" y="6433463"/>
            <a:ext cx="799782" cy="3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234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59" y="375285"/>
            <a:ext cx="10515600" cy="1325563"/>
          </a:xfrm>
        </p:spPr>
        <p:txBody>
          <a:bodyPr>
            <a:normAutofit/>
          </a:bodyPr>
          <a:lstStyle/>
          <a:p>
            <a:r>
              <a:rPr lang="en-US" sz="4800" dirty="0" smtClean="0">
                <a:solidFill>
                  <a:schemeClr val="bg1"/>
                </a:solidFill>
                <a:latin typeface="Calvert MT" pitchFamily="2" charset="0"/>
              </a:rPr>
              <a:t>Foundational Principles</a:t>
            </a:r>
            <a:endParaRPr lang="en-US" sz="4800" dirty="0">
              <a:solidFill>
                <a:schemeClr val="bg1"/>
              </a:solidFill>
              <a:latin typeface="Calvert MT" pitchFamily="2" charset="0"/>
            </a:endParaRPr>
          </a:p>
        </p:txBody>
      </p:sp>
      <p:sp>
        <p:nvSpPr>
          <p:cNvPr id="3" name="Content Placeholder 2"/>
          <p:cNvSpPr>
            <a:spLocks noGrp="1"/>
          </p:cNvSpPr>
          <p:nvPr>
            <p:ph idx="1"/>
          </p:nvPr>
        </p:nvSpPr>
        <p:spPr>
          <a:xfrm>
            <a:off x="817138" y="1796792"/>
            <a:ext cx="9487469" cy="3263577"/>
          </a:xfrm>
        </p:spPr>
        <p:txBody>
          <a:bodyPr>
            <a:normAutofit/>
          </a:bodyPr>
          <a:lstStyle/>
          <a:p>
            <a:r>
              <a:rPr lang="en-US" sz="4000" dirty="0" smtClean="0">
                <a:solidFill>
                  <a:schemeClr val="bg1"/>
                </a:solidFill>
                <a:latin typeface="Gotham" panose="02000604030000020004" pitchFamily="50" charset="0"/>
              </a:rPr>
              <a:t>Research</a:t>
            </a:r>
          </a:p>
          <a:p>
            <a:r>
              <a:rPr lang="en-US" sz="4000" dirty="0" smtClean="0">
                <a:solidFill>
                  <a:schemeClr val="bg1"/>
                </a:solidFill>
                <a:latin typeface="Gotham" panose="02000604030000020004" pitchFamily="50" charset="0"/>
              </a:rPr>
              <a:t>Commitment</a:t>
            </a:r>
          </a:p>
          <a:p>
            <a:r>
              <a:rPr lang="en-US" sz="4000" dirty="0" smtClean="0">
                <a:solidFill>
                  <a:schemeClr val="bg1"/>
                </a:solidFill>
                <a:latin typeface="Gotham" panose="02000604030000020004" pitchFamily="50" charset="0"/>
              </a:rPr>
              <a:t>Communication</a:t>
            </a:r>
          </a:p>
          <a:p>
            <a:endParaRPr lang="en-US" sz="5400" dirty="0" smtClean="0">
              <a:solidFill>
                <a:schemeClr val="bg1"/>
              </a:solidFill>
              <a:latin typeface="Gotham" panose="02000604030000020004" pitchFamily="50" charset="0"/>
            </a:endParaRPr>
          </a:p>
          <a:p>
            <a:endParaRPr lang="en-US" sz="5400" dirty="0" smtClean="0">
              <a:solidFill>
                <a:schemeClr val="bg1"/>
              </a:solidFill>
              <a:latin typeface="Gotham" panose="02000604030000020004" pitchFamily="50" charset="0"/>
            </a:endParaRPr>
          </a:p>
        </p:txBody>
      </p:sp>
      <p:sp>
        <p:nvSpPr>
          <p:cNvPr id="4" name="Rectangle 3"/>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622"/>
            <a:ext cx="923306" cy="45737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253" y="6412158"/>
            <a:ext cx="757184" cy="445842"/>
          </a:xfrm>
          <a:prstGeom prst="rect">
            <a:avLst/>
          </a:prstGeom>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3800" y="6433463"/>
            <a:ext cx="799782" cy="3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552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ormAutofit/>
          </a:bodyPr>
          <a:lstStyle/>
          <a:p>
            <a:pPr algn="ctr"/>
            <a:r>
              <a:rPr lang="en-US" sz="6600" dirty="0" smtClean="0">
                <a:solidFill>
                  <a:schemeClr val="bg1"/>
                </a:solidFill>
              </a:rPr>
              <a:t>Awareness</a:t>
            </a:r>
            <a:endParaRPr lang="en-US" sz="6600" dirty="0">
              <a:solidFill>
                <a:schemeClr val="bg1"/>
              </a:solidFill>
            </a:endParaRPr>
          </a:p>
        </p:txBody>
      </p:sp>
      <p:sp>
        <p:nvSpPr>
          <p:cNvPr id="3" name="Text Placeholder 2"/>
          <p:cNvSpPr>
            <a:spLocks noGrp="1"/>
          </p:cNvSpPr>
          <p:nvPr>
            <p:ph type="body" idx="1"/>
          </p:nvPr>
        </p:nvSpPr>
        <p:spPr/>
        <p:txBody>
          <a:bodyPr/>
          <a:lstStyle/>
          <a:p>
            <a:endParaRPr lang="en-US" dirty="0"/>
          </a:p>
        </p:txBody>
      </p:sp>
      <p:sp>
        <p:nvSpPr>
          <p:cNvPr id="4" name="Explosion 2 3"/>
          <p:cNvSpPr/>
          <p:nvPr/>
        </p:nvSpPr>
        <p:spPr>
          <a:xfrm>
            <a:off x="127000" y="177800"/>
            <a:ext cx="12065000" cy="6477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t>AWARENESS</a:t>
            </a:r>
            <a:endParaRPr lang="en-US" sz="6600" dirty="0"/>
          </a:p>
        </p:txBody>
      </p:sp>
    </p:spTree>
    <p:extLst>
      <p:ext uri="{BB962C8B-B14F-4D97-AF65-F5344CB8AC3E}">
        <p14:creationId xmlns:p14="http://schemas.microsoft.com/office/powerpoint/2010/main" val="2512481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59" y="375285"/>
            <a:ext cx="10515600" cy="1325563"/>
          </a:xfrm>
        </p:spPr>
        <p:txBody>
          <a:bodyPr>
            <a:normAutofit/>
          </a:bodyPr>
          <a:lstStyle/>
          <a:p>
            <a:r>
              <a:rPr lang="en-US" sz="4800" dirty="0" smtClean="0">
                <a:solidFill>
                  <a:schemeClr val="bg1"/>
                </a:solidFill>
                <a:latin typeface="Calvert MT" pitchFamily="2" charset="0"/>
              </a:rPr>
              <a:t>Messaging Frameworks</a:t>
            </a:r>
            <a:endParaRPr lang="en-US" sz="4800" dirty="0">
              <a:solidFill>
                <a:schemeClr val="bg1"/>
              </a:solidFill>
              <a:latin typeface="Calvert MT" pitchFamily="2" charset="0"/>
            </a:endParaRPr>
          </a:p>
        </p:txBody>
      </p:sp>
      <p:sp>
        <p:nvSpPr>
          <p:cNvPr id="3" name="Content Placeholder 2"/>
          <p:cNvSpPr>
            <a:spLocks noGrp="1"/>
          </p:cNvSpPr>
          <p:nvPr>
            <p:ph idx="1"/>
          </p:nvPr>
        </p:nvSpPr>
        <p:spPr>
          <a:xfrm>
            <a:off x="817138" y="1796792"/>
            <a:ext cx="9487469" cy="3740408"/>
          </a:xfrm>
        </p:spPr>
        <p:txBody>
          <a:bodyPr>
            <a:normAutofit/>
          </a:bodyPr>
          <a:lstStyle/>
          <a:p>
            <a:r>
              <a:rPr lang="en-US" sz="3200" dirty="0" smtClean="0">
                <a:solidFill>
                  <a:schemeClr val="bg1"/>
                </a:solidFill>
                <a:latin typeface="Gotham" panose="02000604030000020004" pitchFamily="50" charset="0"/>
              </a:rPr>
              <a:t>Communication Theories</a:t>
            </a:r>
          </a:p>
          <a:p>
            <a:pPr lvl="1"/>
            <a:r>
              <a:rPr lang="en-US" dirty="0" smtClean="0">
                <a:solidFill>
                  <a:schemeClr val="bg1"/>
                </a:solidFill>
                <a:latin typeface="Gotham" panose="02000604030000020004" pitchFamily="50" charset="0"/>
              </a:rPr>
              <a:t>Communication for Development (C4D)</a:t>
            </a:r>
          </a:p>
          <a:p>
            <a:pPr lvl="1"/>
            <a:r>
              <a:rPr lang="en-US" dirty="0" smtClean="0">
                <a:solidFill>
                  <a:schemeClr val="bg1"/>
                </a:solidFill>
                <a:latin typeface="Gotham" panose="02000604030000020004" pitchFamily="50" charset="0"/>
              </a:rPr>
              <a:t>Communication for Behavioral Impact (COMBI)</a:t>
            </a:r>
          </a:p>
          <a:p>
            <a:pPr marL="457200" lvl="1" indent="0">
              <a:buNone/>
            </a:pPr>
            <a:endParaRPr lang="en-US" dirty="0" smtClean="0">
              <a:solidFill>
                <a:schemeClr val="bg1"/>
              </a:solidFill>
              <a:latin typeface="Gotham" panose="02000604030000020004" pitchFamily="50" charset="0"/>
            </a:endParaRPr>
          </a:p>
          <a:p>
            <a:r>
              <a:rPr lang="en-US" sz="3200" dirty="0" smtClean="0">
                <a:solidFill>
                  <a:schemeClr val="bg1"/>
                </a:solidFill>
                <a:latin typeface="Gotham" panose="02000604030000020004" pitchFamily="50" charset="0"/>
              </a:rPr>
              <a:t>Social Science Theories</a:t>
            </a:r>
          </a:p>
          <a:p>
            <a:pPr lvl="1"/>
            <a:r>
              <a:rPr lang="en-US" dirty="0" smtClean="0">
                <a:solidFill>
                  <a:schemeClr val="bg1"/>
                </a:solidFill>
                <a:latin typeface="Gotham" panose="02000604030000020004" pitchFamily="50" charset="0"/>
              </a:rPr>
              <a:t>Stages of Behavior Change Model </a:t>
            </a:r>
          </a:p>
          <a:p>
            <a:pPr lvl="1"/>
            <a:r>
              <a:rPr lang="en-US" dirty="0" smtClean="0">
                <a:solidFill>
                  <a:schemeClr val="bg1"/>
                </a:solidFill>
                <a:latin typeface="Gotham" panose="02000604030000020004" pitchFamily="50" charset="0"/>
              </a:rPr>
              <a:t>Communication for Persuasion Theory</a:t>
            </a:r>
          </a:p>
          <a:p>
            <a:endParaRPr lang="en-US" sz="2400" dirty="0" smtClean="0">
              <a:solidFill>
                <a:schemeClr val="bg1"/>
              </a:solidFill>
              <a:latin typeface="Gotham" panose="02000604030000020004" pitchFamily="50" charset="0"/>
            </a:endParaRPr>
          </a:p>
          <a:p>
            <a:endParaRPr lang="en-US" sz="2400" dirty="0" smtClean="0">
              <a:solidFill>
                <a:schemeClr val="bg1"/>
              </a:solidFill>
              <a:latin typeface="Gotham" panose="02000604030000020004" pitchFamily="50" charset="0"/>
            </a:endParaRPr>
          </a:p>
        </p:txBody>
      </p:sp>
      <p:sp>
        <p:nvSpPr>
          <p:cNvPr id="4" name="Rectangle 3"/>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622"/>
            <a:ext cx="923306" cy="45737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950" y="6390658"/>
            <a:ext cx="757184" cy="445842"/>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3800" y="6433463"/>
            <a:ext cx="799782" cy="3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583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59" y="375285"/>
            <a:ext cx="10515600" cy="1325563"/>
          </a:xfrm>
        </p:spPr>
        <p:txBody>
          <a:bodyPr>
            <a:normAutofit/>
          </a:bodyPr>
          <a:lstStyle/>
          <a:p>
            <a:r>
              <a:rPr lang="en-US" sz="6000" dirty="0" smtClean="0">
                <a:solidFill>
                  <a:schemeClr val="bg1"/>
                </a:solidFill>
                <a:latin typeface="Calvert MT" pitchFamily="2" charset="0"/>
              </a:rPr>
              <a:t>Capture the Narrative</a:t>
            </a:r>
            <a:endParaRPr lang="en-US" sz="6000" dirty="0">
              <a:solidFill>
                <a:schemeClr val="bg1"/>
              </a:solidFill>
              <a:latin typeface="Calvert MT" pitchFamily="2" charset="0"/>
            </a:endParaRPr>
          </a:p>
        </p:txBody>
      </p:sp>
      <p:sp>
        <p:nvSpPr>
          <p:cNvPr id="3" name="Content Placeholder 2"/>
          <p:cNvSpPr>
            <a:spLocks noGrp="1"/>
          </p:cNvSpPr>
          <p:nvPr>
            <p:ph idx="1"/>
          </p:nvPr>
        </p:nvSpPr>
        <p:spPr>
          <a:xfrm>
            <a:off x="817138" y="1796792"/>
            <a:ext cx="9487469" cy="4223008"/>
          </a:xfrm>
        </p:spPr>
        <p:txBody>
          <a:bodyPr>
            <a:normAutofit/>
          </a:bodyPr>
          <a:lstStyle/>
          <a:p>
            <a:r>
              <a:rPr lang="en-US" sz="2400" dirty="0" smtClean="0">
                <a:solidFill>
                  <a:schemeClr val="bg1"/>
                </a:solidFill>
                <a:latin typeface="Gotham" panose="02000604030000020004" pitchFamily="50" charset="0"/>
              </a:rPr>
              <a:t>Cognitive psychologists suggest we are 22 times more likely to remember a fact that comes with a story</a:t>
            </a:r>
          </a:p>
          <a:p>
            <a:r>
              <a:rPr lang="en-US" sz="2400" dirty="0" smtClean="0">
                <a:solidFill>
                  <a:schemeClr val="bg1"/>
                </a:solidFill>
                <a:latin typeface="Gotham" panose="02000604030000020004" pitchFamily="50" charset="0"/>
              </a:rPr>
              <a:t>Advocates with lived experience increase emotional engagement of lawmakers, policymakers </a:t>
            </a:r>
          </a:p>
          <a:p>
            <a:r>
              <a:rPr lang="en-US" sz="2400" dirty="0" smtClean="0">
                <a:solidFill>
                  <a:schemeClr val="bg1"/>
                </a:solidFill>
                <a:latin typeface="Gotham" panose="02000604030000020004" pitchFamily="50" charset="0"/>
              </a:rPr>
              <a:t>Social science tells us that those engaged are less resistant to messages and more willing to listen</a:t>
            </a:r>
          </a:p>
          <a:p>
            <a:r>
              <a:rPr lang="en-US" sz="2400" dirty="0" smtClean="0">
                <a:solidFill>
                  <a:schemeClr val="bg1"/>
                </a:solidFill>
                <a:latin typeface="Gotham" panose="02000604030000020004" pitchFamily="50" charset="0"/>
              </a:rPr>
              <a:t>Less resistance translates into more probable action</a:t>
            </a:r>
          </a:p>
        </p:txBody>
      </p:sp>
      <p:sp>
        <p:nvSpPr>
          <p:cNvPr id="4" name="Rectangle 3"/>
          <p:cNvSpPr/>
          <p:nvPr/>
        </p:nvSpPr>
        <p:spPr>
          <a:xfrm>
            <a:off x="0" y="6412158"/>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flipV="1">
            <a:off x="838200" y="14840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622"/>
            <a:ext cx="923306" cy="45737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950" y="6390658"/>
            <a:ext cx="757184" cy="445842"/>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3800" y="6433463"/>
            <a:ext cx="799782" cy="3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28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087" y="2610221"/>
            <a:ext cx="3285229" cy="2206139"/>
          </a:xfrm>
          <a:prstGeom prst="rect">
            <a:avLst/>
          </a:prstGeom>
        </p:spPr>
      </p:pic>
      <p:sp>
        <p:nvSpPr>
          <p:cNvPr id="4" name="Title 3"/>
          <p:cNvSpPr txBox="1">
            <a:spLocks noGrp="1"/>
          </p:cNvSpPr>
          <p:nvPr>
            <p:ph type="title"/>
          </p:nvPr>
        </p:nvSpPr>
        <p:spPr>
          <a:xfrm>
            <a:off x="852002" y="579500"/>
            <a:ext cx="10488000" cy="590931"/>
          </a:xfrm>
          <a:prstGeom prst="rect">
            <a:avLst/>
          </a:prstGeom>
          <a:noFill/>
        </p:spPr>
        <p:txBody>
          <a:bodyPr wrap="none" rtlCol="0">
            <a:spAutoFit/>
          </a:bodyPr>
          <a:lstStyle/>
          <a:p>
            <a:pPr algn="ctr"/>
            <a:r>
              <a:rPr lang="en-US" sz="3600" b="1" dirty="0" smtClean="0">
                <a:solidFill>
                  <a:schemeClr val="bg1"/>
                </a:solidFill>
              </a:rPr>
              <a:t>Yes, a Picture (or </a:t>
            </a:r>
            <a:r>
              <a:rPr lang="en-US" sz="3600" b="1" dirty="0" smtClean="0">
                <a:solidFill>
                  <a:schemeClr val="bg1"/>
                </a:solidFill>
              </a:rPr>
              <a:t>Snapchat</a:t>
            </a:r>
            <a:r>
              <a:rPr lang="en-US" sz="3600" b="1" dirty="0" smtClean="0">
                <a:solidFill>
                  <a:schemeClr val="bg1"/>
                </a:solidFill>
              </a:rPr>
              <a:t>) Is Worth a Thousand Words</a:t>
            </a:r>
            <a:endParaRPr lang="en-US" sz="2800" b="1"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522" y="1714500"/>
            <a:ext cx="2949567" cy="19987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077" y="2769925"/>
            <a:ext cx="3188970" cy="212211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9087" y="1231022"/>
            <a:ext cx="2533650" cy="180022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8622" y="3305620"/>
            <a:ext cx="4067233" cy="270655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185" y="4788991"/>
            <a:ext cx="2851600" cy="1596896"/>
          </a:xfrm>
          <a:prstGeom prst="rect">
            <a:avLst/>
          </a:prstGeom>
        </p:spPr>
      </p:pic>
      <p:cxnSp>
        <p:nvCxnSpPr>
          <p:cNvPr id="11" name="Straight Connector 10"/>
          <p:cNvCxnSpPr/>
          <p:nvPr/>
        </p:nvCxnSpPr>
        <p:spPr>
          <a:xfrm flipV="1">
            <a:off x="838199" y="1125719"/>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92935" y="4383478"/>
            <a:ext cx="1962150" cy="232410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29190" y="1450084"/>
            <a:ext cx="3250204" cy="2165625"/>
          </a:xfrm>
          <a:prstGeom prst="rect">
            <a:avLst/>
          </a:prstGeom>
        </p:spPr>
      </p:pic>
    </p:spTree>
    <p:extLst>
      <p:ext uri="{BB962C8B-B14F-4D97-AF65-F5344CB8AC3E}">
        <p14:creationId xmlns:p14="http://schemas.microsoft.com/office/powerpoint/2010/main" val="4178364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809" y="171450"/>
            <a:ext cx="8229600" cy="1143000"/>
          </a:xfrm>
        </p:spPr>
        <p:txBody>
          <a:bodyPr>
            <a:normAutofit fontScale="90000"/>
          </a:bodyPr>
          <a:lstStyle/>
          <a:p>
            <a:r>
              <a:rPr lang="en-US" dirty="0" smtClean="0">
                <a:solidFill>
                  <a:schemeClr val="bg1"/>
                </a:solidFill>
                <a:latin typeface="Calvert MT"/>
                <a:cs typeface="Calibri Light" panose="020F0302020204030204" pitchFamily="34" charset="0"/>
              </a:rPr>
              <a:t>Narratives</a:t>
            </a:r>
            <a:r>
              <a:rPr lang="en-US" dirty="0" smtClean="0">
                <a:solidFill>
                  <a:schemeClr val="bg1"/>
                </a:solidFill>
                <a:latin typeface="Calvert MT"/>
              </a:rPr>
              <a:t> Tell Compelling Stories</a:t>
            </a:r>
            <a:endParaRPr lang="en-US" dirty="0">
              <a:solidFill>
                <a:schemeClr val="bg1"/>
              </a:solidFill>
              <a:latin typeface="Calvert MT"/>
            </a:endParaRPr>
          </a:p>
        </p:txBody>
      </p:sp>
      <p:sp>
        <p:nvSpPr>
          <p:cNvPr id="3" name="Content Placeholder 2"/>
          <p:cNvSpPr>
            <a:spLocks noGrp="1"/>
          </p:cNvSpPr>
          <p:nvPr>
            <p:ph idx="1"/>
          </p:nvPr>
        </p:nvSpPr>
        <p:spPr>
          <a:xfrm>
            <a:off x="1981200" y="1066801"/>
            <a:ext cx="8229600" cy="4525963"/>
          </a:xfrm>
        </p:spPr>
        <p:txBody>
          <a:bodyPr>
            <a:normAutofit/>
          </a:bodyPr>
          <a:lstStyle/>
          <a:p>
            <a:pPr marL="0" indent="0">
              <a:buNone/>
            </a:pPr>
            <a:endParaRPr lang="en-US" dirty="0" smtClean="0"/>
          </a:p>
          <a:p>
            <a:endParaRPr lang="en-US" dirty="0" smtClean="0"/>
          </a:p>
          <a:p>
            <a:endParaRPr lang="en-US" dirty="0" smtClean="0"/>
          </a:p>
          <a:p>
            <a:endParaRPr lang="en-US" dirty="0" smtClean="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05929" y="2048471"/>
            <a:ext cx="4602163" cy="345162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20729" y="2048471"/>
            <a:ext cx="4602163" cy="3451622"/>
          </a:xfrm>
          <a:prstGeom prst="rect">
            <a:avLst/>
          </a:prstGeom>
        </p:spPr>
      </p:pic>
      <p:cxnSp>
        <p:nvCxnSpPr>
          <p:cNvPr id="6" name="Straight Connector 5"/>
          <p:cNvCxnSpPr/>
          <p:nvPr/>
        </p:nvCxnSpPr>
        <p:spPr>
          <a:xfrm flipV="1">
            <a:off x="838199" y="1125719"/>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36968" y="6177701"/>
            <a:ext cx="1940083" cy="369332"/>
          </a:xfrm>
          <a:prstGeom prst="rect">
            <a:avLst/>
          </a:prstGeom>
          <a:noFill/>
        </p:spPr>
        <p:txBody>
          <a:bodyPr wrap="none" rtlCol="0">
            <a:spAutoFit/>
          </a:bodyPr>
          <a:lstStyle/>
          <a:p>
            <a:r>
              <a:rPr lang="en-US" dirty="0" smtClean="0">
                <a:solidFill>
                  <a:schemeClr val="bg1"/>
                </a:solidFill>
                <a:latin typeface="Gotham" panose="020B0604020202020204" charset="0"/>
              </a:rPr>
              <a:t>Before walking </a:t>
            </a:r>
            <a:endParaRPr lang="en-US" dirty="0">
              <a:solidFill>
                <a:schemeClr val="bg1"/>
              </a:solidFill>
              <a:latin typeface="Gotham" panose="020B0604020202020204" charset="0"/>
            </a:endParaRPr>
          </a:p>
        </p:txBody>
      </p:sp>
      <p:sp>
        <p:nvSpPr>
          <p:cNvPr id="8" name="TextBox 7"/>
          <p:cNvSpPr txBox="1"/>
          <p:nvPr/>
        </p:nvSpPr>
        <p:spPr>
          <a:xfrm>
            <a:off x="6883400" y="6208198"/>
            <a:ext cx="1698029" cy="369332"/>
          </a:xfrm>
          <a:prstGeom prst="rect">
            <a:avLst/>
          </a:prstGeom>
          <a:noFill/>
        </p:spPr>
        <p:txBody>
          <a:bodyPr wrap="none" rtlCol="0">
            <a:spAutoFit/>
          </a:bodyPr>
          <a:lstStyle/>
          <a:p>
            <a:r>
              <a:rPr lang="en-US" dirty="0" smtClean="0">
                <a:solidFill>
                  <a:schemeClr val="bg1"/>
                </a:solidFill>
                <a:latin typeface="Gotham" panose="020B0604020202020204" charset="0"/>
              </a:rPr>
              <a:t>After walking</a:t>
            </a:r>
            <a:endParaRPr lang="en-US" dirty="0">
              <a:solidFill>
                <a:schemeClr val="bg1"/>
              </a:solidFill>
              <a:latin typeface="Gotham" panose="020B0604020202020204" charset="0"/>
            </a:endParaRPr>
          </a:p>
        </p:txBody>
      </p:sp>
    </p:spTree>
    <p:extLst>
      <p:ext uri="{BB962C8B-B14F-4D97-AF65-F5344CB8AC3E}">
        <p14:creationId xmlns:p14="http://schemas.microsoft.com/office/powerpoint/2010/main" val="2785989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D9EA9168-6380-4A4B-BAFC-B25283423917}" vid="{0C9C84E2-3894-4729-A5AA-B2F6D66ADA7D}"/>
    </a:ext>
  </a:extLst>
</a:theme>
</file>

<file path=ppt/theme/theme2.xml><?xml version="1.0" encoding="utf-8"?>
<a:theme xmlns:a="http://schemas.openxmlformats.org/drawingml/2006/main" name="4_Suffolk Care Collabora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LIHC theme</Template>
  <TotalTime>1566</TotalTime>
  <Words>1647</Words>
  <Application>Microsoft Office PowerPoint</Application>
  <PresentationFormat>Widescreen</PresentationFormat>
  <Paragraphs>149</Paragraphs>
  <Slides>17</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Calvert MT</vt:lpstr>
      <vt:lpstr>Arial</vt:lpstr>
      <vt:lpstr>Calibri Light</vt:lpstr>
      <vt:lpstr>ＭＳ Ｐゴシック</vt:lpstr>
      <vt:lpstr>Gotham</vt:lpstr>
      <vt:lpstr>Calibri</vt:lpstr>
      <vt:lpstr>Courier New</vt:lpstr>
      <vt:lpstr>Helvetica</vt:lpstr>
      <vt:lpstr>Office Theme</vt:lpstr>
      <vt:lpstr>4_Suffolk Care Collaborative</vt:lpstr>
      <vt:lpstr>PowerPoint Presentation</vt:lpstr>
      <vt:lpstr>I want to be an advocate when I grow up.</vt:lpstr>
      <vt:lpstr>  ad·vo·cate  (noun)  /ˈadvəkət/  </vt:lpstr>
      <vt:lpstr>Foundational Principles</vt:lpstr>
      <vt:lpstr>Awareness</vt:lpstr>
      <vt:lpstr>Messaging Frameworks</vt:lpstr>
      <vt:lpstr>Capture the Narrative</vt:lpstr>
      <vt:lpstr>Yes, a Picture (or Snapchat) Is Worth a Thousand Words</vt:lpstr>
      <vt:lpstr>Narratives Tell Compelling Stories</vt:lpstr>
      <vt:lpstr>Telling the Story</vt:lpstr>
      <vt:lpstr>Spreading the Message</vt:lpstr>
      <vt:lpstr>Advocacy in Action</vt:lpstr>
      <vt:lpstr>Advocacy Works</vt:lpstr>
      <vt:lpstr>Advocacy Oversight</vt:lpstr>
      <vt:lpstr>Wrap Up</vt:lpstr>
      <vt:lpstr>Some Resources</vt:lpstr>
      <vt:lpstr>Thank You and Keep in Touch</vt:lpstr>
    </vt:vector>
  </TitlesOfParts>
  <Company>Healthcare Association of New York State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Whitehead</dc:creator>
  <cp:lastModifiedBy>Janine Logan</cp:lastModifiedBy>
  <cp:revision>160</cp:revision>
  <cp:lastPrinted>2019-04-09T19:42:20Z</cp:lastPrinted>
  <dcterms:created xsi:type="dcterms:W3CDTF">2018-02-13T19:49:59Z</dcterms:created>
  <dcterms:modified xsi:type="dcterms:W3CDTF">2019-04-09T19:49:29Z</dcterms:modified>
</cp:coreProperties>
</file>