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79" r:id="rId3"/>
    <p:sldId id="297" r:id="rId4"/>
    <p:sldId id="295" r:id="rId5"/>
    <p:sldId id="300" r:id="rId6"/>
    <p:sldId id="311" r:id="rId7"/>
    <p:sldId id="312" r:id="rId8"/>
    <p:sldId id="296" r:id="rId9"/>
    <p:sldId id="305" r:id="rId10"/>
    <p:sldId id="306" r:id="rId11"/>
    <p:sldId id="313" r:id="rId12"/>
    <p:sldId id="298" r:id="rId13"/>
    <p:sldId id="307" r:id="rId14"/>
    <p:sldId id="299" r:id="rId15"/>
    <p:sldId id="304" r:id="rId16"/>
    <p:sldId id="308" r:id="rId17"/>
    <p:sldId id="309" r:id="rId18"/>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7" d="100"/>
          <a:sy n="87" d="100"/>
        </p:scale>
        <p:origin x="798" y="90"/>
      </p:cViewPr>
      <p:guideLst>
        <p:guide orient="horz" pos="2160"/>
        <p:guide pos="2880"/>
      </p:guideLst>
    </p:cSldViewPr>
  </p:slideViewPr>
  <p:notesTextViewPr>
    <p:cViewPr>
      <p:scale>
        <a:sx n="1" d="1"/>
        <a:sy n="1" d="1"/>
      </p:scale>
      <p:origin x="0" y="-594"/>
    </p:cViewPr>
  </p:notesTextViewPr>
  <p:sorterViewPr>
    <p:cViewPr>
      <p:scale>
        <a:sx n="100" d="100"/>
        <a:sy n="100" d="100"/>
      </p:scale>
      <p:origin x="0" y="-47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813C1144-1813-4DF4-BBE2-5C1043A7998C}" type="datetimeFigureOut">
              <a:rPr lang="en-US" smtClean="0"/>
              <a:t>9/12/2018</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C5E33CCA-36A1-4A94-B788-AF068CDC0768}" type="slidenum">
              <a:rPr lang="en-US" smtClean="0"/>
              <a:t>‹#›</a:t>
            </a:fld>
            <a:endParaRPr lang="en-US"/>
          </a:p>
        </p:txBody>
      </p:sp>
    </p:spTree>
    <p:extLst>
      <p:ext uri="{BB962C8B-B14F-4D97-AF65-F5344CB8AC3E}">
        <p14:creationId xmlns:p14="http://schemas.microsoft.com/office/powerpoint/2010/main" val="1617510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E33CCA-36A1-4A94-B788-AF068CDC0768}" type="slidenum">
              <a:rPr lang="en-US" smtClean="0"/>
              <a:t>1</a:t>
            </a:fld>
            <a:endParaRPr lang="en-US"/>
          </a:p>
        </p:txBody>
      </p:sp>
    </p:spTree>
    <p:extLst>
      <p:ext uri="{BB962C8B-B14F-4D97-AF65-F5344CB8AC3E}">
        <p14:creationId xmlns:p14="http://schemas.microsoft.com/office/powerpoint/2010/main" val="11187289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E33CCA-36A1-4A94-B788-AF068CDC0768}" type="slidenum">
              <a:rPr lang="en-US" smtClean="0"/>
              <a:t>10</a:t>
            </a:fld>
            <a:endParaRPr lang="en-US"/>
          </a:p>
        </p:txBody>
      </p:sp>
    </p:spTree>
    <p:extLst>
      <p:ext uri="{BB962C8B-B14F-4D97-AF65-F5344CB8AC3E}">
        <p14:creationId xmlns:p14="http://schemas.microsoft.com/office/powerpoint/2010/main" val="3948627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Healthy</a:t>
            </a:r>
            <a:r>
              <a:rPr lang="en-US" baseline="0" dirty="0" smtClean="0"/>
              <a:t> Eating</a:t>
            </a:r>
            <a:r>
              <a:rPr lang="en-US" dirty="0" smtClean="0"/>
              <a:t>/Food</a:t>
            </a:r>
            <a:r>
              <a:rPr lang="en-US" baseline="0" dirty="0" smtClean="0"/>
              <a:t> Access and Physical Activity are the pillars upon which the region’s population health activities rest.  These components are the two that have the most bearing upon chronic disease.  Abundant evidence and research exists confirming that lifestyle changes in these areas can </a:t>
            </a:r>
            <a:r>
              <a:rPr lang="en-US" baseline="0" dirty="0" err="1" smtClean="0"/>
              <a:t>signifacantly</a:t>
            </a:r>
            <a:r>
              <a:rPr lang="en-US" baseline="0" dirty="0" smtClean="0"/>
              <a:t> improve and/or prevent chronic diseases and ensuing complications.   We also know that without sound mental health, there is no good physical health.   CHNAs conducted in 2013 and 2016 reflect the community’s need for mental health/substance abuse treatment and prevention services.  The need is also manifested by the opioid epidemic and rising rates of depression and anxiety.  Mental Health/Substance Abuse intersects all activities. Collaborative partners, especially the hospitals, are becoming more engaged in programming that speaks to the social determinants of health.  The collaborative supports these efforts and interacts with a variety of stakeholders, on behalf of hospitals, to ensure programming/interventions/activities are reasonable, rooted in evidence, and lead to meaningful outcome measures. </a:t>
            </a:r>
            <a:endParaRPr lang="en-US" dirty="0"/>
          </a:p>
        </p:txBody>
      </p:sp>
      <p:sp>
        <p:nvSpPr>
          <p:cNvPr id="4" name="Slide Number Placeholder 3"/>
          <p:cNvSpPr>
            <a:spLocks noGrp="1"/>
          </p:cNvSpPr>
          <p:nvPr>
            <p:ph type="sldNum" sz="quarter" idx="10"/>
          </p:nvPr>
        </p:nvSpPr>
        <p:spPr/>
        <p:txBody>
          <a:bodyPr/>
          <a:lstStyle/>
          <a:p>
            <a:fld id="{C5E33CCA-36A1-4A94-B788-AF068CDC0768}" type="slidenum">
              <a:rPr lang="en-US" smtClean="0"/>
              <a:t>11</a:t>
            </a:fld>
            <a:endParaRPr lang="en-US"/>
          </a:p>
        </p:txBody>
      </p:sp>
    </p:spTree>
    <p:extLst>
      <p:ext uri="{BB962C8B-B14F-4D97-AF65-F5344CB8AC3E}">
        <p14:creationId xmlns:p14="http://schemas.microsoft.com/office/powerpoint/2010/main" val="965191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LIHC is charged with coordinating population health activities</a:t>
            </a:r>
            <a:r>
              <a:rPr lang="en-US" baseline="0" dirty="0" smtClean="0"/>
              <a:t> for region.</a:t>
            </a:r>
            <a:endParaRPr lang="en-US" dirty="0"/>
          </a:p>
        </p:txBody>
      </p:sp>
      <p:sp>
        <p:nvSpPr>
          <p:cNvPr id="4" name="Slide Number Placeholder 3"/>
          <p:cNvSpPr>
            <a:spLocks noGrp="1"/>
          </p:cNvSpPr>
          <p:nvPr>
            <p:ph type="sldNum" sz="quarter" idx="10"/>
          </p:nvPr>
        </p:nvSpPr>
        <p:spPr/>
        <p:txBody>
          <a:bodyPr/>
          <a:lstStyle/>
          <a:p>
            <a:fld id="{C5E33CCA-36A1-4A94-B788-AF068CDC0768}" type="slidenum">
              <a:rPr lang="en-US" smtClean="0"/>
              <a:t>12</a:t>
            </a:fld>
            <a:endParaRPr lang="en-US"/>
          </a:p>
        </p:txBody>
      </p:sp>
    </p:spTree>
    <p:extLst>
      <p:ext uri="{BB962C8B-B14F-4D97-AF65-F5344CB8AC3E}">
        <p14:creationId xmlns:p14="http://schemas.microsoft.com/office/powerpoint/2010/main" val="38067880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E33CCA-36A1-4A94-B788-AF068CDC0768}" type="slidenum">
              <a:rPr lang="en-US" smtClean="0"/>
              <a:t>13</a:t>
            </a:fld>
            <a:endParaRPr lang="en-US"/>
          </a:p>
        </p:txBody>
      </p:sp>
    </p:spTree>
    <p:extLst>
      <p:ext uri="{BB962C8B-B14F-4D97-AF65-F5344CB8AC3E}">
        <p14:creationId xmlns:p14="http://schemas.microsoft.com/office/powerpoint/2010/main" val="1757108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E33CCA-36A1-4A94-B788-AF068CDC0768}" type="slidenum">
              <a:rPr lang="en-US" smtClean="0"/>
              <a:t>14</a:t>
            </a:fld>
            <a:endParaRPr lang="en-US"/>
          </a:p>
        </p:txBody>
      </p:sp>
    </p:spTree>
    <p:extLst>
      <p:ext uri="{BB962C8B-B14F-4D97-AF65-F5344CB8AC3E}">
        <p14:creationId xmlns:p14="http://schemas.microsoft.com/office/powerpoint/2010/main" val="3333754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LIHC analyzes</a:t>
            </a:r>
            <a:r>
              <a:rPr lang="en-US" baseline="0" dirty="0" smtClean="0"/>
              <a:t> and collects demographic, disease-specific, utilization data that helps regions’ providers make decisions about programming, interventions, prevention needs.  What needs to be done clinically and socially to get the cohort of patients and/or individual patient healthier and out of the hospital/ED. </a:t>
            </a:r>
            <a:endParaRPr lang="en-US" dirty="0"/>
          </a:p>
        </p:txBody>
      </p:sp>
      <p:sp>
        <p:nvSpPr>
          <p:cNvPr id="4" name="Slide Number Placeholder 3"/>
          <p:cNvSpPr>
            <a:spLocks noGrp="1"/>
          </p:cNvSpPr>
          <p:nvPr>
            <p:ph type="sldNum" sz="quarter" idx="10"/>
          </p:nvPr>
        </p:nvSpPr>
        <p:spPr/>
        <p:txBody>
          <a:bodyPr/>
          <a:lstStyle/>
          <a:p>
            <a:fld id="{C5E33CCA-36A1-4A94-B788-AF068CDC0768}" type="slidenum">
              <a:rPr lang="en-US" smtClean="0"/>
              <a:t>15</a:t>
            </a:fld>
            <a:endParaRPr lang="en-US"/>
          </a:p>
        </p:txBody>
      </p:sp>
    </p:spTree>
    <p:extLst>
      <p:ext uri="{BB962C8B-B14F-4D97-AF65-F5344CB8AC3E}">
        <p14:creationId xmlns:p14="http://schemas.microsoft.com/office/powerpoint/2010/main" val="2297319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Brief details about ACO, etc.  States undergoing Medicaid DSRIP transformation besides NY include CA, TX, KS, NJ, similar initiative in MA and NM.  Brief details on HCAHPS (Hospital Consumer Assessment of Healthcare Providers and Systems) </a:t>
            </a:r>
            <a:r>
              <a:rPr lang="en-US" altLang="en-US" dirty="0" smtClean="0"/>
              <a:t>accounts for 30% of</a:t>
            </a:r>
            <a:r>
              <a:rPr lang="en-US" altLang="en-US" baseline="0" dirty="0" smtClean="0"/>
              <a:t> a hospital’s </a:t>
            </a:r>
            <a:r>
              <a:rPr lang="en-US" altLang="en-US" dirty="0" smtClean="0"/>
              <a:t>VBP score</a:t>
            </a:r>
            <a:r>
              <a:rPr lang="en-US" altLang="en-US" baseline="0" dirty="0" smtClean="0"/>
              <a:t>.  Looks at patient experience of care and perceptions of care – docs factor into this since they often lead the medical team in hospitals, employed by hospitals, etc. </a:t>
            </a:r>
            <a:r>
              <a:rPr lang="en-US" altLang="en-US" dirty="0" smtClean="0"/>
              <a:t> </a:t>
            </a:r>
            <a:r>
              <a:rPr lang="en-US" altLang="en-US" dirty="0" smtClean="0"/>
              <a:t>Medicare</a:t>
            </a:r>
            <a:r>
              <a:rPr lang="en-US" altLang="en-US" baseline="0" dirty="0" smtClean="0"/>
              <a:t> readmissions penalties also promote population health – keep people out of hospitals and ERs. </a:t>
            </a:r>
            <a:r>
              <a:rPr lang="en-US" altLang="en-US" baseline="0" dirty="0" smtClean="0"/>
              <a:t>   Hospitals are dinged every time a patient is re-admitted within 30 days of discharge for selected conditions.  This puts pressure on docs in the hospital and even in the community – keep patients well – especially those with chronic illnesses.  Legislation goes into effect next month that adjusts for </a:t>
            </a:r>
            <a:r>
              <a:rPr lang="en-US" altLang="en-US" baseline="0" dirty="0" err="1" smtClean="0"/>
              <a:t>sociodemographic</a:t>
            </a:r>
            <a:r>
              <a:rPr lang="en-US" altLang="en-US" baseline="0" dirty="0" smtClean="0"/>
              <a:t> risk factors – this is because there are many factors – SDH – outside of clinical care that affect hospital admissions.   Tier one CBO is a non-Medicaid billing entity – so these would be orgs providing housing, transportation, food assistance.  Non-medical. </a:t>
            </a:r>
            <a:endParaRPr lang="en-US" altLang="en-US" dirty="0" smtClean="0"/>
          </a:p>
        </p:txBody>
      </p:sp>
      <p:sp>
        <p:nvSpPr>
          <p:cNvPr id="4" name="Slide Number Placeholder 3"/>
          <p:cNvSpPr>
            <a:spLocks noGrp="1"/>
          </p:cNvSpPr>
          <p:nvPr>
            <p:ph type="sldNum" sz="quarter" idx="5"/>
          </p:nvPr>
        </p:nvSpPr>
        <p:spPr/>
        <p:txBody>
          <a:bodyPr/>
          <a:lstStyle/>
          <a:p>
            <a:pPr>
              <a:defRPr/>
            </a:pPr>
            <a:fld id="{E0316B13-2B8A-4CEC-8697-07BB70C2AEF9}" type="slidenum">
              <a:rPr lang="en-US" smtClean="0"/>
              <a:pPr>
                <a:defRPr/>
              </a:pPr>
              <a:t>16</a:t>
            </a:fld>
            <a:endParaRPr lang="en-US"/>
          </a:p>
        </p:txBody>
      </p:sp>
    </p:spTree>
    <p:extLst>
      <p:ext uri="{BB962C8B-B14F-4D97-AF65-F5344CB8AC3E}">
        <p14:creationId xmlns:p14="http://schemas.microsoft.com/office/powerpoint/2010/main" val="1560615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E33CCA-36A1-4A94-B788-AF068CDC0768}" type="slidenum">
              <a:rPr lang="en-US" smtClean="0"/>
              <a:t>17</a:t>
            </a:fld>
            <a:endParaRPr lang="en-US"/>
          </a:p>
        </p:txBody>
      </p:sp>
    </p:spTree>
    <p:extLst>
      <p:ext uri="{BB962C8B-B14F-4D97-AF65-F5344CB8AC3E}">
        <p14:creationId xmlns:p14="http://schemas.microsoft.com/office/powerpoint/2010/main" val="1148478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Illustrates</a:t>
            </a:r>
            <a:r>
              <a:rPr lang="en-US" baseline="0" dirty="0" smtClean="0"/>
              <a:t> the immediacy of needs in terms of managing chronic diseases and overall health.  In a recent survey of CBOs on LI and Hudson Valley conducted by the state department of health – respondents overwhelmingly identified Poverty (78%) as the societal factor that most affects the communities they serve.  Comprising the other third were access to health care, health literacy, employment, housing security and stability. </a:t>
            </a:r>
            <a:endParaRPr lang="en-US" dirty="0"/>
          </a:p>
        </p:txBody>
      </p:sp>
      <p:sp>
        <p:nvSpPr>
          <p:cNvPr id="4" name="Slide Number Placeholder 3"/>
          <p:cNvSpPr>
            <a:spLocks noGrp="1"/>
          </p:cNvSpPr>
          <p:nvPr>
            <p:ph type="sldNum" sz="quarter" idx="10"/>
          </p:nvPr>
        </p:nvSpPr>
        <p:spPr/>
        <p:txBody>
          <a:bodyPr/>
          <a:lstStyle/>
          <a:p>
            <a:fld id="{C5E33CCA-36A1-4A94-B788-AF068CDC0768}" type="slidenum">
              <a:rPr lang="en-US" smtClean="0"/>
              <a:t>2</a:t>
            </a:fld>
            <a:endParaRPr lang="en-US"/>
          </a:p>
        </p:txBody>
      </p:sp>
    </p:spTree>
    <p:extLst>
      <p:ext uri="{BB962C8B-B14F-4D97-AF65-F5344CB8AC3E}">
        <p14:creationId xmlns:p14="http://schemas.microsoft.com/office/powerpoint/2010/main" val="932502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CDC director Dr. Thomas </a:t>
            </a:r>
            <a:r>
              <a:rPr lang="en-US" altLang="en-US" dirty="0" err="1" smtClean="0"/>
              <a:t>Frieden’s</a:t>
            </a:r>
            <a:r>
              <a:rPr lang="en-US" altLang="en-US" dirty="0" smtClean="0"/>
              <a:t> health pyramid.  We have the opportunity to make greater changes in health, greater changes in patient’s life by working on those factors that affect the patient’s overall environment.  Solve for these needs and we solve for better health outcomes.</a:t>
            </a:r>
          </a:p>
        </p:txBody>
      </p:sp>
      <p:sp>
        <p:nvSpPr>
          <p:cNvPr id="4" name="Slide Number Placeholder 3"/>
          <p:cNvSpPr>
            <a:spLocks noGrp="1"/>
          </p:cNvSpPr>
          <p:nvPr>
            <p:ph type="sldNum" sz="quarter" idx="5"/>
          </p:nvPr>
        </p:nvSpPr>
        <p:spPr/>
        <p:txBody>
          <a:bodyPr/>
          <a:lstStyle/>
          <a:p>
            <a:pPr>
              <a:defRPr/>
            </a:pPr>
            <a:fld id="{3D283F7D-E17F-461F-8076-A7678EB824BA}" type="slidenum">
              <a:rPr lang="en-US" smtClean="0"/>
              <a:pPr>
                <a:defRPr/>
              </a:pPr>
              <a:t>3</a:t>
            </a:fld>
            <a:endParaRPr lang="en-US"/>
          </a:p>
        </p:txBody>
      </p:sp>
    </p:spTree>
    <p:extLst>
      <p:ext uri="{BB962C8B-B14F-4D97-AF65-F5344CB8AC3E}">
        <p14:creationId xmlns:p14="http://schemas.microsoft.com/office/powerpoint/2010/main" val="2391703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E33CCA-36A1-4A94-B788-AF068CDC0768}" type="slidenum">
              <a:rPr lang="en-US" smtClean="0"/>
              <a:t>4</a:t>
            </a:fld>
            <a:endParaRPr lang="en-US"/>
          </a:p>
        </p:txBody>
      </p:sp>
    </p:spTree>
    <p:extLst>
      <p:ext uri="{BB962C8B-B14F-4D97-AF65-F5344CB8AC3E}">
        <p14:creationId xmlns:p14="http://schemas.microsoft.com/office/powerpoint/2010/main" val="321566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E33CCA-36A1-4A94-B788-AF068CDC0768}" type="slidenum">
              <a:rPr lang="en-US" smtClean="0"/>
              <a:t>5</a:t>
            </a:fld>
            <a:endParaRPr lang="en-US"/>
          </a:p>
        </p:txBody>
      </p:sp>
    </p:spTree>
    <p:extLst>
      <p:ext uri="{BB962C8B-B14F-4D97-AF65-F5344CB8AC3E}">
        <p14:creationId xmlns:p14="http://schemas.microsoft.com/office/powerpoint/2010/main" val="292116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smtClean="0"/>
              <a:t>This</a:t>
            </a:r>
            <a:r>
              <a:rPr lang="en-US" baseline="0" dirty="0" smtClean="0"/>
              <a:t> slide</a:t>
            </a:r>
            <a:r>
              <a:rPr lang="en-US" dirty="0" smtClean="0"/>
              <a:t> </a:t>
            </a:r>
            <a:r>
              <a:rPr lang="en-US" dirty="0" smtClean="0"/>
              <a:t>describes four elements that </a:t>
            </a:r>
            <a:r>
              <a:rPr lang="en-US" dirty="0" smtClean="0"/>
              <a:t>are informing </a:t>
            </a:r>
            <a:r>
              <a:rPr lang="en-US" dirty="0" smtClean="0"/>
              <a:t>the update of the current Prevention Agenda.  </a:t>
            </a:r>
            <a:r>
              <a:rPr lang="en-US" dirty="0" smtClean="0"/>
              <a:t> </a:t>
            </a:r>
            <a:r>
              <a:rPr lang="en-US" dirty="0" err="1" smtClean="0"/>
              <a:t>Workgroups’</a:t>
            </a:r>
            <a:r>
              <a:rPr lang="en-US" dirty="0" smtClean="0"/>
              <a:t> recommendations presented</a:t>
            </a:r>
            <a:r>
              <a:rPr lang="en-US" baseline="0" dirty="0" smtClean="0"/>
              <a:t> to state later this month and then priority areas for 2019-2014 PA will be adopted by the Public Health and Health Planning Council at December meeting. </a:t>
            </a:r>
            <a:endParaRPr lang="en-US" dirty="0"/>
          </a:p>
        </p:txBody>
      </p:sp>
      <p:sp>
        <p:nvSpPr>
          <p:cNvPr id="4" name="Slide Number Placeholder 3"/>
          <p:cNvSpPr>
            <a:spLocks noGrp="1"/>
          </p:cNvSpPr>
          <p:nvPr>
            <p:ph type="sldNum" sz="quarter" idx="10"/>
          </p:nvPr>
        </p:nvSpPr>
        <p:spPr/>
        <p:txBody>
          <a:bodyPr/>
          <a:lstStyle/>
          <a:p>
            <a:fld id="{C5E33CCA-36A1-4A94-B788-AF068CDC0768}"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703533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AB6271-198A-475E-B1F4-5E0A69DBC608}" type="slidenum">
              <a:rPr lang="en-US" smtClean="0"/>
              <a:t>7</a:t>
            </a:fld>
            <a:endParaRPr lang="en-US"/>
          </a:p>
        </p:txBody>
      </p:sp>
    </p:spTree>
    <p:extLst>
      <p:ext uri="{BB962C8B-B14F-4D97-AF65-F5344CB8AC3E}">
        <p14:creationId xmlns:p14="http://schemas.microsoft.com/office/powerpoint/2010/main" val="2716019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Research indicates one’s lifestyle</a:t>
            </a:r>
            <a:r>
              <a:rPr lang="en-US" altLang="en-US" baseline="0" dirty="0" smtClean="0"/>
              <a:t> and social factors (housing condition, education level, employment status) account for about 70 percent of one’s health status at any given time</a:t>
            </a:r>
            <a:endParaRPr lang="en-US" altLang="en-US" dirty="0" smtClean="0"/>
          </a:p>
        </p:txBody>
      </p:sp>
      <p:sp>
        <p:nvSpPr>
          <p:cNvPr id="4" name="Slide Number Placeholder 3"/>
          <p:cNvSpPr>
            <a:spLocks noGrp="1"/>
          </p:cNvSpPr>
          <p:nvPr>
            <p:ph type="sldNum" sz="quarter" idx="5"/>
          </p:nvPr>
        </p:nvSpPr>
        <p:spPr/>
        <p:txBody>
          <a:bodyPr/>
          <a:lstStyle/>
          <a:p>
            <a:pPr>
              <a:defRPr/>
            </a:pPr>
            <a:fld id="{5D516D5E-6F4A-411F-BF8F-5BF4960087AB}" type="slidenum">
              <a:rPr lang="en-US" smtClean="0"/>
              <a:pPr>
                <a:defRPr/>
              </a:pPr>
              <a:t>8</a:t>
            </a:fld>
            <a:endParaRPr lang="en-US"/>
          </a:p>
        </p:txBody>
      </p:sp>
    </p:spTree>
    <p:extLst>
      <p:ext uri="{BB962C8B-B14F-4D97-AF65-F5344CB8AC3E}">
        <p14:creationId xmlns:p14="http://schemas.microsoft.com/office/powerpoint/2010/main" val="793983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Primary care physician</a:t>
            </a:r>
            <a:r>
              <a:rPr lang="en-US" baseline="0" dirty="0" smtClean="0"/>
              <a:t> in Missouri speaking on an NPR program talked about how she spends about 50% of her time tending to the social needs of her patients.  Referrals to food assistance programs, housing help, mold and mildew </a:t>
            </a:r>
            <a:r>
              <a:rPr lang="en-US" baseline="0" dirty="0" err="1" smtClean="0"/>
              <a:t>remediators</a:t>
            </a:r>
            <a:r>
              <a:rPr lang="en-US" baseline="0" dirty="0" smtClean="0"/>
              <a:t>.  This was not what she envisioned when in medical school. </a:t>
            </a:r>
            <a:endParaRPr lang="en-US" dirty="0"/>
          </a:p>
        </p:txBody>
      </p:sp>
      <p:sp>
        <p:nvSpPr>
          <p:cNvPr id="4" name="Slide Number Placeholder 3"/>
          <p:cNvSpPr>
            <a:spLocks noGrp="1"/>
          </p:cNvSpPr>
          <p:nvPr>
            <p:ph type="sldNum" sz="quarter" idx="10"/>
          </p:nvPr>
        </p:nvSpPr>
        <p:spPr/>
        <p:txBody>
          <a:bodyPr/>
          <a:lstStyle/>
          <a:p>
            <a:fld id="{C5E33CCA-36A1-4A94-B788-AF068CDC0768}" type="slidenum">
              <a:rPr lang="en-US" smtClean="0"/>
              <a:t>9</a:t>
            </a:fld>
            <a:endParaRPr lang="en-US"/>
          </a:p>
        </p:txBody>
      </p:sp>
    </p:spTree>
    <p:extLst>
      <p:ext uri="{BB962C8B-B14F-4D97-AF65-F5344CB8AC3E}">
        <p14:creationId xmlns:p14="http://schemas.microsoft.com/office/powerpoint/2010/main" val="3145665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98017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0002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53992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4087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3697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a:xfrm>
            <a:off x="457200" y="6356350"/>
            <a:ext cx="2133600" cy="365125"/>
          </a:xfrm>
          <a:prstGeom prst="rect">
            <a:avLst/>
          </a:prstGeom>
        </p:spPr>
        <p:txBody>
          <a:bodyPr/>
          <a:lstStyle>
            <a:lvl1pPr>
              <a:defRPr/>
            </a:lvl1pPr>
          </a:lstStyle>
          <a:p>
            <a:pPr>
              <a:defRPr/>
            </a:pPr>
            <a:fld id="{E1C07BA8-63AE-44C9-BA33-46101BFF229E}" type="datetimeFigureOut">
              <a:rPr lang="en-US"/>
              <a:pPr>
                <a:defRPr/>
              </a:pPr>
              <a:t>9/12/2018</a:t>
            </a:fld>
            <a:endParaRPr lang="en-US"/>
          </a:p>
        </p:txBody>
      </p:sp>
      <p:sp>
        <p:nvSpPr>
          <p:cNvPr id="3" name="Footer Placeholder 21"/>
          <p:cNvSpPr>
            <a:spLocks noGrp="1"/>
          </p:cNvSpPr>
          <p:nvPr>
            <p:ph type="ftr" sz="quarter" idx="11"/>
          </p:nvPr>
        </p:nvSpPr>
        <p:spPr>
          <a:xfrm>
            <a:off x="2667000" y="6356350"/>
            <a:ext cx="3352800" cy="365125"/>
          </a:xfrm>
          <a:prstGeom prst="rect">
            <a:avLst/>
          </a:prstGeom>
        </p:spPr>
        <p:txBody>
          <a:bodyPr/>
          <a:lstStyle>
            <a:lvl1pPr>
              <a:defRPr/>
            </a:lvl1pPr>
          </a:lstStyle>
          <a:p>
            <a:pPr>
              <a:defRPr/>
            </a:pPr>
            <a:endParaRPr lang="en-US"/>
          </a:p>
        </p:txBody>
      </p:sp>
      <p:sp>
        <p:nvSpPr>
          <p:cNvPr id="4" name="Slide Number Placeholder 17"/>
          <p:cNvSpPr>
            <a:spLocks noGrp="1"/>
          </p:cNvSpPr>
          <p:nvPr>
            <p:ph type="sldNum" sz="quarter" idx="12"/>
          </p:nvPr>
        </p:nvSpPr>
        <p:spPr>
          <a:xfrm>
            <a:off x="7924800" y="6356350"/>
            <a:ext cx="762000" cy="365125"/>
          </a:xfrm>
          <a:prstGeom prst="rect">
            <a:avLst/>
          </a:prstGeom>
        </p:spPr>
        <p:txBody>
          <a:bodyPr/>
          <a:lstStyle>
            <a:lvl1pPr>
              <a:defRPr/>
            </a:lvl1pPr>
          </a:lstStyle>
          <a:p>
            <a:pPr>
              <a:defRPr/>
            </a:pPr>
            <a:fld id="{C03A8601-BDD0-4DC0-B085-2007283AB4EA}" type="slidenum">
              <a:rPr lang="en-US"/>
              <a:pPr>
                <a:defRPr/>
              </a:pPr>
              <a:t>‹#›</a:t>
            </a:fld>
            <a:endParaRPr lang="en-US"/>
          </a:p>
        </p:txBody>
      </p:sp>
    </p:spTree>
    <p:extLst>
      <p:ext uri="{BB962C8B-B14F-4D97-AF65-F5344CB8AC3E}">
        <p14:creationId xmlns:p14="http://schemas.microsoft.com/office/powerpoint/2010/main" val="2985669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19400" y="5791200"/>
            <a:ext cx="3429000" cy="831532"/>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070945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xStyles>
    <p:titleStyle>
      <a:lvl1pPr algn="ctr" defTabSz="914400"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www.lich.org/"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wholesomewave.org/our-initiatives/nationalnutritionincentivenetwork/currentprojects/fruit-and-vegetable-prescription-project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exerciseismedicine.org/" TargetMode="External"/><Relationship Id="rId5" Type="http://schemas.openxmlformats.org/officeDocument/2006/relationships/hyperlink" Target="https://healthleadsusa.org/location/boston/" TargetMode="External"/><Relationship Id="rId4" Type="http://schemas.openxmlformats.org/officeDocument/2006/relationships/hyperlink" Target="http://walkwithadoc.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19200"/>
            <a:ext cx="7772400" cy="1470025"/>
          </a:xfrm>
        </p:spPr>
        <p:txBody>
          <a:bodyPr>
            <a:normAutofit fontScale="90000"/>
          </a:bodyPr>
          <a:lstStyle/>
          <a:p>
            <a:r>
              <a:rPr lang="en-US" dirty="0"/>
              <a:t/>
            </a:r>
            <a:br>
              <a:rPr lang="en-US" dirty="0"/>
            </a:br>
            <a:r>
              <a:rPr lang="en-US" dirty="0" smtClean="0"/>
              <a:t>Accountable Care Communities:</a:t>
            </a:r>
            <a:br>
              <a:rPr lang="en-US" dirty="0" smtClean="0"/>
            </a:br>
            <a:r>
              <a:rPr lang="en-US" dirty="0" smtClean="0"/>
              <a:t> It Takes an Island</a:t>
            </a:r>
            <a:endParaRPr lang="en-US" dirty="0"/>
          </a:p>
        </p:txBody>
      </p:sp>
      <p:sp>
        <p:nvSpPr>
          <p:cNvPr id="3" name="Subtitle 2"/>
          <p:cNvSpPr>
            <a:spLocks noGrp="1"/>
          </p:cNvSpPr>
          <p:nvPr>
            <p:ph type="subTitle" idx="1"/>
          </p:nvPr>
        </p:nvSpPr>
        <p:spPr>
          <a:xfrm>
            <a:off x="685800" y="3276600"/>
            <a:ext cx="7467600" cy="2133600"/>
          </a:xfrm>
        </p:spPr>
        <p:txBody>
          <a:bodyPr>
            <a:normAutofit fontScale="85000" lnSpcReduction="20000"/>
          </a:bodyPr>
          <a:lstStyle/>
          <a:p>
            <a:r>
              <a:rPr lang="en-US" dirty="0" smtClean="0"/>
              <a:t>September 13, 2018</a:t>
            </a:r>
            <a:endParaRPr lang="en-US" dirty="0" smtClean="0"/>
          </a:p>
          <a:p>
            <a:r>
              <a:rPr lang="en-US" dirty="0" smtClean="0"/>
              <a:t>Presentation to:</a:t>
            </a:r>
          </a:p>
          <a:p>
            <a:r>
              <a:rPr lang="en-US" dirty="0" smtClean="0"/>
              <a:t>Residency Program, </a:t>
            </a:r>
          </a:p>
          <a:p>
            <a:r>
              <a:rPr lang="en-US" dirty="0" smtClean="0"/>
              <a:t>Department Preventive Medicine,</a:t>
            </a:r>
          </a:p>
          <a:p>
            <a:r>
              <a:rPr lang="en-US" dirty="0" smtClean="0"/>
              <a:t> Stony Brook University</a:t>
            </a:r>
            <a:endParaRPr lang="en-US" dirty="0"/>
          </a:p>
        </p:txBody>
      </p:sp>
    </p:spTree>
    <p:extLst>
      <p:ext uri="{BB962C8B-B14F-4D97-AF65-F5344CB8AC3E}">
        <p14:creationId xmlns:p14="http://schemas.microsoft.com/office/powerpoint/2010/main" val="9591852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28600"/>
            <a:ext cx="4267200" cy="6405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04716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260" y="168379"/>
            <a:ext cx="8229600" cy="1020762"/>
          </a:xfrm>
        </p:spPr>
        <p:txBody>
          <a:bodyPr/>
          <a:lstStyle/>
          <a:p>
            <a:r>
              <a:rPr lang="en-US" dirty="0" smtClean="0"/>
              <a:t>Our Role and</a:t>
            </a:r>
            <a:r>
              <a:rPr lang="en-US" dirty="0" smtClean="0"/>
              <a:t> </a:t>
            </a:r>
            <a:r>
              <a:rPr lang="en-US" dirty="0" smtClean="0"/>
              <a:t>Checklist</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9522" y="1690671"/>
            <a:ext cx="762000" cy="2324100"/>
          </a:xfrm>
        </p:spPr>
      </p:pic>
      <p:pic>
        <p:nvPicPr>
          <p:cNvPr id="5"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8599" y="1703575"/>
            <a:ext cx="762000" cy="2324100"/>
          </a:xfrm>
          <a:prstGeom prst="rect">
            <a:avLst/>
          </a:prstGeom>
        </p:spPr>
      </p:pic>
      <p:sp>
        <p:nvSpPr>
          <p:cNvPr id="6" name="TextBox 5"/>
          <p:cNvSpPr txBox="1"/>
          <p:nvPr/>
        </p:nvSpPr>
        <p:spPr>
          <a:xfrm>
            <a:off x="457200" y="1229006"/>
            <a:ext cx="2033249" cy="461665"/>
          </a:xfrm>
          <a:prstGeom prst="rect">
            <a:avLst/>
          </a:prstGeom>
          <a:noFill/>
        </p:spPr>
        <p:txBody>
          <a:bodyPr wrap="none" rtlCol="0">
            <a:spAutoFit/>
          </a:bodyPr>
          <a:lstStyle/>
          <a:p>
            <a:r>
              <a:rPr lang="en-US" sz="2400" b="1" dirty="0" smtClean="0"/>
              <a:t>Healthy Eating</a:t>
            </a:r>
            <a:endParaRPr lang="en-US" sz="2400" b="1" dirty="0"/>
          </a:p>
        </p:txBody>
      </p:sp>
      <p:sp>
        <p:nvSpPr>
          <p:cNvPr id="7" name="TextBox 6"/>
          <p:cNvSpPr txBox="1"/>
          <p:nvPr/>
        </p:nvSpPr>
        <p:spPr>
          <a:xfrm>
            <a:off x="6653645" y="1241910"/>
            <a:ext cx="2244845" cy="461665"/>
          </a:xfrm>
          <a:prstGeom prst="rect">
            <a:avLst/>
          </a:prstGeom>
          <a:noFill/>
        </p:spPr>
        <p:txBody>
          <a:bodyPr wrap="none" rtlCol="0">
            <a:spAutoFit/>
          </a:bodyPr>
          <a:lstStyle/>
          <a:p>
            <a:r>
              <a:rPr lang="en-US" sz="2400" b="1" dirty="0" smtClean="0"/>
              <a:t>Physical Activity</a:t>
            </a:r>
            <a:endParaRPr lang="en-US" sz="2400" b="1" dirty="0"/>
          </a:p>
        </p:txBody>
      </p:sp>
      <p:sp>
        <p:nvSpPr>
          <p:cNvPr id="8" name="TextBox 7"/>
          <p:cNvSpPr txBox="1"/>
          <p:nvPr/>
        </p:nvSpPr>
        <p:spPr>
          <a:xfrm>
            <a:off x="1632021" y="1960657"/>
            <a:ext cx="6026079" cy="3785652"/>
          </a:xfrm>
          <a:prstGeom prst="rect">
            <a:avLst/>
          </a:prstGeom>
          <a:noFill/>
          <a:ln w="57150">
            <a:solidFill>
              <a:schemeClr val="tx1"/>
            </a:solidFill>
          </a:ln>
        </p:spPr>
        <p:txBody>
          <a:bodyPr wrap="square" rtlCol="0">
            <a:spAutoFit/>
          </a:bodyPr>
          <a:lstStyle/>
          <a:p>
            <a:pPr marL="285750" indent="-285750">
              <a:buFont typeface="Wingdings" panose="05000000000000000000" pitchFamily="2" charset="2"/>
              <a:buChar char="ü"/>
            </a:pPr>
            <a:r>
              <a:rPr lang="en-US" sz="2000" dirty="0" smtClean="0"/>
              <a:t>Convening partners</a:t>
            </a:r>
          </a:p>
          <a:p>
            <a:pPr marL="285750" indent="-285750">
              <a:buFont typeface="Wingdings" panose="05000000000000000000" pitchFamily="2" charset="2"/>
              <a:buChar char="ü"/>
            </a:pPr>
            <a:r>
              <a:rPr lang="en-US" sz="2000" dirty="0" smtClean="0"/>
              <a:t>Engaging in primary and secondary data collection and analyses</a:t>
            </a:r>
          </a:p>
          <a:p>
            <a:pPr marL="285750" indent="-285750">
              <a:buFont typeface="Wingdings" panose="05000000000000000000" pitchFamily="2" charset="2"/>
              <a:buChar char="ü"/>
            </a:pPr>
            <a:r>
              <a:rPr lang="en-US" sz="2000" dirty="0" smtClean="0"/>
              <a:t>Conducting consumer and provider-facing public information/awareness campaigns</a:t>
            </a:r>
          </a:p>
          <a:p>
            <a:pPr marL="285750" indent="-285750">
              <a:buFont typeface="Wingdings" panose="05000000000000000000" pitchFamily="2" charset="2"/>
              <a:buChar char="ü"/>
            </a:pPr>
            <a:r>
              <a:rPr lang="en-US" sz="2000" dirty="0" smtClean="0"/>
              <a:t>Supporting adoption of policies related to healthier living</a:t>
            </a:r>
          </a:p>
          <a:p>
            <a:pPr marL="285750" indent="-285750">
              <a:buFont typeface="Wingdings" panose="05000000000000000000" pitchFamily="2" charset="2"/>
              <a:buChar char="ü"/>
            </a:pPr>
            <a:r>
              <a:rPr lang="en-US" sz="2000" dirty="0" smtClean="0"/>
              <a:t>Promoting chronic disease self-care</a:t>
            </a:r>
          </a:p>
          <a:p>
            <a:pPr marL="285750" indent="-285750">
              <a:buFont typeface="Wingdings" panose="05000000000000000000" pitchFamily="2" charset="2"/>
              <a:buChar char="ü"/>
            </a:pPr>
            <a:r>
              <a:rPr lang="en-US" sz="2000" dirty="0" smtClean="0"/>
              <a:t>Providing a wed-based walking initiative for use by the public and organizations seeking a platform in which to engage patients/clients/employees in a walking program</a:t>
            </a:r>
            <a:endParaRPr lang="en-US" sz="2000" dirty="0"/>
          </a:p>
        </p:txBody>
      </p:sp>
      <p:sp>
        <p:nvSpPr>
          <p:cNvPr id="3" name="TextBox 2"/>
          <p:cNvSpPr txBox="1"/>
          <p:nvPr/>
        </p:nvSpPr>
        <p:spPr>
          <a:xfrm>
            <a:off x="3827102" y="1295400"/>
            <a:ext cx="1635916" cy="369332"/>
          </a:xfrm>
          <a:prstGeom prst="rect">
            <a:avLst/>
          </a:prstGeom>
          <a:noFill/>
        </p:spPr>
        <p:txBody>
          <a:bodyPr wrap="square" rtlCol="0">
            <a:spAutoFit/>
          </a:bodyPr>
          <a:lstStyle/>
          <a:p>
            <a:r>
              <a:rPr lang="en-US" b="1" dirty="0" smtClean="0"/>
              <a:t>Mental Health </a:t>
            </a:r>
            <a:endParaRPr lang="en-US" b="1" dirty="0"/>
          </a:p>
        </p:txBody>
      </p:sp>
      <p:sp>
        <p:nvSpPr>
          <p:cNvPr id="21" name="Left Arrow 20"/>
          <p:cNvSpPr/>
          <p:nvPr/>
        </p:nvSpPr>
        <p:spPr>
          <a:xfrm>
            <a:off x="2816544" y="1294964"/>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5387346" y="129496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23157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559" y="228600"/>
            <a:ext cx="8229600" cy="1143000"/>
          </a:xfrm>
        </p:spPr>
        <p:txBody>
          <a:bodyPr>
            <a:normAutofit/>
          </a:bodyPr>
          <a:lstStyle/>
          <a:p>
            <a:r>
              <a:rPr lang="en-US" dirty="0" smtClean="0"/>
              <a:t>Three-Pronged Approach</a:t>
            </a:r>
            <a:endParaRPr lang="en-US" dirty="0"/>
          </a:p>
        </p:txBody>
      </p:sp>
      <p:sp>
        <p:nvSpPr>
          <p:cNvPr id="3" name="Content Placeholder 2"/>
          <p:cNvSpPr>
            <a:spLocks noGrp="1"/>
          </p:cNvSpPr>
          <p:nvPr>
            <p:ph idx="1"/>
          </p:nvPr>
        </p:nvSpPr>
        <p:spPr>
          <a:xfrm>
            <a:off x="439757" y="1219200"/>
            <a:ext cx="8229600" cy="4525963"/>
          </a:xfrm>
        </p:spPr>
        <p:txBody>
          <a:bodyPr>
            <a:normAutofit/>
          </a:bodyPr>
          <a:lstStyle/>
          <a:p>
            <a:pPr lvl="1"/>
            <a:r>
              <a:rPr lang="en-US" dirty="0" smtClean="0"/>
              <a:t>Programming</a:t>
            </a:r>
            <a:endParaRPr lang="en-US" dirty="0" smtClean="0"/>
          </a:p>
          <a:p>
            <a:pPr lvl="1"/>
            <a:r>
              <a:rPr lang="en-US" dirty="0" smtClean="0"/>
              <a:t>Public Outreach</a:t>
            </a:r>
          </a:p>
          <a:p>
            <a:pPr lvl="1"/>
            <a:r>
              <a:rPr lang="en-US" dirty="0" smtClean="0"/>
              <a:t>Policy Change</a:t>
            </a:r>
          </a:p>
          <a:p>
            <a:r>
              <a:rPr lang="en-US" dirty="0" smtClean="0"/>
              <a:t>Highlights of Achievements/Activities</a:t>
            </a:r>
            <a:endParaRPr lang="en-US" dirty="0" smtClean="0"/>
          </a:p>
          <a:p>
            <a:pPr lvl="1"/>
            <a:r>
              <a:rPr lang="en-US" dirty="0" smtClean="0"/>
              <a:t>Are You Ready, Feet? Walkability campaign</a:t>
            </a:r>
          </a:p>
          <a:p>
            <a:pPr lvl="1"/>
            <a:r>
              <a:rPr lang="en-US" dirty="0" smtClean="0"/>
              <a:t>Website rich with local data</a:t>
            </a:r>
          </a:p>
          <a:p>
            <a:pPr lvl="1"/>
            <a:r>
              <a:rPr lang="en-US" dirty="0" smtClean="0"/>
              <a:t>Cultural Competency/Health Literacy Training</a:t>
            </a:r>
            <a:endParaRPr lang="en-US" dirty="0" smtClean="0"/>
          </a:p>
          <a:p>
            <a:pPr lvl="1"/>
            <a:r>
              <a:rPr lang="en-US" dirty="0" smtClean="0"/>
              <a:t>Complete Streets policy work (health asset tie in)</a:t>
            </a:r>
          </a:p>
          <a:p>
            <a:pPr marL="457200" lvl="1" indent="0">
              <a:buNone/>
            </a:pPr>
            <a:endParaRPr lang="en-US" dirty="0" smtClean="0"/>
          </a:p>
          <a:p>
            <a:pPr marL="457200" lvl="1" indent="0">
              <a:buNone/>
            </a:pPr>
            <a:endParaRPr lang="en-US" dirty="0"/>
          </a:p>
        </p:txBody>
      </p:sp>
    </p:spTree>
    <p:extLst>
      <p:ext uri="{BB962C8B-B14F-4D97-AF65-F5344CB8AC3E}">
        <p14:creationId xmlns:p14="http://schemas.microsoft.com/office/powerpoint/2010/main" val="10878215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Public Outreach</a:t>
            </a:r>
            <a:endParaRPr lang="en-US" dirty="0"/>
          </a:p>
        </p:txBody>
      </p:sp>
      <p:sp>
        <p:nvSpPr>
          <p:cNvPr id="3" name="Content Placeholder 2"/>
          <p:cNvSpPr>
            <a:spLocks noGrp="1"/>
          </p:cNvSpPr>
          <p:nvPr>
            <p:ph idx="1"/>
          </p:nvPr>
        </p:nvSpPr>
        <p:spPr>
          <a:ln>
            <a:noFill/>
          </a:ln>
        </p:spPr>
        <p:txBody>
          <a:bodyPr>
            <a:normAutofit/>
          </a:bodyPr>
          <a:lstStyle/>
          <a:p>
            <a:r>
              <a:rPr lang="en-US" sz="2800" dirty="0" smtClean="0"/>
              <a:t>Walking in the State Parks – Summer 2017</a:t>
            </a:r>
            <a:endParaRPr lang="en-US" sz="2800" dirty="0" smtClean="0"/>
          </a:p>
          <a:p>
            <a:pPr marL="0" indent="0">
              <a:buNone/>
            </a:pPr>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133600"/>
            <a:ext cx="4165600" cy="3124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44915" y="2127173"/>
            <a:ext cx="4141885" cy="3106414"/>
          </a:xfrm>
          <a:prstGeom prst="rect">
            <a:avLst/>
          </a:prstGeom>
        </p:spPr>
      </p:pic>
    </p:spTree>
    <p:extLst>
      <p:ext uri="{BB962C8B-B14F-4D97-AF65-F5344CB8AC3E}">
        <p14:creationId xmlns:p14="http://schemas.microsoft.com/office/powerpoint/2010/main" val="7043642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Website </a:t>
            </a:r>
            <a:endParaRPr lang="en-US" dirty="0"/>
          </a:p>
        </p:txBody>
      </p:sp>
      <p:pic>
        <p:nvPicPr>
          <p:cNvPr id="5" name="Website_scroll.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1334" y="1371600"/>
            <a:ext cx="7281333" cy="4095750"/>
          </a:xfrm>
          <a:prstGeom prst="rect">
            <a:avLst/>
          </a:prstGeom>
        </p:spPr>
      </p:pic>
    </p:spTree>
    <p:extLst>
      <p:ext uri="{BB962C8B-B14F-4D97-AF65-F5344CB8AC3E}">
        <p14:creationId xmlns:p14="http://schemas.microsoft.com/office/powerpoint/2010/main" val="516645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a:bodyPr>
          <a:lstStyle/>
          <a:p>
            <a:r>
              <a:rPr lang="en-US" dirty="0" smtClean="0"/>
              <a:t>Data Directs Initiatives </a:t>
            </a:r>
            <a:endParaRPr lang="en-US" dirty="0"/>
          </a:p>
        </p:txBody>
      </p:sp>
      <p:sp>
        <p:nvSpPr>
          <p:cNvPr id="3" name="Content Placeholder 2"/>
          <p:cNvSpPr>
            <a:spLocks noGrp="1"/>
          </p:cNvSpPr>
          <p:nvPr>
            <p:ph idx="1"/>
          </p:nvPr>
        </p:nvSpPr>
        <p:spPr>
          <a:xfrm>
            <a:off x="457200" y="1066800"/>
            <a:ext cx="8229600" cy="4525963"/>
          </a:xfrm>
        </p:spPr>
        <p:txBody>
          <a:bodyPr>
            <a:normAutofit/>
          </a:bodyPr>
          <a:lstStyle/>
          <a:p>
            <a:pPr marL="0" indent="0">
              <a:buNone/>
            </a:pPr>
            <a:r>
              <a:rPr lang="en-US" sz="3600" b="1" dirty="0" smtClean="0">
                <a:solidFill>
                  <a:srgbClr val="FFFF00"/>
                </a:solidFill>
              </a:rPr>
              <a:t>Resources:</a:t>
            </a:r>
          </a:p>
          <a:p>
            <a:r>
              <a:rPr lang="en-US" sz="2000" dirty="0" smtClean="0"/>
              <a:t>Vital Statistics of New York State</a:t>
            </a:r>
          </a:p>
          <a:p>
            <a:r>
              <a:rPr lang="en-US" sz="2000" dirty="0"/>
              <a:t>Statewide Planning and Research Cooperative System (SPARCS</a:t>
            </a:r>
            <a:r>
              <a:rPr lang="en-US" sz="2000" dirty="0" smtClean="0"/>
              <a:t>)</a:t>
            </a:r>
          </a:p>
          <a:p>
            <a:r>
              <a:rPr lang="en-US" sz="2000" dirty="0" smtClean="0"/>
              <a:t>New York State Community Health Indicator Reports</a:t>
            </a:r>
          </a:p>
          <a:p>
            <a:r>
              <a:rPr lang="en-US" sz="2000" dirty="0" smtClean="0"/>
              <a:t>American Fact Finder from the United States Census Bureau</a:t>
            </a:r>
          </a:p>
          <a:p>
            <a:r>
              <a:rPr lang="en-US" sz="2000" dirty="0" smtClean="0"/>
              <a:t>Behavioral Risk Factor Surveillance System from the CDC</a:t>
            </a:r>
          </a:p>
          <a:p>
            <a:r>
              <a:rPr lang="en-US" sz="2000" dirty="0" smtClean="0"/>
              <a:t>Prevention Quality Indicators from the Agency for Healthcare Research and Quality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0" y="3886199"/>
            <a:ext cx="4191000" cy="1866843"/>
          </a:xfrm>
          <a:prstGeom prst="rect">
            <a:avLst/>
          </a:prstGeom>
        </p:spPr>
      </p:pic>
    </p:spTree>
    <p:extLst>
      <p:ext uri="{BB962C8B-B14F-4D97-AF65-F5344CB8AC3E}">
        <p14:creationId xmlns:p14="http://schemas.microsoft.com/office/powerpoint/2010/main" val="28714994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normAutofit/>
          </a:bodyPr>
          <a:lstStyle/>
          <a:p>
            <a:r>
              <a:rPr lang="en-US" altLang="en-US" dirty="0" smtClean="0"/>
              <a:t>Policies Pushing Population Health</a:t>
            </a:r>
          </a:p>
        </p:txBody>
      </p:sp>
      <p:sp>
        <p:nvSpPr>
          <p:cNvPr id="7171" name="Content Placeholder 2"/>
          <p:cNvSpPr>
            <a:spLocks noGrp="1"/>
          </p:cNvSpPr>
          <p:nvPr>
            <p:ph idx="1"/>
          </p:nvPr>
        </p:nvSpPr>
        <p:spPr>
          <a:xfrm>
            <a:off x="457200" y="1371600"/>
            <a:ext cx="8229600" cy="4525963"/>
          </a:xfrm>
        </p:spPr>
        <p:txBody>
          <a:bodyPr>
            <a:normAutofit fontScale="85000" lnSpcReduction="10000"/>
          </a:bodyPr>
          <a:lstStyle/>
          <a:p>
            <a:pPr>
              <a:defRPr/>
            </a:pPr>
            <a:r>
              <a:rPr lang="en-US" altLang="en-US" dirty="0" smtClean="0"/>
              <a:t>New payment structures that emphasize “accountable communities”</a:t>
            </a:r>
          </a:p>
          <a:p>
            <a:pPr lvl="1">
              <a:defRPr/>
            </a:pPr>
            <a:r>
              <a:rPr lang="en-US" altLang="en-US" dirty="0" smtClean="0"/>
              <a:t>Accountable Care Organizations</a:t>
            </a:r>
          </a:p>
          <a:p>
            <a:pPr lvl="1">
              <a:defRPr/>
            </a:pPr>
            <a:r>
              <a:rPr lang="en-US" altLang="en-US" dirty="0" smtClean="0"/>
              <a:t>Bundled payment arrangements</a:t>
            </a:r>
          </a:p>
          <a:p>
            <a:pPr lvl="1">
              <a:defRPr/>
            </a:pPr>
            <a:r>
              <a:rPr lang="en-US" altLang="en-US" dirty="0" smtClean="0"/>
              <a:t>Patient-centered Medical Homes</a:t>
            </a:r>
          </a:p>
          <a:p>
            <a:pPr lvl="1">
              <a:defRPr/>
            </a:pPr>
            <a:r>
              <a:rPr lang="en-US" altLang="en-US" dirty="0" smtClean="0"/>
              <a:t>State Medicaid reforms and </a:t>
            </a:r>
            <a:r>
              <a:rPr lang="en-US" altLang="en-US" dirty="0" smtClean="0"/>
              <a:t>transformation</a:t>
            </a:r>
          </a:p>
          <a:p>
            <a:pPr lvl="2">
              <a:defRPr/>
            </a:pPr>
            <a:r>
              <a:rPr lang="en-US" altLang="en-US" dirty="0" smtClean="0"/>
              <a:t>MCOs/VBP contractors must include one social determinant of health intervention in contracts with Tier 1 CBO (Jan 2018) </a:t>
            </a:r>
            <a:endParaRPr lang="en-US" altLang="en-US" dirty="0" smtClean="0"/>
          </a:p>
          <a:p>
            <a:pPr>
              <a:defRPr/>
            </a:pPr>
            <a:r>
              <a:rPr lang="en-US" altLang="en-US" dirty="0" smtClean="0"/>
              <a:t>Patient satisfaction and transparency</a:t>
            </a:r>
          </a:p>
          <a:p>
            <a:pPr lvl="1">
              <a:defRPr/>
            </a:pPr>
            <a:r>
              <a:rPr lang="en-US" altLang="en-US" dirty="0" smtClean="0"/>
              <a:t>HCAHPS’ influence</a:t>
            </a:r>
          </a:p>
          <a:p>
            <a:pPr lvl="1">
              <a:defRPr/>
            </a:pPr>
            <a:r>
              <a:rPr lang="en-US" altLang="en-US" dirty="0" smtClean="0"/>
              <a:t>Patient satisfaction key at every point of contact</a:t>
            </a:r>
          </a:p>
          <a:p>
            <a:pPr lvl="1">
              <a:defRPr/>
            </a:pPr>
            <a:endParaRPr lang="en-US" altLang="en-US" dirty="0" smtClean="0"/>
          </a:p>
          <a:p>
            <a:pPr marL="393700" lvl="1" indent="0">
              <a:buFont typeface="Wingdings 2" pitchFamily="18" charset="2"/>
              <a:buNone/>
              <a:defRPr/>
            </a:pPr>
            <a:endParaRPr lang="en-US" altLang="en-US" dirty="0" smtClean="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Docs: Take Action Now </a:t>
            </a:r>
            <a:endParaRPr lang="en-US" dirty="0"/>
          </a:p>
        </p:txBody>
      </p:sp>
      <p:sp>
        <p:nvSpPr>
          <p:cNvPr id="3" name="Content Placeholder 2"/>
          <p:cNvSpPr>
            <a:spLocks noGrp="1"/>
          </p:cNvSpPr>
          <p:nvPr>
            <p:ph idx="1"/>
          </p:nvPr>
        </p:nvSpPr>
        <p:spPr>
          <a:xfrm>
            <a:off x="457200" y="1295400"/>
            <a:ext cx="8229600" cy="4525963"/>
          </a:xfrm>
        </p:spPr>
        <p:txBody>
          <a:bodyPr>
            <a:normAutofit fontScale="85000" lnSpcReduction="10000"/>
          </a:bodyPr>
          <a:lstStyle/>
          <a:p>
            <a:pPr lvl="1"/>
            <a:r>
              <a:rPr lang="en-US" dirty="0" smtClean="0"/>
              <a:t>Go to portal and sign up for the Are You Ready, Feet? walking initiative. </a:t>
            </a:r>
            <a:r>
              <a:rPr lang="en-US" dirty="0" smtClean="0">
                <a:hlinkClick r:id="rId3"/>
              </a:rPr>
              <a:t>www.lich.org</a:t>
            </a:r>
            <a:r>
              <a:rPr lang="en-US" dirty="0" smtClean="0"/>
              <a:t> </a:t>
            </a:r>
          </a:p>
          <a:p>
            <a:pPr lvl="1"/>
            <a:r>
              <a:rPr lang="en-US" dirty="0" smtClean="0"/>
              <a:t>Participate in LIHC meetings and </a:t>
            </a:r>
            <a:r>
              <a:rPr lang="en-US" dirty="0" smtClean="0"/>
              <a:t>Cor</a:t>
            </a:r>
            <a:r>
              <a:rPr lang="en-US" dirty="0" smtClean="0"/>
              <a:t>e Clusters</a:t>
            </a:r>
            <a:endParaRPr lang="en-US" dirty="0" smtClean="0"/>
          </a:p>
          <a:p>
            <a:pPr lvl="1"/>
            <a:r>
              <a:rPr lang="en-US" dirty="0" smtClean="0"/>
              <a:t>Commit to uphold the ideals of population health </a:t>
            </a:r>
          </a:p>
          <a:p>
            <a:pPr lvl="1"/>
            <a:r>
              <a:rPr lang="en-US" dirty="0" smtClean="0"/>
              <a:t>Write a Recommendation for Walking</a:t>
            </a:r>
          </a:p>
          <a:p>
            <a:pPr lvl="1"/>
            <a:r>
              <a:rPr lang="en-US" dirty="0" smtClean="0"/>
              <a:t>Become active on social </a:t>
            </a:r>
            <a:r>
              <a:rPr lang="en-US" dirty="0" smtClean="0"/>
              <a:t>media   #</a:t>
            </a:r>
            <a:r>
              <a:rPr lang="en-US" dirty="0" err="1" smtClean="0"/>
              <a:t>readyfeet</a:t>
            </a:r>
            <a:r>
              <a:rPr lang="en-US" dirty="0" smtClean="0"/>
              <a:t>    #</a:t>
            </a:r>
            <a:r>
              <a:rPr lang="en-US" dirty="0" err="1" smtClean="0"/>
              <a:t>healthcollab</a:t>
            </a:r>
            <a:endParaRPr lang="en-US" dirty="0" smtClean="0"/>
          </a:p>
          <a:p>
            <a:pPr lvl="1"/>
            <a:r>
              <a:rPr lang="en-US" dirty="0" smtClean="0"/>
              <a:t>Join </a:t>
            </a:r>
            <a:r>
              <a:rPr lang="en-US" dirty="0" smtClean="0"/>
              <a:t>our next public walk </a:t>
            </a:r>
            <a:endParaRPr lang="en-US" dirty="0" smtClean="0"/>
          </a:p>
          <a:p>
            <a:pPr marL="457200" lvl="1" indent="0">
              <a:buNone/>
            </a:pPr>
            <a:r>
              <a:rPr lang="en-US" dirty="0" smtClean="0"/>
              <a:t>	</a:t>
            </a:r>
            <a:r>
              <a:rPr lang="en-US" dirty="0" smtClean="0"/>
              <a:t>Wag and Walk </a:t>
            </a:r>
            <a:r>
              <a:rPr lang="ar-AE" dirty="0" smtClean="0"/>
              <a:t>۰</a:t>
            </a:r>
            <a:r>
              <a:rPr lang="en-US" dirty="0" smtClean="0"/>
              <a:t> North Shore Animal League of America</a:t>
            </a:r>
          </a:p>
          <a:p>
            <a:pPr marL="457200" lvl="1" indent="0">
              <a:buNone/>
            </a:pPr>
            <a:r>
              <a:rPr lang="en-US" dirty="0"/>
              <a:t> </a:t>
            </a:r>
            <a:r>
              <a:rPr lang="en-US" dirty="0" smtClean="0"/>
              <a:t>      Saturday, September 29 </a:t>
            </a:r>
            <a:r>
              <a:rPr lang="ar-AE" dirty="0" smtClean="0"/>
              <a:t>۰</a:t>
            </a:r>
            <a:r>
              <a:rPr lang="en-US" dirty="0" smtClean="0"/>
              <a:t> North Hempstead Beach Park</a:t>
            </a:r>
            <a:endParaRPr lang="en-US" dirty="0" smtClean="0"/>
          </a:p>
          <a:p>
            <a:pPr marL="457200" lvl="1" indent="0">
              <a:buNone/>
            </a:pPr>
            <a:r>
              <a:rPr lang="en-US" dirty="0" smtClean="0"/>
              <a:t>	</a:t>
            </a:r>
            <a:r>
              <a:rPr lang="en-US" dirty="0" smtClean="0"/>
              <a:t>Team – LI Health “</a:t>
            </a:r>
            <a:r>
              <a:rPr lang="en-US" dirty="0" err="1" smtClean="0"/>
              <a:t>Collabradors</a:t>
            </a:r>
            <a:r>
              <a:rPr lang="en-US" dirty="0" smtClean="0"/>
              <a:t>” </a:t>
            </a:r>
            <a:r>
              <a:rPr lang="en-US" dirty="0" smtClean="0"/>
              <a:t>	</a:t>
            </a:r>
          </a:p>
          <a:p>
            <a:pPr marL="457200" lvl="1" indent="0">
              <a:buNone/>
            </a:pPr>
            <a:r>
              <a:rPr lang="en-US" dirty="0" smtClean="0"/>
              <a:t>	</a:t>
            </a:r>
          </a:p>
          <a:p>
            <a:pPr marL="457200" lvl="1" indent="0">
              <a:buNone/>
            </a:pP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4724400"/>
            <a:ext cx="1681162" cy="1681162"/>
          </a:xfrm>
          <a:prstGeom prst="rect">
            <a:avLst/>
          </a:prstGeom>
        </p:spPr>
      </p:pic>
    </p:spTree>
    <p:extLst>
      <p:ext uri="{BB962C8B-B14F-4D97-AF65-F5344CB8AC3E}">
        <p14:creationId xmlns:p14="http://schemas.microsoft.com/office/powerpoint/2010/main" val="172298548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71600" y="762000"/>
            <a:ext cx="6400800" cy="4800600"/>
          </a:xfrm>
        </p:spPr>
      </p:pic>
    </p:spTree>
    <p:extLst>
      <p:ext uri="{BB962C8B-B14F-4D97-AF65-F5344CB8AC3E}">
        <p14:creationId xmlns:p14="http://schemas.microsoft.com/office/powerpoint/2010/main" val="571152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305800" cy="5983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
            <a:ext cx="8229600" cy="1143000"/>
          </a:xfrm>
        </p:spPr>
        <p:txBody>
          <a:bodyPr/>
          <a:lstStyle/>
          <a:p>
            <a:r>
              <a:rPr lang="en-US" dirty="0" smtClean="0"/>
              <a:t>About LIHC</a:t>
            </a:r>
            <a:endParaRPr lang="en-US" dirty="0"/>
          </a:p>
        </p:txBody>
      </p:sp>
      <p:sp>
        <p:nvSpPr>
          <p:cNvPr id="3" name="Content Placeholder 2"/>
          <p:cNvSpPr>
            <a:spLocks noGrp="1"/>
          </p:cNvSpPr>
          <p:nvPr>
            <p:ph idx="1"/>
          </p:nvPr>
        </p:nvSpPr>
        <p:spPr>
          <a:xfrm>
            <a:off x="457200" y="1066800"/>
            <a:ext cx="8229600" cy="4525963"/>
          </a:xfrm>
        </p:spPr>
        <p:txBody>
          <a:bodyPr>
            <a:normAutofit/>
          </a:bodyPr>
          <a:lstStyle/>
          <a:p>
            <a:r>
              <a:rPr lang="en-US" dirty="0" smtClean="0"/>
              <a:t>Funded by NYSDOH Population Health Improvement Program (PHIP) since 2014</a:t>
            </a:r>
          </a:p>
          <a:p>
            <a:r>
              <a:rPr lang="en-US" dirty="0" smtClean="0"/>
              <a:t>Began as voluntary partnership in response to NYS Prevention Agenda mandate</a:t>
            </a:r>
          </a:p>
          <a:p>
            <a:r>
              <a:rPr lang="en-US" dirty="0" smtClean="0"/>
              <a:t>Coalition of CBOs, LHDs, hospitals, academic institutions, health plans, </a:t>
            </a:r>
            <a:r>
              <a:rPr lang="en-US" dirty="0" smtClean="0"/>
              <a:t>physicians, etc</a:t>
            </a:r>
            <a:r>
              <a:rPr lang="en-US" dirty="0" smtClean="0"/>
              <a:t>.</a:t>
            </a:r>
          </a:p>
          <a:p>
            <a:r>
              <a:rPr lang="en-US" dirty="0" smtClean="0"/>
              <a:t>Improve health of Long Islanders – chronic disease management and prevention</a:t>
            </a:r>
          </a:p>
          <a:p>
            <a:endParaRPr lang="en-US" dirty="0" smtClean="0"/>
          </a:p>
          <a:p>
            <a:endParaRPr lang="en-US" dirty="0" smtClean="0"/>
          </a:p>
          <a:p>
            <a:pPr lvl="1"/>
            <a:endParaRPr lang="en-US" dirty="0"/>
          </a:p>
        </p:txBody>
      </p:sp>
    </p:spTree>
    <p:extLst>
      <p:ext uri="{BB962C8B-B14F-4D97-AF65-F5344CB8AC3E}">
        <p14:creationId xmlns:p14="http://schemas.microsoft.com/office/powerpoint/2010/main" val="146858987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2013-2018 NYS </a:t>
            </a:r>
            <a:r>
              <a:rPr lang="en-US" dirty="0" smtClean="0"/>
              <a:t>Prevention Agenda</a:t>
            </a:r>
            <a:endParaRPr lang="en-US" dirty="0"/>
          </a:p>
        </p:txBody>
      </p:sp>
      <p:sp>
        <p:nvSpPr>
          <p:cNvPr id="3" name="Content Placeholder 2"/>
          <p:cNvSpPr>
            <a:spLocks noGrp="1"/>
          </p:cNvSpPr>
          <p:nvPr>
            <p:ph idx="1"/>
          </p:nvPr>
        </p:nvSpPr>
        <p:spPr>
          <a:xfrm>
            <a:off x="457200" y="1371600"/>
            <a:ext cx="8229600" cy="4525963"/>
          </a:xfrm>
        </p:spPr>
        <p:txBody>
          <a:bodyPr>
            <a:normAutofit fontScale="92500" lnSpcReduction="20000"/>
          </a:bodyPr>
          <a:lstStyle/>
          <a:p>
            <a:r>
              <a:rPr lang="en-US" dirty="0" smtClean="0"/>
              <a:t>Pathway to achieve better healthcare</a:t>
            </a:r>
          </a:p>
          <a:p>
            <a:r>
              <a:rPr lang="en-US" dirty="0" smtClean="0"/>
              <a:t>Outlines five priority areas</a:t>
            </a:r>
          </a:p>
          <a:p>
            <a:r>
              <a:rPr lang="en-US" dirty="0" smtClean="0"/>
              <a:t>Hospitals and LHDs required to conduct community health needs assessments jointly every three years</a:t>
            </a:r>
          </a:p>
          <a:p>
            <a:r>
              <a:rPr lang="en-US" dirty="0" smtClean="0"/>
              <a:t>Community-based organizations part of process</a:t>
            </a:r>
          </a:p>
          <a:p>
            <a:r>
              <a:rPr lang="en-US" dirty="0" smtClean="0"/>
              <a:t>Reduction of Chronic Disease – Chosen Priority </a:t>
            </a:r>
          </a:p>
          <a:p>
            <a:pPr lvl="1"/>
            <a:r>
              <a:rPr lang="en-US" dirty="0" smtClean="0"/>
              <a:t>reduce </a:t>
            </a:r>
            <a:r>
              <a:rPr lang="en-US" dirty="0" smtClean="0"/>
              <a:t>obesity in children and </a:t>
            </a:r>
            <a:r>
              <a:rPr lang="en-US" dirty="0" smtClean="0"/>
              <a:t>adults</a:t>
            </a:r>
          </a:p>
          <a:p>
            <a:pPr lvl="1"/>
            <a:r>
              <a:rPr lang="en-US" dirty="0" smtClean="0"/>
              <a:t>enhance </a:t>
            </a:r>
            <a:r>
              <a:rPr lang="en-US" dirty="0" smtClean="0"/>
              <a:t>access to chronic disease self management programs in clinical and community settings</a:t>
            </a:r>
          </a:p>
          <a:p>
            <a:pPr marL="457200" lvl="1" indent="0">
              <a:buNone/>
            </a:pPr>
            <a:endParaRPr lang="en-US" dirty="0"/>
          </a:p>
        </p:txBody>
      </p:sp>
    </p:spTree>
    <p:extLst>
      <p:ext uri="{BB962C8B-B14F-4D97-AF65-F5344CB8AC3E}">
        <p14:creationId xmlns:p14="http://schemas.microsoft.com/office/powerpoint/2010/main" val="23053047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7886700" cy="651272"/>
          </a:xfrm>
        </p:spPr>
        <p:txBody>
          <a:bodyPr>
            <a:noAutofit/>
          </a:bodyPr>
          <a:lstStyle/>
          <a:p>
            <a:r>
              <a:rPr lang="en-US" sz="2800" dirty="0"/>
              <a:t>Updating the Prevention Agenda for 2019-2024</a:t>
            </a:r>
          </a:p>
        </p:txBody>
      </p:sp>
      <p:sp>
        <p:nvSpPr>
          <p:cNvPr id="3" name="Content Placeholder 2"/>
          <p:cNvSpPr>
            <a:spLocks noGrp="1"/>
          </p:cNvSpPr>
          <p:nvPr>
            <p:ph idx="1"/>
          </p:nvPr>
        </p:nvSpPr>
        <p:spPr>
          <a:xfrm>
            <a:off x="457200" y="914400"/>
            <a:ext cx="8444753" cy="4072082"/>
          </a:xfrm>
        </p:spPr>
        <p:txBody>
          <a:bodyPr>
            <a:noAutofit/>
          </a:bodyPr>
          <a:lstStyle/>
          <a:p>
            <a:pPr marL="385763">
              <a:lnSpc>
                <a:spcPct val="120000"/>
              </a:lnSpc>
              <a:spcBef>
                <a:spcPts val="0"/>
              </a:spcBef>
              <a:buFont typeface="+mj-lt"/>
              <a:buAutoNum type="arabicPeriod"/>
            </a:pPr>
            <a:r>
              <a:rPr lang="en-US" sz="1600" dirty="0">
                <a:latin typeface="Arial" panose="020B0604020202020204" pitchFamily="34" charset="0"/>
                <a:cs typeface="Arial" panose="020B0604020202020204" pitchFamily="34" charset="0"/>
              </a:rPr>
              <a:t>2018 NYS Health </a:t>
            </a:r>
            <a:r>
              <a:rPr lang="en-US" sz="1600" dirty="0">
                <a:latin typeface="Arial" panose="020B0604020202020204" pitchFamily="34" charset="0"/>
                <a:cs typeface="Arial" panose="020B0604020202020204" pitchFamily="34" charset="0"/>
              </a:rPr>
              <a:t>Assessment:</a:t>
            </a:r>
          </a:p>
          <a:p>
            <a:pPr lvl="1">
              <a:lnSpc>
                <a:spcPct val="120000"/>
              </a:lnSpc>
              <a:spcBef>
                <a:spcPts val="0"/>
              </a:spcBef>
              <a:buFont typeface="Courier New" panose="02070309020205020404" pitchFamily="49" charset="0"/>
              <a:buChar char="o"/>
            </a:pPr>
            <a:r>
              <a:rPr lang="en-US" sz="1600" dirty="0">
                <a:latin typeface="Arial" panose="020B0604020202020204" pitchFamily="34" charset="0"/>
                <a:cs typeface="Arial" panose="020B0604020202020204" pitchFamily="34" charset="0"/>
              </a:rPr>
              <a:t>Changes </a:t>
            </a:r>
            <a:r>
              <a:rPr lang="en-US" sz="1600" dirty="0">
                <a:latin typeface="Arial" panose="020B0604020202020204" pitchFamily="34" charset="0"/>
                <a:cs typeface="Arial" panose="020B0604020202020204" pitchFamily="34" charset="0"/>
              </a:rPr>
              <a:t>in NYS demographics and health status since </a:t>
            </a:r>
            <a:r>
              <a:rPr lang="en-US" sz="1600" dirty="0">
                <a:latin typeface="Arial" panose="020B0604020202020204" pitchFamily="34" charset="0"/>
                <a:cs typeface="Arial" panose="020B0604020202020204" pitchFamily="34" charset="0"/>
              </a:rPr>
              <a:t>2012</a:t>
            </a:r>
          </a:p>
          <a:p>
            <a:pPr lvl="1">
              <a:lnSpc>
                <a:spcPct val="120000"/>
              </a:lnSpc>
              <a:spcBef>
                <a:spcPts val="0"/>
              </a:spcBef>
              <a:buFont typeface="Arial" panose="020B0604020202020204" pitchFamily="34" charset="0"/>
              <a:buChar char="•"/>
            </a:pPr>
            <a:r>
              <a:rPr lang="en-US" sz="1600" dirty="0">
                <a:latin typeface="Arial" panose="020B0604020202020204" pitchFamily="34" charset="0"/>
                <a:cs typeface="Arial" panose="020B0604020202020204" pitchFamily="34" charset="0"/>
              </a:rPr>
              <a:t>Progress </a:t>
            </a:r>
            <a:r>
              <a:rPr lang="en-US" sz="1600" dirty="0">
                <a:latin typeface="Arial" panose="020B0604020202020204" pitchFamily="34" charset="0"/>
                <a:cs typeface="Arial" panose="020B0604020202020204" pitchFamily="34" charset="0"/>
              </a:rPr>
              <a:t>to date on Prevention Agenda </a:t>
            </a:r>
            <a:r>
              <a:rPr lang="en-US" sz="1600" dirty="0" smtClean="0">
                <a:latin typeface="Arial" panose="020B0604020202020204" pitchFamily="34" charset="0"/>
                <a:cs typeface="Arial" panose="020B0604020202020204" pitchFamily="34" charset="0"/>
              </a:rPr>
              <a:t>objectives - state </a:t>
            </a:r>
            <a:r>
              <a:rPr lang="en-US" sz="1600" dirty="0">
                <a:latin typeface="Arial" panose="020B0604020202020204" pitchFamily="34" charset="0"/>
                <a:cs typeface="Arial" panose="020B0604020202020204" pitchFamily="34" charset="0"/>
              </a:rPr>
              <a:t>dashboard</a:t>
            </a:r>
            <a:endParaRPr lang="en-US" sz="1600" dirty="0">
              <a:latin typeface="Arial" panose="020B0604020202020204" pitchFamily="34" charset="0"/>
              <a:cs typeface="Arial" panose="020B0604020202020204" pitchFamily="34" charset="0"/>
            </a:endParaRPr>
          </a:p>
          <a:p>
            <a:pPr marL="385763">
              <a:lnSpc>
                <a:spcPct val="120000"/>
              </a:lnSpc>
              <a:spcBef>
                <a:spcPts val="0"/>
              </a:spcBef>
              <a:buFont typeface="+mj-lt"/>
              <a:buAutoNum type="arabicPeriod"/>
            </a:pPr>
            <a:r>
              <a:rPr lang="en-US" sz="1600" dirty="0">
                <a:latin typeface="Arial" panose="020B0604020202020204" pitchFamily="34" charset="0"/>
                <a:cs typeface="Arial" panose="020B0604020202020204" pitchFamily="34" charset="0"/>
              </a:rPr>
              <a:t>Considerations for how to address what influences </a:t>
            </a:r>
            <a:r>
              <a:rPr lang="en-US" sz="1600" dirty="0" smtClean="0">
                <a:latin typeface="Arial" panose="020B0604020202020204" pitchFamily="34" charset="0"/>
                <a:cs typeface="Arial" panose="020B0604020202020204" pitchFamily="34" charset="0"/>
              </a:rPr>
              <a:t>health</a:t>
            </a:r>
            <a:endParaRPr lang="en-US" sz="1600" dirty="0">
              <a:latin typeface="Arial" panose="020B0604020202020204" pitchFamily="34" charset="0"/>
              <a:cs typeface="Arial" panose="020B0604020202020204" pitchFamily="34" charset="0"/>
            </a:endParaRPr>
          </a:p>
          <a:p>
            <a:pPr lvl="1">
              <a:lnSpc>
                <a:spcPct val="120000"/>
              </a:lnSpc>
              <a:spcBef>
                <a:spcPts val="0"/>
              </a:spcBef>
              <a:buFont typeface="Courier New" panose="02070309020205020404" pitchFamily="49" charset="0"/>
              <a:buChar char="o"/>
            </a:pPr>
            <a:r>
              <a:rPr lang="en-US" sz="1600" dirty="0" smtClean="0">
                <a:latin typeface="Arial" panose="020B0604020202020204" pitchFamily="34" charset="0"/>
                <a:cs typeface="Arial" panose="020B0604020202020204" pitchFamily="34" charset="0"/>
              </a:rPr>
              <a:t>Healthy </a:t>
            </a:r>
            <a:r>
              <a:rPr lang="en-US" sz="1600" dirty="0">
                <a:latin typeface="Arial" panose="020B0604020202020204" pitchFamily="34" charset="0"/>
                <a:cs typeface="Arial" panose="020B0604020202020204" pitchFamily="34" charset="0"/>
              </a:rPr>
              <a:t>aging across the life cycle in each priority </a:t>
            </a:r>
            <a:r>
              <a:rPr lang="en-US" sz="1600" dirty="0">
                <a:latin typeface="Arial" panose="020B0604020202020204" pitchFamily="34" charset="0"/>
                <a:cs typeface="Arial" panose="020B0604020202020204" pitchFamily="34" charset="0"/>
              </a:rPr>
              <a:t>area</a:t>
            </a:r>
          </a:p>
          <a:p>
            <a:pPr lvl="1">
              <a:lnSpc>
                <a:spcPct val="120000"/>
              </a:lnSpc>
              <a:spcBef>
                <a:spcPts val="0"/>
              </a:spcBef>
              <a:buFont typeface="Courier New" panose="02070309020205020404" pitchFamily="49" charset="0"/>
              <a:buChar char="o"/>
            </a:pPr>
            <a:r>
              <a:rPr lang="en-US" sz="1600" dirty="0" smtClean="0">
                <a:latin typeface="Arial" panose="020B0604020202020204" pitchFamily="34" charset="0"/>
                <a:cs typeface="Arial" panose="020B0604020202020204" pitchFamily="34" charset="0"/>
              </a:rPr>
              <a:t>Health-across-all-policies </a:t>
            </a:r>
            <a:r>
              <a:rPr lang="en-US" sz="1600" dirty="0">
                <a:latin typeface="Arial" panose="020B0604020202020204" pitchFamily="34" charset="0"/>
                <a:cs typeface="Arial" panose="020B0604020202020204" pitchFamily="34" charset="0"/>
              </a:rPr>
              <a:t>approach including upstream, “non-health” interventions and strategies in each priority </a:t>
            </a:r>
            <a:r>
              <a:rPr lang="en-US" sz="1600" dirty="0" smtClean="0">
                <a:latin typeface="Arial" panose="020B0604020202020204" pitchFamily="34" charset="0"/>
                <a:cs typeface="Arial" panose="020B0604020202020204" pitchFamily="34" charset="0"/>
              </a:rPr>
              <a:t>area</a:t>
            </a:r>
          </a:p>
          <a:p>
            <a:pPr lvl="1">
              <a:lnSpc>
                <a:spcPct val="120000"/>
              </a:lnSpc>
              <a:spcBef>
                <a:spcPts val="0"/>
              </a:spcBef>
              <a:buFont typeface="Courier New" panose="02070309020205020404" pitchFamily="49" charset="0"/>
              <a:buChar char="o"/>
            </a:pPr>
            <a:r>
              <a:rPr lang="en-US" sz="1600" dirty="0" smtClean="0">
                <a:latin typeface="Arial" panose="020B0604020202020204" pitchFamily="34" charset="0"/>
                <a:cs typeface="Arial" panose="020B0604020202020204" pitchFamily="34" charset="0"/>
              </a:rPr>
              <a:t>Racial and ethnic health disparities</a:t>
            </a:r>
            <a:endParaRPr lang="en-US" sz="1600" dirty="0">
              <a:latin typeface="Arial" panose="020B0604020202020204" pitchFamily="34" charset="0"/>
              <a:cs typeface="Arial" panose="020B0604020202020204" pitchFamily="34" charset="0"/>
            </a:endParaRPr>
          </a:p>
          <a:p>
            <a:pPr marL="428625" indent="-385763">
              <a:lnSpc>
                <a:spcPct val="120000"/>
              </a:lnSpc>
              <a:spcBef>
                <a:spcPts val="0"/>
              </a:spcBef>
              <a:buFont typeface="+mj-lt"/>
              <a:buAutoNum type="arabicPeriod"/>
            </a:pPr>
            <a:r>
              <a:rPr lang="en-US" sz="1600" dirty="0">
                <a:latin typeface="Arial" panose="020B0604020202020204" pitchFamily="34" charset="0"/>
                <a:cs typeface="Arial" panose="020B0604020202020204" pitchFamily="34" charset="0"/>
              </a:rPr>
              <a:t>Considerations for how to strengthen local action including strength and diversity of local collaboration, across health and non-health agencies, between state and local agencies, among counties, cities and towns, and between public and private </a:t>
            </a:r>
            <a:r>
              <a:rPr lang="en-US" sz="1600" dirty="0">
                <a:latin typeface="Arial" panose="020B0604020202020204" pitchFamily="34" charset="0"/>
                <a:cs typeface="Arial" panose="020B0604020202020204" pitchFamily="34" charset="0"/>
              </a:rPr>
              <a:t>organizations</a:t>
            </a:r>
          </a:p>
          <a:p>
            <a:pPr lvl="1">
              <a:lnSpc>
                <a:spcPct val="120000"/>
              </a:lnSpc>
              <a:spcBef>
                <a:spcPts val="0"/>
              </a:spcBef>
              <a:buFont typeface="Courier New" panose="02070309020205020404" pitchFamily="49" charset="0"/>
              <a:buChar char="o"/>
            </a:pPr>
            <a:r>
              <a:rPr lang="en-US" sz="1600" dirty="0">
                <a:latin typeface="Arial" panose="020B0604020202020204" pitchFamily="34" charset="0"/>
                <a:cs typeface="Arial" panose="020B0604020202020204" pitchFamily="34" charset="0"/>
              </a:rPr>
              <a:t>Implementation </a:t>
            </a:r>
            <a:r>
              <a:rPr lang="en-US" sz="1600" dirty="0">
                <a:latin typeface="Arial" panose="020B0604020202020204" pitchFamily="34" charset="0"/>
                <a:cs typeface="Arial" panose="020B0604020202020204" pitchFamily="34" charset="0"/>
              </a:rPr>
              <a:t>of evidence based interventions, and regular assessment of local </a:t>
            </a:r>
            <a:r>
              <a:rPr lang="en-US" sz="1600" dirty="0">
                <a:latin typeface="Arial" panose="020B0604020202020204" pitchFamily="34" charset="0"/>
                <a:cs typeface="Arial" panose="020B0604020202020204" pitchFamily="34" charset="0"/>
              </a:rPr>
              <a:t>progress</a:t>
            </a:r>
            <a:endParaRPr lang="en-US" sz="1600" dirty="0">
              <a:latin typeface="Arial" panose="020B0604020202020204" pitchFamily="34" charset="0"/>
              <a:cs typeface="Arial" panose="020B0604020202020204" pitchFamily="34" charset="0"/>
            </a:endParaRPr>
          </a:p>
          <a:p>
            <a:pPr marL="428625" indent="-385763">
              <a:buFont typeface="+mj-lt"/>
              <a:buAutoNum type="arabicPeriod"/>
            </a:pPr>
            <a:r>
              <a:rPr lang="en-US" sz="1600" dirty="0">
                <a:latin typeface="Arial" panose="020B0604020202020204" pitchFamily="34" charset="0"/>
                <a:cs typeface="Arial" panose="020B0604020202020204" pitchFamily="34" charset="0"/>
              </a:rPr>
              <a:t>Feedback on proposed Focus Areas and </a:t>
            </a:r>
            <a:r>
              <a:rPr lang="en-US" sz="1600" dirty="0" smtClean="0">
                <a:latin typeface="Arial" panose="020B0604020202020204" pitchFamily="34" charset="0"/>
                <a:cs typeface="Arial" panose="020B0604020202020204" pitchFamily="34" charset="0"/>
              </a:rPr>
              <a:t>Goals – Winding Down</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90763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Priority Comparison</a:t>
            </a:r>
          </a:p>
        </p:txBody>
      </p:sp>
      <p:sp>
        <p:nvSpPr>
          <p:cNvPr id="3" name="Content Placeholder 2"/>
          <p:cNvSpPr>
            <a:spLocks noGrp="1"/>
          </p:cNvSpPr>
          <p:nvPr>
            <p:ph sz="half" idx="1"/>
          </p:nvPr>
        </p:nvSpPr>
        <p:spPr>
          <a:xfrm>
            <a:off x="480152" y="1600200"/>
            <a:ext cx="4038600" cy="3394472"/>
          </a:xfrm>
        </p:spPr>
        <p:txBody>
          <a:bodyPr>
            <a:normAutofit fontScale="62500" lnSpcReduction="20000"/>
          </a:bodyPr>
          <a:lstStyle/>
          <a:p>
            <a:pPr marL="0" indent="0">
              <a:buNone/>
            </a:pPr>
            <a:r>
              <a:rPr lang="en-US" b="1" u="sng" dirty="0"/>
              <a:t>2013 – 2018 (Current</a:t>
            </a:r>
            <a:r>
              <a:rPr lang="en-US" b="1" u="sng" dirty="0" smtClean="0"/>
              <a:t>)</a:t>
            </a:r>
          </a:p>
          <a:p>
            <a:r>
              <a:rPr lang="en-US" dirty="0"/>
              <a:t>Prevent Chronic Diseases</a:t>
            </a:r>
          </a:p>
          <a:p>
            <a:r>
              <a:rPr lang="en-US" dirty="0"/>
              <a:t>Promote a Healthy and Safe Environment</a:t>
            </a:r>
          </a:p>
          <a:p>
            <a:r>
              <a:rPr lang="en-US" dirty="0"/>
              <a:t>Promote Healthy Women Infants and Children</a:t>
            </a:r>
          </a:p>
          <a:p>
            <a:r>
              <a:rPr lang="en-US" dirty="0"/>
              <a:t>Prevent HIV/STDs, Vaccine-Preventable Diseases, and Healthcare-Associated Infections</a:t>
            </a:r>
          </a:p>
          <a:p>
            <a:r>
              <a:rPr lang="en-US" dirty="0" smtClean="0"/>
              <a:t>Promote </a:t>
            </a:r>
            <a:r>
              <a:rPr lang="en-US" dirty="0"/>
              <a:t>Mental Health and Prevent Substance Abuse</a:t>
            </a:r>
          </a:p>
          <a:p>
            <a:endParaRPr lang="en-US" dirty="0"/>
          </a:p>
        </p:txBody>
      </p:sp>
      <p:sp>
        <p:nvSpPr>
          <p:cNvPr id="4" name="Content Placeholder 3"/>
          <p:cNvSpPr>
            <a:spLocks noGrp="1"/>
          </p:cNvSpPr>
          <p:nvPr>
            <p:ph sz="half" idx="2"/>
          </p:nvPr>
        </p:nvSpPr>
        <p:spPr>
          <a:xfrm>
            <a:off x="4648200" y="1600200"/>
            <a:ext cx="4038600" cy="3394472"/>
          </a:xfrm>
        </p:spPr>
        <p:txBody>
          <a:bodyPr>
            <a:normAutofit fontScale="62500" lnSpcReduction="20000"/>
          </a:bodyPr>
          <a:lstStyle/>
          <a:p>
            <a:pPr marL="0" indent="0">
              <a:buNone/>
            </a:pPr>
            <a:r>
              <a:rPr lang="en-US" b="1" u="sng" dirty="0" smtClean="0"/>
              <a:t>2019 – 2024 (Proposed)</a:t>
            </a:r>
          </a:p>
          <a:p>
            <a:r>
              <a:rPr lang="en-US" dirty="0" smtClean="0"/>
              <a:t>Prevent </a:t>
            </a:r>
            <a:r>
              <a:rPr lang="en-US" dirty="0"/>
              <a:t>Chronic Diseases</a:t>
            </a:r>
          </a:p>
          <a:p>
            <a:r>
              <a:rPr lang="en-US" dirty="0"/>
              <a:t>Promote a Healthy and Safe Environment</a:t>
            </a:r>
          </a:p>
          <a:p>
            <a:r>
              <a:rPr lang="en-US" dirty="0"/>
              <a:t>Promote Healthy Women Infants and Children</a:t>
            </a:r>
          </a:p>
          <a:p>
            <a:r>
              <a:rPr lang="en-US" dirty="0"/>
              <a:t>Prevent HIV/STDs, Vaccine-Preventable Diseases and </a:t>
            </a:r>
            <a:r>
              <a:rPr lang="en-US" i="1" dirty="0"/>
              <a:t>Antimicrobial Resistance</a:t>
            </a:r>
            <a:r>
              <a:rPr lang="en-US" dirty="0"/>
              <a:t>, and Healthcare-Associated Infections</a:t>
            </a:r>
          </a:p>
          <a:p>
            <a:r>
              <a:rPr lang="en-US" dirty="0"/>
              <a:t>Promote </a:t>
            </a:r>
            <a:r>
              <a:rPr lang="en-US" i="1" dirty="0"/>
              <a:t>Well Being and Prevent Mental and Substance Use Disorders</a:t>
            </a:r>
          </a:p>
          <a:p>
            <a:endParaRPr lang="en-US" dirty="0"/>
          </a:p>
        </p:txBody>
      </p:sp>
    </p:spTree>
    <p:extLst>
      <p:ext uri="{BB962C8B-B14F-4D97-AF65-F5344CB8AC3E}">
        <p14:creationId xmlns:p14="http://schemas.microsoft.com/office/powerpoint/2010/main" val="17599466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457200"/>
            <a:ext cx="8229600" cy="1143000"/>
          </a:xfrm>
        </p:spPr>
        <p:txBody>
          <a:bodyPr/>
          <a:lstStyle/>
          <a:p>
            <a:r>
              <a:rPr lang="en-US" altLang="en-US" sz="4400" dirty="0" smtClean="0"/>
              <a:t>Medicine without Walls</a:t>
            </a:r>
          </a:p>
        </p:txBody>
      </p:sp>
      <p:sp>
        <p:nvSpPr>
          <p:cNvPr id="6147" name="Content Placeholder 2"/>
          <p:cNvSpPr>
            <a:spLocks noGrp="1"/>
          </p:cNvSpPr>
          <p:nvPr>
            <p:ph idx="1"/>
          </p:nvPr>
        </p:nvSpPr>
        <p:spPr>
          <a:xfrm>
            <a:off x="457200" y="1371600"/>
            <a:ext cx="8229600" cy="4389438"/>
          </a:xfrm>
        </p:spPr>
        <p:txBody>
          <a:bodyPr>
            <a:normAutofit fontScale="92500" lnSpcReduction="20000"/>
          </a:bodyPr>
          <a:lstStyle/>
          <a:p>
            <a:r>
              <a:rPr lang="en-US" altLang="en-US" sz="3600" dirty="0" smtClean="0"/>
              <a:t>Healthcare extends out into the community and is the community</a:t>
            </a:r>
          </a:p>
          <a:p>
            <a:r>
              <a:rPr lang="en-US" altLang="en-US" sz="3600" dirty="0" smtClean="0"/>
              <a:t>Multiple sectors have stake in keeping  individuals and communities well </a:t>
            </a:r>
          </a:p>
          <a:p>
            <a:r>
              <a:rPr lang="en-US" altLang="en-US" sz="3600" dirty="0" smtClean="0"/>
              <a:t>Social impact model considers health within the context of where one lives, works, plays, and learns</a:t>
            </a:r>
          </a:p>
          <a:p>
            <a:r>
              <a:rPr lang="en-US" altLang="en-US" sz="3600" dirty="0" smtClean="0"/>
              <a:t>First time U.S. investing significantly in social health</a:t>
            </a:r>
          </a:p>
          <a:p>
            <a:endParaRPr lang="en-US" altLang="en-US" sz="3600" dirty="0" smtClean="0"/>
          </a:p>
          <a:p>
            <a:endParaRPr lang="en-US" altLang="en-US" dirty="0" smtClean="0"/>
          </a:p>
          <a:p>
            <a:endParaRPr lang="en-US" altLang="en-US" dirty="0" smtClean="0"/>
          </a:p>
          <a:p>
            <a:pPr marL="393700" lvl="1" indent="0">
              <a:buFont typeface="Wingdings 2" pitchFamily="18" charset="2"/>
              <a:buNone/>
            </a:pPr>
            <a:endParaRPr lang="en-US" altLang="en-US" dirty="0"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Rx for Health</a:t>
            </a:r>
            <a:endParaRPr lang="en-US" dirty="0"/>
          </a:p>
        </p:txBody>
      </p:sp>
      <p:sp>
        <p:nvSpPr>
          <p:cNvPr id="3" name="Content Placeholder 2"/>
          <p:cNvSpPr>
            <a:spLocks noGrp="1"/>
          </p:cNvSpPr>
          <p:nvPr>
            <p:ph idx="1"/>
          </p:nvPr>
        </p:nvSpPr>
        <p:spPr>
          <a:xfrm>
            <a:off x="457200" y="1219200"/>
            <a:ext cx="8229600" cy="4525963"/>
          </a:xfrm>
        </p:spPr>
        <p:txBody>
          <a:bodyPr>
            <a:normAutofit fontScale="77500" lnSpcReduction="20000"/>
          </a:bodyPr>
          <a:lstStyle/>
          <a:p>
            <a:r>
              <a:rPr lang="en-US" dirty="0" err="1" smtClean="0"/>
              <a:t>FVRx</a:t>
            </a:r>
            <a:r>
              <a:rPr lang="en-US" dirty="0" smtClean="0"/>
              <a:t> vegetable prescription program </a:t>
            </a:r>
          </a:p>
          <a:p>
            <a:pPr marL="400050" lvl="2" indent="0">
              <a:buNone/>
            </a:pPr>
            <a:r>
              <a:rPr lang="en-US" dirty="0" smtClean="0">
                <a:hlinkClick r:id="rId3"/>
              </a:rPr>
              <a:t>http</a:t>
            </a:r>
            <a:r>
              <a:rPr lang="en-US" dirty="0">
                <a:hlinkClick r:id="rId3"/>
              </a:rPr>
              <a:t>://www.wholesomewave.org/our-initiatives/nationalnutritionincentivenetwork/currentprojects/fruit-and-vegetable-prescription-projects</a:t>
            </a:r>
            <a:r>
              <a:rPr lang="en-US" dirty="0" smtClean="0">
                <a:hlinkClick r:id="rId3"/>
              </a:rPr>
              <a:t>/</a:t>
            </a:r>
            <a:endParaRPr lang="en-US" dirty="0" smtClean="0"/>
          </a:p>
          <a:p>
            <a:r>
              <a:rPr lang="en-US" dirty="0" smtClean="0"/>
              <a:t>Walk with a Doc</a:t>
            </a:r>
          </a:p>
          <a:p>
            <a:pPr marL="457200" lvl="1" indent="0">
              <a:buNone/>
            </a:pPr>
            <a:r>
              <a:rPr lang="en-US" dirty="0">
                <a:hlinkClick r:id="rId4"/>
              </a:rPr>
              <a:t>http://walkwithadoc.org</a:t>
            </a:r>
            <a:r>
              <a:rPr lang="en-US" dirty="0" smtClean="0">
                <a:hlinkClick r:id="rId4"/>
              </a:rPr>
              <a:t>/</a:t>
            </a:r>
            <a:endParaRPr lang="en-US" dirty="0" smtClean="0"/>
          </a:p>
          <a:p>
            <a:r>
              <a:rPr lang="en-US" dirty="0" smtClean="0"/>
              <a:t>Recommendation for Walking (LIHC)</a:t>
            </a:r>
          </a:p>
          <a:p>
            <a:pPr marL="0" indent="0">
              <a:buNone/>
            </a:pPr>
            <a:r>
              <a:rPr lang="en-US" dirty="0" smtClean="0"/>
              <a:t>       </a:t>
            </a:r>
            <a:r>
              <a:rPr lang="en-US" sz="2600" dirty="0" smtClean="0">
                <a:solidFill>
                  <a:srgbClr val="00B0F0"/>
                </a:solidFill>
              </a:rPr>
              <a:t>https</a:t>
            </a:r>
            <a:r>
              <a:rPr lang="en-US" sz="2600" dirty="0">
                <a:solidFill>
                  <a:srgbClr val="00B0F0"/>
                </a:solidFill>
              </a:rPr>
              <a:t>://www.lihealthcollab.org/</a:t>
            </a:r>
            <a:endParaRPr lang="en-US" sz="2600" dirty="0" smtClean="0">
              <a:solidFill>
                <a:srgbClr val="00B0F0"/>
              </a:solidFill>
            </a:endParaRPr>
          </a:p>
          <a:p>
            <a:r>
              <a:rPr lang="en-US" dirty="0" smtClean="0"/>
              <a:t>Health Leads – prescribes basic resources</a:t>
            </a:r>
          </a:p>
          <a:p>
            <a:pPr marL="0" lvl="1" indent="0">
              <a:buNone/>
            </a:pPr>
            <a:r>
              <a:rPr lang="en-US" dirty="0" smtClean="0">
                <a:hlinkClick r:id="rId5"/>
              </a:rPr>
              <a:t> https</a:t>
            </a:r>
            <a:r>
              <a:rPr lang="en-US" dirty="0">
                <a:hlinkClick r:id="rId5"/>
              </a:rPr>
              <a:t>://healthleadsusa.org/location/boston</a:t>
            </a:r>
            <a:r>
              <a:rPr lang="en-US" dirty="0" smtClean="0">
                <a:hlinkClick r:id="rId5"/>
              </a:rPr>
              <a:t>/</a:t>
            </a:r>
            <a:endParaRPr lang="en-US" dirty="0" smtClean="0"/>
          </a:p>
          <a:p>
            <a:r>
              <a:rPr lang="en-US" dirty="0" smtClean="0"/>
              <a:t>Exercise Is Medicine – American College of Sports Medicine</a:t>
            </a:r>
          </a:p>
          <a:p>
            <a:pPr marL="0" indent="0">
              <a:buNone/>
            </a:pPr>
            <a:r>
              <a:rPr lang="en-US" dirty="0" smtClean="0"/>
              <a:t>      </a:t>
            </a:r>
            <a:r>
              <a:rPr lang="en-US" sz="2600" dirty="0" smtClean="0">
                <a:solidFill>
                  <a:srgbClr val="00B0F0"/>
                </a:solidFill>
                <a:hlinkClick r:id="rId6"/>
              </a:rPr>
              <a:t>http</a:t>
            </a:r>
            <a:r>
              <a:rPr lang="en-US" sz="2600" dirty="0">
                <a:solidFill>
                  <a:srgbClr val="00B0F0"/>
                </a:solidFill>
                <a:hlinkClick r:id="rId6"/>
              </a:rPr>
              <a:t>://</a:t>
            </a:r>
            <a:r>
              <a:rPr lang="en-US" sz="2600" dirty="0" smtClean="0">
                <a:solidFill>
                  <a:srgbClr val="00B0F0"/>
                </a:solidFill>
                <a:hlinkClick r:id="rId6"/>
              </a:rPr>
              <a:t>www.exerciseismedicine.org</a:t>
            </a:r>
            <a:r>
              <a:rPr lang="en-US" sz="2600" dirty="0" smtClean="0">
                <a:solidFill>
                  <a:srgbClr val="00B0F0"/>
                </a:solidFill>
              </a:rPr>
              <a:t>  </a:t>
            </a:r>
          </a:p>
        </p:txBody>
      </p:sp>
    </p:spTree>
    <p:extLst>
      <p:ext uri="{BB962C8B-B14F-4D97-AF65-F5344CB8AC3E}">
        <p14:creationId xmlns:p14="http://schemas.microsoft.com/office/powerpoint/2010/main" val="184801546"/>
      </p:ext>
    </p:extLst>
  </p:cSld>
  <p:clrMapOvr>
    <a:masterClrMapping/>
  </p:clrMapOvr>
  <p:timing>
    <p:tnLst>
      <p:par>
        <p:cTn id="1" dur="indefinite" restart="never" nodeType="tmRoot"/>
      </p:par>
    </p:tnLst>
  </p:timing>
</p:sld>
</file>

<file path=ppt/theme/theme1.xml><?xml version="1.0" encoding="utf-8"?>
<a:theme xmlns:a="http://schemas.openxmlformats.org/drawingml/2006/main" name="LIPHIP">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LIPHIP</Template>
  <TotalTime>3904</TotalTime>
  <Words>1435</Words>
  <Application>Microsoft Office PowerPoint</Application>
  <PresentationFormat>On-screen Show (4:3)</PresentationFormat>
  <Paragraphs>139</Paragraphs>
  <Slides>17</Slides>
  <Notes>17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Courier New</vt:lpstr>
      <vt:lpstr>Wingdings</vt:lpstr>
      <vt:lpstr>Wingdings 2</vt:lpstr>
      <vt:lpstr>LIPHIP</vt:lpstr>
      <vt:lpstr> Accountable Care Communities:  It Takes an Island</vt:lpstr>
      <vt:lpstr>PowerPoint Presentation</vt:lpstr>
      <vt:lpstr>PowerPoint Presentation</vt:lpstr>
      <vt:lpstr>About LIHC</vt:lpstr>
      <vt:lpstr>2013-2018 NYS Prevention Agenda</vt:lpstr>
      <vt:lpstr>Updating the Prevention Agenda for 2019-2024</vt:lpstr>
      <vt:lpstr>Priority Comparison</vt:lpstr>
      <vt:lpstr>Medicine without Walls</vt:lpstr>
      <vt:lpstr>Rx for Health</vt:lpstr>
      <vt:lpstr>PowerPoint Presentation</vt:lpstr>
      <vt:lpstr>Our Role and Checklist</vt:lpstr>
      <vt:lpstr>Three-Pronged Approach</vt:lpstr>
      <vt:lpstr>Public Outreach</vt:lpstr>
      <vt:lpstr>Website </vt:lpstr>
      <vt:lpstr>Data Directs Initiatives </vt:lpstr>
      <vt:lpstr>Policies Pushing Population Health</vt:lpstr>
      <vt:lpstr>Future Docs: Take Action Now </vt:lpstr>
    </vt:vector>
  </TitlesOfParts>
  <Company>Healthcare Association of New York State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Long Island Population Health Improvement Project (LIPHIP)</dc:title>
  <dc:creator>Admin</dc:creator>
  <cp:lastModifiedBy>Janine Logan</cp:lastModifiedBy>
  <cp:revision>91</cp:revision>
  <cp:lastPrinted>2018-09-13T15:06:29Z</cp:lastPrinted>
  <dcterms:created xsi:type="dcterms:W3CDTF">2015-10-19T13:50:18Z</dcterms:created>
  <dcterms:modified xsi:type="dcterms:W3CDTF">2018-09-13T15:11:59Z</dcterms:modified>
</cp:coreProperties>
</file>