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11" r:id="rId3"/>
    <p:sldId id="295" r:id="rId4"/>
    <p:sldId id="326" r:id="rId5"/>
    <p:sldId id="327" r:id="rId6"/>
    <p:sldId id="328" r:id="rId7"/>
    <p:sldId id="330" r:id="rId8"/>
    <p:sldId id="331" r:id="rId9"/>
    <p:sldId id="333" r:id="rId10"/>
    <p:sldId id="332" r:id="rId11"/>
    <p:sldId id="334" r:id="rId12"/>
    <p:sldId id="337" r:id="rId13"/>
    <p:sldId id="307" r:id="rId14"/>
    <p:sldId id="338" r:id="rId15"/>
    <p:sldId id="335" r:id="rId16"/>
    <p:sldId id="313" r:id="rId17"/>
  </p:sldIdLst>
  <p:sldSz cx="9144000" cy="6858000" type="screen4x3"/>
  <p:notesSz cx="6973888"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323" autoAdjust="0"/>
  </p:normalViewPr>
  <p:slideViewPr>
    <p:cSldViewPr>
      <p:cViewPr varScale="1">
        <p:scale>
          <a:sx n="63" d="100"/>
          <a:sy n="63" d="100"/>
        </p:scale>
        <p:origin x="1378" y="53"/>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255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7348C2-99E5-4FA5-B607-2339711FC8BA}" type="doc">
      <dgm:prSet loTypeId="urn:microsoft.com/office/officeart/2005/8/layout/cycle8" loCatId="cycle" qsTypeId="urn:microsoft.com/office/officeart/2005/8/quickstyle/simple1" qsCatId="simple" csTypeId="urn:microsoft.com/office/officeart/2005/8/colors/accent1_2" csCatId="accent1" phldr="1"/>
      <dgm:spPr/>
    </dgm:pt>
    <dgm:pt modelId="{4FFC72E2-BF11-4F94-870D-0848D4C19857}">
      <dgm:prSet phldrT="[Text]"/>
      <dgm:spPr/>
      <dgm:t>
        <a:bodyPr/>
        <a:lstStyle/>
        <a:p>
          <a:r>
            <a:rPr lang="en-US" dirty="0" smtClean="0"/>
            <a:t>Programming</a:t>
          </a:r>
          <a:endParaRPr lang="en-US" dirty="0"/>
        </a:p>
      </dgm:t>
    </dgm:pt>
    <dgm:pt modelId="{FDBECAA7-FEE5-451B-81A7-0741BFF117B1}" type="parTrans" cxnId="{59A8A46C-4D5D-445B-8630-DAF4798E99E4}">
      <dgm:prSet/>
      <dgm:spPr/>
      <dgm:t>
        <a:bodyPr/>
        <a:lstStyle/>
        <a:p>
          <a:endParaRPr lang="en-US"/>
        </a:p>
      </dgm:t>
    </dgm:pt>
    <dgm:pt modelId="{6CE9412C-DD21-4C17-BFE3-CFB2BD73BD6F}" type="sibTrans" cxnId="{59A8A46C-4D5D-445B-8630-DAF4798E99E4}">
      <dgm:prSet/>
      <dgm:spPr/>
      <dgm:t>
        <a:bodyPr/>
        <a:lstStyle/>
        <a:p>
          <a:endParaRPr lang="en-US"/>
        </a:p>
      </dgm:t>
    </dgm:pt>
    <dgm:pt modelId="{A17360BC-7633-47A9-B1BA-F65A8D3B8D40}">
      <dgm:prSet phldrT="[Text]"/>
      <dgm:spPr/>
      <dgm:t>
        <a:bodyPr/>
        <a:lstStyle/>
        <a:p>
          <a:r>
            <a:rPr lang="en-US" dirty="0" smtClean="0"/>
            <a:t>Public Outreach</a:t>
          </a:r>
          <a:endParaRPr lang="en-US" dirty="0"/>
        </a:p>
      </dgm:t>
    </dgm:pt>
    <dgm:pt modelId="{97308D2E-0C0C-4F9A-B6E3-8CC0EAD0453F}" type="parTrans" cxnId="{BAFF8517-E186-4742-8F5E-E1C41C8E089B}">
      <dgm:prSet/>
      <dgm:spPr/>
      <dgm:t>
        <a:bodyPr/>
        <a:lstStyle/>
        <a:p>
          <a:endParaRPr lang="en-US"/>
        </a:p>
      </dgm:t>
    </dgm:pt>
    <dgm:pt modelId="{0FB6A22D-ECD4-4678-AC80-967E9E913D80}" type="sibTrans" cxnId="{BAFF8517-E186-4742-8F5E-E1C41C8E089B}">
      <dgm:prSet/>
      <dgm:spPr/>
      <dgm:t>
        <a:bodyPr/>
        <a:lstStyle/>
        <a:p>
          <a:endParaRPr lang="en-US"/>
        </a:p>
      </dgm:t>
    </dgm:pt>
    <dgm:pt modelId="{D0C625C0-637E-4864-B186-07D880981D30}">
      <dgm:prSet phldrT="[Text]"/>
      <dgm:spPr/>
      <dgm:t>
        <a:bodyPr/>
        <a:lstStyle/>
        <a:p>
          <a:r>
            <a:rPr lang="en-US" dirty="0" smtClean="0"/>
            <a:t>Policy Change</a:t>
          </a:r>
          <a:endParaRPr lang="en-US" dirty="0"/>
        </a:p>
      </dgm:t>
    </dgm:pt>
    <dgm:pt modelId="{B687946B-5613-4125-A7EC-C62BFAD3B977}" type="parTrans" cxnId="{8E3630AA-EA3F-4347-8BFC-6E68BE84E32D}">
      <dgm:prSet/>
      <dgm:spPr/>
      <dgm:t>
        <a:bodyPr/>
        <a:lstStyle/>
        <a:p>
          <a:endParaRPr lang="en-US"/>
        </a:p>
      </dgm:t>
    </dgm:pt>
    <dgm:pt modelId="{E84F0CD2-69DE-4454-976E-3654937FB7C3}" type="sibTrans" cxnId="{8E3630AA-EA3F-4347-8BFC-6E68BE84E32D}">
      <dgm:prSet/>
      <dgm:spPr/>
      <dgm:t>
        <a:bodyPr/>
        <a:lstStyle/>
        <a:p>
          <a:endParaRPr lang="en-US"/>
        </a:p>
      </dgm:t>
    </dgm:pt>
    <dgm:pt modelId="{4470FC4A-8049-4472-8DF4-B2396A292004}" type="pres">
      <dgm:prSet presAssocID="{9B7348C2-99E5-4FA5-B607-2339711FC8BA}" presName="compositeShape" presStyleCnt="0">
        <dgm:presLayoutVars>
          <dgm:chMax val="7"/>
          <dgm:dir/>
          <dgm:resizeHandles val="exact"/>
        </dgm:presLayoutVars>
      </dgm:prSet>
      <dgm:spPr/>
    </dgm:pt>
    <dgm:pt modelId="{B7324435-97FB-4615-8C15-587F4D53E9CE}" type="pres">
      <dgm:prSet presAssocID="{9B7348C2-99E5-4FA5-B607-2339711FC8BA}" presName="wedge1" presStyleLbl="node1" presStyleIdx="0" presStyleCnt="3"/>
      <dgm:spPr/>
      <dgm:t>
        <a:bodyPr/>
        <a:lstStyle/>
        <a:p>
          <a:endParaRPr lang="en-US"/>
        </a:p>
      </dgm:t>
    </dgm:pt>
    <dgm:pt modelId="{08CA4108-0C5D-4C4A-B990-E9CF510862B4}" type="pres">
      <dgm:prSet presAssocID="{9B7348C2-99E5-4FA5-B607-2339711FC8BA}" presName="dummy1a" presStyleCnt="0"/>
      <dgm:spPr/>
    </dgm:pt>
    <dgm:pt modelId="{E32CA2E8-C4A7-4062-A158-B85F34DCE01E}" type="pres">
      <dgm:prSet presAssocID="{9B7348C2-99E5-4FA5-B607-2339711FC8BA}" presName="dummy1b" presStyleCnt="0"/>
      <dgm:spPr/>
    </dgm:pt>
    <dgm:pt modelId="{815F36F1-008B-454F-B80A-85689E73B103}" type="pres">
      <dgm:prSet presAssocID="{9B7348C2-99E5-4FA5-B607-2339711FC8BA}" presName="wedge1Tx" presStyleLbl="node1" presStyleIdx="0" presStyleCnt="3">
        <dgm:presLayoutVars>
          <dgm:chMax val="0"/>
          <dgm:chPref val="0"/>
          <dgm:bulletEnabled val="1"/>
        </dgm:presLayoutVars>
      </dgm:prSet>
      <dgm:spPr/>
      <dgm:t>
        <a:bodyPr/>
        <a:lstStyle/>
        <a:p>
          <a:endParaRPr lang="en-US"/>
        </a:p>
      </dgm:t>
    </dgm:pt>
    <dgm:pt modelId="{697CA39E-981D-4C81-9FEA-E87533A4F85A}" type="pres">
      <dgm:prSet presAssocID="{9B7348C2-99E5-4FA5-B607-2339711FC8BA}" presName="wedge2" presStyleLbl="node1" presStyleIdx="1" presStyleCnt="3"/>
      <dgm:spPr/>
      <dgm:t>
        <a:bodyPr/>
        <a:lstStyle/>
        <a:p>
          <a:endParaRPr lang="en-US"/>
        </a:p>
      </dgm:t>
    </dgm:pt>
    <dgm:pt modelId="{A767867F-C4FC-4167-BBE1-2C23D9189B9A}" type="pres">
      <dgm:prSet presAssocID="{9B7348C2-99E5-4FA5-B607-2339711FC8BA}" presName="dummy2a" presStyleCnt="0"/>
      <dgm:spPr/>
    </dgm:pt>
    <dgm:pt modelId="{895C3975-C5CE-4962-969D-CE6B45144196}" type="pres">
      <dgm:prSet presAssocID="{9B7348C2-99E5-4FA5-B607-2339711FC8BA}" presName="dummy2b" presStyleCnt="0"/>
      <dgm:spPr/>
    </dgm:pt>
    <dgm:pt modelId="{0C4148F3-83E8-495F-955F-9A4ED9EC64D5}" type="pres">
      <dgm:prSet presAssocID="{9B7348C2-99E5-4FA5-B607-2339711FC8BA}" presName="wedge2Tx" presStyleLbl="node1" presStyleIdx="1" presStyleCnt="3">
        <dgm:presLayoutVars>
          <dgm:chMax val="0"/>
          <dgm:chPref val="0"/>
          <dgm:bulletEnabled val="1"/>
        </dgm:presLayoutVars>
      </dgm:prSet>
      <dgm:spPr/>
      <dgm:t>
        <a:bodyPr/>
        <a:lstStyle/>
        <a:p>
          <a:endParaRPr lang="en-US"/>
        </a:p>
      </dgm:t>
    </dgm:pt>
    <dgm:pt modelId="{0A1FB1DE-C228-40E8-ABB4-1DCD5671D45E}" type="pres">
      <dgm:prSet presAssocID="{9B7348C2-99E5-4FA5-B607-2339711FC8BA}" presName="wedge3" presStyleLbl="node1" presStyleIdx="2" presStyleCnt="3"/>
      <dgm:spPr/>
      <dgm:t>
        <a:bodyPr/>
        <a:lstStyle/>
        <a:p>
          <a:endParaRPr lang="en-US"/>
        </a:p>
      </dgm:t>
    </dgm:pt>
    <dgm:pt modelId="{768D6DF3-18C4-4912-A385-67E22EF56AA0}" type="pres">
      <dgm:prSet presAssocID="{9B7348C2-99E5-4FA5-B607-2339711FC8BA}" presName="dummy3a" presStyleCnt="0"/>
      <dgm:spPr/>
    </dgm:pt>
    <dgm:pt modelId="{B45AA833-988A-4DBA-8BFA-41496D23BCEE}" type="pres">
      <dgm:prSet presAssocID="{9B7348C2-99E5-4FA5-B607-2339711FC8BA}" presName="dummy3b" presStyleCnt="0"/>
      <dgm:spPr/>
    </dgm:pt>
    <dgm:pt modelId="{5B46F435-17D8-4B13-966D-EE4D212F1906}" type="pres">
      <dgm:prSet presAssocID="{9B7348C2-99E5-4FA5-B607-2339711FC8BA}" presName="wedge3Tx" presStyleLbl="node1" presStyleIdx="2" presStyleCnt="3">
        <dgm:presLayoutVars>
          <dgm:chMax val="0"/>
          <dgm:chPref val="0"/>
          <dgm:bulletEnabled val="1"/>
        </dgm:presLayoutVars>
      </dgm:prSet>
      <dgm:spPr/>
      <dgm:t>
        <a:bodyPr/>
        <a:lstStyle/>
        <a:p>
          <a:endParaRPr lang="en-US"/>
        </a:p>
      </dgm:t>
    </dgm:pt>
    <dgm:pt modelId="{1E3C2E1D-8BA2-4FD6-A3BC-E0FF80E341B2}" type="pres">
      <dgm:prSet presAssocID="{6CE9412C-DD21-4C17-BFE3-CFB2BD73BD6F}" presName="arrowWedge1" presStyleLbl="fgSibTrans2D1" presStyleIdx="0" presStyleCnt="3"/>
      <dgm:spPr/>
    </dgm:pt>
    <dgm:pt modelId="{E8B4E534-24EE-4D64-920E-C2C3BC1D15BF}" type="pres">
      <dgm:prSet presAssocID="{0FB6A22D-ECD4-4678-AC80-967E9E913D80}" presName="arrowWedge2" presStyleLbl="fgSibTrans2D1" presStyleIdx="1" presStyleCnt="3"/>
      <dgm:spPr/>
    </dgm:pt>
    <dgm:pt modelId="{F9B80290-AC02-40D8-9A1F-A55AAE358B4D}" type="pres">
      <dgm:prSet presAssocID="{E84F0CD2-69DE-4454-976E-3654937FB7C3}" presName="arrowWedge3" presStyleLbl="fgSibTrans2D1" presStyleIdx="2" presStyleCnt="3"/>
      <dgm:spPr/>
    </dgm:pt>
  </dgm:ptLst>
  <dgm:cxnLst>
    <dgm:cxn modelId="{72A91B76-37FB-4319-B490-D69D9F7F011E}" type="presOf" srcId="{9B7348C2-99E5-4FA5-B607-2339711FC8BA}" destId="{4470FC4A-8049-4472-8DF4-B2396A292004}" srcOrd="0" destOrd="0" presId="urn:microsoft.com/office/officeart/2005/8/layout/cycle8"/>
    <dgm:cxn modelId="{57BC5CAC-3625-4036-B718-1F00C7A910F6}" type="presOf" srcId="{D0C625C0-637E-4864-B186-07D880981D30}" destId="{5B46F435-17D8-4B13-966D-EE4D212F1906}" srcOrd="1" destOrd="0" presId="urn:microsoft.com/office/officeart/2005/8/layout/cycle8"/>
    <dgm:cxn modelId="{CC6E9E5C-27B8-4258-8434-422E49237116}" type="presOf" srcId="{4FFC72E2-BF11-4F94-870D-0848D4C19857}" destId="{B7324435-97FB-4615-8C15-587F4D53E9CE}" srcOrd="0" destOrd="0" presId="urn:microsoft.com/office/officeart/2005/8/layout/cycle8"/>
    <dgm:cxn modelId="{8E3630AA-EA3F-4347-8BFC-6E68BE84E32D}" srcId="{9B7348C2-99E5-4FA5-B607-2339711FC8BA}" destId="{D0C625C0-637E-4864-B186-07D880981D30}" srcOrd="2" destOrd="0" parTransId="{B687946B-5613-4125-A7EC-C62BFAD3B977}" sibTransId="{E84F0CD2-69DE-4454-976E-3654937FB7C3}"/>
    <dgm:cxn modelId="{7D2373C9-9542-41B2-B984-25C639548B0F}" type="presOf" srcId="{4FFC72E2-BF11-4F94-870D-0848D4C19857}" destId="{815F36F1-008B-454F-B80A-85689E73B103}" srcOrd="1" destOrd="0" presId="urn:microsoft.com/office/officeart/2005/8/layout/cycle8"/>
    <dgm:cxn modelId="{BAFF8517-E186-4742-8F5E-E1C41C8E089B}" srcId="{9B7348C2-99E5-4FA5-B607-2339711FC8BA}" destId="{A17360BC-7633-47A9-B1BA-F65A8D3B8D40}" srcOrd="1" destOrd="0" parTransId="{97308D2E-0C0C-4F9A-B6E3-8CC0EAD0453F}" sibTransId="{0FB6A22D-ECD4-4678-AC80-967E9E913D80}"/>
    <dgm:cxn modelId="{E7D2391D-5145-48D8-BD9F-E033C56A1645}" type="presOf" srcId="{A17360BC-7633-47A9-B1BA-F65A8D3B8D40}" destId="{697CA39E-981D-4C81-9FEA-E87533A4F85A}" srcOrd="0" destOrd="0" presId="urn:microsoft.com/office/officeart/2005/8/layout/cycle8"/>
    <dgm:cxn modelId="{CA37C7C9-D9EF-40AD-8FFE-B67B441A4BB2}" type="presOf" srcId="{A17360BC-7633-47A9-B1BA-F65A8D3B8D40}" destId="{0C4148F3-83E8-495F-955F-9A4ED9EC64D5}" srcOrd="1" destOrd="0" presId="urn:microsoft.com/office/officeart/2005/8/layout/cycle8"/>
    <dgm:cxn modelId="{59A8A46C-4D5D-445B-8630-DAF4798E99E4}" srcId="{9B7348C2-99E5-4FA5-B607-2339711FC8BA}" destId="{4FFC72E2-BF11-4F94-870D-0848D4C19857}" srcOrd="0" destOrd="0" parTransId="{FDBECAA7-FEE5-451B-81A7-0741BFF117B1}" sibTransId="{6CE9412C-DD21-4C17-BFE3-CFB2BD73BD6F}"/>
    <dgm:cxn modelId="{B498FCD9-9F6E-49F1-A289-DE8FCFA4F90B}" type="presOf" srcId="{D0C625C0-637E-4864-B186-07D880981D30}" destId="{0A1FB1DE-C228-40E8-ABB4-1DCD5671D45E}" srcOrd="0" destOrd="0" presId="urn:microsoft.com/office/officeart/2005/8/layout/cycle8"/>
    <dgm:cxn modelId="{5991EB96-D24B-495A-88D7-65E27206081E}" type="presParOf" srcId="{4470FC4A-8049-4472-8DF4-B2396A292004}" destId="{B7324435-97FB-4615-8C15-587F4D53E9CE}" srcOrd="0" destOrd="0" presId="urn:microsoft.com/office/officeart/2005/8/layout/cycle8"/>
    <dgm:cxn modelId="{210B2C25-0E44-4F46-B84D-87359E6D62C7}" type="presParOf" srcId="{4470FC4A-8049-4472-8DF4-B2396A292004}" destId="{08CA4108-0C5D-4C4A-B990-E9CF510862B4}" srcOrd="1" destOrd="0" presId="urn:microsoft.com/office/officeart/2005/8/layout/cycle8"/>
    <dgm:cxn modelId="{6F5AB289-B199-485A-97A8-D6391F8246E9}" type="presParOf" srcId="{4470FC4A-8049-4472-8DF4-B2396A292004}" destId="{E32CA2E8-C4A7-4062-A158-B85F34DCE01E}" srcOrd="2" destOrd="0" presId="urn:microsoft.com/office/officeart/2005/8/layout/cycle8"/>
    <dgm:cxn modelId="{BF9BFDA6-57AA-499C-BB94-7E817961C767}" type="presParOf" srcId="{4470FC4A-8049-4472-8DF4-B2396A292004}" destId="{815F36F1-008B-454F-B80A-85689E73B103}" srcOrd="3" destOrd="0" presId="urn:microsoft.com/office/officeart/2005/8/layout/cycle8"/>
    <dgm:cxn modelId="{5657A839-168A-483C-A68C-6DDF46FC0EC9}" type="presParOf" srcId="{4470FC4A-8049-4472-8DF4-B2396A292004}" destId="{697CA39E-981D-4C81-9FEA-E87533A4F85A}" srcOrd="4" destOrd="0" presId="urn:microsoft.com/office/officeart/2005/8/layout/cycle8"/>
    <dgm:cxn modelId="{7C84B393-6F08-477D-BFC8-53A847EA68A3}" type="presParOf" srcId="{4470FC4A-8049-4472-8DF4-B2396A292004}" destId="{A767867F-C4FC-4167-BBE1-2C23D9189B9A}" srcOrd="5" destOrd="0" presId="urn:microsoft.com/office/officeart/2005/8/layout/cycle8"/>
    <dgm:cxn modelId="{CA9DDEF7-45F8-47ED-9582-2312E24046CB}" type="presParOf" srcId="{4470FC4A-8049-4472-8DF4-B2396A292004}" destId="{895C3975-C5CE-4962-969D-CE6B45144196}" srcOrd="6" destOrd="0" presId="urn:microsoft.com/office/officeart/2005/8/layout/cycle8"/>
    <dgm:cxn modelId="{FAC406A8-A09F-491E-A0E7-F44E22EC10AF}" type="presParOf" srcId="{4470FC4A-8049-4472-8DF4-B2396A292004}" destId="{0C4148F3-83E8-495F-955F-9A4ED9EC64D5}" srcOrd="7" destOrd="0" presId="urn:microsoft.com/office/officeart/2005/8/layout/cycle8"/>
    <dgm:cxn modelId="{8033D228-411F-4F74-8F94-844DDE5DAF27}" type="presParOf" srcId="{4470FC4A-8049-4472-8DF4-B2396A292004}" destId="{0A1FB1DE-C228-40E8-ABB4-1DCD5671D45E}" srcOrd="8" destOrd="0" presId="urn:microsoft.com/office/officeart/2005/8/layout/cycle8"/>
    <dgm:cxn modelId="{2CF59BC7-9021-47F4-B762-0C43AB1A40CE}" type="presParOf" srcId="{4470FC4A-8049-4472-8DF4-B2396A292004}" destId="{768D6DF3-18C4-4912-A385-67E22EF56AA0}" srcOrd="9" destOrd="0" presId="urn:microsoft.com/office/officeart/2005/8/layout/cycle8"/>
    <dgm:cxn modelId="{2E6301EA-B928-4380-9C6F-41D4320297EF}" type="presParOf" srcId="{4470FC4A-8049-4472-8DF4-B2396A292004}" destId="{B45AA833-988A-4DBA-8BFA-41496D23BCEE}" srcOrd="10" destOrd="0" presId="urn:microsoft.com/office/officeart/2005/8/layout/cycle8"/>
    <dgm:cxn modelId="{3827CC7B-339F-4FB9-B5B9-ACBB60EDC372}" type="presParOf" srcId="{4470FC4A-8049-4472-8DF4-B2396A292004}" destId="{5B46F435-17D8-4B13-966D-EE4D212F1906}" srcOrd="11" destOrd="0" presId="urn:microsoft.com/office/officeart/2005/8/layout/cycle8"/>
    <dgm:cxn modelId="{4009B77F-0D0C-4916-801E-97939B47C1E8}" type="presParOf" srcId="{4470FC4A-8049-4472-8DF4-B2396A292004}" destId="{1E3C2E1D-8BA2-4FD6-A3BC-E0FF80E341B2}" srcOrd="12" destOrd="0" presId="urn:microsoft.com/office/officeart/2005/8/layout/cycle8"/>
    <dgm:cxn modelId="{3F554936-54D5-47E4-BB40-A743518319BC}" type="presParOf" srcId="{4470FC4A-8049-4472-8DF4-B2396A292004}" destId="{E8B4E534-24EE-4D64-920E-C2C3BC1D15BF}" srcOrd="13" destOrd="0" presId="urn:microsoft.com/office/officeart/2005/8/layout/cycle8"/>
    <dgm:cxn modelId="{63C42A35-3D94-4F06-8E0A-77E9DFBAC171}" type="presParOf" srcId="{4470FC4A-8049-4472-8DF4-B2396A292004}" destId="{F9B80290-AC02-40D8-9A1F-A55AAE358B4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324435-97FB-4615-8C15-587F4D53E9CE}">
      <dsp:nvSpPr>
        <dsp:cNvPr id="0" name=""/>
        <dsp:cNvSpPr/>
      </dsp:nvSpPr>
      <dsp:spPr>
        <a:xfrm>
          <a:off x="1601207" y="334998"/>
          <a:ext cx="4329207" cy="4329207"/>
        </a:xfrm>
        <a:prstGeom prst="pie">
          <a:avLst>
            <a:gd name="adj1" fmla="val 16200000"/>
            <a:gd name="adj2" fmla="val 18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Programming</a:t>
          </a:r>
          <a:endParaRPr lang="en-US" sz="2100" kern="1200" dirty="0"/>
        </a:p>
      </dsp:txBody>
      <dsp:txXfrm>
        <a:off x="3882802" y="1252378"/>
        <a:ext cx="1546145" cy="1288454"/>
      </dsp:txXfrm>
    </dsp:sp>
    <dsp:sp modelId="{697CA39E-981D-4C81-9FEA-E87533A4F85A}">
      <dsp:nvSpPr>
        <dsp:cNvPr id="0" name=""/>
        <dsp:cNvSpPr/>
      </dsp:nvSpPr>
      <dsp:spPr>
        <a:xfrm>
          <a:off x="1512046" y="489612"/>
          <a:ext cx="4329207" cy="4329207"/>
        </a:xfrm>
        <a:prstGeom prst="pie">
          <a:avLst>
            <a:gd name="adj1" fmla="val 1800000"/>
            <a:gd name="adj2" fmla="val 90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Public Outreach</a:t>
          </a:r>
          <a:endParaRPr lang="en-US" sz="2100" kern="1200" dirty="0"/>
        </a:p>
      </dsp:txBody>
      <dsp:txXfrm>
        <a:off x="2542809" y="3298444"/>
        <a:ext cx="2319218" cy="1133840"/>
      </dsp:txXfrm>
    </dsp:sp>
    <dsp:sp modelId="{0A1FB1DE-C228-40E8-ABB4-1DCD5671D45E}">
      <dsp:nvSpPr>
        <dsp:cNvPr id="0" name=""/>
        <dsp:cNvSpPr/>
      </dsp:nvSpPr>
      <dsp:spPr>
        <a:xfrm>
          <a:off x="1422884" y="334998"/>
          <a:ext cx="4329207" cy="4329207"/>
        </a:xfrm>
        <a:prstGeom prst="pie">
          <a:avLst>
            <a:gd name="adj1" fmla="val 9000000"/>
            <a:gd name="adj2" fmla="val 1620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en-US" sz="2100" kern="1200" dirty="0" smtClean="0"/>
            <a:t>Policy Change</a:t>
          </a:r>
          <a:endParaRPr lang="en-US" sz="2100" kern="1200" dirty="0"/>
        </a:p>
      </dsp:txBody>
      <dsp:txXfrm>
        <a:off x="1924351" y="1252378"/>
        <a:ext cx="1546145" cy="1288454"/>
      </dsp:txXfrm>
    </dsp:sp>
    <dsp:sp modelId="{1E3C2E1D-8BA2-4FD6-A3BC-E0FF80E341B2}">
      <dsp:nvSpPr>
        <dsp:cNvPr id="0" name=""/>
        <dsp:cNvSpPr/>
      </dsp:nvSpPr>
      <dsp:spPr>
        <a:xfrm>
          <a:off x="1333565" y="66999"/>
          <a:ext cx="4865205" cy="486520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8B4E534-24EE-4D64-920E-C2C3BC1D15BF}">
      <dsp:nvSpPr>
        <dsp:cNvPr id="0" name=""/>
        <dsp:cNvSpPr/>
      </dsp:nvSpPr>
      <dsp:spPr>
        <a:xfrm>
          <a:off x="1244047" y="221340"/>
          <a:ext cx="4865205" cy="486520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9B80290-AC02-40D8-9A1F-A55AAE358B4D}">
      <dsp:nvSpPr>
        <dsp:cNvPr id="0" name=""/>
        <dsp:cNvSpPr/>
      </dsp:nvSpPr>
      <dsp:spPr>
        <a:xfrm>
          <a:off x="1154529" y="66999"/>
          <a:ext cx="4865205" cy="486520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2018" cy="461804"/>
          </a:xfrm>
          <a:prstGeom prst="rect">
            <a:avLst/>
          </a:prstGeom>
        </p:spPr>
        <p:txBody>
          <a:bodyPr vert="horz" lIns="92620" tIns="46310" rIns="92620" bIns="46310" rtlCol="0"/>
          <a:lstStyle>
            <a:lvl1pPr algn="l">
              <a:defRPr sz="1200"/>
            </a:lvl1pPr>
          </a:lstStyle>
          <a:p>
            <a:endParaRPr lang="en-US" dirty="0"/>
          </a:p>
        </p:txBody>
      </p:sp>
      <p:sp>
        <p:nvSpPr>
          <p:cNvPr id="3" name="Date Placeholder 2"/>
          <p:cNvSpPr>
            <a:spLocks noGrp="1"/>
          </p:cNvSpPr>
          <p:nvPr>
            <p:ph type="dt" idx="1"/>
          </p:nvPr>
        </p:nvSpPr>
        <p:spPr>
          <a:xfrm>
            <a:off x="3950256" y="0"/>
            <a:ext cx="3022018" cy="461804"/>
          </a:xfrm>
          <a:prstGeom prst="rect">
            <a:avLst/>
          </a:prstGeom>
        </p:spPr>
        <p:txBody>
          <a:bodyPr vert="horz" lIns="92620" tIns="46310" rIns="92620" bIns="46310" rtlCol="0"/>
          <a:lstStyle>
            <a:lvl1pPr algn="r">
              <a:defRPr sz="1200"/>
            </a:lvl1pPr>
          </a:lstStyle>
          <a:p>
            <a:fld id="{813C1144-1813-4DF4-BBE2-5C1043A7998C}" type="datetimeFigureOut">
              <a:rPr lang="en-US" smtClean="0"/>
              <a:t>9/12/2017</a:t>
            </a:fld>
            <a:endParaRPr lang="en-US" dirty="0"/>
          </a:p>
        </p:txBody>
      </p:sp>
      <p:sp>
        <p:nvSpPr>
          <p:cNvPr id="4" name="Slide Image Placeholder 3"/>
          <p:cNvSpPr>
            <a:spLocks noGrp="1" noRot="1" noChangeAspect="1"/>
          </p:cNvSpPr>
          <p:nvPr>
            <p:ph type="sldImg" idx="2"/>
          </p:nvPr>
        </p:nvSpPr>
        <p:spPr>
          <a:xfrm>
            <a:off x="1177925" y="692150"/>
            <a:ext cx="4618038" cy="3463925"/>
          </a:xfrm>
          <a:prstGeom prst="rect">
            <a:avLst/>
          </a:prstGeom>
          <a:noFill/>
          <a:ln w="12700">
            <a:solidFill>
              <a:prstClr val="black"/>
            </a:solidFill>
          </a:ln>
        </p:spPr>
        <p:txBody>
          <a:bodyPr vert="horz" lIns="92620" tIns="46310" rIns="92620" bIns="46310" rtlCol="0" anchor="ctr"/>
          <a:lstStyle/>
          <a:p>
            <a:endParaRPr lang="en-US" dirty="0"/>
          </a:p>
        </p:txBody>
      </p:sp>
      <p:sp>
        <p:nvSpPr>
          <p:cNvPr id="5" name="Notes Placeholder 4"/>
          <p:cNvSpPr>
            <a:spLocks noGrp="1"/>
          </p:cNvSpPr>
          <p:nvPr>
            <p:ph type="body" sz="quarter" idx="3"/>
          </p:nvPr>
        </p:nvSpPr>
        <p:spPr>
          <a:xfrm>
            <a:off x="697389" y="4387136"/>
            <a:ext cx="5579110" cy="4156234"/>
          </a:xfrm>
          <a:prstGeom prst="rect">
            <a:avLst/>
          </a:prstGeom>
        </p:spPr>
        <p:txBody>
          <a:bodyPr vert="horz" lIns="92620" tIns="46310" rIns="92620" bIns="4631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72668"/>
            <a:ext cx="3022018" cy="461804"/>
          </a:xfrm>
          <a:prstGeom prst="rect">
            <a:avLst/>
          </a:prstGeom>
        </p:spPr>
        <p:txBody>
          <a:bodyPr vert="horz" lIns="92620" tIns="46310" rIns="92620" bIns="4631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50256" y="8772668"/>
            <a:ext cx="3022018" cy="461804"/>
          </a:xfrm>
          <a:prstGeom prst="rect">
            <a:avLst/>
          </a:prstGeom>
        </p:spPr>
        <p:txBody>
          <a:bodyPr vert="horz" lIns="92620" tIns="46310" rIns="92620" bIns="46310" rtlCol="0" anchor="b"/>
          <a:lstStyle>
            <a:lvl1pPr algn="r">
              <a:defRPr sz="1200"/>
            </a:lvl1pPr>
          </a:lstStyle>
          <a:p>
            <a:fld id="{C5E33CCA-36A1-4A94-B788-AF068CDC0768}" type="slidenum">
              <a:rPr lang="en-US" smtClean="0"/>
              <a:t>‹#›</a:t>
            </a:fld>
            <a:endParaRPr lang="en-US" dirty="0"/>
          </a:p>
        </p:txBody>
      </p:sp>
    </p:spTree>
    <p:extLst>
      <p:ext uri="{BB962C8B-B14F-4D97-AF65-F5344CB8AC3E}">
        <p14:creationId xmlns:p14="http://schemas.microsoft.com/office/powerpoint/2010/main" val="1617510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2</a:t>
            </a:fld>
            <a:endParaRPr lang="en-US" dirty="0"/>
          </a:p>
        </p:txBody>
      </p:sp>
    </p:spTree>
    <p:extLst>
      <p:ext uri="{BB962C8B-B14F-4D97-AF65-F5344CB8AC3E}">
        <p14:creationId xmlns:p14="http://schemas.microsoft.com/office/powerpoint/2010/main" val="4154731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our younger walkers,</a:t>
            </a:r>
            <a:r>
              <a:rPr lang="en-US" baseline="0" dirty="0" smtClean="0"/>
              <a:t> who is a type 1 diabetic, shows the before and after blood glucose readings from her insulin pump that is connected to her continuous glucose monitor.  After just a half hour of moderate-paced walking, her blood glucose level dipped 34 points and landed well within target range.  Lends credence to the power of walking and vividly illustrates that fact better than any words could convey.  Makes you a believer.  Lots of research looks at narrative persuasion.  Health communicators are looking to impart often complex and complicated health messages to get people to change their unhealthy behaviors.  Always lots of resistance.  There is growing body of evidence that suggests that purely evidence-based or data-based approach to health communication is insufficient.  But narrative persuasion (telling the story in a humanistic, feature-like way) is a powerful tool to achieving behavior change.  The receiver of the message becomes more wedded to the image and/or story and therefore has less resistance.  Stories elicit a greater emotional response. Narratives can also resonate with the social values of a particular group, promoting a deeper understanding and a dissemination of a message through the community,  Especially useful with hard-to-reach populations.  Cognitive and behavioral sciences help communicators better understand human thought and motivation and help us better tell the story.  Can measure effective using the Perception of Narrative Performance Scales.  </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14</a:t>
            </a:fld>
            <a:endParaRPr lang="en-US" dirty="0"/>
          </a:p>
        </p:txBody>
      </p:sp>
    </p:spTree>
    <p:extLst>
      <p:ext uri="{BB962C8B-B14F-4D97-AF65-F5344CB8AC3E}">
        <p14:creationId xmlns:p14="http://schemas.microsoft.com/office/powerpoint/2010/main" val="8609489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15</a:t>
            </a:fld>
            <a:endParaRPr lang="en-US" dirty="0"/>
          </a:p>
        </p:txBody>
      </p:sp>
    </p:spTree>
    <p:extLst>
      <p:ext uri="{BB962C8B-B14F-4D97-AF65-F5344CB8AC3E}">
        <p14:creationId xmlns:p14="http://schemas.microsoft.com/office/powerpoint/2010/main" val="21486146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4" name="Slide Number Placeholder 3"/>
          <p:cNvSpPr>
            <a:spLocks noGrp="1"/>
          </p:cNvSpPr>
          <p:nvPr>
            <p:ph type="sldNum" sz="quarter" idx="5"/>
          </p:nvPr>
        </p:nvSpPr>
        <p:spPr/>
        <p:txBody>
          <a:bodyPr/>
          <a:lstStyle/>
          <a:p>
            <a:pPr>
              <a:defRPr/>
            </a:pPr>
            <a:fld id="{5D516D5E-6F4A-411F-BF8F-5BF4960087AB}" type="slidenum">
              <a:rPr lang="en-US" smtClean="0"/>
              <a:pPr>
                <a:defRPr/>
              </a:pPr>
              <a:t>16</a:t>
            </a:fld>
            <a:endParaRPr lang="en-US" dirty="0"/>
          </a:p>
        </p:txBody>
      </p:sp>
    </p:spTree>
    <p:extLst>
      <p:ext uri="{BB962C8B-B14F-4D97-AF65-F5344CB8AC3E}">
        <p14:creationId xmlns:p14="http://schemas.microsoft.com/office/powerpoint/2010/main" val="3664394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Quick</a:t>
            </a:r>
            <a:r>
              <a:rPr lang="en-US" baseline="0" dirty="0" smtClean="0"/>
              <a:t> few words on LIHC’s evolution.  PA mandate required local health depts and hospitals to jointly conduct a community health needs assessment.  NSHC natural convening agency for that.  Conducted assessment in 2013 and then completed the 2016 CNHA for second three-year PA cycle.  Same priorities revealed.  </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3</a:t>
            </a:fld>
            <a:endParaRPr lang="en-US" dirty="0"/>
          </a:p>
        </p:txBody>
      </p:sp>
    </p:spTree>
    <p:extLst>
      <p:ext uri="{BB962C8B-B14F-4D97-AF65-F5344CB8AC3E}">
        <p14:creationId xmlns:p14="http://schemas.microsoft.com/office/powerpoint/2010/main" val="1250869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all competitors,</a:t>
            </a:r>
            <a:r>
              <a:rPr lang="en-US" baseline="0" dirty="0" smtClean="0"/>
              <a:t> beholden to our own organizational priorities, time constraints, etc.  But data drove our compromise.  Data clear that we needed to do something to chip away at the prevalence of chronic disease – especially those related to obesity.  Members embraced walking as a physical activity everyone could promote among their organizations and the constituents they serve  Cheap, easy, and can be done any where – just about.  Research is definitive about the health benefits of walking no matter how fast or slow you go.  </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4</a:t>
            </a:fld>
            <a:endParaRPr lang="en-US" dirty="0"/>
          </a:p>
        </p:txBody>
      </p:sp>
    </p:spTree>
    <p:extLst>
      <p:ext uri="{BB962C8B-B14F-4D97-AF65-F5344CB8AC3E}">
        <p14:creationId xmlns:p14="http://schemas.microsoft.com/office/powerpoint/2010/main" val="65125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Policy change via Complete Streets implementation</a:t>
            </a:r>
            <a:r>
              <a:rPr lang="en-US" baseline="0" dirty="0" smtClean="0"/>
              <a:t> – successful in two communities – Wyandanch (way signage, crosswalks, curb cuts)  East Meadow (Eisenhower Park installed bike lane, improved walking path, lighting)  Work with two county planning depts. to ensure complete street concept incorporated into all design and planning when possible.  Promote health connection between enhanced built environment improvements.  Programming manifested by way of a health promotion campaign LIHC developed.  Includes public walks and web-based walking initiative through a portal to record steps and compete for prizes.  All ties into public outreach, which is further enhanced by media relations efforts. </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5</a:t>
            </a:fld>
            <a:endParaRPr lang="en-US" dirty="0"/>
          </a:p>
        </p:txBody>
      </p:sp>
    </p:spTree>
    <p:extLst>
      <p:ext uri="{BB962C8B-B14F-4D97-AF65-F5344CB8AC3E}">
        <p14:creationId xmlns:p14="http://schemas.microsoft.com/office/powerpoint/2010/main" val="1498605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Health promotion campaign to</a:t>
            </a:r>
            <a:r>
              <a:rPr lang="en-US" baseline="0" dirty="0" smtClean="0"/>
              <a:t> encourage walking officially debuted in April 2016 alongside the LIHC’s interactive website.  Health communications overarching theme places less emphasis on the word “walking” and favors the word “feet” to impart a less authoritative tone and minimize walking viewed as a chore.  Messaging draws upon NIH tenets of clear and simple communication to achieve effective health communication and eventual behavior change.  Public communication messages are colloquial, almost conversational in their approach to education and learning.   T</a:t>
            </a:r>
            <a:r>
              <a:rPr lang="en-US" dirty="0"/>
              <a:t>he messaging holds true to NIH clear communication principles and is based on psycho-social science behind human and behavior change dynamics both in individual and social-ecological settings.</a:t>
            </a:r>
            <a:endParaRPr lang="en-US" dirty="0" smtClean="0">
              <a:effectLst/>
            </a:endParaRPr>
          </a:p>
          <a:p>
            <a:r>
              <a:rPr lang="en-US" dirty="0"/>
              <a:t>Have support of physician community and also depending upon other primary care providers – NPs, PAs – to promote the message and campaign through a Recommendation for Walking slip offered at the patient encounter</a:t>
            </a:r>
            <a:endParaRPr lang="en-US" dirty="0" smtClean="0">
              <a:effectLst/>
            </a:endParaRPr>
          </a:p>
          <a:p>
            <a:r>
              <a:rPr lang="en-US" dirty="0"/>
              <a:t>Participants can log and track their minutes moved, miles walked, or steps taken through the portal and compete with themselves and others  - chance to win prizes offers incentives</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6</a:t>
            </a:fld>
            <a:endParaRPr lang="en-US" dirty="0"/>
          </a:p>
        </p:txBody>
      </p:sp>
    </p:spTree>
    <p:extLst>
      <p:ext uri="{BB962C8B-B14F-4D97-AF65-F5344CB8AC3E}">
        <p14:creationId xmlns:p14="http://schemas.microsoft.com/office/powerpoint/2010/main" val="928859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Recommendation</a:t>
            </a:r>
            <a:r>
              <a:rPr lang="en-US" baseline="0" dirty="0" smtClean="0"/>
              <a:t> for Walking slip actually pre-dates the formal AYRF health communications campaign.  Early in the LIHC’s history, participants were eager to find a way to pull in physicians and other healthcare providers – NPs, PAs, even physical therapists – who would recommend walking to their patients during a visit.  The JAMA article was used as a way to lend credibility to the effort.  “Making Physical Activity Counseling a Priority in the Clinical Practice.”  Noted the research that a person is more motivated to act when given a visual prompt, and the prompt carries greater validity when it comes from a trusted healthcare professional.  Increases odds desired behavior change will occur.  </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7</a:t>
            </a:fld>
            <a:endParaRPr lang="en-US" dirty="0"/>
          </a:p>
        </p:txBody>
      </p:sp>
    </p:spTree>
    <p:extLst>
      <p:ext uri="{BB962C8B-B14F-4D97-AF65-F5344CB8AC3E}">
        <p14:creationId xmlns:p14="http://schemas.microsoft.com/office/powerpoint/2010/main" val="39829190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WALKING OPPORTUNITIES PAGE - 4% of our traffic comes to our site after finding our Walking </a:t>
            </a:r>
            <a:r>
              <a:rPr lang="en-US" dirty="0" err="1" smtClean="0"/>
              <a:t>Opps</a:t>
            </a:r>
            <a:r>
              <a:rPr lang="en-US" dirty="0" smtClean="0"/>
              <a:t> page somewhere</a:t>
            </a:r>
            <a:r>
              <a:rPr lang="en-US" baseline="0" dirty="0" smtClean="0"/>
              <a:t> else on the web, via popping up on a search engine like google.  BLOG POST UNIQUE PAGEVIEWS - </a:t>
            </a:r>
            <a:r>
              <a:rPr lang="en-US" sz="1200" b="0" i="0" kern="1200" dirty="0" smtClean="0">
                <a:solidFill>
                  <a:schemeClr val="tx1"/>
                </a:solidFill>
                <a:effectLst/>
                <a:latin typeface="+mn-lt"/>
                <a:ea typeface="+mn-ea"/>
                <a:cs typeface="+mn-cs"/>
              </a:rPr>
              <a:t>Unique Pageviews</a:t>
            </a:r>
            <a:r>
              <a:rPr lang="en-US" sz="1200" b="0" i="0" kern="1200" baseline="0" dirty="0" smtClean="0">
                <a:solidFill>
                  <a:schemeClr val="tx1"/>
                </a:solidFill>
                <a:effectLst/>
                <a:latin typeface="+mn-lt"/>
                <a:ea typeface="+mn-ea"/>
                <a:cs typeface="+mn-cs"/>
              </a:rPr>
              <a:t> is the number of times that a new session on our site included THESE specific pages. In simpler terms, these are our most visited pages.   The 60,500 total miles represents traversing Long Island 512 times – 60,500 divided by 118 miles (that is length of LI from tip to tip).  </a:t>
            </a:r>
            <a:endParaRPr lang="en-US" dirty="0" smtClean="0"/>
          </a:p>
          <a:p>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9</a:t>
            </a:fld>
            <a:endParaRPr lang="en-US" dirty="0"/>
          </a:p>
        </p:txBody>
      </p:sp>
    </p:spTree>
    <p:extLst>
      <p:ext uri="{BB962C8B-B14F-4D97-AF65-F5344CB8AC3E}">
        <p14:creationId xmlns:p14="http://schemas.microsoft.com/office/powerpoint/2010/main" val="18868629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10</a:t>
            </a:fld>
            <a:endParaRPr lang="en-US" dirty="0"/>
          </a:p>
        </p:txBody>
      </p:sp>
    </p:spTree>
    <p:extLst>
      <p:ext uri="{BB962C8B-B14F-4D97-AF65-F5344CB8AC3E}">
        <p14:creationId xmlns:p14="http://schemas.microsoft.com/office/powerpoint/2010/main" val="3392513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Twitter post shone.  One shows almost</a:t>
            </a:r>
            <a:r>
              <a:rPr lang="en-US" baseline="0" dirty="0" smtClean="0"/>
              <a:t> 19,000 impressions – we put some money into more finely targeting this tweet – via our digital content agency.  The 1777 are organic tweets.  The other post builds on post of one of our partners. </a:t>
            </a:r>
            <a:endParaRPr lang="en-US" dirty="0"/>
          </a:p>
        </p:txBody>
      </p:sp>
      <p:sp>
        <p:nvSpPr>
          <p:cNvPr id="4" name="Slide Number Placeholder 3"/>
          <p:cNvSpPr>
            <a:spLocks noGrp="1"/>
          </p:cNvSpPr>
          <p:nvPr>
            <p:ph type="sldNum" sz="quarter" idx="10"/>
          </p:nvPr>
        </p:nvSpPr>
        <p:spPr/>
        <p:txBody>
          <a:bodyPr/>
          <a:lstStyle/>
          <a:p>
            <a:fld id="{C5E33CCA-36A1-4A94-B788-AF068CDC0768}" type="slidenum">
              <a:rPr lang="en-US" smtClean="0"/>
              <a:t>11</a:t>
            </a:fld>
            <a:endParaRPr lang="en-US" dirty="0"/>
          </a:p>
        </p:txBody>
      </p:sp>
    </p:spTree>
    <p:extLst>
      <p:ext uri="{BB962C8B-B14F-4D97-AF65-F5344CB8AC3E}">
        <p14:creationId xmlns:p14="http://schemas.microsoft.com/office/powerpoint/2010/main" val="1826577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980175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0002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3992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84087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936970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19400" y="5791200"/>
            <a:ext cx="3429000" cy="831532"/>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0709459"/>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914400" rtl="0" eaLnBrk="1" latinLnBrk="0" hangingPunct="1">
        <a:spcBef>
          <a:spcPct val="0"/>
        </a:spcBef>
        <a:buNone/>
        <a:defRPr sz="4400" b="1" kern="1200">
          <a:solidFill>
            <a:srgbClr val="FFFF00"/>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560522">
            <a:off x="-894" y="2195310"/>
            <a:ext cx="7114714" cy="4148580"/>
          </a:xfrm>
          <a:prstGeom prst="rect">
            <a:avLst/>
          </a:prstGeom>
        </p:spPr>
      </p:pic>
      <p:sp>
        <p:nvSpPr>
          <p:cNvPr id="2" name="Title 1"/>
          <p:cNvSpPr>
            <a:spLocks noGrp="1"/>
          </p:cNvSpPr>
          <p:nvPr>
            <p:ph type="ctrTitle"/>
          </p:nvPr>
        </p:nvSpPr>
        <p:spPr>
          <a:xfrm>
            <a:off x="685800" y="1219200"/>
            <a:ext cx="7772400" cy="1470025"/>
          </a:xfrm>
        </p:spPr>
        <p:txBody>
          <a:bodyPr>
            <a:normAutofit fontScale="90000"/>
          </a:bodyPr>
          <a:lstStyle/>
          <a:p>
            <a:r>
              <a:rPr lang="en-US" dirty="0"/>
              <a:t/>
            </a:r>
            <a:br>
              <a:rPr lang="en-US" dirty="0"/>
            </a:br>
            <a:r>
              <a:rPr lang="en-US" dirty="0" smtClean="0"/>
              <a:t>Walk the Talk: A Coalition Laces Up and Steps Out</a:t>
            </a:r>
            <a:endParaRPr lang="en-US" dirty="0"/>
          </a:p>
        </p:txBody>
      </p:sp>
      <p:sp>
        <p:nvSpPr>
          <p:cNvPr id="3" name="Subtitle 2"/>
          <p:cNvSpPr>
            <a:spLocks noGrp="1"/>
          </p:cNvSpPr>
          <p:nvPr>
            <p:ph type="subTitle" idx="1"/>
          </p:nvPr>
        </p:nvSpPr>
        <p:spPr>
          <a:xfrm>
            <a:off x="685800" y="3276600"/>
            <a:ext cx="7467600" cy="2133600"/>
          </a:xfrm>
        </p:spPr>
        <p:txBody>
          <a:bodyPr>
            <a:normAutofit fontScale="85000" lnSpcReduction="20000"/>
          </a:bodyPr>
          <a:lstStyle/>
          <a:p>
            <a:r>
              <a:rPr lang="en-US" dirty="0" smtClean="0"/>
              <a:t>September 14, 2017</a:t>
            </a:r>
          </a:p>
          <a:p>
            <a:endParaRPr lang="en-US" dirty="0" smtClean="0"/>
          </a:p>
          <a:p>
            <a:r>
              <a:rPr lang="en-US" dirty="0" smtClean="0"/>
              <a:t>National Walking Summit 2017</a:t>
            </a:r>
          </a:p>
          <a:p>
            <a:r>
              <a:rPr lang="en-US" dirty="0" smtClean="0"/>
              <a:t>St. Paul, MN</a:t>
            </a:r>
          </a:p>
          <a:p>
            <a:r>
              <a:rPr lang="en-US" dirty="0" smtClean="0"/>
              <a:t> </a:t>
            </a:r>
          </a:p>
          <a:p>
            <a:endParaRPr lang="en-US" dirty="0" smtClean="0"/>
          </a:p>
          <a:p>
            <a:endParaRPr lang="en-US" dirty="0"/>
          </a:p>
        </p:txBody>
      </p:sp>
    </p:spTree>
    <p:extLst>
      <p:ext uri="{BB962C8B-B14F-4D97-AF65-F5344CB8AC3E}">
        <p14:creationId xmlns:p14="http://schemas.microsoft.com/office/powerpoint/2010/main" val="9591852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lstStyle/>
          <a:p>
            <a:r>
              <a:rPr lang="en-US" dirty="0" smtClean="0"/>
              <a:t>Noteworthy Activities</a:t>
            </a:r>
            <a:endParaRPr lang="en-US" dirty="0"/>
          </a:p>
        </p:txBody>
      </p:sp>
      <p:sp>
        <p:nvSpPr>
          <p:cNvPr id="3" name="Content Placeholder 2"/>
          <p:cNvSpPr>
            <a:spLocks noGrp="1"/>
          </p:cNvSpPr>
          <p:nvPr>
            <p:ph idx="1"/>
          </p:nvPr>
        </p:nvSpPr>
        <p:spPr>
          <a:xfrm>
            <a:off x="457200" y="1066800"/>
            <a:ext cx="8229600" cy="4525963"/>
          </a:xfrm>
        </p:spPr>
        <p:txBody>
          <a:bodyPr>
            <a:normAutofit lnSpcReduction="10000"/>
          </a:bodyPr>
          <a:lstStyle/>
          <a:p>
            <a:r>
              <a:rPr lang="en-US" dirty="0" smtClean="0"/>
              <a:t>Six walks for the public, since 2015 </a:t>
            </a:r>
          </a:p>
          <a:p>
            <a:r>
              <a:rPr lang="en-US" dirty="0" smtClean="0"/>
              <a:t>Two Complete Streets policy projects completed, emphasizing safe walkable communities for exercise and good health</a:t>
            </a:r>
          </a:p>
          <a:p>
            <a:r>
              <a:rPr lang="en-US" dirty="0" smtClean="0"/>
              <a:t>AYRF platform used by CBO for its Healthy Schools initiative</a:t>
            </a:r>
          </a:p>
          <a:p>
            <a:r>
              <a:rPr lang="en-US" dirty="0" err="1" smtClean="0"/>
              <a:t>Kohls</a:t>
            </a:r>
            <a:r>
              <a:rPr lang="en-US" dirty="0" smtClean="0"/>
              <a:t> Cares for Kids grant – lead grantee using AYRF platform for school-based initiative to combat obesity</a:t>
            </a:r>
          </a:p>
          <a:p>
            <a:endParaRPr lang="en-US" dirty="0" smtClean="0"/>
          </a:p>
          <a:p>
            <a:endParaRPr lang="en-US" dirty="0" smtClean="0"/>
          </a:p>
          <a:p>
            <a:endParaRPr lang="en-US" dirty="0" smtClean="0"/>
          </a:p>
          <a:p>
            <a:endParaRPr lang="en-US" dirty="0" smtClean="0"/>
          </a:p>
          <a:p>
            <a:pPr lvl="1"/>
            <a:endParaRPr lang="en-US" dirty="0"/>
          </a:p>
        </p:txBody>
      </p:sp>
    </p:spTree>
    <p:extLst>
      <p:ext uri="{BB962C8B-B14F-4D97-AF65-F5344CB8AC3E}">
        <p14:creationId xmlns:p14="http://schemas.microsoft.com/office/powerpoint/2010/main" val="36940407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normAutofit/>
          </a:bodyPr>
          <a:lstStyle/>
          <a:p>
            <a:r>
              <a:rPr lang="en-US" dirty="0" smtClean="0"/>
              <a:t>Public Outreach Activities</a:t>
            </a:r>
            <a:endParaRPr lang="en-US" dirty="0"/>
          </a:p>
        </p:txBody>
      </p:sp>
      <p:sp>
        <p:nvSpPr>
          <p:cNvPr id="3" name="Content Placeholder 2"/>
          <p:cNvSpPr>
            <a:spLocks noGrp="1"/>
          </p:cNvSpPr>
          <p:nvPr>
            <p:ph idx="1"/>
          </p:nvPr>
        </p:nvSpPr>
        <p:spPr>
          <a:xfrm>
            <a:off x="457200" y="1066800"/>
            <a:ext cx="4267200" cy="4525963"/>
          </a:xfrm>
        </p:spPr>
        <p:txBody>
          <a:bodyPr>
            <a:normAutofit fontScale="85000" lnSpcReduction="10000"/>
          </a:bodyPr>
          <a:lstStyle/>
          <a:p>
            <a:r>
              <a:rPr lang="en-US" dirty="0" smtClean="0"/>
              <a:t>Social Media efforts #</a:t>
            </a:r>
            <a:r>
              <a:rPr lang="en-US" dirty="0" err="1" smtClean="0"/>
              <a:t>ReadyFeet</a:t>
            </a:r>
            <a:endParaRPr lang="en-US" dirty="0" smtClean="0"/>
          </a:p>
          <a:p>
            <a:r>
              <a:rPr lang="en-US" dirty="0" smtClean="0"/>
              <a:t>Earned media placements</a:t>
            </a:r>
          </a:p>
          <a:p>
            <a:pPr lvl="1"/>
            <a:r>
              <a:rPr lang="en-US" dirty="0" smtClean="0"/>
              <a:t>“Easy as a Walk in the Park”</a:t>
            </a:r>
          </a:p>
          <a:p>
            <a:pPr lvl="1"/>
            <a:r>
              <a:rPr lang="en-US" dirty="0" smtClean="0"/>
              <a:t>“</a:t>
            </a:r>
            <a:r>
              <a:rPr lang="en-US" dirty="0"/>
              <a:t>Long Islanders put their best foot </a:t>
            </a:r>
            <a:r>
              <a:rPr lang="en-US" dirty="0" smtClean="0"/>
              <a:t>forward”</a:t>
            </a:r>
          </a:p>
          <a:p>
            <a:r>
              <a:rPr lang="en-US" dirty="0" smtClean="0"/>
              <a:t>PSA </a:t>
            </a:r>
            <a:endParaRPr lang="en-US" dirty="0"/>
          </a:p>
          <a:p>
            <a:r>
              <a:rPr lang="en-US" dirty="0" smtClean="0"/>
              <a:t>Partners’ health fairs and public events</a:t>
            </a:r>
          </a:p>
          <a:p>
            <a:r>
              <a:rPr lang="en-US" dirty="0" smtClean="0"/>
              <a:t>Library partnerships</a:t>
            </a:r>
          </a:p>
          <a:p>
            <a:endParaRPr lang="en-US" dirty="0" smtClean="0"/>
          </a:p>
          <a:p>
            <a:endParaRPr lang="en-US" dirty="0" smtClean="0"/>
          </a:p>
          <a:p>
            <a:pPr lvl="1"/>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7282" y="914400"/>
            <a:ext cx="4008326" cy="3435708"/>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8813" y="3515997"/>
            <a:ext cx="4008326" cy="2859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5286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990600"/>
            <a:ext cx="3821309" cy="24257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392" y="4909457"/>
            <a:ext cx="3959603" cy="1828800"/>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29200" y="897759"/>
            <a:ext cx="3886200" cy="5536692"/>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8544" y="3569327"/>
            <a:ext cx="4335820" cy="1187103"/>
          </a:xfrm>
          <a:prstGeom prst="rect">
            <a:avLst/>
          </a:prstGeom>
          <a:ln>
            <a:noFill/>
          </a:ln>
          <a:effectLst>
            <a:outerShdw blurRad="292100" dist="139700" dir="2700000" algn="tl" rotWithShape="0">
              <a:srgbClr val="333333">
                <a:alpha val="65000"/>
              </a:srgbClr>
            </a:outerShdw>
          </a:effectLst>
        </p:spPr>
      </p:pic>
      <p:sp>
        <p:nvSpPr>
          <p:cNvPr id="12" name="Title 1"/>
          <p:cNvSpPr>
            <a:spLocks noGrp="1"/>
          </p:cNvSpPr>
          <p:nvPr>
            <p:ph type="title"/>
          </p:nvPr>
        </p:nvSpPr>
        <p:spPr>
          <a:xfrm>
            <a:off x="457200" y="12700"/>
            <a:ext cx="8229600" cy="1143000"/>
          </a:xfrm>
        </p:spPr>
        <p:txBody>
          <a:bodyPr>
            <a:normAutofit/>
          </a:bodyPr>
          <a:lstStyle/>
          <a:p>
            <a:r>
              <a:rPr lang="en-US" dirty="0" smtClean="0"/>
              <a:t>Walking in the News</a:t>
            </a:r>
            <a:endParaRPr lang="en-US" dirty="0"/>
          </a:p>
        </p:txBody>
      </p:sp>
    </p:spTree>
    <p:extLst>
      <p:ext uri="{BB962C8B-B14F-4D97-AF65-F5344CB8AC3E}">
        <p14:creationId xmlns:p14="http://schemas.microsoft.com/office/powerpoint/2010/main" val="13846490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Public Outreach</a:t>
            </a:r>
            <a:endParaRPr lang="en-US" dirty="0"/>
          </a:p>
        </p:txBody>
      </p:sp>
      <p:sp>
        <p:nvSpPr>
          <p:cNvPr id="3" name="Content Placeholder 2"/>
          <p:cNvSpPr>
            <a:spLocks noGrp="1"/>
          </p:cNvSpPr>
          <p:nvPr>
            <p:ph idx="1"/>
          </p:nvPr>
        </p:nvSpPr>
        <p:spPr>
          <a:xfrm>
            <a:off x="457200" y="1079500"/>
            <a:ext cx="8229600" cy="4525963"/>
          </a:xfrm>
          <a:ln>
            <a:noFill/>
          </a:ln>
        </p:spPr>
        <p:txBody>
          <a:bodyPr>
            <a:normAutofit/>
          </a:bodyPr>
          <a:lstStyle/>
          <a:p>
            <a:r>
              <a:rPr lang="en-US" sz="2000" dirty="0" smtClean="0"/>
              <a:t>Sunset Stroll at Jones Beach, July 21</a:t>
            </a:r>
            <a:r>
              <a:rPr lang="en-US" sz="2000" baseline="30000" dirty="0" smtClean="0"/>
              <a:t>st</a:t>
            </a:r>
            <a:r>
              <a:rPr lang="en-US" sz="2000" dirty="0" smtClean="0"/>
              <a:t> 2016</a:t>
            </a:r>
          </a:p>
          <a:p>
            <a:pPr marL="0" indent="0">
              <a:buNone/>
            </a:pPr>
            <a:endParaRPr lang="en-US" sz="2000" dirty="0"/>
          </a:p>
        </p:txBody>
      </p:sp>
      <p:pic>
        <p:nvPicPr>
          <p:cNvPr id="1029" name="Picture 5" descr="H:\Shared\Communications Dept\PHIP\Events\Sunset Stroll 7-16\Photos\HannonZuckerTomarke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1524000"/>
            <a:ext cx="5076359" cy="33194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5329" y="1523999"/>
            <a:ext cx="4242008" cy="3319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43642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normAutofit/>
          </a:bodyPr>
          <a:lstStyle/>
          <a:p>
            <a:r>
              <a:rPr lang="en-US" dirty="0" smtClean="0"/>
              <a:t>Narratives Tell Compelling Stories</a:t>
            </a:r>
            <a:endParaRPr lang="en-US" dirty="0"/>
          </a:p>
        </p:txBody>
      </p:sp>
      <p:sp>
        <p:nvSpPr>
          <p:cNvPr id="3" name="Content Placeholder 2"/>
          <p:cNvSpPr>
            <a:spLocks noGrp="1"/>
          </p:cNvSpPr>
          <p:nvPr>
            <p:ph idx="1"/>
          </p:nvPr>
        </p:nvSpPr>
        <p:spPr>
          <a:xfrm>
            <a:off x="457200" y="1066800"/>
            <a:ext cx="8229600" cy="4525963"/>
          </a:xfrm>
        </p:spPr>
        <p:txBody>
          <a:bodyPr>
            <a:normAutofit/>
          </a:bodyPr>
          <a:lstStyle/>
          <a:p>
            <a:pPr marL="0" indent="0">
              <a:buNone/>
            </a:pPr>
            <a:endParaRPr lang="en-US" dirty="0" smtClean="0"/>
          </a:p>
          <a:p>
            <a:endParaRPr lang="en-US" dirty="0" smtClean="0"/>
          </a:p>
          <a:p>
            <a:endParaRPr lang="en-US" dirty="0" smtClean="0"/>
          </a:p>
          <a:p>
            <a:endParaRPr lang="en-US" dirty="0" smtClean="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86729" y="1565870"/>
            <a:ext cx="4602163" cy="345162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149129" y="1565871"/>
            <a:ext cx="4602163" cy="3451622"/>
          </a:xfrm>
          <a:prstGeom prst="rect">
            <a:avLst/>
          </a:prstGeom>
        </p:spPr>
      </p:pic>
    </p:spTree>
    <p:extLst>
      <p:ext uri="{BB962C8B-B14F-4D97-AF65-F5344CB8AC3E}">
        <p14:creationId xmlns:p14="http://schemas.microsoft.com/office/powerpoint/2010/main" val="27859897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normAutofit/>
          </a:bodyPr>
          <a:lstStyle/>
          <a:p>
            <a:r>
              <a:rPr lang="en-US" dirty="0" smtClean="0"/>
              <a:t>Steps Ahead</a:t>
            </a:r>
            <a:endParaRPr lang="en-US" dirty="0"/>
          </a:p>
        </p:txBody>
      </p:sp>
      <p:sp>
        <p:nvSpPr>
          <p:cNvPr id="3" name="Content Placeholder 2"/>
          <p:cNvSpPr>
            <a:spLocks noGrp="1"/>
          </p:cNvSpPr>
          <p:nvPr>
            <p:ph idx="1"/>
          </p:nvPr>
        </p:nvSpPr>
        <p:spPr>
          <a:xfrm>
            <a:off x="457200" y="1066800"/>
            <a:ext cx="8229600" cy="4525963"/>
          </a:xfrm>
        </p:spPr>
        <p:txBody>
          <a:bodyPr>
            <a:normAutofit fontScale="92500" lnSpcReduction="10000"/>
          </a:bodyPr>
          <a:lstStyle/>
          <a:p>
            <a:r>
              <a:rPr lang="en-US" dirty="0" smtClean="0"/>
              <a:t>Wag and Walk for Health – Canine Companion Walk – Walk Your Dog Week™ October 2018</a:t>
            </a:r>
          </a:p>
          <a:p>
            <a:r>
              <a:rPr lang="en-US" dirty="0" smtClean="0"/>
              <a:t>School partnership mailing - December 2017</a:t>
            </a:r>
          </a:p>
          <a:p>
            <a:r>
              <a:rPr lang="en-US" dirty="0" smtClean="0"/>
              <a:t>Pedestrian Safety Day in partnership with local county health department  -  Spring 2018 </a:t>
            </a:r>
          </a:p>
          <a:p>
            <a:r>
              <a:rPr lang="en-US" dirty="0" smtClean="0"/>
              <a:t>#</a:t>
            </a:r>
            <a:r>
              <a:rPr lang="en-US" dirty="0" err="1" smtClean="0"/>
              <a:t>ReadyFeet</a:t>
            </a:r>
            <a:r>
              <a:rPr lang="en-US" dirty="0" smtClean="0"/>
              <a:t> Rally – team-based competition between 23 hospitals (pilot this December)</a:t>
            </a:r>
          </a:p>
          <a:p>
            <a:r>
              <a:rPr lang="en-US" dirty="0" smtClean="0"/>
              <a:t>Embed ‘Rx’ slip in 3 more hospital EMRs - 2018 </a:t>
            </a:r>
          </a:p>
          <a:p>
            <a:r>
              <a:rPr lang="en-US" dirty="0" smtClean="0"/>
              <a:t>Fitbit sync on website</a:t>
            </a:r>
          </a:p>
          <a:p>
            <a:endParaRPr lang="en-US" dirty="0" smtClean="0"/>
          </a:p>
          <a:p>
            <a:endParaRPr lang="en-US" dirty="0" smtClean="0"/>
          </a:p>
          <a:p>
            <a:endParaRPr lang="en-US" dirty="0" smtClean="0"/>
          </a:p>
          <a:p>
            <a:pPr lvl="1"/>
            <a:endParaRPr lang="en-US" dirty="0"/>
          </a:p>
        </p:txBody>
      </p:sp>
    </p:spTree>
    <p:extLst>
      <p:ext uri="{BB962C8B-B14F-4D97-AF65-F5344CB8AC3E}">
        <p14:creationId xmlns:p14="http://schemas.microsoft.com/office/powerpoint/2010/main" val="240612638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457200" y="457200"/>
            <a:ext cx="8229600" cy="1143000"/>
          </a:xfrm>
        </p:spPr>
        <p:txBody>
          <a:bodyPr/>
          <a:lstStyle/>
          <a:p>
            <a:r>
              <a:rPr lang="en-US" altLang="en-US" sz="4400" dirty="0" smtClean="0"/>
              <a:t>Thank You</a:t>
            </a:r>
          </a:p>
        </p:txBody>
      </p:sp>
      <p:sp>
        <p:nvSpPr>
          <p:cNvPr id="6147" name="Content Placeholder 2"/>
          <p:cNvSpPr>
            <a:spLocks noGrp="1"/>
          </p:cNvSpPr>
          <p:nvPr>
            <p:ph idx="1"/>
          </p:nvPr>
        </p:nvSpPr>
        <p:spPr>
          <a:xfrm>
            <a:off x="457200" y="1371600"/>
            <a:ext cx="8229600" cy="4389438"/>
          </a:xfrm>
        </p:spPr>
        <p:txBody>
          <a:bodyPr>
            <a:normAutofit/>
          </a:bodyPr>
          <a:lstStyle/>
          <a:p>
            <a:pPr marL="0" indent="0">
              <a:buNone/>
            </a:pPr>
            <a:r>
              <a:rPr lang="en-US" altLang="en-US" sz="3600" dirty="0" smtClean="0"/>
              <a:t>Janine Logan, </a:t>
            </a:r>
            <a:r>
              <a:rPr lang="en-US" altLang="en-US" sz="3600" b="1" dirty="0" smtClean="0"/>
              <a:t>jlogan@nshc.org</a:t>
            </a:r>
          </a:p>
          <a:p>
            <a:pPr marL="0" indent="0">
              <a:buNone/>
            </a:pPr>
            <a:r>
              <a:rPr lang="en-US" altLang="en-US" dirty="0" smtClean="0"/>
              <a:t>Director, Long Island Health Collaborative</a:t>
            </a:r>
          </a:p>
          <a:p>
            <a:pPr marL="0" indent="0">
              <a:buNone/>
            </a:pPr>
            <a:r>
              <a:rPr lang="en-US" altLang="en-US" dirty="0" smtClean="0"/>
              <a:t>Senior Director, Communications and Population Health, Nassau-Suffolk Hospital Council</a:t>
            </a:r>
          </a:p>
          <a:p>
            <a:pPr marL="0" indent="0">
              <a:buNone/>
            </a:pPr>
            <a:r>
              <a:rPr lang="en-US" altLang="en-US" dirty="0" smtClean="0"/>
              <a:t>www.lihealthcollab.org</a:t>
            </a:r>
          </a:p>
          <a:p>
            <a:endParaRPr lang="en-US" altLang="en-US" dirty="0" smtClean="0"/>
          </a:p>
          <a:p>
            <a:endParaRPr lang="en-US" altLang="en-US" dirty="0" smtClean="0"/>
          </a:p>
          <a:p>
            <a:pPr marL="393700" lvl="1" indent="0">
              <a:buFont typeface="Wingdings 2" pitchFamily="18" charset="2"/>
              <a:buNone/>
            </a:pPr>
            <a:endParaRPr lang="en-US" altLang="en-US" dirty="0" smtClean="0"/>
          </a:p>
        </p:txBody>
      </p:sp>
    </p:spTree>
    <p:extLst>
      <p:ext uri="{BB962C8B-B14F-4D97-AF65-F5344CB8AC3E}">
        <p14:creationId xmlns:p14="http://schemas.microsoft.com/office/powerpoint/2010/main" val="1220077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normAutofit/>
          </a:bodyPr>
          <a:lstStyle/>
          <a:p>
            <a:r>
              <a:rPr lang="en-US" dirty="0" smtClean="0"/>
              <a:t>Putting Our Best Feet Forward</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54691" y="1066800"/>
            <a:ext cx="6034617" cy="4525963"/>
          </a:xfrm>
        </p:spPr>
      </p:pic>
    </p:spTree>
    <p:extLst>
      <p:ext uri="{BB962C8B-B14F-4D97-AF65-F5344CB8AC3E}">
        <p14:creationId xmlns:p14="http://schemas.microsoft.com/office/powerpoint/2010/main" val="12242129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lstStyle/>
          <a:p>
            <a:r>
              <a:rPr lang="en-US" dirty="0" smtClean="0"/>
              <a:t>A Coalition from all Walks of Life</a:t>
            </a:r>
            <a:endParaRPr lang="en-US" dirty="0"/>
          </a:p>
        </p:txBody>
      </p:sp>
      <p:sp>
        <p:nvSpPr>
          <p:cNvPr id="3" name="Content Placeholder 2"/>
          <p:cNvSpPr>
            <a:spLocks noGrp="1"/>
          </p:cNvSpPr>
          <p:nvPr>
            <p:ph idx="1"/>
          </p:nvPr>
        </p:nvSpPr>
        <p:spPr>
          <a:xfrm>
            <a:off x="457200" y="1066800"/>
            <a:ext cx="8229600" cy="4525963"/>
          </a:xfrm>
        </p:spPr>
        <p:txBody>
          <a:bodyPr>
            <a:normAutofit fontScale="85000" lnSpcReduction="20000"/>
          </a:bodyPr>
          <a:lstStyle/>
          <a:p>
            <a:r>
              <a:rPr lang="en-US" dirty="0"/>
              <a:t>6</a:t>
            </a:r>
            <a:r>
              <a:rPr lang="en-US" dirty="0" smtClean="0"/>
              <a:t>0+ CBOs</a:t>
            </a:r>
            <a:r>
              <a:rPr lang="en-US" dirty="0"/>
              <a:t>, </a:t>
            </a:r>
            <a:r>
              <a:rPr lang="en-US" dirty="0" smtClean="0"/>
              <a:t>2 LHDs</a:t>
            </a:r>
            <a:r>
              <a:rPr lang="en-US" dirty="0"/>
              <a:t>, </a:t>
            </a:r>
            <a:r>
              <a:rPr lang="en-US" dirty="0" smtClean="0"/>
              <a:t>23 hospitals</a:t>
            </a:r>
            <a:r>
              <a:rPr lang="en-US" dirty="0"/>
              <a:t>, </a:t>
            </a:r>
            <a:r>
              <a:rPr lang="en-US" dirty="0" smtClean="0"/>
              <a:t>5 academic </a:t>
            </a:r>
            <a:r>
              <a:rPr lang="en-US" dirty="0"/>
              <a:t>institutions, </a:t>
            </a:r>
            <a:r>
              <a:rPr lang="en-US" dirty="0" smtClean="0"/>
              <a:t>5 health </a:t>
            </a:r>
            <a:r>
              <a:rPr lang="en-US" dirty="0"/>
              <a:t>plans, </a:t>
            </a:r>
            <a:r>
              <a:rPr lang="en-US" dirty="0" smtClean="0"/>
              <a:t>NYS Parks Regional Office, local municipalities, physicians, business partners </a:t>
            </a:r>
            <a:endParaRPr lang="en-US" dirty="0"/>
          </a:p>
          <a:p>
            <a:r>
              <a:rPr lang="en-US" dirty="0" smtClean="0"/>
              <a:t>Began </a:t>
            </a:r>
            <a:r>
              <a:rPr lang="en-US" dirty="0"/>
              <a:t>as voluntary partnership 2013 in response to NYS Prevention Agenda </a:t>
            </a:r>
            <a:r>
              <a:rPr lang="en-US" dirty="0" smtClean="0"/>
              <a:t>mandate</a:t>
            </a:r>
          </a:p>
          <a:p>
            <a:r>
              <a:rPr lang="en-US" dirty="0" smtClean="0"/>
              <a:t>Momentum and enthusiasm led to Long Island Health Collaborative (LIHC)</a:t>
            </a:r>
            <a:endParaRPr lang="en-US" dirty="0"/>
          </a:p>
          <a:p>
            <a:r>
              <a:rPr lang="en-US" dirty="0" smtClean="0"/>
              <a:t>Funded by NYSDOH Population Health Improvement Program (PHIP) since 2014 </a:t>
            </a:r>
          </a:p>
          <a:p>
            <a:r>
              <a:rPr lang="en-US" dirty="0" smtClean="0"/>
              <a:t>Managed by the Nassau-Suffolk Hospital Council</a:t>
            </a:r>
          </a:p>
          <a:p>
            <a:r>
              <a:rPr lang="en-US" dirty="0" smtClean="0"/>
              <a:t>Improve health of Long Islanders – chronic disease management and prevention</a:t>
            </a:r>
          </a:p>
          <a:p>
            <a:endParaRPr lang="en-US" dirty="0" smtClean="0"/>
          </a:p>
          <a:p>
            <a:endParaRPr lang="en-US" dirty="0" smtClean="0"/>
          </a:p>
          <a:p>
            <a:pPr lvl="1"/>
            <a:endParaRPr lang="en-US" dirty="0"/>
          </a:p>
        </p:txBody>
      </p:sp>
    </p:spTree>
    <p:extLst>
      <p:ext uri="{BB962C8B-B14F-4D97-AF65-F5344CB8AC3E}">
        <p14:creationId xmlns:p14="http://schemas.microsoft.com/office/powerpoint/2010/main" val="14685898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normAutofit/>
          </a:bodyPr>
          <a:lstStyle/>
          <a:p>
            <a:r>
              <a:rPr lang="en-US" dirty="0" smtClean="0"/>
              <a:t>Finding Common Ground</a:t>
            </a:r>
            <a:endParaRPr lang="en-US" dirty="0"/>
          </a:p>
        </p:txBody>
      </p:sp>
      <p:sp>
        <p:nvSpPr>
          <p:cNvPr id="3" name="Content Placeholder 2"/>
          <p:cNvSpPr>
            <a:spLocks noGrp="1"/>
          </p:cNvSpPr>
          <p:nvPr>
            <p:ph idx="1"/>
          </p:nvPr>
        </p:nvSpPr>
        <p:spPr>
          <a:xfrm>
            <a:off x="457200" y="1066800"/>
            <a:ext cx="8229600" cy="4525963"/>
          </a:xfrm>
        </p:spPr>
        <p:txBody>
          <a:bodyPr>
            <a:normAutofit/>
          </a:bodyPr>
          <a:lstStyle/>
          <a:p>
            <a:pPr marL="0" indent="0" algn="ctr">
              <a:buNone/>
            </a:pPr>
            <a:r>
              <a:rPr lang="en-US" sz="4000" dirty="0" smtClean="0"/>
              <a:t>Walking speaks a universal language</a:t>
            </a:r>
          </a:p>
          <a:p>
            <a:pPr marL="457200" lvl="1"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1981200"/>
            <a:ext cx="5791200" cy="3515993"/>
          </a:xfrm>
          <a:prstGeom prst="rect">
            <a:avLst/>
          </a:prstGeom>
        </p:spPr>
      </p:pic>
    </p:spTree>
    <p:extLst>
      <p:ext uri="{BB962C8B-B14F-4D97-AF65-F5344CB8AC3E}">
        <p14:creationId xmlns:p14="http://schemas.microsoft.com/office/powerpoint/2010/main" val="27791869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normAutofit/>
          </a:bodyPr>
          <a:lstStyle/>
          <a:p>
            <a:r>
              <a:rPr lang="en-US" dirty="0" smtClean="0"/>
              <a:t>Three-pronged Approach</a:t>
            </a:r>
            <a:endParaRPr lang="en-US" dirty="0"/>
          </a:p>
        </p:txBody>
      </p:sp>
      <p:sp>
        <p:nvSpPr>
          <p:cNvPr id="3" name="Content Placeholder 2"/>
          <p:cNvSpPr>
            <a:spLocks noGrp="1"/>
          </p:cNvSpPr>
          <p:nvPr>
            <p:ph idx="1"/>
          </p:nvPr>
        </p:nvSpPr>
        <p:spPr>
          <a:xfrm>
            <a:off x="457200" y="1066800"/>
            <a:ext cx="8229600" cy="4525963"/>
          </a:xfrm>
        </p:spPr>
        <p:txBody>
          <a:bodyPr>
            <a:normAutofit/>
          </a:bodyPr>
          <a:lstStyle/>
          <a:p>
            <a:pPr marL="0" indent="0">
              <a:buNone/>
            </a:pPr>
            <a:endParaRPr lang="en-US" dirty="0" smtClean="0"/>
          </a:p>
          <a:p>
            <a:endParaRPr lang="en-US" dirty="0" smtClean="0"/>
          </a:p>
          <a:p>
            <a:pPr lvl="1"/>
            <a:endParaRPr lang="en-US" dirty="0"/>
          </a:p>
        </p:txBody>
      </p:sp>
      <p:graphicFrame>
        <p:nvGraphicFramePr>
          <p:cNvPr id="4" name="Diagram 3"/>
          <p:cNvGraphicFramePr/>
          <p:nvPr>
            <p:extLst>
              <p:ext uri="{D42A27DB-BD31-4B8C-83A1-F6EECF244321}">
                <p14:modId xmlns:p14="http://schemas.microsoft.com/office/powerpoint/2010/main" val="2705276849"/>
              </p:ext>
            </p:extLst>
          </p:nvPr>
        </p:nvGraphicFramePr>
        <p:xfrm>
          <a:off x="838200" y="838200"/>
          <a:ext cx="7353300" cy="51538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75185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lstStyle/>
          <a:p>
            <a:r>
              <a:rPr lang="en-US" dirty="0" smtClean="0"/>
              <a:t>Are You Ready, Feet?™</a:t>
            </a:r>
            <a:endParaRPr lang="en-US" dirty="0"/>
          </a:p>
        </p:txBody>
      </p:sp>
      <p:sp>
        <p:nvSpPr>
          <p:cNvPr id="3" name="Content Placeholder 2"/>
          <p:cNvSpPr>
            <a:spLocks noGrp="1"/>
          </p:cNvSpPr>
          <p:nvPr>
            <p:ph idx="1"/>
          </p:nvPr>
        </p:nvSpPr>
        <p:spPr>
          <a:xfrm>
            <a:off x="457200" y="1066800"/>
            <a:ext cx="8229600" cy="4525963"/>
          </a:xfrm>
        </p:spPr>
        <p:txBody>
          <a:bodyPr>
            <a:normAutofit/>
          </a:bodyPr>
          <a:lstStyle/>
          <a:p>
            <a:endParaRPr lang="en-US" dirty="0" smtClean="0"/>
          </a:p>
          <a:p>
            <a:pPr lvl="1"/>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11132" y="1033272"/>
            <a:ext cx="4721736" cy="4648200"/>
          </a:xfrm>
          <a:prstGeom prst="rect">
            <a:avLst/>
          </a:prstGeom>
        </p:spPr>
      </p:pic>
    </p:spTree>
    <p:extLst>
      <p:ext uri="{BB962C8B-B14F-4D97-AF65-F5344CB8AC3E}">
        <p14:creationId xmlns:p14="http://schemas.microsoft.com/office/powerpoint/2010/main" val="27702245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685800"/>
            <a:ext cx="3353523" cy="5034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267200" y="1488879"/>
            <a:ext cx="4267200" cy="4154984"/>
          </a:xfrm>
          <a:prstGeom prst="rect">
            <a:avLst/>
          </a:prstGeom>
          <a:noFill/>
        </p:spPr>
        <p:txBody>
          <a:bodyPr wrap="square" rtlCol="0">
            <a:spAutoFit/>
          </a:bodyPr>
          <a:lstStyle/>
          <a:p>
            <a:endParaRPr lang="en-US" sz="2400" dirty="0"/>
          </a:p>
          <a:p>
            <a:pPr marL="342900" indent="-342900">
              <a:buFont typeface="Arial" panose="020B0604020202020204" pitchFamily="34" charset="0"/>
              <a:buChar char="•"/>
            </a:pPr>
            <a:r>
              <a:rPr lang="en-US" sz="2400" dirty="0" smtClean="0"/>
              <a:t>Walking Recommendation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Visual prompt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Pads mailed to PCP practices with JAMA article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One hospital embeds in EMR</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6" name="Title 1"/>
          <p:cNvSpPr>
            <a:spLocks noGrp="1"/>
          </p:cNvSpPr>
          <p:nvPr>
            <p:ph type="title"/>
          </p:nvPr>
        </p:nvSpPr>
        <p:spPr>
          <a:xfrm>
            <a:off x="609600" y="-228600"/>
            <a:ext cx="8229600" cy="1143000"/>
          </a:xfrm>
        </p:spPr>
        <p:txBody>
          <a:bodyPr>
            <a:normAutofit/>
          </a:bodyPr>
          <a:lstStyle/>
          <a:p>
            <a:r>
              <a:rPr lang="en-US" dirty="0" smtClean="0"/>
              <a:t>Engaging Providers</a:t>
            </a:r>
            <a:endParaRPr lang="en-US" dirty="0"/>
          </a:p>
        </p:txBody>
      </p:sp>
    </p:spTree>
    <p:extLst>
      <p:ext uri="{BB962C8B-B14F-4D97-AF65-F5344CB8AC3E}">
        <p14:creationId xmlns:p14="http://schemas.microsoft.com/office/powerpoint/2010/main" val="19604716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www.LiHealthCollab.org</a:t>
            </a:r>
            <a:endParaRPr lang="en-US" dirty="0"/>
          </a:p>
        </p:txBody>
      </p:sp>
      <p:pic>
        <p:nvPicPr>
          <p:cNvPr id="5" name="Website_scroll.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1334" y="1371600"/>
            <a:ext cx="7281333" cy="4095750"/>
          </a:xfrm>
          <a:prstGeom prst="rect">
            <a:avLst/>
          </a:prstGeom>
        </p:spPr>
      </p:pic>
    </p:spTree>
    <p:extLst>
      <p:ext uri="{BB962C8B-B14F-4D97-AF65-F5344CB8AC3E}">
        <p14:creationId xmlns:p14="http://schemas.microsoft.com/office/powerpoint/2010/main" val="516645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700"/>
            <a:ext cx="8229600" cy="1143000"/>
          </a:xfrm>
        </p:spPr>
        <p:txBody>
          <a:bodyPr/>
          <a:lstStyle/>
          <a:p>
            <a:r>
              <a:rPr lang="en-US" dirty="0" smtClean="0"/>
              <a:t>Stats</a:t>
            </a:r>
            <a:endParaRPr lang="en-US" dirty="0"/>
          </a:p>
        </p:txBody>
      </p:sp>
      <p:sp>
        <p:nvSpPr>
          <p:cNvPr id="3" name="Content Placeholder 2"/>
          <p:cNvSpPr>
            <a:spLocks noGrp="1"/>
          </p:cNvSpPr>
          <p:nvPr>
            <p:ph idx="1"/>
          </p:nvPr>
        </p:nvSpPr>
        <p:spPr>
          <a:xfrm>
            <a:off x="457200" y="838200"/>
            <a:ext cx="8229600" cy="4754563"/>
          </a:xfrm>
        </p:spPr>
        <p:txBody>
          <a:bodyPr>
            <a:normAutofit fontScale="92500" lnSpcReduction="10000"/>
          </a:bodyPr>
          <a:lstStyle/>
          <a:p>
            <a:r>
              <a:rPr lang="en-US" dirty="0" smtClean="0"/>
              <a:t>527 portal subscribers, since April 2016 </a:t>
            </a:r>
          </a:p>
          <a:p>
            <a:r>
              <a:rPr lang="en-US" dirty="0" smtClean="0"/>
              <a:t>60,500 total miles walked to date</a:t>
            </a:r>
          </a:p>
          <a:p>
            <a:r>
              <a:rPr lang="en-US" dirty="0" smtClean="0"/>
              <a:t>3,400 visitors to the “Walking Opportunities” page since</a:t>
            </a:r>
          </a:p>
          <a:p>
            <a:r>
              <a:rPr lang="en-US" dirty="0" smtClean="0"/>
              <a:t>Of the site’s almost 60,000 unique </a:t>
            </a:r>
            <a:r>
              <a:rPr lang="en-US" dirty="0" err="1" smtClean="0"/>
              <a:t>pageviews</a:t>
            </a:r>
            <a:r>
              <a:rPr lang="en-US" dirty="0" smtClean="0"/>
              <a:t>, over 22% of those views were on our 3 most popular blog posts</a:t>
            </a:r>
          </a:p>
          <a:p>
            <a:pPr lvl="1"/>
            <a:r>
              <a:rPr lang="en-US" sz="2600" dirty="0" smtClean="0"/>
              <a:t>Some of the Best Dog-Friendly Destinations on Long Island</a:t>
            </a:r>
          </a:p>
          <a:p>
            <a:pPr lvl="1"/>
            <a:r>
              <a:rPr lang="en-US" sz="2600" dirty="0" smtClean="0"/>
              <a:t>7 Long Island Adventures You Need to Take This Summer</a:t>
            </a:r>
          </a:p>
          <a:p>
            <a:pPr lvl="1"/>
            <a:r>
              <a:rPr lang="en-US" sz="2600" dirty="0" smtClean="0"/>
              <a:t>Kid-Approved Outdoor Fun on Long Island</a:t>
            </a:r>
          </a:p>
          <a:p>
            <a:endParaRPr lang="en-US" dirty="0" smtClean="0"/>
          </a:p>
          <a:p>
            <a:endParaRPr lang="en-US" dirty="0" smtClean="0"/>
          </a:p>
          <a:p>
            <a:endParaRPr lang="en-US" dirty="0" smtClean="0"/>
          </a:p>
          <a:p>
            <a:endParaRPr lang="en-US" dirty="0" smtClean="0"/>
          </a:p>
          <a:p>
            <a:pPr lvl="1"/>
            <a:endParaRPr lang="en-US" dirty="0"/>
          </a:p>
        </p:txBody>
      </p:sp>
    </p:spTree>
    <p:extLst>
      <p:ext uri="{BB962C8B-B14F-4D97-AF65-F5344CB8AC3E}">
        <p14:creationId xmlns:p14="http://schemas.microsoft.com/office/powerpoint/2010/main" val="2002589832"/>
      </p:ext>
    </p:extLst>
  </p:cSld>
  <p:clrMapOvr>
    <a:masterClrMapping/>
  </p:clrMapOvr>
  <p:timing>
    <p:tnLst>
      <p:par>
        <p:cTn id="1" dur="indefinite" restart="never" nodeType="tmRoot"/>
      </p:par>
    </p:tnLst>
  </p:timing>
</p:sld>
</file>

<file path=ppt/theme/theme1.xml><?xml version="1.0" encoding="utf-8"?>
<a:theme xmlns:a="http://schemas.openxmlformats.org/drawingml/2006/main" name="LIPHIP">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LIPHIP</Template>
  <TotalTime>4076</TotalTime>
  <Words>1390</Words>
  <Application>Microsoft Office PowerPoint</Application>
  <PresentationFormat>On-screen Show (4:3)</PresentationFormat>
  <Paragraphs>105</Paragraphs>
  <Slides>16</Slides>
  <Notes>12</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Wingdings 2</vt:lpstr>
      <vt:lpstr>LIPHIP</vt:lpstr>
      <vt:lpstr> Walk the Talk: A Coalition Laces Up and Steps Out</vt:lpstr>
      <vt:lpstr>Putting Our Best Feet Forward</vt:lpstr>
      <vt:lpstr>A Coalition from all Walks of Life</vt:lpstr>
      <vt:lpstr>Finding Common Ground</vt:lpstr>
      <vt:lpstr>Three-pronged Approach</vt:lpstr>
      <vt:lpstr>Are You Ready, Feet?™</vt:lpstr>
      <vt:lpstr>Engaging Providers</vt:lpstr>
      <vt:lpstr>www.LiHealthCollab.org</vt:lpstr>
      <vt:lpstr>Stats</vt:lpstr>
      <vt:lpstr>Noteworthy Activities</vt:lpstr>
      <vt:lpstr>Public Outreach Activities</vt:lpstr>
      <vt:lpstr>Walking in the News</vt:lpstr>
      <vt:lpstr>Public Outreach</vt:lpstr>
      <vt:lpstr>Narratives Tell Compelling Stories</vt:lpstr>
      <vt:lpstr>Steps Ahead</vt:lpstr>
      <vt:lpstr>Thank You</vt:lpstr>
    </vt:vector>
  </TitlesOfParts>
  <Company>Healthcare Association of New York State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Long Island Population Health Improvement Project (LIPHIP)</dc:title>
  <dc:creator>Admin</dc:creator>
  <cp:lastModifiedBy>Janine Logan</cp:lastModifiedBy>
  <cp:revision>177</cp:revision>
  <cp:lastPrinted>2017-09-06T20:13:50Z</cp:lastPrinted>
  <dcterms:created xsi:type="dcterms:W3CDTF">2015-10-19T13:50:18Z</dcterms:created>
  <dcterms:modified xsi:type="dcterms:W3CDTF">2017-09-12T16:21:26Z</dcterms:modified>
</cp:coreProperties>
</file>